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82" r:id="rId3"/>
    <p:sldId id="283" r:id="rId4"/>
    <p:sldId id="284" r:id="rId5"/>
    <p:sldId id="285" r:id="rId6"/>
    <p:sldId id="286" r:id="rId7"/>
    <p:sldId id="287" r:id="rId8"/>
    <p:sldId id="288" r:id="rId9"/>
    <p:sldId id="293" r:id="rId10"/>
    <p:sldId id="289" r:id="rId11"/>
    <p:sldId id="290" r:id="rId12"/>
    <p:sldId id="294" r:id="rId13"/>
    <p:sldId id="295" r:id="rId14"/>
    <p:sldId id="292" r:id="rId15"/>
    <p:sldId id="296" r:id="rId16"/>
    <p:sldId id="297" r:id="rId17"/>
    <p:sldId id="298" r:id="rId18"/>
    <p:sldId id="299" r:id="rId19"/>
    <p:sldId id="300" r:id="rId20"/>
    <p:sldId id="273" r:id="rId21"/>
    <p:sldId id="269" r:id="rId22"/>
    <p:sldId id="268" r:id="rId23"/>
    <p:sldId id="267" r:id="rId24"/>
    <p:sldId id="271" r:id="rId25"/>
    <p:sldId id="270" r:id="rId26"/>
    <p:sldId id="272" r:id="rId27"/>
    <p:sldId id="274" r:id="rId28"/>
    <p:sldId id="277" r:id="rId29"/>
    <p:sldId id="279" r:id="rId30"/>
    <p:sldId id="275" r:id="rId31"/>
    <p:sldId id="262" r:id="rId32"/>
    <p:sldId id="257" r:id="rId33"/>
    <p:sldId id="258" r:id="rId34"/>
    <p:sldId id="259" r:id="rId35"/>
    <p:sldId id="260" r:id="rId36"/>
    <p:sldId id="261" r:id="rId37"/>
    <p:sldId id="263" r:id="rId38"/>
    <p:sldId id="264" r:id="rId39"/>
    <p:sldId id="265" r:id="rId40"/>
    <p:sldId id="276" r:id="rId41"/>
    <p:sldId id="266" r:id="rId42"/>
    <p:sldId id="278" r:id="rId43"/>
    <p:sldId id="280" r:id="rId44"/>
    <p:sldId id="281" r:id="rId45"/>
    <p:sldId id="301" r:id="rId46"/>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4660"/>
  </p:normalViewPr>
  <p:slideViewPr>
    <p:cSldViewPr snapToGrid="0">
      <p:cViewPr varScale="1">
        <p:scale>
          <a:sx n="89" d="100"/>
          <a:sy n="89" d="100"/>
        </p:scale>
        <p:origin x="68"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57A09FD-EC7C-4CA5-AE53-B8E24C3678CF}" type="datetimeFigureOut">
              <a:rPr kumimoji="1" lang="ja-JP" altLang="en-US" smtClean="0"/>
              <a:t>2024/9/10</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0BA91F9-6E5D-4E71-A062-24B4D031D0FA}" type="slidenum">
              <a:rPr kumimoji="1" lang="ja-JP" altLang="en-US" smtClean="0"/>
              <a:t>‹#›</a:t>
            </a:fld>
            <a:endParaRPr kumimoji="1" lang="ja-JP" altLang="en-US"/>
          </a:p>
        </p:txBody>
      </p:sp>
    </p:spTree>
    <p:extLst>
      <p:ext uri="{BB962C8B-B14F-4D97-AF65-F5344CB8AC3E}">
        <p14:creationId xmlns:p14="http://schemas.microsoft.com/office/powerpoint/2010/main" val="21409644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0BA91F9-6E5D-4E71-A062-24B4D031D0FA}" type="slidenum">
              <a:rPr kumimoji="1" lang="ja-JP" altLang="en-US" smtClean="0"/>
              <a:t>32</a:t>
            </a:fld>
            <a:endParaRPr kumimoji="1" lang="ja-JP" altLang="en-US"/>
          </a:p>
        </p:txBody>
      </p:sp>
    </p:spTree>
    <p:extLst>
      <p:ext uri="{BB962C8B-B14F-4D97-AF65-F5344CB8AC3E}">
        <p14:creationId xmlns:p14="http://schemas.microsoft.com/office/powerpoint/2010/main" val="284579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0BA91F9-6E5D-4E71-A062-24B4D031D0FA}" type="slidenum">
              <a:rPr kumimoji="1" lang="ja-JP" altLang="en-US" smtClean="0"/>
              <a:t>36</a:t>
            </a:fld>
            <a:endParaRPr kumimoji="1" lang="ja-JP" altLang="en-US"/>
          </a:p>
        </p:txBody>
      </p:sp>
    </p:spTree>
    <p:extLst>
      <p:ext uri="{BB962C8B-B14F-4D97-AF65-F5344CB8AC3E}">
        <p14:creationId xmlns:p14="http://schemas.microsoft.com/office/powerpoint/2010/main" val="322490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0BA91F9-6E5D-4E71-A062-24B4D031D0FA}" type="slidenum">
              <a:rPr kumimoji="1" lang="ja-JP" altLang="en-US" smtClean="0"/>
              <a:t>37</a:t>
            </a:fld>
            <a:endParaRPr kumimoji="1" lang="ja-JP" altLang="en-US"/>
          </a:p>
        </p:txBody>
      </p:sp>
    </p:spTree>
    <p:extLst>
      <p:ext uri="{BB962C8B-B14F-4D97-AF65-F5344CB8AC3E}">
        <p14:creationId xmlns:p14="http://schemas.microsoft.com/office/powerpoint/2010/main" val="419315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D91CAA-5EDA-FE8B-761E-2B01F319287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DD851C-677F-E443-6850-7D735E03A3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30E02F-9042-A1C5-F6E2-0BE5F33BE1ED}"/>
              </a:ext>
            </a:extLst>
          </p:cNvPr>
          <p:cNvSpPr>
            <a:spLocks noGrp="1"/>
          </p:cNvSpPr>
          <p:nvPr>
            <p:ph type="dt" sz="half" idx="10"/>
          </p:nvPr>
        </p:nvSpPr>
        <p:spPr/>
        <p:txBody>
          <a:bodyPr/>
          <a:lstStyle/>
          <a:p>
            <a:fld id="{EFFA3E47-9825-404D-83FA-821E99D3AD74}" type="datetime1">
              <a:rPr kumimoji="1" lang="ja-JP" altLang="en-US" smtClean="0"/>
              <a:t>2024/9/10</a:t>
            </a:fld>
            <a:endParaRPr kumimoji="1" lang="ja-JP" altLang="en-US"/>
          </a:p>
        </p:txBody>
      </p:sp>
      <p:sp>
        <p:nvSpPr>
          <p:cNvPr id="5" name="フッター プレースホルダー 4">
            <a:extLst>
              <a:ext uri="{FF2B5EF4-FFF2-40B4-BE49-F238E27FC236}">
                <a16:creationId xmlns:a16="http://schemas.microsoft.com/office/drawing/2014/main" id="{FB137D14-3F39-1C5E-7777-B1F600C97E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343776-A824-565F-8F12-285EC6B13602}"/>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334786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2DB626-EF5D-B946-D54B-37D17DC6639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062EBA-C8F9-A89C-6832-1A431EEA2EE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6A40B4-7C06-B444-E608-7449E610DE52}"/>
              </a:ext>
            </a:extLst>
          </p:cNvPr>
          <p:cNvSpPr>
            <a:spLocks noGrp="1"/>
          </p:cNvSpPr>
          <p:nvPr>
            <p:ph type="dt" sz="half" idx="10"/>
          </p:nvPr>
        </p:nvSpPr>
        <p:spPr/>
        <p:txBody>
          <a:bodyPr/>
          <a:lstStyle/>
          <a:p>
            <a:fld id="{69CE505E-F97C-448E-8580-942E61EFFE86}" type="datetime1">
              <a:rPr kumimoji="1" lang="ja-JP" altLang="en-US" smtClean="0"/>
              <a:t>2024/9/10</a:t>
            </a:fld>
            <a:endParaRPr kumimoji="1" lang="ja-JP" altLang="en-US"/>
          </a:p>
        </p:txBody>
      </p:sp>
      <p:sp>
        <p:nvSpPr>
          <p:cNvPr id="5" name="フッター プレースホルダー 4">
            <a:extLst>
              <a:ext uri="{FF2B5EF4-FFF2-40B4-BE49-F238E27FC236}">
                <a16:creationId xmlns:a16="http://schemas.microsoft.com/office/drawing/2014/main" id="{8DB89A4D-8C8A-B82D-8760-E22A2EFBA0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87FEFA-6912-E348-DFC6-1FBF4174B761}"/>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58467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DC91C4-7589-B961-0CC4-4F40EFC0D9B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C5622B-384C-95F7-E18D-A1E2B1857D3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8E11D6-E579-BF77-0CAA-C45CF6AEAD05}"/>
              </a:ext>
            </a:extLst>
          </p:cNvPr>
          <p:cNvSpPr>
            <a:spLocks noGrp="1"/>
          </p:cNvSpPr>
          <p:nvPr>
            <p:ph type="dt" sz="half" idx="10"/>
          </p:nvPr>
        </p:nvSpPr>
        <p:spPr/>
        <p:txBody>
          <a:bodyPr/>
          <a:lstStyle/>
          <a:p>
            <a:fld id="{8533E6C9-34A0-4F29-8133-7BA3F8D2EB21}" type="datetime1">
              <a:rPr kumimoji="1" lang="ja-JP" altLang="en-US" smtClean="0"/>
              <a:t>2024/9/10</a:t>
            </a:fld>
            <a:endParaRPr kumimoji="1" lang="ja-JP" altLang="en-US"/>
          </a:p>
        </p:txBody>
      </p:sp>
      <p:sp>
        <p:nvSpPr>
          <p:cNvPr id="5" name="フッター プレースホルダー 4">
            <a:extLst>
              <a:ext uri="{FF2B5EF4-FFF2-40B4-BE49-F238E27FC236}">
                <a16:creationId xmlns:a16="http://schemas.microsoft.com/office/drawing/2014/main" id="{F60914AB-386D-E0B2-6DE1-040E2E2400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7C4CF3-A79B-9780-4CC1-50A825AB95C6}"/>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3755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41660-9495-5CC8-1D09-210939DAB74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9CAE26-E8D8-C1FF-AB73-52A32FD3536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EA7566-BA98-5294-5997-83CC4008C641}"/>
              </a:ext>
            </a:extLst>
          </p:cNvPr>
          <p:cNvSpPr>
            <a:spLocks noGrp="1"/>
          </p:cNvSpPr>
          <p:nvPr>
            <p:ph type="dt" sz="half" idx="10"/>
          </p:nvPr>
        </p:nvSpPr>
        <p:spPr/>
        <p:txBody>
          <a:bodyPr/>
          <a:lstStyle/>
          <a:p>
            <a:fld id="{0CAFCAC9-3803-470D-B72D-8E4DF10D0C1B}" type="datetime1">
              <a:rPr kumimoji="1" lang="ja-JP" altLang="en-US" smtClean="0"/>
              <a:t>2024/9/10</a:t>
            </a:fld>
            <a:endParaRPr kumimoji="1" lang="ja-JP" altLang="en-US"/>
          </a:p>
        </p:txBody>
      </p:sp>
      <p:sp>
        <p:nvSpPr>
          <p:cNvPr id="5" name="フッター プレースホルダー 4">
            <a:extLst>
              <a:ext uri="{FF2B5EF4-FFF2-40B4-BE49-F238E27FC236}">
                <a16:creationId xmlns:a16="http://schemas.microsoft.com/office/drawing/2014/main" id="{67E2F0E9-78D0-E786-02B1-AF11084FE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5B59E1-D174-D901-B5D1-0575656CE3E8}"/>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116196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CC874-F1BE-A81B-7863-5D508F9659B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8FCF81-2FF6-15C8-594B-CC3CE26868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5833D3-2998-6719-E760-E35AFF1A16FE}"/>
              </a:ext>
            </a:extLst>
          </p:cNvPr>
          <p:cNvSpPr>
            <a:spLocks noGrp="1"/>
          </p:cNvSpPr>
          <p:nvPr>
            <p:ph type="dt" sz="half" idx="10"/>
          </p:nvPr>
        </p:nvSpPr>
        <p:spPr/>
        <p:txBody>
          <a:bodyPr/>
          <a:lstStyle/>
          <a:p>
            <a:fld id="{61B48560-80C4-48D9-ACD9-D338D31E898B}" type="datetime1">
              <a:rPr kumimoji="1" lang="ja-JP" altLang="en-US" smtClean="0"/>
              <a:t>2024/9/10</a:t>
            </a:fld>
            <a:endParaRPr kumimoji="1" lang="ja-JP" altLang="en-US"/>
          </a:p>
        </p:txBody>
      </p:sp>
      <p:sp>
        <p:nvSpPr>
          <p:cNvPr id="5" name="フッター プレースホルダー 4">
            <a:extLst>
              <a:ext uri="{FF2B5EF4-FFF2-40B4-BE49-F238E27FC236}">
                <a16:creationId xmlns:a16="http://schemas.microsoft.com/office/drawing/2014/main" id="{7BADA00A-B00A-76ED-A97C-BAB2FFCC8E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CF23E7-B4FF-8813-5B69-D24C680ADB18}"/>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303598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91B14F-157F-EC36-580E-7BB2D72F57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97991A-175F-1141-08A8-02A4F035762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1D13475-A1CC-D0BB-65F1-5AF43978681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C6D689C-C4E4-0A43-0088-8D53009866F6}"/>
              </a:ext>
            </a:extLst>
          </p:cNvPr>
          <p:cNvSpPr>
            <a:spLocks noGrp="1"/>
          </p:cNvSpPr>
          <p:nvPr>
            <p:ph type="dt" sz="half" idx="10"/>
          </p:nvPr>
        </p:nvSpPr>
        <p:spPr/>
        <p:txBody>
          <a:bodyPr/>
          <a:lstStyle/>
          <a:p>
            <a:fld id="{3B94C784-7781-4767-8541-17474E5EF894}" type="datetime1">
              <a:rPr kumimoji="1" lang="ja-JP" altLang="en-US" smtClean="0"/>
              <a:t>2024/9/10</a:t>
            </a:fld>
            <a:endParaRPr kumimoji="1" lang="ja-JP" altLang="en-US"/>
          </a:p>
        </p:txBody>
      </p:sp>
      <p:sp>
        <p:nvSpPr>
          <p:cNvPr id="6" name="フッター プレースホルダー 5">
            <a:extLst>
              <a:ext uri="{FF2B5EF4-FFF2-40B4-BE49-F238E27FC236}">
                <a16:creationId xmlns:a16="http://schemas.microsoft.com/office/drawing/2014/main" id="{FFDBC455-C113-16DD-1F88-69AB2F33E3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76FB07-544C-8460-F44F-12351DA4905A}"/>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198942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05F9DF-0F7D-24E8-155F-93901243F38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D2EA80-85F5-E007-66E2-F776B62A07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57A8311-DBA4-D39E-768A-5FC64795BB1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9774FDC-E1FB-A962-CFD8-746FD96749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AEDBA77-43FB-6A06-0887-3202BE81E76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F58FBD-5E48-47C6-287B-1B4D5C024D2F}"/>
              </a:ext>
            </a:extLst>
          </p:cNvPr>
          <p:cNvSpPr>
            <a:spLocks noGrp="1"/>
          </p:cNvSpPr>
          <p:nvPr>
            <p:ph type="dt" sz="half" idx="10"/>
          </p:nvPr>
        </p:nvSpPr>
        <p:spPr/>
        <p:txBody>
          <a:bodyPr/>
          <a:lstStyle/>
          <a:p>
            <a:fld id="{58DBD374-D1F3-481B-ABB4-192E99B0040A}" type="datetime1">
              <a:rPr kumimoji="1" lang="ja-JP" altLang="en-US" smtClean="0"/>
              <a:t>2024/9/10</a:t>
            </a:fld>
            <a:endParaRPr kumimoji="1" lang="ja-JP" altLang="en-US"/>
          </a:p>
        </p:txBody>
      </p:sp>
      <p:sp>
        <p:nvSpPr>
          <p:cNvPr id="8" name="フッター プレースホルダー 7">
            <a:extLst>
              <a:ext uri="{FF2B5EF4-FFF2-40B4-BE49-F238E27FC236}">
                <a16:creationId xmlns:a16="http://schemas.microsoft.com/office/drawing/2014/main" id="{495ED4E6-11C2-6BE8-3381-8F5EE412441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EBA90E1-A1CD-49FE-4D9A-12289C1F48FB}"/>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314633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C1449F-62C7-9E79-6F0D-A24AB6BC15D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B874520-C1C5-5684-E962-B7923D5C0946}"/>
              </a:ext>
            </a:extLst>
          </p:cNvPr>
          <p:cNvSpPr>
            <a:spLocks noGrp="1"/>
          </p:cNvSpPr>
          <p:nvPr>
            <p:ph type="dt" sz="half" idx="10"/>
          </p:nvPr>
        </p:nvSpPr>
        <p:spPr/>
        <p:txBody>
          <a:bodyPr/>
          <a:lstStyle/>
          <a:p>
            <a:fld id="{EFC648A4-C1CF-41CF-8BFB-71CDE830795C}" type="datetime1">
              <a:rPr kumimoji="1" lang="ja-JP" altLang="en-US" smtClean="0"/>
              <a:t>2024/9/10</a:t>
            </a:fld>
            <a:endParaRPr kumimoji="1" lang="ja-JP" altLang="en-US"/>
          </a:p>
        </p:txBody>
      </p:sp>
      <p:sp>
        <p:nvSpPr>
          <p:cNvPr id="4" name="フッター プレースホルダー 3">
            <a:extLst>
              <a:ext uri="{FF2B5EF4-FFF2-40B4-BE49-F238E27FC236}">
                <a16:creationId xmlns:a16="http://schemas.microsoft.com/office/drawing/2014/main" id="{8015F6D3-9B67-54BF-1677-9A85FD88B83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DED6906-0229-A035-F32A-FDE127119FBC}"/>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339986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32340F-34DA-5C83-228D-00AD338FEF09}"/>
              </a:ext>
            </a:extLst>
          </p:cNvPr>
          <p:cNvSpPr>
            <a:spLocks noGrp="1"/>
          </p:cNvSpPr>
          <p:nvPr>
            <p:ph type="dt" sz="half" idx="10"/>
          </p:nvPr>
        </p:nvSpPr>
        <p:spPr/>
        <p:txBody>
          <a:bodyPr/>
          <a:lstStyle/>
          <a:p>
            <a:fld id="{D316F120-B982-488A-8D62-0595C70C6CAD}" type="datetime1">
              <a:rPr kumimoji="1" lang="ja-JP" altLang="en-US" smtClean="0"/>
              <a:t>2024/9/10</a:t>
            </a:fld>
            <a:endParaRPr kumimoji="1" lang="ja-JP" altLang="en-US"/>
          </a:p>
        </p:txBody>
      </p:sp>
      <p:sp>
        <p:nvSpPr>
          <p:cNvPr id="3" name="フッター プレースホルダー 2">
            <a:extLst>
              <a:ext uri="{FF2B5EF4-FFF2-40B4-BE49-F238E27FC236}">
                <a16:creationId xmlns:a16="http://schemas.microsoft.com/office/drawing/2014/main" id="{8268DF42-9F07-9C71-A91E-5365C08DC19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1AB4B8D-DBC5-3257-989F-74E37D9ABF87}"/>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281434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AC73B1-EC47-3AEA-F803-44BB1855189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BDB3BE-98E0-1E41-0251-323C3993F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D6F4292-F42B-BB56-25BF-D83E297BA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852D70C-4E22-52BA-D8FD-F1A61B2EA861}"/>
              </a:ext>
            </a:extLst>
          </p:cNvPr>
          <p:cNvSpPr>
            <a:spLocks noGrp="1"/>
          </p:cNvSpPr>
          <p:nvPr>
            <p:ph type="dt" sz="half" idx="10"/>
          </p:nvPr>
        </p:nvSpPr>
        <p:spPr/>
        <p:txBody>
          <a:bodyPr/>
          <a:lstStyle/>
          <a:p>
            <a:fld id="{3ABD7BBD-34EE-4D87-9CCC-51CF41802271}" type="datetime1">
              <a:rPr kumimoji="1" lang="ja-JP" altLang="en-US" smtClean="0"/>
              <a:t>2024/9/10</a:t>
            </a:fld>
            <a:endParaRPr kumimoji="1" lang="ja-JP" altLang="en-US"/>
          </a:p>
        </p:txBody>
      </p:sp>
      <p:sp>
        <p:nvSpPr>
          <p:cNvPr id="6" name="フッター プレースホルダー 5">
            <a:extLst>
              <a:ext uri="{FF2B5EF4-FFF2-40B4-BE49-F238E27FC236}">
                <a16:creationId xmlns:a16="http://schemas.microsoft.com/office/drawing/2014/main" id="{457DA8CE-03FF-AA66-95FC-B5C3AA6550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C8CFAE-66A0-078A-E4F1-F6E0D86D05BB}"/>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81468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CB2B4-FA81-A261-84DA-C2E29E459E2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AD2BC9B-0CE6-E903-1768-A74F2ABC13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A3E1537-1487-AB8A-C794-51F35D868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E2801D6-F3E2-E7AD-399B-F3CC17D61D7C}"/>
              </a:ext>
            </a:extLst>
          </p:cNvPr>
          <p:cNvSpPr>
            <a:spLocks noGrp="1"/>
          </p:cNvSpPr>
          <p:nvPr>
            <p:ph type="dt" sz="half" idx="10"/>
          </p:nvPr>
        </p:nvSpPr>
        <p:spPr/>
        <p:txBody>
          <a:bodyPr/>
          <a:lstStyle/>
          <a:p>
            <a:fld id="{371F08CF-4579-483A-B770-6AF1F1E1C58F}" type="datetime1">
              <a:rPr kumimoji="1" lang="ja-JP" altLang="en-US" smtClean="0"/>
              <a:t>2024/9/10</a:t>
            </a:fld>
            <a:endParaRPr kumimoji="1" lang="ja-JP" altLang="en-US"/>
          </a:p>
        </p:txBody>
      </p:sp>
      <p:sp>
        <p:nvSpPr>
          <p:cNvPr id="6" name="フッター プレースホルダー 5">
            <a:extLst>
              <a:ext uri="{FF2B5EF4-FFF2-40B4-BE49-F238E27FC236}">
                <a16:creationId xmlns:a16="http://schemas.microsoft.com/office/drawing/2014/main" id="{9C49ABF5-1C98-B1AC-3B71-505B898F4BF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BCFEE7-8E9A-25DF-3CC1-12955CE85F81}"/>
              </a:ext>
            </a:extLst>
          </p:cNvPr>
          <p:cNvSpPr>
            <a:spLocks noGrp="1"/>
          </p:cNvSpPr>
          <p:nvPr>
            <p:ph type="sldNum" sz="quarter" idx="12"/>
          </p:nvPr>
        </p:nvSpPr>
        <p:spPr/>
        <p:txBody>
          <a:body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72163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09084E7-AD34-8B60-D28A-29ED66A4B3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F1589C-678A-3B7E-01DA-19CFCA097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317E46-00DB-7F76-E881-EC1F14217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37EBAA-D23F-4449-B266-BA78025B2269}" type="datetime1">
              <a:rPr kumimoji="1" lang="ja-JP" altLang="en-US" smtClean="0"/>
              <a:t>2024/9/10</a:t>
            </a:fld>
            <a:endParaRPr kumimoji="1" lang="ja-JP" altLang="en-US"/>
          </a:p>
        </p:txBody>
      </p:sp>
      <p:sp>
        <p:nvSpPr>
          <p:cNvPr id="5" name="フッター プレースホルダー 4">
            <a:extLst>
              <a:ext uri="{FF2B5EF4-FFF2-40B4-BE49-F238E27FC236}">
                <a16:creationId xmlns:a16="http://schemas.microsoft.com/office/drawing/2014/main" id="{3D2C2210-4640-2528-6070-C01156984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22F9BFA-35D2-1145-2571-00310D3D09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79DB42-FE29-4AB0-9B56-99C12FF8732E}" type="slidenum">
              <a:rPr kumimoji="1" lang="ja-JP" altLang="en-US" smtClean="0"/>
              <a:t>‹#›</a:t>
            </a:fld>
            <a:endParaRPr kumimoji="1" lang="ja-JP" altLang="en-US"/>
          </a:p>
        </p:txBody>
      </p:sp>
    </p:spTree>
    <p:extLst>
      <p:ext uri="{BB962C8B-B14F-4D97-AF65-F5344CB8AC3E}">
        <p14:creationId xmlns:p14="http://schemas.microsoft.com/office/powerpoint/2010/main" val="2265934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youtu.be/RkFr4Z5rgZ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28671-C496-0382-399C-E6B50FD7E2BE}"/>
              </a:ext>
            </a:extLst>
          </p:cNvPr>
          <p:cNvSpPr>
            <a:spLocks noGrp="1"/>
          </p:cNvSpPr>
          <p:nvPr>
            <p:ph type="ctrTitle"/>
          </p:nvPr>
        </p:nvSpPr>
        <p:spPr/>
        <p:txBody>
          <a:bodyPr>
            <a:normAutofit fontScale="90000"/>
          </a:bodyPr>
          <a:lstStyle/>
          <a:p>
            <a:r>
              <a:rPr kumimoji="1" lang="ja-JP" altLang="en-US" dirty="0"/>
              <a:t>有名論文で学ぶ</a:t>
            </a:r>
            <a:br>
              <a:rPr kumimoji="1" lang="en-US" altLang="ja-JP" dirty="0"/>
            </a:br>
            <a:r>
              <a:rPr kumimoji="1" lang="ja-JP" altLang="en-US" dirty="0"/>
              <a:t>心理学研究法と論文の書き方</a:t>
            </a:r>
          </a:p>
        </p:txBody>
      </p:sp>
      <p:sp>
        <p:nvSpPr>
          <p:cNvPr id="3" name="字幕 2">
            <a:extLst>
              <a:ext uri="{FF2B5EF4-FFF2-40B4-BE49-F238E27FC236}">
                <a16:creationId xmlns:a16="http://schemas.microsoft.com/office/drawing/2014/main" id="{7FE7358B-54C1-DF0D-0984-598120A1C40B}"/>
              </a:ext>
            </a:extLst>
          </p:cNvPr>
          <p:cNvSpPr>
            <a:spLocks noGrp="1"/>
          </p:cNvSpPr>
          <p:nvPr>
            <p:ph type="subTitle" idx="1"/>
          </p:nvPr>
        </p:nvSpPr>
        <p:spPr/>
        <p:txBody>
          <a:bodyPr/>
          <a:lstStyle/>
          <a:p>
            <a:endParaRPr kumimoji="1" lang="en-US" altLang="ja-JP" dirty="0"/>
          </a:p>
          <a:p>
            <a:r>
              <a:rPr lang="ja-JP" altLang="en-US" dirty="0"/>
              <a:t>寺尾敦</a:t>
            </a:r>
            <a:endParaRPr lang="en-US" altLang="ja-JP" dirty="0"/>
          </a:p>
          <a:p>
            <a:r>
              <a:rPr kumimoji="1" lang="ja-JP" altLang="en-US" dirty="0"/>
              <a:t>（青山学院大学）</a:t>
            </a:r>
          </a:p>
        </p:txBody>
      </p:sp>
      <p:sp>
        <p:nvSpPr>
          <p:cNvPr id="4" name="テキスト ボックス 3">
            <a:extLst>
              <a:ext uri="{FF2B5EF4-FFF2-40B4-BE49-F238E27FC236}">
                <a16:creationId xmlns:a16="http://schemas.microsoft.com/office/drawing/2014/main" id="{52D92504-938A-46CC-02CA-CEEF2B6E8DC8}"/>
              </a:ext>
            </a:extLst>
          </p:cNvPr>
          <p:cNvSpPr txBox="1"/>
          <p:nvPr/>
        </p:nvSpPr>
        <p:spPr>
          <a:xfrm>
            <a:off x="885825" y="621506"/>
            <a:ext cx="3416320" cy="923330"/>
          </a:xfrm>
          <a:prstGeom prst="rect">
            <a:avLst/>
          </a:prstGeom>
          <a:noFill/>
        </p:spPr>
        <p:txBody>
          <a:bodyPr wrap="none" rtlCol="0">
            <a:spAutoFit/>
          </a:bodyPr>
          <a:lstStyle/>
          <a:p>
            <a:r>
              <a:rPr kumimoji="1" lang="ja-JP" altLang="en-US" dirty="0"/>
              <a:t>日本教育心理学会第</a:t>
            </a:r>
            <a:r>
              <a:rPr kumimoji="1" lang="en-US" altLang="ja-JP" dirty="0"/>
              <a:t>66</a:t>
            </a:r>
            <a:r>
              <a:rPr kumimoji="1" lang="ja-JP" altLang="en-US" dirty="0"/>
              <a:t>回総会</a:t>
            </a:r>
            <a:endParaRPr kumimoji="1" lang="en-US" altLang="ja-JP" dirty="0"/>
          </a:p>
          <a:p>
            <a:r>
              <a:rPr lang="ja-JP" altLang="en-US" dirty="0"/>
              <a:t>自主シンポジウム </a:t>
            </a:r>
            <a:r>
              <a:rPr lang="en-US" altLang="ja-JP" dirty="0"/>
              <a:t>JE05</a:t>
            </a:r>
          </a:p>
          <a:p>
            <a:r>
              <a:rPr lang="ja-JP" altLang="en-US" dirty="0"/>
              <a:t>文系学生に対する心理統計教育</a:t>
            </a:r>
            <a:endParaRPr kumimoji="1" lang="ja-JP" altLang="en-US" dirty="0"/>
          </a:p>
        </p:txBody>
      </p:sp>
    </p:spTree>
    <p:extLst>
      <p:ext uri="{BB962C8B-B14F-4D97-AF65-F5344CB8AC3E}">
        <p14:creationId xmlns:p14="http://schemas.microsoft.com/office/powerpoint/2010/main" val="177147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CB18B205-E9BA-A810-01E2-2A9C54B5C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31" y="3008180"/>
            <a:ext cx="11149553" cy="3396284"/>
          </a:xfrm>
          <a:prstGeom prst="rect">
            <a:avLst/>
          </a:prstGeom>
        </p:spPr>
      </p:pic>
      <p:pic>
        <p:nvPicPr>
          <p:cNvPr id="6" name="図 5" descr="テキスト, 手紙&#10;&#10;自動的に生成された説明">
            <a:extLst>
              <a:ext uri="{FF2B5EF4-FFF2-40B4-BE49-F238E27FC236}">
                <a16:creationId xmlns:a16="http://schemas.microsoft.com/office/drawing/2014/main" id="{F550BB26-9781-1C2C-06C0-F024D8564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60" y="453536"/>
            <a:ext cx="11001297" cy="2467126"/>
          </a:xfrm>
          <a:prstGeom prst="rect">
            <a:avLst/>
          </a:prstGeom>
        </p:spPr>
      </p:pic>
      <p:sp>
        <p:nvSpPr>
          <p:cNvPr id="2" name="スライド番号プレースホルダー 1">
            <a:extLst>
              <a:ext uri="{FF2B5EF4-FFF2-40B4-BE49-F238E27FC236}">
                <a16:creationId xmlns:a16="http://schemas.microsoft.com/office/drawing/2014/main" id="{C5E404ED-77E2-63C2-EED0-CDA6E756718D}"/>
              </a:ext>
            </a:extLst>
          </p:cNvPr>
          <p:cNvSpPr>
            <a:spLocks noGrp="1"/>
          </p:cNvSpPr>
          <p:nvPr>
            <p:ph type="sldNum" sz="quarter" idx="12"/>
          </p:nvPr>
        </p:nvSpPr>
        <p:spPr/>
        <p:txBody>
          <a:bodyPr/>
          <a:lstStyle/>
          <a:p>
            <a:fld id="{9179DB42-FE29-4AB0-9B56-99C12FF8732E}" type="slidenum">
              <a:rPr kumimoji="1" lang="ja-JP" altLang="en-US" smtClean="0"/>
              <a:t>10</a:t>
            </a:fld>
            <a:endParaRPr kumimoji="1" lang="ja-JP" altLang="en-US"/>
          </a:p>
        </p:txBody>
      </p:sp>
    </p:spTree>
    <p:extLst>
      <p:ext uri="{BB962C8B-B14F-4D97-AF65-F5344CB8AC3E}">
        <p14:creationId xmlns:p14="http://schemas.microsoft.com/office/powerpoint/2010/main" val="3544684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 Word&#10;&#10;自動的に生成された説明">
            <a:extLst>
              <a:ext uri="{FF2B5EF4-FFF2-40B4-BE49-F238E27FC236}">
                <a16:creationId xmlns:a16="http://schemas.microsoft.com/office/drawing/2014/main" id="{89E63560-6560-E894-8D26-FE996B64F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61" y="1367947"/>
            <a:ext cx="11512678" cy="4674265"/>
          </a:xfrm>
          <a:prstGeom prst="rect">
            <a:avLst/>
          </a:prstGeom>
        </p:spPr>
      </p:pic>
      <p:sp>
        <p:nvSpPr>
          <p:cNvPr id="2" name="スライド番号プレースホルダー 1">
            <a:extLst>
              <a:ext uri="{FF2B5EF4-FFF2-40B4-BE49-F238E27FC236}">
                <a16:creationId xmlns:a16="http://schemas.microsoft.com/office/drawing/2014/main" id="{C5A72085-1391-FD22-586C-254B345B7A1A}"/>
              </a:ext>
            </a:extLst>
          </p:cNvPr>
          <p:cNvSpPr>
            <a:spLocks noGrp="1"/>
          </p:cNvSpPr>
          <p:nvPr>
            <p:ph type="sldNum" sz="quarter" idx="12"/>
          </p:nvPr>
        </p:nvSpPr>
        <p:spPr/>
        <p:txBody>
          <a:bodyPr/>
          <a:lstStyle/>
          <a:p>
            <a:fld id="{9179DB42-FE29-4AB0-9B56-99C12FF8732E}" type="slidenum">
              <a:rPr kumimoji="1" lang="ja-JP" altLang="en-US" smtClean="0"/>
              <a:t>11</a:t>
            </a:fld>
            <a:endParaRPr kumimoji="1" lang="ja-JP" altLang="en-US"/>
          </a:p>
        </p:txBody>
      </p:sp>
    </p:spTree>
    <p:extLst>
      <p:ext uri="{BB962C8B-B14F-4D97-AF65-F5344CB8AC3E}">
        <p14:creationId xmlns:p14="http://schemas.microsoft.com/office/powerpoint/2010/main" val="134496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714ED77F-2334-E5E6-3950-1E4587BFE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920" y="1022226"/>
            <a:ext cx="9900159" cy="4813547"/>
          </a:xfrm>
          <a:prstGeom prst="rect">
            <a:avLst/>
          </a:prstGeom>
        </p:spPr>
      </p:pic>
      <p:sp>
        <p:nvSpPr>
          <p:cNvPr id="2" name="スライド番号プレースホルダー 1">
            <a:extLst>
              <a:ext uri="{FF2B5EF4-FFF2-40B4-BE49-F238E27FC236}">
                <a16:creationId xmlns:a16="http://schemas.microsoft.com/office/drawing/2014/main" id="{8E871F4D-9DAE-3045-5D56-0D591B2384C8}"/>
              </a:ext>
            </a:extLst>
          </p:cNvPr>
          <p:cNvSpPr>
            <a:spLocks noGrp="1"/>
          </p:cNvSpPr>
          <p:nvPr>
            <p:ph type="sldNum" sz="quarter" idx="12"/>
          </p:nvPr>
        </p:nvSpPr>
        <p:spPr/>
        <p:txBody>
          <a:bodyPr/>
          <a:lstStyle/>
          <a:p>
            <a:fld id="{9179DB42-FE29-4AB0-9B56-99C12FF8732E}" type="slidenum">
              <a:rPr kumimoji="1" lang="ja-JP" altLang="en-US" smtClean="0"/>
              <a:t>12</a:t>
            </a:fld>
            <a:endParaRPr kumimoji="1" lang="ja-JP" altLang="en-US"/>
          </a:p>
        </p:txBody>
      </p:sp>
    </p:spTree>
    <p:extLst>
      <p:ext uri="{BB962C8B-B14F-4D97-AF65-F5344CB8AC3E}">
        <p14:creationId xmlns:p14="http://schemas.microsoft.com/office/powerpoint/2010/main" val="188010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BE128008-6E7B-6F6E-FB80-1D0709FA4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72" y="1635783"/>
            <a:ext cx="11408224" cy="4047840"/>
          </a:xfrm>
          <a:prstGeom prst="rect">
            <a:avLst/>
          </a:prstGeom>
        </p:spPr>
      </p:pic>
      <p:sp>
        <p:nvSpPr>
          <p:cNvPr id="2" name="スライド番号プレースホルダー 1">
            <a:extLst>
              <a:ext uri="{FF2B5EF4-FFF2-40B4-BE49-F238E27FC236}">
                <a16:creationId xmlns:a16="http://schemas.microsoft.com/office/drawing/2014/main" id="{1A527373-A778-A2E1-4EF6-2DA17AA41935}"/>
              </a:ext>
            </a:extLst>
          </p:cNvPr>
          <p:cNvSpPr>
            <a:spLocks noGrp="1"/>
          </p:cNvSpPr>
          <p:nvPr>
            <p:ph type="sldNum" sz="quarter" idx="12"/>
          </p:nvPr>
        </p:nvSpPr>
        <p:spPr/>
        <p:txBody>
          <a:bodyPr/>
          <a:lstStyle/>
          <a:p>
            <a:fld id="{9179DB42-FE29-4AB0-9B56-99C12FF8732E}" type="slidenum">
              <a:rPr kumimoji="1" lang="ja-JP" altLang="en-US" smtClean="0"/>
              <a:t>13</a:t>
            </a:fld>
            <a:endParaRPr kumimoji="1" lang="ja-JP" altLang="en-US"/>
          </a:p>
        </p:txBody>
      </p:sp>
    </p:spTree>
    <p:extLst>
      <p:ext uri="{BB962C8B-B14F-4D97-AF65-F5344CB8AC3E}">
        <p14:creationId xmlns:p14="http://schemas.microsoft.com/office/powerpoint/2010/main" val="102120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F315B5-C92A-F3D6-AB16-B5A308C2EAC0}"/>
              </a:ext>
            </a:extLst>
          </p:cNvPr>
          <p:cNvSpPr>
            <a:spLocks noGrp="1"/>
          </p:cNvSpPr>
          <p:nvPr>
            <p:ph type="title"/>
          </p:nvPr>
        </p:nvSpPr>
        <p:spPr/>
        <p:txBody>
          <a:bodyPr/>
          <a:lstStyle/>
          <a:p>
            <a:r>
              <a:rPr lang="ja-JP" altLang="en-US" dirty="0"/>
              <a:t>統計的手法</a:t>
            </a:r>
          </a:p>
        </p:txBody>
      </p:sp>
      <p:sp>
        <p:nvSpPr>
          <p:cNvPr id="3" name="コンテンツ プレースホルダー 2">
            <a:extLst>
              <a:ext uri="{FF2B5EF4-FFF2-40B4-BE49-F238E27FC236}">
                <a16:creationId xmlns:a16="http://schemas.microsoft.com/office/drawing/2014/main" id="{EC00CD58-E19E-94F9-34CB-D7E81512E063}"/>
              </a:ext>
            </a:extLst>
          </p:cNvPr>
          <p:cNvSpPr>
            <a:spLocks noGrp="1"/>
          </p:cNvSpPr>
          <p:nvPr>
            <p:ph idx="1"/>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３つのボックス（枠囲み）</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en-US" altLang="ja-JP" dirty="0">
                <a:latin typeface="UD デジタル 教科書体 N-R" panose="02020400000000000000" pitchFamily="17" charset="-128"/>
                <a:ea typeface="UD デジタル 教科書体 N-R" panose="02020400000000000000" pitchFamily="17" charset="-128"/>
              </a:rPr>
              <a:t>lime</a:t>
            </a:r>
            <a:r>
              <a:rPr lang="ja-JP" altLang="en-US" dirty="0">
                <a:latin typeface="UD デジタル 教科書体 N-R" panose="02020400000000000000" pitchFamily="17" charset="-128"/>
                <a:ea typeface="UD デジタル 教科書体 N-R" panose="02020400000000000000" pitchFamily="17" charset="-128"/>
              </a:rPr>
              <a:t>色の２重実線（</a:t>
            </a:r>
            <a:r>
              <a:rPr lang="en-US" altLang="ja-JP" dirty="0">
                <a:latin typeface="Courier New" panose="02070309020205020404" pitchFamily="49" charset="0"/>
                <a:ea typeface="UD デジタル 教科書体 N-R" panose="02020400000000000000" pitchFamily="17" charset="-128"/>
                <a:cs typeface="Courier New" panose="02070309020205020404" pitchFamily="49" charset="0"/>
              </a:rPr>
              <a:t>border: 5px double lime;</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論文で用いられている分析の</a:t>
            </a:r>
            <a:r>
              <a:rPr lang="ja-JP" altLang="en-US" u="sng" dirty="0">
                <a:latin typeface="UD デジタル 教科書体 N-R" panose="02020400000000000000" pitchFamily="17" charset="-128"/>
                <a:ea typeface="UD デジタル 教科書体 N-R" panose="02020400000000000000" pitchFamily="17" charset="-128"/>
              </a:rPr>
              <a:t>理論の簡潔な説明</a:t>
            </a:r>
            <a:r>
              <a:rPr lang="ja-JP" altLang="en-US" dirty="0">
                <a:latin typeface="UD デジタル 教科書体 N-R" panose="02020400000000000000" pitchFamily="17" charset="-128"/>
                <a:ea typeface="UD デジタル 教科書体 N-R" panose="02020400000000000000" pitchFamily="17" charset="-128"/>
              </a:rPr>
              <a:t>と，</a:t>
            </a:r>
            <a:r>
              <a:rPr lang="en-US" altLang="ja-JP" u="sng" dirty="0">
                <a:latin typeface="UD デジタル 教科書体 N-R" panose="02020400000000000000" pitchFamily="17" charset="-128"/>
                <a:ea typeface="UD デジタル 教科書体 N-R" panose="02020400000000000000" pitchFamily="17" charset="-128"/>
              </a:rPr>
              <a:t>R</a:t>
            </a:r>
            <a:r>
              <a:rPr lang="ja-JP" altLang="en-US" u="sng" dirty="0">
                <a:latin typeface="UD デジタル 教科書体 N-R" panose="02020400000000000000" pitchFamily="17" charset="-128"/>
                <a:ea typeface="UD デジタル 教科書体 N-R" panose="02020400000000000000" pitchFamily="17" charset="-128"/>
              </a:rPr>
              <a:t>プログラム</a:t>
            </a:r>
            <a:r>
              <a:rPr lang="ja-JP" altLang="en-US" dirty="0">
                <a:latin typeface="UD デジタル 教科書体 N-R" panose="02020400000000000000" pitchFamily="17" charset="-128"/>
                <a:ea typeface="UD デジタル 教科書体 N-R" panose="02020400000000000000" pitchFamily="17" charset="-128"/>
              </a:rPr>
              <a:t>を提示。</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実験１の分散分析（ただし，簡略化）を実行する</a:t>
            </a:r>
            <a:r>
              <a:rPr lang="en-US" altLang="ja-JP" dirty="0">
                <a:latin typeface="UD デジタル 教科書体 N-R" panose="02020400000000000000" pitchFamily="17" charset="-128"/>
                <a:ea typeface="UD デジタル 教科書体 N-R" panose="02020400000000000000" pitchFamily="17" charset="-128"/>
              </a:rPr>
              <a:t>R</a:t>
            </a:r>
            <a:r>
              <a:rPr lang="ja-JP" altLang="en-US" dirty="0">
                <a:latin typeface="UD デジタル 教科書体 N-R" panose="02020400000000000000" pitchFamily="17" charset="-128"/>
                <a:ea typeface="UD デジタル 教科書体 N-R" panose="02020400000000000000" pitchFamily="17" charset="-128"/>
              </a:rPr>
              <a:t>プログラム</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母平均の差の検定の理論と，実験２での分析を実行する</a:t>
            </a:r>
            <a:r>
              <a:rPr lang="en-US" altLang="ja-JP" dirty="0">
                <a:latin typeface="UD デジタル 教科書体 N-R" panose="02020400000000000000" pitchFamily="17" charset="-128"/>
                <a:ea typeface="UD デジタル 教科書体 N-R" panose="02020400000000000000" pitchFamily="17" charset="-128"/>
              </a:rPr>
              <a:t>R</a:t>
            </a:r>
            <a:r>
              <a:rPr lang="ja-JP" altLang="en-US" dirty="0">
                <a:latin typeface="UD デジタル 教科書体 N-R" panose="02020400000000000000" pitchFamily="17" charset="-128"/>
                <a:ea typeface="UD デジタル 教科書体 N-R" panose="02020400000000000000" pitchFamily="17" charset="-128"/>
              </a:rPr>
              <a:t>プログラム（論文にない，効果量の計算を含む）。</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分割表での２変数の独立性の検定の理論と，実験２での分析を実行する</a:t>
            </a:r>
            <a:r>
              <a:rPr lang="en-US" altLang="ja-JP" dirty="0">
                <a:latin typeface="UD デジタル 教科書体 N-R" panose="02020400000000000000" pitchFamily="17" charset="-128"/>
                <a:ea typeface="UD デジタル 教科書体 N-R" panose="02020400000000000000" pitchFamily="17" charset="-128"/>
              </a:rPr>
              <a:t>R</a:t>
            </a:r>
            <a:r>
              <a:rPr lang="ja-JP" altLang="en-US" dirty="0">
                <a:latin typeface="UD デジタル 教科書体 N-R" panose="02020400000000000000" pitchFamily="17" charset="-128"/>
                <a:ea typeface="UD デジタル 教科書体 N-R" panose="02020400000000000000" pitchFamily="17" charset="-128"/>
              </a:rPr>
              <a:t>プログラム（論文にない，効果量の計算を含む）。</a:t>
            </a:r>
            <a:endParaRPr lang="en-US" altLang="ja-JP" dirty="0">
              <a:latin typeface="UD デジタル 教科書体 N-R" panose="02020400000000000000" pitchFamily="17" charset="-128"/>
              <a:ea typeface="UD デジタル 教科書体 N-R" panose="02020400000000000000" pitchFamily="17" charset="-128"/>
            </a:endParaRPr>
          </a:p>
          <a:p>
            <a:pPr lvl="1"/>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689D4BD1-2DE9-4940-B706-D92C2EBD93F0}"/>
              </a:ext>
            </a:extLst>
          </p:cNvPr>
          <p:cNvSpPr>
            <a:spLocks noGrp="1"/>
          </p:cNvSpPr>
          <p:nvPr>
            <p:ph type="sldNum" sz="quarter" idx="12"/>
          </p:nvPr>
        </p:nvSpPr>
        <p:spPr/>
        <p:txBody>
          <a:bodyPr/>
          <a:lstStyle/>
          <a:p>
            <a:fld id="{9179DB42-FE29-4AB0-9B56-99C12FF8732E}" type="slidenum">
              <a:rPr kumimoji="1" lang="ja-JP" altLang="en-US" smtClean="0"/>
              <a:t>14</a:t>
            </a:fld>
            <a:endParaRPr kumimoji="1" lang="ja-JP" altLang="en-US"/>
          </a:p>
        </p:txBody>
      </p:sp>
    </p:spTree>
    <p:extLst>
      <p:ext uri="{BB962C8B-B14F-4D97-AF65-F5344CB8AC3E}">
        <p14:creationId xmlns:p14="http://schemas.microsoft.com/office/powerpoint/2010/main" val="3057762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CE688D-B5B7-1DC5-3F40-E31571BBC34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577D80EA-9B7F-4AD2-DA0F-F412706D04D4}"/>
              </a:ext>
            </a:extLst>
          </p:cNvPr>
          <p:cNvSpPr>
            <a:spLocks noGrp="1"/>
          </p:cNvSpPr>
          <p:nvPr>
            <p:ph idx="1"/>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研究法の解説と同様に，</a:t>
            </a:r>
            <a:r>
              <a:rPr lang="ja-JP" altLang="en-US" u="sng" dirty="0">
                <a:latin typeface="UD デジタル 教科書体 N-R" panose="02020400000000000000" pitchFamily="17" charset="-128"/>
                <a:ea typeface="UD デジタル 教科書体 N-R" panose="02020400000000000000" pitchFamily="17" charset="-128"/>
              </a:rPr>
              <a:t>ボックス（枠囲み）部分の他に，論文の内容についての解説でも統計的手法に言及</a:t>
            </a:r>
            <a:r>
              <a:rPr lang="ja-JP" altLang="en-US" dirty="0">
                <a:latin typeface="UD デジタル 教科書体 N-R" panose="02020400000000000000" pitchFamily="17" charset="-128"/>
                <a:ea typeface="UD デジタル 教科書体 N-R" panose="02020400000000000000" pitchFamily="17" charset="-128"/>
              </a:rPr>
              <a:t>した。</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内容解説：統計的仮説検定の結果と，それに基づく主張。教科書的知識の</a:t>
            </a:r>
            <a:r>
              <a:rPr lang="ja-JP" altLang="en-US" dirty="0">
                <a:solidFill>
                  <a:srgbClr val="FF0000"/>
                </a:solidFill>
                <a:latin typeface="BIZ UDゴシック" panose="020B0400000000000000" pitchFamily="49" charset="-128"/>
                <a:ea typeface="BIZ UDゴシック" panose="020B0400000000000000" pitchFamily="49" charset="-128"/>
              </a:rPr>
              <a:t>具体例</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枠囲み：理論の説明と，分析を実行する</a:t>
            </a:r>
            <a:r>
              <a:rPr lang="en-US" altLang="ja-JP" dirty="0">
                <a:latin typeface="UD デジタル 教科書体 N-R" panose="02020400000000000000" pitchFamily="17" charset="-128"/>
                <a:ea typeface="UD デジタル 教科書体 N-R" panose="02020400000000000000" pitchFamily="17" charset="-128"/>
              </a:rPr>
              <a:t>R</a:t>
            </a:r>
            <a:r>
              <a:rPr lang="ja-JP" altLang="en-US" dirty="0">
                <a:latin typeface="UD デジタル 教科書体 N-R" panose="02020400000000000000" pitchFamily="17" charset="-128"/>
                <a:ea typeface="UD デジタル 教科書体 N-R" panose="02020400000000000000" pitchFamily="17" charset="-128"/>
              </a:rPr>
              <a:t>プログラム。具体例からの</a:t>
            </a:r>
            <a:r>
              <a:rPr lang="ja-JP" altLang="en-US" dirty="0">
                <a:solidFill>
                  <a:srgbClr val="FF0000"/>
                </a:solidFill>
                <a:latin typeface="BIZ UDゴシック" panose="020B0400000000000000" pitchFamily="49" charset="-128"/>
                <a:ea typeface="BIZ UDゴシック" panose="020B0400000000000000" pitchFamily="49" charset="-128"/>
              </a:rPr>
              <a:t>抽象化</a:t>
            </a:r>
            <a:r>
              <a:rPr lang="ja-JP" altLang="en-US" dirty="0">
                <a:latin typeface="UD デジタル 教科書体 N-R" panose="02020400000000000000" pitchFamily="17" charset="-128"/>
                <a:ea typeface="UD デジタル 教科書体 N-R" panose="02020400000000000000" pitchFamily="17" charset="-128"/>
              </a:rPr>
              <a:t>。教科書的知識。</a:t>
            </a:r>
            <a:r>
              <a:rPr lang="en-US" altLang="ja-JP" dirty="0">
                <a:latin typeface="UD デジタル 教科書体 N-R" panose="02020400000000000000" pitchFamily="17" charset="-128"/>
                <a:ea typeface="UD デジタル 教科書体 N-R" panose="02020400000000000000" pitchFamily="17" charset="-128"/>
              </a:rPr>
              <a:t>R</a:t>
            </a:r>
            <a:r>
              <a:rPr lang="ja-JP" altLang="en-US" dirty="0">
                <a:latin typeface="UD デジタル 教科書体 N-R" panose="02020400000000000000" pitchFamily="17" charset="-128"/>
                <a:ea typeface="UD デジタル 教科書体 N-R" panose="02020400000000000000" pitchFamily="17" charset="-128"/>
              </a:rPr>
              <a:t>プログラムは別のデータの分析に流用可能（具体的だが，容易に抽象化可能）。</a:t>
            </a:r>
          </a:p>
        </p:txBody>
      </p:sp>
      <p:sp>
        <p:nvSpPr>
          <p:cNvPr id="4" name="スライド番号プレースホルダー 3">
            <a:extLst>
              <a:ext uri="{FF2B5EF4-FFF2-40B4-BE49-F238E27FC236}">
                <a16:creationId xmlns:a16="http://schemas.microsoft.com/office/drawing/2014/main" id="{B0B7F297-30D7-BCC4-4D6E-93F9225890E9}"/>
              </a:ext>
            </a:extLst>
          </p:cNvPr>
          <p:cNvSpPr>
            <a:spLocks noGrp="1"/>
          </p:cNvSpPr>
          <p:nvPr>
            <p:ph type="sldNum" sz="quarter" idx="12"/>
          </p:nvPr>
        </p:nvSpPr>
        <p:spPr/>
        <p:txBody>
          <a:bodyPr/>
          <a:lstStyle/>
          <a:p>
            <a:fld id="{9179DB42-FE29-4AB0-9B56-99C12FF8732E}" type="slidenum">
              <a:rPr kumimoji="1" lang="ja-JP" altLang="en-US" smtClean="0"/>
              <a:t>15</a:t>
            </a:fld>
            <a:endParaRPr kumimoji="1" lang="ja-JP" altLang="en-US"/>
          </a:p>
        </p:txBody>
      </p:sp>
    </p:spTree>
    <p:extLst>
      <p:ext uri="{BB962C8B-B14F-4D97-AF65-F5344CB8AC3E}">
        <p14:creationId xmlns:p14="http://schemas.microsoft.com/office/powerpoint/2010/main" val="1217410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中程度の精度で自動的に生成された説明">
            <a:extLst>
              <a:ext uri="{FF2B5EF4-FFF2-40B4-BE49-F238E27FC236}">
                <a16:creationId xmlns:a16="http://schemas.microsoft.com/office/drawing/2014/main" id="{59D2206E-A1C1-B713-90D2-A9066C9D2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02" y="1249100"/>
            <a:ext cx="10886395" cy="5014765"/>
          </a:xfrm>
          <a:prstGeom prst="rect">
            <a:avLst/>
          </a:prstGeom>
        </p:spPr>
      </p:pic>
      <p:sp>
        <p:nvSpPr>
          <p:cNvPr id="2" name="スライド番号プレースホルダー 1">
            <a:extLst>
              <a:ext uri="{FF2B5EF4-FFF2-40B4-BE49-F238E27FC236}">
                <a16:creationId xmlns:a16="http://schemas.microsoft.com/office/drawing/2014/main" id="{5DD22CB3-3F3A-E7FA-8469-3FE69A4BC812}"/>
              </a:ext>
            </a:extLst>
          </p:cNvPr>
          <p:cNvSpPr>
            <a:spLocks noGrp="1"/>
          </p:cNvSpPr>
          <p:nvPr>
            <p:ph type="sldNum" sz="quarter" idx="12"/>
          </p:nvPr>
        </p:nvSpPr>
        <p:spPr/>
        <p:txBody>
          <a:bodyPr/>
          <a:lstStyle/>
          <a:p>
            <a:fld id="{9179DB42-FE29-4AB0-9B56-99C12FF8732E}" type="slidenum">
              <a:rPr kumimoji="1" lang="ja-JP" altLang="en-US" smtClean="0"/>
              <a:t>16</a:t>
            </a:fld>
            <a:endParaRPr kumimoji="1" lang="ja-JP" altLang="en-US"/>
          </a:p>
        </p:txBody>
      </p:sp>
    </p:spTree>
    <p:extLst>
      <p:ext uri="{BB962C8B-B14F-4D97-AF65-F5344CB8AC3E}">
        <p14:creationId xmlns:p14="http://schemas.microsoft.com/office/powerpoint/2010/main" val="115548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9D87584E-2C51-AAC4-9BD0-4CE720187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10" y="200498"/>
            <a:ext cx="9466980" cy="3291255"/>
          </a:xfrm>
          <a:prstGeom prst="rect">
            <a:avLst/>
          </a:prstGeom>
        </p:spPr>
      </p:pic>
      <p:pic>
        <p:nvPicPr>
          <p:cNvPr id="5" name="図 4" descr="グラフィカル ユーザー インターフェイス, テキスト&#10;&#10;自動的に生成された説明">
            <a:extLst>
              <a:ext uri="{FF2B5EF4-FFF2-40B4-BE49-F238E27FC236}">
                <a16:creationId xmlns:a16="http://schemas.microsoft.com/office/drawing/2014/main" id="{F61133A4-4F40-BBB1-5B0D-035760554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69" y="3365599"/>
            <a:ext cx="9547663" cy="3279307"/>
          </a:xfrm>
          <a:prstGeom prst="rect">
            <a:avLst/>
          </a:prstGeom>
        </p:spPr>
      </p:pic>
      <p:sp>
        <p:nvSpPr>
          <p:cNvPr id="2" name="スライド番号プレースホルダー 1">
            <a:extLst>
              <a:ext uri="{FF2B5EF4-FFF2-40B4-BE49-F238E27FC236}">
                <a16:creationId xmlns:a16="http://schemas.microsoft.com/office/drawing/2014/main" id="{32C22430-5090-C165-E565-D11497D5B3F1}"/>
              </a:ext>
            </a:extLst>
          </p:cNvPr>
          <p:cNvSpPr>
            <a:spLocks noGrp="1"/>
          </p:cNvSpPr>
          <p:nvPr>
            <p:ph type="sldNum" sz="quarter" idx="12"/>
          </p:nvPr>
        </p:nvSpPr>
        <p:spPr/>
        <p:txBody>
          <a:bodyPr/>
          <a:lstStyle/>
          <a:p>
            <a:fld id="{9179DB42-FE29-4AB0-9B56-99C12FF8732E}" type="slidenum">
              <a:rPr kumimoji="1" lang="ja-JP" altLang="en-US" smtClean="0"/>
              <a:t>17</a:t>
            </a:fld>
            <a:endParaRPr kumimoji="1" lang="ja-JP" altLang="en-US"/>
          </a:p>
        </p:txBody>
      </p:sp>
    </p:spTree>
    <p:extLst>
      <p:ext uri="{BB962C8B-B14F-4D97-AF65-F5344CB8AC3E}">
        <p14:creationId xmlns:p14="http://schemas.microsoft.com/office/powerpoint/2010/main" val="23198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760ECADA-8B9C-FBE0-1FA9-1F2BFD0D1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713" y="2108090"/>
            <a:ext cx="10312574" cy="4435586"/>
          </a:xfrm>
          <a:prstGeom prst="rect">
            <a:avLst/>
          </a:prstGeom>
        </p:spPr>
      </p:pic>
      <p:pic>
        <p:nvPicPr>
          <p:cNvPr id="5" name="図 4" descr="テキスト が含まれている画像&#10;&#10;自動的に生成された説明">
            <a:extLst>
              <a:ext uri="{FF2B5EF4-FFF2-40B4-BE49-F238E27FC236}">
                <a16:creationId xmlns:a16="http://schemas.microsoft.com/office/drawing/2014/main" id="{0B5DD571-E595-1595-4780-8B39D2B6A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18" y="534161"/>
            <a:ext cx="10390272" cy="1366078"/>
          </a:xfrm>
          <a:prstGeom prst="rect">
            <a:avLst/>
          </a:prstGeom>
        </p:spPr>
      </p:pic>
      <p:sp>
        <p:nvSpPr>
          <p:cNvPr id="2" name="スライド番号プレースホルダー 1">
            <a:extLst>
              <a:ext uri="{FF2B5EF4-FFF2-40B4-BE49-F238E27FC236}">
                <a16:creationId xmlns:a16="http://schemas.microsoft.com/office/drawing/2014/main" id="{A6648157-602D-2D48-D2F9-B536B1BAB34F}"/>
              </a:ext>
            </a:extLst>
          </p:cNvPr>
          <p:cNvSpPr>
            <a:spLocks noGrp="1"/>
          </p:cNvSpPr>
          <p:nvPr>
            <p:ph type="sldNum" sz="quarter" idx="12"/>
          </p:nvPr>
        </p:nvSpPr>
        <p:spPr/>
        <p:txBody>
          <a:bodyPr/>
          <a:lstStyle/>
          <a:p>
            <a:fld id="{9179DB42-FE29-4AB0-9B56-99C12FF8732E}" type="slidenum">
              <a:rPr kumimoji="1" lang="ja-JP" altLang="en-US" smtClean="0"/>
              <a:t>18</a:t>
            </a:fld>
            <a:endParaRPr kumimoji="1" lang="ja-JP" altLang="en-US"/>
          </a:p>
        </p:txBody>
      </p:sp>
    </p:spTree>
    <p:extLst>
      <p:ext uri="{BB962C8B-B14F-4D97-AF65-F5344CB8AC3E}">
        <p14:creationId xmlns:p14="http://schemas.microsoft.com/office/powerpoint/2010/main" val="227942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10;&#10;自動的に生成された説明">
            <a:extLst>
              <a:ext uri="{FF2B5EF4-FFF2-40B4-BE49-F238E27FC236}">
                <a16:creationId xmlns:a16="http://schemas.microsoft.com/office/drawing/2014/main" id="{D7E99F1A-F019-ABF8-237F-234B04DAF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38" y="1238953"/>
            <a:ext cx="10823482" cy="3804534"/>
          </a:xfrm>
          <a:prstGeom prst="rect">
            <a:avLst/>
          </a:prstGeom>
        </p:spPr>
      </p:pic>
      <p:sp>
        <p:nvSpPr>
          <p:cNvPr id="2" name="スライド番号プレースホルダー 1">
            <a:extLst>
              <a:ext uri="{FF2B5EF4-FFF2-40B4-BE49-F238E27FC236}">
                <a16:creationId xmlns:a16="http://schemas.microsoft.com/office/drawing/2014/main" id="{68C27011-D4F5-6E1F-C5EB-D84F01AFB151}"/>
              </a:ext>
            </a:extLst>
          </p:cNvPr>
          <p:cNvSpPr>
            <a:spLocks noGrp="1"/>
          </p:cNvSpPr>
          <p:nvPr>
            <p:ph type="sldNum" sz="quarter" idx="12"/>
          </p:nvPr>
        </p:nvSpPr>
        <p:spPr/>
        <p:txBody>
          <a:bodyPr/>
          <a:lstStyle/>
          <a:p>
            <a:fld id="{9179DB42-FE29-4AB0-9B56-99C12FF8732E}" type="slidenum">
              <a:rPr kumimoji="1" lang="ja-JP" altLang="en-US" smtClean="0"/>
              <a:t>19</a:t>
            </a:fld>
            <a:endParaRPr kumimoji="1" lang="ja-JP" altLang="en-US"/>
          </a:p>
        </p:txBody>
      </p:sp>
    </p:spTree>
    <p:extLst>
      <p:ext uri="{BB962C8B-B14F-4D97-AF65-F5344CB8AC3E}">
        <p14:creationId xmlns:p14="http://schemas.microsoft.com/office/powerpoint/2010/main" val="274216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B51A95-8C83-AC07-679F-4D3DFA068249}"/>
              </a:ext>
            </a:extLst>
          </p:cNvPr>
          <p:cNvSpPr>
            <a:spLocks noGrp="1"/>
          </p:cNvSpPr>
          <p:nvPr>
            <p:ph type="title"/>
          </p:nvPr>
        </p:nvSpPr>
        <p:spPr/>
        <p:txBody>
          <a:bodyPr/>
          <a:lstStyle/>
          <a:p>
            <a:r>
              <a:rPr kumimoji="1" lang="ja-JP" altLang="en-US" dirty="0"/>
              <a:t>動機</a:t>
            </a:r>
          </a:p>
        </p:txBody>
      </p:sp>
      <p:sp>
        <p:nvSpPr>
          <p:cNvPr id="3" name="コンテンツ プレースホルダー 2">
            <a:extLst>
              <a:ext uri="{FF2B5EF4-FFF2-40B4-BE49-F238E27FC236}">
                <a16:creationId xmlns:a16="http://schemas.microsoft.com/office/drawing/2014/main" id="{2FB893A5-14B8-0DE0-23BC-999F9A3E7A7C}"/>
              </a:ext>
            </a:extLst>
          </p:cNvPr>
          <p:cNvSpPr>
            <a:spLocks noGrp="1"/>
          </p:cNvSpPr>
          <p:nvPr>
            <p:ph idx="1"/>
          </p:nvPr>
        </p:nvSpPr>
        <p:spPr/>
        <p:txBody>
          <a:bodyPr>
            <a:normAutofit/>
          </a:bodyPr>
          <a:lstStyle/>
          <a:p>
            <a:r>
              <a:rPr kumimoji="1" lang="ja-JP" altLang="en-US" dirty="0">
                <a:latin typeface="UD デジタル 教科書体 N-R" panose="02020400000000000000" pitchFamily="17" charset="-128"/>
                <a:ea typeface="UD デジタル 教科書体 N-R" panose="02020400000000000000" pitchFamily="17" charset="-128"/>
              </a:rPr>
              <a:t>心理学の学生が学ぶべきことは多い。</a:t>
            </a:r>
            <a:r>
              <a:rPr kumimoji="1" lang="ja-JP" altLang="en-US" u="sng" dirty="0">
                <a:latin typeface="UD デジタル 教科書体 N-R" panose="02020400000000000000" pitchFamily="17" charset="-128"/>
                <a:ea typeface="UD デジタル 教科書体 N-R" panose="02020400000000000000" pitchFamily="17" charset="-128"/>
              </a:rPr>
              <a:t>基礎知識に加え，</a:t>
            </a:r>
            <a:r>
              <a:rPr kumimoji="1" lang="ja-JP" altLang="en-US" u="sng" dirty="0">
                <a:solidFill>
                  <a:srgbClr val="FF0000"/>
                </a:solidFill>
                <a:latin typeface="BIZ UDゴシック" panose="020B0400000000000000" pitchFamily="49" charset="-128"/>
                <a:ea typeface="BIZ UDゴシック" panose="020B0400000000000000" pitchFamily="49" charset="-128"/>
              </a:rPr>
              <a:t>研究法</a:t>
            </a:r>
            <a:r>
              <a:rPr kumimoji="1" lang="ja-JP" altLang="en-US" u="sng" dirty="0">
                <a:latin typeface="UD デジタル 教科書体 N-R" panose="02020400000000000000" pitchFamily="17" charset="-128"/>
                <a:ea typeface="UD デジタル 教科書体 N-R" panose="02020400000000000000" pitchFamily="17" charset="-128"/>
              </a:rPr>
              <a:t>，</a:t>
            </a:r>
            <a:r>
              <a:rPr kumimoji="1" lang="ja-JP" altLang="en-US" u="sng" dirty="0">
                <a:solidFill>
                  <a:srgbClr val="FF0000"/>
                </a:solidFill>
                <a:latin typeface="BIZ UDゴシック" panose="020B0400000000000000" pitchFamily="49" charset="-128"/>
                <a:ea typeface="BIZ UDゴシック" panose="020B0400000000000000" pitchFamily="49" charset="-128"/>
              </a:rPr>
              <a:t>統計的手法</a:t>
            </a:r>
            <a:r>
              <a:rPr kumimoji="1" lang="ja-JP" altLang="en-US" u="sng" dirty="0">
                <a:latin typeface="UD デジタル 教科書体 N-R" panose="02020400000000000000" pitchFamily="17" charset="-128"/>
                <a:ea typeface="UD デジタル 教科書体 N-R" panose="02020400000000000000" pitchFamily="17" charset="-128"/>
              </a:rPr>
              <a:t>，</a:t>
            </a:r>
            <a:r>
              <a:rPr kumimoji="1" lang="ja-JP" altLang="en-US" u="sng" dirty="0">
                <a:solidFill>
                  <a:srgbClr val="FF0000"/>
                </a:solidFill>
                <a:latin typeface="BIZ UDゴシック" panose="020B0400000000000000" pitchFamily="49" charset="-128"/>
                <a:ea typeface="BIZ UDゴシック" panose="020B0400000000000000" pitchFamily="49" charset="-128"/>
              </a:rPr>
              <a:t>論文の書き方</a:t>
            </a:r>
            <a:r>
              <a:rPr kumimoji="1" lang="ja-JP" altLang="en-US" u="sng" dirty="0">
                <a:latin typeface="UD デジタル 教科書体 N-R" panose="02020400000000000000" pitchFamily="17" charset="-128"/>
                <a:ea typeface="UD デジタル 教科書体 N-R" panose="02020400000000000000" pitchFamily="17" charset="-128"/>
              </a:rPr>
              <a:t>を学ぶ必要</a:t>
            </a:r>
            <a:r>
              <a:rPr kumimoji="1" lang="ja-JP" altLang="en-US" dirty="0">
                <a:latin typeface="UD デジタル 教科書体 N-R" panose="02020400000000000000" pitchFamily="17" charset="-128"/>
                <a:ea typeface="UD デジタル 教科書体 N-R" panose="02020400000000000000" pitchFamily="17" charset="-128"/>
              </a:rPr>
              <a:t>がある。</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これらを同時に学習する方法として，</a:t>
            </a:r>
            <a:r>
              <a:rPr kumimoji="1" lang="ja-JP" altLang="en-US" u="sng" dirty="0">
                <a:latin typeface="UD デジタル 教科書体 N-R" panose="02020400000000000000" pitchFamily="17" charset="-128"/>
                <a:ea typeface="UD デジタル 教科書体 N-R" panose="02020400000000000000" pitchFamily="17" charset="-128"/>
              </a:rPr>
              <a:t>有名研究のオリジナル論文を読む</a:t>
            </a:r>
            <a:r>
              <a:rPr kumimoji="1" lang="ja-JP" altLang="en-US" dirty="0">
                <a:latin typeface="UD デジタル 教科書体 N-R" panose="02020400000000000000" pitchFamily="17" charset="-128"/>
                <a:ea typeface="UD デジタル 教科書体 N-R" panose="02020400000000000000" pitchFamily="17" charset="-128"/>
              </a:rPr>
              <a:t>ことが考えられる。</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基礎知識，研究法，統計的手法，論文の書き方をそれぞれ単独で学習することに比べ，</a:t>
            </a:r>
            <a:r>
              <a:rPr kumimoji="1" lang="ja-JP" altLang="en-US" u="sng" dirty="0">
                <a:latin typeface="UD デジタル 教科書体 N-R" panose="02020400000000000000" pitchFamily="17" charset="-128"/>
                <a:ea typeface="UD デジタル 教科書体 N-R" panose="02020400000000000000" pitchFamily="17" charset="-128"/>
              </a:rPr>
              <a:t>これらを有機的に関連づけて学習できる</a:t>
            </a:r>
            <a:r>
              <a:rPr kumimoji="1" lang="ja-JP" altLang="en-US" dirty="0">
                <a:latin typeface="UD デジタル 教科書体 N-R" panose="02020400000000000000" pitchFamily="17" charset="-128"/>
                <a:ea typeface="UD デジタル 教科書体 N-R" panose="02020400000000000000" pitchFamily="17" charset="-128"/>
              </a:rPr>
              <a:t>だろう。</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しかし，学生が独力で論文を読み，これらを学習することは難しい。</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u="sng" dirty="0">
                <a:latin typeface="UD デジタル 教科書体 N-R" panose="02020400000000000000" pitchFamily="17" charset="-128"/>
                <a:ea typeface="UD デジタル 教科書体 N-R" panose="02020400000000000000" pitchFamily="17" charset="-128"/>
              </a:rPr>
              <a:t>豊富な情報を含み，自分のペースで何度でも繰り返し学習のできる</a:t>
            </a:r>
            <a:r>
              <a:rPr kumimoji="1" lang="ja-JP" altLang="en-US" u="sng" dirty="0">
                <a:solidFill>
                  <a:srgbClr val="FF0000"/>
                </a:solidFill>
                <a:latin typeface="BIZ UDゴシック" panose="020B0400000000000000" pitchFamily="49" charset="-128"/>
                <a:ea typeface="BIZ UDゴシック" panose="020B0400000000000000" pitchFamily="49" charset="-128"/>
              </a:rPr>
              <a:t>ウェブ教材</a:t>
            </a:r>
            <a:r>
              <a:rPr kumimoji="1" lang="ja-JP" altLang="en-US" dirty="0">
                <a:latin typeface="UD デジタル 教科書体 N-R" panose="02020400000000000000" pitchFamily="17" charset="-128"/>
                <a:ea typeface="UD デジタル 教科書体 N-R" panose="02020400000000000000" pitchFamily="17" charset="-128"/>
              </a:rPr>
              <a:t>は，価値のある学習リソースとなるだろう。</a:t>
            </a:r>
            <a:endParaRPr kumimoji="1" lang="en-US" altLang="ja-JP" dirty="0">
              <a:latin typeface="UD デジタル 教科書体 N-R" panose="02020400000000000000" pitchFamily="17" charset="-128"/>
              <a:ea typeface="UD デジタル 教科書体 N-R" panose="02020400000000000000" pitchFamily="17"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9233D0F6-E6CB-BFB8-85C4-F1EB35B74DAD}"/>
              </a:ext>
            </a:extLst>
          </p:cNvPr>
          <p:cNvSpPr>
            <a:spLocks noGrp="1"/>
          </p:cNvSpPr>
          <p:nvPr>
            <p:ph type="sldNum" sz="quarter" idx="12"/>
          </p:nvPr>
        </p:nvSpPr>
        <p:spPr/>
        <p:txBody>
          <a:bodyPr/>
          <a:lstStyle/>
          <a:p>
            <a:fld id="{9179DB42-FE29-4AB0-9B56-99C12FF8732E}" type="slidenum">
              <a:rPr kumimoji="1" lang="ja-JP" altLang="en-US" smtClean="0"/>
              <a:t>2</a:t>
            </a:fld>
            <a:endParaRPr kumimoji="1" lang="ja-JP" altLang="en-US"/>
          </a:p>
        </p:txBody>
      </p:sp>
    </p:spTree>
    <p:extLst>
      <p:ext uri="{BB962C8B-B14F-4D97-AF65-F5344CB8AC3E}">
        <p14:creationId xmlns:p14="http://schemas.microsoft.com/office/powerpoint/2010/main" val="4247520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06976-9EEC-46F4-1718-8476EA7ABA78}"/>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kumimoji="1" lang="ja-JP" altLang="en-US" dirty="0"/>
              <a:t>授業でのウェブ教材の使用</a:t>
            </a:r>
          </a:p>
        </p:txBody>
      </p:sp>
      <p:sp>
        <p:nvSpPr>
          <p:cNvPr id="3" name="コンテンツ プレースホルダー 2">
            <a:extLst>
              <a:ext uri="{FF2B5EF4-FFF2-40B4-BE49-F238E27FC236}">
                <a16:creationId xmlns:a16="http://schemas.microsoft.com/office/drawing/2014/main" id="{D86036A5-CFAB-14BF-B3A1-C94D3753288E}"/>
              </a:ext>
            </a:extLst>
          </p:cNvPr>
          <p:cNvSpPr>
            <a:spLocks noGrp="1"/>
          </p:cNvSpPr>
          <p:nvPr>
            <p:ph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学部２年生以上が対象の，人間科学（主に心理学）の研究法を学習する科目において，ウェブ教材を使用した。</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毎回の授業で，指定された論文</a:t>
            </a:r>
            <a:r>
              <a:rPr lang="ja-JP" altLang="en-US" dirty="0">
                <a:latin typeface="UD デジタル 教科書体 N-R" panose="02020400000000000000" pitchFamily="17" charset="-128"/>
                <a:ea typeface="UD デジタル 教科書体 N-R" panose="02020400000000000000" pitchFamily="17" charset="-128"/>
              </a:rPr>
              <a:t>の予習が要求される。</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１回の授業は，予習を確認する小テスト，論文の解説講義，講義後の小テストから構成される。</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u="sng" dirty="0">
                <a:latin typeface="UD デジタル 教科書体 N-R" panose="02020400000000000000" pitchFamily="17" charset="-128"/>
                <a:ea typeface="UD デジタル 教科書体 N-R" panose="02020400000000000000" pitchFamily="17" charset="-128"/>
              </a:rPr>
              <a:t>論文の予習でウェブ教材を使用するように指示した</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u="sng" dirty="0">
                <a:latin typeface="UD デジタル 教科書体 N-R" panose="02020400000000000000" pitchFamily="17" charset="-128"/>
                <a:ea typeface="UD デジタル 教科書体 N-R" panose="02020400000000000000" pitchFamily="17" charset="-128"/>
              </a:rPr>
              <a:t>授業での論文の解説でもウェブ教材が使用された</a:t>
            </a:r>
            <a:r>
              <a:rPr lang="ja-JP" altLang="en-US" dirty="0">
                <a:latin typeface="UD デジタル 教科書体 N-R" panose="02020400000000000000" pitchFamily="17" charset="-128"/>
                <a:ea typeface="UD デジタル 教科書体 N-R" panose="02020400000000000000" pitchFamily="17" charset="-128"/>
              </a:rPr>
              <a:t>。</a:t>
            </a:r>
            <a:endParaRPr kumimoji="1"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受講登録者は７名，授業への出席者は６名であった。</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F5A11849-C9C0-29B6-9524-EFBE77C87F59}"/>
              </a:ext>
            </a:extLst>
          </p:cNvPr>
          <p:cNvSpPr>
            <a:spLocks noGrp="1"/>
          </p:cNvSpPr>
          <p:nvPr>
            <p:ph type="sldNum" sz="quarter" idx="12"/>
          </p:nvPr>
        </p:nvSpPr>
        <p:spPr/>
        <p:txBody>
          <a:bodyPr/>
          <a:lstStyle/>
          <a:p>
            <a:fld id="{9179DB42-FE29-4AB0-9B56-99C12FF8732E}" type="slidenum">
              <a:rPr kumimoji="1" lang="ja-JP" altLang="en-US" smtClean="0"/>
              <a:t>20</a:t>
            </a:fld>
            <a:endParaRPr kumimoji="1" lang="ja-JP" altLang="en-US"/>
          </a:p>
        </p:txBody>
      </p:sp>
    </p:spTree>
    <p:extLst>
      <p:ext uri="{BB962C8B-B14F-4D97-AF65-F5344CB8AC3E}">
        <p14:creationId xmlns:p14="http://schemas.microsoft.com/office/powerpoint/2010/main" val="553754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A228C-6F3C-7006-811A-140A2576B6E7}"/>
              </a:ext>
            </a:extLst>
          </p:cNvPr>
          <p:cNvSpPr>
            <a:spLocks noGrp="1"/>
          </p:cNvSpPr>
          <p:nvPr>
            <p:ph type="title"/>
          </p:nvPr>
        </p:nvSpPr>
        <p:spPr/>
        <p:txBody>
          <a:bodyPr/>
          <a:lstStyle/>
          <a:p>
            <a:r>
              <a:rPr kumimoji="1" lang="ja-JP" altLang="en-US" dirty="0"/>
              <a:t>予習の指示</a:t>
            </a:r>
          </a:p>
        </p:txBody>
      </p:sp>
      <p:sp>
        <p:nvSpPr>
          <p:cNvPr id="3" name="コンテンツ プレースホルダー 2">
            <a:extLst>
              <a:ext uri="{FF2B5EF4-FFF2-40B4-BE49-F238E27FC236}">
                <a16:creationId xmlns:a16="http://schemas.microsoft.com/office/drawing/2014/main" id="{AD288076-5E41-2B0F-B2FE-96C8BA2F03E7}"/>
              </a:ext>
            </a:extLst>
          </p:cNvPr>
          <p:cNvSpPr>
            <a:spLocks noGrp="1"/>
          </p:cNvSpPr>
          <p:nvPr>
            <p:ph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１週間前の授業時に，次回授業の予習について指示を行った。</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u="sng" dirty="0">
                <a:latin typeface="UD デジタル 教科書体 N-R" panose="02020400000000000000" pitchFamily="17" charset="-128"/>
                <a:ea typeface="UD デジタル 教科書体 N-R" panose="02020400000000000000" pitchFamily="17" charset="-128"/>
              </a:rPr>
              <a:t>ウェブ教材を参照して課題論文（</a:t>
            </a:r>
            <a:r>
              <a:rPr lang="en-US" altLang="ja-JP" u="sng" dirty="0">
                <a:latin typeface="UD デジタル 教科書体 N-R" panose="02020400000000000000" pitchFamily="17" charset="-128"/>
                <a:ea typeface="UD デジタル 教科書体 N-R" panose="02020400000000000000" pitchFamily="17" charset="-128"/>
              </a:rPr>
              <a:t>Loftus &amp; Palmer, 1974</a:t>
            </a:r>
            <a:r>
              <a:rPr lang="ja-JP" altLang="en-US" u="sng" dirty="0">
                <a:latin typeface="UD デジタル 教科書体 N-R" panose="02020400000000000000" pitchFamily="17" charset="-128"/>
                <a:ea typeface="UD デジタル 教科書体 N-R" panose="02020400000000000000" pitchFamily="17" charset="-128"/>
              </a:rPr>
              <a:t>）を予習</a:t>
            </a:r>
            <a:r>
              <a:rPr lang="ja-JP" altLang="en-US" dirty="0">
                <a:latin typeface="UD デジタル 教科書体 N-R" panose="02020400000000000000" pitchFamily="17" charset="-128"/>
                <a:ea typeface="UD デジタル 教科書体 N-R" panose="02020400000000000000" pitchFamily="17" charset="-128"/>
              </a:rPr>
              <a:t>する。</a:t>
            </a:r>
            <a:endParaRPr kumimoji="1"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欠席者がいたため，</a:t>
            </a:r>
            <a:r>
              <a:rPr lang="en-US" altLang="ja-JP" dirty="0">
                <a:latin typeface="UD デジタル 教科書体 N-R" panose="02020400000000000000" pitchFamily="17" charset="-128"/>
                <a:ea typeface="UD デジタル 教科書体 N-R" panose="02020400000000000000" pitchFamily="17" charset="-128"/>
              </a:rPr>
              <a:t>LMS</a:t>
            </a:r>
            <a:r>
              <a:rPr lang="ja-JP" altLang="en-US" dirty="0">
                <a:latin typeface="UD デジタル 教科書体 N-R" panose="02020400000000000000" pitchFamily="17" charset="-128"/>
                <a:ea typeface="UD デジタル 教科書体 N-R" panose="02020400000000000000" pitchFamily="17" charset="-128"/>
              </a:rPr>
              <a:t>でも同じ指示を配信した。</a:t>
            </a:r>
            <a:endParaRPr kumimoji="1" lang="ja-JP" altLang="en-US" dirty="0">
              <a:latin typeface="UD デジタル 教科書体 N-R" panose="02020400000000000000" pitchFamily="17" charset="-128"/>
              <a:ea typeface="UD デジタル 教科書体 N-R" panose="02020400000000000000" pitchFamily="17" charset="-128"/>
            </a:endParaRPr>
          </a:p>
        </p:txBody>
      </p:sp>
      <p:pic>
        <p:nvPicPr>
          <p:cNvPr id="5" name="図 4" descr="テキスト&#10;&#10;自動的に生成された説明">
            <a:extLst>
              <a:ext uri="{FF2B5EF4-FFF2-40B4-BE49-F238E27FC236}">
                <a16:creationId xmlns:a16="http://schemas.microsoft.com/office/drawing/2014/main" id="{03023C4E-4C94-9885-2DA4-C75367FC2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65" y="3944144"/>
            <a:ext cx="9896635" cy="1700036"/>
          </a:xfrm>
          <a:prstGeom prst="rect">
            <a:avLst/>
          </a:prstGeom>
        </p:spPr>
      </p:pic>
      <p:sp>
        <p:nvSpPr>
          <p:cNvPr id="6" name="テキスト ボックス 5">
            <a:extLst>
              <a:ext uri="{FF2B5EF4-FFF2-40B4-BE49-F238E27FC236}">
                <a16:creationId xmlns:a16="http://schemas.microsoft.com/office/drawing/2014/main" id="{679BB04A-AFF2-51B6-E4C3-DE89191C380E}"/>
              </a:ext>
            </a:extLst>
          </p:cNvPr>
          <p:cNvSpPr txBox="1"/>
          <p:nvPr/>
        </p:nvSpPr>
        <p:spPr>
          <a:xfrm>
            <a:off x="1077391" y="3539629"/>
            <a:ext cx="1877437" cy="461665"/>
          </a:xfrm>
          <a:prstGeom prst="rect">
            <a:avLst/>
          </a:prstGeom>
          <a:noFill/>
        </p:spPr>
        <p:txBody>
          <a:bodyPr wrap="none" rtlCol="0">
            <a:spAutoFit/>
          </a:bodyPr>
          <a:lstStyle/>
          <a:p>
            <a:r>
              <a:rPr kumimoji="1" lang="en-US" altLang="ja-JP" sz="2400" dirty="0">
                <a:latin typeface="UD デジタル 教科書体 N-R" panose="02020400000000000000" pitchFamily="17" charset="-128"/>
                <a:ea typeface="UD デジタル 教科書体 N-R" panose="02020400000000000000" pitchFamily="17" charset="-128"/>
              </a:rPr>
              <a:t>LMS</a:t>
            </a:r>
            <a:r>
              <a:rPr kumimoji="1" lang="ja-JP" altLang="en-US" sz="2400" dirty="0">
                <a:latin typeface="UD デジタル 教科書体 N-R" panose="02020400000000000000" pitchFamily="17" charset="-128"/>
                <a:ea typeface="UD デジタル 教科書体 N-R" panose="02020400000000000000" pitchFamily="17" charset="-128"/>
              </a:rPr>
              <a:t>での指示</a:t>
            </a:r>
          </a:p>
        </p:txBody>
      </p:sp>
      <p:sp>
        <p:nvSpPr>
          <p:cNvPr id="4" name="スライド番号プレースホルダー 3">
            <a:extLst>
              <a:ext uri="{FF2B5EF4-FFF2-40B4-BE49-F238E27FC236}">
                <a16:creationId xmlns:a16="http://schemas.microsoft.com/office/drawing/2014/main" id="{FD919FD6-AFD7-2D72-0A7D-BF664CC53F99}"/>
              </a:ext>
            </a:extLst>
          </p:cNvPr>
          <p:cNvSpPr>
            <a:spLocks noGrp="1"/>
          </p:cNvSpPr>
          <p:nvPr>
            <p:ph type="sldNum" sz="quarter" idx="12"/>
          </p:nvPr>
        </p:nvSpPr>
        <p:spPr/>
        <p:txBody>
          <a:bodyPr/>
          <a:lstStyle/>
          <a:p>
            <a:fld id="{9179DB42-FE29-4AB0-9B56-99C12FF8732E}" type="slidenum">
              <a:rPr kumimoji="1" lang="ja-JP" altLang="en-US" smtClean="0"/>
              <a:t>21</a:t>
            </a:fld>
            <a:endParaRPr kumimoji="1" lang="ja-JP" altLang="en-US"/>
          </a:p>
        </p:txBody>
      </p:sp>
    </p:spTree>
    <p:extLst>
      <p:ext uri="{BB962C8B-B14F-4D97-AF65-F5344CB8AC3E}">
        <p14:creationId xmlns:p14="http://schemas.microsoft.com/office/powerpoint/2010/main" val="1196556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4127D7-9F54-256C-9967-2326910CD13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D0953339-9992-189F-4F8C-E1939C951800}"/>
              </a:ext>
            </a:extLst>
          </p:cNvPr>
          <p:cNvSpPr>
            <a:spLocks noGrp="1"/>
          </p:cNvSpPr>
          <p:nvPr>
            <p:ph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罫線で囲まれた</a:t>
            </a:r>
            <a:r>
              <a:rPr kumimoji="1" lang="en-US" altLang="ja-JP" u="sng" dirty="0">
                <a:latin typeface="UD デジタル 教科書体 N-R" panose="02020400000000000000" pitchFamily="17" charset="-128"/>
                <a:ea typeface="UD デジタル 教科書体 N-R" panose="02020400000000000000" pitchFamily="17" charset="-128"/>
              </a:rPr>
              <a:t>【</a:t>
            </a:r>
            <a:r>
              <a:rPr kumimoji="1" lang="ja-JP" altLang="en-US" u="sng" dirty="0">
                <a:latin typeface="UD デジタル 教科書体 N-R" panose="02020400000000000000" pitchFamily="17" charset="-128"/>
                <a:ea typeface="UD デジタル 教科書体 N-R" panose="02020400000000000000" pitchFamily="17" charset="-128"/>
              </a:rPr>
              <a:t>論文の書き方</a:t>
            </a:r>
            <a:r>
              <a:rPr kumimoji="1" lang="en-US" altLang="ja-JP" u="sng" dirty="0">
                <a:latin typeface="UD デジタル 教科書体 N-R" panose="02020400000000000000" pitchFamily="17" charset="-128"/>
                <a:ea typeface="UD デジタル 教科書体 N-R" panose="02020400000000000000" pitchFamily="17" charset="-128"/>
              </a:rPr>
              <a:t>】</a:t>
            </a:r>
            <a:r>
              <a:rPr kumimoji="1" lang="ja-JP" altLang="en-US" u="sng" dirty="0">
                <a:latin typeface="UD デジタル 教科書体 N-R" panose="02020400000000000000" pitchFamily="17" charset="-128"/>
                <a:ea typeface="UD デジタル 教科書体 N-R" panose="02020400000000000000" pitchFamily="17" charset="-128"/>
              </a:rPr>
              <a:t>，</a:t>
            </a:r>
            <a:r>
              <a:rPr kumimoji="1" lang="en-US" altLang="ja-JP" u="sng" dirty="0">
                <a:latin typeface="UD デジタル 教科書体 N-R" panose="02020400000000000000" pitchFamily="17" charset="-128"/>
                <a:ea typeface="UD デジタル 教科書体 N-R" panose="02020400000000000000" pitchFamily="17" charset="-128"/>
              </a:rPr>
              <a:t>【</a:t>
            </a:r>
            <a:r>
              <a:rPr kumimoji="1" lang="ja-JP" altLang="en-US" u="sng" dirty="0">
                <a:latin typeface="UD デジタル 教科書体 N-R" panose="02020400000000000000" pitchFamily="17" charset="-128"/>
                <a:ea typeface="UD デジタル 教科書体 N-R" panose="02020400000000000000" pitchFamily="17" charset="-128"/>
              </a:rPr>
              <a:t>統計的手法</a:t>
            </a:r>
            <a:r>
              <a:rPr kumimoji="1" lang="en-US" altLang="ja-JP" u="sng" dirty="0">
                <a:latin typeface="UD デジタル 教科書体 N-R" panose="02020400000000000000" pitchFamily="17" charset="-128"/>
                <a:ea typeface="UD デジタル 教科書体 N-R" panose="02020400000000000000" pitchFamily="17" charset="-128"/>
              </a:rPr>
              <a:t>】</a:t>
            </a:r>
            <a:r>
              <a:rPr kumimoji="1" lang="ja-JP" altLang="en-US" u="sng" dirty="0">
                <a:latin typeface="UD デジタル 教科書体 N-R" panose="02020400000000000000" pitchFamily="17" charset="-128"/>
                <a:ea typeface="UD デジタル 教科書体 N-R" panose="02020400000000000000" pitchFamily="17" charset="-128"/>
              </a:rPr>
              <a:t>，</a:t>
            </a:r>
            <a:r>
              <a:rPr kumimoji="1" lang="en-US" altLang="ja-JP" u="sng" dirty="0">
                <a:latin typeface="UD デジタル 教科書体 N-R" panose="02020400000000000000" pitchFamily="17" charset="-128"/>
                <a:ea typeface="UD デジタル 教科書体 N-R" panose="02020400000000000000" pitchFamily="17" charset="-128"/>
              </a:rPr>
              <a:t>【</a:t>
            </a:r>
            <a:r>
              <a:rPr kumimoji="1" lang="ja-JP" altLang="en-US" u="sng" dirty="0">
                <a:latin typeface="UD デジタル 教科書体 N-R" panose="02020400000000000000" pitchFamily="17" charset="-128"/>
                <a:ea typeface="UD デジタル 教科書体 N-R" panose="02020400000000000000" pitchFamily="17" charset="-128"/>
              </a:rPr>
              <a:t>研究法</a:t>
            </a:r>
            <a:r>
              <a:rPr kumimoji="1" lang="en-US" altLang="ja-JP" u="sng" dirty="0">
                <a:latin typeface="UD デジタル 教科書体 N-R" panose="02020400000000000000" pitchFamily="17" charset="-128"/>
                <a:ea typeface="UD デジタル 教科書体 N-R" panose="02020400000000000000" pitchFamily="17" charset="-128"/>
              </a:rPr>
              <a:t>】</a:t>
            </a:r>
            <a:r>
              <a:rPr kumimoji="1" lang="ja-JP" altLang="en-US" u="sng" dirty="0">
                <a:latin typeface="UD デジタル 教科書体 N-R" panose="02020400000000000000" pitchFamily="17" charset="-128"/>
                <a:ea typeface="UD デジタル 教科書体 N-R" panose="02020400000000000000" pitchFamily="17" charset="-128"/>
              </a:rPr>
              <a:t>はテストの範囲外</a:t>
            </a:r>
            <a:r>
              <a:rPr kumimoji="1" lang="ja-JP" altLang="en-US" dirty="0">
                <a:latin typeface="UD デジタル 教科書体 N-R" panose="02020400000000000000" pitchFamily="17" charset="-128"/>
                <a:ea typeface="UD デジタル 教科書体 N-R" panose="02020400000000000000" pitchFamily="17" charset="-128"/>
              </a:rPr>
              <a:t>とした。</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en-US" altLang="ja-JP" dirty="0">
                <a:latin typeface="UD デジタル 教科書体 N-R" panose="02020400000000000000" pitchFamily="17" charset="-128"/>
                <a:ea typeface="UD デジタル 教科書体 N-R" panose="02020400000000000000" pitchFamily="17" charset="-128"/>
              </a:rPr>
              <a:t>2017</a:t>
            </a:r>
            <a:r>
              <a:rPr kumimoji="1" lang="ja-JP" altLang="en-US" dirty="0">
                <a:latin typeface="UD デジタル 教科書体 N-R" panose="02020400000000000000" pitchFamily="17" charset="-128"/>
                <a:ea typeface="UD デジタル 教科書体 N-R" panose="02020400000000000000" pitchFamily="17" charset="-128"/>
              </a:rPr>
              <a:t>年度から</a:t>
            </a:r>
            <a:r>
              <a:rPr kumimoji="1" lang="en-US" altLang="ja-JP" dirty="0">
                <a:latin typeface="UD デジタル 教科書体 N-R" panose="02020400000000000000" pitchFamily="17" charset="-128"/>
                <a:ea typeface="UD デジタル 教科書体 N-R" panose="02020400000000000000" pitchFamily="17" charset="-128"/>
              </a:rPr>
              <a:t>2019</a:t>
            </a:r>
            <a:r>
              <a:rPr kumimoji="1" lang="ja-JP" altLang="en-US" dirty="0">
                <a:latin typeface="UD デジタル 教科書体 N-R" panose="02020400000000000000" pitchFamily="17" charset="-128"/>
                <a:ea typeface="UD デジタル 教科書体 N-R" panose="02020400000000000000" pitchFamily="17" charset="-128"/>
              </a:rPr>
              <a:t>年度の授業で使用したテストを用いたため。</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ただし，</a:t>
            </a:r>
            <a:r>
              <a:rPr kumimoji="1" lang="en-US" altLang="ja-JP" u="sng" dirty="0">
                <a:latin typeface="UD デジタル 教科書体 N-R" panose="02020400000000000000" pitchFamily="17" charset="-128"/>
                <a:ea typeface="UD デジタル 教科書体 N-R" panose="02020400000000000000" pitchFamily="17" charset="-128"/>
              </a:rPr>
              <a:t>【</a:t>
            </a:r>
            <a:r>
              <a:rPr kumimoji="1" lang="ja-JP" altLang="en-US" u="sng" dirty="0">
                <a:latin typeface="UD デジタル 教科書体 N-R" panose="02020400000000000000" pitchFamily="17" charset="-128"/>
                <a:ea typeface="UD デジタル 教科書体 N-R" panose="02020400000000000000" pitchFamily="17" charset="-128"/>
              </a:rPr>
              <a:t>統計的手法</a:t>
            </a:r>
            <a:r>
              <a:rPr kumimoji="1" lang="en-US" altLang="ja-JP" u="sng" dirty="0">
                <a:latin typeface="UD デジタル 教科書体 N-R" panose="02020400000000000000" pitchFamily="17" charset="-128"/>
                <a:ea typeface="UD デジタル 教科書体 N-R" panose="02020400000000000000" pitchFamily="17" charset="-128"/>
              </a:rPr>
              <a:t>】</a:t>
            </a:r>
            <a:r>
              <a:rPr kumimoji="1" lang="ja-JP" altLang="en-US" u="sng" dirty="0">
                <a:latin typeface="UD デジタル 教科書体 N-R" panose="02020400000000000000" pitchFamily="17" charset="-128"/>
                <a:ea typeface="UD デジタル 教科書体 N-R" panose="02020400000000000000" pitchFamily="17" charset="-128"/>
              </a:rPr>
              <a:t>と</a:t>
            </a:r>
            <a:r>
              <a:rPr kumimoji="1" lang="en-US" altLang="zh-TW" u="sng" dirty="0">
                <a:latin typeface="UD デジタル 教科書体 N-R" panose="02020400000000000000" pitchFamily="17" charset="-128"/>
                <a:ea typeface="UD デジタル 教科書体 N-R" panose="02020400000000000000" pitchFamily="17" charset="-128"/>
              </a:rPr>
              <a:t>【</a:t>
            </a:r>
            <a:r>
              <a:rPr kumimoji="1" lang="zh-TW" altLang="en-US" u="sng" dirty="0">
                <a:latin typeface="UD デジタル 教科書体 N-R" panose="02020400000000000000" pitchFamily="17" charset="-128"/>
                <a:ea typeface="UD デジタル 教科書体 N-R" panose="02020400000000000000" pitchFamily="17" charset="-128"/>
              </a:rPr>
              <a:t>研究法</a:t>
            </a:r>
            <a:r>
              <a:rPr kumimoji="1" lang="en-US" altLang="zh-TW" u="sng" dirty="0">
                <a:latin typeface="UD デジタル 教科書体 N-R" panose="02020400000000000000" pitchFamily="17" charset="-128"/>
                <a:ea typeface="UD デジタル 教科書体 N-R" panose="02020400000000000000" pitchFamily="17" charset="-128"/>
              </a:rPr>
              <a:t>】</a:t>
            </a:r>
            <a:r>
              <a:rPr kumimoji="1" lang="ja-JP" altLang="en-US" u="sng" dirty="0">
                <a:latin typeface="UD デジタル 教科書体 N-R" panose="02020400000000000000" pitchFamily="17" charset="-128"/>
                <a:ea typeface="UD デジタル 教科書体 N-R" panose="02020400000000000000" pitchFamily="17" charset="-128"/>
              </a:rPr>
              <a:t>については，論文の内容の解説でも言及されていた</a:t>
            </a:r>
            <a:r>
              <a:rPr kumimoji="1" lang="ja-JP" altLang="en-US" dirty="0">
                <a:latin typeface="UD デジタル 教科書体 N-R" panose="02020400000000000000" pitchFamily="17" charset="-128"/>
                <a:ea typeface="UD デジタル 教科書体 N-R" panose="02020400000000000000" pitchFamily="17" charset="-128"/>
              </a:rPr>
              <a:t>。テストでも出題した。</a:t>
            </a:r>
          </a:p>
        </p:txBody>
      </p:sp>
      <p:pic>
        <p:nvPicPr>
          <p:cNvPr id="5" name="図 4" descr="テキスト&#10;&#10;自動的に生成された説明">
            <a:extLst>
              <a:ext uri="{FF2B5EF4-FFF2-40B4-BE49-F238E27FC236}">
                <a16:creationId xmlns:a16="http://schemas.microsoft.com/office/drawing/2014/main" id="{DD1E0DE3-850F-6820-A3A4-C21FBEF5E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74" y="4498531"/>
            <a:ext cx="10131151" cy="1442891"/>
          </a:xfrm>
          <a:prstGeom prst="rect">
            <a:avLst/>
          </a:prstGeom>
        </p:spPr>
      </p:pic>
      <p:sp>
        <p:nvSpPr>
          <p:cNvPr id="6" name="テキスト ボックス 5">
            <a:extLst>
              <a:ext uri="{FF2B5EF4-FFF2-40B4-BE49-F238E27FC236}">
                <a16:creationId xmlns:a16="http://schemas.microsoft.com/office/drawing/2014/main" id="{B7FD5DE6-3DF5-0E67-6876-63034C8E4F86}"/>
              </a:ext>
            </a:extLst>
          </p:cNvPr>
          <p:cNvSpPr txBox="1"/>
          <p:nvPr/>
        </p:nvSpPr>
        <p:spPr>
          <a:xfrm>
            <a:off x="998810" y="4132761"/>
            <a:ext cx="1877437" cy="461665"/>
          </a:xfrm>
          <a:prstGeom prst="rect">
            <a:avLst/>
          </a:prstGeom>
          <a:noFill/>
        </p:spPr>
        <p:txBody>
          <a:bodyPr wrap="none" rtlCol="0">
            <a:spAutoFit/>
          </a:bodyPr>
          <a:lstStyle/>
          <a:p>
            <a:r>
              <a:rPr kumimoji="1" lang="en-US" altLang="ja-JP" sz="2400" dirty="0">
                <a:latin typeface="UD デジタル 教科書体 N-R" panose="02020400000000000000" pitchFamily="17" charset="-128"/>
                <a:ea typeface="UD デジタル 教科書体 N-R" panose="02020400000000000000" pitchFamily="17" charset="-128"/>
              </a:rPr>
              <a:t>LMS</a:t>
            </a:r>
            <a:r>
              <a:rPr kumimoji="1" lang="ja-JP" altLang="en-US" sz="2400" dirty="0">
                <a:latin typeface="UD デジタル 教科書体 N-R" panose="02020400000000000000" pitchFamily="17" charset="-128"/>
                <a:ea typeface="UD デジタル 教科書体 N-R" panose="02020400000000000000" pitchFamily="17" charset="-128"/>
              </a:rPr>
              <a:t>での指示</a:t>
            </a:r>
          </a:p>
        </p:txBody>
      </p:sp>
      <p:sp>
        <p:nvSpPr>
          <p:cNvPr id="4" name="スライド番号プレースホルダー 3">
            <a:extLst>
              <a:ext uri="{FF2B5EF4-FFF2-40B4-BE49-F238E27FC236}">
                <a16:creationId xmlns:a16="http://schemas.microsoft.com/office/drawing/2014/main" id="{89FEF176-ADF0-6C9F-3682-3201F1349A61}"/>
              </a:ext>
            </a:extLst>
          </p:cNvPr>
          <p:cNvSpPr>
            <a:spLocks noGrp="1"/>
          </p:cNvSpPr>
          <p:nvPr>
            <p:ph type="sldNum" sz="quarter" idx="12"/>
          </p:nvPr>
        </p:nvSpPr>
        <p:spPr/>
        <p:txBody>
          <a:bodyPr/>
          <a:lstStyle/>
          <a:p>
            <a:fld id="{9179DB42-FE29-4AB0-9B56-99C12FF8732E}" type="slidenum">
              <a:rPr kumimoji="1" lang="ja-JP" altLang="en-US" smtClean="0"/>
              <a:t>22</a:t>
            </a:fld>
            <a:endParaRPr kumimoji="1" lang="ja-JP" altLang="en-US"/>
          </a:p>
        </p:txBody>
      </p:sp>
    </p:spTree>
    <p:extLst>
      <p:ext uri="{BB962C8B-B14F-4D97-AF65-F5344CB8AC3E}">
        <p14:creationId xmlns:p14="http://schemas.microsoft.com/office/powerpoint/2010/main" val="2263325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5365F5-891F-0E43-D463-8A94174D2D8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579FB950-7C10-B1EB-2E49-2D19136CB3EC}"/>
              </a:ext>
            </a:extLst>
          </p:cNvPr>
          <p:cNvSpPr>
            <a:spLocks noGrp="1"/>
          </p:cNvSpPr>
          <p:nvPr>
            <p:ph idx="1"/>
          </p:nvPr>
        </p:nvSpPr>
        <p:spPr/>
        <p:txBody>
          <a:bodyPr/>
          <a:lstStyle/>
          <a:p>
            <a:r>
              <a:rPr kumimoji="1" lang="ja-JP" altLang="en-US" u="sng" dirty="0">
                <a:latin typeface="UD デジタル 教科書体 N-R" panose="02020400000000000000" pitchFamily="17" charset="-128"/>
                <a:ea typeface="UD デジタル 教科書体 N-R" panose="02020400000000000000" pitchFamily="17" charset="-128"/>
              </a:rPr>
              <a:t>授業で行うテストではウェブ教材を参照できない</a:t>
            </a:r>
            <a:r>
              <a:rPr kumimoji="1" lang="ja-JP" altLang="en-US" dirty="0">
                <a:latin typeface="UD デジタル 教科書体 N-R" panose="02020400000000000000" pitchFamily="17" charset="-128"/>
                <a:ea typeface="UD デジタル 教科書体 N-R" panose="02020400000000000000" pitchFamily="17" charset="-128"/>
              </a:rPr>
              <a:t>ことを注意した。</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論文のみ参照できる。</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論文への書き込みはよいが，ウェブページのコピーを貼り付けることは禁止。</a:t>
            </a:r>
          </a:p>
        </p:txBody>
      </p:sp>
      <p:pic>
        <p:nvPicPr>
          <p:cNvPr id="5" name="図 4" descr="テキスト&#10;&#10;低い精度で自動的に生成された説明">
            <a:extLst>
              <a:ext uri="{FF2B5EF4-FFF2-40B4-BE49-F238E27FC236}">
                <a16:creationId xmlns:a16="http://schemas.microsoft.com/office/drawing/2014/main" id="{4AAD3CC8-D407-E85F-AC25-4279BAD19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69" y="4467459"/>
            <a:ext cx="10346531" cy="1396209"/>
          </a:xfrm>
          <a:prstGeom prst="rect">
            <a:avLst/>
          </a:prstGeom>
        </p:spPr>
      </p:pic>
      <p:sp>
        <p:nvSpPr>
          <p:cNvPr id="6" name="テキスト ボックス 5">
            <a:extLst>
              <a:ext uri="{FF2B5EF4-FFF2-40B4-BE49-F238E27FC236}">
                <a16:creationId xmlns:a16="http://schemas.microsoft.com/office/drawing/2014/main" id="{B48997E1-1373-1F3A-39B3-A194885EB4CD}"/>
              </a:ext>
            </a:extLst>
          </p:cNvPr>
          <p:cNvSpPr txBox="1"/>
          <p:nvPr/>
        </p:nvSpPr>
        <p:spPr>
          <a:xfrm>
            <a:off x="914400" y="4001294"/>
            <a:ext cx="1877437" cy="461665"/>
          </a:xfrm>
          <a:prstGeom prst="rect">
            <a:avLst/>
          </a:prstGeom>
          <a:noFill/>
        </p:spPr>
        <p:txBody>
          <a:bodyPr wrap="none" rtlCol="0">
            <a:spAutoFit/>
          </a:bodyPr>
          <a:lstStyle/>
          <a:p>
            <a:r>
              <a:rPr kumimoji="1" lang="en-US" altLang="ja-JP" sz="2400" dirty="0">
                <a:latin typeface="UD デジタル 教科書体 N-R" panose="02020400000000000000" pitchFamily="17" charset="-128"/>
                <a:ea typeface="UD デジタル 教科書体 N-R" panose="02020400000000000000" pitchFamily="17" charset="-128"/>
              </a:rPr>
              <a:t>LMS</a:t>
            </a:r>
            <a:r>
              <a:rPr kumimoji="1" lang="ja-JP" altLang="en-US" sz="2400" dirty="0">
                <a:latin typeface="UD デジタル 教科書体 N-R" panose="02020400000000000000" pitchFamily="17" charset="-128"/>
                <a:ea typeface="UD デジタル 教科書体 N-R" panose="02020400000000000000" pitchFamily="17" charset="-128"/>
              </a:rPr>
              <a:t>での指示</a:t>
            </a:r>
          </a:p>
        </p:txBody>
      </p:sp>
      <p:sp>
        <p:nvSpPr>
          <p:cNvPr id="4" name="スライド番号プレースホルダー 3">
            <a:extLst>
              <a:ext uri="{FF2B5EF4-FFF2-40B4-BE49-F238E27FC236}">
                <a16:creationId xmlns:a16="http://schemas.microsoft.com/office/drawing/2014/main" id="{7961CB1B-02CA-6E2D-65F8-F23078DB1175}"/>
              </a:ext>
            </a:extLst>
          </p:cNvPr>
          <p:cNvSpPr>
            <a:spLocks noGrp="1"/>
          </p:cNvSpPr>
          <p:nvPr>
            <p:ph type="sldNum" sz="quarter" idx="12"/>
          </p:nvPr>
        </p:nvSpPr>
        <p:spPr/>
        <p:txBody>
          <a:bodyPr/>
          <a:lstStyle/>
          <a:p>
            <a:fld id="{9179DB42-FE29-4AB0-9B56-99C12FF8732E}" type="slidenum">
              <a:rPr kumimoji="1" lang="ja-JP" altLang="en-US" smtClean="0"/>
              <a:t>23</a:t>
            </a:fld>
            <a:endParaRPr kumimoji="1" lang="ja-JP" altLang="en-US"/>
          </a:p>
        </p:txBody>
      </p:sp>
    </p:spTree>
    <p:extLst>
      <p:ext uri="{BB962C8B-B14F-4D97-AF65-F5344CB8AC3E}">
        <p14:creationId xmlns:p14="http://schemas.microsoft.com/office/powerpoint/2010/main" val="3982731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45A91-DC37-5A0B-B798-3576C56523C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BBC88A7-6481-7915-1A5E-D9C35B3D97DD}"/>
              </a:ext>
            </a:extLst>
          </p:cNvPr>
          <p:cNvSpPr>
            <a:spLocks noGrp="1"/>
          </p:cNvSpPr>
          <p:nvPr>
            <p:ph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授業後に行う調査で学習時間を尋ねる質問があるため，学習時間を記録しておくよう依頼した。</a:t>
            </a:r>
          </a:p>
        </p:txBody>
      </p:sp>
      <p:pic>
        <p:nvPicPr>
          <p:cNvPr id="5" name="図 4" descr="テキスト&#10;&#10;自動的に生成された説明">
            <a:extLst>
              <a:ext uri="{FF2B5EF4-FFF2-40B4-BE49-F238E27FC236}">
                <a16:creationId xmlns:a16="http://schemas.microsoft.com/office/drawing/2014/main" id="{D438C8A6-5E47-556F-AC9C-601BA9568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226" y="3659166"/>
            <a:ext cx="10001747" cy="1320027"/>
          </a:xfrm>
          <a:prstGeom prst="rect">
            <a:avLst/>
          </a:prstGeom>
        </p:spPr>
      </p:pic>
      <p:sp>
        <p:nvSpPr>
          <p:cNvPr id="6" name="テキスト ボックス 5">
            <a:extLst>
              <a:ext uri="{FF2B5EF4-FFF2-40B4-BE49-F238E27FC236}">
                <a16:creationId xmlns:a16="http://schemas.microsoft.com/office/drawing/2014/main" id="{FA9CD3EE-2CB2-1CCB-6290-B30DCE263BF3}"/>
              </a:ext>
            </a:extLst>
          </p:cNvPr>
          <p:cNvSpPr txBox="1"/>
          <p:nvPr/>
        </p:nvSpPr>
        <p:spPr>
          <a:xfrm>
            <a:off x="1068226" y="3197502"/>
            <a:ext cx="1877437" cy="461665"/>
          </a:xfrm>
          <a:prstGeom prst="rect">
            <a:avLst/>
          </a:prstGeom>
          <a:noFill/>
        </p:spPr>
        <p:txBody>
          <a:bodyPr wrap="none" rtlCol="0">
            <a:spAutoFit/>
          </a:bodyPr>
          <a:lstStyle/>
          <a:p>
            <a:r>
              <a:rPr kumimoji="1" lang="en-US" altLang="ja-JP" sz="2400" dirty="0">
                <a:latin typeface="UD デジタル 教科書体 N-R" panose="02020400000000000000" pitchFamily="17" charset="-128"/>
                <a:ea typeface="UD デジタル 教科書体 N-R" panose="02020400000000000000" pitchFamily="17" charset="-128"/>
              </a:rPr>
              <a:t>LMS</a:t>
            </a:r>
            <a:r>
              <a:rPr kumimoji="1" lang="ja-JP" altLang="en-US" sz="2400" dirty="0">
                <a:latin typeface="UD デジタル 教科書体 N-R" panose="02020400000000000000" pitchFamily="17" charset="-128"/>
                <a:ea typeface="UD デジタル 教科書体 N-R" panose="02020400000000000000" pitchFamily="17" charset="-128"/>
              </a:rPr>
              <a:t>での指示</a:t>
            </a:r>
          </a:p>
        </p:txBody>
      </p:sp>
      <p:sp>
        <p:nvSpPr>
          <p:cNvPr id="4" name="スライド番号プレースホルダー 3">
            <a:extLst>
              <a:ext uri="{FF2B5EF4-FFF2-40B4-BE49-F238E27FC236}">
                <a16:creationId xmlns:a16="http://schemas.microsoft.com/office/drawing/2014/main" id="{500885BD-F8AD-FE55-3BD6-B9F49FD0BEA3}"/>
              </a:ext>
            </a:extLst>
          </p:cNvPr>
          <p:cNvSpPr>
            <a:spLocks noGrp="1"/>
          </p:cNvSpPr>
          <p:nvPr>
            <p:ph type="sldNum" sz="quarter" idx="12"/>
          </p:nvPr>
        </p:nvSpPr>
        <p:spPr/>
        <p:txBody>
          <a:bodyPr/>
          <a:lstStyle/>
          <a:p>
            <a:fld id="{9179DB42-FE29-4AB0-9B56-99C12FF8732E}" type="slidenum">
              <a:rPr kumimoji="1" lang="ja-JP" altLang="en-US" smtClean="0"/>
              <a:t>24</a:t>
            </a:fld>
            <a:endParaRPr kumimoji="1" lang="ja-JP" altLang="en-US"/>
          </a:p>
        </p:txBody>
      </p:sp>
    </p:spTree>
    <p:extLst>
      <p:ext uri="{BB962C8B-B14F-4D97-AF65-F5344CB8AC3E}">
        <p14:creationId xmlns:p14="http://schemas.microsoft.com/office/powerpoint/2010/main" val="1631668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CEBE7-1DE8-2F19-94E5-431C8406C7B8}"/>
              </a:ext>
            </a:extLst>
          </p:cNvPr>
          <p:cNvSpPr>
            <a:spLocks noGrp="1"/>
          </p:cNvSpPr>
          <p:nvPr>
            <p:ph type="title"/>
          </p:nvPr>
        </p:nvSpPr>
        <p:spPr/>
        <p:txBody>
          <a:bodyPr/>
          <a:lstStyle/>
          <a:p>
            <a:r>
              <a:rPr kumimoji="1" lang="ja-JP" altLang="en-US" dirty="0"/>
              <a:t>授業の進行</a:t>
            </a:r>
          </a:p>
        </p:txBody>
      </p:sp>
      <p:sp>
        <p:nvSpPr>
          <p:cNvPr id="3" name="コンテンツ プレースホルダー 2">
            <a:extLst>
              <a:ext uri="{FF2B5EF4-FFF2-40B4-BE49-F238E27FC236}">
                <a16:creationId xmlns:a16="http://schemas.microsoft.com/office/drawing/2014/main" id="{F8A2E5F7-CAB4-706B-1F48-4C4106C3EEE5}"/>
              </a:ext>
            </a:extLst>
          </p:cNvPr>
          <p:cNvSpPr>
            <a:spLocks noGrp="1"/>
          </p:cNvSpPr>
          <p:nvPr>
            <p:ph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授業の進行</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小テスト（</a:t>
            </a:r>
            <a:r>
              <a:rPr lang="en-US" altLang="ja-JP" dirty="0">
                <a:latin typeface="UD デジタル 教科書体 N-R" panose="02020400000000000000" pitchFamily="17" charset="-128"/>
                <a:ea typeface="UD デジタル 教科書体 N-R" panose="02020400000000000000" pitchFamily="17" charset="-128"/>
              </a:rPr>
              <a:t>20</a:t>
            </a:r>
            <a:r>
              <a:rPr kumimoji="1" lang="ja-JP" altLang="en-US" dirty="0">
                <a:latin typeface="UD デジタル 教科書体 N-R" panose="02020400000000000000" pitchFamily="17" charset="-128"/>
                <a:ea typeface="UD デジタル 教科書体 N-R" panose="02020400000000000000" pitchFamily="17" charset="-128"/>
              </a:rPr>
              <a:t>分，</a:t>
            </a:r>
            <a:r>
              <a:rPr kumimoji="1" lang="en-US" altLang="ja-JP" dirty="0">
                <a:latin typeface="UD デジタル 教科書体 N-R" panose="02020400000000000000" pitchFamily="17" charset="-128"/>
                <a:ea typeface="UD デジタル 教科書体 N-R" panose="02020400000000000000" pitchFamily="17" charset="-128"/>
              </a:rPr>
              <a:t>50</a:t>
            </a:r>
            <a:r>
              <a:rPr kumimoji="1" lang="ja-JP" altLang="en-US" dirty="0">
                <a:latin typeface="UD デジタル 教科書体 N-R" panose="02020400000000000000" pitchFamily="17" charset="-128"/>
                <a:ea typeface="UD デジタル 教科書体 N-R" panose="02020400000000000000" pitchFamily="17" charset="-128"/>
              </a:rPr>
              <a:t>点）</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論文についての</a:t>
            </a:r>
            <a:r>
              <a:rPr lang="ja-JP" altLang="en-US" dirty="0">
                <a:latin typeface="UD デジタル 教科書体 N-R" panose="02020400000000000000" pitchFamily="17" charset="-128"/>
                <a:ea typeface="UD デジタル 教科書体 N-R" panose="02020400000000000000" pitchFamily="17" charset="-128"/>
                <a:hlinkClick r:id="rId2"/>
              </a:rPr>
              <a:t>解説講義</a:t>
            </a:r>
            <a:r>
              <a:rPr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45</a:t>
            </a:r>
            <a:r>
              <a:rPr lang="ja-JP" altLang="en-US" dirty="0">
                <a:latin typeface="UD デジタル 教科書体 N-R" panose="02020400000000000000" pitchFamily="17" charset="-128"/>
                <a:ea typeface="UD デジタル 教科書体 N-R" panose="02020400000000000000" pitchFamily="17" charset="-128"/>
              </a:rPr>
              <a:t>分）</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小テスト（</a:t>
            </a:r>
            <a:r>
              <a:rPr kumimoji="1" lang="en-US" altLang="ja-JP" dirty="0">
                <a:latin typeface="UD デジタル 教科書体 N-R" panose="02020400000000000000" pitchFamily="17" charset="-128"/>
                <a:ea typeface="UD デジタル 教科書体 N-R" panose="02020400000000000000" pitchFamily="17" charset="-128"/>
              </a:rPr>
              <a:t>20</a:t>
            </a:r>
            <a:r>
              <a:rPr kumimoji="1" lang="ja-JP" altLang="en-US" dirty="0">
                <a:latin typeface="UD デジタル 教科書体 N-R" panose="02020400000000000000" pitchFamily="17" charset="-128"/>
                <a:ea typeface="UD デジタル 教科書体 N-R" panose="02020400000000000000" pitchFamily="17" charset="-128"/>
              </a:rPr>
              <a:t>分，</a:t>
            </a:r>
            <a:r>
              <a:rPr kumimoji="1" lang="en-US" altLang="ja-JP" dirty="0">
                <a:latin typeface="UD デジタル 教科書体 N-R" panose="02020400000000000000" pitchFamily="17" charset="-128"/>
                <a:ea typeface="UD デジタル 教科書体 N-R" panose="02020400000000000000" pitchFamily="17" charset="-128"/>
              </a:rPr>
              <a:t>50</a:t>
            </a:r>
            <a:r>
              <a:rPr kumimoji="1" lang="ja-JP" altLang="en-US" dirty="0">
                <a:latin typeface="UD デジタル 教科書体 N-R" panose="02020400000000000000" pitchFamily="17" charset="-128"/>
                <a:ea typeface="UD デジタル 教科書体 N-R" panose="02020400000000000000" pitchFamily="17" charset="-128"/>
              </a:rPr>
              <a:t>点）</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最初のテストは予習を確認するためのものなので，比較的容易な問題で構成。</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ウェブ教材を学習すれば，２つのテストの難しさはあまり変わらないかもしれない。</a:t>
            </a:r>
            <a:endParaRPr kumimoji="1" lang="ja-JP" altLang="en-US" dirty="0">
              <a:latin typeface="UD デジタル 教科書体 N-R" panose="02020400000000000000" pitchFamily="17" charset="-128"/>
              <a:ea typeface="UD デジタル 教科書体 N-R" panose="02020400000000000000" pitchFamily="17" charset="-128"/>
            </a:endParaRPr>
          </a:p>
        </p:txBody>
      </p:sp>
      <p:pic>
        <p:nvPicPr>
          <p:cNvPr id="5" name="図 4" descr="QR コード&#10;&#10;自動的に生成された説明">
            <a:extLst>
              <a:ext uri="{FF2B5EF4-FFF2-40B4-BE49-F238E27FC236}">
                <a16:creationId xmlns:a16="http://schemas.microsoft.com/office/drawing/2014/main" id="{22C735A2-8D60-E147-F266-EEAA853D8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134" y="1485900"/>
            <a:ext cx="2081863" cy="2081863"/>
          </a:xfrm>
          <a:prstGeom prst="rect">
            <a:avLst/>
          </a:prstGeom>
        </p:spPr>
      </p:pic>
      <p:sp>
        <p:nvSpPr>
          <p:cNvPr id="6" name="テキスト ボックス 5">
            <a:extLst>
              <a:ext uri="{FF2B5EF4-FFF2-40B4-BE49-F238E27FC236}">
                <a16:creationId xmlns:a16="http://schemas.microsoft.com/office/drawing/2014/main" id="{ED4AE785-F30E-BC8F-95CB-C2C7F2CC6499}"/>
              </a:ext>
            </a:extLst>
          </p:cNvPr>
          <p:cNvSpPr txBox="1"/>
          <p:nvPr/>
        </p:nvSpPr>
        <p:spPr>
          <a:xfrm>
            <a:off x="8736807" y="1572724"/>
            <a:ext cx="2698175" cy="95410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sz="2800" dirty="0">
                <a:latin typeface="UD デジタル 教科書体 N-R" panose="02020400000000000000" pitchFamily="17" charset="-128"/>
                <a:ea typeface="UD デジタル 教科書体 N-R" panose="02020400000000000000" pitchFamily="17" charset="-128"/>
              </a:rPr>
              <a:t>YouTube</a:t>
            </a:r>
          </a:p>
          <a:p>
            <a:r>
              <a:rPr lang="ja-JP" altLang="en-US" sz="2800" dirty="0">
                <a:latin typeface="UD デジタル 教科書体 N-R" panose="02020400000000000000" pitchFamily="17" charset="-128"/>
                <a:ea typeface="UD デジタル 教科書体 N-R" panose="02020400000000000000" pitchFamily="17" charset="-128"/>
              </a:rPr>
              <a:t>講義記録を配信</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D85ACC1F-009A-DB48-5CC8-618AA06BAE0D}"/>
              </a:ext>
            </a:extLst>
          </p:cNvPr>
          <p:cNvSpPr>
            <a:spLocks noGrp="1"/>
          </p:cNvSpPr>
          <p:nvPr>
            <p:ph type="sldNum" sz="quarter" idx="12"/>
          </p:nvPr>
        </p:nvSpPr>
        <p:spPr/>
        <p:txBody>
          <a:bodyPr/>
          <a:lstStyle/>
          <a:p>
            <a:fld id="{9179DB42-FE29-4AB0-9B56-99C12FF8732E}" type="slidenum">
              <a:rPr kumimoji="1" lang="ja-JP" altLang="en-US" smtClean="0"/>
              <a:t>25</a:t>
            </a:fld>
            <a:endParaRPr kumimoji="1" lang="ja-JP" altLang="en-US"/>
          </a:p>
        </p:txBody>
      </p:sp>
    </p:spTree>
    <p:extLst>
      <p:ext uri="{BB962C8B-B14F-4D97-AF65-F5344CB8AC3E}">
        <p14:creationId xmlns:p14="http://schemas.microsoft.com/office/powerpoint/2010/main" val="399067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AD5DF0-9B48-8260-18DE-0074CCF6226F}"/>
              </a:ext>
            </a:extLst>
          </p:cNvPr>
          <p:cNvSpPr>
            <a:spLocks noGrp="1"/>
          </p:cNvSpPr>
          <p:nvPr>
            <p:ph type="title"/>
          </p:nvPr>
        </p:nvSpPr>
        <p:spPr/>
        <p:txBody>
          <a:bodyPr/>
          <a:lstStyle/>
          <a:p>
            <a:r>
              <a:rPr kumimoji="1" lang="ja-JP" altLang="en-US" dirty="0"/>
              <a:t>テスト問題（講義前）</a:t>
            </a:r>
          </a:p>
        </p:txBody>
      </p:sp>
      <p:sp>
        <p:nvSpPr>
          <p:cNvPr id="3" name="コンテンツ プレースホルダー 2">
            <a:extLst>
              <a:ext uri="{FF2B5EF4-FFF2-40B4-BE49-F238E27FC236}">
                <a16:creationId xmlns:a16="http://schemas.microsoft.com/office/drawing/2014/main" id="{1B79ED30-DBA8-A198-388F-3A9D5406B52C}"/>
              </a:ext>
            </a:extLst>
          </p:cNvPr>
          <p:cNvSpPr>
            <a:spLocks noGrp="1"/>
          </p:cNvSpPr>
          <p:nvPr>
            <p:ph idx="1"/>
          </p:nvPr>
        </p:nvSpPr>
        <p:spPr/>
        <p:txBody>
          <a:bodyPr>
            <a:normAutofit/>
          </a:bodyPr>
          <a:lstStyle/>
          <a:p>
            <a:pPr marL="514350" indent="-514350">
              <a:buFont typeface="+mj-lt"/>
              <a:buAutoNum type="arabicPeriod"/>
            </a:pPr>
            <a:r>
              <a:rPr kumimoji="1" lang="ja-JP" altLang="en-US" dirty="0">
                <a:latin typeface="UD デジタル 教科書体 N-R" panose="02020400000000000000" pitchFamily="17" charset="-128"/>
                <a:ea typeface="UD デジタル 教科書体 N-R" panose="02020400000000000000" pitchFamily="17" charset="-128"/>
              </a:rPr>
              <a:t>実験１の目的を説明してください。</a:t>
            </a:r>
            <a:endParaRPr kumimoji="1" lang="en-US" altLang="ja-JP" dirty="0">
              <a:latin typeface="UD デジタル 教科書体 N-R" panose="02020400000000000000" pitchFamily="17" charset="-128"/>
              <a:ea typeface="UD デジタル 教科書体 N-R" panose="02020400000000000000" pitchFamily="17" charset="-128"/>
            </a:endParaRPr>
          </a:p>
          <a:p>
            <a:pPr marL="514350" indent="-514350">
              <a:buFont typeface="+mj-lt"/>
              <a:buAutoNum type="arabicPeriod"/>
            </a:pPr>
            <a:r>
              <a:rPr kumimoji="1" lang="en-US" altLang="ja-JP" dirty="0">
                <a:latin typeface="UD デジタル 教科書体 N-R" panose="02020400000000000000" pitchFamily="17" charset="-128"/>
                <a:ea typeface="UD デジタル 教科書体 N-R" panose="02020400000000000000" pitchFamily="17" charset="-128"/>
              </a:rPr>
              <a:t>Table 1</a:t>
            </a:r>
            <a:r>
              <a:rPr kumimoji="1" lang="ja-JP" altLang="en-US" dirty="0">
                <a:latin typeface="UD デジタル 教科書体 N-R" panose="02020400000000000000" pitchFamily="17" charset="-128"/>
                <a:ea typeface="UD デジタル 教科書体 N-R" panose="02020400000000000000" pitchFamily="17" charset="-128"/>
              </a:rPr>
              <a:t>には何が示されているのかを説明してください（「</a:t>
            </a:r>
            <a:r>
              <a:rPr kumimoji="1" lang="en-US" altLang="ja-JP" dirty="0">
                <a:latin typeface="UD デジタル 教科書体 N-R" panose="02020400000000000000" pitchFamily="17" charset="-128"/>
                <a:ea typeface="UD デジタル 教科書体 N-R" panose="02020400000000000000" pitchFamily="17" charset="-128"/>
              </a:rPr>
              <a:t>Table 1 </a:t>
            </a:r>
            <a:r>
              <a:rPr kumimoji="1" lang="ja-JP" altLang="en-US" dirty="0">
                <a:latin typeface="UD デジタル 教科書体 N-R" panose="02020400000000000000" pitchFamily="17" charset="-128"/>
                <a:ea typeface="UD デジタル 教科書体 N-R" panose="02020400000000000000" pitchFamily="17" charset="-128"/>
              </a:rPr>
              <a:t>は・・・を示している」と書く）。続いて，この表に示されている結果から何がわかるかを述べてください。</a:t>
            </a:r>
            <a:endParaRPr lang="en-US" altLang="ja-JP" dirty="0">
              <a:latin typeface="UD デジタル 教科書体 N-R" panose="02020400000000000000" pitchFamily="17" charset="-128"/>
              <a:ea typeface="UD デジタル 教科書体 N-R" panose="02020400000000000000" pitchFamily="17" charset="-128"/>
            </a:endParaRPr>
          </a:p>
          <a:p>
            <a:pPr marL="514350" indent="-514350">
              <a:buFont typeface="+mj-lt"/>
              <a:buAutoNum type="arabicPeriod"/>
            </a:pPr>
            <a:r>
              <a:rPr kumimoji="1" lang="en-US" altLang="ja-JP" dirty="0">
                <a:latin typeface="UD デジタル 教科書体 N-R" panose="02020400000000000000" pitchFamily="17" charset="-128"/>
                <a:ea typeface="UD デジタル 教科書体 N-R" panose="02020400000000000000" pitchFamily="17" charset="-128"/>
              </a:rPr>
              <a:t>Table 1 </a:t>
            </a:r>
            <a:r>
              <a:rPr kumimoji="1" lang="ja-JP" altLang="en-US" dirty="0">
                <a:latin typeface="UD デジタル 教科書体 N-R" panose="02020400000000000000" pitchFamily="17" charset="-128"/>
                <a:ea typeface="UD デジタル 教科書体 N-R" panose="02020400000000000000" pitchFamily="17" charset="-128"/>
              </a:rPr>
              <a:t>に示されている結果に対して，著者は２つの解釈を示しています．これら２つの解釈はどのようなものですか？</a:t>
            </a:r>
            <a:endParaRPr kumimoji="1" lang="en-US" altLang="ja-JP" dirty="0">
              <a:latin typeface="UD デジタル 教科書体 N-R" panose="02020400000000000000" pitchFamily="17" charset="-128"/>
              <a:ea typeface="UD デジタル 教科書体 N-R" panose="02020400000000000000" pitchFamily="17" charset="-128"/>
            </a:endParaRPr>
          </a:p>
          <a:p>
            <a:pPr marL="514350" indent="-514350">
              <a:buFont typeface="+mj-lt"/>
              <a:buAutoNum type="arabicPeriod"/>
            </a:pPr>
            <a:r>
              <a:rPr kumimoji="1" lang="en-US" altLang="ja-JP" dirty="0">
                <a:latin typeface="UD デジタル 教科書体 N-R" panose="02020400000000000000" pitchFamily="17" charset="-128"/>
                <a:ea typeface="UD デジタル 教科書体 N-R" panose="02020400000000000000" pitchFamily="17" charset="-128"/>
              </a:rPr>
              <a:t>Table 1 </a:t>
            </a:r>
            <a:r>
              <a:rPr kumimoji="1" lang="ja-JP" altLang="en-US" dirty="0">
                <a:latin typeface="UD デジタル 教科書体 N-R" panose="02020400000000000000" pitchFamily="17" charset="-128"/>
                <a:ea typeface="UD デジタル 教科書体 N-R" panose="02020400000000000000" pitchFamily="17" charset="-128"/>
              </a:rPr>
              <a:t>に示されている結果の，第２の解釈が正しいとすれば，どのようなことが生じうると著者は考えていますか？（この考えが実験１と実験２をつなぐロジックとなっています）</a:t>
            </a:r>
          </a:p>
        </p:txBody>
      </p:sp>
      <p:sp>
        <p:nvSpPr>
          <p:cNvPr id="4" name="テキスト ボックス 3">
            <a:extLst>
              <a:ext uri="{FF2B5EF4-FFF2-40B4-BE49-F238E27FC236}">
                <a16:creationId xmlns:a16="http://schemas.microsoft.com/office/drawing/2014/main" id="{0668D081-631B-0E42-9D3E-35228CC322AD}"/>
              </a:ext>
            </a:extLst>
          </p:cNvPr>
          <p:cNvSpPr txBox="1"/>
          <p:nvPr/>
        </p:nvSpPr>
        <p:spPr>
          <a:xfrm>
            <a:off x="6710923" y="766296"/>
            <a:ext cx="4852610"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sz="2800" dirty="0">
                <a:latin typeface="UD デジタル 教科書体 N-R" panose="02020400000000000000" pitchFamily="17" charset="-128"/>
                <a:ea typeface="UD デジタル 教科書体 N-R" panose="02020400000000000000" pitchFamily="17" charset="-128"/>
              </a:rPr>
              <a:t>配布資料を参照してください</a:t>
            </a:r>
            <a:endParaRPr kumimoji="1" lang="en-US" altLang="ja-JP" sz="2800" dirty="0">
              <a:latin typeface="UD デジタル 教科書体 N-R" panose="02020400000000000000" pitchFamily="17" charset="-128"/>
              <a:ea typeface="UD デジタル 教科書体 N-R" panose="02020400000000000000" pitchFamily="17" charset="-128"/>
            </a:endParaRPr>
          </a:p>
        </p:txBody>
      </p:sp>
      <p:sp>
        <p:nvSpPr>
          <p:cNvPr id="5" name="スライド番号プレースホルダー 4">
            <a:extLst>
              <a:ext uri="{FF2B5EF4-FFF2-40B4-BE49-F238E27FC236}">
                <a16:creationId xmlns:a16="http://schemas.microsoft.com/office/drawing/2014/main" id="{6CEB3210-A0BF-ACF8-97C9-0F870515D260}"/>
              </a:ext>
            </a:extLst>
          </p:cNvPr>
          <p:cNvSpPr>
            <a:spLocks noGrp="1"/>
          </p:cNvSpPr>
          <p:nvPr>
            <p:ph type="sldNum" sz="quarter" idx="12"/>
          </p:nvPr>
        </p:nvSpPr>
        <p:spPr/>
        <p:txBody>
          <a:bodyPr/>
          <a:lstStyle/>
          <a:p>
            <a:fld id="{9179DB42-FE29-4AB0-9B56-99C12FF8732E}" type="slidenum">
              <a:rPr kumimoji="1" lang="ja-JP" altLang="en-US" smtClean="0"/>
              <a:t>26</a:t>
            </a:fld>
            <a:endParaRPr kumimoji="1" lang="ja-JP" altLang="en-US"/>
          </a:p>
        </p:txBody>
      </p:sp>
    </p:spTree>
    <p:extLst>
      <p:ext uri="{BB962C8B-B14F-4D97-AF65-F5344CB8AC3E}">
        <p14:creationId xmlns:p14="http://schemas.microsoft.com/office/powerpoint/2010/main" val="1772076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882B65-4687-3FF2-4BD1-6D9ACC2DAB1F}"/>
              </a:ext>
            </a:extLst>
          </p:cNvPr>
          <p:cNvSpPr>
            <a:spLocks noGrp="1"/>
          </p:cNvSpPr>
          <p:nvPr>
            <p:ph type="title"/>
          </p:nvPr>
        </p:nvSpPr>
        <p:spPr/>
        <p:txBody>
          <a:bodyPr/>
          <a:lstStyle/>
          <a:p>
            <a:r>
              <a:rPr kumimoji="1" lang="ja-JP" altLang="en-US" dirty="0"/>
              <a:t>テスト問題（講義後）</a:t>
            </a:r>
          </a:p>
        </p:txBody>
      </p:sp>
      <p:sp>
        <p:nvSpPr>
          <p:cNvPr id="3" name="コンテンツ プレースホルダー 2">
            <a:extLst>
              <a:ext uri="{FF2B5EF4-FFF2-40B4-BE49-F238E27FC236}">
                <a16:creationId xmlns:a16="http://schemas.microsoft.com/office/drawing/2014/main" id="{ACAB480B-1255-3C79-9939-19EF3E2B771D}"/>
              </a:ext>
            </a:extLst>
          </p:cNvPr>
          <p:cNvSpPr>
            <a:spLocks noGrp="1"/>
          </p:cNvSpPr>
          <p:nvPr>
            <p:ph idx="1"/>
          </p:nvPr>
        </p:nvSpPr>
        <p:spPr/>
        <p:txBody>
          <a:bodyPr>
            <a:normAutofit lnSpcReduction="10000"/>
          </a:bodyPr>
          <a:lstStyle/>
          <a:p>
            <a:pPr marL="514350" indent="-514350">
              <a:buFont typeface="+mj-lt"/>
              <a:buAutoNum type="arabicPeriod" startAt="5"/>
            </a:pPr>
            <a:r>
              <a:rPr kumimoji="1" lang="en-US" altLang="ja-JP" dirty="0">
                <a:latin typeface="UD デジタル 教科書体 N-R" panose="02020400000000000000" pitchFamily="17" charset="-128"/>
                <a:ea typeface="UD デジタル 教科書体 N-R" panose="02020400000000000000" pitchFamily="17" charset="-128"/>
              </a:rPr>
              <a:t>Table 2</a:t>
            </a:r>
            <a:r>
              <a:rPr kumimoji="1" lang="ja-JP" altLang="en-US" dirty="0">
                <a:latin typeface="UD デジタル 教科書体 N-R" panose="02020400000000000000" pitchFamily="17" charset="-128"/>
                <a:ea typeface="UD デジタル 教科書体 N-R" panose="02020400000000000000" pitchFamily="17" charset="-128"/>
              </a:rPr>
              <a:t>には何が示されているのかを説明してください（「</a:t>
            </a:r>
            <a:r>
              <a:rPr kumimoji="1" lang="en-US" altLang="ja-JP" dirty="0">
                <a:latin typeface="UD デジタル 教科書体 N-R" panose="02020400000000000000" pitchFamily="17" charset="-128"/>
                <a:ea typeface="UD デジタル 教科書体 N-R" panose="02020400000000000000" pitchFamily="17" charset="-128"/>
              </a:rPr>
              <a:t>Table 2 </a:t>
            </a:r>
            <a:r>
              <a:rPr kumimoji="1" lang="ja-JP" altLang="en-US" dirty="0">
                <a:latin typeface="UD デジタル 教科書体 N-R" panose="02020400000000000000" pitchFamily="17" charset="-128"/>
                <a:ea typeface="UD デジタル 教科書体 N-R" panose="02020400000000000000" pitchFamily="17" charset="-128"/>
              </a:rPr>
              <a:t>は・・・を示している」と書く）。続いて，この表に示されている結果から何がわかるかを述べてください。</a:t>
            </a:r>
            <a:endParaRPr kumimoji="1" lang="en-US" altLang="ja-JP" dirty="0">
              <a:latin typeface="UD デジタル 教科書体 N-R" panose="02020400000000000000" pitchFamily="17" charset="-128"/>
              <a:ea typeface="UD デジタル 教科書体 N-R" panose="02020400000000000000" pitchFamily="17" charset="-128"/>
            </a:endParaRPr>
          </a:p>
          <a:p>
            <a:pPr marL="514350" indent="-514350">
              <a:buFont typeface="+mj-lt"/>
              <a:buAutoNum type="arabicPeriod" startAt="5"/>
            </a:pPr>
            <a:r>
              <a:rPr kumimoji="1" lang="en-US" altLang="ja-JP" dirty="0">
                <a:latin typeface="UD デジタル 教科書体 N-R" panose="02020400000000000000" pitchFamily="17" charset="-128"/>
                <a:ea typeface="UD デジタル 教科書体 N-R" panose="02020400000000000000" pitchFamily="17" charset="-128"/>
              </a:rPr>
              <a:t>Table 3 </a:t>
            </a:r>
            <a:r>
              <a:rPr kumimoji="1" lang="ja-JP" altLang="en-US" dirty="0">
                <a:latin typeface="UD デジタル 教科書体 N-R" panose="02020400000000000000" pitchFamily="17" charset="-128"/>
                <a:ea typeface="UD デジタル 教科書体 N-R" panose="02020400000000000000" pitchFamily="17" charset="-128"/>
              </a:rPr>
              <a:t>に示されている結果は，どのような疑問を検討したものですか？</a:t>
            </a:r>
            <a:endParaRPr lang="en-US" altLang="ja-JP" dirty="0">
              <a:latin typeface="UD デジタル 教科書体 N-R" panose="02020400000000000000" pitchFamily="17" charset="-128"/>
              <a:ea typeface="UD デジタル 教科書体 N-R" panose="02020400000000000000" pitchFamily="17" charset="-128"/>
            </a:endParaRPr>
          </a:p>
          <a:p>
            <a:pPr marL="514350" indent="-514350">
              <a:buFont typeface="+mj-lt"/>
              <a:buAutoNum type="arabicPeriod" startAt="5"/>
            </a:pPr>
            <a:r>
              <a:rPr kumimoji="1" lang="en-US" altLang="ja-JP" dirty="0">
                <a:latin typeface="UD デジタル 教科書体 N-R" panose="02020400000000000000" pitchFamily="17" charset="-128"/>
                <a:ea typeface="UD デジタル 教科書体 N-R" panose="02020400000000000000" pitchFamily="17" charset="-128"/>
              </a:rPr>
              <a:t>Table 3 </a:t>
            </a:r>
            <a:r>
              <a:rPr kumimoji="1" lang="ja-JP" altLang="en-US" dirty="0">
                <a:latin typeface="UD デジタル 教科書体 N-R" panose="02020400000000000000" pitchFamily="17" charset="-128"/>
                <a:ea typeface="UD デジタル 教科書体 N-R" panose="02020400000000000000" pitchFamily="17" charset="-128"/>
              </a:rPr>
              <a:t>に示されている結果から，ここで検討している疑問について，何がわかりますか？</a:t>
            </a:r>
            <a:endParaRPr kumimoji="1" lang="en-US" altLang="ja-JP" dirty="0">
              <a:latin typeface="UD デジタル 教科書体 N-R" panose="02020400000000000000" pitchFamily="17" charset="-128"/>
              <a:ea typeface="UD デジタル 教科書体 N-R" panose="02020400000000000000" pitchFamily="17" charset="-128"/>
            </a:endParaRPr>
          </a:p>
          <a:p>
            <a:pPr marL="514350" indent="-514350">
              <a:buFont typeface="+mj-lt"/>
              <a:buAutoNum type="arabicPeriod" startAt="5"/>
            </a:pPr>
            <a:r>
              <a:rPr kumimoji="1" lang="ja-JP" altLang="en-US" dirty="0">
                <a:latin typeface="UD デジタル 教科書体 N-R" panose="02020400000000000000" pitchFamily="17" charset="-128"/>
                <a:ea typeface="UD デジタル 教科書体 N-R" panose="02020400000000000000" pitchFamily="17" charset="-128"/>
              </a:rPr>
              <a:t>事件を目撃したあとになされる質問により，事件についての証言が影響を受けるという実験結果について，論文の著者はどのようなメカニズムを主張していますか？　こうした実験結果はどのようにして生じたと解釈していますか？</a:t>
            </a:r>
          </a:p>
        </p:txBody>
      </p:sp>
      <p:sp>
        <p:nvSpPr>
          <p:cNvPr id="4" name="テキスト ボックス 3">
            <a:extLst>
              <a:ext uri="{FF2B5EF4-FFF2-40B4-BE49-F238E27FC236}">
                <a16:creationId xmlns:a16="http://schemas.microsoft.com/office/drawing/2014/main" id="{CDE26F00-1767-1EF2-E4D9-40D2813911A7}"/>
              </a:ext>
            </a:extLst>
          </p:cNvPr>
          <p:cNvSpPr txBox="1"/>
          <p:nvPr/>
        </p:nvSpPr>
        <p:spPr>
          <a:xfrm>
            <a:off x="6710923" y="766296"/>
            <a:ext cx="4852610"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sz="2800" dirty="0">
                <a:latin typeface="UD デジタル 教科書体 N-R" panose="02020400000000000000" pitchFamily="17" charset="-128"/>
                <a:ea typeface="UD デジタル 教科書体 N-R" panose="02020400000000000000" pitchFamily="17" charset="-128"/>
              </a:rPr>
              <a:t>配布資料を参照してください</a:t>
            </a:r>
            <a:endParaRPr kumimoji="1" lang="en-US" altLang="ja-JP" sz="2800" dirty="0">
              <a:latin typeface="UD デジタル 教科書体 N-R" panose="02020400000000000000" pitchFamily="17" charset="-128"/>
              <a:ea typeface="UD デジタル 教科書体 N-R" panose="02020400000000000000" pitchFamily="17" charset="-128"/>
            </a:endParaRPr>
          </a:p>
        </p:txBody>
      </p:sp>
      <p:sp>
        <p:nvSpPr>
          <p:cNvPr id="5" name="スライド番号プレースホルダー 4">
            <a:extLst>
              <a:ext uri="{FF2B5EF4-FFF2-40B4-BE49-F238E27FC236}">
                <a16:creationId xmlns:a16="http://schemas.microsoft.com/office/drawing/2014/main" id="{894C93FA-1BCC-C7B6-BCF7-3FCF251E90A8}"/>
              </a:ext>
            </a:extLst>
          </p:cNvPr>
          <p:cNvSpPr>
            <a:spLocks noGrp="1"/>
          </p:cNvSpPr>
          <p:nvPr>
            <p:ph type="sldNum" sz="quarter" idx="12"/>
          </p:nvPr>
        </p:nvSpPr>
        <p:spPr/>
        <p:txBody>
          <a:bodyPr/>
          <a:lstStyle/>
          <a:p>
            <a:fld id="{9179DB42-FE29-4AB0-9B56-99C12FF8732E}" type="slidenum">
              <a:rPr kumimoji="1" lang="ja-JP" altLang="en-US" smtClean="0"/>
              <a:t>27</a:t>
            </a:fld>
            <a:endParaRPr kumimoji="1" lang="ja-JP" altLang="en-US"/>
          </a:p>
        </p:txBody>
      </p:sp>
    </p:spTree>
    <p:extLst>
      <p:ext uri="{BB962C8B-B14F-4D97-AF65-F5344CB8AC3E}">
        <p14:creationId xmlns:p14="http://schemas.microsoft.com/office/powerpoint/2010/main" val="648210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554AF3-A57E-81C8-9CDC-10F80E582DD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54A8D37-F858-E74B-A05F-90D83C53C584}"/>
              </a:ext>
            </a:extLst>
          </p:cNvPr>
          <p:cNvSpPr>
            <a:spLocks noGrp="1"/>
          </p:cNvSpPr>
          <p:nvPr>
            <p:ph idx="1"/>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同一のテストを用いて過去の受講者（</a:t>
            </a:r>
            <a:r>
              <a:rPr lang="en-US" altLang="ja-JP" dirty="0">
                <a:latin typeface="UD デジタル 教科書体 N-R" panose="02020400000000000000" pitchFamily="17" charset="-128"/>
                <a:ea typeface="UD デジタル 教科書体 N-R" panose="02020400000000000000" pitchFamily="17" charset="-128"/>
              </a:rPr>
              <a:t>2017-2019</a:t>
            </a:r>
            <a:r>
              <a:rPr lang="ja-JP" altLang="en-US" dirty="0">
                <a:latin typeface="UD デジタル 教科書体 N-R" panose="02020400000000000000" pitchFamily="17" charset="-128"/>
                <a:ea typeface="UD デジタル 教科書体 N-R" panose="02020400000000000000" pitchFamily="17" charset="-128"/>
              </a:rPr>
              <a:t>年度）の成績と比較を行うために，</a:t>
            </a:r>
            <a:r>
              <a:rPr kumimoji="1" lang="ja-JP" altLang="en-US" u="sng" dirty="0">
                <a:latin typeface="UD デジタル 教科書体 N-R" panose="02020400000000000000" pitchFamily="17" charset="-128"/>
                <a:ea typeface="UD デジタル 教科書体 N-R" panose="02020400000000000000" pitchFamily="17" charset="-128"/>
              </a:rPr>
              <a:t>論文の書き方，研究法，統計的手法（教材での枠囲み部分）はテストの範囲外</a:t>
            </a:r>
            <a:r>
              <a:rPr kumimoji="1" lang="ja-JP" altLang="en-US" dirty="0">
                <a:latin typeface="UD デジタル 教科書体 N-R" panose="02020400000000000000" pitchFamily="17" charset="-128"/>
                <a:ea typeface="UD デジタル 教科書体 N-R" panose="02020400000000000000" pitchFamily="17" charset="-128"/>
              </a:rPr>
              <a:t>とした。</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論文の書き方はテスト問題に含まれていない。</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ただし，</a:t>
            </a:r>
            <a:r>
              <a:rPr kumimoji="1" lang="ja-JP" altLang="en-US" u="sng" dirty="0">
                <a:latin typeface="UD デジタル 教科書体 N-R" panose="02020400000000000000" pitchFamily="17" charset="-128"/>
                <a:ea typeface="UD デジタル 教科書体 N-R" panose="02020400000000000000" pitchFamily="17" charset="-128"/>
              </a:rPr>
              <a:t>研究法と統計的手法については枠囲み以外でも言及されており，テストで出題した</a:t>
            </a:r>
            <a:r>
              <a:rPr kumimoji="1" lang="ja-JP" altLang="en-US" dirty="0">
                <a:latin typeface="UD デジタル 教科書体 N-R" panose="02020400000000000000" pitchFamily="17" charset="-128"/>
                <a:ea typeface="UD デジタル 教科書体 N-R" panose="02020400000000000000" pitchFamily="17" charset="-128"/>
              </a:rPr>
              <a:t>。</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研究法</a:t>
            </a:r>
            <a:r>
              <a:rPr lang="ja-JP" altLang="en-US" dirty="0">
                <a:latin typeface="UD デジタル 教科書体 N-R" panose="02020400000000000000" pitchFamily="17" charset="-128"/>
                <a:ea typeface="UD デジタル 教科書体 N-R" panose="02020400000000000000" pitchFamily="17" charset="-128"/>
              </a:rPr>
              <a:t>は，複数の実験を行うことについて，問題３と４で出題</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統計的手法</a:t>
            </a:r>
            <a:r>
              <a:rPr lang="ja-JP" altLang="en-US" dirty="0">
                <a:latin typeface="UD デジタル 教科書体 N-R" panose="02020400000000000000" pitchFamily="17" charset="-128"/>
                <a:ea typeface="UD デジタル 教科書体 N-R" panose="02020400000000000000" pitchFamily="17" charset="-128"/>
              </a:rPr>
              <a:t>は，群間での平均あるいは割合の違いについて（問題２と５）と，間接効果を前提とした直接効果の検討（問題６と７）について出題した。</a:t>
            </a:r>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23604492-D1E8-EC9B-24F1-6FD3C756ED0B}"/>
              </a:ext>
            </a:extLst>
          </p:cNvPr>
          <p:cNvSpPr>
            <a:spLocks noGrp="1"/>
          </p:cNvSpPr>
          <p:nvPr>
            <p:ph type="sldNum" sz="quarter" idx="12"/>
          </p:nvPr>
        </p:nvSpPr>
        <p:spPr/>
        <p:txBody>
          <a:bodyPr/>
          <a:lstStyle/>
          <a:p>
            <a:fld id="{9179DB42-FE29-4AB0-9B56-99C12FF8732E}" type="slidenum">
              <a:rPr kumimoji="1" lang="ja-JP" altLang="en-US" smtClean="0"/>
              <a:t>28</a:t>
            </a:fld>
            <a:endParaRPr kumimoji="1" lang="ja-JP" altLang="en-US"/>
          </a:p>
        </p:txBody>
      </p:sp>
    </p:spTree>
    <p:extLst>
      <p:ext uri="{BB962C8B-B14F-4D97-AF65-F5344CB8AC3E}">
        <p14:creationId xmlns:p14="http://schemas.microsoft.com/office/powerpoint/2010/main" val="3143606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3781BD-B044-48AB-E880-2CE6856EF6C9}"/>
              </a:ext>
            </a:extLst>
          </p:cNvPr>
          <p:cNvSpPr>
            <a:spLocks noGrp="1"/>
          </p:cNvSpPr>
          <p:nvPr>
            <p:ph type="title"/>
          </p:nvPr>
        </p:nvSpPr>
        <p:spPr/>
        <p:txBody>
          <a:bodyPr/>
          <a:lstStyle/>
          <a:p>
            <a:r>
              <a:rPr kumimoji="1" lang="ja-JP" altLang="en-US" dirty="0"/>
              <a:t>テスト結果</a:t>
            </a:r>
          </a:p>
        </p:txBody>
      </p:sp>
      <p:sp>
        <p:nvSpPr>
          <p:cNvPr id="3" name="コンテンツ プレースホルダー 2">
            <a:extLst>
              <a:ext uri="{FF2B5EF4-FFF2-40B4-BE49-F238E27FC236}">
                <a16:creationId xmlns:a16="http://schemas.microsoft.com/office/drawing/2014/main" id="{C420F6CB-5726-F631-DFB7-750D77074F5C}"/>
              </a:ext>
            </a:extLst>
          </p:cNvPr>
          <p:cNvSpPr>
            <a:spLocks noGrp="1"/>
          </p:cNvSpPr>
          <p:nvPr>
            <p:ph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６人の点数は，</a:t>
            </a:r>
            <a:r>
              <a:rPr kumimoji="1" lang="en-US" altLang="ja-JP" dirty="0">
                <a:latin typeface="UD デジタル 教科書体 N-R" panose="02020400000000000000" pitchFamily="17" charset="-128"/>
                <a:ea typeface="UD デジタル 教科書体 N-R" panose="02020400000000000000" pitchFamily="17" charset="-128"/>
              </a:rPr>
              <a:t>60</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70</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80</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80</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95</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100</a:t>
            </a:r>
            <a:r>
              <a:rPr kumimoji="1" lang="ja-JP" altLang="en-US" dirty="0">
                <a:latin typeface="UD デジタル 教科書体 N-R" panose="02020400000000000000" pitchFamily="17" charset="-128"/>
                <a:ea typeface="UD デジタル 教科書体 N-R" panose="02020400000000000000" pitchFamily="17" charset="-128"/>
              </a:rPr>
              <a:t>（平均</a:t>
            </a:r>
            <a:r>
              <a:rPr kumimoji="1" lang="en-US" altLang="ja-JP" dirty="0">
                <a:latin typeface="UD デジタル 教科書体 N-R" panose="02020400000000000000" pitchFamily="17" charset="-128"/>
                <a:ea typeface="UD デジタル 教科書体 N-R" panose="02020400000000000000" pitchFamily="17" charset="-128"/>
              </a:rPr>
              <a:t>80.8</a:t>
            </a:r>
            <a:r>
              <a:rPr kumimoji="1" lang="ja-JP" altLang="en-US" dirty="0">
                <a:latin typeface="UD デジタル 教科書体 N-R" panose="02020400000000000000" pitchFamily="17" charset="-128"/>
                <a:ea typeface="UD デジタル 教科書体 N-R" panose="02020400000000000000" pitchFamily="17" charset="-128"/>
              </a:rPr>
              <a:t>）であった。</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受講者数がかなり異なるため単純な比較はできないが，</a:t>
            </a:r>
            <a:r>
              <a:rPr kumimoji="1" lang="en-US" altLang="ja-JP" u="sng" dirty="0">
                <a:latin typeface="UD デジタル 教科書体 N-R" panose="02020400000000000000" pitchFamily="17" charset="-128"/>
                <a:ea typeface="UD デジタル 教科書体 N-R" panose="02020400000000000000" pitchFamily="17" charset="-128"/>
              </a:rPr>
              <a:t>2024</a:t>
            </a:r>
            <a:r>
              <a:rPr kumimoji="1" lang="ja-JP" altLang="en-US" u="sng" dirty="0">
                <a:latin typeface="UD デジタル 教科書体 N-R" panose="02020400000000000000" pitchFamily="17" charset="-128"/>
                <a:ea typeface="UD デジタル 教科書体 N-R" panose="02020400000000000000" pitchFamily="17" charset="-128"/>
              </a:rPr>
              <a:t>年度の６名はこれまでで最も高い平均点</a:t>
            </a:r>
            <a:r>
              <a:rPr kumimoji="1" lang="ja-JP" altLang="en-US" dirty="0">
                <a:latin typeface="UD デジタル 教科書体 N-R" panose="02020400000000000000" pitchFamily="17" charset="-128"/>
                <a:ea typeface="UD デジタル 教科書体 N-R" panose="02020400000000000000" pitchFamily="17" charset="-128"/>
              </a:rPr>
              <a:t>であった．</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en-US" altLang="ja-JP" dirty="0">
                <a:latin typeface="UD デジタル 教科書体 N-R" panose="02020400000000000000" pitchFamily="17" charset="-128"/>
                <a:ea typeface="UD デジタル 教科書体 N-R" panose="02020400000000000000" pitchFamily="17" charset="-128"/>
              </a:rPr>
              <a:t>2017</a:t>
            </a:r>
            <a:r>
              <a:rPr kumimoji="1" lang="ja-JP" altLang="en-US" dirty="0">
                <a:latin typeface="UD デジタル 教科書体 N-R" panose="02020400000000000000" pitchFamily="17" charset="-128"/>
                <a:ea typeface="UD デジタル 教科書体 N-R" panose="02020400000000000000" pitchFamily="17" charset="-128"/>
              </a:rPr>
              <a:t>年度（</a:t>
            </a:r>
            <a:r>
              <a:rPr kumimoji="1" lang="en-US" altLang="ja-JP" dirty="0">
                <a:latin typeface="UD デジタル 教科書体 N-R" panose="02020400000000000000" pitchFamily="17" charset="-128"/>
                <a:ea typeface="UD デジタル 教科書体 N-R" panose="02020400000000000000" pitchFamily="17" charset="-128"/>
              </a:rPr>
              <a:t>N=24</a:t>
            </a:r>
            <a:r>
              <a:rPr kumimoji="1" lang="ja-JP" altLang="en-US" dirty="0">
                <a:latin typeface="UD デジタル 教科書体 N-R" panose="02020400000000000000" pitchFamily="17" charset="-128"/>
                <a:ea typeface="UD デジタル 教科書体 N-R" panose="02020400000000000000" pitchFamily="17" charset="-128"/>
              </a:rPr>
              <a:t>）：平均</a:t>
            </a:r>
            <a:r>
              <a:rPr kumimoji="1" lang="en-US" altLang="ja-JP" dirty="0">
                <a:latin typeface="UD デジタル 教科書体 N-R" panose="02020400000000000000" pitchFamily="17" charset="-128"/>
                <a:ea typeface="UD デジタル 教科書体 N-R" panose="02020400000000000000" pitchFamily="17" charset="-128"/>
              </a:rPr>
              <a:t>54.2</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SD=24.7</a:t>
            </a:r>
            <a:r>
              <a:rPr kumimoji="1" lang="ja-JP" altLang="en-US" dirty="0">
                <a:latin typeface="UD デジタル 教科書体 N-R" panose="02020400000000000000" pitchFamily="17" charset="-128"/>
                <a:ea typeface="UD デジタル 教科書体 N-R" panose="02020400000000000000" pitchFamily="17" charset="-128"/>
              </a:rPr>
              <a:t>）</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en-US" altLang="ja-JP" dirty="0">
                <a:latin typeface="UD デジタル 教科書体 N-R" panose="02020400000000000000" pitchFamily="17" charset="-128"/>
                <a:ea typeface="UD デジタル 教科書体 N-R" panose="02020400000000000000" pitchFamily="17" charset="-128"/>
              </a:rPr>
              <a:t>2018</a:t>
            </a:r>
            <a:r>
              <a:rPr kumimoji="1" lang="ja-JP" altLang="en-US" dirty="0">
                <a:latin typeface="UD デジタル 教科書体 N-R" panose="02020400000000000000" pitchFamily="17" charset="-128"/>
                <a:ea typeface="UD デジタル 教科書体 N-R" panose="02020400000000000000" pitchFamily="17" charset="-128"/>
              </a:rPr>
              <a:t>年度（</a:t>
            </a:r>
            <a:r>
              <a:rPr kumimoji="1" lang="en-US" altLang="ja-JP" dirty="0">
                <a:latin typeface="UD デジタル 教科書体 N-R" panose="02020400000000000000" pitchFamily="17" charset="-128"/>
                <a:ea typeface="UD デジタル 教科書体 N-R" panose="02020400000000000000" pitchFamily="17" charset="-128"/>
              </a:rPr>
              <a:t>N=44</a:t>
            </a:r>
            <a:r>
              <a:rPr kumimoji="1" lang="ja-JP" altLang="en-US" dirty="0">
                <a:latin typeface="UD デジタル 教科書体 N-R" panose="02020400000000000000" pitchFamily="17" charset="-128"/>
                <a:ea typeface="UD デジタル 教科書体 N-R" panose="02020400000000000000" pitchFamily="17" charset="-128"/>
              </a:rPr>
              <a:t>）：平均</a:t>
            </a:r>
            <a:r>
              <a:rPr kumimoji="1" lang="en-US" altLang="ja-JP" dirty="0">
                <a:latin typeface="UD デジタル 教科書体 N-R" panose="02020400000000000000" pitchFamily="17" charset="-128"/>
                <a:ea typeface="UD デジタル 教科書体 N-R" panose="02020400000000000000" pitchFamily="17" charset="-128"/>
              </a:rPr>
              <a:t>60.5</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SD=24.6</a:t>
            </a:r>
            <a:r>
              <a:rPr kumimoji="1" lang="ja-JP" altLang="en-US" dirty="0">
                <a:latin typeface="UD デジタル 教科書体 N-R" panose="02020400000000000000" pitchFamily="17" charset="-128"/>
                <a:ea typeface="UD デジタル 教科書体 N-R" panose="02020400000000000000" pitchFamily="17" charset="-128"/>
              </a:rPr>
              <a:t>）</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en-US" altLang="ja-JP" dirty="0">
                <a:latin typeface="UD デジタル 教科書体 N-R" panose="02020400000000000000" pitchFamily="17" charset="-128"/>
                <a:ea typeface="UD デジタル 教科書体 N-R" panose="02020400000000000000" pitchFamily="17" charset="-128"/>
              </a:rPr>
              <a:t>2019</a:t>
            </a:r>
            <a:r>
              <a:rPr kumimoji="1" lang="ja-JP" altLang="en-US" dirty="0">
                <a:latin typeface="UD デジタル 教科書体 N-R" panose="02020400000000000000" pitchFamily="17" charset="-128"/>
                <a:ea typeface="UD デジタル 教科書体 N-R" panose="02020400000000000000" pitchFamily="17" charset="-128"/>
              </a:rPr>
              <a:t>年度（</a:t>
            </a:r>
            <a:r>
              <a:rPr kumimoji="1" lang="en-US" altLang="ja-JP" dirty="0">
                <a:latin typeface="UD デジタル 教科書体 N-R" panose="02020400000000000000" pitchFamily="17" charset="-128"/>
                <a:ea typeface="UD デジタル 教科書体 N-R" panose="02020400000000000000" pitchFamily="17" charset="-128"/>
              </a:rPr>
              <a:t>N=33</a:t>
            </a:r>
            <a:r>
              <a:rPr kumimoji="1" lang="ja-JP" altLang="en-US" dirty="0">
                <a:latin typeface="UD デジタル 教科書体 N-R" panose="02020400000000000000" pitchFamily="17" charset="-128"/>
                <a:ea typeface="UD デジタル 教科書体 N-R" panose="02020400000000000000" pitchFamily="17" charset="-128"/>
              </a:rPr>
              <a:t>）：平均</a:t>
            </a:r>
            <a:r>
              <a:rPr kumimoji="1" lang="en-US" altLang="ja-JP" dirty="0">
                <a:latin typeface="UD デジタル 教科書体 N-R" panose="02020400000000000000" pitchFamily="17" charset="-128"/>
                <a:ea typeface="UD デジタル 教科書体 N-R" panose="02020400000000000000" pitchFamily="17" charset="-128"/>
              </a:rPr>
              <a:t>69.4</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SD=20.3</a:t>
            </a:r>
            <a:r>
              <a:rPr kumimoji="1" lang="ja-JP" altLang="en-US" dirty="0">
                <a:latin typeface="UD デジタル 教科書体 N-R" panose="02020400000000000000" pitchFamily="17" charset="-128"/>
                <a:ea typeface="UD デジタル 教科書体 N-R" panose="02020400000000000000" pitchFamily="17" charset="-128"/>
              </a:rPr>
              <a:t>）</a:t>
            </a:r>
            <a:endParaRPr kumimoji="1"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ゼミナールを履修している３年生５人でも同じ教材で学習を行った。テストの点数は</a:t>
            </a:r>
            <a:r>
              <a:rPr kumimoji="1"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7</a:t>
            </a:r>
            <a:r>
              <a:rPr kumimoji="1" lang="en-US" altLang="ja-JP" dirty="0">
                <a:latin typeface="UD デジタル 教科書体 N-R" panose="02020400000000000000" pitchFamily="17" charset="-128"/>
                <a:ea typeface="UD デジタル 教科書体 N-R" panose="02020400000000000000" pitchFamily="17" charset="-128"/>
              </a:rPr>
              <a:t>0</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75</a:t>
            </a:r>
            <a:r>
              <a:rPr kumimoji="1"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95</a:t>
            </a:r>
            <a:r>
              <a:rPr kumimoji="1"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100</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100</a:t>
            </a:r>
            <a:r>
              <a:rPr kumimoji="1" lang="ja-JP" altLang="en-US" dirty="0">
                <a:latin typeface="UD デジタル 教科書体 N-R" panose="02020400000000000000" pitchFamily="17" charset="-128"/>
                <a:ea typeface="UD デジタル 教科書体 N-R" panose="02020400000000000000" pitchFamily="17" charset="-128"/>
              </a:rPr>
              <a:t>（平均</a:t>
            </a:r>
            <a:r>
              <a:rPr kumimoji="1" lang="en-US" altLang="ja-JP" dirty="0">
                <a:latin typeface="UD デジタル 教科書体 N-R" panose="02020400000000000000" pitchFamily="17" charset="-128"/>
                <a:ea typeface="UD デジタル 教科書体 N-R" panose="02020400000000000000" pitchFamily="17" charset="-128"/>
              </a:rPr>
              <a:t>88.0</a:t>
            </a:r>
            <a:r>
              <a:rPr kumimoji="1" lang="ja-JP" altLang="en-US" dirty="0">
                <a:latin typeface="UD デジタル 教科書体 N-R" panose="02020400000000000000" pitchFamily="17" charset="-128"/>
                <a:ea typeface="UD デジタル 教科書体 N-R" panose="02020400000000000000" pitchFamily="17" charset="-128"/>
              </a:rPr>
              <a:t>）であった。</a:t>
            </a:r>
            <a:endParaRPr kumimoji="1" lang="en-US" altLang="ja-JP" dirty="0">
              <a:latin typeface="UD デジタル 教科書体 N-R" panose="02020400000000000000" pitchFamily="17" charset="-128"/>
              <a:ea typeface="UD デジタル 教科書体 N-R" panose="02020400000000000000" pitchFamily="17" charset="-128"/>
            </a:endParaRPr>
          </a:p>
          <a:p>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9004DA3D-7FB8-B661-699A-549CB507D1F7}"/>
              </a:ext>
            </a:extLst>
          </p:cNvPr>
          <p:cNvSpPr>
            <a:spLocks noGrp="1"/>
          </p:cNvSpPr>
          <p:nvPr>
            <p:ph type="sldNum" sz="quarter" idx="12"/>
          </p:nvPr>
        </p:nvSpPr>
        <p:spPr/>
        <p:txBody>
          <a:bodyPr/>
          <a:lstStyle/>
          <a:p>
            <a:fld id="{9179DB42-FE29-4AB0-9B56-99C12FF8732E}" type="slidenum">
              <a:rPr kumimoji="1" lang="ja-JP" altLang="en-US" smtClean="0"/>
              <a:t>29</a:t>
            </a:fld>
            <a:endParaRPr kumimoji="1" lang="ja-JP" altLang="en-US"/>
          </a:p>
        </p:txBody>
      </p:sp>
    </p:spTree>
    <p:extLst>
      <p:ext uri="{BB962C8B-B14F-4D97-AF65-F5344CB8AC3E}">
        <p14:creationId xmlns:p14="http://schemas.microsoft.com/office/powerpoint/2010/main" val="142049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5AE3C4-528D-A338-D8E3-20EE7A8F0154}"/>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kumimoji="1" lang="ja-JP" altLang="en-US" dirty="0"/>
              <a:t>ウェブ教材の開発</a:t>
            </a:r>
          </a:p>
        </p:txBody>
      </p:sp>
      <p:sp>
        <p:nvSpPr>
          <p:cNvPr id="3" name="コンテンツ プレースホルダー 2">
            <a:extLst>
              <a:ext uri="{FF2B5EF4-FFF2-40B4-BE49-F238E27FC236}">
                <a16:creationId xmlns:a16="http://schemas.microsoft.com/office/drawing/2014/main" id="{7C944965-3D18-504F-1557-1D0010BAE0BF}"/>
              </a:ext>
            </a:extLst>
          </p:cNvPr>
          <p:cNvSpPr>
            <a:spLocks noGrp="1"/>
          </p:cNvSpPr>
          <p:nvPr>
            <p:ph idx="1"/>
          </p:nvPr>
        </p:nvSpPr>
        <p:spPr/>
        <p:txBody>
          <a:bodyPr>
            <a:normAutofit/>
          </a:bodyPr>
          <a:lstStyle/>
          <a:p>
            <a:r>
              <a:rPr kumimoji="1" lang="en-US" altLang="ja-JP" dirty="0">
                <a:latin typeface="UD デジタル 教科書体 N-R" panose="02020400000000000000" pitchFamily="17" charset="-128"/>
                <a:ea typeface="UD デジタル 教科書体 N-R" panose="02020400000000000000" pitchFamily="17" charset="-128"/>
              </a:rPr>
              <a:t>HTML5 </a:t>
            </a:r>
            <a:r>
              <a:rPr kumimoji="1" lang="ja-JP" altLang="en-US" dirty="0">
                <a:latin typeface="UD デジタル 教科書体 N-R" panose="02020400000000000000" pitchFamily="17" charset="-128"/>
                <a:ea typeface="UD デジタル 教科書体 N-R" panose="02020400000000000000" pitchFamily="17" charset="-128"/>
              </a:rPr>
              <a:t>と </a:t>
            </a:r>
            <a:r>
              <a:rPr kumimoji="1" lang="en-US" altLang="ja-JP" dirty="0">
                <a:latin typeface="UD デジタル 教科書体 N-R" panose="02020400000000000000" pitchFamily="17" charset="-128"/>
                <a:ea typeface="UD デジタル 教科書体 N-R" panose="02020400000000000000" pitchFamily="17" charset="-128"/>
              </a:rPr>
              <a:t>CSS3 </a:t>
            </a:r>
            <a:r>
              <a:rPr kumimoji="1" lang="ja-JP" altLang="en-US" dirty="0">
                <a:latin typeface="UD デジタル 教科書体 N-R" panose="02020400000000000000" pitchFamily="17" charset="-128"/>
                <a:ea typeface="UD デジタル 教科書体 N-R" panose="02020400000000000000" pitchFamily="17" charset="-128"/>
              </a:rPr>
              <a:t>に準拠した，標準的なウェブページ。</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en-US" altLang="ja-JP" dirty="0">
                <a:latin typeface="UD デジタル 教科書体 N-R" panose="02020400000000000000" pitchFamily="17" charset="-128"/>
                <a:ea typeface="UD デジタル 教科書体 N-R" panose="02020400000000000000" pitchFamily="17" charset="-128"/>
              </a:rPr>
              <a:t>HTML Living Standard </a:t>
            </a:r>
            <a:r>
              <a:rPr lang="ja-JP" altLang="en-US" dirty="0">
                <a:latin typeface="UD デジタル 教科書体 N-R" panose="02020400000000000000" pitchFamily="17" charset="-128"/>
                <a:ea typeface="UD デジタル 教科書体 N-R" panose="02020400000000000000" pitchFamily="17" charset="-128"/>
              </a:rPr>
              <a:t>とも矛盾していない（はず）</a:t>
            </a:r>
            <a:endParaRPr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数式は </a:t>
            </a:r>
            <a:r>
              <a:rPr kumimoji="1" lang="en-US" altLang="ja-JP" dirty="0">
                <a:latin typeface="UD デジタル 教科書体 N-R" panose="02020400000000000000" pitchFamily="17" charset="-128"/>
                <a:ea typeface="UD デジタル 教科書体 N-R" panose="02020400000000000000" pitchFamily="17" charset="-128"/>
              </a:rPr>
              <a:t>MathML </a:t>
            </a:r>
            <a:r>
              <a:rPr kumimoji="1" lang="ja-JP" altLang="en-US" dirty="0">
                <a:latin typeface="UD デジタル 教科書体 N-R" panose="02020400000000000000" pitchFamily="17" charset="-128"/>
                <a:ea typeface="UD デジタル 教科書体 N-R" panose="02020400000000000000" pitchFamily="17" charset="-128"/>
              </a:rPr>
              <a:t>で記述し，</a:t>
            </a:r>
            <a:r>
              <a:rPr kumimoji="1" lang="en-US" altLang="ja-JP" dirty="0" err="1">
                <a:latin typeface="UD デジタル 教科書体 N-R" panose="02020400000000000000" pitchFamily="17" charset="-128"/>
                <a:ea typeface="UD デジタル 教科書体 N-R" panose="02020400000000000000" pitchFamily="17" charset="-128"/>
              </a:rPr>
              <a:t>MathJax</a:t>
            </a:r>
            <a:r>
              <a:rPr kumimoji="1" lang="ja-JP" altLang="en-US" dirty="0">
                <a:latin typeface="UD デジタル 教科書体 N-R" panose="02020400000000000000" pitchFamily="17" charset="-128"/>
                <a:ea typeface="UD デジタル 教科書体 N-R" panose="02020400000000000000" pitchFamily="17" charset="-128"/>
              </a:rPr>
              <a:t>（オープンソースの</a:t>
            </a:r>
            <a:r>
              <a:rPr kumimoji="1" lang="en-US" altLang="ja-JP" dirty="0">
                <a:latin typeface="UD デジタル 教科書体 N-R" panose="02020400000000000000" pitchFamily="17" charset="-128"/>
                <a:ea typeface="UD デジタル 教科書体 N-R" panose="02020400000000000000" pitchFamily="17" charset="-128"/>
              </a:rPr>
              <a:t>JavaScript</a:t>
            </a:r>
            <a:r>
              <a:rPr kumimoji="1" lang="ja-JP" altLang="en-US" dirty="0">
                <a:latin typeface="UD デジタル 教科書体 N-R" panose="02020400000000000000" pitchFamily="17" charset="-128"/>
                <a:ea typeface="UD デジタル 教科書体 N-R" panose="02020400000000000000" pitchFamily="17" charset="-128"/>
              </a:rPr>
              <a:t>ライブラリ）でブラウザに表示。</a:t>
            </a:r>
            <a:endParaRPr kumimoji="1"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青山</a:t>
            </a:r>
            <a:r>
              <a:rPr kumimoji="1" lang="ja-JP" altLang="en-US" dirty="0">
                <a:latin typeface="UD デジタル 教科書体 N-R" panose="02020400000000000000" pitchFamily="17" charset="-128"/>
                <a:ea typeface="UD デジタル 教科書体 N-R" panose="02020400000000000000" pitchFamily="17" charset="-128"/>
              </a:rPr>
              <a:t>学院大学情報メディアセンターの学外向けホームページサービスと，プロバイダー</a:t>
            </a:r>
            <a:r>
              <a:rPr kumimoji="1" lang="en-US" altLang="ja-JP" dirty="0">
                <a:latin typeface="UD デジタル 教科書体 N-R" panose="02020400000000000000" pitchFamily="17" charset="-128"/>
                <a:ea typeface="UD デジタル 教科書体 N-R" panose="02020400000000000000" pitchFamily="17" charset="-128"/>
              </a:rPr>
              <a:t>@nifty</a:t>
            </a:r>
            <a:r>
              <a:rPr kumimoji="1" lang="ja-JP" altLang="en-US" dirty="0">
                <a:latin typeface="UD デジタル 教科書体 N-R" panose="02020400000000000000" pitchFamily="17" charset="-128"/>
                <a:ea typeface="UD デジタル 教科書体 N-R" panose="02020400000000000000" pitchFamily="17" charset="-128"/>
              </a:rPr>
              <a:t>のホームページサービスを利用して公開。２つのページの内容は同一。</a:t>
            </a:r>
          </a:p>
          <a:p>
            <a:endParaRPr kumimoji="1" lang="ja-JP" altLang="en-US" dirty="0">
              <a:latin typeface="UD デジタル 教科書体 N-R" panose="02020400000000000000" pitchFamily="17" charset="-128"/>
              <a:ea typeface="UD デジタル 教科書体 N-R" panose="02020400000000000000" pitchFamily="17" charset="-128"/>
            </a:endParaRPr>
          </a:p>
        </p:txBody>
      </p:sp>
      <p:pic>
        <p:nvPicPr>
          <p:cNvPr id="4" name="図 3" descr="QR コード&#10;&#10;自動的に生成された説明">
            <a:extLst>
              <a:ext uri="{FF2B5EF4-FFF2-40B4-BE49-F238E27FC236}">
                <a16:creationId xmlns:a16="http://schemas.microsoft.com/office/drawing/2014/main" id="{3E41C2A8-02D7-84CA-2A48-447C07B23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335" y="4773756"/>
            <a:ext cx="1540410" cy="1540410"/>
          </a:xfrm>
          <a:prstGeom prst="rect">
            <a:avLst/>
          </a:prstGeom>
        </p:spPr>
      </p:pic>
      <p:pic>
        <p:nvPicPr>
          <p:cNvPr id="6" name="図 5" descr="QR コード&#10;&#10;自動的に生成された説明">
            <a:extLst>
              <a:ext uri="{FF2B5EF4-FFF2-40B4-BE49-F238E27FC236}">
                <a16:creationId xmlns:a16="http://schemas.microsoft.com/office/drawing/2014/main" id="{796D5AF3-5A2F-882E-371A-9CABC5DDE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346" y="4771490"/>
            <a:ext cx="1540410" cy="1540410"/>
          </a:xfrm>
          <a:prstGeom prst="rect">
            <a:avLst/>
          </a:prstGeom>
        </p:spPr>
      </p:pic>
      <p:sp>
        <p:nvSpPr>
          <p:cNvPr id="7" name="テキスト ボックス 6">
            <a:extLst>
              <a:ext uri="{FF2B5EF4-FFF2-40B4-BE49-F238E27FC236}">
                <a16:creationId xmlns:a16="http://schemas.microsoft.com/office/drawing/2014/main" id="{FE59F9E8-0823-B6FF-28BE-3AFE2FEEE3B8}"/>
              </a:ext>
            </a:extLst>
          </p:cNvPr>
          <p:cNvSpPr txBox="1"/>
          <p:nvPr/>
        </p:nvSpPr>
        <p:spPr>
          <a:xfrm>
            <a:off x="3415554" y="4903694"/>
            <a:ext cx="1261884" cy="523220"/>
          </a:xfrm>
          <a:prstGeom prst="rect">
            <a:avLst/>
          </a:prstGeom>
          <a:noFill/>
        </p:spPr>
        <p:txBody>
          <a:bodyPr wrap="none" rtlCol="0">
            <a:spAutoFit/>
          </a:bodyPr>
          <a:lstStyle/>
          <a:p>
            <a:r>
              <a:rPr kumimoji="1" lang="en-US" altLang="ja-JP" sz="2800" dirty="0">
                <a:latin typeface="UD デジタル 教科書体 N-R" panose="02020400000000000000" pitchFamily="17" charset="-128"/>
                <a:ea typeface="UD デジタル 教科書体 N-R" panose="02020400000000000000" pitchFamily="17" charset="-128"/>
              </a:rPr>
              <a:t>@nifty</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A922D146-EB8D-1A5F-55B2-5BB96746B70E}"/>
              </a:ext>
            </a:extLst>
          </p:cNvPr>
          <p:cNvSpPr txBox="1"/>
          <p:nvPr/>
        </p:nvSpPr>
        <p:spPr>
          <a:xfrm>
            <a:off x="7923758" y="4903694"/>
            <a:ext cx="1620957" cy="523220"/>
          </a:xfrm>
          <a:prstGeom prst="rect">
            <a:avLst/>
          </a:prstGeom>
          <a:noFill/>
        </p:spPr>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青山学院</a:t>
            </a:r>
          </a:p>
        </p:txBody>
      </p:sp>
      <p:sp>
        <p:nvSpPr>
          <p:cNvPr id="5" name="スライド番号プレースホルダー 4">
            <a:extLst>
              <a:ext uri="{FF2B5EF4-FFF2-40B4-BE49-F238E27FC236}">
                <a16:creationId xmlns:a16="http://schemas.microsoft.com/office/drawing/2014/main" id="{627C985A-D54F-1271-994E-075E822ADD26}"/>
              </a:ext>
            </a:extLst>
          </p:cNvPr>
          <p:cNvSpPr>
            <a:spLocks noGrp="1"/>
          </p:cNvSpPr>
          <p:nvPr>
            <p:ph type="sldNum" sz="quarter" idx="12"/>
          </p:nvPr>
        </p:nvSpPr>
        <p:spPr/>
        <p:txBody>
          <a:bodyPr/>
          <a:lstStyle/>
          <a:p>
            <a:fld id="{9179DB42-FE29-4AB0-9B56-99C12FF8732E}" type="slidenum">
              <a:rPr kumimoji="1" lang="ja-JP" altLang="en-US" smtClean="0"/>
              <a:t>3</a:t>
            </a:fld>
            <a:endParaRPr kumimoji="1" lang="ja-JP" altLang="en-US"/>
          </a:p>
        </p:txBody>
      </p:sp>
    </p:spTree>
    <p:extLst>
      <p:ext uri="{BB962C8B-B14F-4D97-AF65-F5344CB8AC3E}">
        <p14:creationId xmlns:p14="http://schemas.microsoft.com/office/powerpoint/2010/main" val="102256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1EA52-335A-281E-D828-10B6AF63F4DB}"/>
              </a:ext>
            </a:extLst>
          </p:cNvPr>
          <p:cNvSpPr>
            <a:spLocks noGrp="1"/>
          </p:cNvSpPr>
          <p:nvPr>
            <p:ph type="title"/>
          </p:nvPr>
        </p:nvSpPr>
        <p:spPr/>
        <p:txBody>
          <a:bodyPr/>
          <a:lstStyle/>
          <a:p>
            <a:r>
              <a:rPr kumimoji="1" lang="ja-JP" altLang="en-US" dirty="0"/>
              <a:t>調査</a:t>
            </a:r>
          </a:p>
        </p:txBody>
      </p:sp>
      <p:sp>
        <p:nvSpPr>
          <p:cNvPr id="3" name="コンテンツ プレースホルダー 2">
            <a:extLst>
              <a:ext uri="{FF2B5EF4-FFF2-40B4-BE49-F238E27FC236}">
                <a16:creationId xmlns:a16="http://schemas.microsoft.com/office/drawing/2014/main" id="{FD50960C-64A4-F10A-DEB7-393A700EB0A7}"/>
              </a:ext>
            </a:extLst>
          </p:cNvPr>
          <p:cNvSpPr>
            <a:spLocks noGrp="1"/>
          </p:cNvSpPr>
          <p:nvPr>
            <p:ph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授業終了後，１週間を期限に，調査（匿名）への回答を求めた。</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論文の理解における困難</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ウェブ教材が論文理解に役立ったか</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英語力（英検のグレード，</a:t>
            </a:r>
            <a:r>
              <a:rPr lang="en-US" altLang="ja-JP" dirty="0">
                <a:latin typeface="UD デジタル 教科書体 N-R" panose="02020400000000000000" pitchFamily="17" charset="-128"/>
                <a:ea typeface="UD デジタル 教科書体 N-R" panose="02020400000000000000" pitchFamily="17" charset="-128"/>
              </a:rPr>
              <a:t>TOEIC</a:t>
            </a:r>
            <a:r>
              <a:rPr lang="ja-JP" altLang="en-US" dirty="0">
                <a:latin typeface="UD デジタル 教科書体 N-R" panose="02020400000000000000" pitchFamily="17" charset="-128"/>
                <a:ea typeface="UD デジタル 教科書体 N-R" panose="02020400000000000000" pitchFamily="17" charset="-128"/>
              </a:rPr>
              <a:t>スコア）</a:t>
            </a:r>
            <a:endParaRPr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６名が回答した</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授業に欠席していた１名は回答していないとすれば，授業に出席していた６名全員が回答したことになる。</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１名は回答に欠損あり</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29D2C197-2F84-E438-85E1-DF8E60E13C05}"/>
              </a:ext>
            </a:extLst>
          </p:cNvPr>
          <p:cNvSpPr>
            <a:spLocks noGrp="1"/>
          </p:cNvSpPr>
          <p:nvPr>
            <p:ph type="sldNum" sz="quarter" idx="12"/>
          </p:nvPr>
        </p:nvSpPr>
        <p:spPr/>
        <p:txBody>
          <a:bodyPr/>
          <a:lstStyle/>
          <a:p>
            <a:fld id="{9179DB42-FE29-4AB0-9B56-99C12FF8732E}" type="slidenum">
              <a:rPr kumimoji="1" lang="ja-JP" altLang="en-US" smtClean="0"/>
              <a:t>30</a:t>
            </a:fld>
            <a:endParaRPr kumimoji="1" lang="ja-JP" altLang="en-US"/>
          </a:p>
        </p:txBody>
      </p:sp>
    </p:spTree>
    <p:extLst>
      <p:ext uri="{BB962C8B-B14F-4D97-AF65-F5344CB8AC3E}">
        <p14:creationId xmlns:p14="http://schemas.microsoft.com/office/powerpoint/2010/main" val="2425433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759A4-0B1E-C19E-6AE9-0506C99E233D}"/>
              </a:ext>
            </a:extLst>
          </p:cNvPr>
          <p:cNvSpPr>
            <a:spLocks noGrp="1"/>
          </p:cNvSpPr>
          <p:nvPr>
            <p:ph type="title"/>
          </p:nvPr>
        </p:nvSpPr>
        <p:spPr/>
        <p:txBody>
          <a:bodyPr/>
          <a:lstStyle/>
          <a:p>
            <a:r>
              <a:rPr lang="ja-JP" altLang="en-US" dirty="0"/>
              <a:t>論文理解での困難</a:t>
            </a:r>
            <a:endParaRPr kumimoji="1" lang="ja-JP" altLang="en-US" dirty="0"/>
          </a:p>
        </p:txBody>
      </p:sp>
      <p:sp>
        <p:nvSpPr>
          <p:cNvPr id="3" name="コンテンツ プレースホルダー 2">
            <a:extLst>
              <a:ext uri="{FF2B5EF4-FFF2-40B4-BE49-F238E27FC236}">
                <a16:creationId xmlns:a16="http://schemas.microsoft.com/office/drawing/2014/main" id="{16EB57B1-63DC-6421-5E43-EE3D759F2E89}"/>
              </a:ext>
            </a:extLst>
          </p:cNvPr>
          <p:cNvSpPr>
            <a:spLocks noGrp="1"/>
          </p:cNvSpPr>
          <p:nvPr>
            <p:ph idx="1"/>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以下の理解について，「とても困難である」から「まったく困難でない」の４件法で回答を求めた。</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個々の文の意味</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論文の主張とその根拠</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統計的手法</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専門用語の意味</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u="sng" dirty="0">
                <a:latin typeface="UD デジタル 教科書体 N-R" panose="02020400000000000000" pitchFamily="17" charset="-128"/>
                <a:ea typeface="UD デジタル 教科書体 N-R" panose="02020400000000000000" pitchFamily="17" charset="-128"/>
              </a:rPr>
              <a:t>英語論文で困難を感じている学習者が多かった</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u="sng" dirty="0">
                <a:latin typeface="UD デジタル 教科書体 N-R" panose="02020400000000000000" pitchFamily="17" charset="-128"/>
                <a:ea typeface="UD デジタル 教科書体 N-R" panose="02020400000000000000" pitchFamily="17" charset="-128"/>
              </a:rPr>
              <a:t>特に，統計的手法の理解，専門用語の意味の理解</a:t>
            </a:r>
            <a:endParaRPr kumimoji="1" lang="ja-JP" altLang="en-US" u="sng"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288D9ED7-BEC6-B714-85B9-C01462B76384}"/>
              </a:ext>
            </a:extLst>
          </p:cNvPr>
          <p:cNvSpPr>
            <a:spLocks noGrp="1"/>
          </p:cNvSpPr>
          <p:nvPr>
            <p:ph type="sldNum" sz="quarter" idx="12"/>
          </p:nvPr>
        </p:nvSpPr>
        <p:spPr/>
        <p:txBody>
          <a:bodyPr/>
          <a:lstStyle/>
          <a:p>
            <a:fld id="{9179DB42-FE29-4AB0-9B56-99C12FF8732E}" type="slidenum">
              <a:rPr kumimoji="1" lang="ja-JP" altLang="en-US" smtClean="0"/>
              <a:t>31</a:t>
            </a:fld>
            <a:endParaRPr kumimoji="1" lang="ja-JP" altLang="en-US"/>
          </a:p>
        </p:txBody>
      </p:sp>
    </p:spTree>
    <p:extLst>
      <p:ext uri="{BB962C8B-B14F-4D97-AF65-F5344CB8AC3E}">
        <p14:creationId xmlns:p14="http://schemas.microsoft.com/office/powerpoint/2010/main" val="2222354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ィカル ユーザー インターフェイス, アプリケーション&#10;&#10;自動的に生成された説明">
            <a:extLst>
              <a:ext uri="{FF2B5EF4-FFF2-40B4-BE49-F238E27FC236}">
                <a16:creationId xmlns:a16="http://schemas.microsoft.com/office/drawing/2014/main" id="{AFCBA4B1-60E3-828E-0988-C9F814F7FBFC}"/>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4471" y="194047"/>
            <a:ext cx="11885928" cy="6448799"/>
          </a:xfrm>
        </p:spPr>
      </p:pic>
      <p:sp>
        <p:nvSpPr>
          <p:cNvPr id="6" name="テキスト ボックス 5">
            <a:extLst>
              <a:ext uri="{FF2B5EF4-FFF2-40B4-BE49-F238E27FC236}">
                <a16:creationId xmlns:a16="http://schemas.microsoft.com/office/drawing/2014/main" id="{1BF74D44-3174-88C7-AEEF-50AC4E16DF5F}"/>
              </a:ext>
            </a:extLst>
          </p:cNvPr>
          <p:cNvSpPr txBox="1"/>
          <p:nvPr/>
        </p:nvSpPr>
        <p:spPr>
          <a:xfrm>
            <a:off x="3254188" y="1541929"/>
            <a:ext cx="3416320" cy="95410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個々の文の意味理解</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日本語論文</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4F8DDC4B-C4E6-B330-3581-6A172FC69185}"/>
              </a:ext>
            </a:extLst>
          </p:cNvPr>
          <p:cNvSpPr txBox="1"/>
          <p:nvPr/>
        </p:nvSpPr>
        <p:spPr>
          <a:xfrm>
            <a:off x="3254188" y="4720755"/>
            <a:ext cx="3416320" cy="95410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個々の文の意味理解</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英語論文</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cxnSp>
        <p:nvCxnSpPr>
          <p:cNvPr id="9" name="直線矢印コネクタ 8">
            <a:extLst>
              <a:ext uri="{FF2B5EF4-FFF2-40B4-BE49-F238E27FC236}">
                <a16:creationId xmlns:a16="http://schemas.microsoft.com/office/drawing/2014/main" id="{2FAF9B76-7D2C-3B21-F2FF-FBE216DAA4A8}"/>
              </a:ext>
            </a:extLst>
          </p:cNvPr>
          <p:cNvCxnSpPr/>
          <p:nvPr/>
        </p:nvCxnSpPr>
        <p:spPr>
          <a:xfrm>
            <a:off x="11537156" y="1078706"/>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1FBFD3E5-599A-76B8-1589-7164456E41DB}"/>
              </a:ext>
            </a:extLst>
          </p:cNvPr>
          <p:cNvCxnSpPr/>
          <p:nvPr/>
        </p:nvCxnSpPr>
        <p:spPr>
          <a:xfrm>
            <a:off x="11537156" y="4375794"/>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43A9D6F6-1E78-3A0A-37B4-C2345F254AC1}"/>
              </a:ext>
            </a:extLst>
          </p:cNvPr>
          <p:cNvSpPr txBox="1"/>
          <p:nvPr/>
        </p:nvSpPr>
        <p:spPr>
          <a:xfrm>
            <a:off x="10912403" y="485775"/>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困難</a:t>
            </a:r>
          </a:p>
        </p:txBody>
      </p:sp>
      <p:sp>
        <p:nvSpPr>
          <p:cNvPr id="13" name="テキスト ボックス 12">
            <a:extLst>
              <a:ext uri="{FF2B5EF4-FFF2-40B4-BE49-F238E27FC236}">
                <a16:creationId xmlns:a16="http://schemas.microsoft.com/office/drawing/2014/main" id="{C9ABA72B-106F-CC2B-FED9-9592DBD6023D}"/>
              </a:ext>
            </a:extLst>
          </p:cNvPr>
          <p:cNvSpPr txBox="1"/>
          <p:nvPr/>
        </p:nvSpPr>
        <p:spPr>
          <a:xfrm>
            <a:off x="10983158" y="3715634"/>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困難</a:t>
            </a:r>
          </a:p>
        </p:txBody>
      </p:sp>
      <p:sp>
        <p:nvSpPr>
          <p:cNvPr id="14" name="テキスト ボックス 13">
            <a:extLst>
              <a:ext uri="{FF2B5EF4-FFF2-40B4-BE49-F238E27FC236}">
                <a16:creationId xmlns:a16="http://schemas.microsoft.com/office/drawing/2014/main" id="{0F8B7058-4E58-9460-5BF8-1D2ED0932B25}"/>
              </a:ext>
            </a:extLst>
          </p:cNvPr>
          <p:cNvSpPr txBox="1"/>
          <p:nvPr/>
        </p:nvSpPr>
        <p:spPr>
          <a:xfrm>
            <a:off x="10983158" y="2464935"/>
            <a:ext cx="1107996"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容易</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15" name="テキスト ボックス 14">
            <a:extLst>
              <a:ext uri="{FF2B5EF4-FFF2-40B4-BE49-F238E27FC236}">
                <a16:creationId xmlns:a16="http://schemas.microsoft.com/office/drawing/2014/main" id="{33FDA072-E519-04F7-5FD5-7412CB5D0E63}"/>
              </a:ext>
            </a:extLst>
          </p:cNvPr>
          <p:cNvSpPr txBox="1"/>
          <p:nvPr/>
        </p:nvSpPr>
        <p:spPr>
          <a:xfrm>
            <a:off x="10983158" y="5793124"/>
            <a:ext cx="1107996"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容易</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cxnSp>
        <p:nvCxnSpPr>
          <p:cNvPr id="18" name="直線コネクタ 17">
            <a:extLst>
              <a:ext uri="{FF2B5EF4-FFF2-40B4-BE49-F238E27FC236}">
                <a16:creationId xmlns:a16="http://schemas.microsoft.com/office/drawing/2014/main" id="{13A6E419-2DF6-3472-8D8D-AD7625C68384}"/>
              </a:ext>
            </a:extLst>
          </p:cNvPr>
          <p:cNvCxnSpPr/>
          <p:nvPr/>
        </p:nvCxnSpPr>
        <p:spPr>
          <a:xfrm>
            <a:off x="70178" y="5793124"/>
            <a:ext cx="107779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C3DE6E6C-05F3-2852-B1C7-E2FECBE5B56C}"/>
              </a:ext>
            </a:extLst>
          </p:cNvPr>
          <p:cNvCxnSpPr/>
          <p:nvPr/>
        </p:nvCxnSpPr>
        <p:spPr>
          <a:xfrm>
            <a:off x="134471" y="2624138"/>
            <a:ext cx="10777932"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8DB55483-29E3-288B-5947-BD55B0CD9A5D}"/>
              </a:ext>
            </a:extLst>
          </p:cNvPr>
          <p:cNvSpPr>
            <a:spLocks noGrp="1"/>
          </p:cNvSpPr>
          <p:nvPr>
            <p:ph type="sldNum" sz="quarter" idx="12"/>
          </p:nvPr>
        </p:nvSpPr>
        <p:spPr/>
        <p:txBody>
          <a:bodyPr/>
          <a:lstStyle/>
          <a:p>
            <a:fld id="{9179DB42-FE29-4AB0-9B56-99C12FF8732E}" type="slidenum">
              <a:rPr kumimoji="1" lang="ja-JP" altLang="en-US" smtClean="0"/>
              <a:t>32</a:t>
            </a:fld>
            <a:endParaRPr kumimoji="1" lang="ja-JP" altLang="en-US"/>
          </a:p>
        </p:txBody>
      </p:sp>
    </p:spTree>
    <p:extLst>
      <p:ext uri="{BB962C8B-B14F-4D97-AF65-F5344CB8AC3E}">
        <p14:creationId xmlns:p14="http://schemas.microsoft.com/office/powerpoint/2010/main" val="436240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自動的に生成された説明">
            <a:extLst>
              <a:ext uri="{FF2B5EF4-FFF2-40B4-BE49-F238E27FC236}">
                <a16:creationId xmlns:a16="http://schemas.microsoft.com/office/drawing/2014/main" id="{7A7DF239-E8F6-DDD3-1312-11274BDF7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40" y="167570"/>
            <a:ext cx="11774520" cy="6376665"/>
          </a:xfrm>
          <a:prstGeom prst="rect">
            <a:avLst/>
          </a:prstGeom>
        </p:spPr>
      </p:pic>
      <p:sp>
        <p:nvSpPr>
          <p:cNvPr id="5" name="テキスト ボックス 4">
            <a:extLst>
              <a:ext uri="{FF2B5EF4-FFF2-40B4-BE49-F238E27FC236}">
                <a16:creationId xmlns:a16="http://schemas.microsoft.com/office/drawing/2014/main" id="{BF914CEB-B38F-35F8-AD7B-DF15696C920D}"/>
              </a:ext>
            </a:extLst>
          </p:cNvPr>
          <p:cNvSpPr txBox="1"/>
          <p:nvPr/>
        </p:nvSpPr>
        <p:spPr>
          <a:xfrm>
            <a:off x="3254188" y="1541929"/>
            <a:ext cx="3057247" cy="95410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主張と根拠の理解</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日本語論文</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sp>
        <p:nvSpPr>
          <p:cNvPr id="6" name="テキスト ボックス 5">
            <a:extLst>
              <a:ext uri="{FF2B5EF4-FFF2-40B4-BE49-F238E27FC236}">
                <a16:creationId xmlns:a16="http://schemas.microsoft.com/office/drawing/2014/main" id="{6DF45F63-C823-E959-F14F-04E2456B221E}"/>
              </a:ext>
            </a:extLst>
          </p:cNvPr>
          <p:cNvSpPr txBox="1"/>
          <p:nvPr/>
        </p:nvSpPr>
        <p:spPr>
          <a:xfrm>
            <a:off x="3254188" y="4624705"/>
            <a:ext cx="3057247" cy="95410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主張と根拠の理解</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英語論文</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cxnSp>
        <p:nvCxnSpPr>
          <p:cNvPr id="7" name="直線コネクタ 6">
            <a:extLst>
              <a:ext uri="{FF2B5EF4-FFF2-40B4-BE49-F238E27FC236}">
                <a16:creationId xmlns:a16="http://schemas.microsoft.com/office/drawing/2014/main" id="{A3043ECD-9C3A-0897-1187-A9796300AE6D}"/>
              </a:ext>
            </a:extLst>
          </p:cNvPr>
          <p:cNvCxnSpPr/>
          <p:nvPr/>
        </p:nvCxnSpPr>
        <p:spPr>
          <a:xfrm>
            <a:off x="141615" y="2588419"/>
            <a:ext cx="107779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DB648BB0-C95A-DD75-2310-BD217EEBF8E6}"/>
              </a:ext>
            </a:extLst>
          </p:cNvPr>
          <p:cNvCxnSpPr/>
          <p:nvPr/>
        </p:nvCxnSpPr>
        <p:spPr>
          <a:xfrm>
            <a:off x="70178" y="5757406"/>
            <a:ext cx="107779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直線矢印コネクタ 8">
            <a:extLst>
              <a:ext uri="{FF2B5EF4-FFF2-40B4-BE49-F238E27FC236}">
                <a16:creationId xmlns:a16="http://schemas.microsoft.com/office/drawing/2014/main" id="{12156F7C-7B78-B20C-CD05-9697B05E1E67}"/>
              </a:ext>
            </a:extLst>
          </p:cNvPr>
          <p:cNvCxnSpPr/>
          <p:nvPr/>
        </p:nvCxnSpPr>
        <p:spPr>
          <a:xfrm>
            <a:off x="11537156" y="1078706"/>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1680D8D0-61DA-CE82-8CAF-47449DD62B33}"/>
              </a:ext>
            </a:extLst>
          </p:cNvPr>
          <p:cNvCxnSpPr/>
          <p:nvPr/>
        </p:nvCxnSpPr>
        <p:spPr>
          <a:xfrm>
            <a:off x="11537156" y="4375794"/>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BF071184-9C25-C7D9-4458-1390D61EAAEC}"/>
              </a:ext>
            </a:extLst>
          </p:cNvPr>
          <p:cNvSpPr txBox="1"/>
          <p:nvPr/>
        </p:nvSpPr>
        <p:spPr>
          <a:xfrm>
            <a:off x="10912403" y="485775"/>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困難</a:t>
            </a:r>
          </a:p>
        </p:txBody>
      </p:sp>
      <p:sp>
        <p:nvSpPr>
          <p:cNvPr id="12" name="テキスト ボックス 11">
            <a:extLst>
              <a:ext uri="{FF2B5EF4-FFF2-40B4-BE49-F238E27FC236}">
                <a16:creationId xmlns:a16="http://schemas.microsoft.com/office/drawing/2014/main" id="{5D83EE90-FB83-2A07-BCFD-8F3940533D1B}"/>
              </a:ext>
            </a:extLst>
          </p:cNvPr>
          <p:cNvSpPr txBox="1"/>
          <p:nvPr/>
        </p:nvSpPr>
        <p:spPr>
          <a:xfrm>
            <a:off x="10983158" y="2464935"/>
            <a:ext cx="1107996"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容易</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13" name="テキスト ボックス 12">
            <a:extLst>
              <a:ext uri="{FF2B5EF4-FFF2-40B4-BE49-F238E27FC236}">
                <a16:creationId xmlns:a16="http://schemas.microsoft.com/office/drawing/2014/main" id="{3FEDCCE1-9FAE-E4A1-A692-B705F783D51B}"/>
              </a:ext>
            </a:extLst>
          </p:cNvPr>
          <p:cNvSpPr txBox="1"/>
          <p:nvPr/>
        </p:nvSpPr>
        <p:spPr>
          <a:xfrm>
            <a:off x="10983158" y="3715634"/>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困難</a:t>
            </a:r>
          </a:p>
        </p:txBody>
      </p:sp>
      <p:sp>
        <p:nvSpPr>
          <p:cNvPr id="14" name="テキスト ボックス 13">
            <a:extLst>
              <a:ext uri="{FF2B5EF4-FFF2-40B4-BE49-F238E27FC236}">
                <a16:creationId xmlns:a16="http://schemas.microsoft.com/office/drawing/2014/main" id="{0A04A745-7BD7-4967-A87B-930B50F375F3}"/>
              </a:ext>
            </a:extLst>
          </p:cNvPr>
          <p:cNvSpPr txBox="1"/>
          <p:nvPr/>
        </p:nvSpPr>
        <p:spPr>
          <a:xfrm>
            <a:off x="10983158" y="5793124"/>
            <a:ext cx="1107996"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容易</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2" name="スライド番号プレースホルダー 1">
            <a:extLst>
              <a:ext uri="{FF2B5EF4-FFF2-40B4-BE49-F238E27FC236}">
                <a16:creationId xmlns:a16="http://schemas.microsoft.com/office/drawing/2014/main" id="{70E0B894-F4C6-DCFD-F236-29A1D12DBA16}"/>
              </a:ext>
            </a:extLst>
          </p:cNvPr>
          <p:cNvSpPr>
            <a:spLocks noGrp="1"/>
          </p:cNvSpPr>
          <p:nvPr>
            <p:ph type="sldNum" sz="quarter" idx="12"/>
          </p:nvPr>
        </p:nvSpPr>
        <p:spPr/>
        <p:txBody>
          <a:bodyPr/>
          <a:lstStyle/>
          <a:p>
            <a:fld id="{9179DB42-FE29-4AB0-9B56-99C12FF8732E}" type="slidenum">
              <a:rPr kumimoji="1" lang="ja-JP" altLang="en-US" smtClean="0"/>
              <a:t>33</a:t>
            </a:fld>
            <a:endParaRPr kumimoji="1" lang="ja-JP" altLang="en-US"/>
          </a:p>
        </p:txBody>
      </p:sp>
    </p:spTree>
    <p:extLst>
      <p:ext uri="{BB962C8B-B14F-4D97-AF65-F5344CB8AC3E}">
        <p14:creationId xmlns:p14="http://schemas.microsoft.com/office/powerpoint/2010/main" val="3791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14E20B0C-A1EC-098E-73E0-94BC1BC01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49" y="259630"/>
            <a:ext cx="11772979" cy="6338740"/>
          </a:xfrm>
          <a:prstGeom prst="rect">
            <a:avLst/>
          </a:prstGeom>
        </p:spPr>
      </p:pic>
      <p:sp>
        <p:nvSpPr>
          <p:cNvPr id="4" name="テキスト ボックス 3">
            <a:extLst>
              <a:ext uri="{FF2B5EF4-FFF2-40B4-BE49-F238E27FC236}">
                <a16:creationId xmlns:a16="http://schemas.microsoft.com/office/drawing/2014/main" id="{79CBE2D7-9AF8-30D8-61C9-8312011B3F2A}"/>
              </a:ext>
            </a:extLst>
          </p:cNvPr>
          <p:cNvSpPr txBox="1"/>
          <p:nvPr/>
        </p:nvSpPr>
        <p:spPr>
          <a:xfrm>
            <a:off x="3254188" y="1541929"/>
            <a:ext cx="3057247" cy="95410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sz="2800" dirty="0">
                <a:latin typeface="UD デジタル 教科書体 N-R" panose="02020400000000000000" pitchFamily="17" charset="-128"/>
                <a:ea typeface="UD デジタル 教科書体 N-R" panose="02020400000000000000" pitchFamily="17" charset="-128"/>
              </a:rPr>
              <a:t>統計的手法</a:t>
            </a:r>
            <a:r>
              <a:rPr kumimoji="1" lang="ja-JP" altLang="en-US" sz="2800" dirty="0">
                <a:latin typeface="UD デジタル 教科書体 N-R" panose="02020400000000000000" pitchFamily="17" charset="-128"/>
                <a:ea typeface="UD デジタル 教科書体 N-R" panose="02020400000000000000" pitchFamily="17" charset="-128"/>
              </a:rPr>
              <a:t>の理解</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日本語論文</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4E33FA08-0803-3855-33F8-8E9381342EB6}"/>
              </a:ext>
            </a:extLst>
          </p:cNvPr>
          <p:cNvSpPr txBox="1"/>
          <p:nvPr/>
        </p:nvSpPr>
        <p:spPr>
          <a:xfrm>
            <a:off x="3254188" y="4624705"/>
            <a:ext cx="3057247" cy="95410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sz="2800" dirty="0">
                <a:latin typeface="UD デジタル 教科書体 N-R" panose="02020400000000000000" pitchFamily="17" charset="-128"/>
                <a:ea typeface="UD デジタル 教科書体 N-R" panose="02020400000000000000" pitchFamily="17" charset="-128"/>
              </a:rPr>
              <a:t>統計的手法</a:t>
            </a:r>
            <a:r>
              <a:rPr kumimoji="1" lang="ja-JP" altLang="en-US" sz="2800" dirty="0">
                <a:latin typeface="UD デジタル 教科書体 N-R" panose="02020400000000000000" pitchFamily="17" charset="-128"/>
                <a:ea typeface="UD デジタル 教科書体 N-R" panose="02020400000000000000" pitchFamily="17" charset="-128"/>
              </a:rPr>
              <a:t>の理解</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英語論文</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cxnSp>
        <p:nvCxnSpPr>
          <p:cNvPr id="6" name="直線コネクタ 5">
            <a:extLst>
              <a:ext uri="{FF2B5EF4-FFF2-40B4-BE49-F238E27FC236}">
                <a16:creationId xmlns:a16="http://schemas.microsoft.com/office/drawing/2014/main" id="{4FABF213-3764-FDE4-6C31-FD42AF92959E}"/>
              </a:ext>
            </a:extLst>
          </p:cNvPr>
          <p:cNvCxnSpPr/>
          <p:nvPr/>
        </p:nvCxnSpPr>
        <p:spPr>
          <a:xfrm>
            <a:off x="203586" y="2633243"/>
            <a:ext cx="107779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直線コネクタ 6">
            <a:extLst>
              <a:ext uri="{FF2B5EF4-FFF2-40B4-BE49-F238E27FC236}">
                <a16:creationId xmlns:a16="http://schemas.microsoft.com/office/drawing/2014/main" id="{AC71B9E3-5DB5-6DAD-2738-D3C58BF3BAF0}"/>
              </a:ext>
            </a:extLst>
          </p:cNvPr>
          <p:cNvCxnSpPr/>
          <p:nvPr/>
        </p:nvCxnSpPr>
        <p:spPr>
          <a:xfrm>
            <a:off x="132149" y="5802230"/>
            <a:ext cx="107779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線矢印コネクタ 7">
            <a:extLst>
              <a:ext uri="{FF2B5EF4-FFF2-40B4-BE49-F238E27FC236}">
                <a16:creationId xmlns:a16="http://schemas.microsoft.com/office/drawing/2014/main" id="{7C5A4377-CBBB-81FB-5945-02EBEAD317EB}"/>
              </a:ext>
            </a:extLst>
          </p:cNvPr>
          <p:cNvCxnSpPr/>
          <p:nvPr/>
        </p:nvCxnSpPr>
        <p:spPr>
          <a:xfrm>
            <a:off x="11537156" y="1078706"/>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直線矢印コネクタ 8">
            <a:extLst>
              <a:ext uri="{FF2B5EF4-FFF2-40B4-BE49-F238E27FC236}">
                <a16:creationId xmlns:a16="http://schemas.microsoft.com/office/drawing/2014/main" id="{342AA2E1-56EE-DF91-85AA-84D69EA408F2}"/>
              </a:ext>
            </a:extLst>
          </p:cNvPr>
          <p:cNvCxnSpPr/>
          <p:nvPr/>
        </p:nvCxnSpPr>
        <p:spPr>
          <a:xfrm>
            <a:off x="11537156" y="4375794"/>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DE9F5E87-8059-C08E-5E69-549CF380E274}"/>
              </a:ext>
            </a:extLst>
          </p:cNvPr>
          <p:cNvSpPr txBox="1"/>
          <p:nvPr/>
        </p:nvSpPr>
        <p:spPr>
          <a:xfrm>
            <a:off x="10912403" y="485775"/>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困難</a:t>
            </a:r>
          </a:p>
        </p:txBody>
      </p:sp>
      <p:sp>
        <p:nvSpPr>
          <p:cNvPr id="11" name="テキスト ボックス 10">
            <a:extLst>
              <a:ext uri="{FF2B5EF4-FFF2-40B4-BE49-F238E27FC236}">
                <a16:creationId xmlns:a16="http://schemas.microsoft.com/office/drawing/2014/main" id="{5FF6798A-833F-E14B-9789-2DF042D63236}"/>
              </a:ext>
            </a:extLst>
          </p:cNvPr>
          <p:cNvSpPr txBox="1"/>
          <p:nvPr/>
        </p:nvSpPr>
        <p:spPr>
          <a:xfrm>
            <a:off x="10983158" y="2464935"/>
            <a:ext cx="1107996"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容易</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a:ext uri="{FF2B5EF4-FFF2-40B4-BE49-F238E27FC236}">
                <a16:creationId xmlns:a16="http://schemas.microsoft.com/office/drawing/2014/main" id="{3CB7F27D-3721-7E69-FE8E-817A8DE47844}"/>
              </a:ext>
            </a:extLst>
          </p:cNvPr>
          <p:cNvSpPr txBox="1"/>
          <p:nvPr/>
        </p:nvSpPr>
        <p:spPr>
          <a:xfrm>
            <a:off x="10983158" y="3715634"/>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困難</a:t>
            </a:r>
          </a:p>
        </p:txBody>
      </p:sp>
      <p:sp>
        <p:nvSpPr>
          <p:cNvPr id="13" name="テキスト ボックス 12">
            <a:extLst>
              <a:ext uri="{FF2B5EF4-FFF2-40B4-BE49-F238E27FC236}">
                <a16:creationId xmlns:a16="http://schemas.microsoft.com/office/drawing/2014/main" id="{9FCF044E-2D92-8FCD-5714-1DD32DBBCB75}"/>
              </a:ext>
            </a:extLst>
          </p:cNvPr>
          <p:cNvSpPr txBox="1"/>
          <p:nvPr/>
        </p:nvSpPr>
        <p:spPr>
          <a:xfrm>
            <a:off x="10983158" y="5793124"/>
            <a:ext cx="1107996"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容易</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2" name="スライド番号プレースホルダー 1">
            <a:extLst>
              <a:ext uri="{FF2B5EF4-FFF2-40B4-BE49-F238E27FC236}">
                <a16:creationId xmlns:a16="http://schemas.microsoft.com/office/drawing/2014/main" id="{E8A44418-4206-718B-45E1-2599BE24D84D}"/>
              </a:ext>
            </a:extLst>
          </p:cNvPr>
          <p:cNvSpPr>
            <a:spLocks noGrp="1"/>
          </p:cNvSpPr>
          <p:nvPr>
            <p:ph type="sldNum" sz="quarter" idx="12"/>
          </p:nvPr>
        </p:nvSpPr>
        <p:spPr/>
        <p:txBody>
          <a:bodyPr/>
          <a:lstStyle/>
          <a:p>
            <a:fld id="{9179DB42-FE29-4AB0-9B56-99C12FF8732E}" type="slidenum">
              <a:rPr kumimoji="1" lang="ja-JP" altLang="en-US" smtClean="0"/>
              <a:t>34</a:t>
            </a:fld>
            <a:endParaRPr kumimoji="1" lang="ja-JP" altLang="en-US"/>
          </a:p>
        </p:txBody>
      </p:sp>
    </p:spTree>
    <p:extLst>
      <p:ext uri="{BB962C8B-B14F-4D97-AF65-F5344CB8AC3E}">
        <p14:creationId xmlns:p14="http://schemas.microsoft.com/office/powerpoint/2010/main" val="217413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中程度の精度で自動的に生成された説明">
            <a:extLst>
              <a:ext uri="{FF2B5EF4-FFF2-40B4-BE49-F238E27FC236}">
                <a16:creationId xmlns:a16="http://schemas.microsoft.com/office/drawing/2014/main" id="{8EBB990B-B89F-F923-D57D-7C3E5CC83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47" y="235999"/>
            <a:ext cx="11959106" cy="6386002"/>
          </a:xfrm>
          <a:prstGeom prst="rect">
            <a:avLst/>
          </a:prstGeom>
        </p:spPr>
      </p:pic>
      <p:sp>
        <p:nvSpPr>
          <p:cNvPr id="4" name="テキスト ボックス 3">
            <a:extLst>
              <a:ext uri="{FF2B5EF4-FFF2-40B4-BE49-F238E27FC236}">
                <a16:creationId xmlns:a16="http://schemas.microsoft.com/office/drawing/2014/main" id="{1938A95B-07F2-BF0F-C845-848B1CC72F9C}"/>
              </a:ext>
            </a:extLst>
          </p:cNvPr>
          <p:cNvSpPr txBox="1"/>
          <p:nvPr/>
        </p:nvSpPr>
        <p:spPr>
          <a:xfrm>
            <a:off x="3254188" y="1541929"/>
            <a:ext cx="2698175" cy="95410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専門用語の理解</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日本語論文</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0E88A2CC-48F0-4551-586D-783F8650D80B}"/>
              </a:ext>
            </a:extLst>
          </p:cNvPr>
          <p:cNvSpPr txBox="1"/>
          <p:nvPr/>
        </p:nvSpPr>
        <p:spPr>
          <a:xfrm>
            <a:off x="3254188" y="4624705"/>
            <a:ext cx="2698175" cy="95410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専門用語の理解</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英語論文</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cxnSp>
        <p:nvCxnSpPr>
          <p:cNvPr id="6" name="直線矢印コネクタ 5">
            <a:extLst>
              <a:ext uri="{FF2B5EF4-FFF2-40B4-BE49-F238E27FC236}">
                <a16:creationId xmlns:a16="http://schemas.microsoft.com/office/drawing/2014/main" id="{75A78152-32E5-43B8-976E-E6A40FE86647}"/>
              </a:ext>
            </a:extLst>
          </p:cNvPr>
          <p:cNvCxnSpPr/>
          <p:nvPr/>
        </p:nvCxnSpPr>
        <p:spPr>
          <a:xfrm>
            <a:off x="11537156" y="1078706"/>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直線矢印コネクタ 6">
            <a:extLst>
              <a:ext uri="{FF2B5EF4-FFF2-40B4-BE49-F238E27FC236}">
                <a16:creationId xmlns:a16="http://schemas.microsoft.com/office/drawing/2014/main" id="{1D25FB05-409B-3DC8-03AD-687DBEF258F2}"/>
              </a:ext>
            </a:extLst>
          </p:cNvPr>
          <p:cNvCxnSpPr/>
          <p:nvPr/>
        </p:nvCxnSpPr>
        <p:spPr>
          <a:xfrm>
            <a:off x="11537156" y="4375794"/>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E6ACBCF2-0A45-FFC1-4AA3-2D7F4AFDEFB0}"/>
              </a:ext>
            </a:extLst>
          </p:cNvPr>
          <p:cNvCxnSpPr/>
          <p:nvPr/>
        </p:nvCxnSpPr>
        <p:spPr>
          <a:xfrm>
            <a:off x="187884" y="2687031"/>
            <a:ext cx="107779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6F74CC3D-F67F-03A5-F990-E642F2FE4431}"/>
              </a:ext>
            </a:extLst>
          </p:cNvPr>
          <p:cNvCxnSpPr/>
          <p:nvPr/>
        </p:nvCxnSpPr>
        <p:spPr>
          <a:xfrm>
            <a:off x="116447" y="5882912"/>
            <a:ext cx="1077793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988B1567-B307-9BC2-969F-8F8C37E06860}"/>
              </a:ext>
            </a:extLst>
          </p:cNvPr>
          <p:cNvSpPr txBox="1"/>
          <p:nvPr/>
        </p:nvSpPr>
        <p:spPr>
          <a:xfrm>
            <a:off x="10912403" y="485775"/>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困難</a:t>
            </a:r>
          </a:p>
        </p:txBody>
      </p:sp>
      <p:sp>
        <p:nvSpPr>
          <p:cNvPr id="11" name="テキスト ボックス 10">
            <a:extLst>
              <a:ext uri="{FF2B5EF4-FFF2-40B4-BE49-F238E27FC236}">
                <a16:creationId xmlns:a16="http://schemas.microsoft.com/office/drawing/2014/main" id="{06022D3B-5EB1-71BE-DCE4-E42359EE4CDB}"/>
              </a:ext>
            </a:extLst>
          </p:cNvPr>
          <p:cNvSpPr txBox="1"/>
          <p:nvPr/>
        </p:nvSpPr>
        <p:spPr>
          <a:xfrm>
            <a:off x="10983158" y="2464935"/>
            <a:ext cx="1107996"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容易</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a:ext uri="{FF2B5EF4-FFF2-40B4-BE49-F238E27FC236}">
                <a16:creationId xmlns:a16="http://schemas.microsoft.com/office/drawing/2014/main" id="{8A927E1F-AEBD-9C87-03D0-AAED78C1E4B9}"/>
              </a:ext>
            </a:extLst>
          </p:cNvPr>
          <p:cNvSpPr txBox="1"/>
          <p:nvPr/>
        </p:nvSpPr>
        <p:spPr>
          <a:xfrm>
            <a:off x="10983158" y="3715634"/>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困難</a:t>
            </a:r>
          </a:p>
        </p:txBody>
      </p:sp>
      <p:sp>
        <p:nvSpPr>
          <p:cNvPr id="13" name="テキスト ボックス 12">
            <a:extLst>
              <a:ext uri="{FF2B5EF4-FFF2-40B4-BE49-F238E27FC236}">
                <a16:creationId xmlns:a16="http://schemas.microsoft.com/office/drawing/2014/main" id="{E908ABCF-DCF0-683D-E9BA-D3DCE53BE2D9}"/>
              </a:ext>
            </a:extLst>
          </p:cNvPr>
          <p:cNvSpPr txBox="1"/>
          <p:nvPr/>
        </p:nvSpPr>
        <p:spPr>
          <a:xfrm>
            <a:off x="10983158" y="5793124"/>
            <a:ext cx="1107996"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容易</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2" name="スライド番号プレースホルダー 1">
            <a:extLst>
              <a:ext uri="{FF2B5EF4-FFF2-40B4-BE49-F238E27FC236}">
                <a16:creationId xmlns:a16="http://schemas.microsoft.com/office/drawing/2014/main" id="{86411B67-7ACC-86AF-8897-2EF6F0750653}"/>
              </a:ext>
            </a:extLst>
          </p:cNvPr>
          <p:cNvSpPr>
            <a:spLocks noGrp="1"/>
          </p:cNvSpPr>
          <p:nvPr>
            <p:ph type="sldNum" sz="quarter" idx="12"/>
          </p:nvPr>
        </p:nvSpPr>
        <p:spPr/>
        <p:txBody>
          <a:bodyPr/>
          <a:lstStyle/>
          <a:p>
            <a:fld id="{9179DB42-FE29-4AB0-9B56-99C12FF8732E}" type="slidenum">
              <a:rPr kumimoji="1" lang="ja-JP" altLang="en-US" smtClean="0"/>
              <a:t>35</a:t>
            </a:fld>
            <a:endParaRPr kumimoji="1" lang="ja-JP" altLang="en-US"/>
          </a:p>
        </p:txBody>
      </p:sp>
    </p:spTree>
    <p:extLst>
      <p:ext uri="{BB962C8B-B14F-4D97-AF65-F5344CB8AC3E}">
        <p14:creationId xmlns:p14="http://schemas.microsoft.com/office/powerpoint/2010/main" val="2337687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9EA102CD-3731-E486-A44C-F3515273E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70" y="2007634"/>
            <a:ext cx="11792424" cy="3873214"/>
          </a:xfrm>
          <a:prstGeom prst="rect">
            <a:avLst/>
          </a:prstGeom>
        </p:spPr>
      </p:pic>
      <p:sp>
        <p:nvSpPr>
          <p:cNvPr id="4" name="タイトル 3">
            <a:extLst>
              <a:ext uri="{FF2B5EF4-FFF2-40B4-BE49-F238E27FC236}">
                <a16:creationId xmlns:a16="http://schemas.microsoft.com/office/drawing/2014/main" id="{9EA38C46-22D9-2171-3099-5C02345672A4}"/>
              </a:ext>
            </a:extLst>
          </p:cNvPr>
          <p:cNvSpPr>
            <a:spLocks noGrp="1"/>
          </p:cNvSpPr>
          <p:nvPr>
            <p:ph type="title"/>
          </p:nvPr>
        </p:nvSpPr>
        <p:spPr/>
        <p:txBody>
          <a:bodyPr/>
          <a:lstStyle/>
          <a:p>
            <a:r>
              <a:rPr lang="ja-JP" altLang="en-US" dirty="0"/>
              <a:t>論文</a:t>
            </a:r>
            <a:r>
              <a:rPr lang="ja-JP" altLang="en-US" sz="2400" dirty="0"/>
              <a:t>（</a:t>
            </a:r>
            <a:r>
              <a:rPr lang="en-US" altLang="ja-JP" sz="2400" dirty="0"/>
              <a:t>Loftus &amp; Palmer</a:t>
            </a:r>
            <a:r>
              <a:rPr lang="ja-JP" altLang="en-US" sz="2400" dirty="0"/>
              <a:t>）</a:t>
            </a:r>
            <a:r>
              <a:rPr lang="ja-JP" altLang="en-US" dirty="0"/>
              <a:t>の予習時間</a:t>
            </a:r>
          </a:p>
        </p:txBody>
      </p:sp>
      <p:sp>
        <p:nvSpPr>
          <p:cNvPr id="5" name="テキスト ボックス 4">
            <a:extLst>
              <a:ext uri="{FF2B5EF4-FFF2-40B4-BE49-F238E27FC236}">
                <a16:creationId xmlns:a16="http://schemas.microsoft.com/office/drawing/2014/main" id="{A2C81DDA-E104-06FE-3091-277E29A971FA}"/>
              </a:ext>
            </a:extLst>
          </p:cNvPr>
          <p:cNvSpPr txBox="1"/>
          <p:nvPr/>
        </p:nvSpPr>
        <p:spPr>
          <a:xfrm>
            <a:off x="2421731" y="4243389"/>
            <a:ext cx="8493919" cy="212365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2800" dirty="0">
                <a:latin typeface="UD デジタル 教科書体 N-R" panose="02020400000000000000" pitchFamily="17" charset="-128"/>
                <a:ea typeface="UD デジタル 教科書体 N-R" panose="02020400000000000000" pitchFamily="17" charset="-128"/>
              </a:rPr>
              <a:t>論文の予習に要した時間は短かった。</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・６人中４人は１時間未満</a:t>
            </a:r>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・最も長くて２時間</a:t>
            </a:r>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テストではウェブ教材を参照できないので，ウェブ教材を論文に結びつける学習を行ったのだろう。</a:t>
            </a:r>
            <a:endParaRPr kumimoji="1" lang="ja-JP" altLang="en-US" sz="2800" dirty="0"/>
          </a:p>
        </p:txBody>
      </p:sp>
      <p:sp>
        <p:nvSpPr>
          <p:cNvPr id="2" name="スライド番号プレースホルダー 1">
            <a:extLst>
              <a:ext uri="{FF2B5EF4-FFF2-40B4-BE49-F238E27FC236}">
                <a16:creationId xmlns:a16="http://schemas.microsoft.com/office/drawing/2014/main" id="{2AE482F8-56E7-9EBE-C28D-368F1874FC14}"/>
              </a:ext>
            </a:extLst>
          </p:cNvPr>
          <p:cNvSpPr>
            <a:spLocks noGrp="1"/>
          </p:cNvSpPr>
          <p:nvPr>
            <p:ph type="sldNum" sz="quarter" idx="12"/>
          </p:nvPr>
        </p:nvSpPr>
        <p:spPr/>
        <p:txBody>
          <a:bodyPr/>
          <a:lstStyle/>
          <a:p>
            <a:fld id="{9179DB42-FE29-4AB0-9B56-99C12FF8732E}" type="slidenum">
              <a:rPr kumimoji="1" lang="ja-JP" altLang="en-US" smtClean="0"/>
              <a:t>36</a:t>
            </a:fld>
            <a:endParaRPr kumimoji="1" lang="ja-JP" altLang="en-US"/>
          </a:p>
        </p:txBody>
      </p:sp>
    </p:spTree>
    <p:extLst>
      <p:ext uri="{BB962C8B-B14F-4D97-AF65-F5344CB8AC3E}">
        <p14:creationId xmlns:p14="http://schemas.microsoft.com/office/powerpoint/2010/main" val="4120417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7E447B-F297-A7C8-5714-A7C29E44C840}"/>
              </a:ext>
            </a:extLst>
          </p:cNvPr>
          <p:cNvSpPr>
            <a:spLocks noGrp="1"/>
          </p:cNvSpPr>
          <p:nvPr>
            <p:ph type="title"/>
          </p:nvPr>
        </p:nvSpPr>
        <p:spPr/>
        <p:txBody>
          <a:bodyPr/>
          <a:lstStyle/>
          <a:p>
            <a:r>
              <a:rPr kumimoji="1" lang="ja-JP" altLang="en-US" dirty="0"/>
              <a:t>教材は役立ったか</a:t>
            </a:r>
          </a:p>
        </p:txBody>
      </p:sp>
      <p:sp>
        <p:nvSpPr>
          <p:cNvPr id="3" name="コンテンツ プレースホルダー 2">
            <a:extLst>
              <a:ext uri="{FF2B5EF4-FFF2-40B4-BE49-F238E27FC236}">
                <a16:creationId xmlns:a16="http://schemas.microsoft.com/office/drawing/2014/main" id="{A6AB4B5B-420E-788C-CB41-B832F793C619}"/>
              </a:ext>
            </a:extLst>
          </p:cNvPr>
          <p:cNvSpPr>
            <a:spLocks noGrp="1"/>
          </p:cNvSpPr>
          <p:nvPr>
            <p:ph idx="1"/>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以下の理解について，</a:t>
            </a:r>
            <a:r>
              <a:rPr lang="ja-JP" altLang="en-US" u="sng" dirty="0">
                <a:latin typeface="UD デジタル 教科書体 N-R" panose="02020400000000000000" pitchFamily="17" charset="-128"/>
                <a:ea typeface="UD デジタル 教科書体 N-R" panose="02020400000000000000" pitchFamily="17" charset="-128"/>
              </a:rPr>
              <a:t>ウェブ教材は役立ったと評価された</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個々の文の意味</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論文の主張とその根拠</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統計的手法</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専門用語の意味</a:t>
            </a:r>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2AA67DAA-02CC-4332-6E4D-D16B5C0CCF59}"/>
              </a:ext>
            </a:extLst>
          </p:cNvPr>
          <p:cNvSpPr>
            <a:spLocks noGrp="1"/>
          </p:cNvSpPr>
          <p:nvPr>
            <p:ph type="sldNum" sz="quarter" idx="12"/>
          </p:nvPr>
        </p:nvSpPr>
        <p:spPr/>
        <p:txBody>
          <a:bodyPr/>
          <a:lstStyle/>
          <a:p>
            <a:fld id="{9179DB42-FE29-4AB0-9B56-99C12FF8732E}" type="slidenum">
              <a:rPr kumimoji="1" lang="ja-JP" altLang="en-US" smtClean="0"/>
              <a:t>37</a:t>
            </a:fld>
            <a:endParaRPr kumimoji="1" lang="ja-JP" altLang="en-US"/>
          </a:p>
        </p:txBody>
      </p:sp>
    </p:spTree>
    <p:extLst>
      <p:ext uri="{BB962C8B-B14F-4D97-AF65-F5344CB8AC3E}">
        <p14:creationId xmlns:p14="http://schemas.microsoft.com/office/powerpoint/2010/main" val="413796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B1D7288A-CCF2-BF26-D314-05734B215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99" y="372825"/>
            <a:ext cx="11452186" cy="6117621"/>
          </a:xfrm>
          <a:prstGeom prst="rect">
            <a:avLst/>
          </a:prstGeom>
        </p:spPr>
      </p:pic>
      <p:cxnSp>
        <p:nvCxnSpPr>
          <p:cNvPr id="5" name="直線コネクタ 4">
            <a:extLst>
              <a:ext uri="{FF2B5EF4-FFF2-40B4-BE49-F238E27FC236}">
                <a16:creationId xmlns:a16="http://schemas.microsoft.com/office/drawing/2014/main" id="{2614B26D-53D6-F1B0-1B0E-139F586865BC}"/>
              </a:ext>
            </a:extLst>
          </p:cNvPr>
          <p:cNvCxnSpPr/>
          <p:nvPr/>
        </p:nvCxnSpPr>
        <p:spPr>
          <a:xfrm>
            <a:off x="187884" y="2687031"/>
            <a:ext cx="107779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直線コネクタ 5">
            <a:extLst>
              <a:ext uri="{FF2B5EF4-FFF2-40B4-BE49-F238E27FC236}">
                <a16:creationId xmlns:a16="http://schemas.microsoft.com/office/drawing/2014/main" id="{688279AA-41AC-E7D7-B065-A192959E7CC7}"/>
              </a:ext>
            </a:extLst>
          </p:cNvPr>
          <p:cNvCxnSpPr/>
          <p:nvPr/>
        </p:nvCxnSpPr>
        <p:spPr>
          <a:xfrm>
            <a:off x="187884" y="5766371"/>
            <a:ext cx="10777932"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032009AB-EF06-B6E4-7868-A465456D26AA}"/>
              </a:ext>
            </a:extLst>
          </p:cNvPr>
          <p:cNvSpPr txBox="1"/>
          <p:nvPr/>
        </p:nvSpPr>
        <p:spPr>
          <a:xfrm>
            <a:off x="3496235" y="1701347"/>
            <a:ext cx="3416320"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個々の文の意味理解</a:t>
            </a:r>
            <a:endParaRPr kumimoji="1" lang="en-US" altLang="ja-JP" sz="2800" dirty="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C22696BD-1D30-A0A8-6A32-97B10A850967}"/>
              </a:ext>
            </a:extLst>
          </p:cNvPr>
          <p:cNvSpPr txBox="1"/>
          <p:nvPr/>
        </p:nvSpPr>
        <p:spPr>
          <a:xfrm>
            <a:off x="3496235" y="4747962"/>
            <a:ext cx="3057247"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主張と根拠の理解</a:t>
            </a:r>
            <a:endParaRPr kumimoji="1" lang="en-US" altLang="ja-JP" sz="2800" dirty="0">
              <a:latin typeface="UD デジタル 教科書体 N-R" panose="02020400000000000000" pitchFamily="17" charset="-128"/>
              <a:ea typeface="UD デジタル 教科書体 N-R" panose="02020400000000000000" pitchFamily="17" charset="-128"/>
            </a:endParaRPr>
          </a:p>
        </p:txBody>
      </p:sp>
      <p:cxnSp>
        <p:nvCxnSpPr>
          <p:cNvPr id="9" name="直線矢印コネクタ 8">
            <a:extLst>
              <a:ext uri="{FF2B5EF4-FFF2-40B4-BE49-F238E27FC236}">
                <a16:creationId xmlns:a16="http://schemas.microsoft.com/office/drawing/2014/main" id="{141BF376-37A6-A8F5-08AA-5C32647F2D40}"/>
              </a:ext>
            </a:extLst>
          </p:cNvPr>
          <p:cNvCxnSpPr/>
          <p:nvPr/>
        </p:nvCxnSpPr>
        <p:spPr>
          <a:xfrm>
            <a:off x="11537156" y="1269701"/>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69FC2AD3-F1FF-926A-BA5D-CF412A6C346D}"/>
              </a:ext>
            </a:extLst>
          </p:cNvPr>
          <p:cNvCxnSpPr/>
          <p:nvPr/>
        </p:nvCxnSpPr>
        <p:spPr>
          <a:xfrm>
            <a:off x="11537156" y="4375794"/>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10500340-30D5-040E-16CE-BE154F39EBCF}"/>
              </a:ext>
            </a:extLst>
          </p:cNvPr>
          <p:cNvSpPr txBox="1"/>
          <p:nvPr/>
        </p:nvSpPr>
        <p:spPr>
          <a:xfrm>
            <a:off x="10870704" y="572379"/>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有用</a:t>
            </a:r>
          </a:p>
        </p:txBody>
      </p:sp>
      <p:sp>
        <p:nvSpPr>
          <p:cNvPr id="12" name="テキスト ボックス 11">
            <a:extLst>
              <a:ext uri="{FF2B5EF4-FFF2-40B4-BE49-F238E27FC236}">
                <a16:creationId xmlns:a16="http://schemas.microsoft.com/office/drawing/2014/main" id="{DE197420-6152-0390-E0C5-CF294AF539EA}"/>
              </a:ext>
            </a:extLst>
          </p:cNvPr>
          <p:cNvSpPr txBox="1"/>
          <p:nvPr/>
        </p:nvSpPr>
        <p:spPr>
          <a:xfrm>
            <a:off x="10983158" y="2660551"/>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無用</a:t>
            </a:r>
          </a:p>
        </p:txBody>
      </p:sp>
      <p:sp>
        <p:nvSpPr>
          <p:cNvPr id="13" name="テキスト ボックス 12">
            <a:extLst>
              <a:ext uri="{FF2B5EF4-FFF2-40B4-BE49-F238E27FC236}">
                <a16:creationId xmlns:a16="http://schemas.microsoft.com/office/drawing/2014/main" id="{6887CEA3-FED3-078F-01FB-D505432E79CD}"/>
              </a:ext>
            </a:extLst>
          </p:cNvPr>
          <p:cNvSpPr txBox="1"/>
          <p:nvPr/>
        </p:nvSpPr>
        <p:spPr>
          <a:xfrm>
            <a:off x="10965816" y="3729463"/>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有用</a:t>
            </a:r>
          </a:p>
        </p:txBody>
      </p:sp>
      <p:sp>
        <p:nvSpPr>
          <p:cNvPr id="14" name="テキスト ボックス 13">
            <a:extLst>
              <a:ext uri="{FF2B5EF4-FFF2-40B4-BE49-F238E27FC236}">
                <a16:creationId xmlns:a16="http://schemas.microsoft.com/office/drawing/2014/main" id="{D9669B89-34EB-2A8D-0BA4-6408E76410FF}"/>
              </a:ext>
            </a:extLst>
          </p:cNvPr>
          <p:cNvSpPr txBox="1"/>
          <p:nvPr/>
        </p:nvSpPr>
        <p:spPr>
          <a:xfrm>
            <a:off x="10983158" y="5817635"/>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無用</a:t>
            </a:r>
          </a:p>
        </p:txBody>
      </p:sp>
      <p:sp>
        <p:nvSpPr>
          <p:cNvPr id="2" name="スライド番号プレースホルダー 1">
            <a:extLst>
              <a:ext uri="{FF2B5EF4-FFF2-40B4-BE49-F238E27FC236}">
                <a16:creationId xmlns:a16="http://schemas.microsoft.com/office/drawing/2014/main" id="{5D93C33A-0E93-BAFD-D595-56189D887CC0}"/>
              </a:ext>
            </a:extLst>
          </p:cNvPr>
          <p:cNvSpPr>
            <a:spLocks noGrp="1"/>
          </p:cNvSpPr>
          <p:nvPr>
            <p:ph type="sldNum" sz="quarter" idx="12"/>
          </p:nvPr>
        </p:nvSpPr>
        <p:spPr/>
        <p:txBody>
          <a:bodyPr/>
          <a:lstStyle/>
          <a:p>
            <a:fld id="{9179DB42-FE29-4AB0-9B56-99C12FF8732E}" type="slidenum">
              <a:rPr kumimoji="1" lang="ja-JP" altLang="en-US" smtClean="0"/>
              <a:t>38</a:t>
            </a:fld>
            <a:endParaRPr kumimoji="1" lang="ja-JP" altLang="en-US"/>
          </a:p>
        </p:txBody>
      </p:sp>
    </p:spTree>
    <p:extLst>
      <p:ext uri="{BB962C8B-B14F-4D97-AF65-F5344CB8AC3E}">
        <p14:creationId xmlns:p14="http://schemas.microsoft.com/office/powerpoint/2010/main" val="1837070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BEDDBC86-E9CA-F104-BA19-0DC15206F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01" y="339582"/>
            <a:ext cx="11816798" cy="6289818"/>
          </a:xfrm>
          <a:prstGeom prst="rect">
            <a:avLst/>
          </a:prstGeom>
        </p:spPr>
      </p:pic>
      <p:sp>
        <p:nvSpPr>
          <p:cNvPr id="4" name="テキスト ボックス 3">
            <a:extLst>
              <a:ext uri="{FF2B5EF4-FFF2-40B4-BE49-F238E27FC236}">
                <a16:creationId xmlns:a16="http://schemas.microsoft.com/office/drawing/2014/main" id="{BDFAB172-3041-3A76-DFBD-38C33CAE79D9}"/>
              </a:ext>
            </a:extLst>
          </p:cNvPr>
          <p:cNvSpPr txBox="1"/>
          <p:nvPr/>
        </p:nvSpPr>
        <p:spPr>
          <a:xfrm>
            <a:off x="3496235" y="1701347"/>
            <a:ext cx="3057247"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統計的手法の理解</a:t>
            </a:r>
            <a:endParaRPr kumimoji="1" lang="en-US" altLang="ja-JP" sz="28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0CAD177E-7162-BF97-39E2-F7F32B98A38A}"/>
              </a:ext>
            </a:extLst>
          </p:cNvPr>
          <p:cNvSpPr txBox="1"/>
          <p:nvPr/>
        </p:nvSpPr>
        <p:spPr>
          <a:xfrm>
            <a:off x="3496235" y="4747962"/>
            <a:ext cx="2698175"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専門用語の理解</a:t>
            </a:r>
            <a:endParaRPr kumimoji="1" lang="en-US" altLang="ja-JP" sz="2800" dirty="0">
              <a:latin typeface="UD デジタル 教科書体 N-R" panose="02020400000000000000" pitchFamily="17" charset="-128"/>
              <a:ea typeface="UD デジタル 教科書体 N-R" panose="02020400000000000000" pitchFamily="17" charset="-128"/>
            </a:endParaRPr>
          </a:p>
        </p:txBody>
      </p:sp>
      <p:cxnSp>
        <p:nvCxnSpPr>
          <p:cNvPr id="6" name="直線矢印コネクタ 5">
            <a:extLst>
              <a:ext uri="{FF2B5EF4-FFF2-40B4-BE49-F238E27FC236}">
                <a16:creationId xmlns:a16="http://schemas.microsoft.com/office/drawing/2014/main" id="{FF0EFBA0-18A9-3D64-3C50-E03166D4D561}"/>
              </a:ext>
            </a:extLst>
          </p:cNvPr>
          <p:cNvCxnSpPr/>
          <p:nvPr/>
        </p:nvCxnSpPr>
        <p:spPr>
          <a:xfrm>
            <a:off x="11537156" y="1269701"/>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直線矢印コネクタ 6">
            <a:extLst>
              <a:ext uri="{FF2B5EF4-FFF2-40B4-BE49-F238E27FC236}">
                <a16:creationId xmlns:a16="http://schemas.microsoft.com/office/drawing/2014/main" id="{BC9661AA-5A99-B6FD-DCFD-DD14E47A73A8}"/>
              </a:ext>
            </a:extLst>
          </p:cNvPr>
          <p:cNvCxnSpPr/>
          <p:nvPr/>
        </p:nvCxnSpPr>
        <p:spPr>
          <a:xfrm>
            <a:off x="11537156" y="4375794"/>
            <a:ext cx="0" cy="1417330"/>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7F2AB3C9-2F2D-4A00-CA4C-7A3C9909C41D}"/>
              </a:ext>
            </a:extLst>
          </p:cNvPr>
          <p:cNvSpPr txBox="1"/>
          <p:nvPr/>
        </p:nvSpPr>
        <p:spPr>
          <a:xfrm>
            <a:off x="10870704" y="572379"/>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有用</a:t>
            </a:r>
          </a:p>
        </p:txBody>
      </p:sp>
      <p:sp>
        <p:nvSpPr>
          <p:cNvPr id="9" name="テキスト ボックス 8">
            <a:extLst>
              <a:ext uri="{FF2B5EF4-FFF2-40B4-BE49-F238E27FC236}">
                <a16:creationId xmlns:a16="http://schemas.microsoft.com/office/drawing/2014/main" id="{644A5EE0-C89B-1364-B8D3-F23387224252}"/>
              </a:ext>
            </a:extLst>
          </p:cNvPr>
          <p:cNvSpPr txBox="1"/>
          <p:nvPr/>
        </p:nvSpPr>
        <p:spPr>
          <a:xfrm>
            <a:off x="10983158" y="2660551"/>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無用</a:t>
            </a:r>
          </a:p>
        </p:txBody>
      </p:sp>
      <p:sp>
        <p:nvSpPr>
          <p:cNvPr id="10" name="テキスト ボックス 9">
            <a:extLst>
              <a:ext uri="{FF2B5EF4-FFF2-40B4-BE49-F238E27FC236}">
                <a16:creationId xmlns:a16="http://schemas.microsoft.com/office/drawing/2014/main" id="{519AA93E-6CAD-ED57-FEBC-4CCD390E8364}"/>
              </a:ext>
            </a:extLst>
          </p:cNvPr>
          <p:cNvSpPr txBox="1"/>
          <p:nvPr/>
        </p:nvSpPr>
        <p:spPr>
          <a:xfrm>
            <a:off x="10965816" y="3729463"/>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有用</a:t>
            </a:r>
          </a:p>
        </p:txBody>
      </p:sp>
      <p:sp>
        <p:nvSpPr>
          <p:cNvPr id="11" name="テキスト ボックス 10">
            <a:extLst>
              <a:ext uri="{FF2B5EF4-FFF2-40B4-BE49-F238E27FC236}">
                <a16:creationId xmlns:a16="http://schemas.microsoft.com/office/drawing/2014/main" id="{F7AF3515-6A77-6F15-7C2A-3A4E4227EA79}"/>
              </a:ext>
            </a:extLst>
          </p:cNvPr>
          <p:cNvSpPr txBox="1"/>
          <p:nvPr/>
        </p:nvSpPr>
        <p:spPr>
          <a:xfrm>
            <a:off x="10983158" y="5817635"/>
            <a:ext cx="1107996" cy="646331"/>
          </a:xfrm>
          <a:prstGeom prst="rect">
            <a:avLst/>
          </a:prstGeom>
          <a:solidFill>
            <a:schemeClr val="bg1"/>
          </a:solidFill>
        </p:spPr>
        <p:txBody>
          <a:bodyPr wrap="none" rtlCol="0">
            <a:spAutoFit/>
          </a:bodyPr>
          <a:lstStyle/>
          <a:p>
            <a:r>
              <a:rPr kumimoji="1" lang="ja-JP" altLang="en-US" sz="3600" dirty="0">
                <a:latin typeface="UD デジタル 教科書体 N-R" panose="02020400000000000000" pitchFamily="17" charset="-128"/>
                <a:ea typeface="UD デジタル 教科書体 N-R" panose="02020400000000000000" pitchFamily="17" charset="-128"/>
              </a:rPr>
              <a:t>無用</a:t>
            </a:r>
          </a:p>
        </p:txBody>
      </p:sp>
      <p:cxnSp>
        <p:nvCxnSpPr>
          <p:cNvPr id="12" name="直線コネクタ 11">
            <a:extLst>
              <a:ext uri="{FF2B5EF4-FFF2-40B4-BE49-F238E27FC236}">
                <a16:creationId xmlns:a16="http://schemas.microsoft.com/office/drawing/2014/main" id="{3B5EFB82-4423-3FDA-71FE-AC4C0872F3F6}"/>
              </a:ext>
            </a:extLst>
          </p:cNvPr>
          <p:cNvCxnSpPr/>
          <p:nvPr/>
        </p:nvCxnSpPr>
        <p:spPr>
          <a:xfrm>
            <a:off x="187601" y="2738295"/>
            <a:ext cx="107779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4AA29DE6-169B-53DD-461F-26B837786B33}"/>
              </a:ext>
            </a:extLst>
          </p:cNvPr>
          <p:cNvCxnSpPr/>
          <p:nvPr/>
        </p:nvCxnSpPr>
        <p:spPr>
          <a:xfrm>
            <a:off x="187601" y="5817635"/>
            <a:ext cx="10777932"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9EE232BC-F232-5B96-FF2A-66217CBD6F3C}"/>
              </a:ext>
            </a:extLst>
          </p:cNvPr>
          <p:cNvSpPr>
            <a:spLocks noGrp="1"/>
          </p:cNvSpPr>
          <p:nvPr>
            <p:ph type="sldNum" sz="quarter" idx="12"/>
          </p:nvPr>
        </p:nvSpPr>
        <p:spPr/>
        <p:txBody>
          <a:bodyPr/>
          <a:lstStyle/>
          <a:p>
            <a:fld id="{9179DB42-FE29-4AB0-9B56-99C12FF8732E}" type="slidenum">
              <a:rPr kumimoji="1" lang="ja-JP" altLang="en-US" smtClean="0"/>
              <a:t>39</a:t>
            </a:fld>
            <a:endParaRPr kumimoji="1" lang="ja-JP" altLang="en-US"/>
          </a:p>
        </p:txBody>
      </p:sp>
    </p:spTree>
    <p:extLst>
      <p:ext uri="{BB962C8B-B14F-4D97-AF65-F5344CB8AC3E}">
        <p14:creationId xmlns:p14="http://schemas.microsoft.com/office/powerpoint/2010/main" val="237778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76BA5C5-B909-86DB-B9CD-5609F76EADAE}"/>
              </a:ext>
            </a:extLst>
          </p:cNvPr>
          <p:cNvSpPr>
            <a:spLocks noGrp="1"/>
          </p:cNvSpPr>
          <p:nvPr>
            <p:ph type="title"/>
          </p:nvPr>
        </p:nvSpPr>
        <p:spPr/>
        <p:txBody>
          <a:bodyPr/>
          <a:lstStyle/>
          <a:p>
            <a:endParaRPr lang="ja-JP" altLang="en-US"/>
          </a:p>
        </p:txBody>
      </p:sp>
      <p:sp>
        <p:nvSpPr>
          <p:cNvPr id="3" name="コンテンツ プレースホルダー 2">
            <a:extLst>
              <a:ext uri="{FF2B5EF4-FFF2-40B4-BE49-F238E27FC236}">
                <a16:creationId xmlns:a16="http://schemas.microsoft.com/office/drawing/2014/main" id="{F936E5E4-9158-650C-140A-0FB05F618097}"/>
              </a:ext>
            </a:extLst>
          </p:cNvPr>
          <p:cNvSpPr>
            <a:spLocks noGrp="1"/>
          </p:cNvSpPr>
          <p:nvPr>
            <p:ph sz="half" idx="1"/>
          </p:nvPr>
        </p:nvSpPr>
        <p:spPr/>
        <p:txBody>
          <a:bodyPr>
            <a:normAutofit/>
          </a:bodyPr>
          <a:lstStyle/>
          <a:p>
            <a:r>
              <a:rPr kumimoji="1" lang="ja-JP" altLang="en-US" dirty="0">
                <a:latin typeface="UD デジタル 教科書体 N-R" panose="02020400000000000000" pitchFamily="17" charset="-128"/>
                <a:ea typeface="UD デジタル 教科書体 N-R" panose="02020400000000000000" pitchFamily="17" charset="-128"/>
              </a:rPr>
              <a:t>教材に用いる最初の論文として，</a:t>
            </a:r>
            <a:r>
              <a:rPr kumimoji="1" lang="en-US" altLang="ja-JP" dirty="0">
                <a:latin typeface="UD デジタル 教科書体 N-R" panose="02020400000000000000" pitchFamily="17" charset="-128"/>
                <a:ea typeface="UD デジタル 教科書体 N-R" panose="02020400000000000000" pitchFamily="17" charset="-128"/>
              </a:rPr>
              <a:t>Loftus</a:t>
            </a:r>
            <a:r>
              <a:rPr kumimoji="1" lang="ja-JP" altLang="en-US" dirty="0">
                <a:latin typeface="UD デジタル 教科書体 N-R" panose="02020400000000000000" pitchFamily="17" charset="-128"/>
                <a:ea typeface="UD デジタル 教科書体 N-R" panose="02020400000000000000" pitchFamily="17" charset="-128"/>
              </a:rPr>
              <a:t>と</a:t>
            </a:r>
            <a:r>
              <a:rPr kumimoji="1" lang="en-US" altLang="ja-JP" dirty="0">
                <a:latin typeface="UD デジタル 教科書体 N-R" panose="02020400000000000000" pitchFamily="17" charset="-128"/>
                <a:ea typeface="UD デジタル 教科書体 N-R" panose="02020400000000000000" pitchFamily="17" charset="-128"/>
              </a:rPr>
              <a:t>Palmer</a:t>
            </a:r>
            <a:r>
              <a:rPr kumimoji="1" lang="ja-JP" altLang="en-US" dirty="0">
                <a:latin typeface="UD デジタル 教科書体 N-R" panose="02020400000000000000" pitchFamily="17" charset="-128"/>
                <a:ea typeface="UD デジタル 教科書体 N-R" panose="02020400000000000000" pitchFamily="17" charset="-128"/>
              </a:rPr>
              <a:t>（</a:t>
            </a:r>
            <a:r>
              <a:rPr kumimoji="1" lang="en-US" altLang="ja-JP" dirty="0">
                <a:latin typeface="UD デジタル 教科書体 N-R" panose="02020400000000000000" pitchFamily="17" charset="-128"/>
                <a:ea typeface="UD デジタル 教科書体 N-R" panose="02020400000000000000" pitchFamily="17" charset="-128"/>
              </a:rPr>
              <a:t>1974</a:t>
            </a:r>
            <a:r>
              <a:rPr kumimoji="1" lang="ja-JP" altLang="en-US" dirty="0">
                <a:latin typeface="UD デジタル 教科書体 N-R" panose="02020400000000000000" pitchFamily="17" charset="-128"/>
                <a:ea typeface="UD デジタル 教科書体 N-R" panose="02020400000000000000" pitchFamily="17" charset="-128"/>
              </a:rPr>
              <a:t>）による，交通事故の目撃証言についての論文を選んだ。</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論文の内容についての解説に加え，ボックス（枠囲み）で，</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solidFill>
                  <a:srgbClr val="FF0000"/>
                </a:solidFill>
                <a:latin typeface="BIZ UDゴシック" panose="020B0400000000000000" pitchFamily="49" charset="-128"/>
                <a:ea typeface="BIZ UDゴシック" panose="020B0400000000000000" pitchFamily="49" charset="-128"/>
              </a:rPr>
              <a:t>論文の書き方</a:t>
            </a:r>
            <a:endParaRPr kumimoji="1" lang="en-US" altLang="ja-JP" dirty="0">
              <a:solidFill>
                <a:srgbClr val="FF0000"/>
              </a:solidFill>
              <a:latin typeface="BIZ UDゴシック" panose="020B0400000000000000" pitchFamily="49" charset="-128"/>
              <a:ea typeface="BIZ UDゴシック" panose="020B0400000000000000" pitchFamily="49" charset="-128"/>
            </a:endParaRPr>
          </a:p>
          <a:p>
            <a:pPr lvl="1"/>
            <a:r>
              <a:rPr kumimoji="1" lang="ja-JP" altLang="en-US" dirty="0">
                <a:solidFill>
                  <a:srgbClr val="FF0000"/>
                </a:solidFill>
                <a:latin typeface="BIZ UDゴシック" panose="020B0400000000000000" pitchFamily="49" charset="-128"/>
                <a:ea typeface="BIZ UDゴシック" panose="020B0400000000000000" pitchFamily="49" charset="-128"/>
              </a:rPr>
              <a:t>研究法</a:t>
            </a:r>
            <a:endParaRPr lang="en-US" altLang="ja-JP" dirty="0">
              <a:solidFill>
                <a:srgbClr val="FF0000"/>
              </a:solidFill>
              <a:latin typeface="BIZ UDゴシック" panose="020B0400000000000000" pitchFamily="49" charset="-128"/>
              <a:ea typeface="BIZ UDゴシック" panose="020B0400000000000000" pitchFamily="49" charset="-128"/>
            </a:endParaRPr>
          </a:p>
          <a:p>
            <a:pPr lvl="1"/>
            <a:r>
              <a:rPr kumimoji="1" lang="ja-JP" altLang="en-US" dirty="0">
                <a:solidFill>
                  <a:srgbClr val="FF0000"/>
                </a:solidFill>
                <a:latin typeface="BIZ UDゴシック" panose="020B0400000000000000" pitchFamily="49" charset="-128"/>
                <a:ea typeface="BIZ UDゴシック" panose="020B0400000000000000" pitchFamily="49" charset="-128"/>
              </a:rPr>
              <a:t>統計的手法</a:t>
            </a:r>
            <a:endParaRPr kumimoji="1" lang="en-US" altLang="ja-JP" dirty="0">
              <a:solidFill>
                <a:srgbClr val="FF0000"/>
              </a:solidFill>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ボックスの高さは最大</a:t>
            </a:r>
            <a:r>
              <a:rPr kumimoji="1" lang="en-US" altLang="ja-JP" dirty="0">
                <a:latin typeface="BIZ UDゴシック" panose="020B0400000000000000" pitchFamily="49" charset="-128"/>
                <a:ea typeface="BIZ UDゴシック" panose="020B0400000000000000" pitchFamily="49" charset="-128"/>
              </a:rPr>
              <a:t>300px</a:t>
            </a:r>
            <a:endParaRPr kumimoji="1" lang="ja-JP" altLang="en-US" dirty="0">
              <a:latin typeface="BIZ UDゴシック" panose="020B0400000000000000" pitchFamily="49" charset="-128"/>
              <a:ea typeface="BIZ UDゴシック" panose="020B0400000000000000" pitchFamily="49" charset="-128"/>
            </a:endParaRPr>
          </a:p>
        </p:txBody>
      </p:sp>
      <p:pic>
        <p:nvPicPr>
          <p:cNvPr id="7" name="コンテンツ プレースホルダー 6" descr="グラフィカル ユーザー インターフェイス, テキスト, アプリケーション, メール&#10;&#10;自動的に生成された説明">
            <a:extLst>
              <a:ext uri="{FF2B5EF4-FFF2-40B4-BE49-F238E27FC236}">
                <a16:creationId xmlns:a16="http://schemas.microsoft.com/office/drawing/2014/main" id="{5FA6841F-92EF-F479-F3AA-BC32D134794D}"/>
              </a:ext>
            </a:extLst>
          </p:cNvPr>
          <p:cNvPicPr>
            <a:picLocks noGrp="1" noChangeAspect="1"/>
          </p:cNvPicPr>
          <p:nvPr>
            <p:ph sz="half" idx="2"/>
          </p:nvPr>
        </p:nvPicPr>
        <p:blipFill>
          <a:blip r:embed="rId2"/>
          <a:stretch>
            <a:fillRect/>
          </a:stretch>
        </p:blipFill>
        <p:spPr>
          <a:xfrm>
            <a:off x="6172200" y="2346061"/>
            <a:ext cx="5181600" cy="3310466"/>
          </a:xfrm>
          <a:prstGeom prst="rect">
            <a:avLst/>
          </a:prstGeom>
        </p:spPr>
      </p:pic>
      <p:sp>
        <p:nvSpPr>
          <p:cNvPr id="2" name="スライド番号プレースホルダー 1">
            <a:extLst>
              <a:ext uri="{FF2B5EF4-FFF2-40B4-BE49-F238E27FC236}">
                <a16:creationId xmlns:a16="http://schemas.microsoft.com/office/drawing/2014/main" id="{BB83D937-AB8D-CF3F-3557-EFD828D48DC4}"/>
              </a:ext>
            </a:extLst>
          </p:cNvPr>
          <p:cNvSpPr>
            <a:spLocks noGrp="1"/>
          </p:cNvSpPr>
          <p:nvPr>
            <p:ph type="sldNum" sz="quarter" idx="12"/>
          </p:nvPr>
        </p:nvSpPr>
        <p:spPr/>
        <p:txBody>
          <a:bodyPr/>
          <a:lstStyle/>
          <a:p>
            <a:fld id="{9179DB42-FE29-4AB0-9B56-99C12FF8732E}" type="slidenum">
              <a:rPr kumimoji="1" lang="ja-JP" altLang="en-US" smtClean="0"/>
              <a:t>4</a:t>
            </a:fld>
            <a:endParaRPr kumimoji="1" lang="ja-JP" altLang="en-US"/>
          </a:p>
        </p:txBody>
      </p:sp>
    </p:spTree>
    <p:extLst>
      <p:ext uri="{BB962C8B-B14F-4D97-AF65-F5344CB8AC3E}">
        <p14:creationId xmlns:p14="http://schemas.microsoft.com/office/powerpoint/2010/main" val="955973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1916F-257C-2880-B16A-1B6D82D32C3B}"/>
              </a:ext>
            </a:extLst>
          </p:cNvPr>
          <p:cNvSpPr>
            <a:spLocks noGrp="1"/>
          </p:cNvSpPr>
          <p:nvPr>
            <p:ph type="title"/>
          </p:nvPr>
        </p:nvSpPr>
        <p:spPr/>
        <p:txBody>
          <a:bodyPr/>
          <a:lstStyle/>
          <a:p>
            <a:r>
              <a:rPr kumimoji="1" lang="ja-JP" altLang="en-US" dirty="0"/>
              <a:t>英語力</a:t>
            </a:r>
          </a:p>
        </p:txBody>
      </p:sp>
      <p:sp>
        <p:nvSpPr>
          <p:cNvPr id="3" name="コンテンツ プレースホルダー 2">
            <a:extLst>
              <a:ext uri="{FF2B5EF4-FFF2-40B4-BE49-F238E27FC236}">
                <a16:creationId xmlns:a16="http://schemas.microsoft.com/office/drawing/2014/main" id="{DED93520-049A-285A-380C-BCA82F46DB15}"/>
              </a:ext>
            </a:extLst>
          </p:cNvPr>
          <p:cNvSpPr>
            <a:spLocks noGrp="1"/>
          </p:cNvSpPr>
          <p:nvPr>
            <p:ph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英検のグレードと</a:t>
            </a:r>
            <a:r>
              <a:rPr kumimoji="1" lang="en-US" altLang="ja-JP" dirty="0">
                <a:latin typeface="UD デジタル 教科書体 N-R" panose="02020400000000000000" pitchFamily="17" charset="-128"/>
                <a:ea typeface="UD デジタル 教科書体 N-R" panose="02020400000000000000" pitchFamily="17" charset="-128"/>
              </a:rPr>
              <a:t>TOEIC</a:t>
            </a:r>
            <a:r>
              <a:rPr kumimoji="1" lang="ja-JP" altLang="en-US" dirty="0">
                <a:latin typeface="UD デジタル 教科書体 N-R" panose="02020400000000000000" pitchFamily="17" charset="-128"/>
                <a:ea typeface="UD デジタル 教科書体 N-R" panose="02020400000000000000" pitchFamily="17" charset="-128"/>
              </a:rPr>
              <a:t>ストアを尋ねた。</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２つの回答に不一致がある（</a:t>
            </a:r>
            <a:r>
              <a:rPr kumimoji="1" lang="en-US" altLang="ja-JP" dirty="0">
                <a:latin typeface="UD デジタル 教科書体 N-R" panose="02020400000000000000" pitchFamily="17" charset="-128"/>
                <a:ea typeface="UD デジタル 教科書体 N-R" panose="02020400000000000000" pitchFamily="17" charset="-128"/>
              </a:rPr>
              <a:t>TOEIC</a:t>
            </a:r>
            <a:r>
              <a:rPr kumimoji="1" lang="ja-JP" altLang="en-US" dirty="0">
                <a:latin typeface="UD デジタル 教科書体 N-R" panose="02020400000000000000" pitchFamily="17" charset="-128"/>
                <a:ea typeface="UD デジタル 教科書体 N-R" panose="02020400000000000000" pitchFamily="17" charset="-128"/>
              </a:rPr>
              <a:t>スコアが高い）が，多くは英検２級程度の英語力で，英検準２級から準１級の範囲に分布していると思われる。</a:t>
            </a:r>
          </a:p>
        </p:txBody>
      </p:sp>
      <p:sp>
        <p:nvSpPr>
          <p:cNvPr id="4" name="スライド番号プレースホルダー 3">
            <a:extLst>
              <a:ext uri="{FF2B5EF4-FFF2-40B4-BE49-F238E27FC236}">
                <a16:creationId xmlns:a16="http://schemas.microsoft.com/office/drawing/2014/main" id="{D96AC532-D3C8-5D51-C378-16466E54B1C4}"/>
              </a:ext>
            </a:extLst>
          </p:cNvPr>
          <p:cNvSpPr>
            <a:spLocks noGrp="1"/>
          </p:cNvSpPr>
          <p:nvPr>
            <p:ph type="sldNum" sz="quarter" idx="12"/>
          </p:nvPr>
        </p:nvSpPr>
        <p:spPr/>
        <p:txBody>
          <a:bodyPr/>
          <a:lstStyle/>
          <a:p>
            <a:fld id="{9179DB42-FE29-4AB0-9B56-99C12FF8732E}" type="slidenum">
              <a:rPr kumimoji="1" lang="ja-JP" altLang="en-US" smtClean="0"/>
              <a:t>40</a:t>
            </a:fld>
            <a:endParaRPr kumimoji="1" lang="ja-JP" altLang="en-US"/>
          </a:p>
        </p:txBody>
      </p:sp>
    </p:spTree>
    <p:extLst>
      <p:ext uri="{BB962C8B-B14F-4D97-AF65-F5344CB8AC3E}">
        <p14:creationId xmlns:p14="http://schemas.microsoft.com/office/powerpoint/2010/main" val="999405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82051906-876A-89CF-CC7A-539C2C193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84" y="584014"/>
            <a:ext cx="10325631" cy="3613336"/>
          </a:xfrm>
          <a:prstGeom prst="rect">
            <a:avLst/>
          </a:prstGeom>
        </p:spPr>
      </p:pic>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81C85F17-F6AB-BFA7-4508-9B50BDCB4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84" y="3513856"/>
            <a:ext cx="10408185" cy="2902099"/>
          </a:xfrm>
          <a:prstGeom prst="rect">
            <a:avLst/>
          </a:prstGeom>
        </p:spPr>
      </p:pic>
      <p:sp>
        <p:nvSpPr>
          <p:cNvPr id="11" name="テキスト ボックス 10">
            <a:extLst>
              <a:ext uri="{FF2B5EF4-FFF2-40B4-BE49-F238E27FC236}">
                <a16:creationId xmlns:a16="http://schemas.microsoft.com/office/drawing/2014/main" id="{32811C52-36AE-2EF4-A1A1-B64857871A27}"/>
              </a:ext>
            </a:extLst>
          </p:cNvPr>
          <p:cNvSpPr txBox="1"/>
          <p:nvPr/>
        </p:nvSpPr>
        <p:spPr>
          <a:xfrm>
            <a:off x="3397824" y="2129072"/>
            <a:ext cx="902811"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英検</a:t>
            </a:r>
            <a:endParaRPr kumimoji="1" lang="en-US" altLang="ja-JP" sz="2800" dirty="0">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a:ext uri="{FF2B5EF4-FFF2-40B4-BE49-F238E27FC236}">
                <a16:creationId xmlns:a16="http://schemas.microsoft.com/office/drawing/2014/main" id="{1415298F-37EF-B0F1-C7B4-6ACB6E3787AE}"/>
              </a:ext>
            </a:extLst>
          </p:cNvPr>
          <p:cNvSpPr txBox="1"/>
          <p:nvPr/>
        </p:nvSpPr>
        <p:spPr>
          <a:xfrm>
            <a:off x="3439102" y="4964905"/>
            <a:ext cx="115433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2800" dirty="0">
                <a:latin typeface="UD デジタル 教科書体 N-R" panose="02020400000000000000" pitchFamily="17" charset="-128"/>
                <a:ea typeface="UD デジタル 教科書体 N-R" panose="02020400000000000000" pitchFamily="17" charset="-128"/>
              </a:rPr>
              <a:t>TOEIC</a:t>
            </a:r>
          </a:p>
        </p:txBody>
      </p:sp>
      <p:sp>
        <p:nvSpPr>
          <p:cNvPr id="13" name="テキスト ボックス 12">
            <a:extLst>
              <a:ext uri="{FF2B5EF4-FFF2-40B4-BE49-F238E27FC236}">
                <a16:creationId xmlns:a16="http://schemas.microsoft.com/office/drawing/2014/main" id="{36C1A810-DF66-BD20-FB1B-4DE0AE3DE7D4}"/>
              </a:ext>
            </a:extLst>
          </p:cNvPr>
          <p:cNvSpPr txBox="1"/>
          <p:nvPr/>
        </p:nvSpPr>
        <p:spPr>
          <a:xfrm>
            <a:off x="10192096" y="2113578"/>
            <a:ext cx="1107996"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２級</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14" name="テキスト ボックス 13">
            <a:extLst>
              <a:ext uri="{FF2B5EF4-FFF2-40B4-BE49-F238E27FC236}">
                <a16:creationId xmlns:a16="http://schemas.microsoft.com/office/drawing/2014/main" id="{A1F1D338-8943-A430-63A0-5653BC75D58D}"/>
              </a:ext>
            </a:extLst>
          </p:cNvPr>
          <p:cNvSpPr txBox="1"/>
          <p:nvPr/>
        </p:nvSpPr>
        <p:spPr>
          <a:xfrm>
            <a:off x="8730009" y="2652292"/>
            <a:ext cx="1569660"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準１級</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15" name="テキスト ボックス 14">
            <a:extLst>
              <a:ext uri="{FF2B5EF4-FFF2-40B4-BE49-F238E27FC236}">
                <a16:creationId xmlns:a16="http://schemas.microsoft.com/office/drawing/2014/main" id="{6D6190DB-224A-1AF9-3888-D52BA2368AB5}"/>
              </a:ext>
            </a:extLst>
          </p:cNvPr>
          <p:cNvSpPr txBox="1"/>
          <p:nvPr/>
        </p:nvSpPr>
        <p:spPr>
          <a:xfrm>
            <a:off x="8622436" y="1561571"/>
            <a:ext cx="1569660" cy="646331"/>
          </a:xfrm>
          <a:prstGeom prst="rect">
            <a:avLst/>
          </a:prstGeom>
          <a:solidFill>
            <a:schemeClr val="bg1"/>
          </a:solidFill>
        </p:spPr>
        <p:txBody>
          <a:bodyPr wrap="none" rtlCol="0">
            <a:spAutoFit/>
          </a:bodyPr>
          <a:lstStyle/>
          <a:p>
            <a:r>
              <a:rPr lang="ja-JP" altLang="en-US" sz="3600" dirty="0">
                <a:latin typeface="UD デジタル 教科書体 N-R" panose="02020400000000000000" pitchFamily="17" charset="-128"/>
                <a:ea typeface="UD デジタル 教科書体 N-R" panose="02020400000000000000" pitchFamily="17" charset="-128"/>
              </a:rPr>
              <a:t>準２級</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16" name="テキスト ボックス 15">
            <a:extLst>
              <a:ext uri="{FF2B5EF4-FFF2-40B4-BE49-F238E27FC236}">
                <a16:creationId xmlns:a16="http://schemas.microsoft.com/office/drawing/2014/main" id="{5CE8CB89-10EF-3FC2-F4E5-C30CBB61CA39}"/>
              </a:ext>
            </a:extLst>
          </p:cNvPr>
          <p:cNvSpPr txBox="1"/>
          <p:nvPr/>
        </p:nvSpPr>
        <p:spPr>
          <a:xfrm>
            <a:off x="9191027" y="5004918"/>
            <a:ext cx="877163" cy="646331"/>
          </a:xfrm>
          <a:prstGeom prst="rect">
            <a:avLst/>
          </a:prstGeom>
          <a:solidFill>
            <a:schemeClr val="bg1"/>
          </a:solidFill>
        </p:spPr>
        <p:txBody>
          <a:bodyPr wrap="none" rtlCol="0">
            <a:spAutoFit/>
          </a:bodyPr>
          <a:lstStyle/>
          <a:p>
            <a:r>
              <a:rPr lang="en-US" altLang="ja-JP" sz="3600" dirty="0">
                <a:latin typeface="UD デジタル 教科書体 N-R" panose="02020400000000000000" pitchFamily="17" charset="-128"/>
                <a:ea typeface="UD デジタル 教科書体 N-R" panose="02020400000000000000" pitchFamily="17" charset="-128"/>
              </a:rPr>
              <a:t>600</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17" name="テキスト ボックス 16">
            <a:extLst>
              <a:ext uri="{FF2B5EF4-FFF2-40B4-BE49-F238E27FC236}">
                <a16:creationId xmlns:a16="http://schemas.microsoft.com/office/drawing/2014/main" id="{B9ADE844-0083-D2C1-5368-0424C57A137F}"/>
              </a:ext>
            </a:extLst>
          </p:cNvPr>
          <p:cNvSpPr txBox="1"/>
          <p:nvPr/>
        </p:nvSpPr>
        <p:spPr>
          <a:xfrm>
            <a:off x="9191026" y="5710436"/>
            <a:ext cx="877163" cy="646331"/>
          </a:xfrm>
          <a:prstGeom prst="rect">
            <a:avLst/>
          </a:prstGeom>
          <a:solidFill>
            <a:schemeClr val="bg1"/>
          </a:solidFill>
        </p:spPr>
        <p:txBody>
          <a:bodyPr wrap="none" rtlCol="0">
            <a:spAutoFit/>
          </a:bodyPr>
          <a:lstStyle/>
          <a:p>
            <a:r>
              <a:rPr lang="en-US" altLang="ja-JP" sz="3600" dirty="0">
                <a:latin typeface="UD デジタル 教科書体 N-R" panose="02020400000000000000" pitchFamily="17" charset="-128"/>
                <a:ea typeface="UD デジタル 教科書体 N-R" panose="02020400000000000000" pitchFamily="17" charset="-128"/>
              </a:rPr>
              <a:t>800</a:t>
            </a:r>
            <a:endParaRPr kumimoji="1" lang="ja-JP" altLang="en-US" sz="3600" dirty="0">
              <a:latin typeface="UD デジタル 教科書体 N-R" panose="02020400000000000000" pitchFamily="17" charset="-128"/>
              <a:ea typeface="UD デジタル 教科書体 N-R" panose="02020400000000000000" pitchFamily="17" charset="-128"/>
            </a:endParaRPr>
          </a:p>
        </p:txBody>
      </p:sp>
      <p:sp>
        <p:nvSpPr>
          <p:cNvPr id="2" name="スライド番号プレースホルダー 1">
            <a:extLst>
              <a:ext uri="{FF2B5EF4-FFF2-40B4-BE49-F238E27FC236}">
                <a16:creationId xmlns:a16="http://schemas.microsoft.com/office/drawing/2014/main" id="{5FF7C18A-2F29-B586-A322-D4590D1EC05B}"/>
              </a:ext>
            </a:extLst>
          </p:cNvPr>
          <p:cNvSpPr>
            <a:spLocks noGrp="1"/>
          </p:cNvSpPr>
          <p:nvPr>
            <p:ph type="sldNum" sz="quarter" idx="12"/>
          </p:nvPr>
        </p:nvSpPr>
        <p:spPr/>
        <p:txBody>
          <a:bodyPr/>
          <a:lstStyle/>
          <a:p>
            <a:fld id="{9179DB42-FE29-4AB0-9B56-99C12FF8732E}" type="slidenum">
              <a:rPr kumimoji="1" lang="ja-JP" altLang="en-US" smtClean="0"/>
              <a:t>41</a:t>
            </a:fld>
            <a:endParaRPr kumimoji="1" lang="ja-JP" altLang="en-US"/>
          </a:p>
        </p:txBody>
      </p:sp>
    </p:spTree>
    <p:extLst>
      <p:ext uri="{BB962C8B-B14F-4D97-AF65-F5344CB8AC3E}">
        <p14:creationId xmlns:p14="http://schemas.microsoft.com/office/powerpoint/2010/main" val="2628431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AA873F-107E-E9E7-FFE1-061C1F5431B0}"/>
              </a:ext>
            </a:extLst>
          </p:cNvPr>
          <p:cNvSpPr>
            <a:spLocks noGrp="1"/>
          </p:cNvSpPr>
          <p:nvPr>
            <p:ph type="title"/>
          </p:nvPr>
        </p:nvSpPr>
        <p:spPr/>
        <p:txBody>
          <a:bodyPr/>
          <a:lstStyle/>
          <a:p>
            <a:r>
              <a:rPr lang="ja-JP" altLang="en-US" dirty="0"/>
              <a:t>ウェブ教材の将来（理解の支援）</a:t>
            </a:r>
          </a:p>
        </p:txBody>
      </p:sp>
      <p:sp>
        <p:nvSpPr>
          <p:cNvPr id="3" name="コンテンツ プレースホルダー 2">
            <a:extLst>
              <a:ext uri="{FF2B5EF4-FFF2-40B4-BE49-F238E27FC236}">
                <a16:creationId xmlns:a16="http://schemas.microsoft.com/office/drawing/2014/main" id="{9723D8F4-40BF-36C6-2FB9-B412479EC083}"/>
              </a:ext>
            </a:extLst>
          </p:cNvPr>
          <p:cNvSpPr>
            <a:spLocks noGrp="1"/>
          </p:cNvSpPr>
          <p:nvPr>
            <p:ph idx="1"/>
          </p:nvPr>
        </p:nvSpPr>
        <p:spPr/>
        <p:txBody>
          <a:bodyPr>
            <a:normAutofit lnSpcReduction="10000"/>
          </a:bodyPr>
          <a:lstStyle/>
          <a:p>
            <a:r>
              <a:rPr lang="ja-JP" altLang="en-US" dirty="0">
                <a:latin typeface="UD デジタル 教科書体 N-R" panose="02020400000000000000" pitchFamily="17" charset="-128"/>
                <a:ea typeface="UD デジタル 教科書体 N-R" panose="02020400000000000000" pitchFamily="17" charset="-128"/>
              </a:rPr>
              <a:t>学生は日本語論文よりも英語論文の理解に困難を感じている。</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AI</a:t>
            </a:r>
            <a:r>
              <a:rPr lang="ja-JP" altLang="en-US" dirty="0">
                <a:latin typeface="UD デジタル 教科書体 N-R" panose="02020400000000000000" pitchFamily="17" charset="-128"/>
                <a:ea typeface="UD デジタル 教科書体 N-R" panose="02020400000000000000" pitchFamily="17" charset="-128"/>
              </a:rPr>
              <a:t>翻訳の精度は現状でかなり高く，今後も向上を続けると考えられるので，</a:t>
            </a:r>
            <a:r>
              <a:rPr lang="ja-JP" altLang="en-US" u="sng" dirty="0">
                <a:latin typeface="UD デジタル 教科書体 N-R" panose="02020400000000000000" pitchFamily="17" charset="-128"/>
                <a:ea typeface="UD デジタル 教科書体 N-R" panose="02020400000000000000" pitchFamily="17" charset="-128"/>
              </a:rPr>
              <a:t>学習者にとって日本語論文と英語論文の違いはほとんど問題にならなくなっていく</a:t>
            </a:r>
            <a:r>
              <a:rPr lang="ja-JP" altLang="en-US" dirty="0">
                <a:latin typeface="UD デジタル 教科書体 N-R" panose="02020400000000000000" pitchFamily="17" charset="-128"/>
                <a:ea typeface="UD デジタル 教科書体 N-R" panose="02020400000000000000" pitchFamily="17" charset="-128"/>
              </a:rPr>
              <a:t>だろう。</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それでも，</a:t>
            </a:r>
            <a:r>
              <a:rPr lang="ja-JP" altLang="en-US" u="sng" dirty="0">
                <a:latin typeface="UD デジタル 教科書体 N-R" panose="02020400000000000000" pitchFamily="17" charset="-128"/>
                <a:ea typeface="UD デジタル 教科書体 N-R" panose="02020400000000000000" pitchFamily="17" charset="-128"/>
              </a:rPr>
              <a:t>ウェブ教材は論文理解の支援において有効である</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日本語論文でも，</a:t>
            </a:r>
            <a:r>
              <a:rPr lang="ja-JP" altLang="en-US" u="sng" dirty="0">
                <a:latin typeface="UD デジタル 教科書体 N-R" panose="02020400000000000000" pitchFamily="17" charset="-128"/>
                <a:ea typeface="UD デジタル 教科書体 N-R" panose="02020400000000000000" pitchFamily="17" charset="-128"/>
              </a:rPr>
              <a:t>個々の文の意味と，論文の主張と根拠の理解</a:t>
            </a:r>
            <a:r>
              <a:rPr lang="ja-JP" altLang="en-US" dirty="0">
                <a:latin typeface="UD デジタル 教科書体 N-R" panose="02020400000000000000" pitchFamily="17" charset="-128"/>
                <a:ea typeface="UD デジタル 教科書体 N-R" panose="02020400000000000000" pitchFamily="17" charset="-128"/>
              </a:rPr>
              <a:t>が容易とは限らないし（国語での現代文の理解と同じ），困難を感じている学習者は実際に存在する（調査結果を参照）。</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u="sng" dirty="0">
                <a:latin typeface="UD デジタル 教科書体 N-R" panose="02020400000000000000" pitchFamily="17" charset="-128"/>
                <a:ea typeface="UD デジタル 教科書体 N-R" panose="02020400000000000000" pitchFamily="17" charset="-128"/>
              </a:rPr>
              <a:t>統計的手法の理解</a:t>
            </a:r>
            <a:r>
              <a:rPr lang="ja-JP" altLang="en-US" dirty="0">
                <a:latin typeface="UD デジタル 教科書体 N-R" panose="02020400000000000000" pitchFamily="17" charset="-128"/>
                <a:ea typeface="UD デジタル 教科書体 N-R" panose="02020400000000000000" pitchFamily="17" charset="-128"/>
              </a:rPr>
              <a:t>は</a:t>
            </a:r>
            <a:r>
              <a:rPr lang="en-US" altLang="ja-JP" dirty="0">
                <a:latin typeface="UD デジタル 教科書体 N-R" panose="02020400000000000000" pitchFamily="17" charset="-128"/>
                <a:ea typeface="UD デジタル 教科書体 N-R" panose="02020400000000000000" pitchFamily="17" charset="-128"/>
              </a:rPr>
              <a:t>AI</a:t>
            </a:r>
            <a:r>
              <a:rPr lang="ja-JP" altLang="en-US" dirty="0">
                <a:latin typeface="UD デジタル 教科書体 N-R" panose="02020400000000000000" pitchFamily="17" charset="-128"/>
                <a:ea typeface="UD デジタル 教科書体 N-R" panose="02020400000000000000" pitchFamily="17" charset="-128"/>
              </a:rPr>
              <a:t>翻訳とあまり関係がない。</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u="sng" dirty="0">
                <a:latin typeface="UD デジタル 教科書体 N-R" panose="02020400000000000000" pitchFamily="17" charset="-128"/>
                <a:ea typeface="UD デジタル 教科書体 N-R" panose="02020400000000000000" pitchFamily="17" charset="-128"/>
              </a:rPr>
              <a:t>専門用語</a:t>
            </a:r>
            <a:r>
              <a:rPr lang="ja-JP" altLang="en-US" dirty="0">
                <a:latin typeface="UD デジタル 教科書体 N-R" panose="02020400000000000000" pitchFamily="17" charset="-128"/>
                <a:ea typeface="UD デジタル 教科書体 N-R" panose="02020400000000000000" pitchFamily="17" charset="-128"/>
              </a:rPr>
              <a:t>の翻訳はシンボルの辞書的変換であり，それだけでは理解したとは言えない。</a:t>
            </a:r>
          </a:p>
        </p:txBody>
      </p:sp>
      <p:sp>
        <p:nvSpPr>
          <p:cNvPr id="4" name="スライド番号プレースホルダー 3">
            <a:extLst>
              <a:ext uri="{FF2B5EF4-FFF2-40B4-BE49-F238E27FC236}">
                <a16:creationId xmlns:a16="http://schemas.microsoft.com/office/drawing/2014/main" id="{AF9629E1-4DBB-2D44-1AFC-02DC0133FF99}"/>
              </a:ext>
            </a:extLst>
          </p:cNvPr>
          <p:cNvSpPr>
            <a:spLocks noGrp="1"/>
          </p:cNvSpPr>
          <p:nvPr>
            <p:ph type="sldNum" sz="quarter" idx="12"/>
          </p:nvPr>
        </p:nvSpPr>
        <p:spPr/>
        <p:txBody>
          <a:bodyPr/>
          <a:lstStyle/>
          <a:p>
            <a:fld id="{9179DB42-FE29-4AB0-9B56-99C12FF8732E}" type="slidenum">
              <a:rPr kumimoji="1" lang="ja-JP" altLang="en-US" smtClean="0"/>
              <a:t>42</a:t>
            </a:fld>
            <a:endParaRPr kumimoji="1" lang="ja-JP" altLang="en-US"/>
          </a:p>
        </p:txBody>
      </p:sp>
    </p:spTree>
    <p:extLst>
      <p:ext uri="{BB962C8B-B14F-4D97-AF65-F5344CB8AC3E}">
        <p14:creationId xmlns:p14="http://schemas.microsoft.com/office/powerpoint/2010/main" val="744891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B1ADE3-EC57-3987-C466-6B6964432C2B}"/>
              </a:ext>
            </a:extLst>
          </p:cNvPr>
          <p:cNvSpPr>
            <a:spLocks noGrp="1"/>
          </p:cNvSpPr>
          <p:nvPr>
            <p:ph type="title"/>
          </p:nvPr>
        </p:nvSpPr>
        <p:spPr/>
        <p:txBody>
          <a:bodyPr/>
          <a:lstStyle/>
          <a:p>
            <a:r>
              <a:rPr kumimoji="1" lang="ja-JP" altLang="en-US" dirty="0"/>
              <a:t>ウェブ教材の将来（論文の書き方，研究法，統計的手法）</a:t>
            </a:r>
          </a:p>
        </p:txBody>
      </p:sp>
      <p:sp>
        <p:nvSpPr>
          <p:cNvPr id="3" name="コンテンツ プレースホルダー 2">
            <a:extLst>
              <a:ext uri="{FF2B5EF4-FFF2-40B4-BE49-F238E27FC236}">
                <a16:creationId xmlns:a16="http://schemas.microsoft.com/office/drawing/2014/main" id="{2A17BD0A-7DF2-C8D5-4E1E-0643C017DD38}"/>
              </a:ext>
            </a:extLst>
          </p:cNvPr>
          <p:cNvSpPr>
            <a:spLocks noGrp="1"/>
          </p:cNvSpPr>
          <p:nvPr>
            <p:ph idx="1"/>
          </p:nvPr>
        </p:nvSpPr>
        <p:spPr/>
        <p:txBody>
          <a:bodyPr>
            <a:normAutofit lnSpcReduction="10000"/>
          </a:bodyPr>
          <a:lstStyle/>
          <a:p>
            <a:r>
              <a:rPr kumimoji="1" lang="ja-JP" altLang="en-US" dirty="0">
                <a:latin typeface="UD デジタル 教科書体 N-R" panose="02020400000000000000" pitchFamily="17" charset="-128"/>
                <a:ea typeface="UD デジタル 教科書体 N-R" panose="02020400000000000000" pitchFamily="17" charset="-128"/>
              </a:rPr>
              <a:t>教材において枠囲みで示した論文の書き方，研究法，統計的手法の学習では，</a:t>
            </a:r>
            <a:r>
              <a:rPr kumimoji="1" lang="ja-JP" altLang="en-US" u="sng" dirty="0">
                <a:latin typeface="UD デジタル 教科書体 N-R" panose="02020400000000000000" pitchFamily="17" charset="-128"/>
                <a:ea typeface="UD デジタル 教科書体 N-R" panose="02020400000000000000" pitchFamily="17" charset="-128"/>
              </a:rPr>
              <a:t>個々の論文は</a:t>
            </a:r>
            <a:r>
              <a:rPr kumimoji="1" lang="ja-JP" altLang="en-US" u="sng" dirty="0">
                <a:solidFill>
                  <a:srgbClr val="FF0000"/>
                </a:solidFill>
                <a:latin typeface="BIZ UDゴシック" panose="020B0400000000000000" pitchFamily="49" charset="-128"/>
                <a:ea typeface="BIZ UDゴシック" panose="020B0400000000000000" pitchFamily="49" charset="-128"/>
              </a:rPr>
              <a:t>具体例</a:t>
            </a:r>
            <a:r>
              <a:rPr kumimoji="1" lang="ja-JP" altLang="en-US" dirty="0">
                <a:latin typeface="UD デジタル 教科書体 N-R" panose="02020400000000000000" pitchFamily="17" charset="-128"/>
                <a:ea typeface="UD デジタル 教科書体 N-R" panose="02020400000000000000" pitchFamily="17" charset="-128"/>
              </a:rPr>
              <a:t>である。</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学習者は，具体例に基づいて，これら抽象化された知識を学習する。</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なぜこのような記述がされているのか，なぜこうした実験操作なのか，なぜこのような分析がされるのか，</a:t>
            </a:r>
            <a:r>
              <a:rPr kumimoji="1" lang="en-US" altLang="ja-JP" dirty="0">
                <a:latin typeface="UD デジタル 教科書体 N-R" panose="02020400000000000000" pitchFamily="17" charset="-128"/>
                <a:ea typeface="UD デジタル 教科書体 N-R" panose="02020400000000000000" pitchFamily="17" charset="-128"/>
              </a:rPr>
              <a:t>etc.</a:t>
            </a:r>
          </a:p>
          <a:p>
            <a:r>
              <a:rPr kumimoji="1" lang="ja-JP" altLang="en-US" dirty="0">
                <a:latin typeface="UD デジタル 教科書体 N-R" panose="02020400000000000000" pitchFamily="17" charset="-128"/>
                <a:ea typeface="UD デジタル 教科書体 N-R" panose="02020400000000000000" pitchFamily="17" charset="-128"/>
              </a:rPr>
              <a:t>ウェブ教材は</a:t>
            </a:r>
            <a:r>
              <a:rPr kumimoji="1" lang="ja-JP" altLang="en-US" u="sng" dirty="0">
                <a:solidFill>
                  <a:srgbClr val="FF0000"/>
                </a:solidFill>
                <a:latin typeface="BIZ UDゴシック" panose="020B0400000000000000" pitchFamily="49" charset="-128"/>
                <a:ea typeface="BIZ UDゴシック" panose="020B0400000000000000" pitchFamily="49" charset="-128"/>
              </a:rPr>
              <a:t>具体例</a:t>
            </a:r>
            <a:r>
              <a:rPr kumimoji="1" lang="ja-JP" altLang="en-US" u="sng" dirty="0">
                <a:latin typeface="UD デジタル 教科書体 N-R" panose="02020400000000000000" pitchFamily="17" charset="-128"/>
                <a:ea typeface="UD デジタル 教科書体 N-R" panose="02020400000000000000" pitchFamily="17" charset="-128"/>
              </a:rPr>
              <a:t>と</a:t>
            </a:r>
            <a:r>
              <a:rPr kumimoji="1" lang="ja-JP" altLang="en-US" u="sng" dirty="0">
                <a:solidFill>
                  <a:srgbClr val="FF0000"/>
                </a:solidFill>
                <a:latin typeface="BIZ UDゴシック" panose="020B0400000000000000" pitchFamily="49" charset="-128"/>
                <a:ea typeface="BIZ UDゴシック" panose="020B0400000000000000" pitchFamily="49" charset="-128"/>
              </a:rPr>
              <a:t>抽象化</a:t>
            </a:r>
            <a:r>
              <a:rPr kumimoji="1" lang="ja-JP" altLang="en-US" u="sng" dirty="0">
                <a:latin typeface="UD デジタル 教科書体 N-R" panose="02020400000000000000" pitchFamily="17" charset="-128"/>
                <a:ea typeface="UD デジタル 教科書体 N-R" panose="02020400000000000000" pitchFamily="17" charset="-128"/>
              </a:rPr>
              <a:t>をつなぐ</a:t>
            </a:r>
            <a:r>
              <a:rPr kumimoji="1" lang="ja-JP" altLang="en-US" dirty="0">
                <a:latin typeface="UD デジタル 教科書体 N-R" panose="02020400000000000000" pitchFamily="17" charset="-128"/>
                <a:ea typeface="UD デジタル 教科書体 N-R" panose="02020400000000000000" pitchFamily="17" charset="-128"/>
              </a:rPr>
              <a:t>ことを支援できる。</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u="sng" dirty="0">
                <a:latin typeface="UD デジタル 教科書体 N-R" panose="02020400000000000000" pitchFamily="17" charset="-128"/>
                <a:ea typeface="UD デジタル 教科書体 N-R" panose="02020400000000000000" pitchFamily="17" charset="-128"/>
              </a:rPr>
              <a:t>論文そのものには，抽象化は明示されていない</a:t>
            </a:r>
            <a:r>
              <a:rPr lang="ja-JP" altLang="en-US" dirty="0">
                <a:latin typeface="UD デジタル 教科書体 N-R" panose="02020400000000000000" pitchFamily="17" charset="-128"/>
                <a:ea typeface="UD デジタル 教科書体 N-R" panose="02020400000000000000" pitchFamily="17" charset="-128"/>
              </a:rPr>
              <a:t>。</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en-US" altLang="ja-JP" dirty="0">
                <a:latin typeface="UD デジタル 教科書体 N-R" panose="02020400000000000000" pitchFamily="17" charset="-128"/>
                <a:ea typeface="UD デジタル 教科書体 N-R" panose="02020400000000000000" pitchFamily="17" charset="-128"/>
              </a:rPr>
              <a:t>AI</a:t>
            </a:r>
            <a:r>
              <a:rPr lang="ja-JP" altLang="en-US" dirty="0">
                <a:latin typeface="UD デジタル 教科書体 N-R" panose="02020400000000000000" pitchFamily="17" charset="-128"/>
                <a:ea typeface="UD デジタル 教科書体 N-R" panose="02020400000000000000" pitchFamily="17" charset="-128"/>
              </a:rPr>
              <a:t>翻訳の発展とは関係がない。</a:t>
            </a:r>
            <a:endParaRPr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類推についての認知科学的研究が示唆するように，抽象化のための</a:t>
            </a:r>
            <a:r>
              <a:rPr kumimoji="1" lang="ja-JP" altLang="en-US" u="sng" dirty="0">
                <a:latin typeface="UD デジタル 教科書体 N-R" panose="02020400000000000000" pitchFamily="17" charset="-128"/>
                <a:ea typeface="UD デジタル 教科書体 N-R" panose="02020400000000000000" pitchFamily="17" charset="-128"/>
              </a:rPr>
              <a:t>具体例は複数あった方がよい</a:t>
            </a:r>
            <a:r>
              <a:rPr kumimoji="1" lang="ja-JP" altLang="en-US" dirty="0">
                <a:latin typeface="UD デジタル 教科書体 N-R" panose="02020400000000000000" pitchFamily="17" charset="-128"/>
                <a:ea typeface="UD デジタル 教科書体 N-R" panose="02020400000000000000" pitchFamily="17" charset="-128"/>
              </a:rPr>
              <a:t>。今後，いくつかの有名論文を用いて，ウェブ教材を増やす。</a:t>
            </a:r>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8A87F448-344C-F353-2D83-D09955C35169}"/>
              </a:ext>
            </a:extLst>
          </p:cNvPr>
          <p:cNvSpPr>
            <a:spLocks noGrp="1"/>
          </p:cNvSpPr>
          <p:nvPr>
            <p:ph type="sldNum" sz="quarter" idx="12"/>
          </p:nvPr>
        </p:nvSpPr>
        <p:spPr/>
        <p:txBody>
          <a:bodyPr/>
          <a:lstStyle/>
          <a:p>
            <a:fld id="{9179DB42-FE29-4AB0-9B56-99C12FF8732E}" type="slidenum">
              <a:rPr kumimoji="1" lang="ja-JP" altLang="en-US" smtClean="0"/>
              <a:t>43</a:t>
            </a:fld>
            <a:endParaRPr kumimoji="1" lang="ja-JP" altLang="en-US"/>
          </a:p>
        </p:txBody>
      </p:sp>
    </p:spTree>
    <p:extLst>
      <p:ext uri="{BB962C8B-B14F-4D97-AF65-F5344CB8AC3E}">
        <p14:creationId xmlns:p14="http://schemas.microsoft.com/office/powerpoint/2010/main" val="167327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E57B8-F9AB-DF2B-B9CD-D3C2BF27E106}"/>
              </a:ext>
            </a:extLst>
          </p:cNvPr>
          <p:cNvSpPr>
            <a:spLocks noGrp="1"/>
          </p:cNvSpPr>
          <p:nvPr>
            <p:ph type="title"/>
          </p:nvPr>
        </p:nvSpPr>
        <p:spPr/>
        <p:txBody>
          <a:bodyPr/>
          <a:lstStyle/>
          <a:p>
            <a:r>
              <a:rPr kumimoji="1" lang="ja-JP" altLang="en-US" dirty="0"/>
              <a:t>限界</a:t>
            </a:r>
          </a:p>
        </p:txBody>
      </p:sp>
      <p:sp>
        <p:nvSpPr>
          <p:cNvPr id="3" name="コンテンツ プレースホルダー 2">
            <a:extLst>
              <a:ext uri="{FF2B5EF4-FFF2-40B4-BE49-F238E27FC236}">
                <a16:creationId xmlns:a16="http://schemas.microsoft.com/office/drawing/2014/main" id="{AAC2B286-09A4-3F88-8E8E-BE0825B4FE2F}"/>
              </a:ext>
            </a:extLst>
          </p:cNvPr>
          <p:cNvSpPr>
            <a:spLocks noGrp="1"/>
          </p:cNvSpPr>
          <p:nvPr>
            <p:ph idx="1"/>
          </p:nvPr>
        </p:nvSpPr>
        <p:spPr/>
        <p:txBody>
          <a:bodyPr>
            <a:normAutofit/>
          </a:bodyPr>
          <a:lstStyle/>
          <a:p>
            <a:r>
              <a:rPr lang="ja-JP" altLang="en-US" dirty="0">
                <a:latin typeface="UD デジタル 教科書体 N-R" panose="02020400000000000000" pitchFamily="17" charset="-128"/>
                <a:ea typeface="UD デジタル 教科書体 N-R" panose="02020400000000000000" pitchFamily="17" charset="-128"/>
              </a:rPr>
              <a:t>用いたテストでは，抽象化された知識の獲得について，教材の効果をほとんど評価できていない。</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予習の指示において，枠囲み部分はテストの範囲外とした。</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論文の書き方についての</a:t>
            </a:r>
            <a:r>
              <a:rPr lang="ja-JP" altLang="en-US" dirty="0">
                <a:latin typeface="UD デジタル 教科書体 N-R" panose="02020400000000000000" pitchFamily="17" charset="-128"/>
                <a:ea typeface="UD デジタル 教科書体 N-R" panose="02020400000000000000" pitchFamily="17" charset="-128"/>
              </a:rPr>
              <a:t>問題はテストに含まれていなかった。</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研究法と統計的手法について，論文の具体的文脈においてたずねる問題はあったが，抽象化された一般的知識の測定はしていない。</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単一の教材での学習評価は難しい。</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抽象化</a:t>
            </a:r>
            <a:r>
              <a:rPr lang="ja-JP" altLang="en-US" dirty="0">
                <a:latin typeface="UD デジタル 教科書体 N-R" panose="02020400000000000000" pitchFamily="17" charset="-128"/>
                <a:ea typeface="UD デジタル 教科書体 N-R" panose="02020400000000000000" pitchFamily="17" charset="-128"/>
              </a:rPr>
              <a:t>の獲得には時間を要する。</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適切なテスト項目が不明確。</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「真正の評価」は実際の研究の遂行であり，テストではない。</a:t>
            </a:r>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2A3FEF46-1B0B-2E84-1B28-E84B7C4BE1CF}"/>
              </a:ext>
            </a:extLst>
          </p:cNvPr>
          <p:cNvSpPr>
            <a:spLocks noGrp="1"/>
          </p:cNvSpPr>
          <p:nvPr>
            <p:ph type="sldNum" sz="quarter" idx="12"/>
          </p:nvPr>
        </p:nvSpPr>
        <p:spPr/>
        <p:txBody>
          <a:bodyPr/>
          <a:lstStyle/>
          <a:p>
            <a:fld id="{9179DB42-FE29-4AB0-9B56-99C12FF8732E}" type="slidenum">
              <a:rPr kumimoji="1" lang="ja-JP" altLang="en-US" smtClean="0"/>
              <a:t>44</a:t>
            </a:fld>
            <a:endParaRPr kumimoji="1" lang="ja-JP" altLang="en-US"/>
          </a:p>
        </p:txBody>
      </p:sp>
    </p:spTree>
    <p:extLst>
      <p:ext uri="{BB962C8B-B14F-4D97-AF65-F5344CB8AC3E}">
        <p14:creationId xmlns:p14="http://schemas.microsoft.com/office/powerpoint/2010/main" val="3553133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D5C872-CD59-946D-9AED-EA33CEBF81D9}"/>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41A0F8F0-C0C0-E7A2-0A75-98F14E7F6799}"/>
              </a:ext>
            </a:extLst>
          </p:cNvPr>
          <p:cNvSpPr>
            <a:spLocks noGrp="1"/>
          </p:cNvSpPr>
          <p:nvPr>
            <p:ph idx="1"/>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有名論文を用いて，論文の書き方，研究法，統計的手法を学ぶウェブ教材を開発した。</a:t>
            </a:r>
            <a:endParaRPr kumimoji="1"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このページを利用した学生のテスト成績は，相対的にも（過去の学生の成績と比較），絶対的にも高かった。</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論文理解の支援において，学生は教材が役立ったと評価した。</a:t>
            </a:r>
            <a:endParaRPr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論文の書き方，研究法，統計的手法の学習では，個々の論文は具体例である。</a:t>
            </a:r>
            <a:endParaRPr kumimoji="1"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今後，具体例である論文を増やす。</a:t>
            </a:r>
            <a:endParaRPr lang="en-US" altLang="ja-JP" dirty="0">
              <a:latin typeface="UD デジタル 教科書体 N-R" panose="02020400000000000000" pitchFamily="17" charset="-128"/>
              <a:ea typeface="UD デジタル 教科書体 N-R" panose="02020400000000000000" pitchFamily="17" charset="-128"/>
            </a:endParaRPr>
          </a:p>
          <a:p>
            <a:pPr lvl="1"/>
            <a:r>
              <a:rPr kumimoji="1" lang="ja-JP" altLang="en-US" dirty="0">
                <a:latin typeface="UD デジタル 教科書体 N-R" panose="02020400000000000000" pitchFamily="17" charset="-128"/>
                <a:ea typeface="UD デジタル 教科書体 N-R" panose="02020400000000000000" pitchFamily="17" charset="-128"/>
              </a:rPr>
              <a:t>抽象化の獲得には時間を要し，「真正の評価」は難しい。</a:t>
            </a:r>
          </a:p>
        </p:txBody>
      </p:sp>
      <p:sp>
        <p:nvSpPr>
          <p:cNvPr id="4" name="スライド番号プレースホルダー 3">
            <a:extLst>
              <a:ext uri="{FF2B5EF4-FFF2-40B4-BE49-F238E27FC236}">
                <a16:creationId xmlns:a16="http://schemas.microsoft.com/office/drawing/2014/main" id="{5C34616B-ADA6-48AE-3393-39BDCA2FA1E1}"/>
              </a:ext>
            </a:extLst>
          </p:cNvPr>
          <p:cNvSpPr>
            <a:spLocks noGrp="1"/>
          </p:cNvSpPr>
          <p:nvPr>
            <p:ph type="sldNum" sz="quarter" idx="12"/>
          </p:nvPr>
        </p:nvSpPr>
        <p:spPr/>
        <p:txBody>
          <a:bodyPr/>
          <a:lstStyle/>
          <a:p>
            <a:fld id="{9179DB42-FE29-4AB0-9B56-99C12FF8732E}" type="slidenum">
              <a:rPr kumimoji="1" lang="ja-JP" altLang="en-US" smtClean="0"/>
              <a:t>45</a:t>
            </a:fld>
            <a:endParaRPr kumimoji="1" lang="ja-JP" altLang="en-US"/>
          </a:p>
        </p:txBody>
      </p:sp>
    </p:spTree>
    <p:extLst>
      <p:ext uri="{BB962C8B-B14F-4D97-AF65-F5344CB8AC3E}">
        <p14:creationId xmlns:p14="http://schemas.microsoft.com/office/powerpoint/2010/main" val="208249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33AAF7-00A4-B8B1-2C29-92CE4DD220AF}"/>
              </a:ext>
            </a:extLst>
          </p:cNvPr>
          <p:cNvSpPr>
            <a:spLocks noGrp="1"/>
          </p:cNvSpPr>
          <p:nvPr>
            <p:ph type="title"/>
          </p:nvPr>
        </p:nvSpPr>
        <p:spPr/>
        <p:txBody>
          <a:bodyPr/>
          <a:lstStyle/>
          <a:p>
            <a:r>
              <a:rPr kumimoji="1" lang="ja-JP" altLang="en-US" dirty="0"/>
              <a:t>論文の書き方</a:t>
            </a:r>
          </a:p>
        </p:txBody>
      </p:sp>
      <p:sp>
        <p:nvSpPr>
          <p:cNvPr id="6" name="コンテンツ プレースホルダー 5">
            <a:extLst>
              <a:ext uri="{FF2B5EF4-FFF2-40B4-BE49-F238E27FC236}">
                <a16:creationId xmlns:a16="http://schemas.microsoft.com/office/drawing/2014/main" id="{805C8A44-4EC9-6037-9C75-87740BAB65B4}"/>
              </a:ext>
            </a:extLst>
          </p:cNvPr>
          <p:cNvSpPr>
            <a:spLocks noGrp="1"/>
          </p:cNvSpPr>
          <p:nvPr>
            <p:ph sz="half" idx="1"/>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９つのボックス（枠囲み）</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en-US" altLang="ja-JP" dirty="0">
                <a:latin typeface="UD デジタル 教科書体 N-R" panose="02020400000000000000" pitchFamily="17" charset="-128"/>
                <a:ea typeface="UD デジタル 教科書体 N-R" panose="02020400000000000000" pitchFamily="17" charset="-128"/>
              </a:rPr>
              <a:t>aqua</a:t>
            </a:r>
            <a:r>
              <a:rPr lang="ja-JP" altLang="en-US" dirty="0">
                <a:latin typeface="UD デジタル 教科書体 N-R" panose="02020400000000000000" pitchFamily="17" charset="-128"/>
                <a:ea typeface="UD デジタル 教科書体 N-R" panose="02020400000000000000" pitchFamily="17" charset="-128"/>
              </a:rPr>
              <a:t>色の実線（</a:t>
            </a:r>
            <a:r>
              <a:rPr lang="en-US" altLang="ja-JP" dirty="0">
                <a:latin typeface="Courier New" panose="02070309020205020404" pitchFamily="49" charset="0"/>
                <a:ea typeface="UD デジタル 教科書体 N-R" panose="02020400000000000000" pitchFamily="17" charset="-128"/>
                <a:cs typeface="Courier New" panose="02070309020205020404" pitchFamily="49" charset="0"/>
              </a:rPr>
              <a:t>border: 5px solid aqua;</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u="sng" dirty="0">
                <a:latin typeface="UD デジタル 教科書体 N-R" panose="02020400000000000000" pitchFamily="17" charset="-128"/>
                <a:ea typeface="UD デジタル 教科書体 N-R" panose="02020400000000000000" pitchFamily="17" charset="-128"/>
              </a:rPr>
              <a:t>APA Publication Manual 7th Edition</a:t>
            </a:r>
            <a:r>
              <a:rPr lang="ja-JP" altLang="en-US" u="sng" dirty="0">
                <a:latin typeface="UD デジタル 教科書体 N-R" panose="02020400000000000000" pitchFamily="17" charset="-128"/>
                <a:ea typeface="UD デジタル 教科書体 N-R" panose="02020400000000000000" pitchFamily="17" charset="-128"/>
              </a:rPr>
              <a:t>に従って，論文の書き方を解説</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アブストラクト</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イントロダクション</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図表（タイトルを含む）</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統計的仮説検定の結果</a:t>
            </a:r>
            <a:endParaRPr lang="en-US" altLang="ja-JP" dirty="0">
              <a:latin typeface="UD デジタル 教科書体 N-R" panose="02020400000000000000" pitchFamily="17" charset="-128"/>
              <a:ea typeface="UD デジタル 教科書体 N-R" panose="02020400000000000000" pitchFamily="17" charset="-128"/>
            </a:endParaRPr>
          </a:p>
        </p:txBody>
      </p:sp>
      <p:pic>
        <p:nvPicPr>
          <p:cNvPr id="8" name="コンテンツ プレースホルダー 6" descr="グラフィカル ユーザー インターフェイス, テキスト, アプリケーション, メール&#10;&#10;自動的に生成された説明">
            <a:extLst>
              <a:ext uri="{FF2B5EF4-FFF2-40B4-BE49-F238E27FC236}">
                <a16:creationId xmlns:a16="http://schemas.microsoft.com/office/drawing/2014/main" id="{6ED17CF4-673E-1313-2C3D-16334ABDF554}"/>
              </a:ext>
            </a:extLst>
          </p:cNvPr>
          <p:cNvPicPr>
            <a:picLocks noGrp="1" noChangeAspect="1"/>
          </p:cNvPicPr>
          <p:nvPr>
            <p:ph sz="half" idx="2"/>
          </p:nvPr>
        </p:nvPicPr>
        <p:blipFill>
          <a:blip r:embed="rId2"/>
          <a:stretch>
            <a:fillRect/>
          </a:stretch>
        </p:blipFill>
        <p:spPr>
          <a:xfrm>
            <a:off x="6172200" y="2346061"/>
            <a:ext cx="5181600" cy="3310466"/>
          </a:xfrm>
          <a:prstGeom prst="rect">
            <a:avLst/>
          </a:prstGeom>
        </p:spPr>
      </p:pic>
      <p:sp>
        <p:nvSpPr>
          <p:cNvPr id="3" name="スライド番号プレースホルダー 2">
            <a:extLst>
              <a:ext uri="{FF2B5EF4-FFF2-40B4-BE49-F238E27FC236}">
                <a16:creationId xmlns:a16="http://schemas.microsoft.com/office/drawing/2014/main" id="{5824FCF8-0F54-D18C-2FAF-571B6915EE87}"/>
              </a:ext>
            </a:extLst>
          </p:cNvPr>
          <p:cNvSpPr>
            <a:spLocks noGrp="1"/>
          </p:cNvSpPr>
          <p:nvPr>
            <p:ph type="sldNum" sz="quarter" idx="12"/>
          </p:nvPr>
        </p:nvSpPr>
        <p:spPr/>
        <p:txBody>
          <a:bodyPr/>
          <a:lstStyle/>
          <a:p>
            <a:fld id="{9179DB42-FE29-4AB0-9B56-99C12FF8732E}" type="slidenum">
              <a:rPr kumimoji="1" lang="ja-JP" altLang="en-US" smtClean="0"/>
              <a:t>5</a:t>
            </a:fld>
            <a:endParaRPr kumimoji="1" lang="ja-JP" altLang="en-US"/>
          </a:p>
        </p:txBody>
      </p:sp>
    </p:spTree>
    <p:extLst>
      <p:ext uri="{BB962C8B-B14F-4D97-AF65-F5344CB8AC3E}">
        <p14:creationId xmlns:p14="http://schemas.microsoft.com/office/powerpoint/2010/main" val="281029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自動的に生成された説明">
            <a:extLst>
              <a:ext uri="{FF2B5EF4-FFF2-40B4-BE49-F238E27FC236}">
                <a16:creationId xmlns:a16="http://schemas.microsoft.com/office/drawing/2014/main" id="{FC85EDBD-166A-E28E-FE1F-9855F3869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92" y="1273087"/>
            <a:ext cx="11518326" cy="4084726"/>
          </a:xfrm>
          <a:prstGeom prst="rect">
            <a:avLst/>
          </a:prstGeom>
        </p:spPr>
      </p:pic>
      <p:sp>
        <p:nvSpPr>
          <p:cNvPr id="2" name="スライド番号プレースホルダー 1">
            <a:extLst>
              <a:ext uri="{FF2B5EF4-FFF2-40B4-BE49-F238E27FC236}">
                <a16:creationId xmlns:a16="http://schemas.microsoft.com/office/drawing/2014/main" id="{97071EC9-BE1E-7D9D-F68E-33C3E89D3774}"/>
              </a:ext>
            </a:extLst>
          </p:cNvPr>
          <p:cNvSpPr>
            <a:spLocks noGrp="1"/>
          </p:cNvSpPr>
          <p:nvPr>
            <p:ph type="sldNum" sz="quarter" idx="12"/>
          </p:nvPr>
        </p:nvSpPr>
        <p:spPr/>
        <p:txBody>
          <a:bodyPr/>
          <a:lstStyle/>
          <a:p>
            <a:fld id="{9179DB42-FE29-4AB0-9B56-99C12FF8732E}" type="slidenum">
              <a:rPr kumimoji="1" lang="ja-JP" altLang="en-US" smtClean="0"/>
              <a:t>6</a:t>
            </a:fld>
            <a:endParaRPr kumimoji="1" lang="ja-JP" altLang="en-US"/>
          </a:p>
        </p:txBody>
      </p:sp>
    </p:spTree>
    <p:extLst>
      <p:ext uri="{BB962C8B-B14F-4D97-AF65-F5344CB8AC3E}">
        <p14:creationId xmlns:p14="http://schemas.microsoft.com/office/powerpoint/2010/main" val="235287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0B8F7A2C-88A4-DE19-E605-EB0DC87F6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00" y="603118"/>
            <a:ext cx="10962999" cy="5811970"/>
          </a:xfrm>
          <a:prstGeom prst="rect">
            <a:avLst/>
          </a:prstGeom>
        </p:spPr>
      </p:pic>
      <p:sp>
        <p:nvSpPr>
          <p:cNvPr id="2" name="スライド番号プレースホルダー 1">
            <a:extLst>
              <a:ext uri="{FF2B5EF4-FFF2-40B4-BE49-F238E27FC236}">
                <a16:creationId xmlns:a16="http://schemas.microsoft.com/office/drawing/2014/main" id="{6F9BE29B-F012-AEB3-B540-1133707C873B}"/>
              </a:ext>
            </a:extLst>
          </p:cNvPr>
          <p:cNvSpPr>
            <a:spLocks noGrp="1"/>
          </p:cNvSpPr>
          <p:nvPr>
            <p:ph type="sldNum" sz="quarter" idx="12"/>
          </p:nvPr>
        </p:nvSpPr>
        <p:spPr/>
        <p:txBody>
          <a:bodyPr/>
          <a:lstStyle/>
          <a:p>
            <a:fld id="{9179DB42-FE29-4AB0-9B56-99C12FF8732E}" type="slidenum">
              <a:rPr kumimoji="1" lang="ja-JP" altLang="en-US" smtClean="0"/>
              <a:t>7</a:t>
            </a:fld>
            <a:endParaRPr kumimoji="1" lang="ja-JP" altLang="en-US"/>
          </a:p>
        </p:txBody>
      </p:sp>
    </p:spTree>
    <p:extLst>
      <p:ext uri="{BB962C8B-B14F-4D97-AF65-F5344CB8AC3E}">
        <p14:creationId xmlns:p14="http://schemas.microsoft.com/office/powerpoint/2010/main" val="80872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F4A1-23D7-DC2A-E593-DA72642204C6}"/>
              </a:ext>
            </a:extLst>
          </p:cNvPr>
          <p:cNvSpPr>
            <a:spLocks noGrp="1"/>
          </p:cNvSpPr>
          <p:nvPr>
            <p:ph type="title"/>
          </p:nvPr>
        </p:nvSpPr>
        <p:spPr/>
        <p:txBody>
          <a:bodyPr/>
          <a:lstStyle/>
          <a:p>
            <a:r>
              <a:rPr lang="ja-JP" altLang="en-US" dirty="0"/>
              <a:t>研究法</a:t>
            </a:r>
          </a:p>
        </p:txBody>
      </p:sp>
      <p:sp>
        <p:nvSpPr>
          <p:cNvPr id="3" name="コンテンツ プレースホルダー 2">
            <a:extLst>
              <a:ext uri="{FF2B5EF4-FFF2-40B4-BE49-F238E27FC236}">
                <a16:creationId xmlns:a16="http://schemas.microsoft.com/office/drawing/2014/main" id="{06EF2AAD-F513-18E7-48E2-6C0767F8C9FE}"/>
              </a:ext>
            </a:extLst>
          </p:cNvPr>
          <p:cNvSpPr>
            <a:spLocks noGrp="1"/>
          </p:cNvSpPr>
          <p:nvPr>
            <p:ph idx="1"/>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３つのボックス（枠囲み）</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en-US" altLang="ja-JP" dirty="0">
                <a:latin typeface="UD デジタル 教科書体 N-R" panose="02020400000000000000" pitchFamily="17" charset="-128"/>
                <a:ea typeface="UD デジタル 教科書体 N-R" panose="02020400000000000000" pitchFamily="17" charset="-128"/>
              </a:rPr>
              <a:t>blue</a:t>
            </a:r>
            <a:r>
              <a:rPr lang="ja-JP" altLang="en-US" dirty="0">
                <a:latin typeface="UD デジタル 教科書体 N-R" panose="02020400000000000000" pitchFamily="17" charset="-128"/>
                <a:ea typeface="UD デジタル 教科書体 N-R" panose="02020400000000000000" pitchFamily="17" charset="-128"/>
              </a:rPr>
              <a:t>色の実線（</a:t>
            </a:r>
            <a:r>
              <a:rPr lang="en-US" altLang="ja-JP" dirty="0">
                <a:latin typeface="Courier New" panose="02070309020205020404" pitchFamily="49" charset="0"/>
                <a:ea typeface="UD デジタル 教科書体 N-R" panose="02020400000000000000" pitchFamily="17" charset="-128"/>
                <a:cs typeface="Courier New" panose="02070309020205020404" pitchFamily="49" charset="0"/>
              </a:rPr>
              <a:t>border: 5px solid blue;</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多くのテキストで扱われていることだが，</a:t>
            </a:r>
            <a:r>
              <a:rPr lang="ja-JP" altLang="en-US" u="sng" dirty="0">
                <a:latin typeface="UD デジタル 教科書体 N-R" panose="02020400000000000000" pitchFamily="17" charset="-128"/>
                <a:ea typeface="UD デジタル 教科書体 N-R" panose="02020400000000000000" pitchFamily="17" charset="-128"/>
              </a:rPr>
              <a:t>教科書の研究方法がいかに具体化されるか</a:t>
            </a:r>
            <a:r>
              <a:rPr lang="ja-JP" altLang="en-US" dirty="0">
                <a:latin typeface="UD デジタル 教科書体 N-R" panose="02020400000000000000" pitchFamily="17" charset="-128"/>
                <a:ea typeface="UD デジタル 教科書体 N-R" panose="02020400000000000000" pitchFamily="17" charset="-128"/>
              </a:rPr>
              <a:t>を学ぶことには意味があるだろう。</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複数の実験や調査をつなぐ論理</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実験でのディストラクタと材料のランダマイズ</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３つの変数間の分析（直接効果と間接効果）</a:t>
            </a:r>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1C3770C0-88A3-CADC-1817-D18D1F8A5E9E}"/>
              </a:ext>
            </a:extLst>
          </p:cNvPr>
          <p:cNvSpPr>
            <a:spLocks noGrp="1"/>
          </p:cNvSpPr>
          <p:nvPr>
            <p:ph type="sldNum" sz="quarter" idx="12"/>
          </p:nvPr>
        </p:nvSpPr>
        <p:spPr/>
        <p:txBody>
          <a:bodyPr/>
          <a:lstStyle/>
          <a:p>
            <a:fld id="{9179DB42-FE29-4AB0-9B56-99C12FF8732E}" type="slidenum">
              <a:rPr kumimoji="1" lang="ja-JP" altLang="en-US" smtClean="0"/>
              <a:t>8</a:t>
            </a:fld>
            <a:endParaRPr kumimoji="1" lang="ja-JP" altLang="en-US"/>
          </a:p>
        </p:txBody>
      </p:sp>
    </p:spTree>
    <p:extLst>
      <p:ext uri="{BB962C8B-B14F-4D97-AF65-F5344CB8AC3E}">
        <p14:creationId xmlns:p14="http://schemas.microsoft.com/office/powerpoint/2010/main" val="195735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D4A38B-B151-B890-3CC6-D04B07F5063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732226C-79A1-81E7-4BCE-682B9F1D4B14}"/>
              </a:ext>
            </a:extLst>
          </p:cNvPr>
          <p:cNvSpPr>
            <a:spLocks noGrp="1"/>
          </p:cNvSpPr>
          <p:nvPr>
            <p:ph idx="1"/>
          </p:nvPr>
        </p:nvSpPr>
        <p:spPr/>
        <p:txBody>
          <a:bodyPr/>
          <a:lstStyle/>
          <a:p>
            <a:r>
              <a:rPr lang="ja-JP" altLang="en-US" u="sng" dirty="0">
                <a:latin typeface="UD デジタル 教科書体 N-R" panose="02020400000000000000" pitchFamily="17" charset="-128"/>
                <a:ea typeface="UD デジタル 教科書体 N-R" panose="02020400000000000000" pitchFamily="17" charset="-128"/>
              </a:rPr>
              <a:t>ボックス（枠囲み）部分の他に，論文の内容についての解説でも研究法に言及</a:t>
            </a:r>
            <a:r>
              <a:rPr lang="ja-JP" altLang="en-US" dirty="0">
                <a:latin typeface="UD デジタル 教科書体 N-R" panose="02020400000000000000" pitchFamily="17" charset="-128"/>
                <a:ea typeface="UD デジタル 教科書体 N-R" panose="02020400000000000000" pitchFamily="17" charset="-128"/>
              </a:rPr>
              <a:t>した。</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内容解説：論文での具体的な論理や方法。教科書的知識の</a:t>
            </a:r>
            <a:r>
              <a:rPr lang="ja-JP" altLang="en-US" dirty="0">
                <a:solidFill>
                  <a:srgbClr val="FF0000"/>
                </a:solidFill>
                <a:latin typeface="BIZ UDゴシック" panose="020B0400000000000000" pitchFamily="49" charset="-128"/>
                <a:ea typeface="BIZ UDゴシック" panose="020B0400000000000000" pitchFamily="49" charset="-128"/>
              </a:rPr>
              <a:t>具体例</a:t>
            </a:r>
            <a:r>
              <a:rPr lang="ja-JP" altLang="en-US" dirty="0">
                <a:latin typeface="UD デジタル 教科書体 N-R" panose="02020400000000000000" pitchFamily="17" charset="-128"/>
                <a:ea typeface="UD デジタル 教科書体 N-R" panose="02020400000000000000" pitchFamily="17" charset="-128"/>
              </a:rPr>
              <a:t>。</a:t>
            </a:r>
            <a:endParaRPr lang="en-US" altLang="ja-JP" dirty="0">
              <a:latin typeface="UD デジタル 教科書体 N-R" panose="02020400000000000000" pitchFamily="17" charset="-128"/>
              <a:ea typeface="UD デジタル 教科書体 N-R" panose="02020400000000000000" pitchFamily="17" charset="-128"/>
            </a:endParaRPr>
          </a:p>
          <a:p>
            <a:pPr lvl="1"/>
            <a:r>
              <a:rPr lang="ja-JP" altLang="en-US" dirty="0">
                <a:latin typeface="UD デジタル 教科書体 N-R" panose="02020400000000000000" pitchFamily="17" charset="-128"/>
                <a:ea typeface="UD デジタル 教科書体 N-R" panose="02020400000000000000" pitchFamily="17" charset="-128"/>
              </a:rPr>
              <a:t>枠囲み：具体例からの</a:t>
            </a:r>
            <a:r>
              <a:rPr lang="ja-JP" altLang="en-US" dirty="0">
                <a:solidFill>
                  <a:srgbClr val="FF0000"/>
                </a:solidFill>
                <a:latin typeface="BIZ UDゴシック" panose="020B0400000000000000" pitchFamily="49" charset="-128"/>
                <a:ea typeface="BIZ UDゴシック" panose="020B0400000000000000" pitchFamily="49" charset="-128"/>
              </a:rPr>
              <a:t>抽象化</a:t>
            </a:r>
            <a:r>
              <a:rPr lang="ja-JP" altLang="en-US" dirty="0">
                <a:latin typeface="UD デジタル 教科書体 N-R" panose="02020400000000000000" pitchFamily="17" charset="-128"/>
                <a:ea typeface="UD デジタル 教科書体 N-R" panose="02020400000000000000" pitchFamily="17" charset="-128"/>
              </a:rPr>
              <a:t>。教科書的知識。</a:t>
            </a:r>
          </a:p>
          <a:p>
            <a:endParaRPr kumimoji="1" lang="ja-JP" altLang="en-US" dirty="0"/>
          </a:p>
        </p:txBody>
      </p:sp>
      <p:sp>
        <p:nvSpPr>
          <p:cNvPr id="4" name="スライド番号プレースホルダー 3">
            <a:extLst>
              <a:ext uri="{FF2B5EF4-FFF2-40B4-BE49-F238E27FC236}">
                <a16:creationId xmlns:a16="http://schemas.microsoft.com/office/drawing/2014/main" id="{F0F90296-A8C3-8B0B-F26F-61DDED51E9C9}"/>
              </a:ext>
            </a:extLst>
          </p:cNvPr>
          <p:cNvSpPr>
            <a:spLocks noGrp="1"/>
          </p:cNvSpPr>
          <p:nvPr>
            <p:ph type="sldNum" sz="quarter" idx="12"/>
          </p:nvPr>
        </p:nvSpPr>
        <p:spPr/>
        <p:txBody>
          <a:bodyPr/>
          <a:lstStyle/>
          <a:p>
            <a:fld id="{9179DB42-FE29-4AB0-9B56-99C12FF8732E}" type="slidenum">
              <a:rPr kumimoji="1" lang="ja-JP" altLang="en-US" smtClean="0"/>
              <a:t>9</a:t>
            </a:fld>
            <a:endParaRPr kumimoji="1" lang="ja-JP" altLang="en-US"/>
          </a:p>
        </p:txBody>
      </p:sp>
    </p:spTree>
    <p:extLst>
      <p:ext uri="{BB962C8B-B14F-4D97-AF65-F5344CB8AC3E}">
        <p14:creationId xmlns:p14="http://schemas.microsoft.com/office/powerpoint/2010/main" val="8769250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752</TotalTime>
  <Words>2638</Words>
  <Application>Microsoft Office PowerPoint</Application>
  <PresentationFormat>ワイド画面</PresentationFormat>
  <Paragraphs>268</Paragraphs>
  <Slides>45</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45</vt:i4>
      </vt:variant>
    </vt:vector>
  </HeadingPairs>
  <TitlesOfParts>
    <vt:vector size="52" baseType="lpstr">
      <vt:lpstr>BIZ UDゴシック</vt:lpstr>
      <vt:lpstr>UD デジタル 教科書体 N-R</vt:lpstr>
      <vt:lpstr>游ゴシック</vt:lpstr>
      <vt:lpstr>游ゴシック Light</vt:lpstr>
      <vt:lpstr>Arial</vt:lpstr>
      <vt:lpstr>Courier New</vt:lpstr>
      <vt:lpstr>Office テーマ</vt:lpstr>
      <vt:lpstr>有名論文で学ぶ 心理学研究法と論文の書き方</vt:lpstr>
      <vt:lpstr>動機</vt:lpstr>
      <vt:lpstr>ウェブ教材の開発</vt:lpstr>
      <vt:lpstr>PowerPoint プレゼンテーション</vt:lpstr>
      <vt:lpstr>論文の書き方</vt:lpstr>
      <vt:lpstr>PowerPoint プレゼンテーション</vt:lpstr>
      <vt:lpstr>PowerPoint プレゼンテーション</vt:lpstr>
      <vt:lpstr>研究法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統計的手法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授業でのウェブ教材の使用</vt:lpstr>
      <vt:lpstr>予習の指示</vt:lpstr>
      <vt:lpstr>PowerPoint プレゼンテーション</vt:lpstr>
      <vt:lpstr>PowerPoint プレゼンテーション</vt:lpstr>
      <vt:lpstr>PowerPoint プレゼンテーション</vt:lpstr>
      <vt:lpstr>授業の進行</vt:lpstr>
      <vt:lpstr>テスト問題（講義前）</vt:lpstr>
      <vt:lpstr>テスト問題（講義後）</vt:lpstr>
      <vt:lpstr>PowerPoint プレゼンテーション</vt:lpstr>
      <vt:lpstr>テスト結果</vt:lpstr>
      <vt:lpstr>調査</vt:lpstr>
      <vt:lpstr>論文理解での困難</vt:lpstr>
      <vt:lpstr>PowerPoint プレゼンテーション</vt:lpstr>
      <vt:lpstr>PowerPoint プレゼンテーション</vt:lpstr>
      <vt:lpstr>PowerPoint プレゼンテーション</vt:lpstr>
      <vt:lpstr>PowerPoint プレゼンテーション</vt:lpstr>
      <vt:lpstr>論文（Loftus &amp; Palmer）の予習時間</vt:lpstr>
      <vt:lpstr>教材は役立ったか</vt:lpstr>
      <vt:lpstr>PowerPoint プレゼンテーション</vt:lpstr>
      <vt:lpstr>PowerPoint プレゼンテーション</vt:lpstr>
      <vt:lpstr>英語力</vt:lpstr>
      <vt:lpstr>PowerPoint プレゼンテーション</vt:lpstr>
      <vt:lpstr>ウェブ教材の将来（理解の支援）</vt:lpstr>
      <vt:lpstr>ウェブ教材の将来（論文の書き方，研究法，統計的手法）</vt:lpstr>
      <vt:lpstr>限界</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敦 寺尾</dc:creator>
  <cp:lastModifiedBy>敦 寺尾</cp:lastModifiedBy>
  <cp:revision>32</cp:revision>
  <cp:lastPrinted>2024-09-10T09:44:58Z</cp:lastPrinted>
  <dcterms:created xsi:type="dcterms:W3CDTF">2024-09-08T14:04:06Z</dcterms:created>
  <dcterms:modified xsi:type="dcterms:W3CDTF">2024-09-10T09:49:16Z</dcterms:modified>
</cp:coreProperties>
</file>