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70"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3" r:id="rId29"/>
    <p:sldId id="285" r:id="rId30"/>
    <p:sldId id="286" r:id="rId31"/>
    <p:sldId id="287" r:id="rId32"/>
    <p:sldId id="288" r:id="rId33"/>
    <p:sldId id="289" r:id="rId34"/>
    <p:sldId id="290" r:id="rId3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3" autoAdjust="0"/>
    <p:restoredTop sz="94660"/>
  </p:normalViewPr>
  <p:slideViewPr>
    <p:cSldViewPr snapToGrid="0">
      <p:cViewPr>
        <p:scale>
          <a:sx n="89" d="100"/>
          <a:sy n="89" d="100"/>
        </p:scale>
        <p:origin x="68"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56EBE6-0106-B2A7-A9CB-5BB566E4EFA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802827-8C43-3AF1-35D1-0833ABC8D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39D06C-658F-D1DC-35F0-9251237E5EA9}"/>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5" name="フッター プレースホルダー 4">
            <a:extLst>
              <a:ext uri="{FF2B5EF4-FFF2-40B4-BE49-F238E27FC236}">
                <a16:creationId xmlns:a16="http://schemas.microsoft.com/office/drawing/2014/main" id="{CAF93A63-248C-C0BE-414A-31710E3657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5375C6-506D-7EA0-7334-4F7ED546AF79}"/>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144311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B60F2A-D0A0-5545-10C9-1899F9AEEFF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F495B5-D0BD-89F1-828E-863FC52F356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D426C2-AFC8-BEFF-F966-00D1333F24EC}"/>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5" name="フッター プレースホルダー 4">
            <a:extLst>
              <a:ext uri="{FF2B5EF4-FFF2-40B4-BE49-F238E27FC236}">
                <a16:creationId xmlns:a16="http://schemas.microsoft.com/office/drawing/2014/main" id="{42EDD4D9-3E67-A0F2-B8AD-B5CD580627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F10859-B0F2-BF9A-51E7-F313C41B6170}"/>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30840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DE087E3-5F98-FBF3-7949-053E0921137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1525842-BF5D-BEF2-6A39-13DECF56173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1AD70AC-DF25-3303-03CA-38BE03587088}"/>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5" name="フッター プレースホルダー 4">
            <a:extLst>
              <a:ext uri="{FF2B5EF4-FFF2-40B4-BE49-F238E27FC236}">
                <a16:creationId xmlns:a16="http://schemas.microsoft.com/office/drawing/2014/main" id="{9FD705F6-E7DF-AC1A-D123-98033A10C8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1C0DDE-69C4-BF49-3AD7-275F87AE64B4}"/>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35438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5B9EA-6BA5-A30B-C532-B32F0FF13CE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216B4E-2EF7-8DC7-F89D-6A6C35C018C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8D6416-B327-D785-7854-855DAE68128A}"/>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5" name="フッター プレースホルダー 4">
            <a:extLst>
              <a:ext uri="{FF2B5EF4-FFF2-40B4-BE49-F238E27FC236}">
                <a16:creationId xmlns:a16="http://schemas.microsoft.com/office/drawing/2014/main" id="{C068C058-A4C7-56F0-7F44-7BDDCCCA37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DD4F5E-2C1C-A3A6-23C3-50D417661EF3}"/>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86254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3E27EC-DE70-6FCD-F3DD-2A644EABF69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0C7956-3CC8-F06E-A531-76F96DB8FE0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A9BECCB-8BE5-8863-F77B-5678E274CE45}"/>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5" name="フッター プレースホルダー 4">
            <a:extLst>
              <a:ext uri="{FF2B5EF4-FFF2-40B4-BE49-F238E27FC236}">
                <a16:creationId xmlns:a16="http://schemas.microsoft.com/office/drawing/2014/main" id="{EDB35C62-72FE-9DE6-6B39-A7EBF632B5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B3B09B-A27D-C0E9-F2B0-0542EA27CE52}"/>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297400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6807B-E9E8-DA79-682E-8173895445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4BE140-F047-2A6C-B873-F7D14986331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930B42B-67C7-6D7B-F0EF-020B4AAD81C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88219A2-A3CD-4A74-6B63-5885C595D7E2}"/>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6" name="フッター プレースホルダー 5">
            <a:extLst>
              <a:ext uri="{FF2B5EF4-FFF2-40B4-BE49-F238E27FC236}">
                <a16:creationId xmlns:a16="http://schemas.microsoft.com/office/drawing/2014/main" id="{93FFB2C4-3658-6387-B2DE-2ACD899CB6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54CB8C4-0841-1598-B576-26BBC7DA3687}"/>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2170871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EF14CE-2EFC-A41A-D856-401E97C174F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0D2271-CC29-48A7-B113-19E078E1C6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F169360-DA3F-5DFE-B88D-9A76707D122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364AB71-041A-0E1A-28FA-A7E3F73E18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57F87C6-FDE2-D39C-ACBA-713F18EBE43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723011-C9C3-9F7A-BFDB-2C30C36F43EE}"/>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8" name="フッター プレースホルダー 7">
            <a:extLst>
              <a:ext uri="{FF2B5EF4-FFF2-40B4-BE49-F238E27FC236}">
                <a16:creationId xmlns:a16="http://schemas.microsoft.com/office/drawing/2014/main" id="{48224FE6-EB56-0675-1E40-A29D141BB62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B61F9FD-5724-07B9-8D63-1CCBC34DCCA3}"/>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368419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FCBCE3-560D-3C85-B5AB-E868A580263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FAE9FF1-6651-C89D-E6F2-1DDC04D91379}"/>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4" name="フッター プレースホルダー 3">
            <a:extLst>
              <a:ext uri="{FF2B5EF4-FFF2-40B4-BE49-F238E27FC236}">
                <a16:creationId xmlns:a16="http://schemas.microsoft.com/office/drawing/2014/main" id="{6EE32D44-26EC-12E0-D199-540171F90E4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D783FEF-6BEE-455D-E4BE-B13A61DFD192}"/>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2754891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D5FEB0D-4ADA-A079-B998-172938B05DD7}"/>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3" name="フッター プレースホルダー 2">
            <a:extLst>
              <a:ext uri="{FF2B5EF4-FFF2-40B4-BE49-F238E27FC236}">
                <a16:creationId xmlns:a16="http://schemas.microsoft.com/office/drawing/2014/main" id="{9599A6DD-0D24-970E-F03B-76EAFA6750C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A77F26B-3AB8-FA10-6CEC-3695D3515A36}"/>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389318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313740-F4F9-031F-BFAA-DA3D6BC557D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A5BE0C-443F-18F4-C377-5512D3556D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2D7A88-CA9F-AAF9-7905-B3FC8AB0B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BA05A6C-CE13-37C4-326C-DD506C9181BB}"/>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6" name="フッター プレースホルダー 5">
            <a:extLst>
              <a:ext uri="{FF2B5EF4-FFF2-40B4-BE49-F238E27FC236}">
                <a16:creationId xmlns:a16="http://schemas.microsoft.com/office/drawing/2014/main" id="{840A5B65-2474-D664-CB23-18F18D369E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696D71-25A9-B22C-F09F-CB06DFB1AEF8}"/>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1978258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B9863-F497-1B51-A7B7-8C2EAEE630C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B49AA46-8028-AA5A-83CB-C4DB1074B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F5D5866-F6BD-FEE8-44DC-C6FBE397F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32936B7-E37E-DF29-11F6-912170B77D5E}"/>
              </a:ext>
            </a:extLst>
          </p:cNvPr>
          <p:cNvSpPr>
            <a:spLocks noGrp="1"/>
          </p:cNvSpPr>
          <p:nvPr>
            <p:ph type="dt" sz="half" idx="10"/>
          </p:nvPr>
        </p:nvSpPr>
        <p:spPr/>
        <p:txBody>
          <a:bodyPr/>
          <a:lstStyle/>
          <a:p>
            <a:fld id="{A94F0229-905B-4188-ABCD-3F217D7BB108}" type="datetimeFigureOut">
              <a:rPr kumimoji="1" lang="ja-JP" altLang="en-US" smtClean="0"/>
              <a:t>2024/10/12</a:t>
            </a:fld>
            <a:endParaRPr kumimoji="1" lang="ja-JP" altLang="en-US"/>
          </a:p>
        </p:txBody>
      </p:sp>
      <p:sp>
        <p:nvSpPr>
          <p:cNvPr id="6" name="フッター プレースホルダー 5">
            <a:extLst>
              <a:ext uri="{FF2B5EF4-FFF2-40B4-BE49-F238E27FC236}">
                <a16:creationId xmlns:a16="http://schemas.microsoft.com/office/drawing/2014/main" id="{3F3F52A0-4C39-1E1D-AE93-EA29E88BC09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379936-56D9-8178-BAB5-A17FF54F477B}"/>
              </a:ext>
            </a:extLst>
          </p:cNvPr>
          <p:cNvSpPr>
            <a:spLocks noGrp="1"/>
          </p:cNvSpPr>
          <p:nvPr>
            <p:ph type="sldNum" sz="quarter" idx="12"/>
          </p:nvPr>
        </p:nvSpPr>
        <p:spPr/>
        <p:txBody>
          <a:body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416863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B8B3938-8EE0-C3E7-815B-3BD86938DE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B46C82F-C50C-E137-F5B5-5AAD122539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27F061-60BB-15DD-D564-F761F95B7E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4F0229-905B-4188-ABCD-3F217D7BB108}" type="datetimeFigureOut">
              <a:rPr kumimoji="1" lang="ja-JP" altLang="en-US" smtClean="0"/>
              <a:t>2024/10/12</a:t>
            </a:fld>
            <a:endParaRPr kumimoji="1" lang="ja-JP" altLang="en-US"/>
          </a:p>
        </p:txBody>
      </p:sp>
      <p:sp>
        <p:nvSpPr>
          <p:cNvPr id="5" name="フッター プレースホルダー 4">
            <a:extLst>
              <a:ext uri="{FF2B5EF4-FFF2-40B4-BE49-F238E27FC236}">
                <a16:creationId xmlns:a16="http://schemas.microsoft.com/office/drawing/2014/main" id="{7DBE363C-9FA8-4BD2-5AA7-9B1526326C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967E469-C68A-C2C8-4F09-DC2CD9A616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F18C42F-AE67-4331-B09B-6F56FE5A8F10}" type="slidenum">
              <a:rPr kumimoji="1" lang="ja-JP" altLang="en-US" smtClean="0"/>
              <a:t>‹#›</a:t>
            </a:fld>
            <a:endParaRPr kumimoji="1" lang="ja-JP" altLang="en-US"/>
          </a:p>
        </p:txBody>
      </p:sp>
    </p:spTree>
    <p:extLst>
      <p:ext uri="{BB962C8B-B14F-4D97-AF65-F5344CB8AC3E}">
        <p14:creationId xmlns:p14="http://schemas.microsoft.com/office/powerpoint/2010/main" val="401480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583AEA-D719-BC65-5B5F-22E720D1F195}"/>
              </a:ext>
            </a:extLst>
          </p:cNvPr>
          <p:cNvSpPr>
            <a:spLocks noGrp="1"/>
          </p:cNvSpPr>
          <p:nvPr>
            <p:ph type="ctrTitle"/>
          </p:nvPr>
        </p:nvSpPr>
        <p:spPr/>
        <p:txBody>
          <a:bodyPr>
            <a:normAutofit fontScale="90000"/>
          </a:bodyPr>
          <a:lstStyle/>
          <a:p>
            <a:r>
              <a:rPr kumimoji="1" lang="ja-JP" altLang="en-US" dirty="0"/>
              <a:t>３囚人問題はなぜ難しいのか</a:t>
            </a:r>
            <a:br>
              <a:rPr kumimoji="1" lang="en-US" altLang="ja-JP" dirty="0"/>
            </a:br>
            <a:r>
              <a:rPr kumimoji="1" lang="ja-JP" altLang="en-US" sz="3100" dirty="0"/>
              <a:t>ーベイズの定理を学習した学生の問題理解と解決ー</a:t>
            </a:r>
          </a:p>
        </p:txBody>
      </p:sp>
      <p:sp>
        <p:nvSpPr>
          <p:cNvPr id="3" name="字幕 2">
            <a:extLst>
              <a:ext uri="{FF2B5EF4-FFF2-40B4-BE49-F238E27FC236}">
                <a16:creationId xmlns:a16="http://schemas.microsoft.com/office/drawing/2014/main" id="{4B66B47E-F838-D3A0-3C09-FF2922BFB7FF}"/>
              </a:ext>
            </a:extLst>
          </p:cNvPr>
          <p:cNvSpPr>
            <a:spLocks noGrp="1"/>
          </p:cNvSpPr>
          <p:nvPr>
            <p:ph type="subTitle" idx="1"/>
          </p:nvPr>
        </p:nvSpPr>
        <p:spPr/>
        <p:txBody>
          <a:bodyPr/>
          <a:lstStyle/>
          <a:p>
            <a:endParaRPr kumimoji="1" lang="en-US" altLang="ja-JP" dirty="0"/>
          </a:p>
          <a:p>
            <a:r>
              <a:rPr lang="ja-JP" altLang="en-US" dirty="0"/>
              <a:t>寺尾 敦</a:t>
            </a:r>
            <a:endParaRPr lang="en-US" altLang="ja-JP" dirty="0"/>
          </a:p>
          <a:p>
            <a:r>
              <a:rPr kumimoji="1" lang="ja-JP" altLang="en-US" dirty="0"/>
              <a:t>（青山学院大学）</a:t>
            </a:r>
          </a:p>
        </p:txBody>
      </p:sp>
      <p:sp>
        <p:nvSpPr>
          <p:cNvPr id="4" name="テキスト ボックス 3">
            <a:extLst>
              <a:ext uri="{FF2B5EF4-FFF2-40B4-BE49-F238E27FC236}">
                <a16:creationId xmlns:a16="http://schemas.microsoft.com/office/drawing/2014/main" id="{C620A3FF-085B-A7FD-C746-CFF7F6AE49A6}"/>
              </a:ext>
            </a:extLst>
          </p:cNvPr>
          <p:cNvSpPr txBox="1"/>
          <p:nvPr/>
        </p:nvSpPr>
        <p:spPr>
          <a:xfrm>
            <a:off x="835819" y="707122"/>
            <a:ext cx="3211135" cy="646331"/>
          </a:xfrm>
          <a:prstGeom prst="rect">
            <a:avLst/>
          </a:prstGeom>
          <a:noFill/>
        </p:spPr>
        <p:txBody>
          <a:bodyPr wrap="none" rtlCol="0">
            <a:spAutoFit/>
          </a:bodyPr>
          <a:lstStyle/>
          <a:p>
            <a:r>
              <a:rPr kumimoji="1" lang="ja-JP" altLang="en-US" dirty="0"/>
              <a:t>日本認知科学会　第</a:t>
            </a:r>
            <a:r>
              <a:rPr kumimoji="1" lang="en-US" altLang="ja-JP" dirty="0"/>
              <a:t>41</a:t>
            </a:r>
            <a:r>
              <a:rPr kumimoji="1" lang="ja-JP" altLang="en-US" dirty="0"/>
              <a:t>回大会</a:t>
            </a:r>
            <a:endParaRPr kumimoji="1" lang="en-US" altLang="ja-JP" dirty="0"/>
          </a:p>
          <a:p>
            <a:r>
              <a:rPr kumimoji="1" lang="en-US" altLang="ja-JP" dirty="0"/>
              <a:t>2024</a:t>
            </a:r>
            <a:r>
              <a:rPr kumimoji="1" lang="ja-JP" altLang="en-US" dirty="0"/>
              <a:t>年</a:t>
            </a:r>
            <a:r>
              <a:rPr kumimoji="1" lang="en-US" altLang="ja-JP" dirty="0"/>
              <a:t>10</a:t>
            </a:r>
            <a:r>
              <a:rPr kumimoji="1" lang="ja-JP" altLang="en-US" dirty="0"/>
              <a:t>月</a:t>
            </a:r>
            <a:r>
              <a:rPr kumimoji="1" lang="en-US" altLang="ja-JP" dirty="0"/>
              <a:t>12-14</a:t>
            </a:r>
            <a:r>
              <a:rPr kumimoji="1" lang="ja-JP" altLang="en-US" dirty="0"/>
              <a:t>日</a:t>
            </a:r>
          </a:p>
        </p:txBody>
      </p:sp>
    </p:spTree>
    <p:extLst>
      <p:ext uri="{BB962C8B-B14F-4D97-AF65-F5344CB8AC3E}">
        <p14:creationId xmlns:p14="http://schemas.microsoft.com/office/powerpoint/2010/main" val="35385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FB6B0E-EF13-9657-BF50-0D4C8CE7C44E}"/>
              </a:ext>
            </a:extLst>
          </p:cNvPr>
          <p:cNvSpPr>
            <a:spLocks noGrp="1"/>
          </p:cNvSpPr>
          <p:nvPr>
            <p:ph type="title"/>
          </p:nvPr>
        </p:nvSpPr>
        <p:spPr/>
        <p:txBody>
          <a:bodyPr/>
          <a:lstStyle/>
          <a:p>
            <a:r>
              <a:rPr kumimoji="1" lang="ja-JP" altLang="en-US" dirty="0"/>
              <a:t>参加者</a:t>
            </a:r>
          </a:p>
        </p:txBody>
      </p:sp>
      <p:sp>
        <p:nvSpPr>
          <p:cNvPr id="3" name="コンテンツ プレースホルダー 2">
            <a:extLst>
              <a:ext uri="{FF2B5EF4-FFF2-40B4-BE49-F238E27FC236}">
                <a16:creationId xmlns:a16="http://schemas.microsoft.com/office/drawing/2014/main" id="{3F8C7C9E-C108-0EA4-8DDE-449A4238F788}"/>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青山学院大学社会情報学部の１年生必修科目「統計入門」は，３クラスに分け，１週あたり</a:t>
            </a:r>
            <a:r>
              <a:rPr kumimoji="1" lang="en-US" altLang="ja-JP" dirty="0">
                <a:latin typeface="UD デジタル 教科書体 N-R" panose="02020400000000000000" pitchFamily="17" charset="-128"/>
                <a:ea typeface="UD デジタル 教科書体 N-R" panose="02020400000000000000" pitchFamily="17" charset="-128"/>
              </a:rPr>
              <a:t>180</a:t>
            </a:r>
            <a:r>
              <a:rPr kumimoji="1" lang="ja-JP" altLang="en-US" dirty="0">
                <a:latin typeface="UD デジタル 教科書体 N-R" panose="02020400000000000000" pitchFamily="17" charset="-128"/>
                <a:ea typeface="UD デジタル 教科書体 N-R" panose="02020400000000000000" pitchFamily="17" charset="-128"/>
              </a:rPr>
              <a:t>分（２コマ続きの</a:t>
            </a:r>
            <a:r>
              <a:rPr kumimoji="1" lang="en-US" altLang="ja-JP" dirty="0">
                <a:latin typeface="UD デジタル 教科書体 N-R" panose="02020400000000000000" pitchFamily="17" charset="-128"/>
                <a:ea typeface="UD デジタル 教科書体 N-R" panose="02020400000000000000" pitchFamily="17" charset="-128"/>
              </a:rPr>
              <a:t>90</a:t>
            </a:r>
            <a:r>
              <a:rPr kumimoji="1" lang="ja-JP" altLang="en-US" dirty="0">
                <a:latin typeface="UD デジタル 教科書体 N-R" panose="02020400000000000000" pitchFamily="17" charset="-128"/>
                <a:ea typeface="UD デジタル 教科書体 N-R" panose="02020400000000000000" pitchFamily="17" charset="-128"/>
              </a:rPr>
              <a:t>分授業），</a:t>
            </a:r>
            <a:r>
              <a:rPr kumimoji="1" lang="en-US" altLang="ja-JP" dirty="0">
                <a:latin typeface="UD デジタル 教科書体 N-R" panose="02020400000000000000" pitchFamily="17" charset="-128"/>
                <a:ea typeface="UD デジタル 教科書体 N-R" panose="02020400000000000000" pitchFamily="17" charset="-128"/>
              </a:rPr>
              <a:t>15</a:t>
            </a:r>
            <a:r>
              <a:rPr kumimoji="1" lang="ja-JP" altLang="en-US" dirty="0">
                <a:latin typeface="UD デジタル 教科書体 N-R" panose="02020400000000000000" pitchFamily="17" charset="-128"/>
                <a:ea typeface="UD デジタル 教科書体 N-R" panose="02020400000000000000" pitchFamily="17" charset="-128"/>
              </a:rPr>
              <a:t>週の授業を行っている．</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筆者が担当する１クラスの受講登録者</a:t>
            </a:r>
            <a:r>
              <a:rPr kumimoji="1" lang="en-US" altLang="ja-JP" dirty="0">
                <a:latin typeface="UD デジタル 教科書体 N-R" panose="02020400000000000000" pitchFamily="17" charset="-128"/>
                <a:ea typeface="UD デジタル 教科書体 N-R" panose="02020400000000000000" pitchFamily="17" charset="-128"/>
              </a:rPr>
              <a:t>78</a:t>
            </a:r>
            <a:r>
              <a:rPr kumimoji="1" lang="ja-JP" altLang="en-US" dirty="0">
                <a:latin typeface="UD デジタル 教科書体 N-R" panose="02020400000000000000" pitchFamily="17" charset="-128"/>
                <a:ea typeface="UD デジタル 教科書体 N-R" panose="02020400000000000000" pitchFamily="17" charset="-128"/>
              </a:rPr>
              <a:t>名のうち，確率の学習を行った２回の授業（</a:t>
            </a:r>
            <a:r>
              <a:rPr kumimoji="1" lang="en-US" altLang="ja-JP" dirty="0">
                <a:latin typeface="UD デジタル 教科書体 N-R" panose="02020400000000000000" pitchFamily="17" charset="-128"/>
                <a:ea typeface="UD デジタル 教科書体 N-R" panose="02020400000000000000" pitchFamily="17" charset="-128"/>
              </a:rPr>
              <a:t>2023</a:t>
            </a:r>
            <a:r>
              <a:rPr kumimoji="1" lang="ja-JP" altLang="en-US" dirty="0">
                <a:latin typeface="UD デジタル 教科書体 N-R" panose="02020400000000000000" pitchFamily="17" charset="-128"/>
                <a:ea typeface="UD デジタル 教科書体 N-R" panose="02020400000000000000" pitchFamily="17" charset="-128"/>
              </a:rPr>
              <a:t>年</a:t>
            </a:r>
            <a:r>
              <a:rPr kumimoji="1" lang="en-US" altLang="ja-JP" dirty="0">
                <a:latin typeface="UD デジタル 教科書体 N-R" panose="02020400000000000000" pitchFamily="17" charset="-128"/>
                <a:ea typeface="UD デジタル 教科書体 N-R" panose="02020400000000000000" pitchFamily="17" charset="-128"/>
              </a:rPr>
              <a:t>10</a:t>
            </a:r>
            <a:r>
              <a:rPr kumimoji="1" lang="ja-JP" altLang="en-US" dirty="0">
                <a:latin typeface="UD デジタル 教科書体 N-R" panose="02020400000000000000" pitchFamily="17" charset="-128"/>
                <a:ea typeface="UD デジタル 教科書体 N-R" panose="02020400000000000000" pitchFamily="17" charset="-128"/>
              </a:rPr>
              <a:t>月</a:t>
            </a:r>
            <a:r>
              <a:rPr kumimoji="1" lang="en-US" altLang="ja-JP" dirty="0">
                <a:latin typeface="UD デジタル 教科書体 N-R" panose="02020400000000000000" pitchFamily="17" charset="-128"/>
                <a:ea typeface="UD デジタル 教科書体 N-R" panose="02020400000000000000" pitchFamily="17" charset="-128"/>
              </a:rPr>
              <a:t>10</a:t>
            </a:r>
            <a:r>
              <a:rPr kumimoji="1" lang="ja-JP" altLang="en-US" dirty="0">
                <a:latin typeface="UD デジタル 教科書体 N-R" panose="02020400000000000000" pitchFamily="17" charset="-128"/>
                <a:ea typeface="UD デジタル 教科書体 N-R" panose="02020400000000000000" pitchFamily="17" charset="-128"/>
              </a:rPr>
              <a:t>日，</a:t>
            </a:r>
            <a:r>
              <a:rPr kumimoji="1" lang="en-US" altLang="ja-JP" dirty="0">
                <a:latin typeface="UD デジタル 教科書体 N-R" panose="02020400000000000000" pitchFamily="17" charset="-128"/>
                <a:ea typeface="UD デジタル 教科書体 N-R" panose="02020400000000000000" pitchFamily="17" charset="-128"/>
              </a:rPr>
              <a:t>10</a:t>
            </a:r>
            <a:r>
              <a:rPr kumimoji="1" lang="ja-JP" altLang="en-US" dirty="0">
                <a:latin typeface="UD デジタル 教科書体 N-R" panose="02020400000000000000" pitchFamily="17" charset="-128"/>
                <a:ea typeface="UD デジタル 教科書体 N-R" panose="02020400000000000000" pitchFamily="17" charset="-128"/>
              </a:rPr>
              <a:t>月</a:t>
            </a:r>
            <a:r>
              <a:rPr kumimoji="1" lang="en-US" altLang="ja-JP" dirty="0">
                <a:latin typeface="UD デジタル 教科書体 N-R" panose="02020400000000000000" pitchFamily="17" charset="-128"/>
                <a:ea typeface="UD デジタル 教科書体 N-R" panose="02020400000000000000" pitchFamily="17" charset="-128"/>
              </a:rPr>
              <a:t>17</a:t>
            </a:r>
            <a:r>
              <a:rPr kumimoji="1" lang="ja-JP" altLang="en-US" dirty="0">
                <a:latin typeface="UD デジタル 教科書体 N-R" panose="02020400000000000000" pitchFamily="17" charset="-128"/>
                <a:ea typeface="UD デジタル 教科書体 N-R" panose="02020400000000000000" pitchFamily="17" charset="-128"/>
              </a:rPr>
              <a:t>日）の両方に出席した</a:t>
            </a:r>
            <a:r>
              <a:rPr kumimoji="1" lang="en-US" altLang="ja-JP" dirty="0">
                <a:latin typeface="UD デジタル 教科書体 N-R" panose="02020400000000000000" pitchFamily="17" charset="-128"/>
                <a:ea typeface="UD デジタル 教科書体 N-R" panose="02020400000000000000" pitchFamily="17" charset="-128"/>
              </a:rPr>
              <a:t>68</a:t>
            </a:r>
            <a:r>
              <a:rPr kumimoji="1" lang="ja-JP" altLang="en-US" dirty="0">
                <a:latin typeface="UD デジタル 教科書体 N-R" panose="02020400000000000000" pitchFamily="17" charset="-128"/>
                <a:ea typeface="UD デジタル 教科書体 N-R" panose="02020400000000000000" pitchFamily="17" charset="-128"/>
              </a:rPr>
              <a:t>名から得たデータを分析した．</a:t>
            </a:r>
          </a:p>
        </p:txBody>
      </p:sp>
    </p:spTree>
    <p:extLst>
      <p:ext uri="{BB962C8B-B14F-4D97-AF65-F5344CB8AC3E}">
        <p14:creationId xmlns:p14="http://schemas.microsoft.com/office/powerpoint/2010/main" val="2464291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361712-7825-A32F-6BE6-D5CFFD96E2A6}"/>
              </a:ext>
            </a:extLst>
          </p:cNvPr>
          <p:cNvSpPr>
            <a:spLocks noGrp="1"/>
          </p:cNvSpPr>
          <p:nvPr>
            <p:ph type="title"/>
          </p:nvPr>
        </p:nvSpPr>
        <p:spPr/>
        <p:txBody>
          <a:bodyPr/>
          <a:lstStyle/>
          <a:p>
            <a:r>
              <a:rPr kumimoji="1" lang="ja-JP" altLang="en-US" dirty="0"/>
              <a:t>材料</a:t>
            </a:r>
          </a:p>
        </p:txBody>
      </p:sp>
      <p:sp>
        <p:nvSpPr>
          <p:cNvPr id="3" name="コンテンツ プレースホルダー 2">
            <a:extLst>
              <a:ext uri="{FF2B5EF4-FFF2-40B4-BE49-F238E27FC236}">
                <a16:creationId xmlns:a16="http://schemas.microsoft.com/office/drawing/2014/main" id="{15746B44-4DC9-1A47-31C5-8C14EC84A14D}"/>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教科書に掲載されている例題と章末問題の他に，基本的なベイズ課題である「くじびき問題」と３囚人問題が用いられた．</a:t>
            </a:r>
            <a:endParaRPr kumimoji="1" lang="en-US" altLang="ja-JP" dirty="0">
              <a:latin typeface="UD デジタル 教科書体 N-R" panose="02020400000000000000" pitchFamily="17" charset="-128"/>
              <a:ea typeface="UD デジタル 教科書体 N-R" panose="02020400000000000000" pitchFamily="17" charset="-128"/>
            </a:endParaRPr>
          </a:p>
        </p:txBody>
      </p:sp>
      <p:grpSp>
        <p:nvGrpSpPr>
          <p:cNvPr id="4" name="Group 19">
            <a:extLst>
              <a:ext uri="{FF2B5EF4-FFF2-40B4-BE49-F238E27FC236}">
                <a16:creationId xmlns:a16="http://schemas.microsoft.com/office/drawing/2014/main" id="{A732912D-5360-CF98-CA80-E1A36AB5656C}"/>
              </a:ext>
            </a:extLst>
          </p:cNvPr>
          <p:cNvGrpSpPr>
            <a:grpSpLocks/>
          </p:cNvGrpSpPr>
          <p:nvPr/>
        </p:nvGrpSpPr>
        <p:grpSpPr bwMode="auto">
          <a:xfrm>
            <a:off x="1757361" y="2940052"/>
            <a:ext cx="5836445" cy="3371848"/>
            <a:chOff x="3710" y="4602"/>
            <a:chExt cx="6960" cy="3278"/>
          </a:xfrm>
        </p:grpSpPr>
        <p:sp>
          <p:nvSpPr>
            <p:cNvPr id="5" name="AutoShape 2">
              <a:extLst>
                <a:ext uri="{FF2B5EF4-FFF2-40B4-BE49-F238E27FC236}">
                  <a16:creationId xmlns:a16="http://schemas.microsoft.com/office/drawing/2014/main" id="{02F735A9-B4C5-0286-B210-2D09B2DA35D4}"/>
                </a:ext>
              </a:extLst>
            </p:cNvPr>
            <p:cNvSpPr>
              <a:spLocks noChangeArrowheads="1"/>
            </p:cNvSpPr>
            <p:nvPr/>
          </p:nvSpPr>
          <p:spPr bwMode="auto">
            <a:xfrm>
              <a:off x="4875" y="5430"/>
              <a:ext cx="2100" cy="1830"/>
            </a:xfrm>
            <a:prstGeom prst="cube">
              <a:avLst>
                <a:gd name="adj" fmla="val 25000"/>
              </a:avLst>
            </a:prstGeom>
            <a:solidFill>
              <a:schemeClr val="dk1">
                <a:lumMod val="100000"/>
                <a:lumOff val="0"/>
              </a:schemeClr>
            </a:solidFill>
            <a:ln w="38100">
              <a:solidFill>
                <a:schemeClr val="lt1">
                  <a:lumMod val="95000"/>
                  <a:lumOff val="0"/>
                </a:schemeClr>
              </a:solidFill>
              <a:miter lim="800000"/>
              <a:headEnd/>
              <a:tailEnd/>
            </a:ln>
            <a:effectLst>
              <a:outerShdw dist="28398" dir="3806097" algn="ctr" rotWithShape="0">
                <a:schemeClr val="lt1">
                  <a:lumMod val="50000"/>
                  <a:lumOff val="0"/>
                  <a:alpha val="50000"/>
                </a:schemeClr>
              </a:outerShdw>
            </a:effectLst>
          </p:spPr>
          <p:txBody>
            <a:bodyPr rot="0" vert="horz" wrap="square" lIns="74295" tIns="8890" rIns="74295" bIns="8890" anchor="t" anchorCtr="0" upright="1">
              <a:noAutofit/>
            </a:bodyPr>
            <a:lstStyle/>
            <a:p>
              <a:endParaRPr lang="ja-JP" altLang="en-US"/>
            </a:p>
          </p:txBody>
        </p:sp>
        <p:sp>
          <p:nvSpPr>
            <p:cNvPr id="6" name="AutoShape 4">
              <a:extLst>
                <a:ext uri="{FF2B5EF4-FFF2-40B4-BE49-F238E27FC236}">
                  <a16:creationId xmlns:a16="http://schemas.microsoft.com/office/drawing/2014/main" id="{5FF17054-BF90-E7AC-93BE-D98DD6AD83CA}"/>
                </a:ext>
              </a:extLst>
            </p:cNvPr>
            <p:cNvSpPr>
              <a:spLocks noChangeArrowheads="1"/>
            </p:cNvSpPr>
            <p:nvPr/>
          </p:nvSpPr>
          <p:spPr bwMode="auto">
            <a:xfrm>
              <a:off x="7440" y="5430"/>
              <a:ext cx="2100" cy="1830"/>
            </a:xfrm>
            <a:prstGeom prst="cube">
              <a:avLst>
                <a:gd name="adj" fmla="val 25000"/>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endParaRPr lang="ja-JP" altLang="en-US"/>
            </a:p>
          </p:txBody>
        </p:sp>
        <p:sp>
          <p:nvSpPr>
            <p:cNvPr id="7" name="Oval 5">
              <a:extLst>
                <a:ext uri="{FF2B5EF4-FFF2-40B4-BE49-F238E27FC236}">
                  <a16:creationId xmlns:a16="http://schemas.microsoft.com/office/drawing/2014/main" id="{C7AEA9D1-6C32-F617-C912-627D864AD4C7}"/>
                </a:ext>
              </a:extLst>
            </p:cNvPr>
            <p:cNvSpPr>
              <a:spLocks noChangeArrowheads="1"/>
            </p:cNvSpPr>
            <p:nvPr/>
          </p:nvSpPr>
          <p:spPr bwMode="auto">
            <a:xfrm>
              <a:off x="5100" y="6510"/>
              <a:ext cx="645" cy="645"/>
            </a:xfrm>
            <a:prstGeom prst="ellipse">
              <a:avLst/>
            </a:prstGeom>
            <a:solidFill>
              <a:schemeClr val="accent2"/>
            </a:solidFill>
            <a:ln w="12700">
              <a:solidFill>
                <a:schemeClr val="accent2"/>
              </a:solidFill>
              <a:round/>
              <a:headEnd/>
              <a:tailEnd/>
            </a:ln>
            <a:effectLst>
              <a:outerShdw dist="28398" dir="3806097" algn="ctr" rotWithShape="0">
                <a:schemeClr val="accent6">
                  <a:lumMod val="50000"/>
                  <a:lumOff val="0"/>
                </a:schemeClr>
              </a:outerShdw>
            </a:effectLst>
          </p:spPr>
          <p:txBody>
            <a:bodyPr rot="0" vert="horz" wrap="square" lIns="74295" tIns="8890" rIns="74295" bIns="8890" anchor="t" anchorCtr="0" upright="1">
              <a:noAutofit/>
            </a:bodyPr>
            <a:lstStyle/>
            <a:p>
              <a:pPr algn="just"/>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赤</a:t>
              </a:r>
            </a:p>
          </p:txBody>
        </p:sp>
        <p:sp>
          <p:nvSpPr>
            <p:cNvPr id="8" name="Oval 6">
              <a:extLst>
                <a:ext uri="{FF2B5EF4-FFF2-40B4-BE49-F238E27FC236}">
                  <a16:creationId xmlns:a16="http://schemas.microsoft.com/office/drawing/2014/main" id="{121D0551-7468-E131-9E51-918B0D248523}"/>
                </a:ext>
              </a:extLst>
            </p:cNvPr>
            <p:cNvSpPr>
              <a:spLocks noChangeArrowheads="1"/>
            </p:cNvSpPr>
            <p:nvPr/>
          </p:nvSpPr>
          <p:spPr bwMode="auto">
            <a:xfrm>
              <a:off x="5670" y="6105"/>
              <a:ext cx="645" cy="645"/>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algn="just"/>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青</a:t>
              </a:r>
            </a:p>
          </p:txBody>
        </p:sp>
        <p:sp>
          <p:nvSpPr>
            <p:cNvPr id="9" name="Oval 7">
              <a:extLst>
                <a:ext uri="{FF2B5EF4-FFF2-40B4-BE49-F238E27FC236}">
                  <a16:creationId xmlns:a16="http://schemas.microsoft.com/office/drawing/2014/main" id="{40CC1133-6225-E30D-40A2-2CB863F38CCD}"/>
                </a:ext>
              </a:extLst>
            </p:cNvPr>
            <p:cNvSpPr>
              <a:spLocks noChangeArrowheads="1"/>
            </p:cNvSpPr>
            <p:nvPr/>
          </p:nvSpPr>
          <p:spPr bwMode="auto">
            <a:xfrm>
              <a:off x="7524" y="5951"/>
              <a:ext cx="645" cy="645"/>
            </a:xfrm>
            <a:prstGeom prst="ellipse">
              <a:avLst/>
            </a:prstGeom>
            <a:solidFill>
              <a:schemeClr val="accent2"/>
            </a:solidFill>
            <a:ln w="12700">
              <a:solidFill>
                <a:schemeClr val="accent2"/>
              </a:solidFill>
              <a:round/>
              <a:headEnd/>
              <a:tailEnd/>
            </a:ln>
            <a:effectLst>
              <a:outerShdw dist="28398" dir="3806097" algn="ctr" rotWithShape="0">
                <a:schemeClr val="accent6">
                  <a:lumMod val="50000"/>
                  <a:lumOff val="0"/>
                </a:schemeClr>
              </a:outerShdw>
            </a:effectLst>
          </p:spPr>
          <p:txBody>
            <a:bodyPr rot="0" vert="horz" wrap="square" lIns="74295" tIns="8890" rIns="74295" bIns="8890" anchor="t" anchorCtr="0" upright="1">
              <a:noAutofit/>
            </a:bodyPr>
            <a:lstStyle/>
            <a:p>
              <a:pPr algn="just"/>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赤</a:t>
              </a:r>
            </a:p>
          </p:txBody>
        </p:sp>
        <p:sp>
          <p:nvSpPr>
            <p:cNvPr id="10" name="Oval 8">
              <a:extLst>
                <a:ext uri="{FF2B5EF4-FFF2-40B4-BE49-F238E27FC236}">
                  <a16:creationId xmlns:a16="http://schemas.microsoft.com/office/drawing/2014/main" id="{432A427D-01BA-FA7D-2D0D-B5B9F3E2B010}"/>
                </a:ext>
              </a:extLst>
            </p:cNvPr>
            <p:cNvSpPr>
              <a:spLocks noChangeArrowheads="1"/>
            </p:cNvSpPr>
            <p:nvPr/>
          </p:nvSpPr>
          <p:spPr bwMode="auto">
            <a:xfrm>
              <a:off x="8402" y="6187"/>
              <a:ext cx="645" cy="645"/>
            </a:xfrm>
            <a:prstGeom prst="ellipse">
              <a:avLst/>
            </a:prstGeom>
            <a:solidFill>
              <a:schemeClr val="accent2"/>
            </a:solidFill>
            <a:ln w="12700">
              <a:solidFill>
                <a:schemeClr val="accent2"/>
              </a:solidFill>
              <a:round/>
              <a:headEnd/>
              <a:tailEnd/>
            </a:ln>
            <a:effectLst>
              <a:outerShdw dist="28398" dir="3806097" algn="ctr" rotWithShape="0">
                <a:schemeClr val="accent6">
                  <a:lumMod val="50000"/>
                  <a:lumOff val="0"/>
                </a:schemeClr>
              </a:outerShdw>
            </a:effectLst>
          </p:spPr>
          <p:txBody>
            <a:bodyPr rot="0" vert="horz" wrap="square" lIns="74295" tIns="8890" rIns="74295" bIns="8890" anchor="t" anchorCtr="0" upright="1">
              <a:noAutofit/>
            </a:bodyPr>
            <a:lstStyle/>
            <a:p>
              <a:pPr algn="just"/>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赤</a:t>
              </a:r>
            </a:p>
          </p:txBody>
        </p:sp>
        <p:sp>
          <p:nvSpPr>
            <p:cNvPr id="11" name="Oval 9">
              <a:extLst>
                <a:ext uri="{FF2B5EF4-FFF2-40B4-BE49-F238E27FC236}">
                  <a16:creationId xmlns:a16="http://schemas.microsoft.com/office/drawing/2014/main" id="{706D76D2-2B78-D5AB-893B-E2C569AE5452}"/>
                </a:ext>
              </a:extLst>
            </p:cNvPr>
            <p:cNvSpPr>
              <a:spLocks noChangeArrowheads="1"/>
            </p:cNvSpPr>
            <p:nvPr/>
          </p:nvSpPr>
          <p:spPr bwMode="auto">
            <a:xfrm>
              <a:off x="7860" y="6615"/>
              <a:ext cx="645" cy="645"/>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algn="just"/>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青</a:t>
              </a:r>
            </a:p>
          </p:txBody>
        </p:sp>
        <p:sp>
          <p:nvSpPr>
            <p:cNvPr id="12" name="Freeform 10">
              <a:extLst>
                <a:ext uri="{FF2B5EF4-FFF2-40B4-BE49-F238E27FC236}">
                  <a16:creationId xmlns:a16="http://schemas.microsoft.com/office/drawing/2014/main" id="{2C171C96-399A-BAC2-BAED-681402CF345F}"/>
                </a:ext>
              </a:extLst>
            </p:cNvPr>
            <p:cNvSpPr>
              <a:spLocks/>
            </p:cNvSpPr>
            <p:nvPr/>
          </p:nvSpPr>
          <p:spPr bwMode="auto">
            <a:xfrm>
              <a:off x="3710" y="4602"/>
              <a:ext cx="6960" cy="3278"/>
            </a:xfrm>
            <a:custGeom>
              <a:avLst/>
              <a:gdLst>
                <a:gd name="T0" fmla="*/ 1840 w 6960"/>
                <a:gd name="T1" fmla="*/ 63 h 3278"/>
                <a:gd name="T2" fmla="*/ 2365 w 6960"/>
                <a:gd name="T3" fmla="*/ 573 h 3278"/>
                <a:gd name="T4" fmla="*/ 1030 w 6960"/>
                <a:gd name="T5" fmla="*/ 828 h 3278"/>
                <a:gd name="T6" fmla="*/ 850 w 6960"/>
                <a:gd name="T7" fmla="*/ 2973 h 3278"/>
                <a:gd name="T8" fmla="*/ 6130 w 6960"/>
                <a:gd name="T9" fmla="*/ 2658 h 3278"/>
                <a:gd name="T10" fmla="*/ 5830 w 6960"/>
                <a:gd name="T11" fmla="*/ 363 h 3278"/>
                <a:gd name="T12" fmla="*/ 3025 w 6960"/>
                <a:gd name="T13" fmla="*/ 483 h 3278"/>
                <a:gd name="T14" fmla="*/ 2425 w 6960"/>
                <a:gd name="T15" fmla="*/ 78 h 32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60" h="3278">
                  <a:moveTo>
                    <a:pt x="1840" y="63"/>
                  </a:moveTo>
                  <a:cubicBezTo>
                    <a:pt x="2170" y="254"/>
                    <a:pt x="2500" y="446"/>
                    <a:pt x="2365" y="573"/>
                  </a:cubicBezTo>
                  <a:cubicBezTo>
                    <a:pt x="2230" y="700"/>
                    <a:pt x="1282" y="428"/>
                    <a:pt x="1030" y="828"/>
                  </a:cubicBezTo>
                  <a:cubicBezTo>
                    <a:pt x="778" y="1228"/>
                    <a:pt x="0" y="2668"/>
                    <a:pt x="850" y="2973"/>
                  </a:cubicBezTo>
                  <a:cubicBezTo>
                    <a:pt x="1700" y="3278"/>
                    <a:pt x="5300" y="3093"/>
                    <a:pt x="6130" y="2658"/>
                  </a:cubicBezTo>
                  <a:cubicBezTo>
                    <a:pt x="6960" y="2223"/>
                    <a:pt x="6348" y="726"/>
                    <a:pt x="5830" y="363"/>
                  </a:cubicBezTo>
                  <a:cubicBezTo>
                    <a:pt x="5312" y="0"/>
                    <a:pt x="3592" y="530"/>
                    <a:pt x="3025" y="483"/>
                  </a:cubicBezTo>
                  <a:cubicBezTo>
                    <a:pt x="2458" y="436"/>
                    <a:pt x="2530" y="153"/>
                    <a:pt x="2425" y="7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grpSp>
      <p:sp>
        <p:nvSpPr>
          <p:cNvPr id="13" name="テキスト ボックス 12">
            <a:extLst>
              <a:ext uri="{FF2B5EF4-FFF2-40B4-BE49-F238E27FC236}">
                <a16:creationId xmlns:a16="http://schemas.microsoft.com/office/drawing/2014/main" id="{F48533D6-610E-8961-C15C-23EB9817D817}"/>
              </a:ext>
            </a:extLst>
          </p:cNvPr>
          <p:cNvSpPr txBox="1"/>
          <p:nvPr/>
        </p:nvSpPr>
        <p:spPr>
          <a:xfrm>
            <a:off x="6972300" y="5653383"/>
            <a:ext cx="4185761" cy="461665"/>
          </a:xfrm>
          <a:prstGeom prst="rect">
            <a:avLst/>
          </a:prstGeom>
          <a:noFill/>
        </p:spPr>
        <p:txBody>
          <a:bodyPr wrap="none" rtlCol="0">
            <a:spAutoFit/>
          </a:bodyPr>
          <a:lstStyle/>
          <a:p>
            <a:r>
              <a:rPr kumimoji="1" lang="ja-JP" altLang="en-US" sz="2400" dirty="0"/>
              <a:t>くじびき問題で提示された図</a:t>
            </a:r>
          </a:p>
        </p:txBody>
      </p:sp>
    </p:spTree>
    <p:extLst>
      <p:ext uri="{BB962C8B-B14F-4D97-AF65-F5344CB8AC3E}">
        <p14:creationId xmlns:p14="http://schemas.microsoft.com/office/powerpoint/2010/main" val="2704283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466495-0B41-E4C7-7337-41027725378F}"/>
              </a:ext>
            </a:extLst>
          </p:cNvPr>
          <p:cNvSpPr>
            <a:spLocks noGrp="1"/>
          </p:cNvSpPr>
          <p:nvPr>
            <p:ph type="title"/>
          </p:nvPr>
        </p:nvSpPr>
        <p:spPr/>
        <p:txBody>
          <a:bodyPr/>
          <a:lstStyle/>
          <a:p>
            <a:r>
              <a:rPr kumimoji="1" lang="ja-JP" altLang="en-US" dirty="0"/>
              <a:t>くじびき問題</a:t>
            </a:r>
          </a:p>
        </p:txBody>
      </p:sp>
      <p:sp>
        <p:nvSpPr>
          <p:cNvPr id="3" name="コンテンツ プレースホルダー 2">
            <a:extLst>
              <a:ext uri="{FF2B5EF4-FFF2-40B4-BE49-F238E27FC236}">
                <a16:creationId xmlns:a16="http://schemas.microsoft.com/office/drawing/2014/main" id="{76A31597-41B9-4026-3E4F-F83F80216EF3}"/>
              </a:ext>
            </a:extLst>
          </p:cNvPr>
          <p:cNvSpPr>
            <a:spLocks noGrp="1"/>
          </p:cNvSpPr>
          <p:nvPr>
            <p:ph idx="1"/>
          </p:nvPr>
        </p:nvSpPr>
        <p:spPr/>
        <p:txBody>
          <a:bodyPr>
            <a:normAutofit fontScale="92500"/>
          </a:bodyPr>
          <a:lstStyle/>
          <a:p>
            <a:r>
              <a:rPr kumimoji="1" lang="ja-JP" altLang="en-US" dirty="0">
                <a:latin typeface="UD デジタル 教科書体 N-R" panose="02020400000000000000" pitchFamily="17" charset="-128"/>
                <a:ea typeface="UD デジタル 教科書体 N-R" panose="02020400000000000000" pitchFamily="17" charset="-128"/>
              </a:rPr>
              <a:t>くじ袋の中には，白箱と黒箱がひとつずつ入っています．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白箱の中には赤いボール２個と青いボール１個，黒箱の中には赤いボール１個と青いボール１個が入っています．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袋の中の箱もその中のボールもよく混ぜてから，袋の中を見ないで手を入れ，まず箱をひとつ選び，さらに，選んだ箱の中から，箱の中を見ないで手を入れボール（くじ）をひとつ選びます．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取り出したボールが赤なら当たりで，青ならはずれです．</a:t>
            </a:r>
          </a:p>
          <a:p>
            <a:r>
              <a:rPr kumimoji="1" lang="ja-JP" altLang="en-US" dirty="0">
                <a:latin typeface="UD デジタル 教科書体 N-R" panose="02020400000000000000" pitchFamily="17" charset="-128"/>
                <a:ea typeface="UD デジタル 教科書体 N-R" panose="02020400000000000000" pitchFamily="17" charset="-128"/>
              </a:rPr>
              <a:t>いま，このくじびき遊びで，くじを引く人が当たりを引きました．このとき，その当たりくじが白箱からとったボールである確率はいくらですか．</a:t>
            </a:r>
          </a:p>
        </p:txBody>
      </p:sp>
    </p:spTree>
    <p:extLst>
      <p:ext uri="{BB962C8B-B14F-4D97-AF65-F5344CB8AC3E}">
        <p14:creationId xmlns:p14="http://schemas.microsoft.com/office/powerpoint/2010/main" val="1859949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E9907-7302-C8D7-80CB-C1AF6391148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9D3E732-A364-2D03-E882-BC18BCA65C05}"/>
              </a:ext>
            </a:extLst>
          </p:cNvPr>
          <p:cNvSpPr>
            <a:spLocks noGrp="1"/>
          </p:cNvSpPr>
          <p:nvPr>
            <p:ph type="title"/>
          </p:nvPr>
        </p:nvSpPr>
        <p:spPr/>
        <p:txBody>
          <a:bodyPr/>
          <a:lstStyle/>
          <a:p>
            <a:r>
              <a:rPr kumimoji="1" lang="ja-JP" altLang="en-US" dirty="0"/>
              <a:t>３囚人問題</a:t>
            </a:r>
          </a:p>
        </p:txBody>
      </p:sp>
      <p:sp>
        <p:nvSpPr>
          <p:cNvPr id="3" name="コンテンツ プレースホルダー 2">
            <a:extLst>
              <a:ext uri="{FF2B5EF4-FFF2-40B4-BE49-F238E27FC236}">
                <a16:creationId xmlns:a16="http://schemas.microsoft.com/office/drawing/2014/main" id="{03C03079-936D-A9F2-CA42-546CDA62751D}"/>
              </a:ext>
            </a:extLst>
          </p:cNvPr>
          <p:cNvSpPr>
            <a:spLocks noGrp="1"/>
          </p:cNvSpPr>
          <p:nvPr>
            <p:ph idx="1"/>
          </p:nvPr>
        </p:nvSpPr>
        <p:spPr/>
        <p:txBody>
          <a:bodyPr>
            <a:normAutofit lnSpcReduction="10000"/>
          </a:bodyPr>
          <a:lstStyle/>
          <a:p>
            <a:r>
              <a:rPr kumimoji="1" lang="ja-JP" altLang="en-US" dirty="0">
                <a:latin typeface="UD デジタル 教科書体 N-R" panose="02020400000000000000" pitchFamily="17" charset="-128"/>
                <a:ea typeface="UD デジタル 教科書体 N-R" panose="02020400000000000000" pitchFamily="17" charset="-128"/>
              </a:rPr>
              <a:t>３人の囚人Ａ，Ｂ，Ｃがいて，２人が処刑され１人が釈放されることがわかっている．それぞれの釈放される確率は，</a:t>
            </a:r>
            <a:r>
              <a:rPr kumimoji="1" lang="en-US" altLang="ja-JP" dirty="0">
                <a:latin typeface="UD デジタル 教科書体 N-R" panose="02020400000000000000" pitchFamily="17" charset="-128"/>
                <a:ea typeface="UD デジタル 教科書体 N-R" panose="02020400000000000000" pitchFamily="17" charset="-128"/>
              </a:rPr>
              <a:t>1/4</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1/4</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であった．</a:t>
            </a:r>
          </a:p>
          <a:p>
            <a:r>
              <a:rPr kumimoji="1" lang="ja-JP" altLang="en-US" dirty="0">
                <a:latin typeface="UD デジタル 教科書体 N-R" panose="02020400000000000000" pitchFamily="17" charset="-128"/>
                <a:ea typeface="UD デジタル 教科書体 N-R" panose="02020400000000000000" pitchFamily="17" charset="-128"/>
              </a:rPr>
              <a:t>だれが釈放されるか知っている看守に対し，囚人Ａが，「ＢとＣのうち，処刑される１人の名前を教えてくれないか」と頼んだ．看守はしばし考えて，まあかまわないだろうと思い，「Ｂは処刑されるよ」と教えてやった．</a:t>
            </a:r>
          </a:p>
          <a:p>
            <a:r>
              <a:rPr kumimoji="1" lang="ja-JP" altLang="en-US" dirty="0">
                <a:latin typeface="UD デジタル 教科書体 N-R" panose="02020400000000000000" pitchFamily="17" charset="-128"/>
                <a:ea typeface="UD デジタル 教科書体 N-R" panose="02020400000000000000" pitchFamily="17" charset="-128"/>
              </a:rPr>
              <a:t>この答えを聞いたあと，Ａが釈放される確率はいくらになるか．</a:t>
            </a:r>
          </a:p>
          <a:p>
            <a:r>
              <a:rPr kumimoji="1" lang="ja-JP" altLang="en-US" dirty="0">
                <a:latin typeface="UD デジタル 教科書体 N-R" panose="02020400000000000000" pitchFamily="17" charset="-128"/>
                <a:ea typeface="UD デジタル 教科書体 N-R" panose="02020400000000000000" pitchFamily="17" charset="-128"/>
              </a:rPr>
              <a:t>ただし，看守はうそをつかないこと，囚人ＢとＣがともに処刑される場合には</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ずつの確率でＢかＣの名前を答えることを仮定する．</a:t>
            </a:r>
          </a:p>
          <a:p>
            <a:endParaRPr kumimoji="1" lang="ja-JP" altLang="en-US" dirty="0"/>
          </a:p>
        </p:txBody>
      </p:sp>
    </p:spTree>
    <p:extLst>
      <p:ext uri="{BB962C8B-B14F-4D97-AF65-F5344CB8AC3E}">
        <p14:creationId xmlns:p14="http://schemas.microsoft.com/office/powerpoint/2010/main" val="98434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197D03-BEB8-6DD6-A299-F9D31667A55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C35A1D31-62F0-2971-C584-C2C4709F12CE}"/>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３囚人問題では，問題理解についての２つの問いと，その後の解決の問いがひとつ用いられた．</a:t>
            </a:r>
          </a:p>
        </p:txBody>
      </p:sp>
    </p:spTree>
    <p:extLst>
      <p:ext uri="{BB962C8B-B14F-4D97-AF65-F5344CB8AC3E}">
        <p14:creationId xmlns:p14="http://schemas.microsoft.com/office/powerpoint/2010/main" val="1472726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B00CEE-CF72-D66E-3AD8-0DE8516C9960}"/>
              </a:ext>
            </a:extLst>
          </p:cNvPr>
          <p:cNvSpPr>
            <a:spLocks noGrp="1"/>
          </p:cNvSpPr>
          <p:nvPr>
            <p:ph type="title"/>
          </p:nvPr>
        </p:nvSpPr>
        <p:spPr/>
        <p:txBody>
          <a:bodyPr/>
          <a:lstStyle/>
          <a:p>
            <a:r>
              <a:rPr kumimoji="1" lang="ja-JP" altLang="en-US" dirty="0"/>
              <a:t>問１（問題理解）</a:t>
            </a:r>
          </a:p>
        </p:txBody>
      </p:sp>
      <p:sp>
        <p:nvSpPr>
          <p:cNvPr id="3" name="コンテンツ プレースホルダー 2">
            <a:extLst>
              <a:ext uri="{FF2B5EF4-FFF2-40B4-BE49-F238E27FC236}">
                <a16:creationId xmlns:a16="http://schemas.microsoft.com/office/drawing/2014/main" id="{C02CA37E-BDFC-41E0-D173-627C3DEF6086}"/>
              </a:ext>
            </a:extLst>
          </p:cNvPr>
          <p:cNvSpPr>
            <a:spLocks noGrp="1"/>
          </p:cNvSpPr>
          <p:nvPr>
            <p:ph idx="1"/>
          </p:nvPr>
        </p:nvSpPr>
        <p:spPr/>
        <p:txBody>
          <a:bodyPr>
            <a:normAutofit fontScale="85000" lnSpcReduction="10000"/>
          </a:bodyPr>
          <a:lstStyle/>
          <a:p>
            <a:r>
              <a:rPr kumimoji="1" lang="ja-JP" altLang="en-US" dirty="0">
                <a:latin typeface="UD デジタル 教科書体 N-R" panose="02020400000000000000" pitchFamily="17" charset="-128"/>
                <a:ea typeface="UD デジタル 教科書体 N-R" panose="02020400000000000000" pitchFamily="17" charset="-128"/>
              </a:rPr>
              <a:t>問１：あなたは看守だと思ってください．いま，あなたは囚人</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から「ＢとＣのうち，処刑される１人の名前を教えてくれないか」とたずねられました．囚人Ａが「ＢとＣのうち」と限定したのは，「あなた（Ａ）は処刑されるよ」と言われたくないからです．</a:t>
            </a:r>
          </a:p>
          <a:p>
            <a:pPr marL="514350" indent="-514350">
              <a:buFont typeface="+mj-lt"/>
              <a:buAutoNum type="arabicPeriod"/>
            </a:pPr>
            <a:r>
              <a:rPr kumimoji="1" lang="en-US" altLang="ja-JP" dirty="0">
                <a:latin typeface="UD デジタル 教科書体 N-R" panose="02020400000000000000" pitchFamily="17" charset="-128"/>
                <a:ea typeface="UD デジタル 教科書体 N-R" panose="02020400000000000000" pitchFamily="17" charset="-128"/>
              </a:rPr>
              <a:t>【</a:t>
            </a:r>
            <a:r>
              <a:rPr kumimoji="1" lang="ja-JP" altLang="en-US" dirty="0">
                <a:latin typeface="UD デジタル 教科書体 N-R" panose="02020400000000000000" pitchFamily="17" charset="-128"/>
                <a:ea typeface="UD デジタル 教科書体 N-R" panose="02020400000000000000" pitchFamily="17" charset="-128"/>
              </a:rPr>
              <a:t>仮説：どんなとき</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が釈放されるのだとしたら，あなた（看守）は囚人</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にどのように答えますか？　以下の文の空白 </a:t>
            </a:r>
            <a:r>
              <a:rPr kumimoji="1" lang="en-US" altLang="ja-JP" dirty="0">
                <a:latin typeface="UD デジタル 教科書体 N-R" panose="02020400000000000000" pitchFamily="17" charset="-128"/>
                <a:ea typeface="UD デジタル 教科書体 N-R" panose="02020400000000000000" pitchFamily="17" charset="-128"/>
              </a:rPr>
              <a:t>[1] </a:t>
            </a:r>
            <a:r>
              <a:rPr kumimoji="1" lang="ja-JP" altLang="en-US" dirty="0">
                <a:latin typeface="UD デジタル 教科書体 N-R" panose="02020400000000000000" pitchFamily="17" charset="-128"/>
                <a:ea typeface="UD デジタル 教科書体 N-R" panose="02020400000000000000" pitchFamily="17" charset="-128"/>
              </a:rPr>
              <a:t>から </a:t>
            </a:r>
            <a:r>
              <a:rPr kumimoji="1" lang="en-US" altLang="ja-JP" dirty="0">
                <a:latin typeface="UD デジタル 教科書体 N-R" panose="02020400000000000000" pitchFamily="17" charset="-128"/>
                <a:ea typeface="UD デジタル 教科書体 N-R" panose="02020400000000000000" pitchFamily="17" charset="-128"/>
              </a:rPr>
              <a:t>[4] </a:t>
            </a:r>
            <a:r>
              <a:rPr kumimoji="1" lang="ja-JP" altLang="en-US" dirty="0">
                <a:latin typeface="UD デジタル 教科書体 N-R" panose="02020400000000000000" pitchFamily="17" charset="-128"/>
                <a:ea typeface="UD デジタル 教科書体 N-R" panose="02020400000000000000" pitchFamily="17" charset="-128"/>
              </a:rPr>
              <a:t>に，確率と，囚人の名前を入れてください．可能な答え方がひとつしかない場合は，そのように答える確率を１として，</a:t>
            </a:r>
            <a:r>
              <a:rPr kumimoji="1" lang="en-US" altLang="ja-JP" dirty="0">
                <a:latin typeface="UD デジタル 教科書体 N-R" panose="02020400000000000000" pitchFamily="17" charset="-128"/>
                <a:ea typeface="UD デジタル 教科書体 N-R" panose="02020400000000000000" pitchFamily="17" charset="-128"/>
              </a:rPr>
              <a:t>[3] </a:t>
            </a:r>
            <a:r>
              <a:rPr kumimoji="1" lang="ja-JP" altLang="en-US" dirty="0">
                <a:latin typeface="UD デジタル 教科書体 N-R" panose="02020400000000000000" pitchFamily="17" charset="-128"/>
                <a:ea typeface="UD デジタル 教科書体 N-R" panose="02020400000000000000" pitchFamily="17" charset="-128"/>
              </a:rPr>
              <a:t>と </a:t>
            </a:r>
            <a:r>
              <a:rPr kumimoji="1" lang="en-US" altLang="ja-JP" dirty="0">
                <a:latin typeface="UD デジタル 教科書体 N-R" panose="02020400000000000000" pitchFamily="17" charset="-128"/>
                <a:ea typeface="UD デジタル 教科書体 N-R" panose="02020400000000000000" pitchFamily="17" charset="-128"/>
              </a:rPr>
              <a:t>[4] </a:t>
            </a:r>
            <a:r>
              <a:rPr kumimoji="1" lang="ja-JP" altLang="en-US" dirty="0">
                <a:latin typeface="UD デジタル 教科書体 N-R" panose="02020400000000000000" pitchFamily="17" charset="-128"/>
                <a:ea typeface="UD デジタル 教科書体 N-R" panose="02020400000000000000" pitchFamily="17" charset="-128"/>
              </a:rPr>
              <a:t>は「空白」と記述してください．</a:t>
            </a:r>
          </a:p>
          <a:p>
            <a:pPr lvl="1"/>
            <a:r>
              <a:rPr kumimoji="1" lang="en-US" altLang="ja-JP" dirty="0">
                <a:latin typeface="UD デジタル 教科書体 N-R" panose="02020400000000000000" pitchFamily="17" charset="-128"/>
                <a:ea typeface="UD デジタル 教科書体 N-R" panose="02020400000000000000" pitchFamily="17" charset="-128"/>
              </a:rPr>
              <a:t>【</a:t>
            </a:r>
            <a:r>
              <a:rPr kumimoji="1" lang="ja-JP" altLang="en-US" dirty="0">
                <a:latin typeface="UD デジタル 教科書体 N-R" panose="02020400000000000000" pitchFamily="17" charset="-128"/>
                <a:ea typeface="UD デジタル 教科書体 N-R" panose="02020400000000000000" pitchFamily="17" charset="-128"/>
              </a:rPr>
              <a:t>データ：何が起こる</a:t>
            </a:r>
            <a:r>
              <a:rPr kumimoji="1" lang="en-US" altLang="ja-JP" dirty="0">
                <a:latin typeface="UD デジタル 教科書体 N-R" panose="02020400000000000000" pitchFamily="17" charset="-128"/>
                <a:ea typeface="UD デジタル 教科書体 N-R" panose="02020400000000000000" pitchFamily="17" charset="-128"/>
              </a:rPr>
              <a:t>】</a:t>
            </a:r>
            <a:r>
              <a:rPr kumimoji="1" lang="ja-JP" altLang="en-US" dirty="0">
                <a:latin typeface="UD デジタル 教科書体 N-R" panose="02020400000000000000" pitchFamily="17" charset="-128"/>
                <a:ea typeface="UD デジタル 教科書体 N-R" panose="02020400000000000000" pitchFamily="17" charset="-128"/>
              </a:rPr>
              <a:t>確率 </a:t>
            </a:r>
            <a:r>
              <a:rPr kumimoji="1" lang="en-US" altLang="ja-JP" dirty="0">
                <a:latin typeface="UD デジタル 教科書体 N-R" panose="02020400000000000000" pitchFamily="17" charset="-128"/>
                <a:ea typeface="UD デジタル 教科書体 N-R" panose="02020400000000000000" pitchFamily="17" charset="-128"/>
              </a:rPr>
              <a:t>[1] </a:t>
            </a:r>
            <a:r>
              <a:rPr kumimoji="1" lang="ja-JP" altLang="en-US" dirty="0">
                <a:latin typeface="UD デジタル 教科書体 N-R" panose="02020400000000000000" pitchFamily="17" charset="-128"/>
                <a:ea typeface="UD デジタル 教科書体 N-R" panose="02020400000000000000" pitchFamily="17" charset="-128"/>
              </a:rPr>
              <a:t>で「</a:t>
            </a:r>
            <a:r>
              <a:rPr kumimoji="1" lang="en-US" altLang="ja-JP" dirty="0">
                <a:latin typeface="UD デジタル 教科書体 N-R" panose="02020400000000000000" pitchFamily="17" charset="-128"/>
                <a:ea typeface="UD デジタル 教科書体 N-R" panose="02020400000000000000" pitchFamily="17" charset="-128"/>
              </a:rPr>
              <a:t>[2] </a:t>
            </a:r>
            <a:r>
              <a:rPr kumimoji="1" lang="ja-JP" altLang="en-US" dirty="0">
                <a:latin typeface="UD デジタル 教科書体 N-R" panose="02020400000000000000" pitchFamily="17" charset="-128"/>
                <a:ea typeface="UD デジタル 教科書体 N-R" panose="02020400000000000000" pitchFamily="17" charset="-128"/>
              </a:rPr>
              <a:t>は処刑されるよ」と答え，確率 </a:t>
            </a:r>
            <a:r>
              <a:rPr kumimoji="1" lang="en-US" altLang="ja-JP" dirty="0">
                <a:latin typeface="UD デジタル 教科書体 N-R" panose="02020400000000000000" pitchFamily="17" charset="-128"/>
                <a:ea typeface="UD デジタル 教科書体 N-R" panose="02020400000000000000" pitchFamily="17" charset="-128"/>
              </a:rPr>
              <a:t>[3] </a:t>
            </a:r>
            <a:r>
              <a:rPr kumimoji="1" lang="ja-JP" altLang="en-US" dirty="0">
                <a:latin typeface="UD デジタル 教科書体 N-R" panose="02020400000000000000" pitchFamily="17" charset="-128"/>
                <a:ea typeface="UD デジタル 教科書体 N-R" panose="02020400000000000000" pitchFamily="17" charset="-128"/>
              </a:rPr>
              <a:t>で「</a:t>
            </a:r>
            <a:r>
              <a:rPr kumimoji="1" lang="en-US" altLang="ja-JP" dirty="0">
                <a:latin typeface="UD デジタル 教科書体 N-R" panose="02020400000000000000" pitchFamily="17" charset="-128"/>
                <a:ea typeface="UD デジタル 教科書体 N-R" panose="02020400000000000000" pitchFamily="17" charset="-128"/>
              </a:rPr>
              <a:t>[4] </a:t>
            </a:r>
            <a:r>
              <a:rPr kumimoji="1" lang="ja-JP" altLang="en-US" dirty="0">
                <a:latin typeface="UD デジタル 教科書体 N-R" panose="02020400000000000000" pitchFamily="17" charset="-128"/>
                <a:ea typeface="UD デジタル 教科書体 N-R" panose="02020400000000000000" pitchFamily="17" charset="-128"/>
              </a:rPr>
              <a:t>は処刑されるよ」と答える．</a:t>
            </a:r>
          </a:p>
          <a:p>
            <a:pPr marL="514350" indent="-514350">
              <a:buFont typeface="+mj-lt"/>
              <a:buAutoNum type="arabicPeriod"/>
            </a:pPr>
            <a:r>
              <a:rPr kumimoji="1" lang="en-US" altLang="ja-JP" dirty="0">
                <a:latin typeface="UD デジタル 教科書体 N-R" panose="02020400000000000000" pitchFamily="17" charset="-128"/>
                <a:ea typeface="UD デジタル 教科書体 N-R" panose="02020400000000000000" pitchFamily="17" charset="-128"/>
              </a:rPr>
              <a:t>【</a:t>
            </a:r>
            <a:r>
              <a:rPr kumimoji="1" lang="ja-JP" altLang="en-US" dirty="0">
                <a:latin typeface="UD デジタル 教科書体 N-R" panose="02020400000000000000" pitchFamily="17" charset="-128"/>
                <a:ea typeface="UD デジタル 教科書体 N-R" panose="02020400000000000000" pitchFamily="17" charset="-128"/>
              </a:rPr>
              <a:t>仮説：どんなとき</a:t>
            </a:r>
            <a:r>
              <a:rPr kumimoji="1" lang="en-US" altLang="ja-JP" dirty="0">
                <a:latin typeface="UD デジタル 教科書体 N-R" panose="02020400000000000000" pitchFamily="17" charset="-128"/>
                <a:ea typeface="UD デジタル 教科書体 N-R" panose="02020400000000000000" pitchFamily="17" charset="-128"/>
              </a:rPr>
              <a:t>】B</a:t>
            </a:r>
            <a:r>
              <a:rPr kumimoji="1" lang="ja-JP" altLang="en-US" dirty="0">
                <a:latin typeface="UD デジタル 教科書体 N-R" panose="02020400000000000000" pitchFamily="17" charset="-128"/>
                <a:ea typeface="UD デジタル 教科書体 N-R" panose="02020400000000000000" pitchFamily="17" charset="-128"/>
              </a:rPr>
              <a:t>が釈放されるのだとしたら，（以下，省略）</a:t>
            </a:r>
          </a:p>
          <a:p>
            <a:pPr marL="514350" indent="-514350">
              <a:buFont typeface="+mj-lt"/>
              <a:buAutoNum type="arabicPeriod"/>
            </a:pPr>
            <a:r>
              <a:rPr kumimoji="1" lang="en-US" altLang="ja-JP" dirty="0">
                <a:latin typeface="UD デジタル 教科書体 N-R" panose="02020400000000000000" pitchFamily="17" charset="-128"/>
                <a:ea typeface="UD デジタル 教科書体 N-R" panose="02020400000000000000" pitchFamily="17" charset="-128"/>
              </a:rPr>
              <a:t>【</a:t>
            </a:r>
            <a:r>
              <a:rPr kumimoji="1" lang="ja-JP" altLang="en-US" dirty="0">
                <a:latin typeface="UD デジタル 教科書体 N-R" panose="02020400000000000000" pitchFamily="17" charset="-128"/>
                <a:ea typeface="UD デジタル 教科書体 N-R" panose="02020400000000000000" pitchFamily="17" charset="-128"/>
              </a:rPr>
              <a:t>仮説：どんなとき</a:t>
            </a:r>
            <a:r>
              <a:rPr kumimoji="1" lang="en-US" altLang="ja-JP" dirty="0">
                <a:latin typeface="UD デジタル 教科書体 N-R" panose="02020400000000000000" pitchFamily="17" charset="-128"/>
                <a:ea typeface="UD デジタル 教科書体 N-R" panose="02020400000000000000" pitchFamily="17" charset="-128"/>
              </a:rPr>
              <a:t>】C</a:t>
            </a:r>
            <a:r>
              <a:rPr kumimoji="1" lang="ja-JP" altLang="en-US" dirty="0">
                <a:latin typeface="UD デジタル 教科書体 N-R" panose="02020400000000000000" pitchFamily="17" charset="-128"/>
                <a:ea typeface="UD デジタル 教科書体 N-R" panose="02020400000000000000" pitchFamily="17" charset="-128"/>
              </a:rPr>
              <a:t>が釈放されるのだとしたら，（以下，省略）</a:t>
            </a:r>
          </a:p>
        </p:txBody>
      </p:sp>
    </p:spTree>
    <p:extLst>
      <p:ext uri="{BB962C8B-B14F-4D97-AF65-F5344CB8AC3E}">
        <p14:creationId xmlns:p14="http://schemas.microsoft.com/office/powerpoint/2010/main" val="4254823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ACF5A4-757B-4C41-7CAF-8F5B3390D6D1}"/>
              </a:ext>
            </a:extLst>
          </p:cNvPr>
          <p:cNvSpPr>
            <a:spLocks noGrp="1"/>
          </p:cNvSpPr>
          <p:nvPr>
            <p:ph type="title"/>
          </p:nvPr>
        </p:nvSpPr>
        <p:spPr/>
        <p:txBody>
          <a:bodyPr/>
          <a:lstStyle/>
          <a:p>
            <a:r>
              <a:rPr kumimoji="1" lang="ja-JP" altLang="en-US" dirty="0"/>
              <a:t>問２（問題理解）</a:t>
            </a:r>
          </a:p>
        </p:txBody>
      </p:sp>
      <p:sp>
        <p:nvSpPr>
          <p:cNvPr id="3" name="コンテンツ プレースホルダー 2">
            <a:extLst>
              <a:ext uri="{FF2B5EF4-FFF2-40B4-BE49-F238E27FC236}">
                <a16:creationId xmlns:a16="http://schemas.microsoft.com/office/drawing/2014/main" id="{52AF6439-4A2A-4E3E-4092-19D1C7329BEE}"/>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問１への回答は，だれが釈放されるかという仮説と，その仮説のもとで得られるデータとなっています．設問１への回答から面積図を作成してください．正方形の左側に仮説を，正方形の中にデータを記述してください．</a:t>
            </a:r>
          </a:p>
        </p:txBody>
      </p:sp>
      <p:pic>
        <p:nvPicPr>
          <p:cNvPr id="4" name="図 3" descr="図形, 正方形&#10;&#10;自動的に生成された説明">
            <a:extLst>
              <a:ext uri="{FF2B5EF4-FFF2-40B4-BE49-F238E27FC236}">
                <a16:creationId xmlns:a16="http://schemas.microsoft.com/office/drawing/2014/main" id="{88117E22-CE09-A2CA-7861-87A0BF05B383}"/>
              </a:ext>
            </a:extLst>
          </p:cNvPr>
          <p:cNvPicPr>
            <a:picLocks noChangeAspect="1"/>
          </p:cNvPicPr>
          <p:nvPr/>
        </p:nvPicPr>
        <p:blipFill>
          <a:blip r:embed="rId2"/>
          <a:stretch>
            <a:fillRect/>
          </a:stretch>
        </p:blipFill>
        <p:spPr>
          <a:xfrm>
            <a:off x="1691535" y="3529363"/>
            <a:ext cx="4002033" cy="2882702"/>
          </a:xfrm>
          <a:prstGeom prst="rect">
            <a:avLst/>
          </a:prstGeom>
        </p:spPr>
      </p:pic>
      <p:pic>
        <p:nvPicPr>
          <p:cNvPr id="5" name="図 4" descr="グラフィカル ユーザー インターフェイス, アプリケーション&#10;&#10;自動的に生成された説明">
            <a:extLst>
              <a:ext uri="{FF2B5EF4-FFF2-40B4-BE49-F238E27FC236}">
                <a16:creationId xmlns:a16="http://schemas.microsoft.com/office/drawing/2014/main" id="{C9C8115D-CBAE-78D4-80DB-4614FF4A4760}"/>
              </a:ext>
            </a:extLst>
          </p:cNvPr>
          <p:cNvPicPr>
            <a:picLocks noChangeAspect="1"/>
          </p:cNvPicPr>
          <p:nvPr/>
        </p:nvPicPr>
        <p:blipFill>
          <a:blip r:embed="rId3"/>
          <a:stretch>
            <a:fillRect/>
          </a:stretch>
        </p:blipFill>
        <p:spPr>
          <a:xfrm>
            <a:off x="6953560" y="3529363"/>
            <a:ext cx="4234408" cy="2963511"/>
          </a:xfrm>
          <a:prstGeom prst="rect">
            <a:avLst/>
          </a:prstGeom>
        </p:spPr>
      </p:pic>
      <p:sp>
        <p:nvSpPr>
          <p:cNvPr id="7" name="テキスト ボックス 6">
            <a:extLst>
              <a:ext uri="{FF2B5EF4-FFF2-40B4-BE49-F238E27FC236}">
                <a16:creationId xmlns:a16="http://schemas.microsoft.com/office/drawing/2014/main" id="{C8C0F875-098A-8612-0B2E-092658E71EAE}"/>
              </a:ext>
            </a:extLst>
          </p:cNvPr>
          <p:cNvSpPr txBox="1"/>
          <p:nvPr/>
        </p:nvSpPr>
        <p:spPr>
          <a:xfrm>
            <a:off x="7393781" y="3209760"/>
            <a:ext cx="1338828" cy="369332"/>
          </a:xfrm>
          <a:prstGeom prst="rect">
            <a:avLst/>
          </a:prstGeom>
          <a:noFill/>
        </p:spPr>
        <p:txBody>
          <a:bodyPr wrap="none" rtlCol="0">
            <a:spAutoFit/>
          </a:bodyPr>
          <a:lstStyle/>
          <a:p>
            <a:r>
              <a:rPr kumimoji="1" lang="en-US" altLang="ja-JP" dirty="0"/>
              <a:t>【</a:t>
            </a:r>
            <a:r>
              <a:rPr kumimoji="1" lang="ja-JP" altLang="en-US" dirty="0"/>
              <a:t>正解例</a:t>
            </a:r>
            <a:r>
              <a:rPr kumimoji="1" lang="en-US" altLang="ja-JP" dirty="0"/>
              <a:t>】</a:t>
            </a:r>
            <a:endParaRPr kumimoji="1" lang="ja-JP" altLang="en-US" dirty="0"/>
          </a:p>
        </p:txBody>
      </p:sp>
    </p:spTree>
    <p:extLst>
      <p:ext uri="{BB962C8B-B14F-4D97-AF65-F5344CB8AC3E}">
        <p14:creationId xmlns:p14="http://schemas.microsoft.com/office/powerpoint/2010/main" val="144682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25C6B-F554-1903-BBEC-E2454F244137}"/>
              </a:ext>
            </a:extLst>
          </p:cNvPr>
          <p:cNvSpPr>
            <a:spLocks noGrp="1"/>
          </p:cNvSpPr>
          <p:nvPr>
            <p:ph type="title"/>
          </p:nvPr>
        </p:nvSpPr>
        <p:spPr/>
        <p:txBody>
          <a:bodyPr/>
          <a:lstStyle/>
          <a:p>
            <a:r>
              <a:rPr kumimoji="1" lang="ja-JP" altLang="en-US" dirty="0"/>
              <a:t>問３（解決）</a:t>
            </a:r>
          </a:p>
        </p:txBody>
      </p:sp>
      <p:sp>
        <p:nvSpPr>
          <p:cNvPr id="3" name="コンテンツ プレースホルダー 2">
            <a:extLst>
              <a:ext uri="{FF2B5EF4-FFF2-40B4-BE49-F238E27FC236}">
                <a16:creationId xmlns:a16="http://schemas.microsoft.com/office/drawing/2014/main" id="{896D952C-5321-7C1E-9BC1-DB442D2B255E}"/>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問題で問われている，</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が釈放される確率を計算してください．</a:t>
            </a:r>
          </a:p>
        </p:txBody>
      </p:sp>
    </p:spTree>
    <p:extLst>
      <p:ext uri="{BB962C8B-B14F-4D97-AF65-F5344CB8AC3E}">
        <p14:creationId xmlns:p14="http://schemas.microsoft.com/office/powerpoint/2010/main" val="3011743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A0E823-6003-BCD4-7C86-6D7B73D3BD44}"/>
              </a:ext>
            </a:extLst>
          </p:cNvPr>
          <p:cNvSpPr>
            <a:spLocks noGrp="1"/>
          </p:cNvSpPr>
          <p:nvPr>
            <p:ph type="title"/>
          </p:nvPr>
        </p:nvSpPr>
        <p:spPr/>
        <p:txBody>
          <a:bodyPr/>
          <a:lstStyle/>
          <a:p>
            <a:r>
              <a:rPr kumimoji="1" lang="ja-JP" altLang="en-US" dirty="0"/>
              <a:t>手続き</a:t>
            </a:r>
          </a:p>
        </p:txBody>
      </p:sp>
      <p:sp>
        <p:nvSpPr>
          <p:cNvPr id="3" name="コンテンツ プレースホルダー 2">
            <a:extLst>
              <a:ext uri="{FF2B5EF4-FFF2-40B4-BE49-F238E27FC236}">
                <a16:creationId xmlns:a16="http://schemas.microsoft.com/office/drawing/2014/main" id="{E66BFEE9-BD99-1B49-286C-DAD2A181AC2F}"/>
              </a:ext>
            </a:extLst>
          </p:cNvPr>
          <p:cNvSpPr>
            <a:spLocks noGrp="1"/>
          </p:cNvSpPr>
          <p:nvPr>
            <p:ph idx="1"/>
          </p:nvPr>
        </p:nvSpPr>
        <p:spPr/>
        <p:txBody>
          <a:bodyPr>
            <a:normAutofit/>
          </a:bodyPr>
          <a:lstStyle/>
          <a:p>
            <a:r>
              <a:rPr kumimoji="1" lang="ja-JP" altLang="en-US" dirty="0">
                <a:latin typeface="UD デジタル 教科書体 N-R" panose="02020400000000000000" pitchFamily="17" charset="-128"/>
                <a:ea typeface="UD デジタル 教科書体 N-R" panose="02020400000000000000" pitchFamily="17" charset="-128"/>
              </a:rPr>
              <a:t>学習者は，ベイズの定理の講義に続いて，４つの練習問題に取り組んだ。解決を助けるツールとして，</a:t>
            </a:r>
            <a:r>
              <a:rPr kumimoji="1" lang="ja-JP" altLang="en-US" u="sng" dirty="0">
                <a:latin typeface="UD デジタル 教科書体 N-R" panose="02020400000000000000" pitchFamily="17" charset="-128"/>
                <a:ea typeface="UD デジタル 教科書体 N-R" panose="02020400000000000000" pitchFamily="17" charset="-128"/>
              </a:rPr>
              <a:t>樹形図</a:t>
            </a:r>
            <a:r>
              <a:rPr kumimoji="1" lang="ja-JP" altLang="en-US" dirty="0">
                <a:latin typeface="UD デジタル 教科書体 N-R" panose="02020400000000000000" pitchFamily="17" charset="-128"/>
                <a:ea typeface="UD デジタル 教科書体 N-R" panose="02020400000000000000" pitchFamily="17" charset="-128"/>
              </a:rPr>
              <a:t>と</a:t>
            </a:r>
            <a:r>
              <a:rPr kumimoji="1" lang="ja-JP" altLang="en-US" u="sng" dirty="0">
                <a:solidFill>
                  <a:srgbClr val="FF0000"/>
                </a:solidFill>
                <a:latin typeface="UD デジタル 教科書体 N-R" panose="02020400000000000000" pitchFamily="17" charset="-128"/>
                <a:ea typeface="UD デジタル 教科書体 N-R" panose="02020400000000000000" pitchFamily="17" charset="-128"/>
              </a:rPr>
              <a:t>面積図</a:t>
            </a:r>
            <a:r>
              <a:rPr kumimoji="1" lang="ja-JP" altLang="en-US" dirty="0">
                <a:latin typeface="UD デジタル 教科書体 N-R" panose="02020400000000000000" pitchFamily="17" charset="-128"/>
                <a:ea typeface="UD デジタル 教科書体 N-R" panose="02020400000000000000" pitchFamily="17" charset="-128"/>
              </a:rPr>
              <a:t>の使用を訓練した。これらの図は，問題文から得た情報が統合された</a:t>
            </a:r>
            <a:r>
              <a:rPr kumimoji="1" lang="ja-JP" altLang="en-US" u="sng" dirty="0">
                <a:solidFill>
                  <a:srgbClr val="FF0000"/>
                </a:solidFill>
                <a:latin typeface="UD デジタル 教科書体 N-R" panose="02020400000000000000" pitchFamily="17" charset="-128"/>
                <a:ea typeface="UD デジタル 教科書体 N-R" panose="02020400000000000000" pitchFamily="17" charset="-128"/>
              </a:rPr>
              <a:t>問題表象</a:t>
            </a:r>
            <a:r>
              <a:rPr kumimoji="1" lang="ja-JP" altLang="en-US" u="sng" dirty="0">
                <a:latin typeface="UD デジタル 教科書体 N-R" panose="02020400000000000000" pitchFamily="17" charset="-128"/>
                <a:ea typeface="UD デジタル 教科書体 N-R" panose="02020400000000000000" pitchFamily="17" charset="-128"/>
              </a:rPr>
              <a:t>であるとともに，問題の解法を示唆する</a:t>
            </a:r>
            <a:r>
              <a:rPr kumimoji="1" lang="ja-JP" altLang="en-US" dirty="0">
                <a:latin typeface="UD デジタル 教科書体 N-R" panose="02020400000000000000" pitchFamily="17" charset="-128"/>
                <a:ea typeface="UD デジタル 教科書体 N-R" panose="02020400000000000000" pitchFamily="17" charset="-128"/>
              </a:rPr>
              <a:t>ものである。</a:t>
            </a:r>
          </a:p>
          <a:p>
            <a:r>
              <a:rPr kumimoji="1" lang="ja-JP" altLang="en-US" dirty="0">
                <a:latin typeface="UD デジタル 教科書体 N-R" panose="02020400000000000000" pitchFamily="17" charset="-128"/>
                <a:ea typeface="UD デジタル 教科書体 N-R" panose="02020400000000000000" pitchFamily="17" charset="-128"/>
              </a:rPr>
              <a:t>続いて学生は，くじびき問題と３囚人問題に取り組んだ．</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３囚人問題では，最初に，問題文で暗黙的に示されている情報（たとえば，囚人</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が釈放されるとき，看守がどのような確率でどのように答えるか）について質問がなされた．以下，この情報を「</a:t>
            </a:r>
            <a:r>
              <a:rPr kumimoji="1" lang="ja-JP" altLang="en-US" u="sng" dirty="0">
                <a:solidFill>
                  <a:srgbClr val="FF0000"/>
                </a:solidFill>
                <a:latin typeface="UD デジタル 教科書体 N-R" panose="02020400000000000000" pitchFamily="17" charset="-128"/>
                <a:ea typeface="UD デジタル 教科書体 N-R" panose="02020400000000000000" pitchFamily="17" charset="-128"/>
              </a:rPr>
              <a:t>尤度情報</a:t>
            </a:r>
            <a:r>
              <a:rPr kumimoji="1" lang="ja-JP" altLang="en-US" dirty="0">
                <a:latin typeface="UD デジタル 教科書体 N-R" panose="02020400000000000000" pitchFamily="17" charset="-128"/>
                <a:ea typeface="UD デジタル 教科書体 N-R" panose="02020400000000000000" pitchFamily="17" charset="-128"/>
              </a:rPr>
              <a:t>」と呼ぶ．</a:t>
            </a:r>
          </a:p>
        </p:txBody>
      </p:sp>
    </p:spTree>
    <p:extLst>
      <p:ext uri="{BB962C8B-B14F-4D97-AF65-F5344CB8AC3E}">
        <p14:creationId xmlns:p14="http://schemas.microsoft.com/office/powerpoint/2010/main" val="4224846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CA3A3-6CA0-C7A6-AE8A-743842B65E4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80869B9B-033D-FB65-F085-82A486251E31}"/>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この問いの後，学生は</a:t>
            </a:r>
            <a:r>
              <a:rPr kumimoji="1" lang="ja-JP" altLang="en-US" u="sng" dirty="0">
                <a:solidFill>
                  <a:srgbClr val="FF0000"/>
                </a:solidFill>
                <a:latin typeface="UD デジタル 教科書体 N-R" panose="02020400000000000000" pitchFamily="17" charset="-128"/>
                <a:ea typeface="UD デジタル 教科書体 N-R" panose="02020400000000000000" pitchFamily="17" charset="-128"/>
              </a:rPr>
              <a:t>面積図</a:t>
            </a:r>
            <a:r>
              <a:rPr kumimoji="1" lang="ja-JP" altLang="en-US" dirty="0">
                <a:latin typeface="UD デジタル 教科書体 N-R" panose="02020400000000000000" pitchFamily="17" charset="-128"/>
                <a:ea typeface="UD デジタル 教科書体 N-R" panose="02020400000000000000" pitchFamily="17" charset="-128"/>
              </a:rPr>
              <a:t>を描いて確率の計算を行った（最初の試み）。</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尤度情報についての問いの解答が提示され，学生はもう一度，面積図の描画と確率の計算を行った（２回目の試み）。</a:t>
            </a:r>
          </a:p>
        </p:txBody>
      </p:sp>
    </p:spTree>
    <p:extLst>
      <p:ext uri="{BB962C8B-B14F-4D97-AF65-F5344CB8AC3E}">
        <p14:creationId xmlns:p14="http://schemas.microsoft.com/office/powerpoint/2010/main" val="411823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70FE23-4DA9-BC69-F90E-EE12F0B82628}"/>
              </a:ext>
            </a:extLst>
          </p:cNvPr>
          <p:cNvSpPr>
            <a:spLocks noGrp="1"/>
          </p:cNvSpPr>
          <p:nvPr>
            <p:ph type="title"/>
          </p:nvPr>
        </p:nvSpPr>
        <p:spPr/>
        <p:txBody>
          <a:bodyPr/>
          <a:lstStyle/>
          <a:p>
            <a:r>
              <a:rPr kumimoji="1" lang="ja-JP" altLang="en-US" dirty="0"/>
              <a:t>概要</a:t>
            </a:r>
          </a:p>
        </p:txBody>
      </p:sp>
      <p:sp>
        <p:nvSpPr>
          <p:cNvPr id="3" name="コンテンツ プレースホルダー 2">
            <a:extLst>
              <a:ext uri="{FF2B5EF4-FFF2-40B4-BE49-F238E27FC236}">
                <a16:creationId xmlns:a16="http://schemas.microsoft.com/office/drawing/2014/main" id="{A3CF47FA-E1F4-C94D-0608-CC30D259D19D}"/>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統計学の入門講義を履修している</a:t>
            </a:r>
            <a:r>
              <a:rPr kumimoji="1" lang="en-US" altLang="ja-JP" dirty="0">
                <a:latin typeface="UD デジタル 教科書体 N-R" panose="02020400000000000000" pitchFamily="17" charset="-128"/>
                <a:ea typeface="UD デジタル 教科書体 N-R" panose="02020400000000000000" pitchFamily="17" charset="-128"/>
              </a:rPr>
              <a:t>68</a:t>
            </a:r>
            <a:r>
              <a:rPr kumimoji="1" lang="ja-JP" altLang="en-US" dirty="0">
                <a:latin typeface="UD デジタル 教科書体 N-R" panose="02020400000000000000" pitchFamily="17" charset="-128"/>
                <a:ea typeface="UD デジタル 教科書体 N-R" panose="02020400000000000000" pitchFamily="17" charset="-128"/>
              </a:rPr>
              <a:t>名の学生が，２週の授業にわたって確率の基礎とベイズの定理を学習した．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基本的なベイズ課題を解決できるようになった学習者にとっても，３囚人問題の解決は難しかった．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特に，問題文から尤度に関する情報を読み取ることに大きな困難があった．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尤度情報を理解し，正しい問題表象を構築できれば，正解が得られる可能性は高い．</a:t>
            </a:r>
          </a:p>
        </p:txBody>
      </p:sp>
    </p:spTree>
    <p:extLst>
      <p:ext uri="{BB962C8B-B14F-4D97-AF65-F5344CB8AC3E}">
        <p14:creationId xmlns:p14="http://schemas.microsoft.com/office/powerpoint/2010/main" val="1799683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117B85-2CA4-CFF1-FE50-16AADB4522C6}"/>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kumimoji="1" lang="ja-JP" altLang="en-US" dirty="0"/>
              <a:t>３．結果</a:t>
            </a:r>
          </a:p>
        </p:txBody>
      </p:sp>
      <p:pic>
        <p:nvPicPr>
          <p:cNvPr id="9" name="コンテンツ プレースホルダー 8" descr="時計と文字の加工写真&#10;&#10;中程度の精度で自動的に生成された説明">
            <a:extLst>
              <a:ext uri="{FF2B5EF4-FFF2-40B4-BE49-F238E27FC236}">
                <a16:creationId xmlns:a16="http://schemas.microsoft.com/office/drawing/2014/main" id="{50473DBB-04EA-FFED-16DF-1C5DE3524AA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36986" y="1825625"/>
            <a:ext cx="4372805" cy="4845309"/>
          </a:xfrm>
        </p:spPr>
      </p:pic>
      <p:sp>
        <p:nvSpPr>
          <p:cNvPr id="7" name="コンテンツ プレースホルダー 6">
            <a:extLst>
              <a:ext uri="{FF2B5EF4-FFF2-40B4-BE49-F238E27FC236}">
                <a16:creationId xmlns:a16="http://schemas.microsoft.com/office/drawing/2014/main" id="{CB9B9DAC-09EB-461A-0300-82879C2D1A54}"/>
              </a:ext>
            </a:extLst>
          </p:cNvPr>
          <p:cNvSpPr>
            <a:spLocks noGrp="1"/>
          </p:cNvSpPr>
          <p:nvPr>
            <p:ph sz="half" idx="2"/>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ほとんどの学生は，基本的なベイズの定理の問題を解くスキルを持って，３囚人問題に取り組んだ．</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問題表象である面積図の描画は困難だった．</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尤度情報の理解が困難</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面積図の描画ができれば，３囚人問題に正答できる．</a:t>
            </a:r>
            <a:endParaRPr lang="en-US" altLang="ja-JP"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1937207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63C0DBC-9CDF-DCA2-792C-7D3BFA5F478F}"/>
              </a:ext>
            </a:extLst>
          </p:cNvPr>
          <p:cNvSpPr>
            <a:spLocks noGrp="1"/>
          </p:cNvSpPr>
          <p:nvPr>
            <p:ph type="title"/>
          </p:nvPr>
        </p:nvSpPr>
        <p:spPr/>
        <p:txBody>
          <a:bodyPr/>
          <a:lstStyle/>
          <a:p>
            <a:r>
              <a:rPr lang="en-US" altLang="ja-JP" dirty="0"/>
              <a:t>3.1</a:t>
            </a:r>
            <a:r>
              <a:rPr lang="ja-JP" altLang="en-US" dirty="0"/>
              <a:t>　基本的なベイズ課題の解決</a:t>
            </a:r>
          </a:p>
        </p:txBody>
      </p:sp>
      <p:sp>
        <p:nvSpPr>
          <p:cNvPr id="6" name="コンテンツ プレースホルダー 5">
            <a:extLst>
              <a:ext uri="{FF2B5EF4-FFF2-40B4-BE49-F238E27FC236}">
                <a16:creationId xmlns:a16="http://schemas.microsoft.com/office/drawing/2014/main" id="{7A81A1CB-2E7D-84BF-EF80-5467E9141109}"/>
              </a:ext>
            </a:extLst>
          </p:cNvPr>
          <p:cNvSpPr>
            <a:spLocks noGrp="1"/>
          </p:cNvSpPr>
          <p:nvPr>
            <p:ph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68</a:t>
            </a:r>
            <a:r>
              <a:rPr lang="ja-JP" altLang="en-US" dirty="0">
                <a:latin typeface="UD デジタル 教科書体 N-R" panose="02020400000000000000" pitchFamily="17" charset="-128"/>
                <a:ea typeface="UD デジタル 教科書体 N-R" panose="02020400000000000000" pitchFamily="17" charset="-128"/>
              </a:rPr>
              <a:t>名のうち</a:t>
            </a:r>
            <a:r>
              <a:rPr lang="en-US" altLang="ja-JP" dirty="0">
                <a:latin typeface="UD デジタル 教科書体 N-R" panose="02020400000000000000" pitchFamily="17" charset="-128"/>
                <a:ea typeface="UD デジタル 教科書体 N-R" panose="02020400000000000000" pitchFamily="17" charset="-128"/>
              </a:rPr>
              <a:t>59</a:t>
            </a:r>
            <a:r>
              <a:rPr lang="ja-JP" altLang="en-US" dirty="0">
                <a:latin typeface="UD デジタル 教科書体 N-R" panose="02020400000000000000" pitchFamily="17" charset="-128"/>
                <a:ea typeface="UD デジタル 教科書体 N-R" panose="02020400000000000000" pitchFamily="17" charset="-128"/>
              </a:rPr>
              <a:t>名（</a:t>
            </a:r>
            <a:r>
              <a:rPr lang="en-US" altLang="ja-JP" dirty="0">
                <a:latin typeface="UD デジタル 教科書体 N-R" panose="02020400000000000000" pitchFamily="17" charset="-128"/>
                <a:ea typeface="UD デジタル 教科書体 N-R" panose="02020400000000000000" pitchFamily="17" charset="-128"/>
              </a:rPr>
              <a:t>87%</a:t>
            </a:r>
            <a:r>
              <a:rPr lang="ja-JP" altLang="en-US" dirty="0">
                <a:latin typeface="UD デジタル 教科書体 N-R" panose="02020400000000000000" pitchFamily="17" charset="-128"/>
                <a:ea typeface="UD デジタル 教科書体 N-R" panose="02020400000000000000" pitchFamily="17" charset="-128"/>
              </a:rPr>
              <a:t>）が，基本的なベイズ課題であるくじびき問題に正解した．</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面積図および樹形図を正しく描くことができたのは，それぞれ</a:t>
            </a:r>
            <a:r>
              <a:rPr lang="en-US" altLang="ja-JP" dirty="0">
                <a:latin typeface="UD デジタル 教科書体 N-R" panose="02020400000000000000" pitchFamily="17" charset="-128"/>
                <a:ea typeface="UD デジタル 教科書体 N-R" panose="02020400000000000000" pitchFamily="17" charset="-128"/>
              </a:rPr>
              <a:t>65</a:t>
            </a:r>
            <a:r>
              <a:rPr lang="ja-JP" altLang="en-US" dirty="0">
                <a:latin typeface="UD デジタル 教科書体 N-R" panose="02020400000000000000" pitchFamily="17" charset="-128"/>
                <a:ea typeface="UD デジタル 教科書体 N-R" panose="02020400000000000000" pitchFamily="17" charset="-128"/>
              </a:rPr>
              <a:t>名と</a:t>
            </a:r>
            <a:r>
              <a:rPr lang="en-US" altLang="ja-JP" dirty="0">
                <a:latin typeface="UD デジタル 教科書体 N-R" panose="02020400000000000000" pitchFamily="17" charset="-128"/>
                <a:ea typeface="UD デジタル 教科書体 N-R" panose="02020400000000000000" pitchFamily="17" charset="-128"/>
              </a:rPr>
              <a:t>66</a:t>
            </a:r>
            <a:r>
              <a:rPr lang="ja-JP" altLang="en-US" dirty="0">
                <a:latin typeface="UD デジタル 教科書体 N-R" panose="02020400000000000000" pitchFamily="17" charset="-128"/>
                <a:ea typeface="UD デジタル 教科書体 N-R" panose="02020400000000000000" pitchFamily="17" charset="-128"/>
              </a:rPr>
              <a:t>名であった．</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u="sng" dirty="0">
                <a:latin typeface="UD デジタル 教科書体 N-R" panose="02020400000000000000" pitchFamily="17" charset="-128"/>
                <a:ea typeface="UD デジタル 教科書体 N-R" panose="02020400000000000000" pitchFamily="17" charset="-128"/>
              </a:rPr>
              <a:t>ほとんどの学生は，基本的なベイズの定理の問題を解くスキルを持って，３囚人問題に取り組んだ</a:t>
            </a:r>
            <a:r>
              <a:rPr lang="ja-JP" altLang="en-US" dirty="0">
                <a:latin typeface="UD デジタル 教科書体 N-R" panose="02020400000000000000" pitchFamily="17" charset="-128"/>
                <a:ea typeface="UD デジタル 教科書体 N-R" panose="02020400000000000000" pitchFamily="17" charset="-128"/>
              </a:rPr>
              <a:t>と言える．</a:t>
            </a:r>
          </a:p>
        </p:txBody>
      </p:sp>
    </p:spTree>
    <p:extLst>
      <p:ext uri="{BB962C8B-B14F-4D97-AF65-F5344CB8AC3E}">
        <p14:creationId xmlns:p14="http://schemas.microsoft.com/office/powerpoint/2010/main" val="2672576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75FA5D-A41E-8BE4-3C28-F8EAF6A5D3FB}"/>
              </a:ext>
            </a:extLst>
          </p:cNvPr>
          <p:cNvSpPr>
            <a:spLocks noGrp="1"/>
          </p:cNvSpPr>
          <p:nvPr>
            <p:ph type="title"/>
          </p:nvPr>
        </p:nvSpPr>
        <p:spPr/>
        <p:txBody>
          <a:bodyPr/>
          <a:lstStyle/>
          <a:p>
            <a:r>
              <a:rPr kumimoji="1" lang="en-US" altLang="ja-JP" dirty="0"/>
              <a:t>3.2</a:t>
            </a:r>
            <a:r>
              <a:rPr kumimoji="1" lang="ja-JP" altLang="en-US" dirty="0"/>
              <a:t>　３囚人問題の理解</a:t>
            </a:r>
          </a:p>
        </p:txBody>
      </p:sp>
      <p:sp>
        <p:nvSpPr>
          <p:cNvPr id="3" name="コンテンツ プレースホルダー 2">
            <a:extLst>
              <a:ext uri="{FF2B5EF4-FFF2-40B4-BE49-F238E27FC236}">
                <a16:creationId xmlns:a16="http://schemas.microsoft.com/office/drawing/2014/main" id="{E302B00F-DD99-22A4-74D1-B78E9C13D3D9}"/>
              </a:ext>
            </a:extLst>
          </p:cNvPr>
          <p:cNvSpPr>
            <a:spLocks noGrp="1"/>
          </p:cNvSpPr>
          <p:nvPr>
            <p:ph idx="1"/>
          </p:nvPr>
        </p:nvSpPr>
        <p:spPr/>
        <p:txBody>
          <a:bodyPr>
            <a:normAutofit/>
          </a:bodyPr>
          <a:lstStyle/>
          <a:p>
            <a:r>
              <a:rPr kumimoji="1" lang="ja-JP" altLang="en-US" dirty="0">
                <a:latin typeface="UD デジタル 教科書体 N-R" panose="02020400000000000000" pitchFamily="17" charset="-128"/>
                <a:ea typeface="UD デジタル 教科書体 N-R" panose="02020400000000000000" pitchFamily="17" charset="-128"/>
              </a:rPr>
              <a:t>３囚人問題の尤度情報の理解を問う質問（問１）において，</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囚人</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が釈放される場合の看守の発言（確率</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で「</a:t>
            </a:r>
            <a:r>
              <a:rPr kumimoji="1" lang="en-US" altLang="ja-JP" dirty="0">
                <a:latin typeface="UD デジタル 教科書体 N-R" panose="02020400000000000000" pitchFamily="17" charset="-128"/>
                <a:ea typeface="UD デジタル 教科書体 N-R" panose="02020400000000000000" pitchFamily="17" charset="-128"/>
              </a:rPr>
              <a:t>B</a:t>
            </a:r>
            <a:r>
              <a:rPr kumimoji="1" lang="ja-JP" altLang="en-US" dirty="0">
                <a:latin typeface="UD デジタル 教科書体 N-R" panose="02020400000000000000" pitchFamily="17" charset="-128"/>
                <a:ea typeface="UD デジタル 教科書体 N-R" panose="02020400000000000000" pitchFamily="17" charset="-128"/>
              </a:rPr>
              <a:t>は処刑されるよ」と答え，確率</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で「</a:t>
            </a:r>
            <a:r>
              <a:rPr kumimoji="1" lang="en-US" altLang="ja-JP" dirty="0">
                <a:latin typeface="UD デジタル 教科書体 N-R" panose="02020400000000000000" pitchFamily="17" charset="-128"/>
                <a:ea typeface="UD デジタル 教科書体 N-R" panose="02020400000000000000" pitchFamily="17" charset="-128"/>
              </a:rPr>
              <a:t>C</a:t>
            </a:r>
            <a:r>
              <a:rPr kumimoji="1" lang="ja-JP" altLang="en-US" dirty="0">
                <a:latin typeface="UD デジタル 教科書体 N-R" panose="02020400000000000000" pitchFamily="17" charset="-128"/>
                <a:ea typeface="UD デジタル 教科書体 N-R" panose="02020400000000000000" pitchFamily="17" charset="-128"/>
              </a:rPr>
              <a:t>は処刑されるよ」と答える）を正しく解答できたのは</a:t>
            </a:r>
            <a:r>
              <a:rPr kumimoji="1" lang="en-US" altLang="ja-JP" dirty="0">
                <a:latin typeface="UD デジタル 教科書体 N-R" panose="02020400000000000000" pitchFamily="17" charset="-128"/>
                <a:ea typeface="UD デジタル 教科書体 N-R" panose="02020400000000000000" pitchFamily="17" charset="-128"/>
              </a:rPr>
              <a:t>29</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43%</a:t>
            </a:r>
            <a:r>
              <a:rPr kumimoji="1" lang="ja-JP" altLang="en-US" dirty="0">
                <a:latin typeface="UD デジタル 教科書体 N-R" panose="02020400000000000000" pitchFamily="17" charset="-128"/>
                <a:ea typeface="UD デジタル 教科書体 N-R" panose="02020400000000000000" pitchFamily="17" charset="-128"/>
              </a:rPr>
              <a:t>）であった．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囚人</a:t>
            </a:r>
            <a:r>
              <a:rPr kumimoji="1" lang="en-US" altLang="ja-JP" dirty="0">
                <a:latin typeface="UD デジタル 教科書体 N-R" panose="02020400000000000000" pitchFamily="17" charset="-128"/>
                <a:ea typeface="UD デジタル 教科書体 N-R" panose="02020400000000000000" pitchFamily="17" charset="-128"/>
              </a:rPr>
              <a:t>B</a:t>
            </a:r>
            <a:r>
              <a:rPr kumimoji="1" lang="ja-JP" altLang="en-US" dirty="0">
                <a:latin typeface="UD デジタル 教科書体 N-R" panose="02020400000000000000" pitchFamily="17" charset="-128"/>
                <a:ea typeface="UD デジタル 教科書体 N-R" panose="02020400000000000000" pitchFamily="17" charset="-128"/>
              </a:rPr>
              <a:t>が釈放される場合（確率</a:t>
            </a:r>
            <a:r>
              <a:rPr kumimoji="1" lang="en-US" altLang="ja-JP" dirty="0">
                <a:latin typeface="UD デジタル 教科書体 N-R" panose="02020400000000000000" pitchFamily="17" charset="-128"/>
                <a:ea typeface="UD デジタル 教科書体 N-R" panose="02020400000000000000" pitchFamily="17" charset="-128"/>
              </a:rPr>
              <a:t>1</a:t>
            </a:r>
            <a:r>
              <a:rPr kumimoji="1" lang="ja-JP" altLang="en-US" dirty="0">
                <a:latin typeface="UD デジタル 教科書体 N-R" panose="02020400000000000000" pitchFamily="17" charset="-128"/>
                <a:ea typeface="UD デジタル 教科書体 N-R" panose="02020400000000000000" pitchFamily="17" charset="-128"/>
              </a:rPr>
              <a:t>で「</a:t>
            </a:r>
            <a:r>
              <a:rPr kumimoji="1" lang="en-US" altLang="ja-JP" dirty="0">
                <a:latin typeface="UD デジタル 教科書体 N-R" panose="02020400000000000000" pitchFamily="17" charset="-128"/>
                <a:ea typeface="UD デジタル 教科書体 N-R" panose="02020400000000000000" pitchFamily="17" charset="-128"/>
              </a:rPr>
              <a:t>C</a:t>
            </a:r>
            <a:r>
              <a:rPr kumimoji="1" lang="ja-JP" altLang="en-US" dirty="0">
                <a:latin typeface="UD デジタル 教科書体 N-R" panose="02020400000000000000" pitchFamily="17" charset="-128"/>
                <a:ea typeface="UD デジタル 教科書体 N-R" panose="02020400000000000000" pitchFamily="17" charset="-128"/>
              </a:rPr>
              <a:t>は処刑されるよ」と答える）と，囚人</a:t>
            </a:r>
            <a:r>
              <a:rPr kumimoji="1" lang="en-US" altLang="ja-JP" dirty="0">
                <a:latin typeface="UD デジタル 教科書体 N-R" panose="02020400000000000000" pitchFamily="17" charset="-128"/>
                <a:ea typeface="UD デジタル 教科書体 N-R" panose="02020400000000000000" pitchFamily="17" charset="-128"/>
              </a:rPr>
              <a:t>C</a:t>
            </a:r>
            <a:r>
              <a:rPr kumimoji="1" lang="ja-JP" altLang="en-US" dirty="0">
                <a:latin typeface="UD デジタル 教科書体 N-R" panose="02020400000000000000" pitchFamily="17" charset="-128"/>
                <a:ea typeface="UD デジタル 教科書体 N-R" panose="02020400000000000000" pitchFamily="17" charset="-128"/>
              </a:rPr>
              <a:t>が釈放される場合（確率</a:t>
            </a:r>
            <a:r>
              <a:rPr kumimoji="1" lang="en-US" altLang="ja-JP" dirty="0">
                <a:latin typeface="UD デジタル 教科書体 N-R" panose="02020400000000000000" pitchFamily="17" charset="-128"/>
                <a:ea typeface="UD デジタル 教科書体 N-R" panose="02020400000000000000" pitchFamily="17" charset="-128"/>
              </a:rPr>
              <a:t>1</a:t>
            </a:r>
            <a:r>
              <a:rPr kumimoji="1" lang="ja-JP" altLang="en-US" dirty="0">
                <a:latin typeface="UD デジタル 教科書体 N-R" panose="02020400000000000000" pitchFamily="17" charset="-128"/>
                <a:ea typeface="UD デジタル 教科書体 N-R" panose="02020400000000000000" pitchFamily="17" charset="-128"/>
              </a:rPr>
              <a:t>で「</a:t>
            </a:r>
            <a:r>
              <a:rPr kumimoji="1" lang="en-US" altLang="ja-JP" dirty="0">
                <a:latin typeface="UD デジタル 教科書体 N-R" panose="02020400000000000000" pitchFamily="17" charset="-128"/>
                <a:ea typeface="UD デジタル 教科書体 N-R" panose="02020400000000000000" pitchFamily="17" charset="-128"/>
              </a:rPr>
              <a:t>B</a:t>
            </a:r>
            <a:r>
              <a:rPr kumimoji="1" lang="ja-JP" altLang="en-US" dirty="0">
                <a:latin typeface="UD デジタル 教科書体 N-R" panose="02020400000000000000" pitchFamily="17" charset="-128"/>
                <a:ea typeface="UD デジタル 教科書体 N-R" panose="02020400000000000000" pitchFamily="17" charset="-128"/>
              </a:rPr>
              <a:t>は処刑されるよ」と答える）について正しく解答できたのは，それぞれ</a:t>
            </a:r>
            <a:r>
              <a:rPr kumimoji="1" lang="en-US" altLang="ja-JP" dirty="0">
                <a:latin typeface="UD デジタル 教科書体 N-R" panose="02020400000000000000" pitchFamily="17" charset="-128"/>
                <a:ea typeface="UD デジタル 教科書体 N-R" panose="02020400000000000000" pitchFamily="17" charset="-128"/>
              </a:rPr>
              <a:t>26</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38%</a:t>
            </a:r>
            <a:r>
              <a:rPr kumimoji="1" lang="ja-JP" altLang="en-US" dirty="0">
                <a:latin typeface="UD デジタル 教科書体 N-R" panose="02020400000000000000" pitchFamily="17" charset="-128"/>
                <a:ea typeface="UD デジタル 教科書体 N-R" panose="02020400000000000000" pitchFamily="17" charset="-128"/>
              </a:rPr>
              <a:t>）と</a:t>
            </a:r>
            <a:r>
              <a:rPr kumimoji="1" lang="en-US" altLang="ja-JP" dirty="0">
                <a:latin typeface="UD デジタル 教科書体 N-R" panose="02020400000000000000" pitchFamily="17" charset="-128"/>
                <a:ea typeface="UD デジタル 教科書体 N-R" panose="02020400000000000000" pitchFamily="17" charset="-128"/>
              </a:rPr>
              <a:t>25</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37%</a:t>
            </a:r>
            <a:r>
              <a:rPr kumimoji="1" lang="ja-JP" altLang="en-US" dirty="0">
                <a:latin typeface="UD デジタル 教科書体 N-R" panose="02020400000000000000" pitchFamily="17" charset="-128"/>
                <a:ea typeface="UD デジタル 教科書体 N-R" panose="02020400000000000000" pitchFamily="17" charset="-128"/>
              </a:rPr>
              <a:t>）であった．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これら</a:t>
            </a:r>
            <a:r>
              <a:rPr kumimoji="1" lang="ja-JP" altLang="en-US" u="sng" dirty="0">
                <a:latin typeface="UD デジタル 教科書体 N-R" panose="02020400000000000000" pitchFamily="17" charset="-128"/>
                <a:ea typeface="UD デジタル 教科書体 N-R" panose="02020400000000000000" pitchFamily="17" charset="-128"/>
              </a:rPr>
              <a:t>３つの場合にすべて正しく回答できたのは</a:t>
            </a:r>
            <a:r>
              <a:rPr kumimoji="1" lang="en-US" altLang="ja-JP" u="sng" dirty="0">
                <a:latin typeface="UD デジタル 教科書体 N-R" panose="02020400000000000000" pitchFamily="17" charset="-128"/>
                <a:ea typeface="UD デジタル 教科書体 N-R" panose="02020400000000000000" pitchFamily="17" charset="-128"/>
              </a:rPr>
              <a:t>17</a:t>
            </a:r>
            <a:r>
              <a:rPr kumimoji="1" lang="ja-JP" altLang="en-US" u="sng" dirty="0">
                <a:latin typeface="UD デジタル 教科書体 N-R" panose="02020400000000000000" pitchFamily="17" charset="-128"/>
                <a:ea typeface="UD デジタル 教科書体 N-R" panose="02020400000000000000" pitchFamily="17" charset="-128"/>
              </a:rPr>
              <a:t>名（</a:t>
            </a:r>
            <a:r>
              <a:rPr kumimoji="1" lang="en-US" altLang="ja-JP" u="sng" dirty="0">
                <a:latin typeface="UD デジタル 教科書体 N-R" panose="02020400000000000000" pitchFamily="17" charset="-128"/>
                <a:ea typeface="UD デジタル 教科書体 N-R" panose="02020400000000000000" pitchFamily="17" charset="-128"/>
              </a:rPr>
              <a:t>25%</a:t>
            </a:r>
            <a:r>
              <a:rPr kumimoji="1" lang="ja-JP" altLang="en-US" u="sng" dirty="0">
                <a:latin typeface="UD デジタル 教科書体 N-R" panose="02020400000000000000" pitchFamily="17" charset="-128"/>
                <a:ea typeface="UD デジタル 教科書体 N-R" panose="02020400000000000000" pitchFamily="17" charset="-128"/>
              </a:rPr>
              <a:t>）にすぎなかった</a:t>
            </a:r>
            <a:r>
              <a:rPr kumimoji="1" lang="ja-JP" altLang="en-US" dirty="0">
                <a:latin typeface="UD デジタル 教科書体 N-R" panose="02020400000000000000" pitchFamily="17" charset="-128"/>
                <a:ea typeface="UD デジタル 教科書体 N-R" panose="02020400000000000000" pitchFamily="17" charset="-128"/>
              </a:rPr>
              <a:t>．</a:t>
            </a:r>
          </a:p>
        </p:txBody>
      </p:sp>
    </p:spTree>
    <p:extLst>
      <p:ext uri="{BB962C8B-B14F-4D97-AF65-F5344CB8AC3E}">
        <p14:creationId xmlns:p14="http://schemas.microsoft.com/office/powerpoint/2010/main" val="4077903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CC97C3-CF2F-71E9-F5C4-C745598B9E9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B5D7940-A76D-5D8A-F0B0-C896BEAE73AD}"/>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基本的なベイズ課題であるくじびき問題の正解者</a:t>
            </a:r>
            <a:r>
              <a:rPr kumimoji="1" lang="en-US" altLang="ja-JP" dirty="0">
                <a:latin typeface="UD デジタル 教科書体 N-R" panose="02020400000000000000" pitchFamily="17" charset="-128"/>
                <a:ea typeface="UD デジタル 教科書体 N-R" panose="02020400000000000000" pitchFamily="17" charset="-128"/>
              </a:rPr>
              <a:t>59</a:t>
            </a:r>
            <a:r>
              <a:rPr kumimoji="1" lang="ja-JP" altLang="en-US" dirty="0">
                <a:latin typeface="UD デジタル 教科書体 N-R" panose="02020400000000000000" pitchFamily="17" charset="-128"/>
                <a:ea typeface="UD デジタル 教科書体 N-R" panose="02020400000000000000" pitchFamily="17" charset="-128"/>
              </a:rPr>
              <a:t>名に限ると，看守の発言を正しく解答できたのは，囚人</a:t>
            </a:r>
            <a:r>
              <a:rPr kumimoji="1" lang="en-US" altLang="ja-JP" dirty="0">
                <a:latin typeface="UD デジタル 教科書体 N-R" panose="02020400000000000000" pitchFamily="17" charset="-128"/>
                <a:ea typeface="UD デジタル 教科書体 N-R" panose="02020400000000000000" pitchFamily="17" charset="-128"/>
              </a:rPr>
              <a:t>A</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B</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C</a:t>
            </a:r>
            <a:r>
              <a:rPr kumimoji="1" lang="ja-JP" altLang="en-US" dirty="0">
                <a:latin typeface="UD デジタル 教科書体 N-R" panose="02020400000000000000" pitchFamily="17" charset="-128"/>
                <a:ea typeface="UD デジタル 教科書体 N-R" panose="02020400000000000000" pitchFamily="17" charset="-128"/>
              </a:rPr>
              <a:t>が釈放される場合それぞれについて，</a:t>
            </a:r>
            <a:r>
              <a:rPr kumimoji="1" lang="en-US" altLang="ja-JP" dirty="0">
                <a:latin typeface="UD デジタル 教科書体 N-R" panose="02020400000000000000" pitchFamily="17" charset="-128"/>
                <a:ea typeface="UD デジタル 教科書体 N-R" panose="02020400000000000000" pitchFamily="17" charset="-128"/>
              </a:rPr>
              <a:t>28</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47%</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24</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41%</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23</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39%</a:t>
            </a:r>
            <a:r>
              <a:rPr kumimoji="1" lang="ja-JP" altLang="en-US" dirty="0">
                <a:latin typeface="UD デジタル 教科書体 N-R" panose="02020400000000000000" pitchFamily="17" charset="-128"/>
                <a:ea typeface="UD デジタル 教科書体 N-R" panose="02020400000000000000" pitchFamily="17" charset="-128"/>
              </a:rPr>
              <a:t>）であった．</a:t>
            </a:r>
          </a:p>
          <a:p>
            <a:endParaRPr kumimoji="1" lang="ja-JP" altLang="en-US" dirty="0"/>
          </a:p>
        </p:txBody>
      </p:sp>
    </p:spTree>
    <p:extLst>
      <p:ext uri="{BB962C8B-B14F-4D97-AF65-F5344CB8AC3E}">
        <p14:creationId xmlns:p14="http://schemas.microsoft.com/office/powerpoint/2010/main" val="3406566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F5718E-0235-EEE6-D893-BA3A5D9B894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8F42A1F-C02C-2B4B-A25E-7BD0AD9520AE}"/>
              </a:ext>
            </a:extLst>
          </p:cNvPr>
          <p:cNvSpPr>
            <a:spLocks noGrp="1"/>
          </p:cNvSpPr>
          <p:nvPr>
            <p:ph idx="1"/>
          </p:nvPr>
        </p:nvSpPr>
        <p:spPr/>
        <p:txBody>
          <a:bodyPr>
            <a:normAutofit/>
          </a:bodyPr>
          <a:lstStyle/>
          <a:p>
            <a:r>
              <a:rPr kumimoji="1" lang="ja-JP" altLang="en-US" dirty="0">
                <a:latin typeface="UD デジタル 教科書体 N-R" panose="02020400000000000000" pitchFamily="17" charset="-128"/>
                <a:ea typeface="UD デジタル 教科書体 N-R" panose="02020400000000000000" pitchFamily="17" charset="-128"/>
              </a:rPr>
              <a:t>問題表象である面積図を描画する問い（問２）において，正しい面積図を描画できたのは，</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問１（尤度情報の理解）に解答した直後の最初の試みでは</a:t>
            </a:r>
            <a:r>
              <a:rPr kumimoji="1" lang="en-US" altLang="ja-JP" dirty="0">
                <a:latin typeface="UD デジタル 教科書体 N-R" panose="02020400000000000000" pitchFamily="17" charset="-128"/>
                <a:ea typeface="UD デジタル 教科書体 N-R" panose="02020400000000000000" pitchFamily="17" charset="-128"/>
              </a:rPr>
              <a:t>16</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24%</a:t>
            </a:r>
            <a:r>
              <a:rPr kumimoji="1" lang="ja-JP" altLang="en-US" dirty="0">
                <a:latin typeface="UD デジタル 教科書体 N-R" panose="02020400000000000000" pitchFamily="17" charset="-128"/>
                <a:ea typeface="UD デジタル 教科書体 N-R" panose="02020400000000000000" pitchFamily="17" charset="-128"/>
              </a:rPr>
              <a:t>），</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問１の正解が提示された後の２回目の試みでは</a:t>
            </a:r>
            <a:r>
              <a:rPr kumimoji="1" lang="en-US" altLang="ja-JP" dirty="0">
                <a:latin typeface="UD デジタル 教科書体 N-R" panose="02020400000000000000" pitchFamily="17" charset="-128"/>
                <a:ea typeface="UD デジタル 教科書体 N-R" panose="02020400000000000000" pitchFamily="17" charset="-128"/>
              </a:rPr>
              <a:t>39</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57%</a:t>
            </a:r>
            <a:r>
              <a:rPr kumimoji="1" lang="ja-JP" altLang="en-US" dirty="0">
                <a:latin typeface="UD デジタル 教科書体 N-R" panose="02020400000000000000" pitchFamily="17" charset="-128"/>
                <a:ea typeface="UD デジタル 教科書体 N-R" panose="02020400000000000000" pitchFamily="17" charset="-128"/>
              </a:rPr>
              <a:t>）であった．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基本的なベイズ課題であるくじびき問題の正解者</a:t>
            </a:r>
            <a:r>
              <a:rPr kumimoji="1" lang="en-US" altLang="ja-JP" dirty="0">
                <a:latin typeface="UD デジタル 教科書体 N-R" panose="02020400000000000000" pitchFamily="17" charset="-128"/>
                <a:ea typeface="UD デジタル 教科書体 N-R" panose="02020400000000000000" pitchFamily="17" charset="-128"/>
              </a:rPr>
              <a:t>59</a:t>
            </a:r>
            <a:r>
              <a:rPr kumimoji="1" lang="ja-JP" altLang="en-US" dirty="0">
                <a:latin typeface="UD デジタル 教科書体 N-R" panose="02020400000000000000" pitchFamily="17" charset="-128"/>
                <a:ea typeface="UD デジタル 教科書体 N-R" panose="02020400000000000000" pitchFamily="17" charset="-128"/>
              </a:rPr>
              <a:t>名に限ると，</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最初の試みでは</a:t>
            </a:r>
            <a:r>
              <a:rPr kumimoji="1" lang="en-US" altLang="ja-JP" dirty="0">
                <a:latin typeface="UD デジタル 教科書体 N-R" panose="02020400000000000000" pitchFamily="17" charset="-128"/>
                <a:ea typeface="UD デジタル 教科書体 N-R" panose="02020400000000000000" pitchFamily="17" charset="-128"/>
              </a:rPr>
              <a:t>16</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27%</a:t>
            </a:r>
            <a:r>
              <a:rPr kumimoji="1" lang="ja-JP" altLang="en-US" dirty="0">
                <a:latin typeface="UD デジタル 教科書体 N-R" panose="02020400000000000000" pitchFamily="17" charset="-128"/>
                <a:ea typeface="UD デジタル 教科書体 N-R" panose="02020400000000000000" pitchFamily="17" charset="-128"/>
              </a:rPr>
              <a:t>），</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２回目の試みでは</a:t>
            </a:r>
            <a:r>
              <a:rPr kumimoji="1" lang="en-US" altLang="ja-JP" dirty="0">
                <a:latin typeface="UD デジタル 教科書体 N-R" panose="02020400000000000000" pitchFamily="17" charset="-128"/>
                <a:ea typeface="UD デジタル 教科書体 N-R" panose="02020400000000000000" pitchFamily="17" charset="-128"/>
              </a:rPr>
              <a:t>37</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63%</a:t>
            </a:r>
            <a:r>
              <a:rPr kumimoji="1" lang="ja-JP" altLang="en-US" dirty="0">
                <a:latin typeface="UD デジタル 教科書体 N-R" panose="02020400000000000000" pitchFamily="17" charset="-128"/>
                <a:ea typeface="UD デジタル 教科書体 N-R" panose="02020400000000000000" pitchFamily="17" charset="-128"/>
              </a:rPr>
              <a:t>）が正しい面積図を描画した．</a:t>
            </a:r>
          </a:p>
          <a:p>
            <a:endParaRPr kumimoji="1" lang="ja-JP" altLang="en-US" dirty="0"/>
          </a:p>
        </p:txBody>
      </p:sp>
    </p:spTree>
    <p:extLst>
      <p:ext uri="{BB962C8B-B14F-4D97-AF65-F5344CB8AC3E}">
        <p14:creationId xmlns:p14="http://schemas.microsoft.com/office/powerpoint/2010/main" val="1180861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A429E2-E3F8-0F67-CFD5-FA4C4F0B0129}"/>
              </a:ext>
            </a:extLst>
          </p:cNvPr>
          <p:cNvSpPr>
            <a:spLocks noGrp="1"/>
          </p:cNvSpPr>
          <p:nvPr>
            <p:ph type="title"/>
          </p:nvPr>
        </p:nvSpPr>
        <p:spPr/>
        <p:txBody>
          <a:bodyPr/>
          <a:lstStyle/>
          <a:p>
            <a:r>
              <a:rPr kumimoji="1" lang="ja-JP" altLang="en-US" dirty="0"/>
              <a:t>尤度情報理解と問題表象構築の関係</a:t>
            </a:r>
          </a:p>
        </p:txBody>
      </p:sp>
      <p:sp>
        <p:nvSpPr>
          <p:cNvPr id="3" name="コンテンツ プレースホルダー 2">
            <a:extLst>
              <a:ext uri="{FF2B5EF4-FFF2-40B4-BE49-F238E27FC236}">
                <a16:creationId xmlns:a16="http://schemas.microsoft.com/office/drawing/2014/main" id="{323387DB-614A-1554-B716-EC29D466114F}"/>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尤度情報を３人の囚人すべてについて尤度情報を理解できたときのみ，面積図の正解者（</a:t>
            </a:r>
            <a:r>
              <a:rPr kumimoji="1" lang="en-US" altLang="ja-JP" dirty="0">
                <a:latin typeface="UD デジタル 教科書体 N-R" panose="02020400000000000000" pitchFamily="17" charset="-128"/>
                <a:ea typeface="UD デジタル 教科書体 N-R" panose="02020400000000000000" pitchFamily="17" charset="-128"/>
              </a:rPr>
              <a:t>11</a:t>
            </a:r>
            <a:r>
              <a:rPr kumimoji="1" lang="ja-JP" altLang="en-US" dirty="0">
                <a:latin typeface="UD デジタル 教科書体 N-R" panose="02020400000000000000" pitchFamily="17" charset="-128"/>
                <a:ea typeface="UD デジタル 教科書体 N-R" panose="02020400000000000000" pitchFamily="17" charset="-128"/>
              </a:rPr>
              <a:t>名）が不正解者（</a:t>
            </a:r>
            <a:r>
              <a:rPr kumimoji="1" lang="en-US" altLang="ja-JP" dirty="0">
                <a:latin typeface="UD デジタル 教科書体 N-R" panose="02020400000000000000" pitchFamily="17" charset="-128"/>
                <a:ea typeface="UD デジタル 教科書体 N-R" panose="02020400000000000000" pitchFamily="17" charset="-128"/>
              </a:rPr>
              <a:t>6</a:t>
            </a:r>
            <a:r>
              <a:rPr kumimoji="1" lang="ja-JP" altLang="en-US" dirty="0">
                <a:latin typeface="UD デジタル 教科書体 N-R" panose="02020400000000000000" pitchFamily="17" charset="-128"/>
                <a:ea typeface="UD デジタル 教科書体 N-R" panose="02020400000000000000" pitchFamily="17" charset="-128"/>
              </a:rPr>
              <a:t>名）を上回っていた．</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p>
          <a:p>
            <a:endParaRPr kumimoji="1" lang="en-US" altLang="ja-JP" dirty="0"/>
          </a:p>
          <a:p>
            <a:endParaRPr lang="en-US" altLang="ja-JP" dirty="0"/>
          </a:p>
          <a:p>
            <a:endParaRPr kumimoji="1" lang="en-US" altLang="ja-JP" dirty="0"/>
          </a:p>
          <a:p>
            <a:r>
              <a:rPr kumimoji="1" lang="ja-JP" altLang="en-US" u="sng" dirty="0">
                <a:latin typeface="UD デジタル 教科書体 N-R" panose="02020400000000000000" pitchFamily="17" charset="-128"/>
                <a:ea typeface="UD デジタル 教科書体 N-R" panose="02020400000000000000" pitchFamily="17" charset="-128"/>
              </a:rPr>
              <a:t>尤度情報を正しく理解することは，正しい面積図を描くために必要である</a:t>
            </a:r>
            <a:r>
              <a:rPr kumimoji="1" lang="ja-JP" altLang="en-US" dirty="0">
                <a:latin typeface="UD デジタル 教科書体 N-R" panose="02020400000000000000" pitchFamily="17" charset="-128"/>
                <a:ea typeface="UD デジタル 教科書体 N-R" panose="02020400000000000000" pitchFamily="17" charset="-128"/>
              </a:rPr>
              <a:t>と言える．</a:t>
            </a:r>
          </a:p>
        </p:txBody>
      </p:sp>
      <p:graphicFrame>
        <p:nvGraphicFramePr>
          <p:cNvPr id="4" name="表 3">
            <a:extLst>
              <a:ext uri="{FF2B5EF4-FFF2-40B4-BE49-F238E27FC236}">
                <a16:creationId xmlns:a16="http://schemas.microsoft.com/office/drawing/2014/main" id="{CDB18F05-23E1-21FF-01E9-49BD44617C6C}"/>
              </a:ext>
            </a:extLst>
          </p:cNvPr>
          <p:cNvGraphicFramePr>
            <a:graphicFrameLocks noGrp="1"/>
          </p:cNvGraphicFramePr>
          <p:nvPr>
            <p:extLst>
              <p:ext uri="{D42A27DB-BD31-4B8C-83A1-F6EECF244321}">
                <p14:modId xmlns:p14="http://schemas.microsoft.com/office/powerpoint/2010/main" val="1462920811"/>
              </p:ext>
            </p:extLst>
          </p:nvPr>
        </p:nvGraphicFramePr>
        <p:xfrm>
          <a:off x="2849618" y="2755199"/>
          <a:ext cx="6177841" cy="2194560"/>
        </p:xfrm>
        <a:graphic>
          <a:graphicData uri="http://schemas.openxmlformats.org/drawingml/2006/table">
            <a:tbl>
              <a:tblPr firstRow="1" firstCol="1" bandRow="1">
                <a:tableStyleId>{5C22544A-7EE6-4342-B048-85BDC9FD1C3A}</a:tableStyleId>
              </a:tblPr>
              <a:tblGrid>
                <a:gridCol w="1279561">
                  <a:extLst>
                    <a:ext uri="{9D8B030D-6E8A-4147-A177-3AD203B41FA5}">
                      <a16:colId xmlns:a16="http://schemas.microsoft.com/office/drawing/2014/main" val="1617341120"/>
                    </a:ext>
                  </a:extLst>
                </a:gridCol>
                <a:gridCol w="866454">
                  <a:extLst>
                    <a:ext uri="{9D8B030D-6E8A-4147-A177-3AD203B41FA5}">
                      <a16:colId xmlns:a16="http://schemas.microsoft.com/office/drawing/2014/main" val="146749844"/>
                    </a:ext>
                  </a:extLst>
                </a:gridCol>
                <a:gridCol w="866454">
                  <a:extLst>
                    <a:ext uri="{9D8B030D-6E8A-4147-A177-3AD203B41FA5}">
                      <a16:colId xmlns:a16="http://schemas.microsoft.com/office/drawing/2014/main" val="2532146989"/>
                    </a:ext>
                  </a:extLst>
                </a:gridCol>
                <a:gridCol w="867795">
                  <a:extLst>
                    <a:ext uri="{9D8B030D-6E8A-4147-A177-3AD203B41FA5}">
                      <a16:colId xmlns:a16="http://schemas.microsoft.com/office/drawing/2014/main" val="4029029249"/>
                    </a:ext>
                  </a:extLst>
                </a:gridCol>
                <a:gridCol w="867795">
                  <a:extLst>
                    <a:ext uri="{9D8B030D-6E8A-4147-A177-3AD203B41FA5}">
                      <a16:colId xmlns:a16="http://schemas.microsoft.com/office/drawing/2014/main" val="3471694834"/>
                    </a:ext>
                  </a:extLst>
                </a:gridCol>
                <a:gridCol w="1429782">
                  <a:extLst>
                    <a:ext uri="{9D8B030D-6E8A-4147-A177-3AD203B41FA5}">
                      <a16:colId xmlns:a16="http://schemas.microsoft.com/office/drawing/2014/main" val="1776043377"/>
                    </a:ext>
                  </a:extLst>
                </a:gridCol>
              </a:tblGrid>
              <a:tr h="350612">
                <a:tc rowSpan="2">
                  <a:txBody>
                    <a:bodyPr/>
                    <a:lstStyle/>
                    <a:p>
                      <a:pPr indent="120650" algn="ctr"/>
                      <a:r>
                        <a:rPr lang="ja-JP" sz="2400" kern="100" dirty="0">
                          <a:effectLst/>
                        </a:rPr>
                        <a:t>面積図</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nchor="b"/>
                </a:tc>
                <a:tc gridSpan="4">
                  <a:txBody>
                    <a:bodyPr/>
                    <a:lstStyle/>
                    <a:p>
                      <a:pPr indent="120650" algn="ctr"/>
                      <a:r>
                        <a:rPr lang="ja-JP" sz="2400" kern="100">
                          <a:effectLst/>
                        </a:rPr>
                        <a:t>尤度情報の理解スコア</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indent="120650" algn="ctr"/>
                      <a:r>
                        <a:rPr lang="ja-JP" sz="2400" kern="100">
                          <a:effectLst/>
                        </a:rPr>
                        <a:t>計</a:t>
                      </a:r>
                      <a:endParaRPr lang="ja-JP" sz="2400" kern="100">
                        <a:effectLst/>
                        <a:latin typeface="Times New Roman" panose="02020603050405020304" pitchFamily="18" charset="0"/>
                        <a:ea typeface="ＭＳ 明朝" panose="02020609040205080304" pitchFamily="17" charset="-128"/>
                      </a:endParaRPr>
                    </a:p>
                  </a:txBody>
                  <a:tcPr marL="68580" marR="68580" marT="0" marB="0" anchor="b"/>
                </a:tc>
                <a:extLst>
                  <a:ext uri="{0D108BD9-81ED-4DB2-BD59-A6C34878D82A}">
                    <a16:rowId xmlns:a16="http://schemas.microsoft.com/office/drawing/2014/main" val="2525053825"/>
                  </a:ext>
                </a:extLst>
              </a:tr>
              <a:tr h="350612">
                <a:tc vMerge="1">
                  <a:txBody>
                    <a:bodyPr/>
                    <a:lstStyle/>
                    <a:p>
                      <a:endParaRPr kumimoji="1" lang="ja-JP" altLang="en-US"/>
                    </a:p>
                  </a:txBody>
                  <a:tcPr/>
                </a:tc>
                <a:tc>
                  <a:txBody>
                    <a:bodyPr/>
                    <a:lstStyle/>
                    <a:p>
                      <a:pPr indent="120650" algn="ctr"/>
                      <a:r>
                        <a:rPr lang="en-US" sz="2400" kern="100" dirty="0">
                          <a:effectLst/>
                        </a:rPr>
                        <a:t>0</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kern="100">
                          <a:effectLst/>
                        </a:rPr>
                        <a:t>1</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kern="100">
                          <a:effectLst/>
                        </a:rPr>
                        <a:t>2</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kern="100">
                          <a:effectLst/>
                        </a:rPr>
                        <a:t>3</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232436712"/>
                  </a:ext>
                </a:extLst>
              </a:tr>
              <a:tr h="701224">
                <a:tc>
                  <a:txBody>
                    <a:bodyPr/>
                    <a:lstStyle/>
                    <a:p>
                      <a:pPr indent="120650" algn="just"/>
                      <a:r>
                        <a:rPr lang="ja-JP" sz="2400" kern="100">
                          <a:effectLst/>
                        </a:rPr>
                        <a:t>正解</a:t>
                      </a:r>
                      <a:endParaRPr lang="ja-JP" sz="2400" kern="10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ctr"/>
                      <a:r>
                        <a:rPr lang="en-US" sz="2400" b="1" kern="100" dirty="0">
                          <a:effectLst/>
                        </a:rPr>
                        <a:t>2</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3</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0</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u="sng" kern="100" dirty="0">
                          <a:solidFill>
                            <a:srgbClr val="FF0000"/>
                          </a:solidFill>
                          <a:effectLst/>
                        </a:rPr>
                        <a:t>11</a:t>
                      </a:r>
                      <a:endParaRPr lang="ja-JP" sz="2400" b="1" u="sng" kern="100" dirty="0">
                        <a:solidFill>
                          <a:srgbClr val="FF0000"/>
                        </a:solidFill>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a:effectLst/>
                        </a:rPr>
                        <a:t>16 (24%)</a:t>
                      </a:r>
                      <a:endParaRPr lang="ja-JP" sz="2400" b="1" kern="100">
                        <a:effectLst/>
                        <a:latin typeface="Times New Roman" panose="02020603050405020304" pitchFamily="18" charset="0"/>
                        <a:ea typeface="ＭＳ 明朝" panose="02020609040205080304" pitchFamily="17" charset="-128"/>
                      </a:endParaRPr>
                    </a:p>
                  </a:txBody>
                  <a:tcPr marL="68580" marR="68580" marT="0" marB="0" anchor="ctr"/>
                </a:tc>
                <a:extLst>
                  <a:ext uri="{0D108BD9-81ED-4DB2-BD59-A6C34878D82A}">
                    <a16:rowId xmlns:a16="http://schemas.microsoft.com/office/drawing/2014/main" val="4150995951"/>
                  </a:ext>
                </a:extLst>
              </a:tr>
              <a:tr h="701224">
                <a:tc>
                  <a:txBody>
                    <a:bodyPr/>
                    <a:lstStyle/>
                    <a:p>
                      <a:pPr indent="120650" algn="just"/>
                      <a:r>
                        <a:rPr lang="ja-JP" sz="2400" kern="100" dirty="0">
                          <a:effectLst/>
                        </a:rPr>
                        <a:t>不正解</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ctr"/>
                      <a:r>
                        <a:rPr lang="en-US" sz="2400" b="1" kern="100">
                          <a:effectLst/>
                        </a:rPr>
                        <a:t>27</a:t>
                      </a:r>
                      <a:endParaRPr lang="ja-JP" sz="2400" b="1"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a:effectLst/>
                        </a:rPr>
                        <a:t>12</a:t>
                      </a:r>
                      <a:endParaRPr lang="ja-JP" sz="2400" b="1"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7</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u="sng" kern="100" dirty="0">
                          <a:solidFill>
                            <a:srgbClr val="FF0000"/>
                          </a:solidFill>
                          <a:effectLst/>
                        </a:rPr>
                        <a:t>6</a:t>
                      </a:r>
                      <a:endParaRPr lang="ja-JP" sz="2400" b="1" u="sng" kern="100" dirty="0">
                        <a:solidFill>
                          <a:srgbClr val="FF0000"/>
                        </a:solidFill>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52 (76%)</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extLst>
                  <a:ext uri="{0D108BD9-81ED-4DB2-BD59-A6C34878D82A}">
                    <a16:rowId xmlns:a16="http://schemas.microsoft.com/office/drawing/2014/main" val="2104721030"/>
                  </a:ext>
                </a:extLst>
              </a:tr>
            </a:tbl>
          </a:graphicData>
        </a:graphic>
      </p:graphicFrame>
    </p:spTree>
    <p:extLst>
      <p:ext uri="{BB962C8B-B14F-4D97-AF65-F5344CB8AC3E}">
        <p14:creationId xmlns:p14="http://schemas.microsoft.com/office/powerpoint/2010/main" val="3181642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DA3615-2A39-1BF0-7C3F-22D61D408275}"/>
              </a:ext>
            </a:extLst>
          </p:cNvPr>
          <p:cNvSpPr>
            <a:spLocks noGrp="1"/>
          </p:cNvSpPr>
          <p:nvPr>
            <p:ph type="title"/>
          </p:nvPr>
        </p:nvSpPr>
        <p:spPr/>
        <p:txBody>
          <a:bodyPr/>
          <a:lstStyle/>
          <a:p>
            <a:r>
              <a:rPr kumimoji="1" lang="en-US" altLang="ja-JP" dirty="0"/>
              <a:t>3.3</a:t>
            </a:r>
            <a:r>
              <a:rPr kumimoji="1" lang="ja-JP" altLang="en-US" dirty="0"/>
              <a:t>　</a:t>
            </a:r>
            <a:r>
              <a:rPr lang="ja-JP" altLang="en-US" dirty="0"/>
              <a:t>３囚人問題の解決</a:t>
            </a:r>
            <a:endParaRPr kumimoji="1" lang="ja-JP" altLang="en-US" dirty="0"/>
          </a:p>
        </p:txBody>
      </p:sp>
      <p:sp>
        <p:nvSpPr>
          <p:cNvPr id="3" name="コンテンツ プレースホルダー 2">
            <a:extLst>
              <a:ext uri="{FF2B5EF4-FFF2-40B4-BE49-F238E27FC236}">
                <a16:creationId xmlns:a16="http://schemas.microsoft.com/office/drawing/2014/main" id="{897639E6-36D6-33CA-3249-341596D8421A}"/>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３囚人問題で問われている確率を求める最初の試みでは，</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18%</a:t>
            </a:r>
            <a:r>
              <a:rPr kumimoji="1" lang="ja-JP" altLang="en-US" dirty="0">
                <a:latin typeface="UD デジタル 教科書体 N-R" panose="02020400000000000000" pitchFamily="17" charset="-128"/>
                <a:ea typeface="UD デジタル 教科書体 N-R" panose="02020400000000000000" pitchFamily="17" charset="-128"/>
              </a:rPr>
              <a:t>）が正解（</a:t>
            </a:r>
            <a:r>
              <a:rPr kumimoji="1" lang="en-US" altLang="ja-JP" dirty="0">
                <a:latin typeface="UD デジタル 教科書体 N-R" panose="02020400000000000000" pitchFamily="17" charset="-128"/>
                <a:ea typeface="UD デジタル 教科書体 N-R" panose="02020400000000000000" pitchFamily="17" charset="-128"/>
              </a:rPr>
              <a:t>1/5</a:t>
            </a:r>
            <a:r>
              <a:rPr kumimoji="1" lang="ja-JP" altLang="en-US" dirty="0">
                <a:latin typeface="UD デジタル 教科書体 N-R" panose="02020400000000000000" pitchFamily="17" charset="-128"/>
                <a:ea typeface="UD デジタル 教科書体 N-R" panose="02020400000000000000" pitchFamily="17" charset="-128"/>
              </a:rPr>
              <a:t>）を与えた．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u="sng" dirty="0">
                <a:latin typeface="UD デジタル 教科書体 N-R" panose="02020400000000000000" pitchFamily="17" charset="-128"/>
                <a:ea typeface="UD デジタル 教科書体 N-R" panose="02020400000000000000" pitchFamily="17" charset="-128"/>
              </a:rPr>
              <a:t>先行研究に比べて高い正答率</a:t>
            </a:r>
            <a:endParaRPr kumimoji="1" lang="en-US" altLang="ja-JP" u="sng"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尤度情報についての問い（問１）への正解を提示した後の，２回目の解決の試みでは，</a:t>
            </a:r>
            <a:r>
              <a:rPr kumimoji="1" lang="en-US" altLang="ja-JP" dirty="0">
                <a:latin typeface="UD デジタル 教科書体 N-R" panose="02020400000000000000" pitchFamily="17" charset="-128"/>
                <a:ea typeface="UD デジタル 教科書体 N-R" panose="02020400000000000000" pitchFamily="17" charset="-128"/>
              </a:rPr>
              <a:t>23</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34%</a:t>
            </a:r>
            <a:r>
              <a:rPr kumimoji="1" lang="ja-JP" altLang="en-US" dirty="0">
                <a:latin typeface="UD デジタル 教科書体 N-R" panose="02020400000000000000" pitchFamily="17" charset="-128"/>
                <a:ea typeface="UD デジタル 教科書体 N-R" panose="02020400000000000000" pitchFamily="17" charset="-128"/>
              </a:rPr>
              <a:t>）が正解を与えた．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基本的なベイズ課題であるくじびき問題の正解者</a:t>
            </a:r>
            <a:r>
              <a:rPr kumimoji="1" lang="en-US" altLang="ja-JP" dirty="0">
                <a:latin typeface="UD デジタル 教科書体 N-R" panose="02020400000000000000" pitchFamily="17" charset="-128"/>
                <a:ea typeface="UD デジタル 教科書体 N-R" panose="02020400000000000000" pitchFamily="17" charset="-128"/>
              </a:rPr>
              <a:t>59</a:t>
            </a:r>
            <a:r>
              <a:rPr kumimoji="1" lang="ja-JP" altLang="en-US" dirty="0">
                <a:latin typeface="UD デジタル 教科書体 N-R" panose="02020400000000000000" pitchFamily="17" charset="-128"/>
                <a:ea typeface="UD デジタル 教科書体 N-R" panose="02020400000000000000" pitchFamily="17" charset="-128"/>
              </a:rPr>
              <a:t>名に限ると，３囚人問題の解決の最初の試みで</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20%</a:t>
            </a:r>
            <a:r>
              <a:rPr kumimoji="1" lang="ja-JP" altLang="en-US" dirty="0">
                <a:latin typeface="UD デジタル 教科書体 N-R" panose="02020400000000000000" pitchFamily="17" charset="-128"/>
                <a:ea typeface="UD デジタル 教科書体 N-R" panose="02020400000000000000" pitchFamily="17" charset="-128"/>
              </a:rPr>
              <a:t>），２回目の試みで</a:t>
            </a:r>
            <a:r>
              <a:rPr kumimoji="1" lang="en-US" altLang="ja-JP" dirty="0">
                <a:latin typeface="UD デジタル 教科書体 N-R" panose="02020400000000000000" pitchFamily="17" charset="-128"/>
                <a:ea typeface="UD デジタル 教科書体 N-R" panose="02020400000000000000" pitchFamily="17" charset="-128"/>
              </a:rPr>
              <a:t>22</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37%</a:t>
            </a:r>
            <a:r>
              <a:rPr kumimoji="1" lang="ja-JP" altLang="en-US" dirty="0">
                <a:latin typeface="UD デジタル 教科書体 N-R" panose="02020400000000000000" pitchFamily="17" charset="-128"/>
                <a:ea typeface="UD デジタル 教科書体 N-R" panose="02020400000000000000" pitchFamily="17" charset="-128"/>
              </a:rPr>
              <a:t>）が正解を与えた．</a:t>
            </a:r>
          </a:p>
        </p:txBody>
      </p:sp>
    </p:spTree>
    <p:extLst>
      <p:ext uri="{BB962C8B-B14F-4D97-AF65-F5344CB8AC3E}">
        <p14:creationId xmlns:p14="http://schemas.microsoft.com/office/powerpoint/2010/main" val="558853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E235DE-555D-573D-A6BA-232A6F44681D}"/>
              </a:ext>
            </a:extLst>
          </p:cNvPr>
          <p:cNvSpPr>
            <a:spLocks noGrp="1"/>
          </p:cNvSpPr>
          <p:nvPr>
            <p:ph type="title"/>
          </p:nvPr>
        </p:nvSpPr>
        <p:spPr/>
        <p:txBody>
          <a:bodyPr/>
          <a:lstStyle/>
          <a:p>
            <a:r>
              <a:rPr kumimoji="1" lang="ja-JP" altLang="en-US" dirty="0"/>
              <a:t>面積図と確率の正誤との関係</a:t>
            </a:r>
          </a:p>
        </p:txBody>
      </p:sp>
      <p:graphicFrame>
        <p:nvGraphicFramePr>
          <p:cNvPr id="4" name="表 3">
            <a:extLst>
              <a:ext uri="{FF2B5EF4-FFF2-40B4-BE49-F238E27FC236}">
                <a16:creationId xmlns:a16="http://schemas.microsoft.com/office/drawing/2014/main" id="{F6714596-2C38-4115-E97A-C0611494DFDE}"/>
              </a:ext>
            </a:extLst>
          </p:cNvPr>
          <p:cNvGraphicFramePr>
            <a:graphicFrameLocks noGrp="1"/>
          </p:cNvGraphicFramePr>
          <p:nvPr>
            <p:extLst>
              <p:ext uri="{D42A27DB-BD31-4B8C-83A1-F6EECF244321}">
                <p14:modId xmlns:p14="http://schemas.microsoft.com/office/powerpoint/2010/main" val="2742376818"/>
              </p:ext>
            </p:extLst>
          </p:nvPr>
        </p:nvGraphicFramePr>
        <p:xfrm>
          <a:off x="3137227" y="1876658"/>
          <a:ext cx="5917546" cy="4389120"/>
        </p:xfrm>
        <a:graphic>
          <a:graphicData uri="http://schemas.openxmlformats.org/drawingml/2006/table">
            <a:tbl>
              <a:tblPr firstRow="1" firstCol="1" bandRow="1">
                <a:tableStyleId>{5C22544A-7EE6-4342-B048-85BDC9FD1C3A}</a:tableStyleId>
              </a:tblPr>
              <a:tblGrid>
                <a:gridCol w="1479065">
                  <a:extLst>
                    <a:ext uri="{9D8B030D-6E8A-4147-A177-3AD203B41FA5}">
                      <a16:colId xmlns:a16="http://schemas.microsoft.com/office/drawing/2014/main" val="425944235"/>
                    </a:ext>
                  </a:extLst>
                </a:gridCol>
                <a:gridCol w="1479065">
                  <a:extLst>
                    <a:ext uri="{9D8B030D-6E8A-4147-A177-3AD203B41FA5}">
                      <a16:colId xmlns:a16="http://schemas.microsoft.com/office/drawing/2014/main" val="248949176"/>
                    </a:ext>
                  </a:extLst>
                </a:gridCol>
                <a:gridCol w="1479065">
                  <a:extLst>
                    <a:ext uri="{9D8B030D-6E8A-4147-A177-3AD203B41FA5}">
                      <a16:colId xmlns:a16="http://schemas.microsoft.com/office/drawing/2014/main" val="3753444111"/>
                    </a:ext>
                  </a:extLst>
                </a:gridCol>
                <a:gridCol w="1480351">
                  <a:extLst>
                    <a:ext uri="{9D8B030D-6E8A-4147-A177-3AD203B41FA5}">
                      <a16:colId xmlns:a16="http://schemas.microsoft.com/office/drawing/2014/main" val="393431497"/>
                    </a:ext>
                  </a:extLst>
                </a:gridCol>
              </a:tblGrid>
              <a:tr h="257506">
                <a:tc rowSpan="2">
                  <a:txBody>
                    <a:bodyPr/>
                    <a:lstStyle/>
                    <a:p>
                      <a:pPr indent="120650" algn="ctr"/>
                      <a:r>
                        <a:rPr lang="ja-JP" sz="2400" kern="100" dirty="0">
                          <a:effectLst/>
                        </a:rPr>
                        <a:t>３囚人</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nchor="b"/>
                </a:tc>
                <a:tc gridSpan="2">
                  <a:txBody>
                    <a:bodyPr/>
                    <a:lstStyle/>
                    <a:p>
                      <a:pPr indent="120650" algn="ctr"/>
                      <a:r>
                        <a:rPr lang="ja-JP" sz="2400" kern="100">
                          <a:effectLst/>
                        </a:rPr>
                        <a:t>面積図</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hMerge="1">
                  <a:txBody>
                    <a:bodyPr/>
                    <a:lstStyle/>
                    <a:p>
                      <a:endParaRPr kumimoji="1" lang="ja-JP" altLang="en-US"/>
                    </a:p>
                  </a:txBody>
                  <a:tcPr/>
                </a:tc>
                <a:tc rowSpan="2">
                  <a:txBody>
                    <a:bodyPr/>
                    <a:lstStyle/>
                    <a:p>
                      <a:pPr indent="120650" algn="ctr"/>
                      <a:r>
                        <a:rPr lang="ja-JP" sz="2400" kern="100">
                          <a:effectLst/>
                        </a:rPr>
                        <a:t>計</a:t>
                      </a:r>
                      <a:endParaRPr lang="ja-JP" sz="2400" kern="100">
                        <a:effectLst/>
                        <a:latin typeface="Times New Roman" panose="02020603050405020304" pitchFamily="18" charset="0"/>
                        <a:ea typeface="ＭＳ 明朝" panose="02020609040205080304" pitchFamily="17" charset="-128"/>
                      </a:endParaRPr>
                    </a:p>
                  </a:txBody>
                  <a:tcPr marL="68580" marR="68580" marT="0" marB="0" anchor="b"/>
                </a:tc>
                <a:extLst>
                  <a:ext uri="{0D108BD9-81ED-4DB2-BD59-A6C34878D82A}">
                    <a16:rowId xmlns:a16="http://schemas.microsoft.com/office/drawing/2014/main" val="1032461744"/>
                  </a:ext>
                </a:extLst>
              </a:tr>
              <a:tr h="257506">
                <a:tc vMerge="1">
                  <a:txBody>
                    <a:bodyPr/>
                    <a:lstStyle/>
                    <a:p>
                      <a:endParaRPr kumimoji="1" lang="ja-JP" altLang="en-US"/>
                    </a:p>
                  </a:txBody>
                  <a:tcPr/>
                </a:tc>
                <a:tc>
                  <a:txBody>
                    <a:bodyPr/>
                    <a:lstStyle/>
                    <a:p>
                      <a:pPr indent="120650" algn="ctr"/>
                      <a:r>
                        <a:rPr lang="ja-JP" sz="2400" kern="100">
                          <a:effectLst/>
                        </a:rPr>
                        <a:t>正解</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ja-JP" sz="2400" kern="100">
                          <a:effectLst/>
                        </a:rPr>
                        <a:t>不正解</a:t>
                      </a:r>
                      <a:endParaRPr lang="ja-JP" sz="2400" kern="100">
                        <a:effectLst/>
                        <a:latin typeface="Times New Roman" panose="02020603050405020304" pitchFamily="18" charset="0"/>
                        <a:ea typeface="ＭＳ 明朝" panose="02020609040205080304" pitchFamily="17" charset="-128"/>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4000528250"/>
                  </a:ext>
                </a:extLst>
              </a:tr>
              <a:tr h="257506">
                <a:tc>
                  <a:txBody>
                    <a:bodyPr/>
                    <a:lstStyle/>
                    <a:p>
                      <a:pPr indent="120650" algn="l"/>
                      <a:r>
                        <a:rPr lang="ja-JP" sz="2400" kern="100" dirty="0">
                          <a:effectLst/>
                        </a:rPr>
                        <a:t>１回目</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just"/>
                      <a:r>
                        <a:rPr lang="en-US" sz="2400" kern="100" dirty="0">
                          <a:effectLst/>
                        </a:rPr>
                        <a:t> </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just"/>
                      <a:r>
                        <a:rPr lang="en-US" sz="2400" kern="100">
                          <a:effectLst/>
                        </a:rPr>
                        <a:t> </a:t>
                      </a:r>
                      <a:endParaRPr lang="ja-JP" sz="2400" kern="10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just"/>
                      <a:r>
                        <a:rPr lang="en-US" sz="2400" kern="100">
                          <a:effectLst/>
                        </a:rPr>
                        <a:t> </a:t>
                      </a:r>
                      <a:endParaRPr lang="ja-JP" sz="2400" kern="1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443883064"/>
                  </a:ext>
                </a:extLst>
              </a:tr>
              <a:tr h="515012">
                <a:tc>
                  <a:txBody>
                    <a:bodyPr/>
                    <a:lstStyle/>
                    <a:p>
                      <a:pPr indent="127000" algn="ctr"/>
                      <a:r>
                        <a:rPr lang="ja-JP" sz="2400" kern="100" dirty="0">
                          <a:effectLst/>
                        </a:rPr>
                        <a:t>正解</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ctr"/>
                      <a:r>
                        <a:rPr lang="en-US" sz="2400" b="1" u="sng" kern="100" dirty="0">
                          <a:solidFill>
                            <a:srgbClr val="FF0000"/>
                          </a:solidFill>
                          <a:effectLst/>
                        </a:rPr>
                        <a:t>12</a:t>
                      </a:r>
                      <a:endParaRPr lang="ja-JP" sz="2400" b="1" u="sng" kern="100" dirty="0">
                        <a:solidFill>
                          <a:srgbClr val="FF0000"/>
                        </a:solidFill>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 0</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a:effectLst/>
                        </a:rPr>
                        <a:t>12 (18%)</a:t>
                      </a:r>
                      <a:endParaRPr lang="ja-JP" sz="2400" b="1" kern="100">
                        <a:effectLst/>
                        <a:latin typeface="Times New Roman" panose="02020603050405020304" pitchFamily="18" charset="0"/>
                        <a:ea typeface="ＭＳ 明朝" panose="02020609040205080304" pitchFamily="17" charset="-128"/>
                      </a:endParaRPr>
                    </a:p>
                  </a:txBody>
                  <a:tcPr marL="68580" marR="68580" marT="0" marB="0" anchor="ctr"/>
                </a:tc>
                <a:extLst>
                  <a:ext uri="{0D108BD9-81ED-4DB2-BD59-A6C34878D82A}">
                    <a16:rowId xmlns:a16="http://schemas.microsoft.com/office/drawing/2014/main" val="1708925872"/>
                  </a:ext>
                </a:extLst>
              </a:tr>
              <a:tr h="515012">
                <a:tc>
                  <a:txBody>
                    <a:bodyPr/>
                    <a:lstStyle/>
                    <a:p>
                      <a:pPr indent="127000" algn="r"/>
                      <a:r>
                        <a:rPr lang="ja-JP" sz="2400" kern="100" dirty="0">
                          <a:effectLst/>
                        </a:rPr>
                        <a:t>不正解</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ctr"/>
                      <a:r>
                        <a:rPr lang="en-US" sz="2400" b="1" kern="100">
                          <a:effectLst/>
                        </a:rPr>
                        <a:t> 4</a:t>
                      </a:r>
                      <a:endParaRPr lang="ja-JP" sz="2400" b="1"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u="sng" kern="100" dirty="0">
                          <a:solidFill>
                            <a:srgbClr val="FF0000"/>
                          </a:solidFill>
                          <a:effectLst/>
                        </a:rPr>
                        <a:t>52</a:t>
                      </a:r>
                      <a:endParaRPr lang="ja-JP" sz="2400" b="1" u="sng" kern="100" dirty="0">
                        <a:solidFill>
                          <a:srgbClr val="FF0000"/>
                        </a:solidFill>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56 (82%)</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extLst>
                  <a:ext uri="{0D108BD9-81ED-4DB2-BD59-A6C34878D82A}">
                    <a16:rowId xmlns:a16="http://schemas.microsoft.com/office/drawing/2014/main" val="3080525385"/>
                  </a:ext>
                </a:extLst>
              </a:tr>
              <a:tr h="257506">
                <a:tc>
                  <a:txBody>
                    <a:bodyPr/>
                    <a:lstStyle/>
                    <a:p>
                      <a:pPr indent="120650" algn="l"/>
                      <a:r>
                        <a:rPr lang="ja-JP" sz="2400" kern="100" dirty="0">
                          <a:effectLst/>
                        </a:rPr>
                        <a:t>２回目</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just"/>
                      <a:r>
                        <a:rPr lang="en-US" sz="2400" b="1" kern="100">
                          <a:effectLst/>
                        </a:rPr>
                        <a:t> </a:t>
                      </a:r>
                      <a:endParaRPr lang="ja-JP" sz="2400" b="1" kern="10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just"/>
                      <a:r>
                        <a:rPr lang="en-US" sz="2400" b="1" kern="100">
                          <a:effectLst/>
                        </a:rPr>
                        <a:t> </a:t>
                      </a:r>
                      <a:endParaRPr lang="ja-JP" sz="2400" b="1" kern="10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just"/>
                      <a:r>
                        <a:rPr lang="en-US" sz="2400" b="1" kern="100" dirty="0">
                          <a:effectLst/>
                        </a:rPr>
                        <a:t> </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2068711718"/>
                  </a:ext>
                </a:extLst>
              </a:tr>
              <a:tr h="515012">
                <a:tc>
                  <a:txBody>
                    <a:bodyPr/>
                    <a:lstStyle/>
                    <a:p>
                      <a:pPr indent="127000" algn="ctr"/>
                      <a:r>
                        <a:rPr lang="ja-JP" sz="2400" kern="100" dirty="0">
                          <a:effectLst/>
                        </a:rPr>
                        <a:t>正解</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ctr"/>
                      <a:r>
                        <a:rPr lang="en-US" sz="2400" b="1" u="sng" kern="100" dirty="0">
                          <a:solidFill>
                            <a:srgbClr val="FF0000"/>
                          </a:solidFill>
                          <a:effectLst/>
                        </a:rPr>
                        <a:t>22</a:t>
                      </a:r>
                      <a:endParaRPr lang="ja-JP" sz="2400" b="1" u="sng" kern="100" dirty="0">
                        <a:solidFill>
                          <a:srgbClr val="FF0000"/>
                        </a:solidFill>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a:effectLst/>
                        </a:rPr>
                        <a:t> 1</a:t>
                      </a:r>
                      <a:endParaRPr lang="ja-JP" sz="2400" b="1" kern="10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23 (34%)</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extLst>
                  <a:ext uri="{0D108BD9-81ED-4DB2-BD59-A6C34878D82A}">
                    <a16:rowId xmlns:a16="http://schemas.microsoft.com/office/drawing/2014/main" val="2170901935"/>
                  </a:ext>
                </a:extLst>
              </a:tr>
              <a:tr h="515012">
                <a:tc>
                  <a:txBody>
                    <a:bodyPr/>
                    <a:lstStyle/>
                    <a:p>
                      <a:pPr indent="127000" algn="r"/>
                      <a:r>
                        <a:rPr lang="ja-JP" sz="2400" kern="100" dirty="0">
                          <a:effectLst/>
                        </a:rPr>
                        <a:t>不正解</a:t>
                      </a:r>
                      <a:endParaRPr lang="ja-JP" sz="2400" kern="1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indent="120650" algn="ctr"/>
                      <a:r>
                        <a:rPr lang="en-US" sz="2400" b="1" kern="100" dirty="0">
                          <a:effectLst/>
                        </a:rPr>
                        <a:t>17</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u="sng" kern="100" dirty="0">
                          <a:solidFill>
                            <a:srgbClr val="FF0000"/>
                          </a:solidFill>
                          <a:effectLst/>
                        </a:rPr>
                        <a:t>28</a:t>
                      </a:r>
                      <a:endParaRPr lang="ja-JP" sz="2400" b="1" u="sng" kern="100" dirty="0">
                        <a:solidFill>
                          <a:srgbClr val="FF0000"/>
                        </a:solidFill>
                        <a:effectLst/>
                        <a:latin typeface="Times New Roman" panose="02020603050405020304" pitchFamily="18" charset="0"/>
                        <a:ea typeface="ＭＳ 明朝" panose="02020609040205080304" pitchFamily="17" charset="-128"/>
                      </a:endParaRPr>
                    </a:p>
                  </a:txBody>
                  <a:tcPr marL="68580" marR="68580" marT="0" marB="0" anchor="ctr"/>
                </a:tc>
                <a:tc>
                  <a:txBody>
                    <a:bodyPr/>
                    <a:lstStyle/>
                    <a:p>
                      <a:pPr indent="120650" algn="ctr"/>
                      <a:r>
                        <a:rPr lang="en-US" sz="2400" b="1" kern="100" dirty="0">
                          <a:effectLst/>
                        </a:rPr>
                        <a:t>45 (66%)</a:t>
                      </a:r>
                      <a:endParaRPr lang="ja-JP" sz="2400" b="1" kern="100" dirty="0">
                        <a:effectLst/>
                        <a:latin typeface="Times New Roman" panose="02020603050405020304" pitchFamily="18" charset="0"/>
                        <a:ea typeface="ＭＳ 明朝" panose="02020609040205080304" pitchFamily="17" charset="-128"/>
                      </a:endParaRPr>
                    </a:p>
                  </a:txBody>
                  <a:tcPr marL="68580" marR="68580" marT="0" marB="0" anchor="ctr"/>
                </a:tc>
                <a:extLst>
                  <a:ext uri="{0D108BD9-81ED-4DB2-BD59-A6C34878D82A}">
                    <a16:rowId xmlns:a16="http://schemas.microsoft.com/office/drawing/2014/main" val="591407870"/>
                  </a:ext>
                </a:extLst>
              </a:tr>
            </a:tbl>
          </a:graphicData>
        </a:graphic>
      </p:graphicFrame>
    </p:spTree>
    <p:extLst>
      <p:ext uri="{BB962C8B-B14F-4D97-AF65-F5344CB8AC3E}">
        <p14:creationId xmlns:p14="http://schemas.microsoft.com/office/powerpoint/2010/main" val="3309570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A7C106-EE7E-0D34-D681-FFFA1913B931}"/>
              </a:ext>
            </a:extLst>
          </p:cNvPr>
          <p:cNvSpPr>
            <a:spLocks noGrp="1"/>
          </p:cNvSpPr>
          <p:nvPr>
            <p:ph type="title"/>
          </p:nvPr>
        </p:nvSpPr>
        <p:spPr/>
        <p:txBody>
          <a:bodyPr/>
          <a:lstStyle/>
          <a:p>
            <a:endParaRPr kumimoji="1" lang="ja-JP" altLang="en-US" dirty="0"/>
          </a:p>
        </p:txBody>
      </p:sp>
      <p:sp>
        <p:nvSpPr>
          <p:cNvPr id="3" name="コンテンツ プレースホルダー 2">
            <a:extLst>
              <a:ext uri="{FF2B5EF4-FFF2-40B4-BE49-F238E27FC236}">
                <a16:creationId xmlns:a16="http://schemas.microsoft.com/office/drawing/2014/main" id="{4317D2BB-BBDD-DCC1-CB2F-7FBA4C08BD7A}"/>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解決の最初の試みでは，</a:t>
            </a:r>
            <a:r>
              <a:rPr kumimoji="1" lang="en-US" altLang="ja-JP" dirty="0">
                <a:latin typeface="UD デジタル 教科書体 N-R" panose="02020400000000000000" pitchFamily="17" charset="-128"/>
                <a:ea typeface="UD デジタル 教科書体 N-R" panose="02020400000000000000" pitchFamily="17" charset="-128"/>
              </a:rPr>
              <a:t>68</a:t>
            </a:r>
            <a:r>
              <a:rPr kumimoji="1" lang="ja-JP" altLang="en-US" dirty="0">
                <a:latin typeface="UD デジタル 教科書体 N-R" panose="02020400000000000000" pitchFamily="17" charset="-128"/>
                <a:ea typeface="UD デジタル 教科書体 N-R" panose="02020400000000000000" pitchFamily="17" charset="-128"/>
              </a:rPr>
              <a:t>名のうち</a:t>
            </a:r>
            <a:r>
              <a:rPr kumimoji="1" lang="en-US" altLang="ja-JP" dirty="0">
                <a:latin typeface="UD デジタル 教科書体 N-R" panose="02020400000000000000" pitchFamily="17" charset="-128"/>
                <a:ea typeface="UD デジタル 教科書体 N-R" panose="02020400000000000000" pitchFamily="17" charset="-128"/>
              </a:rPr>
              <a:t>16</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24%</a:t>
            </a:r>
            <a:r>
              <a:rPr kumimoji="1" lang="ja-JP" altLang="en-US" dirty="0">
                <a:latin typeface="UD デジタル 教科書体 N-R" panose="02020400000000000000" pitchFamily="17" charset="-128"/>
                <a:ea typeface="UD デジタル 教科書体 N-R" panose="02020400000000000000" pitchFamily="17" charset="-128"/>
              </a:rPr>
              <a:t>）が正しい面積図を描画し，そのうち</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名が正しい確率を与えることができた．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正しい面積図を描くことのできなかった</a:t>
            </a:r>
            <a:r>
              <a:rPr kumimoji="1" lang="en-US" altLang="ja-JP" dirty="0">
                <a:latin typeface="UD デジタル 教科書体 N-R" panose="02020400000000000000" pitchFamily="17" charset="-128"/>
                <a:ea typeface="UD デジタル 教科書体 N-R" panose="02020400000000000000" pitchFamily="17" charset="-128"/>
              </a:rPr>
              <a:t>52</a:t>
            </a:r>
            <a:r>
              <a:rPr kumimoji="1" lang="ja-JP" altLang="en-US" dirty="0">
                <a:latin typeface="UD デジタル 教科書体 N-R" panose="02020400000000000000" pitchFamily="17" charset="-128"/>
                <a:ea typeface="UD デジタル 教科書体 N-R" panose="02020400000000000000" pitchFamily="17" charset="-128"/>
              </a:rPr>
              <a:t>名は，だれも問題解決に成功しなかった．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２回目の解決の試みでは，</a:t>
            </a:r>
            <a:r>
              <a:rPr kumimoji="1" lang="en-US" altLang="ja-JP" dirty="0">
                <a:latin typeface="UD デジタル 教科書体 N-R" panose="02020400000000000000" pitchFamily="17" charset="-128"/>
                <a:ea typeface="UD デジタル 教科書体 N-R" panose="02020400000000000000" pitchFamily="17" charset="-128"/>
              </a:rPr>
              <a:t>39</a:t>
            </a:r>
            <a:r>
              <a:rPr kumimoji="1" lang="ja-JP" altLang="en-US" dirty="0">
                <a:latin typeface="UD デジタル 教科書体 N-R" panose="02020400000000000000" pitchFamily="17" charset="-128"/>
                <a:ea typeface="UD デジタル 教科書体 N-R" panose="02020400000000000000" pitchFamily="17" charset="-128"/>
              </a:rPr>
              <a:t>名（</a:t>
            </a:r>
            <a:r>
              <a:rPr kumimoji="1" lang="en-US" altLang="ja-JP" dirty="0">
                <a:latin typeface="UD デジタル 教科書体 N-R" panose="02020400000000000000" pitchFamily="17" charset="-128"/>
                <a:ea typeface="UD デジタル 教科書体 N-R" panose="02020400000000000000" pitchFamily="17" charset="-128"/>
              </a:rPr>
              <a:t>57%</a:t>
            </a:r>
            <a:r>
              <a:rPr kumimoji="1" lang="ja-JP" altLang="en-US" dirty="0">
                <a:latin typeface="UD デジタル 教科書体 N-R" panose="02020400000000000000" pitchFamily="17" charset="-128"/>
                <a:ea typeface="UD デジタル 教科書体 N-R" panose="02020400000000000000" pitchFamily="17" charset="-128"/>
              </a:rPr>
              <a:t>）が正しい面積図を描画し，そのうち</a:t>
            </a:r>
            <a:r>
              <a:rPr kumimoji="1" lang="en-US" altLang="ja-JP" dirty="0">
                <a:latin typeface="UD デジタル 教科書体 N-R" panose="02020400000000000000" pitchFamily="17" charset="-128"/>
                <a:ea typeface="UD デジタル 教科書体 N-R" panose="02020400000000000000" pitchFamily="17" charset="-128"/>
              </a:rPr>
              <a:t>22</a:t>
            </a:r>
            <a:r>
              <a:rPr kumimoji="1" lang="ja-JP" altLang="en-US" dirty="0">
                <a:latin typeface="UD デジタル 教科書体 N-R" panose="02020400000000000000" pitchFamily="17" charset="-128"/>
                <a:ea typeface="UD デジタル 教科書体 N-R" panose="02020400000000000000" pitchFamily="17" charset="-128"/>
              </a:rPr>
              <a:t>名が正しい確率を与えることができた．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正しい面積図を描くことのできなかった</a:t>
            </a:r>
            <a:r>
              <a:rPr kumimoji="1" lang="en-US" altLang="ja-JP" dirty="0">
                <a:latin typeface="UD デジタル 教科書体 N-R" panose="02020400000000000000" pitchFamily="17" charset="-128"/>
                <a:ea typeface="UD デジタル 教科書体 N-R" panose="02020400000000000000" pitchFamily="17" charset="-128"/>
              </a:rPr>
              <a:t>29</a:t>
            </a:r>
            <a:r>
              <a:rPr kumimoji="1" lang="ja-JP" altLang="en-US" dirty="0">
                <a:latin typeface="UD デジタル 教科書体 N-R" panose="02020400000000000000" pitchFamily="17" charset="-128"/>
                <a:ea typeface="UD デジタル 教科書体 N-R" panose="02020400000000000000" pitchFamily="17" charset="-128"/>
              </a:rPr>
              <a:t>名では，正しい確率を与えたのは１名だけであった．</a:t>
            </a:r>
          </a:p>
        </p:txBody>
      </p:sp>
    </p:spTree>
    <p:extLst>
      <p:ext uri="{BB962C8B-B14F-4D97-AF65-F5344CB8AC3E}">
        <p14:creationId xmlns:p14="http://schemas.microsoft.com/office/powerpoint/2010/main" val="1007293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917EF5-93E0-13AA-2A54-30E8C1CEA76B}"/>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kumimoji="1" lang="ja-JP" altLang="en-US" dirty="0"/>
              <a:t>４．考察</a:t>
            </a:r>
          </a:p>
        </p:txBody>
      </p:sp>
      <p:sp>
        <p:nvSpPr>
          <p:cNvPr id="3" name="コンテンツ プレースホルダー 2">
            <a:extLst>
              <a:ext uri="{FF2B5EF4-FFF2-40B4-BE49-F238E27FC236}">
                <a16:creationId xmlns:a16="http://schemas.microsoft.com/office/drawing/2014/main" id="{CA4ADE06-BA6E-B582-EFBB-C7E97256A24B}"/>
              </a:ext>
            </a:extLst>
          </p:cNvPr>
          <p:cNvSpPr>
            <a:spLocks noGrp="1"/>
          </p:cNvSpPr>
          <p:nvPr>
            <p:ph idx="1"/>
          </p:nvPr>
        </p:nvSpPr>
        <p:spPr/>
        <p:txBody>
          <a:bodyPr/>
          <a:lstStyle/>
          <a:p>
            <a:r>
              <a:rPr kumimoji="1" lang="ja-JP" altLang="en-US" dirty="0"/>
              <a:t>ベイズの定理を学習し，</a:t>
            </a:r>
            <a:r>
              <a:rPr kumimoji="1" lang="ja-JP" altLang="en-US" u="sng" dirty="0"/>
              <a:t>基本的なベイズ課題を解決できる学習者にとっても，３囚人問題は難しかった</a:t>
            </a:r>
            <a:r>
              <a:rPr kumimoji="1" lang="ja-JP" altLang="en-US" dirty="0"/>
              <a:t>．</a:t>
            </a:r>
            <a:endParaRPr kumimoji="1" lang="en-US" altLang="ja-JP" dirty="0"/>
          </a:p>
          <a:p>
            <a:r>
              <a:rPr kumimoji="1" lang="ja-JP" altLang="en-US" dirty="0"/>
              <a:t>とりわけ，尤度情報の理解と，面積図の描画から，</a:t>
            </a:r>
            <a:r>
              <a:rPr kumimoji="1" lang="ja-JP" altLang="en-US" u="sng" dirty="0"/>
              <a:t>問題理解の過程に困難がある</a:t>
            </a:r>
            <a:r>
              <a:rPr kumimoji="1" lang="ja-JP" altLang="en-US" dirty="0"/>
              <a:t>ことが示された．</a:t>
            </a:r>
          </a:p>
          <a:p>
            <a:r>
              <a:rPr kumimoji="1" lang="ja-JP" altLang="en-US" dirty="0"/>
              <a:t>それでも，本研究での３囚人問題の正答率は，先行研究に比べてかなり高かった．</a:t>
            </a:r>
            <a:r>
              <a:rPr kumimoji="1" lang="ja-JP" altLang="en-US" u="sng" dirty="0"/>
              <a:t>尤度情報を理解し，正しい問題表象を面積図として構築できれば，正しい確率が得られる可能性は高い</a:t>
            </a:r>
            <a:r>
              <a:rPr kumimoji="1" lang="ja-JP" altLang="en-US" dirty="0"/>
              <a:t>．</a:t>
            </a:r>
          </a:p>
        </p:txBody>
      </p:sp>
    </p:spTree>
    <p:extLst>
      <p:ext uri="{BB962C8B-B14F-4D97-AF65-F5344CB8AC3E}">
        <p14:creationId xmlns:p14="http://schemas.microsoft.com/office/powerpoint/2010/main" val="7996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D14852-44DC-06E4-14E1-61CE9D73B6C6}"/>
              </a:ext>
            </a:extLst>
          </p:cNvPr>
          <p:cNvSpPr>
            <a:spLocks noGrp="1"/>
          </p:cNvSpPr>
          <p:nvPr>
            <p:ph type="title"/>
          </p:nvPr>
        </p:nvSpPr>
        <p:spPr/>
        <p:txBody>
          <a:bodyPr/>
          <a:lstStyle/>
          <a:p>
            <a:r>
              <a:rPr kumimoji="1" lang="ja-JP" altLang="en-US" dirty="0"/>
              <a:t>ポイント</a:t>
            </a:r>
          </a:p>
        </p:txBody>
      </p:sp>
      <p:sp>
        <p:nvSpPr>
          <p:cNvPr id="3" name="コンテンツ プレースホルダー 2">
            <a:extLst>
              <a:ext uri="{FF2B5EF4-FFF2-40B4-BE49-F238E27FC236}">
                <a16:creationId xmlns:a16="http://schemas.microsoft.com/office/drawing/2014/main" id="{72DE006B-81DC-F574-0404-52904F28C095}"/>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担当している統計学の入門講義を利用して，基本的なベイズ課題を解くことができるようになった学習者を対象とした．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先行研究の多くは学習者のスキルレベルが不明</a:t>
            </a:r>
            <a:endParaRPr kumimoji="1"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３囚人問題の難しさは</a:t>
            </a:r>
            <a:r>
              <a:rPr lang="ja-JP" altLang="en-US" u="sng" dirty="0">
                <a:solidFill>
                  <a:srgbClr val="FF0000"/>
                </a:solidFill>
                <a:latin typeface="UD デジタル 教科書体 N-R" panose="02020400000000000000" pitchFamily="17" charset="-128"/>
                <a:ea typeface="UD デジタル 教科書体 N-R" panose="02020400000000000000" pitchFamily="17" charset="-128"/>
              </a:rPr>
              <a:t>問題理解過程</a:t>
            </a:r>
            <a:r>
              <a:rPr lang="ja-JP" altLang="en-US" dirty="0">
                <a:latin typeface="UD デジタル 教科書体 N-R" panose="02020400000000000000" pitchFamily="17" charset="-128"/>
                <a:ea typeface="UD デジタル 教科書体 N-R" panose="02020400000000000000" pitchFamily="17" charset="-128"/>
              </a:rPr>
              <a:t>にあることを明らかにした．</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ヒューリスティックス（</a:t>
            </a:r>
            <a:r>
              <a:rPr lang="en-US" altLang="ja-JP" dirty="0">
                <a:latin typeface="UD デジタル 教科書体 N-R" panose="02020400000000000000" pitchFamily="17" charset="-128"/>
                <a:ea typeface="UD デジタル 教科書体 N-R" panose="02020400000000000000" pitchFamily="17" charset="-128"/>
              </a:rPr>
              <a:t>Tversky &amp; Kahneman</a:t>
            </a:r>
            <a:r>
              <a:rPr lang="ja-JP" altLang="en-US" dirty="0">
                <a:latin typeface="UD デジタル 教科書体 N-R" panose="02020400000000000000" pitchFamily="17" charset="-128"/>
                <a:ea typeface="UD デジタル 教科書体 N-R" panose="02020400000000000000" pitchFamily="17" charset="-128"/>
              </a:rPr>
              <a:t>）や主観的定理（市川）といった，解決過程の難しさではない．</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尤度情報についての質問に，半数以上の学習者が誤った．</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問題表象を正しく構築できた学習者の多くは，３囚人問題に正答できた．</a:t>
            </a:r>
            <a:endParaRPr lang="en-US" altLang="ja-JP"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900352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26DB54-26EE-C3A2-EB54-815B14CBD8D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142493CC-13A6-98F7-DD39-1D95088DBADB}"/>
              </a:ext>
            </a:extLst>
          </p:cNvPr>
          <p:cNvSpPr>
            <a:spLocks noGrp="1"/>
          </p:cNvSpPr>
          <p:nvPr>
            <p:ph idx="1"/>
          </p:nvPr>
        </p:nvSpPr>
        <p:spPr/>
        <p:txBody>
          <a:bodyPr>
            <a:normAutofit/>
          </a:bodyPr>
          <a:lstStyle/>
          <a:p>
            <a:r>
              <a:rPr kumimoji="1" lang="ja-JP" altLang="en-US" dirty="0">
                <a:latin typeface="UD デジタル 教科書体 N-R" panose="02020400000000000000" pitchFamily="17" charset="-128"/>
                <a:ea typeface="UD デジタル 教科書体 N-R" panose="02020400000000000000" pitchFamily="17" charset="-128"/>
              </a:rPr>
              <a:t>３囚人問題では，よく知られた誤答（たとえば，</a:t>
            </a:r>
            <a:r>
              <a:rPr kumimoji="1" lang="en-US" altLang="ja-JP" dirty="0">
                <a:latin typeface="UD デジタル 教科書体 N-R" panose="02020400000000000000" pitchFamily="17" charset="-128"/>
                <a:ea typeface="UD デジタル 教科書体 N-R" panose="02020400000000000000" pitchFamily="17" charset="-128"/>
              </a:rPr>
              <a:t>1/4</a:t>
            </a:r>
            <a:r>
              <a:rPr kumimoji="1" lang="ja-JP" altLang="en-US" dirty="0">
                <a:latin typeface="UD デジタル 教科書体 N-R" panose="02020400000000000000" pitchFamily="17" charset="-128"/>
                <a:ea typeface="UD デジタル 教科書体 N-R" panose="02020400000000000000" pitchFamily="17" charset="-128"/>
              </a:rPr>
              <a:t>という「不変解」や，</a:t>
            </a:r>
            <a:r>
              <a:rPr kumimoji="1" lang="en-US" altLang="ja-JP" dirty="0">
                <a:latin typeface="UD デジタル 教科書体 N-R" panose="02020400000000000000" pitchFamily="17" charset="-128"/>
                <a:ea typeface="UD デジタル 教科書体 N-R" panose="02020400000000000000" pitchFamily="17" charset="-128"/>
              </a:rPr>
              <a:t>1/3</a:t>
            </a:r>
            <a:r>
              <a:rPr kumimoji="1" lang="ja-JP" altLang="en-US" dirty="0">
                <a:latin typeface="UD デジタル 教科書体 N-R" panose="02020400000000000000" pitchFamily="17" charset="-128"/>
                <a:ea typeface="UD デジタル 教科書体 N-R" panose="02020400000000000000" pitchFamily="17" charset="-128"/>
              </a:rPr>
              <a:t>という「等比率解」）の他にも，さまざまな解答がなされる．</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本研究でも，</a:t>
            </a:r>
            <a:r>
              <a:rPr kumimoji="1" lang="ja-JP" altLang="en-US" u="sng" dirty="0">
                <a:latin typeface="UD デジタル 教科書体 N-R" panose="02020400000000000000" pitchFamily="17" charset="-128"/>
                <a:ea typeface="UD デジタル 教科書体 N-R" panose="02020400000000000000" pitchFamily="17" charset="-128"/>
              </a:rPr>
              <a:t>誤答にはかなりのバリエーション</a:t>
            </a:r>
            <a:r>
              <a:rPr kumimoji="1" lang="ja-JP" altLang="en-US" dirty="0">
                <a:latin typeface="UD デジタル 教科書体 N-R" panose="02020400000000000000" pitchFamily="17" charset="-128"/>
                <a:ea typeface="UD デジタル 教科書体 N-R" panose="02020400000000000000" pitchFamily="17" charset="-128"/>
              </a:rPr>
              <a:t>があった．これは主に問題理解表象のバリエーションに起因すると考えられる．実際，描かれた面積図にはさまざまなものがあった．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本研究で学生から得た答案は，日本語での記述なしに面積図と計算式が書かれたものが多く，なぜそのような面積図を描いたのか，実行する計算を面積図からどのように決めたのか，読み取ることが難しかった．今後の研究での方法を工夫したい．</a:t>
            </a:r>
          </a:p>
        </p:txBody>
      </p:sp>
    </p:spTree>
    <p:extLst>
      <p:ext uri="{BB962C8B-B14F-4D97-AF65-F5344CB8AC3E}">
        <p14:creationId xmlns:p14="http://schemas.microsoft.com/office/powerpoint/2010/main" val="494075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EEA825-4852-9465-B3A6-FEA2F0F8A36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5A164D51-8005-A37A-9BBB-3EC3C9FC8F3F}"/>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算数文章題の研究は問題理解の重要性を指摘してきた．</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本研究は同様の指摘をしており，</a:t>
            </a:r>
            <a:r>
              <a:rPr kumimoji="1" lang="ja-JP" altLang="en-US" u="sng" dirty="0">
                <a:latin typeface="UD デジタル 教科書体 N-R" panose="02020400000000000000" pitchFamily="17" charset="-128"/>
                <a:ea typeface="UD デジタル 教科書体 N-R" panose="02020400000000000000" pitchFamily="17" charset="-128"/>
              </a:rPr>
              <a:t>算数文章題解決過程の研究と確率判断の研究との接点を示している</a:t>
            </a:r>
            <a:r>
              <a:rPr kumimoji="1" lang="ja-JP" altLang="en-US" dirty="0">
                <a:latin typeface="UD デジタル 教科書体 N-R" panose="02020400000000000000" pitchFamily="17" charset="-128"/>
                <a:ea typeface="UD デジタル 教科書体 N-R" panose="02020400000000000000" pitchFamily="17" charset="-128"/>
              </a:rPr>
              <a:t>．</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従来の確率判断の研究は，ヒューリスティックや「主観的定理」など，問題を理解した後の過程に注目することが多かった．</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３囚人問題でも，問題理解過程に困難があるという指摘はあったが，本研究のようなデータに基づく検討は不十分だった．</a:t>
            </a:r>
          </a:p>
        </p:txBody>
      </p:sp>
    </p:spTree>
    <p:extLst>
      <p:ext uri="{BB962C8B-B14F-4D97-AF65-F5344CB8AC3E}">
        <p14:creationId xmlns:p14="http://schemas.microsoft.com/office/powerpoint/2010/main" val="2218017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58E840-D550-F95D-C1E7-FE6E01D3B4E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F4D89FD7-CF6E-7A78-EFD3-C514D70433A1}"/>
              </a:ext>
            </a:extLst>
          </p:cNvPr>
          <p:cNvSpPr>
            <a:spLocks noGrp="1"/>
          </p:cNvSpPr>
          <p:nvPr>
            <p:ph idx="1"/>
          </p:nvPr>
        </p:nvSpPr>
        <p:spPr/>
        <p:txBody>
          <a:bodyPr/>
          <a:lstStyle/>
          <a:p>
            <a:r>
              <a:rPr kumimoji="1" lang="ja-JP" altLang="en-US" u="sng" dirty="0">
                <a:latin typeface="UD デジタル 教科書体 N-R" panose="02020400000000000000" pitchFamily="17" charset="-128"/>
                <a:ea typeface="UD デジタル 教科書体 N-R" panose="02020400000000000000" pitchFamily="17" charset="-128"/>
              </a:rPr>
              <a:t>３囚人問題に固有の特殊な難しさではなく，他のベイズ課題にもあてはまる要素を明らかにしたい</a:t>
            </a:r>
            <a:r>
              <a:rPr kumimoji="1" lang="ja-JP" altLang="en-US" dirty="0">
                <a:latin typeface="UD デジタル 教科書体 N-R" panose="02020400000000000000" pitchFamily="17" charset="-128"/>
                <a:ea typeface="UD デジタル 教科書体 N-R" panose="02020400000000000000" pitchFamily="17" charset="-128"/>
              </a:rPr>
              <a:t>．</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たとえば，</a:t>
            </a:r>
            <a:r>
              <a:rPr kumimoji="1" lang="ja-JP" altLang="en-US" u="sng" dirty="0">
                <a:latin typeface="UD デジタル 教科書体 N-R" panose="02020400000000000000" pitchFamily="17" charset="-128"/>
                <a:ea typeface="UD デジタル 教科書体 N-R" panose="02020400000000000000" pitchFamily="17" charset="-128"/>
              </a:rPr>
              <a:t>仮説とデータの時間的順序</a:t>
            </a:r>
            <a:r>
              <a:rPr kumimoji="1" lang="ja-JP" altLang="en-US" dirty="0">
                <a:latin typeface="UD デジタル 教科書体 N-R" panose="02020400000000000000" pitchFamily="17" charset="-128"/>
                <a:ea typeface="UD デジタル 教科書体 N-R" panose="02020400000000000000" pitchFamily="17" charset="-128"/>
              </a:rPr>
              <a:t>はそうした要素かもしれないと考えている．</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くじびき問題では箱の選択（仮説）がボールの取り出し（データ）よりも時間的に前だが，３囚人問題では看守の発言より後に実際の釈放（あるいは処刑）が行われる．</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直観的には「原因の確率」の方が困難に思えるが，そうではないのかもしれない．</a:t>
            </a:r>
          </a:p>
        </p:txBody>
      </p:sp>
    </p:spTree>
    <p:extLst>
      <p:ext uri="{BB962C8B-B14F-4D97-AF65-F5344CB8AC3E}">
        <p14:creationId xmlns:p14="http://schemas.microsoft.com/office/powerpoint/2010/main" val="41509925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0FE99-F803-2B7F-4BDD-6BE7E0E6FB0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7F57E72-9DE0-2EEE-96E5-D1C9CFCD6548}"/>
              </a:ext>
            </a:extLst>
          </p:cNvPr>
          <p:cNvSpPr>
            <a:spLocks noGrp="1"/>
          </p:cNvSpPr>
          <p:nvPr>
            <p:ph type="title"/>
          </p:nvPr>
        </p:nvSpPr>
        <p:spPr/>
        <p:txBody>
          <a:bodyPr/>
          <a:lstStyle/>
          <a:p>
            <a:r>
              <a:rPr kumimoji="1" lang="ja-JP" altLang="en-US" dirty="0"/>
              <a:t>結論</a:t>
            </a:r>
          </a:p>
        </p:txBody>
      </p:sp>
      <p:sp>
        <p:nvSpPr>
          <p:cNvPr id="3" name="コンテンツ プレースホルダー 2">
            <a:extLst>
              <a:ext uri="{FF2B5EF4-FFF2-40B4-BE49-F238E27FC236}">
                <a16:creationId xmlns:a16="http://schemas.microsoft.com/office/drawing/2014/main" id="{D967B28A-41F1-2E14-BA19-27AEDE3A66F8}"/>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基本的なベイズ課題を解くことができるようになった学習者にとっても，３囚人問題は難しい．</a:t>
            </a:r>
            <a:endParaRPr kumimoji="1"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３囚人問題の難しさは</a:t>
            </a:r>
            <a:r>
              <a:rPr lang="ja-JP" altLang="en-US" u="sng" dirty="0">
                <a:solidFill>
                  <a:srgbClr val="FF0000"/>
                </a:solidFill>
                <a:latin typeface="UD デジタル 教科書体 N-R" panose="02020400000000000000" pitchFamily="17" charset="-128"/>
                <a:ea typeface="UD デジタル 教科書体 N-R" panose="02020400000000000000" pitchFamily="17" charset="-128"/>
              </a:rPr>
              <a:t>問題理解過程</a:t>
            </a:r>
            <a:r>
              <a:rPr lang="ja-JP" altLang="en-US" dirty="0">
                <a:latin typeface="UD デジタル 教科書体 N-R" panose="02020400000000000000" pitchFamily="17" charset="-128"/>
                <a:ea typeface="UD デジタル 教科書体 N-R" panose="02020400000000000000" pitchFamily="17" charset="-128"/>
              </a:rPr>
              <a:t>にある．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問題表象を正しく構築できれば，３囚人問題に正答できる可能性は高い．</a:t>
            </a:r>
            <a:endParaRPr lang="en-US" altLang="ja-JP"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130821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26832E-3C2C-7642-C8F8-87AC93D5AF0B}"/>
              </a:ext>
            </a:extLst>
          </p:cNvPr>
          <p:cNvSpPr>
            <a:spLocks noGrp="1"/>
          </p:cNvSpPr>
          <p:nvPr>
            <p:ph type="title"/>
          </p:nvPr>
        </p:nvSpPr>
        <p:spPr/>
        <p:txBody>
          <a:bodyPr/>
          <a:lstStyle/>
          <a:p>
            <a:r>
              <a:rPr kumimoji="1" lang="ja-JP" altLang="en-US" dirty="0"/>
              <a:t>さて，これから・・・</a:t>
            </a:r>
          </a:p>
        </p:txBody>
      </p:sp>
      <p:sp>
        <p:nvSpPr>
          <p:cNvPr id="3" name="コンテンツ プレースホルダー 2">
            <a:extLst>
              <a:ext uri="{FF2B5EF4-FFF2-40B4-BE49-F238E27FC236}">
                <a16:creationId xmlns:a16="http://schemas.microsoft.com/office/drawing/2014/main" id="{EB557B8A-BAB9-26CE-65EA-E020C57655D9}"/>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算数文章題の研究と接点ができたことはよかったが，３囚人問題に固有の特殊な難しさではなく，他のベイズ課題にもあてはまる要素を明らかにできるだろうか？</a:t>
            </a:r>
            <a:endParaRPr kumimoji="1"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仮説とデータの時間的順序に目をつけたが，ここに実りはあるだろうか？</a:t>
            </a:r>
            <a:endParaRPr kumimoji="1" lang="ja-JP" altLang="en-US"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403809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E361FA-2F3A-1081-5EFA-1FFFC8D35D1B}"/>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kumimoji="1" lang="ja-JP" altLang="en-US" dirty="0"/>
              <a:t>１．はじめに</a:t>
            </a:r>
          </a:p>
        </p:txBody>
      </p:sp>
      <p:sp>
        <p:nvSpPr>
          <p:cNvPr id="3" name="コンテンツ プレースホルダー 2">
            <a:extLst>
              <a:ext uri="{FF2B5EF4-FFF2-40B4-BE49-F238E27FC236}">
                <a16:creationId xmlns:a16="http://schemas.microsoft.com/office/drawing/2014/main" id="{99C7786F-0818-E6CD-5E8A-E6A7AAD53294}"/>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確率判断において，数学的な規範解と人間の直観がしばしば異なることは，よく知られている．</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「３囚人問題」はそうした問題のひとつである．</a:t>
            </a:r>
          </a:p>
        </p:txBody>
      </p:sp>
    </p:spTree>
    <p:extLst>
      <p:ext uri="{BB962C8B-B14F-4D97-AF65-F5344CB8AC3E}">
        <p14:creationId xmlns:p14="http://schemas.microsoft.com/office/powerpoint/2010/main" val="3010080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29EDC-51BA-42FB-67C4-D118040BDB33}"/>
              </a:ext>
            </a:extLst>
          </p:cNvPr>
          <p:cNvSpPr>
            <a:spLocks noGrp="1"/>
          </p:cNvSpPr>
          <p:nvPr>
            <p:ph type="title"/>
          </p:nvPr>
        </p:nvSpPr>
        <p:spPr/>
        <p:txBody>
          <a:bodyPr/>
          <a:lstStyle/>
          <a:p>
            <a:r>
              <a:rPr kumimoji="1" lang="ja-JP" altLang="en-US" dirty="0"/>
              <a:t>３囚人問題</a:t>
            </a:r>
          </a:p>
        </p:txBody>
      </p:sp>
      <p:sp>
        <p:nvSpPr>
          <p:cNvPr id="3" name="コンテンツ プレースホルダー 2">
            <a:extLst>
              <a:ext uri="{FF2B5EF4-FFF2-40B4-BE49-F238E27FC236}">
                <a16:creationId xmlns:a16="http://schemas.microsoft.com/office/drawing/2014/main" id="{44BD6C6B-FFC8-B773-0374-196E8B5060FD}"/>
              </a:ext>
            </a:extLst>
          </p:cNvPr>
          <p:cNvSpPr>
            <a:spLocks noGrp="1"/>
          </p:cNvSpPr>
          <p:nvPr>
            <p:ph idx="1"/>
          </p:nvPr>
        </p:nvSpPr>
        <p:spPr/>
        <p:txBody>
          <a:bodyPr>
            <a:normAutofit lnSpcReduction="10000"/>
          </a:bodyPr>
          <a:lstStyle/>
          <a:p>
            <a:r>
              <a:rPr kumimoji="1" lang="ja-JP" altLang="en-US" dirty="0">
                <a:latin typeface="UD デジタル 教科書体 N-R" panose="02020400000000000000" pitchFamily="17" charset="-128"/>
                <a:ea typeface="UD デジタル 教科書体 N-R" panose="02020400000000000000" pitchFamily="17" charset="-128"/>
              </a:rPr>
              <a:t>３人の囚人Ａ，Ｂ，Ｃがいて，２人が処刑され１人が釈放されることがわかっている．それぞれの釈放される確率は，</a:t>
            </a:r>
            <a:r>
              <a:rPr kumimoji="1" lang="en-US" altLang="ja-JP" dirty="0">
                <a:latin typeface="UD デジタル 教科書体 N-R" panose="02020400000000000000" pitchFamily="17" charset="-128"/>
                <a:ea typeface="UD デジタル 教科書体 N-R" panose="02020400000000000000" pitchFamily="17" charset="-128"/>
              </a:rPr>
              <a:t>1/4</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1/4</a:t>
            </a:r>
            <a:r>
              <a:rPr kumimoji="1" lang="ja-JP" altLang="en-US" dirty="0">
                <a:latin typeface="UD デジタル 教科書体 N-R" panose="02020400000000000000" pitchFamily="17" charset="-128"/>
                <a:ea typeface="UD デジタル 教科書体 N-R" panose="02020400000000000000" pitchFamily="17" charset="-128"/>
              </a:rPr>
              <a:t>，</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であった．</a:t>
            </a:r>
          </a:p>
          <a:p>
            <a:r>
              <a:rPr kumimoji="1" lang="ja-JP" altLang="en-US" dirty="0">
                <a:latin typeface="UD デジタル 教科書体 N-R" panose="02020400000000000000" pitchFamily="17" charset="-128"/>
                <a:ea typeface="UD デジタル 教科書体 N-R" panose="02020400000000000000" pitchFamily="17" charset="-128"/>
              </a:rPr>
              <a:t>だれが釈放されるか知っている看守に対し，囚人Ａが，「ＢとＣのうち，処刑される１人の名前を教えてくれないか」と頼んだ．看守はしばし考えて，まあかまわないだろうと思い，「Ｂは処刑されるよ」と教えてやった．</a:t>
            </a:r>
          </a:p>
          <a:p>
            <a:r>
              <a:rPr kumimoji="1" lang="ja-JP" altLang="en-US" dirty="0">
                <a:latin typeface="UD デジタル 教科書体 N-R" panose="02020400000000000000" pitchFamily="17" charset="-128"/>
                <a:ea typeface="UD デジタル 教科書体 N-R" panose="02020400000000000000" pitchFamily="17" charset="-128"/>
              </a:rPr>
              <a:t>この答えを聞いたあと，Ａが釈放される確率はいくらになるか．</a:t>
            </a:r>
          </a:p>
          <a:p>
            <a:r>
              <a:rPr kumimoji="1" lang="ja-JP" altLang="en-US" dirty="0">
                <a:latin typeface="UD デジタル 教科書体 N-R" panose="02020400000000000000" pitchFamily="17" charset="-128"/>
                <a:ea typeface="UD デジタル 教科書体 N-R" panose="02020400000000000000" pitchFamily="17" charset="-128"/>
              </a:rPr>
              <a:t>ただし，看守はうそをつかないこと，囚人ＢとＣがともに処刑される場合には</a:t>
            </a:r>
            <a:r>
              <a:rPr kumimoji="1" lang="en-US" altLang="ja-JP" dirty="0">
                <a:latin typeface="UD デジタル 教科書体 N-R" panose="02020400000000000000" pitchFamily="17" charset="-128"/>
                <a:ea typeface="UD デジタル 教科書体 N-R" panose="02020400000000000000" pitchFamily="17" charset="-128"/>
              </a:rPr>
              <a:t>1/2</a:t>
            </a:r>
            <a:r>
              <a:rPr kumimoji="1" lang="ja-JP" altLang="en-US" dirty="0">
                <a:latin typeface="UD デジタル 教科書体 N-R" panose="02020400000000000000" pitchFamily="17" charset="-128"/>
                <a:ea typeface="UD デジタル 教科書体 N-R" panose="02020400000000000000" pitchFamily="17" charset="-128"/>
              </a:rPr>
              <a:t>ずつの確率でＢかＣの名前を答えることを仮定する．</a:t>
            </a:r>
          </a:p>
          <a:p>
            <a:endParaRPr kumimoji="1" lang="ja-JP" altLang="en-US" dirty="0"/>
          </a:p>
        </p:txBody>
      </p:sp>
    </p:spTree>
    <p:extLst>
      <p:ext uri="{BB962C8B-B14F-4D97-AF65-F5344CB8AC3E}">
        <p14:creationId xmlns:p14="http://schemas.microsoft.com/office/powerpoint/2010/main" val="3038961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934836-28BE-393F-869A-11BEA286A26D}"/>
              </a:ext>
            </a:extLst>
          </p:cNvPr>
          <p:cNvSpPr>
            <a:spLocks noGrp="1"/>
          </p:cNvSpPr>
          <p:nvPr>
            <p:ph type="title"/>
          </p:nvPr>
        </p:nvSpPr>
        <p:spPr/>
        <p:txBody>
          <a:bodyPr/>
          <a:lstStyle/>
          <a:p>
            <a:r>
              <a:rPr lang="ja-JP" altLang="en-US" dirty="0"/>
              <a:t>先行研究</a:t>
            </a:r>
            <a:endParaRPr kumimoji="1" lang="ja-JP" altLang="en-US" dirty="0"/>
          </a:p>
        </p:txBody>
      </p:sp>
      <p:sp>
        <p:nvSpPr>
          <p:cNvPr id="3" name="コンテンツ プレースホルダー 2">
            <a:extLst>
              <a:ext uri="{FF2B5EF4-FFF2-40B4-BE49-F238E27FC236}">
                <a16:creationId xmlns:a16="http://schemas.microsoft.com/office/drawing/2014/main" id="{F1C33EF3-D423-A6CC-0DFE-8255C83EE873}"/>
              </a:ext>
            </a:extLst>
          </p:cNvPr>
          <p:cNvSpPr>
            <a:spLocks noGrp="1"/>
          </p:cNvSpPr>
          <p:nvPr>
            <p:ph idx="1"/>
          </p:nvPr>
        </p:nvSpPr>
        <p:spPr/>
        <p:txBody>
          <a:bodyPr>
            <a:normAutofit/>
          </a:bodyPr>
          <a:lstStyle/>
          <a:p>
            <a:r>
              <a:rPr kumimoji="1" lang="ja-JP" altLang="en-US" dirty="0">
                <a:latin typeface="UD デジタル 教科書体 N-R" panose="02020400000000000000" pitchFamily="17" charset="-128"/>
                <a:ea typeface="UD デジタル 教科書体 N-R" panose="02020400000000000000" pitchFamily="17" charset="-128"/>
              </a:rPr>
              <a:t>３囚人問題での人間の直観が正解と異なってしまうのはなぜなのか，すなわち，この問題の難しさはどこにあるのかについて，多くの議論がなされた．</a:t>
            </a:r>
            <a:r>
              <a:rPr kumimoji="1" lang="ja-JP" altLang="en-US" sz="2000" dirty="0">
                <a:latin typeface="UD デジタル 教科書体 N-R" panose="02020400000000000000" pitchFamily="17" charset="-128"/>
                <a:ea typeface="UD デジタル 教科書体 N-R" panose="02020400000000000000" pitchFamily="17" charset="-128"/>
              </a:rPr>
              <a:t>（市川，</a:t>
            </a:r>
            <a:r>
              <a:rPr kumimoji="1" lang="en-US" altLang="ja-JP" sz="2000" dirty="0">
                <a:latin typeface="UD デジタル 教科書体 N-R" panose="02020400000000000000" pitchFamily="17" charset="-128"/>
                <a:ea typeface="UD デジタル 教科書体 N-R" panose="02020400000000000000" pitchFamily="17" charset="-128"/>
              </a:rPr>
              <a:t>1998『</a:t>
            </a:r>
            <a:r>
              <a:rPr kumimoji="1" lang="ja-JP" altLang="en-US" sz="2000" dirty="0">
                <a:latin typeface="UD デジタル 教科書体 N-R" panose="02020400000000000000" pitchFamily="17" charset="-128"/>
                <a:ea typeface="UD デジタル 教科書体 N-R" panose="02020400000000000000" pitchFamily="17" charset="-128"/>
              </a:rPr>
              <a:t>確率の理解を探る</a:t>
            </a:r>
            <a:r>
              <a:rPr kumimoji="1" lang="en-US" altLang="ja-JP" sz="2000" dirty="0">
                <a:latin typeface="UD デジタル 教科書体 N-R" panose="02020400000000000000" pitchFamily="17" charset="-128"/>
                <a:ea typeface="UD デジタル 教科書体 N-R" panose="02020400000000000000" pitchFamily="17" charset="-128"/>
              </a:rPr>
              <a:t>』</a:t>
            </a:r>
            <a:r>
              <a:rPr kumimoji="1" lang="ja-JP" altLang="en-US" sz="2000" dirty="0">
                <a:latin typeface="UD デジタル 教科書体 N-R" panose="02020400000000000000" pitchFamily="17" charset="-128"/>
                <a:ea typeface="UD デジタル 教科書体 N-R" panose="02020400000000000000" pitchFamily="17" charset="-128"/>
              </a:rPr>
              <a:t>）</a:t>
            </a:r>
            <a:endParaRPr kumimoji="1" lang="en-US" altLang="ja-JP" sz="2000"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ベイズ的確率推定の困難</a:t>
            </a:r>
            <a:r>
              <a:rPr lang="ja-JP" altLang="en-US" sz="2000" dirty="0">
                <a:latin typeface="UD デジタル 教科書体 N-R" panose="02020400000000000000" pitchFamily="17" charset="-128"/>
                <a:ea typeface="UD デジタル 教科書体 N-R" panose="02020400000000000000" pitchFamily="17" charset="-128"/>
              </a:rPr>
              <a:t>（守，</a:t>
            </a:r>
            <a:r>
              <a:rPr lang="en-US" altLang="ja-JP" sz="2000" dirty="0">
                <a:latin typeface="UD デジタル 教科書体 N-R" panose="02020400000000000000" pitchFamily="17" charset="-128"/>
                <a:ea typeface="UD デジタル 教科書体 N-R" panose="02020400000000000000" pitchFamily="17" charset="-128"/>
              </a:rPr>
              <a:t>1988</a:t>
            </a:r>
            <a:r>
              <a:rPr lang="ja-JP" altLang="en-US" sz="2000" dirty="0">
                <a:latin typeface="UD デジタル 教科書体 N-R" panose="02020400000000000000" pitchFamily="17" charset="-128"/>
                <a:ea typeface="UD デジタル 教科書体 N-R" panose="02020400000000000000" pitchFamily="17" charset="-128"/>
              </a:rPr>
              <a:t>）</a:t>
            </a:r>
            <a:endParaRPr kumimoji="1" lang="en-US" altLang="ja-JP" sz="2000"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「主観的定理」，すなわち，素朴な確率推定方法の基礎にある命題的信念への依存．</a:t>
            </a:r>
            <a:r>
              <a:rPr kumimoji="1" lang="ja-JP" altLang="en-US" sz="2000" dirty="0">
                <a:latin typeface="UD デジタル 教科書体 N-R" panose="02020400000000000000" pitchFamily="17" charset="-128"/>
                <a:ea typeface="UD デジタル 教科書体 N-R" panose="02020400000000000000" pitchFamily="17" charset="-128"/>
              </a:rPr>
              <a:t>（市川・下條，</a:t>
            </a:r>
            <a:r>
              <a:rPr kumimoji="1" lang="en-US" altLang="ja-JP" sz="2000" dirty="0">
                <a:latin typeface="UD デジタル 教科書体 N-R" panose="02020400000000000000" pitchFamily="17" charset="-128"/>
                <a:ea typeface="UD デジタル 教科書体 N-R" panose="02020400000000000000" pitchFamily="17" charset="-128"/>
              </a:rPr>
              <a:t>1986</a:t>
            </a:r>
            <a:r>
              <a:rPr kumimoji="1" lang="ja-JP" altLang="en-US" sz="2000" dirty="0">
                <a:latin typeface="UD デジタル 教科書体 N-R" panose="02020400000000000000" pitchFamily="17" charset="-128"/>
                <a:ea typeface="UD デジタル 教科書体 N-R" panose="02020400000000000000" pitchFamily="17" charset="-128"/>
              </a:rPr>
              <a:t>）</a:t>
            </a:r>
            <a:endParaRPr kumimoji="1" lang="en-US" altLang="ja-JP" sz="2000"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問題文での焦点の変動（「釈放」と「処刑」）と視点（囚人</a:t>
            </a:r>
            <a:r>
              <a:rPr lang="en-US" altLang="ja-JP" dirty="0">
                <a:latin typeface="UD デジタル 教科書体 N-R" panose="02020400000000000000" pitchFamily="17" charset="-128"/>
                <a:ea typeface="UD デジタル 教科書体 N-R" panose="02020400000000000000" pitchFamily="17" charset="-128"/>
              </a:rPr>
              <a:t>A</a:t>
            </a:r>
            <a:r>
              <a:rPr lang="ja-JP" altLang="en-US" dirty="0">
                <a:latin typeface="UD デジタル 教科書体 N-R" panose="02020400000000000000" pitchFamily="17" charset="-128"/>
                <a:ea typeface="UD デジタル 教科書体 N-R" panose="02020400000000000000" pitchFamily="17" charset="-128"/>
              </a:rPr>
              <a:t>と看守）の不明確さ．</a:t>
            </a:r>
            <a:r>
              <a:rPr lang="ja-JP" altLang="en-US" sz="2000" dirty="0">
                <a:latin typeface="UD デジタル 教科書体 N-R" panose="02020400000000000000" pitchFamily="17" charset="-128"/>
                <a:ea typeface="UD デジタル 教科書体 N-R" panose="02020400000000000000" pitchFamily="17" charset="-128"/>
              </a:rPr>
              <a:t>（佐伯，</a:t>
            </a:r>
            <a:r>
              <a:rPr lang="en-US" altLang="ja-JP" sz="2000" dirty="0">
                <a:latin typeface="UD デジタル 教科書体 N-R" panose="02020400000000000000" pitchFamily="17" charset="-128"/>
                <a:ea typeface="UD デジタル 教科書体 N-R" panose="02020400000000000000" pitchFamily="17" charset="-128"/>
              </a:rPr>
              <a:t>1987</a:t>
            </a:r>
            <a:r>
              <a:rPr lang="ja-JP" altLang="en-US" sz="2000" dirty="0">
                <a:latin typeface="UD デジタル 教科書体 N-R" panose="02020400000000000000" pitchFamily="17" charset="-128"/>
                <a:ea typeface="UD デジタル 教科書体 N-R" panose="02020400000000000000" pitchFamily="17" charset="-128"/>
              </a:rPr>
              <a:t>）</a:t>
            </a:r>
            <a:endParaRPr lang="en-US" altLang="ja-JP" sz="2000"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頻度的な解釈の困難．</a:t>
            </a:r>
            <a:r>
              <a:rPr lang="ja-JP" altLang="en-US" sz="2000" dirty="0">
                <a:latin typeface="UD デジタル 教科書体 N-R" panose="02020400000000000000" pitchFamily="17" charset="-128"/>
                <a:ea typeface="UD デジタル 教科書体 N-R" panose="02020400000000000000" pitchFamily="17" charset="-128"/>
              </a:rPr>
              <a:t>（伊東，</a:t>
            </a:r>
            <a:r>
              <a:rPr lang="en-US" altLang="ja-JP" sz="2000" dirty="0">
                <a:latin typeface="UD デジタル 教科書体 N-R" panose="02020400000000000000" pitchFamily="17" charset="-128"/>
                <a:ea typeface="UD デジタル 教科書体 N-R" panose="02020400000000000000" pitchFamily="17" charset="-128"/>
              </a:rPr>
              <a:t>1988</a:t>
            </a:r>
            <a:r>
              <a:rPr lang="ja-JP" altLang="en-US" sz="2000" dirty="0">
                <a:latin typeface="UD デジタル 教科書体 N-R" panose="02020400000000000000" pitchFamily="17" charset="-128"/>
                <a:ea typeface="UD デジタル 教科書体 N-R" panose="02020400000000000000" pitchFamily="17" charset="-128"/>
              </a:rPr>
              <a:t>；守，</a:t>
            </a:r>
            <a:r>
              <a:rPr lang="en-US" altLang="ja-JP" sz="2000" dirty="0">
                <a:latin typeface="UD デジタル 教科書体 N-R" panose="02020400000000000000" pitchFamily="17" charset="-128"/>
                <a:ea typeface="UD デジタル 教科書体 N-R" panose="02020400000000000000" pitchFamily="17" charset="-128"/>
              </a:rPr>
              <a:t>1988</a:t>
            </a:r>
            <a:r>
              <a:rPr lang="ja-JP" altLang="en-US" sz="2000" dirty="0">
                <a:latin typeface="UD デジタル 教科書体 N-R" panose="02020400000000000000" pitchFamily="17" charset="-128"/>
                <a:ea typeface="UD デジタル 教科書体 N-R" panose="02020400000000000000" pitchFamily="17" charset="-128"/>
              </a:rPr>
              <a:t>）</a:t>
            </a:r>
            <a:endParaRPr lang="en-US" altLang="ja-JP" sz="2000" dirty="0">
              <a:latin typeface="UD デジタル 教科書体 N-R" panose="02020400000000000000" pitchFamily="17" charset="-128"/>
              <a:ea typeface="UD デジタル 教科書体 N-R" panose="02020400000000000000" pitchFamily="17" charset="-128"/>
            </a:endParaRPr>
          </a:p>
          <a:p>
            <a:pPr lvl="1"/>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B</a:t>
            </a:r>
            <a:r>
              <a:rPr lang="ja-JP" altLang="en-US" dirty="0">
                <a:latin typeface="UD デジタル 教科書体 N-R" panose="02020400000000000000" pitchFamily="17" charset="-128"/>
                <a:ea typeface="UD デジタル 教科書体 N-R" panose="02020400000000000000" pitchFamily="17" charset="-128"/>
              </a:rPr>
              <a:t>は処刑される」という発言</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が，単純な事実（</a:t>
            </a:r>
            <a:r>
              <a:rPr lang="en-US" altLang="ja-JP" dirty="0">
                <a:latin typeface="UD デジタル 教科書体 N-R" panose="02020400000000000000" pitchFamily="17" charset="-128"/>
                <a:ea typeface="UD デジタル 教科書体 N-R" panose="02020400000000000000" pitchFamily="17" charset="-128"/>
              </a:rPr>
              <a:t>B</a:t>
            </a:r>
            <a:r>
              <a:rPr lang="ja-JP" altLang="en-US" dirty="0">
                <a:latin typeface="UD デジタル 教科書体 N-R" panose="02020400000000000000" pitchFamily="17" charset="-128"/>
                <a:ea typeface="UD デジタル 教科書体 N-R" panose="02020400000000000000" pitchFamily="17" charset="-128"/>
              </a:rPr>
              <a:t>は処刑）に置き換えられる．</a:t>
            </a:r>
            <a:r>
              <a:rPr lang="ja-JP" altLang="en-US" sz="2000" dirty="0">
                <a:latin typeface="UD デジタル 教科書体 N-R" panose="02020400000000000000" pitchFamily="17" charset="-128"/>
                <a:ea typeface="UD デジタル 教科書体 N-R" panose="02020400000000000000" pitchFamily="17" charset="-128"/>
              </a:rPr>
              <a:t>（井原，</a:t>
            </a:r>
            <a:r>
              <a:rPr lang="en-US" altLang="ja-JP" sz="2000" dirty="0">
                <a:latin typeface="UD デジタル 教科書体 N-R" panose="02020400000000000000" pitchFamily="17" charset="-128"/>
                <a:ea typeface="UD デジタル 教科書体 N-R" panose="02020400000000000000" pitchFamily="17" charset="-128"/>
              </a:rPr>
              <a:t>1987</a:t>
            </a:r>
            <a:r>
              <a:rPr lang="ja-JP" altLang="en-US" sz="2000" dirty="0">
                <a:latin typeface="UD デジタル 教科書体 N-R" panose="02020400000000000000" pitchFamily="17" charset="-128"/>
                <a:ea typeface="UD デジタル 教科書体 N-R" panose="02020400000000000000" pitchFamily="17" charset="-128"/>
              </a:rPr>
              <a:t>；竹市，</a:t>
            </a:r>
            <a:r>
              <a:rPr lang="en-US" altLang="ja-JP" sz="2000" dirty="0">
                <a:latin typeface="UD デジタル 教科書体 N-R" panose="02020400000000000000" pitchFamily="17" charset="-128"/>
                <a:ea typeface="UD デジタル 教科書体 N-R" panose="02020400000000000000" pitchFamily="17" charset="-128"/>
              </a:rPr>
              <a:t>1988</a:t>
            </a:r>
            <a:r>
              <a:rPr lang="ja-JP" altLang="en-US" sz="2000" dirty="0">
                <a:latin typeface="UD デジタル 教科書体 N-R" panose="02020400000000000000" pitchFamily="17" charset="-128"/>
                <a:ea typeface="UD デジタル 教科書体 N-R" panose="02020400000000000000" pitchFamily="17" charset="-128"/>
              </a:rPr>
              <a:t>）</a:t>
            </a:r>
            <a:endParaRPr kumimoji="1" lang="en-US" altLang="ja-JP" sz="2000" dirty="0">
              <a:latin typeface="UD デジタル 教科書体 N-R" panose="02020400000000000000" pitchFamily="17" charset="-128"/>
              <a:ea typeface="UD デジタル 教科書体 N-R" panose="02020400000000000000" pitchFamily="17" charset="-128"/>
            </a:endParaRPr>
          </a:p>
          <a:p>
            <a:pPr lvl="1"/>
            <a:endParaRPr kumimoji="1" lang="ja-JP" altLang="en-US" dirty="0"/>
          </a:p>
        </p:txBody>
      </p:sp>
    </p:spTree>
    <p:extLst>
      <p:ext uri="{BB962C8B-B14F-4D97-AF65-F5344CB8AC3E}">
        <p14:creationId xmlns:p14="http://schemas.microsoft.com/office/powerpoint/2010/main" val="378173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784DA5-532F-6CB5-AF12-71F4E097366B}"/>
              </a:ext>
            </a:extLst>
          </p:cNvPr>
          <p:cNvSpPr>
            <a:spLocks noGrp="1"/>
          </p:cNvSpPr>
          <p:nvPr>
            <p:ph type="title"/>
          </p:nvPr>
        </p:nvSpPr>
        <p:spPr/>
        <p:txBody>
          <a:bodyPr/>
          <a:lstStyle/>
          <a:p>
            <a:r>
              <a:rPr kumimoji="1" lang="en-US" altLang="ja-JP" dirty="0"/>
              <a:t>Research Question</a:t>
            </a:r>
            <a:endParaRPr kumimoji="1" lang="ja-JP" altLang="en-US" dirty="0"/>
          </a:p>
        </p:txBody>
      </p:sp>
      <p:sp>
        <p:nvSpPr>
          <p:cNvPr id="3" name="コンテンツ プレースホルダー 2">
            <a:extLst>
              <a:ext uri="{FF2B5EF4-FFF2-40B4-BE49-F238E27FC236}">
                <a16:creationId xmlns:a16="http://schemas.microsoft.com/office/drawing/2014/main" id="{90491394-7FDA-0DAA-D8E8-3274DA9032F2}"/>
              </a:ext>
            </a:extLst>
          </p:cNvPr>
          <p:cNvSpPr>
            <a:spLocks noGrp="1"/>
          </p:cNvSpPr>
          <p:nvPr>
            <p:ph idx="1"/>
          </p:nvPr>
        </p:nvSpPr>
        <p:spPr/>
        <p:txBody>
          <a:bodyPr/>
          <a:lstStyle/>
          <a:p>
            <a:r>
              <a:rPr lang="ja-JP" altLang="en-US" u="sng" dirty="0">
                <a:latin typeface="UD デジタル 教科書体 N-R" panose="02020400000000000000" pitchFamily="17" charset="-128"/>
                <a:ea typeface="UD デジタル 教科書体 N-R" panose="02020400000000000000" pitchFamily="17" charset="-128"/>
              </a:rPr>
              <a:t>ベイズの定理を使える基本的な問題を解くことのできる学習者</a:t>
            </a:r>
            <a:r>
              <a:rPr lang="ja-JP" altLang="en-US" dirty="0">
                <a:latin typeface="UD デジタル 教科書体 N-R" panose="02020400000000000000" pitchFamily="17" charset="-128"/>
                <a:ea typeface="UD デジタル 教科書体 N-R" panose="02020400000000000000" pitchFamily="17" charset="-128"/>
              </a:rPr>
              <a:t>にとって，３囚人問題の困難はどこにあるのか？</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３囚人問題に限らず，ベイズ的確率推定は困難．</a:t>
            </a:r>
            <a:r>
              <a:rPr lang="ja-JP" altLang="en-US" sz="2000" dirty="0">
                <a:latin typeface="UD デジタル 教科書体 N-R" panose="02020400000000000000" pitchFamily="17" charset="-128"/>
                <a:ea typeface="UD デジタル 教科書体 N-R" panose="02020400000000000000" pitchFamily="17" charset="-128"/>
              </a:rPr>
              <a:t>（守，</a:t>
            </a:r>
            <a:r>
              <a:rPr lang="en-US" altLang="ja-JP" sz="2000" dirty="0">
                <a:latin typeface="UD デジタル 教科書体 N-R" panose="02020400000000000000" pitchFamily="17" charset="-128"/>
                <a:ea typeface="UD デジタル 教科書体 N-R" panose="02020400000000000000" pitchFamily="17" charset="-128"/>
              </a:rPr>
              <a:t>1988</a:t>
            </a:r>
            <a:r>
              <a:rPr lang="ja-JP" altLang="en-US" sz="2000" dirty="0">
                <a:latin typeface="UD デジタル 教科書体 N-R" panose="02020400000000000000" pitchFamily="17" charset="-128"/>
                <a:ea typeface="UD デジタル 教科書体 N-R" panose="02020400000000000000" pitchFamily="17" charset="-128"/>
              </a:rPr>
              <a:t>）</a:t>
            </a:r>
            <a:endParaRPr lang="en-US" altLang="ja-JP" sz="2000"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先行研究の多くは学習者のスキルレベルが不明．</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u="sng" dirty="0">
                <a:solidFill>
                  <a:srgbClr val="FF0000"/>
                </a:solidFill>
                <a:latin typeface="UD デジタル 教科書体 N-R" panose="02020400000000000000" pitchFamily="17" charset="-128"/>
                <a:ea typeface="UD デジタル 教科書体 N-R" panose="02020400000000000000" pitchFamily="17" charset="-128"/>
              </a:rPr>
              <a:t>理解過程</a:t>
            </a:r>
            <a:r>
              <a:rPr lang="ja-JP" altLang="en-US" dirty="0">
                <a:latin typeface="UD デジタル 教科書体 N-R" panose="02020400000000000000" pitchFamily="17" charset="-128"/>
                <a:ea typeface="UD デジタル 教科書体 N-R" panose="02020400000000000000" pitchFamily="17" charset="-128"/>
              </a:rPr>
              <a:t>と</a:t>
            </a:r>
            <a:r>
              <a:rPr lang="ja-JP" altLang="en-US" u="sng" dirty="0">
                <a:solidFill>
                  <a:srgbClr val="FF0000"/>
                </a:solidFill>
                <a:latin typeface="UD デジタル 教科書体 N-R" panose="02020400000000000000" pitchFamily="17" charset="-128"/>
                <a:ea typeface="UD デジタル 教科書体 N-R" panose="02020400000000000000" pitchFamily="17" charset="-128"/>
              </a:rPr>
              <a:t>解決過程</a:t>
            </a:r>
            <a:r>
              <a:rPr lang="ja-JP" altLang="en-US" dirty="0">
                <a:latin typeface="UD デジタル 教科書体 N-R" panose="02020400000000000000" pitchFamily="17" charset="-128"/>
                <a:ea typeface="UD デジタル 教科書体 N-R" panose="02020400000000000000" pitchFamily="17" charset="-128"/>
              </a:rPr>
              <a:t>の，どちらに困難があるのか？</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先行研究での指摘には，理解過程についての指摘（例：佐伯の「視点論」）と，解決過程についての指摘（例：市川の「主観的定理」）がある．</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算数文章題の研究ではこの２つの過程を分けてきた．</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ja-JP" altLang="en-US" dirty="0"/>
          </a:p>
        </p:txBody>
      </p:sp>
    </p:spTree>
    <p:extLst>
      <p:ext uri="{BB962C8B-B14F-4D97-AF65-F5344CB8AC3E}">
        <p14:creationId xmlns:p14="http://schemas.microsoft.com/office/powerpoint/2010/main" val="424167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267F00-2A0A-02BC-D0AD-A58404B4EF08}"/>
              </a:ext>
            </a:extLst>
          </p:cNvPr>
          <p:cNvSpPr>
            <a:spLocks noGrp="1"/>
          </p:cNvSpPr>
          <p:nvPr>
            <p:ph type="title"/>
          </p:nvPr>
        </p:nvSpPr>
        <p:spPr/>
        <p:txBody>
          <a:bodyPr/>
          <a:lstStyle/>
          <a:p>
            <a:r>
              <a:rPr kumimoji="1" lang="ja-JP" altLang="en-US" dirty="0"/>
              <a:t>気にしていた（している）こと</a:t>
            </a:r>
          </a:p>
        </p:txBody>
      </p:sp>
      <p:sp>
        <p:nvSpPr>
          <p:cNvPr id="3" name="コンテンツ プレースホルダー 2">
            <a:extLst>
              <a:ext uri="{FF2B5EF4-FFF2-40B4-BE49-F238E27FC236}">
                <a16:creationId xmlns:a16="http://schemas.microsoft.com/office/drawing/2014/main" id="{079567DC-B41C-983E-4606-05C96B018FE4}"/>
              </a:ext>
            </a:extLst>
          </p:cNvPr>
          <p:cNvSpPr>
            <a:spLocks noGrp="1"/>
          </p:cNvSpPr>
          <p:nvPr>
            <p:ph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難しさの原因が３囚人</a:t>
            </a:r>
            <a:r>
              <a:rPr lang="ja-JP" altLang="en-US" dirty="0">
                <a:latin typeface="UD デジタル 教科書体 N-R" panose="02020400000000000000" pitchFamily="17" charset="-128"/>
                <a:ea typeface="UD デジタル 教科書体 N-R" panose="02020400000000000000" pitchFamily="17" charset="-128"/>
              </a:rPr>
              <a:t>問題に固有だと，確率推論の研究に対する一般的な貢献がない．</a:t>
            </a:r>
            <a:endParaRPr lang="en-US" altLang="ja-JP" dirty="0">
              <a:latin typeface="UD デジタル 教科書体 N-R" panose="02020400000000000000" pitchFamily="17" charset="-128"/>
              <a:ea typeface="UD デジタル 教科書体 N-R" panose="02020400000000000000" pitchFamily="17" charset="-128"/>
            </a:endParaRPr>
          </a:p>
          <a:p>
            <a:pPr lvl="1"/>
            <a:r>
              <a:rPr lang="ja-JP" altLang="en-US" dirty="0">
                <a:latin typeface="UD デジタル 教科書体 N-R" panose="02020400000000000000" pitchFamily="17" charset="-128"/>
                <a:ea typeface="UD デジタル 教科書体 N-R" panose="02020400000000000000" pitchFamily="17" charset="-128"/>
              </a:rPr>
              <a:t>固有の困難の例：“「</a:t>
            </a:r>
            <a:r>
              <a:rPr lang="en-US" altLang="ja-JP" dirty="0">
                <a:latin typeface="UD デジタル 教科書体 N-R" panose="02020400000000000000" pitchFamily="17" charset="-128"/>
                <a:ea typeface="UD デジタル 教科書体 N-R" panose="02020400000000000000" pitchFamily="17" charset="-128"/>
              </a:rPr>
              <a:t>B</a:t>
            </a:r>
            <a:r>
              <a:rPr lang="ja-JP" altLang="en-US" dirty="0">
                <a:latin typeface="UD デジタル 教科書体 N-R" panose="02020400000000000000" pitchFamily="17" charset="-128"/>
                <a:ea typeface="UD デジタル 教科書体 N-R" panose="02020400000000000000" pitchFamily="17" charset="-128"/>
              </a:rPr>
              <a:t>は処刑される」という発言”が，単純な事実（</a:t>
            </a:r>
            <a:r>
              <a:rPr lang="en-US" altLang="ja-JP" dirty="0">
                <a:latin typeface="UD デジタル 教科書体 N-R" panose="02020400000000000000" pitchFamily="17" charset="-128"/>
                <a:ea typeface="UD デジタル 教科書体 N-R" panose="02020400000000000000" pitchFamily="17" charset="-128"/>
              </a:rPr>
              <a:t>B</a:t>
            </a:r>
            <a:r>
              <a:rPr lang="ja-JP" altLang="en-US" dirty="0">
                <a:latin typeface="UD デジタル 教科書体 N-R" panose="02020400000000000000" pitchFamily="17" charset="-128"/>
                <a:ea typeface="UD デジタル 教科書体 N-R" panose="02020400000000000000" pitchFamily="17" charset="-128"/>
              </a:rPr>
              <a:t>は処刑）に置き換えられる．</a:t>
            </a:r>
            <a:endParaRPr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解決過程の困難として </a:t>
            </a:r>
            <a:r>
              <a:rPr kumimoji="1" lang="en-US" altLang="ja-JP" dirty="0">
                <a:latin typeface="UD デジタル 教科書体 N-R" panose="02020400000000000000" pitchFamily="17" charset="-128"/>
                <a:ea typeface="UD デジタル 教科書体 N-R" panose="02020400000000000000" pitchFamily="17" charset="-128"/>
              </a:rPr>
              <a:t>Tversky &amp; Kahneman </a:t>
            </a:r>
            <a:r>
              <a:rPr kumimoji="1" lang="ja-JP" altLang="en-US" dirty="0">
                <a:latin typeface="UD デジタル 教科書体 N-R" panose="02020400000000000000" pitchFamily="17" charset="-128"/>
                <a:ea typeface="UD デジタル 教科書体 N-R" panose="02020400000000000000" pitchFamily="17" charset="-128"/>
              </a:rPr>
              <a:t>のヒューリスティックリストに何かを加えることには，よほどインパクトのあるものでない限り，あまり意味がない．</a:t>
            </a:r>
            <a:endParaRPr kumimoji="1" lang="en-US" altLang="ja-JP" dirty="0">
              <a:latin typeface="UD デジタル 教科書体 N-R" panose="02020400000000000000" pitchFamily="17" charset="-128"/>
              <a:ea typeface="UD デジタル 教科書体 N-R" panose="02020400000000000000" pitchFamily="17" charset="-128"/>
            </a:endParaRPr>
          </a:p>
          <a:p>
            <a:pPr lvl="1"/>
            <a:r>
              <a:rPr kumimoji="1" lang="ja-JP" altLang="en-US" dirty="0">
                <a:latin typeface="UD デジタル 教科書体 N-R" panose="02020400000000000000" pitchFamily="17" charset="-128"/>
                <a:ea typeface="UD デジタル 教科書体 N-R" panose="02020400000000000000" pitchFamily="17" charset="-128"/>
              </a:rPr>
              <a:t>「主観的定理」の指摘は重要だったかもしれないが，ヒューリスティックリストを少し大きくしただけかもしれない．</a:t>
            </a:r>
          </a:p>
        </p:txBody>
      </p:sp>
    </p:spTree>
    <p:extLst>
      <p:ext uri="{BB962C8B-B14F-4D97-AF65-F5344CB8AC3E}">
        <p14:creationId xmlns:p14="http://schemas.microsoft.com/office/powerpoint/2010/main" val="1265117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9BFDE-915C-BCC4-CA8A-E3613A925F30}"/>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kumimoji="1" lang="ja-JP" altLang="en-US" dirty="0"/>
              <a:t>２．方法</a:t>
            </a:r>
          </a:p>
        </p:txBody>
      </p:sp>
      <p:sp>
        <p:nvSpPr>
          <p:cNvPr id="3" name="コンテンツ プレースホルダー 2">
            <a:extLst>
              <a:ext uri="{FF2B5EF4-FFF2-40B4-BE49-F238E27FC236}">
                <a16:creationId xmlns:a16="http://schemas.microsoft.com/office/drawing/2014/main" id="{30FFC102-5320-50CD-027D-C63BEB91F0B4}"/>
              </a:ext>
            </a:extLst>
          </p:cNvPr>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23064214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252</TotalTime>
  <Words>3298</Words>
  <Application>Microsoft Office PowerPoint</Application>
  <PresentationFormat>ワイド画面</PresentationFormat>
  <Paragraphs>194</Paragraphs>
  <Slides>34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34</vt:i4>
      </vt:variant>
    </vt:vector>
  </HeadingPairs>
  <TitlesOfParts>
    <vt:vector size="41" baseType="lpstr">
      <vt:lpstr>UD デジタル 教科書体 N-R</vt:lpstr>
      <vt:lpstr>游ゴシック</vt:lpstr>
      <vt:lpstr>游ゴシック Light</vt:lpstr>
      <vt:lpstr>Arial</vt:lpstr>
      <vt:lpstr>Century</vt:lpstr>
      <vt:lpstr>Times New Roman</vt:lpstr>
      <vt:lpstr>Office テーマ</vt:lpstr>
      <vt:lpstr>３囚人問題はなぜ難しいのか ーベイズの定理を学習した学生の問題理解と解決ー</vt:lpstr>
      <vt:lpstr>概要</vt:lpstr>
      <vt:lpstr>ポイント</vt:lpstr>
      <vt:lpstr>１．はじめに</vt:lpstr>
      <vt:lpstr>３囚人問題</vt:lpstr>
      <vt:lpstr>先行研究</vt:lpstr>
      <vt:lpstr>Research Question</vt:lpstr>
      <vt:lpstr>気にしていた（している）こと</vt:lpstr>
      <vt:lpstr>２．方法</vt:lpstr>
      <vt:lpstr>参加者</vt:lpstr>
      <vt:lpstr>材料</vt:lpstr>
      <vt:lpstr>くじびき問題</vt:lpstr>
      <vt:lpstr>３囚人問題</vt:lpstr>
      <vt:lpstr>PowerPoint プレゼンテーション</vt:lpstr>
      <vt:lpstr>問１（問題理解）</vt:lpstr>
      <vt:lpstr>問２（問題理解）</vt:lpstr>
      <vt:lpstr>問３（解決）</vt:lpstr>
      <vt:lpstr>手続き</vt:lpstr>
      <vt:lpstr>PowerPoint プレゼンテーション</vt:lpstr>
      <vt:lpstr>３．結果</vt:lpstr>
      <vt:lpstr>3.1　基本的なベイズ課題の解決</vt:lpstr>
      <vt:lpstr>3.2　３囚人問題の理解</vt:lpstr>
      <vt:lpstr>PowerPoint プレゼンテーション</vt:lpstr>
      <vt:lpstr>PowerPoint プレゼンテーション</vt:lpstr>
      <vt:lpstr>尤度情報理解と問題表象構築の関係</vt:lpstr>
      <vt:lpstr>3.3　３囚人問題の解決</vt:lpstr>
      <vt:lpstr>面積図と確率の正誤との関係</vt:lpstr>
      <vt:lpstr>PowerPoint プレゼンテーション</vt:lpstr>
      <vt:lpstr>４．考察</vt:lpstr>
      <vt:lpstr>PowerPoint プレゼンテーション</vt:lpstr>
      <vt:lpstr>PowerPoint プレゼンテーション</vt:lpstr>
      <vt:lpstr>PowerPoint プレゼンテーション</vt:lpstr>
      <vt:lpstr>結論</vt:lpstr>
      <vt:lpstr>さて，これから・・・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敦 寺尾</dc:creator>
  <cp:lastModifiedBy>敦 寺尾</cp:lastModifiedBy>
  <cp:revision>14</cp:revision>
  <dcterms:created xsi:type="dcterms:W3CDTF">2024-10-11T17:39:13Z</dcterms:created>
  <dcterms:modified xsi:type="dcterms:W3CDTF">2024-10-12T00:19:42Z</dcterms:modified>
</cp:coreProperties>
</file>