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7053263" cy="101869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600" y="5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247469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1714572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280980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8889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123836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125336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3533002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418408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77219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1011706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DAAE60D-EBB5-4936-B25F-223FB27AACCF}" type="datetimeFigureOut">
              <a:rPr kumimoji="1" lang="ja-JP" altLang="en-US" smtClean="0"/>
              <a:t>2018/9/14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288288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ADAAE60D-EBB5-4936-B25F-223FB27AACCF}" type="datetimeFigureOut">
              <a:rPr kumimoji="1" lang="ja-JP" altLang="en-US" smtClean="0"/>
              <a:t>2018/9/14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A1EB917F-DD23-479C-9B34-ED1F76492DA3}" type="slidenum">
              <a:rPr kumimoji="1" lang="ja-JP" altLang="en-US" smtClean="0"/>
              <a:t>‹#›</a:t>
            </a:fld>
            <a:endParaRPr kumimoji="1" lang="ja-JP" altLang="en-US"/>
          </a:p>
        </p:txBody>
      </p:sp>
    </p:spTree>
    <p:extLst>
      <p:ext uri="{BB962C8B-B14F-4D97-AF65-F5344CB8AC3E}">
        <p14:creationId xmlns:p14="http://schemas.microsoft.com/office/powerpoint/2010/main" val="224540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2" name="正方形/長方形 11"/>
          <p:cNvSpPr/>
          <p:nvPr/>
        </p:nvSpPr>
        <p:spPr>
          <a:xfrm>
            <a:off x="308721" y="1520617"/>
            <a:ext cx="3077480" cy="1704191"/>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96753" y="3656855"/>
            <a:ext cx="3077480" cy="613268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20688" y="181066"/>
            <a:ext cx="5616624" cy="10921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ja-JP" sz="2000" dirty="0" smtClean="0"/>
              <a:t>大学</a:t>
            </a:r>
            <a:r>
              <a:rPr lang="ja-JP" altLang="ja-JP" sz="2000" dirty="0"/>
              <a:t>での履修科目選択と成績との関連</a:t>
            </a:r>
          </a:p>
          <a:p>
            <a:pPr algn="ctr"/>
            <a:endParaRPr kumimoji="1" lang="en-US" altLang="ja-JP" sz="1050" dirty="0" smtClean="0"/>
          </a:p>
          <a:p>
            <a:pPr algn="ctr"/>
            <a:r>
              <a:rPr lang="ja-JP" altLang="en-US" sz="1600" dirty="0" smtClean="0"/>
              <a:t>寺尾敦（青山学院大学）　</a:t>
            </a:r>
            <a:r>
              <a:rPr lang="ja-JP" altLang="en-US" sz="1600" dirty="0" smtClean="0"/>
              <a:t>横渡大輝 </a:t>
            </a:r>
            <a:r>
              <a:rPr lang="en-US" altLang="ja-JP" sz="1600" dirty="0" smtClean="0"/>
              <a:t># </a:t>
            </a:r>
            <a:r>
              <a:rPr lang="ja-JP" altLang="en-US" sz="1600" dirty="0" smtClean="0"/>
              <a:t>（青山学院大学）</a:t>
            </a:r>
            <a:endParaRPr lang="en-US" altLang="ja-JP" sz="1600" dirty="0" smtClean="0"/>
          </a:p>
        </p:txBody>
      </p:sp>
      <p:sp>
        <p:nvSpPr>
          <p:cNvPr id="6" name="正方形/長方形 5"/>
          <p:cNvSpPr/>
          <p:nvPr/>
        </p:nvSpPr>
        <p:spPr>
          <a:xfrm>
            <a:off x="609654" y="3368824"/>
            <a:ext cx="2539144" cy="39004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600" dirty="0" smtClean="0"/>
              <a:t>方　法</a:t>
            </a:r>
            <a:endParaRPr kumimoji="1" lang="ja-JP" altLang="en-US" sz="1600" dirty="0"/>
          </a:p>
        </p:txBody>
      </p:sp>
      <p:sp>
        <p:nvSpPr>
          <p:cNvPr id="7" name="テキスト ボックス 6"/>
          <p:cNvSpPr txBox="1"/>
          <p:nvPr/>
        </p:nvSpPr>
        <p:spPr>
          <a:xfrm>
            <a:off x="320689" y="3872880"/>
            <a:ext cx="3053544" cy="6047809"/>
          </a:xfrm>
          <a:prstGeom prst="rect">
            <a:avLst/>
          </a:prstGeom>
          <a:noFill/>
        </p:spPr>
        <p:txBody>
          <a:bodyPr wrap="square" rtlCol="0">
            <a:spAutoFit/>
          </a:bodyPr>
          <a:lstStyle/>
          <a:p>
            <a:pPr>
              <a:spcAft>
                <a:spcPts val="600"/>
              </a:spcAft>
            </a:pPr>
            <a:r>
              <a:rPr lang="ja-JP" altLang="en-US" sz="1200" dirty="0" smtClean="0"/>
              <a:t>調査対象者</a:t>
            </a:r>
            <a:endParaRPr lang="en-US" altLang="ja-JP" sz="1200" dirty="0" smtClean="0"/>
          </a:p>
          <a:p>
            <a:r>
              <a:rPr lang="ja-JP" altLang="en-US" sz="1050" dirty="0" smtClean="0"/>
              <a:t>　</a:t>
            </a:r>
            <a:r>
              <a:rPr lang="en-US" altLang="ja-JP" sz="1050" dirty="0" smtClean="0"/>
              <a:t>2016</a:t>
            </a:r>
            <a:r>
              <a:rPr lang="ja-JP" altLang="en-US" sz="1050" dirty="0"/>
              <a:t>年</a:t>
            </a:r>
            <a:r>
              <a:rPr lang="en-US" altLang="ja-JP" sz="1050" dirty="0"/>
              <a:t>12</a:t>
            </a:r>
            <a:r>
              <a:rPr lang="ja-JP" altLang="en-US" sz="1050" dirty="0"/>
              <a:t>月に，青山学院大学社会情報学部の</a:t>
            </a:r>
            <a:r>
              <a:rPr lang="en-US" altLang="ja-JP" sz="1050" dirty="0"/>
              <a:t>1</a:t>
            </a:r>
            <a:r>
              <a:rPr lang="ja-JP" altLang="en-US" sz="1050" dirty="0"/>
              <a:t>年生に調査への協力を依頼し，</a:t>
            </a:r>
            <a:r>
              <a:rPr lang="en-US" altLang="ja-JP" sz="1050" dirty="0"/>
              <a:t>218</a:t>
            </a:r>
            <a:r>
              <a:rPr lang="ja-JP" altLang="en-US" sz="1050" dirty="0"/>
              <a:t>名から回答を得た</a:t>
            </a:r>
            <a:r>
              <a:rPr lang="ja-JP" altLang="en-US" sz="1050" dirty="0" smtClean="0"/>
              <a:t>。学生は</a:t>
            </a:r>
            <a:r>
              <a:rPr lang="en-US" altLang="ja-JP" sz="1050" dirty="0" smtClean="0"/>
              <a:t>LMS</a:t>
            </a:r>
            <a:r>
              <a:rPr lang="ja-JP" altLang="en-US" sz="1050" dirty="0" smtClean="0"/>
              <a:t>（</a:t>
            </a:r>
            <a:r>
              <a:rPr lang="en-US" altLang="ja-JP" sz="1050" dirty="0" smtClean="0"/>
              <a:t>Learning Management System</a:t>
            </a:r>
            <a:r>
              <a:rPr lang="ja-JP" altLang="en-US" sz="1050" dirty="0" smtClean="0"/>
              <a:t>）に用意された調査に回答した。</a:t>
            </a:r>
            <a:endParaRPr lang="en-US" altLang="ja-JP" sz="1200" dirty="0"/>
          </a:p>
          <a:p>
            <a:endParaRPr kumimoji="1" lang="en-US" altLang="ja-JP" sz="1400" dirty="0" smtClean="0"/>
          </a:p>
          <a:p>
            <a:pPr>
              <a:spcAft>
                <a:spcPts val="600"/>
              </a:spcAft>
            </a:pPr>
            <a:r>
              <a:rPr kumimoji="1" lang="ja-JP" altLang="en-US" sz="1200" dirty="0" smtClean="0"/>
              <a:t>調査項目</a:t>
            </a:r>
            <a:endParaRPr kumimoji="1" lang="en-US" altLang="ja-JP" sz="1200" dirty="0" smtClean="0"/>
          </a:p>
          <a:p>
            <a:pPr>
              <a:spcAft>
                <a:spcPts val="600"/>
              </a:spcAft>
            </a:pPr>
            <a:r>
              <a:rPr lang="ja-JP" altLang="en-US" sz="1050" dirty="0"/>
              <a:t>　</a:t>
            </a:r>
            <a:r>
              <a:rPr lang="ja-JP" altLang="en-US" sz="1050" dirty="0" smtClean="0"/>
              <a:t>調査</a:t>
            </a:r>
            <a:r>
              <a:rPr lang="ja-JP" altLang="en-US" sz="1050" dirty="0"/>
              <a:t>項目：いくつかの調査項目のうちから，本発表では以下</a:t>
            </a:r>
            <a:r>
              <a:rPr lang="ja-JP" altLang="en-US" sz="1050" dirty="0" smtClean="0"/>
              <a:t>の２つの</a:t>
            </a:r>
            <a:r>
              <a:rPr lang="ja-JP" altLang="en-US" sz="1050" dirty="0"/>
              <a:t>項目に焦点を当てる</a:t>
            </a:r>
            <a:r>
              <a:rPr lang="ja-JP" altLang="en-US" sz="1050" dirty="0" smtClean="0"/>
              <a:t>。</a:t>
            </a:r>
            <a:endParaRPr lang="en-US" altLang="ja-JP" sz="1050" dirty="0" smtClean="0"/>
          </a:p>
          <a:p>
            <a:pPr marL="228600" indent="-228600">
              <a:spcAft>
                <a:spcPts val="600"/>
              </a:spcAft>
              <a:buFont typeface="+mj-lt"/>
              <a:buAutoNum type="arabicPeriod"/>
            </a:pPr>
            <a:r>
              <a:rPr lang="ja-JP" altLang="en-US" sz="1050" dirty="0" smtClean="0"/>
              <a:t>履修</a:t>
            </a:r>
            <a:r>
              <a:rPr lang="ja-JP" altLang="en-US" sz="1050" dirty="0"/>
              <a:t>科目の選択方法：自由に履修を決められる科目を</a:t>
            </a:r>
            <a:r>
              <a:rPr lang="en-US" altLang="ja-JP" sz="1050" dirty="0"/>
              <a:t>10</a:t>
            </a:r>
            <a:r>
              <a:rPr lang="ja-JP" altLang="en-US" sz="1050" dirty="0"/>
              <a:t>科目選ぶとする。そのうち</a:t>
            </a:r>
            <a:r>
              <a:rPr lang="ja-JP" altLang="en-US" sz="1050" dirty="0" smtClean="0"/>
              <a:t>，以下のことが</a:t>
            </a:r>
            <a:r>
              <a:rPr lang="ja-JP" altLang="en-US" sz="1050" dirty="0"/>
              <a:t>選択において重要となる科目は，それぞれ何科目ぐらいあるかを尋ねた</a:t>
            </a:r>
            <a:r>
              <a:rPr lang="ja-JP" altLang="en-US" sz="1050" dirty="0" smtClean="0"/>
              <a:t>。</a:t>
            </a:r>
            <a:r>
              <a:rPr lang="en-US" altLang="ja-JP" sz="1050" dirty="0" smtClean="0"/>
              <a:t>0</a:t>
            </a:r>
            <a:r>
              <a:rPr lang="ja-JP" altLang="en-US" sz="1050" dirty="0"/>
              <a:t>科目，</a:t>
            </a:r>
            <a:r>
              <a:rPr lang="en-US" altLang="ja-JP" sz="1050" dirty="0"/>
              <a:t>1</a:t>
            </a:r>
            <a:r>
              <a:rPr lang="ja-JP" altLang="en-US" sz="1050" dirty="0"/>
              <a:t>から</a:t>
            </a:r>
            <a:r>
              <a:rPr lang="en-US" altLang="ja-JP" sz="1050" dirty="0"/>
              <a:t>2</a:t>
            </a:r>
            <a:r>
              <a:rPr lang="ja-JP" altLang="en-US" sz="1050" dirty="0"/>
              <a:t>科目（分析では</a:t>
            </a:r>
            <a:r>
              <a:rPr lang="en-US" altLang="ja-JP" sz="1050" dirty="0"/>
              <a:t>1.5</a:t>
            </a:r>
            <a:r>
              <a:rPr lang="ja-JP" altLang="en-US" sz="1050" dirty="0"/>
              <a:t>科目とした），</a:t>
            </a:r>
            <a:r>
              <a:rPr lang="en-US" altLang="ja-JP" sz="1050" dirty="0"/>
              <a:t>3</a:t>
            </a:r>
            <a:r>
              <a:rPr lang="ja-JP" altLang="en-US" sz="1050" dirty="0"/>
              <a:t>から</a:t>
            </a:r>
            <a:r>
              <a:rPr lang="en-US" altLang="ja-JP" sz="1050" dirty="0"/>
              <a:t>4</a:t>
            </a:r>
            <a:r>
              <a:rPr lang="ja-JP" altLang="en-US" sz="1050" dirty="0"/>
              <a:t>科目（同</a:t>
            </a:r>
            <a:r>
              <a:rPr lang="en-US" altLang="ja-JP" sz="1050" dirty="0"/>
              <a:t>3.5</a:t>
            </a:r>
            <a:r>
              <a:rPr lang="ja-JP" altLang="en-US" sz="1050" dirty="0"/>
              <a:t>科目），・・・，</a:t>
            </a:r>
            <a:r>
              <a:rPr lang="en-US" altLang="ja-JP" sz="1050" dirty="0"/>
              <a:t>9</a:t>
            </a:r>
            <a:r>
              <a:rPr lang="ja-JP" altLang="en-US" sz="1050" dirty="0"/>
              <a:t>から</a:t>
            </a:r>
            <a:r>
              <a:rPr lang="en-US" altLang="ja-JP" sz="1050" dirty="0"/>
              <a:t>10</a:t>
            </a:r>
            <a:r>
              <a:rPr lang="ja-JP" altLang="en-US" sz="1050" dirty="0"/>
              <a:t>科目のいずれかで回答を求めた。</a:t>
            </a:r>
            <a:endParaRPr lang="en-US" altLang="ja-JP" sz="1050" dirty="0" smtClean="0"/>
          </a:p>
          <a:p>
            <a:pPr marL="685800" lvl="1" indent="-228600">
              <a:spcAft>
                <a:spcPts val="600"/>
              </a:spcAft>
              <a:buFont typeface="+mj-lt"/>
              <a:buAutoNum type="arabicPeriod"/>
            </a:pPr>
            <a:r>
              <a:rPr lang="ja-JP" altLang="en-US" sz="1050" dirty="0" smtClean="0"/>
              <a:t>将来</a:t>
            </a:r>
            <a:r>
              <a:rPr lang="ja-JP" altLang="en-US" sz="1050" dirty="0"/>
              <a:t>役立ちそうか（</a:t>
            </a:r>
            <a:r>
              <a:rPr lang="en-US" altLang="ja-JP" sz="1050" dirty="0"/>
              <a:t>Table 1</a:t>
            </a:r>
            <a:r>
              <a:rPr lang="ja-JP" altLang="en-US" sz="1050" dirty="0"/>
              <a:t>および</a:t>
            </a:r>
            <a:r>
              <a:rPr lang="en-US" altLang="ja-JP" sz="1050" dirty="0"/>
              <a:t>Table 2</a:t>
            </a:r>
            <a:r>
              <a:rPr lang="ja-JP" altLang="en-US" sz="1050" dirty="0"/>
              <a:t>での「有用」</a:t>
            </a:r>
            <a:r>
              <a:rPr lang="ja-JP" altLang="en-US" sz="1050" dirty="0" smtClean="0"/>
              <a:t>）</a:t>
            </a:r>
            <a:endParaRPr lang="en-US" altLang="ja-JP" sz="1050" dirty="0" smtClean="0"/>
          </a:p>
          <a:p>
            <a:pPr marL="685800" lvl="1" indent="-228600">
              <a:spcAft>
                <a:spcPts val="600"/>
              </a:spcAft>
              <a:buFont typeface="+mj-lt"/>
              <a:buAutoNum type="arabicPeriod"/>
            </a:pPr>
            <a:r>
              <a:rPr lang="ja-JP" altLang="en-US" sz="1050" dirty="0" smtClean="0"/>
              <a:t>友達</a:t>
            </a:r>
            <a:r>
              <a:rPr lang="ja-JP" altLang="en-US" sz="1050" dirty="0"/>
              <a:t>が履修するか（同「友人」</a:t>
            </a:r>
            <a:r>
              <a:rPr lang="ja-JP" altLang="en-US" sz="1050" dirty="0" smtClean="0"/>
              <a:t>）</a:t>
            </a:r>
            <a:endParaRPr lang="en-US" altLang="ja-JP" sz="1050" dirty="0" smtClean="0"/>
          </a:p>
          <a:p>
            <a:pPr marL="685800" lvl="1" indent="-228600">
              <a:spcAft>
                <a:spcPts val="600"/>
              </a:spcAft>
              <a:buFont typeface="+mj-lt"/>
              <a:buAutoNum type="arabicPeriod"/>
            </a:pPr>
            <a:r>
              <a:rPr lang="ja-JP" altLang="en-US" sz="1050" dirty="0" smtClean="0"/>
              <a:t>興味</a:t>
            </a:r>
            <a:r>
              <a:rPr lang="ja-JP" altLang="en-US" sz="1050" dirty="0"/>
              <a:t>を持てるか（同「興味」</a:t>
            </a:r>
            <a:r>
              <a:rPr lang="ja-JP" altLang="en-US" sz="1050" dirty="0" smtClean="0"/>
              <a:t>）</a:t>
            </a:r>
            <a:endParaRPr lang="en-US" altLang="ja-JP" sz="1050" dirty="0" smtClean="0"/>
          </a:p>
          <a:p>
            <a:pPr marL="685800" lvl="1" indent="-228600">
              <a:spcAft>
                <a:spcPts val="600"/>
              </a:spcAft>
              <a:buFont typeface="+mj-lt"/>
              <a:buAutoNum type="arabicPeriod"/>
            </a:pPr>
            <a:r>
              <a:rPr lang="ja-JP" altLang="en-US" sz="1050" dirty="0" smtClean="0"/>
              <a:t>単位</a:t>
            </a:r>
            <a:r>
              <a:rPr lang="ja-JP" altLang="en-US" sz="1050" dirty="0"/>
              <a:t>の取得が楽か（同「楽単」</a:t>
            </a:r>
            <a:r>
              <a:rPr lang="ja-JP" altLang="en-US" sz="1050" dirty="0" smtClean="0"/>
              <a:t>）</a:t>
            </a:r>
            <a:endParaRPr lang="en-US" altLang="ja-JP" sz="1050" dirty="0" smtClean="0"/>
          </a:p>
          <a:p>
            <a:pPr marL="685800" lvl="1" indent="-228600">
              <a:spcAft>
                <a:spcPts val="600"/>
              </a:spcAft>
              <a:buFont typeface="+mj-lt"/>
              <a:buAutoNum type="arabicPeriod"/>
            </a:pPr>
            <a:r>
              <a:rPr lang="ja-JP" altLang="en-US" sz="1050" dirty="0" smtClean="0"/>
              <a:t>良い</a:t>
            </a:r>
            <a:r>
              <a:rPr lang="ja-JP" altLang="en-US" sz="1050" dirty="0"/>
              <a:t>成績をとれそうかどうか（同「成績」</a:t>
            </a:r>
            <a:r>
              <a:rPr lang="ja-JP" altLang="en-US" sz="1050" dirty="0" smtClean="0"/>
              <a:t>）</a:t>
            </a:r>
            <a:endParaRPr lang="en-US" altLang="ja-JP" sz="1050" dirty="0" smtClean="0"/>
          </a:p>
          <a:p>
            <a:pPr marL="228600" indent="-228600">
              <a:spcAft>
                <a:spcPts val="600"/>
              </a:spcAft>
              <a:buFont typeface="+mj-lt"/>
              <a:buAutoNum type="arabicPeriod"/>
            </a:pPr>
            <a:r>
              <a:rPr lang="ja-JP" altLang="en-US" sz="1050" dirty="0" smtClean="0"/>
              <a:t>成績</a:t>
            </a:r>
            <a:r>
              <a:rPr lang="ja-JP" altLang="en-US" sz="1050" dirty="0"/>
              <a:t>評価の好み：少数のテストあるいはレポートだけで最終成績が決まる科目と，普段の授業での提出物など平常点が比較的大きなウェイトを占める科目のいずれが自分にとって望ましいかを尋ねた</a:t>
            </a:r>
            <a:r>
              <a:rPr lang="ja-JP" altLang="en-US" sz="1050" dirty="0" smtClean="0"/>
              <a:t>。</a:t>
            </a:r>
            <a:endParaRPr lang="en-US" altLang="ja-JP" sz="1050" dirty="0" smtClean="0"/>
          </a:p>
          <a:p>
            <a:pPr>
              <a:spcAft>
                <a:spcPts val="600"/>
              </a:spcAft>
            </a:pPr>
            <a:r>
              <a:rPr lang="ja-JP" altLang="en-US" sz="1050" dirty="0" smtClean="0"/>
              <a:t>　</a:t>
            </a:r>
            <a:r>
              <a:rPr lang="en-US" altLang="ja-JP" sz="1050" dirty="0" smtClean="0"/>
              <a:t>GPA</a:t>
            </a:r>
            <a:r>
              <a:rPr lang="ja-JP" altLang="en-US" sz="1050" dirty="0"/>
              <a:t>は，倫理委員会および学生の許可のもと，大学の事務部署より得た。</a:t>
            </a:r>
          </a:p>
          <a:p>
            <a:pPr>
              <a:spcAft>
                <a:spcPts val="600"/>
              </a:spcAft>
            </a:pPr>
            <a:endParaRPr lang="en-US" altLang="ja-JP" sz="1050" dirty="0" smtClean="0"/>
          </a:p>
        </p:txBody>
      </p:sp>
      <p:sp>
        <p:nvSpPr>
          <p:cNvPr id="11" name="テキスト ボックス 10"/>
          <p:cNvSpPr txBox="1"/>
          <p:nvPr/>
        </p:nvSpPr>
        <p:spPr>
          <a:xfrm>
            <a:off x="332656" y="1577659"/>
            <a:ext cx="3053545" cy="1692771"/>
          </a:xfrm>
          <a:prstGeom prst="rect">
            <a:avLst/>
          </a:prstGeom>
          <a:noFill/>
        </p:spPr>
        <p:txBody>
          <a:bodyPr wrap="square" rtlCol="0">
            <a:spAutoFit/>
          </a:bodyPr>
          <a:lstStyle/>
          <a:p>
            <a:pPr>
              <a:spcAft>
                <a:spcPts val="600"/>
              </a:spcAft>
            </a:pPr>
            <a:r>
              <a:rPr lang="ja-JP" altLang="en-US" sz="1050" dirty="0" smtClean="0"/>
              <a:t>カリキュラムは，学生</a:t>
            </a:r>
            <a:r>
              <a:rPr lang="ja-JP" altLang="en-US" sz="1050" dirty="0"/>
              <a:t>が知識やスキルを体系的</a:t>
            </a:r>
            <a:r>
              <a:rPr lang="ja-JP" altLang="en-US" sz="1050" dirty="0" smtClean="0"/>
              <a:t>に獲得できるよう構成されている。</a:t>
            </a:r>
            <a:endParaRPr lang="en-US" altLang="ja-JP" sz="1050" dirty="0" smtClean="0"/>
          </a:p>
          <a:p>
            <a:pPr>
              <a:spcAft>
                <a:spcPts val="600"/>
              </a:spcAft>
            </a:pPr>
            <a:r>
              <a:rPr lang="ja-JP" altLang="en-US" sz="1050" dirty="0" smtClean="0"/>
              <a:t>しかし，学生</a:t>
            </a:r>
            <a:r>
              <a:rPr lang="ja-JP" altLang="en-US" sz="1050" dirty="0"/>
              <a:t>の履修行動は適切でないことも多い。たとえば</a:t>
            </a:r>
            <a:r>
              <a:rPr lang="ja-JP" altLang="en-US" sz="1050" dirty="0" smtClean="0"/>
              <a:t>，「</a:t>
            </a:r>
            <a:r>
              <a:rPr lang="ja-JP" altLang="en-US" sz="1050" dirty="0"/>
              <a:t>楽単」ばかり選択する学生がいる。</a:t>
            </a:r>
            <a:endParaRPr lang="en-US" altLang="ja-JP" sz="1050" dirty="0" smtClean="0"/>
          </a:p>
          <a:p>
            <a:pPr>
              <a:spcAft>
                <a:spcPts val="600"/>
              </a:spcAft>
            </a:pPr>
            <a:r>
              <a:rPr lang="en-US" altLang="ja-JP" sz="1050" dirty="0" smtClean="0"/>
              <a:t>Research Question: </a:t>
            </a:r>
          </a:p>
          <a:p>
            <a:pPr marL="171450" indent="-171450">
              <a:spcAft>
                <a:spcPts val="600"/>
              </a:spcAft>
              <a:buFont typeface="Arial" panose="020B0604020202020204" pitchFamily="34" charset="0"/>
              <a:buChar char="•"/>
            </a:pPr>
            <a:r>
              <a:rPr lang="ja-JP" altLang="en-US" sz="1050" dirty="0" smtClean="0"/>
              <a:t>学生はどの</a:t>
            </a:r>
            <a:r>
              <a:rPr lang="ja-JP" altLang="en-US" sz="1050" dirty="0"/>
              <a:t>ような基準で履修科目を選択</a:t>
            </a:r>
            <a:r>
              <a:rPr lang="ja-JP" altLang="en-US" sz="1050" dirty="0" smtClean="0"/>
              <a:t>しているのか？</a:t>
            </a:r>
            <a:endParaRPr lang="en-US" altLang="ja-JP" sz="1050" dirty="0" smtClean="0"/>
          </a:p>
          <a:p>
            <a:pPr marL="171450" indent="-171450">
              <a:spcAft>
                <a:spcPts val="600"/>
              </a:spcAft>
              <a:buFont typeface="Arial" panose="020B0604020202020204" pitchFamily="34" charset="0"/>
              <a:buChar char="•"/>
            </a:pPr>
            <a:r>
              <a:rPr lang="ja-JP" altLang="en-US" sz="1050" dirty="0" smtClean="0"/>
              <a:t>その選択は成績</a:t>
            </a:r>
            <a:r>
              <a:rPr lang="ja-JP" altLang="en-US" sz="1050" dirty="0"/>
              <a:t>（</a:t>
            </a:r>
            <a:r>
              <a:rPr lang="en-US" altLang="ja-JP" sz="1050" dirty="0"/>
              <a:t>GPA</a:t>
            </a:r>
            <a:r>
              <a:rPr lang="ja-JP" altLang="en-US" sz="1050" dirty="0"/>
              <a:t>）と関連している</a:t>
            </a:r>
            <a:r>
              <a:rPr lang="ja-JP" altLang="en-US" sz="1050" dirty="0" smtClean="0"/>
              <a:t>か？</a:t>
            </a:r>
            <a:endParaRPr lang="en-US" altLang="ja-JP" sz="1050" dirty="0" smtClean="0"/>
          </a:p>
        </p:txBody>
      </p:sp>
      <p:sp>
        <p:nvSpPr>
          <p:cNvPr id="15" name="正方形/長方形 14"/>
          <p:cNvSpPr/>
          <p:nvPr/>
        </p:nvSpPr>
        <p:spPr>
          <a:xfrm>
            <a:off x="3568845" y="1784648"/>
            <a:ext cx="3077480" cy="800489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838013" y="1520617"/>
            <a:ext cx="2539144" cy="39004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600" dirty="0" smtClean="0"/>
              <a:t>結果と考察</a:t>
            </a:r>
            <a:endParaRPr kumimoji="1" lang="ja-JP" altLang="en-US" sz="1600" dirty="0"/>
          </a:p>
        </p:txBody>
      </p:sp>
      <p:sp>
        <p:nvSpPr>
          <p:cNvPr id="17" name="テキスト ボックス 16"/>
          <p:cNvSpPr txBox="1"/>
          <p:nvPr/>
        </p:nvSpPr>
        <p:spPr>
          <a:xfrm>
            <a:off x="3600133" y="1973059"/>
            <a:ext cx="3014904" cy="7932941"/>
          </a:xfrm>
          <a:prstGeom prst="rect">
            <a:avLst/>
          </a:prstGeom>
          <a:noFill/>
        </p:spPr>
        <p:txBody>
          <a:bodyPr wrap="square" rtlCol="0">
            <a:spAutoFit/>
          </a:bodyPr>
          <a:lstStyle/>
          <a:p>
            <a:pPr>
              <a:spcAft>
                <a:spcPts val="600"/>
              </a:spcAft>
            </a:pPr>
            <a:r>
              <a:rPr lang="ja-JP" altLang="en-US" sz="1200" dirty="0" smtClean="0"/>
              <a:t>履修</a:t>
            </a:r>
            <a:r>
              <a:rPr lang="ja-JP" altLang="en-US" sz="1200" dirty="0"/>
              <a:t>科目の選択</a:t>
            </a:r>
            <a:r>
              <a:rPr lang="ja-JP" altLang="en-US" sz="1200" dirty="0" smtClean="0"/>
              <a:t>方法</a:t>
            </a:r>
            <a:endParaRPr lang="en-US" altLang="ja-JP" sz="1200" dirty="0" smtClean="0"/>
          </a:p>
          <a:p>
            <a:pPr algn="ctr">
              <a:spcAft>
                <a:spcPts val="600"/>
              </a:spcAft>
            </a:pPr>
            <a:r>
              <a:rPr lang="en-US" altLang="ja-JP" sz="1050" dirty="0"/>
              <a:t>Table 1</a:t>
            </a:r>
            <a:r>
              <a:rPr lang="ja-JP" altLang="en-US" sz="1050" dirty="0"/>
              <a:t>　</a:t>
            </a:r>
            <a:r>
              <a:rPr lang="en-US" altLang="ja-JP" sz="1050" dirty="0"/>
              <a:t>10</a:t>
            </a:r>
            <a:r>
              <a:rPr lang="ja-JP" altLang="en-US" sz="1050" dirty="0"/>
              <a:t>科目の選択方法と</a:t>
            </a:r>
            <a:r>
              <a:rPr lang="ja-JP" altLang="en-US" sz="1050" dirty="0" smtClean="0"/>
              <a:t>科目数</a:t>
            </a:r>
            <a:endParaRPr lang="en-US" altLang="ja-JP" sz="1050" dirty="0" smtClean="0"/>
          </a:p>
          <a:p>
            <a:pPr algn="ctr">
              <a:spcAft>
                <a:spcPts val="600"/>
              </a:spcAft>
            </a:pPr>
            <a:endParaRPr lang="en-US" altLang="ja-JP" sz="1050" dirty="0"/>
          </a:p>
          <a:p>
            <a:pPr algn="ctr">
              <a:spcAft>
                <a:spcPts val="600"/>
              </a:spcAft>
            </a:pPr>
            <a:endParaRPr lang="en-US" altLang="ja-JP" sz="1050" dirty="0" smtClean="0"/>
          </a:p>
          <a:p>
            <a:pPr algn="ctr">
              <a:spcAft>
                <a:spcPts val="600"/>
              </a:spcAft>
            </a:pPr>
            <a:endParaRPr lang="en-US" altLang="ja-JP" sz="1050" dirty="0" smtClean="0"/>
          </a:p>
          <a:p>
            <a:pPr marL="171450" indent="-171450">
              <a:spcAft>
                <a:spcPts val="600"/>
              </a:spcAft>
              <a:buFont typeface="Arial" panose="020B0604020202020204" pitchFamily="34" charset="0"/>
              <a:buChar char="•"/>
            </a:pPr>
            <a:r>
              <a:rPr lang="ja-JP" altLang="en-US" sz="1050" dirty="0" smtClean="0"/>
              <a:t>将来</a:t>
            </a:r>
            <a:r>
              <a:rPr lang="ja-JP" altLang="en-US" sz="1050" dirty="0"/>
              <a:t>役立ちそうかと，興味を持てるかを基準に選ぶ科目が相対的に</a:t>
            </a:r>
            <a:r>
              <a:rPr lang="ja-JP" altLang="en-US" sz="1050" dirty="0" smtClean="0"/>
              <a:t>多かった。</a:t>
            </a:r>
            <a:endParaRPr lang="en-US" altLang="ja-JP" sz="1050" dirty="0" smtClean="0"/>
          </a:p>
          <a:p>
            <a:pPr marL="171450" indent="-171450">
              <a:spcAft>
                <a:spcPts val="600"/>
              </a:spcAft>
              <a:buFont typeface="Arial" panose="020B0604020202020204" pitchFamily="34" charset="0"/>
              <a:buChar char="•"/>
            </a:pPr>
            <a:r>
              <a:rPr lang="ja-JP" altLang="en-US" sz="1050" dirty="0" smtClean="0"/>
              <a:t>いわゆる</a:t>
            </a:r>
            <a:r>
              <a:rPr lang="ja-JP" altLang="en-US" sz="1050" dirty="0"/>
              <a:t>「楽単」であるかどうかは，他の基準と比べて特に重視されているわけではなかった。ただし，望ましいと考えられる基準での科目数を多く回答するバイアスはあると考えられる</a:t>
            </a:r>
            <a:r>
              <a:rPr lang="ja-JP" altLang="en-US" sz="1050" dirty="0" smtClean="0"/>
              <a:t>。</a:t>
            </a:r>
            <a:endParaRPr lang="en-US" altLang="ja-JP" sz="1050" dirty="0" smtClean="0"/>
          </a:p>
          <a:p>
            <a:pPr>
              <a:spcAft>
                <a:spcPts val="600"/>
              </a:spcAft>
            </a:pPr>
            <a:r>
              <a:rPr lang="ja-JP" altLang="en-US" sz="1050" dirty="0"/>
              <a:t>　</a:t>
            </a:r>
            <a:r>
              <a:rPr lang="ja-JP" altLang="en-US" sz="1050" dirty="0" smtClean="0"/>
              <a:t>５つの</a:t>
            </a:r>
            <a:r>
              <a:rPr lang="ja-JP" altLang="en-US" sz="1050" dirty="0"/>
              <a:t>基準それぞれで選択する科目数間の相関係数を求めた。「有用」と「興味」に </a:t>
            </a:r>
            <a:r>
              <a:rPr lang="en-US" altLang="ja-JP" sz="1050" dirty="0"/>
              <a:t>.50</a:t>
            </a:r>
            <a:r>
              <a:rPr lang="ja-JP" altLang="en-US" sz="1050" dirty="0" err="1"/>
              <a:t>，</a:t>
            </a:r>
            <a:r>
              <a:rPr lang="ja-JP" altLang="en-US" sz="1050" dirty="0"/>
              <a:t>「友人」と「楽単」に </a:t>
            </a:r>
            <a:r>
              <a:rPr lang="en-US" altLang="ja-JP" sz="1050" dirty="0"/>
              <a:t>.40</a:t>
            </a:r>
            <a:r>
              <a:rPr lang="ja-JP" altLang="en-US" sz="1050" dirty="0" err="1"/>
              <a:t>，</a:t>
            </a:r>
            <a:r>
              <a:rPr lang="ja-JP" altLang="en-US" sz="1050" dirty="0"/>
              <a:t>「友人」と「成績」に </a:t>
            </a:r>
            <a:r>
              <a:rPr lang="en-US" altLang="ja-JP" sz="1050" dirty="0"/>
              <a:t>.33</a:t>
            </a:r>
            <a:r>
              <a:rPr lang="ja-JP" altLang="en-US" sz="1050" dirty="0"/>
              <a:t>の相関が認められた。友人が履修することは，単位取得の助けになると考えられているのだろう</a:t>
            </a:r>
            <a:r>
              <a:rPr lang="ja-JP" altLang="en-US" sz="1050" dirty="0" smtClean="0"/>
              <a:t>。</a:t>
            </a:r>
            <a:endParaRPr lang="en-US" altLang="ja-JP" sz="1050" dirty="0" smtClean="0"/>
          </a:p>
          <a:p>
            <a:pPr>
              <a:spcAft>
                <a:spcPts val="600"/>
              </a:spcAft>
            </a:pPr>
            <a:r>
              <a:rPr lang="ja-JP" altLang="en-US" sz="1200" dirty="0"/>
              <a:t>履修科目の選択方法と</a:t>
            </a:r>
            <a:r>
              <a:rPr lang="en-US" altLang="ja-JP" sz="1200" dirty="0" smtClean="0"/>
              <a:t>GPA</a:t>
            </a:r>
          </a:p>
          <a:p>
            <a:pPr algn="ctr">
              <a:spcAft>
                <a:spcPts val="600"/>
              </a:spcAft>
            </a:pPr>
            <a:r>
              <a:rPr lang="en-US" altLang="ja-JP" sz="1050" dirty="0"/>
              <a:t>Table 2</a:t>
            </a:r>
            <a:r>
              <a:rPr lang="ja-JP" altLang="en-US" sz="1050" dirty="0"/>
              <a:t>　選択科目数と</a:t>
            </a:r>
            <a:r>
              <a:rPr lang="en-US" altLang="ja-JP" sz="1050" dirty="0"/>
              <a:t>GPA</a:t>
            </a:r>
            <a:r>
              <a:rPr lang="ja-JP" altLang="en-US" sz="1050" dirty="0"/>
              <a:t>との相関</a:t>
            </a:r>
            <a:r>
              <a:rPr lang="ja-JP" altLang="en-US" sz="1050" dirty="0" smtClean="0"/>
              <a:t>係数</a:t>
            </a:r>
            <a:endParaRPr lang="en-US" altLang="ja-JP" sz="1050" dirty="0" smtClean="0"/>
          </a:p>
          <a:p>
            <a:pPr>
              <a:spcAft>
                <a:spcPts val="600"/>
              </a:spcAft>
            </a:pPr>
            <a:endParaRPr lang="en-US" altLang="ja-JP" sz="1050" dirty="0"/>
          </a:p>
          <a:p>
            <a:pPr>
              <a:spcAft>
                <a:spcPts val="600"/>
              </a:spcAft>
            </a:pPr>
            <a:endParaRPr lang="en-US" altLang="ja-JP" sz="1050" dirty="0" smtClean="0"/>
          </a:p>
          <a:p>
            <a:pPr>
              <a:spcAft>
                <a:spcPts val="600"/>
              </a:spcAft>
            </a:pPr>
            <a:endParaRPr lang="en-US" altLang="ja-JP" sz="1050" dirty="0"/>
          </a:p>
          <a:p>
            <a:pPr marL="171450" indent="-171450">
              <a:spcAft>
                <a:spcPts val="600"/>
              </a:spcAft>
              <a:buFont typeface="Arial" panose="020B0604020202020204" pitchFamily="34" charset="0"/>
              <a:buChar char="•"/>
            </a:pPr>
            <a:r>
              <a:rPr lang="ja-JP" altLang="en-US" sz="1050" dirty="0" smtClean="0"/>
              <a:t>「</a:t>
            </a:r>
            <a:r>
              <a:rPr lang="ja-JP" altLang="en-US" sz="1050" dirty="0"/>
              <a:t>楽単」を基準に科目を選択することは，</a:t>
            </a:r>
            <a:r>
              <a:rPr lang="en-US" altLang="ja-JP" sz="1050" dirty="0"/>
              <a:t>GPA</a:t>
            </a:r>
            <a:r>
              <a:rPr lang="ja-JP" altLang="en-US" sz="1050" dirty="0" err="1" smtClean="0"/>
              <a:t>と負の</a:t>
            </a:r>
            <a:r>
              <a:rPr lang="ja-JP" altLang="en-US" sz="1050" dirty="0" smtClean="0"/>
              <a:t>相関を持つ。ただし，高い相関ではない。</a:t>
            </a:r>
            <a:endParaRPr lang="en-US" altLang="ja-JP" sz="1050" dirty="0" smtClean="0"/>
          </a:p>
          <a:p>
            <a:pPr marL="171450" indent="-171450">
              <a:spcAft>
                <a:spcPts val="600"/>
              </a:spcAft>
              <a:buFont typeface="Arial" panose="020B0604020202020204" pitchFamily="34" charset="0"/>
              <a:buChar char="•"/>
            </a:pPr>
            <a:r>
              <a:rPr lang="ja-JP" altLang="en-US" sz="1050" dirty="0" smtClean="0"/>
              <a:t>「有用」あるいは「興味」を基準に科目を選択することは，</a:t>
            </a:r>
            <a:r>
              <a:rPr lang="en-US" altLang="ja-JP" sz="1050" dirty="0" smtClean="0"/>
              <a:t>GPA</a:t>
            </a:r>
            <a:r>
              <a:rPr lang="ja-JP" altLang="en-US" sz="1050" dirty="0" smtClean="0"/>
              <a:t>と正の相関を持つ。ただし，高い相関ではない。</a:t>
            </a:r>
            <a:endParaRPr lang="en-US" altLang="ja-JP" sz="1050" dirty="0" smtClean="0"/>
          </a:p>
          <a:p>
            <a:pPr>
              <a:spcAft>
                <a:spcPts val="600"/>
              </a:spcAft>
            </a:pPr>
            <a:r>
              <a:rPr lang="ja-JP" altLang="en-US" sz="1200" dirty="0"/>
              <a:t>成績評価の好みと</a:t>
            </a:r>
            <a:r>
              <a:rPr lang="en-US" altLang="ja-JP" sz="1200" dirty="0" smtClean="0"/>
              <a:t>GPA</a:t>
            </a:r>
          </a:p>
          <a:p>
            <a:pPr marL="171450" indent="-171450">
              <a:spcAft>
                <a:spcPts val="600"/>
              </a:spcAft>
              <a:buFont typeface="Arial" panose="020B0604020202020204" pitchFamily="34" charset="0"/>
              <a:buChar char="•"/>
            </a:pPr>
            <a:r>
              <a:rPr lang="ja-JP" altLang="en-US" sz="1050" dirty="0" smtClean="0"/>
              <a:t>多く</a:t>
            </a:r>
            <a:r>
              <a:rPr lang="ja-JP" altLang="en-US" sz="1050" dirty="0"/>
              <a:t>の学生は平常点で評価される科目を好んでいた</a:t>
            </a:r>
            <a:r>
              <a:rPr lang="ja-JP" altLang="en-US" sz="1050" dirty="0" smtClean="0"/>
              <a:t>。少数</a:t>
            </a:r>
            <a:r>
              <a:rPr lang="ja-JP" altLang="en-US" sz="1050" dirty="0"/>
              <a:t>のテストあるいはレポートだけで最終成績が決まる科目が望ましいと回答した学生は</a:t>
            </a:r>
            <a:r>
              <a:rPr lang="en-US" altLang="ja-JP" sz="1050" dirty="0"/>
              <a:t>61</a:t>
            </a:r>
            <a:r>
              <a:rPr lang="ja-JP" altLang="en-US" sz="1050" dirty="0"/>
              <a:t>名，平常点が比較的大きなウェイトを占める科目が望ましいと回答した学生は</a:t>
            </a:r>
            <a:r>
              <a:rPr lang="en-US" altLang="ja-JP" sz="1050" dirty="0"/>
              <a:t>157</a:t>
            </a:r>
            <a:r>
              <a:rPr lang="ja-JP" altLang="en-US" sz="1050" dirty="0"/>
              <a:t>名で</a:t>
            </a:r>
            <a:r>
              <a:rPr lang="ja-JP" altLang="en-US" sz="1050" dirty="0" smtClean="0"/>
              <a:t>あった。</a:t>
            </a:r>
            <a:endParaRPr lang="en-US" altLang="ja-JP" sz="1050" dirty="0"/>
          </a:p>
          <a:p>
            <a:pPr marL="171450" indent="-171450">
              <a:spcAft>
                <a:spcPts val="600"/>
              </a:spcAft>
              <a:buFont typeface="Arial" panose="020B0604020202020204" pitchFamily="34" charset="0"/>
              <a:buChar char="•"/>
            </a:pPr>
            <a:r>
              <a:rPr lang="en-US" altLang="ja-JP" sz="1050" dirty="0" smtClean="0"/>
              <a:t>1</a:t>
            </a:r>
            <a:r>
              <a:rPr lang="ja-JP" altLang="en-US" sz="1050" dirty="0" smtClean="0"/>
              <a:t>年次および</a:t>
            </a:r>
            <a:r>
              <a:rPr lang="en-US" altLang="ja-JP" sz="1050" dirty="0" smtClean="0"/>
              <a:t>2</a:t>
            </a:r>
            <a:r>
              <a:rPr lang="ja-JP" altLang="en-US" sz="1050" dirty="0" smtClean="0"/>
              <a:t>年次</a:t>
            </a:r>
            <a:r>
              <a:rPr lang="en-US" altLang="ja-JP" sz="1050" dirty="0" smtClean="0"/>
              <a:t>GPA</a:t>
            </a:r>
            <a:r>
              <a:rPr lang="ja-JP" altLang="en-US" sz="1050" dirty="0" smtClean="0"/>
              <a:t>ともに，平常点で評価される科目を好む学生の方が，</a:t>
            </a:r>
            <a:r>
              <a:rPr lang="en-US" altLang="ja-JP" sz="1050" dirty="0" smtClean="0"/>
              <a:t>GPA</a:t>
            </a:r>
            <a:r>
              <a:rPr lang="ja-JP" altLang="en-US" sz="1050" dirty="0" smtClean="0"/>
              <a:t>が高かった。</a:t>
            </a:r>
            <a:r>
              <a:rPr lang="en-US" altLang="ja-JP" sz="1050" dirty="0" smtClean="0"/>
              <a:t>(1</a:t>
            </a:r>
            <a:r>
              <a:rPr lang="ja-JP" altLang="en-US" sz="1050" dirty="0" smtClean="0"/>
              <a:t>年次：</a:t>
            </a:r>
            <a:r>
              <a:rPr lang="en-US" altLang="ja-JP" sz="1050" i="1" dirty="0" smtClean="0">
                <a:latin typeface="Times New Roman" panose="02020603050405020304" pitchFamily="18" charset="0"/>
                <a:cs typeface="Times New Roman" panose="02020603050405020304" pitchFamily="18" charset="0"/>
              </a:rPr>
              <a:t>t</a:t>
            </a:r>
            <a:r>
              <a:rPr lang="en-US" altLang="ja-JP" sz="1050" dirty="0" smtClean="0"/>
              <a:t>(216) = 1.99, </a:t>
            </a:r>
            <a:r>
              <a:rPr lang="en-US" altLang="ja-JP" sz="1050" i="1" dirty="0" smtClean="0">
                <a:latin typeface="Times New Roman" panose="02020603050405020304" pitchFamily="18" charset="0"/>
                <a:cs typeface="Times New Roman" panose="02020603050405020304" pitchFamily="18" charset="0"/>
              </a:rPr>
              <a:t>p</a:t>
            </a:r>
            <a:r>
              <a:rPr lang="en-US" altLang="ja-JP" sz="1050" dirty="0" smtClean="0"/>
              <a:t> = .048, </a:t>
            </a:r>
            <a:r>
              <a:rPr lang="en-US" altLang="ja-JP" sz="1050" i="1" dirty="0" smtClean="0">
                <a:latin typeface="Times New Roman" panose="02020603050405020304" pitchFamily="18" charset="0"/>
                <a:cs typeface="Times New Roman" panose="02020603050405020304" pitchFamily="18" charset="0"/>
              </a:rPr>
              <a:t>d</a:t>
            </a:r>
            <a:r>
              <a:rPr lang="en-US" altLang="ja-JP" sz="1050" dirty="0" smtClean="0"/>
              <a:t> = 0.30, 95% CI [.002, .404]</a:t>
            </a:r>
            <a:r>
              <a:rPr lang="ja-JP" altLang="en-US" sz="1050" dirty="0" smtClean="0"/>
              <a:t>；</a:t>
            </a:r>
            <a:r>
              <a:rPr lang="en-US" altLang="ja-JP" sz="1050" dirty="0" smtClean="0"/>
              <a:t>2</a:t>
            </a:r>
            <a:r>
              <a:rPr lang="ja-JP" altLang="en-US" sz="1050" dirty="0" smtClean="0"/>
              <a:t>年次：</a:t>
            </a:r>
            <a:r>
              <a:rPr lang="en-US" altLang="ja-JP" sz="1050" i="1" dirty="0" smtClean="0">
                <a:latin typeface="Times New Roman" panose="02020603050405020304" pitchFamily="18" charset="0"/>
                <a:cs typeface="Times New Roman" panose="02020603050405020304" pitchFamily="18" charset="0"/>
              </a:rPr>
              <a:t>t</a:t>
            </a:r>
            <a:r>
              <a:rPr lang="en-US" altLang="ja-JP" sz="1050" dirty="0" smtClean="0"/>
              <a:t>(213) = 2.24, </a:t>
            </a:r>
            <a:r>
              <a:rPr lang="en-US" altLang="ja-JP" sz="1050" i="1" dirty="0" smtClean="0">
                <a:latin typeface="Times New Roman" panose="02020603050405020304" pitchFamily="18" charset="0"/>
                <a:cs typeface="Times New Roman" panose="02020603050405020304" pitchFamily="18" charset="0"/>
              </a:rPr>
              <a:t>p</a:t>
            </a:r>
            <a:r>
              <a:rPr lang="en-US" altLang="ja-JP" sz="1050" dirty="0" smtClean="0"/>
              <a:t> = .026, </a:t>
            </a:r>
            <a:r>
              <a:rPr lang="en-US" altLang="ja-JP" sz="1050" i="1" dirty="0" smtClean="0">
                <a:latin typeface="Times New Roman" panose="02020603050405020304" pitchFamily="18" charset="0"/>
                <a:cs typeface="Times New Roman" panose="02020603050405020304" pitchFamily="18" charset="0"/>
              </a:rPr>
              <a:t>d</a:t>
            </a:r>
            <a:r>
              <a:rPr lang="en-US" altLang="ja-JP" sz="1050" dirty="0" smtClean="0"/>
              <a:t> = 0.34, 95% CI [.026, .400])</a:t>
            </a:r>
            <a:r>
              <a:rPr lang="ja-JP" altLang="en-US" sz="1050" dirty="0" err="1" smtClean="0"/>
              <a:t>。</a:t>
            </a:r>
            <a:r>
              <a:rPr lang="ja-JP" altLang="en-US" sz="1050" dirty="0" smtClean="0"/>
              <a:t>ただし，効果量は小さく，あまり意味のある差ではないだろう。</a:t>
            </a:r>
            <a:endParaRPr lang="en-US" altLang="ja-JP" sz="1050" dirty="0" smtClean="0"/>
          </a:p>
        </p:txBody>
      </p:sp>
      <p:graphicFrame>
        <p:nvGraphicFramePr>
          <p:cNvPr id="2" name="表 1"/>
          <p:cNvGraphicFramePr>
            <a:graphicFrameLocks noGrp="1"/>
          </p:cNvGraphicFramePr>
          <p:nvPr>
            <p:extLst>
              <p:ext uri="{D42A27DB-BD31-4B8C-83A1-F6EECF244321}">
                <p14:modId xmlns:p14="http://schemas.microsoft.com/office/powerpoint/2010/main" val="1769899452"/>
              </p:ext>
            </p:extLst>
          </p:nvPr>
        </p:nvGraphicFramePr>
        <p:xfrm>
          <a:off x="3600132" y="2504728"/>
          <a:ext cx="2997219" cy="640080"/>
        </p:xfrm>
        <a:graphic>
          <a:graphicData uri="http://schemas.openxmlformats.org/drawingml/2006/table">
            <a:tbl>
              <a:tblPr firstRow="1" firstCol="1" bandRow="1">
                <a:tableStyleId>{5C22544A-7EE6-4342-B048-85BDC9FD1C3A}</a:tableStyleId>
              </a:tblPr>
              <a:tblGrid>
                <a:gridCol w="580129">
                  <a:extLst>
                    <a:ext uri="{9D8B030D-6E8A-4147-A177-3AD203B41FA5}">
                      <a16:colId xmlns:a16="http://schemas.microsoft.com/office/drawing/2014/main" val="2591954239"/>
                    </a:ext>
                  </a:extLst>
                </a:gridCol>
                <a:gridCol w="482850">
                  <a:extLst>
                    <a:ext uri="{9D8B030D-6E8A-4147-A177-3AD203B41FA5}">
                      <a16:colId xmlns:a16="http://schemas.microsoft.com/office/drawing/2014/main" val="1167858922"/>
                    </a:ext>
                  </a:extLst>
                </a:gridCol>
                <a:gridCol w="483560">
                  <a:extLst>
                    <a:ext uri="{9D8B030D-6E8A-4147-A177-3AD203B41FA5}">
                      <a16:colId xmlns:a16="http://schemas.microsoft.com/office/drawing/2014/main" val="4155291078"/>
                    </a:ext>
                  </a:extLst>
                </a:gridCol>
                <a:gridCol w="483560">
                  <a:extLst>
                    <a:ext uri="{9D8B030D-6E8A-4147-A177-3AD203B41FA5}">
                      <a16:colId xmlns:a16="http://schemas.microsoft.com/office/drawing/2014/main" val="1522553706"/>
                    </a:ext>
                  </a:extLst>
                </a:gridCol>
                <a:gridCol w="483560">
                  <a:extLst>
                    <a:ext uri="{9D8B030D-6E8A-4147-A177-3AD203B41FA5}">
                      <a16:colId xmlns:a16="http://schemas.microsoft.com/office/drawing/2014/main" val="3961024417"/>
                    </a:ext>
                  </a:extLst>
                </a:gridCol>
                <a:gridCol w="483560">
                  <a:extLst>
                    <a:ext uri="{9D8B030D-6E8A-4147-A177-3AD203B41FA5}">
                      <a16:colId xmlns:a16="http://schemas.microsoft.com/office/drawing/2014/main" val="1657814309"/>
                    </a:ext>
                  </a:extLst>
                </a:gridCol>
              </a:tblGrid>
              <a:tr h="0">
                <a:tc rowSpan="2">
                  <a:txBody>
                    <a:bodyPr/>
                    <a:lstStyle/>
                    <a:p>
                      <a:pPr algn="ctr">
                        <a:spcAft>
                          <a:spcPts val="0"/>
                        </a:spcAft>
                      </a:pPr>
                      <a:r>
                        <a:rPr lang="ja-JP" sz="1050" kern="100" dirty="0">
                          <a:effectLst/>
                        </a:rPr>
                        <a:t>統計量</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b"/>
                </a:tc>
                <a:tc gridSpan="5">
                  <a:txBody>
                    <a:bodyPr/>
                    <a:lstStyle/>
                    <a:p>
                      <a:pPr algn="ctr">
                        <a:spcAft>
                          <a:spcPts val="0"/>
                        </a:spcAft>
                      </a:pPr>
                      <a:r>
                        <a:rPr lang="ja-JP" sz="1050" kern="100" dirty="0">
                          <a:effectLst/>
                        </a:rPr>
                        <a:t>履修の基準</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28761945"/>
                  </a:ext>
                </a:extLst>
              </a:tr>
              <a:tr h="0">
                <a:tc vMerge="1">
                  <a:txBody>
                    <a:bodyPr/>
                    <a:lstStyle/>
                    <a:p>
                      <a:endParaRPr kumimoji="1" lang="ja-JP" altLang="en-US"/>
                    </a:p>
                  </a:txBody>
                  <a:tcPr/>
                </a:tc>
                <a:tc>
                  <a:txBody>
                    <a:bodyPr/>
                    <a:lstStyle/>
                    <a:p>
                      <a:pPr algn="just">
                        <a:spcAft>
                          <a:spcPts val="0"/>
                        </a:spcAft>
                      </a:pPr>
                      <a:r>
                        <a:rPr lang="ja-JP" sz="1050" kern="100" dirty="0">
                          <a:effectLst/>
                        </a:rPr>
                        <a:t>有用</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友人</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興味</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楽単</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成績</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678768518"/>
                  </a:ext>
                </a:extLst>
              </a:tr>
              <a:tr h="0">
                <a:tc>
                  <a:txBody>
                    <a:bodyPr/>
                    <a:lstStyle/>
                    <a:p>
                      <a:pPr algn="just">
                        <a:spcAft>
                          <a:spcPts val="0"/>
                        </a:spcAft>
                      </a:pPr>
                      <a:r>
                        <a:rPr lang="ja-JP" sz="1050" kern="100">
                          <a:effectLst/>
                        </a:rPr>
                        <a:t>平均</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4.6</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2.5</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5.3</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3.9</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4.0</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012134419"/>
                  </a:ext>
                </a:extLst>
              </a:tr>
              <a:tr h="0">
                <a:tc>
                  <a:txBody>
                    <a:bodyPr/>
                    <a:lstStyle/>
                    <a:p>
                      <a:pPr algn="just">
                        <a:spcAft>
                          <a:spcPts val="0"/>
                        </a:spcAft>
                      </a:pPr>
                      <a:r>
                        <a:rPr lang="en-US" sz="1050" kern="100">
                          <a:effectLst/>
                        </a:rPr>
                        <a:t>SD</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2.0</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2.1</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2.4</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2.4</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2.4</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800771414"/>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6436713"/>
              </p:ext>
            </p:extLst>
          </p:nvPr>
        </p:nvGraphicFramePr>
        <p:xfrm>
          <a:off x="3663495" y="5667555"/>
          <a:ext cx="2861850" cy="640080"/>
        </p:xfrm>
        <a:graphic>
          <a:graphicData uri="http://schemas.openxmlformats.org/drawingml/2006/table">
            <a:tbl>
              <a:tblPr firstRow="1" firstCol="1" bandRow="1">
                <a:tableStyleId>{5C22544A-7EE6-4342-B048-85BDC9FD1C3A}</a:tableStyleId>
              </a:tblPr>
              <a:tblGrid>
                <a:gridCol w="553928">
                  <a:extLst>
                    <a:ext uri="{9D8B030D-6E8A-4147-A177-3AD203B41FA5}">
                      <a16:colId xmlns:a16="http://schemas.microsoft.com/office/drawing/2014/main" val="832353093"/>
                    </a:ext>
                  </a:extLst>
                </a:gridCol>
                <a:gridCol w="461042">
                  <a:extLst>
                    <a:ext uri="{9D8B030D-6E8A-4147-A177-3AD203B41FA5}">
                      <a16:colId xmlns:a16="http://schemas.microsoft.com/office/drawing/2014/main" val="3982463819"/>
                    </a:ext>
                  </a:extLst>
                </a:gridCol>
                <a:gridCol w="461720">
                  <a:extLst>
                    <a:ext uri="{9D8B030D-6E8A-4147-A177-3AD203B41FA5}">
                      <a16:colId xmlns:a16="http://schemas.microsoft.com/office/drawing/2014/main" val="84666508"/>
                    </a:ext>
                  </a:extLst>
                </a:gridCol>
                <a:gridCol w="461720">
                  <a:extLst>
                    <a:ext uri="{9D8B030D-6E8A-4147-A177-3AD203B41FA5}">
                      <a16:colId xmlns:a16="http://schemas.microsoft.com/office/drawing/2014/main" val="3636785856"/>
                    </a:ext>
                  </a:extLst>
                </a:gridCol>
                <a:gridCol w="461720">
                  <a:extLst>
                    <a:ext uri="{9D8B030D-6E8A-4147-A177-3AD203B41FA5}">
                      <a16:colId xmlns:a16="http://schemas.microsoft.com/office/drawing/2014/main" val="3727943188"/>
                    </a:ext>
                  </a:extLst>
                </a:gridCol>
                <a:gridCol w="461720">
                  <a:extLst>
                    <a:ext uri="{9D8B030D-6E8A-4147-A177-3AD203B41FA5}">
                      <a16:colId xmlns:a16="http://schemas.microsoft.com/office/drawing/2014/main" val="845156986"/>
                    </a:ext>
                  </a:extLst>
                </a:gridCol>
              </a:tblGrid>
              <a:tr h="145397">
                <a:tc rowSpan="2">
                  <a:txBody>
                    <a:bodyPr/>
                    <a:lstStyle/>
                    <a:p>
                      <a:pPr algn="ctr">
                        <a:spcAft>
                          <a:spcPts val="0"/>
                        </a:spcAft>
                      </a:pPr>
                      <a:r>
                        <a:rPr lang="en-US" sz="1050" kern="100" dirty="0">
                          <a:effectLst/>
                        </a:rPr>
                        <a:t>GPA</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b"/>
                </a:tc>
                <a:tc gridSpan="5">
                  <a:txBody>
                    <a:bodyPr/>
                    <a:lstStyle/>
                    <a:p>
                      <a:pPr algn="ctr">
                        <a:spcAft>
                          <a:spcPts val="0"/>
                        </a:spcAft>
                      </a:pPr>
                      <a:r>
                        <a:rPr lang="ja-JP" sz="1050" kern="100">
                          <a:effectLst/>
                        </a:rPr>
                        <a:t>履修の基準</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55712958"/>
                  </a:ext>
                </a:extLst>
              </a:tr>
              <a:tr h="145397">
                <a:tc vMerge="1">
                  <a:txBody>
                    <a:bodyPr/>
                    <a:lstStyle/>
                    <a:p>
                      <a:endParaRPr kumimoji="1" lang="ja-JP" altLang="en-US"/>
                    </a:p>
                  </a:txBody>
                  <a:tcPr/>
                </a:tc>
                <a:tc>
                  <a:txBody>
                    <a:bodyPr/>
                    <a:lstStyle/>
                    <a:p>
                      <a:pPr algn="just">
                        <a:spcAft>
                          <a:spcPts val="0"/>
                        </a:spcAft>
                      </a:pPr>
                      <a:r>
                        <a:rPr lang="ja-JP" sz="1050" kern="100">
                          <a:effectLst/>
                        </a:rPr>
                        <a:t>有用</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友人</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興味</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楽単</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050" kern="100">
                          <a:effectLst/>
                        </a:rPr>
                        <a:t>成績</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846087910"/>
                  </a:ext>
                </a:extLst>
              </a:tr>
              <a:tr h="145397">
                <a:tc>
                  <a:txBody>
                    <a:bodyPr/>
                    <a:lstStyle/>
                    <a:p>
                      <a:pPr algn="just">
                        <a:spcAft>
                          <a:spcPts val="0"/>
                        </a:spcAft>
                      </a:pPr>
                      <a:r>
                        <a:rPr lang="en-US" sz="1050" kern="100">
                          <a:effectLst/>
                        </a:rPr>
                        <a:t>1</a:t>
                      </a:r>
                      <a:r>
                        <a:rPr lang="ja-JP" sz="1050" kern="100">
                          <a:effectLst/>
                        </a:rPr>
                        <a:t>年次</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.18</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-.07</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.14</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-.18</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-.02</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203392499"/>
                  </a:ext>
                </a:extLst>
              </a:tr>
              <a:tr h="145397">
                <a:tc>
                  <a:txBody>
                    <a:bodyPr/>
                    <a:lstStyle/>
                    <a:p>
                      <a:pPr algn="just">
                        <a:spcAft>
                          <a:spcPts val="0"/>
                        </a:spcAft>
                      </a:pPr>
                      <a:r>
                        <a:rPr lang="en-US" sz="1050" kern="100">
                          <a:effectLst/>
                        </a:rPr>
                        <a:t>2</a:t>
                      </a:r>
                      <a:r>
                        <a:rPr lang="ja-JP" sz="1050" kern="100">
                          <a:effectLst/>
                        </a:rPr>
                        <a:t>年次</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a:effectLst/>
                        </a:rPr>
                        <a:t>.20</a:t>
                      </a:r>
                      <a:endParaRPr lang="ja-JP" sz="105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-.05</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.09</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-.19</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-.02</a:t>
                      </a:r>
                      <a:endParaRPr lang="ja-JP" sz="105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523867979"/>
                  </a:ext>
                </a:extLst>
              </a:tr>
            </a:tbl>
          </a:graphicData>
        </a:graphic>
      </p:graphicFrame>
    </p:spTree>
    <p:extLst>
      <p:ext uri="{BB962C8B-B14F-4D97-AF65-F5344CB8AC3E}">
        <p14:creationId xmlns:p14="http://schemas.microsoft.com/office/powerpoint/2010/main" val="4111257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166</Words>
  <Application>Microsoft Office PowerPoint</Application>
  <PresentationFormat>A4 210 x 297 mm</PresentationFormat>
  <Paragraphs>79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Atsushi</dc:creator>
  <cp:lastModifiedBy>寺尾 敦</cp:lastModifiedBy>
  <cp:revision>35</cp:revision>
  <cp:lastPrinted>2015-08-26T08:14:51Z</cp:lastPrinted>
  <dcterms:created xsi:type="dcterms:W3CDTF">2014-11-04T01:25:51Z</dcterms:created>
  <dcterms:modified xsi:type="dcterms:W3CDTF">2018-09-14T12:02:07Z</dcterms:modified>
</cp:coreProperties>
</file>