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56" r:id="rId2"/>
    <p:sldId id="278" r:id="rId3"/>
    <p:sldId id="257" r:id="rId4"/>
    <p:sldId id="279" r:id="rId5"/>
    <p:sldId id="258" r:id="rId6"/>
    <p:sldId id="269" r:id="rId7"/>
    <p:sldId id="270" r:id="rId8"/>
    <p:sldId id="260" r:id="rId9"/>
    <p:sldId id="271" r:id="rId10"/>
    <p:sldId id="274" r:id="rId11"/>
    <p:sldId id="273" r:id="rId12"/>
    <p:sldId id="261" r:id="rId13"/>
    <p:sldId id="275" r:id="rId14"/>
    <p:sldId id="268" r:id="rId15"/>
    <p:sldId id="276" r:id="rId16"/>
    <p:sldId id="280" r:id="rId17"/>
    <p:sldId id="263" r:id="rId18"/>
    <p:sldId id="264" r:id="rId19"/>
    <p:sldId id="266" r:id="rId20"/>
    <p:sldId id="267" r:id="rId21"/>
    <p:sldId id="281" r:id="rId22"/>
    <p:sldId id="282" r:id="rId23"/>
    <p:sldId id="265" r:id="rId24"/>
    <p:sldId id="277" r:id="rId25"/>
    <p:sldId id="283" r:id="rId26"/>
    <p:sldId id="284" r:id="rId27"/>
  </p:sldIdLst>
  <p:sldSz cx="12192000" cy="6858000"/>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6.wmf"/><Relationship Id="rId7" Type="http://schemas.openxmlformats.org/officeDocument/2006/relationships/image" Target="../media/image30.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29.wmf"/><Relationship Id="rId5" Type="http://schemas.openxmlformats.org/officeDocument/2006/relationships/image" Target="../media/image28.wmf"/><Relationship Id="rId4"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5.wmf"/><Relationship Id="rId5" Type="http://schemas.openxmlformats.org/officeDocument/2006/relationships/image" Target="../media/image34.wmf"/><Relationship Id="rId4"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6" Type="http://schemas.openxmlformats.org/officeDocument/2006/relationships/image" Target="../media/image40.wmf"/><Relationship Id="rId5" Type="http://schemas.openxmlformats.org/officeDocument/2006/relationships/image" Target="../media/image29.wmf"/><Relationship Id="rId4" Type="http://schemas.openxmlformats.org/officeDocument/2006/relationships/image" Target="../media/image3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3.wmf"/><Relationship Id="rId7"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41.wmf"/><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038B5B9F-B221-4FE7-AB1A-8B68F78822FC}" type="datetimeFigureOut">
              <a:rPr kumimoji="1" lang="ja-JP" altLang="en-US" smtClean="0"/>
              <a:t>2017/9/28</a:t>
            </a:fld>
            <a:endParaRPr kumimoji="1" lang="ja-JP" altLang="en-US"/>
          </a:p>
        </p:txBody>
      </p:sp>
      <p:sp>
        <p:nvSpPr>
          <p:cNvPr id="4" name="スライド イメージ プレースホルダー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C41FE32B-0432-4CE1-AA8B-E56E53F9D337}" type="slidenum">
              <a:rPr kumimoji="1" lang="ja-JP" altLang="en-US" smtClean="0"/>
              <a:t>‹#›</a:t>
            </a:fld>
            <a:endParaRPr kumimoji="1" lang="ja-JP" altLang="en-US"/>
          </a:p>
        </p:txBody>
      </p:sp>
    </p:spTree>
    <p:extLst>
      <p:ext uri="{BB962C8B-B14F-4D97-AF65-F5344CB8AC3E}">
        <p14:creationId xmlns:p14="http://schemas.microsoft.com/office/powerpoint/2010/main" val="41205257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5F116C6-E10D-46EA-B654-A3B8E6FA86E8}" type="datetime1">
              <a:rPr kumimoji="1" lang="ja-JP" altLang="en-US" smtClean="0"/>
              <a:t>2017/9/28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66084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AEC0C7B-7433-4027-B2CF-E4AEC3FFE4AE}" type="datetime1">
              <a:rPr kumimoji="1" lang="ja-JP" altLang="en-US" smtClean="0"/>
              <a:t>2017/9/28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625293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F59735-BC20-45EA-9EFC-347C0542C1EF}" type="datetime1">
              <a:rPr kumimoji="1" lang="ja-JP" altLang="en-US" smtClean="0"/>
              <a:t>2017/9/28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3435353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4E8702-BCF2-4429-B09E-D863C244F879}" type="datetime1">
              <a:rPr kumimoji="1" lang="ja-JP" altLang="en-US" smtClean="0"/>
              <a:t>2017/9/28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361377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959FBA4-07CC-40B6-B39C-B843C0B4850E}" type="datetime1">
              <a:rPr kumimoji="1" lang="ja-JP" altLang="en-US" smtClean="0"/>
              <a:t>2017/9/28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3966709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8BA976E-E854-429F-82A6-D518F8BAEC2F}" type="datetime1">
              <a:rPr kumimoji="1" lang="ja-JP" altLang="en-US" smtClean="0"/>
              <a:t>2017/9/28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1416604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E364604-AB98-4501-AA1F-1611089A1B5C}" type="datetime1">
              <a:rPr kumimoji="1" lang="ja-JP" altLang="en-US" smtClean="0"/>
              <a:t>2017/9/28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3433808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6C474A2-4DC6-4FEB-8937-601DFF28BE8D}" type="datetime1">
              <a:rPr kumimoji="1" lang="ja-JP" altLang="en-US" smtClean="0"/>
              <a:t>2017/9/28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2755904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4C10E1-C080-4E4D-A580-2A4030529329}" type="datetime1">
              <a:rPr kumimoji="1" lang="ja-JP" altLang="en-US" smtClean="0"/>
              <a:t>2017/9/28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133905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862A362-1E13-4B02-8EC3-7E15033A6EDA}" type="datetime1">
              <a:rPr kumimoji="1" lang="ja-JP" altLang="en-US" smtClean="0"/>
              <a:t>2017/9/28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680221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D5D6D1-99CD-4DF1-8DA6-84FF6E23A734}" type="datetime1">
              <a:rPr kumimoji="1" lang="ja-JP" altLang="en-US" smtClean="0"/>
              <a:t>2017/9/28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604253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A3EAE-FE4F-42A8-BCA8-73905E5F0EB2}" type="datetime1">
              <a:rPr kumimoji="1" lang="ja-JP" altLang="en-US" smtClean="0"/>
              <a:t>2017/9/28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C590E-D2E2-436B-83FC-E8C629ECEA88}" type="slidenum">
              <a:rPr kumimoji="1" lang="ja-JP" altLang="en-US" smtClean="0"/>
              <a:t>‹#›</a:t>
            </a:fld>
            <a:endParaRPr kumimoji="1" lang="ja-JP" altLang="en-US"/>
          </a:p>
        </p:txBody>
      </p:sp>
    </p:spTree>
    <p:extLst>
      <p:ext uri="{BB962C8B-B14F-4D97-AF65-F5344CB8AC3E}">
        <p14:creationId xmlns:p14="http://schemas.microsoft.com/office/powerpoint/2010/main" val="1762950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10.bin"/><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8.bin"/><Relationship Id="rId14" Type="http://schemas.openxmlformats.org/officeDocument/2006/relationships/image" Target="../media/image10.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6.bin"/><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5.wmf"/><Relationship Id="rId2" Type="http://schemas.openxmlformats.org/officeDocument/2006/relationships/slideLayout" Target="../slideLayouts/slideLayout2.xml"/><Relationship Id="rId16" Type="http://schemas.openxmlformats.org/officeDocument/2006/relationships/image" Target="../media/image17.wmf"/><Relationship Id="rId1" Type="http://schemas.openxmlformats.org/officeDocument/2006/relationships/vmlDrawing" Target="../drawings/vmlDrawing4.vml"/><Relationship Id="rId6" Type="http://schemas.openxmlformats.org/officeDocument/2006/relationships/image" Target="../media/image12.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oleObject" Target="../embeddings/oleObject17.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4.bin"/><Relationship Id="rId14" Type="http://schemas.openxmlformats.org/officeDocument/2006/relationships/image" Target="../media/image16.wmf"/></Relationships>
</file>

<file path=ppt/slides/_rels/slide13.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23.bin"/><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9.wmf"/><Relationship Id="rId11" Type="http://schemas.openxmlformats.org/officeDocument/2006/relationships/oleObject" Target="../embeddings/oleObject22.bin"/><Relationship Id="rId5" Type="http://schemas.openxmlformats.org/officeDocument/2006/relationships/oleObject" Target="../embeddings/oleObject19.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21.bin"/><Relationship Id="rId14" Type="http://schemas.openxmlformats.org/officeDocument/2006/relationships/image" Target="../media/image23.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6.wmf"/><Relationship Id="rId13" Type="http://schemas.openxmlformats.org/officeDocument/2006/relationships/oleObject" Target="../embeddings/oleObject29.bin"/><Relationship Id="rId3" Type="http://schemas.openxmlformats.org/officeDocument/2006/relationships/oleObject" Target="../embeddings/oleObject24.bin"/><Relationship Id="rId7" Type="http://schemas.openxmlformats.org/officeDocument/2006/relationships/oleObject" Target="../embeddings/oleObject26.bin"/><Relationship Id="rId12" Type="http://schemas.openxmlformats.org/officeDocument/2006/relationships/image" Target="../media/image28.wmf"/><Relationship Id="rId2" Type="http://schemas.openxmlformats.org/officeDocument/2006/relationships/slideLayout" Target="../slideLayouts/slideLayout2.xml"/><Relationship Id="rId16" Type="http://schemas.openxmlformats.org/officeDocument/2006/relationships/image" Target="../media/image30.wmf"/><Relationship Id="rId1" Type="http://schemas.openxmlformats.org/officeDocument/2006/relationships/vmlDrawing" Target="../drawings/vmlDrawing6.vml"/><Relationship Id="rId6" Type="http://schemas.openxmlformats.org/officeDocument/2006/relationships/image" Target="../media/image25.wmf"/><Relationship Id="rId11" Type="http://schemas.openxmlformats.org/officeDocument/2006/relationships/oleObject" Target="../embeddings/oleObject28.bin"/><Relationship Id="rId5" Type="http://schemas.openxmlformats.org/officeDocument/2006/relationships/oleObject" Target="../embeddings/oleObject25.bin"/><Relationship Id="rId15" Type="http://schemas.openxmlformats.org/officeDocument/2006/relationships/oleObject" Target="../embeddings/oleObject30.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27.bin"/><Relationship Id="rId14" Type="http://schemas.openxmlformats.org/officeDocument/2006/relationships/image" Target="../media/image29.wmf"/></Relationships>
</file>

<file path=ppt/slides/_rels/slide18.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oleObject" Target="../embeddings/oleObject36.bin"/><Relationship Id="rId3" Type="http://schemas.openxmlformats.org/officeDocument/2006/relationships/oleObject" Target="../embeddings/oleObject31.bin"/><Relationship Id="rId7" Type="http://schemas.openxmlformats.org/officeDocument/2006/relationships/oleObject" Target="../embeddings/oleObject33.bin"/><Relationship Id="rId12"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2.wmf"/><Relationship Id="rId11" Type="http://schemas.openxmlformats.org/officeDocument/2006/relationships/oleObject" Target="../embeddings/oleObject35.bin"/><Relationship Id="rId5" Type="http://schemas.openxmlformats.org/officeDocument/2006/relationships/oleObject" Target="../embeddings/oleObject32.bin"/><Relationship Id="rId10" Type="http://schemas.openxmlformats.org/officeDocument/2006/relationships/image" Target="../media/image29.wmf"/><Relationship Id="rId4" Type="http://schemas.openxmlformats.org/officeDocument/2006/relationships/image" Target="../media/image31.wmf"/><Relationship Id="rId9" Type="http://schemas.openxmlformats.org/officeDocument/2006/relationships/oleObject" Target="../embeddings/oleObject34.bin"/><Relationship Id="rId14" Type="http://schemas.openxmlformats.org/officeDocument/2006/relationships/image" Target="../media/image35.wmf"/></Relationships>
</file>

<file path=ppt/slides/_rels/slide19.xml.rels><?xml version="1.0" encoding="UTF-8" standalone="yes"?>
<Relationships xmlns="http://schemas.openxmlformats.org/package/2006/relationships"><Relationship Id="rId8" Type="http://schemas.openxmlformats.org/officeDocument/2006/relationships/image" Target="../media/image38.wmf"/><Relationship Id="rId13" Type="http://schemas.openxmlformats.org/officeDocument/2006/relationships/oleObject" Target="../embeddings/oleObject42.bin"/><Relationship Id="rId3" Type="http://schemas.openxmlformats.org/officeDocument/2006/relationships/oleObject" Target="../embeddings/oleObject37.bin"/><Relationship Id="rId7" Type="http://schemas.openxmlformats.org/officeDocument/2006/relationships/oleObject" Target="../embeddings/oleObject39.bin"/><Relationship Id="rId12"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7.wmf"/><Relationship Id="rId11" Type="http://schemas.openxmlformats.org/officeDocument/2006/relationships/oleObject" Target="../embeddings/oleObject41.bin"/><Relationship Id="rId5" Type="http://schemas.openxmlformats.org/officeDocument/2006/relationships/oleObject" Target="../embeddings/oleObject38.bin"/><Relationship Id="rId10" Type="http://schemas.openxmlformats.org/officeDocument/2006/relationships/image" Target="../media/image39.wmf"/><Relationship Id="rId4" Type="http://schemas.openxmlformats.org/officeDocument/2006/relationships/image" Target="../media/image36.wmf"/><Relationship Id="rId9" Type="http://schemas.openxmlformats.org/officeDocument/2006/relationships/oleObject" Target="../embeddings/oleObject40.bin"/><Relationship Id="rId14" Type="http://schemas.openxmlformats.org/officeDocument/2006/relationships/image" Target="../media/image40.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3.wmf"/><Relationship Id="rId13" Type="http://schemas.openxmlformats.org/officeDocument/2006/relationships/oleObject" Target="../embeddings/oleObject48.bin"/><Relationship Id="rId3" Type="http://schemas.openxmlformats.org/officeDocument/2006/relationships/oleObject" Target="../embeddings/oleObject43.bin"/><Relationship Id="rId7" Type="http://schemas.openxmlformats.org/officeDocument/2006/relationships/oleObject" Target="../embeddings/oleObject45.bin"/><Relationship Id="rId12" Type="http://schemas.openxmlformats.org/officeDocument/2006/relationships/image" Target="../media/image45.wmf"/><Relationship Id="rId2" Type="http://schemas.openxmlformats.org/officeDocument/2006/relationships/slideLayout" Target="../slideLayouts/slideLayout2.xml"/><Relationship Id="rId16" Type="http://schemas.openxmlformats.org/officeDocument/2006/relationships/image" Target="../media/image47.wmf"/><Relationship Id="rId1" Type="http://schemas.openxmlformats.org/officeDocument/2006/relationships/vmlDrawing" Target="../drawings/vmlDrawing9.vml"/><Relationship Id="rId6" Type="http://schemas.openxmlformats.org/officeDocument/2006/relationships/image" Target="../media/image42.wmf"/><Relationship Id="rId11" Type="http://schemas.openxmlformats.org/officeDocument/2006/relationships/oleObject" Target="../embeddings/oleObject47.bin"/><Relationship Id="rId5" Type="http://schemas.openxmlformats.org/officeDocument/2006/relationships/oleObject" Target="../embeddings/oleObject44.bin"/><Relationship Id="rId15" Type="http://schemas.openxmlformats.org/officeDocument/2006/relationships/oleObject" Target="../embeddings/oleObject49.bin"/><Relationship Id="rId10" Type="http://schemas.openxmlformats.org/officeDocument/2006/relationships/image" Target="../media/image44.wmf"/><Relationship Id="rId4" Type="http://schemas.openxmlformats.org/officeDocument/2006/relationships/image" Target="../media/image41.wmf"/><Relationship Id="rId9" Type="http://schemas.openxmlformats.org/officeDocument/2006/relationships/oleObject" Target="../embeddings/oleObject46.bin"/><Relationship Id="rId14" Type="http://schemas.openxmlformats.org/officeDocument/2006/relationships/image" Target="../media/image46.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49.wmf"/><Relationship Id="rId5" Type="http://schemas.openxmlformats.org/officeDocument/2006/relationships/oleObject" Target="../embeddings/oleObject51.bin"/><Relationship Id="rId4" Type="http://schemas.openxmlformats.org/officeDocument/2006/relationships/image" Target="../media/image48.wmf"/></Relationships>
</file>

<file path=ppt/slides/_rels/slide22.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文系学生に対する</a:t>
            </a:r>
            <a:r>
              <a:rPr kumimoji="1" lang="en-US" altLang="ja-JP" dirty="0" smtClean="0"/>
              <a:t/>
            </a:r>
            <a:br>
              <a:rPr kumimoji="1" lang="en-US" altLang="ja-JP" dirty="0" smtClean="0"/>
            </a:br>
            <a:r>
              <a:rPr kumimoji="1" lang="ja-JP" altLang="en-US" dirty="0" smtClean="0"/>
              <a:t>ベイズ統計学の数理の教育</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寺尾 敦</a:t>
            </a:r>
            <a:endParaRPr kumimoji="1" lang="en-US" altLang="ja-JP" dirty="0" smtClean="0"/>
          </a:p>
          <a:p>
            <a:r>
              <a:rPr lang="ja-JP" altLang="en-US" dirty="0" smtClean="0"/>
              <a:t>青山学院</a:t>
            </a:r>
            <a:r>
              <a:rPr lang="ja-JP" altLang="en-US" dirty="0" smtClean="0"/>
              <a:t>大学社会情報学部</a:t>
            </a:r>
            <a:endParaRPr lang="en-US" altLang="ja-JP" dirty="0" smtClean="0"/>
          </a:p>
        </p:txBody>
      </p:sp>
      <p:sp>
        <p:nvSpPr>
          <p:cNvPr id="4" name="テキスト ボックス 3"/>
          <p:cNvSpPr txBox="1"/>
          <p:nvPr/>
        </p:nvSpPr>
        <p:spPr>
          <a:xfrm>
            <a:off x="969818" y="905164"/>
            <a:ext cx="184731" cy="369332"/>
          </a:xfrm>
          <a:prstGeom prst="rect">
            <a:avLst/>
          </a:prstGeom>
          <a:noFill/>
        </p:spPr>
        <p:txBody>
          <a:bodyPr wrap="none" rtlCol="0">
            <a:spAutoFit/>
          </a:bodyPr>
          <a:lstStyle/>
          <a:p>
            <a:endParaRPr kumimoji="1" lang="ja-JP" altLang="en-US" dirty="0"/>
          </a:p>
        </p:txBody>
      </p:sp>
      <p:sp>
        <p:nvSpPr>
          <p:cNvPr id="5" name="テキスト ボックス 4"/>
          <p:cNvSpPr txBox="1"/>
          <p:nvPr/>
        </p:nvSpPr>
        <p:spPr>
          <a:xfrm>
            <a:off x="812800" y="614661"/>
            <a:ext cx="8725466" cy="923330"/>
          </a:xfrm>
          <a:prstGeom prst="rect">
            <a:avLst/>
          </a:prstGeom>
          <a:noFill/>
        </p:spPr>
        <p:txBody>
          <a:bodyPr wrap="none" rtlCol="0">
            <a:spAutoFit/>
          </a:bodyPr>
          <a:lstStyle/>
          <a:p>
            <a:r>
              <a:rPr kumimoji="1" lang="ja-JP" altLang="en-US" dirty="0" smtClean="0"/>
              <a:t>日本心理学会第</a:t>
            </a:r>
            <a:r>
              <a:rPr kumimoji="1" lang="en-US" altLang="ja-JP" dirty="0" smtClean="0"/>
              <a:t>81</a:t>
            </a:r>
            <a:r>
              <a:rPr kumimoji="1" lang="ja-JP" altLang="en-US" dirty="0" smtClean="0"/>
              <a:t>回大会　公募シンポジウム　</a:t>
            </a:r>
            <a:r>
              <a:rPr kumimoji="1" lang="en-US" altLang="ja-JP" dirty="0" smtClean="0"/>
              <a:t>2017</a:t>
            </a:r>
            <a:r>
              <a:rPr kumimoji="1" lang="ja-JP" altLang="en-US" dirty="0" smtClean="0"/>
              <a:t>年</a:t>
            </a:r>
            <a:r>
              <a:rPr kumimoji="1" lang="en-US" altLang="ja-JP" dirty="0" smtClean="0"/>
              <a:t>9</a:t>
            </a:r>
            <a:r>
              <a:rPr kumimoji="1" lang="ja-JP" altLang="en-US" dirty="0" smtClean="0"/>
              <a:t>月</a:t>
            </a:r>
            <a:r>
              <a:rPr kumimoji="1" lang="en-US" altLang="ja-JP" dirty="0" smtClean="0"/>
              <a:t>22</a:t>
            </a:r>
            <a:r>
              <a:rPr kumimoji="1" lang="ja-JP" altLang="en-US" dirty="0" smtClean="0"/>
              <a:t>日（金）</a:t>
            </a:r>
            <a:endParaRPr kumimoji="1" lang="en-US" altLang="ja-JP" dirty="0" smtClean="0"/>
          </a:p>
          <a:p>
            <a:r>
              <a:rPr lang="ja-JP" altLang="en-US" dirty="0" smtClean="0"/>
              <a:t>ベイズ</a:t>
            </a:r>
            <a:r>
              <a:rPr lang="ja-JP" altLang="en-US" dirty="0"/>
              <a:t>統計</a:t>
            </a:r>
            <a:r>
              <a:rPr lang="ja-JP" altLang="en-US" dirty="0" smtClean="0"/>
              <a:t>をどう教えていくか</a:t>
            </a:r>
            <a:r>
              <a:rPr lang="en-US" altLang="ja-JP" dirty="0" smtClean="0"/>
              <a:t>―</a:t>
            </a:r>
            <a:r>
              <a:rPr lang="ja-JP" altLang="en-US" dirty="0" smtClean="0"/>
              <a:t>心理統計教育の中への取り入れについて考えるー</a:t>
            </a:r>
            <a:endParaRPr lang="en-US" altLang="ja-JP" dirty="0" smtClean="0"/>
          </a:p>
          <a:p>
            <a:r>
              <a:rPr kumimoji="1" lang="ja-JP" altLang="en-US" dirty="0" smtClean="0"/>
              <a:t>話題</a:t>
            </a:r>
            <a:r>
              <a:rPr kumimoji="1" lang="ja-JP" altLang="en-US" dirty="0"/>
              <a:t>提供</a:t>
            </a:r>
          </a:p>
        </p:txBody>
      </p:sp>
    </p:spTree>
    <p:extLst>
      <p:ext uri="{BB962C8B-B14F-4D97-AF65-F5344CB8AC3E}">
        <p14:creationId xmlns:p14="http://schemas.microsoft.com/office/powerpoint/2010/main" val="2364619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lvl="1"/>
            <a:r>
              <a:rPr kumimoji="1" lang="ja-JP" altLang="en-US" u="sng" dirty="0" smtClean="0"/>
              <a:t>尤度の概念はこの段階で導入できる</a:t>
            </a:r>
            <a:r>
              <a:rPr kumimoji="1" lang="ja-JP" altLang="en-US" dirty="0" smtClean="0"/>
              <a:t>．データ </a:t>
            </a:r>
            <a:r>
              <a:rPr kumimoji="1" lang="en-US" altLang="ja-JP" i="1" dirty="0" smtClean="0">
                <a:latin typeface="Times New Roman" panose="02020603050405020304" pitchFamily="18" charset="0"/>
                <a:cs typeface="Times New Roman" panose="02020603050405020304" pitchFamily="18" charset="0"/>
              </a:rPr>
              <a:t>D</a:t>
            </a:r>
            <a:r>
              <a:rPr kumimoji="1" lang="en-US" altLang="ja-JP" dirty="0" smtClean="0"/>
              <a:t> </a:t>
            </a:r>
            <a:r>
              <a:rPr kumimoji="1" lang="ja-JP" altLang="en-US" dirty="0" smtClean="0"/>
              <a:t>が得られた</a:t>
            </a:r>
            <a:r>
              <a:rPr lang="ja-JP" altLang="en-US" dirty="0" smtClean="0"/>
              <a:t>とき，特定の仮説（あるいは，特定の母数の値）のもとでそのデータが出現する条件つき確率を，そのデータのもとでの仮説のもっともらしさを表す数量として扱う．</a:t>
            </a:r>
            <a:endParaRPr lang="en-US" altLang="ja-JP" dirty="0" smtClean="0"/>
          </a:p>
          <a:p>
            <a:pPr lvl="1"/>
            <a:r>
              <a:rPr lang="ja-JP" altLang="en-US" dirty="0" smtClean="0"/>
              <a:t>尤度の合計が１にならないことから，</a:t>
            </a:r>
            <a:r>
              <a:rPr lang="ja-JP" altLang="en-US" u="sng" dirty="0" smtClean="0"/>
              <a:t>尤度関数は確率（密度）関数ではないことがわかる</a:t>
            </a:r>
            <a:r>
              <a:rPr lang="ja-JP" altLang="en-US" dirty="0" smtClean="0"/>
              <a:t>．</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856216257"/>
              </p:ext>
            </p:extLst>
          </p:nvPr>
        </p:nvGraphicFramePr>
        <p:xfrm>
          <a:off x="1691409" y="3824792"/>
          <a:ext cx="2474192" cy="852222"/>
        </p:xfrm>
        <a:graphic>
          <a:graphicData uri="http://schemas.openxmlformats.org/presentationml/2006/ole">
            <mc:AlternateContent xmlns:mc="http://schemas.openxmlformats.org/markup-compatibility/2006">
              <mc:Choice xmlns:v="urn:schemas-microsoft-com:vml" Requires="v">
                <p:oleObj spid="_x0000_s8378" name="数式" r:id="rId3" imgW="1143000" imgH="393480" progId="Equation.3">
                  <p:embed/>
                </p:oleObj>
              </mc:Choice>
              <mc:Fallback>
                <p:oleObj name="数式" r:id="rId3" imgW="1143000" imgH="393480" progId="Equation.3">
                  <p:embed/>
                  <p:pic>
                    <p:nvPicPr>
                      <p:cNvPr id="0" name=""/>
                      <p:cNvPicPr/>
                      <p:nvPr/>
                    </p:nvPicPr>
                    <p:blipFill>
                      <a:blip r:embed="rId4"/>
                      <a:stretch>
                        <a:fillRect/>
                      </a:stretch>
                    </p:blipFill>
                    <p:spPr>
                      <a:xfrm>
                        <a:off x="1691409" y="3824792"/>
                        <a:ext cx="2474192" cy="852222"/>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3381857871"/>
              </p:ext>
            </p:extLst>
          </p:nvPr>
        </p:nvGraphicFramePr>
        <p:xfrm>
          <a:off x="1651000" y="4710113"/>
          <a:ext cx="2557463" cy="852487"/>
        </p:xfrm>
        <a:graphic>
          <a:graphicData uri="http://schemas.openxmlformats.org/presentationml/2006/ole">
            <mc:AlternateContent xmlns:mc="http://schemas.openxmlformats.org/markup-compatibility/2006">
              <mc:Choice xmlns:v="urn:schemas-microsoft-com:vml" Requires="v">
                <p:oleObj spid="_x0000_s8379" name="数式" r:id="rId5" imgW="1180800" imgH="393480" progId="Equation.3">
                  <p:embed/>
                </p:oleObj>
              </mc:Choice>
              <mc:Fallback>
                <p:oleObj name="数式" r:id="rId5" imgW="1180800" imgH="393480" progId="Equation.3">
                  <p:embed/>
                  <p:pic>
                    <p:nvPicPr>
                      <p:cNvPr id="4" name="オブジェクト 3"/>
                      <p:cNvPicPr/>
                      <p:nvPr/>
                    </p:nvPicPr>
                    <p:blipFill>
                      <a:blip r:embed="rId6"/>
                      <a:stretch>
                        <a:fillRect/>
                      </a:stretch>
                    </p:blipFill>
                    <p:spPr>
                      <a:xfrm>
                        <a:off x="1651000" y="4710113"/>
                        <a:ext cx="2557463" cy="852487"/>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3583004733"/>
              </p:ext>
            </p:extLst>
          </p:nvPr>
        </p:nvGraphicFramePr>
        <p:xfrm>
          <a:off x="1663700" y="5595938"/>
          <a:ext cx="2528888" cy="852487"/>
        </p:xfrm>
        <a:graphic>
          <a:graphicData uri="http://schemas.openxmlformats.org/presentationml/2006/ole">
            <mc:AlternateContent xmlns:mc="http://schemas.openxmlformats.org/markup-compatibility/2006">
              <mc:Choice xmlns:v="urn:schemas-microsoft-com:vml" Requires="v">
                <p:oleObj spid="_x0000_s8380" name="数式" r:id="rId7" imgW="1168200" imgH="393480" progId="Equation.3">
                  <p:embed/>
                </p:oleObj>
              </mc:Choice>
              <mc:Fallback>
                <p:oleObj name="数式" r:id="rId7" imgW="1168200" imgH="393480" progId="Equation.3">
                  <p:embed/>
                  <p:pic>
                    <p:nvPicPr>
                      <p:cNvPr id="4" name="オブジェクト 3"/>
                      <p:cNvPicPr/>
                      <p:nvPr/>
                    </p:nvPicPr>
                    <p:blipFill>
                      <a:blip r:embed="rId8"/>
                      <a:stretch>
                        <a:fillRect/>
                      </a:stretch>
                    </p:blipFill>
                    <p:spPr>
                      <a:xfrm>
                        <a:off x="1663700" y="5595938"/>
                        <a:ext cx="2528888" cy="852487"/>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3281639915"/>
              </p:ext>
            </p:extLst>
          </p:nvPr>
        </p:nvGraphicFramePr>
        <p:xfrm>
          <a:off x="5449454" y="3824792"/>
          <a:ext cx="2474192" cy="852222"/>
        </p:xfrm>
        <a:graphic>
          <a:graphicData uri="http://schemas.openxmlformats.org/presentationml/2006/ole">
            <mc:AlternateContent xmlns:mc="http://schemas.openxmlformats.org/markup-compatibility/2006">
              <mc:Choice xmlns:v="urn:schemas-microsoft-com:vml" Requires="v">
                <p:oleObj spid="_x0000_s8381" name="数式" r:id="rId9" imgW="1143000" imgH="393480" progId="Equation.3">
                  <p:embed/>
                </p:oleObj>
              </mc:Choice>
              <mc:Fallback>
                <p:oleObj name="数式" r:id="rId9" imgW="1143000" imgH="393480" progId="Equation.3">
                  <p:embed/>
                  <p:pic>
                    <p:nvPicPr>
                      <p:cNvPr id="4" name="オブジェクト 3"/>
                      <p:cNvPicPr/>
                      <p:nvPr/>
                    </p:nvPicPr>
                    <p:blipFill>
                      <a:blip r:embed="rId10"/>
                      <a:stretch>
                        <a:fillRect/>
                      </a:stretch>
                    </p:blipFill>
                    <p:spPr>
                      <a:xfrm>
                        <a:off x="5449454" y="3824792"/>
                        <a:ext cx="2474192" cy="852222"/>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3092850661"/>
              </p:ext>
            </p:extLst>
          </p:nvPr>
        </p:nvGraphicFramePr>
        <p:xfrm>
          <a:off x="5366183" y="4710809"/>
          <a:ext cx="2557463" cy="852487"/>
        </p:xfrm>
        <a:graphic>
          <a:graphicData uri="http://schemas.openxmlformats.org/presentationml/2006/ole">
            <mc:AlternateContent xmlns:mc="http://schemas.openxmlformats.org/markup-compatibility/2006">
              <mc:Choice xmlns:v="urn:schemas-microsoft-com:vml" Requires="v">
                <p:oleObj spid="_x0000_s8382" name="数式" r:id="rId11" imgW="1180800" imgH="393480" progId="Equation.3">
                  <p:embed/>
                </p:oleObj>
              </mc:Choice>
              <mc:Fallback>
                <p:oleObj name="数式" r:id="rId11" imgW="1180800" imgH="393480" progId="Equation.3">
                  <p:embed/>
                  <p:pic>
                    <p:nvPicPr>
                      <p:cNvPr id="7" name="オブジェクト 6"/>
                      <p:cNvPicPr/>
                      <p:nvPr/>
                    </p:nvPicPr>
                    <p:blipFill>
                      <a:blip r:embed="rId12"/>
                      <a:stretch>
                        <a:fillRect/>
                      </a:stretch>
                    </p:blipFill>
                    <p:spPr>
                      <a:xfrm>
                        <a:off x="5366183" y="4710809"/>
                        <a:ext cx="2557463" cy="852487"/>
                      </a:xfrm>
                      <a:prstGeom prst="rect">
                        <a:avLst/>
                      </a:prstGeom>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153356579"/>
              </p:ext>
            </p:extLst>
          </p:nvPr>
        </p:nvGraphicFramePr>
        <p:xfrm>
          <a:off x="5393964" y="5592554"/>
          <a:ext cx="2501900" cy="852487"/>
        </p:xfrm>
        <a:graphic>
          <a:graphicData uri="http://schemas.openxmlformats.org/presentationml/2006/ole">
            <mc:AlternateContent xmlns:mc="http://schemas.openxmlformats.org/markup-compatibility/2006">
              <mc:Choice xmlns:v="urn:schemas-microsoft-com:vml" Requires="v">
                <p:oleObj spid="_x0000_s8383" name="数式" r:id="rId13" imgW="1155600" imgH="393480" progId="Equation.3">
                  <p:embed/>
                </p:oleObj>
              </mc:Choice>
              <mc:Fallback>
                <p:oleObj name="数式" r:id="rId13" imgW="1155600" imgH="393480" progId="Equation.3">
                  <p:embed/>
                  <p:pic>
                    <p:nvPicPr>
                      <p:cNvPr id="7" name="オブジェクト 6"/>
                      <p:cNvPicPr/>
                      <p:nvPr/>
                    </p:nvPicPr>
                    <p:blipFill>
                      <a:blip r:embed="rId14"/>
                      <a:stretch>
                        <a:fillRect/>
                      </a:stretch>
                    </p:blipFill>
                    <p:spPr>
                      <a:xfrm>
                        <a:off x="5393964" y="5592554"/>
                        <a:ext cx="2501900" cy="852487"/>
                      </a:xfrm>
                      <a:prstGeom prst="rect">
                        <a:avLst/>
                      </a:prstGeom>
                    </p:spPr>
                  </p:pic>
                </p:oleObj>
              </mc:Fallback>
            </mc:AlternateContent>
          </a:graphicData>
        </a:graphic>
      </p:graphicFrame>
      <p:sp>
        <p:nvSpPr>
          <p:cNvPr id="12" name="右矢印 11"/>
          <p:cNvSpPr/>
          <p:nvPr/>
        </p:nvSpPr>
        <p:spPr>
          <a:xfrm>
            <a:off x="4306310" y="4084648"/>
            <a:ext cx="1002434" cy="332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a:off x="4292599" y="4957699"/>
            <a:ext cx="1002434" cy="332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4307393" y="5852544"/>
            <a:ext cx="1002434" cy="3325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8304645" y="4677014"/>
            <a:ext cx="3105727" cy="1631216"/>
          </a:xfrm>
          <a:prstGeom prst="rect">
            <a:avLst/>
          </a:prstGeom>
          <a:noFill/>
        </p:spPr>
        <p:txBody>
          <a:bodyPr wrap="square" rtlCol="0">
            <a:spAutoFit/>
          </a:bodyPr>
          <a:lstStyle/>
          <a:p>
            <a:r>
              <a:rPr kumimoji="1" lang="ja-JP" altLang="en-US" sz="2000" dirty="0" smtClean="0"/>
              <a:t>テキストでの尤度関数の記号は </a:t>
            </a:r>
            <a:r>
              <a:rPr kumimoji="1" lang="en-US" altLang="ja-JP" sz="2000" i="1" dirty="0" smtClean="0">
                <a:latin typeface="Times New Roman" panose="02020603050405020304" pitchFamily="18" charset="0"/>
                <a:cs typeface="Times New Roman" panose="02020603050405020304" pitchFamily="18" charset="0"/>
              </a:rPr>
              <a:t>f</a:t>
            </a:r>
            <a:r>
              <a:rPr kumimoji="1" lang="en-US" altLang="ja-JP" sz="2000" dirty="0" smtClean="0"/>
              <a:t>(</a:t>
            </a:r>
            <a:r>
              <a:rPr kumimoji="1" lang="en-US" altLang="ja-JP" sz="2000" i="1" dirty="0" err="1" smtClean="0">
                <a:latin typeface="Times New Roman" panose="02020603050405020304" pitchFamily="18" charset="0"/>
                <a:cs typeface="Times New Roman" panose="02020603050405020304" pitchFamily="18" charset="0"/>
              </a:rPr>
              <a:t>D</a:t>
            </a:r>
            <a:r>
              <a:rPr kumimoji="1" lang="en-US" altLang="ja-JP" sz="2000" dirty="0" err="1" smtClean="0"/>
              <a:t>|</a:t>
            </a:r>
            <a:r>
              <a:rPr kumimoji="1" lang="en-US" altLang="ja-JP" sz="2000" i="1" dirty="0" err="1" smtClean="0">
                <a:latin typeface="Times New Roman" panose="02020603050405020304" pitchFamily="18" charset="0"/>
                <a:cs typeface="Times New Roman" panose="02020603050405020304" pitchFamily="18" charset="0"/>
              </a:rPr>
              <a:t>θ</a:t>
            </a:r>
            <a:r>
              <a:rPr kumimoji="1" lang="en-US" altLang="ja-JP" sz="2000" dirty="0" smtClean="0"/>
              <a:t>) </a:t>
            </a:r>
            <a:r>
              <a:rPr kumimoji="1" lang="ja-JP" altLang="en-US" sz="2000" dirty="0" smtClean="0"/>
              <a:t>だが，データを固定したときの </a:t>
            </a:r>
            <a:r>
              <a:rPr kumimoji="1" lang="en-US" altLang="ja-JP" sz="2000" i="1" dirty="0" smtClean="0">
                <a:latin typeface="Times New Roman" panose="02020603050405020304" pitchFamily="18" charset="0"/>
                <a:cs typeface="Times New Roman" panose="02020603050405020304" pitchFamily="18" charset="0"/>
              </a:rPr>
              <a:t>θ </a:t>
            </a:r>
            <a:r>
              <a:rPr kumimoji="1" lang="ja-JP" altLang="en-US" sz="2000" dirty="0" smtClean="0"/>
              <a:t>の関数なのだから，</a:t>
            </a:r>
            <a:r>
              <a:rPr lang="en-US" altLang="ja-JP" sz="2000" i="1" dirty="0" smtClean="0">
                <a:latin typeface="Times New Roman" panose="02020603050405020304" pitchFamily="18" charset="0"/>
                <a:cs typeface="Times New Roman" panose="02020603050405020304" pitchFamily="18" charset="0"/>
              </a:rPr>
              <a:t>L</a:t>
            </a:r>
            <a:r>
              <a:rPr lang="en-US" altLang="ja-JP" sz="2000" dirty="0" smtClean="0"/>
              <a:t>(</a:t>
            </a:r>
            <a:r>
              <a:rPr lang="en-US" altLang="ja-JP" sz="2000" i="1" dirty="0" err="1" smtClean="0">
                <a:latin typeface="Times New Roman" panose="02020603050405020304" pitchFamily="18" charset="0"/>
                <a:cs typeface="Times New Roman" panose="02020603050405020304" pitchFamily="18" charset="0"/>
              </a:rPr>
              <a:t>θ</a:t>
            </a:r>
            <a:r>
              <a:rPr lang="en-US" altLang="ja-JP" sz="2000" dirty="0" err="1" smtClean="0"/>
              <a:t>|</a:t>
            </a:r>
            <a:r>
              <a:rPr lang="en-US" altLang="ja-JP" sz="2000" i="1" dirty="0" err="1" smtClean="0">
                <a:latin typeface="Times New Roman" panose="02020603050405020304" pitchFamily="18" charset="0"/>
                <a:cs typeface="Times New Roman" panose="02020603050405020304" pitchFamily="18" charset="0"/>
              </a:rPr>
              <a:t>D</a:t>
            </a:r>
            <a:r>
              <a:rPr lang="en-US" altLang="ja-JP" sz="2000" dirty="0" smtClean="0"/>
              <a:t>) </a:t>
            </a:r>
            <a:r>
              <a:rPr lang="ja-JP" altLang="en-US" sz="2000" dirty="0" smtClean="0"/>
              <a:t>と書く方がよいと思う．</a:t>
            </a:r>
            <a:r>
              <a:rPr lang="en-US" altLang="ja-JP" sz="2000" dirty="0" smtClean="0"/>
              <a:t> </a:t>
            </a:r>
            <a:endParaRPr kumimoji="1" lang="en-US" altLang="ja-JP" sz="2000" dirty="0" smtClean="0"/>
          </a:p>
        </p:txBody>
      </p:sp>
      <p:sp>
        <p:nvSpPr>
          <p:cNvPr id="10" name="スライド番号プレースホルダー 9"/>
          <p:cNvSpPr>
            <a:spLocks noGrp="1"/>
          </p:cNvSpPr>
          <p:nvPr>
            <p:ph type="sldNum" sz="quarter" idx="12"/>
          </p:nvPr>
        </p:nvSpPr>
        <p:spPr/>
        <p:txBody>
          <a:bodyPr/>
          <a:lstStyle/>
          <a:p>
            <a:fld id="{6D0C590E-D2E2-436B-83FC-E8C629ECEA88}" type="slidenum">
              <a:rPr kumimoji="1" lang="ja-JP" altLang="en-US" smtClean="0"/>
              <a:t>10</a:t>
            </a:fld>
            <a:endParaRPr kumimoji="1" lang="ja-JP" altLang="en-US"/>
          </a:p>
        </p:txBody>
      </p:sp>
    </p:spTree>
    <p:extLst>
      <p:ext uri="{BB962C8B-B14F-4D97-AF65-F5344CB8AC3E}">
        <p14:creationId xmlns:p14="http://schemas.microsoft.com/office/powerpoint/2010/main" val="2891772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母数が未知の固定値であると考えることと，母数が確率変数であると考えることは，矛盾しないのではないか．</a:t>
            </a:r>
            <a:endParaRPr kumimoji="1" lang="en-US" altLang="ja-JP" dirty="0" smtClean="0"/>
          </a:p>
          <a:p>
            <a:pPr lvl="1"/>
            <a:r>
              <a:rPr lang="ja-JP" altLang="en-US" dirty="0"/>
              <a:t>壺</a:t>
            </a:r>
            <a:r>
              <a:rPr lang="ja-JP" altLang="en-US" dirty="0" smtClean="0"/>
              <a:t>の</a:t>
            </a:r>
            <a:r>
              <a:rPr lang="ja-JP" altLang="en-US" dirty="0"/>
              <a:t>問題</a:t>
            </a:r>
            <a:r>
              <a:rPr lang="ja-JP" altLang="en-US" dirty="0" smtClean="0"/>
              <a:t>で，母数（赤玉の個数）の真の値は存在する．その一方で，どの値がどれほどありうるかという議論は自然である．</a:t>
            </a:r>
            <a:endParaRPr lang="en-US" altLang="ja-JP" dirty="0" smtClean="0"/>
          </a:p>
          <a:p>
            <a:endParaRPr lang="en-US" altLang="ja-JP" dirty="0"/>
          </a:p>
          <a:p>
            <a:r>
              <a:rPr lang="ja-JP" altLang="en-US" dirty="0" smtClean="0"/>
              <a:t>頻度主義とベイズ主義の対立は，私にはよく理解できない．以下の対立なのだろうが，そんなに相容れないものなのか？</a:t>
            </a:r>
            <a:endParaRPr lang="en-US" altLang="ja-JP" dirty="0" smtClean="0"/>
          </a:p>
          <a:p>
            <a:pPr lvl="1"/>
            <a:r>
              <a:rPr lang="ja-JP" altLang="en-US" dirty="0" smtClean="0"/>
              <a:t>確率の意味として，頻度確率 </a:t>
            </a:r>
            <a:r>
              <a:rPr lang="en-US" altLang="ja-JP" dirty="0" smtClean="0"/>
              <a:t>vs </a:t>
            </a:r>
            <a:r>
              <a:rPr lang="ja-JP" altLang="en-US" dirty="0" smtClean="0"/>
              <a:t>主観確率</a:t>
            </a:r>
            <a:endParaRPr lang="en-US" altLang="ja-JP" dirty="0" smtClean="0"/>
          </a:p>
          <a:p>
            <a:pPr lvl="1"/>
            <a:r>
              <a:rPr lang="ja-JP" altLang="en-US" dirty="0" smtClean="0"/>
              <a:t>仮説の表現として，母集団分布 </a:t>
            </a:r>
            <a:r>
              <a:rPr lang="en-US" altLang="ja-JP" dirty="0" smtClean="0"/>
              <a:t>vs </a:t>
            </a:r>
            <a:r>
              <a:rPr lang="ja-JP" altLang="en-US" dirty="0" smtClean="0"/>
              <a:t>事前分布</a:t>
            </a:r>
            <a:endParaRPr lang="en-US" altLang="ja-JP" dirty="0" smtClean="0"/>
          </a:p>
          <a:p>
            <a:pPr lvl="1"/>
            <a:r>
              <a:rPr lang="ja-JP" altLang="en-US" dirty="0" smtClean="0"/>
              <a:t>推論の根拠として，標本分布 </a:t>
            </a:r>
            <a:r>
              <a:rPr lang="en-US" altLang="ja-JP" dirty="0" smtClean="0"/>
              <a:t>vs </a:t>
            </a:r>
            <a:r>
              <a:rPr lang="ja-JP" altLang="en-US" dirty="0" smtClean="0"/>
              <a:t>尤度関数</a:t>
            </a:r>
            <a:endParaRPr lang="en-US" altLang="ja-JP" dirty="0" smtClean="0"/>
          </a:p>
        </p:txBody>
      </p:sp>
      <p:sp>
        <p:nvSpPr>
          <p:cNvPr id="4" name="テキスト ボックス 3"/>
          <p:cNvSpPr txBox="1"/>
          <p:nvPr/>
        </p:nvSpPr>
        <p:spPr>
          <a:xfrm>
            <a:off x="7823200" y="4913744"/>
            <a:ext cx="4073236" cy="1477328"/>
          </a:xfrm>
          <a:prstGeom prst="rect">
            <a:avLst/>
          </a:prstGeom>
          <a:noFill/>
        </p:spPr>
        <p:txBody>
          <a:bodyPr wrap="square" rtlCol="0">
            <a:spAutoFit/>
          </a:bodyPr>
          <a:lstStyle/>
          <a:p>
            <a:r>
              <a:rPr kumimoji="1" lang="ja-JP" altLang="en-US" dirty="0" smtClean="0"/>
              <a:t>たとえば，主観確率は事象の生起頻度</a:t>
            </a:r>
            <a:r>
              <a:rPr lang="ja-JP" altLang="en-US" dirty="0" smtClean="0"/>
              <a:t>に関する経験に起因するはず．いずれにしても，統計的な推論で扱う分布は数学的な仮定やモデルであって，頻度なのか主観なのかは関係ない．</a:t>
            </a:r>
            <a:endParaRPr kumimoji="1" lang="ja-JP" altLang="en-US" dirty="0"/>
          </a:p>
        </p:txBody>
      </p:sp>
      <p:sp>
        <p:nvSpPr>
          <p:cNvPr id="5" name="スライド番号プレースホルダー 4"/>
          <p:cNvSpPr>
            <a:spLocks noGrp="1"/>
          </p:cNvSpPr>
          <p:nvPr>
            <p:ph type="sldNum" sz="quarter" idx="12"/>
          </p:nvPr>
        </p:nvSpPr>
        <p:spPr/>
        <p:txBody>
          <a:bodyPr/>
          <a:lstStyle/>
          <a:p>
            <a:fld id="{6D0C590E-D2E2-436B-83FC-E8C629ECEA88}" type="slidenum">
              <a:rPr kumimoji="1" lang="ja-JP" altLang="en-US" smtClean="0"/>
              <a:t>11</a:t>
            </a:fld>
            <a:endParaRPr kumimoji="1" lang="ja-JP" altLang="en-US"/>
          </a:p>
        </p:txBody>
      </p:sp>
    </p:spTree>
    <p:extLst>
      <p:ext uri="{BB962C8B-B14F-4D97-AF65-F5344CB8AC3E}">
        <p14:creationId xmlns:p14="http://schemas.microsoft.com/office/powerpoint/2010/main" val="4931209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段階３</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startAt="3"/>
            </a:pPr>
            <a:r>
              <a:rPr lang="ja-JP" altLang="en-US" dirty="0"/>
              <a:t>事前分布の確率（密度）関数 </a:t>
            </a:r>
            <a:r>
              <a:rPr lang="en-US" altLang="ja-JP" i="1" dirty="0">
                <a:latin typeface="Times New Roman" panose="02020603050405020304" pitchFamily="18" charset="0"/>
                <a:cs typeface="Times New Roman" panose="02020603050405020304" pitchFamily="18" charset="0"/>
              </a:rPr>
              <a:t>π</a:t>
            </a:r>
            <a:r>
              <a:rPr lang="en-US" altLang="ja-JP" dirty="0"/>
              <a:t>(</a:t>
            </a:r>
            <a:r>
              <a:rPr lang="en-US" altLang="ja-JP" i="1" dirty="0">
                <a:latin typeface="Times New Roman" panose="02020603050405020304" pitchFamily="18" charset="0"/>
                <a:cs typeface="Times New Roman" panose="02020603050405020304" pitchFamily="18" charset="0"/>
              </a:rPr>
              <a:t>θ</a:t>
            </a:r>
            <a:r>
              <a:rPr lang="en-US" altLang="ja-JP" dirty="0"/>
              <a:t>) </a:t>
            </a:r>
            <a:r>
              <a:rPr lang="ja-JP" altLang="en-US" dirty="0"/>
              <a:t>と，尤度関数 </a:t>
            </a:r>
            <a:r>
              <a:rPr lang="en-US" altLang="ja-JP" i="1" dirty="0">
                <a:latin typeface="Times New Roman" panose="02020603050405020304" pitchFamily="18" charset="0"/>
                <a:cs typeface="Times New Roman" panose="02020603050405020304" pitchFamily="18" charset="0"/>
              </a:rPr>
              <a:t>f</a:t>
            </a:r>
            <a:r>
              <a:rPr lang="en-US" altLang="ja-JP" dirty="0"/>
              <a:t>(</a:t>
            </a:r>
            <a:r>
              <a:rPr lang="en-US" altLang="ja-JP" i="1" dirty="0">
                <a:latin typeface="Times New Roman" panose="02020603050405020304" pitchFamily="18" charset="0"/>
                <a:cs typeface="Times New Roman" panose="02020603050405020304" pitchFamily="18" charset="0"/>
              </a:rPr>
              <a:t>D</a:t>
            </a:r>
            <a:r>
              <a:rPr lang="en-US" altLang="ja-JP" dirty="0"/>
              <a:t>|</a:t>
            </a:r>
            <a:r>
              <a:rPr lang="en-US" altLang="ja-JP" i="1" dirty="0">
                <a:latin typeface="Times New Roman" panose="02020603050405020304" pitchFamily="18" charset="0"/>
                <a:cs typeface="Times New Roman" panose="02020603050405020304" pitchFamily="18" charset="0"/>
              </a:rPr>
              <a:t> θ</a:t>
            </a:r>
            <a:r>
              <a:rPr lang="en-US" altLang="ja-JP" dirty="0"/>
              <a:t>) </a:t>
            </a:r>
            <a:r>
              <a:rPr lang="ja-JP" altLang="en-US" dirty="0"/>
              <a:t>から，事後分布の確率（密度）関数 </a:t>
            </a:r>
            <a:r>
              <a:rPr lang="en-US" altLang="ja-JP" i="1" dirty="0">
                <a:latin typeface="Times New Roman" panose="02020603050405020304" pitchFamily="18" charset="0"/>
                <a:cs typeface="Times New Roman" panose="02020603050405020304" pitchFamily="18" charset="0"/>
              </a:rPr>
              <a:t>π</a:t>
            </a:r>
            <a:r>
              <a:rPr lang="en-US" altLang="ja-JP" dirty="0"/>
              <a:t>(</a:t>
            </a:r>
            <a:r>
              <a:rPr lang="en-US" altLang="ja-JP" i="1" dirty="0" err="1">
                <a:latin typeface="Times New Roman" panose="02020603050405020304" pitchFamily="18" charset="0"/>
                <a:cs typeface="Times New Roman" panose="02020603050405020304" pitchFamily="18" charset="0"/>
              </a:rPr>
              <a:t>θ</a:t>
            </a:r>
            <a:r>
              <a:rPr lang="en-US" altLang="ja-JP" dirty="0" err="1"/>
              <a:t>|</a:t>
            </a:r>
            <a:r>
              <a:rPr lang="en-US" altLang="ja-JP" i="1" dirty="0" err="1">
                <a:latin typeface="Times New Roman" panose="02020603050405020304" pitchFamily="18" charset="0"/>
                <a:cs typeface="Times New Roman" panose="02020603050405020304" pitchFamily="18" charset="0"/>
              </a:rPr>
              <a:t>D</a:t>
            </a:r>
            <a:r>
              <a:rPr lang="en-US" altLang="ja-JP" dirty="0"/>
              <a:t>) </a:t>
            </a:r>
            <a:r>
              <a:rPr lang="ja-JP" altLang="en-US" dirty="0"/>
              <a:t>を求める．</a:t>
            </a:r>
            <a:endParaRPr lang="en-US" altLang="ja-JP" dirty="0"/>
          </a:p>
          <a:p>
            <a:pPr marL="0" indent="0">
              <a:buNone/>
            </a:pP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16021659"/>
              </p:ext>
            </p:extLst>
          </p:nvPr>
        </p:nvGraphicFramePr>
        <p:xfrm>
          <a:off x="1505960" y="2763837"/>
          <a:ext cx="2465388" cy="954088"/>
        </p:xfrm>
        <a:graphic>
          <a:graphicData uri="http://schemas.openxmlformats.org/presentationml/2006/ole">
            <mc:AlternateContent xmlns:mc="http://schemas.openxmlformats.org/markup-compatibility/2006">
              <mc:Choice xmlns:v="urn:schemas-microsoft-com:vml" Requires="v">
                <p:oleObj spid="_x0000_s2417" name="数式" r:id="rId3" imgW="1015920" imgH="393480" progId="Equation.3">
                  <p:embed/>
                </p:oleObj>
              </mc:Choice>
              <mc:Fallback>
                <p:oleObj name="数式" r:id="rId3" imgW="1015920" imgH="393480" progId="Equation.3">
                  <p:embed/>
                  <p:pic>
                    <p:nvPicPr>
                      <p:cNvPr id="0" name=""/>
                      <p:cNvPicPr/>
                      <p:nvPr/>
                    </p:nvPicPr>
                    <p:blipFill>
                      <a:blip r:embed="rId4"/>
                      <a:stretch>
                        <a:fillRect/>
                      </a:stretch>
                    </p:blipFill>
                    <p:spPr>
                      <a:xfrm>
                        <a:off x="1505960" y="2763837"/>
                        <a:ext cx="2465388" cy="954088"/>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2218406324"/>
              </p:ext>
            </p:extLst>
          </p:nvPr>
        </p:nvGraphicFramePr>
        <p:xfrm>
          <a:off x="8636000" y="2945317"/>
          <a:ext cx="1588654" cy="591127"/>
        </p:xfrm>
        <a:graphic>
          <a:graphicData uri="http://schemas.openxmlformats.org/presentationml/2006/ole">
            <mc:AlternateContent xmlns:mc="http://schemas.openxmlformats.org/markup-compatibility/2006">
              <mc:Choice xmlns:v="urn:schemas-microsoft-com:vml" Requires="v">
                <p:oleObj spid="_x0000_s2418" name="数式" r:id="rId5" imgW="545760" imgH="203040" progId="Equation.3">
                  <p:embed/>
                </p:oleObj>
              </mc:Choice>
              <mc:Fallback>
                <p:oleObj name="数式" r:id="rId5" imgW="545760" imgH="203040" progId="Equation.3">
                  <p:embed/>
                  <p:pic>
                    <p:nvPicPr>
                      <p:cNvPr id="0" name=""/>
                      <p:cNvPicPr/>
                      <p:nvPr/>
                    </p:nvPicPr>
                    <p:blipFill>
                      <a:blip r:embed="rId6"/>
                      <a:stretch>
                        <a:fillRect/>
                      </a:stretch>
                    </p:blipFill>
                    <p:spPr>
                      <a:xfrm>
                        <a:off x="8636000" y="2945317"/>
                        <a:ext cx="1588654" cy="591127"/>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256074770"/>
              </p:ext>
            </p:extLst>
          </p:nvPr>
        </p:nvGraphicFramePr>
        <p:xfrm>
          <a:off x="4227514" y="2773363"/>
          <a:ext cx="3902075" cy="944562"/>
        </p:xfrm>
        <a:graphic>
          <a:graphicData uri="http://schemas.openxmlformats.org/presentationml/2006/ole">
            <mc:AlternateContent xmlns:mc="http://schemas.openxmlformats.org/markup-compatibility/2006">
              <mc:Choice xmlns:v="urn:schemas-microsoft-com:vml" Requires="v">
                <p:oleObj spid="_x0000_s2419" name="数式" r:id="rId7" imgW="1625400" imgH="393480" progId="Equation.3">
                  <p:embed/>
                </p:oleObj>
              </mc:Choice>
              <mc:Fallback>
                <p:oleObj name="数式" r:id="rId7" imgW="1625400" imgH="393480" progId="Equation.3">
                  <p:embed/>
                  <p:pic>
                    <p:nvPicPr>
                      <p:cNvPr id="4" name="オブジェクト 3"/>
                      <p:cNvPicPr/>
                      <p:nvPr/>
                    </p:nvPicPr>
                    <p:blipFill>
                      <a:blip r:embed="rId8"/>
                      <a:stretch>
                        <a:fillRect/>
                      </a:stretch>
                    </p:blipFill>
                    <p:spPr>
                      <a:xfrm>
                        <a:off x="4227514" y="2773363"/>
                        <a:ext cx="3902075" cy="944562"/>
                      </a:xfrm>
                      <a:prstGeom prst="rect">
                        <a:avLst/>
                      </a:prstGeom>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892869044"/>
              </p:ext>
            </p:extLst>
          </p:nvPr>
        </p:nvGraphicFramePr>
        <p:xfrm>
          <a:off x="1508125" y="3692525"/>
          <a:ext cx="6135688" cy="922338"/>
        </p:xfrm>
        <a:graphic>
          <a:graphicData uri="http://schemas.openxmlformats.org/presentationml/2006/ole">
            <mc:AlternateContent xmlns:mc="http://schemas.openxmlformats.org/markup-compatibility/2006">
              <mc:Choice xmlns:v="urn:schemas-microsoft-com:vml" Requires="v">
                <p:oleObj spid="_x0000_s2420" name="数式" r:id="rId9" imgW="2616120" imgH="393480" progId="Equation.3">
                  <p:embed/>
                </p:oleObj>
              </mc:Choice>
              <mc:Fallback>
                <p:oleObj name="数式" r:id="rId9" imgW="2616120" imgH="393480" progId="Equation.3">
                  <p:embed/>
                  <p:pic>
                    <p:nvPicPr>
                      <p:cNvPr id="11" name="オブジェクト 10"/>
                      <p:cNvPicPr/>
                      <p:nvPr/>
                    </p:nvPicPr>
                    <p:blipFill>
                      <a:blip r:embed="rId10"/>
                      <a:stretch>
                        <a:fillRect/>
                      </a:stretch>
                    </p:blipFill>
                    <p:spPr>
                      <a:xfrm>
                        <a:off x="1508125" y="3692525"/>
                        <a:ext cx="6135688" cy="922338"/>
                      </a:xfrm>
                      <a:prstGeom prst="rect">
                        <a:avLst/>
                      </a:prstGeom>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2352533403"/>
              </p:ext>
            </p:extLst>
          </p:nvPr>
        </p:nvGraphicFramePr>
        <p:xfrm>
          <a:off x="1549674" y="4646613"/>
          <a:ext cx="2301875" cy="1017588"/>
        </p:xfrm>
        <a:graphic>
          <a:graphicData uri="http://schemas.openxmlformats.org/presentationml/2006/ole">
            <mc:AlternateContent xmlns:mc="http://schemas.openxmlformats.org/markup-compatibility/2006">
              <mc:Choice xmlns:v="urn:schemas-microsoft-com:vml" Requires="v">
                <p:oleObj spid="_x0000_s2421" name="数式" r:id="rId11" imgW="977760" imgH="431640" progId="Equation.3">
                  <p:embed/>
                </p:oleObj>
              </mc:Choice>
              <mc:Fallback>
                <p:oleObj name="数式" r:id="rId11" imgW="977760" imgH="431640" progId="Equation.3">
                  <p:embed/>
                  <p:pic>
                    <p:nvPicPr>
                      <p:cNvPr id="0" name=""/>
                      <p:cNvPicPr/>
                      <p:nvPr/>
                    </p:nvPicPr>
                    <p:blipFill>
                      <a:blip r:embed="rId12"/>
                      <a:stretch>
                        <a:fillRect/>
                      </a:stretch>
                    </p:blipFill>
                    <p:spPr>
                      <a:xfrm>
                        <a:off x="1549674" y="4646613"/>
                        <a:ext cx="2301875" cy="1017588"/>
                      </a:xfrm>
                      <a:prstGeom prst="rect">
                        <a:avLst/>
                      </a:prstGeom>
                    </p:spPr>
                  </p:pic>
                </p:oleObj>
              </mc:Fallback>
            </mc:AlternateContent>
          </a:graphicData>
        </a:graphic>
      </p:graphicFrame>
      <p:graphicFrame>
        <p:nvGraphicFramePr>
          <p:cNvPr id="11" name="オブジェクト 10"/>
          <p:cNvGraphicFramePr>
            <a:graphicFrameLocks noChangeAspect="1"/>
          </p:cNvGraphicFramePr>
          <p:nvPr>
            <p:extLst>
              <p:ext uri="{D42A27DB-BD31-4B8C-83A1-F6EECF244321}">
                <p14:modId xmlns:p14="http://schemas.microsoft.com/office/powerpoint/2010/main" val="2362644964"/>
              </p:ext>
            </p:extLst>
          </p:nvPr>
        </p:nvGraphicFramePr>
        <p:xfrm>
          <a:off x="4272604" y="4637087"/>
          <a:ext cx="1319212" cy="1049338"/>
        </p:xfrm>
        <a:graphic>
          <a:graphicData uri="http://schemas.openxmlformats.org/presentationml/2006/ole">
            <mc:AlternateContent xmlns:mc="http://schemas.openxmlformats.org/markup-compatibility/2006">
              <mc:Choice xmlns:v="urn:schemas-microsoft-com:vml" Requires="v">
                <p:oleObj spid="_x0000_s2422" name="数式" r:id="rId13" imgW="495000" imgH="393480" progId="Equation.3">
                  <p:embed/>
                </p:oleObj>
              </mc:Choice>
              <mc:Fallback>
                <p:oleObj name="数式" r:id="rId13" imgW="495000" imgH="393480" progId="Equation.3">
                  <p:embed/>
                  <p:pic>
                    <p:nvPicPr>
                      <p:cNvPr id="0" name=""/>
                      <p:cNvPicPr/>
                      <p:nvPr/>
                    </p:nvPicPr>
                    <p:blipFill>
                      <a:blip r:embed="rId14"/>
                      <a:stretch>
                        <a:fillRect/>
                      </a:stretch>
                    </p:blipFill>
                    <p:spPr>
                      <a:xfrm>
                        <a:off x="4272604" y="4637087"/>
                        <a:ext cx="1319212" cy="1049338"/>
                      </a:xfrm>
                      <a:prstGeom prst="rect">
                        <a:avLst/>
                      </a:prstGeom>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2145469516"/>
              </p:ext>
            </p:extLst>
          </p:nvPr>
        </p:nvGraphicFramePr>
        <p:xfrm>
          <a:off x="5902036" y="4681876"/>
          <a:ext cx="2332182" cy="1004133"/>
        </p:xfrm>
        <a:graphic>
          <a:graphicData uri="http://schemas.openxmlformats.org/presentationml/2006/ole">
            <mc:AlternateContent xmlns:mc="http://schemas.openxmlformats.org/markup-compatibility/2006">
              <mc:Choice xmlns:v="urn:schemas-microsoft-com:vml" Requires="v">
                <p:oleObj spid="_x0000_s2423" name="数式" r:id="rId15" imgW="914400" imgH="393480" progId="Equation.3">
                  <p:embed/>
                </p:oleObj>
              </mc:Choice>
              <mc:Fallback>
                <p:oleObj name="数式" r:id="rId15" imgW="914400" imgH="393480" progId="Equation.3">
                  <p:embed/>
                  <p:pic>
                    <p:nvPicPr>
                      <p:cNvPr id="0" name=""/>
                      <p:cNvPicPr/>
                      <p:nvPr/>
                    </p:nvPicPr>
                    <p:blipFill>
                      <a:blip r:embed="rId16"/>
                      <a:stretch>
                        <a:fillRect/>
                      </a:stretch>
                    </p:blipFill>
                    <p:spPr>
                      <a:xfrm>
                        <a:off x="5902036" y="4681876"/>
                        <a:ext cx="2332182" cy="1004133"/>
                      </a:xfrm>
                      <a:prstGeom prst="rect">
                        <a:avLst/>
                      </a:prstGeom>
                    </p:spPr>
                  </p:pic>
                </p:oleObj>
              </mc:Fallback>
            </mc:AlternateContent>
          </a:graphicData>
        </a:graphic>
      </p:graphicFrame>
      <p:sp>
        <p:nvSpPr>
          <p:cNvPr id="7" name="テキスト ボックス 6"/>
          <p:cNvSpPr txBox="1"/>
          <p:nvPr/>
        </p:nvSpPr>
        <p:spPr>
          <a:xfrm>
            <a:off x="8412819" y="4153694"/>
            <a:ext cx="3362036" cy="1938992"/>
          </a:xfrm>
          <a:prstGeom prst="rect">
            <a:avLst/>
          </a:prstGeom>
          <a:noFill/>
        </p:spPr>
        <p:txBody>
          <a:bodyPr wrap="square" rtlCol="0">
            <a:spAutoFit/>
          </a:bodyPr>
          <a:lstStyle/>
          <a:p>
            <a:r>
              <a:rPr kumimoji="1" lang="ja-JP" altLang="en-US" sz="2000" dirty="0" smtClean="0">
                <a:solidFill>
                  <a:srgbClr val="FF0000"/>
                </a:solidFill>
              </a:rPr>
              <a:t>テキストにこの計算はない．</a:t>
            </a:r>
            <a:endParaRPr kumimoji="1" lang="en-US" altLang="ja-JP" sz="2000" dirty="0" smtClean="0">
              <a:solidFill>
                <a:srgbClr val="FF0000"/>
              </a:solidFill>
            </a:endParaRPr>
          </a:p>
          <a:p>
            <a:r>
              <a:rPr lang="ja-JP" altLang="en-US" sz="2000" dirty="0" smtClean="0">
                <a:solidFill>
                  <a:srgbClr val="FF0000"/>
                </a:solidFill>
              </a:rPr>
              <a:t>離散分布を使ってこうした計算を行えば，段階２から３への移行がスムーズに行える．連続分布の場合の類推も容易．</a:t>
            </a:r>
            <a:endParaRPr kumimoji="1" lang="ja-JP" altLang="en-US" sz="2000" dirty="0">
              <a:solidFill>
                <a:srgbClr val="FF0000"/>
              </a:solidFill>
            </a:endParaRPr>
          </a:p>
        </p:txBody>
      </p:sp>
      <p:sp>
        <p:nvSpPr>
          <p:cNvPr id="8" name="スライド番号プレースホルダー 7"/>
          <p:cNvSpPr>
            <a:spLocks noGrp="1"/>
          </p:cNvSpPr>
          <p:nvPr>
            <p:ph type="sldNum" sz="quarter" idx="12"/>
          </p:nvPr>
        </p:nvSpPr>
        <p:spPr/>
        <p:txBody>
          <a:bodyPr/>
          <a:lstStyle/>
          <a:p>
            <a:fld id="{6D0C590E-D2E2-436B-83FC-E8C629ECEA88}" type="slidenum">
              <a:rPr kumimoji="1" lang="ja-JP" altLang="en-US" smtClean="0"/>
              <a:t>12</a:t>
            </a:fld>
            <a:endParaRPr kumimoji="1" lang="ja-JP" altLang="en-US"/>
          </a:p>
        </p:txBody>
      </p:sp>
    </p:spTree>
    <p:extLst>
      <p:ext uri="{BB962C8B-B14F-4D97-AF65-F5344CB8AC3E}">
        <p14:creationId xmlns:p14="http://schemas.microsoft.com/office/powerpoint/2010/main" val="4027860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テキストでは，離散分布を例に理解段階２まで到達したところで，段階２でのベイズの定理の式を次のように読み替えて連続分布に対応している．急ぎすぎだろう．</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4164089976"/>
              </p:ext>
            </p:extLst>
          </p:nvPr>
        </p:nvGraphicFramePr>
        <p:xfrm>
          <a:off x="2973098" y="3189073"/>
          <a:ext cx="983315" cy="642937"/>
        </p:xfrm>
        <a:graphic>
          <a:graphicData uri="http://schemas.openxmlformats.org/presentationml/2006/ole">
            <mc:AlternateContent xmlns:mc="http://schemas.openxmlformats.org/markup-compatibility/2006">
              <mc:Choice xmlns:v="urn:schemas-microsoft-com:vml" Requires="v">
                <p:oleObj spid="_x0000_s9397" name="数式" r:id="rId3" imgW="330120" imgH="215640" progId="Equation.3">
                  <p:embed/>
                </p:oleObj>
              </mc:Choice>
              <mc:Fallback>
                <p:oleObj name="数式" r:id="rId3" imgW="330120" imgH="215640" progId="Equation.3">
                  <p:embed/>
                  <p:pic>
                    <p:nvPicPr>
                      <p:cNvPr id="0" name=""/>
                      <p:cNvPicPr/>
                      <p:nvPr/>
                    </p:nvPicPr>
                    <p:blipFill>
                      <a:blip r:embed="rId4"/>
                      <a:stretch>
                        <a:fillRect/>
                      </a:stretch>
                    </p:blipFill>
                    <p:spPr>
                      <a:xfrm>
                        <a:off x="2973098" y="3189073"/>
                        <a:ext cx="983315" cy="642937"/>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3442770228"/>
              </p:ext>
            </p:extLst>
          </p:nvPr>
        </p:nvGraphicFramePr>
        <p:xfrm>
          <a:off x="7794345" y="3189073"/>
          <a:ext cx="944562" cy="642938"/>
        </p:xfrm>
        <a:graphic>
          <a:graphicData uri="http://schemas.openxmlformats.org/presentationml/2006/ole">
            <mc:AlternateContent xmlns:mc="http://schemas.openxmlformats.org/markup-compatibility/2006">
              <mc:Choice xmlns:v="urn:schemas-microsoft-com:vml" Requires="v">
                <p:oleObj spid="_x0000_s9398" name="数式" r:id="rId5" imgW="317160" imgH="215640" progId="Equation.3">
                  <p:embed/>
                </p:oleObj>
              </mc:Choice>
              <mc:Fallback>
                <p:oleObj name="数式" r:id="rId5" imgW="317160" imgH="215640" progId="Equation.3">
                  <p:embed/>
                  <p:pic>
                    <p:nvPicPr>
                      <p:cNvPr id="4" name="オブジェクト 3"/>
                      <p:cNvPicPr/>
                      <p:nvPr/>
                    </p:nvPicPr>
                    <p:blipFill>
                      <a:blip r:embed="rId6"/>
                      <a:stretch>
                        <a:fillRect/>
                      </a:stretch>
                    </p:blipFill>
                    <p:spPr>
                      <a:xfrm>
                        <a:off x="7794345" y="3189073"/>
                        <a:ext cx="944562" cy="642938"/>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3725332018"/>
              </p:ext>
            </p:extLst>
          </p:nvPr>
        </p:nvGraphicFramePr>
        <p:xfrm>
          <a:off x="2970330" y="3967735"/>
          <a:ext cx="1590675" cy="642938"/>
        </p:xfrm>
        <a:graphic>
          <a:graphicData uri="http://schemas.openxmlformats.org/presentationml/2006/ole">
            <mc:AlternateContent xmlns:mc="http://schemas.openxmlformats.org/markup-compatibility/2006">
              <mc:Choice xmlns:v="urn:schemas-microsoft-com:vml" Requires="v">
                <p:oleObj spid="_x0000_s9399" name="数式" r:id="rId7" imgW="533160" imgH="215640" progId="Equation.3">
                  <p:embed/>
                </p:oleObj>
              </mc:Choice>
              <mc:Fallback>
                <p:oleObj name="数式" r:id="rId7" imgW="533160" imgH="215640" progId="Equation.3">
                  <p:embed/>
                  <p:pic>
                    <p:nvPicPr>
                      <p:cNvPr id="4" name="オブジェクト 3"/>
                      <p:cNvPicPr/>
                      <p:nvPr/>
                    </p:nvPicPr>
                    <p:blipFill>
                      <a:blip r:embed="rId8"/>
                      <a:stretch>
                        <a:fillRect/>
                      </a:stretch>
                    </p:blipFill>
                    <p:spPr>
                      <a:xfrm>
                        <a:off x="2970330" y="3967735"/>
                        <a:ext cx="1590675" cy="642938"/>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3510935127"/>
              </p:ext>
            </p:extLst>
          </p:nvPr>
        </p:nvGraphicFramePr>
        <p:xfrm>
          <a:off x="7794345" y="3867329"/>
          <a:ext cx="1590675" cy="642938"/>
        </p:xfrm>
        <a:graphic>
          <a:graphicData uri="http://schemas.openxmlformats.org/presentationml/2006/ole">
            <mc:AlternateContent xmlns:mc="http://schemas.openxmlformats.org/markup-compatibility/2006">
              <mc:Choice xmlns:v="urn:schemas-microsoft-com:vml" Requires="v">
                <p:oleObj spid="_x0000_s9400" name="数式" r:id="rId9" imgW="533160" imgH="215640" progId="Equation.3">
                  <p:embed/>
                </p:oleObj>
              </mc:Choice>
              <mc:Fallback>
                <p:oleObj name="数式" r:id="rId9" imgW="533160" imgH="215640" progId="Equation.3">
                  <p:embed/>
                  <p:pic>
                    <p:nvPicPr>
                      <p:cNvPr id="6" name="オブジェクト 5"/>
                      <p:cNvPicPr/>
                      <p:nvPr/>
                    </p:nvPicPr>
                    <p:blipFill>
                      <a:blip r:embed="rId10"/>
                      <a:stretch>
                        <a:fillRect/>
                      </a:stretch>
                    </p:blipFill>
                    <p:spPr>
                      <a:xfrm>
                        <a:off x="7794345" y="3867329"/>
                        <a:ext cx="1590675" cy="642938"/>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1748033704"/>
              </p:ext>
            </p:extLst>
          </p:nvPr>
        </p:nvGraphicFramePr>
        <p:xfrm>
          <a:off x="3021380" y="4736015"/>
          <a:ext cx="1590675" cy="642938"/>
        </p:xfrm>
        <a:graphic>
          <a:graphicData uri="http://schemas.openxmlformats.org/presentationml/2006/ole">
            <mc:AlternateContent xmlns:mc="http://schemas.openxmlformats.org/markup-compatibility/2006">
              <mc:Choice xmlns:v="urn:schemas-microsoft-com:vml" Requires="v">
                <p:oleObj spid="_x0000_s9401" name="数式" r:id="rId11" imgW="533160" imgH="215640" progId="Equation.3">
                  <p:embed/>
                </p:oleObj>
              </mc:Choice>
              <mc:Fallback>
                <p:oleObj name="数式" r:id="rId11" imgW="533160" imgH="215640" progId="Equation.3">
                  <p:embed/>
                  <p:pic>
                    <p:nvPicPr>
                      <p:cNvPr id="6" name="オブジェクト 5"/>
                      <p:cNvPicPr/>
                      <p:nvPr/>
                    </p:nvPicPr>
                    <p:blipFill>
                      <a:blip r:embed="rId12"/>
                      <a:stretch>
                        <a:fillRect/>
                      </a:stretch>
                    </p:blipFill>
                    <p:spPr>
                      <a:xfrm>
                        <a:off x="3021380" y="4736015"/>
                        <a:ext cx="1590675" cy="642938"/>
                      </a:xfrm>
                      <a:prstGeom prst="rect">
                        <a:avLst/>
                      </a:prstGeom>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4142990840"/>
              </p:ext>
            </p:extLst>
          </p:nvPr>
        </p:nvGraphicFramePr>
        <p:xfrm>
          <a:off x="7832445" y="4736015"/>
          <a:ext cx="1552575" cy="642938"/>
        </p:xfrm>
        <a:graphic>
          <a:graphicData uri="http://schemas.openxmlformats.org/presentationml/2006/ole">
            <mc:AlternateContent xmlns:mc="http://schemas.openxmlformats.org/markup-compatibility/2006">
              <mc:Choice xmlns:v="urn:schemas-microsoft-com:vml" Requires="v">
                <p:oleObj spid="_x0000_s9402" name="数式" r:id="rId13" imgW="520560" imgH="215640" progId="Equation.3">
                  <p:embed/>
                </p:oleObj>
              </mc:Choice>
              <mc:Fallback>
                <p:oleObj name="数式" r:id="rId13" imgW="520560" imgH="215640" progId="Equation.3">
                  <p:embed/>
                  <p:pic>
                    <p:nvPicPr>
                      <p:cNvPr id="8" name="オブジェクト 7"/>
                      <p:cNvPicPr/>
                      <p:nvPr/>
                    </p:nvPicPr>
                    <p:blipFill>
                      <a:blip r:embed="rId14"/>
                      <a:stretch>
                        <a:fillRect/>
                      </a:stretch>
                    </p:blipFill>
                    <p:spPr>
                      <a:xfrm>
                        <a:off x="7832445" y="4736015"/>
                        <a:ext cx="1552575" cy="642938"/>
                      </a:xfrm>
                      <a:prstGeom prst="rect">
                        <a:avLst/>
                      </a:prstGeom>
                    </p:spPr>
                  </p:pic>
                </p:oleObj>
              </mc:Fallback>
            </mc:AlternateContent>
          </a:graphicData>
        </a:graphic>
      </p:graphicFrame>
      <p:sp>
        <p:nvSpPr>
          <p:cNvPr id="10" name="テキスト ボックス 9"/>
          <p:cNvSpPr txBox="1"/>
          <p:nvPr/>
        </p:nvSpPr>
        <p:spPr>
          <a:xfrm>
            <a:off x="1602359" y="3318349"/>
            <a:ext cx="1415772" cy="461665"/>
          </a:xfrm>
          <a:prstGeom prst="rect">
            <a:avLst/>
          </a:prstGeom>
          <a:noFill/>
        </p:spPr>
        <p:txBody>
          <a:bodyPr wrap="none" rtlCol="0">
            <a:spAutoFit/>
          </a:bodyPr>
          <a:lstStyle/>
          <a:p>
            <a:r>
              <a:rPr kumimoji="1" lang="ja-JP" altLang="en-US" sz="2400" dirty="0" smtClean="0"/>
              <a:t>事前確率</a:t>
            </a:r>
            <a:endParaRPr kumimoji="1" lang="ja-JP" altLang="en-US" sz="2400" dirty="0"/>
          </a:p>
        </p:txBody>
      </p:sp>
      <p:sp>
        <p:nvSpPr>
          <p:cNvPr id="11" name="テキスト ボックス 10"/>
          <p:cNvSpPr txBox="1"/>
          <p:nvPr/>
        </p:nvSpPr>
        <p:spPr>
          <a:xfrm>
            <a:off x="6239334" y="3332230"/>
            <a:ext cx="1415772" cy="461665"/>
          </a:xfrm>
          <a:prstGeom prst="rect">
            <a:avLst/>
          </a:prstGeom>
          <a:noFill/>
        </p:spPr>
        <p:txBody>
          <a:bodyPr wrap="none" rtlCol="0">
            <a:spAutoFit/>
          </a:bodyPr>
          <a:lstStyle/>
          <a:p>
            <a:r>
              <a:rPr kumimoji="1" lang="ja-JP" altLang="en-US" sz="2400" dirty="0" smtClean="0"/>
              <a:t>事前分布</a:t>
            </a:r>
            <a:endParaRPr kumimoji="1" lang="ja-JP" altLang="en-US" sz="2400" dirty="0"/>
          </a:p>
        </p:txBody>
      </p:sp>
      <p:sp>
        <p:nvSpPr>
          <p:cNvPr id="12" name="右矢印 11"/>
          <p:cNvSpPr/>
          <p:nvPr/>
        </p:nvSpPr>
        <p:spPr>
          <a:xfrm>
            <a:off x="4760664" y="3360867"/>
            <a:ext cx="1223041" cy="3214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602359" y="4047234"/>
            <a:ext cx="800219" cy="461665"/>
          </a:xfrm>
          <a:prstGeom prst="rect">
            <a:avLst/>
          </a:prstGeom>
          <a:noFill/>
        </p:spPr>
        <p:txBody>
          <a:bodyPr wrap="none" rtlCol="0">
            <a:spAutoFit/>
          </a:bodyPr>
          <a:lstStyle/>
          <a:p>
            <a:r>
              <a:rPr kumimoji="1" lang="ja-JP" altLang="en-US" sz="2400" dirty="0" smtClean="0"/>
              <a:t>尤度</a:t>
            </a:r>
            <a:endParaRPr kumimoji="1" lang="ja-JP" altLang="en-US" sz="2400" dirty="0"/>
          </a:p>
        </p:txBody>
      </p:sp>
      <p:sp>
        <p:nvSpPr>
          <p:cNvPr id="14" name="テキスト ボックス 13"/>
          <p:cNvSpPr txBox="1"/>
          <p:nvPr/>
        </p:nvSpPr>
        <p:spPr>
          <a:xfrm>
            <a:off x="6293025" y="4096692"/>
            <a:ext cx="800219" cy="461665"/>
          </a:xfrm>
          <a:prstGeom prst="rect">
            <a:avLst/>
          </a:prstGeom>
          <a:noFill/>
        </p:spPr>
        <p:txBody>
          <a:bodyPr wrap="none" rtlCol="0">
            <a:spAutoFit/>
          </a:bodyPr>
          <a:lstStyle/>
          <a:p>
            <a:r>
              <a:rPr kumimoji="1" lang="ja-JP" altLang="en-US" sz="2400" dirty="0" smtClean="0"/>
              <a:t>尤度</a:t>
            </a:r>
            <a:endParaRPr kumimoji="1" lang="ja-JP" altLang="en-US" sz="2400" dirty="0"/>
          </a:p>
        </p:txBody>
      </p:sp>
      <p:sp>
        <p:nvSpPr>
          <p:cNvPr id="15" name="右矢印 14"/>
          <p:cNvSpPr/>
          <p:nvPr/>
        </p:nvSpPr>
        <p:spPr>
          <a:xfrm>
            <a:off x="4783436" y="4117331"/>
            <a:ext cx="1223041" cy="3214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1602359" y="4903261"/>
            <a:ext cx="1415772" cy="461665"/>
          </a:xfrm>
          <a:prstGeom prst="rect">
            <a:avLst/>
          </a:prstGeom>
          <a:noFill/>
        </p:spPr>
        <p:txBody>
          <a:bodyPr wrap="none" rtlCol="0">
            <a:spAutoFit/>
          </a:bodyPr>
          <a:lstStyle/>
          <a:p>
            <a:r>
              <a:rPr lang="ja-JP" altLang="en-US" sz="2400" dirty="0"/>
              <a:t>事後</a:t>
            </a:r>
            <a:r>
              <a:rPr kumimoji="1" lang="ja-JP" altLang="en-US" sz="2400" dirty="0" smtClean="0"/>
              <a:t>確率</a:t>
            </a:r>
            <a:endParaRPr kumimoji="1" lang="ja-JP" altLang="en-US" sz="2400" dirty="0"/>
          </a:p>
        </p:txBody>
      </p:sp>
      <p:sp>
        <p:nvSpPr>
          <p:cNvPr id="17" name="右矢印 16"/>
          <p:cNvSpPr/>
          <p:nvPr/>
        </p:nvSpPr>
        <p:spPr>
          <a:xfrm>
            <a:off x="4836933" y="4973358"/>
            <a:ext cx="1223041" cy="3214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6293025" y="4897741"/>
            <a:ext cx="1415772" cy="461665"/>
          </a:xfrm>
          <a:prstGeom prst="rect">
            <a:avLst/>
          </a:prstGeom>
          <a:noFill/>
        </p:spPr>
        <p:txBody>
          <a:bodyPr wrap="none" rtlCol="0">
            <a:spAutoFit/>
          </a:bodyPr>
          <a:lstStyle/>
          <a:p>
            <a:r>
              <a:rPr lang="ja-JP" altLang="en-US" sz="2400" dirty="0" smtClean="0"/>
              <a:t>事後分布</a:t>
            </a:r>
            <a:endParaRPr kumimoji="1" lang="ja-JP" altLang="en-US" sz="2400" dirty="0"/>
          </a:p>
        </p:txBody>
      </p:sp>
      <p:sp>
        <p:nvSpPr>
          <p:cNvPr id="19" name="スライド番号プレースホルダー 18"/>
          <p:cNvSpPr>
            <a:spLocks noGrp="1"/>
          </p:cNvSpPr>
          <p:nvPr>
            <p:ph type="sldNum" sz="quarter" idx="12"/>
          </p:nvPr>
        </p:nvSpPr>
        <p:spPr/>
        <p:txBody>
          <a:bodyPr/>
          <a:lstStyle/>
          <a:p>
            <a:fld id="{6D0C590E-D2E2-436B-83FC-E8C629ECEA88}" type="slidenum">
              <a:rPr kumimoji="1" lang="ja-JP" altLang="en-US" smtClean="0"/>
              <a:t>13</a:t>
            </a:fld>
            <a:endParaRPr kumimoji="1" lang="ja-JP" altLang="en-US"/>
          </a:p>
        </p:txBody>
      </p:sp>
    </p:spTree>
    <p:extLst>
      <p:ext uri="{BB962C8B-B14F-4D97-AF65-F5344CB8AC3E}">
        <p14:creationId xmlns:p14="http://schemas.microsoft.com/office/powerpoint/2010/main" val="1573802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smtClean="0"/>
              <a:t>確率分布の数理の教え方</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ベイズ統計学を教えるならば，これまでよりも，確率分布の数理（たとえば，平均や分散の計算）をしっかりと教える必要があるのではないか？</a:t>
            </a:r>
            <a:endParaRPr kumimoji="1" lang="en-US" altLang="ja-JP" dirty="0" smtClean="0"/>
          </a:p>
          <a:p>
            <a:pPr lvl="1"/>
            <a:r>
              <a:rPr lang="en-US" altLang="ja-JP" dirty="0" smtClean="0"/>
              <a:t>MCMC</a:t>
            </a:r>
            <a:r>
              <a:rPr lang="ja-JP" altLang="en-US" dirty="0" smtClean="0"/>
              <a:t>で推定できても，確率分布の平均や分散をまったく計算できないのはおかしいと思う．</a:t>
            </a:r>
            <a:endParaRPr lang="en-US" altLang="ja-JP" dirty="0" smtClean="0"/>
          </a:p>
          <a:p>
            <a:endParaRPr kumimoji="1" lang="en-US" altLang="ja-JP" dirty="0"/>
          </a:p>
          <a:p>
            <a:r>
              <a:rPr lang="ja-JP" altLang="en-US" dirty="0" smtClean="0"/>
              <a:t>統計検定２級範囲の分布について，その数理をどう教えるか試行錯誤した．</a:t>
            </a:r>
            <a:endParaRPr lang="en-US" altLang="ja-JP" dirty="0" smtClean="0"/>
          </a:p>
          <a:p>
            <a:pPr lvl="1"/>
            <a:r>
              <a:rPr kumimoji="1" lang="ja-JP" altLang="en-US" dirty="0" smtClean="0"/>
              <a:t>計算や証明方法の比較検討．</a:t>
            </a:r>
            <a:endParaRPr kumimoji="1" lang="en-US" altLang="ja-JP" dirty="0" smtClean="0"/>
          </a:p>
          <a:p>
            <a:pPr lvl="1"/>
            <a:r>
              <a:rPr lang="ja-JP" altLang="en-US" dirty="0" smtClean="0"/>
              <a:t>積率母関数を使う方法は候補に入れなかった．</a:t>
            </a:r>
            <a:endParaRPr kumimoji="1" lang="en-US" altLang="ja-JP" dirty="0" smtClean="0"/>
          </a:p>
          <a:p>
            <a:pPr lvl="1"/>
            <a:r>
              <a:rPr lang="ja-JP" altLang="en-US" dirty="0" smtClean="0"/>
              <a:t>ゼミで（文系）学生に教えてみて，少なくとも拒否的な反応はない．</a:t>
            </a:r>
            <a:endParaRPr kumimoji="1" lang="ja-JP" altLang="en-US" dirty="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14</a:t>
            </a:fld>
            <a:endParaRPr kumimoji="1" lang="ja-JP" altLang="en-US"/>
          </a:p>
        </p:txBody>
      </p:sp>
    </p:spTree>
    <p:extLst>
      <p:ext uri="{BB962C8B-B14F-4D97-AF65-F5344CB8AC3E}">
        <p14:creationId xmlns:p14="http://schemas.microsoft.com/office/powerpoint/2010/main" val="3425922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統計検定２級の出題範囲に含まれる確率分布</a:t>
            </a:r>
            <a:endParaRPr kumimoji="1" lang="en-US" altLang="ja-JP" dirty="0" smtClean="0"/>
          </a:p>
          <a:p>
            <a:pPr lvl="1"/>
            <a:r>
              <a:rPr kumimoji="1" lang="ja-JP" altLang="en-US" dirty="0" smtClean="0"/>
              <a:t>一様分布</a:t>
            </a:r>
            <a:endParaRPr kumimoji="1" lang="en-US" altLang="ja-JP" dirty="0" smtClean="0"/>
          </a:p>
          <a:p>
            <a:pPr lvl="1"/>
            <a:r>
              <a:rPr lang="ja-JP" altLang="en-US" dirty="0" smtClean="0"/>
              <a:t>二項分布</a:t>
            </a:r>
            <a:endParaRPr lang="en-US" altLang="ja-JP" dirty="0" smtClean="0"/>
          </a:p>
          <a:p>
            <a:pPr lvl="1"/>
            <a:r>
              <a:rPr kumimoji="1" lang="ja-JP" altLang="en-US" dirty="0" smtClean="0"/>
              <a:t>ポアソン分布</a:t>
            </a:r>
            <a:endParaRPr kumimoji="1" lang="en-US" altLang="ja-JP" dirty="0" smtClean="0"/>
          </a:p>
          <a:p>
            <a:pPr lvl="1"/>
            <a:r>
              <a:rPr lang="ja-JP" altLang="en-US" dirty="0" smtClean="0"/>
              <a:t>幾何分布</a:t>
            </a:r>
            <a:endParaRPr lang="en-US" altLang="ja-JP" dirty="0" smtClean="0"/>
          </a:p>
          <a:p>
            <a:pPr lvl="1"/>
            <a:r>
              <a:rPr kumimoji="1" lang="ja-JP" altLang="en-US" dirty="0" smtClean="0"/>
              <a:t>指数分布</a:t>
            </a:r>
            <a:endParaRPr kumimoji="1" lang="en-US" altLang="ja-JP" dirty="0" smtClean="0"/>
          </a:p>
          <a:p>
            <a:pPr lvl="1"/>
            <a:r>
              <a:rPr lang="ja-JP" altLang="en-US" dirty="0" smtClean="0"/>
              <a:t>正規分布</a:t>
            </a:r>
            <a:endParaRPr lang="en-US" altLang="ja-JP" dirty="0" smtClean="0"/>
          </a:p>
          <a:p>
            <a:endParaRPr kumimoji="1" lang="en-US" altLang="ja-JP" dirty="0"/>
          </a:p>
          <a:p>
            <a:r>
              <a:rPr lang="ja-JP" altLang="en-US" dirty="0" smtClean="0"/>
              <a:t>これらの他に，推定・検定の問題で，</a:t>
            </a:r>
            <a:r>
              <a:rPr lang="en-US" altLang="ja-JP" i="1" dirty="0" smtClean="0">
                <a:latin typeface="Times New Roman" panose="02020603050405020304" pitchFamily="18" charset="0"/>
                <a:cs typeface="Times New Roman" panose="02020603050405020304" pitchFamily="18" charset="0"/>
              </a:rPr>
              <a:t>t</a:t>
            </a:r>
            <a:r>
              <a:rPr lang="ja-JP" altLang="en-US" i="1" dirty="0">
                <a:latin typeface="Times New Roman" panose="02020603050405020304" pitchFamily="18" charset="0"/>
                <a:cs typeface="Times New Roman" panose="02020603050405020304" pitchFamily="18" charset="0"/>
              </a:rPr>
              <a:t> </a:t>
            </a:r>
            <a:r>
              <a:rPr lang="ja-JP" altLang="en-US" dirty="0" smtClean="0"/>
              <a:t>分布，</a:t>
            </a:r>
            <a:r>
              <a:rPr lang="en-US" altLang="ja-JP" i="1" dirty="0" smtClean="0">
                <a:latin typeface="Times New Roman" panose="02020603050405020304" pitchFamily="18" charset="0"/>
                <a:cs typeface="Times New Roman" panose="02020603050405020304" pitchFamily="18" charset="0"/>
              </a:rPr>
              <a:t>F </a:t>
            </a:r>
            <a:r>
              <a:rPr lang="ja-JP" altLang="en-US" dirty="0" smtClean="0"/>
              <a:t>分布，カイ２乗分布を使用する．</a:t>
            </a:r>
            <a:endParaRPr kumimoji="1" lang="ja-JP" altLang="en-US" dirty="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15</a:t>
            </a:fld>
            <a:endParaRPr kumimoji="1" lang="ja-JP" altLang="en-US"/>
          </a:p>
        </p:txBody>
      </p:sp>
    </p:spTree>
    <p:extLst>
      <p:ext uri="{BB962C8B-B14F-4D97-AF65-F5344CB8AC3E}">
        <p14:creationId xmlns:p14="http://schemas.microsoft.com/office/powerpoint/2010/main" val="1390321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二項分布・ポアソン分布</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配布資料を参照．</a:t>
            </a:r>
            <a:endParaRPr kumimoji="1" lang="en-US" altLang="ja-JP" dirty="0" smtClean="0"/>
          </a:p>
          <a:p>
            <a:pPr lvl="1"/>
            <a:r>
              <a:rPr lang="ja-JP" altLang="en-US" dirty="0" smtClean="0"/>
              <a:t>二項</a:t>
            </a:r>
            <a:r>
              <a:rPr lang="ja-JP" altLang="en-US" dirty="0"/>
              <a:t>分布</a:t>
            </a:r>
            <a:r>
              <a:rPr lang="ja-JP" altLang="en-US" dirty="0" smtClean="0"/>
              <a:t>の</a:t>
            </a:r>
            <a:r>
              <a:rPr lang="ja-JP" altLang="en-US" dirty="0"/>
              <a:t>平均</a:t>
            </a:r>
            <a:r>
              <a:rPr lang="ja-JP" altLang="en-US" dirty="0" smtClean="0"/>
              <a:t>と</a:t>
            </a:r>
            <a:r>
              <a:rPr lang="ja-JP" altLang="en-US" dirty="0"/>
              <a:t>分散</a:t>
            </a:r>
            <a:r>
              <a:rPr lang="ja-JP" altLang="en-US" dirty="0" smtClean="0"/>
              <a:t>は，ベルヌーイ分布（試行数１の二項分布）の平均と分散から計算すると簡単．</a:t>
            </a:r>
            <a:endParaRPr lang="en-US" altLang="ja-JP" dirty="0" smtClean="0"/>
          </a:p>
          <a:p>
            <a:pPr lvl="1"/>
            <a:r>
              <a:rPr lang="ja-JP" altLang="ja-JP" dirty="0"/>
              <a:t>平均と分散を定義に従って計算することは</a:t>
            </a:r>
            <a:r>
              <a:rPr lang="ja-JP" altLang="ja-JP" dirty="0" smtClean="0"/>
              <a:t>少し</a:t>
            </a:r>
            <a:r>
              <a:rPr lang="ja-JP" altLang="en-US" dirty="0" smtClean="0"/>
              <a:t>やっかい．</a:t>
            </a:r>
            <a:endParaRPr lang="en-US" altLang="ja-JP" dirty="0" smtClean="0"/>
          </a:p>
          <a:p>
            <a:pPr lvl="1"/>
            <a:r>
              <a:rPr kumimoji="1" lang="ja-JP" altLang="en-US" dirty="0" smtClean="0"/>
              <a:t>二項</a:t>
            </a:r>
            <a:r>
              <a:rPr kumimoji="1" lang="ja-JP" altLang="en-US" dirty="0"/>
              <a:t>定理</a:t>
            </a:r>
            <a:r>
              <a:rPr kumimoji="1" lang="ja-JP" altLang="en-US" dirty="0" smtClean="0"/>
              <a:t>と偏微分を用いた証明はエレガント．</a:t>
            </a:r>
            <a:endParaRPr kumimoji="1" lang="en-US" altLang="ja-JP" dirty="0" smtClean="0"/>
          </a:p>
          <a:p>
            <a:pPr lvl="1"/>
            <a:endParaRPr lang="en-US" altLang="ja-JP" dirty="0"/>
          </a:p>
          <a:p>
            <a:pPr lvl="1"/>
            <a:r>
              <a:rPr kumimoji="1" lang="ja-JP" altLang="en-US" dirty="0" smtClean="0"/>
              <a:t>ポアソン分布の確率関数は，指数関数 </a:t>
            </a:r>
            <a:r>
              <a:rPr kumimoji="1" lang="en-US" altLang="ja-JP" i="1" dirty="0" err="1" smtClean="0">
                <a:latin typeface="Times New Roman" panose="02020603050405020304" pitchFamily="18" charset="0"/>
                <a:cs typeface="Times New Roman" panose="02020603050405020304" pitchFamily="18" charset="0"/>
              </a:rPr>
              <a:t>e</a:t>
            </a:r>
            <a:r>
              <a:rPr kumimoji="1" lang="en-US" altLang="ja-JP" i="1" baseline="30000" dirty="0" err="1" smtClean="0">
                <a:latin typeface="Times New Roman" panose="02020603050405020304" pitchFamily="18" charset="0"/>
                <a:cs typeface="Times New Roman" panose="02020603050405020304" pitchFamily="18" charset="0"/>
              </a:rPr>
              <a:t>λ</a:t>
            </a:r>
            <a:r>
              <a:rPr kumimoji="1" lang="en-US" altLang="ja-JP" i="1" dirty="0" smtClean="0">
                <a:latin typeface="Times New Roman" panose="02020603050405020304" pitchFamily="18" charset="0"/>
                <a:cs typeface="Times New Roman" panose="02020603050405020304" pitchFamily="18" charset="0"/>
              </a:rPr>
              <a:t> </a:t>
            </a:r>
            <a:r>
              <a:rPr kumimoji="1" lang="ja-JP" altLang="en-US" dirty="0" smtClean="0"/>
              <a:t>のテイラー展開を利用して覚えておくことができる．</a:t>
            </a:r>
            <a:endParaRPr kumimoji="1" lang="en-US" altLang="ja-JP" dirty="0" smtClean="0"/>
          </a:p>
          <a:p>
            <a:pPr lvl="1"/>
            <a:r>
              <a:rPr lang="ja-JP" altLang="en-US" dirty="0" smtClean="0"/>
              <a:t>ポアソン</a:t>
            </a:r>
            <a:r>
              <a:rPr lang="ja-JP" altLang="en-US" dirty="0"/>
              <a:t>分布</a:t>
            </a:r>
            <a:r>
              <a:rPr lang="ja-JP" altLang="en-US" dirty="0" smtClean="0"/>
              <a:t>の</a:t>
            </a:r>
            <a:r>
              <a:rPr lang="ja-JP" altLang="en-US" dirty="0"/>
              <a:t>平均</a:t>
            </a:r>
            <a:r>
              <a:rPr lang="ja-JP" altLang="en-US" dirty="0" smtClean="0"/>
              <a:t>と</a:t>
            </a:r>
            <a:r>
              <a:rPr lang="ja-JP" altLang="en-US" dirty="0"/>
              <a:t>分散</a:t>
            </a:r>
            <a:r>
              <a:rPr lang="ja-JP" altLang="en-US" dirty="0" smtClean="0"/>
              <a:t>は，二項分布の平均と分散の極限．</a:t>
            </a:r>
            <a:endParaRPr lang="en-US" altLang="ja-JP" dirty="0" smtClean="0"/>
          </a:p>
          <a:p>
            <a:pPr lvl="1"/>
            <a:r>
              <a:rPr kumimoji="1" lang="ja-JP" altLang="en-US" dirty="0"/>
              <a:t>定義</a:t>
            </a:r>
            <a:r>
              <a:rPr kumimoji="1" lang="ja-JP" altLang="en-US" dirty="0" smtClean="0"/>
              <a:t>に従って平均を計算することは簡単だが，分散は少しやっかい．</a:t>
            </a:r>
            <a:endParaRPr kumimoji="1" lang="en-US" altLang="ja-JP" dirty="0" smtClean="0"/>
          </a:p>
          <a:p>
            <a:pPr lvl="1"/>
            <a:r>
              <a:rPr lang="ja-JP" altLang="en-US" dirty="0" err="1" smtClean="0"/>
              <a:t>べき</a:t>
            </a:r>
            <a:r>
              <a:rPr lang="ja-JP" altLang="en-US" dirty="0" smtClean="0"/>
              <a:t>級数の項別微分の定理を認めれば，エレガントな証明方法もある．</a:t>
            </a:r>
            <a:endParaRPr kumimoji="1" lang="ja-JP" altLang="en-US" dirty="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16</a:t>
            </a:fld>
            <a:endParaRPr kumimoji="1" lang="ja-JP" altLang="en-US"/>
          </a:p>
        </p:txBody>
      </p:sp>
    </p:spTree>
    <p:extLst>
      <p:ext uri="{BB962C8B-B14F-4D97-AF65-F5344CB8AC3E}">
        <p14:creationId xmlns:p14="http://schemas.microsoft.com/office/powerpoint/2010/main" val="1211143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幾何分布</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t>
            </a:r>
            <a:r>
              <a:rPr kumimoji="1" lang="ja-JP" altLang="en-US" dirty="0" smtClean="0"/>
              <a:t>統計学入門</a:t>
            </a:r>
            <a:r>
              <a:rPr kumimoji="1" lang="en-US" altLang="ja-JP" dirty="0" smtClean="0"/>
              <a:t>』</a:t>
            </a:r>
            <a:r>
              <a:rPr kumimoji="1" lang="ja-JP" altLang="en-US" dirty="0" smtClean="0"/>
              <a:t>（東大出版）では，幾何分布の平均を求めるために，以下の「恒等式」をいきなり提示している．</a:t>
            </a:r>
            <a:endParaRPr kumimoji="1" lang="en-US" altLang="ja-JP" dirty="0" smtClean="0"/>
          </a:p>
          <a:p>
            <a:endParaRPr lang="en-US" altLang="ja-JP" dirty="0"/>
          </a:p>
          <a:p>
            <a:endParaRPr kumimoji="1" lang="en-US" altLang="ja-JP" dirty="0" smtClean="0"/>
          </a:p>
          <a:p>
            <a:r>
              <a:rPr kumimoji="1" lang="ja-JP" altLang="en-US" dirty="0" smtClean="0"/>
              <a:t>これは以下の引き算を意味するが，</a:t>
            </a:r>
            <a:r>
              <a:rPr kumimoji="1" lang="ja-JP" altLang="en-US" u="sng" dirty="0" smtClean="0"/>
              <a:t>一般には無限級数についてこうした操作をしてはいけない</a:t>
            </a:r>
            <a:r>
              <a:rPr kumimoji="1" lang="ja-JP" altLang="en-US" dirty="0" smtClean="0"/>
              <a:t>．級数の収束が前提である．</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362779343"/>
              </p:ext>
            </p:extLst>
          </p:nvPr>
        </p:nvGraphicFramePr>
        <p:xfrm>
          <a:off x="2243859" y="2653796"/>
          <a:ext cx="3901338" cy="902350"/>
        </p:xfrm>
        <a:graphic>
          <a:graphicData uri="http://schemas.openxmlformats.org/presentationml/2006/ole">
            <mc:AlternateContent xmlns:mc="http://schemas.openxmlformats.org/markup-compatibility/2006">
              <mc:Choice xmlns:v="urn:schemas-microsoft-com:vml" Requires="v">
                <p:oleObj spid="_x0000_s4432" name="数式" r:id="rId3" imgW="1866600" imgH="431640" progId="Equation.3">
                  <p:embed/>
                </p:oleObj>
              </mc:Choice>
              <mc:Fallback>
                <p:oleObj name="数式" r:id="rId3" imgW="1866600" imgH="431640" progId="Equation.3">
                  <p:embed/>
                  <p:pic>
                    <p:nvPicPr>
                      <p:cNvPr id="0" name=""/>
                      <p:cNvPicPr/>
                      <p:nvPr/>
                    </p:nvPicPr>
                    <p:blipFill>
                      <a:blip r:embed="rId4"/>
                      <a:stretch>
                        <a:fillRect/>
                      </a:stretch>
                    </p:blipFill>
                    <p:spPr>
                      <a:xfrm>
                        <a:off x="2243859" y="2653796"/>
                        <a:ext cx="3901338" cy="902350"/>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2543358553"/>
              </p:ext>
            </p:extLst>
          </p:nvPr>
        </p:nvGraphicFramePr>
        <p:xfrm>
          <a:off x="3688197" y="4600576"/>
          <a:ext cx="3905352" cy="506275"/>
        </p:xfrm>
        <a:graphic>
          <a:graphicData uri="http://schemas.openxmlformats.org/presentationml/2006/ole">
            <mc:AlternateContent xmlns:mc="http://schemas.openxmlformats.org/markup-compatibility/2006">
              <mc:Choice xmlns:v="urn:schemas-microsoft-com:vml" Requires="v">
                <p:oleObj spid="_x0000_s4433" name="数式" r:id="rId5" imgW="1765080" imgH="228600" progId="Equation.3">
                  <p:embed/>
                </p:oleObj>
              </mc:Choice>
              <mc:Fallback>
                <p:oleObj name="数式" r:id="rId5" imgW="1765080" imgH="228600" progId="Equation.3">
                  <p:embed/>
                  <p:pic>
                    <p:nvPicPr>
                      <p:cNvPr id="4" name="オブジェクト 3"/>
                      <p:cNvPicPr/>
                      <p:nvPr/>
                    </p:nvPicPr>
                    <p:blipFill>
                      <a:blip r:embed="rId6"/>
                      <a:stretch>
                        <a:fillRect/>
                      </a:stretch>
                    </p:blipFill>
                    <p:spPr>
                      <a:xfrm>
                        <a:off x="3688197" y="4600576"/>
                        <a:ext cx="3905352" cy="506275"/>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211898564"/>
              </p:ext>
            </p:extLst>
          </p:nvPr>
        </p:nvGraphicFramePr>
        <p:xfrm>
          <a:off x="5330869" y="5072402"/>
          <a:ext cx="2008289" cy="465271"/>
        </p:xfrm>
        <a:graphic>
          <a:graphicData uri="http://schemas.openxmlformats.org/presentationml/2006/ole">
            <mc:AlternateContent xmlns:mc="http://schemas.openxmlformats.org/markup-compatibility/2006">
              <mc:Choice xmlns:v="urn:schemas-microsoft-com:vml" Requires="v">
                <p:oleObj spid="_x0000_s4434" name="数式" r:id="rId7" imgW="990360" imgH="228600" progId="Equation.3">
                  <p:embed/>
                </p:oleObj>
              </mc:Choice>
              <mc:Fallback>
                <p:oleObj name="数式" r:id="rId7" imgW="990360" imgH="228600" progId="Equation.3">
                  <p:embed/>
                  <p:pic>
                    <p:nvPicPr>
                      <p:cNvPr id="5" name="オブジェクト 4"/>
                      <p:cNvPicPr/>
                      <p:nvPr/>
                    </p:nvPicPr>
                    <p:blipFill>
                      <a:blip r:embed="rId8"/>
                      <a:stretch>
                        <a:fillRect/>
                      </a:stretch>
                    </p:blipFill>
                    <p:spPr>
                      <a:xfrm>
                        <a:off x="5330869" y="5072402"/>
                        <a:ext cx="2008289" cy="465271"/>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2517133230"/>
              </p:ext>
            </p:extLst>
          </p:nvPr>
        </p:nvGraphicFramePr>
        <p:xfrm>
          <a:off x="3400859" y="5118519"/>
          <a:ext cx="1353950" cy="460066"/>
        </p:xfrm>
        <a:graphic>
          <a:graphicData uri="http://schemas.openxmlformats.org/presentationml/2006/ole">
            <mc:AlternateContent xmlns:mc="http://schemas.openxmlformats.org/markup-compatibility/2006">
              <mc:Choice xmlns:v="urn:schemas-microsoft-com:vml" Requires="v">
                <p:oleObj spid="_x0000_s4435" name="数式" r:id="rId9" imgW="634680" imgH="215640" progId="Equation.3">
                  <p:embed/>
                </p:oleObj>
              </mc:Choice>
              <mc:Fallback>
                <p:oleObj name="数式" r:id="rId9" imgW="634680" imgH="215640" progId="Equation.3">
                  <p:embed/>
                  <p:pic>
                    <p:nvPicPr>
                      <p:cNvPr id="6" name="オブジェクト 5"/>
                      <p:cNvPicPr/>
                      <p:nvPr/>
                    </p:nvPicPr>
                    <p:blipFill>
                      <a:blip r:embed="rId10"/>
                      <a:stretch>
                        <a:fillRect/>
                      </a:stretch>
                    </p:blipFill>
                    <p:spPr>
                      <a:xfrm>
                        <a:off x="3400859" y="5118519"/>
                        <a:ext cx="1353950" cy="460066"/>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2196647379"/>
              </p:ext>
            </p:extLst>
          </p:nvPr>
        </p:nvGraphicFramePr>
        <p:xfrm>
          <a:off x="7593548" y="2653796"/>
          <a:ext cx="2735263" cy="1000125"/>
        </p:xfrm>
        <a:graphic>
          <a:graphicData uri="http://schemas.openxmlformats.org/presentationml/2006/ole">
            <mc:AlternateContent xmlns:mc="http://schemas.openxmlformats.org/markup-compatibility/2006">
              <mc:Choice xmlns:v="urn:schemas-microsoft-com:vml" Requires="v">
                <p:oleObj spid="_x0000_s4436" name="数式" r:id="rId11" imgW="1180800" imgH="431640" progId="Equation.3">
                  <p:embed/>
                </p:oleObj>
              </mc:Choice>
              <mc:Fallback>
                <p:oleObj name="数式" r:id="rId11" imgW="1180800" imgH="431640" progId="Equation.3">
                  <p:embed/>
                  <p:pic>
                    <p:nvPicPr>
                      <p:cNvPr id="4" name="オブジェクト 3"/>
                      <p:cNvPicPr/>
                      <p:nvPr/>
                    </p:nvPicPr>
                    <p:blipFill>
                      <a:blip r:embed="rId12"/>
                      <a:stretch>
                        <a:fillRect/>
                      </a:stretch>
                    </p:blipFill>
                    <p:spPr>
                      <a:xfrm>
                        <a:off x="7593548" y="2653796"/>
                        <a:ext cx="2735263" cy="1000125"/>
                      </a:xfrm>
                      <a:prstGeom prst="rect">
                        <a:avLst/>
                      </a:prstGeom>
                    </p:spPr>
                  </p:pic>
                </p:oleObj>
              </mc:Fallback>
            </mc:AlternateContent>
          </a:graphicData>
        </a:graphic>
      </p:graphicFrame>
      <p:cxnSp>
        <p:nvCxnSpPr>
          <p:cNvPr id="9" name="直線コネクタ 8"/>
          <p:cNvCxnSpPr/>
          <p:nvPr/>
        </p:nvCxnSpPr>
        <p:spPr>
          <a:xfrm flipV="1">
            <a:off x="2032306" y="5593431"/>
            <a:ext cx="6597126" cy="328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0" name="オブジェクト 9"/>
          <p:cNvGraphicFramePr>
            <a:graphicFrameLocks noChangeAspect="1"/>
          </p:cNvGraphicFramePr>
          <p:nvPr>
            <p:extLst>
              <p:ext uri="{D42A27DB-BD31-4B8C-83A1-F6EECF244321}">
                <p14:modId xmlns:p14="http://schemas.microsoft.com/office/powerpoint/2010/main" val="2065454582"/>
              </p:ext>
            </p:extLst>
          </p:nvPr>
        </p:nvGraphicFramePr>
        <p:xfrm>
          <a:off x="2466055" y="5026818"/>
          <a:ext cx="603250" cy="643467"/>
        </p:xfrm>
        <a:graphic>
          <a:graphicData uri="http://schemas.openxmlformats.org/presentationml/2006/ole">
            <mc:AlternateContent xmlns:mc="http://schemas.openxmlformats.org/markup-compatibility/2006">
              <mc:Choice xmlns:v="urn:schemas-microsoft-com:vml" Requires="v">
                <p:oleObj spid="_x0000_s4437" name="数式" r:id="rId13" imgW="190440" imgH="203040" progId="Equation.3">
                  <p:embed/>
                </p:oleObj>
              </mc:Choice>
              <mc:Fallback>
                <p:oleObj name="数式" r:id="rId13" imgW="190440" imgH="203040" progId="Equation.3">
                  <p:embed/>
                  <p:pic>
                    <p:nvPicPr>
                      <p:cNvPr id="11" name="オブジェクト 10"/>
                      <p:cNvPicPr/>
                      <p:nvPr/>
                    </p:nvPicPr>
                    <p:blipFill>
                      <a:blip r:embed="rId14"/>
                      <a:stretch>
                        <a:fillRect/>
                      </a:stretch>
                    </p:blipFill>
                    <p:spPr>
                      <a:xfrm>
                        <a:off x="2466055" y="5026818"/>
                        <a:ext cx="603250" cy="643467"/>
                      </a:xfrm>
                      <a:prstGeom prst="rect">
                        <a:avLst/>
                      </a:prstGeom>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1940308828"/>
              </p:ext>
            </p:extLst>
          </p:nvPr>
        </p:nvGraphicFramePr>
        <p:xfrm>
          <a:off x="3025958" y="5571905"/>
          <a:ext cx="3825998" cy="858397"/>
        </p:xfrm>
        <a:graphic>
          <a:graphicData uri="http://schemas.openxmlformats.org/presentationml/2006/ole">
            <mc:AlternateContent xmlns:mc="http://schemas.openxmlformats.org/markup-compatibility/2006">
              <mc:Choice xmlns:v="urn:schemas-microsoft-com:vml" Requires="v">
                <p:oleObj spid="_x0000_s4438" name="数式" r:id="rId15" imgW="1981080" imgH="444240" progId="Equation.3">
                  <p:embed/>
                </p:oleObj>
              </mc:Choice>
              <mc:Fallback>
                <p:oleObj name="数式" r:id="rId15" imgW="1981080" imgH="444240" progId="Equation.3">
                  <p:embed/>
                  <p:pic>
                    <p:nvPicPr>
                      <p:cNvPr id="0" name=""/>
                      <p:cNvPicPr/>
                      <p:nvPr/>
                    </p:nvPicPr>
                    <p:blipFill>
                      <a:blip r:embed="rId16"/>
                      <a:stretch>
                        <a:fillRect/>
                      </a:stretch>
                    </p:blipFill>
                    <p:spPr>
                      <a:xfrm>
                        <a:off x="3025958" y="5571905"/>
                        <a:ext cx="3825998" cy="858397"/>
                      </a:xfrm>
                      <a:prstGeom prst="rect">
                        <a:avLst/>
                      </a:prstGeom>
                    </p:spPr>
                  </p:pic>
                </p:oleObj>
              </mc:Fallback>
            </mc:AlternateContent>
          </a:graphicData>
        </a:graphic>
      </p:graphicFrame>
      <p:sp>
        <p:nvSpPr>
          <p:cNvPr id="11" name="スライド番号プレースホルダー 10"/>
          <p:cNvSpPr>
            <a:spLocks noGrp="1"/>
          </p:cNvSpPr>
          <p:nvPr>
            <p:ph type="sldNum" sz="quarter" idx="12"/>
          </p:nvPr>
        </p:nvSpPr>
        <p:spPr/>
        <p:txBody>
          <a:bodyPr/>
          <a:lstStyle/>
          <a:p>
            <a:fld id="{6D0C590E-D2E2-436B-83FC-E8C629ECEA88}" type="slidenum">
              <a:rPr kumimoji="1" lang="ja-JP" altLang="en-US" smtClean="0"/>
              <a:t>17</a:t>
            </a:fld>
            <a:endParaRPr kumimoji="1" lang="ja-JP" altLang="en-US"/>
          </a:p>
        </p:txBody>
      </p:sp>
    </p:spTree>
    <p:extLst>
      <p:ext uri="{BB962C8B-B14F-4D97-AF65-F5344CB8AC3E}">
        <p14:creationId xmlns:p14="http://schemas.microsoft.com/office/powerpoint/2010/main" val="39574544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高校数学で学習する基本に</a:t>
            </a:r>
            <a:r>
              <a:rPr lang="ja-JP" altLang="en-US" dirty="0" smtClean="0"/>
              <a:t>帰って</a:t>
            </a:r>
            <a:r>
              <a:rPr kumimoji="1" lang="ja-JP" altLang="en-US" dirty="0" smtClean="0"/>
              <a:t>，第 </a:t>
            </a:r>
            <a:r>
              <a:rPr kumimoji="1" lang="en-US" altLang="ja-JP" i="1" dirty="0" smtClean="0">
                <a:latin typeface="Times New Roman" panose="02020603050405020304" pitchFamily="18" charset="0"/>
                <a:cs typeface="Times New Roman" panose="02020603050405020304" pitchFamily="18" charset="0"/>
              </a:rPr>
              <a:t>n </a:t>
            </a:r>
            <a:r>
              <a:rPr kumimoji="1" lang="ja-JP" altLang="en-US" dirty="0" smtClean="0"/>
              <a:t>項までの部分和について，同様の引き算のあと極限をとってみる．</a:t>
            </a:r>
            <a:endParaRPr kumimoji="1" lang="ja-JP" altLang="en-US" dirty="0"/>
          </a:p>
        </p:txBody>
      </p:sp>
      <p:sp>
        <p:nvSpPr>
          <p:cNvPr id="4" name="テキスト ボックス 3"/>
          <p:cNvSpPr txBox="1"/>
          <p:nvPr/>
        </p:nvSpPr>
        <p:spPr>
          <a:xfrm>
            <a:off x="2461451" y="5227568"/>
            <a:ext cx="7983276" cy="1015663"/>
          </a:xfrm>
          <a:prstGeom prst="rect">
            <a:avLst/>
          </a:prstGeom>
          <a:noFill/>
        </p:spPr>
        <p:txBody>
          <a:bodyPr wrap="none" rtlCol="0">
            <a:spAutoFit/>
          </a:bodyPr>
          <a:lstStyle/>
          <a:p>
            <a:r>
              <a:rPr lang="ja-JP" altLang="en-US" sz="2000" dirty="0" smtClean="0"/>
              <a:t>この第２項が </a:t>
            </a:r>
            <a:r>
              <a:rPr lang="en-US" altLang="ja-JP" sz="2000" dirty="0" smtClean="0"/>
              <a:t>0 </a:t>
            </a:r>
            <a:r>
              <a:rPr lang="ja-JP" altLang="en-US" sz="2000" dirty="0" smtClean="0"/>
              <a:t>に収束することは直観的に受け入れてよい．</a:t>
            </a:r>
            <a:endParaRPr lang="en-US" altLang="ja-JP" sz="2000" dirty="0" smtClean="0"/>
          </a:p>
          <a:p>
            <a:r>
              <a:rPr lang="ja-JP" altLang="en-US" sz="2000" dirty="0" smtClean="0"/>
              <a:t>高校数学の範囲である程度厳密に示すことも可能．</a:t>
            </a:r>
            <a:endParaRPr lang="en-US" altLang="ja-JP" sz="2000" dirty="0" smtClean="0"/>
          </a:p>
          <a:p>
            <a:r>
              <a:rPr lang="ja-JP" altLang="en-US" sz="2000" dirty="0" smtClean="0"/>
              <a:t>清史弘（</a:t>
            </a:r>
            <a:r>
              <a:rPr lang="en-US" altLang="ja-JP" sz="2000" dirty="0" smtClean="0"/>
              <a:t>2005</a:t>
            </a:r>
            <a:r>
              <a:rPr lang="ja-JP" altLang="en-US" sz="2000" dirty="0" smtClean="0"/>
              <a:t>）分野別 受験</a:t>
            </a:r>
            <a:r>
              <a:rPr lang="ja-JP" altLang="en-US" sz="2000" dirty="0"/>
              <a:t>数学</a:t>
            </a:r>
            <a:r>
              <a:rPr lang="ja-JP" altLang="en-US" sz="2000" dirty="0" smtClean="0"/>
              <a:t>の理論 </a:t>
            </a:r>
            <a:r>
              <a:rPr lang="en-US" altLang="ja-JP" sz="2000" dirty="0" smtClean="0"/>
              <a:t>6. </a:t>
            </a:r>
            <a:r>
              <a:rPr lang="ja-JP" altLang="en-US" sz="2000" dirty="0" smtClean="0"/>
              <a:t>数列　駿台文庫（</a:t>
            </a:r>
            <a:r>
              <a:rPr lang="en-US" altLang="ja-JP" sz="2000" dirty="0" smtClean="0"/>
              <a:t>p.162</a:t>
            </a:r>
            <a:r>
              <a:rPr lang="ja-JP" altLang="en-US" sz="2000" dirty="0" smtClean="0"/>
              <a:t>）</a:t>
            </a:r>
            <a:endParaRPr kumimoji="1" lang="ja-JP" altLang="en-US" sz="2000"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278184927"/>
              </p:ext>
            </p:extLst>
          </p:nvPr>
        </p:nvGraphicFramePr>
        <p:xfrm>
          <a:off x="2621973" y="2780291"/>
          <a:ext cx="5163316" cy="590982"/>
        </p:xfrm>
        <a:graphic>
          <a:graphicData uri="http://schemas.openxmlformats.org/presentationml/2006/ole">
            <mc:AlternateContent xmlns:mc="http://schemas.openxmlformats.org/markup-compatibility/2006">
              <mc:Choice xmlns:v="urn:schemas-microsoft-com:vml" Requires="v">
                <p:oleObj spid="_x0000_s3382" name="数式" r:id="rId3" imgW="2108160" imgH="241200" progId="Equation.3">
                  <p:embed/>
                </p:oleObj>
              </mc:Choice>
              <mc:Fallback>
                <p:oleObj name="数式" r:id="rId3" imgW="2108160" imgH="241200" progId="Equation.3">
                  <p:embed/>
                  <p:pic>
                    <p:nvPicPr>
                      <p:cNvPr id="0" name=""/>
                      <p:cNvPicPr/>
                      <p:nvPr/>
                    </p:nvPicPr>
                    <p:blipFill>
                      <a:blip r:embed="rId4"/>
                      <a:stretch>
                        <a:fillRect/>
                      </a:stretch>
                    </p:blipFill>
                    <p:spPr>
                      <a:xfrm>
                        <a:off x="2621973" y="2780291"/>
                        <a:ext cx="5163316" cy="590982"/>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1494668598"/>
              </p:ext>
            </p:extLst>
          </p:nvPr>
        </p:nvGraphicFramePr>
        <p:xfrm>
          <a:off x="4096950" y="3225222"/>
          <a:ext cx="5472112" cy="561975"/>
        </p:xfrm>
        <a:graphic>
          <a:graphicData uri="http://schemas.openxmlformats.org/presentationml/2006/ole">
            <mc:AlternateContent xmlns:mc="http://schemas.openxmlformats.org/markup-compatibility/2006">
              <mc:Choice xmlns:v="urn:schemas-microsoft-com:vml" Requires="v">
                <p:oleObj spid="_x0000_s3383" name="数式" r:id="rId5" imgW="2234880" imgH="228600" progId="Equation.3">
                  <p:embed/>
                </p:oleObj>
              </mc:Choice>
              <mc:Fallback>
                <p:oleObj name="数式" r:id="rId5" imgW="2234880" imgH="228600" progId="Equation.3">
                  <p:embed/>
                  <p:pic>
                    <p:nvPicPr>
                      <p:cNvPr id="5" name="オブジェクト 4"/>
                      <p:cNvPicPr/>
                      <p:nvPr/>
                    </p:nvPicPr>
                    <p:blipFill>
                      <a:blip r:embed="rId6"/>
                      <a:stretch>
                        <a:fillRect/>
                      </a:stretch>
                    </p:blipFill>
                    <p:spPr>
                      <a:xfrm>
                        <a:off x="4096950" y="3225222"/>
                        <a:ext cx="5472112" cy="561975"/>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279339422"/>
              </p:ext>
            </p:extLst>
          </p:nvPr>
        </p:nvGraphicFramePr>
        <p:xfrm>
          <a:off x="2269848" y="3266784"/>
          <a:ext cx="1089613" cy="530082"/>
        </p:xfrm>
        <a:graphic>
          <a:graphicData uri="http://schemas.openxmlformats.org/presentationml/2006/ole">
            <mc:AlternateContent xmlns:mc="http://schemas.openxmlformats.org/markup-compatibility/2006">
              <mc:Choice xmlns:v="urn:schemas-microsoft-com:vml" Requires="v">
                <p:oleObj spid="_x0000_s3384" name="数式" r:id="rId7" imgW="469800" imgH="228600" progId="Equation.3">
                  <p:embed/>
                </p:oleObj>
              </mc:Choice>
              <mc:Fallback>
                <p:oleObj name="数式" r:id="rId7" imgW="469800" imgH="228600" progId="Equation.3">
                  <p:embed/>
                  <p:pic>
                    <p:nvPicPr>
                      <p:cNvPr id="0" name=""/>
                      <p:cNvPicPr/>
                      <p:nvPr/>
                    </p:nvPicPr>
                    <p:blipFill>
                      <a:blip r:embed="rId8"/>
                      <a:stretch>
                        <a:fillRect/>
                      </a:stretch>
                    </p:blipFill>
                    <p:spPr>
                      <a:xfrm>
                        <a:off x="2269848" y="3266784"/>
                        <a:ext cx="1089613" cy="530082"/>
                      </a:xfrm>
                      <a:prstGeom prst="rect">
                        <a:avLst/>
                      </a:prstGeom>
                    </p:spPr>
                  </p:pic>
                </p:oleObj>
              </mc:Fallback>
            </mc:AlternateContent>
          </a:graphicData>
        </a:graphic>
      </p:graphicFrame>
      <p:cxnSp>
        <p:nvCxnSpPr>
          <p:cNvPr id="9" name="直線コネクタ 8"/>
          <p:cNvCxnSpPr/>
          <p:nvPr/>
        </p:nvCxnSpPr>
        <p:spPr>
          <a:xfrm flipV="1">
            <a:off x="1235310" y="3810744"/>
            <a:ext cx="8612945" cy="4538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1" name="オブジェクト 10"/>
          <p:cNvGraphicFramePr>
            <a:graphicFrameLocks noChangeAspect="1"/>
          </p:cNvGraphicFramePr>
          <p:nvPr>
            <p:extLst>
              <p:ext uri="{D42A27DB-BD31-4B8C-83A1-F6EECF244321}">
                <p14:modId xmlns:p14="http://schemas.microsoft.com/office/powerpoint/2010/main" val="3927799842"/>
              </p:ext>
            </p:extLst>
          </p:nvPr>
        </p:nvGraphicFramePr>
        <p:xfrm>
          <a:off x="1490536" y="3304017"/>
          <a:ext cx="603250" cy="643467"/>
        </p:xfrm>
        <a:graphic>
          <a:graphicData uri="http://schemas.openxmlformats.org/presentationml/2006/ole">
            <mc:AlternateContent xmlns:mc="http://schemas.openxmlformats.org/markup-compatibility/2006">
              <mc:Choice xmlns:v="urn:schemas-microsoft-com:vml" Requires="v">
                <p:oleObj spid="_x0000_s3385" name="数式" r:id="rId9" imgW="190440" imgH="203040" progId="Equation.3">
                  <p:embed/>
                </p:oleObj>
              </mc:Choice>
              <mc:Fallback>
                <p:oleObj name="数式" r:id="rId9" imgW="190440" imgH="203040" progId="Equation.3">
                  <p:embed/>
                  <p:pic>
                    <p:nvPicPr>
                      <p:cNvPr id="0" name=""/>
                      <p:cNvPicPr/>
                      <p:nvPr/>
                    </p:nvPicPr>
                    <p:blipFill>
                      <a:blip r:embed="rId10"/>
                      <a:stretch>
                        <a:fillRect/>
                      </a:stretch>
                    </p:blipFill>
                    <p:spPr>
                      <a:xfrm>
                        <a:off x="1490536" y="3304017"/>
                        <a:ext cx="603250" cy="643467"/>
                      </a:xfrm>
                      <a:prstGeom prst="rect">
                        <a:avLst/>
                      </a:prstGeom>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935541664"/>
              </p:ext>
            </p:extLst>
          </p:nvPr>
        </p:nvGraphicFramePr>
        <p:xfrm>
          <a:off x="2622550" y="3990975"/>
          <a:ext cx="2295525" cy="968375"/>
        </p:xfrm>
        <a:graphic>
          <a:graphicData uri="http://schemas.openxmlformats.org/presentationml/2006/ole">
            <mc:AlternateContent xmlns:mc="http://schemas.openxmlformats.org/markup-compatibility/2006">
              <mc:Choice xmlns:v="urn:schemas-microsoft-com:vml" Requires="v">
                <p:oleObj spid="_x0000_s3386" name="数式" r:id="rId11" imgW="1054080" imgH="444240" progId="Equation.3">
                  <p:embed/>
                </p:oleObj>
              </mc:Choice>
              <mc:Fallback>
                <p:oleObj name="数式" r:id="rId11" imgW="1054080" imgH="444240" progId="Equation.3">
                  <p:embed/>
                  <p:pic>
                    <p:nvPicPr>
                      <p:cNvPr id="0" name=""/>
                      <p:cNvPicPr/>
                      <p:nvPr/>
                    </p:nvPicPr>
                    <p:blipFill>
                      <a:blip r:embed="rId12"/>
                      <a:stretch>
                        <a:fillRect/>
                      </a:stretch>
                    </p:blipFill>
                    <p:spPr>
                      <a:xfrm>
                        <a:off x="2622550" y="3990975"/>
                        <a:ext cx="2295525" cy="968375"/>
                      </a:xfrm>
                      <a:prstGeom prst="rect">
                        <a:avLst/>
                      </a:prstGeom>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3823711946"/>
              </p:ext>
            </p:extLst>
          </p:nvPr>
        </p:nvGraphicFramePr>
        <p:xfrm>
          <a:off x="5503610" y="4099333"/>
          <a:ext cx="2467371" cy="885035"/>
        </p:xfrm>
        <a:graphic>
          <a:graphicData uri="http://schemas.openxmlformats.org/presentationml/2006/ole">
            <mc:AlternateContent xmlns:mc="http://schemas.openxmlformats.org/markup-compatibility/2006">
              <mc:Choice xmlns:v="urn:schemas-microsoft-com:vml" Requires="v">
                <p:oleObj spid="_x0000_s3387" name="数式" r:id="rId13" imgW="1168200" imgH="419040" progId="Equation.3">
                  <p:embed/>
                </p:oleObj>
              </mc:Choice>
              <mc:Fallback>
                <p:oleObj name="数式" r:id="rId13" imgW="1168200" imgH="419040" progId="Equation.3">
                  <p:embed/>
                  <p:pic>
                    <p:nvPicPr>
                      <p:cNvPr id="0" name=""/>
                      <p:cNvPicPr/>
                      <p:nvPr/>
                    </p:nvPicPr>
                    <p:blipFill>
                      <a:blip r:embed="rId14"/>
                      <a:stretch>
                        <a:fillRect/>
                      </a:stretch>
                    </p:blipFill>
                    <p:spPr>
                      <a:xfrm>
                        <a:off x="5503610" y="4099333"/>
                        <a:ext cx="2467371" cy="885035"/>
                      </a:xfrm>
                      <a:prstGeom prst="rect">
                        <a:avLst/>
                      </a:prstGeom>
                    </p:spPr>
                  </p:pic>
                </p:oleObj>
              </mc:Fallback>
            </mc:AlternateContent>
          </a:graphicData>
        </a:graphic>
      </p:graphicFrame>
      <p:cxnSp>
        <p:nvCxnSpPr>
          <p:cNvPr id="15" name="直線コネクタ 14"/>
          <p:cNvCxnSpPr/>
          <p:nvPr/>
        </p:nvCxnSpPr>
        <p:spPr>
          <a:xfrm>
            <a:off x="4276436" y="4765963"/>
            <a:ext cx="715530" cy="0"/>
          </a:xfrm>
          <a:prstGeom prst="line">
            <a:avLst/>
          </a:prstGeom>
          <a:ln w="76200">
            <a:solidFill>
              <a:srgbClr val="FF0000"/>
            </a:solidFill>
          </a:ln>
        </p:spPr>
        <p:style>
          <a:lnRef idx="1">
            <a:schemeClr val="accent2"/>
          </a:lnRef>
          <a:fillRef idx="0">
            <a:schemeClr val="accent2"/>
          </a:fillRef>
          <a:effectRef idx="0">
            <a:schemeClr val="accent2"/>
          </a:effectRef>
          <a:fontRef idx="minor">
            <a:schemeClr val="tx1"/>
          </a:fontRef>
        </p:style>
      </p:cxnSp>
      <p:sp>
        <p:nvSpPr>
          <p:cNvPr id="8" name="スライド番号プレースホルダー 7"/>
          <p:cNvSpPr>
            <a:spLocks noGrp="1"/>
          </p:cNvSpPr>
          <p:nvPr>
            <p:ph type="sldNum" sz="quarter" idx="12"/>
          </p:nvPr>
        </p:nvSpPr>
        <p:spPr/>
        <p:txBody>
          <a:bodyPr/>
          <a:lstStyle/>
          <a:p>
            <a:fld id="{6D0C590E-D2E2-436B-83FC-E8C629ECEA88}" type="slidenum">
              <a:rPr kumimoji="1" lang="ja-JP" altLang="en-US" smtClean="0"/>
              <a:t>18</a:t>
            </a:fld>
            <a:endParaRPr kumimoji="1" lang="ja-JP" altLang="en-US"/>
          </a:p>
        </p:txBody>
      </p:sp>
    </p:spTree>
    <p:extLst>
      <p:ext uri="{BB962C8B-B14F-4D97-AF65-F5344CB8AC3E}">
        <p14:creationId xmlns:p14="http://schemas.microsoft.com/office/powerpoint/2010/main" val="29430395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幾何分布の分散は，</a:t>
            </a:r>
            <a:r>
              <a:rPr kumimoji="1" lang="ja-JP" altLang="en-US" u="sng" dirty="0" smtClean="0"/>
              <a:t>無限級数の</a:t>
            </a:r>
            <a:r>
              <a:rPr lang="ja-JP" altLang="en-US" u="sng" dirty="0" smtClean="0"/>
              <a:t>演算を問題にしなけれ</a:t>
            </a:r>
            <a:r>
              <a:rPr kumimoji="1" lang="ja-JP" altLang="en-US" u="sng" dirty="0" smtClean="0"/>
              <a:t>ば</a:t>
            </a:r>
            <a:r>
              <a:rPr kumimoji="1" lang="ja-JP" altLang="en-US" dirty="0" smtClean="0"/>
              <a:t>，平均と同様に計算できる．</a:t>
            </a:r>
            <a:r>
              <a:rPr kumimoji="1" lang="en-US" altLang="ja-JP" dirty="0" smtClean="0"/>
              <a:t>『</a:t>
            </a:r>
            <a:r>
              <a:rPr lang="ja-JP" altLang="en-US" dirty="0" smtClean="0"/>
              <a:t>統計学</a:t>
            </a:r>
            <a:r>
              <a:rPr lang="ja-JP" altLang="en-US" dirty="0"/>
              <a:t>入門</a:t>
            </a:r>
            <a:r>
              <a:rPr lang="en-US" altLang="ja-JP" dirty="0"/>
              <a:t>』</a:t>
            </a:r>
            <a:r>
              <a:rPr lang="ja-JP" altLang="en-US" dirty="0"/>
              <a:t>（東大出版</a:t>
            </a:r>
            <a:r>
              <a:rPr lang="ja-JP" altLang="en-US" dirty="0" smtClean="0"/>
              <a:t>）はこの計算のヒントを</a:t>
            </a:r>
            <a:r>
              <a:rPr lang="ja-JP" altLang="en-US" dirty="0"/>
              <a:t>以下</a:t>
            </a:r>
            <a:r>
              <a:rPr lang="ja-JP" altLang="en-US" dirty="0" smtClean="0"/>
              <a:t>のように与えているが，わかりにくい．</a:t>
            </a:r>
            <a:endParaRPr lang="en-US" altLang="ja-JP" dirty="0" smtClean="0"/>
          </a:p>
          <a:p>
            <a:pPr lvl="2"/>
            <a:r>
              <a:rPr kumimoji="1" lang="en-US" altLang="ja-JP" i="1" dirty="0" smtClean="0">
                <a:latin typeface="Times New Roman" panose="02020603050405020304" pitchFamily="18" charset="0"/>
                <a:cs typeface="Times New Roman" panose="02020603050405020304" pitchFamily="18" charset="0"/>
              </a:rPr>
              <a:t>E</a:t>
            </a:r>
            <a:r>
              <a:rPr kumimoji="1" lang="en-US" altLang="ja-JP" dirty="0" smtClean="0"/>
              <a:t>(</a:t>
            </a:r>
            <a:r>
              <a:rPr kumimoji="1" lang="en-US" altLang="ja-JP" i="1" dirty="0" smtClean="0">
                <a:latin typeface="Times New Roman" panose="02020603050405020304" pitchFamily="18" charset="0"/>
                <a:cs typeface="Times New Roman" panose="02020603050405020304" pitchFamily="18" charset="0"/>
              </a:rPr>
              <a:t>X</a:t>
            </a:r>
            <a:r>
              <a:rPr kumimoji="1" lang="en-US" altLang="ja-JP" baseline="30000" dirty="0" smtClean="0"/>
              <a:t>2</a:t>
            </a:r>
            <a:r>
              <a:rPr kumimoji="1" lang="en-US" altLang="ja-JP" dirty="0" smtClean="0"/>
              <a:t>) </a:t>
            </a:r>
            <a:r>
              <a:rPr kumimoji="1" lang="ja-JP" altLang="en-US" dirty="0" smtClean="0"/>
              <a:t>も </a:t>
            </a:r>
            <a:r>
              <a:rPr kumimoji="1" lang="en-US" altLang="ja-JP" dirty="0" smtClean="0"/>
              <a:t>(</a:t>
            </a:r>
            <a:r>
              <a:rPr kumimoji="1" lang="en-US" altLang="ja-JP" i="1" dirty="0" smtClean="0">
                <a:latin typeface="Times New Roman" panose="02020603050405020304" pitchFamily="18" charset="0"/>
                <a:cs typeface="Times New Roman" panose="02020603050405020304" pitchFamily="18" charset="0"/>
              </a:rPr>
              <a:t>x</a:t>
            </a:r>
            <a:r>
              <a:rPr kumimoji="1" lang="en-US" altLang="ja-JP" dirty="0" smtClean="0"/>
              <a:t>+1)</a:t>
            </a:r>
            <a:r>
              <a:rPr kumimoji="1" lang="en-US" altLang="ja-JP" baseline="30000" dirty="0" smtClean="0"/>
              <a:t>2</a:t>
            </a:r>
            <a:r>
              <a:rPr kumimoji="1" lang="en-US" altLang="ja-JP" dirty="0" smtClean="0"/>
              <a:t>-</a:t>
            </a:r>
            <a:r>
              <a:rPr kumimoji="1" lang="en-US" altLang="ja-JP" i="1" dirty="0" smtClean="0">
                <a:latin typeface="Times New Roman" panose="02020603050405020304" pitchFamily="18" charset="0"/>
                <a:cs typeface="Times New Roman" panose="02020603050405020304" pitchFamily="18" charset="0"/>
              </a:rPr>
              <a:t>x</a:t>
            </a:r>
            <a:r>
              <a:rPr kumimoji="1" lang="en-US" altLang="ja-JP" baseline="30000" dirty="0" smtClean="0"/>
              <a:t>2</a:t>
            </a:r>
            <a:r>
              <a:rPr kumimoji="1" lang="en-US" altLang="ja-JP" dirty="0" smtClean="0"/>
              <a:t>=2</a:t>
            </a:r>
            <a:r>
              <a:rPr kumimoji="1" lang="en-US" altLang="ja-JP" i="1" dirty="0" smtClean="0">
                <a:latin typeface="Times New Roman" panose="02020603050405020304" pitchFamily="18" charset="0"/>
                <a:cs typeface="Times New Roman" panose="02020603050405020304" pitchFamily="18" charset="0"/>
              </a:rPr>
              <a:t>x</a:t>
            </a:r>
            <a:r>
              <a:rPr kumimoji="1" lang="en-US" altLang="ja-JP" dirty="0" smtClean="0"/>
              <a:t>+1 </a:t>
            </a:r>
            <a:r>
              <a:rPr kumimoji="1" lang="ja-JP" altLang="en-US" dirty="0" smtClean="0"/>
              <a:t>に注意すると </a:t>
            </a:r>
            <a:r>
              <a:rPr kumimoji="1" lang="en-US" altLang="ja-JP" i="1" dirty="0" smtClean="0">
                <a:latin typeface="Times New Roman" panose="02020603050405020304" pitchFamily="18" charset="0"/>
                <a:cs typeface="Times New Roman" panose="02020603050405020304" pitchFamily="18" charset="0"/>
              </a:rPr>
              <a:t>E</a:t>
            </a:r>
            <a:r>
              <a:rPr kumimoji="1" lang="en-US" altLang="ja-JP" dirty="0" smtClean="0"/>
              <a:t>(</a:t>
            </a:r>
            <a:r>
              <a:rPr kumimoji="1" lang="en-US" altLang="ja-JP" i="1" dirty="0" smtClean="0">
                <a:latin typeface="Times New Roman" panose="02020603050405020304" pitchFamily="18" charset="0"/>
                <a:cs typeface="Times New Roman" panose="02020603050405020304" pitchFamily="18" charset="0"/>
              </a:rPr>
              <a:t>X</a:t>
            </a:r>
            <a:r>
              <a:rPr kumimoji="1" lang="en-US" altLang="ja-JP" dirty="0" smtClean="0"/>
              <a:t>) </a:t>
            </a:r>
            <a:r>
              <a:rPr kumimoji="1" lang="ja-JP" altLang="en-US" dirty="0" smtClean="0"/>
              <a:t>の計算に帰して・・・</a:t>
            </a:r>
            <a:endParaRPr kumimoji="1" lang="ja-JP" altLang="en-US" dirty="0"/>
          </a:p>
        </p:txBody>
      </p:sp>
      <p:cxnSp>
        <p:nvCxnSpPr>
          <p:cNvPr id="4" name="直線コネクタ 3"/>
          <p:cNvCxnSpPr/>
          <p:nvPr/>
        </p:nvCxnSpPr>
        <p:spPr>
          <a:xfrm>
            <a:off x="3084945" y="3418661"/>
            <a:ext cx="1754910" cy="1"/>
          </a:xfrm>
          <a:prstGeom prst="line">
            <a:avLst/>
          </a:prstGeom>
          <a:ln w="76200">
            <a:solidFill>
              <a:srgbClr val="FF0000"/>
            </a:solidFill>
          </a:ln>
        </p:spPr>
        <p:style>
          <a:lnRef idx="1">
            <a:schemeClr val="accent2"/>
          </a:lnRef>
          <a:fillRef idx="0">
            <a:schemeClr val="accent2"/>
          </a:fillRef>
          <a:effectRef idx="0">
            <a:schemeClr val="accent2"/>
          </a:effectRef>
          <a:fontRef idx="minor">
            <a:schemeClr val="tx1"/>
          </a:fontRef>
        </p:style>
      </p:cxnSp>
      <p:sp>
        <p:nvSpPr>
          <p:cNvPr id="6" name="テキスト ボックス 5"/>
          <p:cNvSpPr txBox="1"/>
          <p:nvPr/>
        </p:nvSpPr>
        <p:spPr>
          <a:xfrm>
            <a:off x="3611436" y="3551979"/>
            <a:ext cx="1800493" cy="369332"/>
          </a:xfrm>
          <a:prstGeom prst="rect">
            <a:avLst/>
          </a:prstGeom>
          <a:noFill/>
        </p:spPr>
        <p:txBody>
          <a:bodyPr wrap="none" rtlCol="0">
            <a:spAutoFit/>
          </a:bodyPr>
          <a:lstStyle/>
          <a:p>
            <a:r>
              <a:rPr kumimoji="1" lang="ja-JP" altLang="en-US" dirty="0" smtClean="0"/>
              <a:t>おそらく誤植．</a:t>
            </a:r>
            <a:endParaRPr kumimoji="1" lang="ja-JP" altLang="en-US" dirty="0"/>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91216759"/>
              </p:ext>
            </p:extLst>
          </p:nvPr>
        </p:nvGraphicFramePr>
        <p:xfrm>
          <a:off x="5199475" y="3445508"/>
          <a:ext cx="2577543" cy="504879"/>
        </p:xfrm>
        <a:graphic>
          <a:graphicData uri="http://schemas.openxmlformats.org/presentationml/2006/ole">
            <mc:AlternateContent xmlns:mc="http://schemas.openxmlformats.org/markup-compatibility/2006">
              <mc:Choice xmlns:v="urn:schemas-microsoft-com:vml" Requires="v">
                <p:oleObj spid="_x0000_s5392" name="数式" r:id="rId3" imgW="1231560" imgH="241200" progId="Equation.3">
                  <p:embed/>
                </p:oleObj>
              </mc:Choice>
              <mc:Fallback>
                <p:oleObj name="数式" r:id="rId3" imgW="1231560" imgH="241200" progId="Equation.3">
                  <p:embed/>
                  <p:pic>
                    <p:nvPicPr>
                      <p:cNvPr id="0" name=""/>
                      <p:cNvPicPr/>
                      <p:nvPr/>
                    </p:nvPicPr>
                    <p:blipFill>
                      <a:blip r:embed="rId4"/>
                      <a:stretch>
                        <a:fillRect/>
                      </a:stretch>
                    </p:blipFill>
                    <p:spPr>
                      <a:xfrm>
                        <a:off x="5199475" y="3445508"/>
                        <a:ext cx="2577543" cy="504879"/>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2553106974"/>
              </p:ext>
            </p:extLst>
          </p:nvPr>
        </p:nvGraphicFramePr>
        <p:xfrm>
          <a:off x="3190875" y="4083050"/>
          <a:ext cx="4495800" cy="506413"/>
        </p:xfrm>
        <a:graphic>
          <a:graphicData uri="http://schemas.openxmlformats.org/presentationml/2006/ole">
            <mc:AlternateContent xmlns:mc="http://schemas.openxmlformats.org/markup-compatibility/2006">
              <mc:Choice xmlns:v="urn:schemas-microsoft-com:vml" Requires="v">
                <p:oleObj spid="_x0000_s5393" name="数式" r:id="rId5" imgW="2031840" imgH="228600" progId="Equation.3">
                  <p:embed/>
                </p:oleObj>
              </mc:Choice>
              <mc:Fallback>
                <p:oleObj name="数式" r:id="rId5" imgW="2031840" imgH="228600" progId="Equation.3">
                  <p:embed/>
                  <p:pic>
                    <p:nvPicPr>
                      <p:cNvPr id="5" name="オブジェクト 4"/>
                      <p:cNvPicPr/>
                      <p:nvPr/>
                    </p:nvPicPr>
                    <p:blipFill>
                      <a:blip r:embed="rId6"/>
                      <a:stretch>
                        <a:fillRect/>
                      </a:stretch>
                    </p:blipFill>
                    <p:spPr>
                      <a:xfrm>
                        <a:off x="3190875" y="4083050"/>
                        <a:ext cx="4495800" cy="506413"/>
                      </a:xfrm>
                      <a:prstGeom prst="rect">
                        <a:avLst/>
                      </a:prstGeom>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4278669961"/>
              </p:ext>
            </p:extLst>
          </p:nvPr>
        </p:nvGraphicFramePr>
        <p:xfrm>
          <a:off x="5199475" y="4543142"/>
          <a:ext cx="2420525" cy="491485"/>
        </p:xfrm>
        <a:graphic>
          <a:graphicData uri="http://schemas.openxmlformats.org/presentationml/2006/ole">
            <mc:AlternateContent xmlns:mc="http://schemas.openxmlformats.org/markup-compatibility/2006">
              <mc:Choice xmlns:v="urn:schemas-microsoft-com:vml" Requires="v">
                <p:oleObj spid="_x0000_s5394" name="数式" r:id="rId7" imgW="1130040" imgH="228600" progId="Equation.3">
                  <p:embed/>
                </p:oleObj>
              </mc:Choice>
              <mc:Fallback>
                <p:oleObj name="数式" r:id="rId7" imgW="1130040" imgH="228600" progId="Equation.3">
                  <p:embed/>
                  <p:pic>
                    <p:nvPicPr>
                      <p:cNvPr id="6" name="オブジェクト 5"/>
                      <p:cNvPicPr/>
                      <p:nvPr/>
                    </p:nvPicPr>
                    <p:blipFill>
                      <a:blip r:embed="rId8"/>
                      <a:stretch>
                        <a:fillRect/>
                      </a:stretch>
                    </p:blipFill>
                    <p:spPr>
                      <a:xfrm>
                        <a:off x="5199475" y="4543142"/>
                        <a:ext cx="2420525" cy="491485"/>
                      </a:xfrm>
                      <a:prstGeom prst="rect">
                        <a:avLst/>
                      </a:prstGeom>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4094849609"/>
              </p:ext>
            </p:extLst>
          </p:nvPr>
        </p:nvGraphicFramePr>
        <p:xfrm>
          <a:off x="2866105" y="4572179"/>
          <a:ext cx="1490662" cy="488950"/>
        </p:xfrm>
        <a:graphic>
          <a:graphicData uri="http://schemas.openxmlformats.org/presentationml/2006/ole">
            <mc:AlternateContent xmlns:mc="http://schemas.openxmlformats.org/markup-compatibility/2006">
              <mc:Choice xmlns:v="urn:schemas-microsoft-com:vml" Requires="v">
                <p:oleObj spid="_x0000_s5395" name="数式" r:id="rId9" imgW="698400" imgH="228600" progId="Equation.3">
                  <p:embed/>
                </p:oleObj>
              </mc:Choice>
              <mc:Fallback>
                <p:oleObj name="数式" r:id="rId9" imgW="698400" imgH="228600" progId="Equation.3">
                  <p:embed/>
                  <p:pic>
                    <p:nvPicPr>
                      <p:cNvPr id="7" name="オブジェクト 6"/>
                      <p:cNvPicPr/>
                      <p:nvPr/>
                    </p:nvPicPr>
                    <p:blipFill>
                      <a:blip r:embed="rId10"/>
                      <a:stretch>
                        <a:fillRect/>
                      </a:stretch>
                    </p:blipFill>
                    <p:spPr>
                      <a:xfrm>
                        <a:off x="2866105" y="4572179"/>
                        <a:ext cx="1490662" cy="488950"/>
                      </a:xfrm>
                      <a:prstGeom prst="rect">
                        <a:avLst/>
                      </a:prstGeom>
                    </p:spPr>
                  </p:pic>
                </p:oleObj>
              </mc:Fallback>
            </mc:AlternateContent>
          </a:graphicData>
        </a:graphic>
      </p:graphicFrame>
      <p:cxnSp>
        <p:nvCxnSpPr>
          <p:cNvPr id="11" name="直線コネクタ 10"/>
          <p:cNvCxnSpPr/>
          <p:nvPr/>
        </p:nvCxnSpPr>
        <p:spPr>
          <a:xfrm flipV="1">
            <a:off x="1829106" y="5076045"/>
            <a:ext cx="6597126" cy="328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2" name="オブジェクト 11"/>
          <p:cNvGraphicFramePr>
            <a:graphicFrameLocks noChangeAspect="1"/>
          </p:cNvGraphicFramePr>
          <p:nvPr>
            <p:extLst>
              <p:ext uri="{D42A27DB-BD31-4B8C-83A1-F6EECF244321}">
                <p14:modId xmlns:p14="http://schemas.microsoft.com/office/powerpoint/2010/main" val="2969801872"/>
              </p:ext>
            </p:extLst>
          </p:nvPr>
        </p:nvGraphicFramePr>
        <p:xfrm>
          <a:off x="2154905" y="4503628"/>
          <a:ext cx="603250" cy="643467"/>
        </p:xfrm>
        <a:graphic>
          <a:graphicData uri="http://schemas.openxmlformats.org/presentationml/2006/ole">
            <mc:AlternateContent xmlns:mc="http://schemas.openxmlformats.org/markup-compatibility/2006">
              <mc:Choice xmlns:v="urn:schemas-microsoft-com:vml" Requires="v">
                <p:oleObj spid="_x0000_s5396" name="数式" r:id="rId11" imgW="190440" imgH="203040" progId="Equation.3">
                  <p:embed/>
                </p:oleObj>
              </mc:Choice>
              <mc:Fallback>
                <p:oleObj name="数式" r:id="rId11" imgW="190440" imgH="203040" progId="Equation.3">
                  <p:embed/>
                  <p:pic>
                    <p:nvPicPr>
                      <p:cNvPr id="10" name="オブジェクト 9"/>
                      <p:cNvPicPr/>
                      <p:nvPr/>
                    </p:nvPicPr>
                    <p:blipFill>
                      <a:blip r:embed="rId12"/>
                      <a:stretch>
                        <a:fillRect/>
                      </a:stretch>
                    </p:blipFill>
                    <p:spPr>
                      <a:xfrm>
                        <a:off x="2154905" y="4503628"/>
                        <a:ext cx="603250" cy="643467"/>
                      </a:xfrm>
                      <a:prstGeom prst="rect">
                        <a:avLst/>
                      </a:prstGeom>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2613360975"/>
              </p:ext>
            </p:extLst>
          </p:nvPr>
        </p:nvGraphicFramePr>
        <p:xfrm>
          <a:off x="2490788" y="5213350"/>
          <a:ext cx="6440487" cy="1200150"/>
        </p:xfrm>
        <a:graphic>
          <a:graphicData uri="http://schemas.openxmlformats.org/presentationml/2006/ole">
            <mc:AlternateContent xmlns:mc="http://schemas.openxmlformats.org/markup-compatibility/2006">
              <mc:Choice xmlns:v="urn:schemas-microsoft-com:vml" Requires="v">
                <p:oleObj spid="_x0000_s5397" name="数式" r:id="rId13" imgW="3682800" imgH="685800" progId="Equation.3">
                  <p:embed/>
                </p:oleObj>
              </mc:Choice>
              <mc:Fallback>
                <p:oleObj name="数式" r:id="rId13" imgW="3682800" imgH="685800" progId="Equation.3">
                  <p:embed/>
                  <p:pic>
                    <p:nvPicPr>
                      <p:cNvPr id="0" name=""/>
                      <p:cNvPicPr/>
                      <p:nvPr/>
                    </p:nvPicPr>
                    <p:blipFill>
                      <a:blip r:embed="rId14"/>
                      <a:stretch>
                        <a:fillRect/>
                      </a:stretch>
                    </p:blipFill>
                    <p:spPr>
                      <a:xfrm>
                        <a:off x="2490788" y="5213350"/>
                        <a:ext cx="6440487" cy="1200150"/>
                      </a:xfrm>
                      <a:prstGeom prst="rect">
                        <a:avLst/>
                      </a:prstGeom>
                    </p:spPr>
                  </p:pic>
                </p:oleObj>
              </mc:Fallback>
            </mc:AlternateContent>
          </a:graphicData>
        </a:graphic>
      </p:graphicFrame>
      <p:sp>
        <p:nvSpPr>
          <p:cNvPr id="14" name="テキスト ボックス 13"/>
          <p:cNvSpPr txBox="1"/>
          <p:nvPr/>
        </p:nvSpPr>
        <p:spPr>
          <a:xfrm>
            <a:off x="9023227" y="5766465"/>
            <a:ext cx="2943434" cy="646331"/>
          </a:xfrm>
          <a:prstGeom prst="rect">
            <a:avLst/>
          </a:prstGeom>
          <a:noFill/>
        </p:spPr>
        <p:txBody>
          <a:bodyPr wrap="none" rtlCol="0">
            <a:spAutoFit/>
          </a:bodyPr>
          <a:lstStyle/>
          <a:p>
            <a:r>
              <a:rPr kumimoji="1" lang="ja-JP" altLang="en-US" dirty="0" smtClean="0"/>
              <a:t>参考：松原望（</a:t>
            </a:r>
            <a:r>
              <a:rPr kumimoji="1" lang="en-US" altLang="ja-JP" dirty="0" smtClean="0"/>
              <a:t>2013</a:t>
            </a:r>
            <a:r>
              <a:rPr kumimoji="1" lang="ja-JP" altLang="en-US" dirty="0" smtClean="0"/>
              <a:t>）</a:t>
            </a:r>
            <a:endParaRPr kumimoji="1" lang="en-US" altLang="ja-JP" dirty="0" smtClean="0"/>
          </a:p>
          <a:p>
            <a:r>
              <a:rPr lang="ja-JP" altLang="en-US" dirty="0" smtClean="0"/>
              <a:t>統計学　東京図書（</a:t>
            </a:r>
            <a:r>
              <a:rPr lang="en-US" altLang="ja-JP" dirty="0" smtClean="0"/>
              <a:t>p.53</a:t>
            </a:r>
            <a:r>
              <a:rPr lang="ja-JP" altLang="en-US" dirty="0" smtClean="0"/>
              <a:t>）</a:t>
            </a:r>
            <a:endParaRPr kumimoji="1" lang="ja-JP" altLang="en-US" dirty="0"/>
          </a:p>
        </p:txBody>
      </p:sp>
      <p:sp>
        <p:nvSpPr>
          <p:cNvPr id="5" name="スライド番号プレースホルダー 4"/>
          <p:cNvSpPr>
            <a:spLocks noGrp="1"/>
          </p:cNvSpPr>
          <p:nvPr>
            <p:ph type="sldNum" sz="quarter" idx="12"/>
          </p:nvPr>
        </p:nvSpPr>
        <p:spPr/>
        <p:txBody>
          <a:bodyPr/>
          <a:lstStyle/>
          <a:p>
            <a:fld id="{6D0C590E-D2E2-436B-83FC-E8C629ECEA88}" type="slidenum">
              <a:rPr kumimoji="1" lang="ja-JP" altLang="en-US" smtClean="0"/>
              <a:t>19</a:t>
            </a:fld>
            <a:endParaRPr kumimoji="1" lang="ja-JP" altLang="en-US"/>
          </a:p>
        </p:txBody>
      </p:sp>
    </p:spTree>
    <p:extLst>
      <p:ext uri="{BB962C8B-B14F-4D97-AF65-F5344CB8AC3E}">
        <p14:creationId xmlns:p14="http://schemas.microsoft.com/office/powerpoint/2010/main" val="856475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smtClean="0"/>
              <a:t>自己紹介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関心領域：</a:t>
            </a:r>
            <a:r>
              <a:rPr kumimoji="1" lang="ja-JP" altLang="en-US" u="sng" dirty="0" smtClean="0"/>
              <a:t>数学教育</a:t>
            </a:r>
            <a:r>
              <a:rPr kumimoji="1" lang="ja-JP" altLang="en-US" dirty="0" smtClean="0"/>
              <a:t>，汎用人工知能，認知アーキテクチャ</a:t>
            </a:r>
            <a:endParaRPr kumimoji="1" lang="en-US" altLang="ja-JP" dirty="0" smtClean="0"/>
          </a:p>
          <a:p>
            <a:pPr lvl="1"/>
            <a:r>
              <a:rPr lang="ja-JP" altLang="en-US" dirty="0" smtClean="0"/>
              <a:t>数学教育の一分野として，統計学教育にも関心を持つ．</a:t>
            </a:r>
            <a:endParaRPr lang="en-US" altLang="ja-JP" dirty="0" smtClean="0"/>
          </a:p>
          <a:p>
            <a:pPr lvl="1"/>
            <a:endParaRPr kumimoji="1" lang="en-US" altLang="ja-JP" dirty="0" smtClean="0"/>
          </a:p>
          <a:p>
            <a:r>
              <a:rPr lang="ja-JP" altLang="en-US" dirty="0" smtClean="0"/>
              <a:t>バックグラウンド：認知科学，認知神経科学，教育工学</a:t>
            </a:r>
            <a:endParaRPr lang="en-US" altLang="ja-JP" dirty="0" smtClean="0"/>
          </a:p>
          <a:p>
            <a:endParaRPr kumimoji="1" lang="en-US" altLang="ja-JP" dirty="0"/>
          </a:p>
          <a:p>
            <a:r>
              <a:rPr lang="ja-JP" altLang="en-US" dirty="0" smtClean="0"/>
              <a:t>所属する社会情報学部は，いわゆる文理融合学部．</a:t>
            </a:r>
            <a:endParaRPr lang="en-US" altLang="ja-JP" dirty="0" smtClean="0"/>
          </a:p>
          <a:p>
            <a:pPr lvl="1"/>
            <a:r>
              <a:rPr kumimoji="1" lang="ja-JP" altLang="en-US" dirty="0" smtClean="0"/>
              <a:t>社会，人間，情報の</a:t>
            </a:r>
            <a:r>
              <a:rPr lang="ja-JP" altLang="en-US" dirty="0" smtClean="0"/>
              <a:t>融合</a:t>
            </a:r>
            <a:r>
              <a:rPr lang="ja-JP" altLang="en-US" dirty="0"/>
              <a:t>領域</a:t>
            </a:r>
            <a:r>
              <a:rPr lang="ja-JP" altLang="en-US" dirty="0" smtClean="0"/>
              <a:t>を学ぶ．</a:t>
            </a:r>
            <a:endParaRPr kumimoji="1" lang="en-US" altLang="ja-JP" dirty="0" smtClean="0"/>
          </a:p>
          <a:p>
            <a:pPr lvl="1"/>
            <a:r>
              <a:rPr kumimoji="1" lang="ja-JP" altLang="en-US" dirty="0" smtClean="0"/>
              <a:t>６割から７割は文系の学生．理系の学習を拒否できないということは受け入れている（この点では心理の学生と似ているのでは？）．</a:t>
            </a:r>
            <a:endParaRPr kumimoji="1" lang="ja-JP" altLang="en-US" dirty="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2</a:t>
            </a:fld>
            <a:endParaRPr kumimoji="1" lang="ja-JP" altLang="en-US"/>
          </a:p>
        </p:txBody>
      </p:sp>
    </p:spTree>
    <p:extLst>
      <p:ext uri="{BB962C8B-B14F-4D97-AF65-F5344CB8AC3E}">
        <p14:creationId xmlns:p14="http://schemas.microsoft.com/office/powerpoint/2010/main" val="14578741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u="sng" dirty="0" err="1" smtClean="0"/>
              <a:t>べき</a:t>
            </a:r>
            <a:r>
              <a:rPr kumimoji="1" lang="ja-JP" altLang="en-US" u="sng" dirty="0" smtClean="0"/>
              <a:t>級数の項別微分の定理を認めれば</a:t>
            </a:r>
            <a:r>
              <a:rPr kumimoji="1" lang="ja-JP" altLang="en-US" dirty="0" smtClean="0"/>
              <a:t>，小針（</a:t>
            </a:r>
            <a:r>
              <a:rPr kumimoji="1" lang="en-US" altLang="ja-JP" dirty="0" smtClean="0"/>
              <a:t>1973</a:t>
            </a:r>
            <a:r>
              <a:rPr kumimoji="1" lang="ja-JP" altLang="en-US" dirty="0" smtClean="0"/>
              <a:t>）</a:t>
            </a:r>
            <a:r>
              <a:rPr lang="ja-JP" altLang="en-US" dirty="0" smtClean="0"/>
              <a:t>の示している証明がすっきりしている．</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310574540"/>
              </p:ext>
            </p:extLst>
          </p:nvPr>
        </p:nvGraphicFramePr>
        <p:xfrm>
          <a:off x="1466464" y="2706572"/>
          <a:ext cx="1500364" cy="797068"/>
        </p:xfrm>
        <a:graphic>
          <a:graphicData uri="http://schemas.openxmlformats.org/presentationml/2006/ole">
            <mc:AlternateContent xmlns:mc="http://schemas.openxmlformats.org/markup-compatibility/2006">
              <mc:Choice xmlns:v="urn:schemas-microsoft-com:vml" Requires="v">
                <p:oleObj spid="_x0000_s6360" name="数式" r:id="rId3" imgW="812520" imgH="431640" progId="Equation.3">
                  <p:embed/>
                </p:oleObj>
              </mc:Choice>
              <mc:Fallback>
                <p:oleObj name="数式" r:id="rId3" imgW="812520" imgH="431640" progId="Equation.3">
                  <p:embed/>
                  <p:pic>
                    <p:nvPicPr>
                      <p:cNvPr id="0" name=""/>
                      <p:cNvPicPr/>
                      <p:nvPr/>
                    </p:nvPicPr>
                    <p:blipFill>
                      <a:blip r:embed="rId4"/>
                      <a:stretch>
                        <a:fillRect/>
                      </a:stretch>
                    </p:blipFill>
                    <p:spPr>
                      <a:xfrm>
                        <a:off x="1466464" y="2706572"/>
                        <a:ext cx="1500364" cy="797068"/>
                      </a:xfrm>
                      <a:prstGeom prst="rect">
                        <a:avLst/>
                      </a:prstGeom>
                    </p:spPr>
                  </p:pic>
                </p:oleObj>
              </mc:Fallback>
            </mc:AlternateContent>
          </a:graphicData>
        </a:graphic>
      </p:graphicFrame>
      <p:sp>
        <p:nvSpPr>
          <p:cNvPr id="5" name="テキスト ボックス 4"/>
          <p:cNvSpPr txBox="1"/>
          <p:nvPr/>
        </p:nvSpPr>
        <p:spPr>
          <a:xfrm>
            <a:off x="1372446" y="3774361"/>
            <a:ext cx="2031325" cy="461665"/>
          </a:xfrm>
          <a:prstGeom prst="rect">
            <a:avLst/>
          </a:prstGeom>
          <a:noFill/>
        </p:spPr>
        <p:txBody>
          <a:bodyPr wrap="none" rtlCol="0">
            <a:spAutoFit/>
          </a:bodyPr>
          <a:lstStyle/>
          <a:p>
            <a:r>
              <a:rPr lang="ja-JP" altLang="en-US" sz="2400" dirty="0" smtClean="0"/>
              <a:t>左</a:t>
            </a:r>
            <a:r>
              <a:rPr kumimoji="1" lang="ja-JP" altLang="en-US" sz="2400" dirty="0" smtClean="0"/>
              <a:t>辺の微分：</a:t>
            </a:r>
            <a:endParaRPr kumimoji="1" lang="ja-JP" altLang="en-US" sz="2400" dirty="0"/>
          </a:p>
        </p:txBody>
      </p:sp>
      <p:sp>
        <p:nvSpPr>
          <p:cNvPr id="6" name="テキスト ボックス 5"/>
          <p:cNvSpPr txBox="1"/>
          <p:nvPr/>
        </p:nvSpPr>
        <p:spPr>
          <a:xfrm>
            <a:off x="1372446" y="4680915"/>
            <a:ext cx="2031325" cy="461665"/>
          </a:xfrm>
          <a:prstGeom prst="rect">
            <a:avLst/>
          </a:prstGeom>
          <a:noFill/>
        </p:spPr>
        <p:txBody>
          <a:bodyPr wrap="none" rtlCol="0">
            <a:spAutoFit/>
          </a:bodyPr>
          <a:lstStyle/>
          <a:p>
            <a:r>
              <a:rPr lang="ja-JP" altLang="en-US" sz="2400" dirty="0"/>
              <a:t>右辺</a:t>
            </a:r>
            <a:r>
              <a:rPr kumimoji="1" lang="ja-JP" altLang="en-US" sz="2400" dirty="0" smtClean="0"/>
              <a:t>の微分：</a:t>
            </a:r>
            <a:endParaRPr kumimoji="1" lang="ja-JP" altLang="en-US" sz="2400" dirty="0"/>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2409207278"/>
              </p:ext>
            </p:extLst>
          </p:nvPr>
        </p:nvGraphicFramePr>
        <p:xfrm>
          <a:off x="3403771" y="3507540"/>
          <a:ext cx="2810763" cy="927825"/>
        </p:xfrm>
        <a:graphic>
          <a:graphicData uri="http://schemas.openxmlformats.org/presentationml/2006/ole">
            <mc:AlternateContent xmlns:mc="http://schemas.openxmlformats.org/markup-compatibility/2006">
              <mc:Choice xmlns:v="urn:schemas-microsoft-com:vml" Requires="v">
                <p:oleObj spid="_x0000_s6361" name="数式" r:id="rId5" imgW="1307880" imgH="431640" progId="Equation.3">
                  <p:embed/>
                </p:oleObj>
              </mc:Choice>
              <mc:Fallback>
                <p:oleObj name="数式" r:id="rId5" imgW="1307880" imgH="431640" progId="Equation.3">
                  <p:embed/>
                  <p:pic>
                    <p:nvPicPr>
                      <p:cNvPr id="0" name=""/>
                      <p:cNvPicPr/>
                      <p:nvPr/>
                    </p:nvPicPr>
                    <p:blipFill>
                      <a:blip r:embed="rId6"/>
                      <a:stretch>
                        <a:fillRect/>
                      </a:stretch>
                    </p:blipFill>
                    <p:spPr>
                      <a:xfrm>
                        <a:off x="3403771" y="3507540"/>
                        <a:ext cx="2810763" cy="927825"/>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3466072232"/>
              </p:ext>
            </p:extLst>
          </p:nvPr>
        </p:nvGraphicFramePr>
        <p:xfrm>
          <a:off x="3369887" y="4435365"/>
          <a:ext cx="2338387" cy="893762"/>
        </p:xfrm>
        <a:graphic>
          <a:graphicData uri="http://schemas.openxmlformats.org/presentationml/2006/ole">
            <mc:AlternateContent xmlns:mc="http://schemas.openxmlformats.org/markup-compatibility/2006">
              <mc:Choice xmlns:v="urn:schemas-microsoft-com:vml" Requires="v">
                <p:oleObj spid="_x0000_s6362" name="数式" r:id="rId7" imgW="1130040" imgH="431640" progId="Equation.3">
                  <p:embed/>
                </p:oleObj>
              </mc:Choice>
              <mc:Fallback>
                <p:oleObj name="数式" r:id="rId7" imgW="1130040" imgH="431640" progId="Equation.3">
                  <p:embed/>
                  <p:pic>
                    <p:nvPicPr>
                      <p:cNvPr id="0" name=""/>
                      <p:cNvPicPr/>
                      <p:nvPr/>
                    </p:nvPicPr>
                    <p:blipFill>
                      <a:blip r:embed="rId8"/>
                      <a:stretch>
                        <a:fillRect/>
                      </a:stretch>
                    </p:blipFill>
                    <p:spPr>
                      <a:xfrm>
                        <a:off x="3369887" y="4435365"/>
                        <a:ext cx="2338387" cy="893762"/>
                      </a:xfrm>
                      <a:prstGeom prst="rect">
                        <a:avLst/>
                      </a:prstGeom>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1718960055"/>
              </p:ext>
            </p:extLst>
          </p:nvPr>
        </p:nvGraphicFramePr>
        <p:xfrm>
          <a:off x="1466464" y="5379605"/>
          <a:ext cx="2387024" cy="954809"/>
        </p:xfrm>
        <a:graphic>
          <a:graphicData uri="http://schemas.openxmlformats.org/presentationml/2006/ole">
            <mc:AlternateContent xmlns:mc="http://schemas.openxmlformats.org/markup-compatibility/2006">
              <mc:Choice xmlns:v="urn:schemas-microsoft-com:vml" Requires="v">
                <p:oleObj spid="_x0000_s6363" name="数式" r:id="rId9" imgW="1079280" imgH="431640" progId="Equation.3">
                  <p:embed/>
                </p:oleObj>
              </mc:Choice>
              <mc:Fallback>
                <p:oleObj name="数式" r:id="rId9" imgW="1079280" imgH="431640" progId="Equation.3">
                  <p:embed/>
                  <p:pic>
                    <p:nvPicPr>
                      <p:cNvPr id="0" name=""/>
                      <p:cNvPicPr/>
                      <p:nvPr/>
                    </p:nvPicPr>
                    <p:blipFill>
                      <a:blip r:embed="rId10"/>
                      <a:stretch>
                        <a:fillRect/>
                      </a:stretch>
                    </p:blipFill>
                    <p:spPr>
                      <a:xfrm>
                        <a:off x="1466464" y="5379605"/>
                        <a:ext cx="2387024" cy="954809"/>
                      </a:xfrm>
                      <a:prstGeom prst="rect">
                        <a:avLst/>
                      </a:prstGeom>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558070254"/>
              </p:ext>
            </p:extLst>
          </p:nvPr>
        </p:nvGraphicFramePr>
        <p:xfrm>
          <a:off x="7236258" y="3169980"/>
          <a:ext cx="3228975" cy="954087"/>
        </p:xfrm>
        <a:graphic>
          <a:graphicData uri="http://schemas.openxmlformats.org/presentationml/2006/ole">
            <mc:AlternateContent xmlns:mc="http://schemas.openxmlformats.org/markup-compatibility/2006">
              <mc:Choice xmlns:v="urn:schemas-microsoft-com:vml" Requires="v">
                <p:oleObj spid="_x0000_s6364" name="数式" r:id="rId11" imgW="1460160" imgH="431640" progId="Equation.3">
                  <p:embed/>
                </p:oleObj>
              </mc:Choice>
              <mc:Fallback>
                <p:oleObj name="数式" r:id="rId11" imgW="1460160" imgH="431640" progId="Equation.3">
                  <p:embed/>
                  <p:pic>
                    <p:nvPicPr>
                      <p:cNvPr id="9" name="オブジェクト 8"/>
                      <p:cNvPicPr/>
                      <p:nvPr/>
                    </p:nvPicPr>
                    <p:blipFill>
                      <a:blip r:embed="rId12"/>
                      <a:stretch>
                        <a:fillRect/>
                      </a:stretch>
                    </p:blipFill>
                    <p:spPr>
                      <a:xfrm>
                        <a:off x="7236258" y="3169980"/>
                        <a:ext cx="3228975" cy="954087"/>
                      </a:xfrm>
                      <a:prstGeom prst="rect">
                        <a:avLst/>
                      </a:prstGeom>
                    </p:spPr>
                  </p:pic>
                </p:oleObj>
              </mc:Fallback>
            </mc:AlternateContent>
          </a:graphicData>
        </a:graphic>
      </p:graphicFrame>
      <p:sp>
        <p:nvSpPr>
          <p:cNvPr id="11" name="テキスト ボックス 10"/>
          <p:cNvSpPr txBox="1"/>
          <p:nvPr/>
        </p:nvSpPr>
        <p:spPr>
          <a:xfrm>
            <a:off x="4024322" y="5701691"/>
            <a:ext cx="1569660" cy="369332"/>
          </a:xfrm>
          <a:prstGeom prst="rect">
            <a:avLst/>
          </a:prstGeom>
          <a:noFill/>
        </p:spPr>
        <p:txBody>
          <a:bodyPr wrap="none" rtlCol="0">
            <a:spAutoFit/>
          </a:bodyPr>
          <a:lstStyle/>
          <a:p>
            <a:r>
              <a:rPr lang="ja-JP" altLang="en-US" dirty="0" smtClean="0"/>
              <a:t>・・・（＊</a:t>
            </a:r>
            <a:r>
              <a:rPr lang="ja-JP" altLang="en-US" dirty="0"/>
              <a:t>）</a:t>
            </a:r>
            <a:endParaRPr kumimoji="1" lang="ja-JP" altLang="en-US" dirty="0"/>
          </a:p>
        </p:txBody>
      </p:sp>
      <p:sp>
        <p:nvSpPr>
          <p:cNvPr id="12" name="テキスト ボックス 11"/>
          <p:cNvSpPr txBox="1"/>
          <p:nvPr/>
        </p:nvSpPr>
        <p:spPr>
          <a:xfrm>
            <a:off x="6096000" y="2736582"/>
            <a:ext cx="4208203" cy="461665"/>
          </a:xfrm>
          <a:prstGeom prst="rect">
            <a:avLst/>
          </a:prstGeom>
          <a:noFill/>
        </p:spPr>
        <p:txBody>
          <a:bodyPr wrap="none" rtlCol="0">
            <a:spAutoFit/>
          </a:bodyPr>
          <a:lstStyle/>
          <a:p>
            <a:r>
              <a:rPr lang="ja-JP" altLang="en-US" sz="2400" dirty="0" smtClean="0"/>
              <a:t>（＊）の両辺に </a:t>
            </a:r>
            <a:r>
              <a:rPr lang="en-US" altLang="ja-JP" sz="2400" i="1" dirty="0" smtClean="0">
                <a:latin typeface="Times New Roman" panose="02020603050405020304" pitchFamily="18" charset="0"/>
                <a:cs typeface="Times New Roman" panose="02020603050405020304" pitchFamily="18" charset="0"/>
              </a:rPr>
              <a:t>p</a:t>
            </a:r>
            <a:r>
              <a:rPr lang="en-US" altLang="ja-JP" sz="2400" dirty="0" smtClean="0"/>
              <a:t> </a:t>
            </a:r>
            <a:r>
              <a:rPr lang="ja-JP" altLang="en-US" sz="2400" dirty="0" smtClean="0"/>
              <a:t>をかけて，</a:t>
            </a:r>
            <a:endParaRPr kumimoji="1" lang="ja-JP" altLang="en-US" sz="2400" dirty="0"/>
          </a:p>
        </p:txBody>
      </p:sp>
      <p:sp>
        <p:nvSpPr>
          <p:cNvPr id="13" name="テキスト ボックス 12"/>
          <p:cNvSpPr txBox="1"/>
          <p:nvPr/>
        </p:nvSpPr>
        <p:spPr>
          <a:xfrm>
            <a:off x="6079836" y="4225940"/>
            <a:ext cx="6054863" cy="461665"/>
          </a:xfrm>
          <a:prstGeom prst="rect">
            <a:avLst/>
          </a:prstGeom>
          <a:noFill/>
        </p:spPr>
        <p:txBody>
          <a:bodyPr wrap="none" rtlCol="0">
            <a:spAutoFit/>
          </a:bodyPr>
          <a:lstStyle/>
          <a:p>
            <a:r>
              <a:rPr lang="ja-JP" altLang="en-US" sz="2400" dirty="0" smtClean="0"/>
              <a:t>（＊）の両辺に </a:t>
            </a:r>
            <a:r>
              <a:rPr lang="en-US" altLang="ja-JP" sz="2400" i="1" dirty="0" smtClean="0">
                <a:latin typeface="Times New Roman" panose="02020603050405020304" pitchFamily="18" charset="0"/>
                <a:cs typeface="Times New Roman" panose="02020603050405020304" pitchFamily="18" charset="0"/>
              </a:rPr>
              <a:t>q</a:t>
            </a:r>
            <a:r>
              <a:rPr lang="en-US" altLang="ja-JP" sz="2400" dirty="0" smtClean="0"/>
              <a:t> </a:t>
            </a:r>
            <a:r>
              <a:rPr lang="ja-JP" altLang="en-US" sz="2400" dirty="0" smtClean="0"/>
              <a:t>をかけて項別微分すると</a:t>
            </a:r>
            <a:endParaRPr kumimoji="1" lang="ja-JP" altLang="en-US" sz="2400" dirty="0"/>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3810929557"/>
              </p:ext>
            </p:extLst>
          </p:nvPr>
        </p:nvGraphicFramePr>
        <p:xfrm>
          <a:off x="7227888" y="4656138"/>
          <a:ext cx="2735262" cy="957262"/>
        </p:xfrm>
        <a:graphic>
          <a:graphicData uri="http://schemas.openxmlformats.org/presentationml/2006/ole">
            <mc:AlternateContent xmlns:mc="http://schemas.openxmlformats.org/markup-compatibility/2006">
              <mc:Choice xmlns:v="urn:schemas-microsoft-com:vml" Requires="v">
                <p:oleObj spid="_x0000_s6365" name="数式" r:id="rId13" imgW="1269720" imgH="444240" progId="Equation.3">
                  <p:embed/>
                </p:oleObj>
              </mc:Choice>
              <mc:Fallback>
                <p:oleObj name="数式" r:id="rId13" imgW="1269720" imgH="444240" progId="Equation.3">
                  <p:embed/>
                  <p:pic>
                    <p:nvPicPr>
                      <p:cNvPr id="0" name=""/>
                      <p:cNvPicPr/>
                      <p:nvPr/>
                    </p:nvPicPr>
                    <p:blipFill>
                      <a:blip r:embed="rId14"/>
                      <a:stretch>
                        <a:fillRect/>
                      </a:stretch>
                    </p:blipFill>
                    <p:spPr>
                      <a:xfrm>
                        <a:off x="7227888" y="4656138"/>
                        <a:ext cx="2735262" cy="957262"/>
                      </a:xfrm>
                      <a:prstGeom prst="rect">
                        <a:avLst/>
                      </a:prstGeom>
                    </p:spPr>
                  </p:pic>
                </p:oleObj>
              </mc:Fallback>
            </mc:AlternateContent>
          </a:graphicData>
        </a:graphic>
      </p:graphicFrame>
      <p:graphicFrame>
        <p:nvGraphicFramePr>
          <p:cNvPr id="15" name="オブジェクト 14"/>
          <p:cNvGraphicFramePr>
            <a:graphicFrameLocks noChangeAspect="1"/>
          </p:cNvGraphicFramePr>
          <p:nvPr>
            <p:extLst>
              <p:ext uri="{D42A27DB-BD31-4B8C-83A1-F6EECF244321}">
                <p14:modId xmlns:p14="http://schemas.microsoft.com/office/powerpoint/2010/main" val="1388861324"/>
              </p:ext>
            </p:extLst>
          </p:nvPr>
        </p:nvGraphicFramePr>
        <p:xfrm>
          <a:off x="6814776" y="5566554"/>
          <a:ext cx="4071937" cy="954087"/>
        </p:xfrm>
        <a:graphic>
          <a:graphicData uri="http://schemas.openxmlformats.org/presentationml/2006/ole">
            <mc:AlternateContent xmlns:mc="http://schemas.openxmlformats.org/markup-compatibility/2006">
              <mc:Choice xmlns:v="urn:schemas-microsoft-com:vml" Requires="v">
                <p:oleObj spid="_x0000_s6366" name="数式" r:id="rId15" imgW="1841400" imgH="431640" progId="Equation.3">
                  <p:embed/>
                </p:oleObj>
              </mc:Choice>
              <mc:Fallback>
                <p:oleObj name="数式" r:id="rId15" imgW="1841400" imgH="431640" progId="Equation.3">
                  <p:embed/>
                  <p:pic>
                    <p:nvPicPr>
                      <p:cNvPr id="10" name="オブジェクト 9"/>
                      <p:cNvPicPr/>
                      <p:nvPr/>
                    </p:nvPicPr>
                    <p:blipFill>
                      <a:blip r:embed="rId16"/>
                      <a:stretch>
                        <a:fillRect/>
                      </a:stretch>
                    </p:blipFill>
                    <p:spPr>
                      <a:xfrm>
                        <a:off x="6814776" y="5566554"/>
                        <a:ext cx="4071937" cy="954087"/>
                      </a:xfrm>
                      <a:prstGeom prst="rect">
                        <a:avLst/>
                      </a:prstGeom>
                    </p:spPr>
                  </p:pic>
                </p:oleObj>
              </mc:Fallback>
            </mc:AlternateContent>
          </a:graphicData>
        </a:graphic>
      </p:graphicFrame>
      <p:sp>
        <p:nvSpPr>
          <p:cNvPr id="16" name="スライド番号プレースホルダー 15"/>
          <p:cNvSpPr>
            <a:spLocks noGrp="1"/>
          </p:cNvSpPr>
          <p:nvPr>
            <p:ph type="sldNum" sz="quarter" idx="12"/>
          </p:nvPr>
        </p:nvSpPr>
        <p:spPr/>
        <p:txBody>
          <a:bodyPr/>
          <a:lstStyle/>
          <a:p>
            <a:fld id="{6D0C590E-D2E2-436B-83FC-E8C629ECEA88}" type="slidenum">
              <a:rPr kumimoji="1" lang="ja-JP" altLang="en-US" smtClean="0"/>
              <a:t>20</a:t>
            </a:fld>
            <a:endParaRPr kumimoji="1" lang="ja-JP" altLang="en-US"/>
          </a:p>
        </p:txBody>
      </p:sp>
    </p:spTree>
    <p:extLst>
      <p:ext uri="{BB962C8B-B14F-4D97-AF65-F5344CB8AC3E}">
        <p14:creationId xmlns:p14="http://schemas.microsoft.com/office/powerpoint/2010/main" val="32524640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指数分布</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指数分布の平均と分散は，定義に従って計算するしかない．</a:t>
            </a:r>
            <a:endParaRPr kumimoji="1" lang="en-US" altLang="ja-JP" dirty="0" smtClean="0"/>
          </a:p>
          <a:p>
            <a:r>
              <a:rPr kumimoji="1" lang="ja-JP" altLang="en-US" u="sng" dirty="0" smtClean="0"/>
              <a:t>部分積分が必要なことと，不定形の極限が出てくることが，文系学生にとってはやや難しい</a:t>
            </a:r>
            <a:r>
              <a:rPr kumimoji="1" lang="ja-JP" altLang="en-US" dirty="0" smtClean="0"/>
              <a:t>．</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2109765624"/>
              </p:ext>
            </p:extLst>
          </p:nvPr>
        </p:nvGraphicFramePr>
        <p:xfrm>
          <a:off x="1939636" y="3179186"/>
          <a:ext cx="4926619" cy="727796"/>
        </p:xfrm>
        <a:graphic>
          <a:graphicData uri="http://schemas.openxmlformats.org/presentationml/2006/ole">
            <mc:AlternateContent xmlns:mc="http://schemas.openxmlformats.org/markup-compatibility/2006">
              <mc:Choice xmlns:v="urn:schemas-microsoft-com:vml" Requires="v">
                <p:oleObj spid="_x0000_s10267" name="数式" r:id="rId3" imgW="2234880" imgH="330120" progId="Equation.3">
                  <p:embed/>
                </p:oleObj>
              </mc:Choice>
              <mc:Fallback>
                <p:oleObj name="数式" r:id="rId3" imgW="2234880" imgH="330120" progId="Equation.3">
                  <p:embed/>
                  <p:pic>
                    <p:nvPicPr>
                      <p:cNvPr id="0" name=""/>
                      <p:cNvPicPr/>
                      <p:nvPr/>
                    </p:nvPicPr>
                    <p:blipFill>
                      <a:blip r:embed="rId4"/>
                      <a:stretch>
                        <a:fillRect/>
                      </a:stretch>
                    </p:blipFill>
                    <p:spPr>
                      <a:xfrm>
                        <a:off x="1939636" y="3179186"/>
                        <a:ext cx="4926619" cy="727796"/>
                      </a:xfrm>
                      <a:prstGeom prst="rect">
                        <a:avLst/>
                      </a:prstGeom>
                    </p:spPr>
                  </p:pic>
                </p:oleObj>
              </mc:Fallback>
            </mc:AlternateContent>
          </a:graphicData>
        </a:graphic>
      </p:graphicFrame>
      <p:sp>
        <p:nvSpPr>
          <p:cNvPr id="5" name="テキスト ボックス 4"/>
          <p:cNvSpPr txBox="1"/>
          <p:nvPr/>
        </p:nvSpPr>
        <p:spPr>
          <a:xfrm>
            <a:off x="1939636" y="3912610"/>
            <a:ext cx="2646878" cy="461665"/>
          </a:xfrm>
          <a:prstGeom prst="rect">
            <a:avLst/>
          </a:prstGeom>
          <a:noFill/>
        </p:spPr>
        <p:txBody>
          <a:bodyPr wrap="none" rtlCol="0">
            <a:spAutoFit/>
          </a:bodyPr>
          <a:lstStyle/>
          <a:p>
            <a:r>
              <a:rPr kumimoji="1" lang="ja-JP" altLang="en-US" sz="2400" dirty="0" smtClean="0"/>
              <a:t>部分積分により．</a:t>
            </a:r>
            <a:endParaRPr kumimoji="1" lang="ja-JP" altLang="en-US" sz="2400" dirty="0"/>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2040599901"/>
              </p:ext>
            </p:extLst>
          </p:nvPr>
        </p:nvGraphicFramePr>
        <p:xfrm>
          <a:off x="2381539" y="4276293"/>
          <a:ext cx="7981662" cy="1082141"/>
        </p:xfrm>
        <a:graphic>
          <a:graphicData uri="http://schemas.openxmlformats.org/presentationml/2006/ole">
            <mc:AlternateContent xmlns:mc="http://schemas.openxmlformats.org/markup-compatibility/2006">
              <mc:Choice xmlns:v="urn:schemas-microsoft-com:vml" Requires="v">
                <p:oleObj spid="_x0000_s10268" name="数式" r:id="rId5" imgW="3746160" imgH="507960" progId="Equation.3">
                  <p:embed/>
                </p:oleObj>
              </mc:Choice>
              <mc:Fallback>
                <p:oleObj name="数式" r:id="rId5" imgW="3746160" imgH="507960" progId="Equation.3">
                  <p:embed/>
                  <p:pic>
                    <p:nvPicPr>
                      <p:cNvPr id="0" name=""/>
                      <p:cNvPicPr/>
                      <p:nvPr/>
                    </p:nvPicPr>
                    <p:blipFill>
                      <a:blip r:embed="rId6"/>
                      <a:stretch>
                        <a:fillRect/>
                      </a:stretch>
                    </p:blipFill>
                    <p:spPr>
                      <a:xfrm>
                        <a:off x="2381539" y="4276293"/>
                        <a:ext cx="7981662" cy="1082141"/>
                      </a:xfrm>
                      <a:prstGeom prst="rect">
                        <a:avLst/>
                      </a:prstGeom>
                    </p:spPr>
                  </p:pic>
                </p:oleObj>
              </mc:Fallback>
            </mc:AlternateContent>
          </a:graphicData>
        </a:graphic>
      </p:graphicFrame>
      <p:cxnSp>
        <p:nvCxnSpPr>
          <p:cNvPr id="7" name="直線コネクタ 6"/>
          <p:cNvCxnSpPr/>
          <p:nvPr/>
        </p:nvCxnSpPr>
        <p:spPr>
          <a:xfrm>
            <a:off x="2023774" y="4374275"/>
            <a:ext cx="1236662" cy="0"/>
          </a:xfrm>
          <a:prstGeom prst="line">
            <a:avLst/>
          </a:prstGeom>
          <a:ln w="762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9" name="直線コネクタ 8"/>
          <p:cNvCxnSpPr/>
          <p:nvPr/>
        </p:nvCxnSpPr>
        <p:spPr>
          <a:xfrm>
            <a:off x="6736946" y="5340830"/>
            <a:ext cx="846109" cy="17604"/>
          </a:xfrm>
          <a:prstGeom prst="line">
            <a:avLst/>
          </a:prstGeom>
          <a:ln w="76200">
            <a:solidFill>
              <a:srgbClr val="FF0000"/>
            </a:solidFill>
          </a:ln>
        </p:spPr>
        <p:style>
          <a:lnRef idx="1">
            <a:schemeClr val="accent2"/>
          </a:lnRef>
          <a:fillRef idx="0">
            <a:schemeClr val="accent2"/>
          </a:fillRef>
          <a:effectRef idx="0">
            <a:schemeClr val="accent2"/>
          </a:effectRef>
          <a:fontRef idx="minor">
            <a:schemeClr val="tx1"/>
          </a:fontRef>
        </p:style>
      </p:cxnSp>
      <p:sp>
        <p:nvSpPr>
          <p:cNvPr id="12" name="テキスト ボックス 11"/>
          <p:cNvSpPr txBox="1"/>
          <p:nvPr/>
        </p:nvSpPr>
        <p:spPr>
          <a:xfrm>
            <a:off x="6606002" y="5487280"/>
            <a:ext cx="1107996" cy="461665"/>
          </a:xfrm>
          <a:prstGeom prst="rect">
            <a:avLst/>
          </a:prstGeom>
          <a:noFill/>
        </p:spPr>
        <p:txBody>
          <a:bodyPr wrap="none" rtlCol="0">
            <a:spAutoFit/>
          </a:bodyPr>
          <a:lstStyle/>
          <a:p>
            <a:r>
              <a:rPr kumimoji="1" lang="ja-JP" altLang="en-US" sz="2400" dirty="0" smtClean="0"/>
              <a:t>不定形</a:t>
            </a:r>
            <a:endParaRPr kumimoji="1" lang="ja-JP" altLang="en-US" sz="2400" dirty="0"/>
          </a:p>
        </p:txBody>
      </p:sp>
      <p:sp>
        <p:nvSpPr>
          <p:cNvPr id="8" name="スライド番号プレースホルダー 7"/>
          <p:cNvSpPr>
            <a:spLocks noGrp="1"/>
          </p:cNvSpPr>
          <p:nvPr>
            <p:ph type="sldNum" sz="quarter" idx="12"/>
          </p:nvPr>
        </p:nvSpPr>
        <p:spPr/>
        <p:txBody>
          <a:bodyPr/>
          <a:lstStyle/>
          <a:p>
            <a:fld id="{6D0C590E-D2E2-436B-83FC-E8C629ECEA88}" type="slidenum">
              <a:rPr kumimoji="1" lang="ja-JP" altLang="en-US" smtClean="0"/>
              <a:t>21</a:t>
            </a:fld>
            <a:endParaRPr kumimoji="1" lang="ja-JP" altLang="en-US"/>
          </a:p>
        </p:txBody>
      </p:sp>
    </p:spTree>
    <p:extLst>
      <p:ext uri="{BB962C8B-B14F-4D97-AF65-F5344CB8AC3E}">
        <p14:creationId xmlns:p14="http://schemas.microsoft.com/office/powerpoint/2010/main" val="1329682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691" y="1291528"/>
            <a:ext cx="11654613" cy="5238582"/>
          </a:xfrm>
          <a:prstGeom prst="rect">
            <a:avLst/>
          </a:prstGeom>
        </p:spPr>
      </p:pic>
      <p:sp>
        <p:nvSpPr>
          <p:cNvPr id="6" name="テキスト ボックス 5"/>
          <p:cNvSpPr txBox="1"/>
          <p:nvPr/>
        </p:nvSpPr>
        <p:spPr>
          <a:xfrm>
            <a:off x="665018" y="489528"/>
            <a:ext cx="7018268" cy="646331"/>
          </a:xfrm>
          <a:prstGeom prst="rect">
            <a:avLst/>
          </a:prstGeom>
          <a:noFill/>
        </p:spPr>
        <p:txBody>
          <a:bodyPr wrap="none" rtlCol="0">
            <a:spAutoFit/>
          </a:bodyPr>
          <a:lstStyle/>
          <a:p>
            <a:r>
              <a:rPr kumimoji="1" lang="ja-JP" altLang="en-US" dirty="0" smtClean="0"/>
              <a:t>ゼミでの学習の補助のために作成したウェブページでの解説</a:t>
            </a:r>
            <a:endParaRPr kumimoji="1" lang="en-US" altLang="ja-JP" dirty="0" smtClean="0"/>
          </a:p>
          <a:p>
            <a:r>
              <a:rPr lang="en-US" altLang="ja-JP" dirty="0"/>
              <a:t>http://terao.akiba.coocan.jp/lecture/aoyama/statex/statex.html</a:t>
            </a:r>
            <a:endParaRPr kumimoji="1" lang="ja-JP" altLang="en-US" dirty="0"/>
          </a:p>
        </p:txBody>
      </p:sp>
      <p:sp>
        <p:nvSpPr>
          <p:cNvPr id="2" name="スライド番号プレースホルダー 1"/>
          <p:cNvSpPr>
            <a:spLocks noGrp="1"/>
          </p:cNvSpPr>
          <p:nvPr>
            <p:ph type="sldNum" sz="quarter" idx="12"/>
          </p:nvPr>
        </p:nvSpPr>
        <p:spPr/>
        <p:txBody>
          <a:bodyPr/>
          <a:lstStyle/>
          <a:p>
            <a:fld id="{6D0C590E-D2E2-436B-83FC-E8C629ECEA88}" type="slidenum">
              <a:rPr kumimoji="1" lang="ja-JP" altLang="en-US" smtClean="0"/>
              <a:t>22</a:t>
            </a:fld>
            <a:endParaRPr kumimoji="1" lang="ja-JP" altLang="en-US"/>
          </a:p>
        </p:txBody>
      </p:sp>
    </p:spTree>
    <p:extLst>
      <p:ext uri="{BB962C8B-B14F-4D97-AF65-F5344CB8AC3E}">
        <p14:creationId xmlns:p14="http://schemas.microsoft.com/office/powerpoint/2010/main" val="22080402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分布についてのこうした学習は，ベイズ統計学の学習に必要なのか？</a:t>
            </a:r>
            <a:endParaRPr kumimoji="1" lang="en-US" altLang="ja-JP" dirty="0" smtClean="0"/>
          </a:p>
          <a:p>
            <a:r>
              <a:rPr lang="ja-JP" altLang="en-US" dirty="0" smtClean="0"/>
              <a:t>基本的な分布の数理をここで述べたように教えている限りでは，これまでの頻度主義統計学での教え方と何も変わらない．それでいいのか？</a:t>
            </a:r>
            <a:endParaRPr kumimoji="1" lang="ja-JP" altLang="en-US" dirty="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23</a:t>
            </a:fld>
            <a:endParaRPr kumimoji="1" lang="ja-JP" altLang="en-US"/>
          </a:p>
        </p:txBody>
      </p:sp>
    </p:spTree>
    <p:extLst>
      <p:ext uri="{BB962C8B-B14F-4D97-AF65-F5344CB8AC3E}">
        <p14:creationId xmlns:p14="http://schemas.microsoft.com/office/powerpoint/2010/main" val="18672937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smtClean="0"/>
              <a:t>今後の展望</a:t>
            </a:r>
            <a:endParaRPr kumimoji="1" lang="ja-JP" altLang="en-US" dirty="0"/>
          </a:p>
        </p:txBody>
      </p:sp>
      <p:sp>
        <p:nvSpPr>
          <p:cNvPr id="3" name="コンテンツ プレースホルダー 2"/>
          <p:cNvSpPr>
            <a:spLocks noGrp="1"/>
          </p:cNvSpPr>
          <p:nvPr>
            <p:ph idx="1"/>
          </p:nvPr>
        </p:nvSpPr>
        <p:spPr/>
        <p:txBody>
          <a:bodyPr/>
          <a:lstStyle/>
          <a:p>
            <a:r>
              <a:rPr lang="ja-JP" altLang="ja-JP" dirty="0"/>
              <a:t>統計学を教える教員が利用できる事典あるいはハンドブック</a:t>
            </a:r>
            <a:r>
              <a:rPr lang="ja-JP" altLang="en-US" dirty="0"/>
              <a:t>を作成したい．</a:t>
            </a:r>
            <a:endParaRPr lang="en-US" altLang="ja-JP" dirty="0"/>
          </a:p>
          <a:p>
            <a:pPr lvl="1"/>
            <a:r>
              <a:rPr lang="ja-JP" altLang="en-US" dirty="0"/>
              <a:t>複数の証明方法など，</a:t>
            </a:r>
            <a:r>
              <a:rPr lang="ja-JP" altLang="ja-JP" dirty="0"/>
              <a:t>可能な</a:t>
            </a:r>
            <a:r>
              <a:rPr lang="ja-JP" altLang="en-US" dirty="0"/>
              <a:t>教育方法</a:t>
            </a:r>
            <a:r>
              <a:rPr lang="ja-JP" altLang="ja-JP" dirty="0"/>
              <a:t>をいくつか示し，教員が教え方を選択するときに役立つようにしたい</a:t>
            </a:r>
            <a:r>
              <a:rPr lang="ja-JP" altLang="en-US" dirty="0"/>
              <a:t>．</a:t>
            </a:r>
          </a:p>
          <a:p>
            <a:endParaRPr lang="en-US" altLang="ja-JP" dirty="0" smtClean="0"/>
          </a:p>
          <a:p>
            <a:r>
              <a:rPr lang="ja-JP" altLang="en-US" dirty="0" smtClean="0"/>
              <a:t>単に</a:t>
            </a:r>
            <a:r>
              <a:rPr lang="ja-JP" altLang="en-US" dirty="0"/>
              <a:t>教え方</a:t>
            </a:r>
            <a:r>
              <a:rPr lang="ja-JP" altLang="en-US" dirty="0" smtClean="0"/>
              <a:t>の</a:t>
            </a:r>
            <a:r>
              <a:rPr lang="ja-JP" altLang="en-US" dirty="0"/>
              <a:t>研究</a:t>
            </a:r>
            <a:r>
              <a:rPr lang="ja-JP" altLang="en-US" dirty="0" smtClean="0"/>
              <a:t>ではなく，認知科学的な研究にしたい．</a:t>
            </a:r>
            <a:endParaRPr lang="en-US" altLang="ja-JP" dirty="0" smtClean="0"/>
          </a:p>
          <a:p>
            <a:pPr lvl="1"/>
            <a:r>
              <a:rPr lang="ja-JP" altLang="en-US" dirty="0" smtClean="0"/>
              <a:t>ベイズの</a:t>
            </a:r>
            <a:r>
              <a:rPr lang="ja-JP" altLang="en-US" dirty="0"/>
              <a:t>定理</a:t>
            </a:r>
            <a:r>
              <a:rPr lang="ja-JP" altLang="en-US" dirty="0" smtClean="0"/>
              <a:t>の理解の変化は，見通しが出てきた．</a:t>
            </a:r>
            <a:endParaRPr lang="en-US" altLang="ja-JP" dirty="0" smtClean="0"/>
          </a:p>
          <a:p>
            <a:pPr lvl="1"/>
            <a:r>
              <a:rPr kumimoji="1" lang="ja-JP" altLang="en-US" dirty="0" smtClean="0"/>
              <a:t>確率</a:t>
            </a:r>
            <a:r>
              <a:rPr kumimoji="1" lang="ja-JP" altLang="en-US" dirty="0"/>
              <a:t>分布</a:t>
            </a:r>
            <a:r>
              <a:rPr kumimoji="1" lang="ja-JP" altLang="en-US" dirty="0" smtClean="0"/>
              <a:t>の教え方については，まだ研究の手掛かりがつかめていない．</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24</a:t>
            </a:fld>
            <a:endParaRPr kumimoji="1" lang="ja-JP" altLang="en-US"/>
          </a:p>
        </p:txBody>
      </p:sp>
    </p:spTree>
    <p:extLst>
      <p:ext uri="{BB962C8B-B14F-4D97-AF65-F5344CB8AC3E}">
        <p14:creationId xmlns:p14="http://schemas.microsoft.com/office/powerpoint/2010/main" val="606644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smtClean="0"/>
              <a:t>話題提供まとめ</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u="sng" dirty="0" smtClean="0"/>
              <a:t>ベイズの定理の理解</a:t>
            </a:r>
            <a:r>
              <a:rPr kumimoji="1" lang="ja-JP" altLang="en-US" dirty="0" smtClean="0"/>
              <a:t>には３つの段階があるように思われる．</a:t>
            </a:r>
            <a:endParaRPr kumimoji="1" lang="en-US" altLang="ja-JP" dirty="0" smtClean="0"/>
          </a:p>
          <a:p>
            <a:pPr lvl="1"/>
            <a:r>
              <a:rPr lang="ja-JP" altLang="en-US" dirty="0"/>
              <a:t>多</a:t>
            </a:r>
            <a:r>
              <a:rPr lang="ja-JP" altLang="en-US" dirty="0" smtClean="0"/>
              <a:t>くの</a:t>
            </a:r>
            <a:r>
              <a:rPr lang="ja-JP" altLang="en-US" dirty="0"/>
              <a:t>テキスト</a:t>
            </a:r>
            <a:r>
              <a:rPr lang="ja-JP" altLang="en-US" dirty="0" smtClean="0"/>
              <a:t>で，段階２から３へのギャップを埋める工夫が十分でないように思う．離散分布を使った例題で，事前分布（確率分布）と尤度関数を使って事後分布を求める練習を行うと，段階３への移行がスムーズになる．</a:t>
            </a:r>
            <a:endParaRPr lang="en-US" altLang="ja-JP" dirty="0" smtClean="0"/>
          </a:p>
          <a:p>
            <a:r>
              <a:rPr kumimoji="1" lang="ja-JP" altLang="en-US" u="sng" dirty="0" smtClean="0"/>
              <a:t>確率分布の数理</a:t>
            </a:r>
            <a:r>
              <a:rPr kumimoji="1" lang="ja-JP" altLang="en-US" dirty="0" smtClean="0"/>
              <a:t>を，これまでよりもしっかりと教える必要があるように思われる．</a:t>
            </a:r>
            <a:endParaRPr kumimoji="1" lang="en-US" altLang="ja-JP" dirty="0" smtClean="0"/>
          </a:p>
          <a:p>
            <a:pPr lvl="1"/>
            <a:r>
              <a:rPr lang="ja-JP" altLang="en-US" dirty="0" smtClean="0"/>
              <a:t>確率（密度）関数の導出，および，平均と分散の計算について，文系学生への教え方を試行錯誤してきた．</a:t>
            </a:r>
            <a:endParaRPr lang="en-US" altLang="ja-JP" dirty="0" smtClean="0"/>
          </a:p>
          <a:p>
            <a:pPr lvl="1"/>
            <a:r>
              <a:rPr kumimoji="1" lang="ja-JP" altLang="en-US" dirty="0"/>
              <a:t>基本的</a:t>
            </a:r>
            <a:r>
              <a:rPr kumimoji="1" lang="ja-JP" altLang="en-US" dirty="0" smtClean="0"/>
              <a:t>な分布の数理であっても，無限級数の扱い，</a:t>
            </a:r>
            <a:r>
              <a:rPr kumimoji="1" lang="ja-JP" altLang="en-US" dirty="0" err="1" smtClean="0"/>
              <a:t>べき</a:t>
            </a:r>
            <a:r>
              <a:rPr kumimoji="1" lang="ja-JP" altLang="en-US" dirty="0" smtClean="0"/>
              <a:t>級数の項別微分，部分積分，不定形の極限など，いくつかの難所や注意点がある．</a:t>
            </a:r>
            <a:endParaRPr kumimoji="1" lang="ja-JP" altLang="en-US" dirty="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25</a:t>
            </a:fld>
            <a:endParaRPr kumimoji="1" lang="ja-JP" altLang="en-US"/>
          </a:p>
        </p:txBody>
      </p:sp>
    </p:spTree>
    <p:extLst>
      <p:ext uri="{BB962C8B-B14F-4D97-AF65-F5344CB8AC3E}">
        <p14:creationId xmlns:p14="http://schemas.microsoft.com/office/powerpoint/2010/main" val="33981888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smtClean="0"/>
              <a:t>論点まとめ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母数が未知の固定値であると考えることと，母数が確率変数であると考えることは，矛盾しないのではないか．</a:t>
            </a:r>
            <a:endParaRPr lang="en-US" altLang="ja-JP" dirty="0"/>
          </a:p>
          <a:p>
            <a:r>
              <a:rPr lang="ja-JP" altLang="en-US" dirty="0" smtClean="0"/>
              <a:t>頻度主義とベイズ主義の対立は，私にはよく理解できない．そんなに相容れないものなのか？</a:t>
            </a:r>
            <a:endParaRPr lang="en-US" altLang="ja-JP" dirty="0" smtClean="0"/>
          </a:p>
          <a:p>
            <a:r>
              <a:rPr lang="ja-JP" altLang="en-US" dirty="0" smtClean="0"/>
              <a:t>分布の数理について学習</a:t>
            </a:r>
            <a:r>
              <a:rPr lang="ja-JP" altLang="en-US" dirty="0"/>
              <a:t>は，ベイズ統計学の学習に必要なのか？</a:t>
            </a:r>
            <a:endParaRPr lang="en-US" altLang="ja-JP" dirty="0"/>
          </a:p>
          <a:p>
            <a:r>
              <a:rPr lang="ja-JP" altLang="en-US" dirty="0"/>
              <a:t>基本的な分布の数理をここで述べたように教えている限りでは，これまでの頻度主義統計学での教え方と何も変わらない．それでいいのか？</a:t>
            </a:r>
          </a:p>
          <a:p>
            <a:endParaRPr lang="en-US" altLang="ja-JP" dirty="0" smtClean="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26</a:t>
            </a:fld>
            <a:endParaRPr kumimoji="1" lang="ja-JP" altLang="en-US"/>
          </a:p>
        </p:txBody>
      </p:sp>
    </p:spTree>
    <p:extLst>
      <p:ext uri="{BB962C8B-B14F-4D97-AF65-F5344CB8AC3E}">
        <p14:creationId xmlns:p14="http://schemas.microsoft.com/office/powerpoint/2010/main" val="26149798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smtClean="0"/>
              <a:t>話題提供</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u="sng" dirty="0" smtClean="0"/>
              <a:t>ベイズの定理の理解</a:t>
            </a:r>
            <a:r>
              <a:rPr kumimoji="1" lang="ja-JP" altLang="en-US" dirty="0" smtClean="0"/>
              <a:t>には３つの段階があるように思われる．</a:t>
            </a:r>
            <a:endParaRPr kumimoji="1" lang="en-US" altLang="ja-JP" dirty="0" smtClean="0"/>
          </a:p>
          <a:p>
            <a:pPr lvl="1"/>
            <a:r>
              <a:rPr lang="ja-JP" altLang="en-US" dirty="0"/>
              <a:t>多</a:t>
            </a:r>
            <a:r>
              <a:rPr lang="ja-JP" altLang="en-US" dirty="0" smtClean="0"/>
              <a:t>くの</a:t>
            </a:r>
            <a:r>
              <a:rPr lang="ja-JP" altLang="en-US" dirty="0"/>
              <a:t>テキスト</a:t>
            </a:r>
            <a:r>
              <a:rPr lang="ja-JP" altLang="en-US" dirty="0" smtClean="0"/>
              <a:t>で，段階２から３へのギャップを埋める工夫が十分でないように思う．工夫の一案を提示する．</a:t>
            </a:r>
            <a:endParaRPr lang="en-US" altLang="ja-JP" dirty="0" smtClean="0"/>
          </a:p>
          <a:p>
            <a:r>
              <a:rPr kumimoji="1" lang="ja-JP" altLang="en-US" u="sng" dirty="0" smtClean="0"/>
              <a:t>確率分布の数理</a:t>
            </a:r>
            <a:r>
              <a:rPr kumimoji="1" lang="ja-JP" altLang="en-US" dirty="0" smtClean="0"/>
              <a:t>を，これまでよりもしっかりと教える必要があるように思われる．</a:t>
            </a:r>
            <a:endParaRPr kumimoji="1" lang="en-US" altLang="ja-JP" dirty="0" smtClean="0"/>
          </a:p>
          <a:p>
            <a:pPr lvl="1"/>
            <a:r>
              <a:rPr lang="ja-JP" altLang="en-US" dirty="0" smtClean="0"/>
              <a:t>確率（密度）関数の導出，および，平均と分散の計算について，教え方を試行錯誤してきた．文系学生にも受け入れられる方法を提示する．</a:t>
            </a:r>
            <a:endParaRPr lang="en-US" altLang="ja-JP" dirty="0" smtClean="0"/>
          </a:p>
          <a:p>
            <a:pPr lvl="1"/>
            <a:r>
              <a:rPr kumimoji="1" lang="ja-JP" altLang="en-US" dirty="0"/>
              <a:t>基本的</a:t>
            </a:r>
            <a:r>
              <a:rPr kumimoji="1" lang="ja-JP" altLang="en-US" dirty="0" smtClean="0"/>
              <a:t>な分布の数理であっても，いくつかの難所や注意点がある．</a:t>
            </a:r>
            <a:endParaRPr kumimoji="1" lang="ja-JP" altLang="en-US" dirty="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3</a:t>
            </a:fld>
            <a:endParaRPr kumimoji="1" lang="ja-JP" altLang="en-US"/>
          </a:p>
        </p:txBody>
      </p:sp>
    </p:spTree>
    <p:extLst>
      <p:ext uri="{BB962C8B-B14F-4D97-AF65-F5344CB8AC3E}">
        <p14:creationId xmlns:p14="http://schemas.microsoft.com/office/powerpoint/2010/main" val="411038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教育実践の場</a:t>
            </a:r>
            <a:endParaRPr kumimoji="1" lang="en-US" altLang="ja-JP" dirty="0" smtClean="0"/>
          </a:p>
          <a:p>
            <a:pPr lvl="1"/>
            <a:r>
              <a:rPr kumimoji="1" lang="ja-JP" altLang="en-US" dirty="0" smtClean="0"/>
              <a:t>後期の「ゼミナール </a:t>
            </a:r>
            <a:r>
              <a:rPr kumimoji="1" lang="en-US" altLang="ja-JP" dirty="0" smtClean="0"/>
              <a:t>II </a:t>
            </a:r>
            <a:r>
              <a:rPr kumimoji="1" lang="ja-JP" altLang="en-US" dirty="0" smtClean="0"/>
              <a:t>」でベイズ統計を学習している．</a:t>
            </a:r>
            <a:endParaRPr kumimoji="1" lang="en-US" altLang="ja-JP" dirty="0" smtClean="0"/>
          </a:p>
          <a:p>
            <a:pPr lvl="1"/>
            <a:r>
              <a:rPr lang="ja-JP" altLang="en-US" dirty="0"/>
              <a:t>前期</a:t>
            </a:r>
            <a:r>
              <a:rPr lang="ja-JP" altLang="en-US" dirty="0" smtClean="0"/>
              <a:t>，後期の「サブゼミ」として，統計検定２級対策の学習をしている．</a:t>
            </a:r>
            <a:endParaRPr lang="en-US" altLang="ja-JP" dirty="0" smtClean="0"/>
          </a:p>
          <a:p>
            <a:pPr lvl="1"/>
            <a:endParaRPr kumimoji="1" lang="en-US" altLang="ja-JP" dirty="0"/>
          </a:p>
          <a:p>
            <a:pPr lvl="1"/>
            <a:r>
              <a:rPr lang="ja-JP" altLang="en-US" dirty="0" smtClean="0"/>
              <a:t>受講生は３年生．</a:t>
            </a:r>
            <a:endParaRPr lang="en-US" altLang="ja-JP" dirty="0" smtClean="0"/>
          </a:p>
          <a:p>
            <a:pPr lvl="1"/>
            <a:r>
              <a:rPr kumimoji="1" lang="ja-JP" altLang="en-US" dirty="0" smtClean="0"/>
              <a:t>「統計入門」が１年次後期に必修科目として配置されている．ホーエル</a:t>
            </a:r>
            <a:r>
              <a:rPr kumimoji="1" lang="en-US" altLang="ja-JP" dirty="0" smtClean="0"/>
              <a:t>『</a:t>
            </a:r>
            <a:r>
              <a:rPr kumimoji="1" lang="ja-JP" altLang="en-US" dirty="0" smtClean="0"/>
              <a:t>初等統計学</a:t>
            </a:r>
            <a:r>
              <a:rPr kumimoji="1" lang="en-US" altLang="ja-JP" dirty="0" smtClean="0"/>
              <a:t>』</a:t>
            </a:r>
            <a:r>
              <a:rPr kumimoji="1" lang="ja-JP" altLang="en-US" dirty="0" smtClean="0"/>
              <a:t>の第９章までを学習．</a:t>
            </a:r>
            <a:endParaRPr kumimoji="1" lang="ja-JP" altLang="en-US" dirty="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4</a:t>
            </a:fld>
            <a:endParaRPr kumimoji="1" lang="ja-JP" altLang="en-US"/>
          </a:p>
        </p:txBody>
      </p:sp>
    </p:spTree>
    <p:extLst>
      <p:ext uri="{BB962C8B-B14F-4D97-AF65-F5344CB8AC3E}">
        <p14:creationId xmlns:p14="http://schemas.microsoft.com/office/powerpoint/2010/main" val="3637072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ベイズ統計学の学習で使用しているテキスト</a:t>
            </a:r>
            <a:endParaRPr kumimoji="1" lang="en-US" altLang="ja-JP" dirty="0" smtClean="0"/>
          </a:p>
          <a:p>
            <a:pPr lvl="1"/>
            <a:r>
              <a:rPr lang="ja-JP" altLang="en-US" dirty="0" smtClean="0"/>
              <a:t>涌井良幸（</a:t>
            </a:r>
            <a:r>
              <a:rPr lang="en-US" altLang="ja-JP" dirty="0" smtClean="0"/>
              <a:t>2009</a:t>
            </a:r>
            <a:r>
              <a:rPr lang="ja-JP" altLang="en-US" dirty="0" smtClean="0"/>
              <a:t>）道具としてのベイズ統計学　日本実業出版社</a:t>
            </a:r>
            <a:endParaRPr lang="en-US" altLang="ja-JP" dirty="0" smtClean="0"/>
          </a:p>
          <a:p>
            <a:pPr lvl="1"/>
            <a:r>
              <a:rPr kumimoji="1" lang="ja-JP" altLang="en-US" dirty="0" smtClean="0"/>
              <a:t>この秋から追加　→　豊田秀樹（</a:t>
            </a:r>
            <a:r>
              <a:rPr kumimoji="1" lang="en-US" altLang="ja-JP" dirty="0" smtClean="0"/>
              <a:t>2017</a:t>
            </a:r>
            <a:r>
              <a:rPr kumimoji="1" lang="ja-JP" altLang="en-US" dirty="0" smtClean="0"/>
              <a:t>）新訂心理統計法</a:t>
            </a:r>
            <a:r>
              <a:rPr kumimoji="1" lang="en-US" altLang="ja-JP" dirty="0" smtClean="0"/>
              <a:t>―</a:t>
            </a:r>
            <a:r>
              <a:rPr kumimoji="1" lang="ja-JP" altLang="en-US" dirty="0" smtClean="0"/>
              <a:t>有意性検定からの脱却</a:t>
            </a:r>
            <a:r>
              <a:rPr lang="en-US" altLang="ja-JP" dirty="0" err="1"/>
              <a:t>―</a:t>
            </a:r>
            <a:r>
              <a:rPr kumimoji="1" lang="ja-JP" altLang="en-US" dirty="0" smtClean="0"/>
              <a:t>　</a:t>
            </a:r>
            <a:r>
              <a:rPr kumimoji="1" lang="en-US" altLang="ja-JP" dirty="0" smtClean="0"/>
              <a:t>NHK</a:t>
            </a:r>
            <a:r>
              <a:rPr kumimoji="1" lang="ja-JP" altLang="en-US" dirty="0" smtClean="0"/>
              <a:t>出版</a:t>
            </a:r>
            <a:endParaRPr kumimoji="1" lang="en-US" altLang="ja-JP" dirty="0" smtClean="0"/>
          </a:p>
          <a:p>
            <a:r>
              <a:rPr lang="ja-JP" altLang="en-US" dirty="0" smtClean="0"/>
              <a:t>統計</a:t>
            </a:r>
            <a:r>
              <a:rPr lang="ja-JP" altLang="en-US" dirty="0"/>
              <a:t>検定</a:t>
            </a:r>
            <a:r>
              <a:rPr lang="ja-JP" altLang="en-US" dirty="0" smtClean="0"/>
              <a:t>２級</a:t>
            </a:r>
            <a:r>
              <a:rPr lang="ja-JP" altLang="en-US" dirty="0"/>
              <a:t>対策</a:t>
            </a:r>
            <a:r>
              <a:rPr lang="ja-JP" altLang="en-US" dirty="0" smtClean="0"/>
              <a:t>の学習で使用しているテキストと問題集</a:t>
            </a:r>
            <a:endParaRPr lang="en-US" altLang="ja-JP" dirty="0" smtClean="0"/>
          </a:p>
          <a:p>
            <a:pPr lvl="1"/>
            <a:r>
              <a:rPr kumimoji="1" lang="ja-JP" altLang="en-US" dirty="0" smtClean="0"/>
              <a:t>東京大学教養部統計学教室（</a:t>
            </a:r>
            <a:r>
              <a:rPr kumimoji="1" lang="en-US" altLang="ja-JP" dirty="0" smtClean="0"/>
              <a:t>1991</a:t>
            </a:r>
            <a:r>
              <a:rPr kumimoji="1" lang="ja-JP" altLang="en-US" dirty="0" smtClean="0"/>
              <a:t>）統計学入門　東京大学出版会</a:t>
            </a:r>
            <a:endParaRPr kumimoji="1" lang="en-US" altLang="ja-JP" dirty="0" smtClean="0"/>
          </a:p>
          <a:p>
            <a:pPr lvl="1"/>
            <a:r>
              <a:rPr kumimoji="1" lang="ja-JP" altLang="en-US" dirty="0" smtClean="0"/>
              <a:t>村上正康・安田正實（</a:t>
            </a:r>
            <a:r>
              <a:rPr kumimoji="1" lang="en-US" altLang="ja-JP" dirty="0" smtClean="0"/>
              <a:t>1989</a:t>
            </a:r>
            <a:r>
              <a:rPr kumimoji="1" lang="ja-JP" altLang="en-US" dirty="0" smtClean="0"/>
              <a:t>）統計学演習　培風館</a:t>
            </a:r>
            <a:endParaRPr kumimoji="1" lang="en-US" altLang="ja-JP" dirty="0" smtClean="0"/>
          </a:p>
          <a:p>
            <a:pPr lvl="1"/>
            <a:r>
              <a:rPr lang="ja-JP" altLang="en-US" dirty="0"/>
              <a:t>他</a:t>
            </a:r>
            <a:r>
              <a:rPr lang="ja-JP" altLang="en-US" dirty="0" smtClean="0"/>
              <a:t>に，統計検定２級公式問題集</a:t>
            </a:r>
            <a:endParaRPr kumimoji="1" lang="ja-JP" altLang="en-US" dirty="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5</a:t>
            </a:fld>
            <a:endParaRPr kumimoji="1" lang="ja-JP" altLang="en-US"/>
          </a:p>
        </p:txBody>
      </p:sp>
    </p:spTree>
    <p:extLst>
      <p:ext uri="{BB962C8B-B14F-4D97-AF65-F5344CB8AC3E}">
        <p14:creationId xmlns:p14="http://schemas.microsoft.com/office/powerpoint/2010/main" val="3379178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p:spPr>
        <p:style>
          <a:lnRef idx="2">
            <a:schemeClr val="accent1"/>
          </a:lnRef>
          <a:fillRef idx="1">
            <a:schemeClr val="lt1"/>
          </a:fillRef>
          <a:effectRef idx="0">
            <a:schemeClr val="accent1"/>
          </a:effectRef>
          <a:fontRef idx="minor">
            <a:schemeClr val="dk1"/>
          </a:fontRef>
        </p:style>
        <p:txBody>
          <a:bodyPr/>
          <a:lstStyle/>
          <a:p>
            <a:r>
              <a:rPr kumimoji="1" lang="ja-JP" altLang="en-US" dirty="0" smtClean="0"/>
              <a:t>ベイズの定理の理解変化</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a:pPr>
            <a:r>
              <a:rPr lang="ja-JP" altLang="en-US" dirty="0"/>
              <a:t>データ </a:t>
            </a:r>
            <a:r>
              <a:rPr lang="en-US" altLang="ja-JP" i="1" dirty="0">
                <a:latin typeface="Times New Roman" panose="02020603050405020304" pitchFamily="18" charset="0"/>
                <a:cs typeface="Times New Roman" panose="02020603050405020304" pitchFamily="18" charset="0"/>
              </a:rPr>
              <a:t>D </a:t>
            </a:r>
            <a:r>
              <a:rPr lang="ja-JP" altLang="en-US" dirty="0"/>
              <a:t>から，特定の仮説 </a:t>
            </a:r>
            <a:r>
              <a:rPr lang="en-US" altLang="ja-JP" i="1" dirty="0">
                <a:latin typeface="Times New Roman" panose="02020603050405020304" pitchFamily="18" charset="0"/>
                <a:cs typeface="Times New Roman" panose="02020603050405020304" pitchFamily="18" charset="0"/>
              </a:rPr>
              <a:t>H </a:t>
            </a:r>
            <a:r>
              <a:rPr lang="ja-JP" altLang="en-US" dirty="0"/>
              <a:t>が正しい確率を求める</a:t>
            </a:r>
            <a:r>
              <a:rPr lang="ja-JP" altLang="en-US" dirty="0" smtClean="0"/>
              <a:t>．</a:t>
            </a:r>
            <a:endParaRPr lang="en-US" altLang="ja-JP" dirty="0" smtClean="0"/>
          </a:p>
          <a:p>
            <a:pPr lvl="1"/>
            <a:r>
              <a:rPr lang="ja-JP" altLang="en-US" dirty="0" smtClean="0"/>
              <a:t>事前</a:t>
            </a:r>
            <a:r>
              <a:rPr lang="ja-JP" altLang="en-US" dirty="0"/>
              <a:t>確率</a:t>
            </a:r>
            <a:r>
              <a:rPr lang="ja-JP" altLang="en-US" dirty="0" smtClean="0"/>
              <a:t>から事後確率への更新</a:t>
            </a:r>
            <a:endParaRPr lang="en-US" altLang="ja-JP" dirty="0" smtClean="0"/>
          </a:p>
          <a:p>
            <a:pPr marL="514350" indent="-514350">
              <a:buFont typeface="+mj-lt"/>
              <a:buAutoNum type="arabicPeriod"/>
            </a:pPr>
            <a:r>
              <a:rPr lang="ja-JP" altLang="en-US" dirty="0"/>
              <a:t>データ </a:t>
            </a:r>
            <a:r>
              <a:rPr lang="en-US" altLang="ja-JP" i="1" dirty="0">
                <a:latin typeface="Times New Roman" panose="02020603050405020304" pitchFamily="18" charset="0"/>
                <a:cs typeface="Times New Roman" panose="02020603050405020304" pitchFamily="18" charset="0"/>
              </a:rPr>
              <a:t>D </a:t>
            </a:r>
            <a:r>
              <a:rPr lang="ja-JP" altLang="en-US" dirty="0"/>
              <a:t>から，母数の</a:t>
            </a:r>
            <a:r>
              <a:rPr lang="ja-JP" altLang="en-US" dirty="0" smtClean="0"/>
              <a:t>値</a:t>
            </a:r>
            <a:r>
              <a:rPr lang="en-US" altLang="ja-JP" i="1" dirty="0" smtClean="0">
                <a:latin typeface="Times New Roman" panose="02020603050405020304" pitchFamily="18" charset="0"/>
                <a:cs typeface="Times New Roman" panose="02020603050405020304" pitchFamily="18" charset="0"/>
              </a:rPr>
              <a:t> </a:t>
            </a:r>
            <a:r>
              <a:rPr lang="en-US" altLang="ja-JP" i="1" dirty="0">
                <a:latin typeface="Times New Roman" panose="02020603050405020304" pitchFamily="18" charset="0"/>
                <a:cs typeface="Times New Roman" panose="02020603050405020304" pitchFamily="18" charset="0"/>
              </a:rPr>
              <a:t>θ </a:t>
            </a:r>
            <a:r>
              <a:rPr lang="ja-JP" altLang="en-US" dirty="0" smtClean="0"/>
              <a:t>の確率分布を求める．</a:t>
            </a:r>
            <a:endParaRPr lang="en-US" altLang="ja-JP" dirty="0" smtClean="0"/>
          </a:p>
          <a:p>
            <a:pPr lvl="1"/>
            <a:r>
              <a:rPr lang="ja-JP" altLang="en-US" dirty="0" smtClean="0"/>
              <a:t>事前分布から事後分布への更新</a:t>
            </a:r>
            <a:endParaRPr lang="en-US" altLang="ja-JP" dirty="0" smtClean="0"/>
          </a:p>
          <a:p>
            <a:pPr lvl="1"/>
            <a:r>
              <a:rPr lang="ja-JP" altLang="en-US" dirty="0" smtClean="0"/>
              <a:t>比例</a:t>
            </a:r>
            <a:r>
              <a:rPr lang="ja-JP" altLang="en-US" dirty="0"/>
              <a:t>式</a:t>
            </a:r>
            <a:r>
              <a:rPr lang="ja-JP" altLang="en-US" dirty="0" smtClean="0"/>
              <a:t>で書いたベイズの定理</a:t>
            </a:r>
            <a:endParaRPr lang="en-US" altLang="ja-JP" dirty="0" smtClean="0"/>
          </a:p>
          <a:p>
            <a:pPr lvl="1"/>
            <a:r>
              <a:rPr lang="ja-JP" altLang="en-US" dirty="0"/>
              <a:t>尤度</a:t>
            </a:r>
            <a:r>
              <a:rPr lang="ja-JP" altLang="en-US" dirty="0" smtClean="0"/>
              <a:t>の</a:t>
            </a:r>
            <a:r>
              <a:rPr lang="ja-JP" altLang="en-US" dirty="0"/>
              <a:t>概念</a:t>
            </a:r>
            <a:endParaRPr lang="en-US" altLang="ja-JP" dirty="0"/>
          </a:p>
          <a:p>
            <a:pPr marL="514350" indent="-514350">
              <a:buFont typeface="+mj-lt"/>
              <a:buAutoNum type="arabicPeriod"/>
            </a:pPr>
            <a:endParaRPr lang="en-US" altLang="ja-JP" dirty="0" smtClean="0"/>
          </a:p>
          <a:p>
            <a:pPr marL="514350" indent="-514350">
              <a:buFont typeface="+mj-lt"/>
              <a:buAutoNum type="arabicPeriod"/>
            </a:pPr>
            <a:r>
              <a:rPr lang="ja-JP" altLang="en-US" dirty="0" smtClean="0"/>
              <a:t>事前分布の確率（密度）関数 </a:t>
            </a:r>
            <a:r>
              <a:rPr lang="en-US" altLang="ja-JP" i="1" dirty="0" smtClean="0">
                <a:latin typeface="Times New Roman" panose="02020603050405020304" pitchFamily="18" charset="0"/>
                <a:cs typeface="Times New Roman" panose="02020603050405020304" pitchFamily="18" charset="0"/>
              </a:rPr>
              <a:t>π</a:t>
            </a:r>
            <a:r>
              <a:rPr lang="en-US" altLang="ja-JP" dirty="0" smtClean="0"/>
              <a:t>(</a:t>
            </a:r>
            <a:r>
              <a:rPr lang="en-US" altLang="ja-JP" i="1" dirty="0" smtClean="0">
                <a:latin typeface="Times New Roman" panose="02020603050405020304" pitchFamily="18" charset="0"/>
                <a:cs typeface="Times New Roman" panose="02020603050405020304" pitchFamily="18" charset="0"/>
              </a:rPr>
              <a:t>θ</a:t>
            </a:r>
            <a:r>
              <a:rPr lang="en-US" altLang="ja-JP" dirty="0" smtClean="0"/>
              <a:t>) </a:t>
            </a:r>
            <a:r>
              <a:rPr lang="ja-JP" altLang="en-US" dirty="0" smtClean="0"/>
              <a:t>と，尤度関数 </a:t>
            </a:r>
            <a:r>
              <a:rPr lang="en-US" altLang="ja-JP" i="1" dirty="0" smtClean="0">
                <a:latin typeface="Times New Roman" panose="02020603050405020304" pitchFamily="18" charset="0"/>
                <a:cs typeface="Times New Roman" panose="02020603050405020304" pitchFamily="18" charset="0"/>
              </a:rPr>
              <a:t>f</a:t>
            </a:r>
            <a:r>
              <a:rPr lang="en-US" altLang="ja-JP" dirty="0" smtClean="0"/>
              <a:t>(</a:t>
            </a:r>
            <a:r>
              <a:rPr lang="en-US" altLang="ja-JP" i="1" dirty="0" smtClean="0">
                <a:latin typeface="Times New Roman" panose="02020603050405020304" pitchFamily="18" charset="0"/>
                <a:cs typeface="Times New Roman" panose="02020603050405020304" pitchFamily="18" charset="0"/>
              </a:rPr>
              <a:t>D</a:t>
            </a:r>
            <a:r>
              <a:rPr lang="en-US" altLang="ja-JP" dirty="0" smtClean="0"/>
              <a:t>|</a:t>
            </a:r>
            <a:r>
              <a:rPr lang="en-US" altLang="ja-JP" i="1" dirty="0">
                <a:latin typeface="Times New Roman" panose="02020603050405020304" pitchFamily="18" charset="0"/>
                <a:cs typeface="Times New Roman" panose="02020603050405020304" pitchFamily="18" charset="0"/>
              </a:rPr>
              <a:t> θ</a:t>
            </a:r>
            <a:r>
              <a:rPr lang="en-US" altLang="ja-JP" dirty="0" smtClean="0"/>
              <a:t>) </a:t>
            </a:r>
            <a:r>
              <a:rPr lang="ja-JP" altLang="en-US" dirty="0" smtClean="0"/>
              <a:t>から，事後分布の確率（密度）関数 </a:t>
            </a:r>
            <a:r>
              <a:rPr lang="en-US" altLang="ja-JP" i="1" dirty="0" smtClean="0">
                <a:latin typeface="Times New Roman" panose="02020603050405020304" pitchFamily="18" charset="0"/>
                <a:cs typeface="Times New Roman" panose="02020603050405020304" pitchFamily="18" charset="0"/>
              </a:rPr>
              <a:t>π</a:t>
            </a:r>
            <a:r>
              <a:rPr lang="en-US" altLang="ja-JP" dirty="0" smtClean="0"/>
              <a:t>(</a:t>
            </a:r>
            <a:r>
              <a:rPr lang="en-US" altLang="ja-JP" i="1" dirty="0" err="1" smtClean="0">
                <a:latin typeface="Times New Roman" panose="02020603050405020304" pitchFamily="18" charset="0"/>
                <a:cs typeface="Times New Roman" panose="02020603050405020304" pitchFamily="18" charset="0"/>
              </a:rPr>
              <a:t>θ</a:t>
            </a:r>
            <a:r>
              <a:rPr lang="en-US" altLang="ja-JP" dirty="0" err="1" smtClean="0"/>
              <a:t>|</a:t>
            </a:r>
            <a:r>
              <a:rPr lang="en-US" altLang="ja-JP" i="1" dirty="0" err="1" smtClean="0">
                <a:latin typeface="Times New Roman" panose="02020603050405020304" pitchFamily="18" charset="0"/>
                <a:cs typeface="Times New Roman" panose="02020603050405020304" pitchFamily="18" charset="0"/>
              </a:rPr>
              <a:t>D</a:t>
            </a:r>
            <a:r>
              <a:rPr lang="en-US" altLang="ja-JP" dirty="0" smtClean="0"/>
              <a:t>) </a:t>
            </a:r>
            <a:r>
              <a:rPr lang="ja-JP" altLang="en-US" dirty="0" smtClean="0"/>
              <a:t>を求める．</a:t>
            </a:r>
            <a:endParaRPr lang="en-US" altLang="ja-JP" dirty="0"/>
          </a:p>
          <a:p>
            <a:endParaRPr kumimoji="1" lang="ja-JP" altLang="en-US" dirty="0"/>
          </a:p>
        </p:txBody>
      </p:sp>
      <p:sp>
        <p:nvSpPr>
          <p:cNvPr id="4" name="下矢印 3"/>
          <p:cNvSpPr/>
          <p:nvPr/>
        </p:nvSpPr>
        <p:spPr>
          <a:xfrm>
            <a:off x="5877923" y="3482382"/>
            <a:ext cx="1524000" cy="11268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7401923" y="3630301"/>
            <a:ext cx="4226658" cy="830997"/>
          </a:xfrm>
          <a:prstGeom prst="rect">
            <a:avLst/>
          </a:prstGeom>
          <a:noFill/>
        </p:spPr>
        <p:txBody>
          <a:bodyPr wrap="square" rtlCol="0">
            <a:spAutoFit/>
          </a:bodyPr>
          <a:lstStyle/>
          <a:p>
            <a:r>
              <a:rPr kumimoji="1" lang="ja-JP" altLang="en-US" sz="2400" dirty="0" smtClean="0">
                <a:solidFill>
                  <a:srgbClr val="FF0000"/>
                </a:solidFill>
              </a:rPr>
              <a:t>多くのテキストで，２から３への移行を急ぎすぎでは？</a:t>
            </a:r>
            <a:endParaRPr kumimoji="1" lang="ja-JP" altLang="en-US" sz="2400" dirty="0">
              <a:solidFill>
                <a:srgbClr val="FF0000"/>
              </a:solidFill>
            </a:endParaRPr>
          </a:p>
        </p:txBody>
      </p:sp>
      <p:sp>
        <p:nvSpPr>
          <p:cNvPr id="6" name="スライド番号プレースホルダー 5"/>
          <p:cNvSpPr>
            <a:spLocks noGrp="1"/>
          </p:cNvSpPr>
          <p:nvPr>
            <p:ph type="sldNum" sz="quarter" idx="12"/>
          </p:nvPr>
        </p:nvSpPr>
        <p:spPr/>
        <p:txBody>
          <a:bodyPr/>
          <a:lstStyle/>
          <a:p>
            <a:fld id="{6D0C590E-D2E2-436B-83FC-E8C629ECEA88}" type="slidenum">
              <a:rPr kumimoji="1" lang="ja-JP" altLang="en-US" smtClean="0"/>
              <a:t>6</a:t>
            </a:fld>
            <a:endParaRPr kumimoji="1" lang="ja-JP" altLang="en-US"/>
          </a:p>
        </p:txBody>
      </p:sp>
    </p:spTree>
    <p:extLst>
      <p:ext uri="{BB962C8B-B14F-4D97-AF65-F5344CB8AC3E}">
        <p14:creationId xmlns:p14="http://schemas.microsoft.com/office/powerpoint/2010/main" val="1423001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テキスト</a:t>
            </a:r>
            <a:r>
              <a:rPr kumimoji="1" lang="en-US" altLang="ja-JP" dirty="0" smtClean="0"/>
              <a:t>『</a:t>
            </a:r>
            <a:r>
              <a:rPr kumimoji="1" lang="ja-JP" altLang="en-US" dirty="0" smtClean="0"/>
              <a:t>道具としてのベイズ統計学</a:t>
            </a:r>
            <a:r>
              <a:rPr kumimoji="1" lang="en-US" altLang="ja-JP" dirty="0" smtClean="0"/>
              <a:t>』</a:t>
            </a:r>
            <a:r>
              <a:rPr kumimoji="1" lang="ja-JP" altLang="en-US" dirty="0" err="1" smtClean="0"/>
              <a:t>での</a:t>
            </a:r>
            <a:r>
              <a:rPr lang="ja-JP" altLang="en-US" dirty="0" smtClean="0"/>
              <a:t>例題（</a:t>
            </a:r>
            <a:r>
              <a:rPr lang="en-US" altLang="ja-JP" dirty="0" smtClean="0"/>
              <a:t>p.79</a:t>
            </a:r>
            <a:r>
              <a:rPr lang="ja-JP" altLang="en-US" dirty="0" smtClean="0"/>
              <a:t>）：</a:t>
            </a:r>
            <a:endParaRPr lang="en-US" altLang="ja-JP" dirty="0" smtClean="0"/>
          </a:p>
          <a:p>
            <a:pPr lvl="1"/>
            <a:r>
              <a:rPr lang="ja-JP" altLang="en-US" dirty="0" smtClean="0"/>
              <a:t>１</a:t>
            </a:r>
            <a:r>
              <a:rPr lang="ja-JP" altLang="en-US" dirty="0"/>
              <a:t>個</a:t>
            </a:r>
            <a:r>
              <a:rPr lang="ja-JP" altLang="en-US" dirty="0" smtClean="0"/>
              <a:t>の</a:t>
            </a:r>
            <a:r>
              <a:rPr lang="ja-JP" altLang="en-US" dirty="0"/>
              <a:t>壺</a:t>
            </a:r>
            <a:r>
              <a:rPr lang="ja-JP" altLang="en-US" dirty="0" smtClean="0"/>
              <a:t>がある．壺の中には白と赤の３個の玉が入っている．</a:t>
            </a:r>
            <a:r>
              <a:rPr lang="ja-JP" altLang="en-US" dirty="0"/>
              <a:t>そこから</a:t>
            </a:r>
            <a:r>
              <a:rPr lang="ja-JP" altLang="en-US" dirty="0" smtClean="0"/>
              <a:t>玉１個を取り出したとき，それが赤玉であった．壺の中に入っている赤玉の個数の確率分布を求めよ．</a:t>
            </a:r>
            <a:endParaRPr lang="en-US" altLang="ja-JP" dirty="0" smtClean="0"/>
          </a:p>
          <a:p>
            <a:pPr lvl="1"/>
            <a:endParaRPr kumimoji="1" lang="en-US" altLang="ja-JP" dirty="0" smtClean="0"/>
          </a:p>
          <a:p>
            <a:pPr lvl="1"/>
            <a:r>
              <a:rPr kumimoji="1" lang="ja-JP" altLang="en-US" dirty="0" smtClean="0"/>
              <a:t>注意：問題</a:t>
            </a:r>
            <a:r>
              <a:rPr kumimoji="1" lang="ja-JP" altLang="en-US" dirty="0"/>
              <a:t>文</a:t>
            </a:r>
            <a:r>
              <a:rPr kumimoji="1" lang="ja-JP" altLang="en-US" dirty="0" smtClean="0"/>
              <a:t>ではあいまいだが，事前分布で赤玉が</a:t>
            </a:r>
            <a:r>
              <a:rPr lang="ja-JP" altLang="en-US" dirty="0" smtClean="0"/>
              <a:t>０</a:t>
            </a:r>
            <a:r>
              <a:rPr kumimoji="1" lang="ja-JP" altLang="en-US" dirty="0" smtClean="0"/>
              <a:t>個という可能性は考えない．</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7</a:t>
            </a:fld>
            <a:endParaRPr kumimoji="1" lang="ja-JP" altLang="en-US"/>
          </a:p>
        </p:txBody>
      </p:sp>
    </p:spTree>
    <p:extLst>
      <p:ext uri="{BB962C8B-B14F-4D97-AF65-F5344CB8AC3E}">
        <p14:creationId xmlns:p14="http://schemas.microsoft.com/office/powerpoint/2010/main" val="880823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段階１</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a:pPr>
            <a:r>
              <a:rPr kumimoji="1" lang="ja-JP" altLang="en-US" dirty="0" smtClean="0"/>
              <a:t>データ </a:t>
            </a:r>
            <a:r>
              <a:rPr kumimoji="1" lang="en-US" altLang="ja-JP" i="1" dirty="0" smtClean="0">
                <a:latin typeface="Times New Roman" panose="02020603050405020304" pitchFamily="18" charset="0"/>
                <a:cs typeface="Times New Roman" panose="02020603050405020304" pitchFamily="18" charset="0"/>
              </a:rPr>
              <a:t>D </a:t>
            </a:r>
            <a:r>
              <a:rPr kumimoji="1" lang="ja-JP" altLang="en-US" dirty="0" smtClean="0"/>
              <a:t>から，特定の仮説 </a:t>
            </a:r>
            <a:r>
              <a:rPr kumimoji="1" lang="en-US" altLang="ja-JP" i="1" dirty="0" smtClean="0">
                <a:latin typeface="Times New Roman" panose="02020603050405020304" pitchFamily="18" charset="0"/>
                <a:cs typeface="Times New Roman" panose="02020603050405020304" pitchFamily="18" charset="0"/>
              </a:rPr>
              <a:t>H </a:t>
            </a:r>
            <a:r>
              <a:rPr lang="ja-JP" altLang="en-US" dirty="0" smtClean="0"/>
              <a:t>が正しい確率を求める．</a:t>
            </a:r>
            <a:endParaRPr lang="en-US" altLang="ja-JP" dirty="0" smtClean="0"/>
          </a:p>
          <a:p>
            <a:pPr lvl="1"/>
            <a:r>
              <a:rPr lang="ja-JP" altLang="en-US" dirty="0"/>
              <a:t>データ</a:t>
            </a:r>
            <a:r>
              <a:rPr lang="ja-JP" altLang="en-US" dirty="0" smtClean="0"/>
              <a:t>を</a:t>
            </a:r>
            <a:r>
              <a:rPr lang="ja-JP" altLang="en-US" dirty="0"/>
              <a:t>得</a:t>
            </a:r>
            <a:r>
              <a:rPr lang="ja-JP" altLang="en-US" dirty="0" smtClean="0"/>
              <a:t>ることで，特定の仮説（信念）の確からしさが変化する．</a:t>
            </a:r>
            <a:endParaRPr lang="en-US" altLang="ja-JP" dirty="0" smtClean="0"/>
          </a:p>
          <a:p>
            <a:pPr lvl="1"/>
            <a:endParaRPr lang="en-US" altLang="ja-JP" dirty="0"/>
          </a:p>
          <a:p>
            <a:pPr lvl="1"/>
            <a:endParaRPr lang="en-US" altLang="ja-JP" dirty="0" smtClean="0"/>
          </a:p>
          <a:p>
            <a:pPr lvl="1"/>
            <a:endParaRPr lang="en-US" altLang="ja-JP" dirty="0"/>
          </a:p>
          <a:p>
            <a:pPr lvl="1"/>
            <a:r>
              <a:rPr lang="ja-JP" altLang="en-US" dirty="0" smtClean="0"/>
              <a:t>例：赤玉が出たとき，「壺の中に入っている赤玉が１個である確率を求めよ」</a:t>
            </a:r>
            <a:endParaRPr lang="en-US" altLang="ja-JP" dirty="0" smtClean="0"/>
          </a:p>
          <a:p>
            <a:endParaRPr lang="en-US" altLang="ja-JP" dirty="0" smtClean="0"/>
          </a:p>
          <a:p>
            <a:endParaRPr kumimoji="1" lang="en-US" altLang="ja-JP" dirty="0"/>
          </a:p>
          <a:p>
            <a:endParaRPr kumimoji="1" lang="ja-JP" altLang="en-US" dirty="0"/>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1698025045"/>
              </p:ext>
            </p:extLst>
          </p:nvPr>
        </p:nvGraphicFramePr>
        <p:xfrm>
          <a:off x="2150775" y="2795427"/>
          <a:ext cx="3664393" cy="936063"/>
        </p:xfrm>
        <a:graphic>
          <a:graphicData uri="http://schemas.openxmlformats.org/presentationml/2006/ole">
            <mc:AlternateContent xmlns:mc="http://schemas.openxmlformats.org/markup-compatibility/2006">
              <mc:Choice xmlns:v="urn:schemas-microsoft-com:vml" Requires="v">
                <p:oleObj spid="_x0000_s1177" name="数式" r:id="rId3" imgW="1638000" imgH="419040" progId="Equation.3">
                  <p:embed/>
                </p:oleObj>
              </mc:Choice>
              <mc:Fallback>
                <p:oleObj name="数式" r:id="rId3" imgW="1638000" imgH="419040" progId="Equation.3">
                  <p:embed/>
                  <p:pic>
                    <p:nvPicPr>
                      <p:cNvPr id="5" name="オブジェクト 4"/>
                      <p:cNvPicPr/>
                      <p:nvPr/>
                    </p:nvPicPr>
                    <p:blipFill>
                      <a:blip r:embed="rId4"/>
                      <a:stretch>
                        <a:fillRect/>
                      </a:stretch>
                    </p:blipFill>
                    <p:spPr>
                      <a:xfrm>
                        <a:off x="2150775" y="2795427"/>
                        <a:ext cx="3664393" cy="936063"/>
                      </a:xfrm>
                      <a:prstGeom prst="rect">
                        <a:avLst/>
                      </a:prstGeom>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1724727940"/>
              </p:ext>
            </p:extLst>
          </p:nvPr>
        </p:nvGraphicFramePr>
        <p:xfrm>
          <a:off x="2150775" y="4209329"/>
          <a:ext cx="4941887" cy="1703387"/>
        </p:xfrm>
        <a:graphic>
          <a:graphicData uri="http://schemas.openxmlformats.org/presentationml/2006/ole">
            <mc:AlternateContent xmlns:mc="http://schemas.openxmlformats.org/markup-compatibility/2006">
              <mc:Choice xmlns:v="urn:schemas-microsoft-com:vml" Requires="v">
                <p:oleObj spid="_x0000_s1178" name="数式" r:id="rId5" imgW="2209680" imgH="761760" progId="Equation.3">
                  <p:embed/>
                </p:oleObj>
              </mc:Choice>
              <mc:Fallback>
                <p:oleObj name="数式" r:id="rId5" imgW="2209680" imgH="761760" progId="Equation.3">
                  <p:embed/>
                  <p:pic>
                    <p:nvPicPr>
                      <p:cNvPr id="8" name="オブジェクト 7"/>
                      <p:cNvPicPr/>
                      <p:nvPr/>
                    </p:nvPicPr>
                    <p:blipFill>
                      <a:blip r:embed="rId6"/>
                      <a:stretch>
                        <a:fillRect/>
                      </a:stretch>
                    </p:blipFill>
                    <p:spPr>
                      <a:xfrm>
                        <a:off x="2150775" y="4209329"/>
                        <a:ext cx="4941887" cy="1703387"/>
                      </a:xfrm>
                      <a:prstGeom prst="rect">
                        <a:avLst/>
                      </a:prstGeom>
                    </p:spPr>
                  </p:pic>
                </p:oleObj>
              </mc:Fallback>
            </mc:AlternateContent>
          </a:graphicData>
        </a:graphic>
      </p:graphicFrame>
      <p:sp>
        <p:nvSpPr>
          <p:cNvPr id="4" name="スライド番号プレースホルダー 3"/>
          <p:cNvSpPr>
            <a:spLocks noGrp="1"/>
          </p:cNvSpPr>
          <p:nvPr>
            <p:ph type="sldNum" sz="quarter" idx="12"/>
          </p:nvPr>
        </p:nvSpPr>
        <p:spPr/>
        <p:txBody>
          <a:bodyPr/>
          <a:lstStyle/>
          <a:p>
            <a:fld id="{6D0C590E-D2E2-436B-83FC-E8C629ECEA88}" type="slidenum">
              <a:rPr kumimoji="1" lang="ja-JP" altLang="en-US" smtClean="0"/>
              <a:t>8</a:t>
            </a:fld>
            <a:endParaRPr kumimoji="1" lang="ja-JP" altLang="en-US"/>
          </a:p>
        </p:txBody>
      </p:sp>
    </p:spTree>
    <p:extLst>
      <p:ext uri="{BB962C8B-B14F-4D97-AF65-F5344CB8AC3E}">
        <p14:creationId xmlns:p14="http://schemas.microsoft.com/office/powerpoint/2010/main" val="3424630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段階２</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startAt="2"/>
            </a:pPr>
            <a:r>
              <a:rPr lang="ja-JP" altLang="en-US" dirty="0"/>
              <a:t>データ </a:t>
            </a:r>
            <a:r>
              <a:rPr lang="en-US" altLang="ja-JP" i="1" dirty="0">
                <a:latin typeface="Times New Roman" panose="02020603050405020304" pitchFamily="18" charset="0"/>
                <a:cs typeface="Times New Roman" panose="02020603050405020304" pitchFamily="18" charset="0"/>
              </a:rPr>
              <a:t>D </a:t>
            </a:r>
            <a:r>
              <a:rPr lang="ja-JP" altLang="en-US" dirty="0"/>
              <a:t>から，母数の値</a:t>
            </a:r>
            <a:r>
              <a:rPr lang="en-US" altLang="ja-JP" i="1" dirty="0">
                <a:latin typeface="Times New Roman" panose="02020603050405020304" pitchFamily="18" charset="0"/>
                <a:cs typeface="Times New Roman" panose="02020603050405020304" pitchFamily="18" charset="0"/>
              </a:rPr>
              <a:t> θ </a:t>
            </a:r>
            <a:r>
              <a:rPr lang="ja-JP" altLang="en-US" dirty="0"/>
              <a:t>の確率分布を求める．</a:t>
            </a:r>
            <a:endParaRPr lang="en-US" altLang="ja-JP" dirty="0"/>
          </a:p>
          <a:p>
            <a:pPr lvl="1"/>
            <a:r>
              <a:rPr lang="ja-JP" altLang="en-US" dirty="0"/>
              <a:t>すべての </a:t>
            </a:r>
            <a:r>
              <a:rPr lang="en-US" altLang="ja-JP" i="1" dirty="0">
                <a:latin typeface="Times New Roman" panose="02020603050405020304" pitchFamily="18" charset="0"/>
                <a:cs typeface="Times New Roman" panose="02020603050405020304" pitchFamily="18" charset="0"/>
              </a:rPr>
              <a:t>θ </a:t>
            </a:r>
            <a:r>
              <a:rPr lang="ja-JP" altLang="en-US" dirty="0" smtClean="0"/>
              <a:t>（</a:t>
            </a:r>
            <a:r>
              <a:rPr lang="en-US" altLang="ja-JP" i="1" dirty="0" smtClean="0">
                <a:latin typeface="Times New Roman" panose="02020603050405020304" pitchFamily="18" charset="0"/>
                <a:cs typeface="Times New Roman" panose="02020603050405020304" pitchFamily="18" charset="0"/>
              </a:rPr>
              <a:t> </a:t>
            </a:r>
            <a:r>
              <a:rPr lang="en-US" altLang="ja-JP" i="1" dirty="0">
                <a:latin typeface="Times New Roman" panose="02020603050405020304" pitchFamily="18" charset="0"/>
                <a:cs typeface="Times New Roman" panose="02020603050405020304" pitchFamily="18" charset="0"/>
              </a:rPr>
              <a:t>θ</a:t>
            </a:r>
            <a:r>
              <a:rPr lang="ja-JP" altLang="en-US" dirty="0" smtClean="0"/>
              <a:t> </a:t>
            </a:r>
            <a:r>
              <a:rPr lang="en-US" altLang="ja-JP" dirty="0" smtClean="0"/>
              <a:t>= 1, 2, 3</a:t>
            </a:r>
            <a:r>
              <a:rPr lang="ja-JP" altLang="en-US" dirty="0" smtClean="0"/>
              <a:t>）について</a:t>
            </a:r>
            <a:r>
              <a:rPr lang="ja-JP" altLang="en-US" dirty="0"/>
              <a:t>確率を計算すれば，データが得られる前後で母数 </a:t>
            </a:r>
            <a:r>
              <a:rPr lang="en-US" altLang="ja-JP" i="1" dirty="0">
                <a:latin typeface="Times New Roman" panose="02020603050405020304" pitchFamily="18" charset="0"/>
                <a:cs typeface="Times New Roman" panose="02020603050405020304" pitchFamily="18" charset="0"/>
              </a:rPr>
              <a:t>θ </a:t>
            </a:r>
            <a:r>
              <a:rPr lang="ja-JP" altLang="en-US" dirty="0"/>
              <a:t>の確率分布がどのように変化したのかがわかる．</a:t>
            </a:r>
            <a:r>
              <a:rPr lang="ja-JP" altLang="en-US" u="sng" dirty="0"/>
              <a:t>データを得て分布を更新するというアイデアは，ここで理解できる</a:t>
            </a:r>
            <a:r>
              <a:rPr lang="ja-JP" altLang="en-US" dirty="0" smtClean="0"/>
              <a:t>．</a:t>
            </a:r>
            <a:endParaRPr lang="en-US" altLang="ja-JP" dirty="0" smtClean="0"/>
          </a:p>
          <a:p>
            <a:pPr lvl="1"/>
            <a:r>
              <a:rPr lang="ja-JP" altLang="en-US" dirty="0"/>
              <a:t>すべての </a:t>
            </a:r>
            <a:r>
              <a:rPr lang="en-US" altLang="ja-JP" i="1" dirty="0">
                <a:latin typeface="Times New Roman" panose="02020603050405020304" pitchFamily="18" charset="0"/>
                <a:cs typeface="Times New Roman" panose="02020603050405020304" pitchFamily="18" charset="0"/>
              </a:rPr>
              <a:t>θ </a:t>
            </a:r>
            <a:r>
              <a:rPr lang="ja-JP" altLang="en-US" dirty="0"/>
              <a:t>について確率を計算すれば</a:t>
            </a:r>
            <a:r>
              <a:rPr lang="ja-JP" altLang="en-US" dirty="0" smtClean="0"/>
              <a:t>，</a:t>
            </a:r>
            <a:r>
              <a:rPr lang="ja-JP" altLang="en-US" dirty="0"/>
              <a:t>分母</a:t>
            </a:r>
            <a:r>
              <a:rPr lang="ja-JP" altLang="en-US" dirty="0" smtClean="0"/>
              <a:t>がいつも</a:t>
            </a:r>
            <a:r>
              <a:rPr lang="ja-JP" altLang="en-US" dirty="0"/>
              <a:t>同</a:t>
            </a:r>
            <a:r>
              <a:rPr lang="ja-JP" altLang="en-US" dirty="0" smtClean="0"/>
              <a:t>じであることから，</a:t>
            </a:r>
            <a:r>
              <a:rPr lang="ja-JP" altLang="en-US" u="sng" dirty="0" smtClean="0"/>
              <a:t>比例式で書いたベイズの定理が理解できる</a:t>
            </a:r>
            <a:r>
              <a:rPr lang="ja-JP" altLang="en-US" dirty="0" smtClean="0"/>
              <a:t>．</a:t>
            </a:r>
            <a:endParaRPr lang="en-US" altLang="ja-JP"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514591514"/>
              </p:ext>
            </p:extLst>
          </p:nvPr>
        </p:nvGraphicFramePr>
        <p:xfrm>
          <a:off x="1920690" y="4289811"/>
          <a:ext cx="3668570" cy="1033869"/>
        </p:xfrm>
        <a:graphic>
          <a:graphicData uri="http://schemas.openxmlformats.org/presentationml/2006/ole">
            <mc:AlternateContent xmlns:mc="http://schemas.openxmlformats.org/markup-compatibility/2006">
              <mc:Choice xmlns:v="urn:schemas-microsoft-com:vml" Requires="v">
                <p:oleObj spid="_x0000_s7244" name="数式" r:id="rId3" imgW="1485720" imgH="419040" progId="Equation.3">
                  <p:embed/>
                </p:oleObj>
              </mc:Choice>
              <mc:Fallback>
                <p:oleObj name="数式" r:id="rId3" imgW="1485720" imgH="419040" progId="Equation.3">
                  <p:embed/>
                  <p:pic>
                    <p:nvPicPr>
                      <p:cNvPr id="9" name="オブジェクト 8"/>
                      <p:cNvPicPr/>
                      <p:nvPr/>
                    </p:nvPicPr>
                    <p:blipFill>
                      <a:blip r:embed="rId4"/>
                      <a:stretch>
                        <a:fillRect/>
                      </a:stretch>
                    </p:blipFill>
                    <p:spPr>
                      <a:xfrm>
                        <a:off x="1920690" y="4289811"/>
                        <a:ext cx="3668570" cy="1033869"/>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1279215307"/>
              </p:ext>
            </p:extLst>
          </p:nvPr>
        </p:nvGraphicFramePr>
        <p:xfrm>
          <a:off x="6105237" y="4531701"/>
          <a:ext cx="3898118" cy="566772"/>
        </p:xfrm>
        <a:graphic>
          <a:graphicData uri="http://schemas.openxmlformats.org/presentationml/2006/ole">
            <mc:AlternateContent xmlns:mc="http://schemas.openxmlformats.org/markup-compatibility/2006">
              <mc:Choice xmlns:v="urn:schemas-microsoft-com:vml" Requires="v">
                <p:oleObj spid="_x0000_s7245" name="数式" r:id="rId5" imgW="1485720" imgH="215640" progId="Equation.3">
                  <p:embed/>
                </p:oleObj>
              </mc:Choice>
              <mc:Fallback>
                <p:oleObj name="数式" r:id="rId5" imgW="1485720" imgH="215640" progId="Equation.3">
                  <p:embed/>
                  <p:pic>
                    <p:nvPicPr>
                      <p:cNvPr id="11" name="オブジェクト 10"/>
                      <p:cNvPicPr/>
                      <p:nvPr/>
                    </p:nvPicPr>
                    <p:blipFill>
                      <a:blip r:embed="rId6"/>
                      <a:stretch>
                        <a:fillRect/>
                      </a:stretch>
                    </p:blipFill>
                    <p:spPr>
                      <a:xfrm>
                        <a:off x="6105237" y="4531701"/>
                        <a:ext cx="3898118" cy="566772"/>
                      </a:xfrm>
                      <a:prstGeom prst="rect">
                        <a:avLst/>
                      </a:prstGeom>
                    </p:spPr>
                  </p:pic>
                </p:oleObj>
              </mc:Fallback>
            </mc:AlternateContent>
          </a:graphicData>
        </a:graphic>
      </p:graphicFrame>
      <p:sp>
        <p:nvSpPr>
          <p:cNvPr id="6" name="スライド番号プレースホルダー 5"/>
          <p:cNvSpPr>
            <a:spLocks noGrp="1"/>
          </p:cNvSpPr>
          <p:nvPr>
            <p:ph type="sldNum" sz="quarter" idx="12"/>
          </p:nvPr>
        </p:nvSpPr>
        <p:spPr/>
        <p:txBody>
          <a:bodyPr/>
          <a:lstStyle/>
          <a:p>
            <a:fld id="{6D0C590E-D2E2-436B-83FC-E8C629ECEA88}" type="slidenum">
              <a:rPr kumimoji="1" lang="ja-JP" altLang="en-US" smtClean="0"/>
              <a:t>9</a:t>
            </a:fld>
            <a:endParaRPr kumimoji="1" lang="ja-JP" altLang="en-US"/>
          </a:p>
        </p:txBody>
      </p:sp>
    </p:spTree>
    <p:extLst>
      <p:ext uri="{BB962C8B-B14F-4D97-AF65-F5344CB8AC3E}">
        <p14:creationId xmlns:p14="http://schemas.microsoft.com/office/powerpoint/2010/main" val="1087427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2214</Words>
  <Application>Microsoft Office PowerPoint</Application>
  <PresentationFormat>ワイド画面</PresentationFormat>
  <Paragraphs>183</Paragraphs>
  <Slides>26</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26</vt:i4>
      </vt:variant>
    </vt:vector>
  </HeadingPairs>
  <TitlesOfParts>
    <vt:vector size="32" baseType="lpstr">
      <vt:lpstr>游ゴシック</vt:lpstr>
      <vt:lpstr>游ゴシック Light</vt:lpstr>
      <vt:lpstr>Arial</vt:lpstr>
      <vt:lpstr>Times New Roman</vt:lpstr>
      <vt:lpstr>Office テーマ</vt:lpstr>
      <vt:lpstr>数式</vt:lpstr>
      <vt:lpstr>文系学生に対する ベイズ統計学の数理の教育</vt:lpstr>
      <vt:lpstr>自己紹介</vt:lpstr>
      <vt:lpstr>話題提供</vt:lpstr>
      <vt:lpstr>PowerPoint プレゼンテーション</vt:lpstr>
      <vt:lpstr>PowerPoint プレゼンテーション</vt:lpstr>
      <vt:lpstr>ベイズの定理の理解変化</vt:lpstr>
      <vt:lpstr>PowerPoint プレゼンテーション</vt:lpstr>
      <vt:lpstr>段階１</vt:lpstr>
      <vt:lpstr>段階２</vt:lpstr>
      <vt:lpstr>PowerPoint プレゼンテーション</vt:lpstr>
      <vt:lpstr>論点</vt:lpstr>
      <vt:lpstr>段階３</vt:lpstr>
      <vt:lpstr>PowerPoint プレゼンテーション</vt:lpstr>
      <vt:lpstr>確率分布の数理の教え方</vt:lpstr>
      <vt:lpstr>PowerPoint プレゼンテーション</vt:lpstr>
      <vt:lpstr>二項分布・ポアソン分布</vt:lpstr>
      <vt:lpstr>幾何分布</vt:lpstr>
      <vt:lpstr>PowerPoint プレゼンテーション</vt:lpstr>
      <vt:lpstr>PowerPoint プレゼンテーション</vt:lpstr>
      <vt:lpstr>PowerPoint プレゼンテーション</vt:lpstr>
      <vt:lpstr>指数分布</vt:lpstr>
      <vt:lpstr>PowerPoint プレゼンテーション</vt:lpstr>
      <vt:lpstr>論点</vt:lpstr>
      <vt:lpstr>今後の展望</vt:lpstr>
      <vt:lpstr>話題提供まとめ</vt:lpstr>
      <vt:lpstr>論点まとめ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文系学生に対する ベイズ統計の数理の教育</dc:title>
  <dc:creator>寺尾敦</dc:creator>
  <cp:lastModifiedBy>寺尾敦</cp:lastModifiedBy>
  <cp:revision>75</cp:revision>
  <cp:lastPrinted>2017-09-21T02:45:41Z</cp:lastPrinted>
  <dcterms:created xsi:type="dcterms:W3CDTF">2017-09-19T09:33:21Z</dcterms:created>
  <dcterms:modified xsi:type="dcterms:W3CDTF">2017-09-28T12:21:35Z</dcterms:modified>
</cp:coreProperties>
</file>