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4" r:id="rId20"/>
    <p:sldId id="275"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665812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2393886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2362331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339425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319595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189091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336925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201339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122379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945709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602EA0-2307-4D39-9FAE-3B49AAF50695}" type="datetimeFigureOut">
              <a:rPr kumimoji="1" lang="ja-JP" altLang="en-US" smtClean="0"/>
              <a:t>2017/3/5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578996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02EA0-2307-4D39-9FAE-3B49AAF50695}" type="datetimeFigureOut">
              <a:rPr kumimoji="1" lang="ja-JP" altLang="en-US" smtClean="0"/>
              <a:t>2017/3/5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F8870-3CA9-43A3-B95A-F65839804B2E}" type="slidenum">
              <a:rPr kumimoji="1" lang="ja-JP" altLang="en-US" smtClean="0"/>
              <a:t>‹#›</a:t>
            </a:fld>
            <a:endParaRPr kumimoji="1" lang="ja-JP" altLang="en-US"/>
          </a:p>
        </p:txBody>
      </p:sp>
    </p:spTree>
    <p:extLst>
      <p:ext uri="{BB962C8B-B14F-4D97-AF65-F5344CB8AC3E}">
        <p14:creationId xmlns:p14="http://schemas.microsoft.com/office/powerpoint/2010/main" val="3366026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テキスト理解，論点設定，</a:t>
            </a:r>
            <a:r>
              <a:rPr kumimoji="1" lang="en-US" altLang="ja-JP" dirty="0" smtClean="0"/>
              <a:t/>
            </a:r>
            <a:br>
              <a:rPr kumimoji="1" lang="en-US" altLang="ja-JP" dirty="0" smtClean="0"/>
            </a:br>
            <a:r>
              <a:rPr kumimoji="1" lang="ja-JP" altLang="en-US" dirty="0" smtClean="0"/>
              <a:t>論述のスキルを高める</a:t>
            </a:r>
            <a:r>
              <a:rPr kumimoji="1" lang="en-US" altLang="ja-JP" dirty="0" smtClean="0"/>
              <a:t/>
            </a:r>
            <a:br>
              <a:rPr kumimoji="1" lang="en-US" altLang="ja-JP" dirty="0" smtClean="0"/>
            </a:br>
            <a:r>
              <a:rPr kumimoji="1" lang="ja-JP" altLang="en-US" dirty="0" smtClean="0"/>
              <a:t>アクティブ・ラーニング</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寺尾 敦</a:t>
            </a:r>
            <a:endParaRPr kumimoji="1" lang="en-US" altLang="ja-JP" dirty="0" smtClean="0"/>
          </a:p>
          <a:p>
            <a:r>
              <a:rPr lang="ja-JP" altLang="en-US" dirty="0" smtClean="0"/>
              <a:t>青山学院</a:t>
            </a:r>
            <a:r>
              <a:rPr lang="ja-JP" altLang="en-US" dirty="0"/>
              <a:t>大学</a:t>
            </a:r>
            <a:endParaRPr kumimoji="1" lang="ja-JP" altLang="en-US" dirty="0"/>
          </a:p>
        </p:txBody>
      </p:sp>
    </p:spTree>
    <p:extLst>
      <p:ext uri="{BB962C8B-B14F-4D97-AF65-F5344CB8AC3E}">
        <p14:creationId xmlns:p14="http://schemas.microsoft.com/office/powerpoint/2010/main" val="108603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テキスト</a:t>
            </a:r>
            <a:r>
              <a:rPr lang="ja-JP" altLang="en-US" dirty="0" smtClean="0"/>
              <a:t>のおすすめ度は？（アマゾンで星いくつ？）</a:t>
            </a:r>
            <a:endParaRPr lang="en-US" altLang="ja-JP" dirty="0" smtClean="0"/>
          </a:p>
          <a:p>
            <a:pPr lvl="1"/>
            <a:r>
              <a:rPr lang="en-US" altLang="ja-JP" dirty="0" smtClean="0"/>
              <a:t>『</a:t>
            </a:r>
            <a:r>
              <a:rPr lang="ja-JP" altLang="en-US" dirty="0" smtClean="0"/>
              <a:t>まぐれ</a:t>
            </a:r>
            <a:r>
              <a:rPr lang="en-US" altLang="ja-JP" dirty="0" smtClean="0"/>
              <a:t>』</a:t>
            </a:r>
            <a:r>
              <a:rPr lang="ja-JP" altLang="en-US" dirty="0" smtClean="0"/>
              <a:t>：平均</a:t>
            </a:r>
            <a:r>
              <a:rPr lang="en-US" altLang="ja-JP" dirty="0" smtClean="0"/>
              <a:t>3.4</a:t>
            </a:r>
            <a:r>
              <a:rPr lang="ja-JP" altLang="en-US" dirty="0" smtClean="0"/>
              <a:t>個，中央値</a:t>
            </a:r>
            <a:r>
              <a:rPr lang="en-US" altLang="ja-JP" dirty="0" smtClean="0"/>
              <a:t>3.5</a:t>
            </a:r>
            <a:r>
              <a:rPr lang="ja-JP" altLang="en-US" dirty="0" smtClean="0"/>
              <a:t>個，標準偏差</a:t>
            </a:r>
            <a:r>
              <a:rPr lang="en-US" altLang="ja-JP" dirty="0" smtClean="0"/>
              <a:t>0.7</a:t>
            </a:r>
            <a:r>
              <a:rPr lang="ja-JP" altLang="en-US" dirty="0" smtClean="0"/>
              <a:t>個</a:t>
            </a:r>
            <a:endParaRPr lang="en-US" altLang="ja-JP" dirty="0" smtClean="0"/>
          </a:p>
          <a:p>
            <a:pPr lvl="1"/>
            <a:r>
              <a:rPr lang="en-US" altLang="ja-JP" dirty="0" smtClean="0"/>
              <a:t>『</a:t>
            </a:r>
            <a:r>
              <a:rPr lang="ja-JP" altLang="en-US" dirty="0" smtClean="0"/>
              <a:t>デザイン</a:t>
            </a:r>
            <a:r>
              <a:rPr lang="en-US" altLang="ja-JP" dirty="0" smtClean="0"/>
              <a:t>』</a:t>
            </a:r>
            <a:r>
              <a:rPr lang="ja-JP" altLang="en-US" dirty="0" smtClean="0"/>
              <a:t>：平均</a:t>
            </a:r>
            <a:r>
              <a:rPr lang="en-US" altLang="ja-JP" dirty="0" smtClean="0"/>
              <a:t>3.9</a:t>
            </a:r>
            <a:r>
              <a:rPr lang="ja-JP" altLang="en-US" dirty="0" smtClean="0"/>
              <a:t>個，中央値</a:t>
            </a:r>
            <a:r>
              <a:rPr lang="en-US" altLang="ja-JP" dirty="0" smtClean="0"/>
              <a:t>4.0</a:t>
            </a:r>
            <a:r>
              <a:rPr lang="ja-JP" altLang="en-US" dirty="0" smtClean="0"/>
              <a:t>個，標準偏差</a:t>
            </a:r>
            <a:r>
              <a:rPr lang="en-US" altLang="ja-JP" dirty="0" smtClean="0"/>
              <a:t>0.6</a:t>
            </a:r>
            <a:r>
              <a:rPr lang="ja-JP" altLang="en-US" dirty="0" smtClean="0"/>
              <a:t>個</a:t>
            </a:r>
            <a:endParaRPr lang="en-US" altLang="ja-JP" dirty="0" smtClean="0"/>
          </a:p>
          <a:p>
            <a:r>
              <a:rPr lang="ja-JP" altLang="en-US" dirty="0"/>
              <a:t>テキスト</a:t>
            </a:r>
            <a:r>
              <a:rPr lang="ja-JP" altLang="en-US" dirty="0" smtClean="0"/>
              <a:t>として</a:t>
            </a:r>
            <a:r>
              <a:rPr lang="ja-JP" altLang="en-US" dirty="0"/>
              <a:t>用</a:t>
            </a:r>
            <a:r>
              <a:rPr lang="ja-JP" altLang="en-US" dirty="0" smtClean="0"/>
              <a:t>いたどちらの</a:t>
            </a:r>
            <a:r>
              <a:rPr lang="ja-JP" altLang="en-US" dirty="0"/>
              <a:t>書籍</a:t>
            </a:r>
            <a:r>
              <a:rPr lang="ja-JP" altLang="en-US" dirty="0" smtClean="0"/>
              <a:t>も，学生には肯定的に受け入れられたと言える．</a:t>
            </a:r>
            <a:endParaRPr lang="en-US" altLang="ja-JP" dirty="0" smtClean="0"/>
          </a:p>
        </p:txBody>
      </p:sp>
    </p:spTree>
    <p:extLst>
      <p:ext uri="{BB962C8B-B14F-4D97-AF65-F5344CB8AC3E}">
        <p14:creationId xmlns:p14="http://schemas.microsoft.com/office/powerpoint/2010/main" val="2687003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解説ウェブを利用した？（</a:t>
            </a:r>
            <a:r>
              <a:rPr kumimoji="1" lang="en-US" altLang="ja-JP" dirty="0" smtClean="0"/>
              <a:t>『</a:t>
            </a:r>
            <a:r>
              <a:rPr kumimoji="1" lang="ja-JP" altLang="en-US" dirty="0" smtClean="0"/>
              <a:t>まぐれ</a:t>
            </a:r>
            <a:r>
              <a:rPr kumimoji="1" lang="en-US" altLang="ja-JP" dirty="0" smtClean="0"/>
              <a:t>』</a:t>
            </a:r>
            <a:r>
              <a:rPr kumimoji="1" lang="ja-JP" altLang="en-US" dirty="0" smtClean="0"/>
              <a:t>のみ）</a:t>
            </a:r>
            <a:endParaRPr kumimoji="1" lang="en-US" altLang="ja-JP" dirty="0" smtClean="0"/>
          </a:p>
          <a:p>
            <a:pPr lvl="1"/>
            <a:r>
              <a:rPr kumimoji="1" lang="ja-JP" altLang="en-US" dirty="0" smtClean="0"/>
              <a:t>「まったく利用しなかった」８名（</a:t>
            </a:r>
            <a:r>
              <a:rPr kumimoji="1" lang="en-US" altLang="ja-JP" dirty="0" smtClean="0"/>
              <a:t>22%</a:t>
            </a:r>
            <a:r>
              <a:rPr kumimoji="1" lang="ja-JP" altLang="en-US" dirty="0" smtClean="0"/>
              <a:t>）</a:t>
            </a:r>
            <a:endParaRPr kumimoji="1" lang="en-US" altLang="ja-JP" dirty="0" smtClean="0"/>
          </a:p>
          <a:p>
            <a:pPr lvl="1"/>
            <a:r>
              <a:rPr lang="ja-JP" altLang="en-US" dirty="0" smtClean="0"/>
              <a:t>「１回か２</a:t>
            </a:r>
            <a:r>
              <a:rPr lang="ja-JP" altLang="en-US" dirty="0"/>
              <a:t>回</a:t>
            </a:r>
            <a:r>
              <a:rPr lang="ja-JP" altLang="en-US" dirty="0" smtClean="0"/>
              <a:t>の授業」６名（</a:t>
            </a:r>
            <a:r>
              <a:rPr lang="en-US" altLang="ja-JP" dirty="0" smtClean="0"/>
              <a:t>17%</a:t>
            </a:r>
            <a:r>
              <a:rPr lang="ja-JP" altLang="en-US" dirty="0" smtClean="0"/>
              <a:t>）</a:t>
            </a:r>
            <a:endParaRPr lang="en-US" altLang="ja-JP" dirty="0" smtClean="0"/>
          </a:p>
          <a:p>
            <a:pPr lvl="1"/>
            <a:r>
              <a:rPr kumimoji="1" lang="ja-JP" altLang="en-US" dirty="0" smtClean="0"/>
              <a:t>「３回か</a:t>
            </a:r>
            <a:r>
              <a:rPr lang="ja-JP" altLang="en-US" dirty="0" smtClean="0"/>
              <a:t>４</a:t>
            </a:r>
            <a:r>
              <a:rPr kumimoji="1" lang="ja-JP" altLang="en-US" dirty="0" smtClean="0"/>
              <a:t>回の授業」６名（</a:t>
            </a:r>
            <a:r>
              <a:rPr kumimoji="1" lang="en-US" altLang="ja-JP" dirty="0" smtClean="0"/>
              <a:t>17%</a:t>
            </a:r>
            <a:r>
              <a:rPr kumimoji="1" lang="ja-JP" altLang="en-US" dirty="0" smtClean="0"/>
              <a:t>）</a:t>
            </a:r>
            <a:endParaRPr kumimoji="1" lang="en-US" altLang="ja-JP" dirty="0" smtClean="0"/>
          </a:p>
          <a:p>
            <a:pPr lvl="1"/>
            <a:r>
              <a:rPr lang="ja-JP" altLang="en-US" dirty="0" smtClean="0"/>
              <a:t>「ほぼ毎回（全６回）」</a:t>
            </a:r>
            <a:r>
              <a:rPr lang="en-US" altLang="ja-JP" dirty="0" smtClean="0"/>
              <a:t>16</a:t>
            </a:r>
            <a:r>
              <a:rPr lang="ja-JP" altLang="en-US" dirty="0" smtClean="0"/>
              <a:t>名（</a:t>
            </a:r>
            <a:r>
              <a:rPr lang="en-US" altLang="ja-JP" dirty="0" smtClean="0"/>
              <a:t>44%</a:t>
            </a:r>
            <a:r>
              <a:rPr lang="ja-JP" altLang="en-US" dirty="0" smtClean="0"/>
              <a:t>）</a:t>
            </a:r>
            <a:endParaRPr lang="en-US" altLang="ja-JP" dirty="0" smtClean="0"/>
          </a:p>
          <a:p>
            <a:r>
              <a:rPr lang="ja-JP" altLang="en-US" dirty="0" smtClean="0"/>
              <a:t>３つのレポート（要約，論述，リアクションペーパー）との相関係数はそれぞれ，</a:t>
            </a:r>
            <a:r>
              <a:rPr lang="en-US" altLang="ja-JP" dirty="0" smtClean="0"/>
              <a:t>.11</a:t>
            </a:r>
            <a:r>
              <a:rPr lang="ja-JP" altLang="en-US" dirty="0" err="1" smtClean="0"/>
              <a:t>，</a:t>
            </a:r>
            <a:r>
              <a:rPr lang="en-US" altLang="ja-JP" dirty="0" smtClean="0"/>
              <a:t>.23</a:t>
            </a:r>
            <a:r>
              <a:rPr lang="ja-JP" altLang="en-US" dirty="0" err="1" smtClean="0"/>
              <a:t>，</a:t>
            </a:r>
            <a:r>
              <a:rPr lang="en-US" altLang="ja-JP" dirty="0" smtClean="0"/>
              <a:t>.20</a:t>
            </a:r>
            <a:r>
              <a:rPr lang="ja-JP" altLang="en-US" dirty="0" smtClean="0"/>
              <a:t>であり，あまり明確な関係は認められなかった．</a:t>
            </a:r>
            <a:endParaRPr kumimoji="1" lang="ja-JP" altLang="en-US" dirty="0"/>
          </a:p>
        </p:txBody>
      </p:sp>
    </p:spTree>
    <p:extLst>
      <p:ext uri="{BB962C8B-B14F-4D97-AF65-F5344CB8AC3E}">
        <p14:creationId xmlns:p14="http://schemas.microsoft.com/office/powerpoint/2010/main" val="625313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ディスカッションへの関与</a:t>
            </a:r>
            <a:endParaRPr kumimoji="1" lang="en-US" altLang="ja-JP" dirty="0" smtClean="0"/>
          </a:p>
          <a:p>
            <a:pPr lvl="1"/>
            <a:r>
              <a:rPr lang="ja-JP" altLang="en-US" dirty="0" smtClean="0"/>
              <a:t>５件法</a:t>
            </a:r>
            <a:r>
              <a:rPr lang="ja-JP" altLang="en-US" dirty="0"/>
              <a:t>での「</a:t>
            </a:r>
            <a:r>
              <a:rPr lang="ja-JP" altLang="en-US" dirty="0" smtClean="0"/>
              <a:t>まったくあてはまらない」</a:t>
            </a:r>
            <a:r>
              <a:rPr lang="ja-JP" altLang="en-US" dirty="0"/>
              <a:t>を１点，</a:t>
            </a:r>
            <a:r>
              <a:rPr lang="ja-JP" altLang="en-US" dirty="0" smtClean="0"/>
              <a:t>「</a:t>
            </a:r>
            <a:r>
              <a:rPr lang="ja-JP" altLang="en-US" dirty="0"/>
              <a:t>非常</a:t>
            </a:r>
            <a:r>
              <a:rPr lang="ja-JP" altLang="en-US" dirty="0" smtClean="0"/>
              <a:t>によくあてはま</a:t>
            </a:r>
            <a:r>
              <a:rPr lang="ja-JP" altLang="en-US" dirty="0"/>
              <a:t>る</a:t>
            </a:r>
            <a:r>
              <a:rPr lang="ja-JP" altLang="en-US" dirty="0" smtClean="0"/>
              <a:t>」を５点</a:t>
            </a:r>
            <a:r>
              <a:rPr lang="ja-JP" altLang="en-US" dirty="0"/>
              <a:t>として点数化した</a:t>
            </a:r>
            <a:r>
              <a:rPr lang="ja-JP" altLang="en-US" dirty="0" smtClean="0"/>
              <a:t>．</a:t>
            </a:r>
            <a:endParaRPr lang="en-US" altLang="ja-JP" dirty="0"/>
          </a:p>
        </p:txBody>
      </p:sp>
      <p:graphicFrame>
        <p:nvGraphicFramePr>
          <p:cNvPr id="4" name="表 3"/>
          <p:cNvGraphicFramePr>
            <a:graphicFrameLocks noGrp="1"/>
          </p:cNvGraphicFramePr>
          <p:nvPr>
            <p:extLst>
              <p:ext uri="{D42A27DB-BD31-4B8C-83A1-F6EECF244321}">
                <p14:modId xmlns:p14="http://schemas.microsoft.com/office/powerpoint/2010/main" val="900757674"/>
              </p:ext>
            </p:extLst>
          </p:nvPr>
        </p:nvGraphicFramePr>
        <p:xfrm>
          <a:off x="1348510" y="3278140"/>
          <a:ext cx="8127999" cy="1854200"/>
        </p:xfrm>
        <a:graphic>
          <a:graphicData uri="http://schemas.openxmlformats.org/drawingml/2006/table">
            <a:tbl>
              <a:tblPr firstRow="1" bandRow="1">
                <a:tableStyleId>{5C22544A-7EE6-4342-B048-85BDC9FD1C3A}</a:tableStyleId>
              </a:tblPr>
              <a:tblGrid>
                <a:gridCol w="4100946">
                  <a:extLst>
                    <a:ext uri="{9D8B030D-6E8A-4147-A177-3AD203B41FA5}">
                      <a16:colId xmlns:a16="http://schemas.microsoft.com/office/drawing/2014/main" val="2092392116"/>
                    </a:ext>
                  </a:extLst>
                </a:gridCol>
                <a:gridCol w="1342351">
                  <a:extLst>
                    <a:ext uri="{9D8B030D-6E8A-4147-A177-3AD203B41FA5}">
                      <a16:colId xmlns:a16="http://schemas.microsoft.com/office/drawing/2014/main" val="1285728983"/>
                    </a:ext>
                  </a:extLst>
                </a:gridCol>
                <a:gridCol w="1342351">
                  <a:extLst>
                    <a:ext uri="{9D8B030D-6E8A-4147-A177-3AD203B41FA5}">
                      <a16:colId xmlns:a16="http://schemas.microsoft.com/office/drawing/2014/main" val="152028084"/>
                    </a:ext>
                  </a:extLst>
                </a:gridCol>
                <a:gridCol w="1342351">
                  <a:extLst>
                    <a:ext uri="{9D8B030D-6E8A-4147-A177-3AD203B41FA5}">
                      <a16:colId xmlns:a16="http://schemas.microsoft.com/office/drawing/2014/main" val="955369545"/>
                    </a:ext>
                  </a:extLst>
                </a:gridCol>
              </a:tblGrid>
              <a:tr h="370840">
                <a:tc>
                  <a:txBody>
                    <a:bodyPr/>
                    <a:lstStyle/>
                    <a:p>
                      <a:r>
                        <a:rPr kumimoji="1" lang="en-US" altLang="ja-JP" dirty="0" smtClean="0"/>
                        <a:t>『</a:t>
                      </a:r>
                      <a:r>
                        <a:rPr kumimoji="1" lang="ja-JP" altLang="en-US" dirty="0" smtClean="0"/>
                        <a:t>まぐれ</a:t>
                      </a:r>
                      <a:r>
                        <a:rPr kumimoji="1" lang="en-US" altLang="ja-JP" dirty="0" smtClean="0"/>
                        <a:t>』</a:t>
                      </a:r>
                      <a:endParaRPr kumimoji="1" lang="ja-JP" altLang="en-US" dirty="0"/>
                    </a:p>
                  </a:txBody>
                  <a:tcPr/>
                </a:tc>
                <a:tc>
                  <a:txBody>
                    <a:bodyPr/>
                    <a:lstStyle/>
                    <a:p>
                      <a:pPr algn="ctr"/>
                      <a:r>
                        <a:rPr kumimoji="1" lang="ja-JP" altLang="en-US" dirty="0" smtClean="0"/>
                        <a:t>平均</a:t>
                      </a:r>
                      <a:endParaRPr kumimoji="1" lang="ja-JP" altLang="en-US" dirty="0"/>
                    </a:p>
                  </a:txBody>
                  <a:tcPr/>
                </a:tc>
                <a:tc>
                  <a:txBody>
                    <a:bodyPr/>
                    <a:lstStyle/>
                    <a:p>
                      <a:pPr algn="ctr"/>
                      <a:r>
                        <a:rPr kumimoji="1" lang="ja-JP" altLang="en-US" dirty="0" smtClean="0"/>
                        <a:t>標準偏差</a:t>
                      </a:r>
                      <a:endParaRPr kumimoji="1" lang="ja-JP" altLang="en-US" dirty="0"/>
                    </a:p>
                  </a:txBody>
                  <a:tcPr/>
                </a:tc>
                <a:tc>
                  <a:txBody>
                    <a:bodyPr/>
                    <a:lstStyle/>
                    <a:p>
                      <a:pPr algn="ctr"/>
                      <a:r>
                        <a:rPr kumimoji="1" lang="ja-JP" altLang="en-US" dirty="0" smtClean="0"/>
                        <a:t>中央値</a:t>
                      </a:r>
                      <a:endParaRPr kumimoji="1" lang="ja-JP" altLang="en-US" dirty="0"/>
                    </a:p>
                  </a:txBody>
                  <a:tcPr/>
                </a:tc>
                <a:extLst>
                  <a:ext uri="{0D108BD9-81ED-4DB2-BD59-A6C34878D82A}">
                    <a16:rowId xmlns:a16="http://schemas.microsoft.com/office/drawing/2014/main" val="3521739190"/>
                  </a:ext>
                </a:extLst>
              </a:tr>
              <a:tr h="370840">
                <a:tc>
                  <a:txBody>
                    <a:bodyPr/>
                    <a:lstStyle/>
                    <a:p>
                      <a:r>
                        <a:rPr kumimoji="1" lang="ja-JP" altLang="en-US" dirty="0" smtClean="0"/>
                        <a:t>積極的に発言した</a:t>
                      </a:r>
                      <a:endParaRPr kumimoji="1" lang="ja-JP" altLang="en-US" dirty="0"/>
                    </a:p>
                  </a:txBody>
                  <a:tcPr/>
                </a:tc>
                <a:tc>
                  <a:txBody>
                    <a:bodyPr/>
                    <a:lstStyle/>
                    <a:p>
                      <a:pPr algn="ctr"/>
                      <a:r>
                        <a:rPr kumimoji="1" lang="en-US" altLang="ja-JP" dirty="0" smtClean="0"/>
                        <a:t>3.6</a:t>
                      </a:r>
                      <a:endParaRPr kumimoji="1" lang="ja-JP" altLang="en-US" dirty="0"/>
                    </a:p>
                  </a:txBody>
                  <a:tcPr/>
                </a:tc>
                <a:tc>
                  <a:txBody>
                    <a:bodyPr/>
                    <a:lstStyle/>
                    <a:p>
                      <a:pPr algn="ctr"/>
                      <a:r>
                        <a:rPr kumimoji="1" lang="en-US" altLang="ja-JP" dirty="0" smtClean="0"/>
                        <a:t>0.8</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2985684963"/>
                  </a:ext>
                </a:extLst>
              </a:tr>
              <a:tr h="370840">
                <a:tc>
                  <a:txBody>
                    <a:bodyPr/>
                    <a:lstStyle/>
                    <a:p>
                      <a:r>
                        <a:rPr kumimoji="1" lang="ja-JP" altLang="en-US" dirty="0" smtClean="0"/>
                        <a:t>議論は楽しかった</a:t>
                      </a:r>
                      <a:endParaRPr kumimoji="1" lang="ja-JP" altLang="en-US" dirty="0"/>
                    </a:p>
                  </a:txBody>
                  <a:tcPr/>
                </a:tc>
                <a:tc>
                  <a:txBody>
                    <a:bodyPr/>
                    <a:lstStyle/>
                    <a:p>
                      <a:pPr algn="ctr"/>
                      <a:r>
                        <a:rPr kumimoji="1" lang="en-US" altLang="ja-JP" dirty="0" smtClean="0"/>
                        <a:t>3.7</a:t>
                      </a:r>
                      <a:endParaRPr kumimoji="1" lang="ja-JP" altLang="en-US" dirty="0"/>
                    </a:p>
                  </a:txBody>
                  <a:tcPr/>
                </a:tc>
                <a:tc>
                  <a:txBody>
                    <a:bodyPr/>
                    <a:lstStyle/>
                    <a:p>
                      <a:pPr algn="ctr"/>
                      <a:r>
                        <a:rPr kumimoji="1" lang="en-US" altLang="ja-JP" dirty="0" smtClean="0"/>
                        <a:t>0.9</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4258638653"/>
                  </a:ext>
                </a:extLst>
              </a:tr>
              <a:tr h="370840">
                <a:tc>
                  <a:txBody>
                    <a:bodyPr/>
                    <a:lstStyle/>
                    <a:p>
                      <a:r>
                        <a:rPr kumimoji="1" lang="ja-JP" altLang="en-US" dirty="0" smtClean="0"/>
                        <a:t>自分の考えを深めることができた</a:t>
                      </a:r>
                      <a:endParaRPr kumimoji="1" lang="ja-JP" altLang="en-US" dirty="0"/>
                    </a:p>
                  </a:txBody>
                  <a:tcPr/>
                </a:tc>
                <a:tc>
                  <a:txBody>
                    <a:bodyPr/>
                    <a:lstStyle/>
                    <a:p>
                      <a:pPr algn="ctr"/>
                      <a:r>
                        <a:rPr kumimoji="1" lang="en-US" altLang="ja-JP" dirty="0" smtClean="0"/>
                        <a:t>3.9</a:t>
                      </a:r>
                      <a:endParaRPr kumimoji="1" lang="ja-JP" altLang="en-US" dirty="0"/>
                    </a:p>
                  </a:txBody>
                  <a:tcPr/>
                </a:tc>
                <a:tc>
                  <a:txBody>
                    <a:bodyPr/>
                    <a:lstStyle/>
                    <a:p>
                      <a:pPr algn="ctr"/>
                      <a:r>
                        <a:rPr kumimoji="1" lang="en-US" altLang="ja-JP" dirty="0" smtClean="0"/>
                        <a:t>0.9</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399452669"/>
                  </a:ext>
                </a:extLst>
              </a:tr>
              <a:tr h="370840">
                <a:tc>
                  <a:txBody>
                    <a:bodyPr/>
                    <a:lstStyle/>
                    <a:p>
                      <a:r>
                        <a:rPr kumimoji="1" lang="ja-JP" altLang="en-US" dirty="0" smtClean="0"/>
                        <a:t>他の人の発言に感心あるいは納得した</a:t>
                      </a:r>
                      <a:endParaRPr kumimoji="1" lang="ja-JP" altLang="en-US" dirty="0"/>
                    </a:p>
                  </a:txBody>
                  <a:tcPr/>
                </a:tc>
                <a:tc>
                  <a:txBody>
                    <a:bodyPr/>
                    <a:lstStyle/>
                    <a:p>
                      <a:pPr algn="ctr"/>
                      <a:r>
                        <a:rPr kumimoji="1" lang="en-US" altLang="ja-JP" dirty="0" smtClean="0"/>
                        <a:t>4.1</a:t>
                      </a:r>
                      <a:endParaRPr kumimoji="1" lang="ja-JP" altLang="en-US" dirty="0"/>
                    </a:p>
                  </a:txBody>
                  <a:tcPr/>
                </a:tc>
                <a:tc>
                  <a:txBody>
                    <a:bodyPr/>
                    <a:lstStyle/>
                    <a:p>
                      <a:pPr algn="ctr"/>
                      <a:r>
                        <a:rPr kumimoji="1" lang="en-US" altLang="ja-JP" dirty="0" smtClean="0"/>
                        <a:t>0.8</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1498008008"/>
                  </a:ext>
                </a:extLst>
              </a:tr>
            </a:tbl>
          </a:graphicData>
        </a:graphic>
      </p:graphicFrame>
    </p:spTree>
    <p:extLst>
      <p:ext uri="{BB962C8B-B14F-4D97-AF65-F5344CB8AC3E}">
        <p14:creationId xmlns:p14="http://schemas.microsoft.com/office/powerpoint/2010/main" val="1165707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ディスカッションへの関与</a:t>
            </a:r>
            <a:endParaRPr kumimoji="1" lang="en-US" altLang="ja-JP" dirty="0" smtClean="0"/>
          </a:p>
          <a:p>
            <a:pPr lvl="1"/>
            <a:r>
              <a:rPr lang="ja-JP" altLang="en-US" dirty="0" smtClean="0"/>
              <a:t>５件法</a:t>
            </a:r>
            <a:r>
              <a:rPr lang="ja-JP" altLang="en-US" dirty="0"/>
              <a:t>での「</a:t>
            </a:r>
            <a:r>
              <a:rPr lang="ja-JP" altLang="en-US" dirty="0" smtClean="0"/>
              <a:t>まったくあてはまらない」</a:t>
            </a:r>
            <a:r>
              <a:rPr lang="ja-JP" altLang="en-US" dirty="0"/>
              <a:t>を１点，</a:t>
            </a:r>
            <a:r>
              <a:rPr lang="ja-JP" altLang="en-US" dirty="0" smtClean="0"/>
              <a:t>「</a:t>
            </a:r>
            <a:r>
              <a:rPr lang="ja-JP" altLang="en-US" dirty="0"/>
              <a:t>非常</a:t>
            </a:r>
            <a:r>
              <a:rPr lang="ja-JP" altLang="en-US" dirty="0" smtClean="0"/>
              <a:t>によくあてはま</a:t>
            </a:r>
            <a:r>
              <a:rPr lang="ja-JP" altLang="en-US" dirty="0"/>
              <a:t>る</a:t>
            </a:r>
            <a:r>
              <a:rPr lang="ja-JP" altLang="en-US" dirty="0" smtClean="0"/>
              <a:t>」を５点</a:t>
            </a:r>
            <a:r>
              <a:rPr lang="ja-JP" altLang="en-US" dirty="0"/>
              <a:t>として点数化した</a:t>
            </a:r>
            <a:r>
              <a:rPr lang="ja-JP" altLang="en-US" dirty="0" smtClean="0"/>
              <a:t>．</a:t>
            </a:r>
            <a:endParaRPr lang="en-US" altLang="ja-JP" dirty="0"/>
          </a:p>
        </p:txBody>
      </p:sp>
      <p:graphicFrame>
        <p:nvGraphicFramePr>
          <p:cNvPr id="4" name="表 3"/>
          <p:cNvGraphicFramePr>
            <a:graphicFrameLocks noGrp="1"/>
          </p:cNvGraphicFramePr>
          <p:nvPr>
            <p:extLst>
              <p:ext uri="{D42A27DB-BD31-4B8C-83A1-F6EECF244321}">
                <p14:modId xmlns:p14="http://schemas.microsoft.com/office/powerpoint/2010/main" val="4203813045"/>
              </p:ext>
            </p:extLst>
          </p:nvPr>
        </p:nvGraphicFramePr>
        <p:xfrm>
          <a:off x="1348510" y="3278140"/>
          <a:ext cx="8127999" cy="1849120"/>
        </p:xfrm>
        <a:graphic>
          <a:graphicData uri="http://schemas.openxmlformats.org/drawingml/2006/table">
            <a:tbl>
              <a:tblPr firstRow="1" bandRow="1">
                <a:tableStyleId>{5C22544A-7EE6-4342-B048-85BDC9FD1C3A}</a:tableStyleId>
              </a:tblPr>
              <a:tblGrid>
                <a:gridCol w="4100946">
                  <a:extLst>
                    <a:ext uri="{9D8B030D-6E8A-4147-A177-3AD203B41FA5}">
                      <a16:colId xmlns:a16="http://schemas.microsoft.com/office/drawing/2014/main" val="2092392116"/>
                    </a:ext>
                  </a:extLst>
                </a:gridCol>
                <a:gridCol w="1342351">
                  <a:extLst>
                    <a:ext uri="{9D8B030D-6E8A-4147-A177-3AD203B41FA5}">
                      <a16:colId xmlns:a16="http://schemas.microsoft.com/office/drawing/2014/main" val="1285728983"/>
                    </a:ext>
                  </a:extLst>
                </a:gridCol>
                <a:gridCol w="1342351">
                  <a:extLst>
                    <a:ext uri="{9D8B030D-6E8A-4147-A177-3AD203B41FA5}">
                      <a16:colId xmlns:a16="http://schemas.microsoft.com/office/drawing/2014/main" val="152028084"/>
                    </a:ext>
                  </a:extLst>
                </a:gridCol>
                <a:gridCol w="1342351">
                  <a:extLst>
                    <a:ext uri="{9D8B030D-6E8A-4147-A177-3AD203B41FA5}">
                      <a16:colId xmlns:a16="http://schemas.microsoft.com/office/drawing/2014/main" val="955369545"/>
                    </a:ext>
                  </a:extLst>
                </a:gridCol>
              </a:tblGrid>
              <a:tr h="203969">
                <a:tc>
                  <a:txBody>
                    <a:bodyPr/>
                    <a:lstStyle/>
                    <a:p>
                      <a:r>
                        <a:rPr kumimoji="1" lang="en-US" altLang="ja-JP" dirty="0" smtClean="0"/>
                        <a:t>『</a:t>
                      </a:r>
                      <a:r>
                        <a:rPr kumimoji="1" lang="ja-JP" altLang="en-US" dirty="0" smtClean="0"/>
                        <a:t>デザイン</a:t>
                      </a:r>
                      <a:r>
                        <a:rPr kumimoji="1" lang="en-US" altLang="ja-JP" dirty="0" smtClean="0"/>
                        <a:t>』</a:t>
                      </a:r>
                      <a:endParaRPr kumimoji="1" lang="ja-JP" altLang="en-US" dirty="0"/>
                    </a:p>
                  </a:txBody>
                  <a:tcPr/>
                </a:tc>
                <a:tc>
                  <a:txBody>
                    <a:bodyPr/>
                    <a:lstStyle/>
                    <a:p>
                      <a:pPr algn="ctr"/>
                      <a:r>
                        <a:rPr kumimoji="1" lang="ja-JP" altLang="en-US" dirty="0" smtClean="0"/>
                        <a:t>平均</a:t>
                      </a:r>
                      <a:endParaRPr kumimoji="1" lang="ja-JP" altLang="en-US" dirty="0"/>
                    </a:p>
                  </a:txBody>
                  <a:tcPr/>
                </a:tc>
                <a:tc>
                  <a:txBody>
                    <a:bodyPr/>
                    <a:lstStyle/>
                    <a:p>
                      <a:pPr algn="ctr"/>
                      <a:r>
                        <a:rPr kumimoji="1" lang="ja-JP" altLang="en-US" dirty="0" smtClean="0"/>
                        <a:t>標準偏差</a:t>
                      </a:r>
                      <a:endParaRPr kumimoji="1" lang="ja-JP" altLang="en-US" dirty="0"/>
                    </a:p>
                  </a:txBody>
                  <a:tcPr/>
                </a:tc>
                <a:tc>
                  <a:txBody>
                    <a:bodyPr/>
                    <a:lstStyle/>
                    <a:p>
                      <a:pPr algn="ctr"/>
                      <a:r>
                        <a:rPr kumimoji="1" lang="ja-JP" altLang="en-US" dirty="0" smtClean="0"/>
                        <a:t>中央値</a:t>
                      </a:r>
                      <a:endParaRPr kumimoji="1" lang="ja-JP" altLang="en-US" dirty="0"/>
                    </a:p>
                  </a:txBody>
                  <a:tcPr/>
                </a:tc>
                <a:extLst>
                  <a:ext uri="{0D108BD9-81ED-4DB2-BD59-A6C34878D82A}">
                    <a16:rowId xmlns:a16="http://schemas.microsoft.com/office/drawing/2014/main" val="3521739190"/>
                  </a:ext>
                </a:extLst>
              </a:tr>
              <a:tr h="370840">
                <a:tc>
                  <a:txBody>
                    <a:bodyPr/>
                    <a:lstStyle/>
                    <a:p>
                      <a:r>
                        <a:rPr kumimoji="1" lang="ja-JP" altLang="en-US" dirty="0" smtClean="0"/>
                        <a:t>積極的に発言した</a:t>
                      </a:r>
                      <a:endParaRPr kumimoji="1" lang="ja-JP" altLang="en-US" dirty="0"/>
                    </a:p>
                  </a:txBody>
                  <a:tcPr/>
                </a:tc>
                <a:tc>
                  <a:txBody>
                    <a:bodyPr/>
                    <a:lstStyle/>
                    <a:p>
                      <a:pPr algn="ctr"/>
                      <a:r>
                        <a:rPr kumimoji="1" lang="en-US" altLang="ja-JP" dirty="0" smtClean="0"/>
                        <a:t>3.6</a:t>
                      </a:r>
                      <a:endParaRPr kumimoji="1" lang="ja-JP" altLang="en-US" dirty="0"/>
                    </a:p>
                  </a:txBody>
                  <a:tcPr/>
                </a:tc>
                <a:tc>
                  <a:txBody>
                    <a:bodyPr/>
                    <a:lstStyle/>
                    <a:p>
                      <a:pPr algn="ctr"/>
                      <a:r>
                        <a:rPr kumimoji="1" lang="en-US" altLang="ja-JP" dirty="0" smtClean="0"/>
                        <a:t>0.9</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2985684963"/>
                  </a:ext>
                </a:extLst>
              </a:tr>
              <a:tr h="370840">
                <a:tc>
                  <a:txBody>
                    <a:bodyPr/>
                    <a:lstStyle/>
                    <a:p>
                      <a:r>
                        <a:rPr kumimoji="1" lang="ja-JP" altLang="en-US" dirty="0" smtClean="0"/>
                        <a:t>議論は楽しかった</a:t>
                      </a:r>
                      <a:endParaRPr kumimoji="1" lang="ja-JP" altLang="en-US" dirty="0"/>
                    </a:p>
                  </a:txBody>
                  <a:tcPr/>
                </a:tc>
                <a:tc>
                  <a:txBody>
                    <a:bodyPr/>
                    <a:lstStyle/>
                    <a:p>
                      <a:pPr algn="ctr"/>
                      <a:r>
                        <a:rPr kumimoji="1" lang="en-US" altLang="ja-JP" dirty="0" smtClean="0"/>
                        <a:t>3.8</a:t>
                      </a:r>
                      <a:endParaRPr kumimoji="1" lang="ja-JP" altLang="en-US" dirty="0"/>
                    </a:p>
                  </a:txBody>
                  <a:tcPr/>
                </a:tc>
                <a:tc>
                  <a:txBody>
                    <a:bodyPr/>
                    <a:lstStyle/>
                    <a:p>
                      <a:pPr algn="ctr"/>
                      <a:r>
                        <a:rPr kumimoji="1" lang="en-US" altLang="ja-JP" dirty="0" smtClean="0"/>
                        <a:t>0.9</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4258638653"/>
                  </a:ext>
                </a:extLst>
              </a:tr>
              <a:tr h="370840">
                <a:tc>
                  <a:txBody>
                    <a:bodyPr/>
                    <a:lstStyle/>
                    <a:p>
                      <a:r>
                        <a:rPr kumimoji="1" lang="ja-JP" altLang="en-US" dirty="0" smtClean="0"/>
                        <a:t>自分の考えを深めることができた</a:t>
                      </a:r>
                      <a:endParaRPr kumimoji="1" lang="ja-JP" altLang="en-US" dirty="0"/>
                    </a:p>
                  </a:txBody>
                  <a:tcPr/>
                </a:tc>
                <a:tc>
                  <a:txBody>
                    <a:bodyPr/>
                    <a:lstStyle/>
                    <a:p>
                      <a:pPr algn="ctr"/>
                      <a:r>
                        <a:rPr kumimoji="1" lang="en-US" altLang="ja-JP" dirty="0" smtClean="0"/>
                        <a:t>4.0</a:t>
                      </a:r>
                      <a:endParaRPr kumimoji="1" lang="ja-JP" altLang="en-US" dirty="0"/>
                    </a:p>
                  </a:txBody>
                  <a:tcPr/>
                </a:tc>
                <a:tc>
                  <a:txBody>
                    <a:bodyPr/>
                    <a:lstStyle/>
                    <a:p>
                      <a:pPr algn="ctr"/>
                      <a:r>
                        <a:rPr kumimoji="1" lang="en-US" altLang="ja-JP" dirty="0" smtClean="0"/>
                        <a:t>0.7</a:t>
                      </a:r>
                      <a:endParaRPr kumimoji="1" lang="ja-JP" altLang="en-US" dirty="0"/>
                    </a:p>
                  </a:txBody>
                  <a:tcPr/>
                </a:tc>
                <a:tc>
                  <a:txBody>
                    <a:bodyPr/>
                    <a:lstStyle/>
                    <a:p>
                      <a:pPr algn="ctr"/>
                      <a:r>
                        <a:rPr kumimoji="1" lang="en-US" altLang="ja-JP" dirty="0" smtClean="0"/>
                        <a:t>4.0</a:t>
                      </a:r>
                      <a:endParaRPr kumimoji="1" lang="ja-JP" altLang="en-US" dirty="0"/>
                    </a:p>
                  </a:txBody>
                  <a:tcPr/>
                </a:tc>
                <a:extLst>
                  <a:ext uri="{0D108BD9-81ED-4DB2-BD59-A6C34878D82A}">
                    <a16:rowId xmlns:a16="http://schemas.microsoft.com/office/drawing/2014/main" val="399452669"/>
                  </a:ext>
                </a:extLst>
              </a:tr>
              <a:tr h="370840">
                <a:tc>
                  <a:txBody>
                    <a:bodyPr/>
                    <a:lstStyle/>
                    <a:p>
                      <a:r>
                        <a:rPr kumimoji="1" lang="ja-JP" altLang="en-US" dirty="0" smtClean="0"/>
                        <a:t>他の人の発言に感心あるいは納得した</a:t>
                      </a:r>
                      <a:endParaRPr kumimoji="1" lang="ja-JP" altLang="en-US" dirty="0"/>
                    </a:p>
                  </a:txBody>
                  <a:tcPr/>
                </a:tc>
                <a:tc>
                  <a:txBody>
                    <a:bodyPr/>
                    <a:lstStyle/>
                    <a:p>
                      <a:pPr algn="ctr"/>
                      <a:r>
                        <a:rPr kumimoji="1" lang="en-US" altLang="ja-JP" dirty="0" smtClean="0"/>
                        <a:t>4.3</a:t>
                      </a:r>
                      <a:endParaRPr kumimoji="1" lang="ja-JP" altLang="en-US" dirty="0"/>
                    </a:p>
                  </a:txBody>
                  <a:tcPr/>
                </a:tc>
                <a:tc>
                  <a:txBody>
                    <a:bodyPr/>
                    <a:lstStyle/>
                    <a:p>
                      <a:pPr algn="ctr"/>
                      <a:r>
                        <a:rPr kumimoji="1" lang="en-US" altLang="ja-JP" dirty="0" smtClean="0"/>
                        <a:t>0.9</a:t>
                      </a:r>
                      <a:endParaRPr kumimoji="1" lang="ja-JP" altLang="en-US" dirty="0"/>
                    </a:p>
                  </a:txBody>
                  <a:tcPr/>
                </a:tc>
                <a:tc>
                  <a:txBody>
                    <a:bodyPr/>
                    <a:lstStyle/>
                    <a:p>
                      <a:pPr algn="ctr"/>
                      <a:r>
                        <a:rPr kumimoji="1" lang="en-US" altLang="ja-JP" dirty="0" smtClean="0"/>
                        <a:t>4.5</a:t>
                      </a:r>
                      <a:endParaRPr kumimoji="1" lang="ja-JP" altLang="en-US" dirty="0"/>
                    </a:p>
                  </a:txBody>
                  <a:tcPr/>
                </a:tc>
                <a:extLst>
                  <a:ext uri="{0D108BD9-81ED-4DB2-BD59-A6C34878D82A}">
                    <a16:rowId xmlns:a16="http://schemas.microsoft.com/office/drawing/2014/main" val="1498008008"/>
                  </a:ext>
                </a:extLst>
              </a:tr>
            </a:tbl>
          </a:graphicData>
        </a:graphic>
      </p:graphicFrame>
    </p:spTree>
    <p:extLst>
      <p:ext uri="{BB962C8B-B14F-4D97-AF65-F5344CB8AC3E}">
        <p14:creationId xmlns:p14="http://schemas.microsoft.com/office/powerpoint/2010/main" val="3287457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平均的</a:t>
            </a:r>
            <a:r>
              <a:rPr lang="ja-JP" altLang="en-US" dirty="0" smtClean="0"/>
              <a:t>には，学生はディスカッションに積極的に関与していたと言える．</a:t>
            </a:r>
            <a:endParaRPr lang="en-US" altLang="ja-JP" dirty="0" smtClean="0"/>
          </a:p>
          <a:p>
            <a:r>
              <a:rPr kumimoji="1" lang="ja-JP" altLang="en-US" dirty="0" smtClean="0"/>
              <a:t>しかし，ディスカッションへの関与と３つのレポートの点数との間には相関が認められなかった．</a:t>
            </a:r>
            <a:endParaRPr kumimoji="1" lang="ja-JP" altLang="en-US" dirty="0"/>
          </a:p>
        </p:txBody>
      </p:sp>
    </p:spTree>
    <p:extLst>
      <p:ext uri="{BB962C8B-B14F-4D97-AF65-F5344CB8AC3E}">
        <p14:creationId xmlns:p14="http://schemas.microsoft.com/office/powerpoint/2010/main" val="36419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優秀なリアクションペーパーは参考になった？</a:t>
            </a:r>
            <a:r>
              <a:rPr lang="ja-JP" altLang="en-US" dirty="0" smtClean="0"/>
              <a:t>（</a:t>
            </a:r>
            <a:r>
              <a:rPr lang="en-US" altLang="ja-JP" dirty="0" smtClean="0"/>
              <a:t>『</a:t>
            </a:r>
            <a:r>
              <a:rPr lang="ja-JP" altLang="en-US" dirty="0" smtClean="0"/>
              <a:t>デザイン</a:t>
            </a:r>
            <a:r>
              <a:rPr lang="en-US" altLang="ja-JP" dirty="0" smtClean="0"/>
              <a:t>』</a:t>
            </a:r>
            <a:r>
              <a:rPr lang="ja-JP" altLang="en-US" dirty="0" smtClean="0"/>
              <a:t>のみ）</a:t>
            </a:r>
            <a:endParaRPr lang="en-US" altLang="ja-JP" dirty="0" smtClean="0"/>
          </a:p>
          <a:p>
            <a:pPr lvl="1"/>
            <a:r>
              <a:rPr kumimoji="1" lang="ja-JP" altLang="en-US" dirty="0" smtClean="0"/>
              <a:t>６件法での「まったく参考にならなかった」を１点，「とても参考になった」を６点として点数化した．</a:t>
            </a:r>
            <a:endParaRPr kumimoji="1" lang="en-US" altLang="ja-JP" dirty="0" smtClean="0"/>
          </a:p>
          <a:p>
            <a:pPr lvl="1"/>
            <a:r>
              <a:rPr lang="ja-JP" altLang="en-US" dirty="0" smtClean="0"/>
              <a:t>平均</a:t>
            </a:r>
            <a:r>
              <a:rPr lang="en-US" altLang="ja-JP" dirty="0" smtClean="0"/>
              <a:t>4.6</a:t>
            </a:r>
            <a:r>
              <a:rPr lang="ja-JP" altLang="en-US" dirty="0"/>
              <a:t>点</a:t>
            </a:r>
            <a:r>
              <a:rPr lang="ja-JP" altLang="en-US" dirty="0" smtClean="0"/>
              <a:t>，中央値</a:t>
            </a:r>
            <a:r>
              <a:rPr lang="en-US" altLang="ja-JP" dirty="0" smtClean="0"/>
              <a:t>4.0</a:t>
            </a:r>
            <a:r>
              <a:rPr lang="ja-JP" altLang="en-US" dirty="0"/>
              <a:t>点</a:t>
            </a:r>
            <a:r>
              <a:rPr lang="ja-JP" altLang="en-US" dirty="0" smtClean="0"/>
              <a:t>，標準偏差</a:t>
            </a:r>
            <a:r>
              <a:rPr lang="en-US" altLang="ja-JP" dirty="0" smtClean="0"/>
              <a:t>0.8</a:t>
            </a:r>
            <a:r>
              <a:rPr lang="ja-JP" altLang="en-US" dirty="0" smtClean="0"/>
              <a:t>点</a:t>
            </a:r>
            <a:endParaRPr lang="en-US" altLang="ja-JP" dirty="0" smtClean="0"/>
          </a:p>
          <a:p>
            <a:pPr lvl="1"/>
            <a:r>
              <a:rPr lang="ja-JP" altLang="en-US" dirty="0" smtClean="0"/>
              <a:t>ほとんどの</a:t>
            </a:r>
            <a:r>
              <a:rPr lang="ja-JP" altLang="en-US" dirty="0"/>
              <a:t>学生</a:t>
            </a:r>
            <a:r>
              <a:rPr lang="ja-JP" altLang="en-US" dirty="0" smtClean="0"/>
              <a:t>は肯定的な回答であった．</a:t>
            </a:r>
            <a:endParaRPr lang="en-US" altLang="ja-JP" dirty="0" smtClean="0"/>
          </a:p>
          <a:p>
            <a:r>
              <a:rPr lang="ja-JP" altLang="en-US" dirty="0" smtClean="0"/>
              <a:t>リアクションペーパーが参考になった程度と，リアクションペーパーの点数とに，相関は認めらなかった．（</a:t>
            </a:r>
            <a:r>
              <a:rPr lang="en-US" altLang="ja-JP" dirty="0" smtClean="0"/>
              <a:t>r = -.02</a:t>
            </a:r>
            <a:r>
              <a:rPr lang="ja-JP" altLang="en-US" dirty="0" smtClean="0"/>
              <a:t>）</a:t>
            </a:r>
            <a:endParaRPr lang="en-US" altLang="ja-JP" dirty="0" smtClean="0"/>
          </a:p>
        </p:txBody>
      </p:sp>
    </p:spTree>
    <p:extLst>
      <p:ext uri="{BB962C8B-B14F-4D97-AF65-F5344CB8AC3E}">
        <p14:creationId xmlns:p14="http://schemas.microsoft.com/office/powerpoint/2010/main" val="3990195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反転授業および「認知心理学」の授業評価</a:t>
            </a:r>
            <a:endParaRPr kumimoji="1" lang="en-US" altLang="ja-JP" dirty="0" smtClean="0"/>
          </a:p>
          <a:p>
            <a:pPr lvl="1"/>
            <a:r>
              <a:rPr lang="ja-JP" altLang="en-US" dirty="0" smtClean="0"/>
              <a:t>５件法</a:t>
            </a:r>
            <a:r>
              <a:rPr lang="ja-JP" altLang="en-US" dirty="0"/>
              <a:t>での「</a:t>
            </a:r>
            <a:r>
              <a:rPr lang="ja-JP" altLang="en-US" dirty="0" smtClean="0"/>
              <a:t>まったくそう思わない」</a:t>
            </a:r>
            <a:r>
              <a:rPr lang="ja-JP" altLang="en-US" dirty="0"/>
              <a:t>を１点，</a:t>
            </a:r>
            <a:r>
              <a:rPr lang="ja-JP" altLang="en-US" dirty="0" smtClean="0"/>
              <a:t>「とてもそう思う」を５点</a:t>
            </a:r>
            <a:r>
              <a:rPr lang="ja-JP" altLang="en-US" dirty="0"/>
              <a:t>として点数化した</a:t>
            </a:r>
            <a:r>
              <a:rPr lang="ja-JP" altLang="en-US" dirty="0" smtClean="0"/>
              <a:t>．</a:t>
            </a:r>
            <a:endParaRPr lang="en-US" altLang="ja-JP" dirty="0"/>
          </a:p>
        </p:txBody>
      </p:sp>
      <p:graphicFrame>
        <p:nvGraphicFramePr>
          <p:cNvPr id="4" name="表 3"/>
          <p:cNvGraphicFramePr>
            <a:graphicFrameLocks noGrp="1"/>
          </p:cNvGraphicFramePr>
          <p:nvPr>
            <p:extLst>
              <p:ext uri="{D42A27DB-BD31-4B8C-83A1-F6EECF244321}">
                <p14:modId xmlns:p14="http://schemas.microsoft.com/office/powerpoint/2010/main" val="1195091093"/>
              </p:ext>
            </p:extLst>
          </p:nvPr>
        </p:nvGraphicFramePr>
        <p:xfrm>
          <a:off x="1348510" y="3278140"/>
          <a:ext cx="8127999" cy="2926080"/>
        </p:xfrm>
        <a:graphic>
          <a:graphicData uri="http://schemas.openxmlformats.org/drawingml/2006/table">
            <a:tbl>
              <a:tblPr firstRow="1" bandRow="1">
                <a:tableStyleId>{5C22544A-7EE6-4342-B048-85BDC9FD1C3A}</a:tableStyleId>
              </a:tblPr>
              <a:tblGrid>
                <a:gridCol w="4100946">
                  <a:extLst>
                    <a:ext uri="{9D8B030D-6E8A-4147-A177-3AD203B41FA5}">
                      <a16:colId xmlns:a16="http://schemas.microsoft.com/office/drawing/2014/main" val="2092392116"/>
                    </a:ext>
                  </a:extLst>
                </a:gridCol>
                <a:gridCol w="1342351">
                  <a:extLst>
                    <a:ext uri="{9D8B030D-6E8A-4147-A177-3AD203B41FA5}">
                      <a16:colId xmlns:a16="http://schemas.microsoft.com/office/drawing/2014/main" val="1285728983"/>
                    </a:ext>
                  </a:extLst>
                </a:gridCol>
                <a:gridCol w="1342351">
                  <a:extLst>
                    <a:ext uri="{9D8B030D-6E8A-4147-A177-3AD203B41FA5}">
                      <a16:colId xmlns:a16="http://schemas.microsoft.com/office/drawing/2014/main" val="152028084"/>
                    </a:ext>
                  </a:extLst>
                </a:gridCol>
                <a:gridCol w="1342351">
                  <a:extLst>
                    <a:ext uri="{9D8B030D-6E8A-4147-A177-3AD203B41FA5}">
                      <a16:colId xmlns:a16="http://schemas.microsoft.com/office/drawing/2014/main" val="955369545"/>
                    </a:ext>
                  </a:extLst>
                </a:gridCol>
              </a:tblGrid>
              <a:tr h="203969">
                <a:tc>
                  <a:txBody>
                    <a:bodyPr/>
                    <a:lstStyle/>
                    <a:p>
                      <a:r>
                        <a:rPr kumimoji="1" lang="en-US" altLang="ja-JP" dirty="0" smtClean="0"/>
                        <a:t>『</a:t>
                      </a:r>
                      <a:r>
                        <a:rPr kumimoji="1" lang="ja-JP" altLang="en-US" dirty="0" smtClean="0"/>
                        <a:t>まぐれ</a:t>
                      </a:r>
                      <a:r>
                        <a:rPr kumimoji="1" lang="en-US" altLang="ja-JP" dirty="0" smtClean="0"/>
                        <a:t>』</a:t>
                      </a:r>
                      <a:endParaRPr kumimoji="1" lang="ja-JP" altLang="en-US" dirty="0"/>
                    </a:p>
                  </a:txBody>
                  <a:tcPr/>
                </a:tc>
                <a:tc>
                  <a:txBody>
                    <a:bodyPr/>
                    <a:lstStyle/>
                    <a:p>
                      <a:pPr algn="ctr"/>
                      <a:r>
                        <a:rPr kumimoji="1" lang="ja-JP" altLang="en-US" dirty="0" smtClean="0"/>
                        <a:t>平均</a:t>
                      </a:r>
                      <a:endParaRPr kumimoji="1" lang="ja-JP" altLang="en-US" dirty="0"/>
                    </a:p>
                  </a:txBody>
                  <a:tcPr/>
                </a:tc>
                <a:tc>
                  <a:txBody>
                    <a:bodyPr/>
                    <a:lstStyle/>
                    <a:p>
                      <a:pPr algn="ctr"/>
                      <a:r>
                        <a:rPr kumimoji="1" lang="ja-JP" altLang="en-US" dirty="0" smtClean="0"/>
                        <a:t>標準偏差</a:t>
                      </a:r>
                      <a:endParaRPr kumimoji="1" lang="ja-JP" altLang="en-US" dirty="0"/>
                    </a:p>
                  </a:txBody>
                  <a:tcPr/>
                </a:tc>
                <a:tc>
                  <a:txBody>
                    <a:bodyPr/>
                    <a:lstStyle/>
                    <a:p>
                      <a:pPr algn="ctr"/>
                      <a:r>
                        <a:rPr kumimoji="1" lang="ja-JP" altLang="en-US" dirty="0" smtClean="0"/>
                        <a:t>中央値</a:t>
                      </a:r>
                      <a:endParaRPr kumimoji="1" lang="ja-JP" altLang="en-US" dirty="0"/>
                    </a:p>
                  </a:txBody>
                  <a:tcPr/>
                </a:tc>
                <a:extLst>
                  <a:ext uri="{0D108BD9-81ED-4DB2-BD59-A6C34878D82A}">
                    <a16:rowId xmlns:a16="http://schemas.microsoft.com/office/drawing/2014/main" val="3521739190"/>
                  </a:ext>
                </a:extLst>
              </a:tr>
              <a:tr h="370840">
                <a:tc>
                  <a:txBody>
                    <a:bodyPr/>
                    <a:lstStyle/>
                    <a:p>
                      <a:r>
                        <a:rPr kumimoji="1" lang="ja-JP" altLang="en-US" dirty="0" smtClean="0"/>
                        <a:t>大学では，伝統的な講義よりも，反転学習での授業を積極的に行うべきだ</a:t>
                      </a:r>
                      <a:endParaRPr kumimoji="1" lang="ja-JP" altLang="en-US" dirty="0"/>
                    </a:p>
                  </a:txBody>
                  <a:tcPr/>
                </a:tc>
                <a:tc>
                  <a:txBody>
                    <a:bodyPr/>
                    <a:lstStyle/>
                    <a:p>
                      <a:pPr algn="ctr"/>
                      <a:r>
                        <a:rPr kumimoji="1" lang="en-US" altLang="ja-JP" dirty="0" smtClean="0"/>
                        <a:t>3.9</a:t>
                      </a:r>
                      <a:endParaRPr kumimoji="1" lang="ja-JP" altLang="en-US" dirty="0"/>
                    </a:p>
                  </a:txBody>
                  <a:tcPr anchor="b"/>
                </a:tc>
                <a:tc>
                  <a:txBody>
                    <a:bodyPr/>
                    <a:lstStyle/>
                    <a:p>
                      <a:pPr algn="ctr"/>
                      <a:r>
                        <a:rPr kumimoji="1" lang="en-US" altLang="ja-JP" dirty="0" smtClean="0"/>
                        <a:t>0.7</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2985684963"/>
                  </a:ext>
                </a:extLst>
              </a:tr>
              <a:tr h="370840">
                <a:tc>
                  <a:txBody>
                    <a:bodyPr/>
                    <a:lstStyle/>
                    <a:p>
                      <a:r>
                        <a:rPr kumimoji="1" lang="ja-JP" altLang="en-US" dirty="0" smtClean="0"/>
                        <a:t>反転授業を行う授業があれば，ぜひ履修したい</a:t>
                      </a:r>
                      <a:endParaRPr kumimoji="1" lang="ja-JP" altLang="en-US" dirty="0"/>
                    </a:p>
                  </a:txBody>
                  <a:tcPr/>
                </a:tc>
                <a:tc>
                  <a:txBody>
                    <a:bodyPr/>
                    <a:lstStyle/>
                    <a:p>
                      <a:pPr algn="ctr"/>
                      <a:r>
                        <a:rPr kumimoji="1" lang="en-US" altLang="ja-JP" dirty="0" smtClean="0"/>
                        <a:t>3.7</a:t>
                      </a:r>
                      <a:endParaRPr kumimoji="1" lang="ja-JP" altLang="en-US" dirty="0"/>
                    </a:p>
                  </a:txBody>
                  <a:tcPr anchor="b"/>
                </a:tc>
                <a:tc>
                  <a:txBody>
                    <a:bodyPr/>
                    <a:lstStyle/>
                    <a:p>
                      <a:pPr algn="ctr"/>
                      <a:r>
                        <a:rPr kumimoji="1" lang="en-US" altLang="ja-JP" dirty="0" smtClean="0"/>
                        <a:t>0.6</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4258638653"/>
                  </a:ext>
                </a:extLst>
              </a:tr>
              <a:tr h="370840">
                <a:tc>
                  <a:txBody>
                    <a:bodyPr/>
                    <a:lstStyle/>
                    <a:p>
                      <a:r>
                        <a:rPr kumimoji="1" lang="ja-JP" altLang="en-US" dirty="0" smtClean="0"/>
                        <a:t>この認知心理学の授業を履修してよかったと思う</a:t>
                      </a:r>
                      <a:endParaRPr kumimoji="1" lang="en-US" altLang="ja-JP" dirty="0" smtClean="0"/>
                    </a:p>
                  </a:txBody>
                  <a:tcPr/>
                </a:tc>
                <a:tc>
                  <a:txBody>
                    <a:bodyPr/>
                    <a:lstStyle/>
                    <a:p>
                      <a:pPr algn="ctr"/>
                      <a:r>
                        <a:rPr kumimoji="1" lang="en-US" altLang="ja-JP" dirty="0" smtClean="0"/>
                        <a:t>4.1</a:t>
                      </a:r>
                      <a:endParaRPr kumimoji="1" lang="ja-JP" altLang="en-US" dirty="0"/>
                    </a:p>
                  </a:txBody>
                  <a:tcPr anchor="b"/>
                </a:tc>
                <a:tc>
                  <a:txBody>
                    <a:bodyPr/>
                    <a:lstStyle/>
                    <a:p>
                      <a:pPr algn="ctr"/>
                      <a:r>
                        <a:rPr kumimoji="1" lang="en-US" altLang="ja-JP" dirty="0" smtClean="0"/>
                        <a:t>0.8</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399452669"/>
                  </a:ext>
                </a:extLst>
              </a:tr>
              <a:tr h="370840">
                <a:tc>
                  <a:txBody>
                    <a:bodyPr/>
                    <a:lstStyle/>
                    <a:p>
                      <a:r>
                        <a:rPr kumimoji="1" lang="ja-JP" altLang="en-US" dirty="0" smtClean="0"/>
                        <a:t>この認知心理学の授業を受講を後輩にすすめたい</a:t>
                      </a:r>
                      <a:endParaRPr kumimoji="1" lang="ja-JP" altLang="en-US" dirty="0"/>
                    </a:p>
                  </a:txBody>
                  <a:tcPr/>
                </a:tc>
                <a:tc>
                  <a:txBody>
                    <a:bodyPr/>
                    <a:lstStyle/>
                    <a:p>
                      <a:pPr algn="ctr"/>
                      <a:r>
                        <a:rPr kumimoji="1" lang="en-US" altLang="ja-JP" dirty="0" smtClean="0"/>
                        <a:t>3.4</a:t>
                      </a:r>
                      <a:endParaRPr kumimoji="1" lang="ja-JP" altLang="en-US" dirty="0"/>
                    </a:p>
                  </a:txBody>
                  <a:tcPr anchor="b"/>
                </a:tc>
                <a:tc>
                  <a:txBody>
                    <a:bodyPr/>
                    <a:lstStyle/>
                    <a:p>
                      <a:pPr algn="ctr"/>
                      <a:r>
                        <a:rPr kumimoji="1" lang="en-US" altLang="ja-JP" dirty="0" smtClean="0"/>
                        <a:t>1.0</a:t>
                      </a:r>
                      <a:endParaRPr kumimoji="1" lang="ja-JP" altLang="en-US" dirty="0"/>
                    </a:p>
                  </a:txBody>
                  <a:tcPr anchor="b"/>
                </a:tc>
                <a:tc>
                  <a:txBody>
                    <a:bodyPr/>
                    <a:lstStyle/>
                    <a:p>
                      <a:pPr algn="ctr"/>
                      <a:r>
                        <a:rPr kumimoji="1" lang="en-US" altLang="ja-JP" dirty="0" smtClean="0"/>
                        <a:t>3.0</a:t>
                      </a:r>
                      <a:endParaRPr kumimoji="1" lang="ja-JP" altLang="en-US" dirty="0"/>
                    </a:p>
                  </a:txBody>
                  <a:tcPr anchor="b"/>
                </a:tc>
                <a:extLst>
                  <a:ext uri="{0D108BD9-81ED-4DB2-BD59-A6C34878D82A}">
                    <a16:rowId xmlns:a16="http://schemas.microsoft.com/office/drawing/2014/main" val="1498008008"/>
                  </a:ext>
                </a:extLst>
              </a:tr>
            </a:tbl>
          </a:graphicData>
        </a:graphic>
      </p:graphicFrame>
    </p:spTree>
    <p:extLst>
      <p:ext uri="{BB962C8B-B14F-4D97-AF65-F5344CB8AC3E}">
        <p14:creationId xmlns:p14="http://schemas.microsoft.com/office/powerpoint/2010/main" val="270794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反転授業および「認知心理学」の授業評価</a:t>
            </a:r>
            <a:endParaRPr kumimoji="1" lang="en-US" altLang="ja-JP" dirty="0" smtClean="0"/>
          </a:p>
          <a:p>
            <a:pPr lvl="1"/>
            <a:r>
              <a:rPr lang="ja-JP" altLang="en-US" dirty="0" smtClean="0"/>
              <a:t>５件法</a:t>
            </a:r>
            <a:r>
              <a:rPr lang="ja-JP" altLang="en-US" dirty="0"/>
              <a:t>での「</a:t>
            </a:r>
            <a:r>
              <a:rPr lang="ja-JP" altLang="en-US" dirty="0" smtClean="0"/>
              <a:t>まったくそう思わない」</a:t>
            </a:r>
            <a:r>
              <a:rPr lang="ja-JP" altLang="en-US" dirty="0"/>
              <a:t>を１点，</a:t>
            </a:r>
            <a:r>
              <a:rPr lang="ja-JP" altLang="en-US" dirty="0" smtClean="0"/>
              <a:t>「とてもそう思う」を５点</a:t>
            </a:r>
            <a:r>
              <a:rPr lang="ja-JP" altLang="en-US" dirty="0"/>
              <a:t>として点数化した</a:t>
            </a:r>
            <a:r>
              <a:rPr lang="ja-JP" altLang="en-US" dirty="0" smtClean="0"/>
              <a:t>．</a:t>
            </a:r>
            <a:endParaRPr lang="en-US" altLang="ja-JP" dirty="0"/>
          </a:p>
        </p:txBody>
      </p:sp>
      <p:graphicFrame>
        <p:nvGraphicFramePr>
          <p:cNvPr id="4" name="表 3"/>
          <p:cNvGraphicFramePr>
            <a:graphicFrameLocks noGrp="1"/>
          </p:cNvGraphicFramePr>
          <p:nvPr>
            <p:extLst>
              <p:ext uri="{D42A27DB-BD31-4B8C-83A1-F6EECF244321}">
                <p14:modId xmlns:p14="http://schemas.microsoft.com/office/powerpoint/2010/main" val="1006549339"/>
              </p:ext>
            </p:extLst>
          </p:nvPr>
        </p:nvGraphicFramePr>
        <p:xfrm>
          <a:off x="1348510" y="3278140"/>
          <a:ext cx="8127999" cy="2926080"/>
        </p:xfrm>
        <a:graphic>
          <a:graphicData uri="http://schemas.openxmlformats.org/drawingml/2006/table">
            <a:tbl>
              <a:tblPr firstRow="1" bandRow="1">
                <a:tableStyleId>{5C22544A-7EE6-4342-B048-85BDC9FD1C3A}</a:tableStyleId>
              </a:tblPr>
              <a:tblGrid>
                <a:gridCol w="4100946">
                  <a:extLst>
                    <a:ext uri="{9D8B030D-6E8A-4147-A177-3AD203B41FA5}">
                      <a16:colId xmlns:a16="http://schemas.microsoft.com/office/drawing/2014/main" val="2092392116"/>
                    </a:ext>
                  </a:extLst>
                </a:gridCol>
                <a:gridCol w="1342351">
                  <a:extLst>
                    <a:ext uri="{9D8B030D-6E8A-4147-A177-3AD203B41FA5}">
                      <a16:colId xmlns:a16="http://schemas.microsoft.com/office/drawing/2014/main" val="1285728983"/>
                    </a:ext>
                  </a:extLst>
                </a:gridCol>
                <a:gridCol w="1342351">
                  <a:extLst>
                    <a:ext uri="{9D8B030D-6E8A-4147-A177-3AD203B41FA5}">
                      <a16:colId xmlns:a16="http://schemas.microsoft.com/office/drawing/2014/main" val="152028084"/>
                    </a:ext>
                  </a:extLst>
                </a:gridCol>
                <a:gridCol w="1342351">
                  <a:extLst>
                    <a:ext uri="{9D8B030D-6E8A-4147-A177-3AD203B41FA5}">
                      <a16:colId xmlns:a16="http://schemas.microsoft.com/office/drawing/2014/main" val="955369545"/>
                    </a:ext>
                  </a:extLst>
                </a:gridCol>
              </a:tblGrid>
              <a:tr h="203969">
                <a:tc>
                  <a:txBody>
                    <a:bodyPr/>
                    <a:lstStyle/>
                    <a:p>
                      <a:r>
                        <a:rPr kumimoji="1" lang="en-US" altLang="ja-JP" dirty="0" smtClean="0"/>
                        <a:t>『</a:t>
                      </a:r>
                      <a:r>
                        <a:rPr kumimoji="1" lang="ja-JP" altLang="en-US" dirty="0" smtClean="0"/>
                        <a:t>デザイン</a:t>
                      </a:r>
                      <a:r>
                        <a:rPr kumimoji="1" lang="en-US" altLang="ja-JP" dirty="0" smtClean="0"/>
                        <a:t>』</a:t>
                      </a:r>
                      <a:endParaRPr kumimoji="1" lang="ja-JP" altLang="en-US" dirty="0"/>
                    </a:p>
                  </a:txBody>
                  <a:tcPr/>
                </a:tc>
                <a:tc>
                  <a:txBody>
                    <a:bodyPr/>
                    <a:lstStyle/>
                    <a:p>
                      <a:pPr algn="ctr"/>
                      <a:r>
                        <a:rPr kumimoji="1" lang="ja-JP" altLang="en-US" dirty="0" smtClean="0"/>
                        <a:t>平均</a:t>
                      </a:r>
                      <a:endParaRPr kumimoji="1" lang="ja-JP" altLang="en-US" dirty="0"/>
                    </a:p>
                  </a:txBody>
                  <a:tcPr/>
                </a:tc>
                <a:tc>
                  <a:txBody>
                    <a:bodyPr/>
                    <a:lstStyle/>
                    <a:p>
                      <a:pPr algn="ctr"/>
                      <a:r>
                        <a:rPr kumimoji="1" lang="ja-JP" altLang="en-US" dirty="0" smtClean="0"/>
                        <a:t>標準偏差</a:t>
                      </a:r>
                      <a:endParaRPr kumimoji="1" lang="ja-JP" altLang="en-US" dirty="0"/>
                    </a:p>
                  </a:txBody>
                  <a:tcPr/>
                </a:tc>
                <a:tc>
                  <a:txBody>
                    <a:bodyPr/>
                    <a:lstStyle/>
                    <a:p>
                      <a:pPr algn="ctr"/>
                      <a:r>
                        <a:rPr kumimoji="1" lang="ja-JP" altLang="en-US" dirty="0" smtClean="0"/>
                        <a:t>中央値</a:t>
                      </a:r>
                      <a:endParaRPr kumimoji="1" lang="ja-JP" altLang="en-US" dirty="0"/>
                    </a:p>
                  </a:txBody>
                  <a:tcPr/>
                </a:tc>
                <a:extLst>
                  <a:ext uri="{0D108BD9-81ED-4DB2-BD59-A6C34878D82A}">
                    <a16:rowId xmlns:a16="http://schemas.microsoft.com/office/drawing/2014/main" val="3521739190"/>
                  </a:ext>
                </a:extLst>
              </a:tr>
              <a:tr h="370840">
                <a:tc>
                  <a:txBody>
                    <a:bodyPr/>
                    <a:lstStyle/>
                    <a:p>
                      <a:r>
                        <a:rPr kumimoji="1" lang="ja-JP" altLang="en-US" dirty="0" smtClean="0"/>
                        <a:t>大学では，伝統的な講義よりも，反転学習での授業を積極的に行うべきだ</a:t>
                      </a:r>
                      <a:endParaRPr kumimoji="1" lang="ja-JP" altLang="en-US" dirty="0"/>
                    </a:p>
                  </a:txBody>
                  <a:tcPr/>
                </a:tc>
                <a:tc>
                  <a:txBody>
                    <a:bodyPr/>
                    <a:lstStyle/>
                    <a:p>
                      <a:pPr algn="ctr"/>
                      <a:r>
                        <a:rPr kumimoji="1" lang="en-US" altLang="ja-JP" dirty="0" smtClean="0"/>
                        <a:t>3.8</a:t>
                      </a:r>
                      <a:endParaRPr kumimoji="1" lang="ja-JP" altLang="en-US" dirty="0"/>
                    </a:p>
                  </a:txBody>
                  <a:tcPr anchor="b"/>
                </a:tc>
                <a:tc>
                  <a:txBody>
                    <a:bodyPr/>
                    <a:lstStyle/>
                    <a:p>
                      <a:pPr algn="ctr"/>
                      <a:r>
                        <a:rPr kumimoji="1" lang="en-US" altLang="ja-JP" dirty="0" smtClean="0"/>
                        <a:t>0.8</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2985684963"/>
                  </a:ext>
                </a:extLst>
              </a:tr>
              <a:tr h="370840">
                <a:tc>
                  <a:txBody>
                    <a:bodyPr/>
                    <a:lstStyle/>
                    <a:p>
                      <a:r>
                        <a:rPr kumimoji="1" lang="ja-JP" altLang="en-US" dirty="0" smtClean="0"/>
                        <a:t>反転授業を行う授業があれば，ぜひ履修したい</a:t>
                      </a:r>
                      <a:endParaRPr kumimoji="1" lang="ja-JP" altLang="en-US" dirty="0"/>
                    </a:p>
                  </a:txBody>
                  <a:tcPr/>
                </a:tc>
                <a:tc>
                  <a:txBody>
                    <a:bodyPr/>
                    <a:lstStyle/>
                    <a:p>
                      <a:pPr algn="ctr"/>
                      <a:r>
                        <a:rPr kumimoji="1" lang="en-US" altLang="ja-JP" dirty="0" smtClean="0"/>
                        <a:t>3.8</a:t>
                      </a:r>
                      <a:endParaRPr kumimoji="1" lang="ja-JP" altLang="en-US" dirty="0"/>
                    </a:p>
                  </a:txBody>
                  <a:tcPr anchor="b"/>
                </a:tc>
                <a:tc>
                  <a:txBody>
                    <a:bodyPr/>
                    <a:lstStyle/>
                    <a:p>
                      <a:pPr algn="ctr"/>
                      <a:r>
                        <a:rPr kumimoji="1" lang="en-US" altLang="ja-JP" dirty="0" smtClean="0"/>
                        <a:t>0.7</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4258638653"/>
                  </a:ext>
                </a:extLst>
              </a:tr>
              <a:tr h="370840">
                <a:tc>
                  <a:txBody>
                    <a:bodyPr/>
                    <a:lstStyle/>
                    <a:p>
                      <a:r>
                        <a:rPr kumimoji="1" lang="ja-JP" altLang="en-US" dirty="0" smtClean="0"/>
                        <a:t>この認知心理学の授業を履修してよかったと思う</a:t>
                      </a:r>
                      <a:endParaRPr kumimoji="1" lang="en-US" altLang="ja-JP" dirty="0" smtClean="0"/>
                    </a:p>
                  </a:txBody>
                  <a:tcPr/>
                </a:tc>
                <a:tc>
                  <a:txBody>
                    <a:bodyPr/>
                    <a:lstStyle/>
                    <a:p>
                      <a:pPr algn="ctr"/>
                      <a:r>
                        <a:rPr kumimoji="1" lang="en-US" altLang="ja-JP" dirty="0" smtClean="0"/>
                        <a:t>4.3</a:t>
                      </a:r>
                      <a:endParaRPr kumimoji="1" lang="ja-JP" altLang="en-US" dirty="0"/>
                    </a:p>
                  </a:txBody>
                  <a:tcPr anchor="b"/>
                </a:tc>
                <a:tc>
                  <a:txBody>
                    <a:bodyPr/>
                    <a:lstStyle/>
                    <a:p>
                      <a:pPr algn="ctr"/>
                      <a:r>
                        <a:rPr kumimoji="1" lang="en-US" altLang="ja-JP" dirty="0" smtClean="0"/>
                        <a:t>0.7</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399452669"/>
                  </a:ext>
                </a:extLst>
              </a:tr>
              <a:tr h="370840">
                <a:tc>
                  <a:txBody>
                    <a:bodyPr/>
                    <a:lstStyle/>
                    <a:p>
                      <a:r>
                        <a:rPr kumimoji="1" lang="ja-JP" altLang="en-US" dirty="0" smtClean="0"/>
                        <a:t>この認知心理学の授業を受講を後輩にすすめたい</a:t>
                      </a:r>
                      <a:endParaRPr kumimoji="1" lang="ja-JP" altLang="en-US" dirty="0"/>
                    </a:p>
                  </a:txBody>
                  <a:tcPr/>
                </a:tc>
                <a:tc>
                  <a:txBody>
                    <a:bodyPr/>
                    <a:lstStyle/>
                    <a:p>
                      <a:pPr algn="ctr"/>
                      <a:r>
                        <a:rPr kumimoji="1" lang="en-US" altLang="ja-JP" dirty="0" smtClean="0"/>
                        <a:t>3.7</a:t>
                      </a:r>
                      <a:endParaRPr kumimoji="1" lang="ja-JP" altLang="en-US" dirty="0"/>
                    </a:p>
                  </a:txBody>
                  <a:tcPr anchor="b"/>
                </a:tc>
                <a:tc>
                  <a:txBody>
                    <a:bodyPr/>
                    <a:lstStyle/>
                    <a:p>
                      <a:pPr algn="ctr"/>
                      <a:r>
                        <a:rPr kumimoji="1" lang="en-US" altLang="ja-JP" dirty="0" smtClean="0"/>
                        <a:t>0.9</a:t>
                      </a:r>
                      <a:endParaRPr kumimoji="1" lang="ja-JP" altLang="en-US" dirty="0"/>
                    </a:p>
                  </a:txBody>
                  <a:tcPr anchor="b"/>
                </a:tc>
                <a:tc>
                  <a:txBody>
                    <a:bodyPr/>
                    <a:lstStyle/>
                    <a:p>
                      <a:pPr algn="ctr"/>
                      <a:r>
                        <a:rPr kumimoji="1" lang="en-US" altLang="ja-JP" dirty="0" smtClean="0"/>
                        <a:t>4.0</a:t>
                      </a:r>
                      <a:endParaRPr kumimoji="1" lang="ja-JP" altLang="en-US" dirty="0"/>
                    </a:p>
                  </a:txBody>
                  <a:tcPr anchor="b"/>
                </a:tc>
                <a:extLst>
                  <a:ext uri="{0D108BD9-81ED-4DB2-BD59-A6C34878D82A}">
                    <a16:rowId xmlns:a16="http://schemas.microsoft.com/office/drawing/2014/main" val="1498008008"/>
                  </a:ext>
                </a:extLst>
              </a:tr>
            </a:tbl>
          </a:graphicData>
        </a:graphic>
      </p:graphicFrame>
    </p:spTree>
    <p:extLst>
      <p:ext uri="{BB962C8B-B14F-4D97-AF65-F5344CB8AC3E}">
        <p14:creationId xmlns:p14="http://schemas.microsoft.com/office/powerpoint/2010/main" val="3543392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評価の平均値は</a:t>
            </a:r>
            <a:r>
              <a:rPr kumimoji="1" lang="en-US" altLang="ja-JP" dirty="0" smtClean="0"/>
              <a:t>3.4</a:t>
            </a:r>
            <a:r>
              <a:rPr kumimoji="1" lang="ja-JP" altLang="en-US" dirty="0" smtClean="0"/>
              <a:t>から</a:t>
            </a:r>
            <a:r>
              <a:rPr kumimoji="1" lang="en-US" altLang="ja-JP" dirty="0" smtClean="0"/>
              <a:t>4.3</a:t>
            </a:r>
            <a:r>
              <a:rPr kumimoji="1" lang="ja-JP" altLang="en-US" dirty="0" smtClean="0"/>
              <a:t>であり，かなり高い値であった．</a:t>
            </a:r>
            <a:endParaRPr kumimoji="1" lang="en-US" altLang="ja-JP" dirty="0" smtClean="0"/>
          </a:p>
          <a:p>
            <a:r>
              <a:rPr lang="ja-JP" altLang="en-US" dirty="0" smtClean="0"/>
              <a:t>反転</a:t>
            </a:r>
            <a:r>
              <a:rPr lang="ja-JP" altLang="en-US" dirty="0"/>
              <a:t>授業</a:t>
            </a:r>
            <a:r>
              <a:rPr lang="ja-JP" altLang="en-US" dirty="0" smtClean="0"/>
              <a:t>の形式，および，反転授業で行われた「認知心理学」の授業を，学生は肯定的に評価していたと言える．</a:t>
            </a:r>
            <a:endParaRPr kumimoji="1" lang="ja-JP" altLang="en-US" dirty="0"/>
          </a:p>
        </p:txBody>
      </p:sp>
    </p:spTree>
    <p:extLst>
      <p:ext uri="{BB962C8B-B14F-4D97-AF65-F5344CB8AC3E}">
        <p14:creationId xmlns:p14="http://schemas.microsoft.com/office/powerpoint/2010/main" val="3764625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レポートの点数は向上した？</a:t>
            </a:r>
            <a:endParaRPr kumimoji="1" lang="en-US" altLang="ja-JP" dirty="0" smtClean="0"/>
          </a:p>
          <a:p>
            <a:pPr lvl="1"/>
            <a:r>
              <a:rPr lang="ja-JP" altLang="en-US" dirty="0" smtClean="0"/>
              <a:t>受講者ごとに，</a:t>
            </a:r>
            <a:r>
              <a:rPr lang="en-US" altLang="ja-JP" dirty="0" smtClean="0"/>
              <a:t>『</a:t>
            </a:r>
            <a:r>
              <a:rPr lang="ja-JP" altLang="en-US" dirty="0" smtClean="0"/>
              <a:t>まぐれ</a:t>
            </a:r>
            <a:r>
              <a:rPr lang="en-US" altLang="ja-JP" dirty="0" smtClean="0"/>
              <a:t>』</a:t>
            </a:r>
            <a:r>
              <a:rPr lang="ja-JP" altLang="en-US" dirty="0" err="1" smtClean="0"/>
              <a:t>での</a:t>
            </a:r>
            <a:r>
              <a:rPr lang="ja-JP" altLang="en-US" dirty="0" smtClean="0"/>
              <a:t>レポートから</a:t>
            </a:r>
            <a:r>
              <a:rPr lang="en-US" altLang="ja-JP" dirty="0" smtClean="0"/>
              <a:t>『</a:t>
            </a:r>
            <a:r>
              <a:rPr lang="ja-JP" altLang="en-US" dirty="0" smtClean="0"/>
              <a:t>デザイン</a:t>
            </a:r>
            <a:r>
              <a:rPr lang="en-US" altLang="ja-JP" dirty="0" smtClean="0"/>
              <a:t>』</a:t>
            </a:r>
            <a:r>
              <a:rPr lang="ja-JP" altLang="en-US" dirty="0" err="1" smtClean="0"/>
              <a:t>での</a:t>
            </a:r>
            <a:r>
              <a:rPr lang="ja-JP" altLang="en-US" dirty="0" smtClean="0"/>
              <a:t>レポートの平均点の変化量を計算した．</a:t>
            </a:r>
            <a:endParaRPr lang="en-US" altLang="ja-JP" dirty="0" smtClean="0"/>
          </a:p>
          <a:p>
            <a:pPr lvl="1"/>
            <a:r>
              <a:rPr kumimoji="1" lang="ja-JP" altLang="en-US" dirty="0" smtClean="0"/>
              <a:t>変化</a:t>
            </a:r>
            <a:r>
              <a:rPr kumimoji="1" lang="ja-JP" altLang="en-US" dirty="0"/>
              <a:t>量</a:t>
            </a:r>
            <a:r>
              <a:rPr kumimoji="1" lang="ja-JP" altLang="en-US" dirty="0" smtClean="0"/>
              <a:t>の母集団平均が０であるという帰無仮説の下で，有意水準を</a:t>
            </a:r>
            <a:r>
              <a:rPr kumimoji="1" lang="en-US" altLang="ja-JP" dirty="0" smtClean="0"/>
              <a:t>5%</a:t>
            </a:r>
            <a:r>
              <a:rPr kumimoji="1" lang="ja-JP" altLang="en-US" dirty="0" smtClean="0"/>
              <a:t>（両側）として，有意性検定を行った．</a:t>
            </a:r>
            <a:endParaRPr kumimoji="1" lang="en-US" altLang="ja-JP" dirty="0" smtClean="0"/>
          </a:p>
          <a:p>
            <a:pPr lvl="1"/>
            <a:r>
              <a:rPr lang="ja-JP" altLang="en-US" dirty="0" smtClean="0"/>
              <a:t>リアクション</a:t>
            </a:r>
            <a:r>
              <a:rPr lang="ja-JP" altLang="en-US" dirty="0"/>
              <a:t>ペーパ</a:t>
            </a:r>
            <a:r>
              <a:rPr lang="ja-JP" altLang="en-US" dirty="0" smtClean="0"/>
              <a:t>ーでの変化量が有意であり，論述での変化量に有意な傾向が見られた．</a:t>
            </a:r>
            <a:endParaRPr lang="en-US" altLang="ja-JP" dirty="0" smtClean="0"/>
          </a:p>
          <a:p>
            <a:pPr lvl="1"/>
            <a:r>
              <a:rPr kumimoji="1" lang="ja-JP" altLang="en-US" dirty="0"/>
              <a:t>レポート</a:t>
            </a:r>
            <a:r>
              <a:rPr kumimoji="1" lang="ja-JP" altLang="en-US" dirty="0" smtClean="0"/>
              <a:t>にはいくらかの改善が認められたと</a:t>
            </a:r>
            <a:r>
              <a:rPr kumimoji="1" lang="ja-JP" altLang="en-US" smtClean="0"/>
              <a:t>言える．ただし，採点を行ったのは授業者なので，点数の向上にはバイアスがかかっているかもしれない．</a:t>
            </a:r>
            <a:endParaRPr kumimoji="1" lang="ja-JP" altLang="en-US" dirty="0"/>
          </a:p>
        </p:txBody>
      </p:sp>
    </p:spTree>
    <p:extLst>
      <p:ext uri="{BB962C8B-B14F-4D97-AF65-F5344CB8AC3E}">
        <p14:creationId xmlns:p14="http://schemas.microsoft.com/office/powerpoint/2010/main" val="277643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１．はじめに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重要なアカデミックスキル</a:t>
            </a:r>
            <a:endParaRPr kumimoji="1" lang="en-US" altLang="ja-JP" dirty="0" smtClean="0"/>
          </a:p>
          <a:p>
            <a:pPr lvl="1"/>
            <a:r>
              <a:rPr lang="ja-JP" altLang="en-US" dirty="0"/>
              <a:t>文章</a:t>
            </a:r>
            <a:r>
              <a:rPr lang="ja-JP" altLang="en-US" dirty="0" smtClean="0"/>
              <a:t>を読んで</a:t>
            </a:r>
            <a:r>
              <a:rPr lang="ja-JP" altLang="en-US" dirty="0"/>
              <a:t>理解</a:t>
            </a:r>
            <a:r>
              <a:rPr lang="ja-JP" altLang="en-US" dirty="0" smtClean="0"/>
              <a:t>する</a:t>
            </a:r>
            <a:endParaRPr lang="en-US" altLang="ja-JP" dirty="0" smtClean="0"/>
          </a:p>
          <a:p>
            <a:pPr lvl="1"/>
            <a:r>
              <a:rPr kumimoji="1" lang="ja-JP" altLang="en-US" dirty="0"/>
              <a:t>論点</a:t>
            </a:r>
            <a:r>
              <a:rPr kumimoji="1" lang="ja-JP" altLang="en-US" dirty="0" smtClean="0"/>
              <a:t>を見出す</a:t>
            </a:r>
            <a:endParaRPr kumimoji="1" lang="en-US" altLang="ja-JP" dirty="0" smtClean="0"/>
          </a:p>
          <a:p>
            <a:pPr lvl="1"/>
            <a:r>
              <a:rPr lang="ja-JP" altLang="en-US" dirty="0"/>
              <a:t>自分</a:t>
            </a:r>
            <a:r>
              <a:rPr lang="ja-JP" altLang="en-US" dirty="0" smtClean="0"/>
              <a:t>の</a:t>
            </a:r>
            <a:r>
              <a:rPr lang="ja-JP" altLang="en-US" dirty="0"/>
              <a:t>考</a:t>
            </a:r>
            <a:r>
              <a:rPr lang="ja-JP" altLang="en-US" dirty="0" smtClean="0"/>
              <a:t>えを</a:t>
            </a:r>
            <a:r>
              <a:rPr lang="ja-JP" altLang="en-US" dirty="0"/>
              <a:t>論述</a:t>
            </a:r>
            <a:r>
              <a:rPr lang="ja-JP" altLang="en-US" dirty="0" smtClean="0"/>
              <a:t>する</a:t>
            </a:r>
            <a:endParaRPr lang="en-US" altLang="ja-JP" dirty="0" smtClean="0"/>
          </a:p>
          <a:p>
            <a:r>
              <a:rPr kumimoji="1" lang="ja-JP" altLang="en-US" dirty="0" smtClean="0"/>
              <a:t>こうした</a:t>
            </a:r>
            <a:r>
              <a:rPr kumimoji="1" lang="ja-JP" altLang="en-US" dirty="0"/>
              <a:t>スキル</a:t>
            </a:r>
            <a:r>
              <a:rPr kumimoji="1" lang="ja-JP" altLang="en-US" dirty="0" smtClean="0"/>
              <a:t>の</a:t>
            </a:r>
            <a:r>
              <a:rPr kumimoji="1" lang="ja-JP" altLang="en-US" dirty="0"/>
              <a:t>向上</a:t>
            </a:r>
            <a:r>
              <a:rPr kumimoji="1" lang="ja-JP" altLang="en-US" dirty="0" smtClean="0"/>
              <a:t>を</a:t>
            </a:r>
            <a:r>
              <a:rPr kumimoji="1" lang="ja-JP" altLang="en-US" dirty="0"/>
              <a:t>目的</a:t>
            </a:r>
            <a:r>
              <a:rPr kumimoji="1" lang="ja-JP" altLang="en-US" dirty="0" smtClean="0"/>
              <a:t>とした</a:t>
            </a:r>
            <a:r>
              <a:rPr kumimoji="1" lang="ja-JP" altLang="en-US" dirty="0"/>
              <a:t>授業</a:t>
            </a:r>
            <a:r>
              <a:rPr kumimoji="1" lang="ja-JP" altLang="en-US" dirty="0" smtClean="0"/>
              <a:t>は，どのようにデザインできるだろうか？</a:t>
            </a:r>
            <a:endParaRPr kumimoji="1" lang="ja-JP" altLang="en-US" dirty="0"/>
          </a:p>
        </p:txBody>
      </p:sp>
    </p:spTree>
    <p:extLst>
      <p:ext uri="{BB962C8B-B14F-4D97-AF65-F5344CB8AC3E}">
        <p14:creationId xmlns:p14="http://schemas.microsoft.com/office/powerpoint/2010/main" val="3053960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４．考察</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学生は授業を肯定的に評価しており，おおむね授業者が意図したように学習を進めていた．</a:t>
            </a:r>
            <a:endParaRPr kumimoji="1" lang="en-US" altLang="ja-JP" dirty="0" smtClean="0"/>
          </a:p>
          <a:p>
            <a:r>
              <a:rPr kumimoji="1" lang="ja-JP" altLang="en-US" smtClean="0"/>
              <a:t>しかし，レポートの点数の変化を除けば，目的とするスキルの向上にこの授業での学習が寄与したという明確な証拠を見出すことはできなかった．</a:t>
            </a:r>
            <a:endParaRPr kumimoji="1" lang="ja-JP" altLang="en-US" dirty="0"/>
          </a:p>
        </p:txBody>
      </p:sp>
    </p:spTree>
    <p:extLst>
      <p:ext uri="{BB962C8B-B14F-4D97-AF65-F5344CB8AC3E}">
        <p14:creationId xmlns:p14="http://schemas.microsoft.com/office/powerpoint/2010/main" val="2004243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青山学院大学社会情報学部で２年生以上の学生を対象に開講されている「認知心理学」の授業で，アクティブ・ラーニング型の授業を実施した．</a:t>
            </a:r>
            <a:endParaRPr kumimoji="1" lang="en-US" altLang="ja-JP" dirty="0" smtClean="0"/>
          </a:p>
          <a:p>
            <a:r>
              <a:rPr lang="ja-JP" altLang="en-US" dirty="0" smtClean="0"/>
              <a:t>授業の目的：</a:t>
            </a:r>
            <a:endParaRPr lang="en-US" altLang="ja-JP" dirty="0" smtClean="0"/>
          </a:p>
          <a:p>
            <a:pPr lvl="1"/>
            <a:r>
              <a:rPr kumimoji="1" lang="ja-JP" altLang="en-US" dirty="0" smtClean="0"/>
              <a:t>（読書の</a:t>
            </a:r>
            <a:r>
              <a:rPr kumimoji="1" lang="ja-JP" altLang="en-US" dirty="0"/>
              <a:t>習慣</a:t>
            </a:r>
            <a:r>
              <a:rPr kumimoji="1" lang="ja-JP" altLang="en-US" dirty="0" smtClean="0"/>
              <a:t>をつける．）</a:t>
            </a:r>
            <a:endParaRPr kumimoji="1" lang="en-US" altLang="ja-JP" dirty="0" smtClean="0"/>
          </a:p>
          <a:p>
            <a:pPr lvl="1"/>
            <a:r>
              <a:rPr kumimoji="1" lang="ja-JP" altLang="en-US" dirty="0" smtClean="0"/>
              <a:t>テキストの内容を理解し，論点を見出し，論述を行うスキルを高める．</a:t>
            </a:r>
            <a:endParaRPr kumimoji="1" lang="en-US" altLang="ja-JP" dirty="0" smtClean="0"/>
          </a:p>
          <a:p>
            <a:r>
              <a:rPr lang="ja-JP" altLang="en-US" dirty="0"/>
              <a:t>目的</a:t>
            </a:r>
            <a:r>
              <a:rPr lang="ja-JP" altLang="en-US" dirty="0" smtClean="0"/>
              <a:t>が</a:t>
            </a:r>
            <a:r>
              <a:rPr lang="ja-JP" altLang="en-US" dirty="0"/>
              <a:t>達成</a:t>
            </a:r>
            <a:r>
              <a:rPr lang="ja-JP" altLang="en-US" dirty="0" smtClean="0"/>
              <a:t>できたかどうかを，学生が提出したレポートと，学習についての質問紙調査をもとに検討した．</a:t>
            </a:r>
            <a:endParaRPr lang="en-US" altLang="ja-JP" dirty="0" smtClean="0"/>
          </a:p>
        </p:txBody>
      </p:sp>
    </p:spTree>
    <p:extLst>
      <p:ext uri="{BB962C8B-B14F-4D97-AF65-F5344CB8AC3E}">
        <p14:creationId xmlns:p14="http://schemas.microsoft.com/office/powerpoint/2010/main" val="4042443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２．授業実践の方法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授業の構成</a:t>
            </a:r>
            <a:endParaRPr kumimoji="1" lang="en-US" altLang="ja-JP" dirty="0" smtClean="0"/>
          </a:p>
          <a:p>
            <a:pPr lvl="1"/>
            <a:r>
              <a:rPr lang="ja-JP" altLang="en-US" dirty="0" smtClean="0"/>
              <a:t>１</a:t>
            </a:r>
            <a:r>
              <a:rPr lang="ja-JP" altLang="en-US" dirty="0"/>
              <a:t>回</a:t>
            </a:r>
            <a:r>
              <a:rPr lang="ja-JP" altLang="en-US" dirty="0" smtClean="0"/>
              <a:t>９０分１５週</a:t>
            </a:r>
            <a:endParaRPr lang="en-US" altLang="ja-JP" dirty="0" smtClean="0"/>
          </a:p>
          <a:p>
            <a:pPr lvl="1"/>
            <a:r>
              <a:rPr kumimoji="1" lang="ja-JP" altLang="en-US" dirty="0" smtClean="0"/>
              <a:t>第２</a:t>
            </a:r>
            <a:r>
              <a:rPr kumimoji="1" lang="ja-JP" altLang="en-US" dirty="0"/>
              <a:t>回</a:t>
            </a:r>
            <a:r>
              <a:rPr kumimoji="1" lang="ja-JP" altLang="en-US" dirty="0" smtClean="0"/>
              <a:t>から第７回は</a:t>
            </a:r>
            <a:r>
              <a:rPr kumimoji="1" lang="en-US" altLang="ja-JP" dirty="0" smtClean="0"/>
              <a:t>『</a:t>
            </a:r>
            <a:r>
              <a:rPr kumimoji="1" lang="ja-JP" altLang="en-US" dirty="0" smtClean="0"/>
              <a:t>まぐれ</a:t>
            </a:r>
            <a:r>
              <a:rPr kumimoji="1" lang="en-US" altLang="ja-JP" dirty="0" smtClean="0"/>
              <a:t>』</a:t>
            </a:r>
            <a:r>
              <a:rPr lang="ja-JP" altLang="en-US" dirty="0" err="1"/>
              <a:t>．</a:t>
            </a:r>
            <a:r>
              <a:rPr lang="ja-JP" altLang="en-US" dirty="0" smtClean="0"/>
              <a:t>１回の授業あたり２章あるいは３章を扱った．</a:t>
            </a:r>
            <a:endParaRPr kumimoji="1" lang="en-US" altLang="ja-JP" dirty="0" smtClean="0"/>
          </a:p>
          <a:p>
            <a:pPr lvl="1"/>
            <a:r>
              <a:rPr lang="ja-JP" altLang="en-US" dirty="0" smtClean="0"/>
              <a:t>第９</a:t>
            </a:r>
            <a:r>
              <a:rPr lang="ja-JP" altLang="en-US" dirty="0"/>
              <a:t>回</a:t>
            </a:r>
            <a:r>
              <a:rPr lang="ja-JP" altLang="en-US" dirty="0" smtClean="0"/>
              <a:t>から第１５回は</a:t>
            </a:r>
            <a:r>
              <a:rPr lang="en-US" altLang="ja-JP" dirty="0" smtClean="0"/>
              <a:t>『</a:t>
            </a:r>
            <a:r>
              <a:rPr lang="ja-JP" altLang="en-US" dirty="0" smtClean="0"/>
              <a:t>誰のためのデザイン</a:t>
            </a:r>
            <a:r>
              <a:rPr lang="en-US" altLang="ja-JP" dirty="0" smtClean="0"/>
              <a:t>』</a:t>
            </a:r>
            <a:r>
              <a:rPr lang="ja-JP" altLang="en-US" dirty="0" err="1" smtClean="0"/>
              <a:t>．</a:t>
            </a:r>
            <a:r>
              <a:rPr lang="ja-JP" altLang="en-US" dirty="0" smtClean="0"/>
              <a:t>１回の授業あたり１章を扱った．</a:t>
            </a:r>
            <a:endParaRPr lang="en-US" altLang="ja-JP" dirty="0" smtClean="0"/>
          </a:p>
        </p:txBody>
      </p:sp>
    </p:spTree>
    <p:extLst>
      <p:ext uri="{BB962C8B-B14F-4D97-AF65-F5344CB8AC3E}">
        <p14:creationId xmlns:p14="http://schemas.microsoft.com/office/powerpoint/2010/main" val="89164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予習：授業で扱う</a:t>
            </a:r>
            <a:r>
              <a:rPr lang="ja-JP" altLang="en-US" dirty="0"/>
              <a:t>章</a:t>
            </a:r>
            <a:r>
              <a:rPr lang="ja-JP" altLang="en-US" dirty="0" smtClean="0"/>
              <a:t>を読み，レポートを作成して提出</a:t>
            </a:r>
            <a:endParaRPr lang="en-US" altLang="ja-JP" dirty="0" smtClean="0"/>
          </a:p>
          <a:p>
            <a:pPr lvl="1"/>
            <a:r>
              <a:rPr lang="ja-JP" altLang="en-US" dirty="0" smtClean="0"/>
              <a:t>要約</a:t>
            </a:r>
            <a:endParaRPr lang="en-US" altLang="ja-JP" dirty="0" smtClean="0"/>
          </a:p>
          <a:p>
            <a:pPr lvl="1"/>
            <a:r>
              <a:rPr lang="ja-JP" altLang="en-US" dirty="0" smtClean="0"/>
              <a:t>自分で論点を設定しての論述</a:t>
            </a:r>
            <a:endParaRPr lang="en-US" altLang="ja-JP" dirty="0" smtClean="0"/>
          </a:p>
          <a:p>
            <a:r>
              <a:rPr lang="ja-JP" altLang="en-US" dirty="0" smtClean="0"/>
              <a:t>１</a:t>
            </a:r>
            <a:r>
              <a:rPr lang="ja-JP" altLang="en-US" dirty="0"/>
              <a:t>回</a:t>
            </a:r>
            <a:r>
              <a:rPr lang="ja-JP" altLang="en-US" dirty="0" smtClean="0"/>
              <a:t>の</a:t>
            </a:r>
            <a:r>
              <a:rPr lang="ja-JP" altLang="en-US" dirty="0"/>
              <a:t>授業</a:t>
            </a:r>
            <a:r>
              <a:rPr lang="ja-JP" altLang="en-US" dirty="0" smtClean="0"/>
              <a:t>の構成</a:t>
            </a:r>
            <a:endParaRPr lang="en-US" altLang="ja-JP" dirty="0" smtClean="0"/>
          </a:p>
          <a:p>
            <a:pPr lvl="1"/>
            <a:r>
              <a:rPr lang="ja-JP" altLang="en-US" dirty="0" smtClean="0"/>
              <a:t>テキストの</a:t>
            </a:r>
            <a:r>
              <a:rPr lang="ja-JP" altLang="en-US" dirty="0"/>
              <a:t>内容</a:t>
            </a:r>
            <a:r>
              <a:rPr lang="ja-JP" altLang="en-US" dirty="0" smtClean="0"/>
              <a:t>の解説</a:t>
            </a:r>
            <a:endParaRPr lang="en-US" altLang="ja-JP" dirty="0" smtClean="0"/>
          </a:p>
          <a:p>
            <a:pPr lvl="1"/>
            <a:r>
              <a:rPr lang="ja-JP" altLang="en-US" dirty="0"/>
              <a:t>グループ</a:t>
            </a:r>
            <a:r>
              <a:rPr lang="ja-JP" altLang="en-US" dirty="0" smtClean="0"/>
              <a:t>でのディスカッション</a:t>
            </a:r>
            <a:endParaRPr lang="en-US" altLang="ja-JP" dirty="0" smtClean="0"/>
          </a:p>
          <a:p>
            <a:pPr lvl="1"/>
            <a:r>
              <a:rPr lang="ja-JP" altLang="en-US" dirty="0" smtClean="0"/>
              <a:t>リアクションペーパーの作成（論点を設定しての論述）</a:t>
            </a:r>
            <a:endParaRPr lang="en-US" altLang="ja-JP" dirty="0" smtClean="0"/>
          </a:p>
          <a:p>
            <a:r>
              <a:rPr lang="ja-JP" altLang="en-US" dirty="0"/>
              <a:t>テキスト</a:t>
            </a:r>
            <a:r>
              <a:rPr lang="ja-JP" altLang="en-US" dirty="0" smtClean="0"/>
              <a:t>の内容に基づいて，そこから何らかの発展のあるディスカッションと論述を求めた．</a:t>
            </a:r>
            <a:endParaRPr lang="en-US" altLang="ja-JP" dirty="0" smtClean="0"/>
          </a:p>
        </p:txBody>
      </p:sp>
    </p:spTree>
    <p:extLst>
      <p:ext uri="{BB962C8B-B14F-4D97-AF65-F5344CB8AC3E}">
        <p14:creationId xmlns:p14="http://schemas.microsoft.com/office/powerpoint/2010/main" val="296378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学生が書いた３種類のレポート（要約，論述，リアクションペーパー）は，授業担当者によって添削され，５点満点の点数がつけられて学生に返却された．</a:t>
            </a:r>
            <a:endParaRPr kumimoji="1" lang="ja-JP" altLang="en-US" dirty="0"/>
          </a:p>
        </p:txBody>
      </p:sp>
    </p:spTree>
    <p:extLst>
      <p:ext uri="{BB962C8B-B14F-4D97-AF65-F5344CB8AC3E}">
        <p14:creationId xmlns:p14="http://schemas.microsoft.com/office/powerpoint/2010/main" val="2806002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受講登録者は</a:t>
            </a:r>
            <a:r>
              <a:rPr kumimoji="1" lang="en-US" altLang="ja-JP" dirty="0" smtClean="0"/>
              <a:t>60</a:t>
            </a:r>
            <a:r>
              <a:rPr kumimoji="1" lang="ja-JP" altLang="en-US" dirty="0" smtClean="0"/>
              <a:t>名．ただし，実質的な受講者はせいぜい</a:t>
            </a:r>
            <a:r>
              <a:rPr kumimoji="1" lang="en-US" altLang="ja-JP" dirty="0" smtClean="0"/>
              <a:t>40</a:t>
            </a:r>
            <a:r>
              <a:rPr kumimoji="1" lang="ja-JP" altLang="en-US" dirty="0" smtClean="0"/>
              <a:t>名．</a:t>
            </a:r>
            <a:endParaRPr kumimoji="1" lang="en-US" altLang="ja-JP" dirty="0" smtClean="0"/>
          </a:p>
          <a:p>
            <a:r>
              <a:rPr lang="en-US" altLang="ja-JP" dirty="0" smtClean="0"/>
              <a:t>『</a:t>
            </a:r>
            <a:r>
              <a:rPr lang="ja-JP" altLang="en-US" dirty="0" smtClean="0"/>
              <a:t>まぐれ</a:t>
            </a:r>
            <a:r>
              <a:rPr lang="en-US" altLang="ja-JP" dirty="0" smtClean="0"/>
              <a:t>』</a:t>
            </a:r>
            <a:r>
              <a:rPr lang="ja-JP" altLang="en-US" dirty="0" smtClean="0"/>
              <a:t>を終えた第８回と，最終回の授業で，この授業での学習に関する質問紙調査を実施した．</a:t>
            </a:r>
            <a:r>
              <a:rPr kumimoji="1" lang="ja-JP" altLang="en-US" dirty="0" smtClean="0"/>
              <a:t>回答者はそれぞれ</a:t>
            </a:r>
            <a:r>
              <a:rPr kumimoji="1" lang="en-US" altLang="ja-JP" dirty="0" smtClean="0"/>
              <a:t>36</a:t>
            </a:r>
            <a:r>
              <a:rPr kumimoji="1" lang="ja-JP" altLang="en-US" dirty="0" smtClean="0"/>
              <a:t>名，両方の調査に回答したのは</a:t>
            </a:r>
            <a:r>
              <a:rPr kumimoji="1" lang="en-US" altLang="ja-JP" dirty="0" smtClean="0"/>
              <a:t>34</a:t>
            </a:r>
            <a:r>
              <a:rPr kumimoji="1" lang="ja-JP" altLang="en-US" dirty="0" smtClean="0"/>
              <a:t>名であった．</a:t>
            </a:r>
            <a:endParaRPr kumimoji="1" lang="ja-JP" altLang="en-US" dirty="0"/>
          </a:p>
        </p:txBody>
      </p:sp>
    </p:spTree>
    <p:extLst>
      <p:ext uri="{BB962C8B-B14F-4D97-AF65-F5344CB8AC3E}">
        <p14:creationId xmlns:p14="http://schemas.microsoft.com/office/powerpoint/2010/main" val="43072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３．実践の評価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授業１回あたりの予習に費やした時間は？</a:t>
            </a:r>
            <a:endParaRPr kumimoji="1" lang="en-US" altLang="ja-JP" dirty="0" smtClean="0"/>
          </a:p>
          <a:p>
            <a:pPr lvl="1"/>
            <a:r>
              <a:rPr lang="en-US" altLang="ja-JP" dirty="0" smtClean="0"/>
              <a:t>『</a:t>
            </a:r>
            <a:r>
              <a:rPr lang="ja-JP" altLang="en-US" dirty="0" smtClean="0"/>
              <a:t>まぐれ</a:t>
            </a:r>
            <a:r>
              <a:rPr lang="en-US" altLang="ja-JP" dirty="0" smtClean="0"/>
              <a:t>』</a:t>
            </a:r>
            <a:r>
              <a:rPr lang="ja-JP" altLang="en-US" dirty="0" smtClean="0"/>
              <a:t>：平均</a:t>
            </a:r>
            <a:r>
              <a:rPr lang="en-US" altLang="ja-JP" dirty="0" smtClean="0"/>
              <a:t>3.4</a:t>
            </a:r>
            <a:r>
              <a:rPr lang="ja-JP" altLang="en-US" dirty="0" smtClean="0"/>
              <a:t>時間，中央値</a:t>
            </a:r>
            <a:r>
              <a:rPr lang="en-US" altLang="ja-JP" dirty="0" smtClean="0"/>
              <a:t>4.0</a:t>
            </a:r>
            <a:r>
              <a:rPr lang="ja-JP" altLang="en-US" dirty="0" smtClean="0"/>
              <a:t>時間，標準偏差</a:t>
            </a:r>
            <a:r>
              <a:rPr lang="en-US" altLang="ja-JP" dirty="0" smtClean="0"/>
              <a:t>1.3</a:t>
            </a:r>
            <a:r>
              <a:rPr lang="ja-JP" altLang="en-US" dirty="0" smtClean="0"/>
              <a:t>時間</a:t>
            </a:r>
            <a:endParaRPr lang="en-US" altLang="ja-JP" dirty="0" smtClean="0"/>
          </a:p>
          <a:p>
            <a:pPr lvl="1"/>
            <a:r>
              <a:rPr lang="en-US" altLang="ja-JP" dirty="0" smtClean="0"/>
              <a:t>『</a:t>
            </a:r>
            <a:r>
              <a:rPr lang="ja-JP" altLang="en-US" dirty="0"/>
              <a:t>デザイン</a:t>
            </a:r>
            <a:r>
              <a:rPr lang="en-US" altLang="ja-JP" dirty="0" smtClean="0"/>
              <a:t>』</a:t>
            </a:r>
            <a:r>
              <a:rPr lang="ja-JP" altLang="en-US" dirty="0" smtClean="0"/>
              <a:t>：平均</a:t>
            </a:r>
            <a:r>
              <a:rPr lang="en-US" altLang="ja-JP" dirty="0" smtClean="0"/>
              <a:t>3.1</a:t>
            </a:r>
            <a:r>
              <a:rPr lang="ja-JP" altLang="en-US" dirty="0" smtClean="0"/>
              <a:t>時間，中央値</a:t>
            </a:r>
            <a:r>
              <a:rPr lang="en-US" altLang="ja-JP" dirty="0"/>
              <a:t>3</a:t>
            </a:r>
            <a:r>
              <a:rPr lang="en-US" altLang="ja-JP" dirty="0" smtClean="0"/>
              <a:t>.0</a:t>
            </a:r>
            <a:r>
              <a:rPr lang="ja-JP" altLang="en-US" dirty="0" smtClean="0"/>
              <a:t>時間，標準偏差</a:t>
            </a:r>
            <a:r>
              <a:rPr lang="en-US" altLang="ja-JP" dirty="0" smtClean="0"/>
              <a:t>1.3</a:t>
            </a:r>
            <a:r>
              <a:rPr lang="ja-JP" altLang="en-US" dirty="0" smtClean="0"/>
              <a:t>時間</a:t>
            </a:r>
            <a:endParaRPr lang="en-US" altLang="ja-JP" dirty="0" smtClean="0"/>
          </a:p>
          <a:p>
            <a:r>
              <a:rPr lang="ja-JP" altLang="en-US" dirty="0" smtClean="0"/>
              <a:t>大学設置</a:t>
            </a:r>
            <a:r>
              <a:rPr lang="ja-JP" altLang="en-US" dirty="0"/>
              <a:t>基準</a:t>
            </a:r>
            <a:r>
              <a:rPr lang="ja-JP" altLang="en-US" dirty="0" smtClean="0"/>
              <a:t>での単位規定では１回の授業あたり４時間の授業外学習が必要とされている．</a:t>
            </a:r>
            <a:endParaRPr lang="en-US" altLang="ja-JP" dirty="0" smtClean="0"/>
          </a:p>
          <a:p>
            <a:r>
              <a:rPr lang="ja-JP" altLang="en-US" dirty="0" smtClean="0"/>
              <a:t>これには平均して１時間ほど満たないものの，比較的長い時間を授業外学習に費やしたと言える．</a:t>
            </a:r>
            <a:endParaRPr lang="en-US" altLang="ja-JP" dirty="0" smtClean="0"/>
          </a:p>
        </p:txBody>
      </p:sp>
    </p:spTree>
    <p:extLst>
      <p:ext uri="{BB962C8B-B14F-4D97-AF65-F5344CB8AC3E}">
        <p14:creationId xmlns:p14="http://schemas.microsoft.com/office/powerpoint/2010/main" val="2097682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学習時間と３つのレポート（要約，論述，リアクションペーパー）との相関はほとんど認められなかった．</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284524036"/>
              </p:ext>
            </p:extLst>
          </p:nvPr>
        </p:nvGraphicFramePr>
        <p:xfrm>
          <a:off x="1182255" y="2888774"/>
          <a:ext cx="8128000" cy="11125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386584781"/>
                    </a:ext>
                  </a:extLst>
                </a:gridCol>
                <a:gridCol w="2032000">
                  <a:extLst>
                    <a:ext uri="{9D8B030D-6E8A-4147-A177-3AD203B41FA5}">
                      <a16:colId xmlns:a16="http://schemas.microsoft.com/office/drawing/2014/main" val="3368785055"/>
                    </a:ext>
                  </a:extLst>
                </a:gridCol>
                <a:gridCol w="2032000">
                  <a:extLst>
                    <a:ext uri="{9D8B030D-6E8A-4147-A177-3AD203B41FA5}">
                      <a16:colId xmlns:a16="http://schemas.microsoft.com/office/drawing/2014/main" val="82197638"/>
                    </a:ext>
                  </a:extLst>
                </a:gridCol>
                <a:gridCol w="2032000">
                  <a:extLst>
                    <a:ext uri="{9D8B030D-6E8A-4147-A177-3AD203B41FA5}">
                      <a16:colId xmlns:a16="http://schemas.microsoft.com/office/drawing/2014/main" val="3588945718"/>
                    </a:ext>
                  </a:extLst>
                </a:gridCol>
              </a:tblGrid>
              <a:tr h="370840">
                <a:tc>
                  <a:txBody>
                    <a:bodyPr/>
                    <a:lstStyle/>
                    <a:p>
                      <a:endParaRPr kumimoji="1" lang="ja-JP" altLang="en-US" dirty="0"/>
                    </a:p>
                  </a:txBody>
                  <a:tcPr/>
                </a:tc>
                <a:tc>
                  <a:txBody>
                    <a:bodyPr/>
                    <a:lstStyle/>
                    <a:p>
                      <a:pPr algn="ctr"/>
                      <a:r>
                        <a:rPr kumimoji="1" lang="ja-JP" altLang="en-US" dirty="0" smtClean="0"/>
                        <a:t>要約</a:t>
                      </a:r>
                      <a:endParaRPr kumimoji="1" lang="ja-JP" altLang="en-US" dirty="0"/>
                    </a:p>
                  </a:txBody>
                  <a:tcPr/>
                </a:tc>
                <a:tc>
                  <a:txBody>
                    <a:bodyPr/>
                    <a:lstStyle/>
                    <a:p>
                      <a:pPr algn="ctr"/>
                      <a:r>
                        <a:rPr kumimoji="1" lang="ja-JP" altLang="en-US" dirty="0" smtClean="0"/>
                        <a:t>論述</a:t>
                      </a:r>
                      <a:endParaRPr kumimoji="1" lang="ja-JP" altLang="en-US" dirty="0"/>
                    </a:p>
                  </a:txBody>
                  <a:tcPr/>
                </a:tc>
                <a:tc>
                  <a:txBody>
                    <a:bodyPr/>
                    <a:lstStyle/>
                    <a:p>
                      <a:pPr algn="ctr"/>
                      <a:r>
                        <a:rPr kumimoji="1" lang="en-US" altLang="ja-JP" dirty="0" smtClean="0"/>
                        <a:t>RP</a:t>
                      </a:r>
                      <a:endParaRPr kumimoji="1" lang="ja-JP" altLang="en-US" dirty="0"/>
                    </a:p>
                  </a:txBody>
                  <a:tcPr/>
                </a:tc>
                <a:extLst>
                  <a:ext uri="{0D108BD9-81ED-4DB2-BD59-A6C34878D82A}">
                    <a16:rowId xmlns:a16="http://schemas.microsoft.com/office/drawing/2014/main" val="228119470"/>
                  </a:ext>
                </a:extLst>
              </a:tr>
              <a:tr h="370840">
                <a:tc>
                  <a:txBody>
                    <a:bodyPr/>
                    <a:lstStyle/>
                    <a:p>
                      <a:r>
                        <a:rPr kumimoji="1" lang="en-US" altLang="ja-JP" dirty="0" smtClean="0"/>
                        <a:t>『</a:t>
                      </a:r>
                      <a:r>
                        <a:rPr kumimoji="1" lang="ja-JP" altLang="en-US" dirty="0" smtClean="0"/>
                        <a:t>まぐれ</a:t>
                      </a:r>
                      <a:r>
                        <a:rPr kumimoji="1" lang="en-US" altLang="ja-JP" dirty="0" smtClean="0"/>
                        <a:t>』</a:t>
                      </a:r>
                      <a:endParaRPr kumimoji="1" lang="ja-JP" altLang="en-US" dirty="0"/>
                    </a:p>
                  </a:txBody>
                  <a:tcPr/>
                </a:tc>
                <a:tc>
                  <a:txBody>
                    <a:bodyPr/>
                    <a:lstStyle/>
                    <a:p>
                      <a:pPr algn="r"/>
                      <a:r>
                        <a:rPr kumimoji="1" lang="en-US" altLang="ja-JP" dirty="0" smtClean="0"/>
                        <a:t>.24</a:t>
                      </a:r>
                      <a:endParaRPr kumimoji="1" lang="ja-JP" altLang="en-US" dirty="0"/>
                    </a:p>
                  </a:txBody>
                  <a:tcPr/>
                </a:tc>
                <a:tc>
                  <a:txBody>
                    <a:bodyPr/>
                    <a:lstStyle/>
                    <a:p>
                      <a:pPr algn="r"/>
                      <a:r>
                        <a:rPr kumimoji="1" lang="en-US" altLang="ja-JP" dirty="0" smtClean="0"/>
                        <a:t>.10</a:t>
                      </a:r>
                      <a:endParaRPr kumimoji="1" lang="ja-JP" altLang="en-US" dirty="0"/>
                    </a:p>
                  </a:txBody>
                  <a:tcPr/>
                </a:tc>
                <a:tc>
                  <a:txBody>
                    <a:bodyPr/>
                    <a:lstStyle/>
                    <a:p>
                      <a:pPr algn="r"/>
                      <a:r>
                        <a:rPr kumimoji="1" lang="en-US" altLang="ja-JP" dirty="0" smtClean="0"/>
                        <a:t>.02</a:t>
                      </a:r>
                      <a:endParaRPr kumimoji="1" lang="ja-JP" altLang="en-US" dirty="0"/>
                    </a:p>
                  </a:txBody>
                  <a:tcPr/>
                </a:tc>
                <a:extLst>
                  <a:ext uri="{0D108BD9-81ED-4DB2-BD59-A6C34878D82A}">
                    <a16:rowId xmlns:a16="http://schemas.microsoft.com/office/drawing/2014/main" val="189379780"/>
                  </a:ext>
                </a:extLst>
              </a:tr>
              <a:tr h="370840">
                <a:tc>
                  <a:txBody>
                    <a:bodyPr/>
                    <a:lstStyle/>
                    <a:p>
                      <a:r>
                        <a:rPr kumimoji="1" lang="en-US" altLang="ja-JP" dirty="0" smtClean="0"/>
                        <a:t>『</a:t>
                      </a:r>
                      <a:r>
                        <a:rPr kumimoji="1" lang="ja-JP" altLang="en-US" dirty="0" smtClean="0"/>
                        <a:t>デザイン</a:t>
                      </a:r>
                      <a:r>
                        <a:rPr kumimoji="1" lang="en-US" altLang="ja-JP" dirty="0" smtClean="0"/>
                        <a:t>』</a:t>
                      </a:r>
                      <a:endParaRPr kumimoji="1" lang="ja-JP" altLang="en-US" dirty="0"/>
                    </a:p>
                  </a:txBody>
                  <a:tcPr/>
                </a:tc>
                <a:tc>
                  <a:txBody>
                    <a:bodyPr/>
                    <a:lstStyle/>
                    <a:p>
                      <a:pPr algn="r"/>
                      <a:r>
                        <a:rPr kumimoji="1" lang="en-US" altLang="ja-JP" dirty="0" smtClean="0"/>
                        <a:t>.08</a:t>
                      </a:r>
                      <a:endParaRPr kumimoji="1" lang="ja-JP" altLang="en-US" dirty="0"/>
                    </a:p>
                  </a:txBody>
                  <a:tcPr/>
                </a:tc>
                <a:tc>
                  <a:txBody>
                    <a:bodyPr/>
                    <a:lstStyle/>
                    <a:p>
                      <a:pPr algn="r"/>
                      <a:r>
                        <a:rPr kumimoji="1" lang="en-US" altLang="ja-JP" dirty="0" smtClean="0"/>
                        <a:t>.14</a:t>
                      </a:r>
                      <a:endParaRPr kumimoji="1" lang="ja-JP" altLang="en-US" dirty="0"/>
                    </a:p>
                  </a:txBody>
                  <a:tcPr/>
                </a:tc>
                <a:tc>
                  <a:txBody>
                    <a:bodyPr/>
                    <a:lstStyle/>
                    <a:p>
                      <a:pPr algn="r"/>
                      <a:r>
                        <a:rPr kumimoji="1" lang="en-US" altLang="ja-JP" dirty="0" smtClean="0"/>
                        <a:t>-.02</a:t>
                      </a:r>
                      <a:endParaRPr kumimoji="1" lang="ja-JP" altLang="en-US" dirty="0"/>
                    </a:p>
                  </a:txBody>
                  <a:tcPr/>
                </a:tc>
                <a:extLst>
                  <a:ext uri="{0D108BD9-81ED-4DB2-BD59-A6C34878D82A}">
                    <a16:rowId xmlns:a16="http://schemas.microsoft.com/office/drawing/2014/main" val="3161672818"/>
                  </a:ext>
                </a:extLst>
              </a:tr>
            </a:tbl>
          </a:graphicData>
        </a:graphic>
      </p:graphicFrame>
    </p:spTree>
    <p:extLst>
      <p:ext uri="{BB962C8B-B14F-4D97-AF65-F5344CB8AC3E}">
        <p14:creationId xmlns:p14="http://schemas.microsoft.com/office/powerpoint/2010/main" val="8319812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1349</Words>
  <Application>Microsoft Office PowerPoint</Application>
  <PresentationFormat>ワイド画面</PresentationFormat>
  <Paragraphs>163</Paragraphs>
  <Slides>20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游ゴシック</vt:lpstr>
      <vt:lpstr>游ゴシック Light</vt:lpstr>
      <vt:lpstr>Arial</vt:lpstr>
      <vt:lpstr>Office テーマ</vt:lpstr>
      <vt:lpstr>テキスト理解，論点設定， 論述のスキルを高める アクティブ・ラーニング</vt:lpstr>
      <vt:lpstr>１．はじめに</vt:lpstr>
      <vt:lpstr>PowerPoint プレゼンテーション</vt:lpstr>
      <vt:lpstr>２．授業実践の方法</vt:lpstr>
      <vt:lpstr>PowerPoint プレゼンテーション</vt:lpstr>
      <vt:lpstr>PowerPoint プレゼンテーション</vt:lpstr>
      <vt:lpstr>PowerPoint プレゼンテーション</vt:lpstr>
      <vt:lpstr>３．実践の評価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４．考察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テキスト理解，論点設定， 論述のスキルを高める アクティブ・ラーニング</dc:title>
  <dc:creator>寺尾敦</dc:creator>
  <cp:lastModifiedBy>寺尾敦</cp:lastModifiedBy>
  <cp:revision>17</cp:revision>
  <dcterms:created xsi:type="dcterms:W3CDTF">2017-03-04T22:18:20Z</dcterms:created>
  <dcterms:modified xsi:type="dcterms:W3CDTF">2017-03-05T00:27:10Z</dcterms:modified>
</cp:coreProperties>
</file>