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64" r:id="rId15"/>
    <p:sldId id="270" r:id="rId16"/>
    <p:sldId id="271" r:id="rId17"/>
    <p:sldId id="272" r:id="rId18"/>
    <p:sldId id="273"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34E5ECC-02E3-4852-94C2-585C96782159}" type="datetimeFigureOut">
              <a:rPr kumimoji="1" lang="ja-JP" altLang="en-US" smtClean="0"/>
              <a:t>2016/8/21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5E425A-204C-4FA4-8752-26C32C7DAD5B}" type="slidenum">
              <a:rPr kumimoji="1" lang="ja-JP" altLang="en-US" smtClean="0"/>
              <a:t>‹#›</a:t>
            </a:fld>
            <a:endParaRPr kumimoji="1" lang="ja-JP" altLang="en-US"/>
          </a:p>
        </p:txBody>
      </p:sp>
    </p:spTree>
    <p:extLst>
      <p:ext uri="{BB962C8B-B14F-4D97-AF65-F5344CB8AC3E}">
        <p14:creationId xmlns:p14="http://schemas.microsoft.com/office/powerpoint/2010/main" val="104959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4E5ECC-02E3-4852-94C2-585C96782159}" type="datetimeFigureOut">
              <a:rPr kumimoji="1" lang="ja-JP" altLang="en-US" smtClean="0"/>
              <a:t>2016/8/21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5E425A-204C-4FA4-8752-26C32C7DAD5B}" type="slidenum">
              <a:rPr kumimoji="1" lang="ja-JP" altLang="en-US" smtClean="0"/>
              <a:t>‹#›</a:t>
            </a:fld>
            <a:endParaRPr kumimoji="1" lang="ja-JP" altLang="en-US"/>
          </a:p>
        </p:txBody>
      </p:sp>
    </p:spTree>
    <p:extLst>
      <p:ext uri="{BB962C8B-B14F-4D97-AF65-F5344CB8AC3E}">
        <p14:creationId xmlns:p14="http://schemas.microsoft.com/office/powerpoint/2010/main" val="436579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4E5ECC-02E3-4852-94C2-585C96782159}" type="datetimeFigureOut">
              <a:rPr kumimoji="1" lang="ja-JP" altLang="en-US" smtClean="0"/>
              <a:t>2016/8/21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5E425A-204C-4FA4-8752-26C32C7DAD5B}" type="slidenum">
              <a:rPr kumimoji="1" lang="ja-JP" altLang="en-US" smtClean="0"/>
              <a:t>‹#›</a:t>
            </a:fld>
            <a:endParaRPr kumimoji="1" lang="ja-JP" altLang="en-US"/>
          </a:p>
        </p:txBody>
      </p:sp>
    </p:spTree>
    <p:extLst>
      <p:ext uri="{BB962C8B-B14F-4D97-AF65-F5344CB8AC3E}">
        <p14:creationId xmlns:p14="http://schemas.microsoft.com/office/powerpoint/2010/main" val="2576590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4E5ECC-02E3-4852-94C2-585C96782159}" type="datetimeFigureOut">
              <a:rPr kumimoji="1" lang="ja-JP" altLang="en-US" smtClean="0"/>
              <a:t>2016/8/21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5E425A-204C-4FA4-8752-26C32C7DAD5B}" type="slidenum">
              <a:rPr kumimoji="1" lang="ja-JP" altLang="en-US" smtClean="0"/>
              <a:t>‹#›</a:t>
            </a:fld>
            <a:endParaRPr kumimoji="1" lang="ja-JP" altLang="en-US"/>
          </a:p>
        </p:txBody>
      </p:sp>
    </p:spTree>
    <p:extLst>
      <p:ext uri="{BB962C8B-B14F-4D97-AF65-F5344CB8AC3E}">
        <p14:creationId xmlns:p14="http://schemas.microsoft.com/office/powerpoint/2010/main" val="1168829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34E5ECC-02E3-4852-94C2-585C96782159}" type="datetimeFigureOut">
              <a:rPr kumimoji="1" lang="ja-JP" altLang="en-US" smtClean="0"/>
              <a:t>2016/8/21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5E425A-204C-4FA4-8752-26C32C7DAD5B}" type="slidenum">
              <a:rPr kumimoji="1" lang="ja-JP" altLang="en-US" smtClean="0"/>
              <a:t>‹#›</a:t>
            </a:fld>
            <a:endParaRPr kumimoji="1" lang="ja-JP" altLang="en-US"/>
          </a:p>
        </p:txBody>
      </p:sp>
    </p:spTree>
    <p:extLst>
      <p:ext uri="{BB962C8B-B14F-4D97-AF65-F5344CB8AC3E}">
        <p14:creationId xmlns:p14="http://schemas.microsoft.com/office/powerpoint/2010/main" val="3375288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34E5ECC-02E3-4852-94C2-585C96782159}" type="datetimeFigureOut">
              <a:rPr kumimoji="1" lang="ja-JP" altLang="en-US" smtClean="0"/>
              <a:t>2016/8/21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5E425A-204C-4FA4-8752-26C32C7DAD5B}" type="slidenum">
              <a:rPr kumimoji="1" lang="ja-JP" altLang="en-US" smtClean="0"/>
              <a:t>‹#›</a:t>
            </a:fld>
            <a:endParaRPr kumimoji="1" lang="ja-JP" altLang="en-US"/>
          </a:p>
        </p:txBody>
      </p:sp>
    </p:spTree>
    <p:extLst>
      <p:ext uri="{BB962C8B-B14F-4D97-AF65-F5344CB8AC3E}">
        <p14:creationId xmlns:p14="http://schemas.microsoft.com/office/powerpoint/2010/main" val="3441763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34E5ECC-02E3-4852-94C2-585C96782159}" type="datetimeFigureOut">
              <a:rPr kumimoji="1" lang="ja-JP" altLang="en-US" smtClean="0"/>
              <a:t>2016/8/21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D5E425A-204C-4FA4-8752-26C32C7DAD5B}" type="slidenum">
              <a:rPr kumimoji="1" lang="ja-JP" altLang="en-US" smtClean="0"/>
              <a:t>‹#›</a:t>
            </a:fld>
            <a:endParaRPr kumimoji="1" lang="ja-JP" altLang="en-US"/>
          </a:p>
        </p:txBody>
      </p:sp>
    </p:spTree>
    <p:extLst>
      <p:ext uri="{BB962C8B-B14F-4D97-AF65-F5344CB8AC3E}">
        <p14:creationId xmlns:p14="http://schemas.microsoft.com/office/powerpoint/2010/main" val="1726548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34E5ECC-02E3-4852-94C2-585C96782159}" type="datetimeFigureOut">
              <a:rPr kumimoji="1" lang="ja-JP" altLang="en-US" smtClean="0"/>
              <a:t>2016/8/21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D5E425A-204C-4FA4-8752-26C32C7DAD5B}" type="slidenum">
              <a:rPr kumimoji="1" lang="ja-JP" altLang="en-US" smtClean="0"/>
              <a:t>‹#›</a:t>
            </a:fld>
            <a:endParaRPr kumimoji="1" lang="ja-JP" altLang="en-US"/>
          </a:p>
        </p:txBody>
      </p:sp>
    </p:spTree>
    <p:extLst>
      <p:ext uri="{BB962C8B-B14F-4D97-AF65-F5344CB8AC3E}">
        <p14:creationId xmlns:p14="http://schemas.microsoft.com/office/powerpoint/2010/main" val="519547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4E5ECC-02E3-4852-94C2-585C96782159}" type="datetimeFigureOut">
              <a:rPr kumimoji="1" lang="ja-JP" altLang="en-US" smtClean="0"/>
              <a:t>2016/8/21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D5E425A-204C-4FA4-8752-26C32C7DAD5B}" type="slidenum">
              <a:rPr kumimoji="1" lang="ja-JP" altLang="en-US" smtClean="0"/>
              <a:t>‹#›</a:t>
            </a:fld>
            <a:endParaRPr kumimoji="1" lang="ja-JP" altLang="en-US"/>
          </a:p>
        </p:txBody>
      </p:sp>
    </p:spTree>
    <p:extLst>
      <p:ext uri="{BB962C8B-B14F-4D97-AF65-F5344CB8AC3E}">
        <p14:creationId xmlns:p14="http://schemas.microsoft.com/office/powerpoint/2010/main" val="492759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4E5ECC-02E3-4852-94C2-585C96782159}" type="datetimeFigureOut">
              <a:rPr kumimoji="1" lang="ja-JP" altLang="en-US" smtClean="0"/>
              <a:t>2016/8/21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5E425A-204C-4FA4-8752-26C32C7DAD5B}" type="slidenum">
              <a:rPr kumimoji="1" lang="ja-JP" altLang="en-US" smtClean="0"/>
              <a:t>‹#›</a:t>
            </a:fld>
            <a:endParaRPr kumimoji="1" lang="ja-JP" altLang="en-US"/>
          </a:p>
        </p:txBody>
      </p:sp>
    </p:spTree>
    <p:extLst>
      <p:ext uri="{BB962C8B-B14F-4D97-AF65-F5344CB8AC3E}">
        <p14:creationId xmlns:p14="http://schemas.microsoft.com/office/powerpoint/2010/main" val="3936996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4E5ECC-02E3-4852-94C2-585C96782159}" type="datetimeFigureOut">
              <a:rPr kumimoji="1" lang="ja-JP" altLang="en-US" smtClean="0"/>
              <a:t>2016/8/21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5E425A-204C-4FA4-8752-26C32C7DAD5B}" type="slidenum">
              <a:rPr kumimoji="1" lang="ja-JP" altLang="en-US" smtClean="0"/>
              <a:t>‹#›</a:t>
            </a:fld>
            <a:endParaRPr kumimoji="1" lang="ja-JP" altLang="en-US"/>
          </a:p>
        </p:txBody>
      </p:sp>
    </p:spTree>
    <p:extLst>
      <p:ext uri="{BB962C8B-B14F-4D97-AF65-F5344CB8AC3E}">
        <p14:creationId xmlns:p14="http://schemas.microsoft.com/office/powerpoint/2010/main" val="2887457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4E5ECC-02E3-4852-94C2-585C96782159}" type="datetimeFigureOut">
              <a:rPr kumimoji="1" lang="ja-JP" altLang="en-US" smtClean="0"/>
              <a:t>2016/8/21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E425A-204C-4FA4-8752-26C32C7DAD5B}" type="slidenum">
              <a:rPr kumimoji="1" lang="ja-JP" altLang="en-US" smtClean="0"/>
              <a:t>‹#›</a:t>
            </a:fld>
            <a:endParaRPr kumimoji="1" lang="ja-JP" altLang="en-US"/>
          </a:p>
        </p:txBody>
      </p:sp>
    </p:spTree>
    <p:extLst>
      <p:ext uri="{BB962C8B-B14F-4D97-AF65-F5344CB8AC3E}">
        <p14:creationId xmlns:p14="http://schemas.microsoft.com/office/powerpoint/2010/main" val="1103920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4400" dirty="0" smtClean="0"/>
              <a:t>中等教育での教職科目における</a:t>
            </a:r>
            <a:r>
              <a:rPr kumimoji="1" lang="en-US" altLang="ja-JP" sz="4400" dirty="0" smtClean="0"/>
              <a:t/>
            </a:r>
            <a:br>
              <a:rPr kumimoji="1" lang="en-US" altLang="ja-JP" sz="4400" dirty="0" smtClean="0"/>
            </a:br>
            <a:r>
              <a:rPr kumimoji="1" lang="ja-JP" altLang="en-US" sz="4400" dirty="0" smtClean="0"/>
              <a:t>デジタル教科書の利用方法の教育</a:t>
            </a:r>
            <a:endParaRPr kumimoji="1" lang="ja-JP" altLang="en-US" sz="4400" dirty="0"/>
          </a:p>
        </p:txBody>
      </p:sp>
      <p:sp>
        <p:nvSpPr>
          <p:cNvPr id="3" name="サブタイトル 2"/>
          <p:cNvSpPr>
            <a:spLocks noGrp="1"/>
          </p:cNvSpPr>
          <p:nvPr>
            <p:ph type="subTitle" idx="1"/>
          </p:nvPr>
        </p:nvSpPr>
        <p:spPr/>
        <p:txBody>
          <a:bodyPr/>
          <a:lstStyle/>
          <a:p>
            <a:r>
              <a:rPr kumimoji="1" lang="ja-JP" altLang="en-US" dirty="0" smtClean="0"/>
              <a:t>寺尾敦</a:t>
            </a:r>
            <a:endParaRPr kumimoji="1" lang="en-US" altLang="ja-JP" dirty="0" smtClean="0"/>
          </a:p>
          <a:p>
            <a:r>
              <a:rPr lang="ja-JP" altLang="en-US" dirty="0" smtClean="0"/>
              <a:t>青山学院大学社会情報</a:t>
            </a:r>
            <a:r>
              <a:rPr lang="ja-JP" altLang="en-US" dirty="0"/>
              <a:t>学部</a:t>
            </a:r>
            <a:endParaRPr kumimoji="1" lang="ja-JP" altLang="en-US" dirty="0"/>
          </a:p>
        </p:txBody>
      </p:sp>
    </p:spTree>
    <p:extLst>
      <p:ext uri="{BB962C8B-B14F-4D97-AF65-F5344CB8AC3E}">
        <p14:creationId xmlns:p14="http://schemas.microsoft.com/office/powerpoint/2010/main" val="3409292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lnSpcReduction="10000"/>
          </a:bodyPr>
          <a:lstStyle/>
          <a:p>
            <a:pPr marL="514350" indent="-514350">
              <a:buFont typeface="+mj-lt"/>
              <a:buAutoNum type="arabicPeriod" startAt="2"/>
            </a:pPr>
            <a:r>
              <a:rPr lang="ja-JP" altLang="en-US" dirty="0" smtClean="0"/>
              <a:t>端末をネットワークにつなげての，能動的な学習や協調的な学習</a:t>
            </a:r>
            <a:endParaRPr lang="en-US" altLang="ja-JP" dirty="0" smtClean="0"/>
          </a:p>
          <a:p>
            <a:pPr lvl="1"/>
            <a:r>
              <a:rPr lang="ja-JP" altLang="en-US" dirty="0" smtClean="0"/>
              <a:t>こうした学習についての記述がある，２つの新聞記事を紹介した．アクティブ・ラーニング，および，反転授業という言葉が含まれていた．</a:t>
            </a:r>
            <a:endParaRPr lang="en-US" altLang="ja-JP" dirty="0"/>
          </a:p>
          <a:p>
            <a:pPr lvl="2"/>
            <a:r>
              <a:rPr lang="ja-JP" altLang="ja-JP" dirty="0" smtClean="0"/>
              <a:t>デジタル</a:t>
            </a:r>
            <a:r>
              <a:rPr lang="ja-JP" altLang="ja-JP" dirty="0"/>
              <a:t>教科書 課題</a:t>
            </a:r>
            <a:r>
              <a:rPr lang="ja-JP" altLang="ja-JP" dirty="0" smtClean="0"/>
              <a:t>は</a:t>
            </a:r>
            <a:r>
              <a:rPr lang="ja-JP" altLang="en-US" dirty="0" smtClean="0"/>
              <a:t>（朝日新聞</a:t>
            </a:r>
            <a:r>
              <a:rPr lang="en-US" altLang="ja-JP" dirty="0" smtClean="0"/>
              <a:t>2015</a:t>
            </a:r>
            <a:r>
              <a:rPr lang="ja-JP" altLang="ja-JP" dirty="0"/>
              <a:t>年</a:t>
            </a:r>
            <a:r>
              <a:rPr lang="en-US" altLang="ja-JP" dirty="0"/>
              <a:t>5</a:t>
            </a:r>
            <a:r>
              <a:rPr lang="ja-JP" altLang="ja-JP" dirty="0"/>
              <a:t>月</a:t>
            </a:r>
            <a:r>
              <a:rPr lang="en-US" altLang="ja-JP" dirty="0"/>
              <a:t>13</a:t>
            </a:r>
            <a:r>
              <a:rPr lang="ja-JP" altLang="ja-JP" dirty="0" smtClean="0"/>
              <a:t>日</a:t>
            </a:r>
            <a:r>
              <a:rPr lang="ja-JP" altLang="en-US" dirty="0" smtClean="0"/>
              <a:t>）</a:t>
            </a:r>
            <a:endParaRPr lang="en-US" altLang="ja-JP" dirty="0" smtClean="0"/>
          </a:p>
          <a:p>
            <a:pPr lvl="2"/>
            <a:r>
              <a:rPr lang="ja-JP" altLang="ja-JP" dirty="0" smtClean="0"/>
              <a:t>電子</a:t>
            </a:r>
            <a:r>
              <a:rPr lang="ja-JP" altLang="ja-JP" dirty="0"/>
              <a:t>教科書 教育を変える契機</a:t>
            </a:r>
            <a:r>
              <a:rPr lang="ja-JP" altLang="ja-JP" dirty="0" smtClean="0"/>
              <a:t>に</a:t>
            </a:r>
            <a:r>
              <a:rPr lang="ja-JP" altLang="en-US" dirty="0" smtClean="0"/>
              <a:t>（朝日新聞</a:t>
            </a:r>
            <a:r>
              <a:rPr lang="en-US" altLang="ja-JP" dirty="0" smtClean="0"/>
              <a:t>2015</a:t>
            </a:r>
            <a:r>
              <a:rPr lang="ja-JP" altLang="ja-JP" dirty="0"/>
              <a:t>年</a:t>
            </a:r>
            <a:r>
              <a:rPr lang="en-US" altLang="ja-JP" dirty="0"/>
              <a:t>5</a:t>
            </a:r>
            <a:r>
              <a:rPr lang="ja-JP" altLang="ja-JP" dirty="0"/>
              <a:t>月</a:t>
            </a:r>
            <a:r>
              <a:rPr lang="en-US" altLang="ja-JP" dirty="0"/>
              <a:t>18</a:t>
            </a:r>
            <a:r>
              <a:rPr lang="ja-JP" altLang="ja-JP" dirty="0" smtClean="0"/>
              <a:t>日</a:t>
            </a:r>
            <a:r>
              <a:rPr lang="ja-JP" altLang="en-US" dirty="0" smtClean="0"/>
              <a:t>）</a:t>
            </a:r>
            <a:endParaRPr lang="en-US" altLang="ja-JP" dirty="0" smtClean="0"/>
          </a:p>
          <a:p>
            <a:pPr lvl="1"/>
            <a:r>
              <a:rPr lang="ja-JP" altLang="en-US" dirty="0" smtClean="0"/>
              <a:t>実践例を紹介した．</a:t>
            </a:r>
            <a:endParaRPr lang="en-US" altLang="ja-JP" dirty="0" smtClean="0"/>
          </a:p>
          <a:p>
            <a:pPr lvl="2"/>
            <a:r>
              <a:rPr lang="ja-JP" altLang="en-US" dirty="0" smtClean="0"/>
              <a:t>高橋麻衣子ほか（</a:t>
            </a:r>
            <a:r>
              <a:rPr lang="en-US" altLang="ja-JP" dirty="0" smtClean="0"/>
              <a:t>2009</a:t>
            </a:r>
            <a:r>
              <a:rPr lang="ja-JP" altLang="en-US" dirty="0" smtClean="0"/>
              <a:t>）</a:t>
            </a:r>
            <a:r>
              <a:rPr lang="ja-JP" altLang="ja-JP" dirty="0" smtClean="0"/>
              <a:t>児童</a:t>
            </a:r>
            <a:r>
              <a:rPr lang="ja-JP" altLang="ja-JP" dirty="0"/>
              <a:t>の論理的読み書き能力を育む思考の相互観察活動―デジタルペン黒板システムを使用した授業実践から―</a:t>
            </a:r>
            <a:r>
              <a:rPr lang="en-US" altLang="ja-JP" dirty="0"/>
              <a:t>. </a:t>
            </a:r>
            <a:r>
              <a:rPr lang="ja-JP" altLang="ja-JP" dirty="0"/>
              <a:t>認知科学</a:t>
            </a:r>
            <a:r>
              <a:rPr lang="en-US" altLang="ja-JP" dirty="0"/>
              <a:t>, </a:t>
            </a:r>
            <a:r>
              <a:rPr lang="en-US" altLang="ja-JP" b="1" dirty="0"/>
              <a:t>16</a:t>
            </a:r>
            <a:r>
              <a:rPr lang="en-US" altLang="ja-JP" dirty="0"/>
              <a:t>(3): </a:t>
            </a:r>
            <a:r>
              <a:rPr lang="en-US" altLang="ja-JP" dirty="0" smtClean="0"/>
              <a:t>296-312</a:t>
            </a:r>
          </a:p>
          <a:p>
            <a:pPr lvl="2"/>
            <a:r>
              <a:rPr lang="ja-JP" altLang="ja-JP" dirty="0" smtClean="0"/>
              <a:t>「</a:t>
            </a:r>
            <a:r>
              <a:rPr lang="ja-JP" altLang="ja-JP" dirty="0"/>
              <a:t>デジタルペン黒板システム」というツールを用いて，子どもが記述した考</a:t>
            </a:r>
            <a:r>
              <a:rPr lang="ja-JP" altLang="ja-JP" dirty="0" smtClean="0"/>
              <a:t>えをプロジェクタ</a:t>
            </a:r>
            <a:r>
              <a:rPr lang="ja-JP" altLang="ja-JP" dirty="0"/>
              <a:t>でスクリーンに</a:t>
            </a:r>
            <a:r>
              <a:rPr lang="ja-JP" altLang="ja-JP" dirty="0" smtClean="0"/>
              <a:t>投影．</a:t>
            </a:r>
            <a:r>
              <a:rPr lang="ja-JP" altLang="ja-JP" dirty="0"/>
              <a:t>スクリーンに投影された他者の思考を観察することで，自分の思考を振り返り，論理的な読み書きの能力を育成することが実践の目標である．</a:t>
            </a:r>
            <a:endParaRPr lang="en-US" altLang="ja-JP" dirty="0" smtClean="0"/>
          </a:p>
          <a:p>
            <a:endParaRPr kumimoji="1" lang="ja-JP" altLang="en-US" dirty="0"/>
          </a:p>
        </p:txBody>
      </p:sp>
    </p:spTree>
    <p:extLst>
      <p:ext uri="{BB962C8B-B14F-4D97-AF65-F5344CB8AC3E}">
        <p14:creationId xmlns:p14="http://schemas.microsoft.com/office/powerpoint/2010/main" val="251541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514350" indent="-514350">
              <a:buFont typeface="+mj-lt"/>
              <a:buAutoNum type="arabicPeriod" startAt="3"/>
            </a:pPr>
            <a:r>
              <a:rPr lang="ja-JP" altLang="en-US" dirty="0" smtClean="0"/>
              <a:t>デジタル教科書の導入にあたっての課題</a:t>
            </a:r>
            <a:endParaRPr lang="en-US" altLang="ja-JP" dirty="0" smtClean="0"/>
          </a:p>
          <a:p>
            <a:pPr lvl="1"/>
            <a:r>
              <a:rPr lang="ja-JP" altLang="en-US" dirty="0" smtClean="0"/>
              <a:t>「</a:t>
            </a:r>
            <a:r>
              <a:rPr lang="ja-JP" altLang="ja-JP" dirty="0" smtClean="0"/>
              <a:t>デジタル教科書推進</a:t>
            </a:r>
            <a:r>
              <a:rPr lang="ja-JP" altLang="ja-JP" dirty="0"/>
              <a:t>に際しての</a:t>
            </a:r>
            <a:r>
              <a:rPr lang="ja-JP" altLang="ja-JP" dirty="0" smtClean="0"/>
              <a:t>チェックリスト</a:t>
            </a:r>
            <a:r>
              <a:rPr lang="ja-JP" altLang="en-US" dirty="0" smtClean="0"/>
              <a:t>」をもとに，デジタル教科書導入にあたって懸念されている問題点を講義した．</a:t>
            </a:r>
            <a:endParaRPr lang="en-US" altLang="ja-JP" dirty="0" smtClean="0"/>
          </a:p>
          <a:p>
            <a:pPr lvl="1"/>
            <a:r>
              <a:rPr lang="ja-JP" altLang="en-US" dirty="0" smtClean="0"/>
              <a:t>チェックリストと関連した，日本数学協会年次大会での議論をまとめた論文を使用した．</a:t>
            </a:r>
            <a:endParaRPr lang="en-US" altLang="ja-JP" dirty="0" smtClean="0"/>
          </a:p>
          <a:p>
            <a:pPr lvl="2"/>
            <a:r>
              <a:rPr lang="ja-JP" altLang="ja-JP" dirty="0"/>
              <a:t>寺尾敦</a:t>
            </a:r>
            <a:r>
              <a:rPr lang="en-US" altLang="ja-JP" dirty="0"/>
              <a:t> (2011) </a:t>
            </a:r>
            <a:r>
              <a:rPr lang="ja-JP" altLang="ja-JP" dirty="0"/>
              <a:t>デジタル教科書の導入におけるいくつかの問題―日本数学協会第８回年次大会での上野健会長による講演を受けて</a:t>
            </a:r>
            <a:r>
              <a:rPr lang="en-US" altLang="ja-JP" dirty="0"/>
              <a:t>. </a:t>
            </a:r>
            <a:r>
              <a:rPr lang="ja-JP" altLang="ja-JP" dirty="0"/>
              <a:t>数学文化</a:t>
            </a:r>
            <a:r>
              <a:rPr lang="en-US" altLang="ja-JP" dirty="0"/>
              <a:t>, </a:t>
            </a:r>
            <a:r>
              <a:rPr lang="en-US" altLang="ja-JP" b="1" dirty="0"/>
              <a:t>16</a:t>
            </a:r>
            <a:r>
              <a:rPr lang="en-US" altLang="ja-JP" dirty="0"/>
              <a:t>: </a:t>
            </a:r>
            <a:r>
              <a:rPr lang="en-US" altLang="ja-JP" dirty="0" smtClean="0"/>
              <a:t>105-112</a:t>
            </a:r>
          </a:p>
          <a:p>
            <a:pPr lvl="1"/>
            <a:r>
              <a:rPr lang="ja-JP" altLang="en-US" dirty="0" smtClean="0"/>
              <a:t>先に</a:t>
            </a:r>
            <a:r>
              <a:rPr lang="ja-JP" altLang="en-US" dirty="0"/>
              <a:t>提示</a:t>
            </a:r>
            <a:r>
              <a:rPr lang="ja-JP" altLang="en-US" dirty="0" smtClean="0"/>
              <a:t>した新聞記事でも，いくつかの問題点が指摘されていた．</a:t>
            </a:r>
            <a:endParaRPr lang="en-US" altLang="ja-JP" dirty="0" smtClean="0"/>
          </a:p>
          <a:p>
            <a:endParaRPr kumimoji="1" lang="ja-JP" altLang="en-US" dirty="0"/>
          </a:p>
        </p:txBody>
      </p:sp>
    </p:spTree>
    <p:extLst>
      <p:ext uri="{BB962C8B-B14F-4D97-AF65-F5344CB8AC3E}">
        <p14:creationId xmlns:p14="http://schemas.microsoft.com/office/powerpoint/2010/main" val="1095351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後日行われた実習中心の授業では，教師用デジタル教科書，学習者用デジタル教科書，電子黒板を用いた．</a:t>
            </a:r>
            <a:endParaRPr kumimoji="1" lang="en-US" altLang="ja-JP" dirty="0" smtClean="0"/>
          </a:p>
          <a:p>
            <a:r>
              <a:rPr lang="ja-JP" altLang="en-US" dirty="0" smtClean="0"/>
              <a:t>電子</a:t>
            </a:r>
            <a:r>
              <a:rPr lang="ja-JP" altLang="en-US" dirty="0"/>
              <a:t>黒板</a:t>
            </a:r>
            <a:r>
              <a:rPr lang="ja-JP" altLang="en-US" dirty="0" smtClean="0"/>
              <a:t>の基本</a:t>
            </a:r>
            <a:r>
              <a:rPr lang="ja-JP" altLang="en-US" dirty="0"/>
              <a:t>操作</a:t>
            </a:r>
            <a:r>
              <a:rPr lang="ja-JP" altLang="en-US" dirty="0" smtClean="0"/>
              <a:t>と，ネットワークを利用した授業の実習を行った．</a:t>
            </a:r>
            <a:endParaRPr kumimoji="1" lang="ja-JP" altLang="en-US" dirty="0"/>
          </a:p>
        </p:txBody>
      </p:sp>
    </p:spTree>
    <p:extLst>
      <p:ext uri="{BB962C8B-B14F-4D97-AF65-F5344CB8AC3E}">
        <p14:creationId xmlns:p14="http://schemas.microsoft.com/office/powerpoint/2010/main" val="1311740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授業デザインの評価</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デジタル教科書のサンプルをウェブで経験した後の，クラスでの発言．</a:t>
            </a:r>
            <a:endParaRPr kumimoji="1" lang="en-US" altLang="ja-JP" dirty="0" smtClean="0"/>
          </a:p>
          <a:p>
            <a:pPr lvl="1"/>
            <a:r>
              <a:rPr kumimoji="1" lang="ja-JP" altLang="en-US" dirty="0" smtClean="0"/>
              <a:t>クラス全体として，いくつかの基本的特徴に気がつくことができるか？</a:t>
            </a:r>
            <a:endParaRPr kumimoji="1" lang="en-US" altLang="ja-JP" dirty="0" smtClean="0"/>
          </a:p>
          <a:p>
            <a:r>
              <a:rPr kumimoji="1" lang="ja-JP" altLang="en-US" dirty="0" smtClean="0"/>
              <a:t>期末テストでの，デジタル教科書を用いた授業についての論述問題への解答．</a:t>
            </a:r>
            <a:endParaRPr lang="en-US" altLang="ja-JP" dirty="0" smtClean="0"/>
          </a:p>
          <a:p>
            <a:pPr lvl="1"/>
            <a:r>
              <a:rPr kumimoji="1" lang="ja-JP" altLang="en-US" dirty="0" smtClean="0"/>
              <a:t>３つの学習</a:t>
            </a:r>
            <a:r>
              <a:rPr kumimoji="1" lang="ja-JP" altLang="en-US" dirty="0"/>
              <a:t>項目</a:t>
            </a:r>
            <a:r>
              <a:rPr kumimoji="1" lang="ja-JP" altLang="en-US" dirty="0" smtClean="0"/>
              <a:t>に</a:t>
            </a:r>
            <a:r>
              <a:rPr kumimoji="1" lang="ja-JP" altLang="en-US" dirty="0" smtClean="0"/>
              <a:t>ついて理解できているか？</a:t>
            </a:r>
            <a:endParaRPr kumimoji="1" lang="en-US" altLang="ja-JP" dirty="0" smtClean="0"/>
          </a:p>
        </p:txBody>
      </p:sp>
    </p:spTree>
    <p:extLst>
      <p:ext uri="{BB962C8B-B14F-4D97-AF65-F5344CB8AC3E}">
        <p14:creationId xmlns:p14="http://schemas.microsoft.com/office/powerpoint/2010/main" val="2095004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期末試験での論述課題</a:t>
            </a:r>
            <a:endParaRPr kumimoji="1" lang="ja-JP" altLang="en-US" dirty="0"/>
          </a:p>
        </p:txBody>
      </p:sp>
      <p:sp>
        <p:nvSpPr>
          <p:cNvPr id="3" name="コンテンツ プレースホルダー 2"/>
          <p:cNvSpPr>
            <a:spLocks noGrp="1"/>
          </p:cNvSpPr>
          <p:nvPr>
            <p:ph idx="1"/>
          </p:nvPr>
        </p:nvSpPr>
        <p:spPr/>
        <p:txBody>
          <a:bodyPr/>
          <a:lstStyle/>
          <a:p>
            <a:r>
              <a:rPr lang="ja-JP" altLang="ja-JP" dirty="0"/>
              <a:t>学校教育にデジタル教科書が導入されることで，紙の教科書ではできなかった（あるいは，むずかしかった）どのような授業が可能になるでしょうか？　どのような新しい授業が実施でき，そうした授業にはどのような利点や効果があるか，授業で注意すべき点にも言及しながら論じなさい．文字数は，改行に伴う空白も含めて，およそ</a:t>
            </a:r>
            <a:r>
              <a:rPr lang="en-US" altLang="ja-JP" dirty="0"/>
              <a:t>600</a:t>
            </a:r>
            <a:r>
              <a:rPr lang="ja-JP" altLang="ja-JP" dirty="0"/>
              <a:t>文字から</a:t>
            </a:r>
            <a:r>
              <a:rPr lang="en-US" altLang="ja-JP" dirty="0"/>
              <a:t>800</a:t>
            </a:r>
            <a:r>
              <a:rPr lang="ja-JP" altLang="ja-JP" dirty="0"/>
              <a:t>文字とします</a:t>
            </a:r>
            <a:r>
              <a:rPr lang="ja-JP" altLang="ja-JP" dirty="0" smtClean="0"/>
              <a:t>．</a:t>
            </a:r>
            <a:endParaRPr lang="ja-JP" altLang="ja-JP" dirty="0"/>
          </a:p>
        </p:txBody>
      </p:sp>
    </p:spTree>
    <p:extLst>
      <p:ext uri="{BB962C8B-B14F-4D97-AF65-F5344CB8AC3E}">
        <p14:creationId xmlns:p14="http://schemas.microsoft.com/office/powerpoint/2010/main" val="34127646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結果</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ja-JP" dirty="0"/>
              <a:t>デジタル教科書のサンプルを</a:t>
            </a:r>
            <a:r>
              <a:rPr lang="en-US" altLang="ja-JP" dirty="0"/>
              <a:t>10</a:t>
            </a:r>
            <a:r>
              <a:rPr lang="ja-JP" altLang="ja-JP" dirty="0"/>
              <a:t>分ほど経験することで，紙の教科書にはないデジタル教科書の特徴は容易に発見された</a:t>
            </a:r>
            <a:r>
              <a:rPr lang="ja-JP" altLang="ja-JP" dirty="0" smtClean="0"/>
              <a:t>．</a:t>
            </a:r>
            <a:endParaRPr lang="en-US" altLang="ja-JP" dirty="0" smtClean="0"/>
          </a:p>
          <a:p>
            <a:pPr lvl="1"/>
            <a:r>
              <a:rPr lang="ja-JP" altLang="ja-JP" dirty="0" smtClean="0"/>
              <a:t>音声</a:t>
            </a:r>
            <a:r>
              <a:rPr lang="ja-JP" altLang="ja-JP" dirty="0"/>
              <a:t>や動画の</a:t>
            </a:r>
            <a:r>
              <a:rPr lang="ja-JP" altLang="ja-JP" dirty="0" smtClean="0"/>
              <a:t>埋め込み</a:t>
            </a:r>
            <a:endParaRPr lang="en-US" altLang="ja-JP" dirty="0" smtClean="0"/>
          </a:p>
          <a:p>
            <a:pPr lvl="1"/>
            <a:r>
              <a:rPr lang="ja-JP" altLang="ja-JP" dirty="0" smtClean="0"/>
              <a:t>紙面</a:t>
            </a:r>
            <a:r>
              <a:rPr lang="ja-JP" altLang="ja-JP" dirty="0"/>
              <a:t>や図の拡大</a:t>
            </a:r>
            <a:r>
              <a:rPr lang="ja-JP" altLang="ja-JP" dirty="0" smtClean="0"/>
              <a:t>表示</a:t>
            </a:r>
            <a:endParaRPr lang="en-US" altLang="ja-JP" dirty="0" smtClean="0"/>
          </a:p>
          <a:p>
            <a:pPr lvl="1"/>
            <a:r>
              <a:rPr lang="ja-JP" altLang="ja-JP" dirty="0" smtClean="0"/>
              <a:t>表示</a:t>
            </a:r>
            <a:r>
              <a:rPr lang="ja-JP" altLang="ja-JP" dirty="0"/>
              <a:t>の柔軟な</a:t>
            </a:r>
            <a:r>
              <a:rPr lang="ja-JP" altLang="ja-JP" dirty="0" smtClean="0"/>
              <a:t>切り替え</a:t>
            </a:r>
            <a:endParaRPr lang="en-US" altLang="ja-JP" dirty="0" smtClean="0"/>
          </a:p>
          <a:p>
            <a:r>
              <a:rPr lang="ja-JP" altLang="en-US" dirty="0" smtClean="0"/>
              <a:t>この学習項目については，直接の教示は必要ないと言える．</a:t>
            </a:r>
            <a:endParaRPr lang="en-US" altLang="ja-JP" dirty="0" smtClean="0"/>
          </a:p>
        </p:txBody>
      </p:sp>
    </p:spTree>
    <p:extLst>
      <p:ext uri="{BB962C8B-B14F-4D97-AF65-F5344CB8AC3E}">
        <p14:creationId xmlns:p14="http://schemas.microsoft.com/office/powerpoint/2010/main" val="4286250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lang="ja-JP" altLang="en-US" dirty="0" smtClean="0"/>
              <a:t>期末テストでの，学習事項への言及</a:t>
            </a:r>
            <a:endParaRPr lang="en-US" altLang="ja-JP" dirty="0" smtClean="0"/>
          </a:p>
          <a:p>
            <a:pPr lvl="1"/>
            <a:r>
              <a:rPr lang="ja-JP" altLang="en-US" dirty="0"/>
              <a:t>紙の教科書と比較してのデジタル教科書の基本的</a:t>
            </a:r>
            <a:r>
              <a:rPr lang="ja-JP" altLang="en-US" dirty="0" smtClean="0"/>
              <a:t>特徴についいて，</a:t>
            </a:r>
            <a:r>
              <a:rPr lang="en-US" altLang="ja-JP" dirty="0" smtClean="0"/>
              <a:t>16</a:t>
            </a:r>
            <a:r>
              <a:rPr lang="ja-JP" altLang="ja-JP" dirty="0"/>
              <a:t>名（</a:t>
            </a:r>
            <a:r>
              <a:rPr lang="en-US" altLang="ja-JP" dirty="0"/>
              <a:t>84%</a:t>
            </a:r>
            <a:r>
              <a:rPr lang="ja-JP" altLang="ja-JP" dirty="0" smtClean="0"/>
              <a:t>）</a:t>
            </a:r>
            <a:r>
              <a:rPr lang="ja-JP" altLang="en-US" dirty="0" smtClean="0"/>
              <a:t>が言及．</a:t>
            </a:r>
            <a:endParaRPr lang="en-US" altLang="ja-JP" dirty="0" smtClean="0"/>
          </a:p>
          <a:p>
            <a:pPr lvl="1"/>
            <a:r>
              <a:rPr lang="ja-JP" altLang="en-US" dirty="0"/>
              <a:t>端末をネットワークにつなげての，能動的な学習や協調的な</a:t>
            </a:r>
            <a:r>
              <a:rPr lang="ja-JP" altLang="en-US" dirty="0" smtClean="0"/>
              <a:t>学習について，</a:t>
            </a:r>
            <a:r>
              <a:rPr lang="en-US" altLang="ja-JP" dirty="0" smtClean="0"/>
              <a:t>12</a:t>
            </a:r>
            <a:r>
              <a:rPr lang="ja-JP" altLang="ja-JP" dirty="0"/>
              <a:t>名（</a:t>
            </a:r>
            <a:r>
              <a:rPr lang="en-US" altLang="ja-JP" dirty="0"/>
              <a:t>63%</a:t>
            </a:r>
            <a:r>
              <a:rPr lang="ja-JP" altLang="ja-JP" dirty="0" smtClean="0"/>
              <a:t>）</a:t>
            </a:r>
            <a:r>
              <a:rPr lang="ja-JP" altLang="en-US" dirty="0" smtClean="0"/>
              <a:t>．</a:t>
            </a:r>
            <a:endParaRPr lang="en-US" altLang="ja-JP" dirty="0" smtClean="0"/>
          </a:p>
          <a:p>
            <a:pPr lvl="1"/>
            <a:r>
              <a:rPr lang="ja-JP" altLang="en-US" dirty="0"/>
              <a:t>デジタル教科書の導入にあたっての</a:t>
            </a:r>
            <a:r>
              <a:rPr lang="ja-JP" altLang="en-US" dirty="0" smtClean="0"/>
              <a:t>課題について，</a:t>
            </a:r>
            <a:r>
              <a:rPr lang="en-US" altLang="ja-JP" dirty="0" smtClean="0"/>
              <a:t>13</a:t>
            </a:r>
            <a:r>
              <a:rPr lang="ja-JP" altLang="ja-JP" dirty="0"/>
              <a:t>名（</a:t>
            </a:r>
            <a:r>
              <a:rPr lang="en-US" altLang="ja-JP" dirty="0"/>
              <a:t>68%</a:t>
            </a:r>
            <a:r>
              <a:rPr lang="ja-JP" altLang="ja-JP" dirty="0" smtClean="0"/>
              <a:t>）</a:t>
            </a:r>
            <a:r>
              <a:rPr lang="ja-JP" altLang="en-US" dirty="0" smtClean="0"/>
              <a:t>．</a:t>
            </a:r>
            <a:endParaRPr lang="en-US" altLang="ja-JP" dirty="0" smtClean="0"/>
          </a:p>
          <a:p>
            <a:pPr lvl="2"/>
            <a:r>
              <a:rPr lang="ja-JP" altLang="ja-JP" dirty="0" smtClean="0"/>
              <a:t>デジタル</a:t>
            </a:r>
            <a:r>
              <a:rPr lang="ja-JP" altLang="ja-JP" dirty="0"/>
              <a:t>教科書を使用した授業での注意点を書くことは出題において指示していたので，授業で取り上げた問題点への言及だけをカウント</a:t>
            </a:r>
            <a:r>
              <a:rPr lang="ja-JP" altLang="ja-JP" dirty="0" smtClean="0"/>
              <a:t>した</a:t>
            </a:r>
            <a:r>
              <a:rPr lang="ja-JP" altLang="en-US" dirty="0" smtClean="0"/>
              <a:t>．</a:t>
            </a:r>
            <a:endParaRPr kumimoji="1" lang="ja-JP" altLang="en-US" dirty="0"/>
          </a:p>
        </p:txBody>
      </p:sp>
    </p:spTree>
    <p:extLst>
      <p:ext uri="{BB962C8B-B14F-4D97-AF65-F5344CB8AC3E}">
        <p14:creationId xmlns:p14="http://schemas.microsoft.com/office/powerpoint/2010/main" val="28587870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考察</a:t>
            </a:r>
            <a:endParaRPr kumimoji="1" lang="ja-JP" altLang="en-US" dirty="0"/>
          </a:p>
        </p:txBody>
      </p:sp>
      <p:sp>
        <p:nvSpPr>
          <p:cNvPr id="3" name="コンテンツ プレースホルダー 2"/>
          <p:cNvSpPr>
            <a:spLocks noGrp="1"/>
          </p:cNvSpPr>
          <p:nvPr>
            <p:ph idx="1"/>
          </p:nvPr>
        </p:nvSpPr>
        <p:spPr/>
        <p:txBody>
          <a:bodyPr/>
          <a:lstStyle/>
          <a:p>
            <a:r>
              <a:rPr lang="ja-JP" altLang="ja-JP" dirty="0"/>
              <a:t>紙の教科書にはないデジタル教科書の</a:t>
            </a:r>
            <a:r>
              <a:rPr lang="ja-JP" altLang="ja-JP" dirty="0" smtClean="0"/>
              <a:t>特徴</a:t>
            </a:r>
            <a:r>
              <a:rPr lang="ja-JP" altLang="en-US" dirty="0" smtClean="0"/>
              <a:t>（第１の学習項目）については，直接に教示する必要はない．サンプルの体験によって理解できる．</a:t>
            </a:r>
            <a:endParaRPr lang="en-US" altLang="ja-JP" dirty="0" smtClean="0"/>
          </a:p>
          <a:p>
            <a:r>
              <a:rPr kumimoji="1" lang="ja-JP" altLang="en-US" dirty="0" smtClean="0"/>
              <a:t>他の学習項目については，期末テストでの論述から判断して，おおむね理解できている．</a:t>
            </a:r>
            <a:endParaRPr lang="en-US" altLang="ja-JP" dirty="0" smtClean="0"/>
          </a:p>
          <a:p>
            <a:pPr lvl="1"/>
            <a:r>
              <a:rPr lang="ja-JP" altLang="en-US" dirty="0" smtClean="0"/>
              <a:t>直接教示でない方法によって学習可能であるかどうかについては，今後の研究課題．</a:t>
            </a:r>
            <a:endParaRPr kumimoji="1" lang="ja-JP" altLang="en-US" dirty="0"/>
          </a:p>
        </p:txBody>
      </p:sp>
    </p:spTree>
    <p:extLst>
      <p:ext uri="{BB962C8B-B14F-4D97-AF65-F5344CB8AC3E}">
        <p14:creationId xmlns:p14="http://schemas.microsoft.com/office/powerpoint/2010/main" val="15066657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デジタル教科書の特徴とその効果的な使用方法を理解するための，教職科目の授業デザインを</a:t>
            </a:r>
            <a:r>
              <a:rPr lang="ja-JP" altLang="en-US" dirty="0" smtClean="0"/>
              <a:t>検討した．</a:t>
            </a:r>
            <a:endParaRPr lang="en-US" altLang="ja-JP" dirty="0" smtClean="0"/>
          </a:p>
          <a:p>
            <a:pPr lvl="1"/>
            <a:r>
              <a:rPr lang="ja-JP" altLang="en-US" dirty="0" smtClean="0"/>
              <a:t>９０</a:t>
            </a:r>
            <a:r>
              <a:rPr lang="ja-JP" altLang="en-US" dirty="0"/>
              <a:t>分</a:t>
            </a:r>
            <a:r>
              <a:rPr lang="ja-JP" altLang="en-US" dirty="0" smtClean="0"/>
              <a:t>の</a:t>
            </a:r>
            <a:r>
              <a:rPr lang="ja-JP" altLang="en-US" dirty="0"/>
              <a:t>授業</a:t>
            </a:r>
            <a:r>
              <a:rPr lang="ja-JP" altLang="en-US" dirty="0" smtClean="0"/>
              <a:t>２</a:t>
            </a:r>
            <a:r>
              <a:rPr lang="ja-JP" altLang="en-US" dirty="0"/>
              <a:t>回</a:t>
            </a:r>
            <a:endParaRPr lang="en-US" altLang="ja-JP" dirty="0" smtClean="0"/>
          </a:p>
          <a:p>
            <a:r>
              <a:rPr lang="ja-JP" altLang="en-US" dirty="0" smtClean="0"/>
              <a:t>学習項目</a:t>
            </a:r>
            <a:endParaRPr lang="en-US" altLang="ja-JP" dirty="0" smtClean="0"/>
          </a:p>
          <a:p>
            <a:pPr lvl="1"/>
            <a:r>
              <a:rPr lang="ja-JP" altLang="en-US" dirty="0" smtClean="0"/>
              <a:t>紙</a:t>
            </a:r>
            <a:r>
              <a:rPr lang="ja-JP" altLang="en-US" dirty="0"/>
              <a:t>の教科書と比較してのデジタル教科書の基本的特徴</a:t>
            </a:r>
            <a:endParaRPr lang="en-US" altLang="ja-JP" dirty="0"/>
          </a:p>
          <a:p>
            <a:pPr lvl="1"/>
            <a:r>
              <a:rPr lang="ja-JP" altLang="en-US" dirty="0" smtClean="0"/>
              <a:t>端末</a:t>
            </a:r>
            <a:r>
              <a:rPr lang="ja-JP" altLang="en-US" dirty="0"/>
              <a:t>をネットワークにつなげての，能動的な学習や協調的な学習</a:t>
            </a:r>
            <a:endParaRPr lang="en-US" altLang="ja-JP" dirty="0"/>
          </a:p>
          <a:p>
            <a:pPr lvl="1"/>
            <a:r>
              <a:rPr lang="ja-JP" altLang="en-US" dirty="0"/>
              <a:t>デジタル教科書の導入にあたっての</a:t>
            </a:r>
            <a:r>
              <a:rPr lang="ja-JP" altLang="en-US" dirty="0" smtClean="0"/>
              <a:t>課題</a:t>
            </a:r>
            <a:endParaRPr lang="en-US" altLang="ja-JP" dirty="0"/>
          </a:p>
          <a:p>
            <a:r>
              <a:rPr lang="ja-JP" altLang="en-US" dirty="0" smtClean="0"/>
              <a:t>最初の授業実践としては，３つの学習項目はよく理解されたと言える．</a:t>
            </a:r>
            <a:endParaRPr lang="en-US" altLang="ja-JP" dirty="0" smtClean="0"/>
          </a:p>
        </p:txBody>
      </p:sp>
    </p:spTree>
    <p:extLst>
      <p:ext uri="{BB962C8B-B14F-4D97-AF65-F5344CB8AC3E}">
        <p14:creationId xmlns:p14="http://schemas.microsoft.com/office/powerpoint/2010/main" val="1083727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動機</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学校教育にデジタル教科書を導入するには，デジタル教科書を使った授業を行</a:t>
            </a:r>
            <a:r>
              <a:rPr lang="ja-JP" altLang="en-US" dirty="0" smtClean="0"/>
              <a:t>うスキルを持った教員の養成が不可欠．</a:t>
            </a:r>
            <a:endParaRPr lang="en-US" altLang="ja-JP" dirty="0" smtClean="0"/>
          </a:p>
          <a:p>
            <a:r>
              <a:rPr kumimoji="1" lang="ja-JP" altLang="en-US" dirty="0" smtClean="0"/>
              <a:t>しかし，こうしたスキルを教職科目においてどのように教えるかについては，研究の蓄積が十分でない．</a:t>
            </a:r>
            <a:endParaRPr kumimoji="1" lang="ja-JP" altLang="en-US" dirty="0"/>
          </a:p>
        </p:txBody>
      </p:sp>
    </p:spTree>
    <p:extLst>
      <p:ext uri="{BB962C8B-B14F-4D97-AF65-F5344CB8AC3E}">
        <p14:creationId xmlns:p14="http://schemas.microsoft.com/office/powerpoint/2010/main" val="6650942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目的</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デジタル教科書の特徴とその効果的な使用方法を理解するための，教職科目の授業デザインを検討する</a:t>
            </a:r>
            <a:r>
              <a:rPr lang="ja-JP" altLang="en-US" dirty="0" smtClean="0"/>
              <a:t>．</a:t>
            </a:r>
            <a:endParaRPr lang="en-US" altLang="ja-JP" dirty="0" smtClean="0"/>
          </a:p>
          <a:p>
            <a:r>
              <a:rPr lang="ja-JP" altLang="en-US" dirty="0"/>
              <a:t>何</a:t>
            </a:r>
            <a:r>
              <a:rPr lang="ja-JP" altLang="en-US" dirty="0" smtClean="0"/>
              <a:t>を</a:t>
            </a:r>
            <a:r>
              <a:rPr lang="ja-JP" altLang="en-US" dirty="0"/>
              <a:t>教</a:t>
            </a:r>
            <a:r>
              <a:rPr lang="ja-JP" altLang="en-US" dirty="0" smtClean="0"/>
              <a:t>えるべきか，学習事項を検討する．</a:t>
            </a:r>
            <a:endParaRPr lang="en-US" altLang="ja-JP" dirty="0" smtClean="0"/>
          </a:p>
          <a:p>
            <a:r>
              <a:rPr lang="ja-JP" altLang="en-US" dirty="0" smtClean="0"/>
              <a:t>デザイン研究の手法を用いる．</a:t>
            </a:r>
            <a:endParaRPr lang="en-US" altLang="ja-JP" dirty="0" smtClean="0"/>
          </a:p>
          <a:p>
            <a:pPr lvl="1"/>
            <a:r>
              <a:rPr lang="ja-JP" altLang="en-US" dirty="0" smtClean="0"/>
              <a:t>授業デザインの実践と改善を繰り返す．</a:t>
            </a:r>
            <a:endParaRPr lang="en-US" altLang="ja-JP" dirty="0" smtClean="0"/>
          </a:p>
          <a:p>
            <a:pPr lvl="1"/>
            <a:r>
              <a:rPr lang="ja-JP" altLang="en-US" dirty="0" smtClean="0"/>
              <a:t>ここで</a:t>
            </a:r>
            <a:r>
              <a:rPr lang="ja-JP" altLang="en-US" dirty="0"/>
              <a:t>報告</a:t>
            </a:r>
            <a:r>
              <a:rPr lang="ja-JP" altLang="en-US" dirty="0" smtClean="0"/>
              <a:t>するのは，最初の実践とその評価．</a:t>
            </a:r>
            <a:endParaRPr lang="en-US" altLang="ja-JP" dirty="0" smtClean="0"/>
          </a:p>
        </p:txBody>
      </p:sp>
    </p:spTree>
    <p:extLst>
      <p:ext uri="{BB962C8B-B14F-4D97-AF65-F5344CB8AC3E}">
        <p14:creationId xmlns:p14="http://schemas.microsoft.com/office/powerpoint/2010/main" val="409079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smtClean="0"/>
              <a:t>１回９０分，週１回，１５週の２単位科目</a:t>
            </a:r>
            <a:endParaRPr lang="en-US" altLang="ja-JP" dirty="0" smtClean="0"/>
          </a:p>
          <a:p>
            <a:r>
              <a:rPr kumimoji="1" lang="ja-JP" altLang="en-US" dirty="0" smtClean="0"/>
              <a:t>短期</a:t>
            </a:r>
            <a:r>
              <a:rPr kumimoji="1" lang="ja-JP" altLang="en-US" dirty="0" smtClean="0"/>
              <a:t>の授業デザインから研究に着手</a:t>
            </a:r>
            <a:endParaRPr kumimoji="1" lang="en-US" altLang="ja-JP" dirty="0" smtClean="0"/>
          </a:p>
          <a:p>
            <a:pPr lvl="1"/>
            <a:r>
              <a:rPr kumimoji="1" lang="ja-JP" altLang="en-US" dirty="0" smtClean="0"/>
              <a:t>講義１回，実習１回</a:t>
            </a:r>
            <a:endParaRPr kumimoji="1" lang="en-US" altLang="ja-JP" dirty="0" smtClean="0"/>
          </a:p>
          <a:p>
            <a:pPr lvl="1"/>
            <a:r>
              <a:rPr lang="ja-JP" altLang="en-US" dirty="0"/>
              <a:t>他</a:t>
            </a:r>
            <a:r>
              <a:rPr lang="ja-JP" altLang="en-US" dirty="0" smtClean="0"/>
              <a:t>の授業回と比較的独立</a:t>
            </a:r>
            <a:endParaRPr kumimoji="1" lang="ja-JP" altLang="en-US" dirty="0"/>
          </a:p>
        </p:txBody>
      </p:sp>
    </p:spTree>
    <p:extLst>
      <p:ext uri="{BB962C8B-B14F-4D97-AF65-F5344CB8AC3E}">
        <p14:creationId xmlns:p14="http://schemas.microsoft.com/office/powerpoint/2010/main" val="2056499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学習項目</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a:pPr>
            <a:r>
              <a:rPr kumimoji="1" lang="ja-JP" altLang="en-US" dirty="0" smtClean="0"/>
              <a:t>紙の教科書と比較してのデジタル教科書の基本的特徴</a:t>
            </a:r>
            <a:endParaRPr kumimoji="1" lang="en-US" altLang="ja-JP" dirty="0" smtClean="0"/>
          </a:p>
          <a:p>
            <a:pPr lvl="1"/>
            <a:r>
              <a:rPr lang="ja-JP" altLang="en-US" dirty="0"/>
              <a:t>音声</a:t>
            </a:r>
            <a:r>
              <a:rPr lang="ja-JP" altLang="en-US" dirty="0" smtClean="0"/>
              <a:t>や</a:t>
            </a:r>
            <a:r>
              <a:rPr lang="ja-JP" altLang="en-US" dirty="0"/>
              <a:t>動画</a:t>
            </a:r>
            <a:r>
              <a:rPr lang="ja-JP" altLang="en-US" dirty="0" smtClean="0"/>
              <a:t>の埋め込み</a:t>
            </a:r>
            <a:endParaRPr lang="en-US" altLang="ja-JP" dirty="0" smtClean="0"/>
          </a:p>
          <a:p>
            <a:pPr lvl="1"/>
            <a:r>
              <a:rPr kumimoji="1" lang="ja-JP" altLang="en-US" dirty="0"/>
              <a:t>紙面</a:t>
            </a:r>
            <a:r>
              <a:rPr kumimoji="1" lang="ja-JP" altLang="en-US" dirty="0" smtClean="0"/>
              <a:t>や</a:t>
            </a:r>
            <a:r>
              <a:rPr kumimoji="1" lang="ja-JP" altLang="en-US" dirty="0"/>
              <a:t>図</a:t>
            </a:r>
            <a:r>
              <a:rPr kumimoji="1" lang="ja-JP" altLang="en-US" dirty="0" smtClean="0"/>
              <a:t>の拡大表示</a:t>
            </a:r>
            <a:endParaRPr kumimoji="1" lang="en-US" altLang="ja-JP" dirty="0" smtClean="0"/>
          </a:p>
          <a:p>
            <a:pPr lvl="1"/>
            <a:r>
              <a:rPr lang="ja-JP" altLang="en-US" dirty="0" smtClean="0"/>
              <a:t>（ボタンなどでの）</a:t>
            </a:r>
            <a:r>
              <a:rPr lang="ja-JP" altLang="en-US" dirty="0" smtClean="0"/>
              <a:t>表示</a:t>
            </a:r>
            <a:r>
              <a:rPr lang="ja-JP" altLang="en-US" dirty="0" smtClean="0"/>
              <a:t>の</a:t>
            </a:r>
            <a:r>
              <a:rPr lang="ja-JP" altLang="en-US" dirty="0"/>
              <a:t>柔軟</a:t>
            </a:r>
            <a:r>
              <a:rPr lang="ja-JP" altLang="en-US" dirty="0" smtClean="0"/>
              <a:t>な</a:t>
            </a:r>
            <a:r>
              <a:rPr lang="ja-JP" altLang="en-US" dirty="0" smtClean="0"/>
              <a:t>切り替え</a:t>
            </a:r>
            <a:endParaRPr kumimoji="1" lang="en-US" altLang="ja-JP" dirty="0" smtClean="0"/>
          </a:p>
          <a:p>
            <a:pPr marL="514350" indent="-514350">
              <a:buFont typeface="+mj-lt"/>
              <a:buAutoNum type="arabicPeriod"/>
            </a:pPr>
            <a:r>
              <a:rPr lang="ja-JP" altLang="en-US" dirty="0"/>
              <a:t>端末</a:t>
            </a:r>
            <a:r>
              <a:rPr lang="ja-JP" altLang="en-US" dirty="0" smtClean="0"/>
              <a:t>をネットワークにつなげての，能動的な学習や協調的な学習</a:t>
            </a:r>
            <a:endParaRPr lang="en-US" altLang="ja-JP" dirty="0" smtClean="0"/>
          </a:p>
          <a:p>
            <a:pPr marL="514350" indent="-514350">
              <a:buFont typeface="+mj-lt"/>
              <a:buAutoNum type="arabicPeriod"/>
            </a:pPr>
            <a:r>
              <a:rPr lang="ja-JP" altLang="en-US" dirty="0" smtClean="0"/>
              <a:t>デジタル</a:t>
            </a:r>
            <a:r>
              <a:rPr lang="ja-JP" altLang="en-US" dirty="0"/>
              <a:t>教科書</a:t>
            </a:r>
            <a:r>
              <a:rPr lang="ja-JP" altLang="en-US" dirty="0" smtClean="0"/>
              <a:t>の</a:t>
            </a:r>
            <a:r>
              <a:rPr lang="ja-JP" altLang="en-US" dirty="0"/>
              <a:t>導入</a:t>
            </a:r>
            <a:r>
              <a:rPr lang="ja-JP" altLang="en-US" dirty="0" smtClean="0"/>
              <a:t>にあたっての課題</a:t>
            </a:r>
            <a:endParaRPr lang="en-US" altLang="ja-JP" dirty="0" smtClean="0"/>
          </a:p>
          <a:p>
            <a:pPr lvl="1"/>
            <a:r>
              <a:rPr lang="ja-JP" altLang="en-US" dirty="0" smtClean="0"/>
              <a:t>「デジタル教科書」推進に</a:t>
            </a:r>
            <a:r>
              <a:rPr lang="ja-JP" altLang="en-US" dirty="0"/>
              <a:t>際</a:t>
            </a:r>
            <a:r>
              <a:rPr lang="ja-JP" altLang="en-US" dirty="0" smtClean="0"/>
              <a:t>してのチェックリスト（理数系学会教育問題連絡会による）</a:t>
            </a:r>
          </a:p>
        </p:txBody>
      </p:sp>
    </p:spTree>
    <p:extLst>
      <p:ext uri="{BB962C8B-B14F-4D97-AF65-F5344CB8AC3E}">
        <p14:creationId xmlns:p14="http://schemas.microsoft.com/office/powerpoint/2010/main" val="627769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smtClean="0"/>
              <a:t>（指導者用デジタル教科書）指導者用</a:t>
            </a:r>
            <a:r>
              <a:rPr lang="ja-JP" altLang="en-US" dirty="0"/>
              <a:t>デジタル教科書は、教科書の内容を引用しつつ、</a:t>
            </a:r>
            <a:r>
              <a:rPr lang="ja-JP" altLang="en-US" u="sng" dirty="0"/>
              <a:t>任意箇所の拡大、任意の 文章の朗読、動画など、分かりやすく深まる授業に資する機能を有している</a:t>
            </a:r>
            <a:r>
              <a:rPr lang="ja-JP" altLang="en-US" dirty="0"/>
              <a:t>。</a:t>
            </a:r>
            <a:r>
              <a:rPr lang="ja-JP" altLang="en-US" dirty="0" smtClean="0"/>
              <a:t>指導者用</a:t>
            </a:r>
            <a:r>
              <a:rPr lang="ja-JP" altLang="en-US" dirty="0"/>
              <a:t>デジタル教科書については、これを提示する電子黒板の</a:t>
            </a:r>
            <a:r>
              <a:rPr lang="ja-JP" altLang="en-US" dirty="0" smtClean="0"/>
              <a:t>普及や</a:t>
            </a:r>
            <a:r>
              <a:rPr lang="ja-JP" altLang="en-US" dirty="0"/>
              <a:t>学習指導要領の</a:t>
            </a:r>
            <a:r>
              <a:rPr lang="ja-JP" altLang="en-US" dirty="0" smtClean="0"/>
              <a:t>改訂</a:t>
            </a:r>
            <a:r>
              <a:rPr lang="ja-JP" altLang="en-US" dirty="0"/>
              <a:t>等を背景に、多くの教科書発行者が開発を進めているところであり、これらの</a:t>
            </a:r>
            <a:r>
              <a:rPr lang="ja-JP" altLang="en-US" dirty="0" smtClean="0"/>
              <a:t>開発を</a:t>
            </a:r>
            <a:r>
              <a:rPr lang="ja-JP" altLang="en-US" dirty="0"/>
              <a:t>更に促進するとともに、学校設置者が容易に入手できるような支援方策を検討</a:t>
            </a:r>
            <a:r>
              <a:rPr lang="ja-JP" altLang="en-US" dirty="0" smtClean="0"/>
              <a:t>する必要</a:t>
            </a:r>
            <a:r>
              <a:rPr lang="ja-JP" altLang="en-US" dirty="0"/>
              <a:t>がある。なお、今後は、例えばインターネットを活用して他のウェブサイトを</a:t>
            </a:r>
            <a:r>
              <a:rPr lang="ja-JP" altLang="en-US" dirty="0" smtClean="0"/>
              <a:t>参照</a:t>
            </a:r>
            <a:r>
              <a:rPr lang="ja-JP" altLang="en-US" dirty="0"/>
              <a:t>したり、教員と子どもたちの間の双方向性のある授業に活用したりすること等も考 えられる</a:t>
            </a:r>
            <a:r>
              <a:rPr lang="ja-JP" altLang="en-US" dirty="0" smtClean="0"/>
              <a:t>。</a:t>
            </a:r>
            <a:endParaRPr kumimoji="1" lang="ja-JP" altLang="en-US" sz="2400" dirty="0"/>
          </a:p>
        </p:txBody>
      </p:sp>
      <p:sp>
        <p:nvSpPr>
          <p:cNvPr id="4" name="テキスト ボックス 3"/>
          <p:cNvSpPr txBox="1"/>
          <p:nvPr/>
        </p:nvSpPr>
        <p:spPr>
          <a:xfrm>
            <a:off x="7937480" y="5942568"/>
            <a:ext cx="3416320" cy="369332"/>
          </a:xfrm>
          <a:prstGeom prst="rect">
            <a:avLst/>
          </a:prstGeom>
          <a:noFill/>
        </p:spPr>
        <p:txBody>
          <a:bodyPr wrap="none" rtlCol="0">
            <a:spAutoFit/>
          </a:bodyPr>
          <a:lstStyle/>
          <a:p>
            <a:r>
              <a:rPr kumimoji="1" lang="ja-JP" altLang="en-US" dirty="0" smtClean="0"/>
              <a:t>教育の情報化ビジョン　第３章</a:t>
            </a:r>
            <a:endParaRPr kumimoji="1" lang="ja-JP" altLang="en-US" dirty="0"/>
          </a:p>
        </p:txBody>
      </p:sp>
    </p:spTree>
    <p:extLst>
      <p:ext uri="{BB962C8B-B14F-4D97-AF65-F5344CB8AC3E}">
        <p14:creationId xmlns:p14="http://schemas.microsoft.com/office/powerpoint/2010/main" val="1960360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smtClean="0"/>
              <a:t>（学習者用デジタル教科書）学習者用</a:t>
            </a:r>
            <a:r>
              <a:rPr lang="ja-JP" altLang="en-US" dirty="0"/>
              <a:t>デジタル教科書については、単に紙媒体の教科書の内容がそのまま</a:t>
            </a:r>
            <a:r>
              <a:rPr lang="ja-JP" altLang="en-US" dirty="0" smtClean="0"/>
              <a:t>表されるだけ</a:t>
            </a:r>
            <a:r>
              <a:rPr lang="ja-JP" altLang="en-US" dirty="0"/>
              <a:t>ではなく、例えば、現在の指導者用デジタル教科書が有する音声の再生、動画、 拡大等の機能に加え、</a:t>
            </a:r>
            <a:r>
              <a:rPr lang="ja-JP" altLang="en-US" u="sng" dirty="0"/>
              <a:t>インターネットの活用、教員と子どもたち又は子どもたち</a:t>
            </a:r>
            <a:r>
              <a:rPr lang="ja-JP" altLang="en-US" u="sng" dirty="0" smtClean="0"/>
              <a:t>同士の</a:t>
            </a:r>
            <a:r>
              <a:rPr lang="ja-JP" altLang="en-US" u="sng" dirty="0"/>
              <a:t>間の双方向性のある授業、ネットワークを介した書き込みの共有、教員による</a:t>
            </a:r>
            <a:r>
              <a:rPr lang="ja-JP" altLang="en-US" u="sng" dirty="0" smtClean="0"/>
              <a:t>子ども</a:t>
            </a:r>
            <a:r>
              <a:rPr lang="ja-JP" altLang="en-US" u="sng" dirty="0"/>
              <a:t>たちの学習履歴の把握、子どもたちの理解度に応じた演習や家庭・地域における</a:t>
            </a:r>
            <a:r>
              <a:rPr lang="ja-JP" altLang="en-US" u="sng" dirty="0" smtClean="0"/>
              <a:t>自学自習</a:t>
            </a:r>
            <a:r>
              <a:rPr lang="ja-JP" altLang="en-US" u="sng" dirty="0"/>
              <a:t>等に資すること等が考えられる</a:t>
            </a:r>
            <a:r>
              <a:rPr lang="ja-JP" altLang="en-US" dirty="0"/>
              <a:t>。 </a:t>
            </a:r>
            <a:endParaRPr kumimoji="1" lang="ja-JP" altLang="en-US" sz="2400" dirty="0"/>
          </a:p>
        </p:txBody>
      </p:sp>
      <p:sp>
        <p:nvSpPr>
          <p:cNvPr id="4" name="テキスト ボックス 3"/>
          <p:cNvSpPr txBox="1"/>
          <p:nvPr/>
        </p:nvSpPr>
        <p:spPr>
          <a:xfrm>
            <a:off x="7937480" y="5240604"/>
            <a:ext cx="3416320" cy="369332"/>
          </a:xfrm>
          <a:prstGeom prst="rect">
            <a:avLst/>
          </a:prstGeom>
          <a:noFill/>
        </p:spPr>
        <p:txBody>
          <a:bodyPr wrap="none" rtlCol="0">
            <a:spAutoFit/>
          </a:bodyPr>
          <a:lstStyle/>
          <a:p>
            <a:r>
              <a:rPr kumimoji="1" lang="ja-JP" altLang="en-US" dirty="0" smtClean="0"/>
              <a:t>教育の情報化ビジョン　第３章</a:t>
            </a:r>
            <a:endParaRPr kumimoji="1" lang="ja-JP" altLang="en-US" dirty="0"/>
          </a:p>
        </p:txBody>
      </p:sp>
    </p:spTree>
    <p:extLst>
      <p:ext uri="{BB962C8B-B14F-4D97-AF65-F5344CB8AC3E}">
        <p14:creationId xmlns:p14="http://schemas.microsoft.com/office/powerpoint/2010/main" val="1396858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方法</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参加者</a:t>
            </a:r>
            <a:endParaRPr kumimoji="1" lang="en-US" altLang="ja-JP" dirty="0" smtClean="0"/>
          </a:p>
          <a:p>
            <a:pPr lvl="1"/>
            <a:r>
              <a:rPr lang="ja-JP" altLang="en-US" dirty="0" smtClean="0"/>
              <a:t>青山学院</a:t>
            </a:r>
            <a:r>
              <a:rPr lang="ja-JP" altLang="en-US" dirty="0"/>
              <a:t>大学</a:t>
            </a:r>
            <a:r>
              <a:rPr lang="ja-JP" altLang="en-US" dirty="0" smtClean="0"/>
              <a:t>で筆者が担当する教職科目「教育方法の研究（中等）</a:t>
            </a:r>
            <a:r>
              <a:rPr lang="ja-JP" altLang="en-US" dirty="0" smtClean="0"/>
              <a:t>」（２クラス）の</a:t>
            </a:r>
            <a:r>
              <a:rPr lang="ja-JP" altLang="en-US" dirty="0" smtClean="0"/>
              <a:t>受講者のうち，デジタル教科書についての２回の授業に出席し，期末試験を受験した</a:t>
            </a:r>
            <a:r>
              <a:rPr lang="en-US" altLang="ja-JP" dirty="0" smtClean="0"/>
              <a:t>21</a:t>
            </a:r>
            <a:r>
              <a:rPr lang="ja-JP" altLang="en-US" dirty="0" smtClean="0"/>
              <a:t>名</a:t>
            </a:r>
            <a:r>
              <a:rPr lang="ja-JP" altLang="en-US" dirty="0"/>
              <a:t>．</a:t>
            </a:r>
            <a:r>
              <a:rPr lang="en-US" altLang="ja-JP" dirty="0" smtClean="0"/>
              <a:t/>
            </a:r>
            <a:br>
              <a:rPr lang="en-US" altLang="ja-JP" dirty="0" smtClean="0"/>
            </a:br>
            <a:r>
              <a:rPr lang="en-US" altLang="ja-JP" dirty="0" smtClean="0"/>
              <a:t>http://terao.akiba.coocan.jp/lecture/aoyama/edumethod/em_top.html</a:t>
            </a:r>
          </a:p>
          <a:p>
            <a:pPr lvl="1"/>
            <a:r>
              <a:rPr kumimoji="1" lang="ja-JP" altLang="en-US" dirty="0" smtClean="0"/>
              <a:t>期末試験のときに，</a:t>
            </a:r>
            <a:r>
              <a:rPr lang="ja-JP" altLang="en-US" dirty="0"/>
              <a:t>本研究</a:t>
            </a:r>
            <a:r>
              <a:rPr lang="ja-JP" altLang="en-US" dirty="0" smtClean="0"/>
              <a:t>について</a:t>
            </a:r>
            <a:r>
              <a:rPr lang="ja-JP" altLang="en-US" dirty="0"/>
              <a:t>説明</a:t>
            </a:r>
            <a:r>
              <a:rPr lang="ja-JP" altLang="en-US" dirty="0" smtClean="0"/>
              <a:t>を行い</a:t>
            </a:r>
            <a:r>
              <a:rPr lang="ja-JP" altLang="en-US" dirty="0"/>
              <a:t>，</a:t>
            </a:r>
            <a:r>
              <a:rPr kumimoji="1" lang="ja-JP" altLang="en-US" dirty="0" smtClean="0"/>
              <a:t>データ使用についての同意を得た．</a:t>
            </a:r>
            <a:endParaRPr kumimoji="1" lang="ja-JP" altLang="en-US" dirty="0"/>
          </a:p>
        </p:txBody>
      </p:sp>
    </p:spTree>
    <p:extLst>
      <p:ext uri="{BB962C8B-B14F-4D97-AF65-F5344CB8AC3E}">
        <p14:creationId xmlns:p14="http://schemas.microsoft.com/office/powerpoint/2010/main" val="2483147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授業の構成と内容</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a:pPr>
            <a:r>
              <a:rPr lang="ja-JP" altLang="en-US" dirty="0"/>
              <a:t>紙の教科書と比較してのデジタル教科書の基本的特徴</a:t>
            </a:r>
            <a:endParaRPr lang="en-US" altLang="ja-JP" dirty="0"/>
          </a:p>
          <a:p>
            <a:pPr lvl="1"/>
            <a:r>
              <a:rPr lang="ja-JP" altLang="ja-JP" dirty="0" smtClean="0"/>
              <a:t>教科書</a:t>
            </a:r>
            <a:r>
              <a:rPr lang="ja-JP" altLang="ja-JP" dirty="0"/>
              <a:t>の出版社がウェブで公開しているデジタル教科書のサンプルにアクセスし，紙の教科書との違いを見出すように指示した</a:t>
            </a:r>
            <a:r>
              <a:rPr lang="ja-JP" altLang="ja-JP" dirty="0" smtClean="0"/>
              <a:t>．</a:t>
            </a:r>
            <a:endParaRPr lang="en-US" altLang="ja-JP" dirty="0" smtClean="0"/>
          </a:p>
          <a:p>
            <a:pPr lvl="2"/>
            <a:r>
              <a:rPr lang="ja-JP" altLang="en-US" dirty="0" smtClean="0"/>
              <a:t>第一学習社</a:t>
            </a:r>
            <a:endParaRPr lang="en-US" altLang="ja-JP" dirty="0" smtClean="0"/>
          </a:p>
          <a:p>
            <a:pPr lvl="2"/>
            <a:r>
              <a:rPr lang="ja-JP" altLang="ja-JP" dirty="0"/>
              <a:t>開隆堂</a:t>
            </a:r>
            <a:r>
              <a:rPr lang="ja-JP" altLang="ja-JP" dirty="0" smtClean="0"/>
              <a:t>出版</a:t>
            </a:r>
            <a:endParaRPr lang="en-US" altLang="ja-JP" dirty="0"/>
          </a:p>
          <a:p>
            <a:pPr lvl="2"/>
            <a:r>
              <a:rPr lang="ja-JP" altLang="ja-JP" dirty="0" smtClean="0"/>
              <a:t>教育出版</a:t>
            </a:r>
            <a:endParaRPr lang="en-US" altLang="ja-JP" dirty="0" smtClean="0"/>
          </a:p>
          <a:p>
            <a:pPr lvl="1"/>
            <a:r>
              <a:rPr lang="ja-JP" altLang="ja-JP" dirty="0" smtClean="0"/>
              <a:t>デジタル</a:t>
            </a:r>
            <a:r>
              <a:rPr lang="ja-JP" altLang="ja-JP" dirty="0"/>
              <a:t>教科書のサンプルにおよそ</a:t>
            </a:r>
            <a:r>
              <a:rPr lang="en-US" altLang="ja-JP" dirty="0"/>
              <a:t>10</a:t>
            </a:r>
            <a:r>
              <a:rPr lang="ja-JP" altLang="ja-JP" dirty="0"/>
              <a:t>分間触れた後，紙の教科書にはない特徴は何か，口頭で学生に尋ね，発言を引き出した</a:t>
            </a:r>
            <a:r>
              <a:rPr lang="ja-JP" altLang="ja-JP" dirty="0" smtClean="0"/>
              <a:t>．</a:t>
            </a:r>
            <a:endParaRPr lang="ja-JP" altLang="ja-JP" dirty="0"/>
          </a:p>
        </p:txBody>
      </p:sp>
    </p:spTree>
    <p:extLst>
      <p:ext uri="{BB962C8B-B14F-4D97-AF65-F5344CB8AC3E}">
        <p14:creationId xmlns:p14="http://schemas.microsoft.com/office/powerpoint/2010/main" val="1568843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1424</Words>
  <Application>Microsoft Office PowerPoint</Application>
  <PresentationFormat>ワイド画面</PresentationFormat>
  <Paragraphs>83</Paragraphs>
  <Slides>18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18</vt:i4>
      </vt:variant>
    </vt:vector>
  </HeadingPairs>
  <TitlesOfParts>
    <vt:vector size="22" baseType="lpstr">
      <vt:lpstr>游ゴシック</vt:lpstr>
      <vt:lpstr>游ゴシック Light</vt:lpstr>
      <vt:lpstr>Arial</vt:lpstr>
      <vt:lpstr>Office テーマ</vt:lpstr>
      <vt:lpstr>中等教育での教職科目における デジタル教科書の利用方法の教育</vt:lpstr>
      <vt:lpstr>動機</vt:lpstr>
      <vt:lpstr>目的</vt:lpstr>
      <vt:lpstr>PowerPoint プレゼンテーション</vt:lpstr>
      <vt:lpstr>学習項目</vt:lpstr>
      <vt:lpstr>PowerPoint プレゼンテーション</vt:lpstr>
      <vt:lpstr>PowerPoint プレゼンテーション</vt:lpstr>
      <vt:lpstr>方法</vt:lpstr>
      <vt:lpstr>授業の構成と内容</vt:lpstr>
      <vt:lpstr>PowerPoint プレゼンテーション</vt:lpstr>
      <vt:lpstr>PowerPoint プレゼンテーション</vt:lpstr>
      <vt:lpstr>PowerPoint プレゼンテーション</vt:lpstr>
      <vt:lpstr>授業デザインの評価</vt:lpstr>
      <vt:lpstr>期末試験での論述課題</vt:lpstr>
      <vt:lpstr>結果</vt:lpstr>
      <vt:lpstr>PowerPoint プレゼンテーション</vt:lpstr>
      <vt:lpstr>考察</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中等教育での教職科目における デジタル教科書の利用方法の教育</dc:title>
  <dc:creator>Atsushi</dc:creator>
  <cp:lastModifiedBy>Atsushi</cp:lastModifiedBy>
  <cp:revision>22</cp:revision>
  <dcterms:created xsi:type="dcterms:W3CDTF">2016-08-20T20:30:09Z</dcterms:created>
  <dcterms:modified xsi:type="dcterms:W3CDTF">2016-08-21T02:58:55Z</dcterms:modified>
</cp:coreProperties>
</file>