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66" r:id="rId6"/>
    <p:sldId id="268" r:id="rId7"/>
    <p:sldId id="269" r:id="rId8"/>
    <p:sldId id="270" r:id="rId9"/>
    <p:sldId id="267" r:id="rId10"/>
    <p:sldId id="272" r:id="rId11"/>
    <p:sldId id="259" r:id="rId12"/>
    <p:sldId id="260" r:id="rId13"/>
    <p:sldId id="261" r:id="rId14"/>
    <p:sldId id="262" r:id="rId15"/>
    <p:sldId id="263" r:id="rId16"/>
    <p:sldId id="271" r:id="rId17"/>
    <p:sldId id="264"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3.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 Id="rId9"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1698402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143472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47190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1512284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99475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3882002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408821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76635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3307505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2268635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F424C2-C331-4017-8495-4DCD54EB6BC5}" type="datetimeFigureOut">
              <a:rPr kumimoji="1" lang="ja-JP" altLang="en-US" smtClean="0"/>
              <a:t>2016/10/8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1233587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424C2-C331-4017-8495-4DCD54EB6BC5}" type="datetimeFigureOut">
              <a:rPr kumimoji="1" lang="ja-JP" altLang="en-US" smtClean="0"/>
              <a:t>2016/10/8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EC782-602E-4295-9FD2-64B730E00606}" type="slidenum">
              <a:rPr kumimoji="1" lang="ja-JP" altLang="en-US" smtClean="0"/>
              <a:t>‹#›</a:t>
            </a:fld>
            <a:endParaRPr kumimoji="1" lang="ja-JP" altLang="en-US"/>
          </a:p>
        </p:txBody>
      </p:sp>
    </p:spTree>
    <p:extLst>
      <p:ext uri="{BB962C8B-B14F-4D97-AF65-F5344CB8AC3E}">
        <p14:creationId xmlns:p14="http://schemas.microsoft.com/office/powerpoint/2010/main" val="12794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0.bin"/><Relationship Id="rId18" Type="http://schemas.openxmlformats.org/officeDocument/2006/relationships/oleObject" Target="../embeddings/oleObject13.bin"/><Relationship Id="rId3" Type="http://schemas.openxmlformats.org/officeDocument/2006/relationships/oleObject" Target="../embeddings/oleObject1.bin"/><Relationship Id="rId21" Type="http://schemas.openxmlformats.org/officeDocument/2006/relationships/image" Target="../media/image14.wmf"/><Relationship Id="rId7" Type="http://schemas.openxmlformats.org/officeDocument/2006/relationships/oleObject" Target="../embeddings/oleObject7.bin"/><Relationship Id="rId12" Type="http://schemas.openxmlformats.org/officeDocument/2006/relationships/image" Target="../media/image10.wmf"/><Relationship Id="rId17" Type="http://schemas.openxmlformats.org/officeDocument/2006/relationships/image" Target="../media/image12.wmf"/><Relationship Id="rId2" Type="http://schemas.openxmlformats.org/officeDocument/2006/relationships/slideLayout" Target="../slideLayouts/slideLayout2.xml"/><Relationship Id="rId16" Type="http://schemas.openxmlformats.org/officeDocument/2006/relationships/oleObject" Target="../embeddings/oleObject12.bin"/><Relationship Id="rId20" Type="http://schemas.openxmlformats.org/officeDocument/2006/relationships/oleObject" Target="../embeddings/oleObject14.bin"/><Relationship Id="rId1" Type="http://schemas.openxmlformats.org/officeDocument/2006/relationships/vmlDrawing" Target="../drawings/vmlDrawing3.vml"/><Relationship Id="rId6" Type="http://schemas.openxmlformats.org/officeDocument/2006/relationships/image" Target="../media/image7.wmf"/><Relationship Id="rId11" Type="http://schemas.openxmlformats.org/officeDocument/2006/relationships/oleObject" Target="../embeddings/oleObject9.bin"/><Relationship Id="rId5" Type="http://schemas.openxmlformats.org/officeDocument/2006/relationships/oleObject" Target="../embeddings/oleObject6.bin"/><Relationship Id="rId15" Type="http://schemas.openxmlformats.org/officeDocument/2006/relationships/image" Target="../media/image11.wmf"/><Relationship Id="rId10" Type="http://schemas.openxmlformats.org/officeDocument/2006/relationships/image" Target="../media/image9.wmf"/><Relationship Id="rId19" Type="http://schemas.openxmlformats.org/officeDocument/2006/relationships/image" Target="../media/image13.wmf"/><Relationship Id="rId4" Type="http://schemas.openxmlformats.org/officeDocument/2006/relationships/image" Target="../media/image3.wmf"/><Relationship Id="rId9" Type="http://schemas.openxmlformats.org/officeDocument/2006/relationships/oleObject" Target="../embeddings/oleObject8.bin"/><Relationship Id="rId14" Type="http://schemas.openxmlformats.org/officeDocument/2006/relationships/oleObject" Target="../embeddings/oleObject11.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800" dirty="0" smtClean="0"/>
              <a:t>大学数学への認知心理学的接近</a:t>
            </a:r>
            <a:r>
              <a:rPr kumimoji="1" lang="en-US" altLang="ja-JP" sz="4800" dirty="0" smtClean="0"/>
              <a:t/>
            </a:r>
            <a:br>
              <a:rPr kumimoji="1" lang="en-US" altLang="ja-JP" sz="4800" dirty="0" smtClean="0"/>
            </a:br>
            <a:r>
              <a:rPr lang="en-US" altLang="ja-JP" sz="3600" dirty="0" smtClean="0"/>
              <a:t>―</a:t>
            </a:r>
            <a:r>
              <a:rPr lang="ja-JP" altLang="en-US" sz="3600" dirty="0"/>
              <a:t>心理学</a:t>
            </a:r>
            <a:r>
              <a:rPr lang="ja-JP" altLang="en-US" sz="3600" dirty="0" smtClean="0"/>
              <a:t>は大学数学をどう扱えるのかー</a:t>
            </a:r>
            <a:endParaRPr kumimoji="1" lang="ja-JP" altLang="en-US" sz="3600" dirty="0"/>
          </a:p>
        </p:txBody>
      </p:sp>
      <p:sp>
        <p:nvSpPr>
          <p:cNvPr id="3" name="サブタイトル 2"/>
          <p:cNvSpPr>
            <a:spLocks noGrp="1"/>
          </p:cNvSpPr>
          <p:nvPr>
            <p:ph type="subTitle" idx="1"/>
          </p:nvPr>
        </p:nvSpPr>
        <p:spPr/>
        <p:txBody>
          <a:bodyPr>
            <a:normAutofit lnSpcReduction="10000"/>
          </a:bodyPr>
          <a:lstStyle/>
          <a:p>
            <a:r>
              <a:rPr kumimoji="1" lang="ja-JP" altLang="en-US" dirty="0" smtClean="0"/>
              <a:t>指定討論</a:t>
            </a:r>
            <a:endParaRPr kumimoji="1" lang="en-US" altLang="ja-JP" dirty="0" smtClean="0"/>
          </a:p>
          <a:p>
            <a:endParaRPr lang="en-US" altLang="ja-JP" dirty="0" smtClean="0"/>
          </a:p>
          <a:p>
            <a:r>
              <a:rPr lang="ja-JP" altLang="en-US" dirty="0" smtClean="0"/>
              <a:t>寺尾 敦</a:t>
            </a:r>
            <a:endParaRPr lang="en-US" altLang="ja-JP" dirty="0"/>
          </a:p>
          <a:p>
            <a:r>
              <a:rPr kumimoji="1" lang="ja-JP" altLang="en-US" dirty="0" smtClean="0"/>
              <a:t>青山学院大学社会情報学部</a:t>
            </a:r>
            <a:endParaRPr kumimoji="1" lang="ja-JP" altLang="en-US" dirty="0"/>
          </a:p>
        </p:txBody>
      </p:sp>
    </p:spTree>
    <p:extLst>
      <p:ext uri="{BB962C8B-B14F-4D97-AF65-F5344CB8AC3E}">
        <p14:creationId xmlns:p14="http://schemas.microsoft.com/office/powerpoint/2010/main" val="346967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ベクトルを使った平面や空間の問題（高校数学範囲）を解くことは，線形代数のその他の部分とは異なるかもしれない．</a:t>
            </a:r>
            <a:endParaRPr kumimoji="1" lang="ja-JP" altLang="en-US" dirty="0"/>
          </a:p>
        </p:txBody>
      </p:sp>
    </p:spTree>
    <p:extLst>
      <p:ext uri="{BB962C8B-B14F-4D97-AF65-F5344CB8AC3E}">
        <p14:creationId xmlns:p14="http://schemas.microsoft.com/office/powerpoint/2010/main" val="4099627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大学数学の特徴？</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厳密性</a:t>
            </a:r>
            <a:endParaRPr kumimoji="1" lang="en-US" altLang="ja-JP" dirty="0" smtClean="0"/>
          </a:p>
          <a:p>
            <a:pPr lvl="1"/>
            <a:r>
              <a:rPr kumimoji="1" lang="ja-JP" altLang="en-US" dirty="0" smtClean="0"/>
              <a:t>例：収束の定義，連続の定義，中間値の定理，平均値の定理</a:t>
            </a:r>
            <a:endParaRPr kumimoji="1" lang="en-US" altLang="ja-JP" dirty="0" smtClean="0"/>
          </a:p>
          <a:p>
            <a:r>
              <a:rPr lang="ja-JP" altLang="en-US" dirty="0" smtClean="0"/>
              <a:t>概念の拡張</a:t>
            </a:r>
            <a:endParaRPr lang="en-US" altLang="ja-JP" dirty="0" smtClean="0"/>
          </a:p>
          <a:p>
            <a:pPr lvl="1"/>
            <a:r>
              <a:rPr lang="ja-JP" altLang="en-US" dirty="0" smtClean="0"/>
              <a:t>例：実</a:t>
            </a:r>
            <a:r>
              <a:rPr lang="ja-JP" altLang="en-US" dirty="0"/>
              <a:t>関数</a:t>
            </a:r>
            <a:r>
              <a:rPr lang="ja-JP" altLang="en-US" dirty="0" smtClean="0"/>
              <a:t>から複素関数，数の拡張（整数→有理数→実数）</a:t>
            </a:r>
            <a:endParaRPr lang="en-US" altLang="ja-JP" dirty="0" smtClean="0"/>
          </a:p>
          <a:p>
            <a:r>
              <a:rPr lang="ja-JP" altLang="en-US" dirty="0" smtClean="0"/>
              <a:t>数学的対象の逐次的な構成</a:t>
            </a:r>
            <a:endParaRPr lang="en-US" altLang="ja-JP" dirty="0" smtClean="0"/>
          </a:p>
          <a:p>
            <a:pPr lvl="1"/>
            <a:r>
              <a:rPr lang="ja-JP" altLang="en-US" dirty="0" smtClean="0"/>
              <a:t>例：集合→演算定義→結合法則（半群）→単位元→逆元（群）</a:t>
            </a:r>
            <a:endParaRPr lang="en-US" altLang="ja-JP" dirty="0" smtClean="0"/>
          </a:p>
          <a:p>
            <a:r>
              <a:rPr lang="ja-JP" altLang="en-US" dirty="0" smtClean="0"/>
              <a:t>抽象化</a:t>
            </a:r>
            <a:endParaRPr lang="en-US" altLang="ja-JP" dirty="0" smtClean="0"/>
          </a:p>
          <a:p>
            <a:pPr lvl="1"/>
            <a:r>
              <a:rPr lang="ja-JP" altLang="en-US" dirty="0" smtClean="0"/>
              <a:t>例：幾何ベクトル→ベクトル空間，線形写像</a:t>
            </a:r>
            <a:endParaRPr lang="en-US" altLang="ja-JP" dirty="0" smtClean="0"/>
          </a:p>
          <a:p>
            <a:r>
              <a:rPr lang="ja-JP" altLang="en-US" dirty="0" smtClean="0"/>
              <a:t>理論を理解するための問題演習</a:t>
            </a:r>
            <a:endParaRPr lang="en-US" altLang="ja-JP" dirty="0" smtClean="0"/>
          </a:p>
          <a:p>
            <a:pPr lvl="1"/>
            <a:r>
              <a:rPr lang="ja-JP" altLang="en-US" dirty="0" smtClean="0"/>
              <a:t>理論と問題が近い．テクニックはあまり必要でない</a:t>
            </a:r>
            <a:endParaRPr lang="en-US" altLang="ja-JP" dirty="0" smtClean="0"/>
          </a:p>
          <a:p>
            <a:r>
              <a:rPr lang="ja-JP" altLang="en-US" u="sng" dirty="0" smtClean="0">
                <a:solidFill>
                  <a:srgbClr val="FF0000"/>
                </a:solidFill>
              </a:rPr>
              <a:t>問題のとらえ方を変える</a:t>
            </a:r>
            <a:endParaRPr lang="en-US" altLang="ja-JP" u="sng" dirty="0" smtClean="0">
              <a:solidFill>
                <a:srgbClr val="FF0000"/>
              </a:solidFill>
            </a:endParaRPr>
          </a:p>
          <a:p>
            <a:endParaRPr lang="en-US" altLang="ja-JP" dirty="0" smtClean="0"/>
          </a:p>
          <a:p>
            <a:endParaRPr kumimoji="1" lang="ja-JP" altLang="en-US" dirty="0"/>
          </a:p>
        </p:txBody>
      </p:sp>
    </p:spTree>
    <p:extLst>
      <p:ext uri="{BB962C8B-B14F-4D97-AF65-F5344CB8AC3E}">
        <p14:creationId xmlns:p14="http://schemas.microsoft.com/office/powerpoint/2010/main" val="2200331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問題のとらえ方を変える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抽象化と関連するが，それだけではないように思う．</a:t>
            </a:r>
            <a:endParaRPr kumimoji="1" lang="en-US" altLang="ja-JP" dirty="0" smtClean="0"/>
          </a:p>
          <a:p>
            <a:r>
              <a:rPr kumimoji="1" lang="ja-JP" altLang="en-US" dirty="0" smtClean="0"/>
              <a:t>認知心理学の研究で関連する</a:t>
            </a:r>
            <a:r>
              <a:rPr lang="ja-JP" altLang="en-US" dirty="0"/>
              <a:t>の</a:t>
            </a:r>
            <a:r>
              <a:rPr kumimoji="1" lang="ja-JP" altLang="en-US" dirty="0" smtClean="0"/>
              <a:t>は，科学的発見や洞察のプロセスの研究？</a:t>
            </a:r>
            <a:endParaRPr kumimoji="1" lang="en-US" altLang="ja-JP" dirty="0" smtClean="0"/>
          </a:p>
          <a:p>
            <a:pPr lvl="1"/>
            <a:r>
              <a:rPr lang="ja-JP" altLang="en-US" dirty="0"/>
              <a:t>問題</a:t>
            </a:r>
            <a:r>
              <a:rPr lang="ja-JP" altLang="en-US" dirty="0" smtClean="0"/>
              <a:t>の</a:t>
            </a:r>
            <a:r>
              <a:rPr lang="ja-JP" altLang="en-US" dirty="0"/>
              <a:t>定式化</a:t>
            </a:r>
            <a:r>
              <a:rPr lang="ja-JP" altLang="en-US" dirty="0" smtClean="0"/>
              <a:t>を考える．問題空間の探索ではなく，問題空間の構築．</a:t>
            </a:r>
            <a:endParaRPr kumimoji="1" lang="ja-JP" altLang="en-US" dirty="0"/>
          </a:p>
        </p:txBody>
      </p:sp>
    </p:spTree>
    <p:extLst>
      <p:ext uri="{BB962C8B-B14F-4D97-AF65-F5344CB8AC3E}">
        <p14:creationId xmlns:p14="http://schemas.microsoft.com/office/powerpoint/2010/main" val="336401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dirty="0" smtClean="0"/>
              <a:t>連立方程式</a:t>
            </a:r>
            <a:endParaRPr kumimoji="1" lang="en-US" altLang="ja-JP" dirty="0" smtClean="0"/>
          </a:p>
          <a:p>
            <a:endParaRPr lang="en-US" altLang="ja-JP" dirty="0"/>
          </a:p>
          <a:p>
            <a:endParaRPr kumimoji="1" lang="en-US" altLang="ja-JP" dirty="0" smtClean="0"/>
          </a:p>
          <a:p>
            <a:r>
              <a:rPr kumimoji="1" lang="ja-JP" altLang="en-US" dirty="0" smtClean="0"/>
              <a:t>数列の漸化式</a:t>
            </a:r>
            <a:endParaRPr kumimoji="1" lang="en-US" altLang="ja-JP" dirty="0" smtClean="0"/>
          </a:p>
          <a:p>
            <a:endParaRPr lang="en-US" altLang="ja-JP" dirty="0"/>
          </a:p>
          <a:p>
            <a:endParaRPr kumimoji="1" lang="en-US" altLang="ja-JP" dirty="0" smtClean="0"/>
          </a:p>
          <a:p>
            <a:r>
              <a:rPr lang="ja-JP" altLang="en-US" dirty="0" smtClean="0"/>
              <a:t>これらを「抽象化」して，「どちらも等式です」と言ってみたところであまり有益でない．しかし，行列とベクトルを利用して抽象化すると，</a:t>
            </a:r>
            <a:r>
              <a:rPr lang="ja-JP" altLang="en-US" u="sng" dirty="0" smtClean="0"/>
              <a:t>問題のとらえ方が変わる</a:t>
            </a:r>
            <a:r>
              <a:rPr lang="ja-JP" altLang="en-US" dirty="0" smtClean="0"/>
              <a:t>．</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425790002"/>
              </p:ext>
            </p:extLst>
          </p:nvPr>
        </p:nvGraphicFramePr>
        <p:xfrm>
          <a:off x="1704685" y="3886993"/>
          <a:ext cx="3147517" cy="666533"/>
        </p:xfrm>
        <a:graphic>
          <a:graphicData uri="http://schemas.openxmlformats.org/presentationml/2006/ole">
            <mc:AlternateContent xmlns:mc="http://schemas.openxmlformats.org/markup-compatibility/2006">
              <mc:Choice xmlns:v="urn:schemas-microsoft-com:vml" Requires="v">
                <p:oleObj spid="_x0000_s1097" name="数式" r:id="rId3" imgW="1079280" imgH="228600" progId="Equation.3">
                  <p:embed/>
                </p:oleObj>
              </mc:Choice>
              <mc:Fallback>
                <p:oleObj name="数式" r:id="rId3" imgW="1079280" imgH="228600" progId="Equation.3">
                  <p:embed/>
                  <p:pic>
                    <p:nvPicPr>
                      <p:cNvPr id="0" name=""/>
                      <p:cNvPicPr/>
                      <p:nvPr/>
                    </p:nvPicPr>
                    <p:blipFill>
                      <a:blip r:embed="rId4"/>
                      <a:stretch>
                        <a:fillRect/>
                      </a:stretch>
                    </p:blipFill>
                    <p:spPr>
                      <a:xfrm>
                        <a:off x="1704685" y="3886993"/>
                        <a:ext cx="3147517" cy="666533"/>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1549553499"/>
              </p:ext>
            </p:extLst>
          </p:nvPr>
        </p:nvGraphicFramePr>
        <p:xfrm>
          <a:off x="1704685" y="2341635"/>
          <a:ext cx="1751573" cy="985260"/>
        </p:xfrm>
        <a:graphic>
          <a:graphicData uri="http://schemas.openxmlformats.org/presentationml/2006/ole">
            <mc:AlternateContent xmlns:mc="http://schemas.openxmlformats.org/markup-compatibility/2006">
              <mc:Choice xmlns:v="urn:schemas-microsoft-com:vml" Requires="v">
                <p:oleObj spid="_x0000_s1098" name="数式" r:id="rId5" imgW="812520" imgH="457200" progId="Equation.3">
                  <p:embed/>
                </p:oleObj>
              </mc:Choice>
              <mc:Fallback>
                <p:oleObj name="数式" r:id="rId5" imgW="812520" imgH="457200" progId="Equation.3">
                  <p:embed/>
                  <p:pic>
                    <p:nvPicPr>
                      <p:cNvPr id="0" name=""/>
                      <p:cNvPicPr/>
                      <p:nvPr/>
                    </p:nvPicPr>
                    <p:blipFill>
                      <a:blip r:embed="rId6"/>
                      <a:stretch>
                        <a:fillRect/>
                      </a:stretch>
                    </p:blipFill>
                    <p:spPr>
                      <a:xfrm>
                        <a:off x="1704685" y="2341635"/>
                        <a:ext cx="1751573" cy="985260"/>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3981019342"/>
              </p:ext>
            </p:extLst>
          </p:nvPr>
        </p:nvGraphicFramePr>
        <p:xfrm>
          <a:off x="5290703" y="3898466"/>
          <a:ext cx="2333651" cy="655060"/>
        </p:xfrm>
        <a:graphic>
          <a:graphicData uri="http://schemas.openxmlformats.org/presentationml/2006/ole">
            <mc:AlternateContent xmlns:mc="http://schemas.openxmlformats.org/markup-compatibility/2006">
              <mc:Choice xmlns:v="urn:schemas-microsoft-com:vml" Requires="v">
                <p:oleObj spid="_x0000_s1099" name="数式" r:id="rId7" imgW="723600" imgH="203040" progId="Equation.3">
                  <p:embed/>
                </p:oleObj>
              </mc:Choice>
              <mc:Fallback>
                <p:oleObj name="数式" r:id="rId7" imgW="723600" imgH="203040" progId="Equation.3">
                  <p:embed/>
                  <p:pic>
                    <p:nvPicPr>
                      <p:cNvPr id="0" name=""/>
                      <p:cNvPicPr/>
                      <p:nvPr/>
                    </p:nvPicPr>
                    <p:blipFill>
                      <a:blip r:embed="rId8"/>
                      <a:stretch>
                        <a:fillRect/>
                      </a:stretch>
                    </p:blipFill>
                    <p:spPr>
                      <a:xfrm>
                        <a:off x="5290703" y="3898466"/>
                        <a:ext cx="2333651" cy="655060"/>
                      </a:xfrm>
                      <a:prstGeom prst="rect">
                        <a:avLst/>
                      </a:prstGeom>
                    </p:spPr>
                  </p:pic>
                </p:oleObj>
              </mc:Fallback>
            </mc:AlternateContent>
          </a:graphicData>
        </a:graphic>
      </p:graphicFrame>
    </p:spTree>
    <p:extLst>
      <p:ext uri="{BB962C8B-B14F-4D97-AF65-F5344CB8AC3E}">
        <p14:creationId xmlns:p14="http://schemas.microsoft.com/office/powerpoint/2010/main" val="3337961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連立方程式</a:t>
            </a:r>
            <a:endParaRPr kumimoji="1" lang="en-US" altLang="ja-JP" dirty="0" smtClean="0"/>
          </a:p>
          <a:p>
            <a:endParaRPr lang="en-US" altLang="ja-JP" dirty="0"/>
          </a:p>
          <a:p>
            <a:endParaRPr kumimoji="1" lang="en-US" altLang="ja-JP" dirty="0" smtClean="0"/>
          </a:p>
          <a:p>
            <a:r>
              <a:rPr lang="ja-JP" altLang="en-US" dirty="0"/>
              <a:t>行列</a:t>
            </a:r>
            <a:r>
              <a:rPr lang="ja-JP" altLang="en-US" dirty="0" smtClean="0"/>
              <a:t>とベクトルで表現すると，</a:t>
            </a:r>
            <a:endParaRPr lang="en-US" altLang="ja-JP" dirty="0" smtClean="0"/>
          </a:p>
          <a:p>
            <a:endParaRPr kumimoji="1" lang="en-US" altLang="ja-JP" dirty="0"/>
          </a:p>
          <a:p>
            <a:endParaRPr lang="en-US" altLang="ja-JP" dirty="0" smtClean="0"/>
          </a:p>
          <a:p>
            <a:r>
              <a:rPr kumimoji="1" lang="ja-JP" altLang="en-US" dirty="0" smtClean="0"/>
              <a:t>一次方程式の形 </a:t>
            </a:r>
            <a:r>
              <a:rPr kumimoji="1" lang="en-US" altLang="ja-JP" i="1" dirty="0" smtClean="0">
                <a:latin typeface="Times New Roman" panose="02020603050405020304" pitchFamily="18" charset="0"/>
                <a:cs typeface="Times New Roman" panose="02020603050405020304" pitchFamily="18" charset="0"/>
              </a:rPr>
              <a:t>Ax</a:t>
            </a:r>
            <a:r>
              <a:rPr kumimoji="1" lang="en-US" altLang="ja-JP" dirty="0" smtClean="0"/>
              <a:t> = </a:t>
            </a:r>
            <a:r>
              <a:rPr kumimoji="1" lang="en-US" altLang="ja-JP" i="1" dirty="0" smtClean="0">
                <a:latin typeface="Times New Roman" panose="02020603050405020304" pitchFamily="18" charset="0"/>
                <a:cs typeface="Times New Roman" panose="02020603050405020304" pitchFamily="18" charset="0"/>
              </a:rPr>
              <a:t>b</a:t>
            </a:r>
            <a:r>
              <a:rPr kumimoji="1" lang="en-US" altLang="ja-JP" dirty="0" smtClean="0"/>
              <a:t> </a:t>
            </a:r>
            <a:r>
              <a:rPr kumimoji="1" lang="ja-JP" altLang="en-US" dirty="0" smtClean="0"/>
              <a:t>になった．「逆数」を使えば方程式の解が求められる．</a:t>
            </a:r>
            <a:r>
              <a:rPr kumimoji="1" lang="ja-JP" altLang="en-US" u="sng" dirty="0" smtClean="0"/>
              <a:t>直線の交点を求める問題が，</a:t>
            </a:r>
            <a:r>
              <a:rPr lang="ja-JP" altLang="en-US" u="sng" dirty="0" smtClean="0"/>
              <a:t>線形変換の逆像を求める問題に変わった</a:t>
            </a:r>
            <a:r>
              <a:rPr lang="ja-JP" altLang="en-US" dirty="0" smtClean="0"/>
              <a:t>．</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943806012"/>
              </p:ext>
            </p:extLst>
          </p:nvPr>
        </p:nvGraphicFramePr>
        <p:xfrm>
          <a:off x="1704685" y="2341635"/>
          <a:ext cx="1751573" cy="985260"/>
        </p:xfrm>
        <a:graphic>
          <a:graphicData uri="http://schemas.openxmlformats.org/presentationml/2006/ole">
            <mc:AlternateContent xmlns:mc="http://schemas.openxmlformats.org/markup-compatibility/2006">
              <mc:Choice xmlns:v="urn:schemas-microsoft-com:vml" Requires="v">
                <p:oleObj spid="_x0000_s2101" name="数式" r:id="rId3" imgW="812520" imgH="457200" progId="Equation.3">
                  <p:embed/>
                </p:oleObj>
              </mc:Choice>
              <mc:Fallback>
                <p:oleObj name="数式" r:id="rId3" imgW="812520" imgH="457200" progId="Equation.3">
                  <p:embed/>
                  <p:pic>
                    <p:nvPicPr>
                      <p:cNvPr id="5" name="オブジェクト 4"/>
                      <p:cNvPicPr/>
                      <p:nvPr/>
                    </p:nvPicPr>
                    <p:blipFill>
                      <a:blip r:embed="rId4"/>
                      <a:stretch>
                        <a:fillRect/>
                      </a:stretch>
                    </p:blipFill>
                    <p:spPr>
                      <a:xfrm>
                        <a:off x="1704685" y="2341635"/>
                        <a:ext cx="1751573" cy="985260"/>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033239274"/>
              </p:ext>
            </p:extLst>
          </p:nvPr>
        </p:nvGraphicFramePr>
        <p:xfrm>
          <a:off x="1704686" y="3842906"/>
          <a:ext cx="3005860" cy="1060892"/>
        </p:xfrm>
        <a:graphic>
          <a:graphicData uri="http://schemas.openxmlformats.org/presentationml/2006/ole">
            <mc:AlternateContent xmlns:mc="http://schemas.openxmlformats.org/markup-compatibility/2006">
              <mc:Choice xmlns:v="urn:schemas-microsoft-com:vml" Requires="v">
                <p:oleObj spid="_x0000_s2102" name="数式" r:id="rId5" imgW="1295280" imgH="457200" progId="Equation.3">
                  <p:embed/>
                </p:oleObj>
              </mc:Choice>
              <mc:Fallback>
                <p:oleObj name="数式" r:id="rId5" imgW="1295280" imgH="457200" progId="Equation.3">
                  <p:embed/>
                  <p:pic>
                    <p:nvPicPr>
                      <p:cNvPr id="0" name=""/>
                      <p:cNvPicPr/>
                      <p:nvPr/>
                    </p:nvPicPr>
                    <p:blipFill>
                      <a:blip r:embed="rId6"/>
                      <a:stretch>
                        <a:fillRect/>
                      </a:stretch>
                    </p:blipFill>
                    <p:spPr>
                      <a:xfrm>
                        <a:off x="1704686" y="3842906"/>
                        <a:ext cx="3005860" cy="1060892"/>
                      </a:xfrm>
                      <a:prstGeom prst="rect">
                        <a:avLst/>
                      </a:prstGeom>
                    </p:spPr>
                  </p:pic>
                </p:oleObj>
              </mc:Fallback>
            </mc:AlternateContent>
          </a:graphicData>
        </a:graphic>
      </p:graphicFrame>
    </p:spTree>
    <p:extLst>
      <p:ext uri="{BB962C8B-B14F-4D97-AF65-F5344CB8AC3E}">
        <p14:creationId xmlns:p14="http://schemas.microsoft.com/office/powerpoint/2010/main" val="16206279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数列の漸化式</a:t>
            </a:r>
            <a:endParaRPr kumimoji="1" lang="en-US" altLang="ja-JP" dirty="0" smtClean="0"/>
          </a:p>
          <a:p>
            <a:endParaRPr lang="en-US" altLang="ja-JP" dirty="0" smtClean="0"/>
          </a:p>
          <a:p>
            <a:endParaRPr lang="en-US" altLang="ja-JP" dirty="0"/>
          </a:p>
          <a:p>
            <a:r>
              <a:rPr lang="ja-JP" altLang="en-US" dirty="0" smtClean="0"/>
              <a:t>行列</a:t>
            </a:r>
            <a:r>
              <a:rPr lang="ja-JP" altLang="en-US" dirty="0"/>
              <a:t>とベクトルで表現すると</a:t>
            </a:r>
            <a:r>
              <a:rPr lang="ja-JP" altLang="en-US" dirty="0" smtClean="0"/>
              <a:t>，</a:t>
            </a:r>
            <a:endParaRPr lang="en-US" altLang="ja-JP" dirty="0" smtClean="0"/>
          </a:p>
          <a:p>
            <a:endParaRPr lang="en-US" altLang="ja-JP" dirty="0"/>
          </a:p>
          <a:p>
            <a:endParaRPr lang="en-US" altLang="ja-JP" dirty="0" smtClean="0"/>
          </a:p>
          <a:p>
            <a:r>
              <a:rPr lang="ja-JP" altLang="en-US" dirty="0" smtClean="0"/>
              <a:t>等比数列の形になった．</a:t>
            </a:r>
            <a:r>
              <a:rPr lang="ja-JP" altLang="en-US" u="sng" dirty="0" smtClean="0"/>
              <a:t>固有値と固有ベクトルを利用して，行列</a:t>
            </a:r>
            <a:r>
              <a:rPr lang="ja-JP" altLang="en-US" u="sng" dirty="0"/>
              <a:t>の </a:t>
            </a:r>
            <a:r>
              <a:rPr lang="en-US" altLang="ja-JP" i="1" u="sng" dirty="0">
                <a:latin typeface="Times New Roman" panose="02020603050405020304" pitchFamily="18" charset="0"/>
                <a:cs typeface="Times New Roman" panose="02020603050405020304" pitchFamily="18" charset="0"/>
              </a:rPr>
              <a:t>n </a:t>
            </a:r>
            <a:r>
              <a:rPr lang="ja-JP" altLang="en-US" u="sng" dirty="0"/>
              <a:t>乗を</a:t>
            </a:r>
            <a:r>
              <a:rPr lang="ja-JP" altLang="en-US" u="sng" dirty="0" smtClean="0"/>
              <a:t>求める問題に変わった</a:t>
            </a:r>
            <a:r>
              <a:rPr lang="ja-JP" altLang="en-US" dirty="0" smtClean="0"/>
              <a:t>．</a:t>
            </a:r>
            <a:endParaRPr lang="en-US" altLang="ja-JP" dirty="0"/>
          </a:p>
          <a:p>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021515703"/>
              </p:ext>
            </p:extLst>
          </p:nvPr>
        </p:nvGraphicFramePr>
        <p:xfrm>
          <a:off x="1612321" y="2446122"/>
          <a:ext cx="3147517" cy="666533"/>
        </p:xfrm>
        <a:graphic>
          <a:graphicData uri="http://schemas.openxmlformats.org/presentationml/2006/ole">
            <mc:AlternateContent xmlns:mc="http://schemas.openxmlformats.org/markup-compatibility/2006">
              <mc:Choice xmlns:v="urn:schemas-microsoft-com:vml" Requires="v">
                <p:oleObj spid="_x0000_s3282" name="数式" r:id="rId3" imgW="1079280" imgH="228600" progId="Equation.3">
                  <p:embed/>
                </p:oleObj>
              </mc:Choice>
              <mc:Fallback>
                <p:oleObj name="数式" r:id="rId3" imgW="1079280" imgH="228600" progId="Equation.3">
                  <p:embed/>
                  <p:pic>
                    <p:nvPicPr>
                      <p:cNvPr id="4" name="オブジェクト 3"/>
                      <p:cNvPicPr/>
                      <p:nvPr/>
                    </p:nvPicPr>
                    <p:blipFill>
                      <a:blip r:embed="rId4"/>
                      <a:stretch>
                        <a:fillRect/>
                      </a:stretch>
                    </p:blipFill>
                    <p:spPr>
                      <a:xfrm>
                        <a:off x="1612321" y="2446122"/>
                        <a:ext cx="3147517" cy="666533"/>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218026805"/>
              </p:ext>
            </p:extLst>
          </p:nvPr>
        </p:nvGraphicFramePr>
        <p:xfrm>
          <a:off x="1612321" y="3861197"/>
          <a:ext cx="2884521" cy="928914"/>
        </p:xfrm>
        <a:graphic>
          <a:graphicData uri="http://schemas.openxmlformats.org/presentationml/2006/ole">
            <mc:AlternateContent xmlns:mc="http://schemas.openxmlformats.org/markup-compatibility/2006">
              <mc:Choice xmlns:v="urn:schemas-microsoft-com:vml" Requires="v">
                <p:oleObj spid="_x0000_s3283" name="数式" r:id="rId5" imgW="1498320" imgH="482400" progId="Equation.3">
                  <p:embed/>
                </p:oleObj>
              </mc:Choice>
              <mc:Fallback>
                <p:oleObj name="数式" r:id="rId5" imgW="1498320" imgH="482400" progId="Equation.3">
                  <p:embed/>
                  <p:pic>
                    <p:nvPicPr>
                      <p:cNvPr id="0" name=""/>
                      <p:cNvPicPr/>
                      <p:nvPr/>
                    </p:nvPicPr>
                    <p:blipFill>
                      <a:blip r:embed="rId6"/>
                      <a:stretch>
                        <a:fillRect/>
                      </a:stretch>
                    </p:blipFill>
                    <p:spPr>
                      <a:xfrm>
                        <a:off x="1612321" y="3861197"/>
                        <a:ext cx="2884521" cy="928914"/>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191114819"/>
              </p:ext>
            </p:extLst>
          </p:nvPr>
        </p:nvGraphicFramePr>
        <p:xfrm>
          <a:off x="5644573" y="3830513"/>
          <a:ext cx="2926773" cy="959598"/>
        </p:xfrm>
        <a:graphic>
          <a:graphicData uri="http://schemas.openxmlformats.org/presentationml/2006/ole">
            <mc:AlternateContent xmlns:mc="http://schemas.openxmlformats.org/markup-compatibility/2006">
              <mc:Choice xmlns:v="urn:schemas-microsoft-com:vml" Requires="v">
                <p:oleObj spid="_x0000_s3284" name="数式" r:id="rId7" imgW="1549080" imgH="507960" progId="Equation.3">
                  <p:embed/>
                </p:oleObj>
              </mc:Choice>
              <mc:Fallback>
                <p:oleObj name="数式" r:id="rId7" imgW="1549080" imgH="507960" progId="Equation.3">
                  <p:embed/>
                  <p:pic>
                    <p:nvPicPr>
                      <p:cNvPr id="0" name=""/>
                      <p:cNvPicPr/>
                      <p:nvPr/>
                    </p:nvPicPr>
                    <p:blipFill>
                      <a:blip r:embed="rId8"/>
                      <a:stretch>
                        <a:fillRect/>
                      </a:stretch>
                    </p:blipFill>
                    <p:spPr>
                      <a:xfrm>
                        <a:off x="5644573" y="3830513"/>
                        <a:ext cx="2926773" cy="959598"/>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254898004"/>
              </p:ext>
            </p:extLst>
          </p:nvPr>
        </p:nvGraphicFramePr>
        <p:xfrm>
          <a:off x="1612321" y="5641579"/>
          <a:ext cx="2442690" cy="535384"/>
        </p:xfrm>
        <a:graphic>
          <a:graphicData uri="http://schemas.openxmlformats.org/presentationml/2006/ole">
            <mc:AlternateContent xmlns:mc="http://schemas.openxmlformats.org/markup-compatibility/2006">
              <mc:Choice xmlns:v="urn:schemas-microsoft-com:vml" Requires="v">
                <p:oleObj spid="_x0000_s3285" name="数式" r:id="rId9" imgW="927000" imgH="203040" progId="Equation.3">
                  <p:embed/>
                </p:oleObj>
              </mc:Choice>
              <mc:Fallback>
                <p:oleObj name="数式" r:id="rId9" imgW="927000" imgH="203040" progId="Equation.3">
                  <p:embed/>
                  <p:pic>
                    <p:nvPicPr>
                      <p:cNvPr id="0" name=""/>
                      <p:cNvPicPr/>
                      <p:nvPr/>
                    </p:nvPicPr>
                    <p:blipFill>
                      <a:blip r:embed="rId10"/>
                      <a:stretch>
                        <a:fillRect/>
                      </a:stretch>
                    </p:blipFill>
                    <p:spPr>
                      <a:xfrm>
                        <a:off x="1612321" y="5641579"/>
                        <a:ext cx="2442690" cy="535384"/>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1894570188"/>
              </p:ext>
            </p:extLst>
          </p:nvPr>
        </p:nvGraphicFramePr>
        <p:xfrm>
          <a:off x="5640138" y="2102114"/>
          <a:ext cx="3962440" cy="532268"/>
        </p:xfrm>
        <a:graphic>
          <a:graphicData uri="http://schemas.openxmlformats.org/presentationml/2006/ole">
            <mc:AlternateContent xmlns:mc="http://schemas.openxmlformats.org/markup-compatibility/2006">
              <mc:Choice xmlns:v="urn:schemas-microsoft-com:vml" Requires="v">
                <p:oleObj spid="_x0000_s3286" name="数式" r:id="rId11" imgW="1701720" imgH="228600" progId="Equation.3">
                  <p:embed/>
                </p:oleObj>
              </mc:Choice>
              <mc:Fallback>
                <p:oleObj name="数式" r:id="rId11" imgW="1701720" imgH="228600" progId="Equation.3">
                  <p:embed/>
                  <p:pic>
                    <p:nvPicPr>
                      <p:cNvPr id="0" name=""/>
                      <p:cNvPicPr/>
                      <p:nvPr/>
                    </p:nvPicPr>
                    <p:blipFill>
                      <a:blip r:embed="rId12"/>
                      <a:stretch>
                        <a:fillRect/>
                      </a:stretch>
                    </p:blipFill>
                    <p:spPr>
                      <a:xfrm>
                        <a:off x="5640138" y="2102114"/>
                        <a:ext cx="3962440" cy="532268"/>
                      </a:xfrm>
                      <a:prstGeom prst="rect">
                        <a:avLst/>
                      </a:prstGeom>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4243842827"/>
              </p:ext>
            </p:extLst>
          </p:nvPr>
        </p:nvGraphicFramePr>
        <p:xfrm>
          <a:off x="8630759" y="2613512"/>
          <a:ext cx="2277341" cy="499143"/>
        </p:xfrm>
        <a:graphic>
          <a:graphicData uri="http://schemas.openxmlformats.org/presentationml/2006/ole">
            <mc:AlternateContent xmlns:mc="http://schemas.openxmlformats.org/markup-compatibility/2006">
              <mc:Choice xmlns:v="urn:schemas-microsoft-com:vml" Requires="v">
                <p:oleObj spid="_x0000_s3287" name="数式" r:id="rId13" imgW="927000" imgH="203040" progId="Equation.3">
                  <p:embed/>
                </p:oleObj>
              </mc:Choice>
              <mc:Fallback>
                <p:oleObj name="数式" r:id="rId13" imgW="927000" imgH="203040" progId="Equation.3">
                  <p:embed/>
                  <p:pic>
                    <p:nvPicPr>
                      <p:cNvPr id="7" name="オブジェクト 6"/>
                      <p:cNvPicPr/>
                      <p:nvPr/>
                    </p:nvPicPr>
                    <p:blipFill>
                      <a:blip r:embed="rId10"/>
                      <a:stretch>
                        <a:fillRect/>
                      </a:stretch>
                    </p:blipFill>
                    <p:spPr>
                      <a:xfrm>
                        <a:off x="8630759" y="2613512"/>
                        <a:ext cx="2277341" cy="499143"/>
                      </a:xfrm>
                      <a:prstGeom prst="rect">
                        <a:avLst/>
                      </a:prstGeom>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2858421720"/>
              </p:ext>
            </p:extLst>
          </p:nvPr>
        </p:nvGraphicFramePr>
        <p:xfrm>
          <a:off x="5640138" y="2694756"/>
          <a:ext cx="1475502" cy="491834"/>
        </p:xfrm>
        <a:graphic>
          <a:graphicData uri="http://schemas.openxmlformats.org/presentationml/2006/ole">
            <mc:AlternateContent xmlns:mc="http://schemas.openxmlformats.org/markup-compatibility/2006">
              <mc:Choice xmlns:v="urn:schemas-microsoft-com:vml" Requires="v">
                <p:oleObj spid="_x0000_s3288" name="数式" r:id="rId14" imgW="609480" imgH="203040" progId="Equation.3">
                  <p:embed/>
                </p:oleObj>
              </mc:Choice>
              <mc:Fallback>
                <p:oleObj name="数式" r:id="rId14" imgW="609480" imgH="203040" progId="Equation.3">
                  <p:embed/>
                  <p:pic>
                    <p:nvPicPr>
                      <p:cNvPr id="0" name=""/>
                      <p:cNvPicPr/>
                      <p:nvPr/>
                    </p:nvPicPr>
                    <p:blipFill>
                      <a:blip r:embed="rId15"/>
                      <a:stretch>
                        <a:fillRect/>
                      </a:stretch>
                    </p:blipFill>
                    <p:spPr>
                      <a:xfrm>
                        <a:off x="5640138" y="2694756"/>
                        <a:ext cx="1475502" cy="491834"/>
                      </a:xfrm>
                      <a:prstGeom prst="rect">
                        <a:avLst/>
                      </a:prstGeom>
                    </p:spPr>
                  </p:pic>
                </p:oleObj>
              </mc:Fallback>
            </mc:AlternateContent>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4163993216"/>
              </p:ext>
            </p:extLst>
          </p:nvPr>
        </p:nvGraphicFramePr>
        <p:xfrm>
          <a:off x="7282492" y="2648501"/>
          <a:ext cx="1167119" cy="504700"/>
        </p:xfrm>
        <a:graphic>
          <a:graphicData uri="http://schemas.openxmlformats.org/presentationml/2006/ole">
            <mc:AlternateContent xmlns:mc="http://schemas.openxmlformats.org/markup-compatibility/2006">
              <mc:Choice xmlns:v="urn:schemas-microsoft-com:vml" Requires="v">
                <p:oleObj spid="_x0000_s3289" name="数式" r:id="rId16" imgW="469800" imgH="203040" progId="Equation.3">
                  <p:embed/>
                </p:oleObj>
              </mc:Choice>
              <mc:Fallback>
                <p:oleObj name="数式" r:id="rId16" imgW="469800" imgH="203040" progId="Equation.3">
                  <p:embed/>
                  <p:pic>
                    <p:nvPicPr>
                      <p:cNvPr id="0" name=""/>
                      <p:cNvPicPr/>
                      <p:nvPr/>
                    </p:nvPicPr>
                    <p:blipFill>
                      <a:blip r:embed="rId17"/>
                      <a:stretch>
                        <a:fillRect/>
                      </a:stretch>
                    </p:blipFill>
                    <p:spPr>
                      <a:xfrm>
                        <a:off x="7282492" y="2648501"/>
                        <a:ext cx="1167119" cy="504700"/>
                      </a:xfrm>
                      <a:prstGeom prst="rect">
                        <a:avLst/>
                      </a:prstGeom>
                    </p:spPr>
                  </p:pic>
                </p:oleObj>
              </mc:Fallback>
            </mc:AlternateContent>
          </a:graphicData>
        </a:graphic>
      </p:graphicFrame>
      <p:sp>
        <p:nvSpPr>
          <p:cNvPr id="12" name="テキスト ボックス 11"/>
          <p:cNvSpPr txBox="1"/>
          <p:nvPr/>
        </p:nvSpPr>
        <p:spPr>
          <a:xfrm>
            <a:off x="5553088" y="1764917"/>
            <a:ext cx="2236510" cy="400110"/>
          </a:xfrm>
          <a:prstGeom prst="rect">
            <a:avLst/>
          </a:prstGeom>
          <a:noFill/>
        </p:spPr>
        <p:txBody>
          <a:bodyPr wrap="none" rtlCol="0">
            <a:spAutoFit/>
          </a:bodyPr>
          <a:lstStyle/>
          <a:p>
            <a:r>
              <a:rPr kumimoji="1" lang="ja-JP" altLang="en-US" sz="2000" dirty="0" smtClean="0"/>
              <a:t>高校数学での解法</a:t>
            </a:r>
            <a:endParaRPr kumimoji="1" lang="ja-JP" altLang="en-US" sz="2000" dirty="0"/>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4268560382"/>
              </p:ext>
            </p:extLst>
          </p:nvPr>
        </p:nvGraphicFramePr>
        <p:xfrm>
          <a:off x="6863532" y="5613796"/>
          <a:ext cx="1144396" cy="710315"/>
        </p:xfrm>
        <a:graphic>
          <a:graphicData uri="http://schemas.openxmlformats.org/presentationml/2006/ole">
            <mc:AlternateContent xmlns:mc="http://schemas.openxmlformats.org/markup-compatibility/2006">
              <mc:Choice xmlns:v="urn:schemas-microsoft-com:vml" Requires="v">
                <p:oleObj spid="_x0000_s3290" name="数式" r:id="rId18" imgW="736560" imgH="457200" progId="Equation.3">
                  <p:embed/>
                </p:oleObj>
              </mc:Choice>
              <mc:Fallback>
                <p:oleObj name="数式" r:id="rId18" imgW="736560" imgH="457200" progId="Equation.3">
                  <p:embed/>
                  <p:pic>
                    <p:nvPicPr>
                      <p:cNvPr id="0" name=""/>
                      <p:cNvPicPr/>
                      <p:nvPr/>
                    </p:nvPicPr>
                    <p:blipFill>
                      <a:blip r:embed="rId19"/>
                      <a:stretch>
                        <a:fillRect/>
                      </a:stretch>
                    </p:blipFill>
                    <p:spPr>
                      <a:xfrm>
                        <a:off x="6863532" y="5613796"/>
                        <a:ext cx="1144396" cy="710315"/>
                      </a:xfrm>
                      <a:prstGeom prst="rect">
                        <a:avLst/>
                      </a:prstGeom>
                    </p:spPr>
                  </p:pic>
                </p:oleObj>
              </mc:Fallback>
            </mc:AlternateContent>
          </a:graphicData>
        </a:graphic>
      </p:graphicFrame>
      <p:graphicFrame>
        <p:nvGraphicFramePr>
          <p:cNvPr id="14" name="オブジェクト 13"/>
          <p:cNvGraphicFramePr>
            <a:graphicFrameLocks noChangeAspect="1"/>
          </p:cNvGraphicFramePr>
          <p:nvPr>
            <p:extLst>
              <p:ext uri="{D42A27DB-BD31-4B8C-83A1-F6EECF244321}">
                <p14:modId xmlns:p14="http://schemas.microsoft.com/office/powerpoint/2010/main" val="2875490707"/>
              </p:ext>
            </p:extLst>
          </p:nvPr>
        </p:nvGraphicFramePr>
        <p:xfrm>
          <a:off x="8630759" y="5578078"/>
          <a:ext cx="2421612" cy="733822"/>
        </p:xfrm>
        <a:graphic>
          <a:graphicData uri="http://schemas.openxmlformats.org/presentationml/2006/ole">
            <mc:AlternateContent xmlns:mc="http://schemas.openxmlformats.org/markup-compatibility/2006">
              <mc:Choice xmlns:v="urn:schemas-microsoft-com:vml" Requires="v">
                <p:oleObj spid="_x0000_s3291" name="数式" r:id="rId20" imgW="1676160" imgH="507960" progId="Equation.3">
                  <p:embed/>
                </p:oleObj>
              </mc:Choice>
              <mc:Fallback>
                <p:oleObj name="数式" r:id="rId20" imgW="1676160" imgH="507960" progId="Equation.3">
                  <p:embed/>
                  <p:pic>
                    <p:nvPicPr>
                      <p:cNvPr id="0" name=""/>
                      <p:cNvPicPr/>
                      <p:nvPr/>
                    </p:nvPicPr>
                    <p:blipFill>
                      <a:blip r:embed="rId21"/>
                      <a:stretch>
                        <a:fillRect/>
                      </a:stretch>
                    </p:blipFill>
                    <p:spPr>
                      <a:xfrm>
                        <a:off x="8630759" y="5578078"/>
                        <a:ext cx="2421612" cy="733822"/>
                      </a:xfrm>
                      <a:prstGeom prst="rect">
                        <a:avLst/>
                      </a:prstGeom>
                    </p:spPr>
                  </p:pic>
                </p:oleObj>
              </mc:Fallback>
            </mc:AlternateContent>
          </a:graphicData>
        </a:graphic>
      </p:graphicFrame>
    </p:spTree>
    <p:extLst>
      <p:ext uri="{BB962C8B-B14F-4D97-AF65-F5344CB8AC3E}">
        <p14:creationId xmlns:p14="http://schemas.microsoft.com/office/powerpoint/2010/main" val="5032460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問題の漸化式</a:t>
            </a:r>
            <a:r>
              <a:rPr lang="ja-JP" altLang="en-US" dirty="0" smtClean="0"/>
              <a:t>を満たす解の全体は，</a:t>
            </a:r>
            <a:r>
              <a:rPr lang="en-US" altLang="ja-JP" dirty="0" smtClean="0"/>
              <a:t>2</a:t>
            </a:r>
            <a:r>
              <a:rPr lang="en-US" altLang="ja-JP" i="1" baseline="30000" dirty="0" smtClean="0">
                <a:latin typeface="Times New Roman" panose="02020603050405020304" pitchFamily="18" charset="0"/>
                <a:cs typeface="Times New Roman" panose="02020603050405020304" pitchFamily="18" charset="0"/>
              </a:rPr>
              <a:t>n</a:t>
            </a:r>
            <a:r>
              <a:rPr lang="en-US" altLang="ja-JP" baseline="30000" dirty="0" smtClean="0"/>
              <a:t>-1</a:t>
            </a:r>
            <a:r>
              <a:rPr lang="ja-JP" altLang="en-US" dirty="0" smtClean="0"/>
              <a:t>と</a:t>
            </a:r>
            <a:r>
              <a:rPr lang="en-US" altLang="ja-JP" dirty="0" smtClean="0"/>
              <a:t>3</a:t>
            </a:r>
            <a:r>
              <a:rPr lang="en-US" altLang="ja-JP" i="1" baseline="30000" dirty="0" smtClean="0">
                <a:latin typeface="Times New Roman" panose="02020603050405020304" pitchFamily="18" charset="0"/>
                <a:cs typeface="Times New Roman" panose="02020603050405020304" pitchFamily="18" charset="0"/>
              </a:rPr>
              <a:t>n</a:t>
            </a:r>
            <a:r>
              <a:rPr lang="en-US" altLang="ja-JP" baseline="30000" dirty="0" smtClean="0"/>
              <a:t>-1</a:t>
            </a:r>
            <a:r>
              <a:rPr lang="ja-JP" altLang="en-US" dirty="0" smtClean="0"/>
              <a:t>を基底とするベクトル空間を構成する．一般解は基底の線形和で，</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4150463680"/>
              </p:ext>
            </p:extLst>
          </p:nvPr>
        </p:nvGraphicFramePr>
        <p:xfrm>
          <a:off x="2065481" y="2789527"/>
          <a:ext cx="3095861" cy="600218"/>
        </p:xfrm>
        <a:graphic>
          <a:graphicData uri="http://schemas.openxmlformats.org/presentationml/2006/ole">
            <mc:AlternateContent xmlns:mc="http://schemas.openxmlformats.org/markup-compatibility/2006">
              <mc:Choice xmlns:v="urn:schemas-microsoft-com:vml" Requires="v">
                <p:oleObj spid="_x0000_s4099" name="数式" r:id="rId3" imgW="1244520" imgH="241200" progId="Equation.3">
                  <p:embed/>
                </p:oleObj>
              </mc:Choice>
              <mc:Fallback>
                <p:oleObj name="数式" r:id="rId3" imgW="1244520" imgH="241200" progId="Equation.3">
                  <p:embed/>
                  <p:pic>
                    <p:nvPicPr>
                      <p:cNvPr id="0" name=""/>
                      <p:cNvPicPr/>
                      <p:nvPr/>
                    </p:nvPicPr>
                    <p:blipFill>
                      <a:blip r:embed="rId4"/>
                      <a:stretch>
                        <a:fillRect/>
                      </a:stretch>
                    </p:blipFill>
                    <p:spPr>
                      <a:xfrm>
                        <a:off x="2065481" y="2789527"/>
                        <a:ext cx="3095861" cy="600218"/>
                      </a:xfrm>
                      <a:prstGeom prst="rect">
                        <a:avLst/>
                      </a:prstGeom>
                    </p:spPr>
                  </p:pic>
                </p:oleObj>
              </mc:Fallback>
            </mc:AlternateContent>
          </a:graphicData>
        </a:graphic>
      </p:graphicFrame>
    </p:spTree>
    <p:extLst>
      <p:ext uri="{BB962C8B-B14F-4D97-AF65-F5344CB8AC3E}">
        <p14:creationId xmlns:p14="http://schemas.microsoft.com/office/powerpoint/2010/main" val="294104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心理学は何を得られるのか？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これまでに得られている認知心理学の知見を利用して，大学数学の理解過程を研究し，大学数学の教育の改善に寄与することはできるだろう．</a:t>
            </a:r>
            <a:endParaRPr kumimoji="1" lang="en-US" altLang="ja-JP" dirty="0" smtClean="0"/>
          </a:p>
          <a:p>
            <a:r>
              <a:rPr lang="ja-JP" altLang="en-US" u="sng" dirty="0" smtClean="0"/>
              <a:t>大学</a:t>
            </a:r>
            <a:r>
              <a:rPr lang="ja-JP" altLang="en-US" u="sng" dirty="0"/>
              <a:t>数学</a:t>
            </a:r>
            <a:r>
              <a:rPr lang="ja-JP" altLang="en-US" u="sng" dirty="0" smtClean="0"/>
              <a:t>を認知心理学の研究対象とすることで，認知心理学は新たな進展を得ることができるのだろうか？</a:t>
            </a:r>
            <a:endParaRPr lang="en-US" altLang="ja-JP" u="sng" dirty="0" smtClean="0"/>
          </a:p>
          <a:p>
            <a:pPr lvl="1"/>
            <a:r>
              <a:rPr kumimoji="1" lang="ja-JP" altLang="en-US" dirty="0" smtClean="0"/>
              <a:t>問題</a:t>
            </a:r>
            <a:r>
              <a:rPr kumimoji="1" lang="ja-JP" altLang="en-US" dirty="0"/>
              <a:t>スキーマ</a:t>
            </a:r>
            <a:r>
              <a:rPr kumimoji="1" lang="ja-JP" altLang="en-US" dirty="0" smtClean="0"/>
              <a:t>，メタ認知，学習方略といった，基本的概念は出尽くした？</a:t>
            </a:r>
            <a:endParaRPr kumimoji="1" lang="en-US" altLang="ja-JP" dirty="0" smtClean="0"/>
          </a:p>
          <a:p>
            <a:pPr lvl="1"/>
            <a:r>
              <a:rPr kumimoji="1" lang="ja-JP" altLang="en-US" dirty="0" smtClean="0"/>
              <a:t>こうした基本概念について，新しい展開を望むことができる？</a:t>
            </a:r>
            <a:endParaRPr kumimoji="1" lang="ja-JP" altLang="en-US" dirty="0"/>
          </a:p>
        </p:txBody>
      </p:sp>
    </p:spTree>
    <p:extLst>
      <p:ext uri="{BB962C8B-B14F-4D97-AF65-F5344CB8AC3E}">
        <p14:creationId xmlns:p14="http://schemas.microsoft.com/office/powerpoint/2010/main" val="4201960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指定討論でお話しすること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３人の話題提供者へのコメント</a:t>
            </a:r>
            <a:endParaRPr kumimoji="1" lang="en-US" altLang="ja-JP" dirty="0" smtClean="0"/>
          </a:p>
          <a:p>
            <a:r>
              <a:rPr lang="ja-JP" altLang="en-US" dirty="0" smtClean="0"/>
              <a:t>質問</a:t>
            </a:r>
            <a:endParaRPr lang="en-US" altLang="ja-JP" dirty="0" smtClean="0"/>
          </a:p>
          <a:p>
            <a:pPr lvl="1"/>
            <a:r>
              <a:rPr kumimoji="1" lang="ja-JP" altLang="en-US" dirty="0" smtClean="0"/>
              <a:t>大学</a:t>
            </a:r>
            <a:r>
              <a:rPr kumimoji="1" lang="ja-JP" altLang="en-US" dirty="0"/>
              <a:t>数学</a:t>
            </a:r>
            <a:r>
              <a:rPr kumimoji="1" lang="ja-JP" altLang="en-US" dirty="0" smtClean="0"/>
              <a:t>の特徴は？　大きな</a:t>
            </a:r>
            <a:r>
              <a:rPr kumimoji="1" lang="ja-JP" altLang="en-US" dirty="0"/>
              <a:t>特徴</a:t>
            </a:r>
            <a:r>
              <a:rPr kumimoji="1" lang="ja-JP" altLang="en-US" dirty="0" smtClean="0"/>
              <a:t>の</a:t>
            </a:r>
            <a:r>
              <a:rPr lang="ja-JP" altLang="en-US" dirty="0" smtClean="0"/>
              <a:t>ひと</a:t>
            </a:r>
            <a:r>
              <a:rPr lang="ja-JP" altLang="en-US" dirty="0"/>
              <a:t>つ</a:t>
            </a:r>
            <a:r>
              <a:rPr kumimoji="1" lang="ja-JP" altLang="en-US" dirty="0" smtClean="0"/>
              <a:t>（しかし，あまり認識されていない？）は</a:t>
            </a:r>
            <a:r>
              <a:rPr kumimoji="1" lang="ja-JP" altLang="en-US" dirty="0" smtClean="0"/>
              <a:t>，問題のとらえ方を変えること？</a:t>
            </a:r>
            <a:endParaRPr kumimoji="1" lang="en-US" altLang="ja-JP" dirty="0" smtClean="0"/>
          </a:p>
          <a:p>
            <a:pPr lvl="1"/>
            <a:r>
              <a:rPr lang="ja-JP" altLang="en-US" dirty="0" smtClean="0"/>
              <a:t>大学</a:t>
            </a:r>
            <a:r>
              <a:rPr lang="ja-JP" altLang="en-US" dirty="0"/>
              <a:t>数学</a:t>
            </a:r>
            <a:r>
              <a:rPr lang="ja-JP" altLang="en-US" dirty="0" smtClean="0"/>
              <a:t>を研究</a:t>
            </a:r>
            <a:r>
              <a:rPr lang="ja-JP" altLang="en-US" dirty="0"/>
              <a:t>対象</a:t>
            </a:r>
            <a:r>
              <a:rPr lang="ja-JP" altLang="en-US" dirty="0" smtClean="0"/>
              <a:t>とすることで，認知心理学は何かを得ることができるのか？</a:t>
            </a:r>
            <a:endParaRPr kumimoji="1" lang="ja-JP" altLang="en-US" dirty="0"/>
          </a:p>
        </p:txBody>
      </p:sp>
    </p:spTree>
    <p:extLst>
      <p:ext uri="{BB962C8B-B14F-4D97-AF65-F5344CB8AC3E}">
        <p14:creationId xmlns:p14="http://schemas.microsoft.com/office/powerpoint/2010/main" val="1769095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犬塚さんへのコメント</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「大学数学への認知心理学的接近</a:t>
            </a:r>
            <a:r>
              <a:rPr lang="ja-JP" altLang="en-US" dirty="0" smtClean="0"/>
              <a:t>」につながるだろうか</a:t>
            </a:r>
            <a:r>
              <a:rPr lang="ja-JP" altLang="en-US" dirty="0" smtClean="0"/>
              <a:t>？</a:t>
            </a:r>
            <a:endParaRPr lang="en-US" altLang="ja-JP" dirty="0" smtClean="0"/>
          </a:p>
          <a:p>
            <a:pPr lvl="1"/>
            <a:r>
              <a:rPr lang="ja-JP" altLang="en-US" dirty="0" smtClean="0"/>
              <a:t>「</a:t>
            </a:r>
            <a:r>
              <a:rPr lang="ja-JP" altLang="en-US" u="sng" dirty="0" smtClean="0"/>
              <a:t>高校生</a:t>
            </a:r>
            <a:r>
              <a:rPr lang="ja-JP" altLang="en-US" dirty="0" smtClean="0"/>
              <a:t>が持つ数学</a:t>
            </a:r>
            <a:r>
              <a:rPr lang="ja-JP" altLang="en-US" dirty="0" smtClean="0"/>
              <a:t>信念の構造「</a:t>
            </a:r>
            <a:r>
              <a:rPr lang="ja-JP" altLang="en-US" u="sng" dirty="0" smtClean="0"/>
              <a:t>高校生</a:t>
            </a:r>
            <a:r>
              <a:rPr lang="ja-JP" altLang="en-US" dirty="0" smtClean="0"/>
              <a:t>が持つ数学信念と数学的</a:t>
            </a:r>
            <a:r>
              <a:rPr lang="ja-JP" altLang="en-US" dirty="0" smtClean="0"/>
              <a:t>問題</a:t>
            </a:r>
            <a:r>
              <a:rPr lang="ja-JP" altLang="en-US" dirty="0" smtClean="0"/>
              <a:t>解決の関連」</a:t>
            </a:r>
            <a:r>
              <a:rPr lang="ja-JP" altLang="en-US" dirty="0" smtClean="0"/>
              <a:t>という研究を行っても，ほぼ同様の結果が</a:t>
            </a:r>
            <a:r>
              <a:rPr lang="ja-JP" altLang="en-US" dirty="0" smtClean="0"/>
              <a:t>得られるだろう．この</a:t>
            </a:r>
            <a:r>
              <a:rPr lang="ja-JP" altLang="en-US" dirty="0" smtClean="0"/>
              <a:t>研究が大学数学の認知心理学的研究にうまくつながるか？</a:t>
            </a:r>
            <a:endParaRPr lang="en-US" altLang="ja-JP" dirty="0" smtClean="0"/>
          </a:p>
          <a:p>
            <a:pPr lvl="1"/>
            <a:r>
              <a:rPr lang="ja-JP" altLang="en-US" dirty="0" smtClean="0"/>
              <a:t>理系</a:t>
            </a:r>
            <a:r>
              <a:rPr lang="ja-JP" altLang="en-US" dirty="0" smtClean="0"/>
              <a:t>の大学生が大学数学を学ぶとき，高校数学との違いにとまどうという話はよく聞く．これは数学信念が揺さぶられているのでは？　数学信念という側面で大学数学に切り込むなら，ねらい目はここでは</a:t>
            </a:r>
            <a:r>
              <a:rPr lang="ja-JP" altLang="en-US" dirty="0" smtClean="0"/>
              <a:t>？　</a:t>
            </a:r>
            <a:endParaRPr lang="en-US" altLang="ja-JP" dirty="0" smtClean="0"/>
          </a:p>
          <a:p>
            <a:pPr lvl="1"/>
            <a:r>
              <a:rPr lang="ja-JP" altLang="en-US" dirty="0" smtClean="0"/>
              <a:t>特定の数学的信念を持った人が理系の大学に進学する（さらには，数学を学習する）という因果関係もあるだろうが，大学数学を学ぶことで信念が変化するのでは？　大学入試に適応的な信念と，大学数学の学習に適応的な信念は異なる？（「意味を考えない抽象的操作ができることも大事だよ！」と言われたことがある）</a:t>
            </a:r>
            <a:endParaRPr kumimoji="1" lang="ja-JP" altLang="en-US" dirty="0"/>
          </a:p>
        </p:txBody>
      </p:sp>
    </p:spTree>
    <p:extLst>
      <p:ext uri="{BB962C8B-B14F-4D97-AF65-F5344CB8AC3E}">
        <p14:creationId xmlns:p14="http://schemas.microsoft.com/office/powerpoint/2010/main" val="4009268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心理学統計の学習は，高校までに習っていない数学の学習かもしれないが，大学数学の学習ではないように思う．</a:t>
            </a:r>
            <a:r>
              <a:rPr lang="ja-JP" altLang="en-US" dirty="0" smtClean="0"/>
              <a:t>大学</a:t>
            </a:r>
            <a:r>
              <a:rPr lang="ja-JP" altLang="en-US" dirty="0"/>
              <a:t>数学</a:t>
            </a:r>
            <a:r>
              <a:rPr lang="ja-JP" altLang="en-US" dirty="0" smtClean="0"/>
              <a:t>の特徴があまり見られないから？</a:t>
            </a:r>
            <a:endParaRPr lang="en-US" altLang="ja-JP" dirty="0" smtClean="0"/>
          </a:p>
          <a:p>
            <a:pPr lvl="1"/>
            <a:r>
              <a:rPr kumimoji="1" lang="ja-JP" altLang="en-US" dirty="0" smtClean="0"/>
              <a:t>大学数学が高校までの数学とは大きく異なるのなら，文系</a:t>
            </a:r>
            <a:r>
              <a:rPr kumimoji="1" lang="ja-JP" altLang="en-US" dirty="0"/>
              <a:t>学生</a:t>
            </a:r>
            <a:r>
              <a:rPr kumimoji="1" lang="ja-JP" altLang="en-US" dirty="0" smtClean="0"/>
              <a:t>の研究</a:t>
            </a:r>
            <a:r>
              <a:rPr lang="ja-JP" altLang="en-US" dirty="0" smtClean="0"/>
              <a:t>は「大学数学への認知心理学的接近」につながらないかもしれない．</a:t>
            </a:r>
            <a:endParaRPr kumimoji="1" lang="ja-JP" altLang="en-US" dirty="0"/>
          </a:p>
        </p:txBody>
      </p:sp>
    </p:spTree>
    <p:extLst>
      <p:ext uri="{BB962C8B-B14F-4D97-AF65-F5344CB8AC3E}">
        <p14:creationId xmlns:p14="http://schemas.microsoft.com/office/powerpoint/2010/main" val="599803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岡本さんへのコメント</a:t>
            </a:r>
            <a:endParaRPr kumimoji="1" lang="ja-JP" altLang="en-US"/>
          </a:p>
        </p:txBody>
      </p:sp>
      <p:sp>
        <p:nvSpPr>
          <p:cNvPr id="3" name="コンテンツ プレースホルダー 2"/>
          <p:cNvSpPr>
            <a:spLocks noGrp="1"/>
          </p:cNvSpPr>
          <p:nvPr>
            <p:ph idx="1"/>
          </p:nvPr>
        </p:nvSpPr>
        <p:spPr/>
        <p:txBody>
          <a:bodyPr/>
          <a:lstStyle/>
          <a:p>
            <a:r>
              <a:rPr lang="ja-JP" altLang="en-US" dirty="0"/>
              <a:t>「大学数学への認知心理学的接近</a:t>
            </a:r>
            <a:r>
              <a:rPr lang="ja-JP" altLang="en-US" dirty="0" smtClean="0"/>
              <a:t>」につながるだろうか</a:t>
            </a:r>
            <a:r>
              <a:rPr lang="ja-JP" altLang="en-US" dirty="0"/>
              <a:t>？</a:t>
            </a:r>
            <a:endParaRPr lang="en-US" altLang="ja-JP" dirty="0"/>
          </a:p>
          <a:p>
            <a:pPr lvl="1"/>
            <a:r>
              <a:rPr kumimoji="1" lang="ja-JP" altLang="en-US" dirty="0" smtClean="0"/>
              <a:t>多重な表象（たとえば，式とグラフ）の理解は，小学校のころから必要とされる．</a:t>
            </a:r>
            <a:endParaRPr kumimoji="1" lang="en-US" altLang="ja-JP" dirty="0" smtClean="0"/>
          </a:p>
          <a:p>
            <a:pPr lvl="1"/>
            <a:r>
              <a:rPr lang="ja-JP" altLang="en-US" dirty="0"/>
              <a:t>多重</a:t>
            </a:r>
            <a:r>
              <a:rPr lang="ja-JP" altLang="en-US" dirty="0" smtClean="0"/>
              <a:t>な表象を持つことのできない学生が，大学数学の理解に困難を示すということはあるだろう．しかし，そうした困難は大学数学で初めて生じるものか？</a:t>
            </a:r>
            <a:endParaRPr lang="en-US" altLang="ja-JP" dirty="0"/>
          </a:p>
          <a:p>
            <a:pPr lvl="1"/>
            <a:r>
              <a:rPr lang="ja-JP" altLang="en-US" dirty="0" smtClean="0"/>
              <a:t>高校</a:t>
            </a:r>
            <a:r>
              <a:rPr lang="ja-JP" altLang="en-US" dirty="0"/>
              <a:t>数学</a:t>
            </a:r>
            <a:r>
              <a:rPr lang="ja-JP" altLang="en-US" dirty="0" smtClean="0"/>
              <a:t>までにはあまり表面化せず，大学数学の学習で現れてくる困難さとは？　そうした困難は，高校数学までに現れる困難に根があるのだろうか？</a:t>
            </a:r>
            <a:endParaRPr lang="en-US" altLang="ja-JP" dirty="0" smtClean="0"/>
          </a:p>
        </p:txBody>
      </p:sp>
    </p:spTree>
    <p:extLst>
      <p:ext uri="{BB962C8B-B14F-4D97-AF65-F5344CB8AC3E}">
        <p14:creationId xmlns:p14="http://schemas.microsoft.com/office/powerpoint/2010/main" val="320532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数学の苦手な，学生は数式を「読む」ことに時間がかかっている（その間に先生の話は進んでしまう）のではなく，数式を読むことをしていないかもしれない．</a:t>
            </a:r>
            <a:endParaRPr kumimoji="1" lang="en-US" altLang="ja-JP" dirty="0" smtClean="0"/>
          </a:p>
          <a:p>
            <a:r>
              <a:rPr kumimoji="1" lang="ja-JP" altLang="en-US" dirty="0" smtClean="0"/>
              <a:t>理解が追い付かないうちに先生の話が進んでしまうということはあるだろう．</a:t>
            </a:r>
            <a:endParaRPr kumimoji="1" lang="en-US" altLang="ja-JP" dirty="0" smtClean="0"/>
          </a:p>
          <a:p>
            <a:pPr lvl="1"/>
            <a:r>
              <a:rPr kumimoji="1" lang="ja-JP" altLang="en-US" dirty="0" smtClean="0"/>
              <a:t>この問題と，個人差への対処として，授業で配布されるレジュメに説明を加筆したウェブと，数式で回答できる（そして，解答に応じて異なったフィードバックのできる）問題演習システムを構築中．</a:t>
            </a:r>
            <a:endParaRPr kumimoji="1" lang="ja-JP" altLang="en-US" dirty="0"/>
          </a:p>
        </p:txBody>
      </p:sp>
    </p:spTree>
    <p:extLst>
      <p:ext uri="{BB962C8B-B14F-4D97-AF65-F5344CB8AC3E}">
        <p14:creationId xmlns:p14="http://schemas.microsoft.com/office/powerpoint/2010/main" val="125258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0290" y="1801090"/>
            <a:ext cx="10486556" cy="4498110"/>
          </a:xfrm>
        </p:spPr>
      </p:pic>
    </p:spTree>
    <p:extLst>
      <p:ext uri="{BB962C8B-B14F-4D97-AF65-F5344CB8AC3E}">
        <p14:creationId xmlns:p14="http://schemas.microsoft.com/office/powerpoint/2010/main" val="1632999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87822"/>
            <a:ext cx="10667262" cy="4226651"/>
          </a:xfrm>
        </p:spPr>
      </p:pic>
    </p:spTree>
    <p:extLst>
      <p:ext uri="{BB962C8B-B14F-4D97-AF65-F5344CB8AC3E}">
        <p14:creationId xmlns:p14="http://schemas.microsoft.com/office/powerpoint/2010/main" val="2910325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川添さんへのコメント</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自分の学習経験では，線形代数は簡単（かんちがい），解析は難しいと思っていたので，数学教育の世界では線形代数が難しいとされている（解析との比較ではないだろうけれども）と知って新鮮だった．そして，なぜ線形代数が難しいのか，やっぱりよくわからない．</a:t>
            </a:r>
            <a:endParaRPr kumimoji="1" lang="en-US" altLang="ja-JP" dirty="0" smtClean="0"/>
          </a:p>
          <a:p>
            <a:pPr lvl="1"/>
            <a:r>
              <a:rPr lang="ja-JP" altLang="en-US" dirty="0"/>
              <a:t>行列</a:t>
            </a:r>
            <a:r>
              <a:rPr lang="ja-JP" altLang="en-US" dirty="0" smtClean="0"/>
              <a:t>の</a:t>
            </a:r>
            <a:r>
              <a:rPr lang="ja-JP" altLang="en-US" dirty="0"/>
              <a:t>計算</a:t>
            </a:r>
            <a:r>
              <a:rPr lang="ja-JP" altLang="en-US" dirty="0" smtClean="0"/>
              <a:t>は足し算と引き算しか出てこないのに，計算手続きのどこが難しいのか？</a:t>
            </a:r>
            <a:endParaRPr lang="en-US" altLang="ja-JP" dirty="0"/>
          </a:p>
          <a:p>
            <a:pPr lvl="1"/>
            <a:r>
              <a:rPr kumimoji="1" lang="ja-JP" altLang="en-US" dirty="0" smtClean="0"/>
              <a:t>線形写像の理論がある程度難しいと感じられるのはわかる．</a:t>
            </a:r>
            <a:endParaRPr kumimoji="1" lang="en-US" altLang="ja-JP" dirty="0" smtClean="0"/>
          </a:p>
          <a:p>
            <a:r>
              <a:rPr lang="ja-JP" altLang="en-US" dirty="0" smtClean="0"/>
              <a:t>空間での４本目「ベクトル」を作れるかという問いは混乱するかも．「（平面）空間中のどこにでも行けるか」ならわかる？</a:t>
            </a:r>
            <a:endParaRPr kumimoji="1" lang="ja-JP" altLang="en-US" dirty="0"/>
          </a:p>
        </p:txBody>
      </p:sp>
    </p:spTree>
    <p:extLst>
      <p:ext uri="{BB962C8B-B14F-4D97-AF65-F5344CB8AC3E}">
        <p14:creationId xmlns:p14="http://schemas.microsoft.com/office/powerpoint/2010/main" val="21846733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TotalTime>
  <Words>1034</Words>
  <Application>Microsoft Office PowerPoint</Application>
  <PresentationFormat>ワイド画面</PresentationFormat>
  <Paragraphs>75</Paragraphs>
  <Slides>17</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2</vt:i4>
      </vt:variant>
      <vt:variant>
        <vt:lpstr>スライド タイトル</vt:lpstr>
      </vt:variant>
      <vt:variant>
        <vt:i4>17</vt:i4>
      </vt:variant>
    </vt:vector>
  </HeadingPairs>
  <TitlesOfParts>
    <vt:vector size="24" baseType="lpstr">
      <vt:lpstr>游ゴシック</vt:lpstr>
      <vt:lpstr>游ゴシック Light</vt:lpstr>
      <vt:lpstr>Arial</vt:lpstr>
      <vt:lpstr>Times New Roman</vt:lpstr>
      <vt:lpstr>Office テーマ</vt:lpstr>
      <vt:lpstr>数式</vt:lpstr>
      <vt:lpstr>Microsoft 数式 3.0</vt:lpstr>
      <vt:lpstr>大学数学への認知心理学的接近 ―心理学は大学数学をどう扱えるのかー</vt:lpstr>
      <vt:lpstr>指定討論でお話しすること</vt:lpstr>
      <vt:lpstr>犬塚さんへのコメント</vt:lpstr>
      <vt:lpstr>PowerPoint プレゼンテーション</vt:lpstr>
      <vt:lpstr>岡本さんへのコメント</vt:lpstr>
      <vt:lpstr>PowerPoint プレゼンテーション</vt:lpstr>
      <vt:lpstr>PowerPoint プレゼンテーション</vt:lpstr>
      <vt:lpstr>PowerPoint プレゼンテーション</vt:lpstr>
      <vt:lpstr>川添さんへのコメント</vt:lpstr>
      <vt:lpstr>PowerPoint プレゼンテーション</vt:lpstr>
      <vt:lpstr>大学数学の特徴？</vt:lpstr>
      <vt:lpstr>問題のとらえ方を変える</vt:lpstr>
      <vt:lpstr>PowerPoint プレゼンテーション</vt:lpstr>
      <vt:lpstr>PowerPoint プレゼンテーション</vt:lpstr>
      <vt:lpstr>PowerPoint プレゼンテーション</vt:lpstr>
      <vt:lpstr>PowerPoint プレゼンテーション</vt:lpstr>
      <vt:lpstr>心理学は何を得られるのか？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Atsushi</dc:creator>
  <cp:lastModifiedBy>Atsushi</cp:lastModifiedBy>
  <cp:revision>42</cp:revision>
  <dcterms:created xsi:type="dcterms:W3CDTF">2016-10-06T16:56:51Z</dcterms:created>
  <dcterms:modified xsi:type="dcterms:W3CDTF">2016-10-08T08:09:32Z</dcterms:modified>
</cp:coreProperties>
</file>