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8" r:id="rId9"/>
    <p:sldId id="274" r:id="rId10"/>
    <p:sldId id="275" r:id="rId11"/>
    <p:sldId id="276" r:id="rId12"/>
    <p:sldId id="277" r:id="rId13"/>
    <p:sldId id="278" r:id="rId14"/>
    <p:sldId id="279" r:id="rId15"/>
    <p:sldId id="280" r:id="rId16"/>
    <p:sldId id="282" r:id="rId17"/>
    <p:sldId id="283" r:id="rId18"/>
    <p:sldId id="284" r:id="rId19"/>
    <p:sldId id="286" r:id="rId20"/>
    <p:sldId id="287" r:id="rId21"/>
    <p:sldId id="288" r:id="rId22"/>
    <p:sldId id="281" r:id="rId23"/>
    <p:sldId id="289" r:id="rId24"/>
    <p:sldId id="290" r:id="rId25"/>
    <p:sldId id="293" r:id="rId26"/>
    <p:sldId id="292" r:id="rId27"/>
    <p:sldId id="285" r:id="rId2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7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D490236-7286-4047-BB17-C3E6C85D7023}" type="datetimeFigureOut">
              <a:rPr kumimoji="1" lang="ja-JP" altLang="en-US" smtClean="0"/>
              <a:t>2015/8/11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DF88008-CF78-4A5C-8775-1DB03B85EFD2}" type="slidenum">
              <a:rPr kumimoji="1" lang="ja-JP" altLang="en-US" smtClean="0"/>
              <a:t>‹#›</a:t>
            </a:fld>
            <a:endParaRPr kumimoji="1" lang="ja-JP" altLang="en-US"/>
          </a:p>
        </p:txBody>
      </p:sp>
    </p:spTree>
    <p:extLst>
      <p:ext uri="{BB962C8B-B14F-4D97-AF65-F5344CB8AC3E}">
        <p14:creationId xmlns:p14="http://schemas.microsoft.com/office/powerpoint/2010/main" val="3620104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490236-7286-4047-BB17-C3E6C85D7023}" type="datetimeFigureOut">
              <a:rPr kumimoji="1" lang="ja-JP" altLang="en-US" smtClean="0"/>
              <a:t>2015/8/11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DF88008-CF78-4A5C-8775-1DB03B85EFD2}" type="slidenum">
              <a:rPr kumimoji="1" lang="ja-JP" altLang="en-US" smtClean="0"/>
              <a:t>‹#›</a:t>
            </a:fld>
            <a:endParaRPr kumimoji="1" lang="ja-JP" altLang="en-US"/>
          </a:p>
        </p:txBody>
      </p:sp>
    </p:spTree>
    <p:extLst>
      <p:ext uri="{BB962C8B-B14F-4D97-AF65-F5344CB8AC3E}">
        <p14:creationId xmlns:p14="http://schemas.microsoft.com/office/powerpoint/2010/main" val="779619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490236-7286-4047-BB17-C3E6C85D7023}" type="datetimeFigureOut">
              <a:rPr kumimoji="1" lang="ja-JP" altLang="en-US" smtClean="0"/>
              <a:t>2015/8/11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DF88008-CF78-4A5C-8775-1DB03B85EFD2}" type="slidenum">
              <a:rPr kumimoji="1" lang="ja-JP" altLang="en-US" smtClean="0"/>
              <a:t>‹#›</a:t>
            </a:fld>
            <a:endParaRPr kumimoji="1" lang="ja-JP" altLang="en-US"/>
          </a:p>
        </p:txBody>
      </p:sp>
    </p:spTree>
    <p:extLst>
      <p:ext uri="{BB962C8B-B14F-4D97-AF65-F5344CB8AC3E}">
        <p14:creationId xmlns:p14="http://schemas.microsoft.com/office/powerpoint/2010/main" val="1744893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490236-7286-4047-BB17-C3E6C85D7023}" type="datetimeFigureOut">
              <a:rPr kumimoji="1" lang="ja-JP" altLang="en-US" smtClean="0"/>
              <a:t>2015/8/11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DF88008-CF78-4A5C-8775-1DB03B85EFD2}" type="slidenum">
              <a:rPr kumimoji="1" lang="ja-JP" altLang="en-US" smtClean="0"/>
              <a:t>‹#›</a:t>
            </a:fld>
            <a:endParaRPr kumimoji="1" lang="ja-JP" altLang="en-US"/>
          </a:p>
        </p:txBody>
      </p:sp>
    </p:spTree>
    <p:extLst>
      <p:ext uri="{BB962C8B-B14F-4D97-AF65-F5344CB8AC3E}">
        <p14:creationId xmlns:p14="http://schemas.microsoft.com/office/powerpoint/2010/main" val="190203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D490236-7286-4047-BB17-C3E6C85D7023}" type="datetimeFigureOut">
              <a:rPr kumimoji="1" lang="ja-JP" altLang="en-US" smtClean="0"/>
              <a:t>2015/8/11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DF88008-CF78-4A5C-8775-1DB03B85EFD2}" type="slidenum">
              <a:rPr kumimoji="1" lang="ja-JP" altLang="en-US" smtClean="0"/>
              <a:t>‹#›</a:t>
            </a:fld>
            <a:endParaRPr kumimoji="1" lang="ja-JP" altLang="en-US"/>
          </a:p>
        </p:txBody>
      </p:sp>
    </p:spTree>
    <p:extLst>
      <p:ext uri="{BB962C8B-B14F-4D97-AF65-F5344CB8AC3E}">
        <p14:creationId xmlns:p14="http://schemas.microsoft.com/office/powerpoint/2010/main" val="124399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D490236-7286-4047-BB17-C3E6C85D7023}" type="datetimeFigureOut">
              <a:rPr kumimoji="1" lang="ja-JP" altLang="en-US" smtClean="0"/>
              <a:t>2015/8/11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DF88008-CF78-4A5C-8775-1DB03B85EFD2}" type="slidenum">
              <a:rPr kumimoji="1" lang="ja-JP" altLang="en-US" smtClean="0"/>
              <a:t>‹#›</a:t>
            </a:fld>
            <a:endParaRPr kumimoji="1" lang="ja-JP" altLang="en-US"/>
          </a:p>
        </p:txBody>
      </p:sp>
    </p:spTree>
    <p:extLst>
      <p:ext uri="{BB962C8B-B14F-4D97-AF65-F5344CB8AC3E}">
        <p14:creationId xmlns:p14="http://schemas.microsoft.com/office/powerpoint/2010/main" val="3077934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D490236-7286-4047-BB17-C3E6C85D7023}" type="datetimeFigureOut">
              <a:rPr kumimoji="1" lang="ja-JP" altLang="en-US" smtClean="0"/>
              <a:t>2015/8/11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DF88008-CF78-4A5C-8775-1DB03B85EFD2}" type="slidenum">
              <a:rPr kumimoji="1" lang="ja-JP" altLang="en-US" smtClean="0"/>
              <a:t>‹#›</a:t>
            </a:fld>
            <a:endParaRPr kumimoji="1" lang="ja-JP" altLang="en-US"/>
          </a:p>
        </p:txBody>
      </p:sp>
    </p:spTree>
    <p:extLst>
      <p:ext uri="{BB962C8B-B14F-4D97-AF65-F5344CB8AC3E}">
        <p14:creationId xmlns:p14="http://schemas.microsoft.com/office/powerpoint/2010/main" val="3288758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D490236-7286-4047-BB17-C3E6C85D7023}" type="datetimeFigureOut">
              <a:rPr kumimoji="1" lang="ja-JP" altLang="en-US" smtClean="0"/>
              <a:t>2015/8/11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DF88008-CF78-4A5C-8775-1DB03B85EFD2}" type="slidenum">
              <a:rPr kumimoji="1" lang="ja-JP" altLang="en-US" smtClean="0"/>
              <a:t>‹#›</a:t>
            </a:fld>
            <a:endParaRPr kumimoji="1" lang="ja-JP" altLang="en-US"/>
          </a:p>
        </p:txBody>
      </p:sp>
    </p:spTree>
    <p:extLst>
      <p:ext uri="{BB962C8B-B14F-4D97-AF65-F5344CB8AC3E}">
        <p14:creationId xmlns:p14="http://schemas.microsoft.com/office/powerpoint/2010/main" val="1263598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D490236-7286-4047-BB17-C3E6C85D7023}" type="datetimeFigureOut">
              <a:rPr kumimoji="1" lang="ja-JP" altLang="en-US" smtClean="0"/>
              <a:t>2015/8/11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DF88008-CF78-4A5C-8775-1DB03B85EFD2}" type="slidenum">
              <a:rPr kumimoji="1" lang="ja-JP" altLang="en-US" smtClean="0"/>
              <a:t>‹#›</a:t>
            </a:fld>
            <a:endParaRPr kumimoji="1" lang="ja-JP" altLang="en-US"/>
          </a:p>
        </p:txBody>
      </p:sp>
    </p:spTree>
    <p:extLst>
      <p:ext uri="{BB962C8B-B14F-4D97-AF65-F5344CB8AC3E}">
        <p14:creationId xmlns:p14="http://schemas.microsoft.com/office/powerpoint/2010/main" val="2116453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D490236-7286-4047-BB17-C3E6C85D7023}" type="datetimeFigureOut">
              <a:rPr kumimoji="1" lang="ja-JP" altLang="en-US" smtClean="0"/>
              <a:t>2015/8/11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DF88008-CF78-4A5C-8775-1DB03B85EFD2}" type="slidenum">
              <a:rPr kumimoji="1" lang="ja-JP" altLang="en-US" smtClean="0"/>
              <a:t>‹#›</a:t>
            </a:fld>
            <a:endParaRPr kumimoji="1" lang="ja-JP" altLang="en-US"/>
          </a:p>
        </p:txBody>
      </p:sp>
    </p:spTree>
    <p:extLst>
      <p:ext uri="{BB962C8B-B14F-4D97-AF65-F5344CB8AC3E}">
        <p14:creationId xmlns:p14="http://schemas.microsoft.com/office/powerpoint/2010/main" val="659613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D490236-7286-4047-BB17-C3E6C85D7023}" type="datetimeFigureOut">
              <a:rPr kumimoji="1" lang="ja-JP" altLang="en-US" smtClean="0"/>
              <a:t>2015/8/11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DF88008-CF78-4A5C-8775-1DB03B85EFD2}" type="slidenum">
              <a:rPr kumimoji="1" lang="ja-JP" altLang="en-US" smtClean="0"/>
              <a:t>‹#›</a:t>
            </a:fld>
            <a:endParaRPr kumimoji="1" lang="ja-JP" altLang="en-US"/>
          </a:p>
        </p:txBody>
      </p:sp>
    </p:spTree>
    <p:extLst>
      <p:ext uri="{BB962C8B-B14F-4D97-AF65-F5344CB8AC3E}">
        <p14:creationId xmlns:p14="http://schemas.microsoft.com/office/powerpoint/2010/main" val="4235029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490236-7286-4047-BB17-C3E6C85D7023}" type="datetimeFigureOut">
              <a:rPr kumimoji="1" lang="ja-JP" altLang="en-US" smtClean="0"/>
              <a:t>2015/8/11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F88008-CF78-4A5C-8775-1DB03B85EFD2}" type="slidenum">
              <a:rPr kumimoji="1" lang="ja-JP" altLang="en-US" smtClean="0"/>
              <a:t>‹#›</a:t>
            </a:fld>
            <a:endParaRPr kumimoji="1" lang="ja-JP" altLang="en-US"/>
          </a:p>
        </p:txBody>
      </p:sp>
    </p:spTree>
    <p:extLst>
      <p:ext uri="{BB962C8B-B14F-4D97-AF65-F5344CB8AC3E}">
        <p14:creationId xmlns:p14="http://schemas.microsoft.com/office/powerpoint/2010/main" val="14950489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２画面タブレットでの</a:t>
            </a:r>
            <a:r>
              <a:rPr kumimoji="1" lang="en-US" altLang="ja-JP" dirty="0" smtClean="0"/>
              <a:t/>
            </a:r>
            <a:br>
              <a:rPr kumimoji="1" lang="en-US" altLang="ja-JP" dirty="0" smtClean="0"/>
            </a:br>
            <a:r>
              <a:rPr kumimoji="1" lang="ja-JP" altLang="en-US" dirty="0" smtClean="0"/>
              <a:t>デジタル教科書使用の提案</a:t>
            </a:r>
            <a:endParaRPr kumimoji="1" lang="ja-JP" altLang="en-US" dirty="0"/>
          </a:p>
        </p:txBody>
      </p:sp>
      <p:sp>
        <p:nvSpPr>
          <p:cNvPr id="3" name="サブタイトル 2"/>
          <p:cNvSpPr>
            <a:spLocks noGrp="1"/>
          </p:cNvSpPr>
          <p:nvPr>
            <p:ph type="subTitle" idx="1"/>
          </p:nvPr>
        </p:nvSpPr>
        <p:spPr/>
        <p:txBody>
          <a:bodyPr>
            <a:normAutofit fontScale="85000" lnSpcReduction="20000"/>
          </a:bodyPr>
          <a:lstStyle/>
          <a:p>
            <a:r>
              <a:rPr kumimoji="1" lang="ja-JP" altLang="en-US" dirty="0" smtClean="0"/>
              <a:t>寺尾 敦</a:t>
            </a:r>
            <a:endParaRPr kumimoji="1" lang="en-US" altLang="ja-JP" dirty="0" smtClean="0"/>
          </a:p>
          <a:p>
            <a:r>
              <a:rPr lang="ja-JP" altLang="en-US" dirty="0"/>
              <a:t>青山学院</a:t>
            </a:r>
            <a:r>
              <a:rPr lang="ja-JP" altLang="en-US" dirty="0" smtClean="0"/>
              <a:t>大学社会情報学部</a:t>
            </a:r>
            <a:endParaRPr kumimoji="1" lang="en-US" altLang="ja-JP" dirty="0" smtClean="0"/>
          </a:p>
          <a:p>
            <a:r>
              <a:rPr kumimoji="1" lang="en-US" altLang="ja-JP" dirty="0" err="1" smtClean="0"/>
              <a:t>atsushi</a:t>
            </a:r>
            <a:r>
              <a:rPr kumimoji="1" lang="en-US" altLang="ja-JP" dirty="0" smtClean="0"/>
              <a:t> [at] si.aoyama.ac.jp</a:t>
            </a:r>
          </a:p>
          <a:p>
            <a:r>
              <a:rPr lang="en-US" altLang="ja-JP" dirty="0" smtClean="0"/>
              <a:t>Twitter:@</a:t>
            </a:r>
            <a:r>
              <a:rPr lang="en-US" altLang="ja-JP" dirty="0" err="1" smtClean="0"/>
              <a:t>aterao</a:t>
            </a:r>
            <a:endParaRPr kumimoji="1" lang="ja-JP" altLang="en-US" dirty="0"/>
          </a:p>
        </p:txBody>
      </p:sp>
      <p:sp>
        <p:nvSpPr>
          <p:cNvPr id="4" name="テキスト ボックス 3"/>
          <p:cNvSpPr txBox="1"/>
          <p:nvPr/>
        </p:nvSpPr>
        <p:spPr>
          <a:xfrm>
            <a:off x="611560" y="657562"/>
            <a:ext cx="4027064" cy="646331"/>
          </a:xfrm>
          <a:prstGeom prst="rect">
            <a:avLst/>
          </a:prstGeom>
          <a:noFill/>
        </p:spPr>
        <p:txBody>
          <a:bodyPr wrap="none" rtlCol="0">
            <a:spAutoFit/>
          </a:bodyPr>
          <a:lstStyle/>
          <a:p>
            <a:r>
              <a:rPr kumimoji="1" lang="ja-JP" altLang="en-US" dirty="0" smtClean="0"/>
              <a:t>日本デジタル教科書学会</a:t>
            </a:r>
            <a:r>
              <a:rPr kumimoji="1" lang="en-US" altLang="ja-JP" dirty="0" smtClean="0"/>
              <a:t>2015</a:t>
            </a:r>
            <a:r>
              <a:rPr kumimoji="1" lang="ja-JP" altLang="en-US" dirty="0" smtClean="0"/>
              <a:t>年次大会</a:t>
            </a:r>
            <a:endParaRPr kumimoji="1" lang="en-US" altLang="ja-JP" dirty="0" smtClean="0"/>
          </a:p>
          <a:p>
            <a:r>
              <a:rPr lang="en-US" altLang="ja-JP" dirty="0" smtClean="0"/>
              <a:t>2015</a:t>
            </a:r>
            <a:r>
              <a:rPr lang="ja-JP" altLang="en-US" dirty="0" smtClean="0"/>
              <a:t>年</a:t>
            </a:r>
            <a:r>
              <a:rPr lang="en-US" altLang="ja-JP" dirty="0" smtClean="0"/>
              <a:t>8</a:t>
            </a:r>
            <a:r>
              <a:rPr lang="ja-JP" altLang="en-US" dirty="0" smtClean="0"/>
              <a:t>月</a:t>
            </a:r>
            <a:r>
              <a:rPr lang="en-US" altLang="ja-JP" dirty="0" smtClean="0"/>
              <a:t>11</a:t>
            </a:r>
            <a:r>
              <a:rPr lang="ja-JP" altLang="en-US" dirty="0" smtClean="0"/>
              <a:t>日（水）</a:t>
            </a:r>
            <a:endParaRPr kumimoji="1" lang="ja-JP" altLang="en-US" dirty="0"/>
          </a:p>
        </p:txBody>
      </p:sp>
    </p:spTree>
    <p:extLst>
      <p:ext uri="{BB962C8B-B14F-4D97-AF65-F5344CB8AC3E}">
        <p14:creationId xmlns:p14="http://schemas.microsoft.com/office/powerpoint/2010/main" val="17634842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開発しているウェブ教材</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a:t>授業の</a:t>
            </a:r>
            <a:r>
              <a:rPr lang="ja-JP" altLang="en-US" dirty="0" smtClean="0"/>
              <a:t>復習（予習）に使うことのできる学習教材</a:t>
            </a:r>
            <a:endParaRPr lang="en-US" altLang="ja-JP" dirty="0" smtClean="0"/>
          </a:p>
          <a:p>
            <a:pPr lvl="1"/>
            <a:r>
              <a:rPr lang="ja-JP" altLang="en-US" dirty="0"/>
              <a:t>通常の</a:t>
            </a:r>
            <a:r>
              <a:rPr lang="ja-JP" altLang="en-US" dirty="0" smtClean="0"/>
              <a:t>ウェブページとして提供</a:t>
            </a:r>
            <a:endParaRPr lang="en-US" altLang="ja-JP" dirty="0" smtClean="0"/>
          </a:p>
          <a:p>
            <a:pPr lvl="1"/>
            <a:r>
              <a:rPr lang="ja-JP" altLang="en-US" dirty="0" smtClean="0"/>
              <a:t>数学</a:t>
            </a:r>
            <a:r>
              <a:rPr lang="ja-JP" altLang="en-US" dirty="0"/>
              <a:t>教員</a:t>
            </a:r>
            <a:r>
              <a:rPr lang="ja-JP" altLang="en-US" dirty="0" smtClean="0"/>
              <a:t>が毎回の授業で作成しているレジュメ（</a:t>
            </a:r>
            <a:r>
              <a:rPr lang="en-US" altLang="ja-JP" dirty="0" smtClean="0"/>
              <a:t>B4</a:t>
            </a:r>
            <a:r>
              <a:rPr lang="ja-JP" altLang="en-US" dirty="0" smtClean="0"/>
              <a:t>サイズ１枚）をベースに，解説を加筆．</a:t>
            </a:r>
            <a:endParaRPr lang="en-US" altLang="ja-JP" dirty="0" smtClean="0"/>
          </a:p>
          <a:p>
            <a:r>
              <a:rPr kumimoji="1" lang="ja-JP" altLang="en-US" dirty="0" smtClean="0">
                <a:solidFill>
                  <a:srgbClr val="0070C0"/>
                </a:solidFill>
              </a:rPr>
              <a:t>繰り返し行うことのできる問題演習</a:t>
            </a:r>
            <a:endParaRPr kumimoji="1" lang="en-US" altLang="ja-JP" dirty="0" smtClean="0">
              <a:solidFill>
                <a:srgbClr val="0070C0"/>
              </a:solidFill>
            </a:endParaRPr>
          </a:p>
          <a:p>
            <a:pPr lvl="1"/>
            <a:r>
              <a:rPr kumimoji="1" lang="en-US" altLang="ja-JP" dirty="0" smtClean="0"/>
              <a:t>Moodle </a:t>
            </a:r>
            <a:r>
              <a:rPr kumimoji="1" lang="ja-JP" altLang="en-US" dirty="0" smtClean="0"/>
              <a:t>の小テストモジュール </a:t>
            </a:r>
            <a:r>
              <a:rPr kumimoji="1" lang="en-US" altLang="ja-JP" u="sng" dirty="0" smtClean="0">
                <a:solidFill>
                  <a:srgbClr val="FF0000"/>
                </a:solidFill>
              </a:rPr>
              <a:t>STACK</a:t>
            </a:r>
            <a:r>
              <a:rPr kumimoji="1" lang="en-US" altLang="ja-JP" dirty="0" smtClean="0"/>
              <a:t> </a:t>
            </a:r>
            <a:r>
              <a:rPr kumimoji="1" lang="ja-JP" altLang="en-US" dirty="0" smtClean="0"/>
              <a:t>を利用．</a:t>
            </a:r>
            <a:endParaRPr kumimoji="1" lang="en-US" altLang="ja-JP" dirty="0" smtClean="0"/>
          </a:p>
          <a:p>
            <a:pPr lvl="1"/>
            <a:r>
              <a:rPr lang="ja-JP" altLang="en-US" dirty="0"/>
              <a:t>数式</a:t>
            </a:r>
            <a:r>
              <a:rPr lang="ja-JP" altLang="en-US" dirty="0" smtClean="0"/>
              <a:t>での解答を自動採点．誤りに応じたフィードバックを与える．</a:t>
            </a:r>
            <a:endParaRPr kumimoji="1" lang="en-US" altLang="ja-JP" dirty="0" smtClean="0"/>
          </a:p>
        </p:txBody>
      </p:sp>
    </p:spTree>
    <p:extLst>
      <p:ext uri="{BB962C8B-B14F-4D97-AF65-F5344CB8AC3E}">
        <p14:creationId xmlns:p14="http://schemas.microsoft.com/office/powerpoint/2010/main" val="2938109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3" end="3"/>
                                            </p:txEl>
                                          </p:spTgt>
                                        </p:tgtEl>
                                      </p:cBhvr>
                                    </p:animEffect>
                                    <p:animScale>
                                      <p:cBhvr>
                                        <p:cTn id="7" dur="250" autoRev="1" fill="hold"/>
                                        <p:tgtEl>
                                          <p:spTgt spid="3">
                                            <p:txEl>
                                              <p:pRg st="3" end="3"/>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a:bodyPr>
          <a:lstStyle/>
          <a:p>
            <a:r>
              <a:rPr lang="en-US" altLang="ja-JP" dirty="0"/>
              <a:t>STACK </a:t>
            </a:r>
            <a:r>
              <a:rPr lang="ja-JP" altLang="ja-JP" dirty="0"/>
              <a:t>を用いることの最大の利点は，学習者の解答に応じて，異なったフィードバックを返すことができる</a:t>
            </a:r>
            <a:r>
              <a:rPr lang="ja-JP" altLang="ja-JP" dirty="0" smtClean="0"/>
              <a:t>こと</a:t>
            </a:r>
            <a:r>
              <a:rPr lang="ja-JP" altLang="en-US" dirty="0" smtClean="0"/>
              <a:t>．</a:t>
            </a:r>
            <a:endParaRPr lang="en-US" altLang="ja-JP" dirty="0" smtClean="0"/>
          </a:p>
          <a:p>
            <a:r>
              <a:rPr lang="ja-JP" altLang="ja-JP" dirty="0"/>
              <a:t>この利点を生かして，</a:t>
            </a:r>
            <a:r>
              <a:rPr lang="ja-JP" altLang="ja-JP" dirty="0" smtClean="0"/>
              <a:t>あたかも</a:t>
            </a:r>
            <a:r>
              <a:rPr lang="en-US" altLang="ja-JP" dirty="0" smtClean="0"/>
              <a:t> Intelligent </a:t>
            </a:r>
            <a:r>
              <a:rPr lang="en-US" altLang="ja-JP" dirty="0"/>
              <a:t>Tutoring System (ITS) </a:t>
            </a:r>
            <a:r>
              <a:rPr lang="ja-JP" altLang="ja-JP" dirty="0" err="1"/>
              <a:t>のように</a:t>
            </a:r>
            <a:r>
              <a:rPr lang="ja-JP" altLang="ja-JP" dirty="0"/>
              <a:t>ふるまう問題演習システムの作成に取り組んで</a:t>
            </a:r>
            <a:r>
              <a:rPr lang="ja-JP" altLang="ja-JP" dirty="0" smtClean="0"/>
              <a:t>いる</a:t>
            </a:r>
            <a:r>
              <a:rPr lang="ja-JP" altLang="en-US" dirty="0" smtClean="0"/>
              <a:t>．</a:t>
            </a:r>
            <a:endParaRPr lang="en-US" altLang="ja-JP" dirty="0" smtClean="0"/>
          </a:p>
          <a:p>
            <a:pPr lvl="1"/>
            <a:r>
              <a:rPr lang="en-US" altLang="ja-JP" dirty="0"/>
              <a:t>ITS</a:t>
            </a:r>
            <a:r>
              <a:rPr lang="ja-JP" altLang="ja-JP" dirty="0" err="1"/>
              <a:t>のように</a:t>
            </a:r>
            <a:r>
              <a:rPr lang="ja-JP" altLang="ja-JP" dirty="0"/>
              <a:t>問題を解いたり，学習者の知識状態を推測したりはできないが，誤りに応じて「知的な」フィードバックを返すことは</a:t>
            </a:r>
            <a:r>
              <a:rPr lang="ja-JP" altLang="ja-JP" dirty="0" smtClean="0"/>
              <a:t>できる</a:t>
            </a:r>
            <a:r>
              <a:rPr lang="ja-JP" altLang="en-US" dirty="0" smtClean="0"/>
              <a:t>．</a:t>
            </a:r>
            <a:endParaRPr kumimoji="1" lang="ja-JP" altLang="en-US" dirty="0"/>
          </a:p>
        </p:txBody>
      </p:sp>
    </p:spTree>
    <p:extLst>
      <p:ext uri="{BB962C8B-B14F-4D97-AF65-F5344CB8AC3E}">
        <p14:creationId xmlns:p14="http://schemas.microsoft.com/office/powerpoint/2010/main" val="36303316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「知的な」フィードバック</a:t>
            </a:r>
            <a:endParaRPr kumimoji="1" lang="en-US" altLang="ja-JP" dirty="0" smtClean="0"/>
          </a:p>
          <a:p>
            <a:pPr lvl="1"/>
            <a:r>
              <a:rPr kumimoji="1" lang="ja-JP" altLang="en-US" dirty="0" smtClean="0"/>
              <a:t>誤りの同定：どこが誤っているかを具体的に指摘する．</a:t>
            </a:r>
            <a:endParaRPr kumimoji="1" lang="en-US" altLang="ja-JP" dirty="0" smtClean="0"/>
          </a:p>
          <a:p>
            <a:pPr lvl="1"/>
            <a:r>
              <a:rPr lang="ja-JP" altLang="en-US" dirty="0" smtClean="0"/>
              <a:t>誤っている知識の同定：誤りをもたらしている知識に言及する．</a:t>
            </a:r>
            <a:endParaRPr lang="en-US" altLang="ja-JP" dirty="0" smtClean="0"/>
          </a:p>
          <a:p>
            <a:pPr lvl="1"/>
            <a:r>
              <a:rPr lang="ja-JP" altLang="en-US" dirty="0"/>
              <a:t>適切なヒントを</a:t>
            </a:r>
            <a:r>
              <a:rPr lang="ja-JP" altLang="en-US" dirty="0" smtClean="0"/>
              <a:t>与える．</a:t>
            </a:r>
            <a:endParaRPr kumimoji="1" lang="ja-JP" altLang="en-US" dirty="0"/>
          </a:p>
        </p:txBody>
      </p:sp>
    </p:spTree>
    <p:extLst>
      <p:ext uri="{BB962C8B-B14F-4D97-AF65-F5344CB8AC3E}">
        <p14:creationId xmlns:p14="http://schemas.microsoft.com/office/powerpoint/2010/main" val="31405181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endParaRPr kumimoji="1" lang="ja-JP" altLang="en-US"/>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1772816"/>
            <a:ext cx="8496944" cy="4589802"/>
          </a:xfrm>
        </p:spPr>
      </p:pic>
    </p:spTree>
    <p:extLst>
      <p:ext uri="{BB962C8B-B14F-4D97-AF65-F5344CB8AC3E}">
        <p14:creationId xmlns:p14="http://schemas.microsoft.com/office/powerpoint/2010/main" val="35240722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endParaRPr kumimoji="1" lang="ja-JP" altLang="en-US"/>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528" y="1628800"/>
            <a:ext cx="8691624" cy="4608512"/>
          </a:xfrm>
        </p:spPr>
      </p:pic>
    </p:spTree>
    <p:extLst>
      <p:ext uri="{BB962C8B-B14F-4D97-AF65-F5344CB8AC3E}">
        <p14:creationId xmlns:p14="http://schemas.microsoft.com/office/powerpoint/2010/main" val="6307331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ln w="28575">
            <a:solidFill>
              <a:srgbClr val="002060"/>
            </a:solidFill>
          </a:ln>
        </p:spPr>
        <p:txBody>
          <a:bodyPr>
            <a:normAutofit fontScale="90000"/>
          </a:bodyPr>
          <a:lstStyle/>
          <a:p>
            <a:r>
              <a:rPr lang="ja-JP" altLang="en-US" dirty="0"/>
              <a:t>２</a:t>
            </a:r>
            <a:r>
              <a:rPr lang="ja-JP" altLang="en-US" dirty="0" smtClean="0"/>
              <a:t>．デジタル教科書時代の補助教材</a:t>
            </a:r>
            <a:endParaRPr kumimoji="1" lang="ja-JP" altLang="en-US" dirty="0"/>
          </a:p>
        </p:txBody>
      </p:sp>
      <p:sp>
        <p:nvSpPr>
          <p:cNvPr id="5" name="コンテンツ プレースホルダー 4"/>
          <p:cNvSpPr>
            <a:spLocks noGrp="1"/>
          </p:cNvSpPr>
          <p:nvPr>
            <p:ph idx="1"/>
          </p:nvPr>
        </p:nvSpPr>
        <p:spPr/>
        <p:txBody>
          <a:bodyPr/>
          <a:lstStyle/>
          <a:p>
            <a:r>
              <a:rPr kumimoji="1" lang="ja-JP" altLang="en-US" dirty="0" smtClean="0"/>
              <a:t>デジタル教科書が学校教育に導入されたとき，われわれが開発しているような教材は</a:t>
            </a:r>
            <a:r>
              <a:rPr kumimoji="1" lang="en-US" altLang="ja-JP" dirty="0" smtClean="0"/>
              <a:t>(</a:t>
            </a:r>
            <a:r>
              <a:rPr kumimoji="1" lang="ja-JP" altLang="en-US" dirty="0" smtClean="0"/>
              <a:t>学習者用）デジタル教科書に含まれるのか？</a:t>
            </a:r>
            <a:endParaRPr kumimoji="1" lang="en-US" altLang="ja-JP" dirty="0" smtClean="0"/>
          </a:p>
          <a:p>
            <a:pPr lvl="1"/>
            <a:r>
              <a:rPr lang="ja-JP" altLang="en-US" dirty="0"/>
              <a:t>解説教材</a:t>
            </a:r>
            <a:r>
              <a:rPr lang="ja-JP" altLang="en-US" dirty="0" smtClean="0"/>
              <a:t>を</a:t>
            </a:r>
            <a:r>
              <a:rPr lang="ja-JP" altLang="en-US" dirty="0"/>
              <a:t>（</a:t>
            </a:r>
            <a:r>
              <a:rPr lang="ja-JP" altLang="en-US" dirty="0" smtClean="0"/>
              <a:t>学習者用）デジタル教科書に組み込むことは容易</a:t>
            </a:r>
            <a:endParaRPr lang="en-US" altLang="ja-JP" dirty="0" smtClean="0"/>
          </a:p>
          <a:p>
            <a:pPr lvl="1"/>
            <a:r>
              <a:rPr kumimoji="1" lang="ja-JP" altLang="en-US" dirty="0" smtClean="0"/>
              <a:t>タブレットのネットワーク機能で，外部の問題演習システムにアクセス</a:t>
            </a:r>
            <a:r>
              <a:rPr lang="ja-JP" altLang="en-US" dirty="0"/>
              <a:t>する</a:t>
            </a:r>
            <a:r>
              <a:rPr lang="ja-JP" altLang="en-US" dirty="0" smtClean="0"/>
              <a:t>こと</a:t>
            </a:r>
            <a:r>
              <a:rPr lang="ja-JP" altLang="en-US" dirty="0"/>
              <a:t>が</a:t>
            </a:r>
            <a:r>
              <a:rPr lang="ja-JP" altLang="en-US" dirty="0" smtClean="0"/>
              <a:t>可能．</a:t>
            </a:r>
            <a:endParaRPr kumimoji="1" lang="ja-JP" altLang="en-US" dirty="0"/>
          </a:p>
        </p:txBody>
      </p:sp>
    </p:spTree>
    <p:extLst>
      <p:ext uri="{BB962C8B-B14F-4D97-AF65-F5344CB8AC3E}">
        <p14:creationId xmlns:p14="http://schemas.microsoft.com/office/powerpoint/2010/main" val="34026302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提案</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学習者用デジタル教科書の提示には，</a:t>
            </a:r>
            <a:r>
              <a:rPr kumimoji="1" lang="ja-JP" altLang="en-US" u="sng" dirty="0" smtClean="0">
                <a:solidFill>
                  <a:srgbClr val="FF0000"/>
                </a:solidFill>
              </a:rPr>
              <a:t>２画面タブレットを使う</a:t>
            </a:r>
            <a:r>
              <a:rPr kumimoji="1" lang="ja-JP" altLang="en-US" dirty="0" smtClean="0"/>
              <a:t>．</a:t>
            </a:r>
            <a:endParaRPr kumimoji="1" lang="en-US" altLang="ja-JP" dirty="0" smtClean="0"/>
          </a:p>
          <a:p>
            <a:r>
              <a:rPr lang="ja-JP" altLang="en-US" dirty="0"/>
              <a:t>われわれが開発してきたよう</a:t>
            </a:r>
            <a:r>
              <a:rPr lang="ja-JP" altLang="en-US" dirty="0" smtClean="0"/>
              <a:t>な補助教材は，デジタル教科書に含めない．</a:t>
            </a:r>
            <a:endParaRPr lang="en-US" altLang="ja-JP" dirty="0" smtClean="0"/>
          </a:p>
          <a:p>
            <a:r>
              <a:rPr kumimoji="1" lang="ja-JP" altLang="en-US" u="sng" dirty="0" smtClean="0"/>
              <a:t>デジタル</a:t>
            </a:r>
            <a:r>
              <a:rPr lang="ja-JP" altLang="en-US" u="sng" dirty="0"/>
              <a:t>教科書</a:t>
            </a:r>
            <a:r>
              <a:rPr lang="ja-JP" altLang="en-US" u="sng" dirty="0" smtClean="0"/>
              <a:t>をひとつの画面に，補助教材をもうひとつの画面に提示する</a:t>
            </a:r>
            <a:r>
              <a:rPr lang="ja-JP" altLang="en-US" dirty="0" smtClean="0"/>
              <a:t>．</a:t>
            </a:r>
            <a:endParaRPr kumimoji="1" lang="ja-JP" altLang="en-US" dirty="0"/>
          </a:p>
        </p:txBody>
      </p:sp>
    </p:spTree>
    <p:extLst>
      <p:ext uri="{BB962C8B-B14F-4D97-AF65-F5344CB8AC3E}">
        <p14:creationId xmlns:p14="http://schemas.microsoft.com/office/powerpoint/2010/main" val="11344292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28575">
            <a:solidFill>
              <a:srgbClr val="002060"/>
            </a:solidFill>
          </a:ln>
        </p:spPr>
        <p:txBody>
          <a:bodyPr>
            <a:normAutofit/>
          </a:bodyPr>
          <a:lstStyle/>
          <a:p>
            <a:r>
              <a:rPr kumimoji="1" lang="ja-JP" altLang="en-US" dirty="0" smtClean="0"/>
              <a:t>３．２画面タブレットの合理性</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２画面タブレットを用いれば，</a:t>
            </a:r>
            <a:r>
              <a:rPr lang="ja-JP" altLang="ja-JP" u="sng" dirty="0" smtClean="0"/>
              <a:t>教材</a:t>
            </a:r>
            <a:r>
              <a:rPr lang="ja-JP" altLang="ja-JP" u="sng" dirty="0"/>
              <a:t>のデザイン原理</a:t>
            </a:r>
            <a:r>
              <a:rPr lang="ja-JP" altLang="ja-JP" u="sng" dirty="0" smtClean="0"/>
              <a:t>に</a:t>
            </a:r>
            <a:r>
              <a:rPr lang="ja-JP" altLang="en-US" u="sng" dirty="0" smtClean="0"/>
              <a:t>従った教材開発ができる</a:t>
            </a:r>
            <a:r>
              <a:rPr lang="ja-JP" altLang="en-US" dirty="0" smtClean="0"/>
              <a:t>．</a:t>
            </a:r>
            <a:endParaRPr lang="en-US" altLang="ja-JP" dirty="0" smtClean="0"/>
          </a:p>
          <a:p>
            <a:pPr lvl="1"/>
            <a:r>
              <a:rPr lang="en-US" altLang="ja-JP" dirty="0" smtClean="0"/>
              <a:t>s</a:t>
            </a:r>
            <a:r>
              <a:rPr kumimoji="1" lang="en-US" altLang="ja-JP" dirty="0" smtClean="0"/>
              <a:t>patial contiguity principle</a:t>
            </a:r>
          </a:p>
          <a:p>
            <a:pPr lvl="1"/>
            <a:r>
              <a:rPr lang="en-US" altLang="ja-JP" dirty="0" smtClean="0"/>
              <a:t>temporal contiguity principle</a:t>
            </a:r>
          </a:p>
          <a:p>
            <a:r>
              <a:rPr lang="ja-JP" altLang="en-US" dirty="0"/>
              <a:t>一方</a:t>
            </a:r>
            <a:r>
              <a:rPr lang="ja-JP" altLang="en-US" dirty="0" smtClean="0"/>
              <a:t>の画面に提示されるものを「デジタル教科書」とすることで，</a:t>
            </a:r>
            <a:r>
              <a:rPr lang="ja-JP" altLang="en-US" u="sng" dirty="0" smtClean="0"/>
              <a:t>従来とあまり変わらない教科書検定を実施することが可能</a:t>
            </a:r>
            <a:r>
              <a:rPr lang="ja-JP" altLang="en-US" dirty="0" smtClean="0"/>
              <a:t>．</a:t>
            </a:r>
            <a:endParaRPr kumimoji="1" lang="ja-JP" altLang="en-US" dirty="0"/>
          </a:p>
        </p:txBody>
      </p:sp>
    </p:spTree>
    <p:extLst>
      <p:ext uri="{BB962C8B-B14F-4D97-AF65-F5344CB8AC3E}">
        <p14:creationId xmlns:p14="http://schemas.microsoft.com/office/powerpoint/2010/main" val="24629505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マルチメディアでの学習</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マルチメディアの教示（</a:t>
            </a:r>
            <a:r>
              <a:rPr lang="en-US" altLang="ja-JP" dirty="0" smtClean="0"/>
              <a:t>Multimedia instruction</a:t>
            </a:r>
            <a:r>
              <a:rPr lang="ja-JP" altLang="en-US" dirty="0" smtClean="0"/>
              <a:t>）：</a:t>
            </a:r>
            <a:r>
              <a:rPr lang="ja-JP" altLang="ja-JP" dirty="0" smtClean="0"/>
              <a:t>学習</a:t>
            </a:r>
            <a:r>
              <a:rPr lang="ja-JP" altLang="ja-JP" dirty="0"/>
              <a:t>を促進させるために，言語的情報と絵画的情報を組み合わせた教材を提示する</a:t>
            </a:r>
            <a:r>
              <a:rPr lang="ja-JP" altLang="ja-JP" dirty="0" smtClean="0"/>
              <a:t>こと</a:t>
            </a:r>
            <a:r>
              <a:rPr lang="ja-JP" altLang="en-US" dirty="0" smtClean="0"/>
              <a:t>．</a:t>
            </a:r>
            <a:endParaRPr lang="en-US" altLang="ja-JP" dirty="0" smtClean="0"/>
          </a:p>
          <a:p>
            <a:r>
              <a:rPr lang="ja-JP" altLang="ja-JP" dirty="0"/>
              <a:t>こうした教材での学習が「マルチメディアでの</a:t>
            </a:r>
            <a:r>
              <a:rPr lang="ja-JP" altLang="ja-JP" dirty="0" smtClean="0"/>
              <a:t>学習</a:t>
            </a:r>
            <a:r>
              <a:rPr lang="en-US" altLang="ja-JP" dirty="0" smtClean="0"/>
              <a:t>(multimedia learning)</a:t>
            </a:r>
            <a:r>
              <a:rPr lang="ja-JP" altLang="ja-JP" dirty="0" smtClean="0"/>
              <a:t>」</a:t>
            </a:r>
            <a:r>
              <a:rPr lang="ja-JP" altLang="en-US" dirty="0" smtClean="0"/>
              <a:t>である．</a:t>
            </a:r>
            <a:endParaRPr lang="en-US" altLang="ja-JP" dirty="0" smtClean="0"/>
          </a:p>
          <a:p>
            <a:pPr lvl="1"/>
            <a:r>
              <a:rPr lang="en-US" altLang="ja-JP" dirty="0" smtClean="0"/>
              <a:t>Mayer, R. E. (2009). </a:t>
            </a:r>
            <a:r>
              <a:rPr lang="en-US" altLang="ja-JP" i="1" dirty="0" smtClean="0"/>
              <a:t>Multimedia learning </a:t>
            </a:r>
            <a:r>
              <a:rPr lang="en-US" altLang="ja-JP" dirty="0" smtClean="0"/>
              <a:t>(2</a:t>
            </a:r>
            <a:r>
              <a:rPr lang="en-US" altLang="ja-JP" baseline="30000" dirty="0" smtClean="0"/>
              <a:t>nd</a:t>
            </a:r>
            <a:r>
              <a:rPr lang="en-US" altLang="ja-JP" dirty="0" smtClean="0"/>
              <a:t> Ed.). Cambridge University Press.</a:t>
            </a:r>
            <a:endParaRPr kumimoji="1" lang="ja-JP" altLang="en-US" dirty="0"/>
          </a:p>
        </p:txBody>
      </p:sp>
    </p:spTree>
    <p:extLst>
      <p:ext uri="{BB962C8B-B14F-4D97-AF65-F5344CB8AC3E}">
        <p14:creationId xmlns:p14="http://schemas.microsoft.com/office/powerpoint/2010/main" val="32147444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教材のデザイン原理</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情報処理のための認知的資源には限りがある．</a:t>
            </a:r>
            <a:endParaRPr lang="en-US" altLang="ja-JP" dirty="0" smtClean="0"/>
          </a:p>
          <a:p>
            <a:r>
              <a:rPr kumimoji="1" lang="ja-JP" altLang="en-US" dirty="0" smtClean="0"/>
              <a:t>教示の目標の達成に貢献しない</a:t>
            </a:r>
            <a:r>
              <a:rPr lang="ja-JP" altLang="en-US" dirty="0" smtClean="0"/>
              <a:t>非本質的な</a:t>
            </a:r>
            <a:r>
              <a:rPr kumimoji="1" lang="ja-JP" altLang="en-US" dirty="0" smtClean="0"/>
              <a:t>認知的処理（</a:t>
            </a:r>
            <a:r>
              <a:rPr kumimoji="1" lang="en-US" altLang="ja-JP" dirty="0" smtClean="0"/>
              <a:t>extraneous processing</a:t>
            </a:r>
            <a:r>
              <a:rPr kumimoji="1" lang="ja-JP" altLang="en-US" dirty="0" smtClean="0"/>
              <a:t>）を減らし，マルチメディアでもたらされる情報の統合を促進するためには，</a:t>
            </a:r>
            <a:r>
              <a:rPr kumimoji="1" lang="ja-JP" altLang="en-US" u="sng" dirty="0" smtClean="0"/>
              <a:t>デザイン原理</a:t>
            </a:r>
            <a:r>
              <a:rPr kumimoji="1" lang="ja-JP" altLang="en-US" dirty="0" smtClean="0"/>
              <a:t>に従って教材を構成する必要がある．</a:t>
            </a:r>
            <a:endParaRPr kumimoji="1" lang="ja-JP" altLang="en-US" dirty="0"/>
          </a:p>
        </p:txBody>
      </p:sp>
    </p:spTree>
    <p:extLst>
      <p:ext uri="{BB962C8B-B14F-4D97-AF65-F5344CB8AC3E}">
        <p14:creationId xmlns:p14="http://schemas.microsoft.com/office/powerpoint/2010/main" val="24727790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発表の概要</a:t>
            </a:r>
            <a:endParaRPr kumimoji="1" lang="ja-JP" altLang="en-US" dirty="0"/>
          </a:p>
        </p:txBody>
      </p:sp>
      <p:sp>
        <p:nvSpPr>
          <p:cNvPr id="3" name="コンテンツ プレースホルダー 2"/>
          <p:cNvSpPr>
            <a:spLocks noGrp="1"/>
          </p:cNvSpPr>
          <p:nvPr>
            <p:ph idx="1"/>
          </p:nvPr>
        </p:nvSpPr>
        <p:spPr/>
        <p:txBody>
          <a:bodyPr/>
          <a:lstStyle/>
          <a:p>
            <a:pPr marL="514350" indent="-514350">
              <a:buFont typeface="+mj-lt"/>
              <a:buAutoNum type="arabicPeriod"/>
            </a:pPr>
            <a:r>
              <a:rPr kumimoji="1" lang="ja-JP" altLang="en-US" dirty="0" smtClean="0"/>
              <a:t>われわれがこれまで行ってきた教材開発</a:t>
            </a:r>
            <a:endParaRPr kumimoji="1" lang="en-US" altLang="ja-JP" dirty="0" smtClean="0"/>
          </a:p>
          <a:p>
            <a:pPr marL="514350" indent="-514350">
              <a:buFont typeface="+mj-lt"/>
              <a:buAutoNum type="arabicPeriod"/>
            </a:pPr>
            <a:r>
              <a:rPr kumimoji="1" lang="ja-JP" altLang="en-US" dirty="0" smtClean="0"/>
              <a:t>デジタル教科書時代の補助教材</a:t>
            </a:r>
            <a:endParaRPr kumimoji="1" lang="en-US" altLang="ja-JP" dirty="0" smtClean="0"/>
          </a:p>
          <a:p>
            <a:pPr lvl="1"/>
            <a:r>
              <a:rPr lang="ja-JP" altLang="en-US" u="sng" dirty="0">
                <a:solidFill>
                  <a:srgbClr val="FF0000"/>
                </a:solidFill>
              </a:rPr>
              <a:t>２画面タブレットの</a:t>
            </a:r>
            <a:r>
              <a:rPr lang="ja-JP" altLang="en-US" u="sng" dirty="0" smtClean="0">
                <a:solidFill>
                  <a:srgbClr val="FF0000"/>
                </a:solidFill>
              </a:rPr>
              <a:t>提案</a:t>
            </a:r>
            <a:endParaRPr lang="en-US" altLang="ja-JP" u="sng" dirty="0" smtClean="0">
              <a:solidFill>
                <a:srgbClr val="FF0000"/>
              </a:solidFill>
            </a:endParaRPr>
          </a:p>
          <a:p>
            <a:pPr marL="514350" indent="-514350">
              <a:buFont typeface="+mj-lt"/>
              <a:buAutoNum type="arabicPeriod"/>
            </a:pPr>
            <a:r>
              <a:rPr kumimoji="1" lang="ja-JP" altLang="en-US" dirty="0" smtClean="0"/>
              <a:t>２画面タブレットの合理性</a:t>
            </a:r>
            <a:endParaRPr kumimoji="1" lang="en-US" altLang="ja-JP" dirty="0" smtClean="0"/>
          </a:p>
          <a:p>
            <a:pPr lvl="1"/>
            <a:r>
              <a:rPr kumimoji="1" lang="ja-JP" altLang="en-US" dirty="0" smtClean="0"/>
              <a:t>教材のデザイン原理から</a:t>
            </a:r>
            <a:endParaRPr kumimoji="1" lang="en-US" altLang="ja-JP" dirty="0" smtClean="0"/>
          </a:p>
          <a:p>
            <a:pPr lvl="1"/>
            <a:r>
              <a:rPr lang="ja-JP" altLang="en-US" dirty="0"/>
              <a:t>教科書</a:t>
            </a:r>
            <a:r>
              <a:rPr lang="ja-JP" altLang="en-US" dirty="0" smtClean="0"/>
              <a:t>検定制度から</a:t>
            </a:r>
            <a:endParaRPr kumimoji="1" lang="en-US" altLang="ja-JP" dirty="0" smtClean="0"/>
          </a:p>
        </p:txBody>
      </p:sp>
    </p:spTree>
    <p:extLst>
      <p:ext uri="{BB962C8B-B14F-4D97-AF65-F5344CB8AC3E}">
        <p14:creationId xmlns:p14="http://schemas.microsoft.com/office/powerpoint/2010/main" val="1776737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空間的接近の原理（</a:t>
            </a:r>
            <a:r>
              <a:rPr kumimoji="1" lang="en-US" altLang="ja-JP" dirty="0" smtClean="0"/>
              <a:t>Spatial Contiguity Principle</a:t>
            </a:r>
            <a:r>
              <a:rPr kumimoji="1" lang="ja-JP" altLang="en-US" dirty="0" smtClean="0"/>
              <a:t>）</a:t>
            </a:r>
            <a:r>
              <a:rPr lang="ja-JP" altLang="en-US" dirty="0"/>
              <a:t>：</a:t>
            </a:r>
            <a:r>
              <a:rPr kumimoji="1" lang="ja-JP" altLang="en-US" dirty="0" smtClean="0"/>
              <a:t>図についての記述は，図の近くに配置する．</a:t>
            </a:r>
            <a:endParaRPr kumimoji="1" lang="en-US" altLang="ja-JP" dirty="0" smtClean="0"/>
          </a:p>
          <a:p>
            <a:r>
              <a:rPr lang="ja-JP" altLang="en-US" dirty="0" smtClean="0"/>
              <a:t>時間的接近の原理（</a:t>
            </a:r>
            <a:r>
              <a:rPr lang="en-US" altLang="ja-JP" dirty="0" smtClean="0"/>
              <a:t>Temporal Contiguity Principle</a:t>
            </a:r>
            <a:r>
              <a:rPr lang="ja-JP" altLang="en-US" dirty="0" smtClean="0"/>
              <a:t>）：関連する図と説明は同時に提示する．</a:t>
            </a:r>
            <a:endParaRPr lang="en-US" altLang="ja-JP" dirty="0" smtClean="0"/>
          </a:p>
          <a:p>
            <a:r>
              <a:rPr kumimoji="1" lang="ja-JP" altLang="en-US" dirty="0"/>
              <a:t>これらの原理</a:t>
            </a:r>
            <a:r>
              <a:rPr kumimoji="1" lang="ja-JP" altLang="en-US" dirty="0" smtClean="0"/>
              <a:t>を破ると，情報の統合のための負荷が高くなってしまう．</a:t>
            </a:r>
            <a:endParaRPr kumimoji="1" lang="ja-JP" altLang="en-US" dirty="0"/>
          </a:p>
        </p:txBody>
      </p:sp>
    </p:spTree>
    <p:extLst>
      <p:ext uri="{BB962C8B-B14F-4D97-AF65-F5344CB8AC3E}">
        <p14:creationId xmlns:p14="http://schemas.microsoft.com/office/powerpoint/2010/main" val="34694465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ja-JP" u="sng" dirty="0"/>
              <a:t>１画面のタブレットで提示される教材は，教材のデザイン原理に反してしまう</a:t>
            </a:r>
            <a:r>
              <a:rPr lang="ja-JP" altLang="ja-JP" dirty="0"/>
              <a:t>ことがしばしば生じる</a:t>
            </a:r>
            <a:r>
              <a:rPr lang="ja-JP" altLang="ja-JP" dirty="0" smtClean="0"/>
              <a:t>．</a:t>
            </a:r>
            <a:endParaRPr lang="en-US" altLang="ja-JP" dirty="0" smtClean="0"/>
          </a:p>
          <a:p>
            <a:pPr lvl="1"/>
            <a:r>
              <a:rPr lang="ja-JP" altLang="ja-JP" dirty="0" smtClean="0"/>
              <a:t>たとえば</a:t>
            </a:r>
            <a:r>
              <a:rPr lang="ja-JP" altLang="ja-JP" dirty="0"/>
              <a:t>，画像の拡大提示や動画の再生を行うと，教科書の本文は隠れてしまう</a:t>
            </a:r>
            <a:r>
              <a:rPr lang="ja-JP" altLang="ja-JP" dirty="0" smtClean="0"/>
              <a:t>．</a:t>
            </a:r>
            <a:endParaRPr lang="en-US" altLang="ja-JP" dirty="0" smtClean="0"/>
          </a:p>
          <a:p>
            <a:r>
              <a:rPr lang="ja-JP" altLang="ja-JP" u="sng" dirty="0" smtClean="0"/>
              <a:t>２</a:t>
            </a:r>
            <a:r>
              <a:rPr lang="ja-JP" altLang="ja-JP" u="sng" dirty="0"/>
              <a:t>画面タブレットならば，画像の拡大表示や動画の再生は，教科書とは別の画面で行うことができる</a:t>
            </a:r>
            <a:r>
              <a:rPr lang="ja-JP" altLang="ja-JP" dirty="0"/>
              <a:t>．</a:t>
            </a:r>
            <a:endParaRPr kumimoji="1" lang="ja-JP" altLang="en-US" dirty="0"/>
          </a:p>
        </p:txBody>
      </p:sp>
    </p:spTree>
    <p:extLst>
      <p:ext uri="{BB962C8B-B14F-4D97-AF65-F5344CB8AC3E}">
        <p14:creationId xmlns:p14="http://schemas.microsoft.com/office/powerpoint/2010/main" val="38636945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書き込み</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２画面タブレットを用いれば</a:t>
            </a:r>
            <a:r>
              <a:rPr lang="ja-JP" altLang="en-US" dirty="0" smtClean="0"/>
              <a:t>，教科書を見ながらの書き込みが容易になる．長い書き込みも可能．</a:t>
            </a:r>
            <a:endParaRPr kumimoji="1" lang="en-US" altLang="ja-JP" dirty="0" smtClean="0"/>
          </a:p>
          <a:p>
            <a:pPr lvl="1"/>
            <a:r>
              <a:rPr kumimoji="1" lang="ja-JP" altLang="en-US" dirty="0" smtClean="0"/>
              <a:t>多くのことを書くときには，タブレットでなく紙を使った方がよい．「書き込ませすぎ」はだめ．</a:t>
            </a:r>
            <a:r>
              <a:rPr kumimoji="1" lang="en-US" altLang="ja-JP" dirty="0" smtClean="0"/>
              <a:t>(</a:t>
            </a:r>
            <a:r>
              <a:rPr kumimoji="1" lang="ja-JP" altLang="en-US" dirty="0" smtClean="0"/>
              <a:t>中川先生の基調講演より）</a:t>
            </a:r>
            <a:endParaRPr kumimoji="1" lang="en-US" altLang="ja-JP" dirty="0" smtClean="0"/>
          </a:p>
          <a:p>
            <a:pPr lvl="1"/>
            <a:r>
              <a:rPr lang="ja-JP" altLang="en-US" dirty="0" smtClean="0"/>
              <a:t>２画面タブレットなら，教科書とは別画面で長い書き込みができる．「ノートより半オープン」（中川先生）な道具として，書き込みの共有ができる．</a:t>
            </a:r>
            <a:endParaRPr lang="en-US" altLang="ja-JP" dirty="0" smtClean="0"/>
          </a:p>
        </p:txBody>
      </p:sp>
    </p:spTree>
    <p:extLst>
      <p:ext uri="{BB962C8B-B14F-4D97-AF65-F5344CB8AC3E}">
        <p14:creationId xmlns:p14="http://schemas.microsoft.com/office/powerpoint/2010/main" val="8954518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教科書検定の問題</a:t>
            </a:r>
            <a:endParaRPr kumimoji="1" lang="ja-JP" altLang="en-US" dirty="0"/>
          </a:p>
        </p:txBody>
      </p:sp>
      <p:sp>
        <p:nvSpPr>
          <p:cNvPr id="3" name="コンテンツ プレースホルダー 2"/>
          <p:cNvSpPr>
            <a:spLocks noGrp="1"/>
          </p:cNvSpPr>
          <p:nvPr>
            <p:ph idx="1"/>
          </p:nvPr>
        </p:nvSpPr>
        <p:spPr/>
        <p:txBody>
          <a:bodyPr/>
          <a:lstStyle/>
          <a:p>
            <a:r>
              <a:rPr lang="ja-JP" altLang="ja-JP" dirty="0"/>
              <a:t>デジタル教科書に音声や動画を含め，ウェブアクセスも可能とすると，教科書に含まれる情報はあまりに膨大になり，従来の教科書検定制度では対応が</a:t>
            </a:r>
            <a:r>
              <a:rPr lang="ja-JP" altLang="ja-JP" dirty="0" smtClean="0"/>
              <a:t>困難</a:t>
            </a:r>
            <a:r>
              <a:rPr lang="ja-JP" altLang="en-US" dirty="0"/>
              <a:t>となる</a:t>
            </a:r>
            <a:r>
              <a:rPr lang="ja-JP" altLang="en-US" dirty="0" smtClean="0"/>
              <a:t>．</a:t>
            </a:r>
            <a:endParaRPr lang="en-US" altLang="ja-JP" dirty="0" smtClean="0"/>
          </a:p>
          <a:p>
            <a:r>
              <a:rPr lang="ja-JP" altLang="ja-JP" dirty="0"/>
              <a:t>どこかで「教科書」と「補助教材」を分けることになるだろうが，</a:t>
            </a:r>
            <a:r>
              <a:rPr lang="ja-JP" altLang="ja-JP" dirty="0" smtClean="0"/>
              <a:t>その</a:t>
            </a:r>
            <a:r>
              <a:rPr lang="ja-JP" altLang="en-US" dirty="0" smtClean="0"/>
              <a:t>境界をどのように決めるのか？</a:t>
            </a:r>
            <a:endParaRPr kumimoji="1" lang="ja-JP" altLang="en-US" dirty="0"/>
          </a:p>
        </p:txBody>
      </p:sp>
    </p:spTree>
    <p:extLst>
      <p:ext uri="{BB962C8B-B14F-4D97-AF65-F5344CB8AC3E}">
        <p14:creationId xmlns:p14="http://schemas.microsoft.com/office/powerpoint/2010/main" val="8329676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検定の問題の解決</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smtClean="0"/>
              <a:t>１画面のタブレットで，</a:t>
            </a:r>
            <a:r>
              <a:rPr lang="ja-JP" altLang="ja-JP" dirty="0" smtClean="0"/>
              <a:t>同じ</a:t>
            </a:r>
            <a:r>
              <a:rPr lang="ja-JP" altLang="ja-JP" dirty="0"/>
              <a:t>画面で提示される教材を教科書と補助教材に分けることは，非常</a:t>
            </a:r>
            <a:r>
              <a:rPr lang="ja-JP" altLang="ja-JP" dirty="0" smtClean="0"/>
              <a:t>に困難で</a:t>
            </a:r>
            <a:r>
              <a:rPr lang="ja-JP" altLang="en-US" dirty="0"/>
              <a:t>ある</a:t>
            </a:r>
            <a:r>
              <a:rPr lang="ja-JP" altLang="en-US" dirty="0" smtClean="0"/>
              <a:t>．</a:t>
            </a:r>
            <a:endParaRPr lang="en-US" altLang="ja-JP" dirty="0" smtClean="0"/>
          </a:p>
          <a:p>
            <a:r>
              <a:rPr lang="ja-JP" altLang="ja-JP" u="sng" dirty="0"/>
              <a:t>２画面タブレットを</a:t>
            </a:r>
            <a:r>
              <a:rPr lang="ja-JP" altLang="ja-JP" u="sng" dirty="0" smtClean="0"/>
              <a:t>用い</a:t>
            </a:r>
            <a:r>
              <a:rPr lang="ja-JP" altLang="en-US" u="sng" dirty="0" smtClean="0"/>
              <a:t>て</a:t>
            </a:r>
            <a:r>
              <a:rPr lang="ja-JP" altLang="ja-JP" u="sng" dirty="0" smtClean="0"/>
              <a:t>，一方</a:t>
            </a:r>
            <a:r>
              <a:rPr lang="ja-JP" altLang="ja-JP" u="sng" dirty="0"/>
              <a:t>の画面に提示されるものをデジタル教科書として検定の対象とし，もう一方の画面に提示されるものはすべて補助教材とすればよい</a:t>
            </a:r>
            <a:r>
              <a:rPr lang="ja-JP" altLang="ja-JP" dirty="0" smtClean="0"/>
              <a:t>．</a:t>
            </a:r>
            <a:endParaRPr lang="en-US" altLang="ja-JP" dirty="0" smtClean="0"/>
          </a:p>
          <a:p>
            <a:pPr lvl="1"/>
            <a:r>
              <a:rPr lang="ja-JP" altLang="en-US" dirty="0" smtClean="0"/>
              <a:t>例：</a:t>
            </a:r>
            <a:r>
              <a:rPr lang="ja-JP" altLang="ja-JP" dirty="0" smtClean="0"/>
              <a:t>教科書</a:t>
            </a:r>
            <a:r>
              <a:rPr lang="ja-JP" altLang="ja-JP" dirty="0"/>
              <a:t>とは</a:t>
            </a:r>
            <a:r>
              <a:rPr lang="ja-JP" altLang="ja-JP" dirty="0" smtClean="0"/>
              <a:t>別画面</a:t>
            </a:r>
            <a:r>
              <a:rPr lang="ja-JP" altLang="ja-JP" dirty="0"/>
              <a:t>に</a:t>
            </a:r>
            <a:r>
              <a:rPr lang="ja-JP" altLang="ja-JP" dirty="0" smtClean="0"/>
              <a:t>提示</a:t>
            </a:r>
            <a:r>
              <a:rPr lang="ja-JP" altLang="en-US" dirty="0" smtClean="0"/>
              <a:t>される動画は</a:t>
            </a:r>
            <a:r>
              <a:rPr lang="ja-JP" altLang="ja-JP" dirty="0" smtClean="0"/>
              <a:t>，</a:t>
            </a:r>
            <a:r>
              <a:rPr lang="ja-JP" altLang="en-US" dirty="0" smtClean="0"/>
              <a:t>検定</a:t>
            </a:r>
            <a:r>
              <a:rPr lang="ja-JP" altLang="ja-JP" dirty="0" smtClean="0"/>
              <a:t>の</a:t>
            </a:r>
            <a:r>
              <a:rPr lang="ja-JP" altLang="ja-JP" dirty="0"/>
              <a:t>対象外と</a:t>
            </a:r>
            <a:r>
              <a:rPr lang="ja-JP" altLang="ja-JP" dirty="0" smtClean="0"/>
              <a:t>なる</a:t>
            </a:r>
            <a:r>
              <a:rPr lang="ja-JP" altLang="en-US" dirty="0" smtClean="0"/>
              <a:t>．</a:t>
            </a:r>
            <a:endParaRPr lang="en-US" altLang="ja-JP" dirty="0" smtClean="0"/>
          </a:p>
          <a:p>
            <a:pPr lvl="1"/>
            <a:r>
              <a:rPr lang="ja-JP" altLang="en-US" dirty="0"/>
              <a:t>補助教材</a:t>
            </a:r>
            <a:r>
              <a:rPr lang="ja-JP" altLang="en-US" dirty="0" smtClean="0"/>
              <a:t>の</a:t>
            </a:r>
            <a:r>
              <a:rPr lang="ja-JP" altLang="en-US" dirty="0"/>
              <a:t>更新が容易になるという利点もある</a:t>
            </a:r>
            <a:r>
              <a:rPr lang="ja-JP" altLang="en-US" dirty="0" smtClean="0"/>
              <a:t>．</a:t>
            </a:r>
            <a:endParaRPr lang="ja-JP" altLang="en-US" dirty="0"/>
          </a:p>
        </p:txBody>
      </p:sp>
    </p:spTree>
    <p:extLst>
      <p:ext uri="{BB962C8B-B14F-4D97-AF65-F5344CB8AC3E}">
        <p14:creationId xmlns:p14="http://schemas.microsoft.com/office/powerpoint/2010/main" val="40545290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a:bodyPr>
          <a:lstStyle/>
          <a:p>
            <a:r>
              <a:rPr lang="ja-JP" altLang="ja-JP" dirty="0"/>
              <a:t>このようにデジタル教科書と補助教材を切り分けると，紙の教科書に印刷されていた文字の音声データを入れ，紙での表示レイアウトの制約を外した</a:t>
            </a:r>
            <a:r>
              <a:rPr lang="ja-JP" altLang="ja-JP" dirty="0" smtClean="0"/>
              <a:t>もの</a:t>
            </a:r>
            <a:r>
              <a:rPr lang="ja-JP" altLang="en-US" dirty="0" smtClean="0"/>
              <a:t>が</a:t>
            </a:r>
            <a:r>
              <a:rPr lang="ja-JP" altLang="ja-JP" dirty="0" smtClean="0"/>
              <a:t>，</a:t>
            </a:r>
            <a:r>
              <a:rPr lang="ja-JP" altLang="ja-JP" dirty="0"/>
              <a:t>デジタル教科書となるだろう</a:t>
            </a:r>
            <a:r>
              <a:rPr lang="ja-JP" altLang="ja-JP" dirty="0" smtClean="0"/>
              <a:t>．</a:t>
            </a:r>
            <a:endParaRPr lang="en-US" altLang="ja-JP" dirty="0" smtClean="0"/>
          </a:p>
          <a:p>
            <a:r>
              <a:rPr lang="ja-JP" altLang="ja-JP" dirty="0" smtClean="0"/>
              <a:t>そう</a:t>
            </a:r>
            <a:r>
              <a:rPr lang="ja-JP" altLang="ja-JP" dirty="0"/>
              <a:t>した教科書ならば，従来の教科書検定制度を適用可能で，その手間もあまり変わらないであろう</a:t>
            </a:r>
            <a:r>
              <a:rPr lang="ja-JP" altLang="ja-JP" dirty="0" smtClean="0"/>
              <a:t>．</a:t>
            </a:r>
            <a:endParaRPr lang="en-US" altLang="ja-JP" dirty="0" smtClean="0"/>
          </a:p>
        </p:txBody>
      </p:sp>
    </p:spTree>
    <p:extLst>
      <p:ext uri="{BB962C8B-B14F-4D97-AF65-F5344CB8AC3E}">
        <p14:creationId xmlns:p14="http://schemas.microsoft.com/office/powerpoint/2010/main" val="7637522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学習者用デジタル教科書の提示には２画面タブレットを使うべきである．</a:t>
            </a:r>
            <a:endParaRPr kumimoji="1" lang="en-US" altLang="ja-JP" dirty="0" smtClean="0"/>
          </a:p>
          <a:p>
            <a:pPr lvl="1"/>
            <a:r>
              <a:rPr lang="ja-JP" altLang="en-US" dirty="0"/>
              <a:t>デザイン</a:t>
            </a:r>
            <a:r>
              <a:rPr lang="ja-JP" altLang="en-US" dirty="0" smtClean="0"/>
              <a:t>原理に従った教材開発ができ，マルチメディアでの学習における情報統合において学習者に余分な負担をかけない．</a:t>
            </a:r>
            <a:endParaRPr lang="en-US" altLang="ja-JP" dirty="0" smtClean="0"/>
          </a:p>
          <a:p>
            <a:pPr lvl="1"/>
            <a:r>
              <a:rPr kumimoji="1" lang="ja-JP" altLang="en-US" dirty="0" smtClean="0"/>
              <a:t>教科書と</a:t>
            </a:r>
            <a:r>
              <a:rPr lang="ja-JP" altLang="en-US" dirty="0"/>
              <a:t>補助教材</a:t>
            </a:r>
            <a:r>
              <a:rPr lang="ja-JP" altLang="en-US" dirty="0" smtClean="0"/>
              <a:t>の境界が明確になり</a:t>
            </a:r>
            <a:r>
              <a:rPr kumimoji="1" lang="ja-JP" altLang="en-US" dirty="0" smtClean="0"/>
              <a:t>，従来の検定制度をほぼそのまま適用できる．</a:t>
            </a:r>
            <a:endParaRPr kumimoji="1" lang="ja-JP" altLang="en-US" dirty="0"/>
          </a:p>
        </p:txBody>
      </p:sp>
    </p:spTree>
    <p:extLst>
      <p:ext uri="{BB962C8B-B14F-4D97-AF65-F5344CB8AC3E}">
        <p14:creationId xmlns:p14="http://schemas.microsoft.com/office/powerpoint/2010/main" val="38529756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おたずねしたいこと</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２画面タブレットを使うという提案に賛成でしょうか？　反対でしょうか？</a:t>
            </a:r>
            <a:endParaRPr kumimoji="1" lang="en-US" altLang="ja-JP" dirty="0" smtClean="0"/>
          </a:p>
          <a:p>
            <a:r>
              <a:rPr lang="ja-JP" altLang="en-US" dirty="0" smtClean="0"/>
              <a:t>賛成いただけるとしたら，政策の決定者にこの提案を届ける方法はあるのでしょうか？</a:t>
            </a:r>
            <a:endParaRPr kumimoji="1" lang="ja-JP" altLang="en-US" dirty="0"/>
          </a:p>
        </p:txBody>
      </p:sp>
    </p:spTree>
    <p:extLst>
      <p:ext uri="{BB962C8B-B14F-4D97-AF65-F5344CB8AC3E}">
        <p14:creationId xmlns:p14="http://schemas.microsoft.com/office/powerpoint/2010/main" val="29717369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28575">
            <a:solidFill>
              <a:srgbClr val="002060"/>
            </a:solidFill>
          </a:ln>
        </p:spPr>
        <p:txBody>
          <a:bodyPr/>
          <a:lstStyle/>
          <a:p>
            <a:r>
              <a:rPr kumimoji="1" lang="ja-JP" altLang="en-US" dirty="0" smtClean="0"/>
              <a:t>１．教材開発</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青山学院大学社会情報学部での，高校数学レベルの学習を行う２科目で，学習と問題演習のためのウェブ</a:t>
            </a:r>
            <a:r>
              <a:rPr kumimoji="1" lang="ja-JP" altLang="en-US" dirty="0" smtClean="0"/>
              <a:t>教材を開発してきた．</a:t>
            </a:r>
            <a:endParaRPr kumimoji="1" lang="en-US" altLang="ja-JP" dirty="0" smtClean="0"/>
          </a:p>
          <a:p>
            <a:r>
              <a:rPr kumimoji="1" lang="ja-JP" altLang="en-US" dirty="0" smtClean="0"/>
              <a:t>授業を担当している数学教員</a:t>
            </a:r>
            <a:r>
              <a:rPr kumimoji="1" lang="ja-JP" altLang="en-US" dirty="0" smtClean="0"/>
              <a:t>３名と</a:t>
            </a:r>
            <a:r>
              <a:rPr kumimoji="1" lang="ja-JP" altLang="en-US" dirty="0" smtClean="0"/>
              <a:t>，認知科学・学習科学を専門とする</a:t>
            </a:r>
            <a:r>
              <a:rPr kumimoji="1" lang="ja-JP" altLang="en-US" dirty="0" smtClean="0"/>
              <a:t>教員が</a:t>
            </a:r>
            <a:r>
              <a:rPr kumimoji="1" lang="ja-JP" altLang="en-US" dirty="0" smtClean="0"/>
              <a:t>協力している．</a:t>
            </a:r>
            <a:endParaRPr kumimoji="1" lang="en-US" altLang="ja-JP" dirty="0" smtClean="0"/>
          </a:p>
          <a:p>
            <a:pPr lvl="1">
              <a:buFont typeface="Wingdings" panose="05000000000000000000" pitchFamily="2" charset="2"/>
              <a:buChar char="Ø"/>
            </a:pPr>
            <a:r>
              <a:rPr lang="ja-JP" altLang="en-US" dirty="0" smtClean="0"/>
              <a:t>　教科</a:t>
            </a:r>
            <a:r>
              <a:rPr lang="ja-JP" altLang="en-US" dirty="0"/>
              <a:t>の</a:t>
            </a:r>
            <a:r>
              <a:rPr lang="ja-JP" altLang="en-US" dirty="0" smtClean="0"/>
              <a:t>論理　＋　学習者の論理</a:t>
            </a:r>
            <a:endParaRPr kumimoji="1" lang="ja-JP" altLang="en-US" dirty="0"/>
          </a:p>
        </p:txBody>
      </p:sp>
    </p:spTree>
    <p:extLst>
      <p:ext uri="{BB962C8B-B14F-4D97-AF65-F5344CB8AC3E}">
        <p14:creationId xmlns:p14="http://schemas.microsoft.com/office/powerpoint/2010/main" val="42639553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開発</a:t>
            </a:r>
            <a:r>
              <a:rPr kumimoji="1" lang="ja-JP" altLang="en-US" dirty="0" smtClean="0"/>
              <a:t>しているウェブ</a:t>
            </a:r>
            <a:r>
              <a:rPr kumimoji="1" lang="ja-JP" altLang="en-US" dirty="0" smtClean="0"/>
              <a:t>教材</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solidFill>
                  <a:srgbClr val="0070C0"/>
                </a:solidFill>
              </a:rPr>
              <a:t>授業の</a:t>
            </a:r>
            <a:r>
              <a:rPr lang="ja-JP" altLang="en-US" dirty="0" smtClean="0">
                <a:solidFill>
                  <a:srgbClr val="0070C0"/>
                </a:solidFill>
              </a:rPr>
              <a:t>復習に使うことの</a:t>
            </a:r>
            <a:r>
              <a:rPr lang="ja-JP" altLang="en-US" dirty="0" smtClean="0">
                <a:solidFill>
                  <a:srgbClr val="0070C0"/>
                </a:solidFill>
              </a:rPr>
              <a:t>できる解説教材</a:t>
            </a:r>
            <a:endParaRPr lang="en-US" altLang="ja-JP" dirty="0" smtClean="0">
              <a:solidFill>
                <a:srgbClr val="0070C0"/>
              </a:solidFill>
            </a:endParaRPr>
          </a:p>
          <a:p>
            <a:pPr lvl="1"/>
            <a:r>
              <a:rPr lang="ja-JP" altLang="en-US" dirty="0"/>
              <a:t>通常の</a:t>
            </a:r>
            <a:r>
              <a:rPr lang="ja-JP" altLang="en-US" dirty="0" smtClean="0"/>
              <a:t>ウェブページと</a:t>
            </a:r>
            <a:r>
              <a:rPr lang="ja-JP" altLang="en-US" dirty="0" smtClean="0"/>
              <a:t>して提供</a:t>
            </a:r>
            <a:endParaRPr lang="en-US" altLang="ja-JP" dirty="0" smtClean="0"/>
          </a:p>
          <a:p>
            <a:pPr lvl="1"/>
            <a:r>
              <a:rPr lang="ja-JP" altLang="en-US" dirty="0" smtClean="0"/>
              <a:t>数学</a:t>
            </a:r>
            <a:r>
              <a:rPr lang="ja-JP" altLang="en-US" dirty="0"/>
              <a:t>教員</a:t>
            </a:r>
            <a:r>
              <a:rPr lang="ja-JP" altLang="en-US" dirty="0" smtClean="0"/>
              <a:t>が毎回の授業で作成しているレジュメ（</a:t>
            </a:r>
            <a:r>
              <a:rPr lang="en-US" altLang="ja-JP" dirty="0" smtClean="0"/>
              <a:t>B4</a:t>
            </a:r>
            <a:r>
              <a:rPr lang="ja-JP" altLang="en-US" dirty="0" smtClean="0"/>
              <a:t>サイズ１枚）をベースに，解説を加筆．</a:t>
            </a:r>
            <a:endParaRPr lang="en-US" altLang="ja-JP" dirty="0" smtClean="0"/>
          </a:p>
          <a:p>
            <a:r>
              <a:rPr kumimoji="1" lang="ja-JP" altLang="en-US" dirty="0" smtClean="0"/>
              <a:t>繰り返し行うことのできる問題</a:t>
            </a:r>
            <a:r>
              <a:rPr kumimoji="1" lang="ja-JP" altLang="en-US" dirty="0" smtClean="0"/>
              <a:t>演習教材</a:t>
            </a:r>
            <a:endParaRPr kumimoji="1" lang="en-US" altLang="ja-JP" dirty="0" smtClean="0"/>
          </a:p>
          <a:p>
            <a:pPr lvl="1"/>
            <a:r>
              <a:rPr kumimoji="1" lang="en-US" altLang="ja-JP" dirty="0" smtClean="0"/>
              <a:t>Moodle </a:t>
            </a:r>
            <a:r>
              <a:rPr kumimoji="1" lang="ja-JP" altLang="en-US" dirty="0" smtClean="0"/>
              <a:t>の小テストモジュール </a:t>
            </a:r>
            <a:r>
              <a:rPr kumimoji="1" lang="en-US" altLang="ja-JP" u="sng" dirty="0" smtClean="0">
                <a:solidFill>
                  <a:srgbClr val="FF0000"/>
                </a:solidFill>
              </a:rPr>
              <a:t>STACK</a:t>
            </a:r>
            <a:r>
              <a:rPr kumimoji="1" lang="en-US" altLang="ja-JP" dirty="0" smtClean="0"/>
              <a:t> </a:t>
            </a:r>
            <a:r>
              <a:rPr kumimoji="1" lang="ja-JP" altLang="en-US" dirty="0" smtClean="0"/>
              <a:t>を利用．</a:t>
            </a:r>
            <a:endParaRPr kumimoji="1" lang="en-US" altLang="ja-JP" dirty="0" smtClean="0"/>
          </a:p>
          <a:p>
            <a:pPr lvl="1"/>
            <a:r>
              <a:rPr lang="ja-JP" altLang="en-US" dirty="0"/>
              <a:t>数式</a:t>
            </a:r>
            <a:r>
              <a:rPr lang="ja-JP" altLang="en-US" dirty="0" smtClean="0"/>
              <a:t>での解答を自動採点．誤りに応じたフィードバックを与える．</a:t>
            </a:r>
            <a:endParaRPr kumimoji="1" lang="en-US" altLang="ja-JP" dirty="0" smtClean="0"/>
          </a:p>
        </p:txBody>
      </p:sp>
    </p:spTree>
    <p:extLst>
      <p:ext uri="{BB962C8B-B14F-4D97-AF65-F5344CB8AC3E}">
        <p14:creationId xmlns:p14="http://schemas.microsoft.com/office/powerpoint/2010/main" val="2774198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0" end="0"/>
                                            </p:txEl>
                                          </p:spTgt>
                                        </p:tgtEl>
                                      </p:cBhvr>
                                    </p:animEffect>
                                    <p:animScale>
                                      <p:cBhvr>
                                        <p:cTn id="7" dur="250" autoRev="1" fill="hold"/>
                                        <p:tgtEl>
                                          <p:spTgt spid="3">
                                            <p:txEl>
                                              <p:pRg st="0" end="0"/>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575556" y="260648"/>
            <a:ext cx="7992888" cy="6529434"/>
          </a:xfrm>
        </p:spPr>
      </p:pic>
    </p:spTree>
    <p:extLst>
      <p:ext uri="{BB962C8B-B14F-4D97-AF65-F5344CB8AC3E}">
        <p14:creationId xmlns:p14="http://schemas.microsoft.com/office/powerpoint/2010/main" val="29205960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3783" y="113837"/>
            <a:ext cx="8116433" cy="6630326"/>
          </a:xfrm>
          <a:prstGeom prst="rect">
            <a:avLst/>
          </a:prstGeom>
        </p:spPr>
      </p:pic>
    </p:spTree>
    <p:extLst>
      <p:ext uri="{BB962C8B-B14F-4D97-AF65-F5344CB8AC3E}">
        <p14:creationId xmlns:p14="http://schemas.microsoft.com/office/powerpoint/2010/main" val="15926109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07504" y="260648"/>
            <a:ext cx="8928992" cy="6348269"/>
          </a:xfrm>
        </p:spPr>
      </p:pic>
    </p:spTree>
    <p:extLst>
      <p:ext uri="{BB962C8B-B14F-4D97-AF65-F5344CB8AC3E}">
        <p14:creationId xmlns:p14="http://schemas.microsoft.com/office/powerpoint/2010/main" val="32425595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学習教材の工夫</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講義で配布されたレジュメにはなかった情報を加えた．</a:t>
            </a:r>
            <a:endParaRPr kumimoji="1" lang="en-US" altLang="ja-JP" dirty="0" smtClean="0"/>
          </a:p>
          <a:p>
            <a:pPr lvl="1"/>
            <a:r>
              <a:rPr lang="ja-JP" altLang="en-US" dirty="0"/>
              <a:t>数学的内容に</a:t>
            </a:r>
            <a:r>
              <a:rPr lang="ja-JP" altLang="en-US" dirty="0" smtClean="0"/>
              <a:t>関する補足説明</a:t>
            </a:r>
            <a:endParaRPr kumimoji="1" lang="en-US" altLang="ja-JP" dirty="0" smtClean="0"/>
          </a:p>
          <a:p>
            <a:pPr lvl="1"/>
            <a:r>
              <a:rPr kumimoji="1" lang="ja-JP" altLang="en-US" dirty="0" smtClean="0"/>
              <a:t>学習方法のアドバイス</a:t>
            </a:r>
            <a:endParaRPr kumimoji="1" lang="ja-JP" altLang="en-US" dirty="0"/>
          </a:p>
        </p:txBody>
      </p:sp>
    </p:spTree>
    <p:extLst>
      <p:ext uri="{BB962C8B-B14F-4D97-AF65-F5344CB8AC3E}">
        <p14:creationId xmlns:p14="http://schemas.microsoft.com/office/powerpoint/2010/main" val="14043709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719572" y="260648"/>
            <a:ext cx="7704856" cy="6393058"/>
          </a:xfrm>
        </p:spPr>
      </p:pic>
      <p:sp>
        <p:nvSpPr>
          <p:cNvPr id="5" name="角丸四角形 4"/>
          <p:cNvSpPr/>
          <p:nvPr/>
        </p:nvSpPr>
        <p:spPr>
          <a:xfrm>
            <a:off x="591424" y="2982848"/>
            <a:ext cx="7848872" cy="1310248"/>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520923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TotalTime>
  <Words>1293</Words>
  <Application>Microsoft Office PowerPoint</Application>
  <PresentationFormat>画面に合わせる (4:3)</PresentationFormat>
  <Paragraphs>90</Paragraphs>
  <Slides>27</Slides>
  <Notes>0</Notes>
  <HiddenSlides>0</HiddenSlides>
  <MMClips>0</MMClips>
  <ScaleCrop>false</ScaleCrop>
  <HeadingPairs>
    <vt:vector size="4" baseType="variant">
      <vt:variant>
        <vt:lpstr>テーマ</vt:lpstr>
      </vt:variant>
      <vt:variant>
        <vt:i4>1</vt:i4>
      </vt:variant>
      <vt:variant>
        <vt:lpstr>スライド タイトル</vt:lpstr>
      </vt:variant>
      <vt:variant>
        <vt:i4>27</vt:i4>
      </vt:variant>
    </vt:vector>
  </HeadingPairs>
  <TitlesOfParts>
    <vt:vector size="28" baseType="lpstr">
      <vt:lpstr>Office ​​テーマ</vt:lpstr>
      <vt:lpstr>２画面タブレットでの デジタル教科書使用の提案</vt:lpstr>
      <vt:lpstr>発表の概要</vt:lpstr>
      <vt:lpstr>１．教材開発</vt:lpstr>
      <vt:lpstr>開発しているウェブ教材</vt:lpstr>
      <vt:lpstr>PowerPoint プレゼンテーション</vt:lpstr>
      <vt:lpstr>PowerPoint プレゼンテーション</vt:lpstr>
      <vt:lpstr>PowerPoint プレゼンテーション</vt:lpstr>
      <vt:lpstr>学習教材の工夫</vt:lpstr>
      <vt:lpstr>PowerPoint プレゼンテーション</vt:lpstr>
      <vt:lpstr>開発しているウェブ教材</vt:lpstr>
      <vt:lpstr>PowerPoint プレゼンテーション</vt:lpstr>
      <vt:lpstr>PowerPoint プレゼンテーション</vt:lpstr>
      <vt:lpstr>PowerPoint プレゼンテーション</vt:lpstr>
      <vt:lpstr>PowerPoint プレゼンテーション</vt:lpstr>
      <vt:lpstr>２．デジタル教科書時代の補助教材</vt:lpstr>
      <vt:lpstr>提案</vt:lpstr>
      <vt:lpstr>３．２画面タブレットの合理性</vt:lpstr>
      <vt:lpstr>マルチメディアでの学習</vt:lpstr>
      <vt:lpstr>教材のデザイン原理</vt:lpstr>
      <vt:lpstr>PowerPoint プレゼンテーション</vt:lpstr>
      <vt:lpstr>PowerPoint プレゼンテーション</vt:lpstr>
      <vt:lpstr>書き込み</vt:lpstr>
      <vt:lpstr>教科書検定の問題</vt:lpstr>
      <vt:lpstr>検定の問題の解決</vt:lpstr>
      <vt:lpstr>PowerPoint プレゼンテーション</vt:lpstr>
      <vt:lpstr>まとめ</vt:lpstr>
      <vt:lpstr>おたずねしたいこと</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２画面タブレットでの デジタル教科書使用の提案</dc:title>
  <dc:creator>Atsushi</dc:creator>
  <cp:lastModifiedBy>Atsushi</cp:lastModifiedBy>
  <cp:revision>19</cp:revision>
  <dcterms:created xsi:type="dcterms:W3CDTF">2015-08-11T00:53:56Z</dcterms:created>
  <dcterms:modified xsi:type="dcterms:W3CDTF">2015-08-11T04:19:58Z</dcterms:modified>
</cp:coreProperties>
</file>