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053263" cy="101869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262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69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7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80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9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6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36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00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08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19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0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88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AE60D-EBB5-4936-B25F-223FB27AACCF}" type="datetimeFigureOut">
              <a:rPr kumimoji="1" lang="ja-JP" altLang="en-US" smtClean="0"/>
              <a:t>2015/8/29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40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08721" y="1520617"/>
            <a:ext cx="3077480" cy="17041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96753" y="3656855"/>
            <a:ext cx="3077480" cy="61326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620688" y="181066"/>
            <a:ext cx="5616624" cy="10921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３囚人問題はなぜ難しいのか</a:t>
            </a:r>
            <a:endParaRPr kumimoji="1" lang="en-US" altLang="ja-JP" sz="2000" dirty="0" smtClean="0"/>
          </a:p>
          <a:p>
            <a:pPr algn="ctr"/>
            <a:r>
              <a:rPr lang="en-US" altLang="ja-JP" sz="2000" dirty="0" smtClean="0"/>
              <a:t>―</a:t>
            </a:r>
            <a:r>
              <a:rPr lang="ja-JP" altLang="en-US" sz="2000" dirty="0" smtClean="0"/>
              <a:t>準抽象化</a:t>
            </a:r>
            <a:r>
              <a:rPr lang="ja-JP" altLang="en-US" sz="2000" dirty="0"/>
              <a:t>教示の</a:t>
            </a:r>
            <a:r>
              <a:rPr lang="ja-JP" altLang="en-US" sz="2000" dirty="0" smtClean="0"/>
              <a:t>効果</a:t>
            </a:r>
            <a:r>
              <a:rPr lang="en-US" altLang="ja-JP" sz="2000" dirty="0" smtClean="0"/>
              <a:t>―</a:t>
            </a:r>
            <a:endParaRPr kumimoji="1" lang="en-US" altLang="ja-JP" sz="2000" dirty="0" smtClean="0"/>
          </a:p>
          <a:p>
            <a:pPr algn="ctr"/>
            <a:endParaRPr kumimoji="1" lang="en-US" altLang="ja-JP" sz="1050" dirty="0" smtClean="0"/>
          </a:p>
          <a:p>
            <a:pPr algn="ctr"/>
            <a:r>
              <a:rPr lang="ja-JP" altLang="en-US" sz="1600" dirty="0" smtClean="0"/>
              <a:t>寺尾敦（青山学院大学）　伊藤朋子（明星大学）</a:t>
            </a:r>
            <a:endParaRPr lang="en-US" altLang="ja-JP" sz="16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609654" y="3368824"/>
            <a:ext cx="2539144" cy="3900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方　法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0689" y="3872880"/>
            <a:ext cx="3053544" cy="600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dirty="0" smtClean="0"/>
              <a:t>参加者</a:t>
            </a:r>
            <a:endParaRPr lang="en-US" altLang="ja-JP" sz="1200" dirty="0" smtClean="0"/>
          </a:p>
          <a:p>
            <a:r>
              <a:rPr lang="ja-JP" altLang="en-US" sz="1050" dirty="0" smtClean="0"/>
              <a:t>　</a:t>
            </a:r>
            <a:r>
              <a:rPr lang="ja-JP" altLang="ja-JP" sz="1050" dirty="0" smtClean="0"/>
              <a:t>青山</a:t>
            </a:r>
            <a:r>
              <a:rPr lang="ja-JP" altLang="ja-JP" sz="1050" dirty="0"/>
              <a:t>学院大学社会情報学部での１年生必修科目「統計入門」の受講者の</a:t>
            </a:r>
            <a:r>
              <a:rPr lang="en-US" altLang="ja-JP" sz="1050" dirty="0" smtClean="0"/>
              <a:t>65</a:t>
            </a:r>
            <a:r>
              <a:rPr lang="ja-JP" altLang="ja-JP" sz="1050" dirty="0" smtClean="0"/>
              <a:t>名</a:t>
            </a:r>
            <a:r>
              <a:rPr lang="ja-JP" altLang="en-US" sz="1200" dirty="0" smtClean="0"/>
              <a:t>。</a:t>
            </a:r>
            <a:endParaRPr lang="en-US" altLang="ja-JP" sz="1200" dirty="0"/>
          </a:p>
          <a:p>
            <a:endParaRPr kumimoji="1" lang="en-US" altLang="ja-JP" sz="1400" dirty="0" smtClean="0"/>
          </a:p>
          <a:p>
            <a:pPr>
              <a:spcAft>
                <a:spcPts val="600"/>
              </a:spcAft>
            </a:pPr>
            <a:r>
              <a:rPr kumimoji="1" lang="ja-JP" altLang="en-US" sz="1200" dirty="0" smtClean="0"/>
              <a:t>手続き</a:t>
            </a:r>
            <a:endParaRPr kumimoji="1" lang="en-US" altLang="ja-JP" sz="1200" dirty="0" smtClean="0"/>
          </a:p>
          <a:p>
            <a:pPr>
              <a:spcAft>
                <a:spcPts val="600"/>
              </a:spcAft>
            </a:pPr>
            <a:r>
              <a:rPr lang="ja-JP" altLang="en-US" sz="1050" dirty="0"/>
              <a:t>　</a:t>
            </a:r>
            <a:r>
              <a:rPr lang="ja-JP" altLang="ja-JP" sz="1050" dirty="0" smtClean="0"/>
              <a:t>確率</a:t>
            </a:r>
            <a:r>
              <a:rPr lang="ja-JP" altLang="ja-JP" sz="1050" dirty="0"/>
              <a:t>についての学習が２回の授業（１回</a:t>
            </a:r>
            <a:r>
              <a:rPr lang="en-US" altLang="ja-JP" sz="1050" dirty="0"/>
              <a:t>180</a:t>
            </a:r>
            <a:r>
              <a:rPr lang="ja-JP" altLang="ja-JP" sz="1050" dirty="0"/>
              <a:t>分）にわたって行われた。ベイズの定理は２回目の授業で講義された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/>
              <a:t>　</a:t>
            </a:r>
            <a:r>
              <a:rPr lang="ja-JP" altLang="ja-JP" sz="1050" dirty="0" smtClean="0"/>
              <a:t>準抽象化</a:t>
            </a:r>
            <a:r>
              <a:rPr lang="ja-JP" altLang="ja-JP" sz="1050" dirty="0"/>
              <a:t>の観点から</a:t>
            </a:r>
            <a:r>
              <a:rPr lang="ja-JP" altLang="ja-JP" sz="1050" dirty="0" smtClean="0"/>
              <a:t>，ベン図</a:t>
            </a:r>
            <a:r>
              <a:rPr lang="ja-JP" altLang="ja-JP" sz="1050" dirty="0"/>
              <a:t>を用いて，</a:t>
            </a:r>
            <a:r>
              <a:rPr lang="ja-JP" altLang="ja-JP" sz="1050" u="sng" dirty="0"/>
              <a:t>データ（</a:t>
            </a:r>
            <a:r>
              <a:rPr lang="en-US" altLang="ja-JP" sz="1050" u="sng" dirty="0"/>
              <a:t>D</a:t>
            </a:r>
            <a:r>
              <a:rPr lang="ja-JP" altLang="ja-JP" sz="1050" u="sng" dirty="0"/>
              <a:t>）が得られる「世界」の中で「仮説」（</a:t>
            </a:r>
            <a:r>
              <a:rPr lang="en-US" altLang="ja-JP" sz="1050" u="sng" dirty="0"/>
              <a:t>H</a:t>
            </a:r>
            <a:r>
              <a:rPr lang="ja-JP" altLang="ja-JP" sz="1050" u="sng" dirty="0"/>
              <a:t>）が正しい確率を求める</a:t>
            </a:r>
            <a:r>
              <a:rPr lang="ja-JP" altLang="ja-JP" sz="1050" dirty="0"/>
              <a:t>ということが説明された。ベイズの定理の使用を補助する図として，樹形図の構成方法が説明された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/>
              <a:t>　</a:t>
            </a:r>
            <a:r>
              <a:rPr lang="ja-JP" altLang="ja-JP" sz="1050" dirty="0"/>
              <a:t>１回目および２回目の授業終了後に「くじびき課題」（伊藤，</a:t>
            </a:r>
            <a:r>
              <a:rPr lang="en-US" altLang="ja-JP" sz="1050" dirty="0"/>
              <a:t>2008</a:t>
            </a:r>
            <a:r>
              <a:rPr lang="ja-JP" altLang="ja-JP" sz="1050" dirty="0"/>
              <a:t>発心研）の解決を求めた。２回目の「くじびき課題」の解決では，ベイズの定理での仮説とデータの記述，樹形図の作成，事後確率の計算が求められた。</a:t>
            </a:r>
          </a:p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この</a:t>
            </a:r>
            <a:r>
              <a:rPr lang="ja-JP" altLang="ja-JP" sz="1050" dirty="0"/>
              <a:t>問題の正解を呈示した後で，「３囚人問題」の解決を求めた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３囚人問題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　</a:t>
            </a:r>
            <a:r>
              <a:rPr lang="ja-JP" altLang="ja-JP" sz="1050" dirty="0"/>
              <a:t>３人の囚人Ａ，Ｂ，Ｃがいて，２人が処刑され１人が釈放されることがわかっている．それぞれの釈放される確率は，</a:t>
            </a:r>
            <a:r>
              <a:rPr lang="en-US" altLang="ja-JP" sz="1050" dirty="0"/>
              <a:t>1/4</a:t>
            </a:r>
            <a:r>
              <a:rPr lang="ja-JP" altLang="ja-JP" sz="1050" dirty="0" err="1"/>
              <a:t>，</a:t>
            </a:r>
            <a:r>
              <a:rPr lang="en-US" altLang="ja-JP" sz="1050" dirty="0"/>
              <a:t>1/4</a:t>
            </a:r>
            <a:r>
              <a:rPr lang="ja-JP" altLang="ja-JP" sz="1050" dirty="0" err="1"/>
              <a:t>，</a:t>
            </a:r>
            <a:r>
              <a:rPr lang="en-US" altLang="ja-JP" sz="1050" dirty="0"/>
              <a:t>1/2 </a:t>
            </a:r>
            <a:r>
              <a:rPr lang="ja-JP" altLang="ja-JP" sz="1050" dirty="0"/>
              <a:t>であった．だれが釈放されるか知っている看守に対し，囚人Ａが，「ＢとＣのうち，処刑される１人の名前を教えてくれないか」と頼んだ．看守はしばし考えて，まあかまわないだろうと思い，「Ｂは処刑されるよ」と教えてやった．この答えを聞いたあと，Ａの釈放される確率はいくらになるか．ただし，看守はうそをつかないこと，囚人ＢとＣがともに処刑される場合には</a:t>
            </a:r>
            <a:r>
              <a:rPr lang="en-US" altLang="ja-JP" sz="1050" dirty="0"/>
              <a:t> 1/2 </a:t>
            </a:r>
            <a:r>
              <a:rPr lang="ja-JP" altLang="ja-JP" sz="1050" dirty="0" err="1"/>
              <a:t>ずつの</a:t>
            </a:r>
            <a:r>
              <a:rPr lang="ja-JP" altLang="ja-JP" sz="1050" dirty="0"/>
              <a:t>確率でＢかＣの名前を答えることを仮定する</a:t>
            </a:r>
            <a:r>
              <a:rPr lang="ja-JP" altLang="ja-JP" sz="1050" dirty="0" smtClean="0"/>
              <a:t>．</a:t>
            </a:r>
            <a:endParaRPr lang="en-US" altLang="ja-JP" sz="105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2656" y="1577659"/>
            <a:ext cx="3053545" cy="156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dirty="0" smtClean="0"/>
              <a:t>　</a:t>
            </a:r>
            <a:r>
              <a:rPr lang="ja-JP" altLang="ja-JP" sz="1050" dirty="0" smtClean="0"/>
              <a:t>３</a:t>
            </a:r>
            <a:r>
              <a:rPr lang="ja-JP" altLang="ja-JP" sz="1050" dirty="0"/>
              <a:t>囚人</a:t>
            </a:r>
            <a:r>
              <a:rPr lang="ja-JP" altLang="ja-JP" sz="1050" dirty="0" smtClean="0"/>
              <a:t>問題など</a:t>
            </a:r>
            <a:r>
              <a:rPr lang="ja-JP" altLang="ja-JP" sz="1050" dirty="0"/>
              <a:t>，ベイズ的確率推論課題において，人はしばしば数学的規範解と大きく異なった解を</a:t>
            </a:r>
            <a:r>
              <a:rPr lang="ja-JP" altLang="ja-JP" sz="1050" dirty="0" smtClean="0"/>
              <a:t>与える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比較的</a:t>
            </a:r>
            <a:r>
              <a:rPr lang="ja-JP" altLang="ja-JP" sz="1050" dirty="0"/>
              <a:t>容易なベイズ推論課題が解決できる学習者への，</a:t>
            </a:r>
            <a:r>
              <a:rPr lang="ja-JP" altLang="ja-JP" sz="1050" b="1" u="sng" dirty="0">
                <a:solidFill>
                  <a:srgbClr val="FF0000"/>
                </a:solidFill>
              </a:rPr>
              <a:t>準抽象化</a:t>
            </a:r>
            <a:r>
              <a:rPr lang="ja-JP" altLang="ja-JP" sz="1050" dirty="0"/>
              <a:t>教示（鈴木・寺尾，</a:t>
            </a:r>
            <a:r>
              <a:rPr lang="en-US" altLang="ja-JP" sz="1050" dirty="0"/>
              <a:t>2014</a:t>
            </a:r>
            <a:r>
              <a:rPr lang="ja-JP" altLang="ja-JP" sz="1050" dirty="0"/>
              <a:t>教心総会）の効果を検証</a:t>
            </a:r>
            <a:r>
              <a:rPr lang="ja-JP" altLang="ja-JP" sz="1050" dirty="0" smtClean="0"/>
              <a:t>した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準抽象化</a:t>
            </a:r>
            <a:r>
              <a:rPr lang="ja-JP" altLang="en-US" sz="1050" dirty="0" smtClean="0"/>
              <a:t>：人</a:t>
            </a:r>
            <a:r>
              <a:rPr lang="ja-JP" altLang="ja-JP" sz="1050" dirty="0" smtClean="0"/>
              <a:t>が</a:t>
            </a:r>
            <a:r>
              <a:rPr lang="ja-JP" altLang="ja-JP" sz="1050" dirty="0"/>
              <a:t>素朴に作り上げる問題状況のモデルの基盤となる</a:t>
            </a:r>
            <a:r>
              <a:rPr lang="ja-JP" altLang="ja-JP" sz="1050" dirty="0" smtClean="0"/>
              <a:t>知識</a:t>
            </a:r>
            <a:r>
              <a:rPr lang="ja-JP" altLang="en-US" sz="1050" dirty="0"/>
              <a:t>。</a:t>
            </a:r>
            <a:endParaRPr kumimoji="1" lang="ja-JP" altLang="en-US" sz="1050" dirty="0"/>
          </a:p>
        </p:txBody>
      </p:sp>
      <p:sp>
        <p:nvSpPr>
          <p:cNvPr id="13" name="正方形/長方形 12"/>
          <p:cNvSpPr/>
          <p:nvPr/>
        </p:nvSpPr>
        <p:spPr>
          <a:xfrm>
            <a:off x="3600129" y="1520616"/>
            <a:ext cx="3077480" cy="3072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31935" y="1571401"/>
            <a:ext cx="301490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/>
              <a:t>最初に，事前分布のみが示された未完成の樹形図が呈示された。参加者は，仮説とデータを記述し，</a:t>
            </a:r>
            <a:r>
              <a:rPr lang="en-US" altLang="ja-JP" sz="1050" dirty="0"/>
              <a:t>10</a:t>
            </a:r>
            <a:r>
              <a:rPr lang="ja-JP" altLang="ja-JP" sz="1050" dirty="0"/>
              <a:t>分間で解答を行うよう指示された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次</a:t>
            </a:r>
            <a:r>
              <a:rPr lang="ja-JP" altLang="ja-JP" sz="1050" dirty="0"/>
              <a:t>に，完全</a:t>
            </a:r>
            <a:r>
              <a:rPr lang="ja-JP" altLang="ja-JP" sz="1050" dirty="0" smtClean="0"/>
              <a:t>な</a:t>
            </a:r>
            <a:r>
              <a:rPr lang="ja-JP" altLang="en-US" sz="1050" dirty="0" smtClean="0"/>
              <a:t>樹形</a:t>
            </a:r>
            <a:r>
              <a:rPr lang="ja-JP" altLang="ja-JP" sz="1050" dirty="0" smtClean="0"/>
              <a:t>図</a:t>
            </a:r>
            <a:r>
              <a:rPr lang="ja-JP" altLang="ja-JP" sz="1050" dirty="0"/>
              <a:t>とその説明が呈示され，７分間で解答を行った。</a:t>
            </a:r>
            <a:endParaRPr lang="en-US" altLang="ja-JP" sz="1050" dirty="0"/>
          </a:p>
          <a:p>
            <a:endParaRPr lang="en-US" altLang="ja-JP" sz="1050" dirty="0" smtClean="0"/>
          </a:p>
          <a:p>
            <a:pPr>
              <a:spcAft>
                <a:spcPts val="600"/>
              </a:spcAft>
            </a:pPr>
            <a:endParaRPr kumimoji="1" lang="ja-JP" altLang="en-US" sz="1050" dirty="0"/>
          </a:p>
        </p:txBody>
      </p:sp>
      <p:sp>
        <p:nvSpPr>
          <p:cNvPr id="15" name="正方形/長方形 14"/>
          <p:cNvSpPr/>
          <p:nvPr/>
        </p:nvSpPr>
        <p:spPr>
          <a:xfrm>
            <a:off x="3568845" y="4953001"/>
            <a:ext cx="3077480" cy="48365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838013" y="4718974"/>
            <a:ext cx="2539144" cy="3900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結果と考察</a:t>
            </a:r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31417" y="5193751"/>
            <a:ext cx="3014904" cy="4839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ベイズ</a:t>
            </a:r>
            <a:r>
              <a:rPr lang="ja-JP" altLang="ja-JP" sz="1050" dirty="0"/>
              <a:t>の定理の学習後は</a:t>
            </a:r>
            <a:r>
              <a:rPr lang="ja-JP" altLang="ja-JP" sz="1050" dirty="0" smtClean="0"/>
              <a:t>，</a:t>
            </a:r>
            <a:r>
              <a:rPr lang="ja-JP" altLang="en-US" sz="1050" dirty="0" smtClean="0"/>
              <a:t>くじ引き課題の</a:t>
            </a:r>
            <a:r>
              <a:rPr lang="ja-JP" altLang="ja-JP" sz="1050" dirty="0" smtClean="0"/>
              <a:t>正答者</a:t>
            </a:r>
            <a:r>
              <a:rPr lang="ja-JP" altLang="ja-JP" sz="1050" dirty="0"/>
              <a:t>は</a:t>
            </a:r>
            <a:r>
              <a:rPr lang="en-US" altLang="ja-JP" sz="1050" dirty="0"/>
              <a:t>56</a:t>
            </a:r>
            <a:r>
              <a:rPr lang="ja-JP" altLang="ja-JP" sz="1050" dirty="0"/>
              <a:t>名（</a:t>
            </a:r>
            <a:r>
              <a:rPr lang="en-US" altLang="ja-JP" sz="1050" dirty="0"/>
              <a:t>86%</a:t>
            </a:r>
            <a:r>
              <a:rPr lang="ja-JP" altLang="ja-JP" sz="1050" dirty="0" smtClean="0"/>
              <a:t>）</a:t>
            </a:r>
            <a:r>
              <a:rPr lang="ja-JP" altLang="en-US" sz="1050" dirty="0" smtClean="0"/>
              <a:t>であった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３囚人</a:t>
            </a:r>
            <a:r>
              <a:rPr lang="ja-JP" altLang="ja-JP" sz="1050" dirty="0"/>
              <a:t>問題への１回目のチャレンジでは，正答者は</a:t>
            </a:r>
            <a:r>
              <a:rPr lang="en-US" altLang="ja-JP" sz="1050" dirty="0"/>
              <a:t>12</a:t>
            </a:r>
            <a:r>
              <a:rPr lang="ja-JP" altLang="ja-JP" sz="1050" dirty="0"/>
              <a:t>名（</a:t>
            </a:r>
            <a:r>
              <a:rPr lang="en-US" altLang="ja-JP" sz="1050" dirty="0"/>
              <a:t>18%</a:t>
            </a:r>
            <a:r>
              <a:rPr lang="ja-JP" altLang="ja-JP" sz="1050" dirty="0"/>
              <a:t>）であった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仮説</a:t>
            </a:r>
            <a:r>
              <a:rPr lang="ja-JP" altLang="ja-JP" sz="1050" dirty="0"/>
              <a:t>とデータを正しく記述したのは６名（</a:t>
            </a:r>
            <a:r>
              <a:rPr lang="en-US" altLang="ja-JP" sz="1050" dirty="0"/>
              <a:t>9%</a:t>
            </a:r>
            <a:r>
              <a:rPr lang="ja-JP" altLang="ja-JP" sz="1050" dirty="0" smtClean="0"/>
              <a:t>）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正しい</a:t>
            </a:r>
            <a:r>
              <a:rPr lang="ja-JP" altLang="en-US" sz="1050" dirty="0"/>
              <a:t>データ</a:t>
            </a:r>
            <a:r>
              <a:rPr lang="ja-JP" altLang="ja-JP" sz="1050" dirty="0" smtClean="0"/>
              <a:t>は</a:t>
            </a:r>
            <a:r>
              <a:rPr lang="ja-JP" altLang="ja-JP" sz="1050" dirty="0"/>
              <a:t>「看守</a:t>
            </a:r>
            <a:r>
              <a:rPr lang="ja-JP" altLang="ja-JP" sz="1050" dirty="0" smtClean="0"/>
              <a:t>が</a:t>
            </a:r>
            <a:r>
              <a:rPr lang="en-US" altLang="ja-JP" sz="1050" dirty="0" smtClean="0"/>
              <a:t> </a:t>
            </a:r>
            <a:r>
              <a:rPr lang="ja-JP" altLang="ja-JP" sz="1050" dirty="0" smtClean="0"/>
              <a:t>“</a:t>
            </a:r>
            <a:r>
              <a:rPr lang="en-US" altLang="ja-JP" sz="1050" dirty="0" smtClean="0"/>
              <a:t>B </a:t>
            </a:r>
            <a:r>
              <a:rPr lang="ja-JP" altLang="ja-JP" sz="1050" dirty="0" smtClean="0"/>
              <a:t>は</a:t>
            </a:r>
            <a:r>
              <a:rPr lang="ja-JP" altLang="ja-JP" sz="1050" dirty="0"/>
              <a:t>処刑される</a:t>
            </a:r>
            <a:r>
              <a:rPr lang="ja-JP" altLang="ja-JP" sz="1050" dirty="0" smtClean="0"/>
              <a:t>”</a:t>
            </a:r>
            <a:r>
              <a:rPr lang="en-US" altLang="ja-JP" sz="1050" dirty="0" smtClean="0"/>
              <a:t> </a:t>
            </a:r>
            <a:r>
              <a:rPr lang="ja-JP" altLang="ja-JP" sz="1050" dirty="0" smtClean="0"/>
              <a:t>と</a:t>
            </a:r>
            <a:r>
              <a:rPr lang="ja-JP" altLang="ja-JP" sz="1050" dirty="0"/>
              <a:t>答えた」であるが，単に「</a:t>
            </a:r>
            <a:r>
              <a:rPr lang="en-US" altLang="ja-JP" sz="1050" dirty="0" smtClean="0"/>
              <a:t>B </a:t>
            </a:r>
            <a:r>
              <a:rPr lang="ja-JP" altLang="ja-JP" sz="1050" dirty="0" smtClean="0"/>
              <a:t>は</a:t>
            </a:r>
            <a:r>
              <a:rPr lang="ja-JP" altLang="ja-JP" sz="1050" dirty="0"/>
              <a:t>処刑される」とした回答（準正解）が</a:t>
            </a:r>
            <a:r>
              <a:rPr lang="en-US" altLang="ja-JP" sz="1050" dirty="0"/>
              <a:t>23</a:t>
            </a:r>
            <a:r>
              <a:rPr lang="ja-JP" altLang="ja-JP" sz="1050" dirty="0" smtClean="0"/>
              <a:t>名</a:t>
            </a:r>
            <a:r>
              <a:rPr lang="ja-JP" altLang="en-US" sz="1050" dirty="0" smtClean="0"/>
              <a:t>（</a:t>
            </a:r>
            <a:r>
              <a:rPr lang="en-US" altLang="ja-JP" sz="1050" dirty="0" smtClean="0"/>
              <a:t>35%</a:t>
            </a:r>
            <a:r>
              <a:rPr lang="ja-JP" altLang="en-US" sz="1050" dirty="0" smtClean="0"/>
              <a:t>）</a:t>
            </a:r>
            <a:r>
              <a:rPr lang="ja-JP" altLang="ja-JP" sz="1050" dirty="0" smtClean="0"/>
              <a:t>あった。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正しい</a:t>
            </a:r>
            <a:r>
              <a:rPr lang="ja-JP" altLang="ja-JP" sz="1050" dirty="0"/>
              <a:t>樹形図を描いたのは</a:t>
            </a:r>
            <a:r>
              <a:rPr lang="en-US" altLang="ja-JP" sz="1050" dirty="0"/>
              <a:t>19</a:t>
            </a:r>
            <a:r>
              <a:rPr lang="ja-JP" altLang="ja-JP" sz="1050" dirty="0"/>
              <a:t>名（</a:t>
            </a:r>
            <a:r>
              <a:rPr lang="en-US" altLang="ja-JP" sz="1050" dirty="0"/>
              <a:t>29%</a:t>
            </a:r>
            <a:r>
              <a:rPr lang="ja-JP" altLang="ja-JP" sz="1050" dirty="0" smtClean="0"/>
              <a:t>）。</a:t>
            </a:r>
            <a:endParaRPr lang="en-US" altLang="ja-JP" sz="1050" dirty="0" smtClean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ja-JP" sz="1050" dirty="0" smtClean="0"/>
              <a:t>12</a:t>
            </a:r>
            <a:r>
              <a:rPr lang="ja-JP" altLang="ja-JP" sz="1050" dirty="0"/>
              <a:t>名の正答者のうち</a:t>
            </a:r>
            <a:r>
              <a:rPr lang="en-US" altLang="ja-JP" sz="1050" dirty="0"/>
              <a:t>11</a:t>
            </a:r>
            <a:r>
              <a:rPr lang="ja-JP" altLang="ja-JP" sz="1050" dirty="0"/>
              <a:t>名は，仮説とデータの</a:t>
            </a:r>
            <a:r>
              <a:rPr lang="ja-JP" altLang="ja-JP" sz="1050" dirty="0" smtClean="0"/>
              <a:t>記述</a:t>
            </a:r>
            <a:r>
              <a:rPr lang="en-US" altLang="ja-JP" sz="1050" dirty="0" smtClean="0"/>
              <a:t> or </a:t>
            </a:r>
            <a:r>
              <a:rPr lang="ja-JP" altLang="en-US" sz="1050" dirty="0" smtClean="0"/>
              <a:t>樹形</a:t>
            </a:r>
            <a:r>
              <a:rPr lang="ja-JP" altLang="ja-JP" sz="1050" dirty="0" smtClean="0"/>
              <a:t>図</a:t>
            </a:r>
            <a:r>
              <a:rPr lang="ja-JP" altLang="ja-JP" sz="1050" dirty="0"/>
              <a:t>の，少なくとも一方が正しかった。</a:t>
            </a:r>
          </a:p>
          <a:p>
            <a:pPr>
              <a:spcAft>
                <a:spcPts val="600"/>
              </a:spcAft>
            </a:pPr>
            <a:r>
              <a:rPr lang="ja-JP" altLang="ja-JP" sz="1050" dirty="0"/>
              <a:t>　完成</a:t>
            </a:r>
            <a:r>
              <a:rPr lang="ja-JP" altLang="ja-JP" sz="1050" dirty="0" smtClean="0"/>
              <a:t>した</a:t>
            </a:r>
            <a:r>
              <a:rPr lang="ja-JP" altLang="en-US" sz="1050" dirty="0" smtClean="0"/>
              <a:t>樹形</a:t>
            </a:r>
            <a:r>
              <a:rPr lang="ja-JP" altLang="ja-JP" sz="1050" dirty="0" smtClean="0"/>
              <a:t>図</a:t>
            </a:r>
            <a:r>
              <a:rPr lang="ja-JP" altLang="ja-JP" sz="1050" dirty="0"/>
              <a:t>を用いた２回目のチャレンジでは，正答者は</a:t>
            </a:r>
            <a:r>
              <a:rPr lang="en-US" altLang="ja-JP" sz="1050" dirty="0"/>
              <a:t>42</a:t>
            </a:r>
            <a:r>
              <a:rPr lang="ja-JP" altLang="ja-JP" sz="1050" dirty="0"/>
              <a:t>名（</a:t>
            </a:r>
            <a:r>
              <a:rPr lang="en-US" altLang="ja-JP" sz="1050" dirty="0"/>
              <a:t>65%</a:t>
            </a:r>
            <a:r>
              <a:rPr lang="ja-JP" altLang="ja-JP" sz="1050" dirty="0"/>
              <a:t>）であった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１回目</a:t>
            </a:r>
            <a:r>
              <a:rPr lang="ja-JP" altLang="ja-JP" sz="1050" dirty="0"/>
              <a:t>のチャレンジで仮説とデータを正しく記述した６名は，２回目で４名が正答した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準正解</a:t>
            </a:r>
            <a:r>
              <a:rPr lang="ja-JP" altLang="ja-JP" sz="1050" dirty="0"/>
              <a:t>の</a:t>
            </a:r>
            <a:r>
              <a:rPr lang="en-US" altLang="ja-JP" sz="1050" dirty="0"/>
              <a:t>23</a:t>
            </a:r>
            <a:r>
              <a:rPr lang="ja-JP" altLang="ja-JP" sz="1050" dirty="0"/>
              <a:t>名では，正答者は</a:t>
            </a:r>
            <a:r>
              <a:rPr lang="en-US" altLang="ja-JP" sz="1050" dirty="0"/>
              <a:t>17</a:t>
            </a:r>
            <a:r>
              <a:rPr lang="ja-JP" altLang="ja-JP" sz="1050" dirty="0"/>
              <a:t>名（</a:t>
            </a:r>
            <a:r>
              <a:rPr lang="en-US" altLang="ja-JP" sz="1050" dirty="0"/>
              <a:t>74%</a:t>
            </a:r>
            <a:r>
              <a:rPr lang="ja-JP" altLang="ja-JP" sz="1050" dirty="0" smtClean="0"/>
              <a:t>）。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 smtClean="0"/>
              <a:t>仮説とデータの</a:t>
            </a:r>
            <a:r>
              <a:rPr lang="ja-JP" altLang="ja-JP" sz="1050" dirty="0" smtClean="0"/>
              <a:t>記述</a:t>
            </a:r>
            <a:r>
              <a:rPr lang="ja-JP" altLang="ja-JP" sz="1050" dirty="0"/>
              <a:t>が正しくなかった</a:t>
            </a:r>
            <a:r>
              <a:rPr lang="en-US" altLang="ja-JP" sz="1050" dirty="0"/>
              <a:t>36</a:t>
            </a:r>
            <a:r>
              <a:rPr lang="ja-JP" altLang="ja-JP" sz="1050" dirty="0"/>
              <a:t>名では，正答者は</a:t>
            </a:r>
            <a:r>
              <a:rPr lang="en-US" altLang="ja-JP" sz="1050" dirty="0"/>
              <a:t>21</a:t>
            </a:r>
            <a:r>
              <a:rPr lang="ja-JP" altLang="ja-JP" sz="1050" dirty="0"/>
              <a:t>名（</a:t>
            </a:r>
            <a:r>
              <a:rPr lang="en-US" altLang="ja-JP" sz="1050" dirty="0"/>
              <a:t>58%</a:t>
            </a:r>
            <a:r>
              <a:rPr lang="ja-JP" altLang="ja-JP" sz="1050" dirty="0" smtClean="0"/>
              <a:t>）</a:t>
            </a:r>
            <a:r>
              <a:rPr lang="ja-JP" altLang="en-US" sz="1050" dirty="0" smtClean="0"/>
              <a:t>であった。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１回目</a:t>
            </a:r>
            <a:r>
              <a:rPr lang="ja-JP" altLang="ja-JP" sz="1050" dirty="0"/>
              <a:t>のチャレンジで</a:t>
            </a:r>
            <a:r>
              <a:rPr lang="ja-JP" altLang="ja-JP" sz="1050" dirty="0" smtClean="0"/>
              <a:t>正しい</a:t>
            </a:r>
            <a:r>
              <a:rPr lang="ja-JP" altLang="en-US" sz="1050" dirty="0"/>
              <a:t>樹形</a:t>
            </a:r>
            <a:r>
              <a:rPr lang="ja-JP" altLang="ja-JP" sz="1050" dirty="0" smtClean="0"/>
              <a:t>図</a:t>
            </a:r>
            <a:r>
              <a:rPr lang="ja-JP" altLang="ja-JP" sz="1050" dirty="0"/>
              <a:t>を描いた</a:t>
            </a:r>
            <a:r>
              <a:rPr lang="en-US" altLang="ja-JP" sz="1050" dirty="0"/>
              <a:t>19</a:t>
            </a:r>
            <a:r>
              <a:rPr lang="ja-JP" altLang="ja-JP" sz="1050" dirty="0"/>
              <a:t>名のうち，</a:t>
            </a:r>
            <a:r>
              <a:rPr lang="en-US" altLang="ja-JP" sz="1050" dirty="0"/>
              <a:t>16</a:t>
            </a:r>
            <a:r>
              <a:rPr lang="ja-JP" altLang="ja-JP" sz="1050" dirty="0"/>
              <a:t>名（</a:t>
            </a:r>
            <a:r>
              <a:rPr lang="en-US" altLang="ja-JP" sz="1050" dirty="0"/>
              <a:t>84%</a:t>
            </a:r>
            <a:r>
              <a:rPr lang="ja-JP" altLang="ja-JP" sz="1050" dirty="0"/>
              <a:t>）が２回目のチャレンジで正答を与えた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1050" dirty="0" smtClean="0"/>
              <a:t>樹形</a:t>
            </a:r>
            <a:r>
              <a:rPr lang="ja-JP" altLang="ja-JP" sz="1050" dirty="0" smtClean="0"/>
              <a:t>図</a:t>
            </a:r>
            <a:r>
              <a:rPr lang="ja-JP" altLang="ja-JP" sz="1050" dirty="0"/>
              <a:t>が誤っていた</a:t>
            </a:r>
            <a:r>
              <a:rPr lang="en-US" altLang="ja-JP" sz="1050" dirty="0"/>
              <a:t>46</a:t>
            </a:r>
            <a:r>
              <a:rPr lang="ja-JP" altLang="ja-JP" sz="1050" dirty="0"/>
              <a:t>名では，正答者は</a:t>
            </a:r>
            <a:r>
              <a:rPr lang="en-US" altLang="ja-JP" sz="1050" dirty="0"/>
              <a:t>26</a:t>
            </a:r>
            <a:r>
              <a:rPr lang="ja-JP" altLang="ja-JP" sz="1050" dirty="0"/>
              <a:t>名（</a:t>
            </a:r>
            <a:r>
              <a:rPr lang="en-US" altLang="ja-JP" sz="1050" dirty="0"/>
              <a:t>57%</a:t>
            </a:r>
            <a:r>
              <a:rPr lang="ja-JP" altLang="ja-JP" sz="1050" dirty="0"/>
              <a:t>）であった。</a:t>
            </a:r>
          </a:p>
          <a:p>
            <a:r>
              <a:rPr lang="ja-JP" altLang="ja-JP" sz="1050" dirty="0"/>
              <a:t>　くじびき課題と比べ，３囚人問題は問題表象の構築が難しい。準抽象化教示の効果は，明確には認められなかった</a:t>
            </a:r>
            <a:r>
              <a:rPr lang="ja-JP" altLang="ja-JP" sz="1050" dirty="0" smtClean="0"/>
              <a:t>。</a:t>
            </a:r>
            <a:endParaRPr lang="ja-JP" altLang="ja-JP" sz="105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200" y="2504728"/>
            <a:ext cx="2084373" cy="196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80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Atsushi</dc:creator>
  <cp:lastModifiedBy>Atsushi</cp:lastModifiedBy>
  <cp:revision>26</cp:revision>
  <cp:lastPrinted>2015-08-26T08:14:51Z</cp:lastPrinted>
  <dcterms:created xsi:type="dcterms:W3CDTF">2014-11-04T01:25:51Z</dcterms:created>
  <dcterms:modified xsi:type="dcterms:W3CDTF">2015-08-29T08:13:41Z</dcterms:modified>
</cp:coreProperties>
</file>