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2" r:id="rId6"/>
    <p:sldId id="259" r:id="rId7"/>
    <p:sldId id="263" r:id="rId8"/>
    <p:sldId id="261"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0"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1.wmf"/><Relationship Id="rId1" Type="http://schemas.openxmlformats.org/officeDocument/2006/relationships/image" Target="../media/image8.wmf"/><Relationship Id="rId4" Type="http://schemas.openxmlformats.org/officeDocument/2006/relationships/image" Target="../media/image4.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0FBC579C-4C4C-49F6-B323-BE6BC2D7E728}" type="datetimeFigureOut">
              <a:rPr kumimoji="1" lang="ja-JP" altLang="en-US" smtClean="0"/>
              <a:pPr/>
              <a:t>2011/7/23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FACAB73-F38F-4DEA-9150-BB9331431FF8}"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FBC579C-4C4C-49F6-B323-BE6BC2D7E728}" type="datetimeFigureOut">
              <a:rPr kumimoji="1" lang="ja-JP" altLang="en-US" smtClean="0"/>
              <a:pPr/>
              <a:t>2011/7/23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FACAB73-F38F-4DEA-9150-BB9331431FF8}"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FBC579C-4C4C-49F6-B323-BE6BC2D7E728}" type="datetimeFigureOut">
              <a:rPr kumimoji="1" lang="ja-JP" altLang="en-US" smtClean="0"/>
              <a:pPr/>
              <a:t>2011/7/23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FACAB73-F38F-4DEA-9150-BB9331431FF8}"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FBC579C-4C4C-49F6-B323-BE6BC2D7E728}" type="datetimeFigureOut">
              <a:rPr kumimoji="1" lang="ja-JP" altLang="en-US" smtClean="0"/>
              <a:pPr/>
              <a:t>2011/7/23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FACAB73-F38F-4DEA-9150-BB9331431FF8}"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0FBC579C-4C4C-49F6-B323-BE6BC2D7E728}" type="datetimeFigureOut">
              <a:rPr kumimoji="1" lang="ja-JP" altLang="en-US" smtClean="0"/>
              <a:pPr/>
              <a:t>2011/7/23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FACAB73-F38F-4DEA-9150-BB9331431FF8}"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0FBC579C-4C4C-49F6-B323-BE6BC2D7E728}" type="datetimeFigureOut">
              <a:rPr kumimoji="1" lang="ja-JP" altLang="en-US" smtClean="0"/>
              <a:pPr/>
              <a:t>2011/7/23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FACAB73-F38F-4DEA-9150-BB9331431FF8}"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0FBC579C-4C4C-49F6-B323-BE6BC2D7E728}" type="datetimeFigureOut">
              <a:rPr kumimoji="1" lang="ja-JP" altLang="en-US" smtClean="0"/>
              <a:pPr/>
              <a:t>2011/7/23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AFACAB73-F38F-4DEA-9150-BB9331431FF8}"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0FBC579C-4C4C-49F6-B323-BE6BC2D7E728}" type="datetimeFigureOut">
              <a:rPr kumimoji="1" lang="ja-JP" altLang="en-US" smtClean="0"/>
              <a:pPr/>
              <a:t>2011/7/23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AFACAB73-F38F-4DEA-9150-BB9331431FF8}"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0FBC579C-4C4C-49F6-B323-BE6BC2D7E728}" type="datetimeFigureOut">
              <a:rPr kumimoji="1" lang="ja-JP" altLang="en-US" smtClean="0"/>
              <a:pPr/>
              <a:t>2011/7/23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AFACAB73-F38F-4DEA-9150-BB9331431FF8}"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0FBC579C-4C4C-49F6-B323-BE6BC2D7E728}" type="datetimeFigureOut">
              <a:rPr kumimoji="1" lang="ja-JP" altLang="en-US" smtClean="0"/>
              <a:pPr/>
              <a:t>2011/7/23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FACAB73-F38F-4DEA-9150-BB9331431FF8}"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0FBC579C-4C4C-49F6-B323-BE6BC2D7E728}" type="datetimeFigureOut">
              <a:rPr kumimoji="1" lang="ja-JP" altLang="en-US" smtClean="0"/>
              <a:pPr/>
              <a:t>2011/7/23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FACAB73-F38F-4DEA-9150-BB9331431FF8}"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BC579C-4C4C-49F6-B323-BE6BC2D7E728}" type="datetimeFigureOut">
              <a:rPr kumimoji="1" lang="ja-JP" altLang="en-US" smtClean="0"/>
              <a:pPr/>
              <a:t>2011/7/23</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ACAB73-F38F-4DEA-9150-BB9331431FF8}"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oleObject" Target="../embeddings/oleObject4.bin"/><Relationship Id="rId7"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7.bin"/><Relationship Id="rId11" Type="http://schemas.openxmlformats.org/officeDocument/2006/relationships/oleObject" Target="../embeddings/oleObject12.bin"/><Relationship Id="rId5" Type="http://schemas.openxmlformats.org/officeDocument/2006/relationships/oleObject" Target="../embeddings/oleObject6.bin"/><Relationship Id="rId10" Type="http://schemas.openxmlformats.org/officeDocument/2006/relationships/oleObject" Target="../embeddings/oleObject11.bin"/><Relationship Id="rId4" Type="http://schemas.openxmlformats.org/officeDocument/2006/relationships/oleObject" Target="../embeddings/oleObject5.bin"/><Relationship Id="rId9" Type="http://schemas.openxmlformats.org/officeDocument/2006/relationships/oleObject" Target="../embeddings/oleObject10.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oleObject" Target="../embeddings/oleObject15.bin"/><Relationship Id="rId4" Type="http://schemas.openxmlformats.org/officeDocument/2006/relationships/oleObject" Target="../embeddings/oleObject14.bin"/></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6.bin"/><Relationship Id="rId7"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9.bin"/><Relationship Id="rId5" Type="http://schemas.openxmlformats.org/officeDocument/2006/relationships/oleObject" Target="../embeddings/oleObject18.bin"/><Relationship Id="rId4" Type="http://schemas.openxmlformats.org/officeDocument/2006/relationships/oleObject" Target="../embeddings/oleObject17.bin"/></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ja-JP" altLang="en-US" dirty="0" smtClean="0"/>
              <a:t>３囚人問題はなぜ難しいのか：</a:t>
            </a:r>
            <a:r>
              <a:rPr kumimoji="1" lang="en-US" altLang="ja-JP" dirty="0" smtClean="0"/>
              <a:t/>
            </a:r>
            <a:br>
              <a:rPr kumimoji="1" lang="en-US" altLang="ja-JP" dirty="0" smtClean="0"/>
            </a:br>
            <a:r>
              <a:rPr lang="ja-JP" altLang="en-US" dirty="0" smtClean="0"/>
              <a:t>ベイズの定理学習後の解答分析</a:t>
            </a:r>
            <a:endParaRPr kumimoji="1" lang="ja-JP" altLang="en-US" dirty="0"/>
          </a:p>
        </p:txBody>
      </p:sp>
      <p:sp>
        <p:nvSpPr>
          <p:cNvPr id="3" name="サブタイトル 2"/>
          <p:cNvSpPr>
            <a:spLocks noGrp="1"/>
          </p:cNvSpPr>
          <p:nvPr>
            <p:ph type="subTitle" idx="1"/>
          </p:nvPr>
        </p:nvSpPr>
        <p:spPr/>
        <p:txBody>
          <a:bodyPr>
            <a:noAutofit/>
          </a:bodyPr>
          <a:lstStyle/>
          <a:p>
            <a:r>
              <a:rPr kumimoji="1" lang="ja-JP" altLang="en-US" sz="2800" dirty="0" smtClean="0"/>
              <a:t>寺尾　敦</a:t>
            </a:r>
            <a:endParaRPr kumimoji="1" lang="en-US" altLang="ja-JP" sz="2800" dirty="0" smtClean="0"/>
          </a:p>
          <a:p>
            <a:r>
              <a:rPr kumimoji="1" lang="ja-JP" altLang="en-US" sz="2800" dirty="0" smtClean="0"/>
              <a:t>（</a:t>
            </a:r>
            <a:r>
              <a:rPr lang="ja-JP" altLang="en-US" sz="2800" dirty="0" smtClean="0"/>
              <a:t>青山</a:t>
            </a:r>
            <a:r>
              <a:rPr lang="ja-JP" altLang="en-US" sz="2800" dirty="0"/>
              <a:t>学院</a:t>
            </a:r>
            <a:r>
              <a:rPr lang="ja-JP" altLang="en-US" sz="2800" dirty="0" smtClean="0"/>
              <a:t>大学）</a:t>
            </a:r>
            <a:endParaRPr lang="en-US" altLang="ja-JP" sz="2800" dirty="0" smtClean="0"/>
          </a:p>
          <a:p>
            <a:r>
              <a:rPr lang="ja-JP" altLang="en-US" sz="2800" dirty="0" smtClean="0"/>
              <a:t>伊藤　朋子</a:t>
            </a:r>
            <a:endParaRPr lang="en-US" altLang="ja-JP" sz="2800" dirty="0" smtClean="0"/>
          </a:p>
          <a:p>
            <a:r>
              <a:rPr lang="ja-JP" altLang="en-US" sz="2800" dirty="0" smtClean="0"/>
              <a:t>（日本学術振興会・早稲田大学）</a:t>
            </a:r>
            <a:endParaRPr lang="en-US" altLang="ja-JP" sz="28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ベイズ型くじ引き課題</a:t>
            </a:r>
            <a:endParaRPr kumimoji="1" lang="ja-JP" altLang="en-US" dirty="0"/>
          </a:p>
        </p:txBody>
      </p:sp>
      <p:sp>
        <p:nvSpPr>
          <p:cNvPr id="3" name="コンテンツ プレースホルダ 2"/>
          <p:cNvSpPr>
            <a:spLocks noGrp="1"/>
          </p:cNvSpPr>
          <p:nvPr>
            <p:ph idx="1"/>
          </p:nvPr>
        </p:nvSpPr>
        <p:spPr/>
        <p:txBody>
          <a:bodyPr>
            <a:normAutofit fontScale="92500" lnSpcReduction="20000"/>
          </a:bodyPr>
          <a:lstStyle/>
          <a:p>
            <a:pPr indent="0">
              <a:buNone/>
            </a:pPr>
            <a:r>
              <a:rPr lang="ja-JP" altLang="en-US" dirty="0" smtClean="0"/>
              <a:t>くじびき遊びをします．くじ袋の中には，白箱と黒箱がひとつずつ入っています．白箱の中には赤いボール２個と青いボール１個，黒箱の中には赤いボール１個と青いボール１個が入っています．箱もボールもそれぞれ同形同大で，触っただけでは区別できません．袋の中の箱もその中のボールもよく混ぜてから，袋の中を見ないで手を入れ，まず箱をひとつ選び，さらに，選んだ箱の中から，箱の中を見ないで手を入れボール（くじ）をひとつ選びます．取り出したボールが赤なら当たりで，青ならはずれです．</a:t>
            </a:r>
            <a:endParaRPr kumimoji="1" lang="ja-JP"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35" name="Group 11"/>
          <p:cNvGrpSpPr>
            <a:grpSpLocks/>
          </p:cNvGrpSpPr>
          <p:nvPr/>
        </p:nvGrpSpPr>
        <p:grpSpPr bwMode="auto">
          <a:xfrm>
            <a:off x="1331640" y="1268760"/>
            <a:ext cx="6192688" cy="4032448"/>
            <a:chOff x="3710" y="4602"/>
            <a:chExt cx="6960" cy="3278"/>
          </a:xfrm>
        </p:grpSpPr>
        <p:sp>
          <p:nvSpPr>
            <p:cNvPr id="1036" name="AutoShape 12"/>
            <p:cNvSpPr>
              <a:spLocks noChangeArrowheads="1"/>
            </p:cNvSpPr>
            <p:nvPr/>
          </p:nvSpPr>
          <p:spPr bwMode="auto">
            <a:xfrm>
              <a:off x="4875" y="5430"/>
              <a:ext cx="2100" cy="1830"/>
            </a:xfrm>
            <a:prstGeom prst="cube">
              <a:avLst>
                <a:gd name="adj" fmla="val 25000"/>
              </a:avLst>
            </a:prstGeom>
            <a:solidFill>
              <a:srgbClr val="000000"/>
            </a:solidFill>
            <a:ln w="38100">
              <a:solidFill>
                <a:srgbClr val="F2F2F2"/>
              </a:solidFill>
              <a:miter lim="800000"/>
              <a:headEnd/>
              <a:tailEnd/>
            </a:ln>
            <a:effectLst>
              <a:outerShdw dist="28398" dir="3806097" algn="ctr" rotWithShape="0">
                <a:srgbClr val="7F7F7F">
                  <a:alpha val="50000"/>
                </a:srgbClr>
              </a:outerShdw>
            </a:effectLst>
          </p:spPr>
          <p:txBody>
            <a:bodyPr vert="horz" wrap="square" lIns="74295" tIns="8890" rIns="74295" bIns="8890" numCol="1" anchor="t" anchorCtr="0" compatLnSpc="1">
              <a:prstTxWarp prst="textNoShape">
                <a:avLst/>
              </a:prstTxWarp>
            </a:bodyPr>
            <a:lstStyle/>
            <a:p>
              <a:endParaRPr lang="ja-JP" altLang="en-US"/>
            </a:p>
          </p:txBody>
        </p:sp>
        <p:sp>
          <p:nvSpPr>
            <p:cNvPr id="1037" name="AutoShape 13"/>
            <p:cNvSpPr>
              <a:spLocks noChangeArrowheads="1"/>
            </p:cNvSpPr>
            <p:nvPr/>
          </p:nvSpPr>
          <p:spPr bwMode="auto">
            <a:xfrm>
              <a:off x="7440" y="5430"/>
              <a:ext cx="2100" cy="1830"/>
            </a:xfrm>
            <a:prstGeom prst="cube">
              <a:avLst>
                <a:gd name="adj" fmla="val 25000"/>
              </a:avLst>
            </a:prstGeom>
            <a:no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endParaRPr lang="ja-JP" altLang="en-US"/>
            </a:p>
          </p:txBody>
        </p:sp>
        <p:sp>
          <p:nvSpPr>
            <p:cNvPr id="1038" name="Oval 14"/>
            <p:cNvSpPr>
              <a:spLocks noChangeArrowheads="1"/>
            </p:cNvSpPr>
            <p:nvPr/>
          </p:nvSpPr>
          <p:spPr bwMode="auto">
            <a:xfrm>
              <a:off x="5100" y="6510"/>
              <a:ext cx="645" cy="645"/>
            </a:xfrm>
            <a:prstGeom prst="ellipse">
              <a:avLst/>
            </a:prstGeom>
            <a:gradFill rotWithShape="0">
              <a:gsLst>
                <a:gs pos="0">
                  <a:srgbClr val="FFFFFF"/>
                </a:gs>
                <a:gs pos="100000">
                  <a:srgbClr val="FBD4B4"/>
                </a:gs>
              </a:gsLst>
              <a:lin ang="5400000" scaled="1"/>
            </a:gradFill>
            <a:ln w="12700">
              <a:solidFill>
                <a:srgbClr val="FABF8F"/>
              </a:solidFill>
              <a:round/>
              <a:headEnd/>
              <a:tailEnd/>
            </a:ln>
            <a:effectLst>
              <a:outerShdw dist="28398" dir="3806097" algn="ctr" rotWithShape="0">
                <a:srgbClr val="974706">
                  <a:alpha val="50000"/>
                </a:srgbClr>
              </a:outerShdw>
            </a:effectLst>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2800" b="0" i="0" u="none" strike="noStrike" cap="none" normalizeH="0" baseline="0" dirty="0" smtClean="0">
                  <a:ln>
                    <a:noFill/>
                  </a:ln>
                  <a:solidFill>
                    <a:schemeClr val="tx1"/>
                  </a:solidFill>
                  <a:effectLst/>
                  <a:latin typeface="Century" pitchFamily="18" charset="0"/>
                  <a:ea typeface="ＭＳ 明朝" pitchFamily="17" charset="-128"/>
                </a:rPr>
                <a:t>赤</a:t>
              </a:r>
              <a:endParaRPr kumimoji="1" lang="ja-JP" sz="2800" b="0" i="0" u="none" strike="noStrike" cap="none" normalizeH="0" baseline="0" dirty="0" smtClean="0">
                <a:ln>
                  <a:noFill/>
                </a:ln>
                <a:solidFill>
                  <a:schemeClr val="tx1"/>
                </a:solidFill>
                <a:effectLst/>
                <a:latin typeface="Arial" pitchFamily="34" charset="0"/>
                <a:ea typeface="ＭＳ Ｐゴシック" pitchFamily="50" charset="-128"/>
              </a:endParaRPr>
            </a:p>
          </p:txBody>
        </p:sp>
        <p:sp>
          <p:nvSpPr>
            <p:cNvPr id="1039" name="Oval 15"/>
            <p:cNvSpPr>
              <a:spLocks noChangeArrowheads="1"/>
            </p:cNvSpPr>
            <p:nvPr/>
          </p:nvSpPr>
          <p:spPr bwMode="auto">
            <a:xfrm>
              <a:off x="5670" y="6105"/>
              <a:ext cx="645" cy="645"/>
            </a:xfrm>
            <a:prstGeom prst="ellipse">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2800" b="0" i="0" u="none" strike="noStrike" cap="none" normalizeH="0" baseline="0" dirty="0" smtClean="0">
                  <a:ln>
                    <a:noFill/>
                  </a:ln>
                  <a:solidFill>
                    <a:schemeClr val="tx1"/>
                  </a:solidFill>
                  <a:effectLst/>
                  <a:latin typeface="Century" pitchFamily="18" charset="0"/>
                  <a:ea typeface="ＭＳ 明朝" pitchFamily="17" charset="-128"/>
                </a:rPr>
                <a:t>青</a:t>
              </a:r>
              <a:endParaRPr kumimoji="1" lang="ja-JP" sz="2800" b="0" i="0" u="none" strike="noStrike" cap="none" normalizeH="0" baseline="0" dirty="0" smtClean="0">
                <a:ln>
                  <a:noFill/>
                </a:ln>
                <a:solidFill>
                  <a:schemeClr val="tx1"/>
                </a:solidFill>
                <a:effectLst/>
                <a:latin typeface="Arial" pitchFamily="34" charset="0"/>
                <a:ea typeface="ＭＳ Ｐゴシック" pitchFamily="50" charset="-128"/>
              </a:endParaRPr>
            </a:p>
          </p:txBody>
        </p:sp>
        <p:sp>
          <p:nvSpPr>
            <p:cNvPr id="1040" name="Oval 16"/>
            <p:cNvSpPr>
              <a:spLocks noChangeArrowheads="1"/>
            </p:cNvSpPr>
            <p:nvPr/>
          </p:nvSpPr>
          <p:spPr bwMode="auto">
            <a:xfrm>
              <a:off x="7515" y="5970"/>
              <a:ext cx="645" cy="645"/>
            </a:xfrm>
            <a:prstGeom prst="ellipse">
              <a:avLst/>
            </a:prstGeom>
            <a:gradFill rotWithShape="0">
              <a:gsLst>
                <a:gs pos="0">
                  <a:srgbClr val="FFFFFF"/>
                </a:gs>
                <a:gs pos="100000">
                  <a:srgbClr val="FBD4B4"/>
                </a:gs>
              </a:gsLst>
              <a:lin ang="5400000" scaled="1"/>
            </a:gradFill>
            <a:ln w="12700">
              <a:solidFill>
                <a:srgbClr val="FABF8F"/>
              </a:solidFill>
              <a:round/>
              <a:headEnd/>
              <a:tailEnd/>
            </a:ln>
            <a:effectLst>
              <a:outerShdw dist="28398" dir="3806097" algn="ctr" rotWithShape="0">
                <a:srgbClr val="974706">
                  <a:alpha val="50000"/>
                </a:srgbClr>
              </a:outerShdw>
            </a:effectLst>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2800" b="0" i="0" u="none" strike="noStrike" cap="none" normalizeH="0" baseline="0" dirty="0" smtClean="0">
                  <a:ln>
                    <a:noFill/>
                  </a:ln>
                  <a:solidFill>
                    <a:schemeClr val="tx1"/>
                  </a:solidFill>
                  <a:effectLst/>
                  <a:latin typeface="Century" pitchFamily="18" charset="0"/>
                  <a:ea typeface="ＭＳ 明朝" pitchFamily="17" charset="-128"/>
                </a:rPr>
                <a:t>赤</a:t>
              </a:r>
              <a:endParaRPr kumimoji="1" lang="ja-JP" sz="2800" b="0" i="0" u="none" strike="noStrike" cap="none" normalizeH="0" baseline="0" dirty="0" smtClean="0">
                <a:ln>
                  <a:noFill/>
                </a:ln>
                <a:solidFill>
                  <a:schemeClr val="tx1"/>
                </a:solidFill>
                <a:effectLst/>
                <a:latin typeface="Arial" pitchFamily="34" charset="0"/>
                <a:ea typeface="ＭＳ Ｐゴシック" pitchFamily="50" charset="-128"/>
              </a:endParaRPr>
            </a:p>
          </p:txBody>
        </p:sp>
        <p:sp>
          <p:nvSpPr>
            <p:cNvPr id="1041" name="Oval 17"/>
            <p:cNvSpPr>
              <a:spLocks noChangeArrowheads="1"/>
            </p:cNvSpPr>
            <p:nvPr/>
          </p:nvSpPr>
          <p:spPr bwMode="auto">
            <a:xfrm>
              <a:off x="8415" y="6180"/>
              <a:ext cx="645" cy="645"/>
            </a:xfrm>
            <a:prstGeom prst="ellipse">
              <a:avLst/>
            </a:prstGeom>
            <a:gradFill rotWithShape="0">
              <a:gsLst>
                <a:gs pos="0">
                  <a:srgbClr val="FFFFFF"/>
                </a:gs>
                <a:gs pos="100000">
                  <a:srgbClr val="FBD4B4"/>
                </a:gs>
              </a:gsLst>
              <a:lin ang="5400000" scaled="1"/>
            </a:gradFill>
            <a:ln w="12700">
              <a:solidFill>
                <a:srgbClr val="FABF8F"/>
              </a:solidFill>
              <a:round/>
              <a:headEnd/>
              <a:tailEnd/>
            </a:ln>
            <a:effectLst>
              <a:outerShdw dist="28398" dir="3806097" algn="ctr" rotWithShape="0">
                <a:srgbClr val="974706">
                  <a:alpha val="50000"/>
                </a:srgbClr>
              </a:outerShdw>
            </a:effectLst>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2800" b="0" i="0" u="none" strike="noStrike" cap="none" normalizeH="0" baseline="0" dirty="0" smtClean="0">
                  <a:ln>
                    <a:noFill/>
                  </a:ln>
                  <a:solidFill>
                    <a:schemeClr val="tx1"/>
                  </a:solidFill>
                  <a:effectLst/>
                  <a:latin typeface="Century" pitchFamily="18" charset="0"/>
                  <a:ea typeface="ＭＳ 明朝" pitchFamily="17" charset="-128"/>
                </a:rPr>
                <a:t>赤</a:t>
              </a:r>
              <a:endParaRPr kumimoji="1" lang="ja-JP" sz="2800" b="0" i="0" u="none" strike="noStrike" cap="none" normalizeH="0" baseline="0" dirty="0" smtClean="0">
                <a:ln>
                  <a:noFill/>
                </a:ln>
                <a:solidFill>
                  <a:schemeClr val="tx1"/>
                </a:solidFill>
                <a:effectLst/>
                <a:latin typeface="Arial" pitchFamily="34" charset="0"/>
                <a:ea typeface="ＭＳ Ｐゴシック" pitchFamily="50" charset="-128"/>
              </a:endParaRPr>
            </a:p>
          </p:txBody>
        </p:sp>
        <p:sp>
          <p:nvSpPr>
            <p:cNvPr id="1042" name="Oval 18"/>
            <p:cNvSpPr>
              <a:spLocks noChangeArrowheads="1"/>
            </p:cNvSpPr>
            <p:nvPr/>
          </p:nvSpPr>
          <p:spPr bwMode="auto">
            <a:xfrm>
              <a:off x="7860" y="6615"/>
              <a:ext cx="645" cy="645"/>
            </a:xfrm>
            <a:prstGeom prst="ellipse">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2800" b="0" i="0" u="none" strike="noStrike" cap="none" normalizeH="0" baseline="0" dirty="0" smtClean="0">
                  <a:ln>
                    <a:noFill/>
                  </a:ln>
                  <a:solidFill>
                    <a:schemeClr val="tx1"/>
                  </a:solidFill>
                  <a:effectLst/>
                  <a:latin typeface="Century" pitchFamily="18" charset="0"/>
                  <a:ea typeface="ＭＳ 明朝" pitchFamily="17" charset="-128"/>
                </a:rPr>
                <a:t>青</a:t>
              </a:r>
              <a:endParaRPr kumimoji="1" lang="ja-JP" sz="2800" b="0" i="0" u="none" strike="noStrike" cap="none" normalizeH="0" baseline="0" dirty="0" smtClean="0">
                <a:ln>
                  <a:noFill/>
                </a:ln>
                <a:solidFill>
                  <a:schemeClr val="tx1"/>
                </a:solidFill>
                <a:effectLst/>
                <a:latin typeface="Arial" pitchFamily="34" charset="0"/>
                <a:ea typeface="ＭＳ Ｐゴシック" pitchFamily="50" charset="-128"/>
              </a:endParaRPr>
            </a:p>
          </p:txBody>
        </p:sp>
        <p:sp>
          <p:nvSpPr>
            <p:cNvPr id="1043" name="Freeform 19"/>
            <p:cNvSpPr>
              <a:spLocks/>
            </p:cNvSpPr>
            <p:nvPr/>
          </p:nvSpPr>
          <p:spPr bwMode="auto">
            <a:xfrm>
              <a:off x="3710" y="4602"/>
              <a:ext cx="6960" cy="3278"/>
            </a:xfrm>
            <a:custGeom>
              <a:avLst/>
              <a:gdLst/>
              <a:ahLst/>
              <a:cxnLst>
                <a:cxn ang="0">
                  <a:pos x="1840" y="63"/>
                </a:cxn>
                <a:cxn ang="0">
                  <a:pos x="2365" y="573"/>
                </a:cxn>
                <a:cxn ang="0">
                  <a:pos x="1030" y="828"/>
                </a:cxn>
                <a:cxn ang="0">
                  <a:pos x="850" y="2973"/>
                </a:cxn>
                <a:cxn ang="0">
                  <a:pos x="6130" y="2658"/>
                </a:cxn>
                <a:cxn ang="0">
                  <a:pos x="5830" y="363"/>
                </a:cxn>
                <a:cxn ang="0">
                  <a:pos x="3025" y="483"/>
                </a:cxn>
                <a:cxn ang="0">
                  <a:pos x="2425" y="78"/>
                </a:cxn>
              </a:cxnLst>
              <a:rect l="0" t="0" r="r" b="b"/>
              <a:pathLst>
                <a:path w="6960" h="3278">
                  <a:moveTo>
                    <a:pt x="1840" y="63"/>
                  </a:moveTo>
                  <a:cubicBezTo>
                    <a:pt x="2170" y="254"/>
                    <a:pt x="2500" y="446"/>
                    <a:pt x="2365" y="573"/>
                  </a:cubicBezTo>
                  <a:cubicBezTo>
                    <a:pt x="2230" y="700"/>
                    <a:pt x="1282" y="428"/>
                    <a:pt x="1030" y="828"/>
                  </a:cubicBezTo>
                  <a:cubicBezTo>
                    <a:pt x="778" y="1228"/>
                    <a:pt x="0" y="2668"/>
                    <a:pt x="850" y="2973"/>
                  </a:cubicBezTo>
                  <a:cubicBezTo>
                    <a:pt x="1700" y="3278"/>
                    <a:pt x="5300" y="3093"/>
                    <a:pt x="6130" y="2658"/>
                  </a:cubicBezTo>
                  <a:cubicBezTo>
                    <a:pt x="6960" y="2223"/>
                    <a:pt x="6348" y="726"/>
                    <a:pt x="5830" y="363"/>
                  </a:cubicBezTo>
                  <a:cubicBezTo>
                    <a:pt x="5312" y="0"/>
                    <a:pt x="3592" y="530"/>
                    <a:pt x="3025" y="483"/>
                  </a:cubicBezTo>
                  <a:cubicBezTo>
                    <a:pt x="2458" y="436"/>
                    <a:pt x="2530" y="153"/>
                    <a:pt x="2425" y="78"/>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ja-JP" altLang="en-US"/>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方法</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参加者：青山学院</a:t>
            </a:r>
            <a:r>
              <a:rPr lang="ja-JP" altLang="en-US" dirty="0" smtClean="0"/>
              <a:t>大学社会情報学部での１年生必修科目「統計入門」受講者６２名</a:t>
            </a:r>
            <a:endParaRPr lang="en-US" altLang="ja-JP" dirty="0" smtClean="0"/>
          </a:p>
          <a:p>
            <a:endParaRPr kumimoji="1" lang="ja-JP"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方法</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手続き：</a:t>
            </a:r>
            <a:r>
              <a:rPr kumimoji="1" lang="ja-JP" altLang="en-US" dirty="0" smtClean="0"/>
              <a:t>確率</a:t>
            </a:r>
            <a:r>
              <a:rPr kumimoji="1" lang="ja-JP" altLang="en-US" dirty="0"/>
              <a:t>についての</a:t>
            </a:r>
            <a:r>
              <a:rPr kumimoji="1" lang="ja-JP" altLang="en-US" dirty="0" smtClean="0"/>
              <a:t>授業を２週にわたって実施．</a:t>
            </a:r>
            <a:endParaRPr kumimoji="1" lang="ja-JP" altLang="en-US" dirty="0"/>
          </a:p>
        </p:txBody>
      </p:sp>
      <p:grpSp>
        <p:nvGrpSpPr>
          <p:cNvPr id="11" name="グループ化 10"/>
          <p:cNvGrpSpPr/>
          <p:nvPr/>
        </p:nvGrpSpPr>
        <p:grpSpPr>
          <a:xfrm>
            <a:off x="2411760" y="2492896"/>
            <a:ext cx="5786478" cy="1428760"/>
            <a:chOff x="2428860" y="3429000"/>
            <a:chExt cx="5786478" cy="1428760"/>
          </a:xfrm>
        </p:grpSpPr>
        <p:sp>
          <p:nvSpPr>
            <p:cNvPr id="4" name="正方形/長方形 3"/>
            <p:cNvSpPr/>
            <p:nvPr/>
          </p:nvSpPr>
          <p:spPr>
            <a:xfrm>
              <a:off x="3714744" y="3429000"/>
              <a:ext cx="3214710" cy="14287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t>学習</a:t>
              </a:r>
              <a:endParaRPr lang="en-US" altLang="ja-JP" sz="2400" dirty="0" smtClean="0"/>
            </a:p>
            <a:p>
              <a:pPr algn="ctr"/>
              <a:r>
                <a:rPr kumimoji="1" lang="ja-JP" altLang="en-US" sz="2400" dirty="0" smtClean="0"/>
                <a:t>（</a:t>
              </a:r>
              <a:r>
                <a:rPr lang="ja-JP" altLang="en-US" sz="2400" dirty="0"/>
                <a:t>加法</a:t>
              </a:r>
              <a:r>
                <a:rPr lang="ja-JP" altLang="en-US" sz="2400" dirty="0" smtClean="0"/>
                <a:t>定理・乗法定理</a:t>
              </a:r>
              <a:r>
                <a:rPr kumimoji="1" lang="ja-JP" altLang="en-US" sz="2400" dirty="0" smtClean="0"/>
                <a:t>）</a:t>
              </a:r>
              <a:endParaRPr kumimoji="1" lang="en-US" altLang="ja-JP" sz="2400" dirty="0" smtClean="0"/>
            </a:p>
          </p:txBody>
        </p:sp>
        <p:sp>
          <p:nvSpPr>
            <p:cNvPr id="6" name="正方形/長方形 5"/>
            <p:cNvSpPr/>
            <p:nvPr/>
          </p:nvSpPr>
          <p:spPr>
            <a:xfrm>
              <a:off x="2428860" y="3429000"/>
              <a:ext cx="1285884" cy="142876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ja-JP" altLang="en-US" sz="2400" dirty="0" smtClean="0"/>
                <a:t>テスト</a:t>
              </a:r>
              <a:endParaRPr kumimoji="1" lang="en-US" altLang="ja-JP" sz="2400" dirty="0" smtClean="0"/>
            </a:p>
          </p:txBody>
        </p:sp>
        <p:sp>
          <p:nvSpPr>
            <p:cNvPr id="7" name="正方形/長方形 6"/>
            <p:cNvSpPr/>
            <p:nvPr/>
          </p:nvSpPr>
          <p:spPr>
            <a:xfrm>
              <a:off x="6929454" y="3429000"/>
              <a:ext cx="1285884" cy="142876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ja-JP" altLang="en-US" sz="2400" dirty="0" smtClean="0"/>
                <a:t>テスト</a:t>
              </a:r>
              <a:endParaRPr kumimoji="1" lang="en-US" altLang="ja-JP" sz="2400" dirty="0" smtClean="0"/>
            </a:p>
          </p:txBody>
        </p:sp>
      </p:grpSp>
      <p:grpSp>
        <p:nvGrpSpPr>
          <p:cNvPr id="12" name="グループ化 11"/>
          <p:cNvGrpSpPr/>
          <p:nvPr/>
        </p:nvGrpSpPr>
        <p:grpSpPr>
          <a:xfrm>
            <a:off x="2411760" y="4221088"/>
            <a:ext cx="5786478" cy="1428760"/>
            <a:chOff x="2428860" y="5072074"/>
            <a:chExt cx="5786478" cy="1428760"/>
          </a:xfrm>
        </p:grpSpPr>
        <p:sp>
          <p:nvSpPr>
            <p:cNvPr id="5" name="正方形/長方形 4"/>
            <p:cNvSpPr/>
            <p:nvPr/>
          </p:nvSpPr>
          <p:spPr>
            <a:xfrm>
              <a:off x="2428860" y="5072074"/>
              <a:ext cx="4500594" cy="14287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t>学習</a:t>
              </a:r>
              <a:endParaRPr lang="en-US" altLang="ja-JP" sz="2400" dirty="0" smtClean="0"/>
            </a:p>
            <a:p>
              <a:pPr algn="ctr"/>
              <a:r>
                <a:rPr kumimoji="1" lang="ja-JP" altLang="en-US" sz="2400" dirty="0" smtClean="0"/>
                <a:t>（ベイズの定理）</a:t>
              </a:r>
              <a:endParaRPr kumimoji="1" lang="en-US" altLang="ja-JP" sz="2400" dirty="0" smtClean="0"/>
            </a:p>
          </p:txBody>
        </p:sp>
        <p:sp>
          <p:nvSpPr>
            <p:cNvPr id="8" name="正方形/長方形 7"/>
            <p:cNvSpPr/>
            <p:nvPr/>
          </p:nvSpPr>
          <p:spPr>
            <a:xfrm>
              <a:off x="6929454" y="5072074"/>
              <a:ext cx="1285884" cy="142876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ja-JP" altLang="en-US" sz="2400" dirty="0" smtClean="0"/>
                <a:t>テスト</a:t>
              </a:r>
              <a:endParaRPr kumimoji="1" lang="en-US" altLang="ja-JP" sz="2400" dirty="0" smtClean="0"/>
            </a:p>
          </p:txBody>
        </p:sp>
      </p:grpSp>
      <p:sp>
        <p:nvSpPr>
          <p:cNvPr id="9" name="テキスト ボックス 8"/>
          <p:cNvSpPr txBox="1"/>
          <p:nvPr/>
        </p:nvSpPr>
        <p:spPr>
          <a:xfrm>
            <a:off x="971600" y="2852936"/>
            <a:ext cx="1285929" cy="584775"/>
          </a:xfrm>
          <a:prstGeom prst="rect">
            <a:avLst/>
          </a:prstGeom>
          <a:noFill/>
        </p:spPr>
        <p:txBody>
          <a:bodyPr wrap="none" rtlCol="0">
            <a:spAutoFit/>
          </a:bodyPr>
          <a:lstStyle/>
          <a:p>
            <a:r>
              <a:rPr kumimoji="1" lang="ja-JP" altLang="en-US" sz="3200" dirty="0" smtClean="0"/>
              <a:t>第１週</a:t>
            </a:r>
            <a:endParaRPr kumimoji="1" lang="ja-JP" altLang="en-US" sz="3200" dirty="0"/>
          </a:p>
        </p:txBody>
      </p:sp>
      <p:sp>
        <p:nvSpPr>
          <p:cNvPr id="10" name="テキスト ボックス 9"/>
          <p:cNvSpPr txBox="1"/>
          <p:nvPr/>
        </p:nvSpPr>
        <p:spPr>
          <a:xfrm>
            <a:off x="971600" y="4509120"/>
            <a:ext cx="1285929" cy="584775"/>
          </a:xfrm>
          <a:prstGeom prst="rect">
            <a:avLst/>
          </a:prstGeom>
          <a:noFill/>
        </p:spPr>
        <p:txBody>
          <a:bodyPr wrap="none" rtlCol="0">
            <a:spAutoFit/>
          </a:bodyPr>
          <a:lstStyle/>
          <a:p>
            <a:r>
              <a:rPr kumimoji="1" lang="ja-JP" altLang="en-US" sz="3200" dirty="0" smtClean="0"/>
              <a:t>第２週</a:t>
            </a:r>
            <a:endParaRPr kumimoji="1" lang="ja-JP" altLang="en-US" sz="3200" dirty="0"/>
          </a:p>
        </p:txBody>
      </p:sp>
      <p:sp>
        <p:nvSpPr>
          <p:cNvPr id="13" name="テキスト ボックス 12"/>
          <p:cNvSpPr txBox="1"/>
          <p:nvPr/>
        </p:nvSpPr>
        <p:spPr>
          <a:xfrm>
            <a:off x="2339752" y="2492896"/>
            <a:ext cx="1319592" cy="523220"/>
          </a:xfrm>
          <a:prstGeom prst="rect">
            <a:avLst/>
          </a:prstGeom>
          <a:noFill/>
          <a:ln w="38100">
            <a:solidFill>
              <a:srgbClr val="FF0000"/>
            </a:solidFill>
          </a:ln>
        </p:spPr>
        <p:txBody>
          <a:bodyPr wrap="none" rtlCol="0">
            <a:spAutoFit/>
          </a:bodyPr>
          <a:lstStyle/>
          <a:p>
            <a:r>
              <a:rPr kumimoji="1" lang="ja-JP" altLang="en-US" sz="2800" b="1" dirty="0" smtClean="0"/>
              <a:t>くじびき</a:t>
            </a:r>
            <a:endParaRPr kumimoji="1" lang="ja-JP" altLang="en-US" sz="2800" b="1" dirty="0"/>
          </a:p>
        </p:txBody>
      </p:sp>
      <p:sp>
        <p:nvSpPr>
          <p:cNvPr id="14" name="テキスト ボックス 13"/>
          <p:cNvSpPr txBox="1"/>
          <p:nvPr/>
        </p:nvSpPr>
        <p:spPr>
          <a:xfrm>
            <a:off x="7164288" y="2492896"/>
            <a:ext cx="1319592" cy="523220"/>
          </a:xfrm>
          <a:prstGeom prst="rect">
            <a:avLst/>
          </a:prstGeom>
          <a:noFill/>
          <a:ln w="38100">
            <a:solidFill>
              <a:srgbClr val="FF0000"/>
            </a:solidFill>
          </a:ln>
        </p:spPr>
        <p:txBody>
          <a:bodyPr wrap="none" rtlCol="0">
            <a:spAutoFit/>
          </a:bodyPr>
          <a:lstStyle/>
          <a:p>
            <a:r>
              <a:rPr kumimoji="1" lang="ja-JP" altLang="en-US" sz="2800" b="1" dirty="0" smtClean="0"/>
              <a:t>くじびき</a:t>
            </a:r>
            <a:endParaRPr kumimoji="1" lang="ja-JP" altLang="en-US" sz="2800" b="1" dirty="0"/>
          </a:p>
        </p:txBody>
      </p:sp>
      <p:sp>
        <p:nvSpPr>
          <p:cNvPr id="15" name="テキスト ボックス 14"/>
          <p:cNvSpPr txBox="1"/>
          <p:nvPr/>
        </p:nvSpPr>
        <p:spPr>
          <a:xfrm>
            <a:off x="7380312" y="4221088"/>
            <a:ext cx="1319592" cy="523220"/>
          </a:xfrm>
          <a:prstGeom prst="rect">
            <a:avLst/>
          </a:prstGeom>
          <a:noFill/>
          <a:ln w="38100">
            <a:solidFill>
              <a:srgbClr val="FF0000"/>
            </a:solidFill>
          </a:ln>
        </p:spPr>
        <p:txBody>
          <a:bodyPr wrap="none" rtlCol="0">
            <a:spAutoFit/>
          </a:bodyPr>
          <a:lstStyle/>
          <a:p>
            <a:r>
              <a:rPr kumimoji="1" lang="ja-JP" altLang="en-US" sz="2800" b="1" dirty="0" smtClean="0"/>
              <a:t>くじびき</a:t>
            </a:r>
            <a:endParaRPr kumimoji="1" lang="ja-JP" altLang="en-US" sz="2800" b="1" dirty="0"/>
          </a:p>
        </p:txBody>
      </p:sp>
      <p:sp>
        <p:nvSpPr>
          <p:cNvPr id="16" name="テキスト ボックス 15"/>
          <p:cNvSpPr txBox="1"/>
          <p:nvPr/>
        </p:nvSpPr>
        <p:spPr>
          <a:xfrm>
            <a:off x="6876256" y="5373216"/>
            <a:ext cx="1762021" cy="523220"/>
          </a:xfrm>
          <a:prstGeom prst="rect">
            <a:avLst/>
          </a:prstGeom>
          <a:noFill/>
          <a:ln w="38100">
            <a:solidFill>
              <a:srgbClr val="FF0000"/>
            </a:solidFill>
          </a:ln>
        </p:spPr>
        <p:txBody>
          <a:bodyPr wrap="none" rtlCol="0">
            <a:spAutoFit/>
          </a:bodyPr>
          <a:lstStyle/>
          <a:p>
            <a:r>
              <a:rPr kumimoji="1" lang="ja-JP" altLang="en-US" sz="2800" b="1" dirty="0" smtClean="0"/>
              <a:t>３囚人（１）</a:t>
            </a:r>
            <a:endParaRPr kumimoji="1" lang="ja-JP" altLang="en-US" sz="2800" b="1" dirty="0"/>
          </a:p>
        </p:txBody>
      </p:sp>
      <p:sp>
        <p:nvSpPr>
          <p:cNvPr id="17" name="テキスト ボックス 16"/>
          <p:cNvSpPr txBox="1"/>
          <p:nvPr/>
        </p:nvSpPr>
        <p:spPr>
          <a:xfrm>
            <a:off x="6876256" y="6021288"/>
            <a:ext cx="1762021" cy="523220"/>
          </a:xfrm>
          <a:prstGeom prst="rect">
            <a:avLst/>
          </a:prstGeom>
          <a:noFill/>
          <a:ln w="38100">
            <a:solidFill>
              <a:srgbClr val="FF0000"/>
            </a:solidFill>
          </a:ln>
        </p:spPr>
        <p:txBody>
          <a:bodyPr wrap="none" rtlCol="0">
            <a:spAutoFit/>
          </a:bodyPr>
          <a:lstStyle/>
          <a:p>
            <a:r>
              <a:rPr kumimoji="1" lang="ja-JP" altLang="en-US" sz="2800" b="1" dirty="0" smtClean="0"/>
              <a:t>３囚人（２）</a:t>
            </a:r>
            <a:endParaRPr kumimoji="1" lang="ja-JP" altLang="en-US" sz="2800"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方法</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３囚人問題では，参加者は２群に分かれた．</a:t>
            </a:r>
            <a:endParaRPr kumimoji="1" lang="en-US" altLang="ja-JP" dirty="0" smtClean="0"/>
          </a:p>
          <a:p>
            <a:pPr lvl="1"/>
            <a:r>
              <a:rPr lang="ja-JP" altLang="en-US" dirty="0" smtClean="0"/>
              <a:t>樹形図群３０名</a:t>
            </a:r>
            <a:endParaRPr lang="en-US" altLang="ja-JP" dirty="0" smtClean="0"/>
          </a:p>
          <a:p>
            <a:pPr lvl="1"/>
            <a:r>
              <a:rPr lang="ja-JP" altLang="en-US" dirty="0" smtClean="0"/>
              <a:t>ルーレット群３２名</a:t>
            </a:r>
            <a:endParaRPr lang="en-US" altLang="ja-JP" dirty="0" smtClean="0"/>
          </a:p>
          <a:p>
            <a:r>
              <a:rPr lang="ja-JP" altLang="en-US" dirty="0" smtClean="0"/>
              <a:t>樹形図，ルーレット図ともに，２回の授業で学習した．</a:t>
            </a:r>
            <a:endParaRPr lang="en-US" altLang="ja-JP" dirty="0" smtClean="0"/>
          </a:p>
          <a:p>
            <a:r>
              <a:rPr kumimoji="1" lang="ja-JP" altLang="en-US" dirty="0" smtClean="0"/>
              <a:t>１回目のトライでは未完成の図，２回目のトライでは完全な図が提示された．</a:t>
            </a:r>
            <a:endParaRPr kumimoji="1" lang="ja-JP"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方法</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樹形図（未完成）</a:t>
            </a:r>
            <a:endParaRPr kumimoji="1" lang="ja-JP" altLang="en-US" dirty="0"/>
          </a:p>
        </p:txBody>
      </p:sp>
      <p:cxnSp>
        <p:nvCxnSpPr>
          <p:cNvPr id="5" name="直線コネクタ 4"/>
          <p:cNvCxnSpPr/>
          <p:nvPr/>
        </p:nvCxnSpPr>
        <p:spPr>
          <a:xfrm flipV="1">
            <a:off x="1619672" y="2996952"/>
            <a:ext cx="1656184" cy="1152128"/>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flipV="1">
            <a:off x="1619672" y="4149080"/>
            <a:ext cx="1728192" cy="8384"/>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1619672" y="4149080"/>
            <a:ext cx="1728192" cy="1224136"/>
          </a:xfrm>
          <a:prstGeom prst="line">
            <a:avLst/>
          </a:prstGeom>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3635896" y="2708920"/>
            <a:ext cx="1019831" cy="461665"/>
          </a:xfrm>
          <a:prstGeom prst="rect">
            <a:avLst/>
          </a:prstGeom>
          <a:noFill/>
        </p:spPr>
        <p:txBody>
          <a:bodyPr wrap="none" rtlCol="0">
            <a:spAutoFit/>
          </a:bodyPr>
          <a:lstStyle/>
          <a:p>
            <a:r>
              <a:rPr kumimoji="1" lang="ja-JP" altLang="en-US" sz="2400" dirty="0" smtClean="0"/>
              <a:t>Ａ釈放</a:t>
            </a:r>
            <a:endParaRPr kumimoji="1" lang="en-US" altLang="ja-JP" sz="2400" dirty="0" smtClean="0"/>
          </a:p>
        </p:txBody>
      </p:sp>
      <p:sp>
        <p:nvSpPr>
          <p:cNvPr id="15" name="テキスト ボックス 14"/>
          <p:cNvSpPr txBox="1"/>
          <p:nvPr/>
        </p:nvSpPr>
        <p:spPr>
          <a:xfrm>
            <a:off x="3635896" y="3861048"/>
            <a:ext cx="1039067" cy="461665"/>
          </a:xfrm>
          <a:prstGeom prst="rect">
            <a:avLst/>
          </a:prstGeom>
          <a:noFill/>
        </p:spPr>
        <p:txBody>
          <a:bodyPr wrap="none" rtlCol="0">
            <a:spAutoFit/>
          </a:bodyPr>
          <a:lstStyle/>
          <a:p>
            <a:r>
              <a:rPr lang="ja-JP" altLang="en-US" sz="2400" dirty="0" smtClean="0"/>
              <a:t>Ｂ</a:t>
            </a:r>
            <a:r>
              <a:rPr kumimoji="1" lang="ja-JP" altLang="en-US" sz="2400" dirty="0" smtClean="0"/>
              <a:t>釈放</a:t>
            </a:r>
            <a:endParaRPr kumimoji="1" lang="en-US" altLang="ja-JP" sz="2400" dirty="0" smtClean="0"/>
          </a:p>
        </p:txBody>
      </p:sp>
      <p:sp>
        <p:nvSpPr>
          <p:cNvPr id="16" name="テキスト ボックス 15"/>
          <p:cNvSpPr txBox="1"/>
          <p:nvPr/>
        </p:nvSpPr>
        <p:spPr>
          <a:xfrm>
            <a:off x="3707904" y="5157192"/>
            <a:ext cx="1029449" cy="461665"/>
          </a:xfrm>
          <a:prstGeom prst="rect">
            <a:avLst/>
          </a:prstGeom>
          <a:noFill/>
        </p:spPr>
        <p:txBody>
          <a:bodyPr wrap="none" rtlCol="0">
            <a:spAutoFit/>
          </a:bodyPr>
          <a:lstStyle/>
          <a:p>
            <a:r>
              <a:rPr lang="ja-JP" altLang="en-US" sz="2400" dirty="0" smtClean="0"/>
              <a:t>Ｃ</a:t>
            </a:r>
            <a:r>
              <a:rPr kumimoji="1" lang="ja-JP" altLang="en-US" sz="2400" dirty="0" smtClean="0"/>
              <a:t>釈放</a:t>
            </a:r>
            <a:endParaRPr kumimoji="1" lang="en-US" altLang="ja-JP" sz="2400" dirty="0" smtClean="0"/>
          </a:p>
        </p:txBody>
      </p:sp>
      <p:graphicFrame>
        <p:nvGraphicFramePr>
          <p:cNvPr id="17" name="オブジェクト 16"/>
          <p:cNvGraphicFramePr>
            <a:graphicFrameLocks noChangeAspect="1"/>
          </p:cNvGraphicFramePr>
          <p:nvPr/>
        </p:nvGraphicFramePr>
        <p:xfrm>
          <a:off x="2051720" y="2708920"/>
          <a:ext cx="468335" cy="844923"/>
        </p:xfrm>
        <a:graphic>
          <a:graphicData uri="http://schemas.openxmlformats.org/presentationml/2006/ole">
            <p:oleObj spid="_x0000_s2050" name="数式" r:id="rId3" imgW="152280" imgH="393480" progId="Equation.3">
              <p:embed/>
            </p:oleObj>
          </a:graphicData>
        </a:graphic>
      </p:graphicFrame>
      <p:graphicFrame>
        <p:nvGraphicFramePr>
          <p:cNvPr id="2051" name="Object 3"/>
          <p:cNvGraphicFramePr>
            <a:graphicFrameLocks noChangeAspect="1"/>
          </p:cNvGraphicFramePr>
          <p:nvPr/>
        </p:nvGraphicFramePr>
        <p:xfrm>
          <a:off x="2771800" y="3501008"/>
          <a:ext cx="468313" cy="846138"/>
        </p:xfrm>
        <a:graphic>
          <a:graphicData uri="http://schemas.openxmlformats.org/presentationml/2006/ole">
            <p:oleObj spid="_x0000_s2051" name="数式" r:id="rId4" imgW="152280" imgH="393480" progId="Equation.3">
              <p:embed/>
            </p:oleObj>
          </a:graphicData>
        </a:graphic>
      </p:graphicFrame>
      <p:graphicFrame>
        <p:nvGraphicFramePr>
          <p:cNvPr id="2052" name="Object 4"/>
          <p:cNvGraphicFramePr>
            <a:graphicFrameLocks noChangeAspect="1"/>
          </p:cNvGraphicFramePr>
          <p:nvPr/>
        </p:nvGraphicFramePr>
        <p:xfrm>
          <a:off x="2699792" y="4365104"/>
          <a:ext cx="468313" cy="846138"/>
        </p:xfrm>
        <a:graphic>
          <a:graphicData uri="http://schemas.openxmlformats.org/presentationml/2006/ole">
            <p:oleObj spid="_x0000_s2052" name="数式" r:id="rId5" imgW="152280" imgH="393480" progId="Equation.3">
              <p:embed/>
            </p:oleObj>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方法</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樹形図（完成）</a:t>
            </a:r>
            <a:endParaRPr kumimoji="1" lang="ja-JP" altLang="en-US" dirty="0"/>
          </a:p>
        </p:txBody>
      </p:sp>
      <p:cxnSp>
        <p:nvCxnSpPr>
          <p:cNvPr id="5" name="直線コネクタ 4"/>
          <p:cNvCxnSpPr/>
          <p:nvPr/>
        </p:nvCxnSpPr>
        <p:spPr>
          <a:xfrm flipV="1">
            <a:off x="827584" y="2996952"/>
            <a:ext cx="1656184" cy="1152128"/>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flipV="1">
            <a:off x="827584" y="4149080"/>
            <a:ext cx="1728192" cy="8384"/>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827584" y="4149080"/>
            <a:ext cx="1728192" cy="1224136"/>
          </a:xfrm>
          <a:prstGeom prst="line">
            <a:avLst/>
          </a:prstGeom>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2699792" y="2708920"/>
            <a:ext cx="1019831" cy="461665"/>
          </a:xfrm>
          <a:prstGeom prst="rect">
            <a:avLst/>
          </a:prstGeom>
          <a:noFill/>
        </p:spPr>
        <p:txBody>
          <a:bodyPr wrap="none" rtlCol="0">
            <a:spAutoFit/>
          </a:bodyPr>
          <a:lstStyle/>
          <a:p>
            <a:r>
              <a:rPr kumimoji="1" lang="ja-JP" altLang="en-US" sz="2400" dirty="0" smtClean="0"/>
              <a:t>Ａ釈放</a:t>
            </a:r>
            <a:endParaRPr kumimoji="1" lang="en-US" altLang="ja-JP" sz="2400" dirty="0" smtClean="0"/>
          </a:p>
        </p:txBody>
      </p:sp>
      <p:sp>
        <p:nvSpPr>
          <p:cNvPr id="15" name="テキスト ボックス 14"/>
          <p:cNvSpPr txBox="1"/>
          <p:nvPr/>
        </p:nvSpPr>
        <p:spPr>
          <a:xfrm>
            <a:off x="2771800" y="3861048"/>
            <a:ext cx="1039067" cy="461665"/>
          </a:xfrm>
          <a:prstGeom prst="rect">
            <a:avLst/>
          </a:prstGeom>
          <a:noFill/>
        </p:spPr>
        <p:txBody>
          <a:bodyPr wrap="none" rtlCol="0">
            <a:spAutoFit/>
          </a:bodyPr>
          <a:lstStyle/>
          <a:p>
            <a:r>
              <a:rPr lang="ja-JP" altLang="en-US" sz="2400" dirty="0" smtClean="0"/>
              <a:t>Ｂ</a:t>
            </a:r>
            <a:r>
              <a:rPr kumimoji="1" lang="ja-JP" altLang="en-US" sz="2400" dirty="0" smtClean="0"/>
              <a:t>釈放</a:t>
            </a:r>
            <a:endParaRPr kumimoji="1" lang="en-US" altLang="ja-JP" sz="2400" dirty="0" smtClean="0"/>
          </a:p>
        </p:txBody>
      </p:sp>
      <p:sp>
        <p:nvSpPr>
          <p:cNvPr id="16" name="テキスト ボックス 15"/>
          <p:cNvSpPr txBox="1"/>
          <p:nvPr/>
        </p:nvSpPr>
        <p:spPr>
          <a:xfrm>
            <a:off x="2699792" y="5229200"/>
            <a:ext cx="1029449" cy="461665"/>
          </a:xfrm>
          <a:prstGeom prst="rect">
            <a:avLst/>
          </a:prstGeom>
          <a:noFill/>
        </p:spPr>
        <p:txBody>
          <a:bodyPr wrap="none" rtlCol="0">
            <a:spAutoFit/>
          </a:bodyPr>
          <a:lstStyle/>
          <a:p>
            <a:r>
              <a:rPr lang="ja-JP" altLang="en-US" sz="2400" dirty="0" smtClean="0"/>
              <a:t>Ｃ</a:t>
            </a:r>
            <a:r>
              <a:rPr kumimoji="1" lang="ja-JP" altLang="en-US" sz="2400" dirty="0" smtClean="0"/>
              <a:t>釈放</a:t>
            </a:r>
            <a:endParaRPr kumimoji="1" lang="en-US" altLang="ja-JP" sz="2400" dirty="0" smtClean="0"/>
          </a:p>
        </p:txBody>
      </p:sp>
      <p:graphicFrame>
        <p:nvGraphicFramePr>
          <p:cNvPr id="17" name="オブジェクト 16"/>
          <p:cNvGraphicFramePr>
            <a:graphicFrameLocks noChangeAspect="1"/>
          </p:cNvGraphicFramePr>
          <p:nvPr/>
        </p:nvGraphicFramePr>
        <p:xfrm>
          <a:off x="1403648" y="2708920"/>
          <a:ext cx="468335" cy="844923"/>
        </p:xfrm>
        <a:graphic>
          <a:graphicData uri="http://schemas.openxmlformats.org/presentationml/2006/ole">
            <p:oleObj spid="_x0000_s3074" name="数式" r:id="rId3" imgW="152280" imgH="393480" progId="Equation.3">
              <p:embed/>
            </p:oleObj>
          </a:graphicData>
        </a:graphic>
      </p:graphicFrame>
      <p:graphicFrame>
        <p:nvGraphicFramePr>
          <p:cNvPr id="2051" name="Object 3"/>
          <p:cNvGraphicFramePr>
            <a:graphicFrameLocks noChangeAspect="1"/>
          </p:cNvGraphicFramePr>
          <p:nvPr/>
        </p:nvGraphicFramePr>
        <p:xfrm>
          <a:off x="1907704" y="3573016"/>
          <a:ext cx="468313" cy="846138"/>
        </p:xfrm>
        <a:graphic>
          <a:graphicData uri="http://schemas.openxmlformats.org/presentationml/2006/ole">
            <p:oleObj spid="_x0000_s3075" name="数式" r:id="rId4" imgW="152280" imgH="393480" progId="Equation.3">
              <p:embed/>
            </p:oleObj>
          </a:graphicData>
        </a:graphic>
      </p:graphicFrame>
      <p:graphicFrame>
        <p:nvGraphicFramePr>
          <p:cNvPr id="2052" name="Object 4"/>
          <p:cNvGraphicFramePr>
            <a:graphicFrameLocks noChangeAspect="1"/>
          </p:cNvGraphicFramePr>
          <p:nvPr/>
        </p:nvGraphicFramePr>
        <p:xfrm>
          <a:off x="1979712" y="4365104"/>
          <a:ext cx="468313" cy="846138"/>
        </p:xfrm>
        <a:graphic>
          <a:graphicData uri="http://schemas.openxmlformats.org/presentationml/2006/ole">
            <p:oleObj spid="_x0000_s3076" name="数式" r:id="rId5" imgW="152280" imgH="393480" progId="Equation.3">
              <p:embed/>
            </p:oleObj>
          </a:graphicData>
        </a:graphic>
      </p:graphicFrame>
      <p:cxnSp>
        <p:nvCxnSpPr>
          <p:cNvPr id="13" name="直線コネクタ 12"/>
          <p:cNvCxnSpPr/>
          <p:nvPr/>
        </p:nvCxnSpPr>
        <p:spPr>
          <a:xfrm flipV="1">
            <a:off x="3707904" y="2276872"/>
            <a:ext cx="1152128" cy="648072"/>
          </a:xfrm>
          <a:prstGeom prst="line">
            <a:avLst/>
          </a:prstGeom>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5148064" y="5229200"/>
            <a:ext cx="2464136" cy="369332"/>
          </a:xfrm>
          <a:prstGeom prst="rect">
            <a:avLst/>
          </a:prstGeom>
          <a:noFill/>
          <a:ln w="19050">
            <a:solidFill>
              <a:schemeClr val="tx1"/>
            </a:solidFill>
          </a:ln>
        </p:spPr>
        <p:txBody>
          <a:bodyPr wrap="none" rtlCol="0">
            <a:spAutoFit/>
          </a:bodyPr>
          <a:lstStyle/>
          <a:p>
            <a:r>
              <a:rPr kumimoji="1" lang="ja-JP" altLang="en-US" dirty="0" smtClean="0"/>
              <a:t>「Ｂは処刑される」と言う</a:t>
            </a:r>
            <a:endParaRPr kumimoji="1" lang="ja-JP" altLang="en-US" dirty="0"/>
          </a:p>
        </p:txBody>
      </p:sp>
      <p:sp>
        <p:nvSpPr>
          <p:cNvPr id="21" name="テキスト ボックス 20"/>
          <p:cNvSpPr txBox="1"/>
          <p:nvPr/>
        </p:nvSpPr>
        <p:spPr>
          <a:xfrm>
            <a:off x="5076056" y="2132856"/>
            <a:ext cx="2464136" cy="369332"/>
          </a:xfrm>
          <a:prstGeom prst="rect">
            <a:avLst/>
          </a:prstGeom>
          <a:noFill/>
          <a:ln w="19050">
            <a:solidFill>
              <a:schemeClr val="tx1"/>
            </a:solidFill>
          </a:ln>
        </p:spPr>
        <p:txBody>
          <a:bodyPr wrap="none" rtlCol="0">
            <a:spAutoFit/>
          </a:bodyPr>
          <a:lstStyle/>
          <a:p>
            <a:r>
              <a:rPr kumimoji="1" lang="ja-JP" altLang="en-US" dirty="0" smtClean="0"/>
              <a:t>「Ｂは処刑される」と言う</a:t>
            </a:r>
            <a:endParaRPr kumimoji="1" lang="ja-JP" altLang="en-US" dirty="0"/>
          </a:p>
        </p:txBody>
      </p:sp>
      <p:cxnSp>
        <p:nvCxnSpPr>
          <p:cNvPr id="22" name="直線コネクタ 21"/>
          <p:cNvCxnSpPr/>
          <p:nvPr/>
        </p:nvCxnSpPr>
        <p:spPr>
          <a:xfrm>
            <a:off x="3779912" y="5445224"/>
            <a:ext cx="108012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3851920" y="4149080"/>
            <a:ext cx="108012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3707904" y="2924944"/>
            <a:ext cx="1215752" cy="279648"/>
          </a:xfrm>
          <a:prstGeom prst="line">
            <a:avLst/>
          </a:prstGeom>
        </p:spPr>
        <p:style>
          <a:lnRef idx="1">
            <a:schemeClr val="accent1"/>
          </a:lnRef>
          <a:fillRef idx="0">
            <a:schemeClr val="accent1"/>
          </a:fillRef>
          <a:effectRef idx="0">
            <a:schemeClr val="accent1"/>
          </a:effectRef>
          <a:fontRef idx="minor">
            <a:schemeClr val="tx1"/>
          </a:fontRef>
        </p:style>
      </p:cxnSp>
      <p:sp>
        <p:nvSpPr>
          <p:cNvPr id="29" name="テキスト ボックス 28"/>
          <p:cNvSpPr txBox="1"/>
          <p:nvPr/>
        </p:nvSpPr>
        <p:spPr>
          <a:xfrm>
            <a:off x="5076056" y="2996952"/>
            <a:ext cx="2456122" cy="369332"/>
          </a:xfrm>
          <a:prstGeom prst="rect">
            <a:avLst/>
          </a:prstGeom>
          <a:noFill/>
        </p:spPr>
        <p:txBody>
          <a:bodyPr wrap="none" rtlCol="0">
            <a:spAutoFit/>
          </a:bodyPr>
          <a:lstStyle/>
          <a:p>
            <a:r>
              <a:rPr kumimoji="1" lang="ja-JP" altLang="en-US" dirty="0" smtClean="0"/>
              <a:t>「Ｃは処刑される」と言う</a:t>
            </a:r>
            <a:endParaRPr kumimoji="1" lang="en-US" altLang="ja-JP" dirty="0" smtClean="0"/>
          </a:p>
        </p:txBody>
      </p:sp>
      <p:sp>
        <p:nvSpPr>
          <p:cNvPr id="30" name="テキスト ボックス 29"/>
          <p:cNvSpPr txBox="1"/>
          <p:nvPr/>
        </p:nvSpPr>
        <p:spPr>
          <a:xfrm>
            <a:off x="5076056" y="4005064"/>
            <a:ext cx="2456122" cy="369332"/>
          </a:xfrm>
          <a:prstGeom prst="rect">
            <a:avLst/>
          </a:prstGeom>
          <a:noFill/>
        </p:spPr>
        <p:txBody>
          <a:bodyPr wrap="none" rtlCol="0">
            <a:spAutoFit/>
          </a:bodyPr>
          <a:lstStyle/>
          <a:p>
            <a:r>
              <a:rPr kumimoji="1" lang="ja-JP" altLang="en-US" dirty="0" smtClean="0"/>
              <a:t>「Ｃは処刑される」と言う</a:t>
            </a:r>
            <a:endParaRPr kumimoji="1" lang="en-US" altLang="ja-JP" dirty="0" smtClean="0"/>
          </a:p>
        </p:txBody>
      </p:sp>
      <p:graphicFrame>
        <p:nvGraphicFramePr>
          <p:cNvPr id="3077" name="Object 5"/>
          <p:cNvGraphicFramePr>
            <a:graphicFrameLocks noChangeAspect="1"/>
          </p:cNvGraphicFramePr>
          <p:nvPr/>
        </p:nvGraphicFramePr>
        <p:xfrm>
          <a:off x="4067944" y="1772816"/>
          <a:ext cx="468312" cy="846138"/>
        </p:xfrm>
        <a:graphic>
          <a:graphicData uri="http://schemas.openxmlformats.org/presentationml/2006/ole">
            <p:oleObj spid="_x0000_s3077" name="数式" r:id="rId6" imgW="152280" imgH="393480" progId="Equation.3">
              <p:embed/>
            </p:oleObj>
          </a:graphicData>
        </a:graphic>
      </p:graphicFrame>
      <p:graphicFrame>
        <p:nvGraphicFramePr>
          <p:cNvPr id="3078" name="Object 6"/>
          <p:cNvGraphicFramePr>
            <a:graphicFrameLocks noChangeAspect="1"/>
          </p:cNvGraphicFramePr>
          <p:nvPr/>
        </p:nvGraphicFramePr>
        <p:xfrm>
          <a:off x="4427984" y="2636912"/>
          <a:ext cx="468312" cy="846138"/>
        </p:xfrm>
        <a:graphic>
          <a:graphicData uri="http://schemas.openxmlformats.org/presentationml/2006/ole">
            <p:oleObj spid="_x0000_s3078" name="数式" r:id="rId7" imgW="152280" imgH="393480" progId="Equation.3">
              <p:embed/>
            </p:oleObj>
          </a:graphicData>
        </a:graphic>
      </p:graphicFrame>
      <p:sp>
        <p:nvSpPr>
          <p:cNvPr id="31" name="テキスト ボックス 30"/>
          <p:cNvSpPr txBox="1"/>
          <p:nvPr/>
        </p:nvSpPr>
        <p:spPr>
          <a:xfrm>
            <a:off x="4283968" y="3717032"/>
            <a:ext cx="394660" cy="461665"/>
          </a:xfrm>
          <a:prstGeom prst="rect">
            <a:avLst/>
          </a:prstGeom>
          <a:noFill/>
        </p:spPr>
        <p:txBody>
          <a:bodyPr wrap="none" rtlCol="0">
            <a:spAutoFit/>
          </a:bodyPr>
          <a:lstStyle/>
          <a:p>
            <a:r>
              <a:rPr kumimoji="1" lang="ja-JP" altLang="en-US" sz="2400" dirty="0" smtClean="0"/>
              <a:t>１</a:t>
            </a:r>
            <a:endParaRPr kumimoji="1" lang="ja-JP" altLang="en-US" sz="2400" dirty="0"/>
          </a:p>
        </p:txBody>
      </p:sp>
      <p:sp>
        <p:nvSpPr>
          <p:cNvPr id="32" name="テキスト ボックス 31"/>
          <p:cNvSpPr txBox="1"/>
          <p:nvPr/>
        </p:nvSpPr>
        <p:spPr>
          <a:xfrm>
            <a:off x="3851920" y="4869160"/>
            <a:ext cx="394660" cy="461665"/>
          </a:xfrm>
          <a:prstGeom prst="rect">
            <a:avLst/>
          </a:prstGeom>
          <a:noFill/>
        </p:spPr>
        <p:txBody>
          <a:bodyPr wrap="none" rtlCol="0">
            <a:spAutoFit/>
          </a:bodyPr>
          <a:lstStyle/>
          <a:p>
            <a:r>
              <a:rPr kumimoji="1" lang="ja-JP" altLang="en-US" sz="2400" dirty="0" smtClean="0"/>
              <a:t>１</a:t>
            </a:r>
            <a:endParaRPr kumimoji="1" lang="ja-JP" altLang="en-US" sz="2400" dirty="0"/>
          </a:p>
        </p:txBody>
      </p:sp>
      <p:graphicFrame>
        <p:nvGraphicFramePr>
          <p:cNvPr id="33" name="オブジェクト 32"/>
          <p:cNvGraphicFramePr>
            <a:graphicFrameLocks noChangeAspect="1"/>
          </p:cNvGraphicFramePr>
          <p:nvPr/>
        </p:nvGraphicFramePr>
        <p:xfrm>
          <a:off x="7740352" y="1844824"/>
          <a:ext cx="792088" cy="846715"/>
        </p:xfrm>
        <a:graphic>
          <a:graphicData uri="http://schemas.openxmlformats.org/presentationml/2006/ole">
            <p:oleObj spid="_x0000_s3079" name="数式" r:id="rId8" imgW="368280" imgH="393480" progId="Equation.3">
              <p:embed/>
            </p:oleObj>
          </a:graphicData>
        </a:graphic>
      </p:graphicFrame>
      <p:graphicFrame>
        <p:nvGraphicFramePr>
          <p:cNvPr id="3080" name="Object 8"/>
          <p:cNvGraphicFramePr>
            <a:graphicFrameLocks noChangeAspect="1"/>
          </p:cNvGraphicFramePr>
          <p:nvPr/>
        </p:nvGraphicFramePr>
        <p:xfrm>
          <a:off x="7740352" y="2852936"/>
          <a:ext cx="792163" cy="847725"/>
        </p:xfrm>
        <a:graphic>
          <a:graphicData uri="http://schemas.openxmlformats.org/presentationml/2006/ole">
            <p:oleObj spid="_x0000_s3080" name="数式" r:id="rId9" imgW="368280" imgH="393480" progId="Equation.3">
              <p:embed/>
            </p:oleObj>
          </a:graphicData>
        </a:graphic>
      </p:graphicFrame>
      <p:graphicFrame>
        <p:nvGraphicFramePr>
          <p:cNvPr id="34" name="オブジェクト 33"/>
          <p:cNvGraphicFramePr>
            <a:graphicFrameLocks noChangeAspect="1"/>
          </p:cNvGraphicFramePr>
          <p:nvPr/>
        </p:nvGraphicFramePr>
        <p:xfrm>
          <a:off x="7740352" y="3861048"/>
          <a:ext cx="662806" cy="821879"/>
        </p:xfrm>
        <a:graphic>
          <a:graphicData uri="http://schemas.openxmlformats.org/presentationml/2006/ole">
            <p:oleObj spid="_x0000_s3081" name="数式" r:id="rId10" imgW="317160" imgH="393480" progId="Equation.3">
              <p:embed/>
            </p:oleObj>
          </a:graphicData>
        </a:graphic>
      </p:graphicFrame>
      <p:graphicFrame>
        <p:nvGraphicFramePr>
          <p:cNvPr id="3082" name="Object 10"/>
          <p:cNvGraphicFramePr>
            <a:graphicFrameLocks noChangeAspect="1"/>
          </p:cNvGraphicFramePr>
          <p:nvPr/>
        </p:nvGraphicFramePr>
        <p:xfrm>
          <a:off x="7884368" y="5013176"/>
          <a:ext cx="661988" cy="822325"/>
        </p:xfrm>
        <a:graphic>
          <a:graphicData uri="http://schemas.openxmlformats.org/presentationml/2006/ole">
            <p:oleObj spid="_x0000_s3082" name="数式" r:id="rId11" imgW="317160" imgH="393480" progId="Equation.3">
              <p:embed/>
            </p:oleObj>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方法</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ルーレット図（未完成）</a:t>
            </a:r>
            <a:endParaRPr kumimoji="1" lang="ja-JP" altLang="en-US" dirty="0"/>
          </a:p>
        </p:txBody>
      </p:sp>
      <p:grpSp>
        <p:nvGrpSpPr>
          <p:cNvPr id="8" name="Group 2"/>
          <p:cNvGrpSpPr>
            <a:grpSpLocks/>
          </p:cNvGrpSpPr>
          <p:nvPr/>
        </p:nvGrpSpPr>
        <p:grpSpPr bwMode="auto">
          <a:xfrm>
            <a:off x="2627784" y="2348880"/>
            <a:ext cx="3672408" cy="4143230"/>
            <a:chOff x="4995" y="7125"/>
            <a:chExt cx="3765" cy="4365"/>
          </a:xfrm>
        </p:grpSpPr>
        <p:sp>
          <p:nvSpPr>
            <p:cNvPr id="9" name="Oval 3"/>
            <p:cNvSpPr>
              <a:spLocks noChangeArrowheads="1"/>
            </p:cNvSpPr>
            <p:nvPr/>
          </p:nvSpPr>
          <p:spPr bwMode="auto">
            <a:xfrm>
              <a:off x="4995" y="7740"/>
              <a:ext cx="3135" cy="3135"/>
            </a:xfrm>
            <a:prstGeom prst="ellipse">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endParaRPr lang="ja-JP" altLang="en-US"/>
            </a:p>
          </p:txBody>
        </p:sp>
        <p:cxnSp>
          <p:nvCxnSpPr>
            <p:cNvPr id="10" name="AutoShape 4"/>
            <p:cNvCxnSpPr>
              <a:cxnSpLocks noChangeShapeType="1"/>
            </p:cNvCxnSpPr>
            <p:nvPr/>
          </p:nvCxnSpPr>
          <p:spPr bwMode="auto">
            <a:xfrm>
              <a:off x="6570" y="7125"/>
              <a:ext cx="15" cy="4365"/>
            </a:xfrm>
            <a:prstGeom prst="straightConnector1">
              <a:avLst/>
            </a:prstGeom>
            <a:noFill/>
            <a:ln w="9525">
              <a:solidFill>
                <a:srgbClr val="000000"/>
              </a:solidFill>
              <a:round/>
              <a:headEnd/>
              <a:tailEnd/>
            </a:ln>
          </p:spPr>
        </p:cxnSp>
        <p:cxnSp>
          <p:nvCxnSpPr>
            <p:cNvPr id="11" name="AutoShape 5"/>
            <p:cNvCxnSpPr>
              <a:cxnSpLocks noChangeShapeType="1"/>
            </p:cNvCxnSpPr>
            <p:nvPr/>
          </p:nvCxnSpPr>
          <p:spPr bwMode="auto">
            <a:xfrm flipH="1">
              <a:off x="6570" y="9300"/>
              <a:ext cx="2190" cy="0"/>
            </a:xfrm>
            <a:prstGeom prst="straightConnector1">
              <a:avLst/>
            </a:prstGeom>
            <a:noFill/>
            <a:ln w="9525">
              <a:solidFill>
                <a:srgbClr val="000000"/>
              </a:solidFill>
              <a:round/>
              <a:headEnd/>
              <a:tailEnd/>
            </a:ln>
          </p:spPr>
        </p:cxnSp>
      </p:grpSp>
      <p:sp>
        <p:nvSpPr>
          <p:cNvPr id="4102" name="Text Box 6"/>
          <p:cNvSpPr txBox="1">
            <a:spLocks noChangeArrowheads="1"/>
          </p:cNvSpPr>
          <p:nvPr/>
        </p:nvSpPr>
        <p:spPr bwMode="auto">
          <a:xfrm>
            <a:off x="395536" y="3789040"/>
            <a:ext cx="1944216" cy="576064"/>
          </a:xfrm>
          <a:prstGeom prst="rect">
            <a:avLst/>
          </a:prstGeom>
          <a:solidFill>
            <a:srgbClr val="FFFFFF"/>
          </a:solidFill>
          <a:ln w="12700">
            <a:noFill/>
            <a:prstDash val="dash"/>
            <a:miter lim="800000"/>
            <a:headEnd/>
            <a:tailEnd/>
          </a:ln>
          <a:effectLst/>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smtClean="0">
                <a:ln>
                  <a:noFill/>
                </a:ln>
                <a:solidFill>
                  <a:schemeClr val="tx1"/>
                </a:solidFill>
                <a:effectLst/>
                <a:latin typeface="Century" pitchFamily="18" charset="0"/>
                <a:ea typeface="ＭＳ 明朝" pitchFamily="17" charset="-128"/>
              </a:rPr>
              <a:t>P{C</a:t>
            </a:r>
            <a:r>
              <a:rPr kumimoji="1" lang="ja-JP" altLang="en-US" sz="2400" b="0" i="0" u="none" strike="noStrike" cap="none" normalizeH="0" baseline="0" dirty="0" smtClean="0">
                <a:ln>
                  <a:noFill/>
                </a:ln>
                <a:solidFill>
                  <a:schemeClr val="tx1"/>
                </a:solidFill>
                <a:effectLst/>
                <a:latin typeface="Century" pitchFamily="18" charset="0"/>
                <a:ea typeface="ＭＳ 明朝" pitchFamily="17" charset="-128"/>
              </a:rPr>
              <a:t>釈放</a:t>
            </a:r>
            <a:r>
              <a:rPr kumimoji="1" lang="en-US" altLang="ja-JP" sz="2400" b="0" i="0" u="none" strike="noStrike" cap="none" normalizeH="0" baseline="0" dirty="0" smtClean="0">
                <a:ln>
                  <a:noFill/>
                </a:ln>
                <a:solidFill>
                  <a:schemeClr val="tx1"/>
                </a:solidFill>
                <a:effectLst/>
                <a:latin typeface="Times New Roman" pitchFamily="18" charset="0"/>
                <a:ea typeface="ＭＳ 明朝" pitchFamily="17" charset="-128"/>
              </a:rPr>
              <a:t>}</a:t>
            </a:r>
            <a:r>
              <a:rPr kumimoji="1" lang="en-US" altLang="ja-JP" sz="2400" b="0" i="0" u="none" strike="noStrike" cap="none" normalizeH="0" baseline="0" dirty="0" smtClean="0">
                <a:ln>
                  <a:noFill/>
                </a:ln>
                <a:solidFill>
                  <a:schemeClr val="tx1"/>
                </a:solidFill>
                <a:effectLst/>
                <a:latin typeface="Century" pitchFamily="18" charset="0"/>
                <a:ea typeface="ＭＳ 明朝" pitchFamily="17" charset="-128"/>
              </a:rPr>
              <a:t>=</a:t>
            </a:r>
            <a:endParaRPr kumimoji="1" lang="ja-JP" altLang="ja-JP" sz="2400" b="0" i="0" u="none" strike="noStrike" cap="none" normalizeH="0" baseline="0" dirty="0" smtClean="0">
              <a:ln>
                <a:noFill/>
              </a:ln>
              <a:solidFill>
                <a:schemeClr val="tx1"/>
              </a:solidFill>
              <a:effectLst/>
              <a:latin typeface="Arial" pitchFamily="34" charset="0"/>
              <a:ea typeface="ＭＳ Ｐゴシック" pitchFamily="50" charset="-128"/>
            </a:endParaRPr>
          </a:p>
        </p:txBody>
      </p:sp>
      <p:graphicFrame>
        <p:nvGraphicFramePr>
          <p:cNvPr id="4103" name="Object 7"/>
          <p:cNvGraphicFramePr>
            <a:graphicFrameLocks noChangeAspect="1"/>
          </p:cNvGraphicFramePr>
          <p:nvPr/>
        </p:nvGraphicFramePr>
        <p:xfrm>
          <a:off x="2051720" y="3501008"/>
          <a:ext cx="468313" cy="846138"/>
        </p:xfrm>
        <a:graphic>
          <a:graphicData uri="http://schemas.openxmlformats.org/presentationml/2006/ole">
            <p:oleObj spid="_x0000_s4103" name="数式" r:id="rId3" imgW="152280" imgH="393480" progId="Equation.3">
              <p:embed/>
            </p:oleObj>
          </a:graphicData>
        </a:graphic>
      </p:graphicFrame>
      <p:sp>
        <p:nvSpPr>
          <p:cNvPr id="14" name="Text Box 6"/>
          <p:cNvSpPr txBox="1">
            <a:spLocks noChangeArrowheads="1"/>
          </p:cNvSpPr>
          <p:nvPr/>
        </p:nvSpPr>
        <p:spPr bwMode="auto">
          <a:xfrm>
            <a:off x="4932040" y="2492896"/>
            <a:ext cx="1944216" cy="576064"/>
          </a:xfrm>
          <a:prstGeom prst="rect">
            <a:avLst/>
          </a:prstGeom>
          <a:solidFill>
            <a:srgbClr val="FFFFFF"/>
          </a:solidFill>
          <a:ln w="12700">
            <a:noFill/>
            <a:prstDash val="dash"/>
            <a:miter lim="800000"/>
            <a:headEnd/>
            <a:tailEnd/>
          </a:ln>
          <a:effectLst/>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smtClean="0">
                <a:ln>
                  <a:noFill/>
                </a:ln>
                <a:solidFill>
                  <a:schemeClr val="tx1"/>
                </a:solidFill>
                <a:effectLst/>
                <a:latin typeface="Century" pitchFamily="18" charset="0"/>
                <a:ea typeface="ＭＳ 明朝" pitchFamily="17" charset="-128"/>
              </a:rPr>
              <a:t>P{A</a:t>
            </a:r>
            <a:r>
              <a:rPr kumimoji="1" lang="ja-JP" altLang="en-US" sz="2400" b="0" i="0" u="none" strike="noStrike" cap="none" normalizeH="0" baseline="0" dirty="0" smtClean="0">
                <a:ln>
                  <a:noFill/>
                </a:ln>
                <a:solidFill>
                  <a:schemeClr val="tx1"/>
                </a:solidFill>
                <a:effectLst/>
                <a:latin typeface="Century" pitchFamily="18" charset="0"/>
                <a:ea typeface="ＭＳ 明朝" pitchFamily="17" charset="-128"/>
              </a:rPr>
              <a:t>釈放</a:t>
            </a:r>
            <a:r>
              <a:rPr kumimoji="1" lang="en-US" altLang="ja-JP" sz="2400" b="0" i="0" u="none" strike="noStrike" cap="none" normalizeH="0" baseline="0" dirty="0" smtClean="0">
                <a:ln>
                  <a:noFill/>
                </a:ln>
                <a:solidFill>
                  <a:schemeClr val="tx1"/>
                </a:solidFill>
                <a:effectLst/>
                <a:latin typeface="Times New Roman" pitchFamily="18" charset="0"/>
                <a:ea typeface="ＭＳ 明朝" pitchFamily="17" charset="-128"/>
              </a:rPr>
              <a:t>}</a:t>
            </a:r>
            <a:r>
              <a:rPr kumimoji="1" lang="en-US" altLang="ja-JP" sz="2400" b="0" i="0" u="none" strike="noStrike" cap="none" normalizeH="0" baseline="0" dirty="0" smtClean="0">
                <a:ln>
                  <a:noFill/>
                </a:ln>
                <a:solidFill>
                  <a:schemeClr val="tx1"/>
                </a:solidFill>
                <a:effectLst/>
                <a:latin typeface="Century" pitchFamily="18" charset="0"/>
                <a:ea typeface="ＭＳ 明朝" pitchFamily="17" charset="-128"/>
              </a:rPr>
              <a:t>=</a:t>
            </a:r>
            <a:endParaRPr kumimoji="1" lang="ja-JP" altLang="ja-JP" sz="2400" b="0" i="0" u="none" strike="noStrike" cap="none" normalizeH="0" baseline="0" dirty="0" smtClean="0">
              <a:ln>
                <a:noFill/>
              </a:ln>
              <a:solidFill>
                <a:schemeClr val="tx1"/>
              </a:solidFill>
              <a:effectLst/>
              <a:latin typeface="Arial" pitchFamily="34" charset="0"/>
              <a:ea typeface="ＭＳ Ｐゴシック" pitchFamily="50" charset="-128"/>
            </a:endParaRPr>
          </a:p>
        </p:txBody>
      </p:sp>
      <p:graphicFrame>
        <p:nvGraphicFramePr>
          <p:cNvPr id="4104" name="Object 8"/>
          <p:cNvGraphicFramePr>
            <a:graphicFrameLocks noChangeAspect="1"/>
          </p:cNvGraphicFramePr>
          <p:nvPr/>
        </p:nvGraphicFramePr>
        <p:xfrm>
          <a:off x="6588224" y="2276872"/>
          <a:ext cx="468313" cy="846137"/>
        </p:xfrm>
        <a:graphic>
          <a:graphicData uri="http://schemas.openxmlformats.org/presentationml/2006/ole">
            <p:oleObj spid="_x0000_s4104" name="数式" r:id="rId4" imgW="152280" imgH="393480" progId="Equation.3">
              <p:embed/>
            </p:oleObj>
          </a:graphicData>
        </a:graphic>
      </p:graphicFrame>
      <p:sp>
        <p:nvSpPr>
          <p:cNvPr id="16" name="Text Box 6"/>
          <p:cNvSpPr txBox="1">
            <a:spLocks noChangeArrowheads="1"/>
          </p:cNvSpPr>
          <p:nvPr/>
        </p:nvSpPr>
        <p:spPr bwMode="auto">
          <a:xfrm>
            <a:off x="5652120" y="5013176"/>
            <a:ext cx="1944216" cy="576064"/>
          </a:xfrm>
          <a:prstGeom prst="rect">
            <a:avLst/>
          </a:prstGeom>
          <a:solidFill>
            <a:srgbClr val="FFFFFF"/>
          </a:solidFill>
          <a:ln w="12700">
            <a:noFill/>
            <a:prstDash val="dash"/>
            <a:miter lim="800000"/>
            <a:headEnd/>
            <a:tailEnd/>
          </a:ln>
          <a:effectLst/>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smtClean="0">
                <a:ln>
                  <a:noFill/>
                </a:ln>
                <a:solidFill>
                  <a:schemeClr val="tx1"/>
                </a:solidFill>
                <a:effectLst/>
                <a:latin typeface="Century" pitchFamily="18" charset="0"/>
                <a:ea typeface="ＭＳ 明朝" pitchFamily="17" charset="-128"/>
              </a:rPr>
              <a:t>P{B</a:t>
            </a:r>
            <a:r>
              <a:rPr kumimoji="1" lang="ja-JP" altLang="en-US" sz="2400" b="0" i="0" u="none" strike="noStrike" cap="none" normalizeH="0" baseline="0" dirty="0" smtClean="0">
                <a:ln>
                  <a:noFill/>
                </a:ln>
                <a:solidFill>
                  <a:schemeClr val="tx1"/>
                </a:solidFill>
                <a:effectLst/>
                <a:latin typeface="Century" pitchFamily="18" charset="0"/>
                <a:ea typeface="ＭＳ 明朝" pitchFamily="17" charset="-128"/>
              </a:rPr>
              <a:t>釈放</a:t>
            </a:r>
            <a:r>
              <a:rPr kumimoji="1" lang="en-US" altLang="ja-JP" sz="2400" b="0" i="0" u="none" strike="noStrike" cap="none" normalizeH="0" baseline="0" dirty="0" smtClean="0">
                <a:ln>
                  <a:noFill/>
                </a:ln>
                <a:solidFill>
                  <a:schemeClr val="tx1"/>
                </a:solidFill>
                <a:effectLst/>
                <a:latin typeface="Times New Roman" pitchFamily="18" charset="0"/>
                <a:ea typeface="ＭＳ 明朝" pitchFamily="17" charset="-128"/>
              </a:rPr>
              <a:t>}</a:t>
            </a:r>
            <a:r>
              <a:rPr kumimoji="1" lang="en-US" altLang="ja-JP" sz="2400" b="0" i="0" u="none" strike="noStrike" cap="none" normalizeH="0" baseline="0" dirty="0" smtClean="0">
                <a:ln>
                  <a:noFill/>
                </a:ln>
                <a:solidFill>
                  <a:schemeClr val="tx1"/>
                </a:solidFill>
                <a:effectLst/>
                <a:latin typeface="Century" pitchFamily="18" charset="0"/>
                <a:ea typeface="ＭＳ 明朝" pitchFamily="17" charset="-128"/>
              </a:rPr>
              <a:t>=</a:t>
            </a:r>
            <a:endParaRPr kumimoji="1" lang="ja-JP" altLang="ja-JP" sz="2400" b="0" i="0" u="none" strike="noStrike" cap="none" normalizeH="0" baseline="0" dirty="0" smtClean="0">
              <a:ln>
                <a:noFill/>
              </a:ln>
              <a:solidFill>
                <a:schemeClr val="tx1"/>
              </a:solidFill>
              <a:effectLst/>
              <a:latin typeface="Arial" pitchFamily="34" charset="0"/>
              <a:ea typeface="ＭＳ Ｐゴシック" pitchFamily="50" charset="-128"/>
            </a:endParaRPr>
          </a:p>
        </p:txBody>
      </p:sp>
      <p:graphicFrame>
        <p:nvGraphicFramePr>
          <p:cNvPr id="4105" name="Object 9"/>
          <p:cNvGraphicFramePr>
            <a:graphicFrameLocks noChangeAspect="1"/>
          </p:cNvGraphicFramePr>
          <p:nvPr/>
        </p:nvGraphicFramePr>
        <p:xfrm>
          <a:off x="7236296" y="4797152"/>
          <a:ext cx="468313" cy="846138"/>
        </p:xfrm>
        <a:graphic>
          <a:graphicData uri="http://schemas.openxmlformats.org/presentationml/2006/ole">
            <p:oleObj spid="_x0000_s4105" name="数式" r:id="rId5" imgW="152280" imgH="393480" progId="Equation.3">
              <p:embed/>
            </p:oleObj>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方法</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ルーレット図（完成）</a:t>
            </a:r>
            <a:endParaRPr kumimoji="1" lang="ja-JP" altLang="en-US" dirty="0"/>
          </a:p>
        </p:txBody>
      </p:sp>
      <p:grpSp>
        <p:nvGrpSpPr>
          <p:cNvPr id="4" name="Group 2"/>
          <p:cNvGrpSpPr>
            <a:grpSpLocks/>
          </p:cNvGrpSpPr>
          <p:nvPr/>
        </p:nvGrpSpPr>
        <p:grpSpPr bwMode="auto">
          <a:xfrm>
            <a:off x="2627784" y="2348880"/>
            <a:ext cx="3672408" cy="4143230"/>
            <a:chOff x="4995" y="7125"/>
            <a:chExt cx="3765" cy="4365"/>
          </a:xfrm>
        </p:grpSpPr>
        <p:sp>
          <p:nvSpPr>
            <p:cNvPr id="9" name="Oval 3"/>
            <p:cNvSpPr>
              <a:spLocks noChangeArrowheads="1"/>
            </p:cNvSpPr>
            <p:nvPr/>
          </p:nvSpPr>
          <p:spPr bwMode="auto">
            <a:xfrm>
              <a:off x="4995" y="7740"/>
              <a:ext cx="3135" cy="3135"/>
            </a:xfrm>
            <a:prstGeom prst="ellipse">
              <a:avLst/>
            </a:prstGeom>
            <a:solidFill>
              <a:srgbClr val="FFFFFF"/>
            </a:solidFill>
            <a:ln w="9525">
              <a:solidFill>
                <a:srgbClr val="000000"/>
              </a:solidFill>
              <a:round/>
              <a:headEnd/>
              <a:tailEnd/>
            </a:ln>
          </p:spPr>
          <p:txBody>
            <a:bodyPr vert="horz" wrap="square" lIns="74295" tIns="8890" rIns="74295" bIns="8890" numCol="1" anchor="t" anchorCtr="0" compatLnSpc="1">
              <a:prstTxWarp prst="textNoShape">
                <a:avLst/>
              </a:prstTxWarp>
            </a:bodyPr>
            <a:lstStyle/>
            <a:p>
              <a:endParaRPr lang="ja-JP" altLang="en-US"/>
            </a:p>
          </p:txBody>
        </p:sp>
        <p:cxnSp>
          <p:nvCxnSpPr>
            <p:cNvPr id="10" name="AutoShape 4"/>
            <p:cNvCxnSpPr>
              <a:cxnSpLocks noChangeShapeType="1"/>
            </p:cNvCxnSpPr>
            <p:nvPr/>
          </p:nvCxnSpPr>
          <p:spPr bwMode="auto">
            <a:xfrm>
              <a:off x="6570" y="7125"/>
              <a:ext cx="15" cy="4365"/>
            </a:xfrm>
            <a:prstGeom prst="straightConnector1">
              <a:avLst/>
            </a:prstGeom>
            <a:noFill/>
            <a:ln w="9525">
              <a:solidFill>
                <a:srgbClr val="000000"/>
              </a:solidFill>
              <a:round/>
              <a:headEnd/>
              <a:tailEnd/>
            </a:ln>
          </p:spPr>
        </p:cxnSp>
        <p:cxnSp>
          <p:nvCxnSpPr>
            <p:cNvPr id="11" name="AutoShape 5"/>
            <p:cNvCxnSpPr>
              <a:cxnSpLocks noChangeShapeType="1"/>
            </p:cNvCxnSpPr>
            <p:nvPr/>
          </p:nvCxnSpPr>
          <p:spPr bwMode="auto">
            <a:xfrm flipH="1">
              <a:off x="6570" y="9300"/>
              <a:ext cx="2190" cy="0"/>
            </a:xfrm>
            <a:prstGeom prst="straightConnector1">
              <a:avLst/>
            </a:prstGeom>
            <a:noFill/>
            <a:ln w="9525">
              <a:solidFill>
                <a:srgbClr val="000000"/>
              </a:solidFill>
              <a:round/>
              <a:headEnd/>
              <a:tailEnd/>
            </a:ln>
          </p:spPr>
        </p:cxnSp>
      </p:grpSp>
      <p:sp>
        <p:nvSpPr>
          <p:cNvPr id="4102" name="Text Box 6"/>
          <p:cNvSpPr txBox="1">
            <a:spLocks noChangeArrowheads="1"/>
          </p:cNvSpPr>
          <p:nvPr/>
        </p:nvSpPr>
        <p:spPr bwMode="auto">
          <a:xfrm>
            <a:off x="395536" y="4869160"/>
            <a:ext cx="1944216" cy="576064"/>
          </a:xfrm>
          <a:prstGeom prst="rect">
            <a:avLst/>
          </a:prstGeom>
          <a:solidFill>
            <a:srgbClr val="FFFFFF"/>
          </a:solidFill>
          <a:ln w="12700">
            <a:noFill/>
            <a:prstDash val="dash"/>
            <a:miter lim="800000"/>
            <a:headEnd/>
            <a:tailEnd/>
          </a:ln>
          <a:effectLst/>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smtClean="0">
                <a:ln>
                  <a:noFill/>
                </a:ln>
                <a:solidFill>
                  <a:schemeClr val="tx1"/>
                </a:solidFill>
                <a:effectLst/>
                <a:latin typeface="Century" pitchFamily="18" charset="0"/>
                <a:ea typeface="ＭＳ 明朝" pitchFamily="17" charset="-128"/>
              </a:rPr>
              <a:t>P{C</a:t>
            </a:r>
            <a:r>
              <a:rPr kumimoji="1" lang="ja-JP" altLang="en-US" sz="2400" b="0" i="0" u="none" strike="noStrike" cap="none" normalizeH="0" baseline="0" dirty="0" smtClean="0">
                <a:ln>
                  <a:noFill/>
                </a:ln>
                <a:solidFill>
                  <a:schemeClr val="tx1"/>
                </a:solidFill>
                <a:effectLst/>
                <a:latin typeface="Century" pitchFamily="18" charset="0"/>
                <a:ea typeface="ＭＳ 明朝" pitchFamily="17" charset="-128"/>
              </a:rPr>
              <a:t>釈放</a:t>
            </a:r>
            <a:r>
              <a:rPr kumimoji="1" lang="en-US" altLang="ja-JP" sz="2400" b="0" i="0" u="none" strike="noStrike" cap="none" normalizeH="0" baseline="0" dirty="0" smtClean="0">
                <a:ln>
                  <a:noFill/>
                </a:ln>
                <a:solidFill>
                  <a:schemeClr val="tx1"/>
                </a:solidFill>
                <a:effectLst/>
                <a:latin typeface="Times New Roman" pitchFamily="18" charset="0"/>
                <a:ea typeface="ＭＳ 明朝" pitchFamily="17" charset="-128"/>
              </a:rPr>
              <a:t>}</a:t>
            </a:r>
            <a:r>
              <a:rPr kumimoji="1" lang="en-US" altLang="ja-JP" sz="2400" b="0" i="0" u="none" strike="noStrike" cap="none" normalizeH="0" baseline="0" dirty="0" smtClean="0">
                <a:ln>
                  <a:noFill/>
                </a:ln>
                <a:solidFill>
                  <a:schemeClr val="tx1"/>
                </a:solidFill>
                <a:effectLst/>
                <a:latin typeface="Century" pitchFamily="18" charset="0"/>
                <a:ea typeface="ＭＳ 明朝" pitchFamily="17" charset="-128"/>
              </a:rPr>
              <a:t>=</a:t>
            </a:r>
            <a:endParaRPr kumimoji="1" lang="ja-JP" altLang="ja-JP" sz="2400" b="0" i="0" u="none" strike="noStrike" cap="none" normalizeH="0" baseline="0" dirty="0" smtClean="0">
              <a:ln>
                <a:noFill/>
              </a:ln>
              <a:solidFill>
                <a:schemeClr val="tx1"/>
              </a:solidFill>
              <a:effectLst/>
              <a:latin typeface="Arial" pitchFamily="34" charset="0"/>
              <a:ea typeface="ＭＳ Ｐゴシック" pitchFamily="50" charset="-128"/>
            </a:endParaRPr>
          </a:p>
        </p:txBody>
      </p:sp>
      <p:graphicFrame>
        <p:nvGraphicFramePr>
          <p:cNvPr id="4103" name="Object 7"/>
          <p:cNvGraphicFramePr>
            <a:graphicFrameLocks noChangeAspect="1"/>
          </p:cNvGraphicFramePr>
          <p:nvPr/>
        </p:nvGraphicFramePr>
        <p:xfrm>
          <a:off x="2051720" y="4581128"/>
          <a:ext cx="468313" cy="846138"/>
        </p:xfrm>
        <a:graphic>
          <a:graphicData uri="http://schemas.openxmlformats.org/presentationml/2006/ole">
            <p:oleObj spid="_x0000_s5122" name="数式" r:id="rId3" imgW="152280" imgH="393480" progId="Equation.3">
              <p:embed/>
            </p:oleObj>
          </a:graphicData>
        </a:graphic>
      </p:graphicFrame>
      <p:sp>
        <p:nvSpPr>
          <p:cNvPr id="14" name="Text Box 6"/>
          <p:cNvSpPr txBox="1">
            <a:spLocks noChangeArrowheads="1"/>
          </p:cNvSpPr>
          <p:nvPr/>
        </p:nvSpPr>
        <p:spPr bwMode="auto">
          <a:xfrm>
            <a:off x="5724128" y="3645024"/>
            <a:ext cx="1944216" cy="576064"/>
          </a:xfrm>
          <a:prstGeom prst="rect">
            <a:avLst/>
          </a:prstGeom>
          <a:solidFill>
            <a:srgbClr val="FFFFFF"/>
          </a:solidFill>
          <a:ln w="12700">
            <a:noFill/>
            <a:prstDash val="dash"/>
            <a:miter lim="800000"/>
            <a:headEnd/>
            <a:tailEnd/>
          </a:ln>
          <a:effectLst/>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smtClean="0">
                <a:ln>
                  <a:noFill/>
                </a:ln>
                <a:solidFill>
                  <a:schemeClr val="tx1"/>
                </a:solidFill>
                <a:effectLst/>
                <a:latin typeface="Century" pitchFamily="18" charset="0"/>
                <a:ea typeface="ＭＳ 明朝" pitchFamily="17" charset="-128"/>
              </a:rPr>
              <a:t>P{A</a:t>
            </a:r>
            <a:r>
              <a:rPr kumimoji="1" lang="ja-JP" altLang="en-US" sz="2400" b="0" i="0" u="none" strike="noStrike" cap="none" normalizeH="0" baseline="0" dirty="0" smtClean="0">
                <a:ln>
                  <a:noFill/>
                </a:ln>
                <a:solidFill>
                  <a:schemeClr val="tx1"/>
                </a:solidFill>
                <a:effectLst/>
                <a:latin typeface="Century" pitchFamily="18" charset="0"/>
                <a:ea typeface="ＭＳ 明朝" pitchFamily="17" charset="-128"/>
              </a:rPr>
              <a:t>釈放</a:t>
            </a:r>
            <a:r>
              <a:rPr kumimoji="1" lang="en-US" altLang="ja-JP" sz="2400" b="0" i="0" u="none" strike="noStrike" cap="none" normalizeH="0" baseline="0" dirty="0" smtClean="0">
                <a:ln>
                  <a:noFill/>
                </a:ln>
                <a:solidFill>
                  <a:schemeClr val="tx1"/>
                </a:solidFill>
                <a:effectLst/>
                <a:latin typeface="Times New Roman" pitchFamily="18" charset="0"/>
                <a:ea typeface="ＭＳ 明朝" pitchFamily="17" charset="-128"/>
              </a:rPr>
              <a:t>}</a:t>
            </a:r>
            <a:r>
              <a:rPr kumimoji="1" lang="en-US" altLang="ja-JP" sz="2400" b="0" i="0" u="none" strike="noStrike" cap="none" normalizeH="0" baseline="0" dirty="0" smtClean="0">
                <a:ln>
                  <a:noFill/>
                </a:ln>
                <a:solidFill>
                  <a:schemeClr val="tx1"/>
                </a:solidFill>
                <a:effectLst/>
                <a:latin typeface="Century" pitchFamily="18" charset="0"/>
                <a:ea typeface="ＭＳ 明朝" pitchFamily="17" charset="-128"/>
              </a:rPr>
              <a:t>=</a:t>
            </a:r>
            <a:endParaRPr kumimoji="1" lang="ja-JP" altLang="ja-JP" sz="2400" b="0" i="0" u="none" strike="noStrike" cap="none" normalizeH="0" baseline="0" dirty="0" smtClean="0">
              <a:ln>
                <a:noFill/>
              </a:ln>
              <a:solidFill>
                <a:schemeClr val="tx1"/>
              </a:solidFill>
              <a:effectLst/>
              <a:latin typeface="Arial" pitchFamily="34" charset="0"/>
              <a:ea typeface="ＭＳ Ｐゴシック" pitchFamily="50" charset="-128"/>
            </a:endParaRPr>
          </a:p>
        </p:txBody>
      </p:sp>
      <p:graphicFrame>
        <p:nvGraphicFramePr>
          <p:cNvPr id="4104" name="Object 8"/>
          <p:cNvGraphicFramePr>
            <a:graphicFrameLocks noChangeAspect="1"/>
          </p:cNvGraphicFramePr>
          <p:nvPr/>
        </p:nvGraphicFramePr>
        <p:xfrm>
          <a:off x="7308304" y="3356992"/>
          <a:ext cx="468313" cy="846137"/>
        </p:xfrm>
        <a:graphic>
          <a:graphicData uri="http://schemas.openxmlformats.org/presentationml/2006/ole">
            <p:oleObj spid="_x0000_s5123" name="数式" r:id="rId4" imgW="152280" imgH="393480" progId="Equation.3">
              <p:embed/>
            </p:oleObj>
          </a:graphicData>
        </a:graphic>
      </p:graphicFrame>
      <p:sp>
        <p:nvSpPr>
          <p:cNvPr id="16" name="Text Box 6"/>
          <p:cNvSpPr txBox="1">
            <a:spLocks noChangeArrowheads="1"/>
          </p:cNvSpPr>
          <p:nvPr/>
        </p:nvSpPr>
        <p:spPr bwMode="auto">
          <a:xfrm>
            <a:off x="5652120" y="5013176"/>
            <a:ext cx="1944216" cy="576064"/>
          </a:xfrm>
          <a:prstGeom prst="rect">
            <a:avLst/>
          </a:prstGeom>
          <a:solidFill>
            <a:srgbClr val="FFFFFF"/>
          </a:solidFill>
          <a:ln w="12700">
            <a:noFill/>
            <a:prstDash val="dash"/>
            <a:miter lim="800000"/>
            <a:headEnd/>
            <a:tailEnd/>
          </a:ln>
          <a:effectLst/>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smtClean="0">
                <a:ln>
                  <a:noFill/>
                </a:ln>
                <a:solidFill>
                  <a:schemeClr val="tx1"/>
                </a:solidFill>
                <a:effectLst/>
                <a:latin typeface="Century" pitchFamily="18" charset="0"/>
                <a:ea typeface="ＭＳ 明朝" pitchFamily="17" charset="-128"/>
              </a:rPr>
              <a:t>P{B</a:t>
            </a:r>
            <a:r>
              <a:rPr kumimoji="1" lang="ja-JP" altLang="en-US" sz="2400" b="0" i="0" u="none" strike="noStrike" cap="none" normalizeH="0" baseline="0" dirty="0" smtClean="0">
                <a:ln>
                  <a:noFill/>
                </a:ln>
                <a:solidFill>
                  <a:schemeClr val="tx1"/>
                </a:solidFill>
                <a:effectLst/>
                <a:latin typeface="Century" pitchFamily="18" charset="0"/>
                <a:ea typeface="ＭＳ 明朝" pitchFamily="17" charset="-128"/>
              </a:rPr>
              <a:t>釈放</a:t>
            </a:r>
            <a:r>
              <a:rPr kumimoji="1" lang="en-US" altLang="ja-JP" sz="2400" b="0" i="0" u="none" strike="noStrike" cap="none" normalizeH="0" baseline="0" dirty="0" smtClean="0">
                <a:ln>
                  <a:noFill/>
                </a:ln>
                <a:solidFill>
                  <a:schemeClr val="tx1"/>
                </a:solidFill>
                <a:effectLst/>
                <a:latin typeface="Times New Roman" pitchFamily="18" charset="0"/>
                <a:ea typeface="ＭＳ 明朝" pitchFamily="17" charset="-128"/>
              </a:rPr>
              <a:t>}</a:t>
            </a:r>
            <a:r>
              <a:rPr kumimoji="1" lang="en-US" altLang="ja-JP" sz="2400" b="0" i="0" u="none" strike="noStrike" cap="none" normalizeH="0" baseline="0" dirty="0" smtClean="0">
                <a:ln>
                  <a:noFill/>
                </a:ln>
                <a:solidFill>
                  <a:schemeClr val="tx1"/>
                </a:solidFill>
                <a:effectLst/>
                <a:latin typeface="Century" pitchFamily="18" charset="0"/>
                <a:ea typeface="ＭＳ 明朝" pitchFamily="17" charset="-128"/>
              </a:rPr>
              <a:t>=</a:t>
            </a:r>
            <a:endParaRPr kumimoji="1" lang="ja-JP" altLang="ja-JP" sz="2400" b="0" i="0" u="none" strike="noStrike" cap="none" normalizeH="0" baseline="0" dirty="0" smtClean="0">
              <a:ln>
                <a:noFill/>
              </a:ln>
              <a:solidFill>
                <a:schemeClr val="tx1"/>
              </a:solidFill>
              <a:effectLst/>
              <a:latin typeface="Arial" pitchFamily="34" charset="0"/>
              <a:ea typeface="ＭＳ Ｐゴシック" pitchFamily="50" charset="-128"/>
            </a:endParaRPr>
          </a:p>
        </p:txBody>
      </p:sp>
      <p:graphicFrame>
        <p:nvGraphicFramePr>
          <p:cNvPr id="4105" name="Object 9"/>
          <p:cNvGraphicFramePr>
            <a:graphicFrameLocks noChangeAspect="1"/>
          </p:cNvGraphicFramePr>
          <p:nvPr/>
        </p:nvGraphicFramePr>
        <p:xfrm>
          <a:off x="7236296" y="4797152"/>
          <a:ext cx="468313" cy="846138"/>
        </p:xfrm>
        <a:graphic>
          <a:graphicData uri="http://schemas.openxmlformats.org/presentationml/2006/ole">
            <p:oleObj spid="_x0000_s5124" name="数式" r:id="rId5" imgW="152280" imgH="393480" progId="Equation.3">
              <p:embed/>
            </p:oleObj>
          </a:graphicData>
        </a:graphic>
      </p:graphicFrame>
      <p:sp>
        <p:nvSpPr>
          <p:cNvPr id="15" name="Text Box 6"/>
          <p:cNvSpPr txBox="1">
            <a:spLocks noChangeArrowheads="1"/>
          </p:cNvSpPr>
          <p:nvPr/>
        </p:nvSpPr>
        <p:spPr bwMode="auto">
          <a:xfrm>
            <a:off x="323528" y="2348880"/>
            <a:ext cx="3240360" cy="576064"/>
          </a:xfrm>
          <a:prstGeom prst="rect">
            <a:avLst/>
          </a:prstGeom>
          <a:solidFill>
            <a:srgbClr val="FFFFFF"/>
          </a:solidFill>
          <a:ln w="12700">
            <a:noFill/>
            <a:prstDash val="dash"/>
            <a:miter lim="800000"/>
            <a:headEnd/>
            <a:tailEnd/>
          </a:ln>
          <a:effectLst/>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smtClean="0">
                <a:ln>
                  <a:noFill/>
                </a:ln>
                <a:solidFill>
                  <a:schemeClr val="tx1"/>
                </a:solidFill>
                <a:effectLst/>
                <a:latin typeface="Century" pitchFamily="18" charset="0"/>
                <a:ea typeface="ＭＳ 明朝" pitchFamily="17" charset="-128"/>
              </a:rPr>
              <a:t>P{C</a:t>
            </a:r>
            <a:r>
              <a:rPr kumimoji="1" lang="ja-JP" altLang="en-US" sz="2400" b="0" i="0" u="none" strike="noStrike" cap="none" normalizeH="0" baseline="0" dirty="0" smtClean="0">
                <a:ln>
                  <a:noFill/>
                </a:ln>
                <a:solidFill>
                  <a:schemeClr val="tx1"/>
                </a:solidFill>
                <a:effectLst/>
                <a:latin typeface="Century" pitchFamily="18" charset="0"/>
                <a:ea typeface="ＭＳ 明朝" pitchFamily="17" charset="-128"/>
              </a:rPr>
              <a:t>釈放</a:t>
            </a:r>
            <a:r>
              <a:rPr kumimoji="1" lang="ja-JP" altLang="en-US" sz="2400" b="0" i="0" u="none" strike="noStrike" cap="none" normalizeH="0" dirty="0" smtClean="0">
                <a:ln>
                  <a:noFill/>
                </a:ln>
                <a:solidFill>
                  <a:schemeClr val="tx1"/>
                </a:solidFill>
                <a:effectLst/>
                <a:latin typeface="Century" pitchFamily="18" charset="0"/>
                <a:ea typeface="ＭＳ 明朝" pitchFamily="17" charset="-128"/>
              </a:rPr>
              <a:t> </a:t>
            </a:r>
            <a:r>
              <a:rPr kumimoji="1" lang="en-US" altLang="ja-JP" sz="2400" b="0" i="0" u="none" strike="noStrike" cap="none" normalizeH="0" dirty="0" smtClean="0">
                <a:ln>
                  <a:noFill/>
                </a:ln>
                <a:solidFill>
                  <a:schemeClr val="tx1"/>
                </a:solidFill>
                <a:effectLst/>
                <a:latin typeface="Century" pitchFamily="18" charset="0"/>
                <a:ea typeface="ＭＳ 明朝" pitchFamily="17" charset="-128"/>
              </a:rPr>
              <a:t>and </a:t>
            </a:r>
            <a:r>
              <a:rPr kumimoji="1" lang="ja-JP" altLang="en-US" sz="2400" b="0" i="0" u="none" strike="noStrike" cap="none" normalizeH="0" dirty="0" smtClean="0">
                <a:ln>
                  <a:noFill/>
                </a:ln>
                <a:solidFill>
                  <a:schemeClr val="tx1"/>
                </a:solidFill>
                <a:effectLst/>
                <a:latin typeface="Century" pitchFamily="18" charset="0"/>
                <a:ea typeface="ＭＳ 明朝" pitchFamily="17" charset="-128"/>
              </a:rPr>
              <a:t>「</a:t>
            </a:r>
            <a:r>
              <a:rPr kumimoji="1" lang="en-US" altLang="ja-JP" sz="2400" b="0" i="0" u="none" strike="noStrike" cap="none" normalizeH="0" dirty="0" smtClean="0">
                <a:ln>
                  <a:noFill/>
                </a:ln>
                <a:solidFill>
                  <a:schemeClr val="tx1"/>
                </a:solidFill>
                <a:effectLst/>
                <a:latin typeface="Century" pitchFamily="18" charset="0"/>
                <a:ea typeface="ＭＳ 明朝" pitchFamily="17" charset="-128"/>
              </a:rPr>
              <a:t>B</a:t>
            </a:r>
            <a:r>
              <a:rPr kumimoji="1" lang="ja-JP" altLang="en-US" sz="2400" b="0" i="0" u="none" strike="noStrike" cap="none" normalizeH="0" dirty="0" smtClean="0">
                <a:ln>
                  <a:noFill/>
                </a:ln>
                <a:solidFill>
                  <a:schemeClr val="tx1"/>
                </a:solidFill>
                <a:effectLst/>
                <a:latin typeface="Century" pitchFamily="18" charset="0"/>
                <a:ea typeface="ＭＳ 明朝" pitchFamily="17" charset="-128"/>
              </a:rPr>
              <a:t>は処刑される」と言う</a:t>
            </a:r>
            <a:r>
              <a:rPr kumimoji="1" lang="en-US" altLang="ja-JP" sz="2400" b="0" i="0" u="none" strike="noStrike" cap="none" normalizeH="0" baseline="0" dirty="0" smtClean="0">
                <a:ln>
                  <a:noFill/>
                </a:ln>
                <a:solidFill>
                  <a:schemeClr val="tx1"/>
                </a:solidFill>
                <a:effectLst/>
                <a:latin typeface="Times New Roman" pitchFamily="18" charset="0"/>
                <a:ea typeface="ＭＳ 明朝" pitchFamily="17" charset="-128"/>
              </a:rPr>
              <a:t>}</a:t>
            </a:r>
          </a:p>
          <a:p>
            <a:pPr marL="0" marR="0" lvl="0" indent="0" algn="just" defTabSz="914400" rtl="0" eaLnBrk="1" fontAlgn="base" latinLnBrk="0" hangingPunct="1">
              <a:lnSpc>
                <a:spcPct val="100000"/>
              </a:lnSpc>
              <a:spcBef>
                <a:spcPct val="0"/>
              </a:spcBef>
              <a:spcAft>
                <a:spcPct val="0"/>
              </a:spcAft>
              <a:buClrTx/>
              <a:buSzTx/>
              <a:buFontTx/>
              <a:buNone/>
              <a:tabLst/>
            </a:pPr>
            <a:endParaRPr lang="en-US" altLang="ja-JP" sz="2400" dirty="0" smtClean="0">
              <a:latin typeface="Times New Roman" pitchFamily="18" charset="0"/>
              <a:ea typeface="ＭＳ 明朝" pitchFamily="17"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smtClean="0">
                <a:ln>
                  <a:noFill/>
                </a:ln>
                <a:solidFill>
                  <a:schemeClr val="tx1"/>
                </a:solidFill>
                <a:effectLst/>
                <a:latin typeface="Century" pitchFamily="18" charset="0"/>
                <a:ea typeface="ＭＳ 明朝" pitchFamily="17" charset="-128"/>
              </a:rPr>
              <a:t>=</a:t>
            </a:r>
            <a:endParaRPr kumimoji="1" lang="ja-JP" altLang="ja-JP" sz="2400" b="0" i="0" u="none" strike="noStrike" cap="none" normalizeH="0" baseline="0" dirty="0" smtClean="0">
              <a:ln>
                <a:noFill/>
              </a:ln>
              <a:solidFill>
                <a:schemeClr val="tx1"/>
              </a:solidFill>
              <a:effectLst/>
              <a:latin typeface="Arial" pitchFamily="34" charset="0"/>
              <a:ea typeface="ＭＳ Ｐゴシック" pitchFamily="50" charset="-128"/>
            </a:endParaRPr>
          </a:p>
        </p:txBody>
      </p:sp>
      <p:graphicFrame>
        <p:nvGraphicFramePr>
          <p:cNvPr id="5125" name="Object 5"/>
          <p:cNvGraphicFramePr>
            <a:graphicFrameLocks noChangeAspect="1"/>
          </p:cNvGraphicFramePr>
          <p:nvPr/>
        </p:nvGraphicFramePr>
        <p:xfrm>
          <a:off x="755576" y="3212976"/>
          <a:ext cx="661987" cy="822325"/>
        </p:xfrm>
        <a:graphic>
          <a:graphicData uri="http://schemas.openxmlformats.org/presentationml/2006/ole">
            <p:oleObj spid="_x0000_s5125" name="数式" r:id="rId6" imgW="317160" imgH="393480" progId="Equation.3">
              <p:embed/>
            </p:oleObj>
          </a:graphicData>
        </a:graphic>
      </p:graphicFrame>
      <p:cxnSp>
        <p:nvCxnSpPr>
          <p:cNvPr id="18" name="直線コネクタ 17"/>
          <p:cNvCxnSpPr/>
          <p:nvPr/>
        </p:nvCxnSpPr>
        <p:spPr>
          <a:xfrm>
            <a:off x="3707904" y="3068960"/>
            <a:ext cx="360040"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3419872" y="3212976"/>
            <a:ext cx="648072" cy="432048"/>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3203848" y="3284984"/>
            <a:ext cx="864096" cy="576064"/>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3059832" y="3429000"/>
            <a:ext cx="1008112" cy="648072"/>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2915816" y="3645024"/>
            <a:ext cx="1080120" cy="72008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2843808" y="3861048"/>
            <a:ext cx="1224136" cy="864096"/>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2771800" y="4077072"/>
            <a:ext cx="1224136" cy="864096"/>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2699792" y="4365104"/>
            <a:ext cx="1368152" cy="864096"/>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2699792" y="4653136"/>
            <a:ext cx="1368152" cy="864096"/>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2771800" y="4941168"/>
            <a:ext cx="1296144" cy="7920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a:off x="1907704" y="3501008"/>
            <a:ext cx="1512168" cy="64807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a:stCxn id="9" idx="7"/>
          </p:cNvCxnSpPr>
          <p:nvPr/>
        </p:nvCxnSpPr>
        <p:spPr>
          <a:xfrm rot="16200000" flipH="1" flipV="1">
            <a:off x="4154562" y="3353808"/>
            <a:ext cx="1068694" cy="1097913"/>
          </a:xfrm>
          <a:prstGeom prst="line">
            <a:avLst/>
          </a:prstGeom>
          <a:ln w="38100">
            <a:prstDash val="dash"/>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rot="5400000">
            <a:off x="4499992" y="3429000"/>
            <a:ext cx="57606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rot="5400000">
            <a:off x="4175956" y="3465004"/>
            <a:ext cx="79208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rot="5400000">
            <a:off x="3851920" y="3573016"/>
            <a:ext cx="1008112" cy="0"/>
          </a:xfrm>
          <a:prstGeom prst="line">
            <a:avLst/>
          </a:prstGeom>
        </p:spPr>
        <p:style>
          <a:lnRef idx="1">
            <a:schemeClr val="accent1"/>
          </a:lnRef>
          <a:fillRef idx="0">
            <a:schemeClr val="accent1"/>
          </a:fillRef>
          <a:effectRef idx="0">
            <a:schemeClr val="accent1"/>
          </a:effectRef>
          <a:fontRef idx="minor">
            <a:schemeClr val="tx1"/>
          </a:fontRef>
        </p:style>
      </p:cxnSp>
      <p:sp>
        <p:nvSpPr>
          <p:cNvPr id="47" name="Text Box 6"/>
          <p:cNvSpPr txBox="1">
            <a:spLocks noChangeArrowheads="1"/>
          </p:cNvSpPr>
          <p:nvPr/>
        </p:nvSpPr>
        <p:spPr bwMode="auto">
          <a:xfrm>
            <a:off x="4932040" y="1700808"/>
            <a:ext cx="3240360" cy="576064"/>
          </a:xfrm>
          <a:prstGeom prst="rect">
            <a:avLst/>
          </a:prstGeom>
          <a:solidFill>
            <a:srgbClr val="FFFFFF"/>
          </a:solidFill>
          <a:ln w="12700">
            <a:noFill/>
            <a:prstDash val="dash"/>
            <a:miter lim="800000"/>
            <a:headEnd/>
            <a:tailEnd/>
          </a:ln>
          <a:effectLst/>
        </p:spPr>
        <p:txBody>
          <a:bodyPr vert="horz" wrap="square" lIns="74295" tIns="8890" rIns="74295" bIns="889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smtClean="0">
                <a:ln>
                  <a:noFill/>
                </a:ln>
                <a:solidFill>
                  <a:schemeClr val="tx1"/>
                </a:solidFill>
                <a:effectLst/>
                <a:latin typeface="Century" pitchFamily="18" charset="0"/>
                <a:ea typeface="ＭＳ 明朝" pitchFamily="17" charset="-128"/>
              </a:rPr>
              <a:t>P{A</a:t>
            </a:r>
            <a:r>
              <a:rPr kumimoji="1" lang="ja-JP" altLang="en-US" sz="2400" b="0" i="0" u="none" strike="noStrike" cap="none" normalizeH="0" baseline="0" dirty="0" smtClean="0">
                <a:ln>
                  <a:noFill/>
                </a:ln>
                <a:solidFill>
                  <a:schemeClr val="tx1"/>
                </a:solidFill>
                <a:effectLst/>
                <a:latin typeface="Century" pitchFamily="18" charset="0"/>
                <a:ea typeface="ＭＳ 明朝" pitchFamily="17" charset="-128"/>
              </a:rPr>
              <a:t>釈放</a:t>
            </a:r>
            <a:r>
              <a:rPr kumimoji="1" lang="ja-JP" altLang="en-US" sz="2400" b="0" i="0" u="none" strike="noStrike" cap="none" normalizeH="0" dirty="0" smtClean="0">
                <a:ln>
                  <a:noFill/>
                </a:ln>
                <a:solidFill>
                  <a:schemeClr val="tx1"/>
                </a:solidFill>
                <a:effectLst/>
                <a:latin typeface="Century" pitchFamily="18" charset="0"/>
                <a:ea typeface="ＭＳ 明朝" pitchFamily="17" charset="-128"/>
              </a:rPr>
              <a:t> </a:t>
            </a:r>
            <a:r>
              <a:rPr kumimoji="1" lang="en-US" altLang="ja-JP" sz="2400" b="0" i="0" u="none" strike="noStrike" cap="none" normalizeH="0" dirty="0" smtClean="0">
                <a:ln>
                  <a:noFill/>
                </a:ln>
                <a:solidFill>
                  <a:schemeClr val="tx1"/>
                </a:solidFill>
                <a:effectLst/>
                <a:latin typeface="Century" pitchFamily="18" charset="0"/>
                <a:ea typeface="ＭＳ 明朝" pitchFamily="17" charset="-128"/>
              </a:rPr>
              <a:t>and </a:t>
            </a:r>
            <a:r>
              <a:rPr kumimoji="1" lang="ja-JP" altLang="en-US" sz="2400" b="0" i="0" u="none" strike="noStrike" cap="none" normalizeH="0" dirty="0" smtClean="0">
                <a:ln>
                  <a:noFill/>
                </a:ln>
                <a:solidFill>
                  <a:schemeClr val="tx1"/>
                </a:solidFill>
                <a:effectLst/>
                <a:latin typeface="Century" pitchFamily="18" charset="0"/>
                <a:ea typeface="ＭＳ 明朝" pitchFamily="17" charset="-128"/>
              </a:rPr>
              <a:t>「</a:t>
            </a:r>
            <a:r>
              <a:rPr kumimoji="1" lang="en-US" altLang="ja-JP" sz="2400" b="0" i="0" u="none" strike="noStrike" cap="none" normalizeH="0" dirty="0" smtClean="0">
                <a:ln>
                  <a:noFill/>
                </a:ln>
                <a:solidFill>
                  <a:schemeClr val="tx1"/>
                </a:solidFill>
                <a:effectLst/>
                <a:latin typeface="Century" pitchFamily="18" charset="0"/>
                <a:ea typeface="ＭＳ 明朝" pitchFamily="17" charset="-128"/>
              </a:rPr>
              <a:t>B</a:t>
            </a:r>
            <a:r>
              <a:rPr kumimoji="1" lang="ja-JP" altLang="en-US" sz="2400" b="0" i="0" u="none" strike="noStrike" cap="none" normalizeH="0" dirty="0" smtClean="0">
                <a:ln>
                  <a:noFill/>
                </a:ln>
                <a:solidFill>
                  <a:schemeClr val="tx1"/>
                </a:solidFill>
                <a:effectLst/>
                <a:latin typeface="Century" pitchFamily="18" charset="0"/>
                <a:ea typeface="ＭＳ 明朝" pitchFamily="17" charset="-128"/>
              </a:rPr>
              <a:t>は処刑される」と言う</a:t>
            </a:r>
            <a:r>
              <a:rPr kumimoji="1" lang="en-US" altLang="ja-JP" sz="2400" b="0" i="0" u="none" strike="noStrike" cap="none" normalizeH="0" baseline="0" dirty="0" smtClean="0">
                <a:ln>
                  <a:noFill/>
                </a:ln>
                <a:solidFill>
                  <a:schemeClr val="tx1"/>
                </a:solidFill>
                <a:effectLst/>
                <a:latin typeface="Times New Roman" pitchFamily="18" charset="0"/>
                <a:ea typeface="ＭＳ 明朝" pitchFamily="17" charset="-128"/>
              </a:rPr>
              <a:t>}</a:t>
            </a:r>
          </a:p>
          <a:p>
            <a:pPr marL="0" marR="0" lvl="0" indent="0" algn="just" defTabSz="914400" rtl="0" eaLnBrk="1" fontAlgn="base" latinLnBrk="0" hangingPunct="1">
              <a:lnSpc>
                <a:spcPct val="100000"/>
              </a:lnSpc>
              <a:spcBef>
                <a:spcPct val="0"/>
              </a:spcBef>
              <a:spcAft>
                <a:spcPct val="0"/>
              </a:spcAft>
              <a:buClrTx/>
              <a:buSzTx/>
              <a:buFontTx/>
              <a:buNone/>
              <a:tabLst/>
            </a:pPr>
            <a:endParaRPr lang="en-US" altLang="ja-JP" sz="2400" dirty="0" smtClean="0">
              <a:latin typeface="Times New Roman" pitchFamily="18" charset="0"/>
              <a:ea typeface="ＭＳ 明朝" pitchFamily="17" charset="-128"/>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en-US" altLang="ja-JP" sz="2400" b="0" i="0" u="none" strike="noStrike" cap="none" normalizeH="0" baseline="0" dirty="0" smtClean="0">
                <a:ln>
                  <a:noFill/>
                </a:ln>
                <a:solidFill>
                  <a:schemeClr val="tx1"/>
                </a:solidFill>
                <a:effectLst/>
                <a:latin typeface="Century" pitchFamily="18" charset="0"/>
                <a:ea typeface="ＭＳ 明朝" pitchFamily="17" charset="-128"/>
              </a:rPr>
              <a:t>=</a:t>
            </a:r>
            <a:endParaRPr kumimoji="1" lang="ja-JP" altLang="ja-JP" sz="2400" b="0" i="0" u="none" strike="noStrike" cap="none" normalizeH="0" baseline="0" dirty="0" smtClean="0">
              <a:ln>
                <a:noFill/>
              </a:ln>
              <a:solidFill>
                <a:schemeClr val="tx1"/>
              </a:solidFill>
              <a:effectLst/>
              <a:latin typeface="Arial" pitchFamily="34" charset="0"/>
              <a:ea typeface="ＭＳ Ｐゴシック" pitchFamily="50" charset="-128"/>
            </a:endParaRPr>
          </a:p>
        </p:txBody>
      </p:sp>
      <p:graphicFrame>
        <p:nvGraphicFramePr>
          <p:cNvPr id="5126" name="Object 6"/>
          <p:cNvGraphicFramePr>
            <a:graphicFrameLocks noChangeAspect="1"/>
          </p:cNvGraphicFramePr>
          <p:nvPr/>
        </p:nvGraphicFramePr>
        <p:xfrm>
          <a:off x="5436096" y="2492896"/>
          <a:ext cx="792163" cy="847725"/>
        </p:xfrm>
        <a:graphic>
          <a:graphicData uri="http://schemas.openxmlformats.org/presentationml/2006/ole">
            <p:oleObj spid="_x0000_s5126" name="数式" r:id="rId7" imgW="368280" imgH="393480" progId="Equation.3">
              <p:embed/>
            </p:oleObj>
          </a:graphicData>
        </a:graphic>
      </p:graphicFrame>
      <p:cxnSp>
        <p:nvCxnSpPr>
          <p:cNvPr id="48" name="直線矢印コネクタ 47"/>
          <p:cNvCxnSpPr/>
          <p:nvPr/>
        </p:nvCxnSpPr>
        <p:spPr>
          <a:xfrm rot="5400000">
            <a:off x="4203576" y="2645296"/>
            <a:ext cx="1016496" cy="711696"/>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結果（くじ引き課題）</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２回目の授業後では，</a:t>
            </a:r>
            <a:r>
              <a:rPr kumimoji="1" lang="ja-JP" altLang="en-US" dirty="0" smtClean="0"/>
              <a:t>樹形図群で１１名（</a:t>
            </a:r>
            <a:r>
              <a:rPr kumimoji="1" lang="en-US" altLang="ja-JP" dirty="0" smtClean="0"/>
              <a:t>36.7%</a:t>
            </a:r>
            <a:r>
              <a:rPr kumimoji="1" lang="ja-JP" altLang="en-US" dirty="0" smtClean="0"/>
              <a:t>），ルーレット群で８名（</a:t>
            </a:r>
            <a:r>
              <a:rPr kumimoji="1" lang="en-US" altLang="ja-JP" dirty="0" smtClean="0"/>
              <a:t>25.0%</a:t>
            </a:r>
            <a:r>
              <a:rPr kumimoji="1" lang="ja-JP" altLang="en-US" dirty="0" smtClean="0"/>
              <a:t>）が正答．</a:t>
            </a:r>
            <a:endParaRPr kumimoji="1" lang="en-US" altLang="ja-JP" dirty="0" smtClean="0"/>
          </a:p>
          <a:p>
            <a:r>
              <a:rPr lang="ja-JP" altLang="en-US" dirty="0" smtClean="0"/>
              <a:t>最も多くみられた誤答は，「白箱かつあたり」（</a:t>
            </a:r>
            <a:r>
              <a:rPr lang="en-US" altLang="ja-JP" dirty="0" smtClean="0"/>
              <a:t>1/3</a:t>
            </a:r>
            <a:r>
              <a:rPr lang="ja-JP" altLang="en-US" dirty="0" smtClean="0"/>
              <a:t>）である，「連言確率解」．樹形図群で７名，ルーレット群で８名．</a:t>
            </a:r>
            <a:endParaRPr kumimoji="1" lang="en-US" altLang="ja-JP" dirty="0" smtClean="0"/>
          </a:p>
          <a:p>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（変形）３</a:t>
            </a:r>
            <a:r>
              <a:rPr lang="ja-JP" altLang="en-US" dirty="0"/>
              <a:t>囚人問題</a:t>
            </a:r>
            <a:endParaRPr kumimoji="1" lang="ja-JP" altLang="en-US" dirty="0"/>
          </a:p>
        </p:txBody>
      </p:sp>
      <p:sp>
        <p:nvSpPr>
          <p:cNvPr id="3" name="コンテンツ プレースホルダ 2"/>
          <p:cNvSpPr>
            <a:spLocks noGrp="1"/>
          </p:cNvSpPr>
          <p:nvPr>
            <p:ph idx="1"/>
          </p:nvPr>
        </p:nvSpPr>
        <p:spPr/>
        <p:txBody>
          <a:bodyPr/>
          <a:lstStyle/>
          <a:p>
            <a:pPr indent="-457200"/>
            <a:r>
              <a:rPr kumimoji="1" lang="ja-JP" altLang="en-US" dirty="0" smtClean="0"/>
              <a:t>３人の囚人Ａ，Ｂ，Ｃがいて，１人が釈放され，２人が処刑される．</a:t>
            </a:r>
            <a:endParaRPr kumimoji="1" lang="en-US" altLang="ja-JP" dirty="0" smtClean="0"/>
          </a:p>
          <a:p>
            <a:pPr indent="-457200"/>
            <a:r>
              <a:rPr kumimoji="1" lang="ja-JP" altLang="en-US" dirty="0" smtClean="0"/>
              <a:t>それぞれの釈放確率は，</a:t>
            </a:r>
            <a:r>
              <a:rPr kumimoji="1" lang="en-US" altLang="ja-JP" dirty="0" smtClean="0"/>
              <a:t>1/4</a:t>
            </a:r>
            <a:r>
              <a:rPr kumimoji="1" lang="ja-JP" altLang="en-US" dirty="0" err="1" smtClean="0"/>
              <a:t>，</a:t>
            </a:r>
            <a:r>
              <a:rPr kumimoji="1" lang="en-US" altLang="ja-JP" dirty="0" smtClean="0"/>
              <a:t>1/4</a:t>
            </a:r>
            <a:r>
              <a:rPr kumimoji="1" lang="ja-JP" altLang="en-US" dirty="0" err="1" smtClean="0"/>
              <a:t>，</a:t>
            </a:r>
            <a:r>
              <a:rPr kumimoji="1" lang="en-US" altLang="ja-JP" dirty="0" smtClean="0"/>
              <a:t>1/2</a:t>
            </a:r>
            <a:r>
              <a:rPr kumimoji="1" lang="ja-JP" altLang="en-US" dirty="0" err="1" smtClean="0"/>
              <a:t>．</a:t>
            </a:r>
            <a:endParaRPr kumimoji="1" lang="en-US" altLang="ja-JP" dirty="0" smtClean="0"/>
          </a:p>
          <a:p>
            <a:pPr indent="-457200"/>
            <a:r>
              <a:rPr kumimoji="1" lang="ja-JP" altLang="en-US" dirty="0" smtClean="0"/>
              <a:t>誰が処刑されるか知っている看守に対し，囚人Ａが，「ＢとＣのうち，処刑される１人の名前を教えてくれないか」と頼む．</a:t>
            </a:r>
            <a:endParaRPr kumimoji="1" lang="en-US" altLang="ja-JP" dirty="0" smtClean="0"/>
          </a:p>
          <a:p>
            <a:pPr indent="-457200"/>
            <a:r>
              <a:rPr lang="ja-JP" altLang="en-US" dirty="0"/>
              <a:t>看守</a:t>
            </a:r>
            <a:r>
              <a:rPr lang="ja-JP" altLang="en-US" dirty="0" smtClean="0"/>
              <a:t>は「Ｂは処刑される」と答えた．</a:t>
            </a:r>
            <a:endParaRPr lang="en-US" altLang="ja-JP" dirty="0" smtClean="0"/>
          </a:p>
          <a:p>
            <a:pPr indent="-457200"/>
            <a:r>
              <a:rPr kumimoji="1" lang="ja-JP" altLang="en-US" dirty="0" smtClean="0"/>
              <a:t>Ａの釈放される確率はいくらか？</a:t>
            </a:r>
            <a:endParaRPr kumimoji="1" lang="ja-JP"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結果（３囚人問題１回目）</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１回目のチャレンジ（未完成の図）では，どちらの群でも正答者なし．</a:t>
            </a:r>
            <a:endParaRPr kumimoji="1" lang="en-US" altLang="ja-JP" dirty="0" smtClean="0"/>
          </a:p>
          <a:p>
            <a:r>
              <a:rPr lang="ja-JP" altLang="en-US" dirty="0" smtClean="0"/>
              <a:t>代表的な誤答は，</a:t>
            </a:r>
            <a:endParaRPr lang="en-US" altLang="ja-JP" dirty="0" smtClean="0"/>
          </a:p>
          <a:p>
            <a:pPr lvl="1"/>
            <a:r>
              <a:rPr lang="ja-JP" altLang="en-US" dirty="0" smtClean="0"/>
              <a:t>樹形図群では，「等比率解（</a:t>
            </a:r>
            <a:r>
              <a:rPr lang="en-US" altLang="ja-JP" dirty="0" smtClean="0"/>
              <a:t>1/3</a:t>
            </a:r>
            <a:r>
              <a:rPr lang="ja-JP" altLang="en-US" dirty="0" smtClean="0"/>
              <a:t>）」６名，「連言確率解（</a:t>
            </a:r>
            <a:r>
              <a:rPr lang="en-US" altLang="ja-JP" dirty="0" smtClean="0"/>
              <a:t>1/8</a:t>
            </a:r>
            <a:r>
              <a:rPr lang="ja-JP" altLang="en-US" dirty="0" smtClean="0"/>
              <a:t>）」５名．</a:t>
            </a:r>
            <a:endParaRPr lang="en-US" altLang="ja-JP" dirty="0" smtClean="0"/>
          </a:p>
          <a:p>
            <a:pPr lvl="1"/>
            <a:r>
              <a:rPr kumimoji="1" lang="ja-JP" altLang="en-US" dirty="0" smtClean="0"/>
              <a:t>ルーレット群では，</a:t>
            </a:r>
            <a:r>
              <a:rPr lang="ja-JP" altLang="en-US" dirty="0" smtClean="0"/>
              <a:t> 「等比率解（</a:t>
            </a:r>
            <a:r>
              <a:rPr lang="en-US" altLang="ja-JP" dirty="0" smtClean="0"/>
              <a:t>1/3</a:t>
            </a:r>
            <a:r>
              <a:rPr lang="ja-JP" altLang="en-US" dirty="0" smtClean="0"/>
              <a:t>）」７名，「連言確率解（</a:t>
            </a:r>
            <a:r>
              <a:rPr lang="en-US" altLang="ja-JP" dirty="0" smtClean="0"/>
              <a:t>1/8</a:t>
            </a:r>
            <a:r>
              <a:rPr lang="ja-JP" altLang="en-US" dirty="0" smtClean="0"/>
              <a:t>）」２名．「不変解（</a:t>
            </a:r>
            <a:r>
              <a:rPr lang="en-US" altLang="ja-JP" dirty="0" smtClean="0"/>
              <a:t>1/4</a:t>
            </a:r>
            <a:r>
              <a:rPr lang="ja-JP" altLang="en-US" dirty="0" smtClean="0"/>
              <a:t>）」６名．</a:t>
            </a:r>
            <a:endParaRPr kumimoji="1" lang="ja-JP"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結果（３囚人問題２回目）</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t>完全な図があるとき，樹形図群で７名（</a:t>
            </a:r>
            <a:r>
              <a:rPr kumimoji="1" lang="en-US" altLang="ja-JP" dirty="0" smtClean="0"/>
              <a:t>23.3%</a:t>
            </a:r>
            <a:r>
              <a:rPr kumimoji="1" lang="ja-JP" altLang="en-US" dirty="0" smtClean="0"/>
              <a:t>），ルーレット群で３名（</a:t>
            </a:r>
            <a:r>
              <a:rPr kumimoji="1" lang="en-US" altLang="ja-JP" dirty="0" smtClean="0"/>
              <a:t>9.4%</a:t>
            </a:r>
            <a:r>
              <a:rPr kumimoji="1" lang="ja-JP" altLang="en-US" dirty="0" smtClean="0"/>
              <a:t>）が正解．</a:t>
            </a:r>
            <a:endParaRPr kumimoji="1" lang="en-US" altLang="ja-JP" dirty="0" smtClean="0"/>
          </a:p>
          <a:p>
            <a:r>
              <a:rPr lang="ja-JP" altLang="en-US" dirty="0" smtClean="0"/>
              <a:t>正解者１０名のうち，ルーレット群での１名を除く９名は，くじ引き課題での正答者．</a:t>
            </a:r>
            <a:endParaRPr lang="en-US" altLang="ja-JP" dirty="0" smtClean="0"/>
          </a:p>
          <a:p>
            <a:r>
              <a:rPr kumimoji="1" lang="ja-JP" altLang="en-US" dirty="0" smtClean="0"/>
              <a:t>くじ引き課題での正答者（</a:t>
            </a:r>
            <a:r>
              <a:rPr lang="ja-JP" altLang="en-US" dirty="0" smtClean="0"/>
              <a:t>樹形図群１１名，ルーレット群８名）</a:t>
            </a:r>
            <a:r>
              <a:rPr kumimoji="1" lang="ja-JP" altLang="en-US" dirty="0" smtClean="0"/>
              <a:t>の，３囚人問題での成績</a:t>
            </a:r>
            <a:endParaRPr kumimoji="1" lang="en-US" altLang="ja-JP" dirty="0" smtClean="0"/>
          </a:p>
          <a:p>
            <a:pPr lvl="1"/>
            <a:r>
              <a:rPr kumimoji="1" lang="ja-JP" altLang="en-US" dirty="0" smtClean="0"/>
              <a:t>樹形図群：７名が正答</a:t>
            </a:r>
            <a:endParaRPr kumimoji="1" lang="en-US" altLang="ja-JP" dirty="0" smtClean="0"/>
          </a:p>
          <a:p>
            <a:pPr lvl="1"/>
            <a:r>
              <a:rPr lang="ja-JP" altLang="en-US" dirty="0" smtClean="0"/>
              <a:t>ルーレット群：２名が正答</a:t>
            </a:r>
            <a:endParaRPr kumimoji="1" lang="en-US" altLang="ja-JP" dirty="0" smtClean="0"/>
          </a:p>
          <a:p>
            <a:pPr lvl="1"/>
            <a:endParaRPr kumimoji="1" lang="ja-JP"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考察</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kumimoji="1" lang="ja-JP" altLang="en-US" dirty="0" smtClean="0"/>
              <a:t>ベイズの定理を使って基本的な課題に正解するスキルを獲得し，完成された図が提示されれば，３囚人問題に正解することができる．</a:t>
            </a:r>
            <a:endParaRPr kumimoji="1" lang="en-US" altLang="ja-JP" dirty="0" smtClean="0"/>
          </a:p>
          <a:p>
            <a:pPr lvl="1"/>
            <a:r>
              <a:rPr lang="ja-JP" altLang="en-US" dirty="0" smtClean="0"/>
              <a:t>正答率は低いが，先行研究および出発点データでの（ほぼ）０％の正答率に比べれば高い．</a:t>
            </a:r>
            <a:endParaRPr lang="en-US" altLang="ja-JP" dirty="0" smtClean="0"/>
          </a:p>
          <a:p>
            <a:r>
              <a:rPr kumimoji="1" lang="ja-JP" altLang="en-US" dirty="0" smtClean="0"/>
              <a:t>ベイズの定理を使用するスキルがあっても，完全な図なしでは３囚人問題に正解できない．これは問題表象構成の困難を示す．</a:t>
            </a:r>
            <a:endParaRPr kumimoji="1" lang="en-US" altLang="ja-JP" dirty="0" smtClean="0"/>
          </a:p>
          <a:p>
            <a:pPr lvl="1"/>
            <a:r>
              <a:rPr lang="ja-JP" altLang="en-US" dirty="0" smtClean="0"/>
              <a:t>未完成の図にはない，尤度の表象が困難</a:t>
            </a:r>
            <a:r>
              <a:rPr lang="ja-JP" altLang="en-US" sz="1900" dirty="0" smtClean="0"/>
              <a:t>（市川，</a:t>
            </a:r>
            <a:r>
              <a:rPr lang="en-US" altLang="ja-JP" sz="1900" dirty="0" smtClean="0"/>
              <a:t>1988</a:t>
            </a:r>
            <a:r>
              <a:rPr lang="ja-JP" altLang="en-US" sz="1900" dirty="0" smtClean="0"/>
              <a:t>；井原；</a:t>
            </a:r>
            <a:r>
              <a:rPr lang="en-US" altLang="ja-JP" sz="1900" dirty="0" smtClean="0"/>
              <a:t>1988</a:t>
            </a:r>
            <a:r>
              <a:rPr lang="ja-JP" altLang="en-US" sz="1900" dirty="0" smtClean="0"/>
              <a:t>）</a:t>
            </a:r>
            <a:endParaRPr kumimoji="1" lang="ja-JP" altLang="en-US" sz="19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結論</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ベイズの定理を使って基本的な課題に正解するスキルを獲得し，完成された図が提示されれば，３囚人問題に正解することができる．</a:t>
            </a:r>
            <a:endParaRPr lang="en-US" altLang="ja-JP" dirty="0" smtClean="0"/>
          </a:p>
          <a:p>
            <a:r>
              <a:rPr kumimoji="1" lang="ja-JP" altLang="en-US" dirty="0" smtClean="0"/>
              <a:t>３囚人問題の難しさは</a:t>
            </a:r>
            <a:r>
              <a:rPr lang="ja-JP" altLang="en-US" dirty="0" smtClean="0"/>
              <a:t>適切な表象構成が難しいことによる．</a:t>
            </a:r>
            <a:endParaRPr kumimoji="1" lang="ja-JP"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（変形）３囚人問題の問題</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t>とても難しい．→　なぜ？</a:t>
            </a:r>
            <a:endParaRPr kumimoji="1" lang="en-US" altLang="ja-JP" dirty="0" smtClean="0"/>
          </a:p>
          <a:p>
            <a:pPr lvl="1"/>
            <a:r>
              <a:rPr kumimoji="1" lang="ja-JP" altLang="en-US" dirty="0" smtClean="0"/>
              <a:t>「主観的定理」</a:t>
            </a:r>
            <a:r>
              <a:rPr kumimoji="1" lang="ja-JP" altLang="en-US" sz="1800" dirty="0" smtClean="0"/>
              <a:t>（市川・竹市，</a:t>
            </a:r>
            <a:r>
              <a:rPr kumimoji="1" lang="en-US" altLang="ja-JP" sz="1800" dirty="0" smtClean="0"/>
              <a:t>1987</a:t>
            </a:r>
            <a:r>
              <a:rPr kumimoji="1" lang="ja-JP" altLang="en-US" sz="1800" dirty="0" smtClean="0"/>
              <a:t>；</a:t>
            </a:r>
            <a:r>
              <a:rPr lang="ja-JP" altLang="en-US" sz="1800" dirty="0" smtClean="0"/>
              <a:t>井原，</a:t>
            </a:r>
            <a:r>
              <a:rPr lang="en-US" altLang="ja-JP" sz="1800" dirty="0" smtClean="0"/>
              <a:t>1987</a:t>
            </a:r>
            <a:r>
              <a:rPr kumimoji="1" lang="ja-JP" altLang="en-US" sz="1800" dirty="0" smtClean="0"/>
              <a:t>） </a:t>
            </a:r>
            <a:r>
              <a:rPr kumimoji="1" lang="en-US" altLang="ja-JP" sz="1800" dirty="0" smtClean="0"/>
              <a:t>cf. </a:t>
            </a:r>
            <a:r>
              <a:rPr kumimoji="1" lang="en-US" altLang="ja-JP" sz="1800" dirty="0" err="1" smtClean="0"/>
              <a:t>Tversky</a:t>
            </a:r>
            <a:r>
              <a:rPr kumimoji="1" lang="en-US" altLang="ja-JP" sz="1800" dirty="0" smtClean="0"/>
              <a:t>, </a:t>
            </a:r>
            <a:r>
              <a:rPr kumimoji="1" lang="en-US" altLang="ja-JP" sz="1800" dirty="0" err="1" smtClean="0"/>
              <a:t>Kahneman</a:t>
            </a:r>
            <a:endParaRPr kumimoji="1" lang="en-US" altLang="ja-JP" sz="1800" dirty="0" smtClean="0"/>
          </a:p>
          <a:p>
            <a:pPr lvl="1"/>
            <a:r>
              <a:rPr lang="ja-JP" altLang="en-US" dirty="0" smtClean="0"/>
              <a:t>頻度解釈の困難</a:t>
            </a:r>
            <a:r>
              <a:rPr lang="ja-JP" altLang="en-US" sz="1800" dirty="0" smtClean="0"/>
              <a:t>（伊東，</a:t>
            </a:r>
            <a:r>
              <a:rPr lang="en-US" altLang="ja-JP" sz="1800" dirty="0" smtClean="0"/>
              <a:t>1988</a:t>
            </a:r>
            <a:r>
              <a:rPr lang="ja-JP" altLang="en-US" sz="1800" dirty="0" err="1" smtClean="0"/>
              <a:t>，</a:t>
            </a:r>
            <a:r>
              <a:rPr lang="ja-JP" altLang="en-US" sz="1800" dirty="0" smtClean="0"/>
              <a:t>守，</a:t>
            </a:r>
            <a:r>
              <a:rPr lang="en-US" altLang="ja-JP" sz="1800" dirty="0" smtClean="0"/>
              <a:t>1989</a:t>
            </a:r>
            <a:r>
              <a:rPr lang="ja-JP" altLang="en-US" sz="1800" dirty="0" smtClean="0"/>
              <a:t>） </a:t>
            </a:r>
            <a:r>
              <a:rPr lang="en-US" altLang="ja-JP" sz="1800" dirty="0" smtClean="0"/>
              <a:t>cf. </a:t>
            </a:r>
            <a:r>
              <a:rPr lang="en-US" altLang="ja-JP" sz="1800" dirty="0" err="1" smtClean="0"/>
              <a:t>Gigerenzer</a:t>
            </a:r>
            <a:endParaRPr lang="en-US" altLang="ja-JP" sz="1800" dirty="0" smtClean="0"/>
          </a:p>
          <a:p>
            <a:pPr lvl="1"/>
            <a:r>
              <a:rPr lang="ja-JP" altLang="en-US" dirty="0" smtClean="0"/>
              <a:t>視点の変動</a:t>
            </a:r>
            <a:r>
              <a:rPr lang="ja-JP" altLang="en-US" sz="1800" dirty="0" smtClean="0"/>
              <a:t>（佐伯，</a:t>
            </a:r>
            <a:r>
              <a:rPr lang="en-US" altLang="ja-JP" sz="1800" dirty="0" smtClean="0"/>
              <a:t>1987</a:t>
            </a:r>
            <a:r>
              <a:rPr lang="ja-JP" altLang="en-US" sz="1800" dirty="0" smtClean="0"/>
              <a:t>）</a:t>
            </a:r>
            <a:endParaRPr lang="en-US" altLang="ja-JP" sz="1800" dirty="0" smtClean="0"/>
          </a:p>
          <a:p>
            <a:pPr lvl="1"/>
            <a:r>
              <a:rPr lang="ja-JP" altLang="en-US" dirty="0" smtClean="0"/>
              <a:t>適切な表象構成とその操作の困難</a:t>
            </a:r>
            <a:r>
              <a:rPr kumimoji="1" lang="ja-JP" altLang="en-US" sz="1800" dirty="0" smtClean="0"/>
              <a:t>（井原</a:t>
            </a:r>
            <a:r>
              <a:rPr lang="ja-JP" altLang="en-US" sz="1800" dirty="0" smtClean="0"/>
              <a:t>，</a:t>
            </a:r>
            <a:r>
              <a:rPr lang="en-US" altLang="ja-JP" sz="1800" dirty="0" smtClean="0"/>
              <a:t>1989</a:t>
            </a:r>
            <a:r>
              <a:rPr lang="ja-JP" altLang="en-US" sz="1800" dirty="0" smtClean="0"/>
              <a:t>；</a:t>
            </a:r>
            <a:r>
              <a:rPr kumimoji="1" lang="ja-JP" altLang="en-US" sz="1800" dirty="0" smtClean="0"/>
              <a:t>守，</a:t>
            </a:r>
            <a:r>
              <a:rPr kumimoji="1" lang="en-US" altLang="ja-JP" sz="1800" dirty="0" smtClean="0"/>
              <a:t>1989</a:t>
            </a:r>
            <a:r>
              <a:rPr lang="ja-JP" altLang="en-US" sz="1800" dirty="0"/>
              <a:t>；</a:t>
            </a:r>
            <a:r>
              <a:rPr kumimoji="1" lang="ja-JP" altLang="en-US" sz="1800" dirty="0" smtClean="0"/>
              <a:t>高橋，</a:t>
            </a:r>
            <a:r>
              <a:rPr kumimoji="1" lang="en-US" altLang="ja-JP" sz="1800" dirty="0" smtClean="0"/>
              <a:t>1989</a:t>
            </a:r>
            <a:r>
              <a:rPr kumimoji="1" lang="ja-JP" altLang="en-US" sz="1800" dirty="0" smtClean="0"/>
              <a:t>；</a:t>
            </a:r>
            <a:r>
              <a:rPr lang="ja-JP" altLang="en-US" sz="1800" dirty="0" smtClean="0"/>
              <a:t>竹市</a:t>
            </a:r>
            <a:r>
              <a:rPr lang="ja-JP" altLang="en-US" sz="1800" dirty="0"/>
              <a:t>，</a:t>
            </a:r>
            <a:r>
              <a:rPr lang="en-US" altLang="ja-JP" sz="1800" dirty="0" smtClean="0"/>
              <a:t>1988</a:t>
            </a:r>
            <a:r>
              <a:rPr kumimoji="1" lang="ja-JP" altLang="en-US" sz="1800" dirty="0" smtClean="0"/>
              <a:t>） </a:t>
            </a:r>
            <a:r>
              <a:rPr kumimoji="1" lang="en-US" altLang="ja-JP" sz="1800" dirty="0" smtClean="0"/>
              <a:t>cf. </a:t>
            </a:r>
            <a:r>
              <a:rPr kumimoji="1" lang="ja-JP" altLang="en-US" sz="1800" dirty="0" smtClean="0"/>
              <a:t>メンタルモデル，フレーム問題</a:t>
            </a:r>
            <a:endParaRPr kumimoji="1" lang="en-US" altLang="ja-JP" sz="1800" dirty="0" smtClean="0"/>
          </a:p>
          <a:p>
            <a:r>
              <a:rPr lang="ja-JP" altLang="en-US" dirty="0" smtClean="0"/>
              <a:t>正解（</a:t>
            </a:r>
            <a:r>
              <a:rPr lang="en-US" altLang="ja-JP" dirty="0" smtClean="0"/>
              <a:t>1/5</a:t>
            </a:r>
            <a:r>
              <a:rPr lang="ja-JP" altLang="en-US" dirty="0" smtClean="0"/>
              <a:t>）を納得しがたい．→　なぜ？</a:t>
            </a:r>
            <a:endParaRPr lang="en-US" altLang="ja-JP" dirty="0" smtClean="0"/>
          </a:p>
          <a:p>
            <a:pPr lvl="1"/>
            <a:r>
              <a:rPr lang="ja-JP" altLang="en-US" dirty="0" smtClean="0"/>
              <a:t>「主観的定理」</a:t>
            </a:r>
            <a:r>
              <a:rPr lang="ja-JP" altLang="en-US" dirty="0"/>
              <a:t> </a:t>
            </a:r>
            <a:r>
              <a:rPr lang="ja-JP" altLang="en-US" sz="1800" dirty="0"/>
              <a:t>（市川・竹市，</a:t>
            </a:r>
            <a:r>
              <a:rPr lang="en-US" altLang="ja-JP" sz="1800" dirty="0"/>
              <a:t>1987</a:t>
            </a:r>
            <a:r>
              <a:rPr lang="ja-JP" altLang="en-US" sz="1800" dirty="0" smtClean="0"/>
              <a:t>）</a:t>
            </a:r>
            <a:endParaRPr lang="en-US" altLang="ja-JP" sz="1800" dirty="0"/>
          </a:p>
          <a:p>
            <a:pPr lvl="1"/>
            <a:r>
              <a:rPr lang="ja-JP" altLang="en-US" dirty="0"/>
              <a:t>直観改造のため</a:t>
            </a:r>
            <a:r>
              <a:rPr lang="ja-JP" altLang="en-US" dirty="0" smtClean="0"/>
              <a:t>の「同型的図式表現</a:t>
            </a:r>
            <a:r>
              <a:rPr lang="ja-JP" altLang="en-US" sz="1800" dirty="0" smtClean="0"/>
              <a:t>」 （市川，</a:t>
            </a:r>
            <a:r>
              <a:rPr lang="en-US" altLang="ja-JP" sz="1800" dirty="0" smtClean="0"/>
              <a:t>1988</a:t>
            </a:r>
            <a:r>
              <a:rPr lang="ja-JP" altLang="en-US" sz="1800" dirty="0" smtClean="0"/>
              <a:t>）</a:t>
            </a:r>
            <a:endParaRPr lang="en-US" altLang="ja-JP" sz="1800" dirty="0" smtClean="0"/>
          </a:p>
          <a:p>
            <a:pPr lvl="1"/>
            <a:endParaRPr kumimoji="1" lang="ja-JP" altLang="en-US" sz="1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難しさ解明へのアプローチ</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smtClean="0"/>
              <a:t>課題分析＋実験</a:t>
            </a:r>
            <a:endParaRPr lang="en-US" altLang="ja-JP" dirty="0" smtClean="0"/>
          </a:p>
          <a:p>
            <a:pPr lvl="1"/>
            <a:r>
              <a:rPr lang="ja-JP" altLang="en-US" dirty="0" smtClean="0"/>
              <a:t>問題変形アプローチ</a:t>
            </a:r>
            <a:endParaRPr lang="en-US" altLang="ja-JP" dirty="0" smtClean="0"/>
          </a:p>
          <a:p>
            <a:pPr lvl="2"/>
            <a:r>
              <a:rPr lang="ja-JP" altLang="en-US" dirty="0" smtClean="0"/>
              <a:t>頻度の導入（伊東，</a:t>
            </a:r>
            <a:r>
              <a:rPr lang="en-US" altLang="ja-JP" dirty="0" smtClean="0"/>
              <a:t>1988</a:t>
            </a:r>
            <a:r>
              <a:rPr lang="ja-JP" altLang="en-US" dirty="0" smtClean="0"/>
              <a:t>）</a:t>
            </a:r>
            <a:endParaRPr lang="en-US" altLang="ja-JP" dirty="0" smtClean="0"/>
          </a:p>
          <a:p>
            <a:pPr lvl="2"/>
            <a:r>
              <a:rPr lang="ja-JP" altLang="en-US" dirty="0" smtClean="0"/>
              <a:t>視点の調整（佐伯，</a:t>
            </a:r>
            <a:r>
              <a:rPr lang="en-US" altLang="ja-JP" dirty="0" smtClean="0"/>
              <a:t>1987</a:t>
            </a:r>
            <a:r>
              <a:rPr lang="ja-JP" altLang="en-US" dirty="0" smtClean="0"/>
              <a:t>）</a:t>
            </a:r>
            <a:endParaRPr lang="en-US" altLang="ja-JP" dirty="0" smtClean="0"/>
          </a:p>
          <a:p>
            <a:pPr lvl="1"/>
            <a:r>
              <a:rPr lang="ja-JP" altLang="en-US" dirty="0" smtClean="0"/>
              <a:t>同型問題アプローチ</a:t>
            </a:r>
            <a:r>
              <a:rPr lang="ja-JP" altLang="en-US" sz="1800" dirty="0" smtClean="0"/>
              <a:t>（橋田，</a:t>
            </a:r>
            <a:r>
              <a:rPr lang="en-US" altLang="ja-JP" sz="1800" dirty="0" smtClean="0"/>
              <a:t>1987</a:t>
            </a:r>
            <a:r>
              <a:rPr lang="ja-JP" altLang="en-US" sz="1800" dirty="0" smtClean="0"/>
              <a:t>）</a:t>
            </a:r>
            <a:endParaRPr lang="en-US" altLang="ja-JP" sz="1800" dirty="0" smtClean="0"/>
          </a:p>
          <a:p>
            <a:pPr lvl="2"/>
            <a:r>
              <a:rPr lang="ja-JP" altLang="en-US" dirty="0" smtClean="0"/>
              <a:t>抽象記述（市川，</a:t>
            </a:r>
            <a:r>
              <a:rPr lang="en-US" altLang="ja-JP" dirty="0" smtClean="0"/>
              <a:t>1989</a:t>
            </a:r>
            <a:r>
              <a:rPr lang="ja-JP" altLang="en-US" dirty="0" smtClean="0"/>
              <a:t>）</a:t>
            </a:r>
            <a:endParaRPr lang="en-US" altLang="ja-JP" dirty="0" smtClean="0"/>
          </a:p>
          <a:p>
            <a:pPr lvl="2"/>
            <a:r>
              <a:rPr lang="ja-JP" altLang="en-US" dirty="0" smtClean="0"/>
              <a:t>数理モデル（井原，</a:t>
            </a:r>
            <a:r>
              <a:rPr lang="en-US" altLang="ja-JP" dirty="0" smtClean="0"/>
              <a:t>1989</a:t>
            </a:r>
            <a:r>
              <a:rPr lang="ja-JP" altLang="en-US" dirty="0" smtClean="0"/>
              <a:t>）</a:t>
            </a:r>
            <a:endParaRPr lang="en-US" altLang="ja-JP"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先行</a:t>
            </a:r>
            <a:r>
              <a:rPr kumimoji="1" lang="ja-JP" altLang="en-US" dirty="0" smtClean="0"/>
              <a:t>研究の問題点（１）</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ベイズ型確率推定問題そのものの難しさと，３囚人問題特有の難しさが分離されていない．</a:t>
            </a:r>
            <a:endParaRPr kumimoji="1" lang="en-US" altLang="ja-JP" dirty="0" smtClean="0"/>
          </a:p>
          <a:p>
            <a:pPr lvl="1"/>
            <a:r>
              <a:rPr lang="ja-JP" altLang="en-US" dirty="0" smtClean="0"/>
              <a:t>実験参加者のほとんどは，そもそもベイズの定理をうまく使えない．同型問題に正解するのは，ベイズの定理を「自然に」使えるよう誘導されているから．</a:t>
            </a:r>
            <a:r>
              <a:rPr lang="en-US" altLang="ja-JP" dirty="0" smtClean="0"/>
              <a:t>cf. pragmatic reasoning schema</a:t>
            </a:r>
          </a:p>
          <a:p>
            <a:pPr lvl="1"/>
            <a:r>
              <a:rPr kumimoji="1" lang="ja-JP" altLang="en-US" dirty="0" smtClean="0"/>
              <a:t>ベイズの定理を使えないから「主観的定理」に頼るのか？</a:t>
            </a:r>
            <a:endParaRPr kumimoji="1" lang="ja-JP"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normAutofit fontScale="92500"/>
          </a:bodyPr>
          <a:lstStyle/>
          <a:p>
            <a:r>
              <a:rPr lang="ja-JP" altLang="en-US" dirty="0"/>
              <a:t>確率推定</a:t>
            </a:r>
            <a:r>
              <a:rPr lang="ja-JP" altLang="en-US" dirty="0" smtClean="0"/>
              <a:t>問題</a:t>
            </a:r>
            <a:r>
              <a:rPr lang="ja-JP" altLang="en-US" dirty="0"/>
              <a:t>はそれ自体</a:t>
            </a:r>
            <a:r>
              <a:rPr lang="ja-JP" altLang="en-US" dirty="0" smtClean="0"/>
              <a:t>が難しく，「３囚人問題」はその難しさが特に顕著</a:t>
            </a:r>
            <a:r>
              <a:rPr lang="ja-JP" altLang="en-US" sz="1900" dirty="0" smtClean="0"/>
              <a:t>（守，</a:t>
            </a:r>
            <a:r>
              <a:rPr lang="en-US" altLang="ja-JP" sz="1900" dirty="0" smtClean="0"/>
              <a:t>1988</a:t>
            </a:r>
            <a:r>
              <a:rPr lang="ja-JP" altLang="en-US" sz="1900" dirty="0" smtClean="0"/>
              <a:t>）</a:t>
            </a:r>
            <a:endParaRPr lang="en-US" altLang="ja-JP" sz="1900" dirty="0" smtClean="0"/>
          </a:p>
          <a:p>
            <a:r>
              <a:rPr lang="ja-JP" altLang="en-US" dirty="0"/>
              <a:t>確率</a:t>
            </a:r>
            <a:r>
              <a:rPr lang="ja-JP" altLang="en-US" dirty="0" smtClean="0"/>
              <a:t>を詳しく知っているわけではない人間は，どのようにしてこの種の問題を解くのか</a:t>
            </a:r>
            <a:r>
              <a:rPr lang="ja-JP" altLang="en-US" sz="1900" dirty="0" smtClean="0"/>
              <a:t>（高橋，</a:t>
            </a:r>
            <a:r>
              <a:rPr lang="en-US" altLang="ja-JP" sz="1900" dirty="0" smtClean="0"/>
              <a:t>1989</a:t>
            </a:r>
            <a:r>
              <a:rPr lang="ja-JP" altLang="en-US" sz="1900" dirty="0" smtClean="0"/>
              <a:t>）</a:t>
            </a:r>
            <a:endParaRPr lang="en-US" altLang="ja-JP" sz="1900" dirty="0" smtClean="0"/>
          </a:p>
          <a:p>
            <a:r>
              <a:rPr lang="ja-JP" altLang="en-US" dirty="0" smtClean="0"/>
              <a:t>ベイズの定理を選択・生成できない人は，・・・受動的に抽出した部分的情報，事後確率を求めるという目標，および，その人の持つ確率計算図式からなる問題解決の三組が統合されている場合に問題を処理することができ・・・</a:t>
            </a:r>
            <a:r>
              <a:rPr lang="ja-JP" altLang="en-US" sz="1900" dirty="0" smtClean="0"/>
              <a:t>（井原，</a:t>
            </a:r>
            <a:r>
              <a:rPr lang="en-US" altLang="ja-JP" sz="1900" dirty="0" smtClean="0"/>
              <a:t>1989</a:t>
            </a:r>
            <a:r>
              <a:rPr lang="ja-JP" altLang="en-US" sz="1900" dirty="0" smtClean="0"/>
              <a:t>）</a:t>
            </a:r>
            <a:endParaRPr kumimoji="1" lang="ja-JP" altLang="en-US" sz="19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選考研究の問題点（２）</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課題分析や理論的分析による主張の，実験的支持が不十分</a:t>
            </a:r>
            <a:endParaRPr lang="en-US" altLang="ja-JP" dirty="0" smtClean="0"/>
          </a:p>
          <a:p>
            <a:pPr lvl="1"/>
            <a:r>
              <a:rPr lang="ja-JP" altLang="en-US" dirty="0" smtClean="0"/>
              <a:t>３囚人問題で高い正答率を達成することに成功していない．</a:t>
            </a:r>
            <a:endParaRPr lang="en-US" altLang="ja-JP" dirty="0" smtClean="0"/>
          </a:p>
          <a:p>
            <a:pPr lvl="1"/>
            <a:r>
              <a:rPr lang="ja-JP" altLang="en-US" dirty="0" smtClean="0"/>
              <a:t>「同型」問題は課題構造が異なる</a:t>
            </a:r>
            <a:r>
              <a:rPr lang="ja-JP" altLang="en-US" sz="1800" dirty="0" smtClean="0"/>
              <a:t>（市川，</a:t>
            </a:r>
            <a:r>
              <a:rPr lang="en-US" altLang="ja-JP" sz="1800" dirty="0" smtClean="0"/>
              <a:t>1989</a:t>
            </a:r>
            <a:r>
              <a:rPr lang="ja-JP" altLang="en-US" sz="1800" dirty="0" smtClean="0"/>
              <a:t>）</a:t>
            </a:r>
            <a:r>
              <a:rPr lang="ja-JP" altLang="en-US" dirty="0" smtClean="0"/>
              <a:t>．</a:t>
            </a:r>
            <a:r>
              <a:rPr lang="ja-JP" altLang="en-US" dirty="0" smtClean="0"/>
              <a:t>課題構造を変えることなく，ヒントなどによって困難を除去できないか．</a:t>
            </a:r>
            <a:endParaRPr kumimoji="1" lang="ja-JP"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本研究</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問題：３囚人問題はなぜ難しいのか</a:t>
            </a:r>
            <a:endParaRPr kumimoji="1" lang="en-US" altLang="ja-JP" dirty="0" smtClean="0"/>
          </a:p>
          <a:p>
            <a:r>
              <a:rPr kumimoji="1" lang="ja-JP" altLang="en-US" dirty="0" smtClean="0"/>
              <a:t>アプローチ：</a:t>
            </a:r>
            <a:endParaRPr kumimoji="1" lang="en-US" altLang="ja-JP" dirty="0" smtClean="0"/>
          </a:p>
          <a:p>
            <a:pPr lvl="1"/>
            <a:r>
              <a:rPr lang="ja-JP" altLang="en-US" dirty="0" smtClean="0"/>
              <a:t>ベイズの定理を学習した参加者</a:t>
            </a:r>
            <a:endParaRPr lang="en-US" altLang="ja-JP" dirty="0" smtClean="0"/>
          </a:p>
          <a:p>
            <a:pPr lvl="1"/>
            <a:r>
              <a:rPr kumimoji="1" lang="ja-JP" altLang="en-US" dirty="0" smtClean="0"/>
              <a:t>３囚人問題での高い正答率を目指す</a:t>
            </a:r>
            <a:endParaRPr kumimoji="1" lang="en-US" altLang="ja-JP" dirty="0" smtClean="0"/>
          </a:p>
          <a:p>
            <a:endParaRPr kumimoji="1" lang="ja-JP"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出発点となるデータ</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ベイズの定理を学習し，「ベイズ型くじびき課題」への正答率が上がった後（</a:t>
            </a:r>
            <a:r>
              <a:rPr lang="en-US" altLang="ja-JP" dirty="0" smtClean="0"/>
              <a:t>54.4%</a:t>
            </a:r>
            <a:r>
              <a:rPr lang="ja-JP" altLang="en-US" dirty="0" smtClean="0"/>
              <a:t>）でも，３囚人問題での正答率は０％だった．</a:t>
            </a:r>
            <a:r>
              <a:rPr lang="ja-JP" altLang="en-US" sz="2400" dirty="0" smtClean="0"/>
              <a:t>（教育心理学会で昨年度に報告した実験での，未発表データ）</a:t>
            </a:r>
            <a:endParaRPr kumimoji="1" lang="ja-JP" altLang="en-US" sz="2400"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546</TotalTime>
  <Words>1281</Words>
  <Application>Microsoft Office PowerPoint</Application>
  <PresentationFormat>画面に合わせる (4:3)</PresentationFormat>
  <Paragraphs>131</Paragraphs>
  <Slides>23</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23</vt:i4>
      </vt:variant>
    </vt:vector>
  </HeadingPairs>
  <TitlesOfParts>
    <vt:vector size="25" baseType="lpstr">
      <vt:lpstr>Office テーマ</vt:lpstr>
      <vt:lpstr>数式</vt:lpstr>
      <vt:lpstr>３囚人問題はなぜ難しいのか： ベイズの定理学習後の解答分析</vt:lpstr>
      <vt:lpstr>（変形）３囚人問題</vt:lpstr>
      <vt:lpstr>（変形）３囚人問題の問題</vt:lpstr>
      <vt:lpstr>難しさ解明へのアプローチ</vt:lpstr>
      <vt:lpstr>先行研究の問題点（１）</vt:lpstr>
      <vt:lpstr>スライド 6</vt:lpstr>
      <vt:lpstr>選考研究の問題点（２）</vt:lpstr>
      <vt:lpstr>本研究</vt:lpstr>
      <vt:lpstr>出発点となるデータ</vt:lpstr>
      <vt:lpstr>ベイズ型くじ引き課題</vt:lpstr>
      <vt:lpstr>スライド 11</vt:lpstr>
      <vt:lpstr>方法</vt:lpstr>
      <vt:lpstr>方法</vt:lpstr>
      <vt:lpstr>方法</vt:lpstr>
      <vt:lpstr>方法</vt:lpstr>
      <vt:lpstr>方法</vt:lpstr>
      <vt:lpstr>方法</vt:lpstr>
      <vt:lpstr>方法</vt:lpstr>
      <vt:lpstr>結果（くじ引き課題）</vt:lpstr>
      <vt:lpstr>結果（３囚人問題１回目）</vt:lpstr>
      <vt:lpstr>結果（３囚人問題２回目）</vt:lpstr>
      <vt:lpstr>考察</vt:lpstr>
      <vt:lpstr>結論</vt:lpstr>
    </vt:vector>
  </TitlesOfParts>
  <Company>Aoyama Gakuin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３囚人問題はなぜ難しいのか： ベイズの定理学習後の解答分析</dc:title>
  <dc:creator>Atsushi TERAO</dc:creator>
  <cp:lastModifiedBy>Atsushi</cp:lastModifiedBy>
  <cp:revision>64</cp:revision>
  <dcterms:created xsi:type="dcterms:W3CDTF">2010-08-27T15:50:03Z</dcterms:created>
  <dcterms:modified xsi:type="dcterms:W3CDTF">2011-07-22T17:43:03Z</dcterms:modified>
</cp:coreProperties>
</file>