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64" r:id="rId4"/>
    <p:sldId id="258" r:id="rId5"/>
    <p:sldId id="263" r:id="rId6"/>
    <p:sldId id="260" r:id="rId7"/>
    <p:sldId id="265" r:id="rId8"/>
    <p:sldId id="266" r:id="rId9"/>
    <p:sldId id="267" r:id="rId10"/>
    <p:sldId id="268" r:id="rId11"/>
    <p:sldId id="269" r:id="rId12"/>
    <p:sldId id="271" r:id="rId1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3" d="100"/>
          <a:sy n="43" d="100"/>
        </p:scale>
        <p:origin x="-60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二等辺三角形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540544" y="776288"/>
            <a:ext cx="8062912" cy="1470025"/>
          </a:xfrm>
        </p:spPr>
        <p:txBody>
          <a:bodyPr anchor="b">
            <a:normAutofit/>
          </a:bodyPr>
          <a:lstStyle>
            <a:lvl1pPr algn="r">
              <a:defRPr sz="4400"/>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1371600" y="6012656"/>
            <a:ext cx="5791200" cy="365125"/>
          </a:xfrm>
        </p:spPr>
        <p:txBody>
          <a:bodyPr tIns="0" bIns="0" anchor="t"/>
          <a:lstStyle>
            <a:lvl1pPr algn="r">
              <a:defRPr sz="1000"/>
            </a:lvl1pPr>
          </a:lstStyle>
          <a:p>
            <a:fld id="{5A30DD20-A744-4B9A-8FD0-D1EE5F7D189F}" type="datetimeFigureOut">
              <a:rPr kumimoji="1" lang="ja-JP" altLang="en-US" smtClean="0"/>
              <a:pPr/>
              <a:t>2010/3/3</a:t>
            </a:fld>
            <a:endParaRPr kumimoji="1" lang="ja-JP" altLang="en-US"/>
          </a:p>
        </p:txBody>
      </p:sp>
      <p:sp>
        <p:nvSpPr>
          <p:cNvPr id="17" name="フッター プレースホルダ 16"/>
          <p:cNvSpPr>
            <a:spLocks noGrp="1"/>
          </p:cNvSpPr>
          <p:nvPr>
            <p:ph type="ftr" sz="quarter" idx="11"/>
          </p:nvPr>
        </p:nvSpPr>
        <p:spPr>
          <a:xfrm>
            <a:off x="1371600" y="5650704"/>
            <a:ext cx="5791200" cy="365125"/>
          </a:xfrm>
        </p:spPr>
        <p:txBody>
          <a:bodyPr tIns="0" bIns="0" anchor="b"/>
          <a:lstStyle>
            <a:lvl1pPr algn="r">
              <a:defRPr sz="1100"/>
            </a:lvl1pPr>
          </a:lstStyle>
          <a:p>
            <a:endParaRPr kumimoji="1" lang="ja-JP" altLang="en-US"/>
          </a:p>
        </p:txBody>
      </p:sp>
      <p:sp>
        <p:nvSpPr>
          <p:cNvPr id="29" name="スライド番号プレースホルダ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D551147-D8ED-47E9-9893-3A6B1465BE41}"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A30DD20-A744-4B9A-8FD0-D1EE5F7D189F}" type="datetimeFigureOut">
              <a:rPr kumimoji="1" lang="ja-JP" altLang="en-US" smtClean="0"/>
              <a:pPr/>
              <a:t>2010/3/3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D551147-D8ED-47E9-9893-3A6B1465BE41}"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1800" y="381000"/>
            <a:ext cx="1905000" cy="5486400"/>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381000"/>
            <a:ext cx="6248400" cy="5486400"/>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A30DD20-A744-4B9A-8FD0-D1EE5F7D189F}" type="datetimeFigureOut">
              <a:rPr kumimoji="1" lang="ja-JP" altLang="en-US" smtClean="0"/>
              <a:pPr/>
              <a:t>2010/3/3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D551147-D8ED-47E9-9893-3A6B1465BE41}"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7494"/>
            <a:ext cx="8229600" cy="1399032"/>
          </a:xfrm>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457200" y="1882808"/>
            <a:ext cx="82296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4791456" y="6480048"/>
            <a:ext cx="2133600" cy="301752"/>
          </a:xfrm>
        </p:spPr>
        <p:txBody>
          <a:bodyPr/>
          <a:lstStyle/>
          <a:p>
            <a:fld id="{5A30DD20-A744-4B9A-8FD0-D1EE5F7D189F}" type="datetimeFigureOut">
              <a:rPr kumimoji="1" lang="ja-JP" altLang="en-US" smtClean="0"/>
              <a:pPr/>
              <a:t>2010/3/3</a:t>
            </a:fld>
            <a:endParaRPr kumimoji="1" lang="ja-JP" altLang="en-US"/>
          </a:p>
        </p:txBody>
      </p:sp>
      <p:sp>
        <p:nvSpPr>
          <p:cNvPr id="5" name="フッター プレースホルダ 4"/>
          <p:cNvSpPr>
            <a:spLocks noGrp="1"/>
          </p:cNvSpPr>
          <p:nvPr>
            <p:ph type="ftr" sz="quarter" idx="11"/>
          </p:nvPr>
        </p:nvSpPr>
        <p:spPr>
          <a:xfrm>
            <a:off x="457200" y="6480969"/>
            <a:ext cx="4260056" cy="300831"/>
          </a:xfr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D551147-D8ED-47E9-9893-3A6B1465BE41}"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2">
        <a:schemeClr val="bg1"/>
      </p:bgRef>
    </p:bg>
    <p:spTree>
      <p:nvGrpSpPr>
        <p:cNvPr id="1" name=""/>
        <p:cNvGrpSpPr/>
        <p:nvPr/>
      </p:nvGrpSpPr>
      <p:grpSpPr>
        <a:xfrm>
          <a:off x="0" y="0"/>
          <a:ext cx="0" cy="0"/>
          <a:chOff x="0" y="0"/>
          <a:chExt cx="0" cy="0"/>
        </a:xfrm>
      </p:grpSpPr>
      <p:sp>
        <p:nvSpPr>
          <p:cNvPr id="9" name="直角三角形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二等辺三角形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日付プレースホルダ 3"/>
          <p:cNvSpPr>
            <a:spLocks noGrp="1"/>
          </p:cNvSpPr>
          <p:nvPr>
            <p:ph type="dt" sz="half" idx="10"/>
          </p:nvPr>
        </p:nvSpPr>
        <p:spPr>
          <a:xfrm>
            <a:off x="6955632" y="6477000"/>
            <a:ext cx="2133600" cy="304800"/>
          </a:xfrm>
        </p:spPr>
        <p:txBody>
          <a:bodyPr/>
          <a:lstStyle/>
          <a:p>
            <a:fld id="{5A30DD20-A744-4B9A-8FD0-D1EE5F7D189F}" type="datetimeFigureOut">
              <a:rPr kumimoji="1" lang="ja-JP" altLang="en-US" smtClean="0"/>
              <a:pPr/>
              <a:t>2010/3/3</a:t>
            </a:fld>
            <a:endParaRPr kumimoji="1" lang="ja-JP" altLang="en-US"/>
          </a:p>
        </p:txBody>
      </p:sp>
      <p:sp>
        <p:nvSpPr>
          <p:cNvPr id="5" name="フッター プレースホルダ 4"/>
          <p:cNvSpPr>
            <a:spLocks noGrp="1"/>
          </p:cNvSpPr>
          <p:nvPr>
            <p:ph type="ftr" sz="quarter" idx="11"/>
          </p:nvPr>
        </p:nvSpPr>
        <p:spPr>
          <a:xfrm>
            <a:off x="2619376" y="6480969"/>
            <a:ext cx="4260056" cy="300831"/>
          </a:xfrm>
        </p:spPr>
        <p:txBody>
          <a:bodyPr/>
          <a:lstStyle/>
          <a:p>
            <a:endParaRPr kumimoji="1" lang="ja-JP" altLang="en-US"/>
          </a:p>
        </p:txBody>
      </p:sp>
      <p:sp>
        <p:nvSpPr>
          <p:cNvPr id="6" name="スライド番号プレースホルダ 5"/>
          <p:cNvSpPr>
            <a:spLocks noGrp="1"/>
          </p:cNvSpPr>
          <p:nvPr>
            <p:ph type="sldNum" sz="quarter" idx="12"/>
          </p:nvPr>
        </p:nvSpPr>
        <p:spPr>
          <a:xfrm>
            <a:off x="8451056" y="809624"/>
            <a:ext cx="502920" cy="300831"/>
          </a:xfrm>
        </p:spPr>
        <p:txBody>
          <a:bodyPr/>
          <a:lstStyle/>
          <a:p>
            <a:fld id="{CD551147-D8ED-47E9-9893-3A6B1465BE41}" type="slidenum">
              <a:rPr kumimoji="1" lang="ja-JP" altLang="en-US" smtClean="0"/>
              <a:pPr/>
              <a:t>&lt;#&gt;</a:t>
            </a:fld>
            <a:endParaRPr kumimoji="1" lang="ja-JP" altLang="en-US"/>
          </a:p>
        </p:txBody>
      </p:sp>
      <p:cxnSp>
        <p:nvCxnSpPr>
          <p:cNvPr id="11" name="直線コネクタ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直線コネクタ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タイトル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marL="0" algn="l">
              <a:defRPr/>
            </a:lvl1p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4791456" y="6480969"/>
            <a:ext cx="2133600" cy="301752"/>
          </a:xfrm>
        </p:spPr>
        <p:txBody>
          <a:bodyPr/>
          <a:lstStyle/>
          <a:p>
            <a:fld id="{5A30DD20-A744-4B9A-8FD0-D1EE5F7D189F}" type="datetimeFigureOut">
              <a:rPr kumimoji="1" lang="ja-JP" altLang="en-US" smtClean="0"/>
              <a:pPr/>
              <a:t>2010/3/3</a:t>
            </a:fld>
            <a:endParaRPr kumimoji="1" lang="ja-JP" altLang="en-US"/>
          </a:p>
        </p:txBody>
      </p:sp>
      <p:sp>
        <p:nvSpPr>
          <p:cNvPr id="6" name="フッター プレースホルダ 5"/>
          <p:cNvSpPr>
            <a:spLocks noGrp="1"/>
          </p:cNvSpPr>
          <p:nvPr>
            <p:ph type="ftr" sz="quarter" idx="11"/>
          </p:nvPr>
        </p:nvSpPr>
        <p:spPr>
          <a:xfrm>
            <a:off x="457200" y="6480969"/>
            <a:ext cx="4260056" cy="301752"/>
          </a:xfrm>
        </p:spPr>
        <p:txBody>
          <a:bodyPr/>
          <a:lstStyle/>
          <a:p>
            <a:endParaRPr kumimoji="1" lang="ja-JP" altLang="en-US"/>
          </a:p>
        </p:txBody>
      </p:sp>
      <p:sp>
        <p:nvSpPr>
          <p:cNvPr id="7" name="スライド番号プレースホルダ 6"/>
          <p:cNvSpPr>
            <a:spLocks noGrp="1"/>
          </p:cNvSpPr>
          <p:nvPr>
            <p:ph type="sldNum" sz="quarter" idx="12"/>
          </p:nvPr>
        </p:nvSpPr>
        <p:spPr>
          <a:xfrm>
            <a:off x="7589520" y="6480969"/>
            <a:ext cx="502920" cy="301752"/>
          </a:xfrm>
        </p:spPr>
        <p:txBody>
          <a:bodyPr/>
          <a:lstStyle/>
          <a:p>
            <a:fld id="{CD551147-D8ED-47E9-9893-3A6B1465BE41}"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2">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a:xfrm>
            <a:off x="4791456" y="6480969"/>
            <a:ext cx="2130552" cy="301752"/>
          </a:xfrm>
        </p:spPr>
        <p:txBody>
          <a:bodyPr/>
          <a:lstStyle/>
          <a:p>
            <a:fld id="{5A30DD20-A744-4B9A-8FD0-D1EE5F7D189F}" type="datetimeFigureOut">
              <a:rPr kumimoji="1" lang="ja-JP" altLang="en-US" smtClean="0"/>
              <a:pPr/>
              <a:t>2010/3/3</a:t>
            </a:fld>
            <a:endParaRPr kumimoji="1" lang="ja-JP" altLang="en-US"/>
          </a:p>
        </p:txBody>
      </p:sp>
      <p:sp>
        <p:nvSpPr>
          <p:cNvPr id="8" name="フッター プレースホルダ 7"/>
          <p:cNvSpPr>
            <a:spLocks noGrp="1"/>
          </p:cNvSpPr>
          <p:nvPr>
            <p:ph type="ftr" sz="quarter" idx="11"/>
          </p:nvPr>
        </p:nvSpPr>
        <p:spPr>
          <a:xfrm>
            <a:off x="457200" y="6480969"/>
            <a:ext cx="4261104" cy="301752"/>
          </a:xfrm>
        </p:spPr>
        <p:txBody>
          <a:bodyPr/>
          <a:lstStyle/>
          <a:p>
            <a:endParaRPr kumimoji="1" lang="ja-JP" altLang="en-US"/>
          </a:p>
        </p:txBody>
      </p:sp>
      <p:sp>
        <p:nvSpPr>
          <p:cNvPr id="9" name="スライド番号プレースホルダ 8"/>
          <p:cNvSpPr>
            <a:spLocks noGrp="1"/>
          </p:cNvSpPr>
          <p:nvPr>
            <p:ph type="sldNum" sz="quarter" idx="12"/>
          </p:nvPr>
        </p:nvSpPr>
        <p:spPr>
          <a:xfrm>
            <a:off x="7589520" y="6483096"/>
            <a:ext cx="502920" cy="301752"/>
          </a:xfrm>
        </p:spPr>
        <p:txBody>
          <a:bodyPr/>
          <a:lstStyle>
            <a:lvl1pPr algn="ctr">
              <a:defRPr/>
            </a:lvl1pPr>
          </a:lstStyle>
          <a:p>
            <a:fld id="{CD551147-D8ED-47E9-9893-3A6B1465BE41}" type="slidenum">
              <a:rPr kumimoji="1" lang="ja-JP" altLang="en-US" smtClean="0"/>
              <a:pPr/>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0"/>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5A30DD20-A744-4B9A-8FD0-D1EE5F7D189F}" type="datetimeFigureOut">
              <a:rPr kumimoji="1" lang="ja-JP" altLang="en-US" smtClean="0"/>
              <a:pPr/>
              <a:t>2010/3/3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CD551147-D8ED-47E9-9893-3A6B1465BE41}"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4791456" y="6480969"/>
            <a:ext cx="2133600" cy="301752"/>
          </a:xfrm>
        </p:spPr>
        <p:txBody>
          <a:bodyPr/>
          <a:lstStyle/>
          <a:p>
            <a:fld id="{5A30DD20-A744-4B9A-8FD0-D1EE5F7D189F}" type="datetimeFigureOut">
              <a:rPr kumimoji="1" lang="ja-JP" altLang="en-US" smtClean="0"/>
              <a:pPr/>
              <a:t>2010/3/3</a:t>
            </a:fld>
            <a:endParaRPr kumimoji="1" lang="ja-JP" altLang="en-US"/>
          </a:p>
        </p:txBody>
      </p:sp>
      <p:sp>
        <p:nvSpPr>
          <p:cNvPr id="3" name="フッター プレースホルダ 2"/>
          <p:cNvSpPr>
            <a:spLocks noGrp="1"/>
          </p:cNvSpPr>
          <p:nvPr>
            <p:ph type="ftr" sz="quarter" idx="11"/>
          </p:nvPr>
        </p:nvSpPr>
        <p:spPr>
          <a:xfrm>
            <a:off x="457200" y="6481890"/>
            <a:ext cx="4260056" cy="300831"/>
          </a:xfrm>
        </p:spPr>
        <p:txBody>
          <a:bodyPr/>
          <a:lstStyle/>
          <a:p>
            <a:endParaRPr kumimoji="1" lang="ja-JP" altLang="en-US"/>
          </a:p>
        </p:txBody>
      </p:sp>
      <p:sp>
        <p:nvSpPr>
          <p:cNvPr id="4" name="スライド番号プレースホルダ 3"/>
          <p:cNvSpPr>
            <a:spLocks noGrp="1"/>
          </p:cNvSpPr>
          <p:nvPr>
            <p:ph type="sldNum" sz="quarter" idx="12"/>
          </p:nvPr>
        </p:nvSpPr>
        <p:spPr>
          <a:xfrm>
            <a:off x="7589520" y="6480969"/>
            <a:ext cx="502920" cy="301752"/>
          </a:xfrm>
        </p:spPr>
        <p:txBody>
          <a:bodyPr/>
          <a:lstStyle/>
          <a:p>
            <a:fld id="{CD551147-D8ED-47E9-9893-3A6B1465BE41}"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2">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6278976" y="6556248"/>
            <a:ext cx="2133600" cy="301752"/>
          </a:xfrm>
        </p:spPr>
        <p:txBody>
          <a:bodyPr/>
          <a:lstStyle>
            <a:lvl1pPr>
              <a:defRPr sz="900"/>
            </a:lvl1pPr>
          </a:lstStyle>
          <a:p>
            <a:fld id="{5A30DD20-A744-4B9A-8FD0-D1EE5F7D189F}" type="datetimeFigureOut">
              <a:rPr kumimoji="1" lang="ja-JP" altLang="en-US" smtClean="0"/>
              <a:pPr/>
              <a:t>2010/3/3</a:t>
            </a:fld>
            <a:endParaRPr kumimoji="1" lang="ja-JP" altLang="en-US"/>
          </a:p>
        </p:txBody>
      </p:sp>
      <p:sp>
        <p:nvSpPr>
          <p:cNvPr id="6" name="フッター プレースホルダ 5"/>
          <p:cNvSpPr>
            <a:spLocks noGrp="1"/>
          </p:cNvSpPr>
          <p:nvPr>
            <p:ph type="ftr" sz="quarter" idx="11"/>
          </p:nvPr>
        </p:nvSpPr>
        <p:spPr>
          <a:xfrm>
            <a:off x="1135856" y="6556248"/>
            <a:ext cx="5143120" cy="301752"/>
          </a:xfrm>
        </p:spPr>
        <p:txBody>
          <a:bodyPr/>
          <a:lstStyle>
            <a:lvl1pPr>
              <a:defRPr sz="900"/>
            </a:lvl1pPr>
          </a:lstStyle>
          <a:p>
            <a:endParaRPr kumimoji="1" lang="ja-JP" altLang="en-US"/>
          </a:p>
        </p:txBody>
      </p:sp>
      <p:sp>
        <p:nvSpPr>
          <p:cNvPr id="7" name="スライド番号プレースホルダ 6"/>
          <p:cNvSpPr>
            <a:spLocks noGrp="1"/>
          </p:cNvSpPr>
          <p:nvPr>
            <p:ph type="sldNum" sz="quarter" idx="12"/>
          </p:nvPr>
        </p:nvSpPr>
        <p:spPr>
          <a:xfrm>
            <a:off x="8410576" y="6556248"/>
            <a:ext cx="502920" cy="301752"/>
          </a:xfrm>
        </p:spPr>
        <p:txBody>
          <a:bodyPr/>
          <a:lstStyle>
            <a:lvl1pPr>
              <a:defRPr sz="900"/>
            </a:lvl1pPr>
          </a:lstStyle>
          <a:p>
            <a:fld id="{CD551147-D8ED-47E9-9893-3A6B1465BE41}" type="slidenum">
              <a:rPr kumimoji="1" lang="ja-JP" altLang="en-US" smtClean="0"/>
              <a:pPr/>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a:xfrm>
            <a:off x="6108192" y="6556248"/>
            <a:ext cx="2103120" cy="301752"/>
          </a:xfrm>
        </p:spPr>
        <p:txBody>
          <a:bodyPr/>
          <a:lstStyle>
            <a:lvl1pPr>
              <a:defRPr sz="900"/>
            </a:lvl1pPr>
          </a:lstStyle>
          <a:p>
            <a:fld id="{5A30DD20-A744-4B9A-8FD0-D1EE5F7D189F}" type="datetimeFigureOut">
              <a:rPr kumimoji="1" lang="ja-JP" altLang="en-US" smtClean="0"/>
              <a:pPr/>
              <a:t>2010/3/3</a:t>
            </a:fld>
            <a:endParaRPr kumimoji="1" lang="ja-JP" altLang="en-US"/>
          </a:p>
        </p:txBody>
      </p:sp>
      <p:sp>
        <p:nvSpPr>
          <p:cNvPr id="6" name="フッター プレースホルダ 5"/>
          <p:cNvSpPr>
            <a:spLocks noGrp="1"/>
          </p:cNvSpPr>
          <p:nvPr>
            <p:ph type="ftr" sz="quarter" idx="11"/>
          </p:nvPr>
        </p:nvSpPr>
        <p:spPr>
          <a:xfrm>
            <a:off x="1170432" y="6557169"/>
            <a:ext cx="4948072" cy="301752"/>
          </a:xfrm>
        </p:spPr>
        <p:txBody>
          <a:bodyPr/>
          <a:lstStyle>
            <a:lvl1pPr>
              <a:defRPr sz="900"/>
            </a:lvl1pPr>
          </a:lstStyle>
          <a:p>
            <a:endParaRPr kumimoji="1" lang="ja-JP" altLang="en-US"/>
          </a:p>
        </p:txBody>
      </p:sp>
      <p:sp>
        <p:nvSpPr>
          <p:cNvPr id="7" name="スライド番号プレースホルダ 6"/>
          <p:cNvSpPr>
            <a:spLocks noGrp="1"/>
          </p:cNvSpPr>
          <p:nvPr>
            <p:ph type="sldNum" sz="quarter" idx="12"/>
          </p:nvPr>
        </p:nvSpPr>
        <p:spPr>
          <a:xfrm>
            <a:off x="8217192" y="6556248"/>
            <a:ext cx="365760" cy="301752"/>
          </a:xfrm>
        </p:spPr>
        <p:txBody>
          <a:bodyPr/>
          <a:lstStyle>
            <a:lvl1pPr algn="ctr">
              <a:defRPr sz="900"/>
            </a:lvl1pPr>
          </a:lstStyle>
          <a:p>
            <a:fld id="{CD551147-D8ED-47E9-9893-3A6B1465BE41}" type="slidenum">
              <a:rPr kumimoji="1" lang="ja-JP" altLang="en-US" smtClean="0"/>
              <a:pPr/>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直角三角形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直線コネクタ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直線コネクタ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タイトル プレースホルダ 21"/>
          <p:cNvSpPr>
            <a:spLocks noGrp="1"/>
          </p:cNvSpPr>
          <p:nvPr>
            <p:ph type="title"/>
          </p:nvPr>
        </p:nvSpPr>
        <p:spPr>
          <a:xfrm>
            <a:off x="457200" y="267494"/>
            <a:ext cx="8229600" cy="1399032"/>
          </a:xfrm>
          <a:prstGeom prst="rect">
            <a:avLst/>
          </a:prstGeom>
        </p:spPr>
        <p:txBody>
          <a:bodyPr vert="horz"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A30DD20-A744-4B9A-8FD0-D1EE5F7D189F}" type="datetimeFigureOut">
              <a:rPr kumimoji="1" lang="ja-JP" altLang="en-US" smtClean="0"/>
              <a:pPr/>
              <a:t>2010/3/3</a:t>
            </a:fld>
            <a:endParaRPr kumimoji="1" lang="ja-JP" altLang="en-US"/>
          </a:p>
        </p:txBody>
      </p:sp>
      <p:sp>
        <p:nvSpPr>
          <p:cNvPr id="3" name="フッター プレースホルダ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kumimoji="1" lang="ja-JP" altLang="en-US"/>
          </a:p>
        </p:txBody>
      </p:sp>
      <p:sp>
        <p:nvSpPr>
          <p:cNvPr id="23" name="スライド番号プレースホルダ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D551147-D8ED-47E9-9893-3A6B1465BE41}" type="slidenum">
              <a:rPr kumimoji="1" lang="ja-JP" altLang="en-US" smtClean="0"/>
              <a:pPr/>
              <a:t>&lt;#&gt;</a:t>
            </a:fld>
            <a:endParaRPr kumimoji="1" lang="ja-JP"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1"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1"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1"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1"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1"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1"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1"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1"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1"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1" sz="16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mapletown.ca/archives/3085" TargetMode="External"/><Relationship Id="rId2" Type="http://schemas.openxmlformats.org/officeDocument/2006/relationships/hyperlink" Target="http://homepage3.nifty.com/hopehill/addiction.htm" TargetMode="External"/><Relationship Id="rId1" Type="http://schemas.openxmlformats.org/officeDocument/2006/relationships/slideLayout" Target="../slideLayouts/slideLayout2.xml"/><Relationship Id="rId5" Type="http://schemas.openxmlformats.org/officeDocument/2006/relationships/hyperlink" Target="http://d.hatena.ne.jp/keitaro2272/20100121/1264021032" TargetMode="External"/><Relationship Id="rId4" Type="http://schemas.openxmlformats.org/officeDocument/2006/relationships/hyperlink" Target="http://www.naoru.com/gyanburu.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ギャンブルと脳と心理</a:t>
            </a:r>
            <a:endParaRPr kumimoji="1" lang="ja-JP" altLang="en-US" dirty="0"/>
          </a:p>
        </p:txBody>
      </p:sp>
      <p:sp>
        <p:nvSpPr>
          <p:cNvPr id="3" name="サブタイトル 2"/>
          <p:cNvSpPr>
            <a:spLocks noGrp="1"/>
          </p:cNvSpPr>
          <p:nvPr>
            <p:ph type="subTitle" idx="1"/>
          </p:nvPr>
        </p:nvSpPr>
        <p:spPr>
          <a:xfrm>
            <a:off x="540544" y="2250280"/>
            <a:ext cx="8103422" cy="2678918"/>
          </a:xfrm>
        </p:spPr>
        <p:txBody>
          <a:bodyPr>
            <a:normAutofit fontScale="92500" lnSpcReduction="20000"/>
          </a:bodyPr>
          <a:lstStyle/>
          <a:p>
            <a:r>
              <a:rPr lang="en-US" altLang="ja-JP" dirty="0" smtClean="0"/>
              <a:t>2</a:t>
            </a:r>
            <a:r>
              <a:rPr lang="ja-JP" altLang="en-US" dirty="0" smtClean="0"/>
              <a:t>班</a:t>
            </a:r>
            <a:endParaRPr kumimoji="1" lang="en-US" altLang="ja-JP" dirty="0" smtClean="0"/>
          </a:p>
          <a:p>
            <a:r>
              <a:rPr lang="en-US" altLang="ja-JP" dirty="0" smtClean="0"/>
              <a:t>1927035 </a:t>
            </a:r>
            <a:r>
              <a:rPr lang="ja-JP" altLang="en-US" dirty="0" smtClean="0"/>
              <a:t>新川正明</a:t>
            </a:r>
            <a:endParaRPr lang="en-US" altLang="ja-JP" dirty="0" smtClean="0"/>
          </a:p>
          <a:p>
            <a:r>
              <a:rPr kumimoji="1" lang="en-US" altLang="ja-JP" dirty="0" smtClean="0"/>
              <a:t>1927065 </a:t>
            </a:r>
            <a:r>
              <a:rPr kumimoji="1" lang="ja-JP" altLang="en-US" dirty="0" smtClean="0"/>
              <a:t>名和田晃則</a:t>
            </a:r>
            <a:endParaRPr kumimoji="1" lang="en-US" altLang="ja-JP" dirty="0" smtClean="0"/>
          </a:p>
          <a:p>
            <a:r>
              <a:rPr lang="en-US" altLang="ja-JP" dirty="0" smtClean="0"/>
              <a:t>1927050 </a:t>
            </a:r>
            <a:r>
              <a:rPr lang="ja-JP" altLang="en-US" dirty="0" smtClean="0"/>
              <a:t>武山貢</a:t>
            </a:r>
            <a:endParaRPr lang="en-US" altLang="ja-JP" dirty="0" smtClean="0"/>
          </a:p>
          <a:p>
            <a:r>
              <a:rPr kumimoji="1" lang="en-US" altLang="ja-JP" dirty="0" smtClean="0"/>
              <a:t>1927083 </a:t>
            </a:r>
            <a:r>
              <a:rPr kumimoji="1" lang="ja-JP" altLang="en-US" dirty="0" smtClean="0"/>
              <a:t>毛利健人</a:t>
            </a:r>
            <a:endParaRPr kumimoji="1" lang="en-US" altLang="ja-JP" dirty="0" smtClean="0"/>
          </a:p>
          <a:p>
            <a:r>
              <a:rPr lang="en-US" altLang="ja-JP" dirty="0" smtClean="0"/>
              <a:t>1927033</a:t>
            </a:r>
            <a:r>
              <a:rPr lang="ja-JP" altLang="en-US" dirty="0" smtClean="0"/>
              <a:t> 志賀浦 皓司</a:t>
            </a:r>
            <a:endParaRPr lang="en-US" altLang="ja-JP" dirty="0" smtClean="0"/>
          </a:p>
          <a:p>
            <a:r>
              <a:rPr kumimoji="1" lang="en-US" altLang="ja-JP" dirty="0" smtClean="0"/>
              <a:t>1927023</a:t>
            </a:r>
            <a:r>
              <a:rPr lang="ja-JP" altLang="en-US" dirty="0" smtClean="0"/>
              <a:t> 栗田基輝</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ギャンブル回路の活用</a:t>
            </a:r>
            <a:endParaRPr kumimoji="1" lang="ja-JP" altLang="en-US" dirty="0"/>
          </a:p>
        </p:txBody>
      </p:sp>
      <p:sp>
        <p:nvSpPr>
          <p:cNvPr id="3" name="コンテンツ プレースホルダ 2"/>
          <p:cNvSpPr>
            <a:spLocks noGrp="1"/>
          </p:cNvSpPr>
          <p:nvPr>
            <p:ph idx="1"/>
          </p:nvPr>
        </p:nvSpPr>
        <p:spPr>
          <a:xfrm>
            <a:off x="428596" y="1643050"/>
            <a:ext cx="8229600" cy="1785950"/>
          </a:xfrm>
        </p:spPr>
        <p:txBody>
          <a:bodyPr>
            <a:normAutofit fontScale="92500"/>
          </a:bodyPr>
          <a:lstStyle/>
          <a:p>
            <a:r>
              <a:rPr lang="ja-JP" altLang="en-US" dirty="0" smtClean="0"/>
              <a:t>中毒症やギャンブル癖など病的習癖をもつ人</a:t>
            </a:r>
            <a:endParaRPr lang="en-US" altLang="ja-JP" dirty="0" smtClean="0"/>
          </a:p>
          <a:p>
            <a:r>
              <a:rPr lang="ja-JP" altLang="en-US" dirty="0" smtClean="0"/>
              <a:t>双極性障害や精神分裂症など種々の精神疾患を抱える人</a:t>
            </a:r>
            <a:endParaRPr lang="en-US" altLang="ja-JP" dirty="0" smtClean="0"/>
          </a:p>
          <a:p>
            <a:endParaRPr kumimoji="1" lang="ja-JP" altLang="en-US" dirty="0"/>
          </a:p>
        </p:txBody>
      </p:sp>
      <p:sp>
        <p:nvSpPr>
          <p:cNvPr id="4" name="下矢印 3"/>
          <p:cNvSpPr/>
          <p:nvPr/>
        </p:nvSpPr>
        <p:spPr>
          <a:xfrm>
            <a:off x="4214810" y="3714752"/>
            <a:ext cx="1000132" cy="11212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000100" y="5000636"/>
            <a:ext cx="7215238" cy="1323439"/>
          </a:xfrm>
          <a:prstGeom prst="rect">
            <a:avLst/>
          </a:prstGeom>
          <a:noFill/>
        </p:spPr>
        <p:txBody>
          <a:bodyPr wrap="square" rtlCol="0">
            <a:spAutoFit/>
          </a:bodyPr>
          <a:lstStyle/>
          <a:p>
            <a:pPr algn="ctr"/>
            <a:r>
              <a:rPr lang="ja-JP" altLang="en-US" sz="4000" b="1" dirty="0" smtClean="0"/>
              <a:t>ギャンブル中毒はじめ様々な精神障害を理解するうえで役立つ</a:t>
            </a:r>
            <a:endParaRPr lang="en-US" altLang="ja-JP" sz="4000"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ギャンブルは薄毛に？</a:t>
            </a:r>
            <a:endParaRPr kumimoji="1" lang="ja-JP" altLang="en-US" dirty="0"/>
          </a:p>
        </p:txBody>
      </p:sp>
      <p:sp>
        <p:nvSpPr>
          <p:cNvPr id="5" name="コンテンツ プレースホルダ 4"/>
          <p:cNvSpPr>
            <a:spLocks noGrp="1"/>
          </p:cNvSpPr>
          <p:nvPr>
            <p:ph idx="1"/>
          </p:nvPr>
        </p:nvSpPr>
        <p:spPr>
          <a:xfrm>
            <a:off x="357158" y="2214554"/>
            <a:ext cx="8229600" cy="2357454"/>
          </a:xfrm>
        </p:spPr>
        <p:txBody>
          <a:bodyPr>
            <a:normAutofit/>
          </a:bodyPr>
          <a:lstStyle/>
          <a:p>
            <a:r>
              <a:rPr lang="ja-JP" altLang="en-US" sz="2800" dirty="0" smtClean="0"/>
              <a:t>闘争本能はアドレナリン分泌による皮脂過多症で、闘争本能（ストレス）が大きくなると、自律神経の疲労も極限に達する</a:t>
            </a:r>
            <a:endParaRPr lang="en-US" altLang="ja-JP" sz="2800" dirty="0" smtClean="0"/>
          </a:p>
          <a:p>
            <a:r>
              <a:rPr lang="ja-JP" altLang="en-US" sz="2800" dirty="0" smtClean="0"/>
              <a:t>闘争本能は生命維持の中枢である脳を守るため頭皮や顔から過剰に皮脂を分泌</a:t>
            </a:r>
            <a:endParaRPr lang="en-US" altLang="ja-JP" sz="2800" dirty="0" smtClean="0"/>
          </a:p>
        </p:txBody>
      </p:sp>
      <p:sp>
        <p:nvSpPr>
          <p:cNvPr id="6" name="テキスト ボックス 5"/>
          <p:cNvSpPr txBox="1"/>
          <p:nvPr/>
        </p:nvSpPr>
        <p:spPr>
          <a:xfrm>
            <a:off x="857224" y="1500174"/>
            <a:ext cx="7358114" cy="584775"/>
          </a:xfrm>
          <a:prstGeom prst="rect">
            <a:avLst/>
          </a:prstGeom>
          <a:noFill/>
        </p:spPr>
        <p:txBody>
          <a:bodyPr wrap="square" rtlCol="0">
            <a:spAutoFit/>
          </a:bodyPr>
          <a:lstStyle/>
          <a:p>
            <a:pPr algn="ctr"/>
            <a:r>
              <a:rPr kumimoji="1" lang="ja-JP" altLang="en-US" sz="3200" dirty="0" smtClean="0"/>
              <a:t>ギャンブルは闘争本能を増大</a:t>
            </a:r>
            <a:endParaRPr kumimoji="1" lang="ja-JP" altLang="en-US" sz="3200" dirty="0"/>
          </a:p>
        </p:txBody>
      </p:sp>
      <p:sp>
        <p:nvSpPr>
          <p:cNvPr id="7" name="下矢印 6"/>
          <p:cNvSpPr/>
          <p:nvPr/>
        </p:nvSpPr>
        <p:spPr>
          <a:xfrm>
            <a:off x="4071934" y="4643446"/>
            <a:ext cx="841822"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857224" y="5643578"/>
            <a:ext cx="7429552" cy="707886"/>
          </a:xfrm>
          <a:prstGeom prst="rect">
            <a:avLst/>
          </a:prstGeom>
          <a:noFill/>
        </p:spPr>
        <p:txBody>
          <a:bodyPr wrap="square" rtlCol="0">
            <a:spAutoFit/>
          </a:bodyPr>
          <a:lstStyle/>
          <a:p>
            <a:pPr algn="ctr"/>
            <a:r>
              <a:rPr lang="ja-JP" altLang="en-US" sz="4000" dirty="0"/>
              <a:t>ギャンブルはほどほど</a:t>
            </a:r>
            <a:r>
              <a:rPr lang="ja-JP" altLang="en-US" sz="4000" dirty="0" smtClean="0"/>
              <a:t>に？</a:t>
            </a:r>
            <a:endParaRPr kumimoji="1" lang="ja-JP" alt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5" presetClass="entr" presetSubtype="1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checkerboard(across)">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endParaRPr kumimoji="1" lang="ja-JP" altLang="en-US" dirty="0"/>
          </a:p>
        </p:txBody>
      </p:sp>
      <p:sp>
        <p:nvSpPr>
          <p:cNvPr id="3" name="コンテンツ プレースホルダ 2"/>
          <p:cNvSpPr>
            <a:spLocks noGrp="1"/>
          </p:cNvSpPr>
          <p:nvPr>
            <p:ph idx="1"/>
          </p:nvPr>
        </p:nvSpPr>
        <p:spPr>
          <a:xfrm>
            <a:off x="457200" y="1285860"/>
            <a:ext cx="8229600" cy="5572140"/>
          </a:xfrm>
        </p:spPr>
        <p:txBody>
          <a:bodyPr>
            <a:normAutofit/>
          </a:bodyPr>
          <a:lstStyle/>
          <a:p>
            <a:pPr>
              <a:buNone/>
            </a:pPr>
            <a:r>
              <a:rPr lang="ja-JP" altLang="en-US" sz="2400" b="1" dirty="0" smtClean="0"/>
              <a:t>・</a:t>
            </a:r>
            <a:r>
              <a:rPr lang="ja-JP" altLang="en-US" sz="2400" dirty="0" smtClean="0"/>
              <a:t>ギャンブル</a:t>
            </a:r>
            <a:r>
              <a:rPr lang="ja-JP" altLang="en-US" sz="2400" dirty="0" smtClean="0"/>
              <a:t>依存症 　</a:t>
            </a:r>
            <a:r>
              <a:rPr lang="ja-JP" altLang="en-US" sz="2400" dirty="0" smtClean="0"/>
              <a:t>田邉等</a:t>
            </a:r>
            <a:endParaRPr lang="en-US" altLang="ja-JP" sz="2400" dirty="0" smtClean="0"/>
          </a:p>
          <a:p>
            <a:pPr>
              <a:buNone/>
            </a:pPr>
            <a:r>
              <a:rPr lang="ja-JP" altLang="en-US" sz="2400" dirty="0" smtClean="0"/>
              <a:t>　出版社</a:t>
            </a:r>
            <a:r>
              <a:rPr lang="en-US" altLang="ja-JP" sz="2400" dirty="0" smtClean="0"/>
              <a:t>: </a:t>
            </a:r>
            <a:r>
              <a:rPr lang="ja-JP" altLang="en-US" sz="2400" dirty="0" smtClean="0"/>
              <a:t>日本放送出版協会 </a:t>
            </a:r>
            <a:r>
              <a:rPr lang="en-US" altLang="ja-JP" sz="2400" dirty="0" smtClean="0"/>
              <a:t>(2002/12) </a:t>
            </a:r>
          </a:p>
          <a:p>
            <a:pPr>
              <a:buNone/>
            </a:pPr>
            <a:r>
              <a:rPr lang="ja-JP" altLang="en-US" sz="2400" dirty="0" smtClean="0"/>
              <a:t>・ギャンブル依存症とは？</a:t>
            </a:r>
            <a:endParaRPr lang="en-US" altLang="ja-JP" sz="2400" dirty="0" smtClean="0"/>
          </a:p>
          <a:p>
            <a:pPr>
              <a:buNone/>
            </a:pPr>
            <a:r>
              <a:rPr lang="en-US" altLang="ja-JP" sz="2400" dirty="0" smtClean="0">
                <a:hlinkClick r:id="rId2"/>
              </a:rPr>
              <a:t>http://homepage3.nifty.com/hopehill/addiction.htm</a:t>
            </a:r>
            <a:endParaRPr lang="en-US" altLang="ja-JP" sz="2400" dirty="0" smtClean="0"/>
          </a:p>
          <a:p>
            <a:pPr>
              <a:buNone/>
            </a:pPr>
            <a:r>
              <a:rPr lang="ja-JP" altLang="en-US" sz="2400" b="1" dirty="0" smtClean="0"/>
              <a:t>・</a:t>
            </a:r>
            <a:r>
              <a:rPr lang="ja-JP" altLang="en-US" sz="2400" dirty="0" smtClean="0"/>
              <a:t>脳に「ギャンブル中枢」</a:t>
            </a:r>
            <a:r>
              <a:rPr lang="en-US" altLang="ja-JP" sz="2400" dirty="0" smtClean="0"/>
              <a:t>?</a:t>
            </a:r>
          </a:p>
          <a:p>
            <a:pPr>
              <a:buNone/>
            </a:pPr>
            <a:r>
              <a:rPr lang="en-US" altLang="ja-JP" sz="2400" dirty="0" smtClean="0">
                <a:hlinkClick r:id="rId3"/>
              </a:rPr>
              <a:t>http://www.mapletown.ca/archives/3085</a:t>
            </a:r>
            <a:endParaRPr lang="en-US" altLang="ja-JP" sz="2400" dirty="0" smtClean="0"/>
          </a:p>
          <a:p>
            <a:pPr>
              <a:buNone/>
            </a:pPr>
            <a:r>
              <a:rPr lang="ja-JP" altLang="en-US" sz="2400" dirty="0" smtClean="0"/>
              <a:t>・</a:t>
            </a:r>
            <a:r>
              <a:rPr lang="ja-JP" altLang="en-US" sz="2400" dirty="0" smtClean="0"/>
              <a:t>ギャンブル依存症</a:t>
            </a:r>
            <a:endParaRPr lang="en-US" altLang="ja-JP" sz="2400" dirty="0" smtClean="0"/>
          </a:p>
          <a:p>
            <a:pPr>
              <a:buNone/>
            </a:pPr>
            <a:r>
              <a:rPr lang="en-US" altLang="ja-JP" sz="2400" dirty="0" smtClean="0">
                <a:hlinkClick r:id="rId4"/>
              </a:rPr>
              <a:t>http://www.naoru.com/gyanburu.htm</a:t>
            </a:r>
            <a:endParaRPr lang="en-US" altLang="ja-JP" sz="2400" dirty="0" smtClean="0"/>
          </a:p>
          <a:p>
            <a:pPr>
              <a:buNone/>
            </a:pPr>
            <a:r>
              <a:rPr lang="ja-JP" altLang="en-US" sz="2400" dirty="0" smtClean="0"/>
              <a:t>・ギャンブル脳の使い方</a:t>
            </a:r>
            <a:endParaRPr lang="en-US" altLang="ja-JP" sz="2400" dirty="0" smtClean="0"/>
          </a:p>
          <a:p>
            <a:pPr>
              <a:buNone/>
            </a:pPr>
            <a:r>
              <a:rPr lang="en-US" altLang="ja-JP" sz="2400" dirty="0" smtClean="0">
                <a:hlinkClick r:id="rId5"/>
              </a:rPr>
              <a:t>http://</a:t>
            </a:r>
            <a:r>
              <a:rPr lang="en-US" altLang="ja-JP" sz="2400" dirty="0" smtClean="0">
                <a:hlinkClick r:id="rId5"/>
              </a:rPr>
              <a:t>d.hatena.ne.jp/keitaro2272/20100121/1264021032</a:t>
            </a:r>
            <a:endParaRPr lang="en-US" altLang="ja-JP" sz="2400" dirty="0" smtClean="0"/>
          </a:p>
          <a:p>
            <a:pPr>
              <a:buNone/>
            </a:pPr>
            <a:endParaRPr lang="en-US" altLang="ja-JP" sz="2400"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動機</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近年、大学生でギャンブルにハマる人が増加</a:t>
            </a:r>
            <a:endParaRPr kumimoji="1" lang="en-US" altLang="ja-JP" dirty="0" smtClean="0"/>
          </a:p>
          <a:p>
            <a:endParaRPr lang="en-US" altLang="ja-JP" dirty="0" smtClean="0"/>
          </a:p>
          <a:p>
            <a:r>
              <a:rPr kumimoji="1" lang="ja-JP" altLang="en-US" dirty="0" smtClean="0"/>
              <a:t>工大生もギャンブルにハマってる人が多い</a:t>
            </a:r>
            <a:endParaRPr kumimoji="1" lang="en-US" altLang="ja-JP" dirty="0" smtClean="0"/>
          </a:p>
          <a:p>
            <a:endParaRPr kumimoji="1" lang="en-US" altLang="ja-JP" dirty="0" smtClean="0"/>
          </a:p>
          <a:p>
            <a:r>
              <a:rPr lang="ja-JP" altLang="en-US" dirty="0" smtClean="0"/>
              <a:t>なぜ人はギャンブルに手を出し、ハマるのか興味があったため</a:t>
            </a:r>
            <a:endParaRPr kumimoji="1" lang="en-US" altLang="ja-JP"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ギャンブル依存症の元となる物</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脳内物質のなかにエンドルフィン類があります。これは、モルヒネと同じような働きをする物質で、「脳内麻薬様物質」とも呼ばれています。もともと脳内にある物質で、麻薬に比べて分解も早く、人間に必要なものです。また、快感を得るとドーパミンを分泌する。</a:t>
            </a:r>
            <a:endParaRPr lang="en-US" altLang="ja-JP" dirty="0" smtClean="0"/>
          </a:p>
          <a:p>
            <a:endParaRPr lang="en-US" altLang="ja-JP" dirty="0" smtClean="0"/>
          </a:p>
          <a:p>
            <a:r>
              <a:rPr lang="ja-JP" altLang="en-US" dirty="0" smtClean="0"/>
              <a:t>例）パチンコ、競馬など</a:t>
            </a:r>
            <a:endParaRPr lang="en-US" altLang="ja-JP" dirty="0" smtClean="0"/>
          </a:p>
          <a:p>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パチンコをよくする人ほど</a:t>
            </a:r>
            <a:r>
              <a:rPr lang="en-US" altLang="ja-JP" dirty="0" smtClean="0"/>
              <a:t>β-</a:t>
            </a:r>
            <a:r>
              <a:rPr lang="ja-JP" altLang="en-US" dirty="0" smtClean="0"/>
              <a:t>エンドルフィンの増加量が多いということは、パチンコに打ち込めば打ち込むほど、この「ほっとする」度合い、得られる快感が大きくなるというわけです</a:t>
            </a:r>
            <a:endParaRPr lang="en-US" altLang="ja-JP" dirty="0" smtClean="0"/>
          </a:p>
          <a:p>
            <a:endParaRPr lang="en-US" altLang="ja-JP" dirty="0" smtClean="0"/>
          </a:p>
          <a:p>
            <a:r>
              <a:rPr lang="ja-JP" altLang="en-US" dirty="0" smtClean="0"/>
              <a:t>つまり、パチンコにはまる人は、「ドキドキして楽しい快感」よりも「ほっとする快感」にはまってしまうのです</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ギャンブルをする人の心理</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smtClean="0"/>
              <a:t>原因は、社会で受けるストレスから不快感を与えるノルアドレナリンが脳内で作られます。ノルアドレナリンが分泌されると、人間は不快感を和らげるため脳内麻薬のドーパミンを求める性質があります。</a:t>
            </a:r>
            <a:endParaRPr lang="en-US" altLang="ja-JP" dirty="0" smtClean="0"/>
          </a:p>
          <a:p>
            <a:endParaRPr lang="en-US" altLang="ja-JP" dirty="0" smtClean="0"/>
          </a:p>
          <a:p>
            <a:r>
              <a:rPr lang="ja-JP" altLang="en-US" dirty="0" smtClean="0"/>
              <a:t>ストレスを受ける事により、精神的な高揚を得たいという心理状態になってしまう。</a:t>
            </a:r>
            <a:endParaRPr lang="en-US" altLang="ja-JP" dirty="0" smtClean="0"/>
          </a:p>
          <a:p>
            <a:endParaRPr lang="en-US" altLang="ja-JP" dirty="0"/>
          </a:p>
          <a:p>
            <a:r>
              <a:rPr lang="ja-JP" altLang="en-US" dirty="0" smtClean="0"/>
              <a:t>過去の意識により、またギャンブルをする。</a:t>
            </a:r>
            <a:br>
              <a:rPr lang="ja-JP" altLang="en-US" dirty="0" smtClean="0"/>
            </a:br>
            <a:r>
              <a:rPr lang="ja-JP" altLang="en-US" dirty="0" smtClean="0"/>
              <a:t/>
            </a:r>
            <a:br>
              <a:rPr lang="ja-JP" altLang="en-US" dirty="0" smtClean="0"/>
            </a:br>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パチンコ屋から学ぶギャンブル脳の作り方</a:t>
            </a:r>
            <a:endParaRPr kumimoji="1" lang="ja-JP" altLang="en-US" dirty="0"/>
          </a:p>
        </p:txBody>
      </p:sp>
      <p:sp>
        <p:nvSpPr>
          <p:cNvPr id="3" name="コンテンツ プレースホルダ 2"/>
          <p:cNvSpPr>
            <a:spLocks noGrp="1"/>
          </p:cNvSpPr>
          <p:nvPr>
            <p:ph idx="1"/>
          </p:nvPr>
        </p:nvSpPr>
        <p:spPr/>
        <p:txBody>
          <a:bodyPr>
            <a:normAutofit/>
          </a:bodyPr>
          <a:lstStyle/>
          <a:p>
            <a:endParaRPr lang="en-US" altLang="ja-JP" dirty="0" smtClean="0"/>
          </a:p>
          <a:p>
            <a:r>
              <a:rPr lang="ja-JP" altLang="en-US" dirty="0" smtClean="0"/>
              <a:t>１．出来るだけ分かり易くする。</a:t>
            </a:r>
          </a:p>
          <a:p>
            <a:r>
              <a:rPr lang="ja-JP" altLang="en-US" dirty="0" smtClean="0"/>
              <a:t>２．低価格でできるようにする</a:t>
            </a:r>
          </a:p>
          <a:p>
            <a:r>
              <a:rPr lang="ja-JP" altLang="en-US" dirty="0" smtClean="0"/>
              <a:t>３．サービスへの支払いを簡易にする。</a:t>
            </a:r>
          </a:p>
          <a:p>
            <a:r>
              <a:rPr lang="ja-JP" altLang="en-US" dirty="0" smtClean="0"/>
              <a:t>４．楽しそうな雰囲気を作る。</a:t>
            </a:r>
          </a:p>
          <a:p>
            <a:r>
              <a:rPr lang="ja-JP" altLang="en-US" dirty="0"/>
              <a:t>５</a:t>
            </a:r>
            <a:r>
              <a:rPr lang="ja-JP" altLang="en-US" dirty="0" smtClean="0"/>
              <a:t>．ひたすら煽る。</a:t>
            </a:r>
          </a:p>
          <a:p>
            <a:r>
              <a:rPr lang="ja-JP" altLang="en-US" dirty="0"/>
              <a:t>６</a:t>
            </a:r>
            <a:r>
              <a:rPr lang="ja-JP" altLang="en-US" dirty="0" smtClean="0"/>
              <a:t>．ひたすら踊らせる。</a:t>
            </a:r>
          </a:p>
          <a:p>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スキナーの実験</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lang="ja-JP" altLang="en-US" dirty="0" smtClean="0"/>
              <a:t>１本の横木（バー）を押すと餌（</a:t>
            </a:r>
            <a:r>
              <a:rPr lang="ja-JP" altLang="ja-JP" b="1" dirty="0" smtClean="0"/>
              <a:t>強化子</a:t>
            </a:r>
            <a:r>
              <a:rPr lang="ja-JP" altLang="en-US" b="1" dirty="0" smtClean="0"/>
              <a:t>）</a:t>
            </a:r>
            <a:r>
              <a:rPr lang="ja-JP" altLang="en-US" dirty="0" smtClean="0"/>
              <a:t>が出てくる箱を用意し、そこに腹を空かせたネズミを入れる</a:t>
            </a:r>
          </a:p>
          <a:p>
            <a:r>
              <a:rPr lang="ja-JP" altLang="en-US" dirty="0" smtClean="0"/>
              <a:t>ネズミは餌を求めて動き回り偶然、横木に触り、</a:t>
            </a:r>
            <a:br>
              <a:rPr lang="ja-JP" altLang="en-US" dirty="0" smtClean="0"/>
            </a:br>
            <a:r>
              <a:rPr lang="ja-JP" altLang="en-US" dirty="0" smtClean="0"/>
              <a:t>餌が出てきます。このような経験を何度も積むとネズミも学習し、ネズミも横木を押す事が止められなくなる。</a:t>
            </a:r>
          </a:p>
          <a:p>
            <a:r>
              <a:rPr lang="ja-JP" altLang="en-US" dirty="0" smtClean="0"/>
              <a:t>これを連続効果と言います。</a:t>
            </a:r>
          </a:p>
          <a:p>
            <a:r>
              <a:rPr lang="ja-JP" altLang="en-US" dirty="0" smtClean="0"/>
              <a:t>横木を押す度に餌を出さず、何回かに１度の割合で出すのです。</a:t>
            </a:r>
          </a:p>
          <a:p>
            <a:r>
              <a:rPr lang="ja-JP" altLang="en-US" dirty="0" smtClean="0"/>
              <a:t>これはネズミが自分の欲求を満足させる為の自発的反応で、また横木を押す事が、さらにその反応を強める手段（道具）になったとも言えるのです。</a:t>
            </a:r>
          </a:p>
          <a:p>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パチンコ店</a:t>
            </a:r>
            <a:r>
              <a:rPr kumimoji="1" lang="ja-JP" altLang="en-US" dirty="0" smtClean="0"/>
              <a:t>に当てはめると</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腹を空かせたネズミ⇒大当たり</a:t>
            </a:r>
            <a:r>
              <a:rPr lang="ja-JP" altLang="en-US" dirty="0"/>
              <a:t>を</a:t>
            </a:r>
            <a:r>
              <a:rPr lang="ja-JP" altLang="en-US" dirty="0" smtClean="0"/>
              <a:t>求める人々強化子がﾁｰｽﾞから大当たり（お金）</a:t>
            </a:r>
            <a:endParaRPr lang="en-US" altLang="ja-JP" dirty="0" smtClean="0"/>
          </a:p>
          <a:p>
            <a:endParaRPr lang="ja-JP" altLang="en-US" dirty="0" smtClean="0"/>
          </a:p>
          <a:p>
            <a:r>
              <a:rPr lang="ja-JP" altLang="en-US" dirty="0" smtClean="0"/>
              <a:t>つまりパチンコ依存症は、人の意志とは関係なく人間の脳による部分が大きい。</a:t>
            </a:r>
            <a:br>
              <a:rPr lang="ja-JP" altLang="en-US" dirty="0" smtClean="0"/>
            </a:br>
            <a:endParaRPr lang="en-US" altLang="ja-JP" dirty="0" smtClean="0"/>
          </a:p>
          <a:p>
            <a:pPr>
              <a:buNone/>
            </a:pPr>
            <a:r>
              <a:rPr lang="ja-JP" altLang="en-US" dirty="0" smtClean="0"/>
              <a:t>・抜け出すのは本当に大変です。</a:t>
            </a:r>
          </a:p>
          <a:p>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14348" y="714356"/>
            <a:ext cx="7772400" cy="1470025"/>
          </a:xfrm>
        </p:spPr>
        <p:txBody>
          <a:bodyPr/>
          <a:lstStyle/>
          <a:p>
            <a:r>
              <a:rPr kumimoji="1" lang="ja-JP" altLang="en-US" dirty="0" smtClean="0"/>
              <a:t>ギャンブル中枢</a:t>
            </a:r>
            <a:endParaRPr kumimoji="1" lang="ja-JP" altLang="en-US" dirty="0"/>
          </a:p>
        </p:txBody>
      </p:sp>
      <p:sp>
        <p:nvSpPr>
          <p:cNvPr id="3" name="サブタイトル 2"/>
          <p:cNvSpPr>
            <a:spLocks noGrp="1"/>
          </p:cNvSpPr>
          <p:nvPr>
            <p:ph type="subTitle" idx="1"/>
          </p:nvPr>
        </p:nvSpPr>
        <p:spPr>
          <a:xfrm>
            <a:off x="857224" y="3286124"/>
            <a:ext cx="7500990" cy="500066"/>
          </a:xfrm>
        </p:spPr>
        <p:txBody>
          <a:bodyPr>
            <a:noAutofit/>
          </a:bodyPr>
          <a:lstStyle/>
          <a:p>
            <a:r>
              <a:rPr kumimoji="1" lang="ja-JP" altLang="en-US" dirty="0" smtClean="0">
                <a:solidFill>
                  <a:schemeClr val="tx1"/>
                </a:solidFill>
              </a:rPr>
              <a:t>ギャンブル時の脳の活性部位はどこか？</a:t>
            </a:r>
            <a:endParaRPr kumimoji="1" lang="ja-JP" altLang="en-US" dirty="0">
              <a:solidFill>
                <a:schemeClr val="tx1"/>
              </a:solidFill>
            </a:endParaRPr>
          </a:p>
        </p:txBody>
      </p:sp>
      <p:sp>
        <p:nvSpPr>
          <p:cNvPr id="5" name="テキスト ボックス 4"/>
          <p:cNvSpPr txBox="1"/>
          <p:nvPr/>
        </p:nvSpPr>
        <p:spPr>
          <a:xfrm>
            <a:off x="1428728" y="2357430"/>
            <a:ext cx="6000792" cy="646331"/>
          </a:xfrm>
          <a:prstGeom prst="rect">
            <a:avLst/>
          </a:prstGeom>
          <a:noFill/>
        </p:spPr>
        <p:txBody>
          <a:bodyPr wrap="square" rtlCol="0">
            <a:spAutoFit/>
          </a:bodyPr>
          <a:lstStyle/>
          <a:p>
            <a:pPr algn="ctr"/>
            <a:r>
              <a:rPr kumimoji="1" lang="ja-JP" altLang="en-US" sz="3600" dirty="0" smtClean="0"/>
              <a:t>実験</a:t>
            </a:r>
            <a:endParaRPr kumimoji="1" lang="ja-JP" altLang="en-US" sz="3600" dirty="0"/>
          </a:p>
        </p:txBody>
      </p:sp>
      <p:sp>
        <p:nvSpPr>
          <p:cNvPr id="6" name="テキスト ボックス 5"/>
          <p:cNvSpPr txBox="1"/>
          <p:nvPr/>
        </p:nvSpPr>
        <p:spPr>
          <a:xfrm>
            <a:off x="1643042" y="4286256"/>
            <a:ext cx="5715040" cy="1323439"/>
          </a:xfrm>
          <a:prstGeom prst="rect">
            <a:avLst/>
          </a:prstGeom>
          <a:noFill/>
        </p:spPr>
        <p:txBody>
          <a:bodyPr wrap="square" rtlCol="0">
            <a:spAutoFit/>
          </a:bodyPr>
          <a:lstStyle/>
          <a:p>
            <a:pPr algn="ctr"/>
            <a:r>
              <a:rPr kumimoji="1" lang="ja-JP" altLang="en-US" sz="4000" dirty="0" smtClean="0"/>
              <a:t>脳の皮質下に</a:t>
            </a:r>
            <a:endParaRPr kumimoji="1" lang="en-US" altLang="ja-JP" sz="4000" dirty="0" smtClean="0"/>
          </a:p>
          <a:p>
            <a:pPr algn="ctr"/>
            <a:r>
              <a:rPr kumimoji="1" lang="ja-JP" altLang="en-US" sz="4000" dirty="0" smtClean="0"/>
              <a:t>ギャンブル回路を発見</a:t>
            </a:r>
            <a:endParaRPr kumimoji="1" lang="ja-JP" altLang="en-US"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ネオン">
  <a:themeElements>
    <a:clrScheme name="ネオン">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ネオン">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ネオン">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151</TotalTime>
  <Words>552</Words>
  <Application>Microsoft Office PowerPoint</Application>
  <PresentationFormat>画面に合わせる (4:3)</PresentationFormat>
  <Paragraphs>75</Paragraphs>
  <Slides>12</Slides>
  <Notes>0</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ネオン</vt:lpstr>
      <vt:lpstr>ギャンブルと脳と心理</vt:lpstr>
      <vt:lpstr>動機</vt:lpstr>
      <vt:lpstr>ギャンブル依存症の元となる物</vt:lpstr>
      <vt:lpstr>結果</vt:lpstr>
      <vt:lpstr>ギャンブルをする人の心理</vt:lpstr>
      <vt:lpstr>パチンコ屋から学ぶギャンブル脳の作り方</vt:lpstr>
      <vt:lpstr>スキナーの実験</vt:lpstr>
      <vt:lpstr>パチンコ店に当てはめると</vt:lpstr>
      <vt:lpstr>ギャンブル中枢</vt:lpstr>
      <vt:lpstr>ギャンブル回路の活用</vt:lpstr>
      <vt:lpstr>ギャンブルは薄毛に？</vt:lpstr>
      <vt:lpstr>参考文献</vt:lpstr>
    </vt:vector>
  </TitlesOfParts>
  <Company>室蘭工業大学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ギャンブルと脳</dc:title>
  <dc:creator>01927050</dc:creator>
  <cp:lastModifiedBy>nawata</cp:lastModifiedBy>
  <cp:revision>17</cp:revision>
  <dcterms:created xsi:type="dcterms:W3CDTF">2010-03-02T01:52:27Z</dcterms:created>
  <dcterms:modified xsi:type="dcterms:W3CDTF">2010-03-03T13:29:16Z</dcterms:modified>
</cp:coreProperties>
</file>