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85" r:id="rId3"/>
    <p:sldId id="257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82" r:id="rId14"/>
    <p:sldId id="266" r:id="rId15"/>
    <p:sldId id="265" r:id="rId16"/>
    <p:sldId id="299" r:id="rId17"/>
    <p:sldId id="268" r:id="rId18"/>
    <p:sldId id="284" r:id="rId19"/>
    <p:sldId id="295" r:id="rId20"/>
    <p:sldId id="272" r:id="rId21"/>
    <p:sldId id="304" r:id="rId22"/>
    <p:sldId id="305" r:id="rId23"/>
    <p:sldId id="273" r:id="rId24"/>
    <p:sldId id="274" r:id="rId25"/>
    <p:sldId id="275" r:id="rId26"/>
    <p:sldId id="276" r:id="rId27"/>
    <p:sldId id="300" r:id="rId28"/>
    <p:sldId id="277" r:id="rId29"/>
    <p:sldId id="278" r:id="rId30"/>
    <p:sldId id="279" r:id="rId31"/>
    <p:sldId id="301" r:id="rId32"/>
    <p:sldId id="287" r:id="rId33"/>
    <p:sldId id="288" r:id="rId34"/>
    <p:sldId id="302" r:id="rId35"/>
    <p:sldId id="296" r:id="rId36"/>
    <p:sldId id="289" r:id="rId37"/>
    <p:sldId id="306" r:id="rId38"/>
    <p:sldId id="307" r:id="rId39"/>
    <p:sldId id="290" r:id="rId40"/>
    <p:sldId id="291" r:id="rId41"/>
    <p:sldId id="292" r:id="rId42"/>
    <p:sldId id="294" r:id="rId43"/>
    <p:sldId id="303" r:id="rId44"/>
    <p:sldId id="297" r:id="rId45"/>
    <p:sldId id="310" r:id="rId46"/>
    <p:sldId id="308" r:id="rId47"/>
    <p:sldId id="309" r:id="rId4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0DA11-B5C7-43DE-A462-813EF9689EB7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2DD61-DFB7-414F-8674-994974C8C8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4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MATLAB </a:t>
            </a:r>
            <a:r>
              <a:rPr kumimoji="1" lang="ja-JP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で作図</a:t>
            </a:r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 = 0:0.01:1;</a:t>
            </a:r>
          </a:p>
          <a:p>
            <a:r>
              <a:rPr kumimoji="1" lang="pt-BR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 = 1 ./ (pi .* sqrt(N .* (1 - N)));</a:t>
            </a: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plot(N, Y)</a:t>
            </a:r>
          </a:p>
          <a:p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xlabel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('</a:t>
            </a:r>
            <a:r>
              <a:rPr kumimoji="1" lang="ja-JP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正の部分にいる割合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')</a:t>
            </a:r>
          </a:p>
          <a:p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ylabel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('</a:t>
            </a:r>
            <a:r>
              <a:rPr kumimoji="1" lang="ja-JP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確率密度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')</a:t>
            </a: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 R </a:t>
            </a:r>
            <a:r>
              <a:rPr kumimoji="1" lang="ja-JP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で作図</a:t>
            </a:r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arcsin_law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&lt;- function(x){1/(pi *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sqrt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(x * (1 - x)))}</a:t>
            </a: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curve(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arcsin_law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xlab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="</a:t>
            </a:r>
            <a:r>
              <a:rPr kumimoji="1" lang="ja-JP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正の部分にいる割合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",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ylab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="</a:t>
            </a:r>
            <a:r>
              <a:rPr kumimoji="1" lang="ja-JP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確率密度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")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72DD61-DFB7-414F-8674-994974C8C896}" type="slidenum">
              <a:rPr kumimoji="1" lang="ja-JP" altLang="en-US" smtClean="0"/>
              <a:pPr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424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0A7A-AAD7-46A4-AD48-89FA2838FF9A}" type="datetimeFigureOut">
              <a:rPr kumimoji="1" lang="ja-JP" altLang="en-US" smtClean="0"/>
              <a:pPr/>
              <a:t>2020/5/31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erao.akiba.coocan.jp/lecture/aoyama/sipractice/sip_top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bc.co.jp/kojin/kinri/char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社会情報体験演習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ランダムウォークの実習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寺尾　敦</a:t>
            </a:r>
            <a:endParaRPr kumimoji="1" lang="en-US" altLang="ja-JP" dirty="0" smtClean="0"/>
          </a:p>
          <a:p>
            <a:r>
              <a:rPr lang="ja-JP" altLang="en-US" dirty="0"/>
              <a:t>青山学院大学社会情報</a:t>
            </a:r>
            <a:r>
              <a:rPr lang="ja-JP" altLang="en-US" dirty="0" smtClean="0"/>
              <a:t>学部</a:t>
            </a:r>
            <a:endParaRPr lang="en-US" altLang="ja-JP" dirty="0" smtClean="0"/>
          </a:p>
          <a:p>
            <a:r>
              <a:rPr kumimoji="1" lang="en-US" altLang="ja-JP" dirty="0" err="1" smtClean="0"/>
              <a:t>atsushi</a:t>
            </a:r>
            <a:r>
              <a:rPr kumimoji="1" lang="en-US" altLang="ja-JP" dirty="0" smtClean="0"/>
              <a:t> [at] si.aoyama.ac.jp</a:t>
            </a:r>
          </a:p>
          <a:p>
            <a:r>
              <a:rPr lang="en-US" altLang="ja-JP" dirty="0" smtClean="0"/>
              <a:t>Twitter: @</a:t>
            </a:r>
            <a:r>
              <a:rPr lang="en-US" altLang="ja-JP" dirty="0" err="1" smtClean="0"/>
              <a:t>aterao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5576" y="1196752"/>
            <a:ext cx="2880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20</a:t>
            </a:r>
            <a:r>
              <a:rPr kumimoji="1" lang="ja-JP" altLang="en-US" sz="2400" dirty="0" smtClean="0"/>
              <a:t>行目に色（黄色）がつけられました．</a:t>
            </a:r>
            <a:endParaRPr kumimoji="1" lang="en-US" altLang="ja-JP" sz="2400" dirty="0" smtClean="0"/>
          </a:p>
          <a:p>
            <a:endParaRPr kumimoji="1" lang="en-US" altLang="ja-JP" sz="2400" dirty="0" smtClean="0"/>
          </a:p>
          <a:p>
            <a:r>
              <a:rPr lang="en-US" altLang="ja-JP" sz="2400" dirty="0" smtClean="0"/>
              <a:t>20</a:t>
            </a:r>
            <a:r>
              <a:rPr lang="ja-JP" altLang="en-US" sz="2400" dirty="0" smtClean="0"/>
              <a:t>行目を</a:t>
            </a:r>
            <a:r>
              <a:rPr lang="en-US" altLang="ja-JP" sz="2400" dirty="0" smtClean="0"/>
              <a:t>±0</a:t>
            </a:r>
            <a:r>
              <a:rPr lang="ja-JP" altLang="en-US" sz="2400" dirty="0" err="1" smtClean="0"/>
              <a:t>，</a:t>
            </a:r>
            <a:r>
              <a:rPr lang="ja-JP" altLang="en-US" sz="2400" dirty="0" smtClean="0"/>
              <a:t>その上側をプラス，下側をマイナスとします．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568" y="4005064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A20 </a:t>
            </a:r>
            <a:r>
              <a:rPr kumimoji="1" lang="ja-JP" altLang="en-US" sz="2400" dirty="0" smtClean="0"/>
              <a:t>セルに数字の「１」（半角）を入力してください．</a:t>
            </a:r>
            <a:endParaRPr kumimoji="1" lang="en-US" altLang="ja-JP" sz="2400" dirty="0" smtClean="0"/>
          </a:p>
          <a:p>
            <a:r>
              <a:rPr lang="ja-JP" altLang="en-US" sz="2400" dirty="0"/>
              <a:t>こ</a:t>
            </a:r>
            <a:r>
              <a:rPr lang="ja-JP" altLang="en-US" sz="2400" dirty="0" smtClean="0"/>
              <a:t>こがランダムウォークの出発点となります．</a:t>
            </a:r>
            <a:endParaRPr kumimoji="1" lang="ja-JP" altLang="en-US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196" y="1052735"/>
            <a:ext cx="4143556" cy="241340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592" y="3808681"/>
            <a:ext cx="3471160" cy="250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3568" y="3284984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コイン</a:t>
            </a:r>
            <a:r>
              <a:rPr lang="ja-JP" altLang="en-US" sz="2400" dirty="0" smtClean="0"/>
              <a:t>を投げて，表が出たらプラス方向に，裏が出たらマイナス方向に１移動します．これを１次元のランダムウォークと呼びます．「１次元」ですから，本来は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列だけで上下に移動するのですが，移動の軌跡を見るために，右方向にも１列ずつ移動することにします．したがって，表が出たら右上のセルに，裏が出たら右下のセルに移動します．移動先のセルに数字の「１」（半角）を入力してください．これを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試行繰り返します．</a:t>
            </a:r>
            <a:endParaRPr kumimoji="1" lang="ja-JP" altLang="en-US" sz="2400" dirty="0"/>
          </a:p>
        </p:txBody>
      </p:sp>
      <p:sp>
        <p:nvSpPr>
          <p:cNvPr id="4" name="角丸四角形 3"/>
          <p:cNvSpPr/>
          <p:nvPr/>
        </p:nvSpPr>
        <p:spPr>
          <a:xfrm>
            <a:off x="5868144" y="1340768"/>
            <a:ext cx="2880320" cy="1800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u="sng" dirty="0" smtClean="0">
                <a:solidFill>
                  <a:srgbClr val="FF0000"/>
                </a:solidFill>
              </a:rPr>
              <a:t>まだ始めないで！</a:t>
            </a:r>
            <a:endParaRPr kumimoji="1" lang="ja-JP" altLang="en-US" sz="2400" b="1" u="sng" dirty="0">
              <a:solidFill>
                <a:srgbClr val="FF0000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69" y="511438"/>
            <a:ext cx="4139463" cy="2773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ノート課題（１）：結果</a:t>
            </a:r>
            <a:r>
              <a:rPr kumimoji="1" lang="ja-JP" altLang="en-US" dirty="0" smtClean="0"/>
              <a:t>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100</a:t>
            </a:r>
            <a:r>
              <a:rPr lang="ja-JP" altLang="en-US" dirty="0" smtClean="0"/>
              <a:t>試行</a:t>
            </a:r>
            <a:r>
              <a:rPr kumimoji="1" lang="ja-JP" altLang="en-US" dirty="0" smtClean="0"/>
              <a:t>のランダムウォークの軌跡がどのようになるか，予想してみましょう．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ノートで，線分を横方向に引く．これがエクセルの</a:t>
            </a:r>
            <a:r>
              <a:rPr lang="en-US" altLang="ja-JP" dirty="0" smtClean="0"/>
              <a:t>20</a:t>
            </a:r>
            <a:r>
              <a:rPr lang="ja-JP" altLang="en-US" dirty="0" smtClean="0"/>
              <a:t>行目に引いた黄色い直線である．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数字の１が並んでゆく軌跡を曲線で描く．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曲線は直線の左端上から始まる．ランダムウォークの終わりには，曲線の終端が直線上にあるとは限らない．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ノート課題（１）：結果の予想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kumimoji="1" lang="ja-JP" altLang="en-US" dirty="0" smtClean="0"/>
              <a:t>表（あるいは裏）の出る割合は，どれぐらいになるでしょうか？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 startAt="2"/>
            </a:pPr>
            <a:r>
              <a:rPr kumimoji="1" lang="ja-JP" altLang="en-US" dirty="0" smtClean="0"/>
              <a:t>プラス側にいた時間（あるいは，マイナス側にいた時間）の割合は，どれくらいになるで</a:t>
            </a:r>
            <a:r>
              <a:rPr lang="ja-JP" altLang="en-US" dirty="0" smtClean="0"/>
              <a:t>しょうか？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ほとんど</a:t>
            </a:r>
            <a:r>
              <a:rPr lang="ja-JP" altLang="en-US" dirty="0"/>
              <a:t>の人は，エクセルの第１行によりも上に移動することには</a:t>
            </a:r>
            <a:r>
              <a:rPr lang="ja-JP" altLang="en-US" dirty="0" smtClean="0"/>
              <a:t>ならないだろう．もし</a:t>
            </a:r>
            <a:r>
              <a:rPr lang="ja-JP" altLang="en-US" dirty="0"/>
              <a:t>そうなった場合には，上に行を挿入して</a:t>
            </a:r>
            <a:r>
              <a:rPr lang="ja-JP" altLang="en-US" dirty="0" smtClean="0"/>
              <a:t>続ける．</a:t>
            </a:r>
            <a:endParaRPr lang="en-US" altLang="ja-JP" dirty="0" smtClean="0"/>
          </a:p>
          <a:p>
            <a:r>
              <a:rPr kumimoji="1" lang="ja-JP" altLang="en-US" u="sng" dirty="0" smtClean="0">
                <a:solidFill>
                  <a:srgbClr val="FF0000"/>
                </a:solidFill>
              </a:rPr>
              <a:t>それでは始めてください．</a:t>
            </a:r>
            <a:endParaRPr kumimoji="1" lang="ja-JP" alt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95536" y="620688"/>
            <a:ext cx="35283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CW </a:t>
            </a:r>
            <a:r>
              <a:rPr kumimoji="1" lang="ja-JP" altLang="en-US" sz="2400" dirty="0" smtClean="0"/>
              <a:t>列まで進むと，</a:t>
            </a:r>
            <a:r>
              <a:rPr kumimoji="1" lang="en-US" altLang="ja-JP" sz="2400" dirty="0" smtClean="0"/>
              <a:t>100</a:t>
            </a:r>
            <a:r>
              <a:rPr kumimoji="1" lang="ja-JP" altLang="en-US" sz="2400" dirty="0" smtClean="0"/>
              <a:t>試行になります．</a:t>
            </a:r>
            <a:r>
              <a:rPr kumimoji="1" lang="en-US" altLang="ja-JP" sz="2400" dirty="0" smtClean="0"/>
              <a:t>B </a:t>
            </a:r>
            <a:r>
              <a:rPr kumimoji="1" lang="ja-JP" altLang="en-US" sz="2400" dirty="0" smtClean="0"/>
              <a:t>列が第１試行です．</a:t>
            </a:r>
            <a:endParaRPr kumimoji="1" lang="en-US" altLang="ja-JP" sz="2400" dirty="0" smtClean="0"/>
          </a:p>
          <a:p>
            <a:endParaRPr lang="en-US" altLang="ja-JP" sz="2400" dirty="0" smtClean="0"/>
          </a:p>
          <a:p>
            <a:r>
              <a:rPr kumimoji="1" lang="en-US" altLang="ja-JP" sz="2400" dirty="0" smtClean="0"/>
              <a:t>CX </a:t>
            </a:r>
            <a:r>
              <a:rPr kumimoji="1" lang="ja-JP" altLang="en-US" sz="2400" dirty="0" smtClean="0"/>
              <a:t>列で，</a:t>
            </a:r>
            <a:r>
              <a:rPr kumimoji="1" lang="en-US" altLang="ja-JP" sz="2400" dirty="0" smtClean="0"/>
              <a:t>SUM</a:t>
            </a:r>
            <a:r>
              <a:rPr kumimoji="1" lang="ja-JP" altLang="en-US" sz="2400" dirty="0" smtClean="0"/>
              <a:t>関数を使って行方向の合計を計算しましょう．たとえば，</a:t>
            </a:r>
            <a:r>
              <a:rPr kumimoji="1" lang="en-US" altLang="ja-JP" sz="2400" dirty="0" smtClean="0"/>
              <a:t>CX20 </a:t>
            </a:r>
            <a:r>
              <a:rPr kumimoji="1" lang="ja-JP" altLang="en-US" sz="2400" dirty="0" smtClean="0"/>
              <a:t>セルでは，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= SUM(B20:CW20)</a:t>
            </a:r>
          </a:p>
          <a:p>
            <a:r>
              <a:rPr lang="ja-JP" altLang="en-US" sz="2400" dirty="0" smtClean="0"/>
              <a:t>と入力します．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r>
              <a:rPr lang="ja-JP" altLang="en-US" sz="2400" dirty="0" smtClean="0"/>
              <a:t>右図では，プラス領域に</a:t>
            </a:r>
            <a:r>
              <a:rPr lang="en-US" altLang="ja-JP" sz="2400" dirty="0" smtClean="0"/>
              <a:t>83</a:t>
            </a:r>
            <a:r>
              <a:rPr lang="ja-JP" altLang="en-US" sz="2400" dirty="0" err="1" smtClean="0"/>
              <a:t>，</a:t>
            </a:r>
            <a:r>
              <a:rPr lang="ja-JP" altLang="en-US" sz="2400" dirty="0" smtClean="0"/>
              <a:t>マイナス領域に</a:t>
            </a:r>
            <a:r>
              <a:rPr lang="en-US" altLang="ja-JP" sz="2400" dirty="0" smtClean="0"/>
              <a:t>4</a:t>
            </a:r>
            <a:r>
              <a:rPr lang="ja-JP" altLang="en-US" sz="2400" dirty="0" err="1" smtClean="0"/>
              <a:t>，</a:t>
            </a:r>
            <a:r>
              <a:rPr lang="ja-JP" altLang="en-US" sz="2400" dirty="0" smtClean="0"/>
              <a:t>ゼロの位置に</a:t>
            </a:r>
            <a:r>
              <a:rPr lang="en-US" altLang="ja-JP" sz="2400" dirty="0" smtClean="0"/>
              <a:t>13</a:t>
            </a:r>
            <a:r>
              <a:rPr lang="ja-JP" altLang="en-US" sz="2400" dirty="0" smtClean="0"/>
              <a:t>回いたことがわかります．</a:t>
            </a:r>
            <a:endParaRPr kumimoji="1" lang="ja-JP" altLang="en-US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764704"/>
            <a:ext cx="4151049" cy="432048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860032" y="5630823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罫線を引いてもよいでしょう．</a:t>
            </a:r>
            <a:endParaRPr kumimoji="1" lang="ja-JP" altLang="en-US" sz="2400" dirty="0"/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6287484" y="4599130"/>
            <a:ext cx="1008112" cy="97210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ランダムウォークを行ったエクセルのシートに，名前をつけて保存してください．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1018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実験結果の検討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100</a:t>
            </a:r>
            <a:r>
              <a:rPr lang="ja-JP" altLang="en-US" dirty="0" smtClean="0"/>
              <a:t>試行のランダムウォークの軌跡は，予想とあっていましたか？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±0</a:t>
            </a:r>
            <a:r>
              <a:rPr lang="ja-JP" altLang="en-US" dirty="0" smtClean="0"/>
              <a:t>の地点を横切った（プラスからマイナスへ，あるいはマイナスからプラスへ変化した）回数を，予想と比較してください．この回数は数えてください（前のスライドでの，第</a:t>
            </a:r>
            <a:r>
              <a:rPr lang="en-US" altLang="ja-JP" dirty="0" smtClean="0"/>
              <a:t>20</a:t>
            </a:r>
            <a:r>
              <a:rPr lang="ja-JP" altLang="en-US" dirty="0" smtClean="0"/>
              <a:t>行にいた回数は，横切った回数とは異なります）．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±0</a:t>
            </a:r>
            <a:r>
              <a:rPr lang="ja-JP" altLang="en-US" dirty="0" smtClean="0"/>
              <a:t>の地点を横切ったタイミングや，グラフの周期性についても，予想と比較してみましょう．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実験結果の検討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 startAt="2"/>
                </a:pPr>
                <a:r>
                  <a:rPr lang="ja-JP" altLang="en-US" dirty="0" smtClean="0"/>
                  <a:t>表（あるいは裏）の出る割合は，予想とあっていましたか？</a:t>
                </a:r>
                <a:endParaRPr lang="en-US" altLang="ja-JP" dirty="0" smtClean="0"/>
              </a:p>
              <a:p>
                <a:pPr lvl="1"/>
                <a:r>
                  <a:rPr lang="ja-JP" altLang="en-US" dirty="0" smtClean="0"/>
                  <a:t>最終的な位置からわかります．たとえば，最終的な位置を </a:t>
                </a:r>
                <a:r>
                  <a:rPr lang="en-US" altLang="ja-JP" dirty="0" smtClean="0"/>
                  <a:t>+4 </a:t>
                </a:r>
                <a:r>
                  <a:rPr lang="ja-JP" altLang="en-US" dirty="0" smtClean="0"/>
                  <a:t>だとすると，表の出た回数</a:t>
                </a:r>
                <a:r>
                  <a:rPr lang="ja-JP" altLang="en-US" dirty="0" smtClean="0"/>
                  <a:t>は，小学校</a:t>
                </a:r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年生の和差算で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，</m:t>
                    </m:r>
                    <m:d>
                      <m:dPr>
                        <m:begChr m:val="{"/>
                        <m:endChr m:val="}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100−4</m:t>
                            </m:r>
                          </m:e>
                        </m:d>
                        <m: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US" altLang="ja-JP" dirty="0" smtClean="0"/>
              </a:p>
              <a:p>
                <a:pPr marL="514350" indent="-514350">
                  <a:buFont typeface="+mj-lt"/>
                  <a:buAutoNum type="arabicPeriod" startAt="3"/>
                </a:pPr>
                <a:r>
                  <a:rPr lang="ja-JP" altLang="en-US" dirty="0" smtClean="0"/>
                  <a:t>プラス側にいた時間（あるいは，マイナス側にいた時間）の割合は，予想とあっていましたか？</a:t>
                </a:r>
                <a:endParaRPr lang="en-US" altLang="ja-JP" dirty="0" smtClean="0"/>
              </a:p>
              <a:p>
                <a:pPr lvl="1"/>
                <a:r>
                  <a:rPr kumimoji="1" lang="ja-JP" altLang="en-US" dirty="0" smtClean="0"/>
                  <a:t>これは行方向の合計からわかります．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6" t="-1752" b="-26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ノート課題（２）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コイン投げのランダムウォーク実験からわかったこと，気がついたこと，疑問に思ったことを，ノートにまとめましょう．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C-Learning </a:t>
            </a:r>
            <a:r>
              <a:rPr lang="ja-JP" altLang="en-US" dirty="0" smtClean="0"/>
              <a:t>で回答してください．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Course Power </a:t>
            </a:r>
            <a:r>
              <a:rPr lang="ja-JP" altLang="en-US" dirty="0"/>
              <a:t>の本日の授業で，「ランダムウォーク実験</a:t>
            </a:r>
            <a:r>
              <a:rPr lang="ja-JP" altLang="en-US" dirty="0" smtClean="0"/>
              <a:t>エクセルファイル（コイン実物）」</a:t>
            </a:r>
            <a:r>
              <a:rPr lang="ja-JP" altLang="en-US" dirty="0"/>
              <a:t>というレポートが設定されています．エクセルのファイルを，ここから提出してください</a:t>
            </a:r>
            <a:r>
              <a:rPr lang="ja-JP" altLang="en-US" dirty="0" smtClean="0"/>
              <a:t>．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実習の目的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ランダム系列の性質</a:t>
            </a:r>
            <a:r>
              <a:rPr lang="ja-JP" altLang="en-US" dirty="0" smtClean="0"/>
              <a:t>（ふるまい）</a:t>
            </a:r>
            <a:r>
              <a:rPr kumimoji="1" lang="ja-JP" altLang="en-US" dirty="0" smtClean="0"/>
              <a:t>を理解する．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世の中にはランダムな（＝規則性のない，将来を予測できない）現象があふれている．（一方で，ランダムに見えるが，ランダムでない現象もある）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人間はランダム系列にだまされる．</a:t>
            </a:r>
            <a:r>
              <a:rPr lang="ja-JP" altLang="en-US" dirty="0" smtClean="0"/>
              <a:t>参考文献：</a:t>
            </a:r>
            <a:r>
              <a:rPr lang="en-US" altLang="ja-JP" dirty="0" err="1" smtClean="0"/>
              <a:t>Taleb</a:t>
            </a:r>
            <a:r>
              <a:rPr lang="en-US" altLang="ja-JP" dirty="0" smtClean="0"/>
              <a:t>, N. N. (2007).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Fooled by randomness</a:t>
            </a:r>
            <a:r>
              <a:rPr lang="en-US" altLang="ja-JP" dirty="0" smtClean="0"/>
              <a:t> (2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Ed.). Penguin Books. </a:t>
            </a:r>
            <a:r>
              <a:rPr lang="ja-JP" altLang="en-US" dirty="0" smtClean="0"/>
              <a:t>日本語訳は，</a:t>
            </a:r>
            <a:r>
              <a:rPr lang="en-US" altLang="ja-JP" dirty="0" smtClean="0"/>
              <a:t>『</a:t>
            </a:r>
            <a:r>
              <a:rPr lang="ja-JP" altLang="en-US" dirty="0" smtClean="0"/>
              <a:t>まぐれー投資家はなぜ運を実力と勘違いするのか</a:t>
            </a:r>
            <a:r>
              <a:rPr lang="en-US" altLang="ja-JP" dirty="0" smtClean="0"/>
              <a:t>』</a:t>
            </a:r>
            <a:r>
              <a:rPr lang="ja-JP" altLang="en-US" dirty="0" smtClean="0"/>
              <a:t>（ダイヤモンド社）　「</a:t>
            </a:r>
            <a:r>
              <a:rPr lang="ja-JP" altLang="en-US" dirty="0" smtClean="0">
                <a:hlinkClick r:id="rId2"/>
              </a:rPr>
              <a:t>社会情報演習</a:t>
            </a:r>
            <a:r>
              <a:rPr lang="en-US" altLang="ja-JP" dirty="0" smtClean="0">
                <a:hlinkClick r:id="rId2"/>
              </a:rPr>
              <a:t>I</a:t>
            </a:r>
            <a:r>
              <a:rPr lang="ja-JP" altLang="en-US" dirty="0" smtClean="0"/>
              <a:t>」のウェブ参照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エクセルの乱数を用いた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ランダムウォーク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ノート課題（３）：結果</a:t>
            </a:r>
            <a:r>
              <a:rPr kumimoji="1" lang="ja-JP" altLang="en-US" dirty="0" smtClean="0"/>
              <a:t>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100</a:t>
            </a:r>
            <a:r>
              <a:rPr lang="ja-JP" altLang="en-US" dirty="0" smtClean="0"/>
              <a:t>試行</a:t>
            </a:r>
            <a:r>
              <a:rPr kumimoji="1" lang="ja-JP" altLang="en-US" dirty="0" smtClean="0"/>
              <a:t>のランダムウォークの軌跡がどのようになるか，予想してみましょう．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ノートで，線分を横方向に引く．これがエクセルの</a:t>
            </a:r>
            <a:r>
              <a:rPr lang="en-US" altLang="ja-JP" dirty="0" smtClean="0"/>
              <a:t>20</a:t>
            </a:r>
            <a:r>
              <a:rPr lang="ja-JP" altLang="en-US" dirty="0" smtClean="0"/>
              <a:t>行目に引いた黄色い直線である．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数字の１が並んでゆく軌跡を曲線で描く．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曲線は直線の左端上から始まる．ランダムウォークの終わりには，曲線の終端が直線上にあるとは限らない．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19775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ノート課題（３）：結果の予想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kumimoji="1" lang="ja-JP" altLang="en-US" dirty="0" smtClean="0"/>
              <a:t>表（あるいは裏）の出る割合は，どれぐらいになるでしょうか？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 startAt="2"/>
            </a:pPr>
            <a:r>
              <a:rPr kumimoji="1" lang="ja-JP" altLang="en-US" dirty="0" smtClean="0"/>
              <a:t>プラス側にいた時間（あるいは，マイナス側にいた時間）の割合は，どれくらいになるで</a:t>
            </a:r>
            <a:r>
              <a:rPr lang="ja-JP" altLang="en-US" dirty="0" smtClean="0"/>
              <a:t>しょうか？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39906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15616" y="3429000"/>
            <a:ext cx="72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エクセルの乱数を用いてランダムウォークを行います．</a:t>
            </a:r>
            <a:endParaRPr kumimoji="1" lang="en-US" altLang="ja-JP" sz="2400" dirty="0" smtClean="0"/>
          </a:p>
          <a:p>
            <a:endParaRPr lang="en-US" altLang="ja-JP" sz="2400" dirty="0" smtClean="0"/>
          </a:p>
          <a:p>
            <a:r>
              <a:rPr kumimoji="1" lang="ja-JP" altLang="en-US" sz="2400" dirty="0" smtClean="0"/>
              <a:t>新しいエクセルファイルを開いて（新しいワークシートでもよい），</a:t>
            </a:r>
            <a:r>
              <a:rPr kumimoji="1" lang="en-US" altLang="ja-JP" sz="2400" dirty="0" smtClean="0"/>
              <a:t>A1 </a:t>
            </a:r>
            <a:r>
              <a:rPr kumimoji="1" lang="ja-JP" altLang="en-US" sz="2400" dirty="0" smtClean="0"/>
              <a:t>セルに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=RAND() </a:t>
            </a:r>
          </a:p>
          <a:p>
            <a:r>
              <a:rPr kumimoji="1" lang="ja-JP" altLang="en-US" sz="2400" dirty="0" smtClean="0"/>
              <a:t>と入力してください．</a:t>
            </a:r>
            <a:r>
              <a:rPr kumimoji="1" lang="en-US" altLang="ja-JP" sz="2400" dirty="0" smtClean="0"/>
              <a:t>RAND </a:t>
            </a:r>
            <a:r>
              <a:rPr kumimoji="1" lang="ja-JP" altLang="en-US" sz="2400" dirty="0" smtClean="0"/>
              <a:t>関数は０から１までの実数をランダムに発生させます．</a:t>
            </a:r>
            <a:endParaRPr kumimoji="1" lang="ja-JP" altLang="en-US" sz="24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432" y="764704"/>
            <a:ext cx="5040560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99592" y="836712"/>
            <a:ext cx="33843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A1 </a:t>
            </a:r>
            <a:r>
              <a:rPr kumimoji="1" lang="ja-JP" altLang="en-US" sz="2400" dirty="0" smtClean="0"/>
              <a:t>セルを，</a:t>
            </a:r>
            <a:r>
              <a:rPr kumimoji="1" lang="en-US" altLang="ja-JP" sz="2400" dirty="0" smtClean="0"/>
              <a:t>A2 </a:t>
            </a:r>
            <a:r>
              <a:rPr kumimoji="1" lang="ja-JP" altLang="en-US" sz="2400" dirty="0" smtClean="0"/>
              <a:t>セルから </a:t>
            </a:r>
            <a:r>
              <a:rPr kumimoji="1" lang="en-US" altLang="ja-JP" sz="2400" dirty="0" smtClean="0"/>
              <a:t>A100 </a:t>
            </a:r>
            <a:r>
              <a:rPr kumimoji="1" lang="ja-JP" altLang="en-US" sz="2400" dirty="0" smtClean="0"/>
              <a:t>セルまでコピーしてください．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これらのセルすべてに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= RAND()</a:t>
            </a:r>
          </a:p>
          <a:p>
            <a:r>
              <a:rPr lang="ja-JP" altLang="en-US" sz="2400" dirty="0" smtClean="0"/>
              <a:t>という式を入力したことになります．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r>
              <a:rPr lang="ja-JP" altLang="en-US" sz="2400" dirty="0" smtClean="0"/>
              <a:t>コピーなど，何らかの操作を行うたびに乱数は再計算されて，別の値になります．よって，</a:t>
            </a:r>
            <a:r>
              <a:rPr lang="en-US" altLang="ja-JP" sz="2400" dirty="0" smtClean="0"/>
              <a:t>A1 </a:t>
            </a:r>
            <a:r>
              <a:rPr lang="ja-JP" altLang="en-US" sz="2400" dirty="0" smtClean="0"/>
              <a:t>セルの値は変化します．気にしないでください．</a:t>
            </a:r>
            <a:endParaRPr kumimoji="1" lang="ja-JP" altLang="en-US" sz="2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052736"/>
            <a:ext cx="2376264" cy="4998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600" y="3068960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コイン投げのランダムウォークでは，表および裏の出る確率は，いずれも</a:t>
            </a:r>
            <a:r>
              <a:rPr lang="en-US" altLang="ja-JP" sz="2400" dirty="0" smtClean="0"/>
              <a:t>1/2</a:t>
            </a:r>
            <a:r>
              <a:rPr lang="ja-JP" altLang="en-US" sz="2400" dirty="0" smtClean="0"/>
              <a:t>でした．</a:t>
            </a:r>
            <a:endParaRPr lang="en-US" altLang="ja-JP" sz="2400" dirty="0" smtClean="0"/>
          </a:p>
          <a:p>
            <a:r>
              <a:rPr lang="ja-JP" altLang="en-US" sz="2400" dirty="0" smtClean="0"/>
              <a:t>そこで，乱数の値が </a:t>
            </a:r>
            <a:r>
              <a:rPr lang="en-US" altLang="ja-JP" sz="2400" dirty="0" smtClean="0"/>
              <a:t>0.5 </a:t>
            </a:r>
            <a:r>
              <a:rPr lang="ja-JP" altLang="en-US" sz="2400" dirty="0" smtClean="0"/>
              <a:t>以下なら表，</a:t>
            </a:r>
            <a:r>
              <a:rPr lang="en-US" altLang="ja-JP" sz="2400" dirty="0" smtClean="0"/>
              <a:t>0.5</a:t>
            </a:r>
            <a:r>
              <a:rPr lang="ja-JP" altLang="en-US" sz="2400" dirty="0" smtClean="0"/>
              <a:t>より大きければ裏ということにします．</a:t>
            </a:r>
            <a:endParaRPr lang="en-US" altLang="ja-JP" sz="2400" dirty="0" smtClean="0"/>
          </a:p>
          <a:p>
            <a:r>
              <a:rPr lang="en-US" altLang="ja-JP" sz="2400" dirty="0" smtClean="0"/>
              <a:t>B1 </a:t>
            </a:r>
            <a:r>
              <a:rPr lang="ja-JP" altLang="en-US" sz="2400" dirty="0" smtClean="0"/>
              <a:t>セルに，</a:t>
            </a:r>
            <a:endParaRPr lang="en-US" altLang="ja-JP" sz="2400" dirty="0" smtClean="0"/>
          </a:p>
          <a:p>
            <a:r>
              <a:rPr lang="en-US" altLang="ja-JP" sz="2400" dirty="0" smtClean="0"/>
              <a:t>=IF(A1&lt;=0.5, 1, 0)</a:t>
            </a:r>
          </a:p>
          <a:p>
            <a:r>
              <a:rPr lang="ja-JP" altLang="en-US" sz="2400" dirty="0" smtClean="0"/>
              <a:t>と入力して，</a:t>
            </a:r>
            <a:r>
              <a:rPr lang="en-US" altLang="ja-JP" sz="2400" dirty="0" smtClean="0"/>
              <a:t>Enter </a:t>
            </a:r>
            <a:r>
              <a:rPr lang="ja-JP" altLang="en-US" sz="2400" dirty="0" smtClean="0"/>
              <a:t>キーを押してください．表を１，裏を０で表しています．</a:t>
            </a:r>
            <a:endParaRPr lang="en-US" altLang="ja-JP" sz="2400" dirty="0" smtClean="0"/>
          </a:p>
          <a:p>
            <a:endParaRPr kumimoji="1" lang="ja-JP" altLang="en-US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548680"/>
            <a:ext cx="4692085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27585" y="1484784"/>
            <a:ext cx="33843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B</a:t>
            </a:r>
            <a:r>
              <a:rPr kumimoji="1" lang="en-US" altLang="ja-JP" sz="2400" dirty="0" smtClean="0"/>
              <a:t>1 </a:t>
            </a:r>
            <a:r>
              <a:rPr kumimoji="1" lang="ja-JP" altLang="en-US" sz="2400" dirty="0" smtClean="0"/>
              <a:t>セルを，</a:t>
            </a:r>
            <a:r>
              <a:rPr lang="en-US" altLang="ja-JP" sz="2400" dirty="0" smtClean="0"/>
              <a:t>B</a:t>
            </a:r>
            <a:r>
              <a:rPr kumimoji="1" lang="en-US" altLang="ja-JP" sz="2400" dirty="0" smtClean="0"/>
              <a:t>2 </a:t>
            </a:r>
            <a:r>
              <a:rPr kumimoji="1" lang="ja-JP" altLang="en-US" sz="2400" dirty="0" smtClean="0"/>
              <a:t>セルから </a:t>
            </a:r>
            <a:r>
              <a:rPr lang="en-US" altLang="ja-JP" sz="2400" dirty="0" smtClean="0"/>
              <a:t>B100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セルまでコピーしてください．</a:t>
            </a:r>
            <a:endParaRPr kumimoji="1"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これで，コインを１００回投げたとみなすことのできる系列ができました．</a:t>
            </a:r>
            <a:endParaRPr kumimoji="1" lang="en-US" altLang="ja-JP" sz="2400" dirty="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999320"/>
            <a:ext cx="2664296" cy="48361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u="sng" dirty="0"/>
              <a:t>新しいワークシート</a:t>
            </a:r>
            <a:r>
              <a:rPr lang="ja-JP" altLang="en-US" dirty="0"/>
              <a:t>を開き，コイン投げによるランダムウォークの時と同じ準備（列幅の変更，</a:t>
            </a:r>
            <a:r>
              <a:rPr lang="en-US" altLang="ja-JP" dirty="0"/>
              <a:t>20</a:t>
            </a:r>
            <a:r>
              <a:rPr lang="ja-JP" altLang="en-US" dirty="0"/>
              <a:t>行目の色付け）をします．</a:t>
            </a:r>
            <a:endParaRPr lang="en-US" altLang="ja-JP" dirty="0"/>
          </a:p>
          <a:p>
            <a:r>
              <a:rPr lang="ja-JP" altLang="en-US" u="sng" dirty="0" smtClean="0"/>
              <a:t>最初のワークシート</a:t>
            </a:r>
            <a:r>
              <a:rPr lang="ja-JP" altLang="en-US" dirty="0" smtClean="0"/>
              <a:t>にある，乱数</a:t>
            </a:r>
            <a:r>
              <a:rPr lang="ja-JP" altLang="en-US" dirty="0"/>
              <a:t>から構成した１（表）と０（裏）の系列</a:t>
            </a:r>
            <a:r>
              <a:rPr lang="ja-JP" altLang="en-US" dirty="0" smtClean="0"/>
              <a:t>をコピー</a:t>
            </a:r>
            <a:r>
              <a:rPr lang="ja-JP" altLang="en-US" dirty="0"/>
              <a:t>します</a:t>
            </a:r>
            <a:r>
              <a:rPr lang="ja-JP" altLang="en-US" dirty="0" smtClean="0"/>
              <a:t>．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 </a:t>
            </a:r>
            <a:r>
              <a:rPr lang="ja-JP" altLang="en-US" dirty="0" smtClean="0"/>
              <a:t>コピー先は，新しいワークシートでの，</a:t>
            </a:r>
            <a:r>
              <a:rPr lang="en-US" altLang="ja-JP" dirty="0" smtClean="0"/>
              <a:t>B1 </a:t>
            </a:r>
            <a:r>
              <a:rPr lang="ja-JP" altLang="en-US" dirty="0"/>
              <a:t>セルから </a:t>
            </a:r>
            <a:r>
              <a:rPr lang="en-US" altLang="ja-JP" dirty="0"/>
              <a:t>CW1 </a:t>
            </a:r>
            <a:r>
              <a:rPr lang="ja-JP" altLang="en-US" dirty="0" smtClean="0"/>
              <a:t>セルです．</a:t>
            </a:r>
            <a:endParaRPr lang="en-US" altLang="ja-JP" dirty="0" smtClean="0"/>
          </a:p>
          <a:p>
            <a:pPr lvl="1"/>
            <a:r>
              <a:rPr lang="ja-JP" altLang="en-US" dirty="0"/>
              <a:t>単純なコピーでは</a:t>
            </a:r>
            <a:r>
              <a:rPr lang="ja-JP" altLang="en-US" dirty="0" smtClean="0"/>
              <a:t>ありません．次のスライドを見てください．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2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923" y="1037660"/>
            <a:ext cx="3420469" cy="421429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11560" y="908720"/>
            <a:ext cx="38884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用意した新しいワークシートで，</a:t>
            </a:r>
            <a:r>
              <a:rPr lang="en-US" altLang="ja-JP" sz="2400" dirty="0" smtClean="0"/>
              <a:t>B1 </a:t>
            </a:r>
            <a:r>
              <a:rPr lang="ja-JP" altLang="en-US" sz="2400" dirty="0" smtClean="0"/>
              <a:t>セルを選択します．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ホーム</a:t>
            </a:r>
            <a:r>
              <a:rPr lang="en-US" altLang="ja-JP" sz="2400" dirty="0" smtClean="0"/>
              <a:t>] </a:t>
            </a:r>
            <a:r>
              <a:rPr lang="ja-JP" altLang="en-US" sz="2400" dirty="0" smtClean="0"/>
              <a:t>タブの「貼り付け」の下にある矢印をクリックし，「形式を選択して貼り付け」を選んでください．</a:t>
            </a:r>
            <a:endParaRPr lang="en-US" altLang="ja-JP" sz="2400" dirty="0" smtClean="0"/>
          </a:p>
        </p:txBody>
      </p:sp>
      <p:sp>
        <p:nvSpPr>
          <p:cNvPr id="5" name="角丸四角形 4"/>
          <p:cNvSpPr/>
          <p:nvPr/>
        </p:nvSpPr>
        <p:spPr>
          <a:xfrm>
            <a:off x="4679923" y="4668253"/>
            <a:ext cx="2520280" cy="5760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065" y="700922"/>
            <a:ext cx="5162159" cy="3922428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438253" y="1700808"/>
            <a:ext cx="792088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3779912" y="3645024"/>
            <a:ext cx="1944216" cy="5040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3648" y="4725144"/>
            <a:ext cx="64652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貼り付けは「値」とします．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「行列を入れ替える」にチェックを入れてください．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[OK] </a:t>
            </a:r>
            <a:r>
              <a:rPr lang="ja-JP" altLang="en-US" sz="2400" dirty="0" smtClean="0"/>
              <a:t>ボタン</a:t>
            </a:r>
            <a:r>
              <a:rPr kumimoji="1" lang="ja-JP" altLang="en-US" sz="2400" dirty="0" smtClean="0"/>
              <a:t>を押します．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実習の内容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100</a:t>
            </a:r>
            <a:r>
              <a:rPr lang="ja-JP" altLang="en-US" dirty="0"/>
              <a:t>試行</a:t>
            </a:r>
            <a:r>
              <a:rPr lang="ja-JP" altLang="en-US" dirty="0" smtClean="0"/>
              <a:t>の１次元ランダムウォーク実験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±</a:t>
            </a:r>
            <a:r>
              <a:rPr kumimoji="1" lang="ja-JP" altLang="en-US" dirty="0" smtClean="0"/>
              <a:t>０の地点からスタート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コインを投げる．表が出たらプラス方向，裏が出たらマイナス方向に１移動する．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100</a:t>
            </a:r>
            <a:r>
              <a:rPr lang="ja-JP" altLang="en-US" dirty="0" smtClean="0"/>
              <a:t>試行での，移動</a:t>
            </a:r>
            <a:r>
              <a:rPr lang="ja-JP" altLang="en-US" dirty="0"/>
              <a:t>の軌跡</a:t>
            </a:r>
            <a:r>
              <a:rPr lang="ja-JP" altLang="en-US" dirty="0" smtClean="0"/>
              <a:t>を観察する．</a:t>
            </a:r>
            <a:endParaRPr lang="en-US" altLang="ja-JP" dirty="0" smtClean="0"/>
          </a:p>
          <a:p>
            <a:r>
              <a:rPr lang="ja-JP" altLang="en-US" dirty="0" smtClean="0"/>
              <a:t>乱数を使って，同じランダムウォークのシミュレーションを行う．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27584" y="3789040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エクセルで構成したコイン投げの系列がコピーされました．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kumimoji="1" lang="ja-JP" altLang="en-US" sz="2400" dirty="0" smtClean="0"/>
              <a:t>数字の１は表，０は裏を表します．この系列を用いて，実際のコイン投げで行ったのと同じことを行ってください．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92696"/>
            <a:ext cx="4176464" cy="29933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ランダムウォークを行ったエクセルのシートに，名前をつけて保存してください．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4482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実験結果の検討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100</a:t>
            </a:r>
            <a:r>
              <a:rPr lang="ja-JP" altLang="en-US" dirty="0" smtClean="0"/>
              <a:t>試行のランダムウォークの軌跡は，予想とあっていましたか？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±0</a:t>
            </a:r>
            <a:r>
              <a:rPr lang="ja-JP" altLang="en-US" dirty="0" smtClean="0"/>
              <a:t>の地点を横切った（プラスからマイナスへ，あるいはマイナスからプラスへ変化した）回数を，予想と比較してください．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±0</a:t>
            </a:r>
            <a:r>
              <a:rPr lang="ja-JP" altLang="en-US" dirty="0" smtClean="0"/>
              <a:t>の地点を横切ったタイミングや，グラフの周期性についても，予想と比較してみましょう．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実験結果の検討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 startAt="2"/>
                </a:pPr>
                <a:r>
                  <a:rPr lang="ja-JP" altLang="en-US" dirty="0" smtClean="0"/>
                  <a:t>表（あるいは裏）の出る割合は，予想とあっていましたか？</a:t>
                </a:r>
                <a:endParaRPr lang="en-US" altLang="ja-JP" dirty="0" smtClean="0"/>
              </a:p>
              <a:p>
                <a:pPr lvl="1"/>
                <a:r>
                  <a:rPr lang="ja-JP" altLang="en-US" dirty="0" smtClean="0"/>
                  <a:t>最終的な位置からわかります．たとえば，最終的な位置を </a:t>
                </a:r>
                <a:r>
                  <a:rPr lang="en-US" altLang="ja-JP" dirty="0" smtClean="0"/>
                  <a:t>+4 </a:t>
                </a:r>
                <a:r>
                  <a:rPr lang="ja-JP" altLang="en-US" dirty="0" smtClean="0"/>
                  <a:t>だとすると，表の出た回数</a:t>
                </a:r>
                <a:r>
                  <a:rPr lang="ja-JP" altLang="en-US" dirty="0" smtClean="0"/>
                  <a:t>は，</a:t>
                </a:r>
                <a:r>
                  <a:rPr lang="ja-JP" altLang="en-US" dirty="0"/>
                  <a:t>小学校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年生の和差算で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，</m:t>
                    </m:r>
                    <m:d>
                      <m:dPr>
                        <m:begChr m:val="{"/>
                        <m:endChr m:val="}"/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100−4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÷2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US" altLang="ja-JP" dirty="0" smtClean="0"/>
              </a:p>
              <a:p>
                <a:pPr marL="514350" indent="-514350">
                  <a:buFont typeface="+mj-lt"/>
                  <a:buAutoNum type="arabicPeriod" startAt="3"/>
                </a:pPr>
                <a:r>
                  <a:rPr lang="ja-JP" altLang="en-US" dirty="0" smtClean="0"/>
                  <a:t>プラス側にいた時間（あるいは，マイナス側にいた時間）の割合は，予想とあっていましたか？</a:t>
                </a:r>
                <a:endParaRPr lang="en-US" altLang="ja-JP" dirty="0" smtClean="0"/>
              </a:p>
              <a:p>
                <a:pPr lvl="1"/>
                <a:r>
                  <a:rPr lang="ja-JP" altLang="en-US" dirty="0"/>
                  <a:t>これは行方向の合計からわかります</a:t>
                </a:r>
                <a:r>
                  <a:rPr lang="ja-JP" altLang="en-US" dirty="0" smtClean="0"/>
                  <a:t>．</a:t>
                </a:r>
                <a:endParaRPr lang="ja-JP" altLang="en-US" dirty="0"/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6" t="-1752" b="-26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実験結果の検討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kumimoji="1" lang="ja-JP" altLang="en-US" u="sng" dirty="0" smtClean="0">
                <a:solidFill>
                  <a:srgbClr val="FF0000"/>
                </a:solidFill>
              </a:rPr>
              <a:t>ノート課題（２）で書いたことについて検討してください</a:t>
            </a:r>
            <a:r>
              <a:rPr kumimoji="1" lang="ja-JP" altLang="en-US" dirty="0" smtClean="0"/>
              <a:t>．たとえば，</a:t>
            </a:r>
            <a:endParaRPr kumimoji="1" lang="en-US" altLang="ja-JP" dirty="0" smtClean="0"/>
          </a:p>
          <a:p>
            <a:pPr marL="914400" lvl="1" indent="-514350"/>
            <a:r>
              <a:rPr kumimoji="1" lang="ja-JP" altLang="en-US" dirty="0" smtClean="0"/>
              <a:t>疑問に思ったことについて，何かわかったことや気がついたことはありませんか？</a:t>
            </a:r>
            <a:endParaRPr kumimoji="1" lang="en-US" altLang="ja-JP" dirty="0" smtClean="0"/>
          </a:p>
          <a:p>
            <a:pPr marL="914400" lvl="1" indent="-514350"/>
            <a:r>
              <a:rPr kumimoji="1" lang="ja-JP" altLang="en-US" dirty="0" smtClean="0"/>
              <a:t>「こうだ」と思っていたけど，実は違うかもしれないことはありま</a:t>
            </a:r>
            <a:r>
              <a:rPr lang="ja-JP" altLang="en-US" dirty="0"/>
              <a:t>せんか？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336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ノート課題（４）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コイン投げのランダムウォーク実験（エクセルの乱数使用）からわかったこと，気がついたこと，疑問に思ったことを，ノート（</a:t>
            </a:r>
            <a:r>
              <a:rPr kumimoji="1" lang="en-US" altLang="ja-JP" dirty="0" smtClean="0"/>
              <a:t>C-Learning</a:t>
            </a:r>
            <a:r>
              <a:rPr kumimoji="1" lang="ja-JP" altLang="en-US" dirty="0" smtClean="0"/>
              <a:t>）にまとめましょう．</a:t>
            </a:r>
            <a:endParaRPr kumimoji="1" lang="en-US" altLang="ja-JP" dirty="0" smtClean="0"/>
          </a:p>
          <a:p>
            <a:pPr lvl="1"/>
            <a:r>
              <a:rPr lang="ja-JP" altLang="en-US" u="sng" dirty="0">
                <a:solidFill>
                  <a:srgbClr val="FF0000"/>
                </a:solidFill>
              </a:rPr>
              <a:t>新しくわかったこと，気がついたこと，疑問に思ったことがあれば，必ず書いてください</a:t>
            </a:r>
            <a:r>
              <a:rPr lang="ja-JP" altLang="en-US" dirty="0"/>
              <a:t>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「ランダムウォーク実験エクセルファイル（</a:t>
            </a:r>
            <a:r>
              <a:rPr lang="ja-JP" altLang="en-US" dirty="0"/>
              <a:t>乱数</a:t>
            </a:r>
            <a:r>
              <a:rPr lang="ja-JP" altLang="en-US" dirty="0" smtClean="0"/>
              <a:t>）」</a:t>
            </a:r>
            <a:r>
              <a:rPr lang="ja-JP" altLang="en-US" dirty="0"/>
              <a:t>というレポート</a:t>
            </a:r>
            <a:r>
              <a:rPr lang="ja-JP" altLang="en-US" dirty="0" smtClean="0"/>
              <a:t>が </a:t>
            </a:r>
            <a:r>
              <a:rPr lang="en-US" altLang="ja-JP" dirty="0" smtClean="0"/>
              <a:t>Course Power </a:t>
            </a:r>
            <a:r>
              <a:rPr lang="ja-JP" altLang="en-US" dirty="0" smtClean="0"/>
              <a:t>に設定</a:t>
            </a:r>
            <a:r>
              <a:rPr lang="ja-JP" altLang="en-US" dirty="0"/>
              <a:t>されています</a:t>
            </a:r>
            <a:r>
              <a:rPr lang="ja-JP" altLang="en-US" dirty="0" smtClean="0"/>
              <a:t>．エクセル</a:t>
            </a:r>
            <a:r>
              <a:rPr lang="ja-JP" altLang="en-US" dirty="0"/>
              <a:t>のファイルを，ここから提出してください</a:t>
            </a:r>
            <a:r>
              <a:rPr lang="ja-JP" altLang="en-US" dirty="0" smtClean="0"/>
              <a:t>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エクセル</a:t>
            </a:r>
            <a:r>
              <a:rPr kumimoji="1" lang="en-US" altLang="ja-JP" dirty="0" smtClean="0"/>
              <a:t>VBA</a:t>
            </a:r>
            <a:r>
              <a:rPr kumimoji="1" lang="ja-JP" altLang="en-US" dirty="0" smtClean="0"/>
              <a:t>を用いた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ランダムウォーク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ノート課題（５）：結果</a:t>
            </a:r>
            <a:r>
              <a:rPr kumimoji="1" lang="ja-JP" altLang="en-US" dirty="0" smtClean="0"/>
              <a:t>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100</a:t>
            </a:r>
            <a:r>
              <a:rPr lang="ja-JP" altLang="en-US" dirty="0" smtClean="0"/>
              <a:t>試行</a:t>
            </a:r>
            <a:r>
              <a:rPr kumimoji="1" lang="ja-JP" altLang="en-US" dirty="0" smtClean="0"/>
              <a:t>のランダムウォークの軌跡がどのようになるか，予想してみましょう．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ノートで，線分を横方向に引く．これがエクセルの</a:t>
            </a:r>
            <a:r>
              <a:rPr lang="en-US" altLang="ja-JP" dirty="0" smtClean="0"/>
              <a:t>20</a:t>
            </a:r>
            <a:r>
              <a:rPr lang="ja-JP" altLang="en-US" dirty="0" smtClean="0"/>
              <a:t>行目に引いた黄色い直線である．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数字の１が並んでゆく軌跡を曲線で描く．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曲線は直線の左端上から始まる．ランダムウォークの終わりには，曲線の終端が直線上にあるとは限らない．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3713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ノート課題（５）：結果の予想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kumimoji="1" lang="ja-JP" altLang="en-US" dirty="0" smtClean="0"/>
              <a:t>表（あるいは裏）の出る割合は，どれぐらいになるでしょうか？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 startAt="2"/>
            </a:pPr>
            <a:r>
              <a:rPr kumimoji="1" lang="ja-JP" altLang="en-US" dirty="0" smtClean="0"/>
              <a:t>プラス側にいた時間（あるいは，マイナス側にいた時間）の割合は，どれくらいになるで</a:t>
            </a:r>
            <a:r>
              <a:rPr lang="ja-JP" altLang="en-US" dirty="0" smtClean="0"/>
              <a:t>しょうか？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8196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コイン投げ，あるいは，エクセルの乱数を用いたランダムウォークは，それぞれ１回の実験にすぎない．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実験を何度も繰り返さないと，観察された現象は珍しいことなのか，よくあることなのか，わからない．</a:t>
            </a:r>
            <a:endParaRPr kumimoji="1" lang="en-US" altLang="ja-JP" dirty="0" smtClean="0"/>
          </a:p>
          <a:p>
            <a:r>
              <a:rPr lang="ja-JP" altLang="en-US" dirty="0" smtClean="0"/>
              <a:t>しかし，これまでの手順で何度も実験を行うことは手間がかかりすぎる．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コイン投げによるランダムウォーク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そこで，エクセル </a:t>
            </a:r>
            <a:r>
              <a:rPr kumimoji="1" lang="en-US" altLang="ja-JP" dirty="0" smtClean="0"/>
              <a:t>VBA </a:t>
            </a:r>
            <a:r>
              <a:rPr kumimoji="1" lang="ja-JP" altLang="en-US" dirty="0" smtClean="0"/>
              <a:t>を用いて，何度もシミュレーションを行うことのできるワークシートを作成する．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今はみなさんに </a:t>
            </a:r>
            <a:r>
              <a:rPr kumimoji="1" lang="en-US" altLang="ja-JP" dirty="0" smtClean="0"/>
              <a:t>VBA </a:t>
            </a:r>
            <a:r>
              <a:rPr kumimoji="1" lang="ja-JP" altLang="en-US" dirty="0" smtClean="0"/>
              <a:t>の知識がないので，寺尾があらかじめ作成したファイルを配布する．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後期の「コンピュータ実習」（</a:t>
            </a:r>
            <a:r>
              <a:rPr lang="en-US" altLang="ja-JP" dirty="0" smtClean="0"/>
              <a:t>Visual Basic </a:t>
            </a:r>
            <a:r>
              <a:rPr lang="ja-JP" altLang="en-US" dirty="0" smtClean="0"/>
              <a:t>を学ぶ）の内容をマスターすれば，これぐらいのシミュレーションは簡単に作成できる．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88766"/>
            <a:ext cx="5491028" cy="4395130"/>
          </a:xfrm>
        </p:spPr>
      </p:pic>
      <p:sp>
        <p:nvSpPr>
          <p:cNvPr id="5" name="角丸四角形 4"/>
          <p:cNvSpPr/>
          <p:nvPr/>
        </p:nvSpPr>
        <p:spPr>
          <a:xfrm>
            <a:off x="3707904" y="3398364"/>
            <a:ext cx="1571636" cy="5040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43637" y="2428868"/>
            <a:ext cx="27146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ファイル（</a:t>
            </a:r>
            <a:r>
              <a:rPr kumimoji="1" lang="en-US" altLang="ja-JP" sz="2400" dirty="0" smtClean="0"/>
              <a:t>rw.xlsm</a:t>
            </a:r>
            <a:r>
              <a:rPr kumimoji="1" lang="ja-JP" altLang="en-US" sz="2400" dirty="0" smtClean="0"/>
              <a:t>）を開くとセキュリティの警告が出る．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コンテンツの有効化</a:t>
            </a:r>
            <a:r>
              <a:rPr lang="en-US" altLang="ja-JP" sz="2400" dirty="0" smtClean="0"/>
              <a:t>] </a:t>
            </a:r>
            <a:r>
              <a:rPr lang="ja-JP" altLang="en-US" sz="2400" dirty="0" smtClean="0"/>
              <a:t>をマウスで左クリックして，マクロを有効にする．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1538" y="5000636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スタートボタン（２か所にある）を押すと，</a:t>
            </a:r>
            <a:r>
              <a:rPr kumimoji="1" lang="en-US" altLang="ja-JP" sz="2400" dirty="0" smtClean="0"/>
              <a:t>100</a:t>
            </a:r>
            <a:r>
              <a:rPr lang="ja-JP" altLang="en-US" sz="2400" dirty="0" smtClean="0"/>
              <a:t>試行の１次元ランダムウォークのシミュレーションが始まる．</a:t>
            </a:r>
            <a:endParaRPr kumimoji="1" lang="ja-JP" altLang="en-US" sz="2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764703"/>
            <a:ext cx="3456384" cy="347072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799794"/>
            <a:ext cx="3312369" cy="38937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実験結果の検討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 smtClean="0">
                <a:solidFill>
                  <a:srgbClr val="FF0000"/>
                </a:solidFill>
              </a:rPr>
              <a:t>ノート課題（２）および（</a:t>
            </a:r>
            <a:r>
              <a:rPr lang="ja-JP" altLang="en-US" u="sng" dirty="0">
                <a:solidFill>
                  <a:srgbClr val="FF0000"/>
                </a:solidFill>
              </a:rPr>
              <a:t>４</a:t>
            </a:r>
            <a:r>
              <a:rPr kumimoji="1" lang="ja-JP" altLang="en-US" u="sng" dirty="0" smtClean="0">
                <a:solidFill>
                  <a:srgbClr val="FF0000"/>
                </a:solidFill>
              </a:rPr>
              <a:t>）で書いたことについて検討してください</a:t>
            </a:r>
            <a:r>
              <a:rPr kumimoji="1" lang="ja-JP" altLang="en-US" dirty="0" smtClean="0"/>
              <a:t>．たとえば，</a:t>
            </a:r>
            <a:endParaRPr kumimoji="1" lang="en-US" altLang="ja-JP" dirty="0" smtClean="0"/>
          </a:p>
          <a:p>
            <a:pPr marL="914400" lvl="1" indent="-514350"/>
            <a:r>
              <a:rPr kumimoji="1" lang="ja-JP" altLang="en-US" dirty="0" smtClean="0"/>
              <a:t>疑問に思ったことについて，何かわかったことや気がついたことはありませんか？</a:t>
            </a:r>
            <a:endParaRPr kumimoji="1" lang="en-US" altLang="ja-JP" dirty="0" smtClean="0"/>
          </a:p>
          <a:p>
            <a:pPr marL="914400" lvl="1" indent="-514350"/>
            <a:r>
              <a:rPr kumimoji="1" lang="ja-JP" altLang="en-US" dirty="0" smtClean="0"/>
              <a:t>「こうだ」と思っていたけど，実は違うかもしれないことはありま</a:t>
            </a:r>
            <a:r>
              <a:rPr lang="ja-JP" altLang="en-US" dirty="0"/>
              <a:t>せんか？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628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ノート課題（６）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コイン投げのランダムウォーク実験（エクセル</a:t>
            </a:r>
            <a:r>
              <a:rPr kumimoji="1" lang="en-US" altLang="ja-JP" dirty="0" smtClean="0"/>
              <a:t>VBA</a:t>
            </a:r>
            <a:r>
              <a:rPr kumimoji="1" lang="ja-JP" altLang="en-US" dirty="0" smtClean="0"/>
              <a:t>使用）からわかったこと，気がついたこと</a:t>
            </a:r>
            <a:r>
              <a:rPr lang="ja-JP" altLang="en-US" dirty="0" smtClean="0"/>
              <a:t>，疑問に思ったこと</a:t>
            </a:r>
            <a:r>
              <a:rPr kumimoji="1" lang="ja-JP" altLang="en-US" dirty="0" smtClean="0"/>
              <a:t>を，ノートにまとめましょう．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C-Learning </a:t>
            </a:r>
            <a:r>
              <a:rPr kumimoji="1" lang="ja-JP" altLang="en-US" dirty="0" smtClean="0"/>
              <a:t>で回答してください．</a:t>
            </a:r>
            <a:endParaRPr kumimoji="1" lang="en-US" altLang="ja-JP" dirty="0" smtClean="0"/>
          </a:p>
          <a:p>
            <a:pPr lvl="1"/>
            <a:r>
              <a:rPr lang="ja-JP" altLang="en-US" u="sng" dirty="0">
                <a:solidFill>
                  <a:srgbClr val="FF0000"/>
                </a:solidFill>
              </a:rPr>
              <a:t>新しくわかったこと，気がついたこと，疑問に思ったことがあれば，必ず書いてください</a:t>
            </a:r>
            <a:r>
              <a:rPr lang="ja-JP" altLang="en-US" dirty="0" smtClean="0"/>
              <a:t>．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解説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68925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正領域にいる割合の確率密度関数</a:t>
            </a:r>
            <a:endParaRPr kumimoji="1" lang="ja-JP" altLang="en-US" dirty="0"/>
          </a:p>
        </p:txBody>
      </p:sp>
      <p:pic>
        <p:nvPicPr>
          <p:cNvPr id="4" name="コンテンツ プレースホルダ 3" descr="arcsin_law.pn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2000232" y="1214422"/>
            <a:ext cx="5343525" cy="4000500"/>
          </a:xfrm>
        </p:spPr>
      </p:pic>
      <p:sp>
        <p:nvSpPr>
          <p:cNvPr id="7" name="テキスト ボックス 6"/>
          <p:cNvSpPr txBox="1"/>
          <p:nvPr/>
        </p:nvSpPr>
        <p:spPr>
          <a:xfrm>
            <a:off x="1357290" y="5500702"/>
            <a:ext cx="61831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原点の右か左に偏って歩いていることが多い．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「実力伯仲のシーソーゲーム」は，あまりない．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3419872" y="2467392"/>
                <a:ext cx="2631298" cy="848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ja-JP" altLang="en-US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ad>
                            <m:radPr>
                              <m:degHide m:val="on"/>
                              <m:ctrlPr>
                                <a:rPr kumimoji="1" lang="ja-JP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467392"/>
                <a:ext cx="2631298" cy="848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8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100</a:t>
            </a:r>
            <a:r>
              <a:rPr lang="ja-JP" altLang="en-US" dirty="0" smtClean="0"/>
              <a:t>試行の系列はランダムに見えますか？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どのように構成したかは秘密で，あなたが系列を見せられたら，ランダム系列に見えますか？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ドルやユーロの為替チャートはランダムに変動するのでしょうか？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ランダムウォークの軌跡を，為替チャート（１年あるいはもっと長期）と比べてみてください．似ていますか？</a:t>
            </a:r>
            <a:endParaRPr kumimoji="1" lang="en-US" altLang="ja-JP" dirty="0" smtClean="0"/>
          </a:p>
          <a:p>
            <a:pPr lvl="1"/>
            <a:r>
              <a:rPr lang="ja-JP" altLang="en-US" dirty="0" smtClean="0">
                <a:hlinkClick r:id="rId2"/>
              </a:rPr>
              <a:t>三井住友銀行為替チャート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72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32656"/>
            <a:ext cx="2448272" cy="3115983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4860032" y="620688"/>
            <a:ext cx="1008112" cy="7200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908720"/>
            <a:ext cx="4536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列の幅を変更します．</a:t>
            </a:r>
            <a:endParaRPr kumimoji="1" lang="en-US" altLang="ja-JP" sz="2400" dirty="0" smtClean="0"/>
          </a:p>
          <a:p>
            <a:endParaRPr lang="en-US" altLang="ja-JP" sz="2400" dirty="0"/>
          </a:p>
          <a:p>
            <a:r>
              <a:rPr kumimoji="1" lang="ja-JP" altLang="en-US" sz="2400" dirty="0" smtClean="0"/>
              <a:t>エクセルのシートの左上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[1] </a:t>
            </a:r>
            <a:r>
              <a:rPr lang="ja-JP" altLang="en-US" sz="2400" dirty="0" smtClean="0"/>
              <a:t>の上，</a:t>
            </a:r>
            <a:r>
              <a:rPr lang="en-US" altLang="ja-JP" sz="2400" dirty="0" smtClean="0"/>
              <a:t>[A] </a:t>
            </a:r>
            <a:r>
              <a:rPr lang="ja-JP" altLang="en-US" sz="2400" dirty="0" smtClean="0"/>
              <a:t>の左）にマウスのカーソルをあわせ，左</a:t>
            </a:r>
            <a:r>
              <a:rPr kumimoji="1" lang="ja-JP" altLang="en-US" sz="2400" dirty="0" smtClean="0"/>
              <a:t>クリックします．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4077072"/>
            <a:ext cx="2592288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シート全体が選択された状態になります．</a:t>
            </a:r>
            <a:endParaRPr kumimoji="1" lang="ja-JP" altLang="en-US" sz="2400" dirty="0"/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3779912" y="1052736"/>
            <a:ext cx="1728192" cy="36004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273" y="3736671"/>
            <a:ext cx="3307039" cy="28686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185" y="1124744"/>
            <a:ext cx="3756599" cy="2599675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83568" y="908720"/>
            <a:ext cx="28083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[A]</a:t>
            </a:r>
            <a:r>
              <a:rPr lang="ja-JP" altLang="en-US" sz="2400" dirty="0" smtClean="0"/>
              <a:t> </a:t>
            </a:r>
            <a:r>
              <a:rPr kumimoji="1" lang="ja-JP" altLang="en-US" sz="2400" dirty="0" smtClean="0"/>
              <a:t>という表示と </a:t>
            </a:r>
            <a:r>
              <a:rPr kumimoji="1" lang="en-US" altLang="ja-JP" sz="2400" dirty="0" smtClean="0"/>
              <a:t>[B] </a:t>
            </a:r>
            <a:r>
              <a:rPr kumimoji="1" lang="ja-JP" altLang="en-US" sz="2400" dirty="0" smtClean="0"/>
              <a:t>という表示の間にカーソルを</a:t>
            </a:r>
            <a:r>
              <a:rPr lang="ja-JP" altLang="en-US" sz="2400" dirty="0"/>
              <a:t>あわせます</a:t>
            </a:r>
            <a:r>
              <a:rPr lang="ja-JP" altLang="en-US" sz="2400" dirty="0" smtClean="0"/>
              <a:t>．カーソルが黒い十字（横棒は両端に矢印）に変わったら，マウスで左クリック（クリックしたまま，指を離さない）します．</a:t>
            </a:r>
            <a:endParaRPr kumimoji="1" lang="en-US" altLang="ja-JP" sz="2400" dirty="0" smtClean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3491880" y="1700808"/>
            <a:ext cx="2088232" cy="28803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5400092" y="1287787"/>
            <a:ext cx="2520280" cy="5760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6660232" y="1988840"/>
            <a:ext cx="0" cy="25922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978085" y="4653136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マウスで左クリックすると，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横幅が表示されます．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48680"/>
            <a:ext cx="3744416" cy="201522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67544" y="548680"/>
            <a:ext cx="33123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マウスを左クリックしたまま，左方向にマウスを移動させます．シートの横幅が変わります．</a:t>
            </a:r>
            <a:endParaRPr kumimoji="1" lang="en-US" altLang="ja-JP" sz="2400" dirty="0" smtClean="0"/>
          </a:p>
          <a:p>
            <a:endParaRPr lang="en-US" altLang="ja-JP" sz="2400" dirty="0"/>
          </a:p>
          <a:p>
            <a:r>
              <a:rPr kumimoji="1" lang="ja-JP" altLang="en-US" sz="2400" dirty="0" smtClean="0"/>
              <a:t>幅が</a:t>
            </a:r>
            <a:r>
              <a:rPr kumimoji="1" lang="en-US" altLang="ja-JP" sz="2400" dirty="0" smtClean="0"/>
              <a:t>1.88</a:t>
            </a:r>
            <a:r>
              <a:rPr kumimoji="1" lang="ja-JP" altLang="en-US" sz="2400" dirty="0" smtClean="0"/>
              <a:t>（</a:t>
            </a:r>
            <a:r>
              <a:rPr kumimoji="1" lang="en-US" altLang="ja-JP" sz="2400" dirty="0" smtClean="0"/>
              <a:t>20 </a:t>
            </a:r>
            <a:r>
              <a:rPr kumimoji="1" lang="ja-JP" altLang="en-US" sz="2400" dirty="0" smtClean="0"/>
              <a:t>ピクセル）になったらマウスから指を離します．</a:t>
            </a:r>
            <a:endParaRPr kumimoji="1" lang="ja-JP" altLang="en-US" sz="2400" dirty="0"/>
          </a:p>
        </p:txBody>
      </p:sp>
      <p:sp>
        <p:nvSpPr>
          <p:cNvPr id="4" name="角丸四角形 3"/>
          <p:cNvSpPr/>
          <p:nvPr/>
        </p:nvSpPr>
        <p:spPr>
          <a:xfrm>
            <a:off x="5292080" y="692696"/>
            <a:ext cx="2520280" cy="5760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4077072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ワークシート</a:t>
            </a:r>
            <a:r>
              <a:rPr lang="ja-JP" altLang="en-US" sz="2400" dirty="0" smtClean="0"/>
              <a:t>が方眼紙のようになります．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（セルの高さも調整すると，正方形にできます）</a:t>
            </a:r>
            <a:endParaRPr kumimoji="1" lang="ja-JP" altLang="en-US" sz="2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924944"/>
            <a:ext cx="2664296" cy="3202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61" y="753508"/>
            <a:ext cx="4522828" cy="2902711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547664" y="3861048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20</a:t>
            </a:r>
            <a:r>
              <a:rPr kumimoji="1" lang="ja-JP" altLang="en-US" sz="2400" dirty="0" smtClean="0"/>
              <a:t>行目の </a:t>
            </a:r>
            <a:r>
              <a:rPr kumimoji="1" lang="en-US" altLang="ja-JP" sz="2400" dirty="0" smtClean="0"/>
              <a:t>[20] </a:t>
            </a:r>
            <a:r>
              <a:rPr lang="ja-JP" altLang="en-US" sz="2400" dirty="0"/>
              <a:t>と</a:t>
            </a:r>
            <a:r>
              <a:rPr lang="ja-JP" altLang="en-US" sz="2400" dirty="0" smtClean="0"/>
              <a:t>いう表示の上にマウスのカーソルをあわせます．カーソルの形が右向きの矢印になったら，マウスを左クリックします．</a:t>
            </a:r>
            <a:endParaRPr lang="en-US" altLang="ja-JP" sz="2400" dirty="0" smtClean="0"/>
          </a:p>
          <a:p>
            <a:r>
              <a:rPr lang="en-US" altLang="ja-JP" sz="2400" dirty="0" smtClean="0"/>
              <a:t>20</a:t>
            </a:r>
            <a:r>
              <a:rPr kumimoji="1" lang="ja-JP" altLang="en-US" sz="2400" dirty="0" smtClean="0"/>
              <a:t>行目が選択された状態になります．</a:t>
            </a:r>
            <a:endParaRPr kumimoji="1" lang="ja-JP" altLang="en-US" sz="2400" dirty="0"/>
          </a:p>
        </p:txBody>
      </p:sp>
      <p:sp>
        <p:nvSpPr>
          <p:cNvPr id="5" name="角丸四角形 4"/>
          <p:cNvSpPr/>
          <p:nvPr/>
        </p:nvSpPr>
        <p:spPr>
          <a:xfrm>
            <a:off x="1835696" y="2492896"/>
            <a:ext cx="792088" cy="5040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823" y="642127"/>
            <a:ext cx="4104456" cy="342290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331640" y="4221088"/>
            <a:ext cx="66247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選択した</a:t>
            </a:r>
            <a:r>
              <a:rPr lang="ja-JP" altLang="en-US" sz="2400" dirty="0" smtClean="0"/>
              <a:t>セル（</a:t>
            </a:r>
            <a:r>
              <a:rPr lang="en-US" altLang="ja-JP" sz="2400" dirty="0" smtClean="0"/>
              <a:t>20</a:t>
            </a:r>
            <a:r>
              <a:rPr lang="ja-JP" altLang="en-US" sz="2400" dirty="0" smtClean="0"/>
              <a:t>行目すべて）に色をつけます．</a:t>
            </a:r>
            <a:r>
              <a:rPr lang="en-US" altLang="ja-JP" sz="2400" dirty="0" smtClean="0"/>
              <a:t>[</a:t>
            </a:r>
            <a:r>
              <a:rPr lang="ja-JP" altLang="en-US" sz="2400" dirty="0" smtClean="0"/>
              <a:t>ホーム</a:t>
            </a:r>
            <a:r>
              <a:rPr lang="en-US" altLang="ja-JP" sz="2400" dirty="0" smtClean="0"/>
              <a:t>] </a:t>
            </a:r>
            <a:r>
              <a:rPr lang="ja-JP" altLang="en-US" sz="2400" dirty="0" smtClean="0"/>
              <a:t>タブの </a:t>
            </a:r>
            <a:r>
              <a:rPr lang="en-US" altLang="ja-JP" sz="2400" dirty="0" smtClean="0"/>
              <a:t>[</a:t>
            </a:r>
            <a:r>
              <a:rPr lang="ja-JP" altLang="en-US" sz="2400" dirty="0" smtClean="0"/>
              <a:t>フォント</a:t>
            </a:r>
            <a:r>
              <a:rPr lang="en-US" altLang="ja-JP" sz="2400" dirty="0" smtClean="0"/>
              <a:t>] </a:t>
            </a:r>
            <a:r>
              <a:rPr lang="ja-JP" altLang="en-US" sz="2400" dirty="0" smtClean="0"/>
              <a:t>で，バケツが描かれているアイコンを左クリックします．（バケツの右側に描かれている下向き矢印をクリックすると，色の選択ができます）</a:t>
            </a:r>
            <a:endParaRPr kumimoji="1" lang="ja-JP" altLang="en-US" sz="2400" dirty="0"/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4211960" y="2852936"/>
            <a:ext cx="0" cy="122413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角丸四角形 5"/>
          <p:cNvSpPr/>
          <p:nvPr/>
        </p:nvSpPr>
        <p:spPr>
          <a:xfrm>
            <a:off x="3923928" y="2072444"/>
            <a:ext cx="576064" cy="56227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2800</TotalTime>
  <Words>2558</Words>
  <Application>Microsoft Office PowerPoint</Application>
  <PresentationFormat>画面に合わせる (4:3)</PresentationFormat>
  <Paragraphs>176</Paragraphs>
  <Slides>47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47</vt:i4>
      </vt:variant>
    </vt:vector>
  </HeadingPairs>
  <TitlesOfParts>
    <vt:vector size="53" baseType="lpstr">
      <vt:lpstr>ＭＳ Ｐゴシック</vt:lpstr>
      <vt:lpstr>Arial</vt:lpstr>
      <vt:lpstr>Calibri</vt:lpstr>
      <vt:lpstr>Cambria Math</vt:lpstr>
      <vt:lpstr>Times New Roman</vt:lpstr>
      <vt:lpstr>Office テーマ</vt:lpstr>
      <vt:lpstr>社会情報体験演習 ランダムウォークの実習</vt:lpstr>
      <vt:lpstr>実習の目的</vt:lpstr>
      <vt:lpstr>実習の内容</vt:lpstr>
      <vt:lpstr>コイン投げによるランダムウォーク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ノート課題（１）：結果の予想</vt:lpstr>
      <vt:lpstr>ノート課題（１）：結果の予想</vt:lpstr>
      <vt:lpstr>注意</vt:lpstr>
      <vt:lpstr>PowerPoint プレゼンテーション</vt:lpstr>
      <vt:lpstr>PowerPoint プレゼンテーション</vt:lpstr>
      <vt:lpstr>実験結果の検討</vt:lpstr>
      <vt:lpstr>実験結果の検討</vt:lpstr>
      <vt:lpstr>ノート課題（２）</vt:lpstr>
      <vt:lpstr>エクセルの乱数を用いた ランダムウォーク</vt:lpstr>
      <vt:lpstr>ノート課題（３）：結果の予想</vt:lpstr>
      <vt:lpstr>ノート課題（３）：結果の予想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実験結果の検討</vt:lpstr>
      <vt:lpstr>実験結果の検討</vt:lpstr>
      <vt:lpstr>実験結果の検討</vt:lpstr>
      <vt:lpstr>ノート課題（４）</vt:lpstr>
      <vt:lpstr>エクセルVBAを用いた ランダムウォーク</vt:lpstr>
      <vt:lpstr>ノート課題（５）：結果の予想</vt:lpstr>
      <vt:lpstr>ノート課題（５）：結果の予想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実験結果の検討</vt:lpstr>
      <vt:lpstr>ノート課題（６）</vt:lpstr>
      <vt:lpstr>解説</vt:lpstr>
      <vt:lpstr>正領域にいる割合の確率密度関数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社会情報体験演習 ランダムウォークの実習</dc:title>
  <dc:creator>Atsushi</dc:creator>
  <cp:lastModifiedBy>寺尾 敦</cp:lastModifiedBy>
  <cp:revision>103</cp:revision>
  <dcterms:created xsi:type="dcterms:W3CDTF">2012-04-27T11:48:10Z</dcterms:created>
  <dcterms:modified xsi:type="dcterms:W3CDTF">2020-05-31T05:30:13Z</dcterms:modified>
</cp:coreProperties>
</file>