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57" r:id="rId4"/>
    <p:sldId id="258" r:id="rId5"/>
    <p:sldId id="263" r:id="rId6"/>
    <p:sldId id="264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CFC8D-93D9-40AF-A193-6EFB4B3FC5B7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C08E1-717F-4D68-9413-F065DB3D0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78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渡辺利夫（</a:t>
            </a:r>
            <a:r>
              <a:rPr kumimoji="1" lang="en-US" altLang="ja-JP" dirty="0" smtClean="0"/>
              <a:t>2005</a:t>
            </a:r>
            <a:r>
              <a:rPr kumimoji="1" lang="ja-JP" altLang="en-US" dirty="0" smtClean="0"/>
              <a:t>）フレッシュマンから大学院生までのデータ解析・</a:t>
            </a:r>
            <a:r>
              <a:rPr kumimoji="1" lang="en-US" altLang="ja-JP" dirty="0" smtClean="0"/>
              <a:t>R</a:t>
            </a:r>
            <a:r>
              <a:rPr kumimoji="1" lang="ja-JP" altLang="en-US" dirty="0" smtClean="0"/>
              <a:t>言語　ナカニシヤ出版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C08E1-717F-4D68-9413-F065DB3D04C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27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D84D-5E5D-43CE-B71B-A02435A38426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BD889-5127-4820-94FF-C5359F8279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7.4 </a:t>
            </a:r>
            <a:r>
              <a:rPr kumimoji="1" lang="ja-JP" altLang="en-US" dirty="0" smtClean="0"/>
              <a:t>二元配置分散分析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（２要因とも対応あり）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寺尾　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青山学院大学社会情報学部</a:t>
            </a:r>
            <a:endParaRPr lang="en-US" altLang="ja-JP" dirty="0" smtClean="0"/>
          </a:p>
          <a:p>
            <a:r>
              <a:rPr lang="en-US" altLang="ja-JP" dirty="0" smtClean="0"/>
              <a:t>atsushi@si.aoyama.ac.jp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２要因被験者内デザインでの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平方和</a:t>
            </a:r>
            <a:r>
              <a:rPr lang="ja-JP" altLang="en-US" dirty="0" smtClean="0"/>
              <a:t>の</a:t>
            </a:r>
            <a:r>
              <a:rPr lang="ja-JP" altLang="en-US" dirty="0"/>
              <a:t>分解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500430" y="1714488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全変動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928662" y="2928934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被験者間変動</a:t>
            </a:r>
            <a:endParaRPr kumimoji="1" lang="ja-JP" altLang="en-US" sz="2800" dirty="0"/>
          </a:p>
        </p:txBody>
      </p:sp>
      <p:sp>
        <p:nvSpPr>
          <p:cNvPr id="7" name="角丸四角形 6"/>
          <p:cNvSpPr/>
          <p:nvPr/>
        </p:nvSpPr>
        <p:spPr>
          <a:xfrm>
            <a:off x="5715008" y="2928934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被験者内変動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1785918" y="4643446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主</a:t>
            </a:r>
            <a:r>
              <a:rPr lang="ja-JP" altLang="en-US" sz="2800" dirty="0" smtClean="0"/>
              <a:t>効果Ａ</a:t>
            </a:r>
            <a:endParaRPr lang="en-US" altLang="ja-JP" sz="2800" dirty="0" smtClean="0"/>
          </a:p>
        </p:txBody>
      </p:sp>
      <p:sp>
        <p:nvSpPr>
          <p:cNvPr id="10" name="角丸四角形 9"/>
          <p:cNvSpPr/>
          <p:nvPr/>
        </p:nvSpPr>
        <p:spPr>
          <a:xfrm>
            <a:off x="6786578" y="4643446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交互</a:t>
            </a:r>
            <a:r>
              <a:rPr lang="ja-JP" altLang="en-US" sz="2800" dirty="0" smtClean="0"/>
              <a:t>作用</a:t>
            </a:r>
            <a:r>
              <a:rPr lang="en-US" altLang="ja-JP" sz="2800" dirty="0" smtClean="0"/>
              <a:t>A*B</a:t>
            </a:r>
            <a:endParaRPr kumimoji="1" lang="ja-JP" altLang="en-US" sz="2800" dirty="0"/>
          </a:p>
        </p:txBody>
      </p:sp>
      <p:sp>
        <p:nvSpPr>
          <p:cNvPr id="11" name="角丸四角形 10"/>
          <p:cNvSpPr/>
          <p:nvPr/>
        </p:nvSpPr>
        <p:spPr>
          <a:xfrm>
            <a:off x="1785918" y="5572140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交互作用</a:t>
            </a:r>
            <a:r>
              <a:rPr lang="en-US" altLang="ja-JP" sz="2800" dirty="0" smtClean="0"/>
              <a:t>A*S</a:t>
            </a:r>
            <a:endParaRPr kumimoji="1" lang="ja-JP" altLang="en-US" sz="2800" dirty="0"/>
          </a:p>
        </p:txBody>
      </p:sp>
      <p:sp>
        <p:nvSpPr>
          <p:cNvPr id="13" name="角丸四角形 12"/>
          <p:cNvSpPr/>
          <p:nvPr/>
        </p:nvSpPr>
        <p:spPr>
          <a:xfrm>
            <a:off x="4357686" y="4643446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主</a:t>
            </a:r>
            <a:r>
              <a:rPr lang="ja-JP" altLang="en-US" sz="2800" dirty="0" smtClean="0"/>
              <a:t>効果</a:t>
            </a:r>
            <a:r>
              <a:rPr lang="ja-JP" altLang="en-US" sz="2800" dirty="0"/>
              <a:t>Ｂ</a:t>
            </a:r>
            <a:endParaRPr lang="en-US" altLang="ja-JP" sz="2800" dirty="0" smtClean="0"/>
          </a:p>
        </p:txBody>
      </p:sp>
      <p:sp>
        <p:nvSpPr>
          <p:cNvPr id="17" name="角丸四角形 16"/>
          <p:cNvSpPr/>
          <p:nvPr/>
        </p:nvSpPr>
        <p:spPr>
          <a:xfrm>
            <a:off x="4357686" y="5572140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交互作用</a:t>
            </a:r>
            <a:r>
              <a:rPr lang="en-US" altLang="ja-JP" sz="2800" dirty="0"/>
              <a:t>B</a:t>
            </a:r>
            <a:r>
              <a:rPr lang="en-US" altLang="ja-JP" sz="2800" dirty="0" smtClean="0"/>
              <a:t>*S</a:t>
            </a:r>
            <a:endParaRPr kumimoji="1" lang="ja-JP" altLang="en-US" sz="2800" dirty="0"/>
          </a:p>
        </p:txBody>
      </p:sp>
      <p:sp>
        <p:nvSpPr>
          <p:cNvPr id="18" name="角丸四角形 17"/>
          <p:cNvSpPr/>
          <p:nvPr/>
        </p:nvSpPr>
        <p:spPr>
          <a:xfrm>
            <a:off x="6858016" y="5572140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交互</a:t>
            </a:r>
            <a:r>
              <a:rPr lang="ja-JP" altLang="en-US" sz="2800" dirty="0" smtClean="0"/>
              <a:t>作用</a:t>
            </a:r>
            <a:r>
              <a:rPr lang="en-US" altLang="ja-JP" sz="2800" dirty="0" smtClean="0"/>
              <a:t>A*B*S</a:t>
            </a:r>
            <a:endParaRPr kumimoji="1" lang="ja-JP" altLang="en-US" sz="2800" dirty="0"/>
          </a:p>
        </p:txBody>
      </p:sp>
      <p:cxnSp>
        <p:nvCxnSpPr>
          <p:cNvPr id="20" name="直線コネクタ 19"/>
          <p:cNvCxnSpPr/>
          <p:nvPr/>
        </p:nvCxnSpPr>
        <p:spPr>
          <a:xfrm rot="10800000" flipV="1">
            <a:off x="1928794" y="2285992"/>
            <a:ext cx="1428760" cy="571504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7" idx="0"/>
          </p:cNvCxnSpPr>
          <p:nvPr/>
        </p:nvCxnSpPr>
        <p:spPr>
          <a:xfrm>
            <a:off x="5643570" y="2143116"/>
            <a:ext cx="1071570" cy="785818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0800000" flipV="1">
            <a:off x="3643306" y="3500438"/>
            <a:ext cx="1928826" cy="857256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5400000">
            <a:off x="5500694" y="3786190"/>
            <a:ext cx="642942" cy="642942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858016" y="3714752"/>
            <a:ext cx="1071570" cy="785818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09906" y="6440494"/>
            <a:ext cx="859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渡辺利夫（</a:t>
            </a:r>
            <a:r>
              <a:rPr lang="en-US" altLang="ja-JP" dirty="0"/>
              <a:t>2005</a:t>
            </a:r>
            <a:r>
              <a:rPr lang="ja-JP" altLang="en-US" dirty="0"/>
              <a:t>）フレッシュマンから大学院生までのデータ解析・</a:t>
            </a:r>
            <a:r>
              <a:rPr lang="en-US" altLang="ja-JP" dirty="0"/>
              <a:t>R</a:t>
            </a:r>
            <a:r>
              <a:rPr lang="ja-JP" altLang="en-US" dirty="0"/>
              <a:t>言語　ナカニシヤ</a:t>
            </a:r>
            <a:r>
              <a:rPr lang="ja-JP" altLang="en-US" dirty="0" smtClean="0"/>
              <a:t>出版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全変動＝個人間変動＋</a:t>
            </a:r>
            <a:r>
              <a:rPr lang="ja-JP" altLang="en-US" dirty="0"/>
              <a:t>個人内変動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71472" y="1164134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 smtClean="0"/>
              <a:t>pref</a:t>
            </a:r>
            <a:r>
              <a:rPr lang="en-US" altLang="ja-JP" sz="2800" dirty="0" smtClean="0"/>
              <a:t> &lt;- c(6,4,5,3,2, 10,8,10,8,9, 11,12,12,10,10,</a:t>
            </a:r>
          </a:p>
          <a:p>
            <a:r>
              <a:rPr lang="en-US" altLang="ja-JP" sz="2800" dirty="0" smtClean="0"/>
              <a:t> 5,4,2,2,2, 7,6,5,4,3, 12,8,5,6,4)</a:t>
            </a:r>
          </a:p>
          <a:p>
            <a:r>
              <a:rPr lang="en-US" altLang="ja-JP" sz="2800" dirty="0" smtClean="0"/>
              <a:t>condition &lt;- factor(c(rep("cold",15),rep("room",15)))</a:t>
            </a:r>
          </a:p>
          <a:p>
            <a:r>
              <a:rPr lang="en-US" altLang="ja-JP" sz="2800" dirty="0" smtClean="0"/>
              <a:t>brand &lt;- factor(rep(c(rep(1,5),rep(2,5),rep(3,5)),2))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person &lt;- factor(rep(c(1,2,3,4,5),6))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I &lt;- 5 # 5 people</a:t>
            </a:r>
          </a:p>
          <a:p>
            <a:r>
              <a:rPr lang="en-US" altLang="ja-JP" sz="2800" dirty="0" smtClean="0"/>
              <a:t>J &lt;- 2 # "</a:t>
            </a:r>
            <a:r>
              <a:rPr lang="en-US" altLang="ja-JP" sz="2800" dirty="0" err="1" smtClean="0"/>
              <a:t>cold","room</a:t>
            </a:r>
            <a:r>
              <a:rPr lang="en-US" altLang="ja-JP" sz="2800" dirty="0" smtClean="0"/>
              <a:t>"</a:t>
            </a:r>
          </a:p>
          <a:p>
            <a:r>
              <a:rPr lang="en-US" altLang="ja-JP" sz="2800" dirty="0" smtClean="0"/>
              <a:t>K &lt;- 3 # 1="I",2="V",3="B"</a:t>
            </a:r>
          </a:p>
          <a:p>
            <a:endParaRPr lang="en-US" altLang="ja-JP" sz="2800" dirty="0" smtClean="0"/>
          </a:p>
          <a:p>
            <a:r>
              <a:rPr lang="en-US" altLang="ja-JP" sz="2800" dirty="0" err="1" smtClean="0"/>
              <a:t>grand_mean</a:t>
            </a:r>
            <a:r>
              <a:rPr lang="en-US" altLang="ja-JP" sz="2800" dirty="0" smtClean="0"/>
              <a:t> &lt;- mean(</a:t>
            </a:r>
            <a:r>
              <a:rPr lang="en-US" altLang="ja-JP" sz="2800" dirty="0" err="1" smtClean="0"/>
              <a:t>pref</a:t>
            </a:r>
            <a:r>
              <a:rPr lang="en-US" altLang="ja-JP" sz="2800" dirty="0" smtClean="0"/>
              <a:t>)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00034" y="1285860"/>
            <a:ext cx="80724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 smtClean="0"/>
              <a:t>p_mean</a:t>
            </a:r>
            <a:r>
              <a:rPr lang="en-US" altLang="ja-JP" sz="2800" dirty="0" smtClean="0"/>
              <a:t> &lt;- </a:t>
            </a:r>
            <a:r>
              <a:rPr lang="en-US" altLang="ja-JP" sz="2800" dirty="0" err="1" smtClean="0"/>
              <a:t>tapply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pref</a:t>
            </a:r>
            <a:r>
              <a:rPr lang="en-US" altLang="ja-JP" sz="2800" dirty="0" smtClean="0"/>
              <a:t>, person, mean)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SS &lt;-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pref</a:t>
            </a:r>
            <a:r>
              <a:rPr lang="en-US" altLang="ja-JP" sz="2800" dirty="0" smtClean="0"/>
              <a:t>) * (I*J*K-1)</a:t>
            </a:r>
          </a:p>
          <a:p>
            <a:r>
              <a:rPr lang="en-US" altLang="ja-JP" sz="2800" dirty="0" err="1" smtClean="0"/>
              <a:t>SS_between</a:t>
            </a:r>
            <a:r>
              <a:rPr lang="en-US" altLang="ja-JP" sz="2800" dirty="0" smtClean="0"/>
              <a:t> &lt;- J * K * sum((</a:t>
            </a:r>
            <a:r>
              <a:rPr lang="en-US" altLang="ja-JP" sz="2800" dirty="0" err="1" smtClean="0"/>
              <a:t>p_mean</a:t>
            </a:r>
            <a:r>
              <a:rPr lang="en-US" altLang="ja-JP" sz="2800" dirty="0" smtClean="0"/>
              <a:t> - </a:t>
            </a:r>
            <a:r>
              <a:rPr lang="en-US" altLang="ja-JP" sz="2800" dirty="0" err="1" smtClean="0"/>
              <a:t>grand_mean</a:t>
            </a:r>
            <a:r>
              <a:rPr lang="en-US" altLang="ja-JP" sz="2800" dirty="0" smtClean="0"/>
              <a:t>)^2)</a:t>
            </a:r>
          </a:p>
          <a:p>
            <a:r>
              <a:rPr lang="en-US" altLang="ja-JP" sz="2800" dirty="0" err="1" smtClean="0"/>
              <a:t>SS_within</a:t>
            </a:r>
            <a:r>
              <a:rPr lang="en-US" altLang="ja-JP" sz="2800" dirty="0" smtClean="0"/>
              <a:t> &lt;- sum((</a:t>
            </a:r>
            <a:r>
              <a:rPr lang="en-US" altLang="ja-JP" sz="2800" dirty="0" err="1" smtClean="0"/>
              <a:t>pref</a:t>
            </a:r>
            <a:r>
              <a:rPr lang="en-US" altLang="ja-JP" sz="2800" dirty="0" smtClean="0"/>
              <a:t> - rep(p_mean,6))^2)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SS ; </a:t>
            </a:r>
            <a:r>
              <a:rPr lang="en-US" altLang="ja-JP" sz="2800" dirty="0" err="1" smtClean="0"/>
              <a:t>SS_between</a:t>
            </a:r>
            <a:r>
              <a:rPr lang="en-US" altLang="ja-JP" sz="2800" dirty="0" smtClean="0"/>
              <a:t> ;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SS_within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SS_between</a:t>
            </a:r>
            <a:r>
              <a:rPr lang="en-US" altLang="ja-JP" sz="2800" dirty="0" smtClean="0"/>
              <a:t> + </a:t>
            </a:r>
            <a:r>
              <a:rPr lang="en-US" altLang="ja-JP" sz="2800" dirty="0" err="1" smtClean="0"/>
              <a:t>SS_within</a:t>
            </a:r>
            <a:r>
              <a:rPr lang="en-US" altLang="ja-JP" sz="2800" dirty="0" smtClean="0"/>
              <a:t>)</a:t>
            </a:r>
            <a:endParaRPr lang="en-US" altLang="ja-JP" sz="2800" dirty="0"/>
          </a:p>
        </p:txBody>
      </p:sp>
      <p:sp>
        <p:nvSpPr>
          <p:cNvPr id="5" name="四角形吹き出し 4"/>
          <p:cNvSpPr/>
          <p:nvPr/>
        </p:nvSpPr>
        <p:spPr>
          <a:xfrm>
            <a:off x="5429256" y="3643314"/>
            <a:ext cx="3000396" cy="1357322"/>
          </a:xfrm>
          <a:prstGeom prst="wedgeRectCallout">
            <a:avLst>
              <a:gd name="adj1" fmla="val -74506"/>
              <a:gd name="adj2" fmla="val -135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個人内変動</a:t>
            </a:r>
            <a:endParaRPr kumimoji="1" lang="en-US" altLang="ja-JP" sz="2800" dirty="0" smtClean="0"/>
          </a:p>
          <a:p>
            <a:pPr algn="ctr"/>
            <a:r>
              <a:rPr lang="ja-JP" altLang="en-US" sz="2800" dirty="0" smtClean="0"/>
              <a:t>（</a:t>
            </a:r>
            <a:r>
              <a:rPr lang="en-US" altLang="ja-JP" sz="2800" dirty="0" err="1" smtClean="0"/>
              <a:t>SS_within</a:t>
            </a:r>
            <a:r>
              <a:rPr lang="ja-JP" altLang="en-US" sz="2800" dirty="0" smtClean="0"/>
              <a:t>）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を</a:t>
            </a:r>
            <a:endParaRPr lang="en-US" altLang="ja-JP" sz="2800" dirty="0" smtClean="0"/>
          </a:p>
          <a:p>
            <a:pPr algn="ctr"/>
            <a:r>
              <a:rPr kumimoji="1" lang="ja-JP" altLang="en-US" sz="2800" dirty="0"/>
              <a:t>さらに分解する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42910" y="5072074"/>
          <a:ext cx="79216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数式" r:id="rId3" imgW="4089240" imgH="444240" progId="Equation.3">
                  <p:embed/>
                </p:oleObj>
              </mc:Choice>
              <mc:Fallback>
                <p:oleObj name="数式" r:id="rId3" imgW="408924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5072074"/>
                        <a:ext cx="792162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857356" y="5929330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全変動＝個人間変動＋個人内変動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温度の主効果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銘柄を無視する．各人は，</a:t>
            </a:r>
            <a:r>
              <a:rPr lang="en-US" altLang="ja-JP" dirty="0" smtClean="0"/>
              <a:t>A1</a:t>
            </a:r>
            <a:r>
              <a:rPr lang="ja-JP" altLang="en-US" dirty="0" smtClean="0"/>
              <a:t>水準（冷蔵庫）で３回，</a:t>
            </a:r>
            <a:r>
              <a:rPr lang="en-US" altLang="ja-JP" dirty="0" smtClean="0"/>
              <a:t>A2</a:t>
            </a:r>
            <a:r>
              <a:rPr lang="ja-JP" altLang="en-US" dirty="0" smtClean="0"/>
              <a:t>水準（常温）で３回，測定を繰り返したと考える．</a:t>
            </a:r>
            <a:endParaRPr lang="en-US" altLang="ja-JP" dirty="0" smtClean="0"/>
          </a:p>
          <a:p>
            <a:r>
              <a:rPr lang="ja-JP" altLang="en-US" dirty="0" smtClean="0"/>
              <a:t>個人内変動のひとつである，水準の違いによる変動に注目する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全変動＝被験者間の変動＋</a:t>
            </a:r>
            <a:r>
              <a:rPr lang="ja-JP" altLang="en-US" dirty="0" smtClean="0">
                <a:solidFill>
                  <a:srgbClr val="FF0000"/>
                </a:solidFill>
              </a:rPr>
              <a:t>温度の２水準の違いによる変動（被験者内）</a:t>
            </a:r>
            <a:r>
              <a:rPr lang="ja-JP" altLang="en-US" dirty="0" smtClean="0"/>
              <a:t>＋交互作用＋誤差</a:t>
            </a:r>
            <a:endParaRPr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1428728" y="5072074"/>
          <a:ext cx="6643735" cy="1066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数式" r:id="rId3" imgW="2768400" imgH="444240" progId="Equation.3">
                  <p:embed/>
                </p:oleObj>
              </mc:Choice>
              <mc:Fallback>
                <p:oleObj name="数式" r:id="rId3" imgW="276840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5072074"/>
                        <a:ext cx="6643735" cy="1066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温度の主効果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交互作用項を誤差項として，温度の主効果を検定する．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全変動＝被験者間の変動＋温度の２水準の違いによる変動（被験者内）＋</a:t>
            </a:r>
            <a:r>
              <a:rPr lang="ja-JP" altLang="en-US" dirty="0" smtClean="0">
                <a:solidFill>
                  <a:srgbClr val="FF0000"/>
                </a:solidFill>
              </a:rPr>
              <a:t>交互作用</a:t>
            </a:r>
            <a:r>
              <a:rPr lang="ja-JP" altLang="en-US" dirty="0" smtClean="0"/>
              <a:t>＋誤差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最後の「誤差」はさらに分解の対象となる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６つのセルそれぞれの平均値がどのように決まるかを考えると，</a:t>
            </a:r>
            <a:r>
              <a:rPr lang="en-US" altLang="ja-JP" dirty="0" smtClean="0"/>
              <a:t>Interaction </a:t>
            </a:r>
            <a:r>
              <a:rPr lang="ja-JP" altLang="en-US" dirty="0" smtClean="0"/>
              <a:t>の式がわかる</a:t>
            </a:r>
            <a:endParaRPr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571472" y="5072074"/>
          <a:ext cx="808672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数式" r:id="rId3" imgW="3035160" imgH="482400" progId="Equation.3">
                  <p:embed/>
                </p:oleObj>
              </mc:Choice>
              <mc:Fallback>
                <p:oleObj name="数式" r:id="rId3" imgW="30351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5072074"/>
                        <a:ext cx="8086725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温度</a:t>
            </a:r>
            <a:r>
              <a:rPr kumimoji="1" lang="ja-JP" altLang="en-US" dirty="0" smtClean="0"/>
              <a:t>の主効果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857224" y="1714488"/>
            <a:ext cx="7715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&gt; summary(</a:t>
            </a:r>
            <a:r>
              <a:rPr lang="en-US" altLang="ja-JP" sz="2800" dirty="0" err="1" smtClean="0"/>
              <a:t>aov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pref~condition</a:t>
            </a:r>
            <a:r>
              <a:rPr lang="en-US" altLang="ja-JP" sz="2800" dirty="0" smtClean="0"/>
              <a:t>*person))</a:t>
            </a:r>
          </a:p>
          <a:p>
            <a:r>
              <a:rPr lang="en-US" altLang="ja-JP" sz="2800" dirty="0" smtClean="0"/>
              <a:t>                 </a:t>
            </a:r>
            <a:r>
              <a:rPr lang="en-US" altLang="ja-JP" sz="2800" dirty="0" err="1" smtClean="0"/>
              <a:t>Df</a:t>
            </a:r>
            <a:r>
              <a:rPr lang="en-US" altLang="ja-JP" sz="2800" dirty="0" smtClean="0"/>
              <a:t> Sum Sq Mean Sq F value  Pr(&gt;F)  </a:t>
            </a:r>
          </a:p>
          <a:p>
            <a:r>
              <a:rPr lang="en-US" altLang="ja-JP" sz="2800" dirty="0" smtClean="0"/>
              <a:t>condition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1  67.50   67.50  </a:t>
            </a:r>
            <a:r>
              <a:rPr lang="en-US" altLang="ja-JP" sz="2800" dirty="0" smtClean="0"/>
              <a:t>7.2581 0.01396 *</a:t>
            </a:r>
          </a:p>
          <a:p>
            <a:r>
              <a:rPr lang="en-US" altLang="ja-JP" sz="2800" dirty="0" smtClean="0"/>
              <a:t>person            4  45.00   11.25  1.2097 0.33771  </a:t>
            </a:r>
          </a:p>
          <a:p>
            <a:r>
              <a:rPr lang="en-US" altLang="ja-JP" sz="2800" dirty="0" err="1" smtClean="0"/>
              <a:t>condition:person</a:t>
            </a:r>
            <a:r>
              <a:rPr lang="en-US" altLang="ja-JP" sz="2800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4  15.00    3.75  </a:t>
            </a:r>
            <a:r>
              <a:rPr lang="en-US" altLang="ja-JP" sz="2800" dirty="0" smtClean="0"/>
              <a:t>0.4032 0.80404  </a:t>
            </a:r>
          </a:p>
          <a:p>
            <a:r>
              <a:rPr lang="en-US" altLang="ja-JP" sz="2800" dirty="0" smtClean="0"/>
              <a:t>Residuals        20 186.00    9.30                  </a:t>
            </a:r>
          </a:p>
          <a:p>
            <a:r>
              <a:rPr lang="en-US" altLang="ja-JP" sz="2800" dirty="0" smtClean="0"/>
              <a:t>---</a:t>
            </a:r>
          </a:p>
          <a:p>
            <a:r>
              <a:rPr lang="en-US" altLang="ja-JP" sz="2800" dirty="0" err="1" smtClean="0"/>
              <a:t>Signif</a:t>
            </a:r>
            <a:r>
              <a:rPr lang="en-US" altLang="ja-JP" sz="2800" dirty="0" smtClean="0"/>
              <a:t>. codes:  0 ‘***’ 0.001 ‘**’ 0.01 ‘*’ 0.05 ‘.’ 0.1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銘柄</a:t>
            </a:r>
            <a:r>
              <a:rPr lang="ja-JP" altLang="en-US" dirty="0" smtClean="0"/>
              <a:t>の主効果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0034" y="1785926"/>
            <a:ext cx="80724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&gt; summary(</a:t>
            </a:r>
            <a:r>
              <a:rPr lang="en-US" altLang="ja-JP" sz="2800" dirty="0" err="1" smtClean="0"/>
              <a:t>aov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pref~brand</a:t>
            </a:r>
            <a:r>
              <a:rPr lang="en-US" altLang="ja-JP" sz="2800" dirty="0" smtClean="0"/>
              <a:t>*person))</a:t>
            </a:r>
          </a:p>
          <a:p>
            <a:r>
              <a:rPr lang="en-US" altLang="ja-JP" sz="2800" dirty="0" smtClean="0"/>
              <a:t>             </a:t>
            </a:r>
            <a:r>
              <a:rPr lang="en-US" altLang="ja-JP" sz="2800" dirty="0" err="1" smtClean="0"/>
              <a:t>Df</a:t>
            </a:r>
            <a:r>
              <a:rPr lang="en-US" altLang="ja-JP" sz="2800" dirty="0" smtClean="0"/>
              <a:t> Sum Sq Mean Sq F value   Pr(&gt;F)   </a:t>
            </a:r>
          </a:p>
          <a:p>
            <a:r>
              <a:rPr lang="en-US" altLang="ja-JP" sz="2800" dirty="0" smtClean="0"/>
              <a:t>brand 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2 155.00   77.50 </a:t>
            </a:r>
            <a:r>
              <a:rPr lang="en-US" altLang="ja-JP" sz="2800" dirty="0" smtClean="0"/>
              <a:t>10.6164 0.001341 **</a:t>
            </a:r>
          </a:p>
          <a:p>
            <a:r>
              <a:rPr lang="en-US" altLang="ja-JP" sz="2800" dirty="0" smtClean="0"/>
              <a:t>person        4  45.00   11.25  1.5411 0.240812   </a:t>
            </a:r>
          </a:p>
          <a:p>
            <a:r>
              <a:rPr lang="en-US" altLang="ja-JP" sz="2800" dirty="0" err="1" smtClean="0"/>
              <a:t>brand:person</a:t>
            </a:r>
            <a:r>
              <a:rPr lang="en-US" altLang="ja-JP" sz="2800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8   4.00    0.50  </a:t>
            </a:r>
            <a:r>
              <a:rPr lang="en-US" altLang="ja-JP" sz="2800" dirty="0" smtClean="0"/>
              <a:t>0.0685 0.999660   </a:t>
            </a:r>
          </a:p>
          <a:p>
            <a:r>
              <a:rPr lang="en-US" altLang="ja-JP" sz="2800" dirty="0" smtClean="0"/>
              <a:t>Residuals    15 109.50    7.30                    </a:t>
            </a:r>
          </a:p>
          <a:p>
            <a:r>
              <a:rPr lang="en-US" altLang="ja-JP" sz="2800" dirty="0" smtClean="0"/>
              <a:t>---</a:t>
            </a:r>
          </a:p>
          <a:p>
            <a:r>
              <a:rPr lang="en-US" altLang="ja-JP" sz="2800" dirty="0" err="1" smtClean="0"/>
              <a:t>Signif</a:t>
            </a:r>
            <a:r>
              <a:rPr lang="en-US" altLang="ja-JP" sz="2800" dirty="0" smtClean="0"/>
              <a:t>. codes:  0 ‘***’ 0.001 ‘**’ 0.01 ‘*’ 0.05 ‘.’ 0.1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786050" y="3929066"/>
            <a:ext cx="1214446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温度</a:t>
            </a:r>
            <a:r>
              <a:rPr lang="ja-JP" altLang="en-US" dirty="0"/>
              <a:t>と</a:t>
            </a:r>
            <a:r>
              <a:rPr lang="ja-JP" altLang="en-US" dirty="0" smtClean="0"/>
              <a:t>銘柄の</a:t>
            </a:r>
            <a:r>
              <a:rPr lang="ja-JP" altLang="en-US" dirty="0"/>
              <a:t>交互作用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57158" y="1714488"/>
            <a:ext cx="85010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&gt; summary(</a:t>
            </a:r>
            <a:r>
              <a:rPr lang="en-US" altLang="ja-JP" sz="2800" dirty="0" err="1" smtClean="0"/>
              <a:t>aov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pref~condition</a:t>
            </a:r>
            <a:r>
              <a:rPr lang="en-US" altLang="ja-JP" sz="2800" dirty="0" smtClean="0"/>
              <a:t>*brand))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dirty="0" err="1" smtClean="0"/>
              <a:t>Df</a:t>
            </a:r>
            <a:r>
              <a:rPr lang="en-US" altLang="ja-JP" sz="2800" dirty="0" smtClean="0"/>
              <a:t>  Sum Sq Mean Sq F value    Pr(&gt;F)    </a:t>
            </a:r>
          </a:p>
          <a:p>
            <a:r>
              <a:rPr lang="en-US" altLang="ja-JP" sz="2800" dirty="0" smtClean="0"/>
              <a:t>condition        1  67.500  67.500 21.3158   0.00011 ***</a:t>
            </a:r>
          </a:p>
          <a:p>
            <a:r>
              <a:rPr lang="en-US" altLang="ja-JP" sz="2800" dirty="0" smtClean="0"/>
              <a:t>brand            2 155.000  77.500 24.4737 1.608e-06 ***</a:t>
            </a:r>
          </a:p>
          <a:p>
            <a:r>
              <a:rPr lang="en-US" altLang="ja-JP" sz="2800" dirty="0" err="1" smtClean="0"/>
              <a:t>condition:brand</a:t>
            </a:r>
            <a:r>
              <a:rPr lang="en-US" altLang="ja-JP" sz="2800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2  15.000   7.500  </a:t>
            </a:r>
            <a:r>
              <a:rPr lang="en-US" altLang="ja-JP" sz="2800" dirty="0" smtClean="0"/>
              <a:t>2.3684   0.11515    </a:t>
            </a:r>
          </a:p>
          <a:p>
            <a:r>
              <a:rPr lang="en-US" altLang="ja-JP" sz="2800" dirty="0" smtClean="0"/>
              <a:t>Residuals       24  </a:t>
            </a:r>
            <a:r>
              <a:rPr lang="en-US" altLang="ja-JP" sz="2800" dirty="0" smtClean="0">
                <a:solidFill>
                  <a:srgbClr val="FF0000"/>
                </a:solidFill>
              </a:rPr>
              <a:t>76.000</a:t>
            </a:r>
            <a:r>
              <a:rPr lang="en-US" altLang="ja-JP" sz="2800" dirty="0" smtClean="0"/>
              <a:t>   3.167                      </a:t>
            </a:r>
          </a:p>
          <a:p>
            <a:r>
              <a:rPr lang="en-US" altLang="ja-JP" sz="2800" dirty="0" smtClean="0"/>
              <a:t>---</a:t>
            </a:r>
          </a:p>
          <a:p>
            <a:r>
              <a:rPr lang="en-US" altLang="ja-JP" sz="2800" dirty="0" err="1" smtClean="0"/>
              <a:t>Signif</a:t>
            </a:r>
            <a:r>
              <a:rPr lang="en-US" altLang="ja-JP" sz="2800" dirty="0" smtClean="0"/>
              <a:t>. codes:  0 ‘***’ 0.001 ‘**’ 0.01 ‘*’ 0.05 ‘.’ 0.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14414" y="5214950"/>
            <a:ext cx="7484741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2800" dirty="0" smtClean="0"/>
              <a:t>個人差（</a:t>
            </a:r>
            <a:r>
              <a:rPr lang="en-US" altLang="ja-JP" sz="2800" dirty="0" smtClean="0"/>
              <a:t>45.0</a:t>
            </a:r>
            <a:r>
              <a:rPr lang="ja-JP" altLang="en-US" sz="2800" dirty="0" smtClean="0"/>
              <a:t>）＋温度と個人の交互作用（</a:t>
            </a:r>
            <a:r>
              <a:rPr lang="en-US" altLang="ja-JP" sz="2800" dirty="0" smtClean="0"/>
              <a:t>15.0</a:t>
            </a:r>
            <a:r>
              <a:rPr lang="ja-JP" altLang="en-US" sz="2800" dirty="0" smtClean="0"/>
              <a:t>）＋</a:t>
            </a:r>
            <a:endParaRPr lang="en-US" altLang="ja-JP" sz="2800" dirty="0" smtClean="0"/>
          </a:p>
          <a:p>
            <a:r>
              <a:rPr lang="ja-JP" altLang="en-US" sz="2800" dirty="0" smtClean="0"/>
              <a:t>銘柄と個人の交互作用（</a:t>
            </a:r>
            <a:r>
              <a:rPr lang="en-US" altLang="ja-JP" sz="2800" dirty="0" smtClean="0"/>
              <a:t>4.0</a:t>
            </a:r>
            <a:r>
              <a:rPr lang="ja-JP" altLang="en-US" sz="2800" dirty="0" smtClean="0"/>
              <a:t>）＋</a:t>
            </a:r>
            <a:endParaRPr lang="en-US" altLang="ja-JP" sz="2800" dirty="0" smtClean="0"/>
          </a:p>
          <a:p>
            <a:r>
              <a:rPr lang="ja-JP" altLang="en-US" sz="2800" dirty="0" smtClean="0"/>
              <a:t>個人と温度と銘柄の交互作用（</a:t>
            </a:r>
            <a:r>
              <a:rPr lang="en-US" altLang="ja-JP" sz="2800" dirty="0" smtClean="0"/>
              <a:t>12.0</a:t>
            </a:r>
            <a:r>
              <a:rPr lang="ja-JP" altLang="en-US" sz="2800" dirty="0" smtClean="0"/>
              <a:t>）</a:t>
            </a:r>
            <a:endParaRPr kumimoji="1" lang="ja-JP" altLang="en-US" sz="2800" dirty="0"/>
          </a:p>
        </p:txBody>
      </p:sp>
      <p:sp>
        <p:nvSpPr>
          <p:cNvPr id="7" name="下矢印 6"/>
          <p:cNvSpPr/>
          <p:nvPr/>
        </p:nvSpPr>
        <p:spPr>
          <a:xfrm>
            <a:off x="3000364" y="4500570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581</Words>
  <Application>Microsoft Office PowerPoint</Application>
  <PresentationFormat>画面に合わせる (4:3)</PresentationFormat>
  <Paragraphs>81</Paragraphs>
  <Slides>9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游ゴシック</vt:lpstr>
      <vt:lpstr>Arial</vt:lpstr>
      <vt:lpstr>Calibri</vt:lpstr>
      <vt:lpstr>Office テーマ</vt:lpstr>
      <vt:lpstr>数式</vt:lpstr>
      <vt:lpstr>7.4 二元配置分散分析 （２要因とも対応あり）</vt:lpstr>
      <vt:lpstr>２要因被験者内デザインでの 平方和の分解</vt:lpstr>
      <vt:lpstr>全変動＝個人間変動＋個人内変動</vt:lpstr>
      <vt:lpstr>PowerPoint プレゼンテーション</vt:lpstr>
      <vt:lpstr>温度の主効果</vt:lpstr>
      <vt:lpstr>温度の主効果</vt:lpstr>
      <vt:lpstr>温度の主効果</vt:lpstr>
      <vt:lpstr>銘柄の主効果</vt:lpstr>
      <vt:lpstr>温度と銘柄の交互作用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 TERAO</dc:creator>
  <cp:lastModifiedBy>寺尾 敦</cp:lastModifiedBy>
  <cp:revision>59</cp:revision>
  <dcterms:created xsi:type="dcterms:W3CDTF">2010-06-09T19:12:47Z</dcterms:created>
  <dcterms:modified xsi:type="dcterms:W3CDTF">2020-07-03T01:42:26Z</dcterms:modified>
</cp:coreProperties>
</file>