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48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60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2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3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80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48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75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89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73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90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08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3B103-7B3F-4D77-8C7A-B1D3824619E1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3C3B3-098C-41D6-8FB1-7A318EABE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2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R</a:t>
            </a:r>
            <a:r>
              <a:rPr lang="ja-JP" altLang="en-US" dirty="0" smtClean="0"/>
              <a:t>によるやさしい統計学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第５章５節　補足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寺尾　敦</a:t>
            </a:r>
            <a:endParaRPr lang="en-US" altLang="ja-JP" dirty="0" smtClean="0"/>
          </a:p>
          <a:p>
            <a:r>
              <a:rPr lang="ja-JP" altLang="en-US" dirty="0" smtClean="0"/>
              <a:t>青山学院大学社会情報学部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89421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 smtClean="0"/>
                  <a:t>標本相関係数を用いて計算される以下の統計量は，母集団の相関係数 </a:t>
                </a:r>
                <a14:m>
                  <m:oMath xmlns:m="http://schemas.openxmlformats.org/officeDocument/2006/math">
                    <m:r>
                      <a:rPr kumimoji="1" lang="ja-JP" altLang="en-US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kumimoji="1" lang="ja-JP" altLang="en-US" dirty="0" smtClean="0"/>
                  <a:t> が</a:t>
                </a:r>
                <a:r>
                  <a:rPr kumimoji="1" lang="en-US" altLang="ja-JP" dirty="0" smtClean="0"/>
                  <a:t>0</a:t>
                </a:r>
                <a:r>
                  <a:rPr kumimoji="1" lang="ja-JP" altLang="en-US" dirty="0" smtClean="0"/>
                  <a:t>であるという帰無仮説のもとで，自由度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kumimoji="1" lang="ja-JP" altLang="en-US" dirty="0" smtClean="0"/>
                  <a:t> の </a:t>
                </a:r>
                <a:r>
                  <a:rPr kumimoji="1" lang="en-US" altLang="ja-JP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kumimoji="1" lang="ja-JP" altLang="en-US" dirty="0" smtClean="0"/>
                  <a:t>分布に従う．</a:t>
                </a:r>
                <a:endParaRPr kumimoji="1" lang="en-US" altLang="ja-JP" dirty="0" smtClean="0"/>
              </a:p>
              <a:p>
                <a:pPr lvl="1"/>
                <a:r>
                  <a:rPr lang="ja-JP" altLang="en-US" dirty="0"/>
                  <a:t>効果</a:t>
                </a:r>
                <a:r>
                  <a:rPr lang="ja-JP" altLang="en-US" dirty="0" smtClean="0"/>
                  <a:t>の大きさに関する部分と，標本の大きさに関する部分の積</a:t>
                </a:r>
                <a:endParaRPr lang="en-US" altLang="ja-JP" dirty="0" smtClean="0"/>
              </a:p>
              <a:p>
                <a:pPr lvl="1"/>
                <a:endParaRPr kumimoji="1" lang="en-US" altLang="ja-JP" dirty="0"/>
              </a:p>
              <a:p>
                <a:pPr lvl="1"/>
                <a:endParaRPr lang="en-US" altLang="ja-JP" dirty="0" smtClean="0"/>
              </a:p>
              <a:p>
                <a:pPr lvl="1"/>
                <a:endParaRPr kumimoji="1" lang="en-US" altLang="ja-JP" dirty="0"/>
              </a:p>
              <a:p>
                <a:pPr lvl="1"/>
                <a:r>
                  <a:rPr lang="ja-JP" altLang="en-US" dirty="0" smtClean="0"/>
                  <a:t>母数の点推定値を推定量の標準偏差で割</a:t>
                </a:r>
                <a:r>
                  <a:rPr lang="ja-JP" altLang="en-US" dirty="0"/>
                  <a:t>る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2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202873" y="3592047"/>
                <a:ext cx="2630207" cy="7016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ra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873" y="3592047"/>
                <a:ext cx="2630207" cy="7016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202873" y="5065247"/>
                <a:ext cx="1688091" cy="10918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873" y="5065247"/>
                <a:ext cx="1688091" cy="10918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12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en-US" dirty="0" smtClean="0"/>
                  <a:t>この統計量が</a:t>
                </a:r>
                <a:r>
                  <a:rPr lang="ja-JP" alt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ja-JP" altLang="en-US" dirty="0" smtClean="0"/>
                  <a:t>分布に従うことの数学的説明は難しい．単回帰分析での回帰係数の検定と同じであることを示す．</a:t>
                </a:r>
                <a:endParaRPr lang="en-US" altLang="ja-JP" dirty="0" smtClean="0"/>
              </a:p>
              <a:p>
                <a:pPr lvl="1"/>
                <a:r>
                  <a:rPr lang="ja-JP" altLang="en-US" dirty="0" smtClean="0"/>
                  <a:t>回帰モデル：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ja-JP" b="0" dirty="0" smtClean="0"/>
              </a:p>
              <a:p>
                <a:pPr lvl="1"/>
                <a:r>
                  <a:rPr lang="ja-JP" altLang="en-US" dirty="0"/>
                  <a:t>誤差</a:t>
                </a:r>
                <a:r>
                  <a:rPr lang="ja-JP" altLang="en-US" dirty="0" smtClean="0"/>
                  <a:t>の分布：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ja-JP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altLang="ja-JP" dirty="0" smtClean="0"/>
              </a:p>
              <a:p>
                <a:pPr lvl="1"/>
                <a:r>
                  <a:rPr lang="ja-JP" altLang="en-US" dirty="0"/>
                  <a:t>母集団</a:t>
                </a:r>
                <a:r>
                  <a:rPr lang="ja-JP" altLang="en-US" dirty="0" smtClean="0"/>
                  <a:t>での回帰式：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altLang="ja-JP" b="0" dirty="0" smtClean="0"/>
              </a:p>
              <a:p>
                <a:pPr lvl="1"/>
                <a:r>
                  <a:rPr lang="ja-JP" altLang="en-US" dirty="0" smtClean="0"/>
                  <a:t>回帰</a:t>
                </a:r>
                <a:r>
                  <a:rPr lang="ja-JP" altLang="en-US" dirty="0"/>
                  <a:t>係数</a:t>
                </a:r>
                <a:r>
                  <a:rPr lang="ja-JP" altLang="en-US" dirty="0" smtClean="0"/>
                  <a:t>の推定：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altLang="ja-JP" dirty="0" smtClean="0"/>
              </a:p>
              <a:p>
                <a:pPr lvl="1"/>
                <a:r>
                  <a:rPr lang="ja-JP" altLang="en-US" dirty="0"/>
                  <a:t>多</a:t>
                </a:r>
                <a:r>
                  <a:rPr lang="ja-JP" altLang="en-US" dirty="0" smtClean="0"/>
                  <a:t>くの</a:t>
                </a:r>
                <a:r>
                  <a:rPr lang="ja-JP" altLang="en-US" dirty="0"/>
                  <a:t>テキスト</a:t>
                </a:r>
                <a:r>
                  <a:rPr lang="ja-JP" altLang="en-US" dirty="0" smtClean="0"/>
                  <a:t>で，</a:t>
                </a:r>
                <a:r>
                  <a:rPr lang="en-US" altLang="ja-JP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ja-JP" altLang="en-US" dirty="0" smtClean="0"/>
                  <a:t>は確率変数でなく任意に決められるものとして，回帰</a:t>
                </a:r>
                <a:r>
                  <a:rPr lang="ja-JP" altLang="en-US" dirty="0"/>
                  <a:t>係数</a:t>
                </a:r>
                <a:r>
                  <a:rPr lang="ja-JP" altLang="en-US" dirty="0" smtClean="0"/>
                  <a:t>の検定について説明している．</a:t>
                </a:r>
                <a:endParaRPr lang="en-US" altLang="ja-JP" dirty="0" smtClean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1" r="-10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758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b="0" dirty="0" smtClean="0">
                    <a:latin typeface="Cambria Math" panose="02040503050406030204" pitchFamily="18" charset="0"/>
                  </a:rPr>
                  <a:t>標準化した変数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kumimoji="1" lang="ja-JP" altLang="en-US" b="0" i="1" smtClean="0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1" lang="ja-JP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d>
                              <m:d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kumimoji="1" lang="en-US" altLang="ja-JP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kumimoji="1" lang="ja-JP" altLang="en-US" b="0" i="1" smtClean="0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rad>
                      </m:den>
                    </m:f>
                  </m:oMath>
                </a14:m>
                <a:r>
                  <a:rPr kumimoji="1" lang="ja-JP" altLang="en-US" dirty="0" smtClean="0"/>
                  <a:t> は</a:t>
                </a:r>
                <a:r>
                  <a:rPr lang="ja-JP" altLang="en-US" dirty="0" smtClean="0"/>
                  <a:t>正規</a:t>
                </a:r>
                <a:r>
                  <a:rPr lang="ja-JP" altLang="en-US" dirty="0"/>
                  <a:t>分布</a:t>
                </a:r>
                <a:r>
                  <a:rPr lang="ja-JP" altLang="en-US" dirty="0" smtClean="0"/>
                  <a:t>に従う．</a:t>
                </a:r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kumimoji="1" lang="ja-JP" altLang="en-US" b="0" i="1" smtClean="0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ja-JP" altLang="en-US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sSubSup>
                          <m:sSubSup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kumimoji="1" lang="en-US" altLang="ja-JP" dirty="0"/>
              </a:p>
              <a:p>
                <a:r>
                  <a:rPr lang="ja-JP" altLang="en-US" dirty="0" smtClean="0"/>
                  <a:t>標準化の分母には未知の母数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 smtClean="0"/>
                  <a:t> があるので，これを推定値で置き換える．こうして標準化した変数は，自由度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ja-JP" altLang="en-US" dirty="0" smtClean="0"/>
                  <a:t> の </a:t>
                </a:r>
                <a:r>
                  <a:rPr lang="en-US" altLang="ja-JP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ja-JP" altLang="en-US" dirty="0"/>
                  <a:t>分布に従う</a:t>
                </a:r>
                <a:r>
                  <a:rPr lang="ja-JP" altLang="en-US" dirty="0" smtClean="0"/>
                  <a:t>．</a:t>
                </a:r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</m:acc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  <m:sup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𝑥𝑦</m:t>
                                    </m:r>
                                  </m:sub>
                                  <m:sup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sSubSup>
                                  <m:sSubSupPr>
                                    <m:ctrlP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  <m:sup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den>
                    </m:f>
                  </m:oMath>
                </a14:m>
                <a:endParaRPr lang="en-US" altLang="ja-JP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6409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 smtClean="0"/>
                  <a:t>回帰係数の有意性検定は，以下の統計量が</a:t>
                </a:r>
                <a:r>
                  <a:rPr lang="ja-JP" altLang="en-US" dirty="0" smtClean="0"/>
                  <a:t>自由度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ja-JP" altLang="en-US" dirty="0" smtClean="0"/>
                  <a:t> の </a:t>
                </a:r>
                <a:r>
                  <a:rPr lang="en-US" altLang="ja-JP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ja-JP" altLang="en-US" dirty="0"/>
                  <a:t>分布に</a:t>
                </a:r>
                <a:r>
                  <a:rPr lang="ja-JP" altLang="en-US" dirty="0" smtClean="0"/>
                  <a:t>従う</a:t>
                </a:r>
                <a:r>
                  <a:rPr lang="ja-JP" altLang="en-US" dirty="0" smtClean="0"/>
                  <a:t>ことを利用する．</a:t>
                </a:r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ja-JP" altLang="en-US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type m:val="lin"/>
                                <m:ctrlPr>
                                  <a:rPr lang="ja-JP" alt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ja-JP" altLang="en-US" b="0" i="1" smtClean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sSubSup>
                                  <m:sSubSupPr>
                                    <m:ctrlP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  <m:sup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</m:acc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  <m:sup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𝑥𝑦</m:t>
                                    </m:r>
                                  </m:sub>
                                  <m:sup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sSubSup>
                                  <m:sSubSupPr>
                                    <m:ctrlP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  <m:sup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den>
                    </m:f>
                  </m:oMath>
                </a14:m>
                <a:endParaRPr lang="en-US" altLang="ja-JP" dirty="0" smtClean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3755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en-US" dirty="0" smtClean="0"/>
                  <a:t>相関係数は変数を標準化してから計算しても値は変わらない．</a:t>
                </a:r>
                <a:endParaRPr lang="en-US" altLang="ja-JP" dirty="0" smtClean="0"/>
              </a:p>
              <a:p>
                <a:r>
                  <a:rPr kumimoji="1" lang="ja-JP" altLang="en-US" dirty="0" smtClean="0"/>
                  <a:t>回帰</a:t>
                </a:r>
                <a:r>
                  <a:rPr kumimoji="1" lang="ja-JP" altLang="en-US" dirty="0"/>
                  <a:t>係数</a:t>
                </a:r>
                <a:r>
                  <a:rPr kumimoji="1" lang="ja-JP" altLang="en-US" dirty="0" smtClean="0"/>
                  <a:t>の推定値は相関係数となる．</a:t>
                </a:r>
                <a:endParaRPr kumimoji="1" lang="en-US" altLang="ja-JP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</m:oMath>
                </a14:m>
                <a:endParaRPr kumimoji="1" lang="en-US" altLang="ja-JP" dirty="0" smtClean="0"/>
              </a:p>
              <a:p>
                <a:r>
                  <a:rPr lang="ja-JP" altLang="en-US" dirty="0" smtClean="0"/>
                  <a:t>すると，回帰係数の有意性検定は，相関係数の有意性検定となる．</a:t>
                </a:r>
                <a:endParaRPr lang="en-US" altLang="ja-JP" dirty="0" smtClean="0"/>
              </a:p>
              <a:p>
                <a:pPr lvl="1"/>
                <a:r>
                  <a:rPr lang="ja-JP" altLang="en-US" dirty="0" smtClean="0"/>
                  <a:t>帰無仮説は母相関</a:t>
                </a:r>
                <a:r>
                  <a:rPr lang="ja-JP" altLang="en-US" dirty="0" smtClean="0"/>
                  <a:t>（母回帰）</a:t>
                </a:r>
                <a:r>
                  <a:rPr lang="ja-JP" altLang="en-US" dirty="0" smtClean="0"/>
                  <a:t>係数 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kumimoji="1" lang="en-US" altLang="ja-JP" dirty="0" smtClean="0"/>
              </a:p>
              <a:p>
                <a:pPr lvl="1"/>
                <a:r>
                  <a:rPr lang="ja-JP" altLang="en-US" dirty="0" smtClean="0"/>
                  <a:t>２</a:t>
                </a:r>
                <a:r>
                  <a:rPr lang="ja-JP" altLang="en-US" dirty="0"/>
                  <a:t>変数</a:t>
                </a:r>
                <a:r>
                  <a:rPr lang="ja-JP" altLang="en-US" dirty="0" smtClean="0"/>
                  <a:t>の分散：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altLang="ja-JP" b="0" dirty="0" smtClean="0"/>
              </a:p>
              <a:p>
                <a:pPr lvl="1"/>
                <a:r>
                  <a:rPr lang="ja-JP" altLang="en-US" dirty="0" smtClean="0"/>
                  <a:t>共分散：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</m:oMath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8384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667164" y="2170545"/>
                <a:ext cx="4063933" cy="31362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m:rPr>
                          <m:aln/>
                        </m:rPr>
                        <a:rPr lang="en-US" altLang="ja-JP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ja-JP" altLang="en-US" sz="2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ja-JP" alt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ja-JP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sSubSup>
                                    <m:sSubSup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rad>
                        </m:den>
                      </m:f>
                      <m:r>
                        <m:rPr>
                          <m:brk m:alnAt="1"/>
                        </m:rP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ja-JP" alt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d>
                                    <m:d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Sup>
                                            <m:sSubSupPr>
                                              <m:ctrlP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num>
                                        <m:den>
                                          <m:sSubSup>
                                            <m:sSubSupPr>
                                              <m:ctrlP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ja-JP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sSubSup>
                                    <m:sSubSup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rad>
                        </m:den>
                      </m:f>
                      <m:r>
                        <m:rPr>
                          <m:brk m:alnAt="1"/>
                        </m:rP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164" y="2170545"/>
                <a:ext cx="4063933" cy="3136243"/>
              </a:xfrm>
              <a:prstGeom prst="rect">
                <a:avLst/>
              </a:prstGeom>
              <a:blipFill>
                <a:blip r:embed="rId2"/>
                <a:stretch>
                  <a:fillRect t="-2524" r="-224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7197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176</Words>
  <Application>Microsoft Office PowerPoint</Application>
  <PresentationFormat>ワイド画面</PresentationFormat>
  <Paragraphs>32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游ゴシック</vt:lpstr>
      <vt:lpstr>游ゴシック Light</vt:lpstr>
      <vt:lpstr>Arial</vt:lpstr>
      <vt:lpstr>Cambria Math</vt:lpstr>
      <vt:lpstr>Times New Roman</vt:lpstr>
      <vt:lpstr>Office テーマ</vt:lpstr>
      <vt:lpstr>Rによるやさしい統計学 第５章５節　補足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Rによるやさしい統計学 第５章５節　補足</dc:title>
  <dc:creator>寺尾 敦</dc:creator>
  <cp:lastModifiedBy>寺尾 敦</cp:lastModifiedBy>
  <cp:revision>11</cp:revision>
  <dcterms:created xsi:type="dcterms:W3CDTF">2020-06-11T14:45:05Z</dcterms:created>
  <dcterms:modified xsi:type="dcterms:W3CDTF">2020-06-11T23:40:20Z</dcterms:modified>
</cp:coreProperties>
</file>