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64" r:id="rId5"/>
    <p:sldId id="257" r:id="rId6"/>
    <p:sldId id="258" r:id="rId7"/>
    <p:sldId id="277" r:id="rId8"/>
    <p:sldId id="266" r:id="rId9"/>
    <p:sldId id="268" r:id="rId10"/>
    <p:sldId id="259" r:id="rId11"/>
    <p:sldId id="260" r:id="rId12"/>
    <p:sldId id="261" r:id="rId13"/>
    <p:sldId id="262" r:id="rId14"/>
    <p:sldId id="273" r:id="rId15"/>
    <p:sldId id="272" r:id="rId16"/>
    <p:sldId id="263" r:id="rId17"/>
    <p:sldId id="274" r:id="rId18"/>
    <p:sldId id="265" r:id="rId19"/>
    <p:sldId id="276" r:id="rId20"/>
    <p:sldId id="267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3" autoAdjust="0"/>
    <p:restoredTop sz="94660"/>
  </p:normalViewPr>
  <p:slideViewPr>
    <p:cSldViewPr>
      <p:cViewPr varScale="1">
        <p:scale>
          <a:sx n="64" d="100"/>
          <a:sy n="64" d="100"/>
        </p:scale>
        <p:origin x="134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BBB9-2386-451E-BC56-932B7C31A3E0}" type="datetimeFigureOut">
              <a:rPr kumimoji="1" lang="ja-JP" altLang="en-US" smtClean="0"/>
              <a:pPr/>
              <a:t>2020/6/5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4F4D4-E0CD-490C-97E5-8CC6F445FB9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R</a:t>
            </a:r>
            <a:r>
              <a:rPr lang="ja-JP" altLang="en-US" dirty="0"/>
              <a:t>によるやさしい統計学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第５章１節</a:t>
            </a:r>
            <a:r>
              <a:rPr lang="ja-JP" altLang="en-US" dirty="0"/>
              <a:t>　補足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寺尾　敦</a:t>
            </a:r>
            <a:endParaRPr lang="en-US" altLang="ja-JP" dirty="0" smtClean="0"/>
          </a:p>
          <a:p>
            <a:r>
              <a:rPr lang="ja-JP" altLang="en-US" dirty="0" smtClean="0"/>
              <a:t>青山学院大学社会情報</a:t>
            </a:r>
            <a:r>
              <a:rPr lang="ja-JP" altLang="en-US" dirty="0" smtClean="0"/>
              <a:t>学部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相関係数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相関係数は２つの偏差ベクトルが作る角度のコサイン</a:t>
            </a:r>
            <a:endParaRPr kumimoji="1" lang="ja-JP" altLang="en-US" dirty="0"/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3286116" y="2714620"/>
            <a:ext cx="1928826" cy="171451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3286116" y="4214818"/>
            <a:ext cx="2633682" cy="2238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フリーフォーム 8"/>
          <p:cNvSpPr/>
          <p:nvPr/>
        </p:nvSpPr>
        <p:spPr>
          <a:xfrm>
            <a:off x="3875314" y="3940629"/>
            <a:ext cx="228600" cy="435428"/>
          </a:xfrm>
          <a:custGeom>
            <a:avLst/>
            <a:gdLst>
              <a:gd name="connsiteX0" fmla="*/ 0 w 228600"/>
              <a:gd name="connsiteY0" fmla="*/ 0 h 435428"/>
              <a:gd name="connsiteX1" fmla="*/ 195943 w 228600"/>
              <a:gd name="connsiteY1" fmla="*/ 152400 h 435428"/>
              <a:gd name="connsiteX2" fmla="*/ 195943 w 228600"/>
              <a:gd name="connsiteY2" fmla="*/ 435428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" h="435428">
                <a:moveTo>
                  <a:pt x="0" y="0"/>
                </a:moveTo>
                <a:cubicBezTo>
                  <a:pt x="81643" y="39914"/>
                  <a:pt x="163286" y="79829"/>
                  <a:pt x="195943" y="152400"/>
                </a:cubicBezTo>
                <a:cubicBezTo>
                  <a:pt x="228600" y="224971"/>
                  <a:pt x="212271" y="330199"/>
                  <a:pt x="195943" y="435428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86248" y="3643314"/>
            <a:ext cx="42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θ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5396258" y="2197397"/>
                <a:ext cx="494623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4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4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kumimoji="1" lang="ja-JP" altLang="en-US" sz="48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258" y="2197397"/>
                <a:ext cx="494623" cy="7386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6023863" y="3845486"/>
                <a:ext cx="485133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4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kumimoji="1" lang="ja-JP" altLang="en-US" sz="4800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863" y="3845486"/>
                <a:ext cx="485133" cy="7386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テキスト ボックス 6"/>
              <p:cNvSpPr txBox="1"/>
              <p:nvPr/>
            </p:nvSpPr>
            <p:spPr>
              <a:xfrm>
                <a:off x="3088283" y="4991369"/>
                <a:ext cx="2031262" cy="531299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ja-JP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ja-JP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283" y="4991369"/>
                <a:ext cx="2031262" cy="5312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テキスト ボックス 1"/>
              <p:cNvSpPr txBox="1"/>
              <p:nvPr/>
            </p:nvSpPr>
            <p:spPr>
              <a:xfrm>
                <a:off x="395536" y="836712"/>
                <a:ext cx="7525586" cy="46194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ja-JP" sz="32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kumimoji="1" lang="ja-JP" altLang="en-US" sz="320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m:rPr>
                              <m:aln/>
                            </m:r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  <m:r>
                                    <a:rPr kumimoji="1" lang="en-US" altLang="ja-JP" sz="3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kumimoji="1" lang="en-US" altLang="ja-JP" sz="32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  <m:d>
                                <m:dPr>
                                  <m:begChr m:val="|"/>
                                  <m:endChr m:val="|"/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func>
                      <m:r>
                        <m:rPr>
                          <m:brk m:alnAt="1"/>
                        </m:rP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  <m:d>
                                <m:d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</m:nary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kumimoji="1" lang="en-US" altLang="ja-JP" sz="3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3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  <m:rad>
                            <m:radPr>
                              <m:degHide m:val="on"/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32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3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32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  <m:r>
                        <m:rPr>
                          <m:brk m:alnAt="1"/>
                        </m:rP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altLang="ja-JP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  <m:d>
                                <m:d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</m:nary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ja-JP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3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ja-JP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ja-JP" sz="3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ja-JP" sz="3200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  <m:r>
                        <m:rPr>
                          <m:brk m:alnAt="1"/>
                        </m:rP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7525586" cy="4619406"/>
              </a:xfrm>
              <a:prstGeom prst="rect">
                <a:avLst/>
              </a:prstGeom>
              <a:blipFill>
                <a:blip r:embed="rId2"/>
                <a:stretch>
                  <a:fillRect t="-4354" r="-61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相関係数の値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相関係数はコサインなのだから，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最小値は</a:t>
            </a:r>
            <a:r>
              <a:rPr kumimoji="1" lang="en-US" altLang="ja-JP" dirty="0" smtClean="0"/>
              <a:t>-1</a:t>
            </a:r>
            <a:r>
              <a:rPr kumimoji="1" lang="ja-JP" altLang="en-US" dirty="0" err="1" smtClean="0"/>
              <a:t>，</a:t>
            </a:r>
            <a:r>
              <a:rPr kumimoji="1" lang="ja-JP" altLang="en-US" dirty="0" smtClean="0"/>
              <a:t>最大値は</a:t>
            </a:r>
            <a:r>
              <a:rPr kumimoji="1" lang="en-US" altLang="ja-JP" dirty="0" smtClean="0"/>
              <a:t>+1</a:t>
            </a:r>
          </a:p>
          <a:p>
            <a:r>
              <a:rPr lang="ja-JP" altLang="en-US" dirty="0"/>
              <a:t>２つの偏差ベクトル</a:t>
            </a:r>
            <a:r>
              <a:rPr lang="ja-JP" altLang="en-US" dirty="0" smtClean="0"/>
              <a:t>が，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同じ方向を向くとき，相関係数は</a:t>
            </a:r>
            <a:r>
              <a:rPr lang="en-US" altLang="ja-JP" dirty="0" smtClean="0"/>
              <a:t>+1</a:t>
            </a:r>
          </a:p>
          <a:p>
            <a:pPr lvl="1"/>
            <a:r>
              <a:rPr lang="ja-JP" altLang="en-US" dirty="0"/>
              <a:t>直交する</a:t>
            </a:r>
            <a:r>
              <a:rPr lang="ja-JP" altLang="en-US" dirty="0" smtClean="0"/>
              <a:t>とき，</a:t>
            </a:r>
            <a:r>
              <a:rPr lang="en-US" altLang="ja-JP" dirty="0" smtClean="0"/>
              <a:t>0</a:t>
            </a:r>
          </a:p>
          <a:p>
            <a:pPr lvl="1"/>
            <a:r>
              <a:rPr lang="ja-JP" altLang="en-US" dirty="0"/>
              <a:t>正反対の</a:t>
            </a:r>
            <a:r>
              <a:rPr lang="ja-JP" altLang="en-US" dirty="0" smtClean="0"/>
              <a:t>方向を向くとき，</a:t>
            </a:r>
            <a:r>
              <a:rPr lang="en-US" altLang="ja-JP" dirty="0" smtClean="0"/>
              <a:t>-1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テキスト図</a:t>
            </a:r>
            <a:r>
              <a:rPr lang="en-US" altLang="ja-JP" dirty="0" smtClean="0"/>
              <a:t>5.1</a:t>
            </a:r>
            <a:r>
              <a:rPr lang="ja-JP" altLang="en-US" dirty="0" smtClean="0"/>
              <a:t>のなぞとき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</a:t>
            </a:r>
            <a:r>
              <a:rPr lang="ja-JP" altLang="en-US" dirty="0"/>
              <a:t>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B </a:t>
            </a:r>
            <a:r>
              <a:rPr kumimoji="1" lang="ja-JP" altLang="en-US" dirty="0" smtClean="0"/>
              <a:t>は正規乱数から作られるベクトルだから，十分な大きさ（ベクトルの次元）</a:t>
            </a:r>
            <a:r>
              <a:rPr lang="ja-JP" altLang="en-US" dirty="0" smtClean="0"/>
              <a:t>の標本では</a:t>
            </a:r>
            <a:r>
              <a:rPr kumimoji="1" lang="ja-JP" altLang="en-US" dirty="0" smtClean="0"/>
              <a:t>，相関係数はだいたい０になる．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Ø"/>
            </a:pPr>
            <a:r>
              <a:rPr lang="ja-JP" altLang="en-US" dirty="0" smtClean="0"/>
              <a:t> </a:t>
            </a:r>
            <a:r>
              <a:rPr lang="en-US" altLang="ja-JP" dirty="0" smtClean="0"/>
              <a:t>A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B </a:t>
            </a:r>
            <a:r>
              <a:rPr lang="ja-JP" altLang="en-US" dirty="0" smtClean="0"/>
              <a:t>の偏差ベクトルはほぼ直交． </a:t>
            </a:r>
            <a:endParaRPr lang="en-US" altLang="ja-JP" dirty="0" smtClean="0"/>
          </a:p>
          <a:p>
            <a:pPr lvl="1">
              <a:buFont typeface="Wingdings" pitchFamily="2" charset="2"/>
              <a:buChar char="Ø"/>
            </a:pPr>
            <a:r>
              <a:rPr kumimoji="1" lang="en-US" altLang="ja-JP" dirty="0" smtClean="0"/>
              <a:t>A &lt;- </a:t>
            </a:r>
            <a:r>
              <a:rPr lang="en-US" altLang="ja-JP" dirty="0" err="1"/>
              <a:t>r</a:t>
            </a:r>
            <a:r>
              <a:rPr kumimoji="1" lang="en-US" altLang="ja-JP" dirty="0" err="1" smtClean="0"/>
              <a:t>nor</a:t>
            </a:r>
            <a:r>
              <a:rPr lang="en-US" altLang="ja-JP" dirty="0" err="1" smtClean="0"/>
              <a:t>m</a:t>
            </a:r>
            <a:r>
              <a:rPr lang="en-US" altLang="ja-JP" dirty="0" smtClean="0"/>
              <a:t>(10000), B &lt;- </a:t>
            </a:r>
            <a:r>
              <a:rPr lang="en-US" altLang="ja-JP" dirty="0" err="1" smtClean="0"/>
              <a:t>rnorm</a:t>
            </a:r>
            <a:r>
              <a:rPr lang="en-US" altLang="ja-JP" dirty="0" smtClean="0"/>
              <a:t>(10000) </a:t>
            </a:r>
            <a:r>
              <a:rPr lang="ja-JP" altLang="en-US" dirty="0" smtClean="0"/>
              <a:t>として，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cor</a:t>
            </a:r>
            <a:r>
              <a:rPr lang="en-US" altLang="ja-JP" dirty="0" smtClean="0"/>
              <a:t>(A-mean(A), B-mean(B)) </a:t>
            </a:r>
            <a:r>
              <a:rPr lang="ja-JP" altLang="en-US" dirty="0" smtClean="0"/>
              <a:t>を計算する．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テキスト図</a:t>
            </a:r>
            <a:r>
              <a:rPr lang="en-US" altLang="ja-JP" dirty="0" smtClean="0"/>
              <a:t>5.1</a:t>
            </a:r>
            <a:r>
              <a:rPr lang="ja-JP" altLang="en-US" dirty="0" smtClean="0"/>
              <a:t>のなぞとき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700808"/>
            <a:ext cx="407900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&gt; A &lt;-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rnorm</a:t>
            </a:r>
            <a:r>
              <a:rPr lang="en-US" altLang="ja-JP" sz="2400" dirty="0" smtClean="0">
                <a:solidFill>
                  <a:srgbClr val="FF0000"/>
                </a:solidFill>
              </a:rPr>
              <a:t>(10000)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B &lt;-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rnorm</a:t>
            </a:r>
            <a:r>
              <a:rPr lang="en-US" altLang="ja-JP" sz="2400" dirty="0" smtClean="0">
                <a:solidFill>
                  <a:srgbClr val="FF0000"/>
                </a:solidFill>
              </a:rPr>
              <a:t>(10000)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cor</a:t>
            </a:r>
            <a:r>
              <a:rPr lang="en-US" altLang="ja-JP" sz="2400" dirty="0" smtClean="0">
                <a:solidFill>
                  <a:srgbClr val="FF0000"/>
                </a:solidFill>
              </a:rPr>
              <a:t>(A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- mean(A), B - mean(B))</a:t>
            </a:r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[1] -0.001877278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cor</a:t>
            </a:r>
            <a:r>
              <a:rPr lang="en-US" altLang="ja-JP" sz="2400" dirty="0" smtClean="0">
                <a:solidFill>
                  <a:srgbClr val="FF0000"/>
                </a:solidFill>
              </a:rPr>
              <a:t>(A, B)</a:t>
            </a:r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[1] -0.001877278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テキスト図</a:t>
            </a:r>
            <a:r>
              <a:rPr lang="en-US" altLang="ja-JP" dirty="0" smtClean="0"/>
              <a:t>5.1</a:t>
            </a:r>
            <a:r>
              <a:rPr lang="ja-JP" altLang="en-US" dirty="0" smtClean="0"/>
              <a:t>のなぞとき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ja-JP" dirty="0" smtClean="0"/>
                  <a:t>C &lt;- 0.5*A + </a:t>
                </a:r>
                <a:r>
                  <a:rPr lang="en-US" altLang="ja-JP" dirty="0" err="1" smtClean="0"/>
                  <a:t>sqrt</a:t>
                </a:r>
                <a:r>
                  <a:rPr lang="en-US" altLang="ja-JP" dirty="0" smtClean="0"/>
                  <a:t>(0.75)*B </a:t>
                </a:r>
                <a:r>
                  <a:rPr lang="ja-JP" altLang="en-US" dirty="0" smtClean="0"/>
                  <a:t>のとき，３つの偏差ベクトルの位置関係は？</a:t>
                </a:r>
                <a:endParaRPr lang="en-US" altLang="ja-JP" dirty="0" smtClean="0"/>
              </a:p>
              <a:p>
                <a:pPr lvl="1"/>
                <a:r>
                  <a:rPr lang="ja-JP" altLang="en-US" dirty="0" smtClean="0"/>
                  <a:t>ベクトル図（３つのベクトルの配置）を考える</a:t>
                </a:r>
                <a:endParaRPr lang="en-US" altLang="ja-JP" dirty="0" smtClean="0"/>
              </a:p>
              <a:p>
                <a:pPr lvl="1"/>
                <a:r>
                  <a:rPr lang="ja-JP" altLang="en-US" dirty="0" smtClean="0"/>
                  <a:t>ベクトル </a:t>
                </a:r>
                <a:r>
                  <a:rPr lang="en-US" altLang="ja-JP" dirty="0" smtClean="0"/>
                  <a:t>A, B, C </a:t>
                </a:r>
                <a:r>
                  <a:rPr lang="ja-JP" altLang="en-US" dirty="0" smtClean="0"/>
                  <a:t>の大きさは</a:t>
                </a:r>
                <a:r>
                  <a:rPr lang="ja-JP" altLang="en-US" dirty="0" smtClean="0"/>
                  <a:t>すべて</a:t>
                </a:r>
                <a:r>
                  <a:rPr lang="ja-JP" altLang="en-US" dirty="0" smtClean="0"/>
                  <a:t>同じ（およそ</a:t>
                </a:r>
                <a:r>
                  <a:rPr lang="ja-JP" altLang="en-US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ja-JP" altLang="en-US" dirty="0" smtClean="0"/>
                  <a:t>）</a:t>
                </a:r>
                <a:r>
                  <a:rPr lang="en-US" altLang="ja-JP" dirty="0" smtClean="0"/>
                  <a:t>  </a:t>
                </a:r>
                <a:r>
                  <a:rPr lang="ja-JP" altLang="en-US" dirty="0" smtClean="0"/>
                  <a:t>だから</a:t>
                </a:r>
                <a:r>
                  <a:rPr lang="ja-JP" altLang="en-US" dirty="0" smtClean="0"/>
                  <a:t>，縮尺して大きさ１のベクトルを用いてよい．</a:t>
                </a:r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4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/>
          <p:cNvCxnSpPr/>
          <p:nvPr/>
        </p:nvCxnSpPr>
        <p:spPr>
          <a:xfrm rot="5400000" flipH="1" flipV="1">
            <a:off x="1537076" y="2963462"/>
            <a:ext cx="407117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3821901" y="3178967"/>
            <a:ext cx="378621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7715272" y="5214950"/>
            <a:ext cx="785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smtClean="0"/>
              <a:t>A</a:t>
            </a:r>
            <a:endParaRPr kumimoji="1" lang="ja-JP" altLang="en-US" sz="4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86116" y="285728"/>
            <a:ext cx="4908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B</a:t>
            </a:r>
            <a:endParaRPr kumimoji="1" lang="ja-JP" altLang="en-US" sz="4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000760" y="571480"/>
            <a:ext cx="486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C</a:t>
            </a:r>
            <a:endParaRPr kumimoji="1" lang="ja-JP" altLang="en-US" sz="4400" dirty="0"/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/>
        </p:nvGraphicFramePr>
        <p:xfrm>
          <a:off x="5786446" y="2857496"/>
          <a:ext cx="1714512" cy="935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数式" r:id="rId3" imgW="419040" imgH="228600" progId="Equation.3">
                  <p:embed/>
                </p:oleObj>
              </mc:Choice>
              <mc:Fallback>
                <p:oleObj name="数式" r:id="rId3" imgW="419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2857496"/>
                        <a:ext cx="1714512" cy="9351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直線矢印コネクタ 22"/>
          <p:cNvCxnSpPr/>
          <p:nvPr/>
        </p:nvCxnSpPr>
        <p:spPr>
          <a:xfrm flipV="1">
            <a:off x="3571868" y="5000636"/>
            <a:ext cx="4491864" cy="952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rot="5400000" flipH="1" flipV="1">
            <a:off x="2745569" y="1969283"/>
            <a:ext cx="3867176" cy="221457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4286248" y="5072074"/>
            <a:ext cx="9653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/>
              <a:t>0.5</a:t>
            </a:r>
            <a:endParaRPr kumimoji="1" lang="ja-JP" altLang="en-US" sz="4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71934" y="2285992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/>
              <a:t>1</a:t>
            </a:r>
            <a:endParaRPr kumimoji="1" lang="ja-JP" altLang="en-US" sz="4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28596" y="1285860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縮尺</a:t>
            </a:r>
            <a:endParaRPr kumimoji="1" lang="ja-JP" altLang="en-US" sz="4000" dirty="0"/>
          </a:p>
        </p:txBody>
      </p:sp>
      <p:graphicFrame>
        <p:nvGraphicFramePr>
          <p:cNvPr id="34" name="オブジェクト 33"/>
          <p:cNvGraphicFramePr>
            <a:graphicFrameLocks noChangeAspect="1"/>
          </p:cNvGraphicFramePr>
          <p:nvPr/>
        </p:nvGraphicFramePr>
        <p:xfrm>
          <a:off x="1857356" y="928670"/>
          <a:ext cx="919168" cy="1444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数式" r:id="rId5" imgW="266400" imgH="419040" progId="Equation.3">
                  <p:embed/>
                </p:oleObj>
              </mc:Choice>
              <mc:Fallback>
                <p:oleObj name="数式" r:id="rId5" imgW="26640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928670"/>
                        <a:ext cx="919168" cy="14444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テキスト ボックス 34"/>
          <p:cNvSpPr txBox="1"/>
          <p:nvPr/>
        </p:nvSpPr>
        <p:spPr>
          <a:xfrm>
            <a:off x="683568" y="5949280"/>
            <a:ext cx="7938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err="1" smtClean="0"/>
              <a:t>cor</a:t>
            </a:r>
            <a:r>
              <a:rPr kumimoji="1" lang="en-US" altLang="ja-JP" sz="2800" dirty="0" smtClean="0"/>
              <a:t>(A, </a:t>
            </a:r>
            <a:r>
              <a:rPr lang="en-US" altLang="ja-JP" sz="2800" dirty="0" smtClean="0"/>
              <a:t>C</a:t>
            </a:r>
            <a:r>
              <a:rPr kumimoji="1" lang="en-US" altLang="ja-JP" sz="2800" dirty="0" smtClean="0"/>
              <a:t>) </a:t>
            </a:r>
            <a:r>
              <a:rPr kumimoji="1" lang="ja-JP" altLang="en-US" sz="2800" dirty="0" smtClean="0"/>
              <a:t>を計算して</a:t>
            </a:r>
            <a:r>
              <a:rPr lang="ja-JP" altLang="en-US" sz="2800" dirty="0" smtClean="0"/>
              <a:t>，ほぼ </a:t>
            </a:r>
            <a:r>
              <a:rPr lang="en-US" altLang="ja-JP" sz="2800" dirty="0" smtClean="0"/>
              <a:t>0.5 </a:t>
            </a:r>
            <a:r>
              <a:rPr lang="ja-JP" altLang="en-US" sz="2800" dirty="0" smtClean="0"/>
              <a:t>になることを確認する</a:t>
            </a:r>
            <a:endParaRPr kumimoji="1" lang="ja-JP" altLang="en-US" sz="2800" dirty="0"/>
          </a:p>
        </p:txBody>
      </p:sp>
      <p:graphicFrame>
        <p:nvGraphicFramePr>
          <p:cNvPr id="36" name="オブジェクト 35"/>
          <p:cNvGraphicFramePr>
            <a:graphicFrameLocks noChangeAspect="1"/>
          </p:cNvGraphicFramePr>
          <p:nvPr/>
        </p:nvGraphicFramePr>
        <p:xfrm>
          <a:off x="500063" y="3257550"/>
          <a:ext cx="2647950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数式" r:id="rId7" imgW="571320" imgH="228600" progId="Equation.3">
                  <p:embed/>
                </p:oleObj>
              </mc:Choice>
              <mc:Fallback>
                <p:oleObj name="数式" r:id="rId7" imgW="5713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257550"/>
                        <a:ext cx="2647950" cy="105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03648" y="1700808"/>
            <a:ext cx="407900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&gt; A &lt;-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rnorm</a:t>
            </a:r>
            <a:r>
              <a:rPr lang="en-US" altLang="ja-JP" sz="2400" dirty="0" smtClean="0">
                <a:solidFill>
                  <a:srgbClr val="FF0000"/>
                </a:solidFill>
              </a:rPr>
              <a:t>(10000)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B &lt;-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rnorm</a:t>
            </a:r>
            <a:r>
              <a:rPr lang="en-US" altLang="ja-JP" sz="2400" dirty="0" smtClean="0">
                <a:solidFill>
                  <a:srgbClr val="FF0000"/>
                </a:solidFill>
              </a:rPr>
              <a:t>(10000)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cor</a:t>
            </a:r>
            <a:r>
              <a:rPr lang="en-US" altLang="ja-JP" sz="2400" dirty="0" smtClean="0">
                <a:solidFill>
                  <a:srgbClr val="FF0000"/>
                </a:solidFill>
              </a:rPr>
              <a:t>(A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- mean(A), B - mean(B))</a:t>
            </a:r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[1] -0.001877278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cor</a:t>
            </a:r>
            <a:r>
              <a:rPr lang="en-US" altLang="ja-JP" sz="2400" dirty="0" smtClean="0">
                <a:solidFill>
                  <a:srgbClr val="FF0000"/>
                </a:solidFill>
              </a:rPr>
              <a:t>(A, B)</a:t>
            </a:r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[1] -0.001877278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C &lt;- 0.5 * A  +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sqrt</a:t>
            </a:r>
            <a:r>
              <a:rPr lang="en-US" altLang="ja-JP" sz="2400" dirty="0" smtClean="0">
                <a:solidFill>
                  <a:srgbClr val="FF0000"/>
                </a:solidFill>
              </a:rPr>
              <a:t>(0.75) * B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cor</a:t>
            </a:r>
            <a:r>
              <a:rPr lang="en-US" altLang="ja-JP" sz="2400" dirty="0" smtClean="0">
                <a:solidFill>
                  <a:srgbClr val="FF0000"/>
                </a:solidFill>
              </a:rPr>
              <a:t>(A, C)</a:t>
            </a:r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[1] 0.4947477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cor</a:t>
            </a:r>
            <a:r>
              <a:rPr lang="en-US" altLang="ja-JP" sz="2400" dirty="0" smtClean="0">
                <a:solidFill>
                  <a:srgbClr val="FF0000"/>
                </a:solidFill>
              </a:rPr>
              <a:t>(A - mean(A), C - mean(C))</a:t>
            </a:r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[1] 0.4947477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の相関がおよそ </a:t>
            </a:r>
            <a:r>
              <a:rPr kumimoji="1" lang="en-US" altLang="ja-JP" dirty="0" smtClean="0"/>
              <a:t>0.7 </a:t>
            </a:r>
            <a:r>
              <a:rPr kumimoji="1" lang="ja-JP" altLang="en-US" dirty="0" smtClean="0"/>
              <a:t>になるように，ベクトル </a:t>
            </a:r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を作ってください．</a:t>
            </a:r>
            <a:r>
              <a:rPr lang="ja-JP" altLang="en-US" dirty="0" smtClean="0"/>
              <a:t>ベクトル </a:t>
            </a:r>
            <a:r>
              <a:rPr lang="en-US" altLang="ja-JP" dirty="0" smtClean="0"/>
              <a:t>C </a:t>
            </a:r>
            <a:r>
              <a:rPr lang="ja-JP" altLang="en-US" dirty="0" smtClean="0"/>
              <a:t>の大きさは，ベクトル </a:t>
            </a:r>
            <a:r>
              <a:rPr lang="en-US" altLang="ja-JP" dirty="0" smtClean="0"/>
              <a:t>A </a:t>
            </a:r>
            <a:r>
              <a:rPr lang="ja-JP" altLang="en-US" dirty="0" smtClean="0"/>
              <a:t>および </a:t>
            </a:r>
            <a:r>
              <a:rPr lang="en-US" altLang="ja-JP" dirty="0" smtClean="0"/>
              <a:t>B </a:t>
            </a:r>
            <a:r>
              <a:rPr lang="ja-JP" altLang="en-US" dirty="0" smtClean="0"/>
              <a:t>と同じにします．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ヒント１：ルート２の値は，</a:t>
            </a:r>
            <a:r>
              <a:rPr lang="en-US" altLang="ja-JP" dirty="0" smtClean="0"/>
              <a:t>1.4142….</a:t>
            </a:r>
          </a:p>
          <a:p>
            <a:pPr lvl="1"/>
            <a:r>
              <a:rPr lang="ja-JP" altLang="en-US" dirty="0" smtClean="0"/>
              <a:t>ヒント２：三角定規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99592" y="404664"/>
            <a:ext cx="6399509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N &lt;- 50 # </a:t>
            </a:r>
            <a:r>
              <a:rPr lang="ja-JP" altLang="en-US" dirty="0"/>
              <a:t>うまく動いたら</a:t>
            </a:r>
            <a:r>
              <a:rPr lang="en-US" altLang="ja-JP" dirty="0"/>
              <a:t>10000</a:t>
            </a:r>
            <a:r>
              <a:rPr lang="ja-JP" altLang="en-US" dirty="0"/>
              <a:t>にする</a:t>
            </a:r>
          </a:p>
          <a:p>
            <a:endParaRPr lang="ja-JP" altLang="en-US" dirty="0"/>
          </a:p>
          <a:p>
            <a:r>
              <a:rPr lang="en-US" altLang="ja-JP" dirty="0"/>
              <a:t>A &lt;- </a:t>
            </a:r>
            <a:r>
              <a:rPr lang="en-US" altLang="ja-JP" dirty="0" err="1"/>
              <a:t>rnorm</a:t>
            </a:r>
            <a:r>
              <a:rPr lang="en-US" altLang="ja-JP" dirty="0"/>
              <a:t>(N) </a:t>
            </a:r>
          </a:p>
          <a:p>
            <a:r>
              <a:rPr lang="en-US" altLang="ja-JP" dirty="0"/>
              <a:t>B &lt;- </a:t>
            </a:r>
            <a:r>
              <a:rPr lang="en-US" altLang="ja-JP" dirty="0" err="1"/>
              <a:t>rnorm</a:t>
            </a:r>
            <a:r>
              <a:rPr lang="en-US" altLang="ja-JP" dirty="0"/>
              <a:t>(N)</a:t>
            </a:r>
          </a:p>
          <a:p>
            <a:r>
              <a:rPr lang="en-US" altLang="ja-JP" dirty="0"/>
              <a:t>C &lt;- </a:t>
            </a:r>
          </a:p>
          <a:p>
            <a:endParaRPr lang="en-US" altLang="ja-JP" dirty="0"/>
          </a:p>
          <a:p>
            <a:r>
              <a:rPr lang="en-US" altLang="ja-JP" dirty="0"/>
              <a:t># A</a:t>
            </a:r>
            <a:r>
              <a:rPr lang="ja-JP" altLang="en-US" dirty="0"/>
              <a:t>の偏差ベクトルの大きさ</a:t>
            </a:r>
          </a:p>
          <a:p>
            <a:r>
              <a:rPr lang="en-US" altLang="ja-JP" dirty="0" err="1"/>
              <a:t>sqrt</a:t>
            </a:r>
            <a:r>
              <a:rPr lang="en-US" altLang="ja-JP" dirty="0"/>
              <a:t>((A - mean(A)) %*% (A - mean(A)))</a:t>
            </a:r>
          </a:p>
          <a:p>
            <a:r>
              <a:rPr lang="en-US" altLang="ja-JP" dirty="0"/>
              <a:t># A</a:t>
            </a:r>
            <a:r>
              <a:rPr lang="ja-JP" altLang="en-US" dirty="0"/>
              <a:t>の標準偏差</a:t>
            </a:r>
          </a:p>
          <a:p>
            <a:r>
              <a:rPr lang="en-US" altLang="ja-JP" dirty="0" err="1"/>
              <a:t>sd</a:t>
            </a:r>
            <a:r>
              <a:rPr lang="en-US" altLang="ja-JP" dirty="0"/>
              <a:t>(A)</a:t>
            </a:r>
          </a:p>
          <a:p>
            <a:r>
              <a:rPr lang="en-US" altLang="ja-JP" dirty="0"/>
              <a:t># A</a:t>
            </a:r>
            <a:r>
              <a:rPr lang="ja-JP" altLang="en-US" dirty="0"/>
              <a:t>の標準偏差のルート</a:t>
            </a:r>
            <a:r>
              <a:rPr lang="en-US" altLang="ja-JP" dirty="0"/>
              <a:t>n-1</a:t>
            </a:r>
            <a:r>
              <a:rPr lang="ja-JP" altLang="en-US" dirty="0"/>
              <a:t>倍</a:t>
            </a:r>
          </a:p>
          <a:p>
            <a:r>
              <a:rPr lang="en-US" altLang="ja-JP" dirty="0" err="1"/>
              <a:t>sd</a:t>
            </a:r>
            <a:r>
              <a:rPr lang="en-US" altLang="ja-JP" dirty="0"/>
              <a:t>(A) * </a:t>
            </a:r>
            <a:r>
              <a:rPr lang="en-US" altLang="ja-JP" dirty="0" err="1"/>
              <a:t>sqrt</a:t>
            </a:r>
            <a:r>
              <a:rPr lang="en-US" altLang="ja-JP" dirty="0"/>
              <a:t>(N-1)</a:t>
            </a:r>
          </a:p>
          <a:p>
            <a:endParaRPr lang="en-US" altLang="ja-JP" dirty="0"/>
          </a:p>
          <a:p>
            <a:r>
              <a:rPr lang="en-US" altLang="ja-JP" dirty="0"/>
              <a:t># B</a:t>
            </a:r>
            <a:r>
              <a:rPr lang="ja-JP" altLang="en-US" dirty="0"/>
              <a:t>の偏差ベクトルの大きさ</a:t>
            </a:r>
          </a:p>
          <a:p>
            <a:r>
              <a:rPr lang="en-US" altLang="ja-JP" dirty="0" err="1"/>
              <a:t>sqrt</a:t>
            </a:r>
            <a:r>
              <a:rPr lang="en-US" altLang="ja-JP" dirty="0"/>
              <a:t>((B - mean(B)) %*% (B - mean(B)))</a:t>
            </a:r>
          </a:p>
          <a:p>
            <a:endParaRPr lang="en-US" altLang="ja-JP" dirty="0"/>
          </a:p>
          <a:p>
            <a:r>
              <a:rPr lang="en-US" altLang="ja-JP" dirty="0"/>
              <a:t># </a:t>
            </a:r>
            <a:r>
              <a:rPr lang="en-US" altLang="ja-JP" dirty="0">
                <a:solidFill>
                  <a:srgbClr val="FF0000"/>
                </a:solidFill>
              </a:rPr>
              <a:t>C</a:t>
            </a:r>
            <a:r>
              <a:rPr lang="ja-JP" altLang="en-US" dirty="0">
                <a:solidFill>
                  <a:srgbClr val="FF0000"/>
                </a:solidFill>
              </a:rPr>
              <a:t>の偏差ベクトルの大きさが</a:t>
            </a:r>
            <a:r>
              <a:rPr lang="en-US" altLang="ja-JP" dirty="0">
                <a:solidFill>
                  <a:srgbClr val="FF0000"/>
                </a:solidFill>
              </a:rPr>
              <a:t>A</a:t>
            </a:r>
            <a:r>
              <a:rPr lang="ja-JP" altLang="en-US" dirty="0">
                <a:solidFill>
                  <a:srgbClr val="FF0000"/>
                </a:solidFill>
              </a:rPr>
              <a:t>および</a:t>
            </a:r>
            <a:r>
              <a:rPr lang="en-US" altLang="ja-JP" dirty="0">
                <a:solidFill>
                  <a:srgbClr val="FF0000"/>
                </a:solidFill>
              </a:rPr>
              <a:t>B</a:t>
            </a:r>
            <a:r>
              <a:rPr lang="ja-JP" altLang="en-US" dirty="0">
                <a:solidFill>
                  <a:srgbClr val="FF0000"/>
                </a:solidFill>
              </a:rPr>
              <a:t>の偏差ベクトルの大きさ</a:t>
            </a:r>
            <a:r>
              <a:rPr lang="ja-JP" altLang="en-US" dirty="0" smtClean="0">
                <a:solidFill>
                  <a:srgbClr val="FF0000"/>
                </a:solidFill>
              </a:rPr>
              <a:t>と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/>
              <a:t>#</a:t>
            </a:r>
            <a:r>
              <a:rPr lang="ja-JP" altLang="en-US" dirty="0" smtClean="0">
                <a:solidFill>
                  <a:srgbClr val="FF0000"/>
                </a:solidFill>
              </a:rPr>
              <a:t>（</a:t>
            </a:r>
            <a:r>
              <a:rPr lang="ja-JP" altLang="en-US" dirty="0">
                <a:solidFill>
                  <a:srgbClr val="FF0000"/>
                </a:solidFill>
              </a:rPr>
              <a:t>およそ）同じであることを確認する</a:t>
            </a:r>
          </a:p>
          <a:p>
            <a:r>
              <a:rPr lang="en-US" altLang="ja-JP" dirty="0" err="1"/>
              <a:t>sqrt</a:t>
            </a:r>
            <a:r>
              <a:rPr lang="en-US" altLang="ja-JP" dirty="0"/>
              <a:t>((C - mean(C)) %*% (C - mean(C)))</a:t>
            </a:r>
          </a:p>
          <a:p>
            <a:endParaRPr lang="en-US" altLang="ja-JP" dirty="0"/>
          </a:p>
          <a:p>
            <a:r>
              <a:rPr lang="en-US" altLang="ja-JP" dirty="0"/>
              <a:t># </a:t>
            </a:r>
            <a:r>
              <a:rPr lang="en-US" altLang="ja-JP" dirty="0">
                <a:solidFill>
                  <a:srgbClr val="FF0000"/>
                </a:solidFill>
              </a:rPr>
              <a:t>A</a:t>
            </a:r>
            <a:r>
              <a:rPr lang="ja-JP" altLang="en-US" dirty="0">
                <a:solidFill>
                  <a:srgbClr val="FF0000"/>
                </a:solidFill>
              </a:rPr>
              <a:t>と</a:t>
            </a:r>
            <a:r>
              <a:rPr lang="en-US" altLang="ja-JP" dirty="0">
                <a:solidFill>
                  <a:srgbClr val="FF0000"/>
                </a:solidFill>
              </a:rPr>
              <a:t>C</a:t>
            </a:r>
            <a:r>
              <a:rPr lang="ja-JP" altLang="en-US" dirty="0">
                <a:solidFill>
                  <a:srgbClr val="FF0000"/>
                </a:solidFill>
              </a:rPr>
              <a:t>の相関係数が（およそ）</a:t>
            </a:r>
            <a:r>
              <a:rPr lang="en-US" altLang="ja-JP" dirty="0">
                <a:solidFill>
                  <a:srgbClr val="FF0000"/>
                </a:solidFill>
              </a:rPr>
              <a:t>0.7</a:t>
            </a:r>
            <a:r>
              <a:rPr lang="ja-JP" altLang="en-US" dirty="0">
                <a:solidFill>
                  <a:srgbClr val="FF0000"/>
                </a:solidFill>
              </a:rPr>
              <a:t>であることを確認する</a:t>
            </a:r>
          </a:p>
          <a:p>
            <a:r>
              <a:rPr lang="en-US" altLang="ja-JP" dirty="0" err="1"/>
              <a:t>cor</a:t>
            </a:r>
            <a:r>
              <a:rPr lang="en-US" altLang="ja-JP" dirty="0"/>
              <a:t>(A, C)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219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テキスト図</a:t>
            </a:r>
            <a:r>
              <a:rPr lang="en-US" altLang="ja-JP" dirty="0" smtClean="0"/>
              <a:t>5.1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1268760"/>
            <a:ext cx="857638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A &lt;- </a:t>
            </a:r>
            <a:r>
              <a:rPr lang="en-US" altLang="ja-JP" sz="2400" dirty="0" err="1" smtClean="0"/>
              <a:t>rnorm</a:t>
            </a:r>
            <a:r>
              <a:rPr lang="en-US" altLang="ja-JP" sz="2400" dirty="0" smtClean="0"/>
              <a:t>(50)</a:t>
            </a:r>
          </a:p>
          <a:p>
            <a:r>
              <a:rPr lang="en-US" altLang="ja-JP" sz="2400" dirty="0" smtClean="0"/>
              <a:t>B &lt;- </a:t>
            </a:r>
            <a:r>
              <a:rPr lang="en-US" altLang="ja-JP" sz="2400" dirty="0" err="1" smtClean="0"/>
              <a:t>rnorm</a:t>
            </a:r>
            <a:r>
              <a:rPr lang="en-US" altLang="ja-JP" sz="2400" dirty="0" smtClean="0"/>
              <a:t>(50)</a:t>
            </a:r>
          </a:p>
          <a:p>
            <a:r>
              <a:rPr lang="en-US" altLang="ja-JP" sz="2400" dirty="0" smtClean="0"/>
              <a:t>C &lt;- 0.5 * A + </a:t>
            </a:r>
            <a:r>
              <a:rPr lang="en-US" altLang="ja-JP" sz="2400" dirty="0" err="1" smtClean="0"/>
              <a:t>sqrt</a:t>
            </a:r>
            <a:r>
              <a:rPr lang="en-US" altLang="ja-JP" sz="2400" dirty="0" smtClean="0"/>
              <a:t>(0.75)* B</a:t>
            </a:r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自尊感情 </a:t>
            </a:r>
            <a:r>
              <a:rPr lang="en-US" altLang="ja-JP" sz="2400" dirty="0" smtClean="0"/>
              <a:t>&lt;- 10 * A + 50</a:t>
            </a:r>
          </a:p>
          <a:p>
            <a:r>
              <a:rPr lang="ja-JP" altLang="en-US" sz="2400" dirty="0" smtClean="0"/>
              <a:t>ソーシャルスキル </a:t>
            </a:r>
            <a:r>
              <a:rPr lang="en-US" altLang="ja-JP" sz="2400" dirty="0" smtClean="0"/>
              <a:t>&lt;- 10 * C + </a:t>
            </a:r>
            <a:r>
              <a:rPr lang="en-US" altLang="ja-JP" sz="2400" dirty="0" smtClean="0"/>
              <a:t>50</a:t>
            </a:r>
          </a:p>
          <a:p>
            <a:endParaRPr lang="en-US" altLang="ja-JP" sz="2400" dirty="0" smtClean="0"/>
          </a:p>
          <a:p>
            <a:r>
              <a:rPr lang="en-US" altLang="ja-JP" sz="2400" dirty="0"/>
              <a:t>par(family = </a:t>
            </a:r>
            <a:r>
              <a:rPr lang="en-US" altLang="ja-JP" sz="2400" dirty="0" smtClean="0"/>
              <a:t>“HiraKakuProN-W3”)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# Mac </a:t>
            </a:r>
            <a:r>
              <a:rPr lang="ja-JP" altLang="en-US" sz="2400" dirty="0" smtClean="0"/>
              <a:t>のみ</a:t>
            </a:r>
            <a:endParaRPr lang="en-US" altLang="ja-JP" sz="2400" dirty="0" smtClean="0"/>
          </a:p>
          <a:p>
            <a:r>
              <a:rPr lang="en-US" altLang="ja-JP" sz="2400" dirty="0" smtClean="0"/>
              <a:t>plot(</a:t>
            </a:r>
            <a:r>
              <a:rPr lang="ja-JP" altLang="en-US" sz="2400" dirty="0" smtClean="0"/>
              <a:t>自尊感情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ソーシャルスキル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xlim</a:t>
            </a:r>
            <a:r>
              <a:rPr lang="en-US" altLang="ja-JP" sz="2400" dirty="0" smtClean="0"/>
              <a:t>=c(0,100), </a:t>
            </a:r>
            <a:r>
              <a:rPr lang="en-US" altLang="ja-JP" sz="2400" dirty="0" err="1" smtClean="0"/>
              <a:t>ylim</a:t>
            </a:r>
            <a:r>
              <a:rPr lang="en-US" altLang="ja-JP" sz="2400" dirty="0" smtClean="0"/>
              <a:t>=c(0,100))</a:t>
            </a:r>
          </a:p>
          <a:p>
            <a:r>
              <a:rPr lang="en-US" altLang="ja-JP" sz="2400" dirty="0" smtClean="0"/>
              <a:t>points(50, 50, </a:t>
            </a:r>
            <a:r>
              <a:rPr lang="en-US" altLang="ja-JP" sz="2400" dirty="0" err="1" smtClean="0"/>
              <a:t>cex</a:t>
            </a:r>
            <a:r>
              <a:rPr lang="en-US" altLang="ja-JP" sz="2400" dirty="0" smtClean="0"/>
              <a:t>=45)</a:t>
            </a:r>
          </a:p>
          <a:p>
            <a:r>
              <a:rPr lang="en-US" altLang="ja-JP" sz="2400" dirty="0" smtClean="0"/>
              <a:t>legend(50, 10, legend =</a:t>
            </a:r>
          </a:p>
          <a:p>
            <a:r>
              <a:rPr lang="en-US" altLang="ja-JP" sz="2400" dirty="0" smtClean="0"/>
              <a:t>   "</a:t>
            </a:r>
            <a:r>
              <a:rPr lang="ja-JP" altLang="en-US" sz="2400" dirty="0" smtClean="0"/>
              <a:t>抽出された標本に含まれるデータ</a:t>
            </a:r>
            <a:r>
              <a:rPr lang="en-US" altLang="ja-JP" sz="2400" dirty="0" smtClean="0"/>
              <a:t>", </a:t>
            </a:r>
            <a:r>
              <a:rPr lang="en-US" altLang="ja-JP" sz="2400" dirty="0" err="1" smtClean="0"/>
              <a:t>pch</a:t>
            </a:r>
            <a:r>
              <a:rPr lang="en-US" altLang="ja-JP" sz="2400" dirty="0" smtClean="0"/>
              <a:t> = 1)</a:t>
            </a:r>
          </a:p>
          <a:p>
            <a:r>
              <a:rPr lang="en-US" altLang="ja-JP" sz="2400" dirty="0" smtClean="0"/>
              <a:t>legend(10, 100, legend =</a:t>
            </a:r>
          </a:p>
          <a:p>
            <a:r>
              <a:rPr lang="en-US" altLang="ja-JP" sz="2400" dirty="0" smtClean="0"/>
              <a:t>   "</a:t>
            </a:r>
            <a:r>
              <a:rPr lang="ja-JP" altLang="en-US" sz="2400" dirty="0" smtClean="0"/>
              <a:t>母集団（円の中全体にデータが散らばっていて相関はゼロ）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"</a:t>
            </a:r>
            <a:r>
              <a:rPr lang="ja-JP" altLang="en-US" sz="2400" dirty="0"/>
              <a:t> ）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グラフィックスパラメータ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xlim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ylim</a:t>
            </a:r>
            <a:r>
              <a:rPr lang="ja-JP" altLang="en-US" dirty="0" smtClean="0"/>
              <a:t>：</a:t>
            </a:r>
            <a:r>
              <a:rPr lang="en-US" altLang="ja-JP" dirty="0" smtClean="0"/>
              <a:t>x </a:t>
            </a:r>
            <a:r>
              <a:rPr lang="ja-JP" altLang="en-US" dirty="0" smtClean="0"/>
              <a:t>および </a:t>
            </a:r>
            <a:r>
              <a:rPr lang="en-US" altLang="ja-JP" dirty="0" smtClean="0"/>
              <a:t>y </a:t>
            </a:r>
            <a:r>
              <a:rPr lang="ja-JP" altLang="en-US" dirty="0" smtClean="0"/>
              <a:t>の範囲．</a:t>
            </a:r>
            <a:endParaRPr lang="en-US" altLang="ja-JP" dirty="0" smtClean="0"/>
          </a:p>
          <a:p>
            <a:r>
              <a:rPr lang="en-US" altLang="ja-JP" dirty="0" err="1" smtClean="0"/>
              <a:t>cex</a:t>
            </a:r>
            <a:r>
              <a:rPr lang="en-US" altLang="ja-JP" dirty="0" smtClean="0"/>
              <a:t> (character expansion)</a:t>
            </a:r>
            <a:r>
              <a:rPr lang="ja-JP" altLang="en-US" dirty="0" smtClean="0"/>
              <a:t>：図形のデフォルトの大きさに対する拡大率を指定する．</a:t>
            </a:r>
            <a:endParaRPr lang="en-US" altLang="ja-JP" dirty="0" smtClean="0"/>
          </a:p>
          <a:p>
            <a:r>
              <a:rPr kumimoji="1" lang="en-US" altLang="ja-JP" dirty="0" err="1" smtClean="0"/>
              <a:t>pch</a:t>
            </a:r>
            <a:r>
              <a:rPr kumimoji="1" lang="en-US" altLang="ja-JP" dirty="0" smtClean="0"/>
              <a:t> (plotting character)</a:t>
            </a:r>
            <a:r>
              <a:rPr kumimoji="1" lang="ja-JP" altLang="en-US" dirty="0" smtClean="0"/>
              <a:t>：プロットするシンボルを指定</a:t>
            </a:r>
            <a:r>
              <a:rPr lang="ja-JP" altLang="en-US" dirty="0" smtClean="0"/>
              <a:t>する</a:t>
            </a:r>
            <a:r>
              <a:rPr kumimoji="1" lang="ja-JP" altLang="en-US" dirty="0" smtClean="0"/>
              <a:t>．「１」は「○」．</a:t>
            </a:r>
            <a:endParaRPr kumimoji="1" lang="en-US" altLang="ja-JP" dirty="0" smtClean="0"/>
          </a:p>
          <a:p>
            <a:r>
              <a:rPr lang="en-US" altLang="ja-JP" dirty="0" smtClean="0"/>
              <a:t>legend</a:t>
            </a:r>
            <a:r>
              <a:rPr lang="ja-JP" altLang="en-US" dirty="0" smtClean="0"/>
              <a:t>：「伝説」ではない．「凡例」という意味．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テキスト図</a:t>
            </a:r>
            <a:r>
              <a:rPr lang="en-US" altLang="ja-JP" dirty="0" smtClean="0"/>
              <a:t>5.1</a:t>
            </a:r>
            <a:endParaRPr kumimoji="1" lang="ja-JP" altLang="en-US" dirty="0"/>
          </a:p>
        </p:txBody>
      </p:sp>
      <p:pic>
        <p:nvPicPr>
          <p:cNvPr id="5" name="コンテンツ プレースホルダ 4" descr="fig5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39006" y="1268760"/>
            <a:ext cx="5265988" cy="52565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テキスト図</a:t>
            </a:r>
            <a:r>
              <a:rPr lang="en-US" altLang="ja-JP" dirty="0" smtClean="0"/>
              <a:t>5.1</a:t>
            </a:r>
            <a:r>
              <a:rPr lang="ja-JP" altLang="en-US" dirty="0" smtClean="0"/>
              <a:t>のなぞ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 &lt;- 0.5*A + </a:t>
            </a:r>
            <a:r>
              <a:rPr lang="en-US" altLang="ja-JP" dirty="0" err="1" smtClean="0"/>
              <a:t>sqrt</a:t>
            </a:r>
            <a:r>
              <a:rPr lang="en-US" altLang="ja-JP" dirty="0" smtClean="0"/>
              <a:t>(0.75)*B</a:t>
            </a:r>
            <a:r>
              <a:rPr lang="ja-JP" altLang="en-US" dirty="0" smtClean="0"/>
              <a:t>　</a:t>
            </a:r>
            <a:r>
              <a:rPr lang="ja-JP" altLang="en-US" dirty="0"/>
              <a:t>と</a:t>
            </a:r>
            <a:r>
              <a:rPr lang="ja-JP" altLang="en-US" dirty="0" smtClean="0"/>
              <a:t>いう式はどこから来たのか？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0.5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sqrt</a:t>
            </a:r>
            <a:r>
              <a:rPr lang="en-US" altLang="ja-JP" dirty="0" smtClean="0"/>
              <a:t>(0.75) </a:t>
            </a:r>
            <a:r>
              <a:rPr lang="ja-JP" altLang="en-US" dirty="0" smtClean="0"/>
              <a:t>は何？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自尊</a:t>
            </a:r>
            <a:r>
              <a:rPr kumimoji="1" lang="ja-JP" altLang="en-US" dirty="0" smtClean="0"/>
              <a:t>感情（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）とソーシャルスキル</a:t>
            </a:r>
            <a:r>
              <a:rPr lang="ja-JP" altLang="en-US" dirty="0" smtClean="0"/>
              <a:t>（</a:t>
            </a:r>
            <a:r>
              <a:rPr lang="en-US" altLang="ja-JP" dirty="0" smtClean="0"/>
              <a:t>C</a:t>
            </a:r>
            <a:r>
              <a:rPr lang="ja-JP" altLang="en-US" dirty="0" smtClean="0"/>
              <a:t>）の相関はどれくらい？</a:t>
            </a:r>
            <a:endParaRPr lang="en-US" altLang="ja-JP" dirty="0" smtClean="0"/>
          </a:p>
          <a:p>
            <a:r>
              <a:rPr kumimoji="1" lang="ja-JP" altLang="en-US" dirty="0" smtClean="0"/>
              <a:t>３つの変数</a:t>
            </a:r>
            <a:r>
              <a:rPr kumimoji="1" lang="en-US" altLang="ja-JP" dirty="0" smtClean="0"/>
              <a:t>A , B, C </a:t>
            </a:r>
            <a:r>
              <a:rPr kumimoji="1" lang="ja-JP" altLang="en-US" dirty="0" smtClean="0"/>
              <a:t>の関係は？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各測定値に数を加えたり</a:t>
            </a:r>
            <a:r>
              <a:rPr lang="ja-JP" altLang="en-US" dirty="0" smtClean="0"/>
              <a:t>，正の定数倍したりしても，相関係数は変化しないの</a:t>
            </a:r>
            <a:r>
              <a:rPr lang="ja-JP" altLang="en-US" dirty="0"/>
              <a:t>で</a:t>
            </a:r>
            <a:r>
              <a:rPr lang="ja-JP" altLang="en-US" dirty="0" smtClean="0"/>
              <a:t>，</a:t>
            </a:r>
            <a:r>
              <a:rPr lang="en-US" altLang="ja-JP" dirty="0" smtClean="0"/>
              <a:t>10</a:t>
            </a:r>
            <a:r>
              <a:rPr lang="ja-JP" altLang="en-US" dirty="0" smtClean="0"/>
              <a:t>倍して</a:t>
            </a:r>
            <a:r>
              <a:rPr lang="en-US" altLang="ja-JP" dirty="0" smtClean="0"/>
              <a:t>50</a:t>
            </a:r>
            <a:r>
              <a:rPr lang="ja-JP" altLang="en-US" dirty="0" smtClean="0"/>
              <a:t>を加える前の変数で検討する．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変数のベクトル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変数ベクトル：ある変数に関する各測定値を並べたものは，ベクトルとみなすことができる．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偏差ベクトル：変数ベクトルの各要素から，平均値を引いてできるベクトル．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763688" y="3811618"/>
                <a:ext cx="2603149" cy="2337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1" lang="ja-JP" altLang="en-US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811618"/>
                <a:ext cx="2603149" cy="23378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1174317" y="5166361"/>
            <a:ext cx="4483273" cy="8555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1174317" y="4044729"/>
            <a:ext cx="4866265" cy="83399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偏差ベクトルの大きさと標準偏差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偏差ベクトルの大きさ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312863" y="2426313"/>
                <a:ext cx="5889561" cy="143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US" altLang="ja-JP" sz="240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863" y="2426313"/>
                <a:ext cx="5889561" cy="14368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362160" y="4180061"/>
                <a:ext cx="4678422" cy="4980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kumimoji="1" lang="en-US" altLang="ja-JP" sz="3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1" lang="en-US" altLang="ja-JP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kumimoji="1" lang="ja-JP" alt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kumimoji="1" lang="en-US" altLang="ja-JP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1" lang="ja-JP" altLang="en-US" sz="3200" dirty="0" smtClean="0"/>
                  <a:t>「</a:t>
                </a:r>
                <a:r>
                  <a:rPr kumimoji="1" lang="en-US" altLang="ja-JP" sz="3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3200" dirty="0" smtClean="0"/>
                  <a:t> </a:t>
                </a:r>
                <a:r>
                  <a:rPr kumimoji="1" lang="ja-JP" altLang="en-US" sz="3200" dirty="0" smtClean="0"/>
                  <a:t>の標準偏差」</a:t>
                </a:r>
                <a:endParaRPr kumimoji="1" lang="ja-JP" altLang="en-US" sz="3200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160" y="4180061"/>
                <a:ext cx="4678422" cy="498021"/>
              </a:xfrm>
              <a:prstGeom prst="rect">
                <a:avLst/>
              </a:prstGeom>
              <a:blipFill>
                <a:blip r:embed="rId3"/>
                <a:stretch>
                  <a:fillRect t="-32099" r="-4167" b="-469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362160" y="5347910"/>
                <a:ext cx="375885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kumimoji="1" lang="en-US" altLang="ja-JP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kumimoji="1" lang="en-US" altLang="ja-JP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kumimoji="1" lang="en-US" altLang="ja-JP" sz="3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kumimoji="1" lang="en-US" altLang="ja-JP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1" lang="ja-JP" altLang="en-US" sz="3200" dirty="0" smtClean="0"/>
                  <a:t>「</a:t>
                </a:r>
                <a:r>
                  <a:rPr kumimoji="1" lang="en-US" altLang="ja-JP" sz="3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3200" dirty="0" smtClean="0"/>
                  <a:t> </a:t>
                </a:r>
                <a:r>
                  <a:rPr kumimoji="1" lang="ja-JP" altLang="en-US" sz="3200" dirty="0" smtClean="0"/>
                  <a:t>の分散」</a:t>
                </a:r>
                <a:endParaRPr kumimoji="1" lang="ja-JP" altLang="en-US" sz="3200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160" y="5347910"/>
                <a:ext cx="3758850" cy="492443"/>
              </a:xfrm>
              <a:prstGeom prst="rect">
                <a:avLst/>
              </a:prstGeom>
              <a:blipFill>
                <a:blip r:embed="rId4"/>
                <a:stretch>
                  <a:fillRect t="-30864" r="-5835" b="-481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1174317" y="5166361"/>
            <a:ext cx="5701939" cy="78291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1174317" y="4044729"/>
            <a:ext cx="5701939" cy="83582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偏差ベクトルの大きさと標準偏差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偏差ベクトルの大きさ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312863" y="2426313"/>
                <a:ext cx="6961521" cy="143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altLang="ja-JP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US" altLang="ja-JP" sz="240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863" y="2426313"/>
                <a:ext cx="6961521" cy="14368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362159" y="4180061"/>
                <a:ext cx="5395539" cy="5388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kumimoji="1" lang="en-US" altLang="ja-JP" sz="3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1" lang="en-US" altLang="ja-JP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kumimoji="1" lang="ja-JP" alt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  <m:r>
                      <a:rPr kumimoji="1" lang="en-US" altLang="ja-JP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1" lang="ja-JP" altLang="en-US" sz="3200" dirty="0" smtClean="0"/>
                  <a:t>「</a:t>
                </a:r>
                <a:r>
                  <a:rPr kumimoji="1" lang="en-US" altLang="ja-JP" sz="3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3200" dirty="0" smtClean="0"/>
                  <a:t> </a:t>
                </a:r>
                <a:r>
                  <a:rPr kumimoji="1" lang="ja-JP" altLang="en-US" sz="3200" dirty="0" smtClean="0"/>
                  <a:t>の標準偏差」</a:t>
                </a:r>
                <a:endParaRPr kumimoji="1" lang="ja-JP" altLang="en-US" sz="3200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159" y="4180061"/>
                <a:ext cx="5395539" cy="538865"/>
              </a:xfrm>
              <a:prstGeom prst="rect">
                <a:avLst/>
              </a:prstGeom>
              <a:blipFill>
                <a:blip r:embed="rId3"/>
                <a:stretch>
                  <a:fillRect t="-22727" r="-3386" b="-420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362160" y="5347910"/>
                <a:ext cx="481561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kumimoji="1" lang="en-US" altLang="ja-JP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kumimoji="1" lang="en-US" altLang="ja-JP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kumimoji="1" lang="en-US" altLang="ja-JP" sz="3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kumimoji="1" lang="en-US" altLang="ja-JP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1" lang="ja-JP" altLang="en-US" sz="3200" dirty="0" smtClean="0"/>
                  <a:t>「</a:t>
                </a:r>
                <a:r>
                  <a:rPr kumimoji="1" lang="en-US" altLang="ja-JP" sz="3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z="3200" dirty="0" smtClean="0"/>
                  <a:t> </a:t>
                </a:r>
                <a:r>
                  <a:rPr kumimoji="1" lang="ja-JP" altLang="en-US" sz="3200" dirty="0" smtClean="0"/>
                  <a:t>の分散」</a:t>
                </a:r>
                <a:endParaRPr kumimoji="1" lang="ja-JP" altLang="en-US" sz="3200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160" y="5347910"/>
                <a:ext cx="4815614" cy="492443"/>
              </a:xfrm>
              <a:prstGeom prst="rect">
                <a:avLst/>
              </a:prstGeom>
              <a:blipFill>
                <a:blip r:embed="rId4"/>
                <a:stretch>
                  <a:fillRect t="-30864" r="-4430" b="-481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550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偏差ベクトルの大きさと標準偏差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標本の大きさ</a:t>
            </a:r>
            <a:r>
              <a:rPr kumimoji="1" lang="ja-JP" alt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kumimoji="1" lang="ja-JP" altLang="en-US" dirty="0" smtClean="0"/>
              <a:t>を </a:t>
            </a:r>
            <a:r>
              <a:rPr kumimoji="1" lang="en-US" altLang="ja-JP" dirty="0" smtClean="0"/>
              <a:t>10,000 </a:t>
            </a:r>
            <a:r>
              <a:rPr kumimoji="1" lang="ja-JP" altLang="en-US" dirty="0" smtClean="0"/>
              <a:t>にしたとき，</a:t>
            </a:r>
            <a:r>
              <a:rPr lang="ja-JP" altLang="en-US" dirty="0" smtClean="0"/>
              <a:t>偏差</a:t>
            </a:r>
            <a:r>
              <a:rPr kumimoji="1" lang="ja-JP" altLang="en-US" dirty="0" smtClean="0"/>
              <a:t>ベクトルの大きさは（およそ）</a:t>
            </a:r>
            <a:r>
              <a:rPr lang="ja-JP" altLang="en-US" dirty="0" smtClean="0"/>
              <a:t>いくつ</a:t>
            </a:r>
            <a:r>
              <a:rPr lang="ja-JP" altLang="en-US" dirty="0"/>
              <a:t>です</a:t>
            </a:r>
            <a:r>
              <a:rPr lang="ja-JP" altLang="en-US" dirty="0" smtClean="0"/>
              <a:t>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ベクトルの内積を利用する．</a:t>
            </a:r>
            <a:r>
              <a:rPr lang="en-US" altLang="ja-JP" dirty="0" smtClean="0"/>
              <a:t>X = </a:t>
            </a:r>
            <a:r>
              <a:rPr lang="en-US" altLang="ja-JP" dirty="0" err="1" smtClean="0"/>
              <a:t>rnorm</a:t>
            </a:r>
            <a:r>
              <a:rPr lang="en-US" altLang="ja-JP" dirty="0" smtClean="0"/>
              <a:t>(10000)</a:t>
            </a:r>
            <a:br>
              <a:rPr lang="en-US" altLang="ja-JP" dirty="0" smtClean="0"/>
            </a:br>
            <a:r>
              <a:rPr lang="en-US" altLang="ja-JP" dirty="0" err="1" smtClean="0"/>
              <a:t>sqrt</a:t>
            </a:r>
            <a:r>
              <a:rPr lang="en-US" altLang="ja-JP" dirty="0" smtClean="0"/>
              <a:t>((X – mean(X)) %*% (X – mean(X))</a:t>
            </a:r>
          </a:p>
          <a:p>
            <a:r>
              <a:rPr lang="ja-JP" altLang="en-US" dirty="0" smtClean="0"/>
              <a:t>この変数</a:t>
            </a:r>
            <a:r>
              <a:rPr kumimoji="1" lang="ja-JP" altLang="en-US" dirty="0" smtClean="0"/>
              <a:t>の分散あるいは標準偏差は，それぞれ（およそ）いくつですか？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標準偏差</a:t>
            </a:r>
            <a:r>
              <a:rPr kumimoji="1" lang="ja-JP" altLang="en-US" dirty="0" smtClean="0"/>
              <a:t>を求め，以下の値を計算する．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err="1" smtClean="0"/>
              <a:t>sd</a:t>
            </a:r>
            <a:r>
              <a:rPr kumimoji="1" lang="en-US" altLang="ja-JP" dirty="0" smtClean="0"/>
              <a:t>(X) * </a:t>
            </a:r>
            <a:r>
              <a:rPr kumimoji="1" lang="en-US" altLang="ja-JP" dirty="0" err="1" smtClean="0"/>
              <a:t>sqrt</a:t>
            </a:r>
            <a:r>
              <a:rPr kumimoji="1" lang="en-US" altLang="ja-JP" dirty="0" smtClean="0"/>
              <a:t>(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dirty="0" smtClean="0"/>
              <a:t> - 1)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139952" y="5157192"/>
                <a:ext cx="2992038" cy="143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kumimoji="1"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5157192"/>
                <a:ext cx="2992038" cy="14368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偏差ベクトルの大きさと標準偏差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1628800"/>
            <a:ext cx="5012911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&gt;n &lt;- 10000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X &lt;-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rnorm</a:t>
            </a:r>
            <a:r>
              <a:rPr lang="en-US" altLang="ja-JP" sz="2400" dirty="0" smtClean="0">
                <a:solidFill>
                  <a:srgbClr val="FF0000"/>
                </a:solidFill>
              </a:rPr>
              <a:t>(n)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# </a:t>
            </a:r>
            <a:r>
              <a:rPr lang="ja-JP" altLang="en-US" sz="2400" dirty="0">
                <a:solidFill>
                  <a:srgbClr val="FF0000"/>
                </a:solidFill>
              </a:rPr>
              <a:t>偏差</a:t>
            </a:r>
            <a:r>
              <a:rPr lang="ja-JP" altLang="en-US" sz="2400" dirty="0" smtClean="0">
                <a:solidFill>
                  <a:srgbClr val="FF0000"/>
                </a:solidFill>
              </a:rPr>
              <a:t>ベクトル </a:t>
            </a:r>
            <a:r>
              <a:rPr lang="en-US" altLang="ja-JP" sz="2400" dirty="0" smtClean="0">
                <a:solidFill>
                  <a:srgbClr val="FF0000"/>
                </a:solidFill>
              </a:rPr>
              <a:t>X-mean(X</a:t>
            </a:r>
            <a:r>
              <a:rPr lang="en-US" altLang="ja-JP" sz="2400" dirty="0">
                <a:solidFill>
                  <a:srgbClr val="FF0000"/>
                </a:solidFill>
              </a:rPr>
              <a:t>) </a:t>
            </a:r>
            <a:r>
              <a:rPr lang="ja-JP" altLang="en-US" sz="2400" dirty="0" smtClean="0">
                <a:solidFill>
                  <a:srgbClr val="FF0000"/>
                </a:solidFill>
              </a:rPr>
              <a:t>の大きさ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sqrt</a:t>
            </a:r>
            <a:r>
              <a:rPr lang="en-US" altLang="ja-JP" sz="2400" dirty="0" smtClean="0">
                <a:solidFill>
                  <a:srgbClr val="FF0000"/>
                </a:solidFill>
              </a:rPr>
              <a:t>((X-mean(X)) %*% (X - mean(X)))</a:t>
            </a:r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         [,1]</a:t>
            </a:r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[1,] 99.12204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# </a:t>
            </a:r>
            <a:r>
              <a:rPr lang="ja-JP" altLang="en-US" sz="2400" dirty="0" smtClean="0">
                <a:solidFill>
                  <a:srgbClr val="FF0000"/>
                </a:solidFill>
              </a:rPr>
              <a:t>標準偏差と，その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sqrt</a:t>
            </a:r>
            <a:r>
              <a:rPr lang="en-US" altLang="ja-JP" sz="2400" dirty="0" smtClean="0">
                <a:solidFill>
                  <a:srgbClr val="FF0000"/>
                </a:solidFill>
              </a:rPr>
              <a:t>(n-1)</a:t>
            </a:r>
            <a:r>
              <a:rPr lang="ja-JP" altLang="en-US" sz="2400" dirty="0" smtClean="0">
                <a:solidFill>
                  <a:srgbClr val="FF0000"/>
                </a:solidFill>
              </a:rPr>
              <a:t>倍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sd</a:t>
            </a:r>
            <a:r>
              <a:rPr lang="en-US" altLang="ja-JP" sz="2400" dirty="0" smtClean="0">
                <a:solidFill>
                  <a:srgbClr val="FF0000"/>
                </a:solidFill>
              </a:rPr>
              <a:t>(X)</a:t>
            </a:r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[1] 0.99127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&gt;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sd</a:t>
            </a:r>
            <a:r>
              <a:rPr lang="en-US" altLang="ja-JP" sz="2400" dirty="0" smtClean="0">
                <a:solidFill>
                  <a:srgbClr val="FF0000"/>
                </a:solidFill>
              </a:rPr>
              <a:t>(X) *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sqrt</a:t>
            </a:r>
            <a:r>
              <a:rPr lang="en-US" altLang="ja-JP" sz="2400" dirty="0" smtClean="0">
                <a:solidFill>
                  <a:srgbClr val="FF0000"/>
                </a:solidFill>
              </a:rPr>
              <a:t>(n - 1)</a:t>
            </a:r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[1] 99.12204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835</Words>
  <Application>Microsoft Office PowerPoint</Application>
  <PresentationFormat>画面に合わせる (4:3)</PresentationFormat>
  <Paragraphs>136</Paragraphs>
  <Slides>20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8" baseType="lpstr">
      <vt:lpstr>ＭＳ Ｐゴシック</vt:lpstr>
      <vt:lpstr>Arial</vt:lpstr>
      <vt:lpstr>Calibri</vt:lpstr>
      <vt:lpstr>Cambria Math</vt:lpstr>
      <vt:lpstr>Times New Roman</vt:lpstr>
      <vt:lpstr>Wingdings</vt:lpstr>
      <vt:lpstr>Office テーマ</vt:lpstr>
      <vt:lpstr>数式</vt:lpstr>
      <vt:lpstr>Rによるやさしい統計学 第５章１節　補足</vt:lpstr>
      <vt:lpstr>テキスト図5.1</vt:lpstr>
      <vt:lpstr>テキスト図5.1</vt:lpstr>
      <vt:lpstr>テキスト図5.1のなぞ</vt:lpstr>
      <vt:lpstr>変数のベクトル</vt:lpstr>
      <vt:lpstr>偏差ベクトルの大きさと標準偏差</vt:lpstr>
      <vt:lpstr>偏差ベクトルの大きさと標準偏差</vt:lpstr>
      <vt:lpstr>偏差ベクトルの大きさと標準偏差</vt:lpstr>
      <vt:lpstr>偏差ベクトルの大きさと標準偏差</vt:lpstr>
      <vt:lpstr>相関係数</vt:lpstr>
      <vt:lpstr>PowerPoint プレゼンテーション</vt:lpstr>
      <vt:lpstr>相関係数の値</vt:lpstr>
      <vt:lpstr>テキスト図5.1のなぞとき</vt:lpstr>
      <vt:lpstr>テキスト図5.1のなぞとき</vt:lpstr>
      <vt:lpstr>テキスト図5.1のなぞとき</vt:lpstr>
      <vt:lpstr>PowerPoint プレゼンテーション</vt:lpstr>
      <vt:lpstr>PowerPoint プレゼンテーション</vt:lpstr>
      <vt:lpstr>練習問題</vt:lpstr>
      <vt:lpstr>PowerPoint プレゼンテーション</vt:lpstr>
      <vt:lpstr>グラフィックスパラメータ</vt:lpstr>
    </vt:vector>
  </TitlesOfParts>
  <Company>Aoyama Gakuin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Atsushi TERAO</dc:creator>
  <cp:lastModifiedBy>寺尾 敦</cp:lastModifiedBy>
  <cp:revision>35</cp:revision>
  <dcterms:created xsi:type="dcterms:W3CDTF">2010-05-01T12:51:07Z</dcterms:created>
  <dcterms:modified xsi:type="dcterms:W3CDTF">2020-06-04T22:27:09Z</dcterms:modified>
</cp:coreProperties>
</file>