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2" r:id="rId11"/>
    <p:sldId id="266" r:id="rId12"/>
    <p:sldId id="267" r:id="rId13"/>
    <p:sldId id="265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33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01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4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6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89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74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49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49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35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70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7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9D520-1DC8-4CEC-9A30-F8367885DBC0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1D5FA-69B6-4702-97A6-63B2B2D303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83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R</a:t>
            </a:r>
            <a:r>
              <a:rPr lang="ja-JP" altLang="en-US" dirty="0" smtClean="0"/>
              <a:t>によるやさしい統計学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第４章６節　補足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 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</a:p>
        </p:txBody>
      </p:sp>
    </p:spTree>
    <p:extLst>
      <p:ext uri="{BB962C8B-B14F-4D97-AF65-F5344CB8AC3E}">
        <p14:creationId xmlns:p14="http://schemas.microsoft.com/office/powerpoint/2010/main" val="393717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998" y="956263"/>
            <a:ext cx="5946003" cy="494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6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 smtClean="0"/>
                  <a:t>標本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は</a:t>
                </a:r>
                <a:r>
                  <a:rPr kumimoji="1" lang="ja-JP" altLang="en-US" u="sng" dirty="0" smtClean="0"/>
                  <a:t>正規分布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ja-JP" alt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kumimoji="1" lang="ja-JP" altLang="en-US" dirty="0" smtClean="0"/>
                  <a:t> に従うとする。</a:t>
                </a:r>
                <a:endParaRPr kumimoji="1" lang="en-US" altLang="ja-JP" dirty="0" smtClean="0"/>
              </a:p>
              <a:p>
                <a:pPr lvl="1"/>
                <a:r>
                  <a:rPr lang="ja-JP" altLang="en-US" dirty="0" smtClean="0"/>
                  <a:t>標準化：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ja-JP" altLang="en-US" dirty="0"/>
                  <a:t> </a:t>
                </a:r>
                <a:endParaRPr kumimoji="1" lang="en-US" altLang="ja-JP" dirty="0" smtClean="0"/>
              </a:p>
              <a:p>
                <a:r>
                  <a:rPr lang="ja-JP" altLang="ja-JP" dirty="0"/>
                  <a:t>標本不偏分散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dirty="0"/>
                  <a:t> </a:t>
                </a:r>
                <a:r>
                  <a:rPr lang="ja-JP" altLang="ja-JP" dirty="0"/>
                  <a:t>を、</a:t>
                </a:r>
                <a:r>
                  <a:rPr lang="ja-JP" altLang="ja-JP" dirty="0" smtClean="0"/>
                  <a:t>自由度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dirty="0"/>
                  <a:t> </a:t>
                </a:r>
                <a:r>
                  <a:rPr lang="ja-JP" altLang="ja-JP" dirty="0"/>
                  <a:t>のカイ二乗分布に従う統計量</a:t>
                </a:r>
                <a:r>
                  <a:rPr lang="ja-JP" altLang="en-US" dirty="0"/>
                  <a:t>にできるだけ近い形に加工することを試みる。</a:t>
                </a:r>
                <a:endParaRPr lang="en-US" altLang="ja-JP" dirty="0"/>
              </a:p>
              <a:p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2055090" y="3617395"/>
                <a:ext cx="7227455" cy="84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ja-JP" alt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+⋯+</m:t>
                      </m:r>
                      <m:sSubSup>
                        <m:sSub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+⋯+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090" y="3617395"/>
                <a:ext cx="7227455" cy="8446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150354" y="4596987"/>
                <a:ext cx="5962145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354" y="4596987"/>
                <a:ext cx="5962145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055090" y="5326537"/>
                <a:ext cx="6368473" cy="8504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+⋯+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090" y="5326537"/>
                <a:ext cx="6368473" cy="8504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ja-JP" altLang="en-US" dirty="0" smtClean="0"/>
                  <a:t>不偏でない標本分散も同様の加工ができる。</a:t>
                </a:r>
                <a:endParaRPr lang="en-US" altLang="ja-JP" dirty="0" smtClean="0"/>
              </a:p>
              <a:p>
                <a:endParaRPr kumimoji="1" lang="en-US" altLang="ja-JP" dirty="0"/>
              </a:p>
              <a:p>
                <a:endParaRPr lang="en-US" altLang="ja-JP" dirty="0" smtClean="0"/>
              </a:p>
              <a:p>
                <a:endParaRPr kumimoji="1" lang="en-US" altLang="ja-JP" dirty="0"/>
              </a:p>
              <a:p>
                <a:endParaRPr lang="en-US" altLang="ja-JP" dirty="0" smtClean="0"/>
              </a:p>
              <a:p>
                <a:r>
                  <a:rPr lang="ja-JP" altLang="en-US" dirty="0" smtClean="0"/>
                  <a:t>統計量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ja-JP" altLang="en-US" dirty="0" smtClean="0"/>
                  <a:t> および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ja-JP" altLang="en-US" dirty="0" smtClean="0"/>
                  <a:t> は自由度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en-US" dirty="0" smtClean="0"/>
                  <a:t> のカイ二乗分布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ja-JP" altLang="en-US" dirty="0" smtClean="0"/>
                  <a:t>に従う。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制約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r>
                  <a:rPr lang="ja-JP" altLang="en-US" dirty="0" smtClean="0"/>
                  <a:t> のため、独立な要素の数が</a:t>
                </a:r>
                <a:r>
                  <a:rPr lang="en-US" altLang="ja-JP" dirty="0" smtClean="0"/>
                  <a:t>1</a:t>
                </a:r>
                <a:r>
                  <a:rPr lang="ja-JP" altLang="en-US" dirty="0" smtClean="0"/>
                  <a:t>つ減って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en-US" dirty="0" smtClean="0"/>
                  <a:t> 個になっている。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941" r="-290" b="-53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1703480" y="3174342"/>
                <a:ext cx="6368473" cy="8504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000" i="0">
                          <a:latin typeface="Cambria Math" panose="02040503050406030204" pitchFamily="18" charset="0"/>
                        </a:rPr>
                        <m:t>+⋯+</m:t>
                      </m:r>
                      <m:sSup>
                        <m:sSupPr>
                          <m:ctrlPr>
                            <a:rPr lang="ja-JP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ja-JP" altLang="en-US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480" y="3174342"/>
                <a:ext cx="6368473" cy="8504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182682" y="2461170"/>
                <a:ext cx="541007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682" y="2461170"/>
                <a:ext cx="5410071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3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タイトル 5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/>
                  <a:t>統計量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ja-JP" altLang="en-US" dirty="0"/>
                  <a:t> </a:t>
                </a:r>
                <a:r>
                  <a:rPr lang="ja-JP" altLang="en-US" dirty="0" smtClean="0"/>
                  <a:t>のシミュレーション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6" name="タイトル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b="-32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759128" y="1930399"/>
            <a:ext cx="487505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n &lt;- 10</a:t>
            </a:r>
          </a:p>
          <a:p>
            <a:r>
              <a:rPr lang="en-US" altLang="ja-JP" sz="2000" dirty="0"/>
              <a:t>chi2 &lt;- numeric(length = 10000)</a:t>
            </a:r>
          </a:p>
          <a:p>
            <a:endParaRPr lang="en-US" altLang="ja-JP" sz="2000" dirty="0"/>
          </a:p>
          <a:p>
            <a:r>
              <a:rPr lang="en-US" altLang="ja-JP" sz="2000" dirty="0"/>
              <a:t>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1:10000) {</a:t>
            </a:r>
          </a:p>
          <a:p>
            <a:r>
              <a:rPr lang="en-US" altLang="ja-JP" sz="2000" dirty="0"/>
              <a:t>   data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(n, mean = 50,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 = 10)</a:t>
            </a:r>
          </a:p>
          <a:p>
            <a:r>
              <a:rPr lang="en-US" altLang="ja-JP" sz="2000" dirty="0"/>
              <a:t>     # mean </a:t>
            </a:r>
            <a:r>
              <a:rPr lang="ja-JP" altLang="en-US" sz="2000" dirty="0"/>
              <a:t>の値は何でもよい</a:t>
            </a:r>
          </a:p>
          <a:p>
            <a:r>
              <a:rPr lang="ja-JP" altLang="en-US" sz="2000" dirty="0"/>
              <a:t>   </a:t>
            </a:r>
            <a:r>
              <a:rPr lang="en-US" altLang="ja-JP" sz="2000" dirty="0"/>
              <a:t>chi2[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 &lt;- (n - 1) * </a:t>
            </a:r>
            <a:r>
              <a:rPr lang="en-US" altLang="ja-JP" sz="2000" dirty="0" err="1"/>
              <a:t>var</a:t>
            </a:r>
            <a:r>
              <a:rPr lang="en-US" altLang="ja-JP" sz="2000" dirty="0"/>
              <a:t>(data) / 100</a:t>
            </a:r>
          </a:p>
          <a:p>
            <a:r>
              <a:rPr lang="en-US" altLang="ja-JP" sz="2000" dirty="0" smtClean="0"/>
              <a:t>}</a:t>
            </a:r>
            <a:endParaRPr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34181" y="3278908"/>
            <a:ext cx="6091732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hist</a:t>
            </a:r>
            <a:r>
              <a:rPr lang="en-US" altLang="ja-JP" sz="2000" dirty="0" smtClean="0"/>
              <a:t>(chi2,</a:t>
            </a:r>
          </a:p>
          <a:p>
            <a:r>
              <a:rPr lang="en-US" altLang="ja-JP" sz="2000" dirty="0" smtClean="0"/>
              <a:t>     </a:t>
            </a:r>
            <a:r>
              <a:rPr lang="en-US" altLang="ja-JP" sz="2000" dirty="0" err="1" smtClean="0"/>
              <a:t>freq</a:t>
            </a:r>
            <a:r>
              <a:rPr lang="en-US" altLang="ja-JP" sz="2000" dirty="0" smtClean="0"/>
              <a:t> = FALSE, # </a:t>
            </a:r>
            <a:r>
              <a:rPr lang="ja-JP" altLang="en-US" sz="2000" dirty="0" smtClean="0"/>
              <a:t>ヒストグラムの面積を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にする</a:t>
            </a:r>
          </a:p>
          <a:p>
            <a:r>
              <a:rPr lang="ja-JP" altLang="en-US" sz="2000" dirty="0" smtClean="0"/>
              <a:t>     </a:t>
            </a:r>
            <a:r>
              <a:rPr lang="en-US" altLang="ja-JP" sz="2000" dirty="0" err="1" smtClean="0"/>
              <a:t>xlab</a:t>
            </a:r>
            <a:r>
              <a:rPr lang="en-US" altLang="ja-JP" sz="2000" dirty="0" smtClean="0"/>
              <a:t> = expression(x == (n-1) * u^2 / sigma^2),</a:t>
            </a:r>
          </a:p>
          <a:p>
            <a:r>
              <a:rPr lang="en-US" altLang="ja-JP" sz="2000" dirty="0" smtClean="0"/>
              <a:t>        # expression </a:t>
            </a:r>
            <a:r>
              <a:rPr lang="ja-JP" altLang="en-US" sz="2000" dirty="0" smtClean="0"/>
              <a:t>関数で数式表示</a:t>
            </a:r>
          </a:p>
          <a:p>
            <a:r>
              <a:rPr lang="ja-JP" altLang="en-US" sz="2000" dirty="0" smtClean="0"/>
              <a:t>     </a:t>
            </a:r>
            <a:r>
              <a:rPr lang="en-US" altLang="ja-JP" sz="2000" dirty="0" err="1" smtClean="0"/>
              <a:t>ylab</a:t>
            </a:r>
            <a:r>
              <a:rPr lang="en-US" altLang="ja-JP" sz="2000" dirty="0" smtClean="0"/>
              <a:t> = "</a:t>
            </a:r>
            <a:r>
              <a:rPr lang="ja-JP" altLang="en-US" sz="2000" dirty="0" smtClean="0"/>
              <a:t>確率密度</a:t>
            </a:r>
            <a:r>
              <a:rPr lang="en-US" altLang="ja-JP" sz="2000" dirty="0" smtClean="0"/>
              <a:t>",</a:t>
            </a:r>
          </a:p>
          <a:p>
            <a:r>
              <a:rPr lang="en-US" altLang="ja-JP" sz="2000" dirty="0" smtClean="0"/>
              <a:t>     main = ""</a:t>
            </a:r>
          </a:p>
          <a:p>
            <a:r>
              <a:rPr lang="en-US" altLang="ja-JP" sz="2000" dirty="0" smtClean="0"/>
              <a:t>)</a:t>
            </a:r>
          </a:p>
          <a:p>
            <a:r>
              <a:rPr lang="en-US" altLang="ja-JP" sz="2000" dirty="0" smtClean="0"/>
              <a:t>curve(</a:t>
            </a:r>
            <a:r>
              <a:rPr lang="en-US" altLang="ja-JP" sz="2000" dirty="0" err="1" smtClean="0"/>
              <a:t>dchisq</a:t>
            </a:r>
            <a:r>
              <a:rPr lang="en-US" altLang="ja-JP" sz="2000" dirty="0" smtClean="0"/>
              <a:t>(x, </a:t>
            </a:r>
            <a:r>
              <a:rPr lang="en-US" altLang="ja-JP" sz="2000" dirty="0" err="1" smtClean="0"/>
              <a:t>df</a:t>
            </a:r>
            <a:r>
              <a:rPr lang="en-US" altLang="ja-JP" sz="2000" dirty="0" smtClean="0"/>
              <a:t> = n - 1), add = TRUE)</a:t>
            </a:r>
            <a:endParaRPr lang="ja-JP" altLang="en-US" sz="20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00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859" y="1690688"/>
            <a:ext cx="5236813" cy="4773833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9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タイトル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ja-JP" altLang="en-US" dirty="0" smtClean="0"/>
                  <a:t>統計量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 smtClean="0"/>
                  <a:t> の</a:t>
                </a:r>
                <a:r>
                  <a:rPr lang="ja-JP" altLang="en-US" dirty="0"/>
                  <a:t>シミュレーション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タイトル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320801" y="1533236"/>
            <a:ext cx="926407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 &lt;- 10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u2 &lt;- numeric(length = 10000)</a:t>
            </a:r>
          </a:p>
          <a:p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1:10000) {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data &lt;-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rnorm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(n, mean = 50,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10)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u2[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(u2, breaks =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(0, 500, 10),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expression(x == u^2),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ja-JP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確率密度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main = ""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curve((n-1)/100 *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dchisq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((n-1)*x/100,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 - 1), add = T)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4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807" y="2145651"/>
            <a:ext cx="4849175" cy="418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4.6.2</a:t>
            </a:r>
            <a:r>
              <a:rPr kumimoji="1" lang="ja-JP" altLang="en-US" dirty="0" smtClean="0"/>
              <a:t>　中央値の標本分布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多くの母集団分布において、標本平均は不偏推定量の中で分散が最小となる。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一様最小分散不偏推定量（</a:t>
            </a:r>
            <a:r>
              <a:rPr kumimoji="1" lang="en-US" altLang="ja-JP" dirty="0" smtClean="0"/>
              <a:t>UMVUE: Unifor</a:t>
            </a:r>
            <a:r>
              <a:rPr lang="en-US" altLang="ja-JP" dirty="0" smtClean="0"/>
              <a:t>m Minimum Variance Unbiased Estimator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正規</a:t>
            </a:r>
            <a:r>
              <a:rPr lang="ja-JP" altLang="en-US" dirty="0"/>
              <a:t>母集団</a:t>
            </a:r>
            <a:r>
              <a:rPr lang="ja-JP" altLang="en-US" dirty="0" smtClean="0"/>
              <a:t>では、標本平均と中央値はいずれも母平均の不偏推定量であるが、</a:t>
            </a:r>
            <a:r>
              <a:rPr lang="en-US" altLang="ja-JP" dirty="0" smtClean="0"/>
              <a:t>UMVUE</a:t>
            </a:r>
            <a:r>
              <a:rPr lang="ja-JP" altLang="en-US" dirty="0" smtClean="0"/>
              <a:t>は標本平均である。</a:t>
            </a:r>
            <a:endParaRPr lang="en-US" altLang="ja-JP" dirty="0" smtClean="0"/>
          </a:p>
          <a:p>
            <a:pPr lvl="1"/>
            <a:r>
              <a:rPr lang="ja-JP" altLang="en-US" dirty="0"/>
              <a:t>不偏推定量の分散が理論的な下限を達成しているとき、これを有効推定量と</a:t>
            </a:r>
            <a:r>
              <a:rPr lang="ja-JP" altLang="en-US"/>
              <a:t>呼ぶ</a:t>
            </a:r>
            <a:r>
              <a:rPr lang="ja-JP" altLang="en-US" smtClean="0"/>
              <a:t>。正規母集団での標本平均は有効推定量である。</a:t>
            </a:r>
            <a:endParaRPr lang="en-US" altLang="ja-JP" dirty="0" smtClean="0"/>
          </a:p>
          <a:p>
            <a:r>
              <a:rPr kumimoji="1" lang="ja-JP" altLang="en-US" dirty="0" smtClean="0"/>
              <a:t>標本平均</a:t>
            </a:r>
            <a:r>
              <a:rPr lang="ja-JP" altLang="en-US" dirty="0" smtClean="0"/>
              <a:t>の方が中央値よりも分散が大きくなる母集団分布もある。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参考：東京大学教養学部統計学教室（編）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自然科学の統計学</a:t>
            </a:r>
            <a:r>
              <a:rPr kumimoji="1" lang="en-US" altLang="ja-JP" dirty="0" smtClean="0"/>
              <a:t>』p.210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889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4.6.1</a:t>
            </a:r>
            <a:r>
              <a:rPr lang="ja-JP" altLang="en-US" dirty="0" smtClean="0"/>
              <a:t>　標本分散と不偏分散の標本分布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ja-JP" dirty="0"/>
                  <a:t>確率変数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ja-JP" dirty="0"/>
                  <a:t> </a:t>
                </a:r>
                <a:r>
                  <a:rPr lang="ja-JP" altLang="ja-JP" dirty="0"/>
                  <a:t>（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=1,2,⋯,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ja-JP" altLang="ja-JP" dirty="0"/>
                  <a:t>）はそれぞれ、独立に、平均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ja-JP" altLang="ja-JP" dirty="0" err="1"/>
                  <a:t>、</a:t>
                </a:r>
                <a:r>
                  <a:rPr lang="ja-JP" altLang="ja-JP" dirty="0"/>
                  <a:t>分散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dirty="0"/>
                  <a:t> </a:t>
                </a:r>
                <a:r>
                  <a:rPr lang="ja-JP" altLang="ja-JP" dirty="0"/>
                  <a:t>の母集団分布（正規分布でなくてもよい）に従う</a:t>
                </a:r>
                <a:r>
                  <a:rPr lang="ja-JP" altLang="ja-JP" dirty="0" smtClean="0"/>
                  <a:t>と</a:t>
                </a:r>
                <a:r>
                  <a:rPr lang="ja-JP" altLang="en-US" dirty="0" smtClean="0"/>
                  <a:t>する</a:t>
                </a:r>
                <a:r>
                  <a:rPr lang="ja-JP" altLang="ja-JP" dirty="0" smtClean="0"/>
                  <a:t>。</a:t>
                </a:r>
                <a:r>
                  <a:rPr lang="ja-JP" altLang="ja-JP" dirty="0"/>
                  <a:t>すなわち、任意の</a:t>
                </a:r>
                <a:r>
                  <a:rPr lang="en-US" altLang="ja-JP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ja-JP" altLang="ja-JP" dirty="0"/>
                  <a:t>（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=1,2,⋯,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ja-JP" altLang="ja-JP" dirty="0"/>
                  <a:t>）について、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45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2552292" y="3336697"/>
                <a:ext cx="15536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92" y="3336697"/>
                <a:ext cx="1553695" cy="461665"/>
              </a:xfrm>
              <a:prstGeom prst="rect">
                <a:avLst/>
              </a:prstGeom>
              <a:blipFill>
                <a:blip r:embed="rId3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552292" y="4148055"/>
                <a:ext cx="3759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92" y="4148055"/>
                <a:ext cx="3759940" cy="461665"/>
              </a:xfrm>
              <a:prstGeom prst="rect">
                <a:avLst/>
              </a:prstGeom>
              <a:blipFill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8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２種類</a:t>
            </a:r>
            <a:r>
              <a:rPr lang="ja-JP" altLang="en-US" dirty="0"/>
              <a:t>の</a:t>
            </a:r>
            <a:r>
              <a:rPr lang="ja-JP" altLang="en-US" dirty="0" smtClean="0"/>
              <a:t>分散の</a:t>
            </a:r>
            <a:r>
              <a:rPr lang="ja-JP" altLang="en-US" dirty="0"/>
              <a:t>期待値</a:t>
            </a:r>
            <a:r>
              <a:rPr lang="ja-JP" altLang="en-US" dirty="0" smtClean="0"/>
              <a:t>は？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2842985" y="2616790"/>
                <a:ext cx="2868349" cy="1100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985" y="2616790"/>
                <a:ext cx="2868349" cy="11005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2842985" y="3958234"/>
                <a:ext cx="3431260" cy="1100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985" y="3958234"/>
                <a:ext cx="3431260" cy="11005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91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シミュレーション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8180" y="1690688"/>
            <a:ext cx="618630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&lt;- 10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 &lt;- 50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sigma &lt;- 10</a:t>
            </a:r>
          </a:p>
          <a:p>
            <a:endParaRPr lang="en-US" altLang="ja-JP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2_hat &lt;- numeric(10000)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2_hat &lt;- numeric(10000)</a:t>
            </a:r>
          </a:p>
          <a:p>
            <a:endParaRPr lang="en-US" altLang="ja-JP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1:10000) {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x &lt;-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rnorm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(n, mean = mu,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sigma)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s2_hat[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 * (n - 1) / n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u2_hat[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 # </a:t>
            </a:r>
            <a:r>
              <a:rPr lang="ja-JP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不偏分散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ja-JP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mean(s2_hat)</a:t>
            </a:r>
          </a:p>
          <a:p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mean(u2_hat)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/>
          <a:lstStyle/>
          <a:p>
            <a:r>
              <a:rPr kumimoji="1" lang="ja-JP" altLang="en-US" dirty="0" smtClean="0"/>
              <a:t>偏差平方和の期待値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2253672" y="2321940"/>
                <a:ext cx="6096000" cy="38734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ja-JP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m:rPr>
                          <m:aln/>
                        </m:rPr>
                        <a:rPr lang="ja-JP" alt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  <m:r>
                                        <a:rPr lang="ja-JP" altLang="en-US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  <m:r>
                                        <a:rPr lang="ja-JP" altLang="en-US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ja-JP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ja-JP" altLang="en-US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672" y="2321940"/>
                <a:ext cx="6096000" cy="38734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27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2142836" y="1805140"/>
                <a:ext cx="6096000" cy="486280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836" y="1805140"/>
                <a:ext cx="6096000" cy="48628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3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２種類の標本分散の</a:t>
            </a:r>
            <a:r>
              <a:rPr kumimoji="1" lang="ja-JP" altLang="en-US" dirty="0" smtClean="0"/>
              <a:t>期待値</a:t>
            </a:r>
            <a:r>
              <a:rPr lang="ja-JP" altLang="en-US" dirty="0" smtClean="0"/>
              <a:t>（母集団分布は任意）</a:t>
            </a:r>
            <a:endParaRPr kumimoji="1"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471055" y="2495136"/>
                <a:ext cx="6096000" cy="34965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d>
                        <m:d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5" y="2495136"/>
                <a:ext cx="6096000" cy="3496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486400" y="2495136"/>
                <a:ext cx="6096000" cy="317202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ja-JP" altLang="en-US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ja-JP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ja-JP" altLang="en-US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ja-JP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d>
                        <m:d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brk/>
                        </m:rPr>
                        <a:rPr lang="ja-JP" altLang="en-US" sz="24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ja-JP" alt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495136"/>
                <a:ext cx="6096000" cy="31720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標本分散の標本</a:t>
            </a:r>
            <a:r>
              <a:rPr lang="ja-JP" altLang="en-US" dirty="0" smtClean="0"/>
              <a:t>分布</a:t>
            </a:r>
            <a:endParaRPr lang="en-US" altLang="ja-JP" dirty="0" smtClean="0"/>
          </a:p>
          <a:p>
            <a:r>
              <a:rPr kumimoji="1" lang="ja-JP" altLang="en-US" dirty="0" smtClean="0"/>
              <a:t>シミュレーション</a:t>
            </a:r>
            <a:r>
              <a:rPr lang="ja-JP" altLang="en-US" dirty="0" smtClean="0"/>
              <a:t>の結果をヒストグラムで表示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07127" y="3103418"/>
            <a:ext cx="86485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(s2_hat, breaks =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(from = 0, to = 500, by = 10),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ja-JP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標本分散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main = "")</a:t>
            </a:r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(u2_hat, breaks = 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(from = 0, to = 500, by = 10),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ja-JP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不偏分散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 = "")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数理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 smtClean="0"/>
                  <a:t>標本分散を少し加工した統計量は</a:t>
                </a:r>
                <a:r>
                  <a:rPr kumimoji="1" lang="ja-JP" altLang="en-US" u="sng" dirty="0" smtClean="0">
                    <a:solidFill>
                      <a:srgbClr val="FF0000"/>
                    </a:solidFill>
                  </a:rPr>
                  <a:t>カイ二乗分布</a:t>
                </a:r>
                <a:r>
                  <a:rPr kumimoji="1" lang="ja-JP" altLang="en-US" dirty="0" smtClean="0"/>
                  <a:t>（</a:t>
                </a:r>
                <a:r>
                  <a:rPr kumimoji="1" lang="en-US" altLang="ja-JP" dirty="0" smtClean="0"/>
                  <a:t>chi-</a:t>
                </a:r>
                <a:r>
                  <a:rPr kumimoji="1" lang="en-US" altLang="ja-JP" dirty="0" err="1" smtClean="0"/>
                  <a:t>squre</a:t>
                </a:r>
                <a:r>
                  <a:rPr kumimoji="1" lang="en-US" altLang="ja-JP" dirty="0" smtClean="0"/>
                  <a:t> distribution</a:t>
                </a:r>
                <a:r>
                  <a:rPr kumimoji="1" lang="ja-JP" altLang="en-US" dirty="0" smtClean="0"/>
                  <a:t>）と呼ばれる分布に従う。</a:t>
                </a:r>
                <a:endParaRPr kumimoji="1" lang="en-US" altLang="ja-JP" dirty="0" smtClean="0"/>
              </a:p>
              <a:p>
                <a:r>
                  <a:rPr lang="ja-JP" altLang="en-US" dirty="0" smtClean="0"/>
                  <a:t>カイ二乗</a:t>
                </a:r>
                <a:r>
                  <a:rPr lang="ja-JP" altLang="en-US" dirty="0"/>
                  <a:t>分布</a:t>
                </a:r>
                <a:r>
                  <a:rPr lang="ja-JP" altLang="en-US" dirty="0" smtClean="0"/>
                  <a:t>は、</a:t>
                </a:r>
                <a:r>
                  <a:rPr lang="ja-JP" altLang="en-US" u="sng" dirty="0" smtClean="0"/>
                  <a:t>標準正規分布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ja-JP" altLang="en-US" dirty="0" smtClean="0"/>
                  <a:t> に従う確率変数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 smtClean="0"/>
                  <a:t> の２乗和が従う確率分布である。</a:t>
                </a:r>
                <a:endParaRPr lang="en-US" altLang="ja-JP" dirty="0" smtClean="0"/>
              </a:p>
              <a:p>
                <a:r>
                  <a:rPr lang="ja-JP" altLang="en-US" dirty="0" smtClean="0"/>
                  <a:t>２乗和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⋯+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kumimoji="1" lang="ja-JP" altLang="en-US" dirty="0" smtClean="0"/>
                  <a:t> は、</a:t>
                </a:r>
                <a:r>
                  <a:rPr lang="ja-JP" altLang="en-US" u="sng" dirty="0" smtClean="0">
                    <a:solidFill>
                      <a:srgbClr val="FF0000"/>
                    </a:solidFill>
                  </a:rPr>
                  <a:t>自由度</a:t>
                </a: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degree of freedom</a:t>
                </a:r>
                <a:r>
                  <a:rPr lang="ja-JP" altLang="en-US" dirty="0" smtClean="0"/>
                  <a:t>）</a:t>
                </a:r>
                <a:r>
                  <a:rPr lang="en-US" altLang="ja-JP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ja-JP" alt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dirty="0" smtClean="0"/>
                  <a:t>のカイ二乗分布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ja-JP" altLang="en-US" dirty="0" smtClean="0"/>
                  <a:t> に従う。自由度とは、確率変数を構成する独立な要素（つまり、他と関係なく自由な値をとることのできる要素）の数である。</a:t>
                </a:r>
                <a:endParaRPr lang="en-US" altLang="ja-JP" dirty="0" smtClean="0"/>
              </a:p>
              <a:p>
                <a:pPr lvl="1"/>
                <a:r>
                  <a:rPr lang="ja-JP" altLang="en-US" dirty="0"/>
                  <a:t>カイ二乗分布の確率密度</a:t>
                </a:r>
                <a:r>
                  <a:rPr lang="ja-JP" altLang="en-US" dirty="0" smtClean="0"/>
                  <a:t>関数（のグラフ）は</a:t>
                </a:r>
                <a:r>
                  <a:rPr lang="ja-JP" altLang="en-US" dirty="0"/>
                  <a:t>自由度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ja-JP" altLang="en-US" dirty="0"/>
                  <a:t>によって決まる</a:t>
                </a:r>
                <a:r>
                  <a:rPr lang="ja-JP" altLang="en-US" dirty="0" smtClean="0"/>
                  <a:t>．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0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6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818</Words>
  <Application>Microsoft Office PowerPoint</Application>
  <PresentationFormat>ワイド画面</PresentationFormat>
  <Paragraphs>99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游ゴシック</vt:lpstr>
      <vt:lpstr>游ゴシック Light</vt:lpstr>
      <vt:lpstr>Arial</vt:lpstr>
      <vt:lpstr>Cambria Math</vt:lpstr>
      <vt:lpstr>Courier New</vt:lpstr>
      <vt:lpstr>Times New Roman</vt:lpstr>
      <vt:lpstr>Office テーマ</vt:lpstr>
      <vt:lpstr>Rによるやさしい統計学 第４章６節　補足</vt:lpstr>
      <vt:lpstr>4.6.1　標本分散と不偏分散の標本分布</vt:lpstr>
      <vt:lpstr>PowerPoint プレゼンテーション</vt:lpstr>
      <vt:lpstr>シミュレーション</vt:lpstr>
      <vt:lpstr>数理</vt:lpstr>
      <vt:lpstr>PowerPoint プレゼンテーション</vt:lpstr>
      <vt:lpstr>PowerPoint プレゼンテーション</vt:lpstr>
      <vt:lpstr>PowerPoint プレゼンテーション</vt:lpstr>
      <vt:lpstr>数理</vt:lpstr>
      <vt:lpstr>PowerPoint プレゼンテーション</vt:lpstr>
      <vt:lpstr>PowerPoint プレゼンテーション</vt:lpstr>
      <vt:lpstr>PowerPoint プレゼンテーション</vt:lpstr>
      <vt:lpstr>統計量 ((n-1) u^2)/σ^2  のシミュレーション</vt:lpstr>
      <vt:lpstr>PowerPoint プレゼンテーション</vt:lpstr>
      <vt:lpstr>統計量 u^2 のシミュレーション</vt:lpstr>
      <vt:lpstr>PowerPoint プレゼンテーション</vt:lpstr>
      <vt:lpstr>4.6.2　中央値の標本分布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Rによるやさしい統計学 第４章７節　補足</dc:title>
  <dc:creator>寺尾 敦</dc:creator>
  <cp:lastModifiedBy>寺尾 敦</cp:lastModifiedBy>
  <cp:revision>30</cp:revision>
  <dcterms:created xsi:type="dcterms:W3CDTF">2020-05-26T18:54:04Z</dcterms:created>
  <dcterms:modified xsi:type="dcterms:W3CDTF">2020-05-27T17:28:48Z</dcterms:modified>
</cp:coreProperties>
</file>