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7" r:id="rId10"/>
    <p:sldId id="265" r:id="rId11"/>
    <p:sldId id="266" r:id="rId12"/>
    <p:sldId id="263" r:id="rId13"/>
    <p:sldId id="268"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734B5AA-4D6C-4088-A7A4-DBCC556A3C63}" type="datetimeFigureOut">
              <a:rPr kumimoji="1" lang="ja-JP" altLang="en-US" smtClean="0"/>
              <a:t>2023/5/11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A2C8D7B-79C3-415A-ABFA-4DEF8BD45B26}" type="slidenum">
              <a:rPr kumimoji="1" lang="ja-JP" altLang="en-US" smtClean="0"/>
              <a:t>‹#›</a:t>
            </a:fld>
            <a:endParaRPr kumimoji="1" lang="ja-JP" altLang="en-US"/>
          </a:p>
        </p:txBody>
      </p:sp>
    </p:spTree>
    <p:extLst>
      <p:ext uri="{BB962C8B-B14F-4D97-AF65-F5344CB8AC3E}">
        <p14:creationId xmlns:p14="http://schemas.microsoft.com/office/powerpoint/2010/main" val="1920778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734B5AA-4D6C-4088-A7A4-DBCC556A3C63}" type="datetimeFigureOut">
              <a:rPr kumimoji="1" lang="ja-JP" altLang="en-US" smtClean="0"/>
              <a:t>2023/5/11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A2C8D7B-79C3-415A-ABFA-4DEF8BD45B26}" type="slidenum">
              <a:rPr kumimoji="1" lang="ja-JP" altLang="en-US" smtClean="0"/>
              <a:t>‹#›</a:t>
            </a:fld>
            <a:endParaRPr kumimoji="1" lang="ja-JP" altLang="en-US"/>
          </a:p>
        </p:txBody>
      </p:sp>
    </p:spTree>
    <p:extLst>
      <p:ext uri="{BB962C8B-B14F-4D97-AF65-F5344CB8AC3E}">
        <p14:creationId xmlns:p14="http://schemas.microsoft.com/office/powerpoint/2010/main" val="94008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734B5AA-4D6C-4088-A7A4-DBCC556A3C63}" type="datetimeFigureOut">
              <a:rPr kumimoji="1" lang="ja-JP" altLang="en-US" smtClean="0"/>
              <a:t>2023/5/11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A2C8D7B-79C3-415A-ABFA-4DEF8BD45B26}" type="slidenum">
              <a:rPr kumimoji="1" lang="ja-JP" altLang="en-US" smtClean="0"/>
              <a:t>‹#›</a:t>
            </a:fld>
            <a:endParaRPr kumimoji="1" lang="ja-JP" altLang="en-US"/>
          </a:p>
        </p:txBody>
      </p:sp>
    </p:spTree>
    <p:extLst>
      <p:ext uri="{BB962C8B-B14F-4D97-AF65-F5344CB8AC3E}">
        <p14:creationId xmlns:p14="http://schemas.microsoft.com/office/powerpoint/2010/main" val="2698763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734B5AA-4D6C-4088-A7A4-DBCC556A3C63}" type="datetimeFigureOut">
              <a:rPr kumimoji="1" lang="ja-JP" altLang="en-US" smtClean="0"/>
              <a:t>2023/5/11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A2C8D7B-79C3-415A-ABFA-4DEF8BD45B26}" type="slidenum">
              <a:rPr kumimoji="1" lang="ja-JP" altLang="en-US" smtClean="0"/>
              <a:t>‹#›</a:t>
            </a:fld>
            <a:endParaRPr kumimoji="1" lang="ja-JP" altLang="en-US"/>
          </a:p>
        </p:txBody>
      </p:sp>
    </p:spTree>
    <p:extLst>
      <p:ext uri="{BB962C8B-B14F-4D97-AF65-F5344CB8AC3E}">
        <p14:creationId xmlns:p14="http://schemas.microsoft.com/office/powerpoint/2010/main" val="90732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734B5AA-4D6C-4088-A7A4-DBCC556A3C63}" type="datetimeFigureOut">
              <a:rPr kumimoji="1" lang="ja-JP" altLang="en-US" smtClean="0"/>
              <a:t>2023/5/11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A2C8D7B-79C3-415A-ABFA-4DEF8BD45B26}" type="slidenum">
              <a:rPr kumimoji="1" lang="ja-JP" altLang="en-US" smtClean="0"/>
              <a:t>‹#›</a:t>
            </a:fld>
            <a:endParaRPr kumimoji="1" lang="ja-JP" altLang="en-US"/>
          </a:p>
        </p:txBody>
      </p:sp>
    </p:spTree>
    <p:extLst>
      <p:ext uri="{BB962C8B-B14F-4D97-AF65-F5344CB8AC3E}">
        <p14:creationId xmlns:p14="http://schemas.microsoft.com/office/powerpoint/2010/main" val="1176314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734B5AA-4D6C-4088-A7A4-DBCC556A3C63}" type="datetimeFigureOut">
              <a:rPr kumimoji="1" lang="ja-JP" altLang="en-US" smtClean="0"/>
              <a:t>2023/5/11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A2C8D7B-79C3-415A-ABFA-4DEF8BD45B26}" type="slidenum">
              <a:rPr kumimoji="1" lang="ja-JP" altLang="en-US" smtClean="0"/>
              <a:t>‹#›</a:t>
            </a:fld>
            <a:endParaRPr kumimoji="1" lang="ja-JP" altLang="en-US"/>
          </a:p>
        </p:txBody>
      </p:sp>
    </p:spTree>
    <p:extLst>
      <p:ext uri="{BB962C8B-B14F-4D97-AF65-F5344CB8AC3E}">
        <p14:creationId xmlns:p14="http://schemas.microsoft.com/office/powerpoint/2010/main" val="84738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734B5AA-4D6C-4088-A7A4-DBCC556A3C63}" type="datetimeFigureOut">
              <a:rPr kumimoji="1" lang="ja-JP" altLang="en-US" smtClean="0"/>
              <a:t>2023/5/11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A2C8D7B-79C3-415A-ABFA-4DEF8BD45B26}" type="slidenum">
              <a:rPr kumimoji="1" lang="ja-JP" altLang="en-US" smtClean="0"/>
              <a:t>‹#›</a:t>
            </a:fld>
            <a:endParaRPr kumimoji="1" lang="ja-JP" altLang="en-US"/>
          </a:p>
        </p:txBody>
      </p:sp>
    </p:spTree>
    <p:extLst>
      <p:ext uri="{BB962C8B-B14F-4D97-AF65-F5344CB8AC3E}">
        <p14:creationId xmlns:p14="http://schemas.microsoft.com/office/powerpoint/2010/main" val="836372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734B5AA-4D6C-4088-A7A4-DBCC556A3C63}" type="datetimeFigureOut">
              <a:rPr kumimoji="1" lang="ja-JP" altLang="en-US" smtClean="0"/>
              <a:t>2023/5/11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A2C8D7B-79C3-415A-ABFA-4DEF8BD45B26}" type="slidenum">
              <a:rPr kumimoji="1" lang="ja-JP" altLang="en-US" smtClean="0"/>
              <a:t>‹#›</a:t>
            </a:fld>
            <a:endParaRPr kumimoji="1" lang="ja-JP" altLang="en-US"/>
          </a:p>
        </p:txBody>
      </p:sp>
    </p:spTree>
    <p:extLst>
      <p:ext uri="{BB962C8B-B14F-4D97-AF65-F5344CB8AC3E}">
        <p14:creationId xmlns:p14="http://schemas.microsoft.com/office/powerpoint/2010/main" val="2527307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734B5AA-4D6C-4088-A7A4-DBCC556A3C63}" type="datetimeFigureOut">
              <a:rPr kumimoji="1" lang="ja-JP" altLang="en-US" smtClean="0"/>
              <a:t>2023/5/11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A2C8D7B-79C3-415A-ABFA-4DEF8BD45B26}" type="slidenum">
              <a:rPr kumimoji="1" lang="ja-JP" altLang="en-US" smtClean="0"/>
              <a:t>‹#›</a:t>
            </a:fld>
            <a:endParaRPr kumimoji="1" lang="ja-JP" altLang="en-US"/>
          </a:p>
        </p:txBody>
      </p:sp>
    </p:spTree>
    <p:extLst>
      <p:ext uri="{BB962C8B-B14F-4D97-AF65-F5344CB8AC3E}">
        <p14:creationId xmlns:p14="http://schemas.microsoft.com/office/powerpoint/2010/main" val="318479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734B5AA-4D6C-4088-A7A4-DBCC556A3C63}" type="datetimeFigureOut">
              <a:rPr kumimoji="1" lang="ja-JP" altLang="en-US" smtClean="0"/>
              <a:t>2023/5/11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A2C8D7B-79C3-415A-ABFA-4DEF8BD45B26}" type="slidenum">
              <a:rPr kumimoji="1" lang="ja-JP" altLang="en-US" smtClean="0"/>
              <a:t>‹#›</a:t>
            </a:fld>
            <a:endParaRPr kumimoji="1" lang="ja-JP" altLang="en-US"/>
          </a:p>
        </p:txBody>
      </p:sp>
    </p:spTree>
    <p:extLst>
      <p:ext uri="{BB962C8B-B14F-4D97-AF65-F5344CB8AC3E}">
        <p14:creationId xmlns:p14="http://schemas.microsoft.com/office/powerpoint/2010/main" val="493114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734B5AA-4D6C-4088-A7A4-DBCC556A3C63}" type="datetimeFigureOut">
              <a:rPr kumimoji="1" lang="ja-JP" altLang="en-US" smtClean="0"/>
              <a:t>2023/5/11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A2C8D7B-79C3-415A-ABFA-4DEF8BD45B26}" type="slidenum">
              <a:rPr kumimoji="1" lang="ja-JP" altLang="en-US" smtClean="0"/>
              <a:t>‹#›</a:t>
            </a:fld>
            <a:endParaRPr kumimoji="1" lang="ja-JP" altLang="en-US"/>
          </a:p>
        </p:txBody>
      </p:sp>
    </p:spTree>
    <p:extLst>
      <p:ext uri="{BB962C8B-B14F-4D97-AF65-F5344CB8AC3E}">
        <p14:creationId xmlns:p14="http://schemas.microsoft.com/office/powerpoint/2010/main" val="3569071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34B5AA-4D6C-4088-A7A4-DBCC556A3C63}" type="datetimeFigureOut">
              <a:rPr kumimoji="1" lang="ja-JP" altLang="en-US" smtClean="0"/>
              <a:t>2023/5/11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C8D7B-79C3-415A-ABFA-4DEF8BD45B26}" type="slidenum">
              <a:rPr kumimoji="1" lang="ja-JP" altLang="en-US" smtClean="0"/>
              <a:t>‹#›</a:t>
            </a:fld>
            <a:endParaRPr kumimoji="1" lang="ja-JP" altLang="en-US"/>
          </a:p>
        </p:txBody>
      </p:sp>
    </p:spTree>
    <p:extLst>
      <p:ext uri="{BB962C8B-B14F-4D97-AF65-F5344CB8AC3E}">
        <p14:creationId xmlns:p14="http://schemas.microsoft.com/office/powerpoint/2010/main" val="2265179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a:t>R</a:t>
            </a:r>
            <a:r>
              <a:rPr lang="ja-JP" altLang="en-US" dirty="0"/>
              <a:t>によるやさしい統計学</a:t>
            </a:r>
            <a:br>
              <a:rPr lang="en-US" altLang="ja-JP" dirty="0"/>
            </a:br>
            <a:r>
              <a:rPr lang="ja-JP" altLang="en-US" dirty="0"/>
              <a:t>第４章５節　補足</a:t>
            </a:r>
            <a:endParaRPr kumimoji="1" lang="ja-JP" altLang="en-US" dirty="0"/>
          </a:p>
        </p:txBody>
      </p:sp>
      <p:sp>
        <p:nvSpPr>
          <p:cNvPr id="3" name="サブタイトル 2"/>
          <p:cNvSpPr>
            <a:spLocks noGrp="1"/>
          </p:cNvSpPr>
          <p:nvPr>
            <p:ph type="subTitle" idx="1"/>
          </p:nvPr>
        </p:nvSpPr>
        <p:spPr/>
        <p:txBody>
          <a:bodyPr/>
          <a:lstStyle/>
          <a:p>
            <a:r>
              <a:rPr lang="ja-JP" altLang="en-US" dirty="0"/>
              <a:t>寺尾 敦</a:t>
            </a:r>
            <a:endParaRPr lang="en-US" altLang="ja-JP" dirty="0"/>
          </a:p>
          <a:p>
            <a:r>
              <a:rPr lang="ja-JP" altLang="en-US" dirty="0"/>
              <a:t>青山学院大学社会情報学部</a:t>
            </a:r>
          </a:p>
        </p:txBody>
      </p:sp>
    </p:spTree>
    <p:extLst>
      <p:ext uri="{BB962C8B-B14F-4D97-AF65-F5344CB8AC3E}">
        <p14:creationId xmlns:p14="http://schemas.microsoft.com/office/powerpoint/2010/main" val="1172652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endParaRPr kumimoji="1" lang="ja-JP" altLang="en-US"/>
          </a:p>
        </p:txBody>
      </p:sp>
      <p:sp>
        <p:nvSpPr>
          <p:cNvPr id="5" name="テキスト ボックス 4"/>
          <p:cNvSpPr txBox="1"/>
          <p:nvPr/>
        </p:nvSpPr>
        <p:spPr>
          <a:xfrm>
            <a:off x="1209964" y="2115128"/>
            <a:ext cx="6676828" cy="3785652"/>
          </a:xfrm>
          <a:prstGeom prst="rect">
            <a:avLst/>
          </a:prstGeom>
          <a:noFill/>
        </p:spPr>
        <p:txBody>
          <a:bodyPr wrap="none" rtlCol="0">
            <a:spAutoFit/>
          </a:bodyPr>
          <a:lstStyle/>
          <a:p>
            <a:r>
              <a:rPr lang="en-US" altLang="ja-JP" sz="2400" dirty="0" err="1"/>
              <a:t>hist</a:t>
            </a:r>
            <a:r>
              <a:rPr lang="en-US" altLang="ja-JP" sz="2400" dirty="0"/>
              <a:t>(means, </a:t>
            </a:r>
            <a:r>
              <a:rPr lang="en-US" altLang="ja-JP" sz="2400" dirty="0" err="1"/>
              <a:t>freq</a:t>
            </a:r>
            <a:r>
              <a:rPr lang="en-US" altLang="ja-JP" sz="2400" dirty="0"/>
              <a:t> = FALSE,</a:t>
            </a:r>
          </a:p>
          <a:p>
            <a:r>
              <a:rPr lang="en-US" altLang="ja-JP" sz="2400" dirty="0"/>
              <a:t>        </a:t>
            </a:r>
            <a:r>
              <a:rPr lang="en-US" altLang="ja-JP" sz="2400" dirty="0" err="1"/>
              <a:t>xlim</a:t>
            </a:r>
            <a:r>
              <a:rPr lang="en-US" altLang="ja-JP" sz="2400" dirty="0"/>
              <a:t> = c(20, 80), </a:t>
            </a:r>
            <a:r>
              <a:rPr lang="en-US" altLang="ja-JP" sz="2400" dirty="0" err="1"/>
              <a:t>ylim</a:t>
            </a:r>
            <a:r>
              <a:rPr lang="en-US" altLang="ja-JP" sz="2400" dirty="0"/>
              <a:t> = c(0, 0.15),</a:t>
            </a:r>
          </a:p>
          <a:p>
            <a:r>
              <a:rPr lang="en-US" altLang="ja-JP" sz="2400" dirty="0"/>
              <a:t>        </a:t>
            </a:r>
            <a:r>
              <a:rPr lang="en-US" altLang="ja-JP" sz="2400" dirty="0" err="1"/>
              <a:t>xlab</a:t>
            </a:r>
            <a:r>
              <a:rPr lang="en-US" altLang="ja-JP" sz="2400" dirty="0"/>
              <a:t> = "</a:t>
            </a:r>
            <a:r>
              <a:rPr lang="ja-JP" altLang="en-US" sz="2400" dirty="0"/>
              <a:t>標本平均</a:t>
            </a:r>
            <a:r>
              <a:rPr lang="en-US" altLang="ja-JP" sz="2400" dirty="0"/>
              <a:t>", </a:t>
            </a:r>
            <a:r>
              <a:rPr lang="en-US" altLang="ja-JP" sz="2400" dirty="0" err="1"/>
              <a:t>ylab</a:t>
            </a:r>
            <a:r>
              <a:rPr lang="en-US" altLang="ja-JP" sz="2400" dirty="0"/>
              <a:t> = "</a:t>
            </a:r>
            <a:r>
              <a:rPr lang="ja-JP" altLang="en-US" sz="2400" dirty="0"/>
              <a:t>確率密度</a:t>
            </a:r>
            <a:r>
              <a:rPr lang="en-US" altLang="ja-JP" sz="2400" dirty="0"/>
              <a:t>",</a:t>
            </a:r>
          </a:p>
          <a:p>
            <a:r>
              <a:rPr lang="en-US" altLang="ja-JP" sz="2400" dirty="0"/>
              <a:t>        main = ""</a:t>
            </a:r>
          </a:p>
          <a:p>
            <a:r>
              <a:rPr lang="en-US" altLang="ja-JP" sz="2400" dirty="0"/>
              <a:t>)</a:t>
            </a:r>
          </a:p>
          <a:p>
            <a:endParaRPr lang="en-US" altLang="ja-JP" sz="2400" dirty="0"/>
          </a:p>
          <a:p>
            <a:r>
              <a:rPr lang="en-US" altLang="ja-JP" sz="2400" dirty="0"/>
              <a:t>curve(</a:t>
            </a:r>
            <a:r>
              <a:rPr lang="en-US" altLang="ja-JP" sz="2400" dirty="0" err="1"/>
              <a:t>dnorm</a:t>
            </a:r>
            <a:r>
              <a:rPr lang="en-US" altLang="ja-JP" sz="2400" dirty="0"/>
              <a:t>(x, mean = 50, </a:t>
            </a:r>
            <a:r>
              <a:rPr lang="en-US" altLang="ja-JP" sz="2400" dirty="0" err="1"/>
              <a:t>sd</a:t>
            </a:r>
            <a:r>
              <a:rPr lang="en-US" altLang="ja-JP" sz="2400" dirty="0"/>
              <a:t> = 10/</a:t>
            </a:r>
            <a:r>
              <a:rPr lang="en-US" altLang="ja-JP" sz="2400" dirty="0" err="1"/>
              <a:t>sqrt</a:t>
            </a:r>
            <a:r>
              <a:rPr lang="en-US" altLang="ja-JP" sz="2400" dirty="0"/>
              <a:t>(10)),</a:t>
            </a:r>
          </a:p>
          <a:p>
            <a:r>
              <a:rPr lang="en-US" altLang="ja-JP" sz="2400" dirty="0"/>
              <a:t>          add = TRUE)</a:t>
            </a:r>
          </a:p>
          <a:p>
            <a:r>
              <a:rPr lang="en-US" altLang="ja-JP" sz="2400" dirty="0"/>
              <a:t>curve(</a:t>
            </a:r>
            <a:r>
              <a:rPr lang="en-US" altLang="ja-JP" sz="2400" dirty="0" err="1"/>
              <a:t>dnorm</a:t>
            </a:r>
            <a:r>
              <a:rPr lang="en-US" altLang="ja-JP" sz="2400" dirty="0"/>
              <a:t>(x, mean = 50, </a:t>
            </a:r>
            <a:r>
              <a:rPr lang="en-US" altLang="ja-JP" sz="2400" dirty="0" err="1"/>
              <a:t>sd</a:t>
            </a:r>
            <a:r>
              <a:rPr lang="en-US" altLang="ja-JP" sz="2400" dirty="0"/>
              <a:t> = 10),</a:t>
            </a:r>
          </a:p>
          <a:p>
            <a:r>
              <a:rPr lang="en-US" altLang="ja-JP" sz="2400" dirty="0"/>
              <a:t>          </a:t>
            </a:r>
            <a:r>
              <a:rPr lang="en-US" altLang="ja-JP" sz="2400" dirty="0" err="1"/>
              <a:t>lty</a:t>
            </a:r>
            <a:r>
              <a:rPr lang="en-US" altLang="ja-JP" sz="2400" dirty="0"/>
              <a:t> = 2, add = TRUE)</a:t>
            </a:r>
            <a:endParaRPr kumimoji="1" lang="ja-JP" altLang="en-US" sz="2400" dirty="0"/>
          </a:p>
        </p:txBody>
      </p:sp>
    </p:spTree>
    <p:extLst>
      <p:ext uri="{BB962C8B-B14F-4D97-AF65-F5344CB8AC3E}">
        <p14:creationId xmlns:p14="http://schemas.microsoft.com/office/powerpoint/2010/main" val="2581285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コンテンツ プレースホルダー 4"/>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2189018" y="440170"/>
            <a:ext cx="6123709" cy="6112559"/>
          </a:xfrm>
        </p:spPr>
      </p:pic>
    </p:spTree>
    <p:extLst>
      <p:ext uri="{BB962C8B-B14F-4D97-AF65-F5344CB8AC3E}">
        <p14:creationId xmlns:p14="http://schemas.microsoft.com/office/powerpoint/2010/main" val="2266794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4.5.6</a:t>
            </a:r>
            <a:r>
              <a:rPr kumimoji="1" lang="ja-JP" altLang="en-US" dirty="0"/>
              <a:t>　</a:t>
            </a:r>
            <a:r>
              <a:rPr lang="ja-JP" altLang="en-US" dirty="0"/>
              <a:t>標準誤差</a:t>
            </a:r>
            <a:endParaRPr kumimoji="1" lang="ja-JP" altLang="en-US" dirty="0"/>
          </a:p>
        </p:txBody>
      </p:sp>
      <p:sp>
        <p:nvSpPr>
          <p:cNvPr id="4" name="コンテンツ プレースホルダー 3"/>
          <p:cNvSpPr>
            <a:spLocks noGrp="1"/>
          </p:cNvSpPr>
          <p:nvPr>
            <p:ph idx="1"/>
          </p:nvPr>
        </p:nvSpPr>
        <p:spPr/>
        <p:txBody>
          <a:bodyPr/>
          <a:lstStyle/>
          <a:p>
            <a:r>
              <a:rPr kumimoji="1" lang="ja-JP" altLang="en-US" dirty="0"/>
              <a:t>標本の大きさを変えてシミュレーションを行う。大数の法則を観察することができる。</a:t>
            </a:r>
            <a:endParaRPr kumimoji="1" lang="en-US" altLang="ja-JP" dirty="0"/>
          </a:p>
          <a:p>
            <a:pPr lvl="1"/>
            <a:r>
              <a:rPr lang="ja-JP" altLang="en-US" dirty="0"/>
              <a:t>標本の大きさを変えたときのヒストグラムを比較するには、テキスト </a:t>
            </a:r>
            <a:r>
              <a:rPr lang="en-US" altLang="ja-JP" dirty="0"/>
              <a:t>p.257 </a:t>
            </a:r>
            <a:r>
              <a:rPr lang="ja-JP" altLang="en-US" dirty="0"/>
              <a:t>で行っているように </a:t>
            </a:r>
            <a:r>
              <a:rPr lang="en-US" altLang="ja-JP" dirty="0"/>
              <a:t>par(</a:t>
            </a:r>
            <a:r>
              <a:rPr lang="en-US" altLang="ja-JP" dirty="0" err="1"/>
              <a:t>mfrow</a:t>
            </a:r>
            <a:r>
              <a:rPr lang="en-US" altLang="ja-JP" dirty="0"/>
              <a:t> = c(2, 1)) </a:t>
            </a:r>
            <a:r>
              <a:rPr lang="ja-JP" altLang="en-US" dirty="0"/>
              <a:t>として、グラフの描画領域を</a:t>
            </a:r>
            <a:r>
              <a:rPr lang="en-US" altLang="ja-JP" dirty="0"/>
              <a:t>2</a:t>
            </a:r>
            <a:r>
              <a:rPr lang="ja-JP" altLang="en-US" dirty="0"/>
              <a:t>分割するとよい。</a:t>
            </a:r>
            <a:endParaRPr lang="en-US" altLang="ja-JP" dirty="0"/>
          </a:p>
          <a:p>
            <a:pPr lvl="1"/>
            <a:r>
              <a:rPr lang="ja-JP" altLang="en-US" dirty="0"/>
              <a:t>あるいは、第</a:t>
            </a:r>
            <a:r>
              <a:rPr lang="en-US" altLang="ja-JP" dirty="0"/>
              <a:t>2</a:t>
            </a:r>
            <a:r>
              <a:rPr lang="ja-JP" altLang="en-US" dirty="0"/>
              <a:t>のグラフを描く前に、</a:t>
            </a:r>
            <a:r>
              <a:rPr lang="en-US" altLang="ja-JP" dirty="0" err="1"/>
              <a:t>dev.new</a:t>
            </a:r>
            <a:r>
              <a:rPr lang="en-US" altLang="ja-JP" dirty="0"/>
              <a:t>() </a:t>
            </a:r>
            <a:r>
              <a:rPr lang="ja-JP" altLang="en-US" dirty="0"/>
              <a:t>として、新しい描画ウィンドウを開く。</a:t>
            </a:r>
            <a:endParaRPr kumimoji="1" lang="ja-JP" altLang="en-US" dirty="0"/>
          </a:p>
        </p:txBody>
      </p:sp>
    </p:spTree>
    <p:extLst>
      <p:ext uri="{BB962C8B-B14F-4D97-AF65-F5344CB8AC3E}">
        <p14:creationId xmlns:p14="http://schemas.microsoft.com/office/powerpoint/2010/main" val="4191850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実習</a:t>
            </a:r>
            <a:r>
              <a:rPr kumimoji="1" lang="ja-JP" altLang="en-US" dirty="0"/>
              <a:t>課題</a:t>
            </a:r>
          </a:p>
        </p:txBody>
      </p:sp>
      <p:sp>
        <p:nvSpPr>
          <p:cNvPr id="3" name="コンテンツ プレースホルダー 2"/>
          <p:cNvSpPr>
            <a:spLocks noGrp="1"/>
          </p:cNvSpPr>
          <p:nvPr>
            <p:ph idx="1"/>
          </p:nvPr>
        </p:nvSpPr>
        <p:spPr/>
        <p:txBody>
          <a:bodyPr/>
          <a:lstStyle/>
          <a:p>
            <a:r>
              <a:rPr kumimoji="1" lang="en-US" altLang="ja-JP" dirty="0"/>
              <a:t>4.5.6</a:t>
            </a:r>
            <a:r>
              <a:rPr kumimoji="1" lang="ja-JP" altLang="en-US" dirty="0"/>
              <a:t>節のプログラムを参考に、標本の大きさを変えて、大数の法則を観察してください。</a:t>
            </a:r>
            <a:endParaRPr kumimoji="1" lang="en-US" altLang="ja-JP" dirty="0"/>
          </a:p>
          <a:p>
            <a:r>
              <a:rPr lang="en-US" altLang="ja-JP" dirty="0"/>
              <a:t>4.5.6</a:t>
            </a:r>
            <a:r>
              <a:rPr lang="ja-JP" altLang="en-US" dirty="0"/>
              <a:t>節では標本分布の分散を計算して大数の法則を観察していますが、この実習課題では標本の大きさが異なるときのヒストグラムを比較してください。</a:t>
            </a:r>
            <a:endParaRPr lang="en-US" altLang="ja-JP" dirty="0"/>
          </a:p>
          <a:p>
            <a:r>
              <a:rPr kumimoji="1" lang="ja-JP" altLang="en-US" dirty="0"/>
              <a:t>実行したプログラムと、得られたヒストグラムを、ひとつの文書ファイル（</a:t>
            </a:r>
            <a:r>
              <a:rPr kumimoji="1" lang="en-US" altLang="ja-JP" dirty="0"/>
              <a:t>Word </a:t>
            </a:r>
            <a:r>
              <a:rPr kumimoji="1" lang="ja-JP" altLang="en-US" dirty="0"/>
              <a:t>など）にまとめて、 </a:t>
            </a:r>
            <a:r>
              <a:rPr kumimoji="1" lang="en-US" altLang="ja-JP" dirty="0" err="1"/>
              <a:t>CoursePower</a:t>
            </a:r>
            <a:r>
              <a:rPr kumimoji="1" lang="en-US" altLang="ja-JP" dirty="0"/>
              <a:t> </a:t>
            </a:r>
            <a:r>
              <a:rPr kumimoji="1" lang="ja-JP" altLang="en-US" dirty="0"/>
              <a:t>から提出してください。</a:t>
            </a:r>
          </a:p>
        </p:txBody>
      </p:sp>
    </p:spTree>
    <p:extLst>
      <p:ext uri="{BB962C8B-B14F-4D97-AF65-F5344CB8AC3E}">
        <p14:creationId xmlns:p14="http://schemas.microsoft.com/office/powerpoint/2010/main" val="2625916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4.5</a:t>
            </a:r>
            <a:r>
              <a:rPr kumimoji="1" lang="ja-JP" altLang="en-US" dirty="0"/>
              <a:t>　</a:t>
            </a:r>
            <a:r>
              <a:rPr lang="ja-JP" altLang="en-US" dirty="0"/>
              <a:t>標本分布</a:t>
            </a:r>
            <a:endParaRPr kumimoji="1" lang="ja-JP" altLang="en-US" dirty="0"/>
          </a:p>
        </p:txBody>
      </p:sp>
      <p:sp>
        <p:nvSpPr>
          <p:cNvPr id="3" name="コンテンツ プレースホルダー 2"/>
          <p:cNvSpPr>
            <a:spLocks noGrp="1"/>
          </p:cNvSpPr>
          <p:nvPr>
            <p:ph idx="1"/>
          </p:nvPr>
        </p:nvSpPr>
        <p:spPr/>
        <p:txBody>
          <a:bodyPr/>
          <a:lstStyle/>
          <a:p>
            <a:r>
              <a:rPr lang="ja-JP" altLang="en-US" dirty="0"/>
              <a:t>標本に基づいて具体的な値が計算される確率変数（平均値、分散など）を</a:t>
            </a:r>
            <a:r>
              <a:rPr lang="ja-JP" altLang="en-US" u="sng" dirty="0">
                <a:solidFill>
                  <a:srgbClr val="FF0000"/>
                </a:solidFill>
              </a:rPr>
              <a:t>標本統計量</a:t>
            </a:r>
            <a:r>
              <a:rPr lang="ja-JP" altLang="en-US" dirty="0"/>
              <a:t>（</a:t>
            </a:r>
            <a:r>
              <a:rPr lang="en-US" altLang="ja-JP" dirty="0"/>
              <a:t>sample statistic</a:t>
            </a:r>
            <a:r>
              <a:rPr lang="ja-JP" altLang="en-US" dirty="0"/>
              <a:t>）と呼ぶ。</a:t>
            </a:r>
            <a:endParaRPr lang="en-US" altLang="ja-JP" dirty="0"/>
          </a:p>
          <a:p>
            <a:r>
              <a:rPr lang="ja-JP" altLang="en-US" dirty="0"/>
              <a:t>標本統計量の確率分布を</a:t>
            </a:r>
            <a:r>
              <a:rPr lang="ja-JP" altLang="en-US" u="sng" dirty="0">
                <a:solidFill>
                  <a:srgbClr val="FF0000"/>
                </a:solidFill>
              </a:rPr>
              <a:t>標本分布</a:t>
            </a:r>
            <a:r>
              <a:rPr lang="ja-JP" altLang="en-US" dirty="0"/>
              <a:t>（</a:t>
            </a:r>
            <a:r>
              <a:rPr lang="en-US" altLang="ja-JP" dirty="0"/>
              <a:t>sampling distribution</a:t>
            </a:r>
            <a:r>
              <a:rPr lang="ja-JP" altLang="en-US" dirty="0"/>
              <a:t>）と呼ぶ。</a:t>
            </a:r>
            <a:endParaRPr lang="en-US" altLang="ja-JP" dirty="0"/>
          </a:p>
          <a:p>
            <a:pPr lvl="1"/>
            <a:r>
              <a:rPr lang="ja-JP" altLang="en-US" dirty="0"/>
              <a:t>特定の母集団分布から大きさ </a:t>
            </a:r>
            <a:r>
              <a:rPr lang="en-US" altLang="ja-JP" i="1" dirty="0">
                <a:latin typeface="Times New Roman" panose="02020603050405020304" pitchFamily="18" charset="0"/>
                <a:cs typeface="Times New Roman" panose="02020603050405020304" pitchFamily="18" charset="0"/>
              </a:rPr>
              <a:t>n </a:t>
            </a:r>
            <a:r>
              <a:rPr lang="ja-JP" altLang="en-US" dirty="0"/>
              <a:t>の標本を抽出して統計量を具体的に計算したとき、どのような値がどれだけの確率で生じるかを表す。</a:t>
            </a:r>
            <a:endParaRPr lang="en-US" altLang="ja-JP" dirty="0"/>
          </a:p>
          <a:p>
            <a:pPr lvl="1"/>
            <a:r>
              <a:rPr lang="ja-JP" altLang="en-US" dirty="0"/>
              <a:t>ヒストグラムや棒グラフのような、実際に得られた </a:t>
            </a:r>
            <a:r>
              <a:rPr lang="en-US" altLang="ja-JP" i="1" dirty="0">
                <a:latin typeface="Times New Roman" panose="02020603050405020304" pitchFamily="18" charset="0"/>
                <a:cs typeface="Times New Roman" panose="02020603050405020304" pitchFamily="18" charset="0"/>
              </a:rPr>
              <a:t>n </a:t>
            </a:r>
            <a:r>
              <a:rPr lang="ja-JP" altLang="en-US" dirty="0"/>
              <a:t>個の測定値の分布ではない。</a:t>
            </a:r>
            <a:endParaRPr lang="en-US" altLang="ja-JP" dirty="0"/>
          </a:p>
          <a:p>
            <a:pPr lvl="1"/>
            <a:r>
              <a:rPr lang="ja-JP" altLang="en-US" dirty="0"/>
              <a:t>大きさ </a:t>
            </a:r>
            <a:r>
              <a:rPr lang="en-US" altLang="ja-JP" i="1" dirty="0">
                <a:latin typeface="Times New Roman" panose="02020603050405020304" pitchFamily="18" charset="0"/>
                <a:cs typeface="Times New Roman" panose="02020603050405020304" pitchFamily="18" charset="0"/>
              </a:rPr>
              <a:t>n </a:t>
            </a:r>
            <a:r>
              <a:rPr lang="ja-JP" altLang="en-US" dirty="0"/>
              <a:t>の標本から計算される特定の標本統計量は、ひとつの標本からひとつしか具体的に得られない。</a:t>
            </a:r>
            <a:endParaRPr lang="en-US" altLang="ja-JP" dirty="0"/>
          </a:p>
          <a:p>
            <a:pPr lvl="1"/>
            <a:r>
              <a:rPr kumimoji="1" lang="ja-JP" altLang="en-US" dirty="0"/>
              <a:t>標本分布は得られうるすべての値にわたって確率を与える。</a:t>
            </a:r>
          </a:p>
        </p:txBody>
      </p:sp>
    </p:spTree>
    <p:extLst>
      <p:ext uri="{BB962C8B-B14F-4D97-AF65-F5344CB8AC3E}">
        <p14:creationId xmlns:p14="http://schemas.microsoft.com/office/powerpoint/2010/main" val="3353477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楕円 4"/>
          <p:cNvSpPr/>
          <p:nvPr/>
        </p:nvSpPr>
        <p:spPr>
          <a:xfrm>
            <a:off x="1233053" y="2022764"/>
            <a:ext cx="3094181" cy="30941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母集団</a:t>
            </a:r>
          </a:p>
        </p:txBody>
      </p:sp>
      <mc:AlternateContent xmlns:mc="http://schemas.openxmlformats.org/markup-compatibility/2006" xmlns:a14="http://schemas.microsoft.com/office/drawing/2010/main">
        <mc:Choice Requires="a14">
          <p:sp>
            <p:nvSpPr>
              <p:cNvPr id="6" name="楕円 5"/>
              <p:cNvSpPr/>
              <p:nvPr/>
            </p:nvSpPr>
            <p:spPr>
              <a:xfrm>
                <a:off x="5246251" y="526473"/>
                <a:ext cx="1496291" cy="1496291"/>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2000" dirty="0"/>
                  <a:t>標本１</a:t>
                </a:r>
                <a14:m>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𝑋</m:t>
                        </m:r>
                      </m:e>
                    </m:acc>
                  </m:oMath>
                </a14:m>
                <a:endParaRPr kumimoji="1" lang="en-US" altLang="ja-JP" sz="2800" dirty="0"/>
              </a:p>
            </p:txBody>
          </p:sp>
        </mc:Choice>
        <mc:Fallback xmlns="">
          <p:sp>
            <p:nvSpPr>
              <p:cNvPr id="6" name="楕円 5"/>
              <p:cNvSpPr>
                <a:spLocks noRot="1" noChangeAspect="1" noMove="1" noResize="1" noEditPoints="1" noAdjustHandles="1" noChangeArrowheads="1" noChangeShapeType="1" noTextEdit="1"/>
              </p:cNvSpPr>
              <p:nvPr/>
            </p:nvSpPr>
            <p:spPr>
              <a:xfrm>
                <a:off x="5246251" y="526473"/>
                <a:ext cx="1496291" cy="1496291"/>
              </a:xfrm>
              <a:prstGeom prst="ellipse">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楕円 6"/>
              <p:cNvSpPr/>
              <p:nvPr/>
            </p:nvSpPr>
            <p:spPr>
              <a:xfrm>
                <a:off x="7148943" y="1727199"/>
                <a:ext cx="1496291" cy="1496291"/>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標本</a:t>
                </a:r>
                <a:r>
                  <a:rPr lang="ja-JP" altLang="en-US" sz="2000" dirty="0"/>
                  <a:t>２</a:t>
                </a:r>
                <a:r>
                  <a:rPr lang="en-US" altLang="ja-JP" sz="2000" dirty="0"/>
                  <a:t> </a:t>
                </a:r>
                <a14:m>
                  <m:oMath xmlns:m="http://schemas.openxmlformats.org/officeDocument/2006/math">
                    <m:acc>
                      <m:accPr>
                        <m:chr m:val="̅"/>
                        <m:ctrlPr>
                          <a:rPr lang="en-US" altLang="ja-JP" sz="2000" i="1" smtClean="0">
                            <a:latin typeface="Cambria Math" panose="02040503050406030204" pitchFamily="18" charset="0"/>
                          </a:rPr>
                        </m:ctrlPr>
                      </m:accPr>
                      <m:e>
                        <m:r>
                          <a:rPr lang="en-US" altLang="ja-JP" sz="2000" b="0" i="1" smtClean="0">
                            <a:latin typeface="Cambria Math" panose="02040503050406030204" pitchFamily="18" charset="0"/>
                          </a:rPr>
                          <m:t>𝑋</m:t>
                        </m:r>
                      </m:e>
                    </m:acc>
                  </m:oMath>
                </a14:m>
                <a:endParaRPr kumimoji="1" lang="ja-JP" altLang="en-US" sz="2000" dirty="0"/>
              </a:p>
            </p:txBody>
          </p:sp>
        </mc:Choice>
        <mc:Fallback xmlns="">
          <p:sp>
            <p:nvSpPr>
              <p:cNvPr id="7" name="楕円 6"/>
              <p:cNvSpPr>
                <a:spLocks noRot="1" noChangeAspect="1" noMove="1" noResize="1" noEditPoints="1" noAdjustHandles="1" noChangeArrowheads="1" noChangeShapeType="1" noTextEdit="1"/>
              </p:cNvSpPr>
              <p:nvPr/>
            </p:nvSpPr>
            <p:spPr>
              <a:xfrm>
                <a:off x="7148943" y="1727199"/>
                <a:ext cx="1496291" cy="1496291"/>
              </a:xfrm>
              <a:prstGeom prst="ellipse">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楕円 7"/>
              <p:cNvSpPr/>
              <p:nvPr/>
            </p:nvSpPr>
            <p:spPr>
              <a:xfrm>
                <a:off x="5246252" y="5116945"/>
                <a:ext cx="1496291" cy="1496291"/>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標本４</a:t>
                </a:r>
                <a14:m>
                  <m:oMath xmlns:m="http://schemas.openxmlformats.org/officeDocument/2006/math">
                    <m:acc>
                      <m:accPr>
                        <m:chr m:val="̅"/>
                        <m:ctrlPr>
                          <a:rPr kumimoji="1" lang="ja-JP" altLang="en-US" sz="2000" i="1" smtClean="0">
                            <a:latin typeface="Cambria Math" panose="02040503050406030204" pitchFamily="18" charset="0"/>
                          </a:rPr>
                        </m:ctrlPr>
                      </m:accPr>
                      <m:e>
                        <m:r>
                          <a:rPr kumimoji="1" lang="en-US" altLang="ja-JP" sz="2000" b="0" i="1" smtClean="0">
                            <a:latin typeface="Cambria Math" panose="02040503050406030204" pitchFamily="18" charset="0"/>
                          </a:rPr>
                          <m:t>𝑋</m:t>
                        </m:r>
                      </m:e>
                    </m:acc>
                  </m:oMath>
                </a14:m>
                <a:endParaRPr kumimoji="1" lang="ja-JP" altLang="en-US" sz="2000" dirty="0"/>
              </a:p>
            </p:txBody>
          </p:sp>
        </mc:Choice>
        <mc:Fallback xmlns="">
          <p:sp>
            <p:nvSpPr>
              <p:cNvPr id="8" name="楕円 7"/>
              <p:cNvSpPr>
                <a:spLocks noRot="1" noChangeAspect="1" noMove="1" noResize="1" noEditPoints="1" noAdjustHandles="1" noChangeArrowheads="1" noChangeShapeType="1" noTextEdit="1"/>
              </p:cNvSpPr>
              <p:nvPr/>
            </p:nvSpPr>
            <p:spPr>
              <a:xfrm>
                <a:off x="5246252" y="5116945"/>
                <a:ext cx="1496291" cy="1496291"/>
              </a:xfrm>
              <a:prstGeom prst="ellipse">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楕円 8"/>
              <p:cNvSpPr/>
              <p:nvPr/>
            </p:nvSpPr>
            <p:spPr>
              <a:xfrm>
                <a:off x="7148943" y="3883891"/>
                <a:ext cx="1496291" cy="1496291"/>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標本</a:t>
                </a:r>
                <a:r>
                  <a:rPr lang="ja-JP" altLang="en-US" sz="2000" dirty="0"/>
                  <a:t>３</a:t>
                </a:r>
                <a14:m>
                  <m:oMath xmlns:m="http://schemas.openxmlformats.org/officeDocument/2006/math">
                    <m:acc>
                      <m:accPr>
                        <m:chr m:val="̅"/>
                        <m:ctrlPr>
                          <a:rPr lang="ja-JP" altLang="en-US" sz="2000" i="1" smtClean="0">
                            <a:latin typeface="Cambria Math" panose="02040503050406030204" pitchFamily="18" charset="0"/>
                          </a:rPr>
                        </m:ctrlPr>
                      </m:accPr>
                      <m:e>
                        <m:r>
                          <a:rPr lang="en-US" altLang="ja-JP" sz="2000" b="0" i="1" smtClean="0">
                            <a:latin typeface="Cambria Math" panose="02040503050406030204" pitchFamily="18" charset="0"/>
                          </a:rPr>
                          <m:t>𝑋</m:t>
                        </m:r>
                      </m:e>
                    </m:acc>
                  </m:oMath>
                </a14:m>
                <a:endParaRPr kumimoji="1" lang="ja-JP" altLang="en-US" sz="2000" dirty="0"/>
              </a:p>
            </p:txBody>
          </p:sp>
        </mc:Choice>
        <mc:Fallback xmlns="">
          <p:sp>
            <p:nvSpPr>
              <p:cNvPr id="9" name="楕円 8"/>
              <p:cNvSpPr>
                <a:spLocks noRot="1" noChangeAspect="1" noMove="1" noResize="1" noEditPoints="1" noAdjustHandles="1" noChangeArrowheads="1" noChangeShapeType="1" noTextEdit="1"/>
              </p:cNvSpPr>
              <p:nvPr/>
            </p:nvSpPr>
            <p:spPr>
              <a:xfrm>
                <a:off x="7148943" y="3883891"/>
                <a:ext cx="1496291" cy="1496291"/>
              </a:xfrm>
              <a:prstGeom prst="ellipse">
                <a:avLst/>
              </a:prstGeom>
              <a:blipFill>
                <a:blip r:embed="rId5"/>
                <a:stretch>
                  <a:fillRect/>
                </a:stretch>
              </a:blipFill>
            </p:spPr>
            <p:txBody>
              <a:bodyPr/>
              <a:lstStyle/>
              <a:p>
                <a:r>
                  <a:rPr lang="ja-JP" altLang="en-US">
                    <a:noFill/>
                  </a:rPr>
                  <a:t> </a:t>
                </a:r>
              </a:p>
            </p:txBody>
          </p:sp>
        </mc:Fallback>
      </mc:AlternateContent>
      <p:cxnSp>
        <p:nvCxnSpPr>
          <p:cNvPr id="11" name="直線矢印コネクタ 10"/>
          <p:cNvCxnSpPr/>
          <p:nvPr/>
        </p:nvCxnSpPr>
        <p:spPr>
          <a:xfrm flipV="1">
            <a:off x="3962400" y="1653309"/>
            <a:ext cx="1136073" cy="57265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V="1">
            <a:off x="4424216" y="2761673"/>
            <a:ext cx="2530766" cy="35560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4530436" y="3717635"/>
            <a:ext cx="2424546" cy="6096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4327234" y="4595091"/>
            <a:ext cx="919017" cy="63038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0056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4.5.1</a:t>
            </a:r>
            <a:r>
              <a:rPr kumimoji="1" lang="ja-JP" altLang="en-US" dirty="0"/>
              <a:t>　</a:t>
            </a:r>
            <a:r>
              <a:rPr lang="ja-JP" altLang="en-US" dirty="0"/>
              <a:t>標本分布から何がわかるのか</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kumimoji="1" lang="ja-JP" altLang="en-US" dirty="0"/>
                  <a:t>標本抽出を行って母数（母平均など）の推定値（標本平均など）を計算する。推定値は母数とほぼ同じ値かもしれないし、かなり異なるかもしれない。</a:t>
                </a:r>
                <a:endParaRPr kumimoji="1" lang="en-US" altLang="ja-JP" dirty="0"/>
              </a:p>
              <a:p>
                <a:r>
                  <a:rPr lang="ja-JP" altLang="en-US" dirty="0"/>
                  <a:t>推定値は平均的には正しいものであってほしい。推定量の期待値が母数に一致するとき、その推定量は</a:t>
                </a:r>
                <a:r>
                  <a:rPr lang="ja-JP" altLang="en-US" u="sng" dirty="0">
                    <a:solidFill>
                      <a:srgbClr val="FF0000"/>
                    </a:solidFill>
                  </a:rPr>
                  <a:t>不偏推定量</a:t>
                </a:r>
                <a:r>
                  <a:rPr lang="ja-JP" altLang="en-US" dirty="0"/>
                  <a:t>（</a:t>
                </a:r>
                <a:r>
                  <a:rPr lang="en-US" altLang="ja-JP" dirty="0"/>
                  <a:t>unbiased estimator</a:t>
                </a:r>
                <a:r>
                  <a:rPr lang="ja-JP" altLang="en-US" dirty="0"/>
                  <a:t>）であるという。（</a:t>
                </a:r>
                <a:r>
                  <a:rPr lang="en-US" altLang="ja-JP" dirty="0"/>
                  <a:t>4.5.5</a:t>
                </a:r>
                <a:r>
                  <a:rPr lang="ja-JP" altLang="en-US" dirty="0"/>
                  <a:t>節）</a:t>
                </a:r>
                <a:endParaRPr lang="en-US" altLang="ja-JP" dirty="0"/>
              </a:p>
              <a:p>
                <a:pPr lvl="1"/>
                <a:r>
                  <a:rPr lang="ja-JP" altLang="en-US" dirty="0"/>
                  <a:t>標本平均および標本比率は、それぞれ、母平均および母比率の不偏推定量である。</a:t>
                </a:r>
                <a:endParaRPr lang="en-US" altLang="ja-JP" dirty="0"/>
              </a:p>
              <a:p>
                <a:pPr lvl="1"/>
                <a:r>
                  <a:rPr lang="ja-JP" altLang="en-US" dirty="0"/>
                  <a:t>偏差平方和を </a:t>
                </a:r>
                <a14:m>
                  <m:oMath xmlns:m="http://schemas.openxmlformats.org/officeDocument/2006/math">
                    <m:r>
                      <a:rPr lang="en-US" altLang="ja-JP" b="0" i="1" smtClean="0">
                        <a:latin typeface="Cambria Math" panose="02040503050406030204" pitchFamily="18" charset="0"/>
                      </a:rPr>
                      <m:t>𝑛</m:t>
                    </m:r>
                    <m:r>
                      <a:rPr lang="en-US" altLang="ja-JP" b="0" i="1" smtClean="0">
                        <a:latin typeface="Cambria Math" panose="02040503050406030204" pitchFamily="18" charset="0"/>
                      </a:rPr>
                      <m:t>−1</m:t>
                    </m:r>
                  </m:oMath>
                </a14:m>
                <a:r>
                  <a:rPr lang="ja-JP" altLang="en-US" dirty="0"/>
                  <a:t> で割って得られる不偏標本分散は母分散の不偏推定量である。</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043" t="-2241" r="-1449"/>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462257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推定値は分散が小さい方が望ましい。分散の理論的下限を達成する不偏推定量を</a:t>
            </a:r>
            <a:r>
              <a:rPr kumimoji="1" lang="ja-JP" altLang="en-US" u="sng" dirty="0">
                <a:solidFill>
                  <a:srgbClr val="FF0000"/>
                </a:solidFill>
              </a:rPr>
              <a:t>有効推定量</a:t>
            </a:r>
            <a:r>
              <a:rPr kumimoji="1" lang="ja-JP" altLang="en-US" dirty="0"/>
              <a:t>（</a:t>
            </a:r>
            <a:r>
              <a:rPr kumimoji="1" lang="en-US" altLang="ja-JP" dirty="0"/>
              <a:t>efficient estimator</a:t>
            </a:r>
            <a:r>
              <a:rPr kumimoji="1" lang="ja-JP" altLang="en-US" dirty="0"/>
              <a:t>）と呼ぶ。</a:t>
            </a:r>
            <a:endParaRPr kumimoji="1" lang="en-US" altLang="ja-JP" dirty="0"/>
          </a:p>
          <a:p>
            <a:pPr lvl="1"/>
            <a:r>
              <a:rPr lang="ja-JP" altLang="en-US" dirty="0"/>
              <a:t>標本平均および標本比率は、それぞれ、母平均および母比率の有効推定量である。</a:t>
            </a:r>
            <a:endParaRPr lang="en-US" altLang="ja-JP" dirty="0"/>
          </a:p>
          <a:p>
            <a:pPr lvl="1"/>
            <a:r>
              <a:rPr kumimoji="1" lang="ja-JP" altLang="en-US" dirty="0"/>
              <a:t>不偏標本分散は有効推定量ではない。</a:t>
            </a:r>
            <a:endParaRPr kumimoji="1" lang="en-US" altLang="ja-JP" dirty="0"/>
          </a:p>
          <a:p>
            <a:r>
              <a:rPr lang="ja-JP" altLang="en-US" dirty="0"/>
              <a:t>標本の大きさを大きくすれば、推定量の分散を小さくできる。</a:t>
            </a:r>
            <a:endParaRPr lang="en-US" altLang="ja-JP" dirty="0"/>
          </a:p>
          <a:p>
            <a:r>
              <a:rPr lang="ja-JP" altLang="en-US" dirty="0"/>
              <a:t>大きな標本では標本平均（あるいは、標本比率）を母平均（母比率）と見なしてよい。これを</a:t>
            </a:r>
            <a:r>
              <a:rPr lang="ja-JP" altLang="en-US" u="sng" dirty="0">
                <a:solidFill>
                  <a:srgbClr val="FF0000"/>
                </a:solidFill>
              </a:rPr>
              <a:t>大数の法則</a:t>
            </a:r>
            <a:r>
              <a:rPr lang="ja-JP" altLang="en-US" dirty="0"/>
              <a:t>（</a:t>
            </a:r>
            <a:r>
              <a:rPr lang="en-US" altLang="ja-JP" dirty="0"/>
              <a:t>law of large numbers</a:t>
            </a:r>
            <a:r>
              <a:rPr lang="ja-JP" altLang="en-US" dirty="0"/>
              <a:t>）と呼ぶ。</a:t>
            </a:r>
            <a:endParaRPr kumimoji="1" lang="ja-JP" altLang="en-US" dirty="0"/>
          </a:p>
        </p:txBody>
      </p:sp>
    </p:spTree>
    <p:extLst>
      <p:ext uri="{BB962C8B-B14F-4D97-AF65-F5344CB8AC3E}">
        <p14:creationId xmlns:p14="http://schemas.microsoft.com/office/powerpoint/2010/main" val="3974224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4.5.3</a:t>
            </a:r>
            <a:r>
              <a:rPr kumimoji="1" lang="ja-JP" altLang="en-US" dirty="0"/>
              <a:t>　正規母集団の母平均の推定</a:t>
            </a:r>
          </a:p>
        </p:txBody>
      </p:sp>
      <p:sp>
        <p:nvSpPr>
          <p:cNvPr id="3" name="コンテンツ プレースホルダー 2"/>
          <p:cNvSpPr>
            <a:spLocks noGrp="1"/>
          </p:cNvSpPr>
          <p:nvPr>
            <p:ph idx="1"/>
          </p:nvPr>
        </p:nvSpPr>
        <p:spPr/>
        <p:txBody>
          <a:bodyPr/>
          <a:lstStyle/>
          <a:p>
            <a:r>
              <a:rPr kumimoji="1" lang="ja-JP" altLang="en-US" dirty="0"/>
              <a:t>正規分布から標本を無作為抽出するには </a:t>
            </a:r>
            <a:r>
              <a:rPr kumimoji="1" lang="en-US" altLang="ja-JP" dirty="0" err="1"/>
              <a:t>rnorm</a:t>
            </a:r>
            <a:r>
              <a:rPr kumimoji="1" lang="en-US" altLang="ja-JP" dirty="0"/>
              <a:t> </a:t>
            </a:r>
            <a:r>
              <a:rPr kumimoji="1" lang="ja-JP" altLang="en-US" dirty="0"/>
              <a:t>関数を用いる。</a:t>
            </a:r>
            <a:endParaRPr kumimoji="1" lang="en-US" altLang="ja-JP" dirty="0"/>
          </a:p>
          <a:p>
            <a:pPr lvl="1"/>
            <a:r>
              <a:rPr lang="ja-JP" altLang="en-US" dirty="0"/>
              <a:t>引数 </a:t>
            </a:r>
            <a:r>
              <a:rPr lang="en-US" altLang="ja-JP" dirty="0"/>
              <a:t>n </a:t>
            </a:r>
            <a:r>
              <a:rPr lang="ja-JP" altLang="en-US" dirty="0"/>
              <a:t>は標本の大きさ</a:t>
            </a:r>
            <a:endParaRPr lang="en-US" altLang="ja-JP" dirty="0"/>
          </a:p>
          <a:p>
            <a:pPr lvl="1"/>
            <a:r>
              <a:rPr kumimoji="1" lang="ja-JP" altLang="en-US" dirty="0"/>
              <a:t>引数 </a:t>
            </a:r>
            <a:r>
              <a:rPr kumimoji="1" lang="en-US" altLang="ja-JP" dirty="0"/>
              <a:t>mean </a:t>
            </a:r>
            <a:r>
              <a:rPr kumimoji="1" lang="ja-JP" altLang="en-US" dirty="0"/>
              <a:t>は母平均</a:t>
            </a:r>
            <a:endParaRPr kumimoji="1" lang="en-US" altLang="ja-JP" dirty="0"/>
          </a:p>
          <a:p>
            <a:pPr lvl="1"/>
            <a:r>
              <a:rPr lang="ja-JP" altLang="en-US" dirty="0"/>
              <a:t>引数 </a:t>
            </a:r>
            <a:r>
              <a:rPr lang="en-US" altLang="ja-JP" dirty="0" err="1"/>
              <a:t>sd</a:t>
            </a:r>
            <a:r>
              <a:rPr lang="en-US" altLang="ja-JP" dirty="0"/>
              <a:t> </a:t>
            </a:r>
            <a:r>
              <a:rPr lang="ja-JP" altLang="en-US" dirty="0"/>
              <a:t>は母標準偏差</a:t>
            </a:r>
            <a:endParaRPr lang="en-US" altLang="ja-JP" dirty="0"/>
          </a:p>
          <a:p>
            <a:r>
              <a:rPr kumimoji="1" lang="ja-JP" altLang="en-US" dirty="0"/>
              <a:t>大きさ </a:t>
            </a:r>
            <a:r>
              <a:rPr kumimoji="1" lang="en-US" altLang="ja-JP" i="1" dirty="0">
                <a:latin typeface="Times New Roman" panose="02020603050405020304" pitchFamily="18" charset="0"/>
                <a:cs typeface="Times New Roman" panose="02020603050405020304" pitchFamily="18" charset="0"/>
              </a:rPr>
              <a:t>n</a:t>
            </a:r>
            <a:r>
              <a:rPr kumimoji="1" lang="en-US" altLang="ja-JP" dirty="0"/>
              <a:t> </a:t>
            </a:r>
            <a:r>
              <a:rPr kumimoji="1" lang="ja-JP" altLang="en-US" dirty="0"/>
              <a:t>の標本を抽出して標本平均を（ひとつ）求めるという実験を、多数回繰り返し、標本平均の分布を「経験的」に求める。</a:t>
            </a:r>
          </a:p>
        </p:txBody>
      </p:sp>
    </p:spTree>
    <p:extLst>
      <p:ext uri="{BB962C8B-B14F-4D97-AF65-F5344CB8AC3E}">
        <p14:creationId xmlns:p14="http://schemas.microsoft.com/office/powerpoint/2010/main" val="4289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4.5.4</a:t>
            </a:r>
            <a:r>
              <a:rPr kumimoji="1" lang="ja-JP" altLang="en-US" dirty="0"/>
              <a:t>　</a:t>
            </a:r>
            <a:r>
              <a:rPr lang="ja-JP" altLang="en-US" dirty="0"/>
              <a:t>標本分布を求める</a:t>
            </a:r>
            <a:endParaRPr kumimoji="1" lang="ja-JP" altLang="en-US" dirty="0"/>
          </a:p>
        </p:txBody>
      </p:sp>
      <p:sp>
        <p:nvSpPr>
          <p:cNvPr id="4" name="テキスト ボックス 3"/>
          <p:cNvSpPr txBox="1"/>
          <p:nvPr/>
        </p:nvSpPr>
        <p:spPr>
          <a:xfrm>
            <a:off x="1736437" y="1570181"/>
            <a:ext cx="6074099" cy="4893647"/>
          </a:xfrm>
          <a:prstGeom prst="rect">
            <a:avLst/>
          </a:prstGeom>
          <a:noFill/>
        </p:spPr>
        <p:txBody>
          <a:bodyPr wrap="none" rtlCol="0">
            <a:spAutoFit/>
          </a:bodyPr>
          <a:lstStyle/>
          <a:p>
            <a:r>
              <a:rPr lang="en-US" altLang="ja-JP" sz="2400" dirty="0"/>
              <a:t>means &lt;- numeric(length = 10000)</a:t>
            </a:r>
          </a:p>
          <a:p>
            <a:endParaRPr lang="en-US" altLang="ja-JP" sz="2400" dirty="0"/>
          </a:p>
          <a:p>
            <a:r>
              <a:rPr lang="en-US" altLang="ja-JP" sz="2400" dirty="0"/>
              <a:t>n &lt;- 10</a:t>
            </a:r>
          </a:p>
          <a:p>
            <a:endParaRPr lang="en-US" altLang="ja-JP" sz="2400" dirty="0"/>
          </a:p>
          <a:p>
            <a:r>
              <a:rPr lang="en-US" altLang="ja-JP" sz="2400" dirty="0"/>
              <a:t>for (</a:t>
            </a:r>
            <a:r>
              <a:rPr lang="en-US" altLang="ja-JP" sz="2400" dirty="0" err="1"/>
              <a:t>i</a:t>
            </a:r>
            <a:r>
              <a:rPr lang="en-US" altLang="ja-JP" sz="2400" dirty="0"/>
              <a:t> in 1:10000) {</a:t>
            </a:r>
          </a:p>
          <a:p>
            <a:r>
              <a:rPr lang="en-US" altLang="ja-JP" sz="2400" dirty="0"/>
              <a:t>     data &lt;- </a:t>
            </a:r>
            <a:r>
              <a:rPr lang="en-US" altLang="ja-JP" sz="2400" dirty="0" err="1"/>
              <a:t>rnorm</a:t>
            </a:r>
            <a:r>
              <a:rPr lang="en-US" altLang="ja-JP" sz="2400" dirty="0"/>
              <a:t>(n, mean = 50, </a:t>
            </a:r>
            <a:r>
              <a:rPr lang="en-US" altLang="ja-JP" sz="2400" dirty="0" err="1"/>
              <a:t>sd</a:t>
            </a:r>
            <a:r>
              <a:rPr lang="en-US" altLang="ja-JP" sz="2400" dirty="0"/>
              <a:t> = 10)</a:t>
            </a:r>
          </a:p>
          <a:p>
            <a:r>
              <a:rPr lang="en-US" altLang="ja-JP" sz="2400" dirty="0"/>
              <a:t>     means[</a:t>
            </a:r>
            <a:r>
              <a:rPr lang="en-US" altLang="ja-JP" sz="2400" dirty="0" err="1"/>
              <a:t>i</a:t>
            </a:r>
            <a:r>
              <a:rPr lang="en-US" altLang="ja-JP" sz="2400" dirty="0"/>
              <a:t>] &lt;- mean(data)</a:t>
            </a:r>
          </a:p>
          <a:p>
            <a:r>
              <a:rPr lang="en-US" altLang="ja-JP" sz="2400" dirty="0"/>
              <a:t>}</a:t>
            </a:r>
          </a:p>
          <a:p>
            <a:endParaRPr lang="en-US" altLang="ja-JP" sz="2400" dirty="0"/>
          </a:p>
          <a:p>
            <a:r>
              <a:rPr lang="en-US" altLang="ja-JP" sz="2400" dirty="0" err="1"/>
              <a:t>hist</a:t>
            </a:r>
            <a:r>
              <a:rPr lang="en-US" altLang="ja-JP" sz="2400" dirty="0"/>
              <a:t>(means,</a:t>
            </a:r>
          </a:p>
          <a:p>
            <a:r>
              <a:rPr lang="en-US" altLang="ja-JP" sz="2400" dirty="0"/>
              <a:t>       </a:t>
            </a:r>
            <a:r>
              <a:rPr lang="en-US" altLang="ja-JP" sz="2400" dirty="0" err="1"/>
              <a:t>xlab</a:t>
            </a:r>
            <a:r>
              <a:rPr lang="en-US" altLang="ja-JP" sz="2400" dirty="0"/>
              <a:t> = "</a:t>
            </a:r>
            <a:r>
              <a:rPr lang="ja-JP" altLang="en-US" sz="2400" dirty="0"/>
              <a:t>標本平均</a:t>
            </a:r>
            <a:r>
              <a:rPr lang="en-US" altLang="ja-JP" sz="2400" dirty="0"/>
              <a:t>", </a:t>
            </a:r>
            <a:r>
              <a:rPr lang="en-US" altLang="ja-JP" sz="2400" dirty="0" err="1"/>
              <a:t>ylab</a:t>
            </a:r>
            <a:r>
              <a:rPr lang="en-US" altLang="ja-JP" sz="2400" dirty="0"/>
              <a:t> = "</a:t>
            </a:r>
            <a:r>
              <a:rPr lang="ja-JP" altLang="en-US" sz="2400" dirty="0"/>
              <a:t>度数</a:t>
            </a:r>
            <a:r>
              <a:rPr lang="en-US" altLang="ja-JP" sz="2400" dirty="0"/>
              <a:t>",</a:t>
            </a:r>
          </a:p>
          <a:p>
            <a:r>
              <a:rPr lang="en-US" altLang="ja-JP" sz="2400" dirty="0"/>
              <a:t>       main = ""</a:t>
            </a:r>
          </a:p>
          <a:p>
            <a:r>
              <a:rPr lang="en-US" altLang="ja-JP" sz="2400" dirty="0"/>
              <a:t>)</a:t>
            </a:r>
            <a:endParaRPr kumimoji="1" lang="ja-JP" altLang="en-US" sz="2400" dirty="0"/>
          </a:p>
        </p:txBody>
      </p:sp>
    </p:spTree>
    <p:extLst>
      <p:ext uri="{BB962C8B-B14F-4D97-AF65-F5344CB8AC3E}">
        <p14:creationId xmlns:p14="http://schemas.microsoft.com/office/powerpoint/2010/main" val="387529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a:bodyPr>
              <a:lstStyle/>
              <a:p>
                <a:r>
                  <a:rPr kumimoji="1" lang="ja-JP" altLang="en-US" dirty="0"/>
                  <a:t>母集団分布が正規分布 </a:t>
                </a:r>
                <a14:m>
                  <m:oMath xmlns:m="http://schemas.openxmlformats.org/officeDocument/2006/math">
                    <m:r>
                      <a:rPr kumimoji="1" lang="en-US" altLang="ja-JP" b="0" i="1" smtClean="0">
                        <a:latin typeface="Cambria Math" panose="02040503050406030204" pitchFamily="18" charset="0"/>
                      </a:rPr>
                      <m:t>𝑁</m:t>
                    </m:r>
                    <m:d>
                      <m:dPr>
                        <m:ctrlPr>
                          <a:rPr kumimoji="1" lang="en-US" altLang="ja-JP" b="0" i="1" smtClean="0">
                            <a:latin typeface="Cambria Math" panose="02040503050406030204" pitchFamily="18" charset="0"/>
                          </a:rPr>
                        </m:ctrlPr>
                      </m:dPr>
                      <m:e>
                        <m:r>
                          <a:rPr kumimoji="1" lang="ja-JP" altLang="en-US" b="0" i="1" smtClean="0">
                            <a:latin typeface="Cambria Math" panose="02040503050406030204" pitchFamily="18" charset="0"/>
                          </a:rPr>
                          <m:t>𝜇</m:t>
                        </m:r>
                        <m:r>
                          <a:rPr kumimoji="1" lang="en-US" altLang="ja-JP" b="0" i="1" smtClean="0">
                            <a:latin typeface="Cambria Math" panose="02040503050406030204" pitchFamily="18" charset="0"/>
                          </a:rPr>
                          <m:t>,</m:t>
                        </m:r>
                        <m:sSup>
                          <m:sSupPr>
                            <m:ctrlPr>
                              <a:rPr kumimoji="1" lang="en-US" altLang="ja-JP" b="0" i="1" smtClean="0">
                                <a:latin typeface="Cambria Math" panose="02040503050406030204" pitchFamily="18" charset="0"/>
                              </a:rPr>
                            </m:ctrlPr>
                          </m:sSupPr>
                          <m:e>
                            <m:r>
                              <a:rPr kumimoji="1" lang="ja-JP" altLang="en-US" b="0" i="1" smtClean="0">
                                <a:latin typeface="Cambria Math" panose="02040503050406030204" pitchFamily="18" charset="0"/>
                              </a:rPr>
                              <m:t>𝜎</m:t>
                            </m:r>
                          </m:e>
                          <m:sup>
                            <m:r>
                              <a:rPr kumimoji="1" lang="en-US" altLang="ja-JP" b="0" i="1" smtClean="0">
                                <a:latin typeface="Cambria Math" panose="02040503050406030204" pitchFamily="18" charset="0"/>
                              </a:rPr>
                              <m:t>2</m:t>
                            </m:r>
                          </m:sup>
                        </m:sSup>
                      </m:e>
                    </m:d>
                  </m:oMath>
                </a14:m>
                <a:r>
                  <a:rPr kumimoji="1" lang="ja-JP" altLang="en-US" dirty="0"/>
                  <a:t> であるとき、標本平均の標本分布は </a:t>
                </a:r>
                <a14:m>
                  <m:oMath xmlns:m="http://schemas.openxmlformats.org/officeDocument/2006/math">
                    <m:r>
                      <a:rPr kumimoji="1" lang="en-US" altLang="ja-JP" b="0" i="1" smtClean="0">
                        <a:latin typeface="Cambria Math" panose="02040503050406030204" pitchFamily="18" charset="0"/>
                      </a:rPr>
                      <m:t>𝑁</m:t>
                    </m:r>
                    <m:d>
                      <m:dPr>
                        <m:ctrlPr>
                          <a:rPr kumimoji="1" lang="en-US" altLang="ja-JP" b="0" i="1" smtClean="0">
                            <a:latin typeface="Cambria Math" panose="02040503050406030204" pitchFamily="18" charset="0"/>
                          </a:rPr>
                        </m:ctrlPr>
                      </m:dPr>
                      <m:e>
                        <m:r>
                          <a:rPr kumimoji="1" lang="ja-JP" altLang="en-US" b="0" i="1" smtClean="0">
                            <a:latin typeface="Cambria Math" panose="02040503050406030204" pitchFamily="18" charset="0"/>
                          </a:rPr>
                          <m:t>𝜇</m:t>
                        </m:r>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1</m:t>
                            </m:r>
                          </m:num>
                          <m:den>
                            <m:r>
                              <a:rPr kumimoji="1" lang="en-US" altLang="ja-JP" b="0" i="1" smtClean="0">
                                <a:latin typeface="Cambria Math" panose="02040503050406030204" pitchFamily="18" charset="0"/>
                              </a:rPr>
                              <m:t>𝑛</m:t>
                            </m:r>
                          </m:den>
                        </m:f>
                        <m:sSup>
                          <m:sSupPr>
                            <m:ctrlPr>
                              <a:rPr kumimoji="1" lang="en-US" altLang="ja-JP" b="0" i="1" smtClean="0">
                                <a:latin typeface="Cambria Math" panose="02040503050406030204" pitchFamily="18" charset="0"/>
                              </a:rPr>
                            </m:ctrlPr>
                          </m:sSupPr>
                          <m:e>
                            <m:r>
                              <a:rPr kumimoji="1" lang="ja-JP" altLang="en-US" b="0" i="1" smtClean="0">
                                <a:latin typeface="Cambria Math" panose="02040503050406030204" pitchFamily="18" charset="0"/>
                              </a:rPr>
                              <m:t>𝜎</m:t>
                            </m:r>
                          </m:e>
                          <m:sup>
                            <m:r>
                              <a:rPr kumimoji="1" lang="en-US" altLang="ja-JP" b="0" i="1" smtClean="0">
                                <a:latin typeface="Cambria Math" panose="02040503050406030204" pitchFamily="18" charset="0"/>
                              </a:rPr>
                              <m:t>2</m:t>
                            </m:r>
                          </m:sup>
                        </m:sSup>
                      </m:e>
                    </m:d>
                  </m:oMath>
                </a14:m>
                <a:r>
                  <a:rPr kumimoji="1" lang="ja-JP" altLang="en-US" dirty="0"/>
                  <a:t> である。</a:t>
                </a:r>
                <a:endParaRPr kumimoji="1" lang="en-US" altLang="ja-JP" dirty="0"/>
              </a:p>
              <a:p>
                <a:pPr lvl="1"/>
                <a:r>
                  <a:rPr kumimoji="1" lang="ja-JP" altLang="en-US" dirty="0"/>
                  <a:t>標本分布の標準偏差 </a:t>
                </a:r>
                <a14:m>
                  <m:oMath xmlns:m="http://schemas.openxmlformats.org/officeDocument/2006/math">
                    <m:f>
                      <m:fPr>
                        <m:ctrlPr>
                          <a:rPr kumimoji="1" lang="en-US" altLang="ja-JP" i="1" smtClean="0">
                            <a:latin typeface="Cambria Math" panose="02040503050406030204" pitchFamily="18" charset="0"/>
                          </a:rPr>
                        </m:ctrlPr>
                      </m:fPr>
                      <m:num>
                        <m:r>
                          <a:rPr kumimoji="1" lang="ja-JP" altLang="en-US" i="1" smtClean="0">
                            <a:latin typeface="Cambria Math" panose="02040503050406030204" pitchFamily="18" charset="0"/>
                          </a:rPr>
                          <m:t>𝜎</m:t>
                        </m:r>
                      </m:num>
                      <m:den>
                        <m:rad>
                          <m:radPr>
                            <m:degHide m:val="on"/>
                            <m:ctrlPr>
                              <a:rPr kumimoji="1" lang="en-US" altLang="ja-JP" i="1" smtClean="0">
                                <a:latin typeface="Cambria Math" panose="02040503050406030204" pitchFamily="18" charset="0"/>
                              </a:rPr>
                            </m:ctrlPr>
                          </m:radPr>
                          <m:deg/>
                          <m:e>
                            <m:r>
                              <a:rPr kumimoji="1" lang="en-US" altLang="ja-JP" b="0" i="1" smtClean="0">
                                <a:latin typeface="Cambria Math" panose="02040503050406030204" pitchFamily="18" charset="0"/>
                              </a:rPr>
                              <m:t>𝑛</m:t>
                            </m:r>
                          </m:e>
                        </m:rad>
                      </m:den>
                    </m:f>
                  </m:oMath>
                </a14:m>
                <a:r>
                  <a:rPr kumimoji="1" lang="ja-JP" altLang="en-US" dirty="0"/>
                  <a:t> を</a:t>
                </a:r>
                <a:r>
                  <a:rPr kumimoji="1" lang="ja-JP" altLang="en-US" u="sng" dirty="0">
                    <a:solidFill>
                      <a:srgbClr val="FF0000"/>
                    </a:solidFill>
                  </a:rPr>
                  <a:t>標準誤差</a:t>
                </a:r>
                <a:r>
                  <a:rPr kumimoji="1" lang="ja-JP" altLang="en-US" dirty="0"/>
                  <a:t>（</a:t>
                </a:r>
                <a:r>
                  <a:rPr kumimoji="1" lang="en-US" altLang="ja-JP" dirty="0"/>
                  <a:t>standard error</a:t>
                </a:r>
                <a:r>
                  <a:rPr kumimoji="1" lang="ja-JP" altLang="en-US" dirty="0"/>
                  <a:t>）と呼ぶ。</a:t>
                </a:r>
                <a:r>
                  <a:rPr lang="ja-JP" altLang="en-US" dirty="0"/>
                  <a:t>（</a:t>
                </a:r>
                <a:r>
                  <a:rPr lang="en-US" altLang="ja-JP" dirty="0"/>
                  <a:t>4.5.6</a:t>
                </a:r>
                <a:r>
                  <a:rPr lang="ja-JP" altLang="en-US" dirty="0"/>
                  <a:t>節）</a:t>
                </a:r>
                <a:endParaRPr lang="en-US" altLang="ja-JP" dirty="0"/>
              </a:p>
              <a:p>
                <a:pPr lvl="1"/>
                <a:r>
                  <a:rPr lang="ja-JP" altLang="en-US" dirty="0"/>
                  <a:t>母集団が正規分布でなくても、標本の大きさ</a:t>
                </a:r>
                <a:r>
                  <a:rPr lang="en-US" altLang="ja-JP" dirty="0"/>
                  <a:t>n</a:t>
                </a:r>
                <a:r>
                  <a:rPr lang="ja-JP" altLang="en-US" dirty="0"/>
                  <a:t>が十分に大きければ、標本平均の標本分布は </a:t>
                </a:r>
                <a14:m>
                  <m:oMath xmlns:m="http://schemas.openxmlformats.org/officeDocument/2006/math">
                    <m:r>
                      <a:rPr lang="en-US" altLang="ja-JP" i="1">
                        <a:latin typeface="Cambria Math" panose="02040503050406030204" pitchFamily="18" charset="0"/>
                      </a:rPr>
                      <m:t>𝑁</m:t>
                    </m:r>
                    <m:d>
                      <m:dPr>
                        <m:ctrlPr>
                          <a:rPr lang="en-US" altLang="ja-JP" i="1">
                            <a:latin typeface="Cambria Math" panose="02040503050406030204" pitchFamily="18" charset="0"/>
                          </a:rPr>
                        </m:ctrlPr>
                      </m:dPr>
                      <m:e>
                        <m:r>
                          <a:rPr lang="ja-JP" altLang="en-US" i="1">
                            <a:latin typeface="Cambria Math" panose="02040503050406030204" pitchFamily="18" charset="0"/>
                          </a:rPr>
                          <m:t>𝜇</m:t>
                        </m:r>
                        <m:r>
                          <a:rPr lang="en-US" altLang="ja-JP" i="1">
                            <a:latin typeface="Cambria Math" panose="02040503050406030204" pitchFamily="18" charset="0"/>
                          </a:rPr>
                          <m:t>,</m:t>
                        </m:r>
                        <m:f>
                          <m:fPr>
                            <m:ctrlPr>
                              <a:rPr lang="en-US" altLang="ja-JP" i="1">
                                <a:latin typeface="Cambria Math" panose="02040503050406030204" pitchFamily="18" charset="0"/>
                              </a:rPr>
                            </m:ctrlPr>
                          </m:fPr>
                          <m:num>
                            <m:r>
                              <a:rPr lang="en-US" altLang="ja-JP" i="1">
                                <a:latin typeface="Cambria Math" panose="02040503050406030204" pitchFamily="18" charset="0"/>
                              </a:rPr>
                              <m:t>1</m:t>
                            </m:r>
                          </m:num>
                          <m:den>
                            <m:r>
                              <a:rPr lang="en-US" altLang="ja-JP" i="1">
                                <a:latin typeface="Cambria Math" panose="02040503050406030204" pitchFamily="18" charset="0"/>
                              </a:rPr>
                              <m:t>𝑛</m:t>
                            </m:r>
                          </m:den>
                        </m:f>
                        <m:sSup>
                          <m:sSupPr>
                            <m:ctrlPr>
                              <a:rPr lang="en-US" altLang="ja-JP" i="1">
                                <a:latin typeface="Cambria Math" panose="02040503050406030204" pitchFamily="18" charset="0"/>
                              </a:rPr>
                            </m:ctrlPr>
                          </m:sSupPr>
                          <m:e>
                            <m:r>
                              <a:rPr lang="ja-JP" altLang="en-US" i="1">
                                <a:latin typeface="Cambria Math" panose="02040503050406030204" pitchFamily="18" charset="0"/>
                              </a:rPr>
                              <m:t>𝜎</m:t>
                            </m:r>
                          </m:e>
                          <m:sup>
                            <m:r>
                              <a:rPr lang="en-US" altLang="ja-JP" i="1">
                                <a:latin typeface="Cambria Math" panose="02040503050406030204" pitchFamily="18" charset="0"/>
                              </a:rPr>
                              <m:t>2</m:t>
                            </m:r>
                          </m:sup>
                        </m:sSup>
                      </m:e>
                    </m:d>
                  </m:oMath>
                </a14:m>
                <a:r>
                  <a:rPr lang="ja-JP" altLang="en-US" dirty="0"/>
                  <a:t> となる。これを</a:t>
                </a:r>
                <a:r>
                  <a:rPr lang="ja-JP" altLang="en-US" u="sng" dirty="0">
                    <a:solidFill>
                      <a:srgbClr val="FF0000"/>
                    </a:solidFill>
                  </a:rPr>
                  <a:t>中心極限定理</a:t>
                </a:r>
                <a:r>
                  <a:rPr lang="ja-JP" altLang="en-US" dirty="0"/>
                  <a:t>（</a:t>
                </a:r>
                <a:r>
                  <a:rPr lang="en-US" altLang="ja-JP" dirty="0"/>
                  <a:t>central limit theorem</a:t>
                </a:r>
                <a:r>
                  <a:rPr lang="ja-JP" altLang="en-US" dirty="0"/>
                  <a:t>）と呼ぶ。</a:t>
                </a:r>
                <a:r>
                  <a:rPr lang="en-US" altLang="ja-JP" dirty="0"/>
                  <a:t>(4.5.6</a:t>
                </a:r>
                <a:r>
                  <a:rPr lang="ja-JP" altLang="en-US" dirty="0"/>
                  <a:t>節</a:t>
                </a:r>
                <a:r>
                  <a:rPr lang="en-US" altLang="ja-JP" dirty="0"/>
                  <a:t>)</a:t>
                </a:r>
                <a:endParaRPr kumimoji="1" lang="en-US" altLang="ja-JP"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043" t="-2241" r="-870"/>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649884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もとの母集団分布と、理論的な標本分布を、経験的に得られたヒストグラムに重ねて描いてみる。</a:t>
            </a:r>
            <a:endParaRPr lang="en-US" altLang="ja-JP" dirty="0"/>
          </a:p>
          <a:p>
            <a:pPr lvl="1"/>
            <a:r>
              <a:rPr lang="ja-JP" altLang="en-US" dirty="0"/>
              <a:t>ヒストグラムの面積が</a:t>
            </a:r>
            <a:r>
              <a:rPr lang="en-US" altLang="ja-JP" dirty="0"/>
              <a:t>1</a:t>
            </a:r>
            <a:r>
              <a:rPr lang="ja-JP" altLang="en-US" dirty="0"/>
              <a:t>となるよう、</a:t>
            </a:r>
            <a:r>
              <a:rPr lang="en-US" altLang="ja-JP" dirty="0" err="1"/>
              <a:t>freaq</a:t>
            </a:r>
            <a:r>
              <a:rPr lang="en-US" altLang="ja-JP" dirty="0"/>
              <a:t> </a:t>
            </a:r>
            <a:r>
              <a:rPr lang="ja-JP" altLang="en-US" dirty="0"/>
              <a:t>引数の値を </a:t>
            </a:r>
            <a:r>
              <a:rPr lang="en-US" altLang="ja-JP" dirty="0"/>
              <a:t>FALSE </a:t>
            </a:r>
            <a:r>
              <a:rPr lang="ja-JP" altLang="en-US" dirty="0"/>
              <a:t>とする。</a:t>
            </a:r>
          </a:p>
        </p:txBody>
      </p:sp>
    </p:spTree>
    <p:extLst>
      <p:ext uri="{BB962C8B-B14F-4D97-AF65-F5344CB8AC3E}">
        <p14:creationId xmlns:p14="http://schemas.microsoft.com/office/powerpoint/2010/main" val="2650073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644</TotalTime>
  <Words>928</Words>
  <Application>Microsoft Office PowerPoint</Application>
  <PresentationFormat>ワイド画面</PresentationFormat>
  <Paragraphs>68</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游ゴシック</vt:lpstr>
      <vt:lpstr>游ゴシック Light</vt:lpstr>
      <vt:lpstr>Arial</vt:lpstr>
      <vt:lpstr>Cambria Math</vt:lpstr>
      <vt:lpstr>Times New Roman</vt:lpstr>
      <vt:lpstr>Office テーマ</vt:lpstr>
      <vt:lpstr>Rによるやさしい統計学 第４章５節　補足</vt:lpstr>
      <vt:lpstr>4.5　標本分布</vt:lpstr>
      <vt:lpstr>PowerPoint プレゼンテーション</vt:lpstr>
      <vt:lpstr>4.5.1　標本分布から何がわかるのか</vt:lpstr>
      <vt:lpstr>PowerPoint プレゼンテーション</vt:lpstr>
      <vt:lpstr>4.5.3　正規母集団の母平均の推定</vt:lpstr>
      <vt:lpstr>4.5.4　標本分布を求める</vt:lpstr>
      <vt:lpstr>PowerPoint プレゼンテーション</vt:lpstr>
      <vt:lpstr>PowerPoint プレゼンテーション</vt:lpstr>
      <vt:lpstr>PowerPoint プレゼンテーション</vt:lpstr>
      <vt:lpstr>PowerPoint プレゼンテーション</vt:lpstr>
      <vt:lpstr>4.5.6　標準誤差</vt:lpstr>
      <vt:lpstr>実習課題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寺尾 敦</dc:creator>
  <cp:lastModifiedBy>t41338TERAOAtsushi</cp:lastModifiedBy>
  <cp:revision>15</cp:revision>
  <dcterms:created xsi:type="dcterms:W3CDTF">2020-05-18T19:35:40Z</dcterms:created>
  <dcterms:modified xsi:type="dcterms:W3CDTF">2023-05-11T02:28:18Z</dcterms:modified>
</cp:coreProperties>
</file>