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026AC1C-E3FE-40D8-857A-133A6598D331}" type="datetimeFigureOut">
              <a:rPr kumimoji="1" lang="ja-JP" altLang="en-US" smtClean="0"/>
              <a:t>2020/5/13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9E46AF-0009-465A-BF33-163180207CB1}" type="slidenum">
              <a:rPr kumimoji="1" lang="ja-JP" altLang="en-US" smtClean="0"/>
              <a:t>‹#›</a:t>
            </a:fld>
            <a:endParaRPr kumimoji="1" lang="ja-JP" altLang="en-US"/>
          </a:p>
        </p:txBody>
      </p:sp>
    </p:spTree>
    <p:extLst>
      <p:ext uri="{BB962C8B-B14F-4D97-AF65-F5344CB8AC3E}">
        <p14:creationId xmlns:p14="http://schemas.microsoft.com/office/powerpoint/2010/main" val="2900297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026AC1C-E3FE-40D8-857A-133A6598D331}" type="datetimeFigureOut">
              <a:rPr kumimoji="1" lang="ja-JP" altLang="en-US" smtClean="0"/>
              <a:t>2020/5/13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9E46AF-0009-465A-BF33-163180207CB1}" type="slidenum">
              <a:rPr kumimoji="1" lang="ja-JP" altLang="en-US" smtClean="0"/>
              <a:t>‹#›</a:t>
            </a:fld>
            <a:endParaRPr kumimoji="1" lang="ja-JP" altLang="en-US"/>
          </a:p>
        </p:txBody>
      </p:sp>
    </p:spTree>
    <p:extLst>
      <p:ext uri="{BB962C8B-B14F-4D97-AF65-F5344CB8AC3E}">
        <p14:creationId xmlns:p14="http://schemas.microsoft.com/office/powerpoint/2010/main" val="3839156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026AC1C-E3FE-40D8-857A-133A6598D331}" type="datetimeFigureOut">
              <a:rPr kumimoji="1" lang="ja-JP" altLang="en-US" smtClean="0"/>
              <a:t>2020/5/13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9E46AF-0009-465A-BF33-163180207CB1}" type="slidenum">
              <a:rPr kumimoji="1" lang="ja-JP" altLang="en-US" smtClean="0"/>
              <a:t>‹#›</a:t>
            </a:fld>
            <a:endParaRPr kumimoji="1" lang="ja-JP" altLang="en-US"/>
          </a:p>
        </p:txBody>
      </p:sp>
    </p:spTree>
    <p:extLst>
      <p:ext uri="{BB962C8B-B14F-4D97-AF65-F5344CB8AC3E}">
        <p14:creationId xmlns:p14="http://schemas.microsoft.com/office/powerpoint/2010/main" val="3582461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026AC1C-E3FE-40D8-857A-133A6598D331}" type="datetimeFigureOut">
              <a:rPr kumimoji="1" lang="ja-JP" altLang="en-US" smtClean="0"/>
              <a:t>2020/5/13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9E46AF-0009-465A-BF33-163180207CB1}" type="slidenum">
              <a:rPr kumimoji="1" lang="ja-JP" altLang="en-US" smtClean="0"/>
              <a:t>‹#›</a:t>
            </a:fld>
            <a:endParaRPr kumimoji="1" lang="ja-JP" altLang="en-US"/>
          </a:p>
        </p:txBody>
      </p:sp>
    </p:spTree>
    <p:extLst>
      <p:ext uri="{BB962C8B-B14F-4D97-AF65-F5344CB8AC3E}">
        <p14:creationId xmlns:p14="http://schemas.microsoft.com/office/powerpoint/2010/main" val="2994105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026AC1C-E3FE-40D8-857A-133A6598D331}" type="datetimeFigureOut">
              <a:rPr kumimoji="1" lang="ja-JP" altLang="en-US" smtClean="0"/>
              <a:t>2020/5/13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D9E46AF-0009-465A-BF33-163180207CB1}" type="slidenum">
              <a:rPr kumimoji="1" lang="ja-JP" altLang="en-US" smtClean="0"/>
              <a:t>‹#›</a:t>
            </a:fld>
            <a:endParaRPr kumimoji="1" lang="ja-JP" altLang="en-US"/>
          </a:p>
        </p:txBody>
      </p:sp>
    </p:spTree>
    <p:extLst>
      <p:ext uri="{BB962C8B-B14F-4D97-AF65-F5344CB8AC3E}">
        <p14:creationId xmlns:p14="http://schemas.microsoft.com/office/powerpoint/2010/main" val="4195579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026AC1C-E3FE-40D8-857A-133A6598D331}" type="datetimeFigureOut">
              <a:rPr kumimoji="1" lang="ja-JP" altLang="en-US" smtClean="0"/>
              <a:t>2020/5/13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9E46AF-0009-465A-BF33-163180207CB1}" type="slidenum">
              <a:rPr kumimoji="1" lang="ja-JP" altLang="en-US" smtClean="0"/>
              <a:t>‹#›</a:t>
            </a:fld>
            <a:endParaRPr kumimoji="1" lang="ja-JP" altLang="en-US"/>
          </a:p>
        </p:txBody>
      </p:sp>
    </p:spTree>
    <p:extLst>
      <p:ext uri="{BB962C8B-B14F-4D97-AF65-F5344CB8AC3E}">
        <p14:creationId xmlns:p14="http://schemas.microsoft.com/office/powerpoint/2010/main" val="3609724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026AC1C-E3FE-40D8-857A-133A6598D331}" type="datetimeFigureOut">
              <a:rPr kumimoji="1" lang="ja-JP" altLang="en-US" smtClean="0"/>
              <a:t>2020/5/13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D9E46AF-0009-465A-BF33-163180207CB1}" type="slidenum">
              <a:rPr kumimoji="1" lang="ja-JP" altLang="en-US" smtClean="0"/>
              <a:t>‹#›</a:t>
            </a:fld>
            <a:endParaRPr kumimoji="1" lang="ja-JP" altLang="en-US"/>
          </a:p>
        </p:txBody>
      </p:sp>
    </p:spTree>
    <p:extLst>
      <p:ext uri="{BB962C8B-B14F-4D97-AF65-F5344CB8AC3E}">
        <p14:creationId xmlns:p14="http://schemas.microsoft.com/office/powerpoint/2010/main" val="887107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026AC1C-E3FE-40D8-857A-133A6598D331}" type="datetimeFigureOut">
              <a:rPr kumimoji="1" lang="ja-JP" altLang="en-US" smtClean="0"/>
              <a:t>2020/5/13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D9E46AF-0009-465A-BF33-163180207CB1}" type="slidenum">
              <a:rPr kumimoji="1" lang="ja-JP" altLang="en-US" smtClean="0"/>
              <a:t>‹#›</a:t>
            </a:fld>
            <a:endParaRPr kumimoji="1" lang="ja-JP" altLang="en-US"/>
          </a:p>
        </p:txBody>
      </p:sp>
    </p:spTree>
    <p:extLst>
      <p:ext uri="{BB962C8B-B14F-4D97-AF65-F5344CB8AC3E}">
        <p14:creationId xmlns:p14="http://schemas.microsoft.com/office/powerpoint/2010/main" val="2744321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026AC1C-E3FE-40D8-857A-133A6598D331}" type="datetimeFigureOut">
              <a:rPr kumimoji="1" lang="ja-JP" altLang="en-US" smtClean="0"/>
              <a:t>2020/5/13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D9E46AF-0009-465A-BF33-163180207CB1}" type="slidenum">
              <a:rPr kumimoji="1" lang="ja-JP" altLang="en-US" smtClean="0"/>
              <a:t>‹#›</a:t>
            </a:fld>
            <a:endParaRPr kumimoji="1" lang="ja-JP" altLang="en-US"/>
          </a:p>
        </p:txBody>
      </p:sp>
    </p:spTree>
    <p:extLst>
      <p:ext uri="{BB962C8B-B14F-4D97-AF65-F5344CB8AC3E}">
        <p14:creationId xmlns:p14="http://schemas.microsoft.com/office/powerpoint/2010/main" val="4242400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026AC1C-E3FE-40D8-857A-133A6598D331}" type="datetimeFigureOut">
              <a:rPr kumimoji="1" lang="ja-JP" altLang="en-US" smtClean="0"/>
              <a:t>2020/5/13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9E46AF-0009-465A-BF33-163180207CB1}" type="slidenum">
              <a:rPr kumimoji="1" lang="ja-JP" altLang="en-US" smtClean="0"/>
              <a:t>‹#›</a:t>
            </a:fld>
            <a:endParaRPr kumimoji="1" lang="ja-JP" altLang="en-US"/>
          </a:p>
        </p:txBody>
      </p:sp>
    </p:spTree>
    <p:extLst>
      <p:ext uri="{BB962C8B-B14F-4D97-AF65-F5344CB8AC3E}">
        <p14:creationId xmlns:p14="http://schemas.microsoft.com/office/powerpoint/2010/main" val="2425680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026AC1C-E3FE-40D8-857A-133A6598D331}" type="datetimeFigureOut">
              <a:rPr kumimoji="1" lang="ja-JP" altLang="en-US" smtClean="0"/>
              <a:t>2020/5/13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D9E46AF-0009-465A-BF33-163180207CB1}" type="slidenum">
              <a:rPr kumimoji="1" lang="ja-JP" altLang="en-US" smtClean="0"/>
              <a:t>‹#›</a:t>
            </a:fld>
            <a:endParaRPr kumimoji="1" lang="ja-JP" altLang="en-US"/>
          </a:p>
        </p:txBody>
      </p:sp>
    </p:spTree>
    <p:extLst>
      <p:ext uri="{BB962C8B-B14F-4D97-AF65-F5344CB8AC3E}">
        <p14:creationId xmlns:p14="http://schemas.microsoft.com/office/powerpoint/2010/main" val="1458495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26AC1C-E3FE-40D8-857A-133A6598D331}" type="datetimeFigureOut">
              <a:rPr kumimoji="1" lang="ja-JP" altLang="en-US" smtClean="0"/>
              <a:t>2020/5/13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9E46AF-0009-465A-BF33-163180207CB1}" type="slidenum">
              <a:rPr kumimoji="1" lang="ja-JP" altLang="en-US" smtClean="0"/>
              <a:t>‹#›</a:t>
            </a:fld>
            <a:endParaRPr kumimoji="1" lang="ja-JP" altLang="en-US"/>
          </a:p>
        </p:txBody>
      </p:sp>
    </p:spTree>
    <p:extLst>
      <p:ext uri="{BB962C8B-B14F-4D97-AF65-F5344CB8AC3E}">
        <p14:creationId xmlns:p14="http://schemas.microsoft.com/office/powerpoint/2010/main" val="874580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R</a:t>
            </a:r>
            <a:r>
              <a:rPr lang="ja-JP" altLang="en-US" dirty="0" smtClean="0"/>
              <a:t>によるやさしい統計学</a:t>
            </a:r>
            <a:r>
              <a:rPr lang="en-US" altLang="ja-JP" dirty="0" smtClean="0"/>
              <a:t/>
            </a:r>
            <a:br>
              <a:rPr lang="en-US" altLang="ja-JP" dirty="0" smtClean="0"/>
            </a:br>
            <a:r>
              <a:rPr lang="ja-JP" altLang="en-US" dirty="0" smtClean="0"/>
              <a:t>第４章４節　補足</a:t>
            </a:r>
            <a:endParaRPr kumimoji="1" lang="ja-JP" altLang="en-US" dirty="0"/>
          </a:p>
        </p:txBody>
      </p:sp>
      <p:sp>
        <p:nvSpPr>
          <p:cNvPr id="3" name="サブタイトル 2"/>
          <p:cNvSpPr>
            <a:spLocks noGrp="1"/>
          </p:cNvSpPr>
          <p:nvPr>
            <p:ph type="subTitle" idx="1"/>
          </p:nvPr>
        </p:nvSpPr>
        <p:spPr/>
        <p:txBody>
          <a:bodyPr/>
          <a:lstStyle/>
          <a:p>
            <a:r>
              <a:rPr lang="ja-JP" altLang="en-US" dirty="0"/>
              <a:t>寺尾 敦</a:t>
            </a:r>
            <a:endParaRPr lang="en-US" altLang="ja-JP" dirty="0"/>
          </a:p>
          <a:p>
            <a:r>
              <a:rPr lang="ja-JP" altLang="en-US" dirty="0" smtClean="0"/>
              <a:t>青山学院大学社会情報学部</a:t>
            </a:r>
            <a:endParaRPr lang="ja-JP" altLang="en-US" dirty="0"/>
          </a:p>
        </p:txBody>
      </p:sp>
    </p:spTree>
    <p:extLst>
      <p:ext uri="{BB962C8B-B14F-4D97-AF65-F5344CB8AC3E}">
        <p14:creationId xmlns:p14="http://schemas.microsoft.com/office/powerpoint/2010/main" val="1395737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sz="half" idx="1"/>
              </p:nvPr>
            </p:nvSpPr>
            <p:spPr/>
            <p:txBody>
              <a:bodyPr/>
              <a:lstStyle/>
              <a:p>
                <a:r>
                  <a:rPr kumimoji="1" lang="ja-JP" altLang="en-US" dirty="0" smtClean="0"/>
                  <a:t>例：ルーレットを回して、最初の針の位置から針が止まった位置までの角度 </a:t>
                </a:r>
                <a:r>
                  <a:rPr kumimoji="1" lang="en-US" altLang="ja-JP" i="1" dirty="0" smtClean="0">
                    <a:latin typeface="Times New Roman" panose="02020603050405020304" pitchFamily="18" charset="0"/>
                    <a:cs typeface="Times New Roman" panose="02020603050405020304" pitchFamily="18" charset="0"/>
                  </a:rPr>
                  <a:t>X</a:t>
                </a:r>
                <a:r>
                  <a:rPr kumimoji="1" lang="ja-JP" altLang="en-US" dirty="0" smtClean="0"/>
                  <a:t>（</a:t>
                </a:r>
                <a14:m>
                  <m:oMath xmlns:m="http://schemas.openxmlformats.org/officeDocument/2006/math">
                    <m:r>
                      <a:rPr kumimoji="1" lang="en-US" altLang="ja-JP" b="0" i="1" smtClean="0">
                        <a:latin typeface="Cambria Math" panose="02040503050406030204" pitchFamily="18" charset="0"/>
                      </a:rPr>
                      <m:t>0</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𝑋</m:t>
                    </m:r>
                    <m:r>
                      <a:rPr kumimoji="1" lang="en-US" altLang="ja-JP" b="0" i="1" smtClean="0">
                        <a:latin typeface="Cambria Math" panose="02040503050406030204" pitchFamily="18" charset="0"/>
                        <a:ea typeface="Cambria Math" panose="02040503050406030204" pitchFamily="18" charset="0"/>
                      </a:rPr>
                      <m:t>&lt;360</m:t>
                    </m:r>
                  </m:oMath>
                </a14:m>
                <a:r>
                  <a:rPr kumimoji="1" lang="ja-JP" altLang="en-US" dirty="0" smtClean="0"/>
                  <a:t>）を測定する。</a:t>
                </a: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sz="half" idx="1"/>
              </p:nvPr>
            </p:nvSpPr>
            <p:spPr>
              <a:blipFill>
                <a:blip r:embed="rId2"/>
                <a:stretch>
                  <a:fillRect l="-2118" t="-2241"/>
                </a:stretch>
              </a:blipFill>
            </p:spPr>
            <p:txBody>
              <a:bodyPr/>
              <a:lstStyle/>
              <a:p>
                <a:r>
                  <a:rPr lang="ja-JP" altLang="en-US">
                    <a:noFill/>
                  </a:rPr>
                  <a:t> </a:t>
                </a:r>
              </a:p>
            </p:txBody>
          </p:sp>
        </mc:Fallback>
      </mc:AlternateContent>
      <p:pic>
        <p:nvPicPr>
          <p:cNvPr id="7" name="コンテンツ プレースホルダー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439973" y="1926349"/>
            <a:ext cx="4385045" cy="3996050"/>
          </a:xfrm>
        </p:spPr>
      </p:pic>
      <mc:AlternateContent xmlns:mc="http://schemas.openxmlformats.org/markup-compatibility/2006" xmlns:a14="http://schemas.microsoft.com/office/drawing/2010/main">
        <mc:Choice Requires="a14">
          <p:sp>
            <p:nvSpPr>
              <p:cNvPr id="4" name="テキスト ボックス 3"/>
              <p:cNvSpPr txBox="1"/>
              <p:nvPr/>
            </p:nvSpPr>
            <p:spPr>
              <a:xfrm>
                <a:off x="990319" y="3676072"/>
                <a:ext cx="4877361" cy="194245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800" i="1" smtClean="0">
                              <a:latin typeface="Cambria Math" panose="02040503050406030204" pitchFamily="18" charset="0"/>
                            </a:rPr>
                          </m:ctrlPr>
                        </m:sSubPr>
                        <m:e>
                          <m:r>
                            <a:rPr kumimoji="1" lang="en-US" altLang="ja-JP" sz="2800" b="0" i="1" smtClean="0">
                              <a:latin typeface="Cambria Math" panose="02040503050406030204" pitchFamily="18" charset="0"/>
                            </a:rPr>
                            <m:t>𝐹</m:t>
                          </m:r>
                        </m:e>
                        <m:sub>
                          <m:r>
                            <a:rPr kumimoji="1" lang="en-US" altLang="ja-JP" sz="2800" b="0" i="1" smtClean="0">
                              <a:latin typeface="Cambria Math" panose="02040503050406030204" pitchFamily="18" charset="0"/>
                            </a:rPr>
                            <m:t>𝑋</m:t>
                          </m:r>
                        </m:sub>
                      </m:sSub>
                      <m:d>
                        <m:dPr>
                          <m:ctrlPr>
                            <a:rPr kumimoji="1" lang="en-US" altLang="ja-JP" sz="2800" i="1" smtClean="0">
                              <a:latin typeface="Cambria Math" panose="02040503050406030204" pitchFamily="18" charset="0"/>
                            </a:rPr>
                          </m:ctrlPr>
                        </m:dPr>
                        <m:e>
                          <m:r>
                            <a:rPr kumimoji="1" lang="en-US" altLang="ja-JP" sz="2800" b="0" i="1" smtClean="0">
                              <a:latin typeface="Cambria Math" panose="02040503050406030204" pitchFamily="18" charset="0"/>
                            </a:rPr>
                            <m:t>𝑥</m:t>
                          </m:r>
                        </m:e>
                      </m:d>
                      <m:r>
                        <a:rPr kumimoji="1" lang="en-US" altLang="ja-JP" sz="2800" b="0" i="1" smtClean="0">
                          <a:latin typeface="Cambria Math" panose="02040503050406030204" pitchFamily="18" charset="0"/>
                        </a:rPr>
                        <m:t>=</m:t>
                      </m:r>
                      <m:d>
                        <m:dPr>
                          <m:begChr m:val="{"/>
                          <m:endChr m:val=""/>
                          <m:ctrlPr>
                            <a:rPr kumimoji="1" lang="en-US" altLang="ja-JP" sz="2800" b="0" i="1" smtClean="0">
                              <a:latin typeface="Cambria Math" panose="02040503050406030204" pitchFamily="18" charset="0"/>
                            </a:rPr>
                          </m:ctrlPr>
                        </m:dPr>
                        <m:e>
                          <m:m>
                            <m:mPr>
                              <m:mcs>
                                <m:mc>
                                  <m:mcPr>
                                    <m:count m:val="2"/>
                                    <m:mcJc m:val="center"/>
                                  </m:mcPr>
                                </m:mc>
                              </m:mcs>
                              <m:ctrlPr>
                                <a:rPr kumimoji="1" lang="en-US" altLang="ja-JP" sz="2800" b="0" i="1" smtClean="0">
                                  <a:latin typeface="Cambria Math" panose="02040503050406030204" pitchFamily="18" charset="0"/>
                                </a:rPr>
                              </m:ctrlPr>
                            </m:mPr>
                            <m:mr>
                              <m:e>
                                <m:r>
                                  <m:rPr>
                                    <m:brk m:alnAt="7"/>
                                  </m:rPr>
                                  <a:rPr kumimoji="1" lang="en-US" altLang="ja-JP" sz="2800" b="0" i="1" smtClean="0">
                                    <a:latin typeface="Cambria Math" panose="02040503050406030204" pitchFamily="18" charset="0"/>
                                  </a:rPr>
                                  <m:t>0</m:t>
                                </m:r>
                              </m:e>
                              <m:e>
                                <m:d>
                                  <m:dPr>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𝑥</m:t>
                                    </m:r>
                                    <m:r>
                                      <a:rPr kumimoji="1" lang="en-US" altLang="ja-JP" sz="2800" b="0" i="1" smtClean="0">
                                        <a:latin typeface="Cambria Math" panose="02040503050406030204" pitchFamily="18" charset="0"/>
                                        <a:ea typeface="Cambria Math" panose="02040503050406030204" pitchFamily="18" charset="0"/>
                                      </a:rPr>
                                      <m:t>&lt;0</m:t>
                                    </m:r>
                                  </m:e>
                                </m:d>
                              </m:e>
                            </m:mr>
                            <m:mr>
                              <m:e>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𝑥</m:t>
                                    </m:r>
                                  </m:num>
                                  <m:den>
                                    <m:r>
                                      <a:rPr kumimoji="1" lang="en-US" altLang="ja-JP" sz="2800" b="0" i="1" smtClean="0">
                                        <a:latin typeface="Cambria Math" panose="02040503050406030204" pitchFamily="18" charset="0"/>
                                      </a:rPr>
                                      <m:t>360</m:t>
                                    </m:r>
                                  </m:den>
                                </m:f>
                              </m:e>
                              <m:e>
                                <m:d>
                                  <m:dPr>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0</m:t>
                                    </m:r>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rPr>
                                      <m:t>𝑥</m:t>
                                    </m:r>
                                    <m:r>
                                      <a:rPr lang="en-US" altLang="ja-JP" sz="2800" i="1">
                                        <a:latin typeface="Cambria Math" panose="02040503050406030204" pitchFamily="18" charset="0"/>
                                        <a:ea typeface="Cambria Math" panose="02040503050406030204" pitchFamily="18" charset="0"/>
                                      </a:rPr>
                                      <m:t>&lt;</m:t>
                                    </m:r>
                                    <m:r>
                                      <a:rPr lang="en-US" altLang="ja-JP" sz="2800" b="0" i="1" smtClean="0">
                                        <a:latin typeface="Cambria Math" panose="02040503050406030204" pitchFamily="18" charset="0"/>
                                        <a:ea typeface="Cambria Math" panose="02040503050406030204" pitchFamily="18" charset="0"/>
                                      </a:rPr>
                                      <m:t>360</m:t>
                                    </m:r>
                                  </m:e>
                                </m:d>
                              </m:e>
                            </m:mr>
                            <m:mr>
                              <m:e>
                                <m:r>
                                  <a:rPr kumimoji="1" lang="en-US" altLang="ja-JP" sz="2800" b="0" i="1" smtClean="0">
                                    <a:latin typeface="Cambria Math" panose="02040503050406030204" pitchFamily="18" charset="0"/>
                                  </a:rPr>
                                  <m:t>1</m:t>
                                </m:r>
                              </m:e>
                              <m:e>
                                <m:d>
                                  <m:dPr>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𝑥</m:t>
                                    </m:r>
                                    <m:r>
                                      <a:rPr kumimoji="1" lang="en-US" altLang="ja-JP" sz="2800" b="0" i="1" smtClean="0">
                                        <a:latin typeface="Cambria Math" panose="02040503050406030204" pitchFamily="18" charset="0"/>
                                        <a:ea typeface="Cambria Math" panose="02040503050406030204" pitchFamily="18" charset="0"/>
                                      </a:rPr>
                                      <m:t>≥360</m:t>
                                    </m:r>
                                  </m:e>
                                </m:d>
                              </m:e>
                            </m:mr>
                          </m:m>
                        </m:e>
                      </m:d>
                    </m:oMath>
                  </m:oMathPara>
                </a14:m>
                <a:endParaRPr kumimoji="1" lang="ja-JP" altLang="en-US" sz="2800"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990319" y="3676072"/>
                <a:ext cx="4877361" cy="1942455"/>
              </a:xfrm>
              <a:prstGeom prst="rect">
                <a:avLst/>
              </a:prstGeom>
              <a:blipFill>
                <a:blip r:embed="rId4"/>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905854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smtClean="0"/>
              <a:t>離散型確率変数の場合も、累積分布関数を考えることができる。グラフは階段状となる。</a:t>
            </a: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6242" y="2791618"/>
            <a:ext cx="4156158" cy="3658072"/>
          </a:xfrm>
          <a:prstGeom prst="rect">
            <a:avLst/>
          </a:prstGeom>
        </p:spPr>
      </p:pic>
    </p:spTree>
    <p:extLst>
      <p:ext uri="{BB962C8B-B14F-4D97-AF65-F5344CB8AC3E}">
        <p14:creationId xmlns:p14="http://schemas.microsoft.com/office/powerpoint/2010/main" val="6408901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850663225"/>
                  </p:ext>
                </p:extLst>
              </p:nvPr>
            </p:nvGraphicFramePr>
            <p:xfrm>
              <a:off x="838200" y="1825625"/>
              <a:ext cx="10515600" cy="148336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4157608292"/>
                        </a:ext>
                      </a:extLst>
                    </a:gridCol>
                    <a:gridCol w="2628900">
                      <a:extLst>
                        <a:ext uri="{9D8B030D-6E8A-4147-A177-3AD203B41FA5}">
                          <a16:colId xmlns:a16="http://schemas.microsoft.com/office/drawing/2014/main" val="1835494732"/>
                        </a:ext>
                      </a:extLst>
                    </a:gridCol>
                    <a:gridCol w="2628900">
                      <a:extLst>
                        <a:ext uri="{9D8B030D-6E8A-4147-A177-3AD203B41FA5}">
                          <a16:colId xmlns:a16="http://schemas.microsoft.com/office/drawing/2014/main" val="2138749222"/>
                        </a:ext>
                      </a:extLst>
                    </a:gridCol>
                    <a:gridCol w="2628900">
                      <a:extLst>
                        <a:ext uri="{9D8B030D-6E8A-4147-A177-3AD203B41FA5}">
                          <a16:colId xmlns:a16="http://schemas.microsoft.com/office/drawing/2014/main" val="396964110"/>
                        </a:ext>
                      </a:extLst>
                    </a:gridCol>
                  </a:tblGrid>
                  <a:tr h="370840">
                    <a:tc rowSpan="2">
                      <a:txBody>
                        <a:bodyPr/>
                        <a:lstStyle/>
                        <a:p>
                          <a:pPr algn="ctr"/>
                          <a:r>
                            <a:rPr kumimoji="1" lang="ja-JP" altLang="en-US" dirty="0" smtClean="0"/>
                            <a:t>度数（確率）</a:t>
                          </a:r>
                          <a:endParaRPr kumimoji="1" lang="ja-JP" altLang="en-US" dirty="0"/>
                        </a:p>
                      </a:txBody>
                      <a:tcPr anchor="b"/>
                    </a:tc>
                    <a:tc gridSpan="3">
                      <a:txBody>
                        <a:bodyPr/>
                        <a:lstStyle/>
                        <a:p>
                          <a:pPr algn="ctr"/>
                          <a:r>
                            <a:rPr kumimoji="1" lang="ja-JP" altLang="en-US" dirty="0" smtClean="0"/>
                            <a:t>分布</a:t>
                          </a:r>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4149012150"/>
                      </a:ext>
                    </a:extLst>
                  </a:tr>
                  <a:tr h="370840">
                    <a:tc vMerge="1">
                      <a:txBody>
                        <a:bodyPr/>
                        <a:lstStyle/>
                        <a:p>
                          <a:endParaRPr kumimoji="1" lang="ja-JP" altLang="en-US" dirty="0"/>
                        </a:p>
                      </a:txBody>
                      <a:tcPr/>
                    </a:tc>
                    <a:tc>
                      <a:txBody>
                        <a:bodyPr/>
                        <a:lstStyle/>
                        <a:p>
                          <a:pPr algn="ctr"/>
                          <a:r>
                            <a:rPr kumimoji="1" lang="ja-JP" altLang="en-US" dirty="0" smtClean="0"/>
                            <a:t>データの分布</a:t>
                          </a:r>
                          <a:endParaRPr kumimoji="1" lang="ja-JP" altLang="en-US" dirty="0"/>
                        </a:p>
                      </a:txBody>
                      <a:tcPr/>
                    </a:tc>
                    <a:tc>
                      <a:txBody>
                        <a:bodyPr/>
                        <a:lstStyle/>
                        <a:p>
                          <a:pPr algn="ctr"/>
                          <a:r>
                            <a:rPr kumimoji="1" lang="ja-JP" altLang="en-US" dirty="0" smtClean="0"/>
                            <a:t>離散型確率変数</a:t>
                          </a:r>
                          <a:endParaRPr kumimoji="1" lang="ja-JP" altLang="en-US" dirty="0"/>
                        </a:p>
                      </a:txBody>
                      <a:tcPr/>
                    </a:tc>
                    <a:tc>
                      <a:txBody>
                        <a:bodyPr/>
                        <a:lstStyle/>
                        <a:p>
                          <a:pPr algn="ctr"/>
                          <a:r>
                            <a:rPr kumimoji="1" lang="ja-JP" altLang="en-US" dirty="0" smtClean="0"/>
                            <a:t>連続型確率変数</a:t>
                          </a:r>
                          <a:endParaRPr kumimoji="1" lang="ja-JP" altLang="en-US" dirty="0"/>
                        </a:p>
                      </a:txBody>
                      <a:tcPr/>
                    </a:tc>
                    <a:extLst>
                      <a:ext uri="{0D108BD9-81ED-4DB2-BD59-A6C34878D82A}">
                        <a16:rowId xmlns:a16="http://schemas.microsoft.com/office/drawing/2014/main" val="3250104342"/>
                      </a:ext>
                    </a:extLst>
                  </a:tr>
                  <a:tr h="370840">
                    <a:tc>
                      <a:txBody>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𝑋</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𝑥</m:t>
                                </m:r>
                              </m:oMath>
                            </m:oMathPara>
                          </a14:m>
                          <a:endParaRPr kumimoji="1" lang="ja-JP" altLang="en-US" dirty="0"/>
                        </a:p>
                      </a:txBody>
                      <a:tcPr/>
                    </a:tc>
                    <a:tc>
                      <a:txBody>
                        <a:bodyPr/>
                        <a:lstStyle/>
                        <a:p>
                          <a:pPr algn="ctr"/>
                          <a:r>
                            <a:rPr kumimoji="1" lang="ja-JP" altLang="en-US" dirty="0" smtClean="0"/>
                            <a:t>度数分布</a:t>
                          </a:r>
                          <a:endParaRPr kumimoji="1" lang="ja-JP" altLang="en-US" dirty="0"/>
                        </a:p>
                      </a:txBody>
                      <a:tcPr/>
                    </a:tc>
                    <a:tc>
                      <a:txBody>
                        <a:bodyPr/>
                        <a:lstStyle/>
                        <a:p>
                          <a:pPr algn="ctr"/>
                          <a:r>
                            <a:rPr kumimoji="1" lang="ja-JP" altLang="en-US" dirty="0" smtClean="0"/>
                            <a:t>確率質量関数</a:t>
                          </a:r>
                          <a:endParaRPr kumimoji="1" lang="ja-JP" altLang="en-US" dirty="0"/>
                        </a:p>
                      </a:txBody>
                      <a:tcPr/>
                    </a:tc>
                    <a:tc>
                      <a:txBody>
                        <a:bodyPr/>
                        <a:lstStyle/>
                        <a:p>
                          <a:pPr algn="ctr"/>
                          <a:r>
                            <a:rPr kumimoji="1" lang="ja-JP" altLang="en-US" dirty="0" smtClean="0">
                              <a:solidFill>
                                <a:srgbClr val="FF0000"/>
                              </a:solidFill>
                            </a:rPr>
                            <a:t>？</a:t>
                          </a:r>
                          <a:endParaRPr kumimoji="1" lang="ja-JP" altLang="en-US" dirty="0">
                            <a:solidFill>
                              <a:srgbClr val="FF0000"/>
                            </a:solidFill>
                          </a:endParaRPr>
                        </a:p>
                      </a:txBody>
                      <a:tcPr/>
                    </a:tc>
                    <a:extLst>
                      <a:ext uri="{0D108BD9-81ED-4DB2-BD59-A6C34878D82A}">
                        <a16:rowId xmlns:a16="http://schemas.microsoft.com/office/drawing/2014/main" val="173604112"/>
                      </a:ext>
                    </a:extLst>
                  </a:tr>
                  <a:tr h="370840">
                    <a:tc>
                      <a:txBody>
                        <a:bodyPr/>
                        <a:lstStyle/>
                        <a:p>
                          <a:pPr/>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𝑋</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𝑥</m:t>
                                </m:r>
                              </m:oMath>
                            </m:oMathPara>
                          </a14:m>
                          <a:endParaRPr kumimoji="1" lang="ja-JP" altLang="en-US" dirty="0"/>
                        </a:p>
                      </a:txBody>
                      <a:tcPr/>
                    </a:tc>
                    <a:tc>
                      <a:txBody>
                        <a:bodyPr/>
                        <a:lstStyle/>
                        <a:p>
                          <a:pPr algn="ctr"/>
                          <a:r>
                            <a:rPr kumimoji="1" lang="ja-JP" altLang="en-US" dirty="0" smtClean="0"/>
                            <a:t>累積度数分布</a:t>
                          </a:r>
                          <a:endParaRPr kumimoji="1" lang="ja-JP" altLang="en-US" dirty="0"/>
                        </a:p>
                      </a:txBody>
                      <a:tcPr/>
                    </a:tc>
                    <a:tc>
                      <a:txBody>
                        <a:bodyPr/>
                        <a:lstStyle/>
                        <a:p>
                          <a:pPr algn="ctr"/>
                          <a:r>
                            <a:rPr kumimoji="1" lang="ja-JP" altLang="en-US" dirty="0" smtClean="0"/>
                            <a:t>累積分布関数</a:t>
                          </a:r>
                          <a:endParaRPr kumimoji="1" lang="ja-JP" altLang="en-US" dirty="0"/>
                        </a:p>
                      </a:txBody>
                      <a:tcPr/>
                    </a:tc>
                    <a:tc>
                      <a:txBody>
                        <a:bodyPr/>
                        <a:lstStyle/>
                        <a:p>
                          <a:pPr algn="ctr"/>
                          <a:r>
                            <a:rPr kumimoji="1" lang="ja-JP" altLang="en-US" dirty="0" smtClean="0"/>
                            <a:t>累積分布関数</a:t>
                          </a:r>
                          <a:endParaRPr kumimoji="1" lang="ja-JP" altLang="en-US" dirty="0"/>
                        </a:p>
                      </a:txBody>
                      <a:tcPr/>
                    </a:tc>
                    <a:extLst>
                      <a:ext uri="{0D108BD9-81ED-4DB2-BD59-A6C34878D82A}">
                        <a16:rowId xmlns:a16="http://schemas.microsoft.com/office/drawing/2014/main" val="3839545189"/>
                      </a:ext>
                    </a:extLst>
                  </a:tr>
                </a:tbl>
              </a:graphicData>
            </a:graphic>
          </p:graphicFrame>
        </mc:Choice>
        <mc:Fallback xmlns="">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850663225"/>
                  </p:ext>
                </p:extLst>
              </p:nvPr>
            </p:nvGraphicFramePr>
            <p:xfrm>
              <a:off x="838200" y="1825625"/>
              <a:ext cx="10515600" cy="148336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4157608292"/>
                        </a:ext>
                      </a:extLst>
                    </a:gridCol>
                    <a:gridCol w="2628900">
                      <a:extLst>
                        <a:ext uri="{9D8B030D-6E8A-4147-A177-3AD203B41FA5}">
                          <a16:colId xmlns:a16="http://schemas.microsoft.com/office/drawing/2014/main" val="1835494732"/>
                        </a:ext>
                      </a:extLst>
                    </a:gridCol>
                    <a:gridCol w="2628900">
                      <a:extLst>
                        <a:ext uri="{9D8B030D-6E8A-4147-A177-3AD203B41FA5}">
                          <a16:colId xmlns:a16="http://schemas.microsoft.com/office/drawing/2014/main" val="2138749222"/>
                        </a:ext>
                      </a:extLst>
                    </a:gridCol>
                    <a:gridCol w="2628900">
                      <a:extLst>
                        <a:ext uri="{9D8B030D-6E8A-4147-A177-3AD203B41FA5}">
                          <a16:colId xmlns:a16="http://schemas.microsoft.com/office/drawing/2014/main" val="396964110"/>
                        </a:ext>
                      </a:extLst>
                    </a:gridCol>
                  </a:tblGrid>
                  <a:tr h="370840">
                    <a:tc rowSpan="2">
                      <a:txBody>
                        <a:bodyPr/>
                        <a:lstStyle/>
                        <a:p>
                          <a:pPr algn="ctr"/>
                          <a:r>
                            <a:rPr kumimoji="1" lang="ja-JP" altLang="en-US" dirty="0" smtClean="0"/>
                            <a:t>度数（確率）</a:t>
                          </a:r>
                          <a:endParaRPr kumimoji="1" lang="ja-JP" altLang="en-US" dirty="0"/>
                        </a:p>
                      </a:txBody>
                      <a:tcPr anchor="b"/>
                    </a:tc>
                    <a:tc gridSpan="3">
                      <a:txBody>
                        <a:bodyPr/>
                        <a:lstStyle/>
                        <a:p>
                          <a:pPr algn="ctr"/>
                          <a:r>
                            <a:rPr kumimoji="1" lang="ja-JP" altLang="en-US" dirty="0" smtClean="0"/>
                            <a:t>分布</a:t>
                          </a:r>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4149012150"/>
                      </a:ext>
                    </a:extLst>
                  </a:tr>
                  <a:tr h="370840">
                    <a:tc vMerge="1">
                      <a:txBody>
                        <a:bodyPr/>
                        <a:lstStyle/>
                        <a:p>
                          <a:endParaRPr kumimoji="1" lang="ja-JP" altLang="en-US" dirty="0"/>
                        </a:p>
                      </a:txBody>
                      <a:tcPr/>
                    </a:tc>
                    <a:tc>
                      <a:txBody>
                        <a:bodyPr/>
                        <a:lstStyle/>
                        <a:p>
                          <a:pPr algn="ctr"/>
                          <a:r>
                            <a:rPr kumimoji="1" lang="ja-JP" altLang="en-US" dirty="0" smtClean="0"/>
                            <a:t>データの分布</a:t>
                          </a:r>
                          <a:endParaRPr kumimoji="1" lang="ja-JP" altLang="en-US" dirty="0"/>
                        </a:p>
                      </a:txBody>
                      <a:tcPr/>
                    </a:tc>
                    <a:tc>
                      <a:txBody>
                        <a:bodyPr/>
                        <a:lstStyle/>
                        <a:p>
                          <a:pPr algn="ctr"/>
                          <a:r>
                            <a:rPr kumimoji="1" lang="ja-JP" altLang="en-US" dirty="0" smtClean="0"/>
                            <a:t>離散型確率変数</a:t>
                          </a:r>
                          <a:endParaRPr kumimoji="1" lang="ja-JP" altLang="en-US" dirty="0"/>
                        </a:p>
                      </a:txBody>
                      <a:tcPr/>
                    </a:tc>
                    <a:tc>
                      <a:txBody>
                        <a:bodyPr/>
                        <a:lstStyle/>
                        <a:p>
                          <a:pPr algn="ctr"/>
                          <a:r>
                            <a:rPr kumimoji="1" lang="ja-JP" altLang="en-US" dirty="0" smtClean="0"/>
                            <a:t>連続型確率変数</a:t>
                          </a:r>
                          <a:endParaRPr kumimoji="1" lang="ja-JP" altLang="en-US" dirty="0"/>
                        </a:p>
                      </a:txBody>
                      <a:tcPr/>
                    </a:tc>
                    <a:extLst>
                      <a:ext uri="{0D108BD9-81ED-4DB2-BD59-A6C34878D82A}">
                        <a16:rowId xmlns:a16="http://schemas.microsoft.com/office/drawing/2014/main" val="3250104342"/>
                      </a:ext>
                    </a:extLst>
                  </a:tr>
                  <a:tr h="370840">
                    <a:tc>
                      <a:txBody>
                        <a:bodyPr/>
                        <a:lstStyle/>
                        <a:p>
                          <a:endParaRPr lang="ja-JP"/>
                        </a:p>
                      </a:txBody>
                      <a:tcPr>
                        <a:blipFill>
                          <a:blip r:embed="rId2"/>
                          <a:stretch>
                            <a:fillRect l="-231" t="-208197" r="-300463" b="-124590"/>
                          </a:stretch>
                        </a:blipFill>
                      </a:tcPr>
                    </a:tc>
                    <a:tc>
                      <a:txBody>
                        <a:bodyPr/>
                        <a:lstStyle/>
                        <a:p>
                          <a:pPr algn="ctr"/>
                          <a:r>
                            <a:rPr kumimoji="1" lang="ja-JP" altLang="en-US" dirty="0" smtClean="0"/>
                            <a:t>度数分布</a:t>
                          </a:r>
                          <a:endParaRPr kumimoji="1" lang="ja-JP" altLang="en-US" dirty="0"/>
                        </a:p>
                      </a:txBody>
                      <a:tcPr/>
                    </a:tc>
                    <a:tc>
                      <a:txBody>
                        <a:bodyPr/>
                        <a:lstStyle/>
                        <a:p>
                          <a:pPr algn="ctr"/>
                          <a:r>
                            <a:rPr kumimoji="1" lang="ja-JP" altLang="en-US" dirty="0" smtClean="0"/>
                            <a:t>確率質量関数</a:t>
                          </a:r>
                          <a:endParaRPr kumimoji="1" lang="ja-JP" altLang="en-US" dirty="0"/>
                        </a:p>
                      </a:txBody>
                      <a:tcPr/>
                    </a:tc>
                    <a:tc>
                      <a:txBody>
                        <a:bodyPr/>
                        <a:lstStyle/>
                        <a:p>
                          <a:pPr algn="ctr"/>
                          <a:r>
                            <a:rPr kumimoji="1" lang="ja-JP" altLang="en-US" dirty="0" smtClean="0">
                              <a:solidFill>
                                <a:srgbClr val="FF0000"/>
                              </a:solidFill>
                            </a:rPr>
                            <a:t>？</a:t>
                          </a:r>
                          <a:endParaRPr kumimoji="1" lang="ja-JP" altLang="en-US" dirty="0">
                            <a:solidFill>
                              <a:srgbClr val="FF0000"/>
                            </a:solidFill>
                          </a:endParaRPr>
                        </a:p>
                      </a:txBody>
                      <a:tcPr/>
                    </a:tc>
                    <a:extLst>
                      <a:ext uri="{0D108BD9-81ED-4DB2-BD59-A6C34878D82A}">
                        <a16:rowId xmlns:a16="http://schemas.microsoft.com/office/drawing/2014/main" val="173604112"/>
                      </a:ext>
                    </a:extLst>
                  </a:tr>
                  <a:tr h="370840">
                    <a:tc>
                      <a:txBody>
                        <a:bodyPr/>
                        <a:lstStyle/>
                        <a:p>
                          <a:endParaRPr lang="ja-JP"/>
                        </a:p>
                      </a:txBody>
                      <a:tcPr>
                        <a:blipFill>
                          <a:blip r:embed="rId2"/>
                          <a:stretch>
                            <a:fillRect l="-231" t="-308197" r="-300463" b="-24590"/>
                          </a:stretch>
                        </a:blipFill>
                      </a:tcPr>
                    </a:tc>
                    <a:tc>
                      <a:txBody>
                        <a:bodyPr/>
                        <a:lstStyle/>
                        <a:p>
                          <a:pPr algn="ctr"/>
                          <a:r>
                            <a:rPr kumimoji="1" lang="ja-JP" altLang="en-US" dirty="0" smtClean="0"/>
                            <a:t>累積度数分布</a:t>
                          </a:r>
                          <a:endParaRPr kumimoji="1" lang="ja-JP" altLang="en-US" dirty="0"/>
                        </a:p>
                      </a:txBody>
                      <a:tcPr/>
                    </a:tc>
                    <a:tc>
                      <a:txBody>
                        <a:bodyPr/>
                        <a:lstStyle/>
                        <a:p>
                          <a:pPr algn="ctr"/>
                          <a:r>
                            <a:rPr kumimoji="1" lang="ja-JP" altLang="en-US" dirty="0" smtClean="0"/>
                            <a:t>累積分布関数</a:t>
                          </a:r>
                          <a:endParaRPr kumimoji="1" lang="ja-JP" altLang="en-US" dirty="0"/>
                        </a:p>
                      </a:txBody>
                      <a:tcPr/>
                    </a:tc>
                    <a:tc>
                      <a:txBody>
                        <a:bodyPr/>
                        <a:lstStyle/>
                        <a:p>
                          <a:pPr algn="ctr"/>
                          <a:r>
                            <a:rPr kumimoji="1" lang="ja-JP" altLang="en-US" dirty="0" smtClean="0"/>
                            <a:t>累積分布関数</a:t>
                          </a:r>
                          <a:endParaRPr kumimoji="1" lang="ja-JP" altLang="en-US" dirty="0"/>
                        </a:p>
                      </a:txBody>
                      <a:tcPr/>
                    </a:tc>
                    <a:extLst>
                      <a:ext uri="{0D108BD9-81ED-4DB2-BD59-A6C34878D82A}">
                        <a16:rowId xmlns:a16="http://schemas.microsoft.com/office/drawing/2014/main" val="3839545189"/>
                      </a:ext>
                    </a:extLst>
                  </a:tr>
                </a:tbl>
              </a:graphicData>
            </a:graphic>
          </p:graphicFrame>
        </mc:Fallback>
      </mc:AlternateContent>
    </p:spTree>
    <p:extLst>
      <p:ext uri="{BB962C8B-B14F-4D97-AF65-F5344CB8AC3E}">
        <p14:creationId xmlns:p14="http://schemas.microsoft.com/office/powerpoint/2010/main" val="21781620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normAutofit/>
              </a:bodyPr>
              <a:lstStyle/>
              <a:p>
                <a:r>
                  <a:rPr kumimoji="1" lang="ja-JP" altLang="en-US" dirty="0" smtClean="0"/>
                  <a:t>離散型確率変数での確率関数 </a:t>
                </a:r>
                <a14:m>
                  <m:oMath xmlns:m="http://schemas.openxmlformats.org/officeDocument/2006/math">
                    <m:sSub>
                      <m:sSubPr>
                        <m:ctrlPr>
                          <a:rPr kumimoji="1" lang="en-US" altLang="ja-JP" i="1" smtClean="0">
                            <a:latin typeface="Cambria Math" panose="02040503050406030204" pitchFamily="18" charset="0"/>
                          </a:rPr>
                        </m:ctrlPr>
                      </m:sSubPr>
                      <m:e>
                        <m:r>
                          <a:rPr kumimoji="1" lang="en-US" altLang="ja-JP" b="0" i="1" smtClean="0">
                            <a:latin typeface="Cambria Math" panose="02040503050406030204" pitchFamily="18" charset="0"/>
                          </a:rPr>
                          <m:t>𝑓</m:t>
                        </m:r>
                      </m:e>
                      <m:sub>
                        <m:r>
                          <a:rPr kumimoji="1" lang="en-US" altLang="ja-JP" b="0" i="1" smtClean="0">
                            <a:latin typeface="Cambria Math" panose="02040503050406030204" pitchFamily="18" charset="0"/>
                          </a:rPr>
                          <m:t>𝑋</m:t>
                        </m:r>
                      </m:sub>
                    </m:sSub>
                    <m:d>
                      <m:dPr>
                        <m:ctrlPr>
                          <a:rPr kumimoji="1" lang="en-US" altLang="ja-JP" i="1" smtClean="0">
                            <a:latin typeface="Cambria Math" panose="02040503050406030204" pitchFamily="18" charset="0"/>
                          </a:rPr>
                        </m:ctrlPr>
                      </m:dPr>
                      <m:e>
                        <m:r>
                          <a:rPr kumimoji="1" lang="en-US" altLang="ja-JP" b="0" i="1" smtClean="0">
                            <a:latin typeface="Cambria Math" panose="02040503050406030204" pitchFamily="18" charset="0"/>
                          </a:rPr>
                          <m:t>𝑥</m:t>
                        </m:r>
                      </m:e>
                    </m:d>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𝑃</m:t>
                    </m:r>
                    <m:d>
                      <m:dPr>
                        <m:ctrlPr>
                          <a:rPr kumimoji="1" lang="en-US" altLang="ja-JP" b="0" i="1" smtClean="0">
                            <a:latin typeface="Cambria Math" panose="02040503050406030204" pitchFamily="18" charset="0"/>
                          </a:rPr>
                        </m:ctrlPr>
                      </m:dPr>
                      <m:e>
                        <m:r>
                          <a:rPr kumimoji="1" lang="en-US" altLang="ja-JP" b="0" i="1" smtClean="0">
                            <a:latin typeface="Cambria Math" panose="02040503050406030204" pitchFamily="18" charset="0"/>
                          </a:rPr>
                          <m:t>𝑋</m:t>
                        </m:r>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𝑥</m:t>
                        </m:r>
                      </m:e>
                    </m:d>
                  </m:oMath>
                </a14:m>
                <a:r>
                  <a:rPr kumimoji="1" lang="ja-JP" altLang="en-US" dirty="0" smtClean="0"/>
                  <a:t> に対応するものを考えてみる。</a:t>
                </a:r>
                <a:endParaRPr kumimoji="1" lang="en-US" altLang="ja-JP" dirty="0" smtClean="0"/>
              </a:p>
              <a:p>
                <a:r>
                  <a:rPr lang="ja-JP" altLang="en-US" dirty="0"/>
                  <a:t>特定</a:t>
                </a:r>
                <a:r>
                  <a:rPr lang="ja-JP" altLang="en-US" dirty="0" smtClean="0"/>
                  <a:t>の</a:t>
                </a:r>
                <a:r>
                  <a:rPr lang="ja-JP" altLang="en-US" dirty="0"/>
                  <a:t>値</a:t>
                </a:r>
                <a:r>
                  <a:rPr lang="ja-JP" altLang="en-US" dirty="0" smtClean="0"/>
                  <a:t>ではうまくいかないので、すごく狭い範囲を考える。特定の値 </a:t>
                </a:r>
                <a:r>
                  <a:rPr lang="en-US" altLang="ja-JP" i="1" dirty="0" smtClean="0">
                    <a:latin typeface="Times New Roman" panose="02020603050405020304" pitchFamily="18" charset="0"/>
                    <a:cs typeface="Times New Roman" panose="02020603050405020304" pitchFamily="18" charset="0"/>
                  </a:rPr>
                  <a:t>x</a:t>
                </a:r>
                <a:r>
                  <a:rPr lang="en-US" altLang="ja-JP" dirty="0" smtClean="0"/>
                  <a:t> </a:t>
                </a:r>
                <a:r>
                  <a:rPr lang="ja-JP" altLang="en-US" dirty="0" smtClean="0"/>
                  <a:t>から、</a:t>
                </a:r>
                <a14:m>
                  <m:oMath xmlns:m="http://schemas.openxmlformats.org/officeDocument/2006/math">
                    <m:r>
                      <a:rPr lang="en-US" altLang="ja-JP" b="0" i="1" smtClean="0">
                        <a:latin typeface="Cambria Math" panose="02040503050406030204" pitchFamily="18" charset="0"/>
                        <a:ea typeface="Cambria Math" panose="02040503050406030204" pitchFamily="18" charset="0"/>
                      </a:rPr>
                      <m:t>∆</m:t>
                    </m:r>
                    <m:r>
                      <a:rPr lang="en-US" altLang="ja-JP" b="0" i="1" smtClean="0">
                        <a:latin typeface="Cambria Math" panose="02040503050406030204" pitchFamily="18" charset="0"/>
                        <a:ea typeface="Cambria Math" panose="02040503050406030204" pitchFamily="18" charset="0"/>
                      </a:rPr>
                      <m:t>𝑥</m:t>
                    </m:r>
                  </m:oMath>
                </a14:m>
                <a:r>
                  <a:rPr lang="ja-JP" altLang="en-US" dirty="0" smtClean="0"/>
                  <a:t> だけ大きな値である </a:t>
                </a:r>
                <a14:m>
                  <m:oMath xmlns:m="http://schemas.openxmlformats.org/officeDocument/2006/math">
                    <m:r>
                      <a:rPr lang="en-US" altLang="ja-JP" b="0" i="1" smtClean="0">
                        <a:latin typeface="Cambria Math" panose="02040503050406030204" pitchFamily="18" charset="0"/>
                      </a:rPr>
                      <m:t>𝑥</m:t>
                    </m:r>
                    <m:r>
                      <a:rPr lang="en-US" altLang="ja-JP" b="0" i="1" smtClean="0">
                        <a:latin typeface="Cambria Math" panose="02040503050406030204" pitchFamily="18" charset="0"/>
                      </a:rPr>
                      <m:t>+∆</m:t>
                    </m:r>
                    <m:r>
                      <a:rPr lang="en-US" altLang="ja-JP" b="0" i="1" smtClean="0">
                        <a:latin typeface="Cambria Math" panose="02040503050406030204" pitchFamily="18" charset="0"/>
                        <a:ea typeface="Cambria Math" panose="02040503050406030204" pitchFamily="18" charset="0"/>
                      </a:rPr>
                      <m:t>𝑥</m:t>
                    </m:r>
                  </m:oMath>
                </a14:m>
                <a:r>
                  <a:rPr lang="ja-JP" altLang="en-US" dirty="0" smtClean="0"/>
                  <a:t> までの、小さな区間を考える。この </a:t>
                </a:r>
                <a14:m>
                  <m:oMath xmlns:m="http://schemas.openxmlformats.org/officeDocument/2006/math">
                    <m:r>
                      <a:rPr lang="en-US" altLang="ja-JP" b="0" i="1" smtClean="0">
                        <a:latin typeface="Cambria Math" panose="02040503050406030204" pitchFamily="18" charset="0"/>
                        <a:ea typeface="Cambria Math" panose="02040503050406030204" pitchFamily="18" charset="0"/>
                      </a:rPr>
                      <m:t>∆</m:t>
                    </m:r>
                    <m:r>
                      <a:rPr lang="en-US" altLang="ja-JP" b="0" i="1" smtClean="0">
                        <a:latin typeface="Cambria Math" panose="02040503050406030204" pitchFamily="18" charset="0"/>
                        <a:ea typeface="Cambria Math" panose="02040503050406030204" pitchFamily="18" charset="0"/>
                      </a:rPr>
                      <m:t>𝑥</m:t>
                    </m:r>
                  </m:oMath>
                </a14:m>
                <a:r>
                  <a:rPr lang="ja-JP" altLang="en-US" dirty="0" smtClean="0"/>
                  <a:t> をすごく小さくしていき、ほとんど</a:t>
                </a:r>
                <a:r>
                  <a:rPr lang="en-US" altLang="ja-JP" dirty="0" smtClean="0"/>
                  <a:t>0</a:t>
                </a:r>
                <a:r>
                  <a:rPr lang="ja-JP" altLang="en-US" dirty="0" smtClean="0"/>
                  <a:t>に近づけたのなら、</a:t>
                </a:r>
                <a14:m>
                  <m:oMath xmlns:m="http://schemas.openxmlformats.org/officeDocument/2006/math">
                    <m:r>
                      <a:rPr lang="en-US" altLang="ja-JP" b="0" i="1" smtClean="0">
                        <a:latin typeface="Cambria Math" panose="02040503050406030204" pitchFamily="18" charset="0"/>
                      </a:rPr>
                      <m:t>𝑃</m:t>
                    </m:r>
                    <m:d>
                      <m:dPr>
                        <m:ctrlPr>
                          <a:rPr lang="en-US" altLang="ja-JP" b="0" i="1" smtClean="0">
                            <a:latin typeface="Cambria Math" panose="02040503050406030204" pitchFamily="18" charset="0"/>
                          </a:rPr>
                        </m:ctrlPr>
                      </m:dPr>
                      <m:e>
                        <m:r>
                          <a:rPr lang="en-US" altLang="ja-JP" b="0" i="1" smtClean="0">
                            <a:latin typeface="Cambria Math" panose="02040503050406030204" pitchFamily="18" charset="0"/>
                          </a:rPr>
                          <m:t>𝑥</m:t>
                        </m:r>
                        <m:r>
                          <a:rPr lang="en-US" altLang="ja-JP" b="0" i="1" smtClean="0">
                            <a:latin typeface="Cambria Math" panose="02040503050406030204" pitchFamily="18" charset="0"/>
                            <a:ea typeface="Cambria Math" panose="02040503050406030204" pitchFamily="18" charset="0"/>
                          </a:rPr>
                          <m:t>≤</m:t>
                        </m:r>
                        <m:r>
                          <a:rPr lang="en-US" altLang="ja-JP" b="0" i="1" smtClean="0">
                            <a:latin typeface="Cambria Math" panose="02040503050406030204" pitchFamily="18" charset="0"/>
                            <a:ea typeface="Cambria Math" panose="02040503050406030204" pitchFamily="18" charset="0"/>
                          </a:rPr>
                          <m:t>𝑋</m:t>
                        </m:r>
                        <m:r>
                          <a:rPr lang="en-US" altLang="ja-JP" b="0" i="1" smtClean="0">
                            <a:latin typeface="Cambria Math" panose="02040503050406030204" pitchFamily="18" charset="0"/>
                            <a:ea typeface="Cambria Math" panose="02040503050406030204" pitchFamily="18" charset="0"/>
                          </a:rPr>
                          <m:t>≤</m:t>
                        </m:r>
                        <m:r>
                          <a:rPr lang="en-US" altLang="ja-JP" b="0" i="1" smtClean="0">
                            <a:latin typeface="Cambria Math" panose="02040503050406030204" pitchFamily="18" charset="0"/>
                            <a:ea typeface="Cambria Math" panose="02040503050406030204" pitchFamily="18" charset="0"/>
                          </a:rPr>
                          <m:t>𝑥</m:t>
                        </m:r>
                        <m:r>
                          <a:rPr lang="en-US" altLang="ja-JP" b="0" i="1" smtClean="0">
                            <a:latin typeface="Cambria Math" panose="02040503050406030204" pitchFamily="18" charset="0"/>
                            <a:ea typeface="Cambria Math" panose="02040503050406030204" pitchFamily="18" charset="0"/>
                          </a:rPr>
                          <m:t>+∆</m:t>
                        </m:r>
                        <m:r>
                          <a:rPr lang="en-US" altLang="ja-JP" b="0" i="1" smtClean="0">
                            <a:latin typeface="Cambria Math" panose="02040503050406030204" pitchFamily="18" charset="0"/>
                            <a:ea typeface="Cambria Math" panose="02040503050406030204" pitchFamily="18" charset="0"/>
                          </a:rPr>
                          <m:t>𝑥</m:t>
                        </m:r>
                      </m:e>
                    </m:d>
                  </m:oMath>
                </a14:m>
                <a:r>
                  <a:rPr lang="ja-JP" altLang="en-US" dirty="0" smtClean="0"/>
                  <a:t> を </a:t>
                </a:r>
                <a14:m>
                  <m:oMath xmlns:m="http://schemas.openxmlformats.org/officeDocument/2006/math">
                    <m:r>
                      <a:rPr lang="en-US" altLang="ja-JP" i="1">
                        <a:latin typeface="Cambria Math" panose="02040503050406030204" pitchFamily="18" charset="0"/>
                      </a:rPr>
                      <m:t>𝑃</m:t>
                    </m:r>
                    <m:d>
                      <m:dPr>
                        <m:ctrlPr>
                          <a:rPr lang="en-US" altLang="ja-JP" i="1">
                            <a:latin typeface="Cambria Math" panose="02040503050406030204" pitchFamily="18" charset="0"/>
                          </a:rPr>
                        </m:ctrlPr>
                      </m:dPr>
                      <m:e>
                        <m:r>
                          <a:rPr lang="en-US" altLang="ja-JP" i="1">
                            <a:latin typeface="Cambria Math" panose="02040503050406030204" pitchFamily="18" charset="0"/>
                          </a:rPr>
                          <m:t>𝑋</m:t>
                        </m:r>
                        <m:r>
                          <a:rPr lang="en-US" altLang="ja-JP" i="1">
                            <a:latin typeface="Cambria Math" panose="02040503050406030204" pitchFamily="18" charset="0"/>
                          </a:rPr>
                          <m:t>=</m:t>
                        </m:r>
                        <m:r>
                          <a:rPr lang="en-US" altLang="ja-JP" i="1">
                            <a:latin typeface="Cambria Math" panose="02040503050406030204" pitchFamily="18" charset="0"/>
                          </a:rPr>
                          <m:t>𝑥</m:t>
                        </m:r>
                      </m:e>
                    </m:d>
                  </m:oMath>
                </a14:m>
                <a:r>
                  <a:rPr kumimoji="1" lang="ja-JP" altLang="en-US" dirty="0" smtClean="0"/>
                  <a:t> のようなものと考えられないか？</a:t>
                </a:r>
                <a:endParaRPr kumimoji="1" lang="en-US" altLang="ja-JP" dirty="0" smtClean="0"/>
              </a:p>
              <a:p>
                <a:pPr lvl="1"/>
                <a:r>
                  <a:rPr lang="ja-JP" altLang="en-US" dirty="0" smtClean="0"/>
                  <a:t>この値はけっきょくほぼ</a:t>
                </a:r>
                <a:r>
                  <a:rPr lang="en-US" altLang="ja-JP" dirty="0" smtClean="0"/>
                  <a:t>0</a:t>
                </a:r>
                <a:r>
                  <a:rPr lang="ja-JP" altLang="en-US" dirty="0" smtClean="0"/>
                  <a:t>になってしまうのでもう少しだけ工夫が必要だが、よいアイデア。</a:t>
                </a: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043" t="-2241" r="-638"/>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0584120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kumimoji="1" lang="ja-JP" altLang="en-US" dirty="0" smtClean="0"/>
                  <a:t>確率 </a:t>
                </a:r>
                <a14:m>
                  <m:oMath xmlns:m="http://schemas.openxmlformats.org/officeDocument/2006/math">
                    <m:r>
                      <a:rPr lang="en-US" altLang="ja-JP" b="0" i="1" smtClean="0">
                        <a:latin typeface="Cambria Math" panose="02040503050406030204" pitchFamily="18" charset="0"/>
                      </a:rPr>
                      <m:t>𝑃</m:t>
                    </m:r>
                    <m:d>
                      <m:dPr>
                        <m:ctrlPr>
                          <a:rPr lang="en-US" altLang="ja-JP" b="0" i="1" smtClean="0">
                            <a:latin typeface="Cambria Math" panose="02040503050406030204" pitchFamily="18" charset="0"/>
                          </a:rPr>
                        </m:ctrlPr>
                      </m:dPr>
                      <m:e>
                        <m:r>
                          <a:rPr lang="en-US" altLang="ja-JP" b="0" i="1" smtClean="0">
                            <a:latin typeface="Cambria Math" panose="02040503050406030204" pitchFamily="18" charset="0"/>
                          </a:rPr>
                          <m:t>𝑥</m:t>
                        </m:r>
                        <m:r>
                          <a:rPr lang="en-US" altLang="ja-JP" b="0" i="1" smtClean="0">
                            <a:latin typeface="Cambria Math" panose="02040503050406030204" pitchFamily="18" charset="0"/>
                            <a:ea typeface="Cambria Math" panose="02040503050406030204" pitchFamily="18" charset="0"/>
                          </a:rPr>
                          <m:t>≤</m:t>
                        </m:r>
                        <m:r>
                          <a:rPr lang="en-US" altLang="ja-JP" b="0" i="1" smtClean="0">
                            <a:latin typeface="Cambria Math" panose="02040503050406030204" pitchFamily="18" charset="0"/>
                            <a:ea typeface="Cambria Math" panose="02040503050406030204" pitchFamily="18" charset="0"/>
                          </a:rPr>
                          <m:t>𝑋</m:t>
                        </m:r>
                        <m:r>
                          <a:rPr lang="en-US" altLang="ja-JP" b="0" i="1" smtClean="0">
                            <a:latin typeface="Cambria Math" panose="02040503050406030204" pitchFamily="18" charset="0"/>
                            <a:ea typeface="Cambria Math" panose="02040503050406030204" pitchFamily="18" charset="0"/>
                          </a:rPr>
                          <m:t>≤</m:t>
                        </m:r>
                        <m:r>
                          <a:rPr lang="en-US" altLang="ja-JP" b="0" i="1" smtClean="0">
                            <a:latin typeface="Cambria Math" panose="02040503050406030204" pitchFamily="18" charset="0"/>
                            <a:ea typeface="Cambria Math" panose="02040503050406030204" pitchFamily="18" charset="0"/>
                          </a:rPr>
                          <m:t>𝑥</m:t>
                        </m:r>
                        <m:r>
                          <a:rPr lang="en-US" altLang="ja-JP" b="0" i="1" smtClean="0">
                            <a:latin typeface="Cambria Math" panose="02040503050406030204" pitchFamily="18" charset="0"/>
                            <a:ea typeface="Cambria Math" panose="02040503050406030204" pitchFamily="18" charset="0"/>
                          </a:rPr>
                          <m:t>+∆</m:t>
                        </m:r>
                        <m:r>
                          <a:rPr lang="en-US" altLang="ja-JP" b="0" i="1" smtClean="0">
                            <a:latin typeface="Cambria Math" panose="02040503050406030204" pitchFamily="18" charset="0"/>
                            <a:ea typeface="Cambria Math" panose="02040503050406030204" pitchFamily="18" charset="0"/>
                          </a:rPr>
                          <m:t>𝑥</m:t>
                        </m:r>
                      </m:e>
                    </m:d>
                  </m:oMath>
                </a14:m>
                <a:r>
                  <a:rPr kumimoji="1" lang="ja-JP" altLang="en-US" dirty="0" smtClean="0"/>
                  <a:t> を区間の幅 </a:t>
                </a:r>
                <a14:m>
                  <m:oMath xmlns:m="http://schemas.openxmlformats.org/officeDocument/2006/math">
                    <m:r>
                      <a:rPr kumimoji="1" lang="ja-JP" altLang="en-US" i="1" smtClean="0">
                        <a:latin typeface="Cambria Math" panose="02040503050406030204" pitchFamily="18" charset="0"/>
                      </a:rPr>
                      <m:t>∆</m:t>
                    </m:r>
                    <m:r>
                      <a:rPr kumimoji="1" lang="en-US" altLang="ja-JP" b="0" i="1" smtClean="0">
                        <a:latin typeface="Cambria Math" panose="02040503050406030204" pitchFamily="18" charset="0"/>
                      </a:rPr>
                      <m:t>𝑥</m:t>
                    </m:r>
                  </m:oMath>
                </a14:m>
                <a:r>
                  <a:rPr kumimoji="1" lang="ja-JP" altLang="en-US" dirty="0" smtClean="0"/>
                  <a:t> で割った</a:t>
                </a:r>
                <a:r>
                  <a:rPr lang="ja-JP" altLang="en-US" dirty="0" smtClean="0"/>
                  <a:t>「密度」を考える。確率が同じであれば、区間の幅が小さい方が、密度は大きくなる。</a:t>
                </a:r>
                <a:endParaRPr lang="en-US" altLang="ja-JP" dirty="0" smtClean="0"/>
              </a:p>
              <a:p>
                <a:endParaRPr kumimoji="1" lang="en-US" altLang="ja-JP" dirty="0"/>
              </a:p>
              <a:p>
                <a:endParaRPr lang="en-US" altLang="ja-JP" dirty="0" smtClean="0"/>
              </a:p>
              <a:p>
                <a:r>
                  <a:rPr lang="ja-JP" altLang="en-US" dirty="0" smtClean="0"/>
                  <a:t>区間の幅をほとんど</a:t>
                </a:r>
                <a:r>
                  <a:rPr lang="en-US" altLang="ja-JP" dirty="0" smtClean="0"/>
                  <a:t>0</a:t>
                </a:r>
                <a:r>
                  <a:rPr lang="ja-JP" altLang="en-US" dirty="0" smtClean="0"/>
                  <a:t>に近づけると、任意の </a:t>
                </a:r>
                <a:r>
                  <a:rPr lang="en-US" altLang="ja-JP" i="1" dirty="0" smtClean="0">
                    <a:latin typeface="Times New Roman" panose="02020603050405020304" pitchFamily="18" charset="0"/>
                    <a:cs typeface="Times New Roman" panose="02020603050405020304" pitchFamily="18" charset="0"/>
                  </a:rPr>
                  <a:t>x </a:t>
                </a:r>
                <a:r>
                  <a:rPr lang="ja-JP" altLang="en-US" dirty="0" smtClean="0"/>
                  <a:t>について密度の式が一定の値にうまく近づくとする。この</a:t>
                </a:r>
                <a:r>
                  <a:rPr lang="ja-JP" altLang="en-US" dirty="0"/>
                  <a:t>値</a:t>
                </a:r>
                <a:r>
                  <a:rPr lang="ja-JP" altLang="en-US" dirty="0" smtClean="0"/>
                  <a:t>を</a:t>
                </a:r>
                <a14:m>
                  <m:oMath xmlns:m="http://schemas.openxmlformats.org/officeDocument/2006/math">
                    <m:sSub>
                      <m:sSubPr>
                        <m:ctrlPr>
                          <a:rPr lang="en-US" altLang="ja-JP" i="1" smtClean="0">
                            <a:latin typeface="Cambria Math" panose="02040503050406030204" pitchFamily="18" charset="0"/>
                          </a:rPr>
                        </m:ctrlPr>
                      </m:sSubPr>
                      <m:e>
                        <m:r>
                          <a:rPr lang="en-US" altLang="ja-JP" b="0" i="1" smtClean="0">
                            <a:latin typeface="Cambria Math" panose="02040503050406030204" pitchFamily="18" charset="0"/>
                          </a:rPr>
                          <m:t>𝑓</m:t>
                        </m:r>
                      </m:e>
                      <m:sub>
                        <m:r>
                          <a:rPr lang="en-US" altLang="ja-JP" b="0" i="1" smtClean="0">
                            <a:latin typeface="Cambria Math" panose="02040503050406030204" pitchFamily="18" charset="0"/>
                          </a:rPr>
                          <m:t>𝑋</m:t>
                        </m:r>
                      </m:sub>
                    </m:sSub>
                    <m:d>
                      <m:dPr>
                        <m:ctrlPr>
                          <a:rPr lang="en-US" altLang="ja-JP" i="1" smtClean="0">
                            <a:latin typeface="Cambria Math" panose="02040503050406030204" pitchFamily="18" charset="0"/>
                          </a:rPr>
                        </m:ctrlPr>
                      </m:dPr>
                      <m:e>
                        <m:r>
                          <a:rPr lang="en-US" altLang="ja-JP" b="0" i="1" smtClean="0">
                            <a:latin typeface="Cambria Math" panose="02040503050406030204" pitchFamily="18" charset="0"/>
                          </a:rPr>
                          <m:t>𝑥</m:t>
                        </m:r>
                      </m:e>
                    </m:d>
                  </m:oMath>
                </a14:m>
                <a:r>
                  <a:rPr lang="ja-JP" altLang="en-US" dirty="0" smtClean="0"/>
                  <a:t>と書き、これを</a:t>
                </a:r>
                <a:r>
                  <a:rPr lang="ja-JP" altLang="en-US" u="sng" dirty="0" smtClean="0">
                    <a:solidFill>
                      <a:srgbClr val="FF0000"/>
                    </a:solidFill>
                  </a:rPr>
                  <a:t>確率密度関数</a:t>
                </a:r>
                <a:r>
                  <a:rPr lang="ja-JP" altLang="en-US" dirty="0" smtClean="0"/>
                  <a:t>（</a:t>
                </a:r>
                <a:r>
                  <a:rPr lang="en-US" altLang="ja-JP" dirty="0" smtClean="0"/>
                  <a:t>probability density function</a:t>
                </a:r>
                <a:r>
                  <a:rPr lang="ja-JP" altLang="en-US" dirty="0" smtClean="0"/>
                  <a:t>）と呼ぶ。</a:t>
                </a: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043" t="-2241" r="-63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 name="テキスト ボックス 3"/>
              <p:cNvSpPr txBox="1"/>
              <p:nvPr/>
            </p:nvSpPr>
            <p:spPr>
              <a:xfrm>
                <a:off x="2156278" y="3121891"/>
                <a:ext cx="2618922" cy="7167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kumimoji="1" lang="en-US" altLang="ja-JP" sz="2400" i="1" smtClean="0">
                              <a:latin typeface="Cambria Math" panose="02040503050406030204" pitchFamily="18" charset="0"/>
                            </a:rPr>
                          </m:ctrlPr>
                        </m:fPr>
                        <m:num>
                          <m:r>
                            <a:rPr lang="en-US" altLang="ja-JP" sz="2400" b="0" i="1" smtClean="0">
                              <a:latin typeface="Cambria Math" panose="02040503050406030204" pitchFamily="18" charset="0"/>
                            </a:rPr>
                            <m:t>𝑃</m:t>
                          </m:r>
                          <m:d>
                            <m:dPr>
                              <m:ctrlPr>
                                <a:rPr lang="en-US" altLang="ja-JP" sz="2400" b="0" i="1" smtClean="0">
                                  <a:latin typeface="Cambria Math" panose="02040503050406030204" pitchFamily="18" charset="0"/>
                                </a:rPr>
                              </m:ctrlPr>
                            </m:dPr>
                            <m:e>
                              <m:r>
                                <a:rPr lang="en-US" altLang="ja-JP" sz="2400" b="0" i="1" smtClean="0">
                                  <a:latin typeface="Cambria Math" panose="02040503050406030204" pitchFamily="18" charset="0"/>
                                </a:rPr>
                                <m:t>𝑥</m:t>
                              </m:r>
                              <m:r>
                                <a:rPr lang="en-US" altLang="ja-JP" sz="2400" b="0" i="1" smtClean="0">
                                  <a:latin typeface="Cambria Math" panose="02040503050406030204" pitchFamily="18" charset="0"/>
                                  <a:ea typeface="Cambria Math" panose="02040503050406030204" pitchFamily="18" charset="0"/>
                                </a:rPr>
                                <m:t>≤</m:t>
                              </m:r>
                              <m:r>
                                <a:rPr lang="en-US" altLang="ja-JP" sz="2400" b="0" i="1" smtClean="0">
                                  <a:latin typeface="Cambria Math" panose="02040503050406030204" pitchFamily="18" charset="0"/>
                                  <a:ea typeface="Cambria Math" panose="02040503050406030204" pitchFamily="18" charset="0"/>
                                </a:rPr>
                                <m:t>𝑋</m:t>
                              </m:r>
                              <m:r>
                                <a:rPr lang="en-US" altLang="ja-JP" sz="2400" b="0" i="1" smtClean="0">
                                  <a:latin typeface="Cambria Math" panose="02040503050406030204" pitchFamily="18" charset="0"/>
                                  <a:ea typeface="Cambria Math" panose="02040503050406030204" pitchFamily="18" charset="0"/>
                                </a:rPr>
                                <m:t>≤</m:t>
                              </m:r>
                              <m:r>
                                <a:rPr lang="en-US" altLang="ja-JP" sz="2400" b="0" i="1" smtClean="0">
                                  <a:latin typeface="Cambria Math" panose="02040503050406030204" pitchFamily="18" charset="0"/>
                                  <a:ea typeface="Cambria Math" panose="02040503050406030204" pitchFamily="18" charset="0"/>
                                </a:rPr>
                                <m:t>𝑥</m:t>
                              </m:r>
                              <m:r>
                                <a:rPr lang="en-US" altLang="ja-JP" sz="2400" b="0" i="1" smtClean="0">
                                  <a:latin typeface="Cambria Math" panose="02040503050406030204" pitchFamily="18" charset="0"/>
                                  <a:ea typeface="Cambria Math" panose="02040503050406030204" pitchFamily="18" charset="0"/>
                                </a:rPr>
                                <m:t>+∆</m:t>
                              </m:r>
                              <m:r>
                                <a:rPr lang="en-US" altLang="ja-JP" sz="2400" b="0" i="1" smtClean="0">
                                  <a:latin typeface="Cambria Math" panose="02040503050406030204" pitchFamily="18" charset="0"/>
                                  <a:ea typeface="Cambria Math" panose="02040503050406030204" pitchFamily="18" charset="0"/>
                                </a:rPr>
                                <m:t>𝑥</m:t>
                              </m:r>
                            </m:e>
                          </m:d>
                        </m:num>
                        <m:den>
                          <m:r>
                            <a:rPr lang="en-US" altLang="ja-JP" sz="2400" i="1">
                              <a:latin typeface="Cambria Math" panose="02040503050406030204" pitchFamily="18" charset="0"/>
                              <a:ea typeface="Cambria Math" panose="02040503050406030204" pitchFamily="18" charset="0"/>
                            </a:rPr>
                            <m:t>∆</m:t>
                          </m:r>
                          <m:r>
                            <a:rPr lang="en-US" altLang="ja-JP" sz="2400" b="0" i="1" smtClean="0">
                              <a:latin typeface="Cambria Math" panose="02040503050406030204" pitchFamily="18" charset="0"/>
                              <a:ea typeface="Cambria Math" panose="02040503050406030204" pitchFamily="18" charset="0"/>
                            </a:rPr>
                            <m:t>𝑥</m:t>
                          </m:r>
                        </m:den>
                      </m:f>
                    </m:oMath>
                  </m:oMathPara>
                </a14:m>
                <a:endParaRPr kumimoji="1" lang="ja-JP" altLang="en-US" sz="2400"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2156278" y="3121891"/>
                <a:ext cx="2618922" cy="716799"/>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 name="テキスト ボックス 4"/>
              <p:cNvSpPr txBox="1"/>
              <p:nvPr/>
            </p:nvSpPr>
            <p:spPr>
              <a:xfrm>
                <a:off x="2299442" y="5460164"/>
                <a:ext cx="8110682" cy="72577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i="1" smtClean="0">
                              <a:latin typeface="Cambria Math" panose="02040503050406030204" pitchFamily="18" charset="0"/>
                            </a:rPr>
                          </m:ctrlPr>
                        </m:sSubPr>
                        <m:e>
                          <m:r>
                            <a:rPr kumimoji="1" lang="en-US" altLang="ja-JP" sz="2400" b="0" i="1" smtClean="0">
                              <a:latin typeface="Cambria Math" panose="02040503050406030204" pitchFamily="18" charset="0"/>
                            </a:rPr>
                            <m:t>𝑓</m:t>
                          </m:r>
                        </m:e>
                        <m:sub>
                          <m:r>
                            <a:rPr kumimoji="1" lang="en-US" altLang="ja-JP" sz="2400" b="0" i="1" smtClean="0">
                              <a:latin typeface="Cambria Math" panose="02040503050406030204" pitchFamily="18" charset="0"/>
                            </a:rPr>
                            <m:t>𝑋</m:t>
                          </m:r>
                        </m:sub>
                      </m:sSub>
                      <m:d>
                        <m:dPr>
                          <m:ctrlPr>
                            <a:rPr kumimoji="1" lang="en-US" altLang="ja-JP" sz="2400" i="1" smtClean="0">
                              <a:latin typeface="Cambria Math" panose="02040503050406030204" pitchFamily="18" charset="0"/>
                            </a:rPr>
                          </m:ctrlPr>
                        </m:dPr>
                        <m:e>
                          <m:r>
                            <a:rPr kumimoji="1" lang="en-US" altLang="ja-JP" sz="2400" b="0" i="1" smtClean="0">
                              <a:latin typeface="Cambria Math" panose="02040503050406030204" pitchFamily="18" charset="0"/>
                            </a:rPr>
                            <m:t>𝑥</m:t>
                          </m:r>
                        </m:e>
                      </m:d>
                      <m:r>
                        <a:rPr kumimoji="1" lang="en-US" altLang="ja-JP" sz="2400" b="0" i="1" smtClean="0">
                          <a:latin typeface="Cambria Math" panose="02040503050406030204" pitchFamily="18" charset="0"/>
                        </a:rPr>
                        <m:t>=</m:t>
                      </m:r>
                      <m:func>
                        <m:funcPr>
                          <m:ctrlPr>
                            <a:rPr kumimoji="1" lang="en-US" altLang="ja-JP" sz="2400" b="0" i="1" smtClean="0">
                              <a:latin typeface="Cambria Math" panose="02040503050406030204" pitchFamily="18" charset="0"/>
                            </a:rPr>
                          </m:ctrlPr>
                        </m:funcPr>
                        <m:fName>
                          <m:limLow>
                            <m:limLowPr>
                              <m:ctrlPr>
                                <a:rPr kumimoji="1" lang="en-US" altLang="ja-JP" sz="2400" b="0" i="1" smtClean="0">
                                  <a:latin typeface="Cambria Math" panose="02040503050406030204" pitchFamily="18" charset="0"/>
                                </a:rPr>
                              </m:ctrlPr>
                            </m:limLowPr>
                            <m:e>
                              <m:r>
                                <m:rPr>
                                  <m:sty m:val="p"/>
                                </m:rPr>
                                <a:rPr kumimoji="1" lang="en-US" altLang="ja-JP" sz="2400" b="0" i="0" smtClean="0">
                                  <a:latin typeface="Cambria Math" panose="02040503050406030204" pitchFamily="18" charset="0"/>
                                </a:rPr>
                                <m:t>lim</m:t>
                              </m:r>
                            </m:e>
                            <m:lim>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𝑥</m:t>
                              </m:r>
                              <m:r>
                                <a:rPr kumimoji="1" lang="en-US" altLang="ja-JP" sz="2400" b="0" i="1" smtClean="0">
                                  <a:latin typeface="Cambria Math" panose="02040503050406030204" pitchFamily="18" charset="0"/>
                                  <a:ea typeface="Cambria Math" panose="02040503050406030204" pitchFamily="18" charset="0"/>
                                </a:rPr>
                                <m:t>→0</m:t>
                              </m:r>
                            </m:lim>
                          </m:limLow>
                        </m:fName>
                        <m:e>
                          <m:f>
                            <m:fPr>
                              <m:ctrlPr>
                                <a:rPr lang="en-US" altLang="ja-JP" sz="2400" i="1">
                                  <a:latin typeface="Cambria Math" panose="02040503050406030204" pitchFamily="18" charset="0"/>
                                </a:rPr>
                              </m:ctrlPr>
                            </m:fPr>
                            <m:num>
                              <m:r>
                                <a:rPr lang="en-US" altLang="ja-JP" sz="2400" b="0" i="1" smtClean="0">
                                  <a:latin typeface="Cambria Math" panose="02040503050406030204" pitchFamily="18" charset="0"/>
                                </a:rPr>
                                <m:t>𝑃</m:t>
                              </m:r>
                              <m:d>
                                <m:dPr>
                                  <m:ctrlPr>
                                    <a:rPr lang="en-US" altLang="ja-JP" sz="2400" b="0" i="1" smtClean="0">
                                      <a:latin typeface="Cambria Math" panose="02040503050406030204" pitchFamily="18" charset="0"/>
                                    </a:rPr>
                                  </m:ctrlPr>
                                </m:dPr>
                                <m:e>
                                  <m:r>
                                    <a:rPr lang="en-US" altLang="ja-JP" sz="2400" b="0" i="1" smtClean="0">
                                      <a:latin typeface="Cambria Math" panose="02040503050406030204" pitchFamily="18" charset="0"/>
                                    </a:rPr>
                                    <m:t>𝑥</m:t>
                                  </m:r>
                                  <m:r>
                                    <a:rPr lang="en-US" altLang="ja-JP" sz="2400" b="0" i="1" smtClean="0">
                                      <a:latin typeface="Cambria Math" panose="02040503050406030204" pitchFamily="18" charset="0"/>
                                      <a:ea typeface="Cambria Math" panose="02040503050406030204" pitchFamily="18" charset="0"/>
                                    </a:rPr>
                                    <m:t>≤</m:t>
                                  </m:r>
                                  <m:r>
                                    <a:rPr lang="en-US" altLang="ja-JP" sz="2400" b="0" i="1" smtClean="0">
                                      <a:latin typeface="Cambria Math" panose="02040503050406030204" pitchFamily="18" charset="0"/>
                                      <a:ea typeface="Cambria Math" panose="02040503050406030204" pitchFamily="18" charset="0"/>
                                    </a:rPr>
                                    <m:t>𝑋</m:t>
                                  </m:r>
                                  <m:r>
                                    <a:rPr lang="en-US" altLang="ja-JP" sz="2400" b="0" i="1" smtClean="0">
                                      <a:latin typeface="Cambria Math" panose="02040503050406030204" pitchFamily="18" charset="0"/>
                                      <a:ea typeface="Cambria Math" panose="02040503050406030204" pitchFamily="18" charset="0"/>
                                    </a:rPr>
                                    <m:t>≤</m:t>
                                  </m:r>
                                  <m:r>
                                    <a:rPr lang="en-US" altLang="ja-JP" sz="2400" b="0" i="1" smtClean="0">
                                      <a:latin typeface="Cambria Math" panose="02040503050406030204" pitchFamily="18" charset="0"/>
                                      <a:ea typeface="Cambria Math" panose="02040503050406030204" pitchFamily="18" charset="0"/>
                                    </a:rPr>
                                    <m:t>𝑥</m:t>
                                  </m:r>
                                  <m:r>
                                    <a:rPr lang="en-US" altLang="ja-JP" sz="2400" b="0" i="1" smtClean="0">
                                      <a:latin typeface="Cambria Math" panose="02040503050406030204" pitchFamily="18" charset="0"/>
                                      <a:ea typeface="Cambria Math" panose="02040503050406030204" pitchFamily="18" charset="0"/>
                                    </a:rPr>
                                    <m:t>+∆</m:t>
                                  </m:r>
                                  <m:r>
                                    <a:rPr lang="en-US" altLang="ja-JP" sz="2400" b="0" i="1" smtClean="0">
                                      <a:latin typeface="Cambria Math" panose="02040503050406030204" pitchFamily="18" charset="0"/>
                                      <a:ea typeface="Cambria Math" panose="02040503050406030204" pitchFamily="18" charset="0"/>
                                    </a:rPr>
                                    <m:t>𝑥</m:t>
                                  </m:r>
                                </m:e>
                              </m:d>
                            </m:num>
                            <m:den>
                              <m:r>
                                <a:rPr lang="en-US" altLang="ja-JP" sz="2400" i="1">
                                  <a:latin typeface="Cambria Math" panose="02040503050406030204" pitchFamily="18" charset="0"/>
                                  <a:ea typeface="Cambria Math" panose="02040503050406030204" pitchFamily="18" charset="0"/>
                                </a:rPr>
                                <m:t>∆</m:t>
                              </m:r>
                              <m:r>
                                <a:rPr lang="en-US" altLang="ja-JP" sz="2400" b="0" i="1" smtClean="0">
                                  <a:latin typeface="Cambria Math" panose="02040503050406030204" pitchFamily="18" charset="0"/>
                                  <a:ea typeface="Cambria Math" panose="02040503050406030204" pitchFamily="18" charset="0"/>
                                </a:rPr>
                                <m:t>𝑥</m:t>
                              </m:r>
                            </m:den>
                          </m:f>
                          <m:r>
                            <a:rPr lang="en-US" altLang="ja-JP" sz="2400" b="0" i="1" smtClean="0">
                              <a:latin typeface="Cambria Math" panose="02040503050406030204" pitchFamily="18" charset="0"/>
                              <a:ea typeface="Cambria Math" panose="02040503050406030204" pitchFamily="18" charset="0"/>
                            </a:rPr>
                            <m:t>=</m:t>
                          </m:r>
                          <m:func>
                            <m:funcPr>
                              <m:ctrlPr>
                                <a:rPr lang="en-US" altLang="ja-JP" sz="2400" i="1">
                                  <a:latin typeface="Cambria Math" panose="02040503050406030204" pitchFamily="18" charset="0"/>
                                </a:rPr>
                              </m:ctrlPr>
                            </m:funcPr>
                            <m:fName>
                              <m:limLow>
                                <m:limLowPr>
                                  <m:ctrlPr>
                                    <a:rPr lang="en-US" altLang="ja-JP" sz="2400" i="1">
                                      <a:latin typeface="Cambria Math" panose="02040503050406030204" pitchFamily="18" charset="0"/>
                                    </a:rPr>
                                  </m:ctrlPr>
                                </m:limLowPr>
                                <m:e>
                                  <m:r>
                                    <m:rPr>
                                      <m:sty m:val="p"/>
                                    </m:rPr>
                                    <a:rPr lang="en-US" altLang="ja-JP" sz="2400">
                                      <a:latin typeface="Cambria Math" panose="02040503050406030204" pitchFamily="18" charset="0"/>
                                    </a:rPr>
                                    <m:t>lim</m:t>
                                  </m:r>
                                </m:e>
                                <m:lim>
                                  <m:r>
                                    <a:rPr lang="en-US" altLang="ja-JP" sz="2400" i="1">
                                      <a:latin typeface="Cambria Math" panose="02040503050406030204" pitchFamily="18" charset="0"/>
                                      <a:ea typeface="Cambria Math" panose="02040503050406030204" pitchFamily="18" charset="0"/>
                                    </a:rPr>
                                    <m:t>∆</m:t>
                                  </m:r>
                                  <m:r>
                                    <a:rPr lang="en-US" altLang="ja-JP" sz="2400" i="1">
                                      <a:latin typeface="Cambria Math" panose="02040503050406030204" pitchFamily="18" charset="0"/>
                                      <a:ea typeface="Cambria Math" panose="02040503050406030204" pitchFamily="18" charset="0"/>
                                    </a:rPr>
                                    <m:t>𝑥</m:t>
                                  </m:r>
                                  <m:r>
                                    <a:rPr lang="en-US" altLang="ja-JP" sz="2400" i="1">
                                      <a:latin typeface="Cambria Math" panose="02040503050406030204" pitchFamily="18" charset="0"/>
                                      <a:ea typeface="Cambria Math" panose="02040503050406030204" pitchFamily="18" charset="0"/>
                                    </a:rPr>
                                    <m:t>→0</m:t>
                                  </m:r>
                                </m:lim>
                              </m:limLow>
                            </m:fName>
                            <m:e>
                              <m:f>
                                <m:fPr>
                                  <m:ctrlPr>
                                    <a:rPr lang="en-US" altLang="ja-JP" sz="2400" i="1" smtClean="0">
                                      <a:latin typeface="Cambria Math" panose="02040503050406030204" pitchFamily="18" charset="0"/>
                                    </a:rPr>
                                  </m:ctrlPr>
                                </m:fPr>
                                <m:num>
                                  <m:sSub>
                                    <m:sSubPr>
                                      <m:ctrlPr>
                                        <a:rPr lang="en-US" altLang="ja-JP" sz="2400" i="1" smtClean="0">
                                          <a:latin typeface="Cambria Math" panose="02040503050406030204" pitchFamily="18" charset="0"/>
                                        </a:rPr>
                                      </m:ctrlPr>
                                    </m:sSubPr>
                                    <m:e>
                                      <m:r>
                                        <a:rPr lang="en-US" altLang="ja-JP" sz="2400" b="0" i="1" smtClean="0">
                                          <a:latin typeface="Cambria Math" panose="02040503050406030204" pitchFamily="18" charset="0"/>
                                        </a:rPr>
                                        <m:t>𝐹</m:t>
                                      </m:r>
                                    </m:e>
                                    <m:sub>
                                      <m:r>
                                        <a:rPr lang="en-US" altLang="ja-JP" sz="2400" b="0" i="1" smtClean="0">
                                          <a:latin typeface="Cambria Math" panose="02040503050406030204" pitchFamily="18" charset="0"/>
                                        </a:rPr>
                                        <m:t>𝑋</m:t>
                                      </m:r>
                                    </m:sub>
                                  </m:sSub>
                                  <m:d>
                                    <m:dPr>
                                      <m:ctrlPr>
                                        <a:rPr lang="en-US" altLang="ja-JP" sz="2400" i="1" smtClean="0">
                                          <a:latin typeface="Cambria Math" panose="02040503050406030204" pitchFamily="18" charset="0"/>
                                        </a:rPr>
                                      </m:ctrlPr>
                                    </m:dPr>
                                    <m:e>
                                      <m:r>
                                        <a:rPr lang="en-US" altLang="ja-JP" sz="2400" b="0" i="1" smtClean="0">
                                          <a:latin typeface="Cambria Math" panose="02040503050406030204" pitchFamily="18" charset="0"/>
                                        </a:rPr>
                                        <m:t>𝑥</m:t>
                                      </m:r>
                                      <m:r>
                                        <a:rPr lang="en-US" altLang="ja-JP" sz="2400" b="0" i="1" smtClean="0">
                                          <a:latin typeface="Cambria Math" panose="02040503050406030204" pitchFamily="18" charset="0"/>
                                        </a:rPr>
                                        <m:t>+∆</m:t>
                                      </m:r>
                                      <m:r>
                                        <a:rPr lang="en-US" altLang="ja-JP" sz="2400" b="0" i="1" smtClean="0">
                                          <a:latin typeface="Cambria Math" panose="02040503050406030204" pitchFamily="18" charset="0"/>
                                          <a:ea typeface="Cambria Math" panose="02040503050406030204" pitchFamily="18" charset="0"/>
                                        </a:rPr>
                                        <m:t>𝑥</m:t>
                                      </m:r>
                                    </m:e>
                                  </m:d>
                                  <m:r>
                                    <a:rPr lang="en-US" altLang="ja-JP" sz="2400" b="0" i="1" smtClean="0">
                                      <a:latin typeface="Cambria Math" panose="02040503050406030204" pitchFamily="18" charset="0"/>
                                    </a:rPr>
                                    <m:t>−</m:t>
                                  </m:r>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𝐹</m:t>
                                      </m:r>
                                    </m:e>
                                    <m:sub>
                                      <m:r>
                                        <a:rPr lang="en-US" altLang="ja-JP" sz="2400" b="0" i="1" smtClean="0">
                                          <a:latin typeface="Cambria Math" panose="02040503050406030204" pitchFamily="18" charset="0"/>
                                        </a:rPr>
                                        <m:t>𝑋</m:t>
                                      </m:r>
                                    </m:sub>
                                  </m:sSub>
                                  <m:d>
                                    <m:dPr>
                                      <m:ctrlPr>
                                        <a:rPr lang="en-US" altLang="ja-JP" sz="2400" b="0" i="1" smtClean="0">
                                          <a:latin typeface="Cambria Math" panose="02040503050406030204" pitchFamily="18" charset="0"/>
                                        </a:rPr>
                                      </m:ctrlPr>
                                    </m:dPr>
                                    <m:e>
                                      <m:r>
                                        <a:rPr lang="en-US" altLang="ja-JP" sz="2400" b="0" i="1" smtClean="0">
                                          <a:latin typeface="Cambria Math" panose="02040503050406030204" pitchFamily="18" charset="0"/>
                                        </a:rPr>
                                        <m:t>𝑥</m:t>
                                      </m:r>
                                    </m:e>
                                  </m:d>
                                </m:num>
                                <m:den>
                                  <m:r>
                                    <a:rPr lang="en-US" altLang="ja-JP" sz="2400" i="1">
                                      <a:latin typeface="Cambria Math" panose="02040503050406030204" pitchFamily="18" charset="0"/>
                                      <a:ea typeface="Cambria Math" panose="02040503050406030204" pitchFamily="18" charset="0"/>
                                    </a:rPr>
                                    <m:t>∆</m:t>
                                  </m:r>
                                  <m:r>
                                    <a:rPr lang="en-US" altLang="ja-JP" sz="2400" b="0" i="1" smtClean="0">
                                      <a:latin typeface="Cambria Math" panose="02040503050406030204" pitchFamily="18" charset="0"/>
                                      <a:ea typeface="Cambria Math" panose="02040503050406030204" pitchFamily="18" charset="0"/>
                                    </a:rPr>
                                    <m:t>𝑥</m:t>
                                  </m:r>
                                </m:den>
                              </m:f>
                            </m:e>
                          </m:func>
                        </m:e>
                      </m:func>
                    </m:oMath>
                  </m:oMathPara>
                </a14:m>
                <a:endParaRPr kumimoji="1" lang="ja-JP" altLang="en-US" sz="2400" dirty="0"/>
              </a:p>
            </p:txBody>
          </p:sp>
        </mc:Choice>
        <mc:Fallback xmlns="">
          <p:sp>
            <p:nvSpPr>
              <p:cNvPr id="5" name="テキスト ボックス 4"/>
              <p:cNvSpPr txBox="1">
                <a:spLocks noRot="1" noChangeAspect="1" noMove="1" noResize="1" noEditPoints="1" noAdjustHandles="1" noChangeArrowheads="1" noChangeShapeType="1" noTextEdit="1"/>
              </p:cNvSpPr>
              <p:nvPr/>
            </p:nvSpPr>
            <p:spPr>
              <a:xfrm>
                <a:off x="2299442" y="5460164"/>
                <a:ext cx="8110682" cy="725776"/>
              </a:xfrm>
              <a:prstGeom prst="rect">
                <a:avLst/>
              </a:prstGeom>
              <a:blipFill>
                <a:blip r:embed="rId4"/>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42791967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lang="ja-JP" altLang="en-US" dirty="0" smtClean="0"/>
                  <a:t>累積分布</a:t>
                </a:r>
                <a:r>
                  <a:rPr lang="ja-JP" altLang="en-US" dirty="0"/>
                  <a:t>関数</a:t>
                </a:r>
                <a:r>
                  <a:rPr lang="ja-JP" altLang="en-US" dirty="0" smtClean="0"/>
                  <a:t>が微分可能であるならば、微分を実行すると確率密度関数が得られる。ルーレットの例の場合、</a:t>
                </a:r>
                <a:endParaRPr lang="en-US" altLang="ja-JP" dirty="0" smtClean="0"/>
              </a:p>
              <a:p>
                <a:pPr lvl="1"/>
                <a14:m>
                  <m:oMath xmlns:m="http://schemas.openxmlformats.org/officeDocument/2006/math">
                    <m:sSub>
                      <m:sSubPr>
                        <m:ctrlPr>
                          <a:rPr kumimoji="1" lang="en-US" altLang="ja-JP" i="1" smtClean="0">
                            <a:latin typeface="Cambria Math" panose="02040503050406030204" pitchFamily="18" charset="0"/>
                          </a:rPr>
                        </m:ctrlPr>
                      </m:sSubPr>
                      <m:e>
                        <m:r>
                          <a:rPr kumimoji="1" lang="en-US" altLang="ja-JP" b="0" i="1" smtClean="0">
                            <a:latin typeface="Cambria Math" panose="02040503050406030204" pitchFamily="18" charset="0"/>
                          </a:rPr>
                          <m:t>𝐹</m:t>
                        </m:r>
                      </m:e>
                      <m:sub>
                        <m:r>
                          <a:rPr kumimoji="1" lang="en-US" altLang="ja-JP" b="0" i="1" smtClean="0">
                            <a:latin typeface="Cambria Math" panose="02040503050406030204" pitchFamily="18" charset="0"/>
                          </a:rPr>
                          <m:t>𝑋</m:t>
                        </m:r>
                      </m:sub>
                    </m:sSub>
                    <m:d>
                      <m:dPr>
                        <m:ctrlPr>
                          <a:rPr kumimoji="1" lang="en-US" altLang="ja-JP" i="1" smtClean="0">
                            <a:latin typeface="Cambria Math" panose="02040503050406030204" pitchFamily="18" charset="0"/>
                          </a:rPr>
                        </m:ctrlPr>
                      </m:dPr>
                      <m:e>
                        <m:r>
                          <a:rPr kumimoji="1" lang="en-US" altLang="ja-JP" b="0" i="1" smtClean="0">
                            <a:latin typeface="Cambria Math" panose="02040503050406030204" pitchFamily="18" charset="0"/>
                          </a:rPr>
                          <m:t>𝑥</m:t>
                        </m:r>
                      </m:e>
                    </m:d>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1</m:t>
                        </m:r>
                      </m:num>
                      <m:den>
                        <m:r>
                          <a:rPr kumimoji="1" lang="en-US" altLang="ja-JP" b="0" i="1" smtClean="0">
                            <a:latin typeface="Cambria Math" panose="02040503050406030204" pitchFamily="18" charset="0"/>
                          </a:rPr>
                          <m:t>360</m:t>
                        </m:r>
                      </m:den>
                    </m:f>
                    <m:r>
                      <a:rPr kumimoji="1" lang="en-US" altLang="ja-JP" b="0" i="1" smtClean="0">
                        <a:latin typeface="Cambria Math" panose="02040503050406030204" pitchFamily="18" charset="0"/>
                      </a:rPr>
                      <m:t>𝑥</m:t>
                    </m:r>
                  </m:oMath>
                </a14:m>
                <a:endParaRPr kumimoji="1" lang="en-US" altLang="ja-JP" dirty="0" smtClean="0"/>
              </a:p>
              <a:p>
                <a:pPr lvl="1"/>
                <a14:m>
                  <m:oMath xmlns:m="http://schemas.openxmlformats.org/officeDocument/2006/math">
                    <m:sSub>
                      <m:sSubPr>
                        <m:ctrlPr>
                          <a:rPr kumimoji="1" lang="en-US" altLang="ja-JP" i="1" smtClean="0">
                            <a:latin typeface="Cambria Math" panose="02040503050406030204" pitchFamily="18" charset="0"/>
                          </a:rPr>
                        </m:ctrlPr>
                      </m:sSubPr>
                      <m:e>
                        <m:r>
                          <a:rPr kumimoji="1" lang="en-US" altLang="ja-JP" b="0" i="1" smtClean="0">
                            <a:latin typeface="Cambria Math" panose="02040503050406030204" pitchFamily="18" charset="0"/>
                          </a:rPr>
                          <m:t>𝑓</m:t>
                        </m:r>
                      </m:e>
                      <m:sub>
                        <m:r>
                          <a:rPr kumimoji="1" lang="en-US" altLang="ja-JP" b="0" i="1" smtClean="0">
                            <a:latin typeface="Cambria Math" panose="02040503050406030204" pitchFamily="18" charset="0"/>
                          </a:rPr>
                          <m:t>𝑋</m:t>
                        </m:r>
                      </m:sub>
                    </m:sSub>
                    <m:d>
                      <m:dPr>
                        <m:ctrlPr>
                          <a:rPr kumimoji="1" lang="en-US" altLang="ja-JP" i="1" smtClean="0">
                            <a:latin typeface="Cambria Math" panose="02040503050406030204" pitchFamily="18" charset="0"/>
                          </a:rPr>
                        </m:ctrlPr>
                      </m:dPr>
                      <m:e>
                        <m:r>
                          <a:rPr kumimoji="1" lang="en-US" altLang="ja-JP" b="0" i="1" smtClean="0">
                            <a:latin typeface="Cambria Math" panose="02040503050406030204" pitchFamily="18" charset="0"/>
                          </a:rPr>
                          <m:t>𝑥</m:t>
                        </m:r>
                      </m:e>
                    </m:d>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1</m:t>
                        </m:r>
                      </m:num>
                      <m:den>
                        <m:r>
                          <a:rPr kumimoji="1" lang="en-US" altLang="ja-JP" b="0" i="1" smtClean="0">
                            <a:latin typeface="Cambria Math" panose="02040503050406030204" pitchFamily="18" charset="0"/>
                          </a:rPr>
                          <m:t>360</m:t>
                        </m:r>
                      </m:den>
                    </m:f>
                  </m:oMath>
                </a14:m>
                <a:endParaRPr kumimoji="1" lang="en-US" altLang="ja-JP" dirty="0" smtClean="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ja-JP" altLang="en-US">
                    <a:noFill/>
                  </a:rPr>
                  <a:t> </a:t>
                </a:r>
              </a:p>
            </p:txBody>
          </p:sp>
        </mc:Fallback>
      </mc:AlternateContent>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89681" y="2762751"/>
            <a:ext cx="4029446" cy="3677669"/>
          </a:xfrm>
          <a:prstGeom prst="rect">
            <a:avLst/>
          </a:prstGeom>
        </p:spPr>
      </p:pic>
    </p:spTree>
    <p:extLst>
      <p:ext uri="{BB962C8B-B14F-4D97-AF65-F5344CB8AC3E}">
        <p14:creationId xmlns:p14="http://schemas.microsoft.com/office/powerpoint/2010/main" val="16389699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確率密度関数の値が定数となる確率分布を</a:t>
            </a:r>
            <a:r>
              <a:rPr kumimoji="1" lang="ja-JP" altLang="en-US" u="sng" dirty="0" smtClean="0">
                <a:solidFill>
                  <a:srgbClr val="FF0000"/>
                </a:solidFill>
              </a:rPr>
              <a:t>連続型一様分布</a:t>
            </a:r>
            <a:r>
              <a:rPr kumimoji="1" lang="ja-JP" altLang="en-US" dirty="0" smtClean="0"/>
              <a:t>（</a:t>
            </a:r>
            <a:r>
              <a:rPr kumimoji="1" lang="en-US" altLang="ja-JP" dirty="0" smtClean="0"/>
              <a:t>continuous uniform distribution</a:t>
            </a:r>
            <a:r>
              <a:rPr kumimoji="1" lang="ja-JP" altLang="en-US" dirty="0" smtClean="0"/>
              <a:t>）と呼ぶ。</a:t>
            </a:r>
            <a:endParaRPr kumimoji="1" lang="ja-JP" altLang="en-US" dirty="0"/>
          </a:p>
        </p:txBody>
      </p:sp>
      <mc:AlternateContent xmlns:mc="http://schemas.openxmlformats.org/markup-compatibility/2006" xmlns:a14="http://schemas.microsoft.com/office/drawing/2010/main">
        <mc:Choice Requires="a14">
          <p:sp>
            <p:nvSpPr>
              <p:cNvPr id="4" name="テキスト ボックス 3"/>
              <p:cNvSpPr txBox="1"/>
              <p:nvPr/>
            </p:nvSpPr>
            <p:spPr>
              <a:xfrm>
                <a:off x="2396836" y="2909454"/>
                <a:ext cx="4031681" cy="117910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i="1" smtClean="0">
                              <a:latin typeface="Cambria Math" panose="02040503050406030204" pitchFamily="18" charset="0"/>
                            </a:rPr>
                          </m:ctrlPr>
                        </m:sSubPr>
                        <m:e>
                          <m:r>
                            <a:rPr kumimoji="1" lang="en-US" altLang="ja-JP" sz="2400" b="0" i="1" smtClean="0">
                              <a:latin typeface="Cambria Math" panose="02040503050406030204" pitchFamily="18" charset="0"/>
                            </a:rPr>
                            <m:t>𝑓</m:t>
                          </m:r>
                        </m:e>
                        <m:sub>
                          <m:r>
                            <a:rPr kumimoji="1" lang="en-US" altLang="ja-JP" sz="2400" b="0" i="1" smtClean="0">
                              <a:latin typeface="Cambria Math" panose="02040503050406030204" pitchFamily="18" charset="0"/>
                            </a:rPr>
                            <m:t>𝑋</m:t>
                          </m:r>
                        </m:sub>
                      </m:sSub>
                      <m:d>
                        <m:dPr>
                          <m:ctrlPr>
                            <a:rPr kumimoji="1" lang="en-US" altLang="ja-JP" sz="2400" i="1" smtClean="0">
                              <a:latin typeface="Cambria Math" panose="02040503050406030204" pitchFamily="18" charset="0"/>
                            </a:rPr>
                          </m:ctrlPr>
                        </m:dPr>
                        <m:e>
                          <m:r>
                            <a:rPr kumimoji="1" lang="en-US" altLang="ja-JP" sz="2400" b="0" i="1" smtClean="0">
                              <a:latin typeface="Cambria Math" panose="02040503050406030204" pitchFamily="18" charset="0"/>
                            </a:rPr>
                            <m:t>𝑥</m:t>
                          </m:r>
                        </m:e>
                      </m:d>
                      <m:r>
                        <a:rPr kumimoji="1" lang="en-US" altLang="ja-JP" sz="2400" b="0" i="1" smtClean="0">
                          <a:latin typeface="Cambria Math" panose="02040503050406030204" pitchFamily="18" charset="0"/>
                        </a:rPr>
                        <m:t>=</m:t>
                      </m:r>
                      <m:d>
                        <m:dPr>
                          <m:begChr m:val="{"/>
                          <m:endChr m:val=""/>
                          <m:ctrlPr>
                            <a:rPr kumimoji="1" lang="en-US" altLang="ja-JP" sz="2400" b="0" i="1" smtClean="0">
                              <a:latin typeface="Cambria Math" panose="02040503050406030204" pitchFamily="18" charset="0"/>
                            </a:rPr>
                          </m:ctrlPr>
                        </m:dPr>
                        <m:e>
                          <m:m>
                            <m:mPr>
                              <m:mcs>
                                <m:mc>
                                  <m:mcPr>
                                    <m:count m:val="2"/>
                                    <m:mcJc m:val="center"/>
                                  </m:mcPr>
                                </m:mc>
                              </m:mcs>
                              <m:ctrlPr>
                                <a:rPr kumimoji="1" lang="en-US" altLang="ja-JP" sz="2400" b="0" i="1" smtClean="0">
                                  <a:latin typeface="Cambria Math" panose="02040503050406030204" pitchFamily="18" charset="0"/>
                                </a:rPr>
                              </m:ctrlPr>
                            </m:mPr>
                            <m:mr>
                              <m:e>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𝑏</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𝑎</m:t>
                                    </m:r>
                                  </m:den>
                                </m:f>
                              </m:e>
                              <m:e>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𝑎</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𝑋</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𝑏</m:t>
                                    </m:r>
                                  </m:e>
                                </m:d>
                              </m:e>
                            </m:mr>
                            <m:mr>
                              <m:e>
                                <m:r>
                                  <a:rPr kumimoji="1" lang="en-US" altLang="ja-JP" sz="2400" b="0" i="1" smtClean="0">
                                    <a:latin typeface="Cambria Math" panose="02040503050406030204" pitchFamily="18" charset="0"/>
                                  </a:rPr>
                                  <m:t>0</m:t>
                                </m:r>
                              </m:e>
                              <m:e>
                                <m:d>
                                  <m:dPr>
                                    <m:ctrlPr>
                                      <a:rPr kumimoji="1" lang="en-US" altLang="ja-JP" sz="2400" b="0" i="1" smtClean="0">
                                        <a:latin typeface="Cambria Math" panose="02040503050406030204" pitchFamily="18" charset="0"/>
                                      </a:rPr>
                                    </m:ctrlPr>
                                  </m:dPr>
                                  <m:e>
                                    <m:r>
                                      <a:rPr lang="ja-JP" altLang="en-US" sz="2400" i="1">
                                        <a:latin typeface="Cambria Math" panose="02040503050406030204" pitchFamily="18" charset="0"/>
                                      </a:rPr>
                                      <m:t>それ以外</m:t>
                                    </m:r>
                                  </m:e>
                                </m:d>
                              </m:e>
                            </m:mr>
                          </m:m>
                        </m:e>
                      </m:d>
                    </m:oMath>
                  </m:oMathPara>
                </a14:m>
                <a:endParaRPr kumimoji="1" lang="ja-JP" altLang="en-US" sz="2400"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2396836" y="2909454"/>
                <a:ext cx="4031681" cy="1179105"/>
              </a:xfrm>
              <a:prstGeom prst="rect">
                <a:avLst/>
              </a:prstGeom>
              <a:blipFill>
                <a:blip r:embed="rId2"/>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7576982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en-US" altLang="ja-JP" dirty="0" smtClean="0"/>
              <a:t>20cm</a:t>
            </a:r>
            <a:r>
              <a:rPr kumimoji="1" lang="ja-JP" altLang="en-US" dirty="0" smtClean="0"/>
              <a:t>の長さのパスタ</a:t>
            </a:r>
            <a:r>
              <a:rPr kumimoji="1" lang="en-US" altLang="ja-JP" dirty="0" smtClean="0"/>
              <a:t>100</a:t>
            </a:r>
            <a:r>
              <a:rPr kumimoji="1" lang="ja-JP" altLang="en-US" dirty="0" smtClean="0"/>
              <a:t>本を、中心に見えるところで</a:t>
            </a:r>
            <a:r>
              <a:rPr kumimoji="1" lang="en-US" altLang="ja-JP" dirty="0" smtClean="0"/>
              <a:t>1</a:t>
            </a:r>
            <a:r>
              <a:rPr kumimoji="1" lang="ja-JP" altLang="en-US" dirty="0" smtClean="0"/>
              <a:t>本ずつ折って、右側の長さを計測したデータ。ベル型のヒストグラムが得られる。このデータの母集団分布は？　明らかに一様分布ではない。</a:t>
            </a: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2618" y="3126145"/>
            <a:ext cx="3666206" cy="3293128"/>
          </a:xfrm>
          <a:prstGeom prst="rect">
            <a:avLst/>
          </a:prstGeom>
        </p:spPr>
      </p:pic>
    </p:spTree>
    <p:extLst>
      <p:ext uri="{BB962C8B-B14F-4D97-AF65-F5344CB8AC3E}">
        <p14:creationId xmlns:p14="http://schemas.microsoft.com/office/powerpoint/2010/main" val="3901715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このデータの母集団分布は、</a:t>
            </a:r>
            <a:endParaRPr kumimoji="1" lang="en-US" altLang="ja-JP" dirty="0" smtClean="0"/>
          </a:p>
          <a:p>
            <a:pPr lvl="1"/>
            <a:r>
              <a:rPr lang="ja-JP" altLang="en-US" dirty="0" smtClean="0"/>
              <a:t>中央</a:t>
            </a:r>
            <a:r>
              <a:rPr lang="ja-JP" altLang="en-US" dirty="0"/>
              <a:t>付近</a:t>
            </a:r>
            <a:r>
              <a:rPr lang="ja-JP" altLang="en-US" dirty="0" smtClean="0"/>
              <a:t>の</a:t>
            </a:r>
            <a:r>
              <a:rPr lang="ja-JP" altLang="en-US" dirty="0"/>
              <a:t>確率</a:t>
            </a:r>
            <a:r>
              <a:rPr lang="ja-JP" altLang="en-US" dirty="0" smtClean="0"/>
              <a:t>が高い</a:t>
            </a:r>
            <a:endParaRPr lang="en-US" altLang="ja-JP" dirty="0" smtClean="0"/>
          </a:p>
          <a:p>
            <a:pPr lvl="1"/>
            <a:r>
              <a:rPr kumimoji="1" lang="ja-JP" altLang="en-US" dirty="0"/>
              <a:t>中央</a:t>
            </a:r>
            <a:r>
              <a:rPr kumimoji="1" lang="ja-JP" altLang="en-US" dirty="0" smtClean="0"/>
              <a:t>から離れるにしたがって徐々に確率が小さくなる</a:t>
            </a:r>
            <a:endParaRPr kumimoji="1" lang="en-US" altLang="ja-JP" dirty="0" smtClean="0"/>
          </a:p>
          <a:p>
            <a:pPr lvl="1"/>
            <a:r>
              <a:rPr kumimoji="1" lang="ja-JP" altLang="en-US" dirty="0" smtClean="0"/>
              <a:t>左右対称</a:t>
            </a:r>
            <a:endParaRPr kumimoji="1" lang="en-US" altLang="ja-JP" dirty="0" smtClean="0"/>
          </a:p>
          <a:p>
            <a:r>
              <a:rPr lang="ja-JP" altLang="en-US" dirty="0" smtClean="0"/>
              <a:t>こうした特徴を持った母集団の確率分布として、</a:t>
            </a:r>
            <a:r>
              <a:rPr lang="ja-JP" altLang="en-US" u="sng" dirty="0" smtClean="0">
                <a:solidFill>
                  <a:srgbClr val="FF0000"/>
                </a:solidFill>
              </a:rPr>
              <a:t>正規分布</a:t>
            </a:r>
            <a:r>
              <a:rPr lang="ja-JP" altLang="en-US" dirty="0" smtClean="0"/>
              <a:t>（</a:t>
            </a:r>
            <a:r>
              <a:rPr lang="en-US" altLang="ja-JP" dirty="0" smtClean="0"/>
              <a:t>normal distribution</a:t>
            </a:r>
            <a:r>
              <a:rPr lang="ja-JP" altLang="en-US" dirty="0" smtClean="0"/>
              <a:t>）と呼ばれる分布を仮定することが一般的。</a:t>
            </a:r>
            <a:endParaRPr kumimoji="1" lang="ja-JP" altLang="en-US" dirty="0"/>
          </a:p>
        </p:txBody>
      </p:sp>
      <mc:AlternateContent xmlns:mc="http://schemas.openxmlformats.org/markup-compatibility/2006" xmlns:a14="http://schemas.microsoft.com/office/drawing/2010/main">
        <mc:Choice Requires="a14">
          <p:sp>
            <p:nvSpPr>
              <p:cNvPr id="4" name="テキスト ボックス 3"/>
              <p:cNvSpPr txBox="1"/>
              <p:nvPr/>
            </p:nvSpPr>
            <p:spPr>
              <a:xfrm>
                <a:off x="2729346" y="4599709"/>
                <a:ext cx="3273845" cy="79021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400" i="1" smtClean="0">
                              <a:latin typeface="Cambria Math" panose="02040503050406030204" pitchFamily="18" charset="0"/>
                            </a:rPr>
                          </m:ctrlPr>
                        </m:sSubPr>
                        <m:e>
                          <m:r>
                            <a:rPr kumimoji="1" lang="en-US" altLang="ja-JP" sz="2400" b="0" i="1" smtClean="0">
                              <a:latin typeface="Cambria Math" panose="02040503050406030204" pitchFamily="18" charset="0"/>
                            </a:rPr>
                            <m:t>𝑓</m:t>
                          </m:r>
                        </m:e>
                        <m:sub>
                          <m:r>
                            <a:rPr kumimoji="1" lang="en-US" altLang="ja-JP" sz="2400" b="0" i="1" smtClean="0">
                              <a:latin typeface="Cambria Math" panose="02040503050406030204" pitchFamily="18" charset="0"/>
                            </a:rPr>
                            <m:t>𝑋</m:t>
                          </m:r>
                        </m:sub>
                      </m:sSub>
                      <m:d>
                        <m:dPr>
                          <m:ctrlPr>
                            <a:rPr kumimoji="1" lang="en-US" altLang="ja-JP" sz="2400" i="1" smtClean="0">
                              <a:latin typeface="Cambria Math" panose="02040503050406030204" pitchFamily="18" charset="0"/>
                            </a:rPr>
                          </m:ctrlPr>
                        </m:dPr>
                        <m:e>
                          <m:r>
                            <a:rPr kumimoji="1" lang="en-US" altLang="ja-JP" sz="2400" b="0" i="1" smtClean="0">
                              <a:latin typeface="Cambria Math" panose="02040503050406030204" pitchFamily="18" charset="0"/>
                            </a:rPr>
                            <m:t>𝑥</m:t>
                          </m:r>
                        </m:e>
                      </m:d>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ad>
                            <m:radPr>
                              <m:degHide m:val="on"/>
                              <m:ctrlPr>
                                <a:rPr kumimoji="1" lang="en-US" altLang="ja-JP" sz="2400" b="0" i="1" smtClean="0">
                                  <a:latin typeface="Cambria Math" panose="02040503050406030204" pitchFamily="18" charset="0"/>
                                </a:rPr>
                              </m:ctrlPr>
                            </m:radPr>
                            <m:deg/>
                            <m:e>
                              <m:r>
                                <a:rPr kumimoji="1" lang="en-US" altLang="ja-JP" sz="2400" b="0" i="1" smtClean="0">
                                  <a:latin typeface="Cambria Math" panose="02040503050406030204" pitchFamily="18" charset="0"/>
                                </a:rPr>
                                <m:t>2</m:t>
                              </m:r>
                              <m:r>
                                <a:rPr kumimoji="1" lang="ja-JP" altLang="en-US" sz="2400" b="0" i="1" smtClean="0">
                                  <a:latin typeface="Cambria Math" panose="02040503050406030204" pitchFamily="18" charset="0"/>
                                </a:rPr>
                                <m:t>𝜋</m:t>
                              </m:r>
                            </m:e>
                          </m:rad>
                          <m:r>
                            <a:rPr kumimoji="1" lang="ja-JP" altLang="en-US" sz="2400" b="0" i="1" smtClean="0">
                              <a:latin typeface="Cambria Math" panose="02040503050406030204" pitchFamily="18" charset="0"/>
                            </a:rPr>
                            <m:t>𝜎</m:t>
                          </m:r>
                        </m:den>
                      </m:f>
                      <m:sSup>
                        <m:sSupPr>
                          <m:ctrlPr>
                            <a:rPr kumimoji="1" lang="en-US" altLang="ja-JP" sz="2400" b="0" i="1" smtClean="0">
                              <a:latin typeface="Cambria Math" panose="02040503050406030204" pitchFamily="18" charset="0"/>
                            </a:rPr>
                          </m:ctrlPr>
                        </m:sSupPr>
                        <m:e>
                          <m:r>
                            <a:rPr kumimoji="1" lang="en-US" altLang="ja-JP" sz="2400" b="0" i="1" smtClean="0">
                              <a:latin typeface="Cambria Math" panose="02040503050406030204" pitchFamily="18" charset="0"/>
                            </a:rPr>
                            <m:t>𝑒</m:t>
                          </m:r>
                        </m:e>
                        <m:sup>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2</m:t>
                              </m:r>
                            </m:den>
                          </m:f>
                          <m:sSup>
                            <m:sSupPr>
                              <m:ctrlPr>
                                <a:rPr kumimoji="1" lang="en-US" altLang="ja-JP" sz="2400" b="0" i="1" smtClean="0">
                                  <a:latin typeface="Cambria Math" panose="02040503050406030204" pitchFamily="18" charset="0"/>
                                </a:rPr>
                              </m:ctrlPr>
                            </m:sSupPr>
                            <m:e>
                              <m:d>
                                <m:dPr>
                                  <m:ctrlPr>
                                    <a:rPr kumimoji="1" lang="en-US" altLang="ja-JP" sz="2400" b="0" i="1" smtClean="0">
                                      <a:latin typeface="Cambria Math" panose="02040503050406030204" pitchFamily="18" charset="0"/>
                                    </a:rPr>
                                  </m:ctrlPr>
                                </m:dPr>
                                <m:e>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𝑥</m:t>
                                      </m:r>
                                      <m:r>
                                        <a:rPr kumimoji="1" lang="en-US" altLang="ja-JP" sz="2400" b="0" i="1" smtClean="0">
                                          <a:latin typeface="Cambria Math" panose="02040503050406030204" pitchFamily="18" charset="0"/>
                                        </a:rPr>
                                        <m:t>−</m:t>
                                      </m:r>
                                      <m:r>
                                        <a:rPr kumimoji="1" lang="ja-JP" altLang="en-US" sz="2400" b="0" i="1" smtClean="0">
                                          <a:latin typeface="Cambria Math" panose="02040503050406030204" pitchFamily="18" charset="0"/>
                                        </a:rPr>
                                        <m:t>𝜇</m:t>
                                      </m:r>
                                    </m:num>
                                    <m:den>
                                      <m:r>
                                        <a:rPr kumimoji="1" lang="ja-JP" altLang="en-US" sz="2400" b="0" i="1" smtClean="0">
                                          <a:latin typeface="Cambria Math" panose="02040503050406030204" pitchFamily="18" charset="0"/>
                                        </a:rPr>
                                        <m:t>𝜎</m:t>
                                      </m:r>
                                    </m:den>
                                  </m:f>
                                </m:e>
                              </m:d>
                            </m:e>
                            <m:sup>
                              <m:r>
                                <a:rPr kumimoji="1" lang="en-US" altLang="ja-JP" sz="2400" b="0" i="1" smtClean="0">
                                  <a:latin typeface="Cambria Math" panose="02040503050406030204" pitchFamily="18" charset="0"/>
                                </a:rPr>
                                <m:t>2</m:t>
                              </m:r>
                            </m:sup>
                          </m:sSup>
                        </m:sup>
                      </m:sSup>
                    </m:oMath>
                  </m:oMathPara>
                </a14:m>
                <a:endParaRPr kumimoji="1" lang="ja-JP" altLang="en-US" sz="2400" dirty="0"/>
              </a:p>
            </p:txBody>
          </p:sp>
        </mc:Choice>
        <mc:Fallback xmlns="">
          <p:sp>
            <p:nvSpPr>
              <p:cNvPr id="4" name="テキスト ボックス 3"/>
              <p:cNvSpPr txBox="1">
                <a:spLocks noRot="1" noChangeAspect="1" noMove="1" noResize="1" noEditPoints="1" noAdjustHandles="1" noChangeArrowheads="1" noChangeShapeType="1" noTextEdit="1"/>
              </p:cNvSpPr>
              <p:nvPr/>
            </p:nvSpPr>
            <p:spPr>
              <a:xfrm>
                <a:off x="2729346" y="4599709"/>
                <a:ext cx="3273845" cy="790216"/>
              </a:xfrm>
              <a:prstGeom prst="rect">
                <a:avLst/>
              </a:prstGeom>
              <a:blipFill>
                <a:blip r:embed="rId2"/>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2104176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6" name="コンテンツ プレースホルダー 5"/>
              <p:cNvSpPr>
                <a:spLocks noGrp="1"/>
              </p:cNvSpPr>
              <p:nvPr>
                <p:ph sz="half" idx="1"/>
              </p:nvPr>
            </p:nvSpPr>
            <p:spPr/>
            <p:txBody>
              <a:bodyPr>
                <a:normAutofit/>
              </a:bodyPr>
              <a:lstStyle/>
              <a:p>
                <a:r>
                  <a:rPr lang="ja-JP" altLang="en-US" dirty="0" smtClean="0"/>
                  <a:t>正規</a:t>
                </a:r>
                <a:r>
                  <a:rPr lang="ja-JP" altLang="en-US" dirty="0"/>
                  <a:t>分布</a:t>
                </a:r>
                <a:r>
                  <a:rPr lang="ja-JP" altLang="en-US" dirty="0" smtClean="0"/>
                  <a:t>の確率密度関数のグラフは </a:t>
                </a:r>
                <a14:m>
                  <m:oMath xmlns:m="http://schemas.openxmlformats.org/officeDocument/2006/math">
                    <m:r>
                      <a:rPr lang="ja-JP" altLang="en-US" i="1" smtClean="0">
                        <a:latin typeface="Cambria Math" panose="02040503050406030204" pitchFamily="18" charset="0"/>
                      </a:rPr>
                      <m:t>𝜇</m:t>
                    </m:r>
                  </m:oMath>
                </a14:m>
                <a:r>
                  <a:rPr lang="ja-JP" altLang="en-US" dirty="0" smtClean="0"/>
                  <a:t> と </a:t>
                </a:r>
                <a14:m>
                  <m:oMath xmlns:m="http://schemas.openxmlformats.org/officeDocument/2006/math">
                    <m:r>
                      <a:rPr lang="ja-JP" altLang="en-US" i="1" dirty="0" smtClean="0">
                        <a:latin typeface="Cambria Math" panose="02040503050406030204" pitchFamily="18" charset="0"/>
                      </a:rPr>
                      <m:t>𝜎</m:t>
                    </m:r>
                  </m:oMath>
                </a14:m>
                <a:r>
                  <a:rPr lang="ja-JP" altLang="en-US" dirty="0" smtClean="0"/>
                  <a:t> の値によって決まる。</a:t>
                </a:r>
                <a:endParaRPr lang="en-US" altLang="ja-JP" dirty="0" smtClean="0"/>
              </a:p>
              <a:p>
                <a:r>
                  <a:rPr lang="ja-JP" altLang="en-US" dirty="0" smtClean="0"/>
                  <a:t>これら</a:t>
                </a:r>
                <a:r>
                  <a:rPr lang="ja-JP" altLang="en-US" dirty="0"/>
                  <a:t>母数</a:t>
                </a:r>
                <a:r>
                  <a:rPr lang="ja-JP" altLang="en-US" dirty="0" smtClean="0"/>
                  <a:t>はそれぞれ、正規分布の平均値と標準偏差である。</a:t>
                </a:r>
                <a:endParaRPr lang="en-US" altLang="ja-JP" dirty="0" smtClean="0"/>
              </a:p>
              <a:p>
                <a:r>
                  <a:rPr lang="ja-JP" altLang="en-US" dirty="0" smtClean="0"/>
                  <a:t>正規分布を </a:t>
                </a:r>
                <a14:m>
                  <m:oMath xmlns:m="http://schemas.openxmlformats.org/officeDocument/2006/math">
                    <m:r>
                      <a:rPr lang="en-US" altLang="ja-JP" b="0" i="1" smtClean="0">
                        <a:latin typeface="Cambria Math" panose="02040503050406030204" pitchFamily="18" charset="0"/>
                      </a:rPr>
                      <m:t>𝑁</m:t>
                    </m:r>
                    <m:d>
                      <m:dPr>
                        <m:ctrlPr>
                          <a:rPr lang="en-US" altLang="ja-JP" b="0" i="1" smtClean="0">
                            <a:latin typeface="Cambria Math" panose="02040503050406030204" pitchFamily="18" charset="0"/>
                          </a:rPr>
                        </m:ctrlPr>
                      </m:dPr>
                      <m:e>
                        <m:r>
                          <a:rPr lang="ja-JP" altLang="en-US" b="0" i="1" smtClean="0">
                            <a:latin typeface="Cambria Math" panose="02040503050406030204" pitchFamily="18" charset="0"/>
                          </a:rPr>
                          <m:t>𝜇</m:t>
                        </m:r>
                        <m:r>
                          <a:rPr lang="en-US" altLang="ja-JP" b="0" i="1" smtClean="0">
                            <a:latin typeface="Cambria Math" panose="02040503050406030204" pitchFamily="18" charset="0"/>
                          </a:rPr>
                          <m:t>,</m:t>
                        </m:r>
                        <m:sSup>
                          <m:sSupPr>
                            <m:ctrlPr>
                              <a:rPr lang="en-US" altLang="ja-JP" b="0" i="1" smtClean="0">
                                <a:latin typeface="Cambria Math" panose="02040503050406030204" pitchFamily="18" charset="0"/>
                              </a:rPr>
                            </m:ctrlPr>
                          </m:sSupPr>
                          <m:e>
                            <m:r>
                              <a:rPr lang="ja-JP" altLang="en-US" b="0" i="1" smtClean="0">
                                <a:latin typeface="Cambria Math" panose="02040503050406030204" pitchFamily="18" charset="0"/>
                              </a:rPr>
                              <m:t>𝜎</m:t>
                            </m:r>
                          </m:e>
                          <m:sup>
                            <m:r>
                              <a:rPr lang="en-US" altLang="ja-JP" b="0" i="1" smtClean="0">
                                <a:latin typeface="Cambria Math" panose="02040503050406030204" pitchFamily="18" charset="0"/>
                              </a:rPr>
                              <m:t>2</m:t>
                            </m:r>
                          </m:sup>
                        </m:sSup>
                      </m:e>
                    </m:d>
                  </m:oMath>
                </a14:m>
                <a:r>
                  <a:rPr lang="ja-JP" altLang="en-US" dirty="0" smtClean="0"/>
                  <a:t> と表す。</a:t>
                </a:r>
                <a:endParaRPr kumimoji="1" lang="ja-JP" altLang="en-US" dirty="0"/>
              </a:p>
            </p:txBody>
          </p:sp>
        </mc:Choice>
        <mc:Fallback xmlns="">
          <p:sp>
            <p:nvSpPr>
              <p:cNvPr id="6" name="コンテンツ プレースホルダー 5"/>
              <p:cNvSpPr>
                <a:spLocks noGrp="1" noRot="1" noChangeAspect="1" noMove="1" noResize="1" noEditPoints="1" noAdjustHandles="1" noChangeArrowheads="1" noChangeShapeType="1" noTextEdit="1"/>
              </p:cNvSpPr>
              <p:nvPr>
                <p:ph sz="half" idx="1"/>
              </p:nvPr>
            </p:nvSpPr>
            <p:spPr>
              <a:blipFill>
                <a:blip r:embed="rId2"/>
                <a:stretch>
                  <a:fillRect l="-2118" t="-2241" r="-1647"/>
                </a:stretch>
              </a:blipFill>
            </p:spPr>
            <p:txBody>
              <a:bodyPr/>
              <a:lstStyle/>
              <a:p>
                <a:r>
                  <a:rPr lang="ja-JP" altLang="en-US">
                    <a:noFill/>
                  </a:rPr>
                  <a:t> </a:t>
                </a:r>
              </a:p>
            </p:txBody>
          </p:sp>
        </mc:Fallback>
      </mc:AlternateContent>
      <p:pic>
        <p:nvPicPr>
          <p:cNvPr id="8" name="コンテンツ プレースホルダー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715619" y="2060427"/>
            <a:ext cx="4572934" cy="4116535"/>
          </a:xfrm>
        </p:spPr>
      </p:pic>
    </p:spTree>
    <p:extLst>
      <p:ext uri="{BB962C8B-B14F-4D97-AF65-F5344CB8AC3E}">
        <p14:creationId xmlns:p14="http://schemas.microsoft.com/office/powerpoint/2010/main" val="42246021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r>
              <a:rPr kumimoji="1" lang="ja-JP" altLang="en-US" u="sng" dirty="0" smtClean="0">
                <a:solidFill>
                  <a:srgbClr val="FF0000"/>
                </a:solidFill>
              </a:rPr>
              <a:t>母集団</a:t>
            </a:r>
            <a:r>
              <a:rPr lang="ja-JP" altLang="en-US" dirty="0" smtClean="0">
                <a:sym typeface="Wingdings" panose="05000000000000000000" pitchFamily="2" charset="2"/>
              </a:rPr>
              <a:t>（</a:t>
            </a:r>
            <a:r>
              <a:rPr lang="en-US" altLang="ja-JP" dirty="0" smtClean="0">
                <a:sym typeface="Wingdings" panose="05000000000000000000" pitchFamily="2" charset="2"/>
              </a:rPr>
              <a:t>population</a:t>
            </a:r>
            <a:r>
              <a:rPr lang="ja-JP" altLang="en-US" dirty="0" smtClean="0">
                <a:sym typeface="Wingdings" panose="05000000000000000000" pitchFamily="2" charset="2"/>
              </a:rPr>
              <a:t>）：</a:t>
            </a:r>
            <a:r>
              <a:rPr kumimoji="1" lang="ja-JP" altLang="en-US" dirty="0" smtClean="0"/>
              <a:t>ある目的のもとでの、興味ある対象者全体の集合。</a:t>
            </a:r>
            <a:endParaRPr kumimoji="1" lang="en-US" altLang="ja-JP" dirty="0" smtClean="0"/>
          </a:p>
          <a:p>
            <a:r>
              <a:rPr lang="ja-JP" altLang="en-US" u="sng" dirty="0" smtClean="0">
                <a:solidFill>
                  <a:srgbClr val="FF0000"/>
                </a:solidFill>
              </a:rPr>
              <a:t>標本</a:t>
            </a:r>
            <a:r>
              <a:rPr lang="ja-JP" altLang="en-US" dirty="0" smtClean="0"/>
              <a:t>（</a:t>
            </a:r>
            <a:r>
              <a:rPr lang="en-US" altLang="ja-JP" dirty="0" smtClean="0"/>
              <a:t>sample</a:t>
            </a:r>
            <a:r>
              <a:rPr lang="ja-JP" altLang="en-US" dirty="0" smtClean="0"/>
              <a:t>）</a:t>
            </a:r>
            <a:r>
              <a:rPr lang="ja-JP" altLang="en-US" dirty="0"/>
              <a:t>：</a:t>
            </a:r>
            <a:r>
              <a:rPr lang="ja-JP" altLang="en-US" dirty="0" smtClean="0"/>
              <a:t>母集団についての推測を行うために調べられる、母集団の一部。標本を構成する個体数のことを</a:t>
            </a:r>
            <a:r>
              <a:rPr lang="ja-JP" altLang="en-US" u="sng" dirty="0" smtClean="0">
                <a:solidFill>
                  <a:srgbClr val="FF0000"/>
                </a:solidFill>
              </a:rPr>
              <a:t>標本の大きさ</a:t>
            </a:r>
            <a:r>
              <a:rPr lang="ja-JP" altLang="en-US" dirty="0" smtClean="0"/>
              <a:t>（</a:t>
            </a:r>
            <a:r>
              <a:rPr lang="en-US" altLang="ja-JP" dirty="0" smtClean="0"/>
              <a:t>sample size</a:t>
            </a:r>
            <a:r>
              <a:rPr lang="ja-JP" altLang="en-US" dirty="0" smtClean="0"/>
              <a:t>）と呼ぶ。</a:t>
            </a:r>
            <a:endParaRPr lang="en-US" altLang="ja-JP" dirty="0" smtClean="0"/>
          </a:p>
          <a:p>
            <a:r>
              <a:rPr lang="ja-JP" altLang="en-US" u="sng" dirty="0" smtClean="0">
                <a:solidFill>
                  <a:srgbClr val="FF0000"/>
                </a:solidFill>
              </a:rPr>
              <a:t>母数</a:t>
            </a:r>
            <a:r>
              <a:rPr lang="ja-JP" altLang="en-US" dirty="0" smtClean="0"/>
              <a:t>（</a:t>
            </a:r>
            <a:r>
              <a:rPr lang="en-US" altLang="ja-JP" dirty="0" smtClean="0"/>
              <a:t>parameter</a:t>
            </a:r>
            <a:r>
              <a:rPr lang="ja-JP" altLang="en-US" dirty="0" smtClean="0"/>
              <a:t>）：推測の</a:t>
            </a:r>
            <a:r>
              <a:rPr lang="ja-JP" altLang="en-US" dirty="0"/>
              <a:t>対象</a:t>
            </a:r>
            <a:r>
              <a:rPr lang="ja-JP" altLang="en-US" dirty="0" smtClean="0"/>
              <a:t>となる、母集団での値。母集団特性値（</a:t>
            </a:r>
            <a:r>
              <a:rPr lang="en-US" altLang="ja-JP" dirty="0" smtClean="0"/>
              <a:t>population characteristic</a:t>
            </a:r>
            <a:r>
              <a:rPr lang="ja-JP" altLang="en-US" dirty="0" smtClean="0"/>
              <a:t>）とも呼ぶ。</a:t>
            </a:r>
            <a:endParaRPr lang="en-US" altLang="ja-JP" dirty="0" smtClean="0"/>
          </a:p>
          <a:p>
            <a:pPr lvl="1"/>
            <a:r>
              <a:rPr lang="ja-JP" altLang="en-US" dirty="0" smtClean="0"/>
              <a:t>母比率：母集団における、ある特定の性質を持つ個体の割合</a:t>
            </a:r>
            <a:endParaRPr lang="en-US" altLang="ja-JP" dirty="0" smtClean="0"/>
          </a:p>
          <a:p>
            <a:pPr lvl="1"/>
            <a:r>
              <a:rPr lang="ja-JP" altLang="en-US" dirty="0" smtClean="0"/>
              <a:t>母平均：母集団での平均値</a:t>
            </a:r>
            <a:endParaRPr lang="en-US" altLang="ja-JP" dirty="0" smtClean="0"/>
          </a:p>
          <a:p>
            <a:pPr lvl="1"/>
            <a:r>
              <a:rPr lang="ja-JP" altLang="en-US" dirty="0" smtClean="0"/>
              <a:t>母分散：母集団での分散</a:t>
            </a:r>
            <a:endParaRPr lang="en-US" altLang="ja-JP" dirty="0" smtClean="0"/>
          </a:p>
        </p:txBody>
      </p:sp>
    </p:spTree>
    <p:extLst>
      <p:ext uri="{BB962C8B-B14F-4D97-AF65-F5344CB8AC3E}">
        <p14:creationId xmlns:p14="http://schemas.microsoft.com/office/powerpoint/2010/main" val="29634523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kumimoji="1" lang="en-US" altLang="ja-JP" dirty="0" smtClean="0"/>
                  <a:t>R</a:t>
                </a:r>
                <a:r>
                  <a:rPr kumimoji="1" lang="ja-JP" altLang="en-US" dirty="0" err="1" smtClean="0"/>
                  <a:t>には</a:t>
                </a:r>
                <a:r>
                  <a:rPr kumimoji="1" lang="ja-JP" altLang="en-US" dirty="0" smtClean="0"/>
                  <a:t>特定の確率分布を扱う関数が用意されている。正規分布の場合、</a:t>
                </a:r>
                <a:endParaRPr kumimoji="1" lang="en-US" altLang="ja-JP" dirty="0" smtClean="0"/>
              </a:p>
              <a:p>
                <a:pPr lvl="1"/>
                <a:r>
                  <a:rPr lang="en-US" altLang="ja-JP" dirty="0" err="1" smtClean="0"/>
                  <a:t>rnorm</a:t>
                </a:r>
                <a:r>
                  <a:rPr lang="ja-JP" altLang="en-US" dirty="0" smtClean="0"/>
                  <a:t>関数：正規分布（</a:t>
                </a:r>
                <a:r>
                  <a:rPr lang="en-US" altLang="ja-JP" u="sng" dirty="0" smtClean="0"/>
                  <a:t>norm</a:t>
                </a:r>
                <a:r>
                  <a:rPr lang="en-US" altLang="ja-JP" dirty="0" smtClean="0"/>
                  <a:t>al distribution</a:t>
                </a:r>
                <a:r>
                  <a:rPr lang="ja-JP" altLang="en-US" dirty="0" smtClean="0"/>
                  <a:t>）からの無作為抽出（</a:t>
                </a:r>
                <a:r>
                  <a:rPr lang="en-US" altLang="ja-JP" u="sng" dirty="0" smtClean="0"/>
                  <a:t>r</a:t>
                </a:r>
                <a:r>
                  <a:rPr lang="en-US" altLang="ja-JP" dirty="0" smtClean="0"/>
                  <a:t>andom sampling</a:t>
                </a:r>
                <a:r>
                  <a:rPr lang="ja-JP" altLang="en-US" dirty="0" smtClean="0"/>
                  <a:t>）をおこなう。</a:t>
                </a:r>
                <a:endParaRPr lang="en-US" altLang="ja-JP" dirty="0" smtClean="0"/>
              </a:p>
              <a:p>
                <a:pPr lvl="1"/>
                <a:r>
                  <a:rPr lang="en-US" altLang="ja-JP" dirty="0" err="1"/>
                  <a:t>d</a:t>
                </a:r>
                <a:r>
                  <a:rPr lang="en-US" altLang="ja-JP" dirty="0" err="1" smtClean="0"/>
                  <a:t>norm</a:t>
                </a:r>
                <a:r>
                  <a:rPr lang="ja-JP" altLang="en-US" dirty="0" smtClean="0"/>
                  <a:t>関数：正規分布（</a:t>
                </a:r>
                <a:r>
                  <a:rPr lang="en-US" altLang="ja-JP" u="sng" dirty="0" smtClean="0"/>
                  <a:t>norm</a:t>
                </a:r>
                <a:r>
                  <a:rPr lang="en-US" altLang="ja-JP" dirty="0" smtClean="0"/>
                  <a:t>al distribution</a:t>
                </a:r>
                <a:r>
                  <a:rPr lang="ja-JP" altLang="en-US" dirty="0" smtClean="0"/>
                  <a:t>）の確率密度関数。（</a:t>
                </a:r>
                <a:r>
                  <a:rPr lang="en-US" altLang="ja-JP" dirty="0" smtClean="0"/>
                  <a:t>probability </a:t>
                </a:r>
                <a:r>
                  <a:rPr lang="en-US" altLang="ja-JP" u="sng" dirty="0" smtClean="0"/>
                  <a:t>d</a:t>
                </a:r>
                <a:r>
                  <a:rPr lang="en-US" altLang="ja-JP" dirty="0" smtClean="0"/>
                  <a:t>ensity function</a:t>
                </a:r>
                <a:r>
                  <a:rPr lang="ja-JP" altLang="en-US" dirty="0" smtClean="0"/>
                  <a:t>）。確率密度 </a:t>
                </a:r>
                <a14:m>
                  <m:oMath xmlns:m="http://schemas.openxmlformats.org/officeDocument/2006/math">
                    <m:sSub>
                      <m:sSubPr>
                        <m:ctrlPr>
                          <a:rPr lang="en-US" altLang="ja-JP" b="0" i="1" smtClean="0">
                            <a:latin typeface="Cambria Math" panose="02040503050406030204" pitchFamily="18" charset="0"/>
                          </a:rPr>
                        </m:ctrlPr>
                      </m:sSubPr>
                      <m:e>
                        <m:r>
                          <a:rPr lang="en-US" altLang="ja-JP" b="0" i="1" smtClean="0">
                            <a:latin typeface="Cambria Math" panose="02040503050406030204" pitchFamily="18" charset="0"/>
                          </a:rPr>
                          <m:t>𝑓</m:t>
                        </m:r>
                      </m:e>
                      <m:sub>
                        <m:r>
                          <a:rPr lang="en-US" altLang="ja-JP" b="0" i="1" smtClean="0">
                            <a:latin typeface="Cambria Math" panose="02040503050406030204" pitchFamily="18" charset="0"/>
                          </a:rPr>
                          <m:t>𝑋</m:t>
                        </m:r>
                      </m:sub>
                    </m:sSub>
                    <m:d>
                      <m:dPr>
                        <m:ctrlPr>
                          <a:rPr lang="en-US" altLang="ja-JP" b="0" i="1" smtClean="0">
                            <a:latin typeface="Cambria Math" panose="02040503050406030204" pitchFamily="18" charset="0"/>
                          </a:rPr>
                        </m:ctrlPr>
                      </m:dPr>
                      <m:e>
                        <m:r>
                          <a:rPr lang="en-US" altLang="ja-JP" b="0" i="1" smtClean="0">
                            <a:latin typeface="Cambria Math" panose="02040503050406030204" pitchFamily="18" charset="0"/>
                          </a:rPr>
                          <m:t>𝑥</m:t>
                        </m:r>
                      </m:e>
                    </m:d>
                  </m:oMath>
                </a14:m>
                <a:r>
                  <a:rPr lang="ja-JP" altLang="en-US" dirty="0" smtClean="0"/>
                  <a:t> を返す。</a:t>
                </a:r>
                <a:endParaRPr lang="en-US" altLang="ja-JP" dirty="0" smtClean="0"/>
              </a:p>
              <a:p>
                <a:pPr lvl="1"/>
                <a:r>
                  <a:rPr lang="en-US" altLang="ja-JP" dirty="0" err="1" smtClean="0"/>
                  <a:t>pnorm</a:t>
                </a:r>
                <a:r>
                  <a:rPr lang="ja-JP" altLang="en-US" dirty="0" smtClean="0"/>
                  <a:t>関数：正規分布（</a:t>
                </a:r>
                <a:r>
                  <a:rPr lang="en-US" altLang="ja-JP" u="sng" dirty="0" smtClean="0"/>
                  <a:t>norm</a:t>
                </a:r>
                <a:r>
                  <a:rPr lang="en-US" altLang="ja-JP" dirty="0" smtClean="0"/>
                  <a:t>al distribution</a:t>
                </a:r>
                <a:r>
                  <a:rPr lang="ja-JP" altLang="en-US" dirty="0" smtClean="0"/>
                  <a:t>）の累積分布関数。累積確率 </a:t>
                </a:r>
                <a14:m>
                  <m:oMath xmlns:m="http://schemas.openxmlformats.org/officeDocument/2006/math">
                    <m:sSub>
                      <m:sSubPr>
                        <m:ctrlPr>
                          <a:rPr lang="en-US" altLang="ja-JP" b="0" i="1" smtClean="0">
                            <a:latin typeface="Cambria Math" panose="02040503050406030204" pitchFamily="18" charset="0"/>
                          </a:rPr>
                        </m:ctrlPr>
                      </m:sSubPr>
                      <m:e>
                        <m:r>
                          <a:rPr lang="en-US" altLang="ja-JP" b="0" i="1" smtClean="0">
                            <a:latin typeface="Cambria Math" panose="02040503050406030204" pitchFamily="18" charset="0"/>
                          </a:rPr>
                          <m:t>𝐹</m:t>
                        </m:r>
                      </m:e>
                      <m:sub>
                        <m:r>
                          <a:rPr lang="en-US" altLang="ja-JP" b="0" i="1" smtClean="0">
                            <a:latin typeface="Cambria Math" panose="02040503050406030204" pitchFamily="18" charset="0"/>
                          </a:rPr>
                          <m:t>𝑋</m:t>
                        </m:r>
                      </m:sub>
                    </m:sSub>
                    <m:d>
                      <m:dPr>
                        <m:ctrlPr>
                          <a:rPr lang="en-US" altLang="ja-JP" b="0" i="1" smtClean="0">
                            <a:latin typeface="Cambria Math" panose="02040503050406030204" pitchFamily="18" charset="0"/>
                          </a:rPr>
                        </m:ctrlPr>
                      </m:dPr>
                      <m:e>
                        <m:r>
                          <a:rPr lang="en-US" altLang="ja-JP" b="0" i="1" smtClean="0">
                            <a:latin typeface="Cambria Math" panose="02040503050406030204" pitchFamily="18" charset="0"/>
                          </a:rPr>
                          <m:t>𝑥</m:t>
                        </m:r>
                      </m:e>
                    </m:d>
                    <m:r>
                      <a:rPr lang="en-US" altLang="ja-JP" b="0" i="1" smtClean="0">
                        <a:latin typeface="Cambria Math" panose="02040503050406030204" pitchFamily="18" charset="0"/>
                      </a:rPr>
                      <m:t>=</m:t>
                    </m:r>
                    <m:r>
                      <a:rPr lang="en-US" altLang="ja-JP" b="0" i="1" smtClean="0">
                        <a:latin typeface="Cambria Math" panose="02040503050406030204" pitchFamily="18" charset="0"/>
                      </a:rPr>
                      <m:t>𝑃</m:t>
                    </m:r>
                    <m:d>
                      <m:dPr>
                        <m:ctrlPr>
                          <a:rPr lang="en-US" altLang="ja-JP" b="0" i="1" smtClean="0">
                            <a:latin typeface="Cambria Math" panose="02040503050406030204" pitchFamily="18" charset="0"/>
                          </a:rPr>
                        </m:ctrlPr>
                      </m:dPr>
                      <m:e>
                        <m:r>
                          <a:rPr lang="en-US" altLang="ja-JP" b="0" i="1" smtClean="0">
                            <a:latin typeface="Cambria Math" panose="02040503050406030204" pitchFamily="18" charset="0"/>
                          </a:rPr>
                          <m:t>𝑋</m:t>
                        </m:r>
                        <m:r>
                          <a:rPr lang="en-US" altLang="ja-JP" b="0" i="1" smtClean="0">
                            <a:latin typeface="Cambria Math" panose="02040503050406030204" pitchFamily="18" charset="0"/>
                            <a:ea typeface="Cambria Math" panose="02040503050406030204" pitchFamily="18" charset="0"/>
                          </a:rPr>
                          <m:t>≤</m:t>
                        </m:r>
                        <m:r>
                          <a:rPr lang="en-US" altLang="ja-JP" b="0" i="1" smtClean="0">
                            <a:latin typeface="Cambria Math" panose="02040503050406030204" pitchFamily="18" charset="0"/>
                            <a:ea typeface="Cambria Math" panose="02040503050406030204" pitchFamily="18" charset="0"/>
                          </a:rPr>
                          <m:t>𝑥</m:t>
                        </m:r>
                      </m:e>
                    </m:d>
                  </m:oMath>
                </a14:m>
                <a:r>
                  <a:rPr lang="ja-JP" altLang="en-US" dirty="0" smtClean="0"/>
                  <a:t> を返す。</a:t>
                </a:r>
                <a:endParaRPr lang="en-US" altLang="ja-JP" dirty="0" smtClean="0"/>
              </a:p>
              <a:p>
                <a:pPr lvl="1"/>
                <a:r>
                  <a:rPr lang="en-US" altLang="ja-JP" dirty="0" err="1" smtClean="0"/>
                  <a:t>qnorm</a:t>
                </a:r>
                <a:r>
                  <a:rPr lang="ja-JP" altLang="en-US" dirty="0" smtClean="0"/>
                  <a:t>関数：</a:t>
                </a:r>
                <a:r>
                  <a:rPr lang="en-US" altLang="ja-JP" dirty="0" err="1" smtClean="0"/>
                  <a:t>pnorm</a:t>
                </a:r>
                <a:r>
                  <a:rPr lang="ja-JP" altLang="en-US" dirty="0" smtClean="0"/>
                  <a:t>関数の逆関数。</a:t>
                </a:r>
                <a:endParaRPr lang="en-US" altLang="ja-JP" dirty="0" smtClean="0"/>
              </a:p>
              <a:p>
                <a:r>
                  <a:rPr lang="ja-JP" altLang="en-US" dirty="0"/>
                  <a:t>関数名</a:t>
                </a:r>
                <a:r>
                  <a:rPr lang="ja-JP" altLang="en-US" dirty="0" smtClean="0"/>
                  <a:t>のつけ方はどの分布でも共通。</a:t>
                </a:r>
                <a:endParaRPr lang="en-US" altLang="ja-JP" dirty="0" smtClean="0"/>
              </a:p>
              <a:p>
                <a:pPr lvl="1"/>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6410015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marL="0" indent="0">
              <a:buNone/>
            </a:pPr>
            <a:r>
              <a:rPr lang="en-US" altLang="ja-JP" dirty="0"/>
              <a:t>curve(</a:t>
            </a:r>
            <a:r>
              <a:rPr lang="en-US" altLang="ja-JP" dirty="0" err="1"/>
              <a:t>dnorm</a:t>
            </a:r>
            <a:r>
              <a:rPr lang="en-US" altLang="ja-JP" dirty="0"/>
              <a:t>(x, mean = 0, </a:t>
            </a:r>
            <a:r>
              <a:rPr lang="en-US" altLang="ja-JP" dirty="0" err="1"/>
              <a:t>sd</a:t>
            </a:r>
            <a:r>
              <a:rPr lang="en-US" altLang="ja-JP" dirty="0"/>
              <a:t> = 1),</a:t>
            </a:r>
          </a:p>
          <a:p>
            <a:pPr marL="0" indent="0">
              <a:buNone/>
            </a:pPr>
            <a:r>
              <a:rPr lang="en-US" altLang="ja-JP" dirty="0"/>
              <a:t>      </a:t>
            </a:r>
            <a:r>
              <a:rPr lang="en-US" altLang="ja-JP" dirty="0" err="1"/>
              <a:t>xlim</a:t>
            </a:r>
            <a:r>
              <a:rPr lang="en-US" altLang="ja-JP" dirty="0"/>
              <a:t> = c(-6, 6),</a:t>
            </a:r>
          </a:p>
          <a:p>
            <a:pPr marL="0" indent="0">
              <a:buNone/>
            </a:pPr>
            <a:r>
              <a:rPr lang="en-US" altLang="ja-JP" dirty="0"/>
              <a:t>      </a:t>
            </a:r>
            <a:r>
              <a:rPr lang="en-US" altLang="ja-JP" dirty="0" err="1"/>
              <a:t>ylab</a:t>
            </a:r>
            <a:r>
              <a:rPr lang="en-US" altLang="ja-JP" dirty="0"/>
              <a:t> = "</a:t>
            </a:r>
            <a:r>
              <a:rPr lang="ja-JP" altLang="en-US" dirty="0"/>
              <a:t>確率密度</a:t>
            </a:r>
            <a:r>
              <a:rPr lang="en-US" altLang="ja-JP" dirty="0"/>
              <a:t>"</a:t>
            </a:r>
          </a:p>
          <a:p>
            <a:pPr marL="0" indent="0">
              <a:buNone/>
            </a:pPr>
            <a:r>
              <a:rPr lang="en-US" altLang="ja-JP" dirty="0"/>
              <a:t>)</a:t>
            </a:r>
          </a:p>
          <a:p>
            <a:endParaRPr lang="en-US" altLang="ja-JP" dirty="0"/>
          </a:p>
          <a:p>
            <a:pPr marL="0" indent="0">
              <a:buNone/>
            </a:pPr>
            <a:r>
              <a:rPr lang="en-US" altLang="ja-JP" dirty="0"/>
              <a:t>curve(</a:t>
            </a:r>
            <a:r>
              <a:rPr lang="en-US" altLang="ja-JP" dirty="0" err="1"/>
              <a:t>dnorm</a:t>
            </a:r>
            <a:r>
              <a:rPr lang="en-US" altLang="ja-JP" dirty="0"/>
              <a:t>(x, mean = 0, </a:t>
            </a:r>
            <a:r>
              <a:rPr lang="en-US" altLang="ja-JP" dirty="0" err="1"/>
              <a:t>sd</a:t>
            </a:r>
            <a:r>
              <a:rPr lang="en-US" altLang="ja-JP" dirty="0"/>
              <a:t> = 2), </a:t>
            </a:r>
            <a:r>
              <a:rPr lang="en-US" altLang="ja-JP" dirty="0" err="1"/>
              <a:t>lty</a:t>
            </a:r>
            <a:r>
              <a:rPr lang="en-US" altLang="ja-JP" dirty="0"/>
              <a:t> = 2, add = TRUE)</a:t>
            </a:r>
          </a:p>
          <a:p>
            <a:pPr marL="0" indent="0">
              <a:buNone/>
            </a:pPr>
            <a:r>
              <a:rPr lang="en-US" altLang="ja-JP" dirty="0"/>
              <a:t>curve(</a:t>
            </a:r>
            <a:r>
              <a:rPr lang="en-US" altLang="ja-JP" dirty="0" err="1"/>
              <a:t>dnorm</a:t>
            </a:r>
            <a:r>
              <a:rPr lang="en-US" altLang="ja-JP" dirty="0"/>
              <a:t>(x, mean = 2, </a:t>
            </a:r>
            <a:r>
              <a:rPr lang="en-US" altLang="ja-JP" dirty="0" err="1"/>
              <a:t>sd</a:t>
            </a:r>
            <a:r>
              <a:rPr lang="en-US" altLang="ja-JP" dirty="0"/>
              <a:t> = 1), </a:t>
            </a:r>
            <a:r>
              <a:rPr lang="en-US" altLang="ja-JP" dirty="0" err="1"/>
              <a:t>lty</a:t>
            </a:r>
            <a:r>
              <a:rPr lang="en-US" altLang="ja-JP" dirty="0"/>
              <a:t> = 3, add = TRUE)</a:t>
            </a:r>
            <a:endParaRPr kumimoji="1" lang="ja-JP" altLang="en-US" dirty="0"/>
          </a:p>
        </p:txBody>
      </p:sp>
    </p:spTree>
    <p:extLst>
      <p:ext uri="{BB962C8B-B14F-4D97-AF65-F5344CB8AC3E}">
        <p14:creationId xmlns:p14="http://schemas.microsoft.com/office/powerpoint/2010/main" val="37038144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marL="0" indent="0">
              <a:buNone/>
            </a:pPr>
            <a:r>
              <a:rPr lang="ja-JP" altLang="en-US" dirty="0"/>
              <a:t>大標本 </a:t>
            </a:r>
            <a:r>
              <a:rPr lang="en-US" altLang="ja-JP" dirty="0"/>
              <a:t>&lt;- </a:t>
            </a:r>
            <a:r>
              <a:rPr lang="en-US" altLang="ja-JP" dirty="0" err="1"/>
              <a:t>rnorm</a:t>
            </a:r>
            <a:r>
              <a:rPr lang="en-US" altLang="ja-JP" dirty="0"/>
              <a:t>(n = 10000, mean = 50, </a:t>
            </a:r>
            <a:r>
              <a:rPr lang="en-US" altLang="ja-JP" dirty="0" err="1"/>
              <a:t>sd</a:t>
            </a:r>
            <a:r>
              <a:rPr lang="en-US" altLang="ja-JP" dirty="0"/>
              <a:t> = 10)</a:t>
            </a:r>
          </a:p>
          <a:p>
            <a:pPr marL="0" indent="0">
              <a:buNone/>
            </a:pPr>
            <a:r>
              <a:rPr lang="en-US" altLang="ja-JP" dirty="0" err="1"/>
              <a:t>hist</a:t>
            </a:r>
            <a:r>
              <a:rPr lang="en-US" altLang="ja-JP" dirty="0"/>
              <a:t>(</a:t>
            </a:r>
            <a:r>
              <a:rPr lang="ja-JP" altLang="en-US" dirty="0"/>
              <a:t>大標本</a:t>
            </a:r>
            <a:r>
              <a:rPr lang="en-US" altLang="ja-JP" dirty="0"/>
              <a:t>, </a:t>
            </a:r>
            <a:r>
              <a:rPr lang="en-US" altLang="ja-JP" dirty="0" err="1"/>
              <a:t>ylim</a:t>
            </a:r>
            <a:r>
              <a:rPr lang="en-US" altLang="ja-JP" dirty="0"/>
              <a:t> = c(0, 0.05), </a:t>
            </a:r>
            <a:r>
              <a:rPr lang="en-US" altLang="ja-JP" dirty="0" err="1"/>
              <a:t>freq</a:t>
            </a:r>
            <a:r>
              <a:rPr lang="en-US" altLang="ja-JP" dirty="0"/>
              <a:t> = FALSE,</a:t>
            </a:r>
          </a:p>
          <a:p>
            <a:pPr marL="0" indent="0">
              <a:buNone/>
            </a:pPr>
            <a:r>
              <a:rPr lang="en-US" altLang="ja-JP" dirty="0"/>
              <a:t>     </a:t>
            </a:r>
            <a:r>
              <a:rPr lang="en-US" altLang="ja-JP" dirty="0" err="1"/>
              <a:t>xlab</a:t>
            </a:r>
            <a:r>
              <a:rPr lang="en-US" altLang="ja-JP" dirty="0"/>
              <a:t> = "x", </a:t>
            </a:r>
            <a:r>
              <a:rPr lang="en-US" altLang="ja-JP" dirty="0" err="1"/>
              <a:t>ylab</a:t>
            </a:r>
            <a:r>
              <a:rPr lang="en-US" altLang="ja-JP" dirty="0"/>
              <a:t> = "</a:t>
            </a:r>
            <a:r>
              <a:rPr lang="ja-JP" altLang="en-US" dirty="0"/>
              <a:t>確率密度</a:t>
            </a:r>
            <a:r>
              <a:rPr lang="en-US" altLang="ja-JP" dirty="0"/>
              <a:t>", main = ""</a:t>
            </a:r>
          </a:p>
          <a:p>
            <a:pPr marL="0" indent="0">
              <a:buNone/>
            </a:pPr>
            <a:r>
              <a:rPr lang="en-US" altLang="ja-JP" dirty="0"/>
              <a:t>)</a:t>
            </a:r>
          </a:p>
          <a:p>
            <a:pPr marL="0" indent="0">
              <a:buNone/>
            </a:pPr>
            <a:r>
              <a:rPr lang="en-US" altLang="ja-JP" dirty="0"/>
              <a:t>curve(</a:t>
            </a:r>
            <a:r>
              <a:rPr lang="en-US" altLang="ja-JP" dirty="0" err="1"/>
              <a:t>dnorm</a:t>
            </a:r>
            <a:r>
              <a:rPr lang="en-US" altLang="ja-JP" dirty="0"/>
              <a:t>(x, mean = 50, </a:t>
            </a:r>
            <a:r>
              <a:rPr lang="en-US" altLang="ja-JP" dirty="0" err="1"/>
              <a:t>sd</a:t>
            </a:r>
            <a:r>
              <a:rPr lang="en-US" altLang="ja-JP" dirty="0"/>
              <a:t> = 10), add = TRUE)</a:t>
            </a:r>
            <a:endParaRPr kumimoji="1" lang="ja-JP" altLang="en-US" dirty="0"/>
          </a:p>
        </p:txBody>
      </p:sp>
    </p:spTree>
    <p:extLst>
      <p:ext uri="{BB962C8B-B14F-4D97-AF65-F5344CB8AC3E}">
        <p14:creationId xmlns:p14="http://schemas.microsoft.com/office/powerpoint/2010/main" val="5215288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normAutofit/>
              </a:bodyPr>
              <a:lstStyle/>
              <a:p>
                <a:r>
                  <a:rPr kumimoji="1" lang="ja-JP" altLang="en-US" u="sng" dirty="0" smtClean="0">
                    <a:solidFill>
                      <a:srgbClr val="FF0000"/>
                    </a:solidFill>
                  </a:rPr>
                  <a:t>推定</a:t>
                </a:r>
                <a:r>
                  <a:rPr lang="ja-JP" altLang="en-US" u="sng" dirty="0">
                    <a:solidFill>
                      <a:srgbClr val="FF0000"/>
                    </a:solidFill>
                  </a:rPr>
                  <a:t>値</a:t>
                </a:r>
                <a:r>
                  <a:rPr kumimoji="1" lang="ja-JP" altLang="en-US" dirty="0" smtClean="0"/>
                  <a:t>（</a:t>
                </a:r>
                <a:r>
                  <a:rPr kumimoji="1" lang="en-US" altLang="ja-JP" dirty="0" smtClean="0"/>
                  <a:t>estimate</a:t>
                </a:r>
                <a:r>
                  <a:rPr kumimoji="1" lang="ja-JP" altLang="en-US" dirty="0" smtClean="0"/>
                  <a:t>）：母数の推定のため標本から計算される値。</a:t>
                </a:r>
                <a:endParaRPr kumimoji="1" lang="en-US" altLang="ja-JP" dirty="0" smtClean="0"/>
              </a:p>
              <a:p>
                <a:pPr lvl="1"/>
                <a:r>
                  <a:rPr lang="ja-JP" altLang="en-US" dirty="0" smtClean="0"/>
                  <a:t>母</a:t>
                </a:r>
                <a:r>
                  <a:rPr lang="ja-JP" altLang="en-US" dirty="0"/>
                  <a:t>比率</a:t>
                </a:r>
                <a:r>
                  <a:rPr lang="ja-JP" altLang="en-US" dirty="0" smtClean="0"/>
                  <a:t>の</a:t>
                </a:r>
                <a:r>
                  <a:rPr lang="ja-JP" altLang="en-US" dirty="0"/>
                  <a:t>推定値</a:t>
                </a:r>
                <a:r>
                  <a:rPr lang="ja-JP" altLang="en-US" dirty="0" smtClean="0"/>
                  <a:t>は標本比率</a:t>
                </a:r>
                <a:endParaRPr lang="en-US" altLang="ja-JP" dirty="0" smtClean="0"/>
              </a:p>
              <a:p>
                <a:pPr lvl="1"/>
                <a:r>
                  <a:rPr kumimoji="1" lang="ja-JP" altLang="en-US" dirty="0"/>
                  <a:t>母平均</a:t>
                </a:r>
                <a:r>
                  <a:rPr kumimoji="1" lang="ja-JP" altLang="en-US" dirty="0" smtClean="0"/>
                  <a:t>の</a:t>
                </a:r>
                <a:r>
                  <a:rPr kumimoji="1" lang="ja-JP" altLang="en-US" dirty="0"/>
                  <a:t>推定値</a:t>
                </a:r>
                <a:r>
                  <a:rPr kumimoji="1" lang="ja-JP" altLang="en-US" dirty="0" smtClean="0"/>
                  <a:t>は標本平均</a:t>
                </a:r>
                <a:endParaRPr kumimoji="1" lang="en-US" altLang="ja-JP" dirty="0" smtClean="0"/>
              </a:p>
              <a:p>
                <a:pPr lvl="1"/>
                <a:r>
                  <a:rPr lang="ja-JP" altLang="en-US" dirty="0" smtClean="0"/>
                  <a:t>母</a:t>
                </a:r>
                <a:r>
                  <a:rPr lang="ja-JP" altLang="en-US" dirty="0"/>
                  <a:t>分散</a:t>
                </a:r>
                <a:r>
                  <a:rPr lang="ja-JP" altLang="en-US" dirty="0" smtClean="0"/>
                  <a:t>の</a:t>
                </a:r>
                <a:r>
                  <a:rPr lang="ja-JP" altLang="en-US" dirty="0"/>
                  <a:t>推定値</a:t>
                </a:r>
                <a:r>
                  <a:rPr lang="ja-JP" altLang="en-US" dirty="0" smtClean="0"/>
                  <a:t>は標本分散</a:t>
                </a:r>
                <a:endParaRPr lang="en-US" altLang="ja-JP" dirty="0" smtClean="0"/>
              </a:p>
              <a:p>
                <a:r>
                  <a:rPr kumimoji="1" lang="ja-JP" altLang="en-US" dirty="0"/>
                  <a:t>推定値</a:t>
                </a:r>
                <a:r>
                  <a:rPr kumimoji="1" lang="ja-JP" altLang="en-US" dirty="0" smtClean="0"/>
                  <a:t>を実現値とする確率変数を</a:t>
                </a:r>
                <a:r>
                  <a:rPr kumimoji="1" lang="ja-JP" altLang="en-US" u="sng" dirty="0" smtClean="0">
                    <a:solidFill>
                      <a:srgbClr val="FF0000"/>
                    </a:solidFill>
                  </a:rPr>
                  <a:t>推定量</a:t>
                </a:r>
                <a:r>
                  <a:rPr kumimoji="1" lang="ja-JP" altLang="en-US" dirty="0" smtClean="0"/>
                  <a:t>（</a:t>
                </a:r>
                <a:r>
                  <a:rPr kumimoji="1" lang="en-US" altLang="ja-JP" dirty="0" smtClean="0"/>
                  <a:t>estimator</a:t>
                </a:r>
                <a:r>
                  <a:rPr kumimoji="1" lang="ja-JP" altLang="en-US" dirty="0" smtClean="0"/>
                  <a:t>）と呼ぶ。</a:t>
                </a:r>
                <a:endParaRPr kumimoji="1" lang="en-US" altLang="ja-JP" dirty="0" smtClean="0"/>
              </a:p>
              <a:p>
                <a:r>
                  <a:rPr lang="ja-JP" altLang="en-US" dirty="0"/>
                  <a:t>一般</a:t>
                </a:r>
                <a:r>
                  <a:rPr lang="ja-JP" altLang="en-US" dirty="0" smtClean="0"/>
                  <a:t>に、母集団での未知の母数 </a:t>
                </a:r>
                <a14:m>
                  <m:oMath xmlns:m="http://schemas.openxmlformats.org/officeDocument/2006/math">
                    <m:r>
                      <a:rPr lang="ja-JP" altLang="en-US" i="1" smtClean="0">
                        <a:latin typeface="Cambria Math" panose="02040503050406030204" pitchFamily="18" charset="0"/>
                      </a:rPr>
                      <m:t>𝜃</m:t>
                    </m:r>
                  </m:oMath>
                </a14:m>
                <a:r>
                  <a:rPr lang="ja-JP" altLang="en-US" dirty="0" smtClean="0"/>
                  <a:t> を、標本から計算されるひとつの値 </a:t>
                </a:r>
                <a14:m>
                  <m:oMath xmlns:m="http://schemas.openxmlformats.org/officeDocument/2006/math">
                    <m:acc>
                      <m:accPr>
                        <m:chr m:val="̂"/>
                        <m:ctrlPr>
                          <a:rPr lang="ja-JP" altLang="en-US" i="1" smtClean="0">
                            <a:latin typeface="Cambria Math" panose="02040503050406030204" pitchFamily="18" charset="0"/>
                          </a:rPr>
                        </m:ctrlPr>
                      </m:accPr>
                      <m:e>
                        <m:r>
                          <a:rPr lang="ja-JP" altLang="en-US" i="1" smtClean="0">
                            <a:latin typeface="Cambria Math" panose="02040503050406030204" pitchFamily="18" charset="0"/>
                          </a:rPr>
                          <m:t>𝜃</m:t>
                        </m:r>
                      </m:e>
                    </m:acc>
                  </m:oMath>
                </a14:m>
                <a:r>
                  <a:rPr lang="ja-JP" altLang="en-US" dirty="0" smtClean="0"/>
                  <a:t> で推定することを、</a:t>
                </a:r>
                <a:r>
                  <a:rPr lang="ja-JP" altLang="en-US" u="sng" dirty="0" smtClean="0">
                    <a:solidFill>
                      <a:srgbClr val="FF0000"/>
                    </a:solidFill>
                  </a:rPr>
                  <a:t>点推定</a:t>
                </a:r>
                <a:r>
                  <a:rPr lang="ja-JP" altLang="en-US" dirty="0" smtClean="0"/>
                  <a:t>（</a:t>
                </a:r>
                <a:r>
                  <a:rPr lang="en-US" altLang="ja-JP" dirty="0" smtClean="0"/>
                  <a:t>point estimation</a:t>
                </a:r>
                <a:r>
                  <a:rPr lang="ja-JP" altLang="en-US" dirty="0" smtClean="0"/>
                  <a:t>）と呼ぶ。</a:t>
                </a: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043" t="-2241" r="-3188"/>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88790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母集団</a:t>
            </a:r>
            <a:r>
              <a:rPr lang="ja-JP" altLang="en-US" dirty="0" smtClean="0"/>
              <a:t>からの標本</a:t>
            </a:r>
            <a:r>
              <a:rPr lang="ja-JP" altLang="en-US" dirty="0"/>
              <a:t>抽出</a:t>
            </a:r>
            <a:r>
              <a:rPr lang="ja-JP" altLang="en-US" dirty="0" smtClean="0"/>
              <a:t>は</a:t>
            </a:r>
            <a:r>
              <a:rPr lang="ja-JP" altLang="en-US" u="sng" dirty="0" smtClean="0">
                <a:solidFill>
                  <a:srgbClr val="FF0000"/>
                </a:solidFill>
              </a:rPr>
              <a:t>無作為抽出</a:t>
            </a:r>
            <a:r>
              <a:rPr lang="ja-JP" altLang="en-US" dirty="0" smtClean="0"/>
              <a:t>（</a:t>
            </a:r>
            <a:r>
              <a:rPr lang="en-US" altLang="ja-JP" dirty="0" smtClean="0"/>
              <a:t>random sampling</a:t>
            </a:r>
            <a:r>
              <a:rPr lang="ja-JP" altLang="en-US" dirty="0" smtClean="0"/>
              <a:t>）と呼ばれる方法で行うことが基本。</a:t>
            </a:r>
            <a:endParaRPr lang="en-US" altLang="ja-JP" dirty="0" smtClean="0"/>
          </a:p>
          <a:p>
            <a:pPr lvl="1"/>
            <a:r>
              <a:rPr lang="ja-JP" altLang="en-US" dirty="0" smtClean="0"/>
              <a:t>母集団を構成するどの個体を標本に含めるかを、完全に偶然によって（つまり、確率的に）決定する標本抽出法。</a:t>
            </a:r>
            <a:endParaRPr lang="en-US" altLang="ja-JP" dirty="0" smtClean="0"/>
          </a:p>
          <a:p>
            <a:r>
              <a:rPr kumimoji="1" lang="ja-JP" altLang="en-US" dirty="0" smtClean="0"/>
              <a:t>最も</a:t>
            </a:r>
            <a:r>
              <a:rPr kumimoji="1" lang="ja-JP" altLang="en-US" dirty="0"/>
              <a:t>単純</a:t>
            </a:r>
            <a:r>
              <a:rPr kumimoji="1" lang="ja-JP" altLang="en-US" dirty="0" smtClean="0"/>
              <a:t>な</a:t>
            </a:r>
            <a:r>
              <a:rPr kumimoji="1" lang="ja-JP" altLang="en-US" dirty="0"/>
              <a:t>方法</a:t>
            </a:r>
            <a:r>
              <a:rPr kumimoji="1" lang="ja-JP" altLang="en-US" dirty="0" smtClean="0"/>
              <a:t>は</a:t>
            </a:r>
            <a:r>
              <a:rPr kumimoji="1" lang="ja-JP" altLang="en-US" u="sng" dirty="0" smtClean="0">
                <a:solidFill>
                  <a:srgbClr val="FF0000"/>
                </a:solidFill>
              </a:rPr>
              <a:t>単純無作為抽出法</a:t>
            </a:r>
            <a:r>
              <a:rPr kumimoji="1" lang="ja-JP" altLang="en-US" dirty="0" smtClean="0"/>
              <a:t>（</a:t>
            </a:r>
            <a:r>
              <a:rPr kumimoji="1" lang="en-US" altLang="ja-JP" dirty="0" smtClean="0"/>
              <a:t>simple random sampling</a:t>
            </a:r>
            <a:r>
              <a:rPr kumimoji="1" lang="ja-JP" altLang="en-US" dirty="0" smtClean="0"/>
              <a:t>）。</a:t>
            </a:r>
            <a:endParaRPr kumimoji="1" lang="en-US" altLang="ja-JP" dirty="0" smtClean="0"/>
          </a:p>
          <a:p>
            <a:pPr lvl="1"/>
            <a:r>
              <a:rPr lang="ja-JP" altLang="en-US" dirty="0"/>
              <a:t>母集団</a:t>
            </a:r>
            <a:r>
              <a:rPr lang="ja-JP" altLang="en-US" dirty="0" smtClean="0"/>
              <a:t>を</a:t>
            </a:r>
            <a:r>
              <a:rPr lang="ja-JP" altLang="en-US" dirty="0"/>
              <a:t>構成</a:t>
            </a:r>
            <a:r>
              <a:rPr lang="ja-JP" altLang="en-US" dirty="0" smtClean="0"/>
              <a:t>するすべての個体にくじを引いてもらって標本を決定したと見なすことのできる方法。</a:t>
            </a:r>
            <a:endParaRPr kumimoji="1" lang="ja-JP" altLang="en-US" dirty="0"/>
          </a:p>
        </p:txBody>
      </p:sp>
    </p:spTree>
    <p:extLst>
      <p:ext uri="{BB962C8B-B14F-4D97-AF65-F5344CB8AC3E}">
        <p14:creationId xmlns:p14="http://schemas.microsoft.com/office/powerpoint/2010/main" val="2517341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normAutofit/>
              </a:bodyPr>
              <a:lstStyle/>
              <a:p>
                <a:r>
                  <a:rPr kumimoji="1" lang="ja-JP" altLang="en-US" dirty="0" smtClean="0"/>
                  <a:t>標本抽出では、単に母集団から個体を取り出すだけでなく、興味ある変数についての</a:t>
                </a:r>
                <a:r>
                  <a:rPr kumimoji="1" lang="ja-JP" altLang="en-US" u="sng" dirty="0" smtClean="0">
                    <a:solidFill>
                      <a:srgbClr val="FF0000"/>
                    </a:solidFill>
                  </a:rPr>
                  <a:t>測定</a:t>
                </a:r>
                <a:r>
                  <a:rPr kumimoji="1" lang="ja-JP" altLang="en-US" dirty="0" smtClean="0"/>
                  <a:t>（</a:t>
                </a:r>
                <a:r>
                  <a:rPr kumimoji="1" lang="en-US" altLang="ja-JP" dirty="0" smtClean="0"/>
                  <a:t>measurement</a:t>
                </a:r>
                <a:r>
                  <a:rPr kumimoji="1" lang="ja-JP" altLang="en-US" dirty="0" smtClean="0"/>
                  <a:t>）</a:t>
                </a:r>
                <a:r>
                  <a:rPr lang="ja-JP" altLang="en-US" dirty="0" smtClean="0"/>
                  <a:t>あるいは観察（</a:t>
                </a:r>
                <a:r>
                  <a:rPr lang="en-US" altLang="ja-JP" dirty="0" smtClean="0"/>
                  <a:t>observation</a:t>
                </a:r>
                <a:r>
                  <a:rPr lang="ja-JP" altLang="en-US" dirty="0" smtClean="0"/>
                  <a:t>）</a:t>
                </a:r>
                <a:r>
                  <a:rPr kumimoji="1" lang="ja-JP" altLang="en-US" dirty="0" smtClean="0"/>
                  <a:t>を行っている。</a:t>
                </a:r>
                <a:r>
                  <a:rPr lang="ja-JP" altLang="en-US" dirty="0" smtClean="0"/>
                  <a:t>この変数を</a:t>
                </a:r>
                <a:r>
                  <a:rPr lang="ja-JP" altLang="en-US" u="sng" dirty="0" smtClean="0">
                    <a:solidFill>
                      <a:srgbClr val="FF0000"/>
                    </a:solidFill>
                  </a:rPr>
                  <a:t>確率変数</a:t>
                </a:r>
                <a:r>
                  <a:rPr lang="ja-JP" altLang="en-US" dirty="0" smtClean="0"/>
                  <a:t>（</a:t>
                </a:r>
                <a:r>
                  <a:rPr lang="en-US" altLang="ja-JP" dirty="0" smtClean="0"/>
                  <a:t>random variable</a:t>
                </a:r>
                <a:r>
                  <a:rPr lang="ja-JP" altLang="en-US" dirty="0" smtClean="0"/>
                  <a:t>）と呼ぶ。</a:t>
                </a:r>
                <a:endParaRPr lang="en-US" altLang="ja-JP" dirty="0" smtClean="0"/>
              </a:p>
              <a:p>
                <a:pPr lvl="1"/>
                <a:r>
                  <a:rPr kumimoji="1" lang="ja-JP" altLang="en-US" dirty="0" smtClean="0"/>
                  <a:t>可能な結果すべての集合を標本空間（</a:t>
                </a:r>
                <a:r>
                  <a:rPr kumimoji="1" lang="en-US" altLang="ja-JP" dirty="0" smtClean="0"/>
                  <a:t>sample space</a:t>
                </a:r>
                <a:r>
                  <a:rPr kumimoji="1" lang="ja-JP" altLang="en-US" dirty="0" smtClean="0"/>
                  <a:t>）と呼び、ギリシャ文字 </a:t>
                </a:r>
                <a14:m>
                  <m:oMath xmlns:m="http://schemas.openxmlformats.org/officeDocument/2006/math">
                    <m:r>
                      <m:rPr>
                        <m:sty m:val="p"/>
                      </m:rPr>
                      <a:rPr kumimoji="1" lang="el-GR" altLang="ja-JP" i="1" smtClean="0">
                        <a:latin typeface="Cambria Math" panose="02040503050406030204" pitchFamily="18" charset="0"/>
                        <a:ea typeface="Cambria Math" panose="02040503050406030204" pitchFamily="18" charset="0"/>
                      </a:rPr>
                      <m:t>Ω</m:t>
                    </m:r>
                  </m:oMath>
                </a14:m>
                <a:r>
                  <a:rPr kumimoji="1" lang="ja-JP" altLang="en-US" dirty="0" smtClean="0"/>
                  <a:t> で表す。標本空間を構成する個々の結果を標本点（</a:t>
                </a:r>
                <a:r>
                  <a:rPr kumimoji="1" lang="en-US" altLang="ja-JP" dirty="0" smtClean="0"/>
                  <a:t>sample point</a:t>
                </a:r>
                <a:r>
                  <a:rPr kumimoji="1" lang="ja-JP" altLang="en-US" dirty="0" smtClean="0"/>
                  <a:t>）と呼ぶ。</a:t>
                </a:r>
                <a:endParaRPr kumimoji="1" lang="en-US" altLang="ja-JP" dirty="0" smtClean="0"/>
              </a:p>
              <a:p>
                <a:pPr lvl="1"/>
                <a:r>
                  <a:rPr kumimoji="1" lang="ja-JP" altLang="en-US" dirty="0" smtClean="0"/>
                  <a:t>標本空間 </a:t>
                </a:r>
                <a14:m>
                  <m:oMath xmlns:m="http://schemas.openxmlformats.org/officeDocument/2006/math">
                    <m:r>
                      <m:rPr>
                        <m:sty m:val="p"/>
                      </m:rPr>
                      <a:rPr lang="el-GR" altLang="ja-JP" i="1">
                        <a:latin typeface="Cambria Math" panose="02040503050406030204" pitchFamily="18" charset="0"/>
                        <a:ea typeface="Cambria Math" panose="02040503050406030204" pitchFamily="18" charset="0"/>
                      </a:rPr>
                      <m:t>Ω</m:t>
                    </m:r>
                  </m:oMath>
                </a14:m>
                <a:r>
                  <a:rPr kumimoji="1" lang="ja-JP" altLang="en-US" dirty="0" smtClean="0"/>
                  <a:t> の標本点 </a:t>
                </a:r>
                <a14:m>
                  <m:oMath xmlns:m="http://schemas.openxmlformats.org/officeDocument/2006/math">
                    <m:r>
                      <a:rPr kumimoji="1" lang="ja-JP" altLang="en-US" i="1" smtClean="0">
                        <a:latin typeface="Cambria Math" panose="02040503050406030204" pitchFamily="18" charset="0"/>
                      </a:rPr>
                      <m:t>𝜔</m:t>
                    </m:r>
                  </m:oMath>
                </a14:m>
                <a:r>
                  <a:rPr kumimoji="1" lang="ja-JP" altLang="en-US" dirty="0" smtClean="0"/>
                  <a:t> に実数を対応させる関数を確率変数と呼ぶ。</a:t>
                </a:r>
                <a:endParaRPr kumimoji="1" lang="en-US" altLang="ja-JP" dirty="0" smtClean="0"/>
              </a:p>
              <a:p>
                <a:r>
                  <a:rPr lang="ja-JP" altLang="en-US" dirty="0"/>
                  <a:t>母集団</a:t>
                </a:r>
                <a:r>
                  <a:rPr lang="ja-JP" altLang="en-US" dirty="0" smtClean="0"/>
                  <a:t>は測定値の源泉であり、データの発生装置である。データの発生装置としての母集団の表現が</a:t>
                </a:r>
                <a:r>
                  <a:rPr lang="ja-JP" altLang="en-US" u="sng" dirty="0" smtClean="0">
                    <a:solidFill>
                      <a:srgbClr val="FF0000"/>
                    </a:solidFill>
                  </a:rPr>
                  <a:t>確率分布</a:t>
                </a:r>
                <a:r>
                  <a:rPr lang="ja-JP" altLang="en-US" dirty="0" smtClean="0"/>
                  <a:t>（</a:t>
                </a:r>
                <a:r>
                  <a:rPr lang="en-US" altLang="ja-JP" dirty="0" smtClean="0"/>
                  <a:t>probability distribution</a:t>
                </a:r>
                <a:r>
                  <a:rPr lang="ja-JP" altLang="en-US" dirty="0" smtClean="0"/>
                  <a:t>）である。</a:t>
                </a: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043" t="-2241" r="-1507" b="-4062"/>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1333354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p:txBody>
          <a:bodyPr/>
          <a:lstStyle/>
          <a:p>
            <a:endParaRPr kumimoji="1" lang="ja-JP" altLang="en-US"/>
          </a:p>
        </p:txBody>
      </p:sp>
      <p:pic>
        <p:nvPicPr>
          <p:cNvPr id="9" name="コンテンツ プレースホルダー 8"/>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249073" y="1825625"/>
            <a:ext cx="4359853" cy="4351338"/>
          </a:xfrm>
        </p:spPr>
      </p:pic>
      <p:pic>
        <p:nvPicPr>
          <p:cNvPr id="10" name="コンテンツ プレースホルダー 9"/>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583073" y="1825625"/>
            <a:ext cx="4359853" cy="4351338"/>
          </a:xfrm>
        </p:spPr>
      </p:pic>
      <mc:AlternateContent xmlns:mc="http://schemas.openxmlformats.org/markup-compatibility/2006" xmlns:a14="http://schemas.microsoft.com/office/drawing/2010/main">
        <mc:Choice Requires="a14">
          <p:sp>
            <p:nvSpPr>
              <p:cNvPr id="12" name="テキスト ボックス 11"/>
              <p:cNvSpPr txBox="1"/>
              <p:nvPr/>
            </p:nvSpPr>
            <p:spPr>
              <a:xfrm>
                <a:off x="7892472" y="2142836"/>
                <a:ext cx="2835841"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𝑋</m:t>
                          </m:r>
                          <m:r>
                            <a:rPr kumimoji="1" lang="en-US" altLang="ja-JP" sz="2800" b="0" i="1" smtClean="0">
                              <a:latin typeface="Cambria Math" panose="02040503050406030204" pitchFamily="18" charset="0"/>
                            </a:rPr>
                            <m:t>=0</m:t>
                          </m:r>
                        </m:e>
                      </m:d>
                      <m:r>
                        <a:rPr kumimoji="1" lang="en-US" altLang="ja-JP" sz="2800" b="0" i="1" smtClean="0">
                          <a:latin typeface="Cambria Math" panose="02040503050406030204" pitchFamily="18" charset="0"/>
                        </a:rPr>
                        <m:t>=1−</m:t>
                      </m:r>
                      <m:r>
                        <a:rPr kumimoji="1" lang="en-US" altLang="ja-JP" sz="2800" b="0" i="1" smtClean="0">
                          <a:latin typeface="Cambria Math" panose="02040503050406030204" pitchFamily="18" charset="0"/>
                        </a:rPr>
                        <m:t>𝑝</m:t>
                      </m:r>
                    </m:oMath>
                  </m:oMathPara>
                </a14:m>
                <a:endParaRPr kumimoji="1" lang="ja-JP" altLang="en-US" sz="2800" dirty="0"/>
              </a:p>
            </p:txBody>
          </p:sp>
        </mc:Choice>
        <mc:Fallback xmlns="">
          <p:sp>
            <p:nvSpPr>
              <p:cNvPr id="12" name="テキスト ボックス 11"/>
              <p:cNvSpPr txBox="1">
                <a:spLocks noRot="1" noChangeAspect="1" noMove="1" noResize="1" noEditPoints="1" noAdjustHandles="1" noChangeArrowheads="1" noChangeShapeType="1" noTextEdit="1"/>
              </p:cNvSpPr>
              <p:nvPr/>
            </p:nvSpPr>
            <p:spPr>
              <a:xfrm>
                <a:off x="7892472" y="2142836"/>
                <a:ext cx="2835841" cy="430887"/>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3" name="テキスト ボックス 12"/>
              <p:cNvSpPr txBox="1"/>
              <p:nvPr/>
            </p:nvSpPr>
            <p:spPr>
              <a:xfrm>
                <a:off x="7892472" y="2573723"/>
                <a:ext cx="2209836"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en-US" altLang="ja-JP" sz="2800" b="0" i="1" smtClean="0">
                          <a:latin typeface="Cambria Math" panose="02040503050406030204" pitchFamily="18" charset="0"/>
                        </a:rPr>
                        <m:t>𝑃</m:t>
                      </m:r>
                      <m:d>
                        <m:dPr>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𝑋</m:t>
                          </m:r>
                          <m:r>
                            <a:rPr kumimoji="1" lang="en-US" altLang="ja-JP" sz="2800" b="0" i="1" smtClean="0">
                              <a:latin typeface="Cambria Math" panose="02040503050406030204" pitchFamily="18" charset="0"/>
                            </a:rPr>
                            <m:t>=1</m:t>
                          </m:r>
                        </m:e>
                      </m:d>
                      <m: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𝑝</m:t>
                      </m:r>
                    </m:oMath>
                  </m:oMathPara>
                </a14:m>
                <a:endParaRPr kumimoji="1" lang="ja-JP" altLang="en-US" sz="2800" dirty="0"/>
              </a:p>
            </p:txBody>
          </p:sp>
        </mc:Choice>
        <mc:Fallback xmlns="">
          <p:sp>
            <p:nvSpPr>
              <p:cNvPr id="13" name="テキスト ボックス 12"/>
              <p:cNvSpPr txBox="1">
                <a:spLocks noRot="1" noChangeAspect="1" noMove="1" noResize="1" noEditPoints="1" noAdjustHandles="1" noChangeArrowheads="1" noChangeShapeType="1" noTextEdit="1"/>
              </p:cNvSpPr>
              <p:nvPr/>
            </p:nvSpPr>
            <p:spPr>
              <a:xfrm>
                <a:off x="7892472" y="2573723"/>
                <a:ext cx="2209836" cy="430887"/>
              </a:xfrm>
              <a:prstGeom prst="rect">
                <a:avLst/>
              </a:prstGeom>
              <a:blipFill>
                <a:blip r:embed="rId5"/>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1314813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endParaRPr kumimoji="1" lang="ja-JP" altLang="en-US"/>
          </a:p>
        </p:txBody>
      </p:sp>
      <mc:AlternateContent xmlns:mc="http://schemas.openxmlformats.org/markup-compatibility/2006">
        <mc:Choice xmlns:a14="http://schemas.microsoft.com/office/drawing/2010/main" Requires="a14">
          <p:sp>
            <p:nvSpPr>
              <p:cNvPr id="6" name="コンテンツ プレースホルダー 5"/>
              <p:cNvSpPr>
                <a:spLocks noGrp="1"/>
              </p:cNvSpPr>
              <p:nvPr>
                <p:ph idx="1"/>
              </p:nvPr>
            </p:nvSpPr>
            <p:spPr/>
            <p:txBody>
              <a:bodyPr>
                <a:normAutofit lnSpcReduction="10000"/>
              </a:bodyPr>
              <a:lstStyle/>
              <a:p>
                <a:r>
                  <a:rPr lang="ja-JP" altLang="en-US" dirty="0"/>
                  <a:t>確率変数 </a:t>
                </a:r>
                <a:r>
                  <a:rPr lang="en-US" altLang="ja-JP" i="1" dirty="0">
                    <a:latin typeface="Times New Roman" panose="02020603050405020304" pitchFamily="18" charset="0"/>
                    <a:cs typeface="Times New Roman" panose="02020603050405020304" pitchFamily="18" charset="0"/>
                  </a:rPr>
                  <a:t>X </a:t>
                </a:r>
                <a:r>
                  <a:rPr lang="ja-JP" altLang="en-US" dirty="0"/>
                  <a:t>が不連続</a:t>
                </a:r>
                <a:r>
                  <a:rPr lang="ja-JP" altLang="en-US" dirty="0" smtClean="0"/>
                  <a:t>な値をとるとき、離散型</a:t>
                </a:r>
                <a:r>
                  <a:rPr lang="ja-JP" altLang="en-US" dirty="0"/>
                  <a:t>確率変数</a:t>
                </a:r>
                <a:r>
                  <a:rPr lang="ja-JP" altLang="en-US" dirty="0" smtClean="0"/>
                  <a:t>（</a:t>
                </a:r>
                <a:r>
                  <a:rPr lang="en-US" altLang="ja-JP" dirty="0" smtClean="0"/>
                  <a:t>discrete </a:t>
                </a:r>
                <a:r>
                  <a:rPr lang="en-US" altLang="ja-JP" dirty="0"/>
                  <a:t>random variable</a:t>
                </a:r>
                <a:r>
                  <a:rPr lang="ja-JP" altLang="en-US" dirty="0"/>
                  <a:t>）であると</a:t>
                </a:r>
                <a:r>
                  <a:rPr lang="ja-JP" altLang="en-US" dirty="0" smtClean="0"/>
                  <a:t>言う。</a:t>
                </a:r>
                <a:endParaRPr lang="en-US" altLang="ja-JP" dirty="0" smtClean="0"/>
              </a:p>
              <a:p>
                <a:r>
                  <a:rPr lang="ja-JP" altLang="en-US" dirty="0" smtClean="0"/>
                  <a:t>離散型</a:t>
                </a:r>
                <a:r>
                  <a:rPr lang="ja-JP" altLang="en-US" dirty="0" smtClean="0"/>
                  <a:t>確率変数 </a:t>
                </a:r>
                <a:r>
                  <a:rPr lang="en-US" altLang="ja-JP" i="1" dirty="0" smtClean="0">
                    <a:latin typeface="Times New Roman" panose="02020603050405020304" pitchFamily="18" charset="0"/>
                    <a:cs typeface="Times New Roman" panose="02020603050405020304" pitchFamily="18" charset="0"/>
                  </a:rPr>
                  <a:t>X </a:t>
                </a:r>
                <a:r>
                  <a:rPr lang="ja-JP" altLang="en-US" dirty="0" smtClean="0"/>
                  <a:t>がとりうる値 </a:t>
                </a:r>
                <a:r>
                  <a:rPr lang="en-US" altLang="ja-JP" i="1" dirty="0" smtClean="0">
                    <a:latin typeface="Times New Roman" panose="02020603050405020304" pitchFamily="18" charset="0"/>
                    <a:cs typeface="Times New Roman" panose="02020603050405020304" pitchFamily="18" charset="0"/>
                  </a:rPr>
                  <a:t>x </a:t>
                </a:r>
                <a:r>
                  <a:rPr lang="ja-JP" altLang="en-US" dirty="0" smtClean="0"/>
                  <a:t>と、それらの値をとる確率との対応関係を</a:t>
                </a:r>
                <a:r>
                  <a:rPr lang="ja-JP" altLang="en-US" u="sng" dirty="0" smtClean="0">
                    <a:solidFill>
                      <a:srgbClr val="FF0000"/>
                    </a:solidFill>
                  </a:rPr>
                  <a:t>確率関数</a:t>
                </a:r>
                <a:r>
                  <a:rPr lang="ja-JP" altLang="en-US" dirty="0" smtClean="0"/>
                  <a:t>（</a:t>
                </a:r>
                <a:r>
                  <a:rPr lang="en-US" altLang="ja-JP" dirty="0" smtClean="0"/>
                  <a:t>probability function</a:t>
                </a:r>
                <a:r>
                  <a:rPr lang="ja-JP" altLang="en-US" dirty="0" smtClean="0"/>
                  <a:t>）あるいは</a:t>
                </a:r>
                <a:r>
                  <a:rPr lang="ja-JP" altLang="en-US" u="sng" dirty="0" smtClean="0">
                    <a:solidFill>
                      <a:srgbClr val="FF0000"/>
                    </a:solidFill>
                  </a:rPr>
                  <a:t>確率質量関数</a:t>
                </a:r>
                <a:r>
                  <a:rPr lang="ja-JP" altLang="en-US" dirty="0" smtClean="0"/>
                  <a:t>（</a:t>
                </a:r>
                <a:r>
                  <a:rPr lang="en-US" altLang="ja-JP" dirty="0" smtClean="0"/>
                  <a:t>probability mass function</a:t>
                </a:r>
                <a:r>
                  <a:rPr lang="ja-JP" altLang="en-US" dirty="0" smtClean="0"/>
                  <a:t>）と呼ぶ。</a:t>
                </a:r>
                <a:endParaRPr lang="en-US" altLang="ja-JP" dirty="0" smtClean="0"/>
              </a:p>
              <a:p>
                <a:r>
                  <a:rPr lang="ja-JP" altLang="en-US" dirty="0" smtClean="0"/>
                  <a:t>離散型確率変数 </a:t>
                </a:r>
                <a:r>
                  <a:rPr lang="en-US" altLang="ja-JP" i="1" dirty="0" smtClean="0">
                    <a:latin typeface="Times New Roman" panose="02020603050405020304" pitchFamily="18" charset="0"/>
                    <a:cs typeface="Times New Roman" panose="02020603050405020304" pitchFamily="18" charset="0"/>
                  </a:rPr>
                  <a:t>X </a:t>
                </a:r>
                <a:r>
                  <a:rPr lang="ja-JP" altLang="en-US" dirty="0" smtClean="0"/>
                  <a:t>がとりうる値が</a:t>
                </a:r>
                <a:r>
                  <a:rPr lang="en-US" altLang="ja-JP" dirty="0" smtClean="0"/>
                  <a:t>0</a:t>
                </a:r>
                <a:r>
                  <a:rPr lang="ja-JP" altLang="en-US" dirty="0" smtClean="0"/>
                  <a:t>と</a:t>
                </a:r>
                <a:r>
                  <a:rPr lang="en-US" altLang="ja-JP" dirty="0" smtClean="0"/>
                  <a:t>1</a:t>
                </a:r>
                <a:r>
                  <a:rPr lang="ja-JP" altLang="en-US" dirty="0" smtClean="0"/>
                  <a:t>の２値であり、</a:t>
                </a:r>
                <a14:m>
                  <m:oMath xmlns:m="http://schemas.openxmlformats.org/officeDocument/2006/math">
                    <m:r>
                      <a:rPr lang="en-US" altLang="ja-JP" b="0" i="1" smtClean="0">
                        <a:latin typeface="Cambria Math" panose="02040503050406030204" pitchFamily="18" charset="0"/>
                      </a:rPr>
                      <m:t>𝑃</m:t>
                    </m:r>
                    <m:d>
                      <m:dPr>
                        <m:ctrlPr>
                          <a:rPr lang="en-US" altLang="ja-JP" b="0" i="1" smtClean="0">
                            <a:latin typeface="Cambria Math" panose="02040503050406030204" pitchFamily="18" charset="0"/>
                          </a:rPr>
                        </m:ctrlPr>
                      </m:dPr>
                      <m:e>
                        <m:r>
                          <a:rPr lang="en-US" altLang="ja-JP" b="0" i="1" smtClean="0">
                            <a:latin typeface="Cambria Math" panose="02040503050406030204" pitchFamily="18" charset="0"/>
                          </a:rPr>
                          <m:t>𝑋</m:t>
                        </m:r>
                        <m:r>
                          <a:rPr lang="en-US" altLang="ja-JP" b="0" i="1" smtClean="0">
                            <a:latin typeface="Cambria Math" panose="02040503050406030204" pitchFamily="18" charset="0"/>
                          </a:rPr>
                          <m:t>=0</m:t>
                        </m:r>
                      </m:e>
                    </m:d>
                    <m:r>
                      <a:rPr lang="en-US" altLang="ja-JP" b="0" i="1" smtClean="0">
                        <a:latin typeface="Cambria Math" panose="02040503050406030204" pitchFamily="18" charset="0"/>
                      </a:rPr>
                      <m:t>=1−</m:t>
                    </m:r>
                    <m:r>
                      <a:rPr lang="en-US" altLang="ja-JP" b="0" i="1" smtClean="0">
                        <a:latin typeface="Cambria Math" panose="02040503050406030204" pitchFamily="18" charset="0"/>
                      </a:rPr>
                      <m:t>𝑝</m:t>
                    </m:r>
                  </m:oMath>
                </a14:m>
                <a:r>
                  <a:rPr kumimoji="1" lang="ja-JP" altLang="en-US" dirty="0" smtClean="0"/>
                  <a:t>、</a:t>
                </a:r>
                <a:r>
                  <a:rPr lang="en-US" altLang="ja-JP" b="0" dirty="0" smtClean="0"/>
                  <a:t> </a:t>
                </a:r>
                <a14:m>
                  <m:oMath xmlns:m="http://schemas.openxmlformats.org/officeDocument/2006/math">
                    <m:r>
                      <a:rPr lang="en-US" altLang="ja-JP" b="0" i="1" smtClean="0">
                        <a:latin typeface="Cambria Math" panose="02040503050406030204" pitchFamily="18" charset="0"/>
                      </a:rPr>
                      <m:t>𝑃</m:t>
                    </m:r>
                    <m:d>
                      <m:dPr>
                        <m:ctrlPr>
                          <a:rPr lang="en-US" altLang="ja-JP" b="0" i="1" smtClean="0">
                            <a:latin typeface="Cambria Math" panose="02040503050406030204" pitchFamily="18" charset="0"/>
                          </a:rPr>
                        </m:ctrlPr>
                      </m:dPr>
                      <m:e>
                        <m:r>
                          <a:rPr lang="en-US" altLang="ja-JP" b="0" i="1" smtClean="0">
                            <a:latin typeface="Cambria Math" panose="02040503050406030204" pitchFamily="18" charset="0"/>
                          </a:rPr>
                          <m:t>𝑋</m:t>
                        </m:r>
                        <m:r>
                          <a:rPr lang="en-US" altLang="ja-JP" b="0" i="1" smtClean="0">
                            <a:latin typeface="Cambria Math" panose="02040503050406030204" pitchFamily="18" charset="0"/>
                          </a:rPr>
                          <m:t>=1</m:t>
                        </m:r>
                      </m:e>
                    </m:d>
                    <m:r>
                      <a:rPr lang="en-US" altLang="ja-JP" b="0" i="1" smtClean="0">
                        <a:latin typeface="Cambria Math" panose="02040503050406030204" pitchFamily="18" charset="0"/>
                      </a:rPr>
                      <m:t>=</m:t>
                    </m:r>
                    <m:r>
                      <a:rPr lang="en-US" altLang="ja-JP" b="0" i="1" smtClean="0">
                        <a:latin typeface="Cambria Math" panose="02040503050406030204" pitchFamily="18" charset="0"/>
                      </a:rPr>
                      <m:t>𝑝</m:t>
                    </m:r>
                  </m:oMath>
                </a14:m>
                <a:r>
                  <a:rPr kumimoji="1" lang="ja-JP" altLang="en-US" dirty="0" smtClean="0"/>
                  <a:t> である確率分布</a:t>
                </a:r>
                <a:r>
                  <a:rPr lang="ja-JP" altLang="en-US" dirty="0" smtClean="0"/>
                  <a:t>をベルヌーイ分布（</a:t>
                </a:r>
                <a:r>
                  <a:rPr lang="en-US" altLang="ja-JP" dirty="0" smtClean="0"/>
                  <a:t>Bernoulli distribution</a:t>
                </a:r>
                <a:r>
                  <a:rPr lang="ja-JP" altLang="en-US" dirty="0" smtClean="0"/>
                  <a:t>）と呼ぶ。</a:t>
                </a:r>
                <a:endParaRPr lang="en-US" altLang="ja-JP" dirty="0" smtClean="0"/>
              </a:p>
              <a:p>
                <a:pPr lvl="1"/>
                <a:r>
                  <a:rPr lang="ja-JP" altLang="en-US" dirty="0" smtClean="0"/>
                  <a:t>ベルヌーイ</a:t>
                </a:r>
                <a:r>
                  <a:rPr lang="ja-JP" altLang="en-US" dirty="0"/>
                  <a:t>分布</a:t>
                </a:r>
                <a:r>
                  <a:rPr lang="ja-JP" altLang="en-US" dirty="0" smtClean="0"/>
                  <a:t>の確率関数：</a:t>
                </a:r>
                <a14:m>
                  <m:oMath xmlns:m="http://schemas.openxmlformats.org/officeDocument/2006/math">
                    <m:sSub>
                      <m:sSubPr>
                        <m:ctrlPr>
                          <a:rPr lang="en-US" altLang="ja-JP" i="1" smtClean="0">
                            <a:latin typeface="Cambria Math" panose="02040503050406030204" pitchFamily="18" charset="0"/>
                          </a:rPr>
                        </m:ctrlPr>
                      </m:sSubPr>
                      <m:e>
                        <m:r>
                          <a:rPr lang="en-US" altLang="ja-JP" b="0" i="1" smtClean="0">
                            <a:latin typeface="Cambria Math" panose="02040503050406030204" pitchFamily="18" charset="0"/>
                          </a:rPr>
                          <m:t>𝑓</m:t>
                        </m:r>
                      </m:e>
                      <m:sub>
                        <m:r>
                          <a:rPr lang="en-US" altLang="ja-JP" b="0" i="1" smtClean="0">
                            <a:latin typeface="Cambria Math" panose="02040503050406030204" pitchFamily="18" charset="0"/>
                          </a:rPr>
                          <m:t>𝑋</m:t>
                        </m:r>
                      </m:sub>
                    </m:sSub>
                    <m:d>
                      <m:dPr>
                        <m:ctrlPr>
                          <a:rPr lang="en-US" altLang="ja-JP" i="1" smtClean="0">
                            <a:latin typeface="Cambria Math" panose="02040503050406030204" pitchFamily="18" charset="0"/>
                          </a:rPr>
                        </m:ctrlPr>
                      </m:dPr>
                      <m:e>
                        <m:r>
                          <a:rPr lang="en-US" altLang="ja-JP" b="0" i="1" smtClean="0">
                            <a:latin typeface="Cambria Math" panose="02040503050406030204" pitchFamily="18" charset="0"/>
                          </a:rPr>
                          <m:t>𝑥</m:t>
                        </m:r>
                      </m:e>
                    </m:d>
                    <m:r>
                      <a:rPr lang="en-US" altLang="ja-JP" b="0" i="1" smtClean="0">
                        <a:latin typeface="Cambria Math" panose="02040503050406030204" pitchFamily="18" charset="0"/>
                      </a:rPr>
                      <m:t>=</m:t>
                    </m:r>
                    <m:sSup>
                      <m:sSupPr>
                        <m:ctrlPr>
                          <a:rPr lang="en-US" altLang="ja-JP" b="0" i="1" smtClean="0">
                            <a:latin typeface="Cambria Math" panose="02040503050406030204" pitchFamily="18" charset="0"/>
                          </a:rPr>
                        </m:ctrlPr>
                      </m:sSupPr>
                      <m:e>
                        <m:r>
                          <a:rPr lang="en-US" altLang="ja-JP" b="0" i="1" smtClean="0">
                            <a:latin typeface="Cambria Math" panose="02040503050406030204" pitchFamily="18" charset="0"/>
                          </a:rPr>
                          <m:t>𝑝</m:t>
                        </m:r>
                      </m:e>
                      <m:sup>
                        <m:r>
                          <a:rPr lang="en-US" altLang="ja-JP" b="0" i="1" smtClean="0">
                            <a:latin typeface="Cambria Math" panose="02040503050406030204" pitchFamily="18" charset="0"/>
                          </a:rPr>
                          <m:t>𝑥</m:t>
                        </m:r>
                      </m:sup>
                    </m:sSup>
                    <m:sSup>
                      <m:sSupPr>
                        <m:ctrlPr>
                          <a:rPr lang="en-US" altLang="ja-JP" b="0" i="1" smtClean="0">
                            <a:latin typeface="Cambria Math" panose="02040503050406030204" pitchFamily="18" charset="0"/>
                          </a:rPr>
                        </m:ctrlPr>
                      </m:sSupPr>
                      <m:e>
                        <m:d>
                          <m:dPr>
                            <m:ctrlPr>
                              <a:rPr lang="en-US" altLang="ja-JP" b="0" i="1" smtClean="0">
                                <a:latin typeface="Cambria Math" panose="02040503050406030204" pitchFamily="18" charset="0"/>
                              </a:rPr>
                            </m:ctrlPr>
                          </m:dPr>
                          <m:e>
                            <m:r>
                              <a:rPr lang="en-US" altLang="ja-JP" b="0" i="1" smtClean="0">
                                <a:latin typeface="Cambria Math" panose="02040503050406030204" pitchFamily="18" charset="0"/>
                              </a:rPr>
                              <m:t>1−</m:t>
                            </m:r>
                            <m:r>
                              <a:rPr lang="en-US" altLang="ja-JP" b="0" i="1" smtClean="0">
                                <a:latin typeface="Cambria Math" panose="02040503050406030204" pitchFamily="18" charset="0"/>
                              </a:rPr>
                              <m:t>𝑝</m:t>
                            </m:r>
                          </m:e>
                        </m:d>
                      </m:e>
                      <m:sup>
                        <m:r>
                          <a:rPr lang="en-US" altLang="ja-JP" b="0" i="1" smtClean="0">
                            <a:latin typeface="Cambria Math" panose="02040503050406030204" pitchFamily="18" charset="0"/>
                          </a:rPr>
                          <m:t>1−</m:t>
                        </m:r>
                        <m:r>
                          <a:rPr lang="en-US" altLang="ja-JP" b="0" i="1" smtClean="0">
                            <a:latin typeface="Cambria Math" panose="02040503050406030204" pitchFamily="18" charset="0"/>
                          </a:rPr>
                          <m:t>𝑥</m:t>
                        </m:r>
                      </m:sup>
                    </m:sSup>
                  </m:oMath>
                </a14:m>
                <a:endParaRPr kumimoji="1" lang="en-US" altLang="ja-JP" dirty="0" smtClean="0"/>
              </a:p>
              <a:p>
                <a:pPr lvl="1"/>
                <a:r>
                  <a:rPr lang="ja-JP" altLang="en-US" dirty="0" smtClean="0"/>
                  <a:t>確率変数 </a:t>
                </a:r>
                <a:r>
                  <a:rPr lang="en-US" altLang="ja-JP" i="1" dirty="0" smtClean="0">
                    <a:latin typeface="Times New Roman" panose="02020603050405020304" pitchFamily="18" charset="0"/>
                    <a:cs typeface="Times New Roman" panose="02020603050405020304" pitchFamily="18" charset="0"/>
                  </a:rPr>
                  <a:t>X </a:t>
                </a:r>
                <a:r>
                  <a:rPr lang="ja-JP" altLang="en-US" dirty="0" smtClean="0"/>
                  <a:t>の確率分布がベルヌーイ分布であるとき、「確率変数 </a:t>
                </a:r>
                <a:r>
                  <a:rPr lang="en-US" altLang="ja-JP" i="1" dirty="0" smtClean="0">
                    <a:latin typeface="Times New Roman" panose="02020603050405020304" pitchFamily="18" charset="0"/>
                    <a:cs typeface="Times New Roman" panose="02020603050405020304" pitchFamily="18" charset="0"/>
                  </a:rPr>
                  <a:t>X </a:t>
                </a:r>
                <a:r>
                  <a:rPr lang="ja-JP" altLang="en-US" dirty="0" smtClean="0"/>
                  <a:t>はベルヌーイ</a:t>
                </a:r>
                <a:r>
                  <a:rPr lang="ja-JP" altLang="en-US" u="sng" dirty="0" smtClean="0">
                    <a:solidFill>
                      <a:srgbClr val="FF0000"/>
                    </a:solidFill>
                  </a:rPr>
                  <a:t>分布に従う</a:t>
                </a:r>
                <a:r>
                  <a:rPr lang="ja-JP" altLang="en-US" dirty="0" smtClean="0"/>
                  <a:t>」と言う。</a:t>
                </a:r>
                <a:endParaRPr lang="en-US" altLang="ja-JP" dirty="0" smtClean="0"/>
              </a:p>
            </p:txBody>
          </p:sp>
        </mc:Choice>
        <mc:Fallback>
          <p:sp>
            <p:nvSpPr>
              <p:cNvPr id="6" name="コンテンツ プレースホルダー 5"/>
              <p:cNvSpPr>
                <a:spLocks noGrp="1" noRot="1" noChangeAspect="1" noMove="1" noResize="1" noEditPoints="1" noAdjustHandles="1" noChangeArrowheads="1" noChangeShapeType="1" noTextEdit="1"/>
              </p:cNvSpPr>
              <p:nvPr>
                <p:ph idx="1"/>
              </p:nvPr>
            </p:nvSpPr>
            <p:spPr>
              <a:blipFill>
                <a:blip r:embed="rId2"/>
                <a:stretch>
                  <a:fillRect l="-1043" t="-3361"/>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8470153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取りうる値すべての確率が等しい離散型確率分布を、</a:t>
            </a:r>
            <a:r>
              <a:rPr kumimoji="1" lang="ja-JP" altLang="en-US" u="sng" dirty="0" smtClean="0">
                <a:solidFill>
                  <a:srgbClr val="FF0000"/>
                </a:solidFill>
              </a:rPr>
              <a:t>離散型</a:t>
            </a:r>
            <a:r>
              <a:rPr lang="ja-JP" altLang="en-US" u="sng" dirty="0" smtClean="0">
                <a:solidFill>
                  <a:srgbClr val="FF0000"/>
                </a:solidFill>
              </a:rPr>
              <a:t>一様分布</a:t>
            </a:r>
            <a:r>
              <a:rPr lang="ja-JP" altLang="en-US" dirty="0" smtClean="0"/>
              <a:t>（</a:t>
            </a:r>
            <a:r>
              <a:rPr lang="en-US" altLang="ja-JP" dirty="0" smtClean="0"/>
              <a:t>discrete uniform distribution</a:t>
            </a:r>
            <a:r>
              <a:rPr lang="ja-JP" altLang="en-US" dirty="0" smtClean="0"/>
              <a:t>）と呼ぶ。</a:t>
            </a: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5673" y="2691840"/>
            <a:ext cx="3334327" cy="3327815"/>
          </a:xfrm>
          <a:prstGeom prst="rect">
            <a:avLst/>
          </a:prstGeom>
        </p:spPr>
      </p:pic>
    </p:spTree>
    <p:extLst>
      <p:ext uri="{BB962C8B-B14F-4D97-AF65-F5344CB8AC3E}">
        <p14:creationId xmlns:p14="http://schemas.microsoft.com/office/powerpoint/2010/main" val="13353345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normAutofit/>
              </a:bodyPr>
              <a:lstStyle/>
              <a:p>
                <a:r>
                  <a:rPr lang="ja-JP" altLang="en-US" dirty="0" smtClean="0"/>
                  <a:t>確率変数 </a:t>
                </a:r>
                <a:r>
                  <a:rPr lang="en-US" altLang="ja-JP" i="1" dirty="0" smtClean="0">
                    <a:latin typeface="Times New Roman" panose="02020603050405020304" pitchFamily="18" charset="0"/>
                    <a:cs typeface="Times New Roman" panose="02020603050405020304" pitchFamily="18" charset="0"/>
                  </a:rPr>
                  <a:t>X </a:t>
                </a:r>
                <a:r>
                  <a:rPr lang="ja-JP" altLang="en-US" dirty="0" smtClean="0"/>
                  <a:t>が原理的にある範囲の実数値すべてをとりうるとき、</a:t>
                </a:r>
                <a:r>
                  <a:rPr lang="ja-JP" altLang="en-US" u="sng" dirty="0" smtClean="0">
                    <a:solidFill>
                      <a:srgbClr val="FF0000"/>
                    </a:solidFill>
                  </a:rPr>
                  <a:t>連続型確率変数</a:t>
                </a:r>
                <a:r>
                  <a:rPr lang="ja-JP" altLang="en-US" dirty="0" smtClean="0"/>
                  <a:t>（</a:t>
                </a:r>
                <a:r>
                  <a:rPr lang="en-US" altLang="ja-JP" dirty="0" smtClean="0"/>
                  <a:t>continuous random variable</a:t>
                </a:r>
                <a:r>
                  <a:rPr lang="ja-JP" altLang="en-US" dirty="0" smtClean="0"/>
                  <a:t>）であると言う。</a:t>
                </a:r>
                <a:endParaRPr lang="en-US" altLang="ja-JP" dirty="0" smtClean="0"/>
              </a:p>
              <a:p>
                <a:r>
                  <a:rPr lang="ja-JP" altLang="en-US" dirty="0" smtClean="0"/>
                  <a:t>連続型確率変数では、とりうる値が無限にあるので特定の値 </a:t>
                </a:r>
                <a:r>
                  <a:rPr lang="en-US" altLang="ja-JP" i="1" dirty="0" smtClean="0">
                    <a:latin typeface="Times New Roman" panose="02020603050405020304" pitchFamily="18" charset="0"/>
                    <a:cs typeface="Times New Roman" panose="02020603050405020304" pitchFamily="18" charset="0"/>
                  </a:rPr>
                  <a:t>x</a:t>
                </a:r>
                <a:r>
                  <a:rPr lang="ja-JP" altLang="en-US" dirty="0" smtClean="0"/>
                  <a:t> が得られる確率は </a:t>
                </a:r>
                <a14:m>
                  <m:oMath xmlns:m="http://schemas.openxmlformats.org/officeDocument/2006/math">
                    <m:r>
                      <a:rPr lang="en-US" altLang="ja-JP" b="0" i="1" smtClean="0">
                        <a:latin typeface="Cambria Math" panose="02040503050406030204" pitchFamily="18" charset="0"/>
                      </a:rPr>
                      <m:t>𝑃</m:t>
                    </m:r>
                    <m:d>
                      <m:dPr>
                        <m:ctrlPr>
                          <a:rPr lang="en-US" altLang="ja-JP" b="0" i="1" smtClean="0">
                            <a:latin typeface="Cambria Math" panose="02040503050406030204" pitchFamily="18" charset="0"/>
                          </a:rPr>
                        </m:ctrlPr>
                      </m:dPr>
                      <m:e>
                        <m:r>
                          <a:rPr lang="en-US" altLang="ja-JP" b="0" i="1" smtClean="0">
                            <a:latin typeface="Cambria Math" panose="02040503050406030204" pitchFamily="18" charset="0"/>
                          </a:rPr>
                          <m:t>𝑋</m:t>
                        </m:r>
                        <m:r>
                          <a:rPr lang="en-US" altLang="ja-JP" b="0" i="1" smtClean="0">
                            <a:latin typeface="Cambria Math" panose="02040503050406030204" pitchFamily="18" charset="0"/>
                          </a:rPr>
                          <m:t>=</m:t>
                        </m:r>
                        <m:r>
                          <a:rPr lang="en-US" altLang="ja-JP" b="0" i="1" smtClean="0">
                            <a:latin typeface="Cambria Math" panose="02040503050406030204" pitchFamily="18" charset="0"/>
                          </a:rPr>
                          <m:t>𝑥</m:t>
                        </m:r>
                      </m:e>
                    </m:d>
                    <m:r>
                      <a:rPr lang="en-US" altLang="ja-JP" b="0" i="1" smtClean="0">
                        <a:latin typeface="Cambria Math" panose="02040503050406030204" pitchFamily="18" charset="0"/>
                      </a:rPr>
                      <m:t>=</m:t>
                    </m:r>
                    <m:f>
                      <m:fPr>
                        <m:ctrlPr>
                          <a:rPr lang="en-US" altLang="ja-JP" b="0" i="1" smtClean="0">
                            <a:latin typeface="Cambria Math" panose="02040503050406030204" pitchFamily="18" charset="0"/>
                          </a:rPr>
                        </m:ctrlPr>
                      </m:fPr>
                      <m:num>
                        <m:r>
                          <a:rPr lang="en-US" altLang="ja-JP" b="0" i="1" smtClean="0">
                            <a:latin typeface="Cambria Math" panose="02040503050406030204" pitchFamily="18" charset="0"/>
                          </a:rPr>
                          <m:t>1</m:t>
                        </m:r>
                      </m:num>
                      <m:den>
                        <m:r>
                          <a:rPr lang="en-US" altLang="ja-JP" b="0" i="1" smtClean="0">
                            <a:latin typeface="Cambria Math" panose="02040503050406030204" pitchFamily="18" charset="0"/>
                            <a:ea typeface="Cambria Math" panose="02040503050406030204" pitchFamily="18" charset="0"/>
                          </a:rPr>
                          <m:t>∞</m:t>
                        </m:r>
                      </m:den>
                    </m:f>
                    <m:r>
                      <a:rPr lang="en-US" altLang="ja-JP" b="0" i="1" smtClean="0">
                        <a:latin typeface="Cambria Math" panose="02040503050406030204" pitchFamily="18" charset="0"/>
                      </a:rPr>
                      <m:t>=0</m:t>
                    </m:r>
                  </m:oMath>
                </a14:m>
                <a:r>
                  <a:rPr kumimoji="1" lang="ja-JP" altLang="en-US" dirty="0" smtClean="0"/>
                  <a:t> となる。</a:t>
                </a:r>
                <a:endParaRPr kumimoji="1" lang="en-US" altLang="ja-JP" dirty="0" smtClean="0"/>
              </a:p>
              <a:p>
                <a:r>
                  <a:rPr lang="ja-JP" altLang="en-US" dirty="0" smtClean="0"/>
                  <a:t>そこで、確率変数 </a:t>
                </a:r>
                <a:r>
                  <a:rPr lang="en-US" altLang="ja-JP" i="1" dirty="0" smtClean="0">
                    <a:latin typeface="Times New Roman" panose="02020603050405020304" pitchFamily="18" charset="0"/>
                    <a:cs typeface="Times New Roman" panose="02020603050405020304" pitchFamily="18" charset="0"/>
                  </a:rPr>
                  <a:t>X </a:t>
                </a:r>
                <a:r>
                  <a:rPr lang="ja-JP" altLang="en-US" dirty="0" smtClean="0"/>
                  <a:t>がある値 </a:t>
                </a:r>
                <a:r>
                  <a:rPr lang="en-US" altLang="ja-JP" i="1" dirty="0" smtClean="0">
                    <a:latin typeface="Times New Roman" panose="02020603050405020304" pitchFamily="18" charset="0"/>
                    <a:cs typeface="Times New Roman" panose="02020603050405020304" pitchFamily="18" charset="0"/>
                  </a:rPr>
                  <a:t>x </a:t>
                </a:r>
                <a:r>
                  <a:rPr lang="ja-JP" altLang="en-US" dirty="0" smtClean="0"/>
                  <a:t>以下となる確率 </a:t>
                </a:r>
                <a14:m>
                  <m:oMath xmlns:m="http://schemas.openxmlformats.org/officeDocument/2006/math">
                    <m:r>
                      <a:rPr lang="en-US" altLang="ja-JP" b="0" i="1" smtClean="0">
                        <a:latin typeface="Cambria Math" panose="02040503050406030204" pitchFamily="18" charset="0"/>
                      </a:rPr>
                      <m:t>𝑃</m:t>
                    </m:r>
                    <m:d>
                      <m:dPr>
                        <m:ctrlPr>
                          <a:rPr lang="en-US" altLang="ja-JP" b="0" i="1" smtClean="0">
                            <a:latin typeface="Cambria Math" panose="02040503050406030204" pitchFamily="18" charset="0"/>
                          </a:rPr>
                        </m:ctrlPr>
                      </m:dPr>
                      <m:e>
                        <m:r>
                          <a:rPr lang="en-US" altLang="ja-JP" b="0" i="1" smtClean="0">
                            <a:latin typeface="Cambria Math" panose="02040503050406030204" pitchFamily="18" charset="0"/>
                          </a:rPr>
                          <m:t>𝑋</m:t>
                        </m:r>
                        <m:r>
                          <a:rPr lang="en-US" altLang="ja-JP" b="0" i="1" smtClean="0">
                            <a:latin typeface="Cambria Math" panose="02040503050406030204" pitchFamily="18" charset="0"/>
                            <a:ea typeface="Cambria Math" panose="02040503050406030204" pitchFamily="18" charset="0"/>
                          </a:rPr>
                          <m:t>≤</m:t>
                        </m:r>
                        <m:r>
                          <a:rPr lang="en-US" altLang="ja-JP" b="0" i="1" smtClean="0">
                            <a:latin typeface="Cambria Math" panose="02040503050406030204" pitchFamily="18" charset="0"/>
                            <a:ea typeface="Cambria Math" panose="02040503050406030204" pitchFamily="18" charset="0"/>
                          </a:rPr>
                          <m:t>𝑥</m:t>
                        </m:r>
                      </m:e>
                    </m:d>
                  </m:oMath>
                </a14:m>
                <a:r>
                  <a:rPr lang="ja-JP" altLang="en-US" dirty="0" smtClean="0"/>
                  <a:t> を考える。この確率を与える関数 </a:t>
                </a:r>
                <a14:m>
                  <m:oMath xmlns:m="http://schemas.openxmlformats.org/officeDocument/2006/math">
                    <m:sSub>
                      <m:sSubPr>
                        <m:ctrlPr>
                          <a:rPr lang="en-US" altLang="ja-JP" i="1" smtClean="0">
                            <a:latin typeface="Cambria Math" panose="02040503050406030204" pitchFamily="18" charset="0"/>
                          </a:rPr>
                        </m:ctrlPr>
                      </m:sSubPr>
                      <m:e>
                        <m:r>
                          <a:rPr lang="en-US" altLang="ja-JP" b="0" i="1" smtClean="0">
                            <a:latin typeface="Cambria Math" panose="02040503050406030204" pitchFamily="18" charset="0"/>
                          </a:rPr>
                          <m:t>𝐹</m:t>
                        </m:r>
                      </m:e>
                      <m:sub>
                        <m:r>
                          <a:rPr lang="en-US" altLang="ja-JP" b="0" i="1" smtClean="0">
                            <a:latin typeface="Cambria Math" panose="02040503050406030204" pitchFamily="18" charset="0"/>
                          </a:rPr>
                          <m:t>𝑋</m:t>
                        </m:r>
                      </m:sub>
                    </m:sSub>
                    <m:d>
                      <m:dPr>
                        <m:ctrlPr>
                          <a:rPr lang="en-US" altLang="ja-JP" i="1" smtClean="0">
                            <a:latin typeface="Cambria Math" panose="02040503050406030204" pitchFamily="18" charset="0"/>
                          </a:rPr>
                        </m:ctrlPr>
                      </m:dPr>
                      <m:e>
                        <m:r>
                          <a:rPr lang="en-US" altLang="ja-JP" b="0" i="1" smtClean="0">
                            <a:latin typeface="Cambria Math" panose="02040503050406030204" pitchFamily="18" charset="0"/>
                          </a:rPr>
                          <m:t>𝑥</m:t>
                        </m:r>
                      </m:e>
                    </m:d>
                  </m:oMath>
                </a14:m>
                <a:r>
                  <a:rPr lang="ja-JP" altLang="en-US" dirty="0" smtClean="0"/>
                  <a:t> を</a:t>
                </a:r>
                <a:r>
                  <a:rPr lang="ja-JP" altLang="en-US" u="sng" dirty="0" smtClean="0">
                    <a:solidFill>
                      <a:srgbClr val="FF0000"/>
                    </a:solidFill>
                  </a:rPr>
                  <a:t>累積分布関数</a:t>
                </a:r>
                <a:r>
                  <a:rPr lang="ja-JP" altLang="en-US" dirty="0" smtClean="0"/>
                  <a:t>（</a:t>
                </a:r>
                <a:r>
                  <a:rPr lang="en-US" altLang="ja-JP" dirty="0" smtClean="0"/>
                  <a:t>cumulative distribution function</a:t>
                </a:r>
                <a:r>
                  <a:rPr lang="ja-JP" altLang="en-US" dirty="0" smtClean="0"/>
                  <a:t>）、あるいは単に、</a:t>
                </a:r>
                <a:r>
                  <a:rPr lang="ja-JP" altLang="en-US" u="sng" dirty="0" smtClean="0">
                    <a:solidFill>
                      <a:srgbClr val="FF0000"/>
                    </a:solidFill>
                  </a:rPr>
                  <a:t>分布関数</a:t>
                </a:r>
                <a:r>
                  <a:rPr lang="ja-JP" altLang="en-US" dirty="0" smtClean="0"/>
                  <a:t>（</a:t>
                </a:r>
                <a:r>
                  <a:rPr lang="en-US" altLang="ja-JP" dirty="0" smtClean="0"/>
                  <a:t>distribution function</a:t>
                </a:r>
                <a:r>
                  <a:rPr lang="ja-JP" altLang="en-US" dirty="0" smtClean="0"/>
                  <a:t>）と呼ぶ。</a:t>
                </a:r>
                <a:endParaRPr lang="en-US" altLang="ja-JP" dirty="0" smtClean="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043" t="-2661" r="-3652"/>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119739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629</TotalTime>
  <Words>1050</Words>
  <Application>Microsoft Office PowerPoint</Application>
  <PresentationFormat>ワイド画面</PresentationFormat>
  <Paragraphs>92</Paragraphs>
  <Slides>22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22</vt:i4>
      </vt:variant>
    </vt:vector>
  </HeadingPairs>
  <TitlesOfParts>
    <vt:vector size="29" baseType="lpstr">
      <vt:lpstr>游ゴシック</vt:lpstr>
      <vt:lpstr>游ゴシック Light</vt:lpstr>
      <vt:lpstr>Arial</vt:lpstr>
      <vt:lpstr>Cambria Math</vt:lpstr>
      <vt:lpstr>Times New Roman</vt:lpstr>
      <vt:lpstr>Wingdings</vt:lpstr>
      <vt:lpstr>Office テーマ</vt:lpstr>
      <vt:lpstr>Rによるやさしい統計学 第４章４節　補足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寺尾 敦</dc:creator>
  <cp:lastModifiedBy>寺尾 敦</cp:lastModifiedBy>
  <cp:revision>19</cp:revision>
  <dcterms:created xsi:type="dcterms:W3CDTF">2020-05-12T19:05:41Z</dcterms:created>
  <dcterms:modified xsi:type="dcterms:W3CDTF">2020-05-13T14:41:09Z</dcterms:modified>
</cp:coreProperties>
</file>