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60" r:id="rId3"/>
    <p:sldId id="259" r:id="rId4"/>
    <p:sldId id="268" r:id="rId5"/>
    <p:sldId id="269" r:id="rId6"/>
    <p:sldId id="270" r:id="rId7"/>
    <p:sldId id="261" r:id="rId8"/>
    <p:sldId id="264" r:id="rId9"/>
    <p:sldId id="265" r:id="rId10"/>
    <p:sldId id="262" r:id="rId11"/>
    <p:sldId id="271" r:id="rId12"/>
    <p:sldId id="263" r:id="rId13"/>
    <p:sldId id="266" r:id="rId14"/>
    <p:sldId id="257" r:id="rId15"/>
    <p:sldId id="258" r:id="rId16"/>
    <p:sldId id="267" r:id="rId1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34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18017A-F64E-4422-B466-2A830DD07168}" type="datetimeFigureOut">
              <a:rPr kumimoji="1" lang="ja-JP" altLang="en-US" smtClean="0"/>
              <a:t>2020/7/10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EE8A76-70E2-4802-8661-2FC2B6C70B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6288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EE8A76-70E2-4802-8661-2FC2B6C70BB1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34840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5C247-5513-4597-8806-AAC16CE65954}" type="datetimeFigureOut">
              <a:rPr kumimoji="1" lang="ja-JP" altLang="en-US" smtClean="0"/>
              <a:pPr/>
              <a:t>2020/7/10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5CC22-20EF-4D47-A76C-C6558B500C3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5C247-5513-4597-8806-AAC16CE65954}" type="datetimeFigureOut">
              <a:rPr kumimoji="1" lang="ja-JP" altLang="en-US" smtClean="0"/>
              <a:pPr/>
              <a:t>2020/7/10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5CC22-20EF-4D47-A76C-C6558B500C3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5C247-5513-4597-8806-AAC16CE65954}" type="datetimeFigureOut">
              <a:rPr kumimoji="1" lang="ja-JP" altLang="en-US" smtClean="0"/>
              <a:pPr/>
              <a:t>2020/7/10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5CC22-20EF-4D47-A76C-C6558B500C3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5C247-5513-4597-8806-AAC16CE65954}" type="datetimeFigureOut">
              <a:rPr kumimoji="1" lang="ja-JP" altLang="en-US" smtClean="0"/>
              <a:pPr/>
              <a:t>2020/7/10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5CC22-20EF-4D47-A76C-C6558B500C3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5C247-5513-4597-8806-AAC16CE65954}" type="datetimeFigureOut">
              <a:rPr kumimoji="1" lang="ja-JP" altLang="en-US" smtClean="0"/>
              <a:pPr/>
              <a:t>2020/7/10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5CC22-20EF-4D47-A76C-C6558B500C3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5C247-5513-4597-8806-AAC16CE65954}" type="datetimeFigureOut">
              <a:rPr kumimoji="1" lang="ja-JP" altLang="en-US" smtClean="0"/>
              <a:pPr/>
              <a:t>2020/7/10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5CC22-20EF-4D47-A76C-C6558B500C3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5C247-5513-4597-8806-AAC16CE65954}" type="datetimeFigureOut">
              <a:rPr kumimoji="1" lang="ja-JP" altLang="en-US" smtClean="0"/>
              <a:pPr/>
              <a:t>2020/7/10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5CC22-20EF-4D47-A76C-C6558B500C3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5C247-5513-4597-8806-AAC16CE65954}" type="datetimeFigureOut">
              <a:rPr kumimoji="1" lang="ja-JP" altLang="en-US" smtClean="0"/>
              <a:pPr/>
              <a:t>2020/7/10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5CC22-20EF-4D47-A76C-C6558B500C3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5C247-5513-4597-8806-AAC16CE65954}" type="datetimeFigureOut">
              <a:rPr kumimoji="1" lang="ja-JP" altLang="en-US" smtClean="0"/>
              <a:pPr/>
              <a:t>2020/7/10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5CC22-20EF-4D47-A76C-C6558B500C3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5C247-5513-4597-8806-AAC16CE65954}" type="datetimeFigureOut">
              <a:rPr kumimoji="1" lang="ja-JP" altLang="en-US" smtClean="0"/>
              <a:pPr/>
              <a:t>2020/7/10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5CC22-20EF-4D47-A76C-C6558B500C3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5C247-5513-4597-8806-AAC16CE65954}" type="datetimeFigureOut">
              <a:rPr kumimoji="1" lang="ja-JP" altLang="en-US" smtClean="0"/>
              <a:pPr/>
              <a:t>2020/7/10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5CC22-20EF-4D47-A76C-C6558B500C3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85C247-5513-4597-8806-AAC16CE65954}" type="datetimeFigureOut">
              <a:rPr kumimoji="1" lang="ja-JP" altLang="en-US" smtClean="0"/>
              <a:pPr/>
              <a:t>2020/7/10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5CC22-20EF-4D47-A76C-C6558B500C3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aoki2.si.gunma-u.ac.jp/R/gamma.html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aoki2.si.gunma-u.ac.jp/R/gamma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aoki2.si.gunma-u.ac.jp/R/tau-b.html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R </a:t>
            </a:r>
            <a:r>
              <a:rPr lang="ja-JP" altLang="en-US" dirty="0" err="1" smtClean="0"/>
              <a:t>での</a:t>
            </a:r>
            <a:r>
              <a:rPr lang="ja-JP" altLang="en-US" dirty="0" smtClean="0"/>
              <a:t>連関測度の計算</a:t>
            </a:r>
            <a:r>
              <a:rPr lang="ja-JP" altLang="en-US" dirty="0" smtClean="0"/>
              <a:t>方法</a:t>
            </a:r>
            <a:endParaRPr kumimoji="1" lang="ja-JP" altLang="en-US" sz="31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 smtClean="0"/>
              <a:t>寺尾　敦</a:t>
            </a:r>
            <a:endParaRPr lang="en-US" altLang="ja-JP" dirty="0" smtClean="0"/>
          </a:p>
          <a:p>
            <a:r>
              <a:rPr lang="ja-JP" altLang="en-US" dirty="0" smtClean="0"/>
              <a:t>青山学院大学社会情報学部</a:t>
            </a:r>
            <a:endParaRPr lang="en-US" altLang="ja-JP" dirty="0" smtClean="0"/>
          </a:p>
          <a:p>
            <a:r>
              <a:rPr lang="en-US" altLang="ja-JP" dirty="0" smtClean="0"/>
              <a:t>atsushi@si.aoyama.ac.jp</a:t>
            </a:r>
            <a:endParaRPr lang="ja-JP" altLang="en-US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99592" y="1052736"/>
            <a:ext cx="46410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/>
              <a:t>『R</a:t>
            </a:r>
            <a:r>
              <a:rPr lang="ja-JP" altLang="en-US" sz="2000" dirty="0"/>
              <a:t>によるやさしい統計学</a:t>
            </a:r>
            <a:r>
              <a:rPr lang="en-US" altLang="ja-JP" sz="2000" dirty="0"/>
              <a:t>』</a:t>
            </a:r>
            <a:r>
              <a:rPr lang="ja-JP" altLang="en-US" sz="2000" dirty="0"/>
              <a:t>第３章追加教材</a:t>
            </a:r>
            <a:endParaRPr kumimoji="1" lang="ja-JP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順序尺度での連関測度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スチュアートの</a:t>
            </a:r>
            <a:r>
              <a:rPr lang="ja-JP" altLang="en-US" dirty="0" smtClean="0"/>
              <a:t>順位相関係数</a:t>
            </a:r>
            <a:r>
              <a:rPr lang="en-US" altLang="ja-JP" dirty="0" smtClean="0"/>
              <a:t> </a:t>
            </a:r>
            <a:r>
              <a:rPr lang="en-US" altLang="ja-JP" i="1" dirty="0" err="1" smtClean="0">
                <a:latin typeface="Times New Roman" pitchFamily="18" charset="0"/>
                <a:cs typeface="Times New Roman" pitchFamily="18" charset="0"/>
              </a:rPr>
              <a:t>τ</a:t>
            </a:r>
            <a:r>
              <a:rPr lang="en-US" altLang="ja-JP" i="1" baseline="-25000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en-US" altLang="ja-JP" i="1" baseline="-250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altLang="ja-JP" dirty="0" err="1" smtClean="0"/>
              <a:t>DescTools</a:t>
            </a:r>
            <a:r>
              <a:rPr lang="ja-JP" altLang="en-US" dirty="0"/>
              <a:t>パッケージ</a:t>
            </a:r>
            <a:r>
              <a:rPr lang="ja-JP" altLang="en-US" dirty="0" smtClean="0"/>
              <a:t>の </a:t>
            </a:r>
            <a:r>
              <a:rPr lang="en-US" altLang="ja-JP" dirty="0" err="1" smtClean="0"/>
              <a:t>StuartTauC</a:t>
            </a:r>
            <a:r>
              <a:rPr lang="en-US" altLang="ja-JP" dirty="0" smtClean="0"/>
              <a:t> </a:t>
            </a:r>
            <a:r>
              <a:rPr lang="ja-JP" altLang="en-US" dirty="0" smtClean="0"/>
              <a:t>関数を用いる．引数に分割表を与える</a:t>
            </a:r>
            <a:r>
              <a:rPr lang="ja-JP" altLang="en-US" dirty="0"/>
              <a:t>．</a:t>
            </a:r>
            <a:endParaRPr kumimoji="1" lang="en-US" altLang="ja-JP" dirty="0" smtClean="0"/>
          </a:p>
          <a:p>
            <a:r>
              <a:rPr lang="ja-JP" altLang="en-US" dirty="0" smtClean="0"/>
              <a:t>ソマーズの係数 </a:t>
            </a:r>
            <a:r>
              <a:rPr lang="en-US" altLang="ja-JP" i="1" dirty="0" err="1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altLang="ja-JP" i="1" baseline="-25000" dirty="0" err="1" smtClean="0">
                <a:latin typeface="Times New Roman" pitchFamily="18" charset="0"/>
                <a:cs typeface="Times New Roman" pitchFamily="18" charset="0"/>
              </a:rPr>
              <a:t>yx</a:t>
            </a:r>
          </a:p>
          <a:p>
            <a:pPr lvl="1"/>
            <a:r>
              <a:rPr lang="en-US" altLang="ja-JP" dirty="0" err="1"/>
              <a:t>DescTools</a:t>
            </a:r>
            <a:r>
              <a:rPr lang="ja-JP" altLang="en-US" dirty="0"/>
              <a:t>パッケージの </a:t>
            </a:r>
            <a:r>
              <a:rPr lang="en-US" altLang="ja-JP" dirty="0" err="1" smtClean="0"/>
              <a:t>SomersDelta</a:t>
            </a:r>
            <a:r>
              <a:rPr lang="en-US" altLang="ja-JP" dirty="0" smtClean="0"/>
              <a:t> </a:t>
            </a:r>
            <a:r>
              <a:rPr lang="ja-JP" altLang="en-US" dirty="0"/>
              <a:t>関数を用いる</a:t>
            </a:r>
            <a:r>
              <a:rPr lang="ja-JP" altLang="en-US" dirty="0" smtClean="0"/>
              <a:t>．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表</a:t>
            </a:r>
            <a:r>
              <a:rPr lang="en-US" altLang="ja-JP" dirty="0" smtClean="0"/>
              <a:t>9.2</a:t>
            </a:r>
            <a:r>
              <a:rPr lang="ja-JP" altLang="en-US" dirty="0" smtClean="0"/>
              <a:t>で，平等権修正の支持（行変数）が従属変数の場合，</a:t>
            </a:r>
            <a:r>
              <a:rPr lang="en-US" altLang="ja-JP" dirty="0"/>
              <a:t> </a:t>
            </a:r>
            <a:r>
              <a:rPr lang="ja-JP" altLang="en-US" dirty="0" smtClean="0"/>
              <a:t>引数 </a:t>
            </a:r>
            <a:r>
              <a:rPr lang="en-US" altLang="ja-JP" dirty="0" smtClean="0"/>
              <a:t>direction </a:t>
            </a:r>
            <a:r>
              <a:rPr lang="ja-JP" altLang="en-US" dirty="0" smtClean="0"/>
              <a:t>を </a:t>
            </a:r>
            <a:r>
              <a:rPr lang="en-US" altLang="ja-JP" dirty="0" smtClean="0"/>
              <a:t>“row“ </a:t>
            </a:r>
            <a:r>
              <a:rPr lang="ja-JP" altLang="en-US" dirty="0" smtClean="0"/>
              <a:t>とする．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79712" y="1844824"/>
            <a:ext cx="6032421" cy="163121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library(</a:t>
            </a:r>
            <a:r>
              <a:rPr lang="en-US" altLang="ja-JP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DescTools</a:t>
            </a:r>
            <a:r>
              <a:rPr lang="en-US" altLang="ja-JP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endParaRPr lang="en-US" altLang="ja-JP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StuartTauC</a:t>
            </a:r>
            <a:r>
              <a:rPr lang="en-US" altLang="ja-JP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(table9_2)</a:t>
            </a:r>
          </a:p>
          <a:p>
            <a:endParaRPr lang="en-US" altLang="ja-JP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SomersDelta</a:t>
            </a:r>
            <a:r>
              <a:rPr lang="en-US" altLang="ja-JP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(table9_2, direction="row")</a:t>
            </a:r>
            <a:endParaRPr kumimoji="1" lang="ja-JP" alt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27584" y="1844824"/>
            <a:ext cx="817853" cy="40011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2000" dirty="0" smtClean="0"/>
              <a:t>コード</a:t>
            </a:r>
            <a:endParaRPr kumimoji="1" lang="ja-JP" altLang="en-US" sz="20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979712" y="4221088"/>
            <a:ext cx="6340197" cy="163121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sz="20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altLang="ja-JP" sz="20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StuartTauC</a:t>
            </a:r>
            <a:r>
              <a:rPr lang="en-US" altLang="ja-JP" sz="20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(table9_2)</a:t>
            </a:r>
          </a:p>
          <a:p>
            <a:r>
              <a:rPr lang="en-US" altLang="ja-JP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[1] -0.204967</a:t>
            </a:r>
          </a:p>
          <a:p>
            <a:r>
              <a:rPr lang="en-US" altLang="ja-JP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</a:p>
          <a:p>
            <a:r>
              <a:rPr lang="en-US" altLang="ja-JP" sz="20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altLang="ja-JP" sz="20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SomersDelta</a:t>
            </a:r>
            <a:r>
              <a:rPr lang="en-US" altLang="ja-JP" sz="20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(table9_2, direction="row")</a:t>
            </a:r>
          </a:p>
          <a:p>
            <a:r>
              <a:rPr lang="en-US" altLang="ja-JP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[1] -</a:t>
            </a:r>
            <a:r>
              <a:rPr lang="en-US" altLang="ja-JP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0.231739</a:t>
            </a:r>
            <a:endParaRPr lang="en-US" altLang="ja-JP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947810" y="4217031"/>
            <a:ext cx="697627" cy="40011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ja-JP" altLang="en-US" sz="2000" dirty="0"/>
              <a:t>出力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87478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順位データ</a:t>
            </a:r>
            <a:r>
              <a:rPr lang="ja-JP" altLang="en-US" dirty="0" smtClean="0"/>
              <a:t>の連関測度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スピアマンの順位相関係数 </a:t>
            </a:r>
            <a:r>
              <a:rPr kumimoji="1" lang="en-US" altLang="ja-JP" i="1" dirty="0" err="1" smtClean="0">
                <a:latin typeface="Times New Roman" pitchFamily="18" charset="0"/>
                <a:cs typeface="Times New Roman" pitchFamily="18" charset="0"/>
              </a:rPr>
              <a:t>ρ</a:t>
            </a:r>
            <a:r>
              <a:rPr kumimoji="1" lang="en-US" altLang="ja-JP" i="1" baseline="-25000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endParaRPr lang="en-US" altLang="ja-JP" i="1" baseline="-250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ja-JP" altLang="en-US" dirty="0" smtClean="0"/>
              <a:t>個票データに対して</a:t>
            </a:r>
            <a:r>
              <a:rPr lang="ja-JP" altLang="en-US" dirty="0"/>
              <a:t>，</a:t>
            </a:r>
            <a:r>
              <a:rPr lang="en-US" altLang="ja-JP" dirty="0" err="1" smtClean="0"/>
              <a:t>cor</a:t>
            </a:r>
            <a:r>
              <a:rPr lang="en-US" altLang="ja-JP" dirty="0" smtClean="0"/>
              <a:t> </a:t>
            </a:r>
            <a:r>
              <a:rPr lang="ja-JP" altLang="en-US" dirty="0"/>
              <a:t>関数を使って </a:t>
            </a:r>
            <a:r>
              <a:rPr lang="en-US" altLang="ja-JP" dirty="0"/>
              <a:t>method = </a:t>
            </a:r>
            <a:r>
              <a:rPr lang="en-US" altLang="ja-JP" dirty="0" smtClean="0"/>
              <a:t>“spearman” </a:t>
            </a:r>
            <a:r>
              <a:rPr lang="ja-JP" altLang="en-US" dirty="0"/>
              <a:t>オプションをつける（テキスト</a:t>
            </a:r>
            <a:r>
              <a:rPr lang="en-US" altLang="ja-JP" dirty="0"/>
              <a:t>p.127</a:t>
            </a:r>
            <a:r>
              <a:rPr lang="ja-JP" altLang="en-US" dirty="0"/>
              <a:t>）</a:t>
            </a:r>
            <a:r>
              <a:rPr lang="ja-JP" altLang="en-US" dirty="0" smtClean="0"/>
              <a:t>．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もともと順位が記録されている個票データならば，そのままピアソンの相関係数を計算すればよい．オプションをつける必要はない．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実習２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テキスト第５章練習問題 </a:t>
            </a:r>
            <a:r>
              <a:rPr kumimoji="1" lang="en-US" altLang="ja-JP" dirty="0" smtClean="0"/>
              <a:t>(3) </a:t>
            </a:r>
            <a:r>
              <a:rPr kumimoji="1" lang="ja-JP" altLang="en-US" dirty="0" smtClean="0"/>
              <a:t>に取り組む．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2 * 2 </a:t>
            </a:r>
            <a:r>
              <a:rPr kumimoji="1" lang="ja-JP" altLang="en-US" dirty="0" smtClean="0"/>
              <a:t>表での連関測度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ja-JP" altLang="en-US" dirty="0" smtClean="0"/>
              <a:t>ユールの連関係数 </a:t>
            </a:r>
            <a:r>
              <a:rPr kumimoji="1" lang="en-US" altLang="ja-JP" i="1" dirty="0" smtClean="0">
                <a:latin typeface="Times New Roman" pitchFamily="18" charset="0"/>
                <a:cs typeface="Times New Roman" pitchFamily="18" charset="0"/>
              </a:rPr>
              <a:t>Q</a:t>
            </a:r>
          </a:p>
          <a:p>
            <a:pPr lvl="1"/>
            <a:r>
              <a:rPr kumimoji="1" lang="ja-JP" altLang="en-US" dirty="0" smtClean="0"/>
              <a:t>分割表から対角要素の積を計算</a:t>
            </a:r>
            <a:r>
              <a:rPr lang="ja-JP" altLang="en-US" dirty="0" smtClean="0"/>
              <a:t>して</a:t>
            </a:r>
            <a:r>
              <a:rPr kumimoji="1" lang="ja-JP" altLang="en-US" dirty="0" smtClean="0"/>
              <a:t>（テキスト</a:t>
            </a:r>
            <a:r>
              <a:rPr kumimoji="1" lang="en-US" altLang="ja-JP" dirty="0" smtClean="0"/>
              <a:t>p.216-217</a:t>
            </a:r>
            <a:r>
              <a:rPr kumimoji="1" lang="ja-JP" altLang="en-US" dirty="0" smtClean="0"/>
              <a:t>），その和（分母）と差（分子）を使う．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青木繁伸先生のウェブにある，</a:t>
            </a:r>
            <a:r>
              <a:rPr lang="ja-JP" altLang="en-US" dirty="0" smtClean="0">
                <a:hlinkClick r:id="rId2"/>
              </a:rPr>
              <a:t>グッドマン・クラスカルのガンマを計算する関数</a:t>
            </a:r>
            <a:r>
              <a:rPr lang="ja-JP" altLang="en-US" dirty="0" smtClean="0"/>
              <a:t>を利用する．</a:t>
            </a:r>
            <a:endParaRPr kumimoji="1" lang="en-US" altLang="ja-JP" dirty="0" smtClean="0"/>
          </a:p>
          <a:p>
            <a:r>
              <a:rPr kumimoji="1" lang="ja-JP" altLang="en-US" dirty="0" smtClean="0"/>
              <a:t>ファイ係数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方法</a:t>
            </a:r>
            <a:r>
              <a:rPr lang="ja-JP" altLang="en-US" dirty="0" smtClean="0"/>
              <a:t>１：個票データで２値のコード化（テキスト</a:t>
            </a:r>
            <a:r>
              <a:rPr lang="en-US" altLang="ja-JP" dirty="0" smtClean="0"/>
              <a:t>p.67, p.233</a:t>
            </a:r>
            <a:r>
              <a:rPr lang="ja-JP" altLang="en-US" dirty="0" smtClean="0"/>
              <a:t>）をして，</a:t>
            </a:r>
            <a:r>
              <a:rPr lang="en-US" altLang="ja-JP" dirty="0" err="1" smtClean="0"/>
              <a:t>cor</a:t>
            </a:r>
            <a:r>
              <a:rPr lang="en-US" altLang="ja-JP" dirty="0" smtClean="0"/>
              <a:t> </a:t>
            </a:r>
            <a:r>
              <a:rPr lang="ja-JP" altLang="en-US" dirty="0" smtClean="0"/>
              <a:t>関数を使う．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方法２：分割表に対して，パッケージ </a:t>
            </a:r>
            <a:r>
              <a:rPr kumimoji="1" lang="en-US" altLang="ja-JP" dirty="0" err="1" smtClean="0"/>
              <a:t>vcd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の</a:t>
            </a:r>
            <a:r>
              <a:rPr kumimoji="1" lang="en-US" altLang="ja-JP" dirty="0" err="1" smtClean="0"/>
              <a:t>assocstats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関数を用いる．ピアソンの一致性係数 </a:t>
            </a:r>
            <a:r>
              <a:rPr kumimoji="1" lang="en-US" altLang="ja-JP" dirty="0" smtClean="0"/>
              <a:t>C </a:t>
            </a:r>
            <a:r>
              <a:rPr kumimoji="1" lang="ja-JP" altLang="en-US" dirty="0" smtClean="0"/>
              <a:t>とクラメルの </a:t>
            </a:r>
            <a:r>
              <a:rPr kumimoji="1" lang="en-US" altLang="ja-JP" dirty="0" smtClean="0"/>
              <a:t>V </a:t>
            </a:r>
            <a:r>
              <a:rPr kumimoji="1" lang="ja-JP" altLang="en-US" dirty="0" smtClean="0"/>
              <a:t>も出力される．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2 * 2 </a:t>
            </a:r>
            <a:r>
              <a:rPr lang="ja-JP" altLang="en-US" dirty="0"/>
              <a:t>表での連関指数計算方法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オッズ・条件つきオッズ</a:t>
            </a:r>
            <a:endParaRPr lang="en-US" altLang="ja-JP" dirty="0"/>
          </a:p>
          <a:p>
            <a:pPr lvl="1"/>
            <a:r>
              <a:rPr lang="ja-JP" altLang="en-US" dirty="0" smtClean="0"/>
              <a:t>分割表から必要な要素を抜き出して計算</a:t>
            </a:r>
            <a:r>
              <a:rPr lang="ja-JP" altLang="en-US" dirty="0"/>
              <a:t>する（テキスト</a:t>
            </a:r>
            <a:r>
              <a:rPr lang="en-US" altLang="ja-JP" dirty="0"/>
              <a:t>p.216-217</a:t>
            </a:r>
            <a:r>
              <a:rPr lang="ja-JP" altLang="en-US" dirty="0" smtClean="0"/>
              <a:t>）</a:t>
            </a:r>
            <a:endParaRPr kumimoji="1" lang="en-US" altLang="ja-JP" dirty="0" smtClean="0"/>
          </a:p>
          <a:p>
            <a:r>
              <a:rPr lang="ja-JP" altLang="en-US" dirty="0" smtClean="0"/>
              <a:t>オッズ比</a:t>
            </a:r>
            <a:endParaRPr lang="en-US" altLang="ja-JP" dirty="0" smtClean="0"/>
          </a:p>
          <a:p>
            <a:pPr lvl="1"/>
            <a:r>
              <a:rPr lang="ja-JP" altLang="en-US" dirty="0"/>
              <a:t>分割表に対して，パッケージ </a:t>
            </a:r>
            <a:r>
              <a:rPr lang="en-US" altLang="ja-JP" dirty="0" err="1"/>
              <a:t>vcd</a:t>
            </a:r>
            <a:r>
              <a:rPr lang="en-US" altLang="ja-JP" dirty="0"/>
              <a:t> </a:t>
            </a:r>
            <a:r>
              <a:rPr lang="ja-JP" altLang="en-US" dirty="0" smtClean="0"/>
              <a:t>の</a:t>
            </a:r>
            <a:r>
              <a:rPr lang="en-US" altLang="ja-JP" dirty="0" err="1" smtClean="0"/>
              <a:t>oddsratio</a:t>
            </a:r>
            <a:r>
              <a:rPr lang="en-US" altLang="ja-JP" dirty="0" smtClean="0"/>
              <a:t> </a:t>
            </a:r>
            <a:r>
              <a:rPr lang="ja-JP" altLang="en-US" dirty="0"/>
              <a:t>関数を用いる</a:t>
            </a:r>
            <a:r>
              <a:rPr lang="ja-JP" altLang="en-US" dirty="0" smtClean="0"/>
              <a:t>．</a:t>
            </a:r>
            <a:r>
              <a:rPr lang="en-US" altLang="ja-JP" dirty="0" smtClean="0"/>
              <a:t>log=FALSE </a:t>
            </a:r>
            <a:r>
              <a:rPr lang="ja-JP" altLang="en-US" dirty="0" smtClean="0"/>
              <a:t>オプションをつける．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sz="2400" dirty="0" smtClean="0"/>
              <a:t>参考：藤井良宜</a:t>
            </a:r>
            <a:r>
              <a:rPr lang="en-US" altLang="ja-JP" sz="2400" dirty="0" smtClean="0"/>
              <a:t>『</a:t>
            </a:r>
            <a:r>
              <a:rPr lang="ja-JP" altLang="en-US" sz="2400" dirty="0" smtClean="0"/>
              <a:t>カテゴリカルデータ解析</a:t>
            </a:r>
            <a:r>
              <a:rPr lang="en-US" altLang="ja-JP" sz="2400" dirty="0" smtClean="0"/>
              <a:t>』</a:t>
            </a:r>
            <a:r>
              <a:rPr lang="ja-JP" altLang="en-US" sz="2400" dirty="0" smtClean="0"/>
              <a:t>（共立出版）第４章</a:t>
            </a:r>
            <a:endParaRPr lang="en-US" altLang="ja-JP" sz="2400" dirty="0" smtClean="0"/>
          </a:p>
          <a:p>
            <a:pPr lvl="1"/>
            <a:r>
              <a:rPr kumimoji="1" lang="en-US" altLang="ja-JP" sz="2400" dirty="0" smtClean="0"/>
              <a:t>Fisher </a:t>
            </a:r>
            <a:r>
              <a:rPr kumimoji="1" lang="ja-JP" altLang="en-US" sz="2400" dirty="0" smtClean="0"/>
              <a:t>の直接確率法（関数は </a:t>
            </a:r>
            <a:r>
              <a:rPr kumimoji="1" lang="en-US" altLang="ja-JP" sz="2400" dirty="0" err="1" smtClean="0"/>
              <a:t>fisher.test</a:t>
            </a:r>
            <a:r>
              <a:rPr kumimoji="1" lang="ja-JP" altLang="en-US" sz="2400" dirty="0" smtClean="0"/>
              <a:t>）では，オッズ比が出力される．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実習３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ボーンシュテット </a:t>
            </a:r>
            <a:r>
              <a:rPr kumimoji="1" lang="en-US" altLang="ja-JP" dirty="0" smtClean="0"/>
              <a:t>&amp; </a:t>
            </a:r>
            <a:r>
              <a:rPr kumimoji="1" lang="ja-JP" altLang="en-US" dirty="0" smtClean="0"/>
              <a:t>ノーキ</a:t>
            </a:r>
            <a:r>
              <a:rPr kumimoji="1" lang="en-US" altLang="ja-JP" dirty="0" smtClean="0"/>
              <a:t>『</a:t>
            </a:r>
            <a:r>
              <a:rPr kumimoji="1" lang="ja-JP" altLang="en-US" dirty="0" smtClean="0"/>
              <a:t>社会統計学</a:t>
            </a:r>
            <a:r>
              <a:rPr kumimoji="1" lang="en-US" altLang="ja-JP" dirty="0" smtClean="0"/>
              <a:t>』</a:t>
            </a:r>
            <a:r>
              <a:rPr kumimoji="1" lang="ja-JP" altLang="en-US" dirty="0" smtClean="0"/>
              <a:t>第９章問題の</a:t>
            </a:r>
            <a:r>
              <a:rPr kumimoji="1" lang="en-US" altLang="ja-JP" dirty="0" smtClean="0"/>
              <a:t>15</a:t>
            </a:r>
            <a:r>
              <a:rPr kumimoji="1" lang="ja-JP" altLang="en-US" dirty="0" smtClean="0"/>
              <a:t>に取り組む．</a:t>
            </a:r>
            <a:r>
              <a:rPr kumimoji="1" lang="en-US" altLang="ja-JP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kumimoji="1" lang="en-US" altLang="ja-JP" dirty="0" smtClean="0"/>
              <a:t>,</a:t>
            </a:r>
            <a:r>
              <a:rPr kumimoji="1" lang="ja-JP" altLang="en-US" dirty="0" smtClean="0"/>
              <a:t>ファイ，オッズ比を計算．人口動態と地域のクロス表（</a:t>
            </a:r>
            <a:r>
              <a:rPr kumimoji="1" lang="en-US" altLang="ja-JP" dirty="0" smtClean="0"/>
              <a:t>1960-70</a:t>
            </a:r>
            <a:r>
              <a:rPr kumimoji="1" lang="ja-JP" altLang="en-US" dirty="0" smtClean="0"/>
              <a:t>年の</a:t>
            </a:r>
            <a:r>
              <a:rPr kumimoji="1" lang="en-US" altLang="ja-JP" dirty="0" smtClean="0"/>
              <a:t>63</a:t>
            </a:r>
            <a:r>
              <a:rPr lang="ja-JP" altLang="en-US" dirty="0" smtClean="0"/>
              <a:t>都市</a:t>
            </a:r>
            <a:r>
              <a:rPr kumimoji="1" lang="ja-JP" altLang="en-US" dirty="0" smtClean="0"/>
              <a:t>データ）．</a:t>
            </a:r>
            <a:endParaRPr kumimoji="1" lang="ja-JP" altLang="en-US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1357290" y="3786190"/>
          <a:ext cx="6096000" cy="2296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 rowSpan="2"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dirty="0" smtClean="0"/>
                        <a:t>人口動態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gridSpan="2"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減少・不変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増加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計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r>
                        <a:rPr kumimoji="1" lang="ja-JP" altLang="en-US" dirty="0" smtClean="0"/>
                        <a:t>地域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西部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 smtClean="0"/>
                        <a:t>4</a:t>
                      </a:r>
                      <a:endParaRPr kumimoji="1" lang="ja-JP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 smtClean="0"/>
                        <a:t>10</a:t>
                      </a:r>
                      <a:endParaRPr kumimoji="1" lang="ja-JP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 smtClean="0"/>
                        <a:t>14</a:t>
                      </a:r>
                      <a:endParaRPr kumimoji="1" lang="ja-JP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西部以外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 smtClean="0"/>
                        <a:t>30</a:t>
                      </a:r>
                      <a:endParaRPr kumimoji="1" lang="ja-JP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 smtClean="0"/>
                        <a:t>19</a:t>
                      </a:r>
                      <a:endParaRPr kumimoji="1" lang="ja-JP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 smtClean="0"/>
                        <a:t>49</a:t>
                      </a:r>
                      <a:endParaRPr kumimoji="1" lang="ja-JP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計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 smtClean="0"/>
                        <a:t>34</a:t>
                      </a:r>
                      <a:endParaRPr kumimoji="1" lang="ja-JP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 smtClean="0"/>
                        <a:t>29</a:t>
                      </a:r>
                      <a:endParaRPr kumimoji="1" lang="ja-JP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 smtClean="0"/>
                        <a:t>63</a:t>
                      </a:r>
                      <a:endParaRPr kumimoji="1" lang="ja-JP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「社会統計学」の講義で使用しているテキスト（ボーンシュテット </a:t>
            </a:r>
            <a:r>
              <a:rPr kumimoji="1" lang="en-US" altLang="ja-JP" dirty="0" smtClean="0"/>
              <a:t>&amp; </a:t>
            </a:r>
            <a:r>
              <a:rPr kumimoji="1" lang="ja-JP" altLang="en-US" dirty="0" smtClean="0"/>
              <a:t>ノーキ </a:t>
            </a:r>
            <a:r>
              <a:rPr kumimoji="1" lang="en-US" altLang="ja-JP" dirty="0" smtClean="0"/>
              <a:t>『</a:t>
            </a:r>
            <a:r>
              <a:rPr kumimoji="1" lang="ja-JP" altLang="en-US" dirty="0" smtClean="0"/>
              <a:t>社会統計学</a:t>
            </a:r>
            <a:r>
              <a:rPr kumimoji="1" lang="en-US" altLang="ja-JP" dirty="0" smtClean="0"/>
              <a:t>』</a:t>
            </a:r>
            <a:r>
              <a:rPr kumimoji="1" lang="ja-JP" altLang="en-US" dirty="0" smtClean="0"/>
              <a:t>）で学習した分割表</a:t>
            </a:r>
            <a:r>
              <a:rPr lang="ja-JP" altLang="en-US" dirty="0" smtClean="0"/>
              <a:t>の連関測度を，</a:t>
            </a:r>
            <a:r>
              <a:rPr lang="en-US" altLang="ja-JP" dirty="0" smtClean="0"/>
              <a:t>R </a:t>
            </a:r>
            <a:r>
              <a:rPr lang="ja-JP" altLang="en-US" dirty="0" smtClean="0"/>
              <a:t>で計算するには？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名義尺度での連関係数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最適予測係数（</a:t>
            </a:r>
            <a:r>
              <a:rPr kumimoji="1" lang="en-US" altLang="ja-JP" dirty="0" err="1" smtClean="0"/>
              <a:t>Guttman’s</a:t>
            </a:r>
            <a:r>
              <a:rPr kumimoji="1" lang="en-US" altLang="ja-JP" dirty="0" smtClean="0"/>
              <a:t> lambda</a:t>
            </a:r>
            <a:r>
              <a:rPr kumimoji="1" lang="ja-JP" altLang="en-US" dirty="0" smtClean="0"/>
              <a:t>）</a:t>
            </a:r>
            <a:endParaRPr kumimoji="1" lang="en-US" altLang="ja-JP" dirty="0" smtClean="0"/>
          </a:p>
          <a:p>
            <a:pPr lvl="1"/>
            <a:r>
              <a:rPr lang="en-US" altLang="ja-JP" dirty="0" err="1" smtClean="0"/>
              <a:t>rapportools</a:t>
            </a:r>
            <a:r>
              <a:rPr lang="ja-JP" altLang="en-US" dirty="0" smtClean="0"/>
              <a:t>パッケージをインストールし，</a:t>
            </a:r>
            <a:r>
              <a:rPr lang="en-US" altLang="ja-JP" dirty="0" err="1" smtClean="0"/>
              <a:t>lambda.test</a:t>
            </a:r>
            <a:r>
              <a:rPr lang="ja-JP" altLang="en-US" dirty="0" smtClean="0"/>
              <a:t>関数を使う．</a:t>
            </a:r>
            <a:endParaRPr lang="en-US" altLang="ja-JP" dirty="0" smtClean="0"/>
          </a:p>
        </p:txBody>
      </p:sp>
      <p:graphicFrame>
        <p:nvGraphicFramePr>
          <p:cNvPr id="4" name="コンテンツ プレースホルダ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6524651"/>
              </p:ext>
            </p:extLst>
          </p:nvPr>
        </p:nvGraphicFramePr>
        <p:xfrm>
          <a:off x="566601" y="3566763"/>
          <a:ext cx="822960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58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09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09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609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609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宗教</a:t>
                      </a:r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合計</a:t>
                      </a:r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判決に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プロテスタント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カトリック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その他</a:t>
                      </a:r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賛成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３３８ </a:t>
                      </a:r>
                      <a:r>
                        <a:rPr kumimoji="1" lang="en-US" altLang="ja-JP" dirty="0" smtClean="0"/>
                        <a:t>(36.1%)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１７８ </a:t>
                      </a:r>
                      <a:r>
                        <a:rPr kumimoji="1" lang="en-US" altLang="ja-JP" dirty="0" smtClean="0"/>
                        <a:t>(42.1%)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１１４ </a:t>
                      </a:r>
                      <a:r>
                        <a:rPr kumimoji="1" lang="en-US" altLang="ja-JP" dirty="0" smtClean="0"/>
                        <a:t>(63.3%)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６３０ </a:t>
                      </a:r>
                      <a:r>
                        <a:rPr kumimoji="1" lang="en-US" altLang="ja-JP" dirty="0" smtClean="0"/>
                        <a:t>(41.1%)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反対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５９８ </a:t>
                      </a:r>
                      <a:r>
                        <a:rPr kumimoji="1" lang="en-US" altLang="ja-JP" dirty="0" smtClean="0"/>
                        <a:t>(63.9%)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２４５ </a:t>
                      </a:r>
                      <a:r>
                        <a:rPr kumimoji="1" lang="en-US" altLang="ja-JP" dirty="0" smtClean="0"/>
                        <a:t>(57.9%)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５８ </a:t>
                      </a:r>
                      <a:r>
                        <a:rPr kumimoji="1" lang="en-US" altLang="ja-JP" dirty="0" smtClean="0"/>
                        <a:t>(33.7%)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９０１ </a:t>
                      </a:r>
                      <a:r>
                        <a:rPr kumimoji="1" lang="en-US" altLang="ja-JP" dirty="0" smtClean="0"/>
                        <a:t>(58.9%)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合計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９３６ </a:t>
                      </a:r>
                      <a:r>
                        <a:rPr kumimoji="1" lang="en-US" altLang="ja-JP" dirty="0" smtClean="0"/>
                        <a:t>(100.0%)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４２３ </a:t>
                      </a:r>
                      <a:r>
                        <a:rPr kumimoji="1" lang="en-US" altLang="ja-JP" dirty="0" smtClean="0"/>
                        <a:t>(100.0%)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１７２ </a:t>
                      </a:r>
                      <a:r>
                        <a:rPr kumimoji="1" lang="en-US" altLang="ja-JP" dirty="0" smtClean="0"/>
                        <a:t>(100.0%)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１５３１ </a:t>
                      </a:r>
                      <a:r>
                        <a:rPr kumimoji="1" lang="en-US" altLang="ja-JP" dirty="0" smtClean="0"/>
                        <a:t>(100.0%)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1259632" y="3166199"/>
            <a:ext cx="6843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表</a:t>
            </a:r>
            <a:r>
              <a:rPr lang="en-US" altLang="ja-JP" dirty="0"/>
              <a:t>9.1</a:t>
            </a:r>
            <a:r>
              <a:rPr lang="ja-JP" altLang="en-US" dirty="0"/>
              <a:t>　信仰する宗教と校内礼拝</a:t>
            </a:r>
            <a:r>
              <a:rPr lang="ja-JP" altLang="en-US" dirty="0" smtClean="0"/>
              <a:t>の否認</a:t>
            </a:r>
            <a:r>
              <a:rPr lang="ja-JP" altLang="en-US" dirty="0"/>
              <a:t>判決に対する意見のクロス表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11560" y="5517232"/>
            <a:ext cx="468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ボーンシュテット ＆ ノーキ</a:t>
            </a:r>
            <a:r>
              <a:rPr kumimoji="1" lang="en-US" altLang="ja-JP" dirty="0" smtClean="0"/>
              <a:t>『</a:t>
            </a:r>
            <a:r>
              <a:rPr kumimoji="1" lang="ja-JP" altLang="en-US" dirty="0" smtClean="0"/>
              <a:t>社会統計学</a:t>
            </a:r>
            <a:r>
              <a:rPr kumimoji="1" lang="en-US" altLang="ja-JP" dirty="0" smtClean="0"/>
              <a:t>』</a:t>
            </a:r>
            <a:r>
              <a:rPr kumimoji="1" lang="ja-JP" altLang="en-US" dirty="0" smtClean="0"/>
              <a:t>第９章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39552" y="2132856"/>
            <a:ext cx="8215711" cy="424731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dirty="0">
                <a:latin typeface="Courier New" panose="02070309020205020404" pitchFamily="49" charset="0"/>
                <a:cs typeface="Courier New" panose="02070309020205020404" pitchFamily="49" charset="0"/>
              </a:rPr>
              <a:t>library(</a:t>
            </a:r>
            <a:r>
              <a:rPr lang="en-US" altLang="ja-JP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rapportools</a:t>
            </a:r>
            <a:r>
              <a:rPr lang="en-US" altLang="ja-JP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altLang="ja-JP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table9_1 </a:t>
            </a:r>
            <a:r>
              <a:rPr lang="en-US" altLang="ja-JP" dirty="0">
                <a:latin typeface="Courier New" panose="02070309020205020404" pitchFamily="49" charset="0"/>
                <a:cs typeface="Courier New" panose="02070309020205020404" pitchFamily="49" charset="0"/>
              </a:rPr>
              <a:t>&lt;- matrix(c(338,598,178,245,114,58),</a:t>
            </a:r>
          </a:p>
          <a:p>
            <a:r>
              <a:rPr lang="en-US" altLang="ja-JP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altLang="ja-JP" dirty="0" err="1">
                <a:latin typeface="Courier New" panose="02070309020205020404" pitchFamily="49" charset="0"/>
                <a:cs typeface="Courier New" panose="02070309020205020404" pitchFamily="49" charset="0"/>
              </a:rPr>
              <a:t>nrow</a:t>
            </a:r>
            <a:r>
              <a:rPr lang="en-US" altLang="ja-JP" dirty="0">
                <a:latin typeface="Courier New" panose="02070309020205020404" pitchFamily="49" charset="0"/>
                <a:cs typeface="Courier New" panose="02070309020205020404" pitchFamily="49" charset="0"/>
              </a:rPr>
              <a:t>=2, </a:t>
            </a:r>
            <a:r>
              <a:rPr lang="en-US" altLang="ja-JP" dirty="0" err="1">
                <a:latin typeface="Courier New" panose="02070309020205020404" pitchFamily="49" charset="0"/>
                <a:cs typeface="Courier New" panose="02070309020205020404" pitchFamily="49" charset="0"/>
              </a:rPr>
              <a:t>ncol</a:t>
            </a:r>
            <a:r>
              <a:rPr lang="en-US" altLang="ja-JP" dirty="0">
                <a:latin typeface="Courier New" panose="02070309020205020404" pitchFamily="49" charset="0"/>
                <a:cs typeface="Courier New" panose="02070309020205020404" pitchFamily="49" charset="0"/>
              </a:rPr>
              <a:t>=3,</a:t>
            </a:r>
          </a:p>
          <a:p>
            <a:r>
              <a:rPr lang="en-US" altLang="ja-JP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altLang="ja-JP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dimnames</a:t>
            </a:r>
            <a:r>
              <a:rPr lang="en-US" altLang="ja-JP" dirty="0">
                <a:latin typeface="Courier New" panose="02070309020205020404" pitchFamily="49" charset="0"/>
                <a:cs typeface="Courier New" panose="02070309020205020404" pitchFamily="49" charset="0"/>
              </a:rPr>
              <a:t>=list(</a:t>
            </a:r>
            <a:r>
              <a:rPr lang="ja-JP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判決　</a:t>
            </a:r>
            <a:r>
              <a:rPr lang="en-US" altLang="ja-JP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ja-JP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　</a:t>
            </a:r>
            <a:r>
              <a:rPr lang="en-US" altLang="ja-JP" dirty="0">
                <a:latin typeface="Courier New" panose="02070309020205020404" pitchFamily="49" charset="0"/>
                <a:cs typeface="Courier New" panose="02070309020205020404" pitchFamily="49" charset="0"/>
              </a:rPr>
              <a:t>c("</a:t>
            </a:r>
            <a:r>
              <a:rPr lang="ja-JP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賛成</a:t>
            </a:r>
            <a:r>
              <a:rPr lang="en-US" altLang="ja-JP" dirty="0">
                <a:latin typeface="Courier New" panose="02070309020205020404" pitchFamily="49" charset="0"/>
                <a:cs typeface="Courier New" panose="02070309020205020404" pitchFamily="49" charset="0"/>
              </a:rPr>
              <a:t>", "</a:t>
            </a:r>
            <a:r>
              <a:rPr lang="ja-JP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反対</a:t>
            </a:r>
            <a:r>
              <a:rPr lang="en-US" altLang="ja-JP" dirty="0">
                <a:latin typeface="Courier New" panose="02070309020205020404" pitchFamily="49" charset="0"/>
                <a:cs typeface="Courier New" panose="02070309020205020404" pitchFamily="49" charset="0"/>
              </a:rPr>
              <a:t>"),</a:t>
            </a:r>
          </a:p>
          <a:p>
            <a:r>
              <a:rPr lang="en-US" altLang="ja-JP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</a:t>
            </a:r>
            <a:r>
              <a:rPr lang="ja-JP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宗教 </a:t>
            </a:r>
            <a:r>
              <a:rPr lang="en-US" altLang="ja-JP" dirty="0">
                <a:latin typeface="Courier New" panose="02070309020205020404" pitchFamily="49" charset="0"/>
                <a:cs typeface="Courier New" panose="02070309020205020404" pitchFamily="49" charset="0"/>
              </a:rPr>
              <a:t>= c("</a:t>
            </a:r>
            <a:r>
              <a:rPr lang="ja-JP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プロテスタント</a:t>
            </a:r>
            <a:r>
              <a:rPr lang="en-US" altLang="ja-JP" dirty="0">
                <a:latin typeface="Courier New" panose="02070309020205020404" pitchFamily="49" charset="0"/>
                <a:cs typeface="Courier New" panose="02070309020205020404" pitchFamily="49" charset="0"/>
              </a:rPr>
              <a:t>","</a:t>
            </a:r>
            <a:r>
              <a:rPr lang="ja-JP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カトリック</a:t>
            </a:r>
            <a:r>
              <a:rPr lang="en-US" altLang="ja-JP" dirty="0">
                <a:latin typeface="Courier New" panose="02070309020205020404" pitchFamily="49" charset="0"/>
                <a:cs typeface="Courier New" panose="02070309020205020404" pitchFamily="49" charset="0"/>
              </a:rPr>
              <a:t>", "</a:t>
            </a:r>
            <a:r>
              <a:rPr lang="ja-JP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その他</a:t>
            </a:r>
            <a:r>
              <a:rPr lang="en-US" altLang="ja-JP" dirty="0">
                <a:latin typeface="Courier New" panose="02070309020205020404" pitchFamily="49" charset="0"/>
                <a:cs typeface="Courier New" panose="02070309020205020404" pitchFamily="49" charset="0"/>
              </a:rPr>
              <a:t>")))</a:t>
            </a:r>
          </a:p>
          <a:p>
            <a:endParaRPr lang="en-US" altLang="ja-JP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dirty="0">
                <a:latin typeface="Courier New" panose="02070309020205020404" pitchFamily="49" charset="0"/>
                <a:cs typeface="Courier New" panose="02070309020205020404" pitchFamily="49" charset="0"/>
              </a:rPr>
              <a:t>table9_1 # </a:t>
            </a:r>
            <a:r>
              <a:rPr lang="ja-JP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クロス集計表を出力</a:t>
            </a:r>
          </a:p>
          <a:p>
            <a:endParaRPr lang="ja-JP" alt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lambda.test</a:t>
            </a:r>
            <a:r>
              <a:rPr lang="en-US" altLang="ja-JP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(table9_1,0)</a:t>
            </a:r>
          </a:p>
          <a:p>
            <a:endParaRPr lang="en-US" altLang="ja-JP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dirty="0"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altLang="ja-JP" dirty="0" err="1">
                <a:latin typeface="Courier New" panose="02070309020205020404" pitchFamily="49" charset="0"/>
                <a:cs typeface="Courier New" panose="02070309020205020404" pitchFamily="49" charset="0"/>
              </a:rPr>
              <a:t>Guttman's</a:t>
            </a:r>
            <a:r>
              <a:rPr lang="en-US" altLang="ja-JP" dirty="0">
                <a:latin typeface="Courier New" panose="02070309020205020404" pitchFamily="49" charset="0"/>
                <a:cs typeface="Courier New" panose="02070309020205020404" pitchFamily="49" charset="0"/>
              </a:rPr>
              <a:t> lambda (Goodman &amp; </a:t>
            </a:r>
            <a:r>
              <a:rPr lang="en-US" altLang="ja-JP" dirty="0" err="1">
                <a:latin typeface="Courier New" panose="02070309020205020404" pitchFamily="49" charset="0"/>
                <a:cs typeface="Courier New" panose="02070309020205020404" pitchFamily="49" charset="0"/>
              </a:rPr>
              <a:t>Kruskal's</a:t>
            </a:r>
            <a:r>
              <a:rPr lang="en-US" altLang="ja-JP" dirty="0">
                <a:latin typeface="Courier New" panose="02070309020205020404" pitchFamily="49" charset="0"/>
                <a:cs typeface="Courier New" panose="02070309020205020404" pitchFamily="49" charset="0"/>
              </a:rPr>
              <a:t> lambda)</a:t>
            </a:r>
          </a:p>
          <a:p>
            <a:r>
              <a:rPr lang="en-US" altLang="ja-JP" dirty="0"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ja-JP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第２引数</a:t>
            </a:r>
          </a:p>
          <a:p>
            <a:r>
              <a:rPr lang="en-US" altLang="ja-JP" dirty="0">
                <a:latin typeface="Courier New" panose="02070309020205020404" pitchFamily="49" charset="0"/>
                <a:cs typeface="Courier New" panose="02070309020205020404" pitchFamily="49" charset="0"/>
              </a:rPr>
              <a:t>#   0: </a:t>
            </a:r>
            <a:r>
              <a:rPr lang="ja-JP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行変数と列変数の両方に対してラムダを計算</a:t>
            </a:r>
          </a:p>
          <a:p>
            <a:r>
              <a:rPr lang="en-US" altLang="ja-JP" dirty="0">
                <a:latin typeface="Courier New" panose="02070309020205020404" pitchFamily="49" charset="0"/>
                <a:cs typeface="Courier New" panose="02070309020205020404" pitchFamily="49" charset="0"/>
              </a:rPr>
              <a:t>#   1: </a:t>
            </a:r>
            <a:r>
              <a:rPr lang="ja-JP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行変数から列変数を予測する（行ごとに最頻値に注目）</a:t>
            </a:r>
          </a:p>
          <a:p>
            <a:r>
              <a:rPr lang="en-US" altLang="ja-JP" dirty="0">
                <a:latin typeface="Courier New" panose="02070309020205020404" pitchFamily="49" charset="0"/>
                <a:cs typeface="Courier New" panose="02070309020205020404" pitchFamily="49" charset="0"/>
              </a:rPr>
              <a:t>#   2: </a:t>
            </a:r>
            <a:r>
              <a:rPr lang="ja-JP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列変数から行変数を予測する（列ごとに最頻値に注目</a:t>
            </a:r>
            <a:r>
              <a:rPr lang="ja-JP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）</a:t>
            </a:r>
            <a:endParaRPr lang="en-US" altLang="ja-JP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18514" y="1628800"/>
            <a:ext cx="817853" cy="40011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2000" dirty="0" smtClean="0"/>
              <a:t>コード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164756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763688" y="2132856"/>
            <a:ext cx="4852610" cy="37856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sz="20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altLang="ja-JP" sz="20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table9_1 # </a:t>
            </a:r>
            <a:r>
              <a:rPr lang="ja-JP" altLang="en-US" sz="20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クロス集計表</a:t>
            </a:r>
            <a:r>
              <a:rPr lang="ja-JP" altLang="en-US" sz="20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を出力</a:t>
            </a:r>
            <a:endParaRPr lang="en-US" altLang="ja-JP" sz="2000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ja-JP" alt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宗教</a:t>
            </a:r>
            <a:endParaRPr lang="ja-JP" alt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ja-JP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判決   プロテスタント カトリック その他</a:t>
            </a:r>
          </a:p>
          <a:p>
            <a:r>
              <a:rPr lang="ja-JP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賛成   </a:t>
            </a:r>
            <a:r>
              <a:rPr lang="en-US" altLang="ja-JP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338        </a:t>
            </a:r>
            <a:r>
              <a:rPr lang="en-US" altLang="ja-JP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178    114</a:t>
            </a:r>
          </a:p>
          <a:p>
            <a:r>
              <a:rPr lang="en-US" altLang="ja-JP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ja-JP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反対   </a:t>
            </a:r>
            <a:r>
              <a:rPr lang="en-US" altLang="ja-JP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598        </a:t>
            </a:r>
            <a:r>
              <a:rPr lang="en-US" altLang="ja-JP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245     58</a:t>
            </a:r>
          </a:p>
          <a:p>
            <a:r>
              <a:rPr lang="en-US" altLang="ja-JP" sz="20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altLang="ja-JP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altLang="ja-JP" sz="20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altLang="ja-JP" sz="20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lambda.test</a:t>
            </a:r>
            <a:r>
              <a:rPr lang="en-US" altLang="ja-JP" sz="20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(table9_1,0)</a:t>
            </a:r>
          </a:p>
          <a:p>
            <a:r>
              <a:rPr lang="en-US" altLang="ja-JP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$row</a:t>
            </a:r>
          </a:p>
          <a:p>
            <a:r>
              <a:rPr lang="en-US" altLang="ja-JP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[1] 0</a:t>
            </a:r>
          </a:p>
          <a:p>
            <a:endParaRPr lang="en-US" altLang="ja-JP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$col</a:t>
            </a:r>
          </a:p>
          <a:p>
            <a:r>
              <a:rPr lang="en-US" altLang="ja-JP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[1] 0.08888889</a:t>
            </a:r>
            <a:endParaRPr kumimoji="1" lang="ja-JP" alt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83565" y="2123794"/>
            <a:ext cx="697627" cy="40011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ja-JP" altLang="en-US" sz="2000" dirty="0"/>
              <a:t>出力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456409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err="1" smtClean="0"/>
              <a:t>rapportools</a:t>
            </a:r>
            <a:r>
              <a:rPr lang="en-US" altLang="ja-JP" dirty="0" smtClean="0"/>
              <a:t> </a:t>
            </a:r>
            <a:r>
              <a:rPr lang="ja-JP" altLang="en-US" dirty="0" smtClean="0"/>
              <a:t>パッケージを読み込んだままだと次の分析がうまくいかない．パッケージを </a:t>
            </a:r>
            <a:r>
              <a:rPr lang="en-US" altLang="ja-JP" dirty="0" smtClean="0"/>
              <a:t>unload </a:t>
            </a:r>
            <a:r>
              <a:rPr lang="ja-JP" altLang="en-US" dirty="0" smtClean="0"/>
              <a:t>しておく．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187624" y="3573016"/>
            <a:ext cx="6647974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detach("</a:t>
            </a:r>
            <a:r>
              <a:rPr lang="en-US" altLang="ja-JP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package:rapportools</a:t>
            </a:r>
            <a:r>
              <a:rPr lang="en-US" altLang="ja-JP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", unload=TRUE)</a:t>
            </a:r>
            <a:endParaRPr kumimoji="1" lang="ja-JP" alt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7668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順序</a:t>
            </a:r>
            <a:r>
              <a:rPr lang="ja-JP" altLang="en-US" dirty="0" smtClean="0"/>
              <a:t>尺度での連関測度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ja-JP" altLang="en-US" dirty="0" smtClean="0"/>
              <a:t>グッドマン</a:t>
            </a:r>
            <a:r>
              <a:rPr lang="en-US" altLang="ja-JP" dirty="0" smtClean="0"/>
              <a:t>=</a:t>
            </a:r>
            <a:r>
              <a:rPr lang="ja-JP" altLang="en-US" dirty="0" smtClean="0"/>
              <a:t>クラスカルの</a:t>
            </a:r>
            <a:r>
              <a:rPr lang="ja-JP" alt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γ</a:t>
            </a:r>
          </a:p>
          <a:p>
            <a:pPr lvl="1"/>
            <a:r>
              <a:rPr lang="ja-JP" altLang="en-US" dirty="0"/>
              <a:t>分割表に</a:t>
            </a:r>
            <a:r>
              <a:rPr lang="ja-JP" altLang="en-US" dirty="0" smtClean="0"/>
              <a:t>対して，青木繁伸先生のウェブにある，</a:t>
            </a:r>
            <a:r>
              <a:rPr lang="ja-JP" altLang="en-US" dirty="0" smtClean="0">
                <a:hlinkClick r:id="rId3"/>
              </a:rPr>
              <a:t>グッドマン・クラスカルのガンマを計算する関数</a:t>
            </a:r>
            <a:r>
              <a:rPr lang="ja-JP" altLang="en-US" dirty="0" smtClean="0"/>
              <a:t>を利用する．</a:t>
            </a:r>
            <a:endParaRPr lang="en-US" altLang="ja-JP" dirty="0" smtClean="0"/>
          </a:p>
          <a:p>
            <a:r>
              <a:rPr lang="ja-JP" altLang="en-US" dirty="0"/>
              <a:t>ケンドール</a:t>
            </a:r>
            <a:r>
              <a:rPr lang="ja-JP" altLang="en-US" dirty="0" smtClean="0"/>
              <a:t>の順位相関係数</a:t>
            </a:r>
            <a:r>
              <a:rPr lang="en-US" altLang="ja-JP" dirty="0"/>
              <a:t> </a:t>
            </a:r>
            <a:r>
              <a:rPr lang="en-US" altLang="ja-JP" i="1" dirty="0" err="1" smtClean="0">
                <a:latin typeface="Times New Roman" pitchFamily="18" charset="0"/>
                <a:cs typeface="Times New Roman" pitchFamily="18" charset="0"/>
              </a:rPr>
              <a:t>τ</a:t>
            </a:r>
            <a:r>
              <a:rPr lang="en-US" altLang="ja-JP" i="1" baseline="-2500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en-US" altLang="ja-JP" i="1" baseline="-250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ja-JP" altLang="en-US" dirty="0" smtClean="0"/>
              <a:t>分割表に対して，青木繁伸先生のウェブにある，</a:t>
            </a:r>
            <a:r>
              <a:rPr lang="ja-JP" altLang="en-US" dirty="0" smtClean="0">
                <a:hlinkClick r:id="rId4"/>
              </a:rPr>
              <a:t>ケンドールの</a:t>
            </a:r>
            <a:r>
              <a:rPr lang="en-US" altLang="ja-JP" i="1" dirty="0" err="1" smtClean="0">
                <a:latin typeface="Times New Roman" pitchFamily="18" charset="0"/>
                <a:cs typeface="Times New Roman" pitchFamily="18" charset="0"/>
                <a:hlinkClick r:id="rId4"/>
              </a:rPr>
              <a:t>τ</a:t>
            </a:r>
            <a:r>
              <a:rPr lang="en-US" altLang="ja-JP" i="1" baseline="-25000" dirty="0" err="1" smtClean="0">
                <a:latin typeface="Times New Roman" pitchFamily="18" charset="0"/>
                <a:cs typeface="Times New Roman" pitchFamily="18" charset="0"/>
                <a:hlinkClick r:id="rId4"/>
              </a:rPr>
              <a:t>b</a:t>
            </a:r>
            <a:r>
              <a:rPr lang="en-US" altLang="ja-JP" i="1" baseline="-25000" dirty="0" smtClean="0">
                <a:latin typeface="Times New Roman" pitchFamily="18" charset="0"/>
                <a:cs typeface="Times New Roman" pitchFamily="18" charset="0"/>
                <a:hlinkClick r:id="rId4"/>
              </a:rPr>
              <a:t> </a:t>
            </a:r>
            <a:r>
              <a:rPr kumimoji="1" lang="ja-JP" altLang="en-US" dirty="0" smtClean="0">
                <a:hlinkClick r:id="rId4"/>
              </a:rPr>
              <a:t>を計算する関数</a:t>
            </a:r>
            <a:r>
              <a:rPr kumimoji="1" lang="ja-JP" altLang="en-US" dirty="0" smtClean="0"/>
              <a:t>を利用する．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個票データ</a:t>
            </a:r>
            <a:r>
              <a:rPr kumimoji="1" lang="ja-JP" altLang="en-US" dirty="0" smtClean="0"/>
              <a:t>（講義テキスト</a:t>
            </a:r>
            <a:r>
              <a:rPr kumimoji="1" lang="en-US" altLang="ja-JP" dirty="0" smtClean="0"/>
              <a:t>9.3</a:t>
            </a:r>
            <a:r>
              <a:rPr kumimoji="1" lang="ja-JP" altLang="en-US" dirty="0" smtClean="0"/>
              <a:t>参照）の場合には，</a:t>
            </a:r>
            <a:r>
              <a:rPr kumimoji="1" lang="en-US" altLang="ja-JP" dirty="0" err="1" smtClean="0"/>
              <a:t>cor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関数を使って </a:t>
            </a:r>
            <a:r>
              <a:rPr kumimoji="1" lang="en-US" altLang="ja-JP" dirty="0" smtClean="0"/>
              <a:t>method = “</a:t>
            </a:r>
            <a:r>
              <a:rPr kumimoji="1" lang="en-US" altLang="ja-JP" dirty="0" err="1" smtClean="0"/>
              <a:t>kendall</a:t>
            </a:r>
            <a:r>
              <a:rPr kumimoji="1" lang="en-US" altLang="ja-JP" dirty="0" smtClean="0"/>
              <a:t>” </a:t>
            </a:r>
            <a:r>
              <a:rPr kumimoji="1" lang="ja-JP" altLang="en-US" dirty="0" smtClean="0"/>
              <a:t>オプションをつける（テキスト</a:t>
            </a:r>
            <a:r>
              <a:rPr kumimoji="1" lang="en-US" altLang="ja-JP" dirty="0" smtClean="0"/>
              <a:t>p.127</a:t>
            </a:r>
            <a:r>
              <a:rPr kumimoji="1" lang="ja-JP" altLang="en-US" dirty="0" smtClean="0"/>
              <a:t>）．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実習１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ボーンシュテット </a:t>
            </a:r>
            <a:r>
              <a:rPr kumimoji="1" lang="en-US" altLang="ja-JP" dirty="0" smtClean="0"/>
              <a:t>&amp; </a:t>
            </a:r>
            <a:r>
              <a:rPr kumimoji="1" lang="ja-JP" altLang="en-US" dirty="0" smtClean="0"/>
              <a:t>ノーキの表</a:t>
            </a:r>
            <a:r>
              <a:rPr kumimoji="1" lang="en-US" altLang="ja-JP" dirty="0" smtClean="0"/>
              <a:t>9.2</a:t>
            </a:r>
            <a:r>
              <a:rPr kumimoji="1" lang="ja-JP" altLang="en-US" dirty="0" smtClean="0"/>
              <a:t>を行列として入力し，</a:t>
            </a:r>
            <a:r>
              <a:rPr lang="ja-JP" altLang="en-US" dirty="0" smtClean="0"/>
              <a:t>グッドマン</a:t>
            </a:r>
            <a:r>
              <a:rPr lang="en-US" altLang="ja-JP" dirty="0" smtClean="0"/>
              <a:t>=</a:t>
            </a:r>
            <a:r>
              <a:rPr lang="ja-JP" altLang="en-US" dirty="0" smtClean="0"/>
              <a:t>クラスカルの</a:t>
            </a:r>
            <a:r>
              <a:rPr lang="ja-JP" alt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γ</a:t>
            </a:r>
            <a:r>
              <a:rPr lang="en-US" altLang="ja-JP" dirty="0" smtClean="0"/>
              <a:t> </a:t>
            </a:r>
            <a:r>
              <a:rPr lang="ja-JP" altLang="en-US" dirty="0" smtClean="0"/>
              <a:t>とケンドールの順位相関係数</a:t>
            </a:r>
            <a:r>
              <a:rPr lang="en-US" altLang="ja-JP" dirty="0" smtClean="0"/>
              <a:t> </a:t>
            </a:r>
            <a:r>
              <a:rPr lang="ja-JP" altLang="en-US" dirty="0" smtClean="0"/>
              <a:t>をそれぞれ計算する．青木先生が用意した関数 </a:t>
            </a:r>
            <a:r>
              <a:rPr lang="en-US" altLang="ja-JP" dirty="0" smtClean="0"/>
              <a:t>gamma2, </a:t>
            </a:r>
            <a:r>
              <a:rPr lang="en-US" altLang="ja-JP" dirty="0" err="1" smtClean="0"/>
              <a:t>tau.b</a:t>
            </a:r>
            <a:r>
              <a:rPr lang="en-US" altLang="ja-JP" dirty="0" smtClean="0"/>
              <a:t> </a:t>
            </a:r>
            <a:r>
              <a:rPr lang="ja-JP" altLang="en-US" dirty="0" smtClean="0"/>
              <a:t>を使う．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テキストではそれぞれ </a:t>
            </a:r>
            <a:r>
              <a:rPr lang="en-US" altLang="ja-JP" dirty="0" smtClean="0"/>
              <a:t>0.349 </a:t>
            </a:r>
            <a:r>
              <a:rPr lang="ja-JP" altLang="en-US" dirty="0" smtClean="0"/>
              <a:t>と </a:t>
            </a:r>
            <a:r>
              <a:rPr lang="en-US" altLang="ja-JP" dirty="0" smtClean="0"/>
              <a:t>0.233 </a:t>
            </a:r>
            <a:r>
              <a:rPr lang="ja-JP" altLang="en-US" dirty="0" smtClean="0"/>
              <a:t>である．実習で得られた数値は符号が異なる．なぜか？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表</a:t>
            </a:r>
            <a:r>
              <a:rPr kumimoji="1" lang="en-US" altLang="ja-JP" dirty="0" smtClean="0"/>
              <a:t>9.2</a:t>
            </a:r>
            <a:r>
              <a:rPr kumimoji="1" lang="ja-JP" altLang="en-US" dirty="0" smtClean="0"/>
              <a:t>と操作仮説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53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性差別禁止の支持</a:t>
                      </a:r>
                      <a:endParaRPr kumimoji="1" lang="ja-JP" altLang="en-US" sz="2800" dirty="0"/>
                    </a:p>
                  </a:txBody>
                  <a:tcPr anchor="b"/>
                </a:tc>
                <a:tc gridSpan="4"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性役割態度：「女性は家を守るべき」という意見に</a:t>
                      </a:r>
                      <a:endParaRPr kumimoji="1" lang="en-US" altLang="ja-JP" sz="28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強く賛成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賛成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反対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強く反対</a:t>
                      </a:r>
                      <a:endParaRPr kumimoji="1" lang="ja-JP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強く支持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 smtClean="0"/>
                        <a:t>34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 smtClean="0"/>
                        <a:t>91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 smtClean="0"/>
                        <a:t>104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 smtClean="0"/>
                        <a:t>39</a:t>
                      </a:r>
                      <a:endParaRPr kumimoji="1" lang="ja-JP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やや支持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 smtClean="0"/>
                        <a:t>89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 smtClean="0"/>
                        <a:t>281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 smtClean="0"/>
                        <a:t>200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 smtClean="0"/>
                        <a:t>27</a:t>
                      </a:r>
                      <a:endParaRPr kumimoji="1" lang="ja-JP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やや反対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 smtClean="0"/>
                        <a:t>33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 smtClean="0"/>
                        <a:t>116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 smtClean="0"/>
                        <a:t>41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 smtClean="0"/>
                        <a:t>9</a:t>
                      </a:r>
                      <a:endParaRPr kumimoji="1" lang="ja-JP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強く反対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 smtClean="0"/>
                        <a:t>49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 smtClean="0"/>
                        <a:t>55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 smtClean="0"/>
                        <a:t>11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 smtClean="0"/>
                        <a:t>2</a:t>
                      </a:r>
                      <a:endParaRPr kumimoji="1" lang="ja-JP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500034" y="5429264"/>
            <a:ext cx="841127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H1</a:t>
            </a:r>
            <a:r>
              <a:rPr lang="ja-JP" altLang="en-US" sz="2800" dirty="0" smtClean="0"/>
              <a:t>：女性は家にいて家事をすべきだという意見に反対</a:t>
            </a:r>
            <a:endParaRPr lang="en-US" altLang="ja-JP" sz="2800" dirty="0" smtClean="0"/>
          </a:p>
          <a:p>
            <a:r>
              <a:rPr lang="ja-JP" altLang="en-US" sz="2800" dirty="0" smtClean="0"/>
              <a:t>する人ほど，性差別禁止</a:t>
            </a:r>
            <a:r>
              <a:rPr kumimoji="1" lang="ja-JP" altLang="en-US" sz="2800" dirty="0" smtClean="0"/>
              <a:t>の法可決をより強く支持する．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598</TotalTime>
  <Words>872</Words>
  <Application>Microsoft Office PowerPoint</Application>
  <PresentationFormat>画面に合わせる (4:3)</PresentationFormat>
  <Paragraphs>158</Paragraphs>
  <Slides>16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22" baseType="lpstr">
      <vt:lpstr>ＭＳ Ｐゴシック</vt:lpstr>
      <vt:lpstr>Arial</vt:lpstr>
      <vt:lpstr>Calibri</vt:lpstr>
      <vt:lpstr>Courier New</vt:lpstr>
      <vt:lpstr>Times New Roman</vt:lpstr>
      <vt:lpstr>Office テーマ</vt:lpstr>
      <vt:lpstr>R での連関測度の計算方法</vt:lpstr>
      <vt:lpstr>PowerPoint プレゼンテーション</vt:lpstr>
      <vt:lpstr>名義尺度での連関係数</vt:lpstr>
      <vt:lpstr>PowerPoint プレゼンテーション</vt:lpstr>
      <vt:lpstr>PowerPoint プレゼンテーション</vt:lpstr>
      <vt:lpstr>PowerPoint プレゼンテーション</vt:lpstr>
      <vt:lpstr>順序尺度での連関測度</vt:lpstr>
      <vt:lpstr>実習１</vt:lpstr>
      <vt:lpstr>表9.2と操作仮説</vt:lpstr>
      <vt:lpstr>順序尺度での連関測度</vt:lpstr>
      <vt:lpstr>PowerPoint プレゼンテーション</vt:lpstr>
      <vt:lpstr>順位データの連関測度</vt:lpstr>
      <vt:lpstr>実習２</vt:lpstr>
      <vt:lpstr>2 * 2 表での連関測度</vt:lpstr>
      <vt:lpstr>2 * 2 表での連関指数計算方法</vt:lpstr>
      <vt:lpstr>実習３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Atsushi</dc:creator>
  <cp:lastModifiedBy>寺尾 敦</cp:lastModifiedBy>
  <cp:revision>31</cp:revision>
  <dcterms:created xsi:type="dcterms:W3CDTF">2010-05-13T02:24:15Z</dcterms:created>
  <dcterms:modified xsi:type="dcterms:W3CDTF">2020-07-09T23:08:51Z</dcterms:modified>
</cp:coreProperties>
</file>