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3" r:id="rId7"/>
    <p:sldId id="268" r:id="rId8"/>
    <p:sldId id="269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cat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0.51400000000000001</c:v>
                </c:pt>
                <c:pt idx="1">
                  <c:v>0</c:v>
                </c:pt>
                <c:pt idx="2">
                  <c:v>0.45800000000000002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2.8000000000000011E-2</c:v>
                </c:pt>
              </c:numCache>
            </c:numRef>
          </c:val>
        </c:ser>
        <c:axId val="187753216"/>
        <c:axId val="187754752"/>
      </c:barChart>
      <c:catAx>
        <c:axId val="187753216"/>
        <c:scaling>
          <c:orientation val="minMax"/>
        </c:scaling>
        <c:axPos val="b"/>
        <c:numFmt formatCode="General" sourceLinked="1"/>
        <c:tickLblPos val="nextTo"/>
        <c:crossAx val="187754752"/>
        <c:crosses val="autoZero"/>
        <c:auto val="1"/>
        <c:lblAlgn val="ctr"/>
        <c:lblOffset val="100"/>
      </c:catAx>
      <c:valAx>
        <c:axId val="187754752"/>
        <c:scaling>
          <c:orientation val="minMax"/>
          <c:max val="1.2"/>
        </c:scaling>
        <c:axPos val="l"/>
        <c:majorGridlines/>
        <c:numFmt formatCode="General" sourceLinked="1"/>
        <c:tickLblPos val="nextTo"/>
        <c:crossAx val="1877532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84317-DB88-4BBB-A08F-C6D59823E9F3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E4908-2994-4C26-B14A-12DC7E38D83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Design of Experiment </a:t>
            </a:r>
            <a:r>
              <a:rPr kumimoji="1" lang="ja-JP" altLang="en-US" baseline="0" dirty="0" smtClean="0"/>
              <a:t>より．藤井</a:t>
            </a:r>
            <a:r>
              <a:rPr kumimoji="1" lang="en-US" altLang="ja-JP" baseline="0" dirty="0" smtClean="0"/>
              <a:t>『</a:t>
            </a:r>
            <a:r>
              <a:rPr kumimoji="1" lang="ja-JP" altLang="en-US" baseline="0" dirty="0" smtClean="0"/>
              <a:t>カテゴリカルデータ解析</a:t>
            </a:r>
            <a:r>
              <a:rPr kumimoji="1" lang="en-US" altLang="ja-JP" baseline="0" dirty="0" smtClean="0"/>
              <a:t>』</a:t>
            </a:r>
            <a:r>
              <a:rPr kumimoji="1" lang="ja-JP" altLang="en-US" baseline="0" dirty="0" smtClean="0"/>
              <a:t>第４章，</a:t>
            </a:r>
            <a:r>
              <a:rPr kumimoji="1" lang="en-US" altLang="ja-JP" baseline="0" dirty="0" err="1" smtClean="0"/>
              <a:t>Agresti</a:t>
            </a:r>
            <a:r>
              <a:rPr kumimoji="1" lang="en-US" altLang="ja-JP" baseline="0" dirty="0" smtClean="0"/>
              <a:t>『</a:t>
            </a:r>
            <a:r>
              <a:rPr kumimoji="1" lang="ja-JP" altLang="en-US" baseline="0" dirty="0" smtClean="0"/>
              <a:t>カテゴリカルデータ解析入門</a:t>
            </a:r>
            <a:r>
              <a:rPr kumimoji="1" lang="en-US" altLang="ja-JP" baseline="0" dirty="0" smtClean="0"/>
              <a:t>』</a:t>
            </a:r>
            <a:r>
              <a:rPr kumimoji="1" lang="ja-JP" altLang="en-US" baseline="0" dirty="0" smtClean="0"/>
              <a:t>第２章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E4908-2994-4C26-B14A-12DC7E38D83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28B78-B557-41C4-A408-9E9E04D9EE52}" type="datetimeFigureOut">
              <a:rPr kumimoji="1" lang="ja-JP" altLang="en-US" smtClean="0"/>
              <a:pPr/>
              <a:t>2012/5/31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BEA90-B025-4B9D-9FBE-592E633D7F3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Fisher </a:t>
            </a:r>
            <a:r>
              <a:rPr kumimoji="1" lang="ja-JP" altLang="en-US" dirty="0" smtClean="0"/>
              <a:t>の直接確率法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寺尾　敦</a:t>
            </a:r>
            <a:endParaRPr lang="en-US" altLang="ja-JP" dirty="0" smtClean="0"/>
          </a:p>
          <a:p>
            <a:r>
              <a:rPr lang="ja-JP" altLang="en-US" dirty="0" smtClean="0"/>
              <a:t>青山学院大学社会情報学部</a:t>
            </a:r>
            <a:endParaRPr lang="en-US" altLang="ja-JP" dirty="0" smtClean="0"/>
          </a:p>
          <a:p>
            <a:r>
              <a:rPr lang="en-US" altLang="ja-JP" dirty="0" smtClean="0"/>
              <a:t>atsushi@si.aoyama.ac.jp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Fisher </a:t>
            </a:r>
            <a:r>
              <a:rPr lang="ja-JP" altLang="en-US" dirty="0"/>
              <a:t>の直接確率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得られたデータより</a:t>
            </a:r>
            <a:r>
              <a:rPr lang="ja-JP" altLang="en-US" dirty="0" smtClean="0"/>
              <a:t>も極端なパターン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85852" y="2285992"/>
          <a:ext cx="6096000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1495444"/>
                <a:gridCol w="1357322"/>
                <a:gridCol w="1143008"/>
                <a:gridCol w="881026"/>
              </a:tblGrid>
              <a:tr h="370840">
                <a:tc rowSpan="2"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女性の予想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ミルク先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紅茶先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実際の順序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ミルク先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紅茶先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8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28728" y="4786322"/>
          <a:ext cx="3878263" cy="1071563"/>
        </p:xfrm>
        <a:graphic>
          <a:graphicData uri="http://schemas.openxmlformats.org/presentationml/2006/ole">
            <p:oleObj spid="_x0000_s2050" name="数式" r:id="rId3" imgW="1562040" imgH="43164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498475" y="5857875"/>
          <a:ext cx="7859713" cy="600075"/>
        </p:xfrm>
        <a:graphic>
          <a:graphicData uri="http://schemas.openxmlformats.org/presentationml/2006/ole">
            <p:oleObj spid="_x0000_s2051" name="数式" r:id="rId4" imgW="28317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 </a:t>
            </a:r>
            <a:r>
              <a:rPr lang="ja-JP" altLang="en-US" dirty="0" err="1"/>
              <a:t>での</a:t>
            </a:r>
            <a:r>
              <a:rPr lang="ja-JP" altLang="en-US" dirty="0" smtClean="0"/>
              <a:t>紅茶データ </a:t>
            </a:r>
            <a:r>
              <a:rPr lang="en-US" altLang="ja-JP" dirty="0" smtClean="0"/>
              <a:t>Fisher’s Test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928662" y="1785926"/>
            <a:ext cx="7000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&gt; </a:t>
            </a:r>
            <a:r>
              <a:rPr lang="en-US" altLang="ja-JP" dirty="0" err="1" smtClean="0"/>
              <a:t>Teatable</a:t>
            </a:r>
            <a:r>
              <a:rPr lang="en-US" altLang="ja-JP" dirty="0" smtClean="0"/>
              <a:t> &lt;- matrix(c(3,1,1,3),nr=2)</a:t>
            </a:r>
          </a:p>
          <a:p>
            <a:r>
              <a:rPr lang="en-US" altLang="ja-JP" dirty="0" smtClean="0"/>
              <a:t>&gt; </a:t>
            </a:r>
            <a:r>
              <a:rPr lang="en-US" altLang="ja-JP" dirty="0" err="1" smtClean="0"/>
              <a:t>fisher.test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Teatable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       Fisher's Exact Test for Count Data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data:  </a:t>
            </a:r>
            <a:r>
              <a:rPr lang="en-US" altLang="ja-JP" dirty="0" err="1" smtClean="0"/>
              <a:t>Teatable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p-value = 0.4857</a:t>
            </a:r>
          </a:p>
          <a:p>
            <a:r>
              <a:rPr lang="en-US" altLang="ja-JP" dirty="0" smtClean="0"/>
              <a:t>alternative hypothesis: true odds ratio is not equal to 1 </a:t>
            </a:r>
          </a:p>
          <a:p>
            <a:r>
              <a:rPr lang="en-US" altLang="ja-JP" dirty="0" smtClean="0"/>
              <a:t>95 percent confidence interval:</a:t>
            </a:r>
          </a:p>
          <a:p>
            <a:r>
              <a:rPr lang="en-US" altLang="ja-JP" dirty="0" smtClean="0"/>
              <a:t>   0.2117329 621.9337505 </a:t>
            </a:r>
          </a:p>
          <a:p>
            <a:r>
              <a:rPr lang="en-US" altLang="ja-JP" dirty="0" smtClean="0"/>
              <a:t>sample estimates:</a:t>
            </a:r>
          </a:p>
          <a:p>
            <a:r>
              <a:rPr lang="en-US" altLang="ja-JP" dirty="0" smtClean="0"/>
              <a:t>odds ratio </a:t>
            </a:r>
          </a:p>
          <a:p>
            <a:r>
              <a:rPr lang="en-US" altLang="ja-JP" dirty="0" smtClean="0"/>
              <a:t>  6.408309 </a:t>
            </a:r>
          </a:p>
          <a:p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7488" y="4714884"/>
            <a:ext cx="616547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逆方向</a:t>
            </a:r>
            <a:r>
              <a:rPr lang="ja-JP" altLang="en-US" sz="2800" dirty="0" smtClean="0"/>
              <a:t>の極端を考慮しているため，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p </a:t>
            </a:r>
            <a:r>
              <a:rPr kumimoji="1" lang="ja-JP" altLang="en-US" sz="2800" dirty="0" smtClean="0"/>
              <a:t>値は </a:t>
            </a:r>
            <a:r>
              <a:rPr kumimoji="1" lang="en-US" altLang="ja-JP" sz="2800" dirty="0" smtClean="0"/>
              <a:t>0.243 </a:t>
            </a:r>
            <a:r>
              <a:rPr kumimoji="1" lang="ja-JP" altLang="en-US" sz="2800" dirty="0" smtClean="0"/>
              <a:t>の</a:t>
            </a:r>
            <a:r>
              <a:rPr lang="ja-JP" altLang="en-US" sz="2800" dirty="0"/>
              <a:t>２倍</a:t>
            </a:r>
            <a:r>
              <a:rPr lang="ja-JP" altLang="en-US" sz="2800" dirty="0" smtClean="0"/>
              <a:t>になっている．</a:t>
            </a:r>
            <a:endParaRPr lang="en-US" altLang="ja-JP" sz="2800" dirty="0" smtClean="0"/>
          </a:p>
          <a:p>
            <a:r>
              <a:rPr lang="ja-JP" altLang="en-US" sz="2800" dirty="0" smtClean="0"/>
              <a:t>オッズ比が大きい方の片側検定ならば，</a:t>
            </a:r>
            <a:endParaRPr lang="en-US" altLang="ja-JP" sz="2800" dirty="0" smtClean="0"/>
          </a:p>
          <a:p>
            <a:r>
              <a:rPr lang="en-US" altLang="ja-JP" sz="2800" dirty="0" smtClean="0"/>
              <a:t>alternative = “greater” </a:t>
            </a:r>
            <a:r>
              <a:rPr lang="ja-JP" altLang="en-US" sz="2800" dirty="0" smtClean="0"/>
              <a:t>オプションを利用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授業ウェブから </a:t>
            </a:r>
            <a:r>
              <a:rPr kumimoji="1" lang="en-US" altLang="ja-JP" dirty="0" smtClean="0"/>
              <a:t>table5_4.xlsx </a:t>
            </a:r>
            <a:r>
              <a:rPr kumimoji="1" lang="ja-JP" altLang="en-US" dirty="0" smtClean="0"/>
              <a:t>を入手</a:t>
            </a:r>
            <a:endParaRPr kumimoji="1" lang="en-US" altLang="ja-JP" dirty="0" smtClean="0"/>
          </a:p>
          <a:p>
            <a:r>
              <a:rPr lang="ja-JP" altLang="en-US" dirty="0"/>
              <a:t>エクセル上</a:t>
            </a:r>
            <a:r>
              <a:rPr lang="ja-JP" altLang="en-US" dirty="0" smtClean="0"/>
              <a:t>での</a:t>
            </a:r>
            <a:r>
              <a:rPr lang="en-US" altLang="ja-JP" dirty="0" smtClean="0"/>
              <a:t>Fisher</a:t>
            </a:r>
            <a:r>
              <a:rPr lang="ja-JP" altLang="en-US" dirty="0" smtClean="0"/>
              <a:t>の直接確率を計算してあるので，自分でもやってみる．</a:t>
            </a:r>
            <a:endParaRPr lang="en-US" altLang="ja-JP" dirty="0" smtClean="0"/>
          </a:p>
          <a:p>
            <a:r>
              <a:rPr kumimoji="1" lang="en-US" altLang="ja-JP" dirty="0" smtClean="0"/>
              <a:t>R </a:t>
            </a:r>
            <a:r>
              <a:rPr kumimoji="1" lang="ja-JP" altLang="en-US" dirty="0" smtClean="0"/>
              <a:t>を使って </a:t>
            </a:r>
            <a:r>
              <a:rPr kumimoji="1" lang="en-US" altLang="ja-JP" dirty="0" smtClean="0"/>
              <a:t>Fisher </a:t>
            </a:r>
            <a:r>
              <a:rPr kumimoji="1" lang="ja-JP" altLang="en-US" dirty="0" smtClean="0"/>
              <a:t>の直接確率法を実行する．</a:t>
            </a:r>
            <a:endParaRPr kumimoji="1" lang="en-US" altLang="ja-JP" dirty="0" smtClean="0"/>
          </a:p>
          <a:p>
            <a:r>
              <a:rPr lang="ja-JP" altLang="en-US" dirty="0" smtClean="0"/>
              <a:t>数学と統計に関する好き・嫌いの分割表（表</a:t>
            </a:r>
            <a:r>
              <a:rPr lang="en-US" altLang="ja-JP" dirty="0" smtClean="0"/>
              <a:t>5.2</a:t>
            </a:r>
            <a:r>
              <a:rPr lang="ja-JP" altLang="en-US" dirty="0" smtClean="0"/>
              <a:t>）を分析してもよい．「数学が好きで，統計が嫌い」というセルの度数をゼロに近づける．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小</a:t>
            </a:r>
            <a:r>
              <a:rPr lang="ja-JP" altLang="en-US" dirty="0"/>
              <a:t>標本で</a:t>
            </a:r>
            <a:r>
              <a:rPr lang="ja-JP" altLang="en-US" dirty="0" smtClean="0"/>
              <a:t>のカイ２乗検定の問題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小さな</a:t>
            </a:r>
            <a:r>
              <a:rPr lang="ja-JP" altLang="en-US" dirty="0"/>
              <a:t>標本</a:t>
            </a:r>
            <a:r>
              <a:rPr lang="ja-JP" altLang="en-US" dirty="0" smtClean="0"/>
              <a:t>で分割表のカイ２乗検定を行うのは，カイ２乗分布への近似がよくないため，適切ではない．</a:t>
            </a:r>
            <a:endParaRPr lang="en-US" altLang="ja-JP" dirty="0" smtClean="0"/>
          </a:p>
          <a:p>
            <a:pPr lvl="1"/>
            <a:r>
              <a:rPr lang="ja-JP" altLang="en-US" dirty="0"/>
              <a:t>ひとつの</a:t>
            </a:r>
            <a:r>
              <a:rPr lang="ja-JP" altLang="en-US" dirty="0" smtClean="0"/>
              <a:t>基準</a:t>
            </a:r>
            <a:r>
              <a:rPr lang="ja-JP" altLang="en-US" dirty="0"/>
              <a:t>と</a:t>
            </a:r>
            <a:r>
              <a:rPr lang="ja-JP" altLang="en-US" dirty="0" smtClean="0"/>
              <a:t>して，５以下の期待度数があるとよくない．</a:t>
            </a:r>
            <a:endParaRPr lang="en-US" altLang="ja-JP" dirty="0" smtClean="0"/>
          </a:p>
          <a:p>
            <a:r>
              <a:rPr kumimoji="1" lang="ja-JP" altLang="en-US" dirty="0"/>
              <a:t>２行２列</a:t>
            </a:r>
            <a:r>
              <a:rPr kumimoji="1" lang="ja-JP" altLang="en-US" dirty="0" smtClean="0"/>
              <a:t>の分割表で</a:t>
            </a:r>
            <a:r>
              <a:rPr lang="ja-JP" altLang="en-US" dirty="0"/>
              <a:t>は</a:t>
            </a:r>
            <a:r>
              <a:rPr lang="ja-JP" altLang="en-US" dirty="0" smtClean="0"/>
              <a:t>，</a:t>
            </a:r>
            <a:r>
              <a:rPr lang="en-US" altLang="ja-JP" dirty="0" smtClean="0"/>
              <a:t>Fisher </a:t>
            </a:r>
            <a:r>
              <a:rPr lang="ja-JP" altLang="en-US" dirty="0" smtClean="0"/>
              <a:t>の直接確率を用いるとよい．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Fisher </a:t>
            </a:r>
            <a:r>
              <a:rPr kumimoji="1" lang="ja-JP" altLang="en-US" dirty="0" smtClean="0"/>
              <a:t>の例題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ミルクを先に入れたか，紅茶を先に入れたか，飲めばわかると主張する女性がいたとする．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ミルクを先に入れたカップを４つ，紅茶を先に入れたカップを４つ用意する．</a:t>
            </a:r>
            <a:endParaRPr kumimoji="1" lang="en-US" altLang="ja-JP" dirty="0" smtClean="0"/>
          </a:p>
          <a:p>
            <a:r>
              <a:rPr lang="ja-JP" altLang="en-US" dirty="0"/>
              <a:t>ランダムな</a:t>
            </a:r>
            <a:r>
              <a:rPr lang="ja-JP" altLang="en-US" dirty="0" smtClean="0"/>
              <a:t>順序で飲んでもらい，どちらのタイプのカップかを当ててもらう．それぞれ４杯あることは教える．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Fisher </a:t>
            </a:r>
            <a:r>
              <a:rPr lang="ja-JP" altLang="en-US" dirty="0"/>
              <a:t>の例題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142976" y="2285992"/>
          <a:ext cx="6096000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1495444"/>
                <a:gridCol w="1357322"/>
                <a:gridCol w="1143008"/>
                <a:gridCol w="881026"/>
              </a:tblGrid>
              <a:tr h="370840">
                <a:tc rowSpan="2"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女性の予想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ミルク先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紅茶先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実際の順序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ミルク先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紅茶先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8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42976" y="4929198"/>
            <a:ext cx="63855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R </a:t>
            </a:r>
            <a:r>
              <a:rPr lang="ja-JP" altLang="en-US" sz="2400" dirty="0" smtClean="0"/>
              <a:t>でカイ２乗検定を行うには，（</a:t>
            </a:r>
            <a:r>
              <a:rPr lang="en-US" altLang="ja-JP" sz="2400" dirty="0" smtClean="0"/>
              <a:t>R Editor </a:t>
            </a:r>
            <a:r>
              <a:rPr lang="ja-JP" altLang="en-US" sz="2400" dirty="0" smtClean="0"/>
              <a:t>を使って）</a:t>
            </a:r>
            <a:endParaRPr lang="en-US" altLang="ja-JP" sz="2400" dirty="0" smtClean="0"/>
          </a:p>
          <a:p>
            <a:r>
              <a:rPr lang="en-US" altLang="ja-JP" sz="2400" dirty="0" err="1" smtClean="0"/>
              <a:t>Teatable</a:t>
            </a:r>
            <a:r>
              <a:rPr lang="en-US" altLang="ja-JP" sz="2400" dirty="0" smtClean="0"/>
              <a:t> &lt;- matrix(c(3,1,1,3), nr=2)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result &lt;- </a:t>
            </a:r>
            <a:r>
              <a:rPr kumimoji="1" lang="en-US" altLang="ja-JP" sz="2400" dirty="0" err="1" smtClean="0"/>
              <a:t>chisq.test</a:t>
            </a:r>
            <a:r>
              <a:rPr kumimoji="1" lang="en-US" altLang="ja-JP" sz="2400" dirty="0" smtClean="0"/>
              <a:t>(</a:t>
            </a:r>
            <a:r>
              <a:rPr kumimoji="1" lang="en-US" altLang="ja-JP" sz="2400" dirty="0" err="1" smtClean="0"/>
              <a:t>Teatable</a:t>
            </a:r>
            <a:r>
              <a:rPr kumimoji="1" lang="en-US" altLang="ja-JP" sz="2400" dirty="0" smtClean="0"/>
              <a:t>, correct=F)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パターン</a:t>
            </a:r>
            <a:r>
              <a:rPr lang="ja-JP" altLang="en-US" dirty="0" smtClean="0"/>
              <a:t>の出現確率</a:t>
            </a:r>
            <a:r>
              <a:rPr kumimoji="1" lang="ja-JP" altLang="en-US" dirty="0" smtClean="0"/>
              <a:t>とカイ２乗値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標本の大きさは小さく，周辺度数が固定されているので，とりうるカイ２乗値は限られている．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000232" y="3000372"/>
          <a:ext cx="6072230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7827"/>
                <a:gridCol w="1352029"/>
                <a:gridCol w="30123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altLang="ja-JP" sz="2400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kumimoji="1" lang="ja-JP" altLang="en-US" sz="2400" dirty="0" smtClean="0"/>
                        <a:t>セル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の値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カイ２乗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パターンの出現確率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8.0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0.014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2.0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0.229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0.0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0.514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3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2.0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0.229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8.0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0.014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紅茶実験でのカイ２乗値の分布と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自由度１のカイ２乗分布</a:t>
            </a:r>
            <a:endParaRPr kumimoji="1" lang="ja-JP" altLang="en-US" dirty="0"/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コンテンツ プレースホルダ 6" descr="dchisq1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91075" y="1991519"/>
            <a:ext cx="3752850" cy="3743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標本分布の実験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57158" y="1857364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err="1" smtClean="0"/>
              <a:t>chisq</a:t>
            </a:r>
            <a:r>
              <a:rPr lang="en-US" altLang="ja-JP" sz="2400" dirty="0" smtClean="0"/>
              <a:t> &lt;- numeric(length=1000)</a:t>
            </a:r>
          </a:p>
          <a:p>
            <a:r>
              <a:rPr lang="en-US" altLang="ja-JP" sz="2400" dirty="0" err="1" smtClean="0"/>
              <a:t>table_list</a:t>
            </a:r>
            <a:r>
              <a:rPr lang="en-US" altLang="ja-JP" sz="2400" dirty="0" smtClean="0"/>
              <a:t> &lt;- r2dtable(1000, c(4,4), c(4,4))</a:t>
            </a:r>
          </a:p>
          <a:p>
            <a:r>
              <a:rPr lang="en-US" altLang="ja-JP" sz="2400" dirty="0" smtClean="0"/>
              <a:t>for(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in 1:1000){</a:t>
            </a:r>
          </a:p>
          <a:p>
            <a:r>
              <a:rPr lang="en-US" altLang="ja-JP" sz="2400" dirty="0" err="1" smtClean="0"/>
              <a:t>ctable</a:t>
            </a:r>
            <a:r>
              <a:rPr lang="en-US" altLang="ja-JP" sz="2400" dirty="0" smtClean="0"/>
              <a:t> &lt;- </a:t>
            </a:r>
            <a:r>
              <a:rPr lang="en-US" altLang="ja-JP" sz="2400" dirty="0" err="1" smtClean="0"/>
              <a:t>table_list</a:t>
            </a:r>
            <a:r>
              <a:rPr lang="en-US" altLang="ja-JP" sz="2400" dirty="0" smtClean="0"/>
              <a:t>[[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]]</a:t>
            </a:r>
          </a:p>
          <a:p>
            <a:r>
              <a:rPr lang="en-US" altLang="ja-JP" sz="2400" dirty="0" err="1" smtClean="0"/>
              <a:t>chisq</a:t>
            </a: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 &lt;- ((</a:t>
            </a:r>
            <a:r>
              <a:rPr lang="en-US" altLang="ja-JP" sz="2400" dirty="0" err="1" smtClean="0"/>
              <a:t>ctable</a:t>
            </a:r>
            <a:r>
              <a:rPr lang="en-US" altLang="ja-JP" sz="2400" dirty="0" smtClean="0"/>
              <a:t>[1,1]*</a:t>
            </a:r>
            <a:r>
              <a:rPr lang="en-US" altLang="ja-JP" sz="2400" dirty="0" err="1" smtClean="0"/>
              <a:t>ctable</a:t>
            </a:r>
            <a:r>
              <a:rPr lang="en-US" altLang="ja-JP" sz="2400" dirty="0" smtClean="0"/>
              <a:t>[2,2]-</a:t>
            </a:r>
            <a:r>
              <a:rPr lang="en-US" altLang="ja-JP" sz="2400" dirty="0" err="1" smtClean="0"/>
              <a:t>ctable</a:t>
            </a:r>
            <a:r>
              <a:rPr lang="en-US" altLang="ja-JP" sz="2400" dirty="0" smtClean="0"/>
              <a:t>[1,2]*</a:t>
            </a:r>
            <a:r>
              <a:rPr lang="en-US" altLang="ja-JP" sz="2400" dirty="0" err="1" smtClean="0"/>
              <a:t>ctable</a:t>
            </a:r>
            <a:r>
              <a:rPr lang="en-US" altLang="ja-JP" sz="2400" dirty="0" smtClean="0"/>
              <a:t>[2,1])^2)/32</a:t>
            </a:r>
          </a:p>
          <a:p>
            <a:r>
              <a:rPr lang="en-US" altLang="ja-JP" sz="2400" dirty="0" smtClean="0"/>
              <a:t>}</a:t>
            </a:r>
          </a:p>
          <a:p>
            <a:r>
              <a:rPr lang="en-US" altLang="ja-JP" sz="2400" dirty="0" smtClean="0"/>
              <a:t>Freq &lt;- table(cut(</a:t>
            </a:r>
            <a:r>
              <a:rPr lang="en-US" altLang="ja-JP" sz="2400" dirty="0" err="1" smtClean="0"/>
              <a:t>chisq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seq</a:t>
            </a:r>
            <a:r>
              <a:rPr lang="en-US" altLang="ja-JP" sz="2400" dirty="0" smtClean="0"/>
              <a:t>(-0.5,8.5,1)))</a:t>
            </a:r>
          </a:p>
          <a:p>
            <a:r>
              <a:rPr lang="en-US" altLang="ja-JP" sz="2400" dirty="0" err="1" smtClean="0"/>
              <a:t>rFreq</a:t>
            </a:r>
            <a:r>
              <a:rPr lang="en-US" altLang="ja-JP" sz="2400" dirty="0" smtClean="0"/>
              <a:t> &lt;- Freq/1000</a:t>
            </a:r>
          </a:p>
          <a:p>
            <a:r>
              <a:rPr lang="en-US" altLang="ja-JP" sz="2400" dirty="0" err="1" smtClean="0"/>
              <a:t>barplot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rFreq</a:t>
            </a:r>
            <a:r>
              <a:rPr lang="en-US" altLang="ja-JP" sz="2400" dirty="0" smtClean="0"/>
              <a:t>, names.arg=c(0:8), </a:t>
            </a:r>
            <a:r>
              <a:rPr lang="en-US" altLang="ja-JP" sz="2400" dirty="0" err="1" smtClean="0"/>
              <a:t>ylim</a:t>
            </a:r>
            <a:r>
              <a:rPr lang="en-US" altLang="ja-JP" sz="2400" dirty="0" smtClean="0"/>
              <a:t>=c(0,1))</a:t>
            </a:r>
          </a:p>
          <a:p>
            <a:r>
              <a:rPr lang="en-US" altLang="ja-JP" sz="2400" dirty="0" smtClean="0"/>
              <a:t>curve(</a:t>
            </a:r>
            <a:r>
              <a:rPr lang="en-US" altLang="ja-JP" sz="2400" dirty="0" err="1" smtClean="0"/>
              <a:t>dchisq</a:t>
            </a:r>
            <a:r>
              <a:rPr lang="en-US" altLang="ja-JP" sz="2400" dirty="0" smtClean="0"/>
              <a:t>(x,1), add=T)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7158" y="1285860"/>
            <a:ext cx="4371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</a:t>
            </a:r>
            <a:r>
              <a:rPr kumimoji="1" lang="ja-JP" altLang="en-US" sz="2800" dirty="0" smtClean="0"/>
              <a:t>のスクリプトを実行</a:t>
            </a:r>
            <a:r>
              <a:rPr lang="ja-JP" altLang="en-US" sz="2800" dirty="0" smtClean="0"/>
              <a:t>する</a:t>
            </a:r>
            <a:endParaRPr kumimoji="1" lang="en-US" altLang="ja-JP" sz="28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43240" y="5715016"/>
            <a:ext cx="56359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（注）</a:t>
            </a:r>
            <a:r>
              <a:rPr kumimoji="1" lang="en-US" altLang="ja-JP" sz="2400" dirty="0" err="1" smtClean="0"/>
              <a:t>chisq.test</a:t>
            </a:r>
            <a:r>
              <a:rPr kumimoji="1" lang="ja-JP" altLang="en-US" sz="2400" dirty="0" smtClean="0"/>
              <a:t>関数を使ってもいいのだが，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警告がずらずら並んでしまう．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標本分布の実験</a:t>
            </a:r>
            <a:endParaRPr kumimoji="1" lang="ja-JP" altLang="en-US" dirty="0"/>
          </a:p>
        </p:txBody>
      </p:sp>
      <p:pic>
        <p:nvPicPr>
          <p:cNvPr id="5" name="コンテンツ プレースホルダ 4" descr="r2dtab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3170" y="1556792"/>
            <a:ext cx="4717661" cy="4704556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4067944" y="2276872"/>
            <a:ext cx="4379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カイ２乗</a:t>
            </a:r>
            <a:r>
              <a:rPr lang="ja-JP" altLang="en-US" sz="2400" dirty="0" smtClean="0"/>
              <a:t>分布への近似</a:t>
            </a:r>
            <a:r>
              <a:rPr lang="ja-JP" altLang="en-US" sz="2400" dirty="0" smtClean="0"/>
              <a:t>はよくない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Fisher </a:t>
            </a:r>
            <a:r>
              <a:rPr kumimoji="1" lang="ja-JP" altLang="en-US" dirty="0" smtClean="0"/>
              <a:t>の直接確率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特定のパターンよりも極端なパターンが出現する確率を計算する．超幾何分布モデル．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285852" y="2714620"/>
          <a:ext cx="6096000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1495444"/>
                <a:gridCol w="1357322"/>
                <a:gridCol w="1143008"/>
                <a:gridCol w="881026"/>
              </a:tblGrid>
              <a:tr h="370840">
                <a:tc rowSpan="2"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女性の予想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ミルク先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紅茶先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実際の順序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ミルク先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紅茶先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8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1785918" y="5286388"/>
          <a:ext cx="4572032" cy="1072063"/>
        </p:xfrm>
        <a:graphic>
          <a:graphicData uri="http://schemas.openxmlformats.org/presentationml/2006/ole">
            <p:oleObj spid="_x0000_s1026" name="数式" r:id="rId3" imgW="1841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627</Words>
  <Application>Microsoft Office PowerPoint</Application>
  <PresentationFormat>画面に合わせる (4:3)</PresentationFormat>
  <Paragraphs>136</Paragraphs>
  <Slides>12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Office テーマ</vt:lpstr>
      <vt:lpstr>数式</vt:lpstr>
      <vt:lpstr>Fisher の直接確率法</vt:lpstr>
      <vt:lpstr>小標本でのカイ２乗検定の問題</vt:lpstr>
      <vt:lpstr>Fisher の例題</vt:lpstr>
      <vt:lpstr>Fisher の例題</vt:lpstr>
      <vt:lpstr>パターンの出現確率とカイ２乗値</vt:lpstr>
      <vt:lpstr>紅茶実験でのカイ２乗値の分布と 自由度１のカイ２乗分布</vt:lpstr>
      <vt:lpstr>標本分布の実験</vt:lpstr>
      <vt:lpstr>標本分布の実験</vt:lpstr>
      <vt:lpstr>Fisher の直接確率</vt:lpstr>
      <vt:lpstr>Fisher の直接確率</vt:lpstr>
      <vt:lpstr>R での紅茶データ Fisher’s Test</vt:lpstr>
      <vt:lpstr>実習</vt:lpstr>
    </vt:vector>
  </TitlesOfParts>
  <Company>Aoyama Gakuin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Fisher の直接確率法</dc:title>
  <dc:creator>Atsushi TERAO</dc:creator>
  <cp:lastModifiedBy>Atsushi</cp:lastModifiedBy>
  <cp:revision>19</cp:revision>
  <dcterms:created xsi:type="dcterms:W3CDTF">2010-05-13T04:29:58Z</dcterms:created>
  <dcterms:modified xsi:type="dcterms:W3CDTF">2012-05-31T02:30:49Z</dcterms:modified>
</cp:coreProperties>
</file>