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258" r:id="rId3"/>
    <p:sldId id="257" r:id="rId4"/>
    <p:sldId id="259" r:id="rId5"/>
    <p:sldId id="260" r:id="rId6"/>
    <p:sldId id="261" r:id="rId7"/>
    <p:sldId id="272" r:id="rId8"/>
    <p:sldId id="263" r:id="rId9"/>
    <p:sldId id="262" r:id="rId10"/>
    <p:sldId id="271" r:id="rId11"/>
    <p:sldId id="264" r:id="rId12"/>
    <p:sldId id="265" r:id="rId13"/>
    <p:sldId id="266" r:id="rId14"/>
    <p:sldId id="267" r:id="rId15"/>
    <p:sldId id="268" r:id="rId16"/>
    <p:sldId id="270" r:id="rId17"/>
    <p:sldId id="282" r:id="rId18"/>
    <p:sldId id="269" r:id="rId19"/>
    <p:sldId id="273" r:id="rId20"/>
    <p:sldId id="274" r:id="rId21"/>
    <p:sldId id="275" r:id="rId22"/>
    <p:sldId id="276" r:id="rId23"/>
    <p:sldId id="277" r:id="rId24"/>
    <p:sldId id="278" r:id="rId25"/>
    <p:sldId id="279" r:id="rId26"/>
    <p:sldId id="280" r:id="rId27"/>
    <p:sldId id="281" r:id="rId28"/>
    <p:sldId id="283" r:id="rId29"/>
    <p:sldId id="284" r:id="rId30"/>
  </p:sldIdLst>
  <p:sldSz cx="9144000" cy="6858000" type="screen4x3"/>
  <p:notesSz cx="7034213" cy="10164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48159" cy="510003"/>
          </a:xfrm>
          <a:prstGeom prst="rect">
            <a:avLst/>
          </a:prstGeom>
        </p:spPr>
        <p:txBody>
          <a:bodyPr vert="horz" lIns="98280" tIns="49140" rIns="98280" bIns="49140"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984426" y="0"/>
            <a:ext cx="3048159" cy="510003"/>
          </a:xfrm>
          <a:prstGeom prst="rect">
            <a:avLst/>
          </a:prstGeom>
        </p:spPr>
        <p:txBody>
          <a:bodyPr vert="horz" lIns="98280" tIns="49140" rIns="98280" bIns="49140" rtlCol="0"/>
          <a:lstStyle>
            <a:lvl1pPr algn="r">
              <a:defRPr sz="1300"/>
            </a:lvl1pPr>
          </a:lstStyle>
          <a:p>
            <a:fld id="{F8966E5C-A2F4-481E-9625-9E05ABD6D857}" type="datetimeFigureOut">
              <a:rPr kumimoji="1" lang="ja-JP" altLang="en-US" smtClean="0"/>
              <a:t>2020/6/23</a:t>
            </a:fld>
            <a:endParaRPr kumimoji="1" lang="ja-JP" altLang="en-US"/>
          </a:p>
        </p:txBody>
      </p:sp>
      <p:sp>
        <p:nvSpPr>
          <p:cNvPr id="4" name="フッター プレースホルダー 3"/>
          <p:cNvSpPr>
            <a:spLocks noGrp="1"/>
          </p:cNvSpPr>
          <p:nvPr>
            <p:ph type="ftr" sz="quarter" idx="2"/>
          </p:nvPr>
        </p:nvSpPr>
        <p:spPr>
          <a:xfrm>
            <a:off x="0" y="9654761"/>
            <a:ext cx="3048159" cy="510002"/>
          </a:xfrm>
          <a:prstGeom prst="rect">
            <a:avLst/>
          </a:prstGeom>
        </p:spPr>
        <p:txBody>
          <a:bodyPr vert="horz" lIns="98280" tIns="49140" rIns="98280" bIns="49140"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984426" y="9654761"/>
            <a:ext cx="3048159" cy="510002"/>
          </a:xfrm>
          <a:prstGeom prst="rect">
            <a:avLst/>
          </a:prstGeom>
        </p:spPr>
        <p:txBody>
          <a:bodyPr vert="horz" lIns="98280" tIns="49140" rIns="98280" bIns="49140" rtlCol="0" anchor="b"/>
          <a:lstStyle>
            <a:lvl1pPr algn="r">
              <a:defRPr sz="1300"/>
            </a:lvl1pPr>
          </a:lstStyle>
          <a:p>
            <a:fld id="{C26FCDE3-D920-44EB-9FE5-70F9F3685C6A}" type="slidenum">
              <a:rPr kumimoji="1" lang="ja-JP" altLang="en-US" smtClean="0"/>
              <a:t>‹#›</a:t>
            </a:fld>
            <a:endParaRPr kumimoji="1" lang="ja-JP" altLang="en-US"/>
          </a:p>
        </p:txBody>
      </p:sp>
    </p:spTree>
    <p:extLst>
      <p:ext uri="{BB962C8B-B14F-4D97-AF65-F5344CB8AC3E}">
        <p14:creationId xmlns:p14="http://schemas.microsoft.com/office/powerpoint/2010/main" val="3543588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48159" cy="508238"/>
          </a:xfrm>
          <a:prstGeom prst="rect">
            <a:avLst/>
          </a:prstGeom>
        </p:spPr>
        <p:txBody>
          <a:bodyPr vert="horz" lIns="98280" tIns="49140" rIns="98280" bIns="49140" rtlCol="0"/>
          <a:lstStyle>
            <a:lvl1pPr algn="l">
              <a:defRPr sz="1300"/>
            </a:lvl1pPr>
          </a:lstStyle>
          <a:p>
            <a:endParaRPr kumimoji="1" lang="ja-JP" altLang="en-US"/>
          </a:p>
        </p:txBody>
      </p:sp>
      <p:sp>
        <p:nvSpPr>
          <p:cNvPr id="3" name="日付プレースホルダ 2"/>
          <p:cNvSpPr>
            <a:spLocks noGrp="1"/>
          </p:cNvSpPr>
          <p:nvPr>
            <p:ph type="dt" idx="1"/>
          </p:nvPr>
        </p:nvSpPr>
        <p:spPr>
          <a:xfrm>
            <a:off x="3984426" y="0"/>
            <a:ext cx="3048159" cy="508238"/>
          </a:xfrm>
          <a:prstGeom prst="rect">
            <a:avLst/>
          </a:prstGeom>
        </p:spPr>
        <p:txBody>
          <a:bodyPr vert="horz" lIns="98280" tIns="49140" rIns="98280" bIns="49140" rtlCol="0"/>
          <a:lstStyle>
            <a:lvl1pPr algn="r">
              <a:defRPr sz="1300"/>
            </a:lvl1pPr>
          </a:lstStyle>
          <a:p>
            <a:fld id="{2C509156-2DDF-4012-9DE7-9209FD9F04D2}" type="datetimeFigureOut">
              <a:rPr kumimoji="1" lang="ja-JP" altLang="en-US" smtClean="0"/>
              <a:pPr/>
              <a:t>2020/6/23</a:t>
            </a:fld>
            <a:endParaRPr kumimoji="1" lang="ja-JP" altLang="en-US"/>
          </a:p>
        </p:txBody>
      </p:sp>
      <p:sp>
        <p:nvSpPr>
          <p:cNvPr id="4" name="スライド イメージ プレースホルダ 3"/>
          <p:cNvSpPr>
            <a:spLocks noGrp="1" noRot="1" noChangeAspect="1"/>
          </p:cNvSpPr>
          <p:nvPr>
            <p:ph type="sldImg" idx="2"/>
          </p:nvPr>
        </p:nvSpPr>
        <p:spPr>
          <a:xfrm>
            <a:off x="977900" y="762000"/>
            <a:ext cx="5080000" cy="3811588"/>
          </a:xfrm>
          <a:prstGeom prst="rect">
            <a:avLst/>
          </a:prstGeom>
          <a:noFill/>
          <a:ln w="12700">
            <a:solidFill>
              <a:prstClr val="black"/>
            </a:solidFill>
          </a:ln>
        </p:spPr>
        <p:txBody>
          <a:bodyPr vert="horz" lIns="98280" tIns="49140" rIns="98280" bIns="49140" rtlCol="0" anchor="ctr"/>
          <a:lstStyle/>
          <a:p>
            <a:endParaRPr lang="ja-JP" altLang="en-US"/>
          </a:p>
        </p:txBody>
      </p:sp>
      <p:sp>
        <p:nvSpPr>
          <p:cNvPr id="5" name="ノート プレースホルダ 4"/>
          <p:cNvSpPr>
            <a:spLocks noGrp="1"/>
          </p:cNvSpPr>
          <p:nvPr>
            <p:ph type="body" sz="quarter" idx="3"/>
          </p:nvPr>
        </p:nvSpPr>
        <p:spPr>
          <a:xfrm>
            <a:off x="703422" y="4828263"/>
            <a:ext cx="5627370" cy="4574143"/>
          </a:xfrm>
          <a:prstGeom prst="rect">
            <a:avLst/>
          </a:prstGeom>
        </p:spPr>
        <p:txBody>
          <a:bodyPr vert="horz" lIns="98280" tIns="49140" rIns="98280" bIns="4914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654761"/>
            <a:ext cx="3048159" cy="508238"/>
          </a:xfrm>
          <a:prstGeom prst="rect">
            <a:avLst/>
          </a:prstGeom>
        </p:spPr>
        <p:txBody>
          <a:bodyPr vert="horz" lIns="98280" tIns="49140" rIns="98280" bIns="49140"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84426" y="9654761"/>
            <a:ext cx="3048159" cy="508238"/>
          </a:xfrm>
          <a:prstGeom prst="rect">
            <a:avLst/>
          </a:prstGeom>
        </p:spPr>
        <p:txBody>
          <a:bodyPr vert="horz" lIns="98280" tIns="49140" rIns="98280" bIns="49140" rtlCol="0" anchor="b"/>
          <a:lstStyle>
            <a:lvl1pPr algn="r">
              <a:defRPr sz="1300"/>
            </a:lvl1pPr>
          </a:lstStyle>
          <a:p>
            <a:fld id="{9B95A166-2E92-43DB-A840-9495B3153DE4}" type="slidenum">
              <a:rPr kumimoji="1" lang="ja-JP" altLang="en-US" smtClean="0"/>
              <a:pPr/>
              <a:t>‹#›</a:t>
            </a:fld>
            <a:endParaRPr kumimoji="1" lang="ja-JP" altLang="en-US"/>
          </a:p>
        </p:txBody>
      </p:sp>
    </p:spTree>
    <p:extLst>
      <p:ext uri="{BB962C8B-B14F-4D97-AF65-F5344CB8AC3E}">
        <p14:creationId xmlns:p14="http://schemas.microsoft.com/office/powerpoint/2010/main" val="16464832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興味ある要因と同様の式で帰無仮説を表現することも可能．鷲尾</a:t>
            </a:r>
            <a:r>
              <a:rPr kumimoji="1" lang="en-US" altLang="ja-JP" dirty="0" smtClean="0"/>
              <a:t>『</a:t>
            </a:r>
            <a:r>
              <a:rPr kumimoji="1" lang="ja-JP" altLang="en-US" dirty="0" smtClean="0"/>
              <a:t>実験の計画と解析</a:t>
            </a:r>
            <a:r>
              <a:rPr kumimoji="1" lang="en-US" altLang="ja-JP" dirty="0" smtClean="0"/>
              <a:t>』p.80</a:t>
            </a:r>
            <a:r>
              <a:rPr kumimoji="1" lang="en-US" altLang="ja-JP" baseline="0" dirty="0" smtClean="0"/>
              <a:t> </a:t>
            </a:r>
            <a:r>
              <a:rPr kumimoji="1" lang="ja-JP" altLang="en-US" baseline="0" dirty="0" smtClean="0"/>
              <a:t>参照．</a:t>
            </a:r>
            <a:endParaRPr kumimoji="1" lang="ja-JP" altLang="en-US" dirty="0"/>
          </a:p>
        </p:txBody>
      </p:sp>
      <p:sp>
        <p:nvSpPr>
          <p:cNvPr id="4" name="スライド番号プレースホルダ 3"/>
          <p:cNvSpPr>
            <a:spLocks noGrp="1"/>
          </p:cNvSpPr>
          <p:nvPr>
            <p:ph type="sldNum" sz="quarter" idx="10"/>
          </p:nvPr>
        </p:nvSpPr>
        <p:spPr/>
        <p:txBody>
          <a:bodyPr/>
          <a:lstStyle/>
          <a:p>
            <a:fld id="{9B95A166-2E92-43DB-A840-9495B3153DE4}" type="slidenum">
              <a:rPr kumimoji="1" lang="ja-JP" altLang="en-US" smtClean="0"/>
              <a:pPr/>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D1D716C-9975-4330-8BFD-31BF715F2B7B}" type="datetimeFigureOut">
              <a:rPr kumimoji="1" lang="ja-JP" altLang="en-US" smtClean="0"/>
              <a:pPr/>
              <a:t>2020/6/23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6988230-AB7D-417B-9691-15C628DD336D}"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D1D716C-9975-4330-8BFD-31BF715F2B7B}" type="datetimeFigureOut">
              <a:rPr kumimoji="1" lang="ja-JP" altLang="en-US" smtClean="0"/>
              <a:pPr/>
              <a:t>2020/6/23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6988230-AB7D-417B-9691-15C628DD336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D1D716C-9975-4330-8BFD-31BF715F2B7B}" type="datetimeFigureOut">
              <a:rPr kumimoji="1" lang="ja-JP" altLang="en-US" smtClean="0"/>
              <a:pPr/>
              <a:t>2020/6/23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6988230-AB7D-417B-9691-15C628DD336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D1D716C-9975-4330-8BFD-31BF715F2B7B}" type="datetimeFigureOut">
              <a:rPr kumimoji="1" lang="ja-JP" altLang="en-US" smtClean="0"/>
              <a:pPr/>
              <a:t>2020/6/23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6988230-AB7D-417B-9691-15C628DD336D}"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D1D716C-9975-4330-8BFD-31BF715F2B7B}" type="datetimeFigureOut">
              <a:rPr kumimoji="1" lang="ja-JP" altLang="en-US" smtClean="0"/>
              <a:pPr/>
              <a:t>2020/6/23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6988230-AB7D-417B-9691-15C628DD336D}"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D1D716C-9975-4330-8BFD-31BF715F2B7B}" type="datetimeFigureOut">
              <a:rPr kumimoji="1" lang="ja-JP" altLang="en-US" smtClean="0"/>
              <a:pPr/>
              <a:t>2020/6/23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6988230-AB7D-417B-9691-15C628DD336D}"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0D1D716C-9975-4330-8BFD-31BF715F2B7B}" type="datetimeFigureOut">
              <a:rPr kumimoji="1" lang="ja-JP" altLang="en-US" smtClean="0"/>
              <a:pPr/>
              <a:t>2020/6/23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6988230-AB7D-417B-9691-15C628DD336D}"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0D1D716C-9975-4330-8BFD-31BF715F2B7B}" type="datetimeFigureOut">
              <a:rPr kumimoji="1" lang="ja-JP" altLang="en-US" smtClean="0"/>
              <a:pPr/>
              <a:t>2020/6/23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6988230-AB7D-417B-9691-15C628DD336D}"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D1D716C-9975-4330-8BFD-31BF715F2B7B}" type="datetimeFigureOut">
              <a:rPr kumimoji="1" lang="ja-JP" altLang="en-US" smtClean="0"/>
              <a:pPr/>
              <a:t>2020/6/23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6988230-AB7D-417B-9691-15C628DD336D}"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D1D716C-9975-4330-8BFD-31BF715F2B7B}" type="datetimeFigureOut">
              <a:rPr kumimoji="1" lang="ja-JP" altLang="en-US" smtClean="0"/>
              <a:pPr/>
              <a:t>2020/6/23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6988230-AB7D-417B-9691-15C628DD336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D1D716C-9975-4330-8BFD-31BF715F2B7B}" type="datetimeFigureOut">
              <a:rPr kumimoji="1" lang="ja-JP" altLang="en-US" smtClean="0"/>
              <a:pPr/>
              <a:t>2020/6/23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6988230-AB7D-417B-9691-15C628DD336D}"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1D716C-9975-4330-8BFD-31BF715F2B7B}" type="datetimeFigureOut">
              <a:rPr kumimoji="1" lang="ja-JP" altLang="en-US" smtClean="0"/>
              <a:pPr/>
              <a:t>2020/6/23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988230-AB7D-417B-9691-15C628DD336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11" Type="http://schemas.openxmlformats.org/officeDocument/2006/relationships/image" Target="../media/image5.png"/><Relationship Id="rId10" Type="http://schemas.openxmlformats.org/officeDocument/2006/relationships/image" Target="../media/image4.png"/><Relationship Id="rId9"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8.png"/><Relationship Id="rId4" Type="http://schemas.openxmlformats.org/officeDocument/2006/relationships/image" Target="../media/image2.wmf"/></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4.wmf"/><Relationship Id="rId5" Type="http://schemas.openxmlformats.org/officeDocument/2006/relationships/oleObject" Target="../embeddings/oleObject3.bin"/><Relationship Id="rId4" Type="http://schemas.openxmlformats.org/officeDocument/2006/relationships/image" Target="../media/image13.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社会統計</a:t>
            </a:r>
            <a:r>
              <a:rPr kumimoji="1" lang="en-US" altLang="ja-JP" dirty="0" smtClean="0"/>
              <a:t/>
            </a:r>
            <a:br>
              <a:rPr kumimoji="1" lang="en-US" altLang="ja-JP" dirty="0" smtClean="0"/>
            </a:br>
            <a:r>
              <a:rPr lang="ja-JP" altLang="en-US" dirty="0" smtClean="0"/>
              <a:t>第９回：１要因被験者内デザイン</a:t>
            </a:r>
            <a:endParaRPr kumimoji="1" lang="ja-JP" altLang="en-US" dirty="0"/>
          </a:p>
        </p:txBody>
      </p:sp>
      <p:sp>
        <p:nvSpPr>
          <p:cNvPr id="3" name="サブタイトル 2"/>
          <p:cNvSpPr>
            <a:spLocks noGrp="1"/>
          </p:cNvSpPr>
          <p:nvPr>
            <p:ph type="subTitle" idx="1"/>
          </p:nvPr>
        </p:nvSpPr>
        <p:spPr/>
        <p:txBody>
          <a:bodyPr/>
          <a:lstStyle/>
          <a:p>
            <a:r>
              <a:rPr lang="ja-JP" altLang="en-US" dirty="0" smtClean="0"/>
              <a:t>寺尾　敦</a:t>
            </a:r>
            <a:endParaRPr lang="en-US" altLang="ja-JP" dirty="0" smtClean="0"/>
          </a:p>
          <a:p>
            <a:r>
              <a:rPr lang="ja-JP" altLang="en-US" dirty="0" smtClean="0"/>
              <a:t>青山学院大学社会情報学部</a:t>
            </a:r>
            <a:endParaRPr lang="en-US" altLang="ja-JP" dirty="0" smtClean="0"/>
          </a:p>
          <a:p>
            <a:r>
              <a:rPr lang="en-US" altLang="ja-JP" dirty="0" smtClean="0"/>
              <a:t>atsushi@si.aoyama.ac.jp</a:t>
            </a:r>
            <a:endParaRPr lang="ja-JP"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帰無仮説</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興味ある要因（水準数 </a:t>
            </a:r>
            <a:r>
              <a:rPr kumimoji="1" lang="en-US" altLang="ja-JP" i="1" dirty="0" smtClean="0">
                <a:latin typeface="Times New Roman" pitchFamily="18" charset="0"/>
                <a:cs typeface="Times New Roman" pitchFamily="18" charset="0"/>
              </a:rPr>
              <a:t>J</a:t>
            </a:r>
            <a:r>
              <a:rPr kumimoji="1" lang="ja-JP" altLang="en-US" dirty="0" smtClean="0"/>
              <a:t>）</a:t>
            </a:r>
            <a:endParaRPr lang="en-US" altLang="ja-JP" dirty="0"/>
          </a:p>
          <a:p>
            <a:endParaRPr kumimoji="1" lang="en-US" altLang="ja-JP" dirty="0" smtClean="0"/>
          </a:p>
          <a:p>
            <a:endParaRPr kumimoji="1" lang="en-US" altLang="ja-JP" dirty="0" smtClean="0"/>
          </a:p>
          <a:p>
            <a:r>
              <a:rPr lang="ja-JP" altLang="en-US" dirty="0" smtClean="0"/>
              <a:t>個人差要因（水準数 </a:t>
            </a:r>
            <a:r>
              <a:rPr lang="en-US" altLang="ja-JP" i="1" dirty="0" smtClean="0">
                <a:latin typeface="Times New Roman" pitchFamily="18" charset="0"/>
                <a:cs typeface="Times New Roman" pitchFamily="18" charset="0"/>
              </a:rPr>
              <a:t>I</a:t>
            </a:r>
            <a:r>
              <a:rPr lang="ja-JP" altLang="en-US" dirty="0" smtClean="0"/>
              <a:t>）</a:t>
            </a:r>
            <a:endParaRPr kumimoji="1" lang="ja-JP" altLang="en-US" dirty="0"/>
          </a:p>
        </p:txBody>
      </p:sp>
      <p:sp>
        <p:nvSpPr>
          <p:cNvPr id="8" name="テキスト ボックス 7"/>
          <p:cNvSpPr txBox="1"/>
          <p:nvPr/>
        </p:nvSpPr>
        <p:spPr>
          <a:xfrm>
            <a:off x="2500298" y="4143380"/>
            <a:ext cx="4023858" cy="523220"/>
          </a:xfrm>
          <a:prstGeom prst="rect">
            <a:avLst/>
          </a:prstGeom>
          <a:noFill/>
        </p:spPr>
        <p:txBody>
          <a:bodyPr wrap="none" rtlCol="0">
            <a:spAutoFit/>
          </a:bodyPr>
          <a:lstStyle/>
          <a:p>
            <a:r>
              <a:rPr kumimoji="1" lang="ja-JP" altLang="en-US" sz="2800" dirty="0" smtClean="0">
                <a:latin typeface="Times New Roman" pitchFamily="18" charset="0"/>
                <a:cs typeface="Times New Roman" pitchFamily="18" charset="0"/>
              </a:rPr>
              <a:t>（</a:t>
            </a:r>
            <a:r>
              <a:rPr kumimoji="1" lang="el-GR" altLang="ja-JP" sz="2800" i="1" dirty="0" smtClean="0">
                <a:latin typeface="Times New Roman" pitchFamily="18" charset="0"/>
                <a:cs typeface="Times New Roman" pitchFamily="18" charset="0"/>
              </a:rPr>
              <a:t>β</a:t>
            </a:r>
            <a:r>
              <a:rPr kumimoji="1" lang="en-US" altLang="ja-JP" sz="2800" i="1" baseline="-25000" dirty="0" err="1" smtClean="0">
                <a:latin typeface="Times New Roman" pitchFamily="18" charset="0"/>
                <a:cs typeface="Times New Roman" pitchFamily="18" charset="0"/>
              </a:rPr>
              <a:t>i</a:t>
            </a:r>
            <a:r>
              <a:rPr kumimoji="1" lang="en-US" altLang="ja-JP" sz="2800" i="1" baseline="-25000" dirty="0" smtClean="0">
                <a:latin typeface="Times New Roman" pitchFamily="18" charset="0"/>
                <a:cs typeface="Times New Roman" pitchFamily="18" charset="0"/>
              </a:rPr>
              <a:t> </a:t>
            </a:r>
            <a:r>
              <a:rPr kumimoji="1" lang="ja-JP" altLang="en-US" sz="2800" dirty="0" smtClean="0"/>
              <a:t>の母集団分散はゼロ）</a:t>
            </a:r>
            <a:endParaRPr kumimoji="1" lang="ja-JP" altLang="en-US" sz="2800" dirty="0"/>
          </a:p>
        </p:txBody>
      </p:sp>
      <p:sp>
        <p:nvSpPr>
          <p:cNvPr id="10" name="テキスト ボックス 9"/>
          <p:cNvSpPr txBox="1"/>
          <p:nvPr/>
        </p:nvSpPr>
        <p:spPr>
          <a:xfrm>
            <a:off x="1142976" y="4786322"/>
            <a:ext cx="2218877" cy="523220"/>
          </a:xfrm>
          <a:prstGeom prst="rect">
            <a:avLst/>
          </a:prstGeom>
          <a:noFill/>
        </p:spPr>
        <p:txBody>
          <a:bodyPr wrap="none" rtlCol="0">
            <a:spAutoFit/>
          </a:bodyPr>
          <a:lstStyle/>
          <a:p>
            <a:r>
              <a:rPr kumimoji="1" lang="ja-JP" altLang="en-US" sz="2800" dirty="0" smtClean="0"/>
              <a:t>対立仮説は，</a:t>
            </a:r>
            <a:endParaRPr kumimoji="1" lang="ja-JP" altLang="en-US" sz="2800" dirty="0"/>
          </a:p>
        </p:txBody>
      </p:sp>
      <p:sp>
        <p:nvSpPr>
          <p:cNvPr id="12" name="テキスト ボックス 11"/>
          <p:cNvSpPr txBox="1"/>
          <p:nvPr/>
        </p:nvSpPr>
        <p:spPr>
          <a:xfrm>
            <a:off x="1142976" y="5429264"/>
            <a:ext cx="7429552" cy="923330"/>
          </a:xfrm>
          <a:prstGeom prst="rect">
            <a:avLst/>
          </a:prstGeom>
          <a:noFill/>
        </p:spPr>
        <p:txBody>
          <a:bodyPr wrap="square" rtlCol="0">
            <a:spAutoFit/>
          </a:bodyPr>
          <a:lstStyle/>
          <a:p>
            <a:r>
              <a:rPr kumimoji="1" lang="ja-JP" altLang="en-US" dirty="0" smtClean="0"/>
              <a:t>注意：興味ある３つのタイプライターと異なり，タイピストはタイピストの母集団から無作為抽出されたと考えられるため，帰無仮説の表現が異なっている．しかし，あまり気にしないでよい．</a:t>
            </a:r>
            <a:endParaRPr kumimoji="1" lang="ja-JP" altLang="en-US" dirty="0"/>
          </a:p>
        </p:txBody>
      </p:sp>
      <mc:AlternateContent xmlns:mc="http://schemas.openxmlformats.org/markup-compatibility/2006" xmlns:a14="http://schemas.microsoft.com/office/drawing/2010/main">
        <mc:Choice Requires="a14">
          <p:sp>
            <p:nvSpPr>
              <p:cNvPr id="6" name="テキスト ボックス 5"/>
              <p:cNvSpPr txBox="1"/>
              <p:nvPr/>
            </p:nvSpPr>
            <p:spPr>
              <a:xfrm>
                <a:off x="1400395" y="2776505"/>
                <a:ext cx="3457357" cy="46108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smtClean="0">
                              <a:latin typeface="Cambria Math" panose="02040503050406030204" pitchFamily="18" charset="0"/>
                            </a:rPr>
                          </m:ctrlPr>
                        </m:sSubPr>
                        <m:e>
                          <m:r>
                            <a:rPr kumimoji="1" lang="ja-JP" altLang="en-US" sz="2800" i="1" smtClean="0">
                              <a:latin typeface="Cambria Math" panose="02040503050406030204" pitchFamily="18" charset="0"/>
                            </a:rPr>
                            <m:t>𝛼</m:t>
                          </m:r>
                        </m:e>
                        <m:sub>
                          <m:r>
                            <a:rPr kumimoji="1" lang="en-US" altLang="ja-JP" sz="2800" b="0" i="1" smtClean="0">
                              <a:latin typeface="Cambria Math" panose="02040503050406030204" pitchFamily="18" charset="0"/>
                            </a:rPr>
                            <m:t>1</m:t>
                          </m:r>
                        </m:sub>
                      </m:sSub>
                      <m:r>
                        <a:rPr kumimoji="1" lang="en-US" altLang="ja-JP" sz="2800" b="0" i="1" smtClean="0">
                          <a:latin typeface="Cambria Math" panose="02040503050406030204" pitchFamily="18" charset="0"/>
                        </a:rPr>
                        <m:t>=</m:t>
                      </m:r>
                      <m:sSub>
                        <m:sSubPr>
                          <m:ctrlPr>
                            <a:rPr lang="en-US" altLang="ja-JP" sz="2800" i="1">
                              <a:latin typeface="Cambria Math" panose="02040503050406030204" pitchFamily="18" charset="0"/>
                            </a:rPr>
                          </m:ctrlPr>
                        </m:sSubPr>
                        <m:e>
                          <m:r>
                            <a:rPr lang="ja-JP" altLang="en-US" sz="2800" i="1">
                              <a:latin typeface="Cambria Math" panose="02040503050406030204" pitchFamily="18" charset="0"/>
                            </a:rPr>
                            <m:t>𝛼</m:t>
                          </m:r>
                        </m:e>
                        <m:sub>
                          <m:r>
                            <a:rPr lang="en-US" altLang="ja-JP" sz="2800" b="0" i="1" smtClean="0">
                              <a:latin typeface="Cambria Math" panose="02040503050406030204" pitchFamily="18" charset="0"/>
                            </a:rPr>
                            <m:t>2</m:t>
                          </m:r>
                        </m:sub>
                      </m:sSub>
                      <m:sSub>
                        <m:sSubPr>
                          <m:ctrlPr>
                            <a:rPr lang="en-US" altLang="ja-JP" sz="2800" i="1">
                              <a:latin typeface="Cambria Math" panose="02040503050406030204" pitchFamily="18" charset="0"/>
                            </a:rPr>
                          </m:ctrlPr>
                        </m:sSubPr>
                        <m:e>
                          <m:r>
                            <a:rPr lang="en-US" altLang="ja-JP" sz="2800" b="0" i="1" smtClean="0">
                              <a:latin typeface="Cambria Math" panose="02040503050406030204" pitchFamily="18" charset="0"/>
                            </a:rPr>
                            <m:t>=</m:t>
                          </m:r>
                          <m:r>
                            <a:rPr lang="en-US" altLang="ja-JP" sz="2800" b="0" i="1" smtClean="0">
                              <a:latin typeface="Cambria Math" panose="02040503050406030204" pitchFamily="18" charset="0"/>
                              <a:ea typeface="Cambria Math" panose="02040503050406030204" pitchFamily="18" charset="0"/>
                            </a:rPr>
                            <m:t>⋯</m:t>
                          </m:r>
                          <m:r>
                            <a:rPr lang="en-US" altLang="ja-JP" sz="2800" b="0" i="1" smtClean="0">
                              <a:latin typeface="Cambria Math" panose="02040503050406030204" pitchFamily="18" charset="0"/>
                            </a:rPr>
                            <m:t>=</m:t>
                          </m:r>
                          <m:r>
                            <a:rPr lang="ja-JP" altLang="en-US" sz="2800" i="1">
                              <a:latin typeface="Cambria Math" panose="02040503050406030204" pitchFamily="18" charset="0"/>
                            </a:rPr>
                            <m:t>𝛼</m:t>
                          </m:r>
                        </m:e>
                        <m:sub>
                          <m:r>
                            <a:rPr lang="en-US" altLang="ja-JP" sz="2800" b="0" i="1" smtClean="0">
                              <a:latin typeface="Cambria Math" panose="02040503050406030204" pitchFamily="18" charset="0"/>
                            </a:rPr>
                            <m:t>𝐽</m:t>
                          </m:r>
                        </m:sub>
                      </m:sSub>
                      <m:r>
                        <a:rPr lang="en-US" altLang="ja-JP" sz="2800" b="0" i="1" smtClean="0">
                          <a:latin typeface="Cambria Math" panose="02040503050406030204" pitchFamily="18" charset="0"/>
                        </a:rPr>
                        <m:t>=0</m:t>
                      </m:r>
                    </m:oMath>
                  </m:oMathPara>
                </a14:m>
                <a:endParaRPr kumimoji="1" lang="ja-JP" altLang="en-US" sz="2800"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1400395" y="2776505"/>
                <a:ext cx="3457357" cy="461088"/>
              </a:xfrm>
              <a:prstGeom prst="rect">
                <a:avLst/>
              </a:prstGeom>
              <a:blipFill>
                <a:blip r:embed="rId8"/>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テキスト ボックス 12"/>
              <p:cNvSpPr txBox="1"/>
              <p:nvPr/>
            </p:nvSpPr>
            <p:spPr>
              <a:xfrm>
                <a:off x="1400395" y="2180302"/>
                <a:ext cx="3430363" cy="46108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smtClean="0">
                              <a:latin typeface="Cambria Math" panose="02040503050406030204" pitchFamily="18" charset="0"/>
                            </a:rPr>
                          </m:ctrlPr>
                        </m:sSubPr>
                        <m:e>
                          <m:r>
                            <a:rPr kumimoji="1" lang="ja-JP" altLang="en-US" sz="2800" i="1" smtClean="0">
                              <a:latin typeface="Cambria Math" panose="02040503050406030204" pitchFamily="18" charset="0"/>
                            </a:rPr>
                            <m:t>𝜇</m:t>
                          </m:r>
                        </m:e>
                        <m:sub>
                          <m:r>
                            <a:rPr kumimoji="1" lang="en-US" altLang="ja-JP" sz="2800" b="0" i="1" smtClean="0">
                              <a:latin typeface="Cambria Math" panose="02040503050406030204" pitchFamily="18" charset="0"/>
                            </a:rPr>
                            <m:t>1</m:t>
                          </m:r>
                        </m:sub>
                      </m:sSub>
                      <m:r>
                        <a:rPr kumimoji="1" lang="en-US" altLang="ja-JP" sz="2800" b="0" i="1" smtClean="0">
                          <a:latin typeface="Cambria Math" panose="02040503050406030204" pitchFamily="18" charset="0"/>
                        </a:rPr>
                        <m:t>=</m:t>
                      </m:r>
                      <m:sSub>
                        <m:sSubPr>
                          <m:ctrlPr>
                            <a:rPr lang="en-US" altLang="ja-JP" sz="2800" i="1">
                              <a:latin typeface="Cambria Math" panose="02040503050406030204" pitchFamily="18" charset="0"/>
                            </a:rPr>
                          </m:ctrlPr>
                        </m:sSubPr>
                        <m:e>
                          <m:r>
                            <a:rPr lang="ja-JP" altLang="en-US" sz="2800" i="1" smtClean="0">
                              <a:latin typeface="Cambria Math" panose="02040503050406030204" pitchFamily="18" charset="0"/>
                            </a:rPr>
                            <m:t>𝜇</m:t>
                          </m:r>
                        </m:e>
                        <m:sub>
                          <m:r>
                            <a:rPr lang="en-US" altLang="ja-JP" sz="2800" b="0" i="1" smtClean="0">
                              <a:latin typeface="Cambria Math" panose="02040503050406030204" pitchFamily="18" charset="0"/>
                            </a:rPr>
                            <m:t>2</m:t>
                          </m:r>
                        </m:sub>
                      </m:sSub>
                      <m:r>
                        <a:rPr lang="en-US" altLang="ja-JP" sz="2800" b="0" i="1" smtClean="0">
                          <a:latin typeface="Cambria Math" panose="02040503050406030204" pitchFamily="18" charset="0"/>
                        </a:rPr>
                        <m:t>=</m:t>
                      </m:r>
                      <m:r>
                        <a:rPr lang="en-US" altLang="ja-JP" sz="2800" b="0" i="1" smtClean="0">
                          <a:latin typeface="Cambria Math" panose="02040503050406030204" pitchFamily="18" charset="0"/>
                          <a:ea typeface="Cambria Math" panose="02040503050406030204" pitchFamily="18" charset="0"/>
                        </a:rPr>
                        <m:t>⋯</m:t>
                      </m:r>
                      <m:sSub>
                        <m:sSubPr>
                          <m:ctrlPr>
                            <a:rPr lang="en-US" altLang="ja-JP" sz="2800" i="1">
                              <a:latin typeface="Cambria Math" panose="02040503050406030204" pitchFamily="18" charset="0"/>
                            </a:rPr>
                          </m:ctrlPr>
                        </m:sSubPr>
                        <m:e>
                          <m:r>
                            <a:rPr lang="en-US" altLang="ja-JP" sz="2800" b="0" i="1" smtClean="0">
                              <a:latin typeface="Cambria Math" panose="02040503050406030204" pitchFamily="18" charset="0"/>
                            </a:rPr>
                            <m:t>=</m:t>
                          </m:r>
                          <m:r>
                            <a:rPr lang="ja-JP" altLang="en-US" sz="2800" b="0" i="1" smtClean="0">
                              <a:latin typeface="Cambria Math" panose="02040503050406030204" pitchFamily="18" charset="0"/>
                            </a:rPr>
                            <m:t>𝜇</m:t>
                          </m:r>
                        </m:e>
                        <m:sub>
                          <m:r>
                            <a:rPr lang="en-US" altLang="ja-JP" sz="2800" b="0" i="1" smtClean="0">
                              <a:latin typeface="Cambria Math" panose="02040503050406030204" pitchFamily="18" charset="0"/>
                            </a:rPr>
                            <m:t>𝐽</m:t>
                          </m:r>
                        </m:sub>
                      </m:sSub>
                      <m:r>
                        <a:rPr lang="en-US" altLang="ja-JP" sz="2800" b="0" i="1" smtClean="0">
                          <a:latin typeface="Cambria Math" panose="02040503050406030204" pitchFamily="18" charset="0"/>
                        </a:rPr>
                        <m:t>=</m:t>
                      </m:r>
                      <m:r>
                        <a:rPr lang="ja-JP" altLang="en-US" sz="2800" b="0" i="1" smtClean="0">
                          <a:latin typeface="Cambria Math" panose="02040503050406030204" pitchFamily="18" charset="0"/>
                        </a:rPr>
                        <m:t>𝜇</m:t>
                      </m:r>
                    </m:oMath>
                  </m:oMathPara>
                </a14:m>
                <a:endParaRPr kumimoji="1" lang="ja-JP" altLang="en-US" sz="2800" dirty="0"/>
              </a:p>
            </p:txBody>
          </p:sp>
        </mc:Choice>
        <mc:Fallback xmlns="">
          <p:sp>
            <p:nvSpPr>
              <p:cNvPr id="13" name="テキスト ボックス 12"/>
              <p:cNvSpPr txBox="1">
                <a:spLocks noRot="1" noChangeAspect="1" noMove="1" noResize="1" noEditPoints="1" noAdjustHandles="1" noChangeArrowheads="1" noChangeShapeType="1" noTextEdit="1"/>
              </p:cNvSpPr>
              <p:nvPr/>
            </p:nvSpPr>
            <p:spPr>
              <a:xfrm>
                <a:off x="1400395" y="2180302"/>
                <a:ext cx="3430363" cy="461088"/>
              </a:xfrm>
              <a:prstGeom prst="rect">
                <a:avLst/>
              </a:prstGeom>
              <a:blipFill>
                <a:blip r:embed="rId9"/>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テキスト ボックス 3"/>
              <p:cNvSpPr txBox="1"/>
              <p:nvPr/>
            </p:nvSpPr>
            <p:spPr>
              <a:xfrm>
                <a:off x="1259632" y="4143380"/>
                <a:ext cx="1145955" cy="5129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kumimoji="1" lang="en-US" altLang="ja-JP" sz="2800" i="1" smtClean="0">
                              <a:latin typeface="Cambria Math" panose="02040503050406030204" pitchFamily="18" charset="0"/>
                            </a:rPr>
                          </m:ctrlPr>
                        </m:sSubSupPr>
                        <m:e>
                          <m:r>
                            <a:rPr kumimoji="1" lang="ja-JP" altLang="en-US" sz="2800" i="1" smtClean="0">
                              <a:latin typeface="Cambria Math" panose="02040503050406030204" pitchFamily="18" charset="0"/>
                            </a:rPr>
                            <m:t>𝜎</m:t>
                          </m:r>
                        </m:e>
                        <m:sub>
                          <m:r>
                            <a:rPr kumimoji="1" lang="ja-JP" altLang="en-US" sz="2800" i="1" smtClean="0">
                              <a:latin typeface="Cambria Math" panose="02040503050406030204" pitchFamily="18" charset="0"/>
                            </a:rPr>
                            <m:t>𝛽</m:t>
                          </m:r>
                        </m:sub>
                        <m:sup>
                          <m:r>
                            <a:rPr kumimoji="1" lang="en-US" altLang="ja-JP" sz="2800" b="0" i="1" smtClean="0">
                              <a:latin typeface="Cambria Math" panose="02040503050406030204" pitchFamily="18" charset="0"/>
                            </a:rPr>
                            <m:t>2</m:t>
                          </m:r>
                        </m:sup>
                      </m:sSubSup>
                      <m:r>
                        <a:rPr kumimoji="1" lang="en-US" altLang="ja-JP" sz="2800" b="0" i="1" smtClean="0">
                          <a:latin typeface="Cambria Math" panose="02040503050406030204" pitchFamily="18" charset="0"/>
                        </a:rPr>
                        <m:t>=0</m:t>
                      </m:r>
                    </m:oMath>
                  </m:oMathPara>
                </a14:m>
                <a:endParaRPr kumimoji="1" lang="ja-JP" altLang="en-US" sz="28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1259632" y="4143380"/>
                <a:ext cx="1145955" cy="512961"/>
              </a:xfrm>
              <a:prstGeom prst="rect">
                <a:avLst/>
              </a:prstGeom>
              <a:blipFill>
                <a:blip r:embed="rId10"/>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4" name="テキスト ボックス 13"/>
              <p:cNvSpPr txBox="1"/>
              <p:nvPr/>
            </p:nvSpPr>
            <p:spPr>
              <a:xfrm>
                <a:off x="3275856" y="4733741"/>
                <a:ext cx="1147558" cy="5129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kumimoji="1" lang="en-US" altLang="ja-JP" sz="2800" i="1" smtClean="0">
                              <a:latin typeface="Cambria Math" panose="02040503050406030204" pitchFamily="18" charset="0"/>
                            </a:rPr>
                          </m:ctrlPr>
                        </m:sSubSupPr>
                        <m:e>
                          <m:r>
                            <a:rPr kumimoji="1" lang="ja-JP" altLang="en-US" sz="2800" i="1" smtClean="0">
                              <a:latin typeface="Cambria Math" panose="02040503050406030204" pitchFamily="18" charset="0"/>
                            </a:rPr>
                            <m:t>𝜎</m:t>
                          </m:r>
                        </m:e>
                        <m:sub>
                          <m:r>
                            <a:rPr kumimoji="1" lang="ja-JP" altLang="en-US" sz="2800" i="1" smtClean="0">
                              <a:latin typeface="Cambria Math" panose="02040503050406030204" pitchFamily="18" charset="0"/>
                            </a:rPr>
                            <m:t>𝛽</m:t>
                          </m:r>
                        </m:sub>
                        <m:sup>
                          <m:r>
                            <a:rPr kumimoji="1" lang="en-US" altLang="ja-JP" sz="2800" b="0" i="1" smtClean="0">
                              <a:latin typeface="Cambria Math" panose="02040503050406030204" pitchFamily="18" charset="0"/>
                            </a:rPr>
                            <m:t>2</m:t>
                          </m:r>
                        </m:sup>
                      </m:sSubSup>
                      <m:r>
                        <a:rPr kumimoji="1" lang="en-US" altLang="ja-JP" sz="2800" b="0" i="1" smtClean="0">
                          <a:latin typeface="Cambria Math" panose="02040503050406030204" pitchFamily="18" charset="0"/>
                          <a:ea typeface="Cambria Math" panose="02040503050406030204" pitchFamily="18" charset="0"/>
                        </a:rPr>
                        <m:t>&gt;</m:t>
                      </m:r>
                      <m:r>
                        <a:rPr kumimoji="1" lang="en-US" altLang="ja-JP" sz="2800" b="0" i="1" smtClean="0">
                          <a:latin typeface="Cambria Math" panose="02040503050406030204" pitchFamily="18" charset="0"/>
                        </a:rPr>
                        <m:t>0</m:t>
                      </m:r>
                    </m:oMath>
                  </m:oMathPara>
                </a14:m>
                <a:endParaRPr kumimoji="1" lang="ja-JP" altLang="en-US" sz="2800" dirty="0"/>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3275856" y="4733741"/>
                <a:ext cx="1147558" cy="512961"/>
              </a:xfrm>
              <a:prstGeom prst="rect">
                <a:avLst/>
              </a:prstGeom>
              <a:blipFill>
                <a:blip r:embed="rId11"/>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練習問題１</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１人目のタイピストの平均は</a:t>
            </a:r>
            <a:r>
              <a:rPr kumimoji="1" lang="en-US" altLang="ja-JP" dirty="0" smtClean="0"/>
              <a:t>46</a:t>
            </a:r>
            <a:r>
              <a:rPr kumimoji="1" lang="ja-JP" altLang="en-US" dirty="0" err="1" smtClean="0"/>
              <a:t>，</a:t>
            </a:r>
            <a:r>
              <a:rPr lang="ja-JP" altLang="en-US" dirty="0"/>
              <a:t>２人目のタイピストの平均</a:t>
            </a:r>
            <a:r>
              <a:rPr lang="ja-JP" altLang="en-US" dirty="0" smtClean="0"/>
              <a:t>は</a:t>
            </a:r>
            <a:r>
              <a:rPr lang="en-US" altLang="ja-JP" dirty="0" smtClean="0"/>
              <a:t>42</a:t>
            </a:r>
            <a:r>
              <a:rPr lang="ja-JP" altLang="en-US" dirty="0" smtClean="0"/>
              <a:t>である．タイプライター</a:t>
            </a:r>
            <a:r>
              <a:rPr lang="en-US" altLang="ja-JP" dirty="0" smtClean="0">
                <a:latin typeface="Times New Roman" pitchFamily="18" charset="0"/>
                <a:cs typeface="Times New Roman" pitchFamily="18" charset="0"/>
              </a:rPr>
              <a:t>I, II, III</a:t>
            </a:r>
            <a:r>
              <a:rPr lang="en-US" altLang="ja-JP" dirty="0" smtClean="0"/>
              <a:t> </a:t>
            </a:r>
            <a:r>
              <a:rPr lang="ja-JP" altLang="en-US" dirty="0" smtClean="0"/>
              <a:t>の平均は</a:t>
            </a:r>
            <a:r>
              <a:rPr lang="ja-JP" altLang="en-US" dirty="0"/>
              <a:t>そ</a:t>
            </a:r>
            <a:r>
              <a:rPr lang="ja-JP" altLang="en-US" dirty="0" smtClean="0"/>
              <a:t>れぞれ，</a:t>
            </a:r>
            <a:r>
              <a:rPr lang="en-US" altLang="ja-JP" dirty="0" smtClean="0"/>
              <a:t>47, 44, 53 </a:t>
            </a:r>
            <a:r>
              <a:rPr lang="ja-JP" altLang="en-US" dirty="0" smtClean="0"/>
              <a:t>である．全体の平均は</a:t>
            </a:r>
            <a:r>
              <a:rPr lang="en-US" altLang="ja-JP" dirty="0" smtClean="0"/>
              <a:t>48</a:t>
            </a:r>
            <a:r>
              <a:rPr lang="ja-JP" altLang="en-US" dirty="0" smtClean="0"/>
              <a:t>である．この２人の成績を，全体平均（の推定値），タイプライターの効果（同），</a:t>
            </a:r>
            <a:r>
              <a:rPr lang="ja-JP" altLang="en-US" dirty="0"/>
              <a:t>個人差の</a:t>
            </a:r>
            <a:r>
              <a:rPr lang="ja-JP" altLang="en-US" dirty="0" smtClean="0"/>
              <a:t>効果（同），誤差（同）に分解せよ．</a:t>
            </a:r>
            <a:endParaRPr lang="en-US" altLang="ja-JP" dirty="0" smtClean="0"/>
          </a:p>
        </p:txBody>
      </p:sp>
      <p:graphicFrame>
        <p:nvGraphicFramePr>
          <p:cNvPr id="4" name="表 3"/>
          <p:cNvGraphicFramePr>
            <a:graphicFrameLocks noGrp="1"/>
          </p:cNvGraphicFramePr>
          <p:nvPr/>
        </p:nvGraphicFramePr>
        <p:xfrm>
          <a:off x="1857356" y="4857760"/>
          <a:ext cx="5500727" cy="1214445"/>
        </p:xfrm>
        <a:graphic>
          <a:graphicData uri="http://schemas.openxmlformats.org/drawingml/2006/table">
            <a:tbl>
              <a:tblPr/>
              <a:tblGrid>
                <a:gridCol w="1571636">
                  <a:extLst>
                    <a:ext uri="{9D8B030D-6E8A-4147-A177-3AD203B41FA5}">
                      <a16:colId xmlns:a16="http://schemas.microsoft.com/office/drawing/2014/main" val="20000"/>
                    </a:ext>
                  </a:extLst>
                </a:gridCol>
                <a:gridCol w="1309697">
                  <a:extLst>
                    <a:ext uri="{9D8B030D-6E8A-4147-A177-3AD203B41FA5}">
                      <a16:colId xmlns:a16="http://schemas.microsoft.com/office/drawing/2014/main" val="20001"/>
                    </a:ext>
                  </a:extLst>
                </a:gridCol>
                <a:gridCol w="1309697">
                  <a:extLst>
                    <a:ext uri="{9D8B030D-6E8A-4147-A177-3AD203B41FA5}">
                      <a16:colId xmlns:a16="http://schemas.microsoft.com/office/drawing/2014/main" val="20002"/>
                    </a:ext>
                  </a:extLst>
                </a:gridCol>
                <a:gridCol w="1309697">
                  <a:extLst>
                    <a:ext uri="{9D8B030D-6E8A-4147-A177-3AD203B41FA5}">
                      <a16:colId xmlns:a16="http://schemas.microsoft.com/office/drawing/2014/main" val="20003"/>
                    </a:ext>
                  </a:extLst>
                </a:gridCol>
              </a:tblGrid>
              <a:tr h="404815">
                <a:tc>
                  <a:txBody>
                    <a:bodyPr/>
                    <a:lstStyle/>
                    <a:p>
                      <a:pPr algn="l" fontAlgn="ctr"/>
                      <a:endParaRPr lang="ja-JP" altLang="en-US" sz="2400" b="0" i="0" u="none" strike="noStrike" dirty="0">
                        <a:solidFill>
                          <a:srgbClr val="000000"/>
                        </a:solidFill>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400" b="0" i="0" u="none" strike="noStrike" dirty="0">
                          <a:solidFill>
                            <a:srgbClr val="000000"/>
                          </a:solidFill>
                          <a:latin typeface="ＭＳ Ｐゴシック"/>
                        </a:rPr>
                        <a:t>タイプ </a:t>
                      </a:r>
                      <a:r>
                        <a:rPr lang="en-US" sz="2400" b="0" i="0" u="none" strike="noStrike" dirty="0">
                          <a:solidFill>
                            <a:srgbClr val="000000"/>
                          </a:solidFill>
                          <a:latin typeface="ＭＳ Ｐゴシック"/>
                        </a:rPr>
                        <a:t>I</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400" b="0" i="0" u="none" strike="noStrike">
                          <a:solidFill>
                            <a:srgbClr val="000000"/>
                          </a:solidFill>
                          <a:latin typeface="ＭＳ Ｐゴシック"/>
                        </a:rPr>
                        <a:t>タイプ </a:t>
                      </a:r>
                      <a:r>
                        <a:rPr lang="en-US" sz="2400" b="0" i="0" u="none" strike="noStrike">
                          <a:solidFill>
                            <a:srgbClr val="000000"/>
                          </a:solidFill>
                          <a:latin typeface="ＭＳ Ｐゴシック"/>
                        </a:rPr>
                        <a:t>II</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400" b="0" i="0" u="none" strike="noStrike">
                          <a:solidFill>
                            <a:srgbClr val="000000"/>
                          </a:solidFill>
                          <a:latin typeface="ＭＳ Ｐゴシック"/>
                        </a:rPr>
                        <a:t>タイプ </a:t>
                      </a:r>
                      <a:r>
                        <a:rPr lang="en-US" sz="2400" b="0" i="0" u="none" strike="noStrike">
                          <a:solidFill>
                            <a:srgbClr val="000000"/>
                          </a:solidFill>
                          <a:latin typeface="ＭＳ Ｐゴシック"/>
                        </a:rPr>
                        <a:t>III</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04815">
                <a:tc>
                  <a:txBody>
                    <a:bodyPr/>
                    <a:lstStyle/>
                    <a:p>
                      <a:pPr algn="r" fontAlgn="ctr"/>
                      <a:r>
                        <a:rPr lang="ja-JP" altLang="en-US" sz="2400" b="0" i="0" u="none" strike="noStrike" dirty="0">
                          <a:solidFill>
                            <a:srgbClr val="000000"/>
                          </a:solidFill>
                          <a:latin typeface="ＭＳ Ｐゴシック"/>
                        </a:rPr>
                        <a:t>タイピスト</a:t>
                      </a:r>
                      <a:r>
                        <a:rPr lang="en-US" altLang="ja-JP" sz="2400" b="0" i="0" u="none" strike="noStrike" dirty="0">
                          <a:solidFill>
                            <a:srgbClr val="000000"/>
                          </a:solidFill>
                          <a:latin typeface="ＭＳ Ｐゴシック"/>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400" b="0" i="0" u="none" strike="noStrike" dirty="0">
                          <a:solidFill>
                            <a:srgbClr val="000000"/>
                          </a:solidFill>
                          <a:latin typeface="ＭＳ Ｐゴシック"/>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400" b="0" i="0" u="none" strike="noStrike" dirty="0">
                          <a:solidFill>
                            <a:srgbClr val="000000"/>
                          </a:solidFill>
                          <a:latin typeface="ＭＳ Ｐゴシック"/>
                        </a:rPr>
                        <a:t>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400" b="0" i="0" u="none" strike="noStrike" dirty="0">
                          <a:solidFill>
                            <a:srgbClr val="000000"/>
                          </a:solidFill>
                          <a:latin typeface="ＭＳ Ｐゴシック"/>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04815">
                <a:tc>
                  <a:txBody>
                    <a:bodyPr/>
                    <a:lstStyle/>
                    <a:p>
                      <a:pPr algn="r" fontAlgn="ctr"/>
                      <a:r>
                        <a:rPr lang="en-US" altLang="ja-JP" sz="2400" b="0" i="0" u="none" strike="noStrike" dirty="0">
                          <a:solidFill>
                            <a:srgbClr val="000000"/>
                          </a:solidFill>
                          <a:latin typeface="ＭＳ Ｐゴシック"/>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400" b="0" i="0" u="none" strike="noStrike" dirty="0">
                          <a:solidFill>
                            <a:srgbClr val="000000"/>
                          </a:solidFill>
                          <a:latin typeface="ＭＳ Ｐゴシック"/>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400" b="0" i="0" u="none" strike="noStrike" dirty="0">
                          <a:solidFill>
                            <a:srgbClr val="000000"/>
                          </a:solidFill>
                          <a:latin typeface="ＭＳ Ｐゴシック"/>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400" b="0" i="0" u="none" strike="noStrike" dirty="0">
                          <a:solidFill>
                            <a:srgbClr val="000000"/>
                          </a:solidFill>
                          <a:latin typeface="ＭＳ Ｐゴシック"/>
                        </a:rPr>
                        <a:t>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p:cNvGraphicFramePr>
            <a:graphicFrameLocks noChangeAspect="1"/>
          </p:cNvGraphicFramePr>
          <p:nvPr>
            <p:extLst>
              <p:ext uri="{D42A27DB-BD31-4B8C-83A1-F6EECF244321}">
                <p14:modId xmlns:p14="http://schemas.microsoft.com/office/powerpoint/2010/main" val="1046168970"/>
              </p:ext>
            </p:extLst>
          </p:nvPr>
        </p:nvGraphicFramePr>
        <p:xfrm>
          <a:off x="683568" y="844667"/>
          <a:ext cx="5264980" cy="4786346"/>
        </p:xfrm>
        <a:graphic>
          <a:graphicData uri="http://schemas.openxmlformats.org/presentationml/2006/ole">
            <mc:AlternateContent xmlns:mc="http://schemas.openxmlformats.org/markup-compatibility/2006">
              <mc:Choice xmlns:v="urn:schemas-microsoft-com:vml" Requires="v">
                <p:oleObj spid="_x0000_s22548" name="数式" r:id="rId3" imgW="2095500" imgH="1905000" progId="Equation.3">
                  <p:embed/>
                </p:oleObj>
              </mc:Choice>
              <mc:Fallback>
                <p:oleObj name="数式" r:id="rId3" imgW="2095500" imgH="19050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844667"/>
                        <a:ext cx="5264980" cy="47863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6180295" y="1052736"/>
            <a:ext cx="1620957" cy="523220"/>
          </a:xfrm>
          <a:prstGeom prst="rect">
            <a:avLst/>
          </a:prstGeom>
          <a:noFill/>
        </p:spPr>
        <p:txBody>
          <a:bodyPr wrap="none" rtlCol="0">
            <a:spAutoFit/>
          </a:bodyPr>
          <a:lstStyle/>
          <a:p>
            <a:r>
              <a:rPr kumimoji="1" lang="ja-JP" altLang="en-US" sz="2800" dirty="0" smtClean="0"/>
              <a:t>全体平均</a:t>
            </a:r>
            <a:endParaRPr kumimoji="1" lang="ja-JP" altLang="en-US" sz="2800" dirty="0"/>
          </a:p>
        </p:txBody>
      </p:sp>
      <p:sp>
        <p:nvSpPr>
          <p:cNvPr id="6" name="テキスト ボックス 5"/>
          <p:cNvSpPr txBox="1"/>
          <p:nvPr/>
        </p:nvSpPr>
        <p:spPr>
          <a:xfrm>
            <a:off x="6143635" y="2348880"/>
            <a:ext cx="1980029" cy="523220"/>
          </a:xfrm>
          <a:prstGeom prst="rect">
            <a:avLst/>
          </a:prstGeom>
          <a:noFill/>
        </p:spPr>
        <p:txBody>
          <a:bodyPr wrap="none" rtlCol="0">
            <a:spAutoFit/>
          </a:bodyPr>
          <a:lstStyle/>
          <a:p>
            <a:r>
              <a:rPr kumimoji="1" lang="ja-JP" altLang="en-US" sz="2800" dirty="0" smtClean="0"/>
              <a:t>要因の効果</a:t>
            </a:r>
            <a:endParaRPr kumimoji="1" lang="ja-JP" altLang="en-US" sz="2800" dirty="0"/>
          </a:p>
        </p:txBody>
      </p:sp>
      <p:sp>
        <p:nvSpPr>
          <p:cNvPr id="7" name="テキスト ボックス 6"/>
          <p:cNvSpPr txBox="1"/>
          <p:nvPr/>
        </p:nvSpPr>
        <p:spPr>
          <a:xfrm>
            <a:off x="6143634" y="3556024"/>
            <a:ext cx="1980029" cy="523220"/>
          </a:xfrm>
          <a:prstGeom prst="rect">
            <a:avLst/>
          </a:prstGeom>
          <a:noFill/>
        </p:spPr>
        <p:txBody>
          <a:bodyPr wrap="none" rtlCol="0">
            <a:spAutoFit/>
          </a:bodyPr>
          <a:lstStyle/>
          <a:p>
            <a:r>
              <a:rPr kumimoji="1" lang="ja-JP" altLang="en-US" sz="2800" dirty="0" smtClean="0"/>
              <a:t>個人差要因</a:t>
            </a:r>
            <a:endParaRPr kumimoji="1" lang="ja-JP" altLang="en-US" sz="2800" dirty="0"/>
          </a:p>
        </p:txBody>
      </p:sp>
      <p:sp>
        <p:nvSpPr>
          <p:cNvPr id="8" name="テキスト ボックス 7"/>
          <p:cNvSpPr txBox="1"/>
          <p:nvPr/>
        </p:nvSpPr>
        <p:spPr>
          <a:xfrm>
            <a:off x="6444208" y="4763168"/>
            <a:ext cx="902811" cy="523220"/>
          </a:xfrm>
          <a:prstGeom prst="rect">
            <a:avLst/>
          </a:prstGeom>
          <a:noFill/>
        </p:spPr>
        <p:txBody>
          <a:bodyPr wrap="none" rtlCol="0">
            <a:spAutoFit/>
          </a:bodyPr>
          <a:lstStyle/>
          <a:p>
            <a:r>
              <a:rPr kumimoji="1" lang="ja-JP" altLang="en-US" sz="2800" dirty="0" smtClean="0"/>
              <a:t>誤差</a:t>
            </a:r>
            <a:endParaRPr kumimoji="1" lang="ja-JP" altLang="en-US" sz="2800" dirty="0"/>
          </a:p>
        </p:txBody>
      </p:sp>
      <mc:AlternateContent xmlns:mc="http://schemas.openxmlformats.org/markup-compatibility/2006" xmlns:a14="http://schemas.microsoft.com/office/drawing/2010/main">
        <mc:Choice Requires="a14">
          <p:sp>
            <p:nvSpPr>
              <p:cNvPr id="3" name="正方形/長方形 2"/>
              <p:cNvSpPr/>
              <p:nvPr/>
            </p:nvSpPr>
            <p:spPr>
              <a:xfrm>
                <a:off x="907482" y="5733406"/>
                <a:ext cx="4817152" cy="51783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ja-JP" sz="2400" i="1" smtClean="0">
                              <a:latin typeface="Cambria Math" panose="02040503050406030204" pitchFamily="18" charset="0"/>
                            </a:rPr>
                          </m:ctrlPr>
                        </m:sSubPr>
                        <m:e>
                          <m:r>
                            <a:rPr lang="en-US" altLang="ja-JP" sz="2400" b="0" i="1" smtClean="0">
                              <a:latin typeface="Cambria Math" panose="02040503050406030204" pitchFamily="18" charset="0"/>
                            </a:rPr>
                            <m:t>𝑦</m:t>
                          </m:r>
                        </m:e>
                        <m:sub>
                          <m:r>
                            <a:rPr lang="en-US" altLang="ja-JP" sz="2400" b="0" i="1" smtClean="0">
                              <a:latin typeface="Cambria Math" panose="02040503050406030204" pitchFamily="18" charset="0"/>
                            </a:rPr>
                            <m:t>𝑖𝑗</m:t>
                          </m:r>
                        </m:sub>
                      </m:sSub>
                      <m:r>
                        <a:rPr lang="en-US" altLang="ja-JP" sz="2400" b="0" i="1" smtClean="0">
                          <a:latin typeface="Cambria Math" panose="02040503050406030204" pitchFamily="18" charset="0"/>
                        </a:rPr>
                        <m:t>=</m:t>
                      </m:r>
                      <m:acc>
                        <m:accPr>
                          <m:chr m:val="̅"/>
                          <m:ctrlPr>
                            <a:rPr lang="en-US" altLang="ja-JP" sz="2400" b="0" i="1" smtClean="0">
                              <a:latin typeface="Cambria Math" panose="02040503050406030204" pitchFamily="18" charset="0"/>
                            </a:rPr>
                          </m:ctrlPr>
                        </m:accPr>
                        <m:e>
                          <m:r>
                            <a:rPr lang="en-US" altLang="ja-JP" sz="2400" b="0" i="1" smtClean="0">
                              <a:latin typeface="Cambria Math" panose="02040503050406030204" pitchFamily="18" charset="0"/>
                            </a:rPr>
                            <m:t>𝑦</m:t>
                          </m:r>
                        </m:e>
                      </m:acc>
                      <m:r>
                        <a:rPr lang="en-US" altLang="ja-JP" sz="2400" b="0" i="1" smtClean="0">
                          <a:latin typeface="Cambria Math" panose="02040503050406030204" pitchFamily="18" charset="0"/>
                        </a:rPr>
                        <m:t>+</m:t>
                      </m:r>
                      <m:d>
                        <m:dPr>
                          <m:ctrlPr>
                            <a:rPr lang="en-US" altLang="ja-JP" sz="2400" b="0" i="1" smtClean="0">
                              <a:latin typeface="Cambria Math" panose="02040503050406030204" pitchFamily="18" charset="0"/>
                            </a:rPr>
                          </m:ctrlPr>
                        </m:dPr>
                        <m:e>
                          <m:sSub>
                            <m:sSubPr>
                              <m:ctrlPr>
                                <a:rPr lang="en-US" altLang="ja-JP" sz="2400" b="0" i="1" smtClean="0">
                                  <a:latin typeface="Cambria Math" panose="02040503050406030204" pitchFamily="18" charset="0"/>
                                </a:rPr>
                              </m:ctrlPr>
                            </m:sSubPr>
                            <m:e>
                              <m:acc>
                                <m:accPr>
                                  <m:chr m:val="̅"/>
                                  <m:ctrlPr>
                                    <a:rPr lang="en-US" altLang="ja-JP" sz="2400" b="0" i="1" smtClean="0">
                                      <a:latin typeface="Cambria Math" panose="02040503050406030204" pitchFamily="18" charset="0"/>
                                    </a:rPr>
                                  </m:ctrlPr>
                                </m:accPr>
                                <m:e>
                                  <m:r>
                                    <a:rPr lang="en-US" altLang="ja-JP" sz="2400" b="0" i="1" smtClean="0">
                                      <a:latin typeface="Cambria Math" panose="02040503050406030204" pitchFamily="18" charset="0"/>
                                    </a:rPr>
                                    <m:t>𝑦</m:t>
                                  </m:r>
                                </m:e>
                              </m:acc>
                            </m:e>
                            <m:sub>
                              <m:r>
                                <a:rPr lang="en-US" altLang="ja-JP" sz="2400" b="0" i="1" smtClean="0">
                                  <a:latin typeface="Cambria Math" panose="02040503050406030204" pitchFamily="18" charset="0"/>
                                </a:rPr>
                                <m:t>𝑗</m:t>
                              </m:r>
                            </m:sub>
                          </m:sSub>
                          <m:r>
                            <a:rPr lang="en-US" altLang="ja-JP" sz="2400" b="0" i="1" smtClean="0">
                              <a:latin typeface="Cambria Math" panose="02040503050406030204" pitchFamily="18" charset="0"/>
                            </a:rPr>
                            <m:t>−</m:t>
                          </m:r>
                          <m:acc>
                            <m:accPr>
                              <m:chr m:val="̅"/>
                              <m:ctrlPr>
                                <a:rPr lang="en-US" altLang="ja-JP" sz="2400" b="0" i="1" smtClean="0">
                                  <a:latin typeface="Cambria Math" panose="02040503050406030204" pitchFamily="18" charset="0"/>
                                </a:rPr>
                              </m:ctrlPr>
                            </m:accPr>
                            <m:e>
                              <m:r>
                                <a:rPr lang="en-US" altLang="ja-JP" sz="2400" b="0" i="1" smtClean="0">
                                  <a:latin typeface="Cambria Math" panose="02040503050406030204" pitchFamily="18" charset="0"/>
                                </a:rPr>
                                <m:t>𝑦</m:t>
                              </m:r>
                            </m:e>
                          </m:acc>
                        </m:e>
                      </m:d>
                      <m:r>
                        <a:rPr lang="en-US" altLang="ja-JP" sz="2400" b="0" i="1" smtClean="0">
                          <a:latin typeface="Cambria Math" panose="02040503050406030204" pitchFamily="18" charset="0"/>
                        </a:rPr>
                        <m:t>+</m:t>
                      </m:r>
                      <m:d>
                        <m:dPr>
                          <m:ctrlPr>
                            <a:rPr lang="en-US" altLang="ja-JP" sz="2400" b="0" i="1" smtClean="0">
                              <a:latin typeface="Cambria Math" panose="02040503050406030204" pitchFamily="18" charset="0"/>
                            </a:rPr>
                          </m:ctrlPr>
                        </m:dPr>
                        <m:e>
                          <m:sSub>
                            <m:sSubPr>
                              <m:ctrlPr>
                                <a:rPr lang="en-US" altLang="ja-JP" sz="2400" i="1">
                                  <a:latin typeface="Cambria Math" panose="02040503050406030204" pitchFamily="18" charset="0"/>
                                </a:rPr>
                              </m:ctrlPr>
                            </m:sSubPr>
                            <m:e>
                              <m:acc>
                                <m:accPr>
                                  <m:chr m:val="̅"/>
                                  <m:ctrlPr>
                                    <a:rPr lang="en-US" altLang="ja-JP" sz="2400" i="1">
                                      <a:latin typeface="Cambria Math" panose="02040503050406030204" pitchFamily="18" charset="0"/>
                                    </a:rPr>
                                  </m:ctrlPr>
                                </m:accPr>
                                <m:e>
                                  <m:r>
                                    <a:rPr lang="en-US" altLang="ja-JP" sz="2400" i="1">
                                      <a:latin typeface="Cambria Math" panose="02040503050406030204" pitchFamily="18" charset="0"/>
                                    </a:rPr>
                                    <m:t>𝑦</m:t>
                                  </m:r>
                                </m:e>
                              </m:acc>
                            </m:e>
                            <m:sub>
                              <m:r>
                                <a:rPr lang="en-US" altLang="ja-JP" sz="2400" b="0" i="1" smtClean="0">
                                  <a:latin typeface="Cambria Math" panose="02040503050406030204" pitchFamily="18" charset="0"/>
                                </a:rPr>
                                <m:t>𝑖</m:t>
                              </m:r>
                            </m:sub>
                          </m:sSub>
                          <m:r>
                            <a:rPr lang="en-US" altLang="ja-JP" sz="2400" i="1">
                              <a:latin typeface="Cambria Math" panose="02040503050406030204" pitchFamily="18" charset="0"/>
                            </a:rPr>
                            <m:t>−</m:t>
                          </m:r>
                          <m:acc>
                            <m:accPr>
                              <m:chr m:val="̅"/>
                              <m:ctrlPr>
                                <a:rPr lang="en-US" altLang="ja-JP" sz="2400" i="1">
                                  <a:latin typeface="Cambria Math" panose="02040503050406030204" pitchFamily="18" charset="0"/>
                                </a:rPr>
                              </m:ctrlPr>
                            </m:accPr>
                            <m:e>
                              <m:r>
                                <a:rPr lang="en-US" altLang="ja-JP" sz="2400" i="1">
                                  <a:latin typeface="Cambria Math" panose="02040503050406030204" pitchFamily="18" charset="0"/>
                                </a:rPr>
                                <m:t>𝑦</m:t>
                              </m:r>
                            </m:e>
                          </m:acc>
                        </m:e>
                      </m:d>
                      <m:r>
                        <a:rPr lang="en-US" altLang="ja-JP" sz="2400" b="0" i="1" smtClean="0">
                          <a:latin typeface="Cambria Math" panose="02040503050406030204" pitchFamily="18" charset="0"/>
                        </a:rPr>
                        <m:t>+</m:t>
                      </m:r>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𝑒</m:t>
                          </m:r>
                        </m:e>
                        <m:sub>
                          <m:r>
                            <a:rPr lang="en-US" altLang="ja-JP" sz="2400" b="0" i="1" smtClean="0">
                              <a:latin typeface="Cambria Math" panose="02040503050406030204" pitchFamily="18" charset="0"/>
                            </a:rPr>
                            <m:t>𝑖𝑗</m:t>
                          </m:r>
                        </m:sub>
                      </m:sSub>
                    </m:oMath>
                  </m:oMathPara>
                </a14:m>
                <a:endParaRPr lang="ja-JP" altLang="en-US" sz="2400" dirty="0"/>
              </a:p>
            </p:txBody>
          </p:sp>
        </mc:Choice>
        <mc:Fallback xmlns="">
          <p:sp>
            <p:nvSpPr>
              <p:cNvPr id="3" name="正方形/長方形 2"/>
              <p:cNvSpPr>
                <a:spLocks noRot="1" noChangeAspect="1" noMove="1" noResize="1" noEditPoints="1" noAdjustHandles="1" noChangeArrowheads="1" noChangeShapeType="1" noTextEdit="1"/>
              </p:cNvSpPr>
              <p:nvPr/>
            </p:nvSpPr>
            <p:spPr>
              <a:xfrm>
                <a:off x="907482" y="5733406"/>
                <a:ext cx="4817152" cy="517834"/>
              </a:xfrm>
              <a:prstGeom prst="rect">
                <a:avLst/>
              </a:prstGeom>
              <a:blipFill>
                <a:blip r:embed="rId5"/>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被験者内デザインにおける</a:t>
            </a:r>
            <a:r>
              <a:rPr kumimoji="1" lang="en-US" altLang="ja-JP" dirty="0" smtClean="0"/>
              <a:t/>
            </a:r>
            <a:br>
              <a:rPr kumimoji="1" lang="en-US" altLang="ja-JP" dirty="0" smtClean="0"/>
            </a:br>
            <a:r>
              <a:rPr kumimoji="1" lang="ja-JP" altLang="en-US" dirty="0" smtClean="0"/>
              <a:t>平方和の分解</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全平方和を，興味ある要因の平方和，個人差の平方和，誤差の平方和に分解する．</a:t>
            </a:r>
            <a:endParaRPr kumimoji="1" lang="ja-JP" altLang="en-US" dirty="0"/>
          </a:p>
        </p:txBody>
      </p:sp>
      <mc:AlternateContent xmlns:mc="http://schemas.openxmlformats.org/markup-compatibility/2006">
        <mc:Choice xmlns:a14="http://schemas.microsoft.com/office/drawing/2010/main" Requires="a14">
          <p:sp>
            <p:nvSpPr>
              <p:cNvPr id="6" name="正方形/長方形 5"/>
              <p:cNvSpPr/>
              <p:nvPr/>
            </p:nvSpPr>
            <p:spPr>
              <a:xfrm>
                <a:off x="1475656" y="4986368"/>
                <a:ext cx="4724434" cy="91691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𝑒</m:t>
                          </m:r>
                        </m:e>
                        <m:sub>
                          <m:r>
                            <a:rPr lang="en-US" altLang="ja-JP" sz="2400" b="0" i="1" smtClean="0">
                              <a:latin typeface="Cambria Math" panose="02040503050406030204" pitchFamily="18" charset="0"/>
                            </a:rPr>
                            <m:t>𝑖𝑗</m:t>
                          </m:r>
                        </m:sub>
                      </m:sSub>
                      <m:r>
                        <m:rPr>
                          <m:aln/>
                        </m:rPr>
                        <a:rPr lang="en-US" altLang="ja-JP" sz="2400" b="0" i="1" smtClean="0">
                          <a:latin typeface="Cambria Math" panose="02040503050406030204" pitchFamily="18" charset="0"/>
                        </a:rPr>
                        <m:t>=</m:t>
                      </m:r>
                      <m:sSub>
                        <m:sSubPr>
                          <m:ctrlPr>
                            <a:rPr lang="en-US" altLang="ja-JP" sz="2400" i="1" smtClean="0">
                              <a:latin typeface="Cambria Math" panose="02040503050406030204" pitchFamily="18" charset="0"/>
                            </a:rPr>
                          </m:ctrlPr>
                        </m:sSubPr>
                        <m:e>
                          <m:r>
                            <a:rPr lang="en-US" altLang="ja-JP" sz="2400" b="0" i="1" smtClean="0">
                              <a:latin typeface="Cambria Math" panose="02040503050406030204" pitchFamily="18" charset="0"/>
                            </a:rPr>
                            <m:t>𝑦</m:t>
                          </m:r>
                        </m:e>
                        <m:sub>
                          <m:r>
                            <a:rPr lang="en-US" altLang="ja-JP" sz="2400" b="0" i="1" smtClean="0">
                              <a:latin typeface="Cambria Math" panose="02040503050406030204" pitchFamily="18" charset="0"/>
                            </a:rPr>
                            <m:t>𝑖𝑗</m:t>
                          </m:r>
                        </m:sub>
                      </m:sSub>
                      <m:r>
                        <a:rPr lang="en-US" altLang="ja-JP" sz="2400" b="0" i="1" smtClean="0">
                          <a:latin typeface="Cambria Math" panose="02040503050406030204" pitchFamily="18" charset="0"/>
                        </a:rPr>
                        <m:t>−</m:t>
                      </m:r>
                      <m:acc>
                        <m:accPr>
                          <m:chr m:val="̅"/>
                          <m:ctrlPr>
                            <a:rPr lang="en-US" altLang="ja-JP" sz="2400" b="0" i="1" smtClean="0">
                              <a:latin typeface="Cambria Math" panose="02040503050406030204" pitchFamily="18" charset="0"/>
                            </a:rPr>
                          </m:ctrlPr>
                        </m:accPr>
                        <m:e>
                          <m:r>
                            <a:rPr lang="en-US" altLang="ja-JP" sz="2400" b="0" i="1" smtClean="0">
                              <a:latin typeface="Cambria Math" panose="02040503050406030204" pitchFamily="18" charset="0"/>
                            </a:rPr>
                            <m:t>𝑦</m:t>
                          </m:r>
                        </m:e>
                      </m:acc>
                      <m:r>
                        <a:rPr lang="en-US" altLang="ja-JP" sz="2400" b="0" i="1" smtClean="0">
                          <a:latin typeface="Cambria Math" panose="02040503050406030204" pitchFamily="18" charset="0"/>
                        </a:rPr>
                        <m:t>−</m:t>
                      </m:r>
                      <m:d>
                        <m:dPr>
                          <m:ctrlPr>
                            <a:rPr lang="en-US" altLang="ja-JP" sz="2400" b="0" i="1" smtClean="0">
                              <a:latin typeface="Cambria Math" panose="02040503050406030204" pitchFamily="18" charset="0"/>
                            </a:rPr>
                          </m:ctrlPr>
                        </m:dPr>
                        <m:e>
                          <m:sSub>
                            <m:sSubPr>
                              <m:ctrlPr>
                                <a:rPr lang="en-US" altLang="ja-JP" sz="2400" b="0" i="1" smtClean="0">
                                  <a:latin typeface="Cambria Math" panose="02040503050406030204" pitchFamily="18" charset="0"/>
                                </a:rPr>
                              </m:ctrlPr>
                            </m:sSubPr>
                            <m:e>
                              <m:acc>
                                <m:accPr>
                                  <m:chr m:val="̅"/>
                                  <m:ctrlPr>
                                    <a:rPr lang="en-US" altLang="ja-JP" sz="2400" b="0" i="1" smtClean="0">
                                      <a:latin typeface="Cambria Math" panose="02040503050406030204" pitchFamily="18" charset="0"/>
                                    </a:rPr>
                                  </m:ctrlPr>
                                </m:accPr>
                                <m:e>
                                  <m:r>
                                    <a:rPr lang="en-US" altLang="ja-JP" sz="2400" b="0" i="1" smtClean="0">
                                      <a:latin typeface="Cambria Math" panose="02040503050406030204" pitchFamily="18" charset="0"/>
                                    </a:rPr>
                                    <m:t>𝑦</m:t>
                                  </m:r>
                                </m:e>
                              </m:acc>
                            </m:e>
                            <m:sub>
                              <m:r>
                                <a:rPr lang="en-US" altLang="ja-JP" sz="2400" b="0" i="1" smtClean="0">
                                  <a:latin typeface="Cambria Math" panose="02040503050406030204" pitchFamily="18" charset="0"/>
                                </a:rPr>
                                <m:t>𝑗</m:t>
                              </m:r>
                            </m:sub>
                          </m:sSub>
                          <m:r>
                            <a:rPr lang="en-US" altLang="ja-JP" sz="2400" b="0" i="1" smtClean="0">
                              <a:latin typeface="Cambria Math" panose="02040503050406030204" pitchFamily="18" charset="0"/>
                            </a:rPr>
                            <m:t>−</m:t>
                          </m:r>
                          <m:acc>
                            <m:accPr>
                              <m:chr m:val="̅"/>
                              <m:ctrlPr>
                                <a:rPr lang="en-US" altLang="ja-JP" sz="2400" b="0" i="1" smtClean="0">
                                  <a:latin typeface="Cambria Math" panose="02040503050406030204" pitchFamily="18" charset="0"/>
                                </a:rPr>
                              </m:ctrlPr>
                            </m:accPr>
                            <m:e>
                              <m:r>
                                <a:rPr lang="en-US" altLang="ja-JP" sz="2400" b="0" i="1" smtClean="0">
                                  <a:latin typeface="Cambria Math" panose="02040503050406030204" pitchFamily="18" charset="0"/>
                                </a:rPr>
                                <m:t>𝑦</m:t>
                              </m:r>
                            </m:e>
                          </m:acc>
                        </m:e>
                      </m:d>
                      <m:r>
                        <a:rPr lang="en-US" altLang="ja-JP" sz="2400" b="0" i="1" smtClean="0">
                          <a:latin typeface="Cambria Math" panose="02040503050406030204" pitchFamily="18" charset="0"/>
                        </a:rPr>
                        <m:t>−</m:t>
                      </m:r>
                      <m:d>
                        <m:dPr>
                          <m:ctrlPr>
                            <a:rPr lang="en-US" altLang="ja-JP" sz="2400" b="0" i="1" smtClean="0">
                              <a:latin typeface="Cambria Math" panose="02040503050406030204" pitchFamily="18" charset="0"/>
                            </a:rPr>
                          </m:ctrlPr>
                        </m:dPr>
                        <m:e>
                          <m:sSub>
                            <m:sSubPr>
                              <m:ctrlPr>
                                <a:rPr lang="en-US" altLang="ja-JP" sz="2400" i="1">
                                  <a:latin typeface="Cambria Math" panose="02040503050406030204" pitchFamily="18" charset="0"/>
                                </a:rPr>
                              </m:ctrlPr>
                            </m:sSubPr>
                            <m:e>
                              <m:acc>
                                <m:accPr>
                                  <m:chr m:val="̅"/>
                                  <m:ctrlPr>
                                    <a:rPr lang="en-US" altLang="ja-JP" sz="2400" i="1">
                                      <a:latin typeface="Cambria Math" panose="02040503050406030204" pitchFamily="18" charset="0"/>
                                    </a:rPr>
                                  </m:ctrlPr>
                                </m:accPr>
                                <m:e>
                                  <m:r>
                                    <a:rPr lang="en-US" altLang="ja-JP" sz="2400" i="1">
                                      <a:latin typeface="Cambria Math" panose="02040503050406030204" pitchFamily="18" charset="0"/>
                                    </a:rPr>
                                    <m:t>𝑦</m:t>
                                  </m:r>
                                </m:e>
                              </m:acc>
                            </m:e>
                            <m:sub>
                              <m:r>
                                <a:rPr lang="en-US" altLang="ja-JP" sz="2400" b="0" i="1" smtClean="0">
                                  <a:latin typeface="Cambria Math" panose="02040503050406030204" pitchFamily="18" charset="0"/>
                                </a:rPr>
                                <m:t>𝑖</m:t>
                              </m:r>
                            </m:sub>
                          </m:sSub>
                          <m:r>
                            <a:rPr lang="en-US" altLang="ja-JP" sz="2400" i="1">
                              <a:latin typeface="Cambria Math" panose="02040503050406030204" pitchFamily="18" charset="0"/>
                            </a:rPr>
                            <m:t>−</m:t>
                          </m:r>
                          <m:acc>
                            <m:accPr>
                              <m:chr m:val="̅"/>
                              <m:ctrlPr>
                                <a:rPr lang="en-US" altLang="ja-JP" sz="2400" i="1">
                                  <a:latin typeface="Cambria Math" panose="02040503050406030204" pitchFamily="18" charset="0"/>
                                </a:rPr>
                              </m:ctrlPr>
                            </m:accPr>
                            <m:e>
                              <m:r>
                                <a:rPr lang="en-US" altLang="ja-JP" sz="2400" i="1">
                                  <a:latin typeface="Cambria Math" panose="02040503050406030204" pitchFamily="18" charset="0"/>
                                </a:rPr>
                                <m:t>𝑦</m:t>
                              </m:r>
                            </m:e>
                          </m:acc>
                        </m:e>
                      </m:d>
                      <m:r>
                        <m:rPr>
                          <m:brk m:alnAt="1"/>
                        </m:rPr>
                        <a:rPr lang="en-US" altLang="ja-JP" sz="2400" b="0" i="1" smtClean="0">
                          <a:latin typeface="Cambria Math" panose="02040503050406030204" pitchFamily="18" charset="0"/>
                        </a:rPr>
                        <m:t>=</m:t>
                      </m:r>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𝑦</m:t>
                          </m:r>
                        </m:e>
                        <m:sub>
                          <m:r>
                            <a:rPr lang="en-US" altLang="ja-JP" sz="2400" b="0" i="1" smtClean="0">
                              <a:latin typeface="Cambria Math" panose="02040503050406030204" pitchFamily="18" charset="0"/>
                            </a:rPr>
                            <m:t>𝑖𝑗</m:t>
                          </m:r>
                        </m:sub>
                      </m:sSub>
                      <m:r>
                        <a:rPr lang="en-US" altLang="ja-JP" sz="2400" b="0" i="1" smtClean="0">
                          <a:latin typeface="Cambria Math" panose="02040503050406030204" pitchFamily="18" charset="0"/>
                        </a:rPr>
                        <m:t>−</m:t>
                      </m:r>
                      <m:sSub>
                        <m:sSubPr>
                          <m:ctrlPr>
                            <a:rPr lang="en-US" altLang="ja-JP" sz="2400" b="0" i="1" smtClean="0">
                              <a:latin typeface="Cambria Math" panose="02040503050406030204" pitchFamily="18" charset="0"/>
                            </a:rPr>
                          </m:ctrlPr>
                        </m:sSubPr>
                        <m:e>
                          <m:acc>
                            <m:accPr>
                              <m:chr m:val="̅"/>
                              <m:ctrlPr>
                                <a:rPr lang="en-US" altLang="ja-JP" sz="2400" b="0" i="1" smtClean="0">
                                  <a:latin typeface="Cambria Math" panose="02040503050406030204" pitchFamily="18" charset="0"/>
                                </a:rPr>
                              </m:ctrlPr>
                            </m:accPr>
                            <m:e>
                              <m:r>
                                <a:rPr lang="en-US" altLang="ja-JP" sz="2400" b="0" i="1" smtClean="0">
                                  <a:latin typeface="Cambria Math" panose="02040503050406030204" pitchFamily="18" charset="0"/>
                                </a:rPr>
                                <m:t>𝑦</m:t>
                              </m:r>
                            </m:e>
                          </m:acc>
                        </m:e>
                        <m:sub>
                          <m:r>
                            <a:rPr lang="en-US" altLang="ja-JP" sz="2400" b="0" i="1" smtClean="0">
                              <a:latin typeface="Cambria Math" panose="02040503050406030204" pitchFamily="18" charset="0"/>
                            </a:rPr>
                            <m:t>𝑗</m:t>
                          </m:r>
                        </m:sub>
                      </m:sSub>
                      <m:r>
                        <a:rPr lang="en-US" altLang="ja-JP" sz="2400" b="0" i="1" smtClean="0">
                          <a:latin typeface="Cambria Math" panose="02040503050406030204" pitchFamily="18" charset="0"/>
                        </a:rPr>
                        <m:t>−</m:t>
                      </m:r>
                      <m:sSub>
                        <m:sSubPr>
                          <m:ctrlPr>
                            <a:rPr lang="en-US" altLang="ja-JP" sz="2400" b="0" i="1" smtClean="0">
                              <a:latin typeface="Cambria Math" panose="02040503050406030204" pitchFamily="18" charset="0"/>
                            </a:rPr>
                          </m:ctrlPr>
                        </m:sSubPr>
                        <m:e>
                          <m:acc>
                            <m:accPr>
                              <m:chr m:val="̅"/>
                              <m:ctrlPr>
                                <a:rPr lang="en-US" altLang="ja-JP" sz="2400" b="0" i="1" smtClean="0">
                                  <a:latin typeface="Cambria Math" panose="02040503050406030204" pitchFamily="18" charset="0"/>
                                </a:rPr>
                              </m:ctrlPr>
                            </m:accPr>
                            <m:e>
                              <m:r>
                                <a:rPr lang="en-US" altLang="ja-JP" sz="2400" b="0" i="1" smtClean="0">
                                  <a:latin typeface="Cambria Math" panose="02040503050406030204" pitchFamily="18" charset="0"/>
                                </a:rPr>
                                <m:t>𝑦</m:t>
                              </m:r>
                            </m:e>
                          </m:acc>
                        </m:e>
                        <m:sub>
                          <m:r>
                            <a:rPr lang="en-US" altLang="ja-JP" sz="2400" b="0" i="1" smtClean="0">
                              <a:latin typeface="Cambria Math" panose="02040503050406030204" pitchFamily="18" charset="0"/>
                            </a:rPr>
                            <m:t>𝑖</m:t>
                          </m:r>
                        </m:sub>
                      </m:sSub>
                      <m:r>
                        <a:rPr lang="en-US" altLang="ja-JP" sz="2400" b="0" i="1" smtClean="0">
                          <a:latin typeface="Cambria Math" panose="02040503050406030204" pitchFamily="18" charset="0"/>
                        </a:rPr>
                        <m:t>+</m:t>
                      </m:r>
                      <m:acc>
                        <m:accPr>
                          <m:chr m:val="̅"/>
                          <m:ctrlPr>
                            <a:rPr lang="en-US" altLang="ja-JP" sz="2400" b="0" i="1" smtClean="0">
                              <a:latin typeface="Cambria Math" panose="02040503050406030204" pitchFamily="18" charset="0"/>
                            </a:rPr>
                          </m:ctrlPr>
                        </m:accPr>
                        <m:e>
                          <m:r>
                            <a:rPr lang="en-US" altLang="ja-JP" sz="2400" b="0" i="1" smtClean="0">
                              <a:latin typeface="Cambria Math" panose="02040503050406030204" pitchFamily="18" charset="0"/>
                            </a:rPr>
                            <m:t>𝑦</m:t>
                          </m:r>
                        </m:e>
                      </m:acc>
                    </m:oMath>
                  </m:oMathPara>
                </a14:m>
                <a:endParaRPr lang="ja-JP" altLang="en-US" sz="2400" dirty="0"/>
              </a:p>
            </p:txBody>
          </p:sp>
        </mc:Choice>
        <mc:Fallback>
          <p:sp>
            <p:nvSpPr>
              <p:cNvPr id="6" name="正方形/長方形 5"/>
              <p:cNvSpPr>
                <a:spLocks noRot="1" noChangeAspect="1" noMove="1" noResize="1" noEditPoints="1" noAdjustHandles="1" noChangeArrowheads="1" noChangeShapeType="1" noTextEdit="1"/>
              </p:cNvSpPr>
              <p:nvPr/>
            </p:nvSpPr>
            <p:spPr>
              <a:xfrm>
                <a:off x="1475656" y="4986368"/>
                <a:ext cx="4724434" cy="916918"/>
              </a:xfrm>
              <a:prstGeom prst="rect">
                <a:avLst/>
              </a:prstGeom>
              <a:blipFill>
                <a:blip r:embed="rId2"/>
                <a:stretch>
                  <a:fillRect b="-5333"/>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5" name="テキスト ボックス 4"/>
              <p:cNvSpPr txBox="1"/>
              <p:nvPr/>
            </p:nvSpPr>
            <p:spPr>
              <a:xfrm>
                <a:off x="1475656" y="2962870"/>
                <a:ext cx="5946820" cy="180062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nary>
                        <m:naryPr>
                          <m:chr m:val="∑"/>
                          <m:ctrlPr>
                            <a:rPr kumimoji="1" lang="ja-JP" altLang="en-US" sz="2000" i="1" smtClean="0">
                              <a:latin typeface="Cambria Math" panose="02040503050406030204" pitchFamily="18" charset="0"/>
                            </a:rPr>
                          </m:ctrlPr>
                        </m:naryPr>
                        <m:sub>
                          <m:r>
                            <m:rPr>
                              <m:brk m:alnAt="23"/>
                            </m:rPr>
                            <a:rPr kumimoji="1" lang="en-US" altLang="ja-JP" sz="2000" b="0" i="1" smtClean="0">
                              <a:latin typeface="Cambria Math" panose="02040503050406030204" pitchFamily="18" charset="0"/>
                            </a:rPr>
                            <m:t>𝑗</m:t>
                          </m:r>
                          <m:r>
                            <a:rPr kumimoji="1" lang="en-US" altLang="ja-JP" sz="2000" b="0" i="1" smtClean="0">
                              <a:latin typeface="Cambria Math" panose="02040503050406030204" pitchFamily="18" charset="0"/>
                            </a:rPr>
                            <m:t>=1</m:t>
                          </m:r>
                        </m:sub>
                        <m:sup>
                          <m:r>
                            <a:rPr kumimoji="1" lang="en-US" altLang="ja-JP" sz="2000" b="0" i="1" smtClean="0">
                              <a:latin typeface="Cambria Math" panose="02040503050406030204" pitchFamily="18" charset="0"/>
                            </a:rPr>
                            <m:t>𝐽</m:t>
                          </m:r>
                        </m:sup>
                        <m:e>
                          <m:nary>
                            <m:naryPr>
                              <m:chr m:val="∑"/>
                              <m:ctrlPr>
                                <a:rPr kumimoji="1" lang="en-US" altLang="ja-JP" sz="2000" i="1" smtClean="0">
                                  <a:latin typeface="Cambria Math" panose="02040503050406030204" pitchFamily="18" charset="0"/>
                                </a:rPr>
                              </m:ctrlPr>
                            </m:naryPr>
                            <m:sub>
                              <m:r>
                                <m:rPr>
                                  <m:brk m:alnAt="23"/>
                                </m:rPr>
                                <a:rPr kumimoji="1" lang="en-US" altLang="ja-JP" sz="2000" b="0" i="1" smtClean="0">
                                  <a:latin typeface="Cambria Math" panose="02040503050406030204" pitchFamily="18" charset="0"/>
                                </a:rPr>
                                <m:t>𝑖</m:t>
                              </m:r>
                              <m:r>
                                <a:rPr kumimoji="1" lang="en-US" altLang="ja-JP" sz="2000" b="0" i="1" smtClean="0">
                                  <a:latin typeface="Cambria Math" panose="02040503050406030204" pitchFamily="18" charset="0"/>
                                </a:rPr>
                                <m:t>=1</m:t>
                              </m:r>
                            </m:sub>
                            <m:sup>
                              <m:r>
                                <a:rPr kumimoji="1" lang="en-US" altLang="ja-JP" sz="2000" b="0" i="1" smtClean="0">
                                  <a:latin typeface="Cambria Math" panose="02040503050406030204" pitchFamily="18" charset="0"/>
                                </a:rPr>
                                <m:t>𝑛</m:t>
                              </m:r>
                            </m:sup>
                            <m:e>
                              <m:sSup>
                                <m:sSupPr>
                                  <m:ctrlPr>
                                    <a:rPr kumimoji="1" lang="en-US" altLang="ja-JP" sz="2000" i="1" smtClean="0">
                                      <a:latin typeface="Cambria Math" panose="02040503050406030204" pitchFamily="18" charset="0"/>
                                    </a:rPr>
                                  </m:ctrlPr>
                                </m:sSupPr>
                                <m:e>
                                  <m:d>
                                    <m:dPr>
                                      <m:ctrlPr>
                                        <a:rPr kumimoji="1" lang="en-US" altLang="ja-JP" sz="2000" i="1" smtClean="0">
                                          <a:latin typeface="Cambria Math" panose="02040503050406030204" pitchFamily="18" charset="0"/>
                                        </a:rPr>
                                      </m:ctrlPr>
                                    </m:dPr>
                                    <m:e>
                                      <m:sSub>
                                        <m:sSubPr>
                                          <m:ctrlPr>
                                            <a:rPr kumimoji="1" lang="en-US" altLang="ja-JP" sz="2000" i="1" smtClean="0">
                                              <a:latin typeface="Cambria Math" panose="02040503050406030204" pitchFamily="18" charset="0"/>
                                            </a:rPr>
                                          </m:ctrlPr>
                                        </m:sSubPr>
                                        <m:e>
                                          <m:r>
                                            <a:rPr kumimoji="1" lang="en-US" altLang="ja-JP" sz="2000" b="0" i="1" smtClean="0">
                                              <a:latin typeface="Cambria Math" panose="02040503050406030204" pitchFamily="18" charset="0"/>
                                            </a:rPr>
                                            <m:t>𝑦</m:t>
                                          </m:r>
                                        </m:e>
                                        <m:sub>
                                          <m:r>
                                            <a:rPr kumimoji="1" lang="en-US" altLang="ja-JP" sz="2000" b="0" i="1" smtClean="0">
                                              <a:latin typeface="Cambria Math" panose="02040503050406030204" pitchFamily="18" charset="0"/>
                                            </a:rPr>
                                            <m:t>𝑖𝑗</m:t>
                                          </m:r>
                                        </m:sub>
                                      </m:sSub>
                                      <m:r>
                                        <a:rPr kumimoji="1" lang="en-US" altLang="ja-JP" sz="2000" b="0" i="1" smtClean="0">
                                          <a:latin typeface="Cambria Math" panose="02040503050406030204" pitchFamily="18" charset="0"/>
                                        </a:rPr>
                                        <m:t>−</m:t>
                                      </m:r>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𝑦</m:t>
                                          </m:r>
                                        </m:e>
                                      </m:acc>
                                    </m:e>
                                  </m:d>
                                </m:e>
                                <m:sup>
                                  <m:r>
                                    <a:rPr kumimoji="1" lang="en-US" altLang="ja-JP" sz="2000" b="0" i="1" smtClean="0">
                                      <a:latin typeface="Cambria Math" panose="02040503050406030204" pitchFamily="18" charset="0"/>
                                    </a:rPr>
                                    <m:t>2</m:t>
                                  </m:r>
                                </m:sup>
                              </m:sSup>
                            </m:e>
                          </m:nary>
                        </m:e>
                      </m:nary>
                      <m:r>
                        <m:rPr>
                          <m:aln/>
                        </m:rPr>
                        <a:rPr kumimoji="1" lang="en-US" altLang="ja-JP" sz="2000" b="0" i="1" smtClean="0">
                          <a:latin typeface="Cambria Math" panose="02040503050406030204" pitchFamily="18" charset="0"/>
                        </a:rPr>
                        <m:t>=</m:t>
                      </m:r>
                      <m:nary>
                        <m:naryPr>
                          <m:chr m:val="∑"/>
                          <m:ctrlPr>
                            <a:rPr lang="en-US" altLang="ja-JP" sz="2000" i="1">
                              <a:latin typeface="Cambria Math" panose="02040503050406030204" pitchFamily="18" charset="0"/>
                            </a:rPr>
                          </m:ctrlPr>
                        </m:naryPr>
                        <m:sub>
                          <m:r>
                            <m:rPr>
                              <m:brk m:alnAt="23"/>
                            </m:rPr>
                            <a:rPr lang="en-US" altLang="ja-JP" sz="2000" i="1">
                              <a:latin typeface="Cambria Math" panose="02040503050406030204" pitchFamily="18" charset="0"/>
                            </a:rPr>
                            <m:t>𝑗</m:t>
                          </m:r>
                          <m:r>
                            <a:rPr lang="en-US" altLang="ja-JP" sz="2000" i="1">
                              <a:latin typeface="Cambria Math" panose="02040503050406030204" pitchFamily="18" charset="0"/>
                            </a:rPr>
                            <m:t>=1</m:t>
                          </m:r>
                        </m:sub>
                        <m:sup>
                          <m:r>
                            <a:rPr lang="en-US" altLang="ja-JP" sz="2000" i="1">
                              <a:latin typeface="Cambria Math" panose="02040503050406030204" pitchFamily="18" charset="0"/>
                            </a:rPr>
                            <m:t>𝐽</m:t>
                          </m:r>
                        </m:sup>
                        <m:e>
                          <m:nary>
                            <m:naryPr>
                              <m:chr m:val="∑"/>
                              <m:ctrlPr>
                                <a:rPr lang="en-US" altLang="ja-JP" sz="2000" i="1">
                                  <a:latin typeface="Cambria Math" panose="02040503050406030204" pitchFamily="18" charset="0"/>
                                </a:rPr>
                              </m:ctrlPr>
                            </m:naryPr>
                            <m:sub>
                              <m:r>
                                <m:rPr>
                                  <m:brk m:alnAt="23"/>
                                </m:rPr>
                                <a:rPr lang="en-US" altLang="ja-JP" sz="2000" i="1">
                                  <a:latin typeface="Cambria Math" panose="02040503050406030204" pitchFamily="18" charset="0"/>
                                </a:rPr>
                                <m:t>𝑖</m:t>
                              </m:r>
                              <m:r>
                                <a:rPr lang="en-US" altLang="ja-JP" sz="2000" i="1">
                                  <a:latin typeface="Cambria Math" panose="02040503050406030204" pitchFamily="18" charset="0"/>
                                </a:rPr>
                                <m:t>=1</m:t>
                              </m:r>
                            </m:sub>
                            <m:sup>
                              <m:r>
                                <a:rPr lang="en-US" altLang="ja-JP" sz="2000" i="1">
                                  <a:latin typeface="Cambria Math" panose="02040503050406030204" pitchFamily="18" charset="0"/>
                                </a:rPr>
                                <m:t>𝑛</m:t>
                              </m:r>
                            </m:sup>
                            <m:e>
                              <m:sSup>
                                <m:sSupPr>
                                  <m:ctrlPr>
                                    <a:rPr lang="en-US" altLang="ja-JP" sz="2000" i="1">
                                      <a:latin typeface="Cambria Math" panose="02040503050406030204" pitchFamily="18" charset="0"/>
                                    </a:rPr>
                                  </m:ctrlPr>
                                </m:sSupPr>
                                <m:e>
                                  <m:d>
                                    <m:dPr>
                                      <m:ctrlPr>
                                        <a:rPr lang="en-US" altLang="ja-JP" sz="2000" i="1">
                                          <a:latin typeface="Cambria Math" panose="02040503050406030204" pitchFamily="18" charset="0"/>
                                        </a:rPr>
                                      </m:ctrlPr>
                                    </m:dPr>
                                    <m:e>
                                      <m:sSub>
                                        <m:sSubPr>
                                          <m:ctrlPr>
                                            <a:rPr lang="en-US" altLang="ja-JP" sz="2000" i="1">
                                              <a:latin typeface="Cambria Math" panose="02040503050406030204" pitchFamily="18" charset="0"/>
                                            </a:rPr>
                                          </m:ctrlPr>
                                        </m:sSubPr>
                                        <m:e>
                                          <m:acc>
                                            <m:accPr>
                                              <m:chr m:val="̅"/>
                                              <m:ctrlPr>
                                                <a:rPr lang="en-US" altLang="ja-JP" sz="2000" i="1">
                                                  <a:latin typeface="Cambria Math" panose="02040503050406030204" pitchFamily="18" charset="0"/>
                                                </a:rPr>
                                              </m:ctrlPr>
                                            </m:accPr>
                                            <m:e>
                                              <m:r>
                                                <a:rPr lang="en-US" altLang="ja-JP" sz="2000" i="1">
                                                  <a:latin typeface="Cambria Math" panose="02040503050406030204" pitchFamily="18" charset="0"/>
                                                </a:rPr>
                                                <m:t>𝑦</m:t>
                                              </m:r>
                                            </m:e>
                                          </m:acc>
                                        </m:e>
                                        <m:sub>
                                          <m:r>
                                            <a:rPr lang="en-US" altLang="ja-JP" sz="2000" i="1">
                                              <a:latin typeface="Cambria Math" panose="02040503050406030204" pitchFamily="18" charset="0"/>
                                            </a:rPr>
                                            <m:t>𝑗</m:t>
                                          </m:r>
                                        </m:sub>
                                      </m:sSub>
                                      <m:r>
                                        <a:rPr lang="en-US" altLang="ja-JP" sz="2000" i="1">
                                          <a:latin typeface="Cambria Math" panose="02040503050406030204" pitchFamily="18" charset="0"/>
                                        </a:rPr>
                                        <m:t>−</m:t>
                                      </m:r>
                                      <m:acc>
                                        <m:accPr>
                                          <m:chr m:val="̅"/>
                                          <m:ctrlPr>
                                            <a:rPr lang="en-US" altLang="ja-JP" sz="2000" i="1">
                                              <a:latin typeface="Cambria Math" panose="02040503050406030204" pitchFamily="18" charset="0"/>
                                            </a:rPr>
                                          </m:ctrlPr>
                                        </m:accPr>
                                        <m:e>
                                          <m:r>
                                            <a:rPr lang="en-US" altLang="ja-JP" sz="2000" i="1">
                                              <a:latin typeface="Cambria Math" panose="02040503050406030204" pitchFamily="18" charset="0"/>
                                            </a:rPr>
                                            <m:t>𝑦</m:t>
                                          </m:r>
                                        </m:e>
                                      </m:acc>
                                    </m:e>
                                  </m:d>
                                </m:e>
                                <m:sup>
                                  <m:r>
                                    <a:rPr lang="en-US" altLang="ja-JP" sz="2000" i="1">
                                      <a:latin typeface="Cambria Math" panose="02040503050406030204" pitchFamily="18" charset="0"/>
                                    </a:rPr>
                                    <m:t>2</m:t>
                                  </m:r>
                                </m:sup>
                              </m:sSup>
                            </m:e>
                          </m:nary>
                          <m:r>
                            <a:rPr lang="en-US" altLang="ja-JP" sz="2000" i="1">
                              <a:latin typeface="Cambria Math" panose="02040503050406030204" pitchFamily="18" charset="0"/>
                            </a:rPr>
                            <m:t>+</m:t>
                          </m:r>
                        </m:e>
                      </m:nary>
                      <m:nary>
                        <m:naryPr>
                          <m:chr m:val="∑"/>
                          <m:ctrlPr>
                            <a:rPr lang="en-US" altLang="ja-JP" sz="2000" i="1">
                              <a:latin typeface="Cambria Math" panose="02040503050406030204" pitchFamily="18" charset="0"/>
                            </a:rPr>
                          </m:ctrlPr>
                        </m:naryPr>
                        <m:sub>
                          <m:r>
                            <m:rPr>
                              <m:brk m:alnAt="23"/>
                            </m:rPr>
                            <a:rPr lang="en-US" altLang="ja-JP" sz="2000" i="1">
                              <a:latin typeface="Cambria Math" panose="02040503050406030204" pitchFamily="18" charset="0"/>
                            </a:rPr>
                            <m:t>𝑗</m:t>
                          </m:r>
                          <m:r>
                            <a:rPr lang="en-US" altLang="ja-JP" sz="2000" i="1">
                              <a:latin typeface="Cambria Math" panose="02040503050406030204" pitchFamily="18" charset="0"/>
                            </a:rPr>
                            <m:t>=1</m:t>
                          </m:r>
                        </m:sub>
                        <m:sup>
                          <m:r>
                            <a:rPr lang="en-US" altLang="ja-JP" sz="2000" i="1">
                              <a:latin typeface="Cambria Math" panose="02040503050406030204" pitchFamily="18" charset="0"/>
                            </a:rPr>
                            <m:t>𝐽</m:t>
                          </m:r>
                        </m:sup>
                        <m:e>
                          <m:nary>
                            <m:naryPr>
                              <m:chr m:val="∑"/>
                              <m:ctrlPr>
                                <a:rPr lang="en-US" altLang="ja-JP" sz="2000" i="1">
                                  <a:latin typeface="Cambria Math" panose="02040503050406030204" pitchFamily="18" charset="0"/>
                                </a:rPr>
                              </m:ctrlPr>
                            </m:naryPr>
                            <m:sub>
                              <m:r>
                                <m:rPr>
                                  <m:brk m:alnAt="23"/>
                                </m:rPr>
                                <a:rPr lang="en-US" altLang="ja-JP" sz="2000" i="1">
                                  <a:latin typeface="Cambria Math" panose="02040503050406030204" pitchFamily="18" charset="0"/>
                                </a:rPr>
                                <m:t>𝑖</m:t>
                              </m:r>
                              <m:r>
                                <a:rPr lang="en-US" altLang="ja-JP" sz="2000" i="1">
                                  <a:latin typeface="Cambria Math" panose="02040503050406030204" pitchFamily="18" charset="0"/>
                                </a:rPr>
                                <m:t>=1</m:t>
                              </m:r>
                            </m:sub>
                            <m:sup>
                              <m:r>
                                <a:rPr lang="en-US" altLang="ja-JP" sz="2000" i="1">
                                  <a:latin typeface="Cambria Math" panose="02040503050406030204" pitchFamily="18" charset="0"/>
                                </a:rPr>
                                <m:t>𝑛</m:t>
                              </m:r>
                            </m:sup>
                            <m:e>
                              <m:sSup>
                                <m:sSupPr>
                                  <m:ctrlPr>
                                    <a:rPr lang="en-US" altLang="ja-JP" sz="2000" i="1">
                                      <a:latin typeface="Cambria Math" panose="02040503050406030204" pitchFamily="18" charset="0"/>
                                    </a:rPr>
                                  </m:ctrlPr>
                                </m:sSupPr>
                                <m:e>
                                  <m:d>
                                    <m:dPr>
                                      <m:ctrlPr>
                                        <a:rPr lang="en-US" altLang="ja-JP" sz="2000" i="1">
                                          <a:latin typeface="Cambria Math" panose="02040503050406030204" pitchFamily="18" charset="0"/>
                                        </a:rPr>
                                      </m:ctrlPr>
                                    </m:dPr>
                                    <m:e>
                                      <m:sSub>
                                        <m:sSubPr>
                                          <m:ctrlPr>
                                            <a:rPr lang="en-US" altLang="ja-JP" sz="2000" i="1">
                                              <a:latin typeface="Cambria Math" panose="02040503050406030204" pitchFamily="18" charset="0"/>
                                            </a:rPr>
                                          </m:ctrlPr>
                                        </m:sSubPr>
                                        <m:e>
                                          <m:acc>
                                            <m:accPr>
                                              <m:chr m:val="̅"/>
                                              <m:ctrlPr>
                                                <a:rPr lang="en-US" altLang="ja-JP" sz="2000" i="1">
                                                  <a:latin typeface="Cambria Math" panose="02040503050406030204" pitchFamily="18" charset="0"/>
                                                </a:rPr>
                                              </m:ctrlPr>
                                            </m:accPr>
                                            <m:e>
                                              <m:r>
                                                <a:rPr lang="en-US" altLang="ja-JP" sz="2000" i="1">
                                                  <a:latin typeface="Cambria Math" panose="02040503050406030204" pitchFamily="18" charset="0"/>
                                                </a:rPr>
                                                <m:t>𝑦</m:t>
                                              </m:r>
                                            </m:e>
                                          </m:acc>
                                        </m:e>
                                        <m:sub>
                                          <m:r>
                                            <a:rPr lang="en-US" altLang="ja-JP" sz="2000" b="0" i="1" smtClean="0">
                                              <a:latin typeface="Cambria Math" panose="02040503050406030204" pitchFamily="18" charset="0"/>
                                            </a:rPr>
                                            <m:t>𝑖</m:t>
                                          </m:r>
                                        </m:sub>
                                      </m:sSub>
                                      <m:r>
                                        <a:rPr lang="en-US" altLang="ja-JP" sz="2000" i="1">
                                          <a:latin typeface="Cambria Math" panose="02040503050406030204" pitchFamily="18" charset="0"/>
                                        </a:rPr>
                                        <m:t>−</m:t>
                                      </m:r>
                                      <m:acc>
                                        <m:accPr>
                                          <m:chr m:val="̅"/>
                                          <m:ctrlPr>
                                            <a:rPr lang="en-US" altLang="ja-JP" sz="2000" i="1">
                                              <a:latin typeface="Cambria Math" panose="02040503050406030204" pitchFamily="18" charset="0"/>
                                            </a:rPr>
                                          </m:ctrlPr>
                                        </m:accPr>
                                        <m:e>
                                          <m:r>
                                            <a:rPr lang="en-US" altLang="ja-JP" sz="2000" i="1">
                                              <a:latin typeface="Cambria Math" panose="02040503050406030204" pitchFamily="18" charset="0"/>
                                            </a:rPr>
                                            <m:t>𝑦</m:t>
                                          </m:r>
                                        </m:e>
                                      </m:acc>
                                    </m:e>
                                  </m:d>
                                </m:e>
                                <m:sup>
                                  <m:r>
                                    <a:rPr lang="en-US" altLang="ja-JP" sz="2000" i="1">
                                      <a:latin typeface="Cambria Math" panose="02040503050406030204" pitchFamily="18" charset="0"/>
                                    </a:rPr>
                                    <m:t>2</m:t>
                                  </m:r>
                                </m:sup>
                              </m:sSup>
                            </m:e>
                          </m:nary>
                        </m:e>
                      </m:nary>
                      <m:r>
                        <m:rPr>
                          <m:brk m:alnAt="4"/>
                        </m:rPr>
                        <a:rPr lang="en-US" altLang="ja-JP" sz="2000" b="0" i="1" smtClean="0">
                          <a:latin typeface="Cambria Math" panose="02040503050406030204" pitchFamily="18" charset="0"/>
                        </a:rPr>
                        <m:t>+</m:t>
                      </m:r>
                      <m:nary>
                        <m:naryPr>
                          <m:chr m:val="∑"/>
                          <m:ctrlPr>
                            <a:rPr lang="en-US" altLang="ja-JP" sz="2000" i="1">
                              <a:latin typeface="Cambria Math" panose="02040503050406030204" pitchFamily="18" charset="0"/>
                            </a:rPr>
                          </m:ctrlPr>
                        </m:naryPr>
                        <m:sub>
                          <m:r>
                            <m:rPr>
                              <m:brk m:alnAt="23"/>
                            </m:rPr>
                            <a:rPr lang="en-US" altLang="ja-JP" sz="2000" i="1">
                              <a:latin typeface="Cambria Math" panose="02040503050406030204" pitchFamily="18" charset="0"/>
                            </a:rPr>
                            <m:t>𝑗</m:t>
                          </m:r>
                          <m:r>
                            <a:rPr lang="en-US" altLang="ja-JP" sz="2000" i="1">
                              <a:latin typeface="Cambria Math" panose="02040503050406030204" pitchFamily="18" charset="0"/>
                            </a:rPr>
                            <m:t>=1</m:t>
                          </m:r>
                        </m:sub>
                        <m:sup>
                          <m:r>
                            <a:rPr lang="en-US" altLang="ja-JP" sz="2000" i="1">
                              <a:latin typeface="Cambria Math" panose="02040503050406030204" pitchFamily="18" charset="0"/>
                            </a:rPr>
                            <m:t>𝐽</m:t>
                          </m:r>
                        </m:sup>
                        <m:e>
                          <m:nary>
                            <m:naryPr>
                              <m:chr m:val="∑"/>
                              <m:ctrlPr>
                                <a:rPr lang="en-US" altLang="ja-JP" sz="2000" i="1">
                                  <a:latin typeface="Cambria Math" panose="02040503050406030204" pitchFamily="18" charset="0"/>
                                </a:rPr>
                              </m:ctrlPr>
                            </m:naryPr>
                            <m:sub>
                              <m:r>
                                <m:rPr>
                                  <m:brk m:alnAt="23"/>
                                </m:rPr>
                                <a:rPr lang="en-US" altLang="ja-JP" sz="2000" i="1">
                                  <a:latin typeface="Cambria Math" panose="02040503050406030204" pitchFamily="18" charset="0"/>
                                </a:rPr>
                                <m:t>𝑖</m:t>
                              </m:r>
                              <m:r>
                                <a:rPr lang="en-US" altLang="ja-JP" sz="2000" i="1">
                                  <a:latin typeface="Cambria Math" panose="02040503050406030204" pitchFamily="18" charset="0"/>
                                </a:rPr>
                                <m:t>=1</m:t>
                              </m:r>
                            </m:sub>
                            <m:sup>
                              <m:r>
                                <a:rPr lang="en-US" altLang="ja-JP" sz="2000" i="1">
                                  <a:latin typeface="Cambria Math" panose="02040503050406030204" pitchFamily="18" charset="0"/>
                                </a:rPr>
                                <m:t>𝑛</m:t>
                              </m:r>
                            </m:sup>
                            <m:e>
                              <m:sSup>
                                <m:sSupPr>
                                  <m:ctrlPr>
                                    <a:rPr lang="en-US" altLang="ja-JP" sz="2000" i="1">
                                      <a:latin typeface="Cambria Math" panose="02040503050406030204" pitchFamily="18" charset="0"/>
                                    </a:rPr>
                                  </m:ctrlPr>
                                </m:sSupPr>
                                <m:e>
                                  <m:d>
                                    <m:dPr>
                                      <m:ctrlPr>
                                        <a:rPr lang="en-US" altLang="ja-JP" sz="2000" i="1">
                                          <a:latin typeface="Cambria Math" panose="02040503050406030204" pitchFamily="18" charset="0"/>
                                        </a:rPr>
                                      </m:ctrlPr>
                                    </m:dPr>
                                    <m:e>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𝑦</m:t>
                                          </m:r>
                                        </m:e>
                                        <m:sub>
                                          <m:r>
                                            <a:rPr lang="en-US" altLang="ja-JP" sz="2000" i="1">
                                              <a:latin typeface="Cambria Math" panose="02040503050406030204" pitchFamily="18" charset="0"/>
                                            </a:rPr>
                                            <m:t>𝑖𝑗</m:t>
                                          </m:r>
                                        </m:sub>
                                      </m:sSub>
                                      <m:r>
                                        <a:rPr lang="en-US" altLang="ja-JP" sz="2000" i="1">
                                          <a:latin typeface="Cambria Math" panose="02040503050406030204" pitchFamily="18" charset="0"/>
                                        </a:rPr>
                                        <m:t>−</m:t>
                                      </m:r>
                                      <m:sSub>
                                        <m:sSubPr>
                                          <m:ctrlPr>
                                            <a:rPr lang="en-US" altLang="ja-JP" sz="2000" i="1">
                                              <a:latin typeface="Cambria Math" panose="02040503050406030204" pitchFamily="18" charset="0"/>
                                            </a:rPr>
                                          </m:ctrlPr>
                                        </m:sSubPr>
                                        <m:e>
                                          <m:acc>
                                            <m:accPr>
                                              <m:chr m:val="̅"/>
                                              <m:ctrlPr>
                                                <a:rPr lang="en-US" altLang="ja-JP" sz="2000" i="1">
                                                  <a:latin typeface="Cambria Math" panose="02040503050406030204" pitchFamily="18" charset="0"/>
                                                </a:rPr>
                                              </m:ctrlPr>
                                            </m:accPr>
                                            <m:e>
                                              <m:r>
                                                <a:rPr lang="en-US" altLang="ja-JP" sz="2000" i="1">
                                                  <a:latin typeface="Cambria Math" panose="02040503050406030204" pitchFamily="18" charset="0"/>
                                                </a:rPr>
                                                <m:t>𝑦</m:t>
                                              </m:r>
                                            </m:e>
                                          </m:acc>
                                        </m:e>
                                        <m:sub>
                                          <m:r>
                                            <a:rPr lang="en-US" altLang="ja-JP" sz="2000" i="1">
                                              <a:latin typeface="Cambria Math" panose="02040503050406030204" pitchFamily="18" charset="0"/>
                                            </a:rPr>
                                            <m:t>𝑗</m:t>
                                          </m:r>
                                        </m:sub>
                                      </m:sSub>
                                      <m:r>
                                        <a:rPr lang="en-US" altLang="ja-JP" sz="2000" i="1">
                                          <a:latin typeface="Cambria Math" panose="02040503050406030204" pitchFamily="18" charset="0"/>
                                        </a:rPr>
                                        <m:t>−</m:t>
                                      </m:r>
                                      <m:sSub>
                                        <m:sSubPr>
                                          <m:ctrlPr>
                                            <a:rPr lang="en-US" altLang="ja-JP" sz="2000" i="1">
                                              <a:latin typeface="Cambria Math" panose="02040503050406030204" pitchFamily="18" charset="0"/>
                                            </a:rPr>
                                          </m:ctrlPr>
                                        </m:sSubPr>
                                        <m:e>
                                          <m:acc>
                                            <m:accPr>
                                              <m:chr m:val="̅"/>
                                              <m:ctrlPr>
                                                <a:rPr lang="en-US" altLang="ja-JP" sz="2000" i="1">
                                                  <a:latin typeface="Cambria Math" panose="02040503050406030204" pitchFamily="18" charset="0"/>
                                                </a:rPr>
                                              </m:ctrlPr>
                                            </m:accPr>
                                            <m:e>
                                              <m:r>
                                                <a:rPr lang="en-US" altLang="ja-JP" sz="2000" i="1">
                                                  <a:latin typeface="Cambria Math" panose="02040503050406030204" pitchFamily="18" charset="0"/>
                                                </a:rPr>
                                                <m:t>𝑦</m:t>
                                              </m:r>
                                            </m:e>
                                          </m:acc>
                                        </m:e>
                                        <m:sub>
                                          <m:r>
                                            <a:rPr lang="en-US" altLang="ja-JP" sz="2000" i="1">
                                              <a:latin typeface="Cambria Math" panose="02040503050406030204" pitchFamily="18" charset="0"/>
                                            </a:rPr>
                                            <m:t>𝑖</m:t>
                                          </m:r>
                                        </m:sub>
                                      </m:sSub>
                                      <m:r>
                                        <a:rPr lang="en-US" altLang="ja-JP" sz="2000" i="1">
                                          <a:latin typeface="Cambria Math" panose="02040503050406030204" pitchFamily="18" charset="0"/>
                                        </a:rPr>
                                        <m:t>+</m:t>
                                      </m:r>
                                      <m:acc>
                                        <m:accPr>
                                          <m:chr m:val="̅"/>
                                          <m:ctrlPr>
                                            <a:rPr lang="en-US" altLang="ja-JP" sz="2000" i="1">
                                              <a:latin typeface="Cambria Math" panose="02040503050406030204" pitchFamily="18" charset="0"/>
                                            </a:rPr>
                                          </m:ctrlPr>
                                        </m:accPr>
                                        <m:e>
                                          <m:r>
                                            <a:rPr lang="en-US" altLang="ja-JP" sz="2000" i="1">
                                              <a:latin typeface="Cambria Math" panose="02040503050406030204" pitchFamily="18" charset="0"/>
                                            </a:rPr>
                                            <m:t>𝑦</m:t>
                                          </m:r>
                                        </m:e>
                                      </m:acc>
                                    </m:e>
                                  </m:d>
                                </m:e>
                                <m:sup>
                                  <m:r>
                                    <a:rPr lang="en-US" altLang="ja-JP" sz="2000" i="1">
                                      <a:latin typeface="Cambria Math" panose="02040503050406030204" pitchFamily="18" charset="0"/>
                                    </a:rPr>
                                    <m:t>2</m:t>
                                  </m:r>
                                </m:sup>
                              </m:sSup>
                            </m:e>
                          </m:nary>
                        </m:e>
                      </m:nary>
                    </m:oMath>
                  </m:oMathPara>
                </a14:m>
                <a:endParaRPr kumimoji="1" lang="ja-JP" altLang="en-US" sz="2000" dirty="0"/>
              </a:p>
            </p:txBody>
          </p:sp>
        </mc:Choice>
        <mc:Fallback>
          <p:sp>
            <p:nvSpPr>
              <p:cNvPr id="5" name="テキスト ボックス 4"/>
              <p:cNvSpPr txBox="1">
                <a:spLocks noRot="1" noChangeAspect="1" noMove="1" noResize="1" noEditPoints="1" noAdjustHandles="1" noChangeArrowheads="1" noChangeShapeType="1" noTextEdit="1"/>
              </p:cNvSpPr>
              <p:nvPr/>
            </p:nvSpPr>
            <p:spPr>
              <a:xfrm>
                <a:off x="1475656" y="2962870"/>
                <a:ext cx="5946820" cy="1800621"/>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平均平方と母集団分散の推定</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被験者間デザインのときと同様に，それぞれの平方和を，対応する自由度で割ったものを考える．</a:t>
            </a:r>
            <a:endParaRPr kumimoji="1" lang="en-US" altLang="ja-JP" dirty="0" smtClean="0"/>
          </a:p>
          <a:p>
            <a:pPr lvl="1"/>
            <a:r>
              <a:rPr lang="ja-JP" altLang="en-US" dirty="0" smtClean="0"/>
              <a:t>興味ある</a:t>
            </a:r>
            <a:r>
              <a:rPr kumimoji="1" lang="ja-JP" altLang="en-US" dirty="0" smtClean="0"/>
              <a:t>要因および個人差要因に関する平均平方は，それぞれ対応する</a:t>
            </a:r>
            <a:r>
              <a:rPr kumimoji="1" lang="ja-JP" altLang="en-US" u="sng" dirty="0" smtClean="0"/>
              <a:t>帰無仮説が正しいとき</a:t>
            </a:r>
            <a:r>
              <a:rPr kumimoji="1" lang="ja-JP" altLang="en-US" dirty="0" smtClean="0"/>
              <a:t>，</a:t>
            </a:r>
            <a:r>
              <a:rPr lang="ja-JP" altLang="en-US" dirty="0" smtClean="0"/>
              <a:t>母集団</a:t>
            </a:r>
            <a:r>
              <a:rPr lang="ja-JP" altLang="en-US" dirty="0"/>
              <a:t>分散の不偏推定量になる． </a:t>
            </a:r>
            <a:endParaRPr lang="en-US" altLang="ja-JP" dirty="0" err="1"/>
          </a:p>
          <a:p>
            <a:pPr lvl="1"/>
            <a:r>
              <a:rPr kumimoji="1" lang="ja-JP" altLang="en-US" dirty="0" smtClean="0"/>
              <a:t>誤差の平均平方は帰無仮説の真偽によらす，</a:t>
            </a:r>
            <a:r>
              <a:rPr lang="ja-JP" altLang="en-US" dirty="0"/>
              <a:t>母集団分散の不偏推定量になる．</a:t>
            </a:r>
            <a:endParaRPr kumimoji="1" lang="en-US" altLang="ja-JP"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平均平方の比</a:t>
            </a:r>
            <a:endParaRPr kumimoji="1" lang="ja-JP" altLang="en-US" dirty="0"/>
          </a:p>
        </p:txBody>
      </p:sp>
      <p:sp>
        <p:nvSpPr>
          <p:cNvPr id="3" name="コンテンツ プレースホルダ 2"/>
          <p:cNvSpPr>
            <a:spLocks noGrp="1"/>
          </p:cNvSpPr>
          <p:nvPr>
            <p:ph idx="1"/>
          </p:nvPr>
        </p:nvSpPr>
        <p:spPr/>
        <p:txBody>
          <a:bodyPr/>
          <a:lstStyle/>
          <a:p>
            <a:r>
              <a:rPr lang="ja-JP" altLang="en-US" dirty="0"/>
              <a:t>１</a:t>
            </a:r>
            <a:r>
              <a:rPr lang="ja-JP" altLang="en-US" dirty="0" smtClean="0"/>
              <a:t>要因被験者内デザインでは，２種類の </a:t>
            </a:r>
            <a:r>
              <a:rPr lang="en-US" altLang="ja-JP" i="1" dirty="0" smtClean="0">
                <a:latin typeface="Times New Roman" pitchFamily="18" charset="0"/>
                <a:cs typeface="Times New Roman" pitchFamily="18" charset="0"/>
              </a:rPr>
              <a:t>F</a:t>
            </a:r>
            <a:r>
              <a:rPr lang="en-US" altLang="ja-JP" dirty="0" smtClean="0"/>
              <a:t> </a:t>
            </a:r>
            <a:r>
              <a:rPr lang="ja-JP" altLang="en-US" dirty="0" smtClean="0"/>
              <a:t>比を考える．</a:t>
            </a:r>
            <a:endParaRPr lang="en-US" altLang="ja-JP" dirty="0" smtClean="0"/>
          </a:p>
          <a:p>
            <a:pPr lvl="1"/>
            <a:r>
              <a:rPr lang="ja-JP" altLang="en-US" dirty="0"/>
              <a:t>興味ある要因</a:t>
            </a:r>
            <a:r>
              <a:rPr lang="ja-JP" altLang="en-US" dirty="0" smtClean="0"/>
              <a:t>の平均平方 </a:t>
            </a:r>
            <a:r>
              <a:rPr lang="en-US" altLang="ja-JP" dirty="0" smtClean="0"/>
              <a:t>/ </a:t>
            </a:r>
            <a:r>
              <a:rPr lang="ja-JP" altLang="en-US" dirty="0" smtClean="0"/>
              <a:t>誤差の平均平方</a:t>
            </a:r>
            <a:endParaRPr lang="en-US" altLang="ja-JP" dirty="0" smtClean="0"/>
          </a:p>
          <a:p>
            <a:pPr lvl="1"/>
            <a:r>
              <a:rPr lang="ja-JP" altLang="en-US" dirty="0"/>
              <a:t>個人差</a:t>
            </a:r>
            <a:r>
              <a:rPr lang="ja-JP" altLang="en-US" dirty="0" smtClean="0"/>
              <a:t>要因の平均平方 </a:t>
            </a:r>
            <a:r>
              <a:rPr lang="en-US" altLang="ja-JP" dirty="0" smtClean="0"/>
              <a:t>/ </a:t>
            </a:r>
            <a:r>
              <a:rPr lang="ja-JP" altLang="en-US" dirty="0" smtClean="0"/>
              <a:t>誤差の平均平方</a:t>
            </a:r>
            <a:endParaRPr lang="en-US" altLang="ja-JP" dirty="0" smtClean="0"/>
          </a:p>
          <a:p>
            <a:r>
              <a:rPr lang="ja-JP" altLang="en-US" dirty="0" smtClean="0"/>
              <a:t>被験者間デザインのときと同様に，これら統計量が </a:t>
            </a:r>
            <a:r>
              <a:rPr lang="en-US" altLang="ja-JP" i="1" dirty="0" smtClean="0">
                <a:latin typeface="Times New Roman" pitchFamily="18" charset="0"/>
                <a:cs typeface="Times New Roman" pitchFamily="18" charset="0"/>
              </a:rPr>
              <a:t>F</a:t>
            </a:r>
            <a:r>
              <a:rPr lang="en-US" altLang="ja-JP" dirty="0" smtClean="0"/>
              <a:t> </a:t>
            </a:r>
            <a:r>
              <a:rPr lang="ja-JP" altLang="en-US" dirty="0" smtClean="0"/>
              <a:t>分布に従うことを利用して，仮説検定を行う．平均平方と同様に，自由度も分解されることに注意．</a:t>
            </a:r>
            <a:endParaRPr lang="en-US" altLang="ja-JP"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被験者内デザインでの分析</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089718799"/>
              </p:ext>
            </p:extLst>
          </p:nvPr>
        </p:nvGraphicFramePr>
        <p:xfrm>
          <a:off x="571472" y="2000240"/>
          <a:ext cx="8072494" cy="2346960"/>
        </p:xfrm>
        <a:graphic>
          <a:graphicData uri="http://schemas.openxmlformats.org/drawingml/2006/table">
            <a:tbl>
              <a:tblPr firstRow="1" bandRow="1">
                <a:tableStyleId>{2D5ABB26-0587-4C30-8999-92F81FD0307C}</a:tableStyleId>
              </a:tblPr>
              <a:tblGrid>
                <a:gridCol w="2143140">
                  <a:extLst>
                    <a:ext uri="{9D8B030D-6E8A-4147-A177-3AD203B41FA5}">
                      <a16:colId xmlns:a16="http://schemas.microsoft.com/office/drawing/2014/main" val="20000"/>
                    </a:ext>
                  </a:extLst>
                </a:gridCol>
                <a:gridCol w="1818362">
                  <a:extLst>
                    <a:ext uri="{9D8B030D-6E8A-4147-A177-3AD203B41FA5}">
                      <a16:colId xmlns:a16="http://schemas.microsoft.com/office/drawing/2014/main" val="20001"/>
                    </a:ext>
                  </a:extLst>
                </a:gridCol>
                <a:gridCol w="971689">
                  <a:extLst>
                    <a:ext uri="{9D8B030D-6E8A-4147-A177-3AD203B41FA5}">
                      <a16:colId xmlns:a16="http://schemas.microsoft.com/office/drawing/2014/main" val="20002"/>
                    </a:ext>
                  </a:extLst>
                </a:gridCol>
                <a:gridCol w="1868633">
                  <a:extLst>
                    <a:ext uri="{9D8B030D-6E8A-4147-A177-3AD203B41FA5}">
                      <a16:colId xmlns:a16="http://schemas.microsoft.com/office/drawing/2014/main" val="20003"/>
                    </a:ext>
                  </a:extLst>
                </a:gridCol>
                <a:gridCol w="1270670">
                  <a:extLst>
                    <a:ext uri="{9D8B030D-6E8A-4147-A177-3AD203B41FA5}">
                      <a16:colId xmlns:a16="http://schemas.microsoft.com/office/drawing/2014/main" val="20004"/>
                    </a:ext>
                  </a:extLst>
                </a:gridCol>
              </a:tblGrid>
              <a:tr h="370840">
                <a:tc>
                  <a:txBody>
                    <a:bodyPr/>
                    <a:lstStyle/>
                    <a:p>
                      <a:pPr algn="ctr"/>
                      <a:r>
                        <a:rPr kumimoji="1" lang="ja-JP" altLang="en-US" sz="2800" dirty="0" smtClean="0"/>
                        <a:t>変動因</a:t>
                      </a:r>
                      <a:endParaRPr kumimoji="1" lang="ja-JP" altLang="en-US" sz="2800" dirty="0"/>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800" dirty="0" smtClean="0"/>
                        <a:t>平方和</a:t>
                      </a:r>
                      <a:endParaRPr kumimoji="1" lang="ja-JP" altLang="en-US" sz="2800" dirty="0"/>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800" i="1" dirty="0" err="1" smtClean="0">
                          <a:latin typeface="Times New Roman" pitchFamily="18" charset="0"/>
                          <a:cs typeface="Times New Roman" pitchFamily="18" charset="0"/>
                        </a:rPr>
                        <a:t>df</a:t>
                      </a:r>
                      <a:endParaRPr kumimoji="1" lang="ja-JP" altLang="en-US" sz="2800" i="1" dirty="0">
                        <a:latin typeface="Times New Roman" pitchFamily="18" charset="0"/>
                        <a:cs typeface="Times New Roman" pitchFamily="18" charset="0"/>
                      </a:endParaRPr>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800" dirty="0" smtClean="0"/>
                        <a:t>平均平方</a:t>
                      </a:r>
                      <a:endParaRPr kumimoji="1" lang="ja-JP" altLang="en-US" sz="2800" dirty="0"/>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800" i="1" dirty="0" smtClean="0">
                          <a:latin typeface="Times New Roman" pitchFamily="18" charset="0"/>
                          <a:cs typeface="Times New Roman" pitchFamily="18" charset="0"/>
                        </a:rPr>
                        <a:t>F</a:t>
                      </a:r>
                      <a:endParaRPr kumimoji="1" lang="ja-JP" altLang="en-US" sz="2800" i="1" dirty="0">
                        <a:latin typeface="Times New Roman" pitchFamily="18" charset="0"/>
                        <a:cs typeface="Times New Roman" pitchFamily="18" charset="0"/>
                      </a:endParaRPr>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l"/>
                      <a:r>
                        <a:rPr kumimoji="1" lang="ja-JP" altLang="en-US" sz="2400" dirty="0" smtClean="0"/>
                        <a:t>タイプライター</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r"/>
                      <a:r>
                        <a:rPr kumimoji="1" lang="en-US" altLang="ja-JP" sz="2400" dirty="0" smtClean="0"/>
                        <a:t>336</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r"/>
                      <a:r>
                        <a:rPr kumimoji="1" lang="en-US" altLang="ja-JP" sz="2400" dirty="0" smtClean="0"/>
                        <a:t>2</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r"/>
                      <a:r>
                        <a:rPr kumimoji="1" lang="en-US" altLang="ja-JP" sz="2400" dirty="0" smtClean="0"/>
                        <a:t>168.0</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2400" dirty="0" smtClean="0"/>
                        <a:t>19.6*</a:t>
                      </a:r>
                      <a:endParaRPr kumimoji="1" lang="ja-JP" altLang="en-US" sz="24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pPr algn="ctr"/>
                      <a:r>
                        <a:rPr kumimoji="1" lang="ja-JP" altLang="en-US" sz="2400" dirty="0" smtClean="0"/>
                        <a:t>タイピスト</a:t>
                      </a:r>
                      <a:endParaRPr kumimoji="1" lang="ja-JP" altLang="en-US" sz="2400" dirty="0"/>
                    </a:p>
                  </a:txBody>
                  <a:tcPr/>
                </a:tc>
                <a:tc>
                  <a:txBody>
                    <a:bodyPr/>
                    <a:lstStyle/>
                    <a:p>
                      <a:pPr algn="r"/>
                      <a:r>
                        <a:rPr kumimoji="1" lang="en-US" altLang="ja-JP" sz="2400" dirty="0" smtClean="0"/>
                        <a:t>1768</a:t>
                      </a:r>
                      <a:endParaRPr kumimoji="1" lang="ja-JP" altLang="en-US" sz="2400" dirty="0"/>
                    </a:p>
                  </a:txBody>
                  <a:tcPr/>
                </a:tc>
                <a:tc>
                  <a:txBody>
                    <a:bodyPr/>
                    <a:lstStyle/>
                    <a:p>
                      <a:pPr algn="r"/>
                      <a:r>
                        <a:rPr kumimoji="1" lang="en-US" altLang="ja-JP" sz="2400" dirty="0" smtClean="0"/>
                        <a:t>7</a:t>
                      </a:r>
                      <a:endParaRPr kumimoji="1" lang="ja-JP" altLang="en-US" sz="2400" dirty="0"/>
                    </a:p>
                  </a:txBody>
                  <a:tcPr/>
                </a:tc>
                <a:tc>
                  <a:txBody>
                    <a:bodyPr/>
                    <a:lstStyle/>
                    <a:p>
                      <a:pPr algn="r"/>
                      <a:r>
                        <a:rPr kumimoji="1" lang="en-US" altLang="ja-JP" sz="2400" dirty="0" smtClean="0"/>
                        <a:t>252.6</a:t>
                      </a:r>
                      <a:endParaRPr kumimoji="1" lang="ja-JP" altLang="en-US" sz="2400" dirty="0"/>
                    </a:p>
                  </a:txBody>
                  <a:tcPr/>
                </a:tc>
                <a:tc>
                  <a:txBody>
                    <a:bodyPr/>
                    <a:lstStyle/>
                    <a:p>
                      <a:pPr algn="ctr"/>
                      <a:r>
                        <a:rPr kumimoji="1" lang="en-US" altLang="ja-JP" sz="2400" dirty="0" smtClean="0"/>
                        <a:t>29.5*</a:t>
                      </a:r>
                      <a:endParaRPr kumimoji="1" lang="ja-JP" altLang="en-US" sz="2400" dirty="0"/>
                    </a:p>
                  </a:txBody>
                  <a:tcPr/>
                </a:tc>
                <a:extLst>
                  <a:ext uri="{0D108BD9-81ED-4DB2-BD59-A6C34878D82A}">
                    <a16:rowId xmlns:a16="http://schemas.microsoft.com/office/drawing/2014/main" val="10002"/>
                  </a:ext>
                </a:extLst>
              </a:tr>
              <a:tr h="370840">
                <a:tc>
                  <a:txBody>
                    <a:bodyPr/>
                    <a:lstStyle/>
                    <a:p>
                      <a:pPr algn="ctr"/>
                      <a:r>
                        <a:rPr kumimoji="1" lang="ja-JP" altLang="en-US" sz="2400" dirty="0" smtClean="0"/>
                        <a:t>誤差</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120</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14</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8.57</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algn="ctr"/>
                      <a:r>
                        <a:rPr kumimoji="1" lang="ja-JP" altLang="en-US" sz="2400" dirty="0" smtClean="0"/>
                        <a:t>全体</a:t>
                      </a:r>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2224</a:t>
                      </a:r>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23</a:t>
                      </a:r>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4" name="テキスト ボックス 3"/>
          <p:cNvSpPr txBox="1"/>
          <p:nvPr/>
        </p:nvSpPr>
        <p:spPr>
          <a:xfrm>
            <a:off x="571472" y="5143512"/>
            <a:ext cx="8069838" cy="1200329"/>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2400" dirty="0" smtClean="0"/>
              <a:t>結論：３条件の母集団平均</a:t>
            </a:r>
            <a:r>
              <a:rPr lang="ja-JP" altLang="en-US" sz="2400" dirty="0" smtClean="0"/>
              <a:t>はすべて等しくはない</a:t>
            </a:r>
            <a:endParaRPr kumimoji="1" lang="en-US" altLang="ja-JP" sz="2400" dirty="0" smtClean="0"/>
          </a:p>
          <a:p>
            <a:r>
              <a:rPr lang="ja-JP" altLang="en-US" sz="2400" dirty="0" smtClean="0"/>
              <a:t>すなわち，３種類のタイプライターの間には，パフォーマンスを</a:t>
            </a:r>
            <a:endParaRPr lang="en-US" altLang="ja-JP" sz="2400" dirty="0" smtClean="0"/>
          </a:p>
          <a:p>
            <a:r>
              <a:rPr lang="ja-JP" altLang="en-US" sz="2400" dirty="0" smtClean="0"/>
              <a:t>左右する差が</a:t>
            </a:r>
            <a:r>
              <a:rPr kumimoji="1" lang="ja-JP" altLang="en-US" sz="2400" dirty="0" smtClean="0"/>
              <a:t>ある．</a:t>
            </a:r>
            <a:endParaRPr kumimoji="1" lang="ja-JP" altLang="en-US" sz="2400" dirty="0"/>
          </a:p>
        </p:txBody>
      </p:sp>
      <p:sp>
        <p:nvSpPr>
          <p:cNvPr id="5" name="テキスト ボックス 4"/>
          <p:cNvSpPr txBox="1"/>
          <p:nvPr/>
        </p:nvSpPr>
        <p:spPr>
          <a:xfrm>
            <a:off x="1000100" y="4500570"/>
            <a:ext cx="1241045" cy="461665"/>
          </a:xfrm>
          <a:prstGeom prst="rect">
            <a:avLst/>
          </a:prstGeom>
          <a:noFill/>
        </p:spPr>
        <p:txBody>
          <a:bodyPr wrap="none" rtlCol="0">
            <a:spAutoFit/>
          </a:bodyPr>
          <a:lstStyle/>
          <a:p>
            <a:r>
              <a:rPr kumimoji="1" lang="en-US" altLang="ja-JP" sz="2400" dirty="0" smtClean="0"/>
              <a:t>* </a:t>
            </a:r>
            <a:r>
              <a:rPr kumimoji="1" lang="en-US" altLang="ja-JP" sz="2400" i="1" dirty="0" smtClean="0">
                <a:latin typeface="Times New Roman" pitchFamily="18" charset="0"/>
                <a:cs typeface="Times New Roman" pitchFamily="18" charset="0"/>
              </a:rPr>
              <a:t>p</a:t>
            </a:r>
            <a:r>
              <a:rPr kumimoji="1" lang="en-US" altLang="ja-JP" sz="2400" dirty="0" smtClean="0"/>
              <a:t> &lt; .05</a:t>
            </a:r>
            <a:endParaRPr kumimoji="1" lang="ja-JP" alt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endParaRPr kumimoji="1" lang="ja-JP" altLang="en-US"/>
          </a:p>
        </p:txBody>
      </p:sp>
      <p:sp>
        <p:nvSpPr>
          <p:cNvPr id="4" name="コンテンツ プレースホルダー 3"/>
          <p:cNvSpPr>
            <a:spLocks noGrp="1"/>
          </p:cNvSpPr>
          <p:nvPr>
            <p:ph idx="1"/>
          </p:nvPr>
        </p:nvSpPr>
        <p:spPr/>
        <p:txBody>
          <a:bodyPr/>
          <a:lstStyle/>
          <a:p>
            <a:r>
              <a:rPr lang="ja-JP" altLang="en-US" dirty="0" smtClean="0"/>
              <a:t>タイプライター要因</a:t>
            </a:r>
            <a:r>
              <a:rPr lang="ja-JP" altLang="en-US" dirty="0"/>
              <a:t>の </a:t>
            </a:r>
            <a:r>
              <a:rPr lang="en-US" altLang="ja-JP" i="1" dirty="0">
                <a:latin typeface="Times New Roman" pitchFamily="18" charset="0"/>
                <a:cs typeface="Times New Roman" pitchFamily="18" charset="0"/>
              </a:rPr>
              <a:t>F</a:t>
            </a:r>
            <a:r>
              <a:rPr lang="en-US" altLang="ja-JP" dirty="0"/>
              <a:t> </a:t>
            </a:r>
            <a:r>
              <a:rPr lang="ja-JP" altLang="en-US" dirty="0"/>
              <a:t>統計量が</a:t>
            </a:r>
            <a:r>
              <a:rPr lang="ja-JP" altLang="en-US" dirty="0" smtClean="0"/>
              <a:t>有意であった．このことを，この</a:t>
            </a:r>
            <a:r>
              <a:rPr lang="ja-JP" altLang="en-US" u="sng" dirty="0"/>
              <a:t>要因の</a:t>
            </a:r>
            <a:r>
              <a:rPr lang="ja-JP" altLang="en-US" u="sng" dirty="0">
                <a:solidFill>
                  <a:srgbClr val="FF0000"/>
                </a:solidFill>
              </a:rPr>
              <a:t>主</a:t>
            </a:r>
            <a:r>
              <a:rPr lang="ja-JP" altLang="en-US" u="sng" dirty="0" smtClean="0">
                <a:solidFill>
                  <a:srgbClr val="FF0000"/>
                </a:solidFill>
              </a:rPr>
              <a:t>効果</a:t>
            </a:r>
            <a:r>
              <a:rPr lang="ja-JP" altLang="en-US" u="sng" dirty="0" smtClean="0"/>
              <a:t>（</a:t>
            </a:r>
            <a:r>
              <a:rPr lang="en-US" altLang="ja-JP" u="sng" dirty="0" smtClean="0"/>
              <a:t>main effect</a:t>
            </a:r>
            <a:r>
              <a:rPr lang="ja-JP" altLang="en-US" u="sng" dirty="0" smtClean="0"/>
              <a:t>）</a:t>
            </a:r>
            <a:r>
              <a:rPr lang="ja-JP" altLang="en-US" u="sng" dirty="0"/>
              <a:t>が</a:t>
            </a:r>
            <a:r>
              <a:rPr lang="ja-JP" altLang="en-US" u="sng" dirty="0" smtClean="0"/>
              <a:t>有意である</a:t>
            </a:r>
            <a:r>
              <a:rPr lang="ja-JP" altLang="en-US" dirty="0" smtClean="0"/>
              <a:t>と言う．</a:t>
            </a:r>
            <a:endParaRPr kumimoji="1" lang="en-US" altLang="ja-JP" dirty="0" smtClean="0"/>
          </a:p>
          <a:p>
            <a:r>
              <a:rPr kumimoji="1" lang="ja-JP" altLang="en-US" dirty="0" smtClean="0"/>
              <a:t>タイピスト要因の主効果も有意だった．しかし，１要因被験者内デザインの実験では，個人差に興味がないことも多い．</a:t>
            </a:r>
            <a:endParaRPr kumimoji="1" lang="ja-JP" altLang="en-US" dirty="0"/>
          </a:p>
        </p:txBody>
      </p:sp>
    </p:spTree>
    <p:extLst>
      <p:ext uri="{BB962C8B-B14F-4D97-AF65-F5344CB8AC3E}">
        <p14:creationId xmlns:p14="http://schemas.microsoft.com/office/powerpoint/2010/main" val="4206651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乱塊</a:t>
            </a:r>
            <a:r>
              <a:rPr kumimoji="1" lang="ja-JP" altLang="en-US" dirty="0" smtClean="0"/>
              <a:t>法</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１要因被験者内デザインは，</a:t>
            </a:r>
            <a:r>
              <a:rPr kumimoji="1" lang="ja-JP" altLang="en-US" u="sng" dirty="0" smtClean="0">
                <a:solidFill>
                  <a:srgbClr val="FF0000"/>
                </a:solidFill>
              </a:rPr>
              <a:t>乱塊法</a:t>
            </a:r>
            <a:r>
              <a:rPr kumimoji="1" lang="ja-JP" altLang="en-US" dirty="0" smtClean="0"/>
              <a:t>と呼ばれるデザインのひとつである．</a:t>
            </a:r>
            <a:endParaRPr kumimoji="1" lang="en-US" altLang="ja-JP" dirty="0" smtClean="0"/>
          </a:p>
          <a:p>
            <a:pPr lvl="1"/>
            <a:r>
              <a:rPr lang="ja-JP" altLang="en-US" dirty="0" smtClean="0"/>
              <a:t>「実験計画法」の講義</a:t>
            </a:r>
            <a:endParaRPr kumimoji="1" lang="en-US" altLang="ja-JP" dirty="0" smtClean="0"/>
          </a:p>
          <a:p>
            <a:r>
              <a:rPr kumimoji="1" lang="ja-JP" altLang="en-US" dirty="0" smtClean="0"/>
              <a:t>それぞれのタイピストが３つのタイプライターを評価する順序は，ランダムにする．あるいは，</a:t>
            </a:r>
            <a:r>
              <a:rPr kumimoji="1" lang="ja-JP" altLang="en-US" u="sng" dirty="0" smtClean="0">
                <a:solidFill>
                  <a:srgbClr val="FF0000"/>
                </a:solidFill>
              </a:rPr>
              <a:t>カウンターバランス</a:t>
            </a:r>
            <a:r>
              <a:rPr kumimoji="1" lang="ja-JP" altLang="en-US" dirty="0" smtClean="0"/>
              <a:t>をとることができればなおよい．</a:t>
            </a:r>
            <a:endParaRPr kumimoji="1" lang="en-US" altLang="ja-JP" dirty="0" smtClean="0"/>
          </a:p>
          <a:p>
            <a:pPr lvl="1"/>
            <a:r>
              <a:rPr lang="ja-JP" altLang="en-US" dirty="0" smtClean="0"/>
              <a:t>どの順序も同じ回数だけ出現するようにする．</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練習問題２</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960442335"/>
              </p:ext>
            </p:extLst>
          </p:nvPr>
        </p:nvGraphicFramePr>
        <p:xfrm>
          <a:off x="1079613" y="1600200"/>
          <a:ext cx="6984775" cy="2722880"/>
        </p:xfrm>
        <a:graphic>
          <a:graphicData uri="http://schemas.openxmlformats.org/drawingml/2006/table">
            <a:tbl>
              <a:tblPr firstRow="1" bandRow="1">
                <a:tableStyleId>{5940675A-B579-460E-94D1-54222C63F5DA}</a:tableStyleId>
              </a:tblPr>
              <a:tblGrid>
                <a:gridCol w="1186739">
                  <a:extLst>
                    <a:ext uri="{9D8B030D-6E8A-4147-A177-3AD203B41FA5}">
                      <a16:colId xmlns:a16="http://schemas.microsoft.com/office/drawing/2014/main" val="20000"/>
                    </a:ext>
                  </a:extLst>
                </a:gridCol>
                <a:gridCol w="1449509">
                  <a:extLst>
                    <a:ext uri="{9D8B030D-6E8A-4147-A177-3AD203B41FA5}">
                      <a16:colId xmlns:a16="http://schemas.microsoft.com/office/drawing/2014/main" val="20001"/>
                    </a:ext>
                  </a:extLst>
                </a:gridCol>
                <a:gridCol w="1449509">
                  <a:extLst>
                    <a:ext uri="{9D8B030D-6E8A-4147-A177-3AD203B41FA5}">
                      <a16:colId xmlns:a16="http://schemas.microsoft.com/office/drawing/2014/main" val="20002"/>
                    </a:ext>
                  </a:extLst>
                </a:gridCol>
                <a:gridCol w="1449509">
                  <a:extLst>
                    <a:ext uri="{9D8B030D-6E8A-4147-A177-3AD203B41FA5}">
                      <a16:colId xmlns:a16="http://schemas.microsoft.com/office/drawing/2014/main" val="20003"/>
                    </a:ext>
                  </a:extLst>
                </a:gridCol>
                <a:gridCol w="1449509">
                  <a:extLst>
                    <a:ext uri="{9D8B030D-6E8A-4147-A177-3AD203B41FA5}">
                      <a16:colId xmlns:a16="http://schemas.microsoft.com/office/drawing/2014/main" val="20004"/>
                    </a:ext>
                  </a:extLst>
                </a:gridCol>
              </a:tblGrid>
              <a:tr h="370840">
                <a:tc rowSpan="2">
                  <a:txBody>
                    <a:bodyPr/>
                    <a:lstStyle/>
                    <a:p>
                      <a:pPr algn="ctr"/>
                      <a:r>
                        <a:rPr kumimoji="1" lang="ja-JP" altLang="en-US" dirty="0" smtClean="0"/>
                        <a:t>工員</a:t>
                      </a:r>
                      <a:endParaRPr kumimoji="1" lang="ja-JP" altLang="en-US" dirty="0"/>
                    </a:p>
                  </a:txBody>
                  <a:tcPr anchor="b"/>
                </a:tc>
                <a:tc gridSpan="4">
                  <a:txBody>
                    <a:bodyPr/>
                    <a:lstStyle/>
                    <a:p>
                      <a:pPr algn="ctr"/>
                      <a:r>
                        <a:rPr kumimoji="1" lang="ja-JP" altLang="en-US" dirty="0" smtClean="0"/>
                        <a:t>機械の種類</a:t>
                      </a:r>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0"/>
                  </a:ext>
                </a:extLst>
              </a:tr>
              <a:tr h="370840">
                <a:tc vMerge="1">
                  <a:txBody>
                    <a:bodyPr/>
                    <a:lstStyle/>
                    <a:p>
                      <a:endParaRPr kumimoji="1" lang="ja-JP" altLang="en-US" dirty="0"/>
                    </a:p>
                  </a:txBody>
                  <a:tcPr/>
                </a:tc>
                <a:tc>
                  <a:txBody>
                    <a:bodyPr/>
                    <a:lstStyle/>
                    <a:p>
                      <a:pPr algn="ctr"/>
                      <a:r>
                        <a:rPr kumimoji="1" lang="ja-JP" altLang="en-US" dirty="0" smtClean="0"/>
                        <a:t>１</a:t>
                      </a:r>
                      <a:endParaRPr kumimoji="1" lang="ja-JP" altLang="en-US" dirty="0"/>
                    </a:p>
                  </a:txBody>
                  <a:tcPr/>
                </a:tc>
                <a:tc>
                  <a:txBody>
                    <a:bodyPr/>
                    <a:lstStyle/>
                    <a:p>
                      <a:pPr algn="ctr"/>
                      <a:r>
                        <a:rPr kumimoji="1" lang="ja-JP" altLang="en-US" dirty="0" smtClean="0"/>
                        <a:t>２</a:t>
                      </a:r>
                      <a:endParaRPr kumimoji="1" lang="ja-JP" altLang="en-US" dirty="0"/>
                    </a:p>
                  </a:txBody>
                  <a:tcPr/>
                </a:tc>
                <a:tc>
                  <a:txBody>
                    <a:bodyPr/>
                    <a:lstStyle/>
                    <a:p>
                      <a:pPr algn="ctr"/>
                      <a:r>
                        <a:rPr kumimoji="1" lang="ja-JP" altLang="en-US" dirty="0" smtClean="0"/>
                        <a:t>３</a:t>
                      </a:r>
                      <a:endParaRPr kumimoji="1" lang="ja-JP" altLang="en-US" dirty="0"/>
                    </a:p>
                  </a:txBody>
                  <a:tcPr/>
                </a:tc>
                <a:tc>
                  <a:txBody>
                    <a:bodyPr/>
                    <a:lstStyle/>
                    <a:p>
                      <a:pPr algn="ctr"/>
                      <a:r>
                        <a:rPr kumimoji="1" lang="ja-JP" altLang="en-US" dirty="0" smtClean="0"/>
                        <a:t>４</a:t>
                      </a:r>
                      <a:endParaRPr kumimoji="1" lang="ja-JP" altLang="en-US" dirty="0"/>
                    </a:p>
                  </a:txBody>
                  <a:tcPr/>
                </a:tc>
                <a:extLst>
                  <a:ext uri="{0D108BD9-81ED-4DB2-BD59-A6C34878D82A}">
                    <a16:rowId xmlns:a16="http://schemas.microsoft.com/office/drawing/2014/main" val="10001"/>
                  </a:ext>
                </a:extLst>
              </a:tr>
              <a:tr h="370840">
                <a:tc>
                  <a:txBody>
                    <a:bodyPr/>
                    <a:lstStyle/>
                    <a:p>
                      <a:pPr algn="ctr"/>
                      <a:r>
                        <a:rPr kumimoji="1" lang="ja-JP" altLang="en-US" dirty="0" smtClean="0"/>
                        <a:t>１</a:t>
                      </a:r>
                      <a:endParaRPr kumimoji="1" lang="en-US" altLang="ja-JP" dirty="0" smtClean="0"/>
                    </a:p>
                  </a:txBody>
                  <a:tcPr/>
                </a:tc>
                <a:tc>
                  <a:txBody>
                    <a:bodyPr/>
                    <a:lstStyle/>
                    <a:p>
                      <a:pPr algn="ctr"/>
                      <a:r>
                        <a:rPr kumimoji="1" lang="en-US" altLang="ja-JP" sz="2000" dirty="0" smtClean="0"/>
                        <a:t>44</a:t>
                      </a:r>
                      <a:endParaRPr kumimoji="1" lang="ja-JP" altLang="en-US" sz="2000" dirty="0"/>
                    </a:p>
                  </a:txBody>
                  <a:tcPr/>
                </a:tc>
                <a:tc>
                  <a:txBody>
                    <a:bodyPr/>
                    <a:lstStyle/>
                    <a:p>
                      <a:pPr algn="ctr"/>
                      <a:r>
                        <a:rPr kumimoji="1" lang="en-US" altLang="ja-JP" sz="2000" dirty="0" smtClean="0"/>
                        <a:t>38</a:t>
                      </a:r>
                      <a:endParaRPr kumimoji="1" lang="ja-JP" altLang="en-US" sz="2000" dirty="0"/>
                    </a:p>
                  </a:txBody>
                  <a:tcPr/>
                </a:tc>
                <a:tc>
                  <a:txBody>
                    <a:bodyPr/>
                    <a:lstStyle/>
                    <a:p>
                      <a:pPr algn="ctr"/>
                      <a:r>
                        <a:rPr kumimoji="1" lang="en-US" altLang="ja-JP" sz="2000" dirty="0" smtClean="0"/>
                        <a:t>47</a:t>
                      </a:r>
                      <a:endParaRPr kumimoji="1" lang="ja-JP" altLang="en-US" sz="2000" dirty="0"/>
                    </a:p>
                  </a:txBody>
                  <a:tcPr/>
                </a:tc>
                <a:tc>
                  <a:txBody>
                    <a:bodyPr/>
                    <a:lstStyle/>
                    <a:p>
                      <a:pPr algn="ctr"/>
                      <a:r>
                        <a:rPr kumimoji="1" lang="en-US" altLang="ja-JP" sz="2000" dirty="0" smtClean="0"/>
                        <a:t>36</a:t>
                      </a:r>
                      <a:endParaRPr kumimoji="1" lang="ja-JP" altLang="en-US" sz="2000" dirty="0"/>
                    </a:p>
                  </a:txBody>
                  <a:tcPr/>
                </a:tc>
                <a:extLst>
                  <a:ext uri="{0D108BD9-81ED-4DB2-BD59-A6C34878D82A}">
                    <a16:rowId xmlns:a16="http://schemas.microsoft.com/office/drawing/2014/main" val="10002"/>
                  </a:ext>
                </a:extLst>
              </a:tr>
              <a:tr h="370840">
                <a:tc>
                  <a:txBody>
                    <a:bodyPr/>
                    <a:lstStyle/>
                    <a:p>
                      <a:pPr algn="ctr"/>
                      <a:r>
                        <a:rPr kumimoji="1" lang="ja-JP" altLang="en-US" dirty="0" smtClean="0"/>
                        <a:t>２</a:t>
                      </a:r>
                      <a:endParaRPr kumimoji="1" lang="ja-JP" altLang="en-US" dirty="0"/>
                    </a:p>
                  </a:txBody>
                  <a:tcPr/>
                </a:tc>
                <a:tc>
                  <a:txBody>
                    <a:bodyPr/>
                    <a:lstStyle/>
                    <a:p>
                      <a:pPr algn="ctr"/>
                      <a:r>
                        <a:rPr kumimoji="1" lang="en-US" altLang="ja-JP" sz="2000" dirty="0" smtClean="0"/>
                        <a:t>46</a:t>
                      </a:r>
                      <a:endParaRPr kumimoji="1" lang="ja-JP" altLang="en-US" sz="2000" dirty="0"/>
                    </a:p>
                  </a:txBody>
                  <a:tcPr/>
                </a:tc>
                <a:tc>
                  <a:txBody>
                    <a:bodyPr/>
                    <a:lstStyle/>
                    <a:p>
                      <a:pPr algn="ctr"/>
                      <a:r>
                        <a:rPr kumimoji="1" lang="en-US" altLang="ja-JP" sz="2000" dirty="0" smtClean="0"/>
                        <a:t>40</a:t>
                      </a:r>
                      <a:endParaRPr kumimoji="1" lang="ja-JP" altLang="en-US" sz="2000" dirty="0"/>
                    </a:p>
                  </a:txBody>
                  <a:tcPr/>
                </a:tc>
                <a:tc>
                  <a:txBody>
                    <a:bodyPr/>
                    <a:lstStyle/>
                    <a:p>
                      <a:pPr algn="ctr"/>
                      <a:r>
                        <a:rPr kumimoji="1" lang="en-US" altLang="ja-JP" sz="2000" dirty="0" smtClean="0"/>
                        <a:t>52</a:t>
                      </a:r>
                      <a:endParaRPr kumimoji="1" lang="ja-JP" altLang="en-US" sz="2000" dirty="0"/>
                    </a:p>
                  </a:txBody>
                  <a:tcPr/>
                </a:tc>
                <a:tc>
                  <a:txBody>
                    <a:bodyPr/>
                    <a:lstStyle/>
                    <a:p>
                      <a:pPr algn="ctr"/>
                      <a:r>
                        <a:rPr kumimoji="1" lang="en-US" altLang="ja-JP" sz="2000" dirty="0" smtClean="0"/>
                        <a:t>43</a:t>
                      </a:r>
                      <a:endParaRPr kumimoji="1" lang="ja-JP" altLang="en-US" sz="2000" dirty="0"/>
                    </a:p>
                  </a:txBody>
                  <a:tcPr/>
                </a:tc>
                <a:extLst>
                  <a:ext uri="{0D108BD9-81ED-4DB2-BD59-A6C34878D82A}">
                    <a16:rowId xmlns:a16="http://schemas.microsoft.com/office/drawing/2014/main" val="10003"/>
                  </a:ext>
                </a:extLst>
              </a:tr>
              <a:tr h="370840">
                <a:tc>
                  <a:txBody>
                    <a:bodyPr/>
                    <a:lstStyle/>
                    <a:p>
                      <a:pPr algn="ctr"/>
                      <a:r>
                        <a:rPr kumimoji="1" lang="ja-JP" altLang="en-US" dirty="0" smtClean="0"/>
                        <a:t>３</a:t>
                      </a:r>
                      <a:endParaRPr kumimoji="1" lang="ja-JP" altLang="en-US" dirty="0"/>
                    </a:p>
                  </a:txBody>
                  <a:tcPr/>
                </a:tc>
                <a:tc>
                  <a:txBody>
                    <a:bodyPr/>
                    <a:lstStyle/>
                    <a:p>
                      <a:pPr algn="ctr"/>
                      <a:r>
                        <a:rPr kumimoji="1" lang="en-US" altLang="ja-JP" sz="2000" dirty="0" smtClean="0"/>
                        <a:t>34</a:t>
                      </a:r>
                      <a:endParaRPr kumimoji="1" lang="ja-JP" altLang="en-US" sz="2000" dirty="0"/>
                    </a:p>
                  </a:txBody>
                  <a:tcPr/>
                </a:tc>
                <a:tc>
                  <a:txBody>
                    <a:bodyPr/>
                    <a:lstStyle/>
                    <a:p>
                      <a:pPr algn="ctr"/>
                      <a:r>
                        <a:rPr kumimoji="1" lang="en-US" altLang="ja-JP" sz="2000" dirty="0" smtClean="0"/>
                        <a:t>36</a:t>
                      </a:r>
                      <a:endParaRPr kumimoji="1" lang="ja-JP" altLang="en-US" sz="2000" dirty="0"/>
                    </a:p>
                  </a:txBody>
                  <a:tcPr/>
                </a:tc>
                <a:tc>
                  <a:txBody>
                    <a:bodyPr/>
                    <a:lstStyle/>
                    <a:p>
                      <a:pPr algn="ctr"/>
                      <a:r>
                        <a:rPr kumimoji="1" lang="en-US" altLang="ja-JP" sz="2000" dirty="0" smtClean="0"/>
                        <a:t>44</a:t>
                      </a:r>
                      <a:endParaRPr kumimoji="1" lang="ja-JP" altLang="en-US" sz="2000" dirty="0"/>
                    </a:p>
                  </a:txBody>
                  <a:tcPr/>
                </a:tc>
                <a:tc>
                  <a:txBody>
                    <a:bodyPr/>
                    <a:lstStyle/>
                    <a:p>
                      <a:pPr algn="ctr"/>
                      <a:r>
                        <a:rPr kumimoji="1" lang="en-US" altLang="ja-JP" sz="2000" dirty="0" smtClean="0"/>
                        <a:t>32</a:t>
                      </a:r>
                      <a:endParaRPr kumimoji="1" lang="ja-JP" altLang="en-US" sz="2000" dirty="0"/>
                    </a:p>
                  </a:txBody>
                  <a:tcPr/>
                </a:tc>
                <a:extLst>
                  <a:ext uri="{0D108BD9-81ED-4DB2-BD59-A6C34878D82A}">
                    <a16:rowId xmlns:a16="http://schemas.microsoft.com/office/drawing/2014/main" val="10004"/>
                  </a:ext>
                </a:extLst>
              </a:tr>
              <a:tr h="370840">
                <a:tc>
                  <a:txBody>
                    <a:bodyPr/>
                    <a:lstStyle/>
                    <a:p>
                      <a:pPr algn="ctr"/>
                      <a:r>
                        <a:rPr kumimoji="1" lang="ja-JP" altLang="en-US" dirty="0" smtClean="0"/>
                        <a:t>４</a:t>
                      </a:r>
                      <a:endParaRPr kumimoji="1" lang="ja-JP" altLang="en-US" dirty="0"/>
                    </a:p>
                  </a:txBody>
                  <a:tcPr/>
                </a:tc>
                <a:tc>
                  <a:txBody>
                    <a:bodyPr/>
                    <a:lstStyle/>
                    <a:p>
                      <a:pPr algn="ctr"/>
                      <a:r>
                        <a:rPr kumimoji="1" lang="en-US" altLang="ja-JP" sz="2000" dirty="0" smtClean="0"/>
                        <a:t>43</a:t>
                      </a:r>
                      <a:endParaRPr kumimoji="1" lang="ja-JP" altLang="en-US" sz="2000" dirty="0"/>
                    </a:p>
                  </a:txBody>
                  <a:tcPr/>
                </a:tc>
                <a:tc>
                  <a:txBody>
                    <a:bodyPr/>
                    <a:lstStyle/>
                    <a:p>
                      <a:pPr algn="ctr"/>
                      <a:r>
                        <a:rPr kumimoji="1" lang="en-US" altLang="ja-JP" sz="2000" dirty="0" smtClean="0"/>
                        <a:t>38</a:t>
                      </a:r>
                      <a:endParaRPr kumimoji="1" lang="ja-JP" altLang="en-US" sz="2000" dirty="0"/>
                    </a:p>
                  </a:txBody>
                  <a:tcPr/>
                </a:tc>
                <a:tc>
                  <a:txBody>
                    <a:bodyPr/>
                    <a:lstStyle/>
                    <a:p>
                      <a:pPr algn="ctr"/>
                      <a:r>
                        <a:rPr kumimoji="1" lang="en-US" altLang="ja-JP" sz="2000" dirty="0" smtClean="0"/>
                        <a:t>46</a:t>
                      </a:r>
                      <a:endParaRPr kumimoji="1" lang="ja-JP" altLang="en-US" sz="2000" dirty="0"/>
                    </a:p>
                  </a:txBody>
                  <a:tcPr/>
                </a:tc>
                <a:tc>
                  <a:txBody>
                    <a:bodyPr/>
                    <a:lstStyle/>
                    <a:p>
                      <a:pPr algn="ctr"/>
                      <a:r>
                        <a:rPr kumimoji="1" lang="en-US" altLang="ja-JP" sz="2000" dirty="0" smtClean="0"/>
                        <a:t>33</a:t>
                      </a:r>
                      <a:endParaRPr kumimoji="1" lang="ja-JP" altLang="en-US" sz="2000" dirty="0"/>
                    </a:p>
                  </a:txBody>
                  <a:tcPr/>
                </a:tc>
                <a:extLst>
                  <a:ext uri="{0D108BD9-81ED-4DB2-BD59-A6C34878D82A}">
                    <a16:rowId xmlns:a16="http://schemas.microsoft.com/office/drawing/2014/main" val="10005"/>
                  </a:ext>
                </a:extLst>
              </a:tr>
              <a:tr h="370840">
                <a:tc>
                  <a:txBody>
                    <a:bodyPr/>
                    <a:lstStyle/>
                    <a:p>
                      <a:pPr algn="ctr"/>
                      <a:r>
                        <a:rPr kumimoji="1" lang="ja-JP" altLang="en-US" dirty="0" smtClean="0"/>
                        <a:t>５</a:t>
                      </a:r>
                      <a:endParaRPr kumimoji="1" lang="ja-JP" altLang="en-US" dirty="0"/>
                    </a:p>
                  </a:txBody>
                  <a:tcPr/>
                </a:tc>
                <a:tc>
                  <a:txBody>
                    <a:bodyPr/>
                    <a:lstStyle/>
                    <a:p>
                      <a:pPr algn="ctr"/>
                      <a:r>
                        <a:rPr kumimoji="1" lang="en-US" altLang="ja-JP" sz="2000" dirty="0" smtClean="0"/>
                        <a:t>38</a:t>
                      </a:r>
                      <a:endParaRPr kumimoji="1" lang="ja-JP" altLang="en-US" sz="2000" dirty="0"/>
                    </a:p>
                  </a:txBody>
                  <a:tcPr/>
                </a:tc>
                <a:tc>
                  <a:txBody>
                    <a:bodyPr/>
                    <a:lstStyle/>
                    <a:p>
                      <a:pPr algn="ctr"/>
                      <a:r>
                        <a:rPr kumimoji="1" lang="en-US" altLang="ja-JP" sz="2000" dirty="0" smtClean="0"/>
                        <a:t>42</a:t>
                      </a:r>
                      <a:endParaRPr kumimoji="1" lang="ja-JP" altLang="en-US" sz="2000" dirty="0"/>
                    </a:p>
                  </a:txBody>
                  <a:tcPr/>
                </a:tc>
                <a:tc>
                  <a:txBody>
                    <a:bodyPr/>
                    <a:lstStyle/>
                    <a:p>
                      <a:pPr algn="ctr"/>
                      <a:r>
                        <a:rPr kumimoji="1" lang="en-US" altLang="ja-JP" sz="2000" dirty="0" smtClean="0"/>
                        <a:t>49</a:t>
                      </a:r>
                      <a:endParaRPr kumimoji="1" lang="ja-JP" altLang="en-US" sz="2000" dirty="0"/>
                    </a:p>
                  </a:txBody>
                  <a:tcPr/>
                </a:tc>
                <a:tc>
                  <a:txBody>
                    <a:bodyPr/>
                    <a:lstStyle/>
                    <a:p>
                      <a:pPr algn="ctr"/>
                      <a:r>
                        <a:rPr kumimoji="1" lang="en-US" altLang="ja-JP" sz="2000" dirty="0" smtClean="0"/>
                        <a:t>39</a:t>
                      </a:r>
                      <a:endParaRPr kumimoji="1" lang="ja-JP" altLang="en-US" sz="2000" dirty="0"/>
                    </a:p>
                  </a:txBody>
                  <a:tcPr/>
                </a:tc>
                <a:extLst>
                  <a:ext uri="{0D108BD9-81ED-4DB2-BD59-A6C34878D82A}">
                    <a16:rowId xmlns:a16="http://schemas.microsoft.com/office/drawing/2014/main" val="10006"/>
                  </a:ext>
                </a:extLst>
              </a:tr>
            </a:tbl>
          </a:graphicData>
        </a:graphic>
      </p:graphicFrame>
      <p:sp>
        <p:nvSpPr>
          <p:cNvPr id="3" name="テキスト ボックス 2"/>
          <p:cNvSpPr txBox="1"/>
          <p:nvPr/>
        </p:nvSpPr>
        <p:spPr>
          <a:xfrm>
            <a:off x="899592" y="4600740"/>
            <a:ext cx="7632848" cy="1569660"/>
          </a:xfrm>
          <a:prstGeom prst="rect">
            <a:avLst/>
          </a:prstGeom>
          <a:noFill/>
        </p:spPr>
        <p:txBody>
          <a:bodyPr wrap="square" rtlCol="0">
            <a:spAutoFit/>
          </a:bodyPr>
          <a:lstStyle/>
          <a:p>
            <a:r>
              <a:rPr kumimoji="1" lang="ja-JP" altLang="en-US" sz="2400" dirty="0" smtClean="0"/>
              <a:t>上のデータは，５人の工員が４種類の異なる機械を用いて生産した１日あたりの製品数である．分散分析により，機械の違いと，工員の個人差を検討せよ．</a:t>
            </a:r>
            <a:endParaRPr kumimoji="1" lang="en-US" altLang="ja-JP" sz="2400" dirty="0" smtClean="0"/>
          </a:p>
          <a:p>
            <a:r>
              <a:rPr lang="ja-JP" altLang="en-US" sz="2400" dirty="0" smtClean="0"/>
              <a:t>（ホーエル</a:t>
            </a:r>
            <a:r>
              <a:rPr lang="en-US" altLang="ja-JP" sz="2400" dirty="0" smtClean="0"/>
              <a:t>『</a:t>
            </a:r>
            <a:r>
              <a:rPr lang="ja-JP" altLang="en-US" sz="2400" dirty="0" smtClean="0"/>
              <a:t>初等統計学</a:t>
            </a:r>
            <a:r>
              <a:rPr lang="en-US" altLang="ja-JP" sz="2400" dirty="0" smtClean="0"/>
              <a:t>』</a:t>
            </a:r>
            <a:r>
              <a:rPr lang="ja-JP" altLang="en-US" sz="2400" dirty="0" smtClean="0"/>
              <a:t>第</a:t>
            </a:r>
            <a:r>
              <a:rPr lang="en-US" altLang="ja-JP" sz="2400" dirty="0" smtClean="0"/>
              <a:t>11</a:t>
            </a:r>
            <a:r>
              <a:rPr lang="ja-JP" altLang="en-US" sz="2400" dirty="0" smtClean="0"/>
              <a:t>章，章末問題５）</a:t>
            </a:r>
            <a:endParaRPr kumimoji="1" lang="ja-JP" altLang="en-US" sz="2400" dirty="0"/>
          </a:p>
        </p:txBody>
      </p:sp>
    </p:spTree>
    <p:extLst>
      <p:ext uri="{BB962C8B-B14F-4D97-AF65-F5344CB8AC3E}">
        <p14:creationId xmlns:p14="http://schemas.microsoft.com/office/powerpoint/2010/main" val="2841196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被験者間デザイン・被験者内デザイン</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他者の監視とパフォーマンスとの関係を検討した（架空）実験では，実験の参加者を各条件にランダムに割り当てた．各実験条件への参加者が異なる実験デザインを，</a:t>
            </a:r>
            <a:r>
              <a:rPr kumimoji="1" lang="ja-JP" altLang="en-US" u="sng" dirty="0" smtClean="0">
                <a:solidFill>
                  <a:srgbClr val="FF0000"/>
                </a:solidFill>
              </a:rPr>
              <a:t>被験者間デザイン</a:t>
            </a:r>
            <a:r>
              <a:rPr kumimoji="1" lang="ja-JP" altLang="en-US" dirty="0" smtClean="0"/>
              <a:t>（</a:t>
            </a:r>
            <a:r>
              <a:rPr kumimoji="1" lang="en-US" altLang="ja-JP" dirty="0" smtClean="0"/>
              <a:t>between-subjects design</a:t>
            </a:r>
            <a:r>
              <a:rPr kumimoji="1" lang="ja-JP" altLang="en-US" dirty="0" smtClean="0"/>
              <a:t>）と呼ぶ．</a:t>
            </a:r>
            <a:endParaRPr kumimoji="1" lang="en-US" altLang="ja-JP" dirty="0" smtClean="0"/>
          </a:p>
          <a:p>
            <a:r>
              <a:rPr lang="ja-JP" altLang="en-US" dirty="0"/>
              <a:t>これに</a:t>
            </a:r>
            <a:r>
              <a:rPr lang="ja-JP" altLang="en-US" dirty="0" smtClean="0"/>
              <a:t>対して，どの条件でも参加者が同一である実験デザインを，</a:t>
            </a:r>
            <a:r>
              <a:rPr lang="ja-JP" altLang="en-US" u="sng" dirty="0" smtClean="0">
                <a:solidFill>
                  <a:srgbClr val="FF0000"/>
                </a:solidFill>
              </a:rPr>
              <a:t>被験者内デザイン</a:t>
            </a:r>
            <a:r>
              <a:rPr lang="ja-JP" altLang="en-US" dirty="0" smtClean="0"/>
              <a:t>（</a:t>
            </a:r>
            <a:r>
              <a:rPr lang="en-US" altLang="ja-JP" dirty="0" smtClean="0"/>
              <a:t>within-subjects design</a:t>
            </a:r>
            <a:r>
              <a:rPr lang="ja-JP" altLang="en-US" dirty="0" smtClean="0"/>
              <a:t>）と呼ぶ．</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4"/>
          <p:cNvSpPr txBox="1"/>
          <p:nvPr/>
        </p:nvSpPr>
        <p:spPr>
          <a:xfrm>
            <a:off x="683568" y="980728"/>
            <a:ext cx="6412333" cy="523220"/>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2800" dirty="0" smtClean="0"/>
              <a:t>練習問題２の分析を実行する </a:t>
            </a:r>
            <a:r>
              <a:rPr kumimoji="1" lang="en-US" altLang="ja-JP" sz="2800" dirty="0" smtClean="0"/>
              <a:t>R </a:t>
            </a:r>
            <a:r>
              <a:rPr kumimoji="1" lang="ja-JP" altLang="en-US" sz="2800" dirty="0" smtClean="0"/>
              <a:t>スクリプト</a:t>
            </a:r>
            <a:endParaRPr kumimoji="1" lang="ja-JP" altLang="en-US" sz="2800" dirty="0"/>
          </a:p>
        </p:txBody>
      </p:sp>
      <p:sp>
        <p:nvSpPr>
          <p:cNvPr id="5" name="テキスト ボックス 4"/>
          <p:cNvSpPr txBox="1"/>
          <p:nvPr/>
        </p:nvSpPr>
        <p:spPr>
          <a:xfrm>
            <a:off x="1475656" y="1575956"/>
            <a:ext cx="6813468" cy="4524315"/>
          </a:xfrm>
          <a:prstGeom prst="rect">
            <a:avLst/>
          </a:prstGeom>
          <a:noFill/>
          <a:ln>
            <a:solidFill>
              <a:schemeClr val="tx1"/>
            </a:solidFill>
          </a:ln>
        </p:spPr>
        <p:txBody>
          <a:bodyPr wrap="none" rtlCol="0">
            <a:spAutoFit/>
          </a:bodyPr>
          <a:lstStyle/>
          <a:p>
            <a:r>
              <a:rPr lang="ja-JP" altLang="en-US" sz="2400" dirty="0"/>
              <a:t>製品数 </a:t>
            </a:r>
            <a:r>
              <a:rPr lang="en-US" altLang="ja-JP" sz="2400" dirty="0"/>
              <a:t>&lt;- c(44,46,34,43,38, 38,40,36,38,42,</a:t>
            </a:r>
          </a:p>
          <a:p>
            <a:r>
              <a:rPr lang="en-US" altLang="ja-JP" sz="2400" dirty="0"/>
              <a:t> </a:t>
            </a:r>
            <a:r>
              <a:rPr lang="en-US" altLang="ja-JP" sz="2400" dirty="0" smtClean="0"/>
              <a:t> 47,52,44,46,49</a:t>
            </a:r>
            <a:r>
              <a:rPr lang="en-US" altLang="ja-JP" sz="2400" dirty="0"/>
              <a:t>, 36,43,32,33,39)</a:t>
            </a:r>
          </a:p>
          <a:p>
            <a:r>
              <a:rPr lang="ja-JP" altLang="en-US" sz="2400" dirty="0" smtClean="0"/>
              <a:t>機械 </a:t>
            </a:r>
            <a:r>
              <a:rPr lang="en-US" altLang="ja-JP" sz="2400" dirty="0"/>
              <a:t>&lt;- factor(c(rep("m1",5), rep("m2",5), </a:t>
            </a:r>
            <a:endParaRPr lang="en-US" altLang="ja-JP" sz="2400" dirty="0" smtClean="0"/>
          </a:p>
          <a:p>
            <a:r>
              <a:rPr lang="ja-JP" altLang="en-US" sz="2400" dirty="0" smtClean="0"/>
              <a:t>  </a:t>
            </a:r>
            <a:r>
              <a:rPr lang="en-US" altLang="ja-JP" sz="2400" dirty="0" smtClean="0"/>
              <a:t>rep</a:t>
            </a:r>
            <a:r>
              <a:rPr lang="en-US" altLang="ja-JP" sz="2400" dirty="0"/>
              <a:t>("m3",5), rep("m4",5)))</a:t>
            </a:r>
          </a:p>
          <a:p>
            <a:r>
              <a:rPr lang="ja-JP" altLang="en-US" sz="2400" dirty="0" smtClean="0"/>
              <a:t>人 </a:t>
            </a:r>
            <a:r>
              <a:rPr lang="en-US" altLang="ja-JP" sz="2400" dirty="0"/>
              <a:t>&lt;- factor(rep(c("p1","p2","p3","p4","p5"),4</a:t>
            </a:r>
            <a:r>
              <a:rPr lang="en-US" altLang="ja-JP" sz="2400" dirty="0" smtClean="0"/>
              <a:t>))</a:t>
            </a:r>
          </a:p>
          <a:p>
            <a:endParaRPr lang="en-US" altLang="ja-JP" sz="2400" dirty="0"/>
          </a:p>
          <a:p>
            <a:r>
              <a:rPr lang="en-US" altLang="ja-JP" sz="2400" dirty="0" smtClean="0"/>
              <a:t>boxplot</a:t>
            </a:r>
            <a:r>
              <a:rPr lang="en-US" altLang="ja-JP" sz="2400" dirty="0"/>
              <a:t>(</a:t>
            </a:r>
            <a:r>
              <a:rPr lang="ja-JP" altLang="en-US" sz="2400" dirty="0"/>
              <a:t>製品数 </a:t>
            </a:r>
            <a:r>
              <a:rPr lang="en-US" altLang="ja-JP" sz="2400" dirty="0"/>
              <a:t>~ </a:t>
            </a:r>
            <a:r>
              <a:rPr lang="ja-JP" altLang="en-US" sz="2400" dirty="0" smtClean="0"/>
              <a:t>機械</a:t>
            </a:r>
            <a:r>
              <a:rPr lang="en-US" altLang="ja-JP" sz="2400" dirty="0" smtClean="0"/>
              <a:t>, </a:t>
            </a:r>
            <a:r>
              <a:rPr lang="en-US" altLang="ja-JP" sz="2400" dirty="0" err="1"/>
              <a:t>xlab</a:t>
            </a:r>
            <a:r>
              <a:rPr lang="en-US" altLang="ja-JP" sz="2400" dirty="0" smtClean="0"/>
              <a:t>="</a:t>
            </a:r>
            <a:r>
              <a:rPr lang="ja-JP" altLang="en-US" sz="2400" dirty="0" smtClean="0"/>
              <a:t>機械</a:t>
            </a:r>
            <a:r>
              <a:rPr lang="en-US" altLang="ja-JP" sz="2400" dirty="0" smtClean="0"/>
              <a:t>", </a:t>
            </a:r>
            <a:r>
              <a:rPr lang="en-US" altLang="ja-JP" sz="2400" dirty="0" err="1"/>
              <a:t>ylab</a:t>
            </a:r>
            <a:r>
              <a:rPr lang="en-US" altLang="ja-JP" sz="2400" dirty="0"/>
              <a:t>="</a:t>
            </a:r>
            <a:r>
              <a:rPr lang="ja-JP" altLang="en-US" sz="2400" dirty="0"/>
              <a:t>製品数</a:t>
            </a:r>
            <a:r>
              <a:rPr lang="en-US" altLang="ja-JP" sz="2400" dirty="0" smtClean="0"/>
              <a:t>")</a:t>
            </a:r>
          </a:p>
          <a:p>
            <a:r>
              <a:rPr lang="en-US" altLang="ja-JP" sz="2400" dirty="0"/>
              <a:t>boxplot(</a:t>
            </a:r>
            <a:r>
              <a:rPr lang="ja-JP" altLang="en-US" sz="2400" dirty="0"/>
              <a:t>製品数 </a:t>
            </a:r>
            <a:r>
              <a:rPr lang="en-US" altLang="ja-JP" sz="2400" dirty="0"/>
              <a:t>~ </a:t>
            </a:r>
            <a:r>
              <a:rPr lang="ja-JP" altLang="en-US" sz="2400" dirty="0"/>
              <a:t>人</a:t>
            </a:r>
            <a:r>
              <a:rPr lang="en-US" altLang="ja-JP" sz="2400" dirty="0"/>
              <a:t>, </a:t>
            </a:r>
            <a:r>
              <a:rPr lang="en-US" altLang="ja-JP" sz="2400" dirty="0" err="1"/>
              <a:t>xlab</a:t>
            </a:r>
            <a:r>
              <a:rPr lang="en-US" altLang="ja-JP" sz="2400" dirty="0"/>
              <a:t>="</a:t>
            </a:r>
            <a:r>
              <a:rPr lang="ja-JP" altLang="en-US" sz="2400" dirty="0"/>
              <a:t>人</a:t>
            </a:r>
            <a:r>
              <a:rPr lang="en-US" altLang="ja-JP" sz="2400" dirty="0"/>
              <a:t>", </a:t>
            </a:r>
            <a:r>
              <a:rPr lang="en-US" altLang="ja-JP" sz="2400" dirty="0" err="1"/>
              <a:t>ylab</a:t>
            </a:r>
            <a:r>
              <a:rPr lang="en-US" altLang="ja-JP" sz="2400" dirty="0"/>
              <a:t>="</a:t>
            </a:r>
            <a:r>
              <a:rPr lang="ja-JP" altLang="en-US" sz="2400" dirty="0"/>
              <a:t>製品数</a:t>
            </a:r>
            <a:r>
              <a:rPr lang="en-US" altLang="ja-JP" sz="2400" dirty="0" smtClean="0"/>
              <a:t>")</a:t>
            </a:r>
          </a:p>
          <a:p>
            <a:endParaRPr lang="en-US" altLang="ja-JP" sz="2400" dirty="0" smtClean="0"/>
          </a:p>
          <a:p>
            <a:r>
              <a:rPr lang="en-US" altLang="ja-JP" sz="2400" dirty="0" smtClean="0"/>
              <a:t>summary(</a:t>
            </a:r>
            <a:r>
              <a:rPr lang="en-US" altLang="ja-JP" sz="2400" dirty="0" err="1" smtClean="0"/>
              <a:t>aov</a:t>
            </a:r>
            <a:r>
              <a:rPr lang="en-US" altLang="ja-JP" sz="2400" dirty="0"/>
              <a:t>(</a:t>
            </a:r>
            <a:r>
              <a:rPr lang="ja-JP" altLang="en-US" sz="2400" dirty="0"/>
              <a:t>製品数 </a:t>
            </a:r>
            <a:r>
              <a:rPr lang="en-US" altLang="ja-JP" sz="2400" dirty="0"/>
              <a:t>~ </a:t>
            </a:r>
            <a:r>
              <a:rPr lang="ja-JP" altLang="en-US" sz="2400" dirty="0"/>
              <a:t>機械　</a:t>
            </a:r>
            <a:r>
              <a:rPr lang="en-US" altLang="ja-JP" sz="2400" dirty="0"/>
              <a:t>+ Error(</a:t>
            </a:r>
            <a:r>
              <a:rPr lang="ja-JP" altLang="en-US" sz="2400" dirty="0"/>
              <a:t>人</a:t>
            </a:r>
            <a:r>
              <a:rPr lang="en-US" altLang="ja-JP" sz="2400" dirty="0"/>
              <a:t>/</a:t>
            </a:r>
            <a:r>
              <a:rPr lang="ja-JP" altLang="en-US" sz="2400" dirty="0"/>
              <a:t>機械</a:t>
            </a:r>
            <a:r>
              <a:rPr lang="en-US" altLang="ja-JP" sz="2400" dirty="0"/>
              <a:t>)))</a:t>
            </a:r>
          </a:p>
          <a:p>
            <a:r>
              <a:rPr lang="en-US" altLang="ja-JP" sz="2400" dirty="0"/>
              <a:t># </a:t>
            </a:r>
            <a:r>
              <a:rPr lang="ja-JP" altLang="en-US" sz="2400" dirty="0" smtClean="0"/>
              <a:t>以下のように書いてもよい</a:t>
            </a:r>
            <a:endParaRPr lang="en-US" altLang="ja-JP" sz="2400" dirty="0" smtClean="0"/>
          </a:p>
          <a:p>
            <a:r>
              <a:rPr lang="en-US" altLang="ja-JP" sz="2400" dirty="0" smtClean="0"/>
              <a:t># summary(</a:t>
            </a:r>
            <a:r>
              <a:rPr lang="en-US" altLang="ja-JP" sz="2400" dirty="0" err="1" smtClean="0"/>
              <a:t>aov</a:t>
            </a:r>
            <a:r>
              <a:rPr lang="en-US" altLang="ja-JP" sz="2400" dirty="0"/>
              <a:t>(</a:t>
            </a:r>
            <a:r>
              <a:rPr lang="ja-JP" altLang="en-US" sz="2400" dirty="0"/>
              <a:t>製品数 </a:t>
            </a:r>
            <a:r>
              <a:rPr lang="en-US" altLang="ja-JP" sz="2400" dirty="0"/>
              <a:t>~ </a:t>
            </a:r>
            <a:r>
              <a:rPr lang="ja-JP" altLang="en-US" sz="2400" dirty="0"/>
              <a:t>機械　</a:t>
            </a:r>
            <a:r>
              <a:rPr lang="en-US" altLang="ja-JP" sz="2400" dirty="0"/>
              <a:t>+ </a:t>
            </a:r>
            <a:r>
              <a:rPr lang="ja-JP" altLang="en-US" sz="2400" dirty="0"/>
              <a:t>人</a:t>
            </a:r>
            <a:r>
              <a:rPr lang="en-US" altLang="ja-JP" sz="2400" dirty="0" smtClean="0"/>
              <a:t>))</a:t>
            </a:r>
            <a:endParaRPr lang="en-US" altLang="ja-JP" sz="2400" dirty="0"/>
          </a:p>
        </p:txBody>
      </p:sp>
    </p:spTree>
    <p:extLst>
      <p:ext uri="{BB962C8B-B14F-4D97-AF65-F5344CB8AC3E}">
        <p14:creationId xmlns:p14="http://schemas.microsoft.com/office/powerpoint/2010/main" val="4242929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971600" y="908720"/>
            <a:ext cx="4350871" cy="523220"/>
          </a:xfrm>
          <a:prstGeom prst="rect">
            <a:avLst/>
          </a:prstGeom>
          <a:noFill/>
        </p:spPr>
        <p:txBody>
          <a:bodyPr wrap="none" rtlCol="0">
            <a:spAutoFit/>
          </a:bodyPr>
          <a:lstStyle/>
          <a:p>
            <a:r>
              <a:rPr kumimoji="1" lang="ja-JP" altLang="en-US" sz="2800" dirty="0" smtClean="0"/>
              <a:t>箱</a:t>
            </a:r>
            <a:r>
              <a:rPr kumimoji="1" lang="ja-JP" altLang="en-US" sz="2800" dirty="0" err="1" smtClean="0"/>
              <a:t>ひげ</a:t>
            </a:r>
            <a:r>
              <a:rPr kumimoji="1" lang="ja-JP" altLang="en-US" sz="2800" dirty="0" smtClean="0"/>
              <a:t>図の出力（機械ごと）</a:t>
            </a:r>
            <a:endParaRPr kumimoji="1" lang="ja-JP" altLang="en-US" sz="2800" dirty="0"/>
          </a:p>
        </p:txBody>
      </p:sp>
      <p:pic>
        <p:nvPicPr>
          <p:cNvPr id="419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877988"/>
            <a:ext cx="5653236" cy="565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5005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971600" y="908720"/>
            <a:ext cx="3991798" cy="523220"/>
          </a:xfrm>
          <a:prstGeom prst="rect">
            <a:avLst/>
          </a:prstGeom>
          <a:noFill/>
        </p:spPr>
        <p:txBody>
          <a:bodyPr wrap="none" rtlCol="0">
            <a:spAutoFit/>
          </a:bodyPr>
          <a:lstStyle/>
          <a:p>
            <a:r>
              <a:rPr kumimoji="1" lang="ja-JP" altLang="en-US" sz="2800" dirty="0" smtClean="0"/>
              <a:t>箱</a:t>
            </a:r>
            <a:r>
              <a:rPr kumimoji="1" lang="ja-JP" altLang="en-US" sz="2800" dirty="0" err="1" smtClean="0"/>
              <a:t>ひげ</a:t>
            </a:r>
            <a:r>
              <a:rPr kumimoji="1" lang="ja-JP" altLang="en-US" sz="2800" dirty="0" smtClean="0"/>
              <a:t>図の出力（人ごと）</a:t>
            </a:r>
            <a:endParaRPr kumimoji="1" lang="ja-JP" altLang="en-US" sz="2800" dirty="0"/>
          </a:p>
        </p:txBody>
      </p:sp>
      <p:pic>
        <p:nvPicPr>
          <p:cNvPr id="430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537" y="764704"/>
            <a:ext cx="5832648" cy="5832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83683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331640" y="1700808"/>
            <a:ext cx="6899068" cy="4154984"/>
          </a:xfrm>
          <a:prstGeom prst="rect">
            <a:avLst/>
          </a:prstGeom>
          <a:noFill/>
          <a:ln>
            <a:solidFill>
              <a:schemeClr val="tx1"/>
            </a:solidFill>
          </a:ln>
        </p:spPr>
        <p:txBody>
          <a:bodyPr wrap="none" rtlCol="0">
            <a:spAutoFit/>
          </a:bodyPr>
          <a:lstStyle/>
          <a:p>
            <a:r>
              <a:rPr lang="en-US" altLang="ja-JP" sz="2400" dirty="0" smtClean="0">
                <a:solidFill>
                  <a:srgbClr val="FF0000"/>
                </a:solidFill>
              </a:rPr>
              <a:t>&gt; summary(</a:t>
            </a:r>
            <a:r>
              <a:rPr lang="en-US" altLang="ja-JP" sz="2400" dirty="0" err="1" smtClean="0">
                <a:solidFill>
                  <a:srgbClr val="FF0000"/>
                </a:solidFill>
              </a:rPr>
              <a:t>aov</a:t>
            </a:r>
            <a:r>
              <a:rPr lang="en-US" altLang="ja-JP" sz="2400" dirty="0">
                <a:solidFill>
                  <a:srgbClr val="FF0000"/>
                </a:solidFill>
              </a:rPr>
              <a:t>(</a:t>
            </a:r>
            <a:r>
              <a:rPr lang="ja-JP" altLang="en-US" sz="2400" dirty="0">
                <a:solidFill>
                  <a:srgbClr val="FF0000"/>
                </a:solidFill>
              </a:rPr>
              <a:t>製品数 </a:t>
            </a:r>
            <a:r>
              <a:rPr lang="en-US" altLang="ja-JP" sz="2400" dirty="0">
                <a:solidFill>
                  <a:srgbClr val="FF0000"/>
                </a:solidFill>
              </a:rPr>
              <a:t>~ </a:t>
            </a:r>
            <a:r>
              <a:rPr lang="ja-JP" altLang="en-US" sz="2400" dirty="0">
                <a:solidFill>
                  <a:srgbClr val="FF0000"/>
                </a:solidFill>
              </a:rPr>
              <a:t>機械　</a:t>
            </a:r>
            <a:r>
              <a:rPr lang="en-US" altLang="ja-JP" sz="2400" dirty="0">
                <a:solidFill>
                  <a:srgbClr val="FF0000"/>
                </a:solidFill>
              </a:rPr>
              <a:t>+ Error(</a:t>
            </a:r>
            <a:r>
              <a:rPr lang="ja-JP" altLang="en-US" sz="2400" dirty="0">
                <a:solidFill>
                  <a:srgbClr val="FF0000"/>
                </a:solidFill>
              </a:rPr>
              <a:t>人</a:t>
            </a:r>
            <a:r>
              <a:rPr lang="en-US" altLang="ja-JP" sz="2400" dirty="0">
                <a:solidFill>
                  <a:srgbClr val="FF0000"/>
                </a:solidFill>
              </a:rPr>
              <a:t>/</a:t>
            </a:r>
            <a:r>
              <a:rPr lang="ja-JP" altLang="en-US" sz="2400" dirty="0">
                <a:solidFill>
                  <a:srgbClr val="FF0000"/>
                </a:solidFill>
              </a:rPr>
              <a:t>機械</a:t>
            </a:r>
            <a:r>
              <a:rPr lang="en-US" altLang="ja-JP" sz="2400" dirty="0">
                <a:solidFill>
                  <a:srgbClr val="FF0000"/>
                </a:solidFill>
              </a:rPr>
              <a:t>)))</a:t>
            </a:r>
          </a:p>
          <a:p>
            <a:r>
              <a:rPr lang="en-US" altLang="ja-JP" sz="2400" dirty="0" smtClean="0"/>
              <a:t>Error</a:t>
            </a:r>
            <a:r>
              <a:rPr lang="en-US" altLang="ja-JP" sz="2400" dirty="0"/>
              <a:t>: </a:t>
            </a:r>
            <a:r>
              <a:rPr lang="ja-JP" altLang="en-US" sz="2400" dirty="0"/>
              <a:t>人</a:t>
            </a:r>
          </a:p>
          <a:p>
            <a:r>
              <a:rPr lang="ja-JP" altLang="en-US" sz="2400" dirty="0"/>
              <a:t>          </a:t>
            </a:r>
            <a:r>
              <a:rPr lang="ja-JP" altLang="en-US" sz="2400" dirty="0" smtClean="0"/>
              <a:t>        </a:t>
            </a:r>
            <a:r>
              <a:rPr lang="en-US" altLang="ja-JP" sz="2400" dirty="0" err="1" smtClean="0"/>
              <a:t>Df</a:t>
            </a:r>
            <a:r>
              <a:rPr lang="en-US" altLang="ja-JP" sz="2400" dirty="0" smtClean="0"/>
              <a:t>   Sum </a:t>
            </a:r>
            <a:r>
              <a:rPr lang="en-US" altLang="ja-JP" sz="2400" dirty="0" err="1"/>
              <a:t>Sq</a:t>
            </a:r>
            <a:r>
              <a:rPr lang="en-US" altLang="ja-JP" sz="2400" dirty="0"/>
              <a:t> </a:t>
            </a:r>
            <a:r>
              <a:rPr lang="en-US" altLang="ja-JP" sz="2400" dirty="0" smtClean="0"/>
              <a:t>  Mean </a:t>
            </a:r>
            <a:r>
              <a:rPr lang="en-US" altLang="ja-JP" sz="2400" dirty="0" err="1"/>
              <a:t>Sq</a:t>
            </a:r>
            <a:r>
              <a:rPr lang="en-US" altLang="ja-JP" sz="2400" dirty="0"/>
              <a:t> F value </a:t>
            </a:r>
            <a:r>
              <a:rPr lang="en-US" altLang="ja-JP" sz="2400" dirty="0" err="1"/>
              <a:t>Pr</a:t>
            </a:r>
            <a:r>
              <a:rPr lang="en-US" altLang="ja-JP" sz="2400" dirty="0"/>
              <a:t>(&gt;F)</a:t>
            </a:r>
          </a:p>
          <a:p>
            <a:r>
              <a:rPr lang="en-US" altLang="ja-JP" sz="2400" dirty="0"/>
              <a:t>Residuals  4  </a:t>
            </a:r>
            <a:r>
              <a:rPr lang="en-US" altLang="ja-JP" sz="2400" dirty="0" smtClean="0"/>
              <a:t>   161.5      </a:t>
            </a:r>
            <a:r>
              <a:rPr lang="en-US" altLang="ja-JP" sz="2400" dirty="0"/>
              <a:t>40.37               </a:t>
            </a:r>
          </a:p>
          <a:p>
            <a:endParaRPr lang="en-US" altLang="ja-JP" sz="2400" dirty="0"/>
          </a:p>
          <a:p>
            <a:r>
              <a:rPr lang="en-US" altLang="ja-JP" sz="2400" dirty="0"/>
              <a:t>Error: </a:t>
            </a:r>
            <a:r>
              <a:rPr lang="ja-JP" altLang="en-US" sz="2400" dirty="0"/>
              <a:t>人</a:t>
            </a:r>
            <a:r>
              <a:rPr lang="en-US" altLang="ja-JP" sz="2400" dirty="0"/>
              <a:t>:</a:t>
            </a:r>
            <a:r>
              <a:rPr lang="ja-JP" altLang="en-US" sz="2400" dirty="0"/>
              <a:t>機械</a:t>
            </a:r>
          </a:p>
          <a:p>
            <a:r>
              <a:rPr lang="ja-JP" altLang="en-US" sz="2400" dirty="0"/>
              <a:t>         </a:t>
            </a:r>
            <a:r>
              <a:rPr lang="ja-JP" altLang="en-US" sz="2400" dirty="0" smtClean="0"/>
              <a:t>        </a:t>
            </a:r>
            <a:r>
              <a:rPr lang="en-US" altLang="ja-JP" sz="2400" dirty="0" err="1"/>
              <a:t>Df</a:t>
            </a:r>
            <a:r>
              <a:rPr lang="en-US" altLang="ja-JP" sz="2400" dirty="0"/>
              <a:t> </a:t>
            </a:r>
            <a:r>
              <a:rPr lang="en-US" altLang="ja-JP" sz="2400" dirty="0" smtClean="0"/>
              <a:t> Sum </a:t>
            </a:r>
            <a:r>
              <a:rPr lang="en-US" altLang="ja-JP" sz="2400" dirty="0" err="1" smtClean="0"/>
              <a:t>Sq</a:t>
            </a:r>
            <a:r>
              <a:rPr lang="en-US" altLang="ja-JP" sz="2400" dirty="0" smtClean="0"/>
              <a:t>  </a:t>
            </a:r>
            <a:r>
              <a:rPr lang="en-US" altLang="ja-JP" sz="2400" dirty="0"/>
              <a:t>Mean </a:t>
            </a:r>
            <a:r>
              <a:rPr lang="en-US" altLang="ja-JP" sz="2400" dirty="0" err="1" smtClean="0"/>
              <a:t>Sq</a:t>
            </a:r>
            <a:r>
              <a:rPr lang="en-US" altLang="ja-JP" sz="2400" dirty="0" smtClean="0"/>
              <a:t>  </a:t>
            </a:r>
            <a:r>
              <a:rPr lang="en-US" altLang="ja-JP" sz="2400" dirty="0"/>
              <a:t>F value   </a:t>
            </a:r>
            <a:r>
              <a:rPr lang="en-US" altLang="ja-JP" sz="2400" dirty="0" smtClean="0"/>
              <a:t> </a:t>
            </a:r>
            <a:r>
              <a:rPr lang="en-US" altLang="ja-JP" sz="2400" dirty="0" err="1" smtClean="0"/>
              <a:t>Pr</a:t>
            </a:r>
            <a:r>
              <a:rPr lang="en-US" altLang="ja-JP" sz="2400" dirty="0"/>
              <a:t>(&gt;F)    </a:t>
            </a:r>
          </a:p>
          <a:p>
            <a:r>
              <a:rPr lang="ja-JP" altLang="en-US" sz="2400" dirty="0"/>
              <a:t>機械       </a:t>
            </a:r>
            <a:r>
              <a:rPr lang="ja-JP" altLang="en-US" sz="2400" dirty="0" smtClean="0"/>
              <a:t>    </a:t>
            </a:r>
            <a:r>
              <a:rPr lang="en-US" altLang="ja-JP" sz="2400" dirty="0" smtClean="0"/>
              <a:t>3   338.8    112.93     18.39    </a:t>
            </a:r>
            <a:r>
              <a:rPr lang="en-US" altLang="ja-JP" sz="2400" dirty="0"/>
              <a:t>8.78e-05 ***</a:t>
            </a:r>
          </a:p>
          <a:p>
            <a:r>
              <a:rPr lang="en-US" altLang="ja-JP" sz="2400" dirty="0"/>
              <a:t>Residuals 12   </a:t>
            </a:r>
            <a:r>
              <a:rPr lang="en-US" altLang="ja-JP" sz="2400" dirty="0" smtClean="0"/>
              <a:t>  73.7        </a:t>
            </a:r>
            <a:r>
              <a:rPr lang="en-US" altLang="ja-JP" sz="2400" dirty="0"/>
              <a:t>6.14                     </a:t>
            </a:r>
          </a:p>
          <a:p>
            <a:r>
              <a:rPr lang="en-US" altLang="ja-JP" sz="2400" dirty="0"/>
              <a:t>---</a:t>
            </a:r>
          </a:p>
          <a:p>
            <a:r>
              <a:rPr lang="en-US" altLang="ja-JP" sz="2400" dirty="0" err="1"/>
              <a:t>Signif</a:t>
            </a:r>
            <a:r>
              <a:rPr lang="en-US" altLang="ja-JP" sz="2400" dirty="0"/>
              <a:t>. codes:  0 ‘***’ 0.001 ‘**’ 0.01 ‘*’ 0.05 ‘.’ </a:t>
            </a:r>
            <a:r>
              <a:rPr lang="en-US" altLang="ja-JP" sz="2400" dirty="0" smtClean="0"/>
              <a:t>0.1 </a:t>
            </a:r>
            <a:r>
              <a:rPr lang="en-US" altLang="ja-JP" sz="2400" dirty="0"/>
              <a:t>‘ ’ </a:t>
            </a:r>
            <a:r>
              <a:rPr lang="en-US" altLang="ja-JP" sz="2400" dirty="0" smtClean="0"/>
              <a:t>1</a:t>
            </a:r>
            <a:endParaRPr lang="en-US" altLang="ja-JP" sz="2400" dirty="0"/>
          </a:p>
        </p:txBody>
      </p:sp>
      <p:sp>
        <p:nvSpPr>
          <p:cNvPr id="3" name="テキスト ボックス 2"/>
          <p:cNvSpPr txBox="1"/>
          <p:nvPr/>
        </p:nvSpPr>
        <p:spPr>
          <a:xfrm>
            <a:off x="797997" y="954306"/>
            <a:ext cx="3661580" cy="523220"/>
          </a:xfrm>
          <a:prstGeom prst="rect">
            <a:avLst/>
          </a:prstGeom>
          <a:noFill/>
        </p:spPr>
        <p:txBody>
          <a:bodyPr wrap="none" rtlCol="0">
            <a:spAutoFit/>
          </a:bodyPr>
          <a:lstStyle/>
          <a:p>
            <a:r>
              <a:rPr lang="ja-JP" altLang="en-US" sz="2800" dirty="0" smtClean="0"/>
              <a:t>分散分析表の出力（１）</a:t>
            </a:r>
            <a:endParaRPr lang="ja-JP" altLang="en-US" sz="2800" dirty="0"/>
          </a:p>
        </p:txBody>
      </p:sp>
    </p:spTree>
    <p:extLst>
      <p:ext uri="{BB962C8B-B14F-4D97-AF65-F5344CB8AC3E}">
        <p14:creationId xmlns:p14="http://schemas.microsoft.com/office/powerpoint/2010/main" val="1371447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97997" y="954306"/>
            <a:ext cx="3661580" cy="523220"/>
          </a:xfrm>
          <a:prstGeom prst="rect">
            <a:avLst/>
          </a:prstGeom>
          <a:noFill/>
        </p:spPr>
        <p:txBody>
          <a:bodyPr wrap="none" rtlCol="0">
            <a:spAutoFit/>
          </a:bodyPr>
          <a:lstStyle/>
          <a:p>
            <a:r>
              <a:rPr lang="ja-JP" altLang="en-US" sz="2800" dirty="0" smtClean="0"/>
              <a:t>分散分析表の出力（２）</a:t>
            </a:r>
            <a:endParaRPr lang="ja-JP" altLang="en-US" sz="2800" dirty="0"/>
          </a:p>
        </p:txBody>
      </p:sp>
      <p:sp>
        <p:nvSpPr>
          <p:cNvPr id="3" name="テキスト ボックス 2"/>
          <p:cNvSpPr txBox="1"/>
          <p:nvPr/>
        </p:nvSpPr>
        <p:spPr>
          <a:xfrm>
            <a:off x="1331640" y="1700808"/>
            <a:ext cx="7064755" cy="2677656"/>
          </a:xfrm>
          <a:prstGeom prst="rect">
            <a:avLst/>
          </a:prstGeom>
          <a:noFill/>
          <a:ln>
            <a:solidFill>
              <a:schemeClr val="tx1"/>
            </a:solidFill>
          </a:ln>
        </p:spPr>
        <p:txBody>
          <a:bodyPr wrap="none" rtlCol="0">
            <a:spAutoFit/>
          </a:bodyPr>
          <a:lstStyle/>
          <a:p>
            <a:r>
              <a:rPr lang="en-US" altLang="ja-JP" sz="2400" dirty="0">
                <a:solidFill>
                  <a:srgbClr val="FF0000"/>
                </a:solidFill>
              </a:rPr>
              <a:t>&gt; summary(</a:t>
            </a:r>
            <a:r>
              <a:rPr lang="en-US" altLang="ja-JP" sz="2400" dirty="0" err="1">
                <a:solidFill>
                  <a:srgbClr val="FF0000"/>
                </a:solidFill>
              </a:rPr>
              <a:t>aov</a:t>
            </a:r>
            <a:r>
              <a:rPr lang="en-US" altLang="ja-JP" sz="2400" dirty="0">
                <a:solidFill>
                  <a:srgbClr val="FF0000"/>
                </a:solidFill>
              </a:rPr>
              <a:t>(</a:t>
            </a:r>
            <a:r>
              <a:rPr lang="ja-JP" altLang="en-US" sz="2400" dirty="0">
                <a:solidFill>
                  <a:srgbClr val="FF0000"/>
                </a:solidFill>
              </a:rPr>
              <a:t>製品数 </a:t>
            </a:r>
            <a:r>
              <a:rPr lang="en-US" altLang="ja-JP" sz="2400" dirty="0">
                <a:solidFill>
                  <a:srgbClr val="FF0000"/>
                </a:solidFill>
              </a:rPr>
              <a:t>~ </a:t>
            </a:r>
            <a:r>
              <a:rPr lang="ja-JP" altLang="en-US" sz="2400" dirty="0">
                <a:solidFill>
                  <a:srgbClr val="FF0000"/>
                </a:solidFill>
              </a:rPr>
              <a:t>機械　</a:t>
            </a:r>
            <a:r>
              <a:rPr lang="en-US" altLang="ja-JP" sz="2400" dirty="0">
                <a:solidFill>
                  <a:srgbClr val="FF0000"/>
                </a:solidFill>
              </a:rPr>
              <a:t>+ </a:t>
            </a:r>
            <a:r>
              <a:rPr lang="ja-JP" altLang="en-US" sz="2400" dirty="0">
                <a:solidFill>
                  <a:srgbClr val="FF0000"/>
                </a:solidFill>
              </a:rPr>
              <a:t>人</a:t>
            </a:r>
            <a:r>
              <a:rPr lang="en-US" altLang="ja-JP" sz="2400" dirty="0">
                <a:solidFill>
                  <a:srgbClr val="FF0000"/>
                </a:solidFill>
              </a:rPr>
              <a:t>))</a:t>
            </a:r>
          </a:p>
          <a:p>
            <a:r>
              <a:rPr lang="en-US" altLang="ja-JP" sz="2400" dirty="0"/>
              <a:t>            </a:t>
            </a:r>
            <a:r>
              <a:rPr lang="en-US" altLang="ja-JP" sz="2400" dirty="0" smtClean="0"/>
              <a:t>        </a:t>
            </a:r>
            <a:r>
              <a:rPr lang="en-US" altLang="ja-JP" sz="2400" dirty="0" err="1" smtClean="0"/>
              <a:t>Df</a:t>
            </a:r>
            <a:r>
              <a:rPr lang="en-US" altLang="ja-JP" sz="2400" dirty="0" smtClean="0"/>
              <a:t>  Sum </a:t>
            </a:r>
            <a:r>
              <a:rPr lang="en-US" altLang="ja-JP" sz="2400" dirty="0" err="1"/>
              <a:t>Sq</a:t>
            </a:r>
            <a:r>
              <a:rPr lang="en-US" altLang="ja-JP" sz="2400" dirty="0"/>
              <a:t> </a:t>
            </a:r>
            <a:r>
              <a:rPr lang="en-US" altLang="ja-JP" sz="2400" dirty="0" smtClean="0"/>
              <a:t>  Mean </a:t>
            </a:r>
            <a:r>
              <a:rPr lang="en-US" altLang="ja-JP" sz="2400" dirty="0" err="1"/>
              <a:t>Sq</a:t>
            </a:r>
            <a:r>
              <a:rPr lang="en-US" altLang="ja-JP" sz="2400" dirty="0"/>
              <a:t> </a:t>
            </a:r>
            <a:r>
              <a:rPr lang="en-US" altLang="ja-JP" sz="2400" dirty="0" smtClean="0"/>
              <a:t> F </a:t>
            </a:r>
            <a:r>
              <a:rPr lang="en-US" altLang="ja-JP" sz="2400" dirty="0"/>
              <a:t>value   </a:t>
            </a:r>
            <a:r>
              <a:rPr lang="en-US" altLang="ja-JP" sz="2400" dirty="0" smtClean="0"/>
              <a:t> </a:t>
            </a:r>
            <a:r>
              <a:rPr lang="en-US" altLang="ja-JP" sz="2400" dirty="0" err="1" smtClean="0"/>
              <a:t>Pr</a:t>
            </a:r>
            <a:r>
              <a:rPr lang="en-US" altLang="ja-JP" sz="2400" dirty="0"/>
              <a:t>(&gt;F)    </a:t>
            </a:r>
          </a:p>
          <a:p>
            <a:r>
              <a:rPr lang="ja-JP" altLang="en-US" sz="2400" dirty="0" smtClean="0"/>
              <a:t>機械             </a:t>
            </a:r>
            <a:r>
              <a:rPr lang="en-US" altLang="ja-JP" sz="2400" dirty="0" smtClean="0"/>
              <a:t>3    338.8     112.93     18.388   8.78e-05 </a:t>
            </a:r>
            <a:r>
              <a:rPr lang="en-US" altLang="ja-JP" sz="2400" dirty="0"/>
              <a:t>***</a:t>
            </a:r>
          </a:p>
          <a:p>
            <a:r>
              <a:rPr lang="ja-JP" altLang="en-US" sz="2400" dirty="0"/>
              <a:t>人           </a:t>
            </a:r>
            <a:r>
              <a:rPr lang="ja-JP" altLang="en-US" sz="2400" dirty="0" smtClean="0"/>
              <a:t>       </a:t>
            </a:r>
            <a:r>
              <a:rPr lang="en-US" altLang="ja-JP" sz="2400" dirty="0" smtClean="0"/>
              <a:t>4    161.5      40.38        6.574   0.00485 </a:t>
            </a:r>
            <a:r>
              <a:rPr lang="en-US" altLang="ja-JP" sz="2400" dirty="0"/>
              <a:t>** </a:t>
            </a:r>
          </a:p>
          <a:p>
            <a:r>
              <a:rPr lang="en-US" altLang="ja-JP" sz="2400" dirty="0"/>
              <a:t>Residuals   12   </a:t>
            </a:r>
            <a:r>
              <a:rPr lang="en-US" altLang="ja-JP" sz="2400" dirty="0" smtClean="0"/>
              <a:t>   73.7        6.14                     </a:t>
            </a:r>
            <a:endParaRPr lang="en-US" altLang="ja-JP" sz="2400" dirty="0"/>
          </a:p>
          <a:p>
            <a:r>
              <a:rPr lang="en-US" altLang="ja-JP" sz="2400" dirty="0"/>
              <a:t>---</a:t>
            </a:r>
          </a:p>
          <a:p>
            <a:r>
              <a:rPr lang="en-US" altLang="ja-JP" sz="2400" dirty="0" err="1"/>
              <a:t>Signif</a:t>
            </a:r>
            <a:r>
              <a:rPr lang="en-US" altLang="ja-JP" sz="2400" dirty="0"/>
              <a:t>. codes:  0 ‘***’ 0.001 ‘**’ 0.01 ‘*’ 0.05 ‘.’ 0.1 ‘ ’ </a:t>
            </a:r>
            <a:r>
              <a:rPr lang="en-US" altLang="ja-JP" sz="2400" dirty="0" smtClean="0"/>
              <a:t>1</a:t>
            </a:r>
            <a:endParaRPr lang="en-US" altLang="ja-JP" sz="2400"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815160272"/>
              </p:ext>
            </p:extLst>
          </p:nvPr>
        </p:nvGraphicFramePr>
        <p:xfrm>
          <a:off x="4067944" y="4631940"/>
          <a:ext cx="4011542" cy="792088"/>
        </p:xfrm>
        <a:graphic>
          <a:graphicData uri="http://schemas.openxmlformats.org/presentationml/2006/ole">
            <mc:AlternateContent xmlns:mc="http://schemas.openxmlformats.org/markup-compatibility/2006">
              <mc:Choice xmlns:v="urn:schemas-microsoft-com:vml" Requires="v">
                <p:oleObj spid="_x0000_s44055" name="数式" r:id="rId3" imgW="1993680" imgH="393480" progId="Equation.3">
                  <p:embed/>
                </p:oleObj>
              </mc:Choice>
              <mc:Fallback>
                <p:oleObj name="数式" r:id="rId3" imgW="1993680" imgH="393480" progId="Equation.3">
                  <p:embed/>
                  <p:pic>
                    <p:nvPicPr>
                      <p:cNvPr id="0" name=""/>
                      <p:cNvPicPr/>
                      <p:nvPr/>
                    </p:nvPicPr>
                    <p:blipFill>
                      <a:blip r:embed="rId4"/>
                      <a:stretch>
                        <a:fillRect/>
                      </a:stretch>
                    </p:blipFill>
                    <p:spPr>
                      <a:xfrm>
                        <a:off x="4067944" y="4631940"/>
                        <a:ext cx="4011542" cy="792088"/>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3903301527"/>
              </p:ext>
            </p:extLst>
          </p:nvPr>
        </p:nvGraphicFramePr>
        <p:xfrm>
          <a:off x="3995936" y="5568006"/>
          <a:ext cx="4011612" cy="792163"/>
        </p:xfrm>
        <a:graphic>
          <a:graphicData uri="http://schemas.openxmlformats.org/presentationml/2006/ole">
            <mc:AlternateContent xmlns:mc="http://schemas.openxmlformats.org/markup-compatibility/2006">
              <mc:Choice xmlns:v="urn:schemas-microsoft-com:vml" Requires="v">
                <p:oleObj spid="_x0000_s44056" name="数式" r:id="rId5" imgW="1993680" imgH="393480" progId="Equation.3">
                  <p:embed/>
                </p:oleObj>
              </mc:Choice>
              <mc:Fallback>
                <p:oleObj name="数式" r:id="rId5" imgW="1993680" imgH="393480" progId="Equation.3">
                  <p:embed/>
                  <p:pic>
                    <p:nvPicPr>
                      <p:cNvPr id="0" name="オブジェクト 3"/>
                      <p:cNvPicPr>
                        <a:picLocks noChangeAspect="1" noChangeArrowheads="1"/>
                      </p:cNvPicPr>
                      <p:nvPr/>
                    </p:nvPicPr>
                    <p:blipFill>
                      <a:blip r:embed="rId6"/>
                      <a:srcRect/>
                      <a:stretch>
                        <a:fillRect/>
                      </a:stretch>
                    </p:blipFill>
                    <p:spPr bwMode="auto">
                      <a:xfrm>
                        <a:off x="3995936" y="5568006"/>
                        <a:ext cx="401161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テキスト ボックス 5"/>
          <p:cNvSpPr txBox="1"/>
          <p:nvPr/>
        </p:nvSpPr>
        <p:spPr>
          <a:xfrm>
            <a:off x="1743943" y="4797152"/>
            <a:ext cx="2185214" cy="461665"/>
          </a:xfrm>
          <a:prstGeom prst="rect">
            <a:avLst/>
          </a:prstGeom>
          <a:noFill/>
        </p:spPr>
        <p:txBody>
          <a:bodyPr wrap="none" rtlCol="0">
            <a:spAutoFit/>
          </a:bodyPr>
          <a:lstStyle/>
          <a:p>
            <a:r>
              <a:rPr kumimoji="1" lang="ja-JP" altLang="en-US" sz="2400" dirty="0" smtClean="0"/>
              <a:t>相関比（機械）：</a:t>
            </a:r>
            <a:endParaRPr kumimoji="1" lang="ja-JP" altLang="en-US" sz="2400" dirty="0"/>
          </a:p>
        </p:txBody>
      </p:sp>
      <p:sp>
        <p:nvSpPr>
          <p:cNvPr id="7" name="テキスト ボックス 6"/>
          <p:cNvSpPr txBox="1"/>
          <p:nvPr/>
        </p:nvSpPr>
        <p:spPr>
          <a:xfrm>
            <a:off x="2051720" y="5742116"/>
            <a:ext cx="1877437" cy="461665"/>
          </a:xfrm>
          <a:prstGeom prst="rect">
            <a:avLst/>
          </a:prstGeom>
          <a:noFill/>
        </p:spPr>
        <p:txBody>
          <a:bodyPr wrap="none" rtlCol="0">
            <a:spAutoFit/>
          </a:bodyPr>
          <a:lstStyle/>
          <a:p>
            <a:r>
              <a:rPr kumimoji="1" lang="ja-JP" altLang="en-US" sz="2400" dirty="0" smtClean="0"/>
              <a:t>相関比（人）：</a:t>
            </a:r>
            <a:endParaRPr kumimoji="1" lang="ja-JP" altLang="en-US" sz="2400" dirty="0"/>
          </a:p>
        </p:txBody>
      </p:sp>
    </p:spTree>
    <p:extLst>
      <p:ext uri="{BB962C8B-B14F-4D97-AF65-F5344CB8AC3E}">
        <p14:creationId xmlns:p14="http://schemas.microsoft.com/office/powerpoint/2010/main" val="20391650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80270" y="1196752"/>
            <a:ext cx="8329524" cy="4893647"/>
          </a:xfrm>
          <a:prstGeom prst="rect">
            <a:avLst/>
          </a:prstGeom>
          <a:noFill/>
          <a:ln>
            <a:solidFill>
              <a:schemeClr val="tx1"/>
            </a:solidFill>
          </a:ln>
        </p:spPr>
        <p:txBody>
          <a:bodyPr wrap="none" rtlCol="0">
            <a:spAutoFit/>
          </a:bodyPr>
          <a:lstStyle/>
          <a:p>
            <a:r>
              <a:rPr lang="en-US" altLang="ja-JP" sz="2400" dirty="0"/>
              <a:t># </a:t>
            </a:r>
            <a:r>
              <a:rPr lang="ja-JP" altLang="en-US" sz="2400" dirty="0"/>
              <a:t>全体</a:t>
            </a:r>
            <a:r>
              <a:rPr lang="ja-JP" altLang="en-US" sz="2400" dirty="0" smtClean="0"/>
              <a:t>平均</a:t>
            </a:r>
            <a:endParaRPr lang="en-US" altLang="ja-JP" sz="2400" dirty="0" smtClean="0"/>
          </a:p>
          <a:p>
            <a:r>
              <a:rPr lang="en-US" altLang="ja-JP" sz="2400" dirty="0" smtClean="0"/>
              <a:t>grand </a:t>
            </a:r>
            <a:r>
              <a:rPr lang="en-US" altLang="ja-JP" sz="2400" dirty="0"/>
              <a:t>&lt;- mean(</a:t>
            </a:r>
            <a:r>
              <a:rPr lang="ja-JP" altLang="en-US" sz="2400" dirty="0"/>
              <a:t>製品数</a:t>
            </a:r>
            <a:r>
              <a:rPr lang="en-US" altLang="ja-JP" sz="2400" dirty="0"/>
              <a:t>)</a:t>
            </a:r>
          </a:p>
          <a:p>
            <a:endParaRPr lang="en-US" altLang="ja-JP" sz="2400" dirty="0" smtClean="0"/>
          </a:p>
          <a:p>
            <a:r>
              <a:rPr lang="en-US" altLang="ja-JP" sz="2400" dirty="0"/>
              <a:t># </a:t>
            </a:r>
            <a:r>
              <a:rPr lang="ja-JP" altLang="en-US" sz="2400" dirty="0"/>
              <a:t>データの行列</a:t>
            </a:r>
          </a:p>
          <a:p>
            <a:r>
              <a:rPr lang="en-US" altLang="ja-JP" sz="2400" dirty="0" err="1"/>
              <a:t>data_mat</a:t>
            </a:r>
            <a:r>
              <a:rPr lang="en-US" altLang="ja-JP" sz="2400" dirty="0"/>
              <a:t> &lt;- matrix(</a:t>
            </a:r>
            <a:r>
              <a:rPr lang="ja-JP" altLang="en-US" sz="2400" dirty="0"/>
              <a:t>製品数</a:t>
            </a:r>
            <a:r>
              <a:rPr lang="en-US" altLang="ja-JP" sz="2400" dirty="0"/>
              <a:t>, </a:t>
            </a:r>
            <a:r>
              <a:rPr lang="en-US" altLang="ja-JP" sz="2400" dirty="0" err="1"/>
              <a:t>nrow</a:t>
            </a:r>
            <a:r>
              <a:rPr lang="en-US" altLang="ja-JP" sz="2400" dirty="0"/>
              <a:t>=5, </a:t>
            </a:r>
            <a:r>
              <a:rPr lang="en-US" altLang="ja-JP" sz="2400" dirty="0" err="1"/>
              <a:t>ncol</a:t>
            </a:r>
            <a:r>
              <a:rPr lang="en-US" altLang="ja-JP" sz="2400" dirty="0"/>
              <a:t>=4)</a:t>
            </a:r>
          </a:p>
          <a:p>
            <a:r>
              <a:rPr lang="en-US" altLang="ja-JP" sz="2400" dirty="0"/>
              <a:t># </a:t>
            </a:r>
            <a:r>
              <a:rPr lang="ja-JP" altLang="en-US" sz="2400" dirty="0"/>
              <a:t>全平均を要素として持つ行列</a:t>
            </a:r>
          </a:p>
          <a:p>
            <a:r>
              <a:rPr lang="en-US" altLang="ja-JP" sz="2400" dirty="0" err="1"/>
              <a:t>grand_mat</a:t>
            </a:r>
            <a:r>
              <a:rPr lang="en-US" altLang="ja-JP" sz="2400" dirty="0"/>
              <a:t> &lt;- matrix(rep(grand,20), </a:t>
            </a:r>
            <a:r>
              <a:rPr lang="en-US" altLang="ja-JP" sz="2400" dirty="0" err="1"/>
              <a:t>nrow</a:t>
            </a:r>
            <a:r>
              <a:rPr lang="en-US" altLang="ja-JP" sz="2400" dirty="0"/>
              <a:t>=5, </a:t>
            </a:r>
            <a:r>
              <a:rPr lang="en-US" altLang="ja-JP" sz="2400" dirty="0" err="1"/>
              <a:t>ncol</a:t>
            </a:r>
            <a:r>
              <a:rPr lang="en-US" altLang="ja-JP" sz="2400" dirty="0"/>
              <a:t>=4)</a:t>
            </a:r>
          </a:p>
          <a:p>
            <a:r>
              <a:rPr lang="en-US" altLang="ja-JP" sz="2400" dirty="0"/>
              <a:t># </a:t>
            </a:r>
            <a:r>
              <a:rPr lang="ja-JP" altLang="en-US" sz="2400" dirty="0"/>
              <a:t>各列に，データ行列の列平均（機械ごとの平均）を並べた行列</a:t>
            </a:r>
          </a:p>
          <a:p>
            <a:r>
              <a:rPr lang="en-US" altLang="ja-JP" sz="2400" dirty="0" err="1"/>
              <a:t>colmean_mat</a:t>
            </a:r>
            <a:r>
              <a:rPr lang="en-US" altLang="ja-JP" sz="2400" dirty="0"/>
              <a:t> &lt;- matrix(rep(</a:t>
            </a:r>
            <a:r>
              <a:rPr lang="en-US" altLang="ja-JP" sz="2400" dirty="0" err="1"/>
              <a:t>colMeans</a:t>
            </a:r>
            <a:r>
              <a:rPr lang="en-US" altLang="ja-JP" sz="2400" dirty="0"/>
              <a:t>(</a:t>
            </a:r>
            <a:r>
              <a:rPr lang="en-US" altLang="ja-JP" sz="2400" dirty="0" err="1"/>
              <a:t>data_mat</a:t>
            </a:r>
            <a:r>
              <a:rPr lang="en-US" altLang="ja-JP" sz="2400" dirty="0"/>
              <a:t>),5</a:t>
            </a:r>
            <a:r>
              <a:rPr lang="en-US" altLang="ja-JP" sz="2400" dirty="0" smtClean="0"/>
              <a:t>),</a:t>
            </a:r>
          </a:p>
          <a:p>
            <a:r>
              <a:rPr lang="en-US" altLang="ja-JP" sz="2400" dirty="0"/>
              <a:t> </a:t>
            </a:r>
            <a:r>
              <a:rPr lang="en-US" altLang="ja-JP" sz="2400" dirty="0" smtClean="0"/>
              <a:t>   </a:t>
            </a:r>
            <a:r>
              <a:rPr lang="en-US" altLang="ja-JP" sz="2400" dirty="0" err="1"/>
              <a:t>nrow</a:t>
            </a:r>
            <a:r>
              <a:rPr lang="en-US" altLang="ja-JP" sz="2400" dirty="0"/>
              <a:t>=5, </a:t>
            </a:r>
            <a:r>
              <a:rPr lang="en-US" altLang="ja-JP" sz="2400" dirty="0" err="1"/>
              <a:t>ncol</a:t>
            </a:r>
            <a:r>
              <a:rPr lang="en-US" altLang="ja-JP" sz="2400" dirty="0"/>
              <a:t>=4, </a:t>
            </a:r>
            <a:r>
              <a:rPr lang="en-US" altLang="ja-JP" sz="2400" dirty="0" err="1"/>
              <a:t>byrow</a:t>
            </a:r>
            <a:r>
              <a:rPr lang="en-US" altLang="ja-JP" sz="2400" dirty="0"/>
              <a:t>=T)</a:t>
            </a:r>
          </a:p>
          <a:p>
            <a:r>
              <a:rPr lang="en-US" altLang="ja-JP" sz="2400" dirty="0"/>
              <a:t># </a:t>
            </a:r>
            <a:r>
              <a:rPr lang="ja-JP" altLang="en-US" sz="2400" dirty="0"/>
              <a:t>各行に，データ行列の行平均（工員ごとの平均）を並べた行列</a:t>
            </a:r>
          </a:p>
          <a:p>
            <a:r>
              <a:rPr lang="en-US" altLang="ja-JP" sz="2400" dirty="0" err="1"/>
              <a:t>rowmean_mat</a:t>
            </a:r>
            <a:r>
              <a:rPr lang="en-US" altLang="ja-JP" sz="2400" dirty="0"/>
              <a:t> &lt;- matrix(rep(</a:t>
            </a:r>
            <a:r>
              <a:rPr lang="en-US" altLang="ja-JP" sz="2400" dirty="0" err="1"/>
              <a:t>rowMeans</a:t>
            </a:r>
            <a:r>
              <a:rPr lang="en-US" altLang="ja-JP" sz="2400" dirty="0"/>
              <a:t>(</a:t>
            </a:r>
            <a:r>
              <a:rPr lang="en-US" altLang="ja-JP" sz="2400" dirty="0" err="1"/>
              <a:t>data_mat</a:t>
            </a:r>
            <a:r>
              <a:rPr lang="en-US" altLang="ja-JP" sz="2400" dirty="0"/>
              <a:t>),4</a:t>
            </a:r>
            <a:r>
              <a:rPr lang="en-US" altLang="ja-JP" sz="2400" dirty="0" smtClean="0"/>
              <a:t>),</a:t>
            </a:r>
          </a:p>
          <a:p>
            <a:r>
              <a:rPr lang="en-US" altLang="ja-JP" sz="2400" dirty="0"/>
              <a:t> </a:t>
            </a:r>
            <a:r>
              <a:rPr lang="en-US" altLang="ja-JP" sz="2400" dirty="0" smtClean="0"/>
              <a:t>   </a:t>
            </a:r>
            <a:r>
              <a:rPr lang="en-US" altLang="ja-JP" sz="2400" dirty="0" err="1"/>
              <a:t>nrow</a:t>
            </a:r>
            <a:r>
              <a:rPr lang="en-US" altLang="ja-JP" sz="2400" dirty="0"/>
              <a:t>=5, </a:t>
            </a:r>
            <a:r>
              <a:rPr lang="en-US" altLang="ja-JP" sz="2400" dirty="0" err="1"/>
              <a:t>ncol</a:t>
            </a:r>
            <a:r>
              <a:rPr lang="en-US" altLang="ja-JP" sz="2400" dirty="0"/>
              <a:t>=4</a:t>
            </a:r>
            <a:r>
              <a:rPr lang="en-US" altLang="ja-JP" sz="2400" dirty="0" smtClean="0"/>
              <a:t>)</a:t>
            </a:r>
            <a:endParaRPr lang="en-US" altLang="ja-JP" sz="2400" dirty="0"/>
          </a:p>
        </p:txBody>
      </p:sp>
      <p:sp>
        <p:nvSpPr>
          <p:cNvPr id="3" name="テキスト ボックス 2"/>
          <p:cNvSpPr txBox="1"/>
          <p:nvPr/>
        </p:nvSpPr>
        <p:spPr>
          <a:xfrm>
            <a:off x="890681" y="547605"/>
            <a:ext cx="6413935" cy="523220"/>
          </a:xfrm>
          <a:prstGeom prst="rect">
            <a:avLst/>
          </a:prstGeom>
          <a:noFill/>
        </p:spPr>
        <p:txBody>
          <a:bodyPr wrap="none" rtlCol="0">
            <a:spAutoFit/>
          </a:bodyPr>
          <a:lstStyle/>
          <a:p>
            <a:r>
              <a:rPr lang="ja-JP" altLang="en-US" sz="2800" dirty="0" smtClean="0"/>
              <a:t>データ行列の分解を確認する </a:t>
            </a:r>
            <a:r>
              <a:rPr lang="en-US" altLang="ja-JP" sz="2800" dirty="0" smtClean="0"/>
              <a:t>R </a:t>
            </a:r>
            <a:r>
              <a:rPr lang="ja-JP" altLang="en-US" sz="2800" dirty="0" smtClean="0"/>
              <a:t>スクリプト</a:t>
            </a:r>
            <a:endParaRPr kumimoji="1" lang="ja-JP" altLang="en-US" sz="2800" dirty="0"/>
          </a:p>
        </p:txBody>
      </p:sp>
      <p:sp>
        <p:nvSpPr>
          <p:cNvPr id="4" name="テキスト ボックス 3"/>
          <p:cNvSpPr txBox="1"/>
          <p:nvPr/>
        </p:nvSpPr>
        <p:spPr>
          <a:xfrm>
            <a:off x="755576" y="6222503"/>
            <a:ext cx="1261884" cy="461665"/>
          </a:xfrm>
          <a:prstGeom prst="rect">
            <a:avLst/>
          </a:prstGeom>
          <a:noFill/>
        </p:spPr>
        <p:txBody>
          <a:bodyPr wrap="none" rtlCol="0">
            <a:spAutoFit/>
          </a:bodyPr>
          <a:lstStyle/>
          <a:p>
            <a:r>
              <a:rPr lang="ja-JP" altLang="en-US" sz="2400" dirty="0" smtClean="0"/>
              <a:t>（つづく）</a:t>
            </a:r>
            <a:endParaRPr kumimoji="1" lang="ja-JP" altLang="en-US" sz="2400" dirty="0"/>
          </a:p>
        </p:txBody>
      </p:sp>
    </p:spTree>
    <p:extLst>
      <p:ext uri="{BB962C8B-B14F-4D97-AF65-F5344CB8AC3E}">
        <p14:creationId xmlns:p14="http://schemas.microsoft.com/office/powerpoint/2010/main" val="27413618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55576" y="1178479"/>
            <a:ext cx="7794250" cy="3785652"/>
          </a:xfrm>
          <a:prstGeom prst="rect">
            <a:avLst/>
          </a:prstGeom>
          <a:noFill/>
          <a:ln>
            <a:solidFill>
              <a:schemeClr val="tx1"/>
            </a:solidFill>
          </a:ln>
        </p:spPr>
        <p:txBody>
          <a:bodyPr wrap="none" rtlCol="0">
            <a:spAutoFit/>
          </a:bodyPr>
          <a:lstStyle/>
          <a:p>
            <a:r>
              <a:rPr lang="en-US" altLang="ja-JP" sz="2400" dirty="0" smtClean="0"/>
              <a:t># </a:t>
            </a:r>
            <a:r>
              <a:rPr lang="ja-JP" altLang="en-US" sz="2400" dirty="0"/>
              <a:t>機械の効果</a:t>
            </a:r>
          </a:p>
          <a:p>
            <a:r>
              <a:rPr lang="en-US" altLang="ja-JP" sz="2400" dirty="0" err="1"/>
              <a:t>effect_m_mat</a:t>
            </a:r>
            <a:r>
              <a:rPr lang="en-US" altLang="ja-JP" sz="2400" dirty="0"/>
              <a:t> &lt;- </a:t>
            </a:r>
            <a:r>
              <a:rPr lang="en-US" altLang="ja-JP" sz="2400" dirty="0" err="1"/>
              <a:t>colmean_mat</a:t>
            </a:r>
            <a:r>
              <a:rPr lang="en-US" altLang="ja-JP" sz="2400" dirty="0"/>
              <a:t> - </a:t>
            </a:r>
            <a:r>
              <a:rPr lang="en-US" altLang="ja-JP" sz="2400" dirty="0" err="1"/>
              <a:t>grand_mat</a:t>
            </a:r>
            <a:endParaRPr lang="en-US" altLang="ja-JP" sz="2400" dirty="0"/>
          </a:p>
          <a:p>
            <a:r>
              <a:rPr lang="en-US" altLang="ja-JP" sz="2400" dirty="0"/>
              <a:t># </a:t>
            </a:r>
            <a:r>
              <a:rPr lang="ja-JP" altLang="en-US" sz="2400" dirty="0"/>
              <a:t>工員の効果</a:t>
            </a:r>
          </a:p>
          <a:p>
            <a:r>
              <a:rPr lang="en-US" altLang="ja-JP" sz="2400" dirty="0" err="1"/>
              <a:t>effect_p_mat</a:t>
            </a:r>
            <a:r>
              <a:rPr lang="en-US" altLang="ja-JP" sz="2400" dirty="0"/>
              <a:t> &lt;- </a:t>
            </a:r>
            <a:r>
              <a:rPr lang="en-US" altLang="ja-JP" sz="2400" dirty="0" err="1"/>
              <a:t>rowmean_mat</a:t>
            </a:r>
            <a:r>
              <a:rPr lang="en-US" altLang="ja-JP" sz="2400" dirty="0"/>
              <a:t> - </a:t>
            </a:r>
            <a:r>
              <a:rPr lang="en-US" altLang="ja-JP" sz="2400" dirty="0" err="1"/>
              <a:t>grand_mat</a:t>
            </a:r>
            <a:endParaRPr lang="en-US" altLang="ja-JP" sz="2400" dirty="0"/>
          </a:p>
          <a:p>
            <a:r>
              <a:rPr lang="en-US" altLang="ja-JP" sz="2400" dirty="0"/>
              <a:t># </a:t>
            </a:r>
            <a:r>
              <a:rPr lang="ja-JP" altLang="en-US" sz="2400" dirty="0"/>
              <a:t>誤差</a:t>
            </a:r>
          </a:p>
          <a:p>
            <a:r>
              <a:rPr lang="en-US" altLang="ja-JP" sz="2400" dirty="0" err="1"/>
              <a:t>error_mat</a:t>
            </a:r>
            <a:r>
              <a:rPr lang="en-US" altLang="ja-JP" sz="2400" dirty="0"/>
              <a:t> &lt;- </a:t>
            </a:r>
            <a:r>
              <a:rPr lang="en-US" altLang="ja-JP" sz="2400" dirty="0" err="1"/>
              <a:t>data_mat</a:t>
            </a:r>
            <a:r>
              <a:rPr lang="en-US" altLang="ja-JP" sz="2400" dirty="0"/>
              <a:t> - </a:t>
            </a:r>
            <a:r>
              <a:rPr lang="en-US" altLang="ja-JP" sz="2400" dirty="0" err="1"/>
              <a:t>colmean_mat</a:t>
            </a:r>
            <a:r>
              <a:rPr lang="en-US" altLang="ja-JP" sz="2400" dirty="0"/>
              <a:t> </a:t>
            </a:r>
            <a:r>
              <a:rPr lang="en-US" altLang="ja-JP" sz="2400" dirty="0" smtClean="0"/>
              <a:t>- </a:t>
            </a:r>
          </a:p>
          <a:p>
            <a:r>
              <a:rPr lang="en-US" altLang="ja-JP" sz="2400" dirty="0"/>
              <a:t> </a:t>
            </a:r>
            <a:r>
              <a:rPr lang="en-US" altLang="ja-JP" sz="2400" dirty="0" smtClean="0"/>
              <a:t>  </a:t>
            </a:r>
            <a:r>
              <a:rPr lang="en-US" altLang="ja-JP" sz="2400" dirty="0" err="1" smtClean="0"/>
              <a:t>rowmean_mat</a:t>
            </a:r>
            <a:r>
              <a:rPr lang="en-US" altLang="ja-JP" sz="2400" dirty="0" smtClean="0"/>
              <a:t> </a:t>
            </a:r>
            <a:r>
              <a:rPr lang="en-US" altLang="ja-JP" sz="2400" dirty="0"/>
              <a:t>+ </a:t>
            </a:r>
            <a:r>
              <a:rPr lang="en-US" altLang="ja-JP" sz="2400" dirty="0" err="1"/>
              <a:t>grand_mat</a:t>
            </a:r>
            <a:endParaRPr lang="en-US" altLang="ja-JP" sz="2400" dirty="0"/>
          </a:p>
          <a:p>
            <a:r>
              <a:rPr lang="en-US" altLang="ja-JP" sz="2400" dirty="0"/>
              <a:t># </a:t>
            </a:r>
            <a:r>
              <a:rPr lang="ja-JP" altLang="en-US" sz="2400" dirty="0"/>
              <a:t>データ行列の分解を確認する</a:t>
            </a:r>
          </a:p>
          <a:p>
            <a:r>
              <a:rPr lang="en-US" altLang="ja-JP" sz="2400" dirty="0"/>
              <a:t># </a:t>
            </a:r>
            <a:r>
              <a:rPr lang="en-US" altLang="ja-JP" sz="2400" dirty="0" err="1"/>
              <a:t>data_mat</a:t>
            </a:r>
            <a:r>
              <a:rPr lang="en-US" altLang="ja-JP" sz="2400" dirty="0"/>
              <a:t> </a:t>
            </a:r>
            <a:endParaRPr lang="en-US" altLang="ja-JP" sz="2400" dirty="0" smtClean="0"/>
          </a:p>
          <a:p>
            <a:r>
              <a:rPr lang="en-US" altLang="ja-JP" sz="2400" dirty="0" smtClean="0"/>
              <a:t>#    = </a:t>
            </a:r>
            <a:r>
              <a:rPr lang="en-US" altLang="ja-JP" sz="2400" dirty="0" err="1"/>
              <a:t>grand_mat</a:t>
            </a:r>
            <a:r>
              <a:rPr lang="en-US" altLang="ja-JP" sz="2400" dirty="0"/>
              <a:t> + </a:t>
            </a:r>
            <a:r>
              <a:rPr lang="en-US" altLang="ja-JP" sz="2400" dirty="0" err="1" smtClean="0"/>
              <a:t>effect_m_mat</a:t>
            </a:r>
            <a:r>
              <a:rPr lang="en-US" altLang="ja-JP" sz="2400" dirty="0" smtClean="0"/>
              <a:t> </a:t>
            </a:r>
            <a:r>
              <a:rPr lang="en-US" altLang="ja-JP" sz="2400" dirty="0"/>
              <a:t>+ </a:t>
            </a:r>
            <a:r>
              <a:rPr lang="en-US" altLang="ja-JP" sz="2400" dirty="0" err="1" smtClean="0"/>
              <a:t>effect_p_mat</a:t>
            </a:r>
            <a:r>
              <a:rPr lang="en-US" altLang="ja-JP" sz="2400" dirty="0" smtClean="0"/>
              <a:t> + </a:t>
            </a:r>
            <a:r>
              <a:rPr lang="en-US" altLang="ja-JP" sz="2400" dirty="0" err="1" smtClean="0"/>
              <a:t>error_mat</a:t>
            </a:r>
            <a:endParaRPr lang="en-US" altLang="ja-JP" sz="2400" dirty="0"/>
          </a:p>
        </p:txBody>
      </p:sp>
    </p:spTree>
    <p:extLst>
      <p:ext uri="{BB962C8B-B14F-4D97-AF65-F5344CB8AC3E}">
        <p14:creationId xmlns:p14="http://schemas.microsoft.com/office/powerpoint/2010/main" val="32417202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99592" y="574427"/>
            <a:ext cx="5808000" cy="523220"/>
          </a:xfrm>
          <a:prstGeom prst="rect">
            <a:avLst/>
          </a:prstGeom>
          <a:noFill/>
        </p:spPr>
        <p:txBody>
          <a:bodyPr wrap="none" rtlCol="0">
            <a:spAutoFit/>
          </a:bodyPr>
          <a:lstStyle/>
          <a:p>
            <a:r>
              <a:rPr lang="ja-JP" altLang="en-US" sz="2800" dirty="0"/>
              <a:t>平方和の</a:t>
            </a:r>
            <a:r>
              <a:rPr lang="ja-JP" altLang="en-US" sz="2800" dirty="0" smtClean="0"/>
              <a:t>分解を確認する </a:t>
            </a:r>
            <a:r>
              <a:rPr lang="en-US" altLang="ja-JP" sz="2800" dirty="0" smtClean="0"/>
              <a:t>R </a:t>
            </a:r>
            <a:r>
              <a:rPr lang="ja-JP" altLang="en-US" sz="2800" dirty="0" smtClean="0"/>
              <a:t>スクリプト</a:t>
            </a:r>
            <a:endParaRPr kumimoji="1" lang="ja-JP" altLang="en-US" sz="2800" dirty="0"/>
          </a:p>
        </p:txBody>
      </p:sp>
      <p:sp>
        <p:nvSpPr>
          <p:cNvPr id="3" name="テキスト ボックス 2"/>
          <p:cNvSpPr txBox="1"/>
          <p:nvPr/>
        </p:nvSpPr>
        <p:spPr>
          <a:xfrm>
            <a:off x="1547664" y="1412776"/>
            <a:ext cx="4856329" cy="3785652"/>
          </a:xfrm>
          <a:prstGeom prst="rect">
            <a:avLst/>
          </a:prstGeom>
          <a:noFill/>
          <a:ln>
            <a:solidFill>
              <a:schemeClr val="tx1"/>
            </a:solidFill>
          </a:ln>
        </p:spPr>
        <p:txBody>
          <a:bodyPr wrap="none" rtlCol="0">
            <a:spAutoFit/>
          </a:bodyPr>
          <a:lstStyle/>
          <a:p>
            <a:r>
              <a:rPr lang="en-US" altLang="ja-JP" sz="2400" dirty="0"/>
              <a:t># </a:t>
            </a:r>
            <a:r>
              <a:rPr lang="ja-JP" altLang="en-US" sz="2400" dirty="0"/>
              <a:t>全平方和</a:t>
            </a:r>
          </a:p>
          <a:p>
            <a:r>
              <a:rPr lang="en-US" altLang="ja-JP" sz="2400" dirty="0"/>
              <a:t>SS &lt;- sum((</a:t>
            </a:r>
            <a:r>
              <a:rPr lang="en-US" altLang="ja-JP" sz="2400" dirty="0" err="1"/>
              <a:t>data_mat</a:t>
            </a:r>
            <a:r>
              <a:rPr lang="en-US" altLang="ja-JP" sz="2400" dirty="0"/>
              <a:t> - </a:t>
            </a:r>
            <a:r>
              <a:rPr lang="en-US" altLang="ja-JP" sz="2400" dirty="0" err="1"/>
              <a:t>grand_mat</a:t>
            </a:r>
            <a:r>
              <a:rPr lang="en-US" altLang="ja-JP" sz="2400" dirty="0"/>
              <a:t>)^2)</a:t>
            </a:r>
          </a:p>
          <a:p>
            <a:r>
              <a:rPr lang="en-US" altLang="ja-JP" sz="2400" dirty="0"/>
              <a:t># </a:t>
            </a:r>
            <a:r>
              <a:rPr lang="ja-JP" altLang="en-US" sz="2400" dirty="0"/>
              <a:t>機械要因の平方和</a:t>
            </a:r>
          </a:p>
          <a:p>
            <a:r>
              <a:rPr lang="en-US" altLang="ja-JP" sz="2400" dirty="0" err="1"/>
              <a:t>SS_m</a:t>
            </a:r>
            <a:r>
              <a:rPr lang="en-US" altLang="ja-JP" sz="2400" dirty="0"/>
              <a:t> &lt;- sum(effect_m_mat^2)</a:t>
            </a:r>
          </a:p>
          <a:p>
            <a:r>
              <a:rPr lang="en-US" altLang="ja-JP" sz="2400" dirty="0"/>
              <a:t># </a:t>
            </a:r>
            <a:r>
              <a:rPr lang="ja-JP" altLang="en-US" sz="2400" dirty="0"/>
              <a:t>工員要因の平方和 </a:t>
            </a:r>
          </a:p>
          <a:p>
            <a:r>
              <a:rPr lang="en-US" altLang="ja-JP" sz="2400" dirty="0" err="1"/>
              <a:t>SS_p</a:t>
            </a:r>
            <a:r>
              <a:rPr lang="en-US" altLang="ja-JP" sz="2400" dirty="0"/>
              <a:t>&lt;- sum(effect_p_mat^2)</a:t>
            </a:r>
          </a:p>
          <a:p>
            <a:r>
              <a:rPr lang="en-US" altLang="ja-JP" sz="2400" dirty="0"/>
              <a:t># </a:t>
            </a:r>
            <a:r>
              <a:rPr lang="ja-JP" altLang="en-US" sz="2400" dirty="0"/>
              <a:t>誤差の平方和</a:t>
            </a:r>
          </a:p>
          <a:p>
            <a:r>
              <a:rPr lang="en-US" altLang="ja-JP" sz="2400" dirty="0" err="1"/>
              <a:t>SS_e</a:t>
            </a:r>
            <a:r>
              <a:rPr lang="en-US" altLang="ja-JP" sz="2400" dirty="0"/>
              <a:t> &lt;- sum(error_mat^2)</a:t>
            </a:r>
          </a:p>
          <a:p>
            <a:r>
              <a:rPr lang="en-US" altLang="ja-JP" sz="2400" dirty="0"/>
              <a:t># </a:t>
            </a:r>
            <a:r>
              <a:rPr lang="ja-JP" altLang="en-US" sz="2400" dirty="0"/>
              <a:t>平方和の分解を確認する</a:t>
            </a:r>
          </a:p>
          <a:p>
            <a:r>
              <a:rPr lang="en-US" altLang="ja-JP" sz="2400" dirty="0"/>
              <a:t># SS = </a:t>
            </a:r>
            <a:r>
              <a:rPr lang="en-US" altLang="ja-JP" sz="2400" dirty="0" err="1"/>
              <a:t>SS_m</a:t>
            </a:r>
            <a:r>
              <a:rPr lang="en-US" altLang="ja-JP" sz="2400" dirty="0"/>
              <a:t> + </a:t>
            </a:r>
            <a:r>
              <a:rPr lang="en-US" altLang="ja-JP" sz="2400" dirty="0" err="1"/>
              <a:t>SS_p</a:t>
            </a:r>
            <a:r>
              <a:rPr lang="en-US" altLang="ja-JP" sz="2400" dirty="0"/>
              <a:t> + </a:t>
            </a:r>
            <a:r>
              <a:rPr lang="en-US" altLang="ja-JP" sz="2400" dirty="0" err="1"/>
              <a:t>SS_e</a:t>
            </a:r>
            <a:endParaRPr kumimoji="1" lang="ja-JP" altLang="en-US" sz="2400" dirty="0"/>
          </a:p>
        </p:txBody>
      </p:sp>
    </p:spTree>
    <p:extLst>
      <p:ext uri="{BB962C8B-B14F-4D97-AF65-F5344CB8AC3E}">
        <p14:creationId xmlns:p14="http://schemas.microsoft.com/office/powerpoint/2010/main" val="22976503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理解確認のポイント</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実験条件への参加について，１要因被験者間デザインと被験者内デザインの違いを説明できますか？</a:t>
            </a:r>
            <a:endParaRPr kumimoji="1" lang="en-US" altLang="ja-JP" dirty="0" smtClean="0"/>
          </a:p>
          <a:p>
            <a:r>
              <a:rPr lang="ja-JP" altLang="en-US" dirty="0" smtClean="0"/>
              <a:t>１要因被験者内デザインでの，分散</a:t>
            </a:r>
            <a:r>
              <a:rPr lang="ja-JP" altLang="en-US" dirty="0"/>
              <a:t>分析の構造モデルを書き，式の要素を説明することができますか？</a:t>
            </a:r>
            <a:endParaRPr lang="en-US" altLang="ja-JP" dirty="0"/>
          </a:p>
          <a:p>
            <a:r>
              <a:rPr lang="ja-JP" altLang="en-US" dirty="0" smtClean="0"/>
              <a:t>この分散</a:t>
            </a:r>
            <a:r>
              <a:rPr lang="ja-JP" altLang="en-US" dirty="0"/>
              <a:t>分析モデルに従って，データを分解することができますか</a:t>
            </a:r>
            <a:r>
              <a:rPr lang="ja-JP" altLang="en-US" dirty="0" smtClean="0"/>
              <a:t>？</a:t>
            </a:r>
            <a:endParaRPr kumimoji="1" lang="en-US" altLang="ja-JP" dirty="0" smtClean="0"/>
          </a:p>
          <a:p>
            <a:endParaRPr kumimoji="1" lang="ja-JP" altLang="en-US" dirty="0"/>
          </a:p>
        </p:txBody>
      </p:sp>
    </p:spTree>
    <p:extLst>
      <p:ext uri="{BB962C8B-B14F-4D97-AF65-F5344CB8AC3E}">
        <p14:creationId xmlns:p14="http://schemas.microsoft.com/office/powerpoint/2010/main" val="25793470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１要因被験者内デザインでの，</a:t>
            </a:r>
            <a:r>
              <a:rPr lang="ja-JP" altLang="en-US" dirty="0" smtClean="0"/>
              <a:t>平方和</a:t>
            </a:r>
            <a:r>
              <a:rPr lang="ja-JP" altLang="en-US" dirty="0"/>
              <a:t>の分解の式を書き</a:t>
            </a:r>
            <a:r>
              <a:rPr lang="ja-JP" altLang="en-US" dirty="0" smtClean="0"/>
              <a:t>，興味ある要因の平方和，個人差の平方和，誤差の平方和について</a:t>
            </a:r>
            <a:r>
              <a:rPr lang="ja-JP" altLang="en-US" dirty="0"/>
              <a:t>説明できますか</a:t>
            </a:r>
            <a:r>
              <a:rPr lang="ja-JP" altLang="en-US" dirty="0" smtClean="0"/>
              <a:t>？</a:t>
            </a:r>
            <a:endParaRPr lang="en-US" altLang="ja-JP" dirty="0" smtClean="0"/>
          </a:p>
          <a:p>
            <a:r>
              <a:rPr lang="ja-JP" altLang="en-US" dirty="0"/>
              <a:t>それぞれ</a:t>
            </a:r>
            <a:r>
              <a:rPr lang="ja-JP" altLang="en-US" dirty="0" smtClean="0"/>
              <a:t>の平方和の自由度がいくつになるか，わかりますか？</a:t>
            </a:r>
            <a:endParaRPr lang="en-US" altLang="ja-JP" dirty="0" smtClean="0"/>
          </a:p>
          <a:p>
            <a:r>
              <a:rPr lang="ja-JP" altLang="en-US" dirty="0"/>
              <a:t>分散分析</a:t>
            </a:r>
            <a:r>
              <a:rPr lang="ja-JP" altLang="en-US" dirty="0" smtClean="0"/>
              <a:t>を実行し，分散分析表を作成することができますか？　</a:t>
            </a:r>
            <a:endParaRPr lang="ja-JP" altLang="en-US" dirty="0"/>
          </a:p>
        </p:txBody>
      </p:sp>
    </p:spTree>
    <p:extLst>
      <p:ext uri="{BB962C8B-B14F-4D97-AF65-F5344CB8AC3E}">
        <p14:creationId xmlns:p14="http://schemas.microsoft.com/office/powerpoint/2010/main" val="2923515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デザインの例</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１要因被験者間デザイン：３つのタイプライターの違いを評価するため，２４人のタイピストを，それぞれのタイプライターに対して，８人ずつランダムに割り当てた．</a:t>
            </a:r>
            <a:endParaRPr kumimoji="1" lang="en-US" altLang="ja-JP" dirty="0" smtClean="0"/>
          </a:p>
          <a:p>
            <a:r>
              <a:rPr lang="ja-JP" altLang="en-US" dirty="0" smtClean="0"/>
              <a:t>１要因被験者内デザイン：３つのタイプライターの違いを評価するため，８人のタイピストそれぞれが，３つのタイプライターすべてでテストを行った．</a:t>
            </a:r>
            <a:endParaRPr lang="en-US" altLang="ja-JP" dirty="0" smtClean="0"/>
          </a:p>
          <a:p>
            <a:pPr lvl="1"/>
            <a:r>
              <a:rPr lang="ja-JP" altLang="en-US" dirty="0" smtClean="0"/>
              <a:t>ホーエル</a:t>
            </a:r>
            <a:r>
              <a:rPr lang="en-US" altLang="ja-JP" dirty="0" smtClean="0"/>
              <a:t>『</a:t>
            </a:r>
            <a:r>
              <a:rPr lang="ja-JP" altLang="en-US" dirty="0" smtClean="0"/>
              <a:t>初等統計学</a:t>
            </a:r>
            <a:r>
              <a:rPr lang="en-US" altLang="ja-JP" dirty="0" smtClean="0"/>
              <a:t>』</a:t>
            </a:r>
            <a:r>
              <a:rPr lang="ja-JP" altLang="en-US" dirty="0" smtClean="0"/>
              <a:t>第</a:t>
            </a:r>
            <a:r>
              <a:rPr lang="en-US" altLang="ja-JP" dirty="0" smtClean="0"/>
              <a:t>11</a:t>
            </a:r>
            <a:r>
              <a:rPr lang="ja-JP" altLang="en-US" dirty="0" smtClean="0"/>
              <a:t>章より</a:t>
            </a:r>
            <a:endParaRPr kumimoji="1"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データ（架空）</a:t>
            </a:r>
            <a:endParaRPr kumimoji="1" lang="ja-JP" altLang="en-US" dirty="0"/>
          </a:p>
        </p:txBody>
      </p:sp>
      <p:graphicFrame>
        <p:nvGraphicFramePr>
          <p:cNvPr id="4" name="表 3"/>
          <p:cNvGraphicFramePr>
            <a:graphicFrameLocks noGrp="1"/>
          </p:cNvGraphicFramePr>
          <p:nvPr/>
        </p:nvGraphicFramePr>
        <p:xfrm>
          <a:off x="1500166" y="1571612"/>
          <a:ext cx="5500725" cy="4214844"/>
        </p:xfrm>
        <a:graphic>
          <a:graphicData uri="http://schemas.openxmlformats.org/drawingml/2006/table">
            <a:tbl>
              <a:tblPr/>
              <a:tblGrid>
                <a:gridCol w="1833575">
                  <a:extLst>
                    <a:ext uri="{9D8B030D-6E8A-4147-A177-3AD203B41FA5}">
                      <a16:colId xmlns:a16="http://schemas.microsoft.com/office/drawing/2014/main" val="20000"/>
                    </a:ext>
                  </a:extLst>
                </a:gridCol>
                <a:gridCol w="1833575">
                  <a:extLst>
                    <a:ext uri="{9D8B030D-6E8A-4147-A177-3AD203B41FA5}">
                      <a16:colId xmlns:a16="http://schemas.microsoft.com/office/drawing/2014/main" val="20001"/>
                    </a:ext>
                  </a:extLst>
                </a:gridCol>
                <a:gridCol w="1833575">
                  <a:extLst>
                    <a:ext uri="{9D8B030D-6E8A-4147-A177-3AD203B41FA5}">
                      <a16:colId xmlns:a16="http://schemas.microsoft.com/office/drawing/2014/main" val="20002"/>
                    </a:ext>
                  </a:extLst>
                </a:gridCol>
              </a:tblGrid>
              <a:tr h="468316">
                <a:tc>
                  <a:txBody>
                    <a:bodyPr/>
                    <a:lstStyle/>
                    <a:p>
                      <a:pPr algn="l" fontAlgn="ctr"/>
                      <a:r>
                        <a:rPr lang="ja-JP" altLang="en-US" sz="2800" b="0" i="0" u="none" strike="noStrike" dirty="0">
                          <a:solidFill>
                            <a:srgbClr val="000000"/>
                          </a:solidFill>
                          <a:latin typeface="ＭＳ Ｐゴシック"/>
                        </a:rPr>
                        <a:t>タイプ </a:t>
                      </a:r>
                      <a:r>
                        <a:rPr lang="en-US" sz="2800" b="0" i="0" u="none" strike="noStrike" dirty="0">
                          <a:solidFill>
                            <a:srgbClr val="000000"/>
                          </a:solidFill>
                          <a:latin typeface="ＭＳ Ｐゴシック"/>
                        </a:rPr>
                        <a:t>I</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2800" b="0" i="0" u="none" strike="noStrike">
                          <a:solidFill>
                            <a:srgbClr val="000000"/>
                          </a:solidFill>
                          <a:latin typeface="ＭＳ Ｐゴシック"/>
                        </a:rPr>
                        <a:t>タイプ </a:t>
                      </a:r>
                      <a:r>
                        <a:rPr lang="en-US" sz="2800" b="0" i="0" u="none" strike="noStrike">
                          <a:solidFill>
                            <a:srgbClr val="000000"/>
                          </a:solidFill>
                          <a:latin typeface="ＭＳ Ｐゴシック"/>
                        </a:rPr>
                        <a:t>II</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2800" b="0" i="0" u="none" strike="noStrike">
                          <a:solidFill>
                            <a:srgbClr val="000000"/>
                          </a:solidFill>
                          <a:latin typeface="ＭＳ Ｐゴシック"/>
                        </a:rPr>
                        <a:t>タイプ </a:t>
                      </a:r>
                      <a:r>
                        <a:rPr lang="en-US" sz="2800" b="0" i="0" u="none" strike="noStrike">
                          <a:solidFill>
                            <a:srgbClr val="000000"/>
                          </a:solidFill>
                          <a:latin typeface="ＭＳ Ｐゴシック"/>
                        </a:rPr>
                        <a:t>III</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68316">
                <a:tc>
                  <a:txBody>
                    <a:bodyPr/>
                    <a:lstStyle/>
                    <a:p>
                      <a:pPr algn="r" fontAlgn="ctr"/>
                      <a:r>
                        <a:rPr lang="en-US" altLang="ja-JP" sz="2800" b="0" i="0" u="none" strike="noStrike" dirty="0">
                          <a:solidFill>
                            <a:srgbClr val="000000"/>
                          </a:solidFill>
                          <a:latin typeface="ＭＳ Ｐゴシック"/>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dirty="0">
                          <a:solidFill>
                            <a:srgbClr val="000000"/>
                          </a:solidFill>
                          <a:latin typeface="ＭＳ Ｐゴシック"/>
                        </a:rPr>
                        <a:t>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a:solidFill>
                            <a:srgbClr val="000000"/>
                          </a:solidFill>
                          <a:latin typeface="ＭＳ Ｐゴシック"/>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68316">
                <a:tc>
                  <a:txBody>
                    <a:bodyPr/>
                    <a:lstStyle/>
                    <a:p>
                      <a:pPr algn="r" fontAlgn="ctr"/>
                      <a:r>
                        <a:rPr lang="en-US" altLang="ja-JP" sz="2800" b="0" i="0" u="none" strike="noStrike">
                          <a:solidFill>
                            <a:srgbClr val="000000"/>
                          </a:solidFill>
                          <a:latin typeface="ＭＳ Ｐゴシック"/>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dirty="0">
                          <a:solidFill>
                            <a:srgbClr val="000000"/>
                          </a:solidFill>
                          <a:latin typeface="ＭＳ Ｐゴシック"/>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a:solidFill>
                            <a:srgbClr val="000000"/>
                          </a:solidFill>
                          <a:latin typeface="ＭＳ Ｐゴシック"/>
                        </a:rPr>
                        <a:t>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68316">
                <a:tc>
                  <a:txBody>
                    <a:bodyPr/>
                    <a:lstStyle/>
                    <a:p>
                      <a:pPr algn="r" fontAlgn="ctr"/>
                      <a:r>
                        <a:rPr lang="en-US" altLang="ja-JP" sz="2800" b="0" i="0" u="none" strike="noStrike">
                          <a:solidFill>
                            <a:srgbClr val="000000"/>
                          </a:solidFill>
                          <a:latin typeface="ＭＳ Ｐゴシック"/>
                        </a:rPr>
                        <a:t>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dirty="0">
                          <a:solidFill>
                            <a:srgbClr val="000000"/>
                          </a:solidFill>
                          <a:latin typeface="ＭＳ Ｐゴシック"/>
                        </a:rPr>
                        <a:t>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a:solidFill>
                            <a:srgbClr val="000000"/>
                          </a:solidFill>
                          <a:latin typeface="ＭＳ Ｐゴシック"/>
                        </a:rPr>
                        <a:t>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68316">
                <a:tc>
                  <a:txBody>
                    <a:bodyPr/>
                    <a:lstStyle/>
                    <a:p>
                      <a:pPr algn="r" fontAlgn="ctr"/>
                      <a:r>
                        <a:rPr lang="en-US" altLang="ja-JP" sz="2800" b="0" i="0" u="none" strike="noStrike">
                          <a:solidFill>
                            <a:srgbClr val="000000"/>
                          </a:solidFill>
                          <a:latin typeface="ＭＳ Ｐゴシック"/>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dirty="0">
                          <a:solidFill>
                            <a:srgbClr val="000000"/>
                          </a:solidFill>
                          <a:latin typeface="ＭＳ Ｐゴシック"/>
                        </a:rPr>
                        <a:t>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dirty="0">
                          <a:solidFill>
                            <a:srgbClr val="000000"/>
                          </a:solidFill>
                          <a:latin typeface="ＭＳ Ｐゴシック"/>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68316">
                <a:tc>
                  <a:txBody>
                    <a:bodyPr/>
                    <a:lstStyle/>
                    <a:p>
                      <a:pPr algn="r" fontAlgn="ctr"/>
                      <a:r>
                        <a:rPr lang="en-US" altLang="ja-JP" sz="2800" b="0" i="0" u="none" strike="noStrike">
                          <a:solidFill>
                            <a:srgbClr val="000000"/>
                          </a:solidFill>
                          <a:latin typeface="ＭＳ Ｐゴシック"/>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a:solidFill>
                            <a:srgbClr val="000000"/>
                          </a:solidFill>
                          <a:latin typeface="ＭＳ Ｐゴシック"/>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dirty="0">
                          <a:solidFill>
                            <a:srgbClr val="000000"/>
                          </a:solidFill>
                          <a:latin typeface="ＭＳ Ｐゴシック"/>
                        </a:rPr>
                        <a:t>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68316">
                <a:tc>
                  <a:txBody>
                    <a:bodyPr/>
                    <a:lstStyle/>
                    <a:p>
                      <a:pPr algn="r" fontAlgn="ctr"/>
                      <a:r>
                        <a:rPr lang="en-US" altLang="ja-JP" sz="2800" b="0" i="0" u="none" strike="noStrike">
                          <a:solidFill>
                            <a:srgbClr val="000000"/>
                          </a:solidFill>
                          <a:latin typeface="ＭＳ Ｐゴシック"/>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a:solidFill>
                            <a:srgbClr val="000000"/>
                          </a:solidFill>
                          <a:latin typeface="ＭＳ Ｐゴシック"/>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dirty="0">
                          <a:solidFill>
                            <a:srgbClr val="000000"/>
                          </a:solidFill>
                          <a:latin typeface="ＭＳ Ｐゴシック"/>
                        </a:rPr>
                        <a:t>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68316">
                <a:tc>
                  <a:txBody>
                    <a:bodyPr/>
                    <a:lstStyle/>
                    <a:p>
                      <a:pPr algn="r" fontAlgn="ctr"/>
                      <a:r>
                        <a:rPr lang="en-US" altLang="ja-JP" sz="2800" b="0" i="0" u="none" strike="noStrike">
                          <a:solidFill>
                            <a:srgbClr val="000000"/>
                          </a:solidFill>
                          <a:latin typeface="ＭＳ Ｐゴシック"/>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a:solidFill>
                            <a:srgbClr val="000000"/>
                          </a:solidFill>
                          <a:latin typeface="ＭＳ Ｐゴシック"/>
                        </a:rPr>
                        <a:t>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dirty="0">
                          <a:solidFill>
                            <a:srgbClr val="000000"/>
                          </a:solidFill>
                          <a:latin typeface="ＭＳ Ｐゴシック"/>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468316">
                <a:tc>
                  <a:txBody>
                    <a:bodyPr/>
                    <a:lstStyle/>
                    <a:p>
                      <a:pPr algn="r" fontAlgn="ctr"/>
                      <a:r>
                        <a:rPr lang="en-US" altLang="ja-JP" sz="2800" b="0" i="0" u="none" strike="noStrike">
                          <a:solidFill>
                            <a:srgbClr val="000000"/>
                          </a:solidFill>
                          <a:latin typeface="ＭＳ Ｐゴシック"/>
                        </a:rPr>
                        <a:t>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a:solidFill>
                            <a:srgbClr val="000000"/>
                          </a:solidFill>
                          <a:latin typeface="ＭＳ Ｐゴシック"/>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800" b="0" i="0" u="none" strike="noStrike" dirty="0" smtClean="0">
                          <a:solidFill>
                            <a:srgbClr val="000000"/>
                          </a:solidFill>
                          <a:latin typeface="ＭＳ Ｐゴシック"/>
                        </a:rPr>
                        <a:t>65</a:t>
                      </a:r>
                      <a:endParaRPr lang="en-US" altLang="ja-JP" sz="2800" b="0" i="0" u="none" strike="noStrike" dirty="0">
                        <a:solidFill>
                          <a:srgbClr val="000000"/>
                        </a:solidFill>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被験者間デザインでの分析</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4172251485"/>
              </p:ext>
            </p:extLst>
          </p:nvPr>
        </p:nvGraphicFramePr>
        <p:xfrm>
          <a:off x="928662" y="2000240"/>
          <a:ext cx="7715304" cy="1889760"/>
        </p:xfrm>
        <a:graphic>
          <a:graphicData uri="http://schemas.openxmlformats.org/drawingml/2006/table">
            <a:tbl>
              <a:tblPr firstRow="1" bandRow="1">
                <a:tableStyleId>{2D5ABB26-0587-4C30-8999-92F81FD0307C}</a:tableStyleId>
              </a:tblPr>
              <a:tblGrid>
                <a:gridCol w="1584392">
                  <a:extLst>
                    <a:ext uri="{9D8B030D-6E8A-4147-A177-3AD203B41FA5}">
                      <a16:colId xmlns:a16="http://schemas.microsoft.com/office/drawing/2014/main" val="20000"/>
                    </a:ext>
                  </a:extLst>
                </a:gridCol>
                <a:gridCol w="1997712">
                  <a:extLst>
                    <a:ext uri="{9D8B030D-6E8A-4147-A177-3AD203B41FA5}">
                      <a16:colId xmlns:a16="http://schemas.microsoft.com/office/drawing/2014/main" val="20001"/>
                    </a:ext>
                  </a:extLst>
                </a:gridCol>
                <a:gridCol w="826640">
                  <a:extLst>
                    <a:ext uri="{9D8B030D-6E8A-4147-A177-3AD203B41FA5}">
                      <a16:colId xmlns:a16="http://schemas.microsoft.com/office/drawing/2014/main" val="20002"/>
                    </a:ext>
                  </a:extLst>
                </a:gridCol>
                <a:gridCol w="1859940">
                  <a:extLst>
                    <a:ext uri="{9D8B030D-6E8A-4147-A177-3AD203B41FA5}">
                      <a16:colId xmlns:a16="http://schemas.microsoft.com/office/drawing/2014/main" val="20003"/>
                    </a:ext>
                  </a:extLst>
                </a:gridCol>
                <a:gridCol w="1446620">
                  <a:extLst>
                    <a:ext uri="{9D8B030D-6E8A-4147-A177-3AD203B41FA5}">
                      <a16:colId xmlns:a16="http://schemas.microsoft.com/office/drawing/2014/main" val="20004"/>
                    </a:ext>
                  </a:extLst>
                </a:gridCol>
              </a:tblGrid>
              <a:tr h="370840">
                <a:tc>
                  <a:txBody>
                    <a:bodyPr/>
                    <a:lstStyle/>
                    <a:p>
                      <a:pPr algn="ctr"/>
                      <a:r>
                        <a:rPr kumimoji="1" lang="ja-JP" altLang="en-US" sz="2800" dirty="0" smtClean="0"/>
                        <a:t>変動因</a:t>
                      </a:r>
                      <a:endParaRPr kumimoji="1" lang="ja-JP" altLang="en-US" sz="2800" dirty="0"/>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800" dirty="0" smtClean="0"/>
                        <a:t>平方和（</a:t>
                      </a:r>
                      <a:r>
                        <a:rPr kumimoji="1" lang="en-US" altLang="ja-JP" sz="2800" dirty="0" smtClean="0"/>
                        <a:t>SS</a:t>
                      </a:r>
                      <a:r>
                        <a:rPr kumimoji="1" lang="ja-JP" altLang="en-US" sz="2800" dirty="0" smtClean="0"/>
                        <a:t>）</a:t>
                      </a:r>
                      <a:endParaRPr kumimoji="1" lang="ja-JP" altLang="en-US" sz="2800" dirty="0"/>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800" i="1" dirty="0" err="1" smtClean="0">
                          <a:latin typeface="Times New Roman" pitchFamily="18" charset="0"/>
                          <a:cs typeface="Times New Roman" pitchFamily="18" charset="0"/>
                        </a:rPr>
                        <a:t>df</a:t>
                      </a:r>
                      <a:endParaRPr kumimoji="1" lang="ja-JP" altLang="en-US" sz="2800" i="1" dirty="0">
                        <a:latin typeface="Times New Roman" pitchFamily="18" charset="0"/>
                        <a:cs typeface="Times New Roman" pitchFamily="18" charset="0"/>
                      </a:endParaRPr>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800" dirty="0" smtClean="0"/>
                        <a:t>平均平方</a:t>
                      </a:r>
                      <a:endParaRPr kumimoji="1" lang="ja-JP" altLang="en-US" sz="2800" dirty="0"/>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800" i="1" dirty="0" smtClean="0">
                          <a:latin typeface="Times New Roman" pitchFamily="18" charset="0"/>
                          <a:cs typeface="Times New Roman" pitchFamily="18" charset="0"/>
                        </a:rPr>
                        <a:t>F</a:t>
                      </a:r>
                      <a:endParaRPr kumimoji="1" lang="ja-JP" altLang="en-US" sz="2800" i="1" dirty="0">
                        <a:latin typeface="Times New Roman" pitchFamily="18" charset="0"/>
                        <a:cs typeface="Times New Roman" pitchFamily="18" charset="0"/>
                      </a:endParaRPr>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kumimoji="1" lang="ja-JP" altLang="en-US" sz="2400" dirty="0" smtClean="0"/>
                        <a:t>級間</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r"/>
                      <a:r>
                        <a:rPr kumimoji="1" lang="en-US" altLang="ja-JP" sz="2400" dirty="0" smtClean="0"/>
                        <a:t>336</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r"/>
                      <a:r>
                        <a:rPr kumimoji="1" lang="en-US" altLang="ja-JP" sz="2400" dirty="0" smtClean="0"/>
                        <a:t>2</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r"/>
                      <a:r>
                        <a:rPr kumimoji="1" lang="en-US" altLang="ja-JP" sz="2400" dirty="0" smtClean="0"/>
                        <a:t>168.0</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2400" dirty="0" smtClean="0"/>
                        <a:t>1.87</a:t>
                      </a:r>
                      <a:endParaRPr kumimoji="1" lang="ja-JP" altLang="en-US" sz="24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pPr algn="ctr"/>
                      <a:r>
                        <a:rPr kumimoji="1" lang="ja-JP" altLang="en-US" sz="2400" dirty="0" smtClean="0"/>
                        <a:t>級内</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1888</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21</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89.9</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a:r>
                        <a:rPr kumimoji="1" lang="ja-JP" altLang="en-US" sz="2400" dirty="0" smtClean="0"/>
                        <a:t>全体</a:t>
                      </a:r>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2224</a:t>
                      </a:r>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23</a:t>
                      </a:r>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5" name="テキスト ボックス 4"/>
          <p:cNvSpPr txBox="1"/>
          <p:nvPr/>
        </p:nvSpPr>
        <p:spPr>
          <a:xfrm>
            <a:off x="928662" y="4500570"/>
            <a:ext cx="7762061" cy="1200329"/>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2400" dirty="0" smtClean="0"/>
              <a:t>結論：３条件の母集団平均</a:t>
            </a:r>
            <a:r>
              <a:rPr lang="ja-JP" altLang="en-US" sz="2400" dirty="0" smtClean="0"/>
              <a:t>に差があるとは言えない</a:t>
            </a:r>
            <a:r>
              <a:rPr kumimoji="1" lang="ja-JP" altLang="en-US" sz="2400" dirty="0" smtClean="0"/>
              <a:t>．</a:t>
            </a:r>
            <a:endParaRPr kumimoji="1" lang="en-US" altLang="ja-JP" sz="2400" dirty="0" smtClean="0"/>
          </a:p>
          <a:p>
            <a:r>
              <a:rPr lang="ja-JP" altLang="en-US" sz="2400" dirty="0" smtClean="0"/>
              <a:t>すなわち，３種類のタイプライターの間に，パフォーマンスを</a:t>
            </a:r>
            <a:endParaRPr lang="en-US" altLang="ja-JP" sz="2400" dirty="0" smtClean="0"/>
          </a:p>
          <a:p>
            <a:r>
              <a:rPr lang="ja-JP" altLang="en-US" sz="2400" dirty="0" smtClean="0"/>
              <a:t>左右する差が</a:t>
            </a:r>
            <a:r>
              <a:rPr kumimoji="1" lang="ja-JP" altLang="en-US" sz="2400" dirty="0" smtClean="0"/>
              <a:t>あるとは言えない．</a:t>
            </a:r>
            <a:endParaRPr kumimoji="1" lang="ja-JP" alt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被験者内デザインでの分析</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642396855"/>
              </p:ext>
            </p:extLst>
          </p:nvPr>
        </p:nvGraphicFramePr>
        <p:xfrm>
          <a:off x="571472" y="2000240"/>
          <a:ext cx="8072494" cy="2346960"/>
        </p:xfrm>
        <a:graphic>
          <a:graphicData uri="http://schemas.openxmlformats.org/drawingml/2006/table">
            <a:tbl>
              <a:tblPr firstRow="1" bandRow="1">
                <a:tableStyleId>{2D5ABB26-0587-4C30-8999-92F81FD0307C}</a:tableStyleId>
              </a:tblPr>
              <a:tblGrid>
                <a:gridCol w="2143140">
                  <a:extLst>
                    <a:ext uri="{9D8B030D-6E8A-4147-A177-3AD203B41FA5}">
                      <a16:colId xmlns:a16="http://schemas.microsoft.com/office/drawing/2014/main" val="20000"/>
                    </a:ext>
                  </a:extLst>
                </a:gridCol>
                <a:gridCol w="1818362">
                  <a:extLst>
                    <a:ext uri="{9D8B030D-6E8A-4147-A177-3AD203B41FA5}">
                      <a16:colId xmlns:a16="http://schemas.microsoft.com/office/drawing/2014/main" val="20001"/>
                    </a:ext>
                  </a:extLst>
                </a:gridCol>
                <a:gridCol w="971689">
                  <a:extLst>
                    <a:ext uri="{9D8B030D-6E8A-4147-A177-3AD203B41FA5}">
                      <a16:colId xmlns:a16="http://schemas.microsoft.com/office/drawing/2014/main" val="20002"/>
                    </a:ext>
                  </a:extLst>
                </a:gridCol>
                <a:gridCol w="1868633">
                  <a:extLst>
                    <a:ext uri="{9D8B030D-6E8A-4147-A177-3AD203B41FA5}">
                      <a16:colId xmlns:a16="http://schemas.microsoft.com/office/drawing/2014/main" val="20003"/>
                    </a:ext>
                  </a:extLst>
                </a:gridCol>
                <a:gridCol w="1270670">
                  <a:extLst>
                    <a:ext uri="{9D8B030D-6E8A-4147-A177-3AD203B41FA5}">
                      <a16:colId xmlns:a16="http://schemas.microsoft.com/office/drawing/2014/main" val="20004"/>
                    </a:ext>
                  </a:extLst>
                </a:gridCol>
              </a:tblGrid>
              <a:tr h="370840">
                <a:tc>
                  <a:txBody>
                    <a:bodyPr/>
                    <a:lstStyle/>
                    <a:p>
                      <a:pPr algn="ctr"/>
                      <a:r>
                        <a:rPr kumimoji="1" lang="ja-JP" altLang="en-US" sz="2800" dirty="0" smtClean="0"/>
                        <a:t>変動因</a:t>
                      </a:r>
                      <a:endParaRPr kumimoji="1" lang="ja-JP" altLang="en-US" sz="2800" dirty="0"/>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800" dirty="0" smtClean="0"/>
                        <a:t>平方和</a:t>
                      </a:r>
                      <a:endParaRPr kumimoji="1" lang="ja-JP" altLang="en-US" sz="2800" dirty="0"/>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800" i="1" dirty="0" err="1" smtClean="0">
                          <a:latin typeface="Times New Roman" pitchFamily="18" charset="0"/>
                          <a:cs typeface="Times New Roman" pitchFamily="18" charset="0"/>
                        </a:rPr>
                        <a:t>df</a:t>
                      </a:r>
                      <a:endParaRPr kumimoji="1" lang="ja-JP" altLang="en-US" sz="2800" i="1" dirty="0">
                        <a:latin typeface="Times New Roman" pitchFamily="18" charset="0"/>
                        <a:cs typeface="Times New Roman" pitchFamily="18" charset="0"/>
                      </a:endParaRPr>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800" dirty="0" smtClean="0"/>
                        <a:t>平均平方</a:t>
                      </a:r>
                      <a:endParaRPr kumimoji="1" lang="ja-JP" altLang="en-US" sz="2800" dirty="0"/>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800" i="1" dirty="0" smtClean="0">
                          <a:latin typeface="Times New Roman" pitchFamily="18" charset="0"/>
                          <a:cs typeface="Times New Roman" pitchFamily="18" charset="0"/>
                        </a:rPr>
                        <a:t>F</a:t>
                      </a:r>
                      <a:endParaRPr kumimoji="1" lang="ja-JP" altLang="en-US" sz="2800" i="1" dirty="0">
                        <a:latin typeface="Times New Roman" pitchFamily="18" charset="0"/>
                        <a:cs typeface="Times New Roman" pitchFamily="18" charset="0"/>
                      </a:endParaRPr>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l"/>
                      <a:r>
                        <a:rPr kumimoji="1" lang="ja-JP" altLang="en-US" sz="2400" dirty="0" smtClean="0"/>
                        <a:t>タイプライター</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r"/>
                      <a:r>
                        <a:rPr kumimoji="1" lang="en-US" altLang="ja-JP" sz="2400" dirty="0" smtClean="0"/>
                        <a:t>336</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r"/>
                      <a:r>
                        <a:rPr kumimoji="1" lang="en-US" altLang="ja-JP" sz="2400" dirty="0" smtClean="0"/>
                        <a:t>2</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r"/>
                      <a:r>
                        <a:rPr kumimoji="1" lang="en-US" altLang="ja-JP" sz="2400" dirty="0" smtClean="0"/>
                        <a:t>168.0</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2400" dirty="0" smtClean="0"/>
                        <a:t>19.6*</a:t>
                      </a:r>
                      <a:endParaRPr kumimoji="1" lang="ja-JP" altLang="en-US" sz="24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pPr algn="ctr"/>
                      <a:r>
                        <a:rPr kumimoji="1" lang="ja-JP" altLang="en-US" sz="2400" dirty="0" smtClean="0"/>
                        <a:t>タイピスト</a:t>
                      </a:r>
                      <a:endParaRPr kumimoji="1" lang="ja-JP" altLang="en-US" sz="2400" dirty="0"/>
                    </a:p>
                  </a:txBody>
                  <a:tcPr/>
                </a:tc>
                <a:tc>
                  <a:txBody>
                    <a:bodyPr/>
                    <a:lstStyle/>
                    <a:p>
                      <a:pPr algn="r"/>
                      <a:r>
                        <a:rPr kumimoji="1" lang="en-US" altLang="ja-JP" sz="2400" dirty="0" smtClean="0"/>
                        <a:t>1768</a:t>
                      </a:r>
                      <a:endParaRPr kumimoji="1" lang="ja-JP" altLang="en-US" sz="2400" dirty="0"/>
                    </a:p>
                  </a:txBody>
                  <a:tcPr/>
                </a:tc>
                <a:tc>
                  <a:txBody>
                    <a:bodyPr/>
                    <a:lstStyle/>
                    <a:p>
                      <a:pPr algn="r"/>
                      <a:r>
                        <a:rPr kumimoji="1" lang="en-US" altLang="ja-JP" sz="2400" dirty="0" smtClean="0"/>
                        <a:t>7</a:t>
                      </a:r>
                      <a:endParaRPr kumimoji="1" lang="ja-JP" altLang="en-US" sz="2400" dirty="0"/>
                    </a:p>
                  </a:txBody>
                  <a:tcPr/>
                </a:tc>
                <a:tc>
                  <a:txBody>
                    <a:bodyPr/>
                    <a:lstStyle/>
                    <a:p>
                      <a:pPr algn="r"/>
                      <a:r>
                        <a:rPr kumimoji="1" lang="en-US" altLang="ja-JP" sz="2400" dirty="0" smtClean="0"/>
                        <a:t>252.6</a:t>
                      </a:r>
                      <a:endParaRPr kumimoji="1" lang="ja-JP" altLang="en-US" sz="2400" dirty="0"/>
                    </a:p>
                  </a:txBody>
                  <a:tcPr/>
                </a:tc>
                <a:tc>
                  <a:txBody>
                    <a:bodyPr/>
                    <a:lstStyle/>
                    <a:p>
                      <a:pPr algn="ctr"/>
                      <a:r>
                        <a:rPr kumimoji="1" lang="en-US" altLang="ja-JP" sz="2400" dirty="0" smtClean="0"/>
                        <a:t>29.5*</a:t>
                      </a:r>
                      <a:endParaRPr kumimoji="1" lang="ja-JP" altLang="en-US" sz="2400" dirty="0"/>
                    </a:p>
                  </a:txBody>
                  <a:tcPr/>
                </a:tc>
                <a:extLst>
                  <a:ext uri="{0D108BD9-81ED-4DB2-BD59-A6C34878D82A}">
                    <a16:rowId xmlns:a16="http://schemas.microsoft.com/office/drawing/2014/main" val="10002"/>
                  </a:ext>
                </a:extLst>
              </a:tr>
              <a:tr h="370840">
                <a:tc>
                  <a:txBody>
                    <a:bodyPr/>
                    <a:lstStyle/>
                    <a:p>
                      <a:pPr algn="ctr"/>
                      <a:r>
                        <a:rPr kumimoji="1" lang="ja-JP" altLang="en-US" sz="2400" dirty="0" smtClean="0"/>
                        <a:t>誤差</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120</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14</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8.57</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algn="ctr"/>
                      <a:r>
                        <a:rPr kumimoji="1" lang="ja-JP" altLang="en-US" sz="2400" dirty="0" smtClean="0"/>
                        <a:t>全体</a:t>
                      </a:r>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2224</a:t>
                      </a:r>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23</a:t>
                      </a:r>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4" name="テキスト ボックス 3"/>
          <p:cNvSpPr txBox="1"/>
          <p:nvPr/>
        </p:nvSpPr>
        <p:spPr>
          <a:xfrm>
            <a:off x="571472" y="5143512"/>
            <a:ext cx="8069838" cy="1200329"/>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2400" dirty="0" smtClean="0"/>
              <a:t>結論：３条件の母集団平均</a:t>
            </a:r>
            <a:r>
              <a:rPr lang="ja-JP" altLang="en-US" sz="2400" dirty="0" smtClean="0"/>
              <a:t>はすべて等しくはない</a:t>
            </a:r>
            <a:endParaRPr kumimoji="1" lang="en-US" altLang="ja-JP" sz="2400" dirty="0" smtClean="0"/>
          </a:p>
          <a:p>
            <a:r>
              <a:rPr lang="ja-JP" altLang="en-US" sz="2400" dirty="0" smtClean="0"/>
              <a:t>すなわち，３種類のタイプライターの間には，パフォーマンスを</a:t>
            </a:r>
            <a:endParaRPr lang="en-US" altLang="ja-JP" sz="2400" dirty="0" smtClean="0"/>
          </a:p>
          <a:p>
            <a:r>
              <a:rPr lang="ja-JP" altLang="en-US" sz="2400" dirty="0" smtClean="0"/>
              <a:t>左右する差が</a:t>
            </a:r>
            <a:r>
              <a:rPr kumimoji="1" lang="ja-JP" altLang="en-US" sz="2400" dirty="0" smtClean="0"/>
              <a:t>ある．</a:t>
            </a:r>
            <a:endParaRPr kumimoji="1" lang="ja-JP" altLang="en-US" sz="2400" dirty="0"/>
          </a:p>
        </p:txBody>
      </p:sp>
      <p:sp>
        <p:nvSpPr>
          <p:cNvPr id="5" name="テキスト ボックス 4"/>
          <p:cNvSpPr txBox="1"/>
          <p:nvPr/>
        </p:nvSpPr>
        <p:spPr>
          <a:xfrm>
            <a:off x="1000100" y="4500570"/>
            <a:ext cx="1241045" cy="461665"/>
          </a:xfrm>
          <a:prstGeom prst="rect">
            <a:avLst/>
          </a:prstGeom>
          <a:noFill/>
        </p:spPr>
        <p:txBody>
          <a:bodyPr wrap="none" rtlCol="0">
            <a:spAutoFit/>
          </a:bodyPr>
          <a:lstStyle/>
          <a:p>
            <a:r>
              <a:rPr kumimoji="1" lang="en-US" altLang="ja-JP" sz="2400" dirty="0" smtClean="0"/>
              <a:t>* </a:t>
            </a:r>
            <a:r>
              <a:rPr kumimoji="1" lang="en-US" altLang="ja-JP" sz="2400" i="1" dirty="0" smtClean="0">
                <a:latin typeface="Times New Roman" pitchFamily="18" charset="0"/>
                <a:cs typeface="Times New Roman" pitchFamily="18" charset="0"/>
              </a:rPr>
              <a:t>p</a:t>
            </a:r>
            <a:r>
              <a:rPr kumimoji="1" lang="en-US" altLang="ja-JP" sz="2400" dirty="0" smtClean="0"/>
              <a:t> &lt; .05</a:t>
            </a:r>
            <a:endParaRPr kumimoji="1" lang="ja-JP" alt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endParaRPr kumimoji="1" lang="ja-JP" altLang="en-US"/>
          </a:p>
        </p:txBody>
      </p:sp>
      <p:sp>
        <p:nvSpPr>
          <p:cNvPr id="4" name="コンテンツ プレースホルダ 3"/>
          <p:cNvSpPr>
            <a:spLocks noGrp="1"/>
          </p:cNvSpPr>
          <p:nvPr>
            <p:ph idx="1"/>
          </p:nvPr>
        </p:nvSpPr>
        <p:spPr/>
        <p:txBody>
          <a:bodyPr/>
          <a:lstStyle/>
          <a:p>
            <a:r>
              <a:rPr lang="ja-JP" altLang="en-US" dirty="0" smtClean="0"/>
              <a:t>１要因被験者内デザインでは，</a:t>
            </a:r>
            <a:r>
              <a:rPr kumimoji="1" lang="ja-JP" altLang="en-US" dirty="0" smtClean="0"/>
              <a:t>変動因が２つ（例：「タイプライター」と「タイピスト」）ある．</a:t>
            </a:r>
            <a:endParaRPr kumimoji="1" lang="en-US" altLang="ja-JP" dirty="0" smtClean="0"/>
          </a:p>
          <a:p>
            <a:r>
              <a:rPr lang="ja-JP" altLang="en-US" dirty="0" smtClean="0"/>
              <a:t>したがって，２要因の分散分析であるとも考えられる．第１要因の水準と第２要因の水準の組み合わせは，すべて１回ずつテストされるので，</a:t>
            </a:r>
            <a:r>
              <a:rPr lang="ja-JP" altLang="en-US" u="sng" dirty="0" smtClean="0">
                <a:solidFill>
                  <a:srgbClr val="FF0000"/>
                </a:solidFill>
              </a:rPr>
              <a:t>繰り返しのない二元配置法</a:t>
            </a:r>
            <a:r>
              <a:rPr lang="ja-JP" altLang="en-US" dirty="0" smtClean="0"/>
              <a:t>とも呼ばれる．</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smtClean="0"/>
              <a:t>被験者内デザイン</a:t>
            </a:r>
            <a:r>
              <a:rPr lang="ja-JP" altLang="en-US" dirty="0"/>
              <a:t>のモデル</a:t>
            </a:r>
            <a:endParaRPr kumimoji="1" lang="ja-JP" altLang="en-US" dirty="0"/>
          </a:p>
        </p:txBody>
      </p:sp>
      <p:sp>
        <p:nvSpPr>
          <p:cNvPr id="4" name="コンテンツ プレースホルダ 3"/>
          <p:cNvSpPr>
            <a:spLocks noGrp="1"/>
          </p:cNvSpPr>
          <p:nvPr>
            <p:ph idx="1"/>
          </p:nvPr>
        </p:nvSpPr>
        <p:spPr/>
        <p:txBody>
          <a:bodyPr/>
          <a:lstStyle/>
          <a:p>
            <a:r>
              <a:rPr lang="ja-JP" altLang="en-US" dirty="0" smtClean="0"/>
              <a:t>参加者 </a:t>
            </a:r>
            <a:r>
              <a:rPr lang="en-US" altLang="ja-JP" i="1" dirty="0" err="1" smtClean="0">
                <a:latin typeface="Times New Roman" pitchFamily="18" charset="0"/>
                <a:cs typeface="Times New Roman" pitchFamily="18" charset="0"/>
              </a:rPr>
              <a:t>i</a:t>
            </a:r>
            <a:r>
              <a:rPr lang="en-US" altLang="ja-JP" i="1" dirty="0" smtClean="0">
                <a:latin typeface="Times New Roman" pitchFamily="18" charset="0"/>
                <a:cs typeface="Times New Roman" pitchFamily="18" charset="0"/>
              </a:rPr>
              <a:t> </a:t>
            </a:r>
            <a:r>
              <a:rPr lang="ja-JP" altLang="en-US" dirty="0" smtClean="0"/>
              <a:t>の，</a:t>
            </a:r>
            <a:r>
              <a:rPr lang="en-US" altLang="ja-JP" i="1" dirty="0" smtClean="0">
                <a:latin typeface="Times New Roman" pitchFamily="18" charset="0"/>
                <a:cs typeface="Times New Roman" pitchFamily="18" charset="0"/>
              </a:rPr>
              <a:t>j </a:t>
            </a:r>
            <a:r>
              <a:rPr lang="ja-JP" altLang="en-US" dirty="0" smtClean="0"/>
              <a:t>番目のタイプライターでのスコアは，以下のモデルで決定されたと考える．</a:t>
            </a:r>
            <a:endParaRPr lang="en-US" altLang="ja-JP" dirty="0" smtClean="0"/>
          </a:p>
          <a:p>
            <a:endParaRPr kumimoji="1" lang="en-US" altLang="ja-JP" dirty="0"/>
          </a:p>
          <a:p>
            <a:endParaRPr lang="en-US" altLang="ja-JP" dirty="0" smtClean="0"/>
          </a:p>
          <a:p>
            <a:endParaRPr kumimoji="1" lang="en-US" altLang="ja-JP" dirty="0"/>
          </a:p>
          <a:p>
            <a:endParaRPr lang="en-US" altLang="ja-JP" dirty="0" smtClean="0"/>
          </a:p>
          <a:p>
            <a:r>
              <a:rPr lang="ja-JP" altLang="en-US" u="sng" dirty="0" smtClean="0"/>
              <a:t>被験者間デザインの解析では，個人差要因は誤差の中にプールされていた</a:t>
            </a:r>
            <a:r>
              <a:rPr lang="ja-JP" altLang="en-US" dirty="0" smtClean="0"/>
              <a:t>．</a:t>
            </a:r>
            <a:endParaRPr kumimoji="1" lang="ja-JP" altLang="en-US" dirty="0"/>
          </a:p>
        </p:txBody>
      </p:sp>
      <p:sp>
        <p:nvSpPr>
          <p:cNvPr id="6" name="テキスト ボックス 5"/>
          <p:cNvSpPr txBox="1"/>
          <p:nvPr/>
        </p:nvSpPr>
        <p:spPr>
          <a:xfrm>
            <a:off x="642910" y="4143380"/>
            <a:ext cx="7864653" cy="461665"/>
          </a:xfrm>
          <a:prstGeom prst="rect">
            <a:avLst/>
          </a:prstGeom>
          <a:noFill/>
        </p:spPr>
        <p:txBody>
          <a:bodyPr wrap="none" rtlCol="0">
            <a:spAutoFit/>
          </a:bodyPr>
          <a:lstStyle/>
          <a:p>
            <a:r>
              <a:rPr kumimoji="1" lang="ja-JP" altLang="en-US" sz="2400" dirty="0" smtClean="0"/>
              <a:t>全体の平均 ＋ </a:t>
            </a:r>
            <a:r>
              <a:rPr kumimoji="1" lang="ja-JP" altLang="en-US" sz="2400" dirty="0" smtClean="0"/>
              <a:t>タイプライター</a:t>
            </a:r>
            <a:r>
              <a:rPr kumimoji="1" lang="ja-JP" altLang="en-US" sz="2400" dirty="0" smtClean="0"/>
              <a:t>の効果 ＋ 個人差要因 ＋ 誤差</a:t>
            </a:r>
            <a:endParaRPr kumimoji="1" lang="ja-JP" altLang="en-US" sz="2400" dirty="0"/>
          </a:p>
        </p:txBody>
      </p:sp>
      <mc:AlternateContent xmlns:mc="http://schemas.openxmlformats.org/markup-compatibility/2006">
        <mc:Choice xmlns:a14="http://schemas.microsoft.com/office/drawing/2010/main" Requires="a14">
          <p:sp>
            <p:nvSpPr>
              <p:cNvPr id="2" name="テキスト ボックス 1"/>
              <p:cNvSpPr txBox="1"/>
              <p:nvPr/>
            </p:nvSpPr>
            <p:spPr>
              <a:xfrm>
                <a:off x="1835696" y="2924944"/>
                <a:ext cx="4019177" cy="532005"/>
              </a:xfrm>
              <a:prstGeom prst="rect">
                <a:avLst/>
              </a:prstGeom>
            </p:spPr>
            <p:style>
              <a:lnRef idx="1">
                <a:schemeClr val="accent3"/>
              </a:lnRef>
              <a:fillRef idx="2">
                <a:schemeClr val="accent3"/>
              </a:fillRef>
              <a:effectRef idx="1">
                <a:schemeClr val="accent3"/>
              </a:effectRef>
              <a:fontRef idx="minor">
                <a:schemeClr val="dk1"/>
              </a:fontRef>
            </p:style>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r>
                            <a:rPr kumimoji="1" lang="en-US" altLang="ja-JP" sz="3200" b="0" i="1" smtClean="0">
                              <a:latin typeface="Cambria Math" panose="02040503050406030204" pitchFamily="18" charset="0"/>
                            </a:rPr>
                            <m:t>𝑦</m:t>
                          </m:r>
                        </m:e>
                        <m:sub>
                          <m:r>
                            <a:rPr kumimoji="1" lang="en-US" altLang="ja-JP" sz="3200" b="0" i="1" smtClean="0">
                              <a:latin typeface="Cambria Math" panose="02040503050406030204" pitchFamily="18" charset="0"/>
                            </a:rPr>
                            <m:t>𝑖𝑗</m:t>
                          </m:r>
                        </m:sub>
                      </m:sSub>
                      <m:r>
                        <a:rPr kumimoji="1" lang="en-US" altLang="ja-JP" sz="3200" b="0" i="1" smtClean="0">
                          <a:latin typeface="Cambria Math" panose="02040503050406030204" pitchFamily="18" charset="0"/>
                        </a:rPr>
                        <m:t>=</m:t>
                      </m:r>
                      <m:r>
                        <a:rPr kumimoji="1" lang="ja-JP" altLang="en-US" sz="3200" b="0" i="1" smtClean="0">
                          <a:latin typeface="Cambria Math" panose="02040503050406030204" pitchFamily="18" charset="0"/>
                        </a:rPr>
                        <m:t>𝜇</m:t>
                      </m:r>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r>
                            <a:rPr kumimoji="1" lang="ja-JP" altLang="en-US" sz="3200" b="0" i="1" smtClean="0">
                              <a:latin typeface="Cambria Math" panose="02040503050406030204" pitchFamily="18" charset="0"/>
                            </a:rPr>
                            <m:t>𝛼</m:t>
                          </m:r>
                        </m:e>
                        <m:sub>
                          <m:r>
                            <a:rPr kumimoji="1" lang="en-US" altLang="ja-JP" sz="3200" b="0" i="1" smtClean="0">
                              <a:latin typeface="Cambria Math" panose="02040503050406030204" pitchFamily="18" charset="0"/>
                            </a:rPr>
                            <m:t>𝑗</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r>
                            <a:rPr kumimoji="1" lang="ja-JP" altLang="en-US" sz="3200" b="0" i="1" smtClean="0">
                              <a:latin typeface="Cambria Math" panose="02040503050406030204" pitchFamily="18" charset="0"/>
                            </a:rPr>
                            <m:t>𝛽</m:t>
                          </m:r>
                        </m:e>
                        <m:sub>
                          <m:r>
                            <a:rPr kumimoji="1" lang="en-US" altLang="ja-JP" sz="3200" b="0" i="1" smtClean="0">
                              <a:latin typeface="Cambria Math" panose="02040503050406030204" pitchFamily="18" charset="0"/>
                            </a:rPr>
                            <m:t>𝑖</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𝑒</m:t>
                          </m:r>
                        </m:e>
                        <m:sub>
                          <m:r>
                            <a:rPr kumimoji="1" lang="en-US" altLang="ja-JP" sz="3200" b="0" i="1" smtClean="0">
                              <a:latin typeface="Cambria Math" panose="02040503050406030204" pitchFamily="18" charset="0"/>
                            </a:rPr>
                            <m:t>𝑖𝑗</m:t>
                          </m:r>
                        </m:sub>
                      </m:sSub>
                    </m:oMath>
                  </m:oMathPara>
                </a14:m>
                <a:endParaRPr kumimoji="1" lang="ja-JP" altLang="en-US" sz="3200" dirty="0"/>
              </a:p>
            </p:txBody>
          </p:sp>
        </mc:Choice>
        <mc:Fallback>
          <p:sp>
            <p:nvSpPr>
              <p:cNvPr id="2" name="テキスト ボックス 1"/>
              <p:cNvSpPr txBox="1">
                <a:spLocks noRot="1" noChangeAspect="1" noMove="1" noResize="1" noEditPoints="1" noAdjustHandles="1" noChangeArrowheads="1" noChangeShapeType="1" noTextEdit="1"/>
              </p:cNvSpPr>
              <p:nvPr/>
            </p:nvSpPr>
            <p:spPr>
              <a:xfrm>
                <a:off x="1835696" y="2924944"/>
                <a:ext cx="4019177" cy="532005"/>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被験者内デザイン</a:t>
            </a:r>
            <a:r>
              <a:rPr lang="ja-JP" altLang="en-US" dirty="0"/>
              <a:t>で</a:t>
            </a:r>
            <a:r>
              <a:rPr lang="ja-JP" altLang="en-US" dirty="0" smtClean="0"/>
              <a:t>の効果</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全水準をこみにしたときの母集団平均を </a:t>
            </a:r>
            <a:r>
              <a:rPr lang="en-US" altLang="ja-JP" i="1" dirty="0" smtClean="0">
                <a:latin typeface="Times New Roman" pitchFamily="18" charset="0"/>
                <a:cs typeface="Times New Roman" pitchFamily="18" charset="0"/>
              </a:rPr>
              <a:t>μ</a:t>
            </a:r>
            <a:r>
              <a:rPr lang="en-US" altLang="ja-JP" dirty="0" smtClean="0"/>
              <a:t> </a:t>
            </a:r>
            <a:r>
              <a:rPr lang="ja-JP" altLang="en-US" dirty="0" err="1" smtClean="0"/>
              <a:t>，</a:t>
            </a:r>
            <a:r>
              <a:rPr lang="ja-JP" altLang="en-US" dirty="0" smtClean="0"/>
              <a:t>興味ある要因（例：タイプライター）の第</a:t>
            </a:r>
            <a:r>
              <a:rPr lang="ja-JP" altLang="en-US" i="1" dirty="0" smtClean="0">
                <a:latin typeface="Times New Roman" pitchFamily="18" charset="0"/>
                <a:cs typeface="Times New Roman" pitchFamily="18" charset="0"/>
              </a:rPr>
              <a:t> </a:t>
            </a:r>
            <a:r>
              <a:rPr lang="en-US" altLang="ja-JP" i="1" dirty="0" smtClean="0">
                <a:latin typeface="Times New Roman" pitchFamily="18" charset="0"/>
                <a:cs typeface="Times New Roman" pitchFamily="18" charset="0"/>
              </a:rPr>
              <a:t>j </a:t>
            </a:r>
            <a:r>
              <a:rPr lang="ja-JP" altLang="en-US" dirty="0" smtClean="0"/>
              <a:t>水準の母集団平均を</a:t>
            </a:r>
            <a:r>
              <a:rPr lang="ja-JP" altLang="en-US" i="1" dirty="0" smtClean="0">
                <a:latin typeface="Times New Roman" pitchFamily="18" charset="0"/>
                <a:cs typeface="Times New Roman" pitchFamily="18" charset="0"/>
              </a:rPr>
              <a:t> </a:t>
            </a:r>
            <a:r>
              <a:rPr lang="en-US" altLang="ja-JP" i="1" dirty="0" err="1" smtClean="0">
                <a:latin typeface="Times New Roman" pitchFamily="18" charset="0"/>
                <a:cs typeface="Times New Roman" pitchFamily="18" charset="0"/>
              </a:rPr>
              <a:t>μ</a:t>
            </a:r>
            <a:r>
              <a:rPr lang="en-US" altLang="ja-JP" i="1" baseline="-25000" dirty="0" err="1" smtClean="0">
                <a:latin typeface="Times New Roman" pitchFamily="18" charset="0"/>
                <a:cs typeface="Times New Roman" pitchFamily="18" charset="0"/>
              </a:rPr>
              <a:t>j</a:t>
            </a:r>
            <a:r>
              <a:rPr lang="en-US" altLang="ja-JP" i="1" dirty="0" smtClean="0">
                <a:latin typeface="Times New Roman" pitchFamily="18" charset="0"/>
                <a:cs typeface="Times New Roman" pitchFamily="18" charset="0"/>
              </a:rPr>
              <a:t> </a:t>
            </a:r>
            <a:r>
              <a:rPr lang="ja-JP" altLang="en-US" dirty="0" smtClean="0"/>
              <a:t>としたとき，この水準に属することの効果</a:t>
            </a:r>
            <a:r>
              <a:rPr lang="ja-JP" altLang="en-US" i="1" dirty="0" smtClean="0">
                <a:latin typeface="Times New Roman" pitchFamily="18" charset="0"/>
                <a:cs typeface="Times New Roman" pitchFamily="18" charset="0"/>
              </a:rPr>
              <a:t> </a:t>
            </a:r>
            <a:r>
              <a:rPr lang="en-US" altLang="ja-JP" i="1" dirty="0" err="1" smtClean="0">
                <a:latin typeface="Times New Roman" pitchFamily="18" charset="0"/>
                <a:cs typeface="Times New Roman" pitchFamily="18" charset="0"/>
              </a:rPr>
              <a:t>α</a:t>
            </a:r>
            <a:r>
              <a:rPr lang="en-US" altLang="ja-JP" i="1" baseline="-25000" dirty="0" err="1" smtClean="0">
                <a:latin typeface="Times New Roman" pitchFamily="18" charset="0"/>
                <a:cs typeface="Times New Roman" pitchFamily="18" charset="0"/>
              </a:rPr>
              <a:t>j</a:t>
            </a:r>
            <a:r>
              <a:rPr lang="en-US" altLang="ja-JP" i="1" baseline="-25000" dirty="0" smtClean="0">
                <a:latin typeface="Times New Roman" pitchFamily="18" charset="0"/>
                <a:cs typeface="Times New Roman" pitchFamily="18" charset="0"/>
              </a:rPr>
              <a:t> </a:t>
            </a:r>
            <a:r>
              <a:rPr lang="ja-JP" altLang="en-US" dirty="0" smtClean="0"/>
              <a:t>は，</a:t>
            </a:r>
            <a:endParaRPr lang="ja-JP" altLang="en-US" dirty="0"/>
          </a:p>
          <a:p>
            <a:endParaRPr kumimoji="1" lang="en-US" altLang="ja-JP" dirty="0" smtClean="0"/>
          </a:p>
          <a:p>
            <a:r>
              <a:rPr lang="ja-JP" altLang="en-US" dirty="0" smtClean="0"/>
              <a:t>第</a:t>
            </a:r>
            <a:r>
              <a:rPr lang="ja-JP" altLang="en-US" i="1" dirty="0" smtClean="0">
                <a:latin typeface="Times New Roman" pitchFamily="18" charset="0"/>
                <a:cs typeface="Times New Roman" pitchFamily="18" charset="0"/>
              </a:rPr>
              <a:t> </a:t>
            </a:r>
            <a:r>
              <a:rPr lang="en-US" altLang="ja-JP" i="1" dirty="0" err="1" smtClean="0">
                <a:latin typeface="Times New Roman" pitchFamily="18" charset="0"/>
                <a:cs typeface="Times New Roman" pitchFamily="18" charset="0"/>
              </a:rPr>
              <a:t>i</a:t>
            </a:r>
            <a:r>
              <a:rPr lang="en-US" altLang="ja-JP" i="1" dirty="0" smtClean="0">
                <a:latin typeface="Times New Roman" pitchFamily="18" charset="0"/>
                <a:cs typeface="Times New Roman" pitchFamily="18" charset="0"/>
              </a:rPr>
              <a:t> </a:t>
            </a:r>
            <a:r>
              <a:rPr lang="ja-JP" altLang="en-US" dirty="0" smtClean="0"/>
              <a:t>番目の参加者の母集団平均を</a:t>
            </a:r>
            <a:r>
              <a:rPr lang="ja-JP" altLang="en-US" i="1" dirty="0" smtClean="0">
                <a:latin typeface="Times New Roman" pitchFamily="18" charset="0"/>
                <a:cs typeface="Times New Roman" pitchFamily="18" charset="0"/>
              </a:rPr>
              <a:t> </a:t>
            </a:r>
            <a:r>
              <a:rPr lang="en-US" altLang="ja-JP" i="1" dirty="0" err="1" smtClean="0">
                <a:latin typeface="Times New Roman" pitchFamily="18" charset="0"/>
                <a:cs typeface="Times New Roman" pitchFamily="18" charset="0"/>
              </a:rPr>
              <a:t>μ</a:t>
            </a:r>
            <a:r>
              <a:rPr lang="en-US" altLang="ja-JP" i="1" baseline="-25000" dirty="0" err="1" smtClean="0">
                <a:latin typeface="Times New Roman" pitchFamily="18" charset="0"/>
                <a:cs typeface="Times New Roman" pitchFamily="18" charset="0"/>
              </a:rPr>
              <a:t>i</a:t>
            </a:r>
            <a:r>
              <a:rPr lang="en-US" altLang="ja-JP" i="1" dirty="0" smtClean="0">
                <a:latin typeface="Times New Roman" pitchFamily="18" charset="0"/>
                <a:cs typeface="Times New Roman" pitchFamily="18" charset="0"/>
              </a:rPr>
              <a:t> </a:t>
            </a:r>
            <a:r>
              <a:rPr lang="ja-JP" altLang="en-US" dirty="0" smtClean="0"/>
              <a:t>としたとき，この参加者の効果</a:t>
            </a:r>
            <a:r>
              <a:rPr lang="ja-JP" altLang="en-US" i="1" dirty="0" smtClean="0">
                <a:latin typeface="Times New Roman" pitchFamily="18" charset="0"/>
                <a:cs typeface="Times New Roman" pitchFamily="18" charset="0"/>
              </a:rPr>
              <a:t> </a:t>
            </a:r>
            <a:r>
              <a:rPr lang="en-US" altLang="ja-JP" i="1" dirty="0" err="1" smtClean="0">
                <a:latin typeface="Times New Roman" pitchFamily="18" charset="0"/>
                <a:cs typeface="Times New Roman" pitchFamily="18" charset="0"/>
              </a:rPr>
              <a:t>β</a:t>
            </a:r>
            <a:r>
              <a:rPr lang="en-US" altLang="ja-JP" i="1" baseline="-25000" dirty="0" err="1">
                <a:latin typeface="Times New Roman" pitchFamily="18" charset="0"/>
                <a:cs typeface="Times New Roman" pitchFamily="18" charset="0"/>
              </a:rPr>
              <a:t>i</a:t>
            </a:r>
            <a:r>
              <a:rPr lang="en-US" altLang="ja-JP" i="1" baseline="-25000" dirty="0" smtClean="0">
                <a:latin typeface="Times New Roman" pitchFamily="18" charset="0"/>
                <a:cs typeface="Times New Roman" pitchFamily="18" charset="0"/>
              </a:rPr>
              <a:t> </a:t>
            </a:r>
            <a:r>
              <a:rPr lang="ja-JP" altLang="en-US" dirty="0" smtClean="0"/>
              <a:t>は，</a:t>
            </a:r>
            <a:endParaRPr lang="ja-JP" altLang="en-US" dirty="0"/>
          </a:p>
        </p:txBody>
      </p:sp>
      <mc:AlternateContent xmlns:mc="http://schemas.openxmlformats.org/markup-compatibility/2006" xmlns:a14="http://schemas.microsoft.com/office/drawing/2010/main">
        <mc:Choice Requires="a14">
          <p:sp>
            <p:nvSpPr>
              <p:cNvPr id="4" name="テキスト ボックス 3"/>
              <p:cNvSpPr txBox="1"/>
              <p:nvPr/>
            </p:nvSpPr>
            <p:spPr>
              <a:xfrm>
                <a:off x="4860032" y="3356992"/>
                <a:ext cx="2388987" cy="59856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i="1" smtClean="0">
                              <a:latin typeface="Cambria Math" panose="02040503050406030204" pitchFamily="18" charset="0"/>
                            </a:rPr>
                          </m:ctrlPr>
                        </m:sSubPr>
                        <m:e>
                          <m:r>
                            <a:rPr kumimoji="1" lang="ja-JP" altLang="en-US" sz="3600" i="1" smtClean="0">
                              <a:latin typeface="Cambria Math" panose="02040503050406030204" pitchFamily="18" charset="0"/>
                            </a:rPr>
                            <m:t>𝛼</m:t>
                          </m:r>
                        </m:e>
                        <m:sub>
                          <m:r>
                            <a:rPr kumimoji="1" lang="en-US" altLang="ja-JP" sz="3600" b="0" i="1" smtClean="0">
                              <a:latin typeface="Cambria Math" panose="02040503050406030204" pitchFamily="18" charset="0"/>
                            </a:rPr>
                            <m:t>𝑗</m:t>
                          </m:r>
                        </m:sub>
                      </m:sSub>
                      <m:r>
                        <a:rPr kumimoji="1" lang="en-US" altLang="ja-JP" sz="3600" b="0" i="1" smtClean="0">
                          <a:latin typeface="Cambria Math" panose="02040503050406030204" pitchFamily="18" charset="0"/>
                        </a:rPr>
                        <m:t>=</m:t>
                      </m:r>
                      <m:sSub>
                        <m:sSubPr>
                          <m:ctrlPr>
                            <a:rPr kumimoji="1" lang="en-US" altLang="ja-JP" sz="3600" b="0" i="1" smtClean="0">
                              <a:latin typeface="Cambria Math" panose="02040503050406030204" pitchFamily="18" charset="0"/>
                            </a:rPr>
                          </m:ctrlPr>
                        </m:sSubPr>
                        <m:e>
                          <m:r>
                            <a:rPr kumimoji="1" lang="ja-JP" altLang="en-US" sz="3600" b="0" i="1" smtClean="0">
                              <a:latin typeface="Cambria Math" panose="02040503050406030204" pitchFamily="18" charset="0"/>
                            </a:rPr>
                            <m:t>𝜇</m:t>
                          </m:r>
                        </m:e>
                        <m:sub>
                          <m:r>
                            <a:rPr kumimoji="1" lang="en-US" altLang="ja-JP" sz="3600" b="0" i="1" smtClean="0">
                              <a:latin typeface="Cambria Math" panose="02040503050406030204" pitchFamily="18" charset="0"/>
                            </a:rPr>
                            <m:t>𝑗</m:t>
                          </m:r>
                        </m:sub>
                      </m:sSub>
                      <m:r>
                        <a:rPr kumimoji="1" lang="en-US" altLang="ja-JP" sz="3600" b="0" i="1" smtClean="0">
                          <a:latin typeface="Cambria Math" panose="02040503050406030204" pitchFamily="18" charset="0"/>
                        </a:rPr>
                        <m:t>−</m:t>
                      </m:r>
                      <m:r>
                        <a:rPr kumimoji="1" lang="ja-JP" altLang="en-US" sz="3600" b="0" i="1" smtClean="0">
                          <a:latin typeface="Cambria Math" panose="02040503050406030204" pitchFamily="18" charset="0"/>
                        </a:rPr>
                        <m:t>𝜇</m:t>
                      </m:r>
                    </m:oMath>
                  </m:oMathPara>
                </a14:m>
                <a:endParaRPr kumimoji="1" lang="ja-JP" altLang="en-US" sz="36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4860032" y="3356992"/>
                <a:ext cx="2388987" cy="598562"/>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5004048" y="5413065"/>
                <a:ext cx="2323841"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i="1" smtClean="0">
                              <a:latin typeface="Cambria Math" panose="02040503050406030204" pitchFamily="18" charset="0"/>
                            </a:rPr>
                          </m:ctrlPr>
                        </m:sSubPr>
                        <m:e>
                          <m:r>
                            <a:rPr kumimoji="1" lang="ja-JP" altLang="en-US" sz="3600" i="1" smtClean="0">
                              <a:latin typeface="Cambria Math" panose="02040503050406030204" pitchFamily="18" charset="0"/>
                            </a:rPr>
                            <m:t>𝛽</m:t>
                          </m:r>
                        </m:e>
                        <m:sub>
                          <m:r>
                            <a:rPr kumimoji="1" lang="en-US" altLang="ja-JP" sz="3600" b="0" i="1" smtClean="0">
                              <a:latin typeface="Cambria Math" panose="02040503050406030204" pitchFamily="18" charset="0"/>
                            </a:rPr>
                            <m:t>𝑖</m:t>
                          </m:r>
                        </m:sub>
                      </m:sSub>
                      <m:r>
                        <a:rPr kumimoji="1" lang="en-US" altLang="ja-JP" sz="3600" b="0" i="1" smtClean="0">
                          <a:latin typeface="Cambria Math" panose="02040503050406030204" pitchFamily="18" charset="0"/>
                        </a:rPr>
                        <m:t>=</m:t>
                      </m:r>
                      <m:sSub>
                        <m:sSubPr>
                          <m:ctrlPr>
                            <a:rPr kumimoji="1" lang="en-US" altLang="ja-JP" sz="3600" b="0" i="1" smtClean="0">
                              <a:latin typeface="Cambria Math" panose="02040503050406030204" pitchFamily="18" charset="0"/>
                            </a:rPr>
                          </m:ctrlPr>
                        </m:sSubPr>
                        <m:e>
                          <m:r>
                            <a:rPr kumimoji="1" lang="ja-JP" altLang="en-US" sz="3600" b="0" i="1" smtClean="0">
                              <a:latin typeface="Cambria Math" panose="02040503050406030204" pitchFamily="18" charset="0"/>
                            </a:rPr>
                            <m:t>𝜇</m:t>
                          </m:r>
                        </m:e>
                        <m:sub>
                          <m:r>
                            <a:rPr kumimoji="1" lang="en-US" altLang="ja-JP" sz="3600" b="0" i="1" smtClean="0">
                              <a:latin typeface="Cambria Math" panose="02040503050406030204" pitchFamily="18" charset="0"/>
                            </a:rPr>
                            <m:t>𝑖</m:t>
                          </m:r>
                        </m:sub>
                      </m:sSub>
                      <m:r>
                        <a:rPr kumimoji="1" lang="en-US" altLang="ja-JP" sz="3600" b="0" i="1" smtClean="0">
                          <a:latin typeface="Cambria Math" panose="02040503050406030204" pitchFamily="18" charset="0"/>
                        </a:rPr>
                        <m:t>−</m:t>
                      </m:r>
                      <m:r>
                        <a:rPr kumimoji="1" lang="ja-JP" altLang="en-US" sz="3600" b="0" i="1" smtClean="0">
                          <a:latin typeface="Cambria Math" panose="02040503050406030204" pitchFamily="18" charset="0"/>
                        </a:rPr>
                        <m:t>𝜇</m:t>
                      </m:r>
                    </m:oMath>
                  </m:oMathPara>
                </a14:m>
                <a:endParaRPr kumimoji="1" lang="ja-JP" altLang="en-US" sz="36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5004048" y="5413065"/>
                <a:ext cx="2323841" cy="553998"/>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1972</TotalTime>
  <Words>1691</Words>
  <Application>Microsoft Office PowerPoint</Application>
  <PresentationFormat>画面に合わせる (4:3)</PresentationFormat>
  <Paragraphs>297</Paragraphs>
  <Slides>29</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29</vt:i4>
      </vt:variant>
    </vt:vector>
  </HeadingPairs>
  <TitlesOfParts>
    <vt:vector size="37" baseType="lpstr">
      <vt:lpstr>ＭＳ Ｐゴシック</vt:lpstr>
      <vt:lpstr>游ゴシック</vt:lpstr>
      <vt:lpstr>Arial</vt:lpstr>
      <vt:lpstr>Calibri</vt:lpstr>
      <vt:lpstr>Cambria Math</vt:lpstr>
      <vt:lpstr>Times New Roman</vt:lpstr>
      <vt:lpstr>Office テーマ</vt:lpstr>
      <vt:lpstr>数式</vt:lpstr>
      <vt:lpstr>社会統計 第９回：１要因被験者内デザイン</vt:lpstr>
      <vt:lpstr>被験者間デザイン・被験者内デザイン</vt:lpstr>
      <vt:lpstr>デザインの例</vt:lpstr>
      <vt:lpstr>データ（架空）</vt:lpstr>
      <vt:lpstr>被験者間デザインでの分析</vt:lpstr>
      <vt:lpstr>被験者内デザインでの分析</vt:lpstr>
      <vt:lpstr>PowerPoint プレゼンテーション</vt:lpstr>
      <vt:lpstr>被験者内デザインのモデル</vt:lpstr>
      <vt:lpstr>被験者内デザインでの効果</vt:lpstr>
      <vt:lpstr>帰無仮説</vt:lpstr>
      <vt:lpstr>練習問題１</vt:lpstr>
      <vt:lpstr>PowerPoint プレゼンテーション</vt:lpstr>
      <vt:lpstr>被験者内デザインにおける 平方和の分解</vt:lpstr>
      <vt:lpstr>平均平方と母集団分散の推定</vt:lpstr>
      <vt:lpstr>平均平方の比</vt:lpstr>
      <vt:lpstr>被験者内デザインでの分析</vt:lpstr>
      <vt:lpstr>PowerPoint プレゼンテーション</vt:lpstr>
      <vt:lpstr>乱塊法</vt:lpstr>
      <vt:lpstr>練習問題２</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理解確認のポイント</vt:lpstr>
      <vt:lpstr>PowerPoint プレゼンテーション</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社会統計 第８回：１要因被験者内デザイン</dc:title>
  <dc:creator>Atsushi TERAO</dc:creator>
  <cp:lastModifiedBy>寺尾 敦</cp:lastModifiedBy>
  <cp:revision>51</cp:revision>
  <cp:lastPrinted>2019-06-11T00:09:57Z</cp:lastPrinted>
  <dcterms:created xsi:type="dcterms:W3CDTF">2010-05-24T23:09:14Z</dcterms:created>
  <dcterms:modified xsi:type="dcterms:W3CDTF">2020-06-22T19:36:39Z</dcterms:modified>
</cp:coreProperties>
</file>