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8" r:id="rId3"/>
    <p:sldId id="269" r:id="rId4"/>
    <p:sldId id="271" r:id="rId5"/>
    <p:sldId id="272" r:id="rId6"/>
    <p:sldId id="258" r:id="rId7"/>
    <p:sldId id="270" r:id="rId8"/>
    <p:sldId id="273" r:id="rId9"/>
    <p:sldId id="274" r:id="rId10"/>
    <p:sldId id="275" r:id="rId11"/>
    <p:sldId id="276" r:id="rId12"/>
    <p:sldId id="277" r:id="rId1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6DE21F-17B0-45D3-AF2D-C36DED74FEEA}" type="datetimeFigureOut">
              <a:rPr kumimoji="1" lang="ja-JP" altLang="en-US" smtClean="0"/>
              <a:pPr/>
              <a:t>2014/4/7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A42B00-D936-4274-97A6-D99F2C1BF68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0A42B00-D936-4274-97A6-D99F2C1BF68D}"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0BCFE77-79DF-453F-9C4D-B6246B4559DA}" type="datetimeFigureOut">
              <a:rPr kumimoji="1" lang="ja-JP" altLang="en-US" smtClean="0"/>
              <a:pPr/>
              <a:t>2014/4/7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F1575FF-629C-4183-AB03-5FC327C4266F}"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CFE77-79DF-453F-9C4D-B6246B4559DA}" type="datetimeFigureOut">
              <a:rPr kumimoji="1" lang="ja-JP" altLang="en-US" smtClean="0"/>
              <a:pPr/>
              <a:t>2014/4/7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1575FF-629C-4183-AB03-5FC327C4266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humansci.let.hokudai.ac.jp/m/terao/lecture/aoyama/stat2/stat2_top.html" TargetMode="External"/><Relationship Id="rId2" Type="http://schemas.openxmlformats.org/officeDocument/2006/relationships/hyperlink" Target="http://homepage3.nifty.com/~terao/lecture/aoyama/stat2/stat2_top.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社会統計</a:t>
            </a:r>
            <a:r>
              <a:rPr kumimoji="1" lang="en-US" altLang="ja-JP" dirty="0" smtClean="0"/>
              <a:t/>
            </a:r>
            <a:br>
              <a:rPr kumimoji="1" lang="en-US" altLang="ja-JP" dirty="0" smtClean="0"/>
            </a:br>
            <a:r>
              <a:rPr lang="ja-JP" altLang="en-US" dirty="0" smtClean="0"/>
              <a:t>第１回：ガイダンス</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err="1" smtClean="0"/>
              <a:t>atsushi</a:t>
            </a:r>
            <a:r>
              <a:rPr lang="en-US" altLang="ja-JP" dirty="0" smtClean="0"/>
              <a:t> [at] si.aoyama.ac.jp</a:t>
            </a:r>
            <a:endParaRPr lang="ja-JP" altLang="en-US" dirty="0" smtClean="0"/>
          </a:p>
          <a:p>
            <a:r>
              <a:rPr kumimoji="1" lang="en-US" altLang="ja-JP" dirty="0" smtClean="0"/>
              <a:t>Twitter: @</a:t>
            </a:r>
            <a:r>
              <a:rPr kumimoji="1" lang="en-US" altLang="ja-JP" dirty="0" err="1" smtClean="0"/>
              <a:t>aterao</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Ustream</a:t>
            </a:r>
            <a:endParaRPr kumimoji="1" lang="ja-JP" altLang="en-US" dirty="0"/>
          </a:p>
        </p:txBody>
      </p:sp>
      <p:sp>
        <p:nvSpPr>
          <p:cNvPr id="3" name="コンテンツ プレースホルダ 2"/>
          <p:cNvSpPr>
            <a:spLocks noGrp="1"/>
          </p:cNvSpPr>
          <p:nvPr>
            <p:ph idx="1"/>
          </p:nvPr>
        </p:nvSpPr>
        <p:spPr/>
        <p:txBody>
          <a:bodyPr/>
          <a:lstStyle/>
          <a:p>
            <a:r>
              <a:rPr lang="en-US" altLang="ja-JP" dirty="0" err="1" smtClean="0"/>
              <a:t>Ustream</a:t>
            </a:r>
            <a:r>
              <a:rPr lang="en-US" altLang="ja-JP" dirty="0" smtClean="0"/>
              <a:t> </a:t>
            </a:r>
            <a:r>
              <a:rPr lang="ja-JP" altLang="en-US" dirty="0" smtClean="0"/>
              <a:t>で授業を配信予定</a:t>
            </a:r>
            <a:endParaRPr lang="en-US" altLang="ja-JP" dirty="0" smtClean="0"/>
          </a:p>
          <a:p>
            <a:pPr lvl="1"/>
            <a:r>
              <a:rPr lang="ja-JP" altLang="en-US" dirty="0" smtClean="0"/>
              <a:t>チャンネル：</a:t>
            </a:r>
            <a:r>
              <a:rPr lang="en-US" altLang="ja-JP" dirty="0" err="1" smtClean="0"/>
              <a:t>aoyamassi</a:t>
            </a:r>
            <a:endParaRPr lang="en-US" altLang="ja-JP" dirty="0" smtClean="0"/>
          </a:p>
          <a:p>
            <a:pPr lvl="1"/>
            <a:r>
              <a:rPr lang="ja-JP" altLang="en-US" dirty="0" smtClean="0"/>
              <a:t>欠席したら視聴すること．ただし，授業配信をあてにして欠席しないこと．おそらく脱落する．</a:t>
            </a:r>
            <a:endParaRPr lang="en-US"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その他注意</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簡単な計算を実行することがあるので，電卓あるいは電卓として使用できる機器（</a:t>
            </a:r>
            <a:r>
              <a:rPr lang="en-US" altLang="ja-JP" dirty="0" err="1" smtClean="0"/>
              <a:t>iPhone</a:t>
            </a:r>
            <a:r>
              <a:rPr lang="ja-JP" altLang="en-US" dirty="0" smtClean="0"/>
              <a:t>など）を毎回持参すること．</a:t>
            </a:r>
            <a:endParaRPr lang="en-US" altLang="ja-JP" dirty="0" smtClean="0"/>
          </a:p>
          <a:p>
            <a:r>
              <a:rPr lang="ja-JP" altLang="en-US" dirty="0" smtClean="0"/>
              <a:t>この講義で取り上げる内容は，講義を一度聞いただけでは理解できない．授業時間以外に予習や復習をすること．</a:t>
            </a:r>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資格試験</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この講義の内容をマスターすれば，統計学の知識に関しては，品質管理検定（</a:t>
            </a:r>
            <a:r>
              <a:rPr lang="en-US" altLang="ja-JP" dirty="0" smtClean="0"/>
              <a:t>QC</a:t>
            </a:r>
            <a:r>
              <a:rPr lang="ja-JP" altLang="en-US" dirty="0" smtClean="0"/>
              <a:t>検定）２級，統計検定２級に合格できる水準に到達する．受験することを勧める．</a:t>
            </a:r>
            <a:endParaRPr lang="en-US" altLang="ja-JP" dirty="0" smtClean="0"/>
          </a:p>
          <a:p>
            <a:pPr lvl="1"/>
            <a:r>
              <a:rPr lang="ja-JP" altLang="en-US" dirty="0" smtClean="0"/>
              <a:t>社会情報学部のウェブ「お知らせ」で合格者名を公表．「資格を取得した学生のメッセージ」への登場も</a:t>
            </a:r>
            <a:r>
              <a:rPr lang="ja-JP" altLang="en-US" dirty="0" smtClean="0"/>
              <a:t>．</a:t>
            </a:r>
            <a:endParaRPr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目標</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社会調査での問題意識と研究方法を理解し，いくつかの実用的な統計解析手法を習得する</a:t>
            </a:r>
            <a:r>
              <a:rPr lang="ja-JP" altLang="en-US" dirty="0" smtClean="0"/>
              <a:t>ことが目標である．</a:t>
            </a:r>
            <a:endParaRPr lang="en-US" altLang="ja-JP" dirty="0" smtClean="0"/>
          </a:p>
          <a:p>
            <a:r>
              <a:rPr lang="ja-JP" altLang="en-US" dirty="0" smtClean="0"/>
              <a:t>社会統計の理論的側面と実践的側面をバランスよく学習して，社会情報学部のミッションである文理融合の人材を育てることに貢献する．</a:t>
            </a:r>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学習事項</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en-US" dirty="0" smtClean="0"/>
              <a:t>特に重点的に学習する統計解析手法</a:t>
            </a:r>
            <a:endParaRPr lang="en-US" altLang="ja-JP" dirty="0" smtClean="0"/>
          </a:p>
          <a:p>
            <a:pPr lvl="1"/>
            <a:r>
              <a:rPr lang="ja-JP" altLang="en-US" dirty="0" smtClean="0"/>
              <a:t>分割表の分析</a:t>
            </a:r>
            <a:endParaRPr lang="en-US" altLang="ja-JP" dirty="0" smtClean="0"/>
          </a:p>
          <a:p>
            <a:pPr lvl="1"/>
            <a:r>
              <a:rPr lang="ja-JP" altLang="en-US" dirty="0" smtClean="0"/>
              <a:t>分散分析</a:t>
            </a:r>
            <a:endParaRPr lang="en-US" altLang="ja-JP" dirty="0" smtClean="0"/>
          </a:p>
          <a:p>
            <a:pPr lvl="1"/>
            <a:r>
              <a:rPr lang="ja-JP" altLang="en-US" dirty="0" smtClean="0"/>
              <a:t>回帰分析</a:t>
            </a:r>
            <a:endParaRPr lang="en-US" altLang="ja-JP" dirty="0" smtClean="0"/>
          </a:p>
          <a:p>
            <a:pPr lvl="1"/>
            <a:r>
              <a:rPr lang="ja-JP" altLang="en-US" dirty="0" smtClean="0"/>
              <a:t>主成分分析</a:t>
            </a:r>
            <a:endParaRPr lang="en-US" altLang="ja-JP" dirty="0" smtClean="0"/>
          </a:p>
          <a:p>
            <a:pPr lvl="1"/>
            <a:r>
              <a:rPr lang="ja-JP" altLang="en-US" dirty="0" smtClean="0"/>
              <a:t>因子分析</a:t>
            </a:r>
            <a:endParaRPr lang="en-US" altLang="ja-JP" dirty="0" smtClean="0"/>
          </a:p>
          <a:p>
            <a:r>
              <a:rPr lang="en-US" altLang="ja-JP" dirty="0" smtClean="0"/>
              <a:t>2012</a:t>
            </a:r>
            <a:r>
              <a:rPr lang="ja-JP" altLang="en-US" dirty="0" smtClean="0"/>
              <a:t>年度以降入学者にとっては，社会調査士</a:t>
            </a:r>
            <a:r>
              <a:rPr lang="en-US" altLang="ja-JP" dirty="0" smtClean="0"/>
              <a:t>E</a:t>
            </a:r>
            <a:r>
              <a:rPr lang="ja-JP" altLang="en-US" dirty="0" smtClean="0"/>
              <a:t>科目（量的データ解析の方法に関する科目）となる．社会調査士ガイダンスで説明済み．</a:t>
            </a:r>
            <a:endParaRPr lang="en-US" altLang="ja-JP" dirty="0" smtClean="0"/>
          </a:p>
        </p:txBody>
      </p:sp>
      <p:sp>
        <p:nvSpPr>
          <p:cNvPr id="4" name="角丸四角形 3"/>
          <p:cNvSpPr/>
          <p:nvPr/>
        </p:nvSpPr>
        <p:spPr>
          <a:xfrm>
            <a:off x="4211960" y="2924944"/>
            <a:ext cx="3168352"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学習スケジュールは</a:t>
            </a:r>
            <a:endParaRPr kumimoji="1" lang="en-US" altLang="ja-JP" sz="2400" dirty="0" smtClean="0"/>
          </a:p>
          <a:p>
            <a:pPr algn="ctr"/>
            <a:r>
              <a:rPr lang="ja-JP" altLang="en-US" sz="2400" dirty="0" smtClean="0"/>
              <a:t>シラバスを参照のこと</a:t>
            </a:r>
            <a:endParaRPr kumimoji="1" lang="ja-JP"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前提とする知識</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１年生の必修科目「統計入門」の知識は前提とする．</a:t>
            </a:r>
            <a:endParaRPr lang="en-US" altLang="ja-JP" dirty="0" smtClean="0"/>
          </a:p>
          <a:p>
            <a:r>
              <a:rPr lang="ja-JP" altLang="en-US" dirty="0" smtClean="0"/>
              <a:t>線型代数を使って理論の説明を行うことがあるので，「数理情報</a:t>
            </a:r>
            <a:r>
              <a:rPr lang="en-US" altLang="ja-JP" dirty="0" smtClean="0"/>
              <a:t>I</a:t>
            </a:r>
            <a:r>
              <a:rPr lang="ja-JP" altLang="en-US" dirty="0" smtClean="0"/>
              <a:t>」および「数理情報</a:t>
            </a:r>
            <a:r>
              <a:rPr lang="en-US" altLang="ja-JP" dirty="0" smtClean="0"/>
              <a:t>II</a:t>
            </a:r>
            <a:r>
              <a:rPr lang="ja-JP" altLang="en-US" dirty="0" smtClean="0"/>
              <a:t>」を履修することは理解の助けになる．</a:t>
            </a:r>
            <a:endParaRPr lang="en-US" altLang="ja-JP" dirty="0" smtClean="0"/>
          </a:p>
          <a:p>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社会統計演習</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社会統計演習（金曜日２限）を同時に履修することを強く勧める．</a:t>
            </a:r>
            <a:endParaRPr lang="en-US" altLang="ja-JP" dirty="0" smtClean="0"/>
          </a:p>
          <a:p>
            <a:pPr lvl="1"/>
            <a:r>
              <a:rPr lang="ja-JP" altLang="en-US" dirty="0" smtClean="0"/>
              <a:t>フリーの統計解析ソフトウェア </a:t>
            </a:r>
            <a:r>
              <a:rPr kumimoji="1" lang="en-US" altLang="ja-JP" dirty="0" smtClean="0"/>
              <a:t>R </a:t>
            </a:r>
            <a:r>
              <a:rPr kumimoji="1" lang="ja-JP" altLang="en-US" dirty="0" smtClean="0"/>
              <a:t>を用いて，統計解析の実習を行う．</a:t>
            </a:r>
            <a:endParaRPr kumimoji="1" lang="en-US" altLang="ja-JP" dirty="0" smtClean="0"/>
          </a:p>
          <a:p>
            <a:pPr lvl="1"/>
            <a:r>
              <a:rPr kumimoji="1" lang="ja-JP" altLang="en-US" dirty="0" smtClean="0"/>
              <a:t>社会統計の単位がとりやすくなるはず（成績評価については後述）．</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テキスト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講義はテキストに沿って進める．テキストを必ず購入すること．</a:t>
            </a:r>
            <a:endParaRPr kumimoji="1" lang="en-US" altLang="ja-JP" dirty="0" smtClean="0"/>
          </a:p>
          <a:p>
            <a:pPr lvl="1"/>
            <a:r>
              <a:rPr kumimoji="1" lang="ja-JP" altLang="en-US" dirty="0" smtClean="0"/>
              <a:t>ボーンシュテット </a:t>
            </a:r>
            <a:r>
              <a:rPr kumimoji="1" lang="en-US" altLang="ja-JP" dirty="0" smtClean="0"/>
              <a:t>&amp; </a:t>
            </a:r>
            <a:r>
              <a:rPr kumimoji="1" lang="ja-JP" altLang="en-US" dirty="0" smtClean="0"/>
              <a:t>ノーキ</a:t>
            </a:r>
            <a:r>
              <a:rPr kumimoji="1" lang="en-US" altLang="ja-JP" dirty="0" smtClean="0"/>
              <a:t>『</a:t>
            </a:r>
            <a:r>
              <a:rPr kumimoji="1" lang="ja-JP" altLang="en-US" dirty="0" smtClean="0"/>
              <a:t>社会統計学</a:t>
            </a:r>
            <a:r>
              <a:rPr kumimoji="1" lang="en-US" altLang="ja-JP" dirty="0" smtClean="0"/>
              <a:t>』</a:t>
            </a:r>
            <a:r>
              <a:rPr kumimoji="1" lang="ja-JP" altLang="en-US" dirty="0" smtClean="0"/>
              <a:t>ハーベスト社</a:t>
            </a:r>
            <a:endParaRPr kumimoji="1" lang="en-US" altLang="ja-JP" dirty="0" smtClean="0"/>
          </a:p>
          <a:p>
            <a:pPr lvl="1"/>
            <a:r>
              <a:rPr lang="ja-JP" altLang="en-US" dirty="0" smtClean="0"/>
              <a:t>「社会統計演習」テキスト：山田剛史・杉澤武俊・村井潤一郎</a:t>
            </a:r>
            <a:r>
              <a:rPr lang="en-US" altLang="ja-JP" dirty="0" smtClean="0"/>
              <a:t>『R</a:t>
            </a:r>
            <a:r>
              <a:rPr lang="ja-JP" altLang="en-US" dirty="0" smtClean="0"/>
              <a:t>によるやさしい統計学</a:t>
            </a:r>
            <a:r>
              <a:rPr lang="en-US" altLang="ja-JP" dirty="0" smtClean="0"/>
              <a:t>』</a:t>
            </a:r>
            <a:r>
              <a:rPr lang="ja-JP" altLang="en-US" dirty="0" smtClean="0"/>
              <a:t>オーム社</a:t>
            </a:r>
            <a:endParaRPr lang="en-US" altLang="ja-JP" dirty="0" smtClean="0"/>
          </a:p>
          <a:p>
            <a:r>
              <a:rPr lang="ja-JP" altLang="en-US" dirty="0" smtClean="0"/>
              <a:t>テキストで扱われていない内容を学習するときには，</a:t>
            </a:r>
            <a:r>
              <a:rPr kumimoji="1" lang="ja-JP" altLang="en-US" dirty="0" smtClean="0"/>
              <a:t>資料を配布する．</a:t>
            </a:r>
            <a:endParaRPr kumimoji="1"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成績評価</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社会統計演習を同時に履修している場合には，社会統計の最終試験の成績と，社会統計演習の最終レポート課題に基づいて成績評価を行う．</a:t>
            </a:r>
            <a:endParaRPr lang="en-US" altLang="ja-JP" dirty="0" smtClean="0"/>
          </a:p>
          <a:p>
            <a:pPr lvl="1"/>
            <a:r>
              <a:rPr lang="ja-JP" altLang="en-US" dirty="0" smtClean="0"/>
              <a:t>試験とレポートを独立に採点し，高い方の得点を最終成績とする．</a:t>
            </a:r>
            <a:endParaRPr lang="en-US" altLang="ja-JP" dirty="0" smtClean="0"/>
          </a:p>
          <a:p>
            <a:pPr lvl="1"/>
            <a:r>
              <a:rPr lang="ja-JP" altLang="en-US" dirty="0" smtClean="0"/>
              <a:t>ただし，低い方の得点が</a:t>
            </a:r>
            <a:r>
              <a:rPr lang="en-US" altLang="ja-JP" dirty="0" smtClean="0"/>
              <a:t>50</a:t>
            </a:r>
            <a:r>
              <a:rPr lang="ja-JP" altLang="en-US" dirty="0" smtClean="0"/>
              <a:t>点を超えている必要がある．</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成績評価</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社会統計演習の最終レポートは，</a:t>
            </a:r>
            <a:r>
              <a:rPr lang="en-US" altLang="ja-JP" dirty="0" smtClean="0"/>
              <a:t>JGSS</a:t>
            </a:r>
            <a:r>
              <a:rPr lang="ja-JP" altLang="en-US" dirty="0" smtClean="0"/>
              <a:t>データの解析である．自分で興味あるテーマを設定し，分析を行い，レポートを作成する．</a:t>
            </a:r>
            <a:endParaRPr lang="en-US" altLang="ja-JP" dirty="0" smtClean="0"/>
          </a:p>
          <a:p>
            <a:r>
              <a:rPr lang="ja-JP" altLang="en-US" dirty="0" smtClean="0"/>
              <a:t>社会統計だけを履修している場合には，最終試験に基づいて成績評価を行う．</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授業ウェブ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授業のためのウェブ</a:t>
            </a:r>
            <a:r>
              <a:rPr lang="ja-JP" altLang="en-US" dirty="0" smtClean="0"/>
              <a:t>サイト．講義資料をダウンロードできる</a:t>
            </a:r>
            <a:endParaRPr lang="en-US" altLang="ja-JP" dirty="0" smtClean="0"/>
          </a:p>
          <a:p>
            <a:pPr lvl="1"/>
            <a:r>
              <a:rPr lang="en-US" altLang="ja-JP" dirty="0" smtClean="0">
                <a:hlinkClick r:id="rId2"/>
              </a:rPr>
              <a:t>http://homepage3.nifty.com/~terao/lecture/aoyama/stat2/stat2_top.html</a:t>
            </a:r>
            <a:endParaRPr lang="en-US" altLang="ja-JP" dirty="0" smtClean="0"/>
          </a:p>
          <a:p>
            <a:pPr lvl="1"/>
            <a:r>
              <a:rPr lang="en-US" altLang="ja-JP" dirty="0" smtClean="0">
                <a:hlinkClick r:id="rId3"/>
              </a:rPr>
              <a:t>http://</a:t>
            </a:r>
            <a:r>
              <a:rPr lang="en-US" altLang="ja-JP" dirty="0" smtClean="0">
                <a:hlinkClick r:id="rId3"/>
              </a:rPr>
              <a:t>humansci.let.hokudai.ac.jp/m/terao/lecture/aoyama/stat2/stat2_top.html</a:t>
            </a:r>
            <a:endParaRPr lang="en-US" altLang="ja-JP" dirty="0" smtClean="0"/>
          </a:p>
          <a:p>
            <a:r>
              <a:rPr lang="ja-JP" altLang="en-US" dirty="0" smtClean="0"/>
              <a:t>講義</a:t>
            </a:r>
            <a:r>
              <a:rPr lang="ja-JP" altLang="en-US" dirty="0" smtClean="0"/>
              <a:t>資料は </a:t>
            </a:r>
            <a:r>
              <a:rPr lang="en-US" altLang="ja-JP" dirty="0" smtClean="0"/>
              <a:t>Course Power </a:t>
            </a:r>
            <a:r>
              <a:rPr lang="ja-JP" altLang="en-US" dirty="0" smtClean="0"/>
              <a:t>でも配布する．授業関連の連絡は </a:t>
            </a:r>
            <a:r>
              <a:rPr lang="en-US" altLang="ja-JP" dirty="0" smtClean="0"/>
              <a:t>Course Power </a:t>
            </a:r>
            <a:r>
              <a:rPr lang="ja-JP" altLang="en-US" dirty="0" smtClean="0"/>
              <a:t>で行う．</a:t>
            </a:r>
            <a:endParaRPr lang="en-US" altLang="ja-JP"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630</Words>
  <Application>Microsoft Office PowerPoint</Application>
  <PresentationFormat>画面に合わせる (4:3)</PresentationFormat>
  <Paragraphs>53</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社会統計 第１回：ガイダンス</vt:lpstr>
      <vt:lpstr>目標</vt:lpstr>
      <vt:lpstr>学習事項</vt:lpstr>
      <vt:lpstr>前提とする知識</vt:lpstr>
      <vt:lpstr>社会統計演習</vt:lpstr>
      <vt:lpstr>テキスト</vt:lpstr>
      <vt:lpstr>成績評価</vt:lpstr>
      <vt:lpstr>成績評価</vt:lpstr>
      <vt:lpstr>授業ウェブ</vt:lpstr>
      <vt:lpstr>Ustream</vt:lpstr>
      <vt:lpstr>その他注意</vt:lpstr>
      <vt:lpstr>資格試験</vt:lpstr>
    </vt:vector>
  </TitlesOfParts>
  <Company>Aoyama Gakuin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第１回：ガイダンス</dc:title>
  <dc:creator>Atsushi TERAO</dc:creator>
  <cp:lastModifiedBy>Atsushi Terao</cp:lastModifiedBy>
  <cp:revision>18</cp:revision>
  <dcterms:created xsi:type="dcterms:W3CDTF">2010-04-13T03:46:47Z</dcterms:created>
  <dcterms:modified xsi:type="dcterms:W3CDTF">2014-04-07T07:43:24Z</dcterms:modified>
</cp:coreProperties>
</file>