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9" r:id="rId4"/>
    <p:sldId id="258" r:id="rId5"/>
    <p:sldId id="268" r:id="rId6"/>
    <p:sldId id="269" r:id="rId7"/>
    <p:sldId id="270" r:id="rId8"/>
    <p:sldId id="260" r:id="rId9"/>
    <p:sldId id="261" r:id="rId10"/>
    <p:sldId id="263" r:id="rId11"/>
    <p:sldId id="262" r:id="rId12"/>
    <p:sldId id="272" r:id="rId13"/>
    <p:sldId id="271" r:id="rId14"/>
    <p:sldId id="264" r:id="rId15"/>
    <p:sldId id="277" r:id="rId16"/>
    <p:sldId id="273" r:id="rId17"/>
    <p:sldId id="274" r:id="rId18"/>
    <p:sldId id="267" r:id="rId19"/>
    <p:sldId id="275" r:id="rId20"/>
    <p:sldId id="276" r:id="rId21"/>
    <p:sldId id="266" r:id="rId22"/>
    <p:sldId id="265" r:id="rId23"/>
    <p:sldId id="278" r:id="rId24"/>
    <p:sldId id="279"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FC576A-1087-438C-8617-A04DBABDC807}" type="datetimeFigureOut">
              <a:rPr kumimoji="1" lang="ja-JP" altLang="en-US" smtClean="0"/>
              <a:pPr/>
              <a:t>2020/6/16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AE3BB9-A92F-4FB4-A29E-FFCCF7A98323}" type="slidenum">
              <a:rPr kumimoji="1" lang="ja-JP" altLang="en-US" smtClean="0"/>
              <a:pPr/>
              <a:t>‹#›</a:t>
            </a:fld>
            <a:endParaRPr kumimoji="1" lang="ja-JP" altLang="en-US"/>
          </a:p>
        </p:txBody>
      </p:sp>
    </p:spTree>
    <p:extLst>
      <p:ext uri="{BB962C8B-B14F-4D97-AF65-F5344CB8AC3E}">
        <p14:creationId xmlns:p14="http://schemas.microsoft.com/office/powerpoint/2010/main" val="28406827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参考：永田靖・吉田道弘</a:t>
            </a:r>
            <a:r>
              <a:rPr kumimoji="1" lang="en-US" altLang="ja-JP" dirty="0" smtClean="0"/>
              <a:t>『</a:t>
            </a:r>
            <a:r>
              <a:rPr kumimoji="1" lang="ja-JP" altLang="en-US" dirty="0" smtClean="0"/>
              <a:t>統計的多重比較法の基礎</a:t>
            </a:r>
            <a:r>
              <a:rPr kumimoji="1" lang="en-US" altLang="ja-JP" dirty="0" smtClean="0"/>
              <a:t>』p.20</a:t>
            </a:r>
            <a:r>
              <a:rPr kumimoji="1" lang="ja-JP" altLang="en-US" dirty="0" err="1" smtClean="0"/>
              <a:t>，</a:t>
            </a:r>
            <a:r>
              <a:rPr kumimoji="1" lang="ja-JP" altLang="en-US" dirty="0" smtClean="0"/>
              <a:t>古橋武</a:t>
            </a:r>
            <a:r>
              <a:rPr kumimoji="1" lang="en-US" altLang="ja-JP" dirty="0" smtClean="0"/>
              <a:t>『</a:t>
            </a:r>
            <a:r>
              <a:rPr kumimoji="1" lang="ja-JP" altLang="en-US" dirty="0" smtClean="0"/>
              <a:t>統計・多変量解析とソフトコンピューティング</a:t>
            </a:r>
            <a:r>
              <a:rPr kumimoji="1" lang="en-US" altLang="ja-JP" dirty="0" smtClean="0"/>
              <a:t>』</a:t>
            </a:r>
          </a:p>
        </p:txBody>
      </p:sp>
      <p:sp>
        <p:nvSpPr>
          <p:cNvPr id="4" name="スライド番号プレースホルダ 3"/>
          <p:cNvSpPr>
            <a:spLocks noGrp="1"/>
          </p:cNvSpPr>
          <p:nvPr>
            <p:ph type="sldNum" sz="quarter" idx="10"/>
          </p:nvPr>
        </p:nvSpPr>
        <p:spPr/>
        <p:txBody>
          <a:bodyPr/>
          <a:lstStyle/>
          <a:p>
            <a:fld id="{47AE3BB9-A92F-4FB4-A29E-FFCCF7A98323}" type="slidenum">
              <a:rPr kumimoji="1" lang="ja-JP" altLang="en-US" smtClean="0"/>
              <a:pPr/>
              <a:t>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参考：</a:t>
            </a:r>
            <a:r>
              <a:rPr kumimoji="1" lang="en-US" altLang="ja-JP" dirty="0" smtClean="0"/>
              <a:t>Keppel, </a:t>
            </a:r>
            <a:r>
              <a:rPr kumimoji="1" lang="en-US" altLang="ja-JP" dirty="0" err="1" smtClean="0"/>
              <a:t>Saufley</a:t>
            </a:r>
            <a:r>
              <a:rPr kumimoji="1" lang="en-US" altLang="ja-JP" dirty="0" smtClean="0"/>
              <a:t>, &amp; Tokunaga (1992).</a:t>
            </a:r>
            <a:r>
              <a:rPr kumimoji="1" lang="en-US" altLang="ja-JP" baseline="0" dirty="0" smtClean="0"/>
              <a:t> </a:t>
            </a:r>
            <a:r>
              <a:rPr kumimoji="1" lang="en-US" altLang="ja-JP" dirty="0" smtClean="0"/>
              <a:t>Design &amp; analysis: A student’s handbook. P.141</a:t>
            </a:r>
            <a:endParaRPr kumimoji="1" lang="ja-JP" altLang="en-US" dirty="0"/>
          </a:p>
        </p:txBody>
      </p:sp>
      <p:sp>
        <p:nvSpPr>
          <p:cNvPr id="4" name="スライド番号プレースホルダ 3"/>
          <p:cNvSpPr>
            <a:spLocks noGrp="1"/>
          </p:cNvSpPr>
          <p:nvPr>
            <p:ph type="sldNum" sz="quarter" idx="10"/>
          </p:nvPr>
        </p:nvSpPr>
        <p:spPr/>
        <p:txBody>
          <a:bodyPr/>
          <a:lstStyle/>
          <a:p>
            <a:fld id="{47AE3BB9-A92F-4FB4-A29E-FFCCF7A98323}" type="slidenum">
              <a:rPr kumimoji="1" lang="ja-JP" altLang="en-US" smtClean="0"/>
              <a:pPr/>
              <a:t>7</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参考：</a:t>
            </a:r>
            <a:r>
              <a:rPr kumimoji="1" lang="en-US" altLang="ja-JP" dirty="0" smtClean="0"/>
              <a:t>『Q &amp; A </a:t>
            </a:r>
            <a:r>
              <a:rPr kumimoji="1" lang="ja-JP" altLang="en-US" dirty="0" smtClean="0"/>
              <a:t>で知るデータ解析</a:t>
            </a:r>
            <a:r>
              <a:rPr kumimoji="1" lang="en-US" altLang="ja-JP" dirty="0" smtClean="0"/>
              <a:t>』 Question 36,</a:t>
            </a:r>
            <a:r>
              <a:rPr kumimoji="1" lang="en-US" altLang="ja-JP" baseline="0" dirty="0" smtClean="0"/>
              <a:t> 37</a:t>
            </a:r>
          </a:p>
          <a:p>
            <a:r>
              <a:rPr kumimoji="1" lang="en-US" altLang="ja-JP" baseline="0" dirty="0" smtClean="0"/>
              <a:t>『</a:t>
            </a:r>
            <a:r>
              <a:rPr kumimoji="1" lang="ja-JP" altLang="en-US" baseline="0" dirty="0" smtClean="0"/>
              <a:t>統計的多重比較の基礎</a:t>
            </a:r>
            <a:r>
              <a:rPr kumimoji="1" lang="en-US" altLang="ja-JP" baseline="0" dirty="0" smtClean="0"/>
              <a:t>』</a:t>
            </a:r>
            <a:endParaRPr kumimoji="1" lang="en-US" altLang="ja-JP" dirty="0" smtClean="0"/>
          </a:p>
        </p:txBody>
      </p:sp>
      <p:sp>
        <p:nvSpPr>
          <p:cNvPr id="4" name="スライド番号プレースホルダ 3"/>
          <p:cNvSpPr>
            <a:spLocks noGrp="1"/>
          </p:cNvSpPr>
          <p:nvPr>
            <p:ph type="sldNum" sz="quarter" idx="10"/>
          </p:nvPr>
        </p:nvSpPr>
        <p:spPr/>
        <p:txBody>
          <a:bodyPr/>
          <a:lstStyle/>
          <a:p>
            <a:fld id="{47AE3BB9-A92F-4FB4-A29E-FFCCF7A98323}" type="slidenum">
              <a:rPr kumimoji="1" lang="ja-JP" altLang="en-US" smtClean="0"/>
              <a:pPr/>
              <a:t>8</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永田・吉田</a:t>
            </a:r>
            <a:r>
              <a:rPr kumimoji="1" lang="en-US" altLang="ja-JP" dirty="0" smtClean="0"/>
              <a:t>『</a:t>
            </a:r>
            <a:r>
              <a:rPr kumimoji="1" lang="ja-JP" altLang="en-US" dirty="0" smtClean="0"/>
              <a:t>統計的多重比較法の基礎</a:t>
            </a:r>
            <a:r>
              <a:rPr kumimoji="1" lang="en-US" altLang="ja-JP" dirty="0" smtClean="0"/>
              <a:t>』p.54-55</a:t>
            </a:r>
            <a:endParaRPr kumimoji="1" lang="ja-JP" altLang="en-US" dirty="0"/>
          </a:p>
        </p:txBody>
      </p:sp>
      <p:sp>
        <p:nvSpPr>
          <p:cNvPr id="4" name="スライド番号プレースホルダー 3"/>
          <p:cNvSpPr>
            <a:spLocks noGrp="1"/>
          </p:cNvSpPr>
          <p:nvPr>
            <p:ph type="sldNum" sz="quarter" idx="10"/>
          </p:nvPr>
        </p:nvSpPr>
        <p:spPr/>
        <p:txBody>
          <a:bodyPr/>
          <a:lstStyle/>
          <a:p>
            <a:fld id="{47AE3BB9-A92F-4FB4-A29E-FFCCF7A98323}" type="slidenum">
              <a:rPr kumimoji="1" lang="ja-JP" altLang="en-US" smtClean="0"/>
              <a:pPr/>
              <a:t>20</a:t>
            </a:fld>
            <a:endParaRPr kumimoji="1" lang="ja-JP" altLang="en-US"/>
          </a:p>
        </p:txBody>
      </p:sp>
    </p:spTree>
    <p:extLst>
      <p:ext uri="{BB962C8B-B14F-4D97-AF65-F5344CB8AC3E}">
        <p14:creationId xmlns:p14="http://schemas.microsoft.com/office/powerpoint/2010/main" val="3902411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永田・吉田</a:t>
            </a:r>
            <a:r>
              <a:rPr kumimoji="1" lang="en-US" altLang="ja-JP" dirty="0" smtClean="0"/>
              <a:t>『</a:t>
            </a:r>
            <a:r>
              <a:rPr kumimoji="1" lang="ja-JP" altLang="en-US" dirty="0" smtClean="0"/>
              <a:t>統計的多重比較法の基礎</a:t>
            </a:r>
            <a:r>
              <a:rPr kumimoji="1" lang="en-US" altLang="ja-JP" dirty="0" smtClean="0"/>
              <a:t>』4</a:t>
            </a:r>
            <a:r>
              <a:rPr kumimoji="1" lang="ja-JP" altLang="en-US" dirty="0" smtClean="0"/>
              <a:t>節，繫枡・柳井・森</a:t>
            </a:r>
            <a:r>
              <a:rPr kumimoji="1" lang="en-US" altLang="ja-JP" dirty="0" smtClean="0"/>
              <a:t>『Q &amp; A </a:t>
            </a:r>
            <a:r>
              <a:rPr kumimoji="1" lang="ja-JP" altLang="en-US" dirty="0" smtClean="0"/>
              <a:t>で知る統計データ解析</a:t>
            </a:r>
            <a:r>
              <a:rPr kumimoji="1" lang="en-US" altLang="ja-JP" dirty="0" smtClean="0"/>
              <a:t>』Q36, 37</a:t>
            </a:r>
            <a:endParaRPr kumimoji="1" lang="ja-JP" altLang="en-US" dirty="0"/>
          </a:p>
        </p:txBody>
      </p:sp>
      <p:sp>
        <p:nvSpPr>
          <p:cNvPr id="4" name="スライド番号プレースホルダ 3"/>
          <p:cNvSpPr>
            <a:spLocks noGrp="1"/>
          </p:cNvSpPr>
          <p:nvPr>
            <p:ph type="sldNum" sz="quarter" idx="10"/>
          </p:nvPr>
        </p:nvSpPr>
        <p:spPr/>
        <p:txBody>
          <a:bodyPr/>
          <a:lstStyle/>
          <a:p>
            <a:fld id="{47AE3BB9-A92F-4FB4-A29E-FFCCF7A98323}" type="slidenum">
              <a:rPr kumimoji="1" lang="ja-JP" altLang="en-US" smtClean="0"/>
              <a:pPr/>
              <a:t>21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BD42943-E6DE-4954-98C4-54F78AAE6FAC}" type="datetimeFigureOut">
              <a:rPr kumimoji="1" lang="ja-JP" altLang="en-US" smtClean="0"/>
              <a:pPr/>
              <a:t>2020/6/16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B20715-2CC0-4895-A8DF-3EEAD410754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BD42943-E6DE-4954-98C4-54F78AAE6FAC}" type="datetimeFigureOut">
              <a:rPr kumimoji="1" lang="ja-JP" altLang="en-US" smtClean="0"/>
              <a:pPr/>
              <a:t>2020/6/16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B20715-2CC0-4895-A8DF-3EEAD410754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BD42943-E6DE-4954-98C4-54F78AAE6FAC}" type="datetimeFigureOut">
              <a:rPr kumimoji="1" lang="ja-JP" altLang="en-US" smtClean="0"/>
              <a:pPr/>
              <a:t>2020/6/16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B20715-2CC0-4895-A8DF-3EEAD410754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BD42943-E6DE-4954-98C4-54F78AAE6FAC}" type="datetimeFigureOut">
              <a:rPr kumimoji="1" lang="ja-JP" altLang="en-US" smtClean="0"/>
              <a:pPr/>
              <a:t>2020/6/16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B20715-2CC0-4895-A8DF-3EEAD410754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BD42943-E6DE-4954-98C4-54F78AAE6FAC}" type="datetimeFigureOut">
              <a:rPr kumimoji="1" lang="ja-JP" altLang="en-US" smtClean="0"/>
              <a:pPr/>
              <a:t>2020/6/16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B20715-2CC0-4895-A8DF-3EEAD410754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BD42943-E6DE-4954-98C4-54F78AAE6FAC}" type="datetimeFigureOut">
              <a:rPr kumimoji="1" lang="ja-JP" altLang="en-US" smtClean="0"/>
              <a:pPr/>
              <a:t>2020/6/16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9B20715-2CC0-4895-A8DF-3EEAD410754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BD42943-E6DE-4954-98C4-54F78AAE6FAC}" type="datetimeFigureOut">
              <a:rPr kumimoji="1" lang="ja-JP" altLang="en-US" smtClean="0"/>
              <a:pPr/>
              <a:t>2020/6/16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9B20715-2CC0-4895-A8DF-3EEAD410754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BD42943-E6DE-4954-98C4-54F78AAE6FAC}" type="datetimeFigureOut">
              <a:rPr kumimoji="1" lang="ja-JP" altLang="en-US" smtClean="0"/>
              <a:pPr/>
              <a:t>2020/6/16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9B20715-2CC0-4895-A8DF-3EEAD410754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BD42943-E6DE-4954-98C4-54F78AAE6FAC}" type="datetimeFigureOut">
              <a:rPr kumimoji="1" lang="ja-JP" altLang="en-US" smtClean="0"/>
              <a:pPr/>
              <a:t>2020/6/16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9B20715-2CC0-4895-A8DF-3EEAD410754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BD42943-E6DE-4954-98C4-54F78AAE6FAC}" type="datetimeFigureOut">
              <a:rPr kumimoji="1" lang="ja-JP" altLang="en-US" smtClean="0"/>
              <a:pPr/>
              <a:t>2020/6/16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9B20715-2CC0-4895-A8DF-3EEAD410754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BD42943-E6DE-4954-98C4-54F78AAE6FAC}" type="datetimeFigureOut">
              <a:rPr kumimoji="1" lang="ja-JP" altLang="en-US" smtClean="0"/>
              <a:pPr/>
              <a:t>2020/6/16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9B20715-2CC0-4895-A8DF-3EEAD410754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D42943-E6DE-4954-98C4-54F78AAE6FAC}" type="datetimeFigureOut">
              <a:rPr kumimoji="1" lang="ja-JP" altLang="en-US" smtClean="0"/>
              <a:pPr/>
              <a:t>2020/6/16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20715-2CC0-4895-A8DF-3EEAD410754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社会統計</a:t>
            </a:r>
            <a:r>
              <a:rPr kumimoji="1" lang="en-US" altLang="ja-JP" dirty="0" smtClean="0"/>
              <a:t/>
            </a:r>
            <a:br>
              <a:rPr kumimoji="1" lang="en-US" altLang="ja-JP" dirty="0" smtClean="0"/>
            </a:br>
            <a:r>
              <a:rPr kumimoji="1" lang="ja-JP" altLang="en-US" dirty="0" smtClean="0"/>
              <a:t>第８回：多重比較</a:t>
            </a:r>
            <a:endParaRPr kumimoji="1" lang="ja-JP" altLang="en-US" dirty="0"/>
          </a:p>
        </p:txBody>
      </p:sp>
      <p:sp>
        <p:nvSpPr>
          <p:cNvPr id="3" name="サブタイトル 2"/>
          <p:cNvSpPr>
            <a:spLocks noGrp="1"/>
          </p:cNvSpPr>
          <p:nvPr>
            <p:ph type="subTitle" idx="1"/>
          </p:nvPr>
        </p:nvSpPr>
        <p:spPr/>
        <p:txBody>
          <a:bodyPr/>
          <a:lstStyle/>
          <a:p>
            <a:r>
              <a:rPr lang="ja-JP" altLang="en-US" dirty="0" smtClean="0"/>
              <a:t>寺尾　敦</a:t>
            </a:r>
            <a:endParaRPr lang="en-US" altLang="ja-JP" dirty="0" smtClean="0"/>
          </a:p>
          <a:p>
            <a:r>
              <a:rPr lang="ja-JP" altLang="en-US" dirty="0" smtClean="0"/>
              <a:t>青山学院大学社会情報学部</a:t>
            </a:r>
            <a:endParaRPr lang="en-US" altLang="ja-JP" dirty="0" smtClean="0"/>
          </a:p>
          <a:p>
            <a:r>
              <a:rPr lang="en-US" altLang="ja-JP" dirty="0" smtClean="0"/>
              <a:t>atsushi@si.aoyama.ac.jp</a:t>
            </a: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実験例（架空）</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u="sng" dirty="0" smtClean="0">
                <a:solidFill>
                  <a:srgbClr val="FF0000"/>
                </a:solidFill>
              </a:rPr>
              <a:t>Research Question</a:t>
            </a:r>
            <a:r>
              <a:rPr kumimoji="1" lang="en-US" altLang="ja-JP" dirty="0" smtClean="0"/>
              <a:t>: </a:t>
            </a:r>
            <a:r>
              <a:rPr kumimoji="1" lang="ja-JP" altLang="en-US" dirty="0" smtClean="0"/>
              <a:t>他の人から監視されていると，課題達成は低下するのか？</a:t>
            </a:r>
            <a:endParaRPr kumimoji="1" lang="en-US" altLang="ja-JP" dirty="0" smtClean="0"/>
          </a:p>
          <a:p>
            <a:r>
              <a:rPr lang="ja-JP" altLang="en-US" dirty="0" smtClean="0"/>
              <a:t>１要因３水準の実験計画</a:t>
            </a:r>
            <a:endParaRPr lang="en-US" altLang="ja-JP" dirty="0" smtClean="0"/>
          </a:p>
          <a:p>
            <a:pPr lvl="1"/>
            <a:r>
              <a:rPr lang="ja-JP" altLang="en-US" dirty="0" smtClean="0"/>
              <a:t>他者が</a:t>
            </a:r>
            <a:r>
              <a:rPr lang="ja-JP" altLang="en-US" dirty="0"/>
              <a:t>監視して</a:t>
            </a:r>
            <a:r>
              <a:rPr lang="ja-JP" altLang="en-US" dirty="0" smtClean="0"/>
              <a:t>いる「監視条件」（母平均</a:t>
            </a:r>
            <a:r>
              <a:rPr lang="en-US" altLang="ja-JP" i="1" dirty="0" smtClean="0"/>
              <a:t>μ</a:t>
            </a:r>
            <a:r>
              <a:rPr lang="en-US" altLang="ja-JP" baseline="-25000" dirty="0" smtClean="0"/>
              <a:t>3</a:t>
            </a:r>
            <a:r>
              <a:rPr lang="ja-JP" altLang="en-US" dirty="0" smtClean="0"/>
              <a:t>）と，監視のない「監視なし条件」を設定し，パズル課題でのパフォーマンスを比較する．監視なし条件は２種類設定</a:t>
            </a:r>
            <a:r>
              <a:rPr lang="ja-JP" altLang="en-US" dirty="0"/>
              <a:t>する</a:t>
            </a:r>
            <a:r>
              <a:rPr lang="ja-JP" altLang="en-US" dirty="0" smtClean="0"/>
              <a:t>．監視</a:t>
            </a:r>
            <a:r>
              <a:rPr lang="ja-JP" altLang="en-US" dirty="0"/>
              <a:t>はして</a:t>
            </a:r>
            <a:r>
              <a:rPr lang="ja-JP" altLang="en-US" dirty="0" smtClean="0"/>
              <a:t>いないが近くに他者</a:t>
            </a:r>
            <a:r>
              <a:rPr lang="ja-JP" altLang="en-US" dirty="0"/>
              <a:t>が</a:t>
            </a:r>
            <a:r>
              <a:rPr lang="ja-JP" altLang="en-US" dirty="0" smtClean="0"/>
              <a:t>存在する「監視なし</a:t>
            </a:r>
            <a:r>
              <a:rPr lang="en-US" altLang="ja-JP" dirty="0" smtClean="0"/>
              <a:t>―</a:t>
            </a:r>
            <a:r>
              <a:rPr lang="ja-JP" altLang="en-US" dirty="0" smtClean="0"/>
              <a:t>共作業条件」（母平均</a:t>
            </a:r>
            <a:r>
              <a:rPr lang="en-US" altLang="ja-JP" i="1" dirty="0" smtClean="0"/>
              <a:t>μ</a:t>
            </a:r>
            <a:r>
              <a:rPr lang="en-US" altLang="ja-JP" baseline="-25000" dirty="0" smtClean="0"/>
              <a:t>2</a:t>
            </a:r>
            <a:r>
              <a:rPr lang="en-US" altLang="ja-JP" dirty="0" smtClean="0"/>
              <a:t> </a:t>
            </a:r>
            <a:r>
              <a:rPr lang="ja-JP" altLang="en-US" dirty="0" smtClean="0"/>
              <a:t>）と，他者が存在しない「監視なし</a:t>
            </a:r>
            <a:r>
              <a:rPr lang="en-US" altLang="ja-JP" dirty="0" smtClean="0"/>
              <a:t>―</a:t>
            </a:r>
            <a:r>
              <a:rPr lang="ja-JP" altLang="en-US" dirty="0" smtClean="0"/>
              <a:t>隔離条件」（母平均</a:t>
            </a:r>
            <a:r>
              <a:rPr lang="en-US" altLang="ja-JP" i="1" dirty="0" smtClean="0"/>
              <a:t>μ</a:t>
            </a:r>
            <a:r>
              <a:rPr lang="en-US" altLang="ja-JP" baseline="-25000" dirty="0" smtClean="0"/>
              <a:t>1 </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対比と帰無仮説</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対比</a:t>
            </a:r>
            <a:r>
              <a:rPr lang="ja-JP" altLang="en-US" dirty="0" smtClean="0"/>
              <a:t>１と帰無仮説：監視条件を，２つの監視なし条件と比較</a:t>
            </a:r>
            <a:r>
              <a:rPr lang="ja-JP" altLang="en-US" dirty="0" smtClean="0"/>
              <a:t>．</a:t>
            </a:r>
            <a:endParaRPr lang="en-US" altLang="ja-JP" dirty="0" smtClean="0"/>
          </a:p>
          <a:p>
            <a:pPr lvl="1"/>
            <a:r>
              <a:rPr lang="en-US" altLang="ja-JP" i="1" dirty="0" smtClean="0">
                <a:latin typeface="Times New Roman" panose="02020603050405020304" pitchFamily="18" charset="0"/>
                <a:cs typeface="Times New Roman" panose="02020603050405020304" pitchFamily="18" charset="0"/>
              </a:rPr>
              <a:t>H</a:t>
            </a:r>
            <a:r>
              <a:rPr lang="en-US" altLang="ja-JP" baseline="-25000" dirty="0" smtClean="0"/>
              <a:t>0</a:t>
            </a:r>
            <a:r>
              <a:rPr lang="en-US" altLang="ja-JP" dirty="0" smtClean="0"/>
              <a:t>:</a:t>
            </a:r>
            <a:endParaRPr kumimoji="1" lang="en-US" altLang="ja-JP" dirty="0"/>
          </a:p>
          <a:p>
            <a:endParaRPr lang="en-US" altLang="ja-JP" dirty="0" smtClean="0"/>
          </a:p>
          <a:p>
            <a:endParaRPr lang="en-US" altLang="ja-JP" dirty="0" smtClean="0"/>
          </a:p>
          <a:p>
            <a:r>
              <a:rPr lang="ja-JP" altLang="en-US" dirty="0" smtClean="0"/>
              <a:t>対比２と帰無仮説：２つの監視なし条件を比較</a:t>
            </a:r>
            <a:r>
              <a:rPr lang="ja-JP" altLang="en-US" dirty="0" smtClean="0"/>
              <a:t>．</a:t>
            </a:r>
            <a:endParaRPr lang="en-US" altLang="ja-JP" dirty="0" smtClean="0"/>
          </a:p>
          <a:p>
            <a:pPr lvl="1"/>
            <a:r>
              <a:rPr lang="en-US" altLang="ja-JP" i="1" dirty="0">
                <a:latin typeface="Times New Roman" panose="02020603050405020304" pitchFamily="18" charset="0"/>
                <a:cs typeface="Times New Roman" panose="02020603050405020304" pitchFamily="18" charset="0"/>
              </a:rPr>
              <a:t>H</a:t>
            </a:r>
            <a:r>
              <a:rPr lang="en-US" altLang="ja-JP" baseline="-25000" dirty="0"/>
              <a:t>0</a:t>
            </a:r>
            <a:r>
              <a:rPr lang="en-US" altLang="ja-JP" dirty="0" smtClean="0"/>
              <a:t>:</a:t>
            </a:r>
            <a:endParaRPr lang="en-US" altLang="ja-JP" dirty="0"/>
          </a:p>
        </p:txBody>
      </p:sp>
      <mc:AlternateContent xmlns:mc="http://schemas.openxmlformats.org/markup-compatibility/2006">
        <mc:Choice xmlns:a14="http://schemas.microsoft.com/office/drawing/2010/main" Requires="a14">
          <p:sp>
            <p:nvSpPr>
              <p:cNvPr id="5" name="テキスト ボックス 4"/>
              <p:cNvSpPr txBox="1"/>
              <p:nvPr/>
            </p:nvSpPr>
            <p:spPr>
              <a:xfrm>
                <a:off x="1979712" y="2492896"/>
                <a:ext cx="4545027" cy="1553182"/>
              </a:xfrm>
              <a:prstGeom prst="rect">
                <a:avLst/>
              </a:prstGeom>
              <a:noFill/>
            </p:spPr>
            <p:txBody>
              <a:bodyPr wrap="none" lIns="0" tIns="0" rIns="0" bIns="0" rtlCol="0">
                <a:spAutoFit/>
              </a:bodyPr>
              <a:lstStyle/>
              <a:p>
                <a:pPr marL="0" lvl="1"/>
                <a14:m>
                  <m:oMathPara xmlns:m="http://schemas.openxmlformats.org/officeDocument/2006/math">
                    <m:oMathParaPr>
                      <m:jc m:val="centerGroup"/>
                    </m:oMathParaPr>
                    <m:oMath xmlns:m="http://schemas.openxmlformats.org/officeDocument/2006/math">
                      <m:sSub>
                        <m:sSubPr>
                          <m:ctrlPr>
                            <a:rPr lang="en-US" altLang="ja-JP" sz="2400" i="1" smtClean="0">
                              <a:latin typeface="Cambria Math" panose="02040503050406030204" pitchFamily="18" charset="0"/>
                            </a:rPr>
                          </m:ctrlPr>
                        </m:sSubPr>
                        <m:e>
                          <m:r>
                            <a:rPr lang="ja-JP" altLang="en-US" sz="2400" i="1">
                              <a:latin typeface="Cambria Math" panose="02040503050406030204" pitchFamily="18" charset="0"/>
                            </a:rPr>
                            <m:t>𝜓</m:t>
                          </m:r>
                        </m:e>
                        <m:sub>
                          <m:r>
                            <a:rPr lang="en-US" altLang="ja-JP" sz="2400" i="1">
                              <a:latin typeface="Cambria Math" panose="02040503050406030204" pitchFamily="18" charset="0"/>
                            </a:rPr>
                            <m:t>1</m:t>
                          </m:r>
                        </m:sub>
                      </m:sSub>
                      <m:r>
                        <m:rPr>
                          <m:aln/>
                        </m:rPr>
                        <a:rPr lang="en-US" altLang="ja-JP" sz="2400" i="1">
                          <a:latin typeface="Cambria Math" panose="02040503050406030204" pitchFamily="18" charset="0"/>
                        </a:rPr>
                        <m:t>=</m:t>
                      </m:r>
                      <m:d>
                        <m:dPr>
                          <m:ctrlPr>
                            <a:rPr lang="en-US" altLang="ja-JP" sz="2400" i="1">
                              <a:latin typeface="Cambria Math" panose="02040503050406030204" pitchFamily="18" charset="0"/>
                            </a:rPr>
                          </m:ctrlPr>
                        </m:dPr>
                        <m:e>
                          <m:r>
                            <a:rPr lang="en-US" altLang="ja-JP" sz="2400" i="1">
                              <a:latin typeface="Cambria Math" panose="02040503050406030204" pitchFamily="18" charset="0"/>
                            </a:rPr>
                            <m:t>1</m:t>
                          </m:r>
                        </m:e>
                      </m:d>
                      <m:sSub>
                        <m:sSubPr>
                          <m:ctrlPr>
                            <a:rPr lang="en-US" altLang="ja-JP" sz="2400" i="1">
                              <a:latin typeface="Cambria Math" panose="02040503050406030204" pitchFamily="18" charset="0"/>
                            </a:rPr>
                          </m:ctrlPr>
                        </m:sSubPr>
                        <m:e>
                          <m:r>
                            <a:rPr lang="ja-JP" altLang="en-US" sz="2400" i="1">
                              <a:latin typeface="Cambria Math" panose="02040503050406030204" pitchFamily="18" charset="0"/>
                            </a:rPr>
                            <m:t>𝜇</m:t>
                          </m:r>
                        </m:e>
                        <m:sub>
                          <m:r>
                            <a:rPr lang="en-US" altLang="ja-JP" sz="2400" i="1">
                              <a:latin typeface="Cambria Math" panose="02040503050406030204" pitchFamily="18" charset="0"/>
                            </a:rPr>
                            <m:t>3</m:t>
                          </m:r>
                        </m:sub>
                      </m:sSub>
                      <m:r>
                        <a:rPr lang="en-US" altLang="ja-JP" sz="2400" i="1">
                          <a:latin typeface="Cambria Math" panose="02040503050406030204" pitchFamily="18" charset="0"/>
                        </a:rPr>
                        <m:t>+</m:t>
                      </m:r>
                      <m:d>
                        <m:dPr>
                          <m:ctrlPr>
                            <a:rPr lang="en-US" altLang="ja-JP" sz="2400" i="1">
                              <a:latin typeface="Cambria Math" panose="02040503050406030204" pitchFamily="18" charset="0"/>
                            </a:rPr>
                          </m:ctrlPr>
                        </m:dPr>
                        <m:e>
                          <m:r>
                            <a:rPr lang="en-US" altLang="ja-JP" sz="2400" i="1">
                              <a:latin typeface="Cambria Math" panose="02040503050406030204" pitchFamily="18" charset="0"/>
                            </a:rPr>
                            <m:t>−</m:t>
                          </m:r>
                          <m:f>
                            <m:fPr>
                              <m:ctrlPr>
                                <a:rPr lang="en-US" altLang="ja-JP" sz="2400" i="1">
                                  <a:latin typeface="Cambria Math" panose="02040503050406030204" pitchFamily="18" charset="0"/>
                                </a:rPr>
                              </m:ctrlPr>
                            </m:fPr>
                            <m:num>
                              <m:r>
                                <a:rPr lang="en-US" altLang="ja-JP" sz="2400" i="1">
                                  <a:latin typeface="Cambria Math" panose="02040503050406030204" pitchFamily="18" charset="0"/>
                                </a:rPr>
                                <m:t>1</m:t>
                              </m:r>
                            </m:num>
                            <m:den>
                              <m:r>
                                <a:rPr lang="en-US" altLang="ja-JP" sz="2400" i="1">
                                  <a:latin typeface="Cambria Math" panose="02040503050406030204" pitchFamily="18" charset="0"/>
                                </a:rPr>
                                <m:t>2</m:t>
                              </m:r>
                            </m:den>
                          </m:f>
                        </m:e>
                      </m:d>
                      <m:sSub>
                        <m:sSubPr>
                          <m:ctrlPr>
                            <a:rPr lang="en-US" altLang="ja-JP" sz="2400" i="1">
                              <a:latin typeface="Cambria Math" panose="02040503050406030204" pitchFamily="18" charset="0"/>
                            </a:rPr>
                          </m:ctrlPr>
                        </m:sSubPr>
                        <m:e>
                          <m:r>
                            <a:rPr lang="ja-JP" altLang="en-US" sz="2400" i="1">
                              <a:latin typeface="Cambria Math" panose="02040503050406030204" pitchFamily="18" charset="0"/>
                            </a:rPr>
                            <m:t>𝜇</m:t>
                          </m:r>
                        </m:e>
                        <m:sub>
                          <m:r>
                            <a:rPr lang="en-US" altLang="ja-JP" sz="2400" i="1">
                              <a:latin typeface="Cambria Math" panose="02040503050406030204" pitchFamily="18" charset="0"/>
                            </a:rPr>
                            <m:t>1</m:t>
                          </m:r>
                        </m:sub>
                      </m:sSub>
                      <m:r>
                        <a:rPr lang="en-US" altLang="ja-JP" sz="2400" i="1">
                          <a:latin typeface="Cambria Math" panose="02040503050406030204" pitchFamily="18" charset="0"/>
                        </a:rPr>
                        <m:t>+</m:t>
                      </m:r>
                      <m:d>
                        <m:dPr>
                          <m:ctrlPr>
                            <a:rPr lang="en-US" altLang="ja-JP" sz="2400" i="1">
                              <a:latin typeface="Cambria Math" panose="02040503050406030204" pitchFamily="18" charset="0"/>
                            </a:rPr>
                          </m:ctrlPr>
                        </m:dPr>
                        <m:e>
                          <m:r>
                            <a:rPr lang="en-US" altLang="ja-JP" sz="2400" i="1">
                              <a:latin typeface="Cambria Math" panose="02040503050406030204" pitchFamily="18" charset="0"/>
                            </a:rPr>
                            <m:t>−</m:t>
                          </m:r>
                          <m:f>
                            <m:fPr>
                              <m:ctrlPr>
                                <a:rPr lang="en-US" altLang="ja-JP" sz="2400" i="1">
                                  <a:latin typeface="Cambria Math" panose="02040503050406030204" pitchFamily="18" charset="0"/>
                                </a:rPr>
                              </m:ctrlPr>
                            </m:fPr>
                            <m:num>
                              <m:r>
                                <a:rPr lang="en-US" altLang="ja-JP" sz="2400" i="1">
                                  <a:latin typeface="Cambria Math" panose="02040503050406030204" pitchFamily="18" charset="0"/>
                                </a:rPr>
                                <m:t>1</m:t>
                              </m:r>
                            </m:num>
                            <m:den>
                              <m:r>
                                <a:rPr lang="en-US" altLang="ja-JP" sz="2400" i="1">
                                  <a:latin typeface="Cambria Math" panose="02040503050406030204" pitchFamily="18" charset="0"/>
                                </a:rPr>
                                <m:t>2</m:t>
                              </m:r>
                            </m:den>
                          </m:f>
                        </m:e>
                      </m:d>
                      <m:sSub>
                        <m:sSubPr>
                          <m:ctrlPr>
                            <a:rPr lang="en-US" altLang="ja-JP" sz="2400" i="1">
                              <a:latin typeface="Cambria Math" panose="02040503050406030204" pitchFamily="18" charset="0"/>
                            </a:rPr>
                          </m:ctrlPr>
                        </m:sSubPr>
                        <m:e>
                          <m:r>
                            <a:rPr lang="ja-JP" altLang="en-US" sz="2400" i="1">
                              <a:latin typeface="Cambria Math" panose="02040503050406030204" pitchFamily="18" charset="0"/>
                            </a:rPr>
                            <m:t>𝜇</m:t>
                          </m:r>
                        </m:e>
                        <m:sub>
                          <m:r>
                            <a:rPr lang="en-US" altLang="ja-JP" sz="2400" i="1">
                              <a:latin typeface="Cambria Math" panose="02040503050406030204" pitchFamily="18" charset="0"/>
                            </a:rPr>
                            <m:t>2</m:t>
                          </m:r>
                        </m:sub>
                      </m:sSub>
                      <m:r>
                        <m:rPr>
                          <m:brk m:alnAt="1"/>
                        </m:rPr>
                        <a:rPr lang="en-US" altLang="ja-JP" sz="2400" i="1">
                          <a:latin typeface="Cambria Math" panose="02040503050406030204" pitchFamily="18" charset="0"/>
                        </a:rPr>
                        <m:t>=</m:t>
                      </m:r>
                      <m:sSub>
                        <m:sSubPr>
                          <m:ctrlPr>
                            <a:rPr lang="en-US" altLang="ja-JP" sz="2400" i="1">
                              <a:latin typeface="Cambria Math" panose="02040503050406030204" pitchFamily="18" charset="0"/>
                            </a:rPr>
                          </m:ctrlPr>
                        </m:sSubPr>
                        <m:e>
                          <m:r>
                            <a:rPr lang="ja-JP" altLang="en-US" sz="2400" i="1">
                              <a:latin typeface="Cambria Math" panose="02040503050406030204" pitchFamily="18" charset="0"/>
                            </a:rPr>
                            <m:t>𝜇</m:t>
                          </m:r>
                        </m:e>
                        <m:sub>
                          <m:r>
                            <a:rPr lang="en-US" altLang="ja-JP" sz="2400" i="1">
                              <a:latin typeface="Cambria Math" panose="02040503050406030204" pitchFamily="18" charset="0"/>
                            </a:rPr>
                            <m:t>3</m:t>
                          </m:r>
                        </m:sub>
                      </m:sSub>
                      <m:r>
                        <a:rPr lang="en-US" altLang="ja-JP" sz="2400" i="1">
                          <a:latin typeface="Cambria Math" panose="02040503050406030204" pitchFamily="18" charset="0"/>
                        </a:rPr>
                        <m:t>−</m:t>
                      </m:r>
                      <m:f>
                        <m:fPr>
                          <m:ctrlPr>
                            <a:rPr lang="en-US" altLang="ja-JP" sz="2400" i="1" smtClean="0">
                              <a:latin typeface="Cambria Math" panose="02040503050406030204" pitchFamily="18" charset="0"/>
                            </a:rPr>
                          </m:ctrlPr>
                        </m:fPr>
                        <m:num>
                          <m:sSub>
                            <m:sSubPr>
                              <m:ctrlPr>
                                <a:rPr lang="en-US" altLang="ja-JP" sz="2400" i="1" smtClean="0">
                                  <a:latin typeface="Cambria Math" panose="02040503050406030204" pitchFamily="18" charset="0"/>
                                </a:rPr>
                              </m:ctrlPr>
                            </m:sSubPr>
                            <m:e>
                              <m:r>
                                <a:rPr lang="ja-JP" altLang="en-US" sz="2400" i="1" smtClean="0">
                                  <a:latin typeface="Cambria Math" panose="02040503050406030204" pitchFamily="18" charset="0"/>
                                </a:rPr>
                                <m:t>𝜇</m:t>
                              </m:r>
                            </m:e>
                            <m:sub>
                              <m:r>
                                <a:rPr lang="en-US" altLang="ja-JP" sz="2400" b="0" i="1" smtClean="0">
                                  <a:latin typeface="Cambria Math" panose="02040503050406030204" pitchFamily="18" charset="0"/>
                                </a:rPr>
                                <m:t>1</m:t>
                              </m:r>
                            </m:sub>
                          </m:sSub>
                          <m:r>
                            <a:rPr lang="en-US" altLang="ja-JP" sz="2400" b="0" i="1" smtClean="0">
                              <a:latin typeface="Cambria Math" panose="02040503050406030204" pitchFamily="18" charset="0"/>
                            </a:rPr>
                            <m:t>+</m:t>
                          </m:r>
                          <m:sSub>
                            <m:sSubPr>
                              <m:ctrlPr>
                                <a:rPr lang="en-US" altLang="ja-JP" sz="2400" b="0" i="1" smtClean="0">
                                  <a:latin typeface="Cambria Math" panose="02040503050406030204" pitchFamily="18" charset="0"/>
                                </a:rPr>
                              </m:ctrlPr>
                            </m:sSubPr>
                            <m:e>
                              <m:r>
                                <a:rPr lang="ja-JP" altLang="en-US" sz="2400" b="0" i="1" smtClean="0">
                                  <a:latin typeface="Cambria Math" panose="02040503050406030204" pitchFamily="18" charset="0"/>
                                </a:rPr>
                                <m:t>𝜇</m:t>
                              </m:r>
                            </m:e>
                            <m:sub>
                              <m:r>
                                <a:rPr lang="en-US" altLang="ja-JP" sz="2400" b="0" i="1" smtClean="0">
                                  <a:latin typeface="Cambria Math" panose="02040503050406030204" pitchFamily="18" charset="0"/>
                                </a:rPr>
                                <m:t>2</m:t>
                              </m:r>
                            </m:sub>
                          </m:sSub>
                        </m:num>
                        <m:den>
                          <m:r>
                            <a:rPr lang="en-US" altLang="ja-JP" sz="2400" b="0" i="1" smtClean="0">
                              <a:latin typeface="Cambria Math" panose="02040503050406030204" pitchFamily="18" charset="0"/>
                            </a:rPr>
                            <m:t>2</m:t>
                          </m:r>
                        </m:den>
                      </m:f>
                      <m:r>
                        <a:rPr lang="en-US" altLang="ja-JP" sz="2400" b="0" i="1" smtClean="0">
                          <a:latin typeface="Cambria Math" panose="02040503050406030204" pitchFamily="18" charset="0"/>
                        </a:rPr>
                        <m:t>=0</m:t>
                      </m:r>
                    </m:oMath>
                  </m:oMathPara>
                </a14:m>
                <a:endParaRPr lang="en-US" altLang="ja-JP" sz="2400" dirty="0"/>
              </a:p>
            </p:txBody>
          </p:sp>
        </mc:Choice>
        <mc:Fallback>
          <p:sp>
            <p:nvSpPr>
              <p:cNvPr id="5" name="テキスト ボックス 4"/>
              <p:cNvSpPr txBox="1">
                <a:spLocks noRot="1" noChangeAspect="1" noMove="1" noResize="1" noEditPoints="1" noAdjustHandles="1" noChangeArrowheads="1" noChangeShapeType="1" noTextEdit="1"/>
              </p:cNvSpPr>
              <p:nvPr/>
            </p:nvSpPr>
            <p:spPr>
              <a:xfrm>
                <a:off x="1979712" y="2492896"/>
                <a:ext cx="4545027" cy="1553182"/>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 name="テキスト ボックス 5"/>
              <p:cNvSpPr txBox="1"/>
              <p:nvPr/>
            </p:nvSpPr>
            <p:spPr>
              <a:xfrm>
                <a:off x="1979712" y="5517232"/>
                <a:ext cx="3922292" cy="73013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ja-JP" altLang="en-US" sz="2400" i="1" smtClean="0">
                              <a:latin typeface="Cambria Math" panose="02040503050406030204" pitchFamily="18" charset="0"/>
                            </a:rPr>
                            <m:t>𝜓</m:t>
                          </m:r>
                        </m:e>
                        <m:sub>
                          <m:r>
                            <a:rPr kumimoji="1" lang="en-US" altLang="ja-JP" sz="2400" b="0" i="1" smtClean="0">
                              <a:latin typeface="Cambria Math" panose="02040503050406030204" pitchFamily="18" charset="0"/>
                            </a:rPr>
                            <m:t>2</m:t>
                          </m:r>
                        </m:sub>
                      </m:sSub>
                      <m:r>
                        <m:rPr>
                          <m:aln/>
                        </m:rPr>
                        <a:rPr kumimoji="1" lang="en-US" altLang="ja-JP" sz="2400" b="0" i="1" smtClean="0">
                          <a:latin typeface="Cambria Math" panose="02040503050406030204" pitchFamily="18" charset="0"/>
                        </a:rPr>
                        <m:t>=</m:t>
                      </m:r>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1</m:t>
                          </m:r>
                        </m:e>
                      </m:d>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𝜇</m:t>
                          </m:r>
                        </m:e>
                        <m:sub>
                          <m:r>
                            <a:rPr kumimoji="1" lang="en-US" altLang="ja-JP" sz="2400" b="0" i="1" smtClean="0">
                              <a:latin typeface="Cambria Math" panose="02040503050406030204" pitchFamily="18" charset="0"/>
                            </a:rPr>
                            <m:t>1</m:t>
                          </m:r>
                        </m:sub>
                      </m:sSub>
                      <m:r>
                        <a:rPr kumimoji="1" lang="en-US" altLang="ja-JP" sz="2400" b="0" i="1" smtClean="0">
                          <a:latin typeface="Cambria Math" panose="02040503050406030204" pitchFamily="18" charset="0"/>
                        </a:rPr>
                        <m:t>+</m:t>
                      </m:r>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−1</m:t>
                          </m:r>
                        </m:e>
                      </m:d>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𝜇</m:t>
                          </m:r>
                        </m:e>
                        <m:sub>
                          <m:r>
                            <a:rPr kumimoji="1" lang="en-US" altLang="ja-JP" sz="2400" b="0" i="1" smtClean="0">
                              <a:latin typeface="Cambria Math" panose="02040503050406030204" pitchFamily="18" charset="0"/>
                            </a:rPr>
                            <m:t>2</m:t>
                          </m:r>
                        </m:sub>
                      </m:sSub>
                      <m:r>
                        <a:rPr kumimoji="1" lang="en-US" altLang="ja-JP" sz="2400" b="0" i="1" smtClean="0">
                          <a:latin typeface="Cambria Math" panose="02040503050406030204" pitchFamily="18" charset="0"/>
                        </a:rPr>
                        <m:t>+</m:t>
                      </m:r>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0</m:t>
                          </m:r>
                        </m:e>
                      </m:d>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𝜇</m:t>
                          </m:r>
                        </m:e>
                        <m:sub>
                          <m:r>
                            <a:rPr kumimoji="1" lang="en-US" altLang="ja-JP" sz="2400" b="0" i="1" smtClean="0">
                              <a:latin typeface="Cambria Math" panose="02040503050406030204" pitchFamily="18" charset="0"/>
                            </a:rPr>
                            <m:t>3</m:t>
                          </m:r>
                        </m:sub>
                      </m:sSub>
                      <m:r>
                        <m:rPr>
                          <m:brk m:alnAt="1"/>
                        </m:rP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𝜇</m:t>
                          </m:r>
                        </m:e>
                        <m:sub>
                          <m:r>
                            <a:rPr kumimoji="1" lang="en-US" altLang="ja-JP" sz="2400" b="0" i="1" smtClean="0">
                              <a:latin typeface="Cambria Math" panose="02040503050406030204" pitchFamily="18" charset="0"/>
                            </a:rPr>
                            <m:t>1</m:t>
                          </m:r>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𝜇</m:t>
                          </m:r>
                        </m:e>
                        <m:sub>
                          <m:r>
                            <a:rPr kumimoji="1" lang="en-US" altLang="ja-JP" sz="2400" b="0" i="1" smtClean="0">
                              <a:latin typeface="Cambria Math" panose="02040503050406030204" pitchFamily="18" charset="0"/>
                            </a:rPr>
                            <m:t>2</m:t>
                          </m:r>
                        </m:sub>
                      </m:sSub>
                      <m:r>
                        <a:rPr kumimoji="1" lang="en-US" altLang="ja-JP" sz="2400" b="0" i="1" smtClean="0">
                          <a:latin typeface="Cambria Math" panose="02040503050406030204" pitchFamily="18" charset="0"/>
                        </a:rPr>
                        <m:t>=0</m:t>
                      </m:r>
                    </m:oMath>
                  </m:oMathPara>
                </a14:m>
                <a:endParaRPr kumimoji="1" lang="ja-JP" altLang="en-US" sz="2400" dirty="0"/>
              </a:p>
            </p:txBody>
          </p:sp>
        </mc:Choice>
        <mc:Fallback>
          <p:sp>
            <p:nvSpPr>
              <p:cNvPr id="6" name="テキスト ボックス 5"/>
              <p:cNvSpPr txBox="1">
                <a:spLocks noRot="1" noChangeAspect="1" noMove="1" noResize="1" noEditPoints="1" noAdjustHandles="1" noChangeArrowheads="1" noChangeShapeType="1" noTextEdit="1"/>
              </p:cNvSpPr>
              <p:nvPr/>
            </p:nvSpPr>
            <p:spPr>
              <a:xfrm>
                <a:off x="1979712" y="5517232"/>
                <a:ext cx="3922292" cy="730136"/>
              </a:xfrm>
              <a:prstGeom prst="rect">
                <a:avLst/>
              </a:prstGeom>
              <a:blipFill>
                <a:blip r:embed="rId3"/>
                <a:stretch>
                  <a:fillRect l="-3110" r="-1244" b="-11667"/>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u="sng" dirty="0" smtClean="0"/>
              <a:t>可能な対比は無限にある</a:t>
            </a:r>
            <a:r>
              <a:rPr kumimoji="1" lang="ja-JP" altLang="en-US" dirty="0" smtClean="0"/>
              <a:t>．その中で，意味のある対比はごくわずか．</a:t>
            </a:r>
            <a:endParaRPr kumimoji="1" lang="en-US" altLang="ja-JP" dirty="0" smtClean="0"/>
          </a:p>
          <a:p>
            <a:pPr lvl="1"/>
            <a:r>
              <a:rPr lang="ja-JP" altLang="en-US" dirty="0" smtClean="0"/>
              <a:t>（おそらく）意味のない対比の例：</a:t>
            </a:r>
            <a:endParaRPr lang="en-US" altLang="ja-JP" dirty="0" smtClean="0"/>
          </a:p>
          <a:p>
            <a:pPr lvl="1"/>
            <a:endParaRPr lang="en-US" altLang="ja-JP" dirty="0" smtClean="0"/>
          </a:p>
          <a:p>
            <a:pPr lvl="1"/>
            <a:endParaRPr lang="en-US" altLang="ja-JP" dirty="0" smtClean="0"/>
          </a:p>
          <a:p>
            <a:r>
              <a:rPr kumimoji="1" lang="ja-JP" altLang="en-US" dirty="0" smtClean="0"/>
              <a:t>帰無仮説のファミリーは無限の対比を含む．その中から，</a:t>
            </a:r>
            <a:r>
              <a:rPr kumimoji="1" lang="ja-JP" altLang="en-US" u="sng" dirty="0" smtClean="0"/>
              <a:t>意味のある（興味のある）ものだけについて検定を行う</a:t>
            </a:r>
            <a:r>
              <a:rPr kumimoji="1" lang="ja-JP" altLang="en-US" dirty="0" smtClean="0"/>
              <a:t>．</a:t>
            </a:r>
            <a:endParaRPr kumimoji="1" lang="ja-JP" altLang="en-US" dirty="0"/>
          </a:p>
        </p:txBody>
      </p:sp>
      <mc:AlternateContent xmlns:mc="http://schemas.openxmlformats.org/markup-compatibility/2006">
        <mc:Choice xmlns:a14="http://schemas.microsoft.com/office/drawing/2010/main" Requires="a14">
          <p:sp>
            <p:nvSpPr>
              <p:cNvPr id="5" name="テキスト ボックス 4"/>
              <p:cNvSpPr txBox="1"/>
              <p:nvPr/>
            </p:nvSpPr>
            <p:spPr>
              <a:xfrm>
                <a:off x="1403648" y="3284984"/>
                <a:ext cx="3434786"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0.3</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𝜇</m:t>
                          </m:r>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+0.2</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𝜇</m:t>
                          </m:r>
                        </m:e>
                        <m:sub>
                          <m:r>
                            <a:rPr kumimoji="1" lang="en-US" altLang="ja-JP" sz="2800" b="0" i="1" smtClean="0">
                              <a:latin typeface="Cambria Math" panose="02040503050406030204" pitchFamily="18" charset="0"/>
                            </a:rPr>
                            <m:t>2</m:t>
                          </m:r>
                        </m:sub>
                      </m:sSub>
                      <m:r>
                        <a:rPr kumimoji="1" lang="en-US" altLang="ja-JP" sz="2800" b="0" i="1" smtClean="0">
                          <a:latin typeface="Cambria Math" panose="02040503050406030204" pitchFamily="18" charset="0"/>
                        </a:rPr>
                        <m:t>−0.5</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𝜇</m:t>
                          </m:r>
                        </m:e>
                        <m:sub>
                          <m:r>
                            <a:rPr kumimoji="1" lang="en-US" altLang="ja-JP" sz="2800" b="0" i="1" smtClean="0">
                              <a:latin typeface="Cambria Math" panose="02040503050406030204" pitchFamily="18" charset="0"/>
                            </a:rPr>
                            <m:t>3</m:t>
                          </m:r>
                        </m:sub>
                      </m:sSub>
                    </m:oMath>
                  </m:oMathPara>
                </a14:m>
                <a:endParaRPr kumimoji="1" lang="ja-JP" altLang="en-US" sz="2800" dirty="0"/>
              </a:p>
            </p:txBody>
          </p:sp>
        </mc:Choice>
        <mc:Fallback>
          <p:sp>
            <p:nvSpPr>
              <p:cNvPr id="5" name="テキスト ボックス 4"/>
              <p:cNvSpPr txBox="1">
                <a:spLocks noRot="1" noChangeAspect="1" noMove="1" noResize="1" noEditPoints="1" noAdjustHandles="1" noChangeArrowheads="1" noChangeShapeType="1" noTextEdit="1"/>
              </p:cNvSpPr>
              <p:nvPr/>
            </p:nvSpPr>
            <p:spPr>
              <a:xfrm>
                <a:off x="1403648" y="3284984"/>
                <a:ext cx="3434786" cy="430887"/>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kumimoji="1" lang="ja-JP" altLang="en-US" dirty="0" smtClean="0"/>
              <a:t>興味ある対比があらかじめ決まっている</a:t>
            </a:r>
            <a:r>
              <a:rPr lang="ja-JP" altLang="en-US" dirty="0" smtClean="0"/>
              <a:t>．この意味で</a:t>
            </a:r>
            <a:r>
              <a:rPr kumimoji="1" lang="ja-JP" altLang="en-US" dirty="0" smtClean="0"/>
              <a:t>計画的比較であると考えられる．</a:t>
            </a:r>
            <a:endParaRPr kumimoji="1" lang="en-US" altLang="ja-JP" dirty="0" smtClean="0"/>
          </a:p>
          <a:p>
            <a:r>
              <a:rPr lang="ja-JP" altLang="en-US" dirty="0" smtClean="0"/>
              <a:t>しかし，一般には，シェフェの方法は事後的比較の方法に分類されている</a:t>
            </a:r>
            <a:r>
              <a:rPr kumimoji="1" lang="ja-JP" altLang="en-US" dirty="0" smtClean="0"/>
              <a:t>．その理由は，</a:t>
            </a:r>
            <a:endParaRPr kumimoji="1" lang="en-US" altLang="ja-JP" dirty="0" smtClean="0"/>
          </a:p>
          <a:p>
            <a:pPr lvl="1"/>
            <a:r>
              <a:rPr lang="ja-JP" altLang="en-US" dirty="0"/>
              <a:t>分散分析で有意になった要因（３水準以上）についてのみ，対比の検定を行うため．</a:t>
            </a:r>
          </a:p>
          <a:p>
            <a:pPr lvl="1"/>
            <a:r>
              <a:rPr kumimoji="1" lang="ja-JP" altLang="en-US" dirty="0" smtClean="0"/>
              <a:t>データを集めた後に，対比をいくらでも追加して検討できるため．（ファミリーは無限の対比）</a:t>
            </a:r>
            <a:endParaRPr kumimoji="1" lang="en-US" altLang="ja-JP"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検定統計量</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対比</a:t>
            </a:r>
            <a:r>
              <a:rPr lang="ja-JP" altLang="en-US" dirty="0" smtClean="0"/>
              <a:t>，および，その分散の</a:t>
            </a:r>
            <a:r>
              <a:rPr kumimoji="1" lang="ja-JP" altLang="en-US" dirty="0" smtClean="0"/>
              <a:t>推定量</a:t>
            </a:r>
            <a:endParaRPr kumimoji="1" lang="en-US" altLang="ja-JP" dirty="0" smtClean="0"/>
          </a:p>
        </p:txBody>
      </p:sp>
      <mc:AlternateContent xmlns:mc="http://schemas.openxmlformats.org/markup-compatibility/2006">
        <mc:Choice xmlns:a14="http://schemas.microsoft.com/office/drawing/2010/main" Requires="a14">
          <p:sp>
            <p:nvSpPr>
              <p:cNvPr id="5" name="テキスト ボックス 4"/>
              <p:cNvSpPr txBox="1"/>
              <p:nvPr/>
            </p:nvSpPr>
            <p:spPr>
              <a:xfrm>
                <a:off x="971600" y="2393297"/>
                <a:ext cx="4325351" cy="489108"/>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lang="el-GR" altLang="ja-JP" sz="2800" i="1">
                              <a:latin typeface="Cambria Math" panose="02040503050406030204" pitchFamily="18" charset="0"/>
                              <a:ea typeface="Cambria Math" panose="02040503050406030204" pitchFamily="18" charset="0"/>
                            </a:rPr>
                            <m:t>𝜓</m:t>
                          </m:r>
                        </m:e>
                      </m:acc>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𝑐</m:t>
                          </m:r>
                        </m:e>
                        <m:sub>
                          <m:r>
                            <a:rPr kumimoji="1" lang="en-US" altLang="ja-JP" sz="2800" b="0" i="1" smtClean="0">
                              <a:latin typeface="Cambria Math" panose="02040503050406030204" pitchFamily="18" charset="0"/>
                            </a:rPr>
                            <m:t>1</m:t>
                          </m:r>
                        </m:sub>
                      </m:sSub>
                      <m:sSub>
                        <m:sSubPr>
                          <m:ctrlPr>
                            <a:rPr kumimoji="1" lang="en-US" altLang="ja-JP" sz="2800" b="0" i="1" smtClean="0">
                              <a:latin typeface="Cambria Math" panose="02040503050406030204" pitchFamily="18" charset="0"/>
                            </a:rPr>
                          </m:ctrlPr>
                        </m:sSubPr>
                        <m:e>
                          <m:acc>
                            <m:accPr>
                              <m:chr m:val="̅"/>
                              <m:ctrlPr>
                                <a:rPr kumimoji="1" lang="en-US" altLang="ja-JP" sz="2800" b="0" i="1" smtClean="0">
                                  <a:latin typeface="Cambria Math" panose="02040503050406030204" pitchFamily="18" charset="0"/>
                                </a:rPr>
                              </m:ctrlPr>
                            </m:accPr>
                            <m:e>
                              <m:r>
                                <a:rPr kumimoji="1" lang="en-US" altLang="ja-JP" sz="2800" b="0" i="1" smtClean="0">
                                  <a:latin typeface="Cambria Math" panose="02040503050406030204" pitchFamily="18" charset="0"/>
                                </a:rPr>
                                <m:t>𝑦</m:t>
                              </m:r>
                            </m:e>
                          </m:acc>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m:t>
                      </m:r>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𝑐</m:t>
                          </m:r>
                        </m:e>
                        <m:sub>
                          <m:r>
                            <a:rPr lang="en-US" altLang="ja-JP" sz="2800" b="0" i="1" smtClean="0">
                              <a:latin typeface="Cambria Math" panose="02040503050406030204" pitchFamily="18" charset="0"/>
                            </a:rPr>
                            <m:t>2</m:t>
                          </m:r>
                        </m:sub>
                      </m:sSub>
                      <m:sSub>
                        <m:sSubPr>
                          <m:ctrlPr>
                            <a:rPr lang="en-US" altLang="ja-JP" sz="2800" i="1">
                              <a:latin typeface="Cambria Math" panose="02040503050406030204" pitchFamily="18" charset="0"/>
                            </a:rPr>
                          </m:ctrlPr>
                        </m:sSubPr>
                        <m:e>
                          <m:acc>
                            <m:accPr>
                              <m:chr m:val="̅"/>
                              <m:ctrlPr>
                                <a:rPr lang="en-US" altLang="ja-JP" sz="2800" i="1">
                                  <a:latin typeface="Cambria Math" panose="02040503050406030204" pitchFamily="18" charset="0"/>
                                </a:rPr>
                              </m:ctrlPr>
                            </m:accPr>
                            <m:e>
                              <m:r>
                                <a:rPr lang="en-US" altLang="ja-JP" sz="2800" i="1">
                                  <a:latin typeface="Cambria Math" panose="02040503050406030204" pitchFamily="18" charset="0"/>
                                </a:rPr>
                                <m:t>𝑦</m:t>
                              </m:r>
                            </m:e>
                          </m:acc>
                        </m:e>
                        <m:sub>
                          <m:r>
                            <a:rPr lang="en-US" altLang="ja-JP" sz="2800" b="0" i="1" smtClean="0">
                              <a:latin typeface="Cambria Math" panose="02040503050406030204" pitchFamily="18" charset="0"/>
                            </a:rPr>
                            <m:t>2</m:t>
                          </m:r>
                        </m:sub>
                      </m:sSub>
                      <m:r>
                        <a:rPr lang="en-US" altLang="ja-JP" sz="2800" b="0" i="1" smtClean="0">
                          <a:latin typeface="Cambria Math" panose="02040503050406030204" pitchFamily="18" charset="0"/>
                        </a:rPr>
                        <m:t>+</m:t>
                      </m:r>
                      <m:r>
                        <a:rPr lang="en-US" altLang="ja-JP" sz="2800" b="0" i="1" smtClean="0">
                          <a:latin typeface="Cambria Math" panose="02040503050406030204" pitchFamily="18" charset="0"/>
                          <a:ea typeface="Cambria Math" panose="02040503050406030204" pitchFamily="18" charset="0"/>
                        </a:rPr>
                        <m:t>⋯+</m:t>
                      </m:r>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𝑐</m:t>
                          </m:r>
                        </m:e>
                        <m:sub>
                          <m:r>
                            <a:rPr lang="en-US" altLang="ja-JP" sz="2800" b="0" i="1" smtClean="0">
                              <a:latin typeface="Cambria Math" panose="02040503050406030204" pitchFamily="18" charset="0"/>
                            </a:rPr>
                            <m:t>𝐽</m:t>
                          </m:r>
                        </m:sub>
                      </m:sSub>
                      <m:sSub>
                        <m:sSubPr>
                          <m:ctrlPr>
                            <a:rPr lang="en-US" altLang="ja-JP" sz="2800" i="1">
                              <a:latin typeface="Cambria Math" panose="02040503050406030204" pitchFamily="18" charset="0"/>
                            </a:rPr>
                          </m:ctrlPr>
                        </m:sSubPr>
                        <m:e>
                          <m:acc>
                            <m:accPr>
                              <m:chr m:val="̅"/>
                              <m:ctrlPr>
                                <a:rPr lang="en-US" altLang="ja-JP" sz="2800" i="1">
                                  <a:latin typeface="Cambria Math" panose="02040503050406030204" pitchFamily="18" charset="0"/>
                                </a:rPr>
                              </m:ctrlPr>
                            </m:accPr>
                            <m:e>
                              <m:r>
                                <a:rPr lang="en-US" altLang="ja-JP" sz="2800" i="1">
                                  <a:latin typeface="Cambria Math" panose="02040503050406030204" pitchFamily="18" charset="0"/>
                                </a:rPr>
                                <m:t>𝑦</m:t>
                              </m:r>
                            </m:e>
                          </m:acc>
                        </m:e>
                        <m:sub>
                          <m:r>
                            <a:rPr lang="en-US" altLang="ja-JP" sz="2800" b="0" i="1" smtClean="0">
                              <a:latin typeface="Cambria Math" panose="02040503050406030204" pitchFamily="18" charset="0"/>
                            </a:rPr>
                            <m:t>𝐽</m:t>
                          </m:r>
                        </m:sub>
                      </m:sSub>
                    </m:oMath>
                  </m:oMathPara>
                </a14:m>
                <a:endParaRPr kumimoji="1" lang="ja-JP" altLang="en-US" sz="2800" dirty="0"/>
              </a:p>
            </p:txBody>
          </p:sp>
        </mc:Choice>
        <mc:Fallback>
          <p:sp>
            <p:nvSpPr>
              <p:cNvPr id="5" name="テキスト ボックス 4"/>
              <p:cNvSpPr txBox="1">
                <a:spLocks noRot="1" noChangeAspect="1" noMove="1" noResize="1" noEditPoints="1" noAdjustHandles="1" noChangeArrowheads="1" noChangeShapeType="1" noTextEdit="1"/>
              </p:cNvSpPr>
              <p:nvPr/>
            </p:nvSpPr>
            <p:spPr>
              <a:xfrm>
                <a:off x="971600" y="2393297"/>
                <a:ext cx="4325351" cy="489108"/>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 name="テキスト ボックス 5"/>
              <p:cNvSpPr txBox="1"/>
              <p:nvPr/>
            </p:nvSpPr>
            <p:spPr>
              <a:xfrm>
                <a:off x="971600" y="3055118"/>
                <a:ext cx="5501121" cy="1007520"/>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Sup>
                        <m:sSubSupPr>
                          <m:ctrlPr>
                            <a:rPr kumimoji="1" lang="en-US" altLang="ja-JP" sz="2800" i="1" smtClean="0">
                              <a:latin typeface="Cambria Math" panose="02040503050406030204" pitchFamily="18" charset="0"/>
                            </a:rPr>
                          </m:ctrlPr>
                        </m:sSubSupPr>
                        <m:e>
                          <m:acc>
                            <m:accPr>
                              <m:chr m:val="̂"/>
                              <m:ctrlPr>
                                <a:rPr kumimoji="1" lang="en-US" altLang="ja-JP" sz="2800" i="1" smtClean="0">
                                  <a:latin typeface="Cambria Math" panose="02040503050406030204" pitchFamily="18" charset="0"/>
                                </a:rPr>
                              </m:ctrlPr>
                            </m:accPr>
                            <m:e>
                              <m:r>
                                <a:rPr kumimoji="1" lang="ja-JP" altLang="en-US" sz="2800" i="1" smtClean="0">
                                  <a:latin typeface="Cambria Math" panose="02040503050406030204" pitchFamily="18" charset="0"/>
                                </a:rPr>
                                <m:t>𝜎</m:t>
                              </m:r>
                            </m:e>
                          </m:acc>
                        </m:e>
                        <m:sub>
                          <m:acc>
                            <m:accPr>
                              <m:chr m:val="̂"/>
                              <m:ctrlPr>
                                <a:rPr kumimoji="1" lang="en-US" altLang="ja-JP" sz="2800" i="1" smtClean="0">
                                  <a:latin typeface="Cambria Math" panose="02040503050406030204" pitchFamily="18" charset="0"/>
                                </a:rPr>
                              </m:ctrlPr>
                            </m:accPr>
                            <m:e>
                              <m:r>
                                <a:rPr kumimoji="1" lang="ja-JP" altLang="en-US" sz="2800" i="1" smtClean="0">
                                  <a:latin typeface="Cambria Math" panose="02040503050406030204" pitchFamily="18" charset="0"/>
                                </a:rPr>
                                <m:t>𝜓</m:t>
                              </m:r>
                            </m:e>
                          </m:acc>
                        </m:sub>
                        <m:sup>
                          <m:r>
                            <a:rPr kumimoji="1" lang="en-US" altLang="ja-JP" sz="2800" b="0" i="1" smtClean="0">
                              <a:latin typeface="Cambria Math" panose="02040503050406030204" pitchFamily="18" charset="0"/>
                            </a:rPr>
                            <m:t>2</m:t>
                          </m:r>
                        </m:sup>
                      </m:sSubSup>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𝑀𝑆</m:t>
                          </m:r>
                        </m:e>
                        <m:sub>
                          <m:r>
                            <a:rPr kumimoji="1" lang="en-US" altLang="ja-JP" sz="2800" b="0" i="1" smtClean="0">
                              <a:latin typeface="Cambria Math" panose="02040503050406030204" pitchFamily="18" charset="0"/>
                            </a:rPr>
                            <m:t>𝑤𝑖𝑡h𝑖𝑛</m:t>
                          </m:r>
                        </m:sub>
                      </m:sSub>
                      <m:d>
                        <m:dPr>
                          <m:ctrlPr>
                            <a:rPr kumimoji="1" lang="en-US" altLang="ja-JP" sz="2800" b="0" i="1" smtClean="0">
                              <a:latin typeface="Cambria Math" panose="02040503050406030204" pitchFamily="18" charset="0"/>
                            </a:rPr>
                          </m:ctrlPr>
                        </m:dPr>
                        <m:e>
                          <m:f>
                            <m:fPr>
                              <m:ctrlPr>
                                <a:rPr kumimoji="1" lang="en-US" altLang="ja-JP" sz="2800" b="0" i="1" smtClean="0">
                                  <a:latin typeface="Cambria Math" panose="02040503050406030204" pitchFamily="18" charset="0"/>
                                </a:rPr>
                              </m:ctrlPr>
                            </m:fPr>
                            <m:num>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𝑐</m:t>
                                  </m:r>
                                </m:e>
                                <m:sub>
                                  <m:r>
                                    <a:rPr kumimoji="1" lang="en-US" altLang="ja-JP" sz="2800" b="0" i="1" smtClean="0">
                                      <a:latin typeface="Cambria Math" panose="02040503050406030204" pitchFamily="18" charset="0"/>
                                    </a:rPr>
                                    <m:t>1</m:t>
                                  </m:r>
                                </m:sub>
                                <m:sup>
                                  <m:r>
                                    <a:rPr kumimoji="1" lang="en-US" altLang="ja-JP" sz="2800" b="0" i="1" smtClean="0">
                                      <a:latin typeface="Cambria Math" panose="02040503050406030204" pitchFamily="18" charset="0"/>
                                    </a:rPr>
                                    <m:t>2</m:t>
                                  </m:r>
                                </m:sup>
                              </m:sSubSup>
                            </m:num>
                            <m:den>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𝑛</m:t>
                                  </m:r>
                                </m:e>
                                <m:sub>
                                  <m:r>
                                    <a:rPr kumimoji="1" lang="en-US" altLang="ja-JP" sz="2800" b="0" i="1" smtClean="0">
                                      <a:latin typeface="Cambria Math" panose="02040503050406030204" pitchFamily="18" charset="0"/>
                                    </a:rPr>
                                    <m:t>1</m:t>
                                  </m:r>
                                </m:sub>
                              </m:sSub>
                            </m:den>
                          </m:f>
                          <m:r>
                            <a:rPr kumimoji="1" lang="en-US" altLang="ja-JP" sz="2800" b="0" i="1" smtClean="0">
                              <a:latin typeface="Cambria Math" panose="02040503050406030204" pitchFamily="18" charset="0"/>
                            </a:rPr>
                            <m:t>+</m:t>
                          </m:r>
                          <m:f>
                            <m:fPr>
                              <m:ctrlPr>
                                <a:rPr lang="en-US" altLang="ja-JP" sz="2800" i="1">
                                  <a:latin typeface="Cambria Math" panose="02040503050406030204" pitchFamily="18" charset="0"/>
                                </a:rPr>
                              </m:ctrlPr>
                            </m:fPr>
                            <m:num>
                              <m:sSubSup>
                                <m:sSubSupPr>
                                  <m:ctrlPr>
                                    <a:rPr lang="en-US" altLang="ja-JP" sz="2800" i="1">
                                      <a:latin typeface="Cambria Math" panose="02040503050406030204" pitchFamily="18" charset="0"/>
                                    </a:rPr>
                                  </m:ctrlPr>
                                </m:sSubSupPr>
                                <m:e>
                                  <m:r>
                                    <a:rPr lang="en-US" altLang="ja-JP" sz="2800" i="1">
                                      <a:latin typeface="Cambria Math" panose="02040503050406030204" pitchFamily="18" charset="0"/>
                                    </a:rPr>
                                    <m:t>𝑐</m:t>
                                  </m:r>
                                </m:e>
                                <m:sub>
                                  <m:r>
                                    <a:rPr lang="en-US" altLang="ja-JP" sz="2800" b="0" i="1" smtClean="0">
                                      <a:latin typeface="Cambria Math" panose="02040503050406030204" pitchFamily="18" charset="0"/>
                                    </a:rPr>
                                    <m:t>2</m:t>
                                  </m:r>
                                </m:sub>
                                <m:sup>
                                  <m:r>
                                    <a:rPr lang="en-US" altLang="ja-JP" sz="2800" i="1">
                                      <a:latin typeface="Cambria Math" panose="02040503050406030204" pitchFamily="18" charset="0"/>
                                    </a:rPr>
                                    <m:t>2</m:t>
                                  </m:r>
                                </m:sup>
                              </m:sSubSup>
                            </m:num>
                            <m:den>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𝑛</m:t>
                                  </m:r>
                                </m:e>
                                <m:sub>
                                  <m:r>
                                    <a:rPr lang="en-US" altLang="ja-JP" sz="2800" b="0" i="1" smtClean="0">
                                      <a:latin typeface="Cambria Math" panose="02040503050406030204" pitchFamily="18" charset="0"/>
                                    </a:rPr>
                                    <m:t>2</m:t>
                                  </m:r>
                                </m:sub>
                              </m:sSub>
                            </m:den>
                          </m:f>
                          <m:r>
                            <a:rPr lang="en-US" altLang="ja-JP" sz="2800" b="0" i="1" smtClean="0">
                              <a:latin typeface="Cambria Math" panose="02040503050406030204" pitchFamily="18" charset="0"/>
                            </a:rPr>
                            <m:t>+</m:t>
                          </m:r>
                          <m:r>
                            <a:rPr lang="en-US" altLang="ja-JP" sz="2800" b="0" i="1" smtClean="0">
                              <a:latin typeface="Cambria Math" panose="02040503050406030204" pitchFamily="18" charset="0"/>
                              <a:ea typeface="Cambria Math" panose="02040503050406030204" pitchFamily="18" charset="0"/>
                            </a:rPr>
                            <m:t>⋯+</m:t>
                          </m:r>
                          <m:f>
                            <m:fPr>
                              <m:ctrlPr>
                                <a:rPr lang="en-US" altLang="ja-JP" sz="2800" i="1">
                                  <a:latin typeface="Cambria Math" panose="02040503050406030204" pitchFamily="18" charset="0"/>
                                </a:rPr>
                              </m:ctrlPr>
                            </m:fPr>
                            <m:num>
                              <m:sSubSup>
                                <m:sSubSupPr>
                                  <m:ctrlPr>
                                    <a:rPr lang="en-US" altLang="ja-JP" sz="2800" i="1">
                                      <a:latin typeface="Cambria Math" panose="02040503050406030204" pitchFamily="18" charset="0"/>
                                    </a:rPr>
                                  </m:ctrlPr>
                                </m:sSubSupPr>
                                <m:e>
                                  <m:r>
                                    <a:rPr lang="en-US" altLang="ja-JP" sz="2800" i="1">
                                      <a:latin typeface="Cambria Math" panose="02040503050406030204" pitchFamily="18" charset="0"/>
                                    </a:rPr>
                                    <m:t>𝑐</m:t>
                                  </m:r>
                                </m:e>
                                <m:sub>
                                  <m:r>
                                    <a:rPr lang="en-US" altLang="ja-JP" sz="2800" b="0" i="1" smtClean="0">
                                      <a:latin typeface="Cambria Math" panose="02040503050406030204" pitchFamily="18" charset="0"/>
                                    </a:rPr>
                                    <m:t>𝐽</m:t>
                                  </m:r>
                                </m:sub>
                                <m:sup>
                                  <m:r>
                                    <a:rPr lang="en-US" altLang="ja-JP" sz="2800" i="1">
                                      <a:latin typeface="Cambria Math" panose="02040503050406030204" pitchFamily="18" charset="0"/>
                                    </a:rPr>
                                    <m:t>2</m:t>
                                  </m:r>
                                </m:sup>
                              </m:sSubSup>
                            </m:num>
                            <m:den>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𝑛</m:t>
                                  </m:r>
                                </m:e>
                                <m:sub>
                                  <m:r>
                                    <a:rPr lang="en-US" altLang="ja-JP" sz="2800" b="0" i="1" smtClean="0">
                                      <a:latin typeface="Cambria Math" panose="02040503050406030204" pitchFamily="18" charset="0"/>
                                    </a:rPr>
                                    <m:t>𝐽</m:t>
                                  </m:r>
                                </m:sub>
                              </m:sSub>
                            </m:den>
                          </m:f>
                        </m:e>
                      </m:d>
                    </m:oMath>
                  </m:oMathPara>
                </a14:m>
                <a:endParaRPr kumimoji="1" lang="ja-JP" altLang="en-US" sz="2800" dirty="0"/>
              </a:p>
            </p:txBody>
          </p:sp>
        </mc:Choice>
        <mc:Fallback>
          <p:sp>
            <p:nvSpPr>
              <p:cNvPr id="6" name="テキスト ボックス 5"/>
              <p:cNvSpPr txBox="1">
                <a:spLocks noRot="1" noChangeAspect="1" noMove="1" noResize="1" noEditPoints="1" noAdjustHandles="1" noChangeArrowheads="1" noChangeShapeType="1" noTextEdit="1"/>
              </p:cNvSpPr>
              <p:nvPr/>
            </p:nvSpPr>
            <p:spPr>
              <a:xfrm>
                <a:off x="971600" y="3055118"/>
                <a:ext cx="5501121" cy="1007520"/>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 name="テキスト ボックス 6"/>
              <p:cNvSpPr txBox="1"/>
              <p:nvPr/>
            </p:nvSpPr>
            <p:spPr>
              <a:xfrm>
                <a:off x="1691680" y="4245200"/>
                <a:ext cx="2313069" cy="845360"/>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𝑉</m:t>
                      </m:r>
                      <m:d>
                        <m:dPr>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𝑐</m:t>
                              </m:r>
                            </m:e>
                            <m:sub>
                              <m:r>
                                <a:rPr kumimoji="1" lang="en-US" altLang="ja-JP" sz="2400" b="0" i="1" smtClean="0">
                                  <a:latin typeface="Cambria Math" panose="02040503050406030204" pitchFamily="18" charset="0"/>
                                </a:rPr>
                                <m:t>𝑗</m:t>
                              </m:r>
                            </m:sub>
                          </m:sSub>
                          <m:sSub>
                            <m:sSubPr>
                              <m:ctrlPr>
                                <a:rPr kumimoji="1" lang="en-US" altLang="ja-JP" sz="2400" b="0" i="1" smtClean="0">
                                  <a:latin typeface="Cambria Math" panose="02040503050406030204" pitchFamily="18" charset="0"/>
                                </a:rPr>
                              </m:ctrlPr>
                            </m:sSub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𝑦</m:t>
                                  </m:r>
                                </m:e>
                              </m:acc>
                            </m:e>
                            <m:sub>
                              <m:r>
                                <a:rPr kumimoji="1" lang="en-US" altLang="ja-JP" sz="2400" b="0" i="1" smtClean="0">
                                  <a:latin typeface="Cambria Math" panose="02040503050406030204" pitchFamily="18" charset="0"/>
                                </a:rPr>
                                <m:t>𝑗</m:t>
                              </m:r>
                            </m:sub>
                          </m:sSub>
                        </m:e>
                      </m:d>
                      <m:r>
                        <a:rPr kumimoji="1" lang="en-US" altLang="ja-JP" sz="2400" b="0" i="1" smtClean="0">
                          <a:latin typeface="Cambria Math" panose="02040503050406030204" pitchFamily="18" charset="0"/>
                        </a:rPr>
                        <m:t>=</m:t>
                      </m:r>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𝑐</m:t>
                          </m:r>
                        </m:e>
                        <m:sub>
                          <m:r>
                            <a:rPr kumimoji="1" lang="en-US" altLang="ja-JP" sz="2400" b="0" i="1" smtClean="0">
                              <a:latin typeface="Cambria Math" panose="02040503050406030204" pitchFamily="18" charset="0"/>
                            </a:rPr>
                            <m:t>𝑗</m:t>
                          </m:r>
                        </m:sub>
                        <m:sup>
                          <m:r>
                            <a:rPr kumimoji="1" lang="en-US" altLang="ja-JP" sz="2400" b="0" i="1" smtClean="0">
                              <a:latin typeface="Cambria Math" panose="02040503050406030204" pitchFamily="18" charset="0"/>
                            </a:rPr>
                            <m:t>2</m:t>
                          </m:r>
                        </m:sup>
                      </m:sSubSup>
                      <m:r>
                        <a:rPr kumimoji="1" lang="en-US" altLang="ja-JP" sz="2400" b="0" i="1" smtClean="0">
                          <a:latin typeface="Cambria Math" panose="02040503050406030204" pitchFamily="18" charset="0"/>
                          <a:ea typeface="Cambria Math" panose="02040503050406030204" pitchFamily="18" charset="0"/>
                        </a:rPr>
                        <m:t>∙</m:t>
                      </m:r>
                      <m:f>
                        <m:fPr>
                          <m:ctrlPr>
                            <a:rPr kumimoji="1" lang="en-US" altLang="ja-JP" sz="2400" b="0" i="1" smtClean="0">
                              <a:latin typeface="Cambria Math" panose="02040503050406030204" pitchFamily="18" charset="0"/>
                              <a:ea typeface="Cambria Math" panose="02040503050406030204" pitchFamily="18" charset="0"/>
                            </a:rPr>
                          </m:ctrlPr>
                        </m:fPr>
                        <m:num>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ja-JP" altLang="en-US" sz="2400" b="0" i="1" smtClean="0">
                                  <a:latin typeface="Cambria Math" panose="02040503050406030204" pitchFamily="18" charset="0"/>
                                  <a:ea typeface="Cambria Math" panose="02040503050406030204" pitchFamily="18" charset="0"/>
                                </a:rPr>
                                <m:t>𝜎</m:t>
                              </m:r>
                            </m:e>
                            <m:sup>
                              <m:r>
                                <a:rPr kumimoji="1" lang="en-US" altLang="ja-JP" sz="2400" b="0" i="1" smtClean="0">
                                  <a:latin typeface="Cambria Math" panose="02040503050406030204" pitchFamily="18" charset="0"/>
                                  <a:ea typeface="Cambria Math" panose="02040503050406030204" pitchFamily="18" charset="0"/>
                                </a:rPr>
                                <m:t>2</m:t>
                              </m:r>
                            </m:sup>
                          </m:sSup>
                        </m:num>
                        <m:den>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𝑛</m:t>
                              </m:r>
                            </m:e>
                            <m:sub>
                              <m:r>
                                <a:rPr kumimoji="1" lang="en-US" altLang="ja-JP" sz="2400" b="0" i="1" smtClean="0">
                                  <a:latin typeface="Cambria Math" panose="02040503050406030204" pitchFamily="18" charset="0"/>
                                  <a:ea typeface="Cambria Math" panose="02040503050406030204" pitchFamily="18" charset="0"/>
                                </a:rPr>
                                <m:t>𝑗</m:t>
                              </m:r>
                            </m:sub>
                          </m:sSub>
                        </m:den>
                      </m:f>
                    </m:oMath>
                  </m:oMathPara>
                </a14:m>
                <a:endParaRPr kumimoji="1" lang="ja-JP" altLang="en-US" sz="24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1691680" y="4245200"/>
                <a:ext cx="2313069" cy="84536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テキスト ボックス 8"/>
              <p:cNvSpPr txBox="1"/>
              <p:nvPr/>
            </p:nvSpPr>
            <p:spPr>
              <a:xfrm>
                <a:off x="1691680" y="5070703"/>
                <a:ext cx="3839576" cy="86010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Sup>
                        <m:sSubSupPr>
                          <m:ctrlPr>
                            <a:rPr kumimoji="1" lang="en-US" altLang="ja-JP" sz="2400" b="0" i="1" smtClean="0">
                              <a:latin typeface="Cambria Math" panose="02040503050406030204" pitchFamily="18" charset="0"/>
                            </a:rPr>
                          </m:ctrlPr>
                        </m:sSubSupPr>
                        <m:e>
                          <m:r>
                            <a:rPr kumimoji="1" lang="ja-JP" altLang="en-US" sz="2400" b="0" i="1" smtClean="0">
                              <a:latin typeface="Cambria Math" panose="02040503050406030204" pitchFamily="18" charset="0"/>
                            </a:rPr>
                            <m:t>𝜎</m:t>
                          </m:r>
                        </m:e>
                        <m:sub>
                          <m:acc>
                            <m:accPr>
                              <m:chr m:val="̂"/>
                              <m:ctrlPr>
                                <a:rPr kumimoji="1" lang="en-US" altLang="ja-JP" sz="2400" b="0" i="1" smtClean="0">
                                  <a:latin typeface="Cambria Math" panose="02040503050406030204" pitchFamily="18" charset="0"/>
                                </a:rPr>
                              </m:ctrlPr>
                            </m:accPr>
                            <m:e>
                              <m:r>
                                <a:rPr kumimoji="1" lang="ja-JP" altLang="en-US" sz="2400" b="0" i="1" smtClean="0">
                                  <a:latin typeface="Cambria Math" panose="02040503050406030204" pitchFamily="18" charset="0"/>
                                </a:rPr>
                                <m:t>𝜓</m:t>
                              </m:r>
                            </m:e>
                          </m:acc>
                        </m:sub>
                        <m:sup>
                          <m:r>
                            <a:rPr kumimoji="1" lang="en-US" altLang="ja-JP" sz="2400" b="0" i="1" smtClean="0">
                              <a:latin typeface="Cambria Math" panose="02040503050406030204" pitchFamily="18" charset="0"/>
                            </a:rPr>
                            <m:t>2</m:t>
                          </m:r>
                        </m:sup>
                      </m:sSubSup>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d>
                        <m:dPr>
                          <m:ctrlPr>
                            <a:rPr kumimoji="1" lang="en-US" altLang="ja-JP" sz="2400" b="0" i="1" smtClean="0">
                              <a:latin typeface="Cambria Math" panose="02040503050406030204" pitchFamily="18" charset="0"/>
                            </a:rPr>
                          </m:ctrlPr>
                        </m:dPr>
                        <m:e>
                          <m:f>
                            <m:fPr>
                              <m:ctrlPr>
                                <a:rPr lang="en-US" altLang="ja-JP" sz="2400" i="1">
                                  <a:latin typeface="Cambria Math" panose="02040503050406030204" pitchFamily="18" charset="0"/>
                                </a:rPr>
                              </m:ctrlPr>
                            </m:fPr>
                            <m:num>
                              <m:sSubSup>
                                <m:sSubSupPr>
                                  <m:ctrlPr>
                                    <a:rPr lang="en-US" altLang="ja-JP" sz="2400" i="1">
                                      <a:latin typeface="Cambria Math" panose="02040503050406030204" pitchFamily="18" charset="0"/>
                                    </a:rPr>
                                  </m:ctrlPr>
                                </m:sSubSupPr>
                                <m:e>
                                  <m:r>
                                    <a:rPr lang="en-US" altLang="ja-JP" sz="2400" i="1">
                                      <a:latin typeface="Cambria Math" panose="02040503050406030204" pitchFamily="18" charset="0"/>
                                    </a:rPr>
                                    <m:t>𝑐</m:t>
                                  </m:r>
                                </m:e>
                                <m:sub>
                                  <m:r>
                                    <a:rPr lang="en-US" altLang="ja-JP" sz="2400" i="1">
                                      <a:latin typeface="Cambria Math" panose="02040503050406030204" pitchFamily="18" charset="0"/>
                                    </a:rPr>
                                    <m:t>1</m:t>
                                  </m:r>
                                </m:sub>
                                <m:sup>
                                  <m:r>
                                    <a:rPr lang="en-US" altLang="ja-JP" sz="2400" i="1">
                                      <a:latin typeface="Cambria Math" panose="02040503050406030204" pitchFamily="18" charset="0"/>
                                    </a:rPr>
                                    <m:t>2</m:t>
                                  </m:r>
                                </m:sup>
                              </m:sSubSup>
                            </m:num>
                            <m:den>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𝑛</m:t>
                                  </m:r>
                                </m:e>
                                <m:sub>
                                  <m:r>
                                    <a:rPr lang="en-US" altLang="ja-JP" sz="2400" i="1">
                                      <a:latin typeface="Cambria Math" panose="02040503050406030204" pitchFamily="18" charset="0"/>
                                    </a:rPr>
                                    <m:t>1</m:t>
                                  </m:r>
                                </m:sub>
                              </m:sSub>
                            </m:den>
                          </m:f>
                          <m:r>
                            <a:rPr lang="en-US" altLang="ja-JP" sz="2400" i="1">
                              <a:latin typeface="Cambria Math" panose="02040503050406030204" pitchFamily="18" charset="0"/>
                            </a:rPr>
                            <m:t>+</m:t>
                          </m:r>
                          <m:f>
                            <m:fPr>
                              <m:ctrlPr>
                                <a:rPr lang="en-US" altLang="ja-JP" sz="2400" i="1">
                                  <a:latin typeface="Cambria Math" panose="02040503050406030204" pitchFamily="18" charset="0"/>
                                </a:rPr>
                              </m:ctrlPr>
                            </m:fPr>
                            <m:num>
                              <m:sSubSup>
                                <m:sSubSupPr>
                                  <m:ctrlPr>
                                    <a:rPr lang="en-US" altLang="ja-JP" sz="2400" i="1">
                                      <a:latin typeface="Cambria Math" panose="02040503050406030204" pitchFamily="18" charset="0"/>
                                    </a:rPr>
                                  </m:ctrlPr>
                                </m:sSubSupPr>
                                <m:e>
                                  <m:r>
                                    <a:rPr lang="en-US" altLang="ja-JP" sz="2400" i="1">
                                      <a:latin typeface="Cambria Math" panose="02040503050406030204" pitchFamily="18" charset="0"/>
                                    </a:rPr>
                                    <m:t>𝑐</m:t>
                                  </m:r>
                                </m:e>
                                <m:sub>
                                  <m:r>
                                    <a:rPr lang="en-US" altLang="ja-JP" sz="2400" i="1">
                                      <a:latin typeface="Cambria Math" panose="02040503050406030204" pitchFamily="18" charset="0"/>
                                    </a:rPr>
                                    <m:t>2</m:t>
                                  </m:r>
                                </m:sub>
                                <m:sup>
                                  <m:r>
                                    <a:rPr lang="en-US" altLang="ja-JP" sz="2400" i="1">
                                      <a:latin typeface="Cambria Math" panose="02040503050406030204" pitchFamily="18" charset="0"/>
                                    </a:rPr>
                                    <m:t>2</m:t>
                                  </m:r>
                                </m:sup>
                              </m:sSubSup>
                            </m:num>
                            <m:den>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𝑛</m:t>
                                  </m:r>
                                </m:e>
                                <m:sub>
                                  <m:r>
                                    <a:rPr lang="en-US" altLang="ja-JP" sz="2400" i="1">
                                      <a:latin typeface="Cambria Math" panose="02040503050406030204" pitchFamily="18" charset="0"/>
                                    </a:rPr>
                                    <m:t>2</m:t>
                                  </m:r>
                                </m:sub>
                              </m:sSub>
                            </m:den>
                          </m:f>
                          <m:r>
                            <a:rPr lang="en-US" altLang="ja-JP" sz="2400" i="1">
                              <a:latin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m:t>
                          </m:r>
                          <m:f>
                            <m:fPr>
                              <m:ctrlPr>
                                <a:rPr lang="en-US" altLang="ja-JP" sz="2400" i="1">
                                  <a:latin typeface="Cambria Math" panose="02040503050406030204" pitchFamily="18" charset="0"/>
                                </a:rPr>
                              </m:ctrlPr>
                            </m:fPr>
                            <m:num>
                              <m:sSubSup>
                                <m:sSubSupPr>
                                  <m:ctrlPr>
                                    <a:rPr lang="en-US" altLang="ja-JP" sz="2400" i="1">
                                      <a:latin typeface="Cambria Math" panose="02040503050406030204" pitchFamily="18" charset="0"/>
                                    </a:rPr>
                                  </m:ctrlPr>
                                </m:sSubSupPr>
                                <m:e>
                                  <m:r>
                                    <a:rPr lang="en-US" altLang="ja-JP" sz="2400" i="1">
                                      <a:latin typeface="Cambria Math" panose="02040503050406030204" pitchFamily="18" charset="0"/>
                                    </a:rPr>
                                    <m:t>𝑐</m:t>
                                  </m:r>
                                </m:e>
                                <m:sub>
                                  <m:r>
                                    <a:rPr lang="en-US" altLang="ja-JP" sz="2400" i="1">
                                      <a:latin typeface="Cambria Math" panose="02040503050406030204" pitchFamily="18" charset="0"/>
                                    </a:rPr>
                                    <m:t>𝐽</m:t>
                                  </m:r>
                                </m:sub>
                                <m:sup>
                                  <m:r>
                                    <a:rPr lang="en-US" altLang="ja-JP" sz="2400" i="1">
                                      <a:latin typeface="Cambria Math" panose="02040503050406030204" pitchFamily="18" charset="0"/>
                                    </a:rPr>
                                    <m:t>2</m:t>
                                  </m:r>
                                </m:sup>
                              </m:sSubSup>
                            </m:num>
                            <m:den>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𝑛</m:t>
                                  </m:r>
                                </m:e>
                                <m:sub>
                                  <m:r>
                                    <a:rPr lang="en-US" altLang="ja-JP" sz="2400" i="1">
                                      <a:latin typeface="Cambria Math" panose="02040503050406030204" pitchFamily="18" charset="0"/>
                                    </a:rPr>
                                    <m:t>𝐽</m:t>
                                  </m:r>
                                </m:sub>
                              </m:sSub>
                            </m:den>
                          </m:f>
                        </m:e>
                      </m:d>
                    </m:oMath>
                  </m:oMathPara>
                </a14:m>
                <a:endParaRPr kumimoji="1" lang="ja-JP" altLang="en-US" sz="2400" dirty="0"/>
              </a:p>
            </p:txBody>
          </p:sp>
        </mc:Choice>
        <mc:Fallback>
          <p:sp>
            <p:nvSpPr>
              <p:cNvPr id="9" name="テキスト ボックス 8"/>
              <p:cNvSpPr txBox="1">
                <a:spLocks noRot="1" noChangeAspect="1" noMove="1" noResize="1" noEditPoints="1" noAdjustHandles="1" noChangeArrowheads="1" noChangeShapeType="1" noTextEdit="1"/>
              </p:cNvSpPr>
              <p:nvPr/>
            </p:nvSpPr>
            <p:spPr>
              <a:xfrm>
                <a:off x="1691680" y="5070703"/>
                <a:ext cx="3839576" cy="860107"/>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0" name="テキスト ボックス 9"/>
              <p:cNvSpPr txBox="1"/>
              <p:nvPr/>
            </p:nvSpPr>
            <p:spPr>
              <a:xfrm>
                <a:off x="6061549" y="5332890"/>
                <a:ext cx="2383153" cy="36933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𝐸</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𝑀𝑆</m:t>
                              </m:r>
                            </m:e>
                            <m:sub>
                              <m:r>
                                <a:rPr kumimoji="1" lang="en-US" altLang="ja-JP" sz="2400" b="0" i="1" smtClean="0">
                                  <a:latin typeface="Cambria Math" panose="02040503050406030204" pitchFamily="18" charset="0"/>
                                </a:rPr>
                                <m:t>𝑤𝑖𝑡h𝑖𝑛</m:t>
                              </m:r>
                            </m:sub>
                          </m:sSub>
                        </m:e>
                      </m:d>
                      <m:r>
                        <a:rPr kumimoji="1" lang="en-US" altLang="ja-JP" sz="2400" b="0" i="1" smtClean="0">
                          <a:latin typeface="Cambria Math" panose="02040503050406030204" pitchFamily="18" charset="0"/>
                        </a:rPr>
                        <m:t>=</m:t>
                      </m:r>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oMath>
                  </m:oMathPara>
                </a14:m>
                <a:endParaRPr kumimoji="1" lang="ja-JP" altLang="en-US" sz="2400" dirty="0"/>
              </a:p>
            </p:txBody>
          </p:sp>
        </mc:Choice>
        <mc:Fallback>
          <p:sp>
            <p:nvSpPr>
              <p:cNvPr id="10" name="テキスト ボックス 9"/>
              <p:cNvSpPr txBox="1">
                <a:spLocks noRot="1" noChangeAspect="1" noMove="1" noResize="1" noEditPoints="1" noAdjustHandles="1" noChangeArrowheads="1" noChangeShapeType="1" noTextEdit="1"/>
              </p:cNvSpPr>
              <p:nvPr/>
            </p:nvSpPr>
            <p:spPr>
              <a:xfrm>
                <a:off x="6061549" y="5332890"/>
                <a:ext cx="2383153" cy="369332"/>
              </a:xfrm>
              <a:prstGeom prst="rect">
                <a:avLst/>
              </a:prstGeom>
              <a:blipFill>
                <a:blip r:embed="rId6"/>
                <a:stretch>
                  <a:fillRect l="-2558" r="-512" b="-16667"/>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lstStyle/>
              <a:p>
                <a:r>
                  <a:rPr lang="ja-JP" altLang="en-US" dirty="0" smtClean="0"/>
                  <a:t>検定統計量</a:t>
                </a:r>
                <a:r>
                  <a:rPr lang="ja-JP" altLang="en-US" dirty="0" smtClean="0"/>
                  <a:t>：</a:t>
                </a:r>
                <a14:m>
                  <m:oMath xmlns:m="http://schemas.openxmlformats.org/officeDocument/2006/math">
                    <m:r>
                      <a:rPr lang="en-US" altLang="ja-JP" i="1">
                        <a:latin typeface="Cambria Math" panose="02040503050406030204" pitchFamily="18" charset="0"/>
                      </a:rPr>
                      <m:t>𝑡</m:t>
                    </m:r>
                    <m:r>
                      <a:rPr lang="en-US" altLang="ja-JP" i="1">
                        <a:latin typeface="Cambria Math" panose="02040503050406030204" pitchFamily="18" charset="0"/>
                      </a:rPr>
                      <m:t>=</m:t>
                    </m:r>
                    <m:f>
                      <m:fPr>
                        <m:ctrlPr>
                          <a:rPr lang="en-US" altLang="ja-JP" i="1">
                            <a:latin typeface="Cambria Math" panose="02040503050406030204" pitchFamily="18" charset="0"/>
                          </a:rPr>
                        </m:ctrlPr>
                      </m:fPr>
                      <m:num>
                        <m:d>
                          <m:dPr>
                            <m:begChr m:val="|"/>
                            <m:endChr m:val="|"/>
                            <m:ctrlPr>
                              <a:rPr lang="en-US" altLang="ja-JP" i="1">
                                <a:latin typeface="Cambria Math" panose="02040503050406030204" pitchFamily="18" charset="0"/>
                              </a:rPr>
                            </m:ctrlPr>
                          </m:dPr>
                          <m:e>
                            <m:acc>
                              <m:accPr>
                                <m:chr m:val="̂"/>
                                <m:ctrlPr>
                                  <a:rPr lang="en-US" altLang="ja-JP" i="1">
                                    <a:latin typeface="Cambria Math" panose="02040503050406030204" pitchFamily="18" charset="0"/>
                                  </a:rPr>
                                </m:ctrlPr>
                              </m:accPr>
                              <m:e>
                                <m:r>
                                  <a:rPr lang="ja-JP" altLang="en-US" i="1">
                                    <a:latin typeface="Cambria Math" panose="02040503050406030204" pitchFamily="18" charset="0"/>
                                  </a:rPr>
                                  <m:t>𝜓</m:t>
                                </m:r>
                              </m:e>
                            </m:acc>
                          </m:e>
                        </m:d>
                      </m:num>
                      <m:den>
                        <m:sSub>
                          <m:sSubPr>
                            <m:ctrlPr>
                              <a:rPr lang="en-US" altLang="ja-JP" i="1">
                                <a:latin typeface="Cambria Math" panose="02040503050406030204" pitchFamily="18" charset="0"/>
                              </a:rPr>
                            </m:ctrlPr>
                          </m:sSubPr>
                          <m:e>
                            <m:acc>
                              <m:accPr>
                                <m:chr m:val="̂"/>
                                <m:ctrlPr>
                                  <a:rPr lang="en-US" altLang="ja-JP" i="1">
                                    <a:latin typeface="Cambria Math" panose="02040503050406030204" pitchFamily="18" charset="0"/>
                                  </a:rPr>
                                </m:ctrlPr>
                              </m:accPr>
                              <m:e>
                                <m:r>
                                  <a:rPr lang="ja-JP" altLang="en-US" i="1">
                                    <a:latin typeface="Cambria Math" panose="02040503050406030204" pitchFamily="18" charset="0"/>
                                  </a:rPr>
                                  <m:t>𝜎</m:t>
                                </m:r>
                              </m:e>
                            </m:acc>
                          </m:e>
                          <m:sub>
                            <m:acc>
                              <m:accPr>
                                <m:chr m:val="̂"/>
                                <m:ctrlPr>
                                  <a:rPr lang="en-US" altLang="ja-JP" i="1">
                                    <a:latin typeface="Cambria Math" panose="02040503050406030204" pitchFamily="18" charset="0"/>
                                  </a:rPr>
                                </m:ctrlPr>
                              </m:accPr>
                              <m:e>
                                <m:r>
                                  <a:rPr lang="ja-JP" altLang="en-US" i="1">
                                    <a:latin typeface="Cambria Math" panose="02040503050406030204" pitchFamily="18" charset="0"/>
                                  </a:rPr>
                                  <m:t>𝜓</m:t>
                                </m:r>
                              </m:e>
                            </m:acc>
                          </m:sub>
                        </m:sSub>
                      </m:den>
                    </m:f>
                  </m:oMath>
                </a14:m>
                <a:endParaRPr lang="en-US" altLang="ja-JP" dirty="0" smtClean="0"/>
              </a:p>
              <a:p>
                <a:endParaRPr lang="en-US" altLang="ja-JP" dirty="0"/>
              </a:p>
              <a:p>
                <a:pPr lvl="1"/>
                <a:r>
                  <a:rPr lang="ja-JP" altLang="en-US" dirty="0" smtClean="0"/>
                  <a:t>棄却限界値</a:t>
                </a:r>
                <a:r>
                  <a:rPr lang="ja-JP" altLang="en-US" dirty="0"/>
                  <a:t>：</a:t>
                </a:r>
                <a:r>
                  <a:rPr lang="ja-JP" altLang="en-US" dirty="0" smtClean="0"/>
                  <a:t> </a:t>
                </a:r>
                <a14:m>
                  <m:oMath xmlns:m="http://schemas.openxmlformats.org/officeDocument/2006/math">
                    <m:r>
                      <a:rPr lang="en-US" altLang="ja-JP" b="0" i="1" smtClean="0">
                        <a:latin typeface="Cambria Math" panose="02040503050406030204" pitchFamily="18" charset="0"/>
                      </a:rPr>
                      <m:t>𝑐</m:t>
                    </m:r>
                    <m:r>
                      <a:rPr lang="en-US" altLang="ja-JP" b="0" i="1" smtClean="0">
                        <a:latin typeface="Cambria Math" panose="02040503050406030204" pitchFamily="18" charset="0"/>
                      </a:rPr>
                      <m:t>.</m:t>
                    </m:r>
                    <m:r>
                      <a:rPr lang="en-US" altLang="ja-JP" b="0" i="1" smtClean="0">
                        <a:latin typeface="Cambria Math" panose="02040503050406030204" pitchFamily="18" charset="0"/>
                      </a:rPr>
                      <m:t>𝑣</m:t>
                    </m:r>
                    <m:r>
                      <a:rPr lang="en-US" altLang="ja-JP" b="0" i="1" smtClean="0">
                        <a:latin typeface="Cambria Math" panose="02040503050406030204" pitchFamily="18" charset="0"/>
                      </a:rPr>
                      <m:t>.=</m:t>
                    </m:r>
                    <m:rad>
                      <m:radPr>
                        <m:degHide m:val="on"/>
                        <m:ctrlPr>
                          <a:rPr lang="en-US" altLang="ja-JP" b="0" i="1" smtClean="0">
                            <a:latin typeface="Cambria Math" panose="02040503050406030204" pitchFamily="18" charset="0"/>
                          </a:rPr>
                        </m:ctrlPr>
                      </m:radPr>
                      <m:deg/>
                      <m:e>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𝐽</m:t>
                            </m:r>
                            <m:r>
                              <a:rPr lang="en-US" altLang="ja-JP" b="0" i="1" smtClean="0">
                                <a:latin typeface="Cambria Math" panose="02040503050406030204" pitchFamily="18" charset="0"/>
                              </a:rPr>
                              <m:t>−</m:t>
                            </m:r>
                            <m:r>
                              <a:rPr lang="en-US" altLang="ja-JP" b="0" i="1" smtClean="0">
                                <a:latin typeface="Cambria Math" panose="02040503050406030204" pitchFamily="18" charset="0"/>
                              </a:rPr>
                              <m:t>1</m:t>
                            </m:r>
                          </m:e>
                        </m:d>
                        <m:d>
                          <m:dPr>
                            <m:ctrlPr>
                              <a:rPr lang="en-US" altLang="ja-JP" b="0" i="1" smtClean="0">
                                <a:latin typeface="Cambria Math" panose="02040503050406030204" pitchFamily="18" charset="0"/>
                              </a:rPr>
                            </m:ctrlPr>
                          </m:dPr>
                          <m:e>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𝐹</m:t>
                                </m:r>
                              </m:e>
                              <m:sub>
                                <m:r>
                                  <a:rPr lang="en-US" altLang="ja-JP" b="0" i="1" smtClean="0">
                                    <a:latin typeface="Cambria Math" panose="02040503050406030204" pitchFamily="18" charset="0"/>
                                  </a:rPr>
                                  <m:t>𝐽</m:t>
                                </m:r>
                                <m:r>
                                  <a:rPr lang="en-US" altLang="ja-JP" b="0" i="1" smtClean="0">
                                    <a:latin typeface="Cambria Math" panose="02040503050406030204" pitchFamily="18" charset="0"/>
                                  </a:rPr>
                                  <m:t>−</m:t>
                                </m:r>
                                <m:r>
                                  <a:rPr lang="en-US" altLang="ja-JP" b="0" i="1" smtClean="0">
                                    <a:latin typeface="Cambria Math" panose="02040503050406030204" pitchFamily="18" charset="0"/>
                                  </a:rPr>
                                  <m:t>1</m:t>
                                </m:r>
                                <m:r>
                                  <a:rPr lang="en-US" altLang="ja-JP" b="0" i="1" smtClean="0">
                                    <a:latin typeface="Cambria Math" panose="02040503050406030204" pitchFamily="18" charset="0"/>
                                  </a:rPr>
                                  <m:t>,</m:t>
                                </m:r>
                                <m:r>
                                  <a:rPr lang="en-US" altLang="ja-JP" b="0" i="1" smtClean="0">
                                    <a:latin typeface="Cambria Math" panose="02040503050406030204" pitchFamily="18" charset="0"/>
                                  </a:rPr>
                                  <m:t>𝑁</m:t>
                                </m:r>
                                <m:r>
                                  <a:rPr lang="en-US" altLang="ja-JP" b="0" i="1" smtClean="0">
                                    <a:latin typeface="Cambria Math" panose="02040503050406030204" pitchFamily="18" charset="0"/>
                                  </a:rPr>
                                  <m:t>−</m:t>
                                </m:r>
                                <m:r>
                                  <a:rPr lang="en-US" altLang="ja-JP" b="0" i="1" smtClean="0">
                                    <a:latin typeface="Cambria Math" panose="02040503050406030204" pitchFamily="18" charset="0"/>
                                  </a:rPr>
                                  <m:t>𝐽</m:t>
                                </m:r>
                              </m:sub>
                            </m:sSub>
                          </m:e>
                        </m:d>
                      </m:e>
                    </m:rad>
                  </m:oMath>
                </a14:m>
                <a:endParaRPr lang="ja-JP" altLang="en-US" dirty="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04"/>
                </a:stretch>
              </a:blipFill>
            </p:spPr>
            <p:txBody>
              <a:bodyPr/>
              <a:lstStyle/>
              <a:p>
                <a:r>
                  <a:rPr lang="ja-JP" altLang="en-US">
                    <a:noFill/>
                  </a:rPr>
                  <a:t> </a:t>
                </a:r>
              </a:p>
            </p:txBody>
          </p:sp>
        </mc:Fallback>
      </mc:AlternateContent>
      <p:cxnSp>
        <p:nvCxnSpPr>
          <p:cNvPr id="8" name="直線コネクタ 7"/>
          <p:cNvCxnSpPr/>
          <p:nvPr/>
        </p:nvCxnSpPr>
        <p:spPr>
          <a:xfrm>
            <a:off x="5580112" y="4293096"/>
            <a:ext cx="187220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995936" y="4609465"/>
            <a:ext cx="4463081" cy="400110"/>
          </a:xfrm>
          <a:prstGeom prst="rect">
            <a:avLst/>
          </a:prstGeom>
          <a:noFill/>
        </p:spPr>
        <p:txBody>
          <a:bodyPr wrap="none" rtlCol="0">
            <a:spAutoFit/>
          </a:bodyPr>
          <a:lstStyle/>
          <a:p>
            <a:r>
              <a:rPr kumimoji="1" lang="ja-JP" altLang="en-US" sz="2000" dirty="0" smtClean="0"/>
              <a:t>分散分析で用いた </a:t>
            </a:r>
            <a:r>
              <a:rPr kumimoji="1" lang="en-US" altLang="ja-JP" sz="2000" i="1" dirty="0" smtClean="0">
                <a:latin typeface="Times New Roman" panose="02020603050405020304" pitchFamily="18" charset="0"/>
                <a:cs typeface="Times New Roman" panose="02020603050405020304" pitchFamily="18" charset="0"/>
              </a:rPr>
              <a:t>F</a:t>
            </a:r>
            <a:r>
              <a:rPr kumimoji="1" lang="en-US" altLang="ja-JP" sz="2000" dirty="0" smtClean="0"/>
              <a:t> </a:t>
            </a:r>
            <a:r>
              <a:rPr kumimoji="1" lang="ja-JP" altLang="en-US" sz="2000" dirty="0" smtClean="0"/>
              <a:t>分布の棄却限界値</a:t>
            </a:r>
            <a:endParaRPr kumimoji="1" lang="ja-JP" altLang="en-US" sz="2000" dirty="0"/>
          </a:p>
        </p:txBody>
      </p:sp>
    </p:spTree>
    <p:extLst>
      <p:ext uri="{BB962C8B-B14F-4D97-AF65-F5344CB8AC3E}">
        <p14:creationId xmlns:p14="http://schemas.microsoft.com/office/powerpoint/2010/main" val="3454888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検定統計量として，以下の </a:t>
            </a:r>
            <a:r>
              <a:rPr kumimoji="1" lang="en-US" altLang="ja-JP" i="1" dirty="0" smtClean="0">
                <a:latin typeface="Times New Roman" pitchFamily="18" charset="0"/>
                <a:cs typeface="Times New Roman" pitchFamily="18" charset="0"/>
              </a:rPr>
              <a:t>F</a:t>
            </a:r>
            <a:r>
              <a:rPr kumimoji="1" lang="en-US" altLang="ja-JP" dirty="0" smtClean="0"/>
              <a:t> </a:t>
            </a:r>
            <a:r>
              <a:rPr kumimoji="1" lang="ja-JP" altLang="en-US" dirty="0" smtClean="0"/>
              <a:t>統計量を用いてもよい．自由度および棄却限界値は分散分析でのものと同じ．</a:t>
            </a:r>
            <a:endParaRPr kumimoji="1" lang="ja-JP" altLang="en-US" dirty="0"/>
          </a:p>
        </p:txBody>
      </p:sp>
      <mc:AlternateContent xmlns:mc="http://schemas.openxmlformats.org/markup-compatibility/2006">
        <mc:Choice xmlns:a14="http://schemas.microsoft.com/office/drawing/2010/main" Requires="a14">
          <p:sp>
            <p:nvSpPr>
              <p:cNvPr id="5" name="テキスト ボックス 4"/>
              <p:cNvSpPr txBox="1"/>
              <p:nvPr/>
            </p:nvSpPr>
            <p:spPr>
              <a:xfrm>
                <a:off x="1043608" y="3284984"/>
                <a:ext cx="7220310" cy="181716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altLang="ja-JP" sz="2400" i="1" smtClean="0">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𝐹</m:t>
                          </m:r>
                        </m:e>
                        <m:sub>
                          <m:r>
                            <a:rPr lang="en-US" altLang="ja-JP" sz="2400" i="1">
                              <a:latin typeface="Cambria Math" panose="02040503050406030204" pitchFamily="18" charset="0"/>
                              <a:ea typeface="Cambria Math" panose="02040503050406030204" pitchFamily="18" charset="0"/>
                            </a:rPr>
                            <m:t>𝐽</m:t>
                          </m:r>
                          <m:r>
                            <a:rPr lang="en-US" altLang="ja-JP" sz="2400" i="1">
                              <a:latin typeface="Cambria Math" panose="02040503050406030204" pitchFamily="18" charset="0"/>
                              <a:ea typeface="Cambria Math" panose="02040503050406030204" pitchFamily="18" charset="0"/>
                            </a:rPr>
                            <m:t>−1,</m:t>
                          </m:r>
                          <m:r>
                            <a:rPr lang="en-US" altLang="ja-JP" sz="2400" i="1">
                              <a:latin typeface="Cambria Math" panose="02040503050406030204" pitchFamily="18" charset="0"/>
                              <a:ea typeface="Cambria Math" panose="02040503050406030204" pitchFamily="18" charset="0"/>
                            </a:rPr>
                            <m:t>𝑁</m:t>
                          </m:r>
                          <m:r>
                            <a:rPr lang="en-US" altLang="ja-JP" sz="2400" i="1">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𝐽</m:t>
                          </m:r>
                        </m:sub>
                      </m:sSub>
                      <m:r>
                        <a:rPr lang="en-US" altLang="ja-JP" sz="2400" b="0" i="1" smtClean="0">
                          <a:latin typeface="Cambria Math" panose="02040503050406030204" pitchFamily="18" charset="0"/>
                          <a:ea typeface="Cambria Math" panose="02040503050406030204" pitchFamily="18" charset="0"/>
                        </a:rPr>
                        <m:t>=</m:t>
                      </m:r>
                      <m:f>
                        <m:fPr>
                          <m:ctrlPr>
                            <a:rPr lang="en-US" altLang="ja-JP" sz="2400" i="1">
                              <a:latin typeface="Cambria Math" panose="02040503050406030204" pitchFamily="18" charset="0"/>
                            </a:rPr>
                          </m:ctrlPr>
                        </m:fPr>
                        <m:num>
                          <m:f>
                            <m:fPr>
                              <m:type m:val="skw"/>
                              <m:ctrlPr>
                                <a:rPr lang="en-US" altLang="ja-JP" sz="2400" i="1">
                                  <a:latin typeface="Cambria Math" panose="02040503050406030204" pitchFamily="18" charset="0"/>
                                </a:rPr>
                              </m:ctrlPr>
                            </m:fPr>
                            <m:num>
                              <m:sSup>
                                <m:sSupPr>
                                  <m:ctrlPr>
                                    <a:rPr lang="en-US" altLang="ja-JP" sz="2400" i="1">
                                      <a:latin typeface="Cambria Math" panose="02040503050406030204" pitchFamily="18" charset="0"/>
                                    </a:rPr>
                                  </m:ctrlPr>
                                </m:sSupPr>
                                <m:e>
                                  <m:acc>
                                    <m:accPr>
                                      <m:chr m:val="̂"/>
                                      <m:ctrlPr>
                                        <a:rPr lang="en-US" altLang="ja-JP" sz="2400" i="1">
                                          <a:latin typeface="Cambria Math" panose="02040503050406030204" pitchFamily="18" charset="0"/>
                                        </a:rPr>
                                      </m:ctrlPr>
                                    </m:accPr>
                                    <m:e>
                                      <m:r>
                                        <a:rPr lang="ja-JP" altLang="en-US" sz="2400" i="1">
                                          <a:latin typeface="Cambria Math" panose="02040503050406030204" pitchFamily="18" charset="0"/>
                                        </a:rPr>
                                        <m:t>𝜓</m:t>
                                      </m:r>
                                    </m:e>
                                  </m:acc>
                                </m:e>
                                <m:sup>
                                  <m:r>
                                    <a:rPr lang="en-US" altLang="ja-JP" sz="2400" i="1">
                                      <a:latin typeface="Cambria Math" panose="02040503050406030204" pitchFamily="18" charset="0"/>
                                    </a:rPr>
                                    <m:t>2</m:t>
                                  </m:r>
                                </m:sup>
                              </m:sSup>
                            </m:num>
                            <m:den>
                              <m:r>
                                <a:rPr lang="en-US" altLang="ja-JP" sz="2400" i="1">
                                  <a:latin typeface="Cambria Math" panose="02040503050406030204" pitchFamily="18" charset="0"/>
                                </a:rPr>
                                <m:t>𝐽</m:t>
                              </m:r>
                              <m:r>
                                <a:rPr lang="en-US" altLang="ja-JP" sz="2400" i="1">
                                  <a:latin typeface="Cambria Math" panose="02040503050406030204" pitchFamily="18" charset="0"/>
                                </a:rPr>
                                <m:t>−1</m:t>
                              </m:r>
                            </m:den>
                          </m:f>
                        </m:num>
                        <m:den>
                          <m:sSubSup>
                            <m:sSubSupPr>
                              <m:ctrlPr>
                                <a:rPr lang="en-US" altLang="ja-JP" sz="2400" i="1">
                                  <a:latin typeface="Cambria Math" panose="02040503050406030204" pitchFamily="18" charset="0"/>
                                </a:rPr>
                              </m:ctrlPr>
                            </m:sSubSupPr>
                            <m:e>
                              <m:acc>
                                <m:accPr>
                                  <m:chr m:val="̂"/>
                                  <m:ctrlPr>
                                    <a:rPr lang="en-US" altLang="ja-JP" sz="2400" i="1">
                                      <a:latin typeface="Cambria Math" panose="02040503050406030204" pitchFamily="18" charset="0"/>
                                    </a:rPr>
                                  </m:ctrlPr>
                                </m:accPr>
                                <m:e>
                                  <m:r>
                                    <a:rPr lang="ja-JP" altLang="en-US" sz="2400" i="1">
                                      <a:latin typeface="Cambria Math" panose="02040503050406030204" pitchFamily="18" charset="0"/>
                                    </a:rPr>
                                    <m:t>𝜎</m:t>
                                  </m:r>
                                </m:e>
                              </m:acc>
                            </m:e>
                            <m:sub>
                              <m:acc>
                                <m:accPr>
                                  <m:chr m:val="̂"/>
                                  <m:ctrlPr>
                                    <a:rPr lang="en-US" altLang="ja-JP" sz="2400" i="1">
                                      <a:latin typeface="Cambria Math" panose="02040503050406030204" pitchFamily="18" charset="0"/>
                                    </a:rPr>
                                  </m:ctrlPr>
                                </m:accPr>
                                <m:e>
                                  <m:r>
                                    <a:rPr lang="ja-JP" altLang="en-US" sz="2400" i="1">
                                      <a:latin typeface="Cambria Math" panose="02040503050406030204" pitchFamily="18" charset="0"/>
                                    </a:rPr>
                                    <m:t>𝜓</m:t>
                                  </m:r>
                                </m:e>
                              </m:acc>
                            </m:sub>
                            <m:sup>
                              <m:r>
                                <a:rPr lang="en-US" altLang="ja-JP" sz="2400" i="1">
                                  <a:latin typeface="Cambria Math" panose="02040503050406030204" pitchFamily="18" charset="0"/>
                                </a:rPr>
                                <m:t>2</m:t>
                              </m:r>
                            </m:sup>
                          </m:sSubSup>
                        </m:den>
                      </m:f>
                      <m:r>
                        <a:rPr lang="en-US" altLang="ja-JP" sz="2400" b="0" i="1" smtClean="0">
                          <a:latin typeface="Cambria Math" panose="02040503050406030204" pitchFamily="18" charset="0"/>
                        </a:rPr>
                        <m:t>=</m:t>
                      </m:r>
                      <m:f>
                        <m:fPr>
                          <m:ctrlPr>
                            <a:rPr lang="en-US" altLang="ja-JP" sz="2400" b="0" i="1" smtClean="0">
                              <a:latin typeface="Cambria Math" panose="02040503050406030204" pitchFamily="18" charset="0"/>
                            </a:rPr>
                          </m:ctrlPr>
                        </m:fPr>
                        <m:num>
                          <m:f>
                            <m:fPr>
                              <m:type m:val="skw"/>
                              <m:ctrlPr>
                                <a:rPr lang="en-US" altLang="ja-JP" sz="2400" b="0" i="1" smtClean="0">
                                  <a:latin typeface="Cambria Math" panose="02040503050406030204" pitchFamily="18" charset="0"/>
                                </a:rPr>
                              </m:ctrlPr>
                            </m:fPr>
                            <m:num>
                              <m:sSup>
                                <m:sSupPr>
                                  <m:ctrlPr>
                                    <a:rPr lang="en-US" altLang="ja-JP" sz="2400" b="0" i="1" smtClean="0">
                                      <a:latin typeface="Cambria Math" panose="02040503050406030204" pitchFamily="18" charset="0"/>
                                    </a:rPr>
                                  </m:ctrlPr>
                                </m:sSupPr>
                                <m:e>
                                  <m:d>
                                    <m:dPr>
                                      <m:ctrlPr>
                                        <a:rPr lang="en-US" altLang="ja-JP" sz="2400" b="0" i="1" smtClean="0">
                                          <a:latin typeface="Cambria Math" panose="02040503050406030204" pitchFamily="18" charset="0"/>
                                        </a:rPr>
                                      </m:ctrlPr>
                                    </m:dPr>
                                    <m:e>
                                      <m:nary>
                                        <m:naryPr>
                                          <m:chr m:val="∑"/>
                                          <m:ctrlPr>
                                            <a:rPr lang="en-US" altLang="ja-JP" sz="2400" b="0" i="1" smtClean="0">
                                              <a:latin typeface="Cambria Math" panose="02040503050406030204" pitchFamily="18" charset="0"/>
                                            </a:rPr>
                                          </m:ctrlPr>
                                        </m:naryPr>
                                        <m:sub>
                                          <m:r>
                                            <m:rPr>
                                              <m:brk m:alnAt="23"/>
                                            </m:rPr>
                                            <a:rPr lang="en-US" altLang="ja-JP" sz="2400" b="0" i="1" smtClean="0">
                                              <a:latin typeface="Cambria Math" panose="02040503050406030204" pitchFamily="18" charset="0"/>
                                            </a:rPr>
                                            <m:t>𝑗</m:t>
                                          </m:r>
                                          <m:r>
                                            <a:rPr lang="en-US" altLang="ja-JP" sz="2400" b="0" i="1" smtClean="0">
                                              <a:latin typeface="Cambria Math" panose="02040503050406030204" pitchFamily="18" charset="0"/>
                                            </a:rPr>
                                            <m:t>=1</m:t>
                                          </m:r>
                                        </m:sub>
                                        <m:sup>
                                          <m:r>
                                            <a:rPr lang="en-US" altLang="ja-JP" sz="2400" b="0" i="1" smtClean="0">
                                              <a:latin typeface="Cambria Math" panose="02040503050406030204" pitchFamily="18" charset="0"/>
                                            </a:rPr>
                                            <m:t>𝐽</m:t>
                                          </m:r>
                                        </m:sup>
                                        <m:e>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𝑐</m:t>
                                              </m:r>
                                            </m:e>
                                            <m:sub>
                                              <m:r>
                                                <a:rPr lang="en-US" altLang="ja-JP" sz="2400" b="0" i="1" smtClean="0">
                                                  <a:latin typeface="Cambria Math" panose="02040503050406030204" pitchFamily="18" charset="0"/>
                                                </a:rPr>
                                                <m:t>𝑗</m:t>
                                              </m:r>
                                            </m:sub>
                                          </m:sSub>
                                          <m:sSub>
                                            <m:sSubPr>
                                              <m:ctrlPr>
                                                <a:rPr lang="en-US" altLang="ja-JP" sz="2400" b="0" i="1" smtClean="0">
                                                  <a:latin typeface="Cambria Math" panose="02040503050406030204" pitchFamily="18" charset="0"/>
                                                </a:rPr>
                                              </m:ctrlPr>
                                            </m:sSubPr>
                                            <m:e>
                                              <m:acc>
                                                <m:accPr>
                                                  <m:chr m:val="̅"/>
                                                  <m:ctrlPr>
                                                    <a:rPr lang="en-US" altLang="ja-JP" sz="2400" b="0" i="1" smtClean="0">
                                                      <a:latin typeface="Cambria Math" panose="02040503050406030204" pitchFamily="18" charset="0"/>
                                                      <a:ea typeface="Cambria Math" panose="02040503050406030204" pitchFamily="18" charset="0"/>
                                                    </a:rPr>
                                                  </m:ctrlPr>
                                                </m:accPr>
                                                <m:e>
                                                  <m:r>
                                                    <a:rPr lang="en-US" altLang="ja-JP" sz="2400" b="0" i="1" smtClean="0">
                                                      <a:latin typeface="Cambria Math" panose="02040503050406030204" pitchFamily="18" charset="0"/>
                                                      <a:ea typeface="Cambria Math" panose="02040503050406030204" pitchFamily="18" charset="0"/>
                                                    </a:rPr>
                                                    <m:t>𝑦</m:t>
                                                  </m:r>
                                                </m:e>
                                              </m:acc>
                                            </m:e>
                                            <m:sub>
                                              <m:r>
                                                <a:rPr lang="en-US" altLang="ja-JP" sz="2400" b="0" i="1" smtClean="0">
                                                  <a:latin typeface="Cambria Math" panose="02040503050406030204" pitchFamily="18" charset="0"/>
                                                </a:rPr>
                                                <m:t>𝑗</m:t>
                                              </m:r>
                                            </m:sub>
                                          </m:sSub>
                                        </m:e>
                                      </m:nary>
                                    </m:e>
                                  </m:d>
                                </m:e>
                                <m:sup>
                                  <m:r>
                                    <a:rPr lang="en-US" altLang="ja-JP" sz="2400" b="0" i="1" smtClean="0">
                                      <a:latin typeface="Cambria Math" panose="02040503050406030204" pitchFamily="18" charset="0"/>
                                    </a:rPr>
                                    <m:t>2</m:t>
                                  </m:r>
                                </m:sup>
                              </m:sSup>
                            </m:num>
                            <m:den>
                              <m:d>
                                <m:dPr>
                                  <m:ctrlPr>
                                    <a:rPr lang="en-US" altLang="ja-JP" sz="2400" b="0" i="1" smtClean="0">
                                      <a:latin typeface="Cambria Math" panose="02040503050406030204" pitchFamily="18" charset="0"/>
                                    </a:rPr>
                                  </m:ctrlPr>
                                </m:dPr>
                                <m:e>
                                  <m:r>
                                    <a:rPr lang="en-US" altLang="ja-JP" sz="2400" b="0" i="1" smtClean="0">
                                      <a:latin typeface="Cambria Math" panose="02040503050406030204" pitchFamily="18" charset="0"/>
                                    </a:rPr>
                                    <m:t>𝐽</m:t>
                                  </m:r>
                                  <m:r>
                                    <a:rPr lang="en-US" altLang="ja-JP" sz="2400" b="0" i="1" smtClean="0">
                                      <a:latin typeface="Cambria Math" panose="02040503050406030204" pitchFamily="18" charset="0"/>
                                    </a:rPr>
                                    <m:t>−1</m:t>
                                  </m:r>
                                </m:e>
                              </m:d>
                            </m:den>
                          </m:f>
                        </m:num>
                        <m:den>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𝑀𝑆</m:t>
                              </m:r>
                            </m:e>
                            <m:sub>
                              <m:r>
                                <a:rPr lang="en-US" altLang="ja-JP" sz="2400" b="0" i="1" smtClean="0">
                                  <a:latin typeface="Cambria Math" panose="02040503050406030204" pitchFamily="18" charset="0"/>
                                </a:rPr>
                                <m:t>𝑤𝑖𝑡h𝑖𝑛</m:t>
                              </m:r>
                            </m:sub>
                          </m:sSub>
                          <m:r>
                            <a:rPr lang="en-US" altLang="ja-JP" sz="2400" b="0" i="1" smtClean="0">
                              <a:latin typeface="Cambria Math" panose="02040503050406030204" pitchFamily="18" charset="0"/>
                              <a:ea typeface="Cambria Math" panose="02040503050406030204" pitchFamily="18" charset="0"/>
                            </a:rPr>
                            <m:t>×</m:t>
                          </m:r>
                          <m:d>
                            <m:dPr>
                              <m:ctrlPr>
                                <a:rPr lang="en-US" altLang="ja-JP" sz="2400" b="0" i="1" smtClean="0">
                                  <a:latin typeface="Cambria Math" panose="02040503050406030204" pitchFamily="18" charset="0"/>
                                  <a:ea typeface="Cambria Math" panose="02040503050406030204" pitchFamily="18" charset="0"/>
                                </a:rPr>
                              </m:ctrlPr>
                            </m:dPr>
                            <m:e>
                              <m:f>
                                <m:fPr>
                                  <m:ctrlPr>
                                    <a:rPr lang="en-US" altLang="ja-JP" sz="2400" b="0" i="1" smtClean="0">
                                      <a:latin typeface="Cambria Math" panose="02040503050406030204" pitchFamily="18" charset="0"/>
                                      <a:ea typeface="Cambria Math" panose="02040503050406030204" pitchFamily="18" charset="0"/>
                                    </a:rPr>
                                  </m:ctrlPr>
                                </m:fPr>
                                <m:num>
                                  <m:sSubSup>
                                    <m:sSubSupPr>
                                      <m:ctrlPr>
                                        <a:rPr lang="en-US" altLang="ja-JP" sz="2400" b="0" i="1" smtClean="0">
                                          <a:latin typeface="Cambria Math" panose="02040503050406030204" pitchFamily="18" charset="0"/>
                                          <a:ea typeface="Cambria Math" panose="02040503050406030204" pitchFamily="18" charset="0"/>
                                        </a:rPr>
                                      </m:ctrlPr>
                                    </m:sSubSupPr>
                                    <m:e>
                                      <m:r>
                                        <a:rPr lang="en-US" altLang="ja-JP" sz="2400" b="0" i="1" smtClean="0">
                                          <a:latin typeface="Cambria Math" panose="02040503050406030204" pitchFamily="18" charset="0"/>
                                          <a:ea typeface="Cambria Math" panose="02040503050406030204" pitchFamily="18" charset="0"/>
                                        </a:rPr>
                                        <m:t>𝑐</m:t>
                                      </m:r>
                                    </m:e>
                                    <m:sub>
                                      <m:r>
                                        <a:rPr lang="en-US" altLang="ja-JP" sz="2400" b="0" i="1" smtClean="0">
                                          <a:latin typeface="Cambria Math" panose="02040503050406030204" pitchFamily="18" charset="0"/>
                                          <a:ea typeface="Cambria Math" panose="02040503050406030204" pitchFamily="18" charset="0"/>
                                        </a:rPr>
                                        <m:t>1</m:t>
                                      </m:r>
                                    </m:sub>
                                    <m:sup>
                                      <m:r>
                                        <a:rPr lang="en-US" altLang="ja-JP" sz="2400" b="0" i="1" smtClean="0">
                                          <a:latin typeface="Cambria Math" panose="02040503050406030204" pitchFamily="18" charset="0"/>
                                          <a:ea typeface="Cambria Math" panose="02040503050406030204" pitchFamily="18" charset="0"/>
                                        </a:rPr>
                                        <m:t>2</m:t>
                                      </m:r>
                                    </m:sup>
                                  </m:sSubSup>
                                </m:num>
                                <m:den>
                                  <m:sSub>
                                    <m:sSubPr>
                                      <m:ctrlPr>
                                        <a:rPr lang="en-US" altLang="ja-JP" sz="2400" b="0" i="1" smtClean="0">
                                          <a:latin typeface="Cambria Math" panose="02040503050406030204" pitchFamily="18" charset="0"/>
                                          <a:ea typeface="Cambria Math" panose="02040503050406030204" pitchFamily="18" charset="0"/>
                                        </a:rPr>
                                      </m:ctrlPr>
                                    </m:sSubPr>
                                    <m:e>
                                      <m:r>
                                        <a:rPr lang="en-US" altLang="ja-JP" sz="2400" b="0" i="1" smtClean="0">
                                          <a:latin typeface="Cambria Math" panose="02040503050406030204" pitchFamily="18" charset="0"/>
                                          <a:ea typeface="Cambria Math" panose="02040503050406030204" pitchFamily="18" charset="0"/>
                                        </a:rPr>
                                        <m:t>𝑛</m:t>
                                      </m:r>
                                    </m:e>
                                    <m:sub>
                                      <m:r>
                                        <a:rPr lang="en-US" altLang="ja-JP" sz="2400" b="0" i="1" smtClean="0">
                                          <a:latin typeface="Cambria Math" panose="02040503050406030204" pitchFamily="18" charset="0"/>
                                          <a:ea typeface="Cambria Math" panose="02040503050406030204" pitchFamily="18" charset="0"/>
                                        </a:rPr>
                                        <m:t>1</m:t>
                                      </m:r>
                                    </m:sub>
                                  </m:sSub>
                                </m:den>
                              </m:f>
                              <m:r>
                                <a:rPr lang="en-US" altLang="ja-JP" sz="2400" b="0" i="1" smtClean="0">
                                  <a:latin typeface="Cambria Math" panose="02040503050406030204" pitchFamily="18" charset="0"/>
                                  <a:ea typeface="Cambria Math" panose="02040503050406030204" pitchFamily="18" charset="0"/>
                                </a:rPr>
                                <m:t>+</m:t>
                              </m:r>
                              <m:f>
                                <m:fPr>
                                  <m:ctrlPr>
                                    <a:rPr lang="en-US" altLang="ja-JP" sz="2400" i="1">
                                      <a:latin typeface="Cambria Math" panose="02040503050406030204" pitchFamily="18" charset="0"/>
                                      <a:ea typeface="Cambria Math" panose="02040503050406030204" pitchFamily="18" charset="0"/>
                                    </a:rPr>
                                  </m:ctrlPr>
                                </m:fPr>
                                <m:num>
                                  <m:sSubSup>
                                    <m:sSubSupPr>
                                      <m:ctrlPr>
                                        <a:rPr lang="en-US" altLang="ja-JP" sz="2400" i="1">
                                          <a:latin typeface="Cambria Math" panose="02040503050406030204" pitchFamily="18" charset="0"/>
                                          <a:ea typeface="Cambria Math" panose="02040503050406030204" pitchFamily="18" charset="0"/>
                                        </a:rPr>
                                      </m:ctrlPr>
                                    </m:sSubSupPr>
                                    <m:e>
                                      <m:r>
                                        <a:rPr lang="en-US" altLang="ja-JP" sz="2400" i="1">
                                          <a:latin typeface="Cambria Math" panose="02040503050406030204" pitchFamily="18" charset="0"/>
                                          <a:ea typeface="Cambria Math" panose="02040503050406030204" pitchFamily="18" charset="0"/>
                                        </a:rPr>
                                        <m:t>𝑐</m:t>
                                      </m:r>
                                    </m:e>
                                    <m:sub>
                                      <m:r>
                                        <a:rPr lang="en-US" altLang="ja-JP" sz="2400" i="1">
                                          <a:latin typeface="Cambria Math" panose="02040503050406030204" pitchFamily="18" charset="0"/>
                                          <a:ea typeface="Cambria Math" panose="02040503050406030204" pitchFamily="18" charset="0"/>
                                        </a:rPr>
                                        <m:t>1</m:t>
                                      </m:r>
                                    </m:sub>
                                    <m:sup>
                                      <m:r>
                                        <a:rPr lang="en-US" altLang="ja-JP" sz="2400" i="1">
                                          <a:latin typeface="Cambria Math" panose="02040503050406030204" pitchFamily="18" charset="0"/>
                                          <a:ea typeface="Cambria Math" panose="02040503050406030204" pitchFamily="18" charset="0"/>
                                        </a:rPr>
                                        <m:t>2</m:t>
                                      </m:r>
                                    </m:sup>
                                  </m:sSubSup>
                                </m:num>
                                <m:den>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𝑛</m:t>
                                      </m:r>
                                    </m:e>
                                    <m:sub>
                                      <m:r>
                                        <a:rPr lang="en-US" altLang="ja-JP" sz="2400" i="1">
                                          <a:latin typeface="Cambria Math" panose="02040503050406030204" pitchFamily="18" charset="0"/>
                                          <a:ea typeface="Cambria Math" panose="02040503050406030204" pitchFamily="18" charset="0"/>
                                        </a:rPr>
                                        <m:t>1</m:t>
                                      </m:r>
                                    </m:sub>
                                  </m:sSub>
                                </m:den>
                              </m:f>
                              <m:r>
                                <a:rPr lang="en-US" altLang="ja-JP" sz="2400" b="0" i="1" smtClean="0">
                                  <a:latin typeface="Cambria Math" panose="02040503050406030204" pitchFamily="18" charset="0"/>
                                  <a:ea typeface="Cambria Math" panose="02040503050406030204" pitchFamily="18" charset="0"/>
                                </a:rPr>
                                <m:t>+⋯+</m:t>
                              </m:r>
                              <m:f>
                                <m:fPr>
                                  <m:ctrlPr>
                                    <a:rPr lang="en-US" altLang="ja-JP" sz="2400" i="1">
                                      <a:latin typeface="Cambria Math" panose="02040503050406030204" pitchFamily="18" charset="0"/>
                                      <a:ea typeface="Cambria Math" panose="02040503050406030204" pitchFamily="18" charset="0"/>
                                    </a:rPr>
                                  </m:ctrlPr>
                                </m:fPr>
                                <m:num>
                                  <m:sSubSup>
                                    <m:sSubSupPr>
                                      <m:ctrlPr>
                                        <a:rPr lang="en-US" altLang="ja-JP" sz="2400" i="1">
                                          <a:latin typeface="Cambria Math" panose="02040503050406030204" pitchFamily="18" charset="0"/>
                                          <a:ea typeface="Cambria Math" panose="02040503050406030204" pitchFamily="18" charset="0"/>
                                        </a:rPr>
                                      </m:ctrlPr>
                                    </m:sSubSupPr>
                                    <m:e>
                                      <m:r>
                                        <a:rPr lang="en-US" altLang="ja-JP" sz="2400" i="1">
                                          <a:latin typeface="Cambria Math" panose="02040503050406030204" pitchFamily="18" charset="0"/>
                                          <a:ea typeface="Cambria Math" panose="02040503050406030204" pitchFamily="18" charset="0"/>
                                        </a:rPr>
                                        <m:t>𝑐</m:t>
                                      </m:r>
                                    </m:e>
                                    <m:sub>
                                      <m:r>
                                        <a:rPr lang="en-US" altLang="ja-JP" sz="2400" i="1">
                                          <a:latin typeface="Cambria Math" panose="02040503050406030204" pitchFamily="18" charset="0"/>
                                          <a:ea typeface="Cambria Math" panose="02040503050406030204" pitchFamily="18" charset="0"/>
                                        </a:rPr>
                                        <m:t>1</m:t>
                                      </m:r>
                                    </m:sub>
                                    <m:sup>
                                      <m:r>
                                        <a:rPr lang="en-US" altLang="ja-JP" sz="2400" i="1">
                                          <a:latin typeface="Cambria Math" panose="02040503050406030204" pitchFamily="18" charset="0"/>
                                          <a:ea typeface="Cambria Math" panose="02040503050406030204" pitchFamily="18" charset="0"/>
                                        </a:rPr>
                                        <m:t>2</m:t>
                                      </m:r>
                                    </m:sup>
                                  </m:sSubSup>
                                </m:num>
                                <m:den>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𝑛</m:t>
                                      </m:r>
                                    </m:e>
                                    <m:sub>
                                      <m:r>
                                        <a:rPr lang="en-US" altLang="ja-JP" sz="2400" i="1">
                                          <a:latin typeface="Cambria Math" panose="02040503050406030204" pitchFamily="18" charset="0"/>
                                          <a:ea typeface="Cambria Math" panose="02040503050406030204" pitchFamily="18" charset="0"/>
                                        </a:rPr>
                                        <m:t>1</m:t>
                                      </m:r>
                                    </m:sub>
                                  </m:sSub>
                                </m:den>
                              </m:f>
                            </m:e>
                          </m:d>
                        </m:den>
                      </m:f>
                    </m:oMath>
                  </m:oMathPara>
                </a14:m>
                <a:endParaRPr kumimoji="1" lang="ja-JP" altLang="en-US" sz="2400" dirty="0"/>
              </a:p>
            </p:txBody>
          </p:sp>
        </mc:Choice>
        <mc:Fallback>
          <p:sp>
            <p:nvSpPr>
              <p:cNvPr id="5" name="テキスト ボックス 4"/>
              <p:cNvSpPr txBox="1">
                <a:spLocks noRot="1" noChangeAspect="1" noMove="1" noResize="1" noEditPoints="1" noAdjustHandles="1" noChangeArrowheads="1" noChangeShapeType="1" noTextEdit="1"/>
              </p:cNvSpPr>
              <p:nvPr/>
            </p:nvSpPr>
            <p:spPr>
              <a:xfrm>
                <a:off x="1043608" y="3284984"/>
                <a:ext cx="7220310" cy="1817164"/>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テキスト ボックス 1"/>
              <p:cNvSpPr txBox="1"/>
              <p:nvPr/>
            </p:nvSpPr>
            <p:spPr>
              <a:xfrm>
                <a:off x="1475656" y="2780928"/>
                <a:ext cx="3895554" cy="89428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𝑡</m:t>
                      </m:r>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d>
                            <m:dPr>
                              <m:begChr m:val="|"/>
                              <m:endChr m:val="|"/>
                              <m:ctrlPr>
                                <a:rPr kumimoji="1" lang="en-US" altLang="ja-JP" sz="2400" b="0" i="1" smtClean="0">
                                  <a:latin typeface="Cambria Math" panose="02040503050406030204" pitchFamily="18" charset="0"/>
                                </a:rPr>
                              </m:ctrlPr>
                            </m:dPr>
                            <m:e>
                              <m:acc>
                                <m:accPr>
                                  <m:chr m:val="̂"/>
                                  <m:ctrlPr>
                                    <a:rPr kumimoji="1" lang="en-US" altLang="ja-JP" sz="2400" b="0" i="1" smtClean="0">
                                      <a:latin typeface="Cambria Math" panose="02040503050406030204" pitchFamily="18" charset="0"/>
                                    </a:rPr>
                                  </m:ctrlPr>
                                </m:accPr>
                                <m:e>
                                  <m:r>
                                    <a:rPr kumimoji="1" lang="ja-JP" altLang="en-US" sz="2400" b="0" i="1" smtClean="0">
                                      <a:latin typeface="Cambria Math" panose="02040503050406030204" pitchFamily="18" charset="0"/>
                                    </a:rPr>
                                    <m:t>𝜓</m:t>
                                  </m:r>
                                </m:e>
                              </m:acc>
                            </m:e>
                          </m:d>
                        </m:num>
                        <m:den>
                          <m:sSub>
                            <m:sSubPr>
                              <m:ctrlPr>
                                <a:rPr kumimoji="1" lang="en-US" altLang="ja-JP" sz="2400" b="0" i="1" smtClean="0">
                                  <a:latin typeface="Cambria Math" panose="02040503050406030204" pitchFamily="18" charset="0"/>
                                </a:rPr>
                              </m:ctrlPr>
                            </m:sSubPr>
                            <m:e>
                              <m:acc>
                                <m:accPr>
                                  <m:chr m:val="̂"/>
                                  <m:ctrlPr>
                                    <a:rPr kumimoji="1" lang="en-US" altLang="ja-JP" sz="2400" b="0" i="1" smtClean="0">
                                      <a:latin typeface="Cambria Math" panose="02040503050406030204" pitchFamily="18" charset="0"/>
                                    </a:rPr>
                                  </m:ctrlPr>
                                </m:accPr>
                                <m:e>
                                  <m:r>
                                    <a:rPr kumimoji="1" lang="ja-JP" altLang="en-US" sz="2400" b="0" i="1" smtClean="0">
                                      <a:latin typeface="Cambria Math" panose="02040503050406030204" pitchFamily="18" charset="0"/>
                                    </a:rPr>
                                    <m:t>𝜎</m:t>
                                  </m:r>
                                </m:e>
                              </m:acc>
                            </m:e>
                            <m:sub>
                              <m:acc>
                                <m:accPr>
                                  <m:chr m:val="̂"/>
                                  <m:ctrlPr>
                                    <a:rPr kumimoji="1" lang="en-US" altLang="ja-JP" sz="2400" b="0" i="1" smtClean="0">
                                      <a:latin typeface="Cambria Math" panose="02040503050406030204" pitchFamily="18" charset="0"/>
                                    </a:rPr>
                                  </m:ctrlPr>
                                </m:accPr>
                                <m:e>
                                  <m:r>
                                    <a:rPr kumimoji="1" lang="ja-JP" altLang="en-US" sz="2400" b="0" i="1" smtClean="0">
                                      <a:latin typeface="Cambria Math" panose="02040503050406030204" pitchFamily="18" charset="0"/>
                                    </a:rPr>
                                    <m:t>𝜓</m:t>
                                  </m:r>
                                </m:e>
                              </m:acc>
                            </m:sub>
                          </m:sSub>
                        </m:den>
                      </m:f>
                      <m:r>
                        <a:rPr kumimoji="1" lang="en-US" altLang="ja-JP" sz="2400" b="0" i="1" smtClean="0">
                          <a:latin typeface="Cambria Math" panose="02040503050406030204" pitchFamily="18" charset="0"/>
                          <a:ea typeface="Cambria Math" panose="02040503050406030204" pitchFamily="18" charset="0"/>
                        </a:rPr>
                        <m:t>≥</m:t>
                      </m:r>
                      <m:rad>
                        <m:radPr>
                          <m:degHide m:val="on"/>
                          <m:ctrlPr>
                            <a:rPr kumimoji="1" lang="en-US" altLang="ja-JP" sz="2400" b="0" i="1" smtClean="0">
                              <a:latin typeface="Cambria Math" panose="02040503050406030204" pitchFamily="18" charset="0"/>
                              <a:ea typeface="Cambria Math" panose="02040503050406030204" pitchFamily="18" charset="0"/>
                            </a:rPr>
                          </m:ctrlPr>
                        </m:radPr>
                        <m:deg/>
                        <m:e>
                          <m:d>
                            <m:dPr>
                              <m:ctrlPr>
                                <a:rPr kumimoji="1" lang="en-US" altLang="ja-JP" sz="2400" b="0" i="1" smtClean="0">
                                  <a:latin typeface="Cambria Math" panose="02040503050406030204" pitchFamily="18" charset="0"/>
                                  <a:ea typeface="Cambria Math" panose="02040503050406030204" pitchFamily="18" charset="0"/>
                                </a:rPr>
                              </m:ctrlPr>
                            </m:dPr>
                            <m:e>
                              <m:r>
                                <a:rPr kumimoji="1" lang="en-US" altLang="ja-JP" sz="2400" b="0" i="1" smtClean="0">
                                  <a:latin typeface="Cambria Math" panose="02040503050406030204" pitchFamily="18" charset="0"/>
                                  <a:ea typeface="Cambria Math" panose="02040503050406030204" pitchFamily="18" charset="0"/>
                                </a:rPr>
                                <m:t>𝐽</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1</m:t>
                              </m:r>
                            </m:e>
                          </m:d>
                          <m:d>
                            <m:dPr>
                              <m:ctrlPr>
                                <a:rPr kumimoji="1" lang="en-US" altLang="ja-JP" sz="2400" b="0" i="1" smtClean="0">
                                  <a:latin typeface="Cambria Math" panose="02040503050406030204" pitchFamily="18" charset="0"/>
                                  <a:ea typeface="Cambria Math" panose="02040503050406030204" pitchFamily="18" charset="0"/>
                                </a:rPr>
                              </m:ctrlPr>
                            </m:dPr>
                            <m:e>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𝐹</m:t>
                                  </m:r>
                                </m:e>
                                <m:sub>
                                  <m:r>
                                    <a:rPr kumimoji="1" lang="en-US" altLang="ja-JP" sz="2400" b="0" i="1" smtClean="0">
                                      <a:latin typeface="Cambria Math" panose="02040503050406030204" pitchFamily="18" charset="0"/>
                                      <a:ea typeface="Cambria Math" panose="02040503050406030204" pitchFamily="18" charset="0"/>
                                    </a:rPr>
                                    <m:t>𝐽</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1</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𝑁</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𝐽</m:t>
                                  </m:r>
                                </m:sub>
                              </m:sSub>
                            </m:e>
                          </m:d>
                        </m:e>
                      </m:rad>
                    </m:oMath>
                  </m:oMathPara>
                </a14:m>
                <a:endParaRPr kumimoji="1" lang="ja-JP" altLang="en-US" sz="2400" dirty="0"/>
              </a:p>
            </p:txBody>
          </p:sp>
        </mc:Choice>
        <mc:Fallback>
          <p:sp>
            <p:nvSpPr>
              <p:cNvPr id="2" name="テキスト ボックス 1"/>
              <p:cNvSpPr txBox="1">
                <a:spLocks noRot="1" noChangeAspect="1" noMove="1" noResize="1" noEditPoints="1" noAdjustHandles="1" noChangeArrowheads="1" noChangeShapeType="1" noTextEdit="1"/>
              </p:cNvSpPr>
              <p:nvPr/>
            </p:nvSpPr>
            <p:spPr>
              <a:xfrm>
                <a:off x="1475656" y="2780928"/>
                <a:ext cx="3895554" cy="894284"/>
              </a:xfrm>
              <a:prstGeom prst="rect">
                <a:avLst/>
              </a:prstGeom>
              <a:blipFill>
                <a:blip r:embed="rId2"/>
                <a:stretch>
                  <a:fillRect/>
                </a:stretch>
              </a:blipFill>
            </p:spPr>
            <p:txBody>
              <a:bodyPr/>
              <a:lstStyle/>
              <a:p>
                <a:r>
                  <a:rPr lang="ja-JP" altLang="en-US">
                    <a:noFill/>
                  </a:rPr>
                  <a:t> </a:t>
                </a:r>
              </a:p>
            </p:txBody>
          </p:sp>
        </mc:Fallback>
      </mc:AlternateContent>
      <p:sp>
        <p:nvSpPr>
          <p:cNvPr id="3" name="タイトル 2"/>
          <p:cNvSpPr>
            <a:spLocks noGrp="1"/>
          </p:cNvSpPr>
          <p:nvPr>
            <p:ph type="title"/>
          </p:nvPr>
        </p:nvSpPr>
        <p:spPr/>
        <p:txBody>
          <a:bodyPr/>
          <a:lstStyle/>
          <a:p>
            <a:endParaRPr kumimoji="1" lang="ja-JP" altLang="en-US" dirty="0"/>
          </a:p>
        </p:txBody>
      </p:sp>
      <p:sp>
        <p:nvSpPr>
          <p:cNvPr id="8" name="コンテンツ プレースホルダー 7"/>
          <p:cNvSpPr>
            <a:spLocks noGrp="1"/>
          </p:cNvSpPr>
          <p:nvPr>
            <p:ph idx="1"/>
          </p:nvPr>
        </p:nvSpPr>
        <p:spPr/>
        <p:txBody>
          <a:bodyPr/>
          <a:lstStyle/>
          <a:p>
            <a:r>
              <a:rPr lang="ja-JP" altLang="en-US" dirty="0"/>
              <a:t>データから計算される </a:t>
            </a:r>
            <a:r>
              <a:rPr lang="en-US" altLang="ja-JP" i="1" dirty="0">
                <a:latin typeface="Times New Roman" panose="02020603050405020304" pitchFamily="18" charset="0"/>
                <a:cs typeface="Times New Roman" panose="02020603050405020304" pitchFamily="18" charset="0"/>
              </a:rPr>
              <a:t>t</a:t>
            </a:r>
            <a:r>
              <a:rPr lang="en-US" altLang="ja-JP" dirty="0"/>
              <a:t> </a:t>
            </a:r>
            <a:r>
              <a:rPr lang="ja-JP" altLang="en-US" dirty="0"/>
              <a:t>統計量と棄却限界値との比較では，以下の不等式を評価している</a:t>
            </a:r>
            <a:r>
              <a:rPr lang="ja-JP" altLang="en-US" dirty="0" smtClean="0"/>
              <a:t>．</a:t>
            </a:r>
            <a:endParaRPr lang="en-US" altLang="ja-JP" dirty="0" smtClean="0"/>
          </a:p>
          <a:p>
            <a:endParaRPr lang="en-US" altLang="ja-JP" dirty="0"/>
          </a:p>
          <a:p>
            <a:endParaRPr lang="en-US" altLang="ja-JP" dirty="0" smtClean="0"/>
          </a:p>
          <a:p>
            <a:r>
              <a:rPr lang="ja-JP" altLang="en-US" dirty="0"/>
              <a:t>不等式</a:t>
            </a:r>
            <a:r>
              <a:rPr lang="ja-JP" altLang="en-US" dirty="0" smtClean="0"/>
              <a:t>の両辺（いずれも正）を２乗すると</a:t>
            </a:r>
            <a:endParaRPr lang="ja-JP" altLang="en-US" dirty="0"/>
          </a:p>
          <a:p>
            <a:endParaRPr kumimoji="1" lang="ja-JP" altLang="en-US" dirty="0"/>
          </a:p>
        </p:txBody>
      </p:sp>
      <mc:AlternateContent xmlns:mc="http://schemas.openxmlformats.org/markup-compatibility/2006">
        <mc:Choice xmlns:a14="http://schemas.microsoft.com/office/drawing/2010/main" Requires="a14">
          <p:sp>
            <p:nvSpPr>
              <p:cNvPr id="9" name="テキスト ボックス 8"/>
              <p:cNvSpPr txBox="1"/>
              <p:nvPr/>
            </p:nvSpPr>
            <p:spPr>
              <a:xfrm>
                <a:off x="1217455" y="4780318"/>
                <a:ext cx="3170355" cy="946478"/>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kumimoji="1" lang="en-US" altLang="ja-JP" sz="2400" i="1" smtClean="0">
                              <a:latin typeface="Cambria Math" panose="02040503050406030204" pitchFamily="18" charset="0"/>
                            </a:rPr>
                          </m:ctrlPr>
                        </m:fPr>
                        <m:num>
                          <m:sSup>
                            <m:sSupPr>
                              <m:ctrlPr>
                                <a:rPr kumimoji="1" lang="en-US" altLang="ja-JP" sz="2400" i="1" smtClean="0">
                                  <a:latin typeface="Cambria Math" panose="02040503050406030204" pitchFamily="18" charset="0"/>
                                </a:rPr>
                              </m:ctrlPr>
                            </m:sSupPr>
                            <m:e>
                              <m:acc>
                                <m:accPr>
                                  <m:chr m:val="̂"/>
                                  <m:ctrlPr>
                                    <a:rPr kumimoji="1" lang="en-US" altLang="ja-JP" sz="2400" i="1" smtClean="0">
                                      <a:latin typeface="Cambria Math" panose="02040503050406030204" pitchFamily="18" charset="0"/>
                                    </a:rPr>
                                  </m:ctrlPr>
                                </m:accPr>
                                <m:e>
                                  <m:r>
                                    <a:rPr kumimoji="1" lang="ja-JP" altLang="en-US" sz="2400" i="1" smtClean="0">
                                      <a:latin typeface="Cambria Math" panose="02040503050406030204" pitchFamily="18" charset="0"/>
                                    </a:rPr>
                                    <m:t>𝜓</m:t>
                                  </m:r>
                                </m:e>
                              </m:acc>
                            </m:e>
                            <m:sup>
                              <m:r>
                                <a:rPr kumimoji="1" lang="en-US" altLang="ja-JP" sz="2400" b="0" i="1" smtClean="0">
                                  <a:latin typeface="Cambria Math" panose="02040503050406030204" pitchFamily="18" charset="0"/>
                                </a:rPr>
                                <m:t>2</m:t>
                              </m:r>
                            </m:sup>
                          </m:sSup>
                        </m:num>
                        <m:den>
                          <m:sSubSup>
                            <m:sSubSupPr>
                              <m:ctrlPr>
                                <a:rPr kumimoji="1" lang="en-US" altLang="ja-JP" sz="2400" i="1" smtClean="0">
                                  <a:latin typeface="Cambria Math" panose="02040503050406030204" pitchFamily="18" charset="0"/>
                                </a:rPr>
                              </m:ctrlPr>
                            </m:sSubSupPr>
                            <m:e>
                              <m:acc>
                                <m:accPr>
                                  <m:chr m:val="̂"/>
                                  <m:ctrlPr>
                                    <a:rPr kumimoji="1" lang="en-US" altLang="ja-JP" sz="2400" i="1" smtClean="0">
                                      <a:latin typeface="Cambria Math" panose="02040503050406030204" pitchFamily="18" charset="0"/>
                                    </a:rPr>
                                  </m:ctrlPr>
                                </m:accPr>
                                <m:e>
                                  <m:r>
                                    <a:rPr kumimoji="1" lang="ja-JP" altLang="en-US" sz="2400" i="1" smtClean="0">
                                      <a:latin typeface="Cambria Math" panose="02040503050406030204" pitchFamily="18" charset="0"/>
                                    </a:rPr>
                                    <m:t>𝜎</m:t>
                                  </m:r>
                                </m:e>
                              </m:acc>
                            </m:e>
                            <m:sub>
                              <m:acc>
                                <m:accPr>
                                  <m:chr m:val="̂"/>
                                  <m:ctrlPr>
                                    <a:rPr kumimoji="1" lang="en-US" altLang="ja-JP" sz="2400" i="1" smtClean="0">
                                      <a:latin typeface="Cambria Math" panose="02040503050406030204" pitchFamily="18" charset="0"/>
                                    </a:rPr>
                                  </m:ctrlPr>
                                </m:accPr>
                                <m:e>
                                  <m:r>
                                    <a:rPr kumimoji="1" lang="ja-JP" altLang="en-US" sz="2400" i="1" smtClean="0">
                                      <a:latin typeface="Cambria Math" panose="02040503050406030204" pitchFamily="18" charset="0"/>
                                    </a:rPr>
                                    <m:t>𝜓</m:t>
                                  </m:r>
                                </m:e>
                              </m:acc>
                            </m:sub>
                            <m:sup>
                              <m:r>
                                <a:rPr kumimoji="1" lang="en-US" altLang="ja-JP" sz="2400" b="0" i="1" smtClean="0">
                                  <a:latin typeface="Cambria Math" panose="02040503050406030204" pitchFamily="18" charset="0"/>
                                </a:rPr>
                                <m:t>2</m:t>
                              </m:r>
                            </m:sup>
                          </m:sSubSup>
                        </m:den>
                      </m:f>
                      <m:r>
                        <a:rPr lang="en-US" altLang="ja-JP" sz="2400" i="1">
                          <a:latin typeface="Cambria Math" panose="02040503050406030204" pitchFamily="18" charset="0"/>
                          <a:ea typeface="Cambria Math" panose="02040503050406030204" pitchFamily="18" charset="0"/>
                        </a:rPr>
                        <m:t>≥</m:t>
                      </m:r>
                      <m:d>
                        <m:dPr>
                          <m:ctrlPr>
                            <a:rPr lang="en-US" altLang="ja-JP" sz="2400" i="1" smtClean="0">
                              <a:latin typeface="Cambria Math" panose="02040503050406030204" pitchFamily="18" charset="0"/>
                              <a:ea typeface="Cambria Math" panose="02040503050406030204" pitchFamily="18" charset="0"/>
                            </a:rPr>
                          </m:ctrlPr>
                        </m:dPr>
                        <m:e>
                          <m:r>
                            <a:rPr lang="en-US" altLang="ja-JP" sz="2400" b="0" i="1" smtClean="0">
                              <a:latin typeface="Cambria Math" panose="02040503050406030204" pitchFamily="18" charset="0"/>
                              <a:ea typeface="Cambria Math" panose="02040503050406030204" pitchFamily="18" charset="0"/>
                            </a:rPr>
                            <m:t>𝐽</m:t>
                          </m:r>
                          <m:r>
                            <a:rPr lang="en-US" altLang="ja-JP" sz="2400" b="0" i="1" smtClean="0">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1</m:t>
                          </m:r>
                        </m:e>
                      </m:d>
                      <m:r>
                        <a:rPr lang="en-US" altLang="ja-JP" sz="2400" i="1" smtClean="0">
                          <a:latin typeface="Cambria Math" panose="02040503050406030204" pitchFamily="18" charset="0"/>
                          <a:ea typeface="Cambria Math" panose="02040503050406030204" pitchFamily="18" charset="0"/>
                        </a:rPr>
                        <m:t>×</m:t>
                      </m:r>
                      <m:sSub>
                        <m:sSubPr>
                          <m:ctrlPr>
                            <a:rPr lang="en-US" altLang="ja-JP" sz="2400" i="1" smtClean="0">
                              <a:latin typeface="Cambria Math" panose="02040503050406030204" pitchFamily="18" charset="0"/>
                              <a:ea typeface="Cambria Math" panose="02040503050406030204" pitchFamily="18" charset="0"/>
                            </a:rPr>
                          </m:ctrlPr>
                        </m:sSubPr>
                        <m:e>
                          <m:r>
                            <a:rPr lang="en-US" altLang="ja-JP" sz="2400" b="0" i="1" smtClean="0">
                              <a:latin typeface="Cambria Math" panose="02040503050406030204" pitchFamily="18" charset="0"/>
                              <a:ea typeface="Cambria Math" panose="02040503050406030204" pitchFamily="18" charset="0"/>
                            </a:rPr>
                            <m:t>𝐹</m:t>
                          </m:r>
                        </m:e>
                        <m:sub>
                          <m:r>
                            <a:rPr lang="en-US" altLang="ja-JP" sz="2400" b="0" i="1" smtClean="0">
                              <a:latin typeface="Cambria Math" panose="02040503050406030204" pitchFamily="18" charset="0"/>
                              <a:ea typeface="Cambria Math" panose="02040503050406030204" pitchFamily="18" charset="0"/>
                            </a:rPr>
                            <m:t>𝐽</m:t>
                          </m:r>
                          <m:r>
                            <a:rPr lang="en-US" altLang="ja-JP" sz="2400" b="0" i="1" smtClean="0">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1</m:t>
                          </m:r>
                          <m:r>
                            <a:rPr lang="en-US" altLang="ja-JP" sz="2400" b="0" i="1" smtClean="0">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𝑁</m:t>
                          </m:r>
                          <m:r>
                            <a:rPr lang="en-US" altLang="ja-JP" sz="2400" b="0" i="1" smtClean="0">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𝐽</m:t>
                          </m:r>
                        </m:sub>
                      </m:sSub>
                    </m:oMath>
                  </m:oMathPara>
                </a14:m>
                <a:endParaRPr kumimoji="1" lang="ja-JP" altLang="en-US" sz="2400" dirty="0"/>
              </a:p>
            </p:txBody>
          </p:sp>
        </mc:Choice>
        <mc:Fallback>
          <p:sp>
            <p:nvSpPr>
              <p:cNvPr id="9" name="テキスト ボックス 8"/>
              <p:cNvSpPr txBox="1">
                <a:spLocks noRot="1" noChangeAspect="1" noMove="1" noResize="1" noEditPoints="1" noAdjustHandles="1" noChangeArrowheads="1" noChangeShapeType="1" noTextEdit="1"/>
              </p:cNvSpPr>
              <p:nvPr/>
            </p:nvSpPr>
            <p:spPr>
              <a:xfrm>
                <a:off x="1217455" y="4780318"/>
                <a:ext cx="3170355" cy="946478"/>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0" name="テキスト ボックス 9"/>
              <p:cNvSpPr txBox="1"/>
              <p:nvPr/>
            </p:nvSpPr>
            <p:spPr>
              <a:xfrm>
                <a:off x="5004048" y="4653136"/>
                <a:ext cx="2678682" cy="120084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US" altLang="ja-JP" sz="2400" i="1" smtClean="0">
                              <a:latin typeface="Cambria Math" panose="02040503050406030204" pitchFamily="18" charset="0"/>
                            </a:rPr>
                          </m:ctrlPr>
                        </m:fPr>
                        <m:num>
                          <m:f>
                            <m:fPr>
                              <m:type m:val="skw"/>
                              <m:ctrlPr>
                                <a:rPr lang="en-US" altLang="ja-JP" sz="2400" i="1" smtClean="0">
                                  <a:latin typeface="Cambria Math" panose="02040503050406030204" pitchFamily="18" charset="0"/>
                                </a:rPr>
                              </m:ctrlPr>
                            </m:fPr>
                            <m:num>
                              <m:sSup>
                                <m:sSupPr>
                                  <m:ctrlPr>
                                    <a:rPr lang="en-US" altLang="ja-JP" sz="2400" i="1">
                                      <a:latin typeface="Cambria Math" panose="02040503050406030204" pitchFamily="18" charset="0"/>
                                    </a:rPr>
                                  </m:ctrlPr>
                                </m:sSupPr>
                                <m:e>
                                  <m:acc>
                                    <m:accPr>
                                      <m:chr m:val="̂"/>
                                      <m:ctrlPr>
                                        <a:rPr lang="en-US" altLang="ja-JP" sz="2400" i="1">
                                          <a:latin typeface="Cambria Math" panose="02040503050406030204" pitchFamily="18" charset="0"/>
                                        </a:rPr>
                                      </m:ctrlPr>
                                    </m:accPr>
                                    <m:e>
                                      <m:r>
                                        <a:rPr lang="ja-JP" altLang="en-US" sz="2400" i="1">
                                          <a:latin typeface="Cambria Math" panose="02040503050406030204" pitchFamily="18" charset="0"/>
                                        </a:rPr>
                                        <m:t>𝜓</m:t>
                                      </m:r>
                                    </m:e>
                                  </m:acc>
                                </m:e>
                                <m:sup>
                                  <m:r>
                                    <a:rPr lang="en-US" altLang="ja-JP" sz="2400" i="1">
                                      <a:latin typeface="Cambria Math" panose="02040503050406030204" pitchFamily="18" charset="0"/>
                                    </a:rPr>
                                    <m:t>2</m:t>
                                  </m:r>
                                </m:sup>
                              </m:sSup>
                            </m:num>
                            <m:den>
                              <m:r>
                                <a:rPr lang="en-US" altLang="ja-JP" sz="2400" b="0" i="1" smtClean="0">
                                  <a:latin typeface="Cambria Math" panose="02040503050406030204" pitchFamily="18" charset="0"/>
                                </a:rPr>
                                <m:t>𝐽</m:t>
                              </m:r>
                              <m:r>
                                <a:rPr lang="en-US" altLang="ja-JP" sz="2400" b="0" i="1" smtClean="0">
                                  <a:latin typeface="Cambria Math" panose="02040503050406030204" pitchFamily="18" charset="0"/>
                                </a:rPr>
                                <m:t>−</m:t>
                              </m:r>
                              <m:r>
                                <a:rPr lang="en-US" altLang="ja-JP" sz="2400" b="0" i="1" smtClean="0">
                                  <a:latin typeface="Cambria Math" panose="02040503050406030204" pitchFamily="18" charset="0"/>
                                </a:rPr>
                                <m:t>1</m:t>
                              </m:r>
                            </m:den>
                          </m:f>
                        </m:num>
                        <m:den>
                          <m:sSubSup>
                            <m:sSubSupPr>
                              <m:ctrlPr>
                                <a:rPr lang="en-US" altLang="ja-JP" sz="2400" i="1">
                                  <a:latin typeface="Cambria Math" panose="02040503050406030204" pitchFamily="18" charset="0"/>
                                </a:rPr>
                              </m:ctrlPr>
                            </m:sSubSupPr>
                            <m:e>
                              <m:acc>
                                <m:accPr>
                                  <m:chr m:val="̂"/>
                                  <m:ctrlPr>
                                    <a:rPr lang="en-US" altLang="ja-JP" sz="2400" i="1">
                                      <a:latin typeface="Cambria Math" panose="02040503050406030204" pitchFamily="18" charset="0"/>
                                    </a:rPr>
                                  </m:ctrlPr>
                                </m:accPr>
                                <m:e>
                                  <m:r>
                                    <a:rPr lang="ja-JP" altLang="en-US" sz="2400" i="1">
                                      <a:latin typeface="Cambria Math" panose="02040503050406030204" pitchFamily="18" charset="0"/>
                                    </a:rPr>
                                    <m:t>𝜎</m:t>
                                  </m:r>
                                </m:e>
                              </m:acc>
                            </m:e>
                            <m:sub>
                              <m:acc>
                                <m:accPr>
                                  <m:chr m:val="̂"/>
                                  <m:ctrlPr>
                                    <a:rPr lang="en-US" altLang="ja-JP" sz="2400" i="1">
                                      <a:latin typeface="Cambria Math" panose="02040503050406030204" pitchFamily="18" charset="0"/>
                                    </a:rPr>
                                  </m:ctrlPr>
                                </m:accPr>
                                <m:e>
                                  <m:r>
                                    <a:rPr lang="ja-JP" altLang="en-US" sz="2400" i="1">
                                      <a:latin typeface="Cambria Math" panose="02040503050406030204" pitchFamily="18" charset="0"/>
                                    </a:rPr>
                                    <m:t>𝜓</m:t>
                                  </m:r>
                                </m:e>
                              </m:acc>
                            </m:sub>
                            <m:sup>
                              <m:r>
                                <a:rPr lang="en-US" altLang="ja-JP" sz="2400" i="1">
                                  <a:latin typeface="Cambria Math" panose="02040503050406030204" pitchFamily="18" charset="0"/>
                                </a:rPr>
                                <m:t>2</m:t>
                              </m:r>
                            </m:sup>
                          </m:sSubSup>
                        </m:den>
                      </m:f>
                      <m:r>
                        <a:rPr lang="en-US" altLang="ja-JP" sz="2400" i="1">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ea typeface="Cambria Math" panose="02040503050406030204" pitchFamily="18" charset="0"/>
                            </a:rPr>
                          </m:ctrlPr>
                        </m:sSubPr>
                        <m:e>
                          <m:r>
                            <a:rPr lang="en-US" altLang="ja-JP" sz="2400" i="1">
                              <a:latin typeface="Cambria Math" panose="02040503050406030204" pitchFamily="18" charset="0"/>
                              <a:ea typeface="Cambria Math" panose="02040503050406030204" pitchFamily="18" charset="0"/>
                            </a:rPr>
                            <m:t>𝐹</m:t>
                          </m:r>
                        </m:e>
                        <m:sub>
                          <m:r>
                            <a:rPr lang="en-US" altLang="ja-JP" sz="2400" i="1">
                              <a:latin typeface="Cambria Math" panose="02040503050406030204" pitchFamily="18" charset="0"/>
                              <a:ea typeface="Cambria Math" panose="02040503050406030204" pitchFamily="18" charset="0"/>
                            </a:rPr>
                            <m:t>𝐽</m:t>
                          </m:r>
                          <m:r>
                            <a:rPr lang="en-US" altLang="ja-JP" sz="2400" i="1">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1</m:t>
                          </m:r>
                          <m:r>
                            <a:rPr lang="en-US" altLang="ja-JP" sz="2400" i="1">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𝑁</m:t>
                          </m:r>
                          <m:r>
                            <a:rPr lang="en-US" altLang="ja-JP" sz="2400" i="1">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𝐽</m:t>
                          </m:r>
                        </m:sub>
                      </m:sSub>
                    </m:oMath>
                  </m:oMathPara>
                </a14:m>
                <a:endParaRPr kumimoji="1" lang="ja-JP" altLang="en-US" sz="2400" dirty="0"/>
              </a:p>
            </p:txBody>
          </p:sp>
        </mc:Choice>
        <mc:Fallback>
          <p:sp>
            <p:nvSpPr>
              <p:cNvPr id="10" name="テキスト ボックス 9"/>
              <p:cNvSpPr txBox="1">
                <a:spLocks noRot="1" noChangeAspect="1" noMove="1" noResize="1" noEditPoints="1" noAdjustHandles="1" noChangeArrowheads="1" noChangeShapeType="1" noTextEdit="1"/>
              </p:cNvSpPr>
              <p:nvPr/>
            </p:nvSpPr>
            <p:spPr>
              <a:xfrm>
                <a:off x="5004048" y="4653136"/>
                <a:ext cx="2678682" cy="1200842"/>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089912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対比係数の決め方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まとめて扱いたい水準は同符号にする</a:t>
            </a:r>
            <a:endParaRPr kumimoji="1" lang="en-US" altLang="ja-JP" dirty="0" smtClean="0"/>
          </a:p>
          <a:p>
            <a:r>
              <a:rPr lang="ja-JP" altLang="en-US" dirty="0" smtClean="0"/>
              <a:t>比較したい水準は異符号にする</a:t>
            </a:r>
            <a:endParaRPr lang="en-US" altLang="ja-JP" dirty="0" smtClean="0"/>
          </a:p>
          <a:p>
            <a:r>
              <a:rPr kumimoji="1" lang="ja-JP" altLang="en-US" dirty="0" smtClean="0"/>
              <a:t>考慮しない水準はゼロにする</a:t>
            </a:r>
            <a:endParaRPr kumimoji="1" lang="en-US" altLang="ja-JP" dirty="0" smtClean="0"/>
          </a:p>
          <a:p>
            <a:r>
              <a:rPr lang="ja-JP" altLang="en-US" dirty="0" smtClean="0"/>
              <a:t>総和がゼロになるようにする</a:t>
            </a:r>
            <a:endParaRPr kumimoji="1" lang="en-US" altLang="ja-JP" dirty="0" smtClean="0"/>
          </a:p>
          <a:p>
            <a:endParaRPr lang="en-US" altLang="ja-JP" dirty="0" smtClean="0"/>
          </a:p>
          <a:p>
            <a:pPr lvl="1"/>
            <a:r>
              <a:rPr kumimoji="1" lang="ja-JP" altLang="en-US" dirty="0" smtClean="0"/>
              <a:t>参考：</a:t>
            </a:r>
            <a:r>
              <a:rPr lang="en-US" altLang="ja-JP" dirty="0" smtClean="0"/>
              <a:t>Crawley, M. J. 『</a:t>
            </a:r>
            <a:r>
              <a:rPr lang="ja-JP" altLang="en-US" dirty="0" smtClean="0"/>
              <a:t>統計学：</a:t>
            </a:r>
            <a:r>
              <a:rPr lang="en-US" altLang="ja-JP" dirty="0" smtClean="0"/>
              <a:t>R</a:t>
            </a:r>
            <a:r>
              <a:rPr lang="ja-JP" altLang="en-US" dirty="0" smtClean="0"/>
              <a:t>を用いた</a:t>
            </a:r>
            <a:r>
              <a:rPr lang="ja-JP" altLang="en-US" dirty="0" smtClean="0"/>
              <a:t>入門書（改訂第２版）</a:t>
            </a:r>
            <a:r>
              <a:rPr lang="en-US" altLang="ja-JP" dirty="0" smtClean="0"/>
              <a:t>』</a:t>
            </a:r>
            <a:r>
              <a:rPr lang="ja-JP" altLang="en-US" dirty="0" smtClean="0"/>
              <a:t>（共立出版）</a:t>
            </a:r>
            <a:r>
              <a:rPr lang="en-US" altLang="ja-JP" dirty="0" smtClean="0"/>
              <a:t>p.236</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分散分析と多重比較との関係</a:t>
            </a:r>
            <a:endParaRPr kumimoji="1" lang="ja-JP" altLang="en-US" dirty="0"/>
          </a:p>
        </p:txBody>
      </p:sp>
      <p:sp>
        <p:nvSpPr>
          <p:cNvPr id="3" name="コンテンツ プレースホルダー 2"/>
          <p:cNvSpPr>
            <a:spLocks noGrp="1"/>
          </p:cNvSpPr>
          <p:nvPr>
            <p:ph idx="1"/>
          </p:nvPr>
        </p:nvSpPr>
        <p:spPr/>
        <p:txBody>
          <a:bodyPr/>
          <a:lstStyle/>
          <a:p>
            <a:r>
              <a:rPr lang="ja-JP" altLang="en-US" u="sng" dirty="0" smtClean="0"/>
              <a:t>シェフェ</a:t>
            </a:r>
            <a:r>
              <a:rPr lang="ja-JP" altLang="en-US" u="sng" dirty="0"/>
              <a:t>の方法は分散分析の結果と矛盾しない</a:t>
            </a:r>
            <a:r>
              <a:rPr lang="ja-JP" altLang="en-US" dirty="0"/>
              <a:t>．</a:t>
            </a:r>
            <a:endParaRPr lang="en-US" altLang="ja-JP" dirty="0"/>
          </a:p>
          <a:p>
            <a:pPr lvl="1"/>
            <a:r>
              <a:rPr lang="ja-JP" altLang="en-US" dirty="0"/>
              <a:t>無数にある対比から計算される </a:t>
            </a:r>
            <a:r>
              <a:rPr lang="en-US" altLang="ja-JP" i="1" dirty="0">
                <a:latin typeface="Times New Roman" pitchFamily="18" charset="0"/>
                <a:cs typeface="Times New Roman" pitchFamily="18" charset="0"/>
              </a:rPr>
              <a:t>F</a:t>
            </a:r>
            <a:r>
              <a:rPr lang="en-US" altLang="ja-JP" dirty="0"/>
              <a:t> </a:t>
            </a:r>
            <a:r>
              <a:rPr lang="ja-JP" altLang="en-US" dirty="0"/>
              <a:t>統計量の最大値が，分散分析での </a:t>
            </a:r>
            <a:r>
              <a:rPr lang="en-US" altLang="ja-JP" i="1" dirty="0">
                <a:latin typeface="Times New Roman" pitchFamily="18" charset="0"/>
                <a:cs typeface="Times New Roman" pitchFamily="18" charset="0"/>
              </a:rPr>
              <a:t>F</a:t>
            </a:r>
            <a:r>
              <a:rPr lang="en-US" altLang="ja-JP" dirty="0"/>
              <a:t> </a:t>
            </a:r>
            <a:r>
              <a:rPr lang="ja-JP" altLang="en-US" dirty="0"/>
              <a:t>統計量を超えない．（第１種の誤りを統制）</a:t>
            </a:r>
            <a:endParaRPr lang="en-US" altLang="ja-JP" dirty="0"/>
          </a:p>
          <a:p>
            <a:pPr lvl="1"/>
            <a:r>
              <a:rPr lang="ja-JP" altLang="en-US" dirty="0"/>
              <a:t>１元配置分散分析の結果が有意でないなら，</a:t>
            </a:r>
            <a:r>
              <a:rPr lang="ja-JP" altLang="en-US" dirty="0" smtClean="0"/>
              <a:t>シェフェ</a:t>
            </a:r>
            <a:r>
              <a:rPr lang="ja-JP" altLang="en-US" dirty="0"/>
              <a:t>の方法で有意な対比は存在しない</a:t>
            </a:r>
            <a:r>
              <a:rPr lang="ja-JP" altLang="en-US" dirty="0" smtClean="0"/>
              <a:t>．</a:t>
            </a:r>
            <a:endParaRPr lang="en-US" altLang="ja-JP" dirty="0" smtClean="0"/>
          </a:p>
          <a:p>
            <a:r>
              <a:rPr lang="ja-JP" altLang="en-US" dirty="0" smtClean="0"/>
              <a:t>分散分析の</a:t>
            </a:r>
            <a:r>
              <a:rPr lang="ja-JP" altLang="en-US" dirty="0"/>
              <a:t>結果</a:t>
            </a:r>
            <a:r>
              <a:rPr lang="ja-JP" altLang="en-US" dirty="0" smtClean="0"/>
              <a:t>が有意であったときのみ，シェフェの方法による多重比較を行う．</a:t>
            </a:r>
            <a:endParaRPr lang="ja-JP" altLang="en-US" dirty="0"/>
          </a:p>
        </p:txBody>
      </p:sp>
    </p:spTree>
    <p:extLst>
      <p:ext uri="{BB962C8B-B14F-4D97-AF65-F5344CB8AC3E}">
        <p14:creationId xmlns:p14="http://schemas.microsoft.com/office/powerpoint/2010/main" val="1957484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7.10. </a:t>
            </a:r>
            <a:r>
              <a:rPr kumimoji="1" lang="ja-JP" altLang="en-US" dirty="0" smtClean="0"/>
              <a:t>処理水準間の平均の差を</a:t>
            </a:r>
            <a:r>
              <a:rPr kumimoji="1" lang="en-US" altLang="ja-JP" dirty="0" smtClean="0"/>
              <a:t/>
            </a:r>
            <a:br>
              <a:rPr kumimoji="1" lang="en-US" altLang="ja-JP" dirty="0" smtClean="0"/>
            </a:br>
            <a:r>
              <a:rPr kumimoji="1" lang="ja-JP" altLang="en-US" dirty="0" smtClean="0"/>
              <a:t>検定する</a:t>
            </a:r>
            <a:endParaRPr kumimoji="1" lang="ja-JP" altLang="en-US" dirty="0"/>
          </a:p>
        </p:txBody>
      </p:sp>
      <p:sp>
        <p:nvSpPr>
          <p:cNvPr id="3" name="コンテンツ プレースホルダ 2"/>
          <p:cNvSpPr>
            <a:spLocks noGrp="1"/>
          </p:cNvSpPr>
          <p:nvPr>
            <p:ph idx="1"/>
          </p:nvPr>
        </p:nvSpPr>
        <p:spPr/>
        <p:txBody>
          <a:bodyPr/>
          <a:lstStyle/>
          <a:p>
            <a:r>
              <a:rPr lang="ja-JP" altLang="en-US" dirty="0"/>
              <a:t>分散分析の</a:t>
            </a:r>
            <a:r>
              <a:rPr lang="ja-JP" altLang="en-US" dirty="0" smtClean="0"/>
              <a:t>結果，興味ある要因（３水準以上）の効果が有意であったとする．</a:t>
            </a:r>
            <a:endParaRPr lang="en-US" altLang="ja-JP" dirty="0" smtClean="0"/>
          </a:p>
          <a:p>
            <a:r>
              <a:rPr lang="ja-JP" altLang="en-US" dirty="0"/>
              <a:t>このことは</a:t>
            </a:r>
            <a:r>
              <a:rPr lang="ja-JP" altLang="en-US" dirty="0" smtClean="0"/>
              <a:t>，どこかの水準間で，母集団平均が異なることを意味する．３水準の場合，</a:t>
            </a:r>
            <a:r>
              <a:rPr lang="ja-JP" altLang="en-US" u="sng" dirty="0" smtClean="0"/>
              <a:t>つぎのうち少なくともひとつが真</a:t>
            </a:r>
            <a:r>
              <a:rPr lang="ja-JP" altLang="en-US" dirty="0" smtClean="0"/>
              <a:t>．</a:t>
            </a:r>
            <a:endParaRPr lang="en-US" altLang="ja-JP" dirty="0" smtClean="0"/>
          </a:p>
          <a:p>
            <a:endParaRPr lang="en-US" altLang="ja-JP" dirty="0" smtClean="0"/>
          </a:p>
          <a:p>
            <a:endParaRPr kumimoji="1" lang="en-US" altLang="ja-JP" dirty="0" smtClean="0"/>
          </a:p>
          <a:p>
            <a:r>
              <a:rPr kumimoji="1" lang="ja-JP" altLang="en-US" dirty="0" smtClean="0"/>
              <a:t>どの水準間に差があるのだろうか？</a:t>
            </a:r>
            <a:endParaRPr kumimoji="1" lang="ja-JP" altLang="en-US" dirty="0"/>
          </a:p>
        </p:txBody>
      </p:sp>
      <mc:AlternateContent xmlns:mc="http://schemas.openxmlformats.org/markup-compatibility/2006">
        <mc:Choice xmlns:a14="http://schemas.microsoft.com/office/drawing/2010/main" Requires="a14">
          <p:sp>
            <p:nvSpPr>
              <p:cNvPr id="4" name="テキスト ボックス 3"/>
              <p:cNvSpPr txBox="1"/>
              <p:nvPr/>
            </p:nvSpPr>
            <p:spPr>
              <a:xfrm>
                <a:off x="1639233" y="4509120"/>
                <a:ext cx="1446871"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ja-JP" altLang="en-US" sz="3200" i="1" smtClean="0">
                              <a:latin typeface="Cambria Math" panose="02040503050406030204" pitchFamily="18" charset="0"/>
                            </a:rPr>
                            <m:t>𝜇</m:t>
                          </m:r>
                        </m:e>
                        <m:sub>
                          <m:r>
                            <a:rPr kumimoji="1" lang="en-US" altLang="ja-JP" sz="3200" b="0" i="1" smtClean="0">
                              <a:latin typeface="Cambria Math" panose="02040503050406030204" pitchFamily="18" charset="0"/>
                            </a:rPr>
                            <m:t>1</m:t>
                          </m:r>
                        </m:sub>
                      </m:sSub>
                      <m:r>
                        <a:rPr kumimoji="1" lang="en-US" altLang="ja-JP" sz="3200" i="1" smtClean="0">
                          <a:latin typeface="Cambria Math" panose="02040503050406030204" pitchFamily="18" charset="0"/>
                          <a:ea typeface="Cambria Math" panose="02040503050406030204" pitchFamily="18" charset="0"/>
                        </a:rPr>
                        <m:t>≠</m:t>
                      </m:r>
                      <m:sSub>
                        <m:sSubPr>
                          <m:ctrlPr>
                            <a:rPr kumimoji="1" lang="en-US" altLang="ja-JP" sz="3200" i="1" smtClean="0">
                              <a:latin typeface="Cambria Math" panose="02040503050406030204" pitchFamily="18" charset="0"/>
                              <a:ea typeface="Cambria Math" panose="02040503050406030204" pitchFamily="18" charset="0"/>
                            </a:rPr>
                          </m:ctrlPr>
                        </m:sSubPr>
                        <m:e>
                          <m:r>
                            <a:rPr kumimoji="1" lang="ja-JP" altLang="en-US" sz="3200" i="1" smtClean="0">
                              <a:latin typeface="Cambria Math" panose="02040503050406030204" pitchFamily="18" charset="0"/>
                              <a:ea typeface="Cambria Math" panose="02040503050406030204" pitchFamily="18" charset="0"/>
                            </a:rPr>
                            <m:t>𝜇</m:t>
                          </m:r>
                        </m:e>
                        <m:sub>
                          <m:r>
                            <a:rPr kumimoji="1" lang="en-US" altLang="ja-JP" sz="3200" b="0" i="1" smtClean="0">
                              <a:latin typeface="Cambria Math" panose="02040503050406030204" pitchFamily="18" charset="0"/>
                              <a:ea typeface="Cambria Math" panose="02040503050406030204" pitchFamily="18" charset="0"/>
                            </a:rPr>
                            <m:t>2</m:t>
                          </m:r>
                        </m:sub>
                      </m:sSub>
                    </m:oMath>
                  </m:oMathPara>
                </a14:m>
                <a:endParaRPr kumimoji="1" lang="ja-JP" altLang="en-US" sz="3200" dirty="0"/>
              </a:p>
            </p:txBody>
          </p:sp>
        </mc:Choice>
        <mc:Fallback>
          <p:sp>
            <p:nvSpPr>
              <p:cNvPr id="4" name="テキスト ボックス 3"/>
              <p:cNvSpPr txBox="1">
                <a:spLocks noRot="1" noChangeAspect="1" noMove="1" noResize="1" noEditPoints="1" noAdjustHandles="1" noChangeArrowheads="1" noChangeShapeType="1" noTextEdit="1"/>
              </p:cNvSpPr>
              <p:nvPr/>
            </p:nvSpPr>
            <p:spPr>
              <a:xfrm>
                <a:off x="1639233" y="4509120"/>
                <a:ext cx="1446871" cy="492443"/>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8" name="テキスト ボックス 7"/>
              <p:cNvSpPr txBox="1"/>
              <p:nvPr/>
            </p:nvSpPr>
            <p:spPr>
              <a:xfrm>
                <a:off x="3544701" y="4528072"/>
                <a:ext cx="1446871"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ja-JP" altLang="en-US" sz="3200" i="1" smtClean="0">
                              <a:latin typeface="Cambria Math" panose="02040503050406030204" pitchFamily="18" charset="0"/>
                            </a:rPr>
                            <m:t>𝜇</m:t>
                          </m:r>
                        </m:e>
                        <m:sub>
                          <m:r>
                            <a:rPr kumimoji="1" lang="en-US" altLang="ja-JP" sz="3200" b="0" i="1" smtClean="0">
                              <a:latin typeface="Cambria Math" panose="02040503050406030204" pitchFamily="18" charset="0"/>
                            </a:rPr>
                            <m:t>1</m:t>
                          </m:r>
                        </m:sub>
                      </m:sSub>
                      <m:r>
                        <a:rPr kumimoji="1" lang="en-US" altLang="ja-JP" sz="3200" i="1" smtClean="0">
                          <a:latin typeface="Cambria Math" panose="02040503050406030204" pitchFamily="18" charset="0"/>
                          <a:ea typeface="Cambria Math" panose="02040503050406030204" pitchFamily="18" charset="0"/>
                        </a:rPr>
                        <m:t>≠</m:t>
                      </m:r>
                      <m:sSub>
                        <m:sSubPr>
                          <m:ctrlPr>
                            <a:rPr kumimoji="1" lang="en-US" altLang="ja-JP" sz="3200" i="1" smtClean="0">
                              <a:latin typeface="Cambria Math" panose="02040503050406030204" pitchFamily="18" charset="0"/>
                              <a:ea typeface="Cambria Math" panose="02040503050406030204" pitchFamily="18" charset="0"/>
                            </a:rPr>
                          </m:ctrlPr>
                        </m:sSubPr>
                        <m:e>
                          <m:r>
                            <a:rPr kumimoji="1" lang="ja-JP" altLang="en-US" sz="3200" i="1" smtClean="0">
                              <a:latin typeface="Cambria Math" panose="02040503050406030204" pitchFamily="18" charset="0"/>
                              <a:ea typeface="Cambria Math" panose="02040503050406030204" pitchFamily="18" charset="0"/>
                            </a:rPr>
                            <m:t>𝜇</m:t>
                          </m:r>
                        </m:e>
                        <m:sub>
                          <m:r>
                            <a:rPr kumimoji="1" lang="en-US" altLang="ja-JP" sz="3200" b="0" i="1" smtClean="0">
                              <a:latin typeface="Cambria Math" panose="02040503050406030204" pitchFamily="18" charset="0"/>
                              <a:ea typeface="Cambria Math" panose="02040503050406030204" pitchFamily="18" charset="0"/>
                            </a:rPr>
                            <m:t>3</m:t>
                          </m:r>
                        </m:sub>
                      </m:sSub>
                    </m:oMath>
                  </m:oMathPara>
                </a14:m>
                <a:endParaRPr kumimoji="1" lang="ja-JP" altLang="en-US" sz="3200" dirty="0"/>
              </a:p>
            </p:txBody>
          </p:sp>
        </mc:Choice>
        <mc:Fallback>
          <p:sp>
            <p:nvSpPr>
              <p:cNvPr id="8" name="テキスト ボックス 7"/>
              <p:cNvSpPr txBox="1">
                <a:spLocks noRot="1" noChangeAspect="1" noMove="1" noResize="1" noEditPoints="1" noAdjustHandles="1" noChangeArrowheads="1" noChangeShapeType="1" noTextEdit="1"/>
              </p:cNvSpPr>
              <p:nvPr/>
            </p:nvSpPr>
            <p:spPr>
              <a:xfrm>
                <a:off x="3544701" y="4528072"/>
                <a:ext cx="1446871" cy="492443"/>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テキスト ボックス 8"/>
              <p:cNvSpPr txBox="1"/>
              <p:nvPr/>
            </p:nvSpPr>
            <p:spPr>
              <a:xfrm>
                <a:off x="5465082" y="4528072"/>
                <a:ext cx="1456360"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ja-JP" altLang="en-US" sz="3200" i="1" smtClean="0">
                              <a:latin typeface="Cambria Math" panose="02040503050406030204" pitchFamily="18" charset="0"/>
                            </a:rPr>
                            <m:t>𝜇</m:t>
                          </m:r>
                        </m:e>
                        <m:sub>
                          <m:r>
                            <a:rPr kumimoji="1" lang="en-US" altLang="ja-JP" sz="3200" b="0" i="1" smtClean="0">
                              <a:latin typeface="Cambria Math" panose="02040503050406030204" pitchFamily="18" charset="0"/>
                            </a:rPr>
                            <m:t>2</m:t>
                          </m:r>
                        </m:sub>
                      </m:sSub>
                      <m:r>
                        <a:rPr kumimoji="1" lang="en-US" altLang="ja-JP" sz="3200" i="1" smtClean="0">
                          <a:latin typeface="Cambria Math" panose="02040503050406030204" pitchFamily="18" charset="0"/>
                          <a:ea typeface="Cambria Math" panose="02040503050406030204" pitchFamily="18" charset="0"/>
                        </a:rPr>
                        <m:t>≠</m:t>
                      </m:r>
                      <m:sSub>
                        <m:sSubPr>
                          <m:ctrlPr>
                            <a:rPr kumimoji="1" lang="en-US" altLang="ja-JP" sz="3200" i="1" smtClean="0">
                              <a:latin typeface="Cambria Math" panose="02040503050406030204" pitchFamily="18" charset="0"/>
                              <a:ea typeface="Cambria Math" panose="02040503050406030204" pitchFamily="18" charset="0"/>
                            </a:rPr>
                          </m:ctrlPr>
                        </m:sSubPr>
                        <m:e>
                          <m:r>
                            <a:rPr kumimoji="1" lang="ja-JP" altLang="en-US" sz="3200" i="1" smtClean="0">
                              <a:latin typeface="Cambria Math" panose="02040503050406030204" pitchFamily="18" charset="0"/>
                              <a:ea typeface="Cambria Math" panose="02040503050406030204" pitchFamily="18" charset="0"/>
                            </a:rPr>
                            <m:t>𝜇</m:t>
                          </m:r>
                        </m:e>
                        <m:sub>
                          <m:r>
                            <a:rPr kumimoji="1" lang="en-US" altLang="ja-JP" sz="3200" b="0" i="1" smtClean="0">
                              <a:latin typeface="Cambria Math" panose="02040503050406030204" pitchFamily="18" charset="0"/>
                              <a:ea typeface="Cambria Math" panose="02040503050406030204" pitchFamily="18" charset="0"/>
                            </a:rPr>
                            <m:t>3</m:t>
                          </m:r>
                        </m:sub>
                      </m:sSub>
                    </m:oMath>
                  </m:oMathPara>
                </a14:m>
                <a:endParaRPr kumimoji="1" lang="ja-JP" altLang="en-US" sz="3200" dirty="0"/>
              </a:p>
            </p:txBody>
          </p:sp>
        </mc:Choice>
        <mc:Fallback>
          <p:sp>
            <p:nvSpPr>
              <p:cNvPr id="9" name="テキスト ボックス 8"/>
              <p:cNvSpPr txBox="1">
                <a:spLocks noRot="1" noChangeAspect="1" noMove="1" noResize="1" noEditPoints="1" noAdjustHandles="1" noChangeArrowheads="1" noChangeShapeType="1" noTextEdit="1"/>
              </p:cNvSpPr>
              <p:nvPr/>
            </p:nvSpPr>
            <p:spPr>
              <a:xfrm>
                <a:off x="5465082" y="4528072"/>
                <a:ext cx="1456360" cy="492443"/>
              </a:xfrm>
              <a:prstGeom prst="rect">
                <a:avLst/>
              </a:prstGeom>
              <a:blipFill>
                <a:blip r:embed="rId4"/>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lstStyle/>
              <a:p>
                <a:r>
                  <a:rPr kumimoji="1" lang="ja-JP" altLang="en-US" dirty="0" smtClean="0"/>
                  <a:t>帰無仮説が正しいにもかかわらず，分散分析での </a:t>
                </a:r>
                <a:r>
                  <a:rPr kumimoji="1" lang="en-US" altLang="ja-JP" i="1" dirty="0" smtClean="0">
                    <a:latin typeface="Times New Roman" pitchFamily="18" charset="0"/>
                    <a:cs typeface="Times New Roman" pitchFamily="18" charset="0"/>
                  </a:rPr>
                  <a:t>F</a:t>
                </a:r>
                <a:r>
                  <a:rPr kumimoji="1" lang="en-US" altLang="ja-JP" dirty="0" smtClean="0"/>
                  <a:t> </a:t>
                </a:r>
                <a:r>
                  <a:rPr kumimoji="1" lang="ja-JP" altLang="en-US" dirty="0" smtClean="0"/>
                  <a:t>統計量（</a:t>
                </a:r>
                <a:r>
                  <a:rPr kumimoji="1" lang="en-US" altLang="ja-JP" i="1" dirty="0" smtClean="0">
                    <a:latin typeface="Times New Roman" pitchFamily="18" charset="0"/>
                    <a:cs typeface="Times New Roman" pitchFamily="18" charset="0"/>
                  </a:rPr>
                  <a:t>F</a:t>
                </a:r>
                <a:r>
                  <a:rPr kumimoji="1" lang="en-US" altLang="ja-JP" baseline="-25000" dirty="0" smtClean="0"/>
                  <a:t>0</a:t>
                </a:r>
                <a:r>
                  <a:rPr kumimoji="1" lang="ja-JP" altLang="en-US" dirty="0" smtClean="0"/>
                  <a:t>と表す）が棄却域に落ちてしまう</a:t>
                </a:r>
                <a:r>
                  <a:rPr lang="ja-JP" altLang="en-US" dirty="0"/>
                  <a:t>（第１種の</a:t>
                </a:r>
                <a:r>
                  <a:rPr lang="ja-JP" altLang="en-US" dirty="0" smtClean="0"/>
                  <a:t>過誤を犯す）</a:t>
                </a:r>
                <a:r>
                  <a:rPr kumimoji="1" lang="ja-JP" altLang="en-US" dirty="0" smtClean="0"/>
                  <a:t>確率</a:t>
                </a:r>
                <a:r>
                  <a:rPr kumimoji="1" lang="ja-JP" altLang="en-US" dirty="0" smtClean="0"/>
                  <a:t>は</a:t>
                </a:r>
                <a:r>
                  <a:rPr lang="en-US" altLang="ja-JP" dirty="0"/>
                  <a:t> </a:t>
                </a:r>
                <a14:m>
                  <m:oMath xmlns:m="http://schemas.openxmlformats.org/officeDocument/2006/math">
                    <m:r>
                      <a:rPr lang="ja-JP" altLang="en-US" i="1" smtClean="0">
                        <a:latin typeface="Cambria Math" panose="02040503050406030204" pitchFamily="18" charset="0"/>
                      </a:rPr>
                      <m:t>𝛼</m:t>
                    </m:r>
                  </m:oMath>
                </a14:m>
                <a:r>
                  <a:rPr lang="en-US" altLang="ja-JP" dirty="0" smtClean="0"/>
                  <a:t> </a:t>
                </a:r>
                <a:r>
                  <a:rPr kumimoji="1" lang="ja-JP" altLang="en-US" dirty="0" smtClean="0"/>
                  <a:t>で</a:t>
                </a:r>
                <a:r>
                  <a:rPr kumimoji="1" lang="ja-JP" altLang="en-US" dirty="0" smtClean="0"/>
                  <a:t>ある．</a:t>
                </a:r>
                <a:endParaRPr kumimoji="1" lang="en-US" altLang="ja-JP" dirty="0" smtClean="0"/>
              </a:p>
              <a:p>
                <a:r>
                  <a:rPr kumimoji="1" lang="ja-JP" altLang="en-US" dirty="0" smtClean="0"/>
                  <a:t>シェフェの多重比較での </a:t>
                </a:r>
                <a:r>
                  <a:rPr kumimoji="1" lang="en-US" altLang="ja-JP" i="1" dirty="0" smtClean="0">
                    <a:latin typeface="Times New Roman" pitchFamily="18" charset="0"/>
                    <a:cs typeface="Times New Roman" pitchFamily="18" charset="0"/>
                  </a:rPr>
                  <a:t>F</a:t>
                </a:r>
                <a:r>
                  <a:rPr kumimoji="1" lang="en-US" altLang="ja-JP" dirty="0" smtClean="0"/>
                  <a:t> </a:t>
                </a:r>
                <a:r>
                  <a:rPr kumimoji="1" lang="ja-JP" altLang="en-US" dirty="0" smtClean="0"/>
                  <a:t>統計量は，どのような対比においても，</a:t>
                </a:r>
                <a:r>
                  <a:rPr lang="en-US" altLang="ja-JP" i="1" dirty="0" smtClean="0">
                    <a:latin typeface="Times New Roman" pitchFamily="18" charset="0"/>
                    <a:cs typeface="Times New Roman" pitchFamily="18" charset="0"/>
                  </a:rPr>
                  <a:t>F</a:t>
                </a:r>
                <a:r>
                  <a:rPr lang="en-US" altLang="ja-JP" baseline="-25000" dirty="0" smtClean="0"/>
                  <a:t>0</a:t>
                </a:r>
                <a:r>
                  <a:rPr lang="ja-JP" altLang="en-US" dirty="0" smtClean="0"/>
                  <a:t> を超えない．</a:t>
                </a:r>
                <a:endParaRPr lang="en-US" altLang="ja-JP" dirty="0" smtClean="0"/>
              </a:p>
              <a:p>
                <a:r>
                  <a:rPr kumimoji="1" lang="ja-JP" altLang="en-US" dirty="0"/>
                  <a:t>したがって</a:t>
                </a:r>
                <a:r>
                  <a:rPr kumimoji="1" lang="ja-JP" altLang="en-US" dirty="0" smtClean="0"/>
                  <a:t>，この多重比較において</a:t>
                </a:r>
                <a:r>
                  <a:rPr lang="ja-JP" altLang="en-US" dirty="0"/>
                  <a:t>第１種の過誤を</a:t>
                </a:r>
                <a:r>
                  <a:rPr lang="ja-JP" altLang="en-US" dirty="0" smtClean="0"/>
                  <a:t>犯す確率</a:t>
                </a:r>
                <a:r>
                  <a:rPr lang="ja-JP" altLang="en-US" dirty="0" smtClean="0"/>
                  <a:t>は</a:t>
                </a:r>
                <a:r>
                  <a:rPr lang="en-US" altLang="ja-JP" dirty="0"/>
                  <a:t> </a:t>
                </a:r>
                <a14:m>
                  <m:oMath xmlns:m="http://schemas.openxmlformats.org/officeDocument/2006/math">
                    <m:r>
                      <a:rPr lang="ja-JP" altLang="en-US" i="1" smtClean="0">
                        <a:latin typeface="Cambria Math" panose="02040503050406030204" pitchFamily="18" charset="0"/>
                      </a:rPr>
                      <m:t>𝛼</m:t>
                    </m:r>
                  </m:oMath>
                </a14:m>
                <a:r>
                  <a:rPr lang="en-US" altLang="ja-JP" dirty="0" smtClean="0"/>
                  <a:t> </a:t>
                </a:r>
                <a:r>
                  <a:rPr lang="ja-JP" altLang="en-US" dirty="0" smtClean="0"/>
                  <a:t>以下</a:t>
                </a:r>
                <a:r>
                  <a:rPr lang="ja-JP" altLang="en-US" dirty="0" smtClean="0"/>
                  <a:t>である．</a:t>
                </a:r>
                <a:endParaRPr kumimoji="1" lang="ja-JP" altLang="en-US" dirty="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3"/>
                <a:stretch>
                  <a:fillRect l="-1704" t="-1752" r="-511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9788396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一般に，分散分析と多重比較は，用いる統計量が異なるので，別の検定である．</a:t>
            </a:r>
            <a:endParaRPr kumimoji="1" lang="en-US" altLang="ja-JP" dirty="0" smtClean="0"/>
          </a:p>
          <a:p>
            <a:pPr lvl="1"/>
            <a:r>
              <a:rPr lang="ja-JP" altLang="en-US" dirty="0"/>
              <a:t>シェフェ</a:t>
            </a:r>
            <a:r>
              <a:rPr lang="ja-JP" altLang="en-US" dirty="0" smtClean="0"/>
              <a:t>の方法は例外的．</a:t>
            </a:r>
            <a:endParaRPr kumimoji="1" lang="en-US" altLang="ja-JP" dirty="0" smtClean="0"/>
          </a:p>
          <a:p>
            <a:r>
              <a:rPr lang="ja-JP" altLang="en-US" dirty="0"/>
              <a:t>分散分析</a:t>
            </a:r>
            <a:r>
              <a:rPr lang="ja-JP" altLang="en-US" dirty="0" smtClean="0"/>
              <a:t>を行って，３水準以上ある要因の主効果が有意であったときに多重比較を行うことが多い．しかし，２つの異なった検定を併用すべきでないという主張もある．</a:t>
            </a:r>
            <a:endParaRPr kumimoji="1" lang="en-US" altLang="ja-JP" dirty="0" smtClean="0"/>
          </a:p>
          <a:p>
            <a:endParaRPr kumimoji="1" lang="en-US" altLang="ja-JP"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他者の監視とパフォーマンスの関係を調べた（架空の）実験において，前述した２つの対比に関する多重比較を行う．テキスト </a:t>
            </a:r>
            <a:r>
              <a:rPr kumimoji="1" lang="en-US" altLang="ja-JP" dirty="0" smtClean="0"/>
              <a:t>7.10.2 </a:t>
            </a:r>
            <a:r>
              <a:rPr kumimoji="1" lang="ja-JP" altLang="en-US" dirty="0" smtClean="0"/>
              <a:t>で計算が実行されているから，それを自分でたどってみる．</a:t>
            </a:r>
            <a:endParaRPr kumimoji="1" lang="en-US" altLang="ja-JP" dirty="0" smtClean="0"/>
          </a:p>
          <a:p>
            <a:pPr lvl="1"/>
            <a:r>
              <a:rPr lang="ja-JP" altLang="en-US" dirty="0" smtClean="0"/>
              <a:t>検定統計量の計算式を覚える必要はない．対比の構成方法は理解すること．</a:t>
            </a:r>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理解確認のポイント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何のために多重比較を行うのか，理解できましたか？</a:t>
            </a:r>
            <a:endParaRPr kumimoji="1" lang="en-US" altLang="ja-JP" dirty="0" smtClean="0"/>
          </a:p>
          <a:p>
            <a:pPr lvl="1"/>
            <a:r>
              <a:rPr lang="ja-JP" altLang="en-US" dirty="0"/>
              <a:t>分散分析だけでは</a:t>
            </a:r>
            <a:r>
              <a:rPr lang="ja-JP" altLang="en-US" dirty="0" smtClean="0"/>
              <a:t>，どの水準間で母集団平均が異なるのか，特定できない．</a:t>
            </a:r>
            <a:endParaRPr lang="en-US" altLang="ja-JP" dirty="0" smtClean="0"/>
          </a:p>
          <a:p>
            <a:r>
              <a:rPr kumimoji="1" lang="ja-JP" altLang="en-US" dirty="0" smtClean="0"/>
              <a:t>検定の多重性の問題を回避するため，帰無仮説族（ファミリー）について検定を行うことが理解できましたか？</a:t>
            </a:r>
            <a:endParaRPr kumimoji="1" lang="ja-JP" altLang="en-US" dirty="0"/>
          </a:p>
        </p:txBody>
      </p:sp>
    </p:spTree>
    <p:extLst>
      <p:ext uri="{BB962C8B-B14F-4D97-AF65-F5344CB8AC3E}">
        <p14:creationId xmlns:p14="http://schemas.microsoft.com/office/powerpoint/2010/main" val="25175888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対比とは何か，数式で表現することができますか？</a:t>
            </a:r>
            <a:endParaRPr kumimoji="1" lang="en-US" altLang="ja-JP" dirty="0" smtClean="0"/>
          </a:p>
          <a:p>
            <a:r>
              <a:rPr lang="ja-JP" altLang="en-US" dirty="0"/>
              <a:t>対比</a:t>
            </a:r>
            <a:r>
              <a:rPr lang="ja-JP" altLang="en-US" dirty="0" smtClean="0"/>
              <a:t>係数を適切に決めることができますか？</a:t>
            </a:r>
            <a:endParaRPr lang="en-US" altLang="ja-JP" dirty="0" smtClean="0"/>
          </a:p>
          <a:p>
            <a:r>
              <a:rPr kumimoji="1" lang="ja-JP" altLang="en-US" dirty="0" smtClean="0"/>
              <a:t>シェフェの方法が分散分析の結果と矛盾しないとは，どういうことか説明できますか？</a:t>
            </a:r>
            <a:endParaRPr kumimoji="1" lang="ja-JP" altLang="en-US" dirty="0"/>
          </a:p>
        </p:txBody>
      </p:sp>
    </p:spTree>
    <p:extLst>
      <p:ext uri="{BB962C8B-B14F-4D97-AF65-F5344CB8AC3E}">
        <p14:creationId xmlns:p14="http://schemas.microsoft.com/office/powerpoint/2010/main" val="1131341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検定</a:t>
            </a:r>
            <a:r>
              <a:rPr lang="ja-JP" altLang="en-US" dirty="0"/>
              <a:t>を繰り返すことの問題点</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２水準の組み合わせそれぞれに</a:t>
            </a:r>
            <a:r>
              <a:rPr lang="ja-JP" altLang="en-US" dirty="0" smtClean="0"/>
              <a:t>おいて，母集団平均に差がないという帰無仮説の検定を行ってはどうか？</a:t>
            </a:r>
            <a:endParaRPr lang="en-US" altLang="ja-JP" dirty="0" smtClean="0"/>
          </a:p>
          <a:p>
            <a:r>
              <a:rPr lang="ja-JP" altLang="en-US" dirty="0" smtClean="0"/>
              <a:t>この問題点は，前回の講義で説明した，分散分析のかわりに </a:t>
            </a:r>
            <a:r>
              <a:rPr lang="en-US" altLang="ja-JP" i="1" dirty="0" smtClean="0">
                <a:latin typeface="Times New Roman" pitchFamily="18" charset="0"/>
                <a:cs typeface="Times New Roman" pitchFamily="18" charset="0"/>
              </a:rPr>
              <a:t>t</a:t>
            </a:r>
            <a:r>
              <a:rPr lang="en-US" altLang="ja-JP" dirty="0" smtClean="0"/>
              <a:t> </a:t>
            </a:r>
            <a:r>
              <a:rPr lang="ja-JP" altLang="en-US" dirty="0" smtClean="0"/>
              <a:t>検定を繰り返すことの問題点と同じ．</a:t>
            </a:r>
            <a:endParaRPr lang="en-US" altLang="ja-JP" dirty="0" smtClean="0"/>
          </a:p>
          <a:p>
            <a:pPr lvl="1"/>
            <a:r>
              <a:rPr lang="ja-JP" altLang="en-US" u="sng" dirty="0" smtClean="0">
                <a:solidFill>
                  <a:srgbClr val="FF0000"/>
                </a:solidFill>
              </a:rPr>
              <a:t>検定の多重性</a:t>
            </a:r>
            <a:r>
              <a:rPr lang="ja-JP" altLang="en-US" dirty="0" smtClean="0"/>
              <a:t>：有意</a:t>
            </a:r>
            <a:r>
              <a:rPr lang="ja-JP" altLang="en-US" dirty="0"/>
              <a:t>水準</a:t>
            </a:r>
            <a:r>
              <a:rPr lang="ja-JP" altLang="en-US" dirty="0" smtClean="0"/>
              <a:t>（確率）</a:t>
            </a:r>
            <a:r>
              <a:rPr lang="ja-JP" altLang="en-US" dirty="0"/>
              <a:t>を </a:t>
            </a:r>
            <a:r>
              <a:rPr lang="en-US" altLang="ja-JP" i="1" dirty="0" smtClean="0">
                <a:latin typeface="Times New Roman" pitchFamily="18" charset="0"/>
                <a:cs typeface="Times New Roman" pitchFamily="18" charset="0"/>
              </a:rPr>
              <a:t>α</a:t>
            </a:r>
            <a:r>
              <a:rPr lang="en-US" altLang="ja-JP" dirty="0" smtClean="0"/>
              <a:t> </a:t>
            </a:r>
            <a:r>
              <a:rPr lang="ja-JP" altLang="en-US" dirty="0" smtClean="0"/>
              <a:t>としたとき，どこかの比較において第１種の誤りを犯す確率は，</a:t>
            </a:r>
            <a:r>
              <a:rPr lang="en-US" altLang="ja-JP" i="1" dirty="0" smtClean="0">
                <a:latin typeface="Times New Roman" pitchFamily="18" charset="0"/>
                <a:cs typeface="Times New Roman" pitchFamily="18" charset="0"/>
              </a:rPr>
              <a:t>α</a:t>
            </a:r>
            <a:r>
              <a:rPr lang="en-US" altLang="ja-JP" dirty="0" smtClean="0"/>
              <a:t> </a:t>
            </a:r>
            <a:r>
              <a:rPr lang="ja-JP" altLang="en-US" dirty="0" smtClean="0"/>
              <a:t>よりも大きくなってしまう．</a:t>
            </a: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多重比較</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u="sng" dirty="0" smtClean="0">
                <a:solidFill>
                  <a:srgbClr val="FF0000"/>
                </a:solidFill>
              </a:rPr>
              <a:t>多重比較</a:t>
            </a:r>
            <a:r>
              <a:rPr kumimoji="1" lang="ja-JP" altLang="en-US" dirty="0" smtClean="0"/>
              <a:t>（</a:t>
            </a:r>
            <a:r>
              <a:rPr kumimoji="1" lang="en-US" altLang="ja-JP" dirty="0" smtClean="0"/>
              <a:t>multiple comparison</a:t>
            </a:r>
            <a:r>
              <a:rPr kumimoji="1" lang="ja-JP" altLang="en-US" dirty="0" smtClean="0"/>
              <a:t>）：３水準以上ある要因の効果が有意であったとき，どの水準間に差があるのかを明らかにするための統計的仮説検定の方法．</a:t>
            </a:r>
            <a:endParaRPr kumimoji="1" lang="en-US" altLang="ja-JP" dirty="0" smtClean="0"/>
          </a:p>
          <a:p>
            <a:r>
              <a:rPr lang="ja-JP" altLang="en-US" u="sng" dirty="0" smtClean="0"/>
              <a:t>検定の多重性によって第１種の誤りを犯す確率が大きくなることを防ぐために，棄却限界値の調整など，何らかの工夫を行う</a:t>
            </a:r>
            <a:r>
              <a:rPr lang="ja-JP" altLang="en-US" dirty="0" smtClean="0"/>
              <a:t>．</a:t>
            </a:r>
            <a:endParaRPr lang="en-US" altLang="ja-JP" dirty="0" smtClean="0"/>
          </a:p>
          <a:p>
            <a:pPr lvl="1"/>
            <a:r>
              <a:rPr kumimoji="1" lang="ja-JP" altLang="en-US" dirty="0"/>
              <a:t>検定</a:t>
            </a:r>
            <a:r>
              <a:rPr kumimoji="1" lang="ja-JP" altLang="en-US" dirty="0" smtClean="0"/>
              <a:t>を繰り返しても，</a:t>
            </a:r>
            <a:r>
              <a:rPr kumimoji="1" lang="ja-JP" altLang="en-US" u="sng" dirty="0" smtClean="0"/>
              <a:t>全体としての</a:t>
            </a:r>
            <a:r>
              <a:rPr kumimoji="1" lang="ja-JP" altLang="en-US" dirty="0" smtClean="0"/>
              <a:t>有意水準</a:t>
            </a:r>
            <a:r>
              <a:rPr lang="ja-JP" altLang="en-US" dirty="0" smtClean="0"/>
              <a:t>が</a:t>
            </a:r>
            <a:r>
              <a:rPr kumimoji="1" lang="ja-JP" altLang="en-US" dirty="0" smtClean="0"/>
              <a:t> </a:t>
            </a:r>
            <a:r>
              <a:rPr kumimoji="1" lang="en-US" altLang="ja-JP" dirty="0" smtClean="0"/>
              <a:t>α </a:t>
            </a:r>
            <a:r>
              <a:rPr kumimoji="1" lang="ja-JP" altLang="en-US" dirty="0" smtClean="0"/>
              <a:t>を超えないようにする．</a:t>
            </a:r>
            <a:endParaRPr kumimoji="1"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多重比較では，帰無仮説の集まり（</a:t>
            </a:r>
            <a:r>
              <a:rPr lang="ja-JP" altLang="en-US" u="sng" dirty="0" smtClean="0">
                <a:solidFill>
                  <a:srgbClr val="FF0000"/>
                </a:solidFill>
              </a:rPr>
              <a:t>帰無仮説族</a:t>
            </a:r>
            <a:r>
              <a:rPr lang="ja-JP" altLang="en-US" dirty="0" smtClean="0"/>
              <a:t>あるいは</a:t>
            </a:r>
            <a:r>
              <a:rPr lang="ja-JP" altLang="en-US" u="sng" dirty="0" smtClean="0">
                <a:solidFill>
                  <a:srgbClr val="FF0000"/>
                </a:solidFill>
              </a:rPr>
              <a:t>ファミリー</a:t>
            </a:r>
            <a:r>
              <a:rPr lang="ja-JP" altLang="en-US" dirty="0" smtClean="0"/>
              <a:t>と呼ぶ）について，検定をまとめて行う．</a:t>
            </a:r>
            <a:r>
              <a:rPr lang="ja-JP" altLang="en-US" u="sng" dirty="0" smtClean="0"/>
              <a:t>設定したファミリーについて，結論をまとめて出す</a:t>
            </a:r>
            <a:r>
              <a:rPr lang="ja-JP" altLang="en-US" dirty="0" smtClean="0"/>
              <a:t>．</a:t>
            </a:r>
          </a:p>
          <a:p>
            <a:pPr lvl="1"/>
            <a:r>
              <a:rPr kumimoji="1" lang="ja-JP" altLang="en-US" dirty="0" smtClean="0"/>
              <a:t>例：１要因３水準の実験計画の場合，次の３つの帰無仮説（</a:t>
            </a:r>
            <a:r>
              <a:rPr kumimoji="1" lang="ja-JP" altLang="en-US" u="sng" dirty="0" smtClean="0">
                <a:solidFill>
                  <a:srgbClr val="FF0000"/>
                </a:solidFill>
              </a:rPr>
              <a:t>部分帰無仮説）</a:t>
            </a:r>
            <a:r>
              <a:rPr kumimoji="1" lang="ja-JP" altLang="en-US" dirty="0" smtClean="0"/>
              <a:t>から構成されるファミリーを考えることができる．</a:t>
            </a:r>
            <a:endParaRPr kumimoji="1" lang="ja-JP" altLang="en-US" dirty="0"/>
          </a:p>
        </p:txBody>
      </p:sp>
      <mc:AlternateContent xmlns:mc="http://schemas.openxmlformats.org/markup-compatibility/2006">
        <mc:Choice xmlns:a14="http://schemas.microsoft.com/office/drawing/2010/main" Requires="a14">
          <p:sp>
            <p:nvSpPr>
              <p:cNvPr id="7" name="テキスト ボックス 6"/>
              <p:cNvSpPr txBox="1"/>
              <p:nvPr/>
            </p:nvSpPr>
            <p:spPr>
              <a:xfrm>
                <a:off x="1619672" y="5157192"/>
                <a:ext cx="1446871"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ja-JP" altLang="en-US" sz="3200" i="1" smtClean="0">
                              <a:latin typeface="Cambria Math" panose="02040503050406030204" pitchFamily="18" charset="0"/>
                            </a:rPr>
                            <m:t>𝜇</m:t>
                          </m:r>
                        </m:e>
                        <m:sub>
                          <m:r>
                            <a:rPr kumimoji="1" lang="en-US" altLang="ja-JP" sz="3200" b="0" i="1" smtClean="0">
                              <a:latin typeface="Cambria Math" panose="02040503050406030204" pitchFamily="18" charset="0"/>
                            </a:rPr>
                            <m:t>1</m:t>
                          </m:r>
                        </m:sub>
                      </m:sSub>
                      <m:r>
                        <a:rPr kumimoji="1" lang="en-US" altLang="ja-JP" sz="3200" b="0" i="1" smtClean="0">
                          <a:latin typeface="Cambria Math" panose="02040503050406030204" pitchFamily="18" charset="0"/>
                          <a:ea typeface="Cambria Math" panose="02040503050406030204" pitchFamily="18" charset="0"/>
                        </a:rPr>
                        <m:t>=</m:t>
                      </m:r>
                      <m:sSub>
                        <m:sSubPr>
                          <m:ctrlPr>
                            <a:rPr kumimoji="1" lang="en-US" altLang="ja-JP" sz="3200" i="1" smtClean="0">
                              <a:latin typeface="Cambria Math" panose="02040503050406030204" pitchFamily="18" charset="0"/>
                              <a:ea typeface="Cambria Math" panose="02040503050406030204" pitchFamily="18" charset="0"/>
                            </a:rPr>
                          </m:ctrlPr>
                        </m:sSubPr>
                        <m:e>
                          <m:r>
                            <a:rPr kumimoji="1" lang="ja-JP" altLang="en-US" sz="3200" i="1" smtClean="0">
                              <a:latin typeface="Cambria Math" panose="02040503050406030204" pitchFamily="18" charset="0"/>
                              <a:ea typeface="Cambria Math" panose="02040503050406030204" pitchFamily="18" charset="0"/>
                            </a:rPr>
                            <m:t>𝜇</m:t>
                          </m:r>
                        </m:e>
                        <m:sub>
                          <m:r>
                            <a:rPr kumimoji="1" lang="en-US" altLang="ja-JP" sz="3200" b="0" i="1" smtClean="0">
                              <a:latin typeface="Cambria Math" panose="02040503050406030204" pitchFamily="18" charset="0"/>
                              <a:ea typeface="Cambria Math" panose="02040503050406030204" pitchFamily="18" charset="0"/>
                            </a:rPr>
                            <m:t>2</m:t>
                          </m:r>
                        </m:sub>
                      </m:sSub>
                    </m:oMath>
                  </m:oMathPara>
                </a14:m>
                <a:endParaRPr kumimoji="1" lang="ja-JP" altLang="en-US" sz="32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1619672" y="5157192"/>
                <a:ext cx="1446871" cy="492443"/>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8" name="テキスト ボックス 7"/>
              <p:cNvSpPr txBox="1"/>
              <p:nvPr/>
            </p:nvSpPr>
            <p:spPr>
              <a:xfrm>
                <a:off x="3419872" y="5160843"/>
                <a:ext cx="1446871"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ja-JP" altLang="en-US" sz="3200" i="1" smtClean="0">
                              <a:latin typeface="Cambria Math" panose="02040503050406030204" pitchFamily="18" charset="0"/>
                            </a:rPr>
                            <m:t>𝜇</m:t>
                          </m:r>
                        </m:e>
                        <m:sub>
                          <m:r>
                            <a:rPr kumimoji="1" lang="en-US" altLang="ja-JP" sz="3200" b="0" i="1" smtClean="0">
                              <a:latin typeface="Cambria Math" panose="02040503050406030204" pitchFamily="18" charset="0"/>
                            </a:rPr>
                            <m:t>1</m:t>
                          </m:r>
                        </m:sub>
                      </m:sSub>
                      <m:r>
                        <a:rPr kumimoji="1" lang="en-US" altLang="ja-JP" sz="3200" b="0" i="1" smtClean="0">
                          <a:latin typeface="Cambria Math" panose="02040503050406030204" pitchFamily="18" charset="0"/>
                          <a:ea typeface="Cambria Math" panose="02040503050406030204" pitchFamily="18" charset="0"/>
                        </a:rPr>
                        <m:t>=</m:t>
                      </m:r>
                      <m:sSub>
                        <m:sSubPr>
                          <m:ctrlPr>
                            <a:rPr kumimoji="1" lang="en-US" altLang="ja-JP" sz="3200" i="1" smtClean="0">
                              <a:latin typeface="Cambria Math" panose="02040503050406030204" pitchFamily="18" charset="0"/>
                              <a:ea typeface="Cambria Math" panose="02040503050406030204" pitchFamily="18" charset="0"/>
                            </a:rPr>
                          </m:ctrlPr>
                        </m:sSubPr>
                        <m:e>
                          <m:r>
                            <a:rPr kumimoji="1" lang="ja-JP" altLang="en-US" sz="3200" i="1" smtClean="0">
                              <a:latin typeface="Cambria Math" panose="02040503050406030204" pitchFamily="18" charset="0"/>
                              <a:ea typeface="Cambria Math" panose="02040503050406030204" pitchFamily="18" charset="0"/>
                            </a:rPr>
                            <m:t>𝜇</m:t>
                          </m:r>
                        </m:e>
                        <m:sub>
                          <m:r>
                            <a:rPr kumimoji="1" lang="en-US" altLang="ja-JP" sz="3200" b="0" i="1" smtClean="0">
                              <a:latin typeface="Cambria Math" panose="02040503050406030204" pitchFamily="18" charset="0"/>
                              <a:ea typeface="Cambria Math" panose="02040503050406030204" pitchFamily="18" charset="0"/>
                            </a:rPr>
                            <m:t>3</m:t>
                          </m:r>
                        </m:sub>
                      </m:sSub>
                    </m:oMath>
                  </m:oMathPara>
                </a14:m>
                <a:endParaRPr kumimoji="1" lang="ja-JP" altLang="en-US" sz="3200" dirty="0"/>
              </a:p>
            </p:txBody>
          </p:sp>
        </mc:Choice>
        <mc:Fallback>
          <p:sp>
            <p:nvSpPr>
              <p:cNvPr id="8" name="テキスト ボックス 7"/>
              <p:cNvSpPr txBox="1">
                <a:spLocks noRot="1" noChangeAspect="1" noMove="1" noResize="1" noEditPoints="1" noAdjustHandles="1" noChangeArrowheads="1" noChangeShapeType="1" noTextEdit="1"/>
              </p:cNvSpPr>
              <p:nvPr/>
            </p:nvSpPr>
            <p:spPr>
              <a:xfrm>
                <a:off x="3419872" y="5160843"/>
                <a:ext cx="1446871" cy="492443"/>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テキスト ボックス 8"/>
              <p:cNvSpPr txBox="1"/>
              <p:nvPr/>
            </p:nvSpPr>
            <p:spPr>
              <a:xfrm>
                <a:off x="5153236" y="5157191"/>
                <a:ext cx="1456360"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ja-JP" altLang="en-US" sz="3200" i="1" smtClean="0">
                              <a:latin typeface="Cambria Math" panose="02040503050406030204" pitchFamily="18" charset="0"/>
                            </a:rPr>
                            <m:t>𝜇</m:t>
                          </m:r>
                        </m:e>
                        <m:sub>
                          <m:r>
                            <a:rPr kumimoji="1" lang="en-US" altLang="ja-JP" sz="3200" b="0" i="1" smtClean="0">
                              <a:latin typeface="Cambria Math" panose="02040503050406030204" pitchFamily="18" charset="0"/>
                            </a:rPr>
                            <m:t>2</m:t>
                          </m:r>
                        </m:sub>
                      </m:sSub>
                      <m:r>
                        <a:rPr kumimoji="1" lang="en-US" altLang="ja-JP" sz="3200" b="0" i="1" smtClean="0">
                          <a:latin typeface="Cambria Math" panose="02040503050406030204" pitchFamily="18" charset="0"/>
                          <a:ea typeface="Cambria Math" panose="02040503050406030204" pitchFamily="18" charset="0"/>
                        </a:rPr>
                        <m:t>=</m:t>
                      </m:r>
                      <m:sSub>
                        <m:sSubPr>
                          <m:ctrlPr>
                            <a:rPr kumimoji="1" lang="en-US" altLang="ja-JP" sz="3200" i="1" smtClean="0">
                              <a:latin typeface="Cambria Math" panose="02040503050406030204" pitchFamily="18" charset="0"/>
                              <a:ea typeface="Cambria Math" panose="02040503050406030204" pitchFamily="18" charset="0"/>
                            </a:rPr>
                          </m:ctrlPr>
                        </m:sSubPr>
                        <m:e>
                          <m:r>
                            <a:rPr kumimoji="1" lang="ja-JP" altLang="en-US" sz="3200" i="1" smtClean="0">
                              <a:latin typeface="Cambria Math" panose="02040503050406030204" pitchFamily="18" charset="0"/>
                              <a:ea typeface="Cambria Math" panose="02040503050406030204" pitchFamily="18" charset="0"/>
                            </a:rPr>
                            <m:t>𝜇</m:t>
                          </m:r>
                        </m:e>
                        <m:sub>
                          <m:r>
                            <a:rPr kumimoji="1" lang="en-US" altLang="ja-JP" sz="3200" b="0" i="1" smtClean="0">
                              <a:latin typeface="Cambria Math" panose="02040503050406030204" pitchFamily="18" charset="0"/>
                              <a:ea typeface="Cambria Math" panose="02040503050406030204" pitchFamily="18" charset="0"/>
                            </a:rPr>
                            <m:t>3</m:t>
                          </m:r>
                        </m:sub>
                      </m:sSub>
                    </m:oMath>
                  </m:oMathPara>
                </a14:m>
                <a:endParaRPr kumimoji="1" lang="ja-JP" altLang="en-US" sz="3200" dirty="0"/>
              </a:p>
            </p:txBody>
          </p:sp>
        </mc:Choice>
        <mc:Fallback>
          <p:sp>
            <p:nvSpPr>
              <p:cNvPr id="9" name="テキスト ボックス 8"/>
              <p:cNvSpPr txBox="1">
                <a:spLocks noRot="1" noChangeAspect="1" noMove="1" noResize="1" noEditPoints="1" noAdjustHandles="1" noChangeArrowheads="1" noChangeShapeType="1" noTextEdit="1"/>
              </p:cNvSpPr>
              <p:nvPr/>
            </p:nvSpPr>
            <p:spPr>
              <a:xfrm>
                <a:off x="5153236" y="5157191"/>
                <a:ext cx="1456360" cy="492443"/>
              </a:xfrm>
              <a:prstGeom prst="rect">
                <a:avLst/>
              </a:prstGeom>
              <a:blipFill>
                <a:blip r:embed="rId4"/>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対比</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 2"/>
              <p:cNvSpPr>
                <a:spLocks noGrp="1"/>
              </p:cNvSpPr>
              <p:nvPr>
                <p:ph idx="1"/>
              </p:nvPr>
            </p:nvSpPr>
            <p:spPr/>
            <p:txBody>
              <a:bodyPr>
                <a:normAutofit lnSpcReduction="10000"/>
              </a:bodyPr>
              <a:lstStyle/>
              <a:p>
                <a:r>
                  <a:rPr lang="ja-JP" altLang="en-US" dirty="0" smtClean="0"/>
                  <a:t>２つの水準の比較だけでなく，３つ以上の水準を扱う，</a:t>
                </a:r>
                <a:r>
                  <a:rPr kumimoji="1" lang="ja-JP" altLang="en-US" u="sng" dirty="0" smtClean="0">
                    <a:solidFill>
                      <a:srgbClr val="FF0000"/>
                    </a:solidFill>
                  </a:rPr>
                  <a:t>対比</a:t>
                </a:r>
                <a:r>
                  <a:rPr kumimoji="1" lang="ja-JP" altLang="en-US" dirty="0" smtClean="0"/>
                  <a:t>（</a:t>
                </a:r>
                <a:r>
                  <a:rPr kumimoji="1" lang="en-US" altLang="ja-JP" dirty="0" smtClean="0"/>
                  <a:t>contrast</a:t>
                </a:r>
                <a:r>
                  <a:rPr kumimoji="1" lang="ja-JP" altLang="en-US" dirty="0" smtClean="0"/>
                  <a:t>）を用いた部分帰無仮説を設定することもできる．テキストではこれを扱っている．</a:t>
                </a:r>
                <a:endParaRPr kumimoji="1" lang="en-US" altLang="ja-JP" dirty="0" smtClean="0"/>
              </a:p>
              <a:p>
                <a:pPr lvl="1"/>
                <a:r>
                  <a:rPr lang="ja-JP" altLang="en-US" dirty="0" smtClean="0"/>
                  <a:t>対比とは何かについては後述．</a:t>
                </a:r>
                <a:endParaRPr kumimoji="1" lang="en-US" altLang="ja-JP" dirty="0" smtClean="0"/>
              </a:p>
              <a:p>
                <a:pPr lvl="1"/>
                <a:r>
                  <a:rPr lang="ja-JP" altLang="en-US" dirty="0" smtClean="0"/>
                  <a:t>対比を用いた帰無仮説の例</a:t>
                </a:r>
                <a:r>
                  <a:rPr lang="ja-JP" altLang="en-US" dirty="0" smtClean="0"/>
                  <a:t>：</a:t>
                </a:r>
                <a14:m>
                  <m:oMath xmlns:m="http://schemas.openxmlformats.org/officeDocument/2006/math">
                    <m:sSub>
                      <m:sSubPr>
                        <m:ctrlPr>
                          <a:rPr lang="en-US" altLang="ja-JP" i="1" smtClean="0">
                            <a:latin typeface="Cambria Math" panose="02040503050406030204" pitchFamily="18" charset="0"/>
                          </a:rPr>
                        </m:ctrlPr>
                      </m:sSubPr>
                      <m:e>
                        <m:r>
                          <a:rPr lang="ja-JP" altLang="en-US" i="1" smtClean="0">
                            <a:latin typeface="Cambria Math" panose="02040503050406030204" pitchFamily="18" charset="0"/>
                          </a:rPr>
                          <m:t>𝜇</m:t>
                        </m:r>
                      </m:e>
                      <m:sub>
                        <m:r>
                          <a:rPr lang="en-US" altLang="ja-JP" b="0" i="1" smtClean="0">
                            <a:latin typeface="Cambria Math" panose="02040503050406030204" pitchFamily="18" charset="0"/>
                          </a:rPr>
                          <m:t>3</m:t>
                        </m:r>
                      </m:sub>
                    </m:sSub>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sSub>
                          <m:sSubPr>
                            <m:ctrlPr>
                              <a:rPr lang="en-US" altLang="ja-JP" b="0" i="1" smtClean="0">
                                <a:latin typeface="Cambria Math" panose="02040503050406030204" pitchFamily="18" charset="0"/>
                              </a:rPr>
                            </m:ctrlPr>
                          </m:sSubPr>
                          <m:e>
                            <m:r>
                              <a:rPr lang="ja-JP" altLang="en-US" b="0" i="1" smtClean="0">
                                <a:latin typeface="Cambria Math" panose="02040503050406030204" pitchFamily="18" charset="0"/>
                              </a:rPr>
                              <m:t>𝜇</m:t>
                            </m:r>
                          </m:e>
                          <m:sub>
                            <m:r>
                              <a:rPr lang="en-US" altLang="ja-JP" b="0" i="1" smtClean="0">
                                <a:latin typeface="Cambria Math" panose="02040503050406030204" pitchFamily="18" charset="0"/>
                              </a:rPr>
                              <m:t>1</m:t>
                            </m:r>
                          </m:sub>
                        </m:sSub>
                        <m:r>
                          <a:rPr lang="en-US" altLang="ja-JP" b="0" i="1" smtClean="0">
                            <a:latin typeface="Cambria Math" panose="02040503050406030204" pitchFamily="18" charset="0"/>
                          </a:rPr>
                          <m:t>+</m:t>
                        </m:r>
                        <m:sSub>
                          <m:sSubPr>
                            <m:ctrlPr>
                              <a:rPr lang="en-US" altLang="ja-JP" b="0" i="1" smtClean="0">
                                <a:latin typeface="Cambria Math" panose="02040503050406030204" pitchFamily="18" charset="0"/>
                              </a:rPr>
                            </m:ctrlPr>
                          </m:sSubPr>
                          <m:e>
                            <m:r>
                              <a:rPr lang="ja-JP" altLang="en-US" b="0" i="1" smtClean="0">
                                <a:latin typeface="Cambria Math" panose="02040503050406030204" pitchFamily="18" charset="0"/>
                              </a:rPr>
                              <m:t>𝜇</m:t>
                            </m:r>
                          </m:e>
                          <m:sub>
                            <m:r>
                              <a:rPr lang="en-US" altLang="ja-JP" b="0" i="1" smtClean="0">
                                <a:latin typeface="Cambria Math" panose="02040503050406030204" pitchFamily="18" charset="0"/>
                              </a:rPr>
                              <m:t>2</m:t>
                            </m:r>
                          </m:sub>
                        </m:sSub>
                      </m:num>
                      <m:den>
                        <m:r>
                          <a:rPr lang="en-US" altLang="ja-JP" b="0" i="1" smtClean="0">
                            <a:latin typeface="Cambria Math" panose="02040503050406030204" pitchFamily="18" charset="0"/>
                          </a:rPr>
                          <m:t>2</m:t>
                        </m:r>
                      </m:den>
                    </m:f>
                  </m:oMath>
                </a14:m>
                <a:endParaRPr lang="en-US" altLang="ja-JP" dirty="0" smtClean="0"/>
              </a:p>
              <a:p>
                <a:pPr lvl="1"/>
                <a:endParaRPr kumimoji="1" lang="en-US" altLang="ja-JP" dirty="0" smtClean="0"/>
              </a:p>
              <a:p>
                <a:pPr lvl="1"/>
                <a:r>
                  <a:rPr lang="ja-JP" altLang="en-US" dirty="0" smtClean="0"/>
                  <a:t>２水準の比較は対比の特別な場合と見なすことができる．</a:t>
                </a:r>
                <a:endParaRPr kumimoji="1" lang="ja-JP" altLang="en-US" dirty="0"/>
              </a:p>
            </p:txBody>
          </p:sp>
        </mc:Choice>
        <mc:Fallback>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2830"/>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計画的比較と事後的比較</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u="sng" dirty="0" smtClean="0">
                <a:solidFill>
                  <a:srgbClr val="FF0000"/>
                </a:solidFill>
              </a:rPr>
              <a:t>計画的比較</a:t>
            </a:r>
            <a:r>
              <a:rPr kumimoji="1" lang="ja-JP" altLang="en-US" dirty="0" smtClean="0"/>
              <a:t>（</a:t>
            </a:r>
            <a:r>
              <a:rPr kumimoji="1" lang="en-US" altLang="ja-JP" dirty="0" smtClean="0"/>
              <a:t>planned comparison</a:t>
            </a:r>
            <a:r>
              <a:rPr kumimoji="1" lang="ja-JP" altLang="en-US" dirty="0" smtClean="0"/>
              <a:t>）：興味ある比較があらかじめ決まっている．</a:t>
            </a:r>
            <a:r>
              <a:rPr kumimoji="1" lang="ja-JP" altLang="en-US" u="sng" dirty="0" smtClean="0"/>
              <a:t>データを集める前に</a:t>
            </a:r>
            <a:r>
              <a:rPr kumimoji="1" lang="ja-JP" altLang="en-US" dirty="0" smtClean="0"/>
              <a:t>，どのような比較を行うかを決めておかなければならない．</a:t>
            </a:r>
            <a:r>
              <a:rPr lang="ja-JP" altLang="en-US" dirty="0" smtClean="0"/>
              <a:t>分散</a:t>
            </a:r>
            <a:r>
              <a:rPr lang="ja-JP" altLang="en-US" dirty="0"/>
              <a:t>分析</a:t>
            </a:r>
            <a:r>
              <a:rPr lang="ja-JP" altLang="en-US" dirty="0" smtClean="0"/>
              <a:t>を行うより前に比較のための検定を実行してよい．</a:t>
            </a:r>
            <a:endParaRPr kumimoji="1" lang="en-US" altLang="ja-JP" dirty="0" smtClean="0"/>
          </a:p>
          <a:p>
            <a:r>
              <a:rPr kumimoji="1" lang="ja-JP" altLang="en-US" u="sng" dirty="0" smtClean="0">
                <a:solidFill>
                  <a:srgbClr val="FF0000"/>
                </a:solidFill>
              </a:rPr>
              <a:t>事後的比較</a:t>
            </a:r>
            <a:r>
              <a:rPr kumimoji="1" lang="ja-JP" altLang="en-US" dirty="0" smtClean="0"/>
              <a:t>（</a:t>
            </a:r>
            <a:r>
              <a:rPr lang="en-US" altLang="ja-JP" dirty="0" smtClean="0"/>
              <a:t>post hoc comparison</a:t>
            </a:r>
            <a:r>
              <a:rPr kumimoji="1" lang="ja-JP" altLang="en-US" dirty="0" smtClean="0"/>
              <a:t>）：データを集めた後で，どのような比較を行うか決める．しばしば，すべての水準の組み合わせについて比較を行う．</a:t>
            </a:r>
            <a:endParaRPr kumimoji="1" lang="en-US" altLang="ja-JP" dirty="0" smtClean="0"/>
          </a:p>
          <a:p>
            <a:pPr lvl="1"/>
            <a:r>
              <a:rPr lang="ja-JP" altLang="en-US" dirty="0" smtClean="0"/>
              <a:t>事後比較のことを「多重比較」と呼ぶこともある．</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多重比較の方法</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多重比較には，</a:t>
            </a:r>
            <a:r>
              <a:rPr lang="ja-JP" altLang="en-US" dirty="0"/>
              <a:t>現在</a:t>
            </a:r>
            <a:r>
              <a:rPr lang="ja-JP" altLang="en-US" dirty="0" smtClean="0"/>
              <a:t>はすでに</a:t>
            </a:r>
            <a:r>
              <a:rPr lang="ja-JP" altLang="en-US" dirty="0"/>
              <a:t>使われなくなった方法も</a:t>
            </a:r>
            <a:r>
              <a:rPr lang="ja-JP" altLang="en-US" dirty="0" smtClean="0"/>
              <a:t>含めて，</a:t>
            </a:r>
            <a:r>
              <a:rPr lang="ja-JP" altLang="en-US" dirty="0"/>
              <a:t>さまざま</a:t>
            </a:r>
            <a:r>
              <a:rPr kumimoji="1" lang="ja-JP" altLang="en-US" dirty="0" smtClean="0"/>
              <a:t>な方法がある．</a:t>
            </a:r>
            <a:endParaRPr kumimoji="1" lang="en-US" altLang="ja-JP" dirty="0" smtClean="0"/>
          </a:p>
          <a:p>
            <a:pPr lvl="1"/>
            <a:r>
              <a:rPr lang="ja-JP" altLang="en-US" dirty="0" smtClean="0"/>
              <a:t>計画的比較では，</a:t>
            </a:r>
            <a:r>
              <a:rPr lang="ja-JP" altLang="en-US" u="sng" dirty="0" smtClean="0">
                <a:solidFill>
                  <a:srgbClr val="FF0000"/>
                </a:solidFill>
              </a:rPr>
              <a:t>ダネットの方法</a:t>
            </a:r>
            <a:r>
              <a:rPr lang="ja-JP" altLang="en-US" dirty="0" smtClean="0"/>
              <a:t>が推奨される．</a:t>
            </a:r>
            <a:endParaRPr lang="en-US" altLang="ja-JP" dirty="0" smtClean="0"/>
          </a:p>
          <a:p>
            <a:pPr lvl="1"/>
            <a:r>
              <a:rPr kumimoji="1" lang="ja-JP" altLang="en-US" dirty="0" smtClean="0"/>
              <a:t>事後的比較</a:t>
            </a:r>
            <a:r>
              <a:rPr lang="ja-JP" altLang="en-US" dirty="0" smtClean="0"/>
              <a:t>（一般に，２つの</a:t>
            </a:r>
            <a:r>
              <a:rPr kumimoji="1" lang="ja-JP" altLang="en-US" dirty="0" smtClean="0"/>
              <a:t>水準の組み合わせすべてについて検定を行う）では，</a:t>
            </a:r>
            <a:r>
              <a:rPr kumimoji="1" lang="ja-JP" altLang="en-US" u="sng" dirty="0" smtClean="0">
                <a:solidFill>
                  <a:srgbClr val="FF0000"/>
                </a:solidFill>
              </a:rPr>
              <a:t>テューキーの方法</a:t>
            </a:r>
            <a:r>
              <a:rPr kumimoji="1" lang="ja-JP" altLang="en-US" dirty="0" smtClean="0"/>
              <a:t>が推奨される．</a:t>
            </a:r>
            <a:endParaRPr kumimoji="1" lang="en-US" altLang="ja-JP" dirty="0" smtClean="0"/>
          </a:p>
          <a:p>
            <a:pPr lvl="1"/>
            <a:r>
              <a:rPr lang="ja-JP" altLang="en-US" dirty="0" smtClean="0"/>
              <a:t>対比の検定に興味がある場合，</a:t>
            </a:r>
            <a:r>
              <a:rPr lang="ja-JP" altLang="en-US" u="sng" dirty="0" smtClean="0">
                <a:solidFill>
                  <a:srgbClr val="FF0000"/>
                </a:solidFill>
              </a:rPr>
              <a:t>シェフェの方法</a:t>
            </a:r>
            <a:r>
              <a:rPr lang="ja-JP" altLang="en-US" dirty="0" smtClean="0"/>
              <a:t>を行う．</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対比を使った多重比較</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latin typeface="Times New Roman" pitchFamily="18" charset="0"/>
                <a:cs typeface="Times New Roman" pitchFamily="18" charset="0"/>
              </a:rPr>
              <a:t>水準数が </a:t>
            </a:r>
            <a:r>
              <a:rPr lang="en-US" altLang="ja-JP" i="1" dirty="0" smtClean="0">
                <a:latin typeface="Times New Roman" pitchFamily="18" charset="0"/>
                <a:cs typeface="Times New Roman" pitchFamily="18" charset="0"/>
              </a:rPr>
              <a:t>J</a:t>
            </a:r>
            <a:r>
              <a:rPr lang="en-US" altLang="ja-JP" dirty="0" smtClean="0">
                <a:latin typeface="Times New Roman" pitchFamily="18" charset="0"/>
                <a:cs typeface="Times New Roman" pitchFamily="18" charset="0"/>
              </a:rPr>
              <a:t> </a:t>
            </a:r>
            <a:r>
              <a:rPr lang="ja-JP" altLang="en-US" dirty="0" smtClean="0">
                <a:latin typeface="Times New Roman" pitchFamily="18" charset="0"/>
                <a:cs typeface="Times New Roman" pitchFamily="18" charset="0"/>
              </a:rPr>
              <a:t>のときの</a:t>
            </a:r>
            <a:r>
              <a:rPr lang="ja-JP" altLang="en-US" u="sng" dirty="0" smtClean="0">
                <a:solidFill>
                  <a:srgbClr val="FF0000"/>
                </a:solidFill>
                <a:latin typeface="Times New Roman" pitchFamily="18" charset="0"/>
                <a:cs typeface="Times New Roman" pitchFamily="18" charset="0"/>
              </a:rPr>
              <a:t>対比</a:t>
            </a:r>
            <a:r>
              <a:rPr kumimoji="1" lang="ja-JP" altLang="en-US" dirty="0" smtClean="0">
                <a:latin typeface="Times New Roman" pitchFamily="18" charset="0"/>
                <a:cs typeface="Times New Roman" pitchFamily="18" charset="0"/>
              </a:rPr>
              <a:t>（</a:t>
            </a:r>
            <a:r>
              <a:rPr kumimoji="1" lang="en-US" altLang="ja-JP" dirty="0" smtClean="0">
                <a:latin typeface="Times New Roman" pitchFamily="18" charset="0"/>
                <a:cs typeface="Times New Roman" pitchFamily="18" charset="0"/>
              </a:rPr>
              <a:t>contrast</a:t>
            </a:r>
            <a:r>
              <a:rPr kumimoji="1" lang="ja-JP" altLang="en-US" dirty="0" smtClean="0">
                <a:latin typeface="Times New Roman" pitchFamily="18" charset="0"/>
                <a:cs typeface="Times New Roman" pitchFamily="18" charset="0"/>
              </a:rPr>
              <a:t>）</a:t>
            </a:r>
            <a:r>
              <a:rPr kumimoji="1" lang="en-US" altLang="ja-JP" i="1" dirty="0" smtClean="0">
                <a:latin typeface="Times New Roman" pitchFamily="18" charset="0"/>
                <a:cs typeface="Times New Roman" pitchFamily="18" charset="0"/>
              </a:rPr>
              <a:t>ψ</a:t>
            </a:r>
            <a:r>
              <a:rPr lang="ja-JP" altLang="en-US" sz="2200" dirty="0" smtClean="0">
                <a:latin typeface="Times New Roman" pitchFamily="18" charset="0"/>
                <a:cs typeface="Times New Roman" pitchFamily="18" charset="0"/>
              </a:rPr>
              <a:t>（プサイ）</a:t>
            </a:r>
            <a:r>
              <a:rPr lang="ja-JP" altLang="en-US" dirty="0" smtClean="0">
                <a:latin typeface="Times New Roman" pitchFamily="18" charset="0"/>
                <a:cs typeface="Times New Roman" pitchFamily="18" charset="0"/>
              </a:rPr>
              <a:t>：</a:t>
            </a:r>
            <a:endParaRPr kumimoji="1" lang="en-US" altLang="ja-JP" dirty="0" smtClean="0">
              <a:latin typeface="Times New Roman" pitchFamily="18" charset="0"/>
              <a:cs typeface="Times New Roman" pitchFamily="18" charset="0"/>
            </a:endParaRPr>
          </a:p>
          <a:p>
            <a:endParaRPr lang="en-US" altLang="ja-JP" dirty="0">
              <a:latin typeface="Times New Roman" pitchFamily="18" charset="0"/>
              <a:cs typeface="Times New Roman" pitchFamily="18" charset="0"/>
            </a:endParaRPr>
          </a:p>
          <a:p>
            <a:endParaRPr kumimoji="1" lang="en-US" altLang="ja-JP" dirty="0" smtClean="0">
              <a:latin typeface="Times New Roman" pitchFamily="18" charset="0"/>
              <a:cs typeface="Times New Roman" pitchFamily="18" charset="0"/>
            </a:endParaRPr>
          </a:p>
          <a:p>
            <a:endParaRPr lang="en-US" altLang="ja-JP" dirty="0">
              <a:latin typeface="Times New Roman" pitchFamily="18" charset="0"/>
              <a:cs typeface="Times New Roman" pitchFamily="18" charset="0"/>
            </a:endParaRPr>
          </a:p>
          <a:p>
            <a:endParaRPr kumimoji="1" lang="en-US" altLang="ja-JP" dirty="0" smtClean="0">
              <a:latin typeface="Times New Roman" pitchFamily="18" charset="0"/>
              <a:cs typeface="Times New Roman" pitchFamily="18" charset="0"/>
            </a:endParaRPr>
          </a:p>
          <a:p>
            <a:r>
              <a:rPr lang="ja-JP" altLang="en-US" u="sng" dirty="0" smtClean="0">
                <a:solidFill>
                  <a:srgbClr val="FF0000"/>
                </a:solidFill>
                <a:latin typeface="Times New Roman" pitchFamily="18" charset="0"/>
                <a:cs typeface="Times New Roman" pitchFamily="18" charset="0"/>
              </a:rPr>
              <a:t>シェフェの検定</a:t>
            </a:r>
            <a:r>
              <a:rPr lang="ja-JP" altLang="en-US" dirty="0" smtClean="0">
                <a:latin typeface="Times New Roman" pitchFamily="18" charset="0"/>
                <a:cs typeface="Times New Roman" pitchFamily="18" charset="0"/>
              </a:rPr>
              <a:t>：対比係数 </a:t>
            </a:r>
            <a:r>
              <a:rPr lang="en-US" altLang="ja-JP" i="1" dirty="0" err="1" smtClean="0">
                <a:latin typeface="Times New Roman" pitchFamily="18" charset="0"/>
                <a:cs typeface="Times New Roman" pitchFamily="18" charset="0"/>
              </a:rPr>
              <a:t>c</a:t>
            </a:r>
            <a:r>
              <a:rPr lang="en-US" altLang="ja-JP" i="1" baseline="-25000" dirty="0" err="1" smtClean="0">
                <a:latin typeface="Times New Roman" pitchFamily="18" charset="0"/>
                <a:cs typeface="Times New Roman" pitchFamily="18" charset="0"/>
              </a:rPr>
              <a:t>j</a:t>
            </a:r>
            <a:r>
              <a:rPr lang="en-US" altLang="ja-JP" dirty="0" smtClean="0">
                <a:latin typeface="Times New Roman" pitchFamily="18" charset="0"/>
                <a:cs typeface="Times New Roman" pitchFamily="18" charset="0"/>
              </a:rPr>
              <a:t> </a:t>
            </a:r>
            <a:r>
              <a:rPr lang="ja-JP" altLang="en-US" dirty="0" smtClean="0">
                <a:latin typeface="Times New Roman" pitchFamily="18" charset="0"/>
                <a:cs typeface="Times New Roman" pitchFamily="18" charset="0"/>
              </a:rPr>
              <a:t>を決めて興味ある対比を表現し，</a:t>
            </a:r>
            <a:r>
              <a:rPr lang="ja-JP" altLang="en-US" u="sng" dirty="0">
                <a:latin typeface="Times New Roman" pitchFamily="18" charset="0"/>
                <a:cs typeface="Times New Roman" pitchFamily="18" charset="0"/>
              </a:rPr>
              <a:t>対比</a:t>
            </a:r>
            <a:r>
              <a:rPr lang="ja-JP" altLang="en-US" u="sng" dirty="0" smtClean="0">
                <a:latin typeface="Times New Roman" pitchFamily="18" charset="0"/>
                <a:cs typeface="Times New Roman" pitchFamily="18" charset="0"/>
              </a:rPr>
              <a:t>がゼロであるという帰無仮説を検定</a:t>
            </a:r>
            <a:r>
              <a:rPr lang="ja-JP" altLang="en-US" dirty="0" smtClean="0">
                <a:latin typeface="Times New Roman" pitchFamily="18" charset="0"/>
                <a:cs typeface="Times New Roman" pitchFamily="18" charset="0"/>
              </a:rPr>
              <a:t>する．</a:t>
            </a:r>
            <a:endParaRPr kumimoji="1" lang="ja-JP" altLang="en-US" dirty="0">
              <a:latin typeface="Times New Roman" pitchFamily="18" charset="0"/>
              <a:cs typeface="Times New Roman" pitchFamily="18" charset="0"/>
            </a:endParaRPr>
          </a:p>
        </p:txBody>
      </p:sp>
      <mc:AlternateContent xmlns:mc="http://schemas.openxmlformats.org/markup-compatibility/2006">
        <mc:Choice xmlns:a14="http://schemas.microsoft.com/office/drawing/2010/main" Requires="a14">
          <p:sp>
            <p:nvSpPr>
              <p:cNvPr id="5" name="テキスト ボックス 4"/>
              <p:cNvSpPr txBox="1"/>
              <p:nvPr/>
            </p:nvSpPr>
            <p:spPr>
              <a:xfrm>
                <a:off x="1691680" y="2243993"/>
                <a:ext cx="5120311" cy="108029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kumimoji="1" lang="ja-JP" altLang="en-US" sz="2400" i="1" smtClean="0">
                          <a:latin typeface="Cambria Math" panose="02040503050406030204" pitchFamily="18" charset="0"/>
                        </a:rPr>
                        <m:t>𝜓</m:t>
                      </m:r>
                      <m:r>
                        <a:rPr kumimoji="1" lang="en-US" altLang="ja-JP" sz="2400" b="0" i="1" smtClean="0">
                          <a:latin typeface="Cambria Math" panose="02040503050406030204" pitchFamily="18" charset="0"/>
                        </a:rPr>
                        <m:t>=</m:t>
                      </m:r>
                      <m:nary>
                        <m:naryPr>
                          <m:chr m:val="∑"/>
                          <m:ctrlPr>
                            <a:rPr kumimoji="1" lang="en-US" altLang="ja-JP" sz="2400" b="0" i="1" smtClean="0">
                              <a:latin typeface="Cambria Math" panose="02040503050406030204" pitchFamily="18" charset="0"/>
                            </a:rPr>
                          </m:ctrlPr>
                        </m:naryPr>
                        <m:sub>
                          <m:r>
                            <m:rPr>
                              <m:brk m:alnAt="23"/>
                            </m:rPr>
                            <a:rPr kumimoji="1" lang="en-US" altLang="ja-JP" sz="2400" b="0" i="1" smtClean="0">
                              <a:latin typeface="Cambria Math" panose="02040503050406030204" pitchFamily="18" charset="0"/>
                            </a:rPr>
                            <m:t>𝑗</m:t>
                          </m:r>
                          <m:r>
                            <a:rPr kumimoji="1" lang="en-US" altLang="ja-JP" sz="2400" b="0" i="1" smtClean="0">
                              <a:latin typeface="Cambria Math" panose="02040503050406030204" pitchFamily="18" charset="0"/>
                            </a:rPr>
                            <m:t>=1</m:t>
                          </m:r>
                        </m:sub>
                        <m:sup>
                          <m:r>
                            <a:rPr kumimoji="1" lang="en-US" altLang="ja-JP" sz="2400" b="0" i="1" smtClean="0">
                              <a:latin typeface="Cambria Math" panose="02040503050406030204" pitchFamily="18" charset="0"/>
                            </a:rPr>
                            <m:t>𝐽</m:t>
                          </m:r>
                        </m:sup>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𝑐</m:t>
                              </m:r>
                            </m:e>
                            <m:sub>
                              <m:r>
                                <a:rPr kumimoji="1" lang="en-US" altLang="ja-JP" sz="2400" b="0" i="1" smtClean="0">
                                  <a:latin typeface="Cambria Math" panose="02040503050406030204" pitchFamily="18" charset="0"/>
                                </a:rPr>
                                <m:t>𝑗</m:t>
                              </m:r>
                            </m:sub>
                          </m:sSub>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𝜇</m:t>
                              </m:r>
                            </m:e>
                            <m:sub>
                              <m:r>
                                <a:rPr kumimoji="1" lang="en-US" altLang="ja-JP" sz="2400" b="0" i="1" smtClean="0">
                                  <a:latin typeface="Cambria Math" panose="02040503050406030204" pitchFamily="18" charset="0"/>
                                </a:rPr>
                                <m:t>𝑗</m:t>
                              </m:r>
                            </m:sub>
                          </m:sSub>
                        </m:e>
                      </m:nary>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𝑐</m:t>
                          </m:r>
                        </m:e>
                        <m:sub>
                          <m:r>
                            <a:rPr kumimoji="1" lang="en-US" altLang="ja-JP" sz="2400" b="0" i="1" smtClean="0">
                              <a:latin typeface="Cambria Math" panose="02040503050406030204" pitchFamily="18" charset="0"/>
                            </a:rPr>
                            <m:t>1</m:t>
                          </m:r>
                        </m:sub>
                      </m:sSub>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𝜇</m:t>
                          </m:r>
                        </m:e>
                        <m:sub>
                          <m:r>
                            <a:rPr kumimoji="1" lang="en-US" altLang="ja-JP" sz="2400" b="0" i="1" smtClean="0">
                              <a:latin typeface="Cambria Math" panose="02040503050406030204" pitchFamily="18" charset="0"/>
                            </a:rPr>
                            <m:t>1</m:t>
                          </m:r>
                        </m:sub>
                      </m:sSub>
                      <m:r>
                        <a:rPr kumimoji="1" lang="en-US" altLang="ja-JP" sz="2400" b="0" i="1" smtClean="0">
                          <a:latin typeface="Cambria Math" panose="02040503050406030204" pitchFamily="18" charset="0"/>
                        </a:rPr>
                        <m:t>+</m:t>
                      </m:r>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𝑐</m:t>
                          </m:r>
                        </m:e>
                        <m:sub>
                          <m:r>
                            <a:rPr lang="en-US" altLang="ja-JP" sz="2400" b="0" i="1" smtClean="0">
                              <a:latin typeface="Cambria Math" panose="02040503050406030204" pitchFamily="18" charset="0"/>
                            </a:rPr>
                            <m:t>2</m:t>
                          </m:r>
                        </m:sub>
                      </m:sSub>
                      <m:sSub>
                        <m:sSubPr>
                          <m:ctrlPr>
                            <a:rPr lang="en-US" altLang="ja-JP" sz="2400" i="1">
                              <a:latin typeface="Cambria Math" panose="02040503050406030204" pitchFamily="18" charset="0"/>
                            </a:rPr>
                          </m:ctrlPr>
                        </m:sSubPr>
                        <m:e>
                          <m:r>
                            <a:rPr lang="ja-JP" altLang="en-US" sz="2400" i="1">
                              <a:latin typeface="Cambria Math" panose="02040503050406030204" pitchFamily="18" charset="0"/>
                            </a:rPr>
                            <m:t>𝜇</m:t>
                          </m:r>
                        </m:e>
                        <m:sub>
                          <m:r>
                            <a:rPr lang="en-US" altLang="ja-JP" sz="2400" b="0" i="1" smtClean="0">
                              <a:latin typeface="Cambria Math" panose="02040503050406030204" pitchFamily="18" charset="0"/>
                            </a:rPr>
                            <m:t>2</m:t>
                          </m:r>
                        </m:sub>
                      </m:sSub>
                      <m:r>
                        <a:rPr lang="en-US" altLang="ja-JP" sz="2400" b="0" i="1" smtClean="0">
                          <a:latin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𝑐</m:t>
                          </m:r>
                        </m:e>
                        <m:sub>
                          <m:r>
                            <a:rPr lang="en-US" altLang="ja-JP" sz="2400" b="0" i="1" smtClean="0">
                              <a:latin typeface="Cambria Math" panose="02040503050406030204" pitchFamily="18" charset="0"/>
                            </a:rPr>
                            <m:t>𝐽</m:t>
                          </m:r>
                        </m:sub>
                      </m:sSub>
                      <m:sSub>
                        <m:sSubPr>
                          <m:ctrlPr>
                            <a:rPr lang="en-US" altLang="ja-JP" sz="2400" i="1">
                              <a:latin typeface="Cambria Math" panose="02040503050406030204" pitchFamily="18" charset="0"/>
                            </a:rPr>
                          </m:ctrlPr>
                        </m:sSubPr>
                        <m:e>
                          <m:r>
                            <a:rPr lang="ja-JP" altLang="en-US" sz="2400" i="1" smtClean="0">
                              <a:latin typeface="Cambria Math" panose="02040503050406030204" pitchFamily="18" charset="0"/>
                            </a:rPr>
                            <m:t>𝜇</m:t>
                          </m:r>
                        </m:e>
                        <m:sub>
                          <m:r>
                            <a:rPr lang="en-US" altLang="ja-JP" sz="2400" b="0" i="1" smtClean="0">
                              <a:latin typeface="Cambria Math" panose="02040503050406030204" pitchFamily="18" charset="0"/>
                            </a:rPr>
                            <m:t>𝐽</m:t>
                          </m:r>
                        </m:sub>
                      </m:sSub>
                    </m:oMath>
                  </m:oMathPara>
                </a14:m>
                <a:endParaRPr kumimoji="1" lang="ja-JP" altLang="en-US" sz="2400" dirty="0"/>
              </a:p>
            </p:txBody>
          </p:sp>
        </mc:Choice>
        <mc:Fallback>
          <p:sp>
            <p:nvSpPr>
              <p:cNvPr id="5" name="テキスト ボックス 4"/>
              <p:cNvSpPr txBox="1">
                <a:spLocks noRot="1" noChangeAspect="1" noMove="1" noResize="1" noEditPoints="1" noAdjustHandles="1" noChangeArrowheads="1" noChangeShapeType="1" noTextEdit="1"/>
              </p:cNvSpPr>
              <p:nvPr/>
            </p:nvSpPr>
            <p:spPr>
              <a:xfrm>
                <a:off x="1691680" y="2243993"/>
                <a:ext cx="5120311" cy="1080296"/>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 name="テキスト ボックス 5"/>
              <p:cNvSpPr txBox="1"/>
              <p:nvPr/>
            </p:nvSpPr>
            <p:spPr>
              <a:xfrm>
                <a:off x="1691680" y="3324444"/>
                <a:ext cx="1330749" cy="107747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nary>
                        <m:naryPr>
                          <m:chr m:val="∑"/>
                          <m:ctrlPr>
                            <a:rPr kumimoji="1" lang="ja-JP" altLang="en-US" sz="2400" i="1" smtClean="0">
                              <a:latin typeface="Cambria Math" panose="02040503050406030204" pitchFamily="18" charset="0"/>
                            </a:rPr>
                          </m:ctrlPr>
                        </m:naryPr>
                        <m:sub>
                          <m:r>
                            <m:rPr>
                              <m:brk m:alnAt="23"/>
                            </m:rPr>
                            <a:rPr kumimoji="1" lang="en-US" altLang="ja-JP" sz="2400" b="0" i="1" smtClean="0">
                              <a:latin typeface="Cambria Math" panose="02040503050406030204" pitchFamily="18" charset="0"/>
                            </a:rPr>
                            <m:t>𝑗</m:t>
                          </m:r>
                          <m:r>
                            <a:rPr kumimoji="1" lang="en-US" altLang="ja-JP" sz="2400" b="0" i="1" smtClean="0">
                              <a:latin typeface="Cambria Math" panose="02040503050406030204" pitchFamily="18" charset="0"/>
                            </a:rPr>
                            <m:t>=1</m:t>
                          </m:r>
                        </m:sub>
                        <m:sup>
                          <m:r>
                            <a:rPr kumimoji="1" lang="en-US" altLang="ja-JP" sz="2400" b="0" i="1" smtClean="0">
                              <a:latin typeface="Cambria Math" panose="02040503050406030204" pitchFamily="18" charset="0"/>
                            </a:rPr>
                            <m:t>𝐽</m:t>
                          </m:r>
                        </m:sup>
                        <m:e>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𝑐</m:t>
                              </m:r>
                            </m:e>
                            <m:sub>
                              <m:r>
                                <a:rPr kumimoji="1" lang="en-US" altLang="ja-JP" sz="2400" b="0" i="1" smtClean="0">
                                  <a:latin typeface="Cambria Math" panose="02040503050406030204" pitchFamily="18" charset="0"/>
                                </a:rPr>
                                <m:t>𝑗</m:t>
                              </m:r>
                            </m:sub>
                          </m:sSub>
                        </m:e>
                      </m:nary>
                      <m:r>
                        <a:rPr kumimoji="1" lang="en-US" altLang="ja-JP" sz="2400" b="0" i="1" smtClean="0">
                          <a:latin typeface="Cambria Math" panose="02040503050406030204" pitchFamily="18" charset="0"/>
                        </a:rPr>
                        <m:t>=0</m:t>
                      </m:r>
                    </m:oMath>
                  </m:oMathPara>
                </a14:m>
                <a:endParaRPr kumimoji="1" lang="ja-JP" altLang="en-US" sz="2400" dirty="0"/>
              </a:p>
            </p:txBody>
          </p:sp>
        </mc:Choice>
        <mc:Fallback>
          <p:sp>
            <p:nvSpPr>
              <p:cNvPr id="6" name="テキスト ボックス 5"/>
              <p:cNvSpPr txBox="1">
                <a:spLocks noRot="1" noChangeAspect="1" noMove="1" noResize="1" noEditPoints="1" noAdjustHandles="1" noChangeArrowheads="1" noChangeShapeType="1" noTextEdit="1"/>
              </p:cNvSpPr>
              <p:nvPr/>
            </p:nvSpPr>
            <p:spPr>
              <a:xfrm>
                <a:off x="1691680" y="3324444"/>
                <a:ext cx="1330749" cy="1077474"/>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5435</TotalTime>
  <Words>1635</Words>
  <Application>Microsoft Office PowerPoint</Application>
  <PresentationFormat>画面に合わせる (4:3)</PresentationFormat>
  <Paragraphs>132</Paragraphs>
  <Slides>24</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24</vt:i4>
      </vt:variant>
    </vt:vector>
  </HeadingPairs>
  <TitlesOfParts>
    <vt:vector size="30" baseType="lpstr">
      <vt:lpstr>ＭＳ Ｐゴシック</vt:lpstr>
      <vt:lpstr>Arial</vt:lpstr>
      <vt:lpstr>Calibri</vt:lpstr>
      <vt:lpstr>Cambria Math</vt:lpstr>
      <vt:lpstr>Times New Roman</vt:lpstr>
      <vt:lpstr>Office テーマ</vt:lpstr>
      <vt:lpstr>社会統計 第８回：多重比較</vt:lpstr>
      <vt:lpstr>7.10. 処理水準間の平均の差を 検定する</vt:lpstr>
      <vt:lpstr>検定を繰り返すことの問題点</vt:lpstr>
      <vt:lpstr>多重比較</vt:lpstr>
      <vt:lpstr>PowerPoint プレゼンテーション</vt:lpstr>
      <vt:lpstr>対比</vt:lpstr>
      <vt:lpstr>計画的比較と事後的比較</vt:lpstr>
      <vt:lpstr>多重比較の方法</vt:lpstr>
      <vt:lpstr>対比を使った多重比較</vt:lpstr>
      <vt:lpstr>実験例（架空）</vt:lpstr>
      <vt:lpstr>対比と帰無仮説</vt:lpstr>
      <vt:lpstr>PowerPoint プレゼンテーション</vt:lpstr>
      <vt:lpstr>PowerPoint プレゼンテーション</vt:lpstr>
      <vt:lpstr>検定統計量</vt:lpstr>
      <vt:lpstr>PowerPoint プレゼンテーション</vt:lpstr>
      <vt:lpstr>PowerPoint プレゼンテーション</vt:lpstr>
      <vt:lpstr>PowerPoint プレゼンテーション</vt:lpstr>
      <vt:lpstr>対比係数の決め方</vt:lpstr>
      <vt:lpstr>分散分析と多重比較との関係</vt:lpstr>
      <vt:lpstr>PowerPoint プレゼンテーション</vt:lpstr>
      <vt:lpstr>PowerPoint プレゼンテーション</vt:lpstr>
      <vt:lpstr>練習問題</vt:lpstr>
      <vt:lpstr>理解確認のポイント</vt:lpstr>
      <vt:lpstr>PowerPoint プレゼンテーション</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社会統計 第６回：多重比較</dc:title>
  <dc:creator>Atsushi TERAO</dc:creator>
  <cp:lastModifiedBy>寺尾 敦</cp:lastModifiedBy>
  <cp:revision>104</cp:revision>
  <dcterms:created xsi:type="dcterms:W3CDTF">2010-05-24T18:24:39Z</dcterms:created>
  <dcterms:modified xsi:type="dcterms:W3CDTF">2020-06-16T01:08:42Z</dcterms:modified>
</cp:coreProperties>
</file>