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3"/>
  </p:notesMasterIdLst>
  <p:handoutMasterIdLst>
    <p:handoutMasterId r:id="rId44"/>
  </p:handoutMasterIdLst>
  <p:sldIdLst>
    <p:sldId id="256" r:id="rId2"/>
    <p:sldId id="294" r:id="rId3"/>
    <p:sldId id="281" r:id="rId4"/>
    <p:sldId id="282" r:id="rId5"/>
    <p:sldId id="283" r:id="rId6"/>
    <p:sldId id="284" r:id="rId7"/>
    <p:sldId id="285" r:id="rId8"/>
    <p:sldId id="286" r:id="rId9"/>
    <p:sldId id="287" r:id="rId10"/>
    <p:sldId id="295" r:id="rId11"/>
    <p:sldId id="296" r:id="rId12"/>
    <p:sldId id="297" r:id="rId13"/>
    <p:sldId id="298" r:id="rId14"/>
    <p:sldId id="303" r:id="rId15"/>
    <p:sldId id="299" r:id="rId16"/>
    <p:sldId id="300" r:id="rId17"/>
    <p:sldId id="301" r:id="rId18"/>
    <p:sldId id="291" r:id="rId19"/>
    <p:sldId id="292" r:id="rId20"/>
    <p:sldId id="289" r:id="rId21"/>
    <p:sldId id="304" r:id="rId22"/>
    <p:sldId id="290" r:id="rId23"/>
    <p:sldId id="308" r:id="rId24"/>
    <p:sldId id="288" r:id="rId25"/>
    <p:sldId id="302" r:id="rId26"/>
    <p:sldId id="261" r:id="rId27"/>
    <p:sldId id="265" r:id="rId28"/>
    <p:sldId id="307" r:id="rId29"/>
    <p:sldId id="264" r:id="rId30"/>
    <p:sldId id="306" r:id="rId31"/>
    <p:sldId id="266" r:id="rId32"/>
    <p:sldId id="305" r:id="rId33"/>
    <p:sldId id="267" r:id="rId34"/>
    <p:sldId id="268" r:id="rId35"/>
    <p:sldId id="257" r:id="rId36"/>
    <p:sldId id="259" r:id="rId37"/>
    <p:sldId id="260" r:id="rId38"/>
    <p:sldId id="258" r:id="rId39"/>
    <p:sldId id="293" r:id="rId40"/>
    <p:sldId id="263" r:id="rId41"/>
    <p:sldId id="262" r:id="rId42"/>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2" d="100"/>
          <a:sy n="92" d="100"/>
        </p:scale>
        <p:origin x="94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_rels/chart2.xml.rels><?xml version="1.0" encoding="UTF-8" standalone="yes"?>
<Relationships xmlns="http://schemas.openxmlformats.org/package/2006/relationships"><Relationship Id="rId1" Type="http://schemas.openxmlformats.org/officeDocument/2006/relationships/oleObject" Target="../embeddings/oleObject2.bin"/></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29901450997871"/>
          <c:y val="4.8569806178073903E-2"/>
          <c:w val="0.77241865993165948"/>
          <c:h val="0.7165907026044821"/>
        </c:manualLayout>
      </c:layout>
      <c:barChart>
        <c:barDir val="col"/>
        <c:grouping val="clustered"/>
        <c:varyColors val="0"/>
        <c:ser>
          <c:idx val="0"/>
          <c:order val="0"/>
          <c:spPr>
            <a:ln>
              <a:solidFill>
                <a:schemeClr val="tx1"/>
              </a:solidFill>
            </a:ln>
          </c:spPr>
          <c:invertIfNegative val="0"/>
          <c:dLbls>
            <c:spPr>
              <a:noFill/>
              <a:ln>
                <a:noFill/>
              </a:ln>
              <a:effectLst/>
            </c:spPr>
            <c:txPr>
              <a:bodyPr wrap="square" lIns="38100" tIns="19050" rIns="38100" bIns="19050" anchor="ctr">
                <a:spAutoFit/>
              </a:bodyPr>
              <a:lstStyle/>
              <a:p>
                <a:pPr>
                  <a:defRPr sz="2000"/>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[Stat2_Figure.xlsx]iPhone!$A$1:$A$6</c:f>
              <c:strCache>
                <c:ptCount val="5"/>
                <c:pt idx="1">
                  <c:v>ほとんどなし</c:v>
                </c:pt>
                <c:pt idx="2">
                  <c:v>たまに</c:v>
                </c:pt>
                <c:pt idx="3">
                  <c:v>1週間に数日</c:v>
                </c:pt>
                <c:pt idx="4">
                  <c:v>ほぼ毎日</c:v>
                </c:pt>
              </c:strCache>
            </c:strRef>
          </c:cat>
          <c:val>
            <c:numRef>
              <c:f>[Stat2_Figure.xlsx]iPhone!$B$1:$B$6</c:f>
              <c:numCache>
                <c:formatCode>0%</c:formatCode>
                <c:ptCount val="6"/>
                <c:pt idx="1">
                  <c:v>0.04</c:v>
                </c:pt>
                <c:pt idx="2">
                  <c:v>0.05</c:v>
                </c:pt>
                <c:pt idx="3">
                  <c:v>7.0000000000000007E-2</c:v>
                </c:pt>
                <c:pt idx="4">
                  <c:v>0.84</c:v>
                </c:pt>
              </c:numCache>
            </c:numRef>
          </c:val>
          <c:extLst>
            <c:ext xmlns:c16="http://schemas.microsoft.com/office/drawing/2014/chart" uri="{C3380CC4-5D6E-409C-BE32-E72D297353CC}">
              <c16:uniqueId val="{00000000-6732-454F-9057-7D90121E38A6}"/>
            </c:ext>
          </c:extLst>
        </c:ser>
        <c:dLbls>
          <c:dLblPos val="outEnd"/>
          <c:showLegendKey val="0"/>
          <c:showVal val="1"/>
          <c:showCatName val="0"/>
          <c:showSerName val="0"/>
          <c:showPercent val="0"/>
          <c:showBubbleSize val="0"/>
        </c:dLbls>
        <c:gapWidth val="0"/>
        <c:axId val="190494592"/>
        <c:axId val="190496128"/>
      </c:barChart>
      <c:catAx>
        <c:axId val="190494592"/>
        <c:scaling>
          <c:orientation val="minMax"/>
        </c:scaling>
        <c:delete val="0"/>
        <c:axPos val="b"/>
        <c:title>
          <c:tx>
            <c:rich>
              <a:bodyPr/>
              <a:lstStyle/>
              <a:p>
                <a:pPr>
                  <a:defRPr sz="2000"/>
                </a:pPr>
                <a:r>
                  <a:rPr lang="ja-JP" altLang="en-US" sz="2000"/>
                  <a:t>使用頻度</a:t>
                </a:r>
              </a:p>
            </c:rich>
          </c:tx>
          <c:overlay val="0"/>
        </c:title>
        <c:numFmt formatCode="General" sourceLinked="0"/>
        <c:majorTickMark val="out"/>
        <c:minorTickMark val="none"/>
        <c:tickLblPos val="nextTo"/>
        <c:txPr>
          <a:bodyPr/>
          <a:lstStyle/>
          <a:p>
            <a:pPr>
              <a:defRPr sz="1600"/>
            </a:pPr>
            <a:endParaRPr lang="ja-JP"/>
          </a:p>
        </c:txPr>
        <c:crossAx val="190496128"/>
        <c:crosses val="autoZero"/>
        <c:auto val="1"/>
        <c:lblAlgn val="ctr"/>
        <c:lblOffset val="100"/>
        <c:noMultiLvlLbl val="0"/>
      </c:catAx>
      <c:valAx>
        <c:axId val="190496128"/>
        <c:scaling>
          <c:orientation val="minMax"/>
          <c:max val="1"/>
        </c:scaling>
        <c:delete val="0"/>
        <c:axPos val="l"/>
        <c:majorGridlines/>
        <c:title>
          <c:tx>
            <c:rich>
              <a:bodyPr rot="0" vert="wordArtVertRtl"/>
              <a:lstStyle/>
              <a:p>
                <a:pPr>
                  <a:defRPr sz="2000"/>
                </a:pPr>
                <a:r>
                  <a:rPr lang="ja-JP" altLang="en-US" sz="2000"/>
                  <a:t>回答の百分率</a:t>
                </a:r>
                <a:endParaRPr lang="en-US" altLang="ja-JP" sz="2000"/>
              </a:p>
            </c:rich>
          </c:tx>
          <c:overlay val="0"/>
        </c:title>
        <c:numFmt formatCode="0%" sourceLinked="1"/>
        <c:majorTickMark val="out"/>
        <c:minorTickMark val="none"/>
        <c:tickLblPos val="nextTo"/>
        <c:txPr>
          <a:bodyPr/>
          <a:lstStyle/>
          <a:p>
            <a:pPr>
              <a:defRPr sz="2000"/>
            </a:pPr>
            <a:endParaRPr lang="ja-JP"/>
          </a:p>
        </c:txPr>
        <c:crossAx val="190494592"/>
        <c:crosses val="autoZero"/>
        <c:crossBetween val="between"/>
        <c:majorUnit val="0.2"/>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929901450997871"/>
          <c:y val="4.8569806178073903E-2"/>
          <c:w val="0.77241865993165948"/>
          <c:h val="0.7165907026044821"/>
        </c:manualLayout>
      </c:layout>
      <c:barChart>
        <c:barDir val="col"/>
        <c:grouping val="clustered"/>
        <c:varyColors val="0"/>
        <c:ser>
          <c:idx val="0"/>
          <c:order val="0"/>
          <c:spPr>
            <a:ln>
              <a:solidFill>
                <a:schemeClr val="tx1"/>
              </a:solidFill>
            </a:ln>
          </c:spPr>
          <c:invertIfNegative val="0"/>
          <c:dLbls>
            <c:spPr>
              <a:noFill/>
              <a:ln>
                <a:noFill/>
              </a:ln>
              <a:effectLst/>
            </c:spPr>
            <c:txPr>
              <a:bodyPr wrap="square" lIns="38100" tIns="19050" rIns="38100" bIns="19050" anchor="ctr">
                <a:spAutoFit/>
              </a:bodyPr>
              <a:lstStyle/>
              <a:p>
                <a:pPr>
                  <a:defRPr sz="2000"/>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[Stat2_Figure.xlsx]iPhone!$A$1:$A$6</c:f>
              <c:strCache>
                <c:ptCount val="5"/>
                <c:pt idx="1">
                  <c:v>ほとんどなし</c:v>
                </c:pt>
                <c:pt idx="2">
                  <c:v>たまに</c:v>
                </c:pt>
                <c:pt idx="3">
                  <c:v>1週間に数日</c:v>
                </c:pt>
                <c:pt idx="4">
                  <c:v>ほぼ毎日</c:v>
                </c:pt>
              </c:strCache>
            </c:strRef>
          </c:cat>
          <c:val>
            <c:numRef>
              <c:f>[Stat2_Figure.xlsx]iPhone!$B$1:$B$6</c:f>
              <c:numCache>
                <c:formatCode>0%</c:formatCode>
                <c:ptCount val="6"/>
                <c:pt idx="1">
                  <c:v>0.04</c:v>
                </c:pt>
                <c:pt idx="2">
                  <c:v>0.05</c:v>
                </c:pt>
                <c:pt idx="3">
                  <c:v>7.0000000000000007E-2</c:v>
                </c:pt>
                <c:pt idx="4">
                  <c:v>0.84</c:v>
                </c:pt>
              </c:numCache>
            </c:numRef>
          </c:val>
          <c:extLst>
            <c:ext xmlns:c16="http://schemas.microsoft.com/office/drawing/2014/chart" uri="{C3380CC4-5D6E-409C-BE32-E72D297353CC}">
              <c16:uniqueId val="{00000000-99E7-41F2-838A-61C814FB84BB}"/>
            </c:ext>
          </c:extLst>
        </c:ser>
        <c:dLbls>
          <c:dLblPos val="outEnd"/>
          <c:showLegendKey val="0"/>
          <c:showVal val="1"/>
          <c:showCatName val="0"/>
          <c:showSerName val="0"/>
          <c:showPercent val="0"/>
          <c:showBubbleSize val="0"/>
        </c:dLbls>
        <c:gapWidth val="100"/>
        <c:axId val="190494592"/>
        <c:axId val="190496128"/>
      </c:barChart>
      <c:catAx>
        <c:axId val="190494592"/>
        <c:scaling>
          <c:orientation val="minMax"/>
        </c:scaling>
        <c:delete val="0"/>
        <c:axPos val="b"/>
        <c:title>
          <c:tx>
            <c:rich>
              <a:bodyPr/>
              <a:lstStyle/>
              <a:p>
                <a:pPr>
                  <a:defRPr sz="2000"/>
                </a:pPr>
                <a:r>
                  <a:rPr lang="ja-JP" altLang="en-US" sz="2000"/>
                  <a:t>使用頻度</a:t>
                </a:r>
              </a:p>
            </c:rich>
          </c:tx>
          <c:overlay val="0"/>
        </c:title>
        <c:numFmt formatCode="General" sourceLinked="0"/>
        <c:majorTickMark val="out"/>
        <c:minorTickMark val="none"/>
        <c:tickLblPos val="nextTo"/>
        <c:txPr>
          <a:bodyPr/>
          <a:lstStyle/>
          <a:p>
            <a:pPr>
              <a:defRPr sz="1600"/>
            </a:pPr>
            <a:endParaRPr lang="ja-JP"/>
          </a:p>
        </c:txPr>
        <c:crossAx val="190496128"/>
        <c:crosses val="autoZero"/>
        <c:auto val="1"/>
        <c:lblAlgn val="ctr"/>
        <c:lblOffset val="100"/>
        <c:noMultiLvlLbl val="0"/>
      </c:catAx>
      <c:valAx>
        <c:axId val="190496128"/>
        <c:scaling>
          <c:orientation val="minMax"/>
          <c:max val="1"/>
        </c:scaling>
        <c:delete val="0"/>
        <c:axPos val="l"/>
        <c:majorGridlines/>
        <c:title>
          <c:tx>
            <c:rich>
              <a:bodyPr rot="0" vert="wordArtVertRtl"/>
              <a:lstStyle/>
              <a:p>
                <a:pPr>
                  <a:defRPr sz="2000"/>
                </a:pPr>
                <a:r>
                  <a:rPr lang="ja-JP" altLang="en-US" sz="2000"/>
                  <a:t>回答の百分率</a:t>
                </a:r>
                <a:endParaRPr lang="en-US" altLang="ja-JP" sz="2000"/>
              </a:p>
            </c:rich>
          </c:tx>
          <c:overlay val="0"/>
        </c:title>
        <c:numFmt formatCode="0%" sourceLinked="0"/>
        <c:majorTickMark val="out"/>
        <c:minorTickMark val="none"/>
        <c:tickLblPos val="nextTo"/>
        <c:txPr>
          <a:bodyPr/>
          <a:lstStyle/>
          <a:p>
            <a:pPr>
              <a:defRPr sz="2000"/>
            </a:pPr>
            <a:endParaRPr lang="ja-JP"/>
          </a:p>
        </c:txPr>
        <c:crossAx val="190494592"/>
        <c:crosses val="autoZero"/>
        <c:crossBetween val="between"/>
        <c:majorUnit val="0.2"/>
      </c:valAx>
    </c:plotArea>
    <c:plotVisOnly val="1"/>
    <c:dispBlanksAs val="gap"/>
    <c:showDLblsOverMax val="0"/>
  </c:chart>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clustered"/>
        <c:varyColors val="0"/>
        <c:ser>
          <c:idx val="0"/>
          <c:order val="0"/>
          <c:spPr>
            <a:ln>
              <a:solidFill>
                <a:schemeClr val="tx1"/>
              </a:solidFill>
            </a:ln>
          </c:spPr>
          <c:invertIfNegative val="0"/>
          <c:dLbls>
            <c:spPr>
              <a:noFill/>
              <a:ln>
                <a:noFill/>
              </a:ln>
              <a:effectLst/>
            </c:spPr>
            <c:txPr>
              <a:bodyPr wrap="square" lIns="38100" tIns="19050" rIns="38100" bIns="19050" anchor="ctr">
                <a:spAutoFit/>
              </a:bodyPr>
              <a:lstStyle/>
              <a:p>
                <a:pPr>
                  <a:defRPr sz="2000"/>
                </a:pPr>
                <a:endParaRPr lang="ja-JP"/>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'Fig3.2'!$A$1:$A$9</c:f>
              <c:strCache>
                <c:ptCount val="8"/>
                <c:pt idx="1">
                  <c:v>まったく満足でない</c:v>
                </c:pt>
                <c:pt idx="2">
                  <c:v>わずかに満足</c:v>
                </c:pt>
                <c:pt idx="3">
                  <c:v>少し満足</c:v>
                </c:pt>
                <c:pt idx="4">
                  <c:v>かなり満足</c:v>
                </c:pt>
                <c:pt idx="5">
                  <c:v>ほとんど満足</c:v>
                </c:pt>
                <c:pt idx="6">
                  <c:v>非常に満足</c:v>
                </c:pt>
                <c:pt idx="7">
                  <c:v>きわめて満足</c:v>
                </c:pt>
              </c:strCache>
            </c:strRef>
          </c:cat>
          <c:val>
            <c:numRef>
              <c:f>'Fig3.2'!$B$1:$B$9</c:f>
              <c:numCache>
                <c:formatCode>0.0%</c:formatCode>
                <c:ptCount val="9"/>
                <c:pt idx="1">
                  <c:v>1.4E-2</c:v>
                </c:pt>
                <c:pt idx="2">
                  <c:v>2.4E-2</c:v>
                </c:pt>
                <c:pt idx="3">
                  <c:v>2.3E-2</c:v>
                </c:pt>
                <c:pt idx="4">
                  <c:v>6.3E-2</c:v>
                </c:pt>
                <c:pt idx="5">
                  <c:v>0.109</c:v>
                </c:pt>
                <c:pt idx="6">
                  <c:v>0.314</c:v>
                </c:pt>
                <c:pt idx="7">
                  <c:v>0.45300000000000001</c:v>
                </c:pt>
              </c:numCache>
            </c:numRef>
          </c:val>
          <c:extLst>
            <c:ext xmlns:c16="http://schemas.microsoft.com/office/drawing/2014/chart" uri="{C3380CC4-5D6E-409C-BE32-E72D297353CC}">
              <c16:uniqueId val="{00000000-00EF-4F74-90DA-63E5A4772CC9}"/>
            </c:ext>
          </c:extLst>
        </c:ser>
        <c:dLbls>
          <c:dLblPos val="outEnd"/>
          <c:showLegendKey val="0"/>
          <c:showVal val="1"/>
          <c:showCatName val="0"/>
          <c:showSerName val="0"/>
          <c:showPercent val="0"/>
          <c:showBubbleSize val="0"/>
        </c:dLbls>
        <c:gapWidth val="0"/>
        <c:axId val="63022976"/>
        <c:axId val="180294400"/>
      </c:barChart>
      <c:catAx>
        <c:axId val="63022976"/>
        <c:scaling>
          <c:orientation val="minMax"/>
        </c:scaling>
        <c:delete val="0"/>
        <c:axPos val="b"/>
        <c:title>
          <c:tx>
            <c:rich>
              <a:bodyPr/>
              <a:lstStyle/>
              <a:p>
                <a:pPr>
                  <a:defRPr sz="2000"/>
                </a:pPr>
                <a:r>
                  <a:rPr lang="ja-JP" altLang="en-US" sz="2000"/>
                  <a:t>家族に対する満足度</a:t>
                </a:r>
              </a:p>
            </c:rich>
          </c:tx>
          <c:overlay val="0"/>
        </c:title>
        <c:numFmt formatCode="General" sourceLinked="0"/>
        <c:majorTickMark val="out"/>
        <c:minorTickMark val="none"/>
        <c:tickLblPos val="nextTo"/>
        <c:txPr>
          <a:bodyPr/>
          <a:lstStyle/>
          <a:p>
            <a:pPr>
              <a:defRPr sz="1600"/>
            </a:pPr>
            <a:endParaRPr lang="ja-JP"/>
          </a:p>
        </c:txPr>
        <c:crossAx val="180294400"/>
        <c:crosses val="autoZero"/>
        <c:auto val="1"/>
        <c:lblAlgn val="ctr"/>
        <c:lblOffset val="100"/>
        <c:noMultiLvlLbl val="0"/>
      </c:catAx>
      <c:valAx>
        <c:axId val="180294400"/>
        <c:scaling>
          <c:orientation val="minMax"/>
          <c:max val="1"/>
        </c:scaling>
        <c:delete val="0"/>
        <c:axPos val="l"/>
        <c:majorGridlines/>
        <c:title>
          <c:tx>
            <c:rich>
              <a:bodyPr rot="0" vert="wordArtVertRtl"/>
              <a:lstStyle/>
              <a:p>
                <a:pPr>
                  <a:defRPr sz="2000"/>
                </a:pPr>
                <a:r>
                  <a:rPr lang="ja-JP" altLang="en-US" sz="2000"/>
                  <a:t>回答の百分率</a:t>
                </a:r>
              </a:p>
            </c:rich>
          </c:tx>
          <c:overlay val="0"/>
        </c:title>
        <c:numFmt formatCode="0%" sourceLinked="0"/>
        <c:majorTickMark val="out"/>
        <c:minorTickMark val="none"/>
        <c:tickLblPos val="nextTo"/>
        <c:txPr>
          <a:bodyPr/>
          <a:lstStyle/>
          <a:p>
            <a:pPr>
              <a:defRPr sz="1800"/>
            </a:pPr>
            <a:endParaRPr lang="ja-JP"/>
          </a:p>
        </c:txPr>
        <c:crossAx val="63022976"/>
        <c:crosses val="autoZero"/>
        <c:crossBetween val="between"/>
        <c:majorUnit val="0.1"/>
      </c:valAx>
    </c:plotArea>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54939" y="0"/>
            <a:ext cx="2949099" cy="496967"/>
          </a:xfrm>
          <a:prstGeom prst="rect">
            <a:avLst/>
          </a:prstGeom>
        </p:spPr>
        <p:txBody>
          <a:bodyPr vert="horz" lIns="91440" tIns="45720" rIns="91440" bIns="45720" rtlCol="0"/>
          <a:lstStyle>
            <a:lvl1pPr algn="r">
              <a:defRPr sz="1200"/>
            </a:lvl1pPr>
          </a:lstStyle>
          <a:p>
            <a:fld id="{EB3A298C-E62E-45C8-8C3B-4C4F70A28E95}" type="datetimeFigureOut">
              <a:rPr kumimoji="1" lang="ja-JP" altLang="en-US" smtClean="0"/>
              <a:pPr/>
              <a:t>2025/4/21</a:t>
            </a:fld>
            <a:endParaRPr kumimoji="1" lang="ja-JP" altLang="en-US"/>
          </a:p>
        </p:txBody>
      </p:sp>
      <p:sp>
        <p:nvSpPr>
          <p:cNvPr id="4" name="フッター プレースホルダ 3"/>
          <p:cNvSpPr>
            <a:spLocks noGrp="1"/>
          </p:cNvSpPr>
          <p:nvPr>
            <p:ph type="ftr" sz="quarter" idx="2"/>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54939" y="9440646"/>
            <a:ext cx="2949099" cy="496967"/>
          </a:xfrm>
          <a:prstGeom prst="rect">
            <a:avLst/>
          </a:prstGeom>
        </p:spPr>
        <p:txBody>
          <a:bodyPr vert="horz" lIns="91440" tIns="45720" rIns="91440" bIns="45720" rtlCol="0" anchor="b"/>
          <a:lstStyle>
            <a:lvl1pPr algn="r">
              <a:defRPr sz="1200"/>
            </a:lvl1pPr>
          </a:lstStyle>
          <a:p>
            <a:fld id="{D4BEDF39-F72B-4C6D-A264-159E821C82C9}" type="slidenum">
              <a:rPr kumimoji="1" lang="ja-JP" altLang="en-US" smtClean="0"/>
              <a:pPr/>
              <a:t>‹#›</a:t>
            </a:fld>
            <a:endParaRPr kumimoji="1" lang="ja-JP" altLang="en-US"/>
          </a:p>
        </p:txBody>
      </p:sp>
    </p:spTree>
    <p:extLst>
      <p:ext uri="{BB962C8B-B14F-4D97-AF65-F5344CB8AC3E}">
        <p14:creationId xmlns:p14="http://schemas.microsoft.com/office/powerpoint/2010/main" val="245619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49099"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4939" y="0"/>
            <a:ext cx="2949099" cy="496967"/>
          </a:xfrm>
          <a:prstGeom prst="rect">
            <a:avLst/>
          </a:prstGeom>
        </p:spPr>
        <p:txBody>
          <a:bodyPr vert="horz" lIns="91440" tIns="45720" rIns="91440" bIns="45720" rtlCol="0"/>
          <a:lstStyle>
            <a:lvl1pPr algn="r">
              <a:defRPr sz="1200"/>
            </a:lvl1pPr>
          </a:lstStyle>
          <a:p>
            <a:fld id="{FC2EAAF5-9314-409F-8170-CE3EE45E3B0A}" type="datetimeFigureOut">
              <a:rPr kumimoji="1" lang="ja-JP" altLang="en-US" smtClean="0"/>
              <a:pPr/>
              <a:t>2025/4/21</a:t>
            </a:fld>
            <a:endParaRPr kumimoji="1" lang="ja-JP" altLang="en-US"/>
          </a:p>
        </p:txBody>
      </p:sp>
      <p:sp>
        <p:nvSpPr>
          <p:cNvPr id="4" name="スライド イメージ プレースホルダ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562" y="4721186"/>
            <a:ext cx="544449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440646"/>
            <a:ext cx="2949099"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4939" y="9440646"/>
            <a:ext cx="2949099" cy="496967"/>
          </a:xfrm>
          <a:prstGeom prst="rect">
            <a:avLst/>
          </a:prstGeom>
        </p:spPr>
        <p:txBody>
          <a:bodyPr vert="horz" lIns="91440" tIns="45720" rIns="91440" bIns="45720" rtlCol="0" anchor="b"/>
          <a:lstStyle>
            <a:lvl1pPr algn="r">
              <a:defRPr sz="1200"/>
            </a:lvl1pPr>
          </a:lstStyle>
          <a:p>
            <a:fld id="{B65994AE-F109-4C42-A630-CD743F9FEF18}" type="slidenum">
              <a:rPr kumimoji="1" lang="ja-JP" altLang="en-US" smtClean="0"/>
              <a:pPr/>
              <a:t>‹#›</a:t>
            </a:fld>
            <a:endParaRPr kumimoji="1" lang="ja-JP" altLang="en-US"/>
          </a:p>
        </p:txBody>
      </p:sp>
    </p:spTree>
    <p:extLst>
      <p:ext uri="{BB962C8B-B14F-4D97-AF65-F5344CB8AC3E}">
        <p14:creationId xmlns:p14="http://schemas.microsoft.com/office/powerpoint/2010/main" val="36875761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a:t>10</a:t>
            </a:r>
            <a:r>
              <a:rPr kumimoji="1" lang="ja-JP" altLang="en-US" dirty="0"/>
              <a:t>人のデータで「支持率</a:t>
            </a:r>
            <a:r>
              <a:rPr kumimoji="1" lang="en-US" altLang="ja-JP" dirty="0"/>
              <a:t>60</a:t>
            </a:r>
            <a:r>
              <a:rPr kumimoji="1" lang="ja-JP" altLang="en-US" dirty="0"/>
              <a:t>％」は，データを取り直せば過半数を割っているかもしれない．</a:t>
            </a:r>
          </a:p>
        </p:txBody>
      </p:sp>
      <p:sp>
        <p:nvSpPr>
          <p:cNvPr id="4" name="スライド番号プレースホルダー 3"/>
          <p:cNvSpPr>
            <a:spLocks noGrp="1"/>
          </p:cNvSpPr>
          <p:nvPr>
            <p:ph type="sldNum" sz="quarter" idx="10"/>
          </p:nvPr>
        </p:nvSpPr>
        <p:spPr/>
        <p:txBody>
          <a:bodyPr/>
          <a:lstStyle/>
          <a:p>
            <a:fld id="{B65994AE-F109-4C42-A630-CD743F9FEF18}" type="slidenum">
              <a:rPr kumimoji="1" lang="ja-JP" altLang="en-US" smtClean="0"/>
              <a:pPr/>
              <a:t>4</a:t>
            </a:fld>
            <a:endParaRPr kumimoji="1" lang="ja-JP" altLang="en-US"/>
          </a:p>
        </p:txBody>
      </p:sp>
    </p:spTree>
    <p:extLst>
      <p:ext uri="{BB962C8B-B14F-4D97-AF65-F5344CB8AC3E}">
        <p14:creationId xmlns:p14="http://schemas.microsoft.com/office/powerpoint/2010/main" val="28151365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行動頻度をたずねるテキストでの例は，マリファナの使用頻度．</a:t>
            </a:r>
          </a:p>
        </p:txBody>
      </p:sp>
      <p:sp>
        <p:nvSpPr>
          <p:cNvPr id="4" name="スライド番号プレースホルダー 3"/>
          <p:cNvSpPr>
            <a:spLocks noGrp="1"/>
          </p:cNvSpPr>
          <p:nvPr>
            <p:ph type="sldNum" sz="quarter" idx="10"/>
          </p:nvPr>
        </p:nvSpPr>
        <p:spPr/>
        <p:txBody>
          <a:bodyPr/>
          <a:lstStyle/>
          <a:p>
            <a:fld id="{B65994AE-F109-4C42-A630-CD743F9FEF18}" type="slidenum">
              <a:rPr kumimoji="1" lang="ja-JP" altLang="en-US" smtClean="0"/>
              <a:pPr/>
              <a:t>12</a:t>
            </a:fld>
            <a:endParaRPr kumimoji="1" lang="ja-JP" altLang="en-US"/>
          </a:p>
        </p:txBody>
      </p:sp>
    </p:spTree>
    <p:extLst>
      <p:ext uri="{BB962C8B-B14F-4D97-AF65-F5344CB8AC3E}">
        <p14:creationId xmlns:p14="http://schemas.microsoft.com/office/powerpoint/2010/main" val="269689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テキストでは「母集団から無作為に抽出した」（</a:t>
            </a:r>
            <a:r>
              <a:rPr kumimoji="1" lang="en-US" altLang="ja-JP" dirty="0"/>
              <a:t>p.64</a:t>
            </a:r>
            <a:r>
              <a:rPr kumimoji="1" lang="ja-JP" altLang="en-US" dirty="0"/>
              <a:t>）と書かれているが，スライドのような表現が妥当だろう．</a:t>
            </a:r>
          </a:p>
        </p:txBody>
      </p:sp>
      <p:sp>
        <p:nvSpPr>
          <p:cNvPr id="4" name="スライド番号プレースホルダー 3"/>
          <p:cNvSpPr>
            <a:spLocks noGrp="1"/>
          </p:cNvSpPr>
          <p:nvPr>
            <p:ph type="sldNum" sz="quarter" idx="10"/>
          </p:nvPr>
        </p:nvSpPr>
        <p:spPr/>
        <p:txBody>
          <a:bodyPr/>
          <a:lstStyle/>
          <a:p>
            <a:fld id="{B65994AE-F109-4C42-A630-CD743F9FEF18}" type="slidenum">
              <a:rPr kumimoji="1" lang="ja-JP" altLang="en-US" smtClean="0"/>
              <a:pPr/>
              <a:t>31</a:t>
            </a:fld>
            <a:endParaRPr kumimoji="1" lang="ja-JP" altLang="en-US"/>
          </a:p>
        </p:txBody>
      </p:sp>
    </p:spTree>
    <p:extLst>
      <p:ext uri="{BB962C8B-B14F-4D97-AF65-F5344CB8AC3E}">
        <p14:creationId xmlns:p14="http://schemas.microsoft.com/office/powerpoint/2010/main" val="1340738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高校数学では，ひげを最大値および最小値まで伸ばす．</a:t>
            </a:r>
          </a:p>
        </p:txBody>
      </p:sp>
      <p:sp>
        <p:nvSpPr>
          <p:cNvPr id="4" name="スライド番号プレースホルダー 3"/>
          <p:cNvSpPr>
            <a:spLocks noGrp="1"/>
          </p:cNvSpPr>
          <p:nvPr>
            <p:ph type="sldNum" sz="quarter" idx="10"/>
          </p:nvPr>
        </p:nvSpPr>
        <p:spPr/>
        <p:txBody>
          <a:bodyPr/>
          <a:lstStyle/>
          <a:p>
            <a:fld id="{B65994AE-F109-4C42-A630-CD743F9FEF18}" type="slidenum">
              <a:rPr kumimoji="1" lang="ja-JP" altLang="en-US" smtClean="0"/>
              <a:pPr/>
              <a:t>37</a:t>
            </a:fld>
            <a:endParaRPr kumimoji="1" lang="ja-JP" altLang="en-US"/>
          </a:p>
        </p:txBody>
      </p:sp>
    </p:spTree>
    <p:extLst>
      <p:ext uri="{BB962C8B-B14F-4D97-AF65-F5344CB8AC3E}">
        <p14:creationId xmlns:p14="http://schemas.microsoft.com/office/powerpoint/2010/main" val="4754274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r>
              <a:rPr kumimoji="1" lang="ja-JP" altLang="en-US" dirty="0"/>
              <a:t>参考文献：吉田耕作</a:t>
            </a:r>
            <a:r>
              <a:rPr kumimoji="1" lang="en-US" altLang="ja-JP" dirty="0"/>
              <a:t>『</a:t>
            </a:r>
            <a:r>
              <a:rPr kumimoji="1" lang="ja-JP" altLang="en-US" dirty="0"/>
              <a:t>直観的統計学</a:t>
            </a:r>
            <a:r>
              <a:rPr kumimoji="1" lang="en-US" altLang="ja-JP" dirty="0"/>
              <a:t>』</a:t>
            </a:r>
            <a:r>
              <a:rPr kumimoji="1" lang="ja-JP" altLang="en-US" dirty="0"/>
              <a:t>日経</a:t>
            </a:r>
            <a:r>
              <a:rPr kumimoji="1" lang="en-US" altLang="ja-JP" dirty="0"/>
              <a:t>BP</a:t>
            </a:r>
            <a:r>
              <a:rPr kumimoji="1" lang="ja-JP" altLang="en-US" dirty="0"/>
              <a:t>社（</a:t>
            </a:r>
            <a:r>
              <a:rPr kumimoji="1" lang="en-US" altLang="ja-JP" dirty="0"/>
              <a:t>p.172</a:t>
            </a:r>
            <a:r>
              <a:rPr kumimoji="1" lang="ja-JP" altLang="en-US" dirty="0"/>
              <a:t>）</a:t>
            </a:r>
          </a:p>
        </p:txBody>
      </p:sp>
      <p:sp>
        <p:nvSpPr>
          <p:cNvPr id="4" name="スライド番号プレースホルダ 3"/>
          <p:cNvSpPr>
            <a:spLocks noGrp="1"/>
          </p:cNvSpPr>
          <p:nvPr>
            <p:ph type="sldNum" sz="quarter" idx="10"/>
          </p:nvPr>
        </p:nvSpPr>
        <p:spPr/>
        <p:txBody>
          <a:bodyPr/>
          <a:lstStyle/>
          <a:p>
            <a:fld id="{402FD5CE-46FD-415F-9BBC-7D9516049C85}" type="slidenum">
              <a:rPr kumimoji="1" lang="ja-JP" altLang="en-US" smtClean="0"/>
              <a:pPr/>
              <a:t>41</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AB886979-95EF-41DA-B8B2-4B230415B4FE}" type="datetime1">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B59BE0E-BF87-4A13-BC68-3A7095944FE1}" type="datetime1">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5797367-CE51-420E-AB60-A4F4C256E728}" type="datetime1">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D2EC5E4-FE0E-4FC6-8518-1E9DCEDCF678}" type="datetime1">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96D4DE37-C7FA-4F43-9D08-584D96188655}" type="datetime1">
              <a:rPr kumimoji="1" lang="ja-JP" altLang="en-US" smtClean="0"/>
              <a:pPr/>
              <a:t>2025/4/21</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D7C3DB2F-18A3-4C9C-80BE-B256EA347B01}" type="datetime1">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1EC11F4B-A375-45A6-95AF-1FDC2F72A397}" type="datetime1">
              <a:rPr kumimoji="1" lang="ja-JP" altLang="en-US" smtClean="0"/>
              <a:pPr/>
              <a:t>2025/4/21</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89DBD653-8324-4D35-B1F8-EB4932CFFDF0}" type="datetime1">
              <a:rPr kumimoji="1" lang="ja-JP" altLang="en-US" smtClean="0"/>
              <a:pPr/>
              <a:t>2025/4/21</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7AA41A9-2E69-4E4A-B9E3-AB62E502AEF1}" type="datetime1">
              <a:rPr kumimoji="1" lang="ja-JP" altLang="en-US" smtClean="0"/>
              <a:pPr/>
              <a:t>2025/4/21</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3E23C5B5-0DEC-4FB3-A9BE-EE96DDC53AF9}" type="datetime1">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C9C9547-F104-40E2-BAF1-81AA94584D42}" type="datetime1">
              <a:rPr kumimoji="1" lang="ja-JP" altLang="en-US" smtClean="0"/>
              <a:pPr/>
              <a:t>2025/4/21</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6985750-8639-4C2E-9F48-C97AC52EB534}"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BE07296-DC45-40A0-95EF-44D6BED93065}" type="datetime1">
              <a:rPr kumimoji="1" lang="ja-JP" altLang="en-US" smtClean="0"/>
              <a:pPr/>
              <a:t>2025/4/21</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985750-8639-4C2E-9F48-C97AC52EB534}"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7.png"/><Relationship Id="rId4" Type="http://schemas.openxmlformats.org/officeDocument/2006/relationships/image" Target="../media/image6.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70.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0.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3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7.xml"/><Relationship Id="rId6" Type="http://schemas.openxmlformats.org/officeDocument/2006/relationships/image" Target="../media/image19.wmf"/><Relationship Id="rId5" Type="http://schemas.openxmlformats.org/officeDocument/2006/relationships/oleObject" Target="../embeddings/oleObject4.bin"/><Relationship Id="rId4" Type="http://schemas.openxmlformats.org/officeDocument/2006/relationships/image" Target="../media/image18.png"/></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a:bodyPr>
          <a:lstStyle/>
          <a:p>
            <a:r>
              <a:rPr lang="ja-JP" altLang="en-US" dirty="0"/>
              <a:t>社会統計</a:t>
            </a:r>
            <a:br>
              <a:rPr lang="en-US" altLang="ja-JP" dirty="0"/>
            </a:br>
            <a:r>
              <a:rPr lang="ja-JP" altLang="en-US" dirty="0"/>
              <a:t>第３回：統計入門の落ち穂拾い</a:t>
            </a:r>
            <a:endParaRPr kumimoji="1" lang="ja-JP" altLang="en-US" dirty="0"/>
          </a:p>
        </p:txBody>
      </p:sp>
      <p:sp>
        <p:nvSpPr>
          <p:cNvPr id="3" name="サブタイトル 2"/>
          <p:cNvSpPr>
            <a:spLocks noGrp="1"/>
          </p:cNvSpPr>
          <p:nvPr>
            <p:ph type="subTitle" idx="1"/>
          </p:nvPr>
        </p:nvSpPr>
        <p:spPr/>
        <p:txBody>
          <a:bodyPr/>
          <a:lstStyle/>
          <a:p>
            <a:r>
              <a:rPr lang="ja-JP" altLang="en-US" dirty="0"/>
              <a:t>寺尾　敦</a:t>
            </a:r>
            <a:endParaRPr lang="en-US" altLang="ja-JP" dirty="0"/>
          </a:p>
          <a:p>
            <a:r>
              <a:rPr lang="ja-JP" altLang="en-US" dirty="0"/>
              <a:t>青山学院大学社会情報学部</a:t>
            </a:r>
            <a:endParaRPr lang="en-US" altLang="ja-JP" dirty="0"/>
          </a:p>
          <a:p>
            <a:r>
              <a:rPr lang="en-US" altLang="ja-JP" dirty="0"/>
              <a:t>atsushi@si.aoyama.ac.jp</a:t>
            </a:r>
            <a:endParaRPr lang="ja-JP"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Grp="1" noChangeAspect="1" noChangeArrowheads="1"/>
          </p:cNvPicPr>
          <p:nvPr>
            <p:ph idx="4294967295"/>
          </p:nvPr>
        </p:nvPicPr>
        <p:blipFill>
          <a:blip r:embed="rId2" cstate="print"/>
          <a:srcRect/>
          <a:stretch>
            <a:fillRect/>
          </a:stretch>
        </p:blipFill>
        <p:spPr bwMode="auto">
          <a:xfrm>
            <a:off x="446607" y="1340768"/>
            <a:ext cx="8250786" cy="4968552"/>
          </a:xfrm>
          <a:prstGeom prst="rect">
            <a:avLst/>
          </a:prstGeom>
          <a:noFill/>
          <a:ln w="9525">
            <a:noFill/>
            <a:miter lim="800000"/>
            <a:headEnd/>
            <a:tailEnd/>
          </a:ln>
          <a:effectLst/>
        </p:spPr>
      </p:pic>
      <p:sp>
        <p:nvSpPr>
          <p:cNvPr id="7" name="テキスト ボックス 6"/>
          <p:cNvSpPr txBox="1"/>
          <p:nvPr/>
        </p:nvSpPr>
        <p:spPr>
          <a:xfrm>
            <a:off x="451004" y="548680"/>
            <a:ext cx="5303055" cy="523220"/>
          </a:xfrm>
          <a:prstGeom prst="rect">
            <a:avLst/>
          </a:prstGeom>
          <a:noFill/>
        </p:spPr>
        <p:txBody>
          <a:bodyPr wrap="none" rtlCol="0">
            <a:spAutoFit/>
          </a:bodyPr>
          <a:lstStyle/>
          <a:p>
            <a:r>
              <a:rPr lang="ja-JP" altLang="en-US" sz="2800" dirty="0"/>
              <a:t>図</a:t>
            </a:r>
            <a:r>
              <a:rPr lang="en-US" altLang="ja-JP" sz="2800" dirty="0"/>
              <a:t>2.1</a:t>
            </a:r>
            <a:r>
              <a:rPr lang="ja-JP" altLang="en-US" sz="2800" dirty="0"/>
              <a:t>　支持政党に関する棒グラフ</a:t>
            </a:r>
            <a:endParaRPr kumimoji="1" lang="ja-JP" altLang="en-US"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順序尺度での測定と図示</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dirty="0"/>
              <a:t>順序尺度では，反応カテゴリの間に順序関係がある．</a:t>
            </a:r>
            <a:endParaRPr kumimoji="1" lang="en-US" altLang="ja-JP" dirty="0"/>
          </a:p>
          <a:p>
            <a:r>
              <a:rPr lang="ja-JP" altLang="en-US" dirty="0"/>
              <a:t>行動頻度を自己申告させる調査項目は，不正確さをできるだけ排除する．</a:t>
            </a:r>
            <a:endParaRPr lang="en-US" altLang="ja-JP" dirty="0"/>
          </a:p>
          <a:p>
            <a:pPr lvl="1"/>
            <a:r>
              <a:rPr kumimoji="1" lang="ja-JP" altLang="en-US" dirty="0"/>
              <a:t>「しばしば」はどれぐらいの頻度なのか？</a:t>
            </a:r>
            <a:endParaRPr kumimoji="1" lang="en-US" altLang="ja-JP" dirty="0"/>
          </a:p>
          <a:p>
            <a:r>
              <a:rPr lang="ja-JP" altLang="en-US" dirty="0"/>
              <a:t>分布を示すグラフは，量的変数の場合と同じく，ヒストグラムを用いる．（テキスト）</a:t>
            </a:r>
            <a:endParaRPr lang="en-US" altLang="ja-JP" dirty="0"/>
          </a:p>
          <a:p>
            <a:pPr lvl="1"/>
            <a:r>
              <a:rPr lang="ja-JP" altLang="en-US" dirty="0"/>
              <a:t>棒グラフでもよい</a:t>
            </a:r>
            <a:endParaRPr lang="en-US" altLang="ja-JP"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lstStyle/>
          <a:p>
            <a:r>
              <a:rPr lang="ja-JP" altLang="en-US" dirty="0"/>
              <a:t>行動頻度をたずねる項目の例：あなたはふだん </a:t>
            </a:r>
            <a:r>
              <a:rPr lang="en-US" altLang="ja-JP" dirty="0" err="1"/>
              <a:t>iPhone</a:t>
            </a:r>
            <a:r>
              <a:rPr lang="en-US" altLang="ja-JP" dirty="0"/>
              <a:t> </a:t>
            </a:r>
            <a:r>
              <a:rPr lang="ja-JP" altLang="en-US" dirty="0"/>
              <a:t>をどの程度使っていますか？　最も近い使用頻度を次から選んでください．</a:t>
            </a:r>
            <a:endParaRPr lang="en-US" altLang="ja-JP" dirty="0"/>
          </a:p>
          <a:p>
            <a:pPr lvl="1"/>
            <a:r>
              <a:rPr lang="ja-JP" altLang="en-US" dirty="0"/>
              <a:t>ほぼ毎日使っている</a:t>
            </a:r>
            <a:endParaRPr lang="en-US" altLang="ja-JP" dirty="0"/>
          </a:p>
          <a:p>
            <a:pPr lvl="1"/>
            <a:r>
              <a:rPr lang="ja-JP" altLang="en-US" dirty="0"/>
              <a:t>１週間のうち２，３日は使っている日がある</a:t>
            </a:r>
            <a:endParaRPr lang="en-US" altLang="ja-JP" dirty="0"/>
          </a:p>
          <a:p>
            <a:pPr lvl="1"/>
            <a:r>
              <a:rPr lang="ja-JP" altLang="en-US" dirty="0"/>
              <a:t>たまに使っている（使う日が１週間に１日あるかどうかという程度）</a:t>
            </a:r>
            <a:endParaRPr lang="en-US" altLang="ja-JP" dirty="0"/>
          </a:p>
          <a:p>
            <a:pPr lvl="1"/>
            <a:r>
              <a:rPr lang="ja-JP" altLang="en-US" dirty="0"/>
              <a:t>ほとんど，あるいは，まったく使っていない</a:t>
            </a:r>
            <a:endParaRPr kumimoji="1" lang="ja-JP" altLang="en-US" dirty="0"/>
          </a:p>
        </p:txBody>
      </p:sp>
      <p:sp>
        <p:nvSpPr>
          <p:cNvPr id="4" name="テキスト ボックス 3"/>
          <p:cNvSpPr txBox="1"/>
          <p:nvPr/>
        </p:nvSpPr>
        <p:spPr>
          <a:xfrm>
            <a:off x="827584" y="5770130"/>
            <a:ext cx="7968848" cy="646331"/>
          </a:xfrm>
          <a:prstGeom prst="rect">
            <a:avLst/>
          </a:prstGeom>
          <a:noFill/>
        </p:spPr>
        <p:txBody>
          <a:bodyPr wrap="none" rtlCol="0">
            <a:spAutoFit/>
          </a:bodyPr>
          <a:lstStyle/>
          <a:p>
            <a:r>
              <a:rPr lang="ja-JP" altLang="en-US" dirty="0"/>
              <a:t>調査日：</a:t>
            </a:r>
            <a:r>
              <a:rPr kumimoji="1" lang="en-US" altLang="ja-JP" dirty="0"/>
              <a:t>2011</a:t>
            </a:r>
            <a:r>
              <a:rPr kumimoji="1" lang="ja-JP" altLang="en-US" dirty="0"/>
              <a:t>年</a:t>
            </a:r>
            <a:r>
              <a:rPr kumimoji="1" lang="en-US" altLang="ja-JP" dirty="0"/>
              <a:t>10</a:t>
            </a:r>
            <a:r>
              <a:rPr kumimoji="1" lang="ja-JP" altLang="en-US" dirty="0"/>
              <a:t>月</a:t>
            </a:r>
            <a:r>
              <a:rPr kumimoji="1" lang="en-US" altLang="ja-JP" dirty="0"/>
              <a:t>14</a:t>
            </a:r>
            <a:r>
              <a:rPr kumimoji="1" lang="ja-JP" altLang="en-US" dirty="0"/>
              <a:t>日</a:t>
            </a:r>
            <a:endParaRPr kumimoji="1" lang="en-US" altLang="ja-JP" dirty="0"/>
          </a:p>
          <a:p>
            <a:r>
              <a:rPr kumimoji="1" lang="ja-JP" altLang="en-US" dirty="0"/>
              <a:t>参加者：１年生必修科目「統計入門」の受講者</a:t>
            </a:r>
            <a:r>
              <a:rPr kumimoji="1" lang="en-US" altLang="ja-JP" dirty="0"/>
              <a:t>55</a:t>
            </a:r>
            <a:r>
              <a:rPr kumimoji="1" lang="ja-JP" altLang="en-US" dirty="0"/>
              <a:t>名（</a:t>
            </a:r>
            <a:r>
              <a:rPr kumimoji="1" lang="en-US" altLang="ja-JP" dirty="0"/>
              <a:t>2</a:t>
            </a:r>
            <a:r>
              <a:rPr kumimoji="1" lang="ja-JP" altLang="en-US" dirty="0"/>
              <a:t>年生</a:t>
            </a:r>
            <a:r>
              <a:rPr kumimoji="1" lang="en-US" altLang="ja-JP" dirty="0"/>
              <a:t>4</a:t>
            </a:r>
            <a:r>
              <a:rPr kumimoji="1" lang="ja-JP" altLang="en-US" dirty="0"/>
              <a:t>名，</a:t>
            </a:r>
            <a:r>
              <a:rPr kumimoji="1" lang="en-US" altLang="ja-JP" dirty="0"/>
              <a:t>3</a:t>
            </a:r>
            <a:r>
              <a:rPr kumimoji="1" lang="ja-JP" altLang="en-US" dirty="0"/>
              <a:t>年生</a:t>
            </a:r>
            <a:r>
              <a:rPr kumimoji="1" lang="en-US" altLang="ja-JP" dirty="0"/>
              <a:t>1</a:t>
            </a:r>
            <a:r>
              <a:rPr kumimoji="1" lang="ja-JP" altLang="en-US" dirty="0"/>
              <a:t>名を含む）</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979786" y="836712"/>
            <a:ext cx="6976590" cy="523220"/>
          </a:xfrm>
          <a:prstGeom prst="rect">
            <a:avLst/>
          </a:prstGeom>
          <a:noFill/>
        </p:spPr>
        <p:txBody>
          <a:bodyPr wrap="none" rtlCol="0">
            <a:spAutoFit/>
          </a:bodyPr>
          <a:lstStyle/>
          <a:p>
            <a:r>
              <a:rPr lang="ja-JP" altLang="en-US" sz="2800" dirty="0"/>
              <a:t>図　配布された </a:t>
            </a:r>
            <a:r>
              <a:rPr lang="en-US" altLang="ja-JP" sz="2800" dirty="0" err="1"/>
              <a:t>iPhone</a:t>
            </a:r>
            <a:r>
              <a:rPr lang="en-US" altLang="ja-JP" sz="2800" dirty="0"/>
              <a:t> </a:t>
            </a:r>
            <a:r>
              <a:rPr lang="ja-JP" altLang="en-US" sz="2800" dirty="0"/>
              <a:t>の使用頻度　</a:t>
            </a:r>
            <a:r>
              <a:rPr kumimoji="1" lang="ja-JP" altLang="en-US" sz="2800" dirty="0"/>
              <a:t>（</a:t>
            </a:r>
            <a:r>
              <a:rPr kumimoji="1" lang="en-US" altLang="ja-JP" sz="2800" i="1" dirty="0"/>
              <a:t>N</a:t>
            </a:r>
            <a:r>
              <a:rPr kumimoji="1" lang="en-US" altLang="ja-JP" sz="2800" dirty="0"/>
              <a:t> = 55</a:t>
            </a:r>
            <a:r>
              <a:rPr kumimoji="1" lang="ja-JP" altLang="en-US" sz="2800" dirty="0"/>
              <a:t>）</a:t>
            </a:r>
          </a:p>
        </p:txBody>
      </p:sp>
      <p:graphicFrame>
        <p:nvGraphicFramePr>
          <p:cNvPr id="7" name="グラフ 6"/>
          <p:cNvGraphicFramePr>
            <a:graphicFrameLocks/>
          </p:cNvGraphicFramePr>
          <p:nvPr>
            <p:extLst>
              <p:ext uri="{D42A27DB-BD31-4B8C-83A1-F6EECF244321}">
                <p14:modId xmlns:p14="http://schemas.microsoft.com/office/powerpoint/2010/main" val="3179556689"/>
              </p:ext>
            </p:extLst>
          </p:nvPr>
        </p:nvGraphicFramePr>
        <p:xfrm>
          <a:off x="1187624" y="1700808"/>
          <a:ext cx="6768752" cy="4608512"/>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テキスト ボックス 5"/>
          <p:cNvSpPr txBox="1"/>
          <p:nvPr/>
        </p:nvSpPr>
        <p:spPr>
          <a:xfrm>
            <a:off x="1051794" y="692696"/>
            <a:ext cx="6976590" cy="523220"/>
          </a:xfrm>
          <a:prstGeom prst="rect">
            <a:avLst/>
          </a:prstGeom>
          <a:noFill/>
        </p:spPr>
        <p:txBody>
          <a:bodyPr wrap="none" rtlCol="0">
            <a:spAutoFit/>
          </a:bodyPr>
          <a:lstStyle/>
          <a:p>
            <a:r>
              <a:rPr lang="ja-JP" altLang="en-US" sz="2800" dirty="0"/>
              <a:t>図　配布された </a:t>
            </a:r>
            <a:r>
              <a:rPr lang="en-US" altLang="ja-JP" sz="2800" dirty="0" err="1"/>
              <a:t>iPhone</a:t>
            </a:r>
            <a:r>
              <a:rPr lang="en-US" altLang="ja-JP" sz="2800" dirty="0"/>
              <a:t> </a:t>
            </a:r>
            <a:r>
              <a:rPr lang="ja-JP" altLang="en-US" sz="2800" dirty="0"/>
              <a:t>の使用頻度　</a:t>
            </a:r>
            <a:r>
              <a:rPr kumimoji="1" lang="ja-JP" altLang="en-US" sz="2800" dirty="0"/>
              <a:t>（</a:t>
            </a:r>
            <a:r>
              <a:rPr kumimoji="1" lang="en-US" altLang="ja-JP" sz="2800" i="1" dirty="0"/>
              <a:t>N</a:t>
            </a:r>
            <a:r>
              <a:rPr kumimoji="1" lang="en-US" altLang="ja-JP" sz="2800" dirty="0"/>
              <a:t> = 55</a:t>
            </a:r>
            <a:r>
              <a:rPr kumimoji="1" lang="ja-JP" altLang="en-US" sz="2800" dirty="0"/>
              <a:t>）</a:t>
            </a:r>
          </a:p>
        </p:txBody>
      </p:sp>
      <p:graphicFrame>
        <p:nvGraphicFramePr>
          <p:cNvPr id="4" name="グラフ 3"/>
          <p:cNvGraphicFramePr>
            <a:graphicFrameLocks/>
          </p:cNvGraphicFramePr>
          <p:nvPr>
            <p:extLst>
              <p:ext uri="{D42A27DB-BD31-4B8C-83A1-F6EECF244321}">
                <p14:modId xmlns:p14="http://schemas.microsoft.com/office/powerpoint/2010/main" val="257953016"/>
              </p:ext>
            </p:extLst>
          </p:nvPr>
        </p:nvGraphicFramePr>
        <p:xfrm>
          <a:off x="1331640" y="1484784"/>
          <a:ext cx="6696744" cy="4968552"/>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3610042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連続測度に関する度数分布</a:t>
            </a:r>
          </a:p>
        </p:txBody>
      </p:sp>
      <p:sp>
        <p:nvSpPr>
          <p:cNvPr id="3" name="コンテンツ プレースホルダ 2"/>
          <p:cNvSpPr>
            <a:spLocks noGrp="1"/>
          </p:cNvSpPr>
          <p:nvPr>
            <p:ph idx="1"/>
          </p:nvPr>
        </p:nvSpPr>
        <p:spPr/>
        <p:txBody>
          <a:bodyPr/>
          <a:lstStyle/>
          <a:p>
            <a:r>
              <a:rPr kumimoji="1" lang="ja-JP" altLang="en-US" dirty="0"/>
              <a:t>量的変数（間隔尺度，比率尺度）では，分布を把握するために，</a:t>
            </a:r>
            <a:r>
              <a:rPr kumimoji="1" lang="ja-JP" altLang="en-US" u="sng" dirty="0">
                <a:solidFill>
                  <a:srgbClr val="FF0000"/>
                </a:solidFill>
              </a:rPr>
              <a:t>測定階級</a:t>
            </a:r>
            <a:r>
              <a:rPr kumimoji="1" lang="ja-JP" altLang="en-US" dirty="0"/>
              <a:t>（</a:t>
            </a:r>
            <a:r>
              <a:rPr kumimoji="1" lang="en-US" altLang="ja-JP" dirty="0"/>
              <a:t>measurement class</a:t>
            </a:r>
            <a:r>
              <a:rPr kumimoji="1" lang="ja-JP" altLang="en-US" dirty="0"/>
              <a:t>）を構成する．</a:t>
            </a:r>
            <a:endParaRPr kumimoji="1" lang="en-US" altLang="ja-JP" dirty="0"/>
          </a:p>
          <a:p>
            <a:pPr lvl="1"/>
            <a:r>
              <a:rPr lang="ja-JP" altLang="en-US" u="sng" dirty="0">
                <a:solidFill>
                  <a:srgbClr val="FF0000"/>
                </a:solidFill>
              </a:rPr>
              <a:t>階級</a:t>
            </a:r>
            <a:r>
              <a:rPr lang="ja-JP" altLang="en-US" dirty="0">
                <a:sym typeface="Wingdings" pitchFamily="2" charset="2"/>
              </a:rPr>
              <a:t>（</a:t>
            </a:r>
            <a:r>
              <a:rPr lang="en-US" altLang="ja-JP" dirty="0"/>
              <a:t>class</a:t>
            </a:r>
            <a:r>
              <a:rPr lang="ja-JP" altLang="en-US" dirty="0"/>
              <a:t>）：測定値の存在する実数範囲を，連続するいくつかの範囲に分割したもの．</a:t>
            </a:r>
            <a:endParaRPr lang="en-US" altLang="ja-JP" dirty="0"/>
          </a:p>
          <a:p>
            <a:pPr lvl="1"/>
            <a:r>
              <a:rPr lang="ja-JP" altLang="en-US" dirty="0"/>
              <a:t>階級の数は，大まかな目安として，６から</a:t>
            </a:r>
            <a:r>
              <a:rPr lang="en-US" altLang="ja-JP" dirty="0"/>
              <a:t>20</a:t>
            </a:r>
            <a:r>
              <a:rPr lang="ja-JP" altLang="en-US" dirty="0"/>
              <a:t>ぐらい．</a:t>
            </a:r>
            <a:endParaRPr lang="en-US" altLang="ja-JP"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累積分布</a:t>
            </a:r>
          </a:p>
        </p:txBody>
      </p:sp>
      <p:sp>
        <p:nvSpPr>
          <p:cNvPr id="3" name="コンテンツ プレースホルダ 2"/>
          <p:cNvSpPr>
            <a:spLocks noGrp="1"/>
          </p:cNvSpPr>
          <p:nvPr>
            <p:ph idx="1"/>
          </p:nvPr>
        </p:nvSpPr>
        <p:spPr/>
        <p:txBody>
          <a:bodyPr/>
          <a:lstStyle/>
          <a:p>
            <a:r>
              <a:rPr kumimoji="1" lang="ja-JP" altLang="en-US" u="sng" dirty="0">
                <a:solidFill>
                  <a:srgbClr val="FF0000"/>
                </a:solidFill>
              </a:rPr>
              <a:t>累積度数</a:t>
            </a:r>
            <a:r>
              <a:rPr kumimoji="1" lang="ja-JP" altLang="en-US" dirty="0"/>
              <a:t>（</a:t>
            </a:r>
            <a:r>
              <a:rPr kumimoji="1" lang="en-US" altLang="ja-JP" dirty="0"/>
              <a:t>cumulative frequency</a:t>
            </a:r>
            <a:r>
              <a:rPr kumimoji="1" lang="ja-JP" altLang="en-US" dirty="0"/>
              <a:t>）：</a:t>
            </a:r>
            <a:r>
              <a:rPr lang="ja-JP" altLang="en-US" dirty="0"/>
              <a:t>順序尺度以上で測定された</a:t>
            </a:r>
            <a:r>
              <a:rPr kumimoji="1" lang="ja-JP" altLang="en-US" dirty="0"/>
              <a:t>度数分布において，ある反応カテゴリ（あるいは，階級）以下に属する度数の総和．</a:t>
            </a:r>
            <a:endParaRPr kumimoji="1" lang="en-US" altLang="ja-JP" dirty="0"/>
          </a:p>
          <a:p>
            <a:r>
              <a:rPr kumimoji="1" lang="ja-JP" altLang="en-US" u="sng" dirty="0">
                <a:solidFill>
                  <a:srgbClr val="FF0000"/>
                </a:solidFill>
              </a:rPr>
              <a:t>累積百分率</a:t>
            </a:r>
            <a:r>
              <a:rPr kumimoji="1" lang="ja-JP" altLang="en-US" dirty="0"/>
              <a:t>（</a:t>
            </a:r>
            <a:r>
              <a:rPr kumimoji="1" lang="en-US" altLang="ja-JP" dirty="0"/>
              <a:t>cumulative percentage</a:t>
            </a:r>
            <a:r>
              <a:rPr kumimoji="1" lang="ja-JP" altLang="en-US" dirty="0"/>
              <a:t>）：累積度数を，測定値の総数（</a:t>
            </a:r>
            <a:r>
              <a:rPr kumimoji="1" lang="en-US" altLang="ja-JP" i="1" dirty="0"/>
              <a:t>N</a:t>
            </a:r>
            <a:r>
              <a:rPr kumimoji="1" lang="ja-JP" altLang="en-US" dirty="0"/>
              <a:t>）に対する百分率で</a:t>
            </a:r>
            <a:r>
              <a:rPr lang="ja-JP" altLang="en-US" dirty="0"/>
              <a:t>表したもの．</a:t>
            </a:r>
            <a:endParaRPr kumimoji="1" lang="ja-JP" alt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表</a:t>
            </a:r>
            <a:r>
              <a:rPr kumimoji="1" lang="en-US" altLang="ja-JP" dirty="0"/>
              <a:t>2.11</a:t>
            </a:r>
            <a:r>
              <a:rPr kumimoji="1" lang="ja-JP" altLang="en-US" dirty="0"/>
              <a:t>　</a:t>
            </a:r>
            <a:r>
              <a:rPr lang="ja-JP" altLang="en-US" dirty="0"/>
              <a:t>アメリカ成人の幸福感に</a:t>
            </a:r>
            <a:br>
              <a:rPr lang="en-US" altLang="ja-JP" dirty="0"/>
            </a:br>
            <a:r>
              <a:rPr lang="ja-JP" altLang="en-US" dirty="0"/>
              <a:t>関する累積度数分布表</a:t>
            </a:r>
            <a:endParaRPr kumimoji="1" lang="ja-JP" altLang="en-US" dirty="0"/>
          </a:p>
        </p:txBody>
      </p:sp>
      <p:graphicFrame>
        <p:nvGraphicFramePr>
          <p:cNvPr id="4" name="コンテンツ プレースホルダ 3"/>
          <p:cNvGraphicFramePr>
            <a:graphicFrameLocks noGrp="1"/>
          </p:cNvGraphicFramePr>
          <p:nvPr>
            <p:ph idx="1"/>
          </p:nvPr>
        </p:nvGraphicFramePr>
        <p:xfrm>
          <a:off x="457200" y="1600200"/>
          <a:ext cx="8229600" cy="407924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20000"/>
                    </a:ext>
                  </a:extLst>
                </a:gridCol>
                <a:gridCol w="1645920">
                  <a:extLst>
                    <a:ext uri="{9D8B030D-6E8A-4147-A177-3AD203B41FA5}">
                      <a16:colId xmlns:a16="http://schemas.microsoft.com/office/drawing/2014/main" val="20001"/>
                    </a:ext>
                  </a:extLst>
                </a:gridCol>
                <a:gridCol w="1645920">
                  <a:extLst>
                    <a:ext uri="{9D8B030D-6E8A-4147-A177-3AD203B41FA5}">
                      <a16:colId xmlns:a16="http://schemas.microsoft.com/office/drawing/2014/main" val="20002"/>
                    </a:ext>
                  </a:extLst>
                </a:gridCol>
                <a:gridCol w="1645920">
                  <a:extLst>
                    <a:ext uri="{9D8B030D-6E8A-4147-A177-3AD203B41FA5}">
                      <a16:colId xmlns:a16="http://schemas.microsoft.com/office/drawing/2014/main" val="20003"/>
                    </a:ext>
                  </a:extLst>
                </a:gridCol>
                <a:gridCol w="1645920">
                  <a:extLst>
                    <a:ext uri="{9D8B030D-6E8A-4147-A177-3AD203B41FA5}">
                      <a16:colId xmlns:a16="http://schemas.microsoft.com/office/drawing/2014/main" val="20004"/>
                    </a:ext>
                  </a:extLst>
                </a:gridCol>
              </a:tblGrid>
              <a:tr h="370840">
                <a:tc>
                  <a:txBody>
                    <a:bodyPr/>
                    <a:lstStyle/>
                    <a:p>
                      <a:pPr algn="ctr"/>
                      <a:r>
                        <a:rPr kumimoji="1" lang="ja-JP" altLang="en-US" dirty="0"/>
                        <a:t>段階</a:t>
                      </a:r>
                    </a:p>
                  </a:txBody>
                  <a:tcPr/>
                </a:tc>
                <a:tc>
                  <a:txBody>
                    <a:bodyPr/>
                    <a:lstStyle/>
                    <a:p>
                      <a:pPr algn="ctr"/>
                      <a:r>
                        <a:rPr kumimoji="1" lang="ja-JP" altLang="en-US" dirty="0"/>
                        <a:t>度数</a:t>
                      </a:r>
                    </a:p>
                  </a:txBody>
                  <a:tcPr/>
                </a:tc>
                <a:tc>
                  <a:txBody>
                    <a:bodyPr/>
                    <a:lstStyle/>
                    <a:p>
                      <a:pPr algn="ctr"/>
                      <a:r>
                        <a:rPr kumimoji="1" lang="ja-JP" altLang="en-US" dirty="0"/>
                        <a:t>百分率</a:t>
                      </a:r>
                      <a:r>
                        <a:rPr kumimoji="1" lang="en-US" altLang="ja-JP" dirty="0"/>
                        <a:t>(%)</a:t>
                      </a:r>
                      <a:endParaRPr kumimoji="1" lang="ja-JP" altLang="en-US" dirty="0"/>
                    </a:p>
                  </a:txBody>
                  <a:tcPr/>
                </a:tc>
                <a:tc>
                  <a:txBody>
                    <a:bodyPr/>
                    <a:lstStyle/>
                    <a:p>
                      <a:pPr algn="ctr"/>
                      <a:r>
                        <a:rPr kumimoji="1" lang="ja-JP" altLang="en-US" dirty="0"/>
                        <a:t>累積度数</a:t>
                      </a:r>
                    </a:p>
                  </a:txBody>
                  <a:tcPr/>
                </a:tc>
                <a:tc>
                  <a:txBody>
                    <a:bodyPr/>
                    <a:lstStyle/>
                    <a:p>
                      <a:pPr algn="ctr"/>
                      <a:r>
                        <a:rPr kumimoji="1" lang="ja-JP" altLang="en-US" dirty="0"/>
                        <a:t>累積百分率</a:t>
                      </a:r>
                    </a:p>
                  </a:txBody>
                  <a:tcPr/>
                </a:tc>
                <a:extLst>
                  <a:ext uri="{0D108BD9-81ED-4DB2-BD59-A6C34878D82A}">
                    <a16:rowId xmlns:a16="http://schemas.microsoft.com/office/drawing/2014/main" val="10000"/>
                  </a:ext>
                </a:extLst>
              </a:tr>
              <a:tr h="370840">
                <a:tc>
                  <a:txBody>
                    <a:bodyPr/>
                    <a:lstStyle/>
                    <a:p>
                      <a:pPr algn="ctr"/>
                      <a:r>
                        <a:rPr kumimoji="1" lang="en-US" altLang="ja-JP" dirty="0"/>
                        <a:t>1</a:t>
                      </a:r>
                      <a:endParaRPr kumimoji="1" lang="ja-JP" altLang="en-US" dirty="0"/>
                    </a:p>
                  </a:txBody>
                  <a:tcPr/>
                </a:tc>
                <a:tc>
                  <a:txBody>
                    <a:bodyPr/>
                    <a:lstStyle/>
                    <a:p>
                      <a:pPr algn="r"/>
                      <a:r>
                        <a:rPr kumimoji="1" lang="en-US" altLang="ja-JP" dirty="0"/>
                        <a:t>16</a:t>
                      </a:r>
                      <a:endParaRPr kumimoji="1" lang="ja-JP" altLang="en-US" dirty="0"/>
                    </a:p>
                  </a:txBody>
                  <a:tcPr/>
                </a:tc>
                <a:tc>
                  <a:txBody>
                    <a:bodyPr/>
                    <a:lstStyle/>
                    <a:p>
                      <a:pPr algn="r"/>
                      <a:r>
                        <a:rPr kumimoji="1" lang="en-US" altLang="ja-JP" dirty="0"/>
                        <a:t>0.8</a:t>
                      </a:r>
                      <a:endParaRPr kumimoji="1" lang="ja-JP" altLang="en-US" dirty="0"/>
                    </a:p>
                  </a:txBody>
                  <a:tcPr/>
                </a:tc>
                <a:tc>
                  <a:txBody>
                    <a:bodyPr/>
                    <a:lstStyle/>
                    <a:p>
                      <a:pPr algn="r"/>
                      <a:r>
                        <a:rPr kumimoji="1" lang="en-US" altLang="ja-JP" dirty="0"/>
                        <a:t>16</a:t>
                      </a:r>
                      <a:endParaRPr kumimoji="1" lang="ja-JP" altLang="en-US" dirty="0"/>
                    </a:p>
                  </a:txBody>
                  <a:tcPr/>
                </a:tc>
                <a:tc>
                  <a:txBody>
                    <a:bodyPr/>
                    <a:lstStyle/>
                    <a:p>
                      <a:pPr algn="r"/>
                      <a:r>
                        <a:rPr kumimoji="1" lang="en-US" altLang="ja-JP" dirty="0"/>
                        <a:t>0.8</a:t>
                      </a:r>
                      <a:endParaRPr kumimoji="1" lang="ja-JP" altLang="en-US" dirty="0"/>
                    </a:p>
                  </a:txBody>
                  <a:tcPr/>
                </a:tc>
                <a:extLst>
                  <a:ext uri="{0D108BD9-81ED-4DB2-BD59-A6C34878D82A}">
                    <a16:rowId xmlns:a16="http://schemas.microsoft.com/office/drawing/2014/main" val="10001"/>
                  </a:ext>
                </a:extLst>
              </a:tr>
              <a:tr h="370840">
                <a:tc>
                  <a:txBody>
                    <a:bodyPr/>
                    <a:lstStyle/>
                    <a:p>
                      <a:pPr algn="ctr"/>
                      <a:r>
                        <a:rPr kumimoji="1" lang="en-US" altLang="ja-JP" dirty="0"/>
                        <a:t>2</a:t>
                      </a:r>
                      <a:endParaRPr kumimoji="1" lang="ja-JP" altLang="en-US" dirty="0"/>
                    </a:p>
                  </a:txBody>
                  <a:tcPr/>
                </a:tc>
                <a:tc>
                  <a:txBody>
                    <a:bodyPr/>
                    <a:lstStyle/>
                    <a:p>
                      <a:pPr algn="r"/>
                      <a:r>
                        <a:rPr kumimoji="1" lang="en-US" altLang="ja-JP" dirty="0"/>
                        <a:t>28</a:t>
                      </a:r>
                      <a:endParaRPr kumimoji="1" lang="ja-JP" altLang="en-US" dirty="0"/>
                    </a:p>
                  </a:txBody>
                  <a:tcPr/>
                </a:tc>
                <a:tc>
                  <a:txBody>
                    <a:bodyPr/>
                    <a:lstStyle/>
                    <a:p>
                      <a:pPr algn="r"/>
                      <a:r>
                        <a:rPr kumimoji="1" lang="en-US" altLang="ja-JP" dirty="0"/>
                        <a:t>1.4</a:t>
                      </a:r>
                      <a:endParaRPr kumimoji="1" lang="ja-JP" altLang="en-US" dirty="0"/>
                    </a:p>
                  </a:txBody>
                  <a:tcPr/>
                </a:tc>
                <a:tc>
                  <a:txBody>
                    <a:bodyPr/>
                    <a:lstStyle/>
                    <a:p>
                      <a:pPr algn="r"/>
                      <a:r>
                        <a:rPr kumimoji="1" lang="en-US" altLang="ja-JP" dirty="0"/>
                        <a:t>44</a:t>
                      </a:r>
                      <a:endParaRPr kumimoji="1" lang="ja-JP" altLang="en-US" dirty="0"/>
                    </a:p>
                  </a:txBody>
                  <a:tcPr/>
                </a:tc>
                <a:tc>
                  <a:txBody>
                    <a:bodyPr/>
                    <a:lstStyle/>
                    <a:p>
                      <a:pPr algn="r"/>
                      <a:r>
                        <a:rPr kumimoji="1" lang="en-US" altLang="ja-JP" dirty="0"/>
                        <a:t>2.2</a:t>
                      </a:r>
                      <a:endParaRPr kumimoji="1" lang="ja-JP" altLang="en-US" dirty="0"/>
                    </a:p>
                  </a:txBody>
                  <a:tcPr/>
                </a:tc>
                <a:extLst>
                  <a:ext uri="{0D108BD9-81ED-4DB2-BD59-A6C34878D82A}">
                    <a16:rowId xmlns:a16="http://schemas.microsoft.com/office/drawing/2014/main" val="10002"/>
                  </a:ext>
                </a:extLst>
              </a:tr>
              <a:tr h="370840">
                <a:tc>
                  <a:txBody>
                    <a:bodyPr/>
                    <a:lstStyle/>
                    <a:p>
                      <a:pPr algn="ctr"/>
                      <a:r>
                        <a:rPr kumimoji="1" lang="en-US" altLang="ja-JP" dirty="0"/>
                        <a:t>3</a:t>
                      </a:r>
                      <a:endParaRPr kumimoji="1" lang="ja-JP" altLang="en-US" dirty="0"/>
                    </a:p>
                  </a:txBody>
                  <a:tcPr/>
                </a:tc>
                <a:tc>
                  <a:txBody>
                    <a:bodyPr/>
                    <a:lstStyle/>
                    <a:p>
                      <a:pPr algn="r"/>
                      <a:r>
                        <a:rPr kumimoji="1" lang="en-US" altLang="ja-JP" dirty="0"/>
                        <a:t>75</a:t>
                      </a:r>
                      <a:endParaRPr kumimoji="1" lang="ja-JP" altLang="en-US" dirty="0"/>
                    </a:p>
                  </a:txBody>
                  <a:tcPr/>
                </a:tc>
                <a:tc>
                  <a:txBody>
                    <a:bodyPr/>
                    <a:lstStyle/>
                    <a:p>
                      <a:pPr algn="r"/>
                      <a:r>
                        <a:rPr kumimoji="1" lang="en-US" altLang="ja-JP" dirty="0"/>
                        <a:t>3.8</a:t>
                      </a:r>
                      <a:endParaRPr kumimoji="1" lang="ja-JP" altLang="en-US" dirty="0"/>
                    </a:p>
                  </a:txBody>
                  <a:tcPr/>
                </a:tc>
                <a:tc>
                  <a:txBody>
                    <a:bodyPr/>
                    <a:lstStyle/>
                    <a:p>
                      <a:pPr algn="r"/>
                      <a:r>
                        <a:rPr kumimoji="1" lang="en-US" altLang="ja-JP" dirty="0"/>
                        <a:t>119</a:t>
                      </a:r>
                      <a:endParaRPr kumimoji="1" lang="ja-JP" altLang="en-US" dirty="0"/>
                    </a:p>
                  </a:txBody>
                  <a:tcPr/>
                </a:tc>
                <a:tc>
                  <a:txBody>
                    <a:bodyPr/>
                    <a:lstStyle/>
                    <a:p>
                      <a:pPr algn="r"/>
                      <a:r>
                        <a:rPr kumimoji="1" lang="en-US" altLang="ja-JP" dirty="0"/>
                        <a:t>6.0</a:t>
                      </a:r>
                      <a:endParaRPr kumimoji="1" lang="ja-JP" altLang="en-US" dirty="0"/>
                    </a:p>
                  </a:txBody>
                  <a:tcPr/>
                </a:tc>
                <a:extLst>
                  <a:ext uri="{0D108BD9-81ED-4DB2-BD59-A6C34878D82A}">
                    <a16:rowId xmlns:a16="http://schemas.microsoft.com/office/drawing/2014/main" val="10003"/>
                  </a:ext>
                </a:extLst>
              </a:tr>
              <a:tr h="370840">
                <a:tc>
                  <a:txBody>
                    <a:bodyPr/>
                    <a:lstStyle/>
                    <a:p>
                      <a:pPr algn="ctr"/>
                      <a:r>
                        <a:rPr kumimoji="1" lang="en-US" altLang="ja-JP" dirty="0"/>
                        <a:t>4</a:t>
                      </a:r>
                      <a:endParaRPr kumimoji="1" lang="ja-JP" altLang="en-US" dirty="0"/>
                    </a:p>
                  </a:txBody>
                  <a:tcPr/>
                </a:tc>
                <a:tc>
                  <a:txBody>
                    <a:bodyPr/>
                    <a:lstStyle/>
                    <a:p>
                      <a:pPr algn="r"/>
                      <a:r>
                        <a:rPr kumimoji="1" lang="en-US" altLang="ja-JP" dirty="0"/>
                        <a:t>109</a:t>
                      </a:r>
                      <a:endParaRPr kumimoji="1" lang="ja-JP" altLang="en-US" dirty="0"/>
                    </a:p>
                  </a:txBody>
                  <a:tcPr/>
                </a:tc>
                <a:tc>
                  <a:txBody>
                    <a:bodyPr/>
                    <a:lstStyle/>
                    <a:p>
                      <a:pPr algn="r"/>
                      <a:r>
                        <a:rPr kumimoji="1" lang="en-US" altLang="ja-JP" dirty="0"/>
                        <a:t>5.5</a:t>
                      </a:r>
                      <a:endParaRPr kumimoji="1" lang="ja-JP" altLang="en-US" dirty="0"/>
                    </a:p>
                  </a:txBody>
                  <a:tcPr/>
                </a:tc>
                <a:tc>
                  <a:txBody>
                    <a:bodyPr/>
                    <a:lstStyle/>
                    <a:p>
                      <a:pPr algn="r"/>
                      <a:r>
                        <a:rPr kumimoji="1" lang="en-US" altLang="ja-JP" dirty="0"/>
                        <a:t>228</a:t>
                      </a:r>
                      <a:endParaRPr kumimoji="1" lang="ja-JP" altLang="en-US" dirty="0"/>
                    </a:p>
                  </a:txBody>
                  <a:tcPr/>
                </a:tc>
                <a:tc>
                  <a:txBody>
                    <a:bodyPr/>
                    <a:lstStyle/>
                    <a:p>
                      <a:pPr algn="r"/>
                      <a:r>
                        <a:rPr kumimoji="1" lang="en-US" altLang="ja-JP" dirty="0"/>
                        <a:t>11.4</a:t>
                      </a:r>
                      <a:endParaRPr kumimoji="1" lang="ja-JP" altLang="en-US" dirty="0"/>
                    </a:p>
                  </a:txBody>
                  <a:tcPr/>
                </a:tc>
                <a:extLst>
                  <a:ext uri="{0D108BD9-81ED-4DB2-BD59-A6C34878D82A}">
                    <a16:rowId xmlns:a16="http://schemas.microsoft.com/office/drawing/2014/main" val="10004"/>
                  </a:ext>
                </a:extLst>
              </a:tr>
              <a:tr h="370840">
                <a:tc>
                  <a:txBody>
                    <a:bodyPr/>
                    <a:lstStyle/>
                    <a:p>
                      <a:pPr algn="ctr"/>
                      <a:r>
                        <a:rPr kumimoji="1" lang="en-US" altLang="ja-JP" dirty="0"/>
                        <a:t>5</a:t>
                      </a:r>
                      <a:endParaRPr kumimoji="1" lang="ja-JP" altLang="en-US" dirty="0"/>
                    </a:p>
                  </a:txBody>
                  <a:tcPr/>
                </a:tc>
                <a:tc>
                  <a:txBody>
                    <a:bodyPr/>
                    <a:lstStyle/>
                    <a:p>
                      <a:pPr algn="r"/>
                      <a:r>
                        <a:rPr kumimoji="1" lang="en-US" altLang="ja-JP" dirty="0"/>
                        <a:t>260</a:t>
                      </a:r>
                      <a:endParaRPr kumimoji="1" lang="ja-JP" altLang="en-US" dirty="0"/>
                    </a:p>
                  </a:txBody>
                  <a:tcPr/>
                </a:tc>
                <a:tc>
                  <a:txBody>
                    <a:bodyPr/>
                    <a:lstStyle/>
                    <a:p>
                      <a:pPr algn="r"/>
                      <a:r>
                        <a:rPr kumimoji="1" lang="en-US" altLang="ja-JP" dirty="0"/>
                        <a:t>13.0</a:t>
                      </a:r>
                      <a:endParaRPr kumimoji="1" lang="ja-JP" altLang="en-US" dirty="0"/>
                    </a:p>
                  </a:txBody>
                  <a:tcPr/>
                </a:tc>
                <a:tc>
                  <a:txBody>
                    <a:bodyPr/>
                    <a:lstStyle/>
                    <a:p>
                      <a:pPr algn="r"/>
                      <a:r>
                        <a:rPr kumimoji="1" lang="en-US" altLang="ja-JP" dirty="0"/>
                        <a:t>488</a:t>
                      </a:r>
                      <a:endParaRPr kumimoji="1" lang="ja-JP" altLang="en-US" dirty="0"/>
                    </a:p>
                  </a:txBody>
                  <a:tcPr/>
                </a:tc>
                <a:tc>
                  <a:txBody>
                    <a:bodyPr/>
                    <a:lstStyle/>
                    <a:p>
                      <a:pPr algn="r"/>
                      <a:r>
                        <a:rPr kumimoji="1" lang="en-US" altLang="ja-JP" dirty="0"/>
                        <a:t>24.4</a:t>
                      </a:r>
                      <a:endParaRPr kumimoji="1" lang="ja-JP" altLang="en-US" dirty="0"/>
                    </a:p>
                  </a:txBody>
                  <a:tcPr/>
                </a:tc>
                <a:extLst>
                  <a:ext uri="{0D108BD9-81ED-4DB2-BD59-A6C34878D82A}">
                    <a16:rowId xmlns:a16="http://schemas.microsoft.com/office/drawing/2014/main" val="10005"/>
                  </a:ext>
                </a:extLst>
              </a:tr>
              <a:tr h="370840">
                <a:tc>
                  <a:txBody>
                    <a:bodyPr/>
                    <a:lstStyle/>
                    <a:p>
                      <a:pPr algn="ctr"/>
                      <a:r>
                        <a:rPr kumimoji="1" lang="en-US" altLang="ja-JP" dirty="0"/>
                        <a:t>6</a:t>
                      </a:r>
                      <a:endParaRPr kumimoji="1" lang="ja-JP" altLang="en-US" dirty="0"/>
                    </a:p>
                  </a:txBody>
                  <a:tcPr/>
                </a:tc>
                <a:tc>
                  <a:txBody>
                    <a:bodyPr/>
                    <a:lstStyle/>
                    <a:p>
                      <a:pPr algn="r"/>
                      <a:r>
                        <a:rPr kumimoji="1" lang="en-US" altLang="ja-JP" dirty="0"/>
                        <a:t>268</a:t>
                      </a:r>
                      <a:endParaRPr kumimoji="1" lang="ja-JP" altLang="en-US" dirty="0"/>
                    </a:p>
                  </a:txBody>
                  <a:tcPr/>
                </a:tc>
                <a:tc>
                  <a:txBody>
                    <a:bodyPr/>
                    <a:lstStyle/>
                    <a:p>
                      <a:pPr algn="r"/>
                      <a:r>
                        <a:rPr kumimoji="1" lang="en-US" altLang="ja-JP" dirty="0"/>
                        <a:t>13.4</a:t>
                      </a:r>
                      <a:endParaRPr kumimoji="1" lang="ja-JP" altLang="en-US" dirty="0"/>
                    </a:p>
                  </a:txBody>
                  <a:tcPr/>
                </a:tc>
                <a:tc>
                  <a:txBody>
                    <a:bodyPr/>
                    <a:lstStyle/>
                    <a:p>
                      <a:pPr algn="r"/>
                      <a:r>
                        <a:rPr kumimoji="1" lang="en-US" altLang="ja-JP" dirty="0"/>
                        <a:t>756</a:t>
                      </a:r>
                      <a:endParaRPr kumimoji="1" lang="ja-JP" altLang="en-US" dirty="0"/>
                    </a:p>
                  </a:txBody>
                  <a:tcPr/>
                </a:tc>
                <a:tc>
                  <a:txBody>
                    <a:bodyPr/>
                    <a:lstStyle/>
                    <a:p>
                      <a:pPr algn="r"/>
                      <a:r>
                        <a:rPr kumimoji="1" lang="en-US" altLang="ja-JP" dirty="0"/>
                        <a:t>37.9</a:t>
                      </a:r>
                      <a:endParaRPr kumimoji="1" lang="ja-JP" altLang="en-US" dirty="0"/>
                    </a:p>
                  </a:txBody>
                  <a:tcPr/>
                </a:tc>
                <a:extLst>
                  <a:ext uri="{0D108BD9-81ED-4DB2-BD59-A6C34878D82A}">
                    <a16:rowId xmlns:a16="http://schemas.microsoft.com/office/drawing/2014/main" val="10006"/>
                  </a:ext>
                </a:extLst>
              </a:tr>
              <a:tr h="370840">
                <a:tc>
                  <a:txBody>
                    <a:bodyPr/>
                    <a:lstStyle/>
                    <a:p>
                      <a:pPr algn="ctr"/>
                      <a:r>
                        <a:rPr kumimoji="1" lang="en-US" altLang="ja-JP" dirty="0"/>
                        <a:t>7</a:t>
                      </a:r>
                      <a:endParaRPr kumimoji="1" lang="ja-JP" altLang="en-US" dirty="0"/>
                    </a:p>
                  </a:txBody>
                  <a:tcPr/>
                </a:tc>
                <a:tc>
                  <a:txBody>
                    <a:bodyPr/>
                    <a:lstStyle/>
                    <a:p>
                      <a:pPr algn="r"/>
                      <a:r>
                        <a:rPr kumimoji="1" lang="en-US" altLang="ja-JP" dirty="0"/>
                        <a:t>423</a:t>
                      </a:r>
                      <a:endParaRPr kumimoji="1" lang="ja-JP" altLang="en-US" dirty="0"/>
                    </a:p>
                  </a:txBody>
                  <a:tcPr/>
                </a:tc>
                <a:tc>
                  <a:txBody>
                    <a:bodyPr/>
                    <a:lstStyle/>
                    <a:p>
                      <a:pPr algn="r"/>
                      <a:r>
                        <a:rPr kumimoji="1" lang="en-US" altLang="ja-JP" dirty="0"/>
                        <a:t>21.2</a:t>
                      </a:r>
                      <a:endParaRPr kumimoji="1" lang="ja-JP" altLang="en-US" dirty="0"/>
                    </a:p>
                  </a:txBody>
                  <a:tcPr/>
                </a:tc>
                <a:tc>
                  <a:txBody>
                    <a:bodyPr/>
                    <a:lstStyle/>
                    <a:p>
                      <a:pPr algn="r"/>
                      <a:r>
                        <a:rPr kumimoji="1" lang="en-US" altLang="ja-JP" dirty="0"/>
                        <a:t>1,179</a:t>
                      </a:r>
                      <a:endParaRPr kumimoji="1" lang="ja-JP" altLang="en-US" dirty="0"/>
                    </a:p>
                  </a:txBody>
                  <a:tcPr/>
                </a:tc>
                <a:tc>
                  <a:txBody>
                    <a:bodyPr/>
                    <a:lstStyle/>
                    <a:p>
                      <a:pPr algn="r"/>
                      <a:r>
                        <a:rPr kumimoji="1" lang="en-US" altLang="ja-JP" dirty="0"/>
                        <a:t>59.0</a:t>
                      </a:r>
                      <a:endParaRPr kumimoji="1" lang="ja-JP" altLang="en-US" dirty="0"/>
                    </a:p>
                  </a:txBody>
                  <a:tcPr/>
                </a:tc>
                <a:extLst>
                  <a:ext uri="{0D108BD9-81ED-4DB2-BD59-A6C34878D82A}">
                    <a16:rowId xmlns:a16="http://schemas.microsoft.com/office/drawing/2014/main" val="10007"/>
                  </a:ext>
                </a:extLst>
              </a:tr>
              <a:tr h="370840">
                <a:tc>
                  <a:txBody>
                    <a:bodyPr/>
                    <a:lstStyle/>
                    <a:p>
                      <a:pPr algn="ctr"/>
                      <a:r>
                        <a:rPr kumimoji="1" lang="en-US" altLang="ja-JP" dirty="0"/>
                        <a:t>8</a:t>
                      </a:r>
                      <a:endParaRPr kumimoji="1" lang="ja-JP" altLang="en-US" dirty="0"/>
                    </a:p>
                  </a:txBody>
                  <a:tcPr/>
                </a:tc>
                <a:tc>
                  <a:txBody>
                    <a:bodyPr/>
                    <a:lstStyle/>
                    <a:p>
                      <a:pPr algn="r"/>
                      <a:r>
                        <a:rPr kumimoji="1" lang="en-US" altLang="ja-JP" dirty="0"/>
                        <a:t>491</a:t>
                      </a:r>
                      <a:endParaRPr kumimoji="1" lang="ja-JP" altLang="en-US" dirty="0"/>
                    </a:p>
                  </a:txBody>
                  <a:tcPr/>
                </a:tc>
                <a:tc>
                  <a:txBody>
                    <a:bodyPr/>
                    <a:lstStyle/>
                    <a:p>
                      <a:pPr algn="r"/>
                      <a:r>
                        <a:rPr kumimoji="1" lang="en-US" altLang="ja-JP" dirty="0"/>
                        <a:t>24.6</a:t>
                      </a:r>
                      <a:endParaRPr kumimoji="1" lang="ja-JP" altLang="en-US" dirty="0"/>
                    </a:p>
                  </a:txBody>
                  <a:tcPr/>
                </a:tc>
                <a:tc>
                  <a:txBody>
                    <a:bodyPr/>
                    <a:lstStyle/>
                    <a:p>
                      <a:pPr algn="r"/>
                      <a:r>
                        <a:rPr kumimoji="1" lang="en-US" altLang="ja-JP" dirty="0"/>
                        <a:t>1,670</a:t>
                      </a:r>
                      <a:endParaRPr kumimoji="1" lang="ja-JP" altLang="en-US" dirty="0"/>
                    </a:p>
                  </a:txBody>
                  <a:tcPr/>
                </a:tc>
                <a:tc>
                  <a:txBody>
                    <a:bodyPr/>
                    <a:lstStyle/>
                    <a:p>
                      <a:pPr algn="r"/>
                      <a:r>
                        <a:rPr kumimoji="1" lang="en-US" altLang="ja-JP" dirty="0"/>
                        <a:t>83.6</a:t>
                      </a:r>
                      <a:endParaRPr kumimoji="1" lang="ja-JP" altLang="en-US" dirty="0"/>
                    </a:p>
                  </a:txBody>
                  <a:tcPr/>
                </a:tc>
                <a:extLst>
                  <a:ext uri="{0D108BD9-81ED-4DB2-BD59-A6C34878D82A}">
                    <a16:rowId xmlns:a16="http://schemas.microsoft.com/office/drawing/2014/main" val="10008"/>
                  </a:ext>
                </a:extLst>
              </a:tr>
              <a:tr h="370840">
                <a:tc>
                  <a:txBody>
                    <a:bodyPr/>
                    <a:lstStyle/>
                    <a:p>
                      <a:pPr algn="ctr"/>
                      <a:r>
                        <a:rPr kumimoji="1" lang="en-US" altLang="ja-JP" dirty="0"/>
                        <a:t>9</a:t>
                      </a:r>
                      <a:endParaRPr kumimoji="1" lang="ja-JP" altLang="en-US" dirty="0"/>
                    </a:p>
                  </a:txBody>
                  <a:tcPr/>
                </a:tc>
                <a:tc>
                  <a:txBody>
                    <a:bodyPr/>
                    <a:lstStyle/>
                    <a:p>
                      <a:pPr algn="r"/>
                      <a:r>
                        <a:rPr kumimoji="1" lang="en-US" altLang="ja-JP" dirty="0"/>
                        <a:t>212</a:t>
                      </a:r>
                      <a:endParaRPr kumimoji="1" lang="ja-JP" altLang="en-US" dirty="0"/>
                    </a:p>
                  </a:txBody>
                  <a:tcPr/>
                </a:tc>
                <a:tc>
                  <a:txBody>
                    <a:bodyPr/>
                    <a:lstStyle/>
                    <a:p>
                      <a:pPr algn="r"/>
                      <a:r>
                        <a:rPr kumimoji="1" lang="en-US" altLang="ja-JP" dirty="0"/>
                        <a:t>10.6</a:t>
                      </a:r>
                      <a:endParaRPr kumimoji="1" lang="ja-JP" altLang="en-US" dirty="0"/>
                    </a:p>
                  </a:txBody>
                  <a:tcPr/>
                </a:tc>
                <a:tc>
                  <a:txBody>
                    <a:bodyPr/>
                    <a:lstStyle/>
                    <a:p>
                      <a:pPr algn="r"/>
                      <a:r>
                        <a:rPr kumimoji="1" lang="en-US" altLang="ja-JP" dirty="0"/>
                        <a:t>1,882</a:t>
                      </a:r>
                      <a:endParaRPr kumimoji="1" lang="ja-JP" altLang="en-US" dirty="0"/>
                    </a:p>
                  </a:txBody>
                  <a:tcPr/>
                </a:tc>
                <a:tc>
                  <a:txBody>
                    <a:bodyPr/>
                    <a:lstStyle/>
                    <a:p>
                      <a:pPr algn="r"/>
                      <a:r>
                        <a:rPr kumimoji="1" lang="en-US" altLang="ja-JP" dirty="0"/>
                        <a:t>94.2</a:t>
                      </a:r>
                      <a:endParaRPr kumimoji="1" lang="ja-JP" altLang="en-US" dirty="0"/>
                    </a:p>
                  </a:txBody>
                  <a:tcPr/>
                </a:tc>
                <a:extLst>
                  <a:ext uri="{0D108BD9-81ED-4DB2-BD59-A6C34878D82A}">
                    <a16:rowId xmlns:a16="http://schemas.microsoft.com/office/drawing/2014/main" val="10009"/>
                  </a:ext>
                </a:extLst>
              </a:tr>
              <a:tr h="370840">
                <a:tc>
                  <a:txBody>
                    <a:bodyPr/>
                    <a:lstStyle/>
                    <a:p>
                      <a:pPr algn="ctr"/>
                      <a:r>
                        <a:rPr kumimoji="1" lang="en-US" altLang="ja-JP" dirty="0"/>
                        <a:t>10</a:t>
                      </a:r>
                      <a:endParaRPr kumimoji="1" lang="ja-JP" altLang="en-US" dirty="0"/>
                    </a:p>
                  </a:txBody>
                  <a:tcPr/>
                </a:tc>
                <a:tc>
                  <a:txBody>
                    <a:bodyPr/>
                    <a:lstStyle/>
                    <a:p>
                      <a:pPr algn="r"/>
                      <a:r>
                        <a:rPr kumimoji="1" lang="en-US" altLang="ja-JP" dirty="0"/>
                        <a:t>115</a:t>
                      </a:r>
                      <a:endParaRPr kumimoji="1" lang="ja-JP" altLang="en-US" dirty="0"/>
                    </a:p>
                  </a:txBody>
                  <a:tcPr/>
                </a:tc>
                <a:tc>
                  <a:txBody>
                    <a:bodyPr/>
                    <a:lstStyle/>
                    <a:p>
                      <a:pPr algn="r"/>
                      <a:r>
                        <a:rPr kumimoji="1" lang="en-US" altLang="ja-JP" dirty="0"/>
                        <a:t>5.8</a:t>
                      </a:r>
                      <a:endParaRPr kumimoji="1" lang="ja-JP" altLang="en-US" dirty="0"/>
                    </a:p>
                  </a:txBody>
                  <a:tcPr/>
                </a:tc>
                <a:tc>
                  <a:txBody>
                    <a:bodyPr/>
                    <a:lstStyle/>
                    <a:p>
                      <a:pPr algn="r"/>
                      <a:r>
                        <a:rPr kumimoji="1" lang="en-US" altLang="ja-JP" dirty="0"/>
                        <a:t>1,997</a:t>
                      </a:r>
                      <a:endParaRPr kumimoji="1" lang="ja-JP" altLang="en-US" dirty="0"/>
                    </a:p>
                  </a:txBody>
                  <a:tcPr/>
                </a:tc>
                <a:tc>
                  <a:txBody>
                    <a:bodyPr/>
                    <a:lstStyle/>
                    <a:p>
                      <a:pPr algn="r"/>
                      <a:r>
                        <a:rPr kumimoji="1" lang="en-US" altLang="ja-JP" dirty="0"/>
                        <a:t>100.0</a:t>
                      </a:r>
                      <a:endParaRPr kumimoji="1" lang="ja-JP" altLang="en-US" dirty="0"/>
                    </a:p>
                  </a:txBody>
                  <a:tcPr/>
                </a:tc>
                <a:extLst>
                  <a:ext uri="{0D108BD9-81ED-4DB2-BD59-A6C34878D82A}">
                    <a16:rowId xmlns:a16="http://schemas.microsoft.com/office/drawing/2014/main" val="10010"/>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パーセンタイル</a:t>
            </a:r>
            <a:endParaRPr kumimoji="1" lang="ja-JP" altLang="en-US" dirty="0"/>
          </a:p>
        </p:txBody>
      </p:sp>
      <p:sp>
        <p:nvSpPr>
          <p:cNvPr id="3" name="コンテンツ プレースホルダ 2"/>
          <p:cNvSpPr>
            <a:spLocks noGrp="1"/>
          </p:cNvSpPr>
          <p:nvPr>
            <p:ph idx="1"/>
          </p:nvPr>
        </p:nvSpPr>
        <p:spPr/>
        <p:txBody>
          <a:bodyPr>
            <a:normAutofit/>
          </a:bodyPr>
          <a:lstStyle/>
          <a:p>
            <a:r>
              <a:rPr kumimoji="1" lang="ja-JP" altLang="en-US" u="sng" dirty="0">
                <a:solidFill>
                  <a:srgbClr val="FF0000"/>
                </a:solidFill>
              </a:rPr>
              <a:t>パーセンタイル</a:t>
            </a:r>
            <a:r>
              <a:rPr kumimoji="1" lang="ja-JP" altLang="en-US" dirty="0"/>
              <a:t>（</a:t>
            </a:r>
            <a:r>
              <a:rPr kumimoji="1" lang="en-US" altLang="ja-JP" dirty="0"/>
              <a:t>percentile</a:t>
            </a:r>
            <a:r>
              <a:rPr kumimoji="1" lang="ja-JP" altLang="en-US" dirty="0"/>
              <a:t>）：その値以下の観測値の百分率が所与の値（たとえば，</a:t>
            </a:r>
            <a:r>
              <a:rPr kumimoji="1" lang="en-US" altLang="ja-JP" dirty="0"/>
              <a:t>50%</a:t>
            </a:r>
            <a:r>
              <a:rPr kumimoji="1" lang="ja-JP" altLang="en-US" dirty="0"/>
              <a:t>）となる，反応カテゴリや値．</a:t>
            </a:r>
            <a:endParaRPr kumimoji="1" lang="en-US" altLang="ja-JP" dirty="0"/>
          </a:p>
          <a:p>
            <a:r>
              <a:rPr lang="ja-JP" altLang="en-US" dirty="0"/>
              <a:t>累積百分率分布表からは，いくつかのパーセンタイルを読み取ることができる．</a:t>
            </a:r>
            <a:endParaRPr lang="en-US" altLang="ja-JP" dirty="0"/>
          </a:p>
          <a:p>
            <a:pPr lvl="1"/>
            <a:r>
              <a:rPr kumimoji="1" lang="ja-JP" altLang="en-US" dirty="0"/>
              <a:t>例：表</a:t>
            </a:r>
            <a:r>
              <a:rPr kumimoji="1" lang="en-US" altLang="ja-JP" dirty="0"/>
              <a:t>2.11 </a:t>
            </a:r>
            <a:r>
              <a:rPr kumimoji="1" lang="ja-JP" altLang="en-US" dirty="0"/>
              <a:t>のデータでは，</a:t>
            </a:r>
            <a:r>
              <a:rPr kumimoji="1" lang="en-US" altLang="ja-JP" dirty="0"/>
              <a:t>59</a:t>
            </a:r>
            <a:r>
              <a:rPr kumimoji="1" lang="ja-JP" altLang="en-US" dirty="0"/>
              <a:t>パーセンタイルは</a:t>
            </a:r>
            <a:r>
              <a:rPr kumimoji="1" lang="en-US" altLang="ja-JP" dirty="0"/>
              <a:t>7.5</a:t>
            </a:r>
            <a:r>
              <a:rPr kumimoji="1" lang="ja-JP" altLang="en-US" dirty="0"/>
              <a:t>（第</a:t>
            </a:r>
            <a:r>
              <a:rPr kumimoji="1" lang="en-US" altLang="ja-JP" dirty="0"/>
              <a:t>7</a:t>
            </a:r>
            <a:r>
              <a:rPr kumimoji="1" lang="ja-JP" altLang="en-US" dirty="0"/>
              <a:t>段階の上限が</a:t>
            </a:r>
            <a:r>
              <a:rPr kumimoji="1" lang="en-US" altLang="ja-JP" dirty="0"/>
              <a:t>7.5</a:t>
            </a:r>
            <a:r>
              <a:rPr kumimoji="1" lang="ja-JP" altLang="en-US" dirty="0"/>
              <a:t>であると考える）となる．</a:t>
            </a:r>
            <a:endParaRPr kumimoji="1" lang="en-US" altLang="ja-JP"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パーセンタイルの計算</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a:t>（累積）度数分布表から，以下の計算式で</a:t>
            </a:r>
            <a:r>
              <a:rPr lang="ja-JP" altLang="en-US" dirty="0"/>
              <a:t>，</a:t>
            </a:r>
            <a:r>
              <a:rPr lang="en-US" altLang="ja-JP" i="1" dirty="0" err="1">
                <a:latin typeface="Times New Roman" pitchFamily="18" charset="0"/>
                <a:cs typeface="Times New Roman" pitchFamily="18" charset="0"/>
              </a:rPr>
              <a:t>i</a:t>
            </a:r>
            <a:r>
              <a:rPr lang="en-US" altLang="ja-JP" dirty="0"/>
              <a:t> </a:t>
            </a:r>
            <a:r>
              <a:rPr kumimoji="1" lang="ja-JP" altLang="en-US" dirty="0"/>
              <a:t>パーセンタイル </a:t>
            </a:r>
            <a:r>
              <a:rPr kumimoji="1" lang="en-US" altLang="ja-JP" i="1" dirty="0">
                <a:latin typeface="Times New Roman" pitchFamily="18" charset="0"/>
                <a:cs typeface="Times New Roman" pitchFamily="18" charset="0"/>
              </a:rPr>
              <a:t>P</a:t>
            </a:r>
            <a:r>
              <a:rPr kumimoji="1" lang="en-US" altLang="ja-JP" i="1" baseline="-25000" dirty="0">
                <a:latin typeface="Times New Roman" pitchFamily="18" charset="0"/>
                <a:cs typeface="Times New Roman" pitchFamily="18" charset="0"/>
              </a:rPr>
              <a:t>i</a:t>
            </a:r>
            <a:r>
              <a:rPr kumimoji="1" lang="en-US" altLang="ja-JP" dirty="0"/>
              <a:t> </a:t>
            </a:r>
            <a:r>
              <a:rPr kumimoji="1" lang="ja-JP" altLang="en-US" dirty="0"/>
              <a:t>を求めることができる</a:t>
            </a:r>
            <a:r>
              <a:rPr lang="ja-JP" altLang="en-US" dirty="0"/>
              <a:t>．</a:t>
            </a:r>
            <a:endParaRPr lang="en-US" altLang="ja-JP" dirty="0"/>
          </a:p>
          <a:p>
            <a:pPr lvl="1"/>
            <a:endParaRPr lang="en-US" altLang="ja-JP" dirty="0"/>
          </a:p>
          <a:p>
            <a:pPr lvl="1"/>
            <a:endParaRPr kumimoji="1" lang="en-US" altLang="ja-JP" dirty="0"/>
          </a:p>
          <a:p>
            <a:pPr lvl="1"/>
            <a:r>
              <a:rPr lang="en-US" altLang="ja-JP" i="1" dirty="0" err="1">
                <a:latin typeface="Times New Roman" pitchFamily="18" charset="0"/>
                <a:cs typeface="Times New Roman" pitchFamily="18" charset="0"/>
              </a:rPr>
              <a:t>L</a:t>
            </a:r>
            <a:r>
              <a:rPr lang="en-US" altLang="ja-JP" i="1" baseline="-25000" dirty="0" err="1">
                <a:latin typeface="Times New Roman" pitchFamily="18" charset="0"/>
                <a:cs typeface="Times New Roman" pitchFamily="18" charset="0"/>
              </a:rPr>
              <a:t>p</a:t>
            </a:r>
            <a:r>
              <a:rPr lang="ja-JP" altLang="en-US" dirty="0"/>
              <a:t>：</a:t>
            </a:r>
            <a:r>
              <a:rPr lang="en-US" altLang="ja-JP" i="1" dirty="0" err="1">
                <a:latin typeface="Times New Roman" pitchFamily="18" charset="0"/>
                <a:cs typeface="Times New Roman" pitchFamily="18" charset="0"/>
              </a:rPr>
              <a:t>i</a:t>
            </a:r>
            <a:r>
              <a:rPr lang="en-US" altLang="ja-JP" dirty="0"/>
              <a:t> </a:t>
            </a:r>
            <a:r>
              <a:rPr lang="ja-JP" altLang="en-US" dirty="0"/>
              <a:t>パーセンタイルを含む区間の下側の境界</a:t>
            </a:r>
            <a:endParaRPr lang="en-US" altLang="ja-JP" dirty="0"/>
          </a:p>
          <a:p>
            <a:pPr lvl="1"/>
            <a:r>
              <a:rPr kumimoji="1" lang="en-US" altLang="ja-JP" i="1" dirty="0">
                <a:latin typeface="Times New Roman" pitchFamily="18" charset="0"/>
                <a:cs typeface="Times New Roman" pitchFamily="18" charset="0"/>
              </a:rPr>
              <a:t>p</a:t>
            </a:r>
            <a:r>
              <a:rPr kumimoji="1" lang="en-US" altLang="ja-JP" i="1" baseline="-25000" dirty="0">
                <a:latin typeface="Times New Roman" pitchFamily="18" charset="0"/>
                <a:cs typeface="Times New Roman" pitchFamily="18" charset="0"/>
              </a:rPr>
              <a:t>i</a:t>
            </a:r>
            <a:r>
              <a:rPr kumimoji="1" lang="ja-JP" altLang="en-US" dirty="0"/>
              <a:t>：比率で表した </a:t>
            </a:r>
            <a:r>
              <a:rPr lang="en-US" altLang="ja-JP" i="1" dirty="0" err="1">
                <a:latin typeface="Times New Roman" pitchFamily="18" charset="0"/>
                <a:cs typeface="Times New Roman" pitchFamily="18" charset="0"/>
              </a:rPr>
              <a:t>i</a:t>
            </a:r>
            <a:r>
              <a:rPr lang="en-US" altLang="ja-JP" dirty="0"/>
              <a:t> </a:t>
            </a:r>
            <a:r>
              <a:rPr lang="ja-JP" altLang="en-US" dirty="0"/>
              <a:t>パーセンタイル</a:t>
            </a:r>
            <a:endParaRPr lang="en-US" altLang="ja-JP" dirty="0"/>
          </a:p>
          <a:p>
            <a:pPr lvl="1"/>
            <a:r>
              <a:rPr kumimoji="1" lang="en-US" altLang="ja-JP" i="1" dirty="0">
                <a:latin typeface="Times New Roman" pitchFamily="18" charset="0"/>
                <a:cs typeface="Times New Roman" pitchFamily="18" charset="0"/>
              </a:rPr>
              <a:t>C</a:t>
            </a:r>
            <a:r>
              <a:rPr kumimoji="1" lang="en-US" altLang="ja-JP" i="1" baseline="-25000" dirty="0">
                <a:latin typeface="Times New Roman" pitchFamily="18" charset="0"/>
                <a:cs typeface="Times New Roman" pitchFamily="18" charset="0"/>
              </a:rPr>
              <a:t>p</a:t>
            </a:r>
            <a:r>
              <a:rPr kumimoji="1" lang="ja-JP" altLang="en-US" dirty="0"/>
              <a:t>：</a:t>
            </a:r>
            <a:r>
              <a:rPr kumimoji="1" lang="en-US" altLang="ja-JP" i="1" dirty="0">
                <a:latin typeface="Times New Roman" pitchFamily="18" charset="0"/>
                <a:cs typeface="Times New Roman" pitchFamily="18" charset="0"/>
              </a:rPr>
              <a:t>P</a:t>
            </a:r>
            <a:r>
              <a:rPr kumimoji="1" lang="en-US" altLang="ja-JP" i="1" baseline="-25000" dirty="0">
                <a:latin typeface="Times New Roman" pitchFamily="18" charset="0"/>
                <a:cs typeface="Times New Roman" pitchFamily="18" charset="0"/>
              </a:rPr>
              <a:t>i</a:t>
            </a:r>
            <a:r>
              <a:rPr kumimoji="1" lang="en-US" altLang="ja-JP" i="1" dirty="0">
                <a:latin typeface="Times New Roman" pitchFamily="18" charset="0"/>
                <a:cs typeface="Times New Roman" pitchFamily="18" charset="0"/>
              </a:rPr>
              <a:t> </a:t>
            </a:r>
            <a:r>
              <a:rPr kumimoji="1" lang="ja-JP" altLang="en-US" dirty="0"/>
              <a:t>を含む区間未満までの累積度数</a:t>
            </a:r>
            <a:endParaRPr kumimoji="1" lang="en-US" altLang="ja-JP" dirty="0"/>
          </a:p>
          <a:p>
            <a:pPr lvl="1"/>
            <a:r>
              <a:rPr lang="en-US" altLang="ja-JP" i="1" dirty="0" err="1">
                <a:latin typeface="Times New Roman" pitchFamily="18" charset="0"/>
                <a:cs typeface="Times New Roman" pitchFamily="18" charset="0"/>
              </a:rPr>
              <a:t>f</a:t>
            </a:r>
            <a:r>
              <a:rPr lang="en-US" altLang="ja-JP" i="1" baseline="-25000" dirty="0" err="1">
                <a:latin typeface="Times New Roman" pitchFamily="18" charset="0"/>
                <a:cs typeface="Times New Roman" pitchFamily="18" charset="0"/>
              </a:rPr>
              <a:t>p</a:t>
            </a:r>
            <a:r>
              <a:rPr lang="ja-JP" altLang="en-US" dirty="0"/>
              <a:t>：</a:t>
            </a:r>
            <a:r>
              <a:rPr lang="en-US" altLang="ja-JP" i="1" dirty="0">
                <a:latin typeface="Times New Roman" pitchFamily="18" charset="0"/>
                <a:cs typeface="Times New Roman" pitchFamily="18" charset="0"/>
              </a:rPr>
              <a:t> </a:t>
            </a:r>
            <a:r>
              <a:rPr lang="en-US" altLang="ja-JP" i="1" dirty="0" err="1">
                <a:latin typeface="Times New Roman" pitchFamily="18" charset="0"/>
                <a:cs typeface="Times New Roman" pitchFamily="18" charset="0"/>
              </a:rPr>
              <a:t>i</a:t>
            </a:r>
            <a:r>
              <a:rPr lang="en-US" altLang="ja-JP" dirty="0"/>
              <a:t> </a:t>
            </a:r>
            <a:r>
              <a:rPr lang="ja-JP" altLang="en-US" dirty="0"/>
              <a:t>パーセンタイルを含む区間の度数</a:t>
            </a:r>
            <a:endParaRPr lang="en-US" altLang="ja-JP" dirty="0"/>
          </a:p>
          <a:p>
            <a:pPr lvl="1"/>
            <a:r>
              <a:rPr kumimoji="1" lang="en-US" altLang="ja-JP" i="1" dirty="0" err="1">
                <a:latin typeface="Times New Roman" pitchFamily="18" charset="0"/>
                <a:cs typeface="Times New Roman" pitchFamily="18" charset="0"/>
              </a:rPr>
              <a:t>W</a:t>
            </a:r>
            <a:r>
              <a:rPr kumimoji="1" lang="en-US" altLang="ja-JP" i="1" baseline="-25000" dirty="0" err="1">
                <a:latin typeface="Times New Roman" pitchFamily="18" charset="0"/>
                <a:cs typeface="Times New Roman" pitchFamily="18" charset="0"/>
              </a:rPr>
              <a:t>i</a:t>
            </a:r>
            <a:r>
              <a:rPr kumimoji="1" lang="ja-JP" altLang="en-US" dirty="0"/>
              <a:t>：</a:t>
            </a:r>
            <a:r>
              <a:rPr lang="en-US" altLang="ja-JP" i="1" dirty="0">
                <a:latin typeface="Times New Roman" pitchFamily="18" charset="0"/>
                <a:cs typeface="Times New Roman" pitchFamily="18" charset="0"/>
              </a:rPr>
              <a:t> P</a:t>
            </a:r>
            <a:r>
              <a:rPr lang="en-US" altLang="ja-JP" i="1" baseline="-25000" dirty="0">
                <a:latin typeface="Times New Roman" pitchFamily="18" charset="0"/>
                <a:cs typeface="Times New Roman" pitchFamily="18" charset="0"/>
              </a:rPr>
              <a:t>i</a:t>
            </a:r>
            <a:r>
              <a:rPr lang="en-US" altLang="ja-JP" i="1" dirty="0">
                <a:latin typeface="Times New Roman" pitchFamily="18" charset="0"/>
                <a:cs typeface="Times New Roman" pitchFamily="18" charset="0"/>
              </a:rPr>
              <a:t> </a:t>
            </a:r>
            <a:r>
              <a:rPr lang="ja-JP" altLang="en-US" dirty="0"/>
              <a:t>を含む区間の幅</a:t>
            </a:r>
            <a:endParaRPr lang="en-US" altLang="ja-JP" dirty="0"/>
          </a:p>
        </p:txBody>
      </p:sp>
      <mc:AlternateContent xmlns:mc="http://schemas.openxmlformats.org/markup-compatibility/2006" xmlns:a14="http://schemas.microsoft.com/office/drawing/2010/main">
        <mc:Choice Requires="a14">
          <p:sp>
            <p:nvSpPr>
              <p:cNvPr id="5" name="テキスト ボックス 4"/>
              <p:cNvSpPr txBox="1"/>
              <p:nvPr/>
            </p:nvSpPr>
            <p:spPr>
              <a:xfrm>
                <a:off x="2123728" y="2636912"/>
                <a:ext cx="2937471" cy="75616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400" i="1" smtClean="0">
                              <a:latin typeface="Cambria Math" panose="02040503050406030204" pitchFamily="18" charset="0"/>
                            </a:rPr>
                          </m:ctrlPr>
                        </m:sSubPr>
                        <m:e>
                          <m:r>
                            <a:rPr kumimoji="1" lang="en-US" altLang="ja-JP" sz="2400" b="0" i="1" smtClean="0">
                              <a:latin typeface="Cambria Math" panose="02040503050406030204" pitchFamily="18" charset="0"/>
                            </a:rPr>
                            <m:t>𝑃</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𝐿</m:t>
                          </m:r>
                        </m:e>
                        <m:sub>
                          <m:r>
                            <a:rPr kumimoji="1" lang="en-US" altLang="ja-JP" sz="2400" b="0" i="1" smtClean="0">
                              <a:latin typeface="Cambria Math" panose="02040503050406030204" pitchFamily="18" charset="0"/>
                            </a:rPr>
                            <m:t>𝑝</m:t>
                          </m:r>
                        </m:sub>
                      </m:sSub>
                      <m:r>
                        <a:rPr kumimoji="1" lang="en-US" altLang="ja-JP" sz="2400" b="0" i="1" smtClean="0">
                          <a:latin typeface="Cambria Math" panose="02040503050406030204" pitchFamily="18" charset="0"/>
                        </a:rPr>
                        <m:t>+</m:t>
                      </m:r>
                      <m:f>
                        <m:fPr>
                          <m:ctrlPr>
                            <a:rPr kumimoji="1" lang="en-US" altLang="ja-JP" sz="2400" b="0" i="1" smtClean="0">
                              <a:latin typeface="Cambria Math" panose="02040503050406030204" pitchFamily="18" charset="0"/>
                            </a:rPr>
                          </m:ctrlPr>
                        </m:fPr>
                        <m:num>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𝑝</m:t>
                              </m:r>
                            </m:e>
                            <m:sub>
                              <m:r>
                                <a:rPr kumimoji="1" lang="en-US" altLang="ja-JP" sz="2400" b="0" i="1" smtClean="0">
                                  <a:latin typeface="Cambria Math" panose="02040503050406030204" pitchFamily="18" charset="0"/>
                                </a:rPr>
                                <m:t>𝑖</m:t>
                              </m:r>
                            </m:sub>
                          </m:sSub>
                          <m:r>
                            <a:rPr kumimoji="1" lang="en-US" altLang="ja-JP" sz="2400" b="0" i="1" smtClean="0">
                              <a:latin typeface="Cambria Math" panose="02040503050406030204" pitchFamily="18" charset="0"/>
                            </a:rPr>
                            <m:t>𝑁</m:t>
                          </m:r>
                          <m:r>
                            <a:rPr kumimoji="1" lang="en-US" altLang="ja-JP" sz="2400" b="0" i="1" smtClean="0">
                              <a:latin typeface="Cambria Math" panose="02040503050406030204" pitchFamily="18" charset="0"/>
                            </a:rPr>
                            <m:t>−</m:t>
                          </m:r>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𝑐</m:t>
                              </m:r>
                            </m:e>
                            <m:sub>
                              <m:r>
                                <a:rPr kumimoji="1" lang="en-US" altLang="ja-JP" sz="2400" b="0" i="1" smtClean="0">
                                  <a:latin typeface="Cambria Math" panose="02040503050406030204" pitchFamily="18" charset="0"/>
                                </a:rPr>
                                <m:t>𝑃</m:t>
                              </m:r>
                            </m:sub>
                          </m:sSub>
                        </m:num>
                        <m:den>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𝑓</m:t>
                              </m:r>
                            </m:e>
                            <m:sub>
                              <m:r>
                                <a:rPr kumimoji="1" lang="en-US" altLang="ja-JP" sz="2400" b="0" i="1" smtClean="0">
                                  <a:latin typeface="Cambria Math" panose="02040503050406030204" pitchFamily="18" charset="0"/>
                                </a:rPr>
                                <m:t>𝑃</m:t>
                              </m:r>
                            </m:sub>
                          </m:sSub>
                        </m:den>
                      </m:f>
                      <m:sSub>
                        <m:sSubPr>
                          <m:ctrlPr>
                            <a:rPr kumimoji="1" lang="en-US" altLang="ja-JP" sz="2400" b="0" i="1" smtClean="0">
                              <a:latin typeface="Cambria Math" panose="02040503050406030204" pitchFamily="18" charset="0"/>
                            </a:rPr>
                          </m:ctrlPr>
                        </m:sSubPr>
                        <m:e>
                          <m:r>
                            <a:rPr kumimoji="1" lang="en-US" altLang="ja-JP" sz="2400" b="0" i="1" smtClean="0">
                              <a:latin typeface="Cambria Math" panose="02040503050406030204" pitchFamily="18" charset="0"/>
                            </a:rPr>
                            <m:t>𝑤</m:t>
                          </m:r>
                        </m:e>
                        <m:sub>
                          <m:r>
                            <a:rPr kumimoji="1" lang="en-US" altLang="ja-JP" sz="2400" b="0" i="1" smtClean="0">
                              <a:latin typeface="Cambria Math" panose="02040503050406030204" pitchFamily="18" charset="0"/>
                            </a:rPr>
                            <m:t>𝑖</m:t>
                          </m:r>
                        </m:sub>
                      </m:sSub>
                    </m:oMath>
                  </m:oMathPara>
                </a14:m>
                <a:endParaRPr kumimoji="1" lang="ja-JP" altLang="en-US" sz="24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123728" y="2636912"/>
                <a:ext cx="2937471" cy="756169"/>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a:t>
            </a:r>
            <a:r>
              <a:rPr kumimoji="1" lang="en-US" altLang="ja-JP" dirty="0"/>
              <a:t>2</a:t>
            </a:r>
            <a:r>
              <a:rPr kumimoji="1" lang="ja-JP" altLang="en-US" dirty="0"/>
              <a:t>章：度数分布表</a:t>
            </a:r>
          </a:p>
        </p:txBody>
      </p:sp>
      <p:sp>
        <p:nvSpPr>
          <p:cNvPr id="3" name="コンテンツ プレースホルダ 2"/>
          <p:cNvSpPr>
            <a:spLocks noGrp="1"/>
          </p:cNvSpPr>
          <p:nvPr>
            <p:ph idx="1"/>
          </p:nvPr>
        </p:nvSpPr>
        <p:spPr/>
        <p:txBody>
          <a:bodyPr/>
          <a:lstStyle/>
          <a:p>
            <a:r>
              <a:rPr kumimoji="1" lang="ja-JP" altLang="en-US" dirty="0"/>
              <a:t>度数分布表</a:t>
            </a:r>
            <a:endParaRPr kumimoji="1" lang="en-US" altLang="ja-JP" dirty="0"/>
          </a:p>
          <a:p>
            <a:r>
              <a:rPr lang="ja-JP" altLang="en-US" dirty="0"/>
              <a:t>棒グラフ，ヒストグラム</a:t>
            </a:r>
            <a:endParaRPr lang="en-US" altLang="ja-JP" dirty="0"/>
          </a:p>
          <a:p>
            <a:r>
              <a:rPr lang="ja-JP" altLang="en-US" dirty="0"/>
              <a:t>分位数</a:t>
            </a:r>
            <a:endParaRPr kumimoji="1" lang="ja-JP" alt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パーセンタイルの計算（表</a:t>
            </a:r>
            <a:r>
              <a:rPr lang="en-US" altLang="ja-JP" dirty="0"/>
              <a:t>2.12</a:t>
            </a:r>
            <a:r>
              <a:rPr lang="ja-JP" altLang="en-US" dirty="0"/>
              <a:t>）</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lang="ja-JP" altLang="en-US" dirty="0"/>
              <a:t>測定値１あたり，面積１の正方形を積み上げてヒストグラムを作ると考える．</a:t>
            </a:r>
            <a:endParaRPr lang="en-US" altLang="ja-JP" dirty="0"/>
          </a:p>
          <a:p>
            <a:r>
              <a:rPr lang="en-US" altLang="ja-JP" dirty="0"/>
              <a:t>90</a:t>
            </a:r>
            <a:r>
              <a:rPr lang="ja-JP" altLang="en-US" dirty="0"/>
              <a:t>パーセンタイル </a:t>
            </a:r>
            <a:r>
              <a:rPr lang="en-US" altLang="ja-JP" dirty="0"/>
              <a:t>= </a:t>
            </a:r>
            <a:r>
              <a:rPr lang="ja-JP" altLang="en-US" dirty="0"/>
              <a:t>左側の面積が</a:t>
            </a:r>
            <a:r>
              <a:rPr lang="en-US" altLang="ja-JP" dirty="0"/>
              <a:t>24*0.9</a:t>
            </a:r>
          </a:p>
          <a:p>
            <a:r>
              <a:rPr lang="ja-JP" altLang="en-US" dirty="0"/>
              <a:t>上限</a:t>
            </a:r>
            <a:r>
              <a:rPr lang="en-US" altLang="ja-JP" dirty="0"/>
              <a:t>$12,000.50</a:t>
            </a:r>
            <a:r>
              <a:rPr lang="ja-JP" altLang="en-US" dirty="0"/>
              <a:t>の階級までで面積</a:t>
            </a:r>
            <a:r>
              <a:rPr lang="en-US" altLang="ja-JP" dirty="0"/>
              <a:t>18</a:t>
            </a:r>
            <a:r>
              <a:rPr lang="ja-JP" altLang="en-US" dirty="0"/>
              <a:t>（あと</a:t>
            </a:r>
            <a:r>
              <a:rPr lang="en-US" altLang="ja-JP" dirty="0"/>
              <a:t>3.6</a:t>
            </a:r>
            <a:r>
              <a:rPr lang="ja-JP" altLang="en-US" dirty="0"/>
              <a:t>）</a:t>
            </a:r>
            <a:endParaRPr lang="en-US" altLang="ja-JP" dirty="0"/>
          </a:p>
          <a:p>
            <a:r>
              <a:rPr lang="ja-JP" altLang="en-US" dirty="0"/>
              <a:t>次の階級の面積は</a:t>
            </a:r>
            <a:r>
              <a:rPr lang="en-US" altLang="ja-JP" dirty="0"/>
              <a:t>5</a:t>
            </a:r>
            <a:r>
              <a:rPr lang="ja-JP" altLang="en-US" dirty="0"/>
              <a:t>だから，ここから面積</a:t>
            </a:r>
            <a:r>
              <a:rPr lang="en-US" altLang="ja-JP" dirty="0"/>
              <a:t>3.6</a:t>
            </a:r>
            <a:r>
              <a:rPr lang="ja-JP" altLang="en-US" dirty="0"/>
              <a:t>を縦に切り取る点を求める．</a:t>
            </a:r>
            <a:endParaRPr lang="en-US" altLang="ja-JP" dirty="0"/>
          </a:p>
          <a:p>
            <a:r>
              <a:rPr lang="ja-JP" altLang="en-US" dirty="0"/>
              <a:t>階級の幅は</a:t>
            </a:r>
            <a:r>
              <a:rPr lang="en-US" altLang="ja-JP" dirty="0"/>
              <a:t>$2,000</a:t>
            </a:r>
            <a:r>
              <a:rPr lang="ja-JP" altLang="en-US" dirty="0"/>
              <a:t>だから，境界値</a:t>
            </a:r>
            <a:r>
              <a:rPr lang="en-US" altLang="ja-JP" dirty="0"/>
              <a:t>$12,000.50</a:t>
            </a:r>
            <a:r>
              <a:rPr lang="ja-JP" altLang="en-US" dirty="0"/>
              <a:t> に</a:t>
            </a:r>
            <a:r>
              <a:rPr lang="en-US" altLang="ja-JP" dirty="0"/>
              <a:t>$2,000 * (3.6/5) </a:t>
            </a:r>
            <a:r>
              <a:rPr lang="ja-JP" altLang="en-US" dirty="0"/>
              <a:t>を加えれば，これが</a:t>
            </a:r>
            <a:r>
              <a:rPr lang="en-US" altLang="ja-JP" dirty="0"/>
              <a:t>90</a:t>
            </a:r>
            <a:r>
              <a:rPr lang="ja-JP" altLang="en-US" dirty="0"/>
              <a:t>パーセンタイル．</a:t>
            </a:r>
            <a:endParaRPr kumimoji="1" lang="ja-JP"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表</a:t>
            </a:r>
            <a:r>
              <a:rPr kumimoji="1" lang="en-US" altLang="ja-JP" dirty="0"/>
              <a:t>2.12</a:t>
            </a:r>
            <a:r>
              <a:rPr kumimoji="1" lang="ja-JP" altLang="en-US" dirty="0"/>
              <a:t>　</a:t>
            </a:r>
            <a:r>
              <a:rPr lang="en-US" altLang="ja-JP" dirty="0"/>
              <a:t>24</a:t>
            </a:r>
            <a:r>
              <a:rPr lang="ja-JP" altLang="en-US" dirty="0"/>
              <a:t>か国の１人当たり国民</a:t>
            </a:r>
            <a:br>
              <a:rPr lang="en-US" altLang="ja-JP" dirty="0"/>
            </a:br>
            <a:r>
              <a:rPr lang="ja-JP" altLang="en-US" dirty="0"/>
              <a:t>総生産（</a:t>
            </a:r>
            <a:r>
              <a:rPr lang="en-US" altLang="ja-JP" dirty="0"/>
              <a:t>GNP</a:t>
            </a:r>
            <a:r>
              <a:rPr lang="ja-JP" altLang="en-US" dirty="0"/>
              <a:t>）の累積分布表</a:t>
            </a:r>
            <a:endParaRPr kumimoji="1" lang="ja-JP" altLang="en-US" dirty="0"/>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4115828520"/>
              </p:ext>
            </p:extLst>
          </p:nvPr>
        </p:nvGraphicFramePr>
        <p:xfrm>
          <a:off x="678396" y="1700808"/>
          <a:ext cx="8162002" cy="3600400"/>
        </p:xfrm>
        <a:graphic>
          <a:graphicData uri="http://schemas.openxmlformats.org/drawingml/2006/table">
            <a:tbl>
              <a:tblPr firstRow="1" bandRow="1">
                <a:tableStyleId>{5C22544A-7EE6-4342-B048-85BDC9FD1C3A}</a:tableStyleId>
              </a:tblPr>
              <a:tblGrid>
                <a:gridCol w="2786380">
                  <a:extLst>
                    <a:ext uri="{9D8B030D-6E8A-4147-A177-3AD203B41FA5}">
                      <a16:colId xmlns:a16="http://schemas.microsoft.com/office/drawing/2014/main" val="168262546"/>
                    </a:ext>
                  </a:extLst>
                </a:gridCol>
                <a:gridCol w="1723370">
                  <a:extLst>
                    <a:ext uri="{9D8B030D-6E8A-4147-A177-3AD203B41FA5}">
                      <a16:colId xmlns:a16="http://schemas.microsoft.com/office/drawing/2014/main" val="893271681"/>
                    </a:ext>
                  </a:extLst>
                </a:gridCol>
                <a:gridCol w="1826126">
                  <a:extLst>
                    <a:ext uri="{9D8B030D-6E8A-4147-A177-3AD203B41FA5}">
                      <a16:colId xmlns:a16="http://schemas.microsoft.com/office/drawing/2014/main" val="3479758599"/>
                    </a:ext>
                  </a:extLst>
                </a:gridCol>
                <a:gridCol w="1826126">
                  <a:extLst>
                    <a:ext uri="{9D8B030D-6E8A-4147-A177-3AD203B41FA5}">
                      <a16:colId xmlns:a16="http://schemas.microsoft.com/office/drawing/2014/main" val="3459329025"/>
                    </a:ext>
                  </a:extLst>
                </a:gridCol>
              </a:tblGrid>
              <a:tr h="450050">
                <a:tc>
                  <a:txBody>
                    <a:bodyPr/>
                    <a:lstStyle/>
                    <a:p>
                      <a:pPr algn="ctr"/>
                      <a:r>
                        <a:rPr kumimoji="1" lang="ja-JP" altLang="en-US" sz="2000" dirty="0"/>
                        <a:t>１人当たり</a:t>
                      </a:r>
                      <a:r>
                        <a:rPr kumimoji="1" lang="en-US" altLang="ja-JP" sz="2000" dirty="0"/>
                        <a:t>GNP</a:t>
                      </a:r>
                      <a:endParaRPr kumimoji="1" lang="ja-JP" altLang="en-US" sz="2000" dirty="0"/>
                    </a:p>
                  </a:txBody>
                  <a:tcPr/>
                </a:tc>
                <a:tc>
                  <a:txBody>
                    <a:bodyPr/>
                    <a:lstStyle/>
                    <a:p>
                      <a:pPr algn="ctr"/>
                      <a:r>
                        <a:rPr kumimoji="1" lang="ja-JP" altLang="en-US" sz="2000" dirty="0"/>
                        <a:t>度数</a:t>
                      </a:r>
                    </a:p>
                  </a:txBody>
                  <a:tcPr/>
                </a:tc>
                <a:tc>
                  <a:txBody>
                    <a:bodyPr/>
                    <a:lstStyle/>
                    <a:p>
                      <a:pPr algn="ctr"/>
                      <a:r>
                        <a:rPr kumimoji="1" lang="ja-JP" altLang="en-US" sz="2000" dirty="0"/>
                        <a:t>累積度数</a:t>
                      </a:r>
                    </a:p>
                  </a:txBody>
                  <a:tcPr/>
                </a:tc>
                <a:tc>
                  <a:txBody>
                    <a:bodyPr/>
                    <a:lstStyle/>
                    <a:p>
                      <a:pPr algn="ctr"/>
                      <a:r>
                        <a:rPr kumimoji="1" lang="ja-JP" altLang="en-US" sz="2000" dirty="0"/>
                        <a:t>累積百分率</a:t>
                      </a:r>
                    </a:p>
                  </a:txBody>
                  <a:tcPr/>
                </a:tc>
                <a:extLst>
                  <a:ext uri="{0D108BD9-81ED-4DB2-BD59-A6C34878D82A}">
                    <a16:rowId xmlns:a16="http://schemas.microsoft.com/office/drawing/2014/main" val="1358436159"/>
                  </a:ext>
                </a:extLst>
              </a:tr>
              <a:tr h="450050">
                <a:tc>
                  <a:txBody>
                    <a:bodyPr/>
                    <a:lstStyle/>
                    <a:p>
                      <a:pPr algn="r"/>
                      <a:r>
                        <a:rPr kumimoji="1" lang="en-US" altLang="ja-JP" sz="2000" dirty="0">
                          <a:latin typeface="+mn-ea"/>
                          <a:ea typeface="+mn-ea"/>
                        </a:rPr>
                        <a:t>$2,000.50 --</a:t>
                      </a:r>
                      <a:r>
                        <a:rPr kumimoji="1" lang="en-US" altLang="ja-JP" sz="2000" baseline="0" dirty="0">
                          <a:latin typeface="+mn-ea"/>
                          <a:ea typeface="+mn-ea"/>
                        </a:rPr>
                        <a:t>  </a:t>
                      </a:r>
                      <a:r>
                        <a:rPr kumimoji="1" lang="en-US" altLang="ja-JP" sz="2000" dirty="0">
                          <a:latin typeface="+mn-ea"/>
                          <a:ea typeface="+mn-ea"/>
                        </a:rPr>
                        <a:t>4,000.50</a:t>
                      </a:r>
                      <a:endParaRPr kumimoji="1" lang="ja-JP" altLang="en-US" sz="2000" dirty="0">
                        <a:latin typeface="+mn-ea"/>
                        <a:ea typeface="+mn-ea"/>
                      </a:endParaRPr>
                    </a:p>
                  </a:txBody>
                  <a:tcPr/>
                </a:tc>
                <a:tc>
                  <a:txBody>
                    <a:bodyPr/>
                    <a:lstStyle/>
                    <a:p>
                      <a:pPr algn="r"/>
                      <a:r>
                        <a:rPr kumimoji="1" lang="en-US" altLang="ja-JP" sz="2000" dirty="0"/>
                        <a:t>2</a:t>
                      </a:r>
                      <a:endParaRPr kumimoji="1" lang="ja-JP" altLang="en-US" sz="2000" dirty="0"/>
                    </a:p>
                  </a:txBody>
                  <a:tcPr/>
                </a:tc>
                <a:tc>
                  <a:txBody>
                    <a:bodyPr/>
                    <a:lstStyle/>
                    <a:p>
                      <a:pPr algn="r"/>
                      <a:r>
                        <a:rPr kumimoji="1" lang="en-US" altLang="ja-JP" sz="2000" dirty="0"/>
                        <a:t>2</a:t>
                      </a:r>
                      <a:endParaRPr kumimoji="1" lang="ja-JP" altLang="en-US" sz="2000" dirty="0"/>
                    </a:p>
                  </a:txBody>
                  <a:tcPr/>
                </a:tc>
                <a:tc>
                  <a:txBody>
                    <a:bodyPr/>
                    <a:lstStyle/>
                    <a:p>
                      <a:pPr algn="r"/>
                      <a:r>
                        <a:rPr kumimoji="1" lang="en-US" altLang="ja-JP" sz="2000" dirty="0"/>
                        <a:t>8.33</a:t>
                      </a:r>
                      <a:endParaRPr kumimoji="1" lang="ja-JP" altLang="en-US" sz="2000" dirty="0"/>
                    </a:p>
                  </a:txBody>
                  <a:tcPr/>
                </a:tc>
                <a:extLst>
                  <a:ext uri="{0D108BD9-81ED-4DB2-BD59-A6C34878D82A}">
                    <a16:rowId xmlns:a16="http://schemas.microsoft.com/office/drawing/2014/main" val="4269438217"/>
                  </a:ext>
                </a:extLst>
              </a:tr>
              <a:tr h="450050">
                <a:tc>
                  <a:txBody>
                    <a:bodyPr/>
                    <a:lstStyle/>
                    <a:p>
                      <a:pPr algn="r"/>
                      <a:r>
                        <a:rPr kumimoji="1" lang="en-US" altLang="ja-JP" sz="2000" dirty="0">
                          <a:latin typeface="+mn-ea"/>
                          <a:ea typeface="+mn-ea"/>
                        </a:rPr>
                        <a:t>$4,000.50 --</a:t>
                      </a:r>
                      <a:r>
                        <a:rPr kumimoji="1" lang="en-US" altLang="ja-JP" sz="2000" baseline="0" dirty="0">
                          <a:latin typeface="+mn-ea"/>
                          <a:ea typeface="+mn-ea"/>
                        </a:rPr>
                        <a:t>  </a:t>
                      </a:r>
                      <a:r>
                        <a:rPr kumimoji="1" lang="en-US" altLang="ja-JP" sz="2000" dirty="0">
                          <a:latin typeface="+mn-ea"/>
                          <a:ea typeface="+mn-ea"/>
                        </a:rPr>
                        <a:t>6,000.50</a:t>
                      </a:r>
                      <a:endParaRPr kumimoji="1" lang="ja-JP" altLang="en-US" sz="2000" dirty="0">
                        <a:latin typeface="+mn-ea"/>
                        <a:ea typeface="+mn-ea"/>
                      </a:endParaRPr>
                    </a:p>
                  </a:txBody>
                  <a:tcPr/>
                </a:tc>
                <a:tc>
                  <a:txBody>
                    <a:bodyPr/>
                    <a:lstStyle/>
                    <a:p>
                      <a:pPr algn="r"/>
                      <a:r>
                        <a:rPr kumimoji="1" lang="en-US" altLang="ja-JP" sz="2000" dirty="0"/>
                        <a:t> 4</a:t>
                      </a:r>
                      <a:endParaRPr kumimoji="1" lang="ja-JP" altLang="en-US" sz="2000" dirty="0"/>
                    </a:p>
                  </a:txBody>
                  <a:tcPr/>
                </a:tc>
                <a:tc>
                  <a:txBody>
                    <a:bodyPr/>
                    <a:lstStyle/>
                    <a:p>
                      <a:pPr algn="r"/>
                      <a:r>
                        <a:rPr kumimoji="1" lang="en-US" altLang="ja-JP" sz="2000" dirty="0"/>
                        <a:t>6</a:t>
                      </a:r>
                      <a:endParaRPr kumimoji="1" lang="ja-JP" altLang="en-US" sz="2000" dirty="0"/>
                    </a:p>
                  </a:txBody>
                  <a:tcPr/>
                </a:tc>
                <a:tc>
                  <a:txBody>
                    <a:bodyPr/>
                    <a:lstStyle/>
                    <a:p>
                      <a:pPr algn="r"/>
                      <a:r>
                        <a:rPr kumimoji="1" lang="en-US" altLang="ja-JP" sz="2000" dirty="0"/>
                        <a:t>25.00</a:t>
                      </a:r>
                      <a:endParaRPr kumimoji="1" lang="ja-JP" altLang="en-US" sz="2000" dirty="0"/>
                    </a:p>
                  </a:txBody>
                  <a:tcPr/>
                </a:tc>
                <a:extLst>
                  <a:ext uri="{0D108BD9-81ED-4DB2-BD59-A6C34878D82A}">
                    <a16:rowId xmlns:a16="http://schemas.microsoft.com/office/drawing/2014/main" val="3626185320"/>
                  </a:ext>
                </a:extLst>
              </a:tr>
              <a:tr h="450050">
                <a:tc>
                  <a:txBody>
                    <a:bodyPr/>
                    <a:lstStyle/>
                    <a:p>
                      <a:pPr algn="r"/>
                      <a:r>
                        <a:rPr kumimoji="1" lang="en-US" altLang="ja-JP" sz="2000" dirty="0">
                          <a:latin typeface="+mn-ea"/>
                          <a:ea typeface="+mn-ea"/>
                        </a:rPr>
                        <a:t>$6,000.50 –-</a:t>
                      </a:r>
                      <a:r>
                        <a:rPr kumimoji="1" lang="en-US" altLang="ja-JP" sz="2000" baseline="0" dirty="0">
                          <a:latin typeface="+mn-ea"/>
                          <a:ea typeface="+mn-ea"/>
                        </a:rPr>
                        <a:t>  </a:t>
                      </a:r>
                      <a:r>
                        <a:rPr kumimoji="1" lang="en-US" altLang="ja-JP" sz="2000" dirty="0">
                          <a:latin typeface="+mn-ea"/>
                          <a:ea typeface="+mn-ea"/>
                        </a:rPr>
                        <a:t>8,000.50</a:t>
                      </a:r>
                      <a:endParaRPr kumimoji="1" lang="ja-JP" altLang="en-US" sz="2000" dirty="0">
                        <a:latin typeface="+mn-ea"/>
                        <a:ea typeface="+mn-ea"/>
                      </a:endParaRPr>
                    </a:p>
                  </a:txBody>
                  <a:tcPr/>
                </a:tc>
                <a:tc>
                  <a:txBody>
                    <a:bodyPr/>
                    <a:lstStyle/>
                    <a:p>
                      <a:pPr algn="r"/>
                      <a:r>
                        <a:rPr kumimoji="1" lang="en-US" altLang="ja-JP" sz="2000" dirty="0"/>
                        <a:t>1</a:t>
                      </a:r>
                      <a:endParaRPr kumimoji="1" lang="ja-JP" altLang="en-US" sz="2000" dirty="0"/>
                    </a:p>
                  </a:txBody>
                  <a:tcPr/>
                </a:tc>
                <a:tc>
                  <a:txBody>
                    <a:bodyPr/>
                    <a:lstStyle/>
                    <a:p>
                      <a:pPr algn="r"/>
                      <a:r>
                        <a:rPr kumimoji="1" lang="en-US" altLang="ja-JP" sz="2000" dirty="0"/>
                        <a:t>7</a:t>
                      </a:r>
                      <a:endParaRPr kumimoji="1" lang="ja-JP" altLang="en-US" sz="2000" dirty="0"/>
                    </a:p>
                  </a:txBody>
                  <a:tcPr/>
                </a:tc>
                <a:tc>
                  <a:txBody>
                    <a:bodyPr/>
                    <a:lstStyle/>
                    <a:p>
                      <a:pPr algn="r"/>
                      <a:r>
                        <a:rPr kumimoji="1" lang="en-US" altLang="ja-JP" sz="2000" dirty="0"/>
                        <a:t>29.17</a:t>
                      </a:r>
                      <a:endParaRPr kumimoji="1" lang="ja-JP" altLang="en-US" sz="2000" dirty="0"/>
                    </a:p>
                  </a:txBody>
                  <a:tcPr/>
                </a:tc>
                <a:extLst>
                  <a:ext uri="{0D108BD9-81ED-4DB2-BD59-A6C34878D82A}">
                    <a16:rowId xmlns:a16="http://schemas.microsoft.com/office/drawing/2014/main" val="1561275056"/>
                  </a:ext>
                </a:extLst>
              </a:tr>
              <a:tr h="450050">
                <a:tc>
                  <a:txBody>
                    <a:bodyPr/>
                    <a:lstStyle/>
                    <a:p>
                      <a:pPr algn="r"/>
                      <a:r>
                        <a:rPr kumimoji="1" lang="en-US" altLang="ja-JP" sz="2000" dirty="0">
                          <a:latin typeface="+mn-ea"/>
                          <a:ea typeface="+mn-ea"/>
                        </a:rPr>
                        <a:t>$8,000.50</a:t>
                      </a:r>
                      <a:r>
                        <a:rPr kumimoji="1" lang="en-US" altLang="ja-JP" sz="2000" baseline="0" dirty="0">
                          <a:latin typeface="+mn-ea"/>
                          <a:ea typeface="+mn-ea"/>
                        </a:rPr>
                        <a:t> –- 10,000.50</a:t>
                      </a:r>
                      <a:endParaRPr kumimoji="1" lang="ja-JP" altLang="en-US" sz="2000" dirty="0">
                        <a:latin typeface="+mn-ea"/>
                        <a:ea typeface="+mn-ea"/>
                      </a:endParaRPr>
                    </a:p>
                  </a:txBody>
                  <a:tcPr/>
                </a:tc>
                <a:tc>
                  <a:txBody>
                    <a:bodyPr/>
                    <a:lstStyle/>
                    <a:p>
                      <a:pPr algn="r"/>
                      <a:r>
                        <a:rPr kumimoji="1" lang="en-US" altLang="ja-JP" sz="2000" dirty="0"/>
                        <a:t>5</a:t>
                      </a:r>
                      <a:endParaRPr kumimoji="1" lang="ja-JP" altLang="en-US" sz="2000" dirty="0"/>
                    </a:p>
                  </a:txBody>
                  <a:tcPr/>
                </a:tc>
                <a:tc>
                  <a:txBody>
                    <a:bodyPr/>
                    <a:lstStyle/>
                    <a:p>
                      <a:pPr algn="r"/>
                      <a:r>
                        <a:rPr kumimoji="1" lang="en-US" altLang="ja-JP" sz="2000" dirty="0"/>
                        <a:t>12</a:t>
                      </a:r>
                      <a:endParaRPr kumimoji="1" lang="ja-JP" altLang="en-US" sz="2000" dirty="0"/>
                    </a:p>
                  </a:txBody>
                  <a:tcPr/>
                </a:tc>
                <a:tc>
                  <a:txBody>
                    <a:bodyPr/>
                    <a:lstStyle/>
                    <a:p>
                      <a:pPr algn="r"/>
                      <a:r>
                        <a:rPr kumimoji="1" lang="en-US" altLang="ja-JP" sz="2000" dirty="0"/>
                        <a:t>50.00</a:t>
                      </a:r>
                      <a:endParaRPr kumimoji="1" lang="ja-JP" altLang="en-US" sz="2000" dirty="0"/>
                    </a:p>
                  </a:txBody>
                  <a:tcPr/>
                </a:tc>
                <a:extLst>
                  <a:ext uri="{0D108BD9-81ED-4DB2-BD59-A6C34878D82A}">
                    <a16:rowId xmlns:a16="http://schemas.microsoft.com/office/drawing/2014/main" val="356867357"/>
                  </a:ext>
                </a:extLst>
              </a:tr>
              <a:tr h="450050">
                <a:tc>
                  <a:txBody>
                    <a:bodyPr/>
                    <a:lstStyle/>
                    <a:p>
                      <a:pPr algn="r"/>
                      <a:r>
                        <a:rPr kumimoji="1" lang="en-US" altLang="ja-JP" sz="2000" dirty="0">
                          <a:latin typeface="+mn-ea"/>
                          <a:ea typeface="+mn-ea"/>
                        </a:rPr>
                        <a:t>$10,000.50 –- 12,000.50</a:t>
                      </a:r>
                      <a:endParaRPr kumimoji="1" lang="ja-JP" altLang="en-US" sz="2000" dirty="0">
                        <a:latin typeface="+mn-ea"/>
                        <a:ea typeface="+mn-ea"/>
                      </a:endParaRPr>
                    </a:p>
                  </a:txBody>
                  <a:tcPr/>
                </a:tc>
                <a:tc>
                  <a:txBody>
                    <a:bodyPr/>
                    <a:lstStyle/>
                    <a:p>
                      <a:pPr algn="r"/>
                      <a:r>
                        <a:rPr kumimoji="1" lang="en-US" altLang="ja-JP" sz="2000" dirty="0"/>
                        <a:t>6</a:t>
                      </a:r>
                      <a:endParaRPr kumimoji="1" lang="ja-JP" altLang="en-US" sz="2000" dirty="0"/>
                    </a:p>
                  </a:txBody>
                  <a:tcPr/>
                </a:tc>
                <a:tc>
                  <a:txBody>
                    <a:bodyPr/>
                    <a:lstStyle/>
                    <a:p>
                      <a:pPr algn="r"/>
                      <a:r>
                        <a:rPr kumimoji="1" lang="en-US" altLang="ja-JP" sz="2000" dirty="0"/>
                        <a:t>18</a:t>
                      </a:r>
                      <a:endParaRPr kumimoji="1" lang="ja-JP" altLang="en-US" sz="2000" dirty="0"/>
                    </a:p>
                  </a:txBody>
                  <a:tcPr/>
                </a:tc>
                <a:tc>
                  <a:txBody>
                    <a:bodyPr/>
                    <a:lstStyle/>
                    <a:p>
                      <a:pPr algn="r"/>
                      <a:r>
                        <a:rPr kumimoji="1" lang="en-US" altLang="ja-JP" sz="2000" dirty="0"/>
                        <a:t>75.00</a:t>
                      </a:r>
                      <a:endParaRPr kumimoji="1" lang="ja-JP" altLang="en-US" sz="2000" dirty="0"/>
                    </a:p>
                  </a:txBody>
                  <a:tcPr/>
                </a:tc>
                <a:extLst>
                  <a:ext uri="{0D108BD9-81ED-4DB2-BD59-A6C34878D82A}">
                    <a16:rowId xmlns:a16="http://schemas.microsoft.com/office/drawing/2014/main" val="685905916"/>
                  </a:ext>
                </a:extLst>
              </a:tr>
              <a:tr h="450050">
                <a:tc>
                  <a:txBody>
                    <a:bodyPr/>
                    <a:lstStyle/>
                    <a:p>
                      <a:pPr algn="r"/>
                      <a:r>
                        <a:rPr kumimoji="1" lang="en-US" altLang="ja-JP" sz="2000" dirty="0">
                          <a:latin typeface="+mn-ea"/>
                          <a:ea typeface="+mn-ea"/>
                        </a:rPr>
                        <a:t>$12,000.50</a:t>
                      </a:r>
                      <a:r>
                        <a:rPr kumimoji="1" lang="en-US" altLang="ja-JP" sz="2000" baseline="0" dirty="0">
                          <a:latin typeface="+mn-ea"/>
                          <a:ea typeface="+mn-ea"/>
                        </a:rPr>
                        <a:t> –- 14,000.50</a:t>
                      </a:r>
                      <a:endParaRPr kumimoji="1" lang="ja-JP" altLang="en-US" sz="2000" dirty="0">
                        <a:latin typeface="+mn-ea"/>
                        <a:ea typeface="+mn-ea"/>
                      </a:endParaRPr>
                    </a:p>
                  </a:txBody>
                  <a:tcPr/>
                </a:tc>
                <a:tc>
                  <a:txBody>
                    <a:bodyPr/>
                    <a:lstStyle/>
                    <a:p>
                      <a:pPr algn="r"/>
                      <a:r>
                        <a:rPr kumimoji="1" lang="en-US" altLang="ja-JP" sz="2000" dirty="0"/>
                        <a:t>5</a:t>
                      </a:r>
                      <a:endParaRPr kumimoji="1" lang="ja-JP" altLang="en-US" sz="2000" dirty="0"/>
                    </a:p>
                  </a:txBody>
                  <a:tcPr/>
                </a:tc>
                <a:tc>
                  <a:txBody>
                    <a:bodyPr/>
                    <a:lstStyle/>
                    <a:p>
                      <a:pPr algn="r"/>
                      <a:r>
                        <a:rPr kumimoji="1" lang="en-US" altLang="ja-JP" sz="2000" dirty="0"/>
                        <a:t>23</a:t>
                      </a:r>
                      <a:endParaRPr kumimoji="1" lang="ja-JP" altLang="en-US" sz="2000" dirty="0"/>
                    </a:p>
                  </a:txBody>
                  <a:tcPr/>
                </a:tc>
                <a:tc>
                  <a:txBody>
                    <a:bodyPr/>
                    <a:lstStyle/>
                    <a:p>
                      <a:pPr algn="r"/>
                      <a:r>
                        <a:rPr kumimoji="1" lang="en-US" altLang="ja-JP" sz="2000" dirty="0"/>
                        <a:t>95.83</a:t>
                      </a:r>
                      <a:endParaRPr kumimoji="1" lang="ja-JP" altLang="en-US" sz="2000" dirty="0"/>
                    </a:p>
                  </a:txBody>
                  <a:tcPr/>
                </a:tc>
                <a:extLst>
                  <a:ext uri="{0D108BD9-81ED-4DB2-BD59-A6C34878D82A}">
                    <a16:rowId xmlns:a16="http://schemas.microsoft.com/office/drawing/2014/main" val="1061349723"/>
                  </a:ext>
                </a:extLst>
              </a:tr>
              <a:tr h="450050">
                <a:tc>
                  <a:txBody>
                    <a:bodyPr/>
                    <a:lstStyle/>
                    <a:p>
                      <a:pPr algn="r"/>
                      <a:r>
                        <a:rPr kumimoji="1" lang="en-US" altLang="ja-JP" sz="2000" dirty="0">
                          <a:latin typeface="+mn-ea"/>
                          <a:ea typeface="+mn-ea"/>
                        </a:rPr>
                        <a:t>$14,000.50 –- 16,000.50</a:t>
                      </a:r>
                      <a:endParaRPr kumimoji="1" lang="ja-JP" altLang="en-US" sz="2000" dirty="0">
                        <a:latin typeface="+mn-ea"/>
                        <a:ea typeface="+mn-ea"/>
                      </a:endParaRPr>
                    </a:p>
                  </a:txBody>
                  <a:tcPr/>
                </a:tc>
                <a:tc>
                  <a:txBody>
                    <a:bodyPr/>
                    <a:lstStyle/>
                    <a:p>
                      <a:pPr algn="r"/>
                      <a:r>
                        <a:rPr kumimoji="1" lang="en-US" altLang="ja-JP" sz="2000" dirty="0"/>
                        <a:t>1</a:t>
                      </a:r>
                      <a:endParaRPr kumimoji="1" lang="ja-JP" altLang="en-US" sz="2000" dirty="0"/>
                    </a:p>
                  </a:txBody>
                  <a:tcPr/>
                </a:tc>
                <a:tc>
                  <a:txBody>
                    <a:bodyPr/>
                    <a:lstStyle/>
                    <a:p>
                      <a:pPr algn="r"/>
                      <a:r>
                        <a:rPr kumimoji="1" lang="en-US" altLang="ja-JP" sz="2000" dirty="0"/>
                        <a:t>24</a:t>
                      </a:r>
                      <a:endParaRPr kumimoji="1" lang="ja-JP" altLang="en-US" sz="2000" dirty="0"/>
                    </a:p>
                  </a:txBody>
                  <a:tcPr/>
                </a:tc>
                <a:tc>
                  <a:txBody>
                    <a:bodyPr/>
                    <a:lstStyle/>
                    <a:p>
                      <a:pPr algn="r"/>
                      <a:r>
                        <a:rPr kumimoji="1" lang="en-US" altLang="ja-JP" sz="2000" dirty="0"/>
                        <a:t>100.00</a:t>
                      </a:r>
                      <a:endParaRPr kumimoji="1" lang="ja-JP" altLang="en-US" sz="2000" dirty="0"/>
                    </a:p>
                  </a:txBody>
                  <a:tcPr/>
                </a:tc>
                <a:extLst>
                  <a:ext uri="{0D108BD9-81ED-4DB2-BD59-A6C34878D82A}">
                    <a16:rowId xmlns:a16="http://schemas.microsoft.com/office/drawing/2014/main" val="2612604189"/>
                  </a:ext>
                </a:extLst>
              </a:tr>
            </a:tbl>
          </a:graphicData>
        </a:graphic>
      </p:graphicFrame>
      <p:sp>
        <p:nvSpPr>
          <p:cNvPr id="5" name="テキスト ボックス 4"/>
          <p:cNvSpPr txBox="1"/>
          <p:nvPr/>
        </p:nvSpPr>
        <p:spPr>
          <a:xfrm>
            <a:off x="694623" y="5585190"/>
            <a:ext cx="7776864" cy="923330"/>
          </a:xfrm>
          <a:prstGeom prst="rect">
            <a:avLst/>
          </a:prstGeom>
          <a:noFill/>
        </p:spPr>
        <p:txBody>
          <a:bodyPr wrap="square" rtlCol="0">
            <a:spAutoFit/>
          </a:bodyPr>
          <a:lstStyle/>
          <a:p>
            <a:r>
              <a:rPr lang="ja-JP" altLang="en-US" dirty="0"/>
              <a:t>テキストの表での階級は，</a:t>
            </a:r>
            <a:r>
              <a:rPr lang="en-US" altLang="ja-JP" dirty="0"/>
              <a:t>$2,001 – 4,000, $4,001 – 6,000, … $14.001 -- $16.000 </a:t>
            </a:r>
            <a:r>
              <a:rPr lang="ja-JP" altLang="en-US" dirty="0"/>
              <a:t>となっている．上の表では，階級の境界として，真の境界を考えている．ヒストグラムの横軸が連続量であると考えると，真の境界がわかる．</a:t>
            </a:r>
            <a:endParaRPr kumimoji="1" lang="ja-JP" altLang="en-US" dirty="0"/>
          </a:p>
        </p:txBody>
      </p:sp>
    </p:spTree>
    <p:extLst>
      <p:ext uri="{BB962C8B-B14F-4D97-AF65-F5344CB8AC3E}">
        <p14:creationId xmlns:p14="http://schemas.microsoft.com/office/powerpoint/2010/main" val="40299029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グループ化 18"/>
          <p:cNvGrpSpPr/>
          <p:nvPr/>
        </p:nvGrpSpPr>
        <p:grpSpPr>
          <a:xfrm>
            <a:off x="642910" y="1428736"/>
            <a:ext cx="4071966" cy="4370989"/>
            <a:chOff x="1928794" y="1571612"/>
            <a:chExt cx="4071966" cy="4370989"/>
          </a:xfrm>
        </p:grpSpPr>
        <p:grpSp>
          <p:nvGrpSpPr>
            <p:cNvPr id="8" name="グループ化 13"/>
            <p:cNvGrpSpPr/>
            <p:nvPr/>
          </p:nvGrpSpPr>
          <p:grpSpPr>
            <a:xfrm>
              <a:off x="2714612" y="1571612"/>
              <a:ext cx="3286148" cy="2928958"/>
              <a:chOff x="2714612" y="1571612"/>
              <a:chExt cx="3286148" cy="3214710"/>
            </a:xfrm>
          </p:grpSpPr>
          <p:sp>
            <p:nvSpPr>
              <p:cNvPr id="5" name="正方形/長方形 4"/>
              <p:cNvSpPr/>
              <p:nvPr/>
            </p:nvSpPr>
            <p:spPr>
              <a:xfrm>
                <a:off x="2714612" y="1571612"/>
                <a:ext cx="3286148" cy="3214710"/>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フリーフォーム 5"/>
              <p:cNvSpPr/>
              <p:nvPr/>
            </p:nvSpPr>
            <p:spPr>
              <a:xfrm>
                <a:off x="2714612" y="3786190"/>
                <a:ext cx="3259016" cy="965200"/>
              </a:xfrm>
              <a:custGeom>
                <a:avLst/>
                <a:gdLst>
                  <a:gd name="connsiteX0" fmla="*/ 0 w 3259016"/>
                  <a:gd name="connsiteY0" fmla="*/ 965200 h 965200"/>
                  <a:gd name="connsiteX1" fmla="*/ 1453662 w 3259016"/>
                  <a:gd name="connsiteY1" fmla="*/ 3908 h 965200"/>
                  <a:gd name="connsiteX2" fmla="*/ 3259016 w 3259016"/>
                  <a:gd name="connsiteY2" fmla="*/ 941754 h 965200"/>
                  <a:gd name="connsiteX3" fmla="*/ 3259016 w 3259016"/>
                  <a:gd name="connsiteY3" fmla="*/ 941754 h 965200"/>
                </a:gdLst>
                <a:ahLst/>
                <a:cxnLst>
                  <a:cxn ang="0">
                    <a:pos x="connsiteX0" y="connsiteY0"/>
                  </a:cxn>
                  <a:cxn ang="0">
                    <a:pos x="connsiteX1" y="connsiteY1"/>
                  </a:cxn>
                  <a:cxn ang="0">
                    <a:pos x="connsiteX2" y="connsiteY2"/>
                  </a:cxn>
                  <a:cxn ang="0">
                    <a:pos x="connsiteX3" y="connsiteY3"/>
                  </a:cxn>
                </a:cxnLst>
                <a:rect l="l" t="t" r="r" b="b"/>
                <a:pathLst>
                  <a:path w="3259016" h="965200">
                    <a:moveTo>
                      <a:pt x="0" y="965200"/>
                    </a:moveTo>
                    <a:cubicBezTo>
                      <a:pt x="455246" y="486508"/>
                      <a:pt x="910493" y="7816"/>
                      <a:pt x="1453662" y="3908"/>
                    </a:cubicBezTo>
                    <a:cubicBezTo>
                      <a:pt x="1996831" y="0"/>
                      <a:pt x="3259016" y="941754"/>
                      <a:pt x="3259016" y="941754"/>
                    </a:cubicBezTo>
                    <a:lnTo>
                      <a:pt x="3259016" y="941754"/>
                    </a:ln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7" name="フリーフォーム 6"/>
              <p:cNvSpPr/>
              <p:nvPr/>
            </p:nvSpPr>
            <p:spPr>
              <a:xfrm>
                <a:off x="2719754" y="4333630"/>
                <a:ext cx="1852246" cy="449385"/>
              </a:xfrm>
              <a:custGeom>
                <a:avLst/>
                <a:gdLst>
                  <a:gd name="connsiteX0" fmla="*/ 0 w 1852246"/>
                  <a:gd name="connsiteY0" fmla="*/ 425939 h 449385"/>
                  <a:gd name="connsiteX1" fmla="*/ 1101969 w 1852246"/>
                  <a:gd name="connsiteY1" fmla="*/ 3908 h 449385"/>
                  <a:gd name="connsiteX2" fmla="*/ 1852246 w 1852246"/>
                  <a:gd name="connsiteY2" fmla="*/ 449385 h 449385"/>
                </a:gdLst>
                <a:ahLst/>
                <a:cxnLst>
                  <a:cxn ang="0">
                    <a:pos x="connsiteX0" y="connsiteY0"/>
                  </a:cxn>
                  <a:cxn ang="0">
                    <a:pos x="connsiteX1" y="connsiteY1"/>
                  </a:cxn>
                  <a:cxn ang="0">
                    <a:pos x="connsiteX2" y="connsiteY2"/>
                  </a:cxn>
                </a:cxnLst>
                <a:rect l="l" t="t" r="r" b="b"/>
                <a:pathLst>
                  <a:path w="1852246" h="449385">
                    <a:moveTo>
                      <a:pt x="0" y="425939"/>
                    </a:moveTo>
                    <a:cubicBezTo>
                      <a:pt x="396630" y="212969"/>
                      <a:pt x="793261" y="0"/>
                      <a:pt x="1101969" y="3908"/>
                    </a:cubicBezTo>
                    <a:cubicBezTo>
                      <a:pt x="1410677" y="7816"/>
                      <a:pt x="1631461" y="228600"/>
                      <a:pt x="1852246" y="449385"/>
                    </a:cubicBezTo>
                  </a:path>
                </a:pathLst>
              </a:cu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9" name="テキスト ボックス 8"/>
              <p:cNvSpPr txBox="1"/>
              <p:nvPr/>
            </p:nvSpPr>
            <p:spPr>
              <a:xfrm>
                <a:off x="2786050" y="3357562"/>
                <a:ext cx="1024639" cy="641826"/>
              </a:xfrm>
              <a:prstGeom prst="rect">
                <a:avLst/>
              </a:prstGeom>
              <a:noFill/>
            </p:spPr>
            <p:txBody>
              <a:bodyPr wrap="none" rtlCol="0">
                <a:spAutoFit/>
              </a:bodyPr>
              <a:lstStyle/>
              <a:p>
                <a:r>
                  <a:rPr lang="en-US" altLang="ja-JP" sz="3200" dirty="0"/>
                  <a:t>5</a:t>
                </a:r>
                <a:r>
                  <a:rPr kumimoji="1" lang="en-US" altLang="ja-JP" sz="3200" dirty="0"/>
                  <a:t>:3.6</a:t>
                </a:r>
                <a:endParaRPr kumimoji="1" lang="ja-JP" altLang="en-US" sz="3200" dirty="0"/>
              </a:p>
            </p:txBody>
          </p:sp>
          <p:cxnSp>
            <p:nvCxnSpPr>
              <p:cNvPr id="11" name="直線コネクタ 10"/>
              <p:cNvCxnSpPr>
                <a:stCxn id="7" idx="2"/>
              </p:cNvCxnSpPr>
              <p:nvPr/>
            </p:nvCxnSpPr>
            <p:spPr>
              <a:xfrm flipV="1">
                <a:off x="4572000" y="1571612"/>
                <a:ext cx="1588" cy="3211403"/>
              </a:xfrm>
              <a:prstGeom prst="line">
                <a:avLst/>
              </a:prstGeom>
              <a:ln w="28575"/>
            </p:spPr>
            <p:style>
              <a:lnRef idx="1">
                <a:schemeClr val="accent1"/>
              </a:lnRef>
              <a:fillRef idx="0">
                <a:schemeClr val="accent1"/>
              </a:fillRef>
              <a:effectRef idx="0">
                <a:schemeClr val="accent1"/>
              </a:effectRef>
              <a:fontRef idx="minor">
                <a:schemeClr val="tx1"/>
              </a:fontRef>
            </p:style>
          </p:cxnSp>
        </p:grpSp>
        <p:cxnSp>
          <p:nvCxnSpPr>
            <p:cNvPr id="13" name="直線矢印コネクタ 12"/>
            <p:cNvCxnSpPr/>
            <p:nvPr/>
          </p:nvCxnSpPr>
          <p:spPr>
            <a:xfrm>
              <a:off x="2714612" y="4786322"/>
              <a:ext cx="3286148" cy="1588"/>
            </a:xfrm>
            <a:prstGeom prst="straightConnector1">
              <a:avLst/>
            </a:prstGeom>
            <a:ln w="28575">
              <a:headEnd type="arrow"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16" name="直線コネクタ 15"/>
            <p:cNvCxnSpPr/>
            <p:nvPr/>
          </p:nvCxnSpPr>
          <p:spPr>
            <a:xfrm rot="5400000">
              <a:off x="2321703" y="4893479"/>
              <a:ext cx="785818" cy="1588"/>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17" name="テキスト ボックス 16"/>
            <p:cNvSpPr txBox="1"/>
            <p:nvPr/>
          </p:nvSpPr>
          <p:spPr>
            <a:xfrm>
              <a:off x="1928794" y="5357826"/>
              <a:ext cx="2058577" cy="584775"/>
            </a:xfrm>
            <a:prstGeom prst="rect">
              <a:avLst/>
            </a:prstGeom>
            <a:noFill/>
          </p:spPr>
          <p:txBody>
            <a:bodyPr wrap="none" rtlCol="0">
              <a:spAutoFit/>
            </a:bodyPr>
            <a:lstStyle/>
            <a:p>
              <a:r>
                <a:rPr lang="en-US" altLang="ja-JP" sz="3200" dirty="0"/>
                <a:t>$12,000.50</a:t>
              </a:r>
              <a:endParaRPr kumimoji="1" lang="ja-JP" altLang="en-US" sz="3200" dirty="0"/>
            </a:p>
          </p:txBody>
        </p:sp>
        <p:sp>
          <p:nvSpPr>
            <p:cNvPr id="18" name="テキスト ボックス 17"/>
            <p:cNvSpPr txBox="1"/>
            <p:nvPr/>
          </p:nvSpPr>
          <p:spPr>
            <a:xfrm>
              <a:off x="3209574" y="4849366"/>
              <a:ext cx="2560316" cy="584775"/>
            </a:xfrm>
            <a:prstGeom prst="rect">
              <a:avLst/>
            </a:prstGeom>
            <a:noFill/>
          </p:spPr>
          <p:txBody>
            <a:bodyPr wrap="none" rtlCol="0">
              <a:spAutoFit/>
            </a:bodyPr>
            <a:lstStyle/>
            <a:p>
              <a:r>
                <a:rPr lang="ja-JP" altLang="en-US" sz="3200" dirty="0"/>
                <a:t>階級幅</a:t>
              </a:r>
              <a:r>
                <a:rPr lang="en-US" altLang="ja-JP" sz="3200" dirty="0"/>
                <a:t>$2,000</a:t>
              </a:r>
              <a:endParaRPr kumimoji="1" lang="ja-JP" altLang="en-US" sz="3200" dirty="0"/>
            </a:p>
          </p:txBody>
        </p:sp>
      </p:grpSp>
      <p:cxnSp>
        <p:nvCxnSpPr>
          <p:cNvPr id="21" name="直線矢印コネクタ 20"/>
          <p:cNvCxnSpPr/>
          <p:nvPr/>
        </p:nvCxnSpPr>
        <p:spPr>
          <a:xfrm>
            <a:off x="2987824" y="2564904"/>
            <a:ext cx="216024" cy="151216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テキスト ボックス 1"/>
              <p:cNvSpPr txBox="1"/>
              <p:nvPr/>
            </p:nvSpPr>
            <p:spPr>
              <a:xfrm>
                <a:off x="2830758" y="1601666"/>
                <a:ext cx="5888471" cy="106317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kumimoji="1" lang="en-US" altLang="ja-JP" sz="2400" i="1" smtClean="0">
                              <a:latin typeface="Cambria Math" panose="02040503050406030204" pitchFamily="18" charset="0"/>
                            </a:rPr>
                          </m:ctrlPr>
                        </m:sSubPr>
                        <m:e>
                          <m:r>
                            <a:rPr kumimoji="1" lang="en-US" altLang="ja-JP" sz="2400" b="0" i="1" smtClean="0">
                              <a:latin typeface="Cambria Math" panose="02040503050406030204" pitchFamily="18" charset="0"/>
                            </a:rPr>
                            <m:t>𝑃</m:t>
                          </m:r>
                        </m:e>
                        <m:sub>
                          <m:r>
                            <a:rPr kumimoji="1" lang="en-US" altLang="ja-JP" sz="2400" b="0" i="1" smtClean="0">
                              <a:latin typeface="Cambria Math" panose="02040503050406030204" pitchFamily="18" charset="0"/>
                            </a:rPr>
                            <m:t>90</m:t>
                          </m:r>
                        </m:sub>
                      </m:sSub>
                      <m:r>
                        <m:rPr>
                          <m:aln/>
                        </m:rPr>
                        <a:rPr kumimoji="1" lang="en-US" altLang="ja-JP" sz="2400" b="0" i="1" smtClean="0">
                          <a:latin typeface="Cambria Math" panose="02040503050406030204" pitchFamily="18" charset="0"/>
                        </a:rPr>
                        <m:t>=</m:t>
                      </m:r>
                      <m:r>
                        <a:rPr kumimoji="1" lang="en-US" altLang="ja-JP" sz="2400" b="0" i="1" smtClean="0">
                          <a:latin typeface="Cambria Math" panose="02040503050406030204" pitchFamily="18" charset="0"/>
                        </a:rPr>
                        <m:t>$12,000.50+$2,000</m:t>
                      </m:r>
                      <m:r>
                        <a:rPr kumimoji="1" lang="en-US" altLang="ja-JP" sz="2400" b="0" i="1" smtClean="0">
                          <a:latin typeface="Cambria Math" panose="02040503050406030204" pitchFamily="18" charset="0"/>
                          <a:ea typeface="Cambria Math" panose="02040503050406030204" pitchFamily="18" charset="0"/>
                        </a:rPr>
                        <m:t>×</m:t>
                      </m:r>
                      <m:f>
                        <m:fPr>
                          <m:ctrlPr>
                            <a:rPr kumimoji="1" lang="en-US" altLang="ja-JP" sz="2400" b="0" i="1" smtClean="0">
                              <a:latin typeface="Cambria Math" panose="02040503050406030204" pitchFamily="18" charset="0"/>
                              <a:ea typeface="Cambria Math" panose="02040503050406030204" pitchFamily="18" charset="0"/>
                            </a:rPr>
                          </m:ctrlPr>
                        </m:fPr>
                        <m:num>
                          <m:r>
                            <a:rPr kumimoji="1" lang="en-US" altLang="ja-JP" sz="2400" b="0" i="1" smtClean="0">
                              <a:latin typeface="Cambria Math" panose="02040503050406030204" pitchFamily="18" charset="0"/>
                              <a:ea typeface="Cambria Math" panose="02040503050406030204" pitchFamily="18" charset="0"/>
                            </a:rPr>
                            <m:t>24×0.90−18</m:t>
                          </m:r>
                        </m:num>
                        <m:den>
                          <m:r>
                            <a:rPr kumimoji="1" lang="en-US" altLang="ja-JP" sz="2400" b="0" i="1" smtClean="0">
                              <a:latin typeface="Cambria Math" panose="02040503050406030204" pitchFamily="18" charset="0"/>
                              <a:ea typeface="Cambria Math" panose="02040503050406030204" pitchFamily="18" charset="0"/>
                            </a:rPr>
                            <m:t>5</m:t>
                          </m:r>
                        </m:den>
                      </m:f>
                      <m:r>
                        <m:rPr>
                          <m:brk m:alnAt="1"/>
                        </m:rPr>
                        <a:rPr kumimoji="1" lang="en-US" altLang="ja-JP" sz="2400" b="0" i="1" smtClean="0">
                          <a:latin typeface="Cambria Math" panose="02040503050406030204" pitchFamily="18" charset="0"/>
                          <a:ea typeface="Cambria Math" panose="02040503050406030204" pitchFamily="18" charset="0"/>
                        </a:rPr>
                        <m:t>=</m:t>
                      </m:r>
                      <m:r>
                        <a:rPr kumimoji="1" lang="en-US" altLang="ja-JP" sz="2400" b="0" i="1" smtClean="0">
                          <a:latin typeface="Cambria Math" panose="02040503050406030204" pitchFamily="18" charset="0"/>
                          <a:ea typeface="Cambria Math" panose="02040503050406030204" pitchFamily="18" charset="0"/>
                        </a:rPr>
                        <m:t>$13,440.50</m:t>
                      </m:r>
                    </m:oMath>
                  </m:oMathPara>
                </a14:m>
                <a:endParaRPr kumimoji="1" lang="ja-JP" altLang="en-US" sz="2400" dirty="0"/>
              </a:p>
            </p:txBody>
          </p:sp>
        </mc:Choice>
        <mc:Fallback xmlns="">
          <p:sp>
            <p:nvSpPr>
              <p:cNvPr id="2" name="テキスト ボックス 1"/>
              <p:cNvSpPr txBox="1">
                <a:spLocks noRot="1" noChangeAspect="1" noMove="1" noResize="1" noEditPoints="1" noAdjustHandles="1" noChangeArrowheads="1" noChangeShapeType="1" noTextEdit="1"/>
              </p:cNvSpPr>
              <p:nvPr/>
            </p:nvSpPr>
            <p:spPr>
              <a:xfrm>
                <a:off x="2830758" y="1601666"/>
                <a:ext cx="5888471" cy="1063176"/>
              </a:xfrm>
              <a:prstGeom prst="rect">
                <a:avLst/>
              </a:prstGeom>
              <a:blipFill>
                <a:blip r:embed="rId2"/>
                <a:stretch>
                  <a:fillRect b="-5747"/>
                </a:stretch>
              </a:blipFill>
            </p:spPr>
            <p:txBody>
              <a:bodyPr/>
              <a:lstStyle/>
              <a:p>
                <a:r>
                  <a:rPr lang="ja-JP" altLang="en-US">
                    <a:noFill/>
                  </a:rPr>
                  <a:t> </a:t>
                </a:r>
              </a:p>
            </p:txBody>
          </p:sp>
        </mc:Fallback>
      </mc:AlternateContent>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 name="直線コネクタ 2">
            <a:extLst>
              <a:ext uri="{FF2B5EF4-FFF2-40B4-BE49-F238E27FC236}">
                <a16:creationId xmlns:a16="http://schemas.microsoft.com/office/drawing/2014/main" id="{CE440711-82CF-99D1-3202-759742CA9D0A}"/>
              </a:ext>
            </a:extLst>
          </p:cNvPr>
          <p:cNvCxnSpPr/>
          <p:nvPr/>
        </p:nvCxnSpPr>
        <p:spPr>
          <a:xfrm flipV="1">
            <a:off x="3491880" y="1517205"/>
            <a:ext cx="3240360" cy="1656184"/>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5" name="直線コネクタ 4">
            <a:extLst>
              <a:ext uri="{FF2B5EF4-FFF2-40B4-BE49-F238E27FC236}">
                <a16:creationId xmlns:a16="http://schemas.microsoft.com/office/drawing/2014/main" id="{21B41583-C71A-D26C-8E61-9591A598D2A0}"/>
              </a:ext>
            </a:extLst>
          </p:cNvPr>
          <p:cNvCxnSpPr>
            <a:cxnSpLocks/>
          </p:cNvCxnSpPr>
          <p:nvPr/>
        </p:nvCxnSpPr>
        <p:spPr>
          <a:xfrm>
            <a:off x="971600" y="4253509"/>
            <a:ext cx="6696744" cy="0"/>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8" name="直線コネクタ 7">
            <a:extLst>
              <a:ext uri="{FF2B5EF4-FFF2-40B4-BE49-F238E27FC236}">
                <a16:creationId xmlns:a16="http://schemas.microsoft.com/office/drawing/2014/main" id="{3B87C02E-745D-8367-9EEC-8AC2C0AB08E8}"/>
              </a:ext>
            </a:extLst>
          </p:cNvPr>
          <p:cNvCxnSpPr>
            <a:cxnSpLocks/>
          </p:cNvCxnSpPr>
          <p:nvPr/>
        </p:nvCxnSpPr>
        <p:spPr>
          <a:xfrm>
            <a:off x="2483768" y="581101"/>
            <a:ext cx="0" cy="4536504"/>
          </a:xfrm>
          <a:prstGeom prst="line">
            <a:avLst/>
          </a:prstGeom>
          <a:ln w="12700"/>
        </p:spPr>
        <p:style>
          <a:lnRef idx="1">
            <a:schemeClr val="accent1"/>
          </a:lnRef>
          <a:fillRef idx="0">
            <a:schemeClr val="accent1"/>
          </a:fillRef>
          <a:effectRef idx="0">
            <a:schemeClr val="accent1"/>
          </a:effectRef>
          <a:fontRef idx="minor">
            <a:schemeClr val="tx1"/>
          </a:fontRef>
        </p:style>
      </p:cxnSp>
      <p:cxnSp>
        <p:nvCxnSpPr>
          <p:cNvPr id="10" name="直線コネクタ 9">
            <a:extLst>
              <a:ext uri="{FF2B5EF4-FFF2-40B4-BE49-F238E27FC236}">
                <a16:creationId xmlns:a16="http://schemas.microsoft.com/office/drawing/2014/main" id="{A60CE92C-6D3E-642C-38E0-B99EBDE30F6B}"/>
              </a:ext>
            </a:extLst>
          </p:cNvPr>
          <p:cNvCxnSpPr>
            <a:cxnSpLocks/>
          </p:cNvCxnSpPr>
          <p:nvPr/>
        </p:nvCxnSpPr>
        <p:spPr>
          <a:xfrm>
            <a:off x="3491880" y="3173389"/>
            <a:ext cx="0" cy="108012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直線コネクタ 12">
            <a:extLst>
              <a:ext uri="{FF2B5EF4-FFF2-40B4-BE49-F238E27FC236}">
                <a16:creationId xmlns:a16="http://schemas.microsoft.com/office/drawing/2014/main" id="{EF8D3E98-D9C1-A8C3-EB4F-982FD6F24E8F}"/>
              </a:ext>
            </a:extLst>
          </p:cNvPr>
          <p:cNvCxnSpPr>
            <a:cxnSpLocks/>
          </p:cNvCxnSpPr>
          <p:nvPr/>
        </p:nvCxnSpPr>
        <p:spPr>
          <a:xfrm>
            <a:off x="6732240" y="1557855"/>
            <a:ext cx="0" cy="2695654"/>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5" name="テキスト ボックス 14">
            <a:extLst>
              <a:ext uri="{FF2B5EF4-FFF2-40B4-BE49-F238E27FC236}">
                <a16:creationId xmlns:a16="http://schemas.microsoft.com/office/drawing/2014/main" id="{4A79EBC2-331A-0B80-70E1-F1B7FB678AFD}"/>
              </a:ext>
            </a:extLst>
          </p:cNvPr>
          <p:cNvSpPr txBox="1"/>
          <p:nvPr/>
        </p:nvSpPr>
        <p:spPr>
          <a:xfrm>
            <a:off x="2932271" y="4437112"/>
            <a:ext cx="1221809" cy="400110"/>
          </a:xfrm>
          <a:prstGeom prst="rect">
            <a:avLst/>
          </a:prstGeom>
          <a:noFill/>
        </p:spPr>
        <p:txBody>
          <a:bodyPr wrap="none" rtlCol="0">
            <a:spAutoFit/>
          </a:bodyPr>
          <a:lstStyle/>
          <a:p>
            <a:r>
              <a:rPr kumimoji="1" lang="en-US" altLang="ja-JP" sz="2000" dirty="0"/>
              <a:t>12,000.50</a:t>
            </a:r>
            <a:endParaRPr kumimoji="1" lang="ja-JP" altLang="en-US" sz="2000" dirty="0"/>
          </a:p>
        </p:txBody>
      </p:sp>
      <p:sp>
        <p:nvSpPr>
          <p:cNvPr id="16" name="テキスト ボックス 15">
            <a:extLst>
              <a:ext uri="{FF2B5EF4-FFF2-40B4-BE49-F238E27FC236}">
                <a16:creationId xmlns:a16="http://schemas.microsoft.com/office/drawing/2014/main" id="{079698EB-DDA8-53A6-81D0-B267B42A3EE5}"/>
              </a:ext>
            </a:extLst>
          </p:cNvPr>
          <p:cNvSpPr txBox="1"/>
          <p:nvPr/>
        </p:nvSpPr>
        <p:spPr>
          <a:xfrm>
            <a:off x="6300192" y="4437112"/>
            <a:ext cx="1221809" cy="400110"/>
          </a:xfrm>
          <a:prstGeom prst="rect">
            <a:avLst/>
          </a:prstGeom>
          <a:noFill/>
        </p:spPr>
        <p:txBody>
          <a:bodyPr wrap="none" rtlCol="0">
            <a:spAutoFit/>
          </a:bodyPr>
          <a:lstStyle/>
          <a:p>
            <a:r>
              <a:rPr kumimoji="1" lang="en-US" altLang="ja-JP" sz="2000" dirty="0"/>
              <a:t>14,000.50</a:t>
            </a:r>
            <a:endParaRPr kumimoji="1" lang="ja-JP" altLang="en-US" sz="2000" dirty="0"/>
          </a:p>
        </p:txBody>
      </p:sp>
      <p:cxnSp>
        <p:nvCxnSpPr>
          <p:cNvPr id="17" name="直線コネクタ 16">
            <a:extLst>
              <a:ext uri="{FF2B5EF4-FFF2-40B4-BE49-F238E27FC236}">
                <a16:creationId xmlns:a16="http://schemas.microsoft.com/office/drawing/2014/main" id="{C7C6841A-DD51-9FD9-4990-7B5D86959D95}"/>
              </a:ext>
            </a:extLst>
          </p:cNvPr>
          <p:cNvCxnSpPr>
            <a:cxnSpLocks/>
          </p:cNvCxnSpPr>
          <p:nvPr/>
        </p:nvCxnSpPr>
        <p:spPr>
          <a:xfrm>
            <a:off x="5508104" y="2142148"/>
            <a:ext cx="0" cy="2111361"/>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884F98B0-230A-D643-907A-31932E517504}"/>
              </a:ext>
            </a:extLst>
          </p:cNvPr>
          <p:cNvCxnSpPr>
            <a:cxnSpLocks/>
          </p:cNvCxnSpPr>
          <p:nvPr/>
        </p:nvCxnSpPr>
        <p:spPr>
          <a:xfrm flipH="1">
            <a:off x="2483768" y="3173389"/>
            <a:ext cx="42484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21" name="テキスト ボックス 20">
            <a:extLst>
              <a:ext uri="{FF2B5EF4-FFF2-40B4-BE49-F238E27FC236}">
                <a16:creationId xmlns:a16="http://schemas.microsoft.com/office/drawing/2014/main" id="{3A9FDA01-7A2A-2E92-91A2-4E55AF57C880}"/>
              </a:ext>
            </a:extLst>
          </p:cNvPr>
          <p:cNvSpPr txBox="1"/>
          <p:nvPr/>
        </p:nvSpPr>
        <p:spPr>
          <a:xfrm>
            <a:off x="1855712" y="2988723"/>
            <a:ext cx="444352" cy="400110"/>
          </a:xfrm>
          <a:prstGeom prst="rect">
            <a:avLst/>
          </a:prstGeom>
          <a:noFill/>
        </p:spPr>
        <p:txBody>
          <a:bodyPr wrap="none" rtlCol="0">
            <a:spAutoFit/>
          </a:bodyPr>
          <a:lstStyle/>
          <a:p>
            <a:r>
              <a:rPr kumimoji="1" lang="en-US" altLang="ja-JP" sz="2000" dirty="0"/>
              <a:t>18</a:t>
            </a:r>
            <a:endParaRPr kumimoji="1" lang="ja-JP" altLang="en-US" sz="2000" dirty="0"/>
          </a:p>
        </p:txBody>
      </p:sp>
      <p:sp>
        <p:nvSpPr>
          <p:cNvPr id="22" name="テキスト ボックス 21">
            <a:extLst>
              <a:ext uri="{FF2B5EF4-FFF2-40B4-BE49-F238E27FC236}">
                <a16:creationId xmlns:a16="http://schemas.microsoft.com/office/drawing/2014/main" id="{81B54F16-30A3-ECD9-3363-CEE3C209BBEC}"/>
              </a:ext>
            </a:extLst>
          </p:cNvPr>
          <p:cNvSpPr txBox="1"/>
          <p:nvPr/>
        </p:nvSpPr>
        <p:spPr>
          <a:xfrm>
            <a:off x="1855712" y="1373189"/>
            <a:ext cx="444352" cy="400110"/>
          </a:xfrm>
          <a:prstGeom prst="rect">
            <a:avLst/>
          </a:prstGeom>
          <a:noFill/>
        </p:spPr>
        <p:txBody>
          <a:bodyPr wrap="none" rtlCol="0">
            <a:spAutoFit/>
          </a:bodyPr>
          <a:lstStyle/>
          <a:p>
            <a:r>
              <a:rPr kumimoji="1" lang="en-US" altLang="ja-JP" sz="2000" dirty="0"/>
              <a:t>23</a:t>
            </a:r>
            <a:endParaRPr kumimoji="1" lang="ja-JP" altLang="en-US" sz="2000" dirty="0"/>
          </a:p>
        </p:txBody>
      </p:sp>
      <p:cxnSp>
        <p:nvCxnSpPr>
          <p:cNvPr id="23" name="直線コネクタ 22">
            <a:extLst>
              <a:ext uri="{FF2B5EF4-FFF2-40B4-BE49-F238E27FC236}">
                <a16:creationId xmlns:a16="http://schemas.microsoft.com/office/drawing/2014/main" id="{0B687EB5-4824-4AA1-D40A-8791FEDB6A1A}"/>
              </a:ext>
            </a:extLst>
          </p:cNvPr>
          <p:cNvCxnSpPr>
            <a:cxnSpLocks/>
          </p:cNvCxnSpPr>
          <p:nvPr/>
        </p:nvCxnSpPr>
        <p:spPr>
          <a:xfrm flipH="1">
            <a:off x="2447764" y="1517205"/>
            <a:ext cx="4248472"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8" name="直線コネクタ 27">
            <a:extLst>
              <a:ext uri="{FF2B5EF4-FFF2-40B4-BE49-F238E27FC236}">
                <a16:creationId xmlns:a16="http://schemas.microsoft.com/office/drawing/2014/main" id="{DE2F769B-0482-24EE-F78A-643F3F112381}"/>
              </a:ext>
            </a:extLst>
          </p:cNvPr>
          <p:cNvCxnSpPr>
            <a:cxnSpLocks/>
          </p:cNvCxnSpPr>
          <p:nvPr/>
        </p:nvCxnSpPr>
        <p:spPr>
          <a:xfrm flipH="1">
            <a:off x="2483768" y="2142148"/>
            <a:ext cx="3024336" cy="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30" name="テキスト ボックス 29">
            <a:extLst>
              <a:ext uri="{FF2B5EF4-FFF2-40B4-BE49-F238E27FC236}">
                <a16:creationId xmlns:a16="http://schemas.microsoft.com/office/drawing/2014/main" id="{725FF2A4-3FBD-DFFD-67F9-AE03BD2148CC}"/>
              </a:ext>
            </a:extLst>
          </p:cNvPr>
          <p:cNvSpPr txBox="1"/>
          <p:nvPr/>
        </p:nvSpPr>
        <p:spPr>
          <a:xfrm>
            <a:off x="5347643" y="4344779"/>
            <a:ext cx="320922" cy="461665"/>
          </a:xfrm>
          <a:prstGeom prst="rect">
            <a:avLst/>
          </a:prstGeom>
          <a:noFill/>
        </p:spPr>
        <p:txBody>
          <a:bodyPr wrap="none" rtlCol="0">
            <a:spAutoFit/>
          </a:bodyPr>
          <a:lstStyle/>
          <a:p>
            <a:r>
              <a:rPr kumimoji="1" lang="en-US" altLang="ja-JP" sz="2400" i="1" dirty="0">
                <a:latin typeface="Times New Roman" panose="02020603050405020304" pitchFamily="18" charset="0"/>
                <a:cs typeface="Times New Roman" panose="02020603050405020304" pitchFamily="18" charset="0"/>
              </a:rPr>
              <a:t>x</a:t>
            </a:r>
            <a:endParaRPr kumimoji="1" lang="ja-JP" altLang="en-US" sz="2400" i="1" dirty="0">
              <a:latin typeface="Times New Roman" panose="02020603050405020304" pitchFamily="18" charset="0"/>
              <a:cs typeface="Times New Roman" panose="02020603050405020304" pitchFamily="18" charset="0"/>
            </a:endParaRPr>
          </a:p>
        </p:txBody>
      </p:sp>
      <mc:AlternateContent xmlns:mc="http://schemas.openxmlformats.org/markup-compatibility/2006">
        <mc:Choice xmlns:a14="http://schemas.microsoft.com/office/drawing/2010/main" Requires="a14">
          <p:sp>
            <p:nvSpPr>
              <p:cNvPr id="31" name="テキスト ボックス 30">
                <a:extLst>
                  <a:ext uri="{FF2B5EF4-FFF2-40B4-BE49-F238E27FC236}">
                    <a16:creationId xmlns:a16="http://schemas.microsoft.com/office/drawing/2014/main" id="{2100F820-A66F-101D-376C-0692264CA3AD}"/>
                  </a:ext>
                </a:extLst>
              </p:cNvPr>
              <p:cNvSpPr txBox="1"/>
              <p:nvPr/>
            </p:nvSpPr>
            <p:spPr>
              <a:xfrm>
                <a:off x="1382688" y="2025479"/>
                <a:ext cx="978024" cy="307777"/>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24</m:t>
                      </m:r>
                      <m:r>
                        <a:rPr kumimoji="1" lang="en-US" altLang="ja-JP" sz="2000" b="0" i="1" smtClean="0">
                          <a:latin typeface="Cambria Math" panose="02040503050406030204" pitchFamily="18" charset="0"/>
                          <a:ea typeface="Cambria Math" panose="02040503050406030204" pitchFamily="18" charset="0"/>
                        </a:rPr>
                        <m:t>×0.9</m:t>
                      </m:r>
                    </m:oMath>
                  </m:oMathPara>
                </a14:m>
                <a:endParaRPr kumimoji="1" lang="ja-JP" altLang="en-US" sz="2000" dirty="0"/>
              </a:p>
            </p:txBody>
          </p:sp>
        </mc:Choice>
        <mc:Fallback>
          <p:sp>
            <p:nvSpPr>
              <p:cNvPr id="31" name="テキスト ボックス 30">
                <a:extLst>
                  <a:ext uri="{FF2B5EF4-FFF2-40B4-BE49-F238E27FC236}">
                    <a16:creationId xmlns:a16="http://schemas.microsoft.com/office/drawing/2014/main" id="{2100F820-A66F-101D-376C-0692264CA3AD}"/>
                  </a:ext>
                </a:extLst>
              </p:cNvPr>
              <p:cNvSpPr txBox="1">
                <a:spLocks noRot="1" noChangeAspect="1" noMove="1" noResize="1" noEditPoints="1" noAdjustHandles="1" noChangeArrowheads="1" noChangeShapeType="1" noTextEdit="1"/>
              </p:cNvSpPr>
              <p:nvPr/>
            </p:nvSpPr>
            <p:spPr>
              <a:xfrm>
                <a:off x="1382688" y="2025479"/>
                <a:ext cx="978024" cy="307777"/>
              </a:xfrm>
              <a:prstGeom prst="rect">
                <a:avLst/>
              </a:prstGeom>
              <a:blipFill>
                <a:blip r:embed="rId2"/>
                <a:stretch>
                  <a:fillRect l="-6250" r="-5625" b="-5882"/>
                </a:stretch>
              </a:blipFill>
            </p:spPr>
            <p:txBody>
              <a:bodyPr/>
              <a:lstStyle/>
              <a:p>
                <a:r>
                  <a:rPr lang="ja-JP" altLang="en-US">
                    <a:noFill/>
                  </a:rPr>
                  <a:t> </a:t>
                </a:r>
              </a:p>
            </p:txBody>
          </p:sp>
        </mc:Fallback>
      </mc:AlternateContent>
      <mc:AlternateContent xmlns:mc="http://schemas.openxmlformats.org/markup-compatibility/2006">
        <mc:Choice xmlns:a14="http://schemas.microsoft.com/office/drawing/2010/main" Requires="a14">
          <p:sp>
            <p:nvSpPr>
              <p:cNvPr id="33" name="テキスト ボックス 32">
                <a:extLst>
                  <a:ext uri="{FF2B5EF4-FFF2-40B4-BE49-F238E27FC236}">
                    <a16:creationId xmlns:a16="http://schemas.microsoft.com/office/drawing/2014/main" id="{65C16A30-F8D6-6340-CAF8-E35CD865BF77}"/>
                  </a:ext>
                </a:extLst>
              </p:cNvPr>
              <p:cNvSpPr txBox="1"/>
              <p:nvPr/>
            </p:nvSpPr>
            <p:spPr>
              <a:xfrm>
                <a:off x="1763688" y="5411153"/>
                <a:ext cx="5437258"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2,000</m:t>
                      </m:r>
                      <m:r>
                        <a:rPr kumimoji="1" lang="en-US" altLang="ja-JP" b="0" i="1" smtClean="0">
                          <a:latin typeface="Cambria Math" panose="02040503050406030204" pitchFamily="18" charset="0"/>
                          <a:ea typeface="Cambria Math" panose="02040503050406030204" pitchFamily="18" charset="0"/>
                        </a:rPr>
                        <m:t>∶</m:t>
                      </m:r>
                      <m:d>
                        <m:dPr>
                          <m:ctrlPr>
                            <a:rPr kumimoji="1" lang="en-US" altLang="ja-JP" b="0" i="1" smtClean="0">
                              <a:latin typeface="Cambria Math" panose="02040503050406030204" pitchFamily="18" charset="0"/>
                              <a:ea typeface="Cambria Math" panose="02040503050406030204" pitchFamily="18" charset="0"/>
                            </a:rPr>
                          </m:ctrlPr>
                        </m:dPr>
                        <m:e>
                          <m:r>
                            <a:rPr kumimoji="1" lang="en-US" altLang="ja-JP" b="0" i="1" smtClean="0">
                              <a:latin typeface="Cambria Math" panose="02040503050406030204" pitchFamily="18" charset="0"/>
                              <a:ea typeface="Cambria Math" panose="02040503050406030204" pitchFamily="18" charset="0"/>
                            </a:rPr>
                            <m:t>𝑥</m:t>
                          </m:r>
                          <m:r>
                            <a:rPr kumimoji="1" lang="en-US" altLang="ja-JP" b="0" i="1" smtClean="0">
                              <a:latin typeface="Cambria Math" panose="02040503050406030204" pitchFamily="18" charset="0"/>
                              <a:ea typeface="Cambria Math" panose="02040503050406030204" pitchFamily="18" charset="0"/>
                            </a:rPr>
                            <m:t>−12,000.50</m:t>
                          </m:r>
                        </m:e>
                      </m:d>
                      <m:r>
                        <a:rPr kumimoji="1" lang="en-US" altLang="ja-JP" b="0" i="1" smtClean="0">
                          <a:latin typeface="Cambria Math" panose="02040503050406030204" pitchFamily="18" charset="0"/>
                          <a:ea typeface="Cambria Math" panose="02040503050406030204" pitchFamily="18" charset="0"/>
                        </a:rPr>
                        <m:t>=</m:t>
                      </m:r>
                      <m:d>
                        <m:dPr>
                          <m:ctrlPr>
                            <a:rPr kumimoji="1" lang="en-US" altLang="ja-JP" b="0" i="1" smtClean="0">
                              <a:latin typeface="Cambria Math" panose="02040503050406030204" pitchFamily="18" charset="0"/>
                              <a:ea typeface="Cambria Math" panose="02040503050406030204" pitchFamily="18" charset="0"/>
                            </a:rPr>
                          </m:ctrlPr>
                        </m:dPr>
                        <m:e>
                          <m:r>
                            <a:rPr kumimoji="1" lang="en-US" altLang="ja-JP" b="0" i="1" smtClean="0">
                              <a:latin typeface="Cambria Math" panose="02040503050406030204" pitchFamily="18" charset="0"/>
                              <a:ea typeface="Cambria Math" panose="02040503050406030204" pitchFamily="18" charset="0"/>
                            </a:rPr>
                            <m:t>23−18</m:t>
                          </m:r>
                        </m:e>
                      </m:d>
                      <m:r>
                        <a:rPr kumimoji="1" lang="en-US" altLang="ja-JP" b="0" i="1" smtClean="0">
                          <a:latin typeface="Cambria Math" panose="02040503050406030204" pitchFamily="18" charset="0"/>
                          <a:ea typeface="Cambria Math" panose="02040503050406030204" pitchFamily="18" charset="0"/>
                        </a:rPr>
                        <m:t>∶</m:t>
                      </m:r>
                      <m:d>
                        <m:dPr>
                          <m:ctrlPr>
                            <a:rPr kumimoji="1" lang="en-US" altLang="ja-JP" b="0" i="1" smtClean="0">
                              <a:latin typeface="Cambria Math" panose="02040503050406030204" pitchFamily="18" charset="0"/>
                              <a:ea typeface="Cambria Math" panose="02040503050406030204" pitchFamily="18" charset="0"/>
                            </a:rPr>
                          </m:ctrlPr>
                        </m:dPr>
                        <m:e>
                          <m:r>
                            <a:rPr kumimoji="1" lang="en-US" altLang="ja-JP" b="0" i="1" smtClean="0">
                              <a:latin typeface="Cambria Math" panose="02040503050406030204" pitchFamily="18" charset="0"/>
                              <a:ea typeface="Cambria Math" panose="02040503050406030204" pitchFamily="18" charset="0"/>
                            </a:rPr>
                            <m:t>24×0.9−18</m:t>
                          </m:r>
                        </m:e>
                      </m:d>
                    </m:oMath>
                  </m:oMathPara>
                </a14:m>
                <a:endParaRPr kumimoji="1" lang="ja-JP" altLang="en-US" dirty="0"/>
              </a:p>
            </p:txBody>
          </p:sp>
        </mc:Choice>
        <mc:Fallback>
          <p:sp>
            <p:nvSpPr>
              <p:cNvPr id="33" name="テキスト ボックス 32">
                <a:extLst>
                  <a:ext uri="{FF2B5EF4-FFF2-40B4-BE49-F238E27FC236}">
                    <a16:creationId xmlns:a16="http://schemas.microsoft.com/office/drawing/2014/main" id="{65C16A30-F8D6-6340-CAF8-E35CD865BF77}"/>
                  </a:ext>
                </a:extLst>
              </p:cNvPr>
              <p:cNvSpPr txBox="1">
                <a:spLocks noRot="1" noChangeAspect="1" noMove="1" noResize="1" noEditPoints="1" noAdjustHandles="1" noChangeArrowheads="1" noChangeShapeType="1" noTextEdit="1"/>
              </p:cNvSpPr>
              <p:nvPr/>
            </p:nvSpPr>
            <p:spPr>
              <a:xfrm>
                <a:off x="1763688" y="5411153"/>
                <a:ext cx="5437258" cy="276999"/>
              </a:xfrm>
              <a:prstGeom prst="rect">
                <a:avLst/>
              </a:prstGeom>
              <a:blipFill>
                <a:blip r:embed="rId3"/>
                <a:stretch>
                  <a:fillRect l="-448" b="-8889"/>
                </a:stretch>
              </a:blipFill>
            </p:spPr>
            <p:txBody>
              <a:bodyPr/>
              <a:lstStyle/>
              <a:p>
                <a:r>
                  <a:rPr lang="ja-JP" altLang="en-US">
                    <a:noFill/>
                  </a:rPr>
                  <a:t> </a:t>
                </a:r>
              </a:p>
            </p:txBody>
          </p:sp>
        </mc:Fallback>
      </mc:AlternateContent>
      <mc:AlternateContent xmlns:mc="http://schemas.openxmlformats.org/markup-compatibility/2006">
        <mc:Choice xmlns:a14="http://schemas.microsoft.com/office/drawing/2010/main" Requires="a14">
          <p:sp>
            <p:nvSpPr>
              <p:cNvPr id="34" name="テキスト ボックス 33">
                <a:extLst>
                  <a:ext uri="{FF2B5EF4-FFF2-40B4-BE49-F238E27FC236}">
                    <a16:creationId xmlns:a16="http://schemas.microsoft.com/office/drawing/2014/main" id="{5AA2D983-623D-8DC7-9C49-F27522388F18}"/>
                  </a:ext>
                </a:extLst>
              </p:cNvPr>
              <p:cNvSpPr txBox="1"/>
              <p:nvPr/>
            </p:nvSpPr>
            <p:spPr>
              <a:xfrm>
                <a:off x="2388474" y="5717866"/>
                <a:ext cx="4187685" cy="276999"/>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5</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−12,000.50</m:t>
                          </m:r>
                        </m:e>
                      </m:d>
                      <m:r>
                        <a:rPr kumimoji="1" lang="en-US" altLang="ja-JP" b="0" i="1" smtClean="0">
                          <a:latin typeface="Cambria Math" panose="02040503050406030204" pitchFamily="18" charset="0"/>
                        </a:rPr>
                        <m:t>=2,000</m:t>
                      </m:r>
                      <m:d>
                        <m:dPr>
                          <m:ctrlPr>
                            <a:rPr kumimoji="1" lang="en-US" altLang="ja-JP" b="0" i="1" smtClean="0">
                              <a:latin typeface="Cambria Math" panose="02040503050406030204" pitchFamily="18" charset="0"/>
                            </a:rPr>
                          </m:ctrlPr>
                        </m:dPr>
                        <m:e>
                          <m:r>
                            <a:rPr kumimoji="1" lang="en-US" altLang="ja-JP" b="0" i="1" smtClean="0">
                              <a:latin typeface="Cambria Math" panose="02040503050406030204" pitchFamily="18" charset="0"/>
                            </a:rPr>
                            <m:t>24</m:t>
                          </m:r>
                          <m:r>
                            <a:rPr kumimoji="1" lang="en-US" altLang="ja-JP" b="0" i="1" smtClean="0">
                              <a:latin typeface="Cambria Math" panose="02040503050406030204" pitchFamily="18" charset="0"/>
                              <a:ea typeface="Cambria Math" panose="02040503050406030204" pitchFamily="18" charset="0"/>
                            </a:rPr>
                            <m:t>×0.9−18</m:t>
                          </m:r>
                        </m:e>
                      </m:d>
                    </m:oMath>
                  </m:oMathPara>
                </a14:m>
                <a:endParaRPr kumimoji="1" lang="ja-JP" altLang="en-US" dirty="0"/>
              </a:p>
            </p:txBody>
          </p:sp>
        </mc:Choice>
        <mc:Fallback>
          <p:sp>
            <p:nvSpPr>
              <p:cNvPr id="34" name="テキスト ボックス 33">
                <a:extLst>
                  <a:ext uri="{FF2B5EF4-FFF2-40B4-BE49-F238E27FC236}">
                    <a16:creationId xmlns:a16="http://schemas.microsoft.com/office/drawing/2014/main" id="{5AA2D983-623D-8DC7-9C49-F27522388F18}"/>
                  </a:ext>
                </a:extLst>
              </p:cNvPr>
              <p:cNvSpPr txBox="1">
                <a:spLocks noRot="1" noChangeAspect="1" noMove="1" noResize="1" noEditPoints="1" noAdjustHandles="1" noChangeArrowheads="1" noChangeShapeType="1" noTextEdit="1"/>
              </p:cNvSpPr>
              <p:nvPr/>
            </p:nvSpPr>
            <p:spPr>
              <a:xfrm>
                <a:off x="2388474" y="5717866"/>
                <a:ext cx="4187685" cy="276999"/>
              </a:xfrm>
              <a:prstGeom prst="rect">
                <a:avLst/>
              </a:prstGeom>
              <a:blipFill>
                <a:blip r:embed="rId4"/>
                <a:stretch>
                  <a:fillRect l="-873" b="-8889"/>
                </a:stretch>
              </a:blipFill>
            </p:spPr>
            <p:txBody>
              <a:bodyPr/>
              <a:lstStyle/>
              <a:p>
                <a:r>
                  <a:rPr lang="ja-JP" altLang="en-US">
                    <a:noFill/>
                  </a:rPr>
                  <a:t> </a:t>
                </a:r>
              </a:p>
            </p:txBody>
          </p:sp>
        </mc:Fallback>
      </mc:AlternateContent>
      <mc:AlternateContent xmlns:mc="http://schemas.openxmlformats.org/markup-compatibility/2006">
        <mc:Choice xmlns:a14="http://schemas.microsoft.com/office/drawing/2010/main" Requires="a14">
          <p:sp>
            <p:nvSpPr>
              <p:cNvPr id="35" name="テキスト ボックス 34">
                <a:extLst>
                  <a:ext uri="{FF2B5EF4-FFF2-40B4-BE49-F238E27FC236}">
                    <a16:creationId xmlns:a16="http://schemas.microsoft.com/office/drawing/2014/main" id="{9FF438C4-B35E-6B8C-36A7-DC1D2D5BA0CF}"/>
                  </a:ext>
                </a:extLst>
              </p:cNvPr>
              <p:cNvSpPr txBox="1"/>
              <p:nvPr/>
            </p:nvSpPr>
            <p:spPr>
              <a:xfrm>
                <a:off x="3995936" y="6032629"/>
                <a:ext cx="3115212" cy="520463"/>
              </a:xfrm>
              <a:prstGeom prst="rect">
                <a:avLst/>
              </a:prstGeom>
              <a:noFill/>
            </p:spPr>
            <p:txBody>
              <a:bodyPr wrap="none" lIns="0" tIns="0" rIns="0" bIns="0" rtlCol="0">
                <a:spAutoFit/>
              </a:bodyPr>
              <a:lstStyle/>
              <a:p>
                <a14:m>
                  <m:oMathPara xmlns:m="http://schemas.openxmlformats.org/officeDocument/2006/math">
                    <m:oMathParaPr>
                      <m:jc m:val="centerGroup"/>
                    </m:oMathParaPr>
                    <m:oMath xmlns:m="http://schemas.openxmlformats.org/officeDocument/2006/math">
                      <m:r>
                        <a:rPr kumimoji="1" lang="en-US" altLang="ja-JP" b="0" i="1" smtClean="0">
                          <a:latin typeface="Cambria Math" panose="02040503050406030204" pitchFamily="18" charset="0"/>
                        </a:rPr>
                        <m:t>𝑥</m:t>
                      </m:r>
                      <m:r>
                        <a:rPr kumimoji="1" lang="en-US" altLang="ja-JP" b="0" i="1" smtClean="0">
                          <a:latin typeface="Cambria Math" panose="02040503050406030204" pitchFamily="18" charset="0"/>
                        </a:rPr>
                        <m:t>=12,000.50+</m:t>
                      </m:r>
                      <m:f>
                        <m:fPr>
                          <m:ctrlPr>
                            <a:rPr kumimoji="1" lang="en-US" altLang="ja-JP" b="0" i="1" smtClean="0">
                              <a:latin typeface="Cambria Math" panose="02040503050406030204" pitchFamily="18" charset="0"/>
                            </a:rPr>
                          </m:ctrlPr>
                        </m:fPr>
                        <m:num>
                          <m:r>
                            <a:rPr kumimoji="1" lang="en-US" altLang="ja-JP" b="0" i="1" smtClean="0">
                              <a:latin typeface="Cambria Math" panose="02040503050406030204" pitchFamily="18" charset="0"/>
                            </a:rPr>
                            <m:t>24</m:t>
                          </m:r>
                          <m:r>
                            <a:rPr kumimoji="1" lang="en-US" altLang="ja-JP" b="0" i="1" smtClean="0">
                              <a:latin typeface="Cambria Math" panose="02040503050406030204" pitchFamily="18" charset="0"/>
                              <a:ea typeface="Cambria Math" panose="02040503050406030204" pitchFamily="18" charset="0"/>
                            </a:rPr>
                            <m:t>×0.9−18</m:t>
                          </m:r>
                        </m:num>
                        <m:den>
                          <m:r>
                            <a:rPr kumimoji="1" lang="en-US" altLang="ja-JP" b="0" i="1" smtClean="0">
                              <a:latin typeface="Cambria Math" panose="02040503050406030204" pitchFamily="18" charset="0"/>
                            </a:rPr>
                            <m:t>5</m:t>
                          </m:r>
                        </m:den>
                      </m:f>
                    </m:oMath>
                  </m:oMathPara>
                </a14:m>
                <a:endParaRPr kumimoji="1" lang="ja-JP" altLang="en-US" dirty="0"/>
              </a:p>
            </p:txBody>
          </p:sp>
        </mc:Choice>
        <mc:Fallback>
          <p:sp>
            <p:nvSpPr>
              <p:cNvPr id="35" name="テキスト ボックス 34">
                <a:extLst>
                  <a:ext uri="{FF2B5EF4-FFF2-40B4-BE49-F238E27FC236}">
                    <a16:creationId xmlns:a16="http://schemas.microsoft.com/office/drawing/2014/main" id="{9FF438C4-B35E-6B8C-36A7-DC1D2D5BA0CF}"/>
                  </a:ext>
                </a:extLst>
              </p:cNvPr>
              <p:cNvSpPr txBox="1">
                <a:spLocks noRot="1" noChangeAspect="1" noMove="1" noResize="1" noEditPoints="1" noAdjustHandles="1" noChangeArrowheads="1" noChangeShapeType="1" noTextEdit="1"/>
              </p:cNvSpPr>
              <p:nvPr/>
            </p:nvSpPr>
            <p:spPr>
              <a:xfrm>
                <a:off x="3995936" y="6032629"/>
                <a:ext cx="3115212" cy="520463"/>
              </a:xfrm>
              <a:prstGeom prst="rect">
                <a:avLst/>
              </a:prstGeom>
              <a:blipFill>
                <a:blip r:embed="rId5"/>
                <a:stretch>
                  <a:fillRect/>
                </a:stretch>
              </a:blipFill>
            </p:spPr>
            <p:txBody>
              <a:bodyPr/>
              <a:lstStyle/>
              <a:p>
                <a:r>
                  <a:rPr lang="ja-JP" altLang="en-US">
                    <a:noFill/>
                  </a:rPr>
                  <a:t> </a:t>
                </a:r>
              </a:p>
            </p:txBody>
          </p:sp>
        </mc:Fallback>
      </mc:AlternateContent>
      <p:sp>
        <p:nvSpPr>
          <p:cNvPr id="36" name="テキスト ボックス 35">
            <a:extLst>
              <a:ext uri="{FF2B5EF4-FFF2-40B4-BE49-F238E27FC236}">
                <a16:creationId xmlns:a16="http://schemas.microsoft.com/office/drawing/2014/main" id="{2638A651-8C25-4CF9-B5CB-31751F510447}"/>
              </a:ext>
            </a:extLst>
          </p:cNvPr>
          <p:cNvSpPr txBox="1"/>
          <p:nvPr/>
        </p:nvSpPr>
        <p:spPr>
          <a:xfrm>
            <a:off x="3190803" y="385389"/>
            <a:ext cx="4634602" cy="830997"/>
          </a:xfrm>
          <a:prstGeom prst="rect">
            <a:avLst/>
          </a:prstGeom>
          <a:noFill/>
        </p:spPr>
        <p:txBody>
          <a:bodyPr wrap="none" rtlCol="0">
            <a:spAutoFit/>
          </a:bodyPr>
          <a:lstStyle/>
          <a:p>
            <a:r>
              <a:rPr lang="ja-JP" altLang="en-US" sz="2400" dirty="0"/>
              <a:t>累積度数分布の折れ線グラフでの</a:t>
            </a:r>
            <a:endParaRPr lang="en-US" altLang="ja-JP" sz="2400" dirty="0"/>
          </a:p>
          <a:p>
            <a:r>
              <a:rPr lang="ja-JP" altLang="en-US" sz="2400" dirty="0"/>
              <a:t>三角形の相似を利用した計算</a:t>
            </a:r>
            <a:endParaRPr kumimoji="1" lang="ja-JP" altLang="en-US" sz="2400" dirty="0"/>
          </a:p>
        </p:txBody>
      </p:sp>
    </p:spTree>
    <p:extLst>
      <p:ext uri="{BB962C8B-B14F-4D97-AF65-F5344CB8AC3E}">
        <p14:creationId xmlns:p14="http://schemas.microsoft.com/office/powerpoint/2010/main" val="35193021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分位数</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a:t>パーセンタイルは</a:t>
            </a:r>
            <a:r>
              <a:rPr lang="ja-JP" altLang="en-US" u="sng" dirty="0">
                <a:solidFill>
                  <a:srgbClr val="FF0000"/>
                </a:solidFill>
              </a:rPr>
              <a:t>分位数</a:t>
            </a:r>
            <a:r>
              <a:rPr lang="ja-JP" altLang="en-US" dirty="0"/>
              <a:t>（</a:t>
            </a:r>
            <a:r>
              <a:rPr lang="en-US" altLang="ja-JP" dirty="0" err="1"/>
              <a:t>quantile</a:t>
            </a:r>
            <a:r>
              <a:rPr lang="ja-JP" altLang="en-US" dirty="0"/>
              <a:t>）の特別な場合．</a:t>
            </a:r>
            <a:endParaRPr lang="en-US" altLang="ja-JP" dirty="0"/>
          </a:p>
          <a:p>
            <a:r>
              <a:rPr kumimoji="1" lang="ja-JP" altLang="en-US" dirty="0"/>
              <a:t>他によく用いられる</a:t>
            </a:r>
            <a:r>
              <a:rPr lang="ja-JP" altLang="en-US" dirty="0"/>
              <a:t>分位数として，</a:t>
            </a:r>
            <a:r>
              <a:rPr lang="ja-JP" altLang="en-US" u="sng" dirty="0">
                <a:solidFill>
                  <a:srgbClr val="FF0000"/>
                </a:solidFill>
              </a:rPr>
              <a:t>四分位数</a:t>
            </a:r>
            <a:r>
              <a:rPr lang="ja-JP" altLang="en-US" dirty="0"/>
              <a:t>（</a:t>
            </a:r>
            <a:r>
              <a:rPr lang="en-US" altLang="ja-JP" dirty="0"/>
              <a:t>quartile</a:t>
            </a:r>
            <a:r>
              <a:rPr lang="ja-JP" altLang="en-US" dirty="0"/>
              <a:t>）がある．</a:t>
            </a:r>
            <a:endParaRPr lang="en-US" altLang="ja-JP" dirty="0"/>
          </a:p>
          <a:p>
            <a:pPr lvl="1"/>
            <a:r>
              <a:rPr kumimoji="1" lang="ja-JP" altLang="en-US" dirty="0"/>
              <a:t>第</a:t>
            </a:r>
            <a:r>
              <a:rPr kumimoji="1" lang="en-US" altLang="ja-JP" dirty="0"/>
              <a:t>1</a:t>
            </a:r>
            <a:r>
              <a:rPr kumimoji="1" lang="ja-JP" altLang="en-US" dirty="0"/>
              <a:t>四</a:t>
            </a:r>
            <a:r>
              <a:rPr lang="ja-JP" altLang="en-US" dirty="0"/>
              <a:t>分位</a:t>
            </a:r>
            <a:r>
              <a:rPr kumimoji="1" lang="ja-JP" altLang="en-US" dirty="0"/>
              <a:t>数</a:t>
            </a:r>
            <a:r>
              <a:rPr lang="en-US" altLang="ja-JP" dirty="0"/>
              <a:t> Q</a:t>
            </a:r>
            <a:r>
              <a:rPr lang="en-US" altLang="ja-JP" baseline="-25000" dirty="0"/>
              <a:t>1 </a:t>
            </a:r>
            <a:r>
              <a:rPr lang="en-US" altLang="ja-JP" dirty="0"/>
              <a:t>= P</a:t>
            </a:r>
            <a:r>
              <a:rPr lang="en-US" altLang="ja-JP" baseline="-25000" dirty="0"/>
              <a:t>25</a:t>
            </a:r>
          </a:p>
          <a:p>
            <a:pPr lvl="1"/>
            <a:r>
              <a:rPr lang="ja-JP" altLang="en-US" dirty="0"/>
              <a:t>第</a:t>
            </a:r>
            <a:r>
              <a:rPr lang="en-US" altLang="ja-JP" dirty="0"/>
              <a:t>2</a:t>
            </a:r>
            <a:r>
              <a:rPr lang="ja-JP" altLang="en-US" dirty="0"/>
              <a:t>四分位数</a:t>
            </a:r>
            <a:r>
              <a:rPr lang="en-US" altLang="ja-JP" dirty="0"/>
              <a:t> Q</a:t>
            </a:r>
            <a:r>
              <a:rPr lang="en-US" altLang="ja-JP" baseline="-25000" dirty="0"/>
              <a:t>2 </a:t>
            </a:r>
            <a:r>
              <a:rPr lang="en-US" altLang="ja-JP" dirty="0"/>
              <a:t>= P</a:t>
            </a:r>
            <a:r>
              <a:rPr lang="en-US" altLang="ja-JP" baseline="-25000" dirty="0"/>
              <a:t>50</a:t>
            </a:r>
            <a:r>
              <a:rPr lang="ja-JP" altLang="en-US" dirty="0"/>
              <a:t>（中央値）</a:t>
            </a:r>
            <a:endParaRPr lang="en-US" altLang="ja-JP" dirty="0"/>
          </a:p>
          <a:p>
            <a:pPr lvl="1"/>
            <a:r>
              <a:rPr lang="ja-JP" altLang="en-US" dirty="0"/>
              <a:t>第</a:t>
            </a:r>
            <a:r>
              <a:rPr lang="en-US" altLang="ja-JP" dirty="0"/>
              <a:t>3</a:t>
            </a:r>
            <a:r>
              <a:rPr lang="ja-JP" altLang="en-US" dirty="0"/>
              <a:t>四分位数</a:t>
            </a:r>
            <a:r>
              <a:rPr lang="en-US" altLang="ja-JP" dirty="0"/>
              <a:t> Q</a:t>
            </a:r>
            <a:r>
              <a:rPr lang="en-US" altLang="ja-JP" baseline="-25000" dirty="0"/>
              <a:t>3</a:t>
            </a:r>
            <a:r>
              <a:rPr lang="en-US" altLang="ja-JP" dirty="0"/>
              <a:t>= P</a:t>
            </a:r>
            <a:r>
              <a:rPr lang="en-US" altLang="ja-JP" baseline="-25000" dirty="0"/>
              <a:t>75</a:t>
            </a:r>
          </a:p>
          <a:p>
            <a:r>
              <a:rPr lang="ja-JP" altLang="en-US" dirty="0"/>
              <a:t>分位数の計算には，いくつかの異なった方法がある．計算方法により，数値が多少異なる．</a:t>
            </a:r>
            <a:endParaRPr lang="en-US" altLang="ja-JP"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練習問題</a:t>
            </a:r>
          </a:p>
        </p:txBody>
      </p:sp>
      <p:sp>
        <p:nvSpPr>
          <p:cNvPr id="3" name="コンテンツ プレースホルダ 2"/>
          <p:cNvSpPr>
            <a:spLocks noGrp="1"/>
          </p:cNvSpPr>
          <p:nvPr>
            <p:ph idx="1"/>
          </p:nvPr>
        </p:nvSpPr>
        <p:spPr/>
        <p:txBody>
          <a:bodyPr/>
          <a:lstStyle/>
          <a:p>
            <a:r>
              <a:rPr kumimoji="1" lang="ja-JP" altLang="en-US" dirty="0"/>
              <a:t>表</a:t>
            </a:r>
            <a:r>
              <a:rPr lang="en-US" altLang="ja-JP" dirty="0"/>
              <a:t>2.12</a:t>
            </a:r>
            <a:r>
              <a:rPr lang="ja-JP" altLang="en-US" dirty="0"/>
              <a:t>の累積度数分布表から，ヒストグラムの面積を分割するという考え方に基づいて，３つの四分位数を計算しなさい．</a:t>
            </a:r>
            <a:endParaRPr lang="en-US" altLang="ja-JP" dirty="0"/>
          </a:p>
          <a:p>
            <a:pPr lvl="1"/>
            <a:r>
              <a:rPr lang="ja-JP" altLang="en-US" dirty="0"/>
              <a:t>これはわかりやすい値になる（テキスト </a:t>
            </a:r>
            <a:r>
              <a:rPr lang="en-US" altLang="ja-JP" dirty="0"/>
              <a:t>p.47</a:t>
            </a:r>
            <a:r>
              <a:rPr lang="ja-JP" altLang="en-US" dirty="0"/>
              <a:t>）．テキストでの </a:t>
            </a:r>
            <a:r>
              <a:rPr lang="en-US" altLang="ja-JP" dirty="0"/>
              <a:t>Q</a:t>
            </a:r>
            <a:r>
              <a:rPr lang="en-US" altLang="ja-JP" baseline="-25000" dirty="0"/>
              <a:t>3</a:t>
            </a:r>
            <a:r>
              <a:rPr lang="en-US" altLang="ja-JP" dirty="0"/>
              <a:t> </a:t>
            </a:r>
            <a:r>
              <a:rPr lang="ja-JP" altLang="en-US" dirty="0"/>
              <a:t>の計算に誤植あり．</a:t>
            </a:r>
            <a:endParaRPr lang="en-US" altLang="ja-JP" dirty="0"/>
          </a:p>
          <a:p>
            <a:pPr lvl="1"/>
            <a:r>
              <a:rPr kumimoji="1" lang="en-US" altLang="ja-JP" dirty="0"/>
              <a:t>30</a:t>
            </a:r>
            <a:r>
              <a:rPr kumimoji="1" lang="ja-JP" altLang="en-US" dirty="0"/>
              <a:t>パーセンタイルも計算してみよ．</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第３章：度数分布の記述</a:t>
            </a:r>
          </a:p>
        </p:txBody>
      </p:sp>
      <p:sp>
        <p:nvSpPr>
          <p:cNvPr id="3" name="コンテンツ プレースホルダ 2"/>
          <p:cNvSpPr>
            <a:spLocks noGrp="1"/>
          </p:cNvSpPr>
          <p:nvPr>
            <p:ph idx="1"/>
          </p:nvPr>
        </p:nvSpPr>
        <p:spPr/>
        <p:txBody>
          <a:bodyPr/>
          <a:lstStyle/>
          <a:p>
            <a:r>
              <a:rPr kumimoji="1" lang="ja-JP" altLang="en-US" dirty="0"/>
              <a:t>分布のひずみ</a:t>
            </a:r>
            <a:endParaRPr kumimoji="1" lang="en-US" altLang="ja-JP" dirty="0"/>
          </a:p>
          <a:p>
            <a:r>
              <a:rPr kumimoji="1" lang="ja-JP" altLang="en-US" dirty="0"/>
              <a:t>多様性指数・質的変動指数</a:t>
            </a:r>
            <a:endParaRPr kumimoji="1" lang="en-US" altLang="ja-JP" dirty="0"/>
          </a:p>
          <a:p>
            <a:r>
              <a:rPr kumimoji="1" lang="ja-JP" altLang="en-US" dirty="0"/>
              <a:t>箱</a:t>
            </a:r>
            <a:r>
              <a:rPr kumimoji="1" lang="ja-JP" altLang="en-US" dirty="0" err="1"/>
              <a:t>ひげ</a:t>
            </a:r>
            <a:r>
              <a:rPr kumimoji="1" lang="ja-JP" altLang="en-US" dirty="0"/>
              <a:t>図</a:t>
            </a:r>
            <a:endParaRPr kumimoji="1" lang="en-US" altLang="ja-JP" dirty="0"/>
          </a:p>
          <a:p>
            <a:r>
              <a:rPr lang="ja-JP" altLang="en-US" dirty="0"/>
              <a:t>変動係数</a:t>
            </a:r>
            <a:endParaRPr kumimoji="1" lang="ja-JP" alt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分布の</a:t>
            </a:r>
            <a:r>
              <a:rPr lang="ja-JP" altLang="en-US" dirty="0"/>
              <a:t>歪み</a:t>
            </a:r>
            <a:endParaRPr kumimoji="1" lang="ja-JP" altLang="en-US" dirty="0"/>
          </a:p>
        </p:txBody>
      </p:sp>
      <p:sp>
        <p:nvSpPr>
          <p:cNvPr id="3" name="コンテンツ プレースホルダ 2"/>
          <p:cNvSpPr>
            <a:spLocks noGrp="1"/>
          </p:cNvSpPr>
          <p:nvPr>
            <p:ph idx="1"/>
          </p:nvPr>
        </p:nvSpPr>
        <p:spPr/>
        <p:txBody>
          <a:bodyPr/>
          <a:lstStyle/>
          <a:p>
            <a:r>
              <a:rPr kumimoji="1" lang="ja-JP" altLang="en-US" dirty="0"/>
              <a:t>非対称な分布を</a:t>
            </a:r>
            <a:r>
              <a:rPr kumimoji="1" lang="ja-JP" altLang="en-US" u="sng" dirty="0">
                <a:solidFill>
                  <a:srgbClr val="FF0000"/>
                </a:solidFill>
              </a:rPr>
              <a:t>歪んだ分布</a:t>
            </a:r>
            <a:r>
              <a:rPr kumimoji="1" lang="ja-JP" altLang="en-US" dirty="0"/>
              <a:t>（</a:t>
            </a:r>
            <a:r>
              <a:rPr kumimoji="1" lang="en-US" altLang="ja-JP" dirty="0"/>
              <a:t>skewed distribution</a:t>
            </a:r>
            <a:r>
              <a:rPr kumimoji="1" lang="ja-JP" altLang="en-US" dirty="0"/>
              <a:t>）と呼ぶ．</a:t>
            </a:r>
            <a:endParaRPr kumimoji="1" lang="en-US" altLang="ja-JP" dirty="0"/>
          </a:p>
          <a:p>
            <a:pPr lvl="1"/>
            <a:r>
              <a:rPr lang="ja-JP" altLang="en-US" dirty="0"/>
              <a:t>正の歪み（</a:t>
            </a:r>
            <a:r>
              <a:rPr lang="en-US" altLang="ja-JP" dirty="0"/>
              <a:t>positive skew</a:t>
            </a:r>
            <a:r>
              <a:rPr lang="ja-JP" altLang="en-US" dirty="0"/>
              <a:t>）：右</a:t>
            </a:r>
            <a:r>
              <a:rPr lang="ja-JP" altLang="en-US" dirty="0" err="1"/>
              <a:t>すそが</a:t>
            </a:r>
            <a:r>
              <a:rPr lang="ja-JP" altLang="en-US" dirty="0"/>
              <a:t>長い</a:t>
            </a:r>
            <a:endParaRPr lang="en-US" altLang="ja-JP" dirty="0"/>
          </a:p>
          <a:p>
            <a:pPr lvl="1"/>
            <a:r>
              <a:rPr lang="ja-JP" altLang="en-US" dirty="0"/>
              <a:t>負の歪み（</a:t>
            </a:r>
            <a:r>
              <a:rPr lang="en-US" altLang="ja-JP" dirty="0"/>
              <a:t>negative skew</a:t>
            </a:r>
            <a:r>
              <a:rPr lang="ja-JP" altLang="en-US" dirty="0"/>
              <a:t>）：左</a:t>
            </a:r>
            <a:r>
              <a:rPr lang="ja-JP" altLang="en-US" dirty="0" err="1"/>
              <a:t>すそが</a:t>
            </a:r>
            <a:r>
              <a:rPr lang="ja-JP" altLang="en-US" dirty="0"/>
              <a:t>長い</a:t>
            </a:r>
            <a:endParaRPr lang="en-US" altLang="ja-JP" dirty="0"/>
          </a:p>
          <a:p>
            <a:r>
              <a:rPr lang="ja-JP" altLang="en-US" dirty="0"/>
              <a:t>歪んだ分布では，平均値，中央値，最頻値が異なる．（例：少数の人だけが高給の企業）</a:t>
            </a:r>
            <a:endParaRPr lang="en-US" altLang="ja-JP" dirty="0"/>
          </a:p>
          <a:p>
            <a:pPr lvl="1"/>
            <a:r>
              <a:rPr lang="ja-JP" altLang="en-US" dirty="0"/>
              <a:t>平均値よりも中央値の方が，代表値として適切かもしれない．</a:t>
            </a:r>
            <a:endParaRPr lang="en-US" altLang="ja-JP"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p:cNvPicPr>
            <a:picLocks noGrp="1" noChangeAspect="1"/>
          </p:cNvPicPr>
          <p:nvPr>
            <p:ph idx="4294967295"/>
          </p:nvPr>
        </p:nvPicPr>
        <p:blipFill rotWithShape="1">
          <a:blip r:embed="rId2">
            <a:extLst>
              <a:ext uri="{28A0092B-C50C-407E-A947-70E740481C1C}">
                <a14:useLocalDpi xmlns:a14="http://schemas.microsoft.com/office/drawing/2010/main" val="0"/>
              </a:ext>
            </a:extLst>
          </a:blip>
          <a:srcRect l="4384" t="12683" r="5840"/>
          <a:stretch/>
        </p:blipFill>
        <p:spPr>
          <a:xfrm>
            <a:off x="539552" y="116632"/>
            <a:ext cx="8018199" cy="5544616"/>
          </a:xfrm>
        </p:spPr>
      </p:pic>
      <p:sp>
        <p:nvSpPr>
          <p:cNvPr id="5" name="テキスト ボックス 4"/>
          <p:cNvSpPr txBox="1"/>
          <p:nvPr/>
        </p:nvSpPr>
        <p:spPr>
          <a:xfrm>
            <a:off x="2123728" y="5841276"/>
            <a:ext cx="6817892" cy="646331"/>
          </a:xfrm>
          <a:prstGeom prst="rect">
            <a:avLst/>
          </a:prstGeom>
          <a:noFill/>
        </p:spPr>
        <p:txBody>
          <a:bodyPr wrap="none" rtlCol="0">
            <a:spAutoFit/>
          </a:bodyPr>
          <a:lstStyle/>
          <a:p>
            <a:r>
              <a:rPr lang="ja-JP" altLang="en-US" dirty="0"/>
              <a:t>家計調査報告（貯蓄・負債編）－平成</a:t>
            </a:r>
            <a:r>
              <a:rPr lang="en-US" altLang="ja-JP" dirty="0"/>
              <a:t>26</a:t>
            </a:r>
            <a:r>
              <a:rPr lang="ja-JP" altLang="en-US" dirty="0"/>
              <a:t>年（</a:t>
            </a:r>
            <a:r>
              <a:rPr lang="en-US" altLang="ja-JP" dirty="0"/>
              <a:t>2014</a:t>
            </a:r>
            <a:r>
              <a:rPr lang="ja-JP" altLang="en-US" dirty="0"/>
              <a:t>年）平均結果速報－</a:t>
            </a:r>
            <a:endParaRPr lang="en-US" altLang="ja-JP" dirty="0"/>
          </a:p>
          <a:p>
            <a:r>
              <a:rPr lang="en-US" altLang="ja-JP" dirty="0"/>
              <a:t>http://www.stat.go.jp/data/sav/sokuhou/nen/index.htm</a:t>
            </a:r>
            <a:endParaRPr kumimoji="1" lang="ja-JP" altLang="en-US" dirty="0"/>
          </a:p>
        </p:txBody>
      </p:sp>
      <p:sp>
        <p:nvSpPr>
          <p:cNvPr id="2" name="スライド番号プレースホルダー 1"/>
          <p:cNvSpPr>
            <a:spLocks noGrp="1"/>
          </p:cNvSpPr>
          <p:nvPr>
            <p:ph type="sldNum" sz="quarter" idx="12"/>
          </p:nvPr>
        </p:nvSpPr>
        <p:spPr/>
        <p:txBody>
          <a:bodyPr/>
          <a:lstStyle/>
          <a:p>
            <a:fld id="{D3B39F16-3AC4-49CE-9192-24868322B5C5}" type="slidenum">
              <a:rPr kumimoji="1" lang="ja-JP" altLang="en-US" smtClean="0"/>
              <a:t>28</a:t>
            </a:fld>
            <a:endParaRPr kumimoji="1" lang="ja-JP" altLang="en-US"/>
          </a:p>
        </p:txBody>
      </p:sp>
      <p:sp>
        <p:nvSpPr>
          <p:cNvPr id="3" name="テキスト ボックス 2"/>
          <p:cNvSpPr txBox="1"/>
          <p:nvPr/>
        </p:nvSpPr>
        <p:spPr>
          <a:xfrm>
            <a:off x="5221189" y="1556792"/>
            <a:ext cx="3353803" cy="523220"/>
          </a:xfrm>
          <a:prstGeom prst="rect">
            <a:avLst/>
          </a:prstGeom>
          <a:noFill/>
          <a:ln>
            <a:solidFill>
              <a:schemeClr val="tx1"/>
            </a:solidFill>
          </a:ln>
        </p:spPr>
        <p:txBody>
          <a:bodyPr wrap="none" rtlCol="0">
            <a:spAutoFit/>
          </a:bodyPr>
          <a:lstStyle/>
          <a:p>
            <a:r>
              <a:rPr kumimoji="1" lang="ja-JP" altLang="en-US" sz="2800" dirty="0"/>
              <a:t>正に歪んだ分布の例</a:t>
            </a:r>
          </a:p>
        </p:txBody>
      </p:sp>
    </p:spTree>
    <p:extLst>
      <p:ext uri="{BB962C8B-B14F-4D97-AF65-F5344CB8AC3E}">
        <p14:creationId xmlns:p14="http://schemas.microsoft.com/office/powerpoint/2010/main" val="74997110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負に歪んだ分布の例</a:t>
            </a:r>
          </a:p>
        </p:txBody>
      </p:sp>
      <p:sp>
        <p:nvSpPr>
          <p:cNvPr id="6" name="テキスト ボックス 5"/>
          <p:cNvSpPr txBox="1"/>
          <p:nvPr/>
        </p:nvSpPr>
        <p:spPr>
          <a:xfrm>
            <a:off x="1071538" y="5929330"/>
            <a:ext cx="2853666" cy="461665"/>
          </a:xfrm>
          <a:prstGeom prst="rect">
            <a:avLst/>
          </a:prstGeom>
          <a:noFill/>
        </p:spPr>
        <p:txBody>
          <a:bodyPr wrap="none" rtlCol="0">
            <a:spAutoFit/>
          </a:bodyPr>
          <a:lstStyle/>
          <a:p>
            <a:r>
              <a:rPr kumimoji="1" lang="ja-JP" altLang="en-US" sz="2400" dirty="0"/>
              <a:t>テキスト図</a:t>
            </a:r>
            <a:r>
              <a:rPr kumimoji="1" lang="en-US" altLang="ja-JP" sz="2400" dirty="0"/>
              <a:t>3.2 </a:t>
            </a:r>
            <a:r>
              <a:rPr kumimoji="1" lang="ja-JP" altLang="en-US" sz="2400" dirty="0"/>
              <a:t>（</a:t>
            </a:r>
            <a:r>
              <a:rPr kumimoji="1" lang="en-US" altLang="ja-JP" sz="2400" dirty="0"/>
              <a:t>p.59</a:t>
            </a:r>
            <a:r>
              <a:rPr kumimoji="1" lang="ja-JP" altLang="en-US" sz="2400" dirty="0"/>
              <a:t>）</a:t>
            </a:r>
          </a:p>
        </p:txBody>
      </p:sp>
      <p:graphicFrame>
        <p:nvGraphicFramePr>
          <p:cNvPr id="8" name="コンテンツ プレースホルダー 7"/>
          <p:cNvGraphicFramePr>
            <a:graphicFrameLocks noGrp="1"/>
          </p:cNvGraphicFramePr>
          <p:nvPr>
            <p:ph idx="1"/>
            <p:extLst>
              <p:ext uri="{D42A27DB-BD31-4B8C-83A1-F6EECF244321}">
                <p14:modId xmlns:p14="http://schemas.microsoft.com/office/powerpoint/2010/main" val="286190585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度数分布表</a:t>
            </a:r>
          </a:p>
        </p:txBody>
      </p:sp>
      <p:sp>
        <p:nvSpPr>
          <p:cNvPr id="3" name="コンテンツ プレースホルダ 2"/>
          <p:cNvSpPr>
            <a:spLocks noGrp="1"/>
          </p:cNvSpPr>
          <p:nvPr>
            <p:ph idx="1"/>
          </p:nvPr>
        </p:nvSpPr>
        <p:spPr/>
        <p:txBody>
          <a:bodyPr>
            <a:normAutofit lnSpcReduction="10000"/>
          </a:bodyPr>
          <a:lstStyle/>
          <a:p>
            <a:r>
              <a:rPr lang="ja-JP" altLang="en-US" dirty="0"/>
              <a:t>データ収集の初めのステップは，ある反応カテゴリに何人の人が属するかを明らかにすることである．</a:t>
            </a:r>
            <a:endParaRPr lang="en-US" altLang="ja-JP" dirty="0"/>
          </a:p>
          <a:p>
            <a:pPr lvl="1"/>
            <a:r>
              <a:rPr lang="ja-JP" altLang="en-US" dirty="0"/>
              <a:t>最初に，従属変数が名義尺度あるいは順序尺度で測定されている場合を考える．</a:t>
            </a:r>
          </a:p>
          <a:p>
            <a:r>
              <a:rPr kumimoji="1" lang="ja-JP" altLang="en-US" u="sng" dirty="0">
                <a:solidFill>
                  <a:srgbClr val="FF0000"/>
                </a:solidFill>
              </a:rPr>
              <a:t>度数分布表</a:t>
            </a:r>
            <a:r>
              <a:rPr kumimoji="1" lang="ja-JP" altLang="en-US" dirty="0"/>
              <a:t>（</a:t>
            </a:r>
            <a:r>
              <a:rPr kumimoji="1" lang="en-US" altLang="ja-JP" dirty="0"/>
              <a:t>frequency distribution</a:t>
            </a:r>
            <a:r>
              <a:rPr kumimoji="1" lang="ja-JP" altLang="en-US" dirty="0"/>
              <a:t>）：ある変数の反応カテゴリ，および，そのカテゴリが標本の中で観測された回数の，２つの要素からなる表のこと．</a:t>
            </a:r>
            <a:endParaRPr kumimoji="1" lang="en-US" altLang="ja-JP"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ー 2"/>
          <p:cNvSpPr>
            <a:spLocks noGrp="1"/>
          </p:cNvSpPr>
          <p:nvPr>
            <p:ph idx="1"/>
          </p:nvPr>
        </p:nvSpPr>
        <p:spPr/>
        <p:txBody>
          <a:bodyPr/>
          <a:lstStyle/>
          <a:p>
            <a:r>
              <a:rPr kumimoji="1" lang="ja-JP" altLang="en-US" dirty="0"/>
              <a:t>量的変数での分布の歪みの程度を表す統計量として，</a:t>
            </a:r>
            <a:r>
              <a:rPr kumimoji="1" lang="ja-JP" altLang="en-US" u="sng" dirty="0">
                <a:solidFill>
                  <a:srgbClr val="FF0000"/>
                </a:solidFill>
              </a:rPr>
              <a:t>歪度</a:t>
            </a:r>
            <a:r>
              <a:rPr lang="ja-JP" altLang="en-US" dirty="0"/>
              <a:t>（</a:t>
            </a:r>
            <a:r>
              <a:rPr lang="en-US" altLang="ja-JP" dirty="0"/>
              <a:t>skewness</a:t>
            </a:r>
            <a:r>
              <a:rPr lang="ja-JP" altLang="en-US" dirty="0"/>
              <a:t>）がある．</a:t>
            </a:r>
            <a:endParaRPr lang="en-US" altLang="ja-JP" dirty="0"/>
          </a:p>
          <a:p>
            <a:pPr lvl="1"/>
            <a:r>
              <a:rPr lang="ja-JP" altLang="en-US" dirty="0"/>
              <a:t>標準化した測定値の，３乗の平均</a:t>
            </a:r>
            <a:endParaRPr lang="en-US" altLang="ja-JP" dirty="0"/>
          </a:p>
          <a:p>
            <a:pPr lvl="1"/>
            <a:r>
              <a:rPr lang="ja-JP" altLang="en-US" dirty="0"/>
              <a:t>平均のまわりの３次のモーメントを，標準偏差の３乗で割った値．</a:t>
            </a:r>
          </a:p>
          <a:p>
            <a:pPr marL="0" indent="0">
              <a:buNone/>
            </a:pPr>
            <a:endParaRPr kumimoji="1" lang="ja-JP" altLang="en-US" dirty="0"/>
          </a:p>
        </p:txBody>
      </p:sp>
      <mc:AlternateContent xmlns:mc="http://schemas.openxmlformats.org/markup-compatibility/2006" xmlns:a14="http://schemas.microsoft.com/office/drawing/2010/main">
        <mc:Choice Requires="a14">
          <p:sp>
            <p:nvSpPr>
              <p:cNvPr id="6" name="テキスト ボックス 5"/>
              <p:cNvSpPr txBox="1"/>
              <p:nvPr/>
            </p:nvSpPr>
            <p:spPr>
              <a:xfrm>
                <a:off x="1691680" y="4077072"/>
                <a:ext cx="5033686" cy="93461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kumimoji="1" lang="en-US" altLang="ja-JP" sz="200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𝑛</m:t>
                          </m:r>
                        </m:den>
                      </m:f>
                      <m:nary>
                        <m:naryPr>
                          <m:chr m:val="∑"/>
                          <m:ctrlPr>
                            <a:rPr kumimoji="1" lang="en-US" altLang="ja-JP" sz="2000" i="1" smtClean="0">
                              <a:latin typeface="Cambria Math" panose="02040503050406030204" pitchFamily="18" charset="0"/>
                            </a:rPr>
                          </m:ctrlPr>
                        </m:naryPr>
                        <m:sub>
                          <m:r>
                            <m:rPr>
                              <m:brk m:alnAt="23"/>
                            </m:rP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m:t>
                          </m:r>
                        </m:sub>
                        <m:sup>
                          <m:r>
                            <a:rPr kumimoji="1" lang="en-US" altLang="ja-JP" sz="2000" b="0" i="1" smtClean="0">
                              <a:latin typeface="Cambria Math" panose="02040503050406030204" pitchFamily="18" charset="0"/>
                            </a:rPr>
                            <m:t>𝑛</m:t>
                          </m:r>
                        </m:sup>
                        <m:e>
                          <m:sSubSup>
                            <m:sSubSupPr>
                              <m:ctrlPr>
                                <a:rPr kumimoji="1" lang="en-US" altLang="ja-JP" sz="2000" i="1" smtClean="0">
                                  <a:latin typeface="Cambria Math" panose="02040503050406030204" pitchFamily="18" charset="0"/>
                                </a:rPr>
                              </m:ctrlPr>
                            </m:sSubSupPr>
                            <m:e>
                              <m:r>
                                <a:rPr kumimoji="1" lang="en-US" altLang="ja-JP" sz="2000" b="0" i="1" smtClean="0">
                                  <a:latin typeface="Cambria Math" panose="02040503050406030204" pitchFamily="18" charset="0"/>
                                </a:rPr>
                                <m:t>𝑍</m:t>
                              </m:r>
                            </m:e>
                            <m:sub>
                              <m:r>
                                <a:rPr kumimoji="1" lang="en-US" altLang="ja-JP" sz="2000" b="0" i="1" smtClean="0">
                                  <a:latin typeface="Cambria Math" panose="02040503050406030204" pitchFamily="18" charset="0"/>
                                </a:rPr>
                                <m:t>𝑖</m:t>
                              </m:r>
                            </m:sub>
                            <m:sup>
                              <m:r>
                                <a:rPr kumimoji="1" lang="en-US" altLang="ja-JP" sz="2000" b="0" i="1" smtClean="0">
                                  <a:latin typeface="Cambria Math" panose="02040503050406030204" pitchFamily="18" charset="0"/>
                                </a:rPr>
                                <m:t>3</m:t>
                              </m:r>
                            </m:sup>
                          </m:sSubSup>
                        </m:e>
                      </m:nary>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𝑛</m:t>
                          </m:r>
                        </m:den>
                      </m:f>
                      <m:nary>
                        <m:naryPr>
                          <m:chr m:val="∑"/>
                          <m:ctrlPr>
                            <a:rPr kumimoji="1" lang="en-US" altLang="ja-JP" sz="2000" b="0" i="1" smtClean="0">
                              <a:latin typeface="Cambria Math" panose="02040503050406030204" pitchFamily="18" charset="0"/>
                            </a:rPr>
                          </m:ctrlPr>
                        </m:naryPr>
                        <m:sub>
                          <m:r>
                            <m:rPr>
                              <m:brk m:alnAt="23"/>
                            </m:rP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m:t>
                          </m:r>
                        </m:sub>
                        <m:sup>
                          <m:r>
                            <a:rPr kumimoji="1" lang="en-US" altLang="ja-JP" sz="2000" b="0" i="1" smtClean="0">
                              <a:latin typeface="Cambria Math" panose="02040503050406030204" pitchFamily="18" charset="0"/>
                            </a:rPr>
                            <m:t>𝑛</m:t>
                          </m:r>
                        </m:sup>
                        <m:e>
                          <m:sSup>
                            <m:sSupPr>
                              <m:ctrlPr>
                                <a:rPr kumimoji="1" lang="en-US" altLang="ja-JP" sz="2000" b="0" i="1" smtClean="0">
                                  <a:latin typeface="Cambria Math" panose="02040503050406030204" pitchFamily="18" charset="0"/>
                                </a:rPr>
                              </m:ctrlPr>
                            </m:sSupPr>
                            <m:e>
                              <m:d>
                                <m:dPr>
                                  <m:ctrlPr>
                                    <a:rPr kumimoji="1" lang="en-US" altLang="ja-JP" sz="2000" b="0" i="1" smtClean="0">
                                      <a:latin typeface="Cambria Math" panose="02040503050406030204" pitchFamily="18" charset="0"/>
                                    </a:rPr>
                                  </m:ctrlPr>
                                </m:dPr>
                                <m:e>
                                  <m:f>
                                    <m:fPr>
                                      <m:ctrlPr>
                                        <a:rPr kumimoji="1" lang="en-US" altLang="ja-JP" sz="2000" b="0" i="1" smtClean="0">
                                          <a:latin typeface="Cambria Math" panose="02040503050406030204" pitchFamily="18" charset="0"/>
                                        </a:rPr>
                                      </m:ctrlPr>
                                    </m:fPr>
                                    <m:num>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𝑋</m:t>
                                          </m:r>
                                        </m:e>
                                        <m:sub>
                                          <m:r>
                                            <a:rPr kumimoji="1" lang="en-US" altLang="ja-JP" sz="2000" b="0" i="1" smtClean="0">
                                              <a:latin typeface="Cambria Math" panose="02040503050406030204" pitchFamily="18" charset="0"/>
                                            </a:rPr>
                                            <m:t>𝑖</m:t>
                                          </m:r>
                                        </m:sub>
                                      </m:sSub>
                                      <m:r>
                                        <a:rPr kumimoji="1" lang="en-US" altLang="ja-JP" sz="2000" b="0" i="1" smtClean="0">
                                          <a:latin typeface="Cambria Math" panose="02040503050406030204" pitchFamily="18" charset="0"/>
                                        </a:rPr>
                                        <m:t>−</m:t>
                                      </m:r>
                                      <m:acc>
                                        <m:accPr>
                                          <m:chr m:val="̅"/>
                                          <m:ctrlPr>
                                            <a:rPr kumimoji="1" lang="en-US" altLang="ja-JP" sz="2000" b="0" i="1" smtClean="0">
                                              <a:latin typeface="Cambria Math" panose="02040503050406030204" pitchFamily="18" charset="0"/>
                                            </a:rPr>
                                          </m:ctrlPr>
                                        </m:accPr>
                                        <m:e>
                                          <m:r>
                                            <a:rPr kumimoji="1" lang="en-US" altLang="ja-JP" sz="2000" b="0" i="1" smtClean="0">
                                              <a:latin typeface="Cambria Math" panose="02040503050406030204" pitchFamily="18" charset="0"/>
                                            </a:rPr>
                                            <m:t>𝑋</m:t>
                                          </m:r>
                                        </m:e>
                                      </m:acc>
                                    </m:num>
                                    <m:den>
                                      <m:r>
                                        <a:rPr kumimoji="1" lang="en-US" altLang="ja-JP" sz="2000" b="0" i="1" smtClean="0">
                                          <a:latin typeface="Cambria Math" panose="02040503050406030204" pitchFamily="18" charset="0"/>
                                        </a:rPr>
                                        <m:t>𝑠</m:t>
                                      </m:r>
                                    </m:den>
                                  </m:f>
                                </m:e>
                              </m:d>
                            </m:e>
                            <m:sup>
                              <m:r>
                                <a:rPr kumimoji="1" lang="en-US" altLang="ja-JP" sz="2000" b="0" i="1" smtClean="0">
                                  <a:latin typeface="Cambria Math" panose="02040503050406030204" pitchFamily="18" charset="0"/>
                                </a:rPr>
                                <m:t>3</m:t>
                              </m:r>
                            </m:sup>
                          </m:sSup>
                        </m:e>
                      </m:nary>
                      <m:r>
                        <a:rPr kumimoji="1" lang="en-US" altLang="ja-JP" sz="2000" b="0" i="1" smtClean="0">
                          <a:latin typeface="Cambria Math" panose="02040503050406030204" pitchFamily="18" charset="0"/>
                        </a:rPr>
                        <m:t>=</m:t>
                      </m:r>
                      <m:f>
                        <m:fPr>
                          <m:ctrlPr>
                            <a:rPr kumimoji="1" lang="en-US" altLang="ja-JP" sz="2000" b="0" i="1" smtClean="0">
                              <a:latin typeface="Cambria Math" panose="02040503050406030204" pitchFamily="18" charset="0"/>
                            </a:rPr>
                          </m:ctrlPr>
                        </m:fPr>
                        <m:num>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𝑛</m:t>
                              </m:r>
                            </m:den>
                          </m:f>
                          <m:nary>
                            <m:naryPr>
                              <m:chr m:val="∑"/>
                              <m:ctrlPr>
                                <a:rPr kumimoji="1" lang="en-US" altLang="ja-JP" sz="2000" b="0" i="1" smtClean="0">
                                  <a:latin typeface="Cambria Math" panose="02040503050406030204" pitchFamily="18" charset="0"/>
                                </a:rPr>
                              </m:ctrlPr>
                            </m:naryPr>
                            <m:sub>
                              <m:r>
                                <m:rPr>
                                  <m:brk m:alnAt="23"/>
                                </m:rP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m:t>
                              </m:r>
                            </m:sub>
                            <m:sup>
                              <m:r>
                                <a:rPr kumimoji="1" lang="en-US" altLang="ja-JP" sz="2000" b="0" i="1" smtClean="0">
                                  <a:latin typeface="Cambria Math" panose="02040503050406030204" pitchFamily="18" charset="0"/>
                                </a:rPr>
                                <m:t>𝑛</m:t>
                              </m:r>
                            </m:sup>
                            <m:e>
                              <m:sSup>
                                <m:sSupPr>
                                  <m:ctrlPr>
                                    <a:rPr kumimoji="1" lang="en-US" altLang="ja-JP" sz="2000" b="0" i="1" smtClean="0">
                                      <a:latin typeface="Cambria Math" panose="02040503050406030204" pitchFamily="18" charset="0"/>
                                    </a:rPr>
                                  </m:ctrlPr>
                                </m:sSupPr>
                                <m:e>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𝑋</m:t>
                                          </m:r>
                                        </m:e>
                                        <m:sub>
                                          <m:r>
                                            <a:rPr kumimoji="1" lang="en-US" altLang="ja-JP" sz="2000" b="0" i="1" smtClean="0">
                                              <a:latin typeface="Cambria Math" panose="02040503050406030204" pitchFamily="18" charset="0"/>
                                            </a:rPr>
                                            <m:t>𝑖</m:t>
                                          </m:r>
                                        </m:sub>
                                      </m:sSub>
                                      <m:r>
                                        <a:rPr kumimoji="1" lang="en-US" altLang="ja-JP" sz="2000" b="0" i="1" smtClean="0">
                                          <a:latin typeface="Cambria Math" panose="02040503050406030204" pitchFamily="18" charset="0"/>
                                        </a:rPr>
                                        <m:t>−</m:t>
                                      </m:r>
                                      <m:acc>
                                        <m:accPr>
                                          <m:chr m:val="̅"/>
                                          <m:ctrlPr>
                                            <a:rPr kumimoji="1" lang="en-US" altLang="ja-JP" sz="2000" b="0" i="1" smtClean="0">
                                              <a:latin typeface="Cambria Math" panose="02040503050406030204" pitchFamily="18" charset="0"/>
                                            </a:rPr>
                                          </m:ctrlPr>
                                        </m:accPr>
                                        <m:e>
                                          <m:r>
                                            <a:rPr kumimoji="1" lang="en-US" altLang="ja-JP" sz="2000" b="0" i="1" smtClean="0">
                                              <a:latin typeface="Cambria Math" panose="02040503050406030204" pitchFamily="18" charset="0"/>
                                            </a:rPr>
                                            <m:t>𝑋</m:t>
                                          </m:r>
                                        </m:e>
                                      </m:acc>
                                    </m:e>
                                  </m:d>
                                </m:e>
                                <m:sup>
                                  <m:r>
                                    <a:rPr kumimoji="1" lang="en-US" altLang="ja-JP" sz="2000" b="0" i="1" smtClean="0">
                                      <a:latin typeface="Cambria Math" panose="02040503050406030204" pitchFamily="18" charset="0"/>
                                    </a:rPr>
                                    <m:t>3</m:t>
                                  </m:r>
                                </m:sup>
                              </m:sSup>
                            </m:e>
                          </m:nary>
                        </m:num>
                        <m:den>
                          <m:sSup>
                            <m:sSupPr>
                              <m:ctrlPr>
                                <a:rPr kumimoji="1" lang="en-US" altLang="ja-JP" sz="2000" b="0" i="1" smtClean="0">
                                  <a:latin typeface="Cambria Math" panose="02040503050406030204" pitchFamily="18" charset="0"/>
                                </a:rPr>
                              </m:ctrlPr>
                            </m:sSupPr>
                            <m:e>
                              <m:r>
                                <a:rPr kumimoji="1" lang="en-US" altLang="ja-JP" sz="2000" b="0" i="1" smtClean="0">
                                  <a:latin typeface="Cambria Math" panose="02040503050406030204" pitchFamily="18" charset="0"/>
                                </a:rPr>
                                <m:t>𝑠</m:t>
                              </m:r>
                            </m:e>
                            <m:sup>
                              <m:r>
                                <a:rPr kumimoji="1" lang="en-US" altLang="ja-JP" sz="2000" b="0" i="1" smtClean="0">
                                  <a:latin typeface="Cambria Math" panose="02040503050406030204" pitchFamily="18" charset="0"/>
                                </a:rPr>
                                <m:t>3</m:t>
                              </m:r>
                            </m:sup>
                          </m:sSup>
                        </m:den>
                      </m:f>
                    </m:oMath>
                  </m:oMathPara>
                </a14:m>
                <a:endParaRPr kumimoji="1" lang="ja-JP" altLang="en-US" sz="2000" dirty="0"/>
              </a:p>
            </p:txBody>
          </p:sp>
        </mc:Choice>
        <mc:Fallback xmlns="">
          <p:sp>
            <p:nvSpPr>
              <p:cNvPr id="6" name="テキスト ボックス 5"/>
              <p:cNvSpPr txBox="1">
                <a:spLocks noRot="1" noChangeAspect="1" noMove="1" noResize="1" noEditPoints="1" noAdjustHandles="1" noChangeArrowheads="1" noChangeShapeType="1" noTextEdit="1"/>
              </p:cNvSpPr>
              <p:nvPr/>
            </p:nvSpPr>
            <p:spPr>
              <a:xfrm>
                <a:off x="1691680" y="4077072"/>
                <a:ext cx="5033686" cy="934615"/>
              </a:xfrm>
              <a:prstGeom prst="rect">
                <a:avLst/>
              </a:prstGeom>
              <a:blipFill>
                <a:blip r:embed="rId2"/>
                <a:stretch>
                  <a:fillRect/>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7" name="テキスト ボックス 6"/>
              <p:cNvSpPr txBox="1"/>
              <p:nvPr/>
            </p:nvSpPr>
            <p:spPr>
              <a:xfrm>
                <a:off x="1691680" y="5119460"/>
                <a:ext cx="2294794" cy="119737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000" b="0" i="1" smtClean="0">
                          <a:latin typeface="Cambria Math" panose="02040503050406030204" pitchFamily="18" charset="0"/>
                        </a:rPr>
                        <m:t>𝑠</m:t>
                      </m:r>
                      <m:r>
                        <a:rPr kumimoji="1" lang="en-US" altLang="ja-JP" sz="2000" b="0" i="1" smtClean="0">
                          <a:latin typeface="Cambria Math" panose="02040503050406030204" pitchFamily="18" charset="0"/>
                        </a:rPr>
                        <m:t>=</m:t>
                      </m:r>
                      <m:rad>
                        <m:radPr>
                          <m:degHide m:val="on"/>
                          <m:ctrlPr>
                            <a:rPr kumimoji="1" lang="en-US" altLang="ja-JP" sz="2000" b="0" i="1" smtClean="0">
                              <a:latin typeface="Cambria Math" panose="02040503050406030204" pitchFamily="18" charset="0"/>
                            </a:rPr>
                          </m:ctrlPr>
                        </m:radPr>
                        <m:deg/>
                        <m:e>
                          <m:f>
                            <m:fPr>
                              <m:ctrlPr>
                                <a:rPr kumimoji="1" lang="en-US" altLang="ja-JP" sz="2000" b="0" i="1" smtClean="0">
                                  <a:latin typeface="Cambria Math" panose="02040503050406030204" pitchFamily="18" charset="0"/>
                                </a:rPr>
                              </m:ctrlPr>
                            </m:fPr>
                            <m:num>
                              <m:r>
                                <a:rPr kumimoji="1" lang="en-US" altLang="ja-JP" sz="2000" b="0" i="1" smtClean="0">
                                  <a:latin typeface="Cambria Math" panose="02040503050406030204" pitchFamily="18" charset="0"/>
                                </a:rPr>
                                <m:t>1</m:t>
                              </m:r>
                            </m:num>
                            <m:den>
                              <m:r>
                                <a:rPr kumimoji="1" lang="en-US" altLang="ja-JP" sz="2000" b="0" i="1" smtClean="0">
                                  <a:latin typeface="Cambria Math" panose="02040503050406030204" pitchFamily="18" charset="0"/>
                                </a:rPr>
                                <m:t>𝑛</m:t>
                              </m:r>
                            </m:den>
                          </m:f>
                          <m:nary>
                            <m:naryPr>
                              <m:chr m:val="∑"/>
                              <m:ctrlPr>
                                <a:rPr kumimoji="1" lang="en-US" altLang="ja-JP" sz="2000" b="0" i="1" smtClean="0">
                                  <a:latin typeface="Cambria Math" panose="02040503050406030204" pitchFamily="18" charset="0"/>
                                </a:rPr>
                              </m:ctrlPr>
                            </m:naryPr>
                            <m:sub>
                              <m:r>
                                <m:rPr>
                                  <m:brk m:alnAt="23"/>
                                </m:rPr>
                                <a:rPr kumimoji="1" lang="en-US" altLang="ja-JP" sz="2000" b="0" i="1" smtClean="0">
                                  <a:latin typeface="Cambria Math" panose="02040503050406030204" pitchFamily="18" charset="0"/>
                                </a:rPr>
                                <m:t>𝑖</m:t>
                              </m:r>
                              <m:r>
                                <a:rPr kumimoji="1" lang="en-US" altLang="ja-JP" sz="2000" b="0" i="1" smtClean="0">
                                  <a:latin typeface="Cambria Math" panose="02040503050406030204" pitchFamily="18" charset="0"/>
                                </a:rPr>
                                <m:t>=1</m:t>
                              </m:r>
                            </m:sub>
                            <m:sup>
                              <m:r>
                                <a:rPr kumimoji="1" lang="en-US" altLang="ja-JP" sz="2000" b="0" i="1" smtClean="0">
                                  <a:latin typeface="Cambria Math" panose="02040503050406030204" pitchFamily="18" charset="0"/>
                                </a:rPr>
                                <m:t>𝑛</m:t>
                              </m:r>
                            </m:sup>
                            <m:e>
                              <m:sSup>
                                <m:sSupPr>
                                  <m:ctrlPr>
                                    <a:rPr kumimoji="1" lang="en-US" altLang="ja-JP" sz="2000" b="0" i="1" smtClean="0">
                                      <a:latin typeface="Cambria Math" panose="02040503050406030204" pitchFamily="18" charset="0"/>
                                    </a:rPr>
                                  </m:ctrlPr>
                                </m:sSupPr>
                                <m:e>
                                  <m:d>
                                    <m:dPr>
                                      <m:ctrlPr>
                                        <a:rPr kumimoji="1" lang="en-US" altLang="ja-JP" sz="2000" b="0" i="1" smtClean="0">
                                          <a:latin typeface="Cambria Math" panose="02040503050406030204" pitchFamily="18" charset="0"/>
                                        </a:rPr>
                                      </m:ctrlPr>
                                    </m:dPr>
                                    <m:e>
                                      <m:sSub>
                                        <m:sSubPr>
                                          <m:ctrlPr>
                                            <a:rPr kumimoji="1" lang="en-US" altLang="ja-JP" sz="2000" b="0" i="1" smtClean="0">
                                              <a:latin typeface="Cambria Math" panose="02040503050406030204" pitchFamily="18" charset="0"/>
                                            </a:rPr>
                                          </m:ctrlPr>
                                        </m:sSubPr>
                                        <m:e>
                                          <m:r>
                                            <a:rPr kumimoji="1" lang="en-US" altLang="ja-JP" sz="2000" b="0" i="1" smtClean="0">
                                              <a:latin typeface="Cambria Math" panose="02040503050406030204" pitchFamily="18" charset="0"/>
                                            </a:rPr>
                                            <m:t>𝑋</m:t>
                                          </m:r>
                                        </m:e>
                                        <m:sub>
                                          <m:r>
                                            <a:rPr kumimoji="1" lang="en-US" altLang="ja-JP" sz="2000" b="0" i="1" smtClean="0">
                                              <a:latin typeface="Cambria Math" panose="02040503050406030204" pitchFamily="18" charset="0"/>
                                            </a:rPr>
                                            <m:t>𝑖</m:t>
                                          </m:r>
                                        </m:sub>
                                      </m:sSub>
                                      <m:r>
                                        <a:rPr kumimoji="1" lang="en-US" altLang="ja-JP" sz="2000" b="0" i="1" smtClean="0">
                                          <a:latin typeface="Cambria Math" panose="02040503050406030204" pitchFamily="18" charset="0"/>
                                        </a:rPr>
                                        <m:t>−</m:t>
                                      </m:r>
                                      <m:acc>
                                        <m:accPr>
                                          <m:chr m:val="̅"/>
                                          <m:ctrlPr>
                                            <a:rPr kumimoji="1" lang="en-US" altLang="ja-JP" sz="2000" b="0" i="1" smtClean="0">
                                              <a:latin typeface="Cambria Math" panose="02040503050406030204" pitchFamily="18" charset="0"/>
                                            </a:rPr>
                                          </m:ctrlPr>
                                        </m:accPr>
                                        <m:e>
                                          <m:r>
                                            <a:rPr kumimoji="1" lang="en-US" altLang="ja-JP" sz="2000" b="0" i="1" smtClean="0">
                                              <a:latin typeface="Cambria Math" panose="02040503050406030204" pitchFamily="18" charset="0"/>
                                            </a:rPr>
                                            <m:t>𝑋</m:t>
                                          </m:r>
                                        </m:e>
                                      </m:acc>
                                    </m:e>
                                  </m:d>
                                </m:e>
                                <m:sup>
                                  <m:r>
                                    <a:rPr kumimoji="1" lang="en-US" altLang="ja-JP" sz="2000" b="0" i="1" smtClean="0">
                                      <a:latin typeface="Cambria Math" panose="02040503050406030204" pitchFamily="18" charset="0"/>
                                    </a:rPr>
                                    <m:t>2</m:t>
                                  </m:r>
                                </m:sup>
                              </m:sSup>
                            </m:e>
                          </m:nary>
                        </m:e>
                      </m:rad>
                    </m:oMath>
                  </m:oMathPara>
                </a14:m>
                <a:endParaRPr kumimoji="1" lang="ja-JP" altLang="en-US" sz="20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1691680" y="5119460"/>
                <a:ext cx="2294794" cy="1197379"/>
              </a:xfrm>
              <a:prstGeom prst="rect">
                <a:avLst/>
              </a:prstGeom>
              <a:blipFill>
                <a:blip r:embed="rId3"/>
                <a:stretch>
                  <a:fillRect/>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9617557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多様性指数</a:t>
            </a:r>
          </a:p>
        </p:txBody>
      </p:sp>
      <p:sp>
        <p:nvSpPr>
          <p:cNvPr id="3" name="コンテンツ プレースホルダ 2"/>
          <p:cNvSpPr>
            <a:spLocks noGrp="1"/>
          </p:cNvSpPr>
          <p:nvPr>
            <p:ph idx="1"/>
          </p:nvPr>
        </p:nvSpPr>
        <p:spPr/>
        <p:txBody>
          <a:bodyPr/>
          <a:lstStyle/>
          <a:p>
            <a:r>
              <a:rPr kumimoji="1" lang="ja-JP" altLang="en-US" u="sng" dirty="0">
                <a:solidFill>
                  <a:srgbClr val="FF0000"/>
                </a:solidFill>
              </a:rPr>
              <a:t>多様性指数</a:t>
            </a:r>
            <a:r>
              <a:rPr kumimoji="1" lang="ja-JP" altLang="en-US" dirty="0"/>
              <a:t>（</a:t>
            </a:r>
            <a:r>
              <a:rPr kumimoji="1" lang="en-US" altLang="ja-JP" dirty="0"/>
              <a:t>index of diversity</a:t>
            </a:r>
            <a:r>
              <a:rPr kumimoji="1" lang="ja-JP" altLang="en-US" dirty="0"/>
              <a:t>）：質的変数の変動を表す測度のひとつ</a:t>
            </a:r>
            <a:r>
              <a:rPr lang="ja-JP" altLang="en-US" dirty="0"/>
              <a:t>．観測値全体からランダムに抽出した２つの観測値が，異なったカテゴリに属している確率．カテゴリ数を </a:t>
            </a:r>
            <a:r>
              <a:rPr lang="en-US" altLang="ja-JP" i="1" dirty="0">
                <a:latin typeface="Times New Roman" pitchFamily="18" charset="0"/>
                <a:cs typeface="Times New Roman" pitchFamily="18" charset="0"/>
              </a:rPr>
              <a:t>K</a:t>
            </a:r>
            <a:r>
              <a:rPr lang="en-US" altLang="ja-JP" dirty="0"/>
              <a:t> </a:t>
            </a:r>
            <a:r>
              <a:rPr lang="ja-JP" altLang="en-US" dirty="0" err="1"/>
              <a:t>，</a:t>
            </a:r>
            <a:r>
              <a:rPr lang="en-US" altLang="ja-JP" i="1" dirty="0" err="1">
                <a:latin typeface="Times New Roman" pitchFamily="18" charset="0"/>
                <a:cs typeface="Times New Roman" pitchFamily="18" charset="0"/>
              </a:rPr>
              <a:t>i</a:t>
            </a:r>
            <a:r>
              <a:rPr lang="en-US" altLang="ja-JP" dirty="0"/>
              <a:t> </a:t>
            </a:r>
            <a:r>
              <a:rPr lang="ja-JP" altLang="en-US" dirty="0"/>
              <a:t>番目のカテゴリに含まれるケースの比率を </a:t>
            </a:r>
            <a:r>
              <a:rPr lang="en-US" altLang="ja-JP" i="1" dirty="0">
                <a:latin typeface="Times New Roman" pitchFamily="18" charset="0"/>
                <a:cs typeface="Times New Roman" pitchFamily="18" charset="0"/>
              </a:rPr>
              <a:t>p</a:t>
            </a:r>
            <a:r>
              <a:rPr lang="en-US" altLang="ja-JP" i="1" baseline="-25000" dirty="0">
                <a:latin typeface="Times New Roman" pitchFamily="18" charset="0"/>
                <a:cs typeface="Times New Roman" pitchFamily="18" charset="0"/>
              </a:rPr>
              <a:t>i</a:t>
            </a:r>
            <a:r>
              <a:rPr lang="en-US" altLang="ja-JP" dirty="0"/>
              <a:t> </a:t>
            </a:r>
            <a:r>
              <a:rPr lang="ja-JP" altLang="en-US" dirty="0"/>
              <a:t>として，</a:t>
            </a:r>
            <a:endParaRPr kumimoji="1" lang="ja-JP" altLang="en-US" dirty="0"/>
          </a:p>
        </p:txBody>
      </p:sp>
      <mc:AlternateContent xmlns:mc="http://schemas.openxmlformats.org/markup-compatibility/2006" xmlns:a14="http://schemas.microsoft.com/office/drawing/2010/main">
        <mc:Choice Requires="a14">
          <p:sp>
            <p:nvSpPr>
              <p:cNvPr id="5" name="テキスト ボックス 4"/>
              <p:cNvSpPr txBox="1"/>
              <p:nvPr/>
            </p:nvSpPr>
            <p:spPr>
              <a:xfrm>
                <a:off x="2411760" y="4437112"/>
                <a:ext cx="2007537" cy="103848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400" b="0" i="1" smtClean="0">
                          <a:latin typeface="Cambria Math" panose="02040503050406030204" pitchFamily="18" charset="0"/>
                        </a:rPr>
                        <m:t>𝐷</m:t>
                      </m:r>
                      <m:r>
                        <a:rPr kumimoji="1" lang="en-US" altLang="ja-JP" sz="2400" b="0" i="1" smtClean="0">
                          <a:latin typeface="Cambria Math" panose="02040503050406030204" pitchFamily="18" charset="0"/>
                        </a:rPr>
                        <m:t>=1−</m:t>
                      </m:r>
                      <m:nary>
                        <m:naryPr>
                          <m:chr m:val="∑"/>
                          <m:ctrlPr>
                            <a:rPr kumimoji="1" lang="en-US" altLang="ja-JP" sz="2400" b="0" i="1" smtClean="0">
                              <a:latin typeface="Cambria Math" panose="02040503050406030204" pitchFamily="18" charset="0"/>
                            </a:rPr>
                          </m:ctrlPr>
                        </m:naryPr>
                        <m:sub>
                          <m:r>
                            <m:rPr>
                              <m:brk m:alnAt="23"/>
                            </m:rPr>
                            <a:rPr kumimoji="1" lang="en-US" altLang="ja-JP" sz="2400" b="0" i="1" smtClean="0">
                              <a:latin typeface="Cambria Math" panose="02040503050406030204" pitchFamily="18" charset="0"/>
                            </a:rPr>
                            <m:t>𝑖</m:t>
                          </m:r>
                          <m:r>
                            <a:rPr kumimoji="1" lang="en-US" altLang="ja-JP" sz="2400" b="0" i="1" smtClean="0">
                              <a:latin typeface="Cambria Math" panose="02040503050406030204" pitchFamily="18" charset="0"/>
                            </a:rPr>
                            <m:t>=1</m:t>
                          </m:r>
                        </m:sub>
                        <m:sup>
                          <m:r>
                            <a:rPr kumimoji="1" lang="en-US" altLang="ja-JP" sz="2400" b="0" i="1" smtClean="0">
                              <a:latin typeface="Cambria Math" panose="02040503050406030204" pitchFamily="18" charset="0"/>
                            </a:rPr>
                            <m:t>𝐾</m:t>
                          </m:r>
                        </m:sup>
                        <m:e>
                          <m:sSubSup>
                            <m:sSubSupPr>
                              <m:ctrlPr>
                                <a:rPr kumimoji="1" lang="en-US" altLang="ja-JP" sz="2400" b="0" i="1" smtClean="0">
                                  <a:latin typeface="Cambria Math" panose="02040503050406030204" pitchFamily="18" charset="0"/>
                                </a:rPr>
                              </m:ctrlPr>
                            </m:sSubSupPr>
                            <m:e>
                              <m:r>
                                <a:rPr kumimoji="1" lang="en-US" altLang="ja-JP" sz="2400" b="0" i="1" smtClean="0">
                                  <a:latin typeface="Cambria Math" panose="02040503050406030204" pitchFamily="18" charset="0"/>
                                </a:rPr>
                                <m:t>𝑝</m:t>
                              </m:r>
                            </m:e>
                            <m:sub>
                              <m:r>
                                <a:rPr kumimoji="1" lang="en-US" altLang="ja-JP" sz="2400" b="0" i="1" smtClean="0">
                                  <a:latin typeface="Cambria Math" panose="02040503050406030204" pitchFamily="18" charset="0"/>
                                </a:rPr>
                                <m:t>𝑖</m:t>
                              </m:r>
                            </m:sub>
                            <m:sup>
                              <m:r>
                                <a:rPr kumimoji="1" lang="en-US" altLang="ja-JP" sz="2400" b="0" i="1" smtClean="0">
                                  <a:latin typeface="Cambria Math" panose="02040503050406030204" pitchFamily="18" charset="0"/>
                                </a:rPr>
                                <m:t>2</m:t>
                              </m:r>
                            </m:sup>
                          </m:sSubSup>
                        </m:e>
                      </m:nary>
                    </m:oMath>
                  </m:oMathPara>
                </a14:m>
                <a:endParaRPr kumimoji="1" lang="ja-JP" altLang="en-US" sz="24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411760" y="4437112"/>
                <a:ext cx="2007537" cy="1038489"/>
              </a:xfrm>
              <a:prstGeom prst="rect">
                <a:avLst/>
              </a:prstGeom>
              <a:blipFill>
                <a:blip r:embed="rId3"/>
                <a:stretch>
                  <a:fillRect/>
                </a:stretch>
              </a:blipFill>
            </p:spPr>
            <p:txBody>
              <a:bodyPr/>
              <a:lstStyle/>
              <a:p>
                <a:r>
                  <a:rPr lang="ja-JP" altLang="en-US">
                    <a:noFill/>
                  </a:rPr>
                  <a:t> </a:t>
                </a:r>
              </a:p>
            </p:txBody>
          </p:sp>
        </mc:Fallback>
      </mc:AlternateContent>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3862647827"/>
              </p:ext>
            </p:extLst>
          </p:nvPr>
        </p:nvGraphicFramePr>
        <p:xfrm>
          <a:off x="457200" y="1600200"/>
          <a:ext cx="8229600" cy="914400"/>
        </p:xfrm>
        <a:graphic>
          <a:graphicData uri="http://schemas.openxmlformats.org/drawingml/2006/table">
            <a:tbl>
              <a:tblPr firstRow="1" bandRow="1">
                <a:tableStyleId>{5C22544A-7EE6-4342-B048-85BDC9FD1C3A}</a:tableStyleId>
              </a:tblPr>
              <a:tblGrid>
                <a:gridCol w="1645920">
                  <a:extLst>
                    <a:ext uri="{9D8B030D-6E8A-4147-A177-3AD203B41FA5}">
                      <a16:colId xmlns:a16="http://schemas.microsoft.com/office/drawing/2014/main" val="3165455167"/>
                    </a:ext>
                  </a:extLst>
                </a:gridCol>
                <a:gridCol w="1645920">
                  <a:extLst>
                    <a:ext uri="{9D8B030D-6E8A-4147-A177-3AD203B41FA5}">
                      <a16:colId xmlns:a16="http://schemas.microsoft.com/office/drawing/2014/main" val="2535695284"/>
                    </a:ext>
                  </a:extLst>
                </a:gridCol>
                <a:gridCol w="1645920">
                  <a:extLst>
                    <a:ext uri="{9D8B030D-6E8A-4147-A177-3AD203B41FA5}">
                      <a16:colId xmlns:a16="http://schemas.microsoft.com/office/drawing/2014/main" val="1678288207"/>
                    </a:ext>
                  </a:extLst>
                </a:gridCol>
                <a:gridCol w="1645920">
                  <a:extLst>
                    <a:ext uri="{9D8B030D-6E8A-4147-A177-3AD203B41FA5}">
                      <a16:colId xmlns:a16="http://schemas.microsoft.com/office/drawing/2014/main" val="3821558908"/>
                    </a:ext>
                  </a:extLst>
                </a:gridCol>
                <a:gridCol w="1645920">
                  <a:extLst>
                    <a:ext uri="{9D8B030D-6E8A-4147-A177-3AD203B41FA5}">
                      <a16:colId xmlns:a16="http://schemas.microsoft.com/office/drawing/2014/main" val="1183603225"/>
                    </a:ext>
                  </a:extLst>
                </a:gridCol>
              </a:tblGrid>
              <a:tr h="370840">
                <a:tc>
                  <a:txBody>
                    <a:bodyPr/>
                    <a:lstStyle/>
                    <a:p>
                      <a:r>
                        <a:rPr kumimoji="1" lang="ja-JP" altLang="en-US" sz="2400" dirty="0"/>
                        <a:t>カテゴリ</a:t>
                      </a:r>
                    </a:p>
                  </a:txBody>
                  <a:tcPr/>
                </a:tc>
                <a:tc>
                  <a:txBody>
                    <a:bodyPr/>
                    <a:lstStyle/>
                    <a:p>
                      <a:pPr algn="ctr"/>
                      <a:r>
                        <a:rPr kumimoji="1" lang="en-US" altLang="ja-JP" sz="2400" dirty="0"/>
                        <a:t>1</a:t>
                      </a:r>
                      <a:endParaRPr kumimoji="1" lang="ja-JP" altLang="en-US" sz="2400" dirty="0"/>
                    </a:p>
                  </a:txBody>
                  <a:tcPr/>
                </a:tc>
                <a:tc>
                  <a:txBody>
                    <a:bodyPr/>
                    <a:lstStyle/>
                    <a:p>
                      <a:pPr algn="ctr"/>
                      <a:r>
                        <a:rPr kumimoji="1" lang="en-US" altLang="ja-JP" sz="2400" dirty="0"/>
                        <a:t>2</a:t>
                      </a:r>
                      <a:endParaRPr kumimoji="1" lang="ja-JP" altLang="en-US" sz="2400" dirty="0"/>
                    </a:p>
                  </a:txBody>
                  <a:tcPr/>
                </a:tc>
                <a:tc>
                  <a:txBody>
                    <a:bodyPr/>
                    <a:lstStyle/>
                    <a:p>
                      <a:pPr algn="ctr"/>
                      <a:r>
                        <a:rPr kumimoji="1" lang="ja-JP" altLang="en-US" sz="2400" dirty="0"/>
                        <a:t>・・・</a:t>
                      </a:r>
                    </a:p>
                  </a:txBody>
                  <a:tcPr/>
                </a:tc>
                <a:tc>
                  <a:txBody>
                    <a:bodyPr/>
                    <a:lstStyle/>
                    <a:p>
                      <a:pPr algn="ctr"/>
                      <a:r>
                        <a:rPr kumimoji="1" lang="en-US" altLang="ja-JP" sz="2400" dirty="0"/>
                        <a:t>K</a:t>
                      </a:r>
                      <a:endParaRPr kumimoji="1" lang="ja-JP" altLang="en-US" sz="2400" dirty="0"/>
                    </a:p>
                  </a:txBody>
                  <a:tcPr/>
                </a:tc>
                <a:extLst>
                  <a:ext uri="{0D108BD9-81ED-4DB2-BD59-A6C34878D82A}">
                    <a16:rowId xmlns:a16="http://schemas.microsoft.com/office/drawing/2014/main" val="3401452430"/>
                  </a:ext>
                </a:extLst>
              </a:tr>
              <a:tr h="370840">
                <a:tc>
                  <a:txBody>
                    <a:bodyPr/>
                    <a:lstStyle/>
                    <a:p>
                      <a:r>
                        <a:rPr kumimoji="1" lang="ja-JP" altLang="en-US" sz="2400" dirty="0"/>
                        <a:t>比率</a:t>
                      </a:r>
                    </a:p>
                  </a:txBody>
                  <a:tcPr/>
                </a:tc>
                <a:tc>
                  <a:txBody>
                    <a:bodyPr/>
                    <a:lstStyle/>
                    <a:p>
                      <a:pPr algn="ctr"/>
                      <a:r>
                        <a:rPr kumimoji="1" lang="en-US" altLang="ja-JP" sz="2400" i="1" dirty="0">
                          <a:latin typeface="Times New Roman" panose="02020603050405020304" pitchFamily="18" charset="0"/>
                          <a:cs typeface="Times New Roman" panose="02020603050405020304" pitchFamily="18" charset="0"/>
                        </a:rPr>
                        <a:t>p</a:t>
                      </a:r>
                      <a:r>
                        <a:rPr kumimoji="1" lang="en-US" altLang="ja-JP" sz="2400" baseline="-25000" dirty="0"/>
                        <a:t>1</a:t>
                      </a:r>
                      <a:endParaRPr kumimoji="1" lang="ja-JP" altLang="en-US" sz="2400" baseline="-25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i="1" dirty="0">
                          <a:latin typeface="Times New Roman" panose="02020603050405020304" pitchFamily="18" charset="0"/>
                          <a:cs typeface="Times New Roman" panose="02020603050405020304" pitchFamily="18" charset="0"/>
                        </a:rPr>
                        <a:t>p</a:t>
                      </a:r>
                      <a:r>
                        <a:rPr kumimoji="1" lang="en-US" altLang="ja-JP" sz="2400" baseline="-25000" dirty="0"/>
                        <a:t>2</a:t>
                      </a:r>
                      <a:endParaRPr kumimoji="1" lang="ja-JP" altLang="en-US" sz="2400" baseline="-250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2400" dirty="0"/>
                        <a:t>・・・</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en-US" altLang="ja-JP" sz="2400" i="1" dirty="0" err="1">
                          <a:latin typeface="Times New Roman" panose="02020603050405020304" pitchFamily="18" charset="0"/>
                          <a:cs typeface="Times New Roman" panose="02020603050405020304" pitchFamily="18" charset="0"/>
                        </a:rPr>
                        <a:t>p</a:t>
                      </a:r>
                      <a:r>
                        <a:rPr kumimoji="1" lang="en-US" altLang="ja-JP" sz="2400" baseline="-25000" dirty="0" err="1"/>
                        <a:t>K</a:t>
                      </a:r>
                      <a:endParaRPr kumimoji="1" lang="ja-JP" altLang="en-US" sz="2400" baseline="-25000" dirty="0"/>
                    </a:p>
                  </a:txBody>
                  <a:tcPr/>
                </a:tc>
                <a:extLst>
                  <a:ext uri="{0D108BD9-81ED-4DB2-BD59-A6C34878D82A}">
                    <a16:rowId xmlns:a16="http://schemas.microsoft.com/office/drawing/2014/main" val="3247584951"/>
                  </a:ext>
                </a:extLst>
              </a:tr>
            </a:tbl>
          </a:graphicData>
        </a:graphic>
      </p:graphicFrame>
      <p:sp>
        <p:nvSpPr>
          <p:cNvPr id="5" name="テキスト ボックス 4"/>
          <p:cNvSpPr txBox="1"/>
          <p:nvPr/>
        </p:nvSpPr>
        <p:spPr>
          <a:xfrm>
            <a:off x="457200" y="2896528"/>
            <a:ext cx="4955203" cy="461665"/>
          </a:xfrm>
          <a:prstGeom prst="rect">
            <a:avLst/>
          </a:prstGeom>
          <a:noFill/>
        </p:spPr>
        <p:txBody>
          <a:bodyPr wrap="none" rtlCol="0">
            <a:spAutoFit/>
          </a:bodyPr>
          <a:lstStyle/>
          <a:p>
            <a:r>
              <a:rPr lang="ja-JP" altLang="en-US" sz="2400" dirty="0"/>
              <a:t>２つの観測値をランダムに抽出する．</a:t>
            </a:r>
            <a:endParaRPr kumimoji="1" lang="ja-JP" altLang="en-US" sz="2400" dirty="0"/>
          </a:p>
        </p:txBody>
      </p:sp>
      <mc:AlternateContent xmlns:mc="http://schemas.openxmlformats.org/markup-compatibility/2006" xmlns:a14="http://schemas.microsoft.com/office/drawing/2010/main">
        <mc:Choice Requires="a14">
          <p:sp>
            <p:nvSpPr>
              <p:cNvPr id="7" name="テキスト ボックス 6"/>
              <p:cNvSpPr txBox="1"/>
              <p:nvPr/>
            </p:nvSpPr>
            <p:spPr>
              <a:xfrm>
                <a:off x="971599" y="4252526"/>
                <a:ext cx="7242367" cy="546753"/>
              </a:xfrm>
              <a:prstGeom prst="rect">
                <a:avLst/>
              </a:prstGeom>
              <a:noFill/>
            </p:spPr>
            <p:txBody>
              <a:bodyPr wrap="none" rtlCol="0">
                <a:spAutoFit/>
              </a:bodyPr>
              <a:lstStyle/>
              <a:p>
                <a:r>
                  <a:rPr lang="ja-JP" altLang="en-US" sz="2400" dirty="0"/>
                  <a:t>２つの観測値が同一のカテゴリに属する確率：</a:t>
                </a:r>
                <a14:m>
                  <m:oMath xmlns:m="http://schemas.openxmlformats.org/officeDocument/2006/math">
                    <m:nary>
                      <m:naryPr>
                        <m:chr m:val="∑"/>
                        <m:ctrlPr>
                          <a:rPr lang="ja-JP" altLang="en-US" sz="2800" i="1" smtClean="0">
                            <a:latin typeface="Cambria Math" panose="02040503050406030204" pitchFamily="18" charset="0"/>
                          </a:rPr>
                        </m:ctrlPr>
                      </m:naryPr>
                      <m:sub>
                        <m:r>
                          <m:rPr>
                            <m:brk m:alnAt="23"/>
                          </m:rPr>
                          <a:rPr lang="en-US" altLang="ja-JP" sz="2800" b="0" i="1" smtClean="0">
                            <a:latin typeface="Cambria Math" panose="02040503050406030204" pitchFamily="18" charset="0"/>
                          </a:rPr>
                          <m:t>𝑖</m:t>
                        </m:r>
                        <m:r>
                          <a:rPr lang="en-US" altLang="ja-JP" sz="2800" b="0" i="1" smtClean="0">
                            <a:latin typeface="Cambria Math" panose="02040503050406030204" pitchFamily="18" charset="0"/>
                          </a:rPr>
                          <m:t>=1</m:t>
                        </m:r>
                      </m:sub>
                      <m:sup>
                        <m:r>
                          <a:rPr lang="en-US" altLang="ja-JP" sz="2800" b="0" i="1" smtClean="0">
                            <a:latin typeface="Cambria Math" panose="02040503050406030204" pitchFamily="18" charset="0"/>
                          </a:rPr>
                          <m:t>𝐾</m:t>
                        </m:r>
                      </m:sup>
                      <m:e>
                        <m:sSubSup>
                          <m:sSubSupPr>
                            <m:ctrlPr>
                              <a:rPr lang="en-US" altLang="ja-JP" sz="2800" i="1" smtClean="0">
                                <a:latin typeface="Cambria Math" panose="02040503050406030204" pitchFamily="18" charset="0"/>
                              </a:rPr>
                            </m:ctrlPr>
                          </m:sSubSupPr>
                          <m:e>
                            <m:r>
                              <a:rPr lang="en-US" altLang="ja-JP" sz="2800" b="0" i="1" smtClean="0">
                                <a:latin typeface="Cambria Math" panose="02040503050406030204" pitchFamily="18" charset="0"/>
                              </a:rPr>
                              <m:t>𝑝</m:t>
                            </m:r>
                          </m:e>
                          <m:sub>
                            <m:r>
                              <a:rPr lang="en-US" altLang="ja-JP" sz="2800" b="0" i="1" smtClean="0">
                                <a:latin typeface="Cambria Math" panose="02040503050406030204" pitchFamily="18" charset="0"/>
                              </a:rPr>
                              <m:t>𝑖</m:t>
                            </m:r>
                          </m:sub>
                          <m:sup>
                            <m:r>
                              <a:rPr lang="en-US" altLang="ja-JP" sz="2800" b="0" i="1" smtClean="0">
                                <a:latin typeface="Cambria Math" panose="02040503050406030204" pitchFamily="18" charset="0"/>
                              </a:rPr>
                              <m:t>2</m:t>
                            </m:r>
                          </m:sup>
                        </m:sSubSup>
                      </m:e>
                    </m:nary>
                  </m:oMath>
                </a14:m>
                <a:endParaRPr kumimoji="1" lang="ja-JP" altLang="en-US" sz="2800" dirty="0"/>
              </a:p>
            </p:txBody>
          </p:sp>
        </mc:Choice>
        <mc:Fallback xmlns="">
          <p:sp>
            <p:nvSpPr>
              <p:cNvPr id="7" name="テキスト ボックス 6"/>
              <p:cNvSpPr txBox="1">
                <a:spLocks noRot="1" noChangeAspect="1" noMove="1" noResize="1" noEditPoints="1" noAdjustHandles="1" noChangeArrowheads="1" noChangeShapeType="1" noTextEdit="1"/>
              </p:cNvSpPr>
              <p:nvPr/>
            </p:nvSpPr>
            <p:spPr>
              <a:xfrm>
                <a:off x="971599" y="4252526"/>
                <a:ext cx="7242367" cy="546753"/>
              </a:xfrm>
              <a:prstGeom prst="rect">
                <a:avLst/>
              </a:prstGeom>
              <a:blipFill>
                <a:blip r:embed="rId2"/>
                <a:stretch>
                  <a:fillRect l="-1263" t="-1124" b="-17978"/>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8" name="テキスト ボックス 7"/>
              <p:cNvSpPr txBox="1"/>
              <p:nvPr/>
            </p:nvSpPr>
            <p:spPr>
              <a:xfrm>
                <a:off x="971600" y="3501287"/>
                <a:ext cx="5800306" cy="546496"/>
              </a:xfrm>
              <a:prstGeom prst="rect">
                <a:avLst/>
              </a:prstGeom>
              <a:noFill/>
            </p:spPr>
            <p:txBody>
              <a:bodyPr wrap="none" rtlCol="0">
                <a:spAutoFit/>
              </a:bodyPr>
              <a:lstStyle/>
              <a:p>
                <a:r>
                  <a:rPr lang="ja-JP" altLang="en-US" sz="2400" dirty="0"/>
                  <a:t>２つの観測値がカテゴリ</a:t>
                </a:r>
                <a:r>
                  <a:rPr lang="ja-JP" altLang="en-US" sz="2400" i="1" dirty="0">
                    <a:latin typeface="Times New Roman" panose="02020603050405020304" pitchFamily="18" charset="0"/>
                    <a:cs typeface="Times New Roman" panose="02020603050405020304" pitchFamily="18" charset="0"/>
                  </a:rPr>
                  <a:t> </a:t>
                </a:r>
                <a:r>
                  <a:rPr lang="en-US" altLang="ja-JP" sz="2400" i="1" dirty="0" err="1">
                    <a:latin typeface="Times New Roman" panose="02020603050405020304" pitchFamily="18" charset="0"/>
                    <a:cs typeface="Times New Roman" panose="02020603050405020304" pitchFamily="18" charset="0"/>
                  </a:rPr>
                  <a:t>i</a:t>
                </a:r>
                <a:r>
                  <a:rPr lang="en-US" altLang="ja-JP" sz="2400" i="1" dirty="0">
                    <a:latin typeface="Times New Roman" panose="02020603050405020304" pitchFamily="18" charset="0"/>
                    <a:cs typeface="Times New Roman" panose="02020603050405020304" pitchFamily="18" charset="0"/>
                  </a:rPr>
                  <a:t> </a:t>
                </a:r>
                <a:r>
                  <a:rPr lang="ja-JP" altLang="en-US" sz="2400" dirty="0"/>
                  <a:t>に属する確率：</a:t>
                </a:r>
                <a14:m>
                  <m:oMath xmlns:m="http://schemas.openxmlformats.org/officeDocument/2006/math">
                    <m:sSubSup>
                      <m:sSubSupPr>
                        <m:ctrlPr>
                          <a:rPr lang="en-US" altLang="ja-JP" sz="2800" i="1" smtClean="0">
                            <a:latin typeface="Cambria Math" panose="02040503050406030204" pitchFamily="18" charset="0"/>
                          </a:rPr>
                        </m:ctrlPr>
                      </m:sSubSupPr>
                      <m:e>
                        <m:r>
                          <a:rPr lang="en-US" altLang="ja-JP" sz="2800" b="0" i="1" smtClean="0">
                            <a:latin typeface="Cambria Math" panose="02040503050406030204" pitchFamily="18" charset="0"/>
                          </a:rPr>
                          <m:t>𝑝</m:t>
                        </m:r>
                      </m:e>
                      <m:sub>
                        <m:r>
                          <a:rPr lang="en-US" altLang="ja-JP" sz="2800" b="0" i="1" smtClean="0">
                            <a:latin typeface="Cambria Math" panose="02040503050406030204" pitchFamily="18" charset="0"/>
                          </a:rPr>
                          <m:t>𝑖</m:t>
                        </m:r>
                      </m:sub>
                      <m:sup>
                        <m:r>
                          <a:rPr lang="en-US" altLang="ja-JP" sz="2800" b="0" i="1" smtClean="0">
                            <a:latin typeface="Cambria Math" panose="02040503050406030204" pitchFamily="18" charset="0"/>
                          </a:rPr>
                          <m:t>2</m:t>
                        </m:r>
                      </m:sup>
                    </m:sSubSup>
                  </m:oMath>
                </a14:m>
                <a:endParaRPr kumimoji="1" lang="ja-JP" altLang="en-US" sz="2800" dirty="0"/>
              </a:p>
            </p:txBody>
          </p:sp>
        </mc:Choice>
        <mc:Fallback xmlns="">
          <p:sp>
            <p:nvSpPr>
              <p:cNvPr id="8" name="テキスト ボックス 7"/>
              <p:cNvSpPr txBox="1">
                <a:spLocks noRot="1" noChangeAspect="1" noMove="1" noResize="1" noEditPoints="1" noAdjustHandles="1" noChangeArrowheads="1" noChangeShapeType="1" noTextEdit="1"/>
              </p:cNvSpPr>
              <p:nvPr/>
            </p:nvSpPr>
            <p:spPr>
              <a:xfrm>
                <a:off x="971600" y="3501287"/>
                <a:ext cx="5800306" cy="546496"/>
              </a:xfrm>
              <a:prstGeom prst="rect">
                <a:avLst/>
              </a:prstGeom>
              <a:blipFill>
                <a:blip r:embed="rId3"/>
                <a:stretch>
                  <a:fillRect l="-1576" t="-1111" b="-21111"/>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10" name="テキスト ボックス 9"/>
              <p:cNvSpPr txBox="1"/>
              <p:nvPr/>
            </p:nvSpPr>
            <p:spPr>
              <a:xfrm>
                <a:off x="971599" y="5004023"/>
                <a:ext cx="7809189" cy="481863"/>
              </a:xfrm>
              <a:prstGeom prst="rect">
                <a:avLst/>
              </a:prstGeom>
              <a:noFill/>
            </p:spPr>
            <p:txBody>
              <a:bodyPr wrap="none" rtlCol="0">
                <a:spAutoFit/>
              </a:bodyPr>
              <a:lstStyle/>
              <a:p>
                <a:r>
                  <a:rPr lang="ja-JP" altLang="en-US" sz="2400" dirty="0"/>
                  <a:t>２つの観測値が異なったカテゴリに属する確率：</a:t>
                </a:r>
                <a14:m>
                  <m:oMath xmlns:m="http://schemas.openxmlformats.org/officeDocument/2006/math">
                    <m:r>
                      <a:rPr lang="en-US" altLang="ja-JP" sz="2400" b="0" i="0" smtClean="0">
                        <a:latin typeface="Cambria Math" panose="02040503050406030204" pitchFamily="18" charset="0"/>
                      </a:rPr>
                      <m:t>1−</m:t>
                    </m:r>
                    <m:nary>
                      <m:naryPr>
                        <m:chr m:val="∑"/>
                        <m:ctrlPr>
                          <a:rPr lang="ja-JP" altLang="en-US" sz="2400" i="1">
                            <a:latin typeface="Cambria Math" panose="02040503050406030204" pitchFamily="18" charset="0"/>
                          </a:rPr>
                        </m:ctrlPr>
                      </m:naryPr>
                      <m:sub>
                        <m:r>
                          <m:rPr>
                            <m:brk m:alnAt="23"/>
                          </m:rPr>
                          <a:rPr lang="en-US" altLang="ja-JP" sz="2400" i="1">
                            <a:latin typeface="Cambria Math" panose="02040503050406030204" pitchFamily="18" charset="0"/>
                          </a:rPr>
                          <m:t>𝑖</m:t>
                        </m:r>
                        <m:r>
                          <a:rPr lang="en-US" altLang="ja-JP" sz="2400" i="1">
                            <a:latin typeface="Cambria Math" panose="02040503050406030204" pitchFamily="18" charset="0"/>
                          </a:rPr>
                          <m:t>=1</m:t>
                        </m:r>
                      </m:sub>
                      <m:sup>
                        <m:r>
                          <a:rPr lang="en-US" altLang="ja-JP" sz="2400" i="1">
                            <a:latin typeface="Cambria Math" panose="02040503050406030204" pitchFamily="18" charset="0"/>
                          </a:rPr>
                          <m:t>𝐾</m:t>
                        </m:r>
                      </m:sup>
                      <m:e>
                        <m:sSubSup>
                          <m:sSubSupPr>
                            <m:ctrlPr>
                              <a:rPr lang="en-US" altLang="ja-JP" sz="2400" i="1">
                                <a:latin typeface="Cambria Math" panose="02040503050406030204" pitchFamily="18" charset="0"/>
                              </a:rPr>
                            </m:ctrlPr>
                          </m:sSubSupPr>
                          <m:e>
                            <m:r>
                              <a:rPr lang="en-US" altLang="ja-JP" sz="2400" i="1">
                                <a:latin typeface="Cambria Math" panose="02040503050406030204" pitchFamily="18" charset="0"/>
                              </a:rPr>
                              <m:t>𝑝</m:t>
                            </m:r>
                          </m:e>
                          <m:sub>
                            <m:r>
                              <a:rPr lang="en-US" altLang="ja-JP" sz="2400" i="1">
                                <a:latin typeface="Cambria Math" panose="02040503050406030204" pitchFamily="18" charset="0"/>
                              </a:rPr>
                              <m:t>𝑖</m:t>
                            </m:r>
                          </m:sub>
                          <m:sup>
                            <m:r>
                              <a:rPr lang="en-US" altLang="ja-JP" sz="2400" i="1">
                                <a:latin typeface="Cambria Math" panose="02040503050406030204" pitchFamily="18" charset="0"/>
                              </a:rPr>
                              <m:t>2</m:t>
                            </m:r>
                          </m:sup>
                        </m:sSubSup>
                      </m:e>
                    </m:nary>
                  </m:oMath>
                </a14:m>
                <a:endParaRPr kumimoji="1" lang="ja-JP" altLang="en-US" sz="2400" dirty="0"/>
              </a:p>
            </p:txBody>
          </p:sp>
        </mc:Choice>
        <mc:Fallback xmlns="">
          <p:sp>
            <p:nvSpPr>
              <p:cNvPr id="10" name="テキスト ボックス 9"/>
              <p:cNvSpPr txBox="1">
                <a:spLocks noRot="1" noChangeAspect="1" noMove="1" noResize="1" noEditPoints="1" noAdjustHandles="1" noChangeArrowheads="1" noChangeShapeType="1" noTextEdit="1"/>
              </p:cNvSpPr>
              <p:nvPr/>
            </p:nvSpPr>
            <p:spPr>
              <a:xfrm>
                <a:off x="971599" y="5004023"/>
                <a:ext cx="7809189" cy="481863"/>
              </a:xfrm>
              <a:prstGeom prst="rect">
                <a:avLst/>
              </a:prstGeom>
              <a:blipFill>
                <a:blip r:embed="rId4"/>
                <a:stretch>
                  <a:fillRect l="-1171" t="-12658" b="-21519"/>
                </a:stretch>
              </a:blipFill>
            </p:spPr>
            <p:txBody>
              <a:bodyPr/>
              <a:lstStyle/>
              <a:p>
                <a:r>
                  <a:rPr lang="ja-JP" altLang="en-US">
                    <a:noFill/>
                  </a:rPr>
                  <a:t> </a:t>
                </a:r>
              </a:p>
            </p:txBody>
          </p:sp>
        </mc:Fallback>
      </mc:AlternateContent>
    </p:spTree>
    <p:extLst>
      <p:ext uri="{BB962C8B-B14F-4D97-AF65-F5344CB8AC3E}">
        <p14:creationId xmlns:p14="http://schemas.microsoft.com/office/powerpoint/2010/main" val="291164360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mc:AlternateContent xmlns:mc="http://schemas.openxmlformats.org/markup-compatibility/2006" xmlns:a14="http://schemas.microsoft.com/office/drawing/2010/main">
        <mc:Choice Requires="a14">
          <p:sp>
            <p:nvSpPr>
              <p:cNvPr id="3" name="コンテンツ プレースホルダ 2"/>
              <p:cNvSpPr>
                <a:spLocks noGrp="1"/>
              </p:cNvSpPr>
              <p:nvPr>
                <p:ph idx="1"/>
              </p:nvPr>
            </p:nvSpPr>
            <p:spPr/>
            <p:txBody>
              <a:bodyPr/>
              <a:lstStyle/>
              <a:p>
                <a:r>
                  <a:rPr lang="ja-JP" altLang="en-US" dirty="0"/>
                  <a:t>多様性指数が最小になるのは，すべてのケースが同一のカテゴリに属する場合．このとき，多様性指数の値は０（ゼロ）となる．</a:t>
                </a:r>
                <a:endParaRPr lang="en-US" altLang="ja-JP" dirty="0"/>
              </a:p>
              <a:p>
                <a:r>
                  <a:rPr kumimoji="1" lang="ja-JP" altLang="en-US" dirty="0"/>
                  <a:t>多様性指数が最大になるのは，</a:t>
                </a:r>
                <a:r>
                  <a:rPr lang="ja-JP" altLang="en-US" dirty="0"/>
                  <a:t>すべてのカテゴリにケースが均一に分布する場合．最大値は </a:t>
                </a:r>
                <a14:m>
                  <m:oMath xmlns:m="http://schemas.openxmlformats.org/officeDocument/2006/math">
                    <m:f>
                      <m:fPr>
                        <m:type m:val="lin"/>
                        <m:ctrlPr>
                          <a:rPr lang="ja-JP" altLang="en-US" i="1" smtClean="0">
                            <a:latin typeface="Cambria Math" panose="02040503050406030204" pitchFamily="18" charset="0"/>
                          </a:rPr>
                        </m:ctrlPr>
                      </m:fPr>
                      <m:num>
                        <m:d>
                          <m:dPr>
                            <m:ctrlPr>
                              <a:rPr lang="en-US" altLang="ja-JP" i="1" smtClean="0">
                                <a:latin typeface="Cambria Math" panose="02040503050406030204" pitchFamily="18" charset="0"/>
                              </a:rPr>
                            </m:ctrlPr>
                          </m:dPr>
                          <m:e>
                            <m:r>
                              <a:rPr lang="en-US" altLang="ja-JP" b="0" i="1" smtClean="0">
                                <a:latin typeface="Cambria Math" panose="02040503050406030204" pitchFamily="18" charset="0"/>
                              </a:rPr>
                              <m:t>𝐾</m:t>
                            </m:r>
                            <m:r>
                              <a:rPr lang="en-US" altLang="ja-JP" b="0" i="1" smtClean="0">
                                <a:latin typeface="Cambria Math" panose="02040503050406030204" pitchFamily="18" charset="0"/>
                              </a:rPr>
                              <m:t>−1</m:t>
                            </m:r>
                          </m:e>
                        </m:d>
                      </m:num>
                      <m:den>
                        <m:r>
                          <a:rPr lang="en-US" altLang="ja-JP" b="0" i="1" smtClean="0">
                            <a:latin typeface="Cambria Math" panose="02040503050406030204" pitchFamily="18" charset="0"/>
                          </a:rPr>
                          <m:t>𝐾</m:t>
                        </m:r>
                      </m:den>
                    </m:f>
                  </m:oMath>
                </a14:m>
                <a:endParaRPr kumimoji="1" lang="ja-JP" altLang="en-US" i="1" dirty="0">
                  <a:latin typeface="Times New Roman" pitchFamily="18" charset="0"/>
                  <a:cs typeface="Times New Roman" pitchFamily="18" charset="0"/>
                </a:endParaRPr>
              </a:p>
            </p:txBody>
          </p:sp>
        </mc:Choice>
        <mc:Fallback xmlns="">
          <p:sp>
            <p:nvSpPr>
              <p:cNvPr id="3" name="コンテンツ プレースホルダ 2"/>
              <p:cNvSpPr>
                <a:spLocks noGrp="1" noRot="1" noChangeAspect="1" noMove="1" noResize="1" noEditPoints="1" noAdjustHandles="1" noChangeArrowheads="1" noChangeShapeType="1" noTextEdit="1"/>
              </p:cNvSpPr>
              <p:nvPr>
                <p:ph idx="1"/>
              </p:nvPr>
            </p:nvSpPr>
            <p:spPr>
              <a:blipFill>
                <a:blip r:embed="rId2"/>
                <a:stretch>
                  <a:fillRect l="-1704" t="-1752" r="-1852"/>
                </a:stretch>
              </a:blipFill>
            </p:spPr>
            <p:txBody>
              <a:bodyPr/>
              <a:lstStyle/>
              <a:p>
                <a:r>
                  <a:rPr lang="ja-JP" altLang="en-US">
                    <a:noFill/>
                  </a:rPr>
                  <a:t> </a:t>
                </a:r>
              </a:p>
            </p:txBody>
          </p:sp>
        </mc:Fallback>
      </mc:AlternateContent>
      <mc:AlternateContent xmlns:mc="http://schemas.openxmlformats.org/markup-compatibility/2006" xmlns:a14="http://schemas.microsoft.com/office/drawing/2010/main">
        <mc:Choice Requires="a14">
          <p:sp>
            <p:nvSpPr>
              <p:cNvPr id="5" name="テキスト ボックス 4"/>
              <p:cNvSpPr txBox="1"/>
              <p:nvPr/>
            </p:nvSpPr>
            <p:spPr>
              <a:xfrm>
                <a:off x="2267744" y="4725144"/>
                <a:ext cx="3901196" cy="80663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𝐷</m:t>
                      </m:r>
                      <m:r>
                        <a:rPr kumimoji="1" lang="en-US" altLang="ja-JP" sz="2800" b="0" i="1" smtClean="0">
                          <a:latin typeface="Cambria Math" panose="02040503050406030204" pitchFamily="18" charset="0"/>
                        </a:rPr>
                        <m:t>=1−</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1</m:t>
                          </m:r>
                        </m:num>
                        <m:den>
                          <m:sSup>
                            <m:sSupPr>
                              <m:ctrlPr>
                                <a:rPr kumimoji="1" lang="en-US" altLang="ja-JP" sz="2800" b="0" i="1" smtClean="0">
                                  <a:latin typeface="Cambria Math" panose="02040503050406030204" pitchFamily="18" charset="0"/>
                                </a:rPr>
                              </m:ctrlPr>
                            </m:sSupPr>
                            <m:e>
                              <m:r>
                                <a:rPr kumimoji="1" lang="en-US" altLang="ja-JP" sz="2800" b="0" i="1" smtClean="0">
                                  <a:latin typeface="Cambria Math" panose="02040503050406030204" pitchFamily="18" charset="0"/>
                                </a:rPr>
                                <m:t>𝐾</m:t>
                              </m:r>
                            </m:e>
                            <m:sup>
                              <m:r>
                                <a:rPr kumimoji="1" lang="en-US" altLang="ja-JP" sz="2800" b="0" i="1" smtClean="0">
                                  <a:latin typeface="Cambria Math" panose="02040503050406030204" pitchFamily="18" charset="0"/>
                                </a:rPr>
                                <m:t>2</m:t>
                              </m:r>
                            </m:sup>
                          </m:sSup>
                        </m:den>
                      </m:f>
                      <m:r>
                        <a:rPr kumimoji="1" lang="en-US" altLang="ja-JP" sz="2800" b="0" i="1" smtClean="0">
                          <a:latin typeface="Cambria Math" panose="02040503050406030204" pitchFamily="18" charset="0"/>
                          <a:ea typeface="Cambria Math" panose="02040503050406030204" pitchFamily="18" charset="0"/>
                        </a:rPr>
                        <m:t>×</m:t>
                      </m:r>
                      <m:r>
                        <a:rPr kumimoji="1" lang="en-US" altLang="ja-JP" sz="2800" b="0" i="1" smtClean="0">
                          <a:latin typeface="Cambria Math" panose="02040503050406030204" pitchFamily="18" charset="0"/>
                          <a:ea typeface="Cambria Math" panose="02040503050406030204" pitchFamily="18" charset="0"/>
                        </a:rPr>
                        <m:t>𝐾</m:t>
                      </m:r>
                      <m:r>
                        <a:rPr kumimoji="1" lang="en-US" altLang="ja-JP" sz="2800" b="0" i="1" smtClean="0">
                          <a:latin typeface="Cambria Math" panose="02040503050406030204" pitchFamily="18" charset="0"/>
                          <a:ea typeface="Cambria Math" panose="02040503050406030204" pitchFamily="18" charset="0"/>
                        </a:rPr>
                        <m:t>=</m:t>
                      </m:r>
                      <m:f>
                        <m:fPr>
                          <m:ctrlPr>
                            <a:rPr kumimoji="1" lang="en-US" altLang="ja-JP" sz="2800" b="0" i="1" smtClean="0">
                              <a:latin typeface="Cambria Math" panose="02040503050406030204" pitchFamily="18" charset="0"/>
                              <a:ea typeface="Cambria Math" panose="02040503050406030204" pitchFamily="18" charset="0"/>
                            </a:rPr>
                          </m:ctrlPr>
                        </m:fPr>
                        <m:num>
                          <m:r>
                            <a:rPr kumimoji="1" lang="en-US" altLang="ja-JP" sz="2800" b="0" i="1" smtClean="0">
                              <a:latin typeface="Cambria Math" panose="02040503050406030204" pitchFamily="18" charset="0"/>
                              <a:ea typeface="Cambria Math" panose="02040503050406030204" pitchFamily="18" charset="0"/>
                            </a:rPr>
                            <m:t>𝐾</m:t>
                          </m:r>
                          <m:r>
                            <a:rPr kumimoji="1" lang="en-US" altLang="ja-JP" sz="2800" b="0" i="1" smtClean="0">
                              <a:latin typeface="Cambria Math" panose="02040503050406030204" pitchFamily="18" charset="0"/>
                              <a:ea typeface="Cambria Math" panose="02040503050406030204" pitchFamily="18" charset="0"/>
                            </a:rPr>
                            <m:t>−1</m:t>
                          </m:r>
                        </m:num>
                        <m:den>
                          <m:r>
                            <a:rPr kumimoji="1" lang="en-US" altLang="ja-JP" sz="2800" b="0" i="1" smtClean="0">
                              <a:latin typeface="Cambria Math" panose="02040503050406030204" pitchFamily="18" charset="0"/>
                              <a:ea typeface="Cambria Math" panose="02040503050406030204" pitchFamily="18" charset="0"/>
                            </a:rPr>
                            <m:t>𝐾</m:t>
                          </m:r>
                        </m:den>
                      </m:f>
                    </m:oMath>
                  </m:oMathPara>
                </a14:m>
                <a:endParaRPr kumimoji="1" lang="ja-JP" altLang="en-US" sz="28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2267744" y="4725144"/>
                <a:ext cx="3901196" cy="806631"/>
              </a:xfrm>
              <a:prstGeom prst="rect">
                <a:avLst/>
              </a:prstGeom>
              <a:blipFill>
                <a:blip r:embed="rId3"/>
                <a:stretch>
                  <a:fillRect/>
                </a:stretch>
              </a:blipFill>
            </p:spPr>
            <p:txBody>
              <a:bodyPr/>
              <a:lstStyle/>
              <a:p>
                <a:r>
                  <a:rPr lang="ja-JP" altLang="en-US">
                    <a:noFill/>
                  </a:rPr>
                  <a:t> </a:t>
                </a:r>
              </a:p>
            </p:txBody>
          </p:sp>
        </mc:Fallback>
      </mc:AlternateContent>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質的変動指数</a:t>
            </a:r>
            <a:endParaRPr kumimoji="1" lang="ja-JP" altLang="en-US" dirty="0"/>
          </a:p>
        </p:txBody>
      </p:sp>
      <p:sp>
        <p:nvSpPr>
          <p:cNvPr id="3" name="コンテンツ プレースホルダ 2"/>
          <p:cNvSpPr>
            <a:spLocks noGrp="1"/>
          </p:cNvSpPr>
          <p:nvPr>
            <p:ph idx="1"/>
          </p:nvPr>
        </p:nvSpPr>
        <p:spPr/>
        <p:txBody>
          <a:bodyPr>
            <a:normAutofit fontScale="92500" lnSpcReduction="10000"/>
          </a:bodyPr>
          <a:lstStyle/>
          <a:p>
            <a:r>
              <a:rPr kumimoji="1" lang="ja-JP" altLang="en-US" u="sng" dirty="0">
                <a:solidFill>
                  <a:srgbClr val="FF0000"/>
                </a:solidFill>
              </a:rPr>
              <a:t>質的変動指数</a:t>
            </a:r>
            <a:r>
              <a:rPr kumimoji="1" lang="ja-JP" altLang="en-US" dirty="0"/>
              <a:t>（</a:t>
            </a:r>
            <a:r>
              <a:rPr kumimoji="1" lang="en-US" altLang="ja-JP" dirty="0"/>
              <a:t>index of qualitative variation</a:t>
            </a:r>
            <a:r>
              <a:rPr kumimoji="1" lang="ja-JP" altLang="en-US" dirty="0"/>
              <a:t>）：多様性指数を標準化し，カテゴリ数によらず最小値０，最大値１としたもの．</a:t>
            </a:r>
            <a:endParaRPr kumimoji="1" lang="en-US" altLang="ja-JP" dirty="0"/>
          </a:p>
          <a:p>
            <a:endParaRPr lang="en-US" altLang="ja-JP" dirty="0"/>
          </a:p>
          <a:p>
            <a:endParaRPr kumimoji="1" lang="en-US" altLang="ja-JP" dirty="0"/>
          </a:p>
          <a:p>
            <a:endParaRPr lang="en-US" altLang="ja-JP" dirty="0"/>
          </a:p>
          <a:p>
            <a:r>
              <a:rPr lang="ja-JP" altLang="en-US" dirty="0"/>
              <a:t>データから計算される </a:t>
            </a:r>
            <a:r>
              <a:rPr lang="en-US" altLang="ja-JP" i="1" dirty="0">
                <a:latin typeface="Times New Roman" panose="02020603050405020304" pitchFamily="18" charset="0"/>
                <a:cs typeface="Times New Roman" panose="02020603050405020304" pitchFamily="18" charset="0"/>
              </a:rPr>
              <a:t>D</a:t>
            </a:r>
            <a:r>
              <a:rPr lang="en-US" altLang="ja-JP" dirty="0"/>
              <a:t> </a:t>
            </a:r>
            <a:r>
              <a:rPr lang="ja-JP" altLang="en-US" dirty="0"/>
              <a:t>を，</a:t>
            </a:r>
            <a:r>
              <a:rPr lang="en-US" altLang="ja-JP" i="1" dirty="0">
                <a:latin typeface="Times New Roman" panose="02020603050405020304" pitchFamily="18" charset="0"/>
                <a:cs typeface="Times New Roman" panose="02020603050405020304" pitchFamily="18" charset="0"/>
              </a:rPr>
              <a:t>D</a:t>
            </a:r>
            <a:r>
              <a:rPr lang="ja-JP" altLang="en-US" dirty="0"/>
              <a:t> がとりうる最大値で割ったもの．</a:t>
            </a:r>
            <a:endParaRPr lang="en-US" altLang="ja-JP" dirty="0"/>
          </a:p>
          <a:p>
            <a:r>
              <a:rPr lang="ja-JP" altLang="en-US" dirty="0"/>
              <a:t>章末問題 </a:t>
            </a:r>
            <a:r>
              <a:rPr lang="en-US" altLang="ja-JP" dirty="0"/>
              <a:t>27, 28, 29</a:t>
            </a:r>
            <a:r>
              <a:rPr lang="ja-JP" altLang="en-US" dirty="0"/>
              <a:t> に取り組んでみよ．</a:t>
            </a:r>
            <a:endParaRPr lang="en-US" altLang="ja-JP" dirty="0"/>
          </a:p>
        </p:txBody>
      </p:sp>
      <mc:AlternateContent xmlns:mc="http://schemas.openxmlformats.org/markup-compatibility/2006" xmlns:a14="http://schemas.microsoft.com/office/drawing/2010/main">
        <mc:Choice Requires="a14">
          <p:sp>
            <p:nvSpPr>
              <p:cNvPr id="5" name="テキスト ボックス 4"/>
              <p:cNvSpPr txBox="1"/>
              <p:nvPr/>
            </p:nvSpPr>
            <p:spPr>
              <a:xfrm>
                <a:off x="1979712" y="3059371"/>
                <a:ext cx="2368918" cy="80381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kumimoji="1" lang="en-US" altLang="ja-JP" sz="2800" b="0" i="1" smtClean="0">
                          <a:latin typeface="Cambria Math" panose="02040503050406030204" pitchFamily="18" charset="0"/>
                        </a:rPr>
                        <m:t>𝐼𝑄𝑉</m:t>
                      </m:r>
                      <m:r>
                        <a:rPr kumimoji="1" lang="en-US" altLang="ja-JP" sz="2800" b="0" i="1" smtClean="0">
                          <a:latin typeface="Cambria Math" panose="02040503050406030204" pitchFamily="18" charset="0"/>
                        </a:rPr>
                        <m:t>=</m:t>
                      </m:r>
                      <m:f>
                        <m:fPr>
                          <m:ctrlPr>
                            <a:rPr kumimoji="1" lang="en-US" altLang="ja-JP" sz="2800" b="0" i="1" smtClean="0">
                              <a:latin typeface="Cambria Math" panose="02040503050406030204" pitchFamily="18" charset="0"/>
                            </a:rPr>
                          </m:ctrlPr>
                        </m:fPr>
                        <m:num>
                          <m:r>
                            <a:rPr kumimoji="1" lang="en-US" altLang="ja-JP" sz="2800" b="0" i="1" smtClean="0">
                              <a:latin typeface="Cambria Math" panose="02040503050406030204" pitchFamily="18" charset="0"/>
                            </a:rPr>
                            <m:t>𝐾</m:t>
                          </m:r>
                        </m:num>
                        <m:den>
                          <m:r>
                            <a:rPr kumimoji="1" lang="en-US" altLang="ja-JP" sz="2800" b="0" i="1" smtClean="0">
                              <a:latin typeface="Cambria Math" panose="02040503050406030204" pitchFamily="18" charset="0"/>
                            </a:rPr>
                            <m:t>𝐾</m:t>
                          </m:r>
                          <m:r>
                            <a:rPr kumimoji="1" lang="en-US" altLang="ja-JP" sz="2800" b="0" i="1" smtClean="0">
                              <a:latin typeface="Cambria Math" panose="02040503050406030204" pitchFamily="18" charset="0"/>
                            </a:rPr>
                            <m:t>−1</m:t>
                          </m:r>
                        </m:den>
                      </m:f>
                      <m:r>
                        <a:rPr kumimoji="1" lang="en-US" altLang="ja-JP" sz="2800" b="0" i="1" smtClean="0">
                          <a:latin typeface="Cambria Math" panose="02040503050406030204" pitchFamily="18" charset="0"/>
                        </a:rPr>
                        <m:t>𝐷</m:t>
                      </m:r>
                    </m:oMath>
                  </m:oMathPara>
                </a14:m>
                <a:endParaRPr kumimoji="1" lang="ja-JP" altLang="en-US" sz="2800" dirty="0"/>
              </a:p>
            </p:txBody>
          </p:sp>
        </mc:Choice>
        <mc:Fallback xmlns="">
          <p:sp>
            <p:nvSpPr>
              <p:cNvPr id="5" name="テキスト ボックス 4"/>
              <p:cNvSpPr txBox="1">
                <a:spLocks noRot="1" noChangeAspect="1" noMove="1" noResize="1" noEditPoints="1" noAdjustHandles="1" noChangeArrowheads="1" noChangeShapeType="1" noTextEdit="1"/>
              </p:cNvSpPr>
              <p:nvPr/>
            </p:nvSpPr>
            <p:spPr>
              <a:xfrm>
                <a:off x="1979712" y="3059371"/>
                <a:ext cx="2368918" cy="803810"/>
              </a:xfrm>
              <a:prstGeom prst="rect">
                <a:avLst/>
              </a:prstGeom>
              <a:blipFill>
                <a:blip r:embed="rId2"/>
                <a:stretch>
                  <a:fillRect/>
                </a:stretch>
              </a:blipFill>
            </p:spPr>
            <p:txBody>
              <a:bodyPr/>
              <a:lstStyle/>
              <a:p>
                <a:r>
                  <a:rPr lang="ja-JP" altLang="en-US">
                    <a:noFill/>
                  </a:rPr>
                  <a:t> </a:t>
                </a:r>
              </a:p>
            </p:txBody>
          </p:sp>
        </mc:Fallback>
      </mc:AlternateContent>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箱</a:t>
            </a:r>
            <a:r>
              <a:rPr kumimoji="1" lang="ja-JP" altLang="en-US" dirty="0" err="1"/>
              <a:t>ひげ</a:t>
            </a:r>
            <a:r>
              <a:rPr kumimoji="1" lang="ja-JP" altLang="en-US" dirty="0"/>
              <a:t>図（</a:t>
            </a:r>
            <a:r>
              <a:rPr kumimoji="1" lang="en-US" altLang="ja-JP" dirty="0"/>
              <a:t>box-and-whisker diagram</a:t>
            </a:r>
            <a:r>
              <a:rPr kumimoji="1" lang="ja-JP" altLang="en-US" dirty="0"/>
              <a:t>）</a:t>
            </a:r>
          </a:p>
        </p:txBody>
      </p:sp>
      <p:sp>
        <p:nvSpPr>
          <p:cNvPr id="3" name="コンテンツ プレースホルダ 2"/>
          <p:cNvSpPr>
            <a:spLocks noGrp="1"/>
          </p:cNvSpPr>
          <p:nvPr>
            <p:ph idx="1"/>
          </p:nvPr>
        </p:nvSpPr>
        <p:spPr/>
        <p:txBody>
          <a:bodyPr>
            <a:normAutofit/>
          </a:bodyPr>
          <a:lstStyle/>
          <a:p>
            <a:r>
              <a:rPr lang="ja-JP" altLang="en-US" dirty="0"/>
              <a:t>量的変数での測定値の分布を示す．</a:t>
            </a:r>
            <a:r>
              <a:rPr lang="ja-JP" altLang="en-US" u="sng" dirty="0">
                <a:solidFill>
                  <a:srgbClr val="FF0000"/>
                </a:solidFill>
              </a:rPr>
              <a:t>探索的データ解析</a:t>
            </a:r>
            <a:r>
              <a:rPr lang="ja-JP" altLang="en-US" dirty="0"/>
              <a:t>（</a:t>
            </a:r>
            <a:r>
              <a:rPr lang="en-US" altLang="ja-JP" dirty="0"/>
              <a:t>exploratory data analysis, EDA</a:t>
            </a:r>
            <a:r>
              <a:rPr lang="ja-JP" altLang="en-US" dirty="0"/>
              <a:t>）で用いられる技法のひとつ（テキスト</a:t>
            </a:r>
            <a:r>
              <a:rPr lang="en-US" altLang="ja-JP" dirty="0"/>
              <a:t>p.71</a:t>
            </a:r>
            <a:r>
              <a:rPr lang="ja-JP" altLang="en-US" dirty="0"/>
              <a:t>）．</a:t>
            </a:r>
            <a:endParaRPr lang="en-US" altLang="ja-JP" dirty="0"/>
          </a:p>
          <a:p>
            <a:pPr lvl="1"/>
            <a:r>
              <a:rPr lang="ja-JP" altLang="en-US" dirty="0"/>
              <a:t>描き方にはいくつかのバリエーションがある．</a:t>
            </a:r>
            <a:endParaRPr lang="en-US" altLang="ja-JP" dirty="0"/>
          </a:p>
          <a:p>
            <a:r>
              <a:rPr lang="en-US" altLang="ja-JP" dirty="0"/>
              <a:t>EDA</a:t>
            </a:r>
            <a:r>
              <a:rPr lang="ja-JP" altLang="en-US" dirty="0"/>
              <a:t>は，与えられたデータに含まれる生きた情報を最大限に取り出すことを目指して，データを探索的に解析する統計的手法の総称（</a:t>
            </a:r>
            <a:r>
              <a:rPr lang="en-US" altLang="ja-JP" dirty="0"/>
              <a:t>『</a:t>
            </a:r>
            <a:r>
              <a:rPr lang="ja-JP" altLang="en-US" dirty="0"/>
              <a:t>統計用語辞典</a:t>
            </a:r>
            <a:r>
              <a:rPr lang="en-US" altLang="ja-JP" dirty="0"/>
              <a:t>』</a:t>
            </a:r>
            <a:r>
              <a:rPr lang="ja-JP" altLang="en-US" dirty="0"/>
              <a:t>新曜社）</a:t>
            </a:r>
            <a:endParaRPr lang="en-US" altLang="ja-JP" dirty="0"/>
          </a:p>
          <a:p>
            <a:endParaRPr kumimoji="1" lang="ja-JP"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箱</a:t>
            </a:r>
            <a:r>
              <a:rPr lang="ja-JP" altLang="en-US" dirty="0" err="1"/>
              <a:t>ひげ</a:t>
            </a:r>
            <a:r>
              <a:rPr lang="ja-JP" altLang="en-US" dirty="0"/>
              <a:t>図の描き方のひとつ</a:t>
            </a:r>
            <a:endParaRPr kumimoji="1" lang="ja-JP" altLang="en-US" dirty="0"/>
          </a:p>
        </p:txBody>
      </p:sp>
      <p:sp>
        <p:nvSpPr>
          <p:cNvPr id="3" name="コンテンツ プレースホルダ 2"/>
          <p:cNvSpPr>
            <a:spLocks noGrp="1"/>
          </p:cNvSpPr>
          <p:nvPr>
            <p:ph idx="1"/>
          </p:nvPr>
        </p:nvSpPr>
        <p:spPr/>
        <p:txBody>
          <a:bodyPr>
            <a:normAutofit lnSpcReduction="10000"/>
          </a:bodyPr>
          <a:lstStyle/>
          <a:p>
            <a:r>
              <a:rPr kumimoji="1" lang="ja-JP" altLang="en-US" dirty="0"/>
              <a:t>第１四分位数（</a:t>
            </a:r>
            <a:r>
              <a:rPr kumimoji="1" lang="en-US" altLang="ja-JP" dirty="0"/>
              <a:t>Q</a:t>
            </a:r>
            <a:r>
              <a:rPr kumimoji="1" lang="en-US" altLang="ja-JP" baseline="-25000" dirty="0"/>
              <a:t>1</a:t>
            </a:r>
            <a:r>
              <a:rPr kumimoji="1" lang="ja-JP" altLang="en-US" dirty="0"/>
              <a:t>），第</a:t>
            </a:r>
            <a:r>
              <a:rPr lang="ja-JP" altLang="en-US" dirty="0"/>
              <a:t>３四分位数（</a:t>
            </a:r>
            <a:r>
              <a:rPr lang="en-US" altLang="ja-JP" dirty="0"/>
              <a:t>Q</a:t>
            </a:r>
            <a:r>
              <a:rPr lang="en-US" altLang="ja-JP" baseline="-25000" dirty="0"/>
              <a:t>3</a:t>
            </a:r>
            <a:r>
              <a:rPr lang="ja-JP" altLang="en-US" dirty="0"/>
              <a:t>）を両端とした箱（長方形）を描く．</a:t>
            </a:r>
            <a:endParaRPr lang="en-US" altLang="ja-JP" dirty="0"/>
          </a:p>
          <a:p>
            <a:pPr lvl="1"/>
            <a:r>
              <a:rPr lang="ja-JP" altLang="en-US" dirty="0"/>
              <a:t>テキストの説明（</a:t>
            </a:r>
            <a:r>
              <a:rPr lang="en-US" altLang="ja-JP" dirty="0"/>
              <a:t>p.73</a:t>
            </a:r>
            <a:r>
              <a:rPr lang="ja-JP" altLang="en-US" dirty="0"/>
              <a:t>）では「ヒンジ」を用いている．</a:t>
            </a:r>
            <a:endParaRPr lang="en-US" altLang="ja-JP" dirty="0"/>
          </a:p>
          <a:p>
            <a:r>
              <a:rPr lang="ja-JP" altLang="en-US" dirty="0"/>
              <a:t>中央値の位置で線を入れ，箱を２分割する．</a:t>
            </a:r>
            <a:endParaRPr lang="en-US" altLang="ja-JP" dirty="0"/>
          </a:p>
          <a:p>
            <a:r>
              <a:rPr lang="ja-JP" altLang="en-US" dirty="0"/>
              <a:t>箱の両端から </a:t>
            </a:r>
            <a:r>
              <a:rPr lang="en-US" altLang="ja-JP" dirty="0"/>
              <a:t>1.5*IQR </a:t>
            </a:r>
            <a:r>
              <a:rPr lang="ja-JP" altLang="en-US" dirty="0"/>
              <a:t>の範囲で，最も外側にある測定値まで「ひげ」をのばす．</a:t>
            </a:r>
            <a:endParaRPr lang="en-US" altLang="ja-JP" dirty="0"/>
          </a:p>
          <a:p>
            <a:pPr lvl="1"/>
            <a:r>
              <a:rPr lang="ja-JP" altLang="en-US" u="sng" dirty="0">
                <a:solidFill>
                  <a:srgbClr val="FF0000"/>
                </a:solidFill>
              </a:rPr>
              <a:t>四分位範囲</a:t>
            </a:r>
            <a:r>
              <a:rPr lang="en-US" altLang="ja-JP" dirty="0"/>
              <a:t> IQR</a:t>
            </a:r>
            <a:r>
              <a:rPr lang="ja-JP" altLang="en-US" dirty="0"/>
              <a:t>（</a:t>
            </a:r>
            <a:r>
              <a:rPr lang="en-US" altLang="ja-JP" dirty="0" err="1"/>
              <a:t>interquartile</a:t>
            </a:r>
            <a:r>
              <a:rPr lang="en-US" altLang="ja-JP" dirty="0"/>
              <a:t> range</a:t>
            </a:r>
            <a:r>
              <a:rPr lang="ja-JP" altLang="en-US" dirty="0"/>
              <a:t>）：</a:t>
            </a:r>
            <a:endParaRPr lang="en-US" altLang="ja-JP" dirty="0"/>
          </a:p>
          <a:p>
            <a:r>
              <a:rPr lang="ja-JP" altLang="en-US" dirty="0"/>
              <a:t>ひげの先より外側の値は</a:t>
            </a:r>
            <a:r>
              <a:rPr lang="ja-JP" altLang="en-US" u="sng" dirty="0">
                <a:solidFill>
                  <a:srgbClr val="FF0000"/>
                </a:solidFill>
              </a:rPr>
              <a:t>外れ値</a:t>
            </a:r>
            <a:r>
              <a:rPr lang="ja-JP" altLang="en-US" dirty="0"/>
              <a:t>（</a:t>
            </a:r>
            <a:r>
              <a:rPr lang="en-US" altLang="ja-JP" dirty="0"/>
              <a:t>outlier</a:t>
            </a:r>
            <a:r>
              <a:rPr lang="ja-JP" altLang="en-US" dirty="0"/>
              <a:t>）として図示する．</a:t>
            </a:r>
            <a:endParaRPr lang="en-US" altLang="ja-JP" dirty="0"/>
          </a:p>
        </p:txBody>
      </p:sp>
      <p:graphicFrame>
        <p:nvGraphicFramePr>
          <p:cNvPr id="4" name="オブジェクト 3"/>
          <p:cNvGraphicFramePr>
            <a:graphicFrameLocks noChangeAspect="1"/>
          </p:cNvGraphicFramePr>
          <p:nvPr>
            <p:extLst>
              <p:ext uri="{D42A27DB-BD31-4B8C-83A1-F6EECF244321}">
                <p14:modId xmlns:p14="http://schemas.microsoft.com/office/powerpoint/2010/main" val="735209602"/>
              </p:ext>
            </p:extLst>
          </p:nvPr>
        </p:nvGraphicFramePr>
        <p:xfrm>
          <a:off x="6588224" y="4653136"/>
          <a:ext cx="969174" cy="471490"/>
        </p:xfrm>
        <a:graphic>
          <a:graphicData uri="http://schemas.openxmlformats.org/presentationml/2006/ole">
            <mc:AlternateContent xmlns:mc="http://schemas.openxmlformats.org/markup-compatibility/2006">
              <mc:Choice xmlns:v="urn:schemas-microsoft-com:vml" Requires="v">
                <p:oleObj name="数式" r:id="rId2" imgW="469800" imgH="228600" progId="Equation.3">
                  <p:embed/>
                </p:oleObj>
              </mc:Choice>
              <mc:Fallback>
                <p:oleObj name="数式" r:id="rId2" imgW="469800" imgH="228600" progId="Equation.3">
                  <p:embed/>
                  <p:pic>
                    <p:nvPicPr>
                      <p:cNvPr id="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88224" y="4653136"/>
                        <a:ext cx="969174" cy="47149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dirty="0"/>
              <a:t>箱</a:t>
            </a:r>
            <a:r>
              <a:rPr lang="ja-JP" altLang="en-US" dirty="0" err="1"/>
              <a:t>ひげ</a:t>
            </a:r>
            <a:r>
              <a:rPr lang="ja-JP" altLang="en-US" dirty="0"/>
              <a:t>図の例</a:t>
            </a:r>
            <a:endParaRPr kumimoji="1" lang="ja-JP" altLang="en-US" dirty="0"/>
          </a:p>
        </p:txBody>
      </p:sp>
      <p:pic>
        <p:nvPicPr>
          <p:cNvPr id="4" name="コンテンツ プレースホルダ 3" descr="boxplot.png"/>
          <p:cNvPicPr>
            <a:picLocks noGrp="1" noChangeAspect="1"/>
          </p:cNvPicPr>
          <p:nvPr>
            <p:ph idx="1"/>
          </p:nvPr>
        </p:nvPicPr>
        <p:blipFill>
          <a:blip r:embed="rId3" cstate="print"/>
          <a:stretch>
            <a:fillRect/>
          </a:stretch>
        </p:blipFill>
        <p:spPr>
          <a:xfrm>
            <a:off x="642910" y="1571612"/>
            <a:ext cx="5929354" cy="4189050"/>
          </a:xfrm>
        </p:spPr>
      </p:pic>
      <p:sp>
        <p:nvSpPr>
          <p:cNvPr id="5" name="テキスト ボックス 4"/>
          <p:cNvSpPr txBox="1"/>
          <p:nvPr/>
        </p:nvSpPr>
        <p:spPr>
          <a:xfrm>
            <a:off x="1928794" y="6000768"/>
            <a:ext cx="2784737" cy="461665"/>
          </a:xfrm>
          <a:prstGeom prst="rect">
            <a:avLst/>
          </a:prstGeom>
          <a:noFill/>
        </p:spPr>
        <p:txBody>
          <a:bodyPr wrap="none" rtlCol="0">
            <a:spAutoFit/>
          </a:bodyPr>
          <a:lstStyle/>
          <a:p>
            <a:r>
              <a:rPr lang="ja-JP" altLang="en-US" sz="2400" dirty="0"/>
              <a:t>テキスト図</a:t>
            </a:r>
            <a:r>
              <a:rPr lang="en-US" altLang="ja-JP" sz="2400" dirty="0"/>
              <a:t>3.5</a:t>
            </a:r>
            <a:r>
              <a:rPr lang="ja-JP" altLang="en-US" sz="2400" dirty="0"/>
              <a:t>（</a:t>
            </a:r>
            <a:r>
              <a:rPr lang="en-US" altLang="ja-JP" sz="2400" dirty="0"/>
              <a:t>p.74</a:t>
            </a:r>
            <a:r>
              <a:rPr lang="ja-JP" altLang="en-US" sz="2400" dirty="0"/>
              <a:t>）</a:t>
            </a:r>
            <a:endParaRPr kumimoji="1" lang="ja-JP" altLang="en-US" sz="2400" dirty="0"/>
          </a:p>
        </p:txBody>
      </p:sp>
      <p:cxnSp>
        <p:nvCxnSpPr>
          <p:cNvPr id="7" name="直線矢印コネクタ 6"/>
          <p:cNvCxnSpPr/>
          <p:nvPr/>
        </p:nvCxnSpPr>
        <p:spPr>
          <a:xfrm rot="10800000">
            <a:off x="4857752" y="2357430"/>
            <a:ext cx="185738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8" name="直線矢印コネクタ 7"/>
          <p:cNvCxnSpPr/>
          <p:nvPr/>
        </p:nvCxnSpPr>
        <p:spPr>
          <a:xfrm rot="10800000">
            <a:off x="4857752" y="2714620"/>
            <a:ext cx="1571636"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9" name="直線矢印コネクタ 8"/>
          <p:cNvCxnSpPr/>
          <p:nvPr/>
        </p:nvCxnSpPr>
        <p:spPr>
          <a:xfrm rot="10800000">
            <a:off x="4857752" y="3286124"/>
            <a:ext cx="1857388" cy="1588"/>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1" name="テキスト ボックス 10"/>
          <p:cNvSpPr txBox="1"/>
          <p:nvPr/>
        </p:nvSpPr>
        <p:spPr>
          <a:xfrm>
            <a:off x="6715140" y="2071678"/>
            <a:ext cx="1933543" cy="461665"/>
          </a:xfrm>
          <a:prstGeom prst="rect">
            <a:avLst/>
          </a:prstGeom>
          <a:noFill/>
        </p:spPr>
        <p:txBody>
          <a:bodyPr wrap="none" rtlCol="0">
            <a:spAutoFit/>
          </a:bodyPr>
          <a:lstStyle/>
          <a:p>
            <a:r>
              <a:rPr lang="ja-JP" altLang="en-US" sz="2400" dirty="0"/>
              <a:t>第３四分位数</a:t>
            </a:r>
            <a:endParaRPr kumimoji="1" lang="ja-JP" altLang="en-US" sz="2400" dirty="0"/>
          </a:p>
        </p:txBody>
      </p:sp>
      <p:sp>
        <p:nvSpPr>
          <p:cNvPr id="12" name="テキスト ボックス 11"/>
          <p:cNvSpPr txBox="1"/>
          <p:nvPr/>
        </p:nvSpPr>
        <p:spPr>
          <a:xfrm>
            <a:off x="6786578" y="3000372"/>
            <a:ext cx="1933543" cy="461665"/>
          </a:xfrm>
          <a:prstGeom prst="rect">
            <a:avLst/>
          </a:prstGeom>
          <a:noFill/>
        </p:spPr>
        <p:txBody>
          <a:bodyPr wrap="none" rtlCol="0">
            <a:spAutoFit/>
          </a:bodyPr>
          <a:lstStyle/>
          <a:p>
            <a:r>
              <a:rPr lang="ja-JP" altLang="en-US" sz="2400" dirty="0"/>
              <a:t>第１四分位数</a:t>
            </a:r>
            <a:endParaRPr kumimoji="1" lang="ja-JP" altLang="en-US" sz="2400" dirty="0"/>
          </a:p>
        </p:txBody>
      </p:sp>
      <p:sp>
        <p:nvSpPr>
          <p:cNvPr id="14" name="テキスト ボックス 13"/>
          <p:cNvSpPr txBox="1"/>
          <p:nvPr/>
        </p:nvSpPr>
        <p:spPr>
          <a:xfrm>
            <a:off x="6500826" y="2500306"/>
            <a:ext cx="1107996" cy="461665"/>
          </a:xfrm>
          <a:prstGeom prst="rect">
            <a:avLst/>
          </a:prstGeom>
          <a:noFill/>
        </p:spPr>
        <p:txBody>
          <a:bodyPr wrap="none" rtlCol="0">
            <a:spAutoFit/>
          </a:bodyPr>
          <a:lstStyle/>
          <a:p>
            <a:r>
              <a:rPr lang="ja-JP" altLang="en-US" sz="2400" dirty="0"/>
              <a:t>中央値</a:t>
            </a:r>
            <a:endParaRPr kumimoji="1" lang="ja-JP" altLang="en-US" sz="2400" dirty="0"/>
          </a:p>
        </p:txBody>
      </p:sp>
      <p:cxnSp>
        <p:nvCxnSpPr>
          <p:cNvPr id="15" name="直線矢印コネクタ 14"/>
          <p:cNvCxnSpPr/>
          <p:nvPr/>
        </p:nvCxnSpPr>
        <p:spPr>
          <a:xfrm rot="10800000">
            <a:off x="4572000" y="3786190"/>
            <a:ext cx="1785950"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6" name="テキスト ボックス 15"/>
          <p:cNvSpPr txBox="1"/>
          <p:nvPr/>
        </p:nvSpPr>
        <p:spPr>
          <a:xfrm>
            <a:off x="6500826" y="3786190"/>
            <a:ext cx="2087431" cy="1200329"/>
          </a:xfrm>
          <a:prstGeom prst="rect">
            <a:avLst/>
          </a:prstGeom>
          <a:noFill/>
        </p:spPr>
        <p:txBody>
          <a:bodyPr wrap="none" rtlCol="0">
            <a:spAutoFit/>
          </a:bodyPr>
          <a:lstStyle/>
          <a:p>
            <a:r>
              <a:rPr lang="ja-JP" altLang="en-US" sz="2400" dirty="0"/>
              <a:t>「第１四分位数</a:t>
            </a:r>
            <a:endParaRPr lang="en-US" altLang="ja-JP" sz="2400" dirty="0"/>
          </a:p>
          <a:p>
            <a:r>
              <a:rPr lang="en-US" altLang="ja-JP" sz="2400" dirty="0"/>
              <a:t>― 1.5*IQR</a:t>
            </a:r>
            <a:r>
              <a:rPr lang="ja-JP" altLang="en-US" sz="2400" dirty="0"/>
              <a:t>」</a:t>
            </a:r>
            <a:endParaRPr lang="en-US" altLang="ja-JP" sz="2400" dirty="0"/>
          </a:p>
          <a:p>
            <a:r>
              <a:rPr lang="ja-JP" altLang="en-US" sz="2400" dirty="0"/>
              <a:t>にある最小値</a:t>
            </a:r>
            <a:endParaRPr kumimoji="1" lang="ja-JP" altLang="en-US" sz="2400" dirty="0"/>
          </a:p>
        </p:txBody>
      </p:sp>
      <p:cxnSp>
        <p:nvCxnSpPr>
          <p:cNvPr id="17" name="直線矢印コネクタ 16"/>
          <p:cNvCxnSpPr/>
          <p:nvPr/>
        </p:nvCxnSpPr>
        <p:spPr>
          <a:xfrm rot="10800000" flipV="1">
            <a:off x="4500562" y="1571612"/>
            <a:ext cx="1928826" cy="500066"/>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18" name="テキスト ボックス 17"/>
          <p:cNvSpPr txBox="1"/>
          <p:nvPr/>
        </p:nvSpPr>
        <p:spPr>
          <a:xfrm>
            <a:off x="6572264" y="857232"/>
            <a:ext cx="2087431" cy="1200329"/>
          </a:xfrm>
          <a:prstGeom prst="rect">
            <a:avLst/>
          </a:prstGeom>
          <a:noFill/>
        </p:spPr>
        <p:txBody>
          <a:bodyPr wrap="none" rtlCol="0">
            <a:spAutoFit/>
          </a:bodyPr>
          <a:lstStyle/>
          <a:p>
            <a:r>
              <a:rPr lang="ja-JP" altLang="en-US" sz="2400" dirty="0"/>
              <a:t>「第３四分位数</a:t>
            </a:r>
            <a:endParaRPr lang="en-US" altLang="ja-JP" sz="2400" dirty="0"/>
          </a:p>
          <a:p>
            <a:r>
              <a:rPr lang="en-US" altLang="ja-JP" sz="2400" dirty="0"/>
              <a:t>+ 1.5*IQR</a:t>
            </a:r>
            <a:r>
              <a:rPr lang="ja-JP" altLang="en-US" sz="2400" dirty="0"/>
              <a:t>」</a:t>
            </a:r>
            <a:endParaRPr lang="en-US" altLang="ja-JP" sz="2400" dirty="0"/>
          </a:p>
          <a:p>
            <a:r>
              <a:rPr lang="ja-JP" altLang="en-US" sz="2400" dirty="0"/>
              <a:t>にある最大値</a:t>
            </a:r>
            <a:endParaRPr kumimoji="1" lang="ja-JP" altLang="en-US" sz="2400" dirty="0"/>
          </a:p>
        </p:txBody>
      </p:sp>
      <p:cxnSp>
        <p:nvCxnSpPr>
          <p:cNvPr id="21" name="直線矢印コネクタ 20"/>
          <p:cNvCxnSpPr/>
          <p:nvPr/>
        </p:nvCxnSpPr>
        <p:spPr>
          <a:xfrm rot="10800000">
            <a:off x="4143372" y="5072074"/>
            <a:ext cx="1785950" cy="285752"/>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23" name="テキスト ボックス 22"/>
          <p:cNvSpPr txBox="1"/>
          <p:nvPr/>
        </p:nvSpPr>
        <p:spPr>
          <a:xfrm>
            <a:off x="6072198" y="5214950"/>
            <a:ext cx="1107996" cy="461665"/>
          </a:xfrm>
          <a:prstGeom prst="rect">
            <a:avLst/>
          </a:prstGeom>
          <a:noFill/>
        </p:spPr>
        <p:txBody>
          <a:bodyPr wrap="none" rtlCol="0">
            <a:spAutoFit/>
          </a:bodyPr>
          <a:lstStyle/>
          <a:p>
            <a:r>
              <a:rPr kumimoji="1" lang="ja-JP" altLang="en-US" sz="2400" dirty="0"/>
              <a:t>外れ値</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箱</a:t>
            </a:r>
            <a:r>
              <a:rPr kumimoji="1" lang="ja-JP" altLang="en-US" dirty="0" err="1"/>
              <a:t>ひげ</a:t>
            </a:r>
            <a:r>
              <a:rPr kumimoji="1" lang="ja-JP" altLang="en-US" dirty="0"/>
              <a:t>図による群比較</a:t>
            </a:r>
          </a:p>
        </p:txBody>
      </p:sp>
      <p:sp>
        <p:nvSpPr>
          <p:cNvPr id="6" name="テキスト ボックス 5"/>
          <p:cNvSpPr txBox="1"/>
          <p:nvPr/>
        </p:nvSpPr>
        <p:spPr>
          <a:xfrm>
            <a:off x="928662" y="5715016"/>
            <a:ext cx="3427541" cy="830997"/>
          </a:xfrm>
          <a:prstGeom prst="rect">
            <a:avLst/>
          </a:prstGeom>
          <a:noFill/>
        </p:spPr>
        <p:txBody>
          <a:bodyPr wrap="none" rtlCol="0">
            <a:spAutoFit/>
          </a:bodyPr>
          <a:lstStyle/>
          <a:p>
            <a:r>
              <a:rPr lang="ja-JP" altLang="en-US" sz="2400" dirty="0"/>
              <a:t>読売新聞</a:t>
            </a:r>
            <a:r>
              <a:rPr lang="en-US" altLang="ja-JP" sz="2400" dirty="0"/>
              <a:t>2010</a:t>
            </a:r>
            <a:r>
              <a:rPr lang="ja-JP" altLang="en-US" sz="2400" dirty="0"/>
              <a:t>年</a:t>
            </a:r>
            <a:r>
              <a:rPr lang="en-US" altLang="ja-JP" sz="2400" dirty="0"/>
              <a:t>4</a:t>
            </a:r>
            <a:r>
              <a:rPr lang="ja-JP" altLang="en-US" sz="2400" dirty="0"/>
              <a:t>月</a:t>
            </a:r>
            <a:r>
              <a:rPr lang="en-US" altLang="ja-JP" sz="2400" dirty="0"/>
              <a:t>14</a:t>
            </a:r>
            <a:r>
              <a:rPr lang="ja-JP" altLang="en-US" sz="2400" dirty="0"/>
              <a:t>日</a:t>
            </a:r>
            <a:endParaRPr lang="en-US" altLang="ja-JP" sz="2400" dirty="0"/>
          </a:p>
          <a:p>
            <a:r>
              <a:rPr lang="ja-JP" altLang="en-US" sz="2400" dirty="0"/>
              <a:t>教育ルネサンス </a:t>
            </a:r>
            <a:r>
              <a:rPr lang="en-US" altLang="ja-JP" sz="2400" dirty="0"/>
              <a:t>No.1245</a:t>
            </a:r>
          </a:p>
        </p:txBody>
      </p:sp>
      <p:sp>
        <p:nvSpPr>
          <p:cNvPr id="7" name="テキスト ボックス 6"/>
          <p:cNvSpPr txBox="1"/>
          <p:nvPr/>
        </p:nvSpPr>
        <p:spPr>
          <a:xfrm>
            <a:off x="4857752" y="6072206"/>
            <a:ext cx="3401893" cy="369332"/>
          </a:xfrm>
          <a:prstGeom prst="rect">
            <a:avLst/>
          </a:prstGeom>
          <a:noFill/>
        </p:spPr>
        <p:txBody>
          <a:bodyPr wrap="none" rtlCol="0">
            <a:spAutoFit/>
          </a:bodyPr>
          <a:lstStyle/>
          <a:p>
            <a:r>
              <a:rPr kumimoji="1" lang="ja-JP" altLang="en-US" dirty="0"/>
              <a:t>テキスト図</a:t>
            </a:r>
            <a:r>
              <a:rPr kumimoji="1" lang="en-US" altLang="ja-JP" dirty="0"/>
              <a:t>6.4(p.168)</a:t>
            </a:r>
            <a:r>
              <a:rPr kumimoji="1" lang="ja-JP" altLang="en-US" dirty="0"/>
              <a:t>も参照のこと</a:t>
            </a:r>
          </a:p>
        </p:txBody>
      </p:sp>
      <p:pic>
        <p:nvPicPr>
          <p:cNvPr id="9" name="コンテンツ プレースホルダ 8" descr="boxplot2.png"/>
          <p:cNvPicPr>
            <a:picLocks noGrp="1" noChangeAspect="1"/>
          </p:cNvPicPr>
          <p:nvPr>
            <p:ph idx="1"/>
          </p:nvPr>
        </p:nvPicPr>
        <p:blipFill>
          <a:blip r:embed="rId2" cstate="print"/>
          <a:stretch>
            <a:fillRect/>
          </a:stretch>
        </p:blipFill>
        <p:spPr>
          <a:xfrm>
            <a:off x="1214414" y="1500174"/>
            <a:ext cx="7143800" cy="4171980"/>
          </a:xfrm>
        </p:spPr>
      </p:pic>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変動係数</a:t>
            </a:r>
          </a:p>
        </p:txBody>
      </p:sp>
      <p:sp>
        <p:nvSpPr>
          <p:cNvPr id="3" name="コンテンツ プレースホルダ 2"/>
          <p:cNvSpPr>
            <a:spLocks noGrp="1"/>
          </p:cNvSpPr>
          <p:nvPr>
            <p:ph idx="1"/>
          </p:nvPr>
        </p:nvSpPr>
        <p:spPr/>
        <p:txBody>
          <a:bodyPr/>
          <a:lstStyle/>
          <a:p>
            <a:r>
              <a:rPr kumimoji="1" lang="ja-JP" altLang="en-US" u="sng" dirty="0">
                <a:solidFill>
                  <a:srgbClr val="FF0000"/>
                </a:solidFill>
              </a:rPr>
              <a:t>変動係数</a:t>
            </a:r>
            <a:r>
              <a:rPr kumimoji="1" lang="ja-JP" altLang="en-US" dirty="0"/>
              <a:t>（</a:t>
            </a:r>
            <a:r>
              <a:rPr kumimoji="1" lang="en-US" altLang="ja-JP" dirty="0"/>
              <a:t>coefficient of relative variation</a:t>
            </a:r>
            <a:r>
              <a:rPr kumimoji="1" lang="ja-JP" altLang="en-US" dirty="0"/>
              <a:t>）：量的変数として測定された，複数の分布の散らばりを</a:t>
            </a:r>
            <a:r>
              <a:rPr lang="ja-JP" altLang="en-US" dirty="0"/>
              <a:t>比較するために用いる．</a:t>
            </a:r>
            <a:endParaRPr lang="en-US" altLang="ja-JP" dirty="0"/>
          </a:p>
          <a:p>
            <a:pPr lvl="1"/>
            <a:r>
              <a:rPr kumimoji="1" lang="ja-JP" altLang="en-US" dirty="0"/>
              <a:t>平均が大きい分布は一般に分散も大きいので，単純に分散を比較するのではなく，標準偏差を平均で割って補正した方がよい場合がある．</a:t>
            </a:r>
            <a:endParaRPr kumimoji="1" lang="en-US" altLang="ja-JP" dirty="0"/>
          </a:p>
          <a:p>
            <a:pPr lvl="1"/>
            <a:r>
              <a:rPr lang="ja-JP" altLang="en-US" dirty="0"/>
              <a:t>例：満点の異なるテスト間での得点分布の比較，物価が異なる時代間での所得格差の比較，など．</a:t>
            </a:r>
            <a:endParaRPr kumimoji="1" lang="ja-JP" alt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表</a:t>
            </a:r>
            <a:r>
              <a:rPr kumimoji="1" lang="en-US" altLang="ja-JP" dirty="0"/>
              <a:t>2.2</a:t>
            </a:r>
            <a:r>
              <a:rPr kumimoji="1" lang="ja-JP" altLang="en-US" dirty="0"/>
              <a:t>　スモールタウンの支持政党</a:t>
            </a:r>
          </a:p>
        </p:txBody>
      </p:sp>
      <p:graphicFrame>
        <p:nvGraphicFramePr>
          <p:cNvPr id="4" name="コンテンツ プレースホルダ 3"/>
          <p:cNvGraphicFramePr>
            <a:graphicFrameLocks noGrp="1"/>
          </p:cNvGraphicFramePr>
          <p:nvPr>
            <p:ph idx="1"/>
          </p:nvPr>
        </p:nvGraphicFramePr>
        <p:xfrm>
          <a:off x="457200" y="1600200"/>
          <a:ext cx="8229600" cy="22250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kumimoji="1" lang="ja-JP" altLang="en-US" dirty="0"/>
                        <a:t>　支持政党</a:t>
                      </a:r>
                    </a:p>
                  </a:txBody>
                  <a:tcPr/>
                </a:tc>
                <a:tc>
                  <a:txBody>
                    <a:bodyPr/>
                    <a:lstStyle/>
                    <a:p>
                      <a:pPr algn="ctr"/>
                      <a:r>
                        <a:rPr kumimoji="1" lang="ja-JP" altLang="en-US" dirty="0"/>
                        <a:t>度数</a:t>
                      </a:r>
                    </a:p>
                  </a:txBody>
                  <a:tcPr/>
                </a:tc>
                <a:tc>
                  <a:txBody>
                    <a:bodyPr/>
                    <a:lstStyle/>
                    <a:p>
                      <a:pPr algn="ctr"/>
                      <a:r>
                        <a:rPr kumimoji="1" lang="ja-JP" altLang="en-US" dirty="0"/>
                        <a:t>百分率</a:t>
                      </a:r>
                    </a:p>
                  </a:txBody>
                  <a:tcPr anchor="ctr"/>
                </a:tc>
                <a:extLst>
                  <a:ext uri="{0D108BD9-81ED-4DB2-BD59-A6C34878D82A}">
                    <a16:rowId xmlns:a16="http://schemas.microsoft.com/office/drawing/2014/main" val="10000"/>
                  </a:ext>
                </a:extLst>
              </a:tr>
              <a:tr h="370840">
                <a:tc>
                  <a:txBody>
                    <a:bodyPr/>
                    <a:lstStyle/>
                    <a:p>
                      <a:r>
                        <a:rPr kumimoji="1" lang="ja-JP" altLang="en-US" dirty="0"/>
                        <a:t>　共和党</a:t>
                      </a:r>
                    </a:p>
                  </a:txBody>
                  <a:tcPr/>
                </a:tc>
                <a:tc>
                  <a:txBody>
                    <a:bodyPr/>
                    <a:lstStyle/>
                    <a:p>
                      <a:pPr algn="ctr"/>
                      <a:r>
                        <a:rPr kumimoji="1" lang="en-US" altLang="ja-JP" dirty="0"/>
                        <a:t>37</a:t>
                      </a:r>
                      <a:endParaRPr kumimoji="1" lang="ja-JP" altLang="en-US" dirty="0"/>
                    </a:p>
                  </a:txBody>
                  <a:tcPr/>
                </a:tc>
                <a:tc>
                  <a:txBody>
                    <a:bodyPr/>
                    <a:lstStyle/>
                    <a:p>
                      <a:pPr algn="ctr"/>
                      <a:r>
                        <a:rPr kumimoji="1" lang="en-US" altLang="ja-JP" dirty="0"/>
                        <a:t>29.6</a:t>
                      </a:r>
                      <a:endParaRPr kumimoji="1" lang="ja-JP" altLang="en-US" dirty="0"/>
                    </a:p>
                  </a:txBody>
                  <a:tcPr anchor="ctr"/>
                </a:tc>
                <a:extLst>
                  <a:ext uri="{0D108BD9-81ED-4DB2-BD59-A6C34878D82A}">
                    <a16:rowId xmlns:a16="http://schemas.microsoft.com/office/drawing/2014/main" val="10001"/>
                  </a:ext>
                </a:extLst>
              </a:tr>
              <a:tr h="370840">
                <a:tc>
                  <a:txBody>
                    <a:bodyPr/>
                    <a:lstStyle/>
                    <a:p>
                      <a:r>
                        <a:rPr kumimoji="1" lang="ja-JP" altLang="en-US" dirty="0"/>
                        <a:t>　民主党</a:t>
                      </a:r>
                      <a:endParaRPr kumimoji="1" lang="en-US" altLang="ja-JP" dirty="0"/>
                    </a:p>
                  </a:txBody>
                  <a:tcPr/>
                </a:tc>
                <a:tc>
                  <a:txBody>
                    <a:bodyPr/>
                    <a:lstStyle/>
                    <a:p>
                      <a:pPr algn="ctr"/>
                      <a:r>
                        <a:rPr kumimoji="1" lang="en-US" altLang="ja-JP" dirty="0"/>
                        <a:t>47</a:t>
                      </a:r>
                      <a:endParaRPr kumimoji="1" lang="ja-JP" altLang="en-US" dirty="0"/>
                    </a:p>
                  </a:txBody>
                  <a:tcPr/>
                </a:tc>
                <a:tc>
                  <a:txBody>
                    <a:bodyPr/>
                    <a:lstStyle/>
                    <a:p>
                      <a:pPr algn="ctr"/>
                      <a:r>
                        <a:rPr kumimoji="1" lang="en-US" altLang="ja-JP" dirty="0"/>
                        <a:t>37.6</a:t>
                      </a:r>
                      <a:endParaRPr kumimoji="1" lang="ja-JP" altLang="en-US" dirty="0"/>
                    </a:p>
                  </a:txBody>
                  <a:tcPr anchor="ctr"/>
                </a:tc>
                <a:extLst>
                  <a:ext uri="{0D108BD9-81ED-4DB2-BD59-A6C34878D82A}">
                    <a16:rowId xmlns:a16="http://schemas.microsoft.com/office/drawing/2014/main" val="10002"/>
                  </a:ext>
                </a:extLst>
              </a:tr>
              <a:tr h="370840">
                <a:tc>
                  <a:txBody>
                    <a:bodyPr/>
                    <a:lstStyle/>
                    <a:p>
                      <a:r>
                        <a:rPr kumimoji="1" lang="ja-JP" altLang="en-US" dirty="0"/>
                        <a:t>　支持政党なし</a:t>
                      </a:r>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18.4</a:t>
                      </a:r>
                      <a:endParaRPr kumimoji="1" lang="ja-JP" altLang="en-US" dirty="0"/>
                    </a:p>
                  </a:txBody>
                  <a:tcPr anchor="ctr"/>
                </a:tc>
                <a:extLst>
                  <a:ext uri="{0D108BD9-81ED-4DB2-BD59-A6C34878D82A}">
                    <a16:rowId xmlns:a16="http://schemas.microsoft.com/office/drawing/2014/main" val="10003"/>
                  </a:ext>
                </a:extLst>
              </a:tr>
              <a:tr h="370840">
                <a:tc>
                  <a:txBody>
                    <a:bodyPr/>
                    <a:lstStyle/>
                    <a:p>
                      <a:r>
                        <a:rPr kumimoji="1" lang="ja-JP" altLang="en-US" dirty="0"/>
                        <a:t>　その他</a:t>
                      </a:r>
                    </a:p>
                  </a:txBody>
                  <a:tcPr/>
                </a:tc>
                <a:tc>
                  <a:txBody>
                    <a:bodyPr/>
                    <a:lstStyle/>
                    <a:p>
                      <a:pPr algn="ctr"/>
                      <a:r>
                        <a:rPr kumimoji="1" lang="en-US" altLang="ja-JP" dirty="0"/>
                        <a:t>18</a:t>
                      </a:r>
                      <a:endParaRPr kumimoji="1" lang="ja-JP" altLang="en-US" dirty="0"/>
                    </a:p>
                  </a:txBody>
                  <a:tcPr/>
                </a:tc>
                <a:tc>
                  <a:txBody>
                    <a:bodyPr/>
                    <a:lstStyle/>
                    <a:p>
                      <a:pPr algn="ctr"/>
                      <a:r>
                        <a:rPr kumimoji="1" lang="en-US" altLang="ja-JP" dirty="0"/>
                        <a:t>14.4</a:t>
                      </a:r>
                      <a:endParaRPr kumimoji="1" lang="ja-JP" altLang="en-US" dirty="0"/>
                    </a:p>
                  </a:txBody>
                  <a:tcPr anchor="ctr"/>
                </a:tc>
                <a:extLst>
                  <a:ext uri="{0D108BD9-81ED-4DB2-BD59-A6C34878D82A}">
                    <a16:rowId xmlns:a16="http://schemas.microsoft.com/office/drawing/2014/main" val="10004"/>
                  </a:ext>
                </a:extLst>
              </a:tr>
              <a:tr h="370840">
                <a:tc>
                  <a:txBody>
                    <a:bodyPr/>
                    <a:lstStyle/>
                    <a:p>
                      <a:pPr algn="ctr"/>
                      <a:r>
                        <a:rPr kumimoji="1" lang="ja-JP" altLang="en-US" dirty="0"/>
                        <a:t>計</a:t>
                      </a:r>
                    </a:p>
                  </a:txBody>
                  <a:tcPr/>
                </a:tc>
                <a:tc>
                  <a:txBody>
                    <a:bodyPr/>
                    <a:lstStyle/>
                    <a:p>
                      <a:pPr algn="ctr"/>
                      <a:r>
                        <a:rPr kumimoji="1" lang="en-US" altLang="ja-JP" dirty="0"/>
                        <a:t>125</a:t>
                      </a:r>
                      <a:endParaRPr kumimoji="1" lang="ja-JP" altLang="en-US" dirty="0"/>
                    </a:p>
                  </a:txBody>
                  <a:tcPr/>
                </a:tc>
                <a:tc>
                  <a:txBody>
                    <a:bodyPr/>
                    <a:lstStyle/>
                    <a:p>
                      <a:pPr algn="ctr"/>
                      <a:r>
                        <a:rPr kumimoji="1" lang="en-US" altLang="ja-JP" dirty="0"/>
                        <a:t>100.0%</a:t>
                      </a:r>
                      <a:endParaRPr kumimoji="1" lang="ja-JP" altLang="en-US" dirty="0"/>
                    </a:p>
                  </a:txBody>
                  <a:tcPr anchor="ctr"/>
                </a:tc>
                <a:extLst>
                  <a:ext uri="{0D108BD9-81ED-4DB2-BD59-A6C34878D82A}">
                    <a16:rowId xmlns:a16="http://schemas.microsoft.com/office/drawing/2014/main" val="10005"/>
                  </a:ext>
                </a:extLst>
              </a:tr>
            </a:tbl>
          </a:graphicData>
        </a:graphic>
      </p:graphicFrame>
      <p:sp>
        <p:nvSpPr>
          <p:cNvPr id="5" name="テキスト ボックス 4"/>
          <p:cNvSpPr txBox="1"/>
          <p:nvPr/>
        </p:nvSpPr>
        <p:spPr>
          <a:xfrm>
            <a:off x="683568" y="4653136"/>
            <a:ext cx="7598427" cy="1569660"/>
          </a:xfrm>
          <a:prstGeom prst="rect">
            <a:avLst/>
          </a:prstGeom>
          <a:noFill/>
        </p:spPr>
        <p:txBody>
          <a:bodyPr wrap="none" rtlCol="0">
            <a:spAutoFit/>
          </a:bodyPr>
          <a:lstStyle/>
          <a:p>
            <a:r>
              <a:rPr lang="ja-JP" altLang="en-US" sz="2400" u="sng" dirty="0"/>
              <a:t>分布の把握は，</a:t>
            </a:r>
            <a:r>
              <a:rPr lang="ja-JP" altLang="en-US" sz="2400" b="1" u="sng" dirty="0">
                <a:solidFill>
                  <a:srgbClr val="FF0000"/>
                </a:solidFill>
              </a:rPr>
              <a:t>百分率度数分布表</a:t>
            </a:r>
            <a:r>
              <a:rPr lang="ja-JP" altLang="en-US" sz="2400" u="sng" dirty="0"/>
              <a:t>（</a:t>
            </a:r>
            <a:r>
              <a:rPr lang="en-US" altLang="ja-JP" sz="2400" u="sng" dirty="0"/>
              <a:t>percentage frequency</a:t>
            </a:r>
          </a:p>
          <a:p>
            <a:r>
              <a:rPr lang="en-US" altLang="ja-JP" sz="2400" u="sng" dirty="0"/>
              <a:t>distribution</a:t>
            </a:r>
            <a:r>
              <a:rPr lang="ja-JP" altLang="en-US" sz="2400" u="sng" dirty="0"/>
              <a:t>）の方が容易．</a:t>
            </a:r>
            <a:endParaRPr lang="en-US" altLang="ja-JP" sz="2400" u="sng" dirty="0"/>
          </a:p>
          <a:p>
            <a:r>
              <a:rPr kumimoji="1" lang="ja-JP" altLang="en-US" sz="2400" dirty="0"/>
              <a:t>百分率度数分布表では，標本の大きさは見えなくなる．</a:t>
            </a:r>
            <a:endParaRPr kumimoji="1" lang="en-US" altLang="ja-JP" sz="2400" dirty="0"/>
          </a:p>
          <a:p>
            <a:r>
              <a:rPr lang="ja-JP" altLang="en-US" sz="2400" dirty="0"/>
              <a:t>これは利点でもあり，欠点でもある．</a:t>
            </a:r>
            <a:endParaRPr kumimoji="1" lang="ja-JP" altLang="en-US" sz="2400" dirty="0"/>
          </a:p>
        </p:txBody>
      </p:sp>
      <p:sp>
        <p:nvSpPr>
          <p:cNvPr id="6" name="テキスト ボックス 5"/>
          <p:cNvSpPr txBox="1"/>
          <p:nvPr/>
        </p:nvSpPr>
        <p:spPr>
          <a:xfrm>
            <a:off x="683568" y="4005064"/>
            <a:ext cx="7329251" cy="461665"/>
          </a:xfrm>
          <a:prstGeom prst="rect">
            <a:avLst/>
          </a:prstGeom>
          <a:noFill/>
        </p:spPr>
        <p:txBody>
          <a:bodyPr wrap="none" rtlCol="0">
            <a:spAutoFit/>
          </a:bodyPr>
          <a:lstStyle/>
          <a:p>
            <a:r>
              <a:rPr kumimoji="1" lang="ja-JP" altLang="en-US" sz="2400" dirty="0"/>
              <a:t>この都市では，民主党支持者</a:t>
            </a:r>
            <a:r>
              <a:rPr lang="ja-JP" altLang="en-US" sz="2400" dirty="0"/>
              <a:t>が最も多いことがわかる．</a:t>
            </a:r>
            <a:endParaRPr kumimoji="1" lang="ja-JP" altLang="en-US" sz="24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685" name="Picture 5"/>
          <p:cNvPicPr>
            <a:picLocks noChangeAspect="1" noChangeArrowheads="1"/>
          </p:cNvPicPr>
          <p:nvPr/>
        </p:nvPicPr>
        <p:blipFill>
          <a:blip r:embed="rId2" cstate="print"/>
          <a:srcRect/>
          <a:stretch>
            <a:fillRect/>
          </a:stretch>
        </p:blipFill>
        <p:spPr bwMode="auto">
          <a:xfrm>
            <a:off x="428596" y="357166"/>
            <a:ext cx="3914672" cy="2357454"/>
          </a:xfrm>
          <a:prstGeom prst="rect">
            <a:avLst/>
          </a:prstGeom>
          <a:noFill/>
          <a:ln w="9525">
            <a:noFill/>
            <a:miter lim="800000"/>
            <a:headEnd/>
            <a:tailEnd/>
          </a:ln>
          <a:effectLst/>
        </p:spPr>
      </p:pic>
      <p:pic>
        <p:nvPicPr>
          <p:cNvPr id="71686" name="Picture 6"/>
          <p:cNvPicPr>
            <a:picLocks noChangeAspect="1" noChangeArrowheads="1"/>
          </p:cNvPicPr>
          <p:nvPr/>
        </p:nvPicPr>
        <p:blipFill>
          <a:blip r:embed="rId3" cstate="print"/>
          <a:srcRect/>
          <a:stretch>
            <a:fillRect/>
          </a:stretch>
        </p:blipFill>
        <p:spPr bwMode="auto">
          <a:xfrm>
            <a:off x="4714876" y="357166"/>
            <a:ext cx="3914671" cy="2357454"/>
          </a:xfrm>
          <a:prstGeom prst="rect">
            <a:avLst/>
          </a:prstGeom>
          <a:noFill/>
          <a:ln w="9525">
            <a:noFill/>
            <a:miter lim="800000"/>
            <a:headEnd/>
            <a:tailEnd/>
          </a:ln>
          <a:effectLst/>
        </p:spPr>
      </p:pic>
      <p:pic>
        <p:nvPicPr>
          <p:cNvPr id="71687" name="Picture 7"/>
          <p:cNvPicPr>
            <a:picLocks noChangeAspect="1" noChangeArrowheads="1"/>
          </p:cNvPicPr>
          <p:nvPr/>
        </p:nvPicPr>
        <p:blipFill>
          <a:blip r:embed="rId4" cstate="print"/>
          <a:srcRect/>
          <a:stretch>
            <a:fillRect/>
          </a:stretch>
        </p:blipFill>
        <p:spPr bwMode="auto">
          <a:xfrm>
            <a:off x="4643438" y="3429000"/>
            <a:ext cx="3914672" cy="2357454"/>
          </a:xfrm>
          <a:prstGeom prst="rect">
            <a:avLst/>
          </a:prstGeom>
          <a:noFill/>
          <a:ln w="9525">
            <a:noFill/>
            <a:miter lim="800000"/>
            <a:headEnd/>
            <a:tailEnd/>
          </a:ln>
          <a:effectLst/>
        </p:spPr>
      </p:pic>
      <p:sp>
        <p:nvSpPr>
          <p:cNvPr id="18" name="テキスト ボックス 17"/>
          <p:cNvSpPr txBox="1"/>
          <p:nvPr/>
        </p:nvSpPr>
        <p:spPr>
          <a:xfrm>
            <a:off x="642910" y="2928934"/>
            <a:ext cx="3414717" cy="369332"/>
          </a:xfrm>
          <a:prstGeom prst="rect">
            <a:avLst/>
          </a:prstGeom>
          <a:noFill/>
        </p:spPr>
        <p:txBody>
          <a:bodyPr wrap="none" rtlCol="0">
            <a:spAutoFit/>
          </a:bodyPr>
          <a:lstStyle/>
          <a:p>
            <a:r>
              <a:rPr kumimoji="1" lang="ja-JP" altLang="en-US" dirty="0"/>
              <a:t>平均</a:t>
            </a:r>
            <a:r>
              <a:rPr lang="en-US" altLang="ja-JP" dirty="0"/>
              <a:t>0.5</a:t>
            </a:r>
            <a:r>
              <a:rPr kumimoji="1" lang="en-US" altLang="ja-JP" dirty="0"/>
              <a:t>, </a:t>
            </a:r>
            <a:r>
              <a:rPr lang="ja-JP" altLang="en-US" dirty="0"/>
              <a:t>標準偏差</a:t>
            </a:r>
            <a:r>
              <a:rPr lang="en-US" altLang="ja-JP" dirty="0"/>
              <a:t>0.5, </a:t>
            </a:r>
            <a:r>
              <a:rPr lang="ja-JP" altLang="en-US" dirty="0"/>
              <a:t>変動係数</a:t>
            </a:r>
            <a:r>
              <a:rPr lang="en-US" altLang="ja-JP" dirty="0"/>
              <a:t>1</a:t>
            </a:r>
            <a:endParaRPr kumimoji="1" lang="ja-JP" altLang="en-US" dirty="0"/>
          </a:p>
        </p:txBody>
      </p:sp>
      <p:sp>
        <p:nvSpPr>
          <p:cNvPr id="19" name="テキスト ボックス 18"/>
          <p:cNvSpPr txBox="1"/>
          <p:nvPr/>
        </p:nvSpPr>
        <p:spPr>
          <a:xfrm>
            <a:off x="4786314" y="2857496"/>
            <a:ext cx="3882794" cy="369332"/>
          </a:xfrm>
          <a:prstGeom prst="rect">
            <a:avLst/>
          </a:prstGeom>
          <a:noFill/>
        </p:spPr>
        <p:txBody>
          <a:bodyPr wrap="none" rtlCol="0">
            <a:spAutoFit/>
          </a:bodyPr>
          <a:lstStyle/>
          <a:p>
            <a:r>
              <a:rPr kumimoji="1" lang="ja-JP" altLang="en-US" dirty="0"/>
              <a:t>平均</a:t>
            </a:r>
            <a:r>
              <a:rPr kumimoji="1" lang="en-US" altLang="ja-JP" dirty="0"/>
              <a:t>1, </a:t>
            </a:r>
            <a:r>
              <a:rPr lang="ja-JP" altLang="en-US" dirty="0"/>
              <a:t>標準偏差</a:t>
            </a:r>
            <a:r>
              <a:rPr lang="en-US" altLang="ja-JP" dirty="0"/>
              <a:t>0.707, </a:t>
            </a:r>
            <a:r>
              <a:rPr lang="ja-JP" altLang="en-US" dirty="0"/>
              <a:t>変動係数</a:t>
            </a:r>
            <a:r>
              <a:rPr lang="en-US" altLang="ja-JP" dirty="0"/>
              <a:t>0.707</a:t>
            </a:r>
            <a:endParaRPr kumimoji="1" lang="ja-JP" altLang="en-US" dirty="0"/>
          </a:p>
        </p:txBody>
      </p:sp>
      <p:sp>
        <p:nvSpPr>
          <p:cNvPr id="20" name="テキスト ボックス 19"/>
          <p:cNvSpPr txBox="1"/>
          <p:nvPr/>
        </p:nvSpPr>
        <p:spPr>
          <a:xfrm>
            <a:off x="4714876" y="5929330"/>
            <a:ext cx="4036682" cy="369332"/>
          </a:xfrm>
          <a:prstGeom prst="rect">
            <a:avLst/>
          </a:prstGeom>
          <a:noFill/>
        </p:spPr>
        <p:txBody>
          <a:bodyPr wrap="none" rtlCol="0">
            <a:spAutoFit/>
          </a:bodyPr>
          <a:lstStyle/>
          <a:p>
            <a:r>
              <a:rPr kumimoji="1" lang="ja-JP" altLang="en-US" dirty="0"/>
              <a:t>平均</a:t>
            </a:r>
            <a:r>
              <a:rPr kumimoji="1" lang="en-US" altLang="ja-JP" dirty="0"/>
              <a:t>1.5, </a:t>
            </a:r>
            <a:r>
              <a:rPr lang="ja-JP" altLang="en-US" dirty="0"/>
              <a:t>標準偏差</a:t>
            </a:r>
            <a:r>
              <a:rPr lang="en-US" altLang="ja-JP" dirty="0"/>
              <a:t>0.866, </a:t>
            </a:r>
            <a:r>
              <a:rPr lang="ja-JP" altLang="en-US" dirty="0"/>
              <a:t>変動係数</a:t>
            </a:r>
            <a:r>
              <a:rPr lang="en-US" altLang="ja-JP" dirty="0"/>
              <a:t>0.577</a:t>
            </a:r>
            <a:endParaRPr kumimoji="1" lang="ja-JP" altLang="en-US" dirty="0"/>
          </a:p>
        </p:txBody>
      </p:sp>
      <p:graphicFrame>
        <p:nvGraphicFramePr>
          <p:cNvPr id="21" name="オブジェクト 20"/>
          <p:cNvGraphicFramePr>
            <a:graphicFrameLocks noChangeAspect="1"/>
          </p:cNvGraphicFramePr>
          <p:nvPr/>
        </p:nvGraphicFramePr>
        <p:xfrm>
          <a:off x="642910" y="3643314"/>
          <a:ext cx="3455001" cy="1000132"/>
        </p:xfrm>
        <a:graphic>
          <a:graphicData uri="http://schemas.openxmlformats.org/presentationml/2006/ole">
            <mc:AlternateContent xmlns:mc="http://schemas.openxmlformats.org/markup-compatibility/2006">
              <mc:Choice xmlns:v="urn:schemas-microsoft-com:vml" Requires="v">
                <p:oleObj name="数式" r:id="rId5" imgW="1447560" imgH="419040" progId="Equation.3">
                  <p:embed/>
                </p:oleObj>
              </mc:Choice>
              <mc:Fallback>
                <p:oleObj name="数式" r:id="rId5" imgW="1447560" imgH="419040" progId="Equation.3">
                  <p:embed/>
                  <p:pic>
                    <p:nvPicPr>
                      <p:cNvPr id="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42910" y="3643314"/>
                        <a:ext cx="3455001" cy="1000132"/>
                      </a:xfrm>
                      <a:prstGeom prst="rect">
                        <a:avLst/>
                      </a:prstGeom>
                      <a:solidFill>
                        <a:srgbClr val="FFFF00"/>
                      </a:solidFill>
                    </p:spPr>
                  </p:pic>
                </p:oleObj>
              </mc:Fallback>
            </mc:AlternateContent>
          </a:graphicData>
        </a:graphic>
      </p:graphicFrame>
      <p:sp>
        <p:nvSpPr>
          <p:cNvPr id="22" name="テキスト ボックス 21"/>
          <p:cNvSpPr txBox="1"/>
          <p:nvPr/>
        </p:nvSpPr>
        <p:spPr>
          <a:xfrm>
            <a:off x="428596" y="4929198"/>
            <a:ext cx="3877985" cy="646331"/>
          </a:xfrm>
          <a:prstGeom prst="rect">
            <a:avLst/>
          </a:prstGeom>
          <a:noFill/>
        </p:spPr>
        <p:txBody>
          <a:bodyPr wrap="none" rtlCol="0">
            <a:spAutoFit/>
          </a:bodyPr>
          <a:lstStyle/>
          <a:p>
            <a:r>
              <a:rPr kumimoji="1" lang="ja-JP" altLang="en-US" dirty="0"/>
              <a:t>平均と標準偏差の単位は同じなので，</a:t>
            </a:r>
            <a:endParaRPr kumimoji="1" lang="en-US" altLang="ja-JP" dirty="0"/>
          </a:p>
          <a:p>
            <a:r>
              <a:rPr lang="ja-JP" altLang="en-US" dirty="0"/>
              <a:t>この係数は無単位．</a:t>
            </a:r>
            <a:endParaRPr kumimoji="1" lang="ja-JP" alt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a:t>投資の分散効果</a:t>
            </a:r>
          </a:p>
        </p:txBody>
      </p:sp>
      <p:sp>
        <p:nvSpPr>
          <p:cNvPr id="3" name="コンテンツ プレースホルダ 2"/>
          <p:cNvSpPr>
            <a:spLocks noGrp="1"/>
          </p:cNvSpPr>
          <p:nvPr>
            <p:ph idx="1"/>
          </p:nvPr>
        </p:nvSpPr>
        <p:spPr/>
        <p:txBody>
          <a:bodyPr>
            <a:normAutofit fontScale="92500" lnSpcReduction="10000"/>
          </a:bodyPr>
          <a:lstStyle/>
          <a:p>
            <a:r>
              <a:rPr lang="ja-JP" altLang="en-US" dirty="0"/>
              <a:t>ひとつの投資が成功する確率を</a:t>
            </a:r>
            <a:r>
              <a:rPr lang="en-US" altLang="ja-JP" dirty="0"/>
              <a:t>1/2</a:t>
            </a:r>
            <a:r>
              <a:rPr lang="ja-JP" altLang="en-US" dirty="0"/>
              <a:t>として，成功回数の分布を考える．＜２項分布＞</a:t>
            </a:r>
            <a:endParaRPr lang="en-US" altLang="ja-JP" dirty="0"/>
          </a:p>
          <a:p>
            <a:r>
              <a:rPr lang="ja-JP" altLang="en-US" dirty="0"/>
              <a:t>投資先の数が多い方が，リスクが小さくなる．</a:t>
            </a:r>
            <a:endParaRPr lang="en-US" altLang="ja-JP" dirty="0"/>
          </a:p>
          <a:p>
            <a:pPr lvl="1"/>
            <a:r>
              <a:rPr lang="ja-JP" altLang="en-US" dirty="0"/>
              <a:t>投資先の数が増えるにつれて，すべてが失敗する確率は小さくなっていく．</a:t>
            </a:r>
            <a:endParaRPr lang="en-US" altLang="ja-JP" dirty="0"/>
          </a:p>
          <a:p>
            <a:pPr lvl="1"/>
            <a:r>
              <a:rPr kumimoji="1" lang="ja-JP" altLang="en-US" dirty="0"/>
              <a:t>単純には「リスク＝分散」．</a:t>
            </a:r>
            <a:r>
              <a:rPr lang="ja-JP" altLang="en-US" dirty="0"/>
              <a:t>しかし，投資先が多くなると，成功回数の分散は大きくなる．</a:t>
            </a:r>
            <a:endParaRPr lang="en-US" altLang="ja-JP" dirty="0"/>
          </a:p>
          <a:p>
            <a:pPr lvl="1"/>
            <a:r>
              <a:rPr kumimoji="1" lang="ja-JP" altLang="en-US" dirty="0"/>
              <a:t>平均値も大きくなっていることに注意．</a:t>
            </a:r>
            <a:r>
              <a:rPr lang="ja-JP" altLang="en-US" dirty="0"/>
              <a:t>平均値</a:t>
            </a:r>
            <a:r>
              <a:rPr kumimoji="1" lang="ja-JP" altLang="en-US" dirty="0"/>
              <a:t>が異なる</a:t>
            </a:r>
            <a:r>
              <a:rPr lang="ja-JP" altLang="en-US" dirty="0"/>
              <a:t>場合に</a:t>
            </a:r>
            <a:r>
              <a:rPr kumimoji="1" lang="ja-JP" altLang="en-US" dirty="0"/>
              <a:t>分散</a:t>
            </a:r>
            <a:r>
              <a:rPr lang="ja-JP" altLang="en-US" dirty="0"/>
              <a:t>を評価するには，変動係数</a:t>
            </a:r>
            <a:r>
              <a:rPr kumimoji="1" lang="ja-JP" altLang="en-US" dirty="0"/>
              <a:t>を考えるのが適切</a:t>
            </a:r>
            <a:r>
              <a:rPr lang="ja-JP" altLang="en-US" dirty="0"/>
              <a:t>．</a:t>
            </a:r>
            <a:endParaRPr kumimoji="1"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表</a:t>
            </a:r>
            <a:r>
              <a:rPr kumimoji="1" lang="en-US" altLang="ja-JP" dirty="0"/>
              <a:t>2.3</a:t>
            </a:r>
            <a:r>
              <a:rPr kumimoji="1" lang="ja-JP" altLang="en-US" dirty="0"/>
              <a:t>　</a:t>
            </a:r>
            <a:r>
              <a:rPr lang="ja-JP" altLang="en-US" dirty="0"/>
              <a:t>スモールタウンとビックタウンにおける支持政党</a:t>
            </a:r>
            <a:endParaRPr kumimoji="1" lang="ja-JP" altLang="en-US" dirty="0"/>
          </a:p>
        </p:txBody>
      </p:sp>
      <p:graphicFrame>
        <p:nvGraphicFramePr>
          <p:cNvPr id="5" name="コンテンツ プレースホルダ 4"/>
          <p:cNvGraphicFramePr>
            <a:graphicFrameLocks noGrp="1"/>
          </p:cNvGraphicFramePr>
          <p:nvPr>
            <p:ph idx="1"/>
          </p:nvPr>
        </p:nvGraphicFramePr>
        <p:xfrm>
          <a:off x="457200" y="1600200"/>
          <a:ext cx="8229600" cy="222504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kumimoji="1" lang="ja-JP" altLang="en-US" dirty="0"/>
                        <a:t>　支持政党</a:t>
                      </a:r>
                    </a:p>
                  </a:txBody>
                  <a:tcPr/>
                </a:tc>
                <a:tc>
                  <a:txBody>
                    <a:bodyPr/>
                    <a:lstStyle/>
                    <a:p>
                      <a:pPr algn="ctr"/>
                      <a:r>
                        <a:rPr kumimoji="1" lang="ja-JP" altLang="en-US" dirty="0"/>
                        <a:t>スモールタウン</a:t>
                      </a:r>
                    </a:p>
                  </a:txBody>
                  <a:tcPr/>
                </a:tc>
                <a:tc>
                  <a:txBody>
                    <a:bodyPr/>
                    <a:lstStyle/>
                    <a:p>
                      <a:pPr algn="ctr"/>
                      <a:r>
                        <a:rPr kumimoji="1" lang="ja-JP" altLang="en-US" dirty="0"/>
                        <a:t>ビックタウン</a:t>
                      </a:r>
                    </a:p>
                  </a:txBody>
                  <a:tcPr/>
                </a:tc>
                <a:extLst>
                  <a:ext uri="{0D108BD9-81ED-4DB2-BD59-A6C34878D82A}">
                    <a16:rowId xmlns:a16="http://schemas.microsoft.com/office/drawing/2014/main" val="10000"/>
                  </a:ext>
                </a:extLst>
              </a:tr>
              <a:tr h="370840">
                <a:tc>
                  <a:txBody>
                    <a:bodyPr/>
                    <a:lstStyle/>
                    <a:p>
                      <a:r>
                        <a:rPr kumimoji="1" lang="ja-JP" altLang="en-US" dirty="0"/>
                        <a:t>　共和党</a:t>
                      </a:r>
                    </a:p>
                  </a:txBody>
                  <a:tcPr/>
                </a:tc>
                <a:tc>
                  <a:txBody>
                    <a:bodyPr/>
                    <a:lstStyle/>
                    <a:p>
                      <a:pPr algn="ctr"/>
                      <a:r>
                        <a:rPr kumimoji="1" lang="en-US" altLang="ja-JP" dirty="0"/>
                        <a:t>37</a:t>
                      </a:r>
                      <a:endParaRPr kumimoji="1" lang="ja-JP" altLang="en-US" dirty="0"/>
                    </a:p>
                  </a:txBody>
                  <a:tcPr/>
                </a:tc>
                <a:tc>
                  <a:txBody>
                    <a:bodyPr/>
                    <a:lstStyle/>
                    <a:p>
                      <a:pPr algn="ctr"/>
                      <a:r>
                        <a:rPr kumimoji="1" lang="en-US" altLang="ja-JP" dirty="0"/>
                        <a:t>52</a:t>
                      </a:r>
                      <a:endParaRPr kumimoji="1" lang="ja-JP" altLang="en-US" dirty="0"/>
                    </a:p>
                  </a:txBody>
                  <a:tcPr/>
                </a:tc>
                <a:extLst>
                  <a:ext uri="{0D108BD9-81ED-4DB2-BD59-A6C34878D82A}">
                    <a16:rowId xmlns:a16="http://schemas.microsoft.com/office/drawing/2014/main" val="10001"/>
                  </a:ext>
                </a:extLst>
              </a:tr>
              <a:tr h="370840">
                <a:tc>
                  <a:txBody>
                    <a:bodyPr/>
                    <a:lstStyle/>
                    <a:p>
                      <a:r>
                        <a:rPr kumimoji="1" lang="ja-JP" altLang="en-US" dirty="0"/>
                        <a:t>　民主党</a:t>
                      </a:r>
                    </a:p>
                  </a:txBody>
                  <a:tcPr/>
                </a:tc>
                <a:tc>
                  <a:txBody>
                    <a:bodyPr/>
                    <a:lstStyle/>
                    <a:p>
                      <a:pPr algn="ctr"/>
                      <a:r>
                        <a:rPr kumimoji="1" lang="en-US" altLang="ja-JP" dirty="0"/>
                        <a:t>47</a:t>
                      </a:r>
                      <a:endParaRPr kumimoji="1" lang="ja-JP" altLang="en-US" dirty="0"/>
                    </a:p>
                  </a:txBody>
                  <a:tcPr/>
                </a:tc>
                <a:tc>
                  <a:txBody>
                    <a:bodyPr/>
                    <a:lstStyle/>
                    <a:p>
                      <a:pPr algn="ctr"/>
                      <a:r>
                        <a:rPr kumimoji="1" lang="en-US" altLang="ja-JP" dirty="0"/>
                        <a:t>130</a:t>
                      </a:r>
                      <a:endParaRPr kumimoji="1" lang="ja-JP" altLang="en-US" dirty="0"/>
                    </a:p>
                  </a:txBody>
                  <a:tcPr/>
                </a:tc>
                <a:extLst>
                  <a:ext uri="{0D108BD9-81ED-4DB2-BD59-A6C34878D82A}">
                    <a16:rowId xmlns:a16="http://schemas.microsoft.com/office/drawing/2014/main" val="10002"/>
                  </a:ext>
                </a:extLst>
              </a:tr>
              <a:tr h="370840">
                <a:tc>
                  <a:txBody>
                    <a:bodyPr/>
                    <a:lstStyle/>
                    <a:p>
                      <a:r>
                        <a:rPr kumimoji="1" lang="ja-JP" altLang="en-US" dirty="0"/>
                        <a:t>　支持政党なし</a:t>
                      </a:r>
                    </a:p>
                  </a:txBody>
                  <a:tcPr/>
                </a:tc>
                <a:tc>
                  <a:txBody>
                    <a:bodyPr/>
                    <a:lstStyle/>
                    <a:p>
                      <a:pPr algn="ctr"/>
                      <a:r>
                        <a:rPr kumimoji="1" lang="en-US" altLang="ja-JP" dirty="0"/>
                        <a:t>23</a:t>
                      </a:r>
                      <a:endParaRPr kumimoji="1" lang="ja-JP" altLang="en-US" dirty="0"/>
                    </a:p>
                  </a:txBody>
                  <a:tcPr/>
                </a:tc>
                <a:tc>
                  <a:txBody>
                    <a:bodyPr/>
                    <a:lstStyle/>
                    <a:p>
                      <a:pPr algn="ctr"/>
                      <a:r>
                        <a:rPr kumimoji="1" lang="en-US" altLang="ja-JP" dirty="0"/>
                        <a:t>30</a:t>
                      </a:r>
                      <a:endParaRPr kumimoji="1" lang="ja-JP" altLang="en-US" dirty="0"/>
                    </a:p>
                  </a:txBody>
                  <a:tcPr/>
                </a:tc>
                <a:extLst>
                  <a:ext uri="{0D108BD9-81ED-4DB2-BD59-A6C34878D82A}">
                    <a16:rowId xmlns:a16="http://schemas.microsoft.com/office/drawing/2014/main" val="10003"/>
                  </a:ext>
                </a:extLst>
              </a:tr>
              <a:tr h="370840">
                <a:tc>
                  <a:txBody>
                    <a:bodyPr/>
                    <a:lstStyle/>
                    <a:p>
                      <a:r>
                        <a:rPr kumimoji="1" lang="ja-JP" altLang="en-US" dirty="0"/>
                        <a:t>　その他</a:t>
                      </a:r>
                    </a:p>
                  </a:txBody>
                  <a:tcPr/>
                </a:tc>
                <a:tc>
                  <a:txBody>
                    <a:bodyPr/>
                    <a:lstStyle/>
                    <a:p>
                      <a:pPr algn="ctr"/>
                      <a:r>
                        <a:rPr kumimoji="1" lang="en-US" altLang="ja-JP" dirty="0"/>
                        <a:t>18</a:t>
                      </a:r>
                      <a:endParaRPr kumimoji="1" lang="ja-JP" altLang="en-US" dirty="0"/>
                    </a:p>
                  </a:txBody>
                  <a:tcPr/>
                </a:tc>
                <a:tc>
                  <a:txBody>
                    <a:bodyPr/>
                    <a:lstStyle/>
                    <a:p>
                      <a:pPr algn="ctr"/>
                      <a:r>
                        <a:rPr kumimoji="1" lang="en-US" altLang="ja-JP" dirty="0"/>
                        <a:t>18</a:t>
                      </a:r>
                      <a:endParaRPr kumimoji="1" lang="ja-JP" altLang="en-US" dirty="0"/>
                    </a:p>
                  </a:txBody>
                  <a:tcPr/>
                </a:tc>
                <a:extLst>
                  <a:ext uri="{0D108BD9-81ED-4DB2-BD59-A6C34878D82A}">
                    <a16:rowId xmlns:a16="http://schemas.microsoft.com/office/drawing/2014/main" val="10004"/>
                  </a:ext>
                </a:extLst>
              </a:tr>
              <a:tr h="370840">
                <a:tc>
                  <a:txBody>
                    <a:bodyPr/>
                    <a:lstStyle/>
                    <a:p>
                      <a:pPr algn="ctr"/>
                      <a:r>
                        <a:rPr kumimoji="1" lang="ja-JP" altLang="en-US" dirty="0"/>
                        <a:t>計</a:t>
                      </a:r>
                    </a:p>
                  </a:txBody>
                  <a:tcPr/>
                </a:tc>
                <a:tc>
                  <a:txBody>
                    <a:bodyPr/>
                    <a:lstStyle/>
                    <a:p>
                      <a:pPr algn="ctr"/>
                      <a:r>
                        <a:rPr kumimoji="1" lang="en-US" altLang="ja-JP" dirty="0"/>
                        <a:t>125</a:t>
                      </a:r>
                      <a:endParaRPr kumimoji="1" lang="ja-JP" altLang="en-US" dirty="0"/>
                    </a:p>
                  </a:txBody>
                  <a:tcPr/>
                </a:tc>
                <a:tc>
                  <a:txBody>
                    <a:bodyPr/>
                    <a:lstStyle/>
                    <a:p>
                      <a:pPr algn="ctr"/>
                      <a:r>
                        <a:rPr kumimoji="1" lang="en-US" altLang="ja-JP" dirty="0"/>
                        <a:t>230</a:t>
                      </a:r>
                      <a:endParaRPr kumimoji="1" lang="ja-JP" altLang="en-US" dirty="0"/>
                    </a:p>
                  </a:txBody>
                  <a:tcPr/>
                </a:tc>
                <a:extLst>
                  <a:ext uri="{0D108BD9-81ED-4DB2-BD59-A6C34878D82A}">
                    <a16:rowId xmlns:a16="http://schemas.microsoft.com/office/drawing/2014/main" val="10005"/>
                  </a:ext>
                </a:extLst>
              </a:tr>
            </a:tbl>
          </a:graphicData>
        </a:graphic>
      </p:graphicFrame>
      <p:sp>
        <p:nvSpPr>
          <p:cNvPr id="4" name="テキスト ボックス 3"/>
          <p:cNvSpPr txBox="1"/>
          <p:nvPr/>
        </p:nvSpPr>
        <p:spPr>
          <a:xfrm>
            <a:off x="827584" y="4007802"/>
            <a:ext cx="7488832" cy="1938992"/>
          </a:xfrm>
          <a:prstGeom prst="rect">
            <a:avLst/>
          </a:prstGeom>
          <a:noFill/>
        </p:spPr>
        <p:txBody>
          <a:bodyPr wrap="square" rtlCol="0">
            <a:spAutoFit/>
          </a:bodyPr>
          <a:lstStyle/>
          <a:p>
            <a:r>
              <a:rPr kumimoji="1" lang="ja-JP" altLang="en-US" sz="2400" dirty="0"/>
              <a:t>科学者の興味は，ひとつの標本での分布ではなく，</a:t>
            </a:r>
            <a:r>
              <a:rPr kumimoji="1" lang="ja-JP" altLang="en-US" sz="2400" u="sng" dirty="0"/>
              <a:t>異なる標本での分布の違い</a:t>
            </a:r>
            <a:r>
              <a:rPr kumimoji="1" lang="ja-JP" altLang="en-US" sz="2400" dirty="0"/>
              <a:t>にあることが多い．</a:t>
            </a:r>
            <a:endParaRPr kumimoji="1" lang="en-US" altLang="ja-JP" sz="2400" dirty="0"/>
          </a:p>
          <a:p>
            <a:r>
              <a:rPr lang="ja-JP" altLang="en-US" sz="2400" dirty="0"/>
              <a:t>例：ビックタウンでの支持政党の分布は，スモールタウンにおける分布と同じか？</a:t>
            </a:r>
            <a:endParaRPr lang="en-US" altLang="ja-JP" sz="2400" dirty="0"/>
          </a:p>
          <a:p>
            <a:r>
              <a:rPr lang="ja-JP" altLang="en-US" sz="2400" u="sng" dirty="0"/>
              <a:t>支持政党の変動を，地域の違いによって説明できるか</a:t>
            </a:r>
            <a:r>
              <a:rPr lang="ja-JP" altLang="en-US" sz="2400" dirty="0"/>
              <a:t>？</a:t>
            </a:r>
            <a:endParaRPr lang="en-US" altLang="ja-JP" sz="2400" dirty="0"/>
          </a:p>
        </p:txBody>
      </p:sp>
      <p:sp>
        <p:nvSpPr>
          <p:cNvPr id="3" name="テキスト ボックス 2"/>
          <p:cNvSpPr txBox="1"/>
          <p:nvPr/>
        </p:nvSpPr>
        <p:spPr>
          <a:xfrm>
            <a:off x="4427984" y="6088072"/>
            <a:ext cx="3967753" cy="400110"/>
          </a:xfrm>
          <a:prstGeom prst="rect">
            <a:avLst/>
          </a:prstGeom>
          <a:noFill/>
        </p:spPr>
        <p:txBody>
          <a:bodyPr wrap="none" rtlCol="0">
            <a:spAutoFit/>
          </a:bodyPr>
          <a:lstStyle/>
          <a:p>
            <a:r>
              <a:rPr kumimoji="1" lang="ja-JP" altLang="en-US" sz="2000" dirty="0"/>
              <a:t>参考：クロス集計表の分析（第４章）</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r>
              <a:rPr kumimoji="1" lang="ja-JP" altLang="en-US" dirty="0"/>
              <a:t>表</a:t>
            </a:r>
            <a:r>
              <a:rPr kumimoji="1" lang="en-US" altLang="ja-JP" dirty="0"/>
              <a:t>2.3</a:t>
            </a:r>
            <a:r>
              <a:rPr kumimoji="1" lang="ja-JP" altLang="en-US" dirty="0"/>
              <a:t>　</a:t>
            </a:r>
            <a:r>
              <a:rPr lang="ja-JP" altLang="en-US" dirty="0"/>
              <a:t>スモールタウンとビックタウンにおける支持政党（百分率）</a:t>
            </a:r>
            <a:endParaRPr kumimoji="1" lang="ja-JP" altLang="en-US" dirty="0"/>
          </a:p>
        </p:txBody>
      </p:sp>
      <p:graphicFrame>
        <p:nvGraphicFramePr>
          <p:cNvPr id="5" name="コンテンツ プレースホルダ 4"/>
          <p:cNvGraphicFramePr>
            <a:graphicFrameLocks noGrp="1"/>
          </p:cNvGraphicFramePr>
          <p:nvPr>
            <p:ph idx="1"/>
            <p:extLst>
              <p:ext uri="{D42A27DB-BD31-4B8C-83A1-F6EECF244321}">
                <p14:modId xmlns:p14="http://schemas.microsoft.com/office/powerpoint/2010/main" val="4079811541"/>
              </p:ext>
            </p:extLst>
          </p:nvPr>
        </p:nvGraphicFramePr>
        <p:xfrm>
          <a:off x="457200" y="1600200"/>
          <a:ext cx="8229600" cy="259588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r>
                        <a:rPr kumimoji="1" lang="ja-JP" altLang="en-US" dirty="0"/>
                        <a:t>　支持政党</a:t>
                      </a:r>
                    </a:p>
                  </a:txBody>
                  <a:tcPr/>
                </a:tc>
                <a:tc>
                  <a:txBody>
                    <a:bodyPr/>
                    <a:lstStyle/>
                    <a:p>
                      <a:pPr algn="ctr"/>
                      <a:r>
                        <a:rPr kumimoji="1" lang="ja-JP" altLang="en-US" dirty="0"/>
                        <a:t>スモールタウン</a:t>
                      </a:r>
                    </a:p>
                  </a:txBody>
                  <a:tcPr/>
                </a:tc>
                <a:tc>
                  <a:txBody>
                    <a:bodyPr/>
                    <a:lstStyle/>
                    <a:p>
                      <a:pPr algn="ctr"/>
                      <a:r>
                        <a:rPr kumimoji="1" lang="ja-JP" altLang="en-US" dirty="0"/>
                        <a:t>ビックタウン</a:t>
                      </a:r>
                    </a:p>
                  </a:txBody>
                  <a:tcPr/>
                </a:tc>
                <a:extLst>
                  <a:ext uri="{0D108BD9-81ED-4DB2-BD59-A6C34878D82A}">
                    <a16:rowId xmlns:a16="http://schemas.microsoft.com/office/drawing/2014/main" val="10000"/>
                  </a:ext>
                </a:extLst>
              </a:tr>
              <a:tr h="370840">
                <a:tc>
                  <a:txBody>
                    <a:bodyPr/>
                    <a:lstStyle/>
                    <a:p>
                      <a:r>
                        <a:rPr kumimoji="1" lang="ja-JP" altLang="en-US" dirty="0"/>
                        <a:t>　共和党</a:t>
                      </a:r>
                    </a:p>
                  </a:txBody>
                  <a:tcPr/>
                </a:tc>
                <a:tc>
                  <a:txBody>
                    <a:bodyPr/>
                    <a:lstStyle/>
                    <a:p>
                      <a:pPr algn="ctr"/>
                      <a:r>
                        <a:rPr kumimoji="1" lang="en-US" altLang="ja-JP" dirty="0"/>
                        <a:t>29.6</a:t>
                      </a:r>
                      <a:endParaRPr kumimoji="1" lang="ja-JP" altLang="en-US" dirty="0"/>
                    </a:p>
                  </a:txBody>
                  <a:tcPr/>
                </a:tc>
                <a:tc>
                  <a:txBody>
                    <a:bodyPr/>
                    <a:lstStyle/>
                    <a:p>
                      <a:pPr algn="ctr"/>
                      <a:r>
                        <a:rPr kumimoji="1" lang="en-US" altLang="ja-JP" dirty="0"/>
                        <a:t>22.6</a:t>
                      </a:r>
                      <a:endParaRPr kumimoji="1" lang="ja-JP" altLang="en-US" dirty="0"/>
                    </a:p>
                  </a:txBody>
                  <a:tcPr/>
                </a:tc>
                <a:extLst>
                  <a:ext uri="{0D108BD9-81ED-4DB2-BD59-A6C34878D82A}">
                    <a16:rowId xmlns:a16="http://schemas.microsoft.com/office/drawing/2014/main" val="10001"/>
                  </a:ext>
                </a:extLst>
              </a:tr>
              <a:tr h="370840">
                <a:tc>
                  <a:txBody>
                    <a:bodyPr/>
                    <a:lstStyle/>
                    <a:p>
                      <a:r>
                        <a:rPr kumimoji="1" lang="ja-JP" altLang="en-US" dirty="0"/>
                        <a:t>　民主党</a:t>
                      </a:r>
                    </a:p>
                  </a:txBody>
                  <a:tcPr/>
                </a:tc>
                <a:tc>
                  <a:txBody>
                    <a:bodyPr/>
                    <a:lstStyle/>
                    <a:p>
                      <a:pPr algn="ctr"/>
                      <a:r>
                        <a:rPr kumimoji="1" lang="en-US" altLang="ja-JP" dirty="0"/>
                        <a:t>37.6</a:t>
                      </a:r>
                      <a:endParaRPr kumimoji="1" lang="ja-JP" altLang="en-US" dirty="0"/>
                    </a:p>
                  </a:txBody>
                  <a:tcPr/>
                </a:tc>
                <a:tc>
                  <a:txBody>
                    <a:bodyPr/>
                    <a:lstStyle/>
                    <a:p>
                      <a:pPr algn="ctr"/>
                      <a:r>
                        <a:rPr kumimoji="1" lang="en-US" altLang="ja-JP" dirty="0"/>
                        <a:t>56.5</a:t>
                      </a:r>
                      <a:endParaRPr kumimoji="1" lang="ja-JP" altLang="en-US" dirty="0"/>
                    </a:p>
                  </a:txBody>
                  <a:tcPr/>
                </a:tc>
                <a:extLst>
                  <a:ext uri="{0D108BD9-81ED-4DB2-BD59-A6C34878D82A}">
                    <a16:rowId xmlns:a16="http://schemas.microsoft.com/office/drawing/2014/main" val="10002"/>
                  </a:ext>
                </a:extLst>
              </a:tr>
              <a:tr h="370840">
                <a:tc>
                  <a:txBody>
                    <a:bodyPr/>
                    <a:lstStyle/>
                    <a:p>
                      <a:r>
                        <a:rPr kumimoji="1" lang="ja-JP" altLang="en-US" dirty="0"/>
                        <a:t>　支持政党なし</a:t>
                      </a:r>
                    </a:p>
                  </a:txBody>
                  <a:tcPr/>
                </a:tc>
                <a:tc>
                  <a:txBody>
                    <a:bodyPr/>
                    <a:lstStyle/>
                    <a:p>
                      <a:pPr algn="ctr"/>
                      <a:r>
                        <a:rPr kumimoji="1" lang="en-US" altLang="ja-JP" dirty="0"/>
                        <a:t>18.4</a:t>
                      </a:r>
                      <a:endParaRPr kumimoji="1" lang="ja-JP" altLang="en-US" dirty="0"/>
                    </a:p>
                  </a:txBody>
                  <a:tcPr/>
                </a:tc>
                <a:tc>
                  <a:txBody>
                    <a:bodyPr/>
                    <a:lstStyle/>
                    <a:p>
                      <a:pPr algn="ctr"/>
                      <a:r>
                        <a:rPr kumimoji="1" lang="en-US" altLang="ja-JP" dirty="0"/>
                        <a:t>13.0</a:t>
                      </a:r>
                      <a:endParaRPr kumimoji="1" lang="ja-JP" altLang="en-US" dirty="0"/>
                    </a:p>
                  </a:txBody>
                  <a:tcPr/>
                </a:tc>
                <a:extLst>
                  <a:ext uri="{0D108BD9-81ED-4DB2-BD59-A6C34878D82A}">
                    <a16:rowId xmlns:a16="http://schemas.microsoft.com/office/drawing/2014/main" val="10003"/>
                  </a:ext>
                </a:extLst>
              </a:tr>
              <a:tr h="370840">
                <a:tc>
                  <a:txBody>
                    <a:bodyPr/>
                    <a:lstStyle/>
                    <a:p>
                      <a:r>
                        <a:rPr kumimoji="1" lang="ja-JP" altLang="en-US" dirty="0"/>
                        <a:t>　その他</a:t>
                      </a:r>
                    </a:p>
                  </a:txBody>
                  <a:tcPr/>
                </a:tc>
                <a:tc>
                  <a:txBody>
                    <a:bodyPr/>
                    <a:lstStyle/>
                    <a:p>
                      <a:pPr algn="ctr"/>
                      <a:r>
                        <a:rPr kumimoji="1" lang="en-US" altLang="ja-JP" dirty="0"/>
                        <a:t>14.4</a:t>
                      </a:r>
                      <a:endParaRPr kumimoji="1" lang="ja-JP" altLang="en-US" dirty="0"/>
                    </a:p>
                  </a:txBody>
                  <a:tcPr/>
                </a:tc>
                <a:tc>
                  <a:txBody>
                    <a:bodyPr/>
                    <a:lstStyle/>
                    <a:p>
                      <a:pPr algn="ctr"/>
                      <a:r>
                        <a:rPr kumimoji="1" lang="en-US" altLang="ja-JP" dirty="0"/>
                        <a:t>7.8</a:t>
                      </a:r>
                      <a:endParaRPr kumimoji="1" lang="ja-JP" altLang="en-US" dirty="0"/>
                    </a:p>
                  </a:txBody>
                  <a:tcPr/>
                </a:tc>
                <a:extLst>
                  <a:ext uri="{0D108BD9-81ED-4DB2-BD59-A6C34878D82A}">
                    <a16:rowId xmlns:a16="http://schemas.microsoft.com/office/drawing/2014/main" val="10004"/>
                  </a:ext>
                </a:extLst>
              </a:tr>
              <a:tr h="370840">
                <a:tc>
                  <a:txBody>
                    <a:bodyPr/>
                    <a:lstStyle/>
                    <a:p>
                      <a:pPr algn="ctr"/>
                      <a:r>
                        <a:rPr kumimoji="1" lang="ja-JP" altLang="en-US" dirty="0"/>
                        <a:t>計</a:t>
                      </a:r>
                    </a:p>
                  </a:txBody>
                  <a:tcPr/>
                </a:tc>
                <a:tc>
                  <a:txBody>
                    <a:bodyPr/>
                    <a:lstStyle/>
                    <a:p>
                      <a:pPr algn="ctr"/>
                      <a:r>
                        <a:rPr kumimoji="1" lang="en-US" altLang="ja-JP" dirty="0"/>
                        <a:t>100.0%</a:t>
                      </a:r>
                      <a:endParaRPr kumimoji="1" lang="ja-JP" altLang="en-US" dirty="0"/>
                    </a:p>
                  </a:txBody>
                  <a:tcPr/>
                </a:tc>
                <a:tc>
                  <a:txBody>
                    <a:bodyPr/>
                    <a:lstStyle/>
                    <a:p>
                      <a:pPr algn="ctr"/>
                      <a:r>
                        <a:rPr kumimoji="1" lang="en-US" altLang="ja-JP" dirty="0"/>
                        <a:t>99.9%</a:t>
                      </a:r>
                      <a:endParaRPr kumimoji="1" lang="ja-JP" altLang="en-US" dirty="0"/>
                    </a:p>
                  </a:txBody>
                  <a:tcPr/>
                </a:tc>
                <a:extLst>
                  <a:ext uri="{0D108BD9-81ED-4DB2-BD59-A6C34878D82A}">
                    <a16:rowId xmlns:a16="http://schemas.microsoft.com/office/drawing/2014/main" val="10005"/>
                  </a:ext>
                </a:extLst>
              </a:tr>
              <a:tr h="370840">
                <a:tc>
                  <a:txBody>
                    <a:bodyPr/>
                    <a:lstStyle/>
                    <a:p>
                      <a:pPr algn="ctr"/>
                      <a:r>
                        <a:rPr kumimoji="1" lang="en-US" altLang="ja-JP" i="1" dirty="0"/>
                        <a:t>N</a:t>
                      </a:r>
                      <a:endParaRPr kumimoji="1" lang="ja-JP" altLang="en-US" i="1" dirty="0"/>
                    </a:p>
                  </a:txBody>
                  <a:tcPr/>
                </a:tc>
                <a:tc>
                  <a:txBody>
                    <a:bodyPr/>
                    <a:lstStyle/>
                    <a:p>
                      <a:pPr algn="ctr"/>
                      <a:r>
                        <a:rPr kumimoji="1" lang="en-US" altLang="ja-JP" dirty="0"/>
                        <a:t>125</a:t>
                      </a:r>
                      <a:endParaRPr kumimoji="1" lang="ja-JP" altLang="en-US" dirty="0"/>
                    </a:p>
                  </a:txBody>
                  <a:tcPr/>
                </a:tc>
                <a:tc>
                  <a:txBody>
                    <a:bodyPr/>
                    <a:lstStyle/>
                    <a:p>
                      <a:pPr algn="ctr"/>
                      <a:r>
                        <a:rPr kumimoji="1" lang="en-US" altLang="ja-JP" dirty="0"/>
                        <a:t>230</a:t>
                      </a:r>
                      <a:endParaRPr kumimoji="1" lang="ja-JP" altLang="en-US" dirty="0"/>
                    </a:p>
                  </a:txBody>
                  <a:tcPr/>
                </a:tc>
                <a:extLst>
                  <a:ext uri="{0D108BD9-81ED-4DB2-BD59-A6C34878D82A}">
                    <a16:rowId xmlns:a16="http://schemas.microsoft.com/office/drawing/2014/main" val="10006"/>
                  </a:ext>
                </a:extLst>
              </a:tr>
            </a:tbl>
          </a:graphicData>
        </a:graphic>
      </p:graphicFrame>
      <p:sp>
        <p:nvSpPr>
          <p:cNvPr id="4" name="テキスト ボックス 3"/>
          <p:cNvSpPr txBox="1"/>
          <p:nvPr/>
        </p:nvSpPr>
        <p:spPr>
          <a:xfrm>
            <a:off x="683568" y="4581128"/>
            <a:ext cx="7704856" cy="1938992"/>
          </a:xfrm>
          <a:prstGeom prst="rect">
            <a:avLst/>
          </a:prstGeom>
          <a:noFill/>
        </p:spPr>
        <p:txBody>
          <a:bodyPr wrap="square" rtlCol="0">
            <a:spAutoFit/>
          </a:bodyPr>
          <a:lstStyle/>
          <a:p>
            <a:r>
              <a:rPr lang="ja-JP" altLang="en-US" sz="2400" u="sng" dirty="0"/>
              <a:t>標本間の分布の比較には，度数分布表よりも，百分率度数分布表の方が適している．</a:t>
            </a:r>
            <a:endParaRPr lang="en-US" altLang="ja-JP" sz="2400" u="sng" dirty="0"/>
          </a:p>
          <a:p>
            <a:endParaRPr lang="en-US" altLang="ja-JP" sz="2400" u="sng" dirty="0"/>
          </a:p>
          <a:p>
            <a:r>
              <a:rPr lang="ja-JP" altLang="en-US" sz="2400" dirty="0"/>
              <a:t>ビッグタウンの百分率の合計が</a:t>
            </a:r>
            <a:r>
              <a:rPr lang="en-US" altLang="ja-JP" sz="2400" dirty="0"/>
              <a:t>100%</a:t>
            </a:r>
            <a:r>
              <a:rPr lang="ja-JP" altLang="en-US" sz="2400" dirty="0"/>
              <a:t>でないのは，まるめの誤差のため．</a:t>
            </a:r>
            <a:endParaRPr lang="en-US" altLang="ja-JP"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コンテンツ プレースホルダ 2"/>
          <p:cNvSpPr>
            <a:spLocks noGrp="1"/>
          </p:cNvSpPr>
          <p:nvPr>
            <p:ph idx="1"/>
          </p:nvPr>
        </p:nvSpPr>
        <p:spPr/>
        <p:txBody>
          <a:bodyPr>
            <a:normAutofit/>
          </a:bodyPr>
          <a:lstStyle/>
          <a:p>
            <a:r>
              <a:rPr kumimoji="1" lang="ja-JP" altLang="en-US" dirty="0"/>
              <a:t>独立変数は居住地域，従属変数は支持政党．</a:t>
            </a:r>
            <a:endParaRPr kumimoji="1" lang="en-US" altLang="ja-JP" dirty="0"/>
          </a:p>
          <a:p>
            <a:pPr lvl="1"/>
            <a:r>
              <a:rPr lang="ja-JP" altLang="en-US" dirty="0"/>
              <a:t>支持政党の違いを，居住地域の違いによって説明している．</a:t>
            </a:r>
            <a:endParaRPr kumimoji="1" lang="en-US" altLang="ja-JP" dirty="0"/>
          </a:p>
          <a:p>
            <a:r>
              <a:rPr kumimoji="1" lang="ja-JP" altLang="en-US" dirty="0"/>
              <a:t>ただし，居住地域は支持政党の直接の原因ではないだろう．都市が異なると，なぜ支持政党の分布が異なるのだろうか？</a:t>
            </a:r>
            <a:endParaRPr kumimoji="1" lang="en-US" altLang="ja-JP" dirty="0"/>
          </a:p>
          <a:p>
            <a:pPr lvl="1"/>
            <a:r>
              <a:rPr lang="ja-JP" altLang="en-US" dirty="0"/>
              <a:t>主要な産業の違い？</a:t>
            </a:r>
            <a:endParaRPr lang="en-US" altLang="ja-JP" dirty="0"/>
          </a:p>
          <a:p>
            <a:pPr lvl="1"/>
            <a:r>
              <a:rPr kumimoji="1" lang="ja-JP" altLang="en-US" dirty="0"/>
              <a:t>住人の人種の違い？</a:t>
            </a:r>
            <a:endParaRPr kumimoji="1" lang="en-US" altLang="ja-JP"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質的変数に対する度数分布表</a:t>
            </a:r>
          </a:p>
        </p:txBody>
      </p:sp>
      <p:sp>
        <p:nvSpPr>
          <p:cNvPr id="3" name="コンテンツ プレースホルダ 2"/>
          <p:cNvSpPr>
            <a:spLocks noGrp="1"/>
          </p:cNvSpPr>
          <p:nvPr>
            <p:ph idx="1"/>
          </p:nvPr>
        </p:nvSpPr>
        <p:spPr/>
        <p:txBody>
          <a:bodyPr>
            <a:normAutofit/>
          </a:bodyPr>
          <a:lstStyle/>
          <a:p>
            <a:r>
              <a:rPr kumimoji="1" lang="ja-JP" altLang="en-US" dirty="0"/>
              <a:t>質的変数（名義尺度，順序尺度）の反応カテゴリは，</a:t>
            </a:r>
            <a:r>
              <a:rPr kumimoji="1" lang="ja-JP" altLang="en-US" u="sng" dirty="0"/>
              <a:t>相互排他的</a:t>
            </a:r>
            <a:r>
              <a:rPr kumimoji="1" lang="ja-JP" altLang="en-US" dirty="0"/>
              <a:t>で，</a:t>
            </a:r>
            <a:r>
              <a:rPr kumimoji="1" lang="ja-JP" altLang="en-US" u="sng" dirty="0"/>
              <a:t>包括的</a:t>
            </a:r>
            <a:r>
              <a:rPr kumimoji="1" lang="ja-JP" altLang="en-US" dirty="0"/>
              <a:t>でなければならない．（テキスト </a:t>
            </a:r>
            <a:r>
              <a:rPr kumimoji="1" lang="en-US" altLang="ja-JP" dirty="0"/>
              <a:t>p.14, 30</a:t>
            </a:r>
            <a:r>
              <a:rPr kumimoji="1" lang="ja-JP" altLang="en-US" dirty="0"/>
              <a:t>）</a:t>
            </a:r>
            <a:endParaRPr kumimoji="1" lang="en-US" altLang="ja-JP" dirty="0"/>
          </a:p>
          <a:p>
            <a:pPr lvl="1"/>
            <a:r>
              <a:rPr lang="ja-JP" altLang="en-US" dirty="0"/>
              <a:t>「その他」というカテゴリは便利だが，まったく異なった観測値がこうしたカテゴリの中に混在することは，できる限り避けるべき．</a:t>
            </a:r>
            <a:endParaRPr kumimoji="1" lang="en-US" altLang="ja-JP" dirty="0"/>
          </a:p>
          <a:p>
            <a:r>
              <a:rPr lang="ja-JP" altLang="en-US" dirty="0"/>
              <a:t>カテゴリが多すぎるときや，度数の少ないカテゴリがいくつか存在するときには，カテゴリをまとめて再コード化を試みてもよい．</a:t>
            </a:r>
            <a:endParaRPr lang="en-US" altLang="ja-JP"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dirty="0"/>
              <a:t>データ提示のテクニック</a:t>
            </a:r>
          </a:p>
        </p:txBody>
      </p:sp>
      <p:sp>
        <p:nvSpPr>
          <p:cNvPr id="3" name="コンテンツ プレースホルダ 2"/>
          <p:cNvSpPr>
            <a:spLocks noGrp="1"/>
          </p:cNvSpPr>
          <p:nvPr>
            <p:ph idx="1"/>
          </p:nvPr>
        </p:nvSpPr>
        <p:spPr/>
        <p:txBody>
          <a:bodyPr>
            <a:normAutofit fontScale="92500" lnSpcReduction="10000"/>
          </a:bodyPr>
          <a:lstStyle/>
          <a:p>
            <a:r>
              <a:rPr kumimoji="1" lang="ja-JP" altLang="en-US" dirty="0"/>
              <a:t>表のタイトルは上，図のタイトルは下．</a:t>
            </a:r>
            <a:endParaRPr kumimoji="1" lang="en-US" altLang="ja-JP" dirty="0"/>
          </a:p>
          <a:p>
            <a:pPr lvl="1"/>
            <a:r>
              <a:rPr kumimoji="1" lang="ja-JP" altLang="en-US" dirty="0"/>
              <a:t>ただし、いずれもタイトルは上となりつつある．</a:t>
            </a:r>
            <a:endParaRPr kumimoji="1" lang="en-US" altLang="ja-JP" dirty="0"/>
          </a:p>
          <a:p>
            <a:r>
              <a:rPr lang="ja-JP" altLang="en-US" dirty="0"/>
              <a:t>標本の大きさ（</a:t>
            </a:r>
            <a:r>
              <a:rPr lang="en-US" altLang="ja-JP" i="1" dirty="0"/>
              <a:t>N</a:t>
            </a:r>
            <a:r>
              <a:rPr lang="ja-JP" altLang="en-US" dirty="0"/>
              <a:t>）を示す．</a:t>
            </a:r>
            <a:endParaRPr lang="en-US" altLang="ja-JP" dirty="0"/>
          </a:p>
          <a:p>
            <a:r>
              <a:rPr kumimoji="1" lang="ja-JP" altLang="en-US" dirty="0"/>
              <a:t>変数が名義尺度で測定された場合，分布を示す</a:t>
            </a:r>
            <a:r>
              <a:rPr kumimoji="1" lang="ja-JP" altLang="en-US" u="sng" dirty="0">
                <a:solidFill>
                  <a:srgbClr val="FF0000"/>
                </a:solidFill>
              </a:rPr>
              <a:t>棒グラフ</a:t>
            </a:r>
            <a:r>
              <a:rPr kumimoji="1" lang="ja-JP" altLang="en-US" dirty="0"/>
              <a:t>（</a:t>
            </a:r>
            <a:r>
              <a:rPr kumimoji="1" lang="en-US" altLang="ja-JP" dirty="0"/>
              <a:t>bar chart</a:t>
            </a:r>
            <a:r>
              <a:rPr kumimoji="1" lang="ja-JP" altLang="en-US" dirty="0"/>
              <a:t>）は，</a:t>
            </a:r>
            <a:r>
              <a:rPr lang="ja-JP" altLang="en-US" dirty="0"/>
              <a:t>それぞれの棒（柱）を離して描く</a:t>
            </a:r>
            <a:r>
              <a:rPr kumimoji="1" lang="ja-JP" altLang="en-US" dirty="0"/>
              <a:t>．</a:t>
            </a:r>
            <a:r>
              <a:rPr lang="ja-JP" altLang="en-US" dirty="0"/>
              <a:t>（図</a:t>
            </a:r>
            <a:r>
              <a:rPr lang="en-US" altLang="ja-JP" dirty="0"/>
              <a:t>2.1</a:t>
            </a:r>
            <a:r>
              <a:rPr lang="ja-JP" altLang="en-US" dirty="0"/>
              <a:t>）</a:t>
            </a:r>
            <a:endParaRPr kumimoji="1" lang="en-US" altLang="ja-JP" dirty="0"/>
          </a:p>
          <a:p>
            <a:pPr lvl="1"/>
            <a:r>
              <a:rPr lang="ja-JP" altLang="en-US" dirty="0"/>
              <a:t>量的変数の分布を示す</a:t>
            </a:r>
            <a:r>
              <a:rPr lang="ja-JP" altLang="en-US" u="sng" dirty="0">
                <a:solidFill>
                  <a:srgbClr val="FF0000"/>
                </a:solidFill>
              </a:rPr>
              <a:t>ヒストグラム</a:t>
            </a:r>
            <a:r>
              <a:rPr lang="ja-JP" altLang="en-US" dirty="0"/>
              <a:t>では，棒（柱）はたがいに接する．</a:t>
            </a:r>
            <a:endParaRPr kumimoji="1" lang="en-US" altLang="ja-JP" dirty="0"/>
          </a:p>
          <a:p>
            <a:pPr lvl="1"/>
            <a:r>
              <a:rPr lang="en-US" altLang="ja-JP" dirty="0"/>
              <a:t>APA</a:t>
            </a:r>
            <a:r>
              <a:rPr lang="ja-JP" altLang="en-US" dirty="0"/>
              <a:t>（アメリカ心理学会）の</a:t>
            </a:r>
            <a:r>
              <a:rPr lang="en-US" altLang="ja-JP" dirty="0"/>
              <a:t>Publication Manual</a:t>
            </a:r>
            <a:r>
              <a:rPr lang="ja-JP" altLang="en-US" dirty="0"/>
              <a:t>を一読することをすすめる．</a:t>
            </a:r>
            <a:endParaRPr kumimoji="1" lang="ja-JP" altLang="en-US" dirty="0"/>
          </a:p>
        </p:txBody>
      </p:sp>
    </p:spTree>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3713</TotalTime>
  <Words>2752</Words>
  <Application>Microsoft Office PowerPoint</Application>
  <PresentationFormat>画面に合わせる (4:3)</PresentationFormat>
  <Paragraphs>367</Paragraphs>
  <Slides>41</Slides>
  <Notes>5</Notes>
  <HiddenSlides>0</HiddenSlides>
  <MMClips>0</MMClips>
  <ScaleCrop>false</ScaleCrop>
  <HeadingPairs>
    <vt:vector size="8" baseType="variant">
      <vt:variant>
        <vt:lpstr>使用されているフォント</vt:lpstr>
      </vt:variant>
      <vt:variant>
        <vt:i4>5</vt:i4>
      </vt:variant>
      <vt:variant>
        <vt:lpstr>テーマ</vt:lpstr>
      </vt:variant>
      <vt:variant>
        <vt:i4>1</vt:i4>
      </vt:variant>
      <vt:variant>
        <vt:lpstr>埋め込まれた OLE サーバー</vt:lpstr>
      </vt:variant>
      <vt:variant>
        <vt:i4>1</vt:i4>
      </vt:variant>
      <vt:variant>
        <vt:lpstr>スライド タイトル</vt:lpstr>
      </vt:variant>
      <vt:variant>
        <vt:i4>41</vt:i4>
      </vt:variant>
    </vt:vector>
  </HeadingPairs>
  <TitlesOfParts>
    <vt:vector size="48" baseType="lpstr">
      <vt:lpstr>Arial</vt:lpstr>
      <vt:lpstr>Calibri</vt:lpstr>
      <vt:lpstr>Cambria Math</vt:lpstr>
      <vt:lpstr>Times New Roman</vt:lpstr>
      <vt:lpstr>Wingdings</vt:lpstr>
      <vt:lpstr>Office テーマ</vt:lpstr>
      <vt:lpstr>数式</vt:lpstr>
      <vt:lpstr>社会統計 第３回：統計入門の落ち穂拾い</vt:lpstr>
      <vt:lpstr>第2章：度数分布表</vt:lpstr>
      <vt:lpstr>度数分布表</vt:lpstr>
      <vt:lpstr>表2.2　スモールタウンの支持政党</vt:lpstr>
      <vt:lpstr>表2.3　スモールタウンとビックタウンにおける支持政党</vt:lpstr>
      <vt:lpstr>表2.3　スモールタウンとビックタウンにおける支持政党（百分率）</vt:lpstr>
      <vt:lpstr>PowerPoint プレゼンテーション</vt:lpstr>
      <vt:lpstr>質的変数に対する度数分布表</vt:lpstr>
      <vt:lpstr>データ提示のテクニック</vt:lpstr>
      <vt:lpstr>PowerPoint プレゼンテーション</vt:lpstr>
      <vt:lpstr>順序尺度での測定と図示</vt:lpstr>
      <vt:lpstr>PowerPoint プレゼンテーション</vt:lpstr>
      <vt:lpstr>PowerPoint プレゼンテーション</vt:lpstr>
      <vt:lpstr>PowerPoint プレゼンテーション</vt:lpstr>
      <vt:lpstr>連続測度に関する度数分布</vt:lpstr>
      <vt:lpstr>累積分布</vt:lpstr>
      <vt:lpstr>表2.11　アメリカ成人の幸福感に 関する累積度数分布表</vt:lpstr>
      <vt:lpstr>パーセンタイル</vt:lpstr>
      <vt:lpstr>パーセンタイルの計算</vt:lpstr>
      <vt:lpstr>パーセンタイルの計算（表2.12）</vt:lpstr>
      <vt:lpstr>表2.12　24か国の１人当たり国民 総生産（GNP）の累積分布表</vt:lpstr>
      <vt:lpstr>PowerPoint プレゼンテーション</vt:lpstr>
      <vt:lpstr>PowerPoint プレゼンテーション</vt:lpstr>
      <vt:lpstr>分位数</vt:lpstr>
      <vt:lpstr>練習問題</vt:lpstr>
      <vt:lpstr>第３章：度数分布の記述</vt:lpstr>
      <vt:lpstr>分布の歪み</vt:lpstr>
      <vt:lpstr>PowerPoint プレゼンテーション</vt:lpstr>
      <vt:lpstr>負に歪んだ分布の例</vt:lpstr>
      <vt:lpstr>PowerPoint プレゼンテーション</vt:lpstr>
      <vt:lpstr>多様性指数</vt:lpstr>
      <vt:lpstr>PowerPoint プレゼンテーション</vt:lpstr>
      <vt:lpstr>PowerPoint プレゼンテーション</vt:lpstr>
      <vt:lpstr>質的変動指数</vt:lpstr>
      <vt:lpstr>箱ひげ図（box-and-whisker diagram）</vt:lpstr>
      <vt:lpstr>箱ひげ図の描き方のひとつ</vt:lpstr>
      <vt:lpstr>箱ひげ図の例</vt:lpstr>
      <vt:lpstr>箱ひげ図による群比較</vt:lpstr>
      <vt:lpstr>変動係数</vt:lpstr>
      <vt:lpstr>PowerPoint プレゼンテーション</vt:lpstr>
      <vt:lpstr>投資の分散効果</vt:lpstr>
    </vt:vector>
  </TitlesOfParts>
  <Company>Aoyama Gakuin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Atsushi TERAO</dc:creator>
  <cp:lastModifiedBy>敦 寺尾</cp:lastModifiedBy>
  <cp:revision>88</cp:revision>
  <dcterms:created xsi:type="dcterms:W3CDTF">2010-04-19T22:06:09Z</dcterms:created>
  <dcterms:modified xsi:type="dcterms:W3CDTF">2025-04-21T13:17:21Z</dcterms:modified>
</cp:coreProperties>
</file>