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93" r:id="rId17"/>
    <p:sldId id="271" r:id="rId18"/>
    <p:sldId id="272" r:id="rId19"/>
    <p:sldId id="273" r:id="rId20"/>
    <p:sldId id="288" r:id="rId21"/>
    <p:sldId id="274" r:id="rId22"/>
    <p:sldId id="275" r:id="rId23"/>
    <p:sldId id="276" r:id="rId24"/>
    <p:sldId id="289" r:id="rId25"/>
    <p:sldId id="277" r:id="rId26"/>
    <p:sldId id="278" r:id="rId27"/>
    <p:sldId id="279" r:id="rId28"/>
    <p:sldId id="290" r:id="rId29"/>
    <p:sldId id="281" r:id="rId30"/>
    <p:sldId id="282" r:id="rId31"/>
    <p:sldId id="283" r:id="rId32"/>
    <p:sldId id="284" r:id="rId33"/>
    <p:sldId id="285" r:id="rId34"/>
    <p:sldId id="286" r:id="rId35"/>
    <p:sldId id="291" r:id="rId36"/>
    <p:sldId id="292" r:id="rId37"/>
    <p:sldId id="287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8B63E-CE24-4F80-B78A-249391F40ED2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A4A46-8420-44FE-956F-F072DA03DF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505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49C73-F609-405C-831A-89633C12D19A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4E377-9E2C-423D-B346-1DC1BF60E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306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07227-D8AA-456B-8834-FDBD21A6AAE9}" type="datetimeFigureOut">
              <a:rPr kumimoji="1" lang="ja-JP" altLang="en-US" smtClean="0"/>
              <a:pPr/>
              <a:t>2020/8/10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498E-B6EA-4914-A8C1-2E55921799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社会統計　第</a:t>
            </a:r>
            <a:r>
              <a:rPr lang="en-US" altLang="ja-JP" dirty="0"/>
              <a:t>15</a:t>
            </a:r>
            <a:r>
              <a:rPr lang="ja-JP" altLang="en-US" dirty="0"/>
              <a:t>回</a:t>
            </a:r>
            <a:br>
              <a:rPr lang="en-US" altLang="ja-JP" dirty="0"/>
            </a:br>
            <a:r>
              <a:rPr lang="ja-JP" altLang="en-US" dirty="0"/>
              <a:t>因子分析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寺尾　敦</a:t>
            </a:r>
            <a:endParaRPr lang="en-US" altLang="ja-JP" dirty="0"/>
          </a:p>
          <a:p>
            <a:r>
              <a:rPr lang="ja-JP" altLang="en-US" dirty="0"/>
              <a:t>青山学院大学社会情報学部</a:t>
            </a:r>
            <a:endParaRPr lang="en-US" altLang="ja-JP" dirty="0"/>
          </a:p>
          <a:p>
            <a:r>
              <a:rPr lang="en-US" altLang="ja-JP" dirty="0"/>
              <a:t>atsushi@si.aoyama.ac.jp</a:t>
            </a:r>
            <a:endParaRPr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各因子がたがいに直交（</a:t>
            </a:r>
            <a:r>
              <a:rPr kumimoji="1" lang="en-US" altLang="ja-JP" dirty="0"/>
              <a:t>orthogonal</a:t>
            </a:r>
            <a:r>
              <a:rPr kumimoji="1" lang="ja-JP" altLang="en-US" dirty="0"/>
              <a:t>）する</a:t>
            </a:r>
            <a:r>
              <a:rPr kumimoji="1" lang="ja-JP" altLang="en-US" u="sng" dirty="0">
                <a:solidFill>
                  <a:srgbClr val="FF0000"/>
                </a:solidFill>
              </a:rPr>
              <a:t>直交因子分析</a:t>
            </a:r>
            <a:r>
              <a:rPr kumimoji="1" lang="ja-JP" altLang="en-US" dirty="0"/>
              <a:t>では，因子構造（相関）</a:t>
            </a:r>
            <a:r>
              <a:rPr lang="ja-JP" altLang="en-US" dirty="0"/>
              <a:t>と因子パターン（重み）は一致する．</a:t>
            </a:r>
            <a:endParaRPr lang="en-US" altLang="ja-JP" dirty="0"/>
          </a:p>
          <a:p>
            <a:pPr lvl="1"/>
            <a:r>
              <a:rPr lang="ja-JP" altLang="en-US" dirty="0"/>
              <a:t>共通因子は互いに無相関と仮定する．</a:t>
            </a:r>
            <a:endParaRPr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斜</a:t>
            </a:r>
            <a:r>
              <a:rPr kumimoji="1" lang="ja-JP" altLang="en-US" u="sng" dirty="0">
                <a:solidFill>
                  <a:srgbClr val="FF0000"/>
                </a:solidFill>
              </a:rPr>
              <a:t>交</a:t>
            </a:r>
            <a:r>
              <a:rPr kumimoji="1" lang="ja-JP" altLang="en-US" u="sng" dirty="0"/>
              <a:t>（</a:t>
            </a:r>
            <a:r>
              <a:rPr kumimoji="1" lang="en-US" altLang="ja-JP" u="sng" dirty="0"/>
              <a:t>oblique</a:t>
            </a:r>
            <a:r>
              <a:rPr kumimoji="1" lang="ja-JP" altLang="en-US" u="sng" dirty="0"/>
              <a:t>）</a:t>
            </a:r>
            <a:r>
              <a:rPr kumimoji="1" lang="ja-JP" altLang="en-US" u="sng" dirty="0">
                <a:solidFill>
                  <a:srgbClr val="FF0000"/>
                </a:solidFill>
              </a:rPr>
              <a:t>因子分析</a:t>
            </a:r>
            <a:r>
              <a:rPr kumimoji="1" lang="ja-JP" altLang="en-US" dirty="0"/>
              <a:t>では</a:t>
            </a:r>
            <a:r>
              <a:rPr lang="ja-JP" altLang="en-US" dirty="0"/>
              <a:t>，これらは別のもの．</a:t>
            </a:r>
            <a:endParaRPr lang="en-US" altLang="ja-JP" dirty="0"/>
          </a:p>
          <a:p>
            <a:r>
              <a:rPr kumimoji="1" lang="ja-JP" altLang="en-US" dirty="0"/>
              <a:t>ここでは直交因子分析について説明するが，実際の因子分析では斜交因子分析を行うことが多い．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因子分析のモデル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変数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baseline="-25000" dirty="0"/>
              <a:t>1</a:t>
            </a:r>
            <a:r>
              <a:rPr kumimoji="1" lang="en-US" altLang="ja-JP" dirty="0"/>
              <a:t> </a:t>
            </a:r>
            <a:r>
              <a:rPr kumimoji="1" lang="ja-JP" altLang="en-US" dirty="0"/>
              <a:t>（文章理解）を，共通因子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1" lang="en-US" altLang="ja-JP" baseline="-25000" dirty="0"/>
              <a:t>1</a:t>
            </a:r>
            <a:r>
              <a:rPr kumimoji="1" lang="en-US" altLang="ja-JP" dirty="0"/>
              <a:t> </a:t>
            </a:r>
            <a:r>
              <a:rPr kumimoji="1" lang="ja-JP" altLang="en-US" dirty="0"/>
              <a:t>（言語的な能力），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1" lang="en-US" altLang="ja-JP" baseline="-25000" dirty="0"/>
              <a:t>2</a:t>
            </a:r>
            <a:r>
              <a:rPr kumimoji="1" lang="en-US" altLang="ja-JP" dirty="0"/>
              <a:t> </a:t>
            </a:r>
            <a:r>
              <a:rPr kumimoji="1" lang="ja-JP" altLang="en-US" dirty="0"/>
              <a:t>（数学的な能力），および，独自因子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1" lang="en-US" altLang="ja-JP" baseline="-25000" dirty="0"/>
              <a:t>1</a:t>
            </a:r>
            <a:r>
              <a:rPr kumimoji="1" lang="en-US" altLang="ja-JP" dirty="0"/>
              <a:t> </a:t>
            </a:r>
            <a:r>
              <a:rPr kumimoji="1" lang="ja-JP" altLang="en-US" dirty="0"/>
              <a:t>（文章理解に特有の能力）で表現すると，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重み （因子負荷）</a:t>
            </a:r>
            <a:r>
              <a:rPr kumimoji="1" lang="en-US" altLang="ja-JP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1" lang="en-US" altLang="ja-JP" i="1" baseline="-25000" dirty="0" err="1">
                <a:latin typeface="Times New Roman" pitchFamily="18" charset="0"/>
                <a:cs typeface="Times New Roman" pitchFamily="18" charset="0"/>
              </a:rPr>
              <a:t>jq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ja-JP" altLang="en-US" dirty="0"/>
              <a:t>は，変数 </a:t>
            </a:r>
            <a:r>
              <a:rPr kumimoji="1" lang="en-US" altLang="ja-JP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i="1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1" lang="en-US" altLang="ja-JP" dirty="0"/>
              <a:t> </a:t>
            </a:r>
            <a:r>
              <a:rPr kumimoji="1" lang="ja-JP" altLang="en-US" dirty="0"/>
              <a:t>と因子 </a:t>
            </a:r>
            <a:r>
              <a:rPr kumimoji="1" lang="en-US" altLang="ja-JP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1" lang="en-US" altLang="ja-JP" i="1" baseline="-250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の関係の強さの指標．変数および因子はすべて標準化されているとする．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59832" y="3984073"/>
            <a:ext cx="4152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i="1" dirty="0">
                <a:latin typeface="Times New Roman" pitchFamily="18" charset="0"/>
                <a:cs typeface="Times New Roman" pitchFamily="18" charset="0"/>
              </a:rPr>
              <a:t>ｊ</a:t>
            </a:r>
            <a:r>
              <a:rPr lang="ja-JP" altLang="en-US" sz="2400" dirty="0"/>
              <a:t> は変数番号，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ja-JP" altLang="en-US" sz="2400" dirty="0"/>
              <a:t>は因子の番号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12143" y="3293679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(2-1)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94FBA5C-8DBF-400D-8BA2-6204430939E8}"/>
                  </a:ext>
                </a:extLst>
              </p:cNvPr>
              <p:cNvSpPr txBox="1"/>
              <p:nvPr/>
            </p:nvSpPr>
            <p:spPr>
              <a:xfrm>
                <a:off x="2275632" y="3370624"/>
                <a:ext cx="4238404" cy="430887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94FBA5C-8DBF-400D-8BA2-620443093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632" y="3370624"/>
                <a:ext cx="4238404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856A127-FA6D-417F-B18E-8C31EEC9DFA1}"/>
                  </a:ext>
                </a:extLst>
              </p:cNvPr>
              <p:cNvSpPr txBox="1"/>
              <p:nvPr/>
            </p:nvSpPr>
            <p:spPr>
              <a:xfrm>
                <a:off x="2339752" y="3958705"/>
                <a:ext cx="553549" cy="4655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𝑗𝑞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856A127-FA6D-417F-B18E-8C31EEC9D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958705"/>
                <a:ext cx="553549" cy="4655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観測</a:t>
            </a:r>
            <a:r>
              <a:rPr kumimoji="1" lang="ja-JP" altLang="en-US" dirty="0"/>
              <a:t>変数それぞれを表す因子分析モデルにおいて，</a:t>
            </a:r>
            <a:r>
              <a:rPr kumimoji="1" lang="ja-JP" altLang="en-US" u="sng" dirty="0"/>
              <a:t>共通因子と独自因子は直交</a:t>
            </a:r>
            <a:r>
              <a:rPr kumimoji="1" lang="ja-JP" altLang="en-US" dirty="0"/>
              <a:t>（無相関）．</a:t>
            </a:r>
            <a:endParaRPr kumimoji="1" lang="en-US" altLang="ja-JP" dirty="0"/>
          </a:p>
          <a:p>
            <a:r>
              <a:rPr lang="ja-JP" altLang="en-US" u="sng" dirty="0"/>
              <a:t>独自因子はたがいに直交</a:t>
            </a:r>
            <a:r>
              <a:rPr lang="ja-JP" altLang="en-US" dirty="0"/>
              <a:t>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5143504" y="5214950"/>
            <a:ext cx="6480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3500430" y="4143380"/>
            <a:ext cx="864096" cy="144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因子パターンからの因子の解釈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/>
              <a:t>各因子ごとに，負荷の高い変数をピックアップし，それらの変数に共通する成分は何かを考える</a:t>
            </a:r>
            <a:r>
              <a:rPr lang="ja-JP" altLang="en-US" dirty="0"/>
              <a:t>．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571604" y="3714752"/>
          <a:ext cx="6096000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因子１（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因子２（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共通性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：文章理解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.80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.20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.68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：語</a:t>
                      </a:r>
                      <a:r>
                        <a:rPr kumimoji="1" lang="ja-JP" altLang="en-US" dirty="0" err="1"/>
                        <a:t>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3</a:t>
                      </a:r>
                      <a:r>
                        <a:rPr kumimoji="1" lang="ja-JP" altLang="en-US" dirty="0"/>
                        <a:t>：作文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.37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4</a:t>
                      </a:r>
                      <a:r>
                        <a:rPr kumimoji="1" lang="ja-JP" altLang="en-US" dirty="0"/>
                        <a:t>：応用問題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5</a:t>
                      </a:r>
                      <a:r>
                        <a:rPr kumimoji="1" lang="ja-JP" altLang="en-US" dirty="0"/>
                        <a:t>：計算問題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.10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.80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.65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寄与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1.66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1.09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(2.75)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071670" y="3143248"/>
            <a:ext cx="521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５つの変数の因子負荷（テキスト表</a:t>
            </a:r>
            <a:r>
              <a:rPr lang="en-US" altLang="ja-JP" sz="2400" b="1" dirty="0"/>
              <a:t>2-2</a:t>
            </a:r>
            <a:r>
              <a:rPr lang="ja-JP" altLang="en-US" sz="2400" b="1" dirty="0"/>
              <a:t>）</a:t>
            </a:r>
            <a:endParaRPr kumimoji="1" lang="ja-JP" altLang="en-US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４．相関係数の再現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相関の高い２変数は，因子負荷のパターンが類似している．</a:t>
            </a:r>
            <a:endParaRPr kumimoji="1" lang="en-US" altLang="ja-JP" dirty="0"/>
          </a:p>
          <a:p>
            <a:pPr lvl="1"/>
            <a:r>
              <a:rPr lang="ja-JP" altLang="en-US" dirty="0"/>
              <a:t>それらの背後にある（それらの共通原因である）因子に対して高い因子負荷．</a:t>
            </a:r>
            <a:endParaRPr lang="en-US" altLang="ja-JP" dirty="0"/>
          </a:p>
          <a:p>
            <a:pPr lvl="1"/>
            <a:r>
              <a:rPr kumimoji="1" lang="ja-JP" altLang="en-US" dirty="0"/>
              <a:t>そうでない因子に対しては低い因子負荷．</a:t>
            </a:r>
            <a:endParaRPr kumimoji="1" lang="en-US" altLang="ja-JP" dirty="0"/>
          </a:p>
          <a:p>
            <a:r>
              <a:rPr lang="ja-JP" altLang="en-US" dirty="0"/>
              <a:t>相関の低い２変数は，因子負荷のパターンが逆．</a:t>
            </a:r>
            <a:endParaRPr lang="en-US" altLang="ja-JP" dirty="0"/>
          </a:p>
          <a:p>
            <a:pPr lvl="1"/>
            <a:r>
              <a:rPr kumimoji="1" lang="ja-JP" altLang="en-US" dirty="0"/>
              <a:t>一方の変数が特定の因子に高い負荷を持てば，もう一方の変数はその因子に対して０に近い負荷を持つ．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各因子について，２変数にかかっている重みの積を求め，それをすべての因子について合計すると，その値は相関の高い２変数では高くなり，相関の低い２変数では低くなる．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03900" y="3844692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(2-1)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6046" y="4612029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(2-2)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68144" y="5274459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(2-3)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42E5E28E-254D-4B1A-AE1A-E540435AFEE9}"/>
                  </a:ext>
                </a:extLst>
              </p:cNvPr>
              <p:cNvSpPr txBox="1"/>
              <p:nvPr/>
            </p:nvSpPr>
            <p:spPr>
              <a:xfrm>
                <a:off x="1835696" y="3921637"/>
                <a:ext cx="423840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42E5E28E-254D-4B1A-AE1A-E540435AF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921637"/>
                <a:ext cx="4238404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748D0AB-5277-427F-80D3-7AA26BA7B87E}"/>
                  </a:ext>
                </a:extLst>
              </p:cNvPr>
              <p:cNvSpPr txBox="1"/>
              <p:nvPr/>
            </p:nvSpPr>
            <p:spPr>
              <a:xfrm>
                <a:off x="1775070" y="4618355"/>
                <a:ext cx="43596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748D0AB-5277-427F-80D3-7AA26BA7B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070" y="4618355"/>
                <a:ext cx="4359655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0B6A53E5-F89D-4056-A948-521FB4A3AE81}"/>
                  </a:ext>
                </a:extLst>
              </p:cNvPr>
              <p:cNvSpPr txBox="1"/>
              <p:nvPr/>
            </p:nvSpPr>
            <p:spPr>
              <a:xfrm>
                <a:off x="1835696" y="5371723"/>
                <a:ext cx="3482235" cy="430887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0B6A53E5-F89D-4056-A948-521FB4A3A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371723"/>
                <a:ext cx="348223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572000" y="2367462"/>
            <a:ext cx="3041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変数は標準化されているので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80112" y="4024564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因子は互いに無相関なので</a:t>
            </a:r>
            <a:endParaRPr kumimoji="1"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55976" y="5013176"/>
            <a:ext cx="3156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因子</a:t>
            </a:r>
            <a:r>
              <a:rPr kumimoji="1" lang="ja-JP" altLang="en-US" dirty="0"/>
              <a:t>は標準化されているので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A7E53FB0-B273-426C-8773-70A44F354AB1}"/>
                  </a:ext>
                </a:extLst>
              </p:cNvPr>
              <p:cNvSpPr txBox="1"/>
              <p:nvPr/>
            </p:nvSpPr>
            <p:spPr>
              <a:xfrm>
                <a:off x="251520" y="764704"/>
                <a:ext cx="8142101" cy="47888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m:rPr>
                          <m:aln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altLang="ja-JP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ja-JP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𝑋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altLang="ja-JP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ja-JP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𝑋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nary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A7E53FB0-B273-426C-8773-70A44F354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8142101" cy="4788811"/>
              </a:xfrm>
              <a:prstGeom prst="rect">
                <a:avLst/>
              </a:prstGeom>
              <a:blipFill>
                <a:blip r:embed="rId2"/>
                <a:stretch>
                  <a:fillRect r="-2021" b="-1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333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一般に，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dirty="0"/>
              <a:t> </a:t>
            </a:r>
            <a:r>
              <a:rPr lang="ja-JP" altLang="en-US" dirty="0"/>
              <a:t>個の因子がある場合，各変数は，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変数 </a:t>
            </a:r>
            <a:r>
              <a:rPr kumimoji="1" lang="en-US" altLang="ja-JP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i="1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1" lang="en-US" altLang="ja-JP" dirty="0"/>
              <a:t> </a:t>
            </a:r>
            <a:r>
              <a:rPr kumimoji="1" lang="ja-JP" altLang="en-US" dirty="0"/>
              <a:t>と </a:t>
            </a:r>
            <a:r>
              <a:rPr kumimoji="1" lang="en-US" altLang="ja-JP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の相関 </a:t>
            </a:r>
            <a:r>
              <a:rPr kumimoji="1" lang="en-US" altLang="ja-JP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altLang="ja-JP" i="1" baseline="-25000" dirty="0" err="1">
                <a:latin typeface="Times New Roman" pitchFamily="18" charset="0"/>
                <a:cs typeface="Times New Roman" pitchFamily="18" charset="0"/>
              </a:rPr>
              <a:t>jk</a:t>
            </a:r>
            <a:r>
              <a:rPr kumimoji="1" lang="en-US" altLang="ja-JP" dirty="0"/>
              <a:t> </a:t>
            </a:r>
            <a:r>
              <a:rPr kumimoji="1" lang="ja-JP" altLang="en-US" dirty="0"/>
              <a:t>は，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因子分析の基本式</a:t>
            </a:r>
            <a:r>
              <a:rPr lang="ja-JP" altLang="en-US" dirty="0"/>
              <a:t>：変数間の相関が，共通因子を導入することによって説明されている．</a:t>
            </a:r>
            <a:r>
              <a:rPr lang="ja-JP" altLang="en-US" u="sng" dirty="0"/>
              <a:t>因子分析は，この基本式を満たす因子負荷を求める手法</a:t>
            </a:r>
            <a:r>
              <a:rPr lang="ja-JP" altLang="en-US" dirty="0"/>
              <a:t>．（左辺の相関は，データから直ちに計算できる）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44008" y="3789040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(2-5)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43504" y="2357430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(2-4)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5144C03-67A2-4E51-8DB0-C20BF1CD6DCE}"/>
                  </a:ext>
                </a:extLst>
              </p:cNvPr>
              <p:cNvSpPr txBox="1"/>
              <p:nvPr/>
            </p:nvSpPr>
            <p:spPr>
              <a:xfrm>
                <a:off x="2027517" y="2185250"/>
                <a:ext cx="2387577" cy="87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nary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5144C03-67A2-4E51-8DB0-C20BF1CD6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17" y="2185250"/>
                <a:ext cx="2387577" cy="8740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A8F49FE-9F7F-4FAA-943A-0AE686EDF9D3}"/>
                  </a:ext>
                </a:extLst>
              </p:cNvPr>
              <p:cNvSpPr txBox="1"/>
              <p:nvPr/>
            </p:nvSpPr>
            <p:spPr>
              <a:xfrm>
                <a:off x="2051720" y="3644384"/>
                <a:ext cx="1808892" cy="87408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𝑗𝑘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𝑘𝑞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A8F49FE-9F7F-4FAA-943A-0AE686EDF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644384"/>
                <a:ext cx="1808892" cy="8740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５．共通性とその</a:t>
            </a:r>
            <a:r>
              <a:rPr lang="ja-JP" altLang="en-US" dirty="0"/>
              <a:t>推定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kumimoji="1" lang="ja-JP" altLang="en-US" dirty="0"/>
                  <a:t>因子分析の基本式より，同じ変数どうしの相関</a:t>
                </a:r>
                <a:r>
                  <a:rPr kumimoji="1" lang="ja-JP" alt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𝑟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𝑗𝑗</m:t>
                        </m:r>
                      </m:sub>
                    </m:sSub>
                  </m:oMath>
                </a14:m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1" lang="ja-JP" altLang="en-US" dirty="0"/>
                  <a:t>は，</a:t>
                </a:r>
                <a:endParaRPr kumimoji="1" lang="en-US" altLang="ja-JP" dirty="0"/>
              </a:p>
              <a:p>
                <a:endParaRPr lang="en-US" altLang="ja-JP" dirty="0"/>
              </a:p>
              <a:p>
                <a:endParaRPr kumimoji="1" lang="en-US" altLang="ja-JP" dirty="0"/>
              </a:p>
              <a:p>
                <a:r>
                  <a:rPr lang="ja-JP" altLang="en-US" dirty="0"/>
                  <a:t>同じ変数どうしの相関は１になるはずだが，そうならない．</a:t>
                </a:r>
                <a:endParaRPr lang="en-US" altLang="ja-JP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h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𝑗</m:t>
                        </m:r>
                      </m:sub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kumimoji="1" lang="ja-JP" altLang="en-US" dirty="0"/>
                  <a:t> は，変数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/>
                  <a:t>の分散のうち，共通因子で説明できる部分となる．これを</a:t>
                </a:r>
                <a:r>
                  <a:rPr lang="ja-JP" altLang="en-US" u="sng" dirty="0">
                    <a:solidFill>
                      <a:srgbClr val="FF0000"/>
                    </a:solidFill>
                  </a:rPr>
                  <a:t>共通性</a:t>
                </a:r>
                <a:r>
                  <a:rPr lang="ja-JP" altLang="en-US" dirty="0"/>
                  <a:t>（</a:t>
                </a:r>
                <a:r>
                  <a:rPr lang="en-US" altLang="ja-JP" dirty="0"/>
                  <a:t>communality</a:t>
                </a:r>
                <a:r>
                  <a:rPr lang="ja-JP" altLang="en-US" dirty="0"/>
                  <a:t>）と呼ぶ．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1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4768262" y="2699569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(2-6)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2A70E95-8E9A-4D26-BC1D-F49A24831513}"/>
                  </a:ext>
                </a:extLst>
              </p:cNvPr>
              <p:cNvSpPr txBox="1"/>
              <p:nvPr/>
            </p:nvSpPr>
            <p:spPr>
              <a:xfrm>
                <a:off x="2339752" y="2554915"/>
                <a:ext cx="2000676" cy="87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𝑗𝑗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2A70E95-8E9A-4D26-BC1D-F49A24831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554915"/>
                <a:ext cx="2000676" cy="8740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/>
                  <a:t>変数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/>
                  <a:t>の分散（</a:t>
                </a:r>
                <a:r>
                  <a:rPr lang="en-US" altLang="ja-JP" dirty="0"/>
                  <a:t>=</a:t>
                </a:r>
                <a:r>
                  <a:rPr lang="ja-JP" altLang="en-US" dirty="0"/>
                  <a:t>１）は，共通因子で説明できる部分と，独自因子で説明できる部分（</a:t>
                </a:r>
                <a:r>
                  <a:rPr lang="ja-JP" altLang="en-US" u="sng" dirty="0">
                    <a:solidFill>
                      <a:srgbClr val="FF0000"/>
                    </a:solidFill>
                  </a:rPr>
                  <a:t>独自性</a:t>
                </a:r>
                <a:r>
                  <a:rPr lang="ja-JP" altLang="en-US" dirty="0"/>
                  <a:t> </a:t>
                </a:r>
                <a:r>
                  <a:rPr lang="en-US" altLang="ja-JP" dirty="0"/>
                  <a:t>uniqueness</a:t>
                </a:r>
                <a:r>
                  <a:rPr lang="ja-JP" altLang="en-US" dirty="0"/>
                  <a:t>）に分けられる．</a:t>
                </a:r>
                <a:endParaRPr lang="en-US" altLang="ja-JP" dirty="0"/>
              </a:p>
              <a:p>
                <a:pPr lvl="1"/>
                <a:r>
                  <a:rPr kumimoji="1" lang="ja-JP" altLang="en-US" dirty="0"/>
                  <a:t>文章理解テストの</a:t>
                </a:r>
                <a:r>
                  <a:rPr lang="ja-JP" altLang="en-US" dirty="0"/>
                  <a:t>得点に個人差があるのは，背後にある因子での個人差と，このテストに特有の個人差があわさったもの．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291" r="-17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6732240" y="5541388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(2-7)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64088" y="4653136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(2-4)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DCF964E5-C6F8-4273-A129-5CF9FA1CB916}"/>
                  </a:ext>
                </a:extLst>
              </p:cNvPr>
              <p:cNvSpPr txBox="1"/>
              <p:nvPr/>
            </p:nvSpPr>
            <p:spPr>
              <a:xfrm>
                <a:off x="2267744" y="4503486"/>
                <a:ext cx="2387577" cy="87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nary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DCF964E5-C6F8-4273-A129-5CF9FA1CB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503486"/>
                <a:ext cx="2387577" cy="8740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C45F41-A55A-4DFD-BADA-E433F9C48DFC}"/>
                  </a:ext>
                </a:extLst>
              </p:cNvPr>
              <p:cNvSpPr txBox="1"/>
              <p:nvPr/>
            </p:nvSpPr>
            <p:spPr>
              <a:xfrm>
                <a:off x="2251723" y="5434640"/>
                <a:ext cx="4015523" cy="87408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C45F41-A55A-4DFD-BADA-E433F9C48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723" y="5434640"/>
                <a:ext cx="4015523" cy="8740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１．因子分析とは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テキスト：渡部洋（編著）</a:t>
            </a:r>
            <a:r>
              <a:rPr lang="en-US" altLang="ja-JP" dirty="0"/>
              <a:t>『</a:t>
            </a:r>
            <a:r>
              <a:rPr lang="ja-JP" altLang="en-US" dirty="0"/>
              <a:t>心理・教育のための多変量解析入門　基礎編</a:t>
            </a:r>
            <a:r>
              <a:rPr lang="en-US" altLang="ja-JP" dirty="0"/>
              <a:t>』</a:t>
            </a:r>
            <a:r>
              <a:rPr lang="ja-JP" altLang="en-US" dirty="0"/>
              <a:t>第２章</a:t>
            </a:r>
            <a:endParaRPr lang="en-US" altLang="ja-JP" dirty="0"/>
          </a:p>
          <a:p>
            <a:r>
              <a:rPr kumimoji="1" lang="ja-JP" altLang="en-US" dirty="0"/>
              <a:t>いくつかの変数が相互に（ある程度）高い相関をもつとき，それらの変数は何か共通のものを測定していると考えられる．</a:t>
            </a:r>
            <a:endParaRPr kumimoji="1" lang="en-US" altLang="ja-JP" dirty="0"/>
          </a:p>
          <a:p>
            <a:r>
              <a:rPr lang="ja-JP" altLang="en-US" dirty="0"/>
              <a:t>それぞれの変数でのスコアは，この共通部分と，それぞれの変数に独自の部分からできていると考えられる．</a:t>
            </a:r>
            <a:endParaRPr lang="en-US" altLang="ja-JP" dirty="0"/>
          </a:p>
          <a:p>
            <a:pPr lvl="1"/>
            <a:r>
              <a:rPr kumimoji="1" lang="ja-JP" altLang="en-US" u="sng" dirty="0">
                <a:solidFill>
                  <a:srgbClr val="FF0000"/>
                </a:solidFill>
              </a:rPr>
              <a:t>共通因子</a:t>
            </a:r>
            <a:r>
              <a:rPr kumimoji="1" lang="ja-JP" altLang="en-US" dirty="0"/>
              <a:t>（</a:t>
            </a:r>
            <a:r>
              <a:rPr kumimoji="1" lang="en-US" altLang="ja-JP" dirty="0"/>
              <a:t>common factor</a:t>
            </a:r>
            <a:r>
              <a:rPr kumimoji="1" lang="ja-JP" altLang="en-US" dirty="0"/>
              <a:t>）：共通部分</a:t>
            </a:r>
            <a:endParaRPr kumimoji="1" lang="en-US" altLang="ja-JP" dirty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独自因子</a:t>
            </a:r>
            <a:r>
              <a:rPr lang="ja-JP" altLang="en-US" dirty="0"/>
              <a:t>（</a:t>
            </a:r>
            <a:r>
              <a:rPr lang="en-US" altLang="ja-JP" dirty="0"/>
              <a:t>unique factor</a:t>
            </a:r>
            <a:r>
              <a:rPr lang="ja-JP" altLang="en-US" dirty="0"/>
              <a:t>）：独自の部分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83568" y="3642124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共通因子はたがいに無相関，共通因子と独自因子は無相関という仮定により，共分散はすべてゼロ．</a:t>
            </a:r>
            <a:endParaRPr lang="en-US" altLang="ja-JP" sz="2400" dirty="0"/>
          </a:p>
          <a:p>
            <a:r>
              <a:rPr kumimoji="1" lang="ja-JP" altLang="en-US" sz="2400" dirty="0"/>
              <a:t>各因子は標準化されているので，各因子の分散は１．</a:t>
            </a:r>
            <a:endParaRPr kumimoji="1" lang="en-US" altLang="ja-JP" sz="2400" dirty="0"/>
          </a:p>
          <a:p>
            <a:r>
              <a:rPr lang="ja-JP" altLang="en-US" sz="2400" dirty="0"/>
              <a:t>変数は標準化されているので，分散は１．</a:t>
            </a:r>
            <a:endParaRPr kumimoji="1" lang="ja-JP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099D05DD-53F6-484A-B2EC-60D8D397013C}"/>
                  </a:ext>
                </a:extLst>
              </p:cNvPr>
              <p:cNvSpPr txBox="1"/>
              <p:nvPr/>
            </p:nvSpPr>
            <p:spPr>
              <a:xfrm>
                <a:off x="170694" y="1144960"/>
                <a:ext cx="8544710" cy="20882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m:rPr>
                          <m:aln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m:rPr>
                          <m:brk m:alnAt="1"/>
                        </m:rP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m:rPr>
                          <m:brk m:alnAt="1"/>
                        </m:rP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099D05DD-53F6-484A-B2EC-60D8D3970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94" y="1144960"/>
                <a:ext cx="8544710" cy="2088264"/>
              </a:xfrm>
              <a:prstGeom prst="rect">
                <a:avLst/>
              </a:prstGeom>
              <a:blipFill>
                <a:blip r:embed="rId2"/>
                <a:stretch>
                  <a:fillRect r="-3067" b="-5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6084168" y="3284984"/>
            <a:ext cx="1008112" cy="1728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共通性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187624" y="2852936"/>
          <a:ext cx="6096000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因子１（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因子２（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共通性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：文章理解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.80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.20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.68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：語</a:t>
                      </a:r>
                      <a:r>
                        <a:rPr kumimoji="1" lang="ja-JP" altLang="en-US" dirty="0" err="1"/>
                        <a:t>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3</a:t>
                      </a:r>
                      <a:r>
                        <a:rPr kumimoji="1" lang="ja-JP" altLang="en-US" dirty="0"/>
                        <a:t>：作文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.37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4</a:t>
                      </a:r>
                      <a:r>
                        <a:rPr kumimoji="1" lang="ja-JP" altLang="en-US" dirty="0"/>
                        <a:t>：応用問題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5</a:t>
                      </a:r>
                      <a:r>
                        <a:rPr kumimoji="1" lang="ja-JP" altLang="en-US" dirty="0"/>
                        <a:t>：計算問題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.10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.80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.65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寄与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1.66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1.09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(2.75)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403648" y="5589240"/>
            <a:ext cx="4751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(0.80)</a:t>
            </a:r>
            <a:r>
              <a:rPr kumimoji="1" lang="en-US" altLang="ja-JP" sz="2400" baseline="30000" dirty="0"/>
              <a:t>2</a:t>
            </a:r>
            <a:r>
              <a:rPr kumimoji="1" lang="en-US" altLang="ja-JP" sz="2400" dirty="0"/>
              <a:t> + (0.20)</a:t>
            </a:r>
            <a:r>
              <a:rPr kumimoji="1" lang="en-US" altLang="ja-JP" sz="2400" baseline="30000" dirty="0"/>
              <a:t>2</a:t>
            </a:r>
            <a:r>
              <a:rPr kumimoji="1" lang="en-US" altLang="ja-JP" sz="2400" dirty="0"/>
              <a:t> = 0.64 + 0.04 = 0.68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7704" y="2276872"/>
            <a:ext cx="521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５つの変数の因子負荷（テキスト表</a:t>
            </a:r>
            <a:r>
              <a:rPr lang="en-US" altLang="ja-JP" sz="2400" b="1" dirty="0"/>
              <a:t>2-2</a:t>
            </a:r>
            <a:r>
              <a:rPr lang="ja-JP" altLang="en-US" sz="2400" b="1" dirty="0"/>
              <a:t>）</a:t>
            </a:r>
            <a:endParaRPr kumimoji="1" lang="ja-JP" altLang="en-US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因子負荷がわかれば共通性は計算できる（因子負荷の２乗和）．</a:t>
            </a:r>
            <a:endParaRPr lang="en-US" altLang="ja-JP" dirty="0"/>
          </a:p>
          <a:p>
            <a:r>
              <a:rPr kumimoji="1" lang="ja-JP" altLang="en-US" dirty="0"/>
              <a:t>しかし，</a:t>
            </a:r>
            <a:r>
              <a:rPr kumimoji="1" lang="ja-JP" altLang="en-US" u="sng" dirty="0"/>
              <a:t>実際の因子分析では，共通性をはじめに推定しておく必要がある</a:t>
            </a:r>
            <a:r>
              <a:rPr kumimoji="1" lang="ja-JP" altLang="en-US" dirty="0"/>
              <a:t>．</a:t>
            </a:r>
            <a:endParaRPr kumimoji="1" lang="en-US" altLang="ja-JP" dirty="0"/>
          </a:p>
          <a:p>
            <a:pPr lvl="1"/>
            <a:r>
              <a:rPr lang="ja-JP" altLang="en-US" dirty="0"/>
              <a:t>因子分析は，基本式を満たす因子負荷を求める手法．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32040" y="4653136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(2-5)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32040" y="5589240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(2-6)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820DE833-32A7-4B25-8017-FD7FFA208549}"/>
                  </a:ext>
                </a:extLst>
              </p:cNvPr>
              <p:cNvSpPr txBox="1"/>
              <p:nvPr/>
            </p:nvSpPr>
            <p:spPr>
              <a:xfrm>
                <a:off x="2282623" y="5480099"/>
                <a:ext cx="2000676" cy="87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𝑗𝑗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820DE833-32A7-4B25-8017-FD7FFA208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623" y="5480099"/>
                <a:ext cx="2000676" cy="8740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834F380-ABF1-40FF-B4C5-88E6F7D3067D}"/>
                  </a:ext>
                </a:extLst>
              </p:cNvPr>
              <p:cNvSpPr txBox="1"/>
              <p:nvPr/>
            </p:nvSpPr>
            <p:spPr>
              <a:xfrm>
                <a:off x="2254354" y="4508480"/>
                <a:ext cx="1808892" cy="87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𝑗𝑘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𝑘𝑞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834F380-ABF1-40FF-B4C5-88E6F7D30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354" y="4508480"/>
                <a:ext cx="1808892" cy="8740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u="sng" dirty="0">
                <a:solidFill>
                  <a:srgbClr val="FF0000"/>
                </a:solidFill>
              </a:rPr>
              <a:t>SMC</a:t>
            </a:r>
            <a:r>
              <a:rPr kumimoji="1" lang="ja-JP" altLang="en-US" dirty="0">
                <a:sym typeface="Wingdings" pitchFamily="2" charset="2"/>
              </a:rPr>
              <a:t>（</a:t>
            </a:r>
            <a:r>
              <a:rPr kumimoji="1" lang="en-US" altLang="ja-JP" dirty="0">
                <a:sym typeface="Wingdings" pitchFamily="2" charset="2"/>
              </a:rPr>
              <a:t>squared multiple correlation</a:t>
            </a:r>
            <a:r>
              <a:rPr kumimoji="1" lang="ja-JP" altLang="en-US" dirty="0"/>
              <a:t>）：共通性の推定値として，重相関係数</a:t>
            </a:r>
            <a:r>
              <a:rPr lang="ja-JP" altLang="en-US" dirty="0"/>
              <a:t>の２乗</a:t>
            </a:r>
            <a:r>
              <a:rPr kumimoji="1" lang="ja-JP" altLang="en-US" dirty="0"/>
              <a:t>を用いる．</a:t>
            </a:r>
            <a:endParaRPr kumimoji="1" lang="en-US" altLang="ja-JP" dirty="0"/>
          </a:p>
          <a:p>
            <a:r>
              <a:rPr lang="ja-JP" altLang="en-US" dirty="0"/>
              <a:t>ある変数の共通性の推定値は，その変数を目的変数，それ以外のすべての変数を説明変数とした重回帰分析での，重相関係数の２乗（決定係数）．</a:t>
            </a:r>
            <a:endParaRPr lang="en-US" altLang="ja-JP" dirty="0"/>
          </a:p>
          <a:p>
            <a:pPr lvl="1"/>
            <a:r>
              <a:rPr lang="ja-JP" altLang="en-US" dirty="0"/>
              <a:t>それぞれの変数の背後には共通因子があるから，ある変数 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dirty="0"/>
              <a:t> </a:t>
            </a:r>
            <a:r>
              <a:rPr lang="ja-JP" altLang="en-US" dirty="0"/>
              <a:t>がその他の変数から説明できる程度は，その変数 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dirty="0"/>
              <a:t> </a:t>
            </a:r>
            <a:r>
              <a:rPr lang="ja-JP" altLang="en-US" dirty="0"/>
              <a:t>が共通因子で説明できる程度の推定値として使える．</a:t>
            </a:r>
            <a:endParaRPr lang="en-US" altLang="ja-JP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因子負荷の行列の，行の２乗和は，共通性であった．列の２乗和は</a:t>
            </a:r>
            <a:r>
              <a:rPr lang="ja-JP" altLang="en-US" u="sng" dirty="0">
                <a:solidFill>
                  <a:srgbClr val="FF0000"/>
                </a:solidFill>
              </a:rPr>
              <a:t>寄与</a:t>
            </a:r>
            <a:r>
              <a:rPr lang="ja-JP" altLang="en-US" dirty="0"/>
              <a:t>（</a:t>
            </a:r>
            <a:r>
              <a:rPr lang="en-US" altLang="ja-JP" dirty="0"/>
              <a:t>contribution</a:t>
            </a:r>
            <a:r>
              <a:rPr lang="ja-JP" altLang="en-US" dirty="0"/>
              <a:t>）と呼ばれる．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寄与：ある因子に関する，各変数の重みの２乗和．</a:t>
            </a:r>
            <a:r>
              <a:rPr lang="ja-JP" altLang="en-US" u="sng" dirty="0"/>
              <a:t>それぞれの因子が，すべての変数の分散を説明する上で，どの程度かかわっているかを表す</a:t>
            </a:r>
            <a:r>
              <a:rPr lang="ja-JP" altLang="en-US" dirty="0"/>
              <a:t>．主成分分析での固有値（合成変数の分散）にあたる．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8052" y="5357824"/>
            <a:ext cx="1184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(1-18)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5F4155A-B4FB-4199-967F-843A0FA2D761}"/>
                  </a:ext>
                </a:extLst>
              </p:cNvPr>
              <p:cNvSpPr txBox="1"/>
              <p:nvPr/>
            </p:nvSpPr>
            <p:spPr>
              <a:xfrm>
                <a:off x="2771800" y="5272128"/>
                <a:ext cx="2387385" cy="7561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kumimoji="1" lang="ja-JP" alt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=!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𝑗𝑘</m:t>
                              </m:r>
                            </m:sub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ja-JP" alt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𝑗𝑘</m:t>
                              </m:r>
                            </m:sub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ja-JP" alt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5F4155A-B4FB-4199-967F-843A0FA2D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272128"/>
                <a:ext cx="2387385" cy="7561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６．主因子法による因子の抽出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変数間の相関係数および共通性の推定値を用いて，以下の式を満たす因子負荷を求める．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因子負荷を求める方法はいくつかある．そのひとつが</a:t>
            </a:r>
            <a:r>
              <a:rPr lang="ja-JP" altLang="en-US" u="sng" dirty="0">
                <a:solidFill>
                  <a:srgbClr val="FF0000"/>
                </a:solidFill>
              </a:rPr>
              <a:t>主因子法</a:t>
            </a:r>
            <a:r>
              <a:rPr lang="ja-JP" altLang="en-US" dirty="0"/>
              <a:t>（</a:t>
            </a:r>
            <a:r>
              <a:rPr lang="en-US" altLang="ja-JP" dirty="0"/>
              <a:t>principal factor method</a:t>
            </a:r>
            <a:r>
              <a:rPr lang="ja-JP" altLang="en-US" dirty="0"/>
              <a:t>）．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83170" y="2844225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(2-5)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0" y="3717670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(2-6)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02513BE9-7005-443F-9B7B-0AD50153B51A}"/>
                  </a:ext>
                </a:extLst>
              </p:cNvPr>
              <p:cNvSpPr txBox="1"/>
              <p:nvPr/>
            </p:nvSpPr>
            <p:spPr>
              <a:xfrm>
                <a:off x="1954125" y="2698931"/>
                <a:ext cx="1808892" cy="87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𝑗𝑘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𝑘𝑞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02513BE9-7005-443F-9B7B-0AD50153B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125" y="2698931"/>
                <a:ext cx="1808892" cy="8740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53FD5-9CAC-447C-A2E5-680A5E8F86A9}"/>
                  </a:ext>
                </a:extLst>
              </p:cNvPr>
              <p:cNvSpPr txBox="1"/>
              <p:nvPr/>
            </p:nvSpPr>
            <p:spPr>
              <a:xfrm>
                <a:off x="1954125" y="3573016"/>
                <a:ext cx="2000676" cy="87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𝑗𝑗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𝑗𝑞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53FD5-9CAC-447C-A2E5-680A5E8F8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125" y="3573016"/>
                <a:ext cx="2000676" cy="8740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主因子法では，第１因子の寄与が可能な限り大きくなるように因子の抽出が行われる．</a:t>
            </a:r>
            <a:endParaRPr kumimoji="1" lang="en-US" altLang="ja-JP" dirty="0"/>
          </a:p>
          <a:p>
            <a:r>
              <a:rPr lang="ja-JP" altLang="en-US" dirty="0"/>
              <a:t>第２因子は，観測変数の分散のうち，第１因子で説明されない分散を最大限説明できるように選ばれる．</a:t>
            </a:r>
            <a:endParaRPr lang="en-US" altLang="ja-JP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主因子法は主成分分析と類似している．</a:t>
            </a:r>
            <a:endParaRPr kumimoji="1" lang="en-US" altLang="ja-JP" dirty="0"/>
          </a:p>
          <a:p>
            <a:pPr lvl="1"/>
            <a:r>
              <a:rPr lang="ja-JP" altLang="en-US" dirty="0"/>
              <a:t>主成分は，標準化された各変数と，主成分との相関の２乗和を最大にする．</a:t>
            </a:r>
            <a:endParaRPr lang="en-US" altLang="ja-JP" dirty="0"/>
          </a:p>
          <a:p>
            <a:pPr lvl="1"/>
            <a:r>
              <a:rPr lang="ja-JP" altLang="en-US" dirty="0"/>
              <a:t>主成分を因子と考えれば，主成分（因子）と変数との相関は因子負荷にあたる．</a:t>
            </a:r>
            <a:endParaRPr lang="en-US" altLang="ja-JP" dirty="0"/>
          </a:p>
          <a:p>
            <a:pPr lvl="1"/>
            <a:r>
              <a:rPr kumimoji="1" lang="ja-JP" altLang="en-US" dirty="0"/>
              <a:t>この相関の２乗和（因子分析での寄与）を最大化する第１主成分が，第１因子に相当する．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ja-JP" altLang="en-US" dirty="0"/>
              <a:t>主因子法における各因子の負荷は，対角成分に共通性の推定値を入れた相関行列の固有値，固有ベクトルから計算される．</a:t>
            </a:r>
          </a:p>
          <a:p>
            <a:pPr lvl="1"/>
            <a:r>
              <a:rPr lang="ja-JP" altLang="en-US" dirty="0"/>
              <a:t>共通性の推定値を１（独自因子なし）として，（共通性を反復推定しない）主因子解を求めると，主成分負荷量（変数と主成分の相関）を求めることができる．</a:t>
            </a:r>
            <a:endParaRPr lang="en-US" altLang="ja-JP" dirty="0"/>
          </a:p>
          <a:p>
            <a:r>
              <a:rPr lang="ja-JP" altLang="en-US" dirty="0"/>
              <a:t>しかし，主成分と因子は同じではない．</a:t>
            </a:r>
            <a:endParaRPr lang="en-US" altLang="ja-JP" dirty="0"/>
          </a:p>
          <a:p>
            <a:pPr lvl="1"/>
            <a:r>
              <a:rPr lang="ja-JP" altLang="en-US" dirty="0"/>
              <a:t>主成分は観測変数の合成．因子は観測変数の背後にある潜在的な変数．</a:t>
            </a:r>
            <a:endParaRPr lang="en-US" altLang="ja-JP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主因子法によって得られた因子負荷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59632" y="3284984"/>
          <a:ext cx="6600056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0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0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因子１（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因子２（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共通性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：文章理解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.78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-.28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.68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：語</a:t>
                      </a:r>
                      <a:r>
                        <a:rPr kumimoji="1" lang="ja-JP" altLang="en-US" dirty="0" err="1"/>
                        <a:t>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-.22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3</a:t>
                      </a:r>
                      <a:r>
                        <a:rPr kumimoji="1" lang="ja-JP" altLang="en-US" dirty="0"/>
                        <a:t>：作文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-.25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.37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4</a:t>
                      </a:r>
                      <a:r>
                        <a:rPr kumimoji="1" lang="ja-JP" altLang="en-US" dirty="0"/>
                        <a:t>：応用問題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5</a:t>
                      </a:r>
                      <a:r>
                        <a:rPr kumimoji="1" lang="ja-JP" altLang="en-US" dirty="0"/>
                        <a:t>：計算問題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.53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.61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.65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寄与（固有値）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2.11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0.64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(2.75)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71600" y="2636912"/>
            <a:ext cx="6974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主因子法によって得られた因子負荷（テキスト表</a:t>
            </a:r>
            <a:r>
              <a:rPr lang="en-US" altLang="ja-JP" sz="2400" b="1" dirty="0"/>
              <a:t>2-3</a:t>
            </a:r>
            <a:r>
              <a:rPr lang="ja-JP" altLang="en-US" sz="2400" b="1" dirty="0"/>
              <a:t>）</a:t>
            </a:r>
            <a:endParaRPr kumimoji="1" lang="ja-JP" alt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23528" y="1844824"/>
            <a:ext cx="2376264" cy="17281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文系能力</a:t>
            </a:r>
            <a:endParaRPr kumimoji="1" lang="ja-JP" altLang="en-US" sz="2400" dirty="0"/>
          </a:p>
        </p:txBody>
      </p:sp>
      <p:sp>
        <p:nvSpPr>
          <p:cNvPr id="5" name="円/楕円 4"/>
          <p:cNvSpPr/>
          <p:nvPr/>
        </p:nvSpPr>
        <p:spPr>
          <a:xfrm>
            <a:off x="323528" y="4221088"/>
            <a:ext cx="2376264" cy="172819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理系能力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355976" y="1628800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国語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355976" y="2636912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社会</a:t>
            </a:r>
            <a:endParaRPr kumimoji="1" lang="ja-JP" altLang="en-US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4355976" y="3645024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英語</a:t>
            </a:r>
            <a:endParaRPr kumimoji="1" lang="ja-JP" altLang="en-US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4355976" y="4653136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数学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976" y="5661248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理科</a:t>
            </a:r>
          </a:p>
        </p:txBody>
      </p:sp>
      <p:cxnSp>
        <p:nvCxnSpPr>
          <p:cNvPr id="13" name="直線矢印コネクタ 12"/>
          <p:cNvCxnSpPr>
            <a:stCxn id="4" idx="6"/>
          </p:cNvCxnSpPr>
          <p:nvPr/>
        </p:nvCxnSpPr>
        <p:spPr>
          <a:xfrm flipV="1">
            <a:off x="2699792" y="2132856"/>
            <a:ext cx="1512168" cy="5760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2627784" y="2924944"/>
            <a:ext cx="165618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2555776" y="3140968"/>
            <a:ext cx="1656184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2483768" y="3284984"/>
            <a:ext cx="1728192" cy="1584176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4" idx="5"/>
          </p:cNvCxnSpPr>
          <p:nvPr/>
        </p:nvCxnSpPr>
        <p:spPr>
          <a:xfrm rot="16200000" flipH="1">
            <a:off x="1931198" y="3740526"/>
            <a:ext cx="2701360" cy="1860164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2699792" y="4157464"/>
            <a:ext cx="1664568" cy="783704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2699792" y="5157192"/>
            <a:ext cx="1656184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2699792" y="5301208"/>
            <a:ext cx="1584176" cy="936104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V="1">
            <a:off x="2627784" y="3284984"/>
            <a:ext cx="1584176" cy="1440160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 flipH="1" flipV="1">
            <a:off x="2231740" y="2744924"/>
            <a:ext cx="2232248" cy="1584176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rot="10800000">
            <a:off x="6588224" y="1988840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7452320" y="1484784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国語独自</a:t>
            </a:r>
          </a:p>
        </p:txBody>
      </p:sp>
      <p:sp>
        <p:nvSpPr>
          <p:cNvPr id="53" name="円/楕円 52"/>
          <p:cNvSpPr/>
          <p:nvPr/>
        </p:nvSpPr>
        <p:spPr>
          <a:xfrm>
            <a:off x="7452320" y="2528900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社会独自</a:t>
            </a:r>
          </a:p>
        </p:txBody>
      </p:sp>
      <p:sp>
        <p:nvSpPr>
          <p:cNvPr id="54" name="円/楕円 53"/>
          <p:cNvSpPr/>
          <p:nvPr/>
        </p:nvSpPr>
        <p:spPr>
          <a:xfrm>
            <a:off x="7452320" y="3573016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英語独自</a:t>
            </a:r>
          </a:p>
        </p:txBody>
      </p:sp>
      <p:sp>
        <p:nvSpPr>
          <p:cNvPr id="55" name="円/楕円 54"/>
          <p:cNvSpPr/>
          <p:nvPr/>
        </p:nvSpPr>
        <p:spPr>
          <a:xfrm>
            <a:off x="7452320" y="4617132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数学独自</a:t>
            </a:r>
          </a:p>
        </p:txBody>
      </p:sp>
      <p:sp>
        <p:nvSpPr>
          <p:cNvPr id="56" name="円/楕円 55"/>
          <p:cNvSpPr/>
          <p:nvPr/>
        </p:nvSpPr>
        <p:spPr>
          <a:xfrm>
            <a:off x="7452320" y="5661248"/>
            <a:ext cx="1368152" cy="819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理科独自</a:t>
            </a:r>
          </a:p>
        </p:txBody>
      </p:sp>
      <p:cxnSp>
        <p:nvCxnSpPr>
          <p:cNvPr id="58" name="直線矢印コネクタ 57"/>
          <p:cNvCxnSpPr/>
          <p:nvPr/>
        </p:nvCxnSpPr>
        <p:spPr>
          <a:xfrm rot="10800000">
            <a:off x="6588224" y="2996952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0800000">
            <a:off x="6588224" y="4077072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rot="10800000">
            <a:off x="6588224" y="5085184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rot="10800000">
            <a:off x="6588224" y="6093296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最終的な因子負荷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187624" y="2852936"/>
          <a:ext cx="6096000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因子１（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因子２（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共通性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：文章理解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.80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.20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.68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：語</a:t>
                      </a:r>
                      <a:r>
                        <a:rPr kumimoji="1" lang="ja-JP" altLang="en-US" dirty="0" err="1"/>
                        <a:t>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3</a:t>
                      </a:r>
                      <a:r>
                        <a:rPr kumimoji="1" lang="ja-JP" altLang="en-US" dirty="0"/>
                        <a:t>：作文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.37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4</a:t>
                      </a:r>
                      <a:r>
                        <a:rPr kumimoji="1" lang="ja-JP" altLang="en-US" dirty="0"/>
                        <a:t>：応用問題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X</a:t>
                      </a:r>
                      <a:r>
                        <a:rPr kumimoji="1" lang="en-US" altLang="ja-JP" baseline="-25000" dirty="0"/>
                        <a:t>5</a:t>
                      </a:r>
                      <a:r>
                        <a:rPr kumimoji="1" lang="ja-JP" altLang="en-US" dirty="0"/>
                        <a:t>：計算問題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.10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.80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.65</a:t>
                      </a:r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寄与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1.66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1.09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(2.75)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835696" y="2276872"/>
            <a:ext cx="521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５つの変数の因子負荷（テキスト表</a:t>
            </a:r>
            <a:r>
              <a:rPr lang="en-US" altLang="ja-JP" sz="2400" b="1" dirty="0"/>
              <a:t>2-2</a:t>
            </a:r>
            <a:r>
              <a:rPr lang="ja-JP" altLang="en-US" sz="2400" b="1" dirty="0"/>
              <a:t>）</a:t>
            </a:r>
            <a:endParaRPr kumimoji="1" lang="ja-JP" altLang="en-US" sz="24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因子分析の基本式を満たす解は無数にある．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基本式の解は，各変数の相対的な位置を示すもの．（図</a:t>
            </a:r>
            <a:r>
              <a:rPr kumimoji="1" lang="en-US" altLang="ja-JP" dirty="0"/>
              <a:t>2-3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図</a:t>
            </a:r>
            <a:r>
              <a:rPr kumimoji="1" lang="en-US" altLang="ja-JP" dirty="0"/>
              <a:t>2-4</a:t>
            </a:r>
            <a:r>
              <a:rPr kumimoji="1" lang="ja-JP" altLang="en-US" dirty="0"/>
              <a:t>参照）</a:t>
            </a:r>
            <a:endParaRPr kumimoji="1" lang="en-US" altLang="ja-JP" dirty="0"/>
          </a:p>
          <a:p>
            <a:pPr lvl="1"/>
            <a:r>
              <a:rPr lang="ja-JP" altLang="en-US" dirty="0"/>
              <a:t>座標軸である因子は，どのようにとることもできる．主因子法などで最初の解（「</a:t>
            </a:r>
            <a:r>
              <a:rPr lang="ja-JP" altLang="en-US" u="sng" dirty="0">
                <a:solidFill>
                  <a:srgbClr val="FF0000"/>
                </a:solidFill>
              </a:rPr>
              <a:t>初期解</a:t>
            </a:r>
            <a:r>
              <a:rPr lang="ja-JP" altLang="en-US" dirty="0"/>
              <a:t>」という）を求めた後，解釈のしやすい因子軸をさがして，因子の回転を行う．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７．単純構造への因子の回転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主因子法によって得られる第１因子は，すべての変数と高い相関を持つように選ばれる．</a:t>
            </a:r>
            <a:endParaRPr kumimoji="1" lang="en-US" altLang="ja-JP" dirty="0"/>
          </a:p>
          <a:p>
            <a:pPr lvl="1"/>
            <a:r>
              <a:rPr lang="ja-JP" altLang="en-US" dirty="0"/>
              <a:t>寄与の最大化．主成分分析と類似．</a:t>
            </a:r>
            <a:endParaRPr lang="en-US" altLang="ja-JP" dirty="0"/>
          </a:p>
          <a:p>
            <a:r>
              <a:rPr kumimoji="1" lang="ja-JP" altLang="en-US" dirty="0"/>
              <a:t>しかし，これでは変数の分類はできていないため，因子の解釈が難しいかもしれない．</a:t>
            </a:r>
            <a:endParaRPr kumimoji="1" lang="en-US" altLang="ja-JP" dirty="0"/>
          </a:p>
          <a:p>
            <a:r>
              <a:rPr lang="ja-JP" altLang="en-US" dirty="0"/>
              <a:t>それぞれの因子が一部の変数にのみ高い負荷を持つ，</a:t>
            </a:r>
            <a:r>
              <a:rPr lang="ja-JP" altLang="en-US" u="sng" dirty="0">
                <a:solidFill>
                  <a:srgbClr val="FF0000"/>
                </a:solidFill>
              </a:rPr>
              <a:t>単純構造</a:t>
            </a:r>
            <a:r>
              <a:rPr lang="ja-JP" altLang="en-US" dirty="0"/>
              <a:t>が得られるよう，因子軸を回転する．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バリマックス法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u="sng" dirty="0">
                <a:solidFill>
                  <a:srgbClr val="FF0000"/>
                </a:solidFill>
              </a:rPr>
              <a:t>バリマックス法</a:t>
            </a:r>
            <a:r>
              <a:rPr kumimoji="1" lang="ja-JP" altLang="en-US" dirty="0"/>
              <a:t>：各因子における因子負荷の２乗の分散を，すべての因子について合計したもの（バリマックス基準）が，なるべく大きくなるようにする．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それぞれの因子において，大きな因子負荷と小さな因子負荷が混在する，「メリハリ」のある因子パターン．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軸の直交性を保持した回転</a:t>
            </a:r>
            <a:endParaRPr kumimoji="1" lang="en-US" altLang="ja-JP" dirty="0"/>
          </a:p>
          <a:p>
            <a:pPr lvl="1"/>
            <a:r>
              <a:rPr lang="ja-JP" altLang="en-US" dirty="0"/>
              <a:t>共通性（原点から測定変数までの距離の２乗）は回転によって変化しない．寄与は変化する．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因子数の決定</a:t>
            </a:r>
            <a:endParaRPr kumimoji="1" lang="en-US" altLang="ja-JP" dirty="0"/>
          </a:p>
          <a:p>
            <a:pPr lvl="1"/>
            <a:r>
              <a:rPr lang="ja-JP" altLang="en-US" dirty="0"/>
              <a:t>ガットマン・カイザーの基準：共通性を１としたときの主因子解において，１以上の固有値の数．（つまり，相関行列の固有値で，１以上のものの数）</a:t>
            </a:r>
            <a:endParaRPr lang="en-US" altLang="ja-JP" dirty="0"/>
          </a:p>
          <a:p>
            <a:pPr lvl="1"/>
            <a:r>
              <a:rPr lang="ja-JP" altLang="en-US" dirty="0"/>
              <a:t>スクリー</a:t>
            </a:r>
            <a:r>
              <a:rPr kumimoji="1" lang="ja-JP" altLang="en-US" dirty="0"/>
              <a:t>・テスト：固有値の変化が大きなところで切る．次のスライドのスクリー・プロットを参照．</a:t>
            </a:r>
            <a:endParaRPr kumimoji="1" lang="en-US" altLang="ja-JP" dirty="0"/>
          </a:p>
          <a:p>
            <a:pPr lvl="1"/>
            <a:r>
              <a:rPr lang="ja-JP" altLang="en-US" dirty="0"/>
              <a:t>解釈のしやすい因子</a:t>
            </a:r>
            <a:endParaRPr lang="en-US" altLang="ja-JP" dirty="0"/>
          </a:p>
          <a:p>
            <a:r>
              <a:rPr kumimoji="1" lang="ja-JP" altLang="en-US" dirty="0"/>
              <a:t>実際には，因子の数を変えながら，もっとも解釈のしやすい結果を採用する．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36712"/>
            <a:ext cx="5904656" cy="5904656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相関行列（表</a:t>
            </a:r>
            <a:r>
              <a:rPr kumimoji="1" lang="en-US" altLang="ja-JP" dirty="0"/>
              <a:t>2-1</a:t>
            </a:r>
            <a:r>
              <a:rPr kumimoji="1" lang="ja-JP" altLang="en-US" dirty="0"/>
              <a:t>）の固有値の</a:t>
            </a:r>
            <a:br>
              <a:rPr kumimoji="1" lang="en-US" altLang="ja-JP" dirty="0"/>
            </a:br>
            <a:r>
              <a:rPr lang="ja-JP" altLang="en-US" dirty="0"/>
              <a:t>スクリープロット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84168" y="4324454"/>
            <a:ext cx="276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ガットマン・カイザーの基準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07481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37760" y="980728"/>
            <a:ext cx="811151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&lt;- matrix(c(1.00, 0.60, 0.50, 0.44, 0.24,</a:t>
            </a:r>
          </a:p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0.60, 1.00, 0.44, 0.40, 0.23,</a:t>
            </a:r>
          </a:p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0.50, 0.44, 1.00, 0.30, 0.14,</a:t>
            </a:r>
          </a:p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0.44, 0.40, 0.30, 1.00, 0.52,</a:t>
            </a:r>
          </a:p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0.24, 0.23, 0.14, 0.52, 1.00),</a:t>
            </a:r>
          </a:p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byrow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TRUE,</a:t>
            </a:r>
          </a:p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5)</a:t>
            </a:r>
          </a:p>
          <a:p>
            <a:endParaRPr lang="en-US" altLang="ja-JP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eigen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endParaRPr lang="en-US" altLang="ja-JP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altLang="ja-JP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eigen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(X)$values, type="b",</a:t>
            </a:r>
          </a:p>
          <a:p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ja-JP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固有値番号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altLang="ja-JP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ja-JP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固有値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US" altLang="ja-JP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abline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(h=1, col="red", </a:t>
            </a:r>
            <a:r>
              <a:rPr lang="en-US" altLang="ja-JP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lty</a:t>
            </a:r>
            <a:r>
              <a:rPr lang="en-US" altLang="ja-JP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=2)</a:t>
            </a:r>
            <a:endParaRPr kumimoji="1" lang="ja-JP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1534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８．因子得点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因子は潜在変数だから，直接測定はできなくても，個体はそれぞれ値を持つと考えられる．</a:t>
            </a:r>
            <a:endParaRPr kumimoji="1" lang="en-US" altLang="ja-JP" dirty="0"/>
          </a:p>
          <a:p>
            <a:pPr lvl="1"/>
            <a:r>
              <a:rPr lang="ja-JP" altLang="en-US" dirty="0"/>
              <a:t>言語的な能力の得点，数学的な能力の得点</a:t>
            </a:r>
            <a:endParaRPr lang="en-US" altLang="ja-JP" dirty="0"/>
          </a:p>
          <a:p>
            <a:r>
              <a:rPr kumimoji="1" lang="ja-JP" altLang="en-US" dirty="0"/>
              <a:t>因子得点を推定する方法がいくつか考案されている．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理解確認のポイント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因子分析の目的を説明できますか？</a:t>
            </a:r>
            <a:endParaRPr kumimoji="1" lang="en-US" altLang="ja-JP" dirty="0"/>
          </a:p>
          <a:p>
            <a:pPr lvl="1"/>
            <a:r>
              <a:rPr lang="ja-JP" altLang="en-US" dirty="0"/>
              <a:t>共通因子の導入による，変数間の相関関係の説明</a:t>
            </a:r>
            <a:endParaRPr lang="en-US" altLang="ja-JP" dirty="0"/>
          </a:p>
          <a:p>
            <a:r>
              <a:rPr lang="ja-JP" altLang="en-US" dirty="0"/>
              <a:t>因子構造および因子負荷とは何か説明できますか？</a:t>
            </a:r>
            <a:endParaRPr lang="en-US" altLang="ja-JP" dirty="0"/>
          </a:p>
          <a:p>
            <a:pPr lvl="1"/>
            <a:r>
              <a:rPr kumimoji="1" lang="ja-JP" altLang="en-US" dirty="0"/>
              <a:t>直交因子分析では，これらは一致する．</a:t>
            </a:r>
          </a:p>
        </p:txBody>
      </p:sp>
    </p:spTree>
    <p:extLst>
      <p:ext uri="{BB962C8B-B14F-4D97-AF65-F5344CB8AC3E}">
        <p14:creationId xmlns:p14="http://schemas.microsoft.com/office/powerpoint/2010/main" val="29544262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因子分析のモデルを数式で書き，その意味を説明することができますか？</a:t>
            </a:r>
            <a:endParaRPr kumimoji="1" lang="en-US" altLang="ja-JP" dirty="0"/>
          </a:p>
          <a:p>
            <a:pPr lvl="1"/>
            <a:r>
              <a:rPr lang="ja-JP" altLang="en-US" dirty="0"/>
              <a:t>変数および因子は標準化されている．</a:t>
            </a:r>
            <a:endParaRPr lang="en-US" altLang="ja-JP" dirty="0"/>
          </a:p>
          <a:p>
            <a:pPr lvl="1"/>
            <a:r>
              <a:rPr lang="ja-JP" altLang="en-US" dirty="0"/>
              <a:t>共通因子と独自因子の相関は？</a:t>
            </a:r>
            <a:endParaRPr lang="en-US" altLang="ja-JP" dirty="0"/>
          </a:p>
          <a:p>
            <a:pPr lvl="1"/>
            <a:r>
              <a:rPr lang="ja-JP" altLang="en-US" dirty="0"/>
              <a:t>独自因子間の相関は？</a:t>
            </a:r>
            <a:endParaRPr lang="en-US" altLang="ja-JP" dirty="0"/>
          </a:p>
          <a:p>
            <a:pPr lvl="1"/>
            <a:r>
              <a:rPr lang="ja-JP" altLang="en-US" dirty="0"/>
              <a:t>直交因子分析での因子間相関は？</a:t>
            </a:r>
            <a:endParaRPr lang="en-US" altLang="ja-JP" dirty="0"/>
          </a:p>
          <a:p>
            <a:r>
              <a:rPr lang="ja-JP" altLang="en-US" dirty="0"/>
              <a:t>因子分析で抽出された因子を解釈することができますか？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605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因子分析の目的</a:t>
            </a:r>
            <a:endParaRPr kumimoji="1" lang="en-US" altLang="ja-JP" dirty="0"/>
          </a:p>
          <a:p>
            <a:pPr lvl="1"/>
            <a:r>
              <a:rPr lang="ja-JP" altLang="en-US" dirty="0"/>
              <a:t>共通因子を用いて変数間の相関関係を説明する．</a:t>
            </a:r>
            <a:endParaRPr lang="en-US" altLang="ja-JP" dirty="0"/>
          </a:p>
          <a:p>
            <a:pPr lvl="1"/>
            <a:r>
              <a:rPr kumimoji="1" lang="ja-JP" altLang="en-US" dirty="0"/>
              <a:t>共通因子との関係によって，各変数の性質をコンパクトな形で記述する</a:t>
            </a:r>
            <a:endParaRPr kumimoji="1" lang="en-US" altLang="ja-JP" dirty="0"/>
          </a:p>
          <a:p>
            <a:pPr lvl="1"/>
            <a:r>
              <a:rPr lang="ja-JP" altLang="en-US" dirty="0"/>
              <a:t>変数や個体を分類する．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因子分析の基本式を書き，その意味を説明することができますか？</a:t>
            </a:r>
            <a:endParaRPr kumimoji="1" lang="en-US" altLang="ja-JP" dirty="0"/>
          </a:p>
          <a:p>
            <a:r>
              <a:rPr lang="ja-JP" altLang="en-US" dirty="0"/>
              <a:t>共通性および独自性とは何か，説明できますか？</a:t>
            </a:r>
            <a:endParaRPr lang="en-US" altLang="ja-JP" dirty="0"/>
          </a:p>
          <a:p>
            <a:r>
              <a:rPr lang="ja-JP" altLang="en-US" dirty="0"/>
              <a:t>共通性はどのように推定されるか，説明できますか？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31770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因子分析の初期解を求める方法のひとつである，主因子法の特徴を述べることができますか？</a:t>
            </a:r>
            <a:endParaRPr kumimoji="1" lang="en-US" altLang="ja-JP" dirty="0"/>
          </a:p>
          <a:p>
            <a:pPr lvl="1"/>
            <a:r>
              <a:rPr lang="ja-JP" altLang="en-US" dirty="0"/>
              <a:t>基本式を満たす解は無数にある．</a:t>
            </a:r>
            <a:endParaRPr kumimoji="1" lang="en-US" altLang="ja-JP" dirty="0"/>
          </a:p>
          <a:p>
            <a:r>
              <a:rPr lang="ja-JP" altLang="en-US" dirty="0"/>
              <a:t>主因子法と主成分分析の類似性を説明することができますか？</a:t>
            </a:r>
            <a:endParaRPr lang="en-US" altLang="ja-JP" dirty="0"/>
          </a:p>
          <a:p>
            <a:pPr lvl="1"/>
            <a:r>
              <a:rPr kumimoji="1" lang="ja-JP" altLang="en-US" dirty="0"/>
              <a:t>主成分分析では，共通性を１として，相関行列の固有値と固有ベクトルを求める．</a:t>
            </a:r>
          </a:p>
        </p:txBody>
      </p:sp>
    </p:spTree>
    <p:extLst>
      <p:ext uri="{BB962C8B-B14F-4D97-AF65-F5344CB8AC3E}">
        <p14:creationId xmlns:p14="http://schemas.microsoft.com/office/powerpoint/2010/main" val="4506053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因子軸の回転を行う目的を説明できますか？</a:t>
            </a:r>
            <a:endParaRPr kumimoji="1" lang="en-US" altLang="ja-JP" dirty="0"/>
          </a:p>
          <a:p>
            <a:pPr lvl="1"/>
            <a:r>
              <a:rPr lang="ja-JP" altLang="en-US" dirty="0"/>
              <a:t>単純構造を得る</a:t>
            </a:r>
            <a:endParaRPr kumimoji="1" lang="en-US" altLang="ja-JP" dirty="0"/>
          </a:p>
          <a:p>
            <a:r>
              <a:rPr kumimoji="1" lang="ja-JP" altLang="en-US" dirty="0"/>
              <a:t>バリマックス回転とはどのような回転であるか，説明できますか？</a:t>
            </a:r>
            <a:endParaRPr kumimoji="1" lang="en-US" altLang="ja-JP" dirty="0"/>
          </a:p>
          <a:p>
            <a:pPr lvl="1"/>
            <a:r>
              <a:rPr lang="ja-JP" altLang="en-US" dirty="0"/>
              <a:t>バリマックス基準とは？</a:t>
            </a:r>
            <a:endParaRPr kumimoji="1" lang="en-US" altLang="ja-JP" dirty="0"/>
          </a:p>
          <a:p>
            <a:r>
              <a:rPr lang="ja-JP" altLang="en-US" dirty="0"/>
              <a:t>因子数をどのように決定するか，説明できますか？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562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２．共通因子による相関の説明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例題：５つのテスト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331640" y="3212976"/>
          <a:ext cx="66720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5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baseline="-25000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baseline="-25000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i="0" baseline="-25000" dirty="0">
                          <a:latin typeface="+mn-lt"/>
                          <a:cs typeface="+mn-cs"/>
                        </a:rPr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i="0" baseline="-25000" dirty="0">
                          <a:latin typeface="+mn-lt"/>
                          <a:cs typeface="+mn-cs"/>
                        </a:rPr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i="0" baseline="-25000" dirty="0">
                          <a:latin typeface="+mn-lt"/>
                          <a:cs typeface="+mn-cs"/>
                        </a:rPr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baseline="-25000" dirty="0"/>
                        <a:t>1</a:t>
                      </a:r>
                      <a:r>
                        <a:rPr kumimoji="1" lang="ja-JP" altLang="en-US" dirty="0"/>
                        <a:t>：文章理解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baseline="-25000" dirty="0"/>
                        <a:t>2</a:t>
                      </a:r>
                      <a:r>
                        <a:rPr kumimoji="1" lang="ja-JP" altLang="en-US" dirty="0"/>
                        <a:t>：語</a:t>
                      </a:r>
                      <a:r>
                        <a:rPr kumimoji="1" lang="ja-JP" altLang="en-US" dirty="0" err="1"/>
                        <a:t>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.60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baseline="-25000" dirty="0"/>
                        <a:t>3</a:t>
                      </a:r>
                      <a:r>
                        <a:rPr kumimoji="1" lang="ja-JP" altLang="en-US" dirty="0"/>
                        <a:t>：作文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.30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.14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baseline="-25000" dirty="0"/>
                        <a:t>4</a:t>
                      </a:r>
                      <a:r>
                        <a:rPr kumimoji="1" lang="ja-JP" altLang="en-US" dirty="0"/>
                        <a:t>：応用問題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.40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.30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1" lang="en-US" altLang="ja-JP" baseline="-25000" dirty="0"/>
                        <a:t>5</a:t>
                      </a:r>
                      <a:r>
                        <a:rPr kumimoji="1" lang="ja-JP" altLang="en-US" dirty="0"/>
                        <a:t>：計算問題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.14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.52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123728" y="2564904"/>
            <a:ext cx="5525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５つの変数間の相関行列</a:t>
            </a:r>
            <a:r>
              <a:rPr lang="ja-JP" altLang="en-US" sz="2400" b="1" dirty="0"/>
              <a:t>（テキスト表</a:t>
            </a:r>
            <a:r>
              <a:rPr lang="en-US" altLang="ja-JP" sz="2400" b="1" dirty="0"/>
              <a:t>2-1</a:t>
            </a:r>
            <a:r>
              <a:rPr lang="ja-JP" altLang="en-US" sz="2400" b="1" dirty="0"/>
              <a:t>）</a:t>
            </a:r>
            <a:endParaRPr kumimoji="1" lang="ja-JP" altLang="en-US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23528" y="1844824"/>
            <a:ext cx="2376264" cy="17281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因子１</a:t>
            </a:r>
            <a:endParaRPr kumimoji="1" lang="ja-JP" altLang="en-US" sz="2400" dirty="0"/>
          </a:p>
        </p:txBody>
      </p:sp>
      <p:sp>
        <p:nvSpPr>
          <p:cNvPr id="5" name="円/楕円 4"/>
          <p:cNvSpPr/>
          <p:nvPr/>
        </p:nvSpPr>
        <p:spPr>
          <a:xfrm>
            <a:off x="323528" y="4221088"/>
            <a:ext cx="2376264" cy="172819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因子２</a:t>
            </a:r>
            <a:endParaRPr kumimoji="1" lang="ja-JP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4355976" y="1628800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文章理解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355976" y="2636912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語</a:t>
            </a:r>
            <a:r>
              <a:rPr lang="ja-JP" altLang="en-US" sz="2400" dirty="0" err="1"/>
              <a:t>い</a:t>
            </a:r>
            <a:endParaRPr kumimoji="1" lang="ja-JP" altLang="en-US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4355976" y="3645024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作文</a:t>
            </a:r>
            <a:endParaRPr kumimoji="1" lang="ja-JP" altLang="en-US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4355976" y="4653136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応用問題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976" y="5661248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計算問題</a:t>
            </a:r>
            <a:endParaRPr kumimoji="1" lang="ja-JP" altLang="en-US" sz="2400" dirty="0"/>
          </a:p>
        </p:txBody>
      </p:sp>
      <p:cxnSp>
        <p:nvCxnSpPr>
          <p:cNvPr id="13" name="直線矢印コネクタ 12"/>
          <p:cNvCxnSpPr>
            <a:stCxn id="4" idx="6"/>
          </p:cNvCxnSpPr>
          <p:nvPr/>
        </p:nvCxnSpPr>
        <p:spPr>
          <a:xfrm flipV="1">
            <a:off x="2699792" y="2132856"/>
            <a:ext cx="1512168" cy="5760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2627784" y="2924944"/>
            <a:ext cx="165618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2555776" y="3140968"/>
            <a:ext cx="1656184" cy="86409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2483768" y="3284984"/>
            <a:ext cx="1728192" cy="1584176"/>
          </a:xfrm>
          <a:prstGeom prst="straightConnector1">
            <a:avLst/>
          </a:prstGeom>
          <a:ln w="381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4" idx="5"/>
          </p:cNvCxnSpPr>
          <p:nvPr/>
        </p:nvCxnSpPr>
        <p:spPr>
          <a:xfrm rot="16200000" flipH="1">
            <a:off x="1931198" y="3740526"/>
            <a:ext cx="2701360" cy="1860164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2699792" y="4157464"/>
            <a:ext cx="1664568" cy="783704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2699792" y="5157192"/>
            <a:ext cx="1656184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2699792" y="5301208"/>
            <a:ext cx="1584176" cy="936104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V="1">
            <a:off x="2627784" y="3284984"/>
            <a:ext cx="1584176" cy="1440160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 flipH="1" flipV="1">
            <a:off x="2231740" y="2744924"/>
            <a:ext cx="2232248" cy="1584176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rot="10800000">
            <a:off x="6588224" y="1988840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7452320" y="1484784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文章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独自</a:t>
            </a:r>
          </a:p>
        </p:txBody>
      </p:sp>
      <p:sp>
        <p:nvSpPr>
          <p:cNvPr id="53" name="円/楕円 52"/>
          <p:cNvSpPr/>
          <p:nvPr/>
        </p:nvSpPr>
        <p:spPr>
          <a:xfrm>
            <a:off x="7452320" y="2528900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語彙独自</a:t>
            </a:r>
          </a:p>
        </p:txBody>
      </p:sp>
      <p:sp>
        <p:nvSpPr>
          <p:cNvPr id="54" name="円/楕円 53"/>
          <p:cNvSpPr/>
          <p:nvPr/>
        </p:nvSpPr>
        <p:spPr>
          <a:xfrm>
            <a:off x="7452320" y="3573016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作文独自</a:t>
            </a:r>
          </a:p>
        </p:txBody>
      </p:sp>
      <p:sp>
        <p:nvSpPr>
          <p:cNvPr id="55" name="円/楕円 54"/>
          <p:cNvSpPr/>
          <p:nvPr/>
        </p:nvSpPr>
        <p:spPr>
          <a:xfrm>
            <a:off x="7452320" y="4617132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応用独自</a:t>
            </a:r>
          </a:p>
        </p:txBody>
      </p:sp>
      <p:sp>
        <p:nvSpPr>
          <p:cNvPr id="56" name="円/楕円 55"/>
          <p:cNvSpPr/>
          <p:nvPr/>
        </p:nvSpPr>
        <p:spPr>
          <a:xfrm>
            <a:off x="7452320" y="5661248"/>
            <a:ext cx="1368152" cy="819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計算独自</a:t>
            </a:r>
          </a:p>
        </p:txBody>
      </p:sp>
      <p:cxnSp>
        <p:nvCxnSpPr>
          <p:cNvPr id="58" name="直線矢印コネクタ 57"/>
          <p:cNvCxnSpPr/>
          <p:nvPr/>
        </p:nvCxnSpPr>
        <p:spPr>
          <a:xfrm rot="10800000">
            <a:off x="6588224" y="2996952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0800000">
            <a:off x="6588224" y="4077072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rot="10800000">
            <a:off x="6588224" y="5085184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rot="10800000">
            <a:off x="6588224" y="6093296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因子の解釈</a:t>
            </a:r>
          </a:p>
        </p:txBody>
      </p:sp>
      <p:sp>
        <p:nvSpPr>
          <p:cNvPr id="4" name="円/楕円 3"/>
          <p:cNvSpPr/>
          <p:nvPr/>
        </p:nvSpPr>
        <p:spPr>
          <a:xfrm>
            <a:off x="323528" y="1844824"/>
            <a:ext cx="2376264" cy="17281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言語的な</a:t>
            </a:r>
            <a:endParaRPr lang="en-US" altLang="ja-JP" sz="2400" dirty="0"/>
          </a:p>
          <a:p>
            <a:pPr algn="ctr"/>
            <a:r>
              <a:rPr lang="ja-JP" altLang="en-US" sz="2400" dirty="0"/>
              <a:t>能力</a:t>
            </a:r>
            <a:endParaRPr kumimoji="1" lang="ja-JP" altLang="en-US" sz="2400" dirty="0"/>
          </a:p>
        </p:txBody>
      </p:sp>
      <p:sp>
        <p:nvSpPr>
          <p:cNvPr id="5" name="円/楕円 4"/>
          <p:cNvSpPr/>
          <p:nvPr/>
        </p:nvSpPr>
        <p:spPr>
          <a:xfrm>
            <a:off x="323528" y="4221088"/>
            <a:ext cx="2376264" cy="172819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数学的な</a:t>
            </a:r>
            <a:endParaRPr lang="en-US" altLang="ja-JP" sz="2400" dirty="0"/>
          </a:p>
          <a:p>
            <a:pPr algn="ctr"/>
            <a:r>
              <a:rPr kumimoji="1" lang="ja-JP" altLang="en-US" sz="2400" dirty="0"/>
              <a:t>能力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355976" y="1628800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文章理解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355976" y="2636912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語</a:t>
            </a:r>
            <a:r>
              <a:rPr lang="ja-JP" altLang="en-US" sz="2400" dirty="0" err="1"/>
              <a:t>い</a:t>
            </a:r>
            <a:endParaRPr kumimoji="1" lang="ja-JP" altLang="en-US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4355976" y="3645024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作文</a:t>
            </a:r>
            <a:endParaRPr kumimoji="1" lang="ja-JP" altLang="en-US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4355976" y="4653136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応用問題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976" y="5661248"/>
            <a:ext cx="216024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計算問題</a:t>
            </a:r>
            <a:endParaRPr kumimoji="1" lang="ja-JP" altLang="en-US" sz="2400" dirty="0"/>
          </a:p>
        </p:txBody>
      </p:sp>
      <p:cxnSp>
        <p:nvCxnSpPr>
          <p:cNvPr id="13" name="直線矢印コネクタ 12"/>
          <p:cNvCxnSpPr>
            <a:stCxn id="4" idx="6"/>
          </p:cNvCxnSpPr>
          <p:nvPr/>
        </p:nvCxnSpPr>
        <p:spPr>
          <a:xfrm flipV="1">
            <a:off x="2699792" y="2132856"/>
            <a:ext cx="1512168" cy="5760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2627784" y="2924944"/>
            <a:ext cx="165618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2555776" y="3140968"/>
            <a:ext cx="1656184" cy="86409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2483768" y="3284984"/>
            <a:ext cx="1728192" cy="1584176"/>
          </a:xfrm>
          <a:prstGeom prst="straightConnector1">
            <a:avLst/>
          </a:prstGeom>
          <a:ln w="381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4" idx="5"/>
          </p:cNvCxnSpPr>
          <p:nvPr/>
        </p:nvCxnSpPr>
        <p:spPr>
          <a:xfrm rot="16200000" flipH="1">
            <a:off x="1931198" y="3740526"/>
            <a:ext cx="2701360" cy="1860164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2699792" y="4157464"/>
            <a:ext cx="1664568" cy="783704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2699792" y="5157192"/>
            <a:ext cx="1656184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2699792" y="5301208"/>
            <a:ext cx="1584176" cy="936104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V="1">
            <a:off x="2627784" y="3284984"/>
            <a:ext cx="1584176" cy="1440160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 flipH="1" flipV="1">
            <a:off x="2231740" y="2744924"/>
            <a:ext cx="2232248" cy="1584176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rot="10800000">
            <a:off x="6588224" y="1988840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7452320" y="1484784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文・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独自</a:t>
            </a:r>
          </a:p>
        </p:txBody>
      </p:sp>
      <p:sp>
        <p:nvSpPr>
          <p:cNvPr id="53" name="円/楕円 52"/>
          <p:cNvSpPr/>
          <p:nvPr/>
        </p:nvSpPr>
        <p:spPr>
          <a:xfrm>
            <a:off x="7452320" y="2528900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語彙独自</a:t>
            </a:r>
          </a:p>
        </p:txBody>
      </p:sp>
      <p:sp>
        <p:nvSpPr>
          <p:cNvPr id="54" name="円/楕円 53"/>
          <p:cNvSpPr/>
          <p:nvPr/>
        </p:nvSpPr>
        <p:spPr>
          <a:xfrm>
            <a:off x="7452320" y="3573016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作文独自</a:t>
            </a:r>
          </a:p>
        </p:txBody>
      </p:sp>
      <p:sp>
        <p:nvSpPr>
          <p:cNvPr id="55" name="円/楕円 54"/>
          <p:cNvSpPr/>
          <p:nvPr/>
        </p:nvSpPr>
        <p:spPr>
          <a:xfrm>
            <a:off x="7452320" y="4617132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応用独自</a:t>
            </a:r>
          </a:p>
        </p:txBody>
      </p:sp>
      <p:sp>
        <p:nvSpPr>
          <p:cNvPr id="56" name="円/楕円 55"/>
          <p:cNvSpPr/>
          <p:nvPr/>
        </p:nvSpPr>
        <p:spPr>
          <a:xfrm>
            <a:off x="7452320" y="5661248"/>
            <a:ext cx="1368152" cy="819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計算独自</a:t>
            </a:r>
          </a:p>
        </p:txBody>
      </p:sp>
      <p:cxnSp>
        <p:nvCxnSpPr>
          <p:cNvPr id="58" name="直線矢印コネクタ 57"/>
          <p:cNvCxnSpPr/>
          <p:nvPr/>
        </p:nvCxnSpPr>
        <p:spPr>
          <a:xfrm rot="10800000">
            <a:off x="6588224" y="2996952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0800000">
            <a:off x="6588224" y="4077072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rot="10800000">
            <a:off x="6588224" y="5085184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rot="10800000">
            <a:off x="6588224" y="6093296"/>
            <a:ext cx="9361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因子が具体的にどのような変数（潜在変数）であるかは，その因子を反映している変数（観測変数）に共通する特徴から解釈する．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次節で説明する，因子負荷の一覧（因子パターン）から，各因子がどの変数と関連が高いかを見る．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あくまで解釈であって，誤っているかもしれない．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３．因子負荷と因子の解釈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因子の解釈は，その因子と相関の高い変数からなされる．</a:t>
            </a:r>
            <a:endParaRPr kumimoji="1" lang="en-US" altLang="ja-JP" dirty="0"/>
          </a:p>
          <a:p>
            <a:r>
              <a:rPr lang="ja-JP" altLang="en-US" dirty="0"/>
              <a:t>変数と因子の関係の強さの指数</a:t>
            </a:r>
            <a:endParaRPr lang="en-US" altLang="ja-JP" dirty="0"/>
          </a:p>
          <a:p>
            <a:pPr lvl="1"/>
            <a:r>
              <a:rPr kumimoji="1" lang="ja-JP" altLang="en-US" u="sng" dirty="0">
                <a:solidFill>
                  <a:srgbClr val="FF0000"/>
                </a:solidFill>
              </a:rPr>
              <a:t>因子構造</a:t>
            </a:r>
            <a:r>
              <a:rPr kumimoji="1" lang="ja-JP" altLang="en-US" dirty="0"/>
              <a:t>（</a:t>
            </a:r>
            <a:r>
              <a:rPr kumimoji="1" lang="en-US" altLang="ja-JP" dirty="0"/>
              <a:t>factor structure</a:t>
            </a:r>
            <a:r>
              <a:rPr kumimoji="1" lang="ja-JP" altLang="en-US" dirty="0"/>
              <a:t>）：変数と因子の相関係数（の一覧）</a:t>
            </a:r>
            <a:endParaRPr kumimoji="1" lang="en-US" altLang="ja-JP" dirty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因子負荷</a:t>
            </a:r>
            <a:r>
              <a:rPr lang="ja-JP" altLang="en-US" dirty="0"/>
              <a:t>（</a:t>
            </a:r>
            <a:r>
              <a:rPr lang="en-US" altLang="ja-JP" dirty="0"/>
              <a:t>factor loading</a:t>
            </a:r>
            <a:r>
              <a:rPr lang="ja-JP" altLang="en-US" dirty="0"/>
              <a:t>）：因子分析のモデルにおいて，各因子にかかる重み．因子負荷の一覧を</a:t>
            </a:r>
            <a:r>
              <a:rPr lang="ja-JP" altLang="en-US" u="sng" dirty="0">
                <a:solidFill>
                  <a:srgbClr val="FF0000"/>
                </a:solidFill>
              </a:rPr>
              <a:t>因子パターン</a:t>
            </a:r>
            <a:r>
              <a:rPr lang="ja-JP" altLang="en-US" dirty="0"/>
              <a:t>（</a:t>
            </a:r>
            <a:r>
              <a:rPr lang="en-US" altLang="ja-JP" dirty="0"/>
              <a:t>factor pattern</a:t>
            </a:r>
            <a:r>
              <a:rPr lang="ja-JP" altLang="en-US" dirty="0"/>
              <a:t>）と呼ぶ．</a:t>
            </a:r>
            <a:endParaRPr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2955</Words>
  <Application>Microsoft Office PowerPoint</Application>
  <PresentationFormat>画面に合わせる (4:3)</PresentationFormat>
  <Paragraphs>370</Paragraphs>
  <Slides>42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49" baseType="lpstr">
      <vt:lpstr>游ゴシック</vt:lpstr>
      <vt:lpstr>Arial</vt:lpstr>
      <vt:lpstr>Calibri</vt:lpstr>
      <vt:lpstr>Cambria Math</vt:lpstr>
      <vt:lpstr>Courier New</vt:lpstr>
      <vt:lpstr>Times New Roman</vt:lpstr>
      <vt:lpstr>Office テーマ</vt:lpstr>
      <vt:lpstr>社会統計　第15回 因子分析</vt:lpstr>
      <vt:lpstr>１．因子分析とは</vt:lpstr>
      <vt:lpstr>PowerPoint プレゼンテーション</vt:lpstr>
      <vt:lpstr>PowerPoint プレゼンテーション</vt:lpstr>
      <vt:lpstr>２．共通因子による相関の説明</vt:lpstr>
      <vt:lpstr>PowerPoint プレゼンテーション</vt:lpstr>
      <vt:lpstr>因子の解釈</vt:lpstr>
      <vt:lpstr>PowerPoint プレゼンテーション</vt:lpstr>
      <vt:lpstr>３．因子負荷と因子の解釈</vt:lpstr>
      <vt:lpstr>PowerPoint プレゼンテーション</vt:lpstr>
      <vt:lpstr>因子分析のモデル</vt:lpstr>
      <vt:lpstr>PowerPoint プレゼンテーション</vt:lpstr>
      <vt:lpstr>因子パターンからの因子の解釈</vt:lpstr>
      <vt:lpstr>４．相関係数の再現</vt:lpstr>
      <vt:lpstr>PowerPoint プレゼンテーション</vt:lpstr>
      <vt:lpstr>PowerPoint プレゼンテーション</vt:lpstr>
      <vt:lpstr>PowerPoint プレゼンテーション</vt:lpstr>
      <vt:lpstr>５．共通性とその推定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６．主因子法による因子の抽出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７．単純構造への因子の回転</vt:lpstr>
      <vt:lpstr>バリマックス法</vt:lpstr>
      <vt:lpstr>PowerPoint プレゼンテーション</vt:lpstr>
      <vt:lpstr>相関行列（表2-1）の固有値の スクリープロット</vt:lpstr>
      <vt:lpstr>PowerPoint プレゼンテーション</vt:lpstr>
      <vt:lpstr>８．因子得点</vt:lpstr>
      <vt:lpstr>理解確認のポイント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社会統計　第12回 主成分分析</dc:title>
  <dc:creator>Atsushi</dc:creator>
  <cp:lastModifiedBy>寺尾　敦</cp:lastModifiedBy>
  <cp:revision>81</cp:revision>
  <dcterms:created xsi:type="dcterms:W3CDTF">2010-07-12T23:40:55Z</dcterms:created>
  <dcterms:modified xsi:type="dcterms:W3CDTF">2020-08-10T08:41:11Z</dcterms:modified>
</cp:coreProperties>
</file>