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57" r:id="rId3"/>
    <p:sldId id="258" r:id="rId4"/>
    <p:sldId id="259" r:id="rId5"/>
    <p:sldId id="260" r:id="rId6"/>
    <p:sldId id="261" r:id="rId7"/>
    <p:sldId id="284" r:id="rId8"/>
    <p:sldId id="262" r:id="rId9"/>
    <p:sldId id="285" r:id="rId10"/>
    <p:sldId id="286" r:id="rId11"/>
    <p:sldId id="263" r:id="rId12"/>
    <p:sldId id="264" r:id="rId13"/>
    <p:sldId id="287" r:id="rId14"/>
    <p:sldId id="265" r:id="rId15"/>
    <p:sldId id="279" r:id="rId16"/>
    <p:sldId id="280" r:id="rId17"/>
    <p:sldId id="281" r:id="rId18"/>
    <p:sldId id="266" r:id="rId19"/>
    <p:sldId id="268" r:id="rId20"/>
    <p:sldId id="283" r:id="rId21"/>
    <p:sldId id="269" r:id="rId22"/>
    <p:sldId id="293" r:id="rId23"/>
    <p:sldId id="271" r:id="rId24"/>
    <p:sldId id="270" r:id="rId25"/>
    <p:sldId id="273" r:id="rId26"/>
    <p:sldId id="276" r:id="rId27"/>
    <p:sldId id="277" r:id="rId28"/>
    <p:sldId id="278" r:id="rId29"/>
    <p:sldId id="272" r:id="rId30"/>
    <p:sldId id="267" r:id="rId31"/>
    <p:sldId id="289" r:id="rId32"/>
    <p:sldId id="288" r:id="rId33"/>
    <p:sldId id="290" r:id="rId34"/>
    <p:sldId id="291" r:id="rId35"/>
    <p:sldId id="282" r:id="rId36"/>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9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9099"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4940" y="1"/>
            <a:ext cx="2949099" cy="496967"/>
          </a:xfrm>
          <a:prstGeom prst="rect">
            <a:avLst/>
          </a:prstGeom>
        </p:spPr>
        <p:txBody>
          <a:bodyPr vert="horz" lIns="91432" tIns="45716" rIns="91432" bIns="45716" rtlCol="0"/>
          <a:lstStyle>
            <a:lvl1pPr algn="r">
              <a:defRPr sz="1200"/>
            </a:lvl1pPr>
          </a:lstStyle>
          <a:p>
            <a:fld id="{46CCABBB-410F-4ED5-85F5-B70B3A5D1DD7}" type="datetimeFigureOut">
              <a:rPr kumimoji="1" lang="ja-JP" altLang="en-US" smtClean="0"/>
              <a:pPr/>
              <a:t>2020/6/23</a:t>
            </a:fld>
            <a:endParaRPr kumimoji="1" lang="ja-JP" altLang="en-US"/>
          </a:p>
        </p:txBody>
      </p:sp>
      <p:sp>
        <p:nvSpPr>
          <p:cNvPr id="4" name="フッター プレースホルダ 3"/>
          <p:cNvSpPr>
            <a:spLocks noGrp="1"/>
          </p:cNvSpPr>
          <p:nvPr>
            <p:ph type="ftr" sz="quarter" idx="2"/>
          </p:nvPr>
        </p:nvSpPr>
        <p:spPr>
          <a:xfrm>
            <a:off x="1" y="9440647"/>
            <a:ext cx="2949099"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4940" y="9440647"/>
            <a:ext cx="2949099" cy="496967"/>
          </a:xfrm>
          <a:prstGeom prst="rect">
            <a:avLst/>
          </a:prstGeom>
        </p:spPr>
        <p:txBody>
          <a:bodyPr vert="horz" lIns="91432" tIns="45716" rIns="91432" bIns="45716" rtlCol="0" anchor="b"/>
          <a:lstStyle>
            <a:lvl1pPr algn="r">
              <a:defRPr sz="1200"/>
            </a:lvl1pPr>
          </a:lstStyle>
          <a:p>
            <a:fld id="{F6480A18-055B-47B1-9E1F-5871CC0B2446}" type="slidenum">
              <a:rPr kumimoji="1" lang="ja-JP" altLang="en-US" smtClean="0"/>
              <a:pPr/>
              <a:t>‹#›</a:t>
            </a:fld>
            <a:endParaRPr kumimoji="1" lang="ja-JP" altLang="en-US"/>
          </a:p>
        </p:txBody>
      </p:sp>
    </p:spTree>
    <p:extLst>
      <p:ext uri="{BB962C8B-B14F-4D97-AF65-F5344CB8AC3E}">
        <p14:creationId xmlns:p14="http://schemas.microsoft.com/office/powerpoint/2010/main" val="1211142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9099"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3854940" y="1"/>
            <a:ext cx="2949099" cy="496967"/>
          </a:xfrm>
          <a:prstGeom prst="rect">
            <a:avLst/>
          </a:prstGeom>
        </p:spPr>
        <p:txBody>
          <a:bodyPr vert="horz" lIns="91432" tIns="45716" rIns="91432" bIns="45716" rtlCol="0"/>
          <a:lstStyle>
            <a:lvl1pPr algn="r">
              <a:defRPr sz="1200"/>
            </a:lvl1pPr>
          </a:lstStyle>
          <a:p>
            <a:fld id="{451FD0E5-18FC-43D8-8E39-19545E7F0C11}" type="datetimeFigureOut">
              <a:rPr kumimoji="1" lang="ja-JP" altLang="en-US" smtClean="0"/>
              <a:pPr/>
              <a:t>2020/6/23</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32" tIns="45716" rIns="91432"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7"/>
            <a:ext cx="2949099"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940" y="9440647"/>
            <a:ext cx="2949099" cy="496967"/>
          </a:xfrm>
          <a:prstGeom prst="rect">
            <a:avLst/>
          </a:prstGeom>
        </p:spPr>
        <p:txBody>
          <a:bodyPr vert="horz" lIns="91432" tIns="45716" rIns="91432" bIns="45716" rtlCol="0" anchor="b"/>
          <a:lstStyle>
            <a:lvl1pPr algn="r">
              <a:defRPr sz="1200"/>
            </a:lvl1pPr>
          </a:lstStyle>
          <a:p>
            <a:fld id="{3C78E999-0137-4551-BEAD-BFBDE497C90B}" type="slidenum">
              <a:rPr kumimoji="1" lang="ja-JP" altLang="en-US" smtClean="0"/>
              <a:pPr/>
              <a:t>‹#›</a:t>
            </a:fld>
            <a:endParaRPr kumimoji="1" lang="ja-JP" altLang="en-US"/>
          </a:p>
        </p:txBody>
      </p:sp>
    </p:spTree>
    <p:extLst>
      <p:ext uri="{BB962C8B-B14F-4D97-AF65-F5344CB8AC3E}">
        <p14:creationId xmlns:p14="http://schemas.microsoft.com/office/powerpoint/2010/main" val="1744893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参考：奥野忠一・芳賀敏郎</a:t>
            </a:r>
            <a:r>
              <a:rPr kumimoji="1" lang="en-US" altLang="ja-JP" dirty="0" smtClean="0"/>
              <a:t>『</a:t>
            </a:r>
            <a:r>
              <a:rPr kumimoji="1" lang="ja-JP" altLang="en-US" dirty="0" smtClean="0"/>
              <a:t>実験計画法</a:t>
            </a:r>
            <a:r>
              <a:rPr kumimoji="1" lang="en-US" altLang="ja-JP" dirty="0" smtClean="0"/>
              <a:t>』</a:t>
            </a:r>
            <a:r>
              <a:rPr kumimoji="1" lang="ja-JP" altLang="en-US" dirty="0" smtClean="0"/>
              <a:t>培風館</a:t>
            </a:r>
            <a:r>
              <a:rPr kumimoji="1" lang="ja-JP" altLang="en-US" baseline="0" dirty="0" smtClean="0"/>
              <a:t> </a:t>
            </a:r>
            <a:r>
              <a:rPr kumimoji="1" lang="en-US" altLang="ja-JP" baseline="0" dirty="0" smtClean="0"/>
              <a:t>p.12</a:t>
            </a:r>
            <a:endParaRPr kumimoji="1" lang="ja-JP" altLang="en-US" dirty="0" smtClean="0"/>
          </a:p>
        </p:txBody>
      </p:sp>
      <p:sp>
        <p:nvSpPr>
          <p:cNvPr id="4" name="スライド番号プレースホルダ 3"/>
          <p:cNvSpPr>
            <a:spLocks noGrp="1"/>
          </p:cNvSpPr>
          <p:nvPr>
            <p:ph type="sldNum" sz="quarter" idx="10"/>
          </p:nvPr>
        </p:nvSpPr>
        <p:spPr/>
        <p:txBody>
          <a:bodyPr/>
          <a:lstStyle/>
          <a:p>
            <a:fld id="{3C78E999-0137-4551-BEAD-BFBDE497C90B}"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ブロックの定義は，豊田</a:t>
            </a:r>
            <a:r>
              <a:rPr kumimoji="1" lang="en-US" altLang="ja-JP" dirty="0" smtClean="0"/>
              <a:t>『</a:t>
            </a:r>
            <a:r>
              <a:rPr kumimoji="1" lang="ja-JP" altLang="en-US" dirty="0" smtClean="0"/>
              <a:t>違いを見ぬく統計学</a:t>
            </a:r>
            <a:r>
              <a:rPr kumimoji="1" lang="en-US" altLang="ja-JP" dirty="0" smtClean="0"/>
              <a:t>』p.98</a:t>
            </a:r>
            <a:endParaRPr kumimoji="1" lang="ja-JP" altLang="en-US" dirty="0"/>
          </a:p>
        </p:txBody>
      </p:sp>
      <p:sp>
        <p:nvSpPr>
          <p:cNvPr id="4" name="スライド番号プレースホルダー 3"/>
          <p:cNvSpPr>
            <a:spLocks noGrp="1"/>
          </p:cNvSpPr>
          <p:nvPr>
            <p:ph type="sldNum" sz="quarter" idx="10"/>
          </p:nvPr>
        </p:nvSpPr>
        <p:spPr/>
        <p:txBody>
          <a:bodyPr/>
          <a:lstStyle/>
          <a:p>
            <a:fld id="{3C78E999-0137-4551-BEAD-BFBDE497C90B}" type="slidenum">
              <a:rPr kumimoji="1" lang="ja-JP" altLang="en-US" smtClean="0"/>
              <a:pPr/>
              <a:t>10</a:t>
            </a:fld>
            <a:endParaRPr kumimoji="1" lang="ja-JP" altLang="en-US"/>
          </a:p>
        </p:txBody>
      </p:sp>
    </p:spTree>
    <p:extLst>
      <p:ext uri="{BB962C8B-B14F-4D97-AF65-F5344CB8AC3E}">
        <p14:creationId xmlns:p14="http://schemas.microsoft.com/office/powerpoint/2010/main" val="3794776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参考：奥野忠一・芳賀敏郎</a:t>
            </a:r>
            <a:r>
              <a:rPr kumimoji="1" lang="en-US" altLang="ja-JP" dirty="0" smtClean="0"/>
              <a:t>『</a:t>
            </a:r>
            <a:r>
              <a:rPr kumimoji="1" lang="ja-JP" altLang="en-US" dirty="0" smtClean="0"/>
              <a:t>実験計画法</a:t>
            </a:r>
            <a:r>
              <a:rPr kumimoji="1" lang="en-US" altLang="ja-JP" dirty="0" smtClean="0"/>
              <a:t>』</a:t>
            </a:r>
            <a:r>
              <a:rPr kumimoji="1" lang="ja-JP" altLang="en-US" dirty="0" smtClean="0"/>
              <a:t>（培風館）</a:t>
            </a:r>
            <a:r>
              <a:rPr kumimoji="1" lang="en-US" altLang="ja-JP" dirty="0" smtClean="0"/>
              <a:t>1.4</a:t>
            </a:r>
            <a:r>
              <a:rPr kumimoji="1" lang="ja-JP" altLang="en-US" dirty="0" smtClean="0"/>
              <a:t>節，</a:t>
            </a:r>
            <a:r>
              <a:rPr kumimoji="1" lang="en-US" altLang="ja-JP" dirty="0" smtClean="0"/>
              <a:t>1.5</a:t>
            </a:r>
            <a:r>
              <a:rPr kumimoji="1" lang="ja-JP" altLang="en-US" dirty="0" smtClean="0"/>
              <a:t>節</a:t>
            </a:r>
            <a:endParaRPr kumimoji="1" lang="ja-JP" altLang="en-US" dirty="0"/>
          </a:p>
        </p:txBody>
      </p:sp>
      <p:sp>
        <p:nvSpPr>
          <p:cNvPr id="4" name="スライド番号プレースホルダ 3"/>
          <p:cNvSpPr>
            <a:spLocks noGrp="1"/>
          </p:cNvSpPr>
          <p:nvPr>
            <p:ph type="sldNum" sz="quarter" idx="10"/>
          </p:nvPr>
        </p:nvSpPr>
        <p:spPr/>
        <p:txBody>
          <a:bodyPr/>
          <a:lstStyle/>
          <a:p>
            <a:fld id="{3C78E999-0137-4551-BEAD-BFBDE497C90B}" type="slidenum">
              <a:rPr kumimoji="1" lang="ja-JP" altLang="en-US" smtClean="0"/>
              <a:pPr/>
              <a:t>11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参考：豊田秀樹</a:t>
            </a:r>
            <a:r>
              <a:rPr kumimoji="1" lang="en-US" altLang="ja-JP" dirty="0" smtClean="0"/>
              <a:t>『</a:t>
            </a:r>
            <a:r>
              <a:rPr kumimoji="1" lang="ja-JP" altLang="en-US" dirty="0" smtClean="0"/>
              <a:t>違いを見ぬく統計学</a:t>
            </a:r>
            <a:r>
              <a:rPr kumimoji="1" lang="en-US" altLang="ja-JP" dirty="0" smtClean="0"/>
              <a:t>』</a:t>
            </a:r>
            <a:r>
              <a:rPr kumimoji="1" lang="ja-JP" altLang="en-US" dirty="0" smtClean="0"/>
              <a:t>ブルーバックス，</a:t>
            </a:r>
            <a:r>
              <a:rPr kumimoji="1" lang="en-US" altLang="ja-JP" dirty="0" smtClean="0"/>
              <a:t>p.168</a:t>
            </a:r>
            <a:endParaRPr kumimoji="1" lang="ja-JP" altLang="en-US" dirty="0"/>
          </a:p>
        </p:txBody>
      </p:sp>
      <p:sp>
        <p:nvSpPr>
          <p:cNvPr id="4" name="スライド番号プレースホルダ 3"/>
          <p:cNvSpPr>
            <a:spLocks noGrp="1"/>
          </p:cNvSpPr>
          <p:nvPr>
            <p:ph type="sldNum" sz="quarter" idx="10"/>
          </p:nvPr>
        </p:nvSpPr>
        <p:spPr/>
        <p:txBody>
          <a:bodyPr/>
          <a:lstStyle/>
          <a:p>
            <a:fld id="{3C78E999-0137-4551-BEAD-BFBDE497C90B}" type="slidenum">
              <a:rPr kumimoji="1" lang="ja-JP" altLang="en-US" smtClean="0"/>
              <a:pPr/>
              <a:t>14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4314"/>
            <a:r>
              <a:rPr kumimoji="1" lang="ja-JP" altLang="en-US" dirty="0" smtClean="0"/>
              <a:t>参考：奥野忠一・芳賀敏郎</a:t>
            </a:r>
            <a:r>
              <a:rPr kumimoji="1" lang="en-US" altLang="ja-JP" dirty="0" smtClean="0"/>
              <a:t>『</a:t>
            </a:r>
            <a:r>
              <a:rPr kumimoji="1" lang="ja-JP" altLang="en-US" dirty="0" smtClean="0"/>
              <a:t>実験計画法</a:t>
            </a:r>
            <a:r>
              <a:rPr kumimoji="1" lang="en-US" altLang="ja-JP" dirty="0" smtClean="0"/>
              <a:t>』</a:t>
            </a:r>
            <a:r>
              <a:rPr kumimoji="1" lang="ja-JP" altLang="en-US" dirty="0" smtClean="0"/>
              <a:t>培風館</a:t>
            </a:r>
          </a:p>
          <a:p>
            <a:endParaRPr kumimoji="1" lang="ja-JP" altLang="en-US" dirty="0"/>
          </a:p>
        </p:txBody>
      </p:sp>
      <p:sp>
        <p:nvSpPr>
          <p:cNvPr id="4" name="スライド番号プレースホルダ 3"/>
          <p:cNvSpPr>
            <a:spLocks noGrp="1"/>
          </p:cNvSpPr>
          <p:nvPr>
            <p:ph type="sldNum" sz="quarter" idx="10"/>
          </p:nvPr>
        </p:nvSpPr>
        <p:spPr/>
        <p:txBody>
          <a:bodyPr/>
          <a:lstStyle/>
          <a:p>
            <a:fld id="{3C78E999-0137-4551-BEAD-BFBDE497C90B}" type="slidenum">
              <a:rPr kumimoji="1" lang="ja-JP" altLang="en-US" smtClean="0"/>
              <a:pPr/>
              <a:t>15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2888CE7-8B20-405E-99B9-0980C2806ACE}" type="datetimeFigureOut">
              <a:rPr kumimoji="1" lang="ja-JP" altLang="en-US" smtClean="0"/>
              <a:pPr/>
              <a:t>2020/6/23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E5731F-678E-4A71-B46B-1D20C9024C5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88CE7-8B20-405E-99B9-0980C2806ACE}" type="datetimeFigureOut">
              <a:rPr kumimoji="1" lang="ja-JP" altLang="en-US" smtClean="0"/>
              <a:pPr/>
              <a:t>2020/6/23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5731F-678E-4A71-B46B-1D20C9024C5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社会統計</a:t>
            </a:r>
            <a:r>
              <a:rPr lang="en-US" altLang="ja-JP" dirty="0"/>
              <a:t/>
            </a:r>
            <a:br>
              <a:rPr lang="en-US" altLang="ja-JP" dirty="0"/>
            </a:br>
            <a:r>
              <a:rPr lang="ja-JP" altLang="en-US" dirty="0" smtClean="0"/>
              <a:t>第９回：実験計画法</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dirty="0" smtClean="0"/>
              <a:t>農場全体を，土地条件が同一であると考えられる</a:t>
            </a:r>
            <a:r>
              <a:rPr kumimoji="1" lang="ja-JP" altLang="en-US" u="sng" dirty="0" smtClean="0">
                <a:solidFill>
                  <a:srgbClr val="FF0000"/>
                </a:solidFill>
              </a:rPr>
              <a:t>ブロック</a:t>
            </a:r>
            <a:r>
              <a:rPr kumimoji="1" lang="ja-JP" altLang="en-US" dirty="0" smtClean="0"/>
              <a:t>（</a:t>
            </a:r>
            <a:r>
              <a:rPr kumimoji="1" lang="en-US" altLang="ja-JP" dirty="0" smtClean="0"/>
              <a:t>block</a:t>
            </a:r>
            <a:r>
              <a:rPr kumimoji="1" lang="ja-JP" altLang="en-US" dirty="0" smtClean="0"/>
              <a:t>）に分ける．</a:t>
            </a:r>
            <a:endParaRPr kumimoji="1" lang="en-US" altLang="ja-JP" dirty="0" smtClean="0"/>
          </a:p>
          <a:p>
            <a:pPr lvl="1"/>
            <a:r>
              <a:rPr lang="ja-JP" altLang="en-US" dirty="0" smtClean="0"/>
              <a:t>ブロック：もともとは，農場の区画を意味する．一般には，興味の対象となっている要因以外の条件に関して均一であるような実験単位．</a:t>
            </a:r>
            <a:endParaRPr kumimoji="1" lang="en-US" altLang="ja-JP" dirty="0" smtClean="0"/>
          </a:p>
          <a:p>
            <a:r>
              <a:rPr lang="ja-JP" altLang="en-US" dirty="0" smtClean="0"/>
              <a:t>各ブロックで，３つの品種をランダムに植える．</a:t>
            </a:r>
            <a:endParaRPr lang="en-US" altLang="ja-JP" dirty="0" smtClean="0"/>
          </a:p>
          <a:p>
            <a:pPr lvl="1"/>
            <a:r>
              <a:rPr kumimoji="1" lang="ja-JP" altLang="en-US" dirty="0" smtClean="0"/>
              <a:t>無作為化を行うのは，土地条件以外の要因（日光の当たる角度など，直接に考慮されていない）の影響が系統誤差を生じさせないようにするため．</a:t>
            </a:r>
            <a:endParaRPr kumimoji="1" lang="ja-JP" altLang="en-US" dirty="0"/>
          </a:p>
        </p:txBody>
      </p:sp>
    </p:spTree>
    <p:extLst>
      <p:ext uri="{BB962C8B-B14F-4D97-AF65-F5344CB8AC3E}">
        <p14:creationId xmlns:p14="http://schemas.microsoft.com/office/powerpoint/2010/main" val="1893049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反復＋無作為化＋局所管理</a:t>
            </a:r>
            <a:endParaRPr kumimoji="1" lang="ja-JP" altLang="en-US" dirty="0"/>
          </a:p>
        </p:txBody>
      </p:sp>
      <p:sp>
        <p:nvSpPr>
          <p:cNvPr id="3" name="テキスト ボックス 2"/>
          <p:cNvSpPr txBox="1"/>
          <p:nvPr/>
        </p:nvSpPr>
        <p:spPr>
          <a:xfrm>
            <a:off x="1239508" y="4797152"/>
            <a:ext cx="7093609" cy="954107"/>
          </a:xfrm>
          <a:prstGeom prst="rect">
            <a:avLst/>
          </a:prstGeom>
          <a:noFill/>
        </p:spPr>
        <p:txBody>
          <a:bodyPr wrap="none" rtlCol="0">
            <a:spAutoFit/>
          </a:bodyPr>
          <a:lstStyle/>
          <a:p>
            <a:r>
              <a:rPr lang="en-US" altLang="ja-JP" sz="2800" dirty="0" smtClean="0"/>
              <a:t>Fisher</a:t>
            </a:r>
            <a:r>
              <a:rPr lang="ja-JP" altLang="en-US" sz="2800" dirty="0" smtClean="0"/>
              <a:t>の３原則すべてを満たす</a:t>
            </a:r>
            <a:r>
              <a:rPr kumimoji="1" lang="ja-JP" altLang="en-US" sz="2800" dirty="0" smtClean="0"/>
              <a:t>実験デザインを</a:t>
            </a:r>
            <a:endParaRPr kumimoji="1" lang="en-US" altLang="ja-JP" sz="2800" dirty="0" smtClean="0"/>
          </a:p>
          <a:p>
            <a:r>
              <a:rPr kumimoji="1" lang="ja-JP" altLang="en-US" sz="2800" u="sng" dirty="0" smtClean="0">
                <a:solidFill>
                  <a:srgbClr val="FF0000"/>
                </a:solidFill>
              </a:rPr>
              <a:t>乱塊法</a:t>
            </a:r>
            <a:r>
              <a:rPr kumimoji="1" lang="ja-JP" altLang="en-US" sz="2800" dirty="0" smtClean="0"/>
              <a:t>（</a:t>
            </a:r>
            <a:r>
              <a:rPr kumimoji="1" lang="en-US" altLang="ja-JP" sz="2800" dirty="0" smtClean="0"/>
              <a:t>randomized block design</a:t>
            </a:r>
            <a:r>
              <a:rPr kumimoji="1" lang="ja-JP" altLang="en-US" sz="2800" dirty="0" smtClean="0"/>
              <a:t>）と呼ぶ．</a:t>
            </a:r>
            <a:endParaRPr kumimoji="1" lang="ja-JP" altLang="en-US" sz="2800" dirty="0"/>
          </a:p>
        </p:txBody>
      </p:sp>
      <p:sp>
        <p:nvSpPr>
          <p:cNvPr id="4" name="正方形/長方形 3"/>
          <p:cNvSpPr/>
          <p:nvPr/>
        </p:nvSpPr>
        <p:spPr>
          <a:xfrm>
            <a:off x="1691680" y="1844824"/>
            <a:ext cx="1357322" cy="11430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B C </a:t>
            </a:r>
            <a:r>
              <a:rPr lang="en-US" altLang="ja-JP" sz="3200" dirty="0" smtClean="0"/>
              <a:t>A</a:t>
            </a:r>
            <a:endParaRPr kumimoji="1" lang="en-US" altLang="ja-JP" sz="3200" dirty="0" smtClean="0"/>
          </a:p>
        </p:txBody>
      </p:sp>
      <p:sp>
        <p:nvSpPr>
          <p:cNvPr id="5" name="正方形/長方形 4"/>
          <p:cNvSpPr/>
          <p:nvPr/>
        </p:nvSpPr>
        <p:spPr>
          <a:xfrm>
            <a:off x="3429125" y="1844824"/>
            <a:ext cx="1357322" cy="11430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 C</a:t>
            </a:r>
            <a:r>
              <a:rPr lang="ja-JP" altLang="en-US" sz="3200" dirty="0"/>
              <a:t> </a:t>
            </a:r>
            <a:r>
              <a:rPr lang="en-US" altLang="ja-JP" sz="3200" dirty="0"/>
              <a:t>A</a:t>
            </a:r>
            <a:r>
              <a:rPr lang="en-US" altLang="ja-JP" sz="3200" dirty="0" smtClean="0"/>
              <a:t> B</a:t>
            </a:r>
            <a:r>
              <a:rPr kumimoji="1" lang="en-US" altLang="ja-JP" sz="3200" dirty="0" smtClean="0"/>
              <a:t> </a:t>
            </a:r>
          </a:p>
        </p:txBody>
      </p:sp>
      <p:sp>
        <p:nvSpPr>
          <p:cNvPr id="6" name="正方形/長方形 5"/>
          <p:cNvSpPr/>
          <p:nvPr/>
        </p:nvSpPr>
        <p:spPr>
          <a:xfrm>
            <a:off x="5203696" y="1854418"/>
            <a:ext cx="1357322" cy="11430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3200" dirty="0"/>
              <a:t>A</a:t>
            </a:r>
            <a:r>
              <a:rPr kumimoji="1" lang="en-US" altLang="ja-JP" sz="3200" dirty="0" smtClean="0"/>
              <a:t> C </a:t>
            </a:r>
            <a:r>
              <a:rPr lang="en-US" altLang="ja-JP" sz="3200" dirty="0"/>
              <a:t>B</a:t>
            </a:r>
            <a:endParaRPr kumimoji="1" lang="en-US" altLang="ja-JP" sz="3200" dirty="0" smtClean="0"/>
          </a:p>
        </p:txBody>
      </p:sp>
      <p:sp>
        <p:nvSpPr>
          <p:cNvPr id="7" name="正方形/長方形 6"/>
          <p:cNvSpPr/>
          <p:nvPr/>
        </p:nvSpPr>
        <p:spPr>
          <a:xfrm>
            <a:off x="1691680" y="3202070"/>
            <a:ext cx="1357322" cy="11430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3200" dirty="0"/>
              <a:t>C</a:t>
            </a:r>
            <a:r>
              <a:rPr kumimoji="1" lang="en-US" altLang="ja-JP" sz="3200" dirty="0" smtClean="0"/>
              <a:t> </a:t>
            </a:r>
            <a:r>
              <a:rPr lang="en-US" altLang="ja-JP" sz="3200" dirty="0"/>
              <a:t>B</a:t>
            </a:r>
            <a:r>
              <a:rPr kumimoji="1" lang="en-US" altLang="ja-JP" sz="3200" dirty="0" smtClean="0"/>
              <a:t> </a:t>
            </a:r>
            <a:r>
              <a:rPr lang="en-US" altLang="ja-JP" sz="3200" dirty="0" smtClean="0"/>
              <a:t>A</a:t>
            </a:r>
            <a:endParaRPr kumimoji="1" lang="en-US" altLang="ja-JP" sz="3200" dirty="0" smtClean="0"/>
          </a:p>
        </p:txBody>
      </p:sp>
      <p:sp>
        <p:nvSpPr>
          <p:cNvPr id="8" name="正方形/長方形 7"/>
          <p:cNvSpPr/>
          <p:nvPr/>
        </p:nvSpPr>
        <p:spPr>
          <a:xfrm>
            <a:off x="3429125" y="3202070"/>
            <a:ext cx="1357322" cy="11430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B A </a:t>
            </a:r>
            <a:r>
              <a:rPr lang="en-US" altLang="ja-JP" sz="3200" dirty="0"/>
              <a:t>C</a:t>
            </a:r>
            <a:endParaRPr kumimoji="1" lang="en-US" altLang="ja-JP" sz="3200" dirty="0" smtClean="0"/>
          </a:p>
        </p:txBody>
      </p:sp>
      <p:sp>
        <p:nvSpPr>
          <p:cNvPr id="9" name="正方形/長方形 8"/>
          <p:cNvSpPr/>
          <p:nvPr/>
        </p:nvSpPr>
        <p:spPr>
          <a:xfrm>
            <a:off x="5203696" y="3202070"/>
            <a:ext cx="1357322" cy="11430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3200" dirty="0" smtClean="0"/>
              <a:t>B</a:t>
            </a:r>
            <a:r>
              <a:rPr kumimoji="1" lang="en-US" altLang="ja-JP" sz="3200" dirty="0" smtClean="0"/>
              <a:t> </a:t>
            </a:r>
            <a:r>
              <a:rPr lang="en-US" altLang="ja-JP" sz="3200" dirty="0"/>
              <a:t>C</a:t>
            </a:r>
            <a:r>
              <a:rPr kumimoji="1" lang="en-US" altLang="ja-JP" sz="3200" dirty="0" smtClean="0"/>
              <a:t> </a:t>
            </a:r>
            <a:r>
              <a:rPr lang="en-US" altLang="ja-JP" sz="3200" dirty="0" smtClean="0"/>
              <a:t>A</a:t>
            </a:r>
            <a:endParaRPr kumimoji="1" lang="en-US" altLang="ja-JP" sz="3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乱塊法</a:t>
            </a:r>
            <a:endParaRPr kumimoji="1" lang="ja-JP" altLang="en-US" dirty="0"/>
          </a:p>
        </p:txBody>
      </p:sp>
      <p:sp>
        <p:nvSpPr>
          <p:cNvPr id="4" name="コンテンツ プレースホルダ 3"/>
          <p:cNvSpPr>
            <a:spLocks noGrp="1"/>
          </p:cNvSpPr>
          <p:nvPr>
            <p:ph idx="1"/>
          </p:nvPr>
        </p:nvSpPr>
        <p:spPr/>
        <p:txBody>
          <a:bodyPr>
            <a:normAutofit fontScale="92500"/>
          </a:bodyPr>
          <a:lstStyle/>
          <a:p>
            <a:r>
              <a:rPr kumimoji="1" lang="ja-JP" altLang="en-US" dirty="0" smtClean="0"/>
              <a:t>実験を行う「場」をいくつかのブロックに分け，その中では系統誤差の影響を一定にする．</a:t>
            </a:r>
            <a:r>
              <a:rPr lang="ja-JP" altLang="en-US" dirty="0" smtClean="0"/>
              <a:t>系統誤差はブロック間の差となる．</a:t>
            </a:r>
            <a:endParaRPr lang="en-US" altLang="ja-JP" dirty="0" smtClean="0"/>
          </a:p>
          <a:p>
            <a:pPr lvl="1"/>
            <a:r>
              <a:rPr lang="ja-JP" altLang="en-US" dirty="0"/>
              <a:t>ブロック</a:t>
            </a:r>
            <a:r>
              <a:rPr lang="ja-JP" altLang="en-US" dirty="0" smtClean="0"/>
              <a:t>が実験要因のひとつとなる．</a:t>
            </a:r>
            <a:r>
              <a:rPr lang="ja-JP" altLang="en-US" u="sng" dirty="0" smtClean="0">
                <a:solidFill>
                  <a:srgbClr val="FF0000"/>
                </a:solidFill>
              </a:rPr>
              <a:t>ブロック因子</a:t>
            </a:r>
            <a:endParaRPr lang="en-US" altLang="ja-JP" u="sng" dirty="0" smtClean="0">
              <a:solidFill>
                <a:srgbClr val="FF0000"/>
              </a:solidFill>
            </a:endParaRPr>
          </a:p>
          <a:p>
            <a:r>
              <a:rPr kumimoji="1" lang="ja-JP" altLang="en-US" dirty="0"/>
              <a:t>ブロック内</a:t>
            </a:r>
            <a:r>
              <a:rPr kumimoji="1" lang="ja-JP" altLang="en-US" dirty="0" smtClean="0"/>
              <a:t>で条件の割り当てをランダムにする．</a:t>
            </a:r>
            <a:endParaRPr kumimoji="1" lang="en-US" altLang="ja-JP" dirty="0" smtClean="0"/>
          </a:p>
          <a:p>
            <a:r>
              <a:rPr lang="ja-JP" altLang="en-US" dirty="0" smtClean="0"/>
              <a:t>ブロックの例：農場の区画，装置，実験日，実験者，</a:t>
            </a:r>
            <a:r>
              <a:rPr lang="ja-JP" altLang="en-US" dirty="0"/>
              <a:t>実験</a:t>
            </a:r>
            <a:r>
              <a:rPr lang="ja-JP" altLang="en-US" dirty="0" smtClean="0"/>
              <a:t>順序，参加者</a:t>
            </a:r>
            <a:endParaRPr lang="en-US" altLang="ja-JP" dirty="0" smtClean="0"/>
          </a:p>
          <a:p>
            <a:pPr lvl="1"/>
            <a:r>
              <a:rPr kumimoji="1" lang="ja-JP" altLang="en-US" dirty="0" smtClean="0"/>
              <a:t>被験者内デザインは参加者をブロックにした乱塊法．</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7" name="Picture 3" descr="C:\Program Files\Microsoft Office\MEDIA\CAGCAT10\j029198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72886" y="2090328"/>
            <a:ext cx="1807769" cy="1913839"/>
          </a:xfrm>
          <a:prstGeom prst="rect">
            <a:avLst/>
          </a:prstGeom>
          <a:noFill/>
          <a:extLst>
            <a:ext uri="{909E8E84-426E-40DD-AFC4-6F175D3DCCD1}">
              <a14:hiddenFill xmlns:a14="http://schemas.microsoft.com/office/drawing/2010/main">
                <a:solidFill>
                  <a:srgbClr val="FFFFFF"/>
                </a:solidFill>
              </a14:hiddenFill>
            </a:ext>
          </a:extLst>
        </p:spPr>
      </p:pic>
      <p:pic>
        <p:nvPicPr>
          <p:cNvPr id="31748" name="Picture 4" descr="C:\Program Files\Microsoft Office\MEDIA\CAGCAT10\j029202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8184" y="2230231"/>
            <a:ext cx="1869034" cy="1773936"/>
          </a:xfrm>
          <a:prstGeom prst="rect">
            <a:avLst/>
          </a:prstGeom>
          <a:noFill/>
          <a:extLst>
            <a:ext uri="{909E8E84-426E-40DD-AFC4-6F175D3DCCD1}">
              <a14:hiddenFill xmlns:a14="http://schemas.microsoft.com/office/drawing/2010/main">
                <a:solidFill>
                  <a:srgbClr val="FFFFFF"/>
                </a:solidFill>
              </a14:hiddenFill>
            </a:ext>
          </a:extLst>
        </p:spPr>
      </p:pic>
      <p:pic>
        <p:nvPicPr>
          <p:cNvPr id="31750" name="Picture 6" descr="C:\Program Files\Microsoft Office\MEDIA\CAGCAT10\j0301252.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2286101"/>
            <a:ext cx="1829714" cy="156545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1907704" y="4050264"/>
            <a:ext cx="864339" cy="584775"/>
          </a:xfrm>
          <a:prstGeom prst="rect">
            <a:avLst/>
          </a:prstGeom>
          <a:noFill/>
        </p:spPr>
        <p:txBody>
          <a:bodyPr wrap="none" rtlCol="0">
            <a:spAutoFit/>
          </a:bodyPr>
          <a:lstStyle/>
          <a:p>
            <a:r>
              <a:rPr kumimoji="1" lang="en-US" altLang="ja-JP" sz="3200" dirty="0" smtClean="0"/>
              <a:t>BCA</a:t>
            </a:r>
            <a:endParaRPr kumimoji="1" lang="ja-JP" altLang="en-US" sz="3200" dirty="0"/>
          </a:p>
        </p:txBody>
      </p:sp>
      <p:sp>
        <p:nvSpPr>
          <p:cNvPr id="11" name="テキスト ボックス 10"/>
          <p:cNvSpPr txBox="1"/>
          <p:nvPr/>
        </p:nvSpPr>
        <p:spPr>
          <a:xfrm>
            <a:off x="4341452" y="4050264"/>
            <a:ext cx="864339" cy="584775"/>
          </a:xfrm>
          <a:prstGeom prst="rect">
            <a:avLst/>
          </a:prstGeom>
          <a:noFill/>
        </p:spPr>
        <p:txBody>
          <a:bodyPr wrap="none" rtlCol="0">
            <a:spAutoFit/>
          </a:bodyPr>
          <a:lstStyle/>
          <a:p>
            <a:r>
              <a:rPr kumimoji="1" lang="en-US" altLang="ja-JP" sz="3200" dirty="0" smtClean="0"/>
              <a:t>CAB</a:t>
            </a:r>
            <a:endParaRPr kumimoji="1" lang="ja-JP" altLang="en-US" sz="3200" dirty="0"/>
          </a:p>
        </p:txBody>
      </p:sp>
      <p:sp>
        <p:nvSpPr>
          <p:cNvPr id="12" name="テキスト ボックス 11"/>
          <p:cNvSpPr txBox="1"/>
          <p:nvPr/>
        </p:nvSpPr>
        <p:spPr>
          <a:xfrm>
            <a:off x="6685676" y="4050264"/>
            <a:ext cx="861326" cy="584775"/>
          </a:xfrm>
          <a:prstGeom prst="rect">
            <a:avLst/>
          </a:prstGeom>
          <a:noFill/>
        </p:spPr>
        <p:txBody>
          <a:bodyPr wrap="none" rtlCol="0">
            <a:spAutoFit/>
          </a:bodyPr>
          <a:lstStyle/>
          <a:p>
            <a:r>
              <a:rPr kumimoji="1" lang="en-US" altLang="ja-JP" sz="3200" dirty="0" smtClean="0"/>
              <a:t>ACB</a:t>
            </a:r>
            <a:endParaRPr kumimoji="1" lang="ja-JP" altLang="en-US" sz="3200" dirty="0"/>
          </a:p>
        </p:txBody>
      </p:sp>
      <p:sp>
        <p:nvSpPr>
          <p:cNvPr id="6" name="テキスト ボックス 5"/>
          <p:cNvSpPr txBox="1"/>
          <p:nvPr/>
        </p:nvSpPr>
        <p:spPr>
          <a:xfrm>
            <a:off x="683568" y="4869160"/>
            <a:ext cx="7920880" cy="1200329"/>
          </a:xfrm>
          <a:prstGeom prst="rect">
            <a:avLst/>
          </a:prstGeom>
          <a:noFill/>
        </p:spPr>
        <p:txBody>
          <a:bodyPr wrap="square" rtlCol="0">
            <a:spAutoFit/>
          </a:bodyPr>
          <a:lstStyle/>
          <a:p>
            <a:r>
              <a:rPr lang="ja-JP" altLang="en-US" sz="2400" dirty="0"/>
              <a:t>参加者それぞれ</a:t>
            </a:r>
            <a:r>
              <a:rPr lang="ja-JP" altLang="en-US" sz="2400" dirty="0" smtClean="0"/>
              <a:t>が，条件すべて（たとえば，</a:t>
            </a:r>
            <a:r>
              <a:rPr lang="en-US" altLang="ja-JP" sz="2400" dirty="0" smtClean="0"/>
              <a:t>A, B, C</a:t>
            </a:r>
            <a:r>
              <a:rPr lang="ja-JP" altLang="en-US" sz="2400" dirty="0"/>
              <a:t> </a:t>
            </a:r>
            <a:r>
              <a:rPr lang="ja-JP" altLang="en-US" sz="2400" dirty="0" smtClean="0"/>
              <a:t>の３条件すべて）をこなす．</a:t>
            </a:r>
            <a:endParaRPr lang="en-US" altLang="ja-JP" sz="2400" dirty="0" smtClean="0"/>
          </a:p>
          <a:p>
            <a:r>
              <a:rPr kumimoji="1" lang="ja-JP" altLang="en-US" sz="2400" dirty="0"/>
              <a:t>条件の実施順序はランダムに</a:t>
            </a:r>
            <a:r>
              <a:rPr kumimoji="1" lang="ja-JP" altLang="en-US" sz="2400" dirty="0" smtClean="0"/>
              <a:t>する．</a:t>
            </a:r>
            <a:endParaRPr kumimoji="1" lang="ja-JP" altLang="en-US" sz="2400" dirty="0"/>
          </a:p>
        </p:txBody>
      </p:sp>
      <p:sp>
        <p:nvSpPr>
          <p:cNvPr id="7" name="テキスト ボックス 6"/>
          <p:cNvSpPr txBox="1"/>
          <p:nvPr/>
        </p:nvSpPr>
        <p:spPr>
          <a:xfrm>
            <a:off x="715183" y="1124744"/>
            <a:ext cx="7488832" cy="830997"/>
          </a:xfrm>
          <a:prstGeom prst="rect">
            <a:avLst/>
          </a:prstGeom>
          <a:noFill/>
        </p:spPr>
        <p:txBody>
          <a:bodyPr wrap="square" rtlCol="0">
            <a:spAutoFit/>
          </a:bodyPr>
          <a:lstStyle/>
          <a:p>
            <a:r>
              <a:rPr kumimoji="1" lang="ja-JP" altLang="en-US" sz="2400" dirty="0" smtClean="0"/>
              <a:t>実験への参加者それぞれを，農場実験での土地の小区画（すなわち，ブロック）と考えてみる．</a:t>
            </a:r>
            <a:endParaRPr kumimoji="1" lang="ja-JP" altLang="en-US" sz="2400" dirty="0"/>
          </a:p>
        </p:txBody>
      </p:sp>
    </p:spTree>
    <p:extLst>
      <p:ext uri="{BB962C8B-B14F-4D97-AF65-F5344CB8AC3E}">
        <p14:creationId xmlns:p14="http://schemas.microsoft.com/office/powerpoint/2010/main" val="3872788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乱塊法の応用</a:t>
            </a:r>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solidFill>
                  <a:srgbClr val="FF0000"/>
                </a:solidFill>
              </a:rPr>
              <a:t>ラテン方格</a:t>
            </a:r>
            <a:r>
              <a:rPr lang="ja-JP" altLang="en-US" dirty="0" smtClean="0"/>
              <a:t>（</a:t>
            </a:r>
            <a:r>
              <a:rPr lang="en-US" altLang="ja-JP" dirty="0" err="1" smtClean="0"/>
              <a:t>latin</a:t>
            </a:r>
            <a:r>
              <a:rPr lang="en-US" altLang="ja-JP" dirty="0" smtClean="0"/>
              <a:t> square</a:t>
            </a:r>
            <a:r>
              <a:rPr lang="ja-JP" altLang="en-US" dirty="0" smtClean="0"/>
              <a:t>）</a:t>
            </a:r>
            <a:r>
              <a:rPr lang="ja-JP" altLang="en-US" dirty="0"/>
              <a:t>：</a:t>
            </a:r>
            <a:r>
              <a:rPr lang="ja-JP" altLang="en-US" dirty="0" smtClean="0"/>
              <a:t>複数のブロック因子があるとき，それ</a:t>
            </a:r>
            <a:r>
              <a:rPr lang="ja-JP" altLang="en-US" dirty="0"/>
              <a:t>らを</a:t>
            </a:r>
            <a:r>
              <a:rPr lang="ja-JP" altLang="en-US" dirty="0" smtClean="0"/>
              <a:t>組み合わせる．</a:t>
            </a:r>
            <a:endParaRPr lang="en-US" altLang="ja-JP" dirty="0" smtClean="0"/>
          </a:p>
          <a:p>
            <a:pPr lvl="1"/>
            <a:r>
              <a:rPr kumimoji="1" lang="ja-JP" altLang="en-US" dirty="0" smtClean="0"/>
              <a:t>興味ある要因</a:t>
            </a:r>
            <a:r>
              <a:rPr lang="ja-JP" altLang="en-US" dirty="0" smtClean="0"/>
              <a:t>およびブロック因子</a:t>
            </a:r>
            <a:r>
              <a:rPr kumimoji="1" lang="ja-JP" altLang="en-US" dirty="0" smtClean="0"/>
              <a:t>の水準数が同じでなければならない．下の表の各行・各列に，要因を表す記号が１回ずつ表れている．</a:t>
            </a:r>
            <a:endParaRPr kumimoji="1" lang="en-US" altLang="ja-JP" dirty="0" smtClean="0"/>
          </a:p>
        </p:txBody>
      </p:sp>
      <p:graphicFrame>
        <p:nvGraphicFramePr>
          <p:cNvPr id="4" name="表 3"/>
          <p:cNvGraphicFramePr>
            <a:graphicFrameLocks noGrp="1"/>
          </p:cNvGraphicFramePr>
          <p:nvPr/>
        </p:nvGraphicFramePr>
        <p:xfrm>
          <a:off x="1428728" y="4143380"/>
          <a:ext cx="6096000" cy="18288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kumimoji="1" lang="ja-JP" altLang="en-US" sz="2400" dirty="0"/>
                    </a:p>
                  </a:txBody>
                  <a:tcPr/>
                </a:tc>
                <a:tc>
                  <a:txBody>
                    <a:bodyPr/>
                    <a:lstStyle/>
                    <a:p>
                      <a:r>
                        <a:rPr kumimoji="1" lang="ja-JP" altLang="en-US" sz="2400" dirty="0" smtClean="0"/>
                        <a:t>実験者１</a:t>
                      </a:r>
                      <a:endParaRPr kumimoji="1" lang="ja-JP" altLang="en-US" sz="2400" dirty="0"/>
                    </a:p>
                  </a:txBody>
                  <a:tcPr/>
                </a:tc>
                <a:tc>
                  <a:txBody>
                    <a:bodyPr/>
                    <a:lstStyle/>
                    <a:p>
                      <a:r>
                        <a:rPr kumimoji="1" lang="ja-JP" altLang="en-US" sz="2400" dirty="0" smtClean="0"/>
                        <a:t>実験者２</a:t>
                      </a:r>
                      <a:endParaRPr kumimoji="1" lang="ja-JP" altLang="en-US" sz="2400" dirty="0"/>
                    </a:p>
                  </a:txBody>
                  <a:tcPr/>
                </a:tc>
                <a:tc>
                  <a:txBody>
                    <a:bodyPr/>
                    <a:lstStyle/>
                    <a:p>
                      <a:r>
                        <a:rPr kumimoji="1" lang="ja-JP" altLang="en-US" sz="2400" dirty="0" smtClean="0"/>
                        <a:t>実験者３</a:t>
                      </a:r>
                      <a:endParaRPr kumimoji="1" lang="ja-JP" altLang="en-US" sz="2400" dirty="0"/>
                    </a:p>
                  </a:txBody>
                  <a:tcPr/>
                </a:tc>
                <a:extLst>
                  <a:ext uri="{0D108BD9-81ED-4DB2-BD59-A6C34878D82A}">
                    <a16:rowId xmlns:a16="http://schemas.microsoft.com/office/drawing/2014/main" val="10000"/>
                  </a:ext>
                </a:extLst>
              </a:tr>
              <a:tr h="370840">
                <a:tc>
                  <a:txBody>
                    <a:bodyPr/>
                    <a:lstStyle/>
                    <a:p>
                      <a:r>
                        <a:rPr kumimoji="1" lang="ja-JP" altLang="en-US" sz="2400" dirty="0" smtClean="0"/>
                        <a:t>区画１</a:t>
                      </a:r>
                      <a:endParaRPr kumimoji="1" lang="en-US" altLang="ja-JP" sz="2400" dirty="0" smtClean="0"/>
                    </a:p>
                  </a:txBody>
                  <a:tcPr/>
                </a:tc>
                <a:tc>
                  <a:txBody>
                    <a:bodyPr/>
                    <a:lstStyle/>
                    <a:p>
                      <a:pPr algn="ctr"/>
                      <a:r>
                        <a:rPr kumimoji="1" lang="en-US" altLang="ja-JP" sz="2400" dirty="0" smtClean="0"/>
                        <a:t>B</a:t>
                      </a:r>
                      <a:endParaRPr kumimoji="1" lang="ja-JP" altLang="en-US" sz="2400" dirty="0"/>
                    </a:p>
                  </a:txBody>
                  <a:tcPr/>
                </a:tc>
                <a:tc>
                  <a:txBody>
                    <a:bodyPr/>
                    <a:lstStyle/>
                    <a:p>
                      <a:pPr algn="ctr"/>
                      <a:r>
                        <a:rPr kumimoji="1" lang="en-US" altLang="ja-JP" sz="2400" dirty="0" smtClean="0"/>
                        <a:t>C</a:t>
                      </a:r>
                      <a:endParaRPr kumimoji="1" lang="ja-JP" altLang="en-US" sz="2400" dirty="0"/>
                    </a:p>
                  </a:txBody>
                  <a:tcPr/>
                </a:tc>
                <a:tc>
                  <a:txBody>
                    <a:bodyPr/>
                    <a:lstStyle/>
                    <a:p>
                      <a:pPr algn="ctr"/>
                      <a:r>
                        <a:rPr kumimoji="1" lang="en-US" altLang="ja-JP" sz="2400" dirty="0" smtClean="0"/>
                        <a:t>A</a:t>
                      </a:r>
                      <a:endParaRPr kumimoji="1" lang="ja-JP" altLang="en-US" sz="2400" dirty="0"/>
                    </a:p>
                  </a:txBody>
                  <a:tcPr/>
                </a:tc>
                <a:extLst>
                  <a:ext uri="{0D108BD9-81ED-4DB2-BD59-A6C34878D82A}">
                    <a16:rowId xmlns:a16="http://schemas.microsoft.com/office/drawing/2014/main" val="10001"/>
                  </a:ext>
                </a:extLst>
              </a:tr>
              <a:tr h="370840">
                <a:tc>
                  <a:txBody>
                    <a:bodyPr/>
                    <a:lstStyle/>
                    <a:p>
                      <a:r>
                        <a:rPr kumimoji="1" lang="ja-JP" altLang="en-US" sz="2400" dirty="0" smtClean="0"/>
                        <a:t>区画２</a:t>
                      </a:r>
                      <a:endParaRPr kumimoji="1" lang="ja-JP" altLang="en-US" sz="2400" dirty="0"/>
                    </a:p>
                  </a:txBody>
                  <a:tcPr/>
                </a:tc>
                <a:tc>
                  <a:txBody>
                    <a:bodyPr/>
                    <a:lstStyle/>
                    <a:p>
                      <a:pPr algn="ctr"/>
                      <a:r>
                        <a:rPr kumimoji="1" lang="en-US" altLang="ja-JP" sz="2400" dirty="0" smtClean="0"/>
                        <a:t>C</a:t>
                      </a:r>
                      <a:endParaRPr kumimoji="1" lang="ja-JP" altLang="en-US" sz="2400" dirty="0"/>
                    </a:p>
                  </a:txBody>
                  <a:tcPr/>
                </a:tc>
                <a:tc>
                  <a:txBody>
                    <a:bodyPr/>
                    <a:lstStyle/>
                    <a:p>
                      <a:pPr algn="ctr"/>
                      <a:r>
                        <a:rPr kumimoji="1" lang="en-US" altLang="ja-JP" sz="2400" dirty="0" smtClean="0"/>
                        <a:t>A</a:t>
                      </a:r>
                      <a:endParaRPr kumimoji="1" lang="ja-JP" altLang="en-US" sz="2400" dirty="0"/>
                    </a:p>
                  </a:txBody>
                  <a:tcPr/>
                </a:tc>
                <a:tc>
                  <a:txBody>
                    <a:bodyPr/>
                    <a:lstStyle/>
                    <a:p>
                      <a:pPr algn="ctr"/>
                      <a:r>
                        <a:rPr kumimoji="1" lang="en-US" altLang="ja-JP" sz="2400" dirty="0" smtClean="0"/>
                        <a:t>B</a:t>
                      </a:r>
                      <a:endParaRPr kumimoji="1" lang="ja-JP" altLang="en-US" sz="2400" dirty="0"/>
                    </a:p>
                  </a:txBody>
                  <a:tcPr/>
                </a:tc>
                <a:extLst>
                  <a:ext uri="{0D108BD9-81ED-4DB2-BD59-A6C34878D82A}">
                    <a16:rowId xmlns:a16="http://schemas.microsoft.com/office/drawing/2014/main" val="10002"/>
                  </a:ext>
                </a:extLst>
              </a:tr>
              <a:tr h="370840">
                <a:tc>
                  <a:txBody>
                    <a:bodyPr/>
                    <a:lstStyle/>
                    <a:p>
                      <a:r>
                        <a:rPr kumimoji="1" lang="ja-JP" altLang="en-US" sz="2400" dirty="0" smtClean="0"/>
                        <a:t>区画３</a:t>
                      </a:r>
                      <a:endParaRPr kumimoji="1" lang="ja-JP" altLang="en-US" sz="2400" dirty="0"/>
                    </a:p>
                  </a:txBody>
                  <a:tcPr/>
                </a:tc>
                <a:tc>
                  <a:txBody>
                    <a:bodyPr/>
                    <a:lstStyle/>
                    <a:p>
                      <a:pPr algn="ctr"/>
                      <a:r>
                        <a:rPr kumimoji="1" lang="en-US" altLang="ja-JP" sz="2400" dirty="0" smtClean="0"/>
                        <a:t>A</a:t>
                      </a:r>
                      <a:endParaRPr kumimoji="1" lang="ja-JP" altLang="en-US" sz="2400" dirty="0"/>
                    </a:p>
                  </a:txBody>
                  <a:tcPr/>
                </a:tc>
                <a:tc>
                  <a:txBody>
                    <a:bodyPr/>
                    <a:lstStyle/>
                    <a:p>
                      <a:pPr algn="ctr"/>
                      <a:r>
                        <a:rPr kumimoji="1" lang="en-US" altLang="ja-JP" sz="2400" dirty="0" smtClean="0"/>
                        <a:t>B</a:t>
                      </a:r>
                      <a:endParaRPr kumimoji="1" lang="ja-JP" altLang="en-US" sz="2400" dirty="0"/>
                    </a:p>
                  </a:txBody>
                  <a:tcPr/>
                </a:tc>
                <a:tc>
                  <a:txBody>
                    <a:bodyPr/>
                    <a:lstStyle/>
                    <a:p>
                      <a:pPr algn="ctr"/>
                      <a:r>
                        <a:rPr kumimoji="1" lang="en-US" altLang="ja-JP" sz="2400" dirty="0" smtClean="0"/>
                        <a:t>C</a:t>
                      </a:r>
                      <a:endParaRPr kumimoji="1" lang="ja-JP" altLang="en-US" sz="2400" dirty="0"/>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完全無作為化法・乱塊法・</a:t>
            </a:r>
            <a:r>
              <a:rPr lang="en-US" altLang="ja-JP" dirty="0" smtClean="0"/>
              <a:t/>
            </a:r>
            <a:br>
              <a:rPr lang="en-US" altLang="ja-JP" dirty="0" smtClean="0"/>
            </a:br>
            <a:r>
              <a:rPr lang="ja-JP" altLang="en-US" dirty="0" smtClean="0"/>
              <a:t>ラテン方格法の比較</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 B, C </a:t>
            </a:r>
            <a:r>
              <a:rPr kumimoji="1" lang="ja-JP" altLang="en-US" dirty="0" smtClean="0"/>
              <a:t>という３種類の処理を比較する</a:t>
            </a:r>
            <a:r>
              <a:rPr lang="ja-JP" altLang="en-US" dirty="0" smtClean="0"/>
              <a:t>．</a:t>
            </a:r>
            <a:endParaRPr lang="en-US" altLang="ja-JP" dirty="0" smtClean="0"/>
          </a:p>
          <a:p>
            <a:pPr lvl="1"/>
            <a:r>
              <a:rPr lang="ja-JP" altLang="en-US" dirty="0" smtClean="0"/>
              <a:t>それぞれ３回の反復</a:t>
            </a:r>
            <a:endParaRPr lang="en-US" altLang="ja-JP" dirty="0" smtClean="0"/>
          </a:p>
          <a:p>
            <a:pPr lvl="1"/>
            <a:r>
              <a:rPr lang="ja-JP" altLang="en-US" dirty="0" smtClean="0"/>
              <a:t>１日あたり３回，３日間にわたって実験．</a:t>
            </a:r>
            <a:endParaRPr lang="en-US" altLang="ja-JP" dirty="0" smtClean="0"/>
          </a:p>
          <a:p>
            <a:r>
              <a:rPr lang="ja-JP" altLang="en-US" dirty="0" smtClean="0"/>
              <a:t>完全無作為化法</a:t>
            </a:r>
            <a:endParaRPr lang="en-US" altLang="ja-JP" dirty="0" smtClean="0"/>
          </a:p>
        </p:txBody>
      </p:sp>
      <p:graphicFrame>
        <p:nvGraphicFramePr>
          <p:cNvPr id="4" name="表 3"/>
          <p:cNvGraphicFramePr>
            <a:graphicFrameLocks noGrp="1"/>
          </p:cNvGraphicFramePr>
          <p:nvPr/>
        </p:nvGraphicFramePr>
        <p:xfrm>
          <a:off x="1331640" y="3933056"/>
          <a:ext cx="6096000" cy="18288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kumimoji="1" lang="ja-JP" altLang="en-US" sz="2400" dirty="0"/>
                    </a:p>
                  </a:txBody>
                  <a:tcPr/>
                </a:tc>
                <a:tc>
                  <a:txBody>
                    <a:bodyPr/>
                    <a:lstStyle/>
                    <a:p>
                      <a:pPr algn="ctr"/>
                      <a:r>
                        <a:rPr kumimoji="1" lang="ja-JP" altLang="en-US" sz="2400" dirty="0" smtClean="0"/>
                        <a:t>１回目</a:t>
                      </a:r>
                      <a:endParaRPr kumimoji="1" lang="ja-JP" altLang="en-US" sz="2400" dirty="0"/>
                    </a:p>
                  </a:txBody>
                  <a:tcPr/>
                </a:tc>
                <a:tc>
                  <a:txBody>
                    <a:bodyPr/>
                    <a:lstStyle/>
                    <a:p>
                      <a:pPr algn="ctr"/>
                      <a:r>
                        <a:rPr kumimoji="1" lang="ja-JP" altLang="en-US" sz="2400" dirty="0" smtClean="0"/>
                        <a:t>２回目</a:t>
                      </a:r>
                      <a:endParaRPr kumimoji="1" lang="ja-JP" altLang="en-US" sz="2400" dirty="0"/>
                    </a:p>
                  </a:txBody>
                  <a:tcPr/>
                </a:tc>
                <a:tc>
                  <a:txBody>
                    <a:bodyPr/>
                    <a:lstStyle/>
                    <a:p>
                      <a:pPr algn="ctr"/>
                      <a:r>
                        <a:rPr kumimoji="1" lang="ja-JP" altLang="en-US" sz="2400" dirty="0" smtClean="0"/>
                        <a:t>３回目</a:t>
                      </a:r>
                      <a:endParaRPr kumimoji="1" lang="ja-JP" altLang="en-US" sz="2400" dirty="0"/>
                    </a:p>
                  </a:txBody>
                  <a:tcPr/>
                </a:tc>
                <a:extLst>
                  <a:ext uri="{0D108BD9-81ED-4DB2-BD59-A6C34878D82A}">
                    <a16:rowId xmlns:a16="http://schemas.microsoft.com/office/drawing/2014/main" val="10000"/>
                  </a:ext>
                </a:extLst>
              </a:tr>
              <a:tr h="370840">
                <a:tc>
                  <a:txBody>
                    <a:bodyPr/>
                    <a:lstStyle/>
                    <a:p>
                      <a:r>
                        <a:rPr kumimoji="1" lang="ja-JP" altLang="en-US" sz="2400" dirty="0" smtClean="0"/>
                        <a:t>第１日</a:t>
                      </a:r>
                      <a:endParaRPr kumimoji="1" lang="en-US" altLang="ja-JP" sz="2400" dirty="0" smtClean="0"/>
                    </a:p>
                  </a:txBody>
                  <a:tcPr/>
                </a:tc>
                <a:tc>
                  <a:txBody>
                    <a:bodyPr/>
                    <a:lstStyle/>
                    <a:p>
                      <a:pPr algn="ctr"/>
                      <a:r>
                        <a:rPr kumimoji="1" lang="ja-JP" altLang="en-US" sz="2400" dirty="0" smtClean="0"/>
                        <a:t>Ｂ</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extLst>
                  <a:ext uri="{0D108BD9-81ED-4DB2-BD59-A6C34878D82A}">
                    <a16:rowId xmlns:a16="http://schemas.microsoft.com/office/drawing/2014/main" val="10001"/>
                  </a:ext>
                </a:extLst>
              </a:tr>
              <a:tr h="370840">
                <a:tc>
                  <a:txBody>
                    <a:bodyPr/>
                    <a:lstStyle/>
                    <a:p>
                      <a:r>
                        <a:rPr kumimoji="1" lang="ja-JP" altLang="en-US" sz="2400" dirty="0" smtClean="0"/>
                        <a:t>第２日</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Ｂ</a:t>
                      </a:r>
                      <a:endParaRPr kumimoji="1" lang="ja-JP" altLang="en-US" sz="2400" dirty="0"/>
                    </a:p>
                  </a:txBody>
                  <a:tcPr/>
                </a:tc>
                <a:tc>
                  <a:txBody>
                    <a:bodyPr/>
                    <a:lstStyle/>
                    <a:p>
                      <a:pPr algn="ctr"/>
                      <a:r>
                        <a:rPr kumimoji="1" lang="ja-JP" altLang="en-US" sz="2400" dirty="0" smtClean="0"/>
                        <a:t>Ｂ</a:t>
                      </a:r>
                      <a:endParaRPr kumimoji="1" lang="ja-JP" altLang="en-US" sz="2400" dirty="0"/>
                    </a:p>
                  </a:txBody>
                  <a:tcPr/>
                </a:tc>
                <a:extLst>
                  <a:ext uri="{0D108BD9-81ED-4DB2-BD59-A6C34878D82A}">
                    <a16:rowId xmlns:a16="http://schemas.microsoft.com/office/drawing/2014/main" val="10002"/>
                  </a:ext>
                </a:extLst>
              </a:tr>
              <a:tr h="370840">
                <a:tc>
                  <a:txBody>
                    <a:bodyPr/>
                    <a:lstStyle/>
                    <a:p>
                      <a:r>
                        <a:rPr kumimoji="1" lang="ja-JP" altLang="en-US" sz="2400" dirty="0" smtClean="0"/>
                        <a:t>第３日</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extLst>
                  <a:ext uri="{0D108BD9-81ED-4DB2-BD59-A6C34878D82A}">
                    <a16:rowId xmlns:a16="http://schemas.microsoft.com/office/drawing/2014/main" val="10003"/>
                  </a:ext>
                </a:extLst>
              </a:tr>
            </a:tbl>
          </a:graphicData>
        </a:graphic>
      </p:graphicFrame>
      <p:sp>
        <p:nvSpPr>
          <p:cNvPr id="5" name="角丸四角形 4"/>
          <p:cNvSpPr/>
          <p:nvPr/>
        </p:nvSpPr>
        <p:spPr>
          <a:xfrm>
            <a:off x="4788024" y="4869160"/>
            <a:ext cx="2304256" cy="432048"/>
          </a:xfrm>
          <a:prstGeom prst="roundRect">
            <a:avLst/>
          </a:prstGeom>
          <a:noFill/>
          <a:ln w="38100"/>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 name="角丸四角形 5"/>
          <p:cNvSpPr/>
          <p:nvPr/>
        </p:nvSpPr>
        <p:spPr>
          <a:xfrm>
            <a:off x="3203848" y="5373216"/>
            <a:ext cx="936104" cy="432048"/>
          </a:xfrm>
          <a:prstGeom prst="roundRect">
            <a:avLst/>
          </a:prstGeom>
          <a:noFill/>
          <a:ln w="38100"/>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7" name="角丸四角形 6"/>
          <p:cNvSpPr/>
          <p:nvPr/>
        </p:nvSpPr>
        <p:spPr>
          <a:xfrm>
            <a:off x="6228184" y="5373216"/>
            <a:ext cx="936104" cy="432048"/>
          </a:xfrm>
          <a:prstGeom prst="roundRect">
            <a:avLst/>
          </a:prstGeom>
          <a:noFill/>
          <a:ln w="38100"/>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完全無作為化法・乱塊法・</a:t>
            </a:r>
            <a:r>
              <a:rPr lang="en-US" altLang="ja-JP" dirty="0" smtClean="0"/>
              <a:t/>
            </a:r>
            <a:br>
              <a:rPr lang="en-US" altLang="ja-JP" dirty="0" smtClean="0"/>
            </a:br>
            <a:r>
              <a:rPr lang="ja-JP" altLang="en-US" dirty="0" smtClean="0"/>
              <a:t>ラテン方格法の比較</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乱塊法（実施日がブロック）</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pPr lvl="1"/>
            <a:r>
              <a:rPr lang="en-US" altLang="ja-JP" dirty="0" smtClean="0"/>
              <a:t>A, B, C </a:t>
            </a:r>
            <a:r>
              <a:rPr lang="ja-JP" altLang="en-US" dirty="0" smtClean="0"/>
              <a:t>はどの日でも同じ回数だけ実施されている．日という系統誤差は問題でなくなる．</a:t>
            </a:r>
            <a:endParaRPr lang="en-US" altLang="ja-JP" dirty="0" smtClean="0"/>
          </a:p>
          <a:p>
            <a:pPr lvl="1"/>
            <a:r>
              <a:rPr kumimoji="1" lang="ja-JP" altLang="en-US" dirty="0" smtClean="0"/>
              <a:t>しかし，実験順序もブロックとすべきかもしれない．</a:t>
            </a:r>
            <a:endParaRPr kumimoji="1" lang="ja-JP" altLang="en-US" dirty="0"/>
          </a:p>
        </p:txBody>
      </p:sp>
      <p:graphicFrame>
        <p:nvGraphicFramePr>
          <p:cNvPr id="4" name="表 3"/>
          <p:cNvGraphicFramePr>
            <a:graphicFrameLocks noGrp="1"/>
          </p:cNvGraphicFramePr>
          <p:nvPr/>
        </p:nvGraphicFramePr>
        <p:xfrm>
          <a:off x="1187624" y="2348880"/>
          <a:ext cx="6096000" cy="18288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kumimoji="1" lang="ja-JP" altLang="en-US" sz="2400" dirty="0"/>
                    </a:p>
                  </a:txBody>
                  <a:tcPr/>
                </a:tc>
                <a:tc>
                  <a:txBody>
                    <a:bodyPr/>
                    <a:lstStyle/>
                    <a:p>
                      <a:pPr algn="ctr"/>
                      <a:r>
                        <a:rPr kumimoji="1" lang="ja-JP" altLang="en-US" sz="2400" dirty="0" smtClean="0"/>
                        <a:t>１回目</a:t>
                      </a:r>
                      <a:endParaRPr kumimoji="1" lang="ja-JP" altLang="en-US" sz="2400" dirty="0"/>
                    </a:p>
                  </a:txBody>
                  <a:tcPr/>
                </a:tc>
                <a:tc>
                  <a:txBody>
                    <a:bodyPr/>
                    <a:lstStyle/>
                    <a:p>
                      <a:pPr algn="ctr"/>
                      <a:r>
                        <a:rPr kumimoji="1" lang="ja-JP" altLang="en-US" sz="2400" dirty="0" smtClean="0"/>
                        <a:t>２回目</a:t>
                      </a:r>
                      <a:endParaRPr kumimoji="1" lang="ja-JP" altLang="en-US" sz="2400" dirty="0"/>
                    </a:p>
                  </a:txBody>
                  <a:tcPr/>
                </a:tc>
                <a:tc>
                  <a:txBody>
                    <a:bodyPr/>
                    <a:lstStyle/>
                    <a:p>
                      <a:pPr algn="ctr"/>
                      <a:r>
                        <a:rPr kumimoji="1" lang="ja-JP" altLang="en-US" sz="2400" dirty="0" smtClean="0"/>
                        <a:t>３回目</a:t>
                      </a:r>
                      <a:endParaRPr kumimoji="1" lang="ja-JP" altLang="en-US" sz="2400" dirty="0"/>
                    </a:p>
                  </a:txBody>
                  <a:tcPr/>
                </a:tc>
                <a:extLst>
                  <a:ext uri="{0D108BD9-81ED-4DB2-BD59-A6C34878D82A}">
                    <a16:rowId xmlns:a16="http://schemas.microsoft.com/office/drawing/2014/main" val="10000"/>
                  </a:ext>
                </a:extLst>
              </a:tr>
              <a:tr h="370840">
                <a:tc>
                  <a:txBody>
                    <a:bodyPr/>
                    <a:lstStyle/>
                    <a:p>
                      <a:r>
                        <a:rPr kumimoji="1" lang="ja-JP" altLang="en-US" sz="2400" dirty="0" smtClean="0"/>
                        <a:t>第１日</a:t>
                      </a:r>
                      <a:endParaRPr kumimoji="1" lang="ja-JP" altLang="en-US" sz="2400" dirty="0"/>
                    </a:p>
                  </a:txBody>
                  <a:tcPr/>
                </a:tc>
                <a:tc>
                  <a:txBody>
                    <a:bodyPr/>
                    <a:lstStyle/>
                    <a:p>
                      <a:pPr algn="ctr"/>
                      <a:r>
                        <a:rPr kumimoji="1" lang="ja-JP" altLang="en-US" sz="2400" dirty="0" smtClean="0"/>
                        <a:t>Ｂ</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extLst>
                  <a:ext uri="{0D108BD9-81ED-4DB2-BD59-A6C34878D82A}">
                    <a16:rowId xmlns:a16="http://schemas.microsoft.com/office/drawing/2014/main" val="10001"/>
                  </a:ext>
                </a:extLst>
              </a:tr>
              <a:tr h="370840">
                <a:tc>
                  <a:txBody>
                    <a:bodyPr/>
                    <a:lstStyle/>
                    <a:p>
                      <a:r>
                        <a:rPr kumimoji="1" lang="ja-JP" altLang="en-US" sz="2400" dirty="0" smtClean="0"/>
                        <a:t>第２日</a:t>
                      </a:r>
                      <a:endParaRPr kumimoji="1" lang="en-US" altLang="ja-JP" sz="2400" dirty="0" smtClean="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tc>
                  <a:txBody>
                    <a:bodyPr/>
                    <a:lstStyle/>
                    <a:p>
                      <a:pPr algn="ctr"/>
                      <a:r>
                        <a:rPr kumimoji="1" lang="ja-JP" altLang="en-US" sz="2400" dirty="0" smtClean="0"/>
                        <a:t>Ｂ</a:t>
                      </a:r>
                      <a:endParaRPr kumimoji="1" lang="en-US" altLang="ja-JP" sz="2400" dirty="0" smtClean="0"/>
                    </a:p>
                  </a:txBody>
                  <a:tcPr/>
                </a:tc>
                <a:extLst>
                  <a:ext uri="{0D108BD9-81ED-4DB2-BD59-A6C34878D82A}">
                    <a16:rowId xmlns:a16="http://schemas.microsoft.com/office/drawing/2014/main" val="10002"/>
                  </a:ext>
                </a:extLst>
              </a:tr>
              <a:tr h="370840">
                <a:tc>
                  <a:txBody>
                    <a:bodyPr/>
                    <a:lstStyle/>
                    <a:p>
                      <a:r>
                        <a:rPr kumimoji="1" lang="ja-JP" altLang="en-US" sz="2400" dirty="0" smtClean="0"/>
                        <a:t>第３日</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Ｂ</a:t>
                      </a:r>
                      <a:endParaRPr kumimoji="1" lang="ja-JP" altLang="en-US" sz="2400" dirty="0"/>
                    </a:p>
                  </a:txBody>
                  <a:tcPr/>
                </a:tc>
                <a:extLst>
                  <a:ext uri="{0D108BD9-81ED-4DB2-BD59-A6C34878D82A}">
                    <a16:rowId xmlns:a16="http://schemas.microsoft.com/office/drawing/2014/main" val="10003"/>
                  </a:ext>
                </a:extLst>
              </a:tr>
            </a:tbl>
          </a:graphicData>
        </a:graphic>
      </p:graphicFrame>
      <p:sp>
        <p:nvSpPr>
          <p:cNvPr id="5" name="角丸四角形 4"/>
          <p:cNvSpPr/>
          <p:nvPr/>
        </p:nvSpPr>
        <p:spPr>
          <a:xfrm>
            <a:off x="5868144" y="3284984"/>
            <a:ext cx="1224136" cy="864096"/>
          </a:xfrm>
          <a:prstGeom prst="roundRect">
            <a:avLst/>
          </a:prstGeom>
          <a:noFill/>
          <a:ln w="38100"/>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完全無作為化法・乱塊法・</a:t>
            </a:r>
            <a:r>
              <a:rPr lang="en-US" altLang="ja-JP" dirty="0" smtClean="0"/>
              <a:t/>
            </a:r>
            <a:br>
              <a:rPr lang="en-US" altLang="ja-JP" dirty="0" smtClean="0"/>
            </a:br>
            <a:r>
              <a:rPr lang="ja-JP" altLang="en-US" dirty="0" smtClean="0"/>
              <a:t>ラテン方格法の比較</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ラテン方格法（完備型計画）</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pPr lvl="1"/>
            <a:r>
              <a:rPr lang="en-US" altLang="ja-JP" dirty="0"/>
              <a:t>A, B, </a:t>
            </a:r>
            <a:r>
              <a:rPr lang="en-US" altLang="ja-JP" dirty="0" smtClean="0"/>
              <a:t>C</a:t>
            </a:r>
            <a:r>
              <a:rPr lang="ja-JP" altLang="en-US" dirty="0"/>
              <a:t> </a:t>
            </a:r>
            <a:r>
              <a:rPr lang="ja-JP" altLang="en-US" dirty="0" smtClean="0"/>
              <a:t>は，どの日</a:t>
            </a:r>
            <a:r>
              <a:rPr lang="ja-JP" altLang="en-US" dirty="0"/>
              <a:t>でも同じ回数だけ実施されて</a:t>
            </a:r>
            <a:r>
              <a:rPr lang="ja-JP" altLang="en-US" dirty="0" smtClean="0"/>
              <a:t>いる</a:t>
            </a:r>
            <a:r>
              <a:rPr lang="en-US" altLang="ja-JP" dirty="0" smtClean="0"/>
              <a:t>.</a:t>
            </a:r>
          </a:p>
          <a:p>
            <a:pPr lvl="1"/>
            <a:r>
              <a:rPr lang="ja-JP" altLang="en-US" dirty="0"/>
              <a:t>さらに</a:t>
            </a:r>
            <a:r>
              <a:rPr lang="ja-JP" altLang="en-US" dirty="0" smtClean="0"/>
              <a:t>，何回目に実施されたかについても公平．</a:t>
            </a:r>
            <a:endParaRPr kumimoji="1" lang="ja-JP" altLang="en-US" dirty="0"/>
          </a:p>
        </p:txBody>
      </p:sp>
      <p:graphicFrame>
        <p:nvGraphicFramePr>
          <p:cNvPr id="4" name="表 3"/>
          <p:cNvGraphicFramePr>
            <a:graphicFrameLocks noGrp="1"/>
          </p:cNvGraphicFramePr>
          <p:nvPr/>
        </p:nvGraphicFramePr>
        <p:xfrm>
          <a:off x="1187624" y="2348880"/>
          <a:ext cx="6096000" cy="18288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kumimoji="1" lang="ja-JP" altLang="en-US" sz="2400" dirty="0"/>
                    </a:p>
                  </a:txBody>
                  <a:tcPr/>
                </a:tc>
                <a:tc>
                  <a:txBody>
                    <a:bodyPr/>
                    <a:lstStyle/>
                    <a:p>
                      <a:pPr algn="ctr"/>
                      <a:r>
                        <a:rPr kumimoji="1" lang="ja-JP" altLang="en-US" sz="2400" dirty="0" smtClean="0"/>
                        <a:t>１回目</a:t>
                      </a:r>
                      <a:endParaRPr kumimoji="1" lang="ja-JP" altLang="en-US" sz="2400" dirty="0"/>
                    </a:p>
                  </a:txBody>
                  <a:tcPr/>
                </a:tc>
                <a:tc>
                  <a:txBody>
                    <a:bodyPr/>
                    <a:lstStyle/>
                    <a:p>
                      <a:pPr algn="ctr"/>
                      <a:r>
                        <a:rPr kumimoji="1" lang="ja-JP" altLang="en-US" sz="2400" dirty="0" smtClean="0"/>
                        <a:t>２回目</a:t>
                      </a:r>
                      <a:endParaRPr kumimoji="1" lang="ja-JP" altLang="en-US" sz="2400" dirty="0"/>
                    </a:p>
                  </a:txBody>
                  <a:tcPr/>
                </a:tc>
                <a:tc>
                  <a:txBody>
                    <a:bodyPr/>
                    <a:lstStyle/>
                    <a:p>
                      <a:pPr algn="ctr"/>
                      <a:r>
                        <a:rPr kumimoji="1" lang="ja-JP" altLang="en-US" sz="2400" dirty="0" smtClean="0"/>
                        <a:t>３回目</a:t>
                      </a:r>
                      <a:endParaRPr kumimoji="1" lang="ja-JP" altLang="en-US" sz="2400" dirty="0"/>
                    </a:p>
                  </a:txBody>
                  <a:tcPr/>
                </a:tc>
                <a:extLst>
                  <a:ext uri="{0D108BD9-81ED-4DB2-BD59-A6C34878D82A}">
                    <a16:rowId xmlns:a16="http://schemas.microsoft.com/office/drawing/2014/main" val="10000"/>
                  </a:ext>
                </a:extLst>
              </a:tr>
              <a:tr h="370840">
                <a:tc>
                  <a:txBody>
                    <a:bodyPr/>
                    <a:lstStyle/>
                    <a:p>
                      <a:r>
                        <a:rPr kumimoji="1" lang="ja-JP" altLang="en-US" sz="2400" dirty="0" smtClean="0"/>
                        <a:t>第１日</a:t>
                      </a:r>
                      <a:endParaRPr kumimoji="1" lang="ja-JP" altLang="en-US" sz="2400" dirty="0"/>
                    </a:p>
                  </a:txBody>
                  <a:tcPr/>
                </a:tc>
                <a:tc>
                  <a:txBody>
                    <a:bodyPr/>
                    <a:lstStyle/>
                    <a:p>
                      <a:pPr algn="ctr"/>
                      <a:r>
                        <a:rPr kumimoji="1" lang="ja-JP" altLang="en-US" sz="2400" dirty="0" smtClean="0"/>
                        <a:t>Ｂ</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extLst>
                  <a:ext uri="{0D108BD9-81ED-4DB2-BD59-A6C34878D82A}">
                    <a16:rowId xmlns:a16="http://schemas.microsoft.com/office/drawing/2014/main" val="10001"/>
                  </a:ext>
                </a:extLst>
              </a:tr>
              <a:tr h="370840">
                <a:tc>
                  <a:txBody>
                    <a:bodyPr/>
                    <a:lstStyle/>
                    <a:p>
                      <a:r>
                        <a:rPr kumimoji="1" lang="ja-JP" altLang="en-US" sz="2400" dirty="0" smtClean="0"/>
                        <a:t>第２日</a:t>
                      </a:r>
                      <a:endParaRPr kumimoji="1" lang="en-US" altLang="ja-JP" sz="2400" dirty="0" smtClean="0"/>
                    </a:p>
                  </a:txBody>
                  <a:tcPr/>
                </a:tc>
                <a:tc>
                  <a:txBody>
                    <a:bodyPr/>
                    <a:lstStyle/>
                    <a:p>
                      <a:pPr algn="ctr"/>
                      <a:r>
                        <a:rPr kumimoji="1" lang="ja-JP" altLang="en-US" sz="2400" dirty="0" smtClean="0"/>
                        <a:t>Ｃ</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tc>
                  <a:txBody>
                    <a:bodyPr/>
                    <a:lstStyle/>
                    <a:p>
                      <a:pPr algn="ctr"/>
                      <a:r>
                        <a:rPr kumimoji="1" lang="ja-JP" altLang="en-US" sz="2400" dirty="0" smtClean="0"/>
                        <a:t>Ｂ</a:t>
                      </a:r>
                      <a:endParaRPr kumimoji="1" lang="en-US" altLang="ja-JP" sz="2400" dirty="0" smtClean="0"/>
                    </a:p>
                  </a:txBody>
                  <a:tcPr/>
                </a:tc>
                <a:extLst>
                  <a:ext uri="{0D108BD9-81ED-4DB2-BD59-A6C34878D82A}">
                    <a16:rowId xmlns:a16="http://schemas.microsoft.com/office/drawing/2014/main" val="10002"/>
                  </a:ext>
                </a:extLst>
              </a:tr>
              <a:tr h="370840">
                <a:tc>
                  <a:txBody>
                    <a:bodyPr/>
                    <a:lstStyle/>
                    <a:p>
                      <a:r>
                        <a:rPr kumimoji="1" lang="ja-JP" altLang="en-US" sz="2400" dirty="0" smtClean="0"/>
                        <a:t>第３日</a:t>
                      </a:r>
                      <a:endParaRPr kumimoji="1" lang="ja-JP" altLang="en-US" sz="2400" dirty="0"/>
                    </a:p>
                  </a:txBody>
                  <a:tcPr/>
                </a:tc>
                <a:tc>
                  <a:txBody>
                    <a:bodyPr/>
                    <a:lstStyle/>
                    <a:p>
                      <a:pPr algn="ctr"/>
                      <a:r>
                        <a:rPr kumimoji="1" lang="ja-JP" altLang="en-US" sz="2400" dirty="0" smtClean="0"/>
                        <a:t>Ａ</a:t>
                      </a:r>
                      <a:endParaRPr kumimoji="1" lang="ja-JP" altLang="en-US" sz="2400" dirty="0"/>
                    </a:p>
                  </a:txBody>
                  <a:tcPr/>
                </a:tc>
                <a:tc>
                  <a:txBody>
                    <a:bodyPr/>
                    <a:lstStyle/>
                    <a:p>
                      <a:pPr algn="ctr"/>
                      <a:r>
                        <a:rPr kumimoji="1" lang="ja-JP" altLang="en-US" sz="2400" dirty="0" smtClean="0"/>
                        <a:t>Ｂ</a:t>
                      </a:r>
                      <a:endParaRPr kumimoji="1" lang="ja-JP" altLang="en-US" sz="2400" dirty="0"/>
                    </a:p>
                  </a:txBody>
                  <a:tcPr/>
                </a:tc>
                <a:tc>
                  <a:txBody>
                    <a:bodyPr/>
                    <a:lstStyle/>
                    <a:p>
                      <a:pPr algn="ctr"/>
                      <a:r>
                        <a:rPr kumimoji="1" lang="ja-JP" altLang="en-US" sz="2400" dirty="0" smtClean="0"/>
                        <a:t>Ｃ</a:t>
                      </a:r>
                      <a:endParaRPr kumimoji="1" lang="ja-JP" altLang="en-US" sz="2400" dirty="0"/>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順序効果と対処</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u="sng" dirty="0" smtClean="0">
                <a:solidFill>
                  <a:srgbClr val="FF0000"/>
                </a:solidFill>
              </a:rPr>
              <a:t>順序効果</a:t>
            </a:r>
            <a:r>
              <a:rPr lang="ja-JP" altLang="en-US" dirty="0" smtClean="0"/>
              <a:t>（</a:t>
            </a:r>
            <a:r>
              <a:rPr lang="en-US" altLang="ja-JP" dirty="0" smtClean="0"/>
              <a:t>order effect</a:t>
            </a:r>
            <a:r>
              <a:rPr lang="ja-JP" altLang="en-US" dirty="0" smtClean="0"/>
              <a:t>）：実験水準の実施順序，あるいは，要因としていない実験要素の出現順序の効果．</a:t>
            </a:r>
            <a:endParaRPr lang="en-US" altLang="ja-JP" dirty="0" smtClean="0"/>
          </a:p>
          <a:p>
            <a:r>
              <a:rPr lang="ja-JP" altLang="en-US" dirty="0" smtClean="0"/>
              <a:t>順序効果への対処：</a:t>
            </a:r>
            <a:endParaRPr lang="en-US" altLang="ja-JP" dirty="0" smtClean="0"/>
          </a:p>
          <a:p>
            <a:pPr lvl="1"/>
            <a:r>
              <a:rPr lang="ja-JP" altLang="en-US" u="sng" dirty="0" smtClean="0">
                <a:solidFill>
                  <a:srgbClr val="FF0000"/>
                </a:solidFill>
              </a:rPr>
              <a:t>カウンターバランス</a:t>
            </a:r>
            <a:r>
              <a:rPr lang="ja-JP" altLang="en-US" dirty="0" smtClean="0"/>
              <a:t>：</a:t>
            </a:r>
            <a:r>
              <a:rPr kumimoji="1" lang="ja-JP" altLang="en-US" dirty="0" smtClean="0"/>
              <a:t>可能な順序が少数の場合，それらをすべて実施して効果を相殺する．順序をブロック因子としてもよい．</a:t>
            </a:r>
            <a:endParaRPr kumimoji="1" lang="en-US" altLang="ja-JP" dirty="0" smtClean="0"/>
          </a:p>
          <a:p>
            <a:pPr lvl="1"/>
            <a:r>
              <a:rPr kumimoji="1" lang="ja-JP" altLang="en-US" dirty="0" smtClean="0"/>
              <a:t>無作為化：心理学実験で</a:t>
            </a:r>
            <a:r>
              <a:rPr lang="ja-JP" altLang="en-US" dirty="0" smtClean="0"/>
              <a:t>数多く呈示する刺激など，可能な順序が多い場合には，無作為化を行う（例：呈示順序をランダムにする）</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２要因実験</a:t>
            </a:r>
            <a:r>
              <a:rPr lang="ja-JP" altLang="en-US" dirty="0" smtClean="0"/>
              <a:t>（被験者間デザイン）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興味ある要因が２つある実験例</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40774046"/>
              </p:ext>
            </p:extLst>
          </p:nvPr>
        </p:nvGraphicFramePr>
        <p:xfrm>
          <a:off x="857224" y="2357430"/>
          <a:ext cx="7000926" cy="4032900"/>
        </p:xfrm>
        <a:graphic>
          <a:graphicData uri="http://schemas.openxmlformats.org/drawingml/2006/table">
            <a:tbl>
              <a:tblPr firstRow="1" bandRow="1">
                <a:tableStyleId>{2D5ABB26-0587-4C30-8999-92F81FD0307C}</a:tableStyleId>
              </a:tblPr>
              <a:tblGrid>
                <a:gridCol w="1166821">
                  <a:extLst>
                    <a:ext uri="{9D8B030D-6E8A-4147-A177-3AD203B41FA5}">
                      <a16:colId xmlns:a16="http://schemas.microsoft.com/office/drawing/2014/main" val="20000"/>
                    </a:ext>
                  </a:extLst>
                </a:gridCol>
                <a:gridCol w="1166821">
                  <a:extLst>
                    <a:ext uri="{9D8B030D-6E8A-4147-A177-3AD203B41FA5}">
                      <a16:colId xmlns:a16="http://schemas.microsoft.com/office/drawing/2014/main" val="20001"/>
                    </a:ext>
                  </a:extLst>
                </a:gridCol>
                <a:gridCol w="1166821">
                  <a:extLst>
                    <a:ext uri="{9D8B030D-6E8A-4147-A177-3AD203B41FA5}">
                      <a16:colId xmlns:a16="http://schemas.microsoft.com/office/drawing/2014/main" val="20002"/>
                    </a:ext>
                  </a:extLst>
                </a:gridCol>
                <a:gridCol w="1166821">
                  <a:extLst>
                    <a:ext uri="{9D8B030D-6E8A-4147-A177-3AD203B41FA5}">
                      <a16:colId xmlns:a16="http://schemas.microsoft.com/office/drawing/2014/main" val="20003"/>
                    </a:ext>
                  </a:extLst>
                </a:gridCol>
                <a:gridCol w="1166821">
                  <a:extLst>
                    <a:ext uri="{9D8B030D-6E8A-4147-A177-3AD203B41FA5}">
                      <a16:colId xmlns:a16="http://schemas.microsoft.com/office/drawing/2014/main" val="20004"/>
                    </a:ext>
                  </a:extLst>
                </a:gridCol>
                <a:gridCol w="1166821">
                  <a:extLst>
                    <a:ext uri="{9D8B030D-6E8A-4147-A177-3AD203B41FA5}">
                      <a16:colId xmlns:a16="http://schemas.microsoft.com/office/drawing/2014/main" val="20005"/>
                    </a:ext>
                  </a:extLst>
                </a:gridCol>
              </a:tblGrid>
              <a:tr h="714380">
                <a:tc rowSpan="2" gridSpan="2">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3">
                  <a:txBody>
                    <a:bodyPr/>
                    <a:lstStyle/>
                    <a:p>
                      <a:pPr algn="ctr"/>
                      <a:r>
                        <a:rPr kumimoji="1" lang="ja-JP" altLang="en-US" sz="2800" dirty="0" smtClean="0"/>
                        <a:t>訓練時間</a:t>
                      </a: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rowSpan="2">
                  <a:txBody>
                    <a:bodyPr/>
                    <a:lstStyle/>
                    <a:p>
                      <a:r>
                        <a:rPr kumimoji="1" lang="ja-JP" altLang="en-US" sz="2800" dirty="0" smtClean="0"/>
                        <a:t>平均</a:t>
                      </a:r>
                      <a:endParaRPr kumimoji="1" lang="ja-JP" altLang="en-US" sz="28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4380">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2800" dirty="0" smtClean="0"/>
                        <a:t>短</a:t>
                      </a:r>
                      <a:endParaRPr kumimoji="1" lang="ja-JP" alt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中</a:t>
                      </a:r>
                      <a:endParaRPr kumimoji="1" lang="ja-JP" alt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長</a:t>
                      </a:r>
                      <a:endParaRPr kumimoji="1" lang="ja-JP" alt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714380">
                <a:tc rowSpan="2">
                  <a:txBody>
                    <a:bodyPr/>
                    <a:lstStyle/>
                    <a:p>
                      <a:r>
                        <a:rPr kumimoji="1" lang="ja-JP" altLang="en-US" sz="2800" dirty="0" smtClean="0"/>
                        <a:t>課題</a:t>
                      </a: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800" dirty="0" smtClean="0"/>
                        <a:t>難</a:t>
                      </a: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111</a:t>
                      </a:r>
                    </a:p>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211</a:t>
                      </a:r>
                      <a:endParaRPr kumimoji="1" lang="ja-JP" altLang="en-US" sz="28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112</a:t>
                      </a:r>
                    </a:p>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212</a:t>
                      </a:r>
                      <a:endParaRPr kumimoji="1" lang="ja-JP" altLang="en-US" sz="2800" baseline="-25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113</a:t>
                      </a:r>
                    </a:p>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213</a:t>
                      </a:r>
                      <a:endParaRPr kumimoji="1" lang="ja-JP" altLang="en-US" sz="2800" baseline="-25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14380">
                <a:tc vMerge="1">
                  <a:txBody>
                    <a:bodyPr/>
                    <a:lstStyle/>
                    <a:p>
                      <a:endParaRPr kumimoji="1" lang="ja-JP" altLang="en-US" dirty="0"/>
                    </a:p>
                  </a:txBody>
                  <a:tcPr/>
                </a:tc>
                <a:tc>
                  <a:txBody>
                    <a:bodyPr/>
                    <a:lstStyle/>
                    <a:p>
                      <a:r>
                        <a:rPr kumimoji="1" lang="ja-JP" altLang="en-US" sz="2800" dirty="0" smtClean="0"/>
                        <a:t>易</a:t>
                      </a: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121</a:t>
                      </a:r>
                    </a:p>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221</a:t>
                      </a:r>
                      <a:endParaRPr kumimoji="1" lang="ja-JP" altLang="en-US" sz="2800" baseline="-25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122</a:t>
                      </a:r>
                    </a:p>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222</a:t>
                      </a:r>
                      <a:endParaRPr kumimoji="1" lang="ja-JP" altLang="en-US" sz="2800" baseline="-25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123</a:t>
                      </a:r>
                    </a:p>
                    <a:p>
                      <a:pPr algn="ctr"/>
                      <a:r>
                        <a:rPr kumimoji="1" lang="en-US" altLang="ja-JP" sz="2800" i="1" dirty="0" smtClean="0">
                          <a:latin typeface="Times New Roman" pitchFamily="18" charset="0"/>
                          <a:cs typeface="Times New Roman" pitchFamily="18" charset="0"/>
                        </a:rPr>
                        <a:t>y</a:t>
                      </a:r>
                      <a:r>
                        <a:rPr kumimoji="1" lang="en-US" altLang="ja-JP" sz="2800" baseline="-25000" dirty="0" smtClean="0"/>
                        <a:t>223</a:t>
                      </a:r>
                      <a:endParaRPr kumimoji="1" lang="ja-JP" altLang="en-US" sz="2800" baseline="-25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14380">
                <a:tc gridSpan="2">
                  <a:txBody>
                    <a:bodyPr/>
                    <a:lstStyle/>
                    <a:p>
                      <a:r>
                        <a:rPr kumimoji="1" lang="ja-JP" altLang="en-US" sz="2800" dirty="0" smtClean="0"/>
                        <a:t>平均</a:t>
                      </a: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endParaRPr kumimoji="1" lang="ja-JP" altLang="en-US" sz="2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角丸四角形 5"/>
          <p:cNvSpPr/>
          <p:nvPr/>
        </p:nvSpPr>
        <p:spPr>
          <a:xfrm>
            <a:off x="539552" y="2276872"/>
            <a:ext cx="244827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各セルには２つ以上の測定値</a:t>
            </a:r>
            <a:endParaRPr kumimoji="1" lang="ja-JP" altLang="en-US" sz="2400" dirty="0"/>
          </a:p>
        </p:txBody>
      </p:sp>
      <mc:AlternateContent xmlns:mc="http://schemas.openxmlformats.org/markup-compatibility/2006">
        <mc:Choice xmlns:a14="http://schemas.microsoft.com/office/drawing/2010/main" Requires="a14">
          <p:sp>
            <p:nvSpPr>
              <p:cNvPr id="7" name="テキスト ボックス 6"/>
              <p:cNvSpPr txBox="1"/>
              <p:nvPr/>
            </p:nvSpPr>
            <p:spPr>
              <a:xfrm>
                <a:off x="6974712" y="4021242"/>
                <a:ext cx="669863"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1∙</m:t>
                          </m:r>
                        </m:sub>
                      </m:sSub>
                    </m:oMath>
                  </m:oMathPara>
                </a14:m>
                <a:endParaRPr kumimoji="1" lang="ja-JP" altLang="en-US" sz="32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6974712" y="4021242"/>
                <a:ext cx="669863"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3" name="テキスト ボックス 12"/>
              <p:cNvSpPr txBox="1"/>
              <p:nvPr/>
            </p:nvSpPr>
            <p:spPr>
              <a:xfrm>
                <a:off x="6974711" y="4958390"/>
                <a:ext cx="669862"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2∙</m:t>
                          </m:r>
                        </m:sub>
                      </m:sSub>
                    </m:oMath>
                  </m:oMathPara>
                </a14:m>
                <a:endParaRPr kumimoji="1" lang="ja-JP" altLang="en-US" sz="3200" dirty="0"/>
              </a:p>
            </p:txBody>
          </p:sp>
        </mc:Choice>
        <mc:Fallback>
          <p:sp>
            <p:nvSpPr>
              <p:cNvPr id="13" name="テキスト ボックス 12"/>
              <p:cNvSpPr txBox="1">
                <a:spLocks noRot="1" noChangeAspect="1" noMove="1" noResize="1" noEditPoints="1" noAdjustHandles="1" noChangeArrowheads="1" noChangeShapeType="1" noTextEdit="1"/>
              </p:cNvSpPr>
              <p:nvPr/>
            </p:nvSpPr>
            <p:spPr>
              <a:xfrm>
                <a:off x="6974711" y="4958390"/>
                <a:ext cx="669862" cy="492443"/>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 name="テキスト ボックス 13"/>
              <p:cNvSpPr txBox="1"/>
              <p:nvPr/>
            </p:nvSpPr>
            <p:spPr>
              <a:xfrm>
                <a:off x="6974711" y="5765803"/>
                <a:ext cx="558102"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lang="en-US" altLang="ja-JP" sz="3200" i="1">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14" name="テキスト ボックス 13"/>
              <p:cNvSpPr txBox="1">
                <a:spLocks noRot="1" noChangeAspect="1" noMove="1" noResize="1" noEditPoints="1" noAdjustHandles="1" noChangeArrowheads="1" noChangeShapeType="1" noTextEdit="1"/>
              </p:cNvSpPr>
              <p:nvPr/>
            </p:nvSpPr>
            <p:spPr>
              <a:xfrm>
                <a:off x="6974711" y="5765803"/>
                <a:ext cx="558102" cy="492443"/>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5" name="テキスト ボックス 14"/>
              <p:cNvSpPr txBox="1"/>
              <p:nvPr/>
            </p:nvSpPr>
            <p:spPr>
              <a:xfrm>
                <a:off x="3491634" y="5765801"/>
                <a:ext cx="669863"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∙1</m:t>
                          </m:r>
                        </m:sub>
                      </m:sSub>
                    </m:oMath>
                  </m:oMathPara>
                </a14:m>
                <a:endParaRPr kumimoji="1" lang="ja-JP" altLang="en-US" sz="3200" dirty="0"/>
              </a:p>
            </p:txBody>
          </p:sp>
        </mc:Choice>
        <mc:Fallback>
          <p:sp>
            <p:nvSpPr>
              <p:cNvPr id="15" name="テキスト ボックス 14"/>
              <p:cNvSpPr txBox="1">
                <a:spLocks noRot="1" noChangeAspect="1" noMove="1" noResize="1" noEditPoints="1" noAdjustHandles="1" noChangeArrowheads="1" noChangeShapeType="1" noTextEdit="1"/>
              </p:cNvSpPr>
              <p:nvPr/>
            </p:nvSpPr>
            <p:spPr>
              <a:xfrm>
                <a:off x="3491634" y="5765801"/>
                <a:ext cx="669863" cy="492443"/>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6" name="テキスト ボックス 15"/>
              <p:cNvSpPr txBox="1"/>
              <p:nvPr/>
            </p:nvSpPr>
            <p:spPr>
              <a:xfrm>
                <a:off x="4624900" y="5765802"/>
                <a:ext cx="669862"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∙2</m:t>
                          </m:r>
                        </m:sub>
                      </m:sSub>
                    </m:oMath>
                  </m:oMathPara>
                </a14:m>
                <a:endParaRPr kumimoji="1" lang="ja-JP" altLang="en-US" sz="3200" dirty="0"/>
              </a:p>
            </p:txBody>
          </p:sp>
        </mc:Choice>
        <mc:Fallback>
          <p:sp>
            <p:nvSpPr>
              <p:cNvPr id="16" name="テキスト ボックス 15"/>
              <p:cNvSpPr txBox="1">
                <a:spLocks noRot="1" noChangeAspect="1" noMove="1" noResize="1" noEditPoints="1" noAdjustHandles="1" noChangeArrowheads="1" noChangeShapeType="1" noTextEdit="1"/>
              </p:cNvSpPr>
              <p:nvPr/>
            </p:nvSpPr>
            <p:spPr>
              <a:xfrm>
                <a:off x="4624900" y="5765802"/>
                <a:ext cx="669862" cy="492443"/>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7" name="テキスト ボックス 16"/>
              <p:cNvSpPr txBox="1"/>
              <p:nvPr/>
            </p:nvSpPr>
            <p:spPr>
              <a:xfrm>
                <a:off x="5758165" y="5768588"/>
                <a:ext cx="669862"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∙3</m:t>
                          </m:r>
                        </m:sub>
                      </m:sSub>
                    </m:oMath>
                  </m:oMathPara>
                </a14:m>
                <a:endParaRPr kumimoji="1" lang="ja-JP" altLang="en-US" sz="3200" dirty="0"/>
              </a:p>
            </p:txBody>
          </p:sp>
        </mc:Choice>
        <mc:Fallback>
          <p:sp>
            <p:nvSpPr>
              <p:cNvPr id="17" name="テキスト ボックス 16"/>
              <p:cNvSpPr txBox="1">
                <a:spLocks noRot="1" noChangeAspect="1" noMove="1" noResize="1" noEditPoints="1" noAdjustHandles="1" noChangeArrowheads="1" noChangeShapeType="1" noTextEdit="1"/>
              </p:cNvSpPr>
              <p:nvPr/>
            </p:nvSpPr>
            <p:spPr>
              <a:xfrm>
                <a:off x="5758165" y="5768588"/>
                <a:ext cx="669862" cy="492443"/>
              </a:xfrm>
              <a:prstGeom prst="rect">
                <a:avLst/>
              </a:prstGeom>
              <a:blipFill>
                <a:blip r:embed="rId7"/>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実験計画法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分散分析は実験を行った後の統計的手法．</a:t>
            </a:r>
            <a:endParaRPr kumimoji="1" lang="en-US" altLang="ja-JP" dirty="0" smtClean="0"/>
          </a:p>
          <a:p>
            <a:r>
              <a:rPr lang="ja-JP" altLang="en-US" dirty="0"/>
              <a:t>分散分析</a:t>
            </a:r>
            <a:r>
              <a:rPr lang="ja-JP" altLang="en-US" dirty="0" smtClean="0"/>
              <a:t>はどのような実験を行ったのかという実験デザインと切り離せない．</a:t>
            </a:r>
            <a:endParaRPr lang="en-US" altLang="ja-JP" dirty="0" smtClean="0"/>
          </a:p>
          <a:p>
            <a:r>
              <a:rPr kumimoji="1" lang="ja-JP" altLang="en-US" dirty="0"/>
              <a:t>実験の</a:t>
            </a:r>
            <a:r>
              <a:rPr kumimoji="1" lang="ja-JP" altLang="en-US" dirty="0" smtClean="0"/>
              <a:t>方法をよく吟味する必要がある．</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参考：１要因被験者内デザイン</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640000261"/>
              </p:ext>
            </p:extLst>
          </p:nvPr>
        </p:nvGraphicFramePr>
        <p:xfrm>
          <a:off x="857224" y="2357428"/>
          <a:ext cx="7027146" cy="3663860"/>
        </p:xfrm>
        <a:graphic>
          <a:graphicData uri="http://schemas.openxmlformats.org/drawingml/2006/table">
            <a:tbl>
              <a:tblPr firstRow="1" bandRow="1">
                <a:tableStyleId>{2D5ABB26-0587-4C30-8999-92F81FD0307C}</a:tableStyleId>
              </a:tblPr>
              <a:tblGrid>
                <a:gridCol w="1171191">
                  <a:extLst>
                    <a:ext uri="{9D8B030D-6E8A-4147-A177-3AD203B41FA5}">
                      <a16:colId xmlns:a16="http://schemas.microsoft.com/office/drawing/2014/main" val="20000"/>
                    </a:ext>
                  </a:extLst>
                </a:gridCol>
                <a:gridCol w="1171191">
                  <a:extLst>
                    <a:ext uri="{9D8B030D-6E8A-4147-A177-3AD203B41FA5}">
                      <a16:colId xmlns:a16="http://schemas.microsoft.com/office/drawing/2014/main" val="20001"/>
                    </a:ext>
                  </a:extLst>
                </a:gridCol>
                <a:gridCol w="1171191">
                  <a:extLst>
                    <a:ext uri="{9D8B030D-6E8A-4147-A177-3AD203B41FA5}">
                      <a16:colId xmlns:a16="http://schemas.microsoft.com/office/drawing/2014/main" val="20002"/>
                    </a:ext>
                  </a:extLst>
                </a:gridCol>
                <a:gridCol w="1171191">
                  <a:extLst>
                    <a:ext uri="{9D8B030D-6E8A-4147-A177-3AD203B41FA5}">
                      <a16:colId xmlns:a16="http://schemas.microsoft.com/office/drawing/2014/main" val="20003"/>
                    </a:ext>
                  </a:extLst>
                </a:gridCol>
                <a:gridCol w="1171191">
                  <a:extLst>
                    <a:ext uri="{9D8B030D-6E8A-4147-A177-3AD203B41FA5}">
                      <a16:colId xmlns:a16="http://schemas.microsoft.com/office/drawing/2014/main" val="20004"/>
                    </a:ext>
                  </a:extLst>
                </a:gridCol>
                <a:gridCol w="1171191">
                  <a:extLst>
                    <a:ext uri="{9D8B030D-6E8A-4147-A177-3AD203B41FA5}">
                      <a16:colId xmlns:a16="http://schemas.microsoft.com/office/drawing/2014/main" val="20005"/>
                    </a:ext>
                  </a:extLst>
                </a:gridCol>
              </a:tblGrid>
              <a:tr h="648059">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3">
                  <a:txBody>
                    <a:bodyPr/>
                    <a:lstStyle/>
                    <a:p>
                      <a:pPr algn="ctr"/>
                      <a:r>
                        <a:rPr kumimoji="1" lang="ja-JP" altLang="en-US" sz="2400" dirty="0" smtClean="0"/>
                        <a:t>要因</a:t>
                      </a:r>
                      <a:r>
                        <a:rPr kumimoji="1" lang="en-US" altLang="ja-JP" sz="2400" dirty="0" smtClean="0"/>
                        <a:t>A</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rowSpan="2">
                  <a:txBody>
                    <a:bodyPr/>
                    <a:lstStyle/>
                    <a:p>
                      <a:r>
                        <a:rPr kumimoji="1" lang="ja-JP" altLang="en-US" sz="2400" dirty="0" smtClean="0"/>
                        <a:t>平均</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48059">
                <a:tc gridSpan="2" vMerge="1">
                  <a:txBody>
                    <a:bodyPr/>
                    <a:lstStyle/>
                    <a:p>
                      <a:endParaRPr kumimoji="1" lang="ja-JP" altLang="en-US"/>
                    </a:p>
                  </a:txBody>
                  <a:tcPr/>
                </a:tc>
                <a:tc hMerge="1" vMerge="1">
                  <a:txBody>
                    <a:bodyPr/>
                    <a:lstStyle/>
                    <a:p>
                      <a:endParaRPr kumimoji="1" lang="ja-JP" altLang="en-US" dirty="0"/>
                    </a:p>
                  </a:txBody>
                  <a:tcPr/>
                </a:tc>
                <a:tc>
                  <a:txBody>
                    <a:bodyPr/>
                    <a:lstStyle/>
                    <a:p>
                      <a:r>
                        <a:rPr kumimoji="1" lang="ja-JP" altLang="en-US" sz="2400" dirty="0" smtClean="0"/>
                        <a:t>短</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中</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長</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562579">
                <a:tc rowSpan="3">
                  <a:txBody>
                    <a:bodyPr/>
                    <a:lstStyle/>
                    <a:p>
                      <a:r>
                        <a:rPr kumimoji="1" lang="ja-JP" altLang="en-US" sz="2400" dirty="0" smtClean="0"/>
                        <a:t>人</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人１</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smtClean="0">
                          <a:latin typeface="Times New Roman" pitchFamily="18" charset="0"/>
                          <a:cs typeface="Times New Roman" pitchFamily="18" charset="0"/>
                        </a:rPr>
                        <a:t>y</a:t>
                      </a:r>
                      <a:r>
                        <a:rPr kumimoji="1" lang="en-US" altLang="ja-JP" sz="2400" baseline="-25000" dirty="0" smtClean="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smtClean="0">
                          <a:latin typeface="Times New Roman" pitchFamily="18" charset="0"/>
                          <a:cs typeface="Times New Roman" pitchFamily="18" charset="0"/>
                        </a:rPr>
                        <a:t>y</a:t>
                      </a:r>
                      <a:r>
                        <a:rPr kumimoji="1" lang="en-US" altLang="ja-JP" sz="2400" baseline="-25000" dirty="0" smtClean="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smtClean="0">
                          <a:latin typeface="Times New Roman" pitchFamily="18" charset="0"/>
                          <a:cs typeface="Times New Roman" pitchFamily="18" charset="0"/>
                        </a:rPr>
                        <a:t>y</a:t>
                      </a:r>
                      <a:r>
                        <a:rPr kumimoji="1" lang="en-US" altLang="ja-JP" sz="2400" baseline="-25000" dirty="0" smtClean="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62579">
                <a:tc vMerge="1">
                  <a:txBody>
                    <a:bodyPr/>
                    <a:lstStyle/>
                    <a:p>
                      <a:endParaRPr kumimoji="1" lang="ja-JP" altLang="en-US" dirty="0"/>
                    </a:p>
                  </a:txBody>
                  <a:tcPr/>
                </a:tc>
                <a:tc>
                  <a:txBody>
                    <a:bodyPr/>
                    <a:lstStyle/>
                    <a:p>
                      <a:pPr algn="ctr"/>
                      <a:r>
                        <a:rPr kumimoji="1" lang="ja-JP" altLang="en-US" sz="2400" dirty="0" smtClean="0"/>
                        <a:t>人２</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smtClean="0">
                          <a:latin typeface="Times New Roman" pitchFamily="18" charset="0"/>
                          <a:cs typeface="Times New Roman" pitchFamily="18" charset="0"/>
                        </a:rPr>
                        <a:t>y</a:t>
                      </a:r>
                      <a:r>
                        <a:rPr kumimoji="1" lang="en-US" altLang="ja-JP" sz="2400" baseline="-25000" dirty="0" smtClean="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smtClean="0">
                          <a:latin typeface="Times New Roman" pitchFamily="18" charset="0"/>
                          <a:cs typeface="Times New Roman" pitchFamily="18" charset="0"/>
                        </a:rPr>
                        <a:t>y</a:t>
                      </a:r>
                      <a:r>
                        <a:rPr kumimoji="1" lang="en-US" altLang="ja-JP" sz="2400" baseline="-25000" dirty="0" smtClean="0"/>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smtClean="0">
                          <a:latin typeface="Times New Roman" pitchFamily="18" charset="0"/>
                          <a:cs typeface="Times New Roman" pitchFamily="18" charset="0"/>
                        </a:rPr>
                        <a:t>y</a:t>
                      </a:r>
                      <a:r>
                        <a:rPr kumimoji="1" lang="en-US" altLang="ja-JP" sz="2400" baseline="-25000" dirty="0" smtClean="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62579">
                <a:tc vMerge="1">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a:t>
                      </a:r>
                      <a:endParaRPr kumimoji="1" lang="en-US" altLang="ja-JP" sz="2400" baseline="-250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0005">
                <a:tc gridSpan="2">
                  <a:txBody>
                    <a:bodyPr/>
                    <a:lstStyle/>
                    <a:p>
                      <a:r>
                        <a:rPr kumimoji="1" lang="ja-JP" altLang="en-US" sz="2400" dirty="0" smtClean="0"/>
                        <a:t>平均</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endParaRPr kumimoji="1" lang="ja-JP"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1" name="角丸四角形 10"/>
          <p:cNvSpPr/>
          <p:nvPr/>
        </p:nvSpPr>
        <p:spPr>
          <a:xfrm>
            <a:off x="539552" y="2276872"/>
            <a:ext cx="244827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各セルには測定値がひとつ</a:t>
            </a:r>
            <a:endParaRPr kumimoji="1" lang="ja-JP" altLang="en-US" sz="2400" dirty="0"/>
          </a:p>
        </p:txBody>
      </p:sp>
      <mc:AlternateContent xmlns:mc="http://schemas.openxmlformats.org/markup-compatibility/2006">
        <mc:Choice xmlns:a14="http://schemas.microsoft.com/office/drawing/2010/main" Requires="a14">
          <p:sp>
            <p:nvSpPr>
              <p:cNvPr id="12" name="テキスト ボックス 11"/>
              <p:cNvSpPr txBox="1"/>
              <p:nvPr/>
            </p:nvSpPr>
            <p:spPr>
              <a:xfrm>
                <a:off x="3488122" y="5403188"/>
                <a:ext cx="584904"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1</m:t>
                          </m:r>
                        </m:sub>
                      </m:sSub>
                    </m:oMath>
                  </m:oMathPara>
                </a14:m>
                <a:endParaRPr kumimoji="1" lang="ja-JP" altLang="en-US" sz="3200" dirty="0"/>
              </a:p>
            </p:txBody>
          </p:sp>
        </mc:Choice>
        <mc:Fallback>
          <p:sp>
            <p:nvSpPr>
              <p:cNvPr id="12" name="テキスト ボックス 11"/>
              <p:cNvSpPr txBox="1">
                <a:spLocks noRot="1" noChangeAspect="1" noMove="1" noResize="1" noEditPoints="1" noAdjustHandles="1" noChangeArrowheads="1" noChangeShapeType="1" noTextEdit="1"/>
              </p:cNvSpPr>
              <p:nvPr/>
            </p:nvSpPr>
            <p:spPr>
              <a:xfrm>
                <a:off x="3488122" y="5403188"/>
                <a:ext cx="584904"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3" name="テキスト ボックス 12"/>
              <p:cNvSpPr txBox="1"/>
              <p:nvPr/>
            </p:nvSpPr>
            <p:spPr>
              <a:xfrm>
                <a:off x="4667046" y="5403188"/>
                <a:ext cx="584904"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2</m:t>
                          </m:r>
                        </m:sub>
                      </m:sSub>
                    </m:oMath>
                  </m:oMathPara>
                </a14:m>
                <a:endParaRPr kumimoji="1" lang="ja-JP" altLang="en-US" sz="3200" dirty="0"/>
              </a:p>
            </p:txBody>
          </p:sp>
        </mc:Choice>
        <mc:Fallback>
          <p:sp>
            <p:nvSpPr>
              <p:cNvPr id="13" name="テキスト ボックス 12"/>
              <p:cNvSpPr txBox="1">
                <a:spLocks noRot="1" noChangeAspect="1" noMove="1" noResize="1" noEditPoints="1" noAdjustHandles="1" noChangeArrowheads="1" noChangeShapeType="1" noTextEdit="1"/>
              </p:cNvSpPr>
              <p:nvPr/>
            </p:nvSpPr>
            <p:spPr>
              <a:xfrm>
                <a:off x="4667046" y="5403188"/>
                <a:ext cx="584904" cy="492443"/>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 name="テキスト ボックス 13"/>
              <p:cNvSpPr txBox="1"/>
              <p:nvPr/>
            </p:nvSpPr>
            <p:spPr>
              <a:xfrm>
                <a:off x="5845971" y="5407995"/>
                <a:ext cx="584904"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3</m:t>
                          </m:r>
                        </m:sub>
                      </m:sSub>
                    </m:oMath>
                  </m:oMathPara>
                </a14:m>
                <a:endParaRPr kumimoji="1" lang="ja-JP" altLang="en-US" sz="3200" dirty="0"/>
              </a:p>
            </p:txBody>
          </p:sp>
        </mc:Choice>
        <mc:Fallback>
          <p:sp>
            <p:nvSpPr>
              <p:cNvPr id="14" name="テキスト ボックス 13"/>
              <p:cNvSpPr txBox="1">
                <a:spLocks noRot="1" noChangeAspect="1" noMove="1" noResize="1" noEditPoints="1" noAdjustHandles="1" noChangeArrowheads="1" noChangeShapeType="1" noTextEdit="1"/>
              </p:cNvSpPr>
              <p:nvPr/>
            </p:nvSpPr>
            <p:spPr>
              <a:xfrm>
                <a:off x="5845971" y="5407995"/>
                <a:ext cx="584904" cy="492443"/>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5" name="テキスト ボックス 14"/>
              <p:cNvSpPr txBox="1"/>
              <p:nvPr/>
            </p:nvSpPr>
            <p:spPr>
              <a:xfrm>
                <a:off x="7078999" y="5403188"/>
                <a:ext cx="473142"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i="1" smtClean="0">
                              <a:latin typeface="Cambria Math" panose="02040503050406030204" pitchFamily="18" charset="0"/>
                              <a:ea typeface="Cambria Math" panose="02040503050406030204" pitchFamily="18" charset="0"/>
                            </a:rPr>
                            <m:t>∙</m:t>
                          </m:r>
                          <m:r>
                            <a:rPr lang="en-US" altLang="ja-JP" sz="3200" i="1">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15" name="テキスト ボックス 14"/>
              <p:cNvSpPr txBox="1">
                <a:spLocks noRot="1" noChangeAspect="1" noMove="1" noResize="1" noEditPoints="1" noAdjustHandles="1" noChangeArrowheads="1" noChangeShapeType="1" noTextEdit="1"/>
              </p:cNvSpPr>
              <p:nvPr/>
            </p:nvSpPr>
            <p:spPr>
              <a:xfrm>
                <a:off x="7078999" y="5403188"/>
                <a:ext cx="473142" cy="492443"/>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6" name="テキスト ボックス 15"/>
              <p:cNvSpPr txBox="1"/>
              <p:nvPr/>
            </p:nvSpPr>
            <p:spPr>
              <a:xfrm>
                <a:off x="7027863" y="3696915"/>
                <a:ext cx="575414"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rPr>
                            <m:t>1</m:t>
                          </m:r>
                          <m:r>
                            <a:rPr kumimoji="1" lang="en-US" altLang="ja-JP" sz="320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16" name="テキスト ボックス 15"/>
              <p:cNvSpPr txBox="1">
                <a:spLocks noRot="1" noChangeAspect="1" noMove="1" noResize="1" noEditPoints="1" noAdjustHandles="1" noChangeArrowheads="1" noChangeShapeType="1" noTextEdit="1"/>
              </p:cNvSpPr>
              <p:nvPr/>
            </p:nvSpPr>
            <p:spPr>
              <a:xfrm>
                <a:off x="7027863" y="3696915"/>
                <a:ext cx="575414" cy="492443"/>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7" name="テキスト ボックス 16"/>
              <p:cNvSpPr txBox="1"/>
              <p:nvPr/>
            </p:nvSpPr>
            <p:spPr>
              <a:xfrm>
                <a:off x="7027863" y="4255020"/>
                <a:ext cx="584904" cy="4924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rPr>
                            <m:t>2</m:t>
                          </m:r>
                          <m:r>
                            <a:rPr kumimoji="1" lang="en-US" altLang="ja-JP" sz="320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17" name="テキスト ボックス 16"/>
              <p:cNvSpPr txBox="1">
                <a:spLocks noRot="1" noChangeAspect="1" noMove="1" noResize="1" noEditPoints="1" noAdjustHandles="1" noChangeArrowheads="1" noChangeShapeType="1" noTextEdit="1"/>
              </p:cNvSpPr>
              <p:nvPr/>
            </p:nvSpPr>
            <p:spPr>
              <a:xfrm>
                <a:off x="7027863" y="4255020"/>
                <a:ext cx="584904" cy="492443"/>
              </a:xfrm>
              <a:prstGeom prst="rect">
                <a:avLst/>
              </a:prstGeom>
              <a:blipFill>
                <a:blip r:embed="rId7"/>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2168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5004048" y="3295309"/>
            <a:ext cx="1296144"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２要因実験の構造モデル</a:t>
            </a:r>
            <a:endParaRPr kumimoji="1" lang="ja-JP" altLang="en-US" dirty="0"/>
          </a:p>
        </p:txBody>
      </p:sp>
      <p:sp>
        <p:nvSpPr>
          <p:cNvPr id="3" name="コンテンツ プレースホルダ 2"/>
          <p:cNvSpPr>
            <a:spLocks noGrp="1"/>
          </p:cNvSpPr>
          <p:nvPr>
            <p:ph idx="1"/>
          </p:nvPr>
        </p:nvSpPr>
        <p:spPr>
          <a:xfrm>
            <a:off x="457200" y="1628800"/>
            <a:ext cx="8229600" cy="4525963"/>
          </a:xfrm>
        </p:spPr>
        <p:txBody>
          <a:bodyPr/>
          <a:lstStyle/>
          <a:p>
            <a:r>
              <a:rPr lang="ja-JP" altLang="en-US" dirty="0" smtClean="0"/>
              <a:t>各セルにおいて測定が繰り返されている場合には，</a:t>
            </a:r>
            <a:r>
              <a:rPr lang="ja-JP" altLang="en-US" u="sng" dirty="0" smtClean="0">
                <a:solidFill>
                  <a:srgbClr val="FF0000"/>
                </a:solidFill>
              </a:rPr>
              <a:t>交互作用</a:t>
            </a:r>
            <a:r>
              <a:rPr lang="ja-JP" altLang="en-US" dirty="0" smtClean="0"/>
              <a:t>（</a:t>
            </a:r>
            <a:r>
              <a:rPr lang="en-US" altLang="ja-JP" dirty="0" smtClean="0"/>
              <a:t>interaction</a:t>
            </a:r>
            <a:r>
              <a:rPr lang="ja-JP" altLang="en-US" dirty="0" smtClean="0"/>
              <a:t>）がモデルに入る．</a:t>
            </a:r>
            <a:endParaRPr kumimoji="1" lang="ja-JP" altLang="en-US" dirty="0"/>
          </a:p>
        </p:txBody>
      </p:sp>
      <mc:AlternateContent xmlns:mc="http://schemas.openxmlformats.org/markup-compatibility/2006">
        <mc:Choice xmlns:a14="http://schemas.microsoft.com/office/drawing/2010/main" Requires="a14">
          <p:sp>
            <p:nvSpPr>
              <p:cNvPr id="5" name="テキスト ボックス 4"/>
              <p:cNvSpPr txBox="1"/>
              <p:nvPr/>
            </p:nvSpPr>
            <p:spPr>
              <a:xfrm>
                <a:off x="1331640" y="3359776"/>
                <a:ext cx="6137321" cy="53200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𝑦</m:t>
                          </m:r>
                        </m:e>
                        <m:sub>
                          <m:r>
                            <a:rPr kumimoji="1" lang="en-US" altLang="ja-JP" sz="3200" b="0" i="1" smtClean="0">
                              <a:latin typeface="Cambria Math" panose="02040503050406030204" pitchFamily="18" charset="0"/>
                            </a:rPr>
                            <m:t>𝑖𝑗𝑘</m:t>
                          </m:r>
                        </m:sub>
                      </m:sSub>
                      <m:r>
                        <a:rPr kumimoji="1" lang="en-US" altLang="ja-JP" sz="3200" b="0" i="1" smtClean="0">
                          <a:latin typeface="Cambria Math" panose="02040503050406030204" pitchFamily="18" charset="0"/>
                        </a:rPr>
                        <m:t>=</m:t>
                      </m:r>
                      <m:r>
                        <a:rPr kumimoji="1" lang="ja-JP" altLang="en-US" sz="3200" b="0" i="1" smtClean="0">
                          <a:latin typeface="Cambria Math" panose="02040503050406030204" pitchFamily="18" charset="0"/>
                        </a:rPr>
                        <m:t>𝜇</m:t>
                      </m:r>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𝛼</m:t>
                          </m:r>
                        </m:e>
                        <m:sub>
                          <m:r>
                            <a:rPr kumimoji="1" lang="en-US" altLang="ja-JP" sz="3200" b="0" i="1" smtClean="0">
                              <a:latin typeface="Cambria Math" panose="02040503050406030204" pitchFamily="18" charset="0"/>
                            </a:rPr>
                            <m:t>𝑗</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𝛽</m:t>
                          </m:r>
                        </m:e>
                        <m:sub>
                          <m:r>
                            <a:rPr kumimoji="1" lang="en-US" altLang="ja-JP" sz="3200" b="0" i="1" smtClean="0">
                              <a:latin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d>
                            <m:dPr>
                              <m:ctrlPr>
                                <a:rPr kumimoji="1" lang="en-US" altLang="ja-JP" sz="3200" b="0" i="1" smtClean="0">
                                  <a:latin typeface="Cambria Math" panose="02040503050406030204" pitchFamily="18" charset="0"/>
                                </a:rPr>
                              </m:ctrlPr>
                            </m:dPr>
                            <m:e>
                              <m:r>
                                <a:rPr kumimoji="1" lang="ja-JP" altLang="en-US" sz="3200" b="0" i="1" smtClean="0">
                                  <a:latin typeface="Cambria Math" panose="02040503050406030204" pitchFamily="18" charset="0"/>
                                </a:rPr>
                                <m:t>𝛼𝛽</m:t>
                              </m:r>
                            </m:e>
                          </m:d>
                        </m:e>
                        <m:sub>
                          <m:r>
                            <a:rPr kumimoji="1" lang="en-US" altLang="ja-JP" sz="3200" b="0" i="1" smtClean="0">
                              <a:latin typeface="Cambria Math" panose="02040503050406030204" pitchFamily="18" charset="0"/>
                            </a:rPr>
                            <m:t>𝑗𝑘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𝑒</m:t>
                          </m:r>
                        </m:e>
                        <m:sub>
                          <m:r>
                            <a:rPr kumimoji="1" lang="en-US" altLang="ja-JP" sz="3200" b="0" i="1" smtClean="0">
                              <a:latin typeface="Cambria Math" panose="02040503050406030204" pitchFamily="18" charset="0"/>
                            </a:rPr>
                            <m:t>𝑖𝑗𝑘</m:t>
                          </m:r>
                        </m:sub>
                      </m:sSub>
                    </m:oMath>
                  </m:oMathPara>
                </a14:m>
                <a:endParaRPr kumimoji="1" lang="ja-JP" altLang="en-US" sz="32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331640" y="3359776"/>
                <a:ext cx="6137321" cy="532005"/>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 name="テキスト ボックス 5"/>
              <p:cNvSpPr txBox="1"/>
              <p:nvPr/>
            </p:nvSpPr>
            <p:spPr>
              <a:xfrm>
                <a:off x="1331640" y="4104491"/>
                <a:ext cx="2514599" cy="53200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ja-JP" altLang="en-US" sz="3200" i="1" smtClean="0">
                                  <a:latin typeface="Cambria Math" panose="02040503050406030204" pitchFamily="18" charset="0"/>
                                </a:rPr>
                                <m:t>𝛼</m:t>
                              </m:r>
                            </m:e>
                          </m:acc>
                        </m:e>
                        <m:sub>
                          <m:r>
                            <a:rPr kumimoji="1" lang="en-US" altLang="ja-JP" sz="3200" b="0" i="1" smtClean="0">
                              <a:latin typeface="Cambria Math" panose="02040503050406030204" pitchFamily="18" charset="0"/>
                            </a:rPr>
                            <m:t>𝑗</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𝑗</m:t>
                          </m:r>
                          <m:r>
                            <a:rPr kumimoji="1" lang="en-US" altLang="ja-JP" sz="3200" b="0" i="1" smtClean="0">
                              <a:latin typeface="Cambria Math" panose="02040503050406030204" pitchFamily="18" charset="0"/>
                              <a:ea typeface="Cambria Math" panose="02040503050406030204" pitchFamily="18" charset="0"/>
                            </a:rPr>
                            <m:t>∙</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331640" y="4104491"/>
                <a:ext cx="2514599" cy="532005"/>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p:cNvSpPr txBox="1"/>
              <p:nvPr/>
            </p:nvSpPr>
            <p:spPr>
              <a:xfrm>
                <a:off x="1331640" y="4847658"/>
                <a:ext cx="2603918" cy="51924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ja-JP" altLang="en-US" sz="3200" i="1" smtClean="0">
                                  <a:latin typeface="Cambria Math" panose="02040503050406030204" pitchFamily="18" charset="0"/>
                                </a:rPr>
                                <m:t>𝛽</m:t>
                              </m:r>
                            </m:e>
                          </m:acc>
                        </m:e>
                        <m:sub>
                          <m:r>
                            <a:rPr kumimoji="1" lang="en-US" altLang="ja-JP" sz="3200" b="0" i="1" smtClean="0">
                              <a:latin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331640" y="4847658"/>
                <a:ext cx="2603918" cy="519245"/>
              </a:xfrm>
              <a:prstGeom prst="rect">
                <a:avLst/>
              </a:prstGeom>
              <a:blipFill>
                <a:blip r:embed="rId4"/>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5220072" y="1340768"/>
            <a:ext cx="1296144"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 name="角丸四角形 4"/>
          <p:cNvSpPr/>
          <p:nvPr/>
        </p:nvSpPr>
        <p:spPr>
          <a:xfrm>
            <a:off x="3203848" y="2877695"/>
            <a:ext cx="864096"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7" name="直線矢印コネクタ 6"/>
          <p:cNvCxnSpPr/>
          <p:nvPr/>
        </p:nvCxnSpPr>
        <p:spPr>
          <a:xfrm flipH="1" flipV="1">
            <a:off x="4283968" y="3693318"/>
            <a:ext cx="1371168" cy="102352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795670" y="4523927"/>
            <a:ext cx="2898550" cy="461665"/>
          </a:xfrm>
          <a:prstGeom prst="rect">
            <a:avLst/>
          </a:prstGeom>
          <a:noFill/>
        </p:spPr>
        <p:txBody>
          <a:bodyPr wrap="none" rtlCol="0">
            <a:spAutoFit/>
          </a:bodyPr>
          <a:lstStyle/>
          <a:p>
            <a:r>
              <a:rPr kumimoji="1" lang="ja-JP" altLang="en-US" sz="2400" dirty="0" smtClean="0"/>
              <a:t>各セルでの標本平均</a:t>
            </a:r>
            <a:endParaRPr kumimoji="1" lang="ja-JP" altLang="en-US" sz="2400" dirty="0"/>
          </a:p>
        </p:txBody>
      </p:sp>
      <mc:AlternateContent xmlns:mc="http://schemas.openxmlformats.org/markup-compatibility/2006">
        <mc:Choice xmlns:a14="http://schemas.microsoft.com/office/drawing/2010/main" Requires="a14">
          <p:sp>
            <p:nvSpPr>
              <p:cNvPr id="10" name="テキスト ボックス 9"/>
              <p:cNvSpPr txBox="1"/>
              <p:nvPr/>
            </p:nvSpPr>
            <p:spPr>
              <a:xfrm>
                <a:off x="1619672" y="1434805"/>
                <a:ext cx="6137321" cy="53200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𝑦</m:t>
                          </m:r>
                        </m:e>
                        <m:sub>
                          <m:r>
                            <a:rPr kumimoji="1" lang="en-US" altLang="ja-JP" sz="3200" b="0" i="1" smtClean="0">
                              <a:latin typeface="Cambria Math" panose="02040503050406030204" pitchFamily="18" charset="0"/>
                            </a:rPr>
                            <m:t>𝑖𝑗𝑘</m:t>
                          </m:r>
                        </m:sub>
                      </m:sSub>
                      <m:r>
                        <a:rPr kumimoji="1" lang="en-US" altLang="ja-JP" sz="3200" b="0" i="1" smtClean="0">
                          <a:latin typeface="Cambria Math" panose="02040503050406030204" pitchFamily="18" charset="0"/>
                        </a:rPr>
                        <m:t>=</m:t>
                      </m:r>
                      <m:r>
                        <a:rPr kumimoji="1" lang="ja-JP" altLang="en-US" sz="3200" b="0" i="1" smtClean="0">
                          <a:latin typeface="Cambria Math" panose="02040503050406030204" pitchFamily="18" charset="0"/>
                        </a:rPr>
                        <m:t>𝜇</m:t>
                      </m:r>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𝛼</m:t>
                          </m:r>
                        </m:e>
                        <m:sub>
                          <m:r>
                            <a:rPr kumimoji="1" lang="en-US" altLang="ja-JP" sz="3200" b="0" i="1" smtClean="0">
                              <a:latin typeface="Cambria Math" panose="02040503050406030204" pitchFamily="18" charset="0"/>
                            </a:rPr>
                            <m:t>𝑗</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𝛽</m:t>
                          </m:r>
                        </m:e>
                        <m:sub>
                          <m:r>
                            <a:rPr kumimoji="1" lang="en-US" altLang="ja-JP" sz="3200" b="0" i="1" smtClean="0">
                              <a:latin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d>
                            <m:dPr>
                              <m:ctrlPr>
                                <a:rPr kumimoji="1" lang="en-US" altLang="ja-JP" sz="3200" b="0" i="1" smtClean="0">
                                  <a:latin typeface="Cambria Math" panose="02040503050406030204" pitchFamily="18" charset="0"/>
                                </a:rPr>
                              </m:ctrlPr>
                            </m:dPr>
                            <m:e>
                              <m:r>
                                <a:rPr kumimoji="1" lang="ja-JP" altLang="en-US" sz="3200" b="0" i="1" smtClean="0">
                                  <a:latin typeface="Cambria Math" panose="02040503050406030204" pitchFamily="18" charset="0"/>
                                </a:rPr>
                                <m:t>𝛼𝛽</m:t>
                              </m:r>
                            </m:e>
                          </m:d>
                        </m:e>
                        <m:sub>
                          <m:r>
                            <a:rPr kumimoji="1" lang="en-US" altLang="ja-JP" sz="3200" b="0" i="1" smtClean="0">
                              <a:latin typeface="Cambria Math" panose="02040503050406030204" pitchFamily="18" charset="0"/>
                            </a:rPr>
                            <m:t>𝑗𝑘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𝑒</m:t>
                          </m:r>
                        </m:e>
                        <m:sub>
                          <m:r>
                            <a:rPr kumimoji="1" lang="en-US" altLang="ja-JP" sz="3200" b="0" i="1" smtClean="0">
                              <a:latin typeface="Cambria Math" panose="02040503050406030204" pitchFamily="18" charset="0"/>
                            </a:rPr>
                            <m:t>𝑖𝑗𝑘</m:t>
                          </m:r>
                        </m:sub>
                      </m:sSub>
                    </m:oMath>
                  </m:oMathPara>
                </a14:m>
                <a:endParaRPr kumimoji="1" lang="ja-JP" altLang="en-US" sz="3200" dirty="0"/>
              </a:p>
            </p:txBody>
          </p:sp>
        </mc:Choice>
        <mc:Fallback>
          <p:sp>
            <p:nvSpPr>
              <p:cNvPr id="10" name="テキスト ボックス 9"/>
              <p:cNvSpPr txBox="1">
                <a:spLocks noRot="1" noChangeAspect="1" noMove="1" noResize="1" noEditPoints="1" noAdjustHandles="1" noChangeArrowheads="1" noChangeShapeType="1" noTextEdit="1"/>
              </p:cNvSpPr>
              <p:nvPr/>
            </p:nvSpPr>
            <p:spPr>
              <a:xfrm>
                <a:off x="1619672" y="1434805"/>
                <a:ext cx="6137321" cy="532005"/>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3" name="テキスト ボックス 12"/>
              <p:cNvSpPr txBox="1"/>
              <p:nvPr/>
            </p:nvSpPr>
            <p:spPr>
              <a:xfrm>
                <a:off x="1691680" y="2156250"/>
                <a:ext cx="4990148" cy="53200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ja-JP" altLang="en-US" sz="3200" b="0" i="1" smtClean="0">
                              <a:latin typeface="Cambria Math" panose="02040503050406030204" pitchFamily="18" charset="0"/>
                            </a:rPr>
                            <m:t>𝜇</m:t>
                          </m:r>
                        </m:e>
                        <m:sub>
                          <m:r>
                            <a:rPr kumimoji="1"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rPr>
                            <m:t>𝑗𝑘</m:t>
                          </m:r>
                        </m:sub>
                      </m:sSub>
                      <m:r>
                        <a:rPr kumimoji="1" lang="en-US" altLang="ja-JP" sz="3200" b="0" i="1" smtClean="0">
                          <a:latin typeface="Cambria Math" panose="02040503050406030204" pitchFamily="18" charset="0"/>
                        </a:rPr>
                        <m:t>=</m:t>
                      </m:r>
                      <m:r>
                        <a:rPr kumimoji="1" lang="ja-JP" altLang="en-US" sz="3200" b="0" i="1" smtClean="0">
                          <a:latin typeface="Cambria Math" panose="02040503050406030204" pitchFamily="18" charset="0"/>
                        </a:rPr>
                        <m:t>𝜇</m:t>
                      </m:r>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𝛼</m:t>
                          </m:r>
                        </m:e>
                        <m:sub>
                          <m:r>
                            <a:rPr kumimoji="1" lang="en-US" altLang="ja-JP" sz="3200" b="0" i="1" smtClean="0">
                              <a:latin typeface="Cambria Math" panose="02040503050406030204" pitchFamily="18" charset="0"/>
                            </a:rPr>
                            <m:t>𝑗</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ja-JP" altLang="en-US" sz="3200" b="0" i="1" smtClean="0">
                              <a:latin typeface="Cambria Math" panose="02040503050406030204" pitchFamily="18" charset="0"/>
                            </a:rPr>
                            <m:t>𝛽</m:t>
                          </m:r>
                        </m:e>
                        <m:sub>
                          <m:r>
                            <a:rPr kumimoji="1" lang="en-US" altLang="ja-JP" sz="3200" b="0" i="1" smtClean="0">
                              <a:latin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d>
                            <m:dPr>
                              <m:ctrlPr>
                                <a:rPr kumimoji="1" lang="en-US" altLang="ja-JP" sz="3200" b="0" i="1" smtClean="0">
                                  <a:latin typeface="Cambria Math" panose="02040503050406030204" pitchFamily="18" charset="0"/>
                                </a:rPr>
                              </m:ctrlPr>
                            </m:dPr>
                            <m:e>
                              <m:r>
                                <a:rPr kumimoji="1" lang="ja-JP" altLang="en-US" sz="3200" b="0" i="1" smtClean="0">
                                  <a:latin typeface="Cambria Math" panose="02040503050406030204" pitchFamily="18" charset="0"/>
                                </a:rPr>
                                <m:t>𝛼𝛽</m:t>
                              </m:r>
                            </m:e>
                          </m:d>
                        </m:e>
                        <m:sub>
                          <m:r>
                            <a:rPr kumimoji="1" lang="en-US" altLang="ja-JP" sz="3200" b="0" i="1" smtClean="0">
                              <a:latin typeface="Cambria Math" panose="02040503050406030204" pitchFamily="18" charset="0"/>
                            </a:rPr>
                            <m:t>𝑗𝑘</m:t>
                          </m:r>
                        </m:sub>
                      </m:sSub>
                    </m:oMath>
                  </m:oMathPara>
                </a14:m>
                <a:endParaRPr kumimoji="1" lang="ja-JP" altLang="en-US" sz="3200" dirty="0"/>
              </a:p>
            </p:txBody>
          </p:sp>
        </mc:Choice>
        <mc:Fallback>
          <p:sp>
            <p:nvSpPr>
              <p:cNvPr id="13" name="テキスト ボックス 12"/>
              <p:cNvSpPr txBox="1">
                <a:spLocks noRot="1" noChangeAspect="1" noMove="1" noResize="1" noEditPoints="1" noAdjustHandles="1" noChangeArrowheads="1" noChangeShapeType="1" noTextEdit="1"/>
              </p:cNvSpPr>
              <p:nvPr/>
            </p:nvSpPr>
            <p:spPr>
              <a:xfrm>
                <a:off x="1691680" y="2156250"/>
                <a:ext cx="4990148" cy="532005"/>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 name="テキスト ボックス 1"/>
              <p:cNvSpPr txBox="1"/>
              <p:nvPr/>
            </p:nvSpPr>
            <p:spPr>
              <a:xfrm>
                <a:off x="1535956" y="2895545"/>
                <a:ext cx="5688096" cy="59048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d>
                                <m:dPr>
                                  <m:ctrlPr>
                                    <a:rPr kumimoji="1" lang="en-US" altLang="ja-JP" sz="3200" i="1" smtClean="0">
                                      <a:latin typeface="Cambria Math" panose="02040503050406030204" pitchFamily="18" charset="0"/>
                                    </a:rPr>
                                  </m:ctrlPr>
                                </m:dPr>
                                <m:e>
                                  <m:r>
                                    <a:rPr kumimoji="1" lang="en-US" altLang="ja-JP" sz="3200" b="0" i="1" smtClean="0">
                                      <a:latin typeface="Cambria Math" panose="02040503050406030204" pitchFamily="18" charset="0"/>
                                    </a:rPr>
                                    <m:t>𝑎𝑏</m:t>
                                  </m:r>
                                </m:e>
                              </m:d>
                            </m:e>
                          </m:acc>
                        </m:e>
                        <m:sub>
                          <m:r>
                            <a:rPr kumimoji="1" lang="en-US" altLang="ja-JP" sz="3200" b="0" i="1" smtClean="0">
                              <a:latin typeface="Cambria Math" panose="02040503050406030204" pitchFamily="18" charset="0"/>
                            </a:rPr>
                            <m:t>𝑗𝑘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𝑗𝑘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𝑗</m:t>
                          </m:r>
                          <m:r>
                            <a:rPr kumimoji="1" lang="en-US" altLang="ja-JP" sz="3200" b="0" i="1" smtClean="0">
                              <a:latin typeface="Cambria Math" panose="02040503050406030204" pitchFamily="18" charset="0"/>
                              <a:ea typeface="Cambria Math" panose="02040503050406030204" pitchFamily="18" charset="0"/>
                            </a:rPr>
                            <m:t>∙</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lang="en-US" altLang="ja-JP" sz="3200" i="1">
                              <a:latin typeface="Cambria Math" panose="02040503050406030204" pitchFamily="18" charset="0"/>
                              <a:ea typeface="Cambria Math" panose="02040503050406030204" pitchFamily="18" charset="0"/>
                            </a:rPr>
                            <m:t>∙</m:t>
                          </m:r>
                          <m:r>
                            <a:rPr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2" name="テキスト ボックス 1"/>
              <p:cNvSpPr txBox="1">
                <a:spLocks noRot="1" noChangeAspect="1" noMove="1" noResize="1" noEditPoints="1" noAdjustHandles="1" noChangeArrowheads="1" noChangeShapeType="1" noTextEdit="1"/>
              </p:cNvSpPr>
              <p:nvPr/>
            </p:nvSpPr>
            <p:spPr>
              <a:xfrm>
                <a:off x="1535956" y="2895545"/>
                <a:ext cx="5688096" cy="590483"/>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正方形/長方形 8"/>
              <p:cNvSpPr/>
              <p:nvPr/>
            </p:nvSpPr>
            <p:spPr>
              <a:xfrm>
                <a:off x="1619672" y="3911759"/>
                <a:ext cx="3266215" cy="624338"/>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en-US" altLang="ja-JP" sz="3200" i="1" smtClean="0">
                              <a:latin typeface="Cambria Math" panose="02040503050406030204" pitchFamily="18" charset="0"/>
                            </a:rPr>
                          </m:ctrlPr>
                        </m:sSubPr>
                        <m:e>
                          <m:acc>
                            <m:accPr>
                              <m:chr m:val="̂"/>
                              <m:ctrlPr>
                                <a:rPr lang="en-US" altLang="ja-JP" sz="3200" i="1" smtClean="0">
                                  <a:latin typeface="Cambria Math" panose="02040503050406030204" pitchFamily="18" charset="0"/>
                                </a:rPr>
                              </m:ctrlPr>
                            </m:accPr>
                            <m:e>
                              <m:r>
                                <a:rPr lang="en-US" altLang="ja-JP" sz="3200" b="0" i="1" smtClean="0">
                                  <a:latin typeface="Cambria Math" panose="02040503050406030204" pitchFamily="18" charset="0"/>
                                </a:rPr>
                                <m:t>𝑒</m:t>
                              </m:r>
                            </m:e>
                          </m:acc>
                        </m:e>
                        <m:sub>
                          <m:r>
                            <a:rPr lang="en-US" altLang="ja-JP" sz="3200" b="0" i="1" smtClean="0">
                              <a:latin typeface="Cambria Math" panose="02040503050406030204" pitchFamily="18" charset="0"/>
                            </a:rPr>
                            <m:t>𝑖𝑗𝑘</m:t>
                          </m:r>
                        </m:sub>
                      </m:sSub>
                      <m:r>
                        <a:rPr lang="en-US" altLang="ja-JP" sz="3200" b="0" i="1" smtClean="0">
                          <a:latin typeface="Cambria Math" panose="02040503050406030204" pitchFamily="18" charset="0"/>
                        </a:rPr>
                        <m:t>=</m:t>
                      </m:r>
                      <m:sSub>
                        <m:sSubPr>
                          <m:ctrlPr>
                            <a:rPr lang="en-US" altLang="ja-JP" sz="3200" b="0" i="1" smtClean="0">
                              <a:latin typeface="Cambria Math" panose="02040503050406030204" pitchFamily="18" charset="0"/>
                            </a:rPr>
                          </m:ctrlPr>
                        </m:sSubPr>
                        <m:e>
                          <m:r>
                            <a:rPr lang="en-US" altLang="ja-JP" sz="3200" b="0" i="1" smtClean="0">
                              <a:latin typeface="Cambria Math" panose="02040503050406030204" pitchFamily="18" charset="0"/>
                            </a:rPr>
                            <m:t>𝑦</m:t>
                          </m:r>
                        </m:e>
                        <m:sub>
                          <m:r>
                            <a:rPr lang="en-US" altLang="ja-JP" sz="3200" b="0" i="1" smtClean="0">
                              <a:latin typeface="Cambria Math" panose="02040503050406030204" pitchFamily="18" charset="0"/>
                            </a:rPr>
                            <m:t>𝑖𝑗𝑘</m:t>
                          </m:r>
                        </m:sub>
                      </m:sSub>
                      <m:r>
                        <a:rPr lang="en-US" altLang="ja-JP" sz="3200" b="0" i="1" smtClean="0">
                          <a:latin typeface="Cambria Math" panose="02040503050406030204" pitchFamily="18" charset="0"/>
                        </a:rPr>
                        <m:t>−</m:t>
                      </m:r>
                      <m:sSub>
                        <m:sSubPr>
                          <m:ctrlPr>
                            <a:rPr lang="en-US" altLang="ja-JP" sz="3200" b="0" i="1" smtClean="0">
                              <a:latin typeface="Cambria Math" panose="02040503050406030204" pitchFamily="18" charset="0"/>
                            </a:rPr>
                          </m:ctrlPr>
                        </m:sSubPr>
                        <m:e>
                          <m:acc>
                            <m:accPr>
                              <m:chr m:val="̅"/>
                              <m:ctrlPr>
                                <a:rPr lang="en-US" altLang="ja-JP" sz="3200" b="0" i="1" smtClean="0">
                                  <a:latin typeface="Cambria Math" panose="02040503050406030204" pitchFamily="18" charset="0"/>
                                </a:rPr>
                              </m:ctrlPr>
                            </m:accPr>
                            <m:e>
                              <m:r>
                                <a:rPr lang="en-US" altLang="ja-JP" sz="3200" b="0" i="1" smtClean="0">
                                  <a:latin typeface="Cambria Math" panose="02040503050406030204" pitchFamily="18" charset="0"/>
                                </a:rPr>
                                <m:t>𝑦</m:t>
                              </m:r>
                            </m:e>
                          </m:acc>
                        </m:e>
                        <m:sub>
                          <m:r>
                            <a:rPr lang="en-US" altLang="ja-JP" sz="3200" b="0" i="1" smtClean="0">
                              <a:latin typeface="Cambria Math" panose="02040503050406030204" pitchFamily="18" charset="0"/>
                              <a:ea typeface="Cambria Math" panose="02040503050406030204" pitchFamily="18" charset="0"/>
                            </a:rPr>
                            <m:t>∙</m:t>
                          </m:r>
                          <m:r>
                            <a:rPr lang="en-US" altLang="ja-JP" sz="3200" b="0" i="1" smtClean="0">
                              <a:latin typeface="Cambria Math" panose="02040503050406030204" pitchFamily="18" charset="0"/>
                              <a:ea typeface="Cambria Math" panose="02040503050406030204" pitchFamily="18" charset="0"/>
                            </a:rPr>
                            <m:t>𝑗𝑘</m:t>
                          </m:r>
                        </m:sub>
                      </m:sSub>
                    </m:oMath>
                  </m:oMathPara>
                </a14:m>
                <a:endParaRPr lang="ja-JP" altLang="en-US" sz="3200" dirty="0"/>
              </a:p>
            </p:txBody>
          </p:sp>
        </mc:Choice>
        <mc:Fallback>
          <p:sp>
            <p:nvSpPr>
              <p:cNvPr id="9" name="正方形/長方形 8"/>
              <p:cNvSpPr>
                <a:spLocks noRot="1" noChangeAspect="1" noMove="1" noResize="1" noEditPoints="1" noAdjustHandles="1" noChangeArrowheads="1" noChangeShapeType="1" noTextEdit="1"/>
              </p:cNvSpPr>
              <p:nvPr/>
            </p:nvSpPr>
            <p:spPr>
              <a:xfrm>
                <a:off x="1619672" y="3911759"/>
                <a:ext cx="3266215" cy="624338"/>
              </a:xfrm>
              <a:prstGeom prst="rect">
                <a:avLst/>
              </a:prstGeom>
              <a:blipFill>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39578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交互作用とは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交互作用は，要因の組み合わせの効果．</a:t>
            </a:r>
            <a:endParaRPr kumimoji="1" lang="en-US" altLang="ja-JP" dirty="0" smtClean="0"/>
          </a:p>
          <a:p>
            <a:pPr lvl="1"/>
            <a:r>
              <a:rPr kumimoji="1" lang="ja-JP" altLang="en-US" dirty="0" smtClean="0"/>
              <a:t>２つの要因効果の足し算では説明できない効果</a:t>
            </a:r>
            <a:endParaRPr kumimoji="1" lang="en-US" altLang="ja-JP" dirty="0" smtClean="0"/>
          </a:p>
          <a:p>
            <a:r>
              <a:rPr lang="ja-JP" altLang="en-US" dirty="0" smtClean="0"/>
              <a:t>一方の要因の効果が，もう一方の要因の水準によって異なるとき，これは交互作用となる．</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交互作用と誤差</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各セルでの繰り返しがあるため，誤差と交互作用を分離できる．</a:t>
            </a:r>
            <a:endParaRPr kumimoji="1" lang="en-US" altLang="ja-JP" dirty="0" smtClean="0"/>
          </a:p>
          <a:p>
            <a:r>
              <a:rPr lang="ja-JP" altLang="en-US" dirty="0" smtClean="0"/>
              <a:t>１要因被験者内デザインでの誤差（推定値）</a:t>
            </a:r>
            <a:endParaRPr lang="en-US" altLang="ja-JP" dirty="0" smtClean="0"/>
          </a:p>
          <a:p>
            <a:endParaRPr kumimoji="1" lang="en-US" altLang="ja-JP" dirty="0" smtClean="0"/>
          </a:p>
          <a:p>
            <a:endParaRPr lang="en-US" altLang="ja-JP" dirty="0" smtClean="0"/>
          </a:p>
          <a:p>
            <a:r>
              <a:rPr kumimoji="1" lang="ja-JP" altLang="en-US" dirty="0" smtClean="0"/>
              <a:t>２</a:t>
            </a:r>
            <a:r>
              <a:rPr kumimoji="1" lang="ja-JP" altLang="en-US" dirty="0" smtClean="0"/>
              <a:t>要因デザインでの交互作用（推定値）</a:t>
            </a:r>
            <a:endParaRPr kumimoji="1" lang="ja-JP" altLang="en-US" dirty="0"/>
          </a:p>
        </p:txBody>
      </p:sp>
      <mc:AlternateContent xmlns:mc="http://schemas.openxmlformats.org/markup-compatibility/2006">
        <mc:Choice xmlns:a14="http://schemas.microsoft.com/office/drawing/2010/main" Requires="a14">
          <p:sp>
            <p:nvSpPr>
              <p:cNvPr id="7" name="正方形/長方形 6"/>
              <p:cNvSpPr/>
              <p:nvPr/>
            </p:nvSpPr>
            <p:spPr>
              <a:xfrm>
                <a:off x="1691680" y="3212976"/>
                <a:ext cx="5483104" cy="105432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𝑒</m:t>
                          </m:r>
                        </m:e>
                        <m:sub>
                          <m:r>
                            <a:rPr lang="en-US" altLang="ja-JP" sz="2800" b="0" i="1" smtClean="0">
                              <a:latin typeface="Cambria Math" panose="02040503050406030204" pitchFamily="18" charset="0"/>
                            </a:rPr>
                            <m:t>𝑖𝑗</m:t>
                          </m:r>
                        </m:sub>
                      </m:sSub>
                      <m:r>
                        <m:rPr>
                          <m:aln/>
                        </m:rPr>
                        <a:rPr lang="en-US" altLang="ja-JP" sz="2800" b="0" i="1" smtClean="0">
                          <a:latin typeface="Cambria Math" panose="02040503050406030204" pitchFamily="18" charset="0"/>
                        </a:rPr>
                        <m:t>=</m:t>
                      </m:r>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𝑦</m:t>
                          </m:r>
                        </m:e>
                        <m:sub>
                          <m:r>
                            <a:rPr lang="en-US" altLang="ja-JP" sz="2800" b="0" i="1" smtClean="0">
                              <a:latin typeface="Cambria Math" panose="02040503050406030204" pitchFamily="18" charset="0"/>
                            </a:rPr>
                            <m:t>𝑖𝑗</m:t>
                          </m:r>
                        </m:sub>
                      </m:sSub>
                      <m:r>
                        <a:rPr lang="en-US" altLang="ja-JP" sz="2800" b="0" i="1" smtClean="0">
                          <a:latin typeface="Cambria Math" panose="02040503050406030204" pitchFamily="18" charset="0"/>
                        </a:rPr>
                        <m:t>−</m:t>
                      </m:r>
                      <m:acc>
                        <m:accPr>
                          <m:chr m:val="̅"/>
                          <m:ctrlPr>
                            <a:rPr lang="en-US" altLang="ja-JP" sz="2800" b="0" i="1" smtClean="0">
                              <a:latin typeface="Cambria Math" panose="02040503050406030204" pitchFamily="18" charset="0"/>
                            </a:rPr>
                          </m:ctrlPr>
                        </m:accPr>
                        <m:e>
                          <m:r>
                            <a:rPr lang="en-US" altLang="ja-JP" sz="2800" b="0" i="1" smtClean="0">
                              <a:latin typeface="Cambria Math" panose="02040503050406030204" pitchFamily="18" charset="0"/>
                            </a:rPr>
                            <m:t>𝑦</m:t>
                          </m:r>
                        </m:e>
                      </m:acc>
                      <m:r>
                        <a:rPr lang="en-US" altLang="ja-JP" sz="2800" b="0" i="1" smtClean="0">
                          <a:latin typeface="Cambria Math" panose="02040503050406030204" pitchFamily="18" charset="0"/>
                        </a:rPr>
                        <m:t>−</m:t>
                      </m:r>
                      <m:d>
                        <m:dPr>
                          <m:ctrlPr>
                            <a:rPr lang="en-US" altLang="ja-JP" sz="2800" b="0" i="1" smtClean="0">
                              <a:latin typeface="Cambria Math" panose="02040503050406030204" pitchFamily="18" charset="0"/>
                            </a:rPr>
                          </m:ctrlPr>
                        </m:dPr>
                        <m:e>
                          <m:sSub>
                            <m:sSubPr>
                              <m:ctrlPr>
                                <a:rPr lang="en-US" altLang="ja-JP" sz="2800" b="0" i="1" smtClean="0">
                                  <a:latin typeface="Cambria Math" panose="02040503050406030204" pitchFamily="18" charset="0"/>
                                </a:rPr>
                              </m:ctrlPr>
                            </m:sSubPr>
                            <m:e>
                              <m:acc>
                                <m:accPr>
                                  <m:chr m:val="̅"/>
                                  <m:ctrlPr>
                                    <a:rPr lang="en-US" altLang="ja-JP" sz="2800" b="0" i="1" smtClean="0">
                                      <a:latin typeface="Cambria Math" panose="02040503050406030204" pitchFamily="18" charset="0"/>
                                    </a:rPr>
                                  </m:ctrlPr>
                                </m:accPr>
                                <m:e>
                                  <m:r>
                                    <a:rPr lang="en-US" altLang="ja-JP" sz="2800" b="0" i="1" smtClean="0">
                                      <a:latin typeface="Cambria Math" panose="02040503050406030204" pitchFamily="18" charset="0"/>
                                    </a:rPr>
                                    <m:t>𝑦</m:t>
                                  </m:r>
                                </m:e>
                              </m:acc>
                            </m:e>
                            <m:sub>
                              <m:r>
                                <a:rPr lang="en-US" altLang="ja-JP" sz="2800" b="0" i="1" smtClean="0">
                                  <a:latin typeface="Cambria Math" panose="02040503050406030204" pitchFamily="18" charset="0"/>
                                </a:rPr>
                                <m:t>𝑗</m:t>
                              </m:r>
                            </m:sub>
                          </m:sSub>
                          <m:r>
                            <a:rPr lang="en-US" altLang="ja-JP" sz="2800" b="0" i="1" smtClean="0">
                              <a:latin typeface="Cambria Math" panose="02040503050406030204" pitchFamily="18" charset="0"/>
                            </a:rPr>
                            <m:t>−</m:t>
                          </m:r>
                          <m:acc>
                            <m:accPr>
                              <m:chr m:val="̅"/>
                              <m:ctrlPr>
                                <a:rPr lang="en-US" altLang="ja-JP" sz="2800" b="0" i="1" smtClean="0">
                                  <a:latin typeface="Cambria Math" panose="02040503050406030204" pitchFamily="18" charset="0"/>
                                </a:rPr>
                              </m:ctrlPr>
                            </m:accPr>
                            <m:e>
                              <m:r>
                                <a:rPr lang="en-US" altLang="ja-JP" sz="2800" b="0" i="1" smtClean="0">
                                  <a:latin typeface="Cambria Math" panose="02040503050406030204" pitchFamily="18" charset="0"/>
                                </a:rPr>
                                <m:t>𝑦</m:t>
                              </m:r>
                            </m:e>
                          </m:acc>
                        </m:e>
                      </m:d>
                      <m:r>
                        <a:rPr lang="en-US" altLang="ja-JP" sz="2800" b="0" i="1" smtClean="0">
                          <a:latin typeface="Cambria Math" panose="02040503050406030204" pitchFamily="18" charset="0"/>
                        </a:rPr>
                        <m:t>−</m:t>
                      </m:r>
                      <m:d>
                        <m:dPr>
                          <m:ctrlPr>
                            <a:rPr lang="en-US" altLang="ja-JP" sz="2800" b="0" i="1" smtClean="0">
                              <a:latin typeface="Cambria Math" panose="02040503050406030204" pitchFamily="18" charset="0"/>
                            </a:rPr>
                          </m:ctrlPr>
                        </m:dPr>
                        <m:e>
                          <m:sSub>
                            <m:sSubPr>
                              <m:ctrlPr>
                                <a:rPr lang="en-US" altLang="ja-JP" sz="2800" i="1">
                                  <a:latin typeface="Cambria Math" panose="02040503050406030204" pitchFamily="18" charset="0"/>
                                </a:rPr>
                              </m:ctrlPr>
                            </m:sSubPr>
                            <m:e>
                              <m:acc>
                                <m:accPr>
                                  <m:chr m:val="̅"/>
                                  <m:ctrlPr>
                                    <a:rPr lang="en-US" altLang="ja-JP" sz="2800" i="1">
                                      <a:latin typeface="Cambria Math" panose="02040503050406030204" pitchFamily="18" charset="0"/>
                                    </a:rPr>
                                  </m:ctrlPr>
                                </m:accPr>
                                <m:e>
                                  <m:r>
                                    <a:rPr lang="en-US" altLang="ja-JP" sz="2800" i="1">
                                      <a:latin typeface="Cambria Math" panose="02040503050406030204" pitchFamily="18" charset="0"/>
                                    </a:rPr>
                                    <m:t>𝑦</m:t>
                                  </m:r>
                                </m:e>
                              </m:acc>
                            </m:e>
                            <m:sub>
                              <m:r>
                                <a:rPr lang="en-US" altLang="ja-JP" sz="2800" b="0" i="1" smtClean="0">
                                  <a:latin typeface="Cambria Math" panose="02040503050406030204" pitchFamily="18" charset="0"/>
                                </a:rPr>
                                <m:t>𝑖</m:t>
                              </m:r>
                            </m:sub>
                          </m:sSub>
                          <m:r>
                            <a:rPr lang="en-US" altLang="ja-JP" sz="2800" i="1">
                              <a:latin typeface="Cambria Math" panose="02040503050406030204" pitchFamily="18" charset="0"/>
                            </a:rPr>
                            <m:t>−</m:t>
                          </m:r>
                          <m:acc>
                            <m:accPr>
                              <m:chr m:val="̅"/>
                              <m:ctrlPr>
                                <a:rPr lang="en-US" altLang="ja-JP" sz="2800" i="1">
                                  <a:latin typeface="Cambria Math" panose="02040503050406030204" pitchFamily="18" charset="0"/>
                                </a:rPr>
                              </m:ctrlPr>
                            </m:accPr>
                            <m:e>
                              <m:r>
                                <a:rPr lang="en-US" altLang="ja-JP" sz="2800" i="1">
                                  <a:latin typeface="Cambria Math" panose="02040503050406030204" pitchFamily="18" charset="0"/>
                                </a:rPr>
                                <m:t>𝑦</m:t>
                              </m:r>
                            </m:e>
                          </m:acc>
                        </m:e>
                      </m:d>
                      <m:r>
                        <m:rPr>
                          <m:brk m:alnAt="1"/>
                        </m:rP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𝑦</m:t>
                          </m:r>
                        </m:e>
                        <m:sub>
                          <m:r>
                            <a:rPr lang="en-US" altLang="ja-JP" sz="2800" b="0" i="1" smtClean="0">
                              <a:latin typeface="Cambria Math" panose="02040503050406030204" pitchFamily="18" charset="0"/>
                            </a:rPr>
                            <m:t>𝑖𝑗</m:t>
                          </m:r>
                        </m:sub>
                      </m:sSub>
                      <m: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acc>
                            <m:accPr>
                              <m:chr m:val="̅"/>
                              <m:ctrlPr>
                                <a:rPr lang="en-US" altLang="ja-JP" sz="2800" b="0" i="1" smtClean="0">
                                  <a:latin typeface="Cambria Math" panose="02040503050406030204" pitchFamily="18" charset="0"/>
                                </a:rPr>
                              </m:ctrlPr>
                            </m:accPr>
                            <m:e>
                              <m:r>
                                <a:rPr lang="en-US" altLang="ja-JP" sz="2800" b="0" i="1" smtClean="0">
                                  <a:latin typeface="Cambria Math" panose="02040503050406030204" pitchFamily="18" charset="0"/>
                                </a:rPr>
                                <m:t>𝑦</m:t>
                              </m:r>
                            </m:e>
                          </m:acc>
                        </m:e>
                        <m:sub>
                          <m:r>
                            <a:rPr lang="en-US" altLang="ja-JP" sz="2800" b="0" i="1" smtClean="0">
                              <a:latin typeface="Cambria Math" panose="02040503050406030204" pitchFamily="18" charset="0"/>
                            </a:rPr>
                            <m:t>𝑗</m:t>
                          </m:r>
                        </m:sub>
                      </m:sSub>
                      <m: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acc>
                            <m:accPr>
                              <m:chr m:val="̅"/>
                              <m:ctrlPr>
                                <a:rPr lang="en-US" altLang="ja-JP" sz="2800" b="0" i="1" smtClean="0">
                                  <a:latin typeface="Cambria Math" panose="02040503050406030204" pitchFamily="18" charset="0"/>
                                </a:rPr>
                              </m:ctrlPr>
                            </m:accPr>
                            <m:e>
                              <m:r>
                                <a:rPr lang="en-US" altLang="ja-JP" sz="2800" b="0" i="1" smtClean="0">
                                  <a:latin typeface="Cambria Math" panose="02040503050406030204" pitchFamily="18" charset="0"/>
                                </a:rPr>
                                <m:t>𝑦</m:t>
                              </m:r>
                            </m:e>
                          </m:acc>
                        </m:e>
                        <m:sub>
                          <m:r>
                            <a:rPr lang="en-US" altLang="ja-JP" sz="2800" b="0" i="1" smtClean="0">
                              <a:latin typeface="Cambria Math" panose="02040503050406030204" pitchFamily="18" charset="0"/>
                            </a:rPr>
                            <m:t>𝑖</m:t>
                          </m:r>
                        </m:sub>
                      </m:sSub>
                      <m:r>
                        <a:rPr lang="en-US" altLang="ja-JP" sz="2800" b="0" i="1" smtClean="0">
                          <a:latin typeface="Cambria Math" panose="02040503050406030204" pitchFamily="18" charset="0"/>
                        </a:rPr>
                        <m:t>+</m:t>
                      </m:r>
                      <m:acc>
                        <m:accPr>
                          <m:chr m:val="̅"/>
                          <m:ctrlPr>
                            <a:rPr lang="en-US" altLang="ja-JP" sz="2800" b="0" i="1" smtClean="0">
                              <a:latin typeface="Cambria Math" panose="02040503050406030204" pitchFamily="18" charset="0"/>
                            </a:rPr>
                          </m:ctrlPr>
                        </m:accPr>
                        <m:e>
                          <m:r>
                            <a:rPr lang="en-US" altLang="ja-JP" sz="2800" b="0" i="1" smtClean="0">
                              <a:latin typeface="Cambria Math" panose="02040503050406030204" pitchFamily="18" charset="0"/>
                            </a:rPr>
                            <m:t>𝑦</m:t>
                          </m:r>
                        </m:e>
                      </m:acc>
                    </m:oMath>
                  </m:oMathPara>
                </a14:m>
                <a:endParaRPr lang="ja-JP" altLang="en-US" sz="2800" dirty="0"/>
              </a:p>
            </p:txBody>
          </p:sp>
        </mc:Choice>
        <mc:Fallback>
          <p:sp>
            <p:nvSpPr>
              <p:cNvPr id="7" name="正方形/長方形 6"/>
              <p:cNvSpPr>
                <a:spLocks noRot="1" noChangeAspect="1" noMove="1" noResize="1" noEditPoints="1" noAdjustHandles="1" noChangeArrowheads="1" noChangeShapeType="1" noTextEdit="1"/>
              </p:cNvSpPr>
              <p:nvPr/>
            </p:nvSpPr>
            <p:spPr>
              <a:xfrm>
                <a:off x="1691680" y="3212976"/>
                <a:ext cx="5483104" cy="1054328"/>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p:cNvSpPr txBox="1"/>
              <p:nvPr/>
            </p:nvSpPr>
            <p:spPr>
              <a:xfrm>
                <a:off x="1691680" y="5157192"/>
                <a:ext cx="5688096" cy="59048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d>
                                <m:dPr>
                                  <m:ctrlPr>
                                    <a:rPr kumimoji="1" lang="en-US" altLang="ja-JP" sz="3200" i="1" smtClean="0">
                                      <a:latin typeface="Cambria Math" panose="02040503050406030204" pitchFamily="18" charset="0"/>
                                    </a:rPr>
                                  </m:ctrlPr>
                                </m:dPr>
                                <m:e>
                                  <m:r>
                                    <a:rPr kumimoji="1" lang="en-US" altLang="ja-JP" sz="3200" b="0" i="1" smtClean="0">
                                      <a:latin typeface="Cambria Math" panose="02040503050406030204" pitchFamily="18" charset="0"/>
                                    </a:rPr>
                                    <m:t>𝑎𝑏</m:t>
                                  </m:r>
                                </m:e>
                              </m:d>
                            </m:e>
                          </m:acc>
                        </m:e>
                        <m:sub>
                          <m:r>
                            <a:rPr kumimoji="1" lang="en-US" altLang="ja-JP" sz="3200" b="0" i="1" smtClean="0">
                              <a:latin typeface="Cambria Math" panose="02040503050406030204" pitchFamily="18" charset="0"/>
                            </a:rPr>
                            <m:t>𝑗𝑘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𝑗𝑘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𝑗</m:t>
                          </m:r>
                          <m:r>
                            <a:rPr kumimoji="1" lang="en-US" altLang="ja-JP" sz="3200" b="0" i="1" smtClean="0">
                              <a:latin typeface="Cambria Math" panose="02040503050406030204" pitchFamily="18" charset="0"/>
                              <a:ea typeface="Cambria Math" panose="02040503050406030204" pitchFamily="18" charset="0"/>
                            </a:rPr>
                            <m:t>∙</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lang="en-US" altLang="ja-JP" sz="3200" i="1">
                              <a:latin typeface="Cambria Math" panose="02040503050406030204" pitchFamily="18" charset="0"/>
                              <a:ea typeface="Cambria Math" panose="02040503050406030204" pitchFamily="18" charset="0"/>
                            </a:rPr>
                            <m:t>∙</m:t>
                          </m:r>
                          <m:r>
                            <a:rPr lang="en-US" altLang="ja-JP" sz="320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rPr>
                            <m:t>𝑘</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𝑦</m:t>
                              </m:r>
                            </m:e>
                          </m:acc>
                        </m:e>
                        <m:sub>
                          <m:r>
                            <a:rPr kumimoji="1" lang="en-US" altLang="ja-JP" sz="3200" b="0" i="1" smtClean="0">
                              <a:latin typeface="Cambria Math" panose="02040503050406030204" pitchFamily="18" charset="0"/>
                              <a:ea typeface="Cambria Math" panose="02040503050406030204" pitchFamily="18" charset="0"/>
                            </a:rPr>
                            <m:t>∙∙∙</m:t>
                          </m:r>
                        </m:sub>
                      </m:sSub>
                    </m:oMath>
                  </m:oMathPara>
                </a14:m>
                <a:endParaRPr kumimoji="1" lang="ja-JP" altLang="en-US" sz="32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1691680" y="5157192"/>
                <a:ext cx="5688096" cy="590483"/>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グラフでの主効果</a:t>
            </a:r>
            <a:endParaRPr kumimoji="1" lang="ja-JP" altLang="en-US" dirty="0"/>
          </a:p>
        </p:txBody>
      </p:sp>
      <p:cxnSp>
        <p:nvCxnSpPr>
          <p:cNvPr id="6" name="直線矢印コネクタ 5"/>
          <p:cNvCxnSpPr/>
          <p:nvPr/>
        </p:nvCxnSpPr>
        <p:spPr>
          <a:xfrm>
            <a:off x="1714480" y="4929198"/>
            <a:ext cx="500066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rot="5400000" flipH="1" flipV="1">
            <a:off x="35687" y="3250405"/>
            <a:ext cx="3357586"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2536017" y="4964917"/>
            <a:ext cx="50006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5400000">
            <a:off x="4000496" y="4929198"/>
            <a:ext cx="4286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5429256" y="5000636"/>
            <a:ext cx="42862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929058" y="5357826"/>
            <a:ext cx="595035" cy="584775"/>
          </a:xfrm>
          <a:prstGeom prst="rect">
            <a:avLst/>
          </a:prstGeom>
          <a:noFill/>
        </p:spPr>
        <p:txBody>
          <a:bodyPr wrap="none" rtlCol="0">
            <a:spAutoFit/>
          </a:bodyPr>
          <a:lstStyle/>
          <a:p>
            <a:r>
              <a:rPr kumimoji="1" lang="ja-JP" altLang="en-US" sz="3200" dirty="0" smtClean="0"/>
              <a:t>中</a:t>
            </a:r>
            <a:endParaRPr kumimoji="1" lang="ja-JP" altLang="en-US" sz="3200" dirty="0"/>
          </a:p>
        </p:txBody>
      </p:sp>
      <p:sp>
        <p:nvSpPr>
          <p:cNvPr id="19" name="テキスト ボックス 18"/>
          <p:cNvSpPr txBox="1"/>
          <p:nvPr/>
        </p:nvSpPr>
        <p:spPr>
          <a:xfrm>
            <a:off x="2652698" y="5357826"/>
            <a:ext cx="595035" cy="584775"/>
          </a:xfrm>
          <a:prstGeom prst="rect">
            <a:avLst/>
          </a:prstGeom>
          <a:noFill/>
        </p:spPr>
        <p:txBody>
          <a:bodyPr wrap="none" rtlCol="0">
            <a:spAutoFit/>
          </a:bodyPr>
          <a:lstStyle/>
          <a:p>
            <a:r>
              <a:rPr kumimoji="1" lang="ja-JP" altLang="en-US" sz="3200" dirty="0" smtClean="0"/>
              <a:t>短</a:t>
            </a:r>
            <a:endParaRPr kumimoji="1" lang="ja-JP" altLang="en-US" sz="3200" dirty="0"/>
          </a:p>
        </p:txBody>
      </p:sp>
      <p:sp>
        <p:nvSpPr>
          <p:cNvPr id="20" name="テキスト ボックス 19"/>
          <p:cNvSpPr txBox="1"/>
          <p:nvPr/>
        </p:nvSpPr>
        <p:spPr>
          <a:xfrm>
            <a:off x="5357818" y="5357826"/>
            <a:ext cx="595035" cy="584775"/>
          </a:xfrm>
          <a:prstGeom prst="rect">
            <a:avLst/>
          </a:prstGeom>
          <a:noFill/>
        </p:spPr>
        <p:txBody>
          <a:bodyPr wrap="none" rtlCol="0">
            <a:spAutoFit/>
          </a:bodyPr>
          <a:lstStyle/>
          <a:p>
            <a:r>
              <a:rPr lang="ja-JP" altLang="en-US" sz="3200" dirty="0" smtClean="0"/>
              <a:t>長</a:t>
            </a:r>
            <a:endParaRPr kumimoji="1" lang="ja-JP" altLang="en-US" sz="3200" dirty="0"/>
          </a:p>
        </p:txBody>
      </p:sp>
      <p:sp>
        <p:nvSpPr>
          <p:cNvPr id="21" name="テキスト ボックス 20"/>
          <p:cNvSpPr txBox="1"/>
          <p:nvPr/>
        </p:nvSpPr>
        <p:spPr>
          <a:xfrm>
            <a:off x="6858016" y="5072074"/>
            <a:ext cx="1826141" cy="584775"/>
          </a:xfrm>
          <a:prstGeom prst="rect">
            <a:avLst/>
          </a:prstGeom>
          <a:noFill/>
        </p:spPr>
        <p:txBody>
          <a:bodyPr wrap="none" rtlCol="0">
            <a:spAutoFit/>
          </a:bodyPr>
          <a:lstStyle/>
          <a:p>
            <a:r>
              <a:rPr kumimoji="1" lang="ja-JP" altLang="en-US" sz="3200" dirty="0" smtClean="0"/>
              <a:t>訓練時間</a:t>
            </a:r>
            <a:endParaRPr kumimoji="1" lang="ja-JP" altLang="en-US" sz="3200" dirty="0"/>
          </a:p>
        </p:txBody>
      </p:sp>
      <p:sp>
        <p:nvSpPr>
          <p:cNvPr id="22" name="テキスト ボックス 21"/>
          <p:cNvSpPr txBox="1"/>
          <p:nvPr/>
        </p:nvSpPr>
        <p:spPr>
          <a:xfrm>
            <a:off x="714348" y="2428868"/>
            <a:ext cx="595035" cy="1077218"/>
          </a:xfrm>
          <a:prstGeom prst="rect">
            <a:avLst/>
          </a:prstGeom>
          <a:noFill/>
        </p:spPr>
        <p:txBody>
          <a:bodyPr wrap="none" rtlCol="0">
            <a:spAutoFit/>
          </a:bodyPr>
          <a:lstStyle/>
          <a:p>
            <a:r>
              <a:rPr kumimoji="1" lang="ja-JP" altLang="en-US" sz="3200" dirty="0" smtClean="0"/>
              <a:t>成</a:t>
            </a:r>
            <a:endParaRPr kumimoji="1" lang="en-US" altLang="ja-JP" sz="3200" dirty="0" smtClean="0"/>
          </a:p>
          <a:p>
            <a:r>
              <a:rPr kumimoji="1" lang="ja-JP" altLang="en-US" sz="3200" dirty="0" smtClean="0"/>
              <a:t>績</a:t>
            </a:r>
            <a:endParaRPr kumimoji="1" lang="ja-JP" altLang="en-US" sz="3200" dirty="0"/>
          </a:p>
        </p:txBody>
      </p:sp>
      <p:cxnSp>
        <p:nvCxnSpPr>
          <p:cNvPr id="24" name="直線コネクタ 23"/>
          <p:cNvCxnSpPr/>
          <p:nvPr/>
        </p:nvCxnSpPr>
        <p:spPr>
          <a:xfrm>
            <a:off x="2714612" y="2428868"/>
            <a:ext cx="29289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786050" y="3714752"/>
            <a:ext cx="29289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6215074" y="3429000"/>
            <a:ext cx="595035" cy="584775"/>
          </a:xfrm>
          <a:prstGeom prst="rect">
            <a:avLst/>
          </a:prstGeom>
          <a:noFill/>
        </p:spPr>
        <p:txBody>
          <a:bodyPr wrap="none" rtlCol="0">
            <a:spAutoFit/>
          </a:bodyPr>
          <a:lstStyle/>
          <a:p>
            <a:r>
              <a:rPr kumimoji="1" lang="ja-JP" altLang="en-US" sz="3200" dirty="0" smtClean="0"/>
              <a:t>難</a:t>
            </a:r>
            <a:endParaRPr kumimoji="1" lang="ja-JP" altLang="en-US" sz="3200" dirty="0"/>
          </a:p>
        </p:txBody>
      </p:sp>
      <p:sp>
        <p:nvSpPr>
          <p:cNvPr id="27" name="テキスト ボックス 26"/>
          <p:cNvSpPr txBox="1"/>
          <p:nvPr/>
        </p:nvSpPr>
        <p:spPr>
          <a:xfrm>
            <a:off x="6215074" y="2214554"/>
            <a:ext cx="595035" cy="584775"/>
          </a:xfrm>
          <a:prstGeom prst="rect">
            <a:avLst/>
          </a:prstGeom>
          <a:noFill/>
        </p:spPr>
        <p:txBody>
          <a:bodyPr wrap="none" rtlCol="0">
            <a:spAutoFit/>
          </a:bodyPr>
          <a:lstStyle/>
          <a:p>
            <a:r>
              <a:rPr lang="ja-JP" altLang="en-US" sz="3200" dirty="0" smtClean="0"/>
              <a:t>易</a:t>
            </a:r>
            <a:endParaRPr kumimoji="1" lang="ja-JP" altLang="en-US"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グラフでの主効果</a:t>
            </a:r>
            <a:endParaRPr kumimoji="1" lang="ja-JP" altLang="en-US" dirty="0"/>
          </a:p>
        </p:txBody>
      </p:sp>
      <p:cxnSp>
        <p:nvCxnSpPr>
          <p:cNvPr id="6" name="直線矢印コネクタ 5"/>
          <p:cNvCxnSpPr/>
          <p:nvPr/>
        </p:nvCxnSpPr>
        <p:spPr>
          <a:xfrm>
            <a:off x="1714480" y="4929198"/>
            <a:ext cx="500066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rot="5400000" flipH="1" flipV="1">
            <a:off x="35687" y="3250405"/>
            <a:ext cx="3357586"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2536017" y="4964917"/>
            <a:ext cx="50006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5400000">
            <a:off x="4000496" y="4929198"/>
            <a:ext cx="4286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5429256" y="5000636"/>
            <a:ext cx="42862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929058" y="5357826"/>
            <a:ext cx="595035" cy="584775"/>
          </a:xfrm>
          <a:prstGeom prst="rect">
            <a:avLst/>
          </a:prstGeom>
          <a:noFill/>
        </p:spPr>
        <p:txBody>
          <a:bodyPr wrap="none" rtlCol="0">
            <a:spAutoFit/>
          </a:bodyPr>
          <a:lstStyle/>
          <a:p>
            <a:r>
              <a:rPr kumimoji="1" lang="ja-JP" altLang="en-US" sz="3200" dirty="0" smtClean="0"/>
              <a:t>中</a:t>
            </a:r>
            <a:endParaRPr kumimoji="1" lang="ja-JP" altLang="en-US" sz="3200" dirty="0"/>
          </a:p>
        </p:txBody>
      </p:sp>
      <p:sp>
        <p:nvSpPr>
          <p:cNvPr id="19" name="テキスト ボックス 18"/>
          <p:cNvSpPr txBox="1"/>
          <p:nvPr/>
        </p:nvSpPr>
        <p:spPr>
          <a:xfrm>
            <a:off x="2652698" y="5357826"/>
            <a:ext cx="595035" cy="584775"/>
          </a:xfrm>
          <a:prstGeom prst="rect">
            <a:avLst/>
          </a:prstGeom>
          <a:noFill/>
        </p:spPr>
        <p:txBody>
          <a:bodyPr wrap="none" rtlCol="0">
            <a:spAutoFit/>
          </a:bodyPr>
          <a:lstStyle/>
          <a:p>
            <a:r>
              <a:rPr kumimoji="1" lang="ja-JP" altLang="en-US" sz="3200" dirty="0" smtClean="0"/>
              <a:t>短</a:t>
            </a:r>
            <a:endParaRPr kumimoji="1" lang="ja-JP" altLang="en-US" sz="3200" dirty="0"/>
          </a:p>
        </p:txBody>
      </p:sp>
      <p:sp>
        <p:nvSpPr>
          <p:cNvPr id="20" name="テキスト ボックス 19"/>
          <p:cNvSpPr txBox="1"/>
          <p:nvPr/>
        </p:nvSpPr>
        <p:spPr>
          <a:xfrm>
            <a:off x="5357818" y="5357826"/>
            <a:ext cx="595035" cy="584775"/>
          </a:xfrm>
          <a:prstGeom prst="rect">
            <a:avLst/>
          </a:prstGeom>
          <a:noFill/>
        </p:spPr>
        <p:txBody>
          <a:bodyPr wrap="none" rtlCol="0">
            <a:spAutoFit/>
          </a:bodyPr>
          <a:lstStyle/>
          <a:p>
            <a:r>
              <a:rPr lang="ja-JP" altLang="en-US" sz="3200" dirty="0" smtClean="0"/>
              <a:t>長</a:t>
            </a:r>
            <a:endParaRPr kumimoji="1" lang="ja-JP" altLang="en-US" sz="3200" dirty="0"/>
          </a:p>
        </p:txBody>
      </p:sp>
      <p:sp>
        <p:nvSpPr>
          <p:cNvPr id="21" name="テキスト ボックス 20"/>
          <p:cNvSpPr txBox="1"/>
          <p:nvPr/>
        </p:nvSpPr>
        <p:spPr>
          <a:xfrm>
            <a:off x="6858016" y="5072074"/>
            <a:ext cx="1826141" cy="584775"/>
          </a:xfrm>
          <a:prstGeom prst="rect">
            <a:avLst/>
          </a:prstGeom>
          <a:noFill/>
        </p:spPr>
        <p:txBody>
          <a:bodyPr wrap="none" rtlCol="0">
            <a:spAutoFit/>
          </a:bodyPr>
          <a:lstStyle/>
          <a:p>
            <a:r>
              <a:rPr kumimoji="1" lang="ja-JP" altLang="en-US" sz="3200" dirty="0" smtClean="0"/>
              <a:t>訓練時間</a:t>
            </a:r>
            <a:endParaRPr kumimoji="1" lang="ja-JP" altLang="en-US" sz="3200" dirty="0"/>
          </a:p>
        </p:txBody>
      </p:sp>
      <p:sp>
        <p:nvSpPr>
          <p:cNvPr id="22" name="テキスト ボックス 21"/>
          <p:cNvSpPr txBox="1"/>
          <p:nvPr/>
        </p:nvSpPr>
        <p:spPr>
          <a:xfrm>
            <a:off x="714348" y="2428868"/>
            <a:ext cx="595035" cy="1077218"/>
          </a:xfrm>
          <a:prstGeom prst="rect">
            <a:avLst/>
          </a:prstGeom>
          <a:noFill/>
        </p:spPr>
        <p:txBody>
          <a:bodyPr wrap="none" rtlCol="0">
            <a:spAutoFit/>
          </a:bodyPr>
          <a:lstStyle/>
          <a:p>
            <a:r>
              <a:rPr kumimoji="1" lang="ja-JP" altLang="en-US" sz="3200" dirty="0" smtClean="0"/>
              <a:t>成</a:t>
            </a:r>
            <a:endParaRPr kumimoji="1" lang="en-US" altLang="ja-JP" sz="3200" dirty="0" smtClean="0"/>
          </a:p>
          <a:p>
            <a:r>
              <a:rPr kumimoji="1" lang="ja-JP" altLang="en-US" sz="3200" dirty="0" smtClean="0"/>
              <a:t>績</a:t>
            </a:r>
            <a:endParaRPr kumimoji="1" lang="ja-JP" altLang="en-US" sz="3200" dirty="0"/>
          </a:p>
        </p:txBody>
      </p:sp>
      <p:cxnSp>
        <p:nvCxnSpPr>
          <p:cNvPr id="24" name="直線コネクタ 23"/>
          <p:cNvCxnSpPr/>
          <p:nvPr/>
        </p:nvCxnSpPr>
        <p:spPr>
          <a:xfrm flipV="1">
            <a:off x="2714612" y="2428868"/>
            <a:ext cx="2928958" cy="9286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2786050" y="2571744"/>
            <a:ext cx="2928958" cy="1000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6000760" y="2500306"/>
            <a:ext cx="595035" cy="584775"/>
          </a:xfrm>
          <a:prstGeom prst="rect">
            <a:avLst/>
          </a:prstGeom>
          <a:noFill/>
        </p:spPr>
        <p:txBody>
          <a:bodyPr wrap="none" rtlCol="0">
            <a:spAutoFit/>
          </a:bodyPr>
          <a:lstStyle/>
          <a:p>
            <a:r>
              <a:rPr kumimoji="1" lang="ja-JP" altLang="en-US" sz="3200" dirty="0" smtClean="0"/>
              <a:t>難</a:t>
            </a:r>
            <a:endParaRPr kumimoji="1" lang="ja-JP" altLang="en-US" sz="3200" dirty="0"/>
          </a:p>
        </p:txBody>
      </p:sp>
      <p:sp>
        <p:nvSpPr>
          <p:cNvPr id="27" name="テキスト ボックス 26"/>
          <p:cNvSpPr txBox="1"/>
          <p:nvPr/>
        </p:nvSpPr>
        <p:spPr>
          <a:xfrm>
            <a:off x="6000760" y="1857364"/>
            <a:ext cx="595035" cy="584775"/>
          </a:xfrm>
          <a:prstGeom prst="rect">
            <a:avLst/>
          </a:prstGeom>
          <a:noFill/>
        </p:spPr>
        <p:txBody>
          <a:bodyPr wrap="none" rtlCol="0">
            <a:spAutoFit/>
          </a:bodyPr>
          <a:lstStyle/>
          <a:p>
            <a:r>
              <a:rPr lang="ja-JP" altLang="en-US" sz="3200" dirty="0" smtClean="0"/>
              <a:t>易</a:t>
            </a:r>
            <a:endParaRPr kumimoji="1" lang="ja-JP" altLang="en-US"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グラフでの交互作用</a:t>
            </a:r>
            <a:endParaRPr kumimoji="1" lang="ja-JP" altLang="en-US" dirty="0"/>
          </a:p>
        </p:txBody>
      </p:sp>
      <p:cxnSp>
        <p:nvCxnSpPr>
          <p:cNvPr id="6" name="直線矢印コネクタ 5"/>
          <p:cNvCxnSpPr/>
          <p:nvPr/>
        </p:nvCxnSpPr>
        <p:spPr>
          <a:xfrm>
            <a:off x="1714480" y="4929198"/>
            <a:ext cx="500066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rot="5400000" flipH="1" flipV="1">
            <a:off x="35687" y="3250405"/>
            <a:ext cx="3357586"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2536017" y="4964917"/>
            <a:ext cx="50006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5400000">
            <a:off x="4000496" y="4929198"/>
            <a:ext cx="4286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5429256" y="5000636"/>
            <a:ext cx="42862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929058" y="5357826"/>
            <a:ext cx="595035" cy="584775"/>
          </a:xfrm>
          <a:prstGeom prst="rect">
            <a:avLst/>
          </a:prstGeom>
          <a:noFill/>
        </p:spPr>
        <p:txBody>
          <a:bodyPr wrap="none" rtlCol="0">
            <a:spAutoFit/>
          </a:bodyPr>
          <a:lstStyle/>
          <a:p>
            <a:r>
              <a:rPr kumimoji="1" lang="ja-JP" altLang="en-US" sz="3200" dirty="0" smtClean="0"/>
              <a:t>中</a:t>
            </a:r>
            <a:endParaRPr kumimoji="1" lang="ja-JP" altLang="en-US" sz="3200" dirty="0"/>
          </a:p>
        </p:txBody>
      </p:sp>
      <p:sp>
        <p:nvSpPr>
          <p:cNvPr id="19" name="テキスト ボックス 18"/>
          <p:cNvSpPr txBox="1"/>
          <p:nvPr/>
        </p:nvSpPr>
        <p:spPr>
          <a:xfrm>
            <a:off x="2652698" y="5357826"/>
            <a:ext cx="595035" cy="584775"/>
          </a:xfrm>
          <a:prstGeom prst="rect">
            <a:avLst/>
          </a:prstGeom>
          <a:noFill/>
        </p:spPr>
        <p:txBody>
          <a:bodyPr wrap="none" rtlCol="0">
            <a:spAutoFit/>
          </a:bodyPr>
          <a:lstStyle/>
          <a:p>
            <a:r>
              <a:rPr kumimoji="1" lang="ja-JP" altLang="en-US" sz="3200" dirty="0" smtClean="0"/>
              <a:t>短</a:t>
            </a:r>
            <a:endParaRPr kumimoji="1" lang="ja-JP" altLang="en-US" sz="3200" dirty="0"/>
          </a:p>
        </p:txBody>
      </p:sp>
      <p:sp>
        <p:nvSpPr>
          <p:cNvPr id="20" name="テキスト ボックス 19"/>
          <p:cNvSpPr txBox="1"/>
          <p:nvPr/>
        </p:nvSpPr>
        <p:spPr>
          <a:xfrm>
            <a:off x="5357818" y="5357826"/>
            <a:ext cx="595035" cy="584775"/>
          </a:xfrm>
          <a:prstGeom prst="rect">
            <a:avLst/>
          </a:prstGeom>
          <a:noFill/>
        </p:spPr>
        <p:txBody>
          <a:bodyPr wrap="none" rtlCol="0">
            <a:spAutoFit/>
          </a:bodyPr>
          <a:lstStyle/>
          <a:p>
            <a:r>
              <a:rPr lang="ja-JP" altLang="en-US" sz="3200" dirty="0" smtClean="0"/>
              <a:t>長</a:t>
            </a:r>
            <a:endParaRPr kumimoji="1" lang="ja-JP" altLang="en-US" sz="3200" dirty="0"/>
          </a:p>
        </p:txBody>
      </p:sp>
      <p:sp>
        <p:nvSpPr>
          <p:cNvPr id="21" name="テキスト ボックス 20"/>
          <p:cNvSpPr txBox="1"/>
          <p:nvPr/>
        </p:nvSpPr>
        <p:spPr>
          <a:xfrm>
            <a:off x="6858016" y="5072074"/>
            <a:ext cx="1826141" cy="584775"/>
          </a:xfrm>
          <a:prstGeom prst="rect">
            <a:avLst/>
          </a:prstGeom>
          <a:noFill/>
        </p:spPr>
        <p:txBody>
          <a:bodyPr wrap="none" rtlCol="0">
            <a:spAutoFit/>
          </a:bodyPr>
          <a:lstStyle/>
          <a:p>
            <a:r>
              <a:rPr kumimoji="1" lang="ja-JP" altLang="en-US" sz="3200" dirty="0" smtClean="0"/>
              <a:t>訓練時間</a:t>
            </a:r>
            <a:endParaRPr kumimoji="1" lang="ja-JP" altLang="en-US" sz="3200" dirty="0"/>
          </a:p>
        </p:txBody>
      </p:sp>
      <p:sp>
        <p:nvSpPr>
          <p:cNvPr id="22" name="テキスト ボックス 21"/>
          <p:cNvSpPr txBox="1"/>
          <p:nvPr/>
        </p:nvSpPr>
        <p:spPr>
          <a:xfrm>
            <a:off x="714348" y="2428868"/>
            <a:ext cx="595035" cy="1077218"/>
          </a:xfrm>
          <a:prstGeom prst="rect">
            <a:avLst/>
          </a:prstGeom>
          <a:noFill/>
        </p:spPr>
        <p:txBody>
          <a:bodyPr wrap="none" rtlCol="0">
            <a:spAutoFit/>
          </a:bodyPr>
          <a:lstStyle/>
          <a:p>
            <a:r>
              <a:rPr kumimoji="1" lang="ja-JP" altLang="en-US" sz="3200" dirty="0" smtClean="0"/>
              <a:t>成</a:t>
            </a:r>
            <a:endParaRPr kumimoji="1" lang="en-US" altLang="ja-JP" sz="3200" dirty="0" smtClean="0"/>
          </a:p>
          <a:p>
            <a:r>
              <a:rPr kumimoji="1" lang="ja-JP" altLang="en-US" sz="3200" dirty="0" smtClean="0"/>
              <a:t>績</a:t>
            </a:r>
            <a:endParaRPr kumimoji="1" lang="ja-JP" altLang="en-US" sz="3200" dirty="0"/>
          </a:p>
        </p:txBody>
      </p:sp>
      <p:cxnSp>
        <p:nvCxnSpPr>
          <p:cNvPr id="24" name="直線コネクタ 23"/>
          <p:cNvCxnSpPr/>
          <p:nvPr/>
        </p:nvCxnSpPr>
        <p:spPr>
          <a:xfrm flipV="1">
            <a:off x="2786050" y="2428868"/>
            <a:ext cx="2857520" cy="10715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786050" y="3714752"/>
            <a:ext cx="29289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6215074" y="3429000"/>
            <a:ext cx="595035" cy="584775"/>
          </a:xfrm>
          <a:prstGeom prst="rect">
            <a:avLst/>
          </a:prstGeom>
          <a:noFill/>
        </p:spPr>
        <p:txBody>
          <a:bodyPr wrap="none" rtlCol="0">
            <a:spAutoFit/>
          </a:bodyPr>
          <a:lstStyle/>
          <a:p>
            <a:r>
              <a:rPr kumimoji="1" lang="ja-JP" altLang="en-US" sz="3200" dirty="0" smtClean="0"/>
              <a:t>難</a:t>
            </a:r>
            <a:endParaRPr kumimoji="1" lang="ja-JP" altLang="en-US" sz="3200" dirty="0"/>
          </a:p>
        </p:txBody>
      </p:sp>
      <p:sp>
        <p:nvSpPr>
          <p:cNvPr id="27" name="テキスト ボックス 26"/>
          <p:cNvSpPr txBox="1"/>
          <p:nvPr/>
        </p:nvSpPr>
        <p:spPr>
          <a:xfrm>
            <a:off x="6215074" y="2214554"/>
            <a:ext cx="595035" cy="584775"/>
          </a:xfrm>
          <a:prstGeom prst="rect">
            <a:avLst/>
          </a:prstGeom>
          <a:noFill/>
        </p:spPr>
        <p:txBody>
          <a:bodyPr wrap="none" rtlCol="0">
            <a:spAutoFit/>
          </a:bodyPr>
          <a:lstStyle/>
          <a:p>
            <a:r>
              <a:rPr lang="ja-JP" altLang="en-US" sz="3200" dirty="0" smtClean="0"/>
              <a:t>易</a:t>
            </a:r>
            <a:endParaRPr kumimoji="1" lang="ja-JP" altLang="en-US" sz="3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グラフでの交互作用</a:t>
            </a:r>
            <a:endParaRPr kumimoji="1" lang="ja-JP" altLang="en-US" dirty="0"/>
          </a:p>
        </p:txBody>
      </p:sp>
      <p:cxnSp>
        <p:nvCxnSpPr>
          <p:cNvPr id="6" name="直線矢印コネクタ 5"/>
          <p:cNvCxnSpPr/>
          <p:nvPr/>
        </p:nvCxnSpPr>
        <p:spPr>
          <a:xfrm>
            <a:off x="1714480" y="4929198"/>
            <a:ext cx="500066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rot="5400000" flipH="1" flipV="1">
            <a:off x="35687" y="3250405"/>
            <a:ext cx="3357586"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5400000">
            <a:off x="2536017" y="4964917"/>
            <a:ext cx="50006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5400000">
            <a:off x="4000496" y="4929198"/>
            <a:ext cx="4286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5429256" y="5000636"/>
            <a:ext cx="42862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929058" y="5357826"/>
            <a:ext cx="595035" cy="584775"/>
          </a:xfrm>
          <a:prstGeom prst="rect">
            <a:avLst/>
          </a:prstGeom>
          <a:noFill/>
        </p:spPr>
        <p:txBody>
          <a:bodyPr wrap="none" rtlCol="0">
            <a:spAutoFit/>
          </a:bodyPr>
          <a:lstStyle/>
          <a:p>
            <a:r>
              <a:rPr kumimoji="1" lang="ja-JP" altLang="en-US" sz="3200" dirty="0" smtClean="0"/>
              <a:t>中</a:t>
            </a:r>
            <a:endParaRPr kumimoji="1" lang="ja-JP" altLang="en-US" sz="3200" dirty="0"/>
          </a:p>
        </p:txBody>
      </p:sp>
      <p:sp>
        <p:nvSpPr>
          <p:cNvPr id="19" name="テキスト ボックス 18"/>
          <p:cNvSpPr txBox="1"/>
          <p:nvPr/>
        </p:nvSpPr>
        <p:spPr>
          <a:xfrm>
            <a:off x="2652698" y="5357826"/>
            <a:ext cx="595035" cy="584775"/>
          </a:xfrm>
          <a:prstGeom prst="rect">
            <a:avLst/>
          </a:prstGeom>
          <a:noFill/>
        </p:spPr>
        <p:txBody>
          <a:bodyPr wrap="none" rtlCol="0">
            <a:spAutoFit/>
          </a:bodyPr>
          <a:lstStyle/>
          <a:p>
            <a:r>
              <a:rPr kumimoji="1" lang="ja-JP" altLang="en-US" sz="3200" dirty="0" smtClean="0"/>
              <a:t>短</a:t>
            </a:r>
            <a:endParaRPr kumimoji="1" lang="ja-JP" altLang="en-US" sz="3200" dirty="0"/>
          </a:p>
        </p:txBody>
      </p:sp>
      <p:sp>
        <p:nvSpPr>
          <p:cNvPr id="20" name="テキスト ボックス 19"/>
          <p:cNvSpPr txBox="1"/>
          <p:nvPr/>
        </p:nvSpPr>
        <p:spPr>
          <a:xfrm>
            <a:off x="5357818" y="5357826"/>
            <a:ext cx="595035" cy="584775"/>
          </a:xfrm>
          <a:prstGeom prst="rect">
            <a:avLst/>
          </a:prstGeom>
          <a:noFill/>
        </p:spPr>
        <p:txBody>
          <a:bodyPr wrap="none" rtlCol="0">
            <a:spAutoFit/>
          </a:bodyPr>
          <a:lstStyle/>
          <a:p>
            <a:r>
              <a:rPr lang="ja-JP" altLang="en-US" sz="3200" dirty="0" smtClean="0"/>
              <a:t>長</a:t>
            </a:r>
            <a:endParaRPr kumimoji="1" lang="ja-JP" altLang="en-US" sz="3200" dirty="0"/>
          </a:p>
        </p:txBody>
      </p:sp>
      <p:sp>
        <p:nvSpPr>
          <p:cNvPr id="21" name="テキスト ボックス 20"/>
          <p:cNvSpPr txBox="1"/>
          <p:nvPr/>
        </p:nvSpPr>
        <p:spPr>
          <a:xfrm>
            <a:off x="6858016" y="5072074"/>
            <a:ext cx="1826141" cy="584775"/>
          </a:xfrm>
          <a:prstGeom prst="rect">
            <a:avLst/>
          </a:prstGeom>
          <a:noFill/>
        </p:spPr>
        <p:txBody>
          <a:bodyPr wrap="none" rtlCol="0">
            <a:spAutoFit/>
          </a:bodyPr>
          <a:lstStyle/>
          <a:p>
            <a:r>
              <a:rPr kumimoji="1" lang="ja-JP" altLang="en-US" sz="3200" dirty="0" smtClean="0"/>
              <a:t>訓練時間</a:t>
            </a:r>
            <a:endParaRPr kumimoji="1" lang="ja-JP" altLang="en-US" sz="3200" dirty="0"/>
          </a:p>
        </p:txBody>
      </p:sp>
      <p:sp>
        <p:nvSpPr>
          <p:cNvPr id="22" name="テキスト ボックス 21"/>
          <p:cNvSpPr txBox="1"/>
          <p:nvPr/>
        </p:nvSpPr>
        <p:spPr>
          <a:xfrm>
            <a:off x="714348" y="2428868"/>
            <a:ext cx="595035" cy="1077218"/>
          </a:xfrm>
          <a:prstGeom prst="rect">
            <a:avLst/>
          </a:prstGeom>
          <a:noFill/>
        </p:spPr>
        <p:txBody>
          <a:bodyPr wrap="none" rtlCol="0">
            <a:spAutoFit/>
          </a:bodyPr>
          <a:lstStyle/>
          <a:p>
            <a:r>
              <a:rPr kumimoji="1" lang="ja-JP" altLang="en-US" sz="3200" dirty="0" smtClean="0"/>
              <a:t>成</a:t>
            </a:r>
            <a:endParaRPr kumimoji="1" lang="en-US" altLang="ja-JP" sz="3200" dirty="0" smtClean="0"/>
          </a:p>
          <a:p>
            <a:r>
              <a:rPr kumimoji="1" lang="ja-JP" altLang="en-US" sz="3200" dirty="0" smtClean="0"/>
              <a:t>績</a:t>
            </a:r>
            <a:endParaRPr kumimoji="1" lang="ja-JP" altLang="en-US" sz="3200" dirty="0"/>
          </a:p>
        </p:txBody>
      </p:sp>
      <p:cxnSp>
        <p:nvCxnSpPr>
          <p:cNvPr id="24" name="直線コネクタ 23"/>
          <p:cNvCxnSpPr/>
          <p:nvPr/>
        </p:nvCxnSpPr>
        <p:spPr>
          <a:xfrm flipV="1">
            <a:off x="2714612" y="2428868"/>
            <a:ext cx="2928958" cy="164307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714612" y="2357430"/>
            <a:ext cx="3000396" cy="13573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6215074" y="3429000"/>
            <a:ext cx="595035" cy="584775"/>
          </a:xfrm>
          <a:prstGeom prst="rect">
            <a:avLst/>
          </a:prstGeom>
          <a:noFill/>
        </p:spPr>
        <p:txBody>
          <a:bodyPr wrap="none" rtlCol="0">
            <a:spAutoFit/>
          </a:bodyPr>
          <a:lstStyle/>
          <a:p>
            <a:r>
              <a:rPr kumimoji="1" lang="ja-JP" altLang="en-US" sz="3200" dirty="0" smtClean="0"/>
              <a:t>難</a:t>
            </a:r>
            <a:endParaRPr kumimoji="1" lang="ja-JP" altLang="en-US" sz="3200" dirty="0"/>
          </a:p>
        </p:txBody>
      </p:sp>
      <p:sp>
        <p:nvSpPr>
          <p:cNvPr id="27" name="テキスト ボックス 26"/>
          <p:cNvSpPr txBox="1"/>
          <p:nvPr/>
        </p:nvSpPr>
        <p:spPr>
          <a:xfrm>
            <a:off x="6215074" y="2214554"/>
            <a:ext cx="595035" cy="584775"/>
          </a:xfrm>
          <a:prstGeom prst="rect">
            <a:avLst/>
          </a:prstGeom>
          <a:noFill/>
        </p:spPr>
        <p:txBody>
          <a:bodyPr wrap="none" rtlCol="0">
            <a:spAutoFit/>
          </a:bodyPr>
          <a:lstStyle/>
          <a:p>
            <a:r>
              <a:rPr lang="ja-JP" altLang="en-US" sz="3200" dirty="0" smtClean="0"/>
              <a:t>易</a:t>
            </a:r>
            <a:endParaRPr kumimoji="1" lang="ja-JP" altLang="en-US"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分散分析に続く分析</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要因の効果（</a:t>
            </a:r>
            <a:r>
              <a:rPr kumimoji="1" lang="ja-JP" altLang="en-US" u="sng" dirty="0" smtClean="0">
                <a:solidFill>
                  <a:srgbClr val="FF0000"/>
                </a:solidFill>
              </a:rPr>
              <a:t>主効果</a:t>
            </a:r>
            <a:r>
              <a:rPr lang="ja-JP" altLang="en-US" dirty="0" smtClean="0"/>
              <a:t> </a:t>
            </a:r>
            <a:r>
              <a:rPr kumimoji="1" lang="en-US" altLang="ja-JP" dirty="0" smtClean="0"/>
              <a:t>main effect</a:t>
            </a:r>
            <a:r>
              <a:rPr kumimoji="1" lang="ja-JP" altLang="en-US" dirty="0" smtClean="0"/>
              <a:t>）が有意になった場合：その要因が３水準以上あるならば，どの水準間に差があるのかを調べる多重比較を行う．</a:t>
            </a:r>
            <a:endParaRPr kumimoji="1" lang="en-US" altLang="ja-JP" dirty="0" smtClean="0"/>
          </a:p>
          <a:p>
            <a:r>
              <a:rPr kumimoji="1" lang="ja-JP" altLang="en-US" dirty="0" smtClean="0"/>
              <a:t>交互作用が有意となった場合：</a:t>
            </a:r>
            <a:r>
              <a:rPr lang="ja-JP" altLang="en-US" dirty="0" smtClean="0"/>
              <a:t>一方の</a:t>
            </a:r>
            <a:r>
              <a:rPr kumimoji="1" lang="ja-JP" altLang="en-US" dirty="0" smtClean="0"/>
              <a:t>要因の効果が，もう一方の要因の水準ごとに異なるのだから，その水準ごとに要因効果を分析する．これは</a:t>
            </a:r>
            <a:r>
              <a:rPr kumimoji="1" lang="ja-JP" altLang="en-US" u="sng" dirty="0" smtClean="0">
                <a:solidFill>
                  <a:srgbClr val="FF0000"/>
                </a:solidFill>
              </a:rPr>
              <a:t>単純効果</a:t>
            </a:r>
            <a:r>
              <a:rPr kumimoji="1" lang="ja-JP" altLang="en-US" dirty="0" smtClean="0"/>
              <a:t>（</a:t>
            </a:r>
            <a:r>
              <a:rPr kumimoji="1" lang="en-US" altLang="ja-JP" dirty="0" smtClean="0"/>
              <a:t>simple effect</a:t>
            </a:r>
            <a:r>
              <a:rPr kumimoji="1" lang="ja-JP" altLang="en-US" dirty="0" smtClean="0"/>
              <a:t>）の分析と呼ばれる．</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フィッシャーの３原則</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smtClean="0">
                <a:solidFill>
                  <a:srgbClr val="FF0000"/>
                </a:solidFill>
              </a:rPr>
              <a:t>反復</a:t>
            </a:r>
            <a:r>
              <a:rPr kumimoji="1" lang="ja-JP" altLang="en-US" dirty="0" smtClean="0"/>
              <a:t>（</a:t>
            </a:r>
            <a:r>
              <a:rPr kumimoji="1" lang="en-US" altLang="ja-JP" dirty="0" smtClean="0"/>
              <a:t>replication</a:t>
            </a:r>
            <a:r>
              <a:rPr kumimoji="1" lang="ja-JP" altLang="en-US" dirty="0" smtClean="0"/>
              <a:t>）：誤差分散を評価するために，同じ条件下で測定を繰り返す．</a:t>
            </a:r>
            <a:endParaRPr kumimoji="1" lang="en-US" altLang="ja-JP" dirty="0" smtClean="0"/>
          </a:p>
          <a:p>
            <a:r>
              <a:rPr lang="ja-JP" altLang="en-US" u="sng" dirty="0" smtClean="0">
                <a:solidFill>
                  <a:srgbClr val="FF0000"/>
                </a:solidFill>
              </a:rPr>
              <a:t>無作為化</a:t>
            </a:r>
            <a:r>
              <a:rPr lang="ja-JP" altLang="en-US" dirty="0" smtClean="0"/>
              <a:t>（</a:t>
            </a:r>
            <a:r>
              <a:rPr lang="en-US" altLang="ja-JP" dirty="0" smtClean="0"/>
              <a:t>randomization</a:t>
            </a:r>
            <a:r>
              <a:rPr lang="ja-JP" altLang="en-US" dirty="0" smtClean="0"/>
              <a:t>）：系統誤差（</a:t>
            </a:r>
            <a:r>
              <a:rPr lang="en-US" altLang="ja-JP" dirty="0" smtClean="0"/>
              <a:t>systematic error</a:t>
            </a:r>
            <a:r>
              <a:rPr lang="ja-JP" altLang="en-US" dirty="0" smtClean="0"/>
              <a:t>）を偶然誤差（</a:t>
            </a:r>
            <a:r>
              <a:rPr lang="en-US" altLang="ja-JP" dirty="0" smtClean="0"/>
              <a:t>random error</a:t>
            </a:r>
            <a:r>
              <a:rPr lang="ja-JP" altLang="en-US" dirty="0" smtClean="0"/>
              <a:t>）に転化するために，処理（条件）の割り付けを無作為化する</a:t>
            </a:r>
            <a:endParaRPr lang="en-US" altLang="ja-JP" dirty="0" smtClean="0"/>
          </a:p>
          <a:p>
            <a:r>
              <a:rPr kumimoji="1" lang="ja-JP" altLang="en-US" u="sng" dirty="0" smtClean="0">
                <a:solidFill>
                  <a:srgbClr val="FF0000"/>
                </a:solidFill>
              </a:rPr>
              <a:t>局所管理</a:t>
            </a:r>
            <a:r>
              <a:rPr kumimoji="1" lang="ja-JP" altLang="en-US" dirty="0" smtClean="0"/>
              <a:t>（</a:t>
            </a:r>
            <a:r>
              <a:rPr kumimoji="1" lang="en-US" altLang="ja-JP" dirty="0" smtClean="0"/>
              <a:t>local control</a:t>
            </a:r>
            <a:r>
              <a:rPr kumimoji="1" lang="ja-JP" altLang="en-US" dirty="0" smtClean="0"/>
              <a:t>）：</a:t>
            </a:r>
            <a:r>
              <a:rPr lang="ja-JP" altLang="en-US" dirty="0" smtClean="0"/>
              <a:t>系統</a:t>
            </a:r>
            <a:r>
              <a:rPr lang="ja-JP" altLang="en-US" dirty="0"/>
              <a:t>誤差を</a:t>
            </a:r>
            <a:r>
              <a:rPr lang="ja-JP" altLang="en-US" dirty="0" smtClean="0"/>
              <a:t>除去するために，ブロックを構成して，各ブロック内では条件が均一になるよう管理する．</a:t>
            </a:r>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さらに学習すること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この講義では扱わなかったが，</a:t>
            </a:r>
            <a:r>
              <a:rPr lang="ja-JP" altLang="en-US" dirty="0" smtClean="0"/>
              <a:t>さらに学習すべきこととして，</a:t>
            </a:r>
            <a:endParaRPr lang="en-US" altLang="ja-JP" dirty="0" smtClean="0"/>
          </a:p>
          <a:p>
            <a:pPr lvl="1"/>
            <a:r>
              <a:rPr kumimoji="1" lang="ja-JP" altLang="en-US" dirty="0" smtClean="0"/>
              <a:t>被験者内要因のある２要因計画（金曜日の演習で扱う）</a:t>
            </a:r>
            <a:endParaRPr kumimoji="1" lang="en-US" altLang="ja-JP" dirty="0" smtClean="0"/>
          </a:p>
          <a:p>
            <a:pPr lvl="1"/>
            <a:r>
              <a:rPr kumimoji="1" lang="ja-JP" altLang="en-US" dirty="0" smtClean="0"/>
              <a:t>固定効果と変量効果</a:t>
            </a:r>
            <a:endParaRPr kumimoji="1" lang="en-US" altLang="ja-JP" dirty="0" smtClean="0"/>
          </a:p>
          <a:p>
            <a:pPr lvl="1"/>
            <a:r>
              <a:rPr lang="ja-JP" altLang="en-US" dirty="0" smtClean="0"/>
              <a:t>枝分かれ配置</a:t>
            </a:r>
            <a:endParaRPr lang="en-US" altLang="ja-JP" dirty="0" smtClean="0"/>
          </a:p>
          <a:p>
            <a:pPr lvl="1"/>
            <a:r>
              <a:rPr lang="ja-JP" altLang="en-US" dirty="0" smtClean="0"/>
              <a:t>直交表</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フィッシャーの３原則を説明できますか？</a:t>
            </a:r>
            <a:endParaRPr kumimoji="1" lang="en-US" altLang="ja-JP" dirty="0" smtClean="0"/>
          </a:p>
          <a:p>
            <a:r>
              <a:rPr lang="ja-JP" altLang="en-US" dirty="0"/>
              <a:t>系統誤差</a:t>
            </a:r>
            <a:r>
              <a:rPr lang="ja-JP" altLang="en-US" dirty="0" smtClean="0"/>
              <a:t>と偶然誤差の違いを説明できますか？</a:t>
            </a:r>
            <a:endParaRPr kumimoji="1" lang="en-US" altLang="ja-JP" dirty="0" smtClean="0"/>
          </a:p>
          <a:p>
            <a:r>
              <a:rPr lang="ja-JP" altLang="en-US" dirty="0" smtClean="0"/>
              <a:t>要因の交絡とは何か，説明できますか？</a:t>
            </a:r>
            <a:endParaRPr lang="en-US" altLang="ja-JP" dirty="0" smtClean="0"/>
          </a:p>
          <a:p>
            <a:r>
              <a:rPr lang="ja-JP" altLang="en-US" dirty="0" smtClean="0"/>
              <a:t>完全</a:t>
            </a:r>
            <a:r>
              <a:rPr lang="ja-JP" altLang="en-US" dirty="0"/>
              <a:t>無作為法と</a:t>
            </a:r>
            <a:r>
              <a:rPr lang="ja-JP" altLang="en-US" dirty="0" smtClean="0"/>
              <a:t>はどのような実験計画か，説明できますか？</a:t>
            </a:r>
            <a:endParaRPr lang="en-US" altLang="ja-JP" dirty="0" smtClean="0"/>
          </a:p>
          <a:p>
            <a:endParaRPr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18880196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乱塊法とはどのような実験計画か，説明できますか？</a:t>
            </a:r>
            <a:endParaRPr kumimoji="1" lang="en-US" altLang="ja-JP" dirty="0" smtClean="0"/>
          </a:p>
          <a:p>
            <a:r>
              <a:rPr lang="ja-JP" altLang="en-US" dirty="0" smtClean="0"/>
              <a:t>ラテン方格法とはどのような実験計画か，説明できますか？</a:t>
            </a:r>
            <a:endParaRPr lang="en-US" altLang="ja-JP" dirty="0" smtClean="0"/>
          </a:p>
          <a:p>
            <a:r>
              <a:rPr kumimoji="1" lang="ja-JP" altLang="en-US" dirty="0"/>
              <a:t>順序効果と</a:t>
            </a:r>
            <a:r>
              <a:rPr kumimoji="1" lang="ja-JP" altLang="en-US" dirty="0" smtClean="0"/>
              <a:t>は何か，説明できますか？　これに対してどのような対処を行うことができるか，説明できますか？</a:t>
            </a:r>
            <a:endParaRPr kumimoji="1" lang="ja-JP" altLang="en-US" dirty="0"/>
          </a:p>
        </p:txBody>
      </p:sp>
    </p:spTree>
    <p:extLst>
      <p:ext uri="{BB962C8B-B14F-4D97-AF65-F5344CB8AC3E}">
        <p14:creationId xmlns:p14="http://schemas.microsoft.com/office/powerpoint/2010/main" val="10479883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２要因実験での構造モデル</a:t>
            </a:r>
            <a:r>
              <a:rPr lang="ja-JP" altLang="en-US" dirty="0" smtClean="0"/>
              <a:t>を数式で書き，式の要素を説明できますか？</a:t>
            </a:r>
            <a:endParaRPr lang="en-US" altLang="ja-JP" dirty="0" smtClean="0"/>
          </a:p>
          <a:p>
            <a:r>
              <a:rPr kumimoji="1" lang="ja-JP" altLang="en-US" dirty="0" smtClean="0"/>
              <a:t>２要因実験での交互作用とは何か，説明できますか？</a:t>
            </a:r>
            <a:endParaRPr kumimoji="1" lang="en-US" altLang="ja-JP" dirty="0" smtClean="0"/>
          </a:p>
          <a:p>
            <a:r>
              <a:rPr kumimoji="1" lang="ja-JP" altLang="en-US" dirty="0" smtClean="0"/>
              <a:t>２要因実験での主効果および交互作用は，グラフではどのように表れるかわかりますか？</a:t>
            </a:r>
            <a:endParaRPr kumimoji="1" lang="ja-JP" altLang="en-US" dirty="0"/>
          </a:p>
        </p:txBody>
      </p:sp>
    </p:spTree>
    <p:extLst>
      <p:ext uri="{BB962C8B-B14F-4D97-AF65-F5344CB8AC3E}">
        <p14:creationId xmlns:p14="http://schemas.microsoft.com/office/powerpoint/2010/main" val="19514551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0279178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交互作用を想定しない３要因実験には，ラテン方格のデザインを利用できる．</a:t>
            </a:r>
            <a:endParaRPr kumimoji="1" lang="en-US" altLang="ja-JP" dirty="0" smtClean="0"/>
          </a:p>
          <a:p>
            <a:pPr lvl="1"/>
            <a:r>
              <a:rPr kumimoji="1" lang="ja-JP" altLang="en-US" dirty="0" smtClean="0"/>
              <a:t>水準数はすべての要因で</a:t>
            </a:r>
            <a:r>
              <a:rPr lang="ja-JP" altLang="en-US" dirty="0" smtClean="0"/>
              <a:t>等しいとする．</a:t>
            </a:r>
            <a:endParaRPr lang="en-US" altLang="ja-JP" dirty="0" smtClean="0"/>
          </a:p>
          <a:p>
            <a:pPr lvl="1"/>
            <a:r>
              <a:rPr lang="en-US" altLang="ja-JP" dirty="0" smtClean="0"/>
              <a:t>A1 </a:t>
            </a:r>
            <a:r>
              <a:rPr lang="ja-JP" altLang="en-US" dirty="0" smtClean="0"/>
              <a:t>水準の効果の推定に，</a:t>
            </a:r>
            <a:r>
              <a:rPr lang="en-US" altLang="ja-JP" dirty="0" smtClean="0"/>
              <a:t>B </a:t>
            </a:r>
            <a:r>
              <a:rPr lang="ja-JP" altLang="en-US" dirty="0" smtClean="0"/>
              <a:t>および </a:t>
            </a:r>
            <a:r>
              <a:rPr lang="en-US" altLang="ja-JP" dirty="0" smtClean="0"/>
              <a:t>C </a:t>
            </a:r>
            <a:r>
              <a:rPr lang="ja-JP" altLang="en-US" dirty="0" smtClean="0"/>
              <a:t>の各水準が１回ずつ用いられている．他の水準も同様．</a:t>
            </a:r>
            <a:endParaRPr lang="en-US" altLang="ja-JP" dirty="0" smtClean="0"/>
          </a:p>
        </p:txBody>
      </p:sp>
      <p:graphicFrame>
        <p:nvGraphicFramePr>
          <p:cNvPr id="4" name="表 3"/>
          <p:cNvGraphicFramePr>
            <a:graphicFrameLocks noGrp="1"/>
          </p:cNvGraphicFramePr>
          <p:nvPr/>
        </p:nvGraphicFramePr>
        <p:xfrm>
          <a:off x="1357290" y="4214818"/>
          <a:ext cx="6096000" cy="18288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endParaRPr kumimoji="1" lang="ja-JP" altLang="en-US" sz="2400" dirty="0"/>
                    </a:p>
                  </a:txBody>
                  <a:tcPr/>
                </a:tc>
                <a:tc>
                  <a:txBody>
                    <a:bodyPr/>
                    <a:lstStyle/>
                    <a:p>
                      <a:pPr algn="ctr"/>
                      <a:r>
                        <a:rPr kumimoji="1" lang="en-US" altLang="ja-JP" sz="2400" dirty="0" smtClean="0"/>
                        <a:t>B1</a:t>
                      </a:r>
                      <a:endParaRPr kumimoji="1" lang="ja-JP" altLang="en-US" sz="2400" dirty="0"/>
                    </a:p>
                  </a:txBody>
                  <a:tcPr/>
                </a:tc>
                <a:tc>
                  <a:txBody>
                    <a:bodyPr/>
                    <a:lstStyle/>
                    <a:p>
                      <a:pPr algn="ctr"/>
                      <a:r>
                        <a:rPr kumimoji="1" lang="en-US" altLang="ja-JP" sz="2400" dirty="0" smtClean="0"/>
                        <a:t>B2</a:t>
                      </a:r>
                      <a:endParaRPr kumimoji="1" lang="ja-JP" altLang="en-US" sz="2400" dirty="0"/>
                    </a:p>
                  </a:txBody>
                  <a:tcPr/>
                </a:tc>
                <a:tc>
                  <a:txBody>
                    <a:bodyPr/>
                    <a:lstStyle/>
                    <a:p>
                      <a:pPr algn="ctr"/>
                      <a:r>
                        <a:rPr kumimoji="1" lang="en-US" altLang="ja-JP" sz="2400" dirty="0" smtClean="0"/>
                        <a:t>B3</a:t>
                      </a:r>
                      <a:endParaRPr kumimoji="1" lang="ja-JP" altLang="en-US" sz="2400" dirty="0"/>
                    </a:p>
                  </a:txBody>
                  <a:tcPr/>
                </a:tc>
                <a:extLst>
                  <a:ext uri="{0D108BD9-81ED-4DB2-BD59-A6C34878D82A}">
                    <a16:rowId xmlns:a16="http://schemas.microsoft.com/office/drawing/2014/main" val="10000"/>
                  </a:ext>
                </a:extLst>
              </a:tr>
              <a:tr h="370840">
                <a:tc>
                  <a:txBody>
                    <a:bodyPr/>
                    <a:lstStyle/>
                    <a:p>
                      <a:pPr algn="ctr"/>
                      <a:r>
                        <a:rPr kumimoji="1" lang="en-US" altLang="ja-JP" sz="2400" dirty="0" smtClean="0"/>
                        <a:t>A1</a:t>
                      </a:r>
                    </a:p>
                  </a:txBody>
                  <a:tcPr/>
                </a:tc>
                <a:tc>
                  <a:txBody>
                    <a:bodyPr/>
                    <a:lstStyle/>
                    <a:p>
                      <a:pPr algn="ctr"/>
                      <a:r>
                        <a:rPr kumimoji="1" lang="en-US" altLang="ja-JP" sz="2400" dirty="0" smtClean="0"/>
                        <a:t>C1</a:t>
                      </a:r>
                      <a:endParaRPr kumimoji="1" lang="ja-JP" altLang="en-US" sz="2400" dirty="0"/>
                    </a:p>
                  </a:txBody>
                  <a:tcPr/>
                </a:tc>
                <a:tc>
                  <a:txBody>
                    <a:bodyPr/>
                    <a:lstStyle/>
                    <a:p>
                      <a:pPr algn="ctr"/>
                      <a:r>
                        <a:rPr kumimoji="1" lang="en-US" altLang="ja-JP" sz="2400" dirty="0" smtClean="0"/>
                        <a:t>C2</a:t>
                      </a:r>
                      <a:endParaRPr kumimoji="1" lang="ja-JP" altLang="en-US" sz="2400" dirty="0"/>
                    </a:p>
                  </a:txBody>
                  <a:tcPr/>
                </a:tc>
                <a:tc>
                  <a:txBody>
                    <a:bodyPr/>
                    <a:lstStyle/>
                    <a:p>
                      <a:pPr algn="ctr"/>
                      <a:r>
                        <a:rPr kumimoji="1" lang="en-US" altLang="ja-JP" sz="2400" dirty="0" smtClean="0"/>
                        <a:t>C3</a:t>
                      </a:r>
                      <a:endParaRPr kumimoji="1" lang="ja-JP" altLang="en-US" sz="2400" dirty="0"/>
                    </a:p>
                  </a:txBody>
                  <a:tcPr/>
                </a:tc>
                <a:extLst>
                  <a:ext uri="{0D108BD9-81ED-4DB2-BD59-A6C34878D82A}">
                    <a16:rowId xmlns:a16="http://schemas.microsoft.com/office/drawing/2014/main" val="10001"/>
                  </a:ext>
                </a:extLst>
              </a:tr>
              <a:tr h="370840">
                <a:tc>
                  <a:txBody>
                    <a:bodyPr/>
                    <a:lstStyle/>
                    <a:p>
                      <a:pPr algn="ctr"/>
                      <a:r>
                        <a:rPr kumimoji="1" lang="en-US" altLang="ja-JP" sz="2400" dirty="0" smtClean="0"/>
                        <a:t>A2</a:t>
                      </a:r>
                      <a:endParaRPr kumimoji="1" lang="ja-JP" altLang="en-US" sz="2400" dirty="0"/>
                    </a:p>
                  </a:txBody>
                  <a:tcPr/>
                </a:tc>
                <a:tc>
                  <a:txBody>
                    <a:bodyPr/>
                    <a:lstStyle/>
                    <a:p>
                      <a:pPr algn="ctr"/>
                      <a:r>
                        <a:rPr kumimoji="1" lang="en-US" altLang="ja-JP" sz="2400" dirty="0" smtClean="0"/>
                        <a:t>C3</a:t>
                      </a:r>
                      <a:endParaRPr kumimoji="1" lang="ja-JP" altLang="en-US" sz="2400" dirty="0"/>
                    </a:p>
                  </a:txBody>
                  <a:tcPr/>
                </a:tc>
                <a:tc>
                  <a:txBody>
                    <a:bodyPr/>
                    <a:lstStyle/>
                    <a:p>
                      <a:pPr algn="ctr"/>
                      <a:r>
                        <a:rPr kumimoji="1" lang="en-US" altLang="ja-JP" sz="2400" dirty="0" smtClean="0"/>
                        <a:t>C1</a:t>
                      </a:r>
                      <a:endParaRPr kumimoji="1" lang="ja-JP" altLang="en-US" sz="2400" dirty="0"/>
                    </a:p>
                  </a:txBody>
                  <a:tcPr/>
                </a:tc>
                <a:tc>
                  <a:txBody>
                    <a:bodyPr/>
                    <a:lstStyle/>
                    <a:p>
                      <a:pPr algn="ctr"/>
                      <a:r>
                        <a:rPr kumimoji="1" lang="en-US" altLang="ja-JP" sz="2400" dirty="0" smtClean="0"/>
                        <a:t>C2</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en-US" altLang="ja-JP" sz="2400" dirty="0" smtClean="0"/>
                        <a:t>A3</a:t>
                      </a:r>
                      <a:endParaRPr kumimoji="1" lang="ja-JP" altLang="en-US" sz="2400" dirty="0"/>
                    </a:p>
                  </a:txBody>
                  <a:tcPr/>
                </a:tc>
                <a:tc>
                  <a:txBody>
                    <a:bodyPr/>
                    <a:lstStyle/>
                    <a:p>
                      <a:pPr algn="ctr"/>
                      <a:r>
                        <a:rPr kumimoji="1" lang="en-US" altLang="ja-JP" sz="2400" dirty="0" smtClean="0"/>
                        <a:t>C2</a:t>
                      </a:r>
                      <a:endParaRPr kumimoji="1" lang="ja-JP" altLang="en-US" sz="2400" dirty="0"/>
                    </a:p>
                  </a:txBody>
                  <a:tcPr/>
                </a:tc>
                <a:tc>
                  <a:txBody>
                    <a:bodyPr/>
                    <a:lstStyle/>
                    <a:p>
                      <a:pPr algn="ctr"/>
                      <a:r>
                        <a:rPr kumimoji="1" lang="en-US" altLang="ja-JP" sz="2400" dirty="0" smtClean="0"/>
                        <a:t>C3</a:t>
                      </a:r>
                      <a:endParaRPr kumimoji="1" lang="ja-JP" altLang="en-US" sz="2400" dirty="0"/>
                    </a:p>
                  </a:txBody>
                  <a:tcPr/>
                </a:tc>
                <a:tc>
                  <a:txBody>
                    <a:bodyPr/>
                    <a:lstStyle/>
                    <a:p>
                      <a:pPr algn="ctr"/>
                      <a:r>
                        <a:rPr kumimoji="1" lang="en-US" altLang="ja-JP" sz="2400" dirty="0" smtClean="0"/>
                        <a:t>C1</a:t>
                      </a:r>
                      <a:endParaRPr kumimoji="1" lang="ja-JP" altLang="en-US" sz="2400" dirty="0"/>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smtClean="0"/>
              <a:t>反復</a:t>
            </a:r>
            <a:endParaRPr kumimoji="1" lang="ja-JP" altLang="en-US" dirty="0"/>
          </a:p>
        </p:txBody>
      </p:sp>
      <p:sp>
        <p:nvSpPr>
          <p:cNvPr id="5" name="コンテンツ プレースホルダ 4"/>
          <p:cNvSpPr>
            <a:spLocks noGrp="1"/>
          </p:cNvSpPr>
          <p:nvPr>
            <p:ph idx="1"/>
          </p:nvPr>
        </p:nvSpPr>
        <p:spPr/>
        <p:txBody>
          <a:bodyPr>
            <a:normAutofit/>
          </a:bodyPr>
          <a:lstStyle/>
          <a:p>
            <a:r>
              <a:rPr kumimoji="1" lang="ja-JP" altLang="en-US" dirty="0" smtClean="0"/>
              <a:t>農場で３つの品種を育てて収穫量を比較する実験を行うとする．</a:t>
            </a:r>
            <a:endParaRPr kumimoji="1" lang="en-US" altLang="ja-JP" dirty="0" smtClean="0"/>
          </a:p>
          <a:p>
            <a:r>
              <a:rPr lang="ja-JP" altLang="en-US" dirty="0"/>
              <a:t>３種類</a:t>
            </a:r>
            <a:r>
              <a:rPr lang="ja-JP" altLang="en-US" dirty="0" smtClean="0"/>
              <a:t>を１株ずつ育てても，その差は偶然にすぎないのか，品種の違いなのかわからない．</a:t>
            </a:r>
            <a:endParaRPr lang="en-US" altLang="ja-JP" dirty="0" smtClean="0"/>
          </a:p>
          <a:p>
            <a:pPr lvl="1"/>
            <a:r>
              <a:rPr lang="ja-JP" altLang="en-US" dirty="0" smtClean="0"/>
              <a:t>偶然変動（誤差分散）がわからなければ，差を評価できない．</a:t>
            </a:r>
            <a:endParaRPr lang="en-US" altLang="ja-JP" dirty="0" smtClean="0"/>
          </a:p>
          <a:p>
            <a:r>
              <a:rPr kumimoji="1" lang="ja-JP" altLang="en-US" dirty="0"/>
              <a:t>よって</a:t>
            </a:r>
            <a:r>
              <a:rPr kumimoji="1" lang="ja-JP" altLang="en-US" dirty="0" smtClean="0"/>
              <a:t>，３つの</a:t>
            </a:r>
            <a:r>
              <a:rPr lang="ja-JP" altLang="en-US" dirty="0" smtClean="0"/>
              <a:t>品種を，それぞ</a:t>
            </a:r>
            <a:r>
              <a:rPr lang="ja-JP" altLang="en-US" dirty="0"/>
              <a:t>れ</a:t>
            </a:r>
            <a:r>
              <a:rPr lang="ja-JP" altLang="en-US" dirty="0" smtClean="0"/>
              <a:t>何株か育てる必要がある．</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反復だけでよいか？</a:t>
            </a:r>
            <a:endParaRPr kumimoji="1" lang="ja-JP" altLang="en-US" dirty="0"/>
          </a:p>
        </p:txBody>
      </p:sp>
      <p:sp>
        <p:nvSpPr>
          <p:cNvPr id="5" name="正方形/長方形 4"/>
          <p:cNvSpPr/>
          <p:nvPr/>
        </p:nvSpPr>
        <p:spPr>
          <a:xfrm>
            <a:off x="1428728" y="1928802"/>
            <a:ext cx="1928826"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A </a:t>
            </a:r>
            <a:r>
              <a:rPr kumimoji="1" lang="en-US" altLang="ja-JP" sz="3200" dirty="0" err="1" smtClean="0"/>
              <a:t>A</a:t>
            </a:r>
            <a:r>
              <a:rPr kumimoji="1" lang="en-US" altLang="ja-JP" sz="3200" dirty="0" smtClean="0"/>
              <a:t> </a:t>
            </a:r>
            <a:r>
              <a:rPr kumimoji="1" lang="en-US" altLang="ja-JP" sz="3200" dirty="0" err="1" smtClean="0"/>
              <a:t>A</a:t>
            </a:r>
            <a:endParaRPr kumimoji="1" lang="en-US" altLang="ja-JP" sz="3200" dirty="0" smtClean="0"/>
          </a:p>
          <a:p>
            <a:pPr algn="ctr"/>
            <a:r>
              <a:rPr lang="en-US" altLang="ja-JP" sz="3200" dirty="0" smtClean="0"/>
              <a:t>A </a:t>
            </a:r>
            <a:r>
              <a:rPr lang="en-US" altLang="ja-JP" sz="3200" dirty="0" err="1" smtClean="0"/>
              <a:t>A</a:t>
            </a:r>
            <a:r>
              <a:rPr lang="en-US" altLang="ja-JP" sz="3200" dirty="0" smtClean="0"/>
              <a:t> </a:t>
            </a:r>
            <a:r>
              <a:rPr lang="en-US" altLang="ja-JP" sz="3200" dirty="0" err="1" smtClean="0"/>
              <a:t>A</a:t>
            </a:r>
            <a:endParaRPr lang="en-US" altLang="ja-JP" sz="3200" dirty="0" smtClean="0"/>
          </a:p>
          <a:p>
            <a:pPr algn="ctr"/>
            <a:r>
              <a:rPr kumimoji="1" lang="en-US" altLang="ja-JP" sz="3200" dirty="0" smtClean="0"/>
              <a:t>A </a:t>
            </a:r>
            <a:r>
              <a:rPr kumimoji="1" lang="en-US" altLang="ja-JP" sz="3200" dirty="0" err="1" smtClean="0"/>
              <a:t>A</a:t>
            </a:r>
            <a:r>
              <a:rPr kumimoji="1" lang="en-US" altLang="ja-JP" sz="3200" dirty="0" smtClean="0"/>
              <a:t> </a:t>
            </a:r>
            <a:r>
              <a:rPr kumimoji="1" lang="en-US" altLang="ja-JP" sz="3200" dirty="0" err="1" smtClean="0"/>
              <a:t>A</a:t>
            </a:r>
            <a:endParaRPr kumimoji="1" lang="ja-JP" altLang="en-US" sz="3200" dirty="0"/>
          </a:p>
        </p:txBody>
      </p:sp>
      <p:sp>
        <p:nvSpPr>
          <p:cNvPr id="6" name="正方形/長方形 5"/>
          <p:cNvSpPr/>
          <p:nvPr/>
        </p:nvSpPr>
        <p:spPr>
          <a:xfrm>
            <a:off x="3714744" y="1928802"/>
            <a:ext cx="1928826"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B </a:t>
            </a:r>
            <a:r>
              <a:rPr kumimoji="1" lang="en-US" altLang="ja-JP" sz="3200" dirty="0" err="1" smtClean="0"/>
              <a:t>B</a:t>
            </a:r>
            <a:r>
              <a:rPr kumimoji="1" lang="en-US" altLang="ja-JP" sz="3200" dirty="0" smtClean="0"/>
              <a:t> </a:t>
            </a:r>
            <a:r>
              <a:rPr kumimoji="1" lang="en-US" altLang="ja-JP" sz="3200" dirty="0" err="1" smtClean="0"/>
              <a:t>B</a:t>
            </a:r>
            <a:endParaRPr kumimoji="1" lang="en-US" altLang="ja-JP" sz="3200" dirty="0" smtClean="0"/>
          </a:p>
          <a:p>
            <a:pPr algn="ctr"/>
            <a:r>
              <a:rPr lang="en-US" altLang="ja-JP" sz="3200" dirty="0" smtClean="0"/>
              <a:t>B </a:t>
            </a:r>
            <a:r>
              <a:rPr lang="en-US" altLang="ja-JP" sz="3200" dirty="0" err="1" smtClean="0"/>
              <a:t>B</a:t>
            </a:r>
            <a:r>
              <a:rPr lang="en-US" altLang="ja-JP" sz="3200" dirty="0" smtClean="0"/>
              <a:t> </a:t>
            </a:r>
            <a:r>
              <a:rPr lang="en-US" altLang="ja-JP" sz="3200" dirty="0" err="1" smtClean="0"/>
              <a:t>B</a:t>
            </a:r>
            <a:endParaRPr lang="en-US" altLang="ja-JP" sz="3200" dirty="0" smtClean="0"/>
          </a:p>
          <a:p>
            <a:pPr algn="ctr"/>
            <a:r>
              <a:rPr kumimoji="1" lang="en-US" altLang="ja-JP" sz="3200" dirty="0" smtClean="0"/>
              <a:t>B </a:t>
            </a:r>
            <a:r>
              <a:rPr kumimoji="1" lang="en-US" altLang="ja-JP" sz="3200" dirty="0" err="1" smtClean="0"/>
              <a:t>B</a:t>
            </a:r>
            <a:r>
              <a:rPr kumimoji="1" lang="en-US" altLang="ja-JP" sz="3200" dirty="0" smtClean="0"/>
              <a:t> </a:t>
            </a:r>
            <a:r>
              <a:rPr kumimoji="1" lang="en-US" altLang="ja-JP" sz="3200" dirty="0" err="1" smtClean="0"/>
              <a:t>B</a:t>
            </a:r>
            <a:endParaRPr kumimoji="1" lang="ja-JP" altLang="en-US" sz="3200" dirty="0"/>
          </a:p>
        </p:txBody>
      </p:sp>
      <p:sp>
        <p:nvSpPr>
          <p:cNvPr id="7" name="正方形/長方形 6"/>
          <p:cNvSpPr/>
          <p:nvPr/>
        </p:nvSpPr>
        <p:spPr>
          <a:xfrm>
            <a:off x="6000760" y="1928802"/>
            <a:ext cx="1928826"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C </a:t>
            </a:r>
            <a:r>
              <a:rPr kumimoji="1" lang="en-US" altLang="ja-JP" sz="3200" dirty="0" err="1" smtClean="0"/>
              <a:t>C</a:t>
            </a:r>
            <a:r>
              <a:rPr kumimoji="1" lang="en-US" altLang="ja-JP" sz="3200" dirty="0" smtClean="0"/>
              <a:t> </a:t>
            </a:r>
            <a:r>
              <a:rPr kumimoji="1" lang="en-US" altLang="ja-JP" sz="3200" dirty="0" err="1" smtClean="0"/>
              <a:t>C</a:t>
            </a:r>
            <a:endParaRPr kumimoji="1" lang="en-US" altLang="ja-JP" sz="3200" dirty="0" smtClean="0"/>
          </a:p>
          <a:p>
            <a:pPr algn="ctr"/>
            <a:r>
              <a:rPr lang="en-US" altLang="ja-JP" sz="3200" dirty="0" smtClean="0"/>
              <a:t>C </a:t>
            </a:r>
            <a:r>
              <a:rPr lang="en-US" altLang="ja-JP" sz="3200" dirty="0" err="1" smtClean="0"/>
              <a:t>C</a:t>
            </a:r>
            <a:r>
              <a:rPr lang="en-US" altLang="ja-JP" sz="3200" dirty="0" smtClean="0"/>
              <a:t> </a:t>
            </a:r>
            <a:r>
              <a:rPr lang="en-US" altLang="ja-JP" sz="3200" dirty="0" err="1" smtClean="0"/>
              <a:t>C</a:t>
            </a:r>
            <a:endParaRPr lang="en-US" altLang="ja-JP" sz="3200" dirty="0" smtClean="0"/>
          </a:p>
          <a:p>
            <a:pPr algn="ctr"/>
            <a:r>
              <a:rPr kumimoji="1" lang="en-US" altLang="ja-JP" sz="3200" dirty="0" smtClean="0"/>
              <a:t>C </a:t>
            </a:r>
            <a:r>
              <a:rPr kumimoji="1" lang="en-US" altLang="ja-JP" sz="3200" dirty="0" err="1" smtClean="0"/>
              <a:t>C</a:t>
            </a:r>
            <a:r>
              <a:rPr kumimoji="1" lang="en-US" altLang="ja-JP" sz="3200" dirty="0" smtClean="0"/>
              <a:t> </a:t>
            </a:r>
            <a:r>
              <a:rPr kumimoji="1" lang="en-US" altLang="ja-JP" sz="3200" dirty="0" err="1" smtClean="0"/>
              <a:t>C</a:t>
            </a:r>
            <a:endParaRPr kumimoji="1" lang="ja-JP" altLang="en-US" sz="3200" dirty="0"/>
          </a:p>
        </p:txBody>
      </p:sp>
      <p:sp>
        <p:nvSpPr>
          <p:cNvPr id="2" name="テキスト ボックス 1"/>
          <p:cNvSpPr txBox="1"/>
          <p:nvPr/>
        </p:nvSpPr>
        <p:spPr>
          <a:xfrm>
            <a:off x="750838" y="2197005"/>
            <a:ext cx="7856638" cy="461665"/>
          </a:xfrm>
          <a:prstGeom prst="rect">
            <a:avLst/>
          </a:prstGeom>
          <a:noFill/>
        </p:spPr>
        <p:txBody>
          <a:bodyPr wrap="none" rtlCol="0">
            <a:spAutoFit/>
          </a:bodyPr>
          <a:lstStyle/>
          <a:p>
            <a:r>
              <a:rPr lang="ja-JP" altLang="en-US" sz="2400" dirty="0"/>
              <a:t>３区画に土地を分け，それぞれの土地で１種類ずつ育てる．</a:t>
            </a:r>
            <a:endParaRPr kumimoji="1"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反復だけでよいか？</a:t>
            </a:r>
            <a:endParaRPr kumimoji="1" lang="ja-JP" altLang="en-US" dirty="0"/>
          </a:p>
        </p:txBody>
      </p:sp>
      <p:sp>
        <p:nvSpPr>
          <p:cNvPr id="4" name="コンテンツ プレースホルダ 3"/>
          <p:cNvSpPr>
            <a:spLocks noGrp="1"/>
          </p:cNvSpPr>
          <p:nvPr>
            <p:ph idx="1"/>
          </p:nvPr>
        </p:nvSpPr>
        <p:spPr/>
        <p:txBody>
          <a:bodyPr/>
          <a:lstStyle/>
          <a:p>
            <a:r>
              <a:rPr kumimoji="1" lang="ja-JP" altLang="en-US" dirty="0" smtClean="0"/>
              <a:t>測定を繰り返すだけでは，影響に一定の方向のある</a:t>
            </a:r>
            <a:r>
              <a:rPr kumimoji="1" lang="ja-JP" altLang="en-US" u="sng" dirty="0" smtClean="0">
                <a:solidFill>
                  <a:srgbClr val="FF0000"/>
                </a:solidFill>
              </a:rPr>
              <a:t>系統誤差</a:t>
            </a:r>
            <a:r>
              <a:rPr kumimoji="1" lang="ja-JP" altLang="en-US" dirty="0" smtClean="0"/>
              <a:t>（</a:t>
            </a:r>
            <a:r>
              <a:rPr kumimoji="1" lang="en-US" altLang="ja-JP" dirty="0" smtClean="0"/>
              <a:t>systematic error</a:t>
            </a:r>
            <a:r>
              <a:rPr kumimoji="1" lang="ja-JP" altLang="en-US" dirty="0" smtClean="0"/>
              <a:t>）が混入するかもしれない．</a:t>
            </a:r>
            <a:endParaRPr kumimoji="1" lang="en-US" altLang="ja-JP" dirty="0" smtClean="0"/>
          </a:p>
          <a:p>
            <a:pPr lvl="1"/>
            <a:r>
              <a:rPr kumimoji="1" lang="ja-JP" altLang="en-US" dirty="0" smtClean="0"/>
              <a:t>３区画に土地を</a:t>
            </a:r>
            <a:r>
              <a:rPr lang="ja-JP" altLang="en-US" dirty="0" smtClean="0"/>
              <a:t>分け，それぞれの土地で１種類ずつ育てる．収穫量が違っても，種の差なのか，土地の差なのかが</a:t>
            </a:r>
            <a:r>
              <a:rPr lang="ja-JP" altLang="en-US" dirty="0"/>
              <a:t>区別</a:t>
            </a:r>
            <a:r>
              <a:rPr lang="ja-JP" altLang="en-US" dirty="0" smtClean="0"/>
              <a:t>できない．これを，要因が</a:t>
            </a:r>
            <a:r>
              <a:rPr lang="ja-JP" altLang="en-US" u="sng" dirty="0" smtClean="0">
                <a:solidFill>
                  <a:srgbClr val="FF0000"/>
                </a:solidFill>
              </a:rPr>
              <a:t>交絡している</a:t>
            </a:r>
            <a:r>
              <a:rPr lang="ja-JP" altLang="en-US" dirty="0" smtClean="0"/>
              <a:t>（</a:t>
            </a:r>
            <a:r>
              <a:rPr lang="en-US" altLang="ja-JP" dirty="0" smtClean="0"/>
              <a:t>confound</a:t>
            </a:r>
            <a:r>
              <a:rPr lang="ja-JP" altLang="en-US" dirty="0" smtClean="0"/>
              <a:t>）と言う．</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無作為化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特定の土地区画は，収穫量に対して，一定の方向のある誤差（系統誤差）をもたらす．</a:t>
            </a:r>
            <a:endParaRPr kumimoji="1" lang="en-US" altLang="ja-JP" dirty="0" smtClean="0"/>
          </a:p>
          <a:p>
            <a:r>
              <a:rPr kumimoji="1" lang="ja-JP" altLang="en-US" dirty="0" smtClean="0"/>
              <a:t>ひとつの対策として，農場全体で，３つの品種をランダムに植えればよい．</a:t>
            </a:r>
            <a:endParaRPr kumimoji="1" lang="en-US" altLang="ja-JP" dirty="0" smtClean="0"/>
          </a:p>
          <a:p>
            <a:r>
              <a:rPr lang="ja-JP" altLang="en-US" dirty="0"/>
              <a:t>どの品種においても</a:t>
            </a:r>
            <a:r>
              <a:rPr lang="ja-JP" altLang="en-US" dirty="0" smtClean="0"/>
              <a:t>，よい土壌条件に植えられる株もあれば，そうでない条件に植えられるものもある．</a:t>
            </a:r>
            <a:r>
              <a:rPr lang="ja-JP" altLang="en-US" u="sng" dirty="0" smtClean="0">
                <a:solidFill>
                  <a:srgbClr val="FF0000"/>
                </a:solidFill>
              </a:rPr>
              <a:t>無作為化</a:t>
            </a:r>
            <a:r>
              <a:rPr lang="ja-JP" altLang="en-US" u="sng" dirty="0" smtClean="0"/>
              <a:t>により，</a:t>
            </a:r>
            <a:r>
              <a:rPr lang="ja-JP" altLang="en-US" u="sng" dirty="0" smtClean="0">
                <a:solidFill>
                  <a:srgbClr val="FF0000"/>
                </a:solidFill>
              </a:rPr>
              <a:t>系統</a:t>
            </a:r>
            <a:r>
              <a:rPr lang="ja-JP" altLang="en-US" u="sng" dirty="0">
                <a:solidFill>
                  <a:srgbClr val="FF0000"/>
                </a:solidFill>
              </a:rPr>
              <a:t>誤差</a:t>
            </a:r>
            <a:r>
              <a:rPr lang="ja-JP" altLang="en-US" u="sng" dirty="0" smtClean="0"/>
              <a:t>が</a:t>
            </a:r>
            <a:r>
              <a:rPr lang="ja-JP" altLang="en-US" u="sng" dirty="0" smtClean="0">
                <a:solidFill>
                  <a:srgbClr val="FF0000"/>
                </a:solidFill>
              </a:rPr>
              <a:t>偶然誤差</a:t>
            </a:r>
            <a:r>
              <a:rPr lang="ja-JP" altLang="en-US" u="sng" dirty="0" smtClean="0"/>
              <a:t>に転化される</a:t>
            </a:r>
            <a:r>
              <a:rPr lang="ja-JP" altLang="en-US" dirty="0" smtClean="0"/>
              <a:t>．</a:t>
            </a:r>
            <a:endParaRPr kumimoji="1" lang="ja-JP" altLang="en-US" dirty="0"/>
          </a:p>
        </p:txBody>
      </p:sp>
    </p:spTree>
    <p:extLst>
      <p:ext uri="{BB962C8B-B14F-4D97-AF65-F5344CB8AC3E}">
        <p14:creationId xmlns:p14="http://schemas.microsoft.com/office/powerpoint/2010/main" val="2927326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反復＋無作為化</a:t>
            </a:r>
            <a:endParaRPr kumimoji="1" lang="ja-JP" altLang="en-US" dirty="0"/>
          </a:p>
        </p:txBody>
      </p:sp>
      <p:sp>
        <p:nvSpPr>
          <p:cNvPr id="5" name="正方形/長方形 4"/>
          <p:cNvSpPr/>
          <p:nvPr/>
        </p:nvSpPr>
        <p:spPr>
          <a:xfrm>
            <a:off x="1785918" y="1571612"/>
            <a:ext cx="1928826"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B C </a:t>
            </a:r>
            <a:r>
              <a:rPr lang="en-US" altLang="ja-JP" sz="3200" dirty="0" smtClean="0"/>
              <a:t>A</a:t>
            </a:r>
            <a:endParaRPr kumimoji="1" lang="en-US" altLang="ja-JP" sz="3200" dirty="0" smtClean="0"/>
          </a:p>
          <a:p>
            <a:pPr algn="ctr"/>
            <a:r>
              <a:rPr lang="en-US" altLang="ja-JP" sz="3200" dirty="0"/>
              <a:t>C</a:t>
            </a:r>
            <a:r>
              <a:rPr lang="en-US" altLang="ja-JP" sz="3200" dirty="0" smtClean="0"/>
              <a:t> </a:t>
            </a:r>
            <a:r>
              <a:rPr lang="en-US" altLang="ja-JP" sz="3200" dirty="0"/>
              <a:t>B</a:t>
            </a:r>
            <a:r>
              <a:rPr lang="en-US" altLang="ja-JP" sz="3200" dirty="0" smtClean="0"/>
              <a:t> </a:t>
            </a:r>
            <a:r>
              <a:rPr lang="en-US" altLang="ja-JP" sz="3200" dirty="0"/>
              <a:t>A</a:t>
            </a:r>
            <a:endParaRPr lang="en-US" altLang="ja-JP" sz="3200" dirty="0" smtClean="0"/>
          </a:p>
          <a:p>
            <a:pPr algn="ctr"/>
            <a:r>
              <a:rPr kumimoji="1" lang="en-US" altLang="ja-JP" sz="3200" dirty="0" smtClean="0"/>
              <a:t>A </a:t>
            </a:r>
            <a:r>
              <a:rPr lang="en-US" altLang="ja-JP" sz="3200" dirty="0"/>
              <a:t>C</a:t>
            </a:r>
            <a:r>
              <a:rPr kumimoji="1" lang="en-US" altLang="ja-JP" sz="3200" dirty="0" smtClean="0"/>
              <a:t> A</a:t>
            </a:r>
            <a:endParaRPr kumimoji="1" lang="ja-JP" altLang="en-US" sz="3200" dirty="0"/>
          </a:p>
        </p:txBody>
      </p:sp>
      <p:sp>
        <p:nvSpPr>
          <p:cNvPr id="6" name="正方形/長方形 5"/>
          <p:cNvSpPr/>
          <p:nvPr/>
        </p:nvSpPr>
        <p:spPr>
          <a:xfrm>
            <a:off x="3714744" y="1571612"/>
            <a:ext cx="1928826"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3200" dirty="0" smtClean="0"/>
              <a:t>A </a:t>
            </a:r>
            <a:r>
              <a:rPr kumimoji="1" lang="en-US" altLang="ja-JP" sz="3200" dirty="0" smtClean="0"/>
              <a:t>B </a:t>
            </a:r>
            <a:r>
              <a:rPr lang="en-US" altLang="ja-JP" sz="3200" dirty="0"/>
              <a:t>C</a:t>
            </a:r>
            <a:endParaRPr kumimoji="1" lang="en-US" altLang="ja-JP" sz="3200" dirty="0" smtClean="0"/>
          </a:p>
          <a:p>
            <a:pPr algn="ctr"/>
            <a:r>
              <a:rPr lang="en-US" altLang="ja-JP" sz="3200" dirty="0"/>
              <a:t>A</a:t>
            </a:r>
            <a:r>
              <a:rPr lang="en-US" altLang="ja-JP" sz="3200" dirty="0" smtClean="0"/>
              <a:t> </a:t>
            </a:r>
            <a:r>
              <a:rPr lang="en-US" altLang="ja-JP" sz="3200" dirty="0" err="1" smtClean="0"/>
              <a:t>A</a:t>
            </a:r>
            <a:r>
              <a:rPr lang="en-US" altLang="ja-JP" sz="3200" dirty="0" smtClean="0"/>
              <a:t> B</a:t>
            </a:r>
          </a:p>
          <a:p>
            <a:pPr algn="ctr"/>
            <a:r>
              <a:rPr kumimoji="1" lang="en-US" altLang="ja-JP" sz="3200" dirty="0" smtClean="0"/>
              <a:t>C B </a:t>
            </a:r>
            <a:r>
              <a:rPr kumimoji="1" lang="en-US" altLang="ja-JP" sz="3200" dirty="0" err="1" smtClean="0"/>
              <a:t>B</a:t>
            </a:r>
            <a:endParaRPr kumimoji="1" lang="ja-JP" altLang="en-US" sz="3200" dirty="0"/>
          </a:p>
        </p:txBody>
      </p:sp>
      <p:sp>
        <p:nvSpPr>
          <p:cNvPr id="7" name="正方形/長方形 6"/>
          <p:cNvSpPr/>
          <p:nvPr/>
        </p:nvSpPr>
        <p:spPr>
          <a:xfrm>
            <a:off x="5643570" y="1571612"/>
            <a:ext cx="1928826"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dirty="0" smtClean="0"/>
              <a:t>C </a:t>
            </a:r>
            <a:r>
              <a:rPr kumimoji="1" lang="en-US" altLang="ja-JP" sz="3200" dirty="0" err="1" smtClean="0"/>
              <a:t>C</a:t>
            </a:r>
            <a:r>
              <a:rPr kumimoji="1" lang="en-US" altLang="ja-JP" sz="3200" dirty="0" smtClean="0"/>
              <a:t> A</a:t>
            </a:r>
          </a:p>
          <a:p>
            <a:pPr algn="ctr"/>
            <a:r>
              <a:rPr lang="en-US" altLang="ja-JP" sz="3200" dirty="0"/>
              <a:t>B</a:t>
            </a:r>
            <a:r>
              <a:rPr lang="en-US" altLang="ja-JP" sz="3200" dirty="0" smtClean="0"/>
              <a:t> C B</a:t>
            </a:r>
          </a:p>
          <a:p>
            <a:pPr algn="ctr"/>
            <a:r>
              <a:rPr kumimoji="1" lang="en-US" altLang="ja-JP" sz="3200" dirty="0" smtClean="0"/>
              <a:t>C </a:t>
            </a:r>
            <a:r>
              <a:rPr lang="en-US" altLang="ja-JP" sz="3200" dirty="0"/>
              <a:t>B</a:t>
            </a:r>
            <a:r>
              <a:rPr kumimoji="1" lang="en-US" altLang="ja-JP" sz="3200" dirty="0" smtClean="0"/>
              <a:t> </a:t>
            </a:r>
            <a:r>
              <a:rPr lang="en-US" altLang="ja-JP" sz="3200" dirty="0"/>
              <a:t>A</a:t>
            </a:r>
            <a:endParaRPr kumimoji="1" lang="ja-JP" altLang="en-US" sz="3200" dirty="0"/>
          </a:p>
        </p:txBody>
      </p:sp>
      <p:sp>
        <p:nvSpPr>
          <p:cNvPr id="8" name="テキスト ボックス 7"/>
          <p:cNvSpPr txBox="1"/>
          <p:nvPr/>
        </p:nvSpPr>
        <p:spPr>
          <a:xfrm>
            <a:off x="500034" y="5429264"/>
            <a:ext cx="8387104" cy="954107"/>
          </a:xfrm>
          <a:prstGeom prst="rect">
            <a:avLst/>
          </a:prstGeom>
          <a:noFill/>
        </p:spPr>
        <p:txBody>
          <a:bodyPr wrap="none" rtlCol="0">
            <a:spAutoFit/>
          </a:bodyPr>
          <a:lstStyle/>
          <a:p>
            <a:r>
              <a:rPr kumimoji="1" lang="ja-JP" altLang="en-US" sz="2800" dirty="0" smtClean="0"/>
              <a:t>反復と無作為化の原則を満たす実験デザインを</a:t>
            </a:r>
            <a:endParaRPr kumimoji="1" lang="en-US" altLang="ja-JP" sz="2800" dirty="0" smtClean="0"/>
          </a:p>
          <a:p>
            <a:r>
              <a:rPr kumimoji="1" lang="ja-JP" altLang="en-US" sz="2800" u="sng" dirty="0" smtClean="0">
                <a:solidFill>
                  <a:srgbClr val="FF0000"/>
                </a:solidFill>
              </a:rPr>
              <a:t>完全無作為法</a:t>
            </a:r>
            <a:r>
              <a:rPr kumimoji="1" lang="ja-JP" altLang="en-US" sz="2800" dirty="0" smtClean="0"/>
              <a:t>（</a:t>
            </a:r>
            <a:r>
              <a:rPr kumimoji="1" lang="en-US" altLang="ja-JP" sz="2800" dirty="0" smtClean="0"/>
              <a:t>completely randomized design</a:t>
            </a:r>
            <a:r>
              <a:rPr kumimoji="1" lang="ja-JP" altLang="en-US" sz="2800" dirty="0" smtClean="0"/>
              <a:t>）と呼ぶ．</a:t>
            </a:r>
            <a:endParaRPr kumimoji="1" lang="ja-JP" altLang="en-US" sz="2800" dirty="0"/>
          </a:p>
        </p:txBody>
      </p:sp>
      <p:sp>
        <p:nvSpPr>
          <p:cNvPr id="9" name="テキスト ボックス 8"/>
          <p:cNvSpPr txBox="1"/>
          <p:nvPr/>
        </p:nvSpPr>
        <p:spPr>
          <a:xfrm>
            <a:off x="928662" y="1785926"/>
            <a:ext cx="7231467" cy="461665"/>
          </a:xfrm>
          <a:prstGeom prst="rect">
            <a:avLst/>
          </a:prstGeom>
          <a:noFill/>
        </p:spPr>
        <p:txBody>
          <a:bodyPr wrap="none" rtlCol="0">
            <a:spAutoFit/>
          </a:bodyPr>
          <a:lstStyle/>
          <a:p>
            <a:r>
              <a:rPr lang="ja-JP" altLang="en-US" sz="2400" dirty="0" smtClean="0"/>
              <a:t>実験場全体に，３種類の株をランダムに植えて育てる．</a:t>
            </a:r>
            <a:endParaRPr kumimoji="1" lang="ja-JP"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局所管理</a:t>
            </a:r>
            <a:endParaRPr kumimoji="1" lang="ja-JP" altLang="en-US" dirty="0"/>
          </a:p>
        </p:txBody>
      </p:sp>
      <p:sp>
        <p:nvSpPr>
          <p:cNvPr id="4" name="コンテンツ プレースホルダー 3"/>
          <p:cNvSpPr>
            <a:spLocks noGrp="1"/>
          </p:cNvSpPr>
          <p:nvPr>
            <p:ph idx="1"/>
          </p:nvPr>
        </p:nvSpPr>
        <p:spPr/>
        <p:txBody>
          <a:bodyPr>
            <a:normAutofit/>
          </a:bodyPr>
          <a:lstStyle/>
          <a:p>
            <a:r>
              <a:rPr lang="ja-JP" altLang="en-US" dirty="0" smtClean="0"/>
              <a:t>土地の違いは，同一品種での収穫量の違い（誤差分散）に入り込む．</a:t>
            </a:r>
            <a:endParaRPr lang="en-US" altLang="ja-JP" dirty="0" smtClean="0"/>
          </a:p>
          <a:p>
            <a:r>
              <a:rPr lang="ja-JP" altLang="en-US" dirty="0" smtClean="0"/>
              <a:t>特定の株をどこに植えるかはランダムに決めるので，土地条件は品種間で完全に公平ではない．</a:t>
            </a:r>
            <a:endParaRPr lang="en-US" altLang="ja-JP" dirty="0" smtClean="0"/>
          </a:p>
          <a:p>
            <a:pPr lvl="1"/>
            <a:r>
              <a:rPr lang="ja-JP" altLang="en-US" dirty="0" smtClean="0"/>
              <a:t>良い土地条件に</a:t>
            </a:r>
            <a:r>
              <a:rPr lang="ja-JP" altLang="en-US" u="sng" dirty="0" smtClean="0"/>
              <a:t>たまたま</a:t>
            </a:r>
            <a:r>
              <a:rPr lang="ja-JP" altLang="en-US" dirty="0" smtClean="0"/>
              <a:t>多く植えられた品種．</a:t>
            </a:r>
            <a:endParaRPr lang="en-US" altLang="ja-JP" dirty="0" smtClean="0"/>
          </a:p>
          <a:p>
            <a:r>
              <a:rPr lang="ja-JP" altLang="en-US" dirty="0" smtClean="0"/>
              <a:t>土地の違いによる収穫量の変動を，誤差変動から切り離せないか？　→　</a:t>
            </a:r>
            <a:r>
              <a:rPr lang="ja-JP" altLang="en-US" u="sng" dirty="0" smtClean="0">
                <a:solidFill>
                  <a:srgbClr val="FF0000"/>
                </a:solidFill>
              </a:rPr>
              <a:t>局所管理</a:t>
            </a:r>
            <a:endParaRPr lang="en-US" altLang="ja-JP" u="sng" dirty="0" smtClean="0">
              <a:solidFill>
                <a:srgbClr val="FF0000"/>
              </a:solidFill>
            </a:endParaRPr>
          </a:p>
        </p:txBody>
      </p:sp>
    </p:spTree>
    <p:extLst>
      <p:ext uri="{BB962C8B-B14F-4D97-AF65-F5344CB8AC3E}">
        <p14:creationId xmlns:p14="http://schemas.microsoft.com/office/powerpoint/2010/main" val="2337243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3334</TotalTime>
  <Words>1897</Words>
  <Application>Microsoft Office PowerPoint</Application>
  <PresentationFormat>画面に合わせる (4:3)</PresentationFormat>
  <Paragraphs>331</Paragraphs>
  <Slides>35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35</vt:i4>
      </vt:variant>
    </vt:vector>
  </HeadingPairs>
  <TitlesOfParts>
    <vt:vector size="41" baseType="lpstr">
      <vt:lpstr>ＭＳ Ｐゴシック</vt:lpstr>
      <vt:lpstr>Arial</vt:lpstr>
      <vt:lpstr>Calibri</vt:lpstr>
      <vt:lpstr>Cambria Math</vt:lpstr>
      <vt:lpstr>Times New Roman</vt:lpstr>
      <vt:lpstr>Office テーマ</vt:lpstr>
      <vt:lpstr>社会統計 第９回：実験計画法</vt:lpstr>
      <vt:lpstr>実験計画法</vt:lpstr>
      <vt:lpstr>フィッシャーの３原則</vt:lpstr>
      <vt:lpstr>反復</vt:lpstr>
      <vt:lpstr>反復だけでよいか？</vt:lpstr>
      <vt:lpstr>反復だけでよいか？</vt:lpstr>
      <vt:lpstr>無作為化</vt:lpstr>
      <vt:lpstr>反復＋無作為化</vt:lpstr>
      <vt:lpstr>局所管理</vt:lpstr>
      <vt:lpstr>PowerPoint プレゼンテーション</vt:lpstr>
      <vt:lpstr>反復＋無作為化＋局所管理</vt:lpstr>
      <vt:lpstr>乱塊法</vt:lpstr>
      <vt:lpstr>PowerPoint プレゼンテーション</vt:lpstr>
      <vt:lpstr>乱塊法の応用</vt:lpstr>
      <vt:lpstr>完全無作為化法・乱塊法・ ラテン方格法の比較</vt:lpstr>
      <vt:lpstr>完全無作為化法・乱塊法・ ラテン方格法の比較</vt:lpstr>
      <vt:lpstr>完全無作為化法・乱塊法・ ラテン方格法の比較</vt:lpstr>
      <vt:lpstr>順序効果と対処</vt:lpstr>
      <vt:lpstr>２要因実験（被験者間デザイン）</vt:lpstr>
      <vt:lpstr>PowerPoint プレゼンテーション</vt:lpstr>
      <vt:lpstr>２要因実験の構造モデル</vt:lpstr>
      <vt:lpstr>PowerPoint プレゼンテーション</vt:lpstr>
      <vt:lpstr>交互作用とは</vt:lpstr>
      <vt:lpstr>交互作用と誤差</vt:lpstr>
      <vt:lpstr>グラフでの主効果</vt:lpstr>
      <vt:lpstr>グラフでの主効果</vt:lpstr>
      <vt:lpstr>グラフでの交互作用</vt:lpstr>
      <vt:lpstr>グラフでの交互作用</vt:lpstr>
      <vt:lpstr>分散分析に続く分析</vt:lpstr>
      <vt:lpstr>さらに学習すること</vt:lpstr>
      <vt:lpstr>理解確認のポイント</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第９回：実験計画法</dc:title>
  <dc:creator>Atsushi</dc:creator>
  <cp:lastModifiedBy>寺尾 敦</cp:lastModifiedBy>
  <cp:revision>66</cp:revision>
  <dcterms:created xsi:type="dcterms:W3CDTF">2010-05-31T22:56:14Z</dcterms:created>
  <dcterms:modified xsi:type="dcterms:W3CDTF">2020-06-23T02:37:32Z</dcterms:modified>
</cp:coreProperties>
</file>