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7" r:id="rId3"/>
    <p:sldId id="258" r:id="rId4"/>
    <p:sldId id="312" r:id="rId5"/>
    <p:sldId id="259" r:id="rId6"/>
    <p:sldId id="313" r:id="rId7"/>
    <p:sldId id="314" r:id="rId8"/>
    <p:sldId id="315" r:id="rId9"/>
    <p:sldId id="260" r:id="rId10"/>
    <p:sldId id="261" r:id="rId11"/>
    <p:sldId id="262" r:id="rId12"/>
    <p:sldId id="317" r:id="rId13"/>
    <p:sldId id="263" r:id="rId14"/>
    <p:sldId id="338" r:id="rId15"/>
    <p:sldId id="264" r:id="rId16"/>
    <p:sldId id="321" r:id="rId17"/>
    <p:sldId id="269" r:id="rId18"/>
    <p:sldId id="323" r:id="rId19"/>
    <p:sldId id="322" r:id="rId20"/>
    <p:sldId id="324" r:id="rId21"/>
    <p:sldId id="265" r:id="rId22"/>
    <p:sldId id="325" r:id="rId23"/>
    <p:sldId id="267" r:id="rId24"/>
    <p:sldId id="272" r:id="rId25"/>
    <p:sldId id="273" r:id="rId26"/>
    <p:sldId id="274" r:id="rId27"/>
    <p:sldId id="309" r:id="rId28"/>
    <p:sldId id="266" r:id="rId29"/>
    <p:sldId id="276" r:id="rId30"/>
    <p:sldId id="277" r:id="rId31"/>
    <p:sldId id="332" r:id="rId32"/>
    <p:sldId id="270" r:id="rId33"/>
    <p:sldId id="275" r:id="rId34"/>
    <p:sldId id="280" r:id="rId35"/>
    <p:sldId id="291" r:id="rId36"/>
    <p:sldId id="336" r:id="rId37"/>
    <p:sldId id="337" r:id="rId38"/>
    <p:sldId id="278" r:id="rId39"/>
    <p:sldId id="297" r:id="rId40"/>
    <p:sldId id="333" r:id="rId41"/>
    <p:sldId id="339" r:id="rId42"/>
    <p:sldId id="340" r:id="rId43"/>
    <p:sldId id="341" r:id="rId44"/>
    <p:sldId id="282" r:id="rId45"/>
    <p:sldId id="284" r:id="rId46"/>
    <p:sldId id="285" r:id="rId47"/>
    <p:sldId id="286" r:id="rId48"/>
    <p:sldId id="287" r:id="rId49"/>
    <p:sldId id="288" r:id="rId50"/>
    <p:sldId id="289" r:id="rId51"/>
    <p:sldId id="335" r:id="rId52"/>
    <p:sldId id="290" r:id="rId53"/>
    <p:sldId id="294" r:id="rId54"/>
    <p:sldId id="293" r:id="rId55"/>
    <p:sldId id="292" r:id="rId56"/>
    <p:sldId id="295" r:id="rId57"/>
    <p:sldId id="296" r:id="rId58"/>
    <p:sldId id="298" r:id="rId59"/>
    <p:sldId id="299" r:id="rId60"/>
    <p:sldId id="300" r:id="rId61"/>
    <p:sldId id="302" r:id="rId62"/>
    <p:sldId id="329" r:id="rId63"/>
    <p:sldId id="330" r:id="rId64"/>
    <p:sldId id="301" r:id="rId65"/>
    <p:sldId id="303" r:id="rId66"/>
    <p:sldId id="320" r:id="rId67"/>
    <p:sldId id="310" r:id="rId68"/>
    <p:sldId id="305" r:id="rId69"/>
    <p:sldId id="331" r:id="rId70"/>
    <p:sldId id="327" r:id="rId71"/>
    <p:sldId id="326" r:id="rId72"/>
    <p:sldId id="311" r:id="rId73"/>
    <p:sldId id="318" r:id="rId74"/>
    <p:sldId id="334" r:id="rId75"/>
    <p:sldId id="306" r:id="rId76"/>
    <p:sldId id="319" r:id="rId77"/>
    <p:sldId id="328" r:id="rId78"/>
    <p:sldId id="304" r:id="rId79"/>
    <p:sldId id="307" r:id="rId80"/>
    <p:sldId id="308" r:id="rId81"/>
    <p:sldId id="342" r:id="rId82"/>
    <p:sldId id="343" r:id="rId83"/>
    <p:sldId id="344" r:id="rId8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8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7ABCA-B3D6-4DFA-B9F8-AF961B131719}" type="datetimeFigureOut">
              <a:rPr kumimoji="1" lang="ja-JP" altLang="en-US" smtClean="0"/>
              <a:pPr/>
              <a:t>2024/5/7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F223E-9200-4D67-A931-DB87D8710FCA}" type="slidenum">
              <a:rPr kumimoji="1" lang="ja-JP" altLang="en-US" smtClean="0"/>
              <a:pPr/>
              <a:t>‹#›</a:t>
            </a:fld>
            <a:endParaRPr kumimoji="1" lang="ja-JP" altLang="en-US"/>
          </a:p>
        </p:txBody>
      </p:sp>
    </p:spTree>
    <p:extLst>
      <p:ext uri="{BB962C8B-B14F-4D97-AF65-F5344CB8AC3E}">
        <p14:creationId xmlns:p14="http://schemas.microsoft.com/office/powerpoint/2010/main" val="4021679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4</a:t>
            </a:fld>
            <a:endParaRPr kumimoji="1" lang="ja-JP" altLang="en-US"/>
          </a:p>
        </p:txBody>
      </p:sp>
    </p:spTree>
    <p:extLst>
      <p:ext uri="{BB962C8B-B14F-4D97-AF65-F5344CB8AC3E}">
        <p14:creationId xmlns:p14="http://schemas.microsoft.com/office/powerpoint/2010/main" val="326301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最頻値＝従属変数の値として，最も可能性が高いもの．</a:t>
            </a:r>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11</a:t>
            </a:fld>
            <a:endParaRPr kumimoji="1" lang="ja-JP" altLang="en-US"/>
          </a:p>
        </p:txBody>
      </p:sp>
    </p:spTree>
    <p:extLst>
      <p:ext uri="{BB962C8B-B14F-4D97-AF65-F5344CB8AC3E}">
        <p14:creationId xmlns:p14="http://schemas.microsoft.com/office/powerpoint/2010/main" val="377260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テキストでは，同方向の対と逆方向の対が同じ場合を基準としているが，このスライドでの考え方の方が「改善」として自然に思う．</a:t>
            </a:r>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34</a:t>
            </a:fld>
            <a:endParaRPr kumimoji="1" lang="ja-JP" altLang="en-US"/>
          </a:p>
        </p:txBody>
      </p:sp>
    </p:spTree>
    <p:extLst>
      <p:ext uri="{BB962C8B-B14F-4D97-AF65-F5344CB8AC3E}">
        <p14:creationId xmlns:p14="http://schemas.microsoft.com/office/powerpoint/2010/main" val="120804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E9F223E-9200-4D67-A931-DB87D8710FCA}" type="slidenum">
              <a:rPr kumimoji="1" lang="ja-JP" altLang="en-US" smtClean="0"/>
              <a:pPr/>
              <a:t>38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a:t>
            </a:r>
            <a:r>
              <a:rPr kumimoji="1" lang="ja-JP" altLang="en-US" dirty="0"/>
              <a:t>と</a:t>
            </a:r>
            <a:r>
              <a:rPr kumimoji="1" lang="en-US" altLang="ja-JP" dirty="0"/>
              <a:t>C</a:t>
            </a:r>
            <a:r>
              <a:rPr kumimoji="1" lang="ja-JP" altLang="en-US" dirty="0"/>
              <a:t>が等しくないときにタウ</a:t>
            </a:r>
            <a:r>
              <a:rPr kumimoji="1" lang="en-US" altLang="ja-JP" dirty="0"/>
              <a:t>b</a:t>
            </a:r>
            <a:r>
              <a:rPr kumimoji="1" lang="ja-JP" altLang="en-US" dirty="0"/>
              <a:t>を用いても，大きな問題はなさそう．タウ</a:t>
            </a:r>
            <a:r>
              <a:rPr kumimoji="1" lang="en-US" altLang="ja-JP" dirty="0"/>
              <a:t>c</a:t>
            </a:r>
            <a:r>
              <a:rPr kumimoji="1" lang="ja-JP" altLang="en-US" dirty="0"/>
              <a:t>は</a:t>
            </a:r>
            <a:r>
              <a:rPr kumimoji="1" lang="en-US" altLang="ja-JP" dirty="0"/>
              <a:t>R</a:t>
            </a:r>
            <a:r>
              <a:rPr kumimoji="1" lang="ja-JP" altLang="en-US" dirty="0"/>
              <a:t>あるいは</a:t>
            </a:r>
            <a:r>
              <a:rPr kumimoji="1" lang="en-US" altLang="ja-JP" dirty="0"/>
              <a:t>C</a:t>
            </a:r>
            <a:r>
              <a:rPr kumimoji="1" lang="ja-JP" altLang="en-US" dirty="0"/>
              <a:t>を計算に入れるというぐらいの理由のようだ．</a:t>
            </a:r>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52</a:t>
            </a:fld>
            <a:endParaRPr kumimoji="1" lang="ja-JP" altLang="en-US"/>
          </a:p>
        </p:txBody>
      </p:sp>
    </p:spTree>
    <p:extLst>
      <p:ext uri="{BB962C8B-B14F-4D97-AF65-F5344CB8AC3E}">
        <p14:creationId xmlns:p14="http://schemas.microsoft.com/office/powerpoint/2010/main" val="289489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Stuart, A. (1953). The estimation and comparison of strengths of association in contingency tables. </a:t>
            </a:r>
            <a:r>
              <a:rPr kumimoji="1" lang="en-US" altLang="ja-JP" dirty="0" err="1"/>
              <a:t>Biometrika</a:t>
            </a:r>
            <a:r>
              <a:rPr kumimoji="1" lang="en-US" altLang="ja-JP" dirty="0"/>
              <a:t>, 40, 105-110.</a:t>
            </a:r>
          </a:p>
          <a:p>
            <a:r>
              <a:rPr kumimoji="1" lang="ja-JP" altLang="en-US" dirty="0"/>
              <a:t>ただし，原論文では，</a:t>
            </a:r>
            <a:r>
              <a:rPr kumimoji="1" lang="en-US" altLang="ja-JP" dirty="0"/>
              <a:t>(A, B) </a:t>
            </a:r>
            <a:r>
              <a:rPr kumimoji="1" lang="ja-JP" altLang="en-US" dirty="0"/>
              <a:t>というペアと </a:t>
            </a:r>
            <a:r>
              <a:rPr kumimoji="1" lang="en-US" altLang="ja-JP" dirty="0"/>
              <a:t>(B,A) </a:t>
            </a:r>
            <a:r>
              <a:rPr kumimoji="1" lang="ja-JP" altLang="en-US" dirty="0"/>
              <a:t>というペアを重複カウント．もちろん結果は同じ．</a:t>
            </a:r>
            <a:r>
              <a:rPr kumimoji="1" lang="en-US"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DE9F223E-9200-4D67-A931-DB87D8710FCA}" type="slidenum">
              <a:rPr kumimoji="1" lang="ja-JP" altLang="en-US" smtClean="0"/>
              <a:pPr/>
              <a:t>53</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カテゴリへの１と０の割り当てに意味がないならば，</a:t>
            </a:r>
            <a:r>
              <a:rPr kumimoji="1" lang="en-US" altLang="ja-JP" dirty="0"/>
              <a:t>Q</a:t>
            </a:r>
            <a:r>
              <a:rPr kumimoji="1" lang="ja-JP" altLang="en-US" dirty="0"/>
              <a:t>の符号にも意味はない．</a:t>
            </a:r>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70</a:t>
            </a:fld>
            <a:endParaRPr kumimoji="1" lang="ja-JP" altLang="en-US"/>
          </a:p>
        </p:txBody>
      </p:sp>
    </p:spTree>
    <p:extLst>
      <p:ext uri="{BB962C8B-B14F-4D97-AF65-F5344CB8AC3E}">
        <p14:creationId xmlns:p14="http://schemas.microsoft.com/office/powerpoint/2010/main" val="237157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テキストの訳注４（</a:t>
            </a:r>
            <a:r>
              <a:rPr kumimoji="1" lang="en-US" altLang="ja-JP" dirty="0"/>
              <a:t>p.266</a:t>
            </a:r>
            <a:r>
              <a:rPr kumimoji="1" lang="ja-JP" altLang="en-US" dirty="0"/>
              <a:t>）および５（</a:t>
            </a:r>
            <a:r>
              <a:rPr kumimoji="1" lang="en-US" altLang="ja-JP" dirty="0"/>
              <a:t>p.269</a:t>
            </a:r>
            <a:r>
              <a:rPr kumimoji="1" lang="ja-JP" altLang="en-US" dirty="0"/>
              <a:t>）に，同様の使い分け方針が述べられている．</a:t>
            </a:r>
          </a:p>
        </p:txBody>
      </p:sp>
      <p:sp>
        <p:nvSpPr>
          <p:cNvPr id="4" name="スライド番号プレースホルダー 3"/>
          <p:cNvSpPr>
            <a:spLocks noGrp="1"/>
          </p:cNvSpPr>
          <p:nvPr>
            <p:ph type="sldNum" sz="quarter" idx="10"/>
          </p:nvPr>
        </p:nvSpPr>
        <p:spPr/>
        <p:txBody>
          <a:bodyPr/>
          <a:lstStyle/>
          <a:p>
            <a:fld id="{DE9F223E-9200-4D67-A931-DB87D8710FCA}" type="slidenum">
              <a:rPr kumimoji="1" lang="ja-JP" altLang="en-US" smtClean="0"/>
              <a:pPr/>
              <a:t>77</a:t>
            </a:fld>
            <a:endParaRPr kumimoji="1" lang="ja-JP" altLang="en-US"/>
          </a:p>
        </p:txBody>
      </p:sp>
    </p:spTree>
    <p:extLst>
      <p:ext uri="{BB962C8B-B14F-4D97-AF65-F5344CB8AC3E}">
        <p14:creationId xmlns:p14="http://schemas.microsoft.com/office/powerpoint/2010/main" val="252200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39622B6-0F4F-4CEB-BD8D-F2644C98335E}" type="datetimeFigureOut">
              <a:rPr kumimoji="1" lang="ja-JP" altLang="en-US" smtClean="0"/>
              <a:pPr/>
              <a:t>2024/5/7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97A51A29-36FE-4AC8-B238-29413222340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22B6-0F4F-4CEB-BD8D-F2644C98335E}" type="datetimeFigureOut">
              <a:rPr kumimoji="1" lang="ja-JP" altLang="en-US" smtClean="0"/>
              <a:pPr/>
              <a:t>2024/5/7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51A29-36FE-4AC8-B238-294132223402}"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0.png"/></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0.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a:t>社会統計</a:t>
            </a:r>
            <a:br>
              <a:rPr lang="en-US" altLang="ja-JP" dirty="0"/>
            </a:br>
            <a:r>
              <a:rPr lang="ja-JP" altLang="en-US" dirty="0"/>
              <a:t>第５・６回：分割表の分析（第９章）</a:t>
            </a:r>
            <a:endParaRPr kumimoji="1" lang="ja-JP" altLang="en-US" dirty="0"/>
          </a:p>
        </p:txBody>
      </p:sp>
      <p:sp>
        <p:nvSpPr>
          <p:cNvPr id="3" name="サブタイトル 2"/>
          <p:cNvSpPr>
            <a:spLocks noGrp="1"/>
          </p:cNvSpPr>
          <p:nvPr>
            <p:ph type="subTitle" idx="1"/>
          </p:nvPr>
        </p:nvSpPr>
        <p:spPr/>
        <p:txBody>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a:t>atsushi@si.aoyama.ac.jp</a:t>
            </a:r>
            <a:endParaRPr lang="ja-JP" altLang="en-US" dirty="0"/>
          </a:p>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2" cy="1854200"/>
        </p:xfrm>
        <a:graphic>
          <a:graphicData uri="http://schemas.openxmlformats.org/drawingml/2006/table">
            <a:tbl>
              <a:tblPr firstRow="1" bandRow="1">
                <a:tableStyleId>{5C22544A-7EE6-4342-B048-85BDC9FD1C3A}</a:tableStyleId>
              </a:tblPr>
              <a:tblGrid>
                <a:gridCol w="1185842">
                  <a:extLst>
                    <a:ext uri="{9D8B030D-6E8A-4147-A177-3AD203B41FA5}">
                      <a16:colId xmlns:a16="http://schemas.microsoft.com/office/drawing/2014/main" val="20000"/>
                    </a:ext>
                  </a:extLst>
                </a:gridCol>
                <a:gridCol w="1760940">
                  <a:extLst>
                    <a:ext uri="{9D8B030D-6E8A-4147-A177-3AD203B41FA5}">
                      <a16:colId xmlns:a16="http://schemas.microsoft.com/office/drawing/2014/main" val="20001"/>
                    </a:ext>
                  </a:extLst>
                </a:gridCol>
                <a:gridCol w="1760940">
                  <a:extLst>
                    <a:ext uri="{9D8B030D-6E8A-4147-A177-3AD203B41FA5}">
                      <a16:colId xmlns:a16="http://schemas.microsoft.com/office/drawing/2014/main" val="20002"/>
                    </a:ext>
                  </a:extLst>
                </a:gridCol>
                <a:gridCol w="1760940">
                  <a:extLst>
                    <a:ext uri="{9D8B030D-6E8A-4147-A177-3AD203B41FA5}">
                      <a16:colId xmlns:a16="http://schemas.microsoft.com/office/drawing/2014/main" val="20003"/>
                    </a:ext>
                  </a:extLst>
                </a:gridCol>
                <a:gridCol w="1760940">
                  <a:extLst>
                    <a:ext uri="{9D8B030D-6E8A-4147-A177-3AD203B41FA5}">
                      <a16:colId xmlns:a16="http://schemas.microsoft.com/office/drawing/2014/main" val="20004"/>
                    </a:ext>
                  </a:extLst>
                </a:gridCol>
              </a:tblGrid>
              <a:tr h="370840">
                <a:tc>
                  <a:txBody>
                    <a:bodyPr/>
                    <a:lstStyle/>
                    <a:p>
                      <a:endParaRPr kumimoji="1" lang="ja-JP" altLang="en-US" dirty="0"/>
                    </a:p>
                  </a:txBody>
                  <a:tcPr/>
                </a:tc>
                <a:tc gridSpan="3">
                  <a:txBody>
                    <a:bodyPr/>
                    <a:lstStyle/>
                    <a:p>
                      <a:pPr algn="ctr"/>
                      <a:r>
                        <a:rPr kumimoji="1" lang="ja-JP" altLang="en-US" dirty="0"/>
                        <a:t>宗教</a:t>
                      </a:r>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ctr"/>
                      <a:r>
                        <a:rPr kumimoji="1" lang="ja-JP" altLang="en-US" dirty="0"/>
                        <a:t>合計</a:t>
                      </a:r>
                    </a:p>
                  </a:txBody>
                  <a:tcPr anchor="ctr"/>
                </a:tc>
                <a:extLst>
                  <a:ext uri="{0D108BD9-81ED-4DB2-BD59-A6C34878D82A}">
                    <a16:rowId xmlns:a16="http://schemas.microsoft.com/office/drawing/2014/main" val="10000"/>
                  </a:ext>
                </a:extLst>
              </a:tr>
              <a:tr h="370840">
                <a:tc>
                  <a:txBody>
                    <a:bodyPr/>
                    <a:lstStyle/>
                    <a:p>
                      <a:r>
                        <a:rPr kumimoji="1" lang="ja-JP" altLang="en-US" dirty="0"/>
                        <a:t>判決に</a:t>
                      </a:r>
                    </a:p>
                  </a:txBody>
                  <a:tcPr/>
                </a:tc>
                <a:tc>
                  <a:txBody>
                    <a:bodyPr/>
                    <a:lstStyle/>
                    <a:p>
                      <a:r>
                        <a:rPr kumimoji="1" lang="ja-JP" altLang="en-US" dirty="0"/>
                        <a:t>プロテスタント</a:t>
                      </a:r>
                    </a:p>
                  </a:txBody>
                  <a:tcPr/>
                </a:tc>
                <a:tc>
                  <a:txBody>
                    <a:bodyPr/>
                    <a:lstStyle/>
                    <a:p>
                      <a:r>
                        <a:rPr kumimoji="1" lang="ja-JP" altLang="en-US" dirty="0"/>
                        <a:t>カトリック</a:t>
                      </a:r>
                    </a:p>
                  </a:txBody>
                  <a:tcPr/>
                </a:tc>
                <a:tc>
                  <a:txBody>
                    <a:bodyPr/>
                    <a:lstStyle/>
                    <a:p>
                      <a:r>
                        <a:rPr kumimoji="1" lang="ja-JP" altLang="en-US" dirty="0"/>
                        <a:t>その他</a:t>
                      </a:r>
                    </a:p>
                  </a:txBody>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賛成</a:t>
                      </a:r>
                    </a:p>
                  </a:txBody>
                  <a:tcPr/>
                </a:tc>
                <a:tc>
                  <a:txBody>
                    <a:bodyPr/>
                    <a:lstStyle/>
                    <a:p>
                      <a:r>
                        <a:rPr kumimoji="1" lang="ja-JP" altLang="en-US" dirty="0">
                          <a:solidFill>
                            <a:srgbClr val="FF0000"/>
                          </a:solidFill>
                        </a:rPr>
                        <a:t>３３８ </a:t>
                      </a:r>
                      <a:r>
                        <a:rPr kumimoji="1" lang="en-US" altLang="ja-JP" dirty="0">
                          <a:solidFill>
                            <a:srgbClr val="FF0000"/>
                          </a:solidFill>
                        </a:rPr>
                        <a:t>(36.1%)</a:t>
                      </a:r>
                      <a:endParaRPr kumimoji="1" lang="ja-JP" altLang="en-US" dirty="0">
                        <a:solidFill>
                          <a:srgbClr val="FF0000"/>
                        </a:solidFill>
                      </a:endParaRPr>
                    </a:p>
                  </a:txBody>
                  <a:tcPr/>
                </a:tc>
                <a:tc>
                  <a:txBody>
                    <a:bodyPr/>
                    <a:lstStyle/>
                    <a:p>
                      <a:r>
                        <a:rPr kumimoji="1" lang="ja-JP" altLang="en-US" dirty="0">
                          <a:solidFill>
                            <a:srgbClr val="FF0000"/>
                          </a:solidFill>
                        </a:rPr>
                        <a:t>１７８ </a:t>
                      </a:r>
                      <a:r>
                        <a:rPr kumimoji="1" lang="en-US" altLang="ja-JP" dirty="0">
                          <a:solidFill>
                            <a:srgbClr val="FF0000"/>
                          </a:solidFill>
                        </a:rPr>
                        <a:t>(42.1%)</a:t>
                      </a:r>
                      <a:endParaRPr kumimoji="1" lang="ja-JP" altLang="en-US" dirty="0">
                        <a:solidFill>
                          <a:srgbClr val="FF0000"/>
                        </a:solidFill>
                      </a:endParaRPr>
                    </a:p>
                  </a:txBody>
                  <a:tcPr/>
                </a:tc>
                <a:tc>
                  <a:txBody>
                    <a:bodyPr/>
                    <a:lstStyle/>
                    <a:p>
                      <a:r>
                        <a:rPr kumimoji="1" lang="ja-JP" altLang="en-US" dirty="0"/>
                        <a:t>１１４ </a:t>
                      </a:r>
                      <a:r>
                        <a:rPr kumimoji="1" lang="en-US" altLang="ja-JP" dirty="0"/>
                        <a:t>(63.3%)</a:t>
                      </a:r>
                      <a:endParaRPr kumimoji="1" lang="ja-JP" altLang="en-US" dirty="0"/>
                    </a:p>
                  </a:txBody>
                  <a:tcPr/>
                </a:tc>
                <a:tc>
                  <a:txBody>
                    <a:bodyPr/>
                    <a:lstStyle/>
                    <a:p>
                      <a:r>
                        <a:rPr kumimoji="1" lang="ja-JP" altLang="en-US" dirty="0"/>
                        <a:t>６３０ </a:t>
                      </a:r>
                      <a:r>
                        <a:rPr kumimoji="1" lang="en-US" altLang="ja-JP" dirty="0"/>
                        <a:t>(41.1%)</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反対</a:t>
                      </a:r>
                    </a:p>
                  </a:txBody>
                  <a:tcPr/>
                </a:tc>
                <a:tc>
                  <a:txBody>
                    <a:bodyPr/>
                    <a:lstStyle/>
                    <a:p>
                      <a:r>
                        <a:rPr kumimoji="1" lang="ja-JP" altLang="en-US" dirty="0"/>
                        <a:t>５９８ </a:t>
                      </a:r>
                      <a:r>
                        <a:rPr kumimoji="1" lang="en-US" altLang="ja-JP" dirty="0"/>
                        <a:t>(63.9%)</a:t>
                      </a:r>
                      <a:endParaRPr kumimoji="1" lang="ja-JP" altLang="en-US" dirty="0"/>
                    </a:p>
                  </a:txBody>
                  <a:tcPr/>
                </a:tc>
                <a:tc>
                  <a:txBody>
                    <a:bodyPr/>
                    <a:lstStyle/>
                    <a:p>
                      <a:r>
                        <a:rPr kumimoji="1" lang="ja-JP" altLang="en-US" dirty="0"/>
                        <a:t>２４５ </a:t>
                      </a:r>
                      <a:r>
                        <a:rPr kumimoji="1" lang="en-US" altLang="ja-JP" dirty="0"/>
                        <a:t>(57.9%)</a:t>
                      </a:r>
                      <a:endParaRPr kumimoji="1" lang="ja-JP" altLang="en-US" dirty="0"/>
                    </a:p>
                  </a:txBody>
                  <a:tcPr/>
                </a:tc>
                <a:tc>
                  <a:txBody>
                    <a:bodyPr/>
                    <a:lstStyle/>
                    <a:p>
                      <a:r>
                        <a:rPr kumimoji="1" lang="ja-JP" altLang="en-US" dirty="0">
                          <a:solidFill>
                            <a:srgbClr val="FF0000"/>
                          </a:solidFill>
                        </a:rPr>
                        <a:t>５８ </a:t>
                      </a:r>
                      <a:r>
                        <a:rPr kumimoji="1" lang="en-US" altLang="ja-JP" dirty="0">
                          <a:solidFill>
                            <a:srgbClr val="FF0000"/>
                          </a:solidFill>
                        </a:rPr>
                        <a:t>(33.7%)</a:t>
                      </a:r>
                      <a:endParaRPr kumimoji="1" lang="ja-JP" altLang="en-US" dirty="0">
                        <a:solidFill>
                          <a:srgbClr val="FF0000"/>
                        </a:solidFill>
                      </a:endParaRPr>
                    </a:p>
                  </a:txBody>
                  <a:tcPr/>
                </a:tc>
                <a:tc>
                  <a:txBody>
                    <a:bodyPr/>
                    <a:lstStyle/>
                    <a:p>
                      <a:r>
                        <a:rPr kumimoji="1" lang="ja-JP" altLang="en-US" dirty="0"/>
                        <a:t>９０１ </a:t>
                      </a:r>
                      <a:r>
                        <a:rPr kumimoji="1" lang="en-US" altLang="ja-JP" dirty="0"/>
                        <a:t>(58.9%)</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合計</a:t>
                      </a:r>
                    </a:p>
                  </a:txBody>
                  <a:tcPr>
                    <a:solidFill>
                      <a:schemeClr val="tx2">
                        <a:lumMod val="60000"/>
                        <a:lumOff val="40000"/>
                      </a:schemeClr>
                    </a:solidFill>
                  </a:tcPr>
                </a:tc>
                <a:tc>
                  <a:txBody>
                    <a:bodyPr/>
                    <a:lstStyle/>
                    <a:p>
                      <a:r>
                        <a:rPr kumimoji="1" lang="ja-JP" altLang="en-US" dirty="0"/>
                        <a:t>９３６ </a:t>
                      </a:r>
                      <a:r>
                        <a:rPr kumimoji="1" lang="en-US" altLang="ja-JP" dirty="0"/>
                        <a:t>(100.0%)</a:t>
                      </a:r>
                    </a:p>
                  </a:txBody>
                  <a:tcPr>
                    <a:solidFill>
                      <a:schemeClr val="tx2">
                        <a:lumMod val="60000"/>
                        <a:lumOff val="40000"/>
                      </a:schemeClr>
                    </a:solidFill>
                  </a:tcPr>
                </a:tc>
                <a:tc>
                  <a:txBody>
                    <a:bodyPr/>
                    <a:lstStyle/>
                    <a:p>
                      <a:r>
                        <a:rPr kumimoji="1" lang="ja-JP" altLang="en-US" dirty="0"/>
                        <a:t>４２３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１７２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１５３１ </a:t>
                      </a:r>
                      <a:r>
                        <a:rPr kumimoji="1" lang="en-US" altLang="ja-JP" dirty="0"/>
                        <a:t>(100.0%)</a:t>
                      </a:r>
                      <a:endParaRPr kumimoji="1" lang="ja-JP" altLang="en-US" dirty="0"/>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1000100" y="3714752"/>
            <a:ext cx="7370929" cy="2677656"/>
          </a:xfrm>
          <a:prstGeom prst="rect">
            <a:avLst/>
          </a:prstGeom>
          <a:noFill/>
        </p:spPr>
        <p:txBody>
          <a:bodyPr wrap="none" rtlCol="0">
            <a:spAutoFit/>
          </a:bodyPr>
          <a:lstStyle/>
          <a:p>
            <a:r>
              <a:rPr lang="ja-JP" altLang="en-US" sz="2400" dirty="0"/>
              <a:t>信仰している宗教についての情報があれば，その人の</a:t>
            </a:r>
            <a:endParaRPr lang="en-US" altLang="ja-JP" sz="2400" dirty="0"/>
          </a:p>
          <a:p>
            <a:r>
              <a:rPr lang="ja-JP" altLang="en-US" sz="2400" dirty="0"/>
              <a:t>信仰する宗教によって，予測を変えることができる．</a:t>
            </a:r>
            <a:endParaRPr lang="en-US" altLang="ja-JP" sz="2400" dirty="0"/>
          </a:p>
          <a:p>
            <a:r>
              <a:rPr lang="ja-JP" altLang="en-US" sz="2400" dirty="0"/>
              <a:t>やはり，標本に含まれる１人を取り出して，その人が</a:t>
            </a:r>
            <a:endParaRPr lang="en-US" altLang="ja-JP" sz="2400" dirty="0"/>
          </a:p>
          <a:p>
            <a:r>
              <a:rPr lang="ja-JP" altLang="en-US" sz="2400" dirty="0"/>
              <a:t>判決に賛成か反対かを当てる．</a:t>
            </a:r>
            <a:endParaRPr lang="en-US" altLang="ja-JP" sz="2400" dirty="0"/>
          </a:p>
          <a:p>
            <a:r>
              <a:rPr lang="ja-JP" altLang="en-US" sz="2400" dirty="0"/>
              <a:t>プロテスタントとカトリックなら「反対」，その他なら「賛成」</a:t>
            </a:r>
            <a:endParaRPr lang="en-US" altLang="ja-JP" sz="2400" dirty="0"/>
          </a:p>
          <a:p>
            <a:r>
              <a:rPr lang="ja-JP" altLang="en-US" sz="2400" dirty="0"/>
              <a:t>にかけるのがよい．</a:t>
            </a:r>
            <a:endParaRPr lang="en-US" altLang="ja-JP" sz="2400" dirty="0"/>
          </a:p>
          <a:p>
            <a:r>
              <a:rPr lang="ja-JP" altLang="en-US" sz="2400" dirty="0"/>
              <a:t>このときは，</a:t>
            </a:r>
            <a:r>
              <a:rPr lang="en-US" altLang="ja-JP" sz="2400" dirty="0"/>
              <a:t>574</a:t>
            </a:r>
            <a:r>
              <a:rPr lang="ja-JP" altLang="en-US" sz="2400" dirty="0"/>
              <a:t>人について予測をはずすことになる．</a:t>
            </a:r>
            <a:endParaRPr lang="en-US" altLang="ja-JP"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最適予測係数</a:t>
            </a:r>
            <a:br>
              <a:rPr kumimoji="1" lang="en-US" altLang="ja-JP" dirty="0"/>
            </a:br>
            <a:r>
              <a:rPr kumimoji="1" lang="en-US" altLang="ja-JP" dirty="0"/>
              <a:t>(Coefficient of Optimal Prediction)</a:t>
            </a:r>
            <a:endParaRPr kumimoji="1" lang="ja-JP" altLang="en-US" dirty="0"/>
          </a:p>
        </p:txBody>
      </p:sp>
      <p:sp>
        <p:nvSpPr>
          <p:cNvPr id="3" name="コンテンツ プレースホルダ 2"/>
          <p:cNvSpPr>
            <a:spLocks noGrp="1"/>
          </p:cNvSpPr>
          <p:nvPr>
            <p:ph idx="1"/>
          </p:nvPr>
        </p:nvSpPr>
        <p:spPr/>
        <p:txBody>
          <a:bodyPr/>
          <a:lstStyle/>
          <a:p>
            <a:r>
              <a:rPr lang="ja-JP" altLang="en-US" u="sng" dirty="0">
                <a:solidFill>
                  <a:srgbClr val="FF0000"/>
                </a:solidFill>
              </a:rPr>
              <a:t>最適予測係数 </a:t>
            </a:r>
            <a:r>
              <a:rPr lang="en-US" altLang="ja-JP" u="sng" dirty="0">
                <a:solidFill>
                  <a:srgbClr val="FF0000"/>
                </a:solidFill>
              </a:rPr>
              <a:t>λ</a:t>
            </a:r>
            <a:r>
              <a:rPr lang="ja-JP" altLang="en-US" dirty="0"/>
              <a:t>：</a:t>
            </a:r>
            <a:r>
              <a:rPr kumimoji="1" lang="ja-JP" altLang="en-US" dirty="0"/>
              <a:t>名義尺度で測定された２変数間の，連関の測度．最小値０，最大値１．</a:t>
            </a:r>
            <a:endParaRPr kumimoji="1" lang="en-US" altLang="ja-JP" dirty="0"/>
          </a:p>
          <a:p>
            <a:r>
              <a:rPr lang="ja-JP" altLang="en-US" dirty="0"/>
              <a:t>従属変数の最頻値をどれだけうまく予測できるかという発想に基づく．</a:t>
            </a:r>
            <a:endParaRPr kumimoji="1" lang="ja-JP" altLang="en-US" dirty="0"/>
          </a:p>
        </p:txBody>
      </p:sp>
      <p:graphicFrame>
        <p:nvGraphicFramePr>
          <p:cNvPr id="4" name="オブジェクト 3"/>
          <p:cNvGraphicFramePr>
            <a:graphicFrameLocks noChangeAspect="1"/>
          </p:cNvGraphicFramePr>
          <p:nvPr/>
        </p:nvGraphicFramePr>
        <p:xfrm>
          <a:off x="683568" y="3789040"/>
          <a:ext cx="7740650" cy="1323975"/>
        </p:xfrm>
        <a:graphic>
          <a:graphicData uri="http://schemas.openxmlformats.org/presentationml/2006/ole">
            <mc:AlternateContent xmlns:mc="http://schemas.openxmlformats.org/markup-compatibility/2006">
              <mc:Choice xmlns:v="urn:schemas-microsoft-com:vml" Requires="v">
                <p:oleObj name="数式" r:id="rId3" imgW="3784320" imgH="647640" progId="Equation.3">
                  <p:embed/>
                </p:oleObj>
              </mc:Choice>
              <mc:Fallback>
                <p:oleObj name="数式" r:id="rId3" imgW="3784320" imgH="647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89040"/>
                        <a:ext cx="7740650" cy="1323975"/>
                      </a:xfrm>
                      <a:prstGeom prst="rect">
                        <a:avLst/>
                      </a:prstGeom>
                      <a:solidFill>
                        <a:srgbClr val="00FF00"/>
                      </a:solidFill>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993073385"/>
              </p:ext>
            </p:extLst>
          </p:nvPr>
        </p:nvGraphicFramePr>
        <p:xfrm>
          <a:off x="971600" y="5229200"/>
          <a:ext cx="3417031" cy="795362"/>
        </p:xfrm>
        <a:graphic>
          <a:graphicData uri="http://schemas.openxmlformats.org/presentationml/2006/ole">
            <mc:AlternateContent xmlns:mc="http://schemas.openxmlformats.org/markup-compatibility/2006">
              <mc:Choice xmlns:v="urn:schemas-microsoft-com:vml" Requires="v">
                <p:oleObj name="数式" r:id="rId5" imgW="1269720" imgH="393480" progId="Equation.3">
                  <p:embed/>
                </p:oleObj>
              </mc:Choice>
              <mc:Fallback>
                <p:oleObj name="数式" r:id="rId5" imgW="126972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229200"/>
                        <a:ext cx="3417031" cy="7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直線矢印コネクタ 6"/>
          <p:cNvCxnSpPr/>
          <p:nvPr/>
        </p:nvCxnSpPr>
        <p:spPr>
          <a:xfrm flipH="1">
            <a:off x="4644008" y="5589240"/>
            <a:ext cx="1368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56176" y="5358407"/>
            <a:ext cx="2305439" cy="461665"/>
          </a:xfrm>
          <a:prstGeom prst="rect">
            <a:avLst/>
          </a:prstGeom>
          <a:noFill/>
        </p:spPr>
        <p:txBody>
          <a:bodyPr wrap="none" rtlCol="0">
            <a:spAutoFit/>
          </a:bodyPr>
          <a:lstStyle/>
          <a:p>
            <a:r>
              <a:rPr kumimoji="1" lang="ja-JP" altLang="en-US" sz="2400" dirty="0"/>
              <a:t>非常に弱い連関</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2" cy="1854200"/>
        </p:xfrm>
        <a:graphic>
          <a:graphicData uri="http://schemas.openxmlformats.org/drawingml/2006/table">
            <a:tbl>
              <a:tblPr firstRow="1" bandRow="1">
                <a:tableStyleId>{5C22544A-7EE6-4342-B048-85BDC9FD1C3A}</a:tableStyleId>
              </a:tblPr>
              <a:tblGrid>
                <a:gridCol w="1185842">
                  <a:extLst>
                    <a:ext uri="{9D8B030D-6E8A-4147-A177-3AD203B41FA5}">
                      <a16:colId xmlns:a16="http://schemas.microsoft.com/office/drawing/2014/main" val="20000"/>
                    </a:ext>
                  </a:extLst>
                </a:gridCol>
                <a:gridCol w="1760940">
                  <a:extLst>
                    <a:ext uri="{9D8B030D-6E8A-4147-A177-3AD203B41FA5}">
                      <a16:colId xmlns:a16="http://schemas.microsoft.com/office/drawing/2014/main" val="20001"/>
                    </a:ext>
                  </a:extLst>
                </a:gridCol>
                <a:gridCol w="1760940">
                  <a:extLst>
                    <a:ext uri="{9D8B030D-6E8A-4147-A177-3AD203B41FA5}">
                      <a16:colId xmlns:a16="http://schemas.microsoft.com/office/drawing/2014/main" val="20002"/>
                    </a:ext>
                  </a:extLst>
                </a:gridCol>
                <a:gridCol w="1760940">
                  <a:extLst>
                    <a:ext uri="{9D8B030D-6E8A-4147-A177-3AD203B41FA5}">
                      <a16:colId xmlns:a16="http://schemas.microsoft.com/office/drawing/2014/main" val="20003"/>
                    </a:ext>
                  </a:extLst>
                </a:gridCol>
                <a:gridCol w="1760940">
                  <a:extLst>
                    <a:ext uri="{9D8B030D-6E8A-4147-A177-3AD203B41FA5}">
                      <a16:colId xmlns:a16="http://schemas.microsoft.com/office/drawing/2014/main" val="20004"/>
                    </a:ext>
                  </a:extLst>
                </a:gridCol>
              </a:tblGrid>
              <a:tr h="370840">
                <a:tc>
                  <a:txBody>
                    <a:bodyPr/>
                    <a:lstStyle/>
                    <a:p>
                      <a:endParaRPr kumimoji="1" lang="ja-JP" altLang="en-US" dirty="0"/>
                    </a:p>
                  </a:txBody>
                  <a:tcPr/>
                </a:tc>
                <a:tc gridSpan="3">
                  <a:txBody>
                    <a:bodyPr/>
                    <a:lstStyle/>
                    <a:p>
                      <a:pPr algn="ctr"/>
                      <a:r>
                        <a:rPr kumimoji="1" lang="ja-JP" altLang="en-US" dirty="0"/>
                        <a:t>宗教</a:t>
                      </a:r>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ctr"/>
                      <a:r>
                        <a:rPr kumimoji="1" lang="ja-JP" altLang="en-US" dirty="0"/>
                        <a:t>合計</a:t>
                      </a:r>
                    </a:p>
                  </a:txBody>
                  <a:tcPr anchor="ctr"/>
                </a:tc>
                <a:extLst>
                  <a:ext uri="{0D108BD9-81ED-4DB2-BD59-A6C34878D82A}">
                    <a16:rowId xmlns:a16="http://schemas.microsoft.com/office/drawing/2014/main" val="10000"/>
                  </a:ext>
                </a:extLst>
              </a:tr>
              <a:tr h="370840">
                <a:tc>
                  <a:txBody>
                    <a:bodyPr/>
                    <a:lstStyle/>
                    <a:p>
                      <a:r>
                        <a:rPr kumimoji="1" lang="ja-JP" altLang="en-US" dirty="0"/>
                        <a:t>判決に</a:t>
                      </a:r>
                    </a:p>
                  </a:txBody>
                  <a:tcPr/>
                </a:tc>
                <a:tc>
                  <a:txBody>
                    <a:bodyPr/>
                    <a:lstStyle/>
                    <a:p>
                      <a:r>
                        <a:rPr kumimoji="1" lang="ja-JP" altLang="en-US" dirty="0"/>
                        <a:t>プロテスタント</a:t>
                      </a:r>
                    </a:p>
                  </a:txBody>
                  <a:tcPr/>
                </a:tc>
                <a:tc>
                  <a:txBody>
                    <a:bodyPr/>
                    <a:lstStyle/>
                    <a:p>
                      <a:r>
                        <a:rPr kumimoji="1" lang="ja-JP" altLang="en-US" dirty="0"/>
                        <a:t>カトリック</a:t>
                      </a:r>
                    </a:p>
                  </a:txBody>
                  <a:tcPr/>
                </a:tc>
                <a:tc>
                  <a:txBody>
                    <a:bodyPr/>
                    <a:lstStyle/>
                    <a:p>
                      <a:r>
                        <a:rPr kumimoji="1" lang="ja-JP" altLang="en-US" dirty="0"/>
                        <a:t>その他</a:t>
                      </a:r>
                    </a:p>
                  </a:txBody>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賛成</a:t>
                      </a:r>
                    </a:p>
                  </a:txBody>
                  <a:tcPr/>
                </a:tc>
                <a:tc>
                  <a:txBody>
                    <a:bodyPr/>
                    <a:lstStyle/>
                    <a:p>
                      <a:pPr algn="ctr"/>
                      <a:r>
                        <a:rPr kumimoji="1" lang="ja-JP" altLang="en-US" dirty="0"/>
                        <a:t>０ </a:t>
                      </a:r>
                    </a:p>
                  </a:txBody>
                  <a:tcPr/>
                </a:tc>
                <a:tc>
                  <a:txBody>
                    <a:bodyPr/>
                    <a:lstStyle/>
                    <a:p>
                      <a:pPr algn="ctr"/>
                      <a:r>
                        <a:rPr kumimoji="1" lang="ja-JP" altLang="en-US" dirty="0"/>
                        <a:t>０</a:t>
                      </a:r>
                    </a:p>
                  </a:txBody>
                  <a:tcPr/>
                </a:tc>
                <a:tc>
                  <a:txBody>
                    <a:bodyPr/>
                    <a:lstStyle/>
                    <a:p>
                      <a:pPr algn="ctr"/>
                      <a:r>
                        <a:rPr kumimoji="1" lang="ja-JP" altLang="en-US" dirty="0"/>
                        <a:t>１７２</a:t>
                      </a:r>
                    </a:p>
                  </a:txBody>
                  <a:tcPr/>
                </a:tc>
                <a:tc>
                  <a:txBody>
                    <a:bodyPr/>
                    <a:lstStyle/>
                    <a:p>
                      <a:pPr algn="ctr"/>
                      <a:r>
                        <a:rPr kumimoji="1" lang="ja-JP" altLang="en-US" dirty="0"/>
                        <a:t>１７２</a:t>
                      </a:r>
                    </a:p>
                  </a:txBody>
                  <a:tcPr/>
                </a:tc>
                <a:extLst>
                  <a:ext uri="{0D108BD9-81ED-4DB2-BD59-A6C34878D82A}">
                    <a16:rowId xmlns:a16="http://schemas.microsoft.com/office/drawing/2014/main" val="10002"/>
                  </a:ext>
                </a:extLst>
              </a:tr>
              <a:tr h="370840">
                <a:tc>
                  <a:txBody>
                    <a:bodyPr/>
                    <a:lstStyle/>
                    <a:p>
                      <a:r>
                        <a:rPr kumimoji="1" lang="ja-JP" altLang="en-US" dirty="0"/>
                        <a:t>反対</a:t>
                      </a:r>
                    </a:p>
                  </a:txBody>
                  <a:tcPr/>
                </a:tc>
                <a:tc>
                  <a:txBody>
                    <a:bodyPr/>
                    <a:lstStyle/>
                    <a:p>
                      <a:pPr algn="ctr"/>
                      <a:r>
                        <a:rPr kumimoji="1" lang="ja-JP" altLang="en-US" dirty="0"/>
                        <a:t>９３６</a:t>
                      </a:r>
                    </a:p>
                  </a:txBody>
                  <a:tcPr/>
                </a:tc>
                <a:tc>
                  <a:txBody>
                    <a:bodyPr/>
                    <a:lstStyle/>
                    <a:p>
                      <a:pPr algn="ctr"/>
                      <a:r>
                        <a:rPr kumimoji="1" lang="ja-JP" altLang="en-US" dirty="0"/>
                        <a:t>４２３</a:t>
                      </a:r>
                    </a:p>
                  </a:txBody>
                  <a:tcPr/>
                </a:tc>
                <a:tc>
                  <a:txBody>
                    <a:bodyPr/>
                    <a:lstStyle/>
                    <a:p>
                      <a:pPr algn="ctr"/>
                      <a:r>
                        <a:rPr kumimoji="1" lang="ja-JP" altLang="en-US" dirty="0"/>
                        <a:t>０</a:t>
                      </a:r>
                    </a:p>
                  </a:txBody>
                  <a:tcPr/>
                </a:tc>
                <a:tc>
                  <a:txBody>
                    <a:bodyPr/>
                    <a:lstStyle/>
                    <a:p>
                      <a:pPr algn="ctr"/>
                      <a:r>
                        <a:rPr kumimoji="1" lang="ja-JP" altLang="en-US" dirty="0"/>
                        <a:t>１３５９</a:t>
                      </a:r>
                    </a:p>
                  </a:txBody>
                  <a:tcPr/>
                </a:tc>
                <a:extLst>
                  <a:ext uri="{0D108BD9-81ED-4DB2-BD59-A6C34878D82A}">
                    <a16:rowId xmlns:a16="http://schemas.microsoft.com/office/drawing/2014/main" val="10003"/>
                  </a:ext>
                </a:extLst>
              </a:tr>
              <a:tr h="370840">
                <a:tc>
                  <a:txBody>
                    <a:bodyPr/>
                    <a:lstStyle/>
                    <a:p>
                      <a:r>
                        <a:rPr kumimoji="1" lang="ja-JP" altLang="en-US" dirty="0"/>
                        <a:t>合計</a:t>
                      </a:r>
                    </a:p>
                  </a:txBody>
                  <a:tcPr>
                    <a:solidFill>
                      <a:schemeClr val="tx2">
                        <a:lumMod val="60000"/>
                        <a:lumOff val="40000"/>
                      </a:schemeClr>
                    </a:solidFill>
                  </a:tcPr>
                </a:tc>
                <a:tc>
                  <a:txBody>
                    <a:bodyPr/>
                    <a:lstStyle/>
                    <a:p>
                      <a:pPr algn="ctr"/>
                      <a:r>
                        <a:rPr kumimoji="1" lang="ja-JP" altLang="en-US" dirty="0"/>
                        <a:t>９３６</a:t>
                      </a:r>
                      <a:endParaRPr kumimoji="1" lang="en-US" altLang="ja-JP" dirty="0"/>
                    </a:p>
                  </a:txBody>
                  <a:tcPr>
                    <a:solidFill>
                      <a:schemeClr val="tx2">
                        <a:lumMod val="60000"/>
                        <a:lumOff val="40000"/>
                      </a:schemeClr>
                    </a:solidFill>
                  </a:tcPr>
                </a:tc>
                <a:tc>
                  <a:txBody>
                    <a:bodyPr/>
                    <a:lstStyle/>
                    <a:p>
                      <a:pPr algn="ctr"/>
                      <a:r>
                        <a:rPr kumimoji="1" lang="ja-JP" altLang="en-US" dirty="0"/>
                        <a:t>４２３</a:t>
                      </a:r>
                    </a:p>
                  </a:txBody>
                  <a:tcPr>
                    <a:solidFill>
                      <a:schemeClr val="tx2">
                        <a:lumMod val="60000"/>
                        <a:lumOff val="40000"/>
                      </a:schemeClr>
                    </a:solidFill>
                  </a:tcPr>
                </a:tc>
                <a:tc>
                  <a:txBody>
                    <a:bodyPr/>
                    <a:lstStyle/>
                    <a:p>
                      <a:pPr algn="ctr"/>
                      <a:r>
                        <a:rPr kumimoji="1" lang="ja-JP" altLang="en-US" dirty="0"/>
                        <a:t>１７２</a:t>
                      </a:r>
                    </a:p>
                  </a:txBody>
                  <a:tcPr>
                    <a:solidFill>
                      <a:schemeClr val="tx2">
                        <a:lumMod val="60000"/>
                        <a:lumOff val="40000"/>
                      </a:schemeClr>
                    </a:solidFill>
                  </a:tcPr>
                </a:tc>
                <a:tc>
                  <a:txBody>
                    <a:bodyPr/>
                    <a:lstStyle/>
                    <a:p>
                      <a:pPr algn="ctr"/>
                      <a:r>
                        <a:rPr kumimoji="1" lang="ja-JP" altLang="en-US" dirty="0"/>
                        <a:t>１５３１</a:t>
                      </a:r>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467544" y="3645024"/>
            <a:ext cx="6572633" cy="461665"/>
          </a:xfrm>
          <a:prstGeom prst="rect">
            <a:avLst/>
          </a:prstGeom>
          <a:noFill/>
        </p:spPr>
        <p:txBody>
          <a:bodyPr wrap="none" rtlCol="0">
            <a:spAutoFit/>
          </a:bodyPr>
          <a:lstStyle/>
          <a:p>
            <a:r>
              <a:rPr lang="ja-JP" altLang="en-US" sz="2400" dirty="0"/>
              <a:t>ラムダの値が＋１となる，クロス集計表のパターン</a:t>
            </a:r>
            <a:endParaRPr lang="en-US" altLang="ja-JP"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mc:AlternateContent xmlns:mc="http://schemas.openxmlformats.org/markup-compatibility/2006">
        <mc:Choice xmlns:a14="http://schemas.microsoft.com/office/drawing/2010/main" Requires="a14">
          <p:sp>
            <p:nvSpPr>
              <p:cNvPr id="3" name="コンテンツ プレースホルダ 2"/>
              <p:cNvSpPr>
                <a:spLocks noGrp="1"/>
              </p:cNvSpPr>
              <p:nvPr>
                <p:ph idx="1"/>
              </p:nvPr>
            </p:nvSpPr>
            <p:spPr/>
            <p:txBody>
              <a:bodyPr>
                <a:normAutofit fontScale="92500" lnSpcReduction="10000"/>
              </a:bodyPr>
              <a:lstStyle/>
              <a:p>
                <a:r>
                  <a:rPr kumimoji="1" lang="ja-JP" altLang="en-US" dirty="0"/>
                  <a:t>非対称性：予測の方向（</a:t>
                </a:r>
                <a:r>
                  <a:rPr kumimoji="1" lang="en-US" altLang="ja-JP" dirty="0"/>
                  <a:t>X</a:t>
                </a:r>
                <a:r>
                  <a:rPr kumimoji="1" lang="ja-JP" altLang="en-US" dirty="0"/>
                  <a:t>から</a:t>
                </a:r>
                <a:r>
                  <a:rPr kumimoji="1" lang="en-US" altLang="ja-JP" dirty="0"/>
                  <a:t>Y</a:t>
                </a:r>
                <a:r>
                  <a:rPr kumimoji="1" lang="ja-JP" altLang="en-US" dirty="0"/>
                  <a:t>か，</a:t>
                </a:r>
                <a:r>
                  <a:rPr kumimoji="1" lang="en-US" altLang="ja-JP" dirty="0"/>
                  <a:t>Y</a:t>
                </a:r>
                <a:r>
                  <a:rPr kumimoji="1" lang="ja-JP" altLang="en-US" dirty="0"/>
                  <a:t>から</a:t>
                </a:r>
                <a:r>
                  <a:rPr kumimoji="1" lang="en-US" altLang="ja-JP" dirty="0"/>
                  <a:t>X</a:t>
                </a:r>
                <a:r>
                  <a:rPr kumimoji="1" lang="ja-JP" altLang="en-US" dirty="0"/>
                  <a:t>か）を変えると，ラムダの値は異なる．</a:t>
                </a:r>
                <a:endParaRPr kumimoji="1" lang="en-US" altLang="ja-JP" dirty="0"/>
              </a:p>
              <a:p>
                <a:r>
                  <a:rPr kumimoji="1" lang="ja-JP" altLang="en-US" dirty="0"/>
                  <a:t>母集団においてラムダがゼロかどうかの検定には，カイ二乗検定（分割表での独立性の検定）を使うことができる．</a:t>
                </a:r>
                <a:endParaRPr kumimoji="1" lang="en-US" altLang="ja-JP" dirty="0"/>
              </a:p>
              <a:p>
                <a:pPr lvl="1"/>
                <a:r>
                  <a:rPr lang="ja-JP" altLang="en-US" dirty="0"/>
                  <a:t>分割表の２変数が母集団で独立（</a:t>
                </a:r>
                <a14:m>
                  <m:oMath xmlns:m="http://schemas.openxmlformats.org/officeDocument/2006/math">
                    <m:sSup>
                      <m:sSupPr>
                        <m:ctrlPr>
                          <a:rPr lang="en-US" altLang="ja-JP" i="1" smtClean="0">
                            <a:latin typeface="Cambria Math" panose="02040503050406030204" pitchFamily="18" charset="0"/>
                          </a:rPr>
                        </m:ctrlPr>
                      </m:sSupPr>
                      <m:e>
                        <m:r>
                          <a:rPr lang="ja-JP" altLang="en-US" i="1" smtClean="0">
                            <a:latin typeface="Cambria Math" panose="02040503050406030204" pitchFamily="18" charset="0"/>
                          </a:rPr>
                          <m:t>𝜒</m:t>
                        </m:r>
                      </m:e>
                      <m:sup>
                        <m:r>
                          <a:rPr lang="en-US" altLang="ja-JP" b="0" i="1" smtClean="0">
                            <a:latin typeface="Cambria Math" panose="02040503050406030204" pitchFamily="18" charset="0"/>
                          </a:rPr>
                          <m:t>2</m:t>
                        </m:r>
                      </m:sup>
                    </m:sSup>
                    <m:r>
                      <a:rPr lang="en-US" altLang="ja-JP" b="0" i="1" smtClean="0">
                        <a:latin typeface="Cambria Math" panose="02040503050406030204" pitchFamily="18" charset="0"/>
                      </a:rPr>
                      <m:t>=0</m:t>
                    </m:r>
                  </m:oMath>
                </a14:m>
                <a:r>
                  <a:rPr lang="ja-JP" altLang="en-US" dirty="0"/>
                  <a:t>）ならば，独立変数 </a:t>
                </a:r>
                <a:r>
                  <a:rPr lang="en-US" altLang="ja-JP" i="1" dirty="0">
                    <a:latin typeface="Times New Roman" panose="02020603050405020304" pitchFamily="18" charset="0"/>
                    <a:cs typeface="Times New Roman" panose="02020603050405020304" pitchFamily="18" charset="0"/>
                  </a:rPr>
                  <a:t>X</a:t>
                </a:r>
                <a:r>
                  <a:rPr lang="en-US" altLang="ja-JP" dirty="0"/>
                  <a:t> </a:t>
                </a:r>
                <a:r>
                  <a:rPr lang="ja-JP" altLang="en-US" dirty="0"/>
                  <a:t>のどのカテゴリにおいても，最頻値をとる従属変数 </a:t>
                </a:r>
                <a:r>
                  <a:rPr lang="en-US" altLang="ja-JP" i="1" dirty="0">
                    <a:latin typeface="Times New Roman" panose="02020603050405020304" pitchFamily="18" charset="0"/>
                    <a:cs typeface="Times New Roman" panose="02020603050405020304" pitchFamily="18" charset="0"/>
                  </a:rPr>
                  <a:t>Y</a:t>
                </a:r>
                <a:r>
                  <a:rPr lang="en-US" altLang="ja-JP" dirty="0"/>
                  <a:t> </a:t>
                </a:r>
                <a:r>
                  <a:rPr lang="ja-JP" altLang="en-US" dirty="0"/>
                  <a:t>のカテゴリは同一になる（</a:t>
                </a:r>
                <a14:m>
                  <m:oMath xmlns:m="http://schemas.openxmlformats.org/officeDocument/2006/math">
                    <m:r>
                      <a:rPr lang="ja-JP" altLang="en-US" i="1" smtClean="0">
                        <a:latin typeface="Cambria Math" panose="02040503050406030204" pitchFamily="18" charset="0"/>
                      </a:rPr>
                      <m:t>𝜆</m:t>
                    </m:r>
                    <m:r>
                      <a:rPr lang="en-US" altLang="ja-JP" b="0" i="1" smtClean="0">
                        <a:latin typeface="Cambria Math" panose="02040503050406030204" pitchFamily="18" charset="0"/>
                      </a:rPr>
                      <m:t>=0</m:t>
                    </m:r>
                  </m:oMath>
                </a14:m>
                <a:r>
                  <a:rPr lang="ja-JP" altLang="en-US" dirty="0"/>
                  <a:t>）から．</a:t>
                </a:r>
                <a:endParaRPr lang="en-US" altLang="ja-JP" dirty="0"/>
              </a:p>
              <a:p>
                <a:pPr lvl="1"/>
                <a:r>
                  <a:rPr lang="ja-JP" altLang="en-US" dirty="0"/>
                  <a:t>ただし，ラムダがゼロでも，カイ二乗値がゼロとは言えない．</a:t>
                </a:r>
                <a:endParaRPr lang="en-US" altLang="ja-JP" dirty="0"/>
              </a:p>
            </p:txBody>
          </p:sp>
        </mc:Choice>
        <mc:Fallback>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481" t="-3369" r="-1185"/>
                </a:stretch>
              </a:blipFill>
            </p:spPr>
            <p:txBody>
              <a:bodyPr/>
              <a:lstStyle/>
              <a:p>
                <a:r>
                  <a:rPr lang="ja-JP"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その他，名義尺度で測定された２変数の連関の測度として，</a:t>
            </a:r>
            <a:endParaRPr lang="en-US" altLang="ja-JP" dirty="0"/>
          </a:p>
          <a:p>
            <a:pPr lvl="1"/>
            <a:r>
              <a:rPr lang="ja-JP" altLang="en-US" u="sng" dirty="0">
                <a:solidFill>
                  <a:srgbClr val="FF0000"/>
                </a:solidFill>
              </a:rPr>
              <a:t>クラマーのコンティンジェンシー係数 </a:t>
            </a:r>
            <a:r>
              <a:rPr lang="en-US" altLang="ja-JP" i="1" dirty="0">
                <a:solidFill>
                  <a:srgbClr val="FF0000"/>
                </a:solidFill>
                <a:latin typeface="Times New Roman" pitchFamily="18" charset="0"/>
                <a:cs typeface="Times New Roman" pitchFamily="18" charset="0"/>
              </a:rPr>
              <a:t>V</a:t>
            </a:r>
          </a:p>
          <a:p>
            <a:pPr lvl="1"/>
            <a:r>
              <a:rPr lang="ja-JP" altLang="en-US" u="sng" dirty="0">
                <a:solidFill>
                  <a:srgbClr val="FF0000"/>
                </a:solidFill>
              </a:rPr>
              <a:t>ピアソンのコンティンジェンシー係数 </a:t>
            </a:r>
            <a:r>
              <a:rPr lang="en-US" altLang="ja-JP" i="1" dirty="0">
                <a:solidFill>
                  <a:srgbClr val="FF0000"/>
                </a:solidFill>
                <a:latin typeface="Times New Roman" pitchFamily="18" charset="0"/>
                <a:cs typeface="Times New Roman" pitchFamily="18" charset="0"/>
              </a:rPr>
              <a:t>C</a:t>
            </a:r>
          </a:p>
        </p:txBody>
      </p:sp>
    </p:spTree>
    <p:extLst>
      <p:ext uri="{BB962C8B-B14F-4D97-AF65-F5344CB8AC3E}">
        <p14:creationId xmlns:p14="http://schemas.microsoft.com/office/powerpoint/2010/main" val="334302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9.2. </a:t>
            </a:r>
            <a:r>
              <a:rPr lang="ja-JP" altLang="en-US" dirty="0"/>
              <a:t>順序尺度での連関</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latin typeface="Times New Roman" pitchFamily="18" charset="0"/>
                <a:cs typeface="Times New Roman" pitchFamily="18" charset="0"/>
              </a:rPr>
              <a:t>順序尺度で測定された２変数の連関の強さは，順序を考慮に入れた測度で表す．連関の方向を表現する．</a:t>
            </a:r>
            <a:endParaRPr lang="en-US" altLang="ja-JP" u="sng" dirty="0">
              <a:solidFill>
                <a:srgbClr val="FF0000"/>
              </a:solidFill>
            </a:endParaRPr>
          </a:p>
          <a:p>
            <a:pPr lvl="1"/>
            <a:r>
              <a:rPr lang="ja-JP" altLang="en-US" u="sng" dirty="0">
                <a:solidFill>
                  <a:srgbClr val="FF0000"/>
                </a:solidFill>
              </a:rPr>
              <a:t>グッドマンとクラスカルの</a:t>
            </a:r>
            <a:r>
              <a:rPr lang="ja-JP" altLang="en-US" dirty="0">
                <a:solidFill>
                  <a:srgbClr val="FF0000"/>
                </a:solidFill>
              </a:rPr>
              <a:t> </a:t>
            </a:r>
            <a:r>
              <a:rPr lang="en-US" altLang="ja-JP" dirty="0">
                <a:solidFill>
                  <a:srgbClr val="FF0000"/>
                </a:solidFill>
                <a:latin typeface="Times New Roman" pitchFamily="18" charset="0"/>
                <a:cs typeface="Times New Roman" pitchFamily="18" charset="0"/>
              </a:rPr>
              <a:t>γ </a:t>
            </a:r>
            <a:r>
              <a:rPr lang="ja-JP" altLang="en-US" dirty="0">
                <a:solidFill>
                  <a:srgbClr val="FF0000"/>
                </a:solidFill>
                <a:latin typeface="Times New Roman" pitchFamily="18" charset="0"/>
                <a:cs typeface="Times New Roman" pitchFamily="18" charset="0"/>
              </a:rPr>
              <a:t>（ガンマ）</a:t>
            </a:r>
            <a:endParaRPr lang="en-US" altLang="ja-JP" dirty="0">
              <a:solidFill>
                <a:srgbClr val="FF0000"/>
              </a:solidFill>
              <a:latin typeface="Times New Roman" pitchFamily="18" charset="0"/>
              <a:cs typeface="Times New Roman" pitchFamily="18" charset="0"/>
            </a:endParaRPr>
          </a:p>
          <a:p>
            <a:pPr lvl="1"/>
            <a:r>
              <a:rPr kumimoji="1" lang="ja-JP" altLang="en-US" u="sng" dirty="0">
                <a:solidFill>
                  <a:srgbClr val="FF0000"/>
                </a:solidFill>
                <a:latin typeface="Times New Roman" pitchFamily="18" charset="0"/>
                <a:cs typeface="Times New Roman" pitchFamily="18" charset="0"/>
              </a:rPr>
              <a:t>ケンドールの順位相関係数</a:t>
            </a:r>
            <a:r>
              <a:rPr kumimoji="1" lang="ja-JP" altLang="en-US" dirty="0">
                <a:solidFill>
                  <a:srgbClr val="FF0000"/>
                </a:solidFill>
                <a:latin typeface="Times New Roman" pitchFamily="18" charset="0"/>
                <a:cs typeface="Times New Roman" pitchFamily="18" charset="0"/>
              </a:rPr>
              <a:t> </a:t>
            </a:r>
            <a:r>
              <a:rPr lang="en-US" altLang="ja-JP" i="1" dirty="0" err="1">
                <a:solidFill>
                  <a:srgbClr val="FF0000"/>
                </a:solidFill>
                <a:latin typeface="Times New Roman" pitchFamily="18" charset="0"/>
                <a:cs typeface="Times New Roman" pitchFamily="18" charset="0"/>
              </a:rPr>
              <a:t>τ</a:t>
            </a:r>
            <a:r>
              <a:rPr lang="en-US" altLang="ja-JP" i="1" baseline="-25000" dirty="0" err="1">
                <a:solidFill>
                  <a:srgbClr val="FF0000"/>
                </a:solidFill>
                <a:latin typeface="Times New Roman" pitchFamily="18" charset="0"/>
                <a:cs typeface="Times New Roman" pitchFamily="18" charset="0"/>
              </a:rPr>
              <a:t>b</a:t>
            </a:r>
            <a:r>
              <a:rPr lang="ja-JP" altLang="en-US" dirty="0">
                <a:solidFill>
                  <a:srgbClr val="FF0000"/>
                </a:solidFill>
                <a:latin typeface="Times New Roman" pitchFamily="18" charset="0"/>
                <a:cs typeface="Times New Roman" pitchFamily="18" charset="0"/>
              </a:rPr>
              <a:t> （タウ</a:t>
            </a:r>
            <a:r>
              <a:rPr lang="en-US" altLang="ja-JP" dirty="0">
                <a:solidFill>
                  <a:srgbClr val="FF0000"/>
                </a:solidFill>
                <a:latin typeface="Times New Roman" pitchFamily="18" charset="0"/>
                <a:cs typeface="Times New Roman" pitchFamily="18" charset="0"/>
              </a:rPr>
              <a:t>b</a:t>
            </a:r>
            <a:r>
              <a:rPr lang="ja-JP" altLang="en-US" dirty="0">
                <a:solidFill>
                  <a:srgbClr val="FF0000"/>
                </a:solidFill>
                <a:latin typeface="Times New Roman" pitchFamily="18" charset="0"/>
                <a:cs typeface="Times New Roman" pitchFamily="18" charset="0"/>
              </a:rPr>
              <a:t>）</a:t>
            </a:r>
            <a:endParaRPr lang="en-US" altLang="ja-JP" dirty="0">
              <a:solidFill>
                <a:srgbClr val="FF0000"/>
              </a:solidFill>
              <a:latin typeface="Times New Roman" pitchFamily="18" charset="0"/>
              <a:cs typeface="Times New Roman" pitchFamily="18" charset="0"/>
            </a:endParaRPr>
          </a:p>
          <a:p>
            <a:pPr lvl="1"/>
            <a:r>
              <a:rPr kumimoji="1" lang="ja-JP" altLang="en-US" u="sng" dirty="0">
                <a:solidFill>
                  <a:srgbClr val="FF0000"/>
                </a:solidFill>
                <a:latin typeface="Times New Roman" pitchFamily="18" charset="0"/>
                <a:cs typeface="Times New Roman" pitchFamily="18" charset="0"/>
              </a:rPr>
              <a:t>スチュアートの順位相関</a:t>
            </a:r>
            <a:r>
              <a:rPr lang="ja-JP" altLang="en-US" u="sng" dirty="0">
                <a:solidFill>
                  <a:srgbClr val="FF0000"/>
                </a:solidFill>
                <a:latin typeface="Times New Roman" pitchFamily="18" charset="0"/>
                <a:cs typeface="Times New Roman" pitchFamily="18" charset="0"/>
              </a:rPr>
              <a:t>係数</a:t>
            </a:r>
            <a:r>
              <a:rPr lang="ja-JP" altLang="en-US" dirty="0">
                <a:solidFill>
                  <a:srgbClr val="FF0000"/>
                </a:solidFill>
                <a:latin typeface="Times New Roman" pitchFamily="18" charset="0"/>
                <a:cs typeface="Times New Roman" pitchFamily="18" charset="0"/>
              </a:rPr>
              <a:t> </a:t>
            </a:r>
            <a:r>
              <a:rPr lang="en-US" altLang="ja-JP" dirty="0" err="1">
                <a:solidFill>
                  <a:srgbClr val="FF0000"/>
                </a:solidFill>
                <a:latin typeface="Times New Roman" pitchFamily="18" charset="0"/>
                <a:cs typeface="Times New Roman" pitchFamily="18" charset="0"/>
              </a:rPr>
              <a:t>τ</a:t>
            </a:r>
            <a:r>
              <a:rPr lang="en-US" altLang="ja-JP" baseline="-25000" dirty="0" err="1">
                <a:solidFill>
                  <a:srgbClr val="FF0000"/>
                </a:solidFill>
                <a:latin typeface="Times New Roman" pitchFamily="18" charset="0"/>
                <a:cs typeface="Times New Roman" pitchFamily="18" charset="0"/>
              </a:rPr>
              <a:t>c</a:t>
            </a:r>
            <a:r>
              <a:rPr lang="ja-JP" altLang="en-US" dirty="0">
                <a:solidFill>
                  <a:srgbClr val="FF0000"/>
                </a:solidFill>
                <a:latin typeface="Times New Roman" pitchFamily="18" charset="0"/>
                <a:cs typeface="Times New Roman" pitchFamily="18" charset="0"/>
              </a:rPr>
              <a:t> （タウ</a:t>
            </a:r>
            <a:r>
              <a:rPr lang="en-US" altLang="ja-JP" dirty="0">
                <a:solidFill>
                  <a:srgbClr val="FF0000"/>
                </a:solidFill>
                <a:latin typeface="Times New Roman" pitchFamily="18" charset="0"/>
                <a:cs typeface="Times New Roman" pitchFamily="18" charset="0"/>
              </a:rPr>
              <a:t>c</a:t>
            </a:r>
            <a:r>
              <a:rPr lang="ja-JP" altLang="en-US" dirty="0">
                <a:solidFill>
                  <a:srgbClr val="FF0000"/>
                </a:solidFill>
                <a:latin typeface="Times New Roman" pitchFamily="18" charset="0"/>
                <a:cs typeface="Times New Roman" pitchFamily="18" charset="0"/>
              </a:rPr>
              <a:t>）</a:t>
            </a:r>
            <a:endParaRPr lang="en-US" altLang="ja-JP" dirty="0">
              <a:solidFill>
                <a:srgbClr val="FF0000"/>
              </a:solidFill>
              <a:latin typeface="Times New Roman" pitchFamily="18" charset="0"/>
              <a:cs typeface="Times New Roman" pitchFamily="18" charset="0"/>
            </a:endParaRPr>
          </a:p>
          <a:p>
            <a:pPr lvl="1"/>
            <a:r>
              <a:rPr lang="ja-JP" altLang="en-US" u="sng" dirty="0">
                <a:solidFill>
                  <a:srgbClr val="FF0000"/>
                </a:solidFill>
                <a:latin typeface="Times New Roman" pitchFamily="18" charset="0"/>
                <a:cs typeface="Times New Roman" pitchFamily="18" charset="0"/>
              </a:rPr>
              <a:t>ソマーズの係数</a:t>
            </a:r>
            <a:r>
              <a:rPr lang="ja-JP" altLang="en-US" dirty="0">
                <a:solidFill>
                  <a:srgbClr val="FF0000"/>
                </a:solidFill>
                <a:latin typeface="Times New Roman" pitchFamily="18" charset="0"/>
                <a:cs typeface="Times New Roman" pitchFamily="18" charset="0"/>
              </a:rPr>
              <a:t> </a:t>
            </a:r>
            <a:r>
              <a:rPr lang="en-US" altLang="ja-JP" i="1" dirty="0" err="1">
                <a:solidFill>
                  <a:srgbClr val="FF0000"/>
                </a:solidFill>
                <a:latin typeface="Times New Roman" pitchFamily="18" charset="0"/>
                <a:cs typeface="Times New Roman" pitchFamily="18" charset="0"/>
              </a:rPr>
              <a:t>d</a:t>
            </a:r>
            <a:r>
              <a:rPr lang="en-US" altLang="ja-JP" i="1" baseline="-25000" dirty="0" err="1">
                <a:solidFill>
                  <a:srgbClr val="FF0000"/>
                </a:solidFill>
                <a:latin typeface="Times New Roman" pitchFamily="18" charset="0"/>
                <a:cs typeface="Times New Roman" pitchFamily="18" charset="0"/>
              </a:rPr>
              <a:t>yx</a:t>
            </a:r>
            <a:endParaRPr lang="en-US" altLang="ja-JP" i="1" baseline="-25000" dirty="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9.2.1. </a:t>
            </a:r>
            <a:r>
              <a:rPr kumimoji="1" lang="ja-JP" altLang="en-US" dirty="0"/>
              <a:t>例示</a:t>
            </a:r>
          </a:p>
        </p:txBody>
      </p:sp>
      <p:sp>
        <p:nvSpPr>
          <p:cNvPr id="3" name="コンテンツ プレースホルダ 2"/>
          <p:cNvSpPr>
            <a:spLocks noGrp="1"/>
          </p:cNvSpPr>
          <p:nvPr>
            <p:ph idx="1"/>
          </p:nvPr>
        </p:nvSpPr>
        <p:spPr/>
        <p:txBody>
          <a:bodyPr/>
          <a:lstStyle/>
          <a:p>
            <a:r>
              <a:rPr lang="ja-JP" altLang="en-US" dirty="0"/>
              <a:t>平等な性役割を支持する人々は，男性と女性の地位の平等化をもたらす法改正にも好意的であろう．</a:t>
            </a:r>
            <a:endParaRPr lang="en-US" altLang="ja-JP" dirty="0"/>
          </a:p>
          <a:p>
            <a:pPr lvl="1"/>
            <a:r>
              <a:rPr lang="ja-JP" altLang="en-US" dirty="0"/>
              <a:t>命題 </a:t>
            </a:r>
            <a:r>
              <a:rPr lang="en-US" altLang="ja-JP" dirty="0"/>
              <a:t>P1</a:t>
            </a:r>
            <a:r>
              <a:rPr lang="ja-JP" altLang="en-US" dirty="0"/>
              <a:t>：性役割は平等であるべきだという考えが強い人ほど，女性の権利同等を擁護する法律を強く支持する．</a:t>
            </a:r>
            <a:endParaRPr lang="en-US" altLang="ja-JP" dirty="0"/>
          </a:p>
          <a:p>
            <a:pPr lvl="1"/>
            <a:r>
              <a:rPr lang="ja-JP" altLang="en-US" dirty="0"/>
              <a:t>操作仮説 </a:t>
            </a:r>
            <a:r>
              <a:rPr lang="en-US" altLang="ja-JP" dirty="0"/>
              <a:t>H1</a:t>
            </a:r>
            <a:r>
              <a:rPr lang="ja-JP" altLang="en-US" dirty="0"/>
              <a:t>：女性は家にいて家事をすべきだという意見に反対する人ほど，性差別禁止の法可決をより強く支持する．</a:t>
            </a:r>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表</a:t>
            </a:r>
            <a:r>
              <a:rPr kumimoji="1" lang="en-US" altLang="ja-JP" dirty="0"/>
              <a:t>9.2</a:t>
            </a:r>
            <a:r>
              <a:rPr kumimoji="1" lang="ja-JP" altLang="en-US" dirty="0"/>
              <a:t>　平等権修正の支持と</a:t>
            </a:r>
            <a:r>
              <a:rPr lang="ja-JP" altLang="en-US" dirty="0"/>
              <a:t>伝統的</a:t>
            </a:r>
            <a:br>
              <a:rPr lang="en-US" altLang="ja-JP" dirty="0"/>
            </a:br>
            <a:r>
              <a:rPr lang="ja-JP" altLang="en-US" dirty="0"/>
              <a:t>性役割に対する態度のクロス表</a:t>
            </a:r>
            <a:endParaRPr kumimoji="1" lang="ja-JP" altLang="en-US" dirty="0"/>
          </a:p>
        </p:txBody>
      </p:sp>
      <p:graphicFrame>
        <p:nvGraphicFramePr>
          <p:cNvPr id="4" name="コンテンツ プレースホルダ 3"/>
          <p:cNvGraphicFramePr>
            <a:graphicFrameLocks noGrp="1"/>
          </p:cNvGraphicFramePr>
          <p:nvPr>
            <p:ph idx="1"/>
          </p:nvPr>
        </p:nvGraphicFramePr>
        <p:xfrm>
          <a:off x="1259632" y="1628800"/>
          <a:ext cx="7283152" cy="23774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409308">
                  <a:extLst>
                    <a:ext uri="{9D8B030D-6E8A-4147-A177-3AD203B41FA5}">
                      <a16:colId xmlns:a16="http://schemas.microsoft.com/office/drawing/2014/main" val="20001"/>
                    </a:ext>
                  </a:extLst>
                </a:gridCol>
                <a:gridCol w="1409308">
                  <a:extLst>
                    <a:ext uri="{9D8B030D-6E8A-4147-A177-3AD203B41FA5}">
                      <a16:colId xmlns:a16="http://schemas.microsoft.com/office/drawing/2014/main" val="20002"/>
                    </a:ext>
                  </a:extLst>
                </a:gridCol>
                <a:gridCol w="1409308">
                  <a:extLst>
                    <a:ext uri="{9D8B030D-6E8A-4147-A177-3AD203B41FA5}">
                      <a16:colId xmlns:a16="http://schemas.microsoft.com/office/drawing/2014/main" val="20003"/>
                    </a:ext>
                  </a:extLst>
                </a:gridCol>
                <a:gridCol w="1409308">
                  <a:extLst>
                    <a:ext uri="{9D8B030D-6E8A-4147-A177-3AD203B41FA5}">
                      <a16:colId xmlns:a16="http://schemas.microsoft.com/office/drawing/2014/main" val="20004"/>
                    </a:ext>
                  </a:extLst>
                </a:gridCol>
              </a:tblGrid>
              <a:tr h="370840">
                <a:tc rowSpan="2">
                  <a:txBody>
                    <a:bodyPr/>
                    <a:lstStyle/>
                    <a:p>
                      <a:r>
                        <a:rPr kumimoji="1" lang="ja-JP" altLang="en-US" sz="2000" dirty="0"/>
                        <a:t>性差別禁止の支持</a:t>
                      </a:r>
                    </a:p>
                  </a:txBody>
                  <a:tcPr anchor="b"/>
                </a:tc>
                <a:tc gridSpan="4">
                  <a:txBody>
                    <a:bodyPr/>
                    <a:lstStyle/>
                    <a:p>
                      <a:r>
                        <a:rPr kumimoji="1" lang="ja-JP" altLang="en-US" sz="2000" dirty="0"/>
                        <a:t>性役割態度：「女性は家を守るべき」という意見に</a:t>
                      </a:r>
                      <a:endParaRPr kumimoji="1" lang="en-US" altLang="ja-JP" sz="20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000" dirty="0"/>
                        <a:t>強く賛成</a:t>
                      </a:r>
                    </a:p>
                  </a:txBody>
                  <a:tcPr/>
                </a:tc>
                <a:tc>
                  <a:txBody>
                    <a:bodyPr/>
                    <a:lstStyle/>
                    <a:p>
                      <a:r>
                        <a:rPr kumimoji="1" lang="ja-JP" altLang="en-US" sz="2000" dirty="0"/>
                        <a:t>賛成</a:t>
                      </a:r>
                    </a:p>
                  </a:txBody>
                  <a:tcPr/>
                </a:tc>
                <a:tc>
                  <a:txBody>
                    <a:bodyPr/>
                    <a:lstStyle/>
                    <a:p>
                      <a:r>
                        <a:rPr kumimoji="1" lang="ja-JP" altLang="en-US" sz="2000" dirty="0"/>
                        <a:t>反対</a:t>
                      </a:r>
                    </a:p>
                  </a:txBody>
                  <a:tcPr/>
                </a:tc>
                <a:tc>
                  <a:txBody>
                    <a:bodyPr/>
                    <a:lstStyle/>
                    <a:p>
                      <a:r>
                        <a:rPr kumimoji="1" lang="ja-JP" altLang="en-US" sz="2000" dirty="0"/>
                        <a:t>強く反対</a:t>
                      </a:r>
                    </a:p>
                  </a:txBody>
                  <a:tcPr/>
                </a:tc>
                <a:extLst>
                  <a:ext uri="{0D108BD9-81ED-4DB2-BD59-A6C34878D82A}">
                    <a16:rowId xmlns:a16="http://schemas.microsoft.com/office/drawing/2014/main" val="10001"/>
                  </a:ext>
                </a:extLst>
              </a:tr>
              <a:tr h="370840">
                <a:tc>
                  <a:txBody>
                    <a:bodyPr/>
                    <a:lstStyle/>
                    <a:p>
                      <a:r>
                        <a:rPr kumimoji="1" lang="ja-JP" altLang="en-US" sz="2000" dirty="0"/>
                        <a:t>強く支持</a:t>
                      </a:r>
                    </a:p>
                  </a:txBody>
                  <a:tcPr/>
                </a:tc>
                <a:tc>
                  <a:txBody>
                    <a:bodyPr/>
                    <a:lstStyle/>
                    <a:p>
                      <a:pPr algn="r"/>
                      <a:r>
                        <a:rPr kumimoji="1" lang="en-US" altLang="ja-JP" sz="2000" dirty="0"/>
                        <a:t>34</a:t>
                      </a:r>
                      <a:endParaRPr kumimoji="1" lang="ja-JP" altLang="en-US" sz="2000" dirty="0"/>
                    </a:p>
                  </a:txBody>
                  <a:tcPr/>
                </a:tc>
                <a:tc>
                  <a:txBody>
                    <a:bodyPr/>
                    <a:lstStyle/>
                    <a:p>
                      <a:pPr algn="r"/>
                      <a:r>
                        <a:rPr kumimoji="1" lang="en-US" altLang="ja-JP" sz="2000" dirty="0"/>
                        <a:t>91</a:t>
                      </a:r>
                      <a:endParaRPr kumimoji="1" lang="ja-JP" altLang="en-US" sz="2000" dirty="0"/>
                    </a:p>
                  </a:txBody>
                  <a:tcPr/>
                </a:tc>
                <a:tc>
                  <a:txBody>
                    <a:bodyPr/>
                    <a:lstStyle/>
                    <a:p>
                      <a:pPr algn="r"/>
                      <a:r>
                        <a:rPr kumimoji="1" lang="en-US" altLang="ja-JP" sz="2000" dirty="0"/>
                        <a:t>104</a:t>
                      </a:r>
                      <a:endParaRPr kumimoji="1" lang="ja-JP" altLang="en-US" sz="2000" dirty="0"/>
                    </a:p>
                  </a:txBody>
                  <a:tcPr/>
                </a:tc>
                <a:tc>
                  <a:txBody>
                    <a:bodyPr/>
                    <a:lstStyle/>
                    <a:p>
                      <a:pPr algn="r"/>
                      <a:r>
                        <a:rPr kumimoji="1" lang="en-US" altLang="ja-JP" sz="2000" dirty="0"/>
                        <a:t>39</a:t>
                      </a:r>
                      <a:endParaRPr kumimoji="1" lang="ja-JP" altLang="en-US" sz="2000" dirty="0"/>
                    </a:p>
                  </a:txBody>
                  <a:tcPr/>
                </a:tc>
                <a:extLst>
                  <a:ext uri="{0D108BD9-81ED-4DB2-BD59-A6C34878D82A}">
                    <a16:rowId xmlns:a16="http://schemas.microsoft.com/office/drawing/2014/main" val="10002"/>
                  </a:ext>
                </a:extLst>
              </a:tr>
              <a:tr h="370840">
                <a:tc>
                  <a:txBody>
                    <a:bodyPr/>
                    <a:lstStyle/>
                    <a:p>
                      <a:r>
                        <a:rPr kumimoji="1" lang="ja-JP" altLang="en-US" sz="2000" dirty="0"/>
                        <a:t>やや支持</a:t>
                      </a:r>
                    </a:p>
                  </a:txBody>
                  <a:tcPr/>
                </a:tc>
                <a:tc>
                  <a:txBody>
                    <a:bodyPr/>
                    <a:lstStyle/>
                    <a:p>
                      <a:pPr algn="r"/>
                      <a:r>
                        <a:rPr kumimoji="1" lang="en-US" altLang="ja-JP" sz="2000" dirty="0"/>
                        <a:t>89</a:t>
                      </a:r>
                      <a:endParaRPr kumimoji="1" lang="ja-JP" altLang="en-US" sz="2000" dirty="0"/>
                    </a:p>
                  </a:txBody>
                  <a:tcPr/>
                </a:tc>
                <a:tc>
                  <a:txBody>
                    <a:bodyPr/>
                    <a:lstStyle/>
                    <a:p>
                      <a:pPr algn="r"/>
                      <a:r>
                        <a:rPr kumimoji="1" lang="en-US" altLang="ja-JP" sz="2000" dirty="0"/>
                        <a:t>281</a:t>
                      </a:r>
                      <a:endParaRPr kumimoji="1" lang="ja-JP" altLang="en-US" sz="2000" dirty="0"/>
                    </a:p>
                  </a:txBody>
                  <a:tcPr/>
                </a:tc>
                <a:tc>
                  <a:txBody>
                    <a:bodyPr/>
                    <a:lstStyle/>
                    <a:p>
                      <a:pPr algn="r"/>
                      <a:r>
                        <a:rPr kumimoji="1" lang="en-US" altLang="ja-JP" sz="2000" dirty="0"/>
                        <a:t>200</a:t>
                      </a:r>
                      <a:endParaRPr kumimoji="1" lang="ja-JP" altLang="en-US" sz="2000" dirty="0"/>
                    </a:p>
                  </a:txBody>
                  <a:tcPr/>
                </a:tc>
                <a:tc>
                  <a:txBody>
                    <a:bodyPr/>
                    <a:lstStyle/>
                    <a:p>
                      <a:pPr algn="r"/>
                      <a:r>
                        <a:rPr kumimoji="1" lang="en-US" altLang="ja-JP" sz="2000" dirty="0"/>
                        <a:t>27</a:t>
                      </a:r>
                      <a:endParaRPr kumimoji="1" lang="ja-JP" altLang="en-US" sz="2000" dirty="0"/>
                    </a:p>
                  </a:txBody>
                  <a:tcPr/>
                </a:tc>
                <a:extLst>
                  <a:ext uri="{0D108BD9-81ED-4DB2-BD59-A6C34878D82A}">
                    <a16:rowId xmlns:a16="http://schemas.microsoft.com/office/drawing/2014/main" val="10003"/>
                  </a:ext>
                </a:extLst>
              </a:tr>
              <a:tr h="370840">
                <a:tc>
                  <a:txBody>
                    <a:bodyPr/>
                    <a:lstStyle/>
                    <a:p>
                      <a:r>
                        <a:rPr kumimoji="1" lang="ja-JP" altLang="en-US" sz="2000" dirty="0"/>
                        <a:t>やや反対</a:t>
                      </a:r>
                    </a:p>
                  </a:txBody>
                  <a:tcPr/>
                </a:tc>
                <a:tc>
                  <a:txBody>
                    <a:bodyPr/>
                    <a:lstStyle/>
                    <a:p>
                      <a:pPr algn="r"/>
                      <a:r>
                        <a:rPr kumimoji="1" lang="en-US" altLang="ja-JP" sz="2000" dirty="0"/>
                        <a:t>33</a:t>
                      </a:r>
                      <a:endParaRPr kumimoji="1" lang="ja-JP" altLang="en-US" sz="2000" dirty="0"/>
                    </a:p>
                  </a:txBody>
                  <a:tcPr/>
                </a:tc>
                <a:tc>
                  <a:txBody>
                    <a:bodyPr/>
                    <a:lstStyle/>
                    <a:p>
                      <a:pPr algn="r"/>
                      <a:r>
                        <a:rPr kumimoji="1" lang="en-US" altLang="ja-JP" sz="2000" dirty="0"/>
                        <a:t>116</a:t>
                      </a:r>
                      <a:endParaRPr kumimoji="1" lang="ja-JP" altLang="en-US" sz="2000" dirty="0"/>
                    </a:p>
                  </a:txBody>
                  <a:tcPr/>
                </a:tc>
                <a:tc>
                  <a:txBody>
                    <a:bodyPr/>
                    <a:lstStyle/>
                    <a:p>
                      <a:pPr algn="r"/>
                      <a:r>
                        <a:rPr kumimoji="1" lang="en-US" altLang="ja-JP" sz="2000" dirty="0"/>
                        <a:t>41</a:t>
                      </a:r>
                      <a:endParaRPr kumimoji="1" lang="ja-JP" altLang="en-US" sz="2000" dirty="0"/>
                    </a:p>
                  </a:txBody>
                  <a:tcPr/>
                </a:tc>
                <a:tc>
                  <a:txBody>
                    <a:bodyPr/>
                    <a:lstStyle/>
                    <a:p>
                      <a:pPr algn="r"/>
                      <a:r>
                        <a:rPr kumimoji="1" lang="en-US" altLang="ja-JP" sz="2000" dirty="0"/>
                        <a:t>9</a:t>
                      </a:r>
                      <a:endParaRPr kumimoji="1" lang="ja-JP" altLang="en-US" sz="2000" dirty="0"/>
                    </a:p>
                  </a:txBody>
                  <a:tcPr/>
                </a:tc>
                <a:extLst>
                  <a:ext uri="{0D108BD9-81ED-4DB2-BD59-A6C34878D82A}">
                    <a16:rowId xmlns:a16="http://schemas.microsoft.com/office/drawing/2014/main" val="10004"/>
                  </a:ext>
                </a:extLst>
              </a:tr>
              <a:tr h="370840">
                <a:tc>
                  <a:txBody>
                    <a:bodyPr/>
                    <a:lstStyle/>
                    <a:p>
                      <a:r>
                        <a:rPr kumimoji="1" lang="ja-JP" altLang="en-US" sz="2000" dirty="0"/>
                        <a:t>強く反対</a:t>
                      </a:r>
                    </a:p>
                  </a:txBody>
                  <a:tcPr/>
                </a:tc>
                <a:tc>
                  <a:txBody>
                    <a:bodyPr/>
                    <a:lstStyle/>
                    <a:p>
                      <a:pPr algn="r"/>
                      <a:r>
                        <a:rPr kumimoji="1" lang="en-US" altLang="ja-JP" sz="2000" dirty="0"/>
                        <a:t>49</a:t>
                      </a:r>
                      <a:endParaRPr kumimoji="1" lang="ja-JP" altLang="en-US" sz="2000" dirty="0"/>
                    </a:p>
                  </a:txBody>
                  <a:tcPr/>
                </a:tc>
                <a:tc>
                  <a:txBody>
                    <a:bodyPr/>
                    <a:lstStyle/>
                    <a:p>
                      <a:pPr algn="r"/>
                      <a:r>
                        <a:rPr kumimoji="1" lang="en-US" altLang="ja-JP" sz="2000" dirty="0"/>
                        <a:t>55</a:t>
                      </a:r>
                      <a:endParaRPr kumimoji="1" lang="ja-JP" altLang="en-US" sz="2000" dirty="0"/>
                    </a:p>
                  </a:txBody>
                  <a:tcPr/>
                </a:tc>
                <a:tc>
                  <a:txBody>
                    <a:bodyPr/>
                    <a:lstStyle/>
                    <a:p>
                      <a:pPr algn="r"/>
                      <a:r>
                        <a:rPr kumimoji="1" lang="en-US" altLang="ja-JP" sz="2000" dirty="0"/>
                        <a:t>11</a:t>
                      </a:r>
                      <a:endParaRPr kumimoji="1" lang="ja-JP" altLang="en-US" sz="2000" dirty="0"/>
                    </a:p>
                  </a:txBody>
                  <a:tcPr/>
                </a:tc>
                <a:tc>
                  <a:txBody>
                    <a:bodyPr/>
                    <a:lstStyle/>
                    <a:p>
                      <a:pPr algn="r"/>
                      <a:r>
                        <a:rPr kumimoji="1" lang="en-US" altLang="ja-JP" sz="2000" dirty="0"/>
                        <a:t>2</a:t>
                      </a:r>
                      <a:endParaRPr kumimoji="1" lang="ja-JP" altLang="en-US" sz="2000" dirty="0"/>
                    </a:p>
                  </a:txBody>
                  <a:tcPr/>
                </a:tc>
                <a:extLst>
                  <a:ext uri="{0D108BD9-81ED-4DB2-BD59-A6C34878D82A}">
                    <a16:rowId xmlns:a16="http://schemas.microsoft.com/office/drawing/2014/main" val="10005"/>
                  </a:ext>
                </a:extLst>
              </a:tr>
            </a:tbl>
          </a:graphicData>
        </a:graphic>
      </p:graphicFrame>
      <p:sp>
        <p:nvSpPr>
          <p:cNvPr id="6" name="左右矢印 5"/>
          <p:cNvSpPr/>
          <p:nvPr/>
        </p:nvSpPr>
        <p:spPr>
          <a:xfrm>
            <a:off x="4427984" y="4221088"/>
            <a:ext cx="2304256"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下矢印 6"/>
          <p:cNvSpPr/>
          <p:nvPr/>
        </p:nvSpPr>
        <p:spPr>
          <a:xfrm>
            <a:off x="611560" y="2348880"/>
            <a:ext cx="360040" cy="16561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79912" y="4149080"/>
            <a:ext cx="543739" cy="523220"/>
          </a:xfrm>
          <a:prstGeom prst="rect">
            <a:avLst/>
          </a:prstGeom>
          <a:noFill/>
        </p:spPr>
        <p:txBody>
          <a:bodyPr wrap="none" rtlCol="0">
            <a:spAutoFit/>
          </a:bodyPr>
          <a:lstStyle/>
          <a:p>
            <a:r>
              <a:rPr kumimoji="1" lang="ja-JP" altLang="en-US" sz="2800" dirty="0"/>
              <a:t>小</a:t>
            </a:r>
          </a:p>
        </p:txBody>
      </p:sp>
      <p:sp>
        <p:nvSpPr>
          <p:cNvPr id="9" name="テキスト ボックス 8"/>
          <p:cNvSpPr txBox="1"/>
          <p:nvPr/>
        </p:nvSpPr>
        <p:spPr>
          <a:xfrm>
            <a:off x="539552" y="4149080"/>
            <a:ext cx="543739" cy="523220"/>
          </a:xfrm>
          <a:prstGeom prst="rect">
            <a:avLst/>
          </a:prstGeom>
          <a:noFill/>
        </p:spPr>
        <p:txBody>
          <a:bodyPr wrap="none" rtlCol="0">
            <a:spAutoFit/>
          </a:bodyPr>
          <a:lstStyle/>
          <a:p>
            <a:r>
              <a:rPr kumimoji="1" lang="ja-JP" altLang="en-US" sz="2800" dirty="0"/>
              <a:t>小</a:t>
            </a:r>
          </a:p>
        </p:txBody>
      </p:sp>
      <p:sp>
        <p:nvSpPr>
          <p:cNvPr id="10" name="テキスト ボックス 9"/>
          <p:cNvSpPr txBox="1"/>
          <p:nvPr/>
        </p:nvSpPr>
        <p:spPr>
          <a:xfrm>
            <a:off x="6876256" y="4149080"/>
            <a:ext cx="543739" cy="523220"/>
          </a:xfrm>
          <a:prstGeom prst="rect">
            <a:avLst/>
          </a:prstGeom>
          <a:noFill/>
        </p:spPr>
        <p:txBody>
          <a:bodyPr wrap="none" rtlCol="0">
            <a:spAutoFit/>
          </a:bodyPr>
          <a:lstStyle/>
          <a:p>
            <a:r>
              <a:rPr kumimoji="1" lang="ja-JP" altLang="en-US" sz="2800" dirty="0"/>
              <a:t>大</a:t>
            </a:r>
          </a:p>
        </p:txBody>
      </p:sp>
      <p:sp>
        <p:nvSpPr>
          <p:cNvPr id="11" name="テキスト ボックス 10"/>
          <p:cNvSpPr txBox="1"/>
          <p:nvPr/>
        </p:nvSpPr>
        <p:spPr>
          <a:xfrm>
            <a:off x="539552" y="1700808"/>
            <a:ext cx="543739" cy="523220"/>
          </a:xfrm>
          <a:prstGeom prst="rect">
            <a:avLst/>
          </a:prstGeom>
          <a:noFill/>
        </p:spPr>
        <p:txBody>
          <a:bodyPr wrap="none" rtlCol="0">
            <a:spAutoFit/>
          </a:bodyPr>
          <a:lstStyle/>
          <a:p>
            <a:r>
              <a:rPr kumimoji="1" lang="ja-JP" altLang="en-US" sz="2800" dirty="0"/>
              <a:t>大</a:t>
            </a:r>
          </a:p>
        </p:txBody>
      </p:sp>
      <p:sp>
        <p:nvSpPr>
          <p:cNvPr id="12" name="テキスト ボックス 11"/>
          <p:cNvSpPr txBox="1"/>
          <p:nvPr/>
        </p:nvSpPr>
        <p:spPr>
          <a:xfrm>
            <a:off x="1083291" y="4913315"/>
            <a:ext cx="7272808" cy="1569660"/>
          </a:xfrm>
          <a:prstGeom prst="rect">
            <a:avLst/>
          </a:prstGeom>
          <a:noFill/>
        </p:spPr>
        <p:txBody>
          <a:bodyPr wrap="square" rtlCol="0">
            <a:spAutoFit/>
          </a:bodyPr>
          <a:lstStyle/>
          <a:p>
            <a:r>
              <a:rPr kumimoji="1" lang="ja-JP" altLang="en-US" sz="2400" dirty="0"/>
              <a:t>２つの連続変数について散布図を描くときのように，大小関係のあるカテゴリを並べる．</a:t>
            </a:r>
            <a:endParaRPr kumimoji="1" lang="en-US" altLang="ja-JP" sz="2400" dirty="0"/>
          </a:p>
          <a:p>
            <a:r>
              <a:rPr lang="ja-JP" altLang="en-US" sz="2400" dirty="0"/>
              <a:t>（日本ではそうなっていない表も多い．テキスト </a:t>
            </a:r>
            <a:r>
              <a:rPr lang="en-US" altLang="ja-JP" sz="2400" dirty="0"/>
              <a:t>p.254 </a:t>
            </a:r>
            <a:r>
              <a:rPr lang="ja-JP" altLang="en-US" sz="2400" dirty="0"/>
              <a:t>の脚注３を参照）</a:t>
            </a:r>
            <a:endParaRPr kumimoji="1" lang="ja-JP"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表</a:t>
            </a:r>
            <a:r>
              <a:rPr kumimoji="1" lang="en-US" altLang="ja-JP" dirty="0"/>
              <a:t>9.2</a:t>
            </a:r>
            <a:r>
              <a:rPr kumimoji="1" lang="ja-JP" altLang="en-US" dirty="0"/>
              <a:t>　平等権修正の支持と</a:t>
            </a:r>
            <a:r>
              <a:rPr lang="ja-JP" altLang="en-US" dirty="0"/>
              <a:t>伝統的</a:t>
            </a:r>
            <a:br>
              <a:rPr lang="en-US" altLang="ja-JP" dirty="0"/>
            </a:br>
            <a:r>
              <a:rPr lang="ja-JP" altLang="en-US" dirty="0"/>
              <a:t>性役割に対する態度のクロス表</a:t>
            </a:r>
            <a:endParaRPr kumimoji="1" lang="ja-JP" altLang="en-US" dirty="0"/>
          </a:p>
        </p:txBody>
      </p:sp>
      <p:graphicFrame>
        <p:nvGraphicFramePr>
          <p:cNvPr id="4" name="コンテンツ プレースホルダ 3"/>
          <p:cNvGraphicFramePr>
            <a:graphicFrameLocks noGrp="1"/>
          </p:cNvGraphicFramePr>
          <p:nvPr>
            <p:ph idx="1"/>
          </p:nvPr>
        </p:nvGraphicFramePr>
        <p:xfrm>
          <a:off x="1259632" y="1628800"/>
          <a:ext cx="7283152" cy="23774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409308">
                  <a:extLst>
                    <a:ext uri="{9D8B030D-6E8A-4147-A177-3AD203B41FA5}">
                      <a16:colId xmlns:a16="http://schemas.microsoft.com/office/drawing/2014/main" val="20001"/>
                    </a:ext>
                  </a:extLst>
                </a:gridCol>
                <a:gridCol w="1409308">
                  <a:extLst>
                    <a:ext uri="{9D8B030D-6E8A-4147-A177-3AD203B41FA5}">
                      <a16:colId xmlns:a16="http://schemas.microsoft.com/office/drawing/2014/main" val="20002"/>
                    </a:ext>
                  </a:extLst>
                </a:gridCol>
                <a:gridCol w="1409308">
                  <a:extLst>
                    <a:ext uri="{9D8B030D-6E8A-4147-A177-3AD203B41FA5}">
                      <a16:colId xmlns:a16="http://schemas.microsoft.com/office/drawing/2014/main" val="20003"/>
                    </a:ext>
                  </a:extLst>
                </a:gridCol>
                <a:gridCol w="1409308">
                  <a:extLst>
                    <a:ext uri="{9D8B030D-6E8A-4147-A177-3AD203B41FA5}">
                      <a16:colId xmlns:a16="http://schemas.microsoft.com/office/drawing/2014/main" val="20004"/>
                    </a:ext>
                  </a:extLst>
                </a:gridCol>
              </a:tblGrid>
              <a:tr h="370840">
                <a:tc rowSpan="2">
                  <a:txBody>
                    <a:bodyPr/>
                    <a:lstStyle/>
                    <a:p>
                      <a:r>
                        <a:rPr kumimoji="1" lang="ja-JP" altLang="en-US" sz="2000" dirty="0"/>
                        <a:t>性差別禁止の支持</a:t>
                      </a:r>
                    </a:p>
                  </a:txBody>
                  <a:tcPr anchor="b"/>
                </a:tc>
                <a:tc gridSpan="4">
                  <a:txBody>
                    <a:bodyPr/>
                    <a:lstStyle/>
                    <a:p>
                      <a:r>
                        <a:rPr kumimoji="1" lang="ja-JP" altLang="en-US" sz="2000" dirty="0"/>
                        <a:t>性役割態度：「女性は家を守るべき」という意見に</a:t>
                      </a:r>
                      <a:endParaRPr kumimoji="1" lang="en-US" altLang="ja-JP" sz="20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000" dirty="0"/>
                        <a:t>強く賛成</a:t>
                      </a:r>
                    </a:p>
                  </a:txBody>
                  <a:tcPr/>
                </a:tc>
                <a:tc>
                  <a:txBody>
                    <a:bodyPr/>
                    <a:lstStyle/>
                    <a:p>
                      <a:r>
                        <a:rPr kumimoji="1" lang="ja-JP" altLang="en-US" sz="2000" dirty="0"/>
                        <a:t>賛成</a:t>
                      </a:r>
                    </a:p>
                  </a:txBody>
                  <a:tcPr/>
                </a:tc>
                <a:tc>
                  <a:txBody>
                    <a:bodyPr/>
                    <a:lstStyle/>
                    <a:p>
                      <a:r>
                        <a:rPr kumimoji="1" lang="ja-JP" altLang="en-US" sz="2000" dirty="0"/>
                        <a:t>反対</a:t>
                      </a:r>
                    </a:p>
                  </a:txBody>
                  <a:tcPr/>
                </a:tc>
                <a:tc>
                  <a:txBody>
                    <a:bodyPr/>
                    <a:lstStyle/>
                    <a:p>
                      <a:r>
                        <a:rPr kumimoji="1" lang="ja-JP" altLang="en-US" sz="2000" dirty="0"/>
                        <a:t>強く反対</a:t>
                      </a:r>
                    </a:p>
                  </a:txBody>
                  <a:tcPr/>
                </a:tc>
                <a:extLst>
                  <a:ext uri="{0D108BD9-81ED-4DB2-BD59-A6C34878D82A}">
                    <a16:rowId xmlns:a16="http://schemas.microsoft.com/office/drawing/2014/main" val="10001"/>
                  </a:ext>
                </a:extLst>
              </a:tr>
              <a:tr h="370840">
                <a:tc>
                  <a:txBody>
                    <a:bodyPr/>
                    <a:lstStyle/>
                    <a:p>
                      <a:r>
                        <a:rPr kumimoji="1" lang="ja-JP" altLang="en-US" sz="2000" dirty="0"/>
                        <a:t>強く支持</a:t>
                      </a:r>
                    </a:p>
                  </a:txBody>
                  <a:tcPr/>
                </a:tc>
                <a:tc>
                  <a:txBody>
                    <a:bodyPr/>
                    <a:lstStyle/>
                    <a:p>
                      <a:pPr algn="r"/>
                      <a:r>
                        <a:rPr kumimoji="1" lang="en-US" altLang="ja-JP" sz="2000" dirty="0"/>
                        <a:t>34</a:t>
                      </a:r>
                      <a:endParaRPr kumimoji="1" lang="ja-JP" altLang="en-US" sz="2000" dirty="0"/>
                    </a:p>
                  </a:txBody>
                  <a:tcPr/>
                </a:tc>
                <a:tc>
                  <a:txBody>
                    <a:bodyPr/>
                    <a:lstStyle/>
                    <a:p>
                      <a:pPr algn="r"/>
                      <a:r>
                        <a:rPr kumimoji="1" lang="en-US" altLang="ja-JP" sz="2000" dirty="0"/>
                        <a:t>91</a:t>
                      </a:r>
                      <a:endParaRPr kumimoji="1" lang="ja-JP" altLang="en-US" sz="2000" dirty="0"/>
                    </a:p>
                  </a:txBody>
                  <a:tcPr/>
                </a:tc>
                <a:tc>
                  <a:txBody>
                    <a:bodyPr/>
                    <a:lstStyle/>
                    <a:p>
                      <a:pPr algn="r"/>
                      <a:r>
                        <a:rPr kumimoji="1" lang="en-US" altLang="ja-JP" sz="2000" dirty="0"/>
                        <a:t>104</a:t>
                      </a:r>
                      <a:endParaRPr kumimoji="1" lang="ja-JP" altLang="en-US" sz="2000" dirty="0"/>
                    </a:p>
                  </a:txBody>
                  <a:tcPr/>
                </a:tc>
                <a:tc>
                  <a:txBody>
                    <a:bodyPr/>
                    <a:lstStyle/>
                    <a:p>
                      <a:pPr algn="r"/>
                      <a:r>
                        <a:rPr kumimoji="1" lang="en-US" altLang="ja-JP" sz="2000" dirty="0"/>
                        <a:t>39</a:t>
                      </a:r>
                      <a:endParaRPr kumimoji="1" lang="ja-JP" altLang="en-US" sz="2000" dirty="0"/>
                    </a:p>
                  </a:txBody>
                  <a:tcPr/>
                </a:tc>
                <a:extLst>
                  <a:ext uri="{0D108BD9-81ED-4DB2-BD59-A6C34878D82A}">
                    <a16:rowId xmlns:a16="http://schemas.microsoft.com/office/drawing/2014/main" val="10002"/>
                  </a:ext>
                </a:extLst>
              </a:tr>
              <a:tr h="370840">
                <a:tc>
                  <a:txBody>
                    <a:bodyPr/>
                    <a:lstStyle/>
                    <a:p>
                      <a:r>
                        <a:rPr kumimoji="1" lang="ja-JP" altLang="en-US" sz="2000" dirty="0"/>
                        <a:t>やや支持</a:t>
                      </a:r>
                    </a:p>
                  </a:txBody>
                  <a:tcPr/>
                </a:tc>
                <a:tc>
                  <a:txBody>
                    <a:bodyPr/>
                    <a:lstStyle/>
                    <a:p>
                      <a:pPr algn="r"/>
                      <a:r>
                        <a:rPr kumimoji="1" lang="en-US" altLang="ja-JP" sz="2000" dirty="0"/>
                        <a:t>89</a:t>
                      </a:r>
                      <a:endParaRPr kumimoji="1" lang="ja-JP" altLang="en-US" sz="2000" dirty="0"/>
                    </a:p>
                  </a:txBody>
                  <a:tcPr/>
                </a:tc>
                <a:tc>
                  <a:txBody>
                    <a:bodyPr/>
                    <a:lstStyle/>
                    <a:p>
                      <a:pPr algn="r"/>
                      <a:r>
                        <a:rPr kumimoji="1" lang="en-US" altLang="ja-JP" sz="2000" dirty="0"/>
                        <a:t>281</a:t>
                      </a:r>
                      <a:endParaRPr kumimoji="1" lang="ja-JP" altLang="en-US" sz="2000" dirty="0"/>
                    </a:p>
                  </a:txBody>
                  <a:tcPr/>
                </a:tc>
                <a:tc>
                  <a:txBody>
                    <a:bodyPr/>
                    <a:lstStyle/>
                    <a:p>
                      <a:pPr algn="r"/>
                      <a:r>
                        <a:rPr kumimoji="1" lang="en-US" altLang="ja-JP" sz="2000" dirty="0"/>
                        <a:t>200</a:t>
                      </a:r>
                      <a:endParaRPr kumimoji="1" lang="ja-JP" altLang="en-US" sz="2000" dirty="0"/>
                    </a:p>
                  </a:txBody>
                  <a:tcPr/>
                </a:tc>
                <a:tc>
                  <a:txBody>
                    <a:bodyPr/>
                    <a:lstStyle/>
                    <a:p>
                      <a:pPr algn="r"/>
                      <a:r>
                        <a:rPr kumimoji="1" lang="en-US" altLang="ja-JP" sz="2000" dirty="0"/>
                        <a:t>27</a:t>
                      </a:r>
                      <a:endParaRPr kumimoji="1" lang="ja-JP" altLang="en-US" sz="2000" dirty="0"/>
                    </a:p>
                  </a:txBody>
                  <a:tcPr/>
                </a:tc>
                <a:extLst>
                  <a:ext uri="{0D108BD9-81ED-4DB2-BD59-A6C34878D82A}">
                    <a16:rowId xmlns:a16="http://schemas.microsoft.com/office/drawing/2014/main" val="10003"/>
                  </a:ext>
                </a:extLst>
              </a:tr>
              <a:tr h="370840">
                <a:tc>
                  <a:txBody>
                    <a:bodyPr/>
                    <a:lstStyle/>
                    <a:p>
                      <a:r>
                        <a:rPr kumimoji="1" lang="ja-JP" altLang="en-US" sz="2000" dirty="0"/>
                        <a:t>やや反対</a:t>
                      </a:r>
                    </a:p>
                  </a:txBody>
                  <a:tcPr/>
                </a:tc>
                <a:tc>
                  <a:txBody>
                    <a:bodyPr/>
                    <a:lstStyle/>
                    <a:p>
                      <a:pPr algn="r"/>
                      <a:r>
                        <a:rPr kumimoji="1" lang="en-US" altLang="ja-JP" sz="2000" dirty="0"/>
                        <a:t>33</a:t>
                      </a:r>
                      <a:endParaRPr kumimoji="1" lang="ja-JP" altLang="en-US" sz="2000" dirty="0"/>
                    </a:p>
                  </a:txBody>
                  <a:tcPr/>
                </a:tc>
                <a:tc>
                  <a:txBody>
                    <a:bodyPr/>
                    <a:lstStyle/>
                    <a:p>
                      <a:pPr algn="r"/>
                      <a:r>
                        <a:rPr kumimoji="1" lang="en-US" altLang="ja-JP" sz="2000" dirty="0"/>
                        <a:t>116</a:t>
                      </a:r>
                      <a:endParaRPr kumimoji="1" lang="ja-JP" altLang="en-US" sz="2000" dirty="0"/>
                    </a:p>
                  </a:txBody>
                  <a:tcPr/>
                </a:tc>
                <a:tc>
                  <a:txBody>
                    <a:bodyPr/>
                    <a:lstStyle/>
                    <a:p>
                      <a:pPr algn="r"/>
                      <a:r>
                        <a:rPr kumimoji="1" lang="en-US" altLang="ja-JP" sz="2000" dirty="0"/>
                        <a:t>41</a:t>
                      </a:r>
                      <a:endParaRPr kumimoji="1" lang="ja-JP" altLang="en-US" sz="2000" dirty="0"/>
                    </a:p>
                  </a:txBody>
                  <a:tcPr/>
                </a:tc>
                <a:tc>
                  <a:txBody>
                    <a:bodyPr/>
                    <a:lstStyle/>
                    <a:p>
                      <a:pPr algn="r"/>
                      <a:r>
                        <a:rPr kumimoji="1" lang="en-US" altLang="ja-JP" sz="2000" dirty="0"/>
                        <a:t>9</a:t>
                      </a:r>
                      <a:endParaRPr kumimoji="1" lang="ja-JP" altLang="en-US" sz="2000" dirty="0"/>
                    </a:p>
                  </a:txBody>
                  <a:tcPr/>
                </a:tc>
                <a:extLst>
                  <a:ext uri="{0D108BD9-81ED-4DB2-BD59-A6C34878D82A}">
                    <a16:rowId xmlns:a16="http://schemas.microsoft.com/office/drawing/2014/main" val="10004"/>
                  </a:ext>
                </a:extLst>
              </a:tr>
              <a:tr h="370840">
                <a:tc>
                  <a:txBody>
                    <a:bodyPr/>
                    <a:lstStyle/>
                    <a:p>
                      <a:r>
                        <a:rPr kumimoji="1" lang="ja-JP" altLang="en-US" sz="2000" dirty="0"/>
                        <a:t>強く反対</a:t>
                      </a:r>
                    </a:p>
                  </a:txBody>
                  <a:tcPr/>
                </a:tc>
                <a:tc>
                  <a:txBody>
                    <a:bodyPr/>
                    <a:lstStyle/>
                    <a:p>
                      <a:pPr algn="r"/>
                      <a:r>
                        <a:rPr kumimoji="1" lang="en-US" altLang="ja-JP" sz="2000" dirty="0"/>
                        <a:t>49</a:t>
                      </a:r>
                      <a:endParaRPr kumimoji="1" lang="ja-JP" altLang="en-US" sz="2000" dirty="0"/>
                    </a:p>
                  </a:txBody>
                  <a:tcPr/>
                </a:tc>
                <a:tc>
                  <a:txBody>
                    <a:bodyPr/>
                    <a:lstStyle/>
                    <a:p>
                      <a:pPr algn="r"/>
                      <a:r>
                        <a:rPr kumimoji="1" lang="en-US" altLang="ja-JP" sz="2000" dirty="0"/>
                        <a:t>55</a:t>
                      </a:r>
                      <a:endParaRPr kumimoji="1" lang="ja-JP" altLang="en-US" sz="2000" dirty="0"/>
                    </a:p>
                  </a:txBody>
                  <a:tcPr/>
                </a:tc>
                <a:tc>
                  <a:txBody>
                    <a:bodyPr/>
                    <a:lstStyle/>
                    <a:p>
                      <a:pPr algn="r"/>
                      <a:r>
                        <a:rPr kumimoji="1" lang="en-US" altLang="ja-JP" sz="2000" dirty="0"/>
                        <a:t>11</a:t>
                      </a:r>
                      <a:endParaRPr kumimoji="1" lang="ja-JP" altLang="en-US" sz="2000" dirty="0"/>
                    </a:p>
                  </a:txBody>
                  <a:tcPr/>
                </a:tc>
                <a:tc>
                  <a:txBody>
                    <a:bodyPr/>
                    <a:lstStyle/>
                    <a:p>
                      <a:pPr algn="r"/>
                      <a:r>
                        <a:rPr kumimoji="1" lang="en-US" altLang="ja-JP" sz="2000" dirty="0"/>
                        <a:t>2</a:t>
                      </a:r>
                      <a:endParaRPr kumimoji="1" lang="ja-JP" altLang="en-US" sz="2000" dirty="0"/>
                    </a:p>
                  </a:txBody>
                  <a:tcPr/>
                </a:tc>
                <a:extLst>
                  <a:ext uri="{0D108BD9-81ED-4DB2-BD59-A6C34878D82A}">
                    <a16:rowId xmlns:a16="http://schemas.microsoft.com/office/drawing/2014/main" val="10005"/>
                  </a:ext>
                </a:extLst>
              </a:tr>
            </a:tbl>
          </a:graphicData>
        </a:graphic>
      </p:graphicFrame>
      <p:sp>
        <p:nvSpPr>
          <p:cNvPr id="6" name="左右矢印 5"/>
          <p:cNvSpPr/>
          <p:nvPr/>
        </p:nvSpPr>
        <p:spPr>
          <a:xfrm>
            <a:off x="4427984" y="4221088"/>
            <a:ext cx="2304256"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下矢印 6"/>
          <p:cNvSpPr/>
          <p:nvPr/>
        </p:nvSpPr>
        <p:spPr>
          <a:xfrm>
            <a:off x="611560" y="2348880"/>
            <a:ext cx="360040" cy="165618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79912" y="4149080"/>
            <a:ext cx="543739" cy="523220"/>
          </a:xfrm>
          <a:prstGeom prst="rect">
            <a:avLst/>
          </a:prstGeom>
          <a:noFill/>
        </p:spPr>
        <p:txBody>
          <a:bodyPr wrap="none" rtlCol="0">
            <a:spAutoFit/>
          </a:bodyPr>
          <a:lstStyle/>
          <a:p>
            <a:r>
              <a:rPr kumimoji="1" lang="ja-JP" altLang="en-US" sz="2800" dirty="0"/>
              <a:t>小</a:t>
            </a:r>
          </a:p>
        </p:txBody>
      </p:sp>
      <p:sp>
        <p:nvSpPr>
          <p:cNvPr id="9" name="テキスト ボックス 8"/>
          <p:cNvSpPr txBox="1"/>
          <p:nvPr/>
        </p:nvSpPr>
        <p:spPr>
          <a:xfrm>
            <a:off x="539552" y="4149080"/>
            <a:ext cx="543739" cy="523220"/>
          </a:xfrm>
          <a:prstGeom prst="rect">
            <a:avLst/>
          </a:prstGeom>
          <a:noFill/>
        </p:spPr>
        <p:txBody>
          <a:bodyPr wrap="none" rtlCol="0">
            <a:spAutoFit/>
          </a:bodyPr>
          <a:lstStyle/>
          <a:p>
            <a:r>
              <a:rPr kumimoji="1" lang="ja-JP" altLang="en-US" sz="2800" dirty="0"/>
              <a:t>小</a:t>
            </a:r>
          </a:p>
        </p:txBody>
      </p:sp>
      <p:sp>
        <p:nvSpPr>
          <p:cNvPr id="10" name="テキスト ボックス 9"/>
          <p:cNvSpPr txBox="1"/>
          <p:nvPr/>
        </p:nvSpPr>
        <p:spPr>
          <a:xfrm>
            <a:off x="6876256" y="4149080"/>
            <a:ext cx="543739" cy="523220"/>
          </a:xfrm>
          <a:prstGeom prst="rect">
            <a:avLst/>
          </a:prstGeom>
          <a:noFill/>
        </p:spPr>
        <p:txBody>
          <a:bodyPr wrap="none" rtlCol="0">
            <a:spAutoFit/>
          </a:bodyPr>
          <a:lstStyle/>
          <a:p>
            <a:r>
              <a:rPr kumimoji="1" lang="ja-JP" altLang="en-US" sz="2800" dirty="0"/>
              <a:t>大</a:t>
            </a:r>
          </a:p>
        </p:txBody>
      </p:sp>
      <p:sp>
        <p:nvSpPr>
          <p:cNvPr id="11" name="テキスト ボックス 10"/>
          <p:cNvSpPr txBox="1"/>
          <p:nvPr/>
        </p:nvSpPr>
        <p:spPr>
          <a:xfrm>
            <a:off x="539552" y="1700808"/>
            <a:ext cx="543739" cy="523220"/>
          </a:xfrm>
          <a:prstGeom prst="rect">
            <a:avLst/>
          </a:prstGeom>
          <a:noFill/>
        </p:spPr>
        <p:txBody>
          <a:bodyPr wrap="none" rtlCol="0">
            <a:spAutoFit/>
          </a:bodyPr>
          <a:lstStyle/>
          <a:p>
            <a:r>
              <a:rPr kumimoji="1" lang="ja-JP" altLang="en-US" sz="2800" dirty="0"/>
              <a:t>大</a:t>
            </a:r>
          </a:p>
        </p:txBody>
      </p:sp>
      <p:sp>
        <p:nvSpPr>
          <p:cNvPr id="12" name="テキスト ボックス 11"/>
          <p:cNvSpPr txBox="1"/>
          <p:nvPr/>
        </p:nvSpPr>
        <p:spPr>
          <a:xfrm>
            <a:off x="1134705" y="4869160"/>
            <a:ext cx="7272808" cy="1569660"/>
          </a:xfrm>
          <a:prstGeom prst="rect">
            <a:avLst/>
          </a:prstGeom>
          <a:noFill/>
        </p:spPr>
        <p:txBody>
          <a:bodyPr wrap="square" rtlCol="0">
            <a:spAutoFit/>
          </a:bodyPr>
          <a:lstStyle/>
          <a:p>
            <a:r>
              <a:rPr kumimoji="1" lang="ja-JP" altLang="en-US" sz="2400" u="sng" dirty="0"/>
              <a:t>関係が正方向の共変動であるときは，クロス表の右上がりの対角線にそって，最も大きいセル度数が観察される</a:t>
            </a:r>
            <a:r>
              <a:rPr kumimoji="1" lang="ja-JP" altLang="en-US" sz="2400" dirty="0"/>
              <a:t>．（主対角線＝正の連関を表すセルの並び）</a:t>
            </a:r>
            <a:endParaRPr kumimoji="1" lang="en-US" altLang="ja-JP" sz="2400" dirty="0"/>
          </a:p>
          <a:p>
            <a:r>
              <a:rPr lang="ja-JP" altLang="en-US" sz="2400" dirty="0"/>
              <a:t>負方向の共変動では，右下がりの対角線．</a:t>
            </a:r>
            <a:endParaRPr kumimoji="1" lang="ja-JP"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a:t>望ましい連関の測度：</a:t>
            </a:r>
            <a:endParaRPr kumimoji="1" lang="en-US" altLang="ja-JP" dirty="0"/>
          </a:p>
          <a:p>
            <a:pPr lvl="1"/>
            <a:r>
              <a:rPr kumimoji="1" lang="ja-JP" altLang="en-US" u="sng" dirty="0"/>
              <a:t>連関の方向を示すことができる</a:t>
            </a:r>
            <a:r>
              <a:rPr kumimoji="1" lang="ja-JP" altLang="en-US" dirty="0"/>
              <a:t>．すなわち，プラスの符号は正の共変関係，マイナスの符号は負の共変関係を表す．</a:t>
            </a:r>
            <a:endParaRPr kumimoji="1" lang="en-US" altLang="ja-JP" dirty="0"/>
          </a:p>
          <a:p>
            <a:pPr lvl="1"/>
            <a:r>
              <a:rPr lang="ja-JP" altLang="en-US" dirty="0"/>
              <a:t>相関係数と同様に </a:t>
            </a:r>
            <a:r>
              <a:rPr lang="en-US" altLang="ja-JP" dirty="0"/>
              <a:t>-1 </a:t>
            </a:r>
            <a:r>
              <a:rPr lang="ja-JP" altLang="en-US" dirty="0"/>
              <a:t>から </a:t>
            </a:r>
            <a:r>
              <a:rPr lang="en-US" altLang="ja-JP" dirty="0"/>
              <a:t>+1 </a:t>
            </a:r>
            <a:r>
              <a:rPr lang="ja-JP" altLang="en-US" dirty="0"/>
              <a:t>の値をとる．共変関係がないときには </a:t>
            </a:r>
            <a:r>
              <a:rPr lang="en-US" altLang="ja-JP" dirty="0"/>
              <a:t>0 </a:t>
            </a:r>
            <a:r>
              <a:rPr lang="ja-JP" altLang="en-US" dirty="0"/>
              <a:t>となる．</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第９章：離散変数間の</a:t>
            </a:r>
            <a:br>
              <a:rPr kumimoji="1" lang="en-US" altLang="ja-JP" dirty="0"/>
            </a:br>
            <a:r>
              <a:rPr kumimoji="1" lang="ja-JP" altLang="en-US" dirty="0"/>
              <a:t>連関を測定する</a:t>
            </a:r>
          </a:p>
        </p:txBody>
      </p:sp>
      <p:sp>
        <p:nvSpPr>
          <p:cNvPr id="3" name="コンテンツ プレースホルダ 2"/>
          <p:cNvSpPr>
            <a:spLocks noGrp="1"/>
          </p:cNvSpPr>
          <p:nvPr>
            <p:ph idx="1"/>
          </p:nvPr>
        </p:nvSpPr>
        <p:spPr/>
        <p:txBody>
          <a:bodyPr>
            <a:normAutofit/>
          </a:bodyPr>
          <a:lstStyle/>
          <a:p>
            <a:r>
              <a:rPr lang="ja-JP" altLang="en-US" dirty="0"/>
              <a:t>２変数がともに</a:t>
            </a:r>
            <a:r>
              <a:rPr lang="ja-JP" altLang="en-US" u="sng" dirty="0">
                <a:solidFill>
                  <a:srgbClr val="FF0000"/>
                </a:solidFill>
              </a:rPr>
              <a:t>量的変数</a:t>
            </a:r>
            <a:r>
              <a:rPr lang="ja-JP" altLang="en-US" dirty="0"/>
              <a:t>（間隔尺度，比率尺度）のとき，直線的関係の強さの指標として，ピアソンの積率相関係数を用いた．</a:t>
            </a:r>
            <a:endParaRPr lang="en-US" altLang="ja-JP" dirty="0"/>
          </a:p>
          <a:p>
            <a:r>
              <a:rPr lang="ja-JP" altLang="en-US" dirty="0"/>
              <a:t>この章では，２変数がともに</a:t>
            </a:r>
            <a:r>
              <a:rPr lang="ja-JP" altLang="en-US" u="sng" dirty="0">
                <a:solidFill>
                  <a:srgbClr val="FF0000"/>
                </a:solidFill>
              </a:rPr>
              <a:t>質的（離散）変数</a:t>
            </a:r>
            <a:r>
              <a:rPr lang="ja-JP" altLang="en-US" dirty="0"/>
              <a:t>（名義尺度，順序尺度）の場合の，</a:t>
            </a:r>
            <a:r>
              <a:rPr lang="ja-JP" altLang="en-US" u="sng" dirty="0">
                <a:solidFill>
                  <a:srgbClr val="FF0000"/>
                </a:solidFill>
              </a:rPr>
              <a:t>連関</a:t>
            </a:r>
            <a:r>
              <a:rPr lang="ja-JP" altLang="en-US" dirty="0"/>
              <a:t>（</a:t>
            </a:r>
            <a:r>
              <a:rPr lang="en-US" altLang="ja-JP" dirty="0"/>
              <a:t>association</a:t>
            </a:r>
            <a:r>
              <a:rPr lang="ja-JP" altLang="en-US" dirty="0"/>
              <a:t>）の強さの指標を導入する．</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ja-JP" altLang="en-US" dirty="0"/>
              <a:t>最適予測係数と同様に，一方の変数についての情報が，もう一方の変数の値についての予測をどの程度改善するかを考える．</a:t>
            </a:r>
            <a:endParaRPr kumimoji="1" lang="en-US" altLang="ja-JP" dirty="0"/>
          </a:p>
          <a:p>
            <a:r>
              <a:rPr lang="ja-JP" altLang="en-US" dirty="0"/>
              <a:t>最適予測係数では，標本から１人を取り出して，一方の変数のカテゴリからもう一方の変数でのカテゴリを予測した．</a:t>
            </a:r>
            <a:endParaRPr lang="en-US" altLang="ja-JP" dirty="0"/>
          </a:p>
          <a:p>
            <a:r>
              <a:rPr lang="ja-JP" altLang="en-US" dirty="0"/>
              <a:t>順序尺度の連関では，標本から２人を取り出して，</a:t>
            </a:r>
            <a:r>
              <a:rPr lang="ja-JP" altLang="en-US" u="sng" dirty="0"/>
              <a:t>一方の変数での両者の順序関係から，もう一方の変数での順序関係を予測</a:t>
            </a:r>
            <a:r>
              <a:rPr lang="ja-JP" altLang="en-US" dirty="0"/>
              <a:t>する．</a:t>
            </a:r>
            <a:endParaRPr lang="en-US" altLang="ja-JP" dirty="0"/>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同方向の対と逆方向の対</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u="sng" dirty="0">
                <a:solidFill>
                  <a:srgbClr val="FF0000"/>
                </a:solidFill>
              </a:rPr>
              <a:t>同方向の対</a:t>
            </a:r>
            <a:r>
              <a:rPr lang="ja-JP" altLang="en-US" dirty="0"/>
              <a:t>（</a:t>
            </a:r>
            <a:r>
              <a:rPr lang="en-US" altLang="ja-JP" dirty="0"/>
              <a:t>concordant pairs</a:t>
            </a:r>
            <a:r>
              <a:rPr lang="ja-JP" altLang="en-US" dirty="0"/>
              <a:t>）：両変数における高低の順序が同じペア．こうしたペアの数を </a:t>
            </a:r>
            <a:r>
              <a:rPr lang="en-US" altLang="ja-JP" i="1" dirty="0">
                <a:latin typeface="Times New Roman" pitchFamily="18" charset="0"/>
                <a:cs typeface="Times New Roman" pitchFamily="18" charset="0"/>
              </a:rPr>
              <a:t>n</a:t>
            </a:r>
            <a:r>
              <a:rPr lang="en-US" altLang="ja-JP" i="1" baseline="-25000" dirty="0">
                <a:latin typeface="Times New Roman" pitchFamily="18" charset="0"/>
                <a:cs typeface="Times New Roman" pitchFamily="18" charset="0"/>
              </a:rPr>
              <a:t>s</a:t>
            </a:r>
            <a:r>
              <a:rPr lang="en-US" altLang="ja-JP" i="1" dirty="0">
                <a:latin typeface="Times New Roman" pitchFamily="18" charset="0"/>
                <a:cs typeface="Times New Roman" pitchFamily="18" charset="0"/>
              </a:rPr>
              <a:t> </a:t>
            </a:r>
            <a:r>
              <a:rPr lang="ja-JP" altLang="en-US" dirty="0"/>
              <a:t>で表す．</a:t>
            </a:r>
            <a:endParaRPr lang="en-US" altLang="ja-JP" dirty="0"/>
          </a:p>
          <a:p>
            <a:r>
              <a:rPr lang="ja-JP" altLang="en-US" u="sng" dirty="0">
                <a:solidFill>
                  <a:srgbClr val="FF0000"/>
                </a:solidFill>
              </a:rPr>
              <a:t>逆方向の対</a:t>
            </a:r>
            <a:r>
              <a:rPr lang="ja-JP" altLang="en-US" dirty="0"/>
              <a:t>（</a:t>
            </a:r>
            <a:r>
              <a:rPr lang="en-US" altLang="ja-JP" dirty="0"/>
              <a:t>discordant pairs</a:t>
            </a:r>
            <a:r>
              <a:rPr lang="ja-JP" altLang="en-US" dirty="0"/>
              <a:t>）：両変数における高低の順序が逆のペア．こうしたペアの数を </a:t>
            </a:r>
            <a:r>
              <a:rPr lang="en-US" altLang="ja-JP" i="1" dirty="0" err="1">
                <a:latin typeface="Times New Roman" pitchFamily="18" charset="0"/>
                <a:cs typeface="Times New Roman" pitchFamily="18" charset="0"/>
              </a:rPr>
              <a:t>n</a:t>
            </a:r>
            <a:r>
              <a:rPr lang="en-US" altLang="ja-JP" i="1" baseline="-25000" dirty="0" err="1">
                <a:latin typeface="Times New Roman" pitchFamily="18" charset="0"/>
                <a:cs typeface="Times New Roman" pitchFamily="18" charset="0"/>
              </a:rPr>
              <a:t>d</a:t>
            </a:r>
            <a:r>
              <a:rPr lang="en-US" altLang="ja-JP" i="1" dirty="0">
                <a:latin typeface="Times New Roman" pitchFamily="18" charset="0"/>
                <a:cs typeface="Times New Roman" pitchFamily="18" charset="0"/>
              </a:rPr>
              <a:t> </a:t>
            </a:r>
            <a:r>
              <a:rPr lang="ja-JP" altLang="en-US" dirty="0"/>
              <a:t>で表す．</a:t>
            </a: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latin typeface="Times New Roman" pitchFamily="18" charset="0"/>
                <a:cs typeface="Times New Roman" pitchFamily="18" charset="0"/>
              </a:rPr>
              <a:t>２変数に正の共変関係があれば，同方向の対であるペアが多くなる．</a:t>
            </a:r>
            <a:endParaRPr lang="en-US" altLang="ja-JP" dirty="0">
              <a:latin typeface="Times New Roman" pitchFamily="18" charset="0"/>
              <a:cs typeface="Times New Roman" pitchFamily="18" charset="0"/>
            </a:endParaRPr>
          </a:p>
          <a:p>
            <a:r>
              <a:rPr lang="ja-JP" altLang="en-US" dirty="0">
                <a:latin typeface="Times New Roman" pitchFamily="18" charset="0"/>
                <a:cs typeface="Times New Roman" pitchFamily="18" charset="0"/>
              </a:rPr>
              <a:t>２変数に負の共変関係があれば，逆方向の対であるペアが多くなる．</a:t>
            </a:r>
            <a:endParaRPr lang="en-US" altLang="ja-JP" dirty="0">
              <a:latin typeface="Times New Roman" pitchFamily="18" charset="0"/>
              <a:cs typeface="Times New Roman" pitchFamily="18" charset="0"/>
            </a:endParaRPr>
          </a:p>
          <a:p>
            <a:r>
              <a:rPr lang="ja-JP" altLang="en-US" u="sng" dirty="0">
                <a:latin typeface="Times New Roman" pitchFamily="18" charset="0"/>
                <a:cs typeface="Times New Roman" pitchFamily="18" charset="0"/>
              </a:rPr>
              <a:t>順序尺度での連関の尺度はいずれも，「同方向の対」と「逆方向の対」の差を，何らかの方法で基準化したもの</a:t>
            </a:r>
            <a:r>
              <a:rPr lang="ja-JP" altLang="en-US" dirty="0">
                <a:latin typeface="Times New Roman" pitchFamily="18" charset="0"/>
                <a:cs typeface="Times New Roman" pitchFamily="18" charset="0"/>
              </a:rPr>
              <a:t>．</a:t>
            </a:r>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同方向の対の</a:t>
            </a:r>
            <a:r>
              <a:rPr lang="ja-JP" altLang="en-US" dirty="0"/>
              <a:t>例（表</a:t>
            </a:r>
            <a:r>
              <a:rPr lang="en-US" altLang="ja-JP" dirty="0"/>
              <a:t>9.2</a:t>
            </a:r>
            <a:r>
              <a:rPr lang="ja-JP" altLang="en-US" dirty="0"/>
              <a:t>）</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nchor="b"/>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6" name="角丸四角形 5"/>
          <p:cNvSpPr/>
          <p:nvPr/>
        </p:nvSpPr>
        <p:spPr>
          <a:xfrm>
            <a:off x="2857488" y="3500438"/>
            <a:ext cx="4214842" cy="185738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643834" y="3000372"/>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2571736" y="4429132"/>
            <a:ext cx="1928826" cy="1143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flipV="1">
            <a:off x="2928926" y="3429000"/>
            <a:ext cx="5000660" cy="21431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2910" y="5643578"/>
            <a:ext cx="7774885" cy="954107"/>
          </a:xfrm>
          <a:prstGeom prst="rect">
            <a:avLst/>
          </a:prstGeom>
          <a:noFill/>
        </p:spPr>
        <p:txBody>
          <a:bodyPr wrap="none" rtlCol="0">
            <a:spAutoFit/>
          </a:bodyPr>
          <a:lstStyle/>
          <a:p>
            <a:r>
              <a:rPr lang="ja-JP" altLang="en-US" sz="2800" dirty="0"/>
              <a:t>操作仮説 </a:t>
            </a:r>
            <a:r>
              <a:rPr lang="en-US" altLang="ja-JP" sz="2800" dirty="0"/>
              <a:t>H1</a:t>
            </a:r>
            <a:r>
              <a:rPr lang="ja-JP" altLang="en-US" sz="2800" dirty="0"/>
              <a:t> </a:t>
            </a:r>
            <a:r>
              <a:rPr lang="ja-JP" altLang="en-US" sz="2800" dirty="0" err="1"/>
              <a:t>と適</a:t>
            </a:r>
            <a:r>
              <a:rPr lang="ja-JP" altLang="en-US" sz="2800" dirty="0"/>
              <a:t>合するペアの例．その数は，</a:t>
            </a:r>
            <a:endParaRPr lang="en-US" altLang="ja-JP" sz="2800" dirty="0"/>
          </a:p>
          <a:p>
            <a:r>
              <a:rPr lang="en-US" altLang="ja-JP" sz="2800" dirty="0"/>
              <a:t> 39 * (89 + 281 + 200 + 33 + 116 + 41 + 49 + 55 + 11)</a:t>
            </a:r>
            <a:endParaRPr kumimoji="1" lang="ja-JP"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同方向の対の例</a:t>
            </a:r>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nchor="b"/>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6" name="角丸四角形 5"/>
          <p:cNvSpPr/>
          <p:nvPr/>
        </p:nvSpPr>
        <p:spPr>
          <a:xfrm>
            <a:off x="2857488" y="3500438"/>
            <a:ext cx="2643206" cy="185738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000760" y="2928934"/>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2571736" y="4429132"/>
            <a:ext cx="1928826" cy="1143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flipV="1">
            <a:off x="2928926" y="3500438"/>
            <a:ext cx="3357586" cy="20717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2910" y="5643578"/>
            <a:ext cx="7106433" cy="954107"/>
          </a:xfrm>
          <a:prstGeom prst="rect">
            <a:avLst/>
          </a:prstGeom>
          <a:noFill/>
        </p:spPr>
        <p:txBody>
          <a:bodyPr wrap="none" rtlCol="0">
            <a:spAutoFit/>
          </a:bodyPr>
          <a:lstStyle/>
          <a:p>
            <a:r>
              <a:rPr lang="ja-JP" altLang="en-US" sz="2800" dirty="0"/>
              <a:t>操作仮説 </a:t>
            </a:r>
            <a:r>
              <a:rPr lang="en-US" altLang="ja-JP" sz="2800" dirty="0"/>
              <a:t>H1</a:t>
            </a:r>
            <a:r>
              <a:rPr lang="ja-JP" altLang="en-US" sz="2800" dirty="0"/>
              <a:t> </a:t>
            </a:r>
            <a:r>
              <a:rPr lang="ja-JP" altLang="en-US" sz="2800" dirty="0" err="1"/>
              <a:t>と適</a:t>
            </a:r>
            <a:r>
              <a:rPr lang="ja-JP" altLang="en-US" sz="2800" dirty="0"/>
              <a:t>合するペアの例．その数は，</a:t>
            </a:r>
            <a:endParaRPr lang="en-US" altLang="ja-JP" sz="2800" dirty="0"/>
          </a:p>
          <a:p>
            <a:r>
              <a:rPr lang="en-US" altLang="ja-JP" sz="2800" dirty="0"/>
              <a:t> 104 * (89 + 281 + 33 + 116 + 49 + 55)</a:t>
            </a:r>
            <a:endParaRPr kumimoji="1" lang="ja-JP"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逆</a:t>
            </a:r>
            <a:r>
              <a:rPr kumimoji="1" lang="ja-JP" altLang="en-US" dirty="0"/>
              <a:t>方向の対の例</a:t>
            </a:r>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nchor="b"/>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6" name="角丸四角形 5"/>
          <p:cNvSpPr/>
          <p:nvPr/>
        </p:nvSpPr>
        <p:spPr>
          <a:xfrm>
            <a:off x="4429124" y="3571876"/>
            <a:ext cx="4357718" cy="185738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786050" y="2928934"/>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3143240" y="4572008"/>
            <a:ext cx="2571768" cy="928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a:off x="1893075" y="4393413"/>
            <a:ext cx="2214578"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2910" y="5643578"/>
            <a:ext cx="7542449" cy="954107"/>
          </a:xfrm>
          <a:prstGeom prst="rect">
            <a:avLst/>
          </a:prstGeom>
          <a:noFill/>
        </p:spPr>
        <p:txBody>
          <a:bodyPr wrap="none" rtlCol="0">
            <a:spAutoFit/>
          </a:bodyPr>
          <a:lstStyle/>
          <a:p>
            <a:r>
              <a:rPr lang="ja-JP" altLang="en-US" sz="2800" dirty="0"/>
              <a:t>操作仮説 </a:t>
            </a:r>
            <a:r>
              <a:rPr lang="en-US" altLang="ja-JP" sz="2800" dirty="0"/>
              <a:t>H1</a:t>
            </a:r>
            <a:r>
              <a:rPr lang="ja-JP" altLang="en-US" sz="2800" dirty="0"/>
              <a:t> </a:t>
            </a:r>
            <a:r>
              <a:rPr lang="ja-JP" altLang="en-US" sz="2800" dirty="0" err="1"/>
              <a:t>と適</a:t>
            </a:r>
            <a:r>
              <a:rPr lang="ja-JP" altLang="en-US" sz="2800" dirty="0"/>
              <a:t>合しないペアの例．その数は，</a:t>
            </a:r>
            <a:endParaRPr lang="en-US" altLang="ja-JP" sz="2800" dirty="0"/>
          </a:p>
          <a:p>
            <a:r>
              <a:rPr lang="en-US" altLang="ja-JP" sz="2800" dirty="0"/>
              <a:t> 34 * (281 + 200 + 27 + 116 + 41 + 9 + 55 + 11 + 2)</a:t>
            </a:r>
            <a:endParaRPr kumimoji="1" lang="ja-JP"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逆</a:t>
            </a:r>
            <a:r>
              <a:rPr kumimoji="1" lang="ja-JP" altLang="en-US" dirty="0"/>
              <a:t>方向の対の例</a:t>
            </a:r>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nchor="b"/>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6" name="角丸四角形 5"/>
          <p:cNvSpPr/>
          <p:nvPr/>
        </p:nvSpPr>
        <p:spPr>
          <a:xfrm>
            <a:off x="5429256" y="4143380"/>
            <a:ext cx="3357586" cy="100013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286248" y="3429000"/>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rot="10800000" flipV="1">
            <a:off x="3143240" y="4643446"/>
            <a:ext cx="2928958"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a:off x="2857488" y="4000504"/>
            <a:ext cx="1643074" cy="15001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2910" y="5643578"/>
            <a:ext cx="7391767" cy="954107"/>
          </a:xfrm>
          <a:prstGeom prst="rect">
            <a:avLst/>
          </a:prstGeom>
          <a:noFill/>
        </p:spPr>
        <p:txBody>
          <a:bodyPr wrap="none" rtlCol="0">
            <a:spAutoFit/>
          </a:bodyPr>
          <a:lstStyle/>
          <a:p>
            <a:r>
              <a:rPr lang="ja-JP" altLang="en-US" sz="2800" dirty="0"/>
              <a:t>操作仮説 </a:t>
            </a:r>
            <a:r>
              <a:rPr lang="en-US" altLang="ja-JP" sz="2800" dirty="0"/>
              <a:t>H1</a:t>
            </a:r>
            <a:r>
              <a:rPr lang="ja-JP" altLang="en-US" sz="2800" dirty="0"/>
              <a:t> </a:t>
            </a:r>
            <a:r>
              <a:rPr lang="ja-JP" altLang="en-US" sz="2800" dirty="0" err="1"/>
              <a:t>と適</a:t>
            </a:r>
            <a:r>
              <a:rPr lang="ja-JP" altLang="en-US" sz="2800" dirty="0"/>
              <a:t>合しないペアの例．その数は，</a:t>
            </a:r>
            <a:endParaRPr lang="en-US" altLang="ja-JP" sz="2800" dirty="0"/>
          </a:p>
          <a:p>
            <a:r>
              <a:rPr lang="en-US" altLang="ja-JP" sz="2800" dirty="0"/>
              <a:t> 281 * (41 + 9 + 11 + 2)</a:t>
            </a:r>
            <a:endParaRPr kumimoji="1" lang="ja-JP"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a:latin typeface="Times New Roman" pitchFamily="18" charset="0"/>
                <a:cs typeface="Times New Roman" pitchFamily="18" charset="0"/>
              </a:rPr>
              <a:t>n</a:t>
            </a:r>
            <a:r>
              <a:rPr kumimoji="1" lang="en-US" altLang="ja-JP" i="1" baseline="-25000" dirty="0">
                <a:latin typeface="Times New Roman" pitchFamily="18" charset="0"/>
                <a:cs typeface="Times New Roman" pitchFamily="18" charset="0"/>
              </a:rPr>
              <a:t>s</a:t>
            </a:r>
            <a:r>
              <a:rPr kumimoji="1" lang="en-US" altLang="ja-JP" dirty="0"/>
              <a:t> </a:t>
            </a:r>
            <a:r>
              <a:rPr kumimoji="1" lang="ja-JP" altLang="en-US" dirty="0"/>
              <a:t>および </a:t>
            </a:r>
            <a:r>
              <a:rPr kumimoji="1" lang="en-US" altLang="ja-JP" i="1" dirty="0" err="1">
                <a:latin typeface="Times New Roman" pitchFamily="18" charset="0"/>
                <a:cs typeface="Times New Roman" pitchFamily="18" charset="0"/>
              </a:rPr>
              <a:t>n</a:t>
            </a:r>
            <a:r>
              <a:rPr kumimoji="1" lang="en-US" altLang="ja-JP" i="1" baseline="-25000" dirty="0" err="1">
                <a:latin typeface="Times New Roman" pitchFamily="18" charset="0"/>
                <a:cs typeface="Times New Roman" pitchFamily="18" charset="0"/>
              </a:rPr>
              <a:t>d</a:t>
            </a:r>
            <a:r>
              <a:rPr kumimoji="1" lang="en-US" altLang="ja-JP" dirty="0"/>
              <a:t> </a:t>
            </a:r>
            <a:r>
              <a:rPr kumimoji="1" lang="ja-JP" altLang="en-US" dirty="0"/>
              <a:t>の計算</a:t>
            </a:r>
          </a:p>
        </p:txBody>
      </p:sp>
      <p:sp>
        <p:nvSpPr>
          <p:cNvPr id="3" name="コンテンツ プレースホルダ 2"/>
          <p:cNvSpPr>
            <a:spLocks noGrp="1"/>
          </p:cNvSpPr>
          <p:nvPr>
            <p:ph idx="1"/>
          </p:nvPr>
        </p:nvSpPr>
        <p:spPr/>
        <p:txBody>
          <a:bodyPr/>
          <a:lstStyle/>
          <a:p>
            <a:r>
              <a:rPr kumimoji="1" lang="en-US" altLang="ja-JP" i="1" dirty="0">
                <a:latin typeface="Times New Roman" pitchFamily="18" charset="0"/>
                <a:cs typeface="Times New Roman" pitchFamily="18" charset="0"/>
              </a:rPr>
              <a:t>n</a:t>
            </a:r>
            <a:r>
              <a:rPr kumimoji="1" lang="en-US" altLang="ja-JP" i="1" baseline="-25000" dirty="0">
                <a:latin typeface="Times New Roman" pitchFamily="18" charset="0"/>
                <a:cs typeface="Times New Roman" pitchFamily="18" charset="0"/>
              </a:rPr>
              <a:t>s</a:t>
            </a:r>
            <a:r>
              <a:rPr kumimoji="1" lang="en-US" altLang="ja-JP" dirty="0"/>
              <a:t> </a:t>
            </a:r>
            <a:r>
              <a:rPr kumimoji="1" lang="ja-JP" altLang="en-US" dirty="0"/>
              <a:t>および </a:t>
            </a:r>
            <a:r>
              <a:rPr kumimoji="1" lang="en-US" altLang="ja-JP" i="1" dirty="0" err="1">
                <a:latin typeface="Times New Roman" pitchFamily="18" charset="0"/>
                <a:cs typeface="Times New Roman" pitchFamily="18" charset="0"/>
              </a:rPr>
              <a:t>n</a:t>
            </a:r>
            <a:r>
              <a:rPr kumimoji="1" lang="en-US" altLang="ja-JP" i="1" baseline="-25000" dirty="0" err="1">
                <a:latin typeface="Times New Roman" pitchFamily="18" charset="0"/>
                <a:cs typeface="Times New Roman" pitchFamily="18" charset="0"/>
              </a:rPr>
              <a:t>d</a:t>
            </a:r>
            <a:r>
              <a:rPr kumimoji="1" lang="en-US" altLang="ja-JP" dirty="0"/>
              <a:t> </a:t>
            </a:r>
            <a:r>
              <a:rPr kumimoji="1" lang="ja-JP" altLang="en-US" dirty="0"/>
              <a:t>の数を計算するには，</a:t>
            </a:r>
            <a:endParaRPr kumimoji="1" lang="en-US" altLang="ja-JP" dirty="0"/>
          </a:p>
          <a:p>
            <a:pPr lvl="1"/>
            <a:r>
              <a:rPr lang="ja-JP" altLang="en-US" dirty="0"/>
              <a:t>右上あるいは左上の</a:t>
            </a:r>
            <a:r>
              <a:rPr kumimoji="1" lang="ja-JP" altLang="en-US" dirty="0"/>
              <a:t>セルに注目．</a:t>
            </a:r>
            <a:endParaRPr kumimoji="1" lang="en-US" altLang="ja-JP" dirty="0"/>
          </a:p>
          <a:p>
            <a:pPr lvl="1"/>
            <a:r>
              <a:rPr kumimoji="1" lang="ja-JP" altLang="en-US" dirty="0"/>
              <a:t>現在注目しているセルの度数と，その左下（あるいは右下）に位置するすべてのセルの合計度数との積を計算する．</a:t>
            </a:r>
            <a:endParaRPr kumimoji="1" lang="en-US" altLang="ja-JP" dirty="0"/>
          </a:p>
          <a:p>
            <a:pPr lvl="1"/>
            <a:r>
              <a:rPr lang="ja-JP" altLang="en-US" dirty="0"/>
              <a:t>注目しているセルを移動．</a:t>
            </a:r>
            <a:endParaRPr lang="en-US" altLang="ja-JP" dirty="0"/>
          </a:p>
          <a:p>
            <a:r>
              <a:rPr lang="ja-JP" altLang="en-US" dirty="0"/>
              <a:t>手順の詳細はテキストを参照のこと．</a:t>
            </a:r>
            <a:endParaRPr lang="en-US" altLang="ja-JP"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離散変数（順序尺度）の連関</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同方向の対</a:t>
            </a:r>
            <a:r>
              <a:rPr lang="ja-JP" altLang="en-US" dirty="0"/>
              <a:t>と</a:t>
            </a:r>
            <a:r>
              <a:rPr kumimoji="1" lang="ja-JP" altLang="en-US" dirty="0"/>
              <a:t>逆方向の対の数が同じならば，あるペアについて一方の変数での大小関係がわかっても，もう一方の変数での大小関係の予測には役立たない．</a:t>
            </a:r>
            <a:endParaRPr kumimoji="1" lang="en-US" altLang="ja-JP" dirty="0"/>
          </a:p>
          <a:p>
            <a:r>
              <a:rPr lang="ja-JP" altLang="en-US" dirty="0"/>
              <a:t>２変数の連関が明確になるほど（すなわち，対の数が不均衡になるほど），一方の変数での大小関係から，もう一方の変数での大小関係が予測できるようになる．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離散変数（順序尺度）の連関</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lnSpcReduction="10000"/>
              </a:bodyPr>
              <a:lstStyle/>
              <a:p>
                <a:r>
                  <a:rPr lang="ja-JP" altLang="en-US" dirty="0"/>
                  <a:t>２変数に強い正の連関があるときには，同方向の対の数 </a:t>
                </a:r>
                <a:r>
                  <a:rPr lang="en-US" altLang="ja-JP" i="1" dirty="0">
                    <a:latin typeface="Times New Roman" pitchFamily="18" charset="0"/>
                    <a:cs typeface="Times New Roman" pitchFamily="18" charset="0"/>
                  </a:rPr>
                  <a:t>n</a:t>
                </a:r>
                <a:r>
                  <a:rPr lang="en-US" altLang="ja-JP" i="1" baseline="-25000" dirty="0">
                    <a:latin typeface="Times New Roman" pitchFamily="18" charset="0"/>
                    <a:cs typeface="Times New Roman" pitchFamily="18" charset="0"/>
                  </a:rPr>
                  <a:t>s</a:t>
                </a:r>
                <a:r>
                  <a:rPr lang="en-US" altLang="ja-JP" dirty="0"/>
                  <a:t> </a:t>
                </a:r>
                <a:r>
                  <a:rPr lang="ja-JP" altLang="en-US" dirty="0"/>
                  <a:t>は大きく，逆方向の対の数 </a:t>
                </a:r>
                <a:r>
                  <a:rPr lang="en-US" altLang="ja-JP" i="1" dirty="0" err="1">
                    <a:latin typeface="Times New Roman" pitchFamily="18" charset="0"/>
                    <a:cs typeface="Times New Roman" pitchFamily="18" charset="0"/>
                  </a:rPr>
                  <a:t>n</a:t>
                </a:r>
                <a:r>
                  <a:rPr lang="en-US" altLang="ja-JP" i="1" baseline="-25000" dirty="0" err="1">
                    <a:latin typeface="Times New Roman" pitchFamily="18" charset="0"/>
                    <a:cs typeface="Times New Roman" pitchFamily="18" charset="0"/>
                  </a:rPr>
                  <a:t>d</a:t>
                </a:r>
                <a:r>
                  <a:rPr lang="en-US" altLang="ja-JP" dirty="0"/>
                  <a:t> </a:t>
                </a:r>
                <a:r>
                  <a:rPr lang="ja-JP" altLang="en-US" dirty="0"/>
                  <a:t>は小さい．この差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𝑠</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𝑑</m:t>
                        </m:r>
                      </m:sub>
                    </m:sSub>
                  </m:oMath>
                </a14:m>
                <a:r>
                  <a:rPr lang="ja-JP" altLang="en-US" dirty="0">
                    <a:latin typeface="Times New Roman" pitchFamily="18" charset="0"/>
                    <a:cs typeface="Times New Roman" pitchFamily="18" charset="0"/>
                  </a:rPr>
                  <a:t> を使って，連関の強さの指標をつくることができる．</a:t>
                </a:r>
                <a:endParaRPr lang="en-US" altLang="ja-JP" dirty="0">
                  <a:latin typeface="Times New Roman" pitchFamily="18" charset="0"/>
                  <a:cs typeface="Times New Roman" pitchFamily="18" charset="0"/>
                </a:endParaRPr>
              </a:p>
              <a:p>
                <a:r>
                  <a:rPr lang="ja-JP" altLang="en-US" dirty="0"/>
                  <a:t>この差は標本の大きさに依存しやすい（大きな標本では大きくなる）ので，何らかの方法で基準化する．すなわち，</a:t>
                </a:r>
                <a:r>
                  <a:rPr lang="en-US" altLang="ja-JP" dirty="0"/>
                  <a:t>0 </a:t>
                </a:r>
                <a:r>
                  <a:rPr lang="ja-JP" altLang="en-US" dirty="0"/>
                  <a:t>から </a:t>
                </a:r>
                <a:r>
                  <a:rPr lang="en-US" altLang="ja-JP" dirty="0"/>
                  <a:t>1 </a:t>
                </a:r>
                <a:r>
                  <a:rPr lang="ja-JP" altLang="en-US" dirty="0"/>
                  <a:t>の値をとるようにする．順序尺度なので，関係の方向を表して，</a:t>
                </a:r>
                <a:r>
                  <a:rPr lang="en-US" altLang="ja-JP" dirty="0"/>
                  <a:t>-1 </a:t>
                </a:r>
                <a:r>
                  <a:rPr lang="ja-JP" altLang="en-US" dirty="0"/>
                  <a:t>から </a:t>
                </a:r>
                <a:r>
                  <a:rPr lang="en-US" altLang="ja-JP" dirty="0"/>
                  <a:t>+1 </a:t>
                </a:r>
                <a:r>
                  <a:rPr lang="ja-JP" altLang="en-US" dirty="0"/>
                  <a:t>の値をとるようにする．</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830" r="-1185"/>
                </a:stretch>
              </a:blipFill>
            </p:spPr>
            <p:txBody>
              <a:bodyPr/>
              <a:lstStyle/>
              <a:p>
                <a:r>
                  <a:rPr lang="ja-JP"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9.1. </a:t>
            </a:r>
            <a:r>
              <a:rPr kumimoji="1" lang="ja-JP" altLang="en-US" dirty="0"/>
              <a:t>名義尺度での連関</a:t>
            </a:r>
          </a:p>
        </p:txBody>
      </p:sp>
      <p:sp>
        <p:nvSpPr>
          <p:cNvPr id="3" name="コンテンツ プレースホルダ 2"/>
          <p:cNvSpPr>
            <a:spLocks noGrp="1"/>
          </p:cNvSpPr>
          <p:nvPr>
            <p:ph idx="1"/>
          </p:nvPr>
        </p:nvSpPr>
        <p:spPr/>
        <p:txBody>
          <a:bodyPr>
            <a:normAutofit/>
          </a:bodyPr>
          <a:lstStyle/>
          <a:p>
            <a:r>
              <a:rPr lang="ja-JP" altLang="en-US" dirty="0"/>
              <a:t>第４章で，</a:t>
            </a:r>
            <a:r>
              <a:rPr lang="ja-JP" altLang="en-US" u="sng" dirty="0">
                <a:solidFill>
                  <a:srgbClr val="FF0000"/>
                </a:solidFill>
              </a:rPr>
              <a:t>クロス集計表</a:t>
            </a:r>
            <a:r>
              <a:rPr lang="ja-JP" altLang="en-US" dirty="0"/>
              <a:t>に整理された２つの質的変数の独立性を検討するために，カイ二乗検定を行った．</a:t>
            </a:r>
            <a:endParaRPr lang="en-US" altLang="ja-JP" dirty="0"/>
          </a:p>
          <a:p>
            <a:pPr lvl="1"/>
            <a:r>
              <a:rPr lang="ja-JP" altLang="en-US" dirty="0"/>
              <a:t>カイ二乗検定の結果が有意ならば，２変数には何らかの関係があると言える．</a:t>
            </a:r>
            <a:endParaRPr lang="en-US" altLang="ja-JP" dirty="0"/>
          </a:p>
          <a:p>
            <a:r>
              <a:rPr lang="ja-JP" altLang="en-US" dirty="0"/>
              <a:t>それでは，その関係の強さはどれくらいなのか？　</a:t>
            </a:r>
            <a:r>
              <a:rPr lang="ja-JP" altLang="en-US" u="sng" dirty="0"/>
              <a:t>関係（連関）の強さを表す統計量</a:t>
            </a:r>
            <a:r>
              <a:rPr lang="ja-JP" altLang="en-US" dirty="0"/>
              <a:t>を考える．</a:t>
            </a:r>
            <a:endParaRPr kumimoji="1" lang="en-US" altLang="ja-JP"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9.2.2 Goodman </a:t>
            </a:r>
            <a:r>
              <a:rPr lang="ja-JP" altLang="en-US" dirty="0"/>
              <a:t>と </a:t>
            </a:r>
            <a:r>
              <a:rPr lang="en-US" altLang="ja-JP" dirty="0" err="1"/>
              <a:t>Kruskal</a:t>
            </a:r>
            <a:r>
              <a:rPr lang="en-US" altLang="ja-JP" dirty="0"/>
              <a:t> </a:t>
            </a:r>
            <a:r>
              <a:rPr lang="ja-JP" altLang="en-US" dirty="0"/>
              <a:t>の </a:t>
            </a:r>
            <a:r>
              <a:rPr lang="en-US" altLang="ja-JP" dirty="0">
                <a:latin typeface="Times New Roman" pitchFamily="18" charset="0"/>
                <a:cs typeface="Times New Roman" pitchFamily="18" charset="0"/>
              </a:rPr>
              <a:t>γ</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少なくとも一方の変数が同順位となる対は除外する．</a:t>
                </a:r>
                <a:endParaRPr kumimoji="1" lang="en-US" altLang="ja-JP" dirty="0"/>
              </a:p>
              <a:p>
                <a:pPr lvl="1"/>
                <a:r>
                  <a:rPr lang="ja-JP" altLang="en-US" dirty="0"/>
                  <a:t>例：性役割態度において，２人とも「強く反対」</a:t>
                </a:r>
                <a:endParaRPr lang="en-US" altLang="ja-JP" dirty="0"/>
              </a:p>
              <a:p>
                <a:pPr lvl="1"/>
                <a:r>
                  <a:rPr kumimoji="1" lang="ja-JP" altLang="en-US" dirty="0"/>
                  <a:t>こうした対は，同じ列あるいは同じ行からのペア</a:t>
                </a:r>
                <a:endParaRPr kumimoji="1" lang="en-US" altLang="ja-JP" dirty="0"/>
              </a:p>
              <a:p>
                <a:r>
                  <a:rPr lang="ja-JP" altLang="en-US" dirty="0"/>
                  <a:t>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𝑠</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𝑑</m:t>
                        </m:r>
                      </m:sub>
                    </m:sSub>
                  </m:oMath>
                </a14:m>
                <a:r>
                  <a:rPr lang="ja-JP" altLang="en-US" dirty="0"/>
                  <a:t> </a:t>
                </a:r>
                <a:r>
                  <a:rPr lang="ja-JP" altLang="en-US" dirty="0">
                    <a:latin typeface="Times New Roman" pitchFamily="18" charset="0"/>
                    <a:cs typeface="Times New Roman" pitchFamily="18" charset="0"/>
                  </a:rPr>
                  <a:t>を，対の全数（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𝑠</m:t>
                        </m:r>
                      </m:sub>
                    </m:sSub>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𝑑</m:t>
                        </m:r>
                      </m:sub>
                    </m:sSub>
                  </m:oMath>
                </a14:m>
                <a:r>
                  <a:rPr lang="ja-JP" altLang="en-US" dirty="0">
                    <a:latin typeface="Times New Roman" pitchFamily="18" charset="0"/>
                    <a:cs typeface="Times New Roman" pitchFamily="18" charset="0"/>
                  </a:rPr>
                  <a:t>）で基準化</a:t>
                </a:r>
                <a:endParaRPr kumimoji="1" lang="en-US" altLang="ja-JP" dirty="0"/>
              </a:p>
              <a:p>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296"/>
                </a:stretch>
              </a:blipFill>
            </p:spPr>
            <p:txBody>
              <a:bodyPr/>
              <a:lstStyle/>
              <a:p>
                <a:r>
                  <a:rPr lang="ja-JP" altLang="en-US">
                    <a:noFill/>
                  </a:rPr>
                  <a:t> </a:t>
                </a:r>
              </a:p>
            </p:txBody>
          </p:sp>
        </mc:Fallback>
      </mc:AlternateContent>
      <p:sp>
        <p:nvSpPr>
          <p:cNvPr id="5" name="テキスト ボックス 4"/>
          <p:cNvSpPr txBox="1"/>
          <p:nvPr/>
        </p:nvSpPr>
        <p:spPr>
          <a:xfrm>
            <a:off x="4714876" y="4643446"/>
            <a:ext cx="3775393" cy="1384995"/>
          </a:xfrm>
          <a:prstGeom prst="rect">
            <a:avLst/>
          </a:prstGeom>
          <a:noFill/>
        </p:spPr>
        <p:txBody>
          <a:bodyPr wrap="none" rtlCol="0">
            <a:spAutoFit/>
          </a:bodyPr>
          <a:lstStyle/>
          <a:p>
            <a:r>
              <a:rPr kumimoji="1" lang="ja-JP" altLang="en-US" sz="2800" dirty="0"/>
              <a:t>テキストでは，</a:t>
            </a:r>
            <a:endParaRPr kumimoji="1" lang="en-US" altLang="ja-JP" sz="2800" dirty="0"/>
          </a:p>
          <a:p>
            <a:r>
              <a:rPr kumimoji="1" lang="ja-JP" altLang="en-US" sz="2800" dirty="0"/>
              <a:t>母数を </a:t>
            </a:r>
            <a:r>
              <a:rPr kumimoji="1" lang="en-US" altLang="ja-JP" sz="2800" dirty="0">
                <a:latin typeface="Times New Roman" pitchFamily="18" charset="0"/>
                <a:cs typeface="Times New Roman" pitchFamily="18" charset="0"/>
              </a:rPr>
              <a:t>γ</a:t>
            </a:r>
            <a:r>
              <a:rPr kumimoji="1" lang="ja-JP" altLang="en-US" sz="2800" dirty="0" err="1"/>
              <a:t>，</a:t>
            </a:r>
            <a:r>
              <a:rPr kumimoji="1" lang="ja-JP" altLang="en-US" sz="2800" dirty="0"/>
              <a:t>標本から計算</a:t>
            </a:r>
            <a:endParaRPr kumimoji="1" lang="en-US" altLang="ja-JP" sz="2800" dirty="0"/>
          </a:p>
          <a:p>
            <a:r>
              <a:rPr kumimoji="1" lang="ja-JP" altLang="en-US" sz="2800" dirty="0"/>
              <a:t>される値を </a:t>
            </a:r>
            <a:r>
              <a:rPr kumimoji="1" lang="en-US" altLang="ja-JP" sz="2800" i="1" dirty="0">
                <a:latin typeface="Times New Roman" pitchFamily="18" charset="0"/>
                <a:cs typeface="Times New Roman" pitchFamily="18" charset="0"/>
              </a:rPr>
              <a:t>G</a:t>
            </a:r>
            <a:r>
              <a:rPr kumimoji="1" lang="en-US" altLang="ja-JP" sz="2800" dirty="0"/>
              <a:t> </a:t>
            </a:r>
            <a:r>
              <a:rPr kumimoji="1" lang="ja-JP" altLang="en-US" sz="2800" dirty="0"/>
              <a:t>と表記</a:t>
            </a:r>
          </a:p>
        </p:txBody>
      </p:sp>
      <mc:AlternateContent xmlns:mc="http://schemas.openxmlformats.org/markup-compatibility/2006" xmlns:a14="http://schemas.microsoft.com/office/drawing/2010/main">
        <mc:Choice Requires="a14">
          <p:sp>
            <p:nvSpPr>
              <p:cNvPr id="4" name="テキスト ボックス 3"/>
              <p:cNvSpPr txBox="1"/>
              <p:nvPr/>
            </p:nvSpPr>
            <p:spPr>
              <a:xfrm>
                <a:off x="1601057" y="4930575"/>
                <a:ext cx="1969962" cy="810735"/>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𝐺</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den>
                      </m:f>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01057" y="4930575"/>
                <a:ext cx="1969962" cy="810735"/>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練習問題１</a:t>
            </a:r>
          </a:p>
        </p:txBody>
      </p:sp>
      <p:sp>
        <p:nvSpPr>
          <p:cNvPr id="3" name="コンテンツ プレースホルダー 2"/>
          <p:cNvSpPr>
            <a:spLocks noGrp="1"/>
          </p:cNvSpPr>
          <p:nvPr>
            <p:ph idx="1"/>
          </p:nvPr>
        </p:nvSpPr>
        <p:spPr/>
        <p:txBody>
          <a:bodyPr/>
          <a:lstStyle/>
          <a:p>
            <a:r>
              <a:rPr kumimoji="1" lang="en-US" altLang="ja-JP" i="1" dirty="0">
                <a:latin typeface="Times New Roman" pitchFamily="18" charset="0"/>
                <a:cs typeface="Times New Roman" pitchFamily="18" charset="0"/>
              </a:rPr>
              <a:t>G</a:t>
            </a:r>
            <a:r>
              <a:rPr kumimoji="1" lang="en-US" altLang="ja-JP" dirty="0"/>
              <a:t> </a:t>
            </a:r>
            <a:r>
              <a:rPr lang="ja-JP" altLang="en-US" dirty="0"/>
              <a:t>は</a:t>
            </a:r>
            <a:r>
              <a:rPr kumimoji="1" lang="ja-JP" altLang="en-US" dirty="0"/>
              <a:t> </a:t>
            </a:r>
            <a:r>
              <a:rPr lang="en-US" altLang="ja-JP" dirty="0"/>
              <a:t>-</a:t>
            </a:r>
            <a:r>
              <a:rPr kumimoji="1" lang="en-US" altLang="ja-JP" dirty="0"/>
              <a:t>1 </a:t>
            </a:r>
            <a:r>
              <a:rPr kumimoji="1" lang="ja-JP" altLang="en-US" dirty="0"/>
              <a:t>から </a:t>
            </a:r>
            <a:r>
              <a:rPr lang="en-US" altLang="ja-JP" dirty="0"/>
              <a:t>+</a:t>
            </a:r>
            <a:r>
              <a:rPr kumimoji="1" lang="en-US" altLang="ja-JP" dirty="0"/>
              <a:t>1 </a:t>
            </a:r>
            <a:r>
              <a:rPr kumimoji="1" lang="ja-JP" altLang="en-US" dirty="0"/>
              <a:t>の値をとる．完全な正の連関のとき </a:t>
            </a:r>
            <a:r>
              <a:rPr kumimoji="1" lang="en-US" altLang="ja-JP" dirty="0"/>
              <a:t>+1, </a:t>
            </a:r>
            <a:r>
              <a:rPr kumimoji="1" lang="ja-JP" altLang="en-US" dirty="0"/>
              <a:t>完全な負の連関のとき</a:t>
            </a:r>
            <a:r>
              <a:rPr lang="en-US" altLang="ja-JP" dirty="0"/>
              <a:t> -1 </a:t>
            </a:r>
            <a:r>
              <a:rPr lang="ja-JP" altLang="en-US" dirty="0"/>
              <a:t>である．</a:t>
            </a:r>
            <a:r>
              <a:rPr kumimoji="1" lang="en-US" altLang="ja-JP" dirty="0"/>
              <a:t> </a:t>
            </a:r>
            <a:r>
              <a:rPr lang="en-US" altLang="ja-JP" i="1" dirty="0">
                <a:latin typeface="Times New Roman" pitchFamily="18" charset="0"/>
                <a:cs typeface="Times New Roman" pitchFamily="18" charset="0"/>
              </a:rPr>
              <a:t>G</a:t>
            </a:r>
            <a:r>
              <a:rPr lang="en-US" altLang="ja-JP" dirty="0"/>
              <a:t> </a:t>
            </a:r>
            <a:r>
              <a:rPr lang="ja-JP" altLang="en-US" dirty="0"/>
              <a:t>の計算式を用いて，これを説明せよ．同方向の対の数（</a:t>
            </a:r>
            <a:r>
              <a:rPr lang="en-US" altLang="ja-JP" i="1" dirty="0">
                <a:latin typeface="Times New Roman" pitchFamily="18" charset="0"/>
                <a:cs typeface="Times New Roman" pitchFamily="18" charset="0"/>
              </a:rPr>
              <a:t>n</a:t>
            </a:r>
            <a:r>
              <a:rPr lang="en-US" altLang="ja-JP" i="1" baseline="-25000" dirty="0">
                <a:latin typeface="Times New Roman" pitchFamily="18" charset="0"/>
                <a:cs typeface="Times New Roman" pitchFamily="18" charset="0"/>
              </a:rPr>
              <a:t>s</a:t>
            </a:r>
            <a:r>
              <a:rPr lang="ja-JP" altLang="en-US" dirty="0"/>
              <a:t>），逆方向の対の数 （</a:t>
            </a:r>
            <a:r>
              <a:rPr lang="en-US" altLang="ja-JP" i="1" dirty="0" err="1">
                <a:latin typeface="Times New Roman" pitchFamily="18" charset="0"/>
                <a:cs typeface="Times New Roman" pitchFamily="18" charset="0"/>
              </a:rPr>
              <a:t>n</a:t>
            </a:r>
            <a:r>
              <a:rPr lang="en-US" altLang="ja-JP" i="1" baseline="-25000" dirty="0" err="1">
                <a:latin typeface="Times New Roman" pitchFamily="18" charset="0"/>
                <a:cs typeface="Times New Roman" pitchFamily="18" charset="0"/>
              </a:rPr>
              <a:t>d</a:t>
            </a:r>
            <a:r>
              <a:rPr lang="ja-JP" altLang="en-US" dirty="0"/>
              <a:t>）に言及する．</a:t>
            </a:r>
            <a:endParaRPr kumimoji="1" lang="ja-JP" altLang="en-US" dirty="0"/>
          </a:p>
        </p:txBody>
      </p:sp>
    </p:spTree>
    <p:extLst>
      <p:ext uri="{BB962C8B-B14F-4D97-AF65-F5344CB8AC3E}">
        <p14:creationId xmlns:p14="http://schemas.microsoft.com/office/powerpoint/2010/main" val="383493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最も強い正の共変関係の例</a:t>
            </a:r>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77</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356</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543</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205</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3" name="テキスト ボックス 2"/>
          <p:cNvSpPr txBox="1"/>
          <p:nvPr/>
        </p:nvSpPr>
        <p:spPr>
          <a:xfrm>
            <a:off x="5508104" y="5219908"/>
            <a:ext cx="2964273" cy="369332"/>
          </a:xfrm>
          <a:prstGeom prst="rect">
            <a:avLst/>
          </a:prstGeom>
          <a:noFill/>
        </p:spPr>
        <p:txBody>
          <a:bodyPr wrap="none" rtlCol="0">
            <a:spAutoFit/>
          </a:bodyPr>
          <a:lstStyle/>
          <a:p>
            <a:r>
              <a:rPr kumimoji="1" lang="ja-JP" altLang="en-US" dirty="0"/>
              <a:t>注意：列周辺度数を固定した</a:t>
            </a:r>
          </a:p>
        </p:txBody>
      </p:sp>
      <mc:AlternateContent xmlns:mc="http://schemas.openxmlformats.org/markup-compatibility/2006" xmlns:a14="http://schemas.microsoft.com/office/drawing/2010/main">
        <mc:Choice Requires="a14">
          <p:sp>
            <p:nvSpPr>
              <p:cNvPr id="6" name="テキスト ボックス 5"/>
              <p:cNvSpPr txBox="1"/>
              <p:nvPr/>
            </p:nvSpPr>
            <p:spPr>
              <a:xfrm>
                <a:off x="1475656" y="5589240"/>
                <a:ext cx="2903680" cy="810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𝐺</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den>
                      </m:f>
                      <m:r>
                        <a:rPr kumimoji="1" lang="en-US" altLang="ja-JP" sz="2800" b="0" i="1" smtClean="0">
                          <a:latin typeface="Cambria Math" panose="02040503050406030204" pitchFamily="18" charset="0"/>
                        </a:rPr>
                        <m:t>=+1</m:t>
                      </m:r>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75656" y="5589240"/>
                <a:ext cx="2903680" cy="810735"/>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最も強い負の共変関係の例</a:t>
            </a:r>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205</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543</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356</a:t>
                      </a:r>
                      <a:endParaRPr kumimoji="1" lang="ja-JP" altLang="en-US" sz="2800" dirty="0"/>
                    </a:p>
                  </a:txBody>
                  <a:tcPr/>
                </a:tc>
                <a:tc>
                  <a:txBody>
                    <a:bodyPr/>
                    <a:lstStyle/>
                    <a:p>
                      <a:pPr algn="r"/>
                      <a:r>
                        <a:rPr kumimoji="1" lang="en-US" altLang="ja-JP" sz="2800" dirty="0"/>
                        <a:t>0</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0</a:t>
                      </a:r>
                      <a:endParaRPr kumimoji="1" lang="ja-JP" altLang="en-US" sz="2800" dirty="0"/>
                    </a:p>
                  </a:txBody>
                  <a:tcPr/>
                </a:tc>
                <a:tc>
                  <a:txBody>
                    <a:bodyPr/>
                    <a:lstStyle/>
                    <a:p>
                      <a:pPr algn="r"/>
                      <a:r>
                        <a:rPr kumimoji="1" lang="en-US" altLang="ja-JP" sz="2800" dirty="0"/>
                        <a:t>77</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5508104" y="5219908"/>
            <a:ext cx="2964273" cy="369332"/>
          </a:xfrm>
          <a:prstGeom prst="rect">
            <a:avLst/>
          </a:prstGeom>
          <a:noFill/>
        </p:spPr>
        <p:txBody>
          <a:bodyPr wrap="none" rtlCol="0">
            <a:spAutoFit/>
          </a:bodyPr>
          <a:lstStyle/>
          <a:p>
            <a:r>
              <a:rPr kumimoji="1" lang="ja-JP" altLang="en-US" dirty="0"/>
              <a:t>注意：列周辺度数を固定した</a:t>
            </a:r>
          </a:p>
        </p:txBody>
      </p:sp>
      <mc:AlternateContent xmlns:mc="http://schemas.openxmlformats.org/markup-compatibility/2006" xmlns:a14="http://schemas.microsoft.com/office/drawing/2010/main">
        <mc:Choice Requires="a14">
          <p:sp>
            <p:nvSpPr>
              <p:cNvPr id="6" name="テキスト ボックス 5"/>
              <p:cNvSpPr txBox="1"/>
              <p:nvPr/>
            </p:nvSpPr>
            <p:spPr>
              <a:xfrm>
                <a:off x="1475656" y="5589240"/>
                <a:ext cx="2903680" cy="810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𝐺</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den>
                      </m:f>
                      <m:r>
                        <a:rPr kumimoji="1" lang="en-US" altLang="ja-JP" sz="2800" b="0" i="1" smtClean="0">
                          <a:latin typeface="Cambria Math" panose="02040503050406030204" pitchFamily="18" charset="0"/>
                        </a:rPr>
                        <m:t>=−1</m:t>
                      </m:r>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75656" y="5589240"/>
                <a:ext cx="2903680" cy="810735"/>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PRE </a:t>
            </a:r>
            <a:r>
              <a:rPr lang="ja-JP" altLang="en-US" dirty="0"/>
              <a:t>としての</a:t>
            </a:r>
            <a:r>
              <a:rPr lang="en-US" altLang="ja-JP" dirty="0"/>
              <a:t> </a:t>
            </a:r>
            <a:r>
              <a:rPr lang="en-US" altLang="ja-JP" dirty="0">
                <a:latin typeface="Times New Roman" pitchFamily="18" charset="0"/>
                <a:cs typeface="Times New Roman" pitchFamily="18" charset="0"/>
              </a:rPr>
              <a:t>γ </a:t>
            </a:r>
            <a:r>
              <a:rPr lang="ja-JP" altLang="en-US" dirty="0"/>
              <a:t>係数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lnSpcReduction="10000"/>
              </a:bodyPr>
              <a:lstStyle/>
              <a:p>
                <a:r>
                  <a:rPr lang="ja-JP" altLang="en-US" dirty="0"/>
                  <a:t>分割表から ペアをひとつ抜き出し，変数  </a:t>
                </a:r>
                <a:r>
                  <a:rPr lang="en-US" altLang="ja-JP" i="1" dirty="0">
                    <a:latin typeface="Times New Roman" pitchFamily="18" charset="0"/>
                    <a:cs typeface="Times New Roman" pitchFamily="18" charset="0"/>
                  </a:rPr>
                  <a:t>y </a:t>
                </a:r>
                <a:r>
                  <a:rPr lang="ja-JP" altLang="en-US" dirty="0"/>
                  <a:t>の大小に関して予測する．</a:t>
                </a:r>
                <a14:m>
                  <m:oMath xmlns:m="http://schemas.openxmlformats.org/officeDocument/2006/math">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Sub>
                      </m:e>
                    </m:d>
                    <m:r>
                      <a:rPr lang="ja-JP" altLang="en-US" i="1">
                        <a:latin typeface="Cambria Math" panose="02040503050406030204" pitchFamily="18" charset="0"/>
                      </a:rPr>
                      <m:t>，</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𝑗</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b="0" i="1" smtClean="0">
                                <a:latin typeface="Cambria Math" panose="02040503050406030204" pitchFamily="18" charset="0"/>
                              </a:rPr>
                              <m:t>𝑗</m:t>
                            </m:r>
                          </m:sub>
                        </m:sSub>
                      </m:e>
                    </m:d>
                  </m:oMath>
                </a14:m>
                <a:endParaRPr lang="en-US" altLang="ja-JP" dirty="0"/>
              </a:p>
              <a:p>
                <a:pPr lvl="1"/>
                <a:r>
                  <a:rPr lang="ja-JP" altLang="en-US" dirty="0"/>
                  <a:t>変数 </a:t>
                </a:r>
                <a:r>
                  <a:rPr lang="en-US" altLang="ja-JP" i="1" dirty="0">
                    <a:latin typeface="Times New Roman" pitchFamily="18" charset="0"/>
                    <a:cs typeface="Times New Roman" pitchFamily="18" charset="0"/>
                  </a:rPr>
                  <a:t>x </a:t>
                </a:r>
                <a:r>
                  <a:rPr lang="ja-JP" altLang="en-US" dirty="0"/>
                  <a:t>についての情報がなければ，予測が当たる確率は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oMath>
                </a14:m>
                <a:r>
                  <a:rPr lang="ja-JP" altLang="en-US" dirty="0"/>
                  <a:t> と考えられる．誤りの数は，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𝑠</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𝑑</m:t>
                            </m:r>
                          </m:sub>
                        </m:sSub>
                      </m:e>
                    </m:d>
                  </m:oMath>
                </a14:m>
                <a:endParaRPr lang="en-US" altLang="ja-JP" dirty="0"/>
              </a:p>
              <a:p>
                <a:pPr lvl="1"/>
                <a:r>
                  <a:rPr lang="ja-JP" altLang="en-US" dirty="0"/>
                  <a:t>変数 </a:t>
                </a:r>
                <a:r>
                  <a:rPr lang="en-US" altLang="ja-JP" i="1" dirty="0">
                    <a:latin typeface="Times New Roman" pitchFamily="18" charset="0"/>
                    <a:cs typeface="Times New Roman" pitchFamily="18" charset="0"/>
                  </a:rPr>
                  <a:t>x </a:t>
                </a:r>
                <a:r>
                  <a:rPr lang="ja-JP" altLang="en-US" dirty="0"/>
                  <a:t>の大小関係がわかれば，</a:t>
                </a:r>
                <a:r>
                  <a:rPr lang="en-US" altLang="ja-JP" i="1" dirty="0">
                    <a:latin typeface="Times New Roman" pitchFamily="18" charset="0"/>
                    <a:cs typeface="Times New Roman" pitchFamily="18" charset="0"/>
                  </a:rPr>
                  <a:t>n</a:t>
                </a:r>
                <a:r>
                  <a:rPr lang="en-US" altLang="ja-JP" i="1" baseline="-25000" dirty="0">
                    <a:latin typeface="Times New Roman" pitchFamily="18" charset="0"/>
                    <a:cs typeface="Times New Roman" pitchFamily="18" charset="0"/>
                  </a:rPr>
                  <a:t>s</a:t>
                </a:r>
                <a:r>
                  <a:rPr lang="en-US" altLang="ja-JP" dirty="0"/>
                  <a:t> </a:t>
                </a:r>
                <a:r>
                  <a:rPr lang="ja-JP" altLang="en-US" dirty="0"/>
                  <a:t>と </a:t>
                </a:r>
                <a:r>
                  <a:rPr lang="en-US" altLang="ja-JP" i="1" dirty="0" err="1">
                    <a:latin typeface="Times New Roman" pitchFamily="18" charset="0"/>
                    <a:cs typeface="Times New Roman" pitchFamily="18" charset="0"/>
                  </a:rPr>
                  <a:t>n</a:t>
                </a:r>
                <a:r>
                  <a:rPr lang="en-US" altLang="ja-JP" i="1" baseline="-25000" dirty="0" err="1">
                    <a:latin typeface="Times New Roman" pitchFamily="18" charset="0"/>
                    <a:cs typeface="Times New Roman" pitchFamily="18" charset="0"/>
                  </a:rPr>
                  <a:t>d</a:t>
                </a:r>
                <a:r>
                  <a:rPr lang="en-US" altLang="ja-JP" dirty="0"/>
                  <a:t> </a:t>
                </a:r>
                <a:r>
                  <a:rPr lang="ja-JP" altLang="en-US" dirty="0"/>
                  <a:t>の大小に合わせた予測が可能になる．</a:t>
                </a:r>
                <a:endParaRPr lang="en-US" altLang="ja-JP" dirty="0"/>
              </a:p>
              <a:p>
                <a:pPr lvl="2"/>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𝑠</m:t>
                        </m:r>
                      </m:sub>
                    </m:sSub>
                    <m:r>
                      <a:rPr lang="en-US" altLang="ja-JP" i="1" smtClean="0">
                        <a:latin typeface="Cambria Math" panose="02040503050406030204" pitchFamily="18" charset="0"/>
                        <a:ea typeface="Cambria Math" panose="02040503050406030204" pitchFamily="18" charset="0"/>
                      </a:rPr>
                      <m:t>&gt;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𝑑</m:t>
                        </m:r>
                      </m:sub>
                    </m:sSub>
                  </m:oMath>
                </a14:m>
                <a:r>
                  <a:rPr lang="en-US" altLang="ja-JP" dirty="0"/>
                  <a:t> </a:t>
                </a:r>
                <a:r>
                  <a:rPr lang="ja-JP" altLang="en-US" dirty="0"/>
                  <a:t>のとき，</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&lt;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𝑗</m:t>
                        </m:r>
                      </m:sub>
                    </m:sSub>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&lt;</m:t>
                    </m:r>
                    <m:sSub>
                      <m:sSubPr>
                        <m:ctrlPr>
                          <a:rPr lang="en-US" altLang="ja-JP"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𝑗</m:t>
                        </m:r>
                      </m:sub>
                    </m:sSub>
                  </m:oMath>
                </a14:m>
                <a:endParaRPr lang="en-US" altLang="ja-JP" dirty="0"/>
              </a:p>
              <a:p>
                <a:pPr lvl="2"/>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i="1">
                            <a:latin typeface="Cambria Math" panose="02040503050406030204" pitchFamily="18" charset="0"/>
                          </a:rPr>
                          <m:t>𝑠</m:t>
                        </m:r>
                      </m:sub>
                    </m:sSub>
                    <m:r>
                      <a:rPr lang="en-US" altLang="ja-JP" i="1" smtClean="0">
                        <a:latin typeface="Cambria Math" panose="02040503050406030204" pitchFamily="18" charset="0"/>
                        <a:ea typeface="Cambria Math" panose="02040503050406030204" pitchFamily="18" charset="0"/>
                      </a:rPr>
                      <m:t>&lt;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𝑛</m:t>
                        </m:r>
                      </m:e>
                      <m:sub>
                        <m:r>
                          <a:rPr lang="en-US" altLang="ja-JP" i="1">
                            <a:latin typeface="Cambria Math" panose="02040503050406030204" pitchFamily="18" charset="0"/>
                            <a:ea typeface="Cambria Math" panose="02040503050406030204" pitchFamily="18" charset="0"/>
                          </a:rPr>
                          <m:t>𝑑</m:t>
                        </m:r>
                      </m:sub>
                    </m:sSub>
                  </m:oMath>
                </a14:m>
                <a:r>
                  <a:rPr lang="en-US" altLang="ja-JP" dirty="0"/>
                  <a:t> </a:t>
                </a:r>
                <a:r>
                  <a:rPr lang="ja-JP" altLang="en-US" dirty="0"/>
                  <a:t>のとき，</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r>
                      <a:rPr lang="en-US" altLang="ja-JP" i="1">
                        <a:latin typeface="Cambria Math" panose="02040503050406030204" pitchFamily="18" charset="0"/>
                        <a:ea typeface="Cambria Math" panose="02040503050406030204" pitchFamily="18" charset="0"/>
                      </a:rPr>
                      <m:t>&lt;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𝑗</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𝑖</m:t>
                        </m:r>
                      </m:sub>
                    </m:sSub>
                    <m:r>
                      <a:rPr lang="en-US" altLang="ja-JP" i="1" smtClean="0">
                        <a:latin typeface="Cambria Math" panose="02040503050406030204" pitchFamily="18" charset="0"/>
                        <a:ea typeface="Cambria Math" panose="02040503050406030204" pitchFamily="18" charset="0"/>
                      </a:rPr>
                      <m:t>&gt;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𝑗</m:t>
                        </m:r>
                      </m:sub>
                    </m:sSub>
                  </m:oMath>
                </a14:m>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3504" r="-1259"/>
                </a:stretch>
              </a:blipFill>
            </p:spPr>
            <p:txBody>
              <a:bodyPr/>
              <a:lstStyle/>
              <a:p>
                <a:r>
                  <a:rPr lang="ja-JP"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PRE</a:t>
            </a:r>
            <a:r>
              <a:rPr lang="ja-JP" altLang="en-US" dirty="0"/>
              <a:t> としての</a:t>
            </a:r>
            <a:r>
              <a:rPr lang="en-US" altLang="ja-JP" dirty="0"/>
              <a:t> </a:t>
            </a:r>
            <a:r>
              <a:rPr lang="en-US" altLang="ja-JP" dirty="0">
                <a:latin typeface="Times New Roman" pitchFamily="18" charset="0"/>
                <a:cs typeface="Times New Roman" pitchFamily="18" charset="0"/>
              </a:rPr>
              <a:t>γ </a:t>
            </a:r>
            <a:r>
              <a:rPr lang="ja-JP" altLang="en-US" dirty="0"/>
              <a:t>係数</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14:m>
                  <m:oMath xmlns:m="http://schemas.openxmlformats.org/officeDocument/2006/math">
                    <m:sSub>
                      <m:sSubPr>
                        <m:ctrlPr>
                          <a:rPr kumimoji="1" lang="en-US" altLang="ja-JP" i="1" smtClean="0">
                            <a:latin typeface="Cambria Math" panose="02040503050406030204" pitchFamily="18" charset="0"/>
                            <a:cs typeface="Times New Roman" pitchFamily="18" charset="0"/>
                          </a:rPr>
                        </m:ctrlPr>
                      </m:sSubPr>
                      <m:e>
                        <m:r>
                          <a:rPr kumimoji="1" lang="en-US" altLang="ja-JP" b="0" i="1" smtClean="0">
                            <a:latin typeface="Cambria Math" panose="02040503050406030204" pitchFamily="18" charset="0"/>
                            <a:cs typeface="Times New Roman" pitchFamily="18" charset="0"/>
                          </a:rPr>
                          <m:t>𝑛</m:t>
                        </m:r>
                      </m:e>
                      <m:sub>
                        <m:r>
                          <a:rPr kumimoji="1" lang="en-US" altLang="ja-JP" b="0" i="1" smtClean="0">
                            <a:latin typeface="Cambria Math" panose="02040503050406030204" pitchFamily="18" charset="0"/>
                            <a:cs typeface="Times New Roman" pitchFamily="18" charset="0"/>
                          </a:rPr>
                          <m:t>𝑠</m:t>
                        </m:r>
                      </m:sub>
                    </m:sSub>
                    <m:r>
                      <a:rPr kumimoji="1" lang="en-US" altLang="ja-JP" i="1" smtClean="0">
                        <a:latin typeface="Cambria Math" panose="02040503050406030204" pitchFamily="18" charset="0"/>
                        <a:ea typeface="Cambria Math" panose="02040503050406030204" pitchFamily="18" charset="0"/>
                        <a:cs typeface="Times New Roman" pitchFamily="18" charset="0"/>
                      </a:rPr>
                      <m:t>&gt;</m:t>
                    </m:r>
                    <m:sSub>
                      <m:sSubPr>
                        <m:ctrlPr>
                          <a:rPr kumimoji="1" lang="en-US" altLang="ja-JP" i="1" smtClean="0">
                            <a:latin typeface="Cambria Math" panose="02040503050406030204" pitchFamily="18" charset="0"/>
                            <a:ea typeface="Cambria Math" panose="02040503050406030204" pitchFamily="18" charset="0"/>
                            <a:cs typeface="Times New Roman" pitchFamily="18" charset="0"/>
                          </a:rPr>
                        </m:ctrlPr>
                      </m:sSubPr>
                      <m:e>
                        <m:r>
                          <a:rPr kumimoji="1" lang="en-US" altLang="ja-JP" b="0" i="1" smtClean="0">
                            <a:latin typeface="Cambria Math" panose="02040503050406030204" pitchFamily="18" charset="0"/>
                            <a:ea typeface="Cambria Math" panose="02040503050406030204" pitchFamily="18" charset="0"/>
                            <a:cs typeface="Times New Roman" pitchFamily="18" charset="0"/>
                          </a:rPr>
                          <m:t>𝑛</m:t>
                        </m:r>
                      </m:e>
                      <m:sub>
                        <m:r>
                          <a:rPr kumimoji="1" lang="en-US" altLang="ja-JP" b="0" i="1" smtClean="0">
                            <a:latin typeface="Cambria Math" panose="02040503050406030204" pitchFamily="18" charset="0"/>
                            <a:ea typeface="Cambria Math" panose="02040503050406030204" pitchFamily="18" charset="0"/>
                            <a:cs typeface="Times New Roman" pitchFamily="18" charset="0"/>
                          </a:rPr>
                          <m:t>𝑑</m:t>
                        </m:r>
                      </m:sub>
                    </m:sSub>
                    <m:r>
                      <a:rPr kumimoji="1" lang="en-US" altLang="ja-JP" b="0" i="1" smtClean="0">
                        <a:latin typeface="Cambria Math" panose="02040503050406030204" pitchFamily="18" charset="0"/>
                        <a:cs typeface="Times New Roman" pitchFamily="18" charset="0"/>
                      </a:rPr>
                      <m:t> </m:t>
                    </m:r>
                  </m:oMath>
                </a14:m>
                <a:r>
                  <a:rPr kumimoji="1" lang="ja-JP" altLang="en-US" dirty="0"/>
                  <a:t>のとき，予測を誤るペア数は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𝑑</m:t>
                        </m:r>
                      </m:sub>
                    </m:sSub>
                  </m:oMath>
                </a14:m>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t="-2426"/>
                </a:stretch>
              </a:blipFill>
            </p:spPr>
            <p:txBody>
              <a:bodyPr/>
              <a:lstStyle/>
              <a:p>
                <a:r>
                  <a:rPr lang="ja-JP" altLang="en-US">
                    <a:noFill/>
                  </a:rPr>
                  <a:t> </a:t>
                </a:r>
              </a:p>
            </p:txBody>
          </p:sp>
        </mc:Fallback>
      </mc:AlternateContent>
      <p:graphicFrame>
        <p:nvGraphicFramePr>
          <p:cNvPr id="47106" name="Object 2"/>
          <p:cNvGraphicFramePr>
            <a:graphicFrameLocks noChangeAspect="1"/>
          </p:cNvGraphicFramePr>
          <p:nvPr/>
        </p:nvGraphicFramePr>
        <p:xfrm>
          <a:off x="714348" y="2285992"/>
          <a:ext cx="7869237" cy="3792538"/>
        </p:xfrm>
        <a:graphic>
          <a:graphicData uri="http://schemas.openxmlformats.org/presentationml/2006/ole">
            <mc:AlternateContent xmlns:mc="http://schemas.openxmlformats.org/markup-compatibility/2006">
              <mc:Choice xmlns:v="urn:schemas-microsoft-com:vml" Requires="v">
                <p:oleObj name="数式" r:id="rId4" imgW="3848040" imgH="1854000" progId="Equation.3">
                  <p:embed/>
                </p:oleObj>
              </mc:Choice>
              <mc:Fallback>
                <p:oleObj name="数式" r:id="rId4" imgW="3848040" imgH="18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2285992"/>
                        <a:ext cx="7869237" cy="3792538"/>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テキスト ボックス 4"/>
              <p:cNvSpPr txBox="1"/>
              <p:nvPr/>
            </p:nvSpPr>
            <p:spPr>
              <a:xfrm>
                <a:off x="4211960" y="3582096"/>
                <a:ext cx="4371625" cy="2091214"/>
              </a:xfrm>
              <a:prstGeom prst="rect">
                <a:avLst/>
              </a:prstGeom>
              <a:noFill/>
            </p:spPr>
            <p:txBody>
              <a:bodyPr wrap="square" rtlCol="0">
                <a:spAutoFit/>
              </a:bodyPr>
              <a:lstStyle/>
              <a:p>
                <a14:m>
                  <m:oMath xmlns:m="http://schemas.openxmlformats.org/officeDocument/2006/math">
                    <m:sSub>
                      <m:sSubPr>
                        <m:ctrlPr>
                          <a:rPr lang="en-US" altLang="ja-JP" sz="2400" i="1" smtClean="0">
                            <a:latin typeface="Cambria Math" panose="02040503050406030204" pitchFamily="18" charset="0"/>
                            <a:cs typeface="Times New Roman" pitchFamily="18" charset="0"/>
                          </a:rPr>
                        </m:ctrlPr>
                      </m:sSubPr>
                      <m:e>
                        <m:r>
                          <a:rPr lang="en-US" altLang="ja-JP" sz="2400" b="0" i="1" smtClean="0">
                            <a:latin typeface="Cambria Math" panose="02040503050406030204" pitchFamily="18" charset="0"/>
                            <a:cs typeface="Times New Roman" pitchFamily="18" charset="0"/>
                          </a:rPr>
                          <m:t>𝑛</m:t>
                        </m:r>
                      </m:e>
                      <m:sub>
                        <m:r>
                          <a:rPr lang="en-US" altLang="ja-JP" sz="2400" b="0" i="1" smtClean="0">
                            <a:latin typeface="Cambria Math" panose="02040503050406030204" pitchFamily="18" charset="0"/>
                            <a:cs typeface="Times New Roman" pitchFamily="18" charset="0"/>
                          </a:rPr>
                          <m:t>𝑠</m:t>
                        </m:r>
                      </m:sub>
                    </m:sSub>
                    <m:r>
                      <a:rPr lang="en-US" altLang="ja-JP" sz="2400" i="1">
                        <a:latin typeface="Cambria Math" panose="02040503050406030204" pitchFamily="18" charset="0"/>
                        <a:ea typeface="Cambria Math" panose="02040503050406030204" pitchFamily="18" charset="0"/>
                        <a:cs typeface="Times New Roman" pitchFamily="18" charset="0"/>
                      </a:rPr>
                      <m:t>&lt;</m:t>
                    </m:r>
                    <m:sSub>
                      <m:sSubPr>
                        <m:ctrlPr>
                          <a:rPr lang="en-US" altLang="ja-JP" sz="2400" i="1" smtClean="0">
                            <a:latin typeface="Cambria Math" panose="02040503050406030204" pitchFamily="18" charset="0"/>
                            <a:ea typeface="Cambria Math" panose="02040503050406030204" pitchFamily="18" charset="0"/>
                            <a:cs typeface="Times New Roman" pitchFamily="18" charset="0"/>
                          </a:rPr>
                        </m:ctrlPr>
                      </m:sSubPr>
                      <m:e>
                        <m:r>
                          <a:rPr lang="en-US" altLang="ja-JP" sz="2400" b="0" i="1" smtClean="0">
                            <a:latin typeface="Cambria Math" panose="02040503050406030204" pitchFamily="18" charset="0"/>
                            <a:ea typeface="Cambria Math" panose="02040503050406030204" pitchFamily="18" charset="0"/>
                            <a:cs typeface="Times New Roman" pitchFamily="18" charset="0"/>
                          </a:rPr>
                          <m:t>𝑛</m:t>
                        </m:r>
                      </m:e>
                      <m:sub>
                        <m:r>
                          <a:rPr lang="en-US" altLang="ja-JP" sz="2400" b="0" i="1" smtClean="0">
                            <a:latin typeface="Cambria Math" panose="02040503050406030204" pitchFamily="18" charset="0"/>
                            <a:ea typeface="Cambria Math" panose="02040503050406030204" pitchFamily="18" charset="0"/>
                            <a:cs typeface="Times New Roman" pitchFamily="18" charset="0"/>
                          </a:rPr>
                          <m:t>𝑑</m:t>
                        </m:r>
                      </m:sub>
                    </m:sSub>
                  </m:oMath>
                </a14:m>
                <a:r>
                  <a:rPr lang="ja-JP" altLang="en-US" sz="2400" dirty="0"/>
                  <a:t> のときは，予測を誤るペアの数は</a:t>
                </a:r>
                <a14:m>
                  <m:oMath xmlns:m="http://schemas.openxmlformats.org/officeDocument/2006/math">
                    <m:r>
                      <a:rPr lang="en-US" altLang="ja-JP" sz="2400" b="0" i="0" smtClean="0">
                        <a:latin typeface="Cambria Math" panose="02040503050406030204" pitchFamily="18" charset="0"/>
                      </a:rPr>
                      <m:t> </m:t>
                    </m:r>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𝑠</m:t>
                        </m:r>
                      </m:sub>
                    </m:sSub>
                  </m:oMath>
                </a14:m>
                <a:r>
                  <a:rPr lang="ja-JP" altLang="en-US" sz="2400" dirty="0"/>
                  <a:t> </a:t>
                </a:r>
                <a:endParaRPr lang="en-US" altLang="ja-JP" sz="2400" dirty="0"/>
              </a:p>
              <a:p>
                <a:r>
                  <a:rPr lang="ja-JP" altLang="en-US" sz="2400" dirty="0"/>
                  <a:t>誤差の減少分は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d>
                      <m:dPr>
                        <m:ctrlPr>
                          <a:rPr lang="en-US" altLang="ja-JP" sz="2400" i="1" smtClean="0">
                            <a:latin typeface="Cambria Math" panose="02040503050406030204" pitchFamily="18" charset="0"/>
                          </a:rPr>
                        </m:ctrlPr>
                      </m:d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𝑑</m:t>
                            </m:r>
                          </m:sub>
                        </m:sSub>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𝑠</m:t>
                            </m:r>
                          </m:sub>
                        </m:sSub>
                      </m:e>
                    </m:d>
                  </m:oMath>
                </a14:m>
                <a:endParaRPr lang="en-US" altLang="ja-JP" sz="2400" dirty="0"/>
              </a:p>
              <a:p>
                <a:r>
                  <a:rPr lang="ja-JP" altLang="en-US" sz="2400" dirty="0">
                    <a:latin typeface="Times New Roman" pitchFamily="18" charset="0"/>
                    <a:cs typeface="Times New Roman" pitchFamily="18" charset="0"/>
                  </a:rPr>
                  <a:t>引き算の順序を変えて，</a:t>
                </a:r>
                <a:r>
                  <a:rPr lang="el-GR" altLang="ja-JP" sz="2400" i="1" dirty="0">
                    <a:latin typeface="Times New Roman" pitchFamily="18" charset="0"/>
                    <a:cs typeface="Times New Roman" pitchFamily="18" charset="0"/>
                  </a:rPr>
                  <a:t>γ</a:t>
                </a:r>
                <a:r>
                  <a:rPr lang="ja-JP" altLang="en-US" sz="2400" i="1" dirty="0">
                    <a:latin typeface="Times New Roman" pitchFamily="18" charset="0"/>
                    <a:cs typeface="Times New Roman" pitchFamily="18" charset="0"/>
                  </a:rPr>
                  <a:t> </a:t>
                </a:r>
                <a:r>
                  <a:rPr lang="ja-JP" altLang="en-US" sz="2400" dirty="0"/>
                  <a:t>の値を負にする．</a:t>
                </a:r>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211960" y="3582096"/>
                <a:ext cx="4371625" cy="2091214"/>
              </a:xfrm>
              <a:prstGeom prst="rect">
                <a:avLst/>
              </a:prstGeom>
              <a:blipFill>
                <a:blip r:embed="rId6"/>
                <a:stretch>
                  <a:fillRect l="-2232" t="-3499" r="-1674" b="-4665"/>
                </a:stretch>
              </a:blipFill>
            </p:spPr>
            <p:txBody>
              <a:bodyPr/>
              <a:lstStyle/>
              <a:p>
                <a:r>
                  <a:rPr lang="ja-JP"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最適予測係数と異なり，ガンマは</a:t>
            </a:r>
            <a:r>
              <a:rPr lang="ja-JP" altLang="en-US" u="sng" dirty="0"/>
              <a:t>対称性を持つ</a:t>
            </a:r>
            <a:r>
              <a:rPr lang="ja-JP" altLang="en-US" dirty="0"/>
              <a:t>．</a:t>
            </a:r>
            <a:endParaRPr lang="en-US" altLang="ja-JP" dirty="0"/>
          </a:p>
          <a:p>
            <a:pPr lvl="1"/>
            <a:r>
              <a:rPr lang="ja-JP" altLang="en-US" dirty="0"/>
              <a:t>第１の変数から第２の変数を予測しても，第２の変数から第１の変数を予測しても，値は変わらない．同方向の対であるか逆方向の対であるかは，予測の方向によらないから．</a:t>
            </a:r>
            <a:endParaRPr lang="en-US" altLang="ja-JP" dirty="0"/>
          </a:p>
        </p:txBody>
      </p:sp>
    </p:spTree>
    <p:extLst>
      <p:ext uri="{BB962C8B-B14F-4D97-AF65-F5344CB8AC3E}">
        <p14:creationId xmlns:p14="http://schemas.microsoft.com/office/powerpoint/2010/main" val="4117972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r>
              <a:rPr kumimoji="1" lang="ja-JP" altLang="en-US" u="sng" dirty="0"/>
              <a:t>２</a:t>
            </a:r>
            <a:r>
              <a:rPr kumimoji="1" lang="en-US" altLang="ja-JP" u="sng" dirty="0"/>
              <a:t>×</a:t>
            </a:r>
            <a:r>
              <a:rPr kumimoji="1" lang="ja-JP" altLang="en-US" u="sng" dirty="0"/>
              <a:t>２表でのガンマの値は，行または列の周辺度数の比率に依存しない</a:t>
            </a:r>
            <a:r>
              <a:rPr kumimoji="1" lang="ja-JP" altLang="en-US" dirty="0"/>
              <a:t>．</a:t>
            </a:r>
            <a:endParaRPr kumimoji="1" lang="en-US" altLang="ja-JP" dirty="0"/>
          </a:p>
          <a:p>
            <a:pPr lvl="1"/>
            <a:r>
              <a:rPr lang="ja-JP" altLang="en-US" dirty="0"/>
              <a:t>独立変数あるいは従属変数において，特定のカテゴリに属するセルの度数をすべて </a:t>
            </a:r>
            <a:r>
              <a:rPr lang="en-US" altLang="ja-JP" i="1" dirty="0">
                <a:latin typeface="Times New Roman" pitchFamily="18" charset="0"/>
                <a:cs typeface="Times New Roman" pitchFamily="18" charset="0"/>
              </a:rPr>
              <a:t>k </a:t>
            </a:r>
            <a:r>
              <a:rPr lang="ja-JP" altLang="en-US" dirty="0"/>
              <a:t>倍しても，ガンマの値は変わらない．</a:t>
            </a:r>
            <a:endParaRPr lang="en-US" altLang="ja-JP" dirty="0"/>
          </a:p>
          <a:p>
            <a:pPr lvl="1"/>
            <a:r>
              <a:rPr kumimoji="1" lang="ja-JP" altLang="en-US" dirty="0"/>
              <a:t>百分率クロス表が同一ならば，ガンマの値も同一になる．（</a:t>
            </a:r>
            <a:r>
              <a:rPr lang="ja-JP" altLang="en-US" dirty="0"/>
              <a:t>独立変数において，特定のカテゴリに属するセルの度数をすべて </a:t>
            </a:r>
            <a:r>
              <a:rPr lang="en-US" altLang="ja-JP" i="1" dirty="0">
                <a:latin typeface="Times New Roman" pitchFamily="18" charset="0"/>
                <a:cs typeface="Times New Roman" pitchFamily="18" charset="0"/>
              </a:rPr>
              <a:t>k </a:t>
            </a:r>
            <a:r>
              <a:rPr lang="ja-JP" altLang="en-US" dirty="0"/>
              <a:t>倍</a:t>
            </a:r>
            <a:r>
              <a:rPr kumimoji="1" lang="ja-JP" altLang="en-US" dirty="0"/>
              <a:t>）</a:t>
            </a:r>
            <a:endParaRPr kumimoji="1" lang="en-US" altLang="ja-JP" dirty="0"/>
          </a:p>
          <a:p>
            <a:pPr lvl="1"/>
            <a:r>
              <a:rPr lang="ja-JP" altLang="en-US" dirty="0"/>
              <a:t>すべてのセルの値を </a:t>
            </a:r>
            <a:r>
              <a:rPr lang="en-US" altLang="ja-JP" i="1" dirty="0">
                <a:latin typeface="Times New Roman" pitchFamily="18" charset="0"/>
                <a:cs typeface="Times New Roman" pitchFamily="18" charset="0"/>
              </a:rPr>
              <a:t>k </a:t>
            </a:r>
            <a:r>
              <a:rPr lang="ja-JP" altLang="en-US" dirty="0"/>
              <a:t>倍するなら，どのサイズの分割表でもガンマの値は変化しない．</a:t>
            </a:r>
            <a:endParaRPr kumimoji="1" lang="ja-JP" altLang="en-US" dirty="0"/>
          </a:p>
        </p:txBody>
      </p:sp>
    </p:spTree>
    <p:extLst>
      <p:ext uri="{BB962C8B-B14F-4D97-AF65-F5344CB8AC3E}">
        <p14:creationId xmlns:p14="http://schemas.microsoft.com/office/powerpoint/2010/main" val="216101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a:latin typeface="Times New Roman" pitchFamily="18" charset="0"/>
                <a:cs typeface="Times New Roman" pitchFamily="18" charset="0"/>
              </a:rPr>
              <a:t>G</a:t>
            </a:r>
            <a:r>
              <a:rPr lang="ja-JP" altLang="en-US" dirty="0"/>
              <a:t> の有意性</a:t>
            </a:r>
            <a:r>
              <a:rPr kumimoji="1" lang="ja-JP" altLang="en-US" dirty="0"/>
              <a:t>検定</a:t>
            </a:r>
          </a:p>
        </p:txBody>
      </p:sp>
      <p:sp>
        <p:nvSpPr>
          <p:cNvPr id="3" name="コンテンツ プレースホルダ 2"/>
          <p:cNvSpPr>
            <a:spLocks noGrp="1"/>
          </p:cNvSpPr>
          <p:nvPr>
            <p:ph idx="1"/>
          </p:nvPr>
        </p:nvSpPr>
        <p:spPr/>
        <p:txBody>
          <a:bodyPr/>
          <a:lstStyle/>
          <a:p>
            <a:r>
              <a:rPr lang="ja-JP" altLang="en-US" dirty="0"/>
              <a:t>母集団でのガンマ係数を</a:t>
            </a:r>
            <a:r>
              <a:rPr kumimoji="1" lang="ja-JP" altLang="en-US" dirty="0"/>
              <a:t> </a:t>
            </a:r>
            <a:r>
              <a:rPr lang="en-US" altLang="ja-JP" dirty="0">
                <a:latin typeface="Times New Roman" pitchFamily="18" charset="0"/>
                <a:cs typeface="Times New Roman" pitchFamily="18" charset="0"/>
              </a:rPr>
              <a:t>γ</a:t>
            </a:r>
            <a:r>
              <a:rPr lang="en-US" altLang="ja-JP" dirty="0"/>
              <a:t> </a:t>
            </a:r>
            <a:r>
              <a:rPr lang="ja-JP" altLang="en-US" dirty="0"/>
              <a:t>であらわす．次の統計量は，</a:t>
            </a:r>
            <a:r>
              <a:rPr lang="en-US" altLang="ja-JP" i="1" dirty="0">
                <a:latin typeface="Times New Roman" pitchFamily="18" charset="0"/>
                <a:cs typeface="Times New Roman" pitchFamily="18" charset="0"/>
              </a:rPr>
              <a:t>N</a:t>
            </a:r>
            <a:r>
              <a:rPr lang="en-US" altLang="ja-JP" dirty="0"/>
              <a:t> </a:t>
            </a:r>
            <a:r>
              <a:rPr lang="ja-JP" altLang="en-US" dirty="0"/>
              <a:t>が大きいとき（</a:t>
            </a:r>
            <a:r>
              <a:rPr lang="en-US" altLang="ja-JP" dirty="0"/>
              <a:t>50</a:t>
            </a:r>
            <a:r>
              <a:rPr lang="ja-JP" altLang="en-US" dirty="0"/>
              <a:t>以上），標準正規分布に近づく．</a:t>
            </a:r>
            <a:endParaRPr lang="en-US" altLang="ja-JP" dirty="0"/>
          </a:p>
          <a:p>
            <a:endParaRPr lang="en-US" altLang="ja-JP" dirty="0"/>
          </a:p>
          <a:p>
            <a:endParaRPr lang="en-US" altLang="ja-JP" dirty="0"/>
          </a:p>
          <a:p>
            <a:r>
              <a:rPr lang="ja-JP" altLang="en-US" dirty="0">
                <a:latin typeface="Times New Roman" pitchFamily="18" charset="0"/>
                <a:cs typeface="Times New Roman" pitchFamily="18" charset="0"/>
              </a:rPr>
              <a:t>テキスト表</a:t>
            </a:r>
            <a:r>
              <a:rPr lang="en-US" altLang="ja-JP" dirty="0">
                <a:latin typeface="Times New Roman" pitchFamily="18" charset="0"/>
                <a:cs typeface="Times New Roman" pitchFamily="18" charset="0"/>
              </a:rPr>
              <a:t>9.2</a:t>
            </a:r>
            <a:r>
              <a:rPr lang="ja-JP" altLang="en-US" dirty="0">
                <a:latin typeface="Times New Roman" pitchFamily="18" charset="0"/>
                <a:cs typeface="Times New Roman" pitchFamily="18" charset="0"/>
              </a:rPr>
              <a:t>のデータでの，</a:t>
            </a:r>
            <a:r>
              <a:rPr lang="el-GR" altLang="ja-JP" i="1" dirty="0">
                <a:latin typeface="Times New Roman" pitchFamily="18" charset="0"/>
                <a:cs typeface="Times New Roman" pitchFamily="18" charset="0"/>
              </a:rPr>
              <a:t>γ</a:t>
            </a:r>
            <a:r>
              <a:rPr lang="ja-JP" altLang="en-US" i="1" dirty="0">
                <a:latin typeface="Times New Roman" pitchFamily="18" charset="0"/>
                <a:cs typeface="Times New Roman" pitchFamily="18" charset="0"/>
              </a:rPr>
              <a:t> </a:t>
            </a:r>
            <a:r>
              <a:rPr lang="en-US" altLang="ja-JP" dirty="0"/>
              <a:t>= 0 </a:t>
            </a:r>
            <a:r>
              <a:rPr lang="ja-JP" altLang="en-US" dirty="0"/>
              <a:t>の検定は，</a:t>
            </a:r>
            <a:endParaRPr lang="en-US" altLang="ja-JP" dirty="0"/>
          </a:p>
        </p:txBody>
      </p:sp>
      <p:sp>
        <p:nvSpPr>
          <p:cNvPr id="6" name="テキスト ボックス 5"/>
          <p:cNvSpPr txBox="1"/>
          <p:nvPr/>
        </p:nvSpPr>
        <p:spPr>
          <a:xfrm>
            <a:off x="4000496" y="5929330"/>
            <a:ext cx="4179349" cy="523220"/>
          </a:xfrm>
          <a:prstGeom prst="rect">
            <a:avLst/>
          </a:prstGeom>
          <a:noFill/>
        </p:spPr>
        <p:txBody>
          <a:bodyPr wrap="none" rtlCol="0">
            <a:spAutoFit/>
          </a:bodyPr>
          <a:lstStyle/>
          <a:p>
            <a:r>
              <a:rPr kumimoji="1" lang="ja-JP" altLang="en-US" sz="2800" dirty="0"/>
              <a:t>有意水準</a:t>
            </a:r>
            <a:r>
              <a:rPr kumimoji="1" lang="en-US" altLang="ja-JP" sz="2800" dirty="0"/>
              <a:t>1%</a:t>
            </a:r>
            <a:r>
              <a:rPr kumimoji="1" lang="ja-JP" altLang="en-US" sz="2800" dirty="0"/>
              <a:t>（片側）で有意</a:t>
            </a:r>
          </a:p>
        </p:txBody>
      </p:sp>
      <mc:AlternateContent xmlns:mc="http://schemas.openxmlformats.org/markup-compatibility/2006" xmlns:a14="http://schemas.microsoft.com/office/drawing/2010/main">
        <mc:Choice Requires="a14">
          <p:sp>
            <p:nvSpPr>
              <p:cNvPr id="7" name="テキスト ボックス 6"/>
              <p:cNvSpPr txBox="1"/>
              <p:nvPr/>
            </p:nvSpPr>
            <p:spPr>
              <a:xfrm>
                <a:off x="1979712" y="3140968"/>
                <a:ext cx="3268908"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𝐺</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𝛾</m:t>
                          </m:r>
                        </m:e>
                      </m:d>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𝑑</m:t>
                                  </m:r>
                                </m:sub>
                              </m:sSub>
                            </m:num>
                            <m:den>
                              <m:r>
                                <a:rPr kumimoji="1" lang="en-US" altLang="ja-JP" sz="2400" b="0" i="1" smtClean="0">
                                  <a:latin typeface="Cambria Math" panose="02040503050406030204" pitchFamily="18" charset="0"/>
                                </a:rPr>
                                <m:t>𝑁</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𝐺</m:t>
                                      </m:r>
                                    </m:e>
                                  </m:d>
                                </m:e>
                                <m:sup>
                                  <m:r>
                                    <a:rPr kumimoji="1" lang="en-US" altLang="ja-JP" sz="2400" b="0" i="1" smtClean="0">
                                      <a:latin typeface="Cambria Math" panose="02040503050406030204" pitchFamily="18" charset="0"/>
                                    </a:rPr>
                                    <m:t>2</m:t>
                                  </m:r>
                                </m:sup>
                              </m:sSup>
                            </m:den>
                          </m:f>
                        </m:e>
                      </m:ra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979712" y="3140968"/>
                <a:ext cx="3268908" cy="109119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619672" y="4925329"/>
                <a:ext cx="4972643"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0.349−0</m:t>
                          </m:r>
                        </m:e>
                      </m:d>
                      <m:rad>
                        <m:radPr>
                          <m:degHide m:val="on"/>
                          <m:ctrlPr>
                            <a:rPr kumimoji="1" lang="en-US" altLang="ja-JP" sz="2000" b="0" i="1" smtClean="0">
                              <a:latin typeface="Cambria Math" panose="02040503050406030204" pitchFamily="18" charset="0"/>
                            </a:rPr>
                          </m:ctrlPr>
                        </m:radPr>
                        <m:deg/>
                        <m:e>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207,338+100,133</m:t>
                              </m:r>
                            </m:num>
                            <m:den>
                              <m:r>
                                <a:rPr kumimoji="1" lang="en-US" altLang="ja-JP" sz="2000" b="0" i="1" smtClean="0">
                                  <a:latin typeface="Cambria Math" panose="02040503050406030204" pitchFamily="18" charset="0"/>
                                </a:rPr>
                                <m:t>1,181</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1−</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0.349</m:t>
                                      </m:r>
                                    </m:e>
                                    <m:sup>
                                      <m:r>
                                        <a:rPr kumimoji="1" lang="en-US" altLang="ja-JP" sz="2000" b="0" i="1" smtClean="0">
                                          <a:latin typeface="Cambria Math" panose="02040503050406030204" pitchFamily="18" charset="0"/>
                                        </a:rPr>
                                        <m:t>2</m:t>
                                      </m:r>
                                    </m:sup>
                                  </m:sSup>
                                </m:e>
                              </m:d>
                            </m:den>
                          </m:f>
                        </m:e>
                      </m:rad>
                      <m:r>
                        <a:rPr kumimoji="1" lang="en-US" altLang="ja-JP" sz="2000" b="0" i="1" smtClean="0">
                          <a:latin typeface="Cambria Math" panose="02040503050406030204" pitchFamily="18" charset="0"/>
                        </a:rPr>
                        <m:t>=6.01</m:t>
                      </m:r>
                    </m:oMath>
                  </m:oMathPara>
                </a14:m>
                <a:endParaRPr kumimoji="1" lang="en-US" altLang="ja-JP" sz="2000" b="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619672" y="4925329"/>
                <a:ext cx="4972643" cy="90935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547664" y="5964127"/>
                <a:ext cx="22113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ea typeface="Cambria Math" panose="02040503050406030204" pitchFamily="18" charset="0"/>
                            </a:rPr>
                            <m:t>≥2.33</m:t>
                          </m:r>
                        </m:e>
                      </m:d>
                      <m:r>
                        <a:rPr kumimoji="1" lang="en-US" altLang="ja-JP" sz="2000" b="0" i="1" smtClean="0">
                          <a:latin typeface="Cambria Math" panose="02040503050406030204" pitchFamily="18" charset="0"/>
                        </a:rPr>
                        <m:t>=0.01</m:t>
                      </m:r>
                    </m:oMath>
                  </m:oMathPara>
                </a14:m>
                <a:endParaRPr kumimoji="1" lang="ja-JP" altLang="en-US" sz="2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547664" y="5964127"/>
                <a:ext cx="2211375" cy="307777"/>
              </a:xfrm>
              <a:prstGeom prst="rect">
                <a:avLst/>
              </a:prstGeom>
              <a:blipFill>
                <a:blip r:embed="rId5"/>
                <a:stretch>
                  <a:fillRect l="-2479" r="-1928" b="-11765"/>
                </a:stretch>
              </a:blipFill>
            </p:spPr>
            <p:txBody>
              <a:bodyPr/>
              <a:lstStyle/>
              <a:p>
                <a:r>
                  <a:rPr lang="ja-JP" alt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a:t>連関の有無はカイ２乗検定で確かめられるから，連関係数の有意性検定にあまりこだわらなくてもよい．これ以降の連関係数でも同様．</a:t>
            </a:r>
          </a:p>
          <a:p>
            <a:r>
              <a:rPr lang="ja-JP" altLang="en-US" dirty="0"/>
              <a:t>検定統計量の</a:t>
            </a:r>
            <a:r>
              <a:rPr kumimoji="1" lang="ja-JP" altLang="en-US" dirty="0"/>
              <a:t>式を覚える必要はない．ガンマの標本分布を理論的に導くことができ，母数に関する検定を実行可能であるという理解でよい．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9.1.1. </a:t>
            </a:r>
            <a:r>
              <a:rPr kumimoji="1" lang="ja-JP" altLang="en-US" dirty="0"/>
              <a:t>例示</a:t>
            </a:r>
          </a:p>
        </p:txBody>
      </p:sp>
      <p:sp>
        <p:nvSpPr>
          <p:cNvPr id="3" name="コンテンツ プレースホルダ 2"/>
          <p:cNvSpPr>
            <a:spLocks noGrp="1"/>
          </p:cNvSpPr>
          <p:nvPr>
            <p:ph idx="1"/>
          </p:nvPr>
        </p:nvSpPr>
        <p:spPr/>
        <p:txBody>
          <a:bodyPr/>
          <a:lstStyle/>
          <a:p>
            <a:r>
              <a:rPr lang="en-US" altLang="ja-JP" dirty="0"/>
              <a:t>1980</a:t>
            </a:r>
            <a:r>
              <a:rPr lang="ja-JP" altLang="en-US" dirty="0"/>
              <a:t>年代に，米国で保守的な動きが活発化し，それとともに校内礼拝（</a:t>
            </a:r>
            <a:r>
              <a:rPr lang="en-US" altLang="ja-JP" dirty="0"/>
              <a:t>1960</a:t>
            </a:r>
            <a:r>
              <a:rPr lang="ja-JP" altLang="en-US" dirty="0"/>
              <a:t>年代に最高裁判所が「認めない」との判決）の復権を求める声が高まった．</a:t>
            </a:r>
          </a:p>
          <a:p>
            <a:pPr lvl="1"/>
            <a:r>
              <a:rPr lang="ja-JP" altLang="en-US" dirty="0"/>
              <a:t>操作仮説の例：プロテスタントの信者は，公立学校での礼拝を認めないとする最高裁判所の決定（</a:t>
            </a:r>
            <a:r>
              <a:rPr lang="en-US" altLang="ja-JP" dirty="0"/>
              <a:t>1960</a:t>
            </a:r>
            <a:r>
              <a:rPr lang="ja-JP" altLang="en-US" dirty="0"/>
              <a:t>年代）に対して，カトリックや他の宗教の信者よりも強く反対する．</a:t>
            </a:r>
            <a:endParaRPr lang="en-US" altLang="ja-JP"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理解確認のポイント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誤差減少率（</a:t>
            </a:r>
            <a:r>
              <a:rPr kumimoji="1" lang="en-US" altLang="ja-JP" dirty="0"/>
              <a:t>PRE</a:t>
            </a:r>
            <a:r>
              <a:rPr kumimoji="1" lang="ja-JP" altLang="en-US" dirty="0"/>
              <a:t>）の考え方が理解できましたか？</a:t>
            </a:r>
            <a:endParaRPr kumimoji="1" lang="en-US" altLang="ja-JP" dirty="0"/>
          </a:p>
          <a:p>
            <a:r>
              <a:rPr lang="ja-JP" altLang="en-US" dirty="0"/>
              <a:t>誤差減少率の考え方に基づいた，最適予測係数の考え方と，計算方法を理解できましたか？</a:t>
            </a:r>
            <a:endParaRPr kumimoji="1" lang="en-US" altLang="ja-JP" dirty="0"/>
          </a:p>
          <a:p>
            <a:pPr lvl="1"/>
            <a:r>
              <a:rPr kumimoji="1" lang="ja-JP" altLang="en-US" dirty="0"/>
              <a:t>ピアソンの相関係数と異なり，負の値はとりません．</a:t>
            </a:r>
            <a:endParaRPr kumimoji="1" lang="en-US" altLang="ja-JP" dirty="0"/>
          </a:p>
          <a:p>
            <a:pPr lvl="1"/>
            <a:r>
              <a:rPr kumimoji="1" lang="ja-JP" altLang="en-US" dirty="0"/>
              <a:t>最適予測係数は非対称（テキスト </a:t>
            </a:r>
            <a:r>
              <a:rPr kumimoji="1" lang="en-US" altLang="ja-JP" dirty="0"/>
              <a:t>p.248</a:t>
            </a:r>
            <a:r>
              <a:rPr kumimoji="1" lang="ja-JP" altLang="en-US" dirty="0"/>
              <a:t>）です．</a:t>
            </a:r>
            <a:endParaRPr kumimoji="1" lang="en-US" altLang="ja-JP" dirty="0"/>
          </a:p>
          <a:p>
            <a:endParaRPr kumimoji="1" lang="ja-JP" altLang="en-US" dirty="0"/>
          </a:p>
        </p:txBody>
      </p:sp>
    </p:spTree>
    <p:extLst>
      <p:ext uri="{BB962C8B-B14F-4D97-AF65-F5344CB8AC3E}">
        <p14:creationId xmlns:p14="http://schemas.microsoft.com/office/powerpoint/2010/main" val="1768949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r>
              <a:rPr lang="ja-JP" altLang="en-US" dirty="0"/>
              <a:t>カテゴリ間に順序があるとき，完全な正の連関，および，完全な負の連関を示す分割表のパターンを理解できましたか？</a:t>
            </a:r>
            <a:endParaRPr lang="en-US" altLang="ja-JP" dirty="0"/>
          </a:p>
          <a:p>
            <a:pPr lvl="1"/>
            <a:r>
              <a:rPr lang="ja-JP" altLang="en-US" dirty="0"/>
              <a:t>カテゴリ間に順序があるときの連関の測度と，最適予測係数との違いは理解できましたか？</a:t>
            </a:r>
            <a:endParaRPr lang="en-US" altLang="ja-JP" dirty="0"/>
          </a:p>
          <a:p>
            <a:r>
              <a:rPr lang="ja-JP" altLang="en-US" dirty="0"/>
              <a:t>カテゴリ間に順序がある分割表での，同方向の対，および，逆方向の対とは何か理解できましたか？</a:t>
            </a:r>
            <a:endParaRPr kumimoji="1" lang="ja-JP" altLang="en-US" dirty="0"/>
          </a:p>
        </p:txBody>
      </p:sp>
    </p:spTree>
    <p:extLst>
      <p:ext uri="{BB962C8B-B14F-4D97-AF65-F5344CB8AC3E}">
        <p14:creationId xmlns:p14="http://schemas.microsoft.com/office/powerpoint/2010/main" val="4104970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カテゴリ間に順序がある分割表での，同方向の対，および，逆方向の対を数えるアルゴリズムを理解できましたか？</a:t>
            </a:r>
            <a:endParaRPr lang="en-US" altLang="ja-JP" dirty="0"/>
          </a:p>
          <a:p>
            <a:r>
              <a:rPr kumimoji="1" lang="ja-JP" altLang="en-US" dirty="0"/>
              <a:t>グッドマンとクラスカルのガンマの計算方法を理解できましたか？</a:t>
            </a:r>
            <a:endParaRPr kumimoji="1" lang="en-US" altLang="ja-JP" dirty="0"/>
          </a:p>
          <a:p>
            <a:r>
              <a:rPr lang="ja-JP" altLang="en-US" dirty="0"/>
              <a:t>グッドマンとクラスカルのガンマは，誤差減少率として解釈できることを理解できましたか？</a:t>
            </a:r>
            <a:endParaRPr kumimoji="1" lang="ja-JP" altLang="en-US" dirty="0"/>
          </a:p>
        </p:txBody>
      </p:sp>
    </p:spTree>
    <p:extLst>
      <p:ext uri="{BB962C8B-B14F-4D97-AF65-F5344CB8AC3E}">
        <p14:creationId xmlns:p14="http://schemas.microsoft.com/office/powerpoint/2010/main" val="3121449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30514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lang="en-US" altLang="ja-JP" dirty="0">
                    <a:latin typeface="Times New Roman" pitchFamily="18" charset="0"/>
                    <a:cs typeface="Times New Roman" pitchFamily="18" charset="0"/>
                  </a:rPr>
                  <a:t>9.2.3 Kendall </a:t>
                </a:r>
                <a:r>
                  <a:rPr lang="ja-JP" altLang="en-US" dirty="0">
                    <a:latin typeface="Times New Roman" pitchFamily="18" charset="0"/>
                    <a:cs typeface="Times New Roman" pitchFamily="18" charset="0"/>
                  </a:rPr>
                  <a:t>の順位相関係数</a:t>
                </a:r>
                <a14:m>
                  <m:oMath xmlns:m="http://schemas.openxmlformats.org/officeDocument/2006/math">
                    <m:r>
                      <a:rPr lang="en-US" altLang="ja-JP" b="0" i="0" smtClean="0">
                        <a:latin typeface="Cambria Math" panose="02040503050406030204" pitchFamily="18" charset="0"/>
                      </a:rPr>
                      <m:t> </m:t>
                    </m:r>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b="0" i="1" smtClean="0">
                            <a:latin typeface="Cambria Math" panose="02040503050406030204" pitchFamily="18" charset="0"/>
                          </a:rPr>
                          <m:t>𝑏</m:t>
                        </m:r>
                      </m:sub>
                    </m:sSub>
                  </m:oMath>
                </a14:m>
                <a:endParaRPr kumimoji="1" lang="ja-JP" altLang="en-US" i="1" baseline="-25000" dirty="0">
                  <a:latin typeface="Times New Roman" pitchFamily="18" charset="0"/>
                  <a:cs typeface="Times New Roman" pitchFamily="18" charset="0"/>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l="-1185" b="-95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どちらの変数でも同順位の対（同じセルからのペア）を除外する．</a:t>
                </a:r>
                <a14:m>
                  <m:oMath xmlns:m="http://schemas.openxmlformats.org/officeDocument/2006/math">
                    <m:r>
                      <a:rPr lang="ja-JP" altLang="en-US" i="1" smtClean="0">
                        <a:latin typeface="Cambria Math" panose="02040503050406030204" pitchFamily="18" charset="0"/>
                        <a:cs typeface="Times New Roman" pitchFamily="18" charset="0"/>
                      </a:rPr>
                      <m:t>𝛾</m:t>
                    </m:r>
                  </m:oMath>
                </a14:m>
                <a:r>
                  <a:rPr lang="ja-JP" altLang="en-US" dirty="0">
                    <a:latin typeface="Times New Roman" pitchFamily="18" charset="0"/>
                    <a:cs typeface="Times New Roman" pitchFamily="18" charset="0"/>
                  </a:rPr>
                  <a:t> と異なり，</a:t>
                </a:r>
                <a:r>
                  <a:rPr kumimoji="1" lang="ja-JP" altLang="en-US" dirty="0"/>
                  <a:t>一方の変数でのみ同順位の対は考慮に入れる．</a:t>
                </a:r>
                <a:endParaRPr kumimoji="1" lang="en-US" altLang="ja-JP" dirty="0"/>
              </a:p>
              <a:p>
                <a:pPr lvl="1"/>
                <a14:m>
                  <m:oMath xmlns:m="http://schemas.openxmlformats.org/officeDocument/2006/math">
                    <m:sSub>
                      <m:sSubPr>
                        <m:ctrlPr>
                          <a:rPr lang="en-US" altLang="ja-JP" i="1" smtClean="0">
                            <a:latin typeface="Cambria Math" panose="02040503050406030204" pitchFamily="18" charset="0"/>
                            <a:cs typeface="Times New Roman" pitchFamily="18" charset="0"/>
                          </a:rPr>
                        </m:ctrlPr>
                      </m:sSubPr>
                      <m:e>
                        <m:r>
                          <a:rPr lang="en-US" altLang="ja-JP" b="0" i="1" smtClean="0">
                            <a:latin typeface="Cambria Math" panose="02040503050406030204" pitchFamily="18" charset="0"/>
                            <a:cs typeface="Times New Roman" pitchFamily="18" charset="0"/>
                          </a:rPr>
                          <m:t>𝑇</m:t>
                        </m:r>
                      </m:e>
                      <m:sub>
                        <m:r>
                          <a:rPr lang="en-US" altLang="ja-JP" b="0" i="1" smtClean="0">
                            <a:latin typeface="Cambria Math" panose="02040503050406030204" pitchFamily="18" charset="0"/>
                            <a:cs typeface="Times New Roman" pitchFamily="18" charset="0"/>
                          </a:rPr>
                          <m:t>𝑟</m:t>
                        </m:r>
                      </m:sub>
                    </m:sSub>
                  </m:oMath>
                </a14:m>
                <a:r>
                  <a:rPr lang="ja-JP" altLang="en-US" dirty="0"/>
                  <a:t>：行変数において同順位の対の数</a:t>
                </a:r>
                <a:endParaRPr lang="en-US" altLang="ja-JP" dirty="0"/>
              </a:p>
              <a:p>
                <a:pPr lvl="1"/>
                <a14:m>
                  <m:oMath xmlns:m="http://schemas.openxmlformats.org/officeDocument/2006/math">
                    <m:sSub>
                      <m:sSubPr>
                        <m:ctrlPr>
                          <a:rPr lang="en-US" altLang="ja-JP" i="1">
                            <a:latin typeface="Cambria Math" panose="02040503050406030204" pitchFamily="18" charset="0"/>
                            <a:cs typeface="Times New Roman" pitchFamily="18" charset="0"/>
                          </a:rPr>
                        </m:ctrlPr>
                      </m:sSubPr>
                      <m:e>
                        <m:r>
                          <a:rPr lang="en-US" altLang="ja-JP" i="1">
                            <a:latin typeface="Cambria Math" panose="02040503050406030204" pitchFamily="18" charset="0"/>
                            <a:cs typeface="Times New Roman" pitchFamily="18" charset="0"/>
                          </a:rPr>
                          <m:t>𝑇</m:t>
                        </m:r>
                      </m:e>
                      <m:sub>
                        <m:r>
                          <a:rPr lang="en-US" altLang="ja-JP" b="0" i="1" smtClean="0">
                            <a:latin typeface="Cambria Math" panose="02040503050406030204" pitchFamily="18" charset="0"/>
                            <a:cs typeface="Times New Roman" pitchFamily="18" charset="0"/>
                          </a:rPr>
                          <m:t>𝑐</m:t>
                        </m:r>
                      </m:sub>
                    </m:sSub>
                  </m:oMath>
                </a14:m>
                <a:r>
                  <a:rPr lang="ja-JP" altLang="en-US" dirty="0"/>
                  <a:t>：列変数において同順位の対の数</a:t>
                </a:r>
                <a:endParaRPr kumimoji="1" lang="en-US" altLang="ja-JP" dirty="0"/>
              </a:p>
              <a:p>
                <a:r>
                  <a:rPr kumimoji="1" lang="ja-JP" altLang="en-US" dirty="0"/>
                  <a:t>独立・従属変数の区別なし．</a:t>
                </a:r>
                <a:endParaRPr kumimoji="1" lang="en-US" altLang="ja-JP" dirty="0"/>
              </a:p>
              <a:p>
                <a:pPr lvl="1"/>
                <a:r>
                  <a:rPr kumimoji="1" lang="ja-JP" altLang="en-US" dirty="0"/>
                  <a:t>後述するソマーズの </a:t>
                </a:r>
                <a:r>
                  <a:rPr kumimoji="1" lang="en-US" altLang="ja-JP" i="1" dirty="0">
                    <a:latin typeface="Times New Roman" pitchFamily="18" charset="0"/>
                    <a:cs typeface="Times New Roman" pitchFamily="18" charset="0"/>
                  </a:rPr>
                  <a:t>d</a:t>
                </a:r>
                <a:r>
                  <a:rPr kumimoji="1" lang="en-US" altLang="ja-JP" dirty="0"/>
                  <a:t> </a:t>
                </a:r>
                <a:r>
                  <a:rPr kumimoji="1" lang="ja-JP" altLang="en-US" dirty="0"/>
                  <a:t>と比較せよ．</a:t>
                </a:r>
                <a:endParaRPr kumimoji="1"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1752" r="-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331640" y="5389884"/>
                <a:ext cx="5366597" cy="918841"/>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𝑡</m:t>
                          </m:r>
                        </m:e>
                        <m:sub>
                          <m:r>
                            <a:rPr kumimoji="1" lang="en-US" altLang="ja-JP" sz="2800" b="0" i="1" smtClean="0">
                              <a:latin typeface="Cambria Math" panose="02040503050406030204" pitchFamily="18" charset="0"/>
                            </a:rPr>
                            <m:t>𝑏</m:t>
                          </m:r>
                        </m:sub>
                      </m:sSub>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num>
                        <m:den>
                          <m:rad>
                            <m:radPr>
                              <m:degHide m:val="on"/>
                              <m:ctrlPr>
                                <a:rPr kumimoji="1" lang="en-US" altLang="ja-JP" sz="2800" b="0" i="1" smtClean="0">
                                  <a:latin typeface="Cambria Math" panose="02040503050406030204" pitchFamily="18" charset="0"/>
                                </a:rPr>
                              </m:ctrlPr>
                            </m:radPr>
                            <m:deg/>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𝑟</m:t>
                                  </m:r>
                                </m:sub>
                              </m:sSub>
                            </m:e>
                          </m:rad>
                          <m:rad>
                            <m:radPr>
                              <m:degHide m:val="on"/>
                              <m:ctrlPr>
                                <a:rPr kumimoji="1" lang="en-US" altLang="ja-JP" sz="2800" b="0" i="1" smtClean="0">
                                  <a:latin typeface="Cambria Math" panose="02040503050406030204" pitchFamily="18" charset="0"/>
                                </a:rPr>
                              </m:ctrlPr>
                            </m:radPr>
                            <m:deg/>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𝑑</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𝑇</m:t>
                                  </m:r>
                                </m:e>
                                <m:sub>
                                  <m:r>
                                    <a:rPr lang="en-US" altLang="ja-JP" sz="2800" b="0" i="1" smtClean="0">
                                      <a:latin typeface="Cambria Math" panose="02040503050406030204" pitchFamily="18" charset="0"/>
                                    </a:rPr>
                                    <m:t>𝑐</m:t>
                                  </m:r>
                                </m:sub>
                              </m:sSub>
                            </m:e>
                          </m:rad>
                        </m:den>
                      </m:f>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331640" y="5389884"/>
                <a:ext cx="5366597" cy="918841"/>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行変数において同順位の対の例</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5" name="角丸四角形 4"/>
          <p:cNvSpPr/>
          <p:nvPr/>
        </p:nvSpPr>
        <p:spPr>
          <a:xfrm>
            <a:off x="2857488" y="3000372"/>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286248" y="3000372"/>
            <a:ext cx="4357718" cy="6429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rot="16200000" flipH="1">
            <a:off x="2321703" y="4321975"/>
            <a:ext cx="1928826"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flipV="1">
            <a:off x="3571868" y="3500438"/>
            <a:ext cx="2357454" cy="20002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71538" y="5643578"/>
            <a:ext cx="7067961" cy="954107"/>
          </a:xfrm>
          <a:prstGeom prst="rect">
            <a:avLst/>
          </a:prstGeom>
          <a:noFill/>
        </p:spPr>
        <p:txBody>
          <a:bodyPr wrap="none" rtlCol="0">
            <a:spAutoFit/>
          </a:bodyPr>
          <a:lstStyle/>
          <a:p>
            <a:r>
              <a:rPr kumimoji="1" lang="ja-JP" altLang="en-US" sz="2800" dirty="0"/>
              <a:t>行変数において同順位のペアの例．</a:t>
            </a:r>
            <a:r>
              <a:rPr lang="ja-JP" altLang="en-US" sz="2800" dirty="0"/>
              <a:t>その数は</a:t>
            </a:r>
            <a:endParaRPr lang="en-US" altLang="ja-JP" sz="2800" dirty="0"/>
          </a:p>
          <a:p>
            <a:r>
              <a:rPr kumimoji="1" lang="en-US" altLang="ja-JP" sz="2800" dirty="0"/>
              <a:t>34 * (91 + 104 + 39)</a:t>
            </a:r>
            <a:endParaRPr kumimoji="1" lang="ja-JP" alt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行変数において同順位の対の例</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5" name="角丸四角形 4"/>
          <p:cNvSpPr/>
          <p:nvPr/>
        </p:nvSpPr>
        <p:spPr>
          <a:xfrm>
            <a:off x="4286248" y="3000372"/>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643570" y="3000372"/>
            <a:ext cx="3000396" cy="64294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rot="5400000">
            <a:off x="3071802" y="3929066"/>
            <a:ext cx="1857388" cy="1000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flipV="1">
            <a:off x="3571868" y="3500438"/>
            <a:ext cx="2357454" cy="20002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71538" y="5643578"/>
            <a:ext cx="7067961" cy="954107"/>
          </a:xfrm>
          <a:prstGeom prst="rect">
            <a:avLst/>
          </a:prstGeom>
          <a:noFill/>
        </p:spPr>
        <p:txBody>
          <a:bodyPr wrap="none" rtlCol="0">
            <a:spAutoFit/>
          </a:bodyPr>
          <a:lstStyle/>
          <a:p>
            <a:r>
              <a:rPr kumimoji="1" lang="ja-JP" altLang="en-US" sz="2800" dirty="0"/>
              <a:t>行変数において同順位のペアの例．</a:t>
            </a:r>
            <a:r>
              <a:rPr lang="ja-JP" altLang="en-US" sz="2800" dirty="0"/>
              <a:t>その数は</a:t>
            </a:r>
            <a:endParaRPr lang="en-US" altLang="ja-JP" sz="2800" dirty="0"/>
          </a:p>
          <a:p>
            <a:r>
              <a:rPr kumimoji="1" lang="en-US" altLang="ja-JP" sz="2800" dirty="0"/>
              <a:t>91 * (104 + 39)</a:t>
            </a:r>
            <a:endParaRPr kumimoji="1" lang="ja-JP"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列変数において同順位の対の例</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5" name="角丸四角形 4"/>
          <p:cNvSpPr/>
          <p:nvPr/>
        </p:nvSpPr>
        <p:spPr>
          <a:xfrm>
            <a:off x="2857488" y="3000372"/>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857488" y="3714752"/>
            <a:ext cx="1214446" cy="171451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rot="5400000">
            <a:off x="1571604" y="3786190"/>
            <a:ext cx="2143140" cy="14287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flipV="1">
            <a:off x="2143108" y="4714884"/>
            <a:ext cx="1071570" cy="928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71538" y="5643578"/>
            <a:ext cx="7067961" cy="954107"/>
          </a:xfrm>
          <a:prstGeom prst="rect">
            <a:avLst/>
          </a:prstGeom>
          <a:noFill/>
        </p:spPr>
        <p:txBody>
          <a:bodyPr wrap="none" rtlCol="0">
            <a:spAutoFit/>
          </a:bodyPr>
          <a:lstStyle/>
          <a:p>
            <a:r>
              <a:rPr lang="ja-JP" altLang="en-US" sz="2800" dirty="0"/>
              <a:t>列</a:t>
            </a:r>
            <a:r>
              <a:rPr kumimoji="1" lang="ja-JP" altLang="en-US" sz="2800" dirty="0"/>
              <a:t>変数において同順位のペアの例．</a:t>
            </a:r>
            <a:r>
              <a:rPr lang="ja-JP" altLang="en-US" sz="2800" dirty="0"/>
              <a:t>その数は</a:t>
            </a:r>
            <a:endParaRPr lang="en-US" altLang="ja-JP" sz="2800" dirty="0"/>
          </a:p>
          <a:p>
            <a:r>
              <a:rPr kumimoji="1" lang="en-US" altLang="ja-JP" sz="2800" dirty="0"/>
              <a:t>34 * (89 + 33 + 49)</a:t>
            </a:r>
            <a:endParaRPr kumimoji="1" lang="ja-JP" alt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列変数において同順位の対の例</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0" cy="35356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rowSpan="2">
                  <a:txBody>
                    <a:bodyPr/>
                    <a:lstStyle/>
                    <a:p>
                      <a:r>
                        <a:rPr kumimoji="1" lang="ja-JP" altLang="en-US" sz="2800" dirty="0"/>
                        <a:t>平等権修正の支持</a:t>
                      </a:r>
                    </a:p>
                  </a:txBody>
                  <a:tcPr/>
                </a:tc>
                <a:tc gridSpan="4">
                  <a:txBody>
                    <a:bodyPr/>
                    <a:lstStyle/>
                    <a:p>
                      <a:r>
                        <a:rPr kumimoji="1" lang="ja-JP" altLang="en-US" sz="2800" dirty="0"/>
                        <a:t>性役割態度：「女性は家を守るべき」という意見に</a:t>
                      </a:r>
                      <a:endParaRPr kumimoji="1" lang="en-US" altLang="ja-JP" sz="2800"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r>
                        <a:rPr kumimoji="1" lang="ja-JP" altLang="en-US" sz="2800" dirty="0"/>
                        <a:t>強く賛成</a:t>
                      </a:r>
                    </a:p>
                  </a:txBody>
                  <a:tcPr/>
                </a:tc>
                <a:tc>
                  <a:txBody>
                    <a:bodyPr/>
                    <a:lstStyle/>
                    <a:p>
                      <a:r>
                        <a:rPr kumimoji="1" lang="ja-JP" altLang="en-US" sz="2800" dirty="0"/>
                        <a:t>賛成</a:t>
                      </a:r>
                    </a:p>
                  </a:txBody>
                  <a:tcPr/>
                </a:tc>
                <a:tc>
                  <a:txBody>
                    <a:bodyPr/>
                    <a:lstStyle/>
                    <a:p>
                      <a:r>
                        <a:rPr kumimoji="1" lang="ja-JP" altLang="en-US" sz="2800" dirty="0"/>
                        <a:t>反対</a:t>
                      </a:r>
                    </a:p>
                  </a:txBody>
                  <a:tcPr/>
                </a:tc>
                <a:tc>
                  <a:txBody>
                    <a:bodyPr/>
                    <a:lstStyle/>
                    <a:p>
                      <a:r>
                        <a:rPr kumimoji="1" lang="ja-JP" altLang="en-US" sz="2800" dirty="0"/>
                        <a:t>強く反対</a:t>
                      </a:r>
                    </a:p>
                  </a:txBody>
                  <a:tcPr/>
                </a:tc>
                <a:extLst>
                  <a:ext uri="{0D108BD9-81ED-4DB2-BD59-A6C34878D82A}">
                    <a16:rowId xmlns:a16="http://schemas.microsoft.com/office/drawing/2014/main" val="10001"/>
                  </a:ext>
                </a:extLst>
              </a:tr>
              <a:tr h="370840">
                <a:tc>
                  <a:txBody>
                    <a:bodyPr/>
                    <a:lstStyle/>
                    <a:p>
                      <a:r>
                        <a:rPr kumimoji="1" lang="ja-JP" altLang="en-US" sz="2800" dirty="0"/>
                        <a:t>強く支持</a:t>
                      </a:r>
                    </a:p>
                  </a:txBody>
                  <a:tcPr/>
                </a:tc>
                <a:tc>
                  <a:txBody>
                    <a:bodyPr/>
                    <a:lstStyle/>
                    <a:p>
                      <a:pPr algn="r"/>
                      <a:r>
                        <a:rPr kumimoji="1" lang="en-US" altLang="ja-JP" sz="2800" dirty="0"/>
                        <a:t>34</a:t>
                      </a:r>
                      <a:endParaRPr kumimoji="1" lang="ja-JP" altLang="en-US" sz="2800" dirty="0"/>
                    </a:p>
                  </a:txBody>
                  <a:tcPr/>
                </a:tc>
                <a:tc>
                  <a:txBody>
                    <a:bodyPr/>
                    <a:lstStyle/>
                    <a:p>
                      <a:pPr algn="r"/>
                      <a:r>
                        <a:rPr kumimoji="1" lang="en-US" altLang="ja-JP" sz="2800" dirty="0"/>
                        <a:t>91</a:t>
                      </a:r>
                      <a:endParaRPr kumimoji="1" lang="ja-JP" altLang="en-US" sz="2800" dirty="0"/>
                    </a:p>
                  </a:txBody>
                  <a:tcPr/>
                </a:tc>
                <a:tc>
                  <a:txBody>
                    <a:bodyPr/>
                    <a:lstStyle/>
                    <a:p>
                      <a:pPr algn="r"/>
                      <a:r>
                        <a:rPr kumimoji="1" lang="en-US" altLang="ja-JP" sz="2800" dirty="0"/>
                        <a:t>104</a:t>
                      </a:r>
                      <a:endParaRPr kumimoji="1" lang="ja-JP" altLang="en-US" sz="2800" dirty="0"/>
                    </a:p>
                  </a:txBody>
                  <a:tcPr/>
                </a:tc>
                <a:tc>
                  <a:txBody>
                    <a:bodyPr/>
                    <a:lstStyle/>
                    <a:p>
                      <a:pPr algn="r"/>
                      <a:r>
                        <a:rPr kumimoji="1" lang="en-US" altLang="ja-JP" sz="2800" dirty="0"/>
                        <a:t>39</a:t>
                      </a:r>
                      <a:endParaRPr kumimoji="1" lang="ja-JP" altLang="en-US" sz="2800" dirty="0"/>
                    </a:p>
                  </a:txBody>
                  <a:tcPr/>
                </a:tc>
                <a:extLst>
                  <a:ext uri="{0D108BD9-81ED-4DB2-BD59-A6C34878D82A}">
                    <a16:rowId xmlns:a16="http://schemas.microsoft.com/office/drawing/2014/main" val="10002"/>
                  </a:ext>
                </a:extLst>
              </a:tr>
              <a:tr h="370840">
                <a:tc>
                  <a:txBody>
                    <a:bodyPr/>
                    <a:lstStyle/>
                    <a:p>
                      <a:r>
                        <a:rPr kumimoji="1" lang="ja-JP" altLang="en-US" sz="2800" dirty="0"/>
                        <a:t>やや支持</a:t>
                      </a:r>
                    </a:p>
                  </a:txBody>
                  <a:tcPr/>
                </a:tc>
                <a:tc>
                  <a:txBody>
                    <a:bodyPr/>
                    <a:lstStyle/>
                    <a:p>
                      <a:pPr algn="r"/>
                      <a:r>
                        <a:rPr kumimoji="1" lang="en-US" altLang="ja-JP" sz="2800" dirty="0"/>
                        <a:t>89</a:t>
                      </a:r>
                      <a:endParaRPr kumimoji="1" lang="ja-JP" altLang="en-US" sz="2800" dirty="0"/>
                    </a:p>
                  </a:txBody>
                  <a:tcPr/>
                </a:tc>
                <a:tc>
                  <a:txBody>
                    <a:bodyPr/>
                    <a:lstStyle/>
                    <a:p>
                      <a:pPr algn="r"/>
                      <a:r>
                        <a:rPr kumimoji="1" lang="en-US" altLang="ja-JP" sz="2800" dirty="0"/>
                        <a:t>281</a:t>
                      </a:r>
                      <a:endParaRPr kumimoji="1" lang="ja-JP" altLang="en-US" sz="2800" dirty="0"/>
                    </a:p>
                  </a:txBody>
                  <a:tcPr/>
                </a:tc>
                <a:tc>
                  <a:txBody>
                    <a:bodyPr/>
                    <a:lstStyle/>
                    <a:p>
                      <a:pPr algn="r"/>
                      <a:r>
                        <a:rPr kumimoji="1" lang="en-US" altLang="ja-JP" sz="2800" dirty="0"/>
                        <a:t>200</a:t>
                      </a:r>
                      <a:endParaRPr kumimoji="1" lang="ja-JP" altLang="en-US" sz="2800" dirty="0"/>
                    </a:p>
                  </a:txBody>
                  <a:tcPr/>
                </a:tc>
                <a:tc>
                  <a:txBody>
                    <a:bodyPr/>
                    <a:lstStyle/>
                    <a:p>
                      <a:pPr algn="r"/>
                      <a:r>
                        <a:rPr kumimoji="1" lang="en-US" altLang="ja-JP" sz="2800" dirty="0"/>
                        <a:t>27</a:t>
                      </a:r>
                      <a:endParaRPr kumimoji="1" lang="ja-JP" altLang="en-US" sz="2800" dirty="0"/>
                    </a:p>
                  </a:txBody>
                  <a:tcPr/>
                </a:tc>
                <a:extLst>
                  <a:ext uri="{0D108BD9-81ED-4DB2-BD59-A6C34878D82A}">
                    <a16:rowId xmlns:a16="http://schemas.microsoft.com/office/drawing/2014/main" val="10003"/>
                  </a:ext>
                </a:extLst>
              </a:tr>
              <a:tr h="370840">
                <a:tc>
                  <a:txBody>
                    <a:bodyPr/>
                    <a:lstStyle/>
                    <a:p>
                      <a:r>
                        <a:rPr kumimoji="1" lang="ja-JP" altLang="en-US" sz="2800" dirty="0"/>
                        <a:t>やや反対</a:t>
                      </a:r>
                    </a:p>
                  </a:txBody>
                  <a:tcPr/>
                </a:tc>
                <a:tc>
                  <a:txBody>
                    <a:bodyPr/>
                    <a:lstStyle/>
                    <a:p>
                      <a:pPr algn="r"/>
                      <a:r>
                        <a:rPr kumimoji="1" lang="en-US" altLang="ja-JP" sz="2800" dirty="0"/>
                        <a:t>33</a:t>
                      </a:r>
                      <a:endParaRPr kumimoji="1" lang="ja-JP" altLang="en-US" sz="2800" dirty="0"/>
                    </a:p>
                  </a:txBody>
                  <a:tcPr/>
                </a:tc>
                <a:tc>
                  <a:txBody>
                    <a:bodyPr/>
                    <a:lstStyle/>
                    <a:p>
                      <a:pPr algn="r"/>
                      <a:r>
                        <a:rPr kumimoji="1" lang="en-US" altLang="ja-JP" sz="2800" dirty="0"/>
                        <a:t>116</a:t>
                      </a:r>
                      <a:endParaRPr kumimoji="1" lang="ja-JP" altLang="en-US" sz="2800" dirty="0"/>
                    </a:p>
                  </a:txBody>
                  <a:tcPr/>
                </a:tc>
                <a:tc>
                  <a:txBody>
                    <a:bodyPr/>
                    <a:lstStyle/>
                    <a:p>
                      <a:pPr algn="r"/>
                      <a:r>
                        <a:rPr kumimoji="1" lang="en-US" altLang="ja-JP" sz="2800" dirty="0"/>
                        <a:t>41</a:t>
                      </a:r>
                      <a:endParaRPr kumimoji="1" lang="ja-JP" altLang="en-US" sz="2800" dirty="0"/>
                    </a:p>
                  </a:txBody>
                  <a:tcPr/>
                </a:tc>
                <a:tc>
                  <a:txBody>
                    <a:bodyPr/>
                    <a:lstStyle/>
                    <a:p>
                      <a:pPr algn="r"/>
                      <a:r>
                        <a:rPr kumimoji="1" lang="en-US" altLang="ja-JP" sz="2800" dirty="0"/>
                        <a:t>9</a:t>
                      </a:r>
                      <a:endParaRPr kumimoji="1" lang="ja-JP" altLang="en-US" sz="2800" dirty="0"/>
                    </a:p>
                  </a:txBody>
                  <a:tcPr/>
                </a:tc>
                <a:extLst>
                  <a:ext uri="{0D108BD9-81ED-4DB2-BD59-A6C34878D82A}">
                    <a16:rowId xmlns:a16="http://schemas.microsoft.com/office/drawing/2014/main" val="10004"/>
                  </a:ext>
                </a:extLst>
              </a:tr>
              <a:tr h="370840">
                <a:tc>
                  <a:txBody>
                    <a:bodyPr/>
                    <a:lstStyle/>
                    <a:p>
                      <a:r>
                        <a:rPr kumimoji="1" lang="ja-JP" altLang="en-US" sz="2800" dirty="0"/>
                        <a:t>強く反対</a:t>
                      </a:r>
                    </a:p>
                  </a:txBody>
                  <a:tcPr/>
                </a:tc>
                <a:tc>
                  <a:txBody>
                    <a:bodyPr/>
                    <a:lstStyle/>
                    <a:p>
                      <a:pPr algn="r"/>
                      <a:r>
                        <a:rPr kumimoji="1" lang="en-US" altLang="ja-JP" sz="2800" dirty="0"/>
                        <a:t>49</a:t>
                      </a:r>
                      <a:endParaRPr kumimoji="1" lang="ja-JP" altLang="en-US" sz="2800" dirty="0"/>
                    </a:p>
                  </a:txBody>
                  <a:tcPr/>
                </a:tc>
                <a:tc>
                  <a:txBody>
                    <a:bodyPr/>
                    <a:lstStyle/>
                    <a:p>
                      <a:pPr algn="r"/>
                      <a:r>
                        <a:rPr kumimoji="1" lang="en-US" altLang="ja-JP" sz="2800" dirty="0"/>
                        <a:t>55</a:t>
                      </a:r>
                      <a:endParaRPr kumimoji="1" lang="ja-JP" altLang="en-US" sz="2800" dirty="0"/>
                    </a:p>
                  </a:txBody>
                  <a:tcPr/>
                </a:tc>
                <a:tc>
                  <a:txBody>
                    <a:bodyPr/>
                    <a:lstStyle/>
                    <a:p>
                      <a:pPr algn="r"/>
                      <a:r>
                        <a:rPr kumimoji="1" lang="en-US" altLang="ja-JP" sz="2800" dirty="0"/>
                        <a:t>11</a:t>
                      </a:r>
                      <a:endParaRPr kumimoji="1" lang="ja-JP" altLang="en-US" sz="2800" dirty="0"/>
                    </a:p>
                  </a:txBody>
                  <a:tcPr/>
                </a:tc>
                <a:tc>
                  <a:txBody>
                    <a:bodyPr/>
                    <a:lstStyle/>
                    <a:p>
                      <a:pPr algn="r"/>
                      <a:r>
                        <a:rPr kumimoji="1" lang="en-US" altLang="ja-JP" sz="2800" dirty="0"/>
                        <a:t>2</a:t>
                      </a:r>
                      <a:endParaRPr kumimoji="1" lang="ja-JP" altLang="en-US" sz="2800" dirty="0"/>
                    </a:p>
                  </a:txBody>
                  <a:tcPr/>
                </a:tc>
                <a:extLst>
                  <a:ext uri="{0D108BD9-81ED-4DB2-BD59-A6C34878D82A}">
                    <a16:rowId xmlns:a16="http://schemas.microsoft.com/office/drawing/2014/main" val="10005"/>
                  </a:ext>
                </a:extLst>
              </a:tr>
            </a:tbl>
          </a:graphicData>
        </a:graphic>
      </p:graphicFrame>
      <p:sp>
        <p:nvSpPr>
          <p:cNvPr id="5" name="角丸四角形 4"/>
          <p:cNvSpPr/>
          <p:nvPr/>
        </p:nvSpPr>
        <p:spPr>
          <a:xfrm>
            <a:off x="4357686" y="3429000"/>
            <a:ext cx="1143008" cy="64294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286248" y="4071942"/>
            <a:ext cx="1214446" cy="107157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rot="10800000" flipV="1">
            <a:off x="1928794" y="3714752"/>
            <a:ext cx="2500330" cy="1857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flipV="1">
            <a:off x="2143108" y="4572008"/>
            <a:ext cx="2286016" cy="10715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71538" y="5643578"/>
            <a:ext cx="7067961" cy="954107"/>
          </a:xfrm>
          <a:prstGeom prst="rect">
            <a:avLst/>
          </a:prstGeom>
          <a:noFill/>
        </p:spPr>
        <p:txBody>
          <a:bodyPr wrap="none" rtlCol="0">
            <a:spAutoFit/>
          </a:bodyPr>
          <a:lstStyle/>
          <a:p>
            <a:r>
              <a:rPr lang="ja-JP" altLang="en-US" sz="2800" dirty="0"/>
              <a:t>列</a:t>
            </a:r>
            <a:r>
              <a:rPr kumimoji="1" lang="ja-JP" altLang="en-US" sz="2800" dirty="0"/>
              <a:t>変数において同順位のペアの例．</a:t>
            </a:r>
            <a:r>
              <a:rPr lang="ja-JP" altLang="en-US" sz="2800" dirty="0"/>
              <a:t>その数は</a:t>
            </a:r>
            <a:endParaRPr lang="en-US" altLang="ja-JP" sz="2800" dirty="0"/>
          </a:p>
          <a:p>
            <a:r>
              <a:rPr kumimoji="1" lang="en-US" altLang="ja-JP" sz="2800" dirty="0"/>
              <a:t>281 * (116 + 55)</a:t>
            </a:r>
            <a:endParaRPr kumimoji="1" lang="ja-JP" alt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lang="en-US" altLang="ja-JP" dirty="0"/>
                  <a:t>PRE </a:t>
                </a:r>
                <a:r>
                  <a:rPr lang="ja-JP" altLang="en-US" dirty="0"/>
                  <a:t>としての</a:t>
                </a:r>
                <a14:m>
                  <m:oMath xmlns:m="http://schemas.openxmlformats.org/officeDocument/2006/math">
                    <m:r>
                      <a:rPr lang="en-US" altLang="ja-JP" b="0" i="0" smtClean="0">
                        <a:latin typeface="Cambria Math" panose="02040503050406030204" pitchFamily="18" charset="0"/>
                      </a:rPr>
                      <m:t> </m:t>
                    </m:r>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𝜏</m:t>
                        </m:r>
                      </m:e>
                      <m:sub>
                        <m:r>
                          <a:rPr lang="en-US" altLang="ja-JP" b="0" i="1" smtClean="0">
                            <a:latin typeface="Cambria Math" panose="02040503050406030204" pitchFamily="18" charset="0"/>
                          </a:rPr>
                          <m:t>𝑏</m:t>
                        </m:r>
                      </m:sub>
                    </m:sSub>
                  </m:oMath>
                </a14:m>
                <a:endParaRPr kumimoji="1" lang="ja-JP" altLang="en-US" i="1" baseline="-250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95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en-US" altLang="ja-JP" dirty="0"/>
                  <a:t>Goodman </a:t>
                </a:r>
                <a:r>
                  <a:rPr kumimoji="1" lang="ja-JP" altLang="en-US" dirty="0"/>
                  <a:t>と </a:t>
                </a:r>
                <a:r>
                  <a:rPr kumimoji="1" lang="en-US" altLang="ja-JP" dirty="0" err="1"/>
                  <a:t>Kruskal</a:t>
                </a:r>
                <a:r>
                  <a:rPr kumimoji="1" lang="en-US" altLang="ja-JP" dirty="0"/>
                  <a:t> </a:t>
                </a:r>
                <a:r>
                  <a:rPr kumimoji="1" lang="ja-JP" altLang="en-US" dirty="0"/>
                  <a:t>のガンマに，同順位のペアを考慮する修正を行っただけなので，</a:t>
                </a:r>
                <a:r>
                  <a:rPr kumimoji="1" lang="en-US" altLang="ja-JP" dirty="0"/>
                  <a:t>Kendall </a:t>
                </a:r>
                <a:r>
                  <a:rPr kumimoji="1" lang="ja-JP" altLang="en-US" dirty="0"/>
                  <a:t>の順位相関係数</a:t>
                </a:r>
                <a14:m>
                  <m:oMath xmlns:m="http://schemas.openxmlformats.org/officeDocument/2006/math">
                    <m:r>
                      <a:rPr kumimoji="1" lang="en-US" altLang="ja-JP" b="0" i="0" smtClean="0">
                        <a:latin typeface="Cambria Math" panose="02040503050406030204" pitchFamily="18" charset="0"/>
                      </a:rPr>
                      <m:t> </m:t>
                    </m:r>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𝜏</m:t>
                        </m:r>
                      </m:e>
                      <m:sub>
                        <m:r>
                          <a:rPr kumimoji="1" lang="en-US" altLang="ja-JP" b="0" i="1" smtClean="0">
                            <a:latin typeface="Cambria Math" panose="02040503050406030204" pitchFamily="18" charset="0"/>
                          </a:rPr>
                          <m:t>𝑏</m:t>
                        </m:r>
                      </m:sub>
                    </m:sSub>
                  </m:oMath>
                </a14:m>
                <a:r>
                  <a:rPr kumimoji="1" lang="ja-JP" altLang="en-US" dirty="0"/>
                  <a:t> も </a:t>
                </a:r>
                <a:r>
                  <a:rPr kumimoji="1" lang="en-US" altLang="ja-JP" dirty="0"/>
                  <a:t>PRE </a:t>
                </a:r>
                <a:r>
                  <a:rPr kumimoji="1" lang="ja-JP" altLang="en-US" dirty="0"/>
                  <a:t>であると考えられる．</a:t>
                </a:r>
                <a:endParaRPr kumimoji="1" lang="en-US" altLang="ja-JP" dirty="0"/>
              </a:p>
              <a:p>
                <a:r>
                  <a:rPr kumimoji="1" lang="ja-JP" altLang="en-US" dirty="0"/>
                  <a:t>分割表の行数と列数が等しいとき，すべての観測対象が対角線上のセルに入ると，</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i="1">
                            <a:latin typeface="Cambria Math" panose="02040503050406030204" pitchFamily="18" charset="0"/>
                          </a:rPr>
                          <m:t>𝑏</m:t>
                        </m:r>
                      </m:sub>
                    </m:sSub>
                  </m:oMath>
                </a14:m>
                <a:r>
                  <a:rPr lang="en-US" altLang="ja-JP" dirty="0"/>
                  <a:t> </a:t>
                </a:r>
                <a:r>
                  <a:rPr lang="ja-JP" altLang="en-US" dirty="0"/>
                  <a:t>の値は </a:t>
                </a:r>
                <a:r>
                  <a:rPr lang="en-US" altLang="ja-JP" dirty="0"/>
                  <a:t>+1 </a:t>
                </a:r>
                <a:r>
                  <a:rPr lang="ja-JP" altLang="en-US" dirty="0"/>
                  <a:t>あるいは </a:t>
                </a:r>
                <a:r>
                  <a:rPr lang="en-US" altLang="ja-JP" dirty="0"/>
                  <a:t>-1 </a:t>
                </a:r>
                <a:r>
                  <a:rPr lang="ja-JP" altLang="en-US" dirty="0"/>
                  <a:t>となる．</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2426" r="-1556"/>
                </a:stretch>
              </a:blipFill>
            </p:spPr>
            <p:txBody>
              <a:bodyPr/>
              <a:lstStyle/>
              <a:p>
                <a:r>
                  <a:rPr lang="ja-JP"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表</a:t>
            </a:r>
            <a:r>
              <a:rPr lang="en-US" altLang="ja-JP" dirty="0"/>
              <a:t>9.1</a:t>
            </a:r>
            <a:r>
              <a:rPr lang="ja-JP" altLang="en-US" dirty="0"/>
              <a:t>　信仰する宗教と校内礼拝の</a:t>
            </a:r>
            <a:br>
              <a:rPr lang="en-US" altLang="ja-JP" dirty="0"/>
            </a:br>
            <a:r>
              <a:rPr lang="ja-JP" altLang="en-US" dirty="0"/>
              <a:t>否認判決に対する意見のクロス表</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2" cy="1854200"/>
        </p:xfrm>
        <a:graphic>
          <a:graphicData uri="http://schemas.openxmlformats.org/drawingml/2006/table">
            <a:tbl>
              <a:tblPr firstRow="1" bandRow="1">
                <a:tableStyleId>{5C22544A-7EE6-4342-B048-85BDC9FD1C3A}</a:tableStyleId>
              </a:tblPr>
              <a:tblGrid>
                <a:gridCol w="1185842">
                  <a:extLst>
                    <a:ext uri="{9D8B030D-6E8A-4147-A177-3AD203B41FA5}">
                      <a16:colId xmlns:a16="http://schemas.microsoft.com/office/drawing/2014/main" val="20000"/>
                    </a:ext>
                  </a:extLst>
                </a:gridCol>
                <a:gridCol w="1760940">
                  <a:extLst>
                    <a:ext uri="{9D8B030D-6E8A-4147-A177-3AD203B41FA5}">
                      <a16:colId xmlns:a16="http://schemas.microsoft.com/office/drawing/2014/main" val="20001"/>
                    </a:ext>
                  </a:extLst>
                </a:gridCol>
                <a:gridCol w="1760940">
                  <a:extLst>
                    <a:ext uri="{9D8B030D-6E8A-4147-A177-3AD203B41FA5}">
                      <a16:colId xmlns:a16="http://schemas.microsoft.com/office/drawing/2014/main" val="20002"/>
                    </a:ext>
                  </a:extLst>
                </a:gridCol>
                <a:gridCol w="1760940">
                  <a:extLst>
                    <a:ext uri="{9D8B030D-6E8A-4147-A177-3AD203B41FA5}">
                      <a16:colId xmlns:a16="http://schemas.microsoft.com/office/drawing/2014/main" val="20003"/>
                    </a:ext>
                  </a:extLst>
                </a:gridCol>
                <a:gridCol w="1760940">
                  <a:extLst>
                    <a:ext uri="{9D8B030D-6E8A-4147-A177-3AD203B41FA5}">
                      <a16:colId xmlns:a16="http://schemas.microsoft.com/office/drawing/2014/main" val="20004"/>
                    </a:ext>
                  </a:extLst>
                </a:gridCol>
              </a:tblGrid>
              <a:tr h="370840">
                <a:tc>
                  <a:txBody>
                    <a:bodyPr/>
                    <a:lstStyle/>
                    <a:p>
                      <a:endParaRPr kumimoji="1" lang="ja-JP" altLang="en-US" dirty="0"/>
                    </a:p>
                  </a:txBody>
                  <a:tcPr/>
                </a:tc>
                <a:tc gridSpan="3">
                  <a:txBody>
                    <a:bodyPr/>
                    <a:lstStyle/>
                    <a:p>
                      <a:pPr algn="ctr"/>
                      <a:r>
                        <a:rPr kumimoji="1" lang="ja-JP" altLang="en-US" dirty="0"/>
                        <a:t>宗教</a:t>
                      </a:r>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ctr"/>
                      <a:r>
                        <a:rPr kumimoji="1" lang="ja-JP" altLang="en-US" dirty="0"/>
                        <a:t>合計</a:t>
                      </a:r>
                    </a:p>
                  </a:txBody>
                  <a:tcPr anchor="ctr"/>
                </a:tc>
                <a:extLst>
                  <a:ext uri="{0D108BD9-81ED-4DB2-BD59-A6C34878D82A}">
                    <a16:rowId xmlns:a16="http://schemas.microsoft.com/office/drawing/2014/main" val="10000"/>
                  </a:ext>
                </a:extLst>
              </a:tr>
              <a:tr h="370840">
                <a:tc>
                  <a:txBody>
                    <a:bodyPr/>
                    <a:lstStyle/>
                    <a:p>
                      <a:r>
                        <a:rPr kumimoji="1" lang="ja-JP" altLang="en-US" dirty="0"/>
                        <a:t>判決に</a:t>
                      </a:r>
                    </a:p>
                  </a:txBody>
                  <a:tcPr/>
                </a:tc>
                <a:tc>
                  <a:txBody>
                    <a:bodyPr/>
                    <a:lstStyle/>
                    <a:p>
                      <a:r>
                        <a:rPr kumimoji="1" lang="ja-JP" altLang="en-US" dirty="0"/>
                        <a:t>プロテスタント</a:t>
                      </a:r>
                    </a:p>
                  </a:txBody>
                  <a:tcPr/>
                </a:tc>
                <a:tc>
                  <a:txBody>
                    <a:bodyPr/>
                    <a:lstStyle/>
                    <a:p>
                      <a:r>
                        <a:rPr kumimoji="1" lang="ja-JP" altLang="en-US" dirty="0"/>
                        <a:t>カトリック</a:t>
                      </a:r>
                    </a:p>
                  </a:txBody>
                  <a:tcPr/>
                </a:tc>
                <a:tc>
                  <a:txBody>
                    <a:bodyPr/>
                    <a:lstStyle/>
                    <a:p>
                      <a:r>
                        <a:rPr kumimoji="1" lang="ja-JP" altLang="en-US" dirty="0"/>
                        <a:t>その他</a:t>
                      </a:r>
                    </a:p>
                  </a:txBody>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賛成</a:t>
                      </a:r>
                    </a:p>
                  </a:txBody>
                  <a:tcPr/>
                </a:tc>
                <a:tc>
                  <a:txBody>
                    <a:bodyPr/>
                    <a:lstStyle/>
                    <a:p>
                      <a:r>
                        <a:rPr kumimoji="1" lang="ja-JP" altLang="en-US" dirty="0"/>
                        <a:t>３３８ </a:t>
                      </a:r>
                      <a:r>
                        <a:rPr kumimoji="1" lang="en-US" altLang="ja-JP" dirty="0"/>
                        <a:t>(36.1%)</a:t>
                      </a:r>
                      <a:endParaRPr kumimoji="1" lang="ja-JP" altLang="en-US" dirty="0"/>
                    </a:p>
                  </a:txBody>
                  <a:tcPr/>
                </a:tc>
                <a:tc>
                  <a:txBody>
                    <a:bodyPr/>
                    <a:lstStyle/>
                    <a:p>
                      <a:r>
                        <a:rPr kumimoji="1" lang="ja-JP" altLang="en-US" dirty="0"/>
                        <a:t>１７８ </a:t>
                      </a:r>
                      <a:r>
                        <a:rPr kumimoji="1" lang="en-US" altLang="ja-JP" dirty="0"/>
                        <a:t>(42.1%)</a:t>
                      </a:r>
                      <a:endParaRPr kumimoji="1" lang="ja-JP" altLang="en-US" dirty="0"/>
                    </a:p>
                  </a:txBody>
                  <a:tcPr/>
                </a:tc>
                <a:tc>
                  <a:txBody>
                    <a:bodyPr/>
                    <a:lstStyle/>
                    <a:p>
                      <a:r>
                        <a:rPr kumimoji="1" lang="ja-JP" altLang="en-US" dirty="0"/>
                        <a:t>１１４ </a:t>
                      </a:r>
                      <a:r>
                        <a:rPr kumimoji="1" lang="en-US" altLang="ja-JP" dirty="0"/>
                        <a:t>(63.3%)</a:t>
                      </a:r>
                      <a:endParaRPr kumimoji="1" lang="ja-JP" altLang="en-US" dirty="0"/>
                    </a:p>
                  </a:txBody>
                  <a:tcPr/>
                </a:tc>
                <a:tc>
                  <a:txBody>
                    <a:bodyPr/>
                    <a:lstStyle/>
                    <a:p>
                      <a:r>
                        <a:rPr kumimoji="1" lang="ja-JP" altLang="en-US" dirty="0"/>
                        <a:t>６３０ </a:t>
                      </a:r>
                      <a:r>
                        <a:rPr kumimoji="1" lang="en-US" altLang="ja-JP" dirty="0"/>
                        <a:t>(41.1%)</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反対</a:t>
                      </a:r>
                    </a:p>
                  </a:txBody>
                  <a:tcPr/>
                </a:tc>
                <a:tc>
                  <a:txBody>
                    <a:bodyPr/>
                    <a:lstStyle/>
                    <a:p>
                      <a:r>
                        <a:rPr kumimoji="1" lang="ja-JP" altLang="en-US" dirty="0"/>
                        <a:t>５９８ </a:t>
                      </a:r>
                      <a:r>
                        <a:rPr kumimoji="1" lang="en-US" altLang="ja-JP" dirty="0"/>
                        <a:t>(63.9%)</a:t>
                      </a:r>
                      <a:endParaRPr kumimoji="1" lang="ja-JP" altLang="en-US" dirty="0"/>
                    </a:p>
                  </a:txBody>
                  <a:tcPr/>
                </a:tc>
                <a:tc>
                  <a:txBody>
                    <a:bodyPr/>
                    <a:lstStyle/>
                    <a:p>
                      <a:r>
                        <a:rPr kumimoji="1" lang="ja-JP" altLang="en-US" dirty="0"/>
                        <a:t>２４５ </a:t>
                      </a:r>
                      <a:r>
                        <a:rPr kumimoji="1" lang="en-US" altLang="ja-JP" dirty="0"/>
                        <a:t>(57.9%)</a:t>
                      </a:r>
                      <a:endParaRPr kumimoji="1" lang="ja-JP" altLang="en-US" dirty="0"/>
                    </a:p>
                  </a:txBody>
                  <a:tcPr/>
                </a:tc>
                <a:tc>
                  <a:txBody>
                    <a:bodyPr/>
                    <a:lstStyle/>
                    <a:p>
                      <a:r>
                        <a:rPr kumimoji="1" lang="ja-JP" altLang="en-US" dirty="0"/>
                        <a:t>５８ </a:t>
                      </a:r>
                      <a:r>
                        <a:rPr kumimoji="1" lang="en-US" altLang="ja-JP" dirty="0"/>
                        <a:t>(33.7%)</a:t>
                      </a:r>
                      <a:endParaRPr kumimoji="1" lang="ja-JP" altLang="en-US" dirty="0"/>
                    </a:p>
                  </a:txBody>
                  <a:tcPr/>
                </a:tc>
                <a:tc>
                  <a:txBody>
                    <a:bodyPr/>
                    <a:lstStyle/>
                    <a:p>
                      <a:r>
                        <a:rPr kumimoji="1" lang="ja-JP" altLang="en-US" dirty="0"/>
                        <a:t>９０１ </a:t>
                      </a:r>
                      <a:r>
                        <a:rPr kumimoji="1" lang="en-US" altLang="ja-JP" dirty="0"/>
                        <a:t>(58.9%)</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合計</a:t>
                      </a:r>
                    </a:p>
                  </a:txBody>
                  <a:tcPr>
                    <a:solidFill>
                      <a:schemeClr val="tx2">
                        <a:lumMod val="60000"/>
                        <a:lumOff val="40000"/>
                      </a:schemeClr>
                    </a:solidFill>
                  </a:tcPr>
                </a:tc>
                <a:tc>
                  <a:txBody>
                    <a:bodyPr/>
                    <a:lstStyle/>
                    <a:p>
                      <a:r>
                        <a:rPr kumimoji="1" lang="ja-JP" altLang="en-US" dirty="0"/>
                        <a:t>９３６ </a:t>
                      </a:r>
                      <a:r>
                        <a:rPr kumimoji="1" lang="en-US" altLang="ja-JP" dirty="0"/>
                        <a:t>(100.0%)</a:t>
                      </a:r>
                    </a:p>
                  </a:txBody>
                  <a:tcPr>
                    <a:solidFill>
                      <a:schemeClr val="tx2">
                        <a:lumMod val="60000"/>
                        <a:lumOff val="40000"/>
                      </a:schemeClr>
                    </a:solidFill>
                  </a:tcPr>
                </a:tc>
                <a:tc>
                  <a:txBody>
                    <a:bodyPr/>
                    <a:lstStyle/>
                    <a:p>
                      <a:r>
                        <a:rPr kumimoji="1" lang="ja-JP" altLang="en-US" dirty="0"/>
                        <a:t>４２３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１７２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１５３１ </a:t>
                      </a:r>
                      <a:r>
                        <a:rPr kumimoji="1" lang="en-US" altLang="ja-JP" dirty="0"/>
                        <a:t>(100.0%)</a:t>
                      </a:r>
                      <a:endParaRPr kumimoji="1" lang="ja-JP" altLang="en-US" dirty="0"/>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467544" y="3645024"/>
            <a:ext cx="8440131" cy="2677656"/>
          </a:xfrm>
          <a:prstGeom prst="rect">
            <a:avLst/>
          </a:prstGeom>
          <a:noFill/>
        </p:spPr>
        <p:txBody>
          <a:bodyPr wrap="none" rtlCol="0">
            <a:spAutoFit/>
          </a:bodyPr>
          <a:lstStyle/>
          <a:p>
            <a:r>
              <a:rPr lang="en-US" altLang="ja-JP" sz="2400" dirty="0"/>
              <a:t>1983</a:t>
            </a:r>
            <a:r>
              <a:rPr lang="ja-JP" altLang="en-US" sz="2400" dirty="0"/>
              <a:t>年 </a:t>
            </a:r>
            <a:r>
              <a:rPr lang="en-US" altLang="ja-JP" sz="2400" dirty="0"/>
              <a:t>GSS </a:t>
            </a:r>
            <a:r>
              <a:rPr lang="ja-JP" altLang="en-US" sz="2400" dirty="0"/>
              <a:t>調査のデータ（質問項目はテキスト参照のこと）</a:t>
            </a:r>
            <a:endParaRPr lang="en-US" altLang="ja-JP" sz="2400" dirty="0"/>
          </a:p>
          <a:p>
            <a:endParaRPr lang="en-US" altLang="ja-JP" sz="2400" dirty="0"/>
          </a:p>
          <a:p>
            <a:r>
              <a:rPr lang="ja-JP" altLang="en-US" sz="2400" dirty="0"/>
              <a:t>３つの主要な宗教カテゴリのあいだに，順序関係はない．</a:t>
            </a:r>
            <a:endParaRPr lang="en-US" altLang="ja-JP" sz="2400" dirty="0"/>
          </a:p>
          <a:p>
            <a:r>
              <a:rPr lang="ja-JP" altLang="en-US" sz="2400" dirty="0"/>
              <a:t>名義尺度での測定．</a:t>
            </a:r>
            <a:endParaRPr lang="en-US" altLang="ja-JP" sz="2400" dirty="0"/>
          </a:p>
          <a:p>
            <a:endParaRPr lang="en-US" altLang="ja-JP" sz="2400" dirty="0"/>
          </a:p>
          <a:p>
            <a:r>
              <a:rPr lang="ja-JP" altLang="en-US" sz="2400" dirty="0"/>
              <a:t>賛成・反対には順序関係があるが，ここでは順序を問題にしない</a:t>
            </a:r>
            <a:endParaRPr lang="en-US" altLang="ja-JP" sz="2400" dirty="0"/>
          </a:p>
          <a:p>
            <a:r>
              <a:rPr lang="ja-JP" altLang="en-US" sz="2400" dirty="0"/>
              <a:t>ことにする．</a:t>
            </a:r>
            <a:endParaRPr lang="en-US" altLang="ja-JP"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 </m:t>
                    </m:r>
                  </m:oMath>
                </a14:m>
                <a:r>
                  <a:rPr kumimoji="1" lang="ja-JP" altLang="en-US" dirty="0"/>
                  <a:t>の有意性検定</a:t>
                </a: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53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母集団での順位相関係数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𝜏</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=0</m:t>
                    </m:r>
                  </m:oMath>
                </a14:m>
                <a:r>
                  <a:rPr kumimoji="1" lang="en-US" altLang="ja-JP" dirty="0"/>
                  <a:t> </a:t>
                </a:r>
                <a:r>
                  <a:rPr kumimoji="1" lang="ja-JP" altLang="en-US" dirty="0"/>
                  <a:t>のとき，次の統計量は，</a:t>
                </a:r>
                <a:r>
                  <a:rPr kumimoji="1" lang="en-US" altLang="ja-JP" i="1" dirty="0">
                    <a:latin typeface="Times New Roman" pitchFamily="18" charset="0"/>
                    <a:cs typeface="Times New Roman" pitchFamily="18" charset="0"/>
                  </a:rPr>
                  <a:t>N </a:t>
                </a:r>
                <a:r>
                  <a:rPr kumimoji="1" lang="ja-JP" altLang="en-US" dirty="0"/>
                  <a:t>が大きいとき，標準正規分布に近づく．</a:t>
                </a:r>
                <a:r>
                  <a:rPr lang="ja-JP" altLang="en-US" dirty="0"/>
                  <a:t>（</a:t>
                </a:r>
                <a:r>
                  <a:rPr lang="en-US" altLang="ja-JP" i="1" dirty="0">
                    <a:latin typeface="Times New Roman" pitchFamily="18" charset="0"/>
                    <a:cs typeface="Times New Roman" pitchFamily="18" charset="0"/>
                  </a:rPr>
                  <a:t>R</a:t>
                </a:r>
                <a:r>
                  <a:rPr lang="en-US" altLang="ja-JP" dirty="0"/>
                  <a:t> </a:t>
                </a:r>
                <a:r>
                  <a:rPr lang="ja-JP" altLang="en-US" dirty="0"/>
                  <a:t>は行数，</a:t>
                </a:r>
                <a:r>
                  <a:rPr lang="en-US" altLang="ja-JP" i="1" dirty="0">
                    <a:latin typeface="Times New Roman" pitchFamily="18" charset="0"/>
                    <a:cs typeface="Times New Roman" pitchFamily="18" charset="0"/>
                  </a:rPr>
                  <a:t>C </a:t>
                </a:r>
                <a:r>
                  <a:rPr lang="ja-JP" altLang="en-US" dirty="0"/>
                  <a:t>は列数）</a:t>
                </a:r>
                <a:endParaRPr kumimoji="1"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2426" r="-519"/>
                </a:stretch>
              </a:blipFill>
            </p:spPr>
            <p:txBody>
              <a:bodyPr/>
              <a:lstStyle/>
              <a:p>
                <a:r>
                  <a:rPr lang="ja-JP" altLang="en-US">
                    <a:noFill/>
                  </a:rPr>
                  <a:t> </a:t>
                </a:r>
              </a:p>
            </p:txBody>
          </p:sp>
        </mc:Fallback>
      </mc:AlternateContent>
      <p:sp>
        <p:nvSpPr>
          <p:cNvPr id="5" name="テキスト ボックス 4"/>
          <p:cNvSpPr txBox="1"/>
          <p:nvPr/>
        </p:nvSpPr>
        <p:spPr>
          <a:xfrm>
            <a:off x="4940548" y="4488449"/>
            <a:ext cx="3467616" cy="1077218"/>
          </a:xfrm>
          <a:prstGeom prst="rect">
            <a:avLst/>
          </a:prstGeom>
          <a:noFill/>
        </p:spPr>
        <p:txBody>
          <a:bodyPr wrap="none" rtlCol="0">
            <a:spAutoFit/>
          </a:bodyPr>
          <a:lstStyle/>
          <a:p>
            <a:r>
              <a:rPr kumimoji="1" lang="en-US" altLang="ja-JP" sz="3200" i="1" dirty="0" err="1">
                <a:latin typeface="Times New Roman" pitchFamily="18" charset="0"/>
                <a:cs typeface="Times New Roman" pitchFamily="18" charset="0"/>
              </a:rPr>
              <a:t>t</a:t>
            </a:r>
            <a:r>
              <a:rPr kumimoji="1" lang="en-US" altLang="ja-JP" sz="3200" i="1" baseline="-25000" dirty="0" err="1">
                <a:latin typeface="Times New Roman" pitchFamily="18" charset="0"/>
                <a:cs typeface="Times New Roman" pitchFamily="18" charset="0"/>
              </a:rPr>
              <a:t>b</a:t>
            </a:r>
            <a:r>
              <a:rPr lang="ja-JP" altLang="en-US" sz="3200" dirty="0"/>
              <a:t> </a:t>
            </a:r>
            <a:r>
              <a:rPr kumimoji="1" lang="ja-JP" altLang="en-US" sz="3200" dirty="0"/>
              <a:t>の標本分布での</a:t>
            </a:r>
            <a:endParaRPr kumimoji="1" lang="en-US" altLang="ja-JP" sz="3200" dirty="0"/>
          </a:p>
          <a:p>
            <a:r>
              <a:rPr kumimoji="1" lang="ja-JP" altLang="en-US" sz="3200" dirty="0"/>
              <a:t>標準誤差の推定値</a:t>
            </a:r>
          </a:p>
        </p:txBody>
      </p:sp>
      <mc:AlternateContent xmlns:mc="http://schemas.openxmlformats.org/markup-compatibility/2006" xmlns:a14="http://schemas.microsoft.com/office/drawing/2010/main">
        <mc:Choice Requires="a14">
          <p:sp>
            <p:nvSpPr>
              <p:cNvPr id="6" name="テキスト ボックス 5"/>
              <p:cNvSpPr txBox="1"/>
              <p:nvPr/>
            </p:nvSpPr>
            <p:spPr>
              <a:xfrm>
                <a:off x="1403648" y="3356992"/>
                <a:ext cx="1057918" cy="7761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𝑏</m:t>
                              </m:r>
                            </m:sub>
                          </m:sSub>
                        </m:num>
                        <m:den>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ja-JP" altLang="en-US" sz="2400" b="0" i="1" smtClean="0">
                                      <a:latin typeface="Cambria Math" panose="02040503050406030204" pitchFamily="18" charset="0"/>
                                    </a:rPr>
                                    <m:t>𝜎</m:t>
                                  </m:r>
                                </m:e>
                              </m:acc>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𝑏</m:t>
                                  </m:r>
                                </m:sub>
                              </m:sSub>
                            </m:sub>
                          </m:sSub>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03648" y="3356992"/>
                <a:ext cx="1057918" cy="7761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403648" y="4500934"/>
                <a:ext cx="3258264"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ja-JP" altLang="en-US" sz="2400" i="1">
                                  <a:latin typeface="Cambria Math" panose="02040503050406030204" pitchFamily="18" charset="0"/>
                                </a:rPr>
                                <m:t>𝜎</m:t>
                              </m:r>
                            </m:e>
                          </m:acc>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i="1">
                                  <a:latin typeface="Cambria Math" panose="02040503050406030204" pitchFamily="18" charset="0"/>
                                </a:rPr>
                                <m:t>𝑏</m:t>
                              </m:r>
                            </m:sub>
                          </m:sSub>
                        </m:sub>
                      </m:sSub>
                      <m:r>
                        <a:rPr kumimoji="1" lang="en-US" altLang="ja-JP" sz="2400" b="0" i="1" smtClean="0">
                          <a:latin typeface="Cambria Math" panose="02040503050406030204" pitchFamily="18" charset="0"/>
                        </a:rPr>
                        <m:t>=</m:t>
                      </m:r>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4</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𝑅</m:t>
                                  </m:r>
                                  <m:r>
                                    <a:rPr kumimoji="1" lang="en-US" altLang="ja-JP" sz="2400" b="0" i="1" smtClean="0">
                                      <a:latin typeface="Cambria Math" panose="02040503050406030204" pitchFamily="18" charset="0"/>
                                    </a:rPr>
                                    <m:t>+1</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𝐶</m:t>
                                  </m:r>
                                  <m:r>
                                    <a:rPr kumimoji="1" lang="en-US" altLang="ja-JP" sz="2400" b="0" i="1" smtClean="0">
                                      <a:latin typeface="Cambria Math" panose="02040503050406030204" pitchFamily="18" charset="0"/>
                                    </a:rPr>
                                    <m:t>+1</m:t>
                                  </m:r>
                                </m:e>
                              </m:d>
                            </m:num>
                            <m:den>
                              <m:r>
                                <a:rPr kumimoji="1" lang="en-US" altLang="ja-JP" sz="2400" b="0" i="1" smtClean="0">
                                  <a:latin typeface="Cambria Math" panose="02040503050406030204" pitchFamily="18" charset="0"/>
                                </a:rPr>
                                <m:t>9</m:t>
                              </m:r>
                              <m:r>
                                <a:rPr kumimoji="1" lang="en-US" altLang="ja-JP" sz="2400" b="0" i="1" smtClean="0">
                                  <a:latin typeface="Cambria Math" panose="02040503050406030204" pitchFamily="18" charset="0"/>
                                </a:rPr>
                                <m:t>𝑁𝑅𝐶</m:t>
                              </m:r>
                            </m:den>
                          </m:f>
                        </m:e>
                      </m:ra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403648" y="4500934"/>
                <a:ext cx="3258264" cy="1091196"/>
              </a:xfrm>
              <a:prstGeom prst="rect">
                <a:avLst/>
              </a:prstGeom>
              <a:blipFill>
                <a:blip r:embed="rId5"/>
                <a:stretch>
                  <a:fillRect/>
                </a:stretch>
              </a:blipFill>
            </p:spPr>
            <p:txBody>
              <a:bodyPr/>
              <a:lstStyle/>
              <a:p>
                <a:r>
                  <a:rPr lang="ja-JP" alt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練習問題２</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同順位の対が一つもなければ，</a:t>
                </a:r>
                <a:r>
                  <a:rPr kumimoji="1" lang="en-US" altLang="ja-JP" dirty="0"/>
                  <a:t>Kendall</a:t>
                </a:r>
                <a:r>
                  <a:rPr kumimoji="1" lang="ja-JP" altLang="en-US" dirty="0"/>
                  <a:t>の順位相関</a:t>
                </a:r>
                <a:r>
                  <a:rPr lang="ja-JP" altLang="en-US" dirty="0"/>
                  <a:t>係数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i="1">
                            <a:latin typeface="Cambria Math" panose="02040503050406030204" pitchFamily="18" charset="0"/>
                          </a:rPr>
                          <m:t>𝑏</m:t>
                        </m:r>
                      </m:sub>
                    </m:sSub>
                    <m:r>
                      <m:rPr>
                        <m:nor/>
                      </m:rPr>
                      <a:rPr lang="ja-JP" altLang="en-US" dirty="0"/>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𝑡</m:t>
                        </m:r>
                      </m:e>
                      <m:sub>
                        <m:r>
                          <a:rPr lang="en-US" altLang="ja-JP" i="1" dirty="0">
                            <a:latin typeface="Cambria Math" panose="02040503050406030204" pitchFamily="18" charset="0"/>
                          </a:rPr>
                          <m:t>𝑏</m:t>
                        </m:r>
                      </m:sub>
                    </m:sSub>
                    <m:r>
                      <m:rPr>
                        <m:nor/>
                      </m:rPr>
                      <a:rPr lang="ja-JP" altLang="en-US" dirty="0"/>
                      <m:t>）</m:t>
                    </m:r>
                  </m:oMath>
                </a14:m>
                <a:r>
                  <a:rPr lang="ja-JP" altLang="en-US" dirty="0"/>
                  <a:t>は，</a:t>
                </a:r>
                <a:r>
                  <a:rPr lang="en-US" altLang="ja-JP" dirty="0"/>
                  <a:t>Goodman </a:t>
                </a:r>
                <a:r>
                  <a:rPr lang="ja-JP" altLang="en-US" dirty="0"/>
                  <a:t>と </a:t>
                </a:r>
                <a:r>
                  <a:rPr lang="en-US" altLang="ja-JP" dirty="0" err="1"/>
                  <a:t>Kruskal</a:t>
                </a:r>
                <a:r>
                  <a:rPr lang="en-US" altLang="ja-JP" dirty="0"/>
                  <a:t> </a:t>
                </a:r>
                <a:r>
                  <a:rPr lang="ja-JP" altLang="en-US" dirty="0"/>
                  <a:t>の </a:t>
                </a:r>
                <a:r>
                  <a:rPr lang="en-US" altLang="ja-JP" dirty="0">
                    <a:latin typeface="Times New Roman" pitchFamily="18" charset="0"/>
                    <a:cs typeface="Times New Roman" pitchFamily="18" charset="0"/>
                  </a:rPr>
                  <a:t>γ </a:t>
                </a:r>
                <a:r>
                  <a:rPr lang="ja-JP" altLang="en-US" dirty="0">
                    <a:latin typeface="Times New Roman" pitchFamily="18" charset="0"/>
                    <a:cs typeface="Times New Roman" pitchFamily="18" charset="0"/>
                  </a:rPr>
                  <a:t>（</a:t>
                </a:r>
                <a:r>
                  <a:rPr lang="en-US" altLang="ja-JP" i="1" dirty="0">
                    <a:latin typeface="Times New Roman" panose="02020603050405020304" pitchFamily="18" charset="0"/>
                    <a:cs typeface="Times New Roman" pitchFamily="18" charset="0"/>
                  </a:rPr>
                  <a:t>G</a:t>
                </a:r>
                <a:r>
                  <a:rPr lang="ja-JP" altLang="en-US" dirty="0">
                    <a:latin typeface="Times New Roman" pitchFamily="18" charset="0"/>
                    <a:cs typeface="Times New Roman" pitchFamily="18" charset="0"/>
                  </a:rPr>
                  <a:t>）</a:t>
                </a:r>
                <a:r>
                  <a:rPr lang="ja-JP" altLang="en-US" dirty="0"/>
                  <a:t>と一致することを示せ．</a:t>
                </a:r>
                <a:endParaRPr lang="en-US" altLang="ja-JP" dirty="0"/>
              </a:p>
              <a:p>
                <a:r>
                  <a:rPr lang="ja-JP" altLang="en-US" dirty="0"/>
                  <a:t>一般に，</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i="1">
                            <a:latin typeface="Cambria Math" panose="02040503050406030204" pitchFamily="18" charset="0"/>
                          </a:rPr>
                          <m:t>𝑏</m:t>
                        </m:r>
                      </m:sub>
                    </m:sSub>
                  </m:oMath>
                </a14:m>
                <a:r>
                  <a:rPr lang="ja-JP" altLang="en-US" dirty="0"/>
                  <a:t>（</a:t>
                </a:r>
                <a14:m>
                  <m:oMath xmlns:m="http://schemas.openxmlformats.org/officeDocument/2006/math">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𝑡</m:t>
                        </m:r>
                      </m:e>
                      <m:sub>
                        <m:r>
                          <a:rPr lang="en-US" altLang="ja-JP" b="0" i="1" dirty="0" smtClean="0">
                            <a:latin typeface="Cambria Math" panose="02040503050406030204" pitchFamily="18" charset="0"/>
                          </a:rPr>
                          <m:t>𝑏</m:t>
                        </m:r>
                      </m:sub>
                    </m:sSub>
                  </m:oMath>
                </a14:m>
                <a:r>
                  <a:rPr lang="ja-JP" altLang="en-US" dirty="0"/>
                  <a:t>）と </a:t>
                </a:r>
                <a:r>
                  <a:rPr lang="en-US" altLang="ja-JP" dirty="0">
                    <a:latin typeface="Times New Roman" pitchFamily="18" charset="0"/>
                    <a:cs typeface="Times New Roman" pitchFamily="18" charset="0"/>
                  </a:rPr>
                  <a:t>γ </a:t>
                </a:r>
                <a:r>
                  <a:rPr lang="ja-JP" altLang="en-US" dirty="0">
                    <a:latin typeface="Times New Roman" pitchFamily="18" charset="0"/>
                    <a:cs typeface="Times New Roman" pitchFamily="18" charset="0"/>
                  </a:rPr>
                  <a:t>（</a:t>
                </a:r>
                <a:r>
                  <a:rPr lang="en-US" altLang="ja-JP" i="1" dirty="0">
                    <a:latin typeface="Times New Roman" panose="02020603050405020304" pitchFamily="18" charset="0"/>
                    <a:cs typeface="Times New Roman" pitchFamily="18" charset="0"/>
                  </a:rPr>
                  <a:t>G</a:t>
                </a:r>
                <a:r>
                  <a:rPr lang="ja-JP" altLang="en-US" dirty="0">
                    <a:latin typeface="Times New Roman" pitchFamily="18" charset="0"/>
                    <a:cs typeface="Times New Roman" pitchFamily="18" charset="0"/>
                  </a:rPr>
                  <a:t>）</a:t>
                </a:r>
                <a:r>
                  <a:rPr lang="ja-JP" altLang="en-US" dirty="0"/>
                  <a:t>の大小関係はどうなるか？</a:t>
                </a:r>
                <a:endParaRPr lang="en-US" altLang="ja-JP" dirty="0"/>
              </a:p>
              <a:p>
                <a:pPr lvl="1"/>
                <a:r>
                  <a:rPr kumimoji="1" lang="ja-JP" altLang="en-US" dirty="0"/>
                  <a:t>ヒント：</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i="1">
                            <a:latin typeface="Cambria Math" panose="02040503050406030204" pitchFamily="18" charset="0"/>
                          </a:rPr>
                          <m:t>𝑏</m:t>
                        </m:r>
                      </m:sub>
                    </m:sSub>
                  </m:oMath>
                </a14:m>
                <a:r>
                  <a:rPr lang="ja-JP" altLang="en-US" dirty="0"/>
                  <a:t>（</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𝑡</m:t>
                        </m:r>
                      </m:e>
                      <m:sub>
                        <m:r>
                          <a:rPr lang="en-US" altLang="ja-JP" i="1" dirty="0">
                            <a:latin typeface="Cambria Math" panose="02040503050406030204" pitchFamily="18" charset="0"/>
                          </a:rPr>
                          <m:t>𝑏</m:t>
                        </m:r>
                      </m:sub>
                    </m:sSub>
                  </m:oMath>
                </a14:m>
                <a:r>
                  <a:rPr lang="ja-JP" altLang="en-US" dirty="0"/>
                  <a:t>）と </a:t>
                </a:r>
                <a:r>
                  <a:rPr lang="en-US" altLang="ja-JP" dirty="0">
                    <a:latin typeface="Times New Roman" pitchFamily="18" charset="0"/>
                    <a:cs typeface="Times New Roman" pitchFamily="18" charset="0"/>
                  </a:rPr>
                  <a:t>γ </a:t>
                </a:r>
                <a:r>
                  <a:rPr lang="ja-JP" altLang="en-US" dirty="0">
                    <a:latin typeface="Times New Roman" pitchFamily="18" charset="0"/>
                    <a:cs typeface="Times New Roman" pitchFamily="18" charset="0"/>
                  </a:rPr>
                  <a:t>（</a:t>
                </a:r>
                <a:r>
                  <a:rPr lang="en-US" altLang="ja-JP" i="1" dirty="0">
                    <a:latin typeface="Times New Roman" panose="02020603050405020304" pitchFamily="18" charset="0"/>
                    <a:cs typeface="Times New Roman" pitchFamily="18" charset="0"/>
                  </a:rPr>
                  <a:t>G</a:t>
                </a:r>
                <a:r>
                  <a:rPr lang="ja-JP" altLang="en-US" dirty="0">
                    <a:latin typeface="Times New Roman" pitchFamily="18" charset="0"/>
                    <a:cs typeface="Times New Roman" pitchFamily="18" charset="0"/>
                  </a:rPr>
                  <a:t>）の計算式で分子は同じ．分母を比較する．</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2426" r="-3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3127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kumimoji="1" lang="en-US" altLang="ja-JP" dirty="0"/>
                  <a:t>9.2.4. Stuart </a:t>
                </a:r>
                <a:r>
                  <a:rPr lang="ja-JP" altLang="en-US" dirty="0"/>
                  <a:t>の順位相関係数</a:t>
                </a:r>
                <a14:m>
                  <m:oMath xmlns:m="http://schemas.openxmlformats.org/officeDocument/2006/math">
                    <m:r>
                      <a:rPr lang="en-US" altLang="ja-JP" b="0" i="0" smtClean="0">
                        <a:latin typeface="Cambria Math" panose="02040503050406030204" pitchFamily="18" charset="0"/>
                      </a:rPr>
                      <m:t> </m:t>
                    </m:r>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𝜏</m:t>
                        </m:r>
                      </m:e>
                      <m:sub>
                        <m:r>
                          <a:rPr lang="en-US" altLang="ja-JP" b="0" i="1" smtClean="0">
                            <a:latin typeface="Cambria Math" panose="02040503050406030204" pitchFamily="18" charset="0"/>
                          </a:rPr>
                          <m:t>𝑐</m:t>
                        </m:r>
                      </m:sub>
                    </m:sSub>
                  </m:oMath>
                </a14:m>
                <a:r>
                  <a:rPr lang="ja-JP" altLang="en-US" dirty="0">
                    <a:latin typeface="Times New Roman" pitchFamily="18" charset="0"/>
                    <a:cs typeface="Times New Roman" pitchFamily="18" charset="0"/>
                  </a:rPr>
                  <a:t> </a:t>
                </a:r>
                <a:endParaRPr kumimoji="1" lang="ja-JP" altLang="en-US"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9574"/>
                </a:stretch>
              </a:blipFill>
            </p:spPr>
            <p:txBody>
              <a:bodyPr/>
              <a:lstStyle/>
              <a:p>
                <a:r>
                  <a:rPr lang="ja-JP" altLang="en-US">
                    <a:noFill/>
                  </a:rPr>
                  <a:t> </a:t>
                </a:r>
              </a:p>
            </p:txBody>
          </p:sp>
        </mc:Fallback>
      </mc:AlternateContent>
      <p:sp>
        <p:nvSpPr>
          <p:cNvPr id="3" name="コンテンツ プレースホルダ 2"/>
          <p:cNvSpPr>
            <a:spLocks noGrp="1"/>
          </p:cNvSpPr>
          <p:nvPr>
            <p:ph idx="1"/>
          </p:nvPr>
        </p:nvSpPr>
        <p:spPr/>
        <p:txBody>
          <a:bodyPr/>
          <a:lstStyle/>
          <a:p>
            <a:r>
              <a:rPr lang="ja-JP" altLang="en-US" u="sng" dirty="0"/>
              <a:t>分割</a:t>
            </a:r>
            <a:r>
              <a:rPr kumimoji="1" lang="ja-JP" altLang="en-US" u="sng" dirty="0"/>
              <a:t>表での行の数 </a:t>
            </a:r>
            <a:r>
              <a:rPr kumimoji="1" lang="en-US" altLang="ja-JP" i="1" u="sng" dirty="0">
                <a:latin typeface="Times New Roman" pitchFamily="18" charset="0"/>
                <a:cs typeface="Times New Roman" pitchFamily="18" charset="0"/>
              </a:rPr>
              <a:t>R</a:t>
            </a:r>
            <a:r>
              <a:rPr kumimoji="1" lang="ja-JP" altLang="en-US" u="sng" dirty="0"/>
              <a:t> と列の数 </a:t>
            </a:r>
            <a:r>
              <a:rPr kumimoji="1" lang="en-US" altLang="ja-JP" i="1" u="sng" dirty="0">
                <a:latin typeface="Times New Roman" pitchFamily="18" charset="0"/>
                <a:cs typeface="Times New Roman" pitchFamily="18" charset="0"/>
              </a:rPr>
              <a:t>C</a:t>
            </a:r>
            <a:r>
              <a:rPr kumimoji="1" lang="en-US" altLang="ja-JP" u="sng" dirty="0"/>
              <a:t> </a:t>
            </a:r>
            <a:r>
              <a:rPr kumimoji="1" lang="ja-JP" altLang="en-US" u="sng" dirty="0"/>
              <a:t>が等しくないときによく用いられる</a:t>
            </a:r>
            <a:r>
              <a:rPr kumimoji="1" lang="ja-JP" altLang="en-US" dirty="0"/>
              <a:t>．</a:t>
            </a:r>
            <a:endParaRPr kumimoji="1" lang="en-US" altLang="ja-JP" dirty="0"/>
          </a:p>
          <a:p>
            <a:r>
              <a:rPr kumimoji="1" lang="ja-JP" altLang="en-US" dirty="0"/>
              <a:t>対角線上のセルに</a:t>
            </a:r>
            <a:r>
              <a:rPr kumimoji="1" lang="ja-JP" altLang="en-US" b="1" u="sng" dirty="0"/>
              <a:t>同じ数</a:t>
            </a:r>
            <a:r>
              <a:rPr kumimoji="1" lang="ja-JP" altLang="en-US" dirty="0"/>
              <a:t>が並び，他のセルがすべてゼロのとき，</a:t>
            </a:r>
            <a:r>
              <a:rPr kumimoji="1" lang="en-US" altLang="ja-JP" dirty="0"/>
              <a:t>+1 </a:t>
            </a:r>
            <a:r>
              <a:rPr kumimoji="1" lang="ja-JP" altLang="en-US" dirty="0"/>
              <a:t>あるい </a:t>
            </a:r>
            <a:r>
              <a:rPr lang="ja-JP" altLang="en-US" dirty="0"/>
              <a:t>は </a:t>
            </a:r>
            <a:r>
              <a:rPr lang="en-US" altLang="ja-JP" dirty="0"/>
              <a:t>-1 </a:t>
            </a:r>
            <a:r>
              <a:rPr lang="ja-JP" altLang="en-US" dirty="0"/>
              <a:t>となる．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881626864"/>
              </p:ext>
            </p:extLst>
          </p:nvPr>
        </p:nvGraphicFramePr>
        <p:xfrm>
          <a:off x="5357818" y="3929066"/>
          <a:ext cx="2071704" cy="1737360"/>
        </p:xfrm>
        <a:graphic>
          <a:graphicData uri="http://schemas.openxmlformats.org/drawingml/2006/table">
            <a:tbl>
              <a:tblPr firstRow="1" bandRow="1">
                <a:tableStyleId>{2D5ABB26-0587-4C30-8999-92F81FD0307C}</a:tableStyleId>
              </a:tblPr>
              <a:tblGrid>
                <a:gridCol w="517926">
                  <a:extLst>
                    <a:ext uri="{9D8B030D-6E8A-4147-A177-3AD203B41FA5}">
                      <a16:colId xmlns:a16="http://schemas.microsoft.com/office/drawing/2014/main" val="20000"/>
                    </a:ext>
                  </a:extLst>
                </a:gridCol>
                <a:gridCol w="517926">
                  <a:extLst>
                    <a:ext uri="{9D8B030D-6E8A-4147-A177-3AD203B41FA5}">
                      <a16:colId xmlns:a16="http://schemas.microsoft.com/office/drawing/2014/main" val="20001"/>
                    </a:ext>
                  </a:extLst>
                </a:gridCol>
                <a:gridCol w="517926">
                  <a:extLst>
                    <a:ext uri="{9D8B030D-6E8A-4147-A177-3AD203B41FA5}">
                      <a16:colId xmlns:a16="http://schemas.microsoft.com/office/drawing/2014/main" val="20002"/>
                    </a:ext>
                  </a:extLst>
                </a:gridCol>
                <a:gridCol w="517926">
                  <a:extLst>
                    <a:ext uri="{9D8B030D-6E8A-4147-A177-3AD203B41FA5}">
                      <a16:colId xmlns:a16="http://schemas.microsoft.com/office/drawing/2014/main" val="20003"/>
                    </a:ext>
                  </a:extLst>
                </a:gridCol>
              </a:tblGrid>
              <a:tr h="571504">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5</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5</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r>
                        <a:rPr kumimoji="1" lang="en-US" altLang="ja-JP" sz="3200" dirty="0"/>
                        <a:t>5</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4786314" y="5780782"/>
            <a:ext cx="4262705" cy="584775"/>
          </a:xfrm>
          <a:prstGeom prst="rect">
            <a:avLst/>
          </a:prstGeom>
          <a:noFill/>
        </p:spPr>
        <p:txBody>
          <a:bodyPr wrap="none" rtlCol="0">
            <a:spAutoFit/>
          </a:bodyPr>
          <a:lstStyle/>
          <a:p>
            <a:r>
              <a:rPr kumimoji="1" lang="en-US" altLang="ja-JP" sz="3200" i="1" dirty="0">
                <a:latin typeface="Times New Roman" pitchFamily="18" charset="0"/>
                <a:cs typeface="Times New Roman" pitchFamily="18" charset="0"/>
              </a:rPr>
              <a:t>m </a:t>
            </a:r>
            <a:r>
              <a:rPr kumimoji="1" lang="en-US" altLang="ja-JP" sz="3200" dirty="0"/>
              <a:t>= 3, </a:t>
            </a:r>
            <a:r>
              <a:rPr kumimoji="1" lang="en-US" altLang="ja-JP" sz="3200" i="1" dirty="0">
                <a:latin typeface="Times New Roman" pitchFamily="18" charset="0"/>
                <a:cs typeface="Times New Roman" pitchFamily="18" charset="0"/>
              </a:rPr>
              <a:t>n</a:t>
            </a:r>
            <a:r>
              <a:rPr kumimoji="1" lang="en-US" altLang="ja-JP" sz="3200" i="1" baseline="-25000" dirty="0">
                <a:latin typeface="Times New Roman" pitchFamily="18" charset="0"/>
                <a:cs typeface="Times New Roman" pitchFamily="18" charset="0"/>
              </a:rPr>
              <a:t>s </a:t>
            </a:r>
            <a:r>
              <a:rPr kumimoji="1" lang="en-US" altLang="ja-JP" sz="3200" dirty="0"/>
              <a:t>= 5*(5+5) + 5*5</a:t>
            </a:r>
            <a:endParaRPr kumimoji="1" lang="ja-JP" altLang="en-US" sz="3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1193943" y="4084443"/>
                <a:ext cx="2824491" cy="897105"/>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𝑡</m:t>
                          </m:r>
                        </m:e>
                        <m:sub>
                          <m:r>
                            <a:rPr kumimoji="1" lang="en-US" altLang="ja-JP" sz="2800" b="0" i="1" smtClean="0">
                              <a:latin typeface="Cambria Math" panose="02040503050406030204" pitchFamily="18" charset="0"/>
                            </a:rPr>
                            <m:t>𝑐</m:t>
                          </m:r>
                        </m:sub>
                      </m:sSub>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2</m:t>
                          </m:r>
                          <m:r>
                            <a:rPr kumimoji="1" lang="en-US" altLang="ja-JP" sz="2800" b="0" i="1" smtClean="0">
                              <a:latin typeface="Cambria Math" panose="02040503050406030204" pitchFamily="18" charset="0"/>
                            </a:rPr>
                            <m:t>𝑚</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e>
                          </m:d>
                        </m:num>
                        <m:den>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𝑁</m:t>
                              </m:r>
                            </m:e>
                            <m:sup>
                              <m:r>
                                <a:rPr kumimoji="1" lang="en-US" altLang="ja-JP" sz="2800" b="0" i="1" smtClean="0">
                                  <a:latin typeface="Cambria Math" panose="02040503050406030204" pitchFamily="18" charset="0"/>
                                </a:rPr>
                                <m:t>2</m:t>
                              </m:r>
                            </m:sup>
                          </m:sSup>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𝑚</m:t>
                              </m:r>
                              <m:r>
                                <a:rPr kumimoji="1" lang="en-US" altLang="ja-JP" sz="2800" b="0" i="1" smtClean="0">
                                  <a:latin typeface="Cambria Math" panose="02040503050406030204" pitchFamily="18" charset="0"/>
                                </a:rPr>
                                <m:t>−1</m:t>
                              </m:r>
                            </m:e>
                          </m:d>
                        </m:den>
                      </m:f>
                    </m:oMath>
                  </m:oMathPara>
                </a14:m>
                <a:endParaRPr kumimoji="1" lang="en-US" altLang="ja-JP" sz="2800" b="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193943" y="4084443"/>
                <a:ext cx="2824491" cy="89710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193943" y="5220942"/>
                <a:ext cx="2356351" cy="430887"/>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𝑚</m:t>
                      </m:r>
                      <m:r>
                        <a:rPr kumimoji="1" lang="en-US" altLang="ja-JP" sz="2800" b="0" i="1" smtClean="0">
                          <a:latin typeface="Cambria Math" panose="02040503050406030204" pitchFamily="18" charset="0"/>
                        </a:rPr>
                        <m:t>=</m:t>
                      </m:r>
                      <m:r>
                        <m:rPr>
                          <m:sty m:val="p"/>
                        </m:rPr>
                        <a:rPr kumimoji="1" lang="en-US" altLang="ja-JP" sz="2800" b="0" i="0" smtClean="0">
                          <a:latin typeface="Cambria Math" panose="02040503050406030204" pitchFamily="18" charset="0"/>
                        </a:rPr>
                        <m:t>min</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𝑅</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𝐶</m:t>
                          </m:r>
                        </m:e>
                      </m:d>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193943" y="5220942"/>
                <a:ext cx="2356351" cy="430887"/>
              </a:xfrm>
              <a:prstGeom prst="rect">
                <a:avLst/>
              </a:prstGeom>
              <a:blipFill>
                <a:blip r:embed="rId5"/>
                <a:stretch>
                  <a:fillRect/>
                </a:stretch>
              </a:blipFill>
            </p:spPr>
            <p:txBody>
              <a:bodyPr/>
              <a:lstStyle/>
              <a:p>
                <a:r>
                  <a:rPr lang="ja-JP" alt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99268774"/>
              </p:ext>
            </p:extLst>
          </p:nvPr>
        </p:nvGraphicFramePr>
        <p:xfrm>
          <a:off x="571472" y="357166"/>
          <a:ext cx="4786350" cy="2316480"/>
        </p:xfrm>
        <a:graphic>
          <a:graphicData uri="http://schemas.openxmlformats.org/drawingml/2006/table">
            <a:tbl>
              <a:tblPr firstRow="1" bandRow="1">
                <a:tableStyleId>{2D5ABB26-0587-4C30-8999-92F81FD0307C}</a:tableStyleId>
              </a:tblPr>
              <a:tblGrid>
                <a:gridCol w="957270">
                  <a:extLst>
                    <a:ext uri="{9D8B030D-6E8A-4147-A177-3AD203B41FA5}">
                      <a16:colId xmlns:a16="http://schemas.microsoft.com/office/drawing/2014/main" val="20000"/>
                    </a:ext>
                  </a:extLst>
                </a:gridCol>
                <a:gridCol w="957270">
                  <a:extLst>
                    <a:ext uri="{9D8B030D-6E8A-4147-A177-3AD203B41FA5}">
                      <a16:colId xmlns:a16="http://schemas.microsoft.com/office/drawing/2014/main" val="20001"/>
                    </a:ext>
                  </a:extLst>
                </a:gridCol>
                <a:gridCol w="957270">
                  <a:extLst>
                    <a:ext uri="{9D8B030D-6E8A-4147-A177-3AD203B41FA5}">
                      <a16:colId xmlns:a16="http://schemas.microsoft.com/office/drawing/2014/main" val="20002"/>
                    </a:ext>
                  </a:extLst>
                </a:gridCol>
                <a:gridCol w="957270">
                  <a:extLst>
                    <a:ext uri="{9D8B030D-6E8A-4147-A177-3AD203B41FA5}">
                      <a16:colId xmlns:a16="http://schemas.microsoft.com/office/drawing/2014/main" val="20003"/>
                    </a:ext>
                  </a:extLst>
                </a:gridCol>
                <a:gridCol w="957270">
                  <a:extLst>
                    <a:ext uri="{9D8B030D-6E8A-4147-A177-3AD203B41FA5}">
                      <a16:colId xmlns:a16="http://schemas.microsoft.com/office/drawing/2014/main" val="2470843675"/>
                    </a:ext>
                  </a:extLst>
                </a:gridCol>
              </a:tblGrid>
              <a:tr h="533933">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a:t>N/m</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3933">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a:t>N/m</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a:t>N/m</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3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048399"/>
                  </a:ext>
                </a:extLst>
              </a:tr>
            </a:tbl>
          </a:graphicData>
        </a:graphic>
      </p:graphicFrame>
      <p:sp>
        <p:nvSpPr>
          <p:cNvPr id="5" name="テキスト ボックス 4"/>
          <p:cNvSpPr txBox="1"/>
          <p:nvPr/>
        </p:nvSpPr>
        <p:spPr>
          <a:xfrm>
            <a:off x="423063" y="2814120"/>
            <a:ext cx="4725974" cy="830997"/>
          </a:xfrm>
          <a:prstGeom prst="rect">
            <a:avLst/>
          </a:prstGeom>
          <a:noFill/>
        </p:spPr>
        <p:txBody>
          <a:bodyPr wrap="none" rtlCol="0">
            <a:spAutoFit/>
          </a:bodyPr>
          <a:lstStyle/>
          <a:p>
            <a:r>
              <a:rPr kumimoji="1" lang="ja-JP" altLang="en-US" sz="2400" dirty="0"/>
              <a:t>同方向の対の数が最大となるのは</a:t>
            </a:r>
            <a:endParaRPr kumimoji="1" lang="en-US" altLang="ja-JP" sz="2400" dirty="0"/>
          </a:p>
          <a:p>
            <a:r>
              <a:rPr kumimoji="1" lang="ja-JP" altLang="en-US" sz="2400" dirty="0"/>
              <a:t>上図のようなケースで，その数は，</a:t>
            </a:r>
          </a:p>
        </p:txBody>
      </p:sp>
      <mc:AlternateContent xmlns:mc="http://schemas.openxmlformats.org/markup-compatibility/2006" xmlns:a14="http://schemas.microsoft.com/office/drawing/2010/main">
        <mc:Choice Requires="a14">
          <p:sp>
            <p:nvSpPr>
              <p:cNvPr id="7" name="テキスト ボックス 6"/>
              <p:cNvSpPr txBox="1"/>
              <p:nvPr/>
            </p:nvSpPr>
            <p:spPr>
              <a:xfrm>
                <a:off x="5652120" y="3290599"/>
                <a:ext cx="3096343" cy="1815882"/>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oMath>
                </a14:m>
                <a:r>
                  <a:rPr kumimoji="1" lang="ja-JP" altLang="en-US" sz="2800" dirty="0"/>
                  <a:t> を，</a:t>
                </a:r>
                <a:r>
                  <a:rPr lang="ja-JP" altLang="en-US" sz="2800" dirty="0"/>
                  <a:t>同方向の対の最大数</a:t>
                </a:r>
                <a:r>
                  <a:rPr kumimoji="1" lang="ja-JP" altLang="en-US" sz="2800" dirty="0"/>
                  <a:t>で</a:t>
                </a:r>
                <a:endParaRPr kumimoji="1" lang="en-US" altLang="ja-JP" sz="2800" dirty="0"/>
              </a:p>
              <a:p>
                <a:r>
                  <a:rPr kumimoji="1" lang="ja-JP" altLang="en-US" sz="2800" dirty="0"/>
                  <a:t>基準化したものが，</a:t>
                </a:r>
                <a:endParaRPr kumimoji="1" lang="en-US" altLang="ja-JP" sz="2800" dirty="0"/>
              </a:p>
              <a:p>
                <a:r>
                  <a:rPr lang="en-US" altLang="ja-JP" sz="2800" dirty="0"/>
                  <a:t>Stuart </a:t>
                </a:r>
                <a:r>
                  <a:rPr lang="ja-JP" altLang="en-US" sz="2800" dirty="0"/>
                  <a:t>の </a:t>
                </a:r>
                <a14:m>
                  <m:oMath xmlns:m="http://schemas.openxmlformats.org/officeDocument/2006/math">
                    <m:sSub>
                      <m:sSubPr>
                        <m:ctrlPr>
                          <a:rPr lang="en-US" altLang="ja-JP" sz="2800" i="1" smtClean="0">
                            <a:latin typeface="Cambria Math" panose="02040503050406030204" pitchFamily="18" charset="0"/>
                          </a:rPr>
                        </m:ctrlPr>
                      </m:sSubPr>
                      <m:e>
                        <m:r>
                          <a:rPr lang="ja-JP" altLang="en-US" sz="2800" i="1" smtClean="0">
                            <a:latin typeface="Cambria Math" panose="02040503050406030204" pitchFamily="18" charset="0"/>
                          </a:rPr>
                          <m:t>𝜏</m:t>
                        </m:r>
                      </m:e>
                      <m:sub>
                        <m:r>
                          <a:rPr lang="en-US" altLang="ja-JP" sz="2800" b="0" i="1" smtClean="0">
                            <a:latin typeface="Cambria Math" panose="02040503050406030204" pitchFamily="18" charset="0"/>
                          </a:rPr>
                          <m:t>𝑐</m:t>
                        </m:r>
                      </m:sub>
                    </m:sSub>
                  </m:oMath>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652120" y="3290599"/>
                <a:ext cx="3096343" cy="1815882"/>
              </a:xfrm>
              <a:prstGeom prst="rect">
                <a:avLst/>
              </a:prstGeom>
              <a:blipFill>
                <a:blip r:embed="rId3"/>
                <a:stretch>
                  <a:fillRect l="-3937" t="-5034" r="-3150" b="-9060"/>
                </a:stretch>
              </a:blipFill>
            </p:spPr>
            <p:txBody>
              <a:bodyPr/>
              <a:lstStyle/>
              <a:p>
                <a:r>
                  <a:rPr lang="ja-JP" altLang="en-US">
                    <a:noFill/>
                  </a:rPr>
                  <a:t> </a:t>
                </a:r>
              </a:p>
            </p:txBody>
          </p:sp>
        </mc:Fallback>
      </mc:AlternateContent>
      <p:sp>
        <p:nvSpPr>
          <p:cNvPr id="2" name="テキスト ボックス 1"/>
          <p:cNvSpPr txBox="1"/>
          <p:nvPr/>
        </p:nvSpPr>
        <p:spPr>
          <a:xfrm>
            <a:off x="5486013" y="476672"/>
            <a:ext cx="2916183" cy="830997"/>
          </a:xfrm>
          <a:prstGeom prst="rect">
            <a:avLst/>
          </a:prstGeom>
          <a:noFill/>
        </p:spPr>
        <p:txBody>
          <a:bodyPr wrap="none" rtlCol="0">
            <a:spAutoFit/>
          </a:bodyPr>
          <a:lstStyle/>
          <a:p>
            <a:r>
              <a:rPr lang="ja-JP" altLang="en-US" sz="2400" dirty="0"/>
              <a:t>行数</a:t>
            </a:r>
            <a:r>
              <a:rPr kumimoji="1" lang="ja-JP" altLang="en-US" sz="2400" dirty="0"/>
              <a:t> </a:t>
            </a:r>
            <a:r>
              <a:rPr kumimoji="1" lang="en-US" altLang="ja-JP" sz="2400" dirty="0"/>
              <a:t>&lt; </a:t>
            </a:r>
            <a:r>
              <a:rPr kumimoji="1" lang="ja-JP" altLang="en-US" sz="2400" dirty="0"/>
              <a:t>列数　とする．</a:t>
            </a:r>
            <a:endParaRPr kumimoji="1" lang="en-US" altLang="ja-JP" sz="2400" dirty="0"/>
          </a:p>
          <a:p>
            <a:r>
              <a:rPr kumimoji="1" lang="en-US" altLang="ja-JP" sz="2400" dirty="0"/>
              <a:t>m </a:t>
            </a:r>
            <a:r>
              <a:rPr kumimoji="1" lang="ja-JP" altLang="en-US" sz="2400" dirty="0"/>
              <a:t>は行数となる．</a:t>
            </a:r>
          </a:p>
        </p:txBody>
      </p:sp>
      <mc:AlternateContent xmlns:mc="http://schemas.openxmlformats.org/markup-compatibility/2006" xmlns:a14="http://schemas.microsoft.com/office/drawing/2010/main">
        <mc:Choice Requires="a14">
          <p:sp>
            <p:nvSpPr>
              <p:cNvPr id="3" name="テキスト ボックス 2"/>
              <p:cNvSpPr txBox="1"/>
              <p:nvPr/>
            </p:nvSpPr>
            <p:spPr>
              <a:xfrm>
                <a:off x="433601" y="3726541"/>
                <a:ext cx="5062091" cy="2428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𝑁</m:t>
                          </m:r>
                        </m:num>
                        <m:den>
                          <m:r>
                            <a:rPr kumimoji="1" lang="en-US" altLang="ja-JP" b="0" i="1" smtClean="0">
                              <a:latin typeface="Cambria Math" panose="02040503050406030204" pitchFamily="18" charset="0"/>
                            </a:rPr>
                            <m:t>𝑚</m:t>
                          </m:r>
                        </m:den>
                      </m:f>
                      <m:r>
                        <a:rPr kumimoji="1" lang="en-US" altLang="ja-JP" i="1" smtClean="0">
                          <a:latin typeface="Cambria Math" panose="02040503050406030204" pitchFamily="18" charset="0"/>
                          <a:ea typeface="Cambria Math" panose="02040503050406030204" pitchFamily="18" charset="0"/>
                        </a:rPr>
                        <m:t>×</m:t>
                      </m:r>
                      <m:f>
                        <m:fPr>
                          <m:ctrlPr>
                            <a:rPr kumimoji="1" lang="en-US" altLang="ja-JP"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𝑁</m:t>
                          </m:r>
                        </m:num>
                        <m:den>
                          <m:r>
                            <a:rPr kumimoji="1" lang="en-US" altLang="ja-JP" b="0" i="1" smtClean="0">
                              <a:latin typeface="Cambria Math" panose="02040503050406030204" pitchFamily="18" charset="0"/>
                              <a:ea typeface="Cambria Math" panose="02040503050406030204" pitchFamily="18" charset="0"/>
                            </a:rPr>
                            <m:t>𝑚</m:t>
                          </m:r>
                        </m:den>
                      </m:f>
                      <m:d>
                        <m:dPr>
                          <m:ctrlPr>
                            <a:rPr kumimoji="1" lang="en-US" altLang="ja-JP" i="1" smtClean="0">
                              <a:latin typeface="Cambria Math" panose="02040503050406030204" pitchFamily="18" charset="0"/>
                              <a:ea typeface="Cambria Math" panose="02040503050406030204" pitchFamily="18" charset="0"/>
                            </a:rPr>
                          </m:ctrlPr>
                        </m:dPr>
                        <m:e>
                          <m:r>
                            <a:rPr kumimoji="1" lang="en-US" altLang="ja-JP" b="0" i="1" smtClean="0">
                              <a:latin typeface="Cambria Math" panose="02040503050406030204" pitchFamily="18" charset="0"/>
                              <a:ea typeface="Cambria Math" panose="02040503050406030204" pitchFamily="18" charset="0"/>
                            </a:rPr>
                            <m:t>𝑚</m:t>
                          </m:r>
                          <m:r>
                            <a:rPr kumimoji="1" lang="en-US" altLang="ja-JP" b="0" i="1" smtClean="0">
                              <a:latin typeface="Cambria Math" panose="02040503050406030204" pitchFamily="18" charset="0"/>
                              <a:ea typeface="Cambria Math" panose="02040503050406030204" pitchFamily="18" charset="0"/>
                            </a:rPr>
                            <m:t>−1</m:t>
                          </m:r>
                        </m:e>
                      </m:d>
                      <m:r>
                        <a:rPr kumimoji="1"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𝑁</m:t>
                          </m:r>
                        </m:num>
                        <m:den>
                          <m:r>
                            <a:rPr lang="en-US" altLang="ja-JP" i="1">
                              <a:latin typeface="Cambria Math" panose="02040503050406030204" pitchFamily="18" charset="0"/>
                            </a:rPr>
                            <m:t>𝑚</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𝑁</m:t>
                          </m:r>
                        </m:num>
                        <m:den>
                          <m:r>
                            <a:rPr lang="en-US" altLang="ja-JP" i="1">
                              <a:latin typeface="Cambria Math" panose="02040503050406030204" pitchFamily="18" charset="0"/>
                              <a:ea typeface="Cambria Math" panose="02040503050406030204" pitchFamily="18" charset="0"/>
                            </a:rPr>
                            <m:t>𝑚</m:t>
                          </m:r>
                        </m:den>
                      </m:f>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𝑚</m:t>
                          </m:r>
                          <m:r>
                            <a:rPr lang="en-US" altLang="ja-JP" i="1">
                              <a:latin typeface="Cambria Math" panose="02040503050406030204" pitchFamily="18" charset="0"/>
                              <a:ea typeface="Cambria Math" panose="02040503050406030204" pitchFamily="18" charset="0"/>
                            </a:rPr>
                            <m:t>−2</m:t>
                          </m:r>
                        </m:e>
                      </m:d>
                      <m:r>
                        <a:rPr lang="en-US" altLang="ja-JP" b="0"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𝑁</m:t>
                          </m:r>
                        </m:num>
                        <m:den>
                          <m:r>
                            <a:rPr lang="en-US" altLang="ja-JP" i="1">
                              <a:latin typeface="Cambria Math" panose="02040503050406030204" pitchFamily="18" charset="0"/>
                            </a:rPr>
                            <m:t>𝑚</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𝑁</m:t>
                          </m:r>
                        </m:num>
                        <m:den>
                          <m:r>
                            <a:rPr lang="en-US" altLang="ja-JP" i="1">
                              <a:latin typeface="Cambria Math" panose="02040503050406030204" pitchFamily="18" charset="0"/>
                              <a:ea typeface="Cambria Math" panose="02040503050406030204" pitchFamily="18" charset="0"/>
                            </a:rPr>
                            <m:t>𝑚</m:t>
                          </m:r>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1</m:t>
                      </m:r>
                      <m:r>
                        <m:rPr>
                          <m:brk/>
                        </m:rP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d>
                            <m:dPr>
                              <m:ctrlPr>
                                <a:rPr lang="en-US" altLang="ja-JP" b="0" i="1" smtClean="0">
                                  <a:latin typeface="Cambria Math" panose="02040503050406030204" pitchFamily="18" charset="0"/>
                                  <a:ea typeface="Cambria Math" panose="02040503050406030204" pitchFamily="18" charset="0"/>
                                </a:rPr>
                              </m:ctrlPr>
                            </m:dPr>
                            <m:e>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𝑁</m:t>
                                  </m:r>
                                </m:num>
                                <m:den>
                                  <m:r>
                                    <a:rPr lang="en-US" altLang="ja-JP" b="0" i="1" smtClean="0">
                                      <a:latin typeface="Cambria Math" panose="02040503050406030204" pitchFamily="18" charset="0"/>
                                      <a:ea typeface="Cambria Math" panose="02040503050406030204" pitchFamily="18" charset="0"/>
                                    </a:rPr>
                                    <m:t>𝑚</m:t>
                                  </m:r>
                                </m:den>
                              </m:f>
                            </m:e>
                          </m:d>
                        </m:e>
                        <m:sup>
                          <m:r>
                            <a:rPr lang="en-US" altLang="ja-JP" b="0" i="1" smtClean="0">
                              <a:latin typeface="Cambria Math" panose="02040503050406030204" pitchFamily="18" charset="0"/>
                              <a:ea typeface="Cambria Math" panose="02040503050406030204" pitchFamily="18" charset="0"/>
                            </a:rPr>
                            <m:t>2</m:t>
                          </m:r>
                        </m:sup>
                      </m:sSup>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d>
                            <m:dPr>
                              <m:begChr m:val="{"/>
                              <m:endChr m:val="}"/>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1+2+⋯+</m:t>
                              </m:r>
                              <m:d>
                                <m:dPr>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−1</m:t>
                                  </m:r>
                                </m:e>
                              </m:d>
                            </m:e>
                          </m:d>
                        </m:num>
                        <m:den>
                          <m:r>
                            <a:rPr lang="en-US" altLang="ja-JP" b="0" i="1" smtClean="0">
                              <a:latin typeface="Cambria Math" panose="02040503050406030204" pitchFamily="18" charset="0"/>
                              <a:ea typeface="Cambria Math" panose="02040503050406030204" pitchFamily="18" charset="0"/>
                            </a:rPr>
                            <m:t>2</m:t>
                          </m:r>
                        </m:den>
                      </m:f>
                      <m:r>
                        <m:rPr>
                          <m:brk/>
                        </m:rPr>
                        <a:rPr lang="en-US" altLang="ja-JP" b="0" i="1" smtClean="0">
                          <a:latin typeface="Cambria Math" panose="02040503050406030204" pitchFamily="18" charset="0"/>
                          <a:ea typeface="Cambria Math" panose="02040503050406030204" pitchFamily="18" charset="0"/>
                        </a:rPr>
                        <m:t>=</m:t>
                      </m:r>
                      <m:sSup>
                        <m:sSupPr>
                          <m:ctrlPr>
                            <a:rPr lang="en-US" altLang="ja-JP" i="1">
                              <a:latin typeface="Cambria Math" panose="02040503050406030204" pitchFamily="18" charset="0"/>
                              <a:ea typeface="Cambria Math" panose="02040503050406030204" pitchFamily="18" charset="0"/>
                            </a:rPr>
                          </m:ctrlPr>
                        </m:sSupPr>
                        <m:e>
                          <m:d>
                            <m:dPr>
                              <m:ctrlPr>
                                <a:rPr lang="en-US" altLang="ja-JP" i="1">
                                  <a:latin typeface="Cambria Math" panose="02040503050406030204" pitchFamily="18" charset="0"/>
                                  <a:ea typeface="Cambria Math" panose="02040503050406030204" pitchFamily="18" charset="0"/>
                                </a:rPr>
                              </m:ctrlPr>
                            </m:dPr>
                            <m:e>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𝑁</m:t>
                                  </m:r>
                                </m:num>
                                <m:den>
                                  <m:r>
                                    <a:rPr lang="en-US" altLang="ja-JP" i="1">
                                      <a:latin typeface="Cambria Math" panose="02040503050406030204" pitchFamily="18" charset="0"/>
                                      <a:ea typeface="Cambria Math" panose="02040503050406030204" pitchFamily="18" charset="0"/>
                                    </a:rPr>
                                    <m:t>𝑚</m:t>
                                  </m:r>
                                </m:den>
                              </m:f>
                            </m:e>
                          </m:d>
                        </m:e>
                        <m:sup>
                          <m:r>
                            <a:rPr lang="en-US" altLang="ja-JP" i="1">
                              <a:latin typeface="Cambria Math" panose="02040503050406030204" pitchFamily="18" charset="0"/>
                              <a:ea typeface="Cambria Math" panose="02040503050406030204" pitchFamily="18" charset="0"/>
                            </a:rPr>
                            <m:t>2</m:t>
                          </m:r>
                        </m:sup>
                      </m:sSup>
                      <m:r>
                        <a:rPr lang="en-US" altLang="ja-JP" i="1">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d>
                            <m:dPr>
                              <m:ctrlPr>
                                <a:rPr lang="en-US" altLang="ja-JP"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1+</m:t>
                              </m:r>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−1</m:t>
                              </m:r>
                            </m:e>
                          </m:d>
                          <m:d>
                            <m:dPr>
                              <m:ctrlPr>
                                <a:rPr lang="en-US" altLang="ja-JP"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−1</m:t>
                              </m:r>
                            </m:e>
                          </m:d>
                        </m:num>
                        <m:den>
                          <m:r>
                            <a:rPr lang="en-US" altLang="ja-JP" b="0" i="1" smtClean="0">
                              <a:latin typeface="Cambria Math" panose="02040503050406030204" pitchFamily="18" charset="0"/>
                              <a:ea typeface="Cambria Math" panose="02040503050406030204" pitchFamily="18" charset="0"/>
                            </a:rPr>
                            <m:t>2</m:t>
                          </m:r>
                        </m:den>
                      </m:f>
                      <m:r>
                        <m:rPr>
                          <m:brk/>
                        </m:rP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𝑁</m:t>
                              </m:r>
                            </m:e>
                            <m:sup>
                              <m:r>
                                <a:rPr lang="en-US" altLang="ja-JP" b="0" i="1" smtClean="0">
                                  <a:latin typeface="Cambria Math" panose="02040503050406030204" pitchFamily="18" charset="0"/>
                                  <a:ea typeface="Cambria Math" panose="02040503050406030204" pitchFamily="18" charset="0"/>
                                </a:rPr>
                                <m:t>2</m:t>
                              </m:r>
                            </m:sup>
                          </m:sSup>
                          <m:d>
                            <m:dPr>
                              <m:ctrlPr>
                                <a:rPr lang="en-US" altLang="ja-JP" b="0" i="1" smtClean="0">
                                  <a:latin typeface="Cambria Math" panose="02040503050406030204" pitchFamily="18" charset="0"/>
                                  <a:ea typeface="Cambria Math" panose="02040503050406030204" pitchFamily="18" charset="0"/>
                                </a:rPr>
                              </m:ctrlPr>
                            </m:dPr>
                            <m:e>
                              <m:r>
                                <a:rPr lang="en-US" altLang="ja-JP" b="0" i="1" smtClean="0">
                                  <a:latin typeface="Cambria Math" panose="02040503050406030204" pitchFamily="18" charset="0"/>
                                  <a:ea typeface="Cambria Math" panose="02040503050406030204" pitchFamily="18" charset="0"/>
                                </a:rPr>
                                <m:t>𝑚</m:t>
                              </m:r>
                              <m:r>
                                <a:rPr lang="en-US" altLang="ja-JP" b="0" i="1" smtClean="0">
                                  <a:latin typeface="Cambria Math" panose="02040503050406030204" pitchFamily="18" charset="0"/>
                                  <a:ea typeface="Cambria Math" panose="02040503050406030204" pitchFamily="18" charset="0"/>
                                </a:rPr>
                                <m:t>−1</m:t>
                              </m:r>
                            </m:e>
                          </m:d>
                        </m:num>
                        <m:den>
                          <m:r>
                            <a:rPr lang="en-US" altLang="ja-JP" b="0" i="1" smtClean="0">
                              <a:latin typeface="Cambria Math" panose="02040503050406030204" pitchFamily="18" charset="0"/>
                              <a:ea typeface="Cambria Math" panose="02040503050406030204" pitchFamily="18" charset="0"/>
                            </a:rPr>
                            <m:t>2</m:t>
                          </m:r>
                          <m:r>
                            <a:rPr lang="en-US" altLang="ja-JP" b="0" i="1" smtClean="0">
                              <a:latin typeface="Cambria Math" panose="02040503050406030204" pitchFamily="18" charset="0"/>
                              <a:ea typeface="Cambria Math" panose="02040503050406030204" pitchFamily="18" charset="0"/>
                            </a:rPr>
                            <m:t>𝑚</m:t>
                          </m:r>
                        </m:den>
                      </m:f>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33601" y="3726541"/>
                <a:ext cx="5062091" cy="2428422"/>
              </a:xfrm>
              <a:prstGeom prst="rect">
                <a:avLst/>
              </a:prstGeom>
              <a:blipFill>
                <a:blip r:embed="rId4"/>
                <a:stretch>
                  <a:fillRect l="-842" t="-752" r="-10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076056" y="5195931"/>
                <a:ext cx="3602268" cy="8680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ja-JP" altLang="en-US" sz="2000" i="1" smtClean="0">
                              <a:latin typeface="Cambria Math" panose="02040503050406030204" pitchFamily="18" charset="0"/>
                            </a:rPr>
                            <m:t>𝜏</m:t>
                          </m:r>
                        </m:e>
                        <m:sub>
                          <m:r>
                            <a:rPr kumimoji="1" lang="en-US" altLang="ja-JP" sz="2000" b="0" i="1" smtClean="0">
                              <a:latin typeface="Cambria Math" panose="02040503050406030204" pitchFamily="18" charset="0"/>
                            </a:rPr>
                            <m:t>𝑐</m:t>
                          </m:r>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𝑛</m:t>
                              </m:r>
                            </m:e>
                            <m:sub>
                              <m:r>
                                <a:rPr kumimoji="1" lang="en-US" altLang="ja-JP" sz="2000" b="0" i="1" smtClean="0">
                                  <a:latin typeface="Cambria Math" panose="02040503050406030204" pitchFamily="18" charset="0"/>
                                </a:rPr>
                                <m:t>𝑠</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𝑛</m:t>
                              </m:r>
                            </m:e>
                            <m:sub>
                              <m:r>
                                <a:rPr kumimoji="1" lang="en-US" altLang="ja-JP" sz="2000" b="0" i="1" smtClean="0">
                                  <a:latin typeface="Cambria Math" panose="02040503050406030204" pitchFamily="18" charset="0"/>
                                </a:rPr>
                                <m:t>𝑑</m:t>
                              </m:r>
                            </m:sub>
                          </m:sSub>
                        </m:num>
                        <m:den>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𝑁</m:t>
                                  </m:r>
                                </m:e>
                                <m:sup>
                                  <m:r>
                                    <a:rPr kumimoji="1" lang="en-US" altLang="ja-JP" sz="2000" b="0" i="1" smtClean="0">
                                      <a:latin typeface="Cambria Math" panose="02040503050406030204" pitchFamily="18" charset="0"/>
                                    </a:rPr>
                                    <m:t>2</m:t>
                                  </m:r>
                                </m:sup>
                              </m:sSup>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r>
                                    <a:rPr kumimoji="1" lang="en-US" altLang="ja-JP" sz="2000" b="0" i="1" smtClean="0">
                                      <a:latin typeface="Cambria Math" panose="02040503050406030204" pitchFamily="18" charset="0"/>
                                    </a:rPr>
                                    <m:t>−1</m:t>
                                  </m:r>
                                </m:e>
                              </m:d>
                            </m:num>
                            <m:den>
                              <m:r>
                                <a:rPr kumimoji="1" lang="en-US" altLang="ja-JP" sz="2000" b="0" i="1" smtClean="0">
                                  <a:latin typeface="Cambria Math" panose="02040503050406030204" pitchFamily="18" charset="0"/>
                                </a:rPr>
                                <m:t>2</m:t>
                              </m:r>
                              <m:r>
                                <a:rPr kumimoji="1" lang="en-US" altLang="ja-JP" sz="2000" b="0" i="1" smtClean="0">
                                  <a:latin typeface="Cambria Math" panose="02040503050406030204" pitchFamily="18" charset="0"/>
                                </a:rPr>
                                <m:t>𝑚</m:t>
                              </m:r>
                            </m:den>
                          </m:f>
                        </m:den>
                      </m:f>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m:t>
                          </m:r>
                          <m:r>
                            <a:rPr kumimoji="1" lang="en-US" altLang="ja-JP" sz="2000" b="0" i="1" smtClean="0">
                              <a:latin typeface="Cambria Math" panose="02040503050406030204" pitchFamily="18" charset="0"/>
                            </a:rPr>
                            <m:t>𝑚</m:t>
                          </m:r>
                          <m:d>
                            <m:dPr>
                              <m:ctrlPr>
                                <a:rPr kumimoji="1" lang="en-US" altLang="ja-JP" sz="2000" b="0" i="1" smtClean="0">
                                  <a:latin typeface="Cambria Math" panose="02040503050406030204" pitchFamily="18" charset="0"/>
                                </a:rPr>
                              </m:ctrlPr>
                            </m:dPr>
                            <m:e>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𝑛</m:t>
                                  </m:r>
                                </m:e>
                                <m:sub>
                                  <m:r>
                                    <a:rPr kumimoji="1" lang="en-US" altLang="ja-JP" sz="2000" b="0" i="1" smtClean="0">
                                      <a:latin typeface="Cambria Math" panose="02040503050406030204" pitchFamily="18" charset="0"/>
                                    </a:rPr>
                                    <m:t>𝑠</m:t>
                                  </m:r>
                                </m:sub>
                              </m:sSub>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𝑛</m:t>
                                  </m:r>
                                </m:e>
                                <m:sub>
                                  <m:r>
                                    <a:rPr kumimoji="1" lang="en-US" altLang="ja-JP" sz="2000" b="0" i="1" smtClean="0">
                                      <a:latin typeface="Cambria Math" panose="02040503050406030204" pitchFamily="18" charset="0"/>
                                    </a:rPr>
                                    <m:t>𝑑</m:t>
                                  </m:r>
                                </m:sub>
                              </m:sSub>
                            </m:e>
                          </m:d>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𝑁</m:t>
                              </m:r>
                            </m:e>
                            <m:sup>
                              <m:r>
                                <a:rPr kumimoji="1" lang="en-US" altLang="ja-JP" sz="2000" b="0" i="1" smtClean="0">
                                  <a:latin typeface="Cambria Math" panose="02040503050406030204" pitchFamily="18" charset="0"/>
                                </a:rPr>
                                <m:t>2</m:t>
                              </m:r>
                            </m:sup>
                          </m:sSup>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r>
                                <a:rPr kumimoji="1" lang="en-US" altLang="ja-JP" sz="2000" b="0" i="1" smtClean="0">
                                  <a:latin typeface="Cambria Math" panose="02040503050406030204" pitchFamily="18" charset="0"/>
                                </a:rPr>
                                <m:t>−1</m:t>
                              </m:r>
                            </m:e>
                          </m:d>
                        </m:den>
                      </m:f>
                    </m:oMath>
                  </m:oMathPara>
                </a14:m>
                <a:endParaRPr kumimoji="1" lang="ja-JP" altLang="en-US" sz="2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076056" y="5195931"/>
                <a:ext cx="3602268" cy="868058"/>
              </a:xfrm>
              <a:prstGeom prst="rect">
                <a:avLst/>
              </a:prstGeom>
              <a:blipFill>
                <a:blip r:embed="rId5"/>
                <a:stretch>
                  <a:fillRect/>
                </a:stretch>
              </a:blipFill>
            </p:spPr>
            <p:txBody>
              <a:bodyPr/>
              <a:lstStyle/>
              <a:p>
                <a:r>
                  <a:rPr lang="ja-JP" alt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err="1">
                <a:latin typeface="Times New Roman" pitchFamily="18" charset="0"/>
                <a:cs typeface="Times New Roman" pitchFamily="18" charset="0"/>
              </a:rPr>
              <a:t>t</a:t>
            </a:r>
            <a:r>
              <a:rPr kumimoji="1" lang="en-US" altLang="ja-JP" i="1" baseline="-25000" dirty="0" err="1">
                <a:latin typeface="Times New Roman" pitchFamily="18" charset="0"/>
                <a:cs typeface="Times New Roman" pitchFamily="18" charset="0"/>
              </a:rPr>
              <a:t>c</a:t>
            </a:r>
            <a:r>
              <a:rPr kumimoji="1" lang="en-US" altLang="ja-JP" dirty="0"/>
              <a:t> </a:t>
            </a:r>
            <a:r>
              <a:rPr kumimoji="1" lang="ja-JP" altLang="en-US" dirty="0"/>
              <a:t>の有意性検定</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 </m:t>
                    </m:r>
                  </m:oMath>
                </a14:m>
                <a:r>
                  <a:rPr kumimoji="1" lang="ja-JP" altLang="en-US" dirty="0"/>
                  <a:t>の有意性検定に用いた式をそのまま用いることができる．</a:t>
                </a:r>
                <a:endParaRPr kumimoji="1"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t="-2156"/>
                </a:stretch>
              </a:blipFill>
            </p:spPr>
            <p:txBody>
              <a:bodyPr/>
              <a:lstStyle/>
              <a:p>
                <a:r>
                  <a:rPr lang="ja-JP" altLang="en-US">
                    <a:noFill/>
                  </a:rPr>
                  <a:t> </a:t>
                </a:r>
              </a:p>
            </p:txBody>
          </p:sp>
        </mc:Fallback>
      </mc:AlternateContent>
      <p:sp>
        <p:nvSpPr>
          <p:cNvPr id="5" name="テキスト ボックス 4"/>
          <p:cNvSpPr txBox="1"/>
          <p:nvPr/>
        </p:nvSpPr>
        <p:spPr>
          <a:xfrm>
            <a:off x="5173779" y="4514912"/>
            <a:ext cx="3467616" cy="1077218"/>
          </a:xfrm>
          <a:prstGeom prst="rect">
            <a:avLst/>
          </a:prstGeom>
          <a:noFill/>
        </p:spPr>
        <p:txBody>
          <a:bodyPr wrap="none" rtlCol="0">
            <a:spAutoFit/>
          </a:bodyPr>
          <a:lstStyle/>
          <a:p>
            <a:r>
              <a:rPr kumimoji="1" lang="en-US" altLang="ja-JP" sz="3200" i="1" dirty="0" err="1">
                <a:latin typeface="Times New Roman" pitchFamily="18" charset="0"/>
                <a:cs typeface="Times New Roman" pitchFamily="18" charset="0"/>
              </a:rPr>
              <a:t>t</a:t>
            </a:r>
            <a:r>
              <a:rPr kumimoji="1" lang="en-US" altLang="ja-JP" sz="3200" i="1" baseline="-25000" dirty="0" err="1">
                <a:latin typeface="Times New Roman" pitchFamily="18" charset="0"/>
                <a:cs typeface="Times New Roman" pitchFamily="18" charset="0"/>
              </a:rPr>
              <a:t>c</a:t>
            </a:r>
            <a:r>
              <a:rPr lang="ja-JP" altLang="en-US" sz="3200" dirty="0"/>
              <a:t> </a:t>
            </a:r>
            <a:r>
              <a:rPr kumimoji="1" lang="ja-JP" altLang="en-US" sz="3200" dirty="0"/>
              <a:t>の標本分布での</a:t>
            </a:r>
            <a:endParaRPr kumimoji="1" lang="en-US" altLang="ja-JP" sz="3200" dirty="0"/>
          </a:p>
          <a:p>
            <a:r>
              <a:rPr kumimoji="1" lang="ja-JP" altLang="en-US" sz="3200" dirty="0"/>
              <a:t>標準誤差の推定値</a:t>
            </a:r>
          </a:p>
        </p:txBody>
      </p:sp>
      <mc:AlternateContent xmlns:mc="http://schemas.openxmlformats.org/markup-compatibility/2006" xmlns:a14="http://schemas.microsoft.com/office/drawing/2010/main">
        <mc:Choice Requires="a14">
          <p:sp>
            <p:nvSpPr>
              <p:cNvPr id="6" name="テキスト ボックス 5"/>
              <p:cNvSpPr txBox="1"/>
              <p:nvPr/>
            </p:nvSpPr>
            <p:spPr>
              <a:xfrm>
                <a:off x="1403648" y="2924944"/>
                <a:ext cx="1038681" cy="775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𝑐</m:t>
                              </m:r>
                            </m:sub>
                          </m:sSub>
                        </m:num>
                        <m:den>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ja-JP" altLang="en-US" sz="2400" b="0" i="1" smtClean="0">
                                      <a:latin typeface="Cambria Math" panose="02040503050406030204" pitchFamily="18" charset="0"/>
                                    </a:rPr>
                                    <m:t>𝜎</m:t>
                                  </m:r>
                                </m:e>
                              </m:acc>
                            </m:e>
                            <m: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𝑐</m:t>
                                  </m:r>
                                </m:sub>
                              </m:sSub>
                            </m:sub>
                          </m:sSub>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03648" y="2924944"/>
                <a:ext cx="1038681" cy="77527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403648" y="4500934"/>
                <a:ext cx="3309560"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ja-JP" altLang="en-US" sz="2400" i="1">
                                  <a:latin typeface="Cambria Math" panose="02040503050406030204" pitchFamily="18" charset="0"/>
                                </a:rPr>
                                <m:t>𝜎</m:t>
                              </m:r>
                            </m:e>
                          </m:acc>
                        </m:e>
                        <m: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𝑡</m:t>
                              </m:r>
                            </m:e>
                            <m:sub>
                              <m:r>
                                <a:rPr lang="en-US" altLang="ja-JP" sz="2400" b="0" i="1" smtClean="0">
                                  <a:latin typeface="Cambria Math" panose="02040503050406030204" pitchFamily="18" charset="0"/>
                                </a:rPr>
                                <m:t>𝑐</m:t>
                              </m:r>
                            </m:sub>
                          </m:sSub>
                        </m:sub>
                      </m:sSub>
                      <m:r>
                        <a:rPr kumimoji="1" lang="en-US" altLang="ja-JP" sz="2400" b="0" i="1" smtClean="0">
                          <a:latin typeface="Cambria Math" panose="02040503050406030204" pitchFamily="18" charset="0"/>
                        </a:rPr>
                        <m:t>=</m:t>
                      </m:r>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4</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𝑅</m:t>
                                  </m:r>
                                  <m:r>
                                    <a:rPr kumimoji="1" lang="en-US" altLang="ja-JP" sz="2400" b="0" i="1" smtClean="0">
                                      <a:latin typeface="Cambria Math" panose="02040503050406030204" pitchFamily="18" charset="0"/>
                                    </a:rPr>
                                    <m:t>+1</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𝐶</m:t>
                                  </m:r>
                                  <m:r>
                                    <a:rPr kumimoji="1" lang="en-US" altLang="ja-JP" sz="2400" b="0" i="1" smtClean="0">
                                      <a:latin typeface="Cambria Math" panose="02040503050406030204" pitchFamily="18" charset="0"/>
                                    </a:rPr>
                                    <m:t>+1</m:t>
                                  </m:r>
                                </m:e>
                              </m:d>
                            </m:num>
                            <m:den>
                              <m:r>
                                <a:rPr kumimoji="1" lang="en-US" altLang="ja-JP" sz="2400" b="0" i="1" smtClean="0">
                                  <a:latin typeface="Cambria Math" panose="02040503050406030204" pitchFamily="18" charset="0"/>
                                </a:rPr>
                                <m:t>9</m:t>
                              </m:r>
                              <m:r>
                                <a:rPr kumimoji="1" lang="en-US" altLang="ja-JP" sz="2400" b="0" i="1" smtClean="0">
                                  <a:latin typeface="Cambria Math" panose="02040503050406030204" pitchFamily="18" charset="0"/>
                                </a:rPr>
                                <m:t>𝑁𝑅𝐶</m:t>
                              </m:r>
                            </m:den>
                          </m:f>
                        </m:e>
                      </m:ra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403648" y="4500934"/>
                <a:ext cx="3309560" cy="1091196"/>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9.2.5. Somers </a:t>
            </a:r>
            <a:r>
              <a:rPr lang="ja-JP" altLang="en-US" dirty="0"/>
              <a:t>の係数 </a:t>
            </a:r>
            <a:r>
              <a:rPr lang="en-US" altLang="ja-JP" i="1" dirty="0" err="1">
                <a:latin typeface="Times New Roman" pitchFamily="18" charset="0"/>
                <a:cs typeface="Times New Roman" pitchFamily="18" charset="0"/>
              </a:rPr>
              <a:t>d</a:t>
            </a:r>
            <a:r>
              <a:rPr lang="en-US" altLang="ja-JP" i="1" baseline="-25000" dirty="0" err="1">
                <a:latin typeface="Times New Roman" pitchFamily="18" charset="0"/>
                <a:cs typeface="Times New Roman" pitchFamily="18" charset="0"/>
              </a:rPr>
              <a:t>yx</a:t>
            </a:r>
            <a:endParaRPr kumimoji="1" lang="ja-JP" altLang="en-US" baseline="-25000" dirty="0"/>
          </a:p>
        </p:txBody>
      </p:sp>
      <p:sp>
        <p:nvSpPr>
          <p:cNvPr id="3" name="コンテンツ プレースホルダ 2"/>
          <p:cNvSpPr>
            <a:spLocks noGrp="1"/>
          </p:cNvSpPr>
          <p:nvPr>
            <p:ph idx="1"/>
          </p:nvPr>
        </p:nvSpPr>
        <p:spPr/>
        <p:txBody>
          <a:bodyPr/>
          <a:lstStyle/>
          <a:p>
            <a:r>
              <a:rPr lang="ja-JP" altLang="en-US" u="sng" dirty="0"/>
              <a:t>独立変数と従属変数を明示的に区別するときに</a:t>
            </a:r>
            <a:r>
              <a:rPr kumimoji="1" lang="ja-JP" altLang="en-US" u="sng" dirty="0"/>
              <a:t>用いられる</a:t>
            </a:r>
            <a:r>
              <a:rPr kumimoji="1" lang="ja-JP" altLang="en-US" dirty="0"/>
              <a:t>．</a:t>
            </a:r>
            <a:r>
              <a:rPr kumimoji="1" lang="en-US" altLang="ja-JP" dirty="0"/>
              <a:t>PRE </a:t>
            </a:r>
            <a:r>
              <a:rPr kumimoji="1" lang="ja-JP" altLang="en-US" dirty="0"/>
              <a:t>タイプの測度．</a:t>
            </a:r>
            <a:endParaRPr kumimoji="1" lang="en-US" altLang="ja-JP" dirty="0"/>
          </a:p>
          <a:p>
            <a:pPr lvl="1"/>
            <a:r>
              <a:rPr kumimoji="1" lang="ja-JP" altLang="en-US" dirty="0"/>
              <a:t>非対称の係数．</a:t>
            </a:r>
            <a:r>
              <a:rPr kumimoji="1" lang="el-GR" altLang="ja-JP" i="1" dirty="0">
                <a:latin typeface="Times New Roman" pitchFamily="18" charset="0"/>
                <a:cs typeface="Times New Roman" pitchFamily="18" charset="0"/>
              </a:rPr>
              <a:t>τ</a:t>
            </a:r>
            <a:r>
              <a:rPr kumimoji="1" lang="en-US" altLang="ja-JP" i="1" baseline="-25000" dirty="0">
                <a:latin typeface="Times New Roman" pitchFamily="18" charset="0"/>
                <a:cs typeface="Times New Roman" pitchFamily="18" charset="0"/>
              </a:rPr>
              <a:t>b </a:t>
            </a:r>
            <a:r>
              <a:rPr kumimoji="1" lang="ja-JP" altLang="en-US" dirty="0"/>
              <a:t>と比較せよ．</a:t>
            </a:r>
            <a:endParaRPr kumimoji="1" lang="en-US" altLang="ja-JP" dirty="0"/>
          </a:p>
          <a:p>
            <a:r>
              <a:rPr lang="ja-JP" altLang="en-US" dirty="0"/>
              <a:t>従属変数での同順位を考慮に入れる．</a:t>
            </a:r>
            <a:endParaRPr kumimoji="1" lang="en-US" altLang="ja-JP" dirty="0"/>
          </a:p>
        </p:txBody>
      </p:sp>
      <p:sp>
        <p:nvSpPr>
          <p:cNvPr id="6" name="テキスト ボックス 5"/>
          <p:cNvSpPr txBox="1"/>
          <p:nvPr/>
        </p:nvSpPr>
        <p:spPr>
          <a:xfrm>
            <a:off x="3786182" y="5214950"/>
            <a:ext cx="5077031" cy="584775"/>
          </a:xfrm>
          <a:prstGeom prst="rect">
            <a:avLst/>
          </a:prstGeom>
          <a:noFill/>
        </p:spPr>
        <p:txBody>
          <a:bodyPr wrap="none" rtlCol="0">
            <a:spAutoFit/>
          </a:bodyPr>
          <a:lstStyle/>
          <a:p>
            <a:r>
              <a:rPr lang="ja-JP" altLang="en-US" sz="3200" dirty="0"/>
              <a:t>列変数 </a:t>
            </a:r>
            <a:r>
              <a:rPr lang="en-US" altLang="ja-JP" sz="3200" i="1" dirty="0">
                <a:latin typeface="Times New Roman" pitchFamily="18" charset="0"/>
                <a:cs typeface="Times New Roman" pitchFamily="18" charset="0"/>
              </a:rPr>
              <a:t>x </a:t>
            </a:r>
            <a:r>
              <a:rPr lang="ja-JP" altLang="en-US" sz="3200" dirty="0"/>
              <a:t>が従属変数の場合</a:t>
            </a:r>
            <a:endParaRPr lang="en-US" altLang="ja-JP" sz="3200" dirty="0"/>
          </a:p>
        </p:txBody>
      </p:sp>
      <p:sp>
        <p:nvSpPr>
          <p:cNvPr id="7" name="テキスト ボックス 6"/>
          <p:cNvSpPr txBox="1"/>
          <p:nvPr/>
        </p:nvSpPr>
        <p:spPr>
          <a:xfrm>
            <a:off x="3786182" y="4071942"/>
            <a:ext cx="5077031" cy="584775"/>
          </a:xfrm>
          <a:prstGeom prst="rect">
            <a:avLst/>
          </a:prstGeom>
          <a:noFill/>
        </p:spPr>
        <p:txBody>
          <a:bodyPr wrap="none" rtlCol="0">
            <a:spAutoFit/>
          </a:bodyPr>
          <a:lstStyle/>
          <a:p>
            <a:r>
              <a:rPr lang="ja-JP" altLang="en-US" sz="3200" dirty="0"/>
              <a:t>行変数 </a:t>
            </a:r>
            <a:r>
              <a:rPr lang="en-US" altLang="ja-JP" sz="3200" i="1" dirty="0">
                <a:latin typeface="Times New Roman" pitchFamily="18" charset="0"/>
                <a:cs typeface="Times New Roman" pitchFamily="18" charset="0"/>
              </a:rPr>
              <a:t>y </a:t>
            </a:r>
            <a:r>
              <a:rPr lang="ja-JP" altLang="en-US" sz="3200" dirty="0"/>
              <a:t>が従属変数の場合</a:t>
            </a:r>
            <a:endParaRPr lang="en-US" altLang="ja-JP" sz="32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1053495" y="4071942"/>
                <a:ext cx="2596031" cy="694934"/>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e>
                        <m:sub>
                          <m:r>
                            <a:rPr kumimoji="1" lang="en-US" altLang="ja-JP" sz="2400" b="0" i="1" smtClean="0">
                              <a:latin typeface="Cambria Math" panose="02040503050406030204" pitchFamily="18" charset="0"/>
                            </a:rPr>
                            <m:t>𝑦𝑥</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𝑑</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𝑑</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𝑟</m:t>
                              </m:r>
                            </m:sub>
                          </m:sSub>
                        </m:den>
                      </m:f>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053495" y="4071942"/>
                <a:ext cx="2596031" cy="69493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053494" y="5099052"/>
                <a:ext cx="2685479" cy="694934"/>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e>
                        <m:sub>
                          <m:r>
                            <a:rPr kumimoji="1" lang="en-US" altLang="ja-JP" sz="2400" b="0" i="1" smtClean="0">
                              <a:latin typeface="Cambria Math" panose="02040503050406030204" pitchFamily="18" charset="0"/>
                            </a:rPr>
                            <m:t>𝑥𝑦</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𝑑</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𝑠</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𝑑</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𝑇</m:t>
                              </m:r>
                            </m:e>
                            <m:sub>
                              <m:r>
                                <a:rPr kumimoji="1" lang="en-US" altLang="ja-JP" sz="2400" b="0" i="1" smtClean="0">
                                  <a:latin typeface="Cambria Math" panose="02040503050406030204" pitchFamily="18" charset="0"/>
                                </a:rPr>
                                <m:t>𝑐</m:t>
                              </m:r>
                            </m:sub>
                          </m:sSub>
                        </m:den>
                      </m:f>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053494" y="5099052"/>
                <a:ext cx="2685479" cy="694934"/>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14:m>
                  <m:oMath xmlns:m="http://schemas.openxmlformats.org/officeDocument/2006/math">
                    <m:sSub>
                      <m:sSubPr>
                        <m:ctrlPr>
                          <a:rPr kumimoji="1" lang="en-US" altLang="ja-JP" i="1" smtClean="0">
                            <a:latin typeface="Cambria Math" panose="02040503050406030204" pitchFamily="18" charset="0"/>
                          </a:rPr>
                        </m:ctrlPr>
                      </m:sSubPr>
                      <m:e>
                        <m:acc>
                          <m:accPr>
                            <m:chr m:val="̂"/>
                            <m:ctrlPr>
                              <a:rPr kumimoji="1" lang="en-US" altLang="ja-JP" i="1" smtClean="0">
                                <a:latin typeface="Cambria Math" panose="02040503050406030204" pitchFamily="18" charset="0"/>
                              </a:rPr>
                            </m:ctrlPr>
                          </m:accPr>
                          <m:e>
                            <m:r>
                              <a:rPr kumimoji="1" lang="en-US" altLang="ja-JP" b="0" i="1" smtClean="0">
                                <a:latin typeface="Cambria Math" panose="02040503050406030204" pitchFamily="18" charset="0"/>
                              </a:rPr>
                              <m:t>𝑑</m:t>
                            </m:r>
                          </m:e>
                        </m:acc>
                      </m:e>
                      <m:sub>
                        <m:r>
                          <a:rPr kumimoji="1" lang="en-US" altLang="ja-JP" b="0" i="1" smtClean="0">
                            <a:latin typeface="Cambria Math" panose="02040503050406030204" pitchFamily="18" charset="0"/>
                          </a:rPr>
                          <m:t>𝑦𝑥</m:t>
                        </m:r>
                      </m:sub>
                    </m:sSub>
                  </m:oMath>
                </a14:m>
                <a:r>
                  <a:rPr kumimoji="1" lang="ja-JP" altLang="en-US" dirty="0"/>
                  <a:t> の有意性検定</a:t>
                </a: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53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母集団での</a:t>
                </a:r>
                <a:r>
                  <a:rPr lang="ja-JP" altLang="en-US" dirty="0"/>
                  <a:t>ソマーズの</a:t>
                </a:r>
                <a:r>
                  <a:rPr kumimoji="1" lang="ja-JP" altLang="en-US" dirty="0"/>
                  <a:t>係数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𝑑</m:t>
                        </m:r>
                      </m:e>
                      <m:sub>
                        <m:r>
                          <a:rPr kumimoji="1" lang="en-US" altLang="ja-JP" b="0" i="1" smtClean="0">
                            <a:latin typeface="Cambria Math" panose="02040503050406030204" pitchFamily="18" charset="0"/>
                          </a:rPr>
                          <m:t>𝑦𝑥</m:t>
                        </m:r>
                      </m:sub>
                    </m:sSub>
                    <m:r>
                      <a:rPr kumimoji="1" lang="en-US" altLang="ja-JP" b="0" i="1" smtClean="0">
                        <a:latin typeface="Cambria Math" panose="02040503050406030204" pitchFamily="18" charset="0"/>
                      </a:rPr>
                      <m:t>=0</m:t>
                    </m:r>
                  </m:oMath>
                </a14:m>
                <a:r>
                  <a:rPr kumimoji="1" lang="en-US" altLang="ja-JP" dirty="0"/>
                  <a:t> </a:t>
                </a:r>
                <a:r>
                  <a:rPr kumimoji="1" lang="ja-JP" altLang="en-US" dirty="0"/>
                  <a:t>のとき，次の統計量は，</a:t>
                </a:r>
                <a:r>
                  <a:rPr kumimoji="1" lang="en-US" altLang="ja-JP" i="1" dirty="0">
                    <a:latin typeface="Times New Roman" pitchFamily="18" charset="0"/>
                    <a:cs typeface="Times New Roman" pitchFamily="18" charset="0"/>
                  </a:rPr>
                  <a:t>N </a:t>
                </a:r>
                <a:r>
                  <a:rPr kumimoji="1" lang="ja-JP" altLang="en-US" dirty="0"/>
                  <a:t>が大きいとき，標準正規分布に近づく．</a:t>
                </a:r>
                <a:endParaRPr kumimoji="1"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2291" r="-5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4948854" y="4768946"/>
                <a:ext cx="3737946" cy="1154034"/>
              </a:xfrm>
              <a:prstGeom prst="rect">
                <a:avLst/>
              </a:prstGeom>
              <a:noFill/>
            </p:spPr>
            <p:txBody>
              <a:bodyPr wrap="none" rtlCol="0">
                <a:spAutoFit/>
              </a:bodyPr>
              <a:lstStyle/>
              <a:p>
                <a14:m>
                  <m:oMath xmlns:m="http://schemas.openxmlformats.org/officeDocument/2006/math">
                    <m:sSub>
                      <m:sSubPr>
                        <m:ctrlPr>
                          <a:rPr lang="en-US" altLang="ja-JP" sz="3200" i="1" smtClean="0">
                            <a:latin typeface="Cambria Math" panose="02040503050406030204" pitchFamily="18" charset="0"/>
                          </a:rPr>
                        </m:ctrlPr>
                      </m:sSubPr>
                      <m:e>
                        <m:acc>
                          <m:accPr>
                            <m:chr m:val="̂"/>
                            <m:ctrlPr>
                              <a:rPr lang="en-US" altLang="ja-JP" sz="3200" i="1" smtClean="0">
                                <a:latin typeface="Cambria Math" panose="02040503050406030204" pitchFamily="18" charset="0"/>
                              </a:rPr>
                            </m:ctrlPr>
                          </m:accPr>
                          <m:e>
                            <m:r>
                              <a:rPr lang="en-US" altLang="ja-JP" sz="3200" b="0" i="1" smtClean="0">
                                <a:latin typeface="Cambria Math" panose="02040503050406030204" pitchFamily="18" charset="0"/>
                              </a:rPr>
                              <m:t>𝑑</m:t>
                            </m:r>
                          </m:e>
                        </m:acc>
                      </m:e>
                      <m:sub>
                        <m:r>
                          <a:rPr lang="en-US" altLang="ja-JP" sz="3200" b="0" i="1" smtClean="0">
                            <a:latin typeface="Cambria Math" panose="02040503050406030204" pitchFamily="18" charset="0"/>
                          </a:rPr>
                          <m:t>𝑦𝑥</m:t>
                        </m:r>
                      </m:sub>
                    </m:sSub>
                  </m:oMath>
                </a14:m>
                <a:r>
                  <a:rPr kumimoji="1" lang="ja-JP" altLang="en-US" sz="3200" dirty="0"/>
                  <a:t> の標本分布での</a:t>
                </a:r>
                <a:endParaRPr kumimoji="1" lang="en-US" altLang="ja-JP" sz="3200" dirty="0"/>
              </a:p>
              <a:p>
                <a:r>
                  <a:rPr kumimoji="1" lang="ja-JP" altLang="en-US" sz="3200" dirty="0"/>
                  <a:t>標準誤差</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948854" y="4768946"/>
                <a:ext cx="3737946" cy="1154034"/>
              </a:xfrm>
              <a:prstGeom prst="rect">
                <a:avLst/>
              </a:prstGeom>
              <a:blipFill>
                <a:blip r:embed="rId4"/>
                <a:stretch>
                  <a:fillRect l="-4241" t="-6316" r="-3426" b="-13158"/>
                </a:stretch>
              </a:blipFill>
            </p:spPr>
            <p:txBody>
              <a:bodyPr/>
              <a:lstStyle/>
              <a:p>
                <a:r>
                  <a:rPr lang="ja-JP" altLang="en-US">
                    <a:noFill/>
                  </a:rPr>
                  <a:t> </a:t>
                </a:r>
              </a:p>
            </p:txBody>
          </p:sp>
        </mc:Fallback>
      </mc:AlternateContent>
      <p:sp>
        <p:nvSpPr>
          <p:cNvPr id="6" name="テキスト ボックス 5"/>
          <p:cNvSpPr txBox="1"/>
          <p:nvPr/>
        </p:nvSpPr>
        <p:spPr>
          <a:xfrm>
            <a:off x="3142184" y="3339022"/>
            <a:ext cx="5544616" cy="1077218"/>
          </a:xfrm>
          <a:prstGeom prst="rect">
            <a:avLst/>
          </a:prstGeom>
          <a:noFill/>
        </p:spPr>
        <p:txBody>
          <a:bodyPr wrap="square" rtlCol="0">
            <a:spAutoFit/>
          </a:bodyPr>
          <a:lstStyle/>
          <a:p>
            <a:r>
              <a:rPr lang="en-US" altLang="ja-JP" sz="3200" i="1" dirty="0">
                <a:latin typeface="Times New Roman" panose="02020603050405020304" pitchFamily="18" charset="0"/>
                <a:cs typeface="Times New Roman" panose="02020603050405020304" pitchFamily="18" charset="0"/>
              </a:rPr>
              <a:t>R</a:t>
            </a:r>
            <a:r>
              <a:rPr lang="en-US" altLang="ja-JP" sz="3200" dirty="0"/>
              <a:t> </a:t>
            </a:r>
            <a:r>
              <a:rPr lang="ja-JP" altLang="en-US" sz="3200" dirty="0"/>
              <a:t>行 </a:t>
            </a:r>
            <a:r>
              <a:rPr lang="en-US" altLang="ja-JP" sz="3200" i="1" dirty="0">
                <a:latin typeface="Times New Roman" panose="02020603050405020304" pitchFamily="18" charset="0"/>
                <a:cs typeface="Times New Roman" panose="02020603050405020304" pitchFamily="18" charset="0"/>
              </a:rPr>
              <a:t>C</a:t>
            </a:r>
            <a:r>
              <a:rPr lang="en-US" altLang="ja-JP" sz="3200" dirty="0"/>
              <a:t> </a:t>
            </a:r>
            <a:r>
              <a:rPr lang="ja-JP" altLang="en-US" sz="3200" dirty="0"/>
              <a:t>列の分割表で，行変数 </a:t>
            </a:r>
            <a:r>
              <a:rPr lang="en-US" altLang="ja-JP" sz="3200" i="1" dirty="0">
                <a:latin typeface="Times New Roman" pitchFamily="18" charset="0"/>
                <a:cs typeface="Times New Roman" pitchFamily="18" charset="0"/>
              </a:rPr>
              <a:t>y </a:t>
            </a:r>
            <a:r>
              <a:rPr lang="ja-JP" altLang="en-US" sz="3200" dirty="0"/>
              <a:t>が従属変数であるとする．</a:t>
            </a:r>
            <a:endParaRPr lang="en-US" altLang="ja-JP" sz="32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1376335" y="3410355"/>
                <a:ext cx="1253100" cy="934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e>
                            <m:sub>
                              <m:r>
                                <a:rPr kumimoji="1" lang="en-US" altLang="ja-JP" sz="2400" b="0" i="1" smtClean="0">
                                  <a:latin typeface="Cambria Math" panose="02040503050406030204" pitchFamily="18" charset="0"/>
                                </a:rPr>
                                <m:t>𝑦𝑥</m:t>
                              </m:r>
                            </m:sub>
                          </m:sSub>
                        </m:num>
                        <m:den>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ja-JP" altLang="en-US" sz="2400" b="0" i="1" smtClean="0">
                                      <a:latin typeface="Cambria Math" panose="02040503050406030204" pitchFamily="18" charset="0"/>
                                    </a:rPr>
                                    <m:t>𝜎</m:t>
                                  </m:r>
                                </m:e>
                              </m:acc>
                            </m:e>
                            <m:sub>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𝑑</m:t>
                                      </m:r>
                                    </m:e>
                                  </m:acc>
                                </m:e>
                                <m:sub>
                                  <m:r>
                                    <a:rPr kumimoji="1" lang="en-US" altLang="ja-JP" sz="2400" b="0" i="1" smtClean="0">
                                      <a:latin typeface="Cambria Math" panose="02040503050406030204" pitchFamily="18" charset="0"/>
                                    </a:rPr>
                                    <m:t>𝑦𝑥</m:t>
                                  </m:r>
                                </m:sub>
                              </m:sSub>
                            </m:sub>
                          </m:sSub>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376335" y="3410355"/>
                <a:ext cx="1253100" cy="934551"/>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406761" y="4891287"/>
                <a:ext cx="3219599"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acc>
                            <m:accPr>
                              <m:chr m:val="̂"/>
                              <m:ctrlPr>
                                <a:rPr kumimoji="1" lang="en-US" altLang="ja-JP" sz="2000" i="1" smtClean="0">
                                  <a:latin typeface="Cambria Math" panose="02040503050406030204" pitchFamily="18" charset="0"/>
                                </a:rPr>
                              </m:ctrlPr>
                            </m:accPr>
                            <m:e>
                              <m:r>
                                <a:rPr kumimoji="1" lang="ja-JP" altLang="en-US" sz="2000" i="1" smtClean="0">
                                  <a:latin typeface="Cambria Math" panose="02040503050406030204" pitchFamily="18" charset="0"/>
                                </a:rPr>
                                <m:t>𝜎</m:t>
                              </m:r>
                            </m:e>
                          </m:acc>
                        </m:e>
                        <m:sub>
                          <m:sSub>
                            <m:sSubPr>
                              <m:ctrlPr>
                                <a:rPr kumimoji="1" lang="en-US" altLang="ja-JP" sz="2000" i="1" smtClean="0">
                                  <a:latin typeface="Cambria Math" panose="02040503050406030204" pitchFamily="18" charset="0"/>
                                </a:rPr>
                              </m:ctrlPr>
                            </m:sSubPr>
                            <m:e>
                              <m:acc>
                                <m:accPr>
                                  <m:chr m:val="̂"/>
                                  <m:ctrlPr>
                                    <a:rPr kumimoji="1" lang="en-US" altLang="ja-JP" sz="2000" i="1" smtClean="0">
                                      <a:latin typeface="Cambria Math" panose="02040503050406030204" pitchFamily="18" charset="0"/>
                                    </a:rPr>
                                  </m:ctrlPr>
                                </m:accPr>
                                <m:e>
                                  <m:r>
                                    <a:rPr kumimoji="1" lang="en-US" altLang="ja-JP" sz="2000" b="0" i="1" smtClean="0">
                                      <a:latin typeface="Cambria Math" panose="02040503050406030204" pitchFamily="18" charset="0"/>
                                    </a:rPr>
                                    <m:t>𝑑</m:t>
                                  </m:r>
                                </m:e>
                              </m:acc>
                            </m:e>
                            <m:sub>
                              <m:r>
                                <a:rPr kumimoji="1" lang="en-US" altLang="ja-JP" sz="2000" b="0" i="1" smtClean="0">
                                  <a:latin typeface="Cambria Math" panose="02040503050406030204" pitchFamily="18" charset="0"/>
                                </a:rPr>
                                <m:t>𝑦𝑥</m:t>
                              </m:r>
                            </m:sub>
                          </m:sSub>
                        </m:sub>
                      </m:sSub>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m:t>
                          </m:r>
                        </m:num>
                        <m:den>
                          <m:r>
                            <a:rPr kumimoji="1" lang="en-US" altLang="ja-JP" sz="2000" b="0" i="1" smtClean="0">
                              <a:latin typeface="Cambria Math" panose="02040503050406030204" pitchFamily="18" charset="0"/>
                            </a:rPr>
                            <m:t>3</m:t>
                          </m:r>
                          <m:r>
                            <a:rPr kumimoji="1" lang="en-US" altLang="ja-JP" sz="2000" b="0" i="1" smtClean="0">
                              <a:latin typeface="Cambria Math" panose="02040503050406030204" pitchFamily="18" charset="0"/>
                            </a:rPr>
                            <m:t>𝑅</m:t>
                          </m:r>
                        </m:den>
                      </m:f>
                      <m:rad>
                        <m:radPr>
                          <m:degHide m:val="on"/>
                          <m:ctrlPr>
                            <a:rPr kumimoji="1" lang="en-US" altLang="ja-JP" sz="2000" b="0" i="1" smtClean="0">
                              <a:latin typeface="Cambria Math" panose="02040503050406030204" pitchFamily="18" charset="0"/>
                            </a:rPr>
                          </m:ctrlPr>
                        </m:radPr>
                        <m:deg/>
                        <m:e>
                          <m:f>
                            <m:fPr>
                              <m:ctrlPr>
                                <a:rPr kumimoji="1" lang="en-US" altLang="ja-JP" sz="2000" b="0"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𝑅</m:t>
                                      </m:r>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𝐶</m:t>
                                  </m:r>
                                  <m:r>
                                    <a:rPr kumimoji="1" lang="en-US" altLang="ja-JP" sz="2000" b="0" i="1" smtClean="0">
                                      <a:latin typeface="Cambria Math" panose="02040503050406030204" pitchFamily="18" charset="0"/>
                                    </a:rPr>
                                    <m:t>+1</m:t>
                                  </m:r>
                                </m:e>
                              </m:d>
                            </m:num>
                            <m:den>
                              <m:r>
                                <a:rPr kumimoji="1" lang="en-US" altLang="ja-JP" sz="2000" b="0" i="1" smtClean="0">
                                  <a:latin typeface="Cambria Math" panose="02040503050406030204" pitchFamily="18" charset="0"/>
                                </a:rPr>
                                <m:t>𝑁</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𝐶</m:t>
                                  </m:r>
                                  <m:r>
                                    <a:rPr kumimoji="1" lang="en-US" altLang="ja-JP" sz="2000" b="0" i="1" smtClean="0">
                                      <a:latin typeface="Cambria Math" panose="02040503050406030204" pitchFamily="18" charset="0"/>
                                    </a:rPr>
                                    <m:t>−1</m:t>
                                  </m:r>
                                </m:e>
                              </m:d>
                            </m:den>
                          </m:f>
                        </m:e>
                      </m:rad>
                    </m:oMath>
                  </m:oMathPara>
                </a14:m>
                <a:endParaRPr kumimoji="1" lang="ja-JP" altLang="en-US" sz="20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406761" y="4891287"/>
                <a:ext cx="3219599" cy="909352"/>
              </a:xfrm>
              <a:prstGeom prst="rect">
                <a:avLst/>
              </a:prstGeom>
              <a:blipFill>
                <a:blip r:embed="rId6"/>
                <a:stretch>
                  <a:fillRect/>
                </a:stretch>
              </a:blipFill>
            </p:spPr>
            <p:txBody>
              <a:bodyPr/>
              <a:lstStyle/>
              <a:p>
                <a:r>
                  <a:rPr lang="ja-JP" alt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9.2.6. </a:t>
            </a:r>
            <a:r>
              <a:rPr lang="ja-JP" altLang="en-US" dirty="0"/>
              <a:t>連関係数の使い分け</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a:bodyPr>
              <a:lstStyle/>
              <a:p>
                <a:r>
                  <a:rPr lang="ja-JP" altLang="en-US" dirty="0"/>
                  <a:t>独立変数と従属変数を決められるならば，</a:t>
                </a:r>
                <a:r>
                  <a:rPr lang="en-US" altLang="ja-JP" dirty="0"/>
                  <a:t>Somers </a:t>
                </a:r>
                <a:r>
                  <a:rPr lang="ja-JP" altLang="en-US" dirty="0"/>
                  <a:t>の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𝑑</m:t>
                        </m:r>
                      </m:e>
                      <m:sub>
                        <m:r>
                          <a:rPr lang="en-US" altLang="ja-JP" b="0" i="1" smtClean="0">
                            <a:latin typeface="Cambria Math" panose="02040503050406030204" pitchFamily="18" charset="0"/>
                          </a:rPr>
                          <m:t>𝑦𝑥</m:t>
                        </m:r>
                      </m:sub>
                    </m:sSub>
                  </m:oMath>
                </a14:m>
                <a:r>
                  <a:rPr lang="ja-JP" altLang="en-US" dirty="0"/>
                  <a:t> がよい．</a:t>
                </a:r>
                <a:endParaRPr lang="en-US" altLang="ja-JP" dirty="0"/>
              </a:p>
              <a:p>
                <a:r>
                  <a:rPr lang="ja-JP" altLang="en-US" dirty="0"/>
                  <a:t>独立変数と従属変数を決められないならば，</a:t>
                </a:r>
                <a:r>
                  <a:rPr lang="en-US" altLang="ja-JP" dirty="0"/>
                  <a:t>Kendall </a:t>
                </a:r>
                <a:r>
                  <a:rPr lang="ja-JP" altLang="en-US" dirty="0"/>
                  <a:t>の </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𝜏</m:t>
                        </m:r>
                      </m:e>
                      <m:sub>
                        <m:r>
                          <a:rPr lang="en-US" altLang="ja-JP" b="0" i="1" smtClean="0">
                            <a:latin typeface="Cambria Math" panose="02040503050406030204" pitchFamily="18" charset="0"/>
                          </a:rPr>
                          <m:t>𝑏</m:t>
                        </m:r>
                      </m:sub>
                    </m:sSub>
                  </m:oMath>
                </a14:m>
                <a:r>
                  <a:rPr lang="ja-JP" altLang="en-US" dirty="0"/>
                  <a:t> か，</a:t>
                </a:r>
                <a:r>
                  <a:rPr lang="en-US" altLang="ja-JP" dirty="0"/>
                  <a:t>Stuart </a:t>
                </a:r>
                <a:r>
                  <a:rPr lang="ja-JP" altLang="en-US" dirty="0"/>
                  <a:t>の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b="0" i="1" smtClean="0">
                            <a:latin typeface="Cambria Math" panose="02040503050406030204" pitchFamily="18" charset="0"/>
                          </a:rPr>
                          <m:t>𝑐</m:t>
                        </m:r>
                      </m:sub>
                    </m:sSub>
                  </m:oMath>
                </a14:m>
                <a:r>
                  <a:rPr lang="ja-JP" altLang="en-US" dirty="0"/>
                  <a:t> がよい</a:t>
                </a:r>
                <a:endParaRPr lang="en-US" altLang="ja-JP" dirty="0"/>
              </a:p>
              <a:p>
                <a:pPr lvl="1"/>
                <a:r>
                  <a:rPr lang="ja-JP" altLang="en-US" dirty="0"/>
                  <a:t>ガンマは同順位の対を考慮から完全に外すので，値が大きくなりがち．</a:t>
                </a:r>
                <a:endParaRPr lang="en-US" altLang="ja-JP" dirty="0"/>
              </a:p>
              <a:p>
                <a:pPr lvl="1"/>
                <a:r>
                  <a:rPr lang="ja-JP" altLang="en-US" dirty="0"/>
                  <a:t>行数と列数が同じならば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i="1">
                            <a:latin typeface="Cambria Math" panose="02040503050406030204" pitchFamily="18" charset="0"/>
                          </a:rPr>
                          <m:t>𝑏</m:t>
                        </m:r>
                      </m:sub>
                    </m:sSub>
                  </m:oMath>
                </a14:m>
                <a:r>
                  <a:rPr lang="en-US" altLang="ja-JP" dirty="0"/>
                  <a:t> </a:t>
                </a:r>
                <a:r>
                  <a:rPr lang="ja-JP" altLang="en-US" dirty="0" err="1"/>
                  <a:t>，</a:t>
                </a:r>
                <a:r>
                  <a:rPr lang="ja-JP" altLang="en-US" dirty="0"/>
                  <a:t>異なれば </a:t>
                </a:r>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𝜏</m:t>
                        </m:r>
                      </m:e>
                      <m:sub>
                        <m:r>
                          <a:rPr lang="en-US" altLang="ja-JP" b="0" i="1" smtClean="0">
                            <a:latin typeface="Cambria Math" panose="02040503050406030204" pitchFamily="18" charset="0"/>
                          </a:rPr>
                          <m:t>𝑐</m:t>
                        </m:r>
                      </m:sub>
                    </m:sSub>
                  </m:oMath>
                </a14:m>
                <a:endParaRPr lang="en-US" altLang="ja-JP" dirty="0"/>
              </a:p>
              <a:p>
                <a:pPr lvl="1"/>
                <a:r>
                  <a:rPr lang="en-US" altLang="ja-JP" dirty="0"/>
                  <a:t>Stuart </a:t>
                </a:r>
                <a:r>
                  <a:rPr lang="ja-JP" altLang="en-US" dirty="0"/>
                  <a:t>の</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 </m:t>
                        </m:r>
                        <m:r>
                          <a:rPr lang="ja-JP" altLang="en-US" i="1">
                            <a:latin typeface="Cambria Math" panose="02040503050406030204" pitchFamily="18" charset="0"/>
                          </a:rPr>
                          <m:t>𝜏</m:t>
                        </m:r>
                      </m:e>
                      <m:sub>
                        <m:r>
                          <a:rPr lang="en-US" altLang="ja-JP" i="1">
                            <a:latin typeface="Cambria Math" panose="02040503050406030204" pitchFamily="18" charset="0"/>
                          </a:rPr>
                          <m:t>𝑐</m:t>
                        </m:r>
                      </m:sub>
                    </m:sSub>
                  </m:oMath>
                </a14:m>
                <a:r>
                  <a:rPr lang="ja-JP" altLang="en-US" dirty="0"/>
                  <a:t> 以外は </a:t>
                </a:r>
                <a:r>
                  <a:rPr lang="en-US" altLang="ja-JP" dirty="0"/>
                  <a:t>PRE </a:t>
                </a:r>
                <a:r>
                  <a:rPr lang="ja-JP" altLang="en-US" dirty="0"/>
                  <a:t>測度である．</a:t>
                </a:r>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2741"/>
                </a:stretch>
              </a:blipFill>
            </p:spPr>
            <p:txBody>
              <a:bodyPr/>
              <a:lstStyle/>
              <a:p>
                <a:r>
                  <a:rPr lang="ja-JP" alt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9.3. </a:t>
            </a:r>
            <a:r>
              <a:rPr kumimoji="1" lang="ja-JP" altLang="en-US" dirty="0"/>
              <a:t>順位データの連関：</a:t>
            </a:r>
            <a:br>
              <a:rPr kumimoji="1" lang="en-US" altLang="ja-JP" dirty="0"/>
            </a:br>
            <a:r>
              <a:rPr kumimoji="1" lang="en-US" altLang="ja-JP" dirty="0"/>
              <a:t>Spearman’s </a:t>
            </a:r>
            <a:r>
              <a:rPr kumimoji="1" lang="en-US" altLang="ja-JP" i="1" dirty="0">
                <a:latin typeface="Times New Roman" pitchFamily="18" charset="0"/>
                <a:cs typeface="Times New Roman" pitchFamily="18" charset="0"/>
              </a:rPr>
              <a:t>ρ</a:t>
            </a:r>
            <a:r>
              <a:rPr kumimoji="1" lang="ja-JP" altLang="en-US" dirty="0"/>
              <a:t> </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u="sng" dirty="0">
                    <a:solidFill>
                      <a:srgbClr val="FF0000"/>
                    </a:solidFill>
                  </a:rPr>
                  <a:t>スピアマンの順位相関係数</a:t>
                </a:r>
                <a:r>
                  <a:rPr lang="ja-JP" altLang="en-US" dirty="0">
                    <a:solidFill>
                      <a:srgbClr val="FF0000"/>
                    </a:solidFill>
                  </a:rPr>
                  <a:t>　 </a:t>
                </a:r>
                <a14:m>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ja-JP" altLang="en-US" i="1" smtClean="0">
                            <a:solidFill>
                              <a:srgbClr val="FF0000"/>
                            </a:solidFill>
                            <a:latin typeface="Cambria Math" panose="02040503050406030204" pitchFamily="18" charset="0"/>
                          </a:rPr>
                          <m:t>𝜌</m:t>
                        </m:r>
                      </m:e>
                      <m:sub>
                        <m:r>
                          <a:rPr lang="en-US" altLang="ja-JP" b="0" i="1" smtClean="0">
                            <a:solidFill>
                              <a:srgbClr val="FF0000"/>
                            </a:solidFill>
                            <a:latin typeface="Cambria Math" panose="02040503050406030204" pitchFamily="18" charset="0"/>
                          </a:rPr>
                          <m:t>𝑠</m:t>
                        </m:r>
                      </m:sub>
                    </m:sSub>
                  </m:oMath>
                </a14:m>
                <a:r>
                  <a:rPr lang="ja-JP" altLang="en-US" dirty="0">
                    <a:solidFill>
                      <a:srgbClr val="FF0000"/>
                    </a:solidFill>
                  </a:rPr>
                  <a:t> （ロー）</a:t>
                </a:r>
                <a:endParaRPr lang="en-US" altLang="ja-JP" dirty="0">
                  <a:solidFill>
                    <a:srgbClr val="FF0000"/>
                  </a:solidFill>
                </a:endParaRPr>
              </a:p>
              <a:p>
                <a:r>
                  <a:rPr lang="ja-JP" altLang="en-US" u="sng" dirty="0">
                    <a:solidFill>
                      <a:srgbClr val="FF0000"/>
                    </a:solidFill>
                  </a:rPr>
                  <a:t>順位データ</a:t>
                </a:r>
                <a:r>
                  <a:rPr lang="ja-JP" altLang="en-US" dirty="0"/>
                  <a:t>（</a:t>
                </a:r>
                <a:r>
                  <a:rPr lang="en-US" altLang="ja-JP" dirty="0"/>
                  <a:t>ranked data</a:t>
                </a:r>
                <a:r>
                  <a:rPr lang="ja-JP" altLang="en-US" dirty="0"/>
                  <a:t>）での相関係数</a:t>
                </a:r>
                <a:endParaRPr lang="en-US" altLang="ja-JP" dirty="0"/>
              </a:p>
              <a:p>
                <a:pPr lvl="1"/>
                <a:r>
                  <a:rPr lang="en-US" altLang="ja-JP" i="1" dirty="0">
                    <a:latin typeface="Times New Roman" pitchFamily="18" charset="0"/>
                    <a:cs typeface="Times New Roman" pitchFamily="18" charset="0"/>
                  </a:rPr>
                  <a:t>N </a:t>
                </a:r>
                <a:r>
                  <a:rPr lang="ja-JP" altLang="en-US" dirty="0"/>
                  <a:t>個の測定対象に，２つの変数それぞれについて，１から </a:t>
                </a:r>
                <a:r>
                  <a:rPr lang="en-US" altLang="ja-JP" i="1" dirty="0">
                    <a:latin typeface="Times New Roman" pitchFamily="18" charset="0"/>
                    <a:cs typeface="Times New Roman" pitchFamily="18" charset="0"/>
                  </a:rPr>
                  <a:t>N </a:t>
                </a:r>
                <a:r>
                  <a:rPr lang="ja-JP" altLang="en-US" dirty="0" err="1"/>
                  <a:t>までの</a:t>
                </a:r>
                <a:r>
                  <a:rPr lang="ja-JP" altLang="en-US" dirty="0"/>
                  <a:t>数値（順位）を付与する．測定対象</a:t>
                </a:r>
                <a:r>
                  <a:rPr lang="ja-JP" altLang="en-US" i="1" dirty="0">
                    <a:latin typeface="Times New Roman" pitchFamily="18" charset="0"/>
                    <a:cs typeface="Times New Roman" pitchFamily="18" charset="0"/>
                  </a:rPr>
                  <a:t> </a:t>
                </a:r>
                <a:r>
                  <a:rPr lang="en-US" altLang="ja-JP" i="1" dirty="0" err="1">
                    <a:latin typeface="Times New Roman" pitchFamily="18" charset="0"/>
                    <a:cs typeface="Times New Roman" pitchFamily="18" charset="0"/>
                  </a:rPr>
                  <a:t>i</a:t>
                </a:r>
                <a:r>
                  <a:rPr lang="en-US" altLang="ja-JP" i="1" dirty="0">
                    <a:latin typeface="Times New Roman" pitchFamily="18" charset="0"/>
                    <a:cs typeface="Times New Roman" pitchFamily="18" charset="0"/>
                  </a:rPr>
                  <a:t> </a:t>
                </a:r>
                <a:r>
                  <a:rPr lang="ja-JP" altLang="en-US" dirty="0"/>
                  <a:t>の順位：</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oMath>
                </a14:m>
                <a:r>
                  <a:rPr lang="en-US" altLang="ja-JP" i="1" dirty="0">
                    <a:latin typeface="Times New Roman" pitchFamily="18" charset="0"/>
                    <a:cs typeface="Times New Roman" pitchFamily="18" charset="0"/>
                  </a:rPr>
                  <a:t>,</a:t>
                </a:r>
                <a14:m>
                  <m:oMath xmlns:m="http://schemas.openxmlformats.org/officeDocument/2006/math">
                    <m:sSub>
                      <m:sSubPr>
                        <m:ctrlPr>
                          <a:rPr lang="en-US" altLang="ja-JP" i="1" dirty="0" smtClean="0">
                            <a:latin typeface="Cambria Math" panose="02040503050406030204" pitchFamily="18" charset="0"/>
                            <a:cs typeface="Times New Roman" pitchFamily="18" charset="0"/>
                          </a:rPr>
                        </m:ctrlPr>
                      </m:sSubPr>
                      <m:e>
                        <m:r>
                          <a:rPr lang="en-US" altLang="ja-JP" b="0" i="1" dirty="0" smtClean="0">
                            <a:latin typeface="Cambria Math" panose="02040503050406030204" pitchFamily="18" charset="0"/>
                            <a:cs typeface="Times New Roman" pitchFamily="18" charset="0"/>
                          </a:rPr>
                          <m:t>𝑦</m:t>
                        </m:r>
                      </m:e>
                      <m:sub>
                        <m:r>
                          <a:rPr lang="en-US" altLang="ja-JP" b="0" i="1" dirty="0" smtClean="0">
                            <a:latin typeface="Cambria Math" panose="02040503050406030204" pitchFamily="18" charset="0"/>
                            <a:cs typeface="Times New Roman" pitchFamily="18" charset="0"/>
                          </a:rPr>
                          <m:t>𝑖</m:t>
                        </m:r>
                      </m:sub>
                    </m:sSub>
                  </m:oMath>
                </a14:m>
                <a:endParaRPr lang="en-US" altLang="ja-JP" i="1" baseline="-25000" dirty="0">
                  <a:latin typeface="Times New Roman" pitchFamily="18" charset="0"/>
                  <a:cs typeface="Times New Roman" pitchFamily="18" charset="0"/>
                </a:endParaRPr>
              </a:p>
              <a:p>
                <a:pPr lvl="1"/>
                <a:r>
                  <a:rPr lang="ja-JP" altLang="en-US" dirty="0"/>
                  <a:t>同順位の対象があれば，本来の２つの順位の平均値を両方に付与する．例：</a:t>
                </a:r>
                <a:r>
                  <a:rPr lang="en-US" altLang="ja-JP" dirty="0"/>
                  <a:t>1,2, 3.5, 3.5, 5, …</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r="-296"/>
                </a:stretch>
              </a:blipFill>
            </p:spPr>
            <p:txBody>
              <a:bodyPr/>
              <a:lstStyle/>
              <a:p>
                <a:r>
                  <a:rPr lang="ja-JP" alt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順位データの連関：</a:t>
            </a:r>
            <a:br>
              <a:rPr lang="en-US" altLang="ja-JP" dirty="0"/>
            </a:br>
            <a:r>
              <a:rPr lang="en-US" altLang="ja-JP" dirty="0"/>
              <a:t>Spearman’s </a:t>
            </a:r>
            <a:r>
              <a:rPr lang="en-US" altLang="ja-JP" i="1" dirty="0">
                <a:latin typeface="Times New Roman" pitchFamily="18" charset="0"/>
                <a:cs typeface="Times New Roman" pitchFamily="18" charset="0"/>
              </a:rPr>
              <a:t>ρ</a:t>
            </a:r>
            <a:r>
              <a:rPr lang="ja-JP" altLang="en-US" dirty="0"/>
              <a:t>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スピアマンの順位相関係数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𝜌</m:t>
                        </m:r>
                      </m:e>
                      <m:sub>
                        <m:r>
                          <a:rPr kumimoji="1" lang="en-US" altLang="ja-JP" b="0" i="1" smtClean="0">
                            <a:latin typeface="Cambria Math" panose="02040503050406030204" pitchFamily="18" charset="0"/>
                          </a:rPr>
                          <m:t>𝑠</m:t>
                        </m:r>
                      </m:sub>
                    </m:sSub>
                  </m:oMath>
                </a14:m>
                <a:endParaRPr lang="en-US" altLang="ja-JP" i="1" baseline="-25000" dirty="0">
                  <a:latin typeface="Times New Roman" pitchFamily="18" charset="0"/>
                  <a:cs typeface="Times New Roman" pitchFamily="18" charset="0"/>
                </a:endParaRP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
        <p:nvSpPr>
          <p:cNvPr id="5" name="テキスト ボックス 4"/>
          <p:cNvSpPr txBox="1"/>
          <p:nvPr/>
        </p:nvSpPr>
        <p:spPr>
          <a:xfrm>
            <a:off x="4323255" y="4005064"/>
            <a:ext cx="4342856" cy="954107"/>
          </a:xfrm>
          <a:prstGeom prst="rect">
            <a:avLst/>
          </a:prstGeom>
          <a:noFill/>
        </p:spPr>
        <p:txBody>
          <a:bodyPr wrap="none" rtlCol="0">
            <a:spAutoFit/>
          </a:bodyPr>
          <a:lstStyle/>
          <a:p>
            <a:r>
              <a:rPr lang="ja-JP" altLang="en-US" sz="2800" dirty="0"/>
              <a:t>観測対象 </a:t>
            </a:r>
            <a:r>
              <a:rPr lang="en-US" altLang="ja-JP" sz="2800" i="1" dirty="0" err="1">
                <a:latin typeface="Times New Roman" pitchFamily="18" charset="0"/>
                <a:cs typeface="Times New Roman" pitchFamily="18" charset="0"/>
              </a:rPr>
              <a:t>i</a:t>
            </a:r>
            <a:r>
              <a:rPr lang="en-US" altLang="ja-JP" sz="2800" dirty="0"/>
              <a:t> </a:t>
            </a:r>
            <a:r>
              <a:rPr lang="ja-JP" altLang="en-US" sz="2800" dirty="0"/>
              <a:t>の，２変数</a:t>
            </a:r>
            <a:endParaRPr lang="en-US" altLang="ja-JP" sz="2800" dirty="0"/>
          </a:p>
          <a:p>
            <a:r>
              <a:rPr lang="ja-JP" altLang="en-US" sz="2800" dirty="0"/>
              <a:t>それぞれにおける</a:t>
            </a:r>
            <a:r>
              <a:rPr kumimoji="1" lang="ja-JP" altLang="en-US" sz="2800" dirty="0"/>
              <a:t>順位の差</a:t>
            </a:r>
          </a:p>
        </p:txBody>
      </p:sp>
      <mc:AlternateContent xmlns:mc="http://schemas.openxmlformats.org/markup-compatibility/2006" xmlns:a14="http://schemas.microsoft.com/office/drawing/2010/main">
        <mc:Choice Requires="a14">
          <p:sp>
            <p:nvSpPr>
              <p:cNvPr id="7" name="テキスト ボックス 6"/>
              <p:cNvSpPr txBox="1"/>
              <p:nvPr/>
            </p:nvSpPr>
            <p:spPr>
              <a:xfrm>
                <a:off x="1043608" y="2630015"/>
                <a:ext cx="3079241" cy="939873"/>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𝑟</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=1−</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6</m:t>
                          </m:r>
                          <m:nary>
                            <m:naryPr>
                              <m:chr m:val="∑"/>
                              <m:ctrlPr>
                                <a:rPr kumimoji="1" lang="en-US" altLang="ja-JP" sz="2800" b="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𝐷</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2</m:t>
                                  </m:r>
                                </m:sup>
                              </m:sSubSup>
                            </m:e>
                          </m:nary>
                        </m:num>
                        <m:den>
                          <m:r>
                            <a:rPr kumimoji="1" lang="en-US" altLang="ja-JP" sz="2800" b="0" i="1" smtClean="0">
                              <a:latin typeface="Cambria Math" panose="02040503050406030204" pitchFamily="18" charset="0"/>
                            </a:rPr>
                            <m:t>𝑁</m:t>
                          </m:r>
                          <m:d>
                            <m:dPr>
                              <m:ctrlPr>
                                <a:rPr kumimoji="1" lang="en-US" altLang="ja-JP" sz="2800" b="0" i="1" smtClean="0">
                                  <a:latin typeface="Cambria Math" panose="02040503050406030204" pitchFamily="18" charset="0"/>
                                </a:rPr>
                              </m:ctrlPr>
                            </m:d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𝑁</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−1</m:t>
                              </m:r>
                            </m:e>
                          </m:d>
                        </m:den>
                      </m:f>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043608" y="2630015"/>
                <a:ext cx="3079241" cy="93987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357738" y="3434931"/>
                <a:ext cx="19258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𝐷</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𝑦</m:t>
                          </m:r>
                        </m:e>
                        <m:sub>
                          <m:r>
                            <a:rPr kumimoji="1" lang="en-US" altLang="ja-JP" sz="2800" b="0" i="1" smtClean="0">
                              <a:latin typeface="Cambria Math" panose="02040503050406030204" pitchFamily="18" charset="0"/>
                            </a:rPr>
                            <m:t>𝑖</m:t>
                          </m:r>
                        </m:sub>
                      </m:sSub>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357738" y="3434931"/>
                <a:ext cx="1925848" cy="430887"/>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a:t>望ましい連関の測度：２変数間に共変動がまったくないときに０，完全な共変動関係が存在する場合に１（あるいは </a:t>
            </a:r>
            <a:r>
              <a:rPr lang="en-US" altLang="ja-JP" dirty="0"/>
              <a:t>-1</a:t>
            </a:r>
            <a:r>
              <a:rPr lang="ja-JP" altLang="en-US" dirty="0"/>
              <a:t>）をとる．相関係数と同様．</a:t>
            </a:r>
            <a:endParaRPr lang="en-US" altLang="ja-JP" dirty="0"/>
          </a:p>
          <a:p>
            <a:r>
              <a:rPr lang="ja-JP" altLang="en-US" dirty="0"/>
              <a:t>一方が独立変数，もう一方が従属変数と想定できる場合には，</a:t>
            </a:r>
            <a:r>
              <a:rPr lang="ja-JP" altLang="en-US" u="sng" dirty="0"/>
              <a:t>独立変数側のカテゴリ（例：信仰する宗教）によって，従属変数側のカテゴリ（例：判決への意見）を説明，予測する．まったく予測できない場合に０，完全な予測が可能な場合に１（あるいは </a:t>
            </a:r>
            <a:r>
              <a:rPr lang="en-US" altLang="ja-JP" u="sng" dirty="0"/>
              <a:t>-1 </a:t>
            </a:r>
            <a:r>
              <a:rPr lang="ja-JP" altLang="en-US" u="sng" dirty="0"/>
              <a:t>）</a:t>
            </a:r>
            <a:r>
              <a:rPr lang="ja-JP" altLang="en-US" dirty="0"/>
              <a:t>．</a:t>
            </a:r>
            <a:endParaRPr lang="en-US" altLang="ja-JP"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スピアマンの </a:t>
            </a:r>
            <a:r>
              <a:rPr kumimoji="1" lang="en-US" altLang="ja-JP" i="1" dirty="0">
                <a:latin typeface="Times New Roman" pitchFamily="18" charset="0"/>
                <a:cs typeface="Times New Roman" pitchFamily="18" charset="0"/>
              </a:rPr>
              <a:t>ρ</a:t>
            </a:r>
            <a:r>
              <a:rPr kumimoji="1" lang="en-US" altLang="ja-JP" dirty="0"/>
              <a:t> </a:t>
            </a:r>
            <a:r>
              <a:rPr kumimoji="1" lang="ja-JP" altLang="en-US" dirty="0"/>
              <a:t>計算例</a:t>
            </a:r>
          </a:p>
        </p:txBody>
      </p:sp>
      <p:sp>
        <p:nvSpPr>
          <p:cNvPr id="3" name="コンテンツ プレースホルダ 2"/>
          <p:cNvSpPr>
            <a:spLocks noGrp="1"/>
          </p:cNvSpPr>
          <p:nvPr>
            <p:ph idx="1"/>
          </p:nvPr>
        </p:nvSpPr>
        <p:spPr/>
        <p:txBody>
          <a:bodyPr/>
          <a:lstStyle/>
          <a:p>
            <a:r>
              <a:rPr lang="ja-JP" altLang="en-US" dirty="0"/>
              <a:t>５人が</a:t>
            </a:r>
            <a:r>
              <a:rPr lang="en-US" altLang="ja-JP" dirty="0"/>
              <a:t>100</a:t>
            </a:r>
            <a:r>
              <a:rPr lang="ja-JP" altLang="en-US" dirty="0"/>
              <a:t>メートル走と</a:t>
            </a:r>
            <a:r>
              <a:rPr lang="en-US" altLang="ja-JP" dirty="0"/>
              <a:t>200</a:t>
            </a:r>
            <a:r>
              <a:rPr lang="ja-JP" altLang="en-US" dirty="0"/>
              <a:t>メートル走を走る．順位を記録する．</a:t>
            </a:r>
            <a:endParaRPr kumimoji="1" lang="ja-JP" altLang="en-US" dirty="0"/>
          </a:p>
        </p:txBody>
      </p:sp>
      <p:graphicFrame>
        <p:nvGraphicFramePr>
          <p:cNvPr id="5" name="表 4"/>
          <p:cNvGraphicFramePr>
            <a:graphicFrameLocks noGrp="1"/>
          </p:cNvGraphicFramePr>
          <p:nvPr/>
        </p:nvGraphicFramePr>
        <p:xfrm>
          <a:off x="1285852" y="2643182"/>
          <a:ext cx="5786478" cy="1785951"/>
        </p:xfrm>
        <a:graphic>
          <a:graphicData uri="http://schemas.openxmlformats.org/drawingml/2006/table">
            <a:tbl>
              <a:tblPr firstRow="1" bandRow="1">
                <a:tableStyleId>{2D5ABB26-0587-4C30-8999-92F81FD0307C}</a:tableStyleId>
              </a:tblPr>
              <a:tblGrid>
                <a:gridCol w="1382608">
                  <a:extLst>
                    <a:ext uri="{9D8B030D-6E8A-4147-A177-3AD203B41FA5}">
                      <a16:colId xmlns:a16="http://schemas.microsoft.com/office/drawing/2014/main" val="20000"/>
                    </a:ext>
                  </a:extLst>
                </a:gridCol>
                <a:gridCol w="880774">
                  <a:extLst>
                    <a:ext uri="{9D8B030D-6E8A-4147-A177-3AD203B41FA5}">
                      <a16:colId xmlns:a16="http://schemas.microsoft.com/office/drawing/2014/main" val="20001"/>
                    </a:ext>
                  </a:extLst>
                </a:gridCol>
                <a:gridCol w="880774">
                  <a:extLst>
                    <a:ext uri="{9D8B030D-6E8A-4147-A177-3AD203B41FA5}">
                      <a16:colId xmlns:a16="http://schemas.microsoft.com/office/drawing/2014/main" val="20002"/>
                    </a:ext>
                  </a:extLst>
                </a:gridCol>
                <a:gridCol w="880774">
                  <a:extLst>
                    <a:ext uri="{9D8B030D-6E8A-4147-A177-3AD203B41FA5}">
                      <a16:colId xmlns:a16="http://schemas.microsoft.com/office/drawing/2014/main" val="20003"/>
                    </a:ext>
                  </a:extLst>
                </a:gridCol>
                <a:gridCol w="880774">
                  <a:extLst>
                    <a:ext uri="{9D8B030D-6E8A-4147-A177-3AD203B41FA5}">
                      <a16:colId xmlns:a16="http://schemas.microsoft.com/office/drawing/2014/main" val="20004"/>
                    </a:ext>
                  </a:extLst>
                </a:gridCol>
                <a:gridCol w="880774">
                  <a:extLst>
                    <a:ext uri="{9D8B030D-6E8A-4147-A177-3AD203B41FA5}">
                      <a16:colId xmlns:a16="http://schemas.microsoft.com/office/drawing/2014/main" val="20005"/>
                    </a:ext>
                  </a:extLst>
                </a:gridCol>
              </a:tblGrid>
              <a:tr h="595317">
                <a:tc>
                  <a:txBody>
                    <a:bodyPr/>
                    <a:lstStyle/>
                    <a:p>
                      <a:r>
                        <a:rPr kumimoji="1" lang="en-US" altLang="ja-JP" sz="2800" dirty="0"/>
                        <a:t>X: 100m</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3</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5317">
                <a:tc>
                  <a:txBody>
                    <a:bodyPr/>
                    <a:lstStyle/>
                    <a:p>
                      <a:r>
                        <a:rPr kumimoji="1" lang="en-US" altLang="ja-JP" sz="2800" dirty="0"/>
                        <a:t>Y: 200m</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3</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5317">
                <a:tc>
                  <a:txBody>
                    <a:bodyPr/>
                    <a:lstStyle/>
                    <a:p>
                      <a:r>
                        <a:rPr kumimoji="1" lang="en-US" altLang="ja-JP" sz="2800" dirty="0"/>
                        <a:t>D = X - Y</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テキスト ボックス 3"/>
              <p:cNvSpPr txBox="1"/>
              <p:nvPr/>
            </p:nvSpPr>
            <p:spPr>
              <a:xfrm>
                <a:off x="1284432" y="4725144"/>
                <a:ext cx="5765040" cy="1239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𝑠</m:t>
                          </m:r>
                        </m:sub>
                      </m:sSub>
                      <m:r>
                        <m:rPr>
                          <m:aln/>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1−</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6</m:t>
                          </m:r>
                          <m:r>
                            <a:rPr kumimoji="1" lang="en-US" altLang="ja-JP" sz="2000" b="0" i="1" smtClean="0">
                              <a:latin typeface="Cambria Math" panose="02040503050406030204" pitchFamily="18" charset="0"/>
                              <a:ea typeface="Cambria Math" panose="02040503050406030204" pitchFamily="18" charset="0"/>
                            </a:rPr>
                            <m:t>×</m:t>
                          </m:r>
                          <m:d>
                            <m:dPr>
                              <m:begChr m:val="{"/>
                              <m:endChr m:val="}"/>
                              <m:ctrlPr>
                                <a:rPr kumimoji="1" lang="en-US" altLang="ja-JP" sz="2000" b="0" i="1" smtClean="0">
                                  <a:latin typeface="Cambria Math" panose="02040503050406030204" pitchFamily="18" charset="0"/>
                                  <a:ea typeface="Cambria Math" panose="02040503050406030204" pitchFamily="18" charset="0"/>
                                </a:rPr>
                              </m:ctrlPr>
                            </m:dPr>
                            <m:e>
                              <m:sSup>
                                <m:sSupPr>
                                  <m:ctrlPr>
                                    <a:rPr kumimoji="1" lang="en-US" altLang="ja-JP" sz="2000" b="0" i="1" smtClean="0">
                                      <a:latin typeface="Cambria Math" panose="02040503050406030204" pitchFamily="18" charset="0"/>
                                      <a:ea typeface="Cambria Math" panose="02040503050406030204" pitchFamily="18" charset="0"/>
                                    </a:rPr>
                                  </m:ctrlPr>
                                </m:sSupPr>
                                <m:e>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−1</m:t>
                                      </m:r>
                                    </m:e>
                                  </m:d>
                                </m:e>
                                <m:sup>
                                  <m:r>
                                    <a:rPr kumimoji="1" lang="en-US" altLang="ja-JP" sz="2000" b="0" i="1" smtClean="0">
                                      <a:latin typeface="Cambria Math" panose="02040503050406030204" pitchFamily="18" charset="0"/>
                                      <a:ea typeface="Cambria Math" panose="02040503050406030204" pitchFamily="18" charset="0"/>
                                    </a:rPr>
                                    <m:t>2</m:t>
                                  </m:r>
                                </m:sup>
                              </m:sSup>
                              <m:r>
                                <a:rPr kumimoji="1" lang="en-US" altLang="ja-JP" sz="2000" b="0" i="1" smtClean="0">
                                  <a:latin typeface="Cambria Math" panose="02040503050406030204" pitchFamily="18" charset="0"/>
                                  <a:ea typeface="Cambria Math" panose="02040503050406030204" pitchFamily="18" charset="0"/>
                                </a:rPr>
                                <m:t>+</m:t>
                              </m:r>
                              <m:sSup>
                                <m:sSupPr>
                                  <m:ctrlPr>
                                    <a:rPr kumimoji="1" lang="en-US" altLang="ja-JP" sz="2000" b="0" i="1" smtClean="0">
                                      <a:latin typeface="Cambria Math" panose="02040503050406030204" pitchFamily="18" charset="0"/>
                                      <a:ea typeface="Cambria Math" panose="02040503050406030204" pitchFamily="18" charset="0"/>
                                    </a:rPr>
                                  </m:ctrlPr>
                                </m:sSupPr>
                                <m:e>
                                  <m:d>
                                    <m:dPr>
                                      <m:ctrlPr>
                                        <a:rPr kumimoji="1" lang="en-US" altLang="ja-JP" sz="2000" b="0" i="1" smtClean="0">
                                          <a:latin typeface="Cambria Math" panose="02040503050406030204" pitchFamily="18" charset="0"/>
                                          <a:ea typeface="Cambria Math" panose="02040503050406030204" pitchFamily="18" charset="0"/>
                                        </a:rPr>
                                      </m:ctrlPr>
                                    </m:dPr>
                                    <m:e>
                                      <m:r>
                                        <a:rPr kumimoji="1" lang="en-US" altLang="ja-JP" sz="2000" b="0" i="1" smtClean="0">
                                          <a:latin typeface="Cambria Math" panose="02040503050406030204" pitchFamily="18" charset="0"/>
                                          <a:ea typeface="Cambria Math" panose="02040503050406030204" pitchFamily="18" charset="0"/>
                                        </a:rPr>
                                        <m:t>+1</m:t>
                                      </m:r>
                                    </m:e>
                                  </m:d>
                                </m:e>
                                <m:sup>
                                  <m:r>
                                    <a:rPr kumimoji="1" lang="en-US" altLang="ja-JP" sz="2000" b="0" i="1" smtClean="0">
                                      <a:latin typeface="Cambria Math" panose="02040503050406030204" pitchFamily="18" charset="0"/>
                                      <a:ea typeface="Cambria Math" panose="02040503050406030204" pitchFamily="18" charset="0"/>
                                    </a:rPr>
                                    <m:t>2</m:t>
                                  </m:r>
                                </m:sup>
                              </m:sSup>
                              <m:r>
                                <a:rPr kumimoji="1" lang="en-US" altLang="ja-JP" sz="2000" b="0" i="1" smtClean="0">
                                  <a:latin typeface="Cambria Math" panose="02040503050406030204" pitchFamily="18" charset="0"/>
                                  <a:ea typeface="Cambria Math" panose="02040503050406030204" pitchFamily="18" charset="0"/>
                                </a:rPr>
                                <m:t>+</m:t>
                              </m:r>
                              <m:sSup>
                                <m:sSupPr>
                                  <m:ctrlPr>
                                    <a:rPr kumimoji="1" lang="en-US" altLang="ja-JP" sz="2000" b="0" i="1" smtClean="0">
                                      <a:latin typeface="Cambria Math" panose="02040503050406030204" pitchFamily="18" charset="0"/>
                                      <a:ea typeface="Cambria Math" panose="02040503050406030204" pitchFamily="18" charset="0"/>
                                    </a:rPr>
                                  </m:ctrlPr>
                                </m:sSupPr>
                                <m:e>
                                  <m:r>
                                    <a:rPr kumimoji="1" lang="en-US" altLang="ja-JP" sz="2000" b="0" i="1" smtClean="0">
                                      <a:latin typeface="Cambria Math" panose="02040503050406030204" pitchFamily="18" charset="0"/>
                                      <a:ea typeface="Cambria Math" panose="02040503050406030204" pitchFamily="18" charset="0"/>
                                    </a:rPr>
                                    <m:t>0</m:t>
                                  </m:r>
                                </m:e>
                                <m:sup>
                                  <m:r>
                                    <a:rPr kumimoji="1" lang="en-US" altLang="ja-JP" sz="2000" b="0" i="1" smtClean="0">
                                      <a:latin typeface="Cambria Math" panose="02040503050406030204" pitchFamily="18" charset="0"/>
                                      <a:ea typeface="Cambria Math" panose="02040503050406030204" pitchFamily="18" charset="0"/>
                                    </a:rPr>
                                    <m:t>2</m:t>
                                  </m:r>
                                </m:sup>
                              </m:sSup>
                              <m:r>
                                <a:rPr kumimoji="1" lang="en-US" altLang="ja-JP" sz="2000" b="0" i="1" smtClean="0">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d>
                                    <m:dPr>
                                      <m:ctrlPr>
                                        <a:rPr lang="en-US" altLang="ja-JP" sz="2000" i="1">
                                          <a:latin typeface="Cambria Math" panose="02040503050406030204" pitchFamily="18" charset="0"/>
                                          <a:ea typeface="Cambria Math" panose="02040503050406030204" pitchFamily="18" charset="0"/>
                                        </a:rPr>
                                      </m:ctrlPr>
                                    </m:dPr>
                                    <m:e>
                                      <m:r>
                                        <a:rPr lang="en-US" altLang="ja-JP" sz="2000" i="1">
                                          <a:latin typeface="Cambria Math" panose="02040503050406030204" pitchFamily="18" charset="0"/>
                                          <a:ea typeface="Cambria Math" panose="02040503050406030204" pitchFamily="18" charset="0"/>
                                        </a:rPr>
                                        <m:t>−1</m:t>
                                      </m:r>
                                    </m:e>
                                  </m:d>
                                </m:e>
                                <m:sup>
                                  <m:r>
                                    <a:rPr lang="en-US" altLang="ja-JP" sz="2000" i="1">
                                      <a:latin typeface="Cambria Math" panose="02040503050406030204" pitchFamily="18" charset="0"/>
                                      <a:ea typeface="Cambria Math" panose="02040503050406030204" pitchFamily="18" charset="0"/>
                                    </a:rPr>
                                    <m:t>2</m:t>
                                  </m:r>
                                </m:sup>
                              </m:sSup>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d>
                                    <m:dPr>
                                      <m:ctrlPr>
                                        <a:rPr lang="en-US" altLang="ja-JP" sz="2000" i="1">
                                          <a:latin typeface="Cambria Math" panose="02040503050406030204" pitchFamily="18" charset="0"/>
                                          <a:ea typeface="Cambria Math" panose="02040503050406030204" pitchFamily="18" charset="0"/>
                                        </a:rPr>
                                      </m:ctrlPr>
                                    </m:dPr>
                                    <m:e>
                                      <m:r>
                                        <a:rPr lang="en-US" altLang="ja-JP" sz="2000" i="1">
                                          <a:latin typeface="Cambria Math" panose="02040503050406030204" pitchFamily="18" charset="0"/>
                                          <a:ea typeface="Cambria Math" panose="02040503050406030204" pitchFamily="18" charset="0"/>
                                        </a:rPr>
                                        <m:t>+1</m:t>
                                      </m:r>
                                    </m:e>
                                  </m:d>
                                </m:e>
                                <m:sup>
                                  <m:r>
                                    <a:rPr lang="en-US" altLang="ja-JP" sz="2000" i="1">
                                      <a:latin typeface="Cambria Math" panose="02040503050406030204" pitchFamily="18" charset="0"/>
                                      <a:ea typeface="Cambria Math" panose="02040503050406030204" pitchFamily="18" charset="0"/>
                                    </a:rPr>
                                    <m:t>2</m:t>
                                  </m:r>
                                </m:sup>
                              </m:sSup>
                            </m:e>
                          </m:d>
                        </m:num>
                        <m:den>
                          <m:r>
                            <a:rPr kumimoji="1" lang="en-US" altLang="ja-JP" sz="2000" b="0" i="1" smtClean="0">
                              <a:latin typeface="Cambria Math" panose="02040503050406030204" pitchFamily="18" charset="0"/>
                            </a:rPr>
                            <m:t>5</m:t>
                          </m:r>
                          <m:r>
                            <a:rPr kumimoji="1" lang="en-US" altLang="ja-JP" sz="2000" b="0" i="1" smtClean="0">
                              <a:latin typeface="Cambria Math" panose="02040503050406030204" pitchFamily="18" charset="0"/>
                              <a:ea typeface="Cambria Math" panose="02040503050406030204" pitchFamily="18" charset="0"/>
                            </a:rPr>
                            <m:t>×</m:t>
                          </m:r>
                          <m:d>
                            <m:dPr>
                              <m:ctrlPr>
                                <a:rPr kumimoji="1" lang="en-US" altLang="ja-JP" sz="2000" b="0" i="1" smtClean="0">
                                  <a:latin typeface="Cambria Math" panose="02040503050406030204" pitchFamily="18" charset="0"/>
                                  <a:ea typeface="Cambria Math" panose="02040503050406030204" pitchFamily="18" charset="0"/>
                                </a:rPr>
                              </m:ctrlPr>
                            </m:dPr>
                            <m:e>
                              <m:sSup>
                                <m:sSupPr>
                                  <m:ctrlPr>
                                    <a:rPr kumimoji="1" lang="en-US" altLang="ja-JP" sz="2000" b="0" i="1" smtClean="0">
                                      <a:latin typeface="Cambria Math" panose="02040503050406030204" pitchFamily="18" charset="0"/>
                                      <a:ea typeface="Cambria Math" panose="02040503050406030204" pitchFamily="18" charset="0"/>
                                    </a:rPr>
                                  </m:ctrlPr>
                                </m:sSupPr>
                                <m:e>
                                  <m:r>
                                    <a:rPr kumimoji="1" lang="en-US" altLang="ja-JP" sz="2000" b="0" i="1" smtClean="0">
                                      <a:latin typeface="Cambria Math" panose="02040503050406030204" pitchFamily="18" charset="0"/>
                                      <a:ea typeface="Cambria Math" panose="02040503050406030204" pitchFamily="18" charset="0"/>
                                    </a:rPr>
                                    <m:t>5</m:t>
                                  </m:r>
                                </m:e>
                                <m:sup>
                                  <m:r>
                                    <a:rPr kumimoji="1" lang="en-US" altLang="ja-JP" sz="2000" b="0" i="1" smtClean="0">
                                      <a:latin typeface="Cambria Math" panose="02040503050406030204" pitchFamily="18" charset="0"/>
                                      <a:ea typeface="Cambria Math" panose="02040503050406030204" pitchFamily="18" charset="0"/>
                                    </a:rPr>
                                    <m:t>2</m:t>
                                  </m:r>
                                </m:sup>
                              </m:sSup>
                              <m:r>
                                <a:rPr kumimoji="1" lang="en-US" altLang="ja-JP" sz="2000" b="0" i="1" smtClean="0">
                                  <a:latin typeface="Cambria Math" panose="02040503050406030204" pitchFamily="18" charset="0"/>
                                  <a:ea typeface="Cambria Math" panose="02040503050406030204" pitchFamily="18" charset="0"/>
                                </a:rPr>
                                <m:t>−1</m:t>
                              </m:r>
                            </m:e>
                          </m:d>
                        </m:den>
                      </m:f>
                      <m:r>
                        <m:rPr>
                          <m:brk m:alnAt="1"/>
                        </m:rP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1−</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24</m:t>
                          </m:r>
                        </m:num>
                        <m:den>
                          <m:r>
                            <a:rPr kumimoji="1" lang="en-US" altLang="ja-JP" sz="2000" b="0" i="1" smtClean="0">
                              <a:latin typeface="Cambria Math" panose="02040503050406030204" pitchFamily="18" charset="0"/>
                            </a:rPr>
                            <m:t>5</m:t>
                          </m:r>
                          <m:r>
                            <a:rPr kumimoji="1" lang="en-US" altLang="ja-JP" sz="2000" b="0" i="1" smtClean="0">
                              <a:latin typeface="Cambria Math" panose="02040503050406030204" pitchFamily="18" charset="0"/>
                              <a:ea typeface="Cambria Math" panose="02040503050406030204" pitchFamily="18" charset="0"/>
                            </a:rPr>
                            <m:t>×24</m:t>
                          </m:r>
                        </m:den>
                      </m:f>
                      <m:r>
                        <a:rPr kumimoji="1" lang="en-US" altLang="ja-JP" sz="2000" b="0" i="1" smtClean="0">
                          <a:latin typeface="Cambria Math" panose="02040503050406030204" pitchFamily="18" charset="0"/>
                        </a:rPr>
                        <m:t>=0.80</m:t>
                      </m:r>
                    </m:oMath>
                  </m:oMathPara>
                </a14:m>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284432" y="4725144"/>
                <a:ext cx="5765040" cy="1239250"/>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ピアソンの相関係数との関係</a:t>
            </a:r>
          </a:p>
        </p:txBody>
      </p:sp>
      <p:sp>
        <p:nvSpPr>
          <p:cNvPr id="3" name="コンテンツ プレースホルダ 2"/>
          <p:cNvSpPr>
            <a:spLocks noGrp="1"/>
          </p:cNvSpPr>
          <p:nvPr>
            <p:ph idx="1"/>
          </p:nvPr>
        </p:nvSpPr>
        <p:spPr/>
        <p:txBody>
          <a:bodyPr/>
          <a:lstStyle/>
          <a:p>
            <a:r>
              <a:rPr lang="ja-JP" altLang="en-US" dirty="0"/>
              <a:t>スピアマンの順位相関係数は，量的変数の場合のピアソンの相関係数を，順位データにそのまま適用したものになっている．証明に興味があれば，例えば以下の文献を参照．高校数学の範囲でできる．</a:t>
            </a:r>
            <a:endParaRPr lang="en-US" altLang="ja-JP" dirty="0"/>
          </a:p>
          <a:p>
            <a:pPr lvl="1"/>
            <a:r>
              <a:rPr kumimoji="1" lang="ja-JP" altLang="en-US" dirty="0"/>
              <a:t>池田央</a:t>
            </a:r>
            <a:r>
              <a:rPr kumimoji="1" lang="en-US" altLang="ja-JP" dirty="0"/>
              <a:t>『</a:t>
            </a:r>
            <a:r>
              <a:rPr kumimoji="1" lang="ja-JP" altLang="en-US" dirty="0"/>
              <a:t>統計的方法 </a:t>
            </a:r>
            <a:r>
              <a:rPr kumimoji="1" lang="en-US" altLang="ja-JP" dirty="0"/>
              <a:t>I』</a:t>
            </a:r>
            <a:r>
              <a:rPr kumimoji="1" lang="ja-JP" altLang="en-US" dirty="0"/>
              <a:t>（新曜社）</a:t>
            </a:r>
            <a:r>
              <a:rPr kumimoji="1" lang="en-US" altLang="ja-JP" dirty="0"/>
              <a:t>p.140</a:t>
            </a:r>
          </a:p>
          <a:p>
            <a:pPr lvl="1"/>
            <a:r>
              <a:rPr lang="ja-JP" altLang="en-US" dirty="0"/>
              <a:t>ホーエル</a:t>
            </a:r>
            <a:r>
              <a:rPr lang="en-US" altLang="ja-JP" dirty="0"/>
              <a:t>『</a:t>
            </a:r>
            <a:r>
              <a:rPr lang="ja-JP" altLang="en-US" dirty="0"/>
              <a:t>入門数理統計学</a:t>
            </a:r>
            <a:r>
              <a:rPr lang="en-US" altLang="ja-JP" dirty="0"/>
              <a:t>』</a:t>
            </a:r>
            <a:r>
              <a:rPr lang="ja-JP" altLang="en-US" dirty="0"/>
              <a:t>（培風館）第７章練習問題</a:t>
            </a:r>
            <a:r>
              <a:rPr lang="en-US" altLang="ja-JP" dirty="0"/>
              <a:t>8, 9, 10</a:t>
            </a:r>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kumimoji="1" lang="en-US" altLang="ja-JP" dirty="0"/>
                  <a:t>Kendall </a:t>
                </a:r>
                <a:r>
                  <a:rPr kumimoji="1" lang="ja-JP" altLang="en-US" dirty="0"/>
                  <a:t>の順位相関係数 </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𝜏</m:t>
                        </m:r>
                      </m:e>
                      <m:sub>
                        <m:r>
                          <a:rPr kumimoji="1" lang="en-US" altLang="ja-JP" b="0" i="1" smtClean="0">
                            <a:latin typeface="Cambria Math" panose="02040503050406030204" pitchFamily="18" charset="0"/>
                          </a:rPr>
                          <m:t>𝑏</m:t>
                        </m:r>
                      </m:sub>
                    </m:sSub>
                  </m:oMath>
                </a14:m>
                <a:endParaRPr kumimoji="1" lang="ja-JP" altLang="en-US" i="1" baseline="-25000" dirty="0">
                  <a:latin typeface="Times New Roman" pitchFamily="18" charset="0"/>
                  <a:cs typeface="Times New Roman" pitchFamily="18" charset="0"/>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2"/>
                <a:stretch>
                  <a:fillRect b="-95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pPr marL="342900" lvl="1" indent="-342900">
                  <a:buFont typeface="Arial" pitchFamily="34" charset="0"/>
                  <a:buChar char="•"/>
                </a:pPr>
                <a:r>
                  <a:rPr lang="ja-JP" altLang="en-US" sz="3200" dirty="0"/>
                  <a:t>順位データに対して，</a:t>
                </a:r>
                <a:r>
                  <a:rPr lang="en-US" altLang="ja-JP" sz="3200" dirty="0"/>
                  <a:t>Kendall </a:t>
                </a:r>
                <a:r>
                  <a:rPr lang="ja-JP" altLang="en-US" sz="3200" dirty="0"/>
                  <a:t>の順位相関係数 </a:t>
                </a:r>
                <a14:m>
                  <m:oMath xmlns:m="http://schemas.openxmlformats.org/officeDocument/2006/math">
                    <m:sSub>
                      <m:sSubPr>
                        <m:ctrlPr>
                          <a:rPr lang="en-US" altLang="ja-JP" sz="3200" i="1">
                            <a:latin typeface="Cambria Math" panose="02040503050406030204" pitchFamily="18" charset="0"/>
                          </a:rPr>
                        </m:ctrlPr>
                      </m:sSubPr>
                      <m:e>
                        <m:r>
                          <a:rPr lang="ja-JP" altLang="en-US" sz="3200" i="1">
                            <a:latin typeface="Cambria Math" panose="02040503050406030204" pitchFamily="18" charset="0"/>
                          </a:rPr>
                          <m:t>𝜏</m:t>
                        </m:r>
                      </m:e>
                      <m:sub>
                        <m:r>
                          <a:rPr lang="en-US" altLang="ja-JP" sz="3200" i="1">
                            <a:latin typeface="Cambria Math" panose="02040503050406030204" pitchFamily="18" charset="0"/>
                          </a:rPr>
                          <m:t>𝑏</m:t>
                        </m:r>
                      </m:sub>
                    </m:sSub>
                  </m:oMath>
                </a14:m>
                <a:r>
                  <a:rPr lang="ja-JP" altLang="en-US" sz="3200" dirty="0"/>
                  <a:t> が用いられることも多い．</a:t>
                </a:r>
                <a:endParaRPr lang="en-US" altLang="ja-JP" sz="3200" dirty="0"/>
              </a:p>
              <a:p>
                <a:pPr marL="342900" lvl="1" indent="-342900">
                  <a:buFont typeface="Arial" pitchFamily="34" charset="0"/>
                  <a:buChar char="•"/>
                </a:pPr>
                <a:r>
                  <a:rPr lang="ja-JP" altLang="en-US" sz="3200" dirty="0"/>
                  <a:t>同順位がなければ，ペアの総数は </a:t>
                </a:r>
                <a14:m>
                  <m:oMath xmlns:m="http://schemas.openxmlformats.org/officeDocument/2006/math">
                    <m:f>
                      <m:fPr>
                        <m:ctrlPr>
                          <a:rPr lang="en-US" altLang="ja-JP" sz="3200" i="1" smtClean="0">
                            <a:latin typeface="Cambria Math" panose="02040503050406030204" pitchFamily="18" charset="0"/>
                          </a:rPr>
                        </m:ctrlPr>
                      </m:fPr>
                      <m:num>
                        <m:r>
                          <a:rPr lang="en-US" altLang="ja-JP" sz="3200" b="0" i="1" smtClean="0">
                            <a:latin typeface="Cambria Math" panose="02040503050406030204" pitchFamily="18" charset="0"/>
                          </a:rPr>
                          <m:t>𝑛</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𝑛</m:t>
                            </m:r>
                            <m:r>
                              <a:rPr lang="en-US" altLang="ja-JP" sz="3200" b="0" i="1" smtClean="0">
                                <a:latin typeface="Cambria Math" panose="02040503050406030204" pitchFamily="18" charset="0"/>
                              </a:rPr>
                              <m:t>−1</m:t>
                            </m:r>
                          </m:e>
                        </m:d>
                      </m:num>
                      <m:den>
                        <m:r>
                          <a:rPr lang="en-US" altLang="ja-JP" sz="3200" b="0" i="1" smtClean="0">
                            <a:latin typeface="Cambria Math" panose="02040503050406030204" pitchFamily="18" charset="0"/>
                          </a:rPr>
                          <m:t>2</m:t>
                        </m:r>
                      </m:den>
                    </m:f>
                  </m:oMath>
                </a14:m>
                <a:r>
                  <a:rPr lang="en-US" altLang="ja-JP" sz="3200" dirty="0"/>
                  <a:t> </a:t>
                </a:r>
                <a:r>
                  <a:rPr lang="ja-JP" altLang="en-US" sz="3200" dirty="0"/>
                  <a:t>なので，</a:t>
                </a:r>
                <a:r>
                  <a:rPr lang="en-US" altLang="ja-JP" sz="3200" dirty="0"/>
                  <a:t>Kendall </a:t>
                </a:r>
                <a:r>
                  <a:rPr lang="ja-JP" altLang="en-US" sz="3200" dirty="0"/>
                  <a:t>の順位相関係数</a:t>
                </a:r>
                <a14:m>
                  <m:oMath xmlns:m="http://schemas.openxmlformats.org/officeDocument/2006/math">
                    <m:r>
                      <a:rPr lang="en-US" altLang="ja-JP" sz="3200" b="0" i="0" smtClean="0">
                        <a:latin typeface="Cambria Math" panose="02040503050406030204" pitchFamily="18" charset="0"/>
                      </a:rPr>
                      <m:t> </m:t>
                    </m:r>
                    <m:sSub>
                      <m:sSubPr>
                        <m:ctrlPr>
                          <a:rPr lang="en-US" altLang="ja-JP" sz="3200" i="1">
                            <a:latin typeface="Cambria Math" panose="02040503050406030204" pitchFamily="18" charset="0"/>
                          </a:rPr>
                        </m:ctrlPr>
                      </m:sSubPr>
                      <m:e>
                        <m:r>
                          <a:rPr lang="en-US" altLang="ja-JP" sz="3200" b="0" i="1" smtClean="0">
                            <a:latin typeface="Cambria Math" panose="02040503050406030204" pitchFamily="18" charset="0"/>
                          </a:rPr>
                          <m:t>𝑡</m:t>
                        </m:r>
                      </m:e>
                      <m:sub>
                        <m:r>
                          <a:rPr lang="en-US" altLang="ja-JP" sz="3200" i="1">
                            <a:latin typeface="Cambria Math" panose="02040503050406030204" pitchFamily="18" charset="0"/>
                          </a:rPr>
                          <m:t>𝑏</m:t>
                        </m:r>
                      </m:sub>
                    </m:sSub>
                  </m:oMath>
                </a14:m>
                <a:r>
                  <a:rPr lang="ja-JP" altLang="en-US" sz="3200" dirty="0"/>
                  <a:t> は以下のようになる．</a:t>
                </a:r>
                <a:endParaRPr lang="en-US" altLang="ja-JP" sz="3200"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3"/>
                <a:stretch>
                  <a:fillRect l="-1704" t="-24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915816" y="4077072"/>
                <a:ext cx="5624680" cy="2126480"/>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𝑡</m:t>
                          </m:r>
                        </m:e>
                        <m:sub>
                          <m:r>
                            <a:rPr kumimoji="1" lang="en-US" altLang="ja-JP" sz="2800" b="0" i="1" smtClean="0">
                              <a:latin typeface="Cambria Math" panose="02040503050406030204" pitchFamily="18" charset="0"/>
                            </a:rPr>
                            <m:t>𝑏</m:t>
                          </m:r>
                        </m:sub>
                      </m:sSub>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num>
                        <m:den>
                          <m:rad>
                            <m:radPr>
                              <m:degHide m:val="on"/>
                              <m:ctrlPr>
                                <a:rPr kumimoji="1" lang="en-US" altLang="ja-JP" sz="2800" b="0" i="1" smtClean="0">
                                  <a:latin typeface="Cambria Math" panose="02040503050406030204" pitchFamily="18" charset="0"/>
                                </a:rPr>
                              </m:ctrlPr>
                            </m:radPr>
                            <m:deg/>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𝑑</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𝑇</m:t>
                                  </m:r>
                                </m:e>
                                <m:sub>
                                  <m:r>
                                    <a:rPr kumimoji="1" lang="en-US" altLang="ja-JP" sz="2800" b="0" i="1" smtClean="0">
                                      <a:latin typeface="Cambria Math" panose="02040503050406030204" pitchFamily="18" charset="0"/>
                                    </a:rPr>
                                    <m:t>𝑟</m:t>
                                  </m:r>
                                </m:sub>
                              </m:sSub>
                            </m:e>
                          </m:rad>
                          <m:rad>
                            <m:radPr>
                              <m:degHide m:val="on"/>
                              <m:ctrlPr>
                                <a:rPr kumimoji="1" lang="en-US" altLang="ja-JP" sz="2800" b="0" i="1" smtClean="0">
                                  <a:latin typeface="Cambria Math" panose="02040503050406030204" pitchFamily="18" charset="0"/>
                                </a:rPr>
                              </m:ctrlPr>
                            </m:radPr>
                            <m:deg/>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𝑑</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𝑇</m:t>
                                  </m:r>
                                </m:e>
                                <m:sub>
                                  <m:r>
                                    <a:rPr lang="en-US" altLang="ja-JP" sz="2800" b="0" i="1" smtClean="0">
                                      <a:latin typeface="Cambria Math" panose="02040503050406030204" pitchFamily="18" charset="0"/>
                                    </a:rPr>
                                    <m:t>𝑐</m:t>
                                  </m:r>
                                </m:sub>
                              </m:sSub>
                            </m:e>
                          </m:rad>
                        </m:den>
                      </m:f>
                      <m:r>
                        <m:rPr>
                          <m:brk/>
                        </m:rP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𝑛</m:t>
                              </m:r>
                            </m:e>
                            <m:sub>
                              <m:r>
                                <a:rPr lang="en-US" altLang="ja-JP" sz="2800" b="0" i="1" smtClean="0">
                                  <a:latin typeface="Cambria Math" panose="02040503050406030204" pitchFamily="18" charset="0"/>
                                </a:rPr>
                                <m:t>𝑠</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𝑛</m:t>
                              </m:r>
                            </m:e>
                            <m:sub>
                              <m:r>
                                <a:rPr lang="en-US" altLang="ja-JP" sz="2800" b="0" i="1" smtClean="0">
                                  <a:latin typeface="Cambria Math" panose="02040503050406030204" pitchFamily="18" charset="0"/>
                                </a:rPr>
                                <m:t>𝑑</m:t>
                              </m:r>
                            </m:sub>
                          </m:sSub>
                        </m:num>
                        <m:den>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𝑛</m:t>
                              </m:r>
                            </m:e>
                            <m:sub>
                              <m:r>
                                <a:rPr lang="en-US" altLang="ja-JP" sz="2800" b="0" i="1" smtClean="0">
                                  <a:latin typeface="Cambria Math" panose="02040503050406030204" pitchFamily="18" charset="0"/>
                                </a:rPr>
                                <m:t>𝑠</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𝑛</m:t>
                              </m:r>
                            </m:e>
                            <m:sub>
                              <m:r>
                                <a:rPr lang="en-US" altLang="ja-JP" sz="2800" b="0" i="1" smtClean="0">
                                  <a:latin typeface="Cambria Math" panose="02040503050406030204" pitchFamily="18" charset="0"/>
                                </a:rPr>
                                <m:t>𝑑</m:t>
                              </m:r>
                            </m:sub>
                          </m:sSub>
                        </m:den>
                      </m:f>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𝑑</m:t>
                              </m:r>
                            </m:sub>
                          </m:sSub>
                        </m:num>
                        <m:den>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𝑛</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𝑛</m:t>
                                  </m:r>
                                  <m:r>
                                    <a:rPr lang="en-US" altLang="ja-JP" sz="2800" b="0" i="1" smtClean="0">
                                      <a:latin typeface="Cambria Math" panose="02040503050406030204" pitchFamily="18" charset="0"/>
                                    </a:rPr>
                                    <m:t>−1</m:t>
                                  </m:r>
                                </m:e>
                              </m:d>
                            </m:num>
                            <m:den>
                              <m:r>
                                <a:rPr lang="en-US" altLang="ja-JP" sz="2800" b="0" i="1" smtClean="0">
                                  <a:latin typeface="Cambria Math" panose="02040503050406030204" pitchFamily="18" charset="0"/>
                                </a:rPr>
                                <m:t>2</m:t>
                              </m:r>
                            </m:den>
                          </m:f>
                        </m:den>
                      </m:f>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2</m:t>
                          </m:r>
                          <m:d>
                            <m:dPr>
                              <m:ctrlPr>
                                <a:rPr lang="en-US" altLang="ja-JP" sz="2800" b="0" i="1" smtClean="0">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𝑑</m:t>
                                  </m:r>
                                </m:sub>
                              </m:sSub>
                            </m:e>
                          </m:d>
                        </m:num>
                        <m:den>
                          <m:r>
                            <a:rPr lang="en-US" altLang="ja-JP" sz="2800" b="0" i="1" smtClean="0">
                              <a:latin typeface="Cambria Math" panose="02040503050406030204" pitchFamily="18" charset="0"/>
                            </a:rPr>
                            <m:t>𝑛</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𝑛</m:t>
                              </m:r>
                              <m:r>
                                <a:rPr lang="en-US" altLang="ja-JP" sz="2800" b="0" i="1" smtClean="0">
                                  <a:latin typeface="Cambria Math" panose="02040503050406030204" pitchFamily="18" charset="0"/>
                                </a:rPr>
                                <m:t>−1</m:t>
                              </m:r>
                            </m:e>
                          </m:d>
                        </m:den>
                      </m:f>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915816" y="4077072"/>
                <a:ext cx="5624680" cy="2126480"/>
              </a:xfrm>
              <a:prstGeom prst="rect">
                <a:avLst/>
              </a:prstGeom>
              <a:blipFill>
                <a:blip r:embed="rId4"/>
                <a:stretch>
                  <a:fillRect l="-758"/>
                </a:stretch>
              </a:blipFill>
            </p:spPr>
            <p:txBody>
              <a:bodyPr/>
              <a:lstStyle/>
              <a:p>
                <a:r>
                  <a:rPr lang="ja-JP" alt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latin typeface="Times New Roman" pitchFamily="18" charset="0"/>
                <a:cs typeface="Times New Roman" pitchFamily="18" charset="0"/>
              </a:rPr>
              <a:t>ケンドールの順位相関係数は，（ペアについて）２変数の大小が同方向か逆方向かを問題にするのに対して，スピアマンの順位相関係数は（個人内で）どれだけ順位が離れているかを考慮する．</a:t>
            </a:r>
          </a:p>
        </p:txBody>
      </p:sp>
      <mc:AlternateContent xmlns:mc="http://schemas.openxmlformats.org/markup-compatibility/2006" xmlns:a14="http://schemas.microsoft.com/office/drawing/2010/main">
        <mc:Choice Requires="a14">
          <p:sp>
            <p:nvSpPr>
              <p:cNvPr id="6" name="テキスト ボックス 5"/>
              <p:cNvSpPr txBox="1"/>
              <p:nvPr/>
            </p:nvSpPr>
            <p:spPr>
              <a:xfrm>
                <a:off x="971600" y="4583013"/>
                <a:ext cx="3079241" cy="939873"/>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𝑟</m:t>
                          </m:r>
                        </m:e>
                        <m:sub>
                          <m:r>
                            <a:rPr kumimoji="1" lang="en-US" altLang="ja-JP" sz="2800" b="0" i="1" smtClean="0">
                              <a:latin typeface="Cambria Math" panose="02040503050406030204" pitchFamily="18" charset="0"/>
                            </a:rPr>
                            <m:t>𝑠</m:t>
                          </m:r>
                        </m:sub>
                      </m:sSub>
                      <m:r>
                        <a:rPr kumimoji="1" lang="en-US" altLang="ja-JP" sz="2800" b="0" i="1" smtClean="0">
                          <a:latin typeface="Cambria Math" panose="02040503050406030204" pitchFamily="18" charset="0"/>
                        </a:rPr>
                        <m:t>=1−</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6</m:t>
                          </m:r>
                          <m:nary>
                            <m:naryPr>
                              <m:chr m:val="∑"/>
                              <m:ctrlPr>
                                <a:rPr kumimoji="1" lang="en-US" altLang="ja-JP" sz="2800" b="0" i="1" smtClean="0">
                                  <a:latin typeface="Cambria Math" panose="02040503050406030204" pitchFamily="18" charset="0"/>
                                </a:rPr>
                              </m:ctrlPr>
                            </m:naryPr>
                            <m:sub>
                              <m:r>
                                <m:rPr>
                                  <m:brk m:alnAt="23"/>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𝑛</m:t>
                              </m:r>
                            </m:sup>
                            <m:e>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𝐷</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2</m:t>
                                  </m:r>
                                </m:sup>
                              </m:sSubSup>
                            </m:e>
                          </m:nary>
                        </m:num>
                        <m:den>
                          <m:r>
                            <a:rPr kumimoji="1" lang="en-US" altLang="ja-JP" sz="2800" b="0" i="1" smtClean="0">
                              <a:latin typeface="Cambria Math" panose="02040503050406030204" pitchFamily="18" charset="0"/>
                            </a:rPr>
                            <m:t>𝑁</m:t>
                          </m:r>
                          <m:d>
                            <m:dPr>
                              <m:ctrlPr>
                                <a:rPr kumimoji="1" lang="en-US" altLang="ja-JP" sz="2800" b="0" i="1" smtClean="0">
                                  <a:latin typeface="Cambria Math" panose="02040503050406030204" pitchFamily="18" charset="0"/>
                                </a:rPr>
                              </m:ctrlPr>
                            </m:d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𝑁</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−1</m:t>
                              </m:r>
                            </m:e>
                          </m:d>
                        </m:den>
                      </m:f>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971600" y="4583013"/>
                <a:ext cx="3079241" cy="93987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788024" y="4625781"/>
                <a:ext cx="2539798" cy="897105"/>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𝑡</m:t>
                          </m:r>
                        </m:e>
                        <m:sub>
                          <m:r>
                            <a:rPr kumimoji="1" lang="en-US" altLang="ja-JP" sz="2800" b="0" i="1" smtClean="0">
                              <a:latin typeface="Cambria Math" panose="02040503050406030204" pitchFamily="18" charset="0"/>
                            </a:rPr>
                            <m:t>𝑏</m:t>
                          </m:r>
                        </m:sub>
                      </m:sSub>
                      <m:r>
                        <a:rPr kumimoji="1"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2</m:t>
                          </m:r>
                          <m:d>
                            <m:dPr>
                              <m:ctrlPr>
                                <a:rPr lang="en-US" altLang="ja-JP" sz="2800" b="0" i="1" smtClean="0">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𝑠</m:t>
                                  </m:r>
                                </m:sub>
                              </m:sSub>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𝑛</m:t>
                                  </m:r>
                                </m:e>
                                <m:sub>
                                  <m:r>
                                    <a:rPr lang="en-US" altLang="ja-JP" sz="2800" i="1">
                                      <a:latin typeface="Cambria Math" panose="02040503050406030204" pitchFamily="18" charset="0"/>
                                    </a:rPr>
                                    <m:t>𝑑</m:t>
                                  </m:r>
                                </m:sub>
                              </m:sSub>
                            </m:e>
                          </m:d>
                        </m:num>
                        <m:den>
                          <m:r>
                            <a:rPr lang="en-US" altLang="ja-JP" sz="2800" b="0" i="1" smtClean="0">
                              <a:latin typeface="Cambria Math" panose="02040503050406030204" pitchFamily="18" charset="0"/>
                            </a:rPr>
                            <m:t>𝑛</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𝑛</m:t>
                              </m:r>
                              <m:r>
                                <a:rPr lang="en-US" altLang="ja-JP" sz="2800" b="0" i="1" smtClean="0">
                                  <a:latin typeface="Cambria Math" panose="02040503050406030204" pitchFamily="18" charset="0"/>
                                </a:rPr>
                                <m:t>−1</m:t>
                              </m:r>
                            </m:e>
                          </m:d>
                        </m:den>
                      </m:f>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788024" y="4625781"/>
                <a:ext cx="2539798" cy="897105"/>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スピアマンの </a:t>
            </a:r>
            <a:r>
              <a:rPr lang="en-US" altLang="ja-JP" i="1" dirty="0">
                <a:latin typeface="Times New Roman" pitchFamily="18" charset="0"/>
                <a:cs typeface="Times New Roman" pitchFamily="18" charset="0"/>
              </a:rPr>
              <a:t>ρ</a:t>
            </a:r>
            <a:r>
              <a:rPr lang="en-US" altLang="ja-JP" dirty="0"/>
              <a:t> </a:t>
            </a:r>
            <a:r>
              <a:rPr lang="ja-JP" altLang="en-US" dirty="0"/>
              <a:t>の有意性検定</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量的変数での相関係数（ピアソンの相関係数）の場合と同様に，以下の</a:t>
                </a:r>
                <a:r>
                  <a:rPr kumimoji="1" lang="ja-JP" altLang="en-US" i="1" dirty="0">
                    <a:latin typeface="Times New Roman" pitchFamily="18" charset="0"/>
                    <a:cs typeface="Times New Roman" pitchFamily="18" charset="0"/>
                  </a:rPr>
                  <a:t> </a:t>
                </a:r>
                <a:r>
                  <a:rPr kumimoji="1" lang="en-US" altLang="ja-JP" i="1" dirty="0">
                    <a:latin typeface="Times New Roman" pitchFamily="18" charset="0"/>
                    <a:cs typeface="Times New Roman" pitchFamily="18" charset="0"/>
                  </a:rPr>
                  <a:t>t </a:t>
                </a:r>
                <a:r>
                  <a:rPr kumimoji="1" lang="ja-JP" altLang="en-US" dirty="0"/>
                  <a:t>統計量を用いて，母集団での順位相関係数がゼロ（</a:t>
                </a:r>
                <a14:m>
                  <m:oMath xmlns:m="http://schemas.openxmlformats.org/officeDocument/2006/math">
                    <m:sSub>
                      <m:sSubPr>
                        <m:ctrlPr>
                          <a:rPr kumimoji="1" lang="en-US" altLang="ja-JP" i="1" smtClean="0">
                            <a:latin typeface="Cambria Math" panose="02040503050406030204" pitchFamily="18" charset="0"/>
                          </a:rPr>
                        </m:ctrlPr>
                      </m:sSubPr>
                      <m:e>
                        <m:r>
                          <a:rPr kumimoji="1" lang="ja-JP" altLang="en-US" i="1" smtClean="0">
                            <a:latin typeface="Cambria Math" panose="02040503050406030204" pitchFamily="18" charset="0"/>
                          </a:rPr>
                          <m:t>𝜌</m:t>
                        </m:r>
                      </m:e>
                      <m:sub>
                        <m:r>
                          <a:rPr kumimoji="1" lang="en-US" altLang="ja-JP" b="0" i="1" smtClean="0">
                            <a:latin typeface="Cambria Math" panose="02040503050406030204" pitchFamily="18" charset="0"/>
                          </a:rPr>
                          <m:t>𝑠</m:t>
                        </m:r>
                      </m:sub>
                    </m:sSub>
                    <m:r>
                      <a:rPr kumimoji="1" lang="en-US" altLang="ja-JP" b="0" i="1" smtClean="0">
                        <a:latin typeface="Cambria Math" panose="02040503050406030204" pitchFamily="18" charset="0"/>
                      </a:rPr>
                      <m:t>=0</m:t>
                    </m:r>
                  </m:oMath>
                </a14:m>
                <a:r>
                  <a:rPr kumimoji="1" lang="ja-JP" altLang="en-US" dirty="0"/>
                  <a:t>）という帰無仮説の検定を行うことができる．</a:t>
                </a:r>
                <a:r>
                  <a:rPr lang="ja-JP" altLang="en-US" dirty="0"/>
                  <a:t>自由度は </a:t>
                </a:r>
                <a:r>
                  <a:rPr lang="en-US" altLang="ja-JP" i="1" dirty="0">
                    <a:latin typeface="Times New Roman" pitchFamily="18" charset="0"/>
                    <a:cs typeface="Times New Roman" pitchFamily="18" charset="0"/>
                  </a:rPr>
                  <a:t>N</a:t>
                </a:r>
                <a:r>
                  <a:rPr lang="en-US" altLang="ja-JP" dirty="0"/>
                  <a:t>-2 </a:t>
                </a:r>
                <a:r>
                  <a:rPr lang="ja-JP" altLang="en-US" dirty="0"/>
                  <a:t>である．</a:t>
                </a:r>
                <a:r>
                  <a:rPr kumimoji="1" lang="ja-JP" altLang="en-US" dirty="0"/>
                  <a:t>ただし，</a:t>
                </a:r>
                <a:r>
                  <a:rPr kumimoji="1" lang="en-US" altLang="ja-JP" i="1" dirty="0">
                    <a:latin typeface="Times New Roman" pitchFamily="18" charset="0"/>
                    <a:cs typeface="Times New Roman" pitchFamily="18" charset="0"/>
                  </a:rPr>
                  <a:t>N </a:t>
                </a:r>
                <a:r>
                  <a:rPr kumimoji="1" lang="ja-JP" altLang="en-US" dirty="0"/>
                  <a:t>が</a:t>
                </a:r>
                <a:r>
                  <a:rPr kumimoji="1" lang="en-US" altLang="ja-JP" dirty="0"/>
                  <a:t>10</a:t>
                </a:r>
                <a:r>
                  <a:rPr kumimoji="1" lang="ja-JP" altLang="en-US" dirty="0"/>
                  <a:t>以下では近似がよくない．</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16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835696" y="4653136"/>
                <a:ext cx="3731086" cy="1237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𝑡</m:t>
                          </m:r>
                        </m:e>
                        <m:sub>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𝑠</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𝑠</m:t>
                                      </m:r>
                                    </m:sub>
                                    <m:sup>
                                      <m:r>
                                        <a:rPr kumimoji="1" lang="en-US" altLang="ja-JP" sz="2400" b="0" i="1" smtClean="0">
                                          <a:latin typeface="Cambria Math" panose="02040503050406030204" pitchFamily="18" charset="0"/>
                                        </a:rPr>
                                        <m:t>2</m:t>
                                      </m:r>
                                    </m:sup>
                                  </m:sSubSup>
                                </m:num>
                                <m:den>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−2</m:t>
                                  </m:r>
                                </m:den>
                              </m:f>
                            </m:e>
                          </m:rad>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𝑠</m:t>
                              </m:r>
                            </m:sub>
                          </m:sSub>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−2</m:t>
                              </m:r>
                            </m:e>
                          </m:rad>
                        </m:num>
                        <m:den>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1−</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𝑠</m:t>
                                  </m:r>
                                </m:sub>
                                <m:sup>
                                  <m:r>
                                    <a:rPr kumimoji="1" lang="en-US" altLang="ja-JP" sz="2400" b="0" i="1" smtClean="0">
                                      <a:latin typeface="Cambria Math" panose="02040503050406030204" pitchFamily="18" charset="0"/>
                                    </a:rPr>
                                    <m:t>2</m:t>
                                  </m:r>
                                </m:sup>
                              </m:sSubSup>
                            </m:e>
                          </m:rad>
                        </m:den>
                      </m:f>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835696" y="4653136"/>
                <a:ext cx="3731086" cy="1237518"/>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9.4. </a:t>
            </a:r>
            <a:r>
              <a:rPr kumimoji="1" lang="ja-JP" altLang="en-US" dirty="0"/>
              <a:t>２</a:t>
            </a:r>
            <a:r>
              <a:rPr kumimoji="1" lang="en-US" altLang="ja-JP" dirty="0"/>
              <a:t>×</a:t>
            </a:r>
            <a:r>
              <a:rPr kumimoji="1" lang="ja-JP" altLang="en-US" dirty="0"/>
              <a:t>２クロス表での連関係数</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u="sng" dirty="0">
                    <a:solidFill>
                      <a:srgbClr val="FF0000"/>
                    </a:solidFill>
                  </a:rPr>
                  <a:t>ユール（</a:t>
                </a:r>
                <a:r>
                  <a:rPr kumimoji="1" lang="en-US" altLang="ja-JP" u="sng" dirty="0">
                    <a:solidFill>
                      <a:srgbClr val="FF0000"/>
                    </a:solidFill>
                  </a:rPr>
                  <a:t>Yule</a:t>
                </a:r>
                <a:r>
                  <a:rPr kumimoji="1" lang="ja-JP" altLang="en-US" u="sng" dirty="0">
                    <a:solidFill>
                      <a:srgbClr val="FF0000"/>
                    </a:solidFill>
                  </a:rPr>
                  <a:t>）の連関係数</a:t>
                </a:r>
                <a:r>
                  <a:rPr kumimoji="1" lang="ja-JP" altLang="en-US" dirty="0">
                    <a:solidFill>
                      <a:srgbClr val="FF0000"/>
                    </a:solidFill>
                  </a:rPr>
                  <a:t>　</a:t>
                </a:r>
                <a:r>
                  <a:rPr kumimoji="1" lang="en-US" altLang="ja-JP" i="1" dirty="0">
                    <a:solidFill>
                      <a:srgbClr val="FF0000"/>
                    </a:solidFill>
                    <a:latin typeface="Times New Roman" pitchFamily="18" charset="0"/>
                    <a:cs typeface="Times New Roman" pitchFamily="18" charset="0"/>
                  </a:rPr>
                  <a:t>Q</a:t>
                </a:r>
              </a:p>
              <a:p>
                <a:pPr lvl="1"/>
                <a:r>
                  <a:rPr lang="en-US" altLang="ja-JP" dirty="0">
                    <a:latin typeface="Times New Roman" pitchFamily="18" charset="0"/>
                    <a:cs typeface="Times New Roman" pitchFamily="18" charset="0"/>
                  </a:rPr>
                  <a:t>Goodman </a:t>
                </a:r>
                <a:r>
                  <a:rPr lang="ja-JP" altLang="en-US" dirty="0">
                    <a:latin typeface="Times New Roman" pitchFamily="18" charset="0"/>
                    <a:cs typeface="Times New Roman" pitchFamily="18" charset="0"/>
                  </a:rPr>
                  <a:t>と </a:t>
                </a:r>
                <a:r>
                  <a:rPr lang="en-US" altLang="ja-JP" dirty="0" err="1">
                    <a:latin typeface="Times New Roman" pitchFamily="18" charset="0"/>
                    <a:cs typeface="Times New Roman" pitchFamily="18" charset="0"/>
                  </a:rPr>
                  <a:t>Kruskal</a:t>
                </a:r>
                <a:r>
                  <a:rPr lang="en-US" altLang="ja-JP" dirty="0">
                    <a:latin typeface="Times New Roman" pitchFamily="18" charset="0"/>
                    <a:cs typeface="Times New Roman" pitchFamily="18" charset="0"/>
                  </a:rPr>
                  <a:t> </a:t>
                </a:r>
                <a:r>
                  <a:rPr lang="ja-JP" altLang="en-US" dirty="0">
                    <a:latin typeface="Times New Roman" pitchFamily="18" charset="0"/>
                    <a:cs typeface="Times New Roman" pitchFamily="18" charset="0"/>
                  </a:rPr>
                  <a:t>のガンマを，２</a:t>
                </a:r>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２表に適用したもの．</a:t>
                </a:r>
                <a:endParaRPr lang="en-US" altLang="ja-JP" dirty="0">
                  <a:latin typeface="Times New Roman" pitchFamily="18" charset="0"/>
                  <a:cs typeface="Times New Roman" pitchFamily="18" charset="0"/>
                </a:endParaRPr>
              </a:p>
              <a:p>
                <a:r>
                  <a:rPr lang="ja-JP" altLang="en-US" u="sng" dirty="0">
                    <a:solidFill>
                      <a:srgbClr val="FF0000"/>
                    </a:solidFill>
                  </a:rPr>
                  <a:t>ファイ係数</a:t>
                </a:r>
                <a:r>
                  <a:rPr lang="ja-JP" altLang="en-US" dirty="0">
                    <a:solidFill>
                      <a:srgbClr val="FF0000"/>
                    </a:solidFill>
                  </a:rPr>
                  <a:t>　</a:t>
                </a:r>
                <a14:m>
                  <m:oMath xmlns:m="http://schemas.openxmlformats.org/officeDocument/2006/math">
                    <m:r>
                      <a:rPr lang="ja-JP" altLang="en-US" i="1" smtClean="0">
                        <a:solidFill>
                          <a:srgbClr val="FF0000"/>
                        </a:solidFill>
                        <a:latin typeface="Cambria Math" panose="02040503050406030204" pitchFamily="18" charset="0"/>
                        <a:cs typeface="Times New Roman" pitchFamily="18" charset="0"/>
                      </a:rPr>
                      <m:t>𝜙</m:t>
                    </m:r>
                  </m:oMath>
                </a14:m>
                <a:endParaRPr lang="en-US" altLang="ja-JP" i="1" dirty="0">
                  <a:solidFill>
                    <a:srgbClr val="FF0000"/>
                  </a:solidFill>
                  <a:latin typeface="Times New Roman" pitchFamily="18" charset="0"/>
                  <a:cs typeface="Times New Roman" pitchFamily="18" charset="0"/>
                </a:endParaRPr>
              </a:p>
              <a:p>
                <a:pPr lvl="1"/>
                <a:r>
                  <a:rPr kumimoji="1" lang="ja-JP" altLang="en-US" dirty="0">
                    <a:latin typeface="Times New Roman" pitchFamily="18" charset="0"/>
                    <a:cs typeface="Times New Roman" pitchFamily="18" charset="0"/>
                  </a:rPr>
                  <a:t>それぞれの変数において，一方のカテゴリに </a:t>
                </a:r>
                <a:r>
                  <a:rPr kumimoji="1" lang="en-US" altLang="ja-JP" dirty="0">
                    <a:latin typeface="Times New Roman" pitchFamily="18" charset="0"/>
                    <a:cs typeface="Times New Roman" pitchFamily="18" charset="0"/>
                  </a:rPr>
                  <a:t>0, </a:t>
                </a:r>
                <a:r>
                  <a:rPr kumimoji="1" lang="ja-JP" altLang="en-US" dirty="0">
                    <a:latin typeface="Times New Roman" pitchFamily="18" charset="0"/>
                    <a:cs typeface="Times New Roman" pitchFamily="18" charset="0"/>
                  </a:rPr>
                  <a:t>もう一方のカテゴリに </a:t>
                </a:r>
                <a:r>
                  <a:rPr kumimoji="1"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 をあてはめ，ピアソンの相関係数を適用したもの．２値データでのピアソンの相関係数．</a:t>
                </a:r>
                <a:endParaRPr kumimoji="1" lang="ja-JP" altLang="en-US" dirty="0">
                  <a:latin typeface="Times New Roman" pitchFamily="18" charset="0"/>
                  <a:cs typeface="Times New Roman" pitchFamily="18" charset="0"/>
                </a:endParaRP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dirty="0"/>
              <a:t>２</a:t>
            </a:r>
            <a:r>
              <a:rPr lang="en-US" altLang="ja-JP" dirty="0"/>
              <a:t>×</a:t>
            </a:r>
            <a:r>
              <a:rPr lang="ja-JP" altLang="en-US" dirty="0"/>
              <a:t>２表でのカイ二乗統計量</a:t>
            </a:r>
            <a:endParaRPr kumimoji="1" lang="ja-JP" altLang="en-US" dirty="0"/>
          </a:p>
        </p:txBody>
      </p:sp>
      <p:graphicFrame>
        <p:nvGraphicFramePr>
          <p:cNvPr id="5" name="表 4"/>
          <p:cNvGraphicFramePr>
            <a:graphicFrameLocks noGrp="1"/>
          </p:cNvGraphicFramePr>
          <p:nvPr/>
        </p:nvGraphicFramePr>
        <p:xfrm>
          <a:off x="611560" y="1628800"/>
          <a:ext cx="3888432" cy="2489509"/>
        </p:xfrm>
        <a:graphic>
          <a:graphicData uri="http://schemas.openxmlformats.org/drawingml/2006/table">
            <a:tbl>
              <a:tblPr firstRow="1" bandRow="1">
                <a:tableStyleId>{2D5ABB26-0587-4C30-8999-92F81FD0307C}</a:tableStyleId>
              </a:tblPr>
              <a:tblGrid>
                <a:gridCol w="720079">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7">
                  <a:extLst>
                    <a:ext uri="{9D8B030D-6E8A-4147-A177-3AD203B41FA5}">
                      <a16:colId xmlns:a16="http://schemas.microsoft.com/office/drawing/2014/main" val="20004"/>
                    </a:ext>
                  </a:extLst>
                </a:gridCol>
              </a:tblGrid>
              <a:tr h="487388">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038">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7388">
                <a:tc rowSpan="2">
                  <a:txBody>
                    <a:bodyPr/>
                    <a:lstStyle/>
                    <a:p>
                      <a:pPr algn="ct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a</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b</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err="1">
                          <a:latin typeface="Times New Roman" pitchFamily="18" charset="0"/>
                          <a:cs typeface="Times New Roman" pitchFamily="18" charset="0"/>
                        </a:rPr>
                        <a:t>a</a:t>
                      </a:r>
                      <a:r>
                        <a:rPr kumimoji="1" lang="en-US" altLang="ja-JP" sz="2800" dirty="0" err="1"/>
                        <a:t>+</a:t>
                      </a:r>
                      <a:r>
                        <a:rPr kumimoji="1" lang="en-US" altLang="ja-JP" sz="2800" i="1" dirty="0" err="1">
                          <a:latin typeface="Times New Roman" pitchFamily="18" charset="0"/>
                          <a:cs typeface="Times New Roman" pitchFamily="18" charset="0"/>
                        </a:rPr>
                        <a:t>b</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7388">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c</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err="1">
                          <a:latin typeface="Times New Roman" pitchFamily="18" charset="0"/>
                          <a:cs typeface="Times New Roman" pitchFamily="18" charset="0"/>
                        </a:rPr>
                        <a:t>c</a:t>
                      </a:r>
                      <a:r>
                        <a:rPr kumimoji="1" lang="en-US" altLang="ja-JP" sz="2800" dirty="0" err="1"/>
                        <a:t>+</a:t>
                      </a:r>
                      <a:r>
                        <a:rPr kumimoji="1" lang="en-US" altLang="ja-JP" sz="2800" i="1" dirty="0" err="1">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0041">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err="1">
                          <a:latin typeface="Times New Roman" pitchFamily="18" charset="0"/>
                          <a:cs typeface="Times New Roman" pitchFamily="18" charset="0"/>
                        </a:rPr>
                        <a:t>a</a:t>
                      </a:r>
                      <a:r>
                        <a:rPr kumimoji="1" lang="en-US" altLang="ja-JP" sz="2800" dirty="0" err="1"/>
                        <a:t>+</a:t>
                      </a:r>
                      <a:r>
                        <a:rPr kumimoji="1" lang="en-US" altLang="ja-JP" sz="2800" i="1" dirty="0" err="1">
                          <a:latin typeface="Times New Roman" pitchFamily="18" charset="0"/>
                          <a:cs typeface="Times New Roman" pitchFamily="18" charset="0"/>
                        </a:rPr>
                        <a:t>c</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err="1">
                          <a:latin typeface="Times New Roman" pitchFamily="18" charset="0"/>
                          <a:cs typeface="Times New Roman" pitchFamily="18" charset="0"/>
                        </a:rPr>
                        <a:t>b</a:t>
                      </a:r>
                      <a:r>
                        <a:rPr kumimoji="1" lang="en-US" altLang="ja-JP" sz="2800" dirty="0" err="1"/>
                        <a:t>+</a:t>
                      </a:r>
                      <a:r>
                        <a:rPr kumimoji="1" lang="en-US" altLang="ja-JP" sz="2800" i="1" dirty="0" err="1">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a:latin typeface="Times New Roman" pitchFamily="18" charset="0"/>
                          <a:cs typeface="Times New Roman" pitchFamily="18" charset="0"/>
                        </a:rPr>
                        <a:t>N</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nvGraphicFramePr>
        <p:xfrm>
          <a:off x="4932040" y="1628800"/>
          <a:ext cx="3744416" cy="2489509"/>
        </p:xfrm>
        <a:graphic>
          <a:graphicData uri="http://schemas.openxmlformats.org/drawingml/2006/table">
            <a:tbl>
              <a:tblPr firstRow="1" bandRow="1">
                <a:tableStyleId>{2D5ABB26-0587-4C30-8999-92F81FD0307C}</a:tableStyleId>
              </a:tblPr>
              <a:tblGrid>
                <a:gridCol w="720079">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1">
                  <a:extLst>
                    <a:ext uri="{9D8B030D-6E8A-4147-A177-3AD203B41FA5}">
                      <a16:colId xmlns:a16="http://schemas.microsoft.com/office/drawing/2014/main" val="20004"/>
                    </a:ext>
                  </a:extLst>
                </a:gridCol>
              </a:tblGrid>
              <a:tr h="487388">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4038">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7388">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f</a:t>
                      </a:r>
                      <a:r>
                        <a:rPr kumimoji="1" lang="en-US" altLang="ja-JP" sz="2800" baseline="-25000" dirty="0"/>
                        <a:t>11</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f</a:t>
                      </a:r>
                      <a:r>
                        <a:rPr kumimoji="1" lang="en-US" altLang="ja-JP" sz="2800" baseline="-25000" dirty="0"/>
                        <a:t>12</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i="1" dirty="0">
                          <a:latin typeface="Times New Roman" pitchFamily="18" charset="0"/>
                          <a:cs typeface="Times New Roman" pitchFamily="18" charset="0"/>
                        </a:rPr>
                        <a:t>f</a:t>
                      </a:r>
                      <a:r>
                        <a:rPr kumimoji="1" lang="en-US" altLang="ja-JP" sz="2800" baseline="-25000" dirty="0"/>
                        <a:t>1</a:t>
                      </a:r>
                      <a:r>
                        <a:rPr kumimoji="1" lang="ja-JP" altLang="en-US" sz="2800" baseline="-25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7388">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f</a:t>
                      </a:r>
                      <a:r>
                        <a:rPr kumimoji="1" lang="en-US" altLang="ja-JP" sz="2800" baseline="-25000" dirty="0"/>
                        <a:t>21</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f</a:t>
                      </a:r>
                      <a:r>
                        <a:rPr kumimoji="1" lang="en-US" altLang="ja-JP" sz="2800" baseline="-25000" dirty="0"/>
                        <a:t>22</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i="1" dirty="0">
                          <a:latin typeface="Times New Roman" pitchFamily="18" charset="0"/>
                          <a:cs typeface="Times New Roman" pitchFamily="18" charset="0"/>
                        </a:rPr>
                        <a:t>f</a:t>
                      </a:r>
                      <a:r>
                        <a:rPr kumimoji="1" lang="en-US" altLang="ja-JP" sz="2800" baseline="-25000" dirty="0"/>
                        <a:t>2</a:t>
                      </a:r>
                      <a:r>
                        <a:rPr kumimoji="1" lang="ja-JP" altLang="en-US" sz="2800" baseline="-25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0041">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i="1" dirty="0">
                          <a:latin typeface="Times New Roman" pitchFamily="18" charset="0"/>
                          <a:cs typeface="Times New Roman" pitchFamily="18" charset="0"/>
                        </a:rPr>
                        <a:t>f</a:t>
                      </a:r>
                      <a:r>
                        <a:rPr kumimoji="1" lang="ja-JP" altLang="en-US" sz="2800" baseline="-25000" dirty="0"/>
                        <a:t>・</a:t>
                      </a:r>
                      <a:r>
                        <a:rPr kumimoji="1" lang="en-US" altLang="ja-JP" sz="2800" baseline="-25000" dirty="0"/>
                        <a:t>1</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i="1" dirty="0">
                          <a:latin typeface="Times New Roman" pitchFamily="18" charset="0"/>
                          <a:cs typeface="Times New Roman" pitchFamily="18" charset="0"/>
                        </a:rPr>
                        <a:t>f</a:t>
                      </a:r>
                      <a:r>
                        <a:rPr kumimoji="1" lang="ja-JP" altLang="en-US" sz="2800" baseline="-25000" dirty="0"/>
                        <a:t>・</a:t>
                      </a:r>
                      <a:r>
                        <a:rPr kumimoji="1" lang="en-US" altLang="ja-JP" sz="2800" baseline="-25000" dirty="0"/>
                        <a:t>2</a:t>
                      </a:r>
                      <a:endParaRPr kumimoji="1" lang="ja-JP" altLang="en-US" sz="28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i="1" dirty="0">
                          <a:latin typeface="Times New Roman" pitchFamily="18" charset="0"/>
                          <a:cs typeface="Times New Roman" pitchFamily="18" charset="0"/>
                        </a:rPr>
                        <a:t>f</a:t>
                      </a:r>
                      <a:r>
                        <a:rPr kumimoji="1" lang="ja-JP" altLang="en-US" sz="2800" baseline="-25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5724128" y="5085184"/>
            <a:ext cx="1261884" cy="461665"/>
          </a:xfrm>
          <a:prstGeom prst="rect">
            <a:avLst/>
          </a:prstGeom>
          <a:noFill/>
        </p:spPr>
        <p:txBody>
          <a:bodyPr wrap="none" rtlCol="0">
            <a:spAutoFit/>
          </a:bodyPr>
          <a:lstStyle/>
          <a:p>
            <a:r>
              <a:rPr lang="ja-JP" altLang="en-US" sz="2400" dirty="0"/>
              <a:t>自由度：</a:t>
            </a:r>
            <a:endParaRPr kumimoji="1" lang="ja-JP" altLang="en-US" sz="2400" dirty="0"/>
          </a:p>
        </p:txBody>
      </p:sp>
      <mc:AlternateContent xmlns:mc="http://schemas.openxmlformats.org/markup-compatibility/2006" xmlns:a14="http://schemas.microsoft.com/office/drawing/2010/main">
        <mc:Choice Requires="a14">
          <p:sp>
            <p:nvSpPr>
              <p:cNvPr id="2" name="テキスト ボックス 1"/>
              <p:cNvSpPr txBox="1"/>
              <p:nvPr/>
            </p:nvSpPr>
            <p:spPr>
              <a:xfrm>
                <a:off x="5758285" y="5547663"/>
                <a:ext cx="29181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2−1</m:t>
                          </m:r>
                        </m:e>
                      </m:d>
                      <m:r>
                        <a:rPr kumimoji="1" lang="en-US" altLang="ja-JP" sz="2400" i="1" smtClean="0">
                          <a:latin typeface="Cambria Math" panose="02040503050406030204" pitchFamily="18" charset="0"/>
                          <a:ea typeface="Cambria Math" panose="02040503050406030204" pitchFamily="18" charset="0"/>
                        </a:rPr>
                        <m:t>×</m:t>
                      </m:r>
                      <m:d>
                        <m:dPr>
                          <m:ctrlPr>
                            <a:rPr kumimoji="1" lang="en-US" altLang="ja-JP" sz="240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2−1</m:t>
                          </m:r>
                        </m:e>
                      </m:d>
                      <m:r>
                        <a:rPr kumimoji="1" lang="en-US" altLang="ja-JP" sz="2400" b="0" i="1" smtClean="0">
                          <a:latin typeface="Cambria Math" panose="02040503050406030204" pitchFamily="18" charset="0"/>
                          <a:ea typeface="Cambria Math" panose="02040503050406030204" pitchFamily="18" charset="0"/>
                        </a:rPr>
                        <m:t>=1</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758285" y="5547663"/>
                <a:ext cx="2918171" cy="369332"/>
              </a:xfrm>
              <a:prstGeom prst="rect">
                <a:avLst/>
              </a:prstGeom>
              <a:blipFill>
                <a:blip r:embed="rId2"/>
                <a:stretch>
                  <a:fillRect r="-2092"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755576" y="4516406"/>
                <a:ext cx="4603055" cy="15992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ja-JP" altLang="en-US" sz="2400" i="1" smtClean="0">
                              <a:latin typeface="Cambria Math" panose="02040503050406030204" pitchFamily="18" charset="0"/>
                            </a:rPr>
                            <m:t>𝜒</m:t>
                          </m:r>
                        </m:e>
                        <m:sup>
                          <m:r>
                            <a:rPr kumimoji="1" lang="en-US" altLang="ja-JP" sz="2400" b="0" i="1" smtClean="0">
                              <a:latin typeface="Cambria Math" panose="02040503050406030204" pitchFamily="18" charset="0"/>
                            </a:rPr>
                            <m:t>2</m:t>
                          </m:r>
                        </m:sup>
                      </m:sSup>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𝑁</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𝑎𝑑</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𝑏𝑐</m:t>
                                  </m:r>
                                </m:e>
                              </m:d>
                            </m:e>
                            <m:sup>
                              <m:r>
                                <a:rPr kumimoji="1" lang="en-US" altLang="ja-JP" sz="2400" b="0" i="1" smtClean="0">
                                  <a:latin typeface="Cambria Math" panose="02040503050406030204" pitchFamily="18" charset="0"/>
                                </a:rPr>
                                <m:t>2</m:t>
                              </m:r>
                            </m:sup>
                          </m:sSup>
                        </m:num>
                        <m:den>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𝑐</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𝑏</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den>
                      </m:f>
                      <m:r>
                        <m:rPr>
                          <m:brk m:alnAt="1"/>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𝑁</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22</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12</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21</m:t>
                                      </m:r>
                                    </m:sub>
                                  </m:sSub>
                                </m:e>
                              </m:d>
                            </m:e>
                            <m:sup>
                              <m:r>
                                <a:rPr kumimoji="1" lang="en-US" altLang="ja-JP" sz="2400" b="0" i="1" smtClean="0">
                                  <a:latin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ea typeface="Cambria Math" panose="02040503050406030204" pitchFamily="18" charset="0"/>
                                </a:rPr>
                                <m:t>∙1</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rPr>
                                <m:t>2</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ea typeface="Cambria Math" panose="02040503050406030204" pitchFamily="18" charset="0"/>
                                </a:rPr>
                                <m:t>∙</m:t>
                              </m:r>
                            </m:sub>
                          </m:s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m:t>
                              </m:r>
                            </m:sub>
                          </m:sSub>
                        </m:den>
                      </m:f>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55576" y="4516406"/>
                <a:ext cx="4603055" cy="1599220"/>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9.4.2. </a:t>
            </a:r>
            <a:r>
              <a:rPr lang="ja-JP" altLang="en-US" dirty="0"/>
              <a:t>ユールの連関</a:t>
            </a:r>
            <a:r>
              <a:rPr kumimoji="1" lang="ja-JP" altLang="en-US" dirty="0"/>
              <a:t>係数 </a:t>
            </a:r>
            <a:r>
              <a:rPr kumimoji="1" lang="en-US" altLang="ja-JP" i="1" dirty="0">
                <a:latin typeface="Times New Roman" pitchFamily="18" charset="0"/>
                <a:cs typeface="Times New Roman" pitchFamily="18" charset="0"/>
              </a:rPr>
              <a:t>Q</a:t>
            </a:r>
            <a:endParaRPr kumimoji="1" lang="ja-JP" altLang="en-US" i="1" dirty="0">
              <a:latin typeface="Times New Roman" pitchFamily="18" charset="0"/>
              <a:cs typeface="Times New Roman" pitchFamily="18" charset="0"/>
            </a:endParaRPr>
          </a:p>
        </p:txBody>
      </p:sp>
      <p:sp>
        <p:nvSpPr>
          <p:cNvPr id="3" name="コンテンツ プレースホルダ 2"/>
          <p:cNvSpPr>
            <a:spLocks noGrp="1"/>
          </p:cNvSpPr>
          <p:nvPr>
            <p:ph idx="1"/>
          </p:nvPr>
        </p:nvSpPr>
        <p:spPr/>
        <p:txBody>
          <a:bodyPr/>
          <a:lstStyle/>
          <a:p>
            <a:r>
              <a:rPr lang="ja-JP" altLang="en-US" dirty="0"/>
              <a:t>交差積の差を，交差積の和で割った形</a:t>
            </a:r>
            <a:endParaRPr kumimoji="1" lang="en-US" altLang="ja-JP" dirty="0"/>
          </a:p>
        </p:txBody>
      </p:sp>
      <p:graphicFrame>
        <p:nvGraphicFramePr>
          <p:cNvPr id="5" name="表 4"/>
          <p:cNvGraphicFramePr>
            <a:graphicFrameLocks noGrp="1"/>
          </p:cNvGraphicFramePr>
          <p:nvPr/>
        </p:nvGraphicFramePr>
        <p:xfrm>
          <a:off x="1357290" y="2285992"/>
          <a:ext cx="2905124" cy="1864360"/>
        </p:xfrm>
        <a:graphic>
          <a:graphicData uri="http://schemas.openxmlformats.org/drawingml/2006/table">
            <a:tbl>
              <a:tblPr firstRow="1" bandRow="1">
                <a:tableStyleId>{2D5ABB26-0587-4C30-8999-92F81FD0307C}</a:tableStyleId>
              </a:tblPr>
              <a:tblGrid>
                <a:gridCol w="726281">
                  <a:extLst>
                    <a:ext uri="{9D8B030D-6E8A-4147-A177-3AD203B41FA5}">
                      <a16:colId xmlns:a16="http://schemas.microsoft.com/office/drawing/2014/main" val="20000"/>
                    </a:ext>
                  </a:extLst>
                </a:gridCol>
                <a:gridCol w="726281">
                  <a:extLst>
                    <a:ext uri="{9D8B030D-6E8A-4147-A177-3AD203B41FA5}">
                      <a16:colId xmlns:a16="http://schemas.microsoft.com/office/drawing/2014/main" val="20001"/>
                    </a:ext>
                  </a:extLst>
                </a:gridCol>
                <a:gridCol w="726281">
                  <a:extLst>
                    <a:ext uri="{9D8B030D-6E8A-4147-A177-3AD203B41FA5}">
                      <a16:colId xmlns:a16="http://schemas.microsoft.com/office/drawing/2014/main" val="20002"/>
                    </a:ext>
                  </a:extLst>
                </a:gridCol>
                <a:gridCol w="726281">
                  <a:extLst>
                    <a:ext uri="{9D8B030D-6E8A-4147-A177-3AD203B41FA5}">
                      <a16:colId xmlns:a16="http://schemas.microsoft.com/office/drawing/2014/main" val="20003"/>
                    </a:ext>
                  </a:extLst>
                </a:gridCol>
              </a:tblGrid>
              <a:tr h="370840">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370840">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rowSpan="2">
                  <a:txBody>
                    <a:bodyPr/>
                    <a:lstStyle/>
                    <a:p>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a</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b</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kumimoji="1" lang="ja-JP" altLang="en-US" dirty="0"/>
                    </a:p>
                  </a:txBody>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c</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1357290" y="4357694"/>
          <a:ext cx="2905124" cy="1864360"/>
        </p:xfrm>
        <a:graphic>
          <a:graphicData uri="http://schemas.openxmlformats.org/drawingml/2006/table">
            <a:tbl>
              <a:tblPr firstRow="1" bandRow="1">
                <a:tableStyleId>{2D5ABB26-0587-4C30-8999-92F81FD0307C}</a:tableStyleId>
              </a:tblPr>
              <a:tblGrid>
                <a:gridCol w="726281">
                  <a:extLst>
                    <a:ext uri="{9D8B030D-6E8A-4147-A177-3AD203B41FA5}">
                      <a16:colId xmlns:a16="http://schemas.microsoft.com/office/drawing/2014/main" val="20000"/>
                    </a:ext>
                  </a:extLst>
                </a:gridCol>
                <a:gridCol w="726281">
                  <a:extLst>
                    <a:ext uri="{9D8B030D-6E8A-4147-A177-3AD203B41FA5}">
                      <a16:colId xmlns:a16="http://schemas.microsoft.com/office/drawing/2014/main" val="20001"/>
                    </a:ext>
                  </a:extLst>
                </a:gridCol>
                <a:gridCol w="726281">
                  <a:extLst>
                    <a:ext uri="{9D8B030D-6E8A-4147-A177-3AD203B41FA5}">
                      <a16:colId xmlns:a16="http://schemas.microsoft.com/office/drawing/2014/main" val="20002"/>
                    </a:ext>
                  </a:extLst>
                </a:gridCol>
                <a:gridCol w="726281">
                  <a:extLst>
                    <a:ext uri="{9D8B030D-6E8A-4147-A177-3AD203B41FA5}">
                      <a16:colId xmlns:a16="http://schemas.microsoft.com/office/drawing/2014/main" val="20003"/>
                    </a:ext>
                  </a:extLst>
                </a:gridCol>
              </a:tblGrid>
              <a:tr h="370840">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370840">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rowSpan="2">
                  <a:txBody>
                    <a:bodyPr/>
                    <a:lstStyle/>
                    <a:p>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a</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b</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kumimoji="1" lang="ja-JP" altLang="en-US" dirty="0"/>
                    </a:p>
                  </a:txBody>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c</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7" name="テキスト ボックス 6"/>
              <p:cNvSpPr txBox="1"/>
              <p:nvPr/>
            </p:nvSpPr>
            <p:spPr>
              <a:xfrm>
                <a:off x="4932040" y="2858009"/>
                <a:ext cx="2019464" cy="825226"/>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𝑏𝑐</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𝑎𝑑</m:t>
                          </m:r>
                        </m:num>
                        <m:den>
                          <m:r>
                            <a:rPr kumimoji="1" lang="en-US" altLang="ja-JP" sz="2800" b="0" i="1" smtClean="0">
                              <a:latin typeface="Cambria Math" panose="02040503050406030204" pitchFamily="18" charset="0"/>
                            </a:rPr>
                            <m:t>𝑏𝑐</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𝑎𝑑</m:t>
                          </m:r>
                        </m:den>
                      </m:f>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932040" y="2858009"/>
                <a:ext cx="2019464" cy="82522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882348" y="4797152"/>
                <a:ext cx="2069156" cy="825226"/>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𝑎𝑑</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𝑏𝑐</m:t>
                          </m:r>
                        </m:num>
                        <m:den>
                          <m:r>
                            <a:rPr kumimoji="1" lang="en-US" altLang="ja-JP" sz="2800" b="0" i="1" smtClean="0">
                              <a:latin typeface="Cambria Math" panose="02040503050406030204" pitchFamily="18" charset="0"/>
                            </a:rPr>
                            <m:t>𝑎𝑑</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𝑏𝑐</m:t>
                          </m:r>
                        </m:den>
                      </m:f>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882348" y="4797152"/>
                <a:ext cx="2069156" cy="82522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ユールの連関係数の注意点</a:t>
            </a:r>
          </a:p>
        </p:txBody>
      </p:sp>
      <p:sp>
        <p:nvSpPr>
          <p:cNvPr id="3" name="コンテンツ プレースホルダ 2"/>
          <p:cNvSpPr>
            <a:spLocks noGrp="1"/>
          </p:cNvSpPr>
          <p:nvPr>
            <p:ph idx="1"/>
          </p:nvPr>
        </p:nvSpPr>
        <p:spPr/>
        <p:txBody>
          <a:bodyPr/>
          <a:lstStyle/>
          <a:p>
            <a:r>
              <a:rPr kumimoji="1" lang="ja-JP" altLang="en-US" u="sng" dirty="0">
                <a:solidFill>
                  <a:srgbClr val="FF0000"/>
                </a:solidFill>
              </a:rPr>
              <a:t>完全関連</a:t>
            </a:r>
            <a:r>
              <a:rPr kumimoji="1" lang="ja-JP" altLang="en-US" dirty="0"/>
              <a:t>（</a:t>
            </a:r>
            <a:r>
              <a:rPr kumimoji="1" lang="en-US" altLang="ja-JP" dirty="0"/>
              <a:t>perfect relationship</a:t>
            </a:r>
            <a:r>
              <a:rPr kumimoji="1" lang="ja-JP" altLang="en-US" dirty="0"/>
              <a:t>）のときのみならず，周辺度数が固定されている</a:t>
            </a:r>
            <a:r>
              <a:rPr kumimoji="1" lang="ja-JP" altLang="en-US" u="sng" dirty="0">
                <a:solidFill>
                  <a:srgbClr val="FF0000"/>
                </a:solidFill>
              </a:rPr>
              <a:t>最大関連</a:t>
            </a:r>
            <a:r>
              <a:rPr kumimoji="1" lang="ja-JP" altLang="en-US" u="sng" dirty="0"/>
              <a:t>（</a:t>
            </a:r>
            <a:r>
              <a:rPr kumimoji="1" lang="en-US" altLang="ja-JP" u="sng" dirty="0"/>
              <a:t>maximum relationship</a:t>
            </a:r>
            <a:r>
              <a:rPr kumimoji="1" lang="ja-JP" altLang="en-US" u="sng" dirty="0"/>
              <a:t>）の場合にも，最大値</a:t>
            </a:r>
            <a:r>
              <a:rPr kumimoji="1" lang="en-US" altLang="ja-JP" u="sng" dirty="0"/>
              <a:t>+1</a:t>
            </a:r>
            <a:r>
              <a:rPr kumimoji="1" lang="ja-JP" altLang="en-US" u="sng" dirty="0"/>
              <a:t>（あるいは最小値</a:t>
            </a:r>
            <a:r>
              <a:rPr kumimoji="1" lang="en-US" altLang="ja-JP" u="sng" dirty="0"/>
              <a:t>-1</a:t>
            </a:r>
            <a:r>
              <a:rPr kumimoji="1" lang="ja-JP" altLang="en-US" u="sng" dirty="0"/>
              <a:t>）をとる</a:t>
            </a:r>
            <a:r>
              <a:rPr kumimoji="1" lang="ja-JP" altLang="en-US" dirty="0"/>
              <a:t>．</a:t>
            </a:r>
            <a:endParaRPr kumimoji="1" lang="en-US" altLang="ja-JP" dirty="0"/>
          </a:p>
          <a:p>
            <a:pPr lvl="1"/>
            <a:r>
              <a:rPr lang="ja-JP" altLang="en-US" dirty="0"/>
              <a:t>完全関連：対角線上のセル以外はゼロ</a:t>
            </a:r>
            <a:endParaRPr lang="en-US" altLang="ja-JP" dirty="0"/>
          </a:p>
          <a:p>
            <a:pPr lvl="1"/>
            <a:r>
              <a:rPr kumimoji="1" lang="ja-JP" altLang="en-US" dirty="0"/>
              <a:t>最大関連：ひとつのセルだけがゼロ．</a:t>
            </a:r>
            <a:endParaRPr kumimoji="1"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1399871562"/>
              </p:ext>
            </p:extLst>
          </p:nvPr>
        </p:nvGraphicFramePr>
        <p:xfrm>
          <a:off x="1547664" y="4653136"/>
          <a:ext cx="2643206" cy="1158240"/>
        </p:xfrm>
        <a:graphic>
          <a:graphicData uri="http://schemas.openxmlformats.org/drawingml/2006/table">
            <a:tbl>
              <a:tblPr firstRow="1" bandRow="1">
                <a:tableStyleId>{2D5ABB26-0587-4C30-8999-92F81FD0307C}</a:tableStyleId>
              </a:tblPr>
              <a:tblGrid>
                <a:gridCol w="1321603">
                  <a:extLst>
                    <a:ext uri="{9D8B030D-6E8A-4147-A177-3AD203B41FA5}">
                      <a16:colId xmlns:a16="http://schemas.microsoft.com/office/drawing/2014/main" val="20000"/>
                    </a:ext>
                  </a:extLst>
                </a:gridCol>
                <a:gridCol w="1321603">
                  <a:extLst>
                    <a:ext uri="{9D8B030D-6E8A-4147-A177-3AD203B41FA5}">
                      <a16:colId xmlns:a16="http://schemas.microsoft.com/office/drawing/2014/main" val="20001"/>
                    </a:ext>
                  </a:extLst>
                </a:gridCol>
              </a:tblGrid>
              <a:tr h="571504">
                <a:tc>
                  <a:txBody>
                    <a:bodyPr/>
                    <a:lstStyle/>
                    <a:p>
                      <a:pPr algn="ctr"/>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t>20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kumimoji="1" lang="en-US" altLang="ja-JP" sz="3200" dirty="0"/>
                        <a:t>20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476845509"/>
              </p:ext>
            </p:extLst>
          </p:nvPr>
        </p:nvGraphicFramePr>
        <p:xfrm>
          <a:off x="4788024" y="4653136"/>
          <a:ext cx="2643206" cy="1158240"/>
        </p:xfrm>
        <a:graphic>
          <a:graphicData uri="http://schemas.openxmlformats.org/drawingml/2006/table">
            <a:tbl>
              <a:tblPr firstRow="1" bandRow="1">
                <a:tableStyleId>{2D5ABB26-0587-4C30-8999-92F81FD0307C}</a:tableStyleId>
              </a:tblPr>
              <a:tblGrid>
                <a:gridCol w="1321603">
                  <a:extLst>
                    <a:ext uri="{9D8B030D-6E8A-4147-A177-3AD203B41FA5}">
                      <a16:colId xmlns:a16="http://schemas.microsoft.com/office/drawing/2014/main" val="20000"/>
                    </a:ext>
                  </a:extLst>
                </a:gridCol>
                <a:gridCol w="1321603">
                  <a:extLst>
                    <a:ext uri="{9D8B030D-6E8A-4147-A177-3AD203B41FA5}">
                      <a16:colId xmlns:a16="http://schemas.microsoft.com/office/drawing/2014/main" val="20001"/>
                    </a:ext>
                  </a:extLst>
                </a:gridCol>
              </a:tblGrid>
              <a:tr h="571504">
                <a:tc>
                  <a:txBody>
                    <a:bodyPr/>
                    <a:lstStyle/>
                    <a:p>
                      <a:pPr algn="ctr"/>
                      <a:r>
                        <a:rPr kumimoji="1" lang="en-US" altLang="ja-JP" sz="3200" dirty="0"/>
                        <a:t>8</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t>2</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kumimoji="1" lang="en-US" altLang="ja-JP" sz="3200" dirty="0"/>
                        <a:t>20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dirty="0"/>
                        <a:t>0</a:t>
                      </a:r>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1691680" y="5877272"/>
            <a:ext cx="2031325" cy="646331"/>
          </a:xfrm>
          <a:prstGeom prst="rect">
            <a:avLst/>
          </a:prstGeom>
          <a:noFill/>
        </p:spPr>
        <p:txBody>
          <a:bodyPr wrap="none" rtlCol="0">
            <a:spAutoFit/>
          </a:bodyPr>
          <a:lstStyle/>
          <a:p>
            <a:r>
              <a:rPr lang="ja-JP" altLang="en-US" sz="3600" dirty="0"/>
              <a:t>完全関連</a:t>
            </a:r>
            <a:endParaRPr kumimoji="1" lang="ja-JP" altLang="en-US" sz="3600" dirty="0"/>
          </a:p>
        </p:txBody>
      </p:sp>
      <p:sp>
        <p:nvSpPr>
          <p:cNvPr id="7" name="テキスト ボックス 6"/>
          <p:cNvSpPr txBox="1"/>
          <p:nvPr/>
        </p:nvSpPr>
        <p:spPr>
          <a:xfrm>
            <a:off x="5148064" y="5877272"/>
            <a:ext cx="2031325" cy="646331"/>
          </a:xfrm>
          <a:prstGeom prst="rect">
            <a:avLst/>
          </a:prstGeom>
          <a:noFill/>
        </p:spPr>
        <p:txBody>
          <a:bodyPr wrap="none" rtlCol="0">
            <a:spAutoFit/>
          </a:bodyPr>
          <a:lstStyle/>
          <a:p>
            <a:r>
              <a:rPr lang="ja-JP" altLang="en-US" sz="3600" dirty="0"/>
              <a:t>最大関連</a:t>
            </a:r>
            <a:endParaRPr kumimoji="1" lang="ja-JP" alt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周辺度数が固定されている</a:t>
            </a:r>
            <a:r>
              <a:rPr lang="ja-JP" altLang="en-US" dirty="0"/>
              <a:t>例</a:t>
            </a:r>
            <a:endParaRPr kumimoji="1" lang="ja-JP" altLang="en-US" dirty="0"/>
          </a:p>
        </p:txBody>
      </p:sp>
      <p:sp>
        <p:nvSpPr>
          <p:cNvPr id="3" name="コンテンツ プレースホルダ 2"/>
          <p:cNvSpPr>
            <a:spLocks noGrp="1"/>
          </p:cNvSpPr>
          <p:nvPr>
            <p:ph idx="1"/>
          </p:nvPr>
        </p:nvSpPr>
        <p:spPr/>
        <p:txBody>
          <a:bodyPr/>
          <a:lstStyle/>
          <a:p>
            <a:r>
              <a:rPr lang="ja-JP" altLang="en-US" dirty="0"/>
              <a:t>ある大学で，その大学院に進学する人数を調べる．</a:t>
            </a:r>
            <a:endParaRPr lang="en-US" altLang="ja-JP" dirty="0"/>
          </a:p>
          <a:p>
            <a:pPr lvl="1"/>
            <a:r>
              <a:rPr kumimoji="1" lang="ja-JP" altLang="en-US" dirty="0"/>
              <a:t>大学院の定員は決まっていて，</a:t>
            </a:r>
            <a:r>
              <a:rPr lang="ja-JP" altLang="en-US" dirty="0"/>
              <a:t>定員ぴったりの学生が進学する．</a:t>
            </a:r>
            <a:endParaRPr lang="en-US" altLang="ja-JP" dirty="0"/>
          </a:p>
          <a:p>
            <a:pPr lvl="1"/>
            <a:r>
              <a:rPr lang="ja-JP" altLang="en-US" dirty="0"/>
              <a:t>調査時点では，</a:t>
            </a:r>
            <a:r>
              <a:rPr kumimoji="1" lang="ja-JP" altLang="en-US" dirty="0"/>
              <a:t>男女比は固定されている．</a:t>
            </a:r>
          </a:p>
        </p:txBody>
      </p:sp>
      <p:graphicFrame>
        <p:nvGraphicFramePr>
          <p:cNvPr id="6" name="表 5"/>
          <p:cNvGraphicFramePr>
            <a:graphicFrameLocks noGrp="1"/>
          </p:cNvGraphicFramePr>
          <p:nvPr/>
        </p:nvGraphicFramePr>
        <p:xfrm>
          <a:off x="1475656" y="4221088"/>
          <a:ext cx="6096000" cy="14833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kumimoji="1" lang="ja-JP" altLang="en-US"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非進学</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進学</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合計</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1" lang="ja-JP" altLang="en-US" dirty="0"/>
                        <a:t>男</a:t>
                      </a:r>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dirty="0"/>
                        <a:t>35</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dirty="0"/>
                        <a:t>15</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ctr"/>
                      <a:r>
                        <a:rPr kumimoji="1" lang="en-US" altLang="ja-JP" dirty="0"/>
                        <a:t>50</a:t>
                      </a:r>
                      <a:endParaRPr kumimoji="1" lang="ja-JP" alt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kumimoji="1" lang="ja-JP" altLang="en-US" dirty="0"/>
                        <a:t>女</a:t>
                      </a: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a:t>50</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a:t>50</a:t>
                      </a:r>
                      <a:endParaRPr kumimoji="1" lang="ja-JP" alt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kumimoji="1" lang="ja-JP" altLang="en-US" dirty="0"/>
                        <a:t>合計</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85</a:t>
                      </a:r>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15</a:t>
                      </a:r>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100</a:t>
                      </a:r>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899592" y="5805264"/>
            <a:ext cx="7236276" cy="369332"/>
          </a:xfrm>
          <a:prstGeom prst="rect">
            <a:avLst/>
          </a:prstGeom>
          <a:noFill/>
        </p:spPr>
        <p:txBody>
          <a:bodyPr wrap="none" rtlCol="0">
            <a:spAutoFit/>
          </a:bodyPr>
          <a:lstStyle/>
          <a:p>
            <a:r>
              <a:rPr lang="ja-JP" altLang="en-US" dirty="0"/>
              <a:t>太郎丸博</a:t>
            </a:r>
            <a:r>
              <a:rPr lang="en-US" altLang="ja-JP" dirty="0"/>
              <a:t>『</a:t>
            </a:r>
            <a:r>
              <a:rPr lang="ja-JP" altLang="en-US" dirty="0"/>
              <a:t>人文・社会科学のためのカテゴリカル・データ解析入門</a:t>
            </a:r>
            <a:r>
              <a:rPr lang="en-US" altLang="ja-JP" dirty="0"/>
              <a:t>』</a:t>
            </a:r>
            <a:r>
              <a:rPr lang="ja-JP" altLang="en-US" dirty="0"/>
              <a:t>　</a:t>
            </a:r>
            <a:r>
              <a:rPr lang="en-US" altLang="ja-JP" dirty="0"/>
              <a:t>p.62</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9.1.2.</a:t>
            </a:r>
            <a:r>
              <a:rPr lang="ja-JP" altLang="en-US" dirty="0"/>
              <a:t> </a:t>
            </a:r>
            <a:r>
              <a:rPr kumimoji="1" lang="ja-JP" altLang="en-US" dirty="0"/>
              <a:t>最適予測係数</a:t>
            </a:r>
            <a:r>
              <a:rPr lang="ja-JP" altLang="en-US" dirty="0"/>
              <a:t>（ラムダ）</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u="sng" dirty="0">
                <a:solidFill>
                  <a:srgbClr val="FF0000"/>
                </a:solidFill>
              </a:rPr>
              <a:t>誤差減少率</a:t>
            </a:r>
            <a:r>
              <a:rPr lang="ja-JP" altLang="en-US" dirty="0"/>
              <a:t>（</a:t>
            </a:r>
            <a:r>
              <a:rPr lang="en-US" altLang="ja-JP" u="sng" dirty="0">
                <a:solidFill>
                  <a:srgbClr val="FF0000"/>
                </a:solidFill>
              </a:rPr>
              <a:t>P</a:t>
            </a:r>
            <a:r>
              <a:rPr lang="en-US" altLang="ja-JP" dirty="0"/>
              <a:t>roportional </a:t>
            </a:r>
            <a:r>
              <a:rPr lang="en-US" altLang="ja-JP" u="sng" dirty="0">
                <a:solidFill>
                  <a:srgbClr val="FF0000"/>
                </a:solidFill>
              </a:rPr>
              <a:t>R</a:t>
            </a:r>
            <a:r>
              <a:rPr lang="en-US" altLang="ja-JP" dirty="0"/>
              <a:t>eduction in </a:t>
            </a:r>
            <a:r>
              <a:rPr lang="en-US" altLang="ja-JP" u="sng" dirty="0">
                <a:solidFill>
                  <a:srgbClr val="FF0000"/>
                </a:solidFill>
              </a:rPr>
              <a:t>E</a:t>
            </a:r>
            <a:r>
              <a:rPr lang="en-US" altLang="ja-JP" dirty="0"/>
              <a:t>rror</a:t>
            </a:r>
            <a:r>
              <a:rPr lang="ja-JP" altLang="en-US" dirty="0"/>
              <a:t>）：独立変数についての情報を用いたとき，それがない場合に比べ，従属変数の値についての予測誤差がどれだけ改善されるか．</a:t>
            </a:r>
            <a:endParaRPr lang="en-US" altLang="ja-JP" dirty="0"/>
          </a:p>
          <a:p>
            <a:pPr lvl="1"/>
            <a:r>
              <a:rPr lang="ja-JP" altLang="en-US" dirty="0"/>
              <a:t>信仰している宗教の情報を得ることは，その情報がない場合に比べて，判決への賛成・反対の予測をどれぐらい改善するか？</a:t>
            </a:r>
            <a:endParaRPr lang="en-US" altLang="ja-JP" dirty="0"/>
          </a:p>
          <a:p>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611560" y="47667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nvGraphicFramePr>
        <p:xfrm>
          <a:off x="5364088" y="47667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nvGraphicFramePr>
        <p:xfrm>
          <a:off x="1835696" y="4005064"/>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611560" y="3068960"/>
            <a:ext cx="3498073" cy="830997"/>
          </a:xfrm>
          <a:prstGeom prst="rect">
            <a:avLst/>
          </a:prstGeom>
          <a:noFill/>
        </p:spPr>
        <p:txBody>
          <a:bodyPr wrap="none" rtlCol="0">
            <a:spAutoFit/>
          </a:bodyPr>
          <a:lstStyle/>
          <a:p>
            <a:r>
              <a:rPr lang="ja-JP" altLang="en-US" sz="2400" u="sng" dirty="0"/>
              <a:t>周辺度数固定</a:t>
            </a:r>
            <a:endParaRPr lang="en-US" altLang="ja-JP" sz="2400" u="sng" dirty="0"/>
          </a:p>
          <a:p>
            <a:r>
              <a:rPr kumimoji="1" lang="ja-JP" altLang="en-US" sz="2400" dirty="0"/>
              <a:t>（両変数の分布は異なる）</a:t>
            </a:r>
          </a:p>
        </p:txBody>
      </p:sp>
      <p:sp>
        <p:nvSpPr>
          <p:cNvPr id="9" name="テキスト ボックス 8"/>
          <p:cNvSpPr txBox="1"/>
          <p:nvPr/>
        </p:nvSpPr>
        <p:spPr>
          <a:xfrm>
            <a:off x="4644008" y="3068960"/>
            <a:ext cx="4248279" cy="830997"/>
          </a:xfrm>
          <a:prstGeom prst="rect">
            <a:avLst/>
          </a:prstGeom>
          <a:noFill/>
        </p:spPr>
        <p:txBody>
          <a:bodyPr wrap="none" rtlCol="0">
            <a:spAutoFit/>
          </a:bodyPr>
          <a:lstStyle/>
          <a:p>
            <a:r>
              <a:rPr kumimoji="1" lang="ja-JP" altLang="en-US" sz="2400" dirty="0"/>
              <a:t>なるべく強い連関を作るように，</a:t>
            </a:r>
            <a:endParaRPr kumimoji="1" lang="en-US" altLang="ja-JP" sz="2400" dirty="0"/>
          </a:p>
          <a:p>
            <a:r>
              <a:rPr lang="ja-JP" altLang="en-US" sz="2400" dirty="0"/>
              <a:t>ひとつのセルに０をいれる．</a:t>
            </a:r>
            <a:endParaRPr kumimoji="1" lang="ja-JP" altLang="en-US" sz="2400" dirty="0"/>
          </a:p>
        </p:txBody>
      </p:sp>
      <p:sp>
        <p:nvSpPr>
          <p:cNvPr id="10" name="右矢印 9"/>
          <p:cNvSpPr/>
          <p:nvPr/>
        </p:nvSpPr>
        <p:spPr>
          <a:xfrm>
            <a:off x="4211960" y="1628800"/>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19483" y="4653136"/>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089" y="4365104"/>
            <a:ext cx="3384375" cy="864096"/>
          </a:xfrm>
          <a:prstGeom prst="rect">
            <a:avLst/>
          </a:prstGeom>
          <a:noFill/>
        </p:spPr>
        <p:txBody>
          <a:bodyPr wrap="square" rtlCol="0">
            <a:spAutoFit/>
          </a:bodyPr>
          <a:lstStyle/>
          <a:p>
            <a:r>
              <a:rPr kumimoji="1" lang="ja-JP" altLang="en-US" sz="2400" dirty="0"/>
              <a:t>完全関連の形を作ることはできない．</a:t>
            </a:r>
          </a:p>
        </p:txBody>
      </p:sp>
      <mc:AlternateContent xmlns:mc="http://schemas.openxmlformats.org/markup-compatibility/2006" xmlns:a14="http://schemas.microsoft.com/office/drawing/2010/main">
        <mc:Choice Requires="a14">
          <p:sp>
            <p:nvSpPr>
              <p:cNvPr id="2" name="テキスト ボックス 1"/>
              <p:cNvSpPr txBox="1"/>
              <p:nvPr/>
            </p:nvSpPr>
            <p:spPr>
              <a:xfrm>
                <a:off x="5500108" y="5458206"/>
                <a:ext cx="12680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=−1</m:t>
                      </m:r>
                    </m:oMath>
                  </m:oMathPara>
                </a14:m>
                <a:endParaRPr kumimoji="1" lang="ja-JP" altLang="en-US" sz="2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500108" y="5458206"/>
                <a:ext cx="1268039" cy="430887"/>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ユールの連関係数の注意点</a:t>
            </a:r>
            <a:endParaRPr kumimoji="1" lang="ja-JP" altLang="en-US" dirty="0"/>
          </a:p>
        </p:txBody>
      </p:sp>
      <p:sp>
        <p:nvSpPr>
          <p:cNvPr id="3" name="コンテンツ プレースホルダ 2"/>
          <p:cNvSpPr>
            <a:spLocks noGrp="1"/>
          </p:cNvSpPr>
          <p:nvPr>
            <p:ph idx="1"/>
          </p:nvPr>
        </p:nvSpPr>
        <p:spPr/>
        <p:txBody>
          <a:bodyPr/>
          <a:lstStyle/>
          <a:p>
            <a:r>
              <a:rPr lang="ja-JP" altLang="en-US" u="sng" dirty="0"/>
              <a:t>最大関連の分割表から少し変化しただけで，値が大きく変わる</a:t>
            </a:r>
            <a:r>
              <a:rPr lang="ja-JP" altLang="en-US" dirty="0"/>
              <a:t>．（テキスト表</a:t>
            </a:r>
            <a:r>
              <a:rPr lang="en-US" altLang="ja-JP" dirty="0"/>
              <a:t>9.6</a:t>
            </a:r>
            <a:r>
              <a:rPr lang="ja-JP" altLang="en-US" dirty="0"/>
              <a:t>）</a:t>
            </a:r>
          </a:p>
        </p:txBody>
      </p:sp>
      <p:graphicFrame>
        <p:nvGraphicFramePr>
          <p:cNvPr id="4" name="表 3"/>
          <p:cNvGraphicFramePr>
            <a:graphicFrameLocks noGrp="1"/>
          </p:cNvGraphicFramePr>
          <p:nvPr/>
        </p:nvGraphicFramePr>
        <p:xfrm>
          <a:off x="611560" y="299695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10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5436096" y="299695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10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19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3</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右矢印 7"/>
          <p:cNvSpPr/>
          <p:nvPr/>
        </p:nvSpPr>
        <p:spPr>
          <a:xfrm>
            <a:off x="4283968" y="3861048"/>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 name="テキスト ボックス 8"/>
              <p:cNvSpPr txBox="1"/>
              <p:nvPr/>
            </p:nvSpPr>
            <p:spPr>
              <a:xfrm>
                <a:off x="611560" y="5784735"/>
                <a:ext cx="12680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=−1</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611560" y="5784735"/>
                <a:ext cx="1268039" cy="43088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5293321" y="5784735"/>
                <a:ext cx="173932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𝑄</m:t>
                      </m:r>
                      <m:r>
                        <a:rPr kumimoji="1" lang="en-US" altLang="ja-JP" sz="2800" b="0" i="1" smtClean="0">
                          <a:latin typeface="Cambria Math" panose="02040503050406030204" pitchFamily="18" charset="0"/>
                        </a:rPr>
                        <m:t>=−0.65</m:t>
                      </m:r>
                    </m:oMath>
                  </m:oMathPara>
                </a14:m>
                <a:endParaRPr kumimoji="1" lang="ja-JP" altLang="en-US" sz="2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293321" y="5784735"/>
                <a:ext cx="1739322" cy="430887"/>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9.4.3. </a:t>
            </a:r>
            <a:r>
              <a:rPr kumimoji="1" lang="ja-JP" altLang="en-US" dirty="0"/>
              <a:t>ファイ係数</a:t>
            </a:r>
          </a:p>
        </p:txBody>
      </p:sp>
      <p:graphicFrame>
        <p:nvGraphicFramePr>
          <p:cNvPr id="4" name="表 3"/>
          <p:cNvGraphicFramePr>
            <a:graphicFrameLocks noGrp="1"/>
          </p:cNvGraphicFramePr>
          <p:nvPr/>
        </p:nvGraphicFramePr>
        <p:xfrm>
          <a:off x="683568" y="1628800"/>
          <a:ext cx="2905124" cy="1864360"/>
        </p:xfrm>
        <a:graphic>
          <a:graphicData uri="http://schemas.openxmlformats.org/drawingml/2006/table">
            <a:tbl>
              <a:tblPr firstRow="1" bandRow="1">
                <a:tableStyleId>{2D5ABB26-0587-4C30-8999-92F81FD0307C}</a:tableStyleId>
              </a:tblPr>
              <a:tblGrid>
                <a:gridCol w="726281">
                  <a:extLst>
                    <a:ext uri="{9D8B030D-6E8A-4147-A177-3AD203B41FA5}">
                      <a16:colId xmlns:a16="http://schemas.microsoft.com/office/drawing/2014/main" val="20000"/>
                    </a:ext>
                  </a:extLst>
                </a:gridCol>
                <a:gridCol w="726281">
                  <a:extLst>
                    <a:ext uri="{9D8B030D-6E8A-4147-A177-3AD203B41FA5}">
                      <a16:colId xmlns:a16="http://schemas.microsoft.com/office/drawing/2014/main" val="20001"/>
                    </a:ext>
                  </a:extLst>
                </a:gridCol>
                <a:gridCol w="726281">
                  <a:extLst>
                    <a:ext uri="{9D8B030D-6E8A-4147-A177-3AD203B41FA5}">
                      <a16:colId xmlns:a16="http://schemas.microsoft.com/office/drawing/2014/main" val="20002"/>
                    </a:ext>
                  </a:extLst>
                </a:gridCol>
                <a:gridCol w="726281">
                  <a:extLst>
                    <a:ext uri="{9D8B030D-6E8A-4147-A177-3AD203B41FA5}">
                      <a16:colId xmlns:a16="http://schemas.microsoft.com/office/drawing/2014/main" val="20003"/>
                    </a:ext>
                  </a:extLst>
                </a:gridCol>
              </a:tblGrid>
              <a:tr h="370840">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0"/>
                  </a:ext>
                </a:extLst>
              </a:tr>
              <a:tr h="370840">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rowSpan="2">
                  <a:txBody>
                    <a:bodyPr/>
                    <a:lstStyle/>
                    <a:p>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a</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b</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kumimoji="1" lang="ja-JP" altLang="en-US" dirty="0"/>
                    </a:p>
                  </a:txBody>
                  <a:tcPr/>
                </a:tc>
                <a:tc>
                  <a:txBody>
                    <a:bodyPr/>
                    <a:lstStyle/>
                    <a:p>
                      <a:r>
                        <a:rPr kumimoji="1" lang="ja-JP" altLang="en-US" dirty="0"/>
                        <a:t>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c</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800" i="1" dirty="0">
                          <a:latin typeface="Times New Roman" pitchFamily="18" charset="0"/>
                          <a:cs typeface="Times New Roman" pitchFamily="18" charset="0"/>
                        </a:rPr>
                        <a:t>d</a:t>
                      </a:r>
                      <a:endParaRPr kumimoji="1" lang="ja-JP" altLang="en-US" sz="28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3923928" y="1556792"/>
            <a:ext cx="4390946" cy="954107"/>
          </a:xfrm>
          <a:prstGeom prst="rect">
            <a:avLst/>
          </a:prstGeom>
          <a:noFill/>
        </p:spPr>
        <p:txBody>
          <a:bodyPr wrap="none" rtlCol="0">
            <a:spAutoFit/>
          </a:bodyPr>
          <a:lstStyle/>
          <a:p>
            <a:r>
              <a:rPr kumimoji="1" lang="ja-JP" altLang="en-US" sz="2800" u="sng" dirty="0">
                <a:solidFill>
                  <a:srgbClr val="FF0000"/>
                </a:solidFill>
              </a:rPr>
              <a:t>ファイ係数</a:t>
            </a:r>
            <a:r>
              <a:rPr kumimoji="1" lang="ja-JP" altLang="en-US" sz="2800" dirty="0"/>
              <a:t>：</a:t>
            </a:r>
            <a:endParaRPr kumimoji="1" lang="en-US" altLang="ja-JP" sz="2800" dirty="0"/>
          </a:p>
          <a:p>
            <a:r>
              <a:rPr kumimoji="1" lang="en-US" altLang="ja-JP" sz="2800" dirty="0"/>
              <a:t>2×2</a:t>
            </a:r>
            <a:r>
              <a:rPr kumimoji="1" lang="ja-JP" altLang="en-US" sz="2800" dirty="0"/>
              <a:t>表における連関の測度</a:t>
            </a:r>
          </a:p>
        </p:txBody>
      </p:sp>
      <p:sp>
        <p:nvSpPr>
          <p:cNvPr id="9" name="テキスト ボックス 8"/>
          <p:cNvSpPr txBox="1"/>
          <p:nvPr/>
        </p:nvSpPr>
        <p:spPr>
          <a:xfrm>
            <a:off x="971600" y="4149080"/>
            <a:ext cx="7128791" cy="1815882"/>
          </a:xfrm>
          <a:prstGeom prst="rect">
            <a:avLst/>
          </a:prstGeom>
          <a:noFill/>
        </p:spPr>
        <p:txBody>
          <a:bodyPr wrap="square" rtlCol="0">
            <a:spAutoFit/>
          </a:bodyPr>
          <a:lstStyle/>
          <a:p>
            <a:r>
              <a:rPr lang="ja-JP" altLang="en-US" sz="2800" u="sng" dirty="0"/>
              <a:t>一方のカテゴリを０，もう一方のカテゴリを１とコード化してピアソンの積率相関係数を求めると，ファイ係数となる</a:t>
            </a:r>
            <a:r>
              <a:rPr lang="ja-JP" altLang="en-US" sz="2800" dirty="0"/>
              <a:t>．</a:t>
            </a:r>
            <a:endParaRPr lang="en-US" altLang="ja-JP" sz="2800" dirty="0"/>
          </a:p>
          <a:p>
            <a:r>
              <a:rPr kumimoji="1" lang="ja-JP" altLang="en-US" sz="2400" dirty="0"/>
              <a:t>参考：</a:t>
            </a:r>
            <a:r>
              <a:rPr kumimoji="1" lang="en-US" altLang="ja-JP" sz="2400" dirty="0"/>
              <a:t>『R </a:t>
            </a:r>
            <a:r>
              <a:rPr kumimoji="1" lang="ja-JP" altLang="en-US" sz="2400" dirty="0"/>
              <a:t>によるやさしい統計学</a:t>
            </a:r>
            <a:r>
              <a:rPr kumimoji="1" lang="en-US" altLang="ja-JP" sz="2400" dirty="0"/>
              <a:t>』</a:t>
            </a:r>
            <a:r>
              <a:rPr kumimoji="1" lang="ja-JP" altLang="en-US" sz="2400" dirty="0"/>
              <a:t>第３章６節</a:t>
            </a:r>
          </a:p>
        </p:txBody>
      </p:sp>
      <mc:AlternateContent xmlns:mc="http://schemas.openxmlformats.org/markup-compatibility/2006" xmlns:a14="http://schemas.microsoft.com/office/drawing/2010/main">
        <mc:Choice Requires="a14">
          <p:sp>
            <p:nvSpPr>
              <p:cNvPr id="3" name="テキスト ボックス 2"/>
              <p:cNvSpPr txBox="1"/>
              <p:nvPr/>
            </p:nvSpPr>
            <p:spPr>
              <a:xfrm>
                <a:off x="3923928" y="2673177"/>
                <a:ext cx="3993144" cy="713529"/>
              </a:xfrm>
              <a:prstGeom prst="rect">
                <a:avLst/>
              </a:prstGeom>
              <a:solidFill>
                <a:srgbClr val="92D05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000" i="1" smtClean="0">
                          <a:latin typeface="Cambria Math" panose="02040503050406030204" pitchFamily="18" charset="0"/>
                        </a:rPr>
                        <m:t>𝜙</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𝑏𝑐</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𝑎𝑑</m:t>
                          </m:r>
                        </m:num>
                        <m:den>
                          <m:rad>
                            <m:radPr>
                              <m:degHide m:val="on"/>
                              <m:ctrlPr>
                                <a:rPr kumimoji="1" lang="en-US" altLang="ja-JP" sz="2000" b="0" i="1" smtClean="0">
                                  <a:latin typeface="Cambria Math" panose="02040503050406030204" pitchFamily="18" charset="0"/>
                                </a:rPr>
                              </m:ctrlPr>
                            </m:radPr>
                            <m:deg/>
                            <m:e>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𝑎</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𝑏</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𝑐</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𝑑</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𝑎</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𝑐</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𝑏</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𝑑</m:t>
                                  </m:r>
                                </m:e>
                              </m:d>
                            </m:e>
                          </m:rad>
                        </m:den>
                      </m:f>
                    </m:oMath>
                  </m:oMathPara>
                </a14:m>
                <a:endParaRPr kumimoji="1" lang="ja-JP" altLang="en-US" sz="20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923928" y="2673177"/>
                <a:ext cx="3993144" cy="713529"/>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6" name="コンテンツ プレースホルダ 5"/>
          <p:cNvSpPr>
            <a:spLocks noGrp="1"/>
          </p:cNvSpPr>
          <p:nvPr>
            <p:ph idx="1"/>
          </p:nvPr>
        </p:nvSpPr>
        <p:spPr/>
        <p:txBody>
          <a:bodyPr/>
          <a:lstStyle/>
          <a:p>
            <a:r>
              <a:rPr kumimoji="1" lang="ja-JP" altLang="en-US" dirty="0"/>
              <a:t>カイ</a:t>
            </a:r>
            <a:r>
              <a:rPr lang="ja-JP" altLang="en-US" dirty="0"/>
              <a:t>二乗</a:t>
            </a:r>
            <a:r>
              <a:rPr kumimoji="1" lang="ja-JP" altLang="en-US" dirty="0"/>
              <a:t>統計量と類似の式．</a:t>
            </a:r>
            <a:endParaRPr kumimoji="1" lang="en-US" altLang="ja-JP" dirty="0"/>
          </a:p>
          <a:p>
            <a:r>
              <a:rPr lang="ja-JP" altLang="en-US" dirty="0"/>
              <a:t>カイ二乗統計量と異なり，各セルの度数を定数倍しても，ファイ係数の値は変化しない．</a:t>
            </a:r>
            <a:endParaRPr lang="en-US" altLang="ja-JP" dirty="0"/>
          </a:p>
          <a:p>
            <a:pPr lvl="1"/>
            <a:r>
              <a:rPr kumimoji="1" lang="ja-JP" altLang="en-US" dirty="0"/>
              <a:t>各セルの度数を </a:t>
            </a:r>
            <a:r>
              <a:rPr kumimoji="1" lang="en-US" altLang="ja-JP" i="1" dirty="0">
                <a:latin typeface="Times New Roman" pitchFamily="18" charset="0"/>
                <a:cs typeface="Times New Roman" pitchFamily="18" charset="0"/>
              </a:rPr>
              <a:t>k</a:t>
            </a:r>
            <a:r>
              <a:rPr kumimoji="1" lang="en-US" altLang="ja-JP" dirty="0"/>
              <a:t> </a:t>
            </a:r>
            <a:r>
              <a:rPr kumimoji="1" lang="ja-JP" altLang="en-US" dirty="0"/>
              <a:t>倍すると，カイ二乗の値も </a:t>
            </a:r>
            <a:r>
              <a:rPr kumimoji="1" lang="en-US" altLang="ja-JP" i="1" dirty="0">
                <a:latin typeface="Times New Roman" pitchFamily="18" charset="0"/>
                <a:cs typeface="Times New Roman" pitchFamily="18" charset="0"/>
              </a:rPr>
              <a:t>k</a:t>
            </a:r>
            <a:r>
              <a:rPr kumimoji="1" lang="en-US" altLang="ja-JP" dirty="0"/>
              <a:t> </a:t>
            </a:r>
            <a:r>
              <a:rPr kumimoji="1" lang="ja-JP" altLang="en-US" dirty="0"/>
              <a:t>倍される．</a:t>
            </a:r>
          </a:p>
        </p:txBody>
      </p:sp>
      <mc:AlternateContent xmlns:mc="http://schemas.openxmlformats.org/markup-compatibility/2006" xmlns:a14="http://schemas.microsoft.com/office/drawing/2010/main">
        <mc:Choice Requires="a14">
          <p:sp>
            <p:nvSpPr>
              <p:cNvPr id="2" name="テキスト ボックス 1"/>
              <p:cNvSpPr txBox="1"/>
              <p:nvPr/>
            </p:nvSpPr>
            <p:spPr>
              <a:xfrm>
                <a:off x="4499992" y="5157192"/>
                <a:ext cx="4104456" cy="1200329"/>
              </a:xfrm>
              <a:prstGeom prst="rect">
                <a:avLst/>
              </a:prstGeom>
              <a:noFill/>
            </p:spPr>
            <p:txBody>
              <a:bodyPr wrap="square" rtlCol="0">
                <a:spAutoFit/>
              </a:bodyPr>
              <a:lstStyle/>
              <a:p>
                <a:r>
                  <a:rPr kumimoji="1" lang="en-US" altLang="ja-JP" sz="2400" dirty="0"/>
                  <a:t>2×2</a:t>
                </a:r>
                <a:r>
                  <a:rPr lang="ja-JP" altLang="en-US" sz="2400" dirty="0"/>
                  <a:t>以外のサイズの分割表においては，この式を</a:t>
                </a:r>
                <a14:m>
                  <m:oMath xmlns:m="http://schemas.openxmlformats.org/officeDocument/2006/math">
                    <m:r>
                      <a:rPr lang="ja-JP" altLang="en-US" sz="2400" i="1" smtClean="0">
                        <a:latin typeface="Cambria Math" panose="02040503050406030204" pitchFamily="18" charset="0"/>
                      </a:rPr>
                      <m:t>𝜙</m:t>
                    </m:r>
                  </m:oMath>
                </a14:m>
                <a:r>
                  <a:rPr lang="ja-JP" altLang="en-US" sz="2400" dirty="0"/>
                  <a:t>係数の定義とする．</a:t>
                </a:r>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4499992" y="5157192"/>
                <a:ext cx="4104456" cy="1200329"/>
              </a:xfrm>
              <a:prstGeom prst="rect">
                <a:avLst/>
              </a:prstGeom>
              <a:blipFill>
                <a:blip r:embed="rId2"/>
                <a:stretch>
                  <a:fillRect l="-2229" t="-6091" r="-1932" b="-8629"/>
                </a:stretch>
              </a:blipFill>
            </p:spPr>
            <p:txBody>
              <a:bodyPr/>
              <a:lstStyle/>
              <a:p>
                <a:r>
                  <a:rPr lang="ja-JP" altLang="en-US">
                    <a:noFill/>
                  </a:rPr>
                  <a:t> </a:t>
                </a:r>
              </a:p>
            </p:txBody>
          </p:sp>
        </mc:Fallback>
      </mc:AlternateContent>
      <p:cxnSp>
        <p:nvCxnSpPr>
          <p:cNvPr id="4" name="直線矢印コネクタ 3"/>
          <p:cNvCxnSpPr/>
          <p:nvPr/>
        </p:nvCxnSpPr>
        <p:spPr>
          <a:xfrm flipH="1">
            <a:off x="3419872" y="5589240"/>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p:cNvSpPr txBox="1"/>
              <p:nvPr/>
            </p:nvSpPr>
            <p:spPr>
              <a:xfrm>
                <a:off x="1083879" y="4268355"/>
                <a:ext cx="4671985" cy="793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i="1" smtClean="0">
                              <a:latin typeface="Cambria Math" panose="02040503050406030204" pitchFamily="18" charset="0"/>
                            </a:rPr>
                          </m:ctrlPr>
                        </m:sSupPr>
                        <m:e>
                          <m:r>
                            <a:rPr kumimoji="1" lang="ja-JP" altLang="en-US" sz="2400" i="1" smtClean="0">
                              <a:latin typeface="Cambria Math" panose="02040503050406030204" pitchFamily="18" charset="0"/>
                            </a:rPr>
                            <m:t>𝜒</m:t>
                          </m:r>
                        </m:e>
                        <m:sup>
                          <m:r>
                            <a:rPr kumimoji="1" lang="en-US" altLang="ja-JP" sz="2400" b="0" i="1" smtClean="0">
                              <a:latin typeface="Cambria Math" panose="02040503050406030204" pitchFamily="18" charset="0"/>
                            </a:rPr>
                            <m:t>2</m:t>
                          </m:r>
                        </m:sup>
                      </m:sSup>
                      <m:r>
                        <m:rPr>
                          <m:aln/>
                        </m:rP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𝑁</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𝑏𝑐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𝑎𝑑</m:t>
                                  </m:r>
                                </m:e>
                              </m:d>
                            </m:e>
                            <m:sup>
                              <m:r>
                                <a:rPr kumimoji="1" lang="en-US" altLang="ja-JP" sz="2400" b="0" i="1" smtClean="0">
                                  <a:latin typeface="Cambria Math" panose="02040503050406030204" pitchFamily="18" charset="0"/>
                                </a:rPr>
                                <m:t>2</m:t>
                              </m:r>
                            </m:sup>
                          </m:sSup>
                        </m:num>
                        <m:den>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𝑏</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𝑐</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𝑐</m:t>
                              </m:r>
                            </m:e>
                          </m:d>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𝑏</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083879" y="4268355"/>
                <a:ext cx="4671985" cy="79335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1619672" y="5203148"/>
                <a:ext cx="1431033" cy="7387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m:t>
                      </m:r>
                      <m:sSup>
                        <m:sSupPr>
                          <m:ctrlPr>
                            <a:rPr kumimoji="1" lang="en-US" altLang="ja-JP" sz="2400" i="1" smtClean="0">
                              <a:latin typeface="Cambria Math" panose="02040503050406030204" pitchFamily="18" charset="0"/>
                            </a:rPr>
                          </m:ctrlPr>
                        </m:sSupPr>
                        <m:e>
                          <m:r>
                            <a:rPr kumimoji="1" lang="ja-JP" altLang="en-US" sz="2400" i="1" smtClean="0">
                              <a:latin typeface="Cambria Math" panose="02040503050406030204" pitchFamily="18" charset="0"/>
                            </a:rPr>
                            <m:t>𝜙</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ja-JP" altLang="el-GR" sz="2400" b="0" i="1" smtClean="0">
                                  <a:latin typeface="Cambria Math" panose="02040503050406030204" pitchFamily="18" charset="0"/>
                                  <a:ea typeface="Cambria Math" panose="02040503050406030204" pitchFamily="18" charset="0"/>
                                </a:rPr>
                                <m:t>𝜒</m:t>
                              </m:r>
                            </m:e>
                            <m:sup>
                              <m:r>
                                <a:rPr kumimoji="1" lang="en-US" altLang="ja-JP" sz="2400" b="0" i="1" smtClean="0">
                                  <a:latin typeface="Cambria Math" panose="02040503050406030204" pitchFamily="18" charset="0"/>
                                </a:rPr>
                                <m:t>2</m:t>
                              </m:r>
                            </m:sup>
                          </m:sSup>
                        </m:num>
                        <m:den>
                          <m:r>
                            <a:rPr kumimoji="1" lang="en-US" altLang="ja-JP" sz="2400" b="0" i="1" smtClean="0">
                              <a:latin typeface="Cambria Math" panose="02040503050406030204" pitchFamily="18" charset="0"/>
                            </a:rPr>
                            <m:t>𝑁</m:t>
                          </m:r>
                        </m:den>
                      </m:f>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619672" y="5203148"/>
                <a:ext cx="1431033" cy="738728"/>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練習問題３</a:t>
            </a:r>
          </a:p>
        </p:txBody>
      </p:sp>
      <p:sp>
        <p:nvSpPr>
          <p:cNvPr id="3" name="コンテンツ プレースホルダー 2"/>
          <p:cNvSpPr>
            <a:spLocks noGrp="1"/>
          </p:cNvSpPr>
          <p:nvPr>
            <p:ph idx="1"/>
          </p:nvPr>
        </p:nvSpPr>
        <p:spPr/>
        <p:txBody>
          <a:bodyPr/>
          <a:lstStyle/>
          <a:p>
            <a:pPr marL="571500" indent="-514350">
              <a:buFont typeface="+mj-lt"/>
              <a:buAutoNum type="arabicPeriod"/>
            </a:pPr>
            <a:r>
              <a:rPr lang="ja-JP" altLang="en-US" dirty="0"/>
              <a:t>各セルの度数を </a:t>
            </a:r>
            <a:r>
              <a:rPr lang="en-US" altLang="ja-JP" i="1" dirty="0">
                <a:latin typeface="Times New Roman" pitchFamily="18" charset="0"/>
                <a:cs typeface="Times New Roman" pitchFamily="18" charset="0"/>
              </a:rPr>
              <a:t>k</a:t>
            </a:r>
            <a:r>
              <a:rPr lang="en-US" altLang="ja-JP" dirty="0"/>
              <a:t> </a:t>
            </a:r>
            <a:r>
              <a:rPr lang="ja-JP" altLang="en-US" dirty="0"/>
              <a:t>倍すると，カイ二乗の値も </a:t>
            </a:r>
            <a:r>
              <a:rPr lang="en-US" altLang="ja-JP" i="1" dirty="0">
                <a:latin typeface="Times New Roman" pitchFamily="18" charset="0"/>
                <a:cs typeface="Times New Roman" pitchFamily="18" charset="0"/>
              </a:rPr>
              <a:t>k</a:t>
            </a:r>
            <a:r>
              <a:rPr lang="en-US" altLang="ja-JP" dirty="0"/>
              <a:t> </a:t>
            </a:r>
            <a:r>
              <a:rPr lang="ja-JP" altLang="en-US" dirty="0"/>
              <a:t>倍されることを示せ．</a:t>
            </a:r>
            <a:endParaRPr lang="en-US" altLang="ja-JP" dirty="0"/>
          </a:p>
          <a:p>
            <a:pPr lvl="1"/>
            <a:r>
              <a:rPr lang="ja-JP" altLang="en-US" dirty="0"/>
              <a:t>直前のスライドの定義式を用いてもよいが，分割表でのカイ二乗統計量の定義式を用いると簡単．</a:t>
            </a:r>
            <a:endParaRPr lang="en-US" altLang="ja-JP" dirty="0"/>
          </a:p>
          <a:p>
            <a:pPr marL="571500" indent="-514350">
              <a:buFont typeface="+mj-lt"/>
              <a:buAutoNum type="arabicPeriod"/>
            </a:pPr>
            <a:r>
              <a:rPr lang="ja-JP" altLang="en-US" dirty="0"/>
              <a:t>各セルの度数を </a:t>
            </a:r>
            <a:r>
              <a:rPr lang="en-US" altLang="ja-JP" i="1" dirty="0">
                <a:latin typeface="Times New Roman" pitchFamily="18" charset="0"/>
                <a:cs typeface="Times New Roman" pitchFamily="18" charset="0"/>
              </a:rPr>
              <a:t>k</a:t>
            </a:r>
            <a:r>
              <a:rPr lang="en-US" altLang="ja-JP" dirty="0"/>
              <a:t> </a:t>
            </a:r>
            <a:r>
              <a:rPr lang="ja-JP" altLang="en-US" dirty="0"/>
              <a:t>倍しても，ファイ係数の値は変化しないことを示せ．</a:t>
            </a:r>
            <a:endParaRPr lang="en-US" altLang="ja-JP" dirty="0"/>
          </a:p>
          <a:p>
            <a:pPr lvl="1"/>
            <a:r>
              <a:rPr lang="ja-JP" altLang="en-US" dirty="0"/>
              <a:t>前のスライドでのファイ係数の定義からただちにわかる．各セルの度数を </a:t>
            </a:r>
            <a:r>
              <a:rPr lang="en-US" altLang="ja-JP" i="1" dirty="0">
                <a:latin typeface="Times New Roman" pitchFamily="18" charset="0"/>
                <a:cs typeface="Times New Roman" pitchFamily="18" charset="0"/>
              </a:rPr>
              <a:t>k</a:t>
            </a:r>
            <a:r>
              <a:rPr lang="en-US" altLang="ja-JP" dirty="0"/>
              <a:t> </a:t>
            </a:r>
            <a:r>
              <a:rPr lang="ja-JP" altLang="en-US" dirty="0"/>
              <a:t>倍すれば </a:t>
            </a:r>
            <a:r>
              <a:rPr lang="en-US" altLang="ja-JP" i="1" dirty="0">
                <a:latin typeface="Times New Roman" panose="02020603050405020304" pitchFamily="18" charset="0"/>
                <a:cs typeface="Times New Roman" panose="02020603050405020304" pitchFamily="18" charset="0"/>
              </a:rPr>
              <a:t>N </a:t>
            </a:r>
            <a:r>
              <a:rPr lang="ja-JP" altLang="en-US" dirty="0"/>
              <a:t>も </a:t>
            </a:r>
            <a:r>
              <a:rPr lang="en-US" altLang="ja-JP" i="1" dirty="0">
                <a:latin typeface="Times New Roman" pitchFamily="18" charset="0"/>
                <a:cs typeface="Times New Roman" pitchFamily="18" charset="0"/>
              </a:rPr>
              <a:t>k</a:t>
            </a:r>
            <a:r>
              <a:rPr lang="en-US" altLang="ja-JP" dirty="0"/>
              <a:t> </a:t>
            </a:r>
            <a:r>
              <a:rPr lang="ja-JP" altLang="en-US" dirty="0"/>
              <a:t>倍されることに注意．</a:t>
            </a:r>
            <a:endParaRPr lang="en-US" altLang="ja-JP" dirty="0"/>
          </a:p>
        </p:txBody>
      </p:sp>
    </p:spTree>
    <p:extLst>
      <p:ext uri="{BB962C8B-B14F-4D97-AF65-F5344CB8AC3E}">
        <p14:creationId xmlns:p14="http://schemas.microsoft.com/office/powerpoint/2010/main" val="1120810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ファイ係数の注意点</a:t>
            </a:r>
          </a:p>
        </p:txBody>
      </p:sp>
      <p:sp>
        <p:nvSpPr>
          <p:cNvPr id="3" name="コンテンツ プレースホルダ 2"/>
          <p:cNvSpPr>
            <a:spLocks noGrp="1"/>
          </p:cNvSpPr>
          <p:nvPr>
            <p:ph idx="1"/>
          </p:nvPr>
        </p:nvSpPr>
        <p:spPr/>
        <p:txBody>
          <a:bodyPr>
            <a:normAutofit lnSpcReduction="10000"/>
          </a:bodyPr>
          <a:lstStyle/>
          <a:p>
            <a:r>
              <a:rPr kumimoji="1" lang="ja-JP" altLang="en-US" dirty="0"/>
              <a:t>一方の変数で２値（</a:t>
            </a:r>
            <a:r>
              <a:rPr kumimoji="1" lang="en-US" altLang="ja-JP" dirty="0"/>
              <a:t>0, 1</a:t>
            </a:r>
            <a:r>
              <a:rPr kumimoji="1" lang="ja-JP" altLang="en-US" dirty="0"/>
              <a:t>）のコード化を逆にすると，符号が変わる．</a:t>
            </a:r>
            <a:endParaRPr kumimoji="1" lang="en-US" altLang="ja-JP" dirty="0"/>
          </a:p>
          <a:p>
            <a:pPr lvl="1"/>
            <a:r>
              <a:rPr lang="ja-JP" altLang="en-US" dirty="0"/>
              <a:t>いずれかの変数が名義尺度で測定された変数の場合には，ファイ係数の符号は無意味．</a:t>
            </a:r>
            <a:endParaRPr kumimoji="1" lang="en-US" altLang="ja-JP" dirty="0"/>
          </a:p>
          <a:p>
            <a:r>
              <a:rPr kumimoji="1" lang="ja-JP" altLang="en-US" u="sng" dirty="0"/>
              <a:t>周辺度数が固定されている場合（最大関連の場合）には，最大値（または最小値）が </a:t>
            </a:r>
            <a:r>
              <a:rPr kumimoji="1" lang="en-US" altLang="ja-JP" u="sng" dirty="0"/>
              <a:t>+1 </a:t>
            </a:r>
            <a:r>
              <a:rPr kumimoji="1" lang="ja-JP" altLang="en-US" u="sng" dirty="0"/>
              <a:t>（または </a:t>
            </a:r>
            <a:r>
              <a:rPr kumimoji="1" lang="en-US" altLang="ja-JP" u="sng" dirty="0"/>
              <a:t>-1</a:t>
            </a:r>
            <a:r>
              <a:rPr kumimoji="1" lang="ja-JP" altLang="en-US" u="sng" dirty="0"/>
              <a:t>）にならない</a:t>
            </a:r>
            <a:r>
              <a:rPr kumimoji="1" lang="ja-JP" altLang="en-US" dirty="0"/>
              <a:t>．</a:t>
            </a:r>
            <a:endParaRPr kumimoji="1" lang="en-US" altLang="ja-JP" dirty="0"/>
          </a:p>
          <a:p>
            <a:pPr lvl="1"/>
            <a:r>
              <a:rPr lang="ja-JP" altLang="en-US" u="sng" dirty="0"/>
              <a:t>周辺度数の分布によって最大値が決まる</a:t>
            </a:r>
            <a:r>
              <a:rPr lang="ja-JP" altLang="en-US" dirty="0"/>
              <a:t>．</a:t>
            </a:r>
            <a:endParaRPr lang="en-US" altLang="ja-JP" dirty="0"/>
          </a:p>
          <a:p>
            <a:pPr lvl="1"/>
            <a:r>
              <a:rPr lang="ja-JP" altLang="en-US" dirty="0"/>
              <a:t>参考：調整ファイ係数（テキスト </a:t>
            </a:r>
            <a:r>
              <a:rPr lang="en-US" altLang="ja-JP" dirty="0"/>
              <a:t>p.268</a:t>
            </a:r>
            <a:r>
              <a:rPr lang="ja-JP" altLang="en-US" dirty="0"/>
              <a:t>）</a:t>
            </a:r>
            <a:endParaRPr lang="en-US" altLang="ja-JP"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611560" y="47667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 name="表 5"/>
          <p:cNvGraphicFramePr>
            <a:graphicFrameLocks noGrp="1"/>
          </p:cNvGraphicFramePr>
          <p:nvPr/>
        </p:nvGraphicFramePr>
        <p:xfrm>
          <a:off x="5364088" y="476672"/>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nvGraphicFramePr>
        <p:xfrm>
          <a:off x="1835696" y="4005064"/>
          <a:ext cx="3312365" cy="2513750"/>
        </p:xfrm>
        <a:graphic>
          <a:graphicData uri="http://schemas.openxmlformats.org/drawingml/2006/table">
            <a:tbl>
              <a:tblPr firstRow="1" bandRow="1">
                <a:tableStyleId>{2D5ABB26-0587-4C30-8999-92F81FD0307C}</a:tableStyleId>
              </a:tblPr>
              <a:tblGrid>
                <a:gridCol w="662473">
                  <a:extLst>
                    <a:ext uri="{9D8B030D-6E8A-4147-A177-3AD203B41FA5}">
                      <a16:colId xmlns:a16="http://schemas.microsoft.com/office/drawing/2014/main" val="20000"/>
                    </a:ext>
                  </a:extLst>
                </a:gridCol>
                <a:gridCol w="662473">
                  <a:extLst>
                    <a:ext uri="{9D8B030D-6E8A-4147-A177-3AD203B41FA5}">
                      <a16:colId xmlns:a16="http://schemas.microsoft.com/office/drawing/2014/main" val="20001"/>
                    </a:ext>
                  </a:extLst>
                </a:gridCol>
                <a:gridCol w="662473">
                  <a:extLst>
                    <a:ext uri="{9D8B030D-6E8A-4147-A177-3AD203B41FA5}">
                      <a16:colId xmlns:a16="http://schemas.microsoft.com/office/drawing/2014/main" val="20002"/>
                    </a:ext>
                  </a:extLst>
                </a:gridCol>
                <a:gridCol w="662473">
                  <a:extLst>
                    <a:ext uri="{9D8B030D-6E8A-4147-A177-3AD203B41FA5}">
                      <a16:colId xmlns:a16="http://schemas.microsoft.com/office/drawing/2014/main" val="20003"/>
                    </a:ext>
                  </a:extLst>
                </a:gridCol>
                <a:gridCol w="662473">
                  <a:extLst>
                    <a:ext uri="{9D8B030D-6E8A-4147-A177-3AD203B41FA5}">
                      <a16:colId xmlns:a16="http://schemas.microsoft.com/office/drawing/2014/main" val="20004"/>
                    </a:ext>
                  </a:extLst>
                </a:gridCol>
              </a:tblGrid>
              <a:tr h="391724">
                <a:tc rowSpan="2"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r>
                        <a:rPr kumimoji="1" lang="ja-JP" altLang="en-US" dirty="0"/>
                        <a:t>変数 </a:t>
                      </a:r>
                      <a:r>
                        <a:rPr kumimoji="1" lang="en-US" altLang="ja-JP" sz="2400" i="1" dirty="0">
                          <a:latin typeface="Times New Roman" pitchFamily="18" charset="0"/>
                          <a:cs typeface="Times New Roman" pitchFamily="18" charset="0"/>
                        </a:rPr>
                        <a:t>X</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rowSpan="2">
                  <a:txBody>
                    <a:bodyPr/>
                    <a:lstStyle/>
                    <a:p>
                      <a:pPr algn="ctr"/>
                      <a:r>
                        <a:rPr kumimoji="1" lang="ja-JP" altLang="en-US" dirty="0"/>
                        <a:t>計</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724">
                <a:tc gridSpan="2" vMerge="1">
                  <a:txBody>
                    <a:bodyPr/>
                    <a:lstStyle/>
                    <a:p>
                      <a:endParaRPr kumimoji="1" lang="ja-JP"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942">
                <a:tc rowSpan="2">
                  <a:txBody>
                    <a:bodyPr/>
                    <a:lstStyle/>
                    <a:p>
                      <a:pPr algn="r"/>
                      <a:r>
                        <a:rPr kumimoji="1" lang="ja-JP" altLang="en-US" dirty="0"/>
                        <a:t>変数</a:t>
                      </a:r>
                      <a:endParaRPr kumimoji="1" lang="en-US" altLang="ja-JP" dirty="0"/>
                    </a:p>
                    <a:p>
                      <a:pPr algn="ctr"/>
                      <a:r>
                        <a:rPr kumimoji="1" lang="en-US" altLang="ja-JP" sz="2400" i="1" dirty="0">
                          <a:latin typeface="Times New Roman" pitchFamily="18" charset="0"/>
                          <a:cs typeface="Times New Roman" pitchFamily="18" charset="0"/>
                        </a:rPr>
                        <a:t>Y</a:t>
                      </a:r>
                      <a:endParaRPr kumimoji="1" lang="ja-JP" altLang="en-US" sz="24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942">
                <a:tc vMerge="1">
                  <a:txBody>
                    <a:bodyPr/>
                    <a:lstStyle/>
                    <a:p>
                      <a:endParaRPr kumimoji="1" lang="ja-JP" altLang="en-US" dirty="0"/>
                    </a:p>
                  </a:txBody>
                  <a:tcPr/>
                </a:tc>
                <a:tc>
                  <a:txBody>
                    <a:bodyPr/>
                    <a:lstStyle/>
                    <a:p>
                      <a:pPr algn="ctr"/>
                      <a:r>
                        <a:rPr kumimoji="1" lang="en-US" altLang="ja-JP" dirty="0"/>
                        <a:t>0</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25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942">
                <a:tc gridSpan="2">
                  <a:txBody>
                    <a:bodyPr/>
                    <a:lstStyle/>
                    <a:p>
                      <a:pPr algn="r"/>
                      <a:r>
                        <a:rPr kumimoji="1" lang="ja-JP" altLang="en-US" dirty="0"/>
                        <a:t>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2800" dirty="0"/>
                        <a:t>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800" dirty="0"/>
                        <a:t>50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611560" y="3068960"/>
            <a:ext cx="3498073" cy="830997"/>
          </a:xfrm>
          <a:prstGeom prst="rect">
            <a:avLst/>
          </a:prstGeom>
          <a:noFill/>
        </p:spPr>
        <p:txBody>
          <a:bodyPr wrap="none" rtlCol="0">
            <a:spAutoFit/>
          </a:bodyPr>
          <a:lstStyle/>
          <a:p>
            <a:r>
              <a:rPr lang="ja-JP" altLang="en-US" sz="2400" u="sng" dirty="0"/>
              <a:t>周辺度数固定</a:t>
            </a:r>
            <a:endParaRPr lang="en-US" altLang="ja-JP" sz="2400" u="sng" dirty="0"/>
          </a:p>
          <a:p>
            <a:r>
              <a:rPr kumimoji="1" lang="ja-JP" altLang="en-US" sz="2400" dirty="0"/>
              <a:t>（両変数の分布は異なる）</a:t>
            </a:r>
          </a:p>
        </p:txBody>
      </p:sp>
      <p:sp>
        <p:nvSpPr>
          <p:cNvPr id="9" name="テキスト ボックス 8"/>
          <p:cNvSpPr txBox="1"/>
          <p:nvPr/>
        </p:nvSpPr>
        <p:spPr>
          <a:xfrm>
            <a:off x="4644008" y="3068960"/>
            <a:ext cx="4248279" cy="830997"/>
          </a:xfrm>
          <a:prstGeom prst="rect">
            <a:avLst/>
          </a:prstGeom>
          <a:noFill/>
        </p:spPr>
        <p:txBody>
          <a:bodyPr wrap="none" rtlCol="0">
            <a:spAutoFit/>
          </a:bodyPr>
          <a:lstStyle/>
          <a:p>
            <a:r>
              <a:rPr kumimoji="1" lang="ja-JP" altLang="en-US" sz="2400" dirty="0"/>
              <a:t>なるべく強い連関を作るように，</a:t>
            </a:r>
            <a:endParaRPr kumimoji="1" lang="en-US" altLang="ja-JP" sz="2400" dirty="0"/>
          </a:p>
          <a:p>
            <a:r>
              <a:rPr lang="ja-JP" altLang="en-US" sz="2400" dirty="0"/>
              <a:t>ひとつのセルに０をいれる．</a:t>
            </a:r>
            <a:endParaRPr kumimoji="1" lang="ja-JP" altLang="en-US" sz="2400" dirty="0"/>
          </a:p>
        </p:txBody>
      </p:sp>
      <p:sp>
        <p:nvSpPr>
          <p:cNvPr id="10" name="右矢印 9"/>
          <p:cNvSpPr/>
          <p:nvPr/>
        </p:nvSpPr>
        <p:spPr>
          <a:xfrm>
            <a:off x="4211960" y="1628800"/>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19483" y="4653136"/>
            <a:ext cx="93610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292080" y="4149080"/>
            <a:ext cx="3528392" cy="1200329"/>
          </a:xfrm>
          <a:prstGeom prst="rect">
            <a:avLst/>
          </a:prstGeom>
          <a:noFill/>
        </p:spPr>
        <p:txBody>
          <a:bodyPr wrap="square" rtlCol="0">
            <a:spAutoFit/>
          </a:bodyPr>
          <a:lstStyle/>
          <a:p>
            <a:r>
              <a:rPr kumimoji="1" lang="ja-JP" altLang="en-US" sz="2400" dirty="0"/>
              <a:t>ファイ係数を</a:t>
            </a:r>
            <a:r>
              <a:rPr kumimoji="1" lang="en-US" altLang="ja-JP" sz="2400" dirty="0"/>
              <a:t>+1</a:t>
            </a:r>
          </a:p>
          <a:p>
            <a:r>
              <a:rPr lang="ja-JP" altLang="en-US" sz="2400" dirty="0"/>
              <a:t>（または </a:t>
            </a:r>
            <a:r>
              <a:rPr lang="en-US" altLang="ja-JP" sz="2400" dirty="0"/>
              <a:t>-1</a:t>
            </a:r>
            <a:r>
              <a:rPr lang="ja-JP" altLang="en-US" sz="2400" dirty="0"/>
              <a:t>）</a:t>
            </a:r>
            <a:r>
              <a:rPr kumimoji="1" lang="ja-JP" altLang="en-US" sz="2400" dirty="0"/>
              <a:t>にできない．</a:t>
            </a:r>
            <a:endParaRPr kumimoji="1" lang="en-US" altLang="ja-JP" sz="2400" dirty="0"/>
          </a:p>
          <a:p>
            <a:r>
              <a:rPr lang="ja-JP" altLang="en-US" sz="2400" dirty="0"/>
              <a:t>（テキスト　表</a:t>
            </a:r>
            <a:r>
              <a:rPr lang="en-US" altLang="ja-JP" sz="2400" dirty="0"/>
              <a:t>9.7</a:t>
            </a:r>
            <a:r>
              <a:rPr lang="ja-JP" altLang="en-US" sz="2400" dirty="0"/>
              <a:t>）</a:t>
            </a:r>
            <a:endParaRPr kumimoji="1" lang="ja-JP" altLang="en-US" sz="2400" dirty="0"/>
          </a:p>
        </p:txBody>
      </p:sp>
      <mc:AlternateContent xmlns:mc="http://schemas.openxmlformats.org/markup-compatibility/2006" xmlns:a14="http://schemas.microsoft.com/office/drawing/2010/main">
        <mc:Choice Requires="a14">
          <p:sp>
            <p:nvSpPr>
              <p:cNvPr id="14" name="テキスト ボックス 13"/>
              <p:cNvSpPr txBox="1"/>
              <p:nvPr/>
            </p:nvSpPr>
            <p:spPr>
              <a:xfrm>
                <a:off x="5436096" y="5445224"/>
                <a:ext cx="173970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b="0" i="1" smtClean="0">
                          <a:latin typeface="Cambria Math" panose="02040503050406030204" pitchFamily="18" charset="0"/>
                        </a:rPr>
                        <m:t>𝜙</m:t>
                      </m:r>
                      <m:r>
                        <a:rPr kumimoji="1" lang="en-US" altLang="ja-JP" sz="2800" b="0" i="1" smtClean="0">
                          <a:latin typeface="Cambria Math" panose="02040503050406030204" pitchFamily="18" charset="0"/>
                        </a:rPr>
                        <m:t>=−0.82</m:t>
                      </m:r>
                    </m:oMath>
                  </m:oMathPara>
                </a14:m>
                <a:endParaRPr kumimoji="1" lang="ja-JP" altLang="en-US" sz="28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36096" y="5445224"/>
                <a:ext cx="1739707" cy="430887"/>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rmAutofit/>
              </a:bodyPr>
              <a:lstStyle/>
              <a:p>
                <a:r>
                  <a:rPr kumimoji="1" lang="en-US" altLang="ja-JP" i="1" dirty="0">
                    <a:latin typeface="Times New Roman" pitchFamily="18" charset="0"/>
                    <a:cs typeface="Times New Roman" pitchFamily="18" charset="0"/>
                  </a:rPr>
                  <a:t>Q</a:t>
                </a:r>
                <a:r>
                  <a:rPr kumimoji="1" lang="en-US" altLang="ja-JP" dirty="0"/>
                  <a:t> </a:t>
                </a:r>
                <a:r>
                  <a:rPr kumimoji="1" lang="ja-JP" altLang="en-US" dirty="0"/>
                  <a:t>と </a:t>
                </a:r>
                <a14:m>
                  <m:oMath xmlns:m="http://schemas.openxmlformats.org/officeDocument/2006/math">
                    <m:r>
                      <a:rPr kumimoji="1" lang="ja-JP" altLang="en-US" i="1" smtClean="0">
                        <a:latin typeface="Cambria Math" panose="02040503050406030204" pitchFamily="18" charset="0"/>
                      </a:rPr>
                      <m:t>𝜙</m:t>
                    </m:r>
                  </m:oMath>
                </a14:m>
                <a:r>
                  <a:rPr kumimoji="1" lang="ja-JP" altLang="en-US" dirty="0"/>
                  <a:t> の使い分け</a:t>
                </a: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fontScale="92500" lnSpcReduction="10000"/>
              </a:bodyPr>
              <a:lstStyle/>
              <a:p>
                <a:r>
                  <a:rPr lang="ja-JP" altLang="en-US" dirty="0"/>
                  <a:t>周辺度数の影響を除去したいときには</a:t>
                </a:r>
                <a:r>
                  <a:rPr kumimoji="1" lang="en-US" altLang="ja-JP" i="1" dirty="0">
                    <a:latin typeface="Times New Roman" pitchFamily="18" charset="0"/>
                    <a:cs typeface="Times New Roman" pitchFamily="18" charset="0"/>
                  </a:rPr>
                  <a:t>Q</a:t>
                </a:r>
                <a:r>
                  <a:rPr kumimoji="1" lang="ja-JP" altLang="en-US" dirty="0" err="1"/>
                  <a:t>，</a:t>
                </a:r>
                <a:r>
                  <a:rPr kumimoji="1" lang="ja-JP" altLang="en-US" dirty="0"/>
                  <a:t>それ以外は </a:t>
                </a:r>
                <a14:m>
                  <m:oMath xmlns:m="http://schemas.openxmlformats.org/officeDocument/2006/math">
                    <m:r>
                      <a:rPr lang="ja-JP" altLang="en-US" i="1">
                        <a:latin typeface="Cambria Math" panose="02040503050406030204" pitchFamily="18" charset="0"/>
                      </a:rPr>
                      <m:t>𝜙</m:t>
                    </m:r>
                  </m:oMath>
                </a14:m>
                <a:r>
                  <a:rPr kumimoji="1" lang="ja-JP" altLang="en-US" dirty="0"/>
                  <a:t> を使う．</a:t>
                </a:r>
                <a:endParaRPr kumimoji="1" lang="en-US" altLang="ja-JP" dirty="0"/>
              </a:p>
              <a:p>
                <a:pPr lvl="1"/>
                <a14:m>
                  <m:oMath xmlns:m="http://schemas.openxmlformats.org/officeDocument/2006/math">
                    <m:r>
                      <a:rPr lang="ja-JP" altLang="en-US" i="1">
                        <a:latin typeface="Cambria Math" panose="02040503050406030204" pitchFamily="18" charset="0"/>
                      </a:rPr>
                      <m:t>𝜙</m:t>
                    </m:r>
                  </m:oMath>
                </a14:m>
                <a:r>
                  <a:rPr lang="ja-JP" altLang="en-US" dirty="0"/>
                  <a:t> は周辺度数の分布が均等でないと小さくなりやすい．２</a:t>
                </a:r>
                <a:r>
                  <a:rPr lang="en-US" altLang="ja-JP" dirty="0"/>
                  <a:t>×</a:t>
                </a:r>
                <a:r>
                  <a:rPr lang="ja-JP" altLang="en-US" dirty="0"/>
                  <a:t>２表では，</a:t>
                </a:r>
                <a:r>
                  <a:rPr lang="en-US" altLang="ja-JP" i="1" dirty="0">
                    <a:latin typeface="Times New Roman" pitchFamily="18" charset="0"/>
                    <a:cs typeface="Times New Roman" pitchFamily="18" charset="0"/>
                  </a:rPr>
                  <a:t>Q</a:t>
                </a:r>
                <a:r>
                  <a:rPr lang="ja-JP" altLang="en-US" dirty="0"/>
                  <a:t>は周辺度数の分布によらない．</a:t>
                </a:r>
                <a:endParaRPr kumimoji="1" lang="en-US" altLang="ja-JP" dirty="0"/>
              </a:p>
              <a:p>
                <a:r>
                  <a:rPr lang="ja-JP" altLang="en-US" dirty="0"/>
                  <a:t>周辺度数が固定されている場合には </a:t>
                </a:r>
                <a:r>
                  <a:rPr lang="en-US" altLang="ja-JP" i="1" dirty="0">
                    <a:latin typeface="Times New Roman" pitchFamily="18" charset="0"/>
                    <a:cs typeface="Times New Roman" pitchFamily="18" charset="0"/>
                  </a:rPr>
                  <a:t>Q</a:t>
                </a:r>
                <a:r>
                  <a:rPr lang="ja-JP" altLang="en-US" dirty="0" err="1"/>
                  <a:t>，</a:t>
                </a:r>
                <a:r>
                  <a:rPr lang="ja-JP" altLang="en-US" dirty="0"/>
                  <a:t>それ以外は </a:t>
                </a:r>
                <a14:m>
                  <m:oMath xmlns:m="http://schemas.openxmlformats.org/officeDocument/2006/math">
                    <m:r>
                      <a:rPr lang="ja-JP" altLang="en-US" i="1">
                        <a:latin typeface="Cambria Math" panose="02040503050406030204" pitchFamily="18" charset="0"/>
                      </a:rPr>
                      <m:t>𝜙</m:t>
                    </m:r>
                  </m:oMath>
                </a14:m>
                <a:r>
                  <a:rPr lang="en-US" altLang="ja-JP" i="1" dirty="0">
                    <a:latin typeface="Times New Roman" pitchFamily="18" charset="0"/>
                    <a:cs typeface="Times New Roman" pitchFamily="18" charset="0"/>
                  </a:rPr>
                  <a:t> </a:t>
                </a:r>
                <a:r>
                  <a:rPr lang="ja-JP" altLang="en-US" dirty="0"/>
                  <a:t>を使う．</a:t>
                </a:r>
                <a:endParaRPr lang="en-US" altLang="ja-JP" dirty="0"/>
              </a:p>
              <a:p>
                <a:pPr lvl="1"/>
                <a:r>
                  <a:rPr lang="ja-JP" altLang="en-US" dirty="0"/>
                  <a:t>固定されていなければ，一方の変数での（周辺度数の）分布の変化は，もう一方の変数での分布の変化をもたらすかもしれない．</a:t>
                </a:r>
                <a:endParaRPr lang="en-US" altLang="ja-JP" dirty="0"/>
              </a:p>
              <a:p>
                <a:pPr lvl="1"/>
                <a:r>
                  <a:rPr lang="ja-JP" altLang="en-US" dirty="0"/>
                  <a:t>最大関連の場合，</a:t>
                </a:r>
                <a14:m>
                  <m:oMath xmlns:m="http://schemas.openxmlformats.org/officeDocument/2006/math">
                    <m:r>
                      <a:rPr lang="ja-JP" altLang="en-US" i="1">
                        <a:latin typeface="Cambria Math" panose="02040503050406030204" pitchFamily="18" charset="0"/>
                      </a:rPr>
                      <m:t>𝜙</m:t>
                    </m:r>
                  </m:oMath>
                </a14:m>
                <a:r>
                  <a:rPr lang="en-US" altLang="ja-JP" i="1" dirty="0">
                    <a:latin typeface="Times New Roman" pitchFamily="18" charset="0"/>
                    <a:cs typeface="Times New Roman" pitchFamily="18" charset="0"/>
                  </a:rPr>
                  <a:t> </a:t>
                </a:r>
                <a:r>
                  <a:rPr lang="ja-JP" altLang="en-US" dirty="0"/>
                  <a:t>は </a:t>
                </a:r>
                <a14:m>
                  <m:oMath xmlns:m="http://schemas.openxmlformats.org/officeDocument/2006/math">
                    <m:r>
                      <a:rPr lang="en-US" altLang="ja-JP" i="1" dirty="0" smtClean="0">
                        <a:latin typeface="Cambria Math" panose="02040503050406030204" pitchFamily="18" charset="0"/>
                        <a:ea typeface="Cambria Math" panose="02040503050406030204" pitchFamily="18" charset="0"/>
                      </a:rPr>
                      <m:t>±</m:t>
                    </m:r>
                    <m:r>
                      <a:rPr lang="en-US" altLang="ja-JP" b="0" i="1" dirty="0" smtClean="0">
                        <a:latin typeface="Cambria Math" panose="02040503050406030204" pitchFamily="18" charset="0"/>
                        <a:ea typeface="Cambria Math" panose="02040503050406030204" pitchFamily="18" charset="0"/>
                      </a:rPr>
                      <m:t>1</m:t>
                    </m:r>
                  </m:oMath>
                </a14:m>
                <a:r>
                  <a:rPr lang="ja-JP" altLang="en-US" dirty="0"/>
                  <a:t> にならない．</a:t>
                </a:r>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4"/>
                <a:stretch>
                  <a:fillRect l="-1481" t="-3100" r="-593"/>
                </a:stretch>
              </a:blipFill>
            </p:spPr>
            <p:txBody>
              <a:bodyPr/>
              <a:lstStyle/>
              <a:p>
                <a:r>
                  <a:rPr lang="ja-JP" altLang="en-US">
                    <a:noFill/>
                  </a:rPr>
                  <a:t> </a:t>
                </a:r>
              </a:p>
            </p:txBody>
          </p:sp>
        </mc:Fallback>
      </mc:AlternateContent>
      <p:sp>
        <p:nvSpPr>
          <p:cNvPr id="5" name="テキスト ボックス 4"/>
          <p:cNvSpPr txBox="1"/>
          <p:nvPr/>
        </p:nvSpPr>
        <p:spPr>
          <a:xfrm>
            <a:off x="1979712" y="5778097"/>
            <a:ext cx="6552728" cy="923330"/>
          </a:xfrm>
          <a:prstGeom prst="rect">
            <a:avLst/>
          </a:prstGeom>
          <a:noFill/>
        </p:spPr>
        <p:txBody>
          <a:bodyPr wrap="square" rtlCol="0">
            <a:spAutoFit/>
          </a:bodyPr>
          <a:lstStyle/>
          <a:p>
            <a:pPr marL="0" lvl="1"/>
            <a:r>
              <a:rPr lang="ja-JP" altLang="en-US" dirty="0"/>
              <a:t>参考：太郎丸博</a:t>
            </a:r>
            <a:r>
              <a:rPr lang="en-US" altLang="ja-JP" dirty="0"/>
              <a:t>『</a:t>
            </a:r>
            <a:r>
              <a:rPr lang="ja-JP" altLang="en-US" dirty="0"/>
              <a:t>人文・社会科学のためのカテゴリカル・データ解析入門</a:t>
            </a:r>
            <a:r>
              <a:rPr lang="en-US" altLang="ja-JP" dirty="0"/>
              <a:t>』</a:t>
            </a:r>
            <a:r>
              <a:rPr lang="ja-JP" altLang="en-US" dirty="0"/>
              <a:t>（ナカニシヤ出版）</a:t>
            </a:r>
          </a:p>
          <a:p>
            <a:endParaRPr kumimoji="1" lang="ja-JP"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9.4.4. </a:t>
            </a:r>
            <a:r>
              <a:rPr kumimoji="1" lang="ja-JP" altLang="en-US" dirty="0"/>
              <a:t>オッズとオッズ比（交差積比）</a:t>
            </a:r>
          </a:p>
        </p:txBody>
      </p:sp>
      <p:sp>
        <p:nvSpPr>
          <p:cNvPr id="3" name="コンテンツ プレースホルダ 2"/>
          <p:cNvSpPr>
            <a:spLocks noGrp="1"/>
          </p:cNvSpPr>
          <p:nvPr>
            <p:ph idx="1"/>
          </p:nvPr>
        </p:nvSpPr>
        <p:spPr/>
        <p:txBody>
          <a:bodyPr/>
          <a:lstStyle/>
          <a:p>
            <a:r>
              <a:rPr kumimoji="1" lang="ja-JP" altLang="en-US" u="sng" dirty="0">
                <a:solidFill>
                  <a:srgbClr val="FF0000"/>
                </a:solidFill>
              </a:rPr>
              <a:t>オッズ</a:t>
            </a:r>
            <a:r>
              <a:rPr kumimoji="1" lang="ja-JP" altLang="en-US" dirty="0"/>
              <a:t>（</a:t>
            </a:r>
            <a:r>
              <a:rPr kumimoji="1" lang="en-US" altLang="ja-JP" dirty="0"/>
              <a:t>odds</a:t>
            </a:r>
            <a:r>
              <a:rPr kumimoji="1" lang="ja-JP" altLang="en-US" dirty="0"/>
              <a:t>）：ある変数の１つの特定のカテゴリーに落ちる測定値が観測される確率（あるいは頻度）と，それ以外のカテゴリに落ちる測定値が観測される確率（頻度）の比．</a:t>
            </a:r>
            <a:endParaRPr kumimoji="1" lang="en-US" altLang="ja-JP" dirty="0"/>
          </a:p>
          <a:p>
            <a:pPr lvl="1"/>
            <a:r>
              <a:rPr lang="ja-JP" altLang="en-US" dirty="0"/>
              <a:t>さいころの１の目が出るオッズ：</a:t>
            </a:r>
            <a:r>
              <a:rPr lang="en-US" altLang="ja-JP" dirty="0"/>
              <a:t>1/5</a:t>
            </a:r>
          </a:p>
          <a:p>
            <a:pPr lvl="1"/>
            <a:r>
              <a:rPr lang="ja-JP" altLang="en-US" dirty="0"/>
              <a:t>成功確率 </a:t>
            </a:r>
            <a:r>
              <a:rPr lang="en-US" altLang="ja-JP" i="1" dirty="0">
                <a:latin typeface="Times New Roman" pitchFamily="18" charset="0"/>
                <a:cs typeface="Times New Roman" pitchFamily="18" charset="0"/>
              </a:rPr>
              <a:t>π</a:t>
            </a:r>
            <a:r>
              <a:rPr lang="en-US" altLang="ja-JP" dirty="0"/>
              <a:t> </a:t>
            </a:r>
            <a:r>
              <a:rPr lang="ja-JP" altLang="en-US" dirty="0"/>
              <a:t>のベルヌイ試行（結果が成功・失敗の２つである試行）のオッズ：</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1403648" y="5229200"/>
                <a:ext cx="1862753"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𝑜𝑑𝑑𝑠</m:t>
                      </m:r>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𝜋</m:t>
                          </m:r>
                        </m:num>
                        <m:den>
                          <m:r>
                            <a:rPr kumimoji="1" lang="en-US" altLang="ja-JP" sz="2400" b="0" i="1" smtClean="0">
                              <a:latin typeface="Cambria Math" panose="02040503050406030204" pitchFamily="18" charset="0"/>
                            </a:rPr>
                            <m:t>1−</m:t>
                          </m:r>
                          <m:r>
                            <a:rPr kumimoji="1" lang="ja-JP" altLang="en-US" sz="2400" b="0" i="1" smtClean="0">
                              <a:latin typeface="Cambria Math" panose="02040503050406030204" pitchFamily="18" charset="0"/>
                            </a:rPr>
                            <m:t>𝜋</m:t>
                          </m:r>
                        </m:den>
                      </m:f>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03648" y="5229200"/>
                <a:ext cx="1862753" cy="629981"/>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条件つきオッズ</a:t>
            </a:r>
          </a:p>
        </p:txBody>
      </p:sp>
      <p:sp>
        <p:nvSpPr>
          <p:cNvPr id="3" name="コンテンツ プレースホルダ 2"/>
          <p:cNvSpPr>
            <a:spLocks noGrp="1"/>
          </p:cNvSpPr>
          <p:nvPr>
            <p:ph idx="1"/>
          </p:nvPr>
        </p:nvSpPr>
        <p:spPr/>
        <p:txBody>
          <a:bodyPr/>
          <a:lstStyle/>
          <a:p>
            <a:pPr fontAlgn="t"/>
            <a:r>
              <a:rPr lang="ja-JP" altLang="en-US" u="sng" dirty="0">
                <a:solidFill>
                  <a:srgbClr val="FF0000"/>
                </a:solidFill>
              </a:rPr>
              <a:t>条件つきオッズ</a:t>
            </a:r>
            <a:r>
              <a:rPr lang="ja-JP" altLang="en-US" dirty="0"/>
              <a:t>（</a:t>
            </a:r>
            <a:r>
              <a:rPr lang="en-US" altLang="ja-JP" dirty="0"/>
              <a:t>conditional odds</a:t>
            </a:r>
            <a:r>
              <a:rPr lang="ja-JP" altLang="en-US" dirty="0"/>
              <a:t>）：第１の変数でのカテゴリごとに計算した，第２の変数のオッズ．</a:t>
            </a:r>
            <a:endParaRPr lang="ja-JP" altLang="ja-JP" dirty="0"/>
          </a:p>
          <a:p>
            <a:pPr fontAlgn="t">
              <a:buNone/>
            </a:pPr>
            <a:endParaRPr lang="ja-JP" altLang="ja-JP" dirty="0"/>
          </a:p>
        </p:txBody>
      </p:sp>
      <p:graphicFrame>
        <p:nvGraphicFramePr>
          <p:cNvPr id="4" name="表 3"/>
          <p:cNvGraphicFramePr>
            <a:graphicFrameLocks noGrp="1"/>
          </p:cNvGraphicFramePr>
          <p:nvPr/>
        </p:nvGraphicFramePr>
        <p:xfrm>
          <a:off x="928662" y="3357562"/>
          <a:ext cx="2286015" cy="2133600"/>
        </p:xfrm>
        <a:graphic>
          <a:graphicData uri="http://schemas.openxmlformats.org/drawingml/2006/table">
            <a:tbl>
              <a:tblPr firstRow="1" bandRow="1">
                <a:tableStyleId>{2D5ABB26-0587-4C30-8999-92F81FD0307C}</a:tableStyleId>
              </a:tblPr>
              <a:tblGrid>
                <a:gridCol w="762005">
                  <a:extLst>
                    <a:ext uri="{9D8B030D-6E8A-4147-A177-3AD203B41FA5}">
                      <a16:colId xmlns:a16="http://schemas.microsoft.com/office/drawing/2014/main" val="20000"/>
                    </a:ext>
                  </a:extLst>
                </a:gridCol>
                <a:gridCol w="762005">
                  <a:extLst>
                    <a:ext uri="{9D8B030D-6E8A-4147-A177-3AD203B41FA5}">
                      <a16:colId xmlns:a16="http://schemas.microsoft.com/office/drawing/2014/main" val="20001"/>
                    </a:ext>
                  </a:extLst>
                </a:gridCol>
                <a:gridCol w="762005">
                  <a:extLst>
                    <a:ext uri="{9D8B030D-6E8A-4147-A177-3AD203B41FA5}">
                      <a16:colId xmlns:a16="http://schemas.microsoft.com/office/drawing/2014/main" val="20002"/>
                    </a:ext>
                  </a:extLst>
                </a:gridCol>
              </a:tblGrid>
              <a:tr h="535785">
                <a:tc>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3200" dirty="0"/>
                        <a:t>変数２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7240">
                <a:tc rowSpan="2">
                  <a:txBody>
                    <a:bodyPr/>
                    <a:lstStyle/>
                    <a:p>
                      <a:r>
                        <a:rPr kumimoji="1" lang="ja-JP" altLang="en-US" sz="3200" dirty="0"/>
                        <a:t>変数１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a</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b</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7240">
                <a:tc vMerge="1">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c</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d</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3571868" y="2714620"/>
            <a:ext cx="4955203" cy="954107"/>
          </a:xfrm>
          <a:prstGeom prst="rect">
            <a:avLst/>
          </a:prstGeom>
          <a:noFill/>
        </p:spPr>
        <p:txBody>
          <a:bodyPr wrap="none" rtlCol="0">
            <a:spAutoFit/>
          </a:bodyPr>
          <a:lstStyle/>
          <a:p>
            <a:r>
              <a:rPr lang="ja-JP" altLang="en-US" sz="2800" dirty="0"/>
              <a:t>変数１の１行目のカテゴリでの，</a:t>
            </a:r>
            <a:endParaRPr lang="en-US" altLang="ja-JP" sz="2800" dirty="0"/>
          </a:p>
          <a:p>
            <a:r>
              <a:rPr lang="ja-JP" altLang="en-US" sz="2800" dirty="0"/>
              <a:t>変数２のオッズ</a:t>
            </a:r>
            <a:endParaRPr kumimoji="1" lang="ja-JP" altLang="en-US" sz="2800" dirty="0"/>
          </a:p>
        </p:txBody>
      </p:sp>
      <p:sp>
        <p:nvSpPr>
          <p:cNvPr id="7" name="テキスト ボックス 6"/>
          <p:cNvSpPr txBox="1"/>
          <p:nvPr/>
        </p:nvSpPr>
        <p:spPr>
          <a:xfrm>
            <a:off x="3571868" y="4286256"/>
            <a:ext cx="4955203" cy="954107"/>
          </a:xfrm>
          <a:prstGeom prst="rect">
            <a:avLst/>
          </a:prstGeom>
          <a:noFill/>
        </p:spPr>
        <p:txBody>
          <a:bodyPr wrap="none" rtlCol="0">
            <a:spAutoFit/>
          </a:bodyPr>
          <a:lstStyle/>
          <a:p>
            <a:r>
              <a:rPr lang="ja-JP" altLang="en-US" sz="2800" dirty="0"/>
              <a:t>変数１の２行目のカテゴリでの，</a:t>
            </a:r>
            <a:endParaRPr lang="en-US" altLang="ja-JP" sz="2800" dirty="0"/>
          </a:p>
          <a:p>
            <a:r>
              <a:rPr lang="ja-JP" altLang="en-US" sz="2800" dirty="0"/>
              <a:t>変数２のオッズ</a:t>
            </a:r>
            <a:endParaRPr kumimoji="1" lang="ja-JP" altLang="en-US" sz="28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642910" y="5857892"/>
                <a:ext cx="6017322" cy="523220"/>
              </a:xfrm>
              <a:prstGeom prst="rect">
                <a:avLst/>
              </a:prstGeom>
              <a:noFill/>
            </p:spPr>
            <p:txBody>
              <a:bodyPr wrap="square" rtlCol="0">
                <a:spAutoFit/>
              </a:bodyPr>
              <a:lstStyle/>
              <a:p>
                <a:r>
                  <a:rPr kumimoji="1" lang="ja-JP" altLang="en-US" sz="2800" dirty="0"/>
                  <a:t>２変数が独立ならば，</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𝑜𝑑𝑑𝑠</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𝑜𝑑𝑑𝑠</m:t>
                        </m:r>
                      </m:e>
                      <m:sub>
                        <m:r>
                          <a:rPr kumimoji="1" lang="en-US" altLang="ja-JP" sz="2800" b="0" i="1" smtClean="0">
                            <a:latin typeface="Cambria Math" panose="02040503050406030204" pitchFamily="18" charset="0"/>
                          </a:rPr>
                          <m:t>2</m:t>
                        </m:r>
                      </m:sub>
                    </m:sSub>
                  </m:oMath>
                </a14:m>
                <a:endParaRPr kumimoji="1" lang="ja-JP" altLang="en-US" sz="28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42910" y="5857892"/>
                <a:ext cx="6017322" cy="523220"/>
              </a:xfrm>
              <a:prstGeom prst="rect">
                <a:avLst/>
              </a:prstGeom>
              <a:blipFill>
                <a:blip r:embed="rId2"/>
                <a:stretch>
                  <a:fillRect l="-2024" t="-17442" b="-267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029591" y="3512796"/>
                <a:ext cx="1438151" cy="632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𝑜𝑑𝑑𝑠</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𝑎</m:t>
                          </m:r>
                        </m:num>
                        <m:den>
                          <m:r>
                            <a:rPr kumimoji="1" lang="en-US" altLang="ja-JP" sz="2400" b="0" i="1" smtClean="0">
                              <a:latin typeface="Cambria Math" panose="02040503050406030204" pitchFamily="18" charset="0"/>
                            </a:rPr>
                            <m:t>𝑏</m:t>
                          </m:r>
                        </m:den>
                      </m:f>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029591" y="3512796"/>
                <a:ext cx="1438151" cy="63248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6049469" y="4924186"/>
                <a:ext cx="1453924" cy="632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𝑜𝑑𝑑𝑠</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𝑐</m:t>
                          </m:r>
                        </m:num>
                        <m:den>
                          <m:r>
                            <a:rPr kumimoji="1" lang="en-US" altLang="ja-JP" sz="2400" b="0" i="1" smtClean="0">
                              <a:latin typeface="Cambria Math" panose="02040503050406030204" pitchFamily="18" charset="0"/>
                            </a:rPr>
                            <m:t>𝑑</m:t>
                          </m:r>
                        </m:den>
                      </m:f>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049469" y="4924186"/>
                <a:ext cx="1453924" cy="632353"/>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extLst>
              <p:ext uri="{D42A27DB-BD31-4B8C-83A1-F6EECF244321}">
                <p14:modId xmlns:p14="http://schemas.microsoft.com/office/powerpoint/2010/main" val="423208040"/>
              </p:ext>
            </p:extLst>
          </p:nvPr>
        </p:nvGraphicFramePr>
        <p:xfrm>
          <a:off x="763588" y="1125538"/>
          <a:ext cx="7870825" cy="857250"/>
        </p:xfrm>
        <a:graphic>
          <a:graphicData uri="http://schemas.openxmlformats.org/presentationml/2006/ole">
            <mc:AlternateContent xmlns:mc="http://schemas.openxmlformats.org/markup-compatibility/2006">
              <mc:Choice xmlns:v="urn:schemas-microsoft-com:vml" Requires="v">
                <p:oleObj name="数式" r:id="rId2" imgW="3848040" imgH="419040" progId="Equation.3">
                  <p:embed/>
                </p:oleObj>
              </mc:Choice>
              <mc:Fallback>
                <p:oleObj name="数式" r:id="rId2" imgW="3848040" imgH="419040" progId="Equation.3">
                  <p:embed/>
                  <p:pic>
                    <p:nvPicPr>
                      <p:cNvPr id="0" name="Picture 2"/>
                      <p:cNvPicPr>
                        <a:picLocks noChangeAspect="1" noChangeArrowheads="1"/>
                      </p:cNvPicPr>
                      <p:nvPr/>
                    </p:nvPicPr>
                    <p:blipFill>
                      <a:blip r:embed="rId3"/>
                      <a:srcRect/>
                      <a:stretch>
                        <a:fillRect/>
                      </a:stretch>
                    </p:blipFill>
                    <p:spPr bwMode="auto">
                      <a:xfrm>
                        <a:off x="763588" y="1125538"/>
                        <a:ext cx="7870825" cy="857250"/>
                      </a:xfrm>
                      <a:prstGeom prst="rect">
                        <a:avLst/>
                      </a:prstGeom>
                      <a:solidFill>
                        <a:srgbClr val="00FF00"/>
                      </a:solidFill>
                    </p:spPr>
                  </p:pic>
                </p:oleObj>
              </mc:Fallback>
            </mc:AlternateContent>
          </a:graphicData>
        </a:graphic>
      </p:graphicFrame>
      <p:sp>
        <p:nvSpPr>
          <p:cNvPr id="5" name="テキスト ボックス 4"/>
          <p:cNvSpPr txBox="1"/>
          <p:nvPr/>
        </p:nvSpPr>
        <p:spPr>
          <a:xfrm>
            <a:off x="899592" y="2492896"/>
            <a:ext cx="7344816" cy="3416320"/>
          </a:xfrm>
          <a:prstGeom prst="rect">
            <a:avLst/>
          </a:prstGeom>
          <a:noFill/>
        </p:spPr>
        <p:txBody>
          <a:bodyPr wrap="square" rtlCol="0">
            <a:spAutoFit/>
          </a:bodyPr>
          <a:lstStyle/>
          <a:p>
            <a:r>
              <a:rPr lang="ja-JP" altLang="en-US" sz="2400" dirty="0"/>
              <a:t>２つの変数にまったく関係がないのならば，独立変数についての情報は誤差の減少にまったく役立たない．</a:t>
            </a:r>
            <a:endParaRPr lang="en-US" altLang="ja-JP" sz="2400" dirty="0"/>
          </a:p>
          <a:p>
            <a:r>
              <a:rPr kumimoji="1" lang="ja-JP" altLang="en-US" sz="2400" dirty="0"/>
              <a:t>「独立変数の情報なしでの誤差＝情報ありでの誤差」</a:t>
            </a:r>
            <a:endParaRPr kumimoji="1" lang="en-US" altLang="ja-JP" sz="2400" dirty="0"/>
          </a:p>
          <a:p>
            <a:r>
              <a:rPr lang="ja-JP" altLang="en-US" sz="2400" dirty="0"/>
              <a:t>なので，</a:t>
            </a:r>
            <a:r>
              <a:rPr lang="en-US" altLang="ja-JP" sz="2400" i="1" dirty="0">
                <a:latin typeface="Times New Roman" pitchFamily="18" charset="0"/>
                <a:cs typeface="Times New Roman" pitchFamily="18" charset="0"/>
              </a:rPr>
              <a:t>PRE</a:t>
            </a:r>
            <a:r>
              <a:rPr lang="en-US" altLang="ja-JP" sz="2400" dirty="0"/>
              <a:t> = 0</a:t>
            </a:r>
          </a:p>
          <a:p>
            <a:endParaRPr kumimoji="1" lang="en-US" altLang="ja-JP" sz="2400" dirty="0"/>
          </a:p>
          <a:p>
            <a:r>
              <a:rPr lang="ja-JP" altLang="en-US" sz="2400" dirty="0"/>
              <a:t>独立変数についての情報によって完全な予測（誤差なし）が可能になるならば，</a:t>
            </a:r>
            <a:endParaRPr lang="en-US" altLang="ja-JP" sz="2400" dirty="0"/>
          </a:p>
          <a:p>
            <a:r>
              <a:rPr lang="ja-JP" altLang="en-US" sz="2400" dirty="0"/>
              <a:t>「情報ありでの誤差＝０」</a:t>
            </a:r>
            <a:endParaRPr lang="en-US" altLang="ja-JP" sz="2400" dirty="0"/>
          </a:p>
          <a:p>
            <a:r>
              <a:rPr lang="ja-JP" altLang="en-US" sz="2400" dirty="0"/>
              <a:t>なので，</a:t>
            </a:r>
            <a:r>
              <a:rPr lang="en-US" altLang="ja-JP" sz="2400" i="1" dirty="0">
                <a:latin typeface="Times New Roman" pitchFamily="18" charset="0"/>
                <a:cs typeface="Times New Roman" pitchFamily="18" charset="0"/>
              </a:rPr>
              <a:t> PRE</a:t>
            </a:r>
            <a:r>
              <a:rPr lang="en-US" altLang="ja-JP" sz="2400" dirty="0"/>
              <a:t> = 1</a:t>
            </a:r>
            <a:endParaRPr kumimoji="1" lang="ja-JP" alt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オッズ比</a:t>
            </a:r>
          </a:p>
        </p:txBody>
      </p:sp>
      <p:sp>
        <p:nvSpPr>
          <p:cNvPr id="3" name="コンテンツ プレースホルダ 2"/>
          <p:cNvSpPr>
            <a:spLocks noGrp="1"/>
          </p:cNvSpPr>
          <p:nvPr>
            <p:ph idx="1"/>
          </p:nvPr>
        </p:nvSpPr>
        <p:spPr/>
        <p:txBody>
          <a:bodyPr/>
          <a:lstStyle/>
          <a:p>
            <a:r>
              <a:rPr kumimoji="1" lang="ja-JP" altLang="en-US" u="sng" dirty="0">
                <a:solidFill>
                  <a:srgbClr val="FF0000"/>
                </a:solidFill>
              </a:rPr>
              <a:t>オッズ比</a:t>
            </a:r>
            <a:r>
              <a:rPr kumimoji="1" lang="ja-JP" altLang="en-US" dirty="0"/>
              <a:t>（</a:t>
            </a:r>
            <a:r>
              <a:rPr kumimoji="1" lang="en-US" altLang="ja-JP" dirty="0"/>
              <a:t>odds ratio</a:t>
            </a:r>
            <a:r>
              <a:rPr kumimoji="1" lang="ja-JP" altLang="en-US" dirty="0"/>
              <a:t>），</a:t>
            </a:r>
            <a:r>
              <a:rPr kumimoji="1" lang="ja-JP" altLang="en-US" u="sng" dirty="0">
                <a:solidFill>
                  <a:srgbClr val="FF0000"/>
                </a:solidFill>
              </a:rPr>
              <a:t>交差積比</a:t>
            </a:r>
            <a:r>
              <a:rPr kumimoji="1" lang="ja-JP" altLang="en-US" dirty="0"/>
              <a:t>（</a:t>
            </a:r>
            <a:r>
              <a:rPr kumimoji="1" lang="en-US" altLang="ja-JP" dirty="0"/>
              <a:t>cross-product ratio</a:t>
            </a:r>
            <a:r>
              <a:rPr kumimoji="1" lang="ja-JP" altLang="en-US" dirty="0"/>
              <a:t>）：ある条件つきオッズの，他の条件つきオッズに対する比</a:t>
            </a:r>
          </a:p>
        </p:txBody>
      </p:sp>
      <p:graphicFrame>
        <p:nvGraphicFramePr>
          <p:cNvPr id="4" name="表 3"/>
          <p:cNvGraphicFramePr>
            <a:graphicFrameLocks noGrp="1"/>
          </p:cNvGraphicFramePr>
          <p:nvPr/>
        </p:nvGraphicFramePr>
        <p:xfrm>
          <a:off x="928662" y="3357562"/>
          <a:ext cx="2286015" cy="2133600"/>
        </p:xfrm>
        <a:graphic>
          <a:graphicData uri="http://schemas.openxmlformats.org/drawingml/2006/table">
            <a:tbl>
              <a:tblPr firstRow="1" bandRow="1">
                <a:tableStyleId>{2D5ABB26-0587-4C30-8999-92F81FD0307C}</a:tableStyleId>
              </a:tblPr>
              <a:tblGrid>
                <a:gridCol w="762005">
                  <a:extLst>
                    <a:ext uri="{9D8B030D-6E8A-4147-A177-3AD203B41FA5}">
                      <a16:colId xmlns:a16="http://schemas.microsoft.com/office/drawing/2014/main" val="20000"/>
                    </a:ext>
                  </a:extLst>
                </a:gridCol>
                <a:gridCol w="762005">
                  <a:extLst>
                    <a:ext uri="{9D8B030D-6E8A-4147-A177-3AD203B41FA5}">
                      <a16:colId xmlns:a16="http://schemas.microsoft.com/office/drawing/2014/main" val="20001"/>
                    </a:ext>
                  </a:extLst>
                </a:gridCol>
                <a:gridCol w="762005">
                  <a:extLst>
                    <a:ext uri="{9D8B030D-6E8A-4147-A177-3AD203B41FA5}">
                      <a16:colId xmlns:a16="http://schemas.microsoft.com/office/drawing/2014/main" val="20002"/>
                    </a:ext>
                  </a:extLst>
                </a:gridCol>
              </a:tblGrid>
              <a:tr h="535785">
                <a:tc>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3200" dirty="0"/>
                        <a:t>変数２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7240">
                <a:tc rowSpan="2">
                  <a:txBody>
                    <a:bodyPr/>
                    <a:lstStyle/>
                    <a:p>
                      <a:r>
                        <a:rPr kumimoji="1" lang="ja-JP" altLang="en-US" sz="3200" dirty="0"/>
                        <a:t>変数１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a</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b</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7240">
                <a:tc vMerge="1">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c</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3200" i="1" dirty="0">
                          <a:latin typeface="Times New Roman" pitchFamily="18" charset="0"/>
                          <a:cs typeface="Times New Roman" pitchFamily="18" charset="0"/>
                        </a:rPr>
                        <a:t>d</a:t>
                      </a:r>
                      <a:endParaRPr kumimoji="1" lang="ja-JP" altLang="en-US" sz="3200"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3929058" y="3500438"/>
            <a:ext cx="1848583" cy="523220"/>
          </a:xfrm>
          <a:prstGeom prst="rect">
            <a:avLst/>
          </a:prstGeom>
          <a:noFill/>
        </p:spPr>
        <p:txBody>
          <a:bodyPr wrap="none" rtlCol="0">
            <a:spAutoFit/>
          </a:bodyPr>
          <a:lstStyle/>
          <a:p>
            <a:r>
              <a:rPr kumimoji="1" lang="ja-JP" altLang="en-US" sz="2800" dirty="0"/>
              <a:t>オッズ比＝</a:t>
            </a:r>
          </a:p>
        </p:txBody>
      </p:sp>
      <p:sp>
        <p:nvSpPr>
          <p:cNvPr id="7" name="テキスト ボックス 6"/>
          <p:cNvSpPr txBox="1"/>
          <p:nvPr/>
        </p:nvSpPr>
        <p:spPr>
          <a:xfrm>
            <a:off x="3904312" y="4565057"/>
            <a:ext cx="5083443" cy="830997"/>
          </a:xfrm>
          <a:prstGeom prst="rect">
            <a:avLst/>
          </a:prstGeom>
          <a:noFill/>
        </p:spPr>
        <p:txBody>
          <a:bodyPr wrap="none" rtlCol="0">
            <a:spAutoFit/>
          </a:bodyPr>
          <a:lstStyle/>
          <a:p>
            <a:r>
              <a:rPr kumimoji="1" lang="ja-JP" altLang="en-US" sz="2400" dirty="0"/>
              <a:t>注意：テキストでは各列でオッズを</a:t>
            </a:r>
            <a:endParaRPr kumimoji="1" lang="en-US" altLang="ja-JP" sz="2400" dirty="0"/>
          </a:p>
          <a:p>
            <a:r>
              <a:rPr kumimoji="1" lang="ja-JP" altLang="en-US" sz="2400" dirty="0"/>
              <a:t>計算している．オッズ比は同じになる．</a:t>
            </a:r>
          </a:p>
        </p:txBody>
      </p:sp>
      <p:sp>
        <p:nvSpPr>
          <p:cNvPr id="9" name="テキスト ボックス 8"/>
          <p:cNvSpPr txBox="1"/>
          <p:nvPr/>
        </p:nvSpPr>
        <p:spPr>
          <a:xfrm>
            <a:off x="1214414" y="5715016"/>
            <a:ext cx="5500726" cy="523220"/>
          </a:xfrm>
          <a:prstGeom prst="rect">
            <a:avLst/>
          </a:prstGeom>
          <a:noFill/>
        </p:spPr>
        <p:txBody>
          <a:bodyPr wrap="square" rtlCol="0">
            <a:spAutoFit/>
          </a:bodyPr>
          <a:lstStyle/>
          <a:p>
            <a:r>
              <a:rPr kumimoji="1" lang="ja-JP" altLang="en-US" sz="2800" dirty="0"/>
              <a:t>２変数が独立ならば，オッズ比＝１</a:t>
            </a:r>
          </a:p>
        </p:txBody>
      </p:sp>
      <mc:AlternateContent xmlns:mc="http://schemas.openxmlformats.org/markup-compatibility/2006" xmlns:a14="http://schemas.microsoft.com/office/drawing/2010/main">
        <mc:Choice Requires="a14">
          <p:sp>
            <p:nvSpPr>
              <p:cNvPr id="8" name="テキスト ボックス 7"/>
              <p:cNvSpPr txBox="1"/>
              <p:nvPr/>
            </p:nvSpPr>
            <p:spPr>
              <a:xfrm>
                <a:off x="5777641" y="3228248"/>
                <a:ext cx="1520481" cy="1067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i="1" smtClean="0">
                              <a:latin typeface="Cambria Math" panose="02040503050406030204" pitchFamily="18" charset="0"/>
                            </a:rPr>
                          </m:ctrlPr>
                        </m:fPr>
                        <m:num>
                          <m:f>
                            <m:fPr>
                              <m:type m:val="skw"/>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𝑎</m:t>
                              </m:r>
                            </m:num>
                            <m:den>
                              <m:r>
                                <a:rPr kumimoji="1" lang="en-US" altLang="ja-JP" sz="2800" b="0" i="1" smtClean="0">
                                  <a:latin typeface="Cambria Math" panose="02040503050406030204" pitchFamily="18" charset="0"/>
                                </a:rPr>
                                <m:t>𝑏</m:t>
                              </m:r>
                            </m:den>
                          </m:f>
                        </m:num>
                        <m:den>
                          <m:f>
                            <m:fPr>
                              <m:type m:val="skw"/>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𝑐</m:t>
                              </m:r>
                            </m:num>
                            <m:den>
                              <m:r>
                                <a:rPr kumimoji="1" lang="en-US" altLang="ja-JP" sz="2800" b="0" i="1" smtClean="0">
                                  <a:latin typeface="Cambria Math" panose="02040503050406030204" pitchFamily="18" charset="0"/>
                                </a:rPr>
                                <m:t>𝑑</m:t>
                              </m:r>
                            </m:den>
                          </m:f>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𝑎𝑑</m:t>
                          </m:r>
                        </m:num>
                        <m:den>
                          <m:r>
                            <a:rPr kumimoji="1" lang="en-US" altLang="ja-JP" sz="2800" b="0" i="1" smtClean="0">
                              <a:latin typeface="Cambria Math" panose="02040503050406030204" pitchFamily="18" charset="0"/>
                            </a:rPr>
                            <m:t>𝑏𝑐</m:t>
                          </m:r>
                        </m:den>
                      </m:f>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777641" y="3228248"/>
                <a:ext cx="1520481" cy="1067600"/>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理解確認のポイント</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カテゴリに順序関係がある分割表でのさまざまな連関測度は，同方向の対の</a:t>
                </a:r>
                <a:r>
                  <a:rPr lang="ja-JP" altLang="en-US" dirty="0"/>
                  <a:t>数（</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𝑠</m:t>
                        </m:r>
                      </m:sub>
                    </m:sSub>
                  </m:oMath>
                </a14:m>
                <a:r>
                  <a:rPr lang="ja-JP" altLang="en-US" dirty="0"/>
                  <a:t>）</a:t>
                </a:r>
                <a:r>
                  <a:rPr kumimoji="1" lang="ja-JP" altLang="en-US" dirty="0"/>
                  <a:t>と逆方向の対の数（</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𝑑</m:t>
                        </m:r>
                      </m:sub>
                    </m:sSub>
                  </m:oMath>
                </a14:m>
                <a:r>
                  <a:rPr kumimoji="1" lang="ja-JP" altLang="en-US" dirty="0"/>
                  <a:t>）の差（</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𝑠</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𝑑</m:t>
                        </m:r>
                      </m:sub>
                    </m:sSub>
                  </m:oMath>
                </a14:m>
                <a:r>
                  <a:rPr kumimoji="1" lang="ja-JP" altLang="en-US" dirty="0"/>
                  <a:t>）を基準化する方法が異なることが理解できましたか？</a:t>
                </a:r>
                <a:endParaRPr kumimoji="1" lang="en-US" altLang="ja-JP" dirty="0"/>
              </a:p>
              <a:p>
                <a:r>
                  <a:rPr lang="ja-JP" altLang="en-US" dirty="0"/>
                  <a:t>連関の測度をどのように使い分けるか理解できましたか？</a:t>
                </a:r>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1752" r="-177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59067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順位データとは何か，理解できましたか？</a:t>
            </a:r>
            <a:endParaRPr kumimoji="1" lang="en-US" altLang="ja-JP" dirty="0"/>
          </a:p>
          <a:p>
            <a:r>
              <a:rPr kumimoji="1" lang="ja-JP" altLang="en-US" dirty="0"/>
              <a:t>順位相関係数とは何か，理解できましたか？</a:t>
            </a:r>
            <a:endParaRPr kumimoji="1" lang="en-US" altLang="ja-JP" dirty="0"/>
          </a:p>
          <a:p>
            <a:pPr lvl="1"/>
            <a:r>
              <a:rPr lang="ja-JP" altLang="en-US" dirty="0"/>
              <a:t>ケンドールの順位相関係数</a:t>
            </a:r>
            <a:endParaRPr lang="en-US" altLang="ja-JP" dirty="0"/>
          </a:p>
          <a:p>
            <a:pPr lvl="1"/>
            <a:r>
              <a:rPr kumimoji="1" lang="ja-JP" altLang="en-US" dirty="0"/>
              <a:t>スピアマンの順位相関係数</a:t>
            </a:r>
            <a:endParaRPr kumimoji="1" lang="en-US" altLang="ja-JP" dirty="0"/>
          </a:p>
          <a:p>
            <a:r>
              <a:rPr lang="ja-JP" altLang="en-US" dirty="0"/>
              <a:t>２</a:t>
            </a:r>
            <a:r>
              <a:rPr lang="en-US" altLang="ja-JP" dirty="0"/>
              <a:t>×</a:t>
            </a:r>
            <a:r>
              <a:rPr lang="ja-JP" altLang="en-US" dirty="0"/>
              <a:t>２分割表での連関係数として，ユールの連関係数とファイ係数とは何か，理解できましたか？</a:t>
            </a:r>
            <a:endParaRPr kumimoji="1" lang="ja-JP" altLang="en-US" dirty="0"/>
          </a:p>
        </p:txBody>
      </p:sp>
    </p:spTree>
    <p:extLst>
      <p:ext uri="{BB962C8B-B14F-4D97-AF65-F5344CB8AC3E}">
        <p14:creationId xmlns:p14="http://schemas.microsoft.com/office/powerpoint/2010/main" val="40636783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完全関連と最大関連の違いを理解できましたか？　</a:t>
            </a:r>
            <a:endParaRPr kumimoji="1" lang="en-US" altLang="ja-JP" dirty="0"/>
          </a:p>
          <a:p>
            <a:pPr lvl="1"/>
            <a:r>
              <a:rPr lang="ja-JP" altLang="en-US" dirty="0"/>
              <a:t>ユール</a:t>
            </a:r>
            <a:r>
              <a:rPr kumimoji="1" lang="ja-JP" altLang="en-US" dirty="0"/>
              <a:t>の連関係数およびファイ係数は，それぞれの場合にどのような値を取りますか？</a:t>
            </a:r>
            <a:endParaRPr kumimoji="1" lang="en-US" altLang="ja-JP" dirty="0"/>
          </a:p>
          <a:p>
            <a:r>
              <a:rPr lang="ja-JP" altLang="en-US" dirty="0"/>
              <a:t>ユールの連関係数およびファイ係数の使い分けを理解できましたか？</a:t>
            </a:r>
            <a:endParaRPr lang="en-US" altLang="ja-JP" dirty="0"/>
          </a:p>
          <a:p>
            <a:r>
              <a:rPr kumimoji="1" lang="ja-JP" altLang="en-US" dirty="0"/>
              <a:t>オッズ</a:t>
            </a:r>
            <a:r>
              <a:rPr lang="ja-JP" altLang="en-US" dirty="0"/>
              <a:t>およびオッズ比とは何か，理解できましたか？</a:t>
            </a:r>
            <a:endParaRPr kumimoji="1" lang="ja-JP" altLang="en-US" dirty="0"/>
          </a:p>
        </p:txBody>
      </p:sp>
    </p:spTree>
    <p:extLst>
      <p:ext uri="{BB962C8B-B14F-4D97-AF65-F5344CB8AC3E}">
        <p14:creationId xmlns:p14="http://schemas.microsoft.com/office/powerpoint/2010/main" val="200982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0"/>
          <a:ext cx="8229602" cy="1854200"/>
        </p:xfrm>
        <a:graphic>
          <a:graphicData uri="http://schemas.openxmlformats.org/drawingml/2006/table">
            <a:tbl>
              <a:tblPr firstRow="1" bandRow="1">
                <a:tableStyleId>{5C22544A-7EE6-4342-B048-85BDC9FD1C3A}</a:tableStyleId>
              </a:tblPr>
              <a:tblGrid>
                <a:gridCol w="1185842">
                  <a:extLst>
                    <a:ext uri="{9D8B030D-6E8A-4147-A177-3AD203B41FA5}">
                      <a16:colId xmlns:a16="http://schemas.microsoft.com/office/drawing/2014/main" val="20000"/>
                    </a:ext>
                  </a:extLst>
                </a:gridCol>
                <a:gridCol w="1760940">
                  <a:extLst>
                    <a:ext uri="{9D8B030D-6E8A-4147-A177-3AD203B41FA5}">
                      <a16:colId xmlns:a16="http://schemas.microsoft.com/office/drawing/2014/main" val="20001"/>
                    </a:ext>
                  </a:extLst>
                </a:gridCol>
                <a:gridCol w="1760940">
                  <a:extLst>
                    <a:ext uri="{9D8B030D-6E8A-4147-A177-3AD203B41FA5}">
                      <a16:colId xmlns:a16="http://schemas.microsoft.com/office/drawing/2014/main" val="20002"/>
                    </a:ext>
                  </a:extLst>
                </a:gridCol>
                <a:gridCol w="1760940">
                  <a:extLst>
                    <a:ext uri="{9D8B030D-6E8A-4147-A177-3AD203B41FA5}">
                      <a16:colId xmlns:a16="http://schemas.microsoft.com/office/drawing/2014/main" val="20003"/>
                    </a:ext>
                  </a:extLst>
                </a:gridCol>
                <a:gridCol w="1760940">
                  <a:extLst>
                    <a:ext uri="{9D8B030D-6E8A-4147-A177-3AD203B41FA5}">
                      <a16:colId xmlns:a16="http://schemas.microsoft.com/office/drawing/2014/main" val="20004"/>
                    </a:ext>
                  </a:extLst>
                </a:gridCol>
              </a:tblGrid>
              <a:tr h="370840">
                <a:tc>
                  <a:txBody>
                    <a:bodyPr/>
                    <a:lstStyle/>
                    <a:p>
                      <a:endParaRPr kumimoji="1" lang="ja-JP" altLang="en-US" dirty="0"/>
                    </a:p>
                  </a:txBody>
                  <a:tcPr/>
                </a:tc>
                <a:tc gridSpan="3">
                  <a:txBody>
                    <a:bodyPr/>
                    <a:lstStyle/>
                    <a:p>
                      <a:pPr algn="ctr"/>
                      <a:r>
                        <a:rPr kumimoji="1" lang="ja-JP" altLang="en-US" dirty="0"/>
                        <a:t>宗教</a:t>
                      </a:r>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pPr algn="ctr"/>
                      <a:r>
                        <a:rPr kumimoji="1" lang="ja-JP" altLang="en-US" dirty="0"/>
                        <a:t>合計</a:t>
                      </a:r>
                    </a:p>
                  </a:txBody>
                  <a:tcPr anchor="ctr"/>
                </a:tc>
                <a:extLst>
                  <a:ext uri="{0D108BD9-81ED-4DB2-BD59-A6C34878D82A}">
                    <a16:rowId xmlns:a16="http://schemas.microsoft.com/office/drawing/2014/main" val="10000"/>
                  </a:ext>
                </a:extLst>
              </a:tr>
              <a:tr h="370840">
                <a:tc>
                  <a:txBody>
                    <a:bodyPr/>
                    <a:lstStyle/>
                    <a:p>
                      <a:r>
                        <a:rPr kumimoji="1" lang="ja-JP" altLang="en-US" dirty="0"/>
                        <a:t>判決に</a:t>
                      </a:r>
                    </a:p>
                  </a:txBody>
                  <a:tcPr/>
                </a:tc>
                <a:tc>
                  <a:txBody>
                    <a:bodyPr/>
                    <a:lstStyle/>
                    <a:p>
                      <a:r>
                        <a:rPr kumimoji="1" lang="ja-JP" altLang="en-US" dirty="0"/>
                        <a:t>プロテスタント</a:t>
                      </a:r>
                    </a:p>
                  </a:txBody>
                  <a:tcPr/>
                </a:tc>
                <a:tc>
                  <a:txBody>
                    <a:bodyPr/>
                    <a:lstStyle/>
                    <a:p>
                      <a:r>
                        <a:rPr kumimoji="1" lang="ja-JP" altLang="en-US" dirty="0"/>
                        <a:t>カトリック</a:t>
                      </a:r>
                    </a:p>
                  </a:txBody>
                  <a:tcPr/>
                </a:tc>
                <a:tc>
                  <a:txBody>
                    <a:bodyPr/>
                    <a:lstStyle/>
                    <a:p>
                      <a:r>
                        <a:rPr kumimoji="1" lang="ja-JP" altLang="en-US" dirty="0"/>
                        <a:t>その他</a:t>
                      </a:r>
                    </a:p>
                  </a:txBody>
                  <a:tcPr/>
                </a:tc>
                <a:tc vMerge="1">
                  <a:txBody>
                    <a:bodyPr/>
                    <a:lstStyle/>
                    <a:p>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賛成</a:t>
                      </a:r>
                    </a:p>
                  </a:txBody>
                  <a:tcPr/>
                </a:tc>
                <a:tc>
                  <a:txBody>
                    <a:bodyPr/>
                    <a:lstStyle/>
                    <a:p>
                      <a:r>
                        <a:rPr kumimoji="1" lang="ja-JP" altLang="en-US" dirty="0">
                          <a:solidFill>
                            <a:srgbClr val="FF0000"/>
                          </a:solidFill>
                        </a:rPr>
                        <a:t>３３８ </a:t>
                      </a:r>
                      <a:r>
                        <a:rPr kumimoji="1" lang="en-US" altLang="ja-JP" dirty="0">
                          <a:solidFill>
                            <a:srgbClr val="FF0000"/>
                          </a:solidFill>
                        </a:rPr>
                        <a:t>(36.1%)</a:t>
                      </a:r>
                      <a:endParaRPr kumimoji="1" lang="ja-JP" altLang="en-US" dirty="0">
                        <a:solidFill>
                          <a:srgbClr val="FF0000"/>
                        </a:solidFill>
                      </a:endParaRPr>
                    </a:p>
                  </a:txBody>
                  <a:tcPr/>
                </a:tc>
                <a:tc>
                  <a:txBody>
                    <a:bodyPr/>
                    <a:lstStyle/>
                    <a:p>
                      <a:r>
                        <a:rPr kumimoji="1" lang="ja-JP" altLang="en-US" dirty="0">
                          <a:solidFill>
                            <a:srgbClr val="FF0000"/>
                          </a:solidFill>
                        </a:rPr>
                        <a:t>１７８ </a:t>
                      </a:r>
                      <a:r>
                        <a:rPr kumimoji="1" lang="en-US" altLang="ja-JP" dirty="0">
                          <a:solidFill>
                            <a:srgbClr val="FF0000"/>
                          </a:solidFill>
                        </a:rPr>
                        <a:t>(42.1%)</a:t>
                      </a:r>
                      <a:endParaRPr kumimoji="1" lang="ja-JP" altLang="en-US" dirty="0">
                        <a:solidFill>
                          <a:srgbClr val="FF0000"/>
                        </a:solidFill>
                      </a:endParaRPr>
                    </a:p>
                  </a:txBody>
                  <a:tcPr/>
                </a:tc>
                <a:tc>
                  <a:txBody>
                    <a:bodyPr/>
                    <a:lstStyle/>
                    <a:p>
                      <a:r>
                        <a:rPr kumimoji="1" lang="ja-JP" altLang="en-US" dirty="0">
                          <a:solidFill>
                            <a:srgbClr val="FF0000"/>
                          </a:solidFill>
                        </a:rPr>
                        <a:t>１１４ </a:t>
                      </a:r>
                      <a:r>
                        <a:rPr kumimoji="1" lang="en-US" altLang="ja-JP" dirty="0">
                          <a:solidFill>
                            <a:srgbClr val="FF0000"/>
                          </a:solidFill>
                        </a:rPr>
                        <a:t>(63.3%)</a:t>
                      </a:r>
                      <a:endParaRPr kumimoji="1" lang="ja-JP" altLang="en-US" dirty="0">
                        <a:solidFill>
                          <a:srgbClr val="FF0000"/>
                        </a:solidFill>
                      </a:endParaRPr>
                    </a:p>
                  </a:txBody>
                  <a:tcPr/>
                </a:tc>
                <a:tc>
                  <a:txBody>
                    <a:bodyPr/>
                    <a:lstStyle/>
                    <a:p>
                      <a:r>
                        <a:rPr kumimoji="1" lang="ja-JP" altLang="en-US" dirty="0">
                          <a:solidFill>
                            <a:schemeClr val="tx1"/>
                          </a:solidFill>
                        </a:rPr>
                        <a:t>６３０ </a:t>
                      </a:r>
                      <a:r>
                        <a:rPr kumimoji="1" lang="en-US" altLang="ja-JP" dirty="0">
                          <a:solidFill>
                            <a:schemeClr val="tx1"/>
                          </a:solidFill>
                        </a:rPr>
                        <a:t>(41.1%)</a:t>
                      </a:r>
                      <a:endParaRPr kumimoji="1" lang="ja-JP" altLang="en-US" dirty="0">
                        <a:solidFill>
                          <a:schemeClr val="tx1"/>
                        </a:solidFill>
                      </a:endParaRPr>
                    </a:p>
                  </a:txBody>
                  <a:tcPr/>
                </a:tc>
                <a:extLst>
                  <a:ext uri="{0D108BD9-81ED-4DB2-BD59-A6C34878D82A}">
                    <a16:rowId xmlns:a16="http://schemas.microsoft.com/office/drawing/2014/main" val="10002"/>
                  </a:ext>
                </a:extLst>
              </a:tr>
              <a:tr h="370840">
                <a:tc>
                  <a:txBody>
                    <a:bodyPr/>
                    <a:lstStyle/>
                    <a:p>
                      <a:r>
                        <a:rPr kumimoji="1" lang="ja-JP" altLang="en-US" dirty="0"/>
                        <a:t>反対</a:t>
                      </a:r>
                    </a:p>
                  </a:txBody>
                  <a:tcPr/>
                </a:tc>
                <a:tc>
                  <a:txBody>
                    <a:bodyPr/>
                    <a:lstStyle/>
                    <a:p>
                      <a:r>
                        <a:rPr kumimoji="1" lang="ja-JP" altLang="en-US" dirty="0"/>
                        <a:t>５９８ </a:t>
                      </a:r>
                      <a:r>
                        <a:rPr kumimoji="1" lang="en-US" altLang="ja-JP" dirty="0"/>
                        <a:t>(63.9%)</a:t>
                      </a:r>
                      <a:endParaRPr kumimoji="1" lang="ja-JP" altLang="en-US" dirty="0"/>
                    </a:p>
                  </a:txBody>
                  <a:tcPr/>
                </a:tc>
                <a:tc>
                  <a:txBody>
                    <a:bodyPr/>
                    <a:lstStyle/>
                    <a:p>
                      <a:r>
                        <a:rPr kumimoji="1" lang="ja-JP" altLang="en-US" dirty="0"/>
                        <a:t>２４５ </a:t>
                      </a:r>
                      <a:r>
                        <a:rPr kumimoji="1" lang="en-US" altLang="ja-JP" dirty="0"/>
                        <a:t>(57.9%)</a:t>
                      </a:r>
                      <a:endParaRPr kumimoji="1" lang="ja-JP" altLang="en-US" dirty="0"/>
                    </a:p>
                  </a:txBody>
                  <a:tcPr/>
                </a:tc>
                <a:tc>
                  <a:txBody>
                    <a:bodyPr/>
                    <a:lstStyle/>
                    <a:p>
                      <a:r>
                        <a:rPr kumimoji="1" lang="ja-JP" altLang="en-US" dirty="0"/>
                        <a:t>５８ </a:t>
                      </a:r>
                      <a:r>
                        <a:rPr kumimoji="1" lang="en-US" altLang="ja-JP" dirty="0"/>
                        <a:t>(33.7%)</a:t>
                      </a:r>
                      <a:endParaRPr kumimoji="1" lang="ja-JP" altLang="en-US" dirty="0"/>
                    </a:p>
                  </a:txBody>
                  <a:tcPr/>
                </a:tc>
                <a:tc>
                  <a:txBody>
                    <a:bodyPr/>
                    <a:lstStyle/>
                    <a:p>
                      <a:r>
                        <a:rPr kumimoji="1" lang="ja-JP" altLang="en-US" dirty="0"/>
                        <a:t>９０１ </a:t>
                      </a:r>
                      <a:r>
                        <a:rPr kumimoji="1" lang="en-US" altLang="ja-JP" dirty="0"/>
                        <a:t>(58.9%)</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合計</a:t>
                      </a:r>
                    </a:p>
                  </a:txBody>
                  <a:tcPr>
                    <a:solidFill>
                      <a:schemeClr val="tx2">
                        <a:lumMod val="60000"/>
                        <a:lumOff val="40000"/>
                      </a:schemeClr>
                    </a:solidFill>
                  </a:tcPr>
                </a:tc>
                <a:tc>
                  <a:txBody>
                    <a:bodyPr/>
                    <a:lstStyle/>
                    <a:p>
                      <a:r>
                        <a:rPr kumimoji="1" lang="ja-JP" altLang="en-US" dirty="0"/>
                        <a:t>９３６ </a:t>
                      </a:r>
                      <a:r>
                        <a:rPr kumimoji="1" lang="en-US" altLang="ja-JP" dirty="0"/>
                        <a:t>(100.0%)</a:t>
                      </a:r>
                    </a:p>
                  </a:txBody>
                  <a:tcPr>
                    <a:solidFill>
                      <a:schemeClr val="tx2">
                        <a:lumMod val="60000"/>
                        <a:lumOff val="40000"/>
                      </a:schemeClr>
                    </a:solidFill>
                  </a:tcPr>
                </a:tc>
                <a:tc>
                  <a:txBody>
                    <a:bodyPr/>
                    <a:lstStyle/>
                    <a:p>
                      <a:r>
                        <a:rPr kumimoji="1" lang="ja-JP" altLang="en-US" dirty="0"/>
                        <a:t>４２３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１７２ </a:t>
                      </a:r>
                      <a:r>
                        <a:rPr kumimoji="1" lang="en-US" altLang="ja-JP" dirty="0"/>
                        <a:t>(100.0%)</a:t>
                      </a:r>
                      <a:endParaRPr kumimoji="1" lang="ja-JP" altLang="en-US" dirty="0"/>
                    </a:p>
                  </a:txBody>
                  <a:tcPr>
                    <a:solidFill>
                      <a:schemeClr val="tx2">
                        <a:lumMod val="60000"/>
                        <a:lumOff val="40000"/>
                      </a:schemeClr>
                    </a:solidFill>
                  </a:tcPr>
                </a:tc>
                <a:tc>
                  <a:txBody>
                    <a:bodyPr/>
                    <a:lstStyle/>
                    <a:p>
                      <a:r>
                        <a:rPr kumimoji="1" lang="ja-JP" altLang="en-US" dirty="0"/>
                        <a:t>１５３１ </a:t>
                      </a:r>
                      <a:r>
                        <a:rPr kumimoji="1" lang="en-US" altLang="ja-JP" dirty="0"/>
                        <a:t>(100.0%)</a:t>
                      </a:r>
                      <a:endParaRPr kumimoji="1" lang="ja-JP" altLang="en-US" dirty="0"/>
                    </a:p>
                  </a:txBody>
                  <a:tcPr>
                    <a:solidFill>
                      <a:schemeClr val="tx2">
                        <a:lumMod val="60000"/>
                        <a:lumOff val="40000"/>
                      </a:schemeClr>
                    </a:solidFill>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357158" y="3786190"/>
            <a:ext cx="8497839" cy="1938992"/>
          </a:xfrm>
          <a:prstGeom prst="rect">
            <a:avLst/>
          </a:prstGeom>
          <a:noFill/>
        </p:spPr>
        <p:txBody>
          <a:bodyPr wrap="none" rtlCol="0">
            <a:spAutoFit/>
          </a:bodyPr>
          <a:lstStyle/>
          <a:p>
            <a:r>
              <a:rPr lang="ja-JP" altLang="en-US" sz="2400" dirty="0"/>
              <a:t>信仰している宗教についての情報がないときに，</a:t>
            </a:r>
            <a:endParaRPr lang="en-US" altLang="ja-JP" sz="2400" dirty="0"/>
          </a:p>
          <a:p>
            <a:r>
              <a:rPr lang="ja-JP" altLang="en-US" sz="2400" dirty="0"/>
              <a:t>標本に含まれる１人を取り出して，その人が判決に賛成か</a:t>
            </a:r>
            <a:endParaRPr lang="en-US" altLang="ja-JP" sz="2400" dirty="0"/>
          </a:p>
          <a:p>
            <a:r>
              <a:rPr lang="ja-JP" altLang="en-US" sz="2400" dirty="0"/>
              <a:t>反対かを当てる．これは相対的に多い「反対」にかけるしかない．</a:t>
            </a:r>
            <a:endParaRPr lang="en-US" altLang="ja-JP" sz="2400" dirty="0"/>
          </a:p>
          <a:p>
            <a:r>
              <a:rPr lang="ja-JP" altLang="en-US" sz="2400" dirty="0"/>
              <a:t>このときは，</a:t>
            </a:r>
            <a:r>
              <a:rPr lang="en-US" altLang="ja-JP" sz="2400" dirty="0"/>
              <a:t>630</a:t>
            </a:r>
            <a:r>
              <a:rPr lang="ja-JP" altLang="en-US" sz="2400" dirty="0"/>
              <a:t>人について予測をはずすことになる．</a:t>
            </a:r>
            <a:endParaRPr lang="en-US" altLang="ja-JP" sz="2400" dirty="0"/>
          </a:p>
          <a:p>
            <a:r>
              <a:rPr lang="ja-JP" altLang="en-US" sz="2400" dirty="0"/>
              <a:t>（表の</a:t>
            </a:r>
            <a:r>
              <a:rPr lang="ja-JP" altLang="en-US" sz="2400" dirty="0">
                <a:solidFill>
                  <a:srgbClr val="FF0000"/>
                </a:solidFill>
              </a:rPr>
              <a:t>赤字</a:t>
            </a:r>
            <a:r>
              <a:rPr lang="ja-JP" altLang="en-US" sz="2400" dirty="0"/>
              <a:t>部分がはずれ）</a:t>
            </a:r>
            <a:endParaRPr lang="en-US" altLang="ja-JP" sz="24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8624</TotalTime>
  <Words>6757</Words>
  <Application>Microsoft Office PowerPoint</Application>
  <PresentationFormat>画面に合わせる (4:3)</PresentationFormat>
  <Paragraphs>1076</Paragraphs>
  <Slides>83</Slides>
  <Notes>8</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83</vt:i4>
      </vt:variant>
    </vt:vector>
  </HeadingPairs>
  <TitlesOfParts>
    <vt:vector size="89" baseType="lpstr">
      <vt:lpstr>Arial</vt:lpstr>
      <vt:lpstr>Calibri</vt:lpstr>
      <vt:lpstr>Cambria Math</vt:lpstr>
      <vt:lpstr>Times New Roman</vt:lpstr>
      <vt:lpstr>Office テーマ</vt:lpstr>
      <vt:lpstr>数式</vt:lpstr>
      <vt:lpstr>社会統計 第５・６回：分割表の分析（第９章）</vt:lpstr>
      <vt:lpstr>第９章：離散変数間の 連関を測定する</vt:lpstr>
      <vt:lpstr>9.1. 名義尺度での連関</vt:lpstr>
      <vt:lpstr>9.1.1. 例示</vt:lpstr>
      <vt:lpstr>表9.1　信仰する宗教と校内礼拝の 否認判決に対する意見のクロス表</vt:lpstr>
      <vt:lpstr>PowerPoint プレゼンテーション</vt:lpstr>
      <vt:lpstr>9.1.2. 最適予測係数（ラムダ）</vt:lpstr>
      <vt:lpstr>PowerPoint プレゼンテーション</vt:lpstr>
      <vt:lpstr>PowerPoint プレゼンテーション</vt:lpstr>
      <vt:lpstr>PowerPoint プレゼンテーション</vt:lpstr>
      <vt:lpstr>最適予測係数 (Coefficient of Optimal Prediction)</vt:lpstr>
      <vt:lpstr>PowerPoint プレゼンテーション</vt:lpstr>
      <vt:lpstr>PowerPoint プレゼンテーション</vt:lpstr>
      <vt:lpstr>PowerPoint プレゼンテーション</vt:lpstr>
      <vt:lpstr>9.2. 順序尺度での連関</vt:lpstr>
      <vt:lpstr>9.2.1. 例示</vt:lpstr>
      <vt:lpstr>表9.2　平等権修正の支持と伝統的 性役割に対する態度のクロス表</vt:lpstr>
      <vt:lpstr>表9.2　平等権修正の支持と伝統的 性役割に対する態度のクロス表</vt:lpstr>
      <vt:lpstr>PowerPoint プレゼンテーション</vt:lpstr>
      <vt:lpstr>PowerPoint プレゼンテーション</vt:lpstr>
      <vt:lpstr>同方向の対と逆方向の対</vt:lpstr>
      <vt:lpstr>PowerPoint プレゼンテーション</vt:lpstr>
      <vt:lpstr>同方向の対の例（表9.2）</vt:lpstr>
      <vt:lpstr>同方向の対の例</vt:lpstr>
      <vt:lpstr>逆方向の対の例</vt:lpstr>
      <vt:lpstr>逆方向の対の例</vt:lpstr>
      <vt:lpstr>ns および nd の計算</vt:lpstr>
      <vt:lpstr>離散変数（順序尺度）の連関</vt:lpstr>
      <vt:lpstr>離散変数（順序尺度）の連関</vt:lpstr>
      <vt:lpstr>9.2.2 Goodman と Kruskal の γ</vt:lpstr>
      <vt:lpstr>練習問題１</vt:lpstr>
      <vt:lpstr>最も強い正の共変関係の例</vt:lpstr>
      <vt:lpstr>最も強い負の共変関係の例</vt:lpstr>
      <vt:lpstr>PRE としての γ 係数</vt:lpstr>
      <vt:lpstr>PRE としての γ 係数</vt:lpstr>
      <vt:lpstr>PowerPoint プレゼンテーション</vt:lpstr>
      <vt:lpstr>PowerPoint プレゼンテーション</vt:lpstr>
      <vt:lpstr>G の有意性検定</vt:lpstr>
      <vt:lpstr>PowerPoint プレゼンテーション</vt:lpstr>
      <vt:lpstr>理解確認のポイント</vt:lpstr>
      <vt:lpstr>PowerPoint プレゼンテーション</vt:lpstr>
      <vt:lpstr>PowerPoint プレゼンテーション</vt:lpstr>
      <vt:lpstr>PowerPoint プレゼンテーション</vt:lpstr>
      <vt:lpstr>9.2.3 Kendall の順位相関係数 τ_b</vt:lpstr>
      <vt:lpstr>行変数において同順位の対の例</vt:lpstr>
      <vt:lpstr>行変数において同順位の対の例</vt:lpstr>
      <vt:lpstr>列変数において同順位の対の例</vt:lpstr>
      <vt:lpstr>列変数において同順位の対の例</vt:lpstr>
      <vt:lpstr>PRE としての τ_b</vt:lpstr>
      <vt:lpstr>t_b  の有意性検定</vt:lpstr>
      <vt:lpstr>練習問題２</vt:lpstr>
      <vt:lpstr>9.2.4. Stuart の順位相関係数 τ_c </vt:lpstr>
      <vt:lpstr>PowerPoint プレゼンテーション</vt:lpstr>
      <vt:lpstr>tc の有意性検定</vt:lpstr>
      <vt:lpstr>9.2.5. Somers の係数 dyx</vt:lpstr>
      <vt:lpstr>d ̂_yx の有意性検定</vt:lpstr>
      <vt:lpstr>9.2.6. 連関係数の使い分け</vt:lpstr>
      <vt:lpstr>9.3. 順位データの連関： Spearman’s ρ </vt:lpstr>
      <vt:lpstr>順位データの連関： Spearman’s ρ </vt:lpstr>
      <vt:lpstr>スピアマンの ρ 計算例</vt:lpstr>
      <vt:lpstr>ピアソンの相関係数との関係</vt:lpstr>
      <vt:lpstr>Kendall の順位相関係数 τ_b</vt:lpstr>
      <vt:lpstr>PowerPoint プレゼンテーション</vt:lpstr>
      <vt:lpstr>スピアマンの ρ の有意性検定</vt:lpstr>
      <vt:lpstr>9.4. ２×２クロス表での連関係数</vt:lpstr>
      <vt:lpstr>２×２表でのカイ二乗統計量</vt:lpstr>
      <vt:lpstr>9.4.2. ユールの連関係数 Q</vt:lpstr>
      <vt:lpstr>ユールの連関係数の注意点</vt:lpstr>
      <vt:lpstr>周辺度数が固定されている例</vt:lpstr>
      <vt:lpstr>PowerPoint プレゼンテーション</vt:lpstr>
      <vt:lpstr>ユールの連関係数の注意点</vt:lpstr>
      <vt:lpstr>9.4.3. ファイ係数</vt:lpstr>
      <vt:lpstr>PowerPoint プレゼンテーション</vt:lpstr>
      <vt:lpstr>練習問題３</vt:lpstr>
      <vt:lpstr>ファイ係数の注意点</vt:lpstr>
      <vt:lpstr>PowerPoint プレゼンテーション</vt:lpstr>
      <vt:lpstr>Q と ϕ の使い分け</vt:lpstr>
      <vt:lpstr>9.4.4. オッズとオッズ比（交差積比）</vt:lpstr>
      <vt:lpstr>条件つきオッズ</vt:lpstr>
      <vt:lpstr>オッズ比</vt:lpstr>
      <vt:lpstr>理解確認のポイント</vt:lpstr>
      <vt:lpstr>PowerPoint プレゼンテーション</vt:lpstr>
      <vt:lpstr>PowerPoint プレゼンテーション</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社会統計 第５・６回：分割表の分析（第９章）</dc:title>
  <dc:creator>Atsushi TERAO</dc:creator>
  <cp:lastModifiedBy>敦 寺尾</cp:lastModifiedBy>
  <cp:revision>266</cp:revision>
  <dcterms:created xsi:type="dcterms:W3CDTF">2010-04-27T01:31:37Z</dcterms:created>
  <dcterms:modified xsi:type="dcterms:W3CDTF">2024-05-07T01:26:47Z</dcterms:modified>
</cp:coreProperties>
</file>