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257" r:id="rId3"/>
    <p:sldId id="299" r:id="rId4"/>
    <p:sldId id="258" r:id="rId5"/>
    <p:sldId id="259" r:id="rId6"/>
    <p:sldId id="306" r:id="rId7"/>
    <p:sldId id="307" r:id="rId8"/>
    <p:sldId id="260" r:id="rId9"/>
    <p:sldId id="261" r:id="rId10"/>
    <p:sldId id="262" r:id="rId11"/>
    <p:sldId id="263" r:id="rId12"/>
    <p:sldId id="264" r:id="rId13"/>
    <p:sldId id="265" r:id="rId14"/>
    <p:sldId id="318" r:id="rId15"/>
    <p:sldId id="266" r:id="rId16"/>
    <p:sldId id="297" r:id="rId17"/>
    <p:sldId id="330" r:id="rId18"/>
    <p:sldId id="300" r:id="rId19"/>
    <p:sldId id="267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268" r:id="rId30"/>
    <p:sldId id="269" r:id="rId31"/>
    <p:sldId id="270" r:id="rId32"/>
    <p:sldId id="329" r:id="rId33"/>
    <p:sldId id="271" r:id="rId34"/>
    <p:sldId id="272" r:id="rId35"/>
    <p:sldId id="273" r:id="rId36"/>
    <p:sldId id="319" r:id="rId37"/>
    <p:sldId id="274" r:id="rId38"/>
    <p:sldId id="308" r:id="rId39"/>
    <p:sldId id="275" r:id="rId40"/>
    <p:sldId id="276" r:id="rId41"/>
    <p:sldId id="277" r:id="rId42"/>
    <p:sldId id="278" r:id="rId43"/>
    <p:sldId id="283" r:id="rId44"/>
    <p:sldId id="334" r:id="rId45"/>
    <p:sldId id="335" r:id="rId46"/>
    <p:sldId id="336" r:id="rId47"/>
    <p:sldId id="337" r:id="rId48"/>
    <p:sldId id="320" r:id="rId49"/>
    <p:sldId id="294" r:id="rId50"/>
    <p:sldId id="321" r:id="rId51"/>
    <p:sldId id="279" r:id="rId52"/>
    <p:sldId id="322" r:id="rId53"/>
    <p:sldId id="280" r:id="rId54"/>
    <p:sldId id="324" r:id="rId55"/>
    <p:sldId id="282" r:id="rId56"/>
    <p:sldId id="295" r:id="rId57"/>
    <p:sldId id="290" r:id="rId58"/>
    <p:sldId id="291" r:id="rId59"/>
    <p:sldId id="301" r:id="rId60"/>
    <p:sldId id="296" r:id="rId61"/>
    <p:sldId id="303" r:id="rId62"/>
    <p:sldId id="325" r:id="rId63"/>
    <p:sldId id="339" r:id="rId64"/>
    <p:sldId id="340" r:id="rId65"/>
    <p:sldId id="341" r:id="rId66"/>
    <p:sldId id="292" r:id="rId67"/>
    <p:sldId id="305" r:id="rId68"/>
    <p:sldId id="302" r:id="rId69"/>
    <p:sldId id="304" r:id="rId70"/>
    <p:sldId id="293" r:id="rId71"/>
    <p:sldId id="338" r:id="rId72"/>
    <p:sldId id="326" r:id="rId73"/>
    <p:sldId id="327" r:id="rId74"/>
    <p:sldId id="328" r:id="rId75"/>
  </p:sldIdLst>
  <p:sldSz cx="9144000" cy="6858000" type="screen4x3"/>
  <p:notesSz cx="7053263" cy="101869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09349"/>
          </a:xfrm>
          <a:prstGeom prst="rect">
            <a:avLst/>
          </a:prstGeom>
        </p:spPr>
        <p:txBody>
          <a:bodyPr vert="horz" lIns="98508" tIns="49254" rIns="98508" bIns="4925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509349"/>
          </a:xfrm>
          <a:prstGeom prst="rect">
            <a:avLst/>
          </a:prstGeom>
        </p:spPr>
        <p:txBody>
          <a:bodyPr vert="horz" lIns="98508" tIns="49254" rIns="98508" bIns="49254" rtlCol="0"/>
          <a:lstStyle>
            <a:lvl1pPr algn="r">
              <a:defRPr sz="1300"/>
            </a:lvl1pPr>
          </a:lstStyle>
          <a:p>
            <a:fld id="{73974EF2-1012-479E-9634-D76B218599C6}" type="datetimeFigureOut">
              <a:rPr kumimoji="1" lang="ja-JP" altLang="en-US" smtClean="0"/>
              <a:t>2020/7/5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675871"/>
            <a:ext cx="3056414" cy="509349"/>
          </a:xfrm>
          <a:prstGeom prst="rect">
            <a:avLst/>
          </a:prstGeom>
        </p:spPr>
        <p:txBody>
          <a:bodyPr vert="horz" lIns="98508" tIns="49254" rIns="98508" bIns="4925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95217" y="9675871"/>
            <a:ext cx="3056414" cy="509349"/>
          </a:xfrm>
          <a:prstGeom prst="rect">
            <a:avLst/>
          </a:prstGeom>
        </p:spPr>
        <p:txBody>
          <a:bodyPr vert="horz" lIns="98508" tIns="49254" rIns="98508" bIns="49254" rtlCol="0" anchor="b"/>
          <a:lstStyle>
            <a:lvl1pPr algn="r">
              <a:defRPr sz="1300"/>
            </a:lvl1pPr>
          </a:lstStyle>
          <a:p>
            <a:fld id="{6CC78ACF-9C9B-492A-A155-A7AF48A9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402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09349"/>
          </a:xfrm>
          <a:prstGeom prst="rect">
            <a:avLst/>
          </a:prstGeom>
        </p:spPr>
        <p:txBody>
          <a:bodyPr vert="horz" lIns="98508" tIns="49254" rIns="98508" bIns="4925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509349"/>
          </a:xfrm>
          <a:prstGeom prst="rect">
            <a:avLst/>
          </a:prstGeom>
        </p:spPr>
        <p:txBody>
          <a:bodyPr vert="horz" lIns="98508" tIns="49254" rIns="98508" bIns="49254" rtlCol="0"/>
          <a:lstStyle>
            <a:lvl1pPr algn="r">
              <a:defRPr sz="1300"/>
            </a:lvl1pPr>
          </a:lstStyle>
          <a:p>
            <a:fld id="{E33B816D-F453-4840-9570-D4E60E696CFC}" type="datetimeFigureOut">
              <a:rPr kumimoji="1" lang="ja-JP" altLang="en-US" smtClean="0"/>
              <a:t>2020/7/5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763588"/>
            <a:ext cx="5092700" cy="382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508" tIns="49254" rIns="98508" bIns="4925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5327" y="4838819"/>
            <a:ext cx="5642610" cy="4584145"/>
          </a:xfrm>
          <a:prstGeom prst="rect">
            <a:avLst/>
          </a:prstGeom>
        </p:spPr>
        <p:txBody>
          <a:bodyPr vert="horz" lIns="98508" tIns="49254" rIns="98508" bIns="4925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675871"/>
            <a:ext cx="3056414" cy="509349"/>
          </a:xfrm>
          <a:prstGeom prst="rect">
            <a:avLst/>
          </a:prstGeom>
        </p:spPr>
        <p:txBody>
          <a:bodyPr vert="horz" lIns="98508" tIns="49254" rIns="98508" bIns="4925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95217" y="9675871"/>
            <a:ext cx="3056414" cy="509349"/>
          </a:xfrm>
          <a:prstGeom prst="rect">
            <a:avLst/>
          </a:prstGeom>
        </p:spPr>
        <p:txBody>
          <a:bodyPr vert="horz" lIns="98508" tIns="49254" rIns="98508" bIns="49254" rtlCol="0" anchor="b"/>
          <a:lstStyle>
            <a:lvl1pPr algn="r">
              <a:defRPr sz="1300"/>
            </a:lvl1pPr>
          </a:lstStyle>
          <a:p>
            <a:fld id="{69A62679-C16B-4399-BC69-723EF8A3DE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82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参考：吉澤正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統計処理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岩波書店（情報処理入門コース８）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2679-C16B-4399-BC69-723EF8A3DE6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09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参考：ドレーパー・スミス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応用回帰分析</a:t>
            </a:r>
            <a:r>
              <a:rPr kumimoji="1" lang="en-US" altLang="ja-JP" dirty="0" smtClean="0"/>
              <a:t>』1.4.4</a:t>
            </a:r>
            <a:r>
              <a:rPr kumimoji="1" lang="ja-JP" altLang="en-US" dirty="0" smtClean="0"/>
              <a:t>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2679-C16B-4399-BC69-723EF8A3DE66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40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参考：吉澤正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統計処理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（岩波書店）</a:t>
            </a:r>
            <a:r>
              <a:rPr kumimoji="1" lang="en-US" altLang="ja-JP" dirty="0" smtClean="0"/>
              <a:t>p.99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2679-C16B-4399-BC69-723EF8A3DE66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06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2679-C16B-4399-BC69-723EF8A3DE66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52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5083">
              <a:defRPr/>
            </a:pPr>
            <a:r>
              <a:rPr kumimoji="1" lang="ja-JP" altLang="en-US" dirty="0" smtClean="0"/>
              <a:t>参考：ドレーパー・スミス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応用回帰分析</a:t>
            </a:r>
            <a:r>
              <a:rPr kumimoji="1" lang="en-US" altLang="ja-JP" dirty="0" smtClean="0"/>
              <a:t>』1.4.4</a:t>
            </a:r>
            <a:r>
              <a:rPr kumimoji="1" lang="ja-JP" altLang="en-US" dirty="0" smtClean="0"/>
              <a:t>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2679-C16B-4399-BC69-723EF8A3DE66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5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D6D-B331-40A9-BA7D-D324521E119A}" type="datetimeFigureOut">
              <a:rPr kumimoji="1" lang="ja-JP" altLang="en-US" smtClean="0"/>
              <a:pPr/>
              <a:t>2020/7/5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3D8-DA1A-458E-913A-9CFF21550E5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D6D-B331-40A9-BA7D-D324521E119A}" type="datetimeFigureOut">
              <a:rPr kumimoji="1" lang="ja-JP" altLang="en-US" smtClean="0"/>
              <a:pPr/>
              <a:t>2020/7/5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3D8-DA1A-458E-913A-9CFF21550E5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D6D-B331-40A9-BA7D-D324521E119A}" type="datetimeFigureOut">
              <a:rPr kumimoji="1" lang="ja-JP" altLang="en-US" smtClean="0"/>
              <a:pPr/>
              <a:t>2020/7/5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3D8-DA1A-458E-913A-9CFF21550E5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D6D-B331-40A9-BA7D-D324521E119A}" type="datetimeFigureOut">
              <a:rPr kumimoji="1" lang="ja-JP" altLang="en-US" smtClean="0"/>
              <a:pPr/>
              <a:t>2020/7/5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3D8-DA1A-458E-913A-9CFF21550E5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D6D-B331-40A9-BA7D-D324521E119A}" type="datetimeFigureOut">
              <a:rPr kumimoji="1" lang="ja-JP" altLang="en-US" smtClean="0"/>
              <a:pPr/>
              <a:t>2020/7/5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3D8-DA1A-458E-913A-9CFF21550E5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D6D-B331-40A9-BA7D-D324521E119A}" type="datetimeFigureOut">
              <a:rPr kumimoji="1" lang="ja-JP" altLang="en-US" smtClean="0"/>
              <a:pPr/>
              <a:t>2020/7/5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3D8-DA1A-458E-913A-9CFF21550E5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D6D-B331-40A9-BA7D-D324521E119A}" type="datetimeFigureOut">
              <a:rPr kumimoji="1" lang="ja-JP" altLang="en-US" smtClean="0"/>
              <a:pPr/>
              <a:t>2020/7/5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3D8-DA1A-458E-913A-9CFF21550E5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D6D-B331-40A9-BA7D-D324521E119A}" type="datetimeFigureOut">
              <a:rPr kumimoji="1" lang="ja-JP" altLang="en-US" smtClean="0"/>
              <a:pPr/>
              <a:t>2020/7/5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3D8-DA1A-458E-913A-9CFF21550E5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D6D-B331-40A9-BA7D-D324521E119A}" type="datetimeFigureOut">
              <a:rPr kumimoji="1" lang="ja-JP" altLang="en-US" smtClean="0"/>
              <a:pPr/>
              <a:t>2020/7/5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3D8-DA1A-458E-913A-9CFF21550E5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D6D-B331-40A9-BA7D-D324521E119A}" type="datetimeFigureOut">
              <a:rPr kumimoji="1" lang="ja-JP" altLang="en-US" smtClean="0"/>
              <a:pPr/>
              <a:t>2020/7/5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3D8-DA1A-458E-913A-9CFF21550E5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D6D-B331-40A9-BA7D-D324521E119A}" type="datetimeFigureOut">
              <a:rPr kumimoji="1" lang="ja-JP" altLang="en-US" smtClean="0"/>
              <a:pPr/>
              <a:t>2020/7/5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3D8-DA1A-458E-913A-9CFF21550E5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90D6D-B331-40A9-BA7D-D324521E119A}" type="datetimeFigureOut">
              <a:rPr kumimoji="1" lang="ja-JP" altLang="en-US" smtClean="0"/>
              <a:pPr/>
              <a:t>2020/7/5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D3D8-DA1A-458E-913A-9CFF21550E5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40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3" Type="http://schemas.openxmlformats.org/officeDocument/2006/relationships/oleObject" Target="../embeddings/oleObject4.bin"/><Relationship Id="rId12" Type="http://schemas.openxmlformats.org/officeDocument/2006/relationships/image" Target="../media/image59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9.png"/><Relationship Id="rId1" Type="http://schemas.openxmlformats.org/officeDocument/2006/relationships/vmlDrawing" Target="../drawings/vmlDrawing3.vml"/><Relationship Id="rId5" Type="http://schemas.openxmlformats.org/officeDocument/2006/relationships/image" Target="../media/image65.png"/><Relationship Id="rId15" Type="http://schemas.openxmlformats.org/officeDocument/2006/relationships/image" Target="../media/image68.png"/><Relationship Id="rId4" Type="http://schemas.openxmlformats.org/officeDocument/2006/relationships/image" Target="../media/image14.wmf"/><Relationship Id="rId1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社会統計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第</a:t>
            </a:r>
            <a:r>
              <a:rPr lang="en-US" altLang="ja-JP" dirty="0" smtClean="0"/>
              <a:t>10</a:t>
            </a:r>
            <a:r>
              <a:rPr lang="ja-JP" altLang="en-US" dirty="0" smtClean="0"/>
              <a:t>回：単回帰分析（第８章）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寺尾　敦</a:t>
            </a:r>
            <a:endParaRPr lang="en-US" altLang="ja-JP" dirty="0" smtClean="0"/>
          </a:p>
          <a:p>
            <a:r>
              <a:rPr lang="ja-JP" altLang="en-US" dirty="0" smtClean="0"/>
              <a:t>青山学院大学社会情報学部</a:t>
            </a:r>
            <a:endParaRPr lang="en-US" altLang="ja-JP" dirty="0" smtClean="0"/>
          </a:p>
          <a:p>
            <a:r>
              <a:rPr lang="en-US" altLang="ja-JP" dirty="0" smtClean="0"/>
              <a:t>atsushi@si.aoyama.ac.jp</a:t>
            </a: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31" y="941644"/>
            <a:ext cx="6899991" cy="197792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00166" y="35716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平均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92498" y="393305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標準偏差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64473" y="3063284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sz="3200" baseline="-25000" dirty="0" smtClean="0"/>
              <a:t>1</a:t>
            </a:r>
            <a:endParaRPr kumimoji="1" lang="ja-JP" altLang="en-US" sz="3200" baseline="-25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9409" y="3133922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sz="3200" baseline="-25000" dirty="0" smtClean="0"/>
              <a:t>2</a:t>
            </a:r>
            <a:endParaRPr kumimoji="1" lang="ja-JP" altLang="en-US" sz="3200" baseline="-25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1066" y="313392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kumimoji="1" lang="ja-JP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1940820" y="2126399"/>
            <a:ext cx="10751" cy="8990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3237808" y="2164206"/>
            <a:ext cx="10751" cy="8990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4395756" y="2164206"/>
            <a:ext cx="10751" cy="8990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7" y="4613734"/>
            <a:ext cx="6810822" cy="1911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8.2 </a:t>
            </a:r>
            <a:r>
              <a:rPr kumimoji="1" lang="ja-JP" altLang="en-US" dirty="0" smtClean="0"/>
              <a:t>散布図と回帰直線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２つの連続変量の関係を図示するには，</a:t>
            </a:r>
            <a:r>
              <a:rPr kumimoji="1" lang="ja-JP" altLang="en-US" u="sng" dirty="0" smtClean="0">
                <a:solidFill>
                  <a:srgbClr val="FF0000"/>
                </a:solidFill>
              </a:rPr>
              <a:t>散布図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scatter plot</a:t>
            </a:r>
            <a:r>
              <a:rPr kumimoji="1" lang="ja-JP" altLang="en-US" dirty="0" smtClean="0"/>
              <a:t>）を描く．（次のスライド）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２変数の関係は線形で，正の相関が認められる．</a:t>
            </a:r>
            <a:endParaRPr kumimoji="1" lang="en-US" altLang="ja-JP" dirty="0" smtClean="0"/>
          </a:p>
          <a:p>
            <a:r>
              <a:rPr lang="ja-JP" altLang="en-US" dirty="0"/>
              <a:t>２変数の関係</a:t>
            </a:r>
            <a:r>
              <a:rPr lang="ja-JP" altLang="en-US" dirty="0" smtClean="0"/>
              <a:t>を直線の式で記述できそう．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完全な線形関係に</a:t>
            </a:r>
            <a:r>
              <a:rPr kumimoji="1" lang="ja-JP" altLang="en-US" dirty="0" smtClean="0"/>
              <a:t>はほど遠いが，ランダムな散布状態というよりは線形に近い．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5904656" cy="590465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00694" y="3929066"/>
            <a:ext cx="31822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線形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関係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linear relationship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99592" y="548680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ja-JP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plot(CITYAGE, FUNCTION)</a:t>
            </a:r>
            <a:endParaRPr kumimoji="1" lang="ja-JP" alt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u="sng" dirty="0">
                <a:solidFill>
                  <a:srgbClr val="FF0000"/>
                </a:solidFill>
              </a:rPr>
              <a:t>回帰</a:t>
            </a:r>
            <a:r>
              <a:rPr lang="ja-JP" altLang="en-US" u="sng" dirty="0" smtClean="0">
                <a:solidFill>
                  <a:srgbClr val="FF0000"/>
                </a:solidFill>
              </a:rPr>
              <a:t>モデル</a:t>
            </a:r>
            <a:r>
              <a:rPr lang="ja-JP" altLang="en-US" dirty="0" smtClean="0"/>
              <a:t>（</a:t>
            </a:r>
            <a:r>
              <a:rPr lang="en-US" altLang="ja-JP" dirty="0" smtClean="0"/>
              <a:t>regression model</a:t>
            </a:r>
            <a:r>
              <a:rPr lang="ja-JP" altLang="en-US" dirty="0" smtClean="0"/>
              <a:t>）：</a:t>
            </a:r>
            <a:r>
              <a:rPr lang="en-US" altLang="ja-JP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ja-JP" altLang="en-US" dirty="0" smtClean="0"/>
              <a:t>番目の都市における，変数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baseline="-25000" dirty="0" smtClean="0"/>
              <a:t>1</a:t>
            </a:r>
            <a:r>
              <a:rPr lang="ja-JP" altLang="en-US" dirty="0" smtClean="0"/>
              <a:t> （都市の歴史）と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ja-JP" altLang="en-US" dirty="0" smtClean="0"/>
              <a:t>（</a:t>
            </a:r>
            <a:r>
              <a:rPr lang="ja-JP" altLang="en-US" dirty="0"/>
              <a:t>機能の</a:t>
            </a:r>
            <a:r>
              <a:rPr lang="ja-JP" altLang="en-US" dirty="0" smtClean="0"/>
              <a:t>数）の関係を，以下のように</a:t>
            </a:r>
            <a:r>
              <a:rPr lang="ja-JP" altLang="en-US" dirty="0"/>
              <a:t>記述</a:t>
            </a:r>
            <a:r>
              <a:rPr lang="ja-JP" altLang="en-US" dirty="0" smtClean="0"/>
              <a:t>する．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予測式としての</a:t>
            </a:r>
            <a:r>
              <a:rPr kumimoji="1" lang="ja-JP" altLang="en-US" u="sng" dirty="0" smtClean="0">
                <a:solidFill>
                  <a:srgbClr val="FF0000"/>
                </a:solidFill>
              </a:rPr>
              <a:t>回帰直線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regression line</a:t>
            </a:r>
            <a:r>
              <a:rPr kumimoji="1" lang="ja-JP" altLang="en-US" dirty="0" smtClean="0"/>
              <a:t>）は，</a:t>
            </a:r>
            <a:endParaRPr kumimoji="1" lang="en-US" altLang="ja-JP" dirty="0" smtClean="0"/>
          </a:p>
          <a:p>
            <a:endParaRPr lang="en-US" altLang="ja-JP" dirty="0"/>
          </a:p>
          <a:p>
            <a:pPr lvl="1"/>
            <a:r>
              <a:rPr lang="ja-JP" altLang="en-US" dirty="0"/>
              <a:t>切片</a:t>
            </a:r>
            <a:r>
              <a:rPr lang="en-US" altLang="ja-JP" dirty="0"/>
              <a:t>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dirty="0"/>
              <a:t> </a:t>
            </a:r>
            <a:r>
              <a:rPr lang="ja-JP" altLang="en-US" dirty="0"/>
              <a:t>と傾き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dirty="0"/>
              <a:t> </a:t>
            </a:r>
            <a:r>
              <a:rPr lang="ja-JP" altLang="en-US" dirty="0" err="1"/>
              <a:t>には</a:t>
            </a:r>
            <a:r>
              <a:rPr lang="ja-JP" altLang="en-US" dirty="0"/>
              <a:t>母集団での真の値がある</a:t>
            </a:r>
            <a:r>
              <a:rPr lang="ja-JP" altLang="en-US" dirty="0" smtClean="0"/>
              <a:t>．これら</a:t>
            </a:r>
            <a:r>
              <a:rPr lang="ja-JP" altLang="en-US" dirty="0"/>
              <a:t>を標本から推定する．</a:t>
            </a:r>
          </a:p>
          <a:p>
            <a:pPr lvl="1"/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907704" y="3176139"/>
                <a:ext cx="3660041" cy="55399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176139"/>
                <a:ext cx="366004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979712" y="4359082"/>
                <a:ext cx="2745239" cy="56906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3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359082"/>
                <a:ext cx="2745239" cy="569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8416"/>
            <a:ext cx="5904656" cy="5904656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6156176" y="1916832"/>
            <a:ext cx="0" cy="388843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>
            <a:off x="1691680" y="2708920"/>
            <a:ext cx="446449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>
            <a:off x="1691680" y="1916832"/>
            <a:ext cx="446449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6012160" y="17728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中かっこ 13"/>
          <p:cNvSpPr/>
          <p:nvPr/>
        </p:nvSpPr>
        <p:spPr>
          <a:xfrm>
            <a:off x="6622188" y="1937445"/>
            <a:ext cx="360040" cy="79208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10790" y="620688"/>
            <a:ext cx="16498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参考：図</a:t>
            </a:r>
            <a:r>
              <a:rPr kumimoji="1" lang="en-US" altLang="ja-JP" sz="2400" dirty="0" smtClean="0"/>
              <a:t>8.2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331060" y="5229200"/>
                <a:ext cx="2133468" cy="4424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60" y="5229200"/>
                <a:ext cx="2133468" cy="4424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919893" y="5801650"/>
                <a:ext cx="4725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893" y="5801650"/>
                <a:ext cx="47256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298485" y="2475601"/>
                <a:ext cx="376213" cy="505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85" y="2475601"/>
                <a:ext cx="376213" cy="505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7339794" y="2163053"/>
                <a:ext cx="4176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794" y="2163053"/>
                <a:ext cx="41767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286055" y="1654739"/>
                <a:ext cx="4056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55" y="1654739"/>
                <a:ext cx="405624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0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997416" y="4221088"/>
            <a:ext cx="5323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切片</a:t>
            </a:r>
            <a:r>
              <a:rPr lang="ja-JP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2800" dirty="0" smtClean="0"/>
              <a:t>と</a:t>
            </a:r>
            <a:r>
              <a:rPr lang="en-US" altLang="ja-JP" sz="2800" dirty="0"/>
              <a:t> </a:t>
            </a:r>
            <a:r>
              <a:rPr lang="ja-JP" altLang="en-US" sz="2800" dirty="0" smtClean="0"/>
              <a:t>傾き</a:t>
            </a:r>
            <a:r>
              <a:rPr lang="ja-JP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ja-JP" altLang="en-US" sz="2800" dirty="0" smtClean="0"/>
              <a:t>の値</a:t>
            </a:r>
            <a:r>
              <a:rPr lang="ja-JP" altLang="en-US" sz="2800" dirty="0"/>
              <a:t>が</a:t>
            </a:r>
            <a:r>
              <a:rPr lang="ja-JP" altLang="en-US" sz="2800" dirty="0" smtClean="0"/>
              <a:t>決まれば，</a:t>
            </a:r>
            <a:endParaRPr lang="en-US" altLang="ja-JP" sz="2800" dirty="0" smtClean="0"/>
          </a:p>
          <a:p>
            <a:r>
              <a:rPr lang="ja-JP" altLang="en-US" sz="2800" dirty="0" smtClean="0"/>
              <a:t>回帰直線がひとつに定まる．</a:t>
            </a:r>
            <a:endParaRPr lang="en-US" altLang="ja-JP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253270" y="1412776"/>
                <a:ext cx="6812186" cy="2332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kumimoji="1"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kumimoji="1"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1" lang="en-US" altLang="ja-JP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1" lang="en-US" altLang="ja-JP" sz="400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40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altLang="ja-JP" sz="4000" b="0" i="1" smtClean="0">
                                            <a:latin typeface="Cambria Math" panose="02040503050406030204" pitchFamily="18" charset="0"/>
                                          </a:rPr>
                                          <m:t>63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kumimoji="1" lang="en-US" altLang="ja-JP" sz="4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1"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1"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kumimoji="1"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kumimoji="1" lang="en-US" altLang="ja-JP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1"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1"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4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40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4000" b="0" i="1" smtClean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kumimoji="1"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1"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  <m:t>63,1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ja-JP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4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1" lang="en-US" altLang="ja-JP" sz="4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en-US" altLang="ja-JP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4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1" lang="en-US" altLang="ja-JP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1" lang="en-US" altLang="ja-JP" sz="40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ja-JP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4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1" lang="en-US" altLang="ja-JP" sz="4000" b="0" i="1" smtClean="0">
                                      <a:latin typeface="Cambria Math" panose="02040503050406030204" pitchFamily="18" charset="0"/>
                                    </a:rPr>
                                    <m:t>63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70" y="1412776"/>
                <a:ext cx="6812186" cy="23325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誤差</a:t>
            </a:r>
            <a:r>
              <a:rPr lang="ja-JP" altLang="en-US" dirty="0"/>
              <a:t> </a:t>
            </a:r>
            <a:r>
              <a:rPr lang="en-US" altLang="ja-JP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dirty="0" smtClean="0"/>
              <a:t> </a:t>
            </a:r>
            <a:r>
              <a:rPr kumimoji="1" lang="ja-JP" altLang="en-US" dirty="0" smtClean="0"/>
              <a:t>に関する仮定</a:t>
            </a:r>
            <a:endParaRPr kumimoji="1" lang="en-US" altLang="ja-JP" dirty="0" smtClean="0"/>
          </a:p>
          <a:p>
            <a:pPr lvl="1"/>
            <a:r>
              <a:rPr lang="ja-JP" altLang="en-US" u="sng" dirty="0" smtClean="0">
                <a:solidFill>
                  <a:srgbClr val="FF0000"/>
                </a:solidFill>
              </a:rPr>
              <a:t>独立性</a:t>
            </a:r>
            <a:r>
              <a:rPr lang="ja-JP" altLang="en-US" dirty="0" smtClean="0"/>
              <a:t>：</a:t>
            </a:r>
            <a:r>
              <a:rPr lang="ja-JP" altLang="en-US" dirty="0"/>
              <a:t>互いに独立</a:t>
            </a:r>
            <a:endParaRPr lang="en-US" altLang="ja-JP" dirty="0" smtClean="0"/>
          </a:p>
          <a:p>
            <a:pPr lvl="1"/>
            <a:r>
              <a:rPr lang="ja-JP" altLang="en-US" u="sng" dirty="0" smtClean="0">
                <a:solidFill>
                  <a:srgbClr val="FF0000"/>
                </a:solidFill>
              </a:rPr>
              <a:t>正規性</a:t>
            </a:r>
            <a:r>
              <a:rPr lang="ja-JP" altLang="en-US" dirty="0" smtClean="0"/>
              <a:t>：正規分布に従う</a:t>
            </a:r>
            <a:endParaRPr lang="en-US" altLang="ja-JP" dirty="0" smtClean="0"/>
          </a:p>
          <a:p>
            <a:pPr lvl="1"/>
            <a:r>
              <a:rPr lang="ja-JP" altLang="en-US" u="sng" dirty="0" smtClean="0">
                <a:solidFill>
                  <a:srgbClr val="FF0000"/>
                </a:solidFill>
              </a:rPr>
              <a:t>不偏性</a:t>
            </a:r>
            <a:r>
              <a:rPr lang="ja-JP" altLang="en-US" dirty="0" smtClean="0"/>
              <a:t>： </a:t>
            </a:r>
            <a:r>
              <a:rPr lang="en-US" altLang="ja-JP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dirty="0"/>
              <a:t> </a:t>
            </a:r>
            <a:r>
              <a:rPr lang="ja-JP" altLang="en-US" dirty="0" smtClean="0"/>
              <a:t>の期待値は０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kumimoji="1" lang="ja-JP" altLang="en-US" u="sng" dirty="0" smtClean="0">
                <a:solidFill>
                  <a:srgbClr val="FF0000"/>
                </a:solidFill>
              </a:rPr>
              <a:t>等</a:t>
            </a:r>
            <a:r>
              <a:rPr lang="ja-JP" altLang="en-US" u="sng" dirty="0" smtClean="0">
                <a:solidFill>
                  <a:srgbClr val="FF0000"/>
                </a:solidFill>
              </a:rPr>
              <a:t>分散性</a:t>
            </a:r>
            <a:r>
              <a:rPr lang="ja-JP" altLang="en-US" dirty="0" smtClean="0"/>
              <a:t>： </a:t>
            </a:r>
            <a:r>
              <a:rPr lang="en-US" altLang="ja-JP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dirty="0"/>
              <a:t> </a:t>
            </a:r>
            <a:r>
              <a:rPr lang="ja-JP" altLang="en-US" dirty="0" smtClean="0"/>
              <a:t>の分散は，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の値によらず同一．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272611" y="3682649"/>
                <a:ext cx="15202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611" y="3682649"/>
                <a:ext cx="152028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272611" y="4904406"/>
                <a:ext cx="17170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611" y="4904406"/>
                <a:ext cx="171707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4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5001" y="3281423"/>
            <a:ext cx="2248576" cy="195412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1439" y="2235916"/>
            <a:ext cx="2248576" cy="1954120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964936" y="5517232"/>
            <a:ext cx="7416824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1763688" y="1052736"/>
            <a:ext cx="0" cy="540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827584" y="2431790"/>
            <a:ext cx="6798092" cy="2725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724128" y="3212976"/>
            <a:ext cx="20882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724128" y="1617842"/>
            <a:ext cx="0" cy="3251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059832" y="2088688"/>
            <a:ext cx="0" cy="3572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115458" y="4258483"/>
            <a:ext cx="20882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971813"/>
              </p:ext>
            </p:extLst>
          </p:nvPr>
        </p:nvGraphicFramePr>
        <p:xfrm>
          <a:off x="1548743" y="510737"/>
          <a:ext cx="429890" cy="508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2" name="数式" r:id="rId4" imgW="139680" imgH="164880" progId="Equation.3">
                  <p:embed/>
                </p:oleObj>
              </mc:Choice>
              <mc:Fallback>
                <p:oleObj name="数式" r:id="rId4" imgW="1396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8743" y="510737"/>
                        <a:ext cx="429890" cy="508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539909"/>
              </p:ext>
            </p:extLst>
          </p:nvPr>
        </p:nvGraphicFramePr>
        <p:xfrm>
          <a:off x="8348663" y="5262563"/>
          <a:ext cx="546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3" name="数式" r:id="rId6" imgW="177480" imgH="164880" progId="Equation.3">
                  <p:embed/>
                </p:oleObj>
              </mc:Choice>
              <mc:Fallback>
                <p:oleObj name="数式" r:id="rId6" imgW="177480" imgH="164880" progId="Equation.3">
                  <p:embed/>
                  <p:pic>
                    <p:nvPicPr>
                      <p:cNvPr id="0" name="オブジェクト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8663" y="5262563"/>
                        <a:ext cx="546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6768244" y="1484784"/>
            <a:ext cx="2000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（母集団での）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回帰直線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6847002" y="3679285"/>
                <a:ext cx="13819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002" y="3679285"/>
                <a:ext cx="138198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044269" y="4729145"/>
                <a:ext cx="13819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269" y="4729145"/>
                <a:ext cx="138198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9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u="sng" dirty="0" smtClean="0"/>
              <a:t>説明変数（独立変数） </a:t>
            </a:r>
            <a:r>
              <a:rPr kumimoji="1" lang="en-US" altLang="ja-JP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u="sng" dirty="0" smtClean="0"/>
              <a:t> </a:t>
            </a:r>
            <a:r>
              <a:rPr kumimoji="1" lang="ja-JP" altLang="en-US" u="sng" dirty="0" smtClean="0"/>
              <a:t>は，確率変数ではなく，</a:t>
            </a:r>
            <a:r>
              <a:rPr lang="ja-JP" altLang="en-US" u="sng" dirty="0"/>
              <a:t>調査者</a:t>
            </a:r>
            <a:r>
              <a:rPr lang="ja-JP" altLang="en-US" u="sng" dirty="0" smtClean="0"/>
              <a:t>が決められる値であるとする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どの</a:t>
            </a:r>
            <a:r>
              <a:rPr lang="ja-JP" alt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ja-JP" altLang="en-US" dirty="0" smtClean="0"/>
              <a:t>の値に対して目的変数（従属変数）の値を測定するか，決められる．</a:t>
            </a:r>
            <a:endParaRPr lang="en-US" altLang="ja-JP" dirty="0" smtClean="0"/>
          </a:p>
          <a:p>
            <a:pPr lvl="1"/>
            <a:r>
              <a:rPr lang="ja-JP" altLang="en-US" dirty="0"/>
              <a:t>回帰分析</a:t>
            </a:r>
            <a:r>
              <a:rPr lang="ja-JP" altLang="en-US" dirty="0" smtClean="0"/>
              <a:t>についての理論的なテキストのほとんどが，この設定をしている．</a:t>
            </a:r>
            <a:endParaRPr lang="en-US" altLang="ja-JP" dirty="0" smtClean="0"/>
          </a:p>
          <a:p>
            <a:pPr lvl="1"/>
            <a:r>
              <a:rPr lang="ja-JP" altLang="en-US" dirty="0"/>
              <a:t>実際に</a:t>
            </a:r>
            <a:r>
              <a:rPr lang="ja-JP" altLang="en-US" dirty="0" smtClean="0"/>
              <a:t>は，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ja-JP" altLang="en-US" dirty="0" smtClean="0"/>
              <a:t>も確率変数と考えた方が自然なデータは多い．理論的には，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ja-JP" altLang="en-US" dirty="0" smtClean="0"/>
              <a:t>を確率変数としても，同じ回帰分析を実行できる．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1239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8.3 </a:t>
            </a:r>
            <a:r>
              <a:rPr kumimoji="1" lang="ja-JP" altLang="en-US" dirty="0" smtClean="0"/>
              <a:t>線形回帰式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直線の決め方：予測誤差（予測値と実測値のずれ）を，データ全体にわたって最小にする．</a:t>
            </a:r>
            <a:endParaRPr kumimoji="1" lang="en-US" altLang="ja-JP" dirty="0" smtClean="0"/>
          </a:p>
          <a:p>
            <a:r>
              <a:rPr lang="ja-JP" altLang="en-US" u="sng" dirty="0" smtClean="0">
                <a:solidFill>
                  <a:srgbClr val="FF0000"/>
                </a:solidFill>
              </a:rPr>
              <a:t>最小２乗法</a:t>
            </a:r>
            <a:r>
              <a:rPr lang="ja-JP" altLang="en-US" dirty="0" smtClean="0"/>
              <a:t>（</a:t>
            </a:r>
            <a:r>
              <a:rPr lang="en-US" altLang="ja-JP" dirty="0" smtClean="0"/>
              <a:t>OLS: ordinary least square</a:t>
            </a:r>
            <a:r>
              <a:rPr lang="ja-JP" altLang="en-US" dirty="0" smtClean="0"/>
              <a:t>）：</a:t>
            </a:r>
            <a:r>
              <a:rPr lang="ja-JP" altLang="en-US" dirty="0"/>
              <a:t>予測</a:t>
            </a:r>
            <a:r>
              <a:rPr lang="ja-JP" altLang="en-US" dirty="0" smtClean="0"/>
              <a:t>誤差の２乗和を最小にするように，パラメータ（ここでは切片と傾き）を決める．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090231" y="4437112"/>
                <a:ext cx="4963538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231" y="4437112"/>
                <a:ext cx="4963538" cy="8654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第８章：２つの連続変数間の関係を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推定する－２変量回帰と相関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単回帰分析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独立変数，従属変数ともに量的変数（</a:t>
            </a:r>
            <a:r>
              <a:rPr lang="ja-JP" altLang="en-US" dirty="0" smtClean="0"/>
              <a:t>間隔</a:t>
            </a:r>
            <a:r>
              <a:rPr kumimoji="1" lang="ja-JP" altLang="en-US" dirty="0" smtClean="0"/>
              <a:t>尺度あるいは比率尺度）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回帰分析では，独立</a:t>
            </a:r>
            <a:r>
              <a:rPr lang="ja-JP" altLang="en-US" dirty="0"/>
              <a:t>変数のこと</a:t>
            </a:r>
            <a:r>
              <a:rPr lang="ja-JP" altLang="en-US" dirty="0" smtClean="0"/>
              <a:t>を</a:t>
            </a:r>
            <a:r>
              <a:rPr lang="ja-JP" altLang="en-US" u="sng" dirty="0" smtClean="0">
                <a:solidFill>
                  <a:srgbClr val="FF0000"/>
                </a:solidFill>
              </a:rPr>
              <a:t>説明変数</a:t>
            </a:r>
            <a:r>
              <a:rPr lang="ja-JP" altLang="en-US" dirty="0" smtClean="0"/>
              <a:t>，従属変数のことを</a:t>
            </a:r>
            <a:r>
              <a:rPr lang="ja-JP" altLang="en-US" u="sng" dirty="0" smtClean="0">
                <a:solidFill>
                  <a:srgbClr val="FF0000"/>
                </a:solidFill>
              </a:rPr>
              <a:t>目的変数</a:t>
            </a:r>
            <a:r>
              <a:rPr lang="ja-JP" altLang="en-US" dirty="0" smtClean="0"/>
              <a:t>と呼ぶことが多い．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回帰分析の目的：説明変数と目的変数との間に，直線的な関数関係があると想定し，その関数を求める（記述統計）．母集団での関係に関する推測を行う（推測統計）．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43242" y="548680"/>
            <a:ext cx="829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関数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400" dirty="0" smtClean="0"/>
              <a:t>(</a:t>
            </a:r>
            <a:r>
              <a:rPr lang="en-US" altLang="ja-JP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400" dirty="0" err="1" smtClean="0"/>
              <a:t>,</a:t>
            </a:r>
            <a:r>
              <a:rPr lang="en-US" altLang="ja-JP" sz="24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2400" dirty="0" smtClean="0"/>
              <a:t>) </a:t>
            </a:r>
            <a:r>
              <a:rPr lang="ja-JP" altLang="en-US" sz="2400" dirty="0" smtClean="0"/>
              <a:t>の値を最小にする，</a:t>
            </a:r>
            <a:r>
              <a:rPr kumimoji="1" lang="ja-JP" altLang="en-US" sz="2400" dirty="0" smtClean="0"/>
              <a:t>パラメータ 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と 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の値を決める．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8879" y="3085509"/>
            <a:ext cx="7961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パラメータ 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を定数（あるいは，うまく決定できた）と考え，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だけが変数であるとすると，下に凸の</a:t>
            </a:r>
            <a:r>
              <a:rPr lang="ja-JP" altLang="en-US" sz="2400" dirty="0" smtClean="0"/>
              <a:t>２</a:t>
            </a:r>
            <a:r>
              <a:rPr kumimoji="1" lang="ja-JP" altLang="en-US" sz="2400" dirty="0" smtClean="0"/>
              <a:t>次関数とみなせる．</a:t>
            </a:r>
            <a:endParaRPr kumimoji="1" lang="ja-JP" altLang="en-US" sz="2400" dirty="0"/>
          </a:p>
        </p:txBody>
      </p:sp>
      <p:sp>
        <p:nvSpPr>
          <p:cNvPr id="8" name="フリーフォーム 7"/>
          <p:cNvSpPr/>
          <p:nvPr/>
        </p:nvSpPr>
        <p:spPr>
          <a:xfrm>
            <a:off x="6985309" y="4114132"/>
            <a:ext cx="951978" cy="1365337"/>
          </a:xfrm>
          <a:custGeom>
            <a:avLst/>
            <a:gdLst>
              <a:gd name="connsiteX0" fmla="*/ 0 w 951978"/>
              <a:gd name="connsiteY0" fmla="*/ 0 h 1365337"/>
              <a:gd name="connsiteX1" fmla="*/ 526094 w 951978"/>
              <a:gd name="connsiteY1" fmla="*/ 1365337 h 1365337"/>
              <a:gd name="connsiteX2" fmla="*/ 951978 w 951978"/>
              <a:gd name="connsiteY2" fmla="*/ 0 h 13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1978" h="1365337">
                <a:moveTo>
                  <a:pt x="0" y="0"/>
                </a:moveTo>
                <a:cubicBezTo>
                  <a:pt x="183715" y="682668"/>
                  <a:pt x="367431" y="1365337"/>
                  <a:pt x="526094" y="1365337"/>
                </a:cubicBezTo>
                <a:cubicBezTo>
                  <a:pt x="684757" y="1365337"/>
                  <a:pt x="818367" y="682668"/>
                  <a:pt x="95197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5912486" y="5717065"/>
            <a:ext cx="24858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398337" y="5775646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kumimoji="1"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6660232" y="4042123"/>
            <a:ext cx="0" cy="2195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623154" y="4038339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altLang="ja-JP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1" lang="en-US" altLang="ja-JP" sz="24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018559" y="3986078"/>
                <a:ext cx="4340484" cy="1730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m:rPr>
                          <m:brk/>
                        </m:rP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59" y="3986078"/>
                <a:ext cx="4340484" cy="17309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888554" y="1302159"/>
                <a:ext cx="3368230" cy="1730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m:rPr>
                          <m:aln/>
                        </m:rP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m:rPr>
                          <m:brk m:alnAt="1"/>
                        </m:rP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554" y="1302159"/>
                <a:ext cx="3368230" cy="17309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5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3242" y="548680"/>
            <a:ext cx="7961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関数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400" dirty="0" smtClean="0"/>
              <a:t>(</a:t>
            </a:r>
            <a:r>
              <a:rPr lang="en-US" altLang="ja-JP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400" dirty="0" err="1" smtClean="0"/>
              <a:t>,</a:t>
            </a:r>
            <a:r>
              <a:rPr lang="en-US" altLang="ja-JP" sz="24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2400" dirty="0" smtClean="0"/>
              <a:t>) </a:t>
            </a:r>
            <a:r>
              <a:rPr lang="ja-JP" altLang="en-US" sz="2400" dirty="0" smtClean="0"/>
              <a:t>の値が最小になるところ（曲線の一番下）では，接線の傾きがゼロとなる．つまり，関数 </a:t>
            </a:r>
            <a:r>
              <a:rPr lang="en-US" altLang="ja-JP" sz="24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400" dirty="0"/>
              <a:t>(</a:t>
            </a:r>
            <a:r>
              <a:rPr lang="en-US" altLang="ja-JP" sz="24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400" dirty="0" err="1"/>
              <a:t>,</a:t>
            </a:r>
            <a:r>
              <a:rPr lang="en-US" altLang="ja-JP" sz="24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2400" dirty="0"/>
              <a:t>) </a:t>
            </a:r>
            <a:r>
              <a:rPr lang="ja-JP" altLang="en-US" sz="2400" dirty="0" smtClean="0"/>
              <a:t>を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で微分（</a:t>
            </a:r>
            <a:r>
              <a:rPr lang="ja-JP" altLang="en-US" sz="2400" u="sng" dirty="0" smtClean="0"/>
              <a:t>偏微分</a:t>
            </a:r>
            <a:r>
              <a:rPr lang="ja-JP" altLang="en-US" sz="2400" dirty="0" smtClean="0"/>
              <a:t>と呼ばれる）して得られる</a:t>
            </a:r>
            <a:r>
              <a:rPr lang="ja-JP" altLang="en-US" sz="2400" u="sng" dirty="0" smtClean="0"/>
              <a:t>導関数</a:t>
            </a:r>
            <a:r>
              <a:rPr lang="ja-JP" altLang="en-US" sz="2400" dirty="0" smtClean="0"/>
              <a:t>の値が</a:t>
            </a:r>
            <a:r>
              <a:rPr lang="ja-JP" altLang="en-US" sz="2400" dirty="0"/>
              <a:t>ゼロと</a:t>
            </a:r>
            <a:r>
              <a:rPr lang="ja-JP" altLang="en-US" sz="2400" dirty="0" smtClean="0"/>
              <a:t>なる．</a:t>
            </a:r>
            <a:endParaRPr kumimoji="1" lang="ja-JP" altLang="en-US" sz="2400" dirty="0"/>
          </a:p>
        </p:txBody>
      </p:sp>
      <p:sp>
        <p:nvSpPr>
          <p:cNvPr id="3" name="フリーフォーム 2"/>
          <p:cNvSpPr/>
          <p:nvPr/>
        </p:nvSpPr>
        <p:spPr>
          <a:xfrm>
            <a:off x="6431082" y="2495711"/>
            <a:ext cx="951978" cy="1365337"/>
          </a:xfrm>
          <a:custGeom>
            <a:avLst/>
            <a:gdLst>
              <a:gd name="connsiteX0" fmla="*/ 0 w 951978"/>
              <a:gd name="connsiteY0" fmla="*/ 0 h 1365337"/>
              <a:gd name="connsiteX1" fmla="*/ 526094 w 951978"/>
              <a:gd name="connsiteY1" fmla="*/ 1365337 h 1365337"/>
              <a:gd name="connsiteX2" fmla="*/ 951978 w 951978"/>
              <a:gd name="connsiteY2" fmla="*/ 0 h 13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1978" h="1365337">
                <a:moveTo>
                  <a:pt x="0" y="0"/>
                </a:moveTo>
                <a:cubicBezTo>
                  <a:pt x="183715" y="682668"/>
                  <a:pt x="367431" y="1365337"/>
                  <a:pt x="526094" y="1365337"/>
                </a:cubicBezTo>
                <a:cubicBezTo>
                  <a:pt x="684757" y="1365337"/>
                  <a:pt x="818367" y="682668"/>
                  <a:pt x="95197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5336021" y="3861048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7804228" y="404745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接線</a:t>
            </a:r>
            <a:endParaRPr kumimoji="1" lang="ja-JP" altLang="en-US" sz="2400" dirty="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78651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9" name="数式" r:id="rId3" imgW="114120" imgH="215640" progId="Equation.3">
                  <p:embed/>
                </p:oleObj>
              </mc:Choice>
              <mc:Fallback>
                <p:oleObj name="数式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791916" y="5517232"/>
            <a:ext cx="471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注意：最初に式を展開しなくても，合成関数の微分法を使えば，偏微分を簡単に実行できる．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899592" y="2028827"/>
                <a:ext cx="5179816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028827"/>
                <a:ext cx="5179816" cy="8654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175188" y="3292402"/>
                <a:ext cx="3618876" cy="2038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m:rPr>
                          <m:aln/>
                        </m:rP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m:rPr>
                          <m:brk m:alnAt="1"/>
                        </m:rP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m:rPr>
                          <m:brk m:alnAt="1"/>
                        </m:rP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188" y="3292402"/>
                <a:ext cx="3618876" cy="20387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1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801693" y="2927729"/>
            <a:ext cx="3024336" cy="9042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683934"/>
            <a:ext cx="3286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得られた式を整理する．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3933055"/>
            <a:ext cx="2691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両辺を 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で割ると，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67945" y="2996952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>
                <a:solidFill>
                  <a:srgbClr val="FF0000"/>
                </a:solidFill>
              </a:rPr>
              <a:t>正規方程式</a:t>
            </a:r>
            <a:r>
              <a:rPr kumimoji="1" lang="ja-JP" altLang="en-US" sz="2800" dirty="0" smtClean="0"/>
              <a:t>（</a:t>
            </a:r>
            <a:r>
              <a:rPr kumimoji="1" lang="en-US" altLang="ja-JP" sz="2800" dirty="0" smtClean="0"/>
              <a:t>normal equation</a:t>
            </a:r>
            <a:r>
              <a:rPr kumimoji="1" lang="ja-JP" altLang="en-US" sz="2800" dirty="0" smtClean="0"/>
              <a:t>）</a:t>
            </a:r>
            <a:r>
              <a:rPr lang="ja-JP" altLang="en-US" sz="2800" dirty="0" smtClean="0"/>
              <a:t>と呼ばれる連立方程式を構成する方程式のひとつ．</a:t>
            </a:r>
            <a:endParaRPr kumimoji="1" lang="ja-JP" altLang="en-US" sz="2800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2915816" y="5661248"/>
            <a:ext cx="223224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847236" y="6039469"/>
            <a:ext cx="6045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がわかれば，この式で 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を求めことができる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917412" y="1099903"/>
                <a:ext cx="2530756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en-US" altLang="ja-JP" dirty="0" smtClean="0"/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12" y="1099903"/>
                <a:ext cx="2530756" cy="7789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086910" y="2048428"/>
                <a:ext cx="2721066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10" y="2048428"/>
                <a:ext cx="2721066" cy="7789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120582" y="2978802"/>
                <a:ext cx="2179443" cy="808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𝑁𝑎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82" y="2978802"/>
                <a:ext cx="2179443" cy="808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086910" y="4457237"/>
                <a:ext cx="2435987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10" y="4457237"/>
                <a:ext cx="2435987" cy="7789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086910" y="5507940"/>
                <a:ext cx="15873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10" y="5507940"/>
                <a:ext cx="1587358" cy="369332"/>
              </a:xfrm>
              <a:prstGeom prst="rect">
                <a:avLst/>
              </a:prstGeom>
              <a:blipFill>
                <a:blip r:embed="rId6"/>
                <a:stretch>
                  <a:fillRect l="-1916" t="-5000" r="-23755" b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5423689" y="5357916"/>
                <a:ext cx="2116541" cy="49244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̅"/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89" y="5357916"/>
                <a:ext cx="2116541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0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112474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パラメータ 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を定数（あるいは，うまく決定できた）と考え，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だけが変数であるとすると，</a:t>
            </a:r>
            <a:r>
              <a:rPr lang="ja-JP" altLang="en-US" sz="2400" dirty="0"/>
              <a:t>やはり</a:t>
            </a:r>
            <a:r>
              <a:rPr kumimoji="1" lang="ja-JP" altLang="en-US" sz="2400" dirty="0" smtClean="0"/>
              <a:t>下に凸の２次関数とみなせる．</a:t>
            </a:r>
            <a:endParaRPr kumimoji="1" lang="ja-JP" altLang="en-US" sz="24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485901" y="2942636"/>
            <a:ext cx="3113737" cy="2198972"/>
            <a:chOff x="5623154" y="4038339"/>
            <a:chExt cx="3113737" cy="2198972"/>
          </a:xfrm>
        </p:grpSpPr>
        <p:sp>
          <p:nvSpPr>
            <p:cNvPr id="4" name="フリーフォーム 3"/>
            <p:cNvSpPr/>
            <p:nvPr/>
          </p:nvSpPr>
          <p:spPr>
            <a:xfrm>
              <a:off x="6985309" y="4114132"/>
              <a:ext cx="951978" cy="1365337"/>
            </a:xfrm>
            <a:custGeom>
              <a:avLst/>
              <a:gdLst>
                <a:gd name="connsiteX0" fmla="*/ 0 w 951978"/>
                <a:gd name="connsiteY0" fmla="*/ 0 h 1365337"/>
                <a:gd name="connsiteX1" fmla="*/ 526094 w 951978"/>
                <a:gd name="connsiteY1" fmla="*/ 1365337 h 1365337"/>
                <a:gd name="connsiteX2" fmla="*/ 951978 w 951978"/>
                <a:gd name="connsiteY2" fmla="*/ 0 h 136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978" h="1365337">
                  <a:moveTo>
                    <a:pt x="0" y="0"/>
                  </a:moveTo>
                  <a:cubicBezTo>
                    <a:pt x="183715" y="682668"/>
                    <a:pt x="367431" y="1365337"/>
                    <a:pt x="526094" y="1365337"/>
                  </a:cubicBezTo>
                  <a:cubicBezTo>
                    <a:pt x="684757" y="1365337"/>
                    <a:pt x="818367" y="682668"/>
                    <a:pt x="95197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" name="直線矢印コネクタ 4"/>
            <p:cNvCxnSpPr/>
            <p:nvPr/>
          </p:nvCxnSpPr>
          <p:spPr>
            <a:xfrm>
              <a:off x="5912486" y="5717065"/>
              <a:ext cx="248585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8398337" y="577564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1" lang="ja-JP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直線矢印コネクタ 6"/>
            <p:cNvCxnSpPr/>
            <p:nvPr/>
          </p:nvCxnSpPr>
          <p:spPr>
            <a:xfrm flipV="1">
              <a:off x="6660232" y="4042123"/>
              <a:ext cx="0" cy="21951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5623154" y="4038339"/>
              <a:ext cx="962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1" lang="en-US" altLang="ja-JP" sz="24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1" lang="en-US" altLang="ja-JP" sz="2400" i="1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en-US" altLang="ja-JP" sz="2400" dirty="0" err="1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1" lang="en-US" altLang="ja-JP" sz="2400" i="1" dirty="0" err="1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1" lang="en-US" altLang="ja-JP" sz="2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1" lang="ja-JP" alt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007496" y="2835603"/>
                <a:ext cx="4403450" cy="1730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m:rPr>
                          <m:brk/>
                        </m:rP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496" y="2835603"/>
                <a:ext cx="4403450" cy="17309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4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3242" y="548680"/>
            <a:ext cx="7961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関数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400" dirty="0" smtClean="0"/>
              <a:t>(</a:t>
            </a:r>
            <a:r>
              <a:rPr lang="en-US" altLang="ja-JP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400" dirty="0" err="1" smtClean="0"/>
              <a:t>,</a:t>
            </a:r>
            <a:r>
              <a:rPr lang="en-US" altLang="ja-JP" sz="24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2400" dirty="0" smtClean="0"/>
              <a:t>) </a:t>
            </a:r>
            <a:r>
              <a:rPr lang="ja-JP" altLang="en-US" sz="2400" dirty="0" smtClean="0"/>
              <a:t>の値が最小になるところ（曲線の一番下）では，接線の傾きがゼロとなる．つまり，関数 </a:t>
            </a:r>
            <a:r>
              <a:rPr lang="en-US" altLang="ja-JP" sz="24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2400" dirty="0"/>
              <a:t>(</a:t>
            </a:r>
            <a:r>
              <a:rPr lang="en-US" altLang="ja-JP" sz="24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400" dirty="0" err="1"/>
              <a:t>,</a:t>
            </a:r>
            <a:r>
              <a:rPr lang="en-US" altLang="ja-JP" sz="24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2400" dirty="0"/>
              <a:t>) </a:t>
            </a:r>
            <a:r>
              <a:rPr lang="ja-JP" altLang="en-US" sz="2400" dirty="0" smtClean="0"/>
              <a:t>を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で微分（</a:t>
            </a:r>
            <a:r>
              <a:rPr lang="ja-JP" altLang="en-US" sz="2400" u="sng" dirty="0" smtClean="0"/>
              <a:t>偏微分</a:t>
            </a:r>
            <a:r>
              <a:rPr lang="ja-JP" altLang="en-US" sz="2400" dirty="0" smtClean="0"/>
              <a:t>と呼ばれる）して得られる</a:t>
            </a:r>
            <a:r>
              <a:rPr lang="ja-JP" altLang="en-US" sz="2400" u="sng" dirty="0" smtClean="0"/>
              <a:t>導関数</a:t>
            </a:r>
            <a:r>
              <a:rPr lang="ja-JP" altLang="en-US" sz="2400" dirty="0" smtClean="0"/>
              <a:t>の値が</a:t>
            </a:r>
            <a:r>
              <a:rPr lang="ja-JP" altLang="en-US" sz="2400" dirty="0"/>
              <a:t>ゼロと</a:t>
            </a:r>
            <a:r>
              <a:rPr lang="ja-JP" altLang="en-US" sz="2400" dirty="0" smtClean="0"/>
              <a:t>なる．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91916" y="5517232"/>
            <a:ext cx="471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注意：最初に式を展開しなくても，合成関数の微分法を使えば，偏微分を簡単に実行できる．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475655" y="1976238"/>
                <a:ext cx="5242782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5" y="1976238"/>
                <a:ext cx="5242782" cy="8654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475655" y="3177747"/>
                <a:ext cx="3915944" cy="2038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aln/>
                        </m:rP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m:rPr>
                          <m:brk m:alnAt="1"/>
                        </m:rP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Sup>
                                <m:sSub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brk m:alnAt="1"/>
                        </m:rP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5" y="3177747"/>
                <a:ext cx="3915944" cy="2038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0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899592" y="3212976"/>
            <a:ext cx="4176464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9552" y="683934"/>
            <a:ext cx="3286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得られた式を整理する．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95804" y="4581128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>
                <a:solidFill>
                  <a:srgbClr val="FF0000"/>
                </a:solidFill>
              </a:rPr>
              <a:t>正規方程式</a:t>
            </a:r>
            <a:r>
              <a:rPr kumimoji="1" lang="ja-JP" altLang="en-US" sz="2800" dirty="0" smtClean="0"/>
              <a:t>（</a:t>
            </a:r>
            <a:r>
              <a:rPr kumimoji="1" lang="en-US" altLang="ja-JP" sz="2800" dirty="0" smtClean="0"/>
              <a:t>normal equation</a:t>
            </a:r>
            <a:r>
              <a:rPr kumimoji="1" lang="ja-JP" altLang="en-US" sz="2800" dirty="0" smtClean="0"/>
              <a:t>）</a:t>
            </a:r>
            <a:r>
              <a:rPr lang="ja-JP" altLang="en-US" sz="2800" dirty="0" smtClean="0"/>
              <a:t>と呼ばれる連立方程式を構成する方程式のひとつ．</a:t>
            </a:r>
            <a:endParaRPr kumimoji="1" lang="ja-JP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168223" y="1157954"/>
                <a:ext cx="3161185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Sup>
                                <m:sSub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223" y="1157954"/>
                <a:ext cx="3161185" cy="8654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168223" y="2131459"/>
                <a:ext cx="3639201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223" y="2131459"/>
                <a:ext cx="3639201" cy="8654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392738" y="3356293"/>
                <a:ext cx="3190169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738" y="3356293"/>
                <a:ext cx="3190169" cy="8654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2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50455" y="42804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正規方程式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0455" y="271216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(1) </a:t>
            </a:r>
            <a:r>
              <a:rPr lang="ja-JP" altLang="en-US" sz="2400" dirty="0" smtClean="0"/>
              <a:t>より，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9469" y="3789040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これを </a:t>
            </a:r>
            <a:r>
              <a:rPr lang="en-US" altLang="ja-JP" sz="2400" dirty="0" smtClean="0"/>
              <a:t>(</a:t>
            </a:r>
            <a:r>
              <a:rPr lang="en-US" altLang="ja-JP" sz="2400" dirty="0"/>
              <a:t>2</a:t>
            </a:r>
            <a:r>
              <a:rPr lang="en-US" altLang="ja-JP" sz="2400" dirty="0" smtClean="0"/>
              <a:t>) </a:t>
            </a:r>
            <a:r>
              <a:rPr lang="ja-JP" altLang="en-US" sz="2400" dirty="0" smtClean="0"/>
              <a:t>に代入すると，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48064" y="2032263"/>
            <a:ext cx="361582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がわかれば，この式で 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を求めことができる</a:t>
            </a:r>
            <a:endParaRPr kumimoji="1" lang="ja-JP" altLang="en-US" sz="2400" dirty="0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3563888" y="2632428"/>
            <a:ext cx="1440160" cy="5805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364089" y="3604373"/>
            <a:ext cx="3399804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を求めたいので，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についてまとめた式にする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5416216" y="4581128"/>
            <a:ext cx="1100001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115616" y="913224"/>
                <a:ext cx="3710375" cy="1645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𝑁𝑎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m:rPr>
                                    <m:brk m:alnAt="7"/>
                                  </m:r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m:rPr>
                                    <m:brk m:alnAt="7"/>
                                  </m:r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913224"/>
                <a:ext cx="3710375" cy="16453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380215" y="3269915"/>
                <a:ext cx="15873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15" y="3269915"/>
                <a:ext cx="1587358" cy="369332"/>
              </a:xfrm>
              <a:prstGeom prst="rect">
                <a:avLst/>
              </a:prstGeom>
              <a:blipFill>
                <a:blip r:embed="rId3"/>
                <a:stretch>
                  <a:fillRect l="-1916" t="-3279" r="-24521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187624" y="4362325"/>
                <a:ext cx="4035527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362325"/>
                <a:ext cx="4035527" cy="8654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1115616" y="5436111"/>
                <a:ext cx="4300600" cy="89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nary>
                            <m:naryPr>
                              <m:chr m:val="∑"/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nary>
                        <m:naryPr>
                          <m:chr m:val="∑"/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436111"/>
                <a:ext cx="4300600" cy="8917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6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11560" y="546215"/>
            <a:ext cx="2691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両辺を 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で割ると，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11560" y="3471391"/>
                <a:ext cx="7185942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1" lang="en-US" altLang="ja-JP" sz="2400" dirty="0" smtClean="0"/>
                  <a:t> </a:t>
                </a:r>
                <a:r>
                  <a:rPr kumimoji="1" lang="ja-JP" altLang="en-US" sz="2400" dirty="0" smtClean="0"/>
                  <a:t>の分散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ja-JP" altLang="en-US" sz="2400" dirty="0" smtClean="0"/>
                  <a:t> ，</a:t>
                </a:r>
                <a:r>
                  <a:rPr kumimoji="1" lang="ja-JP" altLang="en-US" sz="2400" dirty="0" smtClean="0"/>
                  <a:t>および， </a:t>
                </a:r>
                <a:r>
                  <a:rPr kumimoji="1" lang="en-US" altLang="ja-JP" sz="24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kumimoji="1" lang="en-US" altLang="ja-JP" sz="2400" dirty="0" smtClean="0"/>
                  <a:t> </a:t>
                </a:r>
                <a:r>
                  <a:rPr kumimoji="1" lang="ja-JP" altLang="en-US" sz="2400" dirty="0" smtClean="0"/>
                  <a:t>と </a:t>
                </a:r>
                <a:r>
                  <a:rPr kumimoji="1" lang="en-US" altLang="ja-JP" sz="2400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kumimoji="1" lang="en-US" altLang="ja-JP" sz="2400" dirty="0" smtClean="0"/>
                  <a:t> </a:t>
                </a:r>
                <a:r>
                  <a:rPr kumimoji="1" lang="ja-JP" altLang="en-US" sz="2400" dirty="0" err="1" smtClean="0"/>
                  <a:t>の共</a:t>
                </a:r>
                <a:r>
                  <a:rPr kumimoji="1" lang="ja-JP" altLang="en-US" sz="2400" dirty="0" smtClean="0"/>
                  <a:t>分散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kumimoji="1" lang="en-US" altLang="ja-JP" sz="2400" dirty="0" smtClean="0"/>
                  <a:t> </a:t>
                </a:r>
                <a:r>
                  <a:rPr kumimoji="1" lang="ja-JP" altLang="en-US" sz="2400" dirty="0" smtClean="0"/>
                  <a:t>について，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471391"/>
                <a:ext cx="7185942" cy="466859"/>
              </a:xfrm>
              <a:prstGeom prst="rect">
                <a:avLst/>
              </a:prstGeom>
              <a:blipFill>
                <a:blip r:embed="rId2"/>
                <a:stretch>
                  <a:fillRect l="-1272" t="-15584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187624" y="1149012"/>
                <a:ext cx="5637441" cy="990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f>
                            <m:f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149012"/>
                <a:ext cx="5637441" cy="990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187624" y="2344792"/>
                <a:ext cx="4136966" cy="990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344792"/>
                <a:ext cx="4136966" cy="9908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475656" y="4115133"/>
                <a:ext cx="2209131" cy="1730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aln/>
                        </m:rP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m:rPr>
                          <m:brk m:alnAt="1"/>
                        </m:rP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115133"/>
                <a:ext cx="2209131" cy="17309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666098" y="4115133"/>
                <a:ext cx="3123291" cy="1730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m:rPr>
                          <m:aln/>
                        </m:rP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m:rPr>
                          <m:brk m:alnAt="1"/>
                        </m:rP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098" y="4115133"/>
                <a:ext cx="3123291" cy="1730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4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11560" y="546215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したがって</a:t>
            </a:r>
            <a:r>
              <a:rPr lang="ja-JP" altLang="en-US" sz="2400" dirty="0" smtClean="0"/>
              <a:t>，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9745" y="3573016"/>
            <a:ext cx="277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不偏分散を使えば，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482952" y="1280290"/>
                <a:ext cx="1614545" cy="436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952" y="1280290"/>
                <a:ext cx="1614545" cy="4369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654441" y="4282340"/>
                <a:ext cx="5065041" cy="122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441" y="4282340"/>
                <a:ext cx="5065041" cy="12286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654441" y="2155178"/>
                <a:ext cx="4529060" cy="122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441" y="2155178"/>
                <a:ext cx="4529060" cy="1228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8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u="sng" dirty="0" smtClean="0">
                <a:solidFill>
                  <a:srgbClr val="FF0000"/>
                </a:solidFill>
              </a:rPr>
              <a:t>回帰係数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regression coefficient</a:t>
            </a:r>
            <a:r>
              <a:rPr kumimoji="1" lang="ja-JP" altLang="en-US" dirty="0" smtClean="0"/>
              <a:t>）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の推定値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u="sng" dirty="0" smtClean="0">
                <a:solidFill>
                  <a:srgbClr val="FF0000"/>
                </a:solidFill>
              </a:rPr>
              <a:t>切片</a:t>
            </a:r>
            <a:r>
              <a:rPr lang="ja-JP" altLang="en-US" dirty="0" smtClean="0"/>
              <a:t>（</a:t>
            </a:r>
            <a:r>
              <a:rPr lang="en-US" altLang="ja-JP" dirty="0" smtClean="0"/>
              <a:t>intercept</a:t>
            </a:r>
            <a:r>
              <a:rPr lang="ja-JP" altLang="en-US" dirty="0" smtClean="0"/>
              <a:t>）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の推定値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259632" y="2420888"/>
                <a:ext cx="4529060" cy="122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20888"/>
                <a:ext cx="4529060" cy="12286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403648" y="4941168"/>
                <a:ext cx="15873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941168"/>
                <a:ext cx="1587358" cy="369332"/>
              </a:xfrm>
              <a:prstGeom prst="rect">
                <a:avLst/>
              </a:prstGeom>
              <a:blipFill>
                <a:blip r:embed="rId3"/>
                <a:stretch>
                  <a:fillRect l="-1916" t="-18333" r="-24521" b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8.6.4</a:t>
            </a:r>
            <a:r>
              <a:rPr lang="ja-JP" altLang="en-US" dirty="0" smtClean="0"/>
              <a:t>節</a:t>
            </a:r>
            <a:r>
              <a:rPr lang="ja-JP" altLang="en-US" dirty="0"/>
              <a:t>以降</a:t>
            </a:r>
            <a:r>
              <a:rPr lang="ja-JP" altLang="en-US" dirty="0" smtClean="0"/>
              <a:t>は，講義</a:t>
            </a:r>
            <a:r>
              <a:rPr lang="ja-JP" altLang="en-US" dirty="0"/>
              <a:t>で扱わない．テスト範囲外</a:t>
            </a:r>
            <a:r>
              <a:rPr lang="ja-JP" altLang="en-US" dirty="0" smtClean="0"/>
              <a:t>．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6084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けっきょく</a:t>
            </a:r>
            <a:r>
              <a:rPr lang="ja-JP" altLang="en-US" dirty="0" smtClean="0"/>
              <a:t>，回帰直線の式は，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691680" y="2492896"/>
                <a:ext cx="3847720" cy="2457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aln/>
                        </m:rP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m:rPr>
                          <m:brk m:alnAt="1"/>
                        </m:rP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m:rPr>
                          <m:brk m:alnAt="1"/>
                        </m:rP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492896"/>
                <a:ext cx="3847720" cy="2457789"/>
              </a:xfrm>
              <a:prstGeom prst="rect">
                <a:avLst/>
              </a:prstGeom>
              <a:blipFill>
                <a:blip r:embed="rId2"/>
                <a:stretch>
                  <a:fillRect r="-4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回帰直線からわかること．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回帰係数は，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ja-JP" altLang="en-US" dirty="0"/>
              <a:t> </a:t>
            </a:r>
            <a:r>
              <a:rPr lang="ja-JP" altLang="en-US" dirty="0" smtClean="0"/>
              <a:t>が１単位変化したときの，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の変化である．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回帰直線は （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の平均，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ja-JP" altLang="en-US" dirty="0" smtClean="0"/>
              <a:t> の平均）という座標点を通る（次のスライド参照）．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測定値を標準化すれば</a:t>
            </a:r>
            <a:r>
              <a:rPr lang="ja-JP" altLang="en-US" dirty="0" smtClean="0"/>
              <a:t>，直線の傾きは２変数の相関係数に等しい．</a:t>
            </a:r>
            <a:endParaRPr kumimoji="1" lang="en-US" altLang="ja-JP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987824" y="3068960"/>
                <a:ext cx="36429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𝑏𝑋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068960"/>
                <a:ext cx="3642920" cy="369332"/>
              </a:xfrm>
              <a:prstGeom prst="rect">
                <a:avLst/>
              </a:prstGeom>
              <a:blipFill>
                <a:blip r:embed="rId2"/>
                <a:stretch>
                  <a:fillRect l="-669" r="-1338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251440" y="5317928"/>
                <a:ext cx="3668440" cy="80823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440" y="5317928"/>
                <a:ext cx="3668440" cy="80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6192688" cy="619268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/>
              <p:cNvSpPr txBox="1"/>
              <p:nvPr/>
            </p:nvSpPr>
            <p:spPr>
              <a:xfrm>
                <a:off x="4211960" y="5517232"/>
                <a:ext cx="2752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517232"/>
                <a:ext cx="275204" cy="369332"/>
              </a:xfrm>
              <a:prstGeom prst="rect">
                <a:avLst/>
              </a:prstGeom>
              <a:blipFill>
                <a:blip r:embed="rId3"/>
                <a:stretch>
                  <a:fillRect l="-26667" t="-3279" r="-48889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979712" y="3717032"/>
                <a:ext cx="2623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717032"/>
                <a:ext cx="262380" cy="369332"/>
              </a:xfrm>
              <a:prstGeom prst="rect">
                <a:avLst/>
              </a:prstGeom>
              <a:blipFill>
                <a:blip r:embed="rId4"/>
                <a:stretch>
                  <a:fillRect l="-27907" t="-5000" r="-41860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4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8.3.1 </a:t>
            </a:r>
            <a:r>
              <a:rPr kumimoji="1" lang="ja-JP" altLang="en-US" dirty="0" smtClean="0"/>
              <a:t>線形回帰を自治体の活動範囲の例に適用する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71538" y="1857364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&gt; summary(lm(FUNCTION ~ CITYAGE))</a:t>
            </a:r>
          </a:p>
          <a:p>
            <a:endParaRPr lang="en-US" altLang="ja-JP" sz="2800" dirty="0"/>
          </a:p>
          <a:p>
            <a:r>
              <a:rPr lang="en-US" altLang="ja-JP" sz="2800" dirty="0"/>
              <a:t>Call:</a:t>
            </a:r>
          </a:p>
          <a:p>
            <a:r>
              <a:rPr lang="en-US" altLang="ja-JP" sz="2800" dirty="0"/>
              <a:t>lm(formula = FUNCTION ~ CITYAGE)</a:t>
            </a:r>
          </a:p>
          <a:p>
            <a:endParaRPr lang="en-US" altLang="ja-JP" sz="2800" dirty="0"/>
          </a:p>
          <a:p>
            <a:r>
              <a:rPr lang="en-US" altLang="ja-JP" sz="2800" dirty="0"/>
              <a:t>Residuals:</a:t>
            </a:r>
          </a:p>
          <a:p>
            <a:r>
              <a:rPr lang="en-US" altLang="ja-JP" sz="2800" dirty="0"/>
              <a:t>    Min      1Q  Median      3Q     Max </a:t>
            </a:r>
          </a:p>
          <a:p>
            <a:r>
              <a:rPr lang="en-US" altLang="ja-JP" sz="2800" dirty="0"/>
              <a:t>-2.6265 -0.8193 -0.1649  0.7196  3.3735 </a:t>
            </a:r>
          </a:p>
          <a:p>
            <a:endParaRPr lang="en-US" altLang="ja-JP" sz="2800" dirty="0"/>
          </a:p>
          <a:p>
            <a:r>
              <a:rPr lang="ja-JP" altLang="en-US" sz="2800" dirty="0" smtClean="0"/>
              <a:t>次のスライドに続く</a:t>
            </a:r>
            <a:r>
              <a:rPr lang="en-US" altLang="ja-JP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85720" y="857232"/>
            <a:ext cx="85011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Coefficients:</a:t>
            </a:r>
          </a:p>
          <a:p>
            <a:r>
              <a:rPr lang="en-US" altLang="ja-JP" sz="2800" dirty="0"/>
              <a:t>            </a:t>
            </a:r>
            <a:r>
              <a:rPr lang="en-US" altLang="ja-JP" sz="2800" dirty="0" smtClean="0"/>
              <a:t>        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Estimate</a:t>
            </a:r>
            <a:r>
              <a:rPr lang="en-US" altLang="ja-JP" sz="2800" dirty="0" smtClean="0"/>
              <a:t>    Std</a:t>
            </a:r>
            <a:r>
              <a:rPr lang="en-US" altLang="ja-JP" sz="2800" dirty="0"/>
              <a:t>. Error </a:t>
            </a:r>
            <a:r>
              <a:rPr lang="en-US" altLang="ja-JP" sz="2800" dirty="0" smtClean="0"/>
              <a:t>  t </a:t>
            </a:r>
            <a:r>
              <a:rPr lang="en-US" altLang="ja-JP" sz="2800" dirty="0"/>
              <a:t>value 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Pr</a:t>
            </a:r>
            <a:r>
              <a:rPr lang="en-US" altLang="ja-JP" sz="2800" dirty="0"/>
              <a:t>(&gt;|t|)    </a:t>
            </a:r>
          </a:p>
          <a:p>
            <a:r>
              <a:rPr lang="en-US" altLang="ja-JP" sz="2800" dirty="0"/>
              <a:t>(Intercept) </a:t>
            </a:r>
            <a:r>
              <a:rPr lang="en-US" altLang="ja-JP" sz="2800" u="sng" dirty="0">
                <a:solidFill>
                  <a:srgbClr val="FF0000"/>
                </a:solidFill>
              </a:rPr>
              <a:t>1.979696</a:t>
            </a:r>
            <a:r>
              <a:rPr lang="en-US" altLang="ja-JP" sz="2800" dirty="0"/>
              <a:t>   0.430569   4.598 </a:t>
            </a:r>
            <a:r>
              <a:rPr lang="en-US" altLang="ja-JP" sz="2800" dirty="0" smtClean="0"/>
              <a:t>  2.25e-05 </a:t>
            </a:r>
            <a:r>
              <a:rPr lang="en-US" altLang="ja-JP" sz="2800" dirty="0"/>
              <a:t>***</a:t>
            </a:r>
          </a:p>
          <a:p>
            <a:r>
              <a:rPr lang="en-US" altLang="ja-JP" sz="2800" dirty="0"/>
              <a:t>CITYAGE     </a:t>
            </a:r>
            <a:r>
              <a:rPr lang="en-US" altLang="ja-JP" sz="2800" u="sng" dirty="0">
                <a:solidFill>
                  <a:srgbClr val="FF0000"/>
                </a:solidFill>
              </a:rPr>
              <a:t>0.030777</a:t>
            </a:r>
            <a:r>
              <a:rPr lang="en-US" altLang="ja-JP" sz="2800" dirty="0"/>
              <a:t>   0.004512   6.822 </a:t>
            </a:r>
            <a:r>
              <a:rPr lang="en-US" altLang="ja-JP" sz="2800" dirty="0" smtClean="0"/>
              <a:t>  5.03e-09 </a:t>
            </a:r>
            <a:r>
              <a:rPr lang="en-US" altLang="ja-JP" sz="2800" dirty="0"/>
              <a:t>***</a:t>
            </a:r>
          </a:p>
          <a:p>
            <a:r>
              <a:rPr lang="en-US" altLang="ja-JP" sz="2800" dirty="0"/>
              <a:t>---</a:t>
            </a:r>
          </a:p>
          <a:p>
            <a:r>
              <a:rPr lang="en-US" altLang="ja-JP" sz="2800" dirty="0" err="1"/>
              <a:t>Signif</a:t>
            </a:r>
            <a:r>
              <a:rPr lang="en-US" altLang="ja-JP" sz="2800" dirty="0"/>
              <a:t>. codes:  0 ‘***’ 0.001 ‘**’ 0.01 ‘*’ 0.05 ‘.’ 0.1 ‘ ’ 1</a:t>
            </a:r>
          </a:p>
          <a:p>
            <a:endParaRPr lang="en-US" altLang="ja-JP" sz="2800" dirty="0"/>
          </a:p>
          <a:p>
            <a:r>
              <a:rPr lang="en-US" altLang="ja-JP" sz="2800" dirty="0"/>
              <a:t>Residual standard error: 1.383 on 60 degrees of freedom</a:t>
            </a:r>
          </a:p>
          <a:p>
            <a:r>
              <a:rPr lang="en-US" altLang="ja-JP" sz="2800" dirty="0"/>
              <a:t>Multiple R-squared:  0.4368,    Adjusted R-squared:  0.4274 </a:t>
            </a:r>
          </a:p>
          <a:p>
            <a:r>
              <a:rPr lang="en-US" altLang="ja-JP" sz="2800" dirty="0"/>
              <a:t>F-statistic: 46.54 on 1 and 60 DF,  p-value: </a:t>
            </a:r>
            <a:r>
              <a:rPr lang="en-US" altLang="ja-JP" sz="2800" dirty="0" smtClean="0"/>
              <a:t>5.034e-09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5904656" cy="590465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00034" y="285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400" dirty="0" smtClean="0"/>
              <a:t>&gt; plot(CITYAGE, FUNCTION)</a:t>
            </a:r>
          </a:p>
          <a:p>
            <a:r>
              <a:rPr lang="en-US" altLang="ja-JP" sz="2400" dirty="0" smtClean="0"/>
              <a:t>&gt; </a:t>
            </a:r>
            <a:r>
              <a:rPr lang="en-US" altLang="ja-JP" sz="2400" dirty="0" err="1" smtClean="0"/>
              <a:t>abline</a:t>
            </a:r>
            <a:r>
              <a:rPr lang="en-US" altLang="ja-JP" sz="2400" dirty="0" smtClean="0"/>
              <a:t>(lm(FUNCTION~CITYAGE))</a:t>
            </a:r>
            <a:endParaRPr lang="en-US" altLang="ja-JP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8.4 </a:t>
            </a:r>
            <a:r>
              <a:rPr lang="ja-JP" altLang="en-US" dirty="0"/>
              <a:t>連関の測度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線形回帰分析は，２変数の量的関係を示す式を推定するだけでなく，２変数間の連関の強さを明らかにするためにも活用できる．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観測されたデータ点が，回帰直線の近くにあるほど，連関は強いと考えられる．</a:t>
            </a:r>
            <a:endParaRPr kumimoji="1" lang="en-US" altLang="ja-JP" dirty="0" smtClean="0"/>
          </a:p>
          <a:p>
            <a:r>
              <a:rPr lang="ja-JP" altLang="en-US" dirty="0"/>
              <a:t>従属変数 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dirty="0"/>
              <a:t> </a:t>
            </a:r>
            <a:r>
              <a:rPr lang="ja-JP" altLang="en-US" dirty="0"/>
              <a:t>の</a:t>
            </a:r>
            <a:r>
              <a:rPr lang="ja-JP" altLang="en-US" dirty="0" smtClean="0"/>
              <a:t>値を，体系的成分（回帰式によって予測される）と，誤差の成分に分解する．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体系的成分</a:t>
            </a:r>
            <a:r>
              <a:rPr kumimoji="1" lang="ja-JP" altLang="en-US" dirty="0" smtClean="0"/>
              <a:t>は，独立変数 </a:t>
            </a:r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の値によって説明できる成分．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52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従属</a:t>
            </a:r>
            <a:r>
              <a:rPr kumimoji="1" lang="ja-JP" altLang="en-US" dirty="0" smtClean="0"/>
              <a:t>変数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</a:t>
            </a:r>
            <a:r>
              <a:rPr lang="ja-JP" altLang="en-US" dirty="0" smtClean="0"/>
              <a:t>値を</a:t>
            </a:r>
            <a:r>
              <a:rPr kumimoji="1" lang="ja-JP" altLang="en-US" dirty="0" smtClean="0"/>
              <a:t>，独立変数の値によって説明できる成分と，誤差の成分に分解する．</a:t>
            </a:r>
            <a:endParaRPr kumimoji="1"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18770"/>
            <a:ext cx="3780700" cy="3780700"/>
          </a:xfrm>
          <a:prstGeom prst="rect">
            <a:avLst/>
          </a:prstGeom>
        </p:spPr>
      </p:pic>
      <p:sp>
        <p:nvSpPr>
          <p:cNvPr id="7" name="右中かっこ 6"/>
          <p:cNvSpPr/>
          <p:nvPr/>
        </p:nvSpPr>
        <p:spPr>
          <a:xfrm>
            <a:off x="7288815" y="4149080"/>
            <a:ext cx="360040" cy="50405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中かっこ 10"/>
          <p:cNvSpPr/>
          <p:nvPr/>
        </p:nvSpPr>
        <p:spPr>
          <a:xfrm>
            <a:off x="6516216" y="3645024"/>
            <a:ext cx="432048" cy="50405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47664" y="4753826"/>
            <a:ext cx="16498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参考：図</a:t>
            </a:r>
            <a:r>
              <a:rPr kumimoji="1" lang="en-US" altLang="ja-JP" sz="2400" dirty="0" smtClean="0"/>
              <a:t>8.3</a:t>
            </a:r>
            <a:endParaRPr kumimoji="1" lang="ja-JP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901486" y="4236783"/>
                <a:ext cx="862929" cy="379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86" y="4236783"/>
                <a:ext cx="862929" cy="379206"/>
              </a:xfrm>
              <a:prstGeom prst="rect">
                <a:avLst/>
              </a:prstGeom>
              <a:blipFill>
                <a:blip r:embed="rId3"/>
                <a:stretch>
                  <a:fillRect l="-7746" t="-17742" r="-44366" b="-161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555253" y="3714750"/>
                <a:ext cx="903965" cy="379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253" y="3714750"/>
                <a:ext cx="903965" cy="379206"/>
              </a:xfrm>
              <a:prstGeom prst="rect">
                <a:avLst/>
              </a:prstGeom>
              <a:blipFill>
                <a:blip r:embed="rId4"/>
                <a:stretch>
                  <a:fillRect l="-7383" t="-17460" r="-40940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44804" y="3144027"/>
                <a:ext cx="3811172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4" y="3144027"/>
                <a:ext cx="3811172" cy="416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555669" y="3743434"/>
                <a:ext cx="3811172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69" y="3743434"/>
                <a:ext cx="3811172" cy="4168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従属変数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の変動は，分散分析の場合と同様に，２つに分解することができる．</a:t>
            </a:r>
            <a:endParaRPr kumimoji="1" lang="en-US" altLang="ja-JP" dirty="0" smtClean="0"/>
          </a:p>
          <a:p>
            <a:pPr lvl="1"/>
            <a:r>
              <a:rPr lang="ja-JP" altLang="en-US" u="sng" dirty="0">
                <a:solidFill>
                  <a:srgbClr val="FF0000"/>
                </a:solidFill>
              </a:rPr>
              <a:t>回帰</a:t>
            </a:r>
            <a:r>
              <a:rPr lang="ja-JP" altLang="en-US" u="sng" dirty="0" smtClean="0">
                <a:solidFill>
                  <a:srgbClr val="FF0000"/>
                </a:solidFill>
              </a:rPr>
              <a:t>平方和</a:t>
            </a:r>
            <a:r>
              <a:rPr lang="ja-JP" altLang="en-US" dirty="0" smtClean="0"/>
              <a:t>（</a:t>
            </a:r>
            <a:r>
              <a:rPr lang="en-US" altLang="ja-JP" dirty="0" smtClean="0"/>
              <a:t>regression sum of squares</a:t>
            </a:r>
            <a:r>
              <a:rPr lang="ja-JP" altLang="en-US" dirty="0" smtClean="0"/>
              <a:t>）：回帰によって説明できる変動</a:t>
            </a:r>
            <a:endParaRPr lang="en-US" altLang="ja-JP" dirty="0" smtClean="0"/>
          </a:p>
          <a:p>
            <a:pPr lvl="1"/>
            <a:r>
              <a:rPr kumimoji="1" lang="ja-JP" altLang="en-US" u="sng" dirty="0">
                <a:solidFill>
                  <a:srgbClr val="FF0000"/>
                </a:solidFill>
              </a:rPr>
              <a:t>誤差</a:t>
            </a:r>
            <a:r>
              <a:rPr kumimoji="1" lang="ja-JP" altLang="en-US" u="sng" dirty="0" smtClean="0">
                <a:solidFill>
                  <a:srgbClr val="FF0000"/>
                </a:solidFill>
              </a:rPr>
              <a:t>平方和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error sum of squares</a:t>
            </a:r>
            <a:r>
              <a:rPr kumimoji="1" lang="ja-JP" altLang="en-US" dirty="0" smtClean="0"/>
              <a:t>）：回帰によって説明できない変動</a:t>
            </a:r>
            <a:endParaRPr kumimoji="1" lang="en-US" altLang="ja-JP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776671" y="4581128"/>
                <a:ext cx="4769575" cy="86549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671" y="4581128"/>
                <a:ext cx="4769575" cy="8654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776671" y="5661248"/>
                <a:ext cx="4685065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𝑅𝐸𝐺𝑅𝐸𝑆𝑆𝐼𝑂𝑁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𝐸𝑅𝑅𝑂𝑅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671" y="5661248"/>
                <a:ext cx="468506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5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8.4.1 </a:t>
            </a:r>
            <a:r>
              <a:rPr lang="ja-JP" altLang="en-US" dirty="0"/>
              <a:t>決定係数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従属変数の変動のうち，回帰によって説明</a:t>
            </a:r>
            <a:r>
              <a:rPr lang="ja-JP" altLang="en-US" dirty="0" smtClean="0"/>
              <a:t>できる</a:t>
            </a:r>
            <a:r>
              <a:rPr lang="ja-JP" altLang="en-US" dirty="0"/>
              <a:t>変動の割合</a:t>
            </a:r>
            <a:r>
              <a:rPr lang="ja-JP" altLang="en-US" dirty="0" smtClean="0"/>
              <a:t>を，</a:t>
            </a:r>
            <a:r>
              <a:rPr lang="ja-JP" altLang="en-US" u="sng" dirty="0" smtClean="0">
                <a:solidFill>
                  <a:srgbClr val="FF0000"/>
                </a:solidFill>
              </a:rPr>
              <a:t>決定係数</a:t>
            </a:r>
            <a:r>
              <a:rPr lang="ja-JP" altLang="en-US" dirty="0" smtClean="0"/>
              <a:t>（</a:t>
            </a:r>
            <a:r>
              <a:rPr lang="en-US" altLang="ja-JP" dirty="0" smtClean="0"/>
              <a:t>coefficient of determination</a:t>
            </a:r>
            <a:r>
              <a:rPr lang="ja-JP" altLang="en-US" dirty="0" smtClean="0"/>
              <a:t>）と呼ぶ．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339752" y="3356992"/>
                <a:ext cx="2679067" cy="151336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aln/>
                        </m:rP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𝑅𝐸𝐺𝑅𝐸𝑆𝑆𝐼𝑂𝑁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𝑇𝑂𝑇𝐴𝐿</m:t>
                              </m:r>
                            </m:sub>
                          </m:sSub>
                        </m:den>
                      </m:f>
                      <m:r>
                        <m:rPr>
                          <m:brk m:alnAt="1"/>
                        </m:rP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𝐸𝑅𝑅𝑂𝑅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𝑇𝑂𝑇𝐴𝐿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356992"/>
                <a:ext cx="2679067" cy="15133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8.1 </a:t>
            </a:r>
            <a:r>
              <a:rPr kumimoji="1" lang="ja-JP" altLang="en-US" dirty="0" smtClean="0"/>
              <a:t>回帰や相関の手法を用いた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分析例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Roland </a:t>
            </a:r>
            <a:r>
              <a:rPr kumimoji="1" lang="en-US" altLang="ja-JP" dirty="0" err="1" smtClean="0"/>
              <a:t>Liebert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による，市政の機能の変化についての研究．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1970</a:t>
            </a:r>
            <a:r>
              <a:rPr lang="ja-JP" altLang="en-US" dirty="0"/>
              <a:t>年代</a:t>
            </a:r>
            <a:r>
              <a:rPr lang="ja-JP" altLang="en-US" dirty="0" smtClean="0"/>
              <a:t>の財政危機による，市政の運営に対する関心の高まりが背景．</a:t>
            </a:r>
            <a:endParaRPr kumimoji="1" lang="en-US" altLang="ja-JP" dirty="0" smtClean="0"/>
          </a:p>
          <a:p>
            <a:r>
              <a:rPr lang="ja-JP" altLang="en-US" dirty="0" smtClean="0"/>
              <a:t>自治体の活動範囲（市当局が行う施策やサービスの範囲）を決める要因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歴史的要因：伝統や政治文化，制度の形態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国全体の複雑化と相互依存性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都市部の人口増加と居住地の郊外化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誤差減少率としての決定係数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 smtClean="0"/>
                  <a:t>回帰式</a:t>
                </a:r>
                <a:r>
                  <a:rPr lang="ja-JP" altLang="en-US" dirty="0" smtClean="0"/>
                  <a:t>についての情報がまったくないときに，従属変数 </a:t>
                </a:r>
                <a:r>
                  <a:rPr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の値を予測せよと言われたら，平均値を答えるしかない．平均値は</a:t>
                </a:r>
                <a:r>
                  <a:rPr lang="ja-JP" altLang="en-US" dirty="0" smtClean="0"/>
                  <a:t>，偏差平方和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ja-JP" altLang="en-US" dirty="0" smtClean="0"/>
                  <a:t> を</a:t>
                </a:r>
                <a:r>
                  <a:rPr lang="ja-JP" altLang="en-US" dirty="0" smtClean="0"/>
                  <a:t>最小にする </a:t>
                </a:r>
                <a:r>
                  <a:rPr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の値である．このとき，誤差は </a:t>
                </a:r>
                <a:r>
                  <a:rPr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ja-JP" altLang="en-US" dirty="0" smtClean="0"/>
                  <a:t>の変動（</a:t>
                </a:r>
                <a:r>
                  <a:rPr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SS</a:t>
                </a:r>
                <a:r>
                  <a:rPr lang="en-US" altLang="ja-JP" i="1" baseline="-25000" dirty="0" smtClean="0">
                    <a:latin typeface="Times New Roman" pitchFamily="18" charset="0"/>
                    <a:cs typeface="Times New Roman" pitchFamily="18" charset="0"/>
                  </a:rPr>
                  <a:t>TOTAL</a:t>
                </a:r>
                <a:r>
                  <a:rPr lang="ja-JP" altLang="en-US" dirty="0" smtClean="0"/>
                  <a:t>）だけある．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5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2043339" y="4978945"/>
            <a:ext cx="1278474" cy="8036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回帰式を得ることで，特定の</a:t>
                </a:r>
                <a:r>
                  <a:rPr kumimoji="1" lang="ja-JP" altLang="en-US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1"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kumimoji="1" lang="ja-JP" altLang="en-US" dirty="0" smtClean="0"/>
                  <a:t>の値に対して</a:t>
                </a:r>
                <a:r>
                  <a:rPr kumimoji="1" lang="ja-JP" altLang="en-US" dirty="0" smtClean="0"/>
                  <a:t>，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𝑏𝑋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という予測が可能となる．このとき，予測誤差がどれだけ減少するかを考える．これは</a:t>
                </a:r>
                <a:r>
                  <a:rPr kumimoji="1" lang="ja-JP" altLang="en-US" u="sng" dirty="0" smtClean="0">
                    <a:solidFill>
                      <a:srgbClr val="FF0000"/>
                    </a:solidFill>
                  </a:rPr>
                  <a:t>誤差減少率</a:t>
                </a:r>
                <a:r>
                  <a:rPr kumimoji="1" lang="ja-JP" altLang="en-US" dirty="0" smtClean="0"/>
                  <a:t>（</a:t>
                </a:r>
                <a:r>
                  <a:rPr kumimoji="1" lang="en-US" altLang="ja-JP" dirty="0" smtClean="0"/>
                  <a:t>Proportional reduction in error</a:t>
                </a:r>
                <a:r>
                  <a:rPr kumimoji="1" lang="ja-JP" altLang="en-US" dirty="0" smtClean="0"/>
                  <a:t>）</a:t>
                </a:r>
                <a:r>
                  <a:rPr lang="ja-JP" altLang="en-US" dirty="0" smtClean="0"/>
                  <a:t>の測度である．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291" r="-38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5299490" y="4741168"/>
            <a:ext cx="31042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u="sng" dirty="0" smtClean="0">
                <a:solidFill>
                  <a:srgbClr val="FF0000"/>
                </a:solidFill>
              </a:rPr>
              <a:t>非決定係数</a:t>
            </a:r>
            <a:endParaRPr lang="en-US" altLang="ja-JP" sz="2800" u="sng" dirty="0" smtClean="0">
              <a:solidFill>
                <a:srgbClr val="FF0000"/>
              </a:solidFill>
            </a:endParaRPr>
          </a:p>
          <a:p>
            <a:r>
              <a:rPr kumimoji="1" lang="ja-JP" altLang="en-US" sz="2800" dirty="0" smtClean="0"/>
              <a:t>（</a:t>
            </a:r>
            <a:r>
              <a:rPr kumimoji="1" lang="en-US" altLang="ja-JP" sz="2800" dirty="0" smtClean="0"/>
              <a:t>coefficient of</a:t>
            </a:r>
          </a:p>
          <a:p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nondetermination</a:t>
            </a:r>
            <a:r>
              <a:rPr kumimoji="1" lang="ja-JP" altLang="en-US" sz="2800" dirty="0" smtClean="0"/>
              <a:t>）</a:t>
            </a:r>
            <a:endParaRPr kumimoji="1" lang="ja-JP" altLang="en-US" sz="2800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3476940" y="5169642"/>
            <a:ext cx="1799020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209551" y="4225698"/>
                <a:ext cx="3482364" cy="1887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𝑃𝑅𝐸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𝑇𝑂𝑇𝐴𝐿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𝐸𝑅𝑅𝑂𝑅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𝑇𝑂𝑇𝐴𝐿</m:t>
                              </m:r>
                            </m:sub>
                          </m:sSub>
                        </m:den>
                      </m:f>
                      <m:r>
                        <m:rPr>
                          <m:brk/>
                        </m:rP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𝐸𝑅𝑅𝑂𝑅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𝑇𝑂𝑇𝐴𝐿</m:t>
                              </m:r>
                            </m:sub>
                          </m:sSub>
                        </m:den>
                      </m:f>
                      <m:r>
                        <m:rPr>
                          <m:brk/>
                        </m:rP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51" y="4225698"/>
                <a:ext cx="3482364" cy="1887889"/>
              </a:xfrm>
              <a:prstGeom prst="rect">
                <a:avLst/>
              </a:prstGeom>
              <a:blipFill>
                <a:blip r:embed="rId3"/>
                <a:stretch>
                  <a:fillRect l="-1399" b="-22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28596" y="714356"/>
            <a:ext cx="84296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Coefficients:</a:t>
            </a:r>
          </a:p>
          <a:p>
            <a:r>
              <a:rPr lang="en-US" altLang="ja-JP" sz="2400" dirty="0"/>
              <a:t>            </a:t>
            </a:r>
            <a:r>
              <a:rPr lang="en-US" altLang="ja-JP" sz="2400" dirty="0" smtClean="0"/>
              <a:t>         Estimate   Std</a:t>
            </a:r>
            <a:r>
              <a:rPr lang="en-US" altLang="ja-JP" sz="2400" dirty="0"/>
              <a:t>. Error </a:t>
            </a:r>
            <a:r>
              <a:rPr lang="en-US" altLang="ja-JP" sz="2400" dirty="0" smtClean="0"/>
              <a:t>  t </a:t>
            </a:r>
            <a:r>
              <a:rPr lang="en-US" altLang="ja-JP" sz="2400" dirty="0"/>
              <a:t>value </a:t>
            </a:r>
            <a:r>
              <a:rPr lang="en-US" altLang="ja-JP" sz="2400" dirty="0" smtClean="0"/>
              <a:t>  </a:t>
            </a:r>
            <a:r>
              <a:rPr lang="en-US" altLang="ja-JP" sz="2400" dirty="0" err="1" smtClean="0"/>
              <a:t>Pr</a:t>
            </a:r>
            <a:r>
              <a:rPr lang="en-US" altLang="ja-JP" sz="2400" dirty="0"/>
              <a:t>(&gt;|t|)    </a:t>
            </a:r>
          </a:p>
          <a:p>
            <a:r>
              <a:rPr lang="en-US" altLang="ja-JP" sz="2400" dirty="0"/>
              <a:t>(Intercept) 1.979696   0.430569   4.598 </a:t>
            </a:r>
            <a:r>
              <a:rPr lang="en-US" altLang="ja-JP" sz="2400" dirty="0" smtClean="0"/>
              <a:t>   2.25e-05 </a:t>
            </a:r>
            <a:r>
              <a:rPr lang="en-US" altLang="ja-JP" sz="2400" dirty="0"/>
              <a:t>***</a:t>
            </a:r>
          </a:p>
          <a:p>
            <a:r>
              <a:rPr lang="en-US" altLang="ja-JP" sz="2400" dirty="0"/>
              <a:t>CITYAGE     0.030777   0.004512   6.822 </a:t>
            </a:r>
            <a:r>
              <a:rPr lang="en-US" altLang="ja-JP" sz="2400" dirty="0" smtClean="0"/>
              <a:t>   5.03e-09 </a:t>
            </a:r>
            <a:r>
              <a:rPr lang="en-US" altLang="ja-JP" sz="2400" dirty="0"/>
              <a:t>***</a:t>
            </a:r>
          </a:p>
          <a:p>
            <a:r>
              <a:rPr lang="en-US" altLang="ja-JP" sz="2400" dirty="0"/>
              <a:t>---</a:t>
            </a:r>
          </a:p>
          <a:p>
            <a:r>
              <a:rPr lang="en-US" altLang="ja-JP" sz="2400" dirty="0" err="1"/>
              <a:t>Signif</a:t>
            </a:r>
            <a:r>
              <a:rPr lang="en-US" altLang="ja-JP" sz="2400" dirty="0"/>
              <a:t>. codes:  0 ‘***’ 0.001 ‘**’ 0.01 ‘*’ 0.05 ‘.’ 0.1 ‘ ’ 1</a:t>
            </a:r>
          </a:p>
          <a:p>
            <a:endParaRPr lang="en-US" altLang="ja-JP" sz="2400" dirty="0"/>
          </a:p>
          <a:p>
            <a:r>
              <a:rPr lang="en-US" altLang="ja-JP" sz="2400" dirty="0"/>
              <a:t>Residual standard error: 1.383 on 60 degrees of freedom</a:t>
            </a:r>
          </a:p>
          <a:p>
            <a:r>
              <a:rPr lang="en-US" altLang="ja-JP" sz="2400" u="sng" dirty="0">
                <a:solidFill>
                  <a:srgbClr val="FF0000"/>
                </a:solidFill>
              </a:rPr>
              <a:t>Multiple R-squared:  0.4368</a:t>
            </a:r>
            <a:r>
              <a:rPr lang="en-US" altLang="ja-JP" sz="2400" dirty="0"/>
              <a:t>,    Adjusted R-squared:  0.4274 </a:t>
            </a:r>
          </a:p>
          <a:p>
            <a:r>
              <a:rPr lang="en-US" altLang="ja-JP" sz="2400" dirty="0"/>
              <a:t>F-statistic: 46.54 on 1 and 60 DF,  p-value: </a:t>
            </a:r>
            <a:r>
              <a:rPr lang="en-US" altLang="ja-JP" sz="2400" dirty="0" smtClean="0"/>
              <a:t>5.034e-09</a:t>
            </a:r>
            <a:endParaRPr lang="en-US" altLang="ja-JP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単回帰分析の場合の決定係数は，２変数の相関係数の２乗に等しい．</a:t>
            </a:r>
            <a:endParaRPr kumimoji="1" lang="en-US" altLang="ja-JP" dirty="0" smtClean="0"/>
          </a:p>
          <a:p>
            <a:r>
              <a:rPr lang="ja-JP" altLang="en-US" dirty="0"/>
              <a:t>決定</a:t>
            </a:r>
            <a:r>
              <a:rPr lang="ja-JP" altLang="en-US" dirty="0" smtClean="0"/>
              <a:t>係数の最小値は０，最大値は１である．</a:t>
            </a:r>
            <a:endParaRPr lang="en-US" altLang="ja-JP" dirty="0" smtClean="0"/>
          </a:p>
          <a:p>
            <a:r>
              <a:rPr kumimoji="1" lang="ja-JP" altLang="en-US" dirty="0"/>
              <a:t>社会統計演習</a:t>
            </a:r>
            <a:r>
              <a:rPr kumimoji="1" lang="ja-JP" altLang="en-US" dirty="0" smtClean="0"/>
              <a:t>で説明した，変数をベクトルとしてとらえる見方は，ここでも使える．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偏差ベクトル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変数ベクトル：ある変数に関する各測定値を並べてできるベクトル．</a:t>
            </a:r>
            <a:endParaRPr lang="en-US" altLang="ja-JP" dirty="0"/>
          </a:p>
          <a:p>
            <a:r>
              <a:rPr lang="ja-JP" altLang="en-US" dirty="0" smtClean="0"/>
              <a:t>偏差</a:t>
            </a:r>
            <a:r>
              <a:rPr lang="ja-JP" altLang="en-US" dirty="0"/>
              <a:t>ベクトル：変数ベクトルの各要素から，平均値を引いてできるベクトル</a:t>
            </a:r>
            <a:r>
              <a:rPr lang="ja-JP" altLang="en-US" dirty="0" smtClean="0"/>
              <a:t>．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979712" y="3870483"/>
                <a:ext cx="1985415" cy="2038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870483"/>
                <a:ext cx="1985415" cy="20382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7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3275856" y="4557161"/>
            <a:ext cx="1855626" cy="11073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角丸四角形 4"/>
          <p:cNvSpPr/>
          <p:nvPr/>
        </p:nvSpPr>
        <p:spPr>
          <a:xfrm>
            <a:off x="5580112" y="2684092"/>
            <a:ext cx="2160240" cy="15333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偏差ベクトルの大きさと標準偏差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偏差ベクトルの大きさは標準偏差と関係づけられる．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776846" y="2780570"/>
                <a:ext cx="5891165" cy="143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846" y="2780570"/>
                <a:ext cx="5891165" cy="1436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5638681" y="4313916"/>
            <a:ext cx="193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ja-JP" altLang="en-US" sz="2400" dirty="0"/>
              <a:t>の標準偏差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776846" y="4579286"/>
                <a:ext cx="3354636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846" y="4579286"/>
                <a:ext cx="3354636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3275856" y="5773388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ja-JP" altLang="en-US" sz="2400" dirty="0"/>
              <a:t>の分散</a:t>
            </a:r>
          </a:p>
        </p:txBody>
      </p:sp>
    </p:spTree>
    <p:extLst>
      <p:ext uri="{BB962C8B-B14F-4D97-AF65-F5344CB8AC3E}">
        <p14:creationId xmlns:p14="http://schemas.microsoft.com/office/powerpoint/2010/main" val="2868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相関係数</a:t>
            </a:r>
            <a:endParaRPr kumimoji="1" lang="ja-JP" altLang="en-US" dirty="0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相関係数は</a:t>
            </a:r>
            <a:r>
              <a:rPr lang="ja-JP" altLang="en-US" dirty="0"/>
              <a:t>２</a:t>
            </a:r>
            <a:r>
              <a:rPr kumimoji="1" lang="ja-JP" altLang="en-US" dirty="0" smtClean="0"/>
              <a:t>つのベクトルが作る角度のコサイン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1203241" y="3463511"/>
            <a:ext cx="1975262" cy="1293027"/>
            <a:chOff x="3452371" y="2714620"/>
            <a:chExt cx="2633682" cy="1724036"/>
          </a:xfrm>
        </p:grpSpPr>
        <p:cxnSp>
          <p:nvCxnSpPr>
            <p:cNvPr id="5" name="直線矢印コネクタ 4"/>
            <p:cNvCxnSpPr/>
            <p:nvPr/>
          </p:nvCxnSpPr>
          <p:spPr>
            <a:xfrm flipV="1">
              <a:off x="3452371" y="2714620"/>
              <a:ext cx="1928826" cy="171451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 flipV="1">
              <a:off x="3452371" y="4214818"/>
              <a:ext cx="2633682" cy="22383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フリーフォーム 6"/>
            <p:cNvSpPr/>
            <p:nvPr/>
          </p:nvSpPr>
          <p:spPr>
            <a:xfrm>
              <a:off x="4041569" y="3940629"/>
              <a:ext cx="228600" cy="435428"/>
            </a:xfrm>
            <a:custGeom>
              <a:avLst/>
              <a:gdLst>
                <a:gd name="connsiteX0" fmla="*/ 0 w 228600"/>
                <a:gd name="connsiteY0" fmla="*/ 0 h 435428"/>
                <a:gd name="connsiteX1" fmla="*/ 195943 w 228600"/>
                <a:gd name="connsiteY1" fmla="*/ 152400 h 435428"/>
                <a:gd name="connsiteX2" fmla="*/ 195943 w 228600"/>
                <a:gd name="connsiteY2" fmla="*/ 435428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435428">
                  <a:moveTo>
                    <a:pt x="0" y="0"/>
                  </a:moveTo>
                  <a:cubicBezTo>
                    <a:pt x="81643" y="39914"/>
                    <a:pt x="163286" y="79829"/>
                    <a:pt x="195943" y="152400"/>
                  </a:cubicBezTo>
                  <a:cubicBezTo>
                    <a:pt x="228600" y="224971"/>
                    <a:pt x="212271" y="330199"/>
                    <a:pt x="195943" y="435428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452503" y="3643315"/>
              <a:ext cx="49201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700" dirty="0"/>
                <a:t>θ</a:t>
              </a:r>
              <a:endParaRPr lang="ja-JP" altLang="en-US" sz="27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300050" y="2345346"/>
                <a:ext cx="1763175" cy="13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050" y="2345346"/>
                <a:ext cx="1763175" cy="13881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966978" y="4252435"/>
                <a:ext cx="1755096" cy="1388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978" y="4252435"/>
                <a:ext cx="1755096" cy="13888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157128" y="2712532"/>
                <a:ext cx="4237955" cy="2598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aln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func>
                      <m:r>
                        <m:rPr>
                          <m:brk m:alnAt="1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  <m:r>
                        <m:rPr>
                          <m:brk m:alnAt="1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  <m:r>
                        <m:rPr>
                          <m:brk m:alnAt="1"/>
                        </m:rP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128" y="2712532"/>
                <a:ext cx="4237955" cy="2598275"/>
              </a:xfrm>
              <a:prstGeom prst="rect">
                <a:avLst/>
              </a:prstGeom>
              <a:blipFill>
                <a:blip r:embed="rId4"/>
                <a:stretch>
                  <a:fillRect t="-5164" r="-6331" b="-1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934199" y="4967482"/>
                <a:ext cx="1715662" cy="44832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7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7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altLang="ja-JP" sz="27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ja-JP" sz="27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7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ja-JP" altLang="en-US" sz="27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ja-JP" altLang="en-US" sz="27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99" y="4967482"/>
                <a:ext cx="1715662" cy="448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3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相関係数の値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 smtClean="0"/>
                  <a:t>相関係数はコサインなのだから，最小値は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ja-JP" altLang="en-US" dirty="0" err="1" smtClean="0"/>
                  <a:t>，</a:t>
                </a:r>
                <a:r>
                  <a:rPr lang="ja-JP" altLang="en-US" dirty="0"/>
                  <a:t>最大値</a:t>
                </a:r>
                <a:r>
                  <a:rPr lang="ja-JP" altLang="en-US" dirty="0" smtClean="0"/>
                  <a:t>は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ja-JP" dirty="0"/>
              </a:p>
              <a:p>
                <a:r>
                  <a:rPr lang="ja-JP" altLang="en-US" dirty="0" smtClean="0"/>
                  <a:t>２つの偏差ベクトルが，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同じ方向を向くとき，相関係数は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直交するとき，</a:t>
                </a:r>
                <a:r>
                  <a:rPr lang="en-US" altLang="ja-JP" dirty="0" smtClean="0"/>
                  <a:t>0</a:t>
                </a:r>
              </a:p>
              <a:p>
                <a:pPr lvl="1"/>
                <a:r>
                  <a:rPr lang="ja-JP" altLang="en-US" dirty="0" smtClean="0"/>
                  <a:t>正反対の方向を向くとき，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81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従属変数の予測値のベクトルは，独立変数のベクトルを伸縮させて作る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従属変数（実測値）のベクトルの正射影．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この伸縮率は，回帰直線の傾き 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dirty="0" smtClean="0"/>
              <a:t> </a:t>
            </a:r>
            <a:r>
              <a:rPr lang="ja-JP" altLang="en-US" dirty="0" smtClean="0"/>
              <a:t>である．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197965" y="3863181"/>
                <a:ext cx="3981796" cy="20398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sz="3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ja-JP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ja-JP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e>
                              <m:sSub>
                                <m:sSubPr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e>
                              <m:r>
                                <a:rPr lang="ja-JP" altLang="en-US" sz="32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kumimoji="1" lang="en-US" altLang="ja-JP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3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32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ja-JP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32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32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ja-JP" sz="3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ja-JP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sz="32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kumimoji="1" lang="en-US" altLang="ja-JP" sz="32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ja-JP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ja-JP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32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65" y="3863181"/>
                <a:ext cx="3981796" cy="20398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971600" y="4005064"/>
                <a:ext cx="2971006" cy="442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005064"/>
                <a:ext cx="2971006" cy="4424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7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5220072" y="1028461"/>
            <a:ext cx="2880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回帰によって説明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できない変動</a:t>
            </a:r>
            <a:endParaRPr kumimoji="1" lang="en-US" altLang="ja-JP" sz="28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66526" y="3810537"/>
            <a:ext cx="44438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回帰によって説明できる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（</a:t>
            </a:r>
            <a:r>
              <a:rPr kumimoji="1" lang="en-US" altLang="ja-JP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によって説明できる）変動</a:t>
            </a:r>
            <a:endParaRPr kumimoji="1" lang="en-US" altLang="ja-JP" sz="2800" dirty="0" smtClean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2537192" y="812234"/>
            <a:ext cx="2316973" cy="25685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2537192" y="3389359"/>
            <a:ext cx="393479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4863343" y="881883"/>
            <a:ext cx="9178" cy="25139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2537192" y="3503435"/>
            <a:ext cx="231697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5031822" y="798127"/>
            <a:ext cx="0" cy="25102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807114" y="124390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従属変数</a:t>
            </a:r>
            <a:r>
              <a:rPr lang="ja-JP" altLang="en-US" sz="2800" dirty="0" smtClean="0"/>
              <a:t>の変動</a:t>
            </a:r>
            <a:endParaRPr kumimoji="1" lang="en-US" altLang="ja-JP" sz="2800" dirty="0" smtClean="0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64966"/>
              </p:ext>
            </p:extLst>
          </p:nvPr>
        </p:nvGraphicFramePr>
        <p:xfrm>
          <a:off x="4758648" y="257649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66" name="数式" r:id="rId3" imgW="114120" imgH="215640" progId="Equation.3">
                  <p:embed/>
                </p:oleObj>
              </mc:Choice>
              <mc:Fallback>
                <p:oleObj name="数式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8648" y="2576492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左矢印 26"/>
          <p:cNvSpPr/>
          <p:nvPr/>
        </p:nvSpPr>
        <p:spPr>
          <a:xfrm>
            <a:off x="5031822" y="3547539"/>
            <a:ext cx="1251910" cy="36004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64088" y="38948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伸縮</a:t>
            </a:r>
            <a:endParaRPr kumimoji="1" lang="ja-JP" altLang="en-US" sz="2400" dirty="0"/>
          </a:p>
        </p:txBody>
      </p:sp>
      <p:sp>
        <p:nvSpPr>
          <p:cNvPr id="29" name="正方形/長方形 28"/>
          <p:cNvSpPr/>
          <p:nvPr/>
        </p:nvSpPr>
        <p:spPr>
          <a:xfrm>
            <a:off x="4575311" y="3107840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537192" y="4732135"/>
                <a:ext cx="1690014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192" y="4732135"/>
                <a:ext cx="1690014" cy="8943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006692" y="636874"/>
                <a:ext cx="394403" cy="6213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ja-JP" alt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692" y="636874"/>
                <a:ext cx="394403" cy="6213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576277" y="3138086"/>
                <a:ext cx="413638" cy="6213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ja-JP" alt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77" y="3138086"/>
                <a:ext cx="413638" cy="6213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905282" y="1834545"/>
                <a:ext cx="2600007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82" y="1834545"/>
                <a:ext cx="2600007" cy="8943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363353" y="1945255"/>
                <a:ext cx="173105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353" y="1945255"/>
                <a:ext cx="1731051" cy="8943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5363353" y="5027642"/>
                <a:ext cx="3066930" cy="90698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1" lang="en-US" altLang="ja-JP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1" lang="en-US" altLang="ja-JP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353" y="5027642"/>
                <a:ext cx="3066930" cy="9069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5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自治体の活動範囲の９指標：福祉（連邦政府による援助），司法，医療，教育，福祉（自治体独自），保健，施設整備（公園など），衛生，下水整備</a:t>
            </a:r>
            <a:endParaRPr kumimoji="1" lang="en-US" altLang="ja-JP" dirty="0" smtClean="0"/>
          </a:p>
          <a:p>
            <a:r>
              <a:rPr lang="ja-JP" altLang="en-US" dirty="0"/>
              <a:t>独立変数と</a:t>
            </a:r>
            <a:r>
              <a:rPr lang="ja-JP" altLang="en-US" dirty="0" smtClean="0"/>
              <a:t>して，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都市の歴史（人口が１万人に達してからの年数）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都市の人口規模</a:t>
            </a:r>
          </a:p>
          <a:p>
            <a:pPr lvl="1"/>
            <a:r>
              <a:rPr kumimoji="1" lang="ja-JP" altLang="en-US" dirty="0" smtClean="0"/>
              <a:t>居住地の郊外化の度合い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8.5 </a:t>
            </a:r>
            <a:r>
              <a:rPr lang="ja-JP" altLang="en-US" dirty="0"/>
              <a:t>標準回帰係数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従属変数，独立変数の単位が明確な場合は，回帰係数の解釈を自然に行うことができる．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例：都市の歴史が１年長くなると，都市が果たす機能の数は</a:t>
            </a:r>
            <a:r>
              <a:rPr lang="en-US" altLang="ja-JP" dirty="0" smtClean="0"/>
              <a:t>0.03</a:t>
            </a:r>
            <a:r>
              <a:rPr lang="ja-JP" altLang="en-US" dirty="0" smtClean="0"/>
              <a:t>増える．</a:t>
            </a:r>
            <a:endParaRPr lang="en-US" altLang="ja-JP" dirty="0" smtClean="0"/>
          </a:p>
          <a:p>
            <a:r>
              <a:rPr kumimoji="1" lang="ja-JP" altLang="en-US" dirty="0" smtClean="0"/>
              <a:t>しかし，社会科学では，単位が明確でない変数も多い．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産業化，信仰の強さ，社会経済的地位，など</a:t>
            </a:r>
            <a:endParaRPr lang="en-US" altLang="ja-JP" dirty="0" smtClean="0"/>
          </a:p>
          <a:p>
            <a:r>
              <a:rPr kumimoji="1" lang="ja-JP" altLang="en-US" dirty="0" smtClean="0"/>
              <a:t>この場合，変数の標準化がしばしば行われる．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05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２変数を標準化してから回帰</a:t>
            </a:r>
            <a:r>
              <a:rPr lang="ja-JP" altLang="en-US" dirty="0"/>
              <a:t>分析を行った場合</a:t>
            </a:r>
            <a:r>
              <a:rPr lang="ja-JP" altLang="en-US" dirty="0" smtClean="0"/>
              <a:t>の回帰直線の傾きは，</a:t>
            </a:r>
            <a:r>
              <a:rPr lang="ja-JP" altLang="en-US" u="sng" dirty="0" smtClean="0">
                <a:solidFill>
                  <a:srgbClr val="FF0000"/>
                </a:solidFill>
              </a:rPr>
              <a:t>標準回帰係数</a:t>
            </a:r>
            <a:r>
              <a:rPr lang="ja-JP" altLang="en-US" dirty="0" smtClean="0"/>
              <a:t>あるいはベータ係数と呼ばれる．これは２変数間の相関係数に等しい．このとき，回帰直線は原点を通る（切片がゼロ）．標準化してもしなくても，２変数間の相関係数は変化しない．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194882" y="4639599"/>
                <a:ext cx="3668440" cy="80823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800" b="0" i="1" smtClean="0">
                          <a:ln>
                            <a:noFill/>
                          </a:ln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8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kumimoji="1" lang="en-US" altLang="ja-JP" sz="28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ja-JP" sz="2800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800" i="1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altLang="ja-JP" sz="2800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ln>
                                    <a:noFill/>
                                  </a:ln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800" b="0" i="1" smtClean="0">
                          <a:ln>
                            <a:noFill/>
                          </a:ln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kumimoji="1" lang="en-US" altLang="ja-JP" sz="28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800" b="0" i="1" smtClean="0">
                              <a:ln>
                                <a:noFill/>
                              </a:ln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kumimoji="1" lang="ja-JP" altLang="en-US" sz="2800" dirty="0">
                  <a:ln>
                    <a:noFill/>
                  </a:ln>
                </a:endParaRPr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882" y="4639599"/>
                <a:ext cx="3668440" cy="8082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244844" y="5599817"/>
                <a:ext cx="14389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844" y="5599817"/>
                <a:ext cx="1438920" cy="369332"/>
              </a:xfrm>
              <a:prstGeom prst="rect">
                <a:avLst/>
              </a:prstGeom>
              <a:blipFill>
                <a:blip r:embed="rId3"/>
                <a:stretch>
                  <a:fillRect l="-4237" t="-5000" r="-5085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937578" y="5556327"/>
                <a:ext cx="16344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578" y="5556327"/>
                <a:ext cx="1634422" cy="369332"/>
              </a:xfrm>
              <a:prstGeom prst="rect">
                <a:avLst/>
              </a:prstGeom>
              <a:blipFill>
                <a:blip r:embed="rId4"/>
                <a:stretch>
                  <a:fillRect l="-2239" r="-4104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599069" y="4797494"/>
                <a:ext cx="20106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𝑌𝑖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𝑋𝑖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69" y="4797494"/>
                <a:ext cx="201067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643594" y="5483629"/>
                <a:ext cx="1408784" cy="43088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594" y="5483629"/>
                <a:ext cx="140878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標準化</a:t>
            </a:r>
            <a:r>
              <a:rPr lang="ja-JP" altLang="en-US" dirty="0"/>
              <a:t>された独立</a:t>
            </a:r>
            <a:r>
              <a:rPr lang="ja-JP" altLang="en-US" dirty="0" smtClean="0"/>
              <a:t>変数 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ja-JP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の値が１（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の標準偏差１つ分）</a:t>
            </a:r>
            <a:r>
              <a:rPr lang="ja-JP" altLang="en-US" dirty="0"/>
              <a:t>増えると</a:t>
            </a:r>
            <a:r>
              <a:rPr lang="ja-JP" altLang="en-US" dirty="0" smtClean="0"/>
              <a:t>，</a:t>
            </a:r>
            <a:r>
              <a:rPr lang="ja-JP" altLang="en-US" dirty="0"/>
              <a:t>標準化</a:t>
            </a:r>
            <a:r>
              <a:rPr lang="ja-JP" altLang="en-US" dirty="0" smtClean="0"/>
              <a:t>された従属変数 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ja-JP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dirty="0" smtClean="0"/>
              <a:t> の値が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ja-JP" dirty="0"/>
              <a:t>* </a:t>
            </a:r>
            <a:r>
              <a:rPr lang="ja-JP" altLang="en-US" dirty="0" smtClean="0"/>
              <a:t>（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の標準偏差１つ分 </a:t>
            </a:r>
            <a:r>
              <a:rPr lang="en-US" altLang="ja-JP" dirty="0" smtClean="0"/>
              <a:t>×</a:t>
            </a:r>
            <a:r>
              <a:rPr lang="ja-JP" altLang="en-US" dirty="0" smtClean="0"/>
              <a:t>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ja-JP" dirty="0"/>
              <a:t>* </a:t>
            </a:r>
            <a:r>
              <a:rPr lang="ja-JP" altLang="en-US" dirty="0" smtClean="0"/>
              <a:t>）</a:t>
            </a:r>
            <a:r>
              <a:rPr lang="ja-JP" altLang="en-US" dirty="0"/>
              <a:t>増える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pPr lvl="1"/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ja-JP" dirty="0" smtClean="0"/>
              <a:t>*</a:t>
            </a:r>
            <a:r>
              <a:rPr lang="ja-JP" altLang="en-US" dirty="0" smtClean="0"/>
              <a:t>は相関係数だから，絶対値は１以下</a:t>
            </a:r>
            <a:endParaRPr lang="en-US" altLang="ja-JP" dirty="0" smtClean="0"/>
          </a:p>
          <a:p>
            <a:r>
              <a:rPr lang="ja-JP" altLang="en-US" dirty="0" smtClean="0"/>
              <a:t>つまり，標準</a:t>
            </a:r>
            <a:r>
              <a:rPr lang="ja-JP" altLang="en-US" dirty="0"/>
              <a:t>回帰係数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ja-JP" dirty="0"/>
              <a:t>* </a:t>
            </a:r>
            <a:r>
              <a:rPr lang="ja-JP" altLang="en-US" dirty="0"/>
              <a:t>の値は，「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dirty="0"/>
              <a:t> </a:t>
            </a:r>
            <a:r>
              <a:rPr lang="ja-JP" altLang="en-US" dirty="0"/>
              <a:t>の値が１標準偏差だけ異なると，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dirty="0"/>
              <a:t> </a:t>
            </a:r>
            <a:r>
              <a:rPr lang="ja-JP" altLang="en-US" dirty="0"/>
              <a:t>に</a:t>
            </a:r>
            <a:r>
              <a:rPr lang="ja-JP" altLang="en-US" dirty="0" smtClean="0"/>
              <a:t>おいて（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の）標</a:t>
            </a:r>
            <a:r>
              <a:rPr lang="ja-JP" altLang="en-US" dirty="0"/>
              <a:t>準偏差の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ja-JP" dirty="0"/>
              <a:t>* </a:t>
            </a:r>
            <a:r>
              <a:rPr lang="ja-JP" altLang="en-US" dirty="0"/>
              <a:t>倍の差異が生じる」と解釈できる</a:t>
            </a:r>
            <a:r>
              <a:rPr lang="ja-JP" altLang="en-US" dirty="0" smtClean="0"/>
              <a:t>．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528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8.5.1 </a:t>
            </a:r>
            <a:r>
              <a:rPr kumimoji="1" lang="ja-JP" altLang="en-US" dirty="0" smtClean="0"/>
              <a:t>平均への回帰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予測値（回帰直線上の値）の分散は，従属変数（実測値）の分散よりも小さい．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変動の分解を思い出そう</a:t>
            </a:r>
            <a:endParaRPr lang="en-US" altLang="ja-JP" dirty="0" smtClean="0"/>
          </a:p>
          <a:p>
            <a:r>
              <a:rPr lang="ja-JP" altLang="en-US" dirty="0" smtClean="0"/>
              <a:t>変数を標準化してから回帰分析を実行すると，傾きは相関係数に一致する．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つまり，独立変数 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dirty="0" smtClean="0"/>
              <a:t> </a:t>
            </a:r>
            <a:r>
              <a:rPr lang="ja-JP" altLang="en-US" dirty="0" smtClean="0"/>
              <a:t>が１標準偏差だけ変化したとき，従属変数 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の変化は（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dirty="0" smtClean="0"/>
              <a:t> </a:t>
            </a:r>
            <a:r>
              <a:rPr lang="ja-JP" altLang="en-US" dirty="0"/>
              <a:t>の</a:t>
            </a:r>
            <a:r>
              <a:rPr lang="ja-JP" altLang="en-US" dirty="0" smtClean="0"/>
              <a:t>）１標準偏差よりも小さい．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したがって，予測値は平均値の方に</a:t>
            </a:r>
            <a:r>
              <a:rPr lang="ja-JP" altLang="en-US" u="sng" dirty="0" smtClean="0">
                <a:solidFill>
                  <a:srgbClr val="FF0000"/>
                </a:solidFill>
              </a:rPr>
              <a:t>回帰する</a:t>
            </a:r>
            <a:r>
              <a:rPr lang="ja-JP" altLang="en-US" dirty="0" smtClean="0"/>
              <a:t>．</a:t>
            </a:r>
            <a:endParaRPr lang="en-US" altLang="ja-JP" dirty="0" smtClean="0"/>
          </a:p>
        </p:txBody>
      </p:sp>
      <p:sp>
        <p:nvSpPr>
          <p:cNvPr id="4" name="円/楕円 3"/>
          <p:cNvSpPr/>
          <p:nvPr/>
        </p:nvSpPr>
        <p:spPr>
          <a:xfrm rot="20253291">
            <a:off x="2827076" y="3215411"/>
            <a:ext cx="3786214" cy="208880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1785918" y="3071810"/>
            <a:ext cx="5715040" cy="23734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1285852" y="3643314"/>
            <a:ext cx="6786610" cy="1214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カーブ矢印 13"/>
          <p:cNvSpPr/>
          <p:nvPr/>
        </p:nvSpPr>
        <p:spPr>
          <a:xfrm flipH="1" flipV="1">
            <a:off x="571472" y="4786322"/>
            <a:ext cx="500066" cy="714380"/>
          </a:xfrm>
          <a:prstGeom prst="curved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左カーブ矢印 17"/>
          <p:cNvSpPr/>
          <p:nvPr/>
        </p:nvSpPr>
        <p:spPr>
          <a:xfrm>
            <a:off x="8072462" y="2928934"/>
            <a:ext cx="428628" cy="71438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16216" y="4263749"/>
            <a:ext cx="225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回帰</a:t>
            </a:r>
            <a:r>
              <a:rPr kumimoji="1" lang="ja-JP" altLang="en-US" sz="2400" dirty="0" smtClean="0"/>
              <a:t>直線よりも上の値と下の値が同程度ある．</a:t>
            </a:r>
            <a:endParaRPr kumimoji="1" lang="ja-JP" altLang="en-US" sz="24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5364088" y="3071810"/>
            <a:ext cx="0" cy="2071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092218" y="328612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＝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92218" y="43158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＝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1538" y="5737548"/>
            <a:ext cx="4336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標準化したときの，傾き１の直線</a:t>
            </a:r>
            <a:endParaRPr kumimoji="1" lang="ja-JP" altLang="en-US" sz="2400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571735" y="5229200"/>
            <a:ext cx="0" cy="5083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0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u="sng" dirty="0" smtClean="0">
                <a:solidFill>
                  <a:srgbClr val="FF0000"/>
                </a:solidFill>
              </a:rPr>
              <a:t>回帰効果</a:t>
            </a:r>
            <a:r>
              <a:rPr lang="ja-JP" altLang="en-US" dirty="0" smtClean="0"/>
              <a:t>は，相関が</a:t>
            </a:r>
            <a:r>
              <a:rPr lang="en-US" altLang="ja-JP" dirty="0"/>
              <a:t>±</a:t>
            </a:r>
            <a:r>
              <a:rPr lang="en-US" altLang="ja-JP" dirty="0" smtClean="0"/>
              <a:t>1</a:t>
            </a:r>
            <a:r>
              <a:rPr lang="ja-JP" altLang="en-US" dirty="0" smtClean="0"/>
              <a:t>でない限り，必ず生じる．</a:t>
            </a:r>
            <a:endParaRPr lang="en-US" altLang="ja-JP" dirty="0" smtClean="0"/>
          </a:p>
          <a:p>
            <a:pPr lvl="1"/>
            <a:r>
              <a:rPr lang="ja-JP" altLang="en-US" u="sng" dirty="0">
                <a:solidFill>
                  <a:srgbClr val="FF0000"/>
                </a:solidFill>
              </a:rPr>
              <a:t>２年目の</a:t>
            </a:r>
            <a:r>
              <a:rPr lang="ja-JP" altLang="en-US" u="sng" dirty="0" smtClean="0">
                <a:solidFill>
                  <a:srgbClr val="FF0000"/>
                </a:solidFill>
              </a:rPr>
              <a:t>ジンクス</a:t>
            </a:r>
            <a:r>
              <a:rPr lang="ja-JP" altLang="en-US" dirty="0"/>
              <a:t>は</a:t>
            </a:r>
            <a:r>
              <a:rPr lang="ja-JP" altLang="en-US" dirty="0" smtClean="0"/>
              <a:t>，この回帰効果で説明できる．（次のスライド）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いくつかのさいころを投げて，もっとも大きな値を出したさいころに「新人賞」を与えるゲームをする．このさいころは，次のゲームでも「活躍する」だろうか？（これは１年目と２年目の相関が０のケース）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 rot="20253291">
            <a:off x="2523084" y="2200461"/>
            <a:ext cx="3786214" cy="208880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971600" y="1700808"/>
            <a:ext cx="6840760" cy="28803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1285852" y="2524055"/>
            <a:ext cx="6786610" cy="1214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83568" y="5214391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多くの人が期待</a:t>
            </a:r>
            <a:r>
              <a:rPr lang="ja-JP" altLang="en-US" sz="2400" dirty="0" smtClean="0"/>
              <a:t>する，２年目の成績</a:t>
            </a:r>
            <a:endParaRPr kumimoji="1" lang="ja-JP" altLang="en-US" sz="2400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907704" y="4365104"/>
            <a:ext cx="0" cy="8492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440245" y="4165629"/>
            <a:ext cx="2948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実際は，平均的にはこの成績になる．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この直線よりも上の人と下の人が同程度いる．</a:t>
            </a:r>
            <a:endParaRPr kumimoji="1" lang="ja-JP" altLang="en-US" sz="2400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6876256" y="2889215"/>
            <a:ext cx="0" cy="12764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2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8.6 </a:t>
            </a:r>
            <a:r>
              <a:rPr kumimoji="1" lang="ja-JP" altLang="en-US" dirty="0" smtClean="0"/>
              <a:t>回帰と相関の有意性検定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標本から計算されるパラメータの値，および決定係数は，母集団での本当の値の推定値である．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標本をとりなおせば異なった値になる．</a:t>
            </a:r>
            <a:endParaRPr kumimoji="1" lang="en-US" altLang="ja-JP" dirty="0" smtClean="0"/>
          </a:p>
          <a:p>
            <a:r>
              <a:rPr lang="ja-JP" altLang="en-US" dirty="0" smtClean="0"/>
              <a:t>得られた推定値が意味のあるものだと考えるためには，その母集団での値が０でないということを示す必要がある．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8.6.1. </a:t>
            </a:r>
            <a:r>
              <a:rPr kumimoji="1" lang="ja-JP" altLang="en-US" dirty="0" smtClean="0"/>
              <a:t>決定係数の有意性検定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u="sng" dirty="0" smtClean="0">
                <a:solidFill>
                  <a:srgbClr val="FF0000"/>
                </a:solidFill>
              </a:rPr>
              <a:t>回帰平均平方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mean square regression</a:t>
            </a:r>
            <a:r>
              <a:rPr kumimoji="1" lang="ja-JP" altLang="en-US" dirty="0" smtClean="0"/>
              <a:t>）：回帰平方和をその自由度（１）でわったもの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u="sng" dirty="0" smtClean="0">
                <a:solidFill>
                  <a:srgbClr val="FF0000"/>
                </a:solidFill>
              </a:rPr>
              <a:t>誤差平均平方</a:t>
            </a:r>
            <a:r>
              <a:rPr lang="ja-JP" altLang="en-US" dirty="0" smtClean="0"/>
              <a:t>（</a:t>
            </a:r>
            <a:r>
              <a:rPr lang="en-US" altLang="ja-JP" dirty="0" smtClean="0"/>
              <a:t>mean square error</a:t>
            </a:r>
            <a:r>
              <a:rPr lang="ja-JP" altLang="en-US" dirty="0" smtClean="0"/>
              <a:t>）：誤差平方和をその自由度（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dirty="0" smtClean="0"/>
              <a:t>-2</a:t>
            </a:r>
            <a:r>
              <a:rPr lang="ja-JP" altLang="en-US" dirty="0" smtClean="0"/>
              <a:t>）でわったもの</a:t>
            </a:r>
            <a:endParaRPr lang="en-US" altLang="ja-JP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331640" y="2780928"/>
                <a:ext cx="6226833" cy="832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𝑅𝐸𝐺𝑅𝐸𝑆𝑆𝐼𝑂𝑁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𝑅𝐸𝐺𝑅𝐸𝑆𝑆𝐼𝑂𝑁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1" lang="en-US" altLang="ja-JP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1" lang="en-US" altLang="ja-JP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780928"/>
                <a:ext cx="6226833" cy="832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475656" y="5085184"/>
                <a:ext cx="5119158" cy="858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𝐸𝑅𝑅𝑂𝑅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𝐸𝑅𝑅𝑂𝑅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1" lang="en-US" altLang="ja-JP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1" lang="en-US" altLang="ja-JP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85184"/>
                <a:ext cx="5119158" cy="8589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帰無仮説：母集団での決定係数は０</a:t>
            </a:r>
            <a:endParaRPr kumimoji="1" lang="en-US" altLang="ja-JP" dirty="0" smtClean="0"/>
          </a:p>
          <a:p>
            <a:r>
              <a:rPr lang="ja-JP" altLang="en-US" dirty="0"/>
              <a:t>検定</a:t>
            </a:r>
            <a:r>
              <a:rPr kumimoji="1" lang="ja-JP" altLang="en-US" dirty="0" smtClean="0"/>
              <a:t>統計量：回帰平均平方と誤差平均平方の比率は，帰無仮説が正しいとき，自由度 </a:t>
            </a:r>
            <a:r>
              <a:rPr kumimoji="1" lang="en-US" altLang="ja-JP" dirty="0" smtClean="0"/>
              <a:t>1</a:t>
            </a:r>
            <a:r>
              <a:rPr lang="en-US" altLang="ja-JP" dirty="0" smtClean="0"/>
              <a:t>,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-2 </a:t>
            </a:r>
            <a:r>
              <a:rPr kumimoji="1" lang="ja-JP" altLang="en-US" dirty="0" smtClean="0"/>
              <a:t>の</a:t>
            </a:r>
            <a:r>
              <a:rPr kumimoji="1" lang="ja-JP" alt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kumimoji="1" lang="ja-JP" altLang="en-US" dirty="0" smtClean="0"/>
              <a:t>分布に従う．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267744" y="3933056"/>
                <a:ext cx="3095784" cy="756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𝑅𝐸𝐺𝑅𝐸𝑆𝑆𝐼𝑂𝑁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𝐸𝑅𝑅𝑂𝑅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933056"/>
                <a:ext cx="3095784" cy="7566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9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得られた知見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歴史があり</a:t>
            </a:r>
            <a:r>
              <a:rPr lang="ja-JP" altLang="en-US" dirty="0" smtClean="0"/>
              <a:t>，かつ，規模の大きな都市ほど，より多くの機能を果たしている．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郊外型の都市</a:t>
            </a:r>
            <a:r>
              <a:rPr kumimoji="1" lang="ja-JP" altLang="en-US" dirty="0" smtClean="0"/>
              <a:t>は，中核的な都市に比べて，少数の機能しか果たしていない．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91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en-US" dirty="0" smtClean="0"/>
                  <a:t>回帰平方和の自由度（</a:t>
                </a:r>
                <a:r>
                  <a:rPr lang="en-US" altLang="ja-JP" dirty="0" smtClean="0"/>
                  <a:t>=1</a:t>
                </a:r>
                <a:r>
                  <a:rPr lang="ja-JP" altLang="en-US" dirty="0" smtClean="0"/>
                  <a:t>）の説明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回帰平方和に</a:t>
                </a:r>
                <a:r>
                  <a:rPr lang="ja-JP" altLang="en-US" dirty="0" smtClean="0"/>
                  <a:t>おいて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ja-JP" altLang="en-US" dirty="0" smtClean="0"/>
                  <a:t> を</a:t>
                </a:r>
                <a:r>
                  <a:rPr lang="ja-JP" altLang="en-US" dirty="0" smtClean="0"/>
                  <a:t>固定し，予測値を自由に作ることを考える．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予測値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dirty="0" smtClean="0"/>
                  <a:t> </a:t>
                </a:r>
                <a:r>
                  <a:rPr lang="ja-JP" altLang="en-US" dirty="0" smtClean="0"/>
                  <a:t>は</a:t>
                </a:r>
                <a:r>
                  <a:rPr lang="ja-JP" altLang="en-US" dirty="0" smtClean="0"/>
                  <a:t>すべて直線上に並ぶ．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回帰直線は</a:t>
                </a:r>
                <a:r>
                  <a:rPr lang="ja-JP" altLang="en-US" dirty="0" smtClean="0"/>
                  <a:t>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</m:d>
                  </m:oMath>
                </a14:m>
                <a:r>
                  <a:rPr lang="ja-JP" altLang="en-US" dirty="0" smtClean="0"/>
                  <a:t> と</a:t>
                </a:r>
                <a:r>
                  <a:rPr lang="ja-JP" altLang="en-US" dirty="0" smtClean="0"/>
                  <a:t>いう点を必ず通る．</a:t>
                </a:r>
                <a:endParaRPr lang="en-US" altLang="ja-JP" dirty="0" smtClean="0"/>
              </a:p>
              <a:p>
                <a:pPr lvl="1"/>
                <a:r>
                  <a:rPr lang="ja-JP" altLang="en-US" dirty="0"/>
                  <a:t>したがって</a:t>
                </a:r>
                <a:r>
                  <a:rPr lang="ja-JP" altLang="en-US" dirty="0" smtClean="0"/>
                  <a:t>，ある </a:t>
                </a:r>
                <a:r>
                  <a:rPr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ja-JP" altLang="en-US" dirty="0" smtClean="0"/>
                  <a:t>に対する予測値を</a:t>
                </a:r>
                <a:r>
                  <a:rPr lang="ja-JP" altLang="en-US" u="sng" dirty="0" smtClean="0"/>
                  <a:t>ひとつ</a:t>
                </a:r>
                <a:r>
                  <a:rPr lang="ja-JP" altLang="en-US" dirty="0" smtClean="0"/>
                  <a:t>決めると，直線が決まり，他の </a:t>
                </a:r>
                <a:r>
                  <a:rPr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に対する予測値はすべて決まってしまう．すなわち，自由度は１である．</a:t>
                </a:r>
                <a:endParaRPr lang="en-US" altLang="ja-JP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2426" r="-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9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誤差平方和の自由度（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kumimoji="1" lang="ja-JP" altLang="en-US" dirty="0" smtClean="0"/>
                  <a:t>）</a:t>
                </a:r>
                <a:r>
                  <a:rPr kumimoji="1" lang="ja-JP" altLang="en-US" dirty="0" smtClean="0"/>
                  <a:t>の説明</a:t>
                </a:r>
                <a:endParaRPr kumimoji="1" lang="en-US" altLang="ja-JP" dirty="0" smtClean="0"/>
              </a:p>
              <a:p>
                <a:pPr lvl="1"/>
                <a:r>
                  <a:rPr lang="ja-JP" altLang="en-US" dirty="0" smtClean="0"/>
                  <a:t>全平方和＝回帰平方和＋誤差平方和</a:t>
                </a:r>
                <a:endParaRPr lang="en-US" altLang="ja-JP" dirty="0" smtClean="0"/>
              </a:p>
              <a:p>
                <a:pPr lvl="1"/>
                <a:r>
                  <a:rPr kumimoji="1" lang="ja-JP" altLang="en-US" dirty="0"/>
                  <a:t>自由度</a:t>
                </a:r>
                <a:r>
                  <a:rPr kumimoji="1" lang="ja-JP" altLang="en-US" dirty="0" smtClean="0"/>
                  <a:t>も，平方和と同様に分解される．</a:t>
                </a:r>
                <a:endParaRPr kumimoji="1" lang="en-US" altLang="ja-JP" dirty="0" smtClean="0"/>
              </a:p>
              <a:p>
                <a:pPr lvl="1"/>
                <a:r>
                  <a:rPr lang="ja-JP" altLang="en-US" dirty="0" smtClean="0"/>
                  <a:t>全</a:t>
                </a:r>
                <a:r>
                  <a:rPr kumimoji="1" lang="ja-JP" altLang="en-US" dirty="0" smtClean="0"/>
                  <a:t>平方和の自由度</a:t>
                </a:r>
                <a:r>
                  <a:rPr kumimoji="1" lang="ja-JP" altLang="en-US" dirty="0" smtClean="0"/>
                  <a:t>は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1" lang="ja-JP" altLang="en-US" dirty="0" smtClean="0"/>
                  <a:t> で</a:t>
                </a:r>
                <a:r>
                  <a:rPr kumimoji="1" lang="ja-JP" altLang="en-US" dirty="0" smtClean="0"/>
                  <a:t>ある．</a:t>
                </a:r>
                <a:endParaRPr kumimoji="1" lang="en-US" altLang="ja-JP" dirty="0" smtClean="0"/>
              </a:p>
              <a:p>
                <a:pPr lvl="1"/>
                <a:r>
                  <a:rPr kumimoji="1" lang="ja-JP" altLang="en-US" dirty="0" smtClean="0"/>
                  <a:t>回帰平方和の自由度は１である．</a:t>
                </a:r>
                <a:endParaRPr kumimoji="1" lang="en-US" altLang="ja-JP" dirty="0" smtClean="0"/>
              </a:p>
              <a:p>
                <a:pPr lvl="1"/>
                <a:r>
                  <a:rPr lang="ja-JP" altLang="en-US" dirty="0"/>
                  <a:t>したがって</a:t>
                </a:r>
                <a:r>
                  <a:rPr lang="ja-JP" altLang="en-US" dirty="0" smtClean="0"/>
                  <a:t>，誤差平方和の自由度</a:t>
                </a:r>
                <a:r>
                  <a:rPr lang="ja-JP" altLang="en-US" dirty="0" smtClean="0"/>
                  <a:t>は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ja-JP" altLang="en-US" dirty="0" smtClean="0"/>
                  <a:t> と</a:t>
                </a:r>
                <a:r>
                  <a:rPr lang="ja-JP" altLang="en-US" dirty="0" smtClean="0"/>
                  <a:t>なる．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1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39552" y="1484784"/>
            <a:ext cx="85011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Coefficients:</a:t>
            </a:r>
          </a:p>
          <a:p>
            <a:r>
              <a:rPr lang="en-US" altLang="ja-JP" sz="2800" dirty="0"/>
              <a:t>            </a:t>
            </a:r>
            <a:r>
              <a:rPr lang="en-US" altLang="ja-JP" sz="2800" dirty="0" smtClean="0"/>
              <a:t>        Estimate    Std</a:t>
            </a:r>
            <a:r>
              <a:rPr lang="en-US" altLang="ja-JP" sz="2800" dirty="0"/>
              <a:t>. Error </a:t>
            </a:r>
            <a:r>
              <a:rPr lang="en-US" altLang="ja-JP" sz="2800" dirty="0" smtClean="0"/>
              <a:t>  t </a:t>
            </a:r>
            <a:r>
              <a:rPr lang="en-US" altLang="ja-JP" sz="2800" dirty="0"/>
              <a:t>value 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Pr</a:t>
            </a:r>
            <a:r>
              <a:rPr lang="en-US" altLang="ja-JP" sz="2800" dirty="0"/>
              <a:t>(&gt;|t|)    </a:t>
            </a:r>
          </a:p>
          <a:p>
            <a:r>
              <a:rPr lang="en-US" altLang="ja-JP" sz="2800" dirty="0"/>
              <a:t>(Intercept) 1.979696   0.430569   4.598 </a:t>
            </a:r>
            <a:r>
              <a:rPr lang="en-US" altLang="ja-JP" sz="2800" dirty="0" smtClean="0"/>
              <a:t>  2.25e-05 </a:t>
            </a:r>
            <a:r>
              <a:rPr lang="en-US" altLang="ja-JP" sz="2800" dirty="0"/>
              <a:t>***</a:t>
            </a:r>
          </a:p>
          <a:p>
            <a:r>
              <a:rPr lang="en-US" altLang="ja-JP" sz="2800" dirty="0"/>
              <a:t>CITYAGE     0.030777   0.004512   6.822 </a:t>
            </a:r>
            <a:r>
              <a:rPr lang="en-US" altLang="ja-JP" sz="2800" dirty="0" smtClean="0"/>
              <a:t>  5.03e-09 </a:t>
            </a:r>
            <a:r>
              <a:rPr lang="en-US" altLang="ja-JP" sz="2800" dirty="0"/>
              <a:t>***</a:t>
            </a:r>
          </a:p>
          <a:p>
            <a:r>
              <a:rPr lang="en-US" altLang="ja-JP" sz="2800" dirty="0"/>
              <a:t>---</a:t>
            </a:r>
          </a:p>
          <a:p>
            <a:r>
              <a:rPr lang="en-US" altLang="ja-JP" sz="2800" dirty="0" err="1"/>
              <a:t>Signif</a:t>
            </a:r>
            <a:r>
              <a:rPr lang="en-US" altLang="ja-JP" sz="2800" dirty="0"/>
              <a:t>. codes:  0 ‘***’ 0.001 ‘**’ 0.01 ‘*’ 0.05 ‘.’ 0.1 ‘ ’ 1</a:t>
            </a:r>
          </a:p>
          <a:p>
            <a:endParaRPr lang="en-US" altLang="ja-JP" sz="2800" dirty="0"/>
          </a:p>
          <a:p>
            <a:r>
              <a:rPr lang="en-US" altLang="ja-JP" sz="2800" dirty="0"/>
              <a:t>Residual standard error: 1.383 on 60 degrees of freedom</a:t>
            </a:r>
          </a:p>
          <a:p>
            <a:r>
              <a:rPr lang="en-US" altLang="ja-JP" sz="2800" dirty="0"/>
              <a:t>Multiple R-squared:  0.4368,    Adjusted R-squared:  0.4274 </a:t>
            </a:r>
          </a:p>
          <a:p>
            <a:r>
              <a:rPr lang="en-US" altLang="ja-JP" sz="2800" u="sng" dirty="0">
                <a:solidFill>
                  <a:srgbClr val="FF0000"/>
                </a:solidFill>
              </a:rPr>
              <a:t>F-statistic: 46.54 on 1 and 60 DF,  p-value: 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5.034e-09</a:t>
            </a:r>
            <a:endParaRPr lang="ja-JP" altLang="en-US" sz="2800" u="sng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31840" y="404664"/>
            <a:ext cx="516333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/>
              <a:t>result &lt;- lm(FUNCTION ~ CITYAGE)</a:t>
            </a:r>
          </a:p>
          <a:p>
            <a:r>
              <a:rPr lang="en-US" altLang="ja-JP" sz="2800" dirty="0"/>
              <a:t>summary(result)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179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31640" y="836712"/>
            <a:ext cx="628165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# </a:t>
            </a:r>
            <a:r>
              <a:rPr lang="ja-JP" altLang="en-US" sz="2800" dirty="0"/>
              <a:t>平方和の</a:t>
            </a:r>
            <a:r>
              <a:rPr lang="ja-JP" altLang="en-US" sz="2800" dirty="0" smtClean="0"/>
              <a:t>分解</a:t>
            </a:r>
            <a:endParaRPr lang="ja-JP" altLang="en-US" sz="2800" dirty="0"/>
          </a:p>
          <a:p>
            <a:r>
              <a:rPr lang="en-US" altLang="ja-JP" sz="2800" dirty="0"/>
              <a:t>N &lt;- length(FUNCTION)</a:t>
            </a:r>
          </a:p>
          <a:p>
            <a:r>
              <a:rPr lang="en-US" altLang="ja-JP" sz="2800" dirty="0" smtClean="0"/>
              <a:t>(</a:t>
            </a:r>
            <a:r>
              <a:rPr lang="en-US" altLang="ja-JP" sz="2800" dirty="0"/>
              <a:t>SS_T &lt;- </a:t>
            </a:r>
            <a:r>
              <a:rPr lang="en-US" altLang="ja-JP" sz="2800" dirty="0" err="1"/>
              <a:t>var</a:t>
            </a:r>
            <a:r>
              <a:rPr lang="en-US" altLang="ja-JP" sz="2800" dirty="0"/>
              <a:t>(FUNCTION) * (N - 1))</a:t>
            </a:r>
          </a:p>
          <a:p>
            <a:r>
              <a:rPr lang="en-US" altLang="ja-JP" sz="2800" dirty="0"/>
              <a:t>(SS_R &lt;- </a:t>
            </a:r>
            <a:r>
              <a:rPr lang="en-US" altLang="ja-JP" sz="2800" dirty="0" err="1"/>
              <a:t>var</a:t>
            </a:r>
            <a:r>
              <a:rPr lang="en-US" altLang="ja-JP" sz="2800" dirty="0"/>
              <a:t>(</a:t>
            </a:r>
            <a:r>
              <a:rPr lang="en-US" altLang="ja-JP" sz="2800" dirty="0" err="1"/>
              <a:t>result$fitted.values</a:t>
            </a:r>
            <a:r>
              <a:rPr lang="en-US" altLang="ja-JP" sz="2800" dirty="0"/>
              <a:t>) * (N - 1))</a:t>
            </a:r>
          </a:p>
          <a:p>
            <a:r>
              <a:rPr lang="en-US" altLang="ja-JP" sz="2800" dirty="0"/>
              <a:t>(SS_E &lt;- </a:t>
            </a:r>
            <a:r>
              <a:rPr lang="en-US" altLang="ja-JP" sz="2800" dirty="0" err="1"/>
              <a:t>var</a:t>
            </a:r>
            <a:r>
              <a:rPr lang="en-US" altLang="ja-JP" sz="2800" dirty="0"/>
              <a:t>(</a:t>
            </a:r>
            <a:r>
              <a:rPr lang="en-US" altLang="ja-JP" sz="2800" dirty="0" err="1"/>
              <a:t>result$residuals</a:t>
            </a:r>
            <a:r>
              <a:rPr lang="en-US" altLang="ja-JP" sz="2800" dirty="0"/>
              <a:t>) * (N - 1))</a:t>
            </a:r>
          </a:p>
          <a:p>
            <a:r>
              <a:rPr lang="en-US" altLang="ja-JP" sz="2800" dirty="0" smtClean="0"/>
              <a:t>SS_R </a:t>
            </a:r>
            <a:r>
              <a:rPr lang="en-US" altLang="ja-JP" sz="2800" dirty="0"/>
              <a:t>+ </a:t>
            </a:r>
            <a:r>
              <a:rPr lang="en-US" altLang="ja-JP" sz="2800" dirty="0" smtClean="0"/>
              <a:t>SS_E 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# </a:t>
            </a:r>
            <a:r>
              <a:rPr lang="ja-JP" altLang="en-US" sz="2800" dirty="0" smtClean="0"/>
              <a:t>確認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# </a:t>
            </a:r>
            <a:r>
              <a:rPr lang="ja-JP" altLang="en-US" sz="2800" dirty="0"/>
              <a:t>決定係数の有意性検定</a:t>
            </a:r>
          </a:p>
          <a:p>
            <a:r>
              <a:rPr lang="en-US" altLang="ja-JP" sz="2800" dirty="0"/>
              <a:t>(MS_R &lt;- SS_R / 1)</a:t>
            </a:r>
          </a:p>
          <a:p>
            <a:r>
              <a:rPr lang="en-US" altLang="ja-JP" sz="2800" dirty="0"/>
              <a:t>(MS_E &lt;- SS_E / (N - 2))</a:t>
            </a:r>
          </a:p>
          <a:p>
            <a:r>
              <a:rPr lang="en-US" altLang="ja-JP" sz="2800" dirty="0" smtClean="0"/>
              <a:t>(</a:t>
            </a:r>
            <a:r>
              <a:rPr lang="en-US" altLang="ja-JP" sz="2800" dirty="0"/>
              <a:t>F &lt;- MS_R / MS_E)</a:t>
            </a:r>
          </a:p>
          <a:p>
            <a:r>
              <a:rPr lang="en-US" altLang="ja-JP" sz="2800" dirty="0"/>
              <a:t>pf(F, 1, N-2, </a:t>
            </a:r>
            <a:r>
              <a:rPr lang="en-US" altLang="ja-JP" sz="2800" dirty="0" err="1"/>
              <a:t>lower.tail</a:t>
            </a:r>
            <a:r>
              <a:rPr lang="en-US" altLang="ja-JP" sz="2800" dirty="0"/>
              <a:t> = FALSE)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650742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03648" y="1340768"/>
            <a:ext cx="654294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&gt; (SS_T &lt;- </a:t>
            </a:r>
            <a:r>
              <a:rPr lang="en-US" altLang="ja-JP" sz="2800" dirty="0" err="1"/>
              <a:t>var</a:t>
            </a:r>
            <a:r>
              <a:rPr lang="en-US" altLang="ja-JP" sz="2800" dirty="0"/>
              <a:t>(FUNCTION) * (N - 1))</a:t>
            </a:r>
          </a:p>
          <a:p>
            <a:r>
              <a:rPr lang="en-US" altLang="ja-JP" sz="2800" dirty="0"/>
              <a:t>[1] 203.8871</a:t>
            </a:r>
          </a:p>
          <a:p>
            <a:r>
              <a:rPr lang="en-US" altLang="ja-JP" sz="2800" dirty="0"/>
              <a:t>&gt; (SS_R &lt;- </a:t>
            </a:r>
            <a:r>
              <a:rPr lang="en-US" altLang="ja-JP" sz="2800" dirty="0" err="1"/>
              <a:t>var</a:t>
            </a:r>
            <a:r>
              <a:rPr lang="en-US" altLang="ja-JP" sz="2800" dirty="0"/>
              <a:t>(</a:t>
            </a:r>
            <a:r>
              <a:rPr lang="en-US" altLang="ja-JP" sz="2800" dirty="0" err="1"/>
              <a:t>result$fitted.values</a:t>
            </a:r>
            <a:r>
              <a:rPr lang="en-US" altLang="ja-JP" sz="2800" dirty="0"/>
              <a:t>) * (N - 1))</a:t>
            </a:r>
          </a:p>
          <a:p>
            <a:r>
              <a:rPr lang="en-US" altLang="ja-JP" sz="2800" dirty="0"/>
              <a:t>[1] 89.06051</a:t>
            </a:r>
          </a:p>
          <a:p>
            <a:r>
              <a:rPr lang="en-US" altLang="ja-JP" sz="2800" dirty="0"/>
              <a:t>&gt; (SS_E &lt;- </a:t>
            </a:r>
            <a:r>
              <a:rPr lang="en-US" altLang="ja-JP" sz="2800" dirty="0" err="1"/>
              <a:t>var</a:t>
            </a:r>
            <a:r>
              <a:rPr lang="en-US" altLang="ja-JP" sz="2800" dirty="0"/>
              <a:t>(</a:t>
            </a:r>
            <a:r>
              <a:rPr lang="en-US" altLang="ja-JP" sz="2800" dirty="0" err="1"/>
              <a:t>result$residuals</a:t>
            </a:r>
            <a:r>
              <a:rPr lang="en-US" altLang="ja-JP" sz="2800" dirty="0"/>
              <a:t>) * (N - 1))</a:t>
            </a:r>
          </a:p>
          <a:p>
            <a:r>
              <a:rPr lang="en-US" altLang="ja-JP" sz="2800" dirty="0"/>
              <a:t>[1] 114.8266</a:t>
            </a:r>
          </a:p>
          <a:p>
            <a:r>
              <a:rPr lang="en-US" altLang="ja-JP" sz="2800" dirty="0"/>
              <a:t>&gt; </a:t>
            </a:r>
          </a:p>
          <a:p>
            <a:r>
              <a:rPr lang="en-US" altLang="ja-JP" sz="2800" dirty="0"/>
              <a:t>&gt; SS_R + SS_E</a:t>
            </a:r>
          </a:p>
          <a:p>
            <a:r>
              <a:rPr lang="en-US" altLang="ja-JP" sz="2800" dirty="0"/>
              <a:t>[1] 203.8871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85469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47664" y="1196752"/>
            <a:ext cx="48227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ja-JP" sz="2800" dirty="0"/>
              <a:t>&gt; (MS_R &lt;- SS_R / 1)</a:t>
            </a:r>
          </a:p>
          <a:p>
            <a:r>
              <a:rPr lang="pt-BR" altLang="ja-JP" sz="2800" dirty="0"/>
              <a:t>[1] 89.06051</a:t>
            </a:r>
          </a:p>
          <a:p>
            <a:r>
              <a:rPr lang="pt-BR" altLang="ja-JP" sz="2800" dirty="0"/>
              <a:t>&gt; (MS_E &lt;- SS_E / (N - 2))</a:t>
            </a:r>
          </a:p>
          <a:p>
            <a:r>
              <a:rPr lang="pt-BR" altLang="ja-JP" sz="2800" dirty="0"/>
              <a:t>[1] 1.913776</a:t>
            </a:r>
          </a:p>
          <a:p>
            <a:r>
              <a:rPr lang="pt-BR" altLang="ja-JP" sz="2800" dirty="0"/>
              <a:t>&gt; </a:t>
            </a:r>
          </a:p>
          <a:p>
            <a:r>
              <a:rPr lang="pt-BR" altLang="ja-JP" sz="2800" dirty="0"/>
              <a:t>&gt; (F &lt;- MS_R / MS_E)</a:t>
            </a:r>
          </a:p>
          <a:p>
            <a:r>
              <a:rPr lang="pt-BR" altLang="ja-JP" sz="2800" dirty="0"/>
              <a:t>[1] 46.53653</a:t>
            </a:r>
          </a:p>
          <a:p>
            <a:r>
              <a:rPr lang="pt-BR" altLang="ja-JP" sz="2800" dirty="0"/>
              <a:t>&gt; pf(F, 1, N-2, lower.tail = FALSE)</a:t>
            </a:r>
          </a:p>
          <a:p>
            <a:r>
              <a:rPr lang="pt-BR" altLang="ja-JP" sz="2800" dirty="0"/>
              <a:t>[1] </a:t>
            </a:r>
            <a:r>
              <a:rPr lang="pt-BR" altLang="ja-JP" sz="2800" dirty="0" smtClean="0"/>
              <a:t>5.033506e-09</a:t>
            </a:r>
            <a:endParaRPr lang="pt-BR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2391791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8.6.2.</a:t>
            </a:r>
            <a:r>
              <a:rPr kumimoji="1" lang="ja-JP" altLang="en-US" dirty="0" smtClean="0"/>
              <a:t>　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1" lang="ja-JP" altLang="en-US" dirty="0" smtClean="0"/>
              <a:t>と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kumimoji="1" lang="ja-JP" altLang="en-US" dirty="0" smtClean="0"/>
              <a:t>の有意性の検定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en-US" dirty="0" smtClean="0"/>
                  <a:t>傾きについての帰</a:t>
                </a:r>
                <a:r>
                  <a:rPr lang="ja-JP" altLang="en-US" dirty="0"/>
                  <a:t>無仮説：母集団での傾きは</a:t>
                </a:r>
                <a:r>
                  <a:rPr lang="ja-JP" altLang="en-US" dirty="0" smtClean="0"/>
                  <a:t>０</a:t>
                </a:r>
                <a:r>
                  <a:rPr lang="ja-JP" altLang="en-US" dirty="0" smtClean="0"/>
                  <a:t>（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ja-JP" altLang="en-US" dirty="0" smtClean="0"/>
                  <a:t>）</a:t>
                </a:r>
                <a:endParaRPr lang="en-US" altLang="ja-JP" dirty="0"/>
              </a:p>
              <a:p>
                <a:r>
                  <a:rPr kumimoji="1" lang="ja-JP" altLang="en-US" dirty="0" smtClean="0"/>
                  <a:t>検定統計量：</a:t>
                </a:r>
                <a:r>
                  <a:rPr lang="ja-JP" altLang="en-US" dirty="0" smtClean="0"/>
                  <a:t>傾き </a:t>
                </a:r>
                <a:r>
                  <a:rPr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の点推定値（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kumimoji="1" lang="ja-JP" altLang="en-US" b="0" i="1" smtClean="0">
                        <a:latin typeface="Cambria Math"/>
                      </a:rPr>
                      <m:t>）</m:t>
                    </m:r>
                  </m:oMath>
                </a14:m>
                <a:r>
                  <a:rPr kumimoji="1" lang="ja-JP" altLang="en-US" dirty="0" smtClean="0"/>
                  <a:t>を，その推定値の標本分布における標準偏差（標準誤差）で割る．帰無仮説が正しいとき，自由度 </a:t>
                </a:r>
                <a:r>
                  <a:rPr kumimoji="1"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kumimoji="1" lang="en-US" altLang="ja-JP" dirty="0" smtClean="0"/>
                  <a:t>-2 </a:t>
                </a:r>
                <a:r>
                  <a:rPr kumimoji="1" lang="ja-JP" altLang="en-US" dirty="0" smtClean="0"/>
                  <a:t>の </a:t>
                </a:r>
                <a:r>
                  <a:rPr kumimoji="1"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分布に従う．</a:t>
                </a:r>
                <a:endParaRPr kumimoji="1" lang="en-US" altLang="ja-JP" dirty="0" smtClean="0"/>
              </a:p>
            </p:txBody>
          </p:sp>
        </mc:Choice>
        <mc:Fallback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752" r="-18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635896" y="4552102"/>
                <a:ext cx="3155351" cy="1560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𝑀𝑆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𝐸𝑅𝑅𝑂𝑅</m:t>
                                      </m:r>
                                    </m:sub>
                                  </m:sSub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kumimoji="1" lang="en-US" altLang="ja-JP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kumimoji="1" lang="en-US" altLang="ja-JP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ja-JP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ja-JP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kumimoji="1" lang="en-US" altLang="ja-JP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kumimoji="1" lang="en-US" altLang="ja-JP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kumimoji="1" lang="en-US" altLang="ja-JP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552102"/>
                <a:ext cx="3155351" cy="1560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 smtClean="0"/>
                  <a:t>切片 </a:t>
                </a:r>
                <a:r>
                  <a:rPr lang="en-US" altLang="ja-JP" i="1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ja-JP" altLang="en-US" dirty="0"/>
                  <a:t>の検定も可能だが，興味外のことも多い．変数を標準化すれば</a:t>
                </a:r>
                <a:r>
                  <a:rPr lang="ja-JP" altLang="en-US" dirty="0" smtClean="0"/>
                  <a:t>，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en-US" dirty="0" smtClean="0"/>
                  <a:t> となる．</a:t>
                </a:r>
                <a:endParaRPr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426" r="-14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3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8.6.3.</a:t>
            </a:r>
            <a:r>
              <a:rPr lang="ja-JP" altLang="en-US" dirty="0"/>
              <a:t>　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ja-JP" altLang="en-US" dirty="0"/>
              <a:t>と 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dirty="0" smtClean="0"/>
              <a:t>の関係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単</a:t>
            </a:r>
            <a:r>
              <a:rPr kumimoji="1" lang="ja-JP" altLang="en-US" dirty="0" smtClean="0"/>
              <a:t>回帰分析では，決定係数の有意性検定と，傾きの有意性検定は，同一のものである．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回帰に</a:t>
            </a:r>
            <a:r>
              <a:rPr lang="ja-JP" altLang="en-US" dirty="0" smtClean="0"/>
              <a:t>よって説明できる変動が０ということは，回帰直線の傾きが０であること同じである．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傾きの</a:t>
            </a:r>
            <a:r>
              <a:rPr kumimoji="1" lang="ja-JP" altLang="en-US" dirty="0" smtClean="0"/>
              <a:t>有意性検定での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統計量の２乗を計算し，それが決定</a:t>
            </a:r>
            <a:r>
              <a:rPr lang="ja-JP" altLang="en-US" dirty="0" smtClean="0"/>
              <a:t>係数</a:t>
            </a:r>
            <a:r>
              <a:rPr kumimoji="1" lang="ja-JP" altLang="en-US" dirty="0" smtClean="0"/>
              <a:t>の有意性検定における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統計量と一致することを確かめよ．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69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576" y="1147198"/>
            <a:ext cx="759810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Coefficients:</a:t>
            </a:r>
          </a:p>
          <a:p>
            <a:r>
              <a:rPr lang="en-US" altLang="ja-JP" sz="2400" dirty="0"/>
              <a:t>            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      </a:t>
            </a:r>
            <a:r>
              <a:rPr lang="en-US" altLang="ja-JP" sz="2400" dirty="0" smtClean="0"/>
              <a:t>Estimate 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Std</a:t>
            </a:r>
            <a:r>
              <a:rPr lang="en-US" altLang="ja-JP" sz="2400" dirty="0"/>
              <a:t>. </a:t>
            </a:r>
            <a:r>
              <a:rPr lang="en-US" altLang="ja-JP" sz="2400" dirty="0" smtClean="0"/>
              <a:t>Error  </a:t>
            </a:r>
            <a:r>
              <a:rPr lang="en-US" altLang="ja-JP" sz="2400" u="sng" dirty="0" smtClean="0">
                <a:solidFill>
                  <a:srgbClr val="FF0000"/>
                </a:solidFill>
              </a:rPr>
              <a:t>t </a:t>
            </a:r>
            <a:r>
              <a:rPr lang="en-US" altLang="ja-JP" sz="2400" u="sng" dirty="0">
                <a:solidFill>
                  <a:srgbClr val="FF0000"/>
                </a:solidFill>
              </a:rPr>
              <a:t>value </a:t>
            </a:r>
            <a:r>
              <a:rPr lang="en-US" altLang="ja-JP" sz="2400" dirty="0" smtClean="0"/>
              <a:t>  </a:t>
            </a:r>
            <a:r>
              <a:rPr lang="en-US" altLang="ja-JP" sz="2400" dirty="0" err="1" smtClean="0"/>
              <a:t>Pr</a:t>
            </a:r>
            <a:r>
              <a:rPr lang="en-US" altLang="ja-JP" sz="2400" dirty="0" smtClean="0"/>
              <a:t>(&gt;|</a:t>
            </a:r>
            <a:r>
              <a:rPr lang="en-US" altLang="ja-JP" sz="2400" dirty="0"/>
              <a:t>t|)    </a:t>
            </a:r>
          </a:p>
          <a:p>
            <a:r>
              <a:rPr lang="en-US" altLang="ja-JP" sz="2400" dirty="0"/>
              <a:t>(Intercept) 1.979696   0.430569   4.598 </a:t>
            </a:r>
            <a:r>
              <a:rPr lang="en-US" altLang="ja-JP" sz="2400" dirty="0" smtClean="0"/>
              <a:t>  2.25e-05 </a:t>
            </a:r>
            <a:r>
              <a:rPr lang="en-US" altLang="ja-JP" sz="2400" dirty="0"/>
              <a:t>***</a:t>
            </a:r>
          </a:p>
          <a:p>
            <a:r>
              <a:rPr lang="en-US" altLang="ja-JP" sz="2400" dirty="0"/>
              <a:t>CITYAGE     0.030777   0.004512   </a:t>
            </a:r>
            <a:r>
              <a:rPr lang="en-US" altLang="ja-JP" sz="2400" u="sng" dirty="0">
                <a:solidFill>
                  <a:srgbClr val="FF0000"/>
                </a:solidFill>
              </a:rPr>
              <a:t>6.822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  5.03e-09 </a:t>
            </a:r>
            <a:r>
              <a:rPr lang="en-US" altLang="ja-JP" sz="2400" dirty="0"/>
              <a:t>***</a:t>
            </a:r>
          </a:p>
          <a:p>
            <a:r>
              <a:rPr lang="en-US" altLang="ja-JP" sz="2400" dirty="0"/>
              <a:t>---</a:t>
            </a:r>
          </a:p>
          <a:p>
            <a:r>
              <a:rPr lang="en-US" altLang="ja-JP" sz="2400" dirty="0" err="1"/>
              <a:t>Signif</a:t>
            </a:r>
            <a:r>
              <a:rPr lang="en-US" altLang="ja-JP" sz="2400" dirty="0"/>
              <a:t>. codes:  0 ‘***’ 0.001 ‘**’ 0.01 ‘*’ 0.05 ‘.’ 0.1 ‘ ’ 1</a:t>
            </a:r>
          </a:p>
          <a:p>
            <a:endParaRPr lang="en-US" altLang="ja-JP" sz="2400" dirty="0"/>
          </a:p>
          <a:p>
            <a:r>
              <a:rPr lang="en-US" altLang="ja-JP" sz="2400" dirty="0"/>
              <a:t>Residual standard error: 1.383 on 60 degrees of freedom</a:t>
            </a:r>
          </a:p>
          <a:p>
            <a:r>
              <a:rPr lang="en-US" altLang="ja-JP" sz="2400" dirty="0"/>
              <a:t>Multiple R-squared:  0.4368,    Adjusted R-squared:  0.4274 </a:t>
            </a:r>
          </a:p>
          <a:p>
            <a:r>
              <a:rPr lang="en-US" altLang="ja-JP" sz="2400" u="sng" dirty="0">
                <a:solidFill>
                  <a:srgbClr val="FF0000"/>
                </a:solidFill>
              </a:rPr>
              <a:t>F-statistic: 46.54 on 1 and 60 DF</a:t>
            </a:r>
            <a:r>
              <a:rPr lang="en-US" altLang="ja-JP" sz="2400" dirty="0"/>
              <a:t>,  p-value: </a:t>
            </a:r>
            <a:r>
              <a:rPr lang="en-US" altLang="ja-JP" sz="2400" dirty="0" smtClean="0"/>
              <a:t>5.034e-09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710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リーバートが行った分析は，回帰と相関の手法．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６３都市</a:t>
            </a:r>
            <a:r>
              <a:rPr lang="ja-JP" altLang="en-US" dirty="0" smtClean="0"/>
              <a:t>（表</a:t>
            </a:r>
            <a:r>
              <a:rPr lang="en-US" altLang="ja-JP" dirty="0" smtClean="0"/>
              <a:t>8.1</a:t>
            </a:r>
            <a:r>
              <a:rPr lang="ja-JP" altLang="en-US" dirty="0" smtClean="0"/>
              <a:t>は，ワシントン</a:t>
            </a:r>
            <a:r>
              <a:rPr lang="en-US" altLang="ja-JP" dirty="0" smtClean="0"/>
              <a:t>D.C.</a:t>
            </a:r>
            <a:r>
              <a:rPr lang="ja-JP" altLang="en-US" dirty="0" smtClean="0"/>
              <a:t>を除く</a:t>
            </a:r>
            <a:r>
              <a:rPr lang="en-US" altLang="ja-JP" dirty="0" smtClean="0"/>
              <a:t>62</a:t>
            </a:r>
            <a:r>
              <a:rPr lang="ja-JP" altLang="en-US" dirty="0" smtClean="0"/>
              <a:t>都市）</a:t>
            </a:r>
            <a:r>
              <a:rPr kumimoji="1" lang="ja-JP" altLang="en-US" dirty="0" smtClean="0"/>
              <a:t>のデータを用いて，彼の分析の一部をなぞる．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リーバート</a:t>
            </a:r>
            <a:r>
              <a:rPr lang="ja-JP" altLang="en-US" dirty="0" smtClean="0"/>
              <a:t>は</a:t>
            </a:r>
            <a:r>
              <a:rPr lang="en-US" altLang="ja-JP" dirty="0" smtClean="0"/>
              <a:t>668</a:t>
            </a:r>
            <a:r>
              <a:rPr lang="ja-JP" altLang="en-US" dirty="0" smtClean="0"/>
              <a:t>都市を分析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人口</a:t>
            </a:r>
            <a:r>
              <a:rPr kumimoji="1" lang="ja-JP" altLang="en-US" dirty="0" smtClean="0"/>
              <a:t>と歴史は</a:t>
            </a:r>
            <a:r>
              <a:rPr kumimoji="1" lang="en-US" altLang="ja-JP" dirty="0" smtClean="0"/>
              <a:t>1970</a:t>
            </a:r>
            <a:r>
              <a:rPr kumimoji="1" lang="ja-JP" altLang="en-US" dirty="0" smtClean="0"/>
              <a:t>年時点でのデータ．都市機能の指標は</a:t>
            </a:r>
            <a:r>
              <a:rPr kumimoji="1" lang="en-US" altLang="ja-JP" dirty="0" smtClean="0"/>
              <a:t>1962</a:t>
            </a:r>
            <a:r>
              <a:rPr kumimoji="1" lang="ja-JP" altLang="en-US" dirty="0" smtClean="0"/>
              <a:t>年のデータ．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83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練習問題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傾き </a:t>
                </a:r>
                <a:r>
                  <a:rPr kumimoji="1" lang="en-US" altLang="ja-JP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の推定値の分散は以下の式で与えられる．傾きの推定値を安定させる（推定値の分散を小さくする）ために実行可能な手段は何か？</a:t>
                </a:r>
                <a:endParaRPr kumimoji="1" lang="en-US" altLang="ja-JP" dirty="0" smtClean="0"/>
              </a:p>
              <a:p>
                <a:pPr lvl="1"/>
                <a:endParaRPr lang="en-US" altLang="ja-JP" dirty="0"/>
              </a:p>
              <a:p>
                <a:pPr lvl="1"/>
                <a:r>
                  <a:rPr kumimoji="1" lang="ja-JP" altLang="en-US" dirty="0" smtClean="0"/>
                  <a:t>ここ</a:t>
                </a:r>
                <a:r>
                  <a:rPr kumimoji="1" lang="ja-JP" altLang="en-US" dirty="0" smtClean="0"/>
                  <a:t>で，</a:t>
                </a:r>
                <a:r>
                  <a:rPr kumimoji="1"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は標本の</a:t>
                </a:r>
                <a:r>
                  <a:rPr kumimoji="1" lang="ja-JP" altLang="en-US" dirty="0" smtClean="0"/>
                  <a:t>大きさ</a:t>
                </a:r>
                <a:r>
                  <a:rPr lang="ja-JP" altLang="en-US" dirty="0" smtClean="0"/>
                  <a:t>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ja-JP" altLang="en-US" dirty="0" smtClean="0"/>
                  <a:t> は</a:t>
                </a:r>
                <a:r>
                  <a:rPr lang="ja-JP" altLang="en-US" dirty="0" smtClean="0"/>
                  <a:t>誤差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ja-JP" altLang="en-US" dirty="0" smtClean="0"/>
                  <a:t>の</a:t>
                </a:r>
                <a:r>
                  <a:rPr lang="ja-JP" altLang="en-US" dirty="0"/>
                  <a:t>母集団</a:t>
                </a:r>
                <a:r>
                  <a:rPr lang="ja-JP" altLang="en-US" dirty="0" smtClean="0"/>
                  <a:t>分散（標本から推定する）．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411760" y="3209506"/>
                <a:ext cx="1655966" cy="829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209506"/>
                <a:ext cx="1655966" cy="8299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216578" y="5333264"/>
                <a:ext cx="1851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ja-JP" altLang="en-US" sz="24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𝑀𝑆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𝑒𝑟𝑟𝑜𝑟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578" y="5333264"/>
                <a:ext cx="1851148" cy="369332"/>
              </a:xfrm>
              <a:prstGeom prst="rect">
                <a:avLst/>
              </a:prstGeom>
              <a:blipFill>
                <a:blip r:embed="rId4"/>
                <a:stretch>
                  <a:fillRect l="-1980" t="-18333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4625937" y="5085184"/>
                <a:ext cx="2266838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937" y="5085184"/>
                <a:ext cx="2266838" cy="8654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4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ja-JP" altLang="en-US" dirty="0" smtClean="0"/>
                  <a:t>傾き </a:t>
                </a:r>
                <a:r>
                  <a:rPr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ja-JP" dirty="0"/>
                  <a:t> </a:t>
                </a:r>
                <a:r>
                  <a:rPr lang="ja-JP" altLang="en-US" dirty="0"/>
                  <a:t>の推定値の</a:t>
                </a:r>
                <a:r>
                  <a:rPr lang="ja-JP" altLang="en-US" dirty="0" smtClean="0"/>
                  <a:t>分散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kumimoji="1" lang="ja-JP" altLang="en-US" dirty="0" smtClean="0"/>
                  <a:t> の分母は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ja-JP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1" lang="ja-JP" altLang="en-US" dirty="0" smtClean="0"/>
                  <a:t> だが，標本の大きさ </a:t>
                </a:r>
                <a:r>
                  <a:rPr kumimoji="1" lang="en-US" altLang="ja-JP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と</a:t>
                </a:r>
                <a:r>
                  <a:rPr lang="ja-JP" altLang="en-US" dirty="0" smtClean="0"/>
                  <a:t>分散の積の形で書いてあることには意味がある．分散を一定にしたまま，標本を大きくすることができる．たとえば，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−2,2</m:t>
                        </m:r>
                      </m:e>
                    </m:d>
                  </m:oMath>
                </a14:m>
                <a:r>
                  <a:rPr kumimoji="1" lang="ja-JP" altLang="en-US" dirty="0" smtClean="0"/>
                  <a:t> と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−2,−2,2,2</m:t>
                        </m:r>
                      </m:e>
                    </m:d>
                  </m:oMath>
                </a14:m>
                <a:r>
                  <a:rPr kumimoji="1" lang="ja-JP" altLang="en-US" dirty="0" smtClean="0"/>
                  <a:t> というデータを考えてみるとよい．これは同一の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について </a:t>
                </a:r>
                <a:r>
                  <a:rPr kumimoji="1" lang="en-US" altLang="ja-JP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の値の測定を繰り返すことを意味する．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4161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理解確認</a:t>
            </a:r>
            <a:r>
              <a:rPr lang="ja-JP" altLang="en-US" dirty="0" smtClean="0"/>
              <a:t>のポイント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単回帰分析の概要を説明できますか？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量的な目的変数および説明変数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直線的な相関関係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回帰モデル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最小２乗法による，回帰直線の傾きと切片の推定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0460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回帰直線が</a:t>
            </a:r>
            <a:r>
              <a:rPr lang="ja-JP" altLang="en-US" dirty="0" smtClean="0"/>
              <a:t>必ず</a:t>
            </a:r>
            <a:r>
              <a:rPr kumimoji="1" lang="ja-JP" altLang="en-US" dirty="0" smtClean="0"/>
              <a:t>通る点はどこですか？</a:t>
            </a:r>
            <a:endParaRPr kumimoji="1" lang="en-US" altLang="ja-JP" dirty="0" smtClean="0"/>
          </a:p>
          <a:p>
            <a:r>
              <a:rPr lang="ja-JP" altLang="en-US" dirty="0" smtClean="0"/>
              <a:t>回帰直線の傾きと相関係数はどのような関係にありますか？</a:t>
            </a:r>
            <a:endParaRPr lang="en-US" altLang="ja-JP" dirty="0" smtClean="0"/>
          </a:p>
          <a:p>
            <a:r>
              <a:rPr lang="ja-JP" altLang="en-US" dirty="0" smtClean="0"/>
              <a:t>回帰</a:t>
            </a:r>
            <a:r>
              <a:rPr lang="ja-JP" altLang="en-US" dirty="0"/>
              <a:t>係数および標準回帰係数の意味を説明できますか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r>
              <a:rPr lang="ja-JP" altLang="en-US" dirty="0"/>
              <a:t>決定係数</a:t>
            </a:r>
            <a:r>
              <a:rPr lang="ja-JP" altLang="en-US" dirty="0" smtClean="0"/>
              <a:t>の定義式を書き，その意味を説明できますか？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66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回帰効果とは何か説明できますか？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データが与えられたとき，決定係数の有意性検定を実行できますか？</a:t>
            </a:r>
            <a:endParaRPr kumimoji="1" lang="en-US" altLang="ja-JP" dirty="0" smtClean="0"/>
          </a:p>
          <a:p>
            <a:r>
              <a:rPr lang="ja-JP" altLang="en-US" dirty="0"/>
              <a:t>データが与えられた</a:t>
            </a:r>
            <a:r>
              <a:rPr lang="ja-JP" altLang="en-US" dirty="0" smtClean="0"/>
              <a:t>とき，傾きの有意性検定を実行できますか？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傾きの推定値の分散を計算する式は覚えなくてよい．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352730"/>
              </p:ext>
            </p:extLst>
          </p:nvPr>
        </p:nvGraphicFramePr>
        <p:xfrm>
          <a:off x="2339752" y="4941168"/>
          <a:ext cx="18542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" name="数式" r:id="rId3" imgW="799920" imgH="457200" progId="Equation.3">
                  <p:embed/>
                </p:oleObj>
              </mc:Choice>
              <mc:Fallback>
                <p:oleObj name="数式" r:id="rId3" imgW="799920" imgH="45720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941168"/>
                        <a:ext cx="18542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6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命題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P1</a:t>
            </a:r>
            <a:r>
              <a:rPr lang="ja-JP" altLang="en-US" dirty="0" smtClean="0"/>
              <a:t>：都市の歴史が古いほど，自治体の活動範囲は広い．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P2</a:t>
            </a:r>
            <a:r>
              <a:rPr kumimoji="1" lang="ja-JP" altLang="en-US" dirty="0" smtClean="0"/>
              <a:t>：都市の規模が大きいほど，自治体の活動範囲は広い．</a:t>
            </a:r>
            <a:endParaRPr kumimoji="1" lang="en-US" altLang="ja-JP" dirty="0" smtClean="0"/>
          </a:p>
          <a:p>
            <a:r>
              <a:rPr lang="ja-JP" altLang="en-US" dirty="0"/>
              <a:t>操作</a:t>
            </a:r>
            <a:r>
              <a:rPr lang="ja-JP" altLang="en-US" dirty="0" smtClean="0"/>
              <a:t>仮説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H1</a:t>
            </a:r>
            <a:r>
              <a:rPr kumimoji="1" lang="ja-JP" altLang="en-US" dirty="0" smtClean="0"/>
              <a:t>：人口１万人を超えてから経た年数（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baseline="-25000" dirty="0" smtClean="0"/>
              <a:t>1</a:t>
            </a:r>
            <a:r>
              <a:rPr kumimoji="1" lang="ja-JP" altLang="en-US" dirty="0" smtClean="0"/>
              <a:t>）が多いほど，市の果たす機能（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1" lang="ja-JP" altLang="en-US" dirty="0" smtClean="0"/>
              <a:t>）が多い．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H2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1970</a:t>
            </a:r>
            <a:r>
              <a:rPr kumimoji="1" lang="ja-JP" altLang="en-US" dirty="0" smtClean="0"/>
              <a:t>年の</a:t>
            </a:r>
            <a:r>
              <a:rPr lang="ja-JP" altLang="en-US" dirty="0"/>
              <a:t>人口（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baseline="-25000" dirty="0" smtClean="0"/>
              <a:t>2</a:t>
            </a:r>
            <a:r>
              <a:rPr lang="ja-JP" altLang="en-US" dirty="0" smtClean="0"/>
              <a:t>）</a:t>
            </a:r>
            <a:r>
              <a:rPr lang="ja-JP" altLang="en-US" dirty="0"/>
              <a:t>が</a:t>
            </a:r>
            <a:r>
              <a:rPr kumimoji="1" lang="ja-JP" altLang="en-US" dirty="0" smtClean="0"/>
              <a:t>多い都市ほど，市の果たす機能が多い．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8.1.1 </a:t>
            </a:r>
            <a:r>
              <a:rPr kumimoji="1" lang="ja-JP" altLang="en-US" dirty="0" smtClean="0"/>
              <a:t>自治体の活動範囲についての記述統計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971600" y="1916832"/>
            <a:ext cx="74760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city62 </a:t>
            </a:r>
            <a:r>
              <a:rPr lang="en-US" altLang="ja-JP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read.csv("city62.csv</a:t>
            </a:r>
            <a:r>
              <a:rPr lang="en-US" altLang="ja-JP" sz="2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head(city62)</a:t>
            </a:r>
          </a:p>
          <a:p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  NUM </a:t>
            </a:r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REGION CITYAGE FUNCTION POPULAT</a:t>
            </a:r>
          </a:p>
          <a:p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1   1      3      86        4     275</a:t>
            </a:r>
          </a:p>
          <a:p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2   2      1     146        5     116</a:t>
            </a:r>
          </a:p>
          <a:p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3   3      2      46        4     127</a:t>
            </a:r>
          </a:p>
          <a:p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4   4      2     106        4     497</a:t>
            </a:r>
          </a:p>
          <a:p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5   5      4      66        4     117</a:t>
            </a:r>
          </a:p>
          <a:p>
            <a:r>
              <a:rPr lang="en-US" altLang="ja-JP" sz="2800" dirty="0">
                <a:latin typeface="ＭＳ ゴシック" pitchFamily="49" charset="-128"/>
                <a:ea typeface="ＭＳ ゴシック" pitchFamily="49" charset="-128"/>
              </a:rPr>
              <a:t>6   6      2      86        4     301</a:t>
            </a:r>
            <a:endParaRPr lang="en-US" altLang="ja-JP" sz="28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4799</TotalTime>
  <Words>3670</Words>
  <Application>Microsoft Office PowerPoint</Application>
  <PresentationFormat>画面に合わせる (4:3)</PresentationFormat>
  <Paragraphs>416</Paragraphs>
  <Slides>74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74</vt:i4>
      </vt:variant>
    </vt:vector>
  </HeadingPairs>
  <TitlesOfParts>
    <vt:vector size="83" baseType="lpstr">
      <vt:lpstr>ＭＳ Ｐゴシック</vt:lpstr>
      <vt:lpstr>ＭＳ ゴシック</vt:lpstr>
      <vt:lpstr>Arial</vt:lpstr>
      <vt:lpstr>Calibri</vt:lpstr>
      <vt:lpstr>Cambria Math</vt:lpstr>
      <vt:lpstr>Courier New</vt:lpstr>
      <vt:lpstr>Times New Roman</vt:lpstr>
      <vt:lpstr>Office テーマ</vt:lpstr>
      <vt:lpstr>数式</vt:lpstr>
      <vt:lpstr>社会統計 第10回：単回帰分析（第８章）</vt:lpstr>
      <vt:lpstr>第８章：２つの連続変数間の関係を 推定する－２変量回帰と相関</vt:lpstr>
      <vt:lpstr>PowerPoint プレゼンテーション</vt:lpstr>
      <vt:lpstr>8.1 回帰や相関の手法を用いた 分析例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8.1.1 自治体の活動範囲についての記述統計</vt:lpstr>
      <vt:lpstr>PowerPoint プレゼンテーション</vt:lpstr>
      <vt:lpstr>8.2 散布図と回帰直線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8.3 線形回帰式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8.3.1 線形回帰を自治体の活動範囲の例に適用する</vt:lpstr>
      <vt:lpstr>PowerPoint プレゼンテーション</vt:lpstr>
      <vt:lpstr>PowerPoint プレゼンテーション</vt:lpstr>
      <vt:lpstr>8.4 連関の測度</vt:lpstr>
      <vt:lpstr>PowerPoint プレゼンテーション</vt:lpstr>
      <vt:lpstr>PowerPoint プレゼンテーション</vt:lpstr>
      <vt:lpstr>8.4.1 決定係数</vt:lpstr>
      <vt:lpstr>誤差減少率としての決定係数</vt:lpstr>
      <vt:lpstr>PowerPoint プレゼンテーション</vt:lpstr>
      <vt:lpstr>PowerPoint プレゼンテーション</vt:lpstr>
      <vt:lpstr>PowerPoint プレゼンテーション</vt:lpstr>
      <vt:lpstr>偏差ベクトル</vt:lpstr>
      <vt:lpstr>偏差ベクトルの大きさと標準偏差</vt:lpstr>
      <vt:lpstr>相関係数</vt:lpstr>
      <vt:lpstr>相関係数の値</vt:lpstr>
      <vt:lpstr>PowerPoint プレゼンテーション</vt:lpstr>
      <vt:lpstr>PowerPoint プレゼンテーション</vt:lpstr>
      <vt:lpstr>8.5 標準回帰係数</vt:lpstr>
      <vt:lpstr>PowerPoint プレゼンテーション</vt:lpstr>
      <vt:lpstr>PowerPoint プレゼンテーション</vt:lpstr>
      <vt:lpstr>8.5.1 平均への回帰</vt:lpstr>
      <vt:lpstr>PowerPoint プレゼンテーション</vt:lpstr>
      <vt:lpstr>PowerPoint プレゼンテーション</vt:lpstr>
      <vt:lpstr>PowerPoint プレゼンテーション</vt:lpstr>
      <vt:lpstr>8.6 回帰と相関の有意性検定</vt:lpstr>
      <vt:lpstr>8.6.1. 決定係数の有意性検定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8.6.2.　a と b の有意性の検定</vt:lpstr>
      <vt:lpstr>PowerPoint プレゼンテーション</vt:lpstr>
      <vt:lpstr>8.6.3.　F と t2 の関係</vt:lpstr>
      <vt:lpstr>PowerPoint プレゼンテーション</vt:lpstr>
      <vt:lpstr>練習問題</vt:lpstr>
      <vt:lpstr>PowerPoint プレゼンテーション</vt:lpstr>
      <vt:lpstr>理解確認のポイント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社会統計 第８回：単回帰分析（第８章）</dc:title>
  <dc:creator>Atsushi</dc:creator>
  <cp:lastModifiedBy>寺尾 敦</cp:lastModifiedBy>
  <cp:revision>176</cp:revision>
  <dcterms:created xsi:type="dcterms:W3CDTF">2010-06-07T22:02:50Z</dcterms:created>
  <dcterms:modified xsi:type="dcterms:W3CDTF">2020-07-05T20:52:06Z</dcterms:modified>
</cp:coreProperties>
</file>