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6"/>
  </p:notesMasterIdLst>
  <p:handoutMasterIdLst>
    <p:handoutMasterId r:id="rId67"/>
  </p:handoutMasterIdLst>
  <p:sldIdLst>
    <p:sldId id="256" r:id="rId2"/>
    <p:sldId id="257" r:id="rId3"/>
    <p:sldId id="258" r:id="rId4"/>
    <p:sldId id="290" r:id="rId5"/>
    <p:sldId id="291" r:id="rId6"/>
    <p:sldId id="303" r:id="rId7"/>
    <p:sldId id="305" r:id="rId8"/>
    <p:sldId id="279" r:id="rId9"/>
    <p:sldId id="259" r:id="rId10"/>
    <p:sldId id="304" r:id="rId11"/>
    <p:sldId id="260" r:id="rId12"/>
    <p:sldId id="289" r:id="rId13"/>
    <p:sldId id="262" r:id="rId14"/>
    <p:sldId id="261" r:id="rId15"/>
    <p:sldId id="264" r:id="rId16"/>
    <p:sldId id="306" r:id="rId17"/>
    <p:sldId id="263" r:id="rId18"/>
    <p:sldId id="265" r:id="rId19"/>
    <p:sldId id="267" r:id="rId20"/>
    <p:sldId id="282" r:id="rId21"/>
    <p:sldId id="266" r:id="rId22"/>
    <p:sldId id="283" r:id="rId23"/>
    <p:sldId id="284" r:id="rId24"/>
    <p:sldId id="285" r:id="rId25"/>
    <p:sldId id="268" r:id="rId26"/>
    <p:sldId id="315" r:id="rId27"/>
    <p:sldId id="316" r:id="rId28"/>
    <p:sldId id="307" r:id="rId29"/>
    <p:sldId id="269" r:id="rId30"/>
    <p:sldId id="280" r:id="rId31"/>
    <p:sldId id="295" r:id="rId32"/>
    <p:sldId id="271" r:id="rId33"/>
    <p:sldId id="299" r:id="rId34"/>
    <p:sldId id="300" r:id="rId35"/>
    <p:sldId id="272" r:id="rId36"/>
    <p:sldId id="281" r:id="rId37"/>
    <p:sldId id="273" r:id="rId38"/>
    <p:sldId id="308" r:id="rId39"/>
    <p:sldId id="309" r:id="rId40"/>
    <p:sldId id="310" r:id="rId41"/>
    <p:sldId id="296" r:id="rId42"/>
    <p:sldId id="297" r:id="rId43"/>
    <p:sldId id="292" r:id="rId44"/>
    <p:sldId id="301" r:id="rId45"/>
    <p:sldId id="274" r:id="rId46"/>
    <p:sldId id="294" r:id="rId47"/>
    <p:sldId id="275" r:id="rId48"/>
    <p:sldId id="288" r:id="rId49"/>
    <p:sldId id="293" r:id="rId50"/>
    <p:sldId id="287" r:id="rId51"/>
    <p:sldId id="298" r:id="rId52"/>
    <p:sldId id="276" r:id="rId53"/>
    <p:sldId id="286" r:id="rId54"/>
    <p:sldId id="278" r:id="rId55"/>
    <p:sldId id="277" r:id="rId56"/>
    <p:sldId id="302" r:id="rId57"/>
    <p:sldId id="311" r:id="rId58"/>
    <p:sldId id="313" r:id="rId59"/>
    <p:sldId id="312" r:id="rId60"/>
    <p:sldId id="314" r:id="rId61"/>
    <p:sldId id="317" r:id="rId62"/>
    <p:sldId id="318" r:id="rId63"/>
    <p:sldId id="319" r:id="rId64"/>
    <p:sldId id="320" r:id="rId65"/>
  </p:sldIdLst>
  <p:sldSz cx="9144000" cy="6858000" type="screen4x3"/>
  <p:notesSz cx="7099300"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80" autoAdjust="0"/>
    <p:restoredTop sz="94660"/>
  </p:normalViewPr>
  <p:slideViewPr>
    <p:cSldViewPr>
      <p:cViewPr varScale="1">
        <p:scale>
          <a:sx n="69" d="100"/>
          <a:sy n="69" d="100"/>
        </p:scale>
        <p:origin x="1398" y="6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93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6.wmf"/><Relationship Id="rId5" Type="http://schemas.openxmlformats.org/officeDocument/2006/relationships/image" Target="../media/image5.wmf"/><Relationship Id="rId4"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4" Type="http://schemas.openxmlformats.org/officeDocument/2006/relationships/image" Target="../media/image28.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2.wmf"/><Relationship Id="rId1" Type="http://schemas.openxmlformats.org/officeDocument/2006/relationships/image" Target="../media/image31.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34.wmf"/><Relationship Id="rId1" Type="http://schemas.openxmlformats.org/officeDocument/2006/relationships/image" Target="../media/image33.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4.wmf"/><Relationship Id="rId1" Type="http://schemas.openxmlformats.org/officeDocument/2006/relationships/image" Target="../media/image35.wmf"/><Relationship Id="rId4" Type="http://schemas.openxmlformats.org/officeDocument/2006/relationships/image" Target="../media/image37.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40.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6" Type="http://schemas.openxmlformats.org/officeDocument/2006/relationships/image" Target="../media/image44.wmf"/><Relationship Id="rId5" Type="http://schemas.openxmlformats.org/officeDocument/2006/relationships/image" Target="../media/image43.wmf"/><Relationship Id="rId4" Type="http://schemas.openxmlformats.org/officeDocument/2006/relationships/image" Target="../media/image42.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22.vml.rels><?xml version="1.0" encoding="UTF-8" standalone="yes"?>
<Relationships xmlns="http://schemas.openxmlformats.org/package/2006/relationships"><Relationship Id="rId2" Type="http://schemas.openxmlformats.org/officeDocument/2006/relationships/image" Target="../media/image47.wmf"/><Relationship Id="rId1" Type="http://schemas.openxmlformats.org/officeDocument/2006/relationships/image" Target="../media/image46.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53.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55.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59.wmf"/><Relationship Id="rId1" Type="http://schemas.openxmlformats.org/officeDocument/2006/relationships/image" Target="../media/image58.wmf"/></Relationships>
</file>

<file path=ppt/drawings/_rels/vmlDrawing28.vml.rels><?xml version="1.0" encoding="UTF-8" standalone="yes"?>
<Relationships xmlns="http://schemas.openxmlformats.org/package/2006/relationships"><Relationship Id="rId2" Type="http://schemas.openxmlformats.org/officeDocument/2006/relationships/image" Target="../media/image62.wmf"/><Relationship Id="rId1" Type="http://schemas.openxmlformats.org/officeDocument/2006/relationships/image" Target="../media/image61.wmf"/></Relationships>
</file>

<file path=ppt/drawings/_rels/vmlDrawing29.vml.rels><?xml version="1.0" encoding="UTF-8" standalone="yes"?>
<Relationships xmlns="http://schemas.openxmlformats.org/package/2006/relationships"><Relationship Id="rId2" Type="http://schemas.openxmlformats.org/officeDocument/2006/relationships/image" Target="../media/image64.wmf"/><Relationship Id="rId1" Type="http://schemas.openxmlformats.org/officeDocument/2006/relationships/image" Target="../media/image6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65.wmf"/></Relationships>
</file>

<file path=ppt/drawings/_rels/vmlDrawing31.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67.wmf"/><Relationship Id="rId1" Type="http://schemas.openxmlformats.org/officeDocument/2006/relationships/image" Target="../media/image66.wmf"/><Relationship Id="rId4" Type="http://schemas.openxmlformats.org/officeDocument/2006/relationships/image" Target="../media/image68.wmf"/></Relationships>
</file>

<file path=ppt/drawings/_rels/vmlDrawing32.vml.rels><?xml version="1.0" encoding="UTF-8" standalone="yes"?>
<Relationships xmlns="http://schemas.openxmlformats.org/package/2006/relationships"><Relationship Id="rId2" Type="http://schemas.openxmlformats.org/officeDocument/2006/relationships/image" Target="../media/image69.wmf"/><Relationship Id="rId1" Type="http://schemas.openxmlformats.org/officeDocument/2006/relationships/image" Target="../media/image53.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70.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55.wmf"/></Relationships>
</file>

<file path=ppt/drawings/_rels/vmlDrawing35.vml.rels><?xml version="1.0" encoding="UTF-8" standalone="yes"?>
<Relationships xmlns="http://schemas.openxmlformats.org/package/2006/relationships"><Relationship Id="rId2" Type="http://schemas.openxmlformats.org/officeDocument/2006/relationships/image" Target="../media/image74.wmf"/><Relationship Id="rId1" Type="http://schemas.openxmlformats.org/officeDocument/2006/relationships/image" Target="../media/image73.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76.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78.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 Id="rId4" Type="http://schemas.openxmlformats.org/officeDocument/2006/relationships/image" Target="../media/image13.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0.wmf"/><Relationship Id="rId7" Type="http://schemas.openxmlformats.org/officeDocument/2006/relationships/image" Target="../media/image24.wmf"/><Relationship Id="rId2" Type="http://schemas.openxmlformats.org/officeDocument/2006/relationships/image" Target="../media/image19.wmf"/><Relationship Id="rId1" Type="http://schemas.openxmlformats.org/officeDocument/2006/relationships/image" Target="../media/image18.wmf"/><Relationship Id="rId6" Type="http://schemas.openxmlformats.org/officeDocument/2006/relationships/image" Target="../media/image23.wmf"/><Relationship Id="rId5" Type="http://schemas.openxmlformats.org/officeDocument/2006/relationships/image" Target="../media/image22.wmf"/><Relationship Id="rId4" Type="http://schemas.openxmlformats.org/officeDocument/2006/relationships/image" Target="../media/image2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DE41F9F1-9278-4BAB-AB69-42CD6306DABC}" type="datetimeFigureOut">
              <a:rPr kumimoji="1" lang="ja-JP" altLang="en-US" smtClean="0"/>
              <a:pPr/>
              <a:t>2018/6/15</a:t>
            </a:fld>
            <a:endParaRPr kumimoji="1" lang="ja-JP" altLang="en-US"/>
          </a:p>
        </p:txBody>
      </p:sp>
      <p:sp>
        <p:nvSpPr>
          <p:cNvPr id="4" name="フッター プレースホルダ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kumimoji="1" lang="ja-JP" altLang="en-US"/>
          </a:p>
        </p:txBody>
      </p:sp>
      <p:sp>
        <p:nvSpPr>
          <p:cNvPr id="5" name="スライド番号プレースホルダ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70B86B13-1F0B-4D64-8D03-0D71018EE611}" type="slidenum">
              <a:rPr kumimoji="1" lang="ja-JP" altLang="en-US" smtClean="0"/>
              <a:pPr/>
              <a:t>‹#›</a:t>
            </a:fld>
            <a:endParaRPr kumimoji="1" lang="ja-JP" altLang="en-US"/>
          </a:p>
        </p:txBody>
      </p:sp>
    </p:spTree>
    <p:extLst>
      <p:ext uri="{BB962C8B-B14F-4D97-AF65-F5344CB8AC3E}">
        <p14:creationId xmlns:p14="http://schemas.microsoft.com/office/powerpoint/2010/main" val="3882066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kumimoji="1" lang="ja-JP" altLang="en-US"/>
          </a:p>
        </p:txBody>
      </p:sp>
      <p:sp>
        <p:nvSpPr>
          <p:cNvPr id="3" name="日付プレースホルダ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484DCB31-262C-4962-8E56-694818C742AB}" type="datetimeFigureOut">
              <a:rPr kumimoji="1" lang="ja-JP" altLang="en-US" smtClean="0"/>
              <a:pPr/>
              <a:t>2018/6/15</a:t>
            </a:fld>
            <a:endParaRPr kumimoji="1" lang="ja-JP" altLang="en-US"/>
          </a:p>
        </p:txBody>
      </p:sp>
      <p:sp>
        <p:nvSpPr>
          <p:cNvPr id="4" name="スライド イメージ プレースホルダ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ja-JP" altLang="en-US"/>
          </a:p>
        </p:txBody>
      </p:sp>
      <p:sp>
        <p:nvSpPr>
          <p:cNvPr id="5" name="ノート プレースホルダ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kumimoji="1" lang="ja-JP" altLang="en-US"/>
          </a:p>
        </p:txBody>
      </p:sp>
      <p:sp>
        <p:nvSpPr>
          <p:cNvPr id="7" name="スライド番号プレースホルダ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853881DD-599A-449F-96D9-BD336758977E}" type="slidenum">
              <a:rPr kumimoji="1" lang="ja-JP" altLang="en-US" smtClean="0"/>
              <a:pPr/>
              <a:t>‹#›</a:t>
            </a:fld>
            <a:endParaRPr kumimoji="1" lang="ja-JP" altLang="en-US"/>
          </a:p>
        </p:txBody>
      </p:sp>
    </p:spTree>
    <p:extLst>
      <p:ext uri="{BB962C8B-B14F-4D97-AF65-F5344CB8AC3E}">
        <p14:creationId xmlns:p14="http://schemas.microsoft.com/office/powerpoint/2010/main" val="304835228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853881DD-599A-449F-96D9-BD336758977E}" type="slidenum">
              <a:rPr kumimoji="1" lang="ja-JP" altLang="en-US" smtClean="0"/>
              <a:pPr/>
              <a:t>2</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p:txBody>
      </p:sp>
      <p:sp>
        <p:nvSpPr>
          <p:cNvPr id="4" name="スライド番号プレースホルダ 3"/>
          <p:cNvSpPr>
            <a:spLocks noGrp="1"/>
          </p:cNvSpPr>
          <p:nvPr>
            <p:ph type="sldNum" sz="quarter" idx="10"/>
          </p:nvPr>
        </p:nvSpPr>
        <p:spPr/>
        <p:txBody>
          <a:bodyPr/>
          <a:lstStyle/>
          <a:p>
            <a:fld id="{853881DD-599A-449F-96D9-BD336758977E}" type="slidenum">
              <a:rPr kumimoji="1" lang="ja-JP" altLang="en-US" smtClean="0"/>
              <a:pPr/>
              <a:t>3</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err="1" smtClean="0"/>
              <a:t>Ustream</a:t>
            </a:r>
            <a:r>
              <a:rPr kumimoji="1" lang="en-US" altLang="ja-JP" baseline="0" dirty="0" smtClean="0"/>
              <a:t> </a:t>
            </a:r>
            <a:r>
              <a:rPr kumimoji="1" lang="ja-JP" altLang="en-US" baseline="0" dirty="0" err="1" smtClean="0"/>
              <a:t>での</a:t>
            </a:r>
            <a:r>
              <a:rPr kumimoji="1" lang="ja-JP" altLang="en-US" baseline="0" dirty="0" smtClean="0"/>
              <a:t>授業配信は，ここで前半・後半を分けています．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853881DD-599A-449F-96D9-BD336758977E}" type="slidenum">
              <a:rPr kumimoji="1" lang="ja-JP" altLang="en-US" smtClean="0"/>
              <a:pPr/>
              <a:t>28</a:t>
            </a:fld>
            <a:endParaRPr kumimoji="1" lang="ja-JP" altLang="en-US"/>
          </a:p>
        </p:txBody>
      </p:sp>
    </p:spTree>
    <p:extLst>
      <p:ext uri="{BB962C8B-B14F-4D97-AF65-F5344CB8AC3E}">
        <p14:creationId xmlns:p14="http://schemas.microsoft.com/office/powerpoint/2010/main" val="37539929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curve(</a:t>
            </a:r>
            <a:r>
              <a:rPr kumimoji="1" lang="en-US" altLang="ja-JP" dirty="0" err="1" smtClean="0"/>
              <a:t>df</a:t>
            </a:r>
            <a:r>
              <a:rPr kumimoji="1" lang="en-US" altLang="ja-JP" dirty="0" smtClean="0"/>
              <a:t>(x,2,27), </a:t>
            </a:r>
            <a:r>
              <a:rPr kumimoji="1" lang="en-US" altLang="ja-JP" dirty="0" err="1" smtClean="0"/>
              <a:t>xlim</a:t>
            </a:r>
            <a:r>
              <a:rPr kumimoji="1" lang="en-US" altLang="ja-JP" dirty="0" smtClean="0"/>
              <a:t>=c(0,5), </a:t>
            </a:r>
            <a:r>
              <a:rPr kumimoji="1" lang="en-US" altLang="ja-JP" dirty="0" err="1" smtClean="0"/>
              <a:t>col</a:t>
            </a:r>
            <a:r>
              <a:rPr kumimoji="1" lang="en-US" altLang="ja-JP" dirty="0" smtClean="0"/>
              <a:t>="red“, </a:t>
            </a:r>
            <a:r>
              <a:rPr kumimoji="1" lang="en-US" altLang="ja-JP" dirty="0" err="1" smtClean="0"/>
              <a:t>xlab</a:t>
            </a:r>
            <a:r>
              <a:rPr kumimoji="1" lang="en-US" altLang="ja-JP" dirty="0" smtClean="0"/>
              <a:t>="F", </a:t>
            </a:r>
            <a:r>
              <a:rPr kumimoji="1" lang="en-US" altLang="ja-JP" dirty="0" err="1" smtClean="0"/>
              <a:t>ylab</a:t>
            </a:r>
            <a:r>
              <a:rPr kumimoji="1" lang="en-US" altLang="ja-JP" dirty="0" smtClean="0"/>
              <a:t>="</a:t>
            </a:r>
            <a:r>
              <a:rPr kumimoji="1" lang="ja-JP" altLang="en-US" dirty="0" smtClean="0"/>
              <a:t>確率密度</a:t>
            </a:r>
            <a:r>
              <a:rPr kumimoji="1" lang="en-US" altLang="ja-JP" dirty="0" smtClean="0"/>
              <a:t>”)</a:t>
            </a:r>
          </a:p>
          <a:p>
            <a:r>
              <a:rPr kumimoji="1" lang="en-US" altLang="ja-JP" dirty="0" smtClean="0"/>
              <a:t>curve(</a:t>
            </a:r>
            <a:r>
              <a:rPr kumimoji="1" lang="en-US" altLang="ja-JP" dirty="0" err="1" smtClean="0"/>
              <a:t>df</a:t>
            </a:r>
            <a:r>
              <a:rPr kumimoji="1" lang="en-US" altLang="ja-JP" dirty="0" smtClean="0"/>
              <a:t>(x,3,27), </a:t>
            </a:r>
            <a:r>
              <a:rPr kumimoji="1" lang="en-US" altLang="ja-JP" dirty="0" err="1" smtClean="0"/>
              <a:t>xlim</a:t>
            </a:r>
            <a:r>
              <a:rPr kumimoji="1" lang="en-US" altLang="ja-JP" dirty="0" smtClean="0"/>
              <a:t>=c(0,5), </a:t>
            </a:r>
            <a:r>
              <a:rPr kumimoji="1" lang="en-US" altLang="ja-JP" dirty="0" err="1" smtClean="0"/>
              <a:t>col</a:t>
            </a:r>
            <a:r>
              <a:rPr kumimoji="1" lang="en-US" altLang="ja-JP" dirty="0" smtClean="0"/>
              <a:t>="blue", add=T)</a:t>
            </a:r>
          </a:p>
          <a:p>
            <a:endParaRPr kumimoji="1" lang="ja-JP" altLang="en-US" dirty="0"/>
          </a:p>
        </p:txBody>
      </p:sp>
      <p:sp>
        <p:nvSpPr>
          <p:cNvPr id="4" name="スライド番号プレースホルダ 3"/>
          <p:cNvSpPr>
            <a:spLocks noGrp="1"/>
          </p:cNvSpPr>
          <p:nvPr>
            <p:ph type="sldNum" sz="quarter" idx="10"/>
          </p:nvPr>
        </p:nvSpPr>
        <p:spPr/>
        <p:txBody>
          <a:bodyPr/>
          <a:lstStyle/>
          <a:p>
            <a:fld id="{853881DD-599A-449F-96D9-BD336758977E}" type="slidenum">
              <a:rPr kumimoji="1" lang="ja-JP" altLang="en-US" smtClean="0"/>
              <a:pPr/>
              <a:t>48</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err="1" smtClean="0"/>
              <a:t>qf</a:t>
            </a:r>
            <a:r>
              <a:rPr kumimoji="1" lang="en-US" altLang="ja-JP" dirty="0" smtClean="0"/>
              <a:t>(0.05, 2, 27, </a:t>
            </a:r>
            <a:r>
              <a:rPr kumimoji="1" lang="en-US" altLang="ja-JP" dirty="0" err="1" smtClean="0"/>
              <a:t>lower.tail</a:t>
            </a:r>
            <a:r>
              <a:rPr kumimoji="1" lang="en-US" altLang="ja-JP" dirty="0" smtClean="0"/>
              <a:t>=F)</a:t>
            </a:r>
            <a:endParaRPr kumimoji="1" lang="ja-JP" altLang="en-US" dirty="0"/>
          </a:p>
        </p:txBody>
      </p:sp>
      <p:sp>
        <p:nvSpPr>
          <p:cNvPr id="4" name="スライド番号プレースホルダ 3"/>
          <p:cNvSpPr>
            <a:spLocks noGrp="1"/>
          </p:cNvSpPr>
          <p:nvPr>
            <p:ph type="sldNum" sz="quarter" idx="10"/>
          </p:nvPr>
        </p:nvSpPr>
        <p:spPr/>
        <p:txBody>
          <a:bodyPr/>
          <a:lstStyle/>
          <a:p>
            <a:fld id="{853881DD-599A-449F-96D9-BD336758977E}" type="slidenum">
              <a:rPr kumimoji="1" lang="ja-JP" altLang="en-US" smtClean="0"/>
              <a:pPr/>
              <a:t>50</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r>
              <a:rPr kumimoji="1" lang="en-US" altLang="ja-JP" dirty="0" smtClean="0"/>
              <a:t>curve(</a:t>
            </a:r>
            <a:r>
              <a:rPr kumimoji="1" lang="en-US" altLang="ja-JP" dirty="0" err="1" smtClean="0"/>
              <a:t>df</a:t>
            </a:r>
            <a:r>
              <a:rPr kumimoji="1" lang="en-US" altLang="ja-JP" dirty="0" smtClean="0"/>
              <a:t>(x,2,27), </a:t>
            </a:r>
            <a:r>
              <a:rPr kumimoji="1" lang="en-US" altLang="ja-JP" dirty="0" err="1" smtClean="0"/>
              <a:t>xlim</a:t>
            </a:r>
            <a:r>
              <a:rPr kumimoji="1" lang="en-US" altLang="ja-JP" dirty="0" smtClean="0"/>
              <a:t>=c(0,5), </a:t>
            </a:r>
            <a:r>
              <a:rPr kumimoji="1" lang="en-US" altLang="ja-JP" dirty="0" err="1" smtClean="0"/>
              <a:t>xlab</a:t>
            </a:r>
            <a:r>
              <a:rPr kumimoji="1" lang="en-US" altLang="ja-JP" dirty="0" smtClean="0"/>
              <a:t>="F", </a:t>
            </a:r>
            <a:r>
              <a:rPr kumimoji="1" lang="en-US" altLang="ja-JP" dirty="0" err="1" smtClean="0"/>
              <a:t>ylab</a:t>
            </a:r>
            <a:r>
              <a:rPr kumimoji="1" lang="en-US" altLang="ja-JP" dirty="0" smtClean="0"/>
              <a:t>="</a:t>
            </a:r>
            <a:r>
              <a:rPr kumimoji="1" lang="ja-JP" altLang="en-US" dirty="0" smtClean="0"/>
              <a:t>確率密度</a:t>
            </a:r>
            <a:r>
              <a:rPr kumimoji="1" lang="en-US" altLang="ja-JP" dirty="0" smtClean="0"/>
              <a:t>")</a:t>
            </a:r>
          </a:p>
          <a:p>
            <a:r>
              <a:rPr kumimoji="1" lang="en-US" altLang="ja-JP" dirty="0" err="1" smtClean="0"/>
              <a:t>abline</a:t>
            </a:r>
            <a:r>
              <a:rPr kumimoji="1" lang="en-US" altLang="ja-JP" dirty="0" smtClean="0"/>
              <a:t>(v = </a:t>
            </a:r>
            <a:r>
              <a:rPr kumimoji="1" lang="en-US" altLang="ja-JP" dirty="0" err="1" smtClean="0"/>
              <a:t>qf</a:t>
            </a:r>
            <a:r>
              <a:rPr kumimoji="1" lang="en-US" altLang="ja-JP" dirty="0" smtClean="0"/>
              <a:t>(0.95, 2, 27))</a:t>
            </a:r>
            <a:endParaRPr kumimoji="1" lang="ja-JP" altLang="en-US" dirty="0"/>
          </a:p>
        </p:txBody>
      </p:sp>
      <p:sp>
        <p:nvSpPr>
          <p:cNvPr id="4" name="スライド番号プレースホルダ 3"/>
          <p:cNvSpPr>
            <a:spLocks noGrp="1"/>
          </p:cNvSpPr>
          <p:nvPr>
            <p:ph type="sldNum" sz="quarter" idx="10"/>
          </p:nvPr>
        </p:nvSpPr>
        <p:spPr/>
        <p:txBody>
          <a:bodyPr/>
          <a:lstStyle/>
          <a:p>
            <a:fld id="{853881DD-599A-449F-96D9-BD336758977E}" type="slidenum">
              <a:rPr kumimoji="1" lang="ja-JP" altLang="en-US" smtClean="0"/>
              <a:pPr/>
              <a:t>51</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3468C81-8731-4638-9312-E373F6F12069}" type="datetimeFigureOut">
              <a:rPr kumimoji="1" lang="ja-JP" altLang="en-US" smtClean="0"/>
              <a:pPr/>
              <a:t>2018/6/15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04A57BC-D431-4B50-90F5-A8EAFB7ED363}"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3468C81-8731-4638-9312-E373F6F12069}" type="datetimeFigureOut">
              <a:rPr kumimoji="1" lang="ja-JP" altLang="en-US" smtClean="0"/>
              <a:pPr/>
              <a:t>2018/6/15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04A57BC-D431-4B50-90F5-A8EAFB7ED363}"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3468C81-8731-4638-9312-E373F6F12069}" type="datetimeFigureOut">
              <a:rPr kumimoji="1" lang="ja-JP" altLang="en-US" smtClean="0"/>
              <a:pPr/>
              <a:t>2018/6/15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04A57BC-D431-4B50-90F5-A8EAFB7ED363}"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C3468C81-8731-4638-9312-E373F6F12069}" type="datetimeFigureOut">
              <a:rPr kumimoji="1" lang="ja-JP" altLang="en-US" smtClean="0"/>
              <a:pPr/>
              <a:t>2018/6/15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04A57BC-D431-4B50-90F5-A8EAFB7ED363}"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C3468C81-8731-4638-9312-E373F6F12069}" type="datetimeFigureOut">
              <a:rPr kumimoji="1" lang="ja-JP" altLang="en-US" smtClean="0"/>
              <a:pPr/>
              <a:t>2018/6/15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604A57BC-D431-4B50-90F5-A8EAFB7ED363}"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C3468C81-8731-4638-9312-E373F6F12069}" type="datetimeFigureOut">
              <a:rPr kumimoji="1" lang="ja-JP" altLang="en-US" smtClean="0"/>
              <a:pPr/>
              <a:t>2018/6/15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04A57BC-D431-4B50-90F5-A8EAFB7ED363}"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C3468C81-8731-4638-9312-E373F6F12069}" type="datetimeFigureOut">
              <a:rPr kumimoji="1" lang="ja-JP" altLang="en-US" smtClean="0"/>
              <a:pPr/>
              <a:t>2018/6/15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604A57BC-D431-4B50-90F5-A8EAFB7ED363}"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C3468C81-8731-4638-9312-E373F6F12069}" type="datetimeFigureOut">
              <a:rPr kumimoji="1" lang="ja-JP" altLang="en-US" smtClean="0"/>
              <a:pPr/>
              <a:t>2018/6/15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604A57BC-D431-4B50-90F5-A8EAFB7ED363}"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C3468C81-8731-4638-9312-E373F6F12069}" type="datetimeFigureOut">
              <a:rPr kumimoji="1" lang="ja-JP" altLang="en-US" smtClean="0"/>
              <a:pPr/>
              <a:t>2018/6/15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604A57BC-D431-4B50-90F5-A8EAFB7ED363}"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3468C81-8731-4638-9312-E373F6F12069}" type="datetimeFigureOut">
              <a:rPr kumimoji="1" lang="ja-JP" altLang="en-US" smtClean="0"/>
              <a:pPr/>
              <a:t>2018/6/15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04A57BC-D431-4B50-90F5-A8EAFB7ED363}"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C3468C81-8731-4638-9312-E373F6F12069}" type="datetimeFigureOut">
              <a:rPr kumimoji="1" lang="ja-JP" altLang="en-US" smtClean="0"/>
              <a:pPr/>
              <a:t>2018/6/15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604A57BC-D431-4B50-90F5-A8EAFB7ED363}"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468C81-8731-4638-9312-E373F6F12069}" type="datetimeFigureOut">
              <a:rPr kumimoji="1" lang="ja-JP" altLang="en-US" smtClean="0"/>
              <a:pPr/>
              <a:t>2018/6/15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4A57BC-D431-4B50-90F5-A8EAFB7ED36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14.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5.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0.wmf"/><Relationship Id="rId5" Type="http://schemas.openxmlformats.org/officeDocument/2006/relationships/oleObject" Target="../embeddings/oleObject16.bin"/><Relationship Id="rId4" Type="http://schemas.openxmlformats.org/officeDocument/2006/relationships/image" Target="../media/image16.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17.wmf"/></Relationships>
</file>

<file path=ppt/slides/_rels/slide14.x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oleObject" Target="../embeddings/oleObject23.bin"/><Relationship Id="rId3" Type="http://schemas.openxmlformats.org/officeDocument/2006/relationships/oleObject" Target="../embeddings/oleObject18.bin"/><Relationship Id="rId7" Type="http://schemas.openxmlformats.org/officeDocument/2006/relationships/oleObject" Target="../embeddings/oleObject20.bin"/><Relationship Id="rId12" Type="http://schemas.openxmlformats.org/officeDocument/2006/relationships/image" Target="../media/image22.wmf"/><Relationship Id="rId2" Type="http://schemas.openxmlformats.org/officeDocument/2006/relationships/slideLayout" Target="../slideLayouts/slideLayout2.xml"/><Relationship Id="rId16" Type="http://schemas.openxmlformats.org/officeDocument/2006/relationships/image" Target="../media/image24.wmf"/><Relationship Id="rId1" Type="http://schemas.openxmlformats.org/officeDocument/2006/relationships/vmlDrawing" Target="../drawings/vmlDrawing9.vml"/><Relationship Id="rId6" Type="http://schemas.openxmlformats.org/officeDocument/2006/relationships/image" Target="../media/image19.wmf"/><Relationship Id="rId11" Type="http://schemas.openxmlformats.org/officeDocument/2006/relationships/oleObject" Target="../embeddings/oleObject22.bin"/><Relationship Id="rId5" Type="http://schemas.openxmlformats.org/officeDocument/2006/relationships/oleObject" Target="../embeddings/oleObject19.bin"/><Relationship Id="rId15" Type="http://schemas.openxmlformats.org/officeDocument/2006/relationships/oleObject" Target="../embeddings/oleObject24.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21.bin"/><Relationship Id="rId14" Type="http://schemas.openxmlformats.org/officeDocument/2006/relationships/image" Target="../media/image23.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27.w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6.wmf"/><Relationship Id="rId5" Type="http://schemas.openxmlformats.org/officeDocument/2006/relationships/oleObject" Target="../embeddings/oleObject26.bin"/><Relationship Id="rId10" Type="http://schemas.openxmlformats.org/officeDocument/2006/relationships/image" Target="../media/image28.wmf"/><Relationship Id="rId4" Type="http://schemas.openxmlformats.org/officeDocument/2006/relationships/image" Target="../media/image25.wmf"/><Relationship Id="rId9" Type="http://schemas.openxmlformats.org/officeDocument/2006/relationships/oleObject" Target="../embeddings/oleObject28.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29.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12.vml"/><Relationship Id="rId4" Type="http://schemas.openxmlformats.org/officeDocument/2006/relationships/image" Target="../media/image30.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32.wmf"/><Relationship Id="rId5" Type="http://schemas.openxmlformats.org/officeDocument/2006/relationships/oleObject" Target="../embeddings/oleObject32.bin"/><Relationship Id="rId4" Type="http://schemas.openxmlformats.org/officeDocument/2006/relationships/image" Target="../media/image31.wmf"/></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4.wmf"/><Relationship Id="rId5" Type="http://schemas.openxmlformats.org/officeDocument/2006/relationships/oleObject" Target="../embeddings/oleObject34.bin"/><Relationship Id="rId4" Type="http://schemas.openxmlformats.org/officeDocument/2006/relationships/image" Target="../media/image33.wmf"/></Relationships>
</file>

<file path=ppt/slides/_rels/slide22.xml.rels><?xml version="1.0" encoding="UTF-8" standalone="yes"?>
<Relationships xmlns="http://schemas.openxmlformats.org/package/2006/relationships"><Relationship Id="rId8" Type="http://schemas.openxmlformats.org/officeDocument/2006/relationships/image" Target="../media/image36.wmf"/><Relationship Id="rId3" Type="http://schemas.openxmlformats.org/officeDocument/2006/relationships/oleObject" Target="../embeddings/oleObject35.bin"/><Relationship Id="rId7"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34.wmf"/><Relationship Id="rId5" Type="http://schemas.openxmlformats.org/officeDocument/2006/relationships/oleObject" Target="../embeddings/oleObject36.bin"/><Relationship Id="rId10" Type="http://schemas.openxmlformats.org/officeDocument/2006/relationships/image" Target="../media/image37.wmf"/><Relationship Id="rId4" Type="http://schemas.openxmlformats.org/officeDocument/2006/relationships/image" Target="../media/image35.wmf"/><Relationship Id="rId9" Type="http://schemas.openxmlformats.org/officeDocument/2006/relationships/oleObject" Target="../embeddings/oleObject38.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9.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39.wmf"/><Relationship Id="rId5" Type="http://schemas.openxmlformats.org/officeDocument/2006/relationships/oleObject" Target="../embeddings/oleObject40.bin"/><Relationship Id="rId4" Type="http://schemas.openxmlformats.org/officeDocument/2006/relationships/image" Target="../media/image38.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41.bin"/><Relationship Id="rId2" Type="http://schemas.openxmlformats.org/officeDocument/2006/relationships/slideLayout" Target="../slideLayouts/slideLayout7.xml"/><Relationship Id="rId1" Type="http://schemas.openxmlformats.org/officeDocument/2006/relationships/vmlDrawing" Target="../drawings/vmlDrawing17.vml"/><Relationship Id="rId4" Type="http://schemas.openxmlformats.org/officeDocument/2006/relationships/image" Target="../media/image40.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6.xml"/><Relationship Id="rId1" Type="http://schemas.openxmlformats.org/officeDocument/2006/relationships/vmlDrawing" Target="../drawings/vmlDrawing18.vml"/><Relationship Id="rId4" Type="http://schemas.openxmlformats.org/officeDocument/2006/relationships/image" Target="../media/image41.wmf"/></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image" Target="../media/image8.png"/><Relationship Id="rId4" Type="http://schemas.openxmlformats.org/officeDocument/2006/relationships/image" Target="../media/image7.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49.bin"/><Relationship Id="rId3" Type="http://schemas.openxmlformats.org/officeDocument/2006/relationships/oleObject" Target="../embeddings/oleObject44.bin"/><Relationship Id="rId7" Type="http://schemas.openxmlformats.org/officeDocument/2006/relationships/oleObject" Target="../embeddings/oleObject46.bin"/><Relationship Id="rId12" Type="http://schemas.openxmlformats.org/officeDocument/2006/relationships/image" Target="../media/image43.wmf"/><Relationship Id="rId2" Type="http://schemas.openxmlformats.org/officeDocument/2006/relationships/slideLayout" Target="../slideLayouts/slideLayout7.xml"/><Relationship Id="rId1" Type="http://schemas.openxmlformats.org/officeDocument/2006/relationships/vmlDrawing" Target="../drawings/vmlDrawing20.vml"/><Relationship Id="rId6" Type="http://schemas.openxmlformats.org/officeDocument/2006/relationships/image" Target="../media/image2.wmf"/><Relationship Id="rId11" Type="http://schemas.openxmlformats.org/officeDocument/2006/relationships/oleObject" Target="../embeddings/oleObject48.bin"/><Relationship Id="rId5" Type="http://schemas.openxmlformats.org/officeDocument/2006/relationships/oleObject" Target="../embeddings/oleObject45.bin"/><Relationship Id="rId10" Type="http://schemas.openxmlformats.org/officeDocument/2006/relationships/image" Target="../media/image42.wmf"/><Relationship Id="rId4" Type="http://schemas.openxmlformats.org/officeDocument/2006/relationships/image" Target="../media/image1.wmf"/><Relationship Id="rId9" Type="http://schemas.openxmlformats.org/officeDocument/2006/relationships/oleObject" Target="../embeddings/oleObject47.bin"/><Relationship Id="rId14" Type="http://schemas.openxmlformats.org/officeDocument/2006/relationships/image" Target="../media/image44.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45.wmf"/></Relationships>
</file>

<file path=ppt/slides/_rels/slide32.xml.rels><?xml version="1.0" encoding="UTF-8" standalone="yes"?>
<Relationships xmlns="http://schemas.openxmlformats.org/package/2006/relationships"><Relationship Id="rId8" Type="http://schemas.openxmlformats.org/officeDocument/2006/relationships/image" Target="../media/image49.png"/><Relationship Id="rId3" Type="http://schemas.openxmlformats.org/officeDocument/2006/relationships/oleObject" Target="../embeddings/oleObject51.bin"/><Relationship Id="rId7" Type="http://schemas.openxmlformats.org/officeDocument/2006/relationships/image" Target="../media/image48.png"/><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47.wmf"/><Relationship Id="rId5" Type="http://schemas.openxmlformats.org/officeDocument/2006/relationships/oleObject" Target="../embeddings/oleObject52.bin"/><Relationship Id="rId4" Type="http://schemas.openxmlformats.org/officeDocument/2006/relationships/image" Target="../media/image46.wmf"/></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51.wmf"/><Relationship Id="rId5" Type="http://schemas.openxmlformats.org/officeDocument/2006/relationships/oleObject" Target="../embeddings/oleObject54.bin"/><Relationship Id="rId4" Type="http://schemas.openxmlformats.org/officeDocument/2006/relationships/image" Target="../media/image50.wmf"/></Relationships>
</file>

<file path=ppt/slides/_rels/slide34.xml.rels><?xml version="1.0" encoding="UTF-8" standalone="yes"?>
<Relationships xmlns="http://schemas.openxmlformats.org/package/2006/relationships"><Relationship Id="rId2" Type="http://schemas.openxmlformats.org/officeDocument/2006/relationships/image" Target="../media/image5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55.bin"/><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53.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8" Type="http://schemas.openxmlformats.org/officeDocument/2006/relationships/image" Target="../media/image56.wmf"/><Relationship Id="rId3" Type="http://schemas.openxmlformats.org/officeDocument/2006/relationships/oleObject" Target="../embeddings/oleObject56.bin"/><Relationship Id="rId7" Type="http://schemas.openxmlformats.org/officeDocument/2006/relationships/oleObject" Target="../embeddings/oleObject58.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55.wmf"/><Relationship Id="rId5" Type="http://schemas.openxmlformats.org/officeDocument/2006/relationships/oleObject" Target="../embeddings/oleObject57.bin"/><Relationship Id="rId4" Type="http://schemas.openxmlformats.org/officeDocument/2006/relationships/image" Target="../media/image54.wmf"/></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59.bin"/><Relationship Id="rId2" Type="http://schemas.openxmlformats.org/officeDocument/2006/relationships/slideLayout" Target="../slideLayouts/slideLayout7.xml"/><Relationship Id="rId1" Type="http://schemas.openxmlformats.org/officeDocument/2006/relationships/vmlDrawing" Target="../drawings/vmlDrawing26.vml"/><Relationship Id="rId5" Type="http://schemas.openxmlformats.org/officeDocument/2006/relationships/image" Target="../media/image57.png"/><Relationship Id="rId4" Type="http://schemas.openxmlformats.org/officeDocument/2006/relationships/image" Target="../media/image55.wmf"/></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60.bin"/><Relationship Id="rId7" Type="http://schemas.openxmlformats.org/officeDocument/2006/relationships/image" Target="../media/image60.png"/><Relationship Id="rId2" Type="http://schemas.openxmlformats.org/officeDocument/2006/relationships/slideLayout" Target="../slideLayouts/slideLayout7.xml"/><Relationship Id="rId1" Type="http://schemas.openxmlformats.org/officeDocument/2006/relationships/vmlDrawing" Target="../drawings/vmlDrawing27.vml"/><Relationship Id="rId6" Type="http://schemas.openxmlformats.org/officeDocument/2006/relationships/image" Target="../media/image59.wmf"/><Relationship Id="rId5" Type="http://schemas.openxmlformats.org/officeDocument/2006/relationships/oleObject" Target="../embeddings/oleObject61.bin"/><Relationship Id="rId4" Type="http://schemas.openxmlformats.org/officeDocument/2006/relationships/image" Target="../media/image58.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62.bin"/><Relationship Id="rId2" Type="http://schemas.openxmlformats.org/officeDocument/2006/relationships/slideLayout" Target="../slideLayouts/slideLayout2.xml"/><Relationship Id="rId1" Type="http://schemas.openxmlformats.org/officeDocument/2006/relationships/vmlDrawing" Target="../drawings/vmlDrawing28.vml"/><Relationship Id="rId6" Type="http://schemas.openxmlformats.org/officeDocument/2006/relationships/image" Target="../media/image62.wmf"/><Relationship Id="rId5" Type="http://schemas.openxmlformats.org/officeDocument/2006/relationships/oleObject" Target="../embeddings/oleObject63.bin"/><Relationship Id="rId4" Type="http://schemas.openxmlformats.org/officeDocument/2006/relationships/image" Target="../media/image61.wmf"/></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64.bin"/><Relationship Id="rId2" Type="http://schemas.openxmlformats.org/officeDocument/2006/relationships/slideLayout" Target="../slideLayouts/slideLayout2.xml"/><Relationship Id="rId1" Type="http://schemas.openxmlformats.org/officeDocument/2006/relationships/vmlDrawing" Target="../drawings/vmlDrawing29.vml"/><Relationship Id="rId6" Type="http://schemas.openxmlformats.org/officeDocument/2006/relationships/image" Target="../media/image64.wmf"/><Relationship Id="rId5" Type="http://schemas.openxmlformats.org/officeDocument/2006/relationships/oleObject" Target="../embeddings/oleObject65.bin"/><Relationship Id="rId4" Type="http://schemas.openxmlformats.org/officeDocument/2006/relationships/image" Target="../media/image63.wmf"/></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66.bin"/><Relationship Id="rId2" Type="http://schemas.openxmlformats.org/officeDocument/2006/relationships/slideLayout" Target="../slideLayouts/slideLayout2.xml"/><Relationship Id="rId1" Type="http://schemas.openxmlformats.org/officeDocument/2006/relationships/vmlDrawing" Target="../drawings/vmlDrawing30.vml"/><Relationship Id="rId4" Type="http://schemas.openxmlformats.org/officeDocument/2006/relationships/image" Target="../media/image65.wmf"/></Relationships>
</file>

<file path=ppt/slides/_rels/slide43.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67.bin"/><Relationship Id="rId7" Type="http://schemas.openxmlformats.org/officeDocument/2006/relationships/oleObject" Target="../embeddings/oleObject69.bin"/><Relationship Id="rId2" Type="http://schemas.openxmlformats.org/officeDocument/2006/relationships/slideLayout" Target="../slideLayouts/slideLayout2.xml"/><Relationship Id="rId1" Type="http://schemas.openxmlformats.org/officeDocument/2006/relationships/vmlDrawing" Target="../drawings/vmlDrawing31.vml"/><Relationship Id="rId6" Type="http://schemas.openxmlformats.org/officeDocument/2006/relationships/image" Target="../media/image67.wmf"/><Relationship Id="rId5" Type="http://schemas.openxmlformats.org/officeDocument/2006/relationships/oleObject" Target="../embeddings/oleObject68.bin"/><Relationship Id="rId10" Type="http://schemas.openxmlformats.org/officeDocument/2006/relationships/image" Target="../media/image68.wmf"/><Relationship Id="rId4" Type="http://schemas.openxmlformats.org/officeDocument/2006/relationships/image" Target="../media/image66.wmf"/><Relationship Id="rId9" Type="http://schemas.openxmlformats.org/officeDocument/2006/relationships/oleObject" Target="../embeddings/oleObject70.bin"/></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71.bin"/><Relationship Id="rId2" Type="http://schemas.openxmlformats.org/officeDocument/2006/relationships/slideLayout" Target="../slideLayouts/slideLayout2.xml"/><Relationship Id="rId1" Type="http://schemas.openxmlformats.org/officeDocument/2006/relationships/vmlDrawing" Target="../drawings/vmlDrawing32.vml"/><Relationship Id="rId6" Type="http://schemas.openxmlformats.org/officeDocument/2006/relationships/image" Target="../media/image69.wmf"/><Relationship Id="rId5" Type="http://schemas.openxmlformats.org/officeDocument/2006/relationships/oleObject" Target="../embeddings/oleObject72.bin"/><Relationship Id="rId4" Type="http://schemas.openxmlformats.org/officeDocument/2006/relationships/image" Target="../media/image53.wmf"/></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73.bin"/><Relationship Id="rId2" Type="http://schemas.openxmlformats.org/officeDocument/2006/relationships/slideLayout" Target="../slideLayouts/slideLayout2.xml"/><Relationship Id="rId1" Type="http://schemas.openxmlformats.org/officeDocument/2006/relationships/vmlDrawing" Target="../drawings/vmlDrawing33.vml"/><Relationship Id="rId4" Type="http://schemas.openxmlformats.org/officeDocument/2006/relationships/image" Target="../media/image70.wmf"/></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74.bin"/><Relationship Id="rId2" Type="http://schemas.openxmlformats.org/officeDocument/2006/relationships/slideLayout" Target="../slideLayouts/slideLayout2.xml"/><Relationship Id="rId1" Type="http://schemas.openxmlformats.org/officeDocument/2006/relationships/vmlDrawing" Target="../drawings/vmlDrawing34.vml"/><Relationship Id="rId5" Type="http://schemas.openxmlformats.org/officeDocument/2006/relationships/image" Target="../media/image71.png"/><Relationship Id="rId4" Type="http://schemas.openxmlformats.org/officeDocument/2006/relationships/image" Target="../media/image55.wmf"/></Relationships>
</file>

<file path=ppt/slides/_rels/slide48.xml.rels><?xml version="1.0" encoding="UTF-8" standalone="yes"?>
<Relationships xmlns="http://schemas.openxmlformats.org/package/2006/relationships"><Relationship Id="rId3" Type="http://schemas.openxmlformats.org/officeDocument/2006/relationships/image" Target="../media/image7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image" Target="../media/image74.wmf"/><Relationship Id="rId3" Type="http://schemas.openxmlformats.org/officeDocument/2006/relationships/notesSlide" Target="../notesSlides/notesSlide6.xml"/><Relationship Id="rId7" Type="http://schemas.openxmlformats.org/officeDocument/2006/relationships/oleObject" Target="../embeddings/oleObject76.bin"/><Relationship Id="rId2" Type="http://schemas.openxmlformats.org/officeDocument/2006/relationships/slideLayout" Target="../slideLayouts/slideLayout7.xml"/><Relationship Id="rId1" Type="http://schemas.openxmlformats.org/officeDocument/2006/relationships/vmlDrawing" Target="../drawings/vmlDrawing35.vml"/><Relationship Id="rId6" Type="http://schemas.openxmlformats.org/officeDocument/2006/relationships/image" Target="../media/image73.wmf"/><Relationship Id="rId5" Type="http://schemas.openxmlformats.org/officeDocument/2006/relationships/oleObject" Target="../embeddings/oleObject75.bin"/><Relationship Id="rId4" Type="http://schemas.openxmlformats.org/officeDocument/2006/relationships/image" Target="../media/image75.jpe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77.bin"/><Relationship Id="rId2" Type="http://schemas.openxmlformats.org/officeDocument/2006/relationships/slideLayout" Target="../slideLayouts/slideLayout2.xml"/><Relationship Id="rId1" Type="http://schemas.openxmlformats.org/officeDocument/2006/relationships/vmlDrawing" Target="../drawings/vmlDrawing36.vml"/><Relationship Id="rId4" Type="http://schemas.openxmlformats.org/officeDocument/2006/relationships/image" Target="../media/image76.w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77.emf"/><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oleObject" Target="../embeddings/oleObject78.bin"/><Relationship Id="rId2" Type="http://schemas.openxmlformats.org/officeDocument/2006/relationships/slideLayout" Target="../slideLayouts/slideLayout7.xml"/><Relationship Id="rId1" Type="http://schemas.openxmlformats.org/officeDocument/2006/relationships/vmlDrawing" Target="../drawings/vmlDrawing37.vml"/><Relationship Id="rId4" Type="http://schemas.openxmlformats.org/officeDocument/2006/relationships/image" Target="../media/image78.wmf"/></Relationships>
</file>

<file path=ppt/slides/_rels/slide6.xml.rels><?xml version="1.0" encoding="UTF-8" standalone="yes"?>
<Relationships xmlns="http://schemas.openxmlformats.org/package/2006/relationships"><Relationship Id="rId8" Type="http://schemas.openxmlformats.org/officeDocument/2006/relationships/image" Target="../media/image3.wmf"/><Relationship Id="rId13" Type="http://schemas.openxmlformats.org/officeDocument/2006/relationships/oleObject" Target="../embeddings/oleObject6.bin"/><Relationship Id="rId3" Type="http://schemas.openxmlformats.org/officeDocument/2006/relationships/oleObject" Target="../embeddings/oleObject1.bin"/><Relationship Id="rId7" Type="http://schemas.openxmlformats.org/officeDocument/2006/relationships/oleObject" Target="../embeddings/oleObject3.bin"/><Relationship Id="rId12" Type="http://schemas.openxmlformats.org/officeDocument/2006/relationships/image" Target="../media/image5.w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wmf"/><Relationship Id="rId11" Type="http://schemas.openxmlformats.org/officeDocument/2006/relationships/oleObject" Target="../embeddings/oleObject5.bin"/><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 Id="rId14" Type="http://schemas.openxmlformats.org/officeDocument/2006/relationships/image" Target="../media/image6.wmf"/></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8.png"/><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9.wmf"/></Relationships>
</file>

<file path=ppt/slides/_rels/slide9.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11.wmf"/><Relationship Id="rId5" Type="http://schemas.openxmlformats.org/officeDocument/2006/relationships/oleObject" Target="../embeddings/oleObject10.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lang="ja-JP" altLang="en-US" dirty="0" smtClean="0"/>
              <a:t>社会統計</a:t>
            </a:r>
            <a:r>
              <a:rPr lang="en-US" altLang="ja-JP" dirty="0" smtClean="0"/>
              <a:t/>
            </a:r>
            <a:br>
              <a:rPr lang="en-US" altLang="ja-JP" dirty="0" smtClean="0"/>
            </a:br>
            <a:r>
              <a:rPr lang="ja-JP" altLang="en-US" dirty="0" smtClean="0"/>
              <a:t>第７回：１要因の分散分析（第７章）</a:t>
            </a:r>
            <a:endParaRPr kumimoji="1" lang="ja-JP" altLang="en-US" dirty="0"/>
          </a:p>
        </p:txBody>
      </p:sp>
      <p:sp>
        <p:nvSpPr>
          <p:cNvPr id="3" name="サブタイトル 2"/>
          <p:cNvSpPr>
            <a:spLocks noGrp="1"/>
          </p:cNvSpPr>
          <p:nvPr>
            <p:ph type="subTitle" idx="1"/>
          </p:nvPr>
        </p:nvSpPr>
        <p:spPr/>
        <p:txBody>
          <a:bodyPr/>
          <a:lstStyle/>
          <a:p>
            <a:r>
              <a:rPr lang="ja-JP" altLang="en-US" dirty="0" smtClean="0"/>
              <a:t>寺尾　敦</a:t>
            </a:r>
            <a:endParaRPr lang="en-US" altLang="ja-JP" dirty="0" smtClean="0"/>
          </a:p>
          <a:p>
            <a:r>
              <a:rPr lang="ja-JP" altLang="en-US" dirty="0" smtClean="0"/>
              <a:t>青山学院大学社会情報学部</a:t>
            </a:r>
            <a:endParaRPr lang="en-US" altLang="ja-JP" dirty="0" smtClean="0"/>
          </a:p>
          <a:p>
            <a:r>
              <a:rPr lang="en-US" altLang="ja-JP" dirty="0" smtClean="0"/>
              <a:t>atsushi@si.aoyama.ac.jp</a:t>
            </a:r>
            <a:endParaRPr lang="ja-JP" alt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7.2. </a:t>
            </a:r>
            <a:r>
              <a:rPr lang="ja-JP" altLang="en-US" dirty="0"/>
              <a:t>変数の効果</a:t>
            </a:r>
            <a:endParaRPr kumimoji="1" lang="ja-JP" altLang="en-US" dirty="0"/>
          </a:p>
        </p:txBody>
      </p:sp>
      <p:sp>
        <p:nvSpPr>
          <p:cNvPr id="3" name="コンテンツ プレースホルダー 2"/>
          <p:cNvSpPr>
            <a:spLocks noGrp="1"/>
          </p:cNvSpPr>
          <p:nvPr>
            <p:ph idx="1"/>
          </p:nvPr>
        </p:nvSpPr>
        <p:spPr/>
        <p:txBody>
          <a:bodyPr/>
          <a:lstStyle/>
          <a:p>
            <a:r>
              <a:rPr lang="ja-JP" altLang="en-US" dirty="0" smtClean="0"/>
              <a:t>独立変数の第</a:t>
            </a:r>
            <a:r>
              <a:rPr lang="ja-JP" altLang="en-US" i="1" dirty="0" smtClean="0">
                <a:latin typeface="Times New Roman" pitchFamily="18" charset="0"/>
                <a:cs typeface="Times New Roman" pitchFamily="18" charset="0"/>
              </a:rPr>
              <a:t> </a:t>
            </a:r>
            <a:r>
              <a:rPr lang="en-US" altLang="ja-JP" i="1" dirty="0">
                <a:latin typeface="Times New Roman" pitchFamily="18" charset="0"/>
                <a:cs typeface="Times New Roman" pitchFamily="18" charset="0"/>
              </a:rPr>
              <a:t>j </a:t>
            </a:r>
            <a:r>
              <a:rPr lang="ja-JP" altLang="en-US" dirty="0" smtClean="0"/>
              <a:t>水準での，</a:t>
            </a:r>
            <a:r>
              <a:rPr lang="en-US" altLang="ja-JP" i="1" dirty="0" err="1">
                <a:latin typeface="Times New Roman" pitchFamily="18" charset="0"/>
                <a:cs typeface="Times New Roman" pitchFamily="18" charset="0"/>
              </a:rPr>
              <a:t>i</a:t>
            </a:r>
            <a:r>
              <a:rPr lang="en-US" altLang="ja-JP" dirty="0"/>
              <a:t> </a:t>
            </a:r>
            <a:r>
              <a:rPr lang="ja-JP" altLang="en-US" dirty="0"/>
              <a:t>番目の</a:t>
            </a:r>
            <a:r>
              <a:rPr lang="ja-JP" altLang="en-US" dirty="0" smtClean="0"/>
              <a:t>値 </a:t>
            </a:r>
            <a:r>
              <a:rPr lang="en-US" altLang="ja-JP" i="1" dirty="0" err="1" smtClean="0">
                <a:latin typeface="Times New Roman" pitchFamily="18" charset="0"/>
                <a:cs typeface="Times New Roman" pitchFamily="18" charset="0"/>
              </a:rPr>
              <a:t>y</a:t>
            </a:r>
            <a:r>
              <a:rPr lang="en-US" altLang="ja-JP" i="1" baseline="-25000" dirty="0" err="1" smtClean="0">
                <a:latin typeface="Times New Roman" pitchFamily="18" charset="0"/>
                <a:cs typeface="Times New Roman" pitchFamily="18" charset="0"/>
              </a:rPr>
              <a:t>ij</a:t>
            </a:r>
            <a:r>
              <a:rPr lang="en-US" altLang="ja-JP" i="1" dirty="0" smtClean="0">
                <a:latin typeface="Times New Roman" pitchFamily="18" charset="0"/>
                <a:cs typeface="Times New Roman" pitchFamily="18" charset="0"/>
              </a:rPr>
              <a:t> </a:t>
            </a:r>
            <a:r>
              <a:rPr lang="ja-JP" altLang="en-US" dirty="0" smtClean="0"/>
              <a:t>は，その条件の母集団平均（</a:t>
            </a:r>
            <a:r>
              <a:rPr lang="en-US" altLang="ja-JP" i="1" dirty="0" err="1" smtClean="0">
                <a:latin typeface="Times New Roman" pitchFamily="18" charset="0"/>
                <a:cs typeface="Times New Roman" pitchFamily="18" charset="0"/>
              </a:rPr>
              <a:t>μ</a:t>
            </a:r>
            <a:r>
              <a:rPr lang="en-US" altLang="ja-JP" i="1" baseline="-25000" dirty="0" err="1" smtClean="0">
                <a:latin typeface="Times New Roman" pitchFamily="18" charset="0"/>
                <a:cs typeface="Times New Roman" pitchFamily="18" charset="0"/>
              </a:rPr>
              <a:t>j</a:t>
            </a:r>
            <a:r>
              <a:rPr lang="ja-JP" altLang="en-US" dirty="0" smtClean="0"/>
              <a:t>）に，誤差（</a:t>
            </a:r>
            <a:r>
              <a:rPr lang="en-US" altLang="ja-JP" i="1" dirty="0" err="1" smtClean="0">
                <a:latin typeface="Times New Roman" pitchFamily="18" charset="0"/>
                <a:cs typeface="Times New Roman" pitchFamily="18" charset="0"/>
              </a:rPr>
              <a:t>e</a:t>
            </a:r>
            <a:r>
              <a:rPr lang="en-US" altLang="ja-JP" i="1" baseline="-25000" dirty="0" err="1" smtClean="0">
                <a:latin typeface="Times New Roman" pitchFamily="18" charset="0"/>
                <a:cs typeface="Times New Roman" pitchFamily="18" charset="0"/>
              </a:rPr>
              <a:t>ij</a:t>
            </a:r>
            <a:r>
              <a:rPr lang="ja-JP" altLang="en-US" dirty="0" smtClean="0"/>
              <a:t>）が加わってできたものと考える．</a:t>
            </a:r>
            <a:endParaRPr lang="en-US" altLang="ja-JP" dirty="0" smtClean="0"/>
          </a:p>
          <a:p>
            <a:endParaRPr lang="en-US" altLang="ja-JP" dirty="0" smtClean="0"/>
          </a:p>
          <a:p>
            <a:endParaRPr kumimoji="1" lang="en-US" altLang="ja-JP" dirty="0"/>
          </a:p>
          <a:p>
            <a:r>
              <a:rPr lang="ja-JP" altLang="en-US" dirty="0" smtClean="0"/>
              <a:t>この式を，</a:t>
            </a:r>
            <a:r>
              <a:rPr lang="ja-JP" altLang="en-US" dirty="0"/>
              <a:t>第</a:t>
            </a:r>
            <a:r>
              <a:rPr lang="ja-JP" altLang="en-US" i="1" dirty="0">
                <a:latin typeface="Times New Roman" pitchFamily="18" charset="0"/>
                <a:cs typeface="Times New Roman" pitchFamily="18" charset="0"/>
              </a:rPr>
              <a:t> </a:t>
            </a:r>
            <a:r>
              <a:rPr lang="en-US" altLang="ja-JP" i="1" dirty="0">
                <a:latin typeface="Times New Roman" pitchFamily="18" charset="0"/>
                <a:cs typeface="Times New Roman" pitchFamily="18" charset="0"/>
              </a:rPr>
              <a:t>j </a:t>
            </a:r>
            <a:r>
              <a:rPr lang="ja-JP" altLang="en-US" dirty="0" smtClean="0"/>
              <a:t>水準の</a:t>
            </a:r>
            <a:r>
              <a:rPr lang="ja-JP" altLang="en-US" u="sng" dirty="0" smtClean="0">
                <a:solidFill>
                  <a:srgbClr val="FF0000"/>
                </a:solidFill>
              </a:rPr>
              <a:t>効果</a:t>
            </a:r>
            <a:r>
              <a:rPr lang="ja-JP" altLang="en-US" dirty="0" smtClean="0"/>
              <a:t>（次のスライド）を用いて書き換えると，分散分析の</a:t>
            </a:r>
            <a:r>
              <a:rPr lang="ja-JP" altLang="en-US" u="sng" dirty="0" smtClean="0">
                <a:solidFill>
                  <a:srgbClr val="FF0000"/>
                </a:solidFill>
              </a:rPr>
              <a:t>構造モデル</a:t>
            </a:r>
            <a:r>
              <a:rPr lang="ja-JP" altLang="en-US" dirty="0" smtClean="0"/>
              <a:t>となる．</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1957477382"/>
              </p:ext>
            </p:extLst>
          </p:nvPr>
        </p:nvGraphicFramePr>
        <p:xfrm>
          <a:off x="1979713" y="3140968"/>
          <a:ext cx="2952328" cy="934904"/>
        </p:xfrm>
        <a:graphic>
          <a:graphicData uri="http://schemas.openxmlformats.org/presentationml/2006/ole">
            <mc:AlternateContent xmlns:mc="http://schemas.openxmlformats.org/markup-compatibility/2006">
              <mc:Choice xmlns:v="urn:schemas-microsoft-com:vml" Requires="v">
                <p:oleObj spid="_x0000_s116754" name="数式" r:id="rId3" imgW="761760" imgH="241200" progId="Equation.3">
                  <p:embed/>
                </p:oleObj>
              </mc:Choice>
              <mc:Fallback>
                <p:oleObj name="数式" r:id="rId3" imgW="761760" imgH="241200" progId="Equation.3">
                  <p:embed/>
                  <p:pic>
                    <p:nvPicPr>
                      <p:cNvPr id="0"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713" y="3140968"/>
                        <a:ext cx="2952328" cy="9349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7696919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従属変数に対する独立変数の</a:t>
            </a:r>
            <a:r>
              <a:rPr kumimoji="1" lang="ja-JP" altLang="en-US" u="sng" dirty="0" smtClean="0">
                <a:solidFill>
                  <a:srgbClr val="FF0000"/>
                </a:solidFill>
              </a:rPr>
              <a:t>効果</a:t>
            </a:r>
            <a:r>
              <a:rPr kumimoji="1" lang="ja-JP" altLang="en-US" dirty="0" smtClean="0"/>
              <a:t>（</a:t>
            </a:r>
            <a:r>
              <a:rPr kumimoji="1" lang="en-US" altLang="ja-JP" dirty="0" smtClean="0"/>
              <a:t>effect</a:t>
            </a:r>
            <a:r>
              <a:rPr kumimoji="1" lang="ja-JP" altLang="en-US" dirty="0" smtClean="0"/>
              <a:t>）：独立変数が従属変数に及ぼす影響のこと．</a:t>
            </a:r>
            <a:endParaRPr kumimoji="1" lang="en-US" altLang="ja-JP" dirty="0" smtClean="0"/>
          </a:p>
          <a:p>
            <a:r>
              <a:rPr lang="ja-JP" altLang="en-US" dirty="0" smtClean="0"/>
              <a:t>全水準をこみにしたときの母集団平均（</a:t>
            </a:r>
            <a:r>
              <a:rPr lang="ja-JP" altLang="en-US" u="sng" dirty="0" smtClean="0">
                <a:solidFill>
                  <a:srgbClr val="FF0000"/>
                </a:solidFill>
              </a:rPr>
              <a:t>全体平均</a:t>
            </a:r>
            <a:r>
              <a:rPr lang="ja-JP" altLang="en-US" dirty="0" smtClean="0"/>
              <a:t> </a:t>
            </a:r>
            <a:r>
              <a:rPr lang="en-US" altLang="ja-JP" dirty="0" smtClean="0"/>
              <a:t>grand mean</a:t>
            </a:r>
            <a:r>
              <a:rPr lang="ja-JP" altLang="en-US" dirty="0" smtClean="0"/>
              <a:t>）を </a:t>
            </a:r>
            <a:r>
              <a:rPr lang="en-US" altLang="ja-JP" i="1" dirty="0" smtClean="0">
                <a:latin typeface="Times New Roman" pitchFamily="18" charset="0"/>
                <a:cs typeface="Times New Roman" pitchFamily="18" charset="0"/>
              </a:rPr>
              <a:t>μ</a:t>
            </a:r>
            <a:r>
              <a:rPr lang="en-US" altLang="ja-JP" dirty="0" smtClean="0"/>
              <a:t> </a:t>
            </a:r>
            <a:r>
              <a:rPr lang="ja-JP" altLang="en-US" dirty="0" err="1" smtClean="0"/>
              <a:t>，</a:t>
            </a:r>
            <a:r>
              <a:rPr lang="ja-JP" altLang="en-US" dirty="0" smtClean="0"/>
              <a:t>第</a:t>
            </a:r>
            <a:r>
              <a:rPr lang="ja-JP" altLang="en-US" i="1" dirty="0" smtClean="0">
                <a:latin typeface="Times New Roman" pitchFamily="18" charset="0"/>
                <a:cs typeface="Times New Roman" pitchFamily="18" charset="0"/>
              </a:rPr>
              <a:t> </a:t>
            </a:r>
            <a:r>
              <a:rPr lang="en-US" altLang="ja-JP" i="1" dirty="0" smtClean="0">
                <a:latin typeface="Times New Roman" pitchFamily="18" charset="0"/>
                <a:cs typeface="Times New Roman" pitchFamily="18" charset="0"/>
              </a:rPr>
              <a:t>j </a:t>
            </a:r>
            <a:r>
              <a:rPr lang="ja-JP" altLang="en-US" dirty="0" smtClean="0"/>
              <a:t>水準の母集団平均を</a:t>
            </a:r>
            <a:r>
              <a:rPr lang="ja-JP" altLang="en-US" i="1" dirty="0" smtClean="0">
                <a:latin typeface="Times New Roman" pitchFamily="18" charset="0"/>
                <a:cs typeface="Times New Roman" pitchFamily="18" charset="0"/>
              </a:rPr>
              <a:t> </a:t>
            </a:r>
            <a:r>
              <a:rPr lang="en-US" altLang="ja-JP" i="1" dirty="0" err="1" smtClean="0">
                <a:latin typeface="Times New Roman" pitchFamily="18" charset="0"/>
                <a:cs typeface="Times New Roman" pitchFamily="18" charset="0"/>
              </a:rPr>
              <a:t>μ</a:t>
            </a:r>
            <a:r>
              <a:rPr lang="en-US" altLang="ja-JP" i="1" baseline="-25000" dirty="0" err="1" smtClean="0">
                <a:latin typeface="Times New Roman" pitchFamily="18" charset="0"/>
                <a:cs typeface="Times New Roman" pitchFamily="18" charset="0"/>
              </a:rPr>
              <a:t>j</a:t>
            </a:r>
            <a:r>
              <a:rPr lang="en-US" altLang="ja-JP" i="1" dirty="0" smtClean="0">
                <a:latin typeface="Times New Roman" pitchFamily="18" charset="0"/>
                <a:cs typeface="Times New Roman" pitchFamily="18" charset="0"/>
              </a:rPr>
              <a:t> </a:t>
            </a:r>
            <a:r>
              <a:rPr lang="ja-JP" altLang="en-US" dirty="0" smtClean="0"/>
              <a:t>としたとき，この</a:t>
            </a:r>
            <a:r>
              <a:rPr lang="en-US" altLang="ja-JP" i="1" dirty="0" smtClean="0">
                <a:latin typeface="Times New Roman" pitchFamily="18" charset="0"/>
                <a:cs typeface="Times New Roman" pitchFamily="18" charset="0"/>
              </a:rPr>
              <a:t> </a:t>
            </a:r>
            <a:r>
              <a:rPr lang="ja-JP" altLang="en-US" dirty="0" smtClean="0"/>
              <a:t>水準に属することの効果</a:t>
            </a:r>
            <a:r>
              <a:rPr lang="ja-JP" altLang="en-US" i="1" dirty="0" smtClean="0">
                <a:latin typeface="Times New Roman" pitchFamily="18" charset="0"/>
                <a:cs typeface="Times New Roman" pitchFamily="18" charset="0"/>
              </a:rPr>
              <a:t> </a:t>
            </a:r>
            <a:r>
              <a:rPr lang="en-US" altLang="ja-JP" i="1" dirty="0" err="1" smtClean="0">
                <a:latin typeface="Times New Roman" pitchFamily="18" charset="0"/>
                <a:cs typeface="Times New Roman" pitchFamily="18" charset="0"/>
              </a:rPr>
              <a:t>α</a:t>
            </a:r>
            <a:r>
              <a:rPr lang="en-US" altLang="ja-JP" i="1" baseline="-25000" dirty="0" err="1" smtClean="0">
                <a:latin typeface="Times New Roman" pitchFamily="18" charset="0"/>
                <a:cs typeface="Times New Roman" pitchFamily="18" charset="0"/>
              </a:rPr>
              <a:t>j</a:t>
            </a:r>
            <a:r>
              <a:rPr lang="en-US" altLang="ja-JP" i="1" baseline="-25000" dirty="0" smtClean="0">
                <a:latin typeface="Times New Roman" pitchFamily="18" charset="0"/>
                <a:cs typeface="Times New Roman" pitchFamily="18" charset="0"/>
              </a:rPr>
              <a:t> </a:t>
            </a:r>
            <a:r>
              <a:rPr lang="ja-JP" altLang="en-US" dirty="0" smtClean="0"/>
              <a:t>は，</a:t>
            </a:r>
            <a:endParaRPr kumimoji="1" lang="ja-JP" altLang="en-US" dirty="0"/>
          </a:p>
        </p:txBody>
      </p:sp>
      <p:graphicFrame>
        <p:nvGraphicFramePr>
          <p:cNvPr id="4" name="オブジェクト 3"/>
          <p:cNvGraphicFramePr>
            <a:graphicFrameLocks noChangeAspect="1"/>
          </p:cNvGraphicFramePr>
          <p:nvPr/>
        </p:nvGraphicFramePr>
        <p:xfrm>
          <a:off x="3347864" y="4365104"/>
          <a:ext cx="2500330" cy="805191"/>
        </p:xfrm>
        <a:graphic>
          <a:graphicData uri="http://schemas.openxmlformats.org/presentationml/2006/ole">
            <mc:AlternateContent xmlns:mc="http://schemas.openxmlformats.org/markup-compatibility/2006">
              <mc:Choice xmlns:v="urn:schemas-microsoft-com:vml" Requires="v">
                <p:oleObj spid="_x0000_s2074" name="数式" r:id="rId3" imgW="748975" imgH="241195" progId="Equation.3">
                  <p:embed/>
                </p:oleObj>
              </mc:Choice>
              <mc:Fallback>
                <p:oleObj name="数式" r:id="rId3" imgW="748975" imgH="241195" progId="Equation.3">
                  <p:embed/>
                  <p:pic>
                    <p:nvPicPr>
                      <p:cNvPr id="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47864" y="4365104"/>
                        <a:ext cx="2500330" cy="80519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1403648" y="5229200"/>
            <a:ext cx="7200800" cy="646331"/>
          </a:xfrm>
          <a:prstGeom prst="rect">
            <a:avLst/>
          </a:prstGeom>
          <a:noFill/>
        </p:spPr>
        <p:txBody>
          <a:bodyPr wrap="square" rtlCol="0">
            <a:spAutoFit/>
          </a:bodyPr>
          <a:lstStyle/>
          <a:p>
            <a:r>
              <a:rPr lang="ja-JP" altLang="en-US" dirty="0" smtClean="0"/>
              <a:t>参考：興味ある</a:t>
            </a:r>
            <a:r>
              <a:rPr kumimoji="1" lang="ja-JP" altLang="en-US" dirty="0" smtClean="0"/>
              <a:t>特定の水準に固有の，「固定効果」と呼ばれる種類の効果である</a:t>
            </a:r>
            <a:r>
              <a:rPr lang="ja-JP" altLang="en-US" dirty="0" smtClean="0"/>
              <a:t>．「変量効果」と区別されるが，深入りしないでおく．</a:t>
            </a:r>
            <a:endParaRPr kumimoji="1" lang="en-US" altLang="ja-JP"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要因の効果による帰無仮説の表現</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帰無</a:t>
            </a:r>
            <a:r>
              <a:rPr kumimoji="1" lang="ja-JP" altLang="en-US" dirty="0" smtClean="0"/>
              <a:t>仮説：</a:t>
            </a:r>
            <a:endParaRPr kumimoji="1" lang="en-US" altLang="ja-JP" dirty="0" smtClean="0"/>
          </a:p>
          <a:p>
            <a:endParaRPr kumimoji="1" lang="en-US" altLang="ja-JP" dirty="0" smtClean="0"/>
          </a:p>
          <a:p>
            <a:endParaRPr kumimoji="1" lang="en-US" altLang="ja-JP" dirty="0" smtClean="0"/>
          </a:p>
          <a:p>
            <a:r>
              <a:rPr lang="ja-JP" altLang="en-US" dirty="0" smtClean="0"/>
              <a:t>帰無</a:t>
            </a:r>
            <a:r>
              <a:rPr kumimoji="1" lang="ja-JP" altLang="en-US" dirty="0" smtClean="0"/>
              <a:t>仮説は，「群 </a:t>
            </a:r>
            <a:r>
              <a:rPr kumimoji="1" lang="en-US" altLang="ja-JP" i="1" dirty="0" smtClean="0">
                <a:latin typeface="Times New Roman" pitchFamily="18" charset="0"/>
                <a:cs typeface="Times New Roman" pitchFamily="18" charset="0"/>
              </a:rPr>
              <a:t>j</a:t>
            </a:r>
            <a:r>
              <a:rPr kumimoji="1" lang="en-US" altLang="ja-JP" dirty="0" smtClean="0"/>
              <a:t> </a:t>
            </a:r>
            <a:r>
              <a:rPr kumimoji="1" lang="ja-JP" altLang="en-US" dirty="0" smtClean="0"/>
              <a:t>に属することが従属変数 </a:t>
            </a:r>
            <a:r>
              <a:rPr kumimoji="1" lang="en-US" altLang="ja-JP" i="1" dirty="0" smtClean="0">
                <a:latin typeface="Times New Roman" pitchFamily="18" charset="0"/>
                <a:cs typeface="Times New Roman" pitchFamily="18" charset="0"/>
              </a:rPr>
              <a:t>Y</a:t>
            </a:r>
            <a:r>
              <a:rPr kumimoji="1" lang="en-US" altLang="ja-JP" dirty="0" smtClean="0"/>
              <a:t> </a:t>
            </a:r>
            <a:r>
              <a:rPr kumimoji="1" lang="ja-JP" altLang="en-US" dirty="0" smtClean="0"/>
              <a:t>に何も効果を持たない」ということを意味していると考えられる．したがって，帰無仮説は次にようにも表現できる．</a:t>
            </a:r>
            <a:endParaRPr kumimoji="1" lang="en-US" altLang="ja-JP" dirty="0" smtClean="0"/>
          </a:p>
        </p:txBody>
      </p:sp>
      <p:graphicFrame>
        <p:nvGraphicFramePr>
          <p:cNvPr id="4" name="オブジェクト 3"/>
          <p:cNvGraphicFramePr>
            <a:graphicFrameLocks noChangeAspect="1"/>
          </p:cNvGraphicFramePr>
          <p:nvPr/>
        </p:nvGraphicFramePr>
        <p:xfrm>
          <a:off x="1619672" y="5373216"/>
          <a:ext cx="3429000" cy="763588"/>
        </p:xfrm>
        <a:graphic>
          <a:graphicData uri="http://schemas.openxmlformats.org/presentationml/2006/ole">
            <mc:AlternateContent xmlns:mc="http://schemas.openxmlformats.org/markup-compatibility/2006">
              <mc:Choice xmlns:v="urn:schemas-microsoft-com:vml" Requires="v">
                <p:oleObj spid="_x0000_s73778" name="数式" r:id="rId3" imgW="1028700" imgH="228600" progId="Equation.3">
                  <p:embed/>
                </p:oleObj>
              </mc:Choice>
              <mc:Fallback>
                <p:oleObj name="数式" r:id="rId3" imgW="1028700" imgH="228600" progId="Equation.3">
                  <p:embed/>
                  <p:pic>
                    <p:nvPicPr>
                      <p:cNvPr id="0"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19672" y="5373216"/>
                        <a:ext cx="3429000" cy="763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3731" name="Object 3"/>
          <p:cNvGraphicFramePr>
            <a:graphicFrameLocks noChangeAspect="1"/>
          </p:cNvGraphicFramePr>
          <p:nvPr/>
        </p:nvGraphicFramePr>
        <p:xfrm>
          <a:off x="1331640" y="2204864"/>
          <a:ext cx="3600400" cy="780651"/>
        </p:xfrm>
        <a:graphic>
          <a:graphicData uri="http://schemas.openxmlformats.org/presentationml/2006/ole">
            <mc:AlternateContent xmlns:mc="http://schemas.openxmlformats.org/markup-compatibility/2006">
              <mc:Choice xmlns:v="urn:schemas-microsoft-com:vml" Requires="v">
                <p:oleObj spid="_x0000_s73779" name="数式" r:id="rId5" imgW="1054100" imgH="228600" progId="Equation.3">
                  <p:embed/>
                </p:oleObj>
              </mc:Choice>
              <mc:Fallback>
                <p:oleObj name="数式" r:id="rId5" imgW="1054100" imgH="228600" progId="Equation.3">
                  <p:embed/>
                  <p:pic>
                    <p:nvPicPr>
                      <p:cNvPr id="0" name="Picture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640" y="2204864"/>
                        <a:ext cx="3600400" cy="78065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7.3. ANOVA </a:t>
            </a:r>
            <a:r>
              <a:rPr kumimoji="1" lang="ja-JP" altLang="en-US" dirty="0" smtClean="0"/>
              <a:t>モデル</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条件</a:t>
            </a:r>
            <a:r>
              <a:rPr kumimoji="1" lang="ja-JP" altLang="en-US" i="1" dirty="0" smtClean="0">
                <a:latin typeface="Times New Roman" pitchFamily="18" charset="0"/>
                <a:cs typeface="Times New Roman" pitchFamily="18" charset="0"/>
              </a:rPr>
              <a:t> </a:t>
            </a:r>
            <a:r>
              <a:rPr kumimoji="1" lang="en-US" altLang="ja-JP" i="1" dirty="0" smtClean="0">
                <a:latin typeface="Times New Roman" pitchFamily="18" charset="0"/>
                <a:cs typeface="Times New Roman" pitchFamily="18" charset="0"/>
              </a:rPr>
              <a:t>j </a:t>
            </a:r>
            <a:r>
              <a:rPr kumimoji="1" lang="ja-JP" altLang="en-US" dirty="0" smtClean="0"/>
              <a:t>の，</a:t>
            </a:r>
            <a:r>
              <a:rPr kumimoji="1" lang="en-US" altLang="ja-JP" i="1" dirty="0" err="1" smtClean="0">
                <a:latin typeface="Times New Roman" pitchFamily="18" charset="0"/>
                <a:cs typeface="Times New Roman" pitchFamily="18" charset="0"/>
              </a:rPr>
              <a:t>i</a:t>
            </a:r>
            <a:r>
              <a:rPr kumimoji="1" lang="en-US" altLang="ja-JP" dirty="0" smtClean="0"/>
              <a:t> </a:t>
            </a:r>
            <a:r>
              <a:rPr kumimoji="1" lang="ja-JP" altLang="en-US" dirty="0" smtClean="0"/>
              <a:t>番目の値は，次のようなモデルで決定された</a:t>
            </a:r>
            <a:r>
              <a:rPr lang="ja-JP" altLang="en-US" dirty="0" smtClean="0"/>
              <a:t>と考える．つまり，全体の平均に，この条件（水準）に所属したことの効果が加えられる．さらに，ランダムな誤差が加わる．この誤差は，</a:t>
            </a:r>
            <a:r>
              <a:rPr lang="ja-JP" altLang="en-US" u="sng" dirty="0" smtClean="0">
                <a:solidFill>
                  <a:srgbClr val="FF0000"/>
                </a:solidFill>
              </a:rPr>
              <a:t>誤差項</a:t>
            </a:r>
            <a:r>
              <a:rPr lang="ja-JP" altLang="en-US" dirty="0" smtClean="0"/>
              <a:t>（</a:t>
            </a:r>
            <a:r>
              <a:rPr lang="en-US" altLang="ja-JP" dirty="0" smtClean="0"/>
              <a:t>error term</a:t>
            </a:r>
            <a:r>
              <a:rPr lang="ja-JP" altLang="en-US" dirty="0" smtClean="0"/>
              <a:t>）あるいは</a:t>
            </a:r>
            <a:r>
              <a:rPr lang="ja-JP" altLang="en-US" u="sng" dirty="0" smtClean="0">
                <a:solidFill>
                  <a:srgbClr val="FF0000"/>
                </a:solidFill>
              </a:rPr>
              <a:t>残差項</a:t>
            </a:r>
            <a:r>
              <a:rPr lang="ja-JP" altLang="en-US" dirty="0" smtClean="0"/>
              <a:t>（</a:t>
            </a:r>
            <a:r>
              <a:rPr lang="en-US" altLang="ja-JP" dirty="0" smtClean="0"/>
              <a:t>residual term</a:t>
            </a:r>
            <a:r>
              <a:rPr lang="ja-JP" altLang="en-US" dirty="0" smtClean="0"/>
              <a:t>）と呼ばれる．</a:t>
            </a:r>
            <a:endParaRPr kumimoji="1" lang="ja-JP" altLang="en-US" dirty="0"/>
          </a:p>
        </p:txBody>
      </p:sp>
      <p:graphicFrame>
        <p:nvGraphicFramePr>
          <p:cNvPr id="4" name="オブジェクト 3"/>
          <p:cNvGraphicFramePr>
            <a:graphicFrameLocks noChangeAspect="1"/>
          </p:cNvGraphicFramePr>
          <p:nvPr/>
        </p:nvGraphicFramePr>
        <p:xfrm>
          <a:off x="899592" y="4725144"/>
          <a:ext cx="3768999" cy="906468"/>
        </p:xfrm>
        <a:graphic>
          <a:graphicData uri="http://schemas.openxmlformats.org/presentationml/2006/ole">
            <mc:AlternateContent xmlns:mc="http://schemas.openxmlformats.org/markup-compatibility/2006">
              <mc:Choice xmlns:v="urn:schemas-microsoft-com:vml" Requires="v">
                <p:oleObj spid="_x0000_s4122" name="数式" r:id="rId3" imgW="1002865" imgH="241195" progId="Equation.3">
                  <p:embed/>
                </p:oleObj>
              </mc:Choice>
              <mc:Fallback>
                <p:oleObj name="数式" r:id="rId3" imgW="1002865" imgH="241195" progId="Equation.3">
                  <p:embed/>
                  <p:pic>
                    <p:nvPicPr>
                      <p:cNvPr id="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4725144"/>
                        <a:ext cx="3768999" cy="906468"/>
                      </a:xfrm>
                      <a:prstGeom prst="rect">
                        <a:avLst/>
                      </a:prstGeom>
                      <a:solidFill>
                        <a:srgbClr val="00FF00"/>
                      </a:solidFill>
                    </p:spPr>
                  </p:pic>
                </p:oleObj>
              </mc:Fallback>
            </mc:AlternateContent>
          </a:graphicData>
        </a:graphic>
      </p:graphicFrame>
      <p:sp>
        <p:nvSpPr>
          <p:cNvPr id="5" name="テキスト ボックス 4"/>
          <p:cNvSpPr txBox="1"/>
          <p:nvPr/>
        </p:nvSpPr>
        <p:spPr>
          <a:xfrm>
            <a:off x="4788024" y="4797152"/>
            <a:ext cx="4150495" cy="1200329"/>
          </a:xfrm>
          <a:prstGeom prst="rect">
            <a:avLst/>
          </a:prstGeom>
          <a:noFill/>
        </p:spPr>
        <p:txBody>
          <a:bodyPr wrap="none" rtlCol="0">
            <a:spAutoFit/>
          </a:bodyPr>
          <a:lstStyle/>
          <a:p>
            <a:r>
              <a:rPr kumimoji="1" lang="ja-JP" altLang="en-US" sz="2400" dirty="0" smtClean="0"/>
              <a:t>注意：</a:t>
            </a:r>
            <a:endParaRPr kumimoji="1" lang="en-US" altLang="ja-JP" sz="2400" dirty="0" smtClean="0"/>
          </a:p>
          <a:p>
            <a:r>
              <a:rPr kumimoji="1" lang="ja-JP" altLang="en-US" sz="2400" dirty="0" smtClean="0"/>
              <a:t>右辺での確率変数は</a:t>
            </a:r>
            <a:r>
              <a:rPr kumimoji="1" lang="ja-JP" altLang="en-US" sz="2400" i="1" dirty="0" smtClean="0">
                <a:latin typeface="Times New Roman" pitchFamily="18" charset="0"/>
                <a:cs typeface="Times New Roman" pitchFamily="18" charset="0"/>
              </a:rPr>
              <a:t> </a:t>
            </a:r>
            <a:r>
              <a:rPr kumimoji="1" lang="en-US" altLang="ja-JP" sz="2400" i="1" dirty="0" err="1" smtClean="0">
                <a:latin typeface="Times New Roman" pitchFamily="18" charset="0"/>
                <a:cs typeface="Times New Roman" pitchFamily="18" charset="0"/>
              </a:rPr>
              <a:t>e</a:t>
            </a:r>
            <a:r>
              <a:rPr kumimoji="1" lang="en-US" altLang="ja-JP" sz="2400" i="1" baseline="-25000" dirty="0" err="1" smtClean="0">
                <a:latin typeface="Times New Roman" pitchFamily="18" charset="0"/>
                <a:cs typeface="Times New Roman" pitchFamily="18" charset="0"/>
              </a:rPr>
              <a:t>ij</a:t>
            </a:r>
            <a:r>
              <a:rPr kumimoji="1" lang="en-US" altLang="ja-JP" sz="2400" i="1" dirty="0" smtClean="0">
                <a:latin typeface="Times New Roman" pitchFamily="18" charset="0"/>
                <a:cs typeface="Times New Roman" pitchFamily="18" charset="0"/>
              </a:rPr>
              <a:t> </a:t>
            </a:r>
            <a:r>
              <a:rPr kumimoji="1" lang="ja-JP" altLang="en-US" sz="2400" dirty="0" smtClean="0"/>
              <a:t>のみ．</a:t>
            </a:r>
            <a:endParaRPr kumimoji="1" lang="en-US" altLang="ja-JP" sz="2400" dirty="0" smtClean="0"/>
          </a:p>
          <a:p>
            <a:r>
              <a:rPr lang="el-GR" altLang="ja-JP" sz="2400" i="1" dirty="0" smtClean="0">
                <a:latin typeface="Times New Roman" pitchFamily="18" charset="0"/>
                <a:cs typeface="Times New Roman" pitchFamily="18" charset="0"/>
              </a:rPr>
              <a:t>μ</a:t>
            </a:r>
            <a:r>
              <a:rPr lang="en-US" altLang="ja-JP" sz="2400" dirty="0" smtClean="0"/>
              <a:t> </a:t>
            </a:r>
            <a:r>
              <a:rPr lang="ja-JP" altLang="en-US" sz="2400" dirty="0" smtClean="0"/>
              <a:t>と </a:t>
            </a:r>
            <a:r>
              <a:rPr lang="en-US" altLang="ja-JP" sz="2400" i="1" dirty="0" err="1" smtClean="0">
                <a:latin typeface="Times New Roman" pitchFamily="18" charset="0"/>
                <a:cs typeface="Times New Roman" pitchFamily="18" charset="0"/>
              </a:rPr>
              <a:t>α</a:t>
            </a:r>
            <a:r>
              <a:rPr lang="en-US" altLang="ja-JP" sz="2400" i="1" baseline="-25000" dirty="0" err="1" smtClean="0">
                <a:latin typeface="Times New Roman" pitchFamily="18" charset="0"/>
                <a:cs typeface="Times New Roman" pitchFamily="18" charset="0"/>
              </a:rPr>
              <a:t>j</a:t>
            </a:r>
            <a:r>
              <a:rPr lang="en-US" altLang="ja-JP" sz="2400" baseline="-25000" dirty="0" smtClean="0"/>
              <a:t> </a:t>
            </a:r>
            <a:r>
              <a:rPr lang="ja-JP" altLang="en-US" sz="2400" dirty="0" smtClean="0"/>
              <a:t>は，未知だが確定値．</a:t>
            </a:r>
            <a:endParaRPr kumimoji="1" lang="ja-JP" altLang="en-US"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要因の効果の推定</a:t>
            </a:r>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dirty="0"/>
              <a:t>３条件</a:t>
            </a:r>
            <a:r>
              <a:rPr lang="ja-JP" altLang="en-US" dirty="0" smtClean="0"/>
              <a:t>の平均</a:t>
            </a:r>
            <a:endParaRPr lang="en-US" altLang="ja-JP" dirty="0" smtClean="0"/>
          </a:p>
          <a:p>
            <a:pPr lvl="1"/>
            <a:r>
              <a:rPr lang="ja-JP" altLang="en-US" dirty="0"/>
              <a:t>監視</a:t>
            </a:r>
            <a:r>
              <a:rPr lang="ja-JP" altLang="en-US" dirty="0" smtClean="0"/>
              <a:t>なし</a:t>
            </a:r>
            <a:r>
              <a:rPr lang="en-US" altLang="ja-JP" dirty="0" smtClean="0"/>
              <a:t>―</a:t>
            </a:r>
            <a:r>
              <a:rPr lang="ja-JP" altLang="en-US" dirty="0" smtClean="0"/>
              <a:t>隔離：</a:t>
            </a:r>
            <a:endParaRPr lang="en-US" altLang="ja-JP" dirty="0" smtClean="0"/>
          </a:p>
          <a:p>
            <a:pPr lvl="1"/>
            <a:r>
              <a:rPr lang="ja-JP" altLang="en-US" dirty="0" smtClean="0"/>
              <a:t>監視なし</a:t>
            </a:r>
            <a:r>
              <a:rPr lang="en-US" altLang="ja-JP" dirty="0" smtClean="0"/>
              <a:t>―</a:t>
            </a:r>
            <a:r>
              <a:rPr lang="ja-JP" altLang="en-US" dirty="0" smtClean="0"/>
              <a:t>共作業：</a:t>
            </a:r>
            <a:endParaRPr lang="en-US" altLang="ja-JP" dirty="0" smtClean="0"/>
          </a:p>
          <a:p>
            <a:pPr lvl="1"/>
            <a:r>
              <a:rPr lang="ja-JP" altLang="en-US" dirty="0"/>
              <a:t>監視</a:t>
            </a:r>
            <a:r>
              <a:rPr lang="ja-JP" altLang="en-US" dirty="0" smtClean="0"/>
              <a:t>あり：</a:t>
            </a:r>
            <a:endParaRPr kumimoji="1" lang="en-US" altLang="ja-JP" dirty="0" smtClean="0"/>
          </a:p>
          <a:p>
            <a:r>
              <a:rPr lang="ja-JP" altLang="en-US" dirty="0"/>
              <a:t>要因の</a:t>
            </a:r>
            <a:r>
              <a:rPr lang="ja-JP" altLang="en-US" dirty="0" smtClean="0"/>
              <a:t>効果の推定値</a:t>
            </a:r>
            <a:endParaRPr lang="en-US" altLang="ja-JP" dirty="0" smtClean="0"/>
          </a:p>
          <a:p>
            <a:pPr lvl="1"/>
            <a:r>
              <a:rPr lang="ja-JP" altLang="en-US" dirty="0" smtClean="0"/>
              <a:t>監視なし</a:t>
            </a:r>
            <a:r>
              <a:rPr lang="en-US" altLang="ja-JP" dirty="0" smtClean="0"/>
              <a:t>―</a:t>
            </a:r>
            <a:r>
              <a:rPr lang="ja-JP" altLang="en-US" dirty="0" smtClean="0"/>
              <a:t>隔離：</a:t>
            </a:r>
            <a:endParaRPr lang="en-US" altLang="ja-JP" dirty="0" smtClean="0"/>
          </a:p>
          <a:p>
            <a:pPr lvl="1"/>
            <a:r>
              <a:rPr lang="ja-JP" altLang="en-US" dirty="0" smtClean="0"/>
              <a:t>監視なし</a:t>
            </a:r>
            <a:r>
              <a:rPr lang="en-US" altLang="ja-JP" dirty="0" smtClean="0"/>
              <a:t>―</a:t>
            </a:r>
            <a:r>
              <a:rPr lang="ja-JP" altLang="en-US" dirty="0" smtClean="0"/>
              <a:t>共作業：</a:t>
            </a:r>
            <a:endParaRPr lang="en-US" altLang="ja-JP" dirty="0" smtClean="0"/>
          </a:p>
          <a:p>
            <a:pPr lvl="1"/>
            <a:r>
              <a:rPr lang="ja-JP" altLang="en-US" dirty="0" smtClean="0"/>
              <a:t>監視あり：</a:t>
            </a:r>
            <a:endParaRPr kumimoji="1" lang="en-US" altLang="ja-JP" dirty="0" smtClean="0"/>
          </a:p>
          <a:p>
            <a:endParaRPr kumimoji="1" lang="ja-JP" altLang="en-US" dirty="0"/>
          </a:p>
        </p:txBody>
      </p:sp>
      <p:graphicFrame>
        <p:nvGraphicFramePr>
          <p:cNvPr id="4" name="オブジェクト 3"/>
          <p:cNvGraphicFramePr>
            <a:graphicFrameLocks noChangeAspect="1"/>
          </p:cNvGraphicFramePr>
          <p:nvPr/>
        </p:nvGraphicFramePr>
        <p:xfrm>
          <a:off x="3929058" y="4143380"/>
          <a:ext cx="3175000" cy="674688"/>
        </p:xfrm>
        <a:graphic>
          <a:graphicData uri="http://schemas.openxmlformats.org/presentationml/2006/ole">
            <mc:AlternateContent xmlns:mc="http://schemas.openxmlformats.org/markup-compatibility/2006">
              <mc:Choice xmlns:v="urn:schemas-microsoft-com:vml" Requires="v">
                <p:oleObj spid="_x0000_s3250" name="数式" r:id="rId3" imgW="1015559" imgH="215806" progId="Equation.3">
                  <p:embed/>
                </p:oleObj>
              </mc:Choice>
              <mc:Fallback>
                <p:oleObj name="数式" r:id="rId3" imgW="1015559" imgH="215806" progId="Equation.3">
                  <p:embed/>
                  <p:pic>
                    <p:nvPicPr>
                      <p:cNvPr id="0" name="Picture 1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29058" y="4143380"/>
                        <a:ext cx="3175000" cy="674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5" name="Object 3"/>
          <p:cNvGraphicFramePr>
            <a:graphicFrameLocks noChangeAspect="1"/>
          </p:cNvGraphicFramePr>
          <p:nvPr>
            <p:extLst>
              <p:ext uri="{D42A27DB-BD31-4B8C-83A1-F6EECF244321}">
                <p14:modId xmlns:p14="http://schemas.microsoft.com/office/powerpoint/2010/main" val="2453745133"/>
              </p:ext>
            </p:extLst>
          </p:nvPr>
        </p:nvGraphicFramePr>
        <p:xfrm>
          <a:off x="4139952" y="2581025"/>
          <a:ext cx="2817812" cy="674688"/>
        </p:xfrm>
        <a:graphic>
          <a:graphicData uri="http://schemas.openxmlformats.org/presentationml/2006/ole">
            <mc:AlternateContent xmlns:mc="http://schemas.openxmlformats.org/markup-compatibility/2006">
              <mc:Choice xmlns:v="urn:schemas-microsoft-com:vml" Requires="v">
                <p:oleObj spid="_x0000_s3251" name="数式" r:id="rId5" imgW="901440" imgH="215640" progId="Equation.3">
                  <p:embed/>
                </p:oleObj>
              </mc:Choice>
              <mc:Fallback>
                <p:oleObj name="数式" r:id="rId5" imgW="901440" imgH="215640" progId="Equation.3">
                  <p:embed/>
                  <p:pic>
                    <p:nvPicPr>
                      <p:cNvPr id="0" name="Picture 1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39952" y="2581025"/>
                        <a:ext cx="2817812" cy="674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6" name="Object 4"/>
          <p:cNvGraphicFramePr>
            <a:graphicFrameLocks noChangeAspect="1"/>
          </p:cNvGraphicFramePr>
          <p:nvPr>
            <p:extLst>
              <p:ext uri="{D42A27DB-BD31-4B8C-83A1-F6EECF244321}">
                <p14:modId xmlns:p14="http://schemas.microsoft.com/office/powerpoint/2010/main" val="836036401"/>
              </p:ext>
            </p:extLst>
          </p:nvPr>
        </p:nvGraphicFramePr>
        <p:xfrm>
          <a:off x="2771800" y="3081964"/>
          <a:ext cx="2579688" cy="714375"/>
        </p:xfrm>
        <a:graphic>
          <a:graphicData uri="http://schemas.openxmlformats.org/presentationml/2006/ole">
            <mc:AlternateContent xmlns:mc="http://schemas.openxmlformats.org/markup-compatibility/2006">
              <mc:Choice xmlns:v="urn:schemas-microsoft-com:vml" Requires="v">
                <p:oleObj spid="_x0000_s3252" name="数式" r:id="rId7" imgW="825480" imgH="228600" progId="Equation.3">
                  <p:embed/>
                </p:oleObj>
              </mc:Choice>
              <mc:Fallback>
                <p:oleObj name="数式" r:id="rId7" imgW="825480" imgH="228600" progId="Equation.3">
                  <p:embed/>
                  <p:pic>
                    <p:nvPicPr>
                      <p:cNvPr id="0" name="Picture 13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71800" y="3081964"/>
                        <a:ext cx="2579688" cy="714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7" name="Object 5"/>
          <p:cNvGraphicFramePr>
            <a:graphicFrameLocks noChangeAspect="1"/>
          </p:cNvGraphicFramePr>
          <p:nvPr>
            <p:extLst>
              <p:ext uri="{D42A27DB-BD31-4B8C-83A1-F6EECF244321}">
                <p14:modId xmlns:p14="http://schemas.microsoft.com/office/powerpoint/2010/main" val="738167573"/>
              </p:ext>
            </p:extLst>
          </p:nvPr>
        </p:nvGraphicFramePr>
        <p:xfrm>
          <a:off x="7221730" y="2639914"/>
          <a:ext cx="1706563" cy="1270000"/>
        </p:xfrm>
        <a:graphic>
          <a:graphicData uri="http://schemas.openxmlformats.org/presentationml/2006/ole">
            <mc:AlternateContent xmlns:mc="http://schemas.openxmlformats.org/markup-compatibility/2006">
              <mc:Choice xmlns:v="urn:schemas-microsoft-com:vml" Requires="v">
                <p:oleObj spid="_x0000_s3253" name="数式" r:id="rId9" imgW="545760" imgH="406080" progId="Equation.3">
                  <p:embed/>
                </p:oleObj>
              </mc:Choice>
              <mc:Fallback>
                <p:oleObj name="数式" r:id="rId9" imgW="545760" imgH="406080" progId="Equation.3">
                  <p:embed/>
                  <p:pic>
                    <p:nvPicPr>
                      <p:cNvPr id="0" name="Picture 13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221730" y="2639914"/>
                        <a:ext cx="1706563" cy="1270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テキスト ボックス 7"/>
          <p:cNvSpPr txBox="1"/>
          <p:nvPr/>
        </p:nvSpPr>
        <p:spPr>
          <a:xfrm>
            <a:off x="6948264" y="2132856"/>
            <a:ext cx="1980029" cy="523220"/>
          </a:xfrm>
          <a:prstGeom prst="rect">
            <a:avLst/>
          </a:prstGeom>
          <a:noFill/>
        </p:spPr>
        <p:txBody>
          <a:bodyPr wrap="none" rtlCol="0">
            <a:spAutoFit/>
          </a:bodyPr>
          <a:lstStyle/>
          <a:p>
            <a:r>
              <a:rPr kumimoji="1" lang="ja-JP" altLang="en-US" sz="2800" dirty="0" smtClean="0"/>
              <a:t>全体の平均</a:t>
            </a:r>
            <a:endParaRPr kumimoji="1" lang="ja-JP" altLang="en-US" sz="2800" dirty="0"/>
          </a:p>
        </p:txBody>
      </p:sp>
      <p:graphicFrame>
        <p:nvGraphicFramePr>
          <p:cNvPr id="3078" name="Object 6"/>
          <p:cNvGraphicFramePr>
            <a:graphicFrameLocks noChangeAspect="1"/>
          </p:cNvGraphicFramePr>
          <p:nvPr>
            <p:extLst>
              <p:ext uri="{D42A27DB-BD31-4B8C-83A1-F6EECF244321}">
                <p14:modId xmlns:p14="http://schemas.microsoft.com/office/powerpoint/2010/main" val="3890654779"/>
              </p:ext>
            </p:extLst>
          </p:nvPr>
        </p:nvGraphicFramePr>
        <p:xfrm>
          <a:off x="3851920" y="1988840"/>
          <a:ext cx="2738438" cy="674687"/>
        </p:xfrm>
        <a:graphic>
          <a:graphicData uri="http://schemas.openxmlformats.org/presentationml/2006/ole">
            <mc:AlternateContent xmlns:mc="http://schemas.openxmlformats.org/markup-compatibility/2006">
              <mc:Choice xmlns:v="urn:schemas-microsoft-com:vml" Requires="v">
                <p:oleObj spid="_x0000_s3254" name="数式" r:id="rId11" imgW="876240" imgH="215640" progId="Equation.3">
                  <p:embed/>
                </p:oleObj>
              </mc:Choice>
              <mc:Fallback>
                <p:oleObj name="数式" r:id="rId11" imgW="876240" imgH="215640" progId="Equation.3">
                  <p:embed/>
                  <p:pic>
                    <p:nvPicPr>
                      <p:cNvPr id="0" name="Picture 13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851920" y="1988840"/>
                        <a:ext cx="2738438" cy="674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9" name="Object 7"/>
          <p:cNvGraphicFramePr>
            <a:graphicFrameLocks noChangeAspect="1"/>
          </p:cNvGraphicFramePr>
          <p:nvPr/>
        </p:nvGraphicFramePr>
        <p:xfrm>
          <a:off x="4206875" y="4786313"/>
          <a:ext cx="3333750" cy="674687"/>
        </p:xfrm>
        <a:graphic>
          <a:graphicData uri="http://schemas.openxmlformats.org/presentationml/2006/ole">
            <mc:AlternateContent xmlns:mc="http://schemas.openxmlformats.org/markup-compatibility/2006">
              <mc:Choice xmlns:v="urn:schemas-microsoft-com:vml" Requires="v">
                <p:oleObj spid="_x0000_s3255" name="数式" r:id="rId13" imgW="1066337" imgH="215806" progId="Equation.3">
                  <p:embed/>
                </p:oleObj>
              </mc:Choice>
              <mc:Fallback>
                <p:oleObj name="数式" r:id="rId13" imgW="1066337" imgH="215806" progId="Equation.3">
                  <p:embed/>
                  <p:pic>
                    <p:nvPicPr>
                      <p:cNvPr id="0" name="Picture 13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206875" y="4786313"/>
                        <a:ext cx="3333750" cy="674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80" name="Object 8"/>
          <p:cNvGraphicFramePr>
            <a:graphicFrameLocks noChangeAspect="1"/>
          </p:cNvGraphicFramePr>
          <p:nvPr/>
        </p:nvGraphicFramePr>
        <p:xfrm>
          <a:off x="2928926" y="5286388"/>
          <a:ext cx="3571875" cy="714375"/>
        </p:xfrm>
        <a:graphic>
          <a:graphicData uri="http://schemas.openxmlformats.org/presentationml/2006/ole">
            <mc:AlternateContent xmlns:mc="http://schemas.openxmlformats.org/markup-compatibility/2006">
              <mc:Choice xmlns:v="urn:schemas-microsoft-com:vml" Requires="v">
                <p:oleObj spid="_x0000_s3256" name="数式" r:id="rId15" imgW="1143000" imgH="228600" progId="Equation.3">
                  <p:embed/>
                </p:oleObj>
              </mc:Choice>
              <mc:Fallback>
                <p:oleObj name="数式" r:id="rId15" imgW="1143000" imgH="228600" progId="Equation.3">
                  <p:embed/>
                  <p:pic>
                    <p:nvPicPr>
                      <p:cNvPr id="0" name="Picture 13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928926" y="5286388"/>
                        <a:ext cx="3571875" cy="714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2123728" y="6084004"/>
            <a:ext cx="6086923" cy="369332"/>
          </a:xfrm>
          <a:prstGeom prst="rect">
            <a:avLst/>
          </a:prstGeom>
          <a:noFill/>
        </p:spPr>
        <p:txBody>
          <a:bodyPr wrap="none" rtlCol="0">
            <a:spAutoFit/>
          </a:bodyPr>
          <a:lstStyle/>
          <a:p>
            <a:r>
              <a:rPr kumimoji="1" lang="ja-JP" altLang="en-US" dirty="0" smtClean="0"/>
              <a:t>これら推定値が正しいのならば，帰無仮説はもちろん誤り．</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a:t>
            </a:r>
            <a:r>
              <a:rPr lang="ja-JP" altLang="en-US" dirty="0" smtClean="0"/>
              <a:t>問題１</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表</a:t>
            </a:r>
            <a:r>
              <a:rPr kumimoji="1" lang="en-US" altLang="ja-JP" dirty="0" smtClean="0"/>
              <a:t>7.1</a:t>
            </a:r>
            <a:r>
              <a:rPr kumimoji="1" lang="ja-JP" altLang="en-US" dirty="0" smtClean="0"/>
              <a:t>（テキスト </a:t>
            </a:r>
            <a:r>
              <a:rPr kumimoji="1" lang="en-US" altLang="ja-JP" dirty="0" smtClean="0"/>
              <a:t>p.181</a:t>
            </a:r>
            <a:r>
              <a:rPr kumimoji="1" lang="ja-JP" altLang="en-US" dirty="0" smtClean="0"/>
              <a:t>）に示されている，各個人の成績（パズルの正解数）</a:t>
            </a:r>
            <a:r>
              <a:rPr lang="ja-JP" altLang="en-US" dirty="0" smtClean="0"/>
              <a:t>を，全体平均（の推定値），要因の効果（同），誤差（同）に分解せよ．各条件の先頭から３人について行えばよい．</a:t>
            </a:r>
            <a:endParaRPr kumimoji="1" lang="ja-JP" altLang="en-US" dirty="0"/>
          </a:p>
        </p:txBody>
      </p:sp>
      <p:graphicFrame>
        <p:nvGraphicFramePr>
          <p:cNvPr id="4" name="表 3"/>
          <p:cNvGraphicFramePr>
            <a:graphicFrameLocks noGrp="1"/>
          </p:cNvGraphicFramePr>
          <p:nvPr/>
        </p:nvGraphicFramePr>
        <p:xfrm>
          <a:off x="1071538" y="4071942"/>
          <a:ext cx="7572429" cy="2011680"/>
        </p:xfrm>
        <a:graphic>
          <a:graphicData uri="http://schemas.openxmlformats.org/drawingml/2006/table">
            <a:tbl>
              <a:tblPr firstRow="1" bandRow="1">
                <a:tableStyleId>{5C22544A-7EE6-4342-B048-85BDC9FD1C3A}</a:tableStyleId>
              </a:tblPr>
              <a:tblGrid>
                <a:gridCol w="2524143">
                  <a:extLst>
                    <a:ext uri="{9D8B030D-6E8A-4147-A177-3AD203B41FA5}">
                      <a16:colId xmlns:a16="http://schemas.microsoft.com/office/drawing/2014/main" val="20000"/>
                    </a:ext>
                  </a:extLst>
                </a:gridCol>
                <a:gridCol w="2524143">
                  <a:extLst>
                    <a:ext uri="{9D8B030D-6E8A-4147-A177-3AD203B41FA5}">
                      <a16:colId xmlns:a16="http://schemas.microsoft.com/office/drawing/2014/main" val="20001"/>
                    </a:ext>
                  </a:extLst>
                </a:gridCol>
                <a:gridCol w="2524143">
                  <a:extLst>
                    <a:ext uri="{9D8B030D-6E8A-4147-A177-3AD203B41FA5}">
                      <a16:colId xmlns:a16="http://schemas.microsoft.com/office/drawing/2014/main" val="20002"/>
                    </a:ext>
                  </a:extLst>
                </a:gridCol>
              </a:tblGrid>
              <a:tr h="428628">
                <a:tc>
                  <a:txBody>
                    <a:bodyPr/>
                    <a:lstStyle/>
                    <a:p>
                      <a:pPr algn="ctr"/>
                      <a:r>
                        <a:rPr kumimoji="1" lang="ja-JP" altLang="en-US" sz="2400" dirty="0" smtClean="0"/>
                        <a:t>監視なし</a:t>
                      </a:r>
                      <a:r>
                        <a:rPr kumimoji="1" lang="en-US" altLang="ja-JP" sz="2400" dirty="0" smtClean="0"/>
                        <a:t>―</a:t>
                      </a:r>
                      <a:r>
                        <a:rPr kumimoji="1" lang="ja-JP" altLang="en-US" sz="2400" dirty="0" smtClean="0"/>
                        <a:t>隔離</a:t>
                      </a:r>
                      <a:endParaRPr kumimoji="1" lang="ja-JP" altLang="en-US" sz="2400" dirty="0"/>
                    </a:p>
                  </a:txBody>
                  <a:tcPr/>
                </a:tc>
                <a:tc>
                  <a:txBody>
                    <a:bodyPr/>
                    <a:lstStyle/>
                    <a:p>
                      <a:pPr algn="ctr"/>
                      <a:r>
                        <a:rPr kumimoji="1" lang="ja-JP" altLang="en-US" sz="2400" dirty="0" smtClean="0"/>
                        <a:t>監視なし</a:t>
                      </a:r>
                      <a:r>
                        <a:rPr kumimoji="1" lang="en-US" altLang="ja-JP" sz="2400" dirty="0" smtClean="0"/>
                        <a:t>―</a:t>
                      </a:r>
                      <a:r>
                        <a:rPr kumimoji="1" lang="ja-JP" altLang="en-US" sz="2400" dirty="0" smtClean="0"/>
                        <a:t>共作業</a:t>
                      </a:r>
                      <a:endParaRPr kumimoji="1" lang="ja-JP" altLang="en-US" sz="2400" dirty="0"/>
                    </a:p>
                  </a:txBody>
                  <a:tcPr/>
                </a:tc>
                <a:tc>
                  <a:txBody>
                    <a:bodyPr/>
                    <a:lstStyle/>
                    <a:p>
                      <a:pPr algn="ctr"/>
                      <a:r>
                        <a:rPr kumimoji="1" lang="ja-JP" altLang="en-US" sz="2400" dirty="0" smtClean="0"/>
                        <a:t>監視</a:t>
                      </a:r>
                      <a:endParaRPr kumimoji="1" lang="ja-JP" altLang="en-US" sz="2400" dirty="0"/>
                    </a:p>
                  </a:txBody>
                  <a:tcPr/>
                </a:tc>
                <a:extLst>
                  <a:ext uri="{0D108BD9-81ED-4DB2-BD59-A6C34878D82A}">
                    <a16:rowId xmlns:a16="http://schemas.microsoft.com/office/drawing/2014/main" val="10000"/>
                  </a:ext>
                </a:extLst>
              </a:tr>
              <a:tr h="451691">
                <a:tc>
                  <a:txBody>
                    <a:bodyPr/>
                    <a:lstStyle/>
                    <a:p>
                      <a:pPr algn="ctr"/>
                      <a:r>
                        <a:rPr kumimoji="1" lang="en-US" altLang="ja-JP" sz="2800" dirty="0" smtClean="0"/>
                        <a:t>13</a:t>
                      </a:r>
                      <a:endParaRPr kumimoji="1" lang="ja-JP" altLang="en-US" sz="2800" dirty="0"/>
                    </a:p>
                  </a:txBody>
                  <a:tcPr/>
                </a:tc>
                <a:tc>
                  <a:txBody>
                    <a:bodyPr/>
                    <a:lstStyle/>
                    <a:p>
                      <a:pPr algn="ctr"/>
                      <a:r>
                        <a:rPr kumimoji="1" lang="en-US" altLang="ja-JP" sz="2800" dirty="0" smtClean="0"/>
                        <a:t>9</a:t>
                      </a:r>
                      <a:endParaRPr kumimoji="1" lang="ja-JP" altLang="en-US" sz="2800" dirty="0"/>
                    </a:p>
                  </a:txBody>
                  <a:tcPr/>
                </a:tc>
                <a:tc>
                  <a:txBody>
                    <a:bodyPr/>
                    <a:lstStyle/>
                    <a:p>
                      <a:pPr algn="ctr"/>
                      <a:r>
                        <a:rPr kumimoji="1" lang="en-US" altLang="ja-JP" sz="2800" dirty="0" smtClean="0"/>
                        <a:t>8</a:t>
                      </a:r>
                      <a:endParaRPr kumimoji="1" lang="ja-JP" altLang="en-US" sz="2800" dirty="0"/>
                    </a:p>
                  </a:txBody>
                  <a:tcPr/>
                </a:tc>
                <a:extLst>
                  <a:ext uri="{0D108BD9-81ED-4DB2-BD59-A6C34878D82A}">
                    <a16:rowId xmlns:a16="http://schemas.microsoft.com/office/drawing/2014/main" val="10001"/>
                  </a:ext>
                </a:extLst>
              </a:tr>
              <a:tr h="451691">
                <a:tc>
                  <a:txBody>
                    <a:bodyPr/>
                    <a:lstStyle/>
                    <a:p>
                      <a:pPr algn="ctr"/>
                      <a:r>
                        <a:rPr kumimoji="1" lang="en-US" altLang="ja-JP" sz="2800" dirty="0" smtClean="0"/>
                        <a:t>14</a:t>
                      </a:r>
                      <a:endParaRPr kumimoji="1" lang="ja-JP" altLang="en-US" sz="2800" dirty="0"/>
                    </a:p>
                  </a:txBody>
                  <a:tcPr/>
                </a:tc>
                <a:tc>
                  <a:txBody>
                    <a:bodyPr/>
                    <a:lstStyle/>
                    <a:p>
                      <a:pPr algn="ctr"/>
                      <a:r>
                        <a:rPr kumimoji="1" lang="en-US" altLang="ja-JP" sz="2800" dirty="0" smtClean="0"/>
                        <a:t>11</a:t>
                      </a:r>
                      <a:endParaRPr kumimoji="1" lang="ja-JP" altLang="en-US" sz="2800" dirty="0"/>
                    </a:p>
                  </a:txBody>
                  <a:tcPr/>
                </a:tc>
                <a:tc>
                  <a:txBody>
                    <a:bodyPr/>
                    <a:lstStyle/>
                    <a:p>
                      <a:pPr algn="ctr"/>
                      <a:r>
                        <a:rPr kumimoji="1" lang="en-US" altLang="ja-JP" sz="2800" dirty="0" smtClean="0"/>
                        <a:t>6</a:t>
                      </a:r>
                    </a:p>
                  </a:txBody>
                  <a:tcPr/>
                </a:tc>
                <a:extLst>
                  <a:ext uri="{0D108BD9-81ED-4DB2-BD59-A6C34878D82A}">
                    <a16:rowId xmlns:a16="http://schemas.microsoft.com/office/drawing/2014/main" val="10002"/>
                  </a:ext>
                </a:extLst>
              </a:tr>
              <a:tr h="451691">
                <a:tc>
                  <a:txBody>
                    <a:bodyPr/>
                    <a:lstStyle/>
                    <a:p>
                      <a:pPr algn="ctr"/>
                      <a:r>
                        <a:rPr kumimoji="1" lang="en-US" altLang="ja-JP" sz="2800" dirty="0" smtClean="0"/>
                        <a:t>10</a:t>
                      </a:r>
                      <a:endParaRPr kumimoji="1" lang="ja-JP" altLang="en-US" sz="2800" dirty="0"/>
                    </a:p>
                  </a:txBody>
                  <a:tcPr/>
                </a:tc>
                <a:tc>
                  <a:txBody>
                    <a:bodyPr/>
                    <a:lstStyle/>
                    <a:p>
                      <a:pPr algn="ctr"/>
                      <a:r>
                        <a:rPr kumimoji="1" lang="en-US" altLang="ja-JP" sz="2800" dirty="0" smtClean="0"/>
                        <a:t>10</a:t>
                      </a:r>
                      <a:endParaRPr kumimoji="1" lang="ja-JP" altLang="en-US" sz="2800" dirty="0"/>
                    </a:p>
                  </a:txBody>
                  <a:tcPr/>
                </a:tc>
                <a:tc>
                  <a:txBody>
                    <a:bodyPr/>
                    <a:lstStyle/>
                    <a:p>
                      <a:pPr algn="ctr"/>
                      <a:r>
                        <a:rPr kumimoji="1" lang="en-US" altLang="ja-JP" sz="2800" dirty="0" smtClean="0"/>
                        <a:t>9</a:t>
                      </a:r>
                    </a:p>
                  </a:txBody>
                  <a:tcPr/>
                </a:tc>
                <a:extLst>
                  <a:ext uri="{0D108BD9-81ED-4DB2-BD59-A6C34878D82A}">
                    <a16:rowId xmlns:a16="http://schemas.microsoft.com/office/drawing/2014/main" val="10003"/>
                  </a:ext>
                </a:extLst>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260648"/>
            <a:ext cx="8229600" cy="1143000"/>
          </a:xfrm>
        </p:spPr>
        <p:txBody>
          <a:bodyPr/>
          <a:lstStyle/>
          <a:p>
            <a:endParaRPr kumimoji="1"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726287678"/>
              </p:ext>
            </p:extLst>
          </p:nvPr>
        </p:nvGraphicFramePr>
        <p:xfrm>
          <a:off x="899592" y="1844824"/>
          <a:ext cx="6172200" cy="2952328"/>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370840">
                <a:tc>
                  <a:txBody>
                    <a:bodyPr/>
                    <a:lstStyle/>
                    <a:p>
                      <a:pPr algn="ctr"/>
                      <a:r>
                        <a:rPr kumimoji="1" lang="ja-JP" altLang="en-US" dirty="0" smtClean="0"/>
                        <a:t>監視なし－隔離</a:t>
                      </a:r>
                      <a:endParaRPr kumimoji="1" lang="ja-JP" altLang="en-US" dirty="0"/>
                    </a:p>
                  </a:txBody>
                  <a:tcPr/>
                </a:tc>
                <a:tc>
                  <a:txBody>
                    <a:bodyPr/>
                    <a:lstStyle/>
                    <a:p>
                      <a:pPr algn="ctr"/>
                      <a:r>
                        <a:rPr kumimoji="1" lang="ja-JP" altLang="en-US" dirty="0" smtClean="0"/>
                        <a:t>監視なし－共作業</a:t>
                      </a:r>
                      <a:endParaRPr kumimoji="1" lang="ja-JP" altLang="en-US" dirty="0"/>
                    </a:p>
                  </a:txBody>
                  <a:tcPr/>
                </a:tc>
                <a:tc>
                  <a:txBody>
                    <a:bodyPr/>
                    <a:lstStyle/>
                    <a:p>
                      <a:pPr algn="ctr"/>
                      <a:r>
                        <a:rPr kumimoji="1" lang="ja-JP" altLang="en-US" dirty="0" smtClean="0"/>
                        <a:t>監視</a:t>
                      </a:r>
                      <a:endParaRPr kumimoji="1" lang="ja-JP" altLang="en-US" dirty="0"/>
                    </a:p>
                  </a:txBody>
                  <a:tcPr/>
                </a:tc>
                <a:extLst>
                  <a:ext uri="{0D108BD9-81ED-4DB2-BD59-A6C34878D82A}">
                    <a16:rowId xmlns:a16="http://schemas.microsoft.com/office/drawing/2014/main" val="10000"/>
                  </a:ext>
                </a:extLst>
              </a:tr>
              <a:tr h="370840">
                <a:tc>
                  <a:txBody>
                    <a:bodyPr/>
                    <a:lstStyle/>
                    <a:p>
                      <a:pPr algn="ctr"/>
                      <a:r>
                        <a:rPr kumimoji="1" lang="en-US" altLang="ja-JP" sz="2400" b="1" dirty="0" smtClean="0">
                          <a:solidFill>
                            <a:srgbClr val="FF0000"/>
                          </a:solidFill>
                        </a:rPr>
                        <a:t>13</a:t>
                      </a:r>
                      <a:endParaRPr kumimoji="1" lang="ja-JP" altLang="en-US" sz="2400" b="1" dirty="0">
                        <a:solidFill>
                          <a:srgbClr val="FF0000"/>
                        </a:solidFill>
                      </a:endParaRPr>
                    </a:p>
                  </a:txBody>
                  <a:tcPr/>
                </a:tc>
                <a:tc>
                  <a:txBody>
                    <a:bodyPr/>
                    <a:lstStyle/>
                    <a:p>
                      <a:pPr algn="ctr"/>
                      <a:r>
                        <a:rPr kumimoji="1" lang="en-US" altLang="ja-JP" sz="2400" dirty="0" smtClean="0"/>
                        <a:t>9</a:t>
                      </a:r>
                      <a:endParaRPr kumimoji="1" lang="ja-JP" altLang="en-US" sz="2400" dirty="0"/>
                    </a:p>
                  </a:txBody>
                  <a:tcPr/>
                </a:tc>
                <a:tc>
                  <a:txBody>
                    <a:bodyPr/>
                    <a:lstStyle/>
                    <a:p>
                      <a:pPr algn="ctr"/>
                      <a:r>
                        <a:rPr kumimoji="1" lang="en-US" altLang="ja-JP" sz="2400" dirty="0" smtClean="0"/>
                        <a:t>8</a:t>
                      </a:r>
                      <a:endParaRPr kumimoji="1" lang="ja-JP" altLang="en-US" sz="2400" dirty="0"/>
                    </a:p>
                  </a:txBody>
                  <a:tcPr/>
                </a:tc>
                <a:extLst>
                  <a:ext uri="{0D108BD9-81ED-4DB2-BD59-A6C34878D82A}">
                    <a16:rowId xmlns:a16="http://schemas.microsoft.com/office/drawing/2014/main" val="10001"/>
                  </a:ext>
                </a:extLst>
              </a:tr>
              <a:tr h="370840">
                <a:tc>
                  <a:txBody>
                    <a:bodyPr/>
                    <a:lstStyle/>
                    <a:p>
                      <a:pPr algn="ctr"/>
                      <a:r>
                        <a:rPr kumimoji="1" lang="en-US" altLang="ja-JP" sz="2400" dirty="0" smtClean="0"/>
                        <a:t>14</a:t>
                      </a:r>
                      <a:endParaRPr kumimoji="1" lang="ja-JP" altLang="en-US" sz="2400" dirty="0"/>
                    </a:p>
                  </a:txBody>
                  <a:tcPr/>
                </a:tc>
                <a:tc>
                  <a:txBody>
                    <a:bodyPr/>
                    <a:lstStyle/>
                    <a:p>
                      <a:pPr algn="ctr"/>
                      <a:r>
                        <a:rPr kumimoji="1" lang="en-US" altLang="ja-JP" sz="2400" dirty="0" smtClean="0"/>
                        <a:t>11</a:t>
                      </a:r>
                      <a:endParaRPr kumimoji="1" lang="ja-JP" altLang="en-US" sz="2400" dirty="0"/>
                    </a:p>
                  </a:txBody>
                  <a:tcPr/>
                </a:tc>
                <a:tc>
                  <a:txBody>
                    <a:bodyPr/>
                    <a:lstStyle/>
                    <a:p>
                      <a:pPr algn="ctr"/>
                      <a:r>
                        <a:rPr kumimoji="1" lang="en-US" altLang="ja-JP" sz="2400" dirty="0" smtClean="0"/>
                        <a:t>6</a:t>
                      </a:r>
                      <a:endParaRPr kumimoji="1" lang="ja-JP" altLang="en-US" sz="2400" dirty="0"/>
                    </a:p>
                  </a:txBody>
                  <a:tcPr/>
                </a:tc>
                <a:extLst>
                  <a:ext uri="{0D108BD9-81ED-4DB2-BD59-A6C34878D82A}">
                    <a16:rowId xmlns:a16="http://schemas.microsoft.com/office/drawing/2014/main" val="10002"/>
                  </a:ext>
                </a:extLst>
              </a:tr>
              <a:tr h="370840">
                <a:tc>
                  <a:txBody>
                    <a:bodyPr/>
                    <a:lstStyle/>
                    <a:p>
                      <a:pPr algn="ctr"/>
                      <a:r>
                        <a:rPr kumimoji="1" lang="en-US" altLang="ja-JP" sz="2400" dirty="0" smtClean="0"/>
                        <a:t>10</a:t>
                      </a:r>
                      <a:endParaRPr kumimoji="1" lang="ja-JP" altLang="en-US" sz="2400" dirty="0"/>
                    </a:p>
                  </a:txBody>
                  <a:tcPr/>
                </a:tc>
                <a:tc>
                  <a:txBody>
                    <a:bodyPr/>
                    <a:lstStyle/>
                    <a:p>
                      <a:pPr algn="ctr"/>
                      <a:r>
                        <a:rPr kumimoji="1" lang="en-US" altLang="ja-JP" sz="2400" dirty="0" smtClean="0"/>
                        <a:t>10</a:t>
                      </a:r>
                      <a:endParaRPr kumimoji="1" lang="ja-JP" altLang="en-US" sz="2400" dirty="0"/>
                    </a:p>
                  </a:txBody>
                  <a:tcPr/>
                </a:tc>
                <a:tc>
                  <a:txBody>
                    <a:bodyPr/>
                    <a:lstStyle/>
                    <a:p>
                      <a:pPr algn="ctr"/>
                      <a:r>
                        <a:rPr kumimoji="1" lang="en-US" altLang="ja-JP" sz="2400" dirty="0" smtClean="0"/>
                        <a:t>9</a:t>
                      </a:r>
                      <a:endParaRPr kumimoji="1" lang="ja-JP" altLang="en-US" sz="2400" dirty="0"/>
                    </a:p>
                  </a:txBody>
                  <a:tcPr/>
                </a:tc>
                <a:extLst>
                  <a:ext uri="{0D108BD9-81ED-4DB2-BD59-A6C34878D82A}">
                    <a16:rowId xmlns:a16="http://schemas.microsoft.com/office/drawing/2014/main" val="10003"/>
                  </a:ext>
                </a:extLst>
              </a:tr>
              <a:tr h="370840">
                <a:tc>
                  <a:txBody>
                    <a:bodyPr/>
                    <a:lstStyle/>
                    <a:p>
                      <a:pPr algn="ctr"/>
                      <a:r>
                        <a:rPr kumimoji="1" lang="en-US" altLang="ja-JP" sz="2400" dirty="0" smtClean="0"/>
                        <a:t>…</a:t>
                      </a:r>
                      <a:endParaRPr kumimoji="1" lang="ja-JP" altLang="en-US" sz="2400" dirty="0"/>
                    </a:p>
                  </a:txBody>
                  <a:tcPr/>
                </a:tc>
                <a:tc>
                  <a:txBody>
                    <a:bodyPr/>
                    <a:lstStyle/>
                    <a:p>
                      <a:pPr algn="ctr"/>
                      <a:r>
                        <a:rPr kumimoji="1" lang="en-US" altLang="ja-JP" sz="2400" dirty="0" smtClean="0"/>
                        <a:t>…</a:t>
                      </a:r>
                      <a:endParaRPr kumimoji="1" lang="ja-JP" altLang="en-US" sz="2400" dirty="0"/>
                    </a:p>
                  </a:txBody>
                  <a:tcPr/>
                </a:tc>
                <a:tc>
                  <a:txBody>
                    <a:bodyPr/>
                    <a:lstStyle/>
                    <a:p>
                      <a:pPr algn="ctr"/>
                      <a:r>
                        <a:rPr kumimoji="1" lang="en-US" altLang="ja-JP" sz="2400" dirty="0" smtClean="0"/>
                        <a:t>…</a:t>
                      </a:r>
                      <a:endParaRPr kumimoji="1" lang="ja-JP" altLang="en-US" sz="2400" dirty="0"/>
                    </a:p>
                  </a:txBody>
                  <a:tcPr/>
                </a:tc>
                <a:extLst>
                  <a:ext uri="{0D108BD9-81ED-4DB2-BD59-A6C34878D82A}">
                    <a16:rowId xmlns:a16="http://schemas.microsoft.com/office/drawing/2014/main" val="10004"/>
                  </a:ext>
                </a:extLst>
              </a:tr>
              <a:tr h="752688">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extLst>
                  <a:ext uri="{0D108BD9-81ED-4DB2-BD59-A6C34878D82A}">
                    <a16:rowId xmlns:a16="http://schemas.microsoft.com/office/drawing/2014/main" val="10005"/>
                  </a:ext>
                </a:extLst>
              </a:tr>
            </a:tbl>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1776744447"/>
              </p:ext>
            </p:extLst>
          </p:nvPr>
        </p:nvGraphicFramePr>
        <p:xfrm>
          <a:off x="7164288" y="4149080"/>
          <a:ext cx="1706562" cy="635000"/>
        </p:xfrm>
        <a:graphic>
          <a:graphicData uri="http://schemas.openxmlformats.org/presentationml/2006/ole">
            <mc:AlternateContent xmlns:mc="http://schemas.openxmlformats.org/markup-compatibility/2006">
              <mc:Choice xmlns:v="urn:schemas-microsoft-com:vml" Requires="v">
                <p:oleObj spid="_x0000_s117836" name="数式" r:id="rId3" imgW="545760" imgH="203040" progId="Equation.3">
                  <p:embed/>
                </p:oleObj>
              </mc:Choice>
              <mc:Fallback>
                <p:oleObj name="数式" r:id="rId3" imgW="545760" imgH="203040" progId="Equation.3">
                  <p:embed/>
                  <p:pic>
                    <p:nvPicPr>
                      <p:cNvPr id="0" name="Picture 4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4288" y="4149080"/>
                        <a:ext cx="1706562" cy="635000"/>
                      </a:xfrm>
                      <a:prstGeom prst="rect">
                        <a:avLst/>
                      </a:prstGeom>
                      <a:solidFill>
                        <a:srgbClr val="FF0000"/>
                      </a:solidFill>
                    </p:spPr>
                  </p:pic>
                </p:oleObj>
              </mc:Fallback>
            </mc:AlternateContent>
          </a:graphicData>
        </a:graphic>
      </p:graphicFrame>
      <p:graphicFrame>
        <p:nvGraphicFramePr>
          <p:cNvPr id="6" name="オブジェクト 5"/>
          <p:cNvGraphicFramePr>
            <a:graphicFrameLocks noChangeAspect="1"/>
          </p:cNvGraphicFramePr>
          <p:nvPr>
            <p:extLst>
              <p:ext uri="{D42A27DB-BD31-4B8C-83A1-F6EECF244321}">
                <p14:modId xmlns:p14="http://schemas.microsoft.com/office/powerpoint/2010/main" val="820268774"/>
              </p:ext>
            </p:extLst>
          </p:nvPr>
        </p:nvGraphicFramePr>
        <p:xfrm>
          <a:off x="1259632" y="4149080"/>
          <a:ext cx="1524875" cy="576064"/>
        </p:xfrm>
        <a:graphic>
          <a:graphicData uri="http://schemas.openxmlformats.org/presentationml/2006/ole">
            <mc:AlternateContent xmlns:mc="http://schemas.openxmlformats.org/markup-compatibility/2006">
              <mc:Choice xmlns:v="urn:schemas-microsoft-com:vml" Requires="v">
                <p:oleObj spid="_x0000_s117837" name="数式" r:id="rId5" imgW="571320" imgH="215640" progId="Equation.3">
                  <p:embed/>
                </p:oleObj>
              </mc:Choice>
              <mc:Fallback>
                <p:oleObj name="数式" r:id="rId5" imgW="571320" imgH="215640" progId="Equation.3">
                  <p:embed/>
                  <p:pic>
                    <p:nvPicPr>
                      <p:cNvPr id="0" name="Picture 4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59632" y="4149080"/>
                        <a:ext cx="1524875" cy="576064"/>
                      </a:xfrm>
                      <a:prstGeom prst="rect">
                        <a:avLst/>
                      </a:prstGeom>
                      <a:solidFill>
                        <a:srgbClr val="FF0000"/>
                      </a:solidFill>
                    </p:spPr>
                  </p:pic>
                </p:oleObj>
              </mc:Fallback>
            </mc:AlternateContent>
          </a:graphicData>
        </a:graphic>
      </p:graphicFrame>
      <p:graphicFrame>
        <p:nvGraphicFramePr>
          <p:cNvPr id="7" name="オブジェクト 6"/>
          <p:cNvGraphicFramePr>
            <a:graphicFrameLocks noChangeAspect="1"/>
          </p:cNvGraphicFramePr>
          <p:nvPr>
            <p:extLst>
              <p:ext uri="{D42A27DB-BD31-4B8C-83A1-F6EECF244321}">
                <p14:modId xmlns:p14="http://schemas.microsoft.com/office/powerpoint/2010/main" val="2413660781"/>
              </p:ext>
            </p:extLst>
          </p:nvPr>
        </p:nvGraphicFramePr>
        <p:xfrm>
          <a:off x="3203848" y="4149080"/>
          <a:ext cx="1592262" cy="576263"/>
        </p:xfrm>
        <a:graphic>
          <a:graphicData uri="http://schemas.openxmlformats.org/presentationml/2006/ole">
            <mc:AlternateContent xmlns:mc="http://schemas.openxmlformats.org/markup-compatibility/2006">
              <mc:Choice xmlns:v="urn:schemas-microsoft-com:vml" Requires="v">
                <p:oleObj spid="_x0000_s117838" name="数式" r:id="rId7" imgW="596880" imgH="215640" progId="Equation.3">
                  <p:embed/>
                </p:oleObj>
              </mc:Choice>
              <mc:Fallback>
                <p:oleObj name="数式" r:id="rId7" imgW="596880" imgH="215640" progId="Equation.3">
                  <p:embed/>
                  <p:pic>
                    <p:nvPicPr>
                      <p:cNvPr id="0" name="Picture 5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03848" y="4149080"/>
                        <a:ext cx="1592262" cy="5762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 name="オブジェクト 7"/>
          <p:cNvGraphicFramePr>
            <a:graphicFrameLocks noChangeAspect="1"/>
          </p:cNvGraphicFramePr>
          <p:nvPr>
            <p:extLst>
              <p:ext uri="{D42A27DB-BD31-4B8C-83A1-F6EECF244321}">
                <p14:modId xmlns:p14="http://schemas.microsoft.com/office/powerpoint/2010/main" val="2173570445"/>
              </p:ext>
            </p:extLst>
          </p:nvPr>
        </p:nvGraphicFramePr>
        <p:xfrm>
          <a:off x="5372621" y="4149080"/>
          <a:ext cx="1389062" cy="609600"/>
        </p:xfrm>
        <a:graphic>
          <a:graphicData uri="http://schemas.openxmlformats.org/presentationml/2006/ole">
            <mc:AlternateContent xmlns:mc="http://schemas.openxmlformats.org/markup-compatibility/2006">
              <mc:Choice xmlns:v="urn:schemas-microsoft-com:vml" Requires="v">
                <p:oleObj spid="_x0000_s117839" name="数式" r:id="rId9" imgW="520560" imgH="228600" progId="Equation.3">
                  <p:embed/>
                </p:oleObj>
              </mc:Choice>
              <mc:Fallback>
                <p:oleObj name="数式" r:id="rId9" imgW="520560" imgH="228600" progId="Equation.3">
                  <p:embed/>
                  <p:pic>
                    <p:nvPicPr>
                      <p:cNvPr id="0" name="Picture 5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72621" y="4149080"/>
                        <a:ext cx="1389062"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上カーブ矢印 9"/>
          <p:cNvSpPr/>
          <p:nvPr/>
        </p:nvSpPr>
        <p:spPr>
          <a:xfrm flipH="1">
            <a:off x="2411760" y="4869160"/>
            <a:ext cx="5040560" cy="792088"/>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テキスト ボックス 10"/>
          <p:cNvSpPr txBox="1"/>
          <p:nvPr/>
        </p:nvSpPr>
        <p:spPr>
          <a:xfrm>
            <a:off x="4788024" y="5661248"/>
            <a:ext cx="821059" cy="523220"/>
          </a:xfrm>
          <a:prstGeom prst="rect">
            <a:avLst/>
          </a:prstGeom>
          <a:noFill/>
        </p:spPr>
        <p:txBody>
          <a:bodyPr wrap="none" rtlCol="0">
            <a:spAutoFit/>
          </a:bodyPr>
          <a:lstStyle/>
          <a:p>
            <a:r>
              <a:rPr kumimoji="1" lang="en-US" altLang="ja-JP" sz="2800" dirty="0" smtClean="0"/>
              <a:t>+1.8</a:t>
            </a:r>
            <a:endParaRPr kumimoji="1" lang="ja-JP" altLang="en-US" sz="2800" dirty="0"/>
          </a:p>
        </p:txBody>
      </p:sp>
      <p:sp>
        <p:nvSpPr>
          <p:cNvPr id="12" name="右カーブ矢印 11"/>
          <p:cNvSpPr/>
          <p:nvPr/>
        </p:nvSpPr>
        <p:spPr>
          <a:xfrm flipV="1">
            <a:off x="1187624" y="2420888"/>
            <a:ext cx="360040" cy="1584176"/>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3" name="テキスト ボックス 12"/>
          <p:cNvSpPr txBox="1"/>
          <p:nvPr/>
        </p:nvSpPr>
        <p:spPr>
          <a:xfrm>
            <a:off x="295857" y="2951366"/>
            <a:ext cx="821059" cy="523220"/>
          </a:xfrm>
          <a:prstGeom prst="rect">
            <a:avLst/>
          </a:prstGeom>
          <a:noFill/>
        </p:spPr>
        <p:txBody>
          <a:bodyPr wrap="none" rtlCol="0">
            <a:spAutoFit/>
          </a:bodyPr>
          <a:lstStyle/>
          <a:p>
            <a:r>
              <a:rPr kumimoji="1" lang="en-US" altLang="ja-JP" sz="2800" dirty="0" smtClean="0"/>
              <a:t>+1.2</a:t>
            </a:r>
            <a:endParaRPr kumimoji="1" lang="ja-JP" altLang="en-US" sz="2800" dirty="0"/>
          </a:p>
        </p:txBody>
      </p:sp>
    </p:spTree>
    <p:extLst>
      <p:ext uri="{BB962C8B-B14F-4D97-AF65-F5344CB8AC3E}">
        <p14:creationId xmlns:p14="http://schemas.microsoft.com/office/powerpoint/2010/main" val="19517966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オブジェクト 3"/>
          <p:cNvGraphicFramePr>
            <a:graphicFrameLocks noChangeAspect="1"/>
          </p:cNvGraphicFramePr>
          <p:nvPr/>
        </p:nvGraphicFramePr>
        <p:xfrm>
          <a:off x="642910" y="571480"/>
          <a:ext cx="5929354" cy="5824465"/>
        </p:xfrm>
        <a:graphic>
          <a:graphicData uri="http://schemas.openxmlformats.org/presentationml/2006/ole">
            <mc:AlternateContent xmlns:mc="http://schemas.openxmlformats.org/markup-compatibility/2006">
              <mc:Choice xmlns:v="urn:schemas-microsoft-com:vml" Requires="v">
                <p:oleObj spid="_x0000_s5146" name="数式" r:id="rId3" imgW="2171700" imgH="2133600" progId="Equation.3">
                  <p:embed/>
                </p:oleObj>
              </mc:Choice>
              <mc:Fallback>
                <p:oleObj name="数式" r:id="rId3" imgW="2171700" imgH="2133600" progId="Equation.3">
                  <p:embed/>
                  <p:pic>
                    <p:nvPicPr>
                      <p:cNvPr id="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2910" y="571480"/>
                        <a:ext cx="5929354" cy="582446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6143636" y="1214422"/>
            <a:ext cx="1620957" cy="523220"/>
          </a:xfrm>
          <a:prstGeom prst="rect">
            <a:avLst/>
          </a:prstGeom>
          <a:noFill/>
        </p:spPr>
        <p:txBody>
          <a:bodyPr wrap="none" rtlCol="0">
            <a:spAutoFit/>
          </a:bodyPr>
          <a:lstStyle/>
          <a:p>
            <a:r>
              <a:rPr kumimoji="1" lang="ja-JP" altLang="en-US" sz="2800" dirty="0" smtClean="0"/>
              <a:t>全体平均</a:t>
            </a:r>
            <a:endParaRPr kumimoji="1" lang="ja-JP" altLang="en-US" sz="2800" dirty="0"/>
          </a:p>
        </p:txBody>
      </p:sp>
      <p:sp>
        <p:nvSpPr>
          <p:cNvPr id="6" name="テキスト ボックス 5"/>
          <p:cNvSpPr txBox="1"/>
          <p:nvPr/>
        </p:nvSpPr>
        <p:spPr>
          <a:xfrm>
            <a:off x="6357950" y="3214686"/>
            <a:ext cx="1980029" cy="523220"/>
          </a:xfrm>
          <a:prstGeom prst="rect">
            <a:avLst/>
          </a:prstGeom>
          <a:noFill/>
        </p:spPr>
        <p:txBody>
          <a:bodyPr wrap="none" rtlCol="0">
            <a:spAutoFit/>
          </a:bodyPr>
          <a:lstStyle/>
          <a:p>
            <a:r>
              <a:rPr kumimoji="1" lang="ja-JP" altLang="en-US" sz="2800" dirty="0" smtClean="0"/>
              <a:t>要因の効果</a:t>
            </a:r>
            <a:endParaRPr kumimoji="1" lang="ja-JP" altLang="en-US" sz="2800" dirty="0"/>
          </a:p>
        </p:txBody>
      </p:sp>
      <p:sp>
        <p:nvSpPr>
          <p:cNvPr id="7" name="テキスト ボックス 6"/>
          <p:cNvSpPr txBox="1"/>
          <p:nvPr/>
        </p:nvSpPr>
        <p:spPr>
          <a:xfrm>
            <a:off x="6786578" y="5143512"/>
            <a:ext cx="1261884" cy="523220"/>
          </a:xfrm>
          <a:prstGeom prst="rect">
            <a:avLst/>
          </a:prstGeom>
          <a:noFill/>
        </p:spPr>
        <p:txBody>
          <a:bodyPr wrap="none" rtlCol="0">
            <a:spAutoFit/>
          </a:bodyPr>
          <a:lstStyle/>
          <a:p>
            <a:r>
              <a:rPr kumimoji="1" lang="ja-JP" altLang="en-US" sz="2800" dirty="0" smtClean="0"/>
              <a:t>誤差項</a:t>
            </a:r>
            <a:endParaRPr kumimoji="1" lang="ja-JP" alt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7.4. </a:t>
            </a:r>
            <a:r>
              <a:rPr kumimoji="1" lang="ja-JP" altLang="en-US" dirty="0" smtClean="0"/>
              <a:t>平方和</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要因の効果（の推定値）が十分に大きければ，帰無仮説は棄却される．</a:t>
            </a:r>
            <a:endParaRPr lang="en-US" altLang="ja-JP" dirty="0" smtClean="0"/>
          </a:p>
          <a:p>
            <a:pPr lvl="1"/>
            <a:r>
              <a:rPr lang="ja-JP" altLang="en-US" dirty="0" smtClean="0"/>
              <a:t>推定値の違いが</a:t>
            </a:r>
            <a:r>
              <a:rPr lang="ja-JP" altLang="en-US" dirty="0"/>
              <a:t>大きくなる</a:t>
            </a:r>
            <a:r>
              <a:rPr lang="ja-JP" altLang="en-US" dirty="0" smtClean="0"/>
              <a:t>と，「</a:t>
            </a:r>
            <a:r>
              <a:rPr kumimoji="1" lang="ja-JP" altLang="en-US" dirty="0" smtClean="0"/>
              <a:t>正しい値はすべてゼロだが，偶然にゼロとはかなり異なった推定値になった」とは考えにくい．</a:t>
            </a:r>
            <a:endParaRPr kumimoji="1" lang="en-US" altLang="ja-JP" dirty="0" smtClean="0"/>
          </a:p>
          <a:p>
            <a:pPr lvl="1"/>
            <a:r>
              <a:rPr kumimoji="1" lang="ja-JP" altLang="en-US" dirty="0" smtClean="0"/>
              <a:t>帰無仮説が棄却されれば，どの水準に属しているかによって，従属変数の値が異なると言える．</a:t>
            </a:r>
            <a:endParaRPr kumimoji="1" lang="en-US" altLang="ja-JP" dirty="0" smtClean="0"/>
          </a:p>
          <a:p>
            <a:r>
              <a:rPr lang="ja-JP" altLang="en-US" u="sng" dirty="0" smtClean="0"/>
              <a:t>これを検討するために，分散（</a:t>
            </a:r>
            <a:r>
              <a:rPr lang="ja-JP" altLang="en-US" u="sng" dirty="0" smtClean="0">
                <a:solidFill>
                  <a:srgbClr val="FF0000"/>
                </a:solidFill>
              </a:rPr>
              <a:t>平方和</a:t>
            </a:r>
            <a:r>
              <a:rPr lang="ja-JP" altLang="en-US" u="sng" dirty="0" smtClean="0"/>
              <a:t>）を持ち出すのが，分散分析のアイデア．</a:t>
            </a:r>
            <a:endParaRPr lang="en-US" altLang="ja-JP" u="sng"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全平方和</a:t>
            </a:r>
            <a:endParaRPr kumimoji="1" lang="ja-JP" altLang="en-US" dirty="0"/>
          </a:p>
        </p:txBody>
      </p:sp>
      <p:sp>
        <p:nvSpPr>
          <p:cNvPr id="3" name="コンテンツ プレースホルダ 2"/>
          <p:cNvSpPr>
            <a:spLocks noGrp="1"/>
          </p:cNvSpPr>
          <p:nvPr>
            <p:ph idx="1"/>
          </p:nvPr>
        </p:nvSpPr>
        <p:spPr/>
        <p:txBody>
          <a:bodyPr/>
          <a:lstStyle/>
          <a:p>
            <a:r>
              <a:rPr kumimoji="1" lang="ja-JP" altLang="en-US" u="sng" dirty="0" smtClean="0">
                <a:solidFill>
                  <a:srgbClr val="FF0000"/>
                </a:solidFill>
              </a:rPr>
              <a:t>全平方和</a:t>
            </a:r>
            <a:r>
              <a:rPr kumimoji="1" lang="ja-JP" altLang="en-US" dirty="0" smtClean="0"/>
              <a:t>（</a:t>
            </a:r>
            <a:r>
              <a:rPr kumimoji="1" lang="en-US" altLang="ja-JP" dirty="0" smtClean="0"/>
              <a:t>total sum of squares</a:t>
            </a:r>
            <a:r>
              <a:rPr kumimoji="1" lang="ja-JP" altLang="en-US" dirty="0" smtClean="0"/>
              <a:t>）</a:t>
            </a:r>
            <a:r>
              <a:rPr lang="ja-JP" altLang="en-US" dirty="0" smtClean="0"/>
              <a:t>：各測定値と全体での平均との差の２乗和．すべての水準を合わせて </a:t>
            </a:r>
            <a:r>
              <a:rPr lang="en-US" altLang="ja-JP" i="1" dirty="0" smtClean="0">
                <a:latin typeface="Times New Roman" pitchFamily="18" charset="0"/>
                <a:cs typeface="Times New Roman" pitchFamily="18" charset="0"/>
              </a:rPr>
              <a:t>N</a:t>
            </a:r>
            <a:r>
              <a:rPr lang="en-US" altLang="ja-JP" dirty="0" smtClean="0"/>
              <a:t> </a:t>
            </a:r>
            <a:r>
              <a:rPr lang="ja-JP" altLang="en-US" dirty="0" smtClean="0"/>
              <a:t>個の測定値があるとして，</a:t>
            </a:r>
            <a:endParaRPr lang="en-US" altLang="ja-JP" dirty="0" smtClean="0"/>
          </a:p>
          <a:p>
            <a:endParaRPr kumimoji="1" lang="en-US" altLang="ja-JP" dirty="0" smtClean="0"/>
          </a:p>
        </p:txBody>
      </p:sp>
      <p:graphicFrame>
        <p:nvGraphicFramePr>
          <p:cNvPr id="23554" name="Object 2"/>
          <p:cNvGraphicFramePr>
            <a:graphicFrameLocks noChangeAspect="1"/>
          </p:cNvGraphicFramePr>
          <p:nvPr/>
        </p:nvGraphicFramePr>
        <p:xfrm>
          <a:off x="2571736" y="3286124"/>
          <a:ext cx="2995613" cy="1028700"/>
        </p:xfrm>
        <a:graphic>
          <a:graphicData uri="http://schemas.openxmlformats.org/presentationml/2006/ole">
            <mc:AlternateContent xmlns:mc="http://schemas.openxmlformats.org/markup-compatibility/2006">
              <mc:Choice xmlns:v="urn:schemas-microsoft-com:vml" Requires="v">
                <p:oleObj spid="_x0000_s23578" name="数式" r:id="rId3" imgW="1257300" imgH="431800" progId="Equation.3">
                  <p:embed/>
                </p:oleObj>
              </mc:Choice>
              <mc:Fallback>
                <p:oleObj name="数式" r:id="rId3" imgW="1257300" imgH="431800" progId="Equation.3">
                  <p:embed/>
                  <p:pic>
                    <p:nvPicPr>
                      <p:cNvPr id="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71736" y="3286124"/>
                        <a:ext cx="2995613" cy="1028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2051720" y="4509120"/>
            <a:ext cx="6244017" cy="461665"/>
          </a:xfrm>
          <a:prstGeom prst="rect">
            <a:avLst/>
          </a:prstGeom>
          <a:noFill/>
        </p:spPr>
        <p:txBody>
          <a:bodyPr wrap="none" rtlCol="0">
            <a:spAutoFit/>
          </a:bodyPr>
          <a:lstStyle/>
          <a:p>
            <a:r>
              <a:rPr lang="ja-JP" altLang="en-US" sz="2400" dirty="0" smtClean="0"/>
              <a:t>これを</a:t>
            </a:r>
            <a:r>
              <a:rPr lang="ja-JP" altLang="en-US" sz="2400" i="1" dirty="0" smtClean="0">
                <a:latin typeface="Times New Roman" pitchFamily="18" charset="0"/>
                <a:cs typeface="Times New Roman" pitchFamily="18" charset="0"/>
              </a:rPr>
              <a:t> </a:t>
            </a:r>
            <a:r>
              <a:rPr lang="en-US" altLang="ja-JP" sz="2400" i="1" dirty="0" smtClean="0">
                <a:latin typeface="Times New Roman" pitchFamily="18" charset="0"/>
                <a:cs typeface="Times New Roman" pitchFamily="18" charset="0"/>
              </a:rPr>
              <a:t>N </a:t>
            </a:r>
            <a:r>
              <a:rPr lang="ja-JP" altLang="en-US" sz="2400" dirty="0" smtClean="0"/>
              <a:t>あるいは </a:t>
            </a:r>
            <a:r>
              <a:rPr lang="en-US" altLang="ja-JP" sz="2400" i="1" dirty="0" smtClean="0">
                <a:latin typeface="Times New Roman" pitchFamily="18" charset="0"/>
                <a:cs typeface="Times New Roman" pitchFamily="18" charset="0"/>
              </a:rPr>
              <a:t>N</a:t>
            </a:r>
            <a:r>
              <a:rPr lang="en-US" altLang="ja-JP" sz="2400" dirty="0" smtClean="0"/>
              <a:t> – 1 </a:t>
            </a:r>
            <a:r>
              <a:rPr lang="ja-JP" altLang="en-US" sz="2400" dirty="0" smtClean="0"/>
              <a:t>で割ったものが分散．</a:t>
            </a:r>
            <a:endParaRPr kumimoji="1" lang="ja-JP" altLang="en-US"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第７章：複数の平均の差を検定する</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ja-JP" altLang="en-US" u="sng" dirty="0" smtClean="0">
                <a:solidFill>
                  <a:srgbClr val="FF0000"/>
                </a:solidFill>
              </a:rPr>
              <a:t>分散分析</a:t>
            </a:r>
            <a:r>
              <a:rPr kumimoji="1" lang="ja-JP" altLang="en-US" dirty="0" smtClean="0"/>
              <a:t>（</a:t>
            </a:r>
            <a:r>
              <a:rPr lang="en-US" altLang="ja-JP" dirty="0" smtClean="0"/>
              <a:t>Analysis of Variance, </a:t>
            </a:r>
            <a:r>
              <a:rPr kumimoji="1" lang="en-US" altLang="ja-JP" u="sng" dirty="0" smtClean="0">
                <a:solidFill>
                  <a:srgbClr val="FF0000"/>
                </a:solidFill>
              </a:rPr>
              <a:t>ANOVA</a:t>
            </a:r>
            <a:r>
              <a:rPr kumimoji="1" lang="ja-JP" altLang="en-US" dirty="0" smtClean="0"/>
              <a:t>）：３つ以上の平均値の差を検定するための方法．</a:t>
            </a:r>
            <a:endParaRPr kumimoji="1" lang="en-US" altLang="ja-JP" dirty="0" smtClean="0"/>
          </a:p>
          <a:p>
            <a:pPr lvl="1"/>
            <a:r>
              <a:rPr lang="ja-JP" altLang="en-US" dirty="0" smtClean="0"/>
              <a:t>１要因３水準以上</a:t>
            </a:r>
            <a:endParaRPr lang="en-US" altLang="ja-JP" dirty="0" smtClean="0"/>
          </a:p>
          <a:p>
            <a:pPr lvl="1"/>
            <a:r>
              <a:rPr kumimoji="1" lang="ja-JP" altLang="en-US" dirty="0" smtClean="0"/>
              <a:t>２要因以上</a:t>
            </a:r>
            <a:endParaRPr kumimoji="1" lang="en-US" altLang="ja-JP" dirty="0" smtClean="0"/>
          </a:p>
          <a:p>
            <a:r>
              <a:rPr lang="ja-JP" altLang="en-US" dirty="0" smtClean="0"/>
              <a:t>複数（３つ以上）の標本平均は，異なる母集団から得られたものか？それとも，同一の母集団から得られたものか？</a:t>
            </a:r>
            <a:endParaRPr lang="en-US" altLang="ja-JP" dirty="0" smtClean="0"/>
          </a:p>
          <a:p>
            <a:pPr lvl="1"/>
            <a:r>
              <a:rPr kumimoji="1" lang="ja-JP" altLang="en-US" dirty="0" smtClean="0"/>
              <a:t>２つの平均の差に関する検定は，統計入門で学習済み．</a:t>
            </a:r>
            <a:endParaRPr kumimoji="1" lang="en-US" altLang="ja-JP"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smtClean="0"/>
              <a:t>水準が </a:t>
            </a:r>
            <a:r>
              <a:rPr lang="en-US" altLang="ja-JP" i="1" dirty="0" smtClean="0">
                <a:latin typeface="Times New Roman" pitchFamily="18" charset="0"/>
                <a:cs typeface="Times New Roman" pitchFamily="18" charset="0"/>
              </a:rPr>
              <a:t>J</a:t>
            </a:r>
            <a:r>
              <a:rPr lang="en-US" altLang="ja-JP" dirty="0" smtClean="0"/>
              <a:t> </a:t>
            </a:r>
            <a:r>
              <a:rPr lang="ja-JP" altLang="en-US" dirty="0" smtClean="0"/>
              <a:t>個あって，それぞれに属する測定値が </a:t>
            </a:r>
            <a:r>
              <a:rPr lang="en-US" altLang="ja-JP" i="1" dirty="0" smtClean="0">
                <a:latin typeface="Times New Roman" pitchFamily="18" charset="0"/>
                <a:cs typeface="Times New Roman" pitchFamily="18" charset="0"/>
              </a:rPr>
              <a:t>n</a:t>
            </a:r>
            <a:r>
              <a:rPr lang="en-US" altLang="ja-JP" baseline="-25000" dirty="0" smtClean="0"/>
              <a:t>1</a:t>
            </a:r>
            <a:r>
              <a:rPr lang="en-US" altLang="ja-JP" dirty="0" smtClean="0"/>
              <a:t>, </a:t>
            </a:r>
            <a:r>
              <a:rPr lang="en-US" altLang="ja-JP" i="1" dirty="0" smtClean="0">
                <a:latin typeface="Times New Roman" pitchFamily="18" charset="0"/>
                <a:cs typeface="Times New Roman" pitchFamily="18" charset="0"/>
              </a:rPr>
              <a:t>n</a:t>
            </a:r>
            <a:r>
              <a:rPr lang="en-US" altLang="ja-JP" baseline="-25000" dirty="0" smtClean="0"/>
              <a:t>2</a:t>
            </a:r>
            <a:r>
              <a:rPr lang="en-US" altLang="ja-JP" dirty="0" smtClean="0"/>
              <a:t>, …, </a:t>
            </a:r>
            <a:r>
              <a:rPr lang="en-US" altLang="ja-JP" i="1" dirty="0" err="1" smtClean="0">
                <a:latin typeface="Times New Roman" pitchFamily="18" charset="0"/>
                <a:cs typeface="Times New Roman" pitchFamily="18" charset="0"/>
              </a:rPr>
              <a:t>n</a:t>
            </a:r>
            <a:r>
              <a:rPr lang="en-US" altLang="ja-JP" i="1" baseline="-25000" dirty="0" err="1" smtClean="0">
                <a:latin typeface="Times New Roman" pitchFamily="18" charset="0"/>
                <a:cs typeface="Times New Roman" pitchFamily="18" charset="0"/>
              </a:rPr>
              <a:t>j</a:t>
            </a:r>
            <a:r>
              <a:rPr lang="en-US" altLang="ja-JP" dirty="0" smtClean="0"/>
              <a:t> </a:t>
            </a:r>
            <a:r>
              <a:rPr lang="ja-JP" altLang="en-US" dirty="0" smtClean="0"/>
              <a:t>個であるとすると，</a:t>
            </a:r>
            <a:endParaRPr lang="en-US" altLang="ja-JP" dirty="0" smtClean="0"/>
          </a:p>
        </p:txBody>
      </p:sp>
      <p:graphicFrame>
        <p:nvGraphicFramePr>
          <p:cNvPr id="61442" name="Object 2"/>
          <p:cNvGraphicFramePr>
            <a:graphicFrameLocks noChangeAspect="1"/>
          </p:cNvGraphicFramePr>
          <p:nvPr/>
        </p:nvGraphicFramePr>
        <p:xfrm>
          <a:off x="1475656" y="2780928"/>
          <a:ext cx="3063875" cy="1919287"/>
        </p:xfrm>
        <a:graphic>
          <a:graphicData uri="http://schemas.openxmlformats.org/presentationml/2006/ole">
            <mc:AlternateContent xmlns:mc="http://schemas.openxmlformats.org/markup-compatibility/2006">
              <mc:Choice xmlns:v="urn:schemas-microsoft-com:vml" Requires="v">
                <p:oleObj spid="_x0000_s61490" name="数式" r:id="rId3" imgW="1460500" imgH="914400" progId="Equation.3">
                  <p:embed/>
                </p:oleObj>
              </mc:Choice>
              <mc:Fallback>
                <p:oleObj name="数式" r:id="rId3" imgW="1460500" imgH="914400" progId="Equation.3">
                  <p:embed/>
                  <p:pic>
                    <p:nvPicPr>
                      <p:cNvPr id="0"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6" y="2780928"/>
                        <a:ext cx="3063875" cy="1919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5004048" y="2996952"/>
            <a:ext cx="3384260" cy="1815882"/>
          </a:xfrm>
          <a:prstGeom prst="rect">
            <a:avLst/>
          </a:prstGeom>
          <a:noFill/>
        </p:spPr>
        <p:txBody>
          <a:bodyPr wrap="none" rtlCol="0">
            <a:spAutoFit/>
          </a:bodyPr>
          <a:lstStyle/>
          <a:p>
            <a:r>
              <a:rPr lang="ja-JP" altLang="en-US" sz="2800" dirty="0" smtClean="0"/>
              <a:t>第１水準での平方和</a:t>
            </a:r>
            <a:endParaRPr lang="en-US" altLang="ja-JP" sz="2800" dirty="0" smtClean="0"/>
          </a:p>
          <a:p>
            <a:r>
              <a:rPr kumimoji="1" lang="ja-JP" altLang="en-US" sz="2800" dirty="0" smtClean="0"/>
              <a:t>＋ 第２水準の平方和</a:t>
            </a:r>
            <a:endParaRPr kumimoji="1" lang="en-US" altLang="ja-JP" sz="2800" dirty="0" smtClean="0"/>
          </a:p>
          <a:p>
            <a:r>
              <a:rPr lang="ja-JP" altLang="en-US" sz="2800" dirty="0" smtClean="0"/>
              <a:t>＋ </a:t>
            </a:r>
            <a:r>
              <a:rPr lang="en-US" altLang="ja-JP" sz="2800" dirty="0" smtClean="0"/>
              <a:t>…..</a:t>
            </a:r>
          </a:p>
          <a:p>
            <a:r>
              <a:rPr kumimoji="1" lang="ja-JP" altLang="en-US" sz="2800" dirty="0" smtClean="0"/>
              <a:t>＋ 第</a:t>
            </a:r>
            <a:r>
              <a:rPr kumimoji="1" lang="en-US" altLang="ja-JP" sz="2800" i="1" dirty="0" smtClean="0">
                <a:latin typeface="Times New Roman" pitchFamily="18" charset="0"/>
                <a:cs typeface="Times New Roman" pitchFamily="18" charset="0"/>
              </a:rPr>
              <a:t>J</a:t>
            </a:r>
            <a:r>
              <a:rPr kumimoji="1" lang="ja-JP" altLang="en-US" sz="2800" dirty="0" smtClean="0"/>
              <a:t>水準の平方和</a:t>
            </a:r>
            <a:endParaRPr kumimoji="1" lang="ja-JP" altLang="en-US" sz="2800" dirty="0"/>
          </a:p>
        </p:txBody>
      </p:sp>
      <p:sp>
        <p:nvSpPr>
          <p:cNvPr id="6" name="テキスト ボックス 5"/>
          <p:cNvSpPr txBox="1"/>
          <p:nvPr/>
        </p:nvSpPr>
        <p:spPr>
          <a:xfrm>
            <a:off x="827584" y="4869160"/>
            <a:ext cx="7704856" cy="830997"/>
          </a:xfrm>
          <a:prstGeom prst="rect">
            <a:avLst/>
          </a:prstGeom>
          <a:noFill/>
        </p:spPr>
        <p:txBody>
          <a:bodyPr wrap="square" rtlCol="0">
            <a:spAutoFit/>
          </a:bodyPr>
          <a:lstStyle/>
          <a:p>
            <a:r>
              <a:rPr kumimoji="1" lang="ja-JP" altLang="en-US" sz="2400" dirty="0" smtClean="0"/>
              <a:t>例題（監視が課題成績</a:t>
            </a:r>
            <a:r>
              <a:rPr lang="ja-JP" altLang="en-US" sz="2400" dirty="0" smtClean="0"/>
              <a:t>に及ぼす</a:t>
            </a:r>
            <a:r>
              <a:rPr kumimoji="1" lang="ja-JP" altLang="en-US" sz="2400" dirty="0" smtClean="0"/>
              <a:t>影響）では，</a:t>
            </a:r>
            <a:r>
              <a:rPr lang="ja-JP" altLang="en-US" sz="2400" dirty="0" smtClean="0"/>
              <a:t>３</a:t>
            </a:r>
            <a:r>
              <a:rPr kumimoji="1" lang="ja-JP" altLang="en-US" sz="2400" dirty="0" smtClean="0"/>
              <a:t>条件の人数がすべて等しいので，</a:t>
            </a:r>
            <a:endParaRPr kumimoji="1" lang="ja-JP" altLang="en-US" sz="2400" dirty="0"/>
          </a:p>
        </p:txBody>
      </p:sp>
      <p:graphicFrame>
        <p:nvGraphicFramePr>
          <p:cNvPr id="61443" name="Object 3"/>
          <p:cNvGraphicFramePr>
            <a:graphicFrameLocks noChangeAspect="1"/>
          </p:cNvGraphicFramePr>
          <p:nvPr/>
        </p:nvGraphicFramePr>
        <p:xfrm>
          <a:off x="3923928" y="5373216"/>
          <a:ext cx="3063875" cy="933450"/>
        </p:xfrm>
        <a:graphic>
          <a:graphicData uri="http://schemas.openxmlformats.org/presentationml/2006/ole">
            <mc:AlternateContent xmlns:mc="http://schemas.openxmlformats.org/markup-compatibility/2006">
              <mc:Choice xmlns:v="urn:schemas-microsoft-com:vml" Requires="v">
                <p:oleObj spid="_x0000_s61491" name="数式" r:id="rId5" imgW="1459866" imgH="444307" progId="Equation.3">
                  <p:embed/>
                </p:oleObj>
              </mc:Choice>
              <mc:Fallback>
                <p:oleObj name="数式" r:id="rId5" imgW="1459866" imgH="444307" progId="Equation.3">
                  <p:embed/>
                  <p:pic>
                    <p:nvPicPr>
                      <p:cNvPr id="0" name="Picture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23928" y="5373216"/>
                        <a:ext cx="3063875" cy="933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平方和の分解</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個々の測定値の変動（</a:t>
            </a:r>
            <a:r>
              <a:rPr kumimoji="1" lang="ja-JP" altLang="en-US" u="sng" dirty="0" smtClean="0">
                <a:solidFill>
                  <a:srgbClr val="FF0000"/>
                </a:solidFill>
              </a:rPr>
              <a:t>全平方和</a:t>
            </a:r>
            <a:r>
              <a:rPr kumimoji="1" lang="ja-JP" altLang="en-US" dirty="0" smtClean="0"/>
              <a:t>）を，注目した要因における</a:t>
            </a:r>
            <a:r>
              <a:rPr kumimoji="1" lang="ja-JP" altLang="en-US" u="sng" dirty="0" smtClean="0"/>
              <a:t>水準の違いによる変動</a:t>
            </a:r>
            <a:r>
              <a:rPr kumimoji="1" lang="ja-JP" altLang="en-US" dirty="0" smtClean="0"/>
              <a:t>と，</a:t>
            </a:r>
            <a:r>
              <a:rPr kumimoji="1" lang="ja-JP" altLang="en-US" u="sng" dirty="0" smtClean="0"/>
              <a:t>誤差による変動</a:t>
            </a:r>
            <a:r>
              <a:rPr kumimoji="1" lang="ja-JP" altLang="en-US" dirty="0" smtClean="0"/>
              <a:t>に分解する．</a:t>
            </a:r>
            <a:endParaRPr kumimoji="1" lang="en-US" altLang="ja-JP" dirty="0" smtClean="0"/>
          </a:p>
          <a:p>
            <a:pPr lvl="1"/>
            <a:r>
              <a:rPr kumimoji="1" lang="en-US" altLang="ja-JP" dirty="0" smtClean="0"/>
              <a:t>ANOVA </a:t>
            </a:r>
            <a:r>
              <a:rPr kumimoji="1" lang="ja-JP" altLang="en-US" dirty="0" smtClean="0"/>
              <a:t>モデル</a:t>
            </a:r>
            <a:endParaRPr kumimoji="1" lang="en-US" altLang="ja-JP" dirty="0" smtClean="0"/>
          </a:p>
          <a:p>
            <a:pPr lvl="1"/>
            <a:endParaRPr lang="en-US" altLang="ja-JP" dirty="0" smtClean="0"/>
          </a:p>
          <a:p>
            <a:pPr lvl="1"/>
            <a:endParaRPr kumimoji="1" lang="en-US" altLang="ja-JP" dirty="0" smtClean="0"/>
          </a:p>
          <a:p>
            <a:pPr lvl="1"/>
            <a:r>
              <a:rPr lang="ja-JP" altLang="en-US" dirty="0" smtClean="0"/>
              <a:t>推定</a:t>
            </a:r>
            <a:endParaRPr kumimoji="1" lang="ja-JP" altLang="en-US" dirty="0"/>
          </a:p>
        </p:txBody>
      </p:sp>
      <p:graphicFrame>
        <p:nvGraphicFramePr>
          <p:cNvPr id="6" name="オブジェクト 5"/>
          <p:cNvGraphicFramePr>
            <a:graphicFrameLocks noChangeAspect="1"/>
          </p:cNvGraphicFramePr>
          <p:nvPr/>
        </p:nvGraphicFramePr>
        <p:xfrm>
          <a:off x="3714743" y="3143248"/>
          <a:ext cx="3571901" cy="1479514"/>
        </p:xfrm>
        <a:graphic>
          <a:graphicData uri="http://schemas.openxmlformats.org/presentationml/2006/ole">
            <mc:AlternateContent xmlns:mc="http://schemas.openxmlformats.org/markup-compatibility/2006">
              <mc:Choice xmlns:v="urn:schemas-microsoft-com:vml" Requires="v">
                <p:oleObj spid="_x0000_s24628" name="数式" r:id="rId3" imgW="1778000" imgH="736600" progId="Equation.3">
                  <p:embed/>
                </p:oleObj>
              </mc:Choice>
              <mc:Fallback>
                <p:oleObj name="数式" r:id="rId3" imgW="1778000" imgH="736600" progId="Equation.3">
                  <p:embed/>
                  <p:pic>
                    <p:nvPicPr>
                      <p:cNvPr id="0" name="Picture 3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4743" y="3143248"/>
                        <a:ext cx="3571901" cy="14795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81" name="Object 5"/>
          <p:cNvGraphicFramePr>
            <a:graphicFrameLocks noChangeAspect="1"/>
          </p:cNvGraphicFramePr>
          <p:nvPr/>
        </p:nvGraphicFramePr>
        <p:xfrm>
          <a:off x="2214546" y="4643446"/>
          <a:ext cx="4095750" cy="584200"/>
        </p:xfrm>
        <a:graphic>
          <a:graphicData uri="http://schemas.openxmlformats.org/presentationml/2006/ole">
            <mc:AlternateContent xmlns:mc="http://schemas.openxmlformats.org/markup-compatibility/2006">
              <mc:Choice xmlns:v="urn:schemas-microsoft-com:vml" Requires="v">
                <p:oleObj spid="_x0000_s24629" name="数式" r:id="rId5" imgW="1688367" imgH="241195" progId="Equation.3">
                  <p:embed/>
                </p:oleObj>
              </mc:Choice>
              <mc:Fallback>
                <p:oleObj name="数式" r:id="rId5" imgW="1688367" imgH="241195" progId="Equation.3">
                  <p:embed/>
                  <p:pic>
                    <p:nvPicPr>
                      <p:cNvPr id="0" name="Picture 3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4546" y="4643446"/>
                        <a:ext cx="4095750" cy="584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角丸四角形 7"/>
          <p:cNvSpPr/>
          <p:nvPr/>
        </p:nvSpPr>
        <p:spPr>
          <a:xfrm>
            <a:off x="2285984" y="5357826"/>
            <a:ext cx="5786478" cy="7858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右辺を整理すると左辺になることを確認</a:t>
            </a:r>
            <a:endParaRPr kumimoji="1" lang="ja-JP" alt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モデル：</a:t>
            </a:r>
            <a:endParaRPr kumimoji="1" lang="en-US" altLang="ja-JP" dirty="0" smtClean="0"/>
          </a:p>
          <a:p>
            <a:r>
              <a:rPr kumimoji="1" lang="ja-JP" altLang="en-US" dirty="0" smtClean="0"/>
              <a:t>推定：</a:t>
            </a:r>
            <a:endParaRPr kumimoji="1" lang="en-US" altLang="ja-JP" dirty="0" smtClean="0"/>
          </a:p>
          <a:p>
            <a:endParaRPr kumimoji="1" lang="en-US" altLang="ja-JP" dirty="0" smtClean="0"/>
          </a:p>
          <a:p>
            <a:endParaRPr kumimoji="1" lang="en-US" altLang="ja-JP" dirty="0" smtClean="0"/>
          </a:p>
          <a:p>
            <a:endParaRPr lang="en-US" altLang="ja-JP" dirty="0" smtClean="0"/>
          </a:p>
          <a:p>
            <a:r>
              <a:rPr kumimoji="1" lang="ja-JP" altLang="en-US" dirty="0" smtClean="0"/>
              <a:t>平方和に関して，同様の関係が成り立つ．</a:t>
            </a:r>
            <a:endParaRPr kumimoji="1" lang="ja-JP" altLang="en-US" dirty="0"/>
          </a:p>
        </p:txBody>
      </p:sp>
      <p:graphicFrame>
        <p:nvGraphicFramePr>
          <p:cNvPr id="62466" name="Object 2"/>
          <p:cNvGraphicFramePr>
            <a:graphicFrameLocks noChangeAspect="1"/>
          </p:cNvGraphicFramePr>
          <p:nvPr/>
        </p:nvGraphicFramePr>
        <p:xfrm>
          <a:off x="1331640" y="5085184"/>
          <a:ext cx="6473825" cy="985838"/>
        </p:xfrm>
        <a:graphic>
          <a:graphicData uri="http://schemas.openxmlformats.org/presentationml/2006/ole">
            <mc:AlternateContent xmlns:mc="http://schemas.openxmlformats.org/markup-compatibility/2006">
              <mc:Choice xmlns:v="urn:schemas-microsoft-com:vml" Requires="v">
                <p:oleObj spid="_x0000_s62562" name="数式" r:id="rId3" imgW="3086100" imgH="469900" progId="Equation.3">
                  <p:embed/>
                </p:oleObj>
              </mc:Choice>
              <mc:Fallback>
                <p:oleObj name="数式" r:id="rId3" imgW="3086100" imgH="469900" progId="Equation.3">
                  <p:embed/>
                  <p:pic>
                    <p:nvPicPr>
                      <p:cNvPr id="0" name="Picture 7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31640" y="5085184"/>
                        <a:ext cx="6473825" cy="985838"/>
                      </a:xfrm>
                      <a:prstGeom prst="rect">
                        <a:avLst/>
                      </a:prstGeom>
                      <a:solidFill>
                        <a:srgbClr val="00FF00"/>
                      </a:solidFill>
                    </p:spPr>
                  </p:pic>
                </p:oleObj>
              </mc:Fallback>
            </mc:AlternateContent>
          </a:graphicData>
        </a:graphic>
      </p:graphicFrame>
      <p:graphicFrame>
        <p:nvGraphicFramePr>
          <p:cNvPr id="62467" name="Object 3"/>
          <p:cNvGraphicFramePr>
            <a:graphicFrameLocks noChangeAspect="1"/>
          </p:cNvGraphicFramePr>
          <p:nvPr/>
        </p:nvGraphicFramePr>
        <p:xfrm>
          <a:off x="2339752" y="2204864"/>
          <a:ext cx="4095750" cy="584200"/>
        </p:xfrm>
        <a:graphic>
          <a:graphicData uri="http://schemas.openxmlformats.org/presentationml/2006/ole">
            <mc:AlternateContent xmlns:mc="http://schemas.openxmlformats.org/markup-compatibility/2006">
              <mc:Choice xmlns:v="urn:schemas-microsoft-com:vml" Requires="v">
                <p:oleObj spid="_x0000_s62563" name="数式" r:id="rId5" imgW="1688367" imgH="241195" progId="Equation.3">
                  <p:embed/>
                </p:oleObj>
              </mc:Choice>
              <mc:Fallback>
                <p:oleObj name="数式" r:id="rId5" imgW="1688367" imgH="241195" progId="Equation.3">
                  <p:embed/>
                  <p:pic>
                    <p:nvPicPr>
                      <p:cNvPr id="0" name="Picture 7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39752" y="2204864"/>
                        <a:ext cx="4095750" cy="584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2468" name="Object 4"/>
          <p:cNvGraphicFramePr>
            <a:graphicFrameLocks noChangeAspect="1"/>
          </p:cNvGraphicFramePr>
          <p:nvPr/>
        </p:nvGraphicFramePr>
        <p:xfrm>
          <a:off x="2339752" y="1556792"/>
          <a:ext cx="4187825" cy="584200"/>
        </p:xfrm>
        <a:graphic>
          <a:graphicData uri="http://schemas.openxmlformats.org/presentationml/2006/ole">
            <mc:AlternateContent xmlns:mc="http://schemas.openxmlformats.org/markup-compatibility/2006">
              <mc:Choice xmlns:v="urn:schemas-microsoft-com:vml" Requires="v">
                <p:oleObj spid="_x0000_s62564" name="数式" r:id="rId7" imgW="1727200" imgH="241300" progId="Equation.3">
                  <p:embed/>
                </p:oleObj>
              </mc:Choice>
              <mc:Fallback>
                <p:oleObj name="数式" r:id="rId7" imgW="1727200" imgH="241300" progId="Equation.3">
                  <p:embed/>
                  <p:pic>
                    <p:nvPicPr>
                      <p:cNvPr id="0" name="Picture 7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339752" y="1556792"/>
                        <a:ext cx="4187825" cy="584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 name="オブジェクト 6"/>
          <p:cNvGraphicFramePr>
            <a:graphicFrameLocks noChangeAspect="1"/>
          </p:cNvGraphicFramePr>
          <p:nvPr/>
        </p:nvGraphicFramePr>
        <p:xfrm>
          <a:off x="2771800" y="2852936"/>
          <a:ext cx="1800200" cy="1708664"/>
        </p:xfrm>
        <a:graphic>
          <a:graphicData uri="http://schemas.openxmlformats.org/presentationml/2006/ole">
            <mc:AlternateContent xmlns:mc="http://schemas.openxmlformats.org/markup-compatibility/2006">
              <mc:Choice xmlns:v="urn:schemas-microsoft-com:vml" Requires="v">
                <p:oleObj spid="_x0000_s62565" name="数式" r:id="rId9" imgW="748975" imgH="710891" progId="Equation.3">
                  <p:embed/>
                </p:oleObj>
              </mc:Choice>
              <mc:Fallback>
                <p:oleObj name="数式" r:id="rId9" imgW="748975" imgH="710891" progId="Equation.3">
                  <p:embed/>
                  <p:pic>
                    <p:nvPicPr>
                      <p:cNvPr id="0" name="Picture 7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771800" y="2852936"/>
                        <a:ext cx="1800200" cy="17086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571736" y="2928934"/>
            <a:ext cx="1285884" cy="857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aphicFrame>
        <p:nvGraphicFramePr>
          <p:cNvPr id="4" name="オブジェクト 3"/>
          <p:cNvGraphicFramePr>
            <a:graphicFrameLocks noChangeAspect="1"/>
          </p:cNvGraphicFramePr>
          <p:nvPr/>
        </p:nvGraphicFramePr>
        <p:xfrm>
          <a:off x="571472" y="642918"/>
          <a:ext cx="7557388" cy="3214710"/>
        </p:xfrm>
        <a:graphic>
          <a:graphicData uri="http://schemas.openxmlformats.org/presentationml/2006/ole">
            <mc:AlternateContent xmlns:mc="http://schemas.openxmlformats.org/markup-compatibility/2006">
              <mc:Choice xmlns:v="urn:schemas-microsoft-com:vml" Requires="v">
                <p:oleObj spid="_x0000_s63538" name="数式" r:id="rId3" imgW="3403600" imgH="1447800" progId="Equation.3">
                  <p:embed/>
                </p:oleObj>
              </mc:Choice>
              <mc:Fallback>
                <p:oleObj name="数式" r:id="rId3" imgW="3403600" imgH="1447800" progId="Equation.3">
                  <p:embed/>
                  <p:pic>
                    <p:nvPicPr>
                      <p:cNvPr id="0"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472" y="642918"/>
                        <a:ext cx="7557388" cy="321471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1214414" y="4643446"/>
            <a:ext cx="7157729" cy="461665"/>
          </a:xfrm>
          <a:prstGeom prst="rect">
            <a:avLst/>
          </a:prstGeom>
          <a:noFill/>
        </p:spPr>
        <p:txBody>
          <a:bodyPr wrap="none" rtlCol="0">
            <a:spAutoFit/>
          </a:bodyPr>
          <a:lstStyle/>
          <a:p>
            <a:r>
              <a:rPr kumimoji="1" lang="en-US" altLang="ja-JP" sz="2400" i="1" dirty="0" smtClean="0">
                <a:latin typeface="Times New Roman" pitchFamily="18" charset="0"/>
                <a:cs typeface="Times New Roman" pitchFamily="18" charset="0"/>
              </a:rPr>
              <a:t>j</a:t>
            </a:r>
            <a:r>
              <a:rPr kumimoji="1" lang="en-US" altLang="ja-JP" sz="2400" dirty="0" smtClean="0"/>
              <a:t> = 1,2, 3, … </a:t>
            </a:r>
            <a:r>
              <a:rPr kumimoji="1" lang="ja-JP" altLang="en-US" sz="2400" dirty="0" smtClean="0"/>
              <a:t>において，</a:t>
            </a:r>
            <a:r>
              <a:rPr kumimoji="1" lang="en-US" altLang="ja-JP" sz="2400" i="1" dirty="0" smtClean="0">
                <a:latin typeface="Times New Roman" pitchFamily="18" charset="0"/>
                <a:cs typeface="Times New Roman" pitchFamily="18" charset="0"/>
              </a:rPr>
              <a:t>n</a:t>
            </a:r>
            <a:r>
              <a:rPr kumimoji="1" lang="en-US" altLang="ja-JP" sz="2400" baseline="-25000" dirty="0" smtClean="0"/>
              <a:t>1</a:t>
            </a:r>
            <a:r>
              <a:rPr kumimoji="1" lang="en-US" altLang="ja-JP" sz="2400" dirty="0" smtClean="0"/>
              <a:t>, </a:t>
            </a:r>
            <a:r>
              <a:rPr kumimoji="1" lang="en-US" altLang="ja-JP" sz="2400" i="1" dirty="0" smtClean="0">
                <a:latin typeface="Times New Roman" pitchFamily="18" charset="0"/>
                <a:cs typeface="Times New Roman" pitchFamily="18" charset="0"/>
              </a:rPr>
              <a:t>n</a:t>
            </a:r>
            <a:r>
              <a:rPr kumimoji="1" lang="en-US" altLang="ja-JP" sz="2400" baseline="-25000" dirty="0" smtClean="0"/>
              <a:t>2</a:t>
            </a:r>
            <a:r>
              <a:rPr kumimoji="1" lang="en-US" altLang="ja-JP" sz="2400" dirty="0" smtClean="0"/>
              <a:t>, </a:t>
            </a:r>
            <a:r>
              <a:rPr kumimoji="1" lang="en-US" altLang="ja-JP" sz="2400" i="1" dirty="0" smtClean="0">
                <a:latin typeface="Times New Roman" pitchFamily="18" charset="0"/>
                <a:cs typeface="Times New Roman" pitchFamily="18" charset="0"/>
              </a:rPr>
              <a:t>n</a:t>
            </a:r>
            <a:r>
              <a:rPr kumimoji="1" lang="en-US" altLang="ja-JP" sz="2400" baseline="-25000" dirty="0" smtClean="0"/>
              <a:t>3</a:t>
            </a:r>
            <a:r>
              <a:rPr kumimoji="1" lang="en-US" altLang="ja-JP" sz="2400" dirty="0" smtClean="0"/>
              <a:t>, … </a:t>
            </a:r>
            <a:r>
              <a:rPr lang="ja-JP" altLang="en-US" sz="2400" dirty="0" smtClean="0"/>
              <a:t>回加算されている．</a:t>
            </a:r>
            <a:endParaRPr kumimoji="1" lang="ja-JP" altLang="en-US" sz="2400" dirty="0"/>
          </a:p>
        </p:txBody>
      </p:sp>
      <p:cxnSp>
        <p:nvCxnSpPr>
          <p:cNvPr id="8" name="直線矢印コネクタ 7"/>
          <p:cNvCxnSpPr/>
          <p:nvPr/>
        </p:nvCxnSpPr>
        <p:spPr>
          <a:xfrm rot="5400000" flipH="1" flipV="1">
            <a:off x="2893207" y="4179099"/>
            <a:ext cx="500066"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graphicFrame>
        <p:nvGraphicFramePr>
          <p:cNvPr id="9" name="オブジェクト 8"/>
          <p:cNvGraphicFramePr>
            <a:graphicFrameLocks noChangeAspect="1"/>
          </p:cNvGraphicFramePr>
          <p:nvPr/>
        </p:nvGraphicFramePr>
        <p:xfrm>
          <a:off x="2214546" y="5143512"/>
          <a:ext cx="3955277" cy="942980"/>
        </p:xfrm>
        <a:graphic>
          <a:graphicData uri="http://schemas.openxmlformats.org/presentationml/2006/ole">
            <mc:AlternateContent xmlns:mc="http://schemas.openxmlformats.org/markup-compatibility/2006">
              <mc:Choice xmlns:v="urn:schemas-microsoft-com:vml" Requires="v">
                <p:oleObj spid="_x0000_s63539" name="数式" r:id="rId5" imgW="1917700" imgH="457200" progId="Equation.3">
                  <p:embed/>
                </p:oleObj>
              </mc:Choice>
              <mc:Fallback>
                <p:oleObj name="数式" r:id="rId5" imgW="1917700" imgH="457200" progId="Equation.3">
                  <p:embed/>
                  <p:pic>
                    <p:nvPicPr>
                      <p:cNvPr id="0" name="Picture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14546" y="5143512"/>
                        <a:ext cx="3955277" cy="9429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6000760" y="928670"/>
            <a:ext cx="1785950" cy="1143008"/>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graphicFrame>
        <p:nvGraphicFramePr>
          <p:cNvPr id="3" name="オブジェクト 2"/>
          <p:cNvGraphicFramePr>
            <a:graphicFrameLocks noChangeAspect="1"/>
          </p:cNvGraphicFramePr>
          <p:nvPr/>
        </p:nvGraphicFramePr>
        <p:xfrm>
          <a:off x="1357290" y="1000108"/>
          <a:ext cx="6250826" cy="1000132"/>
        </p:xfrm>
        <a:graphic>
          <a:graphicData uri="http://schemas.openxmlformats.org/presentationml/2006/ole">
            <mc:AlternateContent xmlns:mc="http://schemas.openxmlformats.org/markup-compatibility/2006">
              <mc:Choice xmlns:v="urn:schemas-microsoft-com:vml" Requires="v">
                <p:oleObj spid="_x0000_s64539" name="数式" r:id="rId3" imgW="2857500" imgH="457200" progId="Equation.3">
                  <p:embed/>
                </p:oleObj>
              </mc:Choice>
              <mc:Fallback>
                <p:oleObj name="数式" r:id="rId3" imgW="2857500" imgH="457200" progId="Equation.3">
                  <p:embed/>
                  <p:pic>
                    <p:nvPicPr>
                      <p:cNvPr id="0"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57290" y="1000108"/>
                        <a:ext cx="6250826" cy="100013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2285985" y="3214686"/>
            <a:ext cx="6429420" cy="830997"/>
          </a:xfrm>
          <a:prstGeom prst="rect">
            <a:avLst/>
          </a:prstGeom>
          <a:noFill/>
        </p:spPr>
        <p:txBody>
          <a:bodyPr wrap="square" rtlCol="0">
            <a:spAutoFit/>
          </a:bodyPr>
          <a:lstStyle/>
          <a:p>
            <a:r>
              <a:rPr lang="ja-JP" altLang="en-US" sz="2400" dirty="0" smtClean="0"/>
              <a:t>第</a:t>
            </a:r>
            <a:r>
              <a:rPr lang="ja-JP" altLang="en-US" sz="2400" i="1" dirty="0" smtClean="0">
                <a:latin typeface="Times New Roman" pitchFamily="18" charset="0"/>
                <a:cs typeface="Times New Roman" pitchFamily="18" charset="0"/>
              </a:rPr>
              <a:t> </a:t>
            </a:r>
            <a:r>
              <a:rPr lang="en-US" altLang="ja-JP" sz="2400" i="1" dirty="0" smtClean="0">
                <a:latin typeface="Times New Roman" pitchFamily="18" charset="0"/>
                <a:cs typeface="Times New Roman" pitchFamily="18" charset="0"/>
              </a:rPr>
              <a:t>j </a:t>
            </a:r>
            <a:r>
              <a:rPr lang="ja-JP" altLang="en-US" sz="2400" dirty="0" smtClean="0"/>
              <a:t>水準における，各測定値と平均値との偏差をすべて加えている．これはゼロになる．</a:t>
            </a:r>
            <a:endParaRPr lang="en-US" altLang="ja-JP" sz="2400" dirty="0" smtClean="0"/>
          </a:p>
        </p:txBody>
      </p:sp>
      <p:cxnSp>
        <p:nvCxnSpPr>
          <p:cNvPr id="6" name="直線矢印コネクタ 5"/>
          <p:cNvCxnSpPr/>
          <p:nvPr/>
        </p:nvCxnSpPr>
        <p:spPr>
          <a:xfrm rot="5400000" flipH="1" flipV="1">
            <a:off x="6323025" y="2749545"/>
            <a:ext cx="785818"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級間平方和と級内平方和</a:t>
            </a:r>
            <a:endParaRPr kumimoji="1" lang="ja-JP" altLang="en-US" dirty="0"/>
          </a:p>
        </p:txBody>
      </p:sp>
      <p:graphicFrame>
        <p:nvGraphicFramePr>
          <p:cNvPr id="25602" name="Object 2"/>
          <p:cNvGraphicFramePr>
            <a:graphicFrameLocks noChangeAspect="1"/>
          </p:cNvGraphicFramePr>
          <p:nvPr/>
        </p:nvGraphicFramePr>
        <p:xfrm>
          <a:off x="1285852" y="1500174"/>
          <a:ext cx="6473825" cy="985838"/>
        </p:xfrm>
        <a:graphic>
          <a:graphicData uri="http://schemas.openxmlformats.org/presentationml/2006/ole">
            <mc:AlternateContent xmlns:mc="http://schemas.openxmlformats.org/markup-compatibility/2006">
              <mc:Choice xmlns:v="urn:schemas-microsoft-com:vml" Requires="v">
                <p:oleObj spid="_x0000_s25626" name="数式" r:id="rId3" imgW="3086100" imgH="469900" progId="Equation.3">
                  <p:embed/>
                </p:oleObj>
              </mc:Choice>
              <mc:Fallback>
                <p:oleObj name="数式" r:id="rId3" imgW="3086100" imgH="469900" progId="Equation.3">
                  <p:embed/>
                  <p:pic>
                    <p:nvPicPr>
                      <p:cNvPr id="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85852" y="1500174"/>
                        <a:ext cx="6473825" cy="985838"/>
                      </a:xfrm>
                      <a:prstGeom prst="rect">
                        <a:avLst/>
                      </a:prstGeom>
                      <a:noFill/>
                      <a:extLst>
                        <a:ext uri="{909E8E84-426E-40DD-AFC4-6F175D3DCCD1}">
                          <a14:hiddenFill xmlns:a14="http://schemas.microsoft.com/office/drawing/2010/main">
                            <a:solidFill>
                              <a:srgbClr val="00FF00"/>
                            </a:solidFill>
                          </a14:hiddenFill>
                        </a:ext>
                      </a:extLst>
                    </p:spPr>
                  </p:pic>
                </p:oleObj>
              </mc:Fallback>
            </mc:AlternateContent>
          </a:graphicData>
        </a:graphic>
      </p:graphicFrame>
      <p:sp>
        <p:nvSpPr>
          <p:cNvPr id="5" name="テキスト ボックス 4"/>
          <p:cNvSpPr txBox="1"/>
          <p:nvPr/>
        </p:nvSpPr>
        <p:spPr>
          <a:xfrm>
            <a:off x="428596" y="3357562"/>
            <a:ext cx="4302781" cy="3170099"/>
          </a:xfrm>
          <a:prstGeom prst="rect">
            <a:avLst/>
          </a:prstGeom>
          <a:noFill/>
        </p:spPr>
        <p:txBody>
          <a:bodyPr wrap="none" rtlCol="0">
            <a:spAutoFit/>
          </a:bodyPr>
          <a:lstStyle/>
          <a:p>
            <a:r>
              <a:rPr lang="ja-JP" altLang="en-US" sz="3200" u="sng" dirty="0" smtClean="0">
                <a:solidFill>
                  <a:srgbClr val="FF0000"/>
                </a:solidFill>
              </a:rPr>
              <a:t>級間平方和</a:t>
            </a:r>
            <a:r>
              <a:rPr lang="ja-JP" altLang="en-US" sz="3200" b="1" dirty="0" smtClean="0">
                <a:solidFill>
                  <a:srgbClr val="FF0000"/>
                </a:solidFill>
              </a:rPr>
              <a:t>　</a:t>
            </a:r>
            <a:r>
              <a:rPr lang="en-US" altLang="ja-JP" sz="3200" b="1" i="1" dirty="0" err="1" smtClean="0">
                <a:latin typeface="Times New Roman" pitchFamily="18" charset="0"/>
                <a:cs typeface="Times New Roman" pitchFamily="18" charset="0"/>
              </a:rPr>
              <a:t>SS</a:t>
            </a:r>
            <a:r>
              <a:rPr lang="en-US" altLang="ja-JP" sz="3200" b="1" baseline="-25000" dirty="0" err="1" smtClean="0"/>
              <a:t>between</a:t>
            </a:r>
            <a:endParaRPr lang="en-US" altLang="ja-JP" sz="3200" b="1" baseline="-25000" dirty="0" smtClean="0"/>
          </a:p>
          <a:p>
            <a:r>
              <a:rPr lang="ja-JP" altLang="en-US" sz="2800" dirty="0" smtClean="0"/>
              <a:t>（</a:t>
            </a:r>
            <a:r>
              <a:rPr lang="en-US" altLang="ja-JP" sz="2800" dirty="0" smtClean="0"/>
              <a:t>between sum of squares</a:t>
            </a:r>
            <a:r>
              <a:rPr lang="ja-JP" altLang="en-US" sz="2800" dirty="0" smtClean="0"/>
              <a:t>）：</a:t>
            </a:r>
            <a:endParaRPr lang="en-US" altLang="ja-JP" sz="2800" dirty="0" smtClean="0"/>
          </a:p>
          <a:p>
            <a:r>
              <a:rPr lang="ja-JP" altLang="en-US" sz="2800" dirty="0" smtClean="0"/>
              <a:t>注目した要因における</a:t>
            </a:r>
            <a:endParaRPr lang="en-US" altLang="ja-JP" sz="2800" dirty="0" smtClean="0"/>
          </a:p>
          <a:p>
            <a:r>
              <a:rPr lang="ja-JP" altLang="en-US" sz="2800" dirty="0" smtClean="0"/>
              <a:t>水準の違いによって</a:t>
            </a:r>
            <a:endParaRPr lang="en-US" altLang="ja-JP" sz="2800" dirty="0" smtClean="0"/>
          </a:p>
          <a:p>
            <a:r>
              <a:rPr lang="ja-JP" altLang="en-US" sz="2800" dirty="0" smtClean="0"/>
              <a:t>説明できる変動．全体</a:t>
            </a:r>
            <a:endParaRPr lang="en-US" altLang="ja-JP" sz="2800" dirty="0" smtClean="0"/>
          </a:p>
          <a:p>
            <a:r>
              <a:rPr lang="ja-JP" altLang="en-US" sz="2800" dirty="0" smtClean="0"/>
              <a:t>平均からの，各水準の平均</a:t>
            </a:r>
            <a:endParaRPr lang="en-US" altLang="ja-JP" sz="2800" dirty="0" smtClean="0"/>
          </a:p>
          <a:p>
            <a:r>
              <a:rPr kumimoji="1" lang="ja-JP" altLang="en-US" sz="2800" dirty="0" smtClean="0"/>
              <a:t>の変動．</a:t>
            </a:r>
            <a:endParaRPr kumimoji="1" lang="ja-JP" altLang="en-US" sz="2800" dirty="0"/>
          </a:p>
        </p:txBody>
      </p:sp>
      <p:sp>
        <p:nvSpPr>
          <p:cNvPr id="6" name="テキスト ボックス 5"/>
          <p:cNvSpPr txBox="1"/>
          <p:nvPr/>
        </p:nvSpPr>
        <p:spPr>
          <a:xfrm>
            <a:off x="4857752" y="3357562"/>
            <a:ext cx="3932551" cy="2739211"/>
          </a:xfrm>
          <a:prstGeom prst="rect">
            <a:avLst/>
          </a:prstGeom>
          <a:noFill/>
        </p:spPr>
        <p:txBody>
          <a:bodyPr wrap="none" rtlCol="0">
            <a:spAutoFit/>
          </a:bodyPr>
          <a:lstStyle/>
          <a:p>
            <a:r>
              <a:rPr lang="ja-JP" altLang="en-US" sz="3200" u="sng" dirty="0" smtClean="0">
                <a:solidFill>
                  <a:srgbClr val="FF0000"/>
                </a:solidFill>
              </a:rPr>
              <a:t>級内平方和 </a:t>
            </a:r>
            <a:r>
              <a:rPr lang="en-US" altLang="ja-JP" sz="3200" b="1" i="1" dirty="0" err="1" smtClean="0">
                <a:latin typeface="Times New Roman" pitchFamily="18" charset="0"/>
                <a:cs typeface="Times New Roman" pitchFamily="18" charset="0"/>
              </a:rPr>
              <a:t>SS</a:t>
            </a:r>
            <a:r>
              <a:rPr lang="en-US" altLang="ja-JP" sz="3200" b="1" baseline="-25000" dirty="0" err="1" smtClean="0"/>
              <a:t>within</a:t>
            </a:r>
            <a:endParaRPr lang="en-US" altLang="ja-JP" sz="3200" b="1" dirty="0" smtClean="0">
              <a:solidFill>
                <a:srgbClr val="FF0000"/>
              </a:solidFill>
            </a:endParaRPr>
          </a:p>
          <a:p>
            <a:r>
              <a:rPr lang="ja-JP" altLang="en-US" sz="2800" dirty="0" smtClean="0"/>
              <a:t>（</a:t>
            </a:r>
            <a:r>
              <a:rPr lang="en-US" altLang="ja-JP" sz="2800" dirty="0" smtClean="0"/>
              <a:t>within sum of squares</a:t>
            </a:r>
            <a:r>
              <a:rPr lang="ja-JP" altLang="en-US" sz="2800" dirty="0" smtClean="0"/>
              <a:t>）：</a:t>
            </a:r>
            <a:endParaRPr lang="en-US" altLang="ja-JP" sz="2800" dirty="0" smtClean="0"/>
          </a:p>
          <a:p>
            <a:r>
              <a:rPr lang="ja-JP" altLang="en-US" sz="2800" dirty="0" smtClean="0"/>
              <a:t>注目した要因では説明</a:t>
            </a:r>
            <a:endParaRPr lang="en-US" altLang="ja-JP" sz="2800" dirty="0" smtClean="0"/>
          </a:p>
          <a:p>
            <a:r>
              <a:rPr lang="ja-JP" altLang="en-US" sz="2800" dirty="0" smtClean="0"/>
              <a:t>できない変動．各水準の</a:t>
            </a:r>
            <a:endParaRPr lang="en-US" altLang="ja-JP" sz="2800" dirty="0" smtClean="0"/>
          </a:p>
          <a:p>
            <a:r>
              <a:rPr lang="ja-JP" altLang="en-US" sz="2800" dirty="0" smtClean="0"/>
              <a:t>平均からの，個々の</a:t>
            </a:r>
            <a:endParaRPr lang="en-US" altLang="ja-JP" sz="2800" dirty="0" smtClean="0"/>
          </a:p>
          <a:p>
            <a:r>
              <a:rPr lang="ja-JP" altLang="en-US" sz="2800" dirty="0" smtClean="0"/>
              <a:t>測定値の変動</a:t>
            </a:r>
            <a:endParaRPr kumimoji="1" lang="ja-JP" altLang="en-US" sz="2800" dirty="0"/>
          </a:p>
        </p:txBody>
      </p:sp>
      <p:cxnSp>
        <p:nvCxnSpPr>
          <p:cNvPr id="8" name="直線矢印コネクタ 7"/>
          <p:cNvCxnSpPr/>
          <p:nvPr/>
        </p:nvCxnSpPr>
        <p:spPr>
          <a:xfrm flipV="1">
            <a:off x="2000232" y="2571744"/>
            <a:ext cx="1285884" cy="571504"/>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0" name="直線矢印コネクタ 9"/>
          <p:cNvCxnSpPr/>
          <p:nvPr/>
        </p:nvCxnSpPr>
        <p:spPr>
          <a:xfrm rot="5400000" flipH="1" flipV="1">
            <a:off x="5929322" y="2786058"/>
            <a:ext cx="642942" cy="7143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理解確認のポイント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３つ以上の（母集団）平均の差を検定するときに，２つの平均の差の検定を繰り返す方法は正しくないことが理解できましたか？</a:t>
            </a:r>
            <a:endParaRPr kumimoji="1" lang="en-US" altLang="ja-JP" dirty="0" smtClean="0"/>
          </a:p>
          <a:p>
            <a:r>
              <a:rPr lang="ja-JP" altLang="en-US" dirty="0"/>
              <a:t>分散</a:t>
            </a:r>
            <a:r>
              <a:rPr lang="ja-JP" altLang="en-US" dirty="0" smtClean="0"/>
              <a:t>分析を行うための，３つの前提条件は何でしたか？</a:t>
            </a:r>
            <a:endParaRPr lang="en-US" altLang="ja-JP" dirty="0" smtClean="0"/>
          </a:p>
          <a:p>
            <a:r>
              <a:rPr kumimoji="1" lang="ja-JP" altLang="en-US" dirty="0"/>
              <a:t>１要因３</a:t>
            </a:r>
            <a:r>
              <a:rPr kumimoji="1" lang="ja-JP" altLang="en-US" dirty="0" smtClean="0"/>
              <a:t>水準の分散分析での，帰無仮説と対立仮説を書くことができますか？</a:t>
            </a:r>
            <a:endParaRPr kumimoji="1" lang="en-US" altLang="ja-JP" dirty="0" smtClean="0"/>
          </a:p>
        </p:txBody>
      </p:sp>
    </p:spTree>
    <p:extLst>
      <p:ext uri="{BB962C8B-B14F-4D97-AF65-F5344CB8AC3E}">
        <p14:creationId xmlns:p14="http://schemas.microsoft.com/office/powerpoint/2010/main" val="41075710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分散分析の構造モデルを書き，式の要素を説明することができますか？</a:t>
            </a:r>
            <a:endParaRPr kumimoji="1" lang="en-US" altLang="ja-JP" dirty="0" smtClean="0"/>
          </a:p>
          <a:p>
            <a:r>
              <a:rPr lang="ja-JP" altLang="en-US" dirty="0"/>
              <a:t>分散分析モデルに従って</a:t>
            </a:r>
            <a:r>
              <a:rPr lang="ja-JP" altLang="en-US" dirty="0" smtClean="0"/>
              <a:t>，データを分解することができますか？</a:t>
            </a:r>
            <a:endParaRPr lang="en-US" altLang="ja-JP" dirty="0" smtClean="0"/>
          </a:p>
          <a:p>
            <a:r>
              <a:rPr kumimoji="1" lang="ja-JP" altLang="en-US" dirty="0"/>
              <a:t>平方和</a:t>
            </a:r>
            <a:r>
              <a:rPr kumimoji="1" lang="ja-JP" altLang="en-US" dirty="0" smtClean="0"/>
              <a:t>の分解の式を書き，全平方和，級間平方和，級内平方和について説明できますか？</a:t>
            </a:r>
            <a:endParaRPr kumimoji="1" lang="ja-JP" altLang="en-US" dirty="0"/>
          </a:p>
        </p:txBody>
      </p:sp>
    </p:spTree>
    <p:extLst>
      <p:ext uri="{BB962C8B-B14F-4D97-AF65-F5344CB8AC3E}">
        <p14:creationId xmlns:p14="http://schemas.microsoft.com/office/powerpoint/2010/main" val="28076151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Tree>
    <p:extLst>
      <p:ext uri="{BB962C8B-B14F-4D97-AF65-F5344CB8AC3E}">
        <p14:creationId xmlns:p14="http://schemas.microsoft.com/office/powerpoint/2010/main" val="10492947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7.5. </a:t>
            </a:r>
            <a:r>
              <a:rPr kumimoji="1" lang="ja-JP" altLang="en-US" dirty="0" smtClean="0"/>
              <a:t>平均平方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分散分析を行うための前提条件</a:t>
            </a:r>
            <a:endParaRPr lang="en-US" altLang="ja-JP" dirty="0" smtClean="0"/>
          </a:p>
          <a:p>
            <a:pPr lvl="1"/>
            <a:r>
              <a:rPr lang="en-US" altLang="ja-JP" i="1" dirty="0" smtClean="0">
                <a:latin typeface="Times New Roman" pitchFamily="18" charset="0"/>
                <a:cs typeface="Times New Roman" pitchFamily="18" charset="0"/>
              </a:rPr>
              <a:t>J </a:t>
            </a:r>
            <a:r>
              <a:rPr lang="ja-JP" altLang="en-US" dirty="0" smtClean="0"/>
              <a:t>個の水準すべてにおいて，標本はその水準の母集団から</a:t>
            </a:r>
            <a:r>
              <a:rPr lang="ja-JP" altLang="en-US" u="sng" dirty="0" smtClean="0">
                <a:solidFill>
                  <a:srgbClr val="FF0000"/>
                </a:solidFill>
              </a:rPr>
              <a:t>無作為抽出</a:t>
            </a:r>
            <a:r>
              <a:rPr lang="ja-JP" altLang="en-US" dirty="0" smtClean="0"/>
              <a:t>されている．</a:t>
            </a:r>
            <a:endParaRPr lang="en-US" altLang="ja-JP" dirty="0" smtClean="0"/>
          </a:p>
          <a:p>
            <a:pPr lvl="1"/>
            <a:r>
              <a:rPr lang="ja-JP" altLang="en-US" dirty="0" smtClean="0"/>
              <a:t>母集団は</a:t>
            </a:r>
            <a:r>
              <a:rPr lang="ja-JP" altLang="en-US" u="sng" dirty="0" smtClean="0">
                <a:solidFill>
                  <a:srgbClr val="FF0000"/>
                </a:solidFill>
              </a:rPr>
              <a:t>正規分布</a:t>
            </a:r>
            <a:endParaRPr lang="en-US" altLang="ja-JP" u="sng" dirty="0" smtClean="0">
              <a:solidFill>
                <a:srgbClr val="FF0000"/>
              </a:solidFill>
            </a:endParaRPr>
          </a:p>
          <a:p>
            <a:pPr lvl="1"/>
            <a:endParaRPr lang="en-US" altLang="ja-JP" dirty="0" smtClean="0"/>
          </a:p>
          <a:p>
            <a:pPr lvl="1"/>
            <a:r>
              <a:rPr lang="ja-JP" altLang="en-US" u="sng" dirty="0" smtClean="0">
                <a:solidFill>
                  <a:srgbClr val="FF0000"/>
                </a:solidFill>
              </a:rPr>
              <a:t>等</a:t>
            </a:r>
            <a:r>
              <a:rPr kumimoji="1" lang="ja-JP" altLang="en-US" u="sng" dirty="0" smtClean="0">
                <a:solidFill>
                  <a:srgbClr val="FF0000"/>
                </a:solidFill>
              </a:rPr>
              <a:t>分散性</a:t>
            </a:r>
            <a:r>
              <a:rPr kumimoji="1" lang="ja-JP" altLang="en-US" dirty="0" smtClean="0"/>
              <a:t>（</a:t>
            </a:r>
            <a:r>
              <a:rPr kumimoji="1" lang="en-US" altLang="ja-JP" dirty="0" err="1" smtClean="0"/>
              <a:t>homoscedasticity</a:t>
            </a:r>
            <a:r>
              <a:rPr kumimoji="1" lang="ja-JP" altLang="en-US" dirty="0" smtClean="0"/>
              <a:t>）：</a:t>
            </a:r>
            <a:r>
              <a:rPr kumimoji="1" lang="en-US" altLang="ja-JP" i="1" dirty="0" smtClean="0">
                <a:latin typeface="Times New Roman" pitchFamily="18" charset="0"/>
                <a:cs typeface="Times New Roman" pitchFamily="18" charset="0"/>
              </a:rPr>
              <a:t>J</a:t>
            </a:r>
            <a:r>
              <a:rPr kumimoji="1" lang="en-US" altLang="ja-JP" dirty="0" smtClean="0"/>
              <a:t> </a:t>
            </a:r>
            <a:r>
              <a:rPr kumimoji="1" lang="ja-JP" altLang="en-US" dirty="0" smtClean="0"/>
              <a:t>個の母集団分散はすべて等しい．</a:t>
            </a:r>
            <a:endParaRPr kumimoji="1" lang="en-US" altLang="ja-JP" dirty="0" smtClean="0"/>
          </a:p>
        </p:txBody>
      </p:sp>
      <p:graphicFrame>
        <p:nvGraphicFramePr>
          <p:cNvPr id="27654" name="Object 6"/>
          <p:cNvGraphicFramePr>
            <a:graphicFrameLocks noChangeAspect="1"/>
          </p:cNvGraphicFramePr>
          <p:nvPr/>
        </p:nvGraphicFramePr>
        <p:xfrm>
          <a:off x="4572000" y="3429000"/>
          <a:ext cx="2663825" cy="739775"/>
        </p:xfrm>
        <a:graphic>
          <a:graphicData uri="http://schemas.openxmlformats.org/presentationml/2006/ole">
            <mc:AlternateContent xmlns:mc="http://schemas.openxmlformats.org/markup-compatibility/2006">
              <mc:Choice xmlns:v="urn:schemas-microsoft-com:vml" Requires="v">
                <p:oleObj spid="_x0000_s27700" name="数式" r:id="rId3" imgW="914400" imgH="254000" progId="Equation.3">
                  <p:embed/>
                </p:oleObj>
              </mc:Choice>
              <mc:Fallback>
                <p:oleObj name="数式" r:id="rId3" imgW="914400" imgH="254000" progId="Equation.3">
                  <p:embed/>
                  <p:pic>
                    <p:nvPicPr>
                      <p:cNvPr id="0" name="Picture 4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429000"/>
                        <a:ext cx="2663825" cy="739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mc:Choice xmlns:a14="http://schemas.microsoft.com/office/drawing/2010/main" Requires="a14">
          <p:sp>
            <p:nvSpPr>
              <p:cNvPr id="4" name="テキスト ボックス 3"/>
              <p:cNvSpPr txBox="1"/>
              <p:nvPr/>
            </p:nvSpPr>
            <p:spPr>
              <a:xfrm>
                <a:off x="3704175" y="5085184"/>
                <a:ext cx="4399473" cy="55265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Sup>
                        <m:sSubSupPr>
                          <m:ctrlPr>
                            <a:rPr kumimoji="1" lang="en-US" altLang="ja-JP" sz="3200" i="1" smtClean="0">
                              <a:latin typeface="Cambria Math" panose="02040503050406030204" pitchFamily="18" charset="0"/>
                            </a:rPr>
                          </m:ctrlPr>
                        </m:sSubSupPr>
                        <m:e>
                          <m:r>
                            <a:rPr kumimoji="1" lang="ja-JP" altLang="en-US" sz="3200" i="1" smtClean="0">
                              <a:latin typeface="Cambria Math" panose="02040503050406030204" pitchFamily="18" charset="0"/>
                            </a:rPr>
                            <m:t>𝜎</m:t>
                          </m:r>
                        </m:e>
                        <m:sub>
                          <m:r>
                            <a:rPr kumimoji="1" lang="en-US" altLang="ja-JP" sz="3200" b="0" i="1" smtClean="0">
                              <a:latin typeface="Cambria Math" panose="02040503050406030204" pitchFamily="18" charset="0"/>
                            </a:rPr>
                            <m:t>1</m:t>
                          </m:r>
                        </m:sub>
                        <m:sup>
                          <m:r>
                            <a:rPr kumimoji="1" lang="en-US" altLang="ja-JP" sz="3200" b="0" i="1" smtClean="0">
                              <a:latin typeface="Cambria Math" panose="02040503050406030204" pitchFamily="18" charset="0"/>
                            </a:rPr>
                            <m:t>2</m:t>
                          </m:r>
                        </m:sup>
                      </m:sSubSup>
                      <m:r>
                        <a:rPr kumimoji="1" lang="en-US" altLang="ja-JP" sz="3200" b="0" i="1" smtClean="0">
                          <a:latin typeface="Cambria Math" panose="02040503050406030204" pitchFamily="18" charset="0"/>
                        </a:rPr>
                        <m:t>=</m:t>
                      </m:r>
                      <m:sSubSup>
                        <m:sSubSupPr>
                          <m:ctrlPr>
                            <a:rPr kumimoji="1" lang="en-US" altLang="ja-JP" sz="3200" b="0" i="1" smtClean="0">
                              <a:latin typeface="Cambria Math" panose="02040503050406030204" pitchFamily="18" charset="0"/>
                            </a:rPr>
                          </m:ctrlPr>
                        </m:sSubSupPr>
                        <m:e>
                          <m:r>
                            <a:rPr kumimoji="1" lang="ja-JP" altLang="en-US" sz="3200" b="0" i="1" smtClean="0">
                              <a:latin typeface="Cambria Math" panose="02040503050406030204" pitchFamily="18" charset="0"/>
                            </a:rPr>
                            <m:t>𝜎</m:t>
                          </m:r>
                        </m:e>
                        <m:sub>
                          <m:r>
                            <a:rPr kumimoji="1" lang="en-US" altLang="ja-JP" sz="3200" b="0" i="1" smtClean="0">
                              <a:latin typeface="Cambria Math" panose="02040503050406030204" pitchFamily="18" charset="0"/>
                            </a:rPr>
                            <m:t>2</m:t>
                          </m:r>
                        </m:sub>
                        <m:sup>
                          <m:r>
                            <a:rPr kumimoji="1" lang="en-US" altLang="ja-JP" sz="3200" b="0" i="1" smtClean="0">
                              <a:latin typeface="Cambria Math" panose="02040503050406030204" pitchFamily="18" charset="0"/>
                            </a:rPr>
                            <m:t>2</m:t>
                          </m:r>
                        </m:sup>
                      </m:sSubSup>
                      <m:r>
                        <a:rPr kumimoji="1" lang="en-US" altLang="ja-JP" sz="3200" b="0" i="1" smtClean="0">
                          <a:latin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m:t>
                      </m:r>
                      <m:sSubSup>
                        <m:sSubSupPr>
                          <m:ctrlPr>
                            <a:rPr kumimoji="1" lang="en-US" altLang="ja-JP" sz="3200" b="0" i="1" smtClean="0">
                              <a:latin typeface="Cambria Math" panose="02040503050406030204" pitchFamily="18" charset="0"/>
                              <a:ea typeface="Cambria Math" panose="02040503050406030204" pitchFamily="18" charset="0"/>
                            </a:rPr>
                          </m:ctrlPr>
                        </m:sSubSupPr>
                        <m:e>
                          <m:r>
                            <a:rPr kumimoji="1" lang="ja-JP" altLang="en-US" sz="3200" b="0" i="1" smtClean="0">
                              <a:latin typeface="Cambria Math" panose="02040503050406030204" pitchFamily="18" charset="0"/>
                              <a:ea typeface="Cambria Math" panose="02040503050406030204" pitchFamily="18" charset="0"/>
                            </a:rPr>
                            <m:t>𝜎</m:t>
                          </m:r>
                        </m:e>
                        <m:sub>
                          <m:r>
                            <a:rPr kumimoji="1" lang="en-US" altLang="ja-JP" sz="3200" b="0" i="1" smtClean="0">
                              <a:latin typeface="Cambria Math" panose="02040503050406030204" pitchFamily="18" charset="0"/>
                              <a:ea typeface="Cambria Math" panose="02040503050406030204" pitchFamily="18" charset="0"/>
                            </a:rPr>
                            <m:t>𝐽</m:t>
                          </m:r>
                        </m:sub>
                        <m:sup>
                          <m:r>
                            <a:rPr kumimoji="1" lang="en-US" altLang="ja-JP" sz="3200" b="0" i="1" smtClean="0">
                              <a:latin typeface="Cambria Math" panose="02040503050406030204" pitchFamily="18" charset="0"/>
                              <a:ea typeface="Cambria Math" panose="02040503050406030204" pitchFamily="18" charset="0"/>
                            </a:rPr>
                            <m:t>2</m:t>
                          </m:r>
                        </m:sup>
                      </m:sSubSup>
                      <m:r>
                        <a:rPr kumimoji="1" lang="en-US" altLang="ja-JP" sz="3200" b="0" i="1" smtClean="0">
                          <a:latin typeface="Cambria Math" panose="02040503050406030204" pitchFamily="18" charset="0"/>
                          <a:ea typeface="Cambria Math" panose="02040503050406030204" pitchFamily="18" charset="0"/>
                        </a:rPr>
                        <m:t>=</m:t>
                      </m:r>
                      <m:sSup>
                        <m:sSupPr>
                          <m:ctrlPr>
                            <a:rPr kumimoji="1" lang="en-US" altLang="ja-JP" sz="3200" b="0" i="1" smtClean="0">
                              <a:latin typeface="Cambria Math" panose="02040503050406030204" pitchFamily="18" charset="0"/>
                              <a:ea typeface="Cambria Math" panose="02040503050406030204" pitchFamily="18" charset="0"/>
                            </a:rPr>
                          </m:ctrlPr>
                        </m:sSupPr>
                        <m:e>
                          <m:r>
                            <a:rPr kumimoji="1" lang="ja-JP" altLang="en-US" sz="3200" b="0" i="1" smtClean="0">
                              <a:latin typeface="Cambria Math" panose="02040503050406030204" pitchFamily="18" charset="0"/>
                              <a:ea typeface="Cambria Math" panose="02040503050406030204" pitchFamily="18" charset="0"/>
                            </a:rPr>
                            <m:t>𝜎</m:t>
                          </m:r>
                        </m:e>
                        <m:sup>
                          <m:r>
                            <a:rPr kumimoji="1" lang="en-US" altLang="ja-JP" sz="3200" b="0" i="1" smtClean="0">
                              <a:latin typeface="Cambria Math" panose="02040503050406030204" pitchFamily="18" charset="0"/>
                              <a:ea typeface="Cambria Math" panose="02040503050406030204" pitchFamily="18" charset="0"/>
                            </a:rPr>
                            <m:t>2</m:t>
                          </m:r>
                        </m:sup>
                      </m:sSup>
                    </m:oMath>
                  </m:oMathPara>
                </a14:m>
                <a:endParaRPr kumimoji="1" lang="ja-JP" altLang="en-US" sz="3200" dirty="0"/>
              </a:p>
            </p:txBody>
          </p:sp>
        </mc:Choice>
        <mc:Fallback>
          <p:sp>
            <p:nvSpPr>
              <p:cNvPr id="4" name="テキスト ボックス 3"/>
              <p:cNvSpPr txBox="1">
                <a:spLocks noRot="1" noChangeAspect="1" noMove="1" noResize="1" noEditPoints="1" noAdjustHandles="1" noChangeArrowheads="1" noChangeShapeType="1" noTextEdit="1"/>
              </p:cNvSpPr>
              <p:nvPr/>
            </p:nvSpPr>
            <p:spPr>
              <a:xfrm>
                <a:off x="3704175" y="5085184"/>
                <a:ext cx="4399473" cy="552652"/>
              </a:xfrm>
              <a:prstGeom prst="rect">
                <a:avLst/>
              </a:prstGeom>
              <a:blipFill>
                <a:blip r:embed="rId5"/>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smtClean="0"/>
              <a:t>7.1. </a:t>
            </a:r>
            <a:r>
              <a:rPr lang="ja-JP" altLang="en-US" dirty="0" smtClean="0"/>
              <a:t>分散分析の考え方の例示</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u="sng" dirty="0" smtClean="0">
                <a:solidFill>
                  <a:srgbClr val="FF0000"/>
                </a:solidFill>
              </a:rPr>
              <a:t>Research Question</a:t>
            </a:r>
            <a:r>
              <a:rPr kumimoji="1" lang="en-US" altLang="ja-JP" dirty="0" smtClean="0"/>
              <a:t>: </a:t>
            </a:r>
            <a:r>
              <a:rPr kumimoji="1" lang="ja-JP" altLang="en-US" dirty="0" smtClean="0"/>
              <a:t>他の人から監視されていると，課題達成は低下するのか？</a:t>
            </a:r>
            <a:endParaRPr kumimoji="1" lang="en-US" altLang="ja-JP" dirty="0" smtClean="0"/>
          </a:p>
          <a:p>
            <a:pPr lvl="1"/>
            <a:r>
              <a:rPr lang="ja-JP" altLang="en-US" dirty="0" smtClean="0"/>
              <a:t>仮説：他者から観察されている人は，同じ課題に１人で取り組んでいる人に比べて，課題成績が劣る．</a:t>
            </a:r>
            <a:endParaRPr kumimoji="1" lang="en-US" altLang="ja-JP" dirty="0" smtClean="0"/>
          </a:p>
          <a:p>
            <a:r>
              <a:rPr lang="ja-JP" altLang="en-US" dirty="0" smtClean="0"/>
              <a:t>実験計画（１要因３水準）</a:t>
            </a:r>
            <a:endParaRPr lang="en-US" altLang="ja-JP" dirty="0" smtClean="0"/>
          </a:p>
          <a:p>
            <a:pPr lvl="1"/>
            <a:r>
              <a:rPr lang="ja-JP" altLang="en-US" u="sng" dirty="0" smtClean="0">
                <a:solidFill>
                  <a:srgbClr val="FF0000"/>
                </a:solidFill>
              </a:rPr>
              <a:t>要因</a:t>
            </a:r>
            <a:r>
              <a:rPr lang="ja-JP" altLang="en-US" dirty="0" smtClean="0">
                <a:sym typeface="Wingdings" pitchFamily="2" charset="2"/>
              </a:rPr>
              <a:t>（</a:t>
            </a:r>
            <a:r>
              <a:rPr lang="en-US" altLang="ja-JP" dirty="0" smtClean="0">
                <a:sym typeface="Wingdings" pitchFamily="2" charset="2"/>
              </a:rPr>
              <a:t>factor</a:t>
            </a:r>
            <a:r>
              <a:rPr lang="ja-JP" altLang="en-US" dirty="0" smtClean="0"/>
              <a:t>）：独立変数のこと．実験研究では，実験者が操作する</a:t>
            </a:r>
            <a:r>
              <a:rPr lang="ja-JP" altLang="en-US" u="sng" dirty="0" smtClean="0">
                <a:solidFill>
                  <a:srgbClr val="FF0000"/>
                </a:solidFill>
              </a:rPr>
              <a:t>処理</a:t>
            </a:r>
            <a:r>
              <a:rPr lang="ja-JP" altLang="en-US" u="sng" dirty="0" smtClean="0"/>
              <a:t>（</a:t>
            </a:r>
            <a:r>
              <a:rPr lang="en-US" altLang="ja-JP" u="sng" dirty="0" smtClean="0"/>
              <a:t>treatment</a:t>
            </a:r>
            <a:r>
              <a:rPr lang="ja-JP" altLang="en-US" u="sng" dirty="0" smtClean="0"/>
              <a:t>）変数</a:t>
            </a:r>
            <a:r>
              <a:rPr lang="ja-JP" altLang="en-US" dirty="0" smtClean="0"/>
              <a:t>．この例では，「他者の監視」が要因．</a:t>
            </a:r>
            <a:endParaRPr lang="en-US" altLang="ja-JP"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グループ化 13"/>
          <p:cNvGrpSpPr/>
          <p:nvPr/>
        </p:nvGrpSpPr>
        <p:grpSpPr>
          <a:xfrm>
            <a:off x="2843808" y="548680"/>
            <a:ext cx="3024336" cy="1512168"/>
            <a:chOff x="323528" y="1196752"/>
            <a:chExt cx="3024336" cy="1512168"/>
          </a:xfrm>
        </p:grpSpPr>
        <p:cxnSp>
          <p:nvCxnSpPr>
            <p:cNvPr id="6" name="直線コネクタ 5"/>
            <p:cNvCxnSpPr/>
            <p:nvPr/>
          </p:nvCxnSpPr>
          <p:spPr>
            <a:xfrm>
              <a:off x="323528" y="2492896"/>
              <a:ext cx="3024336"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フリーフォーム 7"/>
            <p:cNvSpPr/>
            <p:nvPr/>
          </p:nvSpPr>
          <p:spPr>
            <a:xfrm>
              <a:off x="467544" y="1196752"/>
              <a:ext cx="2663687" cy="1113182"/>
            </a:xfrm>
            <a:custGeom>
              <a:avLst/>
              <a:gdLst>
                <a:gd name="connsiteX0" fmla="*/ 0 w 2663687"/>
                <a:gd name="connsiteY0" fmla="*/ 1073425 h 1113182"/>
                <a:gd name="connsiteX1" fmla="*/ 596348 w 2663687"/>
                <a:gd name="connsiteY1" fmla="*/ 1013791 h 1113182"/>
                <a:gd name="connsiteX2" fmla="*/ 993913 w 2663687"/>
                <a:gd name="connsiteY2" fmla="*/ 496956 h 1113182"/>
                <a:gd name="connsiteX3" fmla="*/ 1331843 w 2663687"/>
                <a:gd name="connsiteY3" fmla="*/ 19878 h 1113182"/>
                <a:gd name="connsiteX4" fmla="*/ 1828800 w 2663687"/>
                <a:gd name="connsiteY4" fmla="*/ 616225 h 1113182"/>
                <a:gd name="connsiteX5" fmla="*/ 2166730 w 2663687"/>
                <a:gd name="connsiteY5" fmla="*/ 993912 h 1113182"/>
                <a:gd name="connsiteX6" fmla="*/ 2663687 w 2663687"/>
                <a:gd name="connsiteY6" fmla="*/ 1113182 h 111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3687" h="1113182">
                  <a:moveTo>
                    <a:pt x="0" y="1073425"/>
                  </a:moveTo>
                  <a:cubicBezTo>
                    <a:pt x="215348" y="1091647"/>
                    <a:pt x="430696" y="1109869"/>
                    <a:pt x="596348" y="1013791"/>
                  </a:cubicBezTo>
                  <a:cubicBezTo>
                    <a:pt x="762000" y="917713"/>
                    <a:pt x="871331" y="662608"/>
                    <a:pt x="993913" y="496956"/>
                  </a:cubicBezTo>
                  <a:cubicBezTo>
                    <a:pt x="1116495" y="331304"/>
                    <a:pt x="1192695" y="0"/>
                    <a:pt x="1331843" y="19878"/>
                  </a:cubicBezTo>
                  <a:cubicBezTo>
                    <a:pt x="1470991" y="39756"/>
                    <a:pt x="1689652" y="453886"/>
                    <a:pt x="1828800" y="616225"/>
                  </a:cubicBezTo>
                  <a:cubicBezTo>
                    <a:pt x="1967948" y="778564"/>
                    <a:pt x="2027582" y="911086"/>
                    <a:pt x="2166730" y="993912"/>
                  </a:cubicBezTo>
                  <a:cubicBezTo>
                    <a:pt x="2305878" y="1076738"/>
                    <a:pt x="2484782" y="1094960"/>
                    <a:pt x="2663687" y="111318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 name="直線矢印コネクタ 10"/>
            <p:cNvCxnSpPr/>
            <p:nvPr/>
          </p:nvCxnSpPr>
          <p:spPr>
            <a:xfrm>
              <a:off x="1403648" y="1988840"/>
              <a:ext cx="86409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5400000">
              <a:off x="1655676" y="2528900"/>
              <a:ext cx="36004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15" name="グループ化 14"/>
          <p:cNvGrpSpPr/>
          <p:nvPr/>
        </p:nvGrpSpPr>
        <p:grpSpPr>
          <a:xfrm>
            <a:off x="251520" y="836712"/>
            <a:ext cx="3024336" cy="1512168"/>
            <a:chOff x="323528" y="1196752"/>
            <a:chExt cx="3024336" cy="1512168"/>
          </a:xfrm>
        </p:grpSpPr>
        <p:cxnSp>
          <p:nvCxnSpPr>
            <p:cNvPr id="16" name="直線コネクタ 15"/>
            <p:cNvCxnSpPr/>
            <p:nvPr/>
          </p:nvCxnSpPr>
          <p:spPr>
            <a:xfrm>
              <a:off x="323528" y="2492896"/>
              <a:ext cx="3024336"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フリーフォーム 16"/>
            <p:cNvSpPr/>
            <p:nvPr/>
          </p:nvSpPr>
          <p:spPr>
            <a:xfrm>
              <a:off x="467544" y="1196752"/>
              <a:ext cx="2663687" cy="1113182"/>
            </a:xfrm>
            <a:custGeom>
              <a:avLst/>
              <a:gdLst>
                <a:gd name="connsiteX0" fmla="*/ 0 w 2663687"/>
                <a:gd name="connsiteY0" fmla="*/ 1073425 h 1113182"/>
                <a:gd name="connsiteX1" fmla="*/ 596348 w 2663687"/>
                <a:gd name="connsiteY1" fmla="*/ 1013791 h 1113182"/>
                <a:gd name="connsiteX2" fmla="*/ 993913 w 2663687"/>
                <a:gd name="connsiteY2" fmla="*/ 496956 h 1113182"/>
                <a:gd name="connsiteX3" fmla="*/ 1331843 w 2663687"/>
                <a:gd name="connsiteY3" fmla="*/ 19878 h 1113182"/>
                <a:gd name="connsiteX4" fmla="*/ 1828800 w 2663687"/>
                <a:gd name="connsiteY4" fmla="*/ 616225 h 1113182"/>
                <a:gd name="connsiteX5" fmla="*/ 2166730 w 2663687"/>
                <a:gd name="connsiteY5" fmla="*/ 993912 h 1113182"/>
                <a:gd name="connsiteX6" fmla="*/ 2663687 w 2663687"/>
                <a:gd name="connsiteY6" fmla="*/ 1113182 h 111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3687" h="1113182">
                  <a:moveTo>
                    <a:pt x="0" y="1073425"/>
                  </a:moveTo>
                  <a:cubicBezTo>
                    <a:pt x="215348" y="1091647"/>
                    <a:pt x="430696" y="1109869"/>
                    <a:pt x="596348" y="1013791"/>
                  </a:cubicBezTo>
                  <a:cubicBezTo>
                    <a:pt x="762000" y="917713"/>
                    <a:pt x="871331" y="662608"/>
                    <a:pt x="993913" y="496956"/>
                  </a:cubicBezTo>
                  <a:cubicBezTo>
                    <a:pt x="1116495" y="331304"/>
                    <a:pt x="1192695" y="0"/>
                    <a:pt x="1331843" y="19878"/>
                  </a:cubicBezTo>
                  <a:cubicBezTo>
                    <a:pt x="1470991" y="39756"/>
                    <a:pt x="1689652" y="453886"/>
                    <a:pt x="1828800" y="616225"/>
                  </a:cubicBezTo>
                  <a:cubicBezTo>
                    <a:pt x="1967948" y="778564"/>
                    <a:pt x="2027582" y="911086"/>
                    <a:pt x="2166730" y="993912"/>
                  </a:cubicBezTo>
                  <a:cubicBezTo>
                    <a:pt x="2305878" y="1076738"/>
                    <a:pt x="2484782" y="1094960"/>
                    <a:pt x="2663687" y="111318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8" name="直線矢印コネクタ 17"/>
            <p:cNvCxnSpPr/>
            <p:nvPr/>
          </p:nvCxnSpPr>
          <p:spPr>
            <a:xfrm>
              <a:off x="1403648" y="1988840"/>
              <a:ext cx="86409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rot="5400000">
              <a:off x="1655676" y="2528900"/>
              <a:ext cx="36004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0" name="グループ化 19"/>
          <p:cNvGrpSpPr/>
          <p:nvPr/>
        </p:nvGrpSpPr>
        <p:grpSpPr>
          <a:xfrm>
            <a:off x="5796136" y="692696"/>
            <a:ext cx="3024336" cy="1512168"/>
            <a:chOff x="323528" y="1196752"/>
            <a:chExt cx="3024336" cy="1512168"/>
          </a:xfrm>
        </p:grpSpPr>
        <p:cxnSp>
          <p:nvCxnSpPr>
            <p:cNvPr id="21" name="直線コネクタ 20"/>
            <p:cNvCxnSpPr/>
            <p:nvPr/>
          </p:nvCxnSpPr>
          <p:spPr>
            <a:xfrm>
              <a:off x="323528" y="2492896"/>
              <a:ext cx="3024336"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フリーフォーム 21"/>
            <p:cNvSpPr/>
            <p:nvPr/>
          </p:nvSpPr>
          <p:spPr>
            <a:xfrm>
              <a:off x="467544" y="1196752"/>
              <a:ext cx="2663687" cy="1113182"/>
            </a:xfrm>
            <a:custGeom>
              <a:avLst/>
              <a:gdLst>
                <a:gd name="connsiteX0" fmla="*/ 0 w 2663687"/>
                <a:gd name="connsiteY0" fmla="*/ 1073425 h 1113182"/>
                <a:gd name="connsiteX1" fmla="*/ 596348 w 2663687"/>
                <a:gd name="connsiteY1" fmla="*/ 1013791 h 1113182"/>
                <a:gd name="connsiteX2" fmla="*/ 993913 w 2663687"/>
                <a:gd name="connsiteY2" fmla="*/ 496956 h 1113182"/>
                <a:gd name="connsiteX3" fmla="*/ 1331843 w 2663687"/>
                <a:gd name="connsiteY3" fmla="*/ 19878 h 1113182"/>
                <a:gd name="connsiteX4" fmla="*/ 1828800 w 2663687"/>
                <a:gd name="connsiteY4" fmla="*/ 616225 h 1113182"/>
                <a:gd name="connsiteX5" fmla="*/ 2166730 w 2663687"/>
                <a:gd name="connsiteY5" fmla="*/ 993912 h 1113182"/>
                <a:gd name="connsiteX6" fmla="*/ 2663687 w 2663687"/>
                <a:gd name="connsiteY6" fmla="*/ 1113182 h 111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3687" h="1113182">
                  <a:moveTo>
                    <a:pt x="0" y="1073425"/>
                  </a:moveTo>
                  <a:cubicBezTo>
                    <a:pt x="215348" y="1091647"/>
                    <a:pt x="430696" y="1109869"/>
                    <a:pt x="596348" y="1013791"/>
                  </a:cubicBezTo>
                  <a:cubicBezTo>
                    <a:pt x="762000" y="917713"/>
                    <a:pt x="871331" y="662608"/>
                    <a:pt x="993913" y="496956"/>
                  </a:cubicBezTo>
                  <a:cubicBezTo>
                    <a:pt x="1116495" y="331304"/>
                    <a:pt x="1192695" y="0"/>
                    <a:pt x="1331843" y="19878"/>
                  </a:cubicBezTo>
                  <a:cubicBezTo>
                    <a:pt x="1470991" y="39756"/>
                    <a:pt x="1689652" y="453886"/>
                    <a:pt x="1828800" y="616225"/>
                  </a:cubicBezTo>
                  <a:cubicBezTo>
                    <a:pt x="1967948" y="778564"/>
                    <a:pt x="2027582" y="911086"/>
                    <a:pt x="2166730" y="993912"/>
                  </a:cubicBezTo>
                  <a:cubicBezTo>
                    <a:pt x="2305878" y="1076738"/>
                    <a:pt x="2484782" y="1094960"/>
                    <a:pt x="2663687" y="111318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3" name="直線矢印コネクタ 22"/>
            <p:cNvCxnSpPr/>
            <p:nvPr/>
          </p:nvCxnSpPr>
          <p:spPr>
            <a:xfrm>
              <a:off x="1403648" y="1988840"/>
              <a:ext cx="86409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rot="5400000">
              <a:off x="1655676" y="2528900"/>
              <a:ext cx="360040" cy="0"/>
            </a:xfrm>
            <a:prstGeom prst="line">
              <a:avLst/>
            </a:prstGeom>
          </p:spPr>
          <p:style>
            <a:lnRef idx="1">
              <a:schemeClr val="accent1"/>
            </a:lnRef>
            <a:fillRef idx="0">
              <a:schemeClr val="accent1"/>
            </a:fillRef>
            <a:effectRef idx="0">
              <a:schemeClr val="accent1"/>
            </a:effectRef>
            <a:fontRef idx="minor">
              <a:schemeClr val="tx1"/>
            </a:fontRef>
          </p:style>
        </p:cxnSp>
      </p:grpSp>
      <p:graphicFrame>
        <p:nvGraphicFramePr>
          <p:cNvPr id="25" name="オブジェクト 24"/>
          <p:cNvGraphicFramePr>
            <a:graphicFrameLocks noChangeAspect="1"/>
          </p:cNvGraphicFramePr>
          <p:nvPr/>
        </p:nvGraphicFramePr>
        <p:xfrm>
          <a:off x="4139952" y="1916832"/>
          <a:ext cx="635000" cy="666750"/>
        </p:xfrm>
        <a:graphic>
          <a:graphicData uri="http://schemas.openxmlformats.org/presentationml/2006/ole">
            <mc:AlternateContent xmlns:mc="http://schemas.openxmlformats.org/markup-compatibility/2006">
              <mc:Choice xmlns:v="urn:schemas-microsoft-com:vml" Requires="v">
                <p:oleObj spid="_x0000_s56478" name="数式" r:id="rId3" imgW="190335" imgH="215713" progId="Equation.3">
                  <p:embed/>
                </p:oleObj>
              </mc:Choice>
              <mc:Fallback>
                <p:oleObj name="数式" r:id="rId3" imgW="190335" imgH="215713" progId="Equation.3">
                  <p:embed/>
                  <p:pic>
                    <p:nvPicPr>
                      <p:cNvPr id="0" name="Picture 1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39952" y="1916832"/>
                        <a:ext cx="635000" cy="666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323" name="Object 3"/>
          <p:cNvGraphicFramePr>
            <a:graphicFrameLocks noChangeAspect="1"/>
          </p:cNvGraphicFramePr>
          <p:nvPr/>
        </p:nvGraphicFramePr>
        <p:xfrm>
          <a:off x="1547664" y="2204864"/>
          <a:ext cx="592137" cy="666750"/>
        </p:xfrm>
        <a:graphic>
          <a:graphicData uri="http://schemas.openxmlformats.org/presentationml/2006/ole">
            <mc:AlternateContent xmlns:mc="http://schemas.openxmlformats.org/markup-compatibility/2006">
              <mc:Choice xmlns:v="urn:schemas-microsoft-com:vml" Requires="v">
                <p:oleObj spid="_x0000_s56479" name="数式" r:id="rId5" imgW="177569" imgH="215619" progId="Equation.3">
                  <p:embed/>
                </p:oleObj>
              </mc:Choice>
              <mc:Fallback>
                <p:oleObj name="数式" r:id="rId5" imgW="177569" imgH="215619" progId="Equation.3">
                  <p:embed/>
                  <p:pic>
                    <p:nvPicPr>
                      <p:cNvPr id="0" name="Picture 1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7664" y="2204864"/>
                        <a:ext cx="592137" cy="666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324" name="Object 4"/>
          <p:cNvGraphicFramePr>
            <a:graphicFrameLocks noChangeAspect="1"/>
          </p:cNvGraphicFramePr>
          <p:nvPr/>
        </p:nvGraphicFramePr>
        <p:xfrm>
          <a:off x="7020272" y="2132856"/>
          <a:ext cx="635000" cy="706438"/>
        </p:xfrm>
        <a:graphic>
          <a:graphicData uri="http://schemas.openxmlformats.org/presentationml/2006/ole">
            <mc:AlternateContent xmlns:mc="http://schemas.openxmlformats.org/markup-compatibility/2006">
              <mc:Choice xmlns:v="urn:schemas-microsoft-com:vml" Requires="v">
                <p:oleObj spid="_x0000_s56480" name="数式" r:id="rId7" imgW="190500" imgH="228600" progId="Equation.3">
                  <p:embed/>
                </p:oleObj>
              </mc:Choice>
              <mc:Fallback>
                <p:oleObj name="数式" r:id="rId7" imgW="190500" imgH="228600" progId="Equation.3">
                  <p:embed/>
                  <p:pic>
                    <p:nvPicPr>
                      <p:cNvPr id="0" name="Picture 11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20272" y="2132856"/>
                        <a:ext cx="635000" cy="706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325" name="Object 5"/>
          <p:cNvGraphicFramePr>
            <a:graphicFrameLocks noChangeAspect="1"/>
          </p:cNvGraphicFramePr>
          <p:nvPr>
            <p:extLst>
              <p:ext uri="{D42A27DB-BD31-4B8C-83A1-F6EECF244321}">
                <p14:modId xmlns:p14="http://schemas.microsoft.com/office/powerpoint/2010/main" val="2946583563"/>
              </p:ext>
            </p:extLst>
          </p:nvPr>
        </p:nvGraphicFramePr>
        <p:xfrm>
          <a:off x="1435100" y="1001713"/>
          <a:ext cx="674688" cy="627062"/>
        </p:xfrm>
        <a:graphic>
          <a:graphicData uri="http://schemas.openxmlformats.org/presentationml/2006/ole">
            <mc:AlternateContent xmlns:mc="http://schemas.openxmlformats.org/markup-compatibility/2006">
              <mc:Choice xmlns:v="urn:schemas-microsoft-com:vml" Requires="v">
                <p:oleObj spid="_x0000_s56481" name="数式" r:id="rId9" imgW="203040" imgH="203040" progId="Equation.3">
                  <p:embed/>
                </p:oleObj>
              </mc:Choice>
              <mc:Fallback>
                <p:oleObj name="数式" r:id="rId9" imgW="203040" imgH="203040" progId="Equation.3">
                  <p:embed/>
                  <p:pic>
                    <p:nvPicPr>
                      <p:cNvPr id="0" name="Picture 11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35100" y="1001713"/>
                        <a:ext cx="674688" cy="6270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326" name="Object 6"/>
          <p:cNvGraphicFramePr>
            <a:graphicFrameLocks noChangeAspect="1"/>
          </p:cNvGraphicFramePr>
          <p:nvPr>
            <p:extLst>
              <p:ext uri="{D42A27DB-BD31-4B8C-83A1-F6EECF244321}">
                <p14:modId xmlns:p14="http://schemas.microsoft.com/office/powerpoint/2010/main" val="1256345589"/>
              </p:ext>
            </p:extLst>
          </p:nvPr>
        </p:nvGraphicFramePr>
        <p:xfrm>
          <a:off x="4046538" y="711200"/>
          <a:ext cx="677862" cy="628650"/>
        </p:xfrm>
        <a:graphic>
          <a:graphicData uri="http://schemas.openxmlformats.org/presentationml/2006/ole">
            <mc:AlternateContent xmlns:mc="http://schemas.openxmlformats.org/markup-compatibility/2006">
              <mc:Choice xmlns:v="urn:schemas-microsoft-com:vml" Requires="v">
                <p:oleObj spid="_x0000_s56482" name="数式" r:id="rId11" imgW="203040" imgH="203040" progId="Equation.3">
                  <p:embed/>
                </p:oleObj>
              </mc:Choice>
              <mc:Fallback>
                <p:oleObj name="数式" r:id="rId11" imgW="203040" imgH="203040" progId="Equation.3">
                  <p:embed/>
                  <p:pic>
                    <p:nvPicPr>
                      <p:cNvPr id="0" name="Picture 12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046538" y="711200"/>
                        <a:ext cx="677862" cy="628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327" name="Object 7"/>
          <p:cNvGraphicFramePr>
            <a:graphicFrameLocks noChangeAspect="1"/>
          </p:cNvGraphicFramePr>
          <p:nvPr>
            <p:extLst>
              <p:ext uri="{D42A27DB-BD31-4B8C-83A1-F6EECF244321}">
                <p14:modId xmlns:p14="http://schemas.microsoft.com/office/powerpoint/2010/main" val="3814570093"/>
              </p:ext>
            </p:extLst>
          </p:nvPr>
        </p:nvGraphicFramePr>
        <p:xfrm>
          <a:off x="6927850" y="876300"/>
          <a:ext cx="677863" cy="627063"/>
        </p:xfrm>
        <a:graphic>
          <a:graphicData uri="http://schemas.openxmlformats.org/presentationml/2006/ole">
            <mc:AlternateContent xmlns:mc="http://schemas.openxmlformats.org/markup-compatibility/2006">
              <mc:Choice xmlns:v="urn:schemas-microsoft-com:vml" Requires="v">
                <p:oleObj spid="_x0000_s56483" name="数式" r:id="rId13" imgW="203040" imgH="203040" progId="Equation.3">
                  <p:embed/>
                </p:oleObj>
              </mc:Choice>
              <mc:Fallback>
                <p:oleObj name="数式" r:id="rId13" imgW="203040" imgH="203040" progId="Equation.3">
                  <p:embed/>
                  <p:pic>
                    <p:nvPicPr>
                      <p:cNvPr id="0" name="Picture 12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927850" y="876300"/>
                        <a:ext cx="677863" cy="627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 name="下矢印 30"/>
          <p:cNvSpPr/>
          <p:nvPr/>
        </p:nvSpPr>
        <p:spPr>
          <a:xfrm>
            <a:off x="899592" y="2492896"/>
            <a:ext cx="36004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下矢印 31"/>
          <p:cNvSpPr/>
          <p:nvPr/>
        </p:nvSpPr>
        <p:spPr>
          <a:xfrm>
            <a:off x="3779912" y="2132856"/>
            <a:ext cx="36004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下矢印 32"/>
          <p:cNvSpPr/>
          <p:nvPr/>
        </p:nvSpPr>
        <p:spPr>
          <a:xfrm>
            <a:off x="7884368" y="2204864"/>
            <a:ext cx="36004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1475656" y="2996952"/>
            <a:ext cx="1210588" cy="400110"/>
          </a:xfrm>
          <a:prstGeom prst="rect">
            <a:avLst/>
          </a:prstGeom>
          <a:noFill/>
        </p:spPr>
        <p:txBody>
          <a:bodyPr wrap="none" rtlCol="0">
            <a:spAutoFit/>
          </a:bodyPr>
          <a:lstStyle/>
          <a:p>
            <a:r>
              <a:rPr kumimoji="1" lang="ja-JP" altLang="en-US" sz="2000" dirty="0" smtClean="0"/>
              <a:t>標本抽出</a:t>
            </a:r>
            <a:endParaRPr kumimoji="1" lang="ja-JP" altLang="en-US" sz="2000" dirty="0"/>
          </a:p>
        </p:txBody>
      </p:sp>
      <p:sp>
        <p:nvSpPr>
          <p:cNvPr id="35" name="テキスト ボックス 34"/>
          <p:cNvSpPr txBox="1"/>
          <p:nvPr/>
        </p:nvSpPr>
        <p:spPr>
          <a:xfrm>
            <a:off x="4355976" y="2780928"/>
            <a:ext cx="1210588" cy="400110"/>
          </a:xfrm>
          <a:prstGeom prst="rect">
            <a:avLst/>
          </a:prstGeom>
          <a:noFill/>
        </p:spPr>
        <p:txBody>
          <a:bodyPr wrap="none" rtlCol="0">
            <a:spAutoFit/>
          </a:bodyPr>
          <a:lstStyle/>
          <a:p>
            <a:r>
              <a:rPr kumimoji="1" lang="ja-JP" altLang="en-US" sz="2000" dirty="0" smtClean="0"/>
              <a:t>標本抽出</a:t>
            </a:r>
            <a:endParaRPr kumimoji="1" lang="ja-JP" altLang="en-US" sz="2000" dirty="0"/>
          </a:p>
        </p:txBody>
      </p:sp>
      <p:sp>
        <p:nvSpPr>
          <p:cNvPr id="36" name="テキスト ボックス 35"/>
          <p:cNvSpPr txBox="1"/>
          <p:nvPr/>
        </p:nvSpPr>
        <p:spPr>
          <a:xfrm>
            <a:off x="6732240" y="2852936"/>
            <a:ext cx="1210588" cy="400110"/>
          </a:xfrm>
          <a:prstGeom prst="rect">
            <a:avLst/>
          </a:prstGeom>
          <a:noFill/>
        </p:spPr>
        <p:txBody>
          <a:bodyPr wrap="none" rtlCol="0">
            <a:spAutoFit/>
          </a:bodyPr>
          <a:lstStyle/>
          <a:p>
            <a:r>
              <a:rPr kumimoji="1" lang="ja-JP" altLang="en-US" sz="2000" dirty="0" smtClean="0"/>
              <a:t>標本抽出</a:t>
            </a:r>
            <a:endParaRPr kumimoji="1" lang="ja-JP" altLang="en-US" sz="2000" dirty="0"/>
          </a:p>
        </p:txBody>
      </p:sp>
      <p:sp>
        <p:nvSpPr>
          <p:cNvPr id="37" name="テキスト ボックス 36"/>
          <p:cNvSpPr txBox="1"/>
          <p:nvPr/>
        </p:nvSpPr>
        <p:spPr>
          <a:xfrm>
            <a:off x="467544" y="3501008"/>
            <a:ext cx="8301584" cy="3046988"/>
          </a:xfrm>
          <a:prstGeom prst="rect">
            <a:avLst/>
          </a:prstGeom>
          <a:noFill/>
        </p:spPr>
        <p:txBody>
          <a:bodyPr wrap="square" rtlCol="0">
            <a:spAutoFit/>
          </a:bodyPr>
          <a:lstStyle/>
          <a:p>
            <a:pPr marL="324000" indent="-324000">
              <a:buFont typeface="Arial" pitchFamily="34" charset="0"/>
              <a:buChar char="•"/>
            </a:pPr>
            <a:r>
              <a:rPr lang="ja-JP" altLang="en-US" sz="2400" dirty="0" smtClean="0"/>
              <a:t>各水準に対応する母集団と，そこからの標本抽出を考える．</a:t>
            </a:r>
            <a:endParaRPr lang="en-US" altLang="ja-JP" sz="2400" dirty="0" smtClean="0"/>
          </a:p>
          <a:p>
            <a:pPr marL="324000" indent="-324000">
              <a:buFont typeface="Arial" pitchFamily="34" charset="0"/>
              <a:buChar char="•"/>
            </a:pPr>
            <a:r>
              <a:rPr lang="ja-JP" altLang="en-US" sz="2400" dirty="0" smtClean="0"/>
              <a:t>各</a:t>
            </a:r>
            <a:r>
              <a:rPr kumimoji="1" lang="ja-JP" altLang="en-US" sz="2400" dirty="0" smtClean="0"/>
              <a:t>水準での測定値が一般にそれぞれ異なるのは，ゼロでない誤差分散のため．</a:t>
            </a:r>
            <a:endParaRPr kumimoji="1" lang="en-US" altLang="ja-JP" sz="2400" dirty="0" smtClean="0"/>
          </a:p>
          <a:p>
            <a:pPr marL="324000" indent="-324000">
              <a:buFont typeface="Arial" pitchFamily="34" charset="0"/>
              <a:buChar char="•"/>
            </a:pPr>
            <a:r>
              <a:rPr lang="ja-JP" altLang="en-US" sz="2400" dirty="0" smtClean="0"/>
              <a:t>各水準での標本から計算される分散は，その水準での母集団分散の（不偏）推定量．これは帰無仮説と無関係．</a:t>
            </a:r>
            <a:endParaRPr kumimoji="1" lang="en-US" altLang="ja-JP" sz="2400" dirty="0" smtClean="0"/>
          </a:p>
          <a:p>
            <a:pPr marL="324000" indent="-324000">
              <a:buFont typeface="Arial" pitchFamily="34" charset="0"/>
              <a:buChar char="•"/>
            </a:pPr>
            <a:r>
              <a:rPr kumimoji="1" lang="ja-JP" altLang="en-US" sz="2400" dirty="0" smtClean="0"/>
              <a:t>すべての水準の母集団分散が等しいならば，</a:t>
            </a:r>
            <a:r>
              <a:rPr lang="ja-JP" altLang="en-US" sz="2400" dirty="0" smtClean="0"/>
              <a:t>すべて</a:t>
            </a:r>
            <a:r>
              <a:rPr kumimoji="1" lang="ja-JP" altLang="en-US" sz="2400" dirty="0" smtClean="0"/>
              <a:t>の水準</a:t>
            </a:r>
            <a:r>
              <a:rPr lang="ja-JP" altLang="en-US" sz="2400" dirty="0" smtClean="0"/>
              <a:t>をあわせて，その等しい分散の推定量を構成できる．</a:t>
            </a:r>
            <a:r>
              <a:rPr lang="en-US" altLang="ja-JP" sz="2400" dirty="0" smtClean="0"/>
              <a:t/>
            </a:r>
            <a:br>
              <a:rPr lang="en-US" altLang="ja-JP" sz="2400" dirty="0" smtClean="0"/>
            </a:br>
            <a:r>
              <a:rPr lang="ja-JP" altLang="en-US" sz="2400" dirty="0" smtClean="0"/>
              <a:t>→ </a:t>
            </a:r>
            <a:r>
              <a:rPr lang="ja-JP" altLang="en-US" sz="2400" b="1" u="sng" dirty="0" smtClean="0">
                <a:solidFill>
                  <a:srgbClr val="FF0000"/>
                </a:solidFill>
              </a:rPr>
              <a:t>級内平均平方</a:t>
            </a:r>
            <a:endParaRPr kumimoji="1" lang="ja-JP" altLang="en-US" sz="2400" b="1" u="sng" dirty="0">
              <a:solidFill>
                <a:srgbClr val="FF0000"/>
              </a:solidFill>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級内平均平方と母集団分散の推定</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級内平方和を </a:t>
            </a:r>
            <a:r>
              <a:rPr lang="en-US" altLang="ja-JP" i="1" dirty="0" smtClean="0">
                <a:latin typeface="Times New Roman" pitchFamily="18" charset="0"/>
                <a:cs typeface="Times New Roman" pitchFamily="18" charset="0"/>
              </a:rPr>
              <a:t>N - J </a:t>
            </a:r>
            <a:r>
              <a:rPr lang="ja-JP" altLang="en-US" dirty="0" smtClean="0"/>
              <a:t>で割った</a:t>
            </a:r>
            <a:r>
              <a:rPr lang="ja-JP" altLang="en-US" u="sng" dirty="0" smtClean="0">
                <a:solidFill>
                  <a:srgbClr val="FF0000"/>
                </a:solidFill>
              </a:rPr>
              <a:t>級内平均平方</a:t>
            </a:r>
            <a:r>
              <a:rPr lang="ja-JP" altLang="en-US" dirty="0" smtClean="0"/>
              <a:t>（</a:t>
            </a:r>
            <a:r>
              <a:rPr lang="en-US" altLang="ja-JP" i="1" dirty="0" err="1" smtClean="0">
                <a:latin typeface="Times New Roman" pitchFamily="18" charset="0"/>
                <a:cs typeface="Times New Roman" pitchFamily="18" charset="0"/>
              </a:rPr>
              <a:t>MS</a:t>
            </a:r>
            <a:r>
              <a:rPr lang="en-US" altLang="ja-JP" i="1" baseline="-25000" dirty="0" err="1" smtClean="0">
                <a:latin typeface="Times New Roman" pitchFamily="18" charset="0"/>
                <a:cs typeface="Times New Roman" pitchFamily="18" charset="0"/>
              </a:rPr>
              <a:t>within</a:t>
            </a:r>
            <a:r>
              <a:rPr lang="en-US" altLang="ja-JP" dirty="0" smtClean="0"/>
              <a:t>: mean square within</a:t>
            </a:r>
            <a:r>
              <a:rPr lang="ja-JP" altLang="en-US" dirty="0" smtClean="0"/>
              <a:t>）は，</a:t>
            </a:r>
            <a:r>
              <a:rPr lang="ja-JP" altLang="en-US" u="sng" dirty="0" smtClean="0"/>
              <a:t>帰無仮説の真偽によらず</a:t>
            </a:r>
            <a:r>
              <a:rPr lang="ja-JP" altLang="en-US" dirty="0" smtClean="0"/>
              <a:t>，</a:t>
            </a:r>
            <a:r>
              <a:rPr lang="ja-JP" altLang="en-US" u="sng" dirty="0" smtClean="0"/>
              <a:t>母集団分散 </a:t>
            </a:r>
            <a:r>
              <a:rPr lang="en-US" altLang="ja-JP" i="1" u="sng" dirty="0" smtClean="0"/>
              <a:t>σ</a:t>
            </a:r>
            <a:r>
              <a:rPr lang="en-US" altLang="ja-JP" u="sng" baseline="30000" dirty="0" smtClean="0"/>
              <a:t>2</a:t>
            </a:r>
            <a:r>
              <a:rPr lang="en-US" altLang="ja-JP" u="sng" dirty="0" smtClean="0"/>
              <a:t> </a:t>
            </a:r>
            <a:r>
              <a:rPr lang="ja-JP" altLang="en-US" u="sng" dirty="0" smtClean="0"/>
              <a:t>の不偏推定量</a:t>
            </a:r>
            <a:r>
              <a:rPr lang="ja-JP" altLang="en-US" dirty="0" smtClean="0"/>
              <a:t>となる．</a:t>
            </a:r>
          </a:p>
          <a:p>
            <a:endParaRPr kumimoji="1" lang="ja-JP" altLang="en-US" dirty="0"/>
          </a:p>
        </p:txBody>
      </p:sp>
      <p:graphicFrame>
        <p:nvGraphicFramePr>
          <p:cNvPr id="87042" name="Object 2"/>
          <p:cNvGraphicFramePr>
            <a:graphicFrameLocks noChangeAspect="1"/>
          </p:cNvGraphicFramePr>
          <p:nvPr/>
        </p:nvGraphicFramePr>
        <p:xfrm>
          <a:off x="1979712" y="3717032"/>
          <a:ext cx="4873625" cy="1127125"/>
        </p:xfrm>
        <a:graphic>
          <a:graphicData uri="http://schemas.openxmlformats.org/presentationml/2006/ole">
            <mc:AlternateContent xmlns:mc="http://schemas.openxmlformats.org/markup-compatibility/2006">
              <mc:Choice xmlns:v="urn:schemas-microsoft-com:vml" Requires="v">
                <p:oleObj spid="_x0000_s87067" name="数式" r:id="rId3" imgW="2032000" imgH="469900" progId="Equation.3">
                  <p:embed/>
                </p:oleObj>
              </mc:Choice>
              <mc:Fallback>
                <p:oleObj name="数式" r:id="rId3" imgW="2032000" imgH="469900" progId="Equation.3">
                  <p:embed/>
                  <p:pic>
                    <p:nvPicPr>
                      <p:cNvPr id="0"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79712" y="3717032"/>
                        <a:ext cx="4873625" cy="1127125"/>
                      </a:xfrm>
                      <a:prstGeom prst="rect">
                        <a:avLst/>
                      </a:prstGeom>
                      <a:solidFill>
                        <a:srgbClr val="00FF00"/>
                      </a:solidFill>
                    </p:spPr>
                  </p:pic>
                </p:oleObj>
              </mc:Fallback>
            </mc:AlternateContent>
          </a:graphicData>
        </a:graphic>
      </p:graphicFrame>
      <p:sp>
        <p:nvSpPr>
          <p:cNvPr id="5" name="テキスト ボックス 4"/>
          <p:cNvSpPr txBox="1"/>
          <p:nvPr/>
        </p:nvSpPr>
        <p:spPr>
          <a:xfrm>
            <a:off x="1979712" y="5013176"/>
            <a:ext cx="5974713" cy="523220"/>
          </a:xfrm>
          <a:prstGeom prst="rect">
            <a:avLst/>
          </a:prstGeom>
          <a:noFill/>
        </p:spPr>
        <p:txBody>
          <a:bodyPr wrap="none" rtlCol="0">
            <a:spAutoFit/>
          </a:bodyPr>
          <a:lstStyle/>
          <a:p>
            <a:r>
              <a:rPr kumimoji="1" lang="en-US" altLang="ja-JP" sz="2800" i="1" dirty="0" smtClean="0">
                <a:latin typeface="Times New Roman" pitchFamily="18" charset="0"/>
                <a:cs typeface="Times New Roman" pitchFamily="18" charset="0"/>
              </a:rPr>
              <a:t>N - J</a:t>
            </a:r>
            <a:r>
              <a:rPr kumimoji="1" lang="en-US" altLang="ja-JP" sz="2800" dirty="0" smtClean="0"/>
              <a:t> </a:t>
            </a:r>
            <a:r>
              <a:rPr kumimoji="1" lang="ja-JP" altLang="en-US" sz="2800" dirty="0" smtClean="0"/>
              <a:t>を，級内平方和の</a:t>
            </a:r>
            <a:r>
              <a:rPr kumimoji="1" lang="ja-JP" altLang="en-US" sz="2800" u="sng" dirty="0" smtClean="0">
                <a:solidFill>
                  <a:srgbClr val="FF0000"/>
                </a:solidFill>
              </a:rPr>
              <a:t>自由度</a:t>
            </a:r>
            <a:r>
              <a:rPr kumimoji="1" lang="ja-JP" altLang="en-US" sz="2800" dirty="0" smtClean="0"/>
              <a:t>と呼ぶ．</a:t>
            </a:r>
            <a:endParaRPr kumimoji="1" lang="ja-JP" altLang="en-US"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normAutofit/>
          </a:bodyPr>
          <a:lstStyle/>
          <a:p>
            <a:endParaRPr kumimoji="1" lang="ja-JP" altLang="en-US" dirty="0"/>
          </a:p>
        </p:txBody>
      </p:sp>
      <p:sp>
        <p:nvSpPr>
          <p:cNvPr id="8" name="コンテンツ プレースホルダ 7"/>
          <p:cNvSpPr>
            <a:spLocks noGrp="1"/>
          </p:cNvSpPr>
          <p:nvPr>
            <p:ph idx="1"/>
          </p:nvPr>
        </p:nvSpPr>
        <p:spPr/>
        <p:txBody>
          <a:bodyPr/>
          <a:lstStyle/>
          <a:p>
            <a:r>
              <a:rPr kumimoji="1" lang="ja-JP" altLang="en-US" dirty="0" smtClean="0"/>
              <a:t>第１水準の分散の推定量：</a:t>
            </a:r>
            <a:endParaRPr kumimoji="1" lang="en-US" altLang="ja-JP" dirty="0" smtClean="0"/>
          </a:p>
          <a:p>
            <a:endParaRPr lang="en-US" altLang="ja-JP" dirty="0" smtClean="0"/>
          </a:p>
          <a:p>
            <a:r>
              <a:rPr kumimoji="1" lang="ja-JP" altLang="en-US" dirty="0" smtClean="0"/>
              <a:t>第２水準の分散の推定量：</a:t>
            </a:r>
            <a:endParaRPr kumimoji="1" lang="en-US" altLang="ja-JP" dirty="0" smtClean="0"/>
          </a:p>
          <a:p>
            <a:endParaRPr lang="en-US" altLang="ja-JP" dirty="0" smtClean="0"/>
          </a:p>
          <a:p>
            <a:r>
              <a:rPr kumimoji="1" lang="ja-JP" altLang="en-US" dirty="0" smtClean="0"/>
              <a:t>等しい母集団分散の推定量：</a:t>
            </a:r>
            <a:endParaRPr kumimoji="1" lang="ja-JP" altLang="en-US" dirty="0"/>
          </a:p>
        </p:txBody>
      </p:sp>
      <p:graphicFrame>
        <p:nvGraphicFramePr>
          <p:cNvPr id="9" name="オブジェクト 8"/>
          <p:cNvGraphicFramePr>
            <a:graphicFrameLocks noChangeAspect="1"/>
          </p:cNvGraphicFramePr>
          <p:nvPr/>
        </p:nvGraphicFramePr>
        <p:xfrm>
          <a:off x="5500694" y="1643050"/>
          <a:ext cx="3095646" cy="928694"/>
        </p:xfrm>
        <a:graphic>
          <a:graphicData uri="http://schemas.openxmlformats.org/presentationml/2006/ole">
            <mc:AlternateContent xmlns:mc="http://schemas.openxmlformats.org/markup-compatibility/2006">
              <mc:Choice xmlns:v="urn:schemas-microsoft-com:vml" Requires="v">
                <p:oleObj spid="_x0000_s28769" name="数式" r:id="rId3" imgW="1524000" imgH="457200" progId="Equation.3">
                  <p:embed/>
                </p:oleObj>
              </mc:Choice>
              <mc:Fallback>
                <p:oleObj name="数式" r:id="rId3" imgW="1524000" imgH="457200" progId="Equation.3">
                  <p:embed/>
                  <p:pic>
                    <p:nvPicPr>
                      <p:cNvPr id="0" name="Picture 6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00694" y="1643050"/>
                        <a:ext cx="3095646" cy="9286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75" name="Object 3"/>
          <p:cNvGraphicFramePr>
            <a:graphicFrameLocks noChangeAspect="1"/>
          </p:cNvGraphicFramePr>
          <p:nvPr/>
        </p:nvGraphicFramePr>
        <p:xfrm>
          <a:off x="5500694" y="2786058"/>
          <a:ext cx="3224212" cy="928688"/>
        </p:xfrm>
        <a:graphic>
          <a:graphicData uri="http://schemas.openxmlformats.org/presentationml/2006/ole">
            <mc:AlternateContent xmlns:mc="http://schemas.openxmlformats.org/markup-compatibility/2006">
              <mc:Choice xmlns:v="urn:schemas-microsoft-com:vml" Requires="v">
                <p:oleObj spid="_x0000_s28770" name="数式" r:id="rId5" imgW="1587500" imgH="457200" progId="Equation.3">
                  <p:embed/>
                </p:oleObj>
              </mc:Choice>
              <mc:Fallback>
                <p:oleObj name="数式" r:id="rId5" imgW="1587500" imgH="457200" progId="Equation.3">
                  <p:embed/>
                  <p:pic>
                    <p:nvPicPr>
                      <p:cNvPr id="0" name="Picture 6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0694" y="2786058"/>
                        <a:ext cx="3224212" cy="928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mc:Choice xmlns:a14="http://schemas.microsoft.com/office/drawing/2010/main" Requires="a14">
          <p:sp>
            <p:nvSpPr>
              <p:cNvPr id="10" name="テキスト ボックス 9"/>
              <p:cNvSpPr txBox="1"/>
              <p:nvPr/>
            </p:nvSpPr>
            <p:spPr>
              <a:xfrm>
                <a:off x="4037509" y="5542874"/>
                <a:ext cx="4890762" cy="76585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Sup>
                        <m:sSubSupPr>
                          <m:ctrlPr>
                            <a:rPr kumimoji="1" lang="en-US" altLang="ja-JP" sz="2400" i="1" smtClean="0">
                              <a:latin typeface="Cambria Math" panose="02040503050406030204" pitchFamily="18" charset="0"/>
                            </a:rPr>
                          </m:ctrlPr>
                        </m:sSubSupPr>
                        <m:e>
                          <m:r>
                            <a:rPr kumimoji="1" lang="ja-JP" altLang="en-US" sz="2400" i="1" smtClean="0">
                              <a:latin typeface="Cambria Math" panose="02040503050406030204" pitchFamily="18" charset="0"/>
                            </a:rPr>
                            <m:t>𝜎</m:t>
                          </m:r>
                        </m:e>
                        <m:sub>
                          <m:r>
                            <a:rPr kumimoji="1" lang="en-US" altLang="ja-JP" sz="2400" b="0" i="1" smtClean="0">
                              <a:latin typeface="Cambria Math" panose="02040503050406030204" pitchFamily="18" charset="0"/>
                            </a:rPr>
                            <m:t>1</m:t>
                          </m:r>
                        </m:sub>
                        <m:sup>
                          <m:r>
                            <a:rPr kumimoji="1" lang="en-US" altLang="ja-JP" sz="2400" b="0" i="1" smtClean="0">
                              <a:latin typeface="Cambria Math" panose="02040503050406030204" pitchFamily="18" charset="0"/>
                            </a:rPr>
                            <m:t>2</m:t>
                          </m:r>
                        </m:sup>
                      </m:sSubSup>
                      <m:r>
                        <a:rPr kumimoji="1" lang="en-US" altLang="ja-JP" sz="2400" b="0" i="1" smtClean="0">
                          <a:latin typeface="Cambria Math" panose="02040503050406030204" pitchFamily="18" charset="0"/>
                        </a:rPr>
                        <m:t>=</m:t>
                      </m:r>
                      <m:sSubSup>
                        <m:sSubSupPr>
                          <m:ctrlPr>
                            <a:rPr kumimoji="1" lang="en-US" altLang="ja-JP" sz="2400" b="0" i="1" smtClean="0">
                              <a:latin typeface="Cambria Math" panose="02040503050406030204" pitchFamily="18" charset="0"/>
                            </a:rPr>
                          </m:ctrlPr>
                        </m:sSubSupPr>
                        <m:e>
                          <m:r>
                            <a:rPr kumimoji="1" lang="ja-JP" altLang="en-US" sz="2400" b="0" i="1" smtClean="0">
                              <a:latin typeface="Cambria Math" panose="02040503050406030204" pitchFamily="18" charset="0"/>
                            </a:rPr>
                            <m:t>𝜎</m:t>
                          </m:r>
                        </m:e>
                        <m:sub>
                          <m:r>
                            <a:rPr kumimoji="1" lang="en-US" altLang="ja-JP" sz="2400" b="0" i="1" smtClean="0">
                              <a:latin typeface="Cambria Math" panose="02040503050406030204" pitchFamily="18" charset="0"/>
                            </a:rPr>
                            <m:t>2</m:t>
                          </m:r>
                        </m:sub>
                        <m:sup>
                          <m:r>
                            <a:rPr kumimoji="1" lang="en-US" altLang="ja-JP" sz="2400" b="0" i="1" smtClean="0">
                              <a:latin typeface="Cambria Math" panose="02040503050406030204" pitchFamily="18" charset="0"/>
                            </a:rPr>
                            <m:t>2</m:t>
                          </m:r>
                        </m:sup>
                      </m:sSubSup>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m:t>
                      </m:r>
                      <m:sSubSup>
                        <m:sSubSupPr>
                          <m:ctrlPr>
                            <a:rPr kumimoji="1" lang="en-US" altLang="ja-JP" sz="2400" b="0" i="1" smtClean="0">
                              <a:latin typeface="Cambria Math" panose="02040503050406030204" pitchFamily="18" charset="0"/>
                              <a:ea typeface="Cambria Math" panose="02040503050406030204" pitchFamily="18" charset="0"/>
                            </a:rPr>
                          </m:ctrlPr>
                        </m:sSubSupPr>
                        <m:e>
                          <m:r>
                            <a:rPr kumimoji="1" lang="ja-JP" altLang="en-US" sz="2400" b="0" i="1" smtClean="0">
                              <a:latin typeface="Cambria Math" panose="02040503050406030204" pitchFamily="18" charset="0"/>
                              <a:ea typeface="Cambria Math" panose="02040503050406030204" pitchFamily="18" charset="0"/>
                            </a:rPr>
                            <m:t>𝜎</m:t>
                          </m:r>
                        </m:e>
                        <m:sub>
                          <m:r>
                            <a:rPr kumimoji="1" lang="en-US" altLang="ja-JP" sz="2400" b="0" i="1" smtClean="0">
                              <a:latin typeface="Cambria Math" panose="02040503050406030204" pitchFamily="18" charset="0"/>
                              <a:ea typeface="Cambria Math" panose="02040503050406030204" pitchFamily="18" charset="0"/>
                            </a:rPr>
                            <m:t>𝐽</m:t>
                          </m:r>
                        </m:sub>
                        <m:sup>
                          <m:r>
                            <a:rPr kumimoji="1" lang="en-US" altLang="ja-JP" sz="2400" b="0" i="1" smtClean="0">
                              <a:latin typeface="Cambria Math" panose="02040503050406030204" pitchFamily="18" charset="0"/>
                              <a:ea typeface="Cambria Math" panose="02040503050406030204" pitchFamily="18" charset="0"/>
                            </a:rPr>
                            <m:t>2</m:t>
                          </m:r>
                        </m:sup>
                      </m:sSubSup>
                      <m:r>
                        <a:rPr kumimoji="1" lang="en-US" altLang="ja-JP" sz="2400" b="0" i="1" smtClean="0">
                          <a:latin typeface="Cambria Math" panose="02040503050406030204" pitchFamily="18" charset="0"/>
                          <a:ea typeface="Cambria Math" panose="02040503050406030204" pitchFamily="18" charset="0"/>
                        </a:rPr>
                        <m:t>=</m:t>
                      </m:r>
                      <m:sSup>
                        <m:sSupPr>
                          <m:ctrlPr>
                            <a:rPr kumimoji="1" lang="en-US" altLang="ja-JP" sz="2400" b="0" i="1" smtClean="0">
                              <a:latin typeface="Cambria Math" panose="02040503050406030204" pitchFamily="18" charset="0"/>
                              <a:ea typeface="Cambria Math" panose="02040503050406030204" pitchFamily="18" charset="0"/>
                            </a:rPr>
                          </m:ctrlPr>
                        </m:sSupPr>
                        <m:e>
                          <m:r>
                            <a:rPr kumimoji="1" lang="ja-JP" altLang="en-US" sz="2400" b="0" i="1" smtClean="0">
                              <a:latin typeface="Cambria Math" panose="02040503050406030204" pitchFamily="18" charset="0"/>
                              <a:ea typeface="Cambria Math" panose="02040503050406030204" pitchFamily="18" charset="0"/>
                            </a:rPr>
                            <m:t>𝜎</m:t>
                          </m:r>
                        </m:e>
                        <m:sup>
                          <m:r>
                            <a:rPr kumimoji="1" lang="en-US" altLang="ja-JP" sz="2400" b="0" i="1" smtClean="0">
                              <a:latin typeface="Cambria Math" panose="02040503050406030204" pitchFamily="18" charset="0"/>
                              <a:ea typeface="Cambria Math" panose="02040503050406030204" pitchFamily="18" charset="0"/>
                            </a:rPr>
                            <m:t>2</m:t>
                          </m:r>
                        </m:sup>
                      </m:sSup>
                    </m:oMath>
                  </m:oMathPara>
                </a14:m>
                <a:endParaRPr kumimoji="1" lang="en-US" altLang="ja-JP" sz="2400" b="0" i="1" dirty="0" smtClean="0">
                  <a:latin typeface="Cambria Math" panose="02040503050406030204" pitchFamily="18" charset="0"/>
                  <a:ea typeface="Cambria Math" panose="02040503050406030204" pitchFamily="18" charset="0"/>
                </a:endParaRPr>
              </a:p>
              <a:p>
                <a14:m>
                  <m:oMathPara xmlns:m="http://schemas.openxmlformats.org/officeDocument/2006/math">
                    <m:oMathParaPr>
                      <m:jc m:val="centerGroup"/>
                    </m:oMathParaPr>
                    <m:oMath xmlns:m="http://schemas.openxmlformats.org/officeDocument/2006/math">
                      <m:d>
                        <m:dPr>
                          <m:ctrlPr>
                            <a:rPr kumimoji="1" lang="en-US" altLang="ja-JP" sz="2000" b="0" i="1" smtClean="0">
                              <a:latin typeface="Cambria Math" panose="02040503050406030204" pitchFamily="18" charset="0"/>
                              <a:ea typeface="Cambria Math" panose="02040503050406030204" pitchFamily="18" charset="0"/>
                            </a:rPr>
                          </m:ctrlPr>
                        </m:dPr>
                        <m:e>
                          <m:sSub>
                            <m:sSubPr>
                              <m:ctrlPr>
                                <a:rPr kumimoji="1" lang="en-US" altLang="ja-JP" sz="2000" b="0" i="1" smtClean="0">
                                  <a:latin typeface="Cambria Math" panose="02040503050406030204" pitchFamily="18" charset="0"/>
                                  <a:ea typeface="Cambria Math" panose="02040503050406030204" pitchFamily="18" charset="0"/>
                                </a:rPr>
                              </m:ctrlPr>
                            </m:sSubPr>
                            <m:e>
                              <m:r>
                                <a:rPr kumimoji="1" lang="en-US" altLang="ja-JP" sz="2000" b="0" i="1" smtClean="0">
                                  <a:latin typeface="Cambria Math" panose="02040503050406030204" pitchFamily="18" charset="0"/>
                                  <a:ea typeface="Cambria Math" panose="02040503050406030204" pitchFamily="18" charset="0"/>
                                </a:rPr>
                                <m:t>𝑛</m:t>
                              </m:r>
                            </m:e>
                            <m:sub>
                              <m:r>
                                <a:rPr kumimoji="1" lang="en-US" altLang="ja-JP" sz="2000" b="0" i="1" smtClean="0">
                                  <a:latin typeface="Cambria Math" panose="02040503050406030204" pitchFamily="18" charset="0"/>
                                  <a:ea typeface="Cambria Math" panose="02040503050406030204" pitchFamily="18" charset="0"/>
                                </a:rPr>
                                <m:t>1</m:t>
                              </m:r>
                            </m:sub>
                          </m:sSub>
                          <m:r>
                            <a:rPr kumimoji="1" lang="en-US" altLang="ja-JP" sz="2000" b="0" i="1" smtClean="0">
                              <a:latin typeface="Cambria Math" panose="02040503050406030204" pitchFamily="18" charset="0"/>
                              <a:ea typeface="Cambria Math" panose="02040503050406030204" pitchFamily="18" charset="0"/>
                            </a:rPr>
                            <m:t>−1</m:t>
                          </m:r>
                        </m:e>
                      </m:d>
                      <m:r>
                        <a:rPr kumimoji="1" lang="en-US" altLang="ja-JP" sz="2000" b="0" i="1" smtClean="0">
                          <a:latin typeface="Cambria Math" panose="02040503050406030204" pitchFamily="18" charset="0"/>
                          <a:ea typeface="Cambria Math" panose="02040503050406030204" pitchFamily="18" charset="0"/>
                        </a:rPr>
                        <m:t>+</m:t>
                      </m:r>
                      <m:d>
                        <m:dPr>
                          <m:ctrlPr>
                            <a:rPr kumimoji="1" lang="en-US" altLang="ja-JP" sz="2000" b="0" i="1" smtClean="0">
                              <a:latin typeface="Cambria Math" panose="02040503050406030204" pitchFamily="18" charset="0"/>
                              <a:ea typeface="Cambria Math" panose="02040503050406030204" pitchFamily="18" charset="0"/>
                            </a:rPr>
                          </m:ctrlPr>
                        </m:dPr>
                        <m:e>
                          <m:sSub>
                            <m:sSubPr>
                              <m:ctrlPr>
                                <a:rPr kumimoji="1" lang="en-US" altLang="ja-JP" sz="2000" b="0" i="1" smtClean="0">
                                  <a:latin typeface="Cambria Math" panose="02040503050406030204" pitchFamily="18" charset="0"/>
                                  <a:ea typeface="Cambria Math" panose="02040503050406030204" pitchFamily="18" charset="0"/>
                                </a:rPr>
                              </m:ctrlPr>
                            </m:sSubPr>
                            <m:e>
                              <m:r>
                                <a:rPr kumimoji="1" lang="en-US" altLang="ja-JP" sz="2000" b="0" i="1" smtClean="0">
                                  <a:latin typeface="Cambria Math" panose="02040503050406030204" pitchFamily="18" charset="0"/>
                                  <a:ea typeface="Cambria Math" panose="02040503050406030204" pitchFamily="18" charset="0"/>
                                </a:rPr>
                                <m:t>𝑛</m:t>
                              </m:r>
                            </m:e>
                            <m:sub>
                              <m:r>
                                <a:rPr kumimoji="1" lang="en-US" altLang="ja-JP" sz="2000" b="0" i="1" smtClean="0">
                                  <a:latin typeface="Cambria Math" panose="02040503050406030204" pitchFamily="18" charset="0"/>
                                  <a:ea typeface="Cambria Math" panose="02040503050406030204" pitchFamily="18" charset="0"/>
                                </a:rPr>
                                <m:t>2</m:t>
                              </m:r>
                            </m:sub>
                          </m:sSub>
                          <m:r>
                            <a:rPr kumimoji="1" lang="en-US" altLang="ja-JP" sz="2000" b="0" i="1" smtClean="0">
                              <a:latin typeface="Cambria Math" panose="02040503050406030204" pitchFamily="18" charset="0"/>
                              <a:ea typeface="Cambria Math" panose="02040503050406030204" pitchFamily="18" charset="0"/>
                            </a:rPr>
                            <m:t>−1</m:t>
                          </m:r>
                        </m:e>
                      </m:d>
                      <m:r>
                        <a:rPr kumimoji="1" lang="en-US" altLang="ja-JP" sz="2000" b="0" i="1" smtClean="0">
                          <a:latin typeface="Cambria Math" panose="02040503050406030204" pitchFamily="18" charset="0"/>
                          <a:ea typeface="Cambria Math" panose="02040503050406030204" pitchFamily="18" charset="0"/>
                        </a:rPr>
                        <m:t>+⋯+</m:t>
                      </m:r>
                      <m:d>
                        <m:dPr>
                          <m:ctrlPr>
                            <a:rPr kumimoji="1" lang="en-US" altLang="ja-JP" sz="2000" b="0" i="1" smtClean="0">
                              <a:latin typeface="Cambria Math" panose="02040503050406030204" pitchFamily="18" charset="0"/>
                              <a:ea typeface="Cambria Math" panose="02040503050406030204" pitchFamily="18" charset="0"/>
                            </a:rPr>
                          </m:ctrlPr>
                        </m:dPr>
                        <m:e>
                          <m:sSub>
                            <m:sSubPr>
                              <m:ctrlPr>
                                <a:rPr kumimoji="1" lang="en-US" altLang="ja-JP" sz="2000" b="0" i="1" smtClean="0">
                                  <a:latin typeface="Cambria Math" panose="02040503050406030204" pitchFamily="18" charset="0"/>
                                  <a:ea typeface="Cambria Math" panose="02040503050406030204" pitchFamily="18" charset="0"/>
                                </a:rPr>
                              </m:ctrlPr>
                            </m:sSubPr>
                            <m:e>
                              <m:r>
                                <a:rPr kumimoji="1" lang="en-US" altLang="ja-JP" sz="2000" b="0" i="1" smtClean="0">
                                  <a:latin typeface="Cambria Math" panose="02040503050406030204" pitchFamily="18" charset="0"/>
                                  <a:ea typeface="Cambria Math" panose="02040503050406030204" pitchFamily="18" charset="0"/>
                                </a:rPr>
                                <m:t>𝑛</m:t>
                              </m:r>
                            </m:e>
                            <m:sub>
                              <m:r>
                                <a:rPr kumimoji="1" lang="en-US" altLang="ja-JP" sz="2000" b="0" i="1" smtClean="0">
                                  <a:latin typeface="Cambria Math" panose="02040503050406030204" pitchFamily="18" charset="0"/>
                                  <a:ea typeface="Cambria Math" panose="02040503050406030204" pitchFamily="18" charset="0"/>
                                </a:rPr>
                                <m:t>𝐽</m:t>
                              </m:r>
                            </m:sub>
                          </m:sSub>
                          <m:r>
                            <a:rPr kumimoji="1" lang="en-US" altLang="ja-JP" sz="2000" b="0" i="1" smtClean="0">
                              <a:latin typeface="Cambria Math" panose="02040503050406030204" pitchFamily="18" charset="0"/>
                              <a:ea typeface="Cambria Math" panose="02040503050406030204" pitchFamily="18" charset="0"/>
                            </a:rPr>
                            <m:t>−1</m:t>
                          </m:r>
                        </m:e>
                      </m:d>
                      <m:r>
                        <a:rPr kumimoji="1" lang="en-US" altLang="ja-JP" sz="2000" b="0" i="1" smtClean="0">
                          <a:latin typeface="Cambria Math" panose="02040503050406030204" pitchFamily="18" charset="0"/>
                          <a:ea typeface="Cambria Math" panose="02040503050406030204" pitchFamily="18" charset="0"/>
                        </a:rPr>
                        <m:t>=</m:t>
                      </m:r>
                      <m:r>
                        <a:rPr kumimoji="1" lang="en-US" altLang="ja-JP" sz="2000" b="0" i="1" smtClean="0">
                          <a:latin typeface="Cambria Math" panose="02040503050406030204" pitchFamily="18" charset="0"/>
                          <a:ea typeface="Cambria Math" panose="02040503050406030204" pitchFamily="18" charset="0"/>
                        </a:rPr>
                        <m:t>𝑁</m:t>
                      </m:r>
                      <m:r>
                        <a:rPr kumimoji="1" lang="en-US" altLang="ja-JP" sz="2000" b="0" i="1" smtClean="0">
                          <a:latin typeface="Cambria Math" panose="02040503050406030204" pitchFamily="18" charset="0"/>
                          <a:ea typeface="Cambria Math" panose="02040503050406030204" pitchFamily="18" charset="0"/>
                        </a:rPr>
                        <m:t>−</m:t>
                      </m:r>
                      <m:r>
                        <a:rPr kumimoji="1" lang="en-US" altLang="ja-JP" sz="2000" b="0" i="1" smtClean="0">
                          <a:latin typeface="Cambria Math" panose="02040503050406030204" pitchFamily="18" charset="0"/>
                          <a:ea typeface="Cambria Math" panose="02040503050406030204" pitchFamily="18" charset="0"/>
                        </a:rPr>
                        <m:t>𝐽</m:t>
                      </m:r>
                    </m:oMath>
                  </m:oMathPara>
                </a14:m>
                <a:endParaRPr kumimoji="1" lang="en-US" altLang="ja-JP" sz="2000" b="0" dirty="0" smtClean="0">
                  <a:ea typeface="Cambria Math" panose="02040503050406030204" pitchFamily="18" charset="0"/>
                </a:endParaRPr>
              </a:p>
            </p:txBody>
          </p:sp>
        </mc:Choice>
        <mc:Fallback>
          <p:sp>
            <p:nvSpPr>
              <p:cNvPr id="10" name="テキスト ボックス 9"/>
              <p:cNvSpPr txBox="1">
                <a:spLocks noRot="1" noChangeAspect="1" noMove="1" noResize="1" noEditPoints="1" noAdjustHandles="1" noChangeArrowheads="1" noChangeShapeType="1" noTextEdit="1"/>
              </p:cNvSpPr>
              <p:nvPr/>
            </p:nvSpPr>
            <p:spPr>
              <a:xfrm>
                <a:off x="4037509" y="5542874"/>
                <a:ext cx="4890762" cy="765851"/>
              </a:xfrm>
              <a:prstGeom prst="rect">
                <a:avLst/>
              </a:prstGeom>
              <a:blipFill>
                <a:blip r:embed="rId7"/>
                <a:stretch>
                  <a:fillRect r="-1121" b="-11111"/>
                </a:stretch>
              </a:blipFill>
            </p:spPr>
            <p:txBody>
              <a:bodyPr/>
              <a:lstStyle/>
              <a:p>
                <a:r>
                  <a:rPr lang="ja-JP" altLang="en-US">
                    <a:noFill/>
                  </a:rPr>
                  <a:t> </a:t>
                </a:r>
              </a:p>
            </p:txBody>
          </p:sp>
        </mc:Fallback>
      </mc:AlternateContent>
      <mc:AlternateContent xmlns:mc="http://schemas.openxmlformats.org/markup-compatibility/2006">
        <mc:Choice xmlns:a14="http://schemas.microsoft.com/office/drawing/2010/main" Requires="a14">
          <p:sp>
            <p:nvSpPr>
              <p:cNvPr id="3" name="テキスト ボックス 2"/>
              <p:cNvSpPr txBox="1"/>
              <p:nvPr/>
            </p:nvSpPr>
            <p:spPr>
              <a:xfrm>
                <a:off x="1438898" y="4597827"/>
                <a:ext cx="6358920" cy="1524969"/>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p>
                        <m:sSupPr>
                          <m:ctrlPr>
                            <a:rPr kumimoji="1" lang="en-US" altLang="ja-JP" sz="2000" i="1" smtClean="0">
                              <a:latin typeface="Cambria Math" panose="02040503050406030204" pitchFamily="18" charset="0"/>
                            </a:rPr>
                          </m:ctrlPr>
                        </m:sSupPr>
                        <m:e>
                          <m:acc>
                            <m:accPr>
                              <m:chr m:val="̂"/>
                              <m:ctrlPr>
                                <a:rPr kumimoji="1" lang="en-US" altLang="ja-JP" sz="2000" i="1" smtClean="0">
                                  <a:latin typeface="Cambria Math" panose="02040503050406030204" pitchFamily="18" charset="0"/>
                                </a:rPr>
                              </m:ctrlPr>
                            </m:accPr>
                            <m:e>
                              <m:r>
                                <a:rPr kumimoji="1" lang="ja-JP" altLang="en-US" sz="2000" i="1" smtClean="0">
                                  <a:latin typeface="Cambria Math" panose="02040503050406030204" pitchFamily="18" charset="0"/>
                                </a:rPr>
                                <m:t>𝜎</m:t>
                              </m:r>
                            </m:e>
                          </m:acc>
                        </m:e>
                        <m:sup>
                          <m:r>
                            <a:rPr kumimoji="1" lang="en-US" altLang="ja-JP" sz="2000" b="0" i="1" smtClean="0">
                              <a:latin typeface="Cambria Math" panose="02040503050406030204" pitchFamily="18" charset="0"/>
                            </a:rPr>
                            <m:t>2</m:t>
                          </m:r>
                        </m:sup>
                      </m:sSup>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𝑁</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𝐽</m:t>
                          </m:r>
                        </m:den>
                      </m:f>
                      <m:d>
                        <m:dPr>
                          <m:begChr m:val="{"/>
                          <m:endChr m:val="}"/>
                          <m:ctrlPr>
                            <a:rPr kumimoji="1" lang="en-US" altLang="ja-JP" sz="2000" b="0" i="1" smtClean="0">
                              <a:latin typeface="Cambria Math" panose="02040503050406030204" pitchFamily="18" charset="0"/>
                            </a:rPr>
                          </m:ctrlPr>
                        </m:dPr>
                        <m:e>
                          <m:d>
                            <m:dPr>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𝑛</m:t>
                                  </m:r>
                                </m:e>
                                <m:sub>
                                  <m:r>
                                    <a:rPr kumimoji="1" lang="en-US" altLang="ja-JP" sz="2000" b="0" i="1" smtClean="0">
                                      <a:latin typeface="Cambria Math" panose="02040503050406030204" pitchFamily="18" charset="0"/>
                                    </a:rPr>
                                    <m:t>1</m:t>
                                  </m:r>
                                </m:sub>
                              </m:sSub>
                              <m:r>
                                <a:rPr kumimoji="1" lang="en-US" altLang="ja-JP" sz="2000" b="0" i="1" smtClean="0">
                                  <a:latin typeface="Cambria Math" panose="02040503050406030204" pitchFamily="18" charset="0"/>
                                </a:rPr>
                                <m:t>−1</m:t>
                              </m:r>
                            </m:e>
                          </m:d>
                          <m:sSubSup>
                            <m:sSubSupPr>
                              <m:ctrlPr>
                                <a:rPr kumimoji="1" lang="en-US" altLang="ja-JP" sz="2000" b="0" i="1" smtClean="0">
                                  <a:latin typeface="Cambria Math" panose="02040503050406030204" pitchFamily="18" charset="0"/>
                                </a:rPr>
                              </m:ctrlPr>
                            </m:sSubSupPr>
                            <m:e>
                              <m:acc>
                                <m:accPr>
                                  <m:chr m:val="̂"/>
                                  <m:ctrlPr>
                                    <a:rPr kumimoji="1" lang="en-US" altLang="ja-JP" sz="2000" b="0" i="1" smtClean="0">
                                      <a:latin typeface="Cambria Math" panose="02040503050406030204" pitchFamily="18" charset="0"/>
                                    </a:rPr>
                                  </m:ctrlPr>
                                </m:accPr>
                                <m:e>
                                  <m:r>
                                    <a:rPr kumimoji="1" lang="ja-JP" altLang="en-US" sz="2000" b="0" i="1" smtClean="0">
                                      <a:latin typeface="Cambria Math" panose="02040503050406030204" pitchFamily="18" charset="0"/>
                                    </a:rPr>
                                    <m:t>𝜎</m:t>
                                  </m:r>
                                </m:e>
                              </m:acc>
                            </m:e>
                            <m:sub>
                              <m:r>
                                <a:rPr kumimoji="1" lang="en-US" altLang="ja-JP" sz="2000" b="0" i="1" smtClean="0">
                                  <a:latin typeface="Cambria Math" panose="02040503050406030204" pitchFamily="18" charset="0"/>
                                </a:rPr>
                                <m:t>1</m:t>
                              </m:r>
                            </m:sub>
                            <m:sup>
                              <m:r>
                                <a:rPr kumimoji="1" lang="en-US" altLang="ja-JP" sz="2000" b="0" i="1" smtClean="0">
                                  <a:latin typeface="Cambria Math" panose="02040503050406030204" pitchFamily="18" charset="0"/>
                                </a:rPr>
                                <m:t>2</m:t>
                              </m:r>
                            </m:sup>
                          </m:sSubSup>
                          <m:r>
                            <a:rPr kumimoji="1" lang="en-US" altLang="ja-JP" sz="2000" b="0" i="1" smtClean="0">
                              <a:latin typeface="Cambria Math" panose="02040503050406030204" pitchFamily="18" charset="0"/>
                            </a:rPr>
                            <m:t>+</m:t>
                          </m:r>
                          <m:d>
                            <m:dPr>
                              <m:ctrlPr>
                                <a:rPr lang="en-US" altLang="ja-JP" sz="2000" i="1">
                                  <a:latin typeface="Cambria Math" panose="02040503050406030204" pitchFamily="18" charset="0"/>
                                </a:rPr>
                              </m:ctrlPr>
                            </m:dPr>
                            <m:e>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𝑛</m:t>
                                  </m:r>
                                </m:e>
                                <m:sub>
                                  <m:r>
                                    <a:rPr lang="en-US" altLang="ja-JP" sz="2000" b="0" i="1" smtClean="0">
                                      <a:latin typeface="Cambria Math" panose="02040503050406030204" pitchFamily="18" charset="0"/>
                                    </a:rPr>
                                    <m:t>2</m:t>
                                  </m:r>
                                </m:sub>
                              </m:sSub>
                              <m:r>
                                <a:rPr lang="en-US" altLang="ja-JP" sz="2000" i="1">
                                  <a:latin typeface="Cambria Math" panose="02040503050406030204" pitchFamily="18" charset="0"/>
                                </a:rPr>
                                <m:t>−1</m:t>
                              </m:r>
                            </m:e>
                          </m:d>
                          <m:sSubSup>
                            <m:sSubSupPr>
                              <m:ctrlPr>
                                <a:rPr lang="en-US" altLang="ja-JP" sz="2000" i="1">
                                  <a:latin typeface="Cambria Math" panose="02040503050406030204" pitchFamily="18" charset="0"/>
                                </a:rPr>
                              </m:ctrlPr>
                            </m:sSubSupPr>
                            <m:e>
                              <m:acc>
                                <m:accPr>
                                  <m:chr m:val="̂"/>
                                  <m:ctrlPr>
                                    <a:rPr lang="en-US" altLang="ja-JP" sz="2000" i="1">
                                      <a:latin typeface="Cambria Math" panose="02040503050406030204" pitchFamily="18" charset="0"/>
                                    </a:rPr>
                                  </m:ctrlPr>
                                </m:accPr>
                                <m:e>
                                  <m:r>
                                    <a:rPr lang="ja-JP" altLang="en-US" sz="2000" i="1">
                                      <a:latin typeface="Cambria Math" panose="02040503050406030204" pitchFamily="18" charset="0"/>
                                    </a:rPr>
                                    <m:t>𝜎</m:t>
                                  </m:r>
                                </m:e>
                              </m:acc>
                            </m:e>
                            <m:sub>
                              <m:r>
                                <a:rPr lang="en-US" altLang="ja-JP" sz="2000" b="0" i="1" smtClean="0">
                                  <a:latin typeface="Cambria Math" panose="02040503050406030204" pitchFamily="18" charset="0"/>
                                </a:rPr>
                                <m:t>2</m:t>
                              </m:r>
                            </m:sub>
                            <m:sup>
                              <m:r>
                                <a:rPr lang="en-US" altLang="ja-JP" sz="2000" i="1">
                                  <a:latin typeface="Cambria Math" panose="02040503050406030204" pitchFamily="18" charset="0"/>
                                </a:rPr>
                                <m:t>2</m:t>
                              </m:r>
                            </m:sup>
                          </m:sSubSup>
                          <m:r>
                            <a:rPr lang="en-US" altLang="ja-JP" sz="2000" b="0" i="1" smtClean="0">
                              <a:latin typeface="Cambria Math" panose="02040503050406030204" pitchFamily="18" charset="0"/>
                            </a:rPr>
                            <m:t>+</m:t>
                          </m:r>
                          <m:r>
                            <a:rPr lang="en-US" altLang="ja-JP" sz="2000" b="0" i="1" smtClean="0">
                              <a:latin typeface="Cambria Math" panose="02040503050406030204" pitchFamily="18" charset="0"/>
                              <a:ea typeface="Cambria Math" panose="02040503050406030204" pitchFamily="18" charset="0"/>
                            </a:rPr>
                            <m:t>⋯+</m:t>
                          </m:r>
                          <m:d>
                            <m:dPr>
                              <m:ctrlPr>
                                <a:rPr lang="en-US" altLang="ja-JP" sz="2000" i="1">
                                  <a:latin typeface="Cambria Math" panose="02040503050406030204" pitchFamily="18" charset="0"/>
                                </a:rPr>
                              </m:ctrlPr>
                            </m:dPr>
                            <m:e>
                              <m:sSub>
                                <m:sSubPr>
                                  <m:ctrlPr>
                                    <a:rPr lang="en-US" altLang="ja-JP" sz="2000" i="1">
                                      <a:latin typeface="Cambria Math" panose="02040503050406030204" pitchFamily="18" charset="0"/>
                                    </a:rPr>
                                  </m:ctrlPr>
                                </m:sSubPr>
                                <m:e>
                                  <m:r>
                                    <a:rPr lang="en-US" altLang="ja-JP" sz="2000" i="1">
                                      <a:latin typeface="Cambria Math" panose="02040503050406030204" pitchFamily="18" charset="0"/>
                                    </a:rPr>
                                    <m:t>𝑛</m:t>
                                  </m:r>
                                </m:e>
                                <m:sub>
                                  <m:r>
                                    <a:rPr lang="en-US" altLang="ja-JP" sz="2000" b="0" i="1" smtClean="0">
                                      <a:latin typeface="Cambria Math" panose="02040503050406030204" pitchFamily="18" charset="0"/>
                                    </a:rPr>
                                    <m:t>𝐽</m:t>
                                  </m:r>
                                </m:sub>
                              </m:sSub>
                              <m:r>
                                <a:rPr lang="en-US" altLang="ja-JP" sz="2000" i="1">
                                  <a:latin typeface="Cambria Math" panose="02040503050406030204" pitchFamily="18" charset="0"/>
                                </a:rPr>
                                <m:t>−1</m:t>
                              </m:r>
                            </m:e>
                          </m:d>
                          <m:sSubSup>
                            <m:sSubSupPr>
                              <m:ctrlPr>
                                <a:rPr lang="en-US" altLang="ja-JP" sz="2000" i="1">
                                  <a:latin typeface="Cambria Math" panose="02040503050406030204" pitchFamily="18" charset="0"/>
                                </a:rPr>
                              </m:ctrlPr>
                            </m:sSubSupPr>
                            <m:e>
                              <m:acc>
                                <m:accPr>
                                  <m:chr m:val="̂"/>
                                  <m:ctrlPr>
                                    <a:rPr lang="en-US" altLang="ja-JP" sz="2000" i="1">
                                      <a:latin typeface="Cambria Math" panose="02040503050406030204" pitchFamily="18" charset="0"/>
                                    </a:rPr>
                                  </m:ctrlPr>
                                </m:accPr>
                                <m:e>
                                  <m:r>
                                    <a:rPr lang="ja-JP" altLang="en-US" sz="2000" i="1">
                                      <a:latin typeface="Cambria Math" panose="02040503050406030204" pitchFamily="18" charset="0"/>
                                    </a:rPr>
                                    <m:t>𝜎</m:t>
                                  </m:r>
                                </m:e>
                              </m:acc>
                            </m:e>
                            <m:sub>
                              <m:r>
                                <a:rPr lang="en-US" altLang="ja-JP" sz="2000" b="0" i="1" smtClean="0">
                                  <a:latin typeface="Cambria Math" panose="02040503050406030204" pitchFamily="18" charset="0"/>
                                </a:rPr>
                                <m:t>𝐽</m:t>
                              </m:r>
                            </m:sub>
                            <m:sup>
                              <m:r>
                                <a:rPr lang="en-US" altLang="ja-JP" sz="2000" i="1">
                                  <a:latin typeface="Cambria Math" panose="02040503050406030204" pitchFamily="18" charset="0"/>
                                </a:rPr>
                                <m:t>2</m:t>
                              </m:r>
                            </m:sup>
                          </m:sSubSup>
                        </m:e>
                      </m:d>
                    </m:oMath>
                  </m:oMathPara>
                </a14:m>
                <a:endParaRPr kumimoji="1" lang="en-US" altLang="ja-JP" sz="2000" b="0" i="1" dirty="0" smtClean="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kumimoji="1" lang="en-US" altLang="ja-JP" sz="2000" b="0" i="1" smtClean="0">
                          <a:latin typeface="Cambria Math" panose="02040503050406030204" pitchFamily="18" charset="0"/>
                        </a:rPr>
                        <m:t>=</m:t>
                      </m:r>
                      <m:f>
                        <m:fPr>
                          <m:ctrlPr>
                            <a:rPr kumimoji="1" lang="en-US" altLang="ja-JP" sz="2000" b="0" i="1" smtClean="0">
                              <a:latin typeface="Cambria Math" panose="02040503050406030204" pitchFamily="18" charset="0"/>
                            </a:rPr>
                          </m:ctrlPr>
                        </m:fPr>
                        <m:num>
                          <m:r>
                            <a:rPr kumimoji="1" lang="en-US" altLang="ja-JP" sz="2000" b="0" i="1" smtClean="0">
                              <a:latin typeface="Cambria Math" panose="02040503050406030204" pitchFamily="18" charset="0"/>
                            </a:rPr>
                            <m:t>1</m:t>
                          </m:r>
                        </m:num>
                        <m:den>
                          <m:r>
                            <a:rPr kumimoji="1" lang="en-US" altLang="ja-JP" sz="2000" b="0" i="1" smtClean="0">
                              <a:latin typeface="Cambria Math" panose="02040503050406030204" pitchFamily="18" charset="0"/>
                            </a:rPr>
                            <m:t>𝑁</m:t>
                          </m:r>
                          <m:r>
                            <a:rPr kumimoji="1" lang="en-US" altLang="ja-JP" sz="2000" b="0" i="1" smtClean="0">
                              <a:latin typeface="Cambria Math" panose="02040503050406030204" pitchFamily="18" charset="0"/>
                            </a:rPr>
                            <m:t>−</m:t>
                          </m:r>
                          <m:r>
                            <a:rPr kumimoji="1" lang="en-US" altLang="ja-JP" sz="2000" b="0" i="1" smtClean="0">
                              <a:latin typeface="Cambria Math" panose="02040503050406030204" pitchFamily="18" charset="0"/>
                            </a:rPr>
                            <m:t>𝐽</m:t>
                          </m:r>
                        </m:den>
                      </m:f>
                      <m:nary>
                        <m:naryPr>
                          <m:chr m:val="∑"/>
                          <m:ctrlPr>
                            <a:rPr kumimoji="1" lang="en-US" altLang="ja-JP" sz="2000" b="0" i="1" smtClean="0">
                              <a:latin typeface="Cambria Math" panose="02040503050406030204" pitchFamily="18" charset="0"/>
                            </a:rPr>
                          </m:ctrlPr>
                        </m:naryPr>
                        <m:sub>
                          <m:r>
                            <m:rPr>
                              <m:brk m:alnAt="23"/>
                            </m:rPr>
                            <a:rPr kumimoji="1" lang="en-US" altLang="ja-JP" sz="2000" b="0" i="1" smtClean="0">
                              <a:latin typeface="Cambria Math" panose="02040503050406030204" pitchFamily="18" charset="0"/>
                            </a:rPr>
                            <m:t>𝑗</m:t>
                          </m:r>
                          <m:r>
                            <a:rPr kumimoji="1" lang="en-US" altLang="ja-JP" sz="2000" b="0" i="1" smtClean="0">
                              <a:latin typeface="Cambria Math" panose="02040503050406030204" pitchFamily="18" charset="0"/>
                            </a:rPr>
                            <m:t>=1</m:t>
                          </m:r>
                        </m:sub>
                        <m:sup>
                          <m:r>
                            <a:rPr kumimoji="1" lang="en-US" altLang="ja-JP" sz="2000" b="0" i="1" smtClean="0">
                              <a:latin typeface="Cambria Math" panose="02040503050406030204" pitchFamily="18" charset="0"/>
                            </a:rPr>
                            <m:t>𝐽</m:t>
                          </m:r>
                        </m:sup>
                        <m:e>
                          <m:nary>
                            <m:naryPr>
                              <m:chr m:val="∑"/>
                              <m:ctrlPr>
                                <a:rPr kumimoji="1" lang="en-US" altLang="ja-JP" sz="2000" b="0" i="1" smtClean="0">
                                  <a:latin typeface="Cambria Math" panose="02040503050406030204" pitchFamily="18" charset="0"/>
                                </a:rPr>
                              </m:ctrlPr>
                            </m:naryPr>
                            <m:sub>
                              <m:r>
                                <m:rPr>
                                  <m:brk m:alnAt="23"/>
                                </m:rPr>
                                <a:rPr kumimoji="1" lang="en-US" altLang="ja-JP" sz="2000" b="0" i="1" smtClean="0">
                                  <a:latin typeface="Cambria Math" panose="02040503050406030204" pitchFamily="18" charset="0"/>
                                </a:rPr>
                                <m:t>𝑖</m:t>
                              </m:r>
                              <m:r>
                                <a:rPr kumimoji="1" lang="en-US" altLang="ja-JP" sz="2000" b="0" i="1" smtClean="0">
                                  <a:latin typeface="Cambria Math" panose="02040503050406030204" pitchFamily="18" charset="0"/>
                                </a:rPr>
                                <m:t>=1</m:t>
                              </m:r>
                            </m:sub>
                            <m:sup>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𝑛</m:t>
                                  </m:r>
                                </m:e>
                                <m:sub>
                                  <m:r>
                                    <a:rPr kumimoji="1" lang="en-US" altLang="ja-JP" sz="2000" b="0" i="1" smtClean="0">
                                      <a:latin typeface="Cambria Math" panose="02040503050406030204" pitchFamily="18" charset="0"/>
                                    </a:rPr>
                                    <m:t>𝐽</m:t>
                                  </m:r>
                                </m:sub>
                              </m:sSub>
                            </m:sup>
                            <m:e>
                              <m:sSup>
                                <m:sSupPr>
                                  <m:ctrlPr>
                                    <a:rPr kumimoji="1" lang="en-US" altLang="ja-JP" sz="2000" b="0" i="1" smtClean="0">
                                      <a:latin typeface="Cambria Math" panose="02040503050406030204" pitchFamily="18" charset="0"/>
                                    </a:rPr>
                                  </m:ctrlPr>
                                </m:sSupPr>
                                <m:e>
                                  <m:d>
                                    <m:dPr>
                                      <m:ctrlPr>
                                        <a:rPr kumimoji="1" lang="en-US" altLang="ja-JP" sz="2000" b="0" i="1" smtClean="0">
                                          <a:latin typeface="Cambria Math" panose="02040503050406030204" pitchFamily="18" charset="0"/>
                                        </a:rPr>
                                      </m:ctrlPr>
                                    </m:d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𝑦</m:t>
                                          </m:r>
                                        </m:e>
                                        <m:sub>
                                          <m:r>
                                            <a:rPr kumimoji="1" lang="en-US" altLang="ja-JP" sz="2000" b="0" i="1" smtClean="0">
                                              <a:latin typeface="Cambria Math" panose="02040503050406030204" pitchFamily="18" charset="0"/>
                                            </a:rPr>
                                            <m:t>𝑖𝑗</m:t>
                                          </m:r>
                                        </m:sub>
                                      </m:sSub>
                                      <m:r>
                                        <a:rPr kumimoji="1" lang="en-US" altLang="ja-JP" sz="2000" b="0" i="1" smtClean="0">
                                          <a:latin typeface="Cambria Math" panose="02040503050406030204" pitchFamily="18" charset="0"/>
                                        </a:rPr>
                                        <m:t>−</m:t>
                                      </m:r>
                                      <m:acc>
                                        <m:accPr>
                                          <m:chr m:val="̅"/>
                                          <m:ctrlPr>
                                            <a:rPr kumimoji="1" lang="en-US" altLang="ja-JP" sz="2000" b="0" i="1" smtClean="0">
                                              <a:latin typeface="Cambria Math" panose="02040503050406030204" pitchFamily="18" charset="0"/>
                                            </a:rPr>
                                          </m:ctrlPr>
                                        </m:accPr>
                                        <m:e>
                                          <m:sSub>
                                            <m:sSubPr>
                                              <m:ctrlPr>
                                                <a:rPr kumimoji="1" lang="en-US" altLang="ja-JP" sz="2000" b="0" i="1" smtClean="0">
                                                  <a:latin typeface="Cambria Math" panose="02040503050406030204" pitchFamily="18" charset="0"/>
                                                </a:rPr>
                                              </m:ctrlPr>
                                            </m:sSubPr>
                                            <m:e>
                                              <m:r>
                                                <a:rPr kumimoji="1" lang="en-US" altLang="ja-JP" sz="2000" b="0" i="1" smtClean="0">
                                                  <a:latin typeface="Cambria Math" panose="02040503050406030204" pitchFamily="18" charset="0"/>
                                                </a:rPr>
                                                <m:t>𝑦</m:t>
                                              </m:r>
                                            </m:e>
                                            <m:sub>
                                              <m:r>
                                                <a:rPr kumimoji="1" lang="en-US" altLang="ja-JP" sz="2000" b="0" i="1" smtClean="0">
                                                  <a:latin typeface="Cambria Math" panose="02040503050406030204" pitchFamily="18" charset="0"/>
                                                </a:rPr>
                                                <m:t>𝑗</m:t>
                                              </m:r>
                                            </m:sub>
                                          </m:sSub>
                                        </m:e>
                                      </m:acc>
                                    </m:e>
                                  </m:d>
                                </m:e>
                                <m:sup>
                                  <m:r>
                                    <a:rPr kumimoji="1" lang="en-US" altLang="ja-JP" sz="2000" b="0" i="1" smtClean="0">
                                      <a:latin typeface="Cambria Math" panose="02040503050406030204" pitchFamily="18" charset="0"/>
                                    </a:rPr>
                                    <m:t>2</m:t>
                                  </m:r>
                                </m:sup>
                              </m:sSup>
                            </m:e>
                          </m:nary>
                        </m:e>
                      </m:nary>
                    </m:oMath>
                  </m:oMathPara>
                </a14:m>
                <a:endParaRPr kumimoji="1" lang="ja-JP" altLang="en-US" sz="2000" dirty="0"/>
              </a:p>
            </p:txBody>
          </p:sp>
        </mc:Choice>
        <mc:Fallback>
          <p:sp>
            <p:nvSpPr>
              <p:cNvPr id="3" name="テキスト ボックス 2"/>
              <p:cNvSpPr txBox="1">
                <a:spLocks noRot="1" noChangeAspect="1" noMove="1" noResize="1" noEditPoints="1" noAdjustHandles="1" noChangeArrowheads="1" noChangeShapeType="1" noTextEdit="1"/>
              </p:cNvSpPr>
              <p:nvPr/>
            </p:nvSpPr>
            <p:spPr>
              <a:xfrm>
                <a:off x="1438898" y="4597827"/>
                <a:ext cx="6358920" cy="1524969"/>
              </a:xfrm>
              <a:prstGeom prst="rect">
                <a:avLst/>
              </a:prstGeom>
              <a:blipFill>
                <a:blip r:embed="rId8"/>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級内平方和の自由度</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水準</a:t>
            </a:r>
            <a:r>
              <a:rPr kumimoji="1" lang="ja-JP" altLang="en-US" i="1" dirty="0" smtClean="0">
                <a:latin typeface="Times New Roman" pitchFamily="18" charset="0"/>
                <a:cs typeface="Times New Roman" pitchFamily="18" charset="0"/>
              </a:rPr>
              <a:t> </a:t>
            </a:r>
            <a:r>
              <a:rPr kumimoji="1" lang="en-US" altLang="ja-JP" i="1" dirty="0" smtClean="0">
                <a:latin typeface="Times New Roman" pitchFamily="18" charset="0"/>
                <a:cs typeface="Times New Roman" pitchFamily="18" charset="0"/>
              </a:rPr>
              <a:t>j </a:t>
            </a:r>
            <a:r>
              <a:rPr kumimoji="1" lang="ja-JP" altLang="en-US" dirty="0" smtClean="0"/>
              <a:t>における偏差平方和は，</a:t>
            </a:r>
            <a:r>
              <a:rPr lang="ja-JP" altLang="en-US" dirty="0" smtClean="0"/>
              <a:t>この水準での</a:t>
            </a:r>
            <a:r>
              <a:rPr kumimoji="1" lang="ja-JP" altLang="en-US" dirty="0" smtClean="0"/>
              <a:t>平均値からの，</a:t>
            </a:r>
            <a:r>
              <a:rPr kumimoji="1" lang="en-US" altLang="ja-JP" i="1" dirty="0" err="1" smtClean="0">
                <a:latin typeface="Times New Roman" pitchFamily="18" charset="0"/>
                <a:cs typeface="Times New Roman" pitchFamily="18" charset="0"/>
              </a:rPr>
              <a:t>n</a:t>
            </a:r>
            <a:r>
              <a:rPr kumimoji="1" lang="en-US" altLang="ja-JP" i="1" baseline="-25000" dirty="0" err="1" smtClean="0">
                <a:latin typeface="Times New Roman" pitchFamily="18" charset="0"/>
                <a:cs typeface="Times New Roman" pitchFamily="18" charset="0"/>
              </a:rPr>
              <a:t>j</a:t>
            </a:r>
            <a:r>
              <a:rPr kumimoji="1" lang="en-US" altLang="ja-JP" dirty="0" smtClean="0"/>
              <a:t> </a:t>
            </a:r>
            <a:r>
              <a:rPr kumimoji="1" lang="ja-JP" altLang="en-US" dirty="0" smtClean="0"/>
              <a:t>個の偏差で構成されている．</a:t>
            </a:r>
            <a:endParaRPr kumimoji="1" lang="en-US" altLang="ja-JP" dirty="0" smtClean="0"/>
          </a:p>
          <a:p>
            <a:endParaRPr lang="en-US" altLang="ja-JP" dirty="0" smtClean="0"/>
          </a:p>
          <a:p>
            <a:endParaRPr kumimoji="1" lang="en-US" altLang="ja-JP" dirty="0" smtClean="0"/>
          </a:p>
          <a:p>
            <a:r>
              <a:rPr kumimoji="1" lang="ja-JP" altLang="en-US" dirty="0" smtClean="0"/>
              <a:t>平均値を固定すると，これらの偏差のうち，独立なもの（「自由」な</a:t>
            </a:r>
            <a:r>
              <a:rPr lang="ja-JP" altLang="en-US" dirty="0" smtClean="0"/>
              <a:t>もの</a:t>
            </a:r>
            <a:r>
              <a:rPr kumimoji="1" lang="ja-JP" altLang="en-US" dirty="0" smtClean="0"/>
              <a:t>）は </a:t>
            </a:r>
            <a:r>
              <a:rPr kumimoji="1" lang="en-US" altLang="ja-JP" i="1" dirty="0" err="1" smtClean="0">
                <a:latin typeface="Times New Roman" pitchFamily="18" charset="0"/>
                <a:cs typeface="Times New Roman" pitchFamily="18" charset="0"/>
              </a:rPr>
              <a:t>n</a:t>
            </a:r>
            <a:r>
              <a:rPr kumimoji="1" lang="en-US" altLang="ja-JP" i="1" baseline="-25000" dirty="0" err="1" smtClean="0">
                <a:latin typeface="Times New Roman" pitchFamily="18" charset="0"/>
                <a:cs typeface="Times New Roman" pitchFamily="18" charset="0"/>
              </a:rPr>
              <a:t>j</a:t>
            </a:r>
            <a:r>
              <a:rPr kumimoji="1" lang="en-US" altLang="ja-JP" dirty="0" smtClean="0"/>
              <a:t> – 1 </a:t>
            </a:r>
            <a:r>
              <a:rPr kumimoji="1" lang="ja-JP" altLang="en-US" dirty="0" smtClean="0"/>
              <a:t>個．最後のひとつは自動的に決まる．</a:t>
            </a:r>
            <a:endParaRPr kumimoji="1" lang="en-US" altLang="ja-JP" dirty="0" smtClean="0"/>
          </a:p>
          <a:p>
            <a:pPr lvl="1"/>
            <a:r>
              <a:rPr lang="ja-JP" altLang="en-US" dirty="0" smtClean="0"/>
              <a:t>制約：</a:t>
            </a:r>
            <a:endParaRPr kumimoji="1" lang="ja-JP" altLang="en-US" dirty="0"/>
          </a:p>
        </p:txBody>
      </p:sp>
      <p:graphicFrame>
        <p:nvGraphicFramePr>
          <p:cNvPr id="4" name="オブジェクト 3"/>
          <p:cNvGraphicFramePr>
            <a:graphicFrameLocks noChangeAspect="1"/>
          </p:cNvGraphicFramePr>
          <p:nvPr/>
        </p:nvGraphicFramePr>
        <p:xfrm>
          <a:off x="1835696" y="2780928"/>
          <a:ext cx="1656185" cy="931604"/>
        </p:xfrm>
        <a:graphic>
          <a:graphicData uri="http://schemas.openxmlformats.org/presentationml/2006/ole">
            <mc:AlternateContent xmlns:mc="http://schemas.openxmlformats.org/markup-compatibility/2006">
              <mc:Choice xmlns:v="urn:schemas-microsoft-com:vml" Requires="v">
                <p:oleObj spid="_x0000_s101426" name="数式" r:id="rId3" imgW="812447" imgH="457002" progId="Equation.3">
                  <p:embed/>
                </p:oleObj>
              </mc:Choice>
              <mc:Fallback>
                <p:oleObj name="数式" r:id="rId3" imgW="812447" imgH="457002" progId="Equation.3">
                  <p:embed/>
                  <p:pic>
                    <p:nvPicPr>
                      <p:cNvPr id="0"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6" y="2780928"/>
                        <a:ext cx="1656185" cy="93160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オブジェクト 4"/>
          <p:cNvGraphicFramePr>
            <a:graphicFrameLocks noChangeAspect="1"/>
          </p:cNvGraphicFramePr>
          <p:nvPr/>
        </p:nvGraphicFramePr>
        <p:xfrm>
          <a:off x="2267744" y="5229200"/>
          <a:ext cx="1803990" cy="1008112"/>
        </p:xfrm>
        <a:graphic>
          <a:graphicData uri="http://schemas.openxmlformats.org/presentationml/2006/ole">
            <mc:AlternateContent xmlns:mc="http://schemas.openxmlformats.org/markup-compatibility/2006">
              <mc:Choice xmlns:v="urn:schemas-microsoft-com:vml" Requires="v">
                <p:oleObj spid="_x0000_s101427" name="数式" r:id="rId5" imgW="863225" imgH="482391" progId="Equation.3">
                  <p:embed/>
                </p:oleObj>
              </mc:Choice>
              <mc:Fallback>
                <p:oleObj name="数式" r:id="rId5" imgW="863225" imgH="482391" progId="Equation.3">
                  <p:embed/>
                  <p:pic>
                    <p:nvPicPr>
                      <p:cNvPr id="0" name="Picture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67744" y="5229200"/>
                        <a:ext cx="1803990" cy="1008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ja-JP" altLang="en-US" dirty="0" smtClean="0"/>
              <a:t>したがって，級内</a:t>
            </a:r>
            <a:r>
              <a:rPr lang="ja-JP" altLang="en-US" dirty="0" smtClean="0"/>
              <a:t>平方和を構成する偏差のうち，独立なものの個数は，</a:t>
            </a:r>
            <a:endParaRPr kumimoji="1" lang="ja-JP" altLang="en-US" dirty="0"/>
          </a:p>
        </p:txBody>
      </p:sp>
      <p:sp>
        <p:nvSpPr>
          <p:cNvPr id="5" name="テキスト ボックス 4"/>
          <p:cNvSpPr txBox="1"/>
          <p:nvPr/>
        </p:nvSpPr>
        <p:spPr>
          <a:xfrm>
            <a:off x="5292080" y="4005064"/>
            <a:ext cx="2954655" cy="461665"/>
          </a:xfrm>
          <a:prstGeom prst="rect">
            <a:avLst/>
          </a:prstGeom>
          <a:noFill/>
        </p:spPr>
        <p:txBody>
          <a:bodyPr wrap="none" rtlCol="0">
            <a:spAutoFit/>
          </a:bodyPr>
          <a:lstStyle/>
          <a:p>
            <a:r>
              <a:rPr kumimoji="1" lang="ja-JP" altLang="en-US" sz="2400" dirty="0" smtClean="0"/>
              <a:t>級内平方和の自由度</a:t>
            </a:r>
            <a:endParaRPr kumimoji="1" lang="ja-JP" altLang="en-US" sz="2400" dirty="0"/>
          </a:p>
        </p:txBody>
      </p:sp>
      <p:cxnSp>
        <p:nvCxnSpPr>
          <p:cNvPr id="6" name="直線矢印コネクタ 5"/>
          <p:cNvCxnSpPr/>
          <p:nvPr/>
        </p:nvCxnSpPr>
        <p:spPr>
          <a:xfrm flipV="1">
            <a:off x="6660232" y="3284984"/>
            <a:ext cx="0" cy="72008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7" name="テキスト ボックス 6"/>
              <p:cNvSpPr txBox="1"/>
              <p:nvPr/>
            </p:nvSpPr>
            <p:spPr>
              <a:xfrm>
                <a:off x="1259632" y="2823319"/>
                <a:ext cx="5849486" cy="421654"/>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d>
                        <m:dPr>
                          <m:ctrlPr>
                            <a:rPr kumimoji="1" lang="en-US" altLang="ja-JP" sz="2400" b="0" i="1" smtClean="0">
                              <a:latin typeface="Cambria Math" panose="02040503050406030204" pitchFamily="18" charset="0"/>
                              <a:ea typeface="Cambria Math" panose="02040503050406030204" pitchFamily="18" charset="0"/>
                            </a:rPr>
                          </m:ctrlPr>
                        </m:dPr>
                        <m:e>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𝑛</m:t>
                              </m:r>
                            </m:e>
                            <m:sub>
                              <m:r>
                                <a:rPr kumimoji="1" lang="en-US" altLang="ja-JP" sz="2400" b="0" i="1" smtClean="0">
                                  <a:latin typeface="Cambria Math" panose="02040503050406030204" pitchFamily="18" charset="0"/>
                                  <a:ea typeface="Cambria Math" panose="02040503050406030204" pitchFamily="18" charset="0"/>
                                </a:rPr>
                                <m:t>1</m:t>
                              </m:r>
                            </m:sub>
                          </m:sSub>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1</m:t>
                          </m:r>
                        </m:e>
                      </m:d>
                      <m:r>
                        <a:rPr kumimoji="1" lang="en-US" altLang="ja-JP" sz="2400" b="0" i="1" smtClean="0">
                          <a:latin typeface="Cambria Math" panose="02040503050406030204" pitchFamily="18" charset="0"/>
                          <a:ea typeface="Cambria Math" panose="02040503050406030204" pitchFamily="18" charset="0"/>
                        </a:rPr>
                        <m:t>+</m:t>
                      </m:r>
                      <m:d>
                        <m:dPr>
                          <m:ctrlPr>
                            <a:rPr kumimoji="1" lang="en-US" altLang="ja-JP" sz="2400" b="0" i="1" smtClean="0">
                              <a:latin typeface="Cambria Math" panose="02040503050406030204" pitchFamily="18" charset="0"/>
                              <a:ea typeface="Cambria Math" panose="02040503050406030204" pitchFamily="18" charset="0"/>
                            </a:rPr>
                          </m:ctrlPr>
                        </m:dPr>
                        <m:e>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𝑛</m:t>
                              </m:r>
                            </m:e>
                            <m:sub>
                              <m:r>
                                <a:rPr kumimoji="1" lang="en-US" altLang="ja-JP" sz="2400" b="0" i="1" smtClean="0">
                                  <a:latin typeface="Cambria Math" panose="02040503050406030204" pitchFamily="18" charset="0"/>
                                  <a:ea typeface="Cambria Math" panose="02040503050406030204" pitchFamily="18" charset="0"/>
                                </a:rPr>
                                <m:t>2</m:t>
                              </m:r>
                            </m:sub>
                          </m:sSub>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1</m:t>
                          </m:r>
                        </m:e>
                      </m:d>
                      <m:r>
                        <a:rPr kumimoji="1" lang="en-US" altLang="ja-JP" sz="2400" b="0" i="1" smtClean="0">
                          <a:latin typeface="Cambria Math" panose="02040503050406030204" pitchFamily="18" charset="0"/>
                          <a:ea typeface="Cambria Math" panose="02040503050406030204" pitchFamily="18" charset="0"/>
                        </a:rPr>
                        <m:t>+⋯+</m:t>
                      </m:r>
                      <m:d>
                        <m:dPr>
                          <m:ctrlPr>
                            <a:rPr kumimoji="1" lang="en-US" altLang="ja-JP" sz="2400" b="0" i="1" smtClean="0">
                              <a:latin typeface="Cambria Math" panose="02040503050406030204" pitchFamily="18" charset="0"/>
                              <a:ea typeface="Cambria Math" panose="02040503050406030204" pitchFamily="18" charset="0"/>
                            </a:rPr>
                          </m:ctrlPr>
                        </m:dPr>
                        <m:e>
                          <m:sSub>
                            <m:sSubPr>
                              <m:ctrlPr>
                                <a:rPr kumimoji="1" lang="en-US" altLang="ja-JP" sz="2400" b="0" i="1" smtClean="0">
                                  <a:latin typeface="Cambria Math" panose="02040503050406030204" pitchFamily="18" charset="0"/>
                                  <a:ea typeface="Cambria Math" panose="02040503050406030204" pitchFamily="18" charset="0"/>
                                </a:rPr>
                              </m:ctrlPr>
                            </m:sSubPr>
                            <m:e>
                              <m:r>
                                <a:rPr kumimoji="1" lang="en-US" altLang="ja-JP" sz="2400" b="0" i="1" smtClean="0">
                                  <a:latin typeface="Cambria Math" panose="02040503050406030204" pitchFamily="18" charset="0"/>
                                  <a:ea typeface="Cambria Math" panose="02040503050406030204" pitchFamily="18" charset="0"/>
                                </a:rPr>
                                <m:t>𝑛</m:t>
                              </m:r>
                            </m:e>
                            <m:sub>
                              <m:r>
                                <a:rPr kumimoji="1" lang="en-US" altLang="ja-JP" sz="2400" b="0" i="1" smtClean="0">
                                  <a:latin typeface="Cambria Math" panose="02040503050406030204" pitchFamily="18" charset="0"/>
                                  <a:ea typeface="Cambria Math" panose="02040503050406030204" pitchFamily="18" charset="0"/>
                                </a:rPr>
                                <m:t>𝐽</m:t>
                              </m:r>
                            </m:sub>
                          </m:sSub>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1</m:t>
                          </m:r>
                        </m:e>
                      </m:d>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𝑁</m:t>
                      </m:r>
                      <m:r>
                        <a:rPr kumimoji="1" lang="en-US" altLang="ja-JP" sz="2400" b="0" i="1" smtClean="0">
                          <a:latin typeface="Cambria Math" panose="02040503050406030204" pitchFamily="18" charset="0"/>
                          <a:ea typeface="Cambria Math" panose="02040503050406030204" pitchFamily="18" charset="0"/>
                        </a:rPr>
                        <m:t>−</m:t>
                      </m:r>
                      <m:r>
                        <a:rPr kumimoji="1" lang="en-US" altLang="ja-JP" sz="2400" b="0" i="1" smtClean="0">
                          <a:latin typeface="Cambria Math" panose="02040503050406030204" pitchFamily="18" charset="0"/>
                          <a:ea typeface="Cambria Math" panose="02040503050406030204" pitchFamily="18" charset="0"/>
                        </a:rPr>
                        <m:t>𝐽</m:t>
                      </m:r>
                    </m:oMath>
                  </m:oMathPara>
                </a14:m>
                <a:endParaRPr kumimoji="1" lang="en-US" altLang="ja-JP" sz="2400" b="0" dirty="0" smtClean="0">
                  <a:ea typeface="Cambria Math" panose="02040503050406030204" pitchFamily="18" charset="0"/>
                </a:endParaRPr>
              </a:p>
            </p:txBody>
          </p:sp>
        </mc:Choice>
        <mc:Fallback>
          <p:sp>
            <p:nvSpPr>
              <p:cNvPr id="7" name="テキスト ボックス 6"/>
              <p:cNvSpPr txBox="1">
                <a:spLocks noRot="1" noChangeAspect="1" noMove="1" noResize="1" noEditPoints="1" noAdjustHandles="1" noChangeArrowheads="1" noChangeShapeType="1" noTextEdit="1"/>
              </p:cNvSpPr>
              <p:nvPr/>
            </p:nvSpPr>
            <p:spPr>
              <a:xfrm>
                <a:off x="1259632" y="2823319"/>
                <a:ext cx="5849486" cy="421654"/>
              </a:xfrm>
              <a:prstGeom prst="rect">
                <a:avLst/>
              </a:prstGeom>
              <a:blipFill>
                <a:blip r:embed="rId2"/>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級間平均平方と母集団分散の推定</a:t>
            </a:r>
            <a:endParaRPr kumimoji="1" lang="ja-JP" altLang="en-US" dirty="0"/>
          </a:p>
        </p:txBody>
      </p:sp>
      <p:sp>
        <p:nvSpPr>
          <p:cNvPr id="3" name="コンテンツ プレースホルダ 2"/>
          <p:cNvSpPr>
            <a:spLocks noGrp="1"/>
          </p:cNvSpPr>
          <p:nvPr>
            <p:ph idx="1"/>
          </p:nvPr>
        </p:nvSpPr>
        <p:spPr/>
        <p:txBody>
          <a:bodyPr/>
          <a:lstStyle/>
          <a:p>
            <a:r>
              <a:rPr lang="ja-JP" altLang="en-US" u="sng" dirty="0" smtClean="0"/>
              <a:t>帰無仮説が正しいとき</a:t>
            </a:r>
            <a:r>
              <a:rPr lang="ja-JP" altLang="en-US" dirty="0" smtClean="0"/>
              <a:t>，</a:t>
            </a:r>
            <a:r>
              <a:rPr lang="ja-JP" altLang="en-US" u="sng" dirty="0" smtClean="0">
                <a:solidFill>
                  <a:srgbClr val="FF0000"/>
                </a:solidFill>
              </a:rPr>
              <a:t>級間平均平方</a:t>
            </a:r>
            <a:r>
              <a:rPr lang="ja-JP" altLang="en-US" dirty="0" smtClean="0"/>
              <a:t>（</a:t>
            </a:r>
            <a:r>
              <a:rPr lang="en-US" altLang="ja-JP" dirty="0" smtClean="0"/>
              <a:t>mean square between</a:t>
            </a:r>
            <a:r>
              <a:rPr lang="ja-JP" altLang="en-US" dirty="0" smtClean="0"/>
              <a:t>）は，</a:t>
            </a:r>
            <a:r>
              <a:rPr lang="ja-JP" altLang="en-US" u="sng" dirty="0" smtClean="0"/>
              <a:t>母集団分散の不偏推定量</a:t>
            </a:r>
            <a:r>
              <a:rPr lang="ja-JP" altLang="en-US" dirty="0" smtClean="0"/>
              <a:t>となる．</a:t>
            </a:r>
            <a:endParaRPr lang="en-US" altLang="ja-JP" dirty="0" smtClean="0"/>
          </a:p>
        </p:txBody>
      </p:sp>
      <p:graphicFrame>
        <p:nvGraphicFramePr>
          <p:cNvPr id="6" name="オブジェクト 5"/>
          <p:cNvGraphicFramePr>
            <a:graphicFrameLocks noChangeAspect="1"/>
          </p:cNvGraphicFramePr>
          <p:nvPr/>
        </p:nvGraphicFramePr>
        <p:xfrm>
          <a:off x="1907704" y="3284984"/>
          <a:ext cx="5510931" cy="1285884"/>
        </p:xfrm>
        <a:graphic>
          <a:graphicData uri="http://schemas.openxmlformats.org/presentationml/2006/ole">
            <mc:AlternateContent xmlns:mc="http://schemas.openxmlformats.org/markup-compatibility/2006">
              <mc:Choice xmlns:v="urn:schemas-microsoft-com:vml" Requires="v">
                <p:oleObj spid="_x0000_s29724" name="数式" r:id="rId3" imgW="1905000" imgH="444500" progId="Equation.3">
                  <p:embed/>
                </p:oleObj>
              </mc:Choice>
              <mc:Fallback>
                <p:oleObj name="数式" r:id="rId3" imgW="1905000" imgH="444500" progId="Equation.3">
                  <p:embed/>
                  <p:pic>
                    <p:nvPicPr>
                      <p:cNvPr id="0"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907704" y="3284984"/>
                        <a:ext cx="5510931" cy="1285884"/>
                      </a:xfrm>
                      <a:prstGeom prst="rect">
                        <a:avLst/>
                      </a:prstGeom>
                      <a:solidFill>
                        <a:srgbClr val="00FF00"/>
                      </a:solidFill>
                    </p:spPr>
                  </p:pic>
                </p:oleObj>
              </mc:Fallback>
            </mc:AlternateContent>
          </a:graphicData>
        </a:graphic>
      </p:graphicFrame>
      <p:sp>
        <p:nvSpPr>
          <p:cNvPr id="7" name="テキスト ボックス 6"/>
          <p:cNvSpPr txBox="1"/>
          <p:nvPr/>
        </p:nvSpPr>
        <p:spPr>
          <a:xfrm>
            <a:off x="1907704" y="4797152"/>
            <a:ext cx="5811206" cy="523220"/>
          </a:xfrm>
          <a:prstGeom prst="rect">
            <a:avLst/>
          </a:prstGeom>
          <a:noFill/>
        </p:spPr>
        <p:txBody>
          <a:bodyPr wrap="none" rtlCol="0">
            <a:spAutoFit/>
          </a:bodyPr>
          <a:lstStyle/>
          <a:p>
            <a:r>
              <a:rPr kumimoji="1" lang="en-US" altLang="ja-JP" sz="2800" i="1" dirty="0" smtClean="0">
                <a:latin typeface="Times New Roman" pitchFamily="18" charset="0"/>
                <a:cs typeface="Times New Roman" pitchFamily="18" charset="0"/>
              </a:rPr>
              <a:t>J</a:t>
            </a:r>
            <a:r>
              <a:rPr kumimoji="1" lang="en-US" altLang="ja-JP" sz="2800" dirty="0" smtClean="0"/>
              <a:t> - 1</a:t>
            </a:r>
            <a:r>
              <a:rPr kumimoji="1" lang="ja-JP" altLang="en-US" sz="2800" dirty="0" smtClean="0"/>
              <a:t>を，級間平方和の</a:t>
            </a:r>
            <a:r>
              <a:rPr kumimoji="1" lang="ja-JP" altLang="en-US" sz="2800" u="sng" dirty="0" smtClean="0">
                <a:solidFill>
                  <a:srgbClr val="FF0000"/>
                </a:solidFill>
              </a:rPr>
              <a:t>自由度</a:t>
            </a:r>
            <a:r>
              <a:rPr kumimoji="1" lang="ja-JP" altLang="en-US" sz="2800" dirty="0" smtClean="0"/>
              <a:t>と呼ぶ．</a:t>
            </a:r>
            <a:endParaRPr kumimoji="1" lang="ja-JP" altLang="en-US"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u="sng" dirty="0" smtClean="0"/>
              <a:t>帰無仮説が正しいとき</a:t>
            </a:r>
            <a:r>
              <a:rPr lang="ja-JP" altLang="en-US" dirty="0" smtClean="0"/>
              <a:t>，各水準の標本平均値が異なるのは，偶然の変動の反映．</a:t>
            </a:r>
            <a:endParaRPr lang="en-US" altLang="ja-JP" dirty="0" smtClean="0"/>
          </a:p>
          <a:p>
            <a:r>
              <a:rPr kumimoji="1" lang="ja-JP" altLang="en-US" dirty="0" smtClean="0"/>
              <a:t>このとき，どの水準の標本も，同一の母集団から抽出されたとみなすことができる．</a:t>
            </a:r>
            <a:endParaRPr kumimoji="1" lang="en-US" altLang="ja-JP" dirty="0" smtClean="0"/>
          </a:p>
          <a:p>
            <a:r>
              <a:rPr lang="ja-JP" altLang="en-US" dirty="0" smtClean="0"/>
              <a:t>標本平均の変動から，母集団分散 </a:t>
            </a:r>
            <a:r>
              <a:rPr lang="en-US" altLang="ja-JP" i="1" dirty="0" smtClean="0">
                <a:latin typeface="Times New Roman" pitchFamily="18" charset="0"/>
                <a:cs typeface="Times New Roman" pitchFamily="18" charset="0"/>
              </a:rPr>
              <a:t>σ</a:t>
            </a:r>
            <a:r>
              <a:rPr lang="en-US" altLang="ja-JP" baseline="30000" dirty="0" smtClean="0"/>
              <a:t>2</a:t>
            </a:r>
            <a:r>
              <a:rPr lang="en-US" altLang="ja-JP" dirty="0" smtClean="0"/>
              <a:t> </a:t>
            </a:r>
            <a:r>
              <a:rPr lang="ja-JP" altLang="en-US" dirty="0" smtClean="0"/>
              <a:t>を推定することができる．</a:t>
            </a:r>
            <a:endParaRPr kumimoji="1" lang="ja-JP" alt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lang="ja-JP" altLang="en-US" u="sng" dirty="0" smtClean="0"/>
              <a:t>同一の母集団</a:t>
            </a:r>
            <a:r>
              <a:rPr lang="ja-JP" altLang="en-US" dirty="0" smtClean="0"/>
              <a:t>から大きさ </a:t>
            </a:r>
            <a:r>
              <a:rPr lang="en-US" altLang="ja-JP" i="1" dirty="0" smtClean="0">
                <a:latin typeface="Times New Roman" pitchFamily="18" charset="0"/>
                <a:cs typeface="Times New Roman" pitchFamily="18" charset="0"/>
              </a:rPr>
              <a:t>n</a:t>
            </a:r>
            <a:r>
              <a:rPr lang="en-US" altLang="ja-JP" dirty="0" smtClean="0"/>
              <a:t> </a:t>
            </a:r>
            <a:r>
              <a:rPr lang="ja-JP" altLang="en-US" dirty="0" smtClean="0"/>
              <a:t>の標本抽出を繰り返す．このとき，標本平均の分散（理論値）は，母集団分散の </a:t>
            </a:r>
            <a:r>
              <a:rPr lang="en-US" altLang="ja-JP" dirty="0" smtClean="0"/>
              <a:t>1/</a:t>
            </a:r>
            <a:r>
              <a:rPr lang="en-US" altLang="ja-JP" i="1" dirty="0" smtClean="0">
                <a:latin typeface="Times New Roman" pitchFamily="18" charset="0"/>
                <a:cs typeface="Times New Roman" pitchFamily="18" charset="0"/>
              </a:rPr>
              <a:t>n</a:t>
            </a:r>
            <a:r>
              <a:rPr lang="en-US" altLang="ja-JP" dirty="0" smtClean="0"/>
              <a:t> </a:t>
            </a:r>
            <a:r>
              <a:rPr lang="ja-JP" altLang="en-US" dirty="0" smtClean="0"/>
              <a:t>になる．</a:t>
            </a:r>
            <a:endParaRPr lang="en-US" altLang="ja-JP" dirty="0" smtClean="0"/>
          </a:p>
          <a:p>
            <a:endParaRPr lang="en-US" altLang="ja-JP" dirty="0" smtClean="0"/>
          </a:p>
        </p:txBody>
      </p:sp>
      <p:graphicFrame>
        <p:nvGraphicFramePr>
          <p:cNvPr id="30723" name="Object 3"/>
          <p:cNvGraphicFramePr>
            <a:graphicFrameLocks noChangeAspect="1"/>
          </p:cNvGraphicFramePr>
          <p:nvPr/>
        </p:nvGraphicFramePr>
        <p:xfrm>
          <a:off x="2038350" y="4310063"/>
          <a:ext cx="2627313" cy="1014412"/>
        </p:xfrm>
        <a:graphic>
          <a:graphicData uri="http://schemas.openxmlformats.org/presentationml/2006/ole">
            <mc:AlternateContent xmlns:mc="http://schemas.openxmlformats.org/markup-compatibility/2006">
              <mc:Choice xmlns:v="urn:schemas-microsoft-com:vml" Requires="v">
                <p:oleObj spid="_x0000_s30802" name="数式" r:id="rId3" imgW="1117600" imgH="431800" progId="Equation.3">
                  <p:embed/>
                </p:oleObj>
              </mc:Choice>
              <mc:Fallback>
                <p:oleObj name="数式" r:id="rId3" imgW="1117600" imgH="431800" progId="Equation.3">
                  <p:embed/>
                  <p:pic>
                    <p:nvPicPr>
                      <p:cNvPr id="0" name="Picture 6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38350" y="4310063"/>
                        <a:ext cx="2627313" cy="10144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24" name="Object 4"/>
          <p:cNvGraphicFramePr>
            <a:graphicFrameLocks noChangeAspect="1"/>
          </p:cNvGraphicFramePr>
          <p:nvPr/>
        </p:nvGraphicFramePr>
        <p:xfrm>
          <a:off x="1979712" y="3356992"/>
          <a:ext cx="2663825" cy="739775"/>
        </p:xfrm>
        <a:graphic>
          <a:graphicData uri="http://schemas.openxmlformats.org/presentationml/2006/ole">
            <mc:AlternateContent xmlns:mc="http://schemas.openxmlformats.org/markup-compatibility/2006">
              <mc:Choice xmlns:v="urn:schemas-microsoft-com:vml" Requires="v">
                <p:oleObj spid="_x0000_s30803" name="数式" r:id="rId5" imgW="914400" imgH="254000" progId="Equation.3">
                  <p:embed/>
                </p:oleObj>
              </mc:Choice>
              <mc:Fallback>
                <p:oleObj name="数式" r:id="rId5" imgW="914400" imgH="254000" progId="Equation.3">
                  <p:embed/>
                  <p:pic>
                    <p:nvPicPr>
                      <p:cNvPr id="0" name="Picture 6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79712" y="3356992"/>
                        <a:ext cx="2663825" cy="739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テキスト ボックス 5"/>
          <p:cNvSpPr txBox="1"/>
          <p:nvPr/>
        </p:nvSpPr>
        <p:spPr>
          <a:xfrm>
            <a:off x="5292080" y="3429000"/>
            <a:ext cx="3259226" cy="461665"/>
          </a:xfrm>
          <a:prstGeom prst="rect">
            <a:avLst/>
          </a:prstGeom>
          <a:noFill/>
        </p:spPr>
        <p:txBody>
          <a:bodyPr wrap="none" rtlCol="0">
            <a:spAutoFit/>
          </a:bodyPr>
          <a:lstStyle/>
          <a:p>
            <a:r>
              <a:rPr lang="ja-JP" altLang="en-US" sz="2400" dirty="0" smtClean="0"/>
              <a:t>帰無</a:t>
            </a:r>
            <a:r>
              <a:rPr kumimoji="1" lang="ja-JP" altLang="en-US" sz="2400" dirty="0" smtClean="0"/>
              <a:t>仮説が正しいとき，</a:t>
            </a:r>
            <a:endParaRPr kumimoji="1" lang="ja-JP" altLang="en-US" sz="2400" dirty="0"/>
          </a:p>
        </p:txBody>
      </p:sp>
      <p:graphicFrame>
        <p:nvGraphicFramePr>
          <p:cNvPr id="7" name="オブジェクト 6"/>
          <p:cNvGraphicFramePr>
            <a:graphicFrameLocks noChangeAspect="1"/>
          </p:cNvGraphicFramePr>
          <p:nvPr/>
        </p:nvGraphicFramePr>
        <p:xfrm>
          <a:off x="5940152" y="3861048"/>
          <a:ext cx="1183653" cy="624706"/>
        </p:xfrm>
        <a:graphic>
          <a:graphicData uri="http://schemas.openxmlformats.org/presentationml/2006/ole">
            <mc:AlternateContent xmlns:mc="http://schemas.openxmlformats.org/markup-compatibility/2006">
              <mc:Choice xmlns:v="urn:schemas-microsoft-com:vml" Requires="v">
                <p:oleObj spid="_x0000_s30804" name="数式" r:id="rId7" imgW="457200" imgH="241300" progId="Equation.3">
                  <p:embed/>
                </p:oleObj>
              </mc:Choice>
              <mc:Fallback>
                <p:oleObj name="数式" r:id="rId7" imgW="457200" imgH="241300" progId="Equation.3">
                  <p:embed/>
                  <p:pic>
                    <p:nvPicPr>
                      <p:cNvPr id="0" name="Picture 6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940152" y="3861048"/>
                        <a:ext cx="1183653" cy="6247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オブジェクト 4"/>
          <p:cNvGraphicFramePr>
            <a:graphicFrameLocks noChangeAspect="1"/>
          </p:cNvGraphicFramePr>
          <p:nvPr>
            <p:extLst>
              <p:ext uri="{D42A27DB-BD31-4B8C-83A1-F6EECF244321}">
                <p14:modId xmlns:p14="http://schemas.microsoft.com/office/powerpoint/2010/main" val="2814322329"/>
              </p:ext>
            </p:extLst>
          </p:nvPr>
        </p:nvGraphicFramePr>
        <p:xfrm>
          <a:off x="5580112" y="4581128"/>
          <a:ext cx="2520280" cy="699911"/>
        </p:xfrm>
        <a:graphic>
          <a:graphicData uri="http://schemas.openxmlformats.org/presentationml/2006/ole">
            <mc:AlternateContent xmlns:mc="http://schemas.openxmlformats.org/markup-compatibility/2006">
              <mc:Choice xmlns:v="urn:schemas-microsoft-com:vml" Requires="v">
                <p:oleObj spid="_x0000_s119853" name="数式" r:id="rId3" imgW="914400" imgH="254000" progId="Equation.3">
                  <p:embed/>
                </p:oleObj>
              </mc:Choice>
              <mc:Fallback>
                <p:oleObj name="数式" r:id="rId3" imgW="914400" imgH="254000" progId="Equation.3">
                  <p:embed/>
                  <p:pic>
                    <p:nvPicPr>
                      <p:cNvPr id="0"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80112" y="4581128"/>
                        <a:ext cx="2520280" cy="69991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テキスト ボックス 5"/>
          <p:cNvSpPr txBox="1"/>
          <p:nvPr/>
        </p:nvSpPr>
        <p:spPr>
          <a:xfrm>
            <a:off x="755576" y="476672"/>
            <a:ext cx="2720617" cy="523220"/>
          </a:xfrm>
          <a:prstGeom prst="rect">
            <a:avLst/>
          </a:prstGeom>
          <a:noFill/>
        </p:spPr>
        <p:txBody>
          <a:bodyPr wrap="none" rtlCol="0">
            <a:spAutoFit/>
          </a:bodyPr>
          <a:lstStyle/>
          <a:p>
            <a:r>
              <a:rPr lang="ja-JP" altLang="en-US" sz="2800" dirty="0" smtClean="0"/>
              <a:t>証明を示しておく</a:t>
            </a:r>
            <a:endParaRPr kumimoji="1" lang="ja-JP" altLang="en-US" sz="2800" dirty="0"/>
          </a:p>
        </p:txBody>
      </p:sp>
      <mc:AlternateContent xmlns:mc="http://schemas.openxmlformats.org/markup-compatibility/2006">
        <mc:Choice xmlns:a14="http://schemas.microsoft.com/office/drawing/2010/main" Requires="a14">
          <p:sp>
            <p:nvSpPr>
              <p:cNvPr id="2" name="テキスト ボックス 1"/>
              <p:cNvSpPr txBox="1"/>
              <p:nvPr/>
            </p:nvSpPr>
            <p:spPr>
              <a:xfrm>
                <a:off x="899592" y="1268760"/>
                <a:ext cx="5590889" cy="4780604"/>
              </a:xfrm>
              <a:prstGeom prst="rect">
                <a:avLst/>
              </a:prstGeom>
              <a:noFill/>
            </p:spPr>
            <p:txBody>
              <a:bodyPr wrap="none" lIns="0" tIns="0" rIns="0" bIns="0" rtlCol="0">
                <a:spAutoFit/>
              </a:bodyPr>
              <a:lstStyle/>
              <a:p>
                <a:pPr/>
                <a14:m>
                  <m:oMathPara xmlns:m="http://schemas.openxmlformats.org/officeDocument/2006/math">
                    <m:oMathParaPr>
                      <m:jc m:val="left"/>
                    </m:oMathParaPr>
                    <m:oMath xmlns:m="http://schemas.openxmlformats.org/officeDocument/2006/math">
                      <m:r>
                        <a:rPr kumimoji="1" lang="en-US" altLang="ja-JP" sz="2800" b="0" i="1" smtClean="0">
                          <a:latin typeface="Cambria Math" panose="02040503050406030204" pitchFamily="18" charset="0"/>
                        </a:rPr>
                        <m:t>𝐸</m:t>
                      </m:r>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acc>
                                <m:accPr>
                                  <m:chr m:val="̅"/>
                                  <m:ctrlPr>
                                    <a:rPr kumimoji="1" lang="en-US" altLang="ja-JP" sz="2800" b="0" i="1" smtClean="0">
                                      <a:latin typeface="Cambria Math" panose="02040503050406030204" pitchFamily="18" charset="0"/>
                                    </a:rPr>
                                  </m:ctrlPr>
                                </m:accPr>
                                <m:e>
                                  <m:r>
                                    <a:rPr kumimoji="1" lang="en-US" altLang="ja-JP" sz="2800" b="0" i="1" smtClean="0">
                                      <a:latin typeface="Cambria Math" panose="02040503050406030204" pitchFamily="18" charset="0"/>
                                    </a:rPr>
                                    <m:t>𝑦</m:t>
                                  </m:r>
                                </m:e>
                              </m:acc>
                            </m:e>
                            <m:sub>
                              <m:r>
                                <a:rPr kumimoji="1" lang="en-US" altLang="ja-JP" sz="2800" b="0" i="1" smtClean="0">
                                  <a:latin typeface="Cambria Math" panose="02040503050406030204" pitchFamily="18" charset="0"/>
                                </a:rPr>
                                <m:t>𝑗</m:t>
                              </m:r>
                            </m:sub>
                          </m:sSub>
                        </m:e>
                      </m:d>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rPr>
                        <m:t>𝐸</m:t>
                      </m:r>
                      <m:d>
                        <m:dPr>
                          <m:begChr m:val="["/>
                          <m:endChr m:val="]"/>
                          <m:ctrlPr>
                            <a:rPr kumimoji="1" lang="en-US" altLang="ja-JP" sz="2800" b="0" i="1" smtClean="0">
                              <a:latin typeface="Cambria Math" panose="02040503050406030204" pitchFamily="18" charset="0"/>
                            </a:rPr>
                          </m:ctrlPr>
                        </m:dPr>
                        <m:e>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1</m:t>
                              </m:r>
                            </m:num>
                            <m:den>
                              <m:r>
                                <a:rPr kumimoji="1" lang="en-US" altLang="ja-JP" sz="2800" b="0" i="1" smtClean="0">
                                  <a:latin typeface="Cambria Math" panose="02040503050406030204" pitchFamily="18" charset="0"/>
                                </a:rPr>
                                <m:t>𝑛</m:t>
                              </m:r>
                            </m:den>
                          </m:f>
                          <m:nary>
                            <m:naryPr>
                              <m:chr m:val="∑"/>
                              <m:ctrlPr>
                                <a:rPr kumimoji="1" lang="en-US" altLang="ja-JP" sz="2800" b="0" i="1" smtClean="0">
                                  <a:latin typeface="Cambria Math" panose="02040503050406030204" pitchFamily="18" charset="0"/>
                                </a:rPr>
                              </m:ctrlPr>
                            </m:naryPr>
                            <m:sub>
                              <m:r>
                                <m:rPr>
                                  <m:brk m:alnAt="23"/>
                                </m:rPr>
                                <a:rPr kumimoji="1" lang="en-US" altLang="ja-JP" sz="2800" b="0" i="1" smtClean="0">
                                  <a:latin typeface="Cambria Math" panose="02040503050406030204" pitchFamily="18" charset="0"/>
                                </a:rPr>
                                <m:t>𝑖</m:t>
                              </m:r>
                              <m:r>
                                <a:rPr kumimoji="1" lang="en-US" altLang="ja-JP" sz="2800" b="0" i="1" smtClean="0">
                                  <a:latin typeface="Cambria Math" panose="02040503050406030204" pitchFamily="18" charset="0"/>
                                </a:rPr>
                                <m:t>=1</m:t>
                              </m:r>
                            </m:sub>
                            <m:sup>
                              <m:r>
                                <a:rPr kumimoji="1" lang="en-US" altLang="ja-JP" sz="2800" b="0" i="1" smtClean="0">
                                  <a:latin typeface="Cambria Math" panose="02040503050406030204" pitchFamily="18" charset="0"/>
                                </a:rPr>
                                <m:t>𝑛</m:t>
                              </m:r>
                            </m:sup>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𝑦</m:t>
                                  </m:r>
                                </m:e>
                                <m:sub>
                                  <m:r>
                                    <a:rPr kumimoji="1" lang="en-US" altLang="ja-JP" sz="2800" b="0" i="1" smtClean="0">
                                      <a:latin typeface="Cambria Math" panose="02040503050406030204" pitchFamily="18" charset="0"/>
                                    </a:rPr>
                                    <m:t>𝑖𝑗</m:t>
                                  </m:r>
                                </m:sub>
                              </m:sSub>
                            </m:e>
                          </m:nary>
                        </m:e>
                      </m:d>
                    </m:oMath>
                  </m:oMathPara>
                </a14:m>
                <a:endParaRPr kumimoji="1" lang="en-US" altLang="ja-JP" sz="2800" b="0" i="1" dirty="0" smtClean="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1</m:t>
                          </m:r>
                        </m:num>
                        <m:den>
                          <m:r>
                            <a:rPr kumimoji="1" lang="en-US" altLang="ja-JP" sz="2800" b="0" i="1" smtClean="0">
                              <a:latin typeface="Cambria Math" panose="02040503050406030204" pitchFamily="18" charset="0"/>
                            </a:rPr>
                            <m:t>𝑛</m:t>
                          </m:r>
                        </m:den>
                      </m:f>
                      <m:r>
                        <a:rPr kumimoji="1" lang="en-US" altLang="ja-JP" sz="2800" b="0" i="1" smtClean="0">
                          <a:latin typeface="Cambria Math" panose="02040503050406030204" pitchFamily="18" charset="0"/>
                        </a:rPr>
                        <m:t>𝐸</m:t>
                      </m:r>
                      <m:d>
                        <m:dPr>
                          <m:begChr m:val="["/>
                          <m:endChr m:val="]"/>
                          <m:ctrlPr>
                            <a:rPr kumimoji="1" lang="en-US" altLang="ja-JP" sz="2800" b="0" i="1" smtClean="0">
                              <a:latin typeface="Cambria Math" panose="02040503050406030204" pitchFamily="18" charset="0"/>
                            </a:rPr>
                          </m:ctrlPr>
                        </m:dPr>
                        <m:e>
                          <m:nary>
                            <m:naryPr>
                              <m:chr m:val="∑"/>
                              <m:ctrlPr>
                                <a:rPr lang="en-US" altLang="ja-JP" sz="2800" i="1">
                                  <a:latin typeface="Cambria Math" panose="02040503050406030204" pitchFamily="18" charset="0"/>
                                </a:rPr>
                              </m:ctrlPr>
                            </m:naryPr>
                            <m:sub>
                              <m:r>
                                <m:rPr>
                                  <m:brk m:alnAt="23"/>
                                </m:rPr>
                                <a:rPr lang="en-US" altLang="ja-JP" sz="2800" i="1">
                                  <a:latin typeface="Cambria Math" panose="02040503050406030204" pitchFamily="18" charset="0"/>
                                </a:rPr>
                                <m:t>𝑖</m:t>
                              </m:r>
                              <m:r>
                                <a:rPr lang="en-US" altLang="ja-JP" sz="2800" i="1">
                                  <a:latin typeface="Cambria Math" panose="02040503050406030204" pitchFamily="18" charset="0"/>
                                </a:rPr>
                                <m:t>=1</m:t>
                              </m:r>
                            </m:sub>
                            <m:sup>
                              <m:r>
                                <a:rPr lang="en-US" altLang="ja-JP" sz="2800" i="1">
                                  <a:latin typeface="Cambria Math" panose="02040503050406030204" pitchFamily="18" charset="0"/>
                                </a:rPr>
                                <m:t>𝑛</m:t>
                              </m:r>
                            </m:sup>
                            <m:e>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𝑦</m:t>
                                  </m:r>
                                </m:e>
                                <m:sub>
                                  <m:r>
                                    <a:rPr lang="en-US" altLang="ja-JP" sz="2800" i="1">
                                      <a:latin typeface="Cambria Math" panose="02040503050406030204" pitchFamily="18" charset="0"/>
                                    </a:rPr>
                                    <m:t>𝑖𝑗</m:t>
                                  </m:r>
                                </m:sub>
                              </m:sSub>
                            </m:e>
                          </m:nary>
                        </m:e>
                      </m:d>
                    </m:oMath>
                  </m:oMathPara>
                </a14:m>
                <a:endParaRPr kumimoji="1" lang="en-US" altLang="ja-JP" sz="2800" b="0" i="1" dirty="0" smtClean="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kumimoji="1" lang="en-US" altLang="ja-JP" sz="2800" b="0" i="0"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1</m:t>
                          </m:r>
                        </m:num>
                        <m:den>
                          <m:r>
                            <a:rPr kumimoji="1" lang="en-US" altLang="ja-JP" sz="2800" b="0" i="1" smtClean="0">
                              <a:latin typeface="Cambria Math" panose="02040503050406030204" pitchFamily="18" charset="0"/>
                            </a:rPr>
                            <m:t>𝑛</m:t>
                          </m:r>
                        </m:den>
                      </m:f>
                      <m:d>
                        <m:dPr>
                          <m:begChr m:val="{"/>
                          <m:endChr m:val="}"/>
                          <m:ctrlPr>
                            <a:rPr kumimoji="1" lang="en-US" altLang="ja-JP" sz="2800" b="0" i="1" smtClean="0">
                              <a:latin typeface="Cambria Math" panose="02040503050406030204" pitchFamily="18" charset="0"/>
                            </a:rPr>
                          </m:ctrlPr>
                        </m:dPr>
                        <m:e>
                          <m:r>
                            <a:rPr kumimoji="1" lang="en-US" altLang="ja-JP" sz="2800" b="0" i="1" smtClean="0">
                              <a:latin typeface="Cambria Math" panose="02040503050406030204" pitchFamily="18" charset="0"/>
                            </a:rPr>
                            <m:t>𝐸</m:t>
                          </m:r>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en-US" altLang="ja-JP" sz="2800" b="0" i="1" smtClean="0">
                                      <a:latin typeface="Cambria Math" panose="02040503050406030204" pitchFamily="18" charset="0"/>
                                    </a:rPr>
                                    <m:t>𝑦</m:t>
                                  </m:r>
                                </m:e>
                                <m:sub>
                                  <m:r>
                                    <a:rPr kumimoji="1" lang="en-US" altLang="ja-JP" sz="2800" b="0" i="1" smtClean="0">
                                      <a:latin typeface="Cambria Math" panose="02040503050406030204" pitchFamily="18" charset="0"/>
                                    </a:rPr>
                                    <m:t>1</m:t>
                                  </m:r>
                                  <m:r>
                                    <a:rPr kumimoji="1" lang="en-US" altLang="ja-JP" sz="2800" b="0" i="1" smtClean="0">
                                      <a:latin typeface="Cambria Math" panose="02040503050406030204" pitchFamily="18" charset="0"/>
                                    </a:rPr>
                                    <m:t>𝑗</m:t>
                                  </m:r>
                                </m:sub>
                              </m:sSub>
                            </m:e>
                          </m:d>
                          <m:r>
                            <a:rPr kumimoji="1" lang="en-US" altLang="ja-JP" sz="2800" b="0" i="1" smtClean="0">
                              <a:latin typeface="Cambria Math" panose="02040503050406030204" pitchFamily="18" charset="0"/>
                            </a:rPr>
                            <m:t>+</m:t>
                          </m:r>
                          <m:r>
                            <a:rPr lang="en-US" altLang="ja-JP" sz="2800" i="1">
                              <a:latin typeface="Cambria Math" panose="02040503050406030204" pitchFamily="18" charset="0"/>
                            </a:rPr>
                            <m:t>𝐸</m:t>
                          </m:r>
                          <m:d>
                            <m:dPr>
                              <m:begChr m:val="["/>
                              <m:endChr m:val="]"/>
                              <m:ctrlPr>
                                <a:rPr lang="en-US" altLang="ja-JP" sz="2800" i="1">
                                  <a:latin typeface="Cambria Math" panose="02040503050406030204" pitchFamily="18" charset="0"/>
                                </a:rPr>
                              </m:ctrlPr>
                            </m:dPr>
                            <m:e>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𝑦</m:t>
                                  </m:r>
                                </m:e>
                                <m:sub>
                                  <m:r>
                                    <a:rPr lang="en-US" altLang="ja-JP" sz="2800" b="0" i="1" smtClean="0">
                                      <a:latin typeface="Cambria Math" panose="02040503050406030204" pitchFamily="18" charset="0"/>
                                    </a:rPr>
                                    <m:t>2</m:t>
                                  </m:r>
                                  <m:r>
                                    <a:rPr lang="en-US" altLang="ja-JP" sz="2800" i="1">
                                      <a:latin typeface="Cambria Math" panose="02040503050406030204" pitchFamily="18" charset="0"/>
                                    </a:rPr>
                                    <m:t>𝑗</m:t>
                                  </m:r>
                                </m:sub>
                              </m:sSub>
                            </m:e>
                          </m:d>
                          <m:r>
                            <a:rPr lang="en-US" altLang="ja-JP" sz="2800" b="0" i="1" smtClean="0">
                              <a:latin typeface="Cambria Math" panose="02040503050406030204" pitchFamily="18" charset="0"/>
                            </a:rPr>
                            <m:t>+</m:t>
                          </m:r>
                          <m:r>
                            <a:rPr lang="en-US" altLang="ja-JP" sz="2800" b="0" i="1" smtClean="0">
                              <a:latin typeface="Cambria Math" panose="02040503050406030204" pitchFamily="18" charset="0"/>
                              <a:ea typeface="Cambria Math" panose="02040503050406030204" pitchFamily="18" charset="0"/>
                            </a:rPr>
                            <m:t>⋯+</m:t>
                          </m:r>
                          <m:r>
                            <a:rPr lang="en-US" altLang="ja-JP" sz="2800" i="1">
                              <a:latin typeface="Cambria Math" panose="02040503050406030204" pitchFamily="18" charset="0"/>
                            </a:rPr>
                            <m:t>𝐸</m:t>
                          </m:r>
                          <m:d>
                            <m:dPr>
                              <m:begChr m:val="["/>
                              <m:endChr m:val="]"/>
                              <m:ctrlPr>
                                <a:rPr lang="en-US" altLang="ja-JP" sz="2800" i="1">
                                  <a:latin typeface="Cambria Math" panose="02040503050406030204" pitchFamily="18" charset="0"/>
                                </a:rPr>
                              </m:ctrlPr>
                            </m:dPr>
                            <m:e>
                              <m:sSub>
                                <m:sSubPr>
                                  <m:ctrlPr>
                                    <a:rPr lang="en-US" altLang="ja-JP" sz="2800" i="1">
                                      <a:latin typeface="Cambria Math" panose="02040503050406030204" pitchFamily="18" charset="0"/>
                                    </a:rPr>
                                  </m:ctrlPr>
                                </m:sSubPr>
                                <m:e>
                                  <m:r>
                                    <a:rPr lang="en-US" altLang="ja-JP" sz="2800" i="1">
                                      <a:latin typeface="Cambria Math" panose="02040503050406030204" pitchFamily="18" charset="0"/>
                                    </a:rPr>
                                    <m:t>𝑦</m:t>
                                  </m:r>
                                </m:e>
                                <m:sub>
                                  <m:r>
                                    <a:rPr lang="en-US" altLang="ja-JP" sz="2800" b="0" i="1" smtClean="0">
                                      <a:latin typeface="Cambria Math" panose="02040503050406030204" pitchFamily="18" charset="0"/>
                                    </a:rPr>
                                    <m:t>𝑛</m:t>
                                  </m:r>
                                  <m:r>
                                    <a:rPr lang="en-US" altLang="ja-JP" sz="2800" i="1">
                                      <a:latin typeface="Cambria Math" panose="02040503050406030204" pitchFamily="18" charset="0"/>
                                    </a:rPr>
                                    <m:t>𝑗</m:t>
                                  </m:r>
                                </m:sub>
                              </m:sSub>
                            </m:e>
                          </m:d>
                        </m:e>
                      </m:d>
                    </m:oMath>
                  </m:oMathPara>
                </a14:m>
                <a:endParaRPr kumimoji="1" lang="en-US" altLang="ja-JP" sz="2800" b="0" i="1" dirty="0" smtClean="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1</m:t>
                          </m:r>
                        </m:num>
                        <m:den>
                          <m:r>
                            <a:rPr kumimoji="1" lang="en-US" altLang="ja-JP" sz="2800" b="0" i="1" smtClean="0">
                              <a:latin typeface="Cambria Math" panose="02040503050406030204" pitchFamily="18" charset="0"/>
                            </a:rPr>
                            <m:t>𝑛</m:t>
                          </m:r>
                        </m:den>
                      </m:f>
                      <m:d>
                        <m:dPr>
                          <m:begChr m:val="{"/>
                          <m:endChr m:val="}"/>
                          <m:ctrlPr>
                            <a:rPr kumimoji="1" lang="en-US" altLang="ja-JP" sz="2800" b="0" i="1" smtClean="0">
                              <a:latin typeface="Cambria Math" panose="02040503050406030204" pitchFamily="18" charset="0"/>
                            </a:rPr>
                          </m:ctrlPr>
                        </m:dPr>
                        <m:e>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𝜇</m:t>
                              </m:r>
                            </m:e>
                            <m:sub>
                              <m:r>
                                <a:rPr kumimoji="1" lang="en-US" altLang="ja-JP" sz="2800" b="0" i="1" smtClean="0">
                                  <a:latin typeface="Cambria Math" panose="02040503050406030204" pitchFamily="18" charset="0"/>
                                </a:rPr>
                                <m:t>𝑗</m:t>
                              </m:r>
                            </m:sub>
                          </m:sSub>
                          <m:r>
                            <a:rPr kumimoji="1" lang="en-US" altLang="ja-JP" sz="2800" b="0" i="1" smtClean="0">
                              <a:latin typeface="Cambria Math" panose="02040503050406030204" pitchFamily="18" charset="0"/>
                            </a:rPr>
                            <m:t>+</m:t>
                          </m:r>
                          <m:sSub>
                            <m:sSubPr>
                              <m:ctrlPr>
                                <a:rPr lang="en-US" altLang="ja-JP" sz="2800" i="1">
                                  <a:latin typeface="Cambria Math" panose="02040503050406030204" pitchFamily="18" charset="0"/>
                                </a:rPr>
                              </m:ctrlPr>
                            </m:sSubPr>
                            <m:e>
                              <m:r>
                                <a:rPr lang="ja-JP" altLang="en-US" sz="2800" i="1">
                                  <a:latin typeface="Cambria Math" panose="02040503050406030204" pitchFamily="18" charset="0"/>
                                </a:rPr>
                                <m:t>𝜇</m:t>
                              </m:r>
                            </m:e>
                            <m:sub>
                              <m:r>
                                <a:rPr lang="en-US" altLang="ja-JP" sz="2800" i="1">
                                  <a:latin typeface="Cambria Math" panose="02040503050406030204" pitchFamily="18" charset="0"/>
                                </a:rPr>
                                <m:t>𝑗</m:t>
                              </m:r>
                            </m:sub>
                          </m:sSub>
                          <m:r>
                            <a:rPr lang="en-US" altLang="ja-JP" sz="2800" b="0" i="1" smtClean="0">
                              <a:latin typeface="Cambria Math" panose="02040503050406030204" pitchFamily="18" charset="0"/>
                            </a:rPr>
                            <m:t>+</m:t>
                          </m:r>
                          <m:r>
                            <a:rPr lang="en-US" altLang="ja-JP" sz="2800" b="0" i="1" smtClean="0">
                              <a:latin typeface="Cambria Math" panose="02040503050406030204" pitchFamily="18" charset="0"/>
                              <a:ea typeface="Cambria Math" panose="02040503050406030204" pitchFamily="18" charset="0"/>
                            </a:rPr>
                            <m:t>⋯+</m:t>
                          </m:r>
                          <m:sSub>
                            <m:sSubPr>
                              <m:ctrlPr>
                                <a:rPr lang="en-US" altLang="ja-JP" sz="2800" i="1">
                                  <a:latin typeface="Cambria Math" panose="02040503050406030204" pitchFamily="18" charset="0"/>
                                </a:rPr>
                              </m:ctrlPr>
                            </m:sSubPr>
                            <m:e>
                              <m:r>
                                <a:rPr lang="ja-JP" altLang="en-US" sz="2800" i="1">
                                  <a:latin typeface="Cambria Math" panose="02040503050406030204" pitchFamily="18" charset="0"/>
                                </a:rPr>
                                <m:t>𝜇</m:t>
                              </m:r>
                            </m:e>
                            <m:sub>
                              <m:r>
                                <a:rPr lang="en-US" altLang="ja-JP" sz="2800" i="1">
                                  <a:latin typeface="Cambria Math" panose="02040503050406030204" pitchFamily="18" charset="0"/>
                                </a:rPr>
                                <m:t>𝑗</m:t>
                              </m:r>
                            </m:sub>
                          </m:sSub>
                        </m:e>
                      </m:d>
                    </m:oMath>
                  </m:oMathPara>
                </a14:m>
                <a:endParaRPr kumimoji="1" lang="en-US" altLang="ja-JP" sz="2800" b="0" i="1" dirty="0" smtClean="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kumimoji="1" lang="en-US" altLang="ja-JP" sz="2800" b="0" i="1" smtClean="0">
                          <a:latin typeface="Cambria Math" panose="02040503050406030204" pitchFamily="18" charset="0"/>
                        </a:rPr>
                        <m:t>=</m:t>
                      </m:r>
                      <m:f>
                        <m:fPr>
                          <m:ctrlPr>
                            <a:rPr kumimoji="1" lang="en-US" altLang="ja-JP" sz="2800" b="0" i="1" smtClean="0">
                              <a:latin typeface="Cambria Math" panose="02040503050406030204" pitchFamily="18" charset="0"/>
                            </a:rPr>
                          </m:ctrlPr>
                        </m:fPr>
                        <m:num>
                          <m:r>
                            <a:rPr kumimoji="1" lang="en-US" altLang="ja-JP" sz="2800" b="0" i="1" smtClean="0">
                              <a:latin typeface="Cambria Math" panose="02040503050406030204" pitchFamily="18" charset="0"/>
                            </a:rPr>
                            <m:t>1</m:t>
                          </m:r>
                        </m:num>
                        <m:den>
                          <m:r>
                            <a:rPr kumimoji="1" lang="en-US" altLang="ja-JP" sz="2800" b="0" i="1" smtClean="0">
                              <a:latin typeface="Cambria Math" panose="02040503050406030204" pitchFamily="18" charset="0"/>
                            </a:rPr>
                            <m:t>𝑛</m:t>
                          </m:r>
                        </m:den>
                      </m:f>
                      <m:r>
                        <a:rPr kumimoji="1" lang="en-US" altLang="ja-JP" sz="2800" b="0" i="1" smtClean="0">
                          <a:latin typeface="Cambria Math" panose="02040503050406030204" pitchFamily="18" charset="0"/>
                        </a:rPr>
                        <m:t>𝑛</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𝜇</m:t>
                          </m:r>
                        </m:e>
                        <m:sub>
                          <m:r>
                            <a:rPr kumimoji="1" lang="en-US" altLang="ja-JP" sz="2800" b="0" i="1" smtClean="0">
                              <a:latin typeface="Cambria Math" panose="02040503050406030204" pitchFamily="18" charset="0"/>
                            </a:rPr>
                            <m:t>𝑗</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𝜇</m:t>
                          </m:r>
                        </m:e>
                        <m:sub>
                          <m:r>
                            <a:rPr kumimoji="1" lang="en-US" altLang="ja-JP" sz="2800" b="0" i="1" smtClean="0">
                              <a:latin typeface="Cambria Math" panose="02040503050406030204" pitchFamily="18" charset="0"/>
                            </a:rPr>
                            <m:t>𝑗</m:t>
                          </m:r>
                        </m:sub>
                      </m:sSub>
                    </m:oMath>
                  </m:oMathPara>
                </a14:m>
                <a:endParaRPr kumimoji="1" lang="en-US" altLang="ja-JP" sz="2800" dirty="0" smtClean="0"/>
              </a:p>
            </p:txBody>
          </p:sp>
        </mc:Choice>
        <mc:Fallback>
          <p:sp>
            <p:nvSpPr>
              <p:cNvPr id="2" name="テキスト ボックス 1"/>
              <p:cNvSpPr txBox="1">
                <a:spLocks noRot="1" noChangeAspect="1" noMove="1" noResize="1" noEditPoints="1" noAdjustHandles="1" noChangeArrowheads="1" noChangeShapeType="1" noTextEdit="1"/>
              </p:cNvSpPr>
              <p:nvPr/>
            </p:nvSpPr>
            <p:spPr>
              <a:xfrm>
                <a:off x="899592" y="1268760"/>
                <a:ext cx="5590889" cy="4780604"/>
              </a:xfrm>
              <a:prstGeom prst="rect">
                <a:avLst/>
              </a:prstGeom>
              <a:blipFill>
                <a:blip r:embed="rId5"/>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13987648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オブジェクト 1"/>
          <p:cNvGraphicFramePr>
            <a:graphicFrameLocks noChangeAspect="1"/>
          </p:cNvGraphicFramePr>
          <p:nvPr>
            <p:extLst>
              <p:ext uri="{D42A27DB-BD31-4B8C-83A1-F6EECF244321}">
                <p14:modId xmlns:p14="http://schemas.microsoft.com/office/powerpoint/2010/main" val="238931804"/>
              </p:ext>
            </p:extLst>
          </p:nvPr>
        </p:nvGraphicFramePr>
        <p:xfrm>
          <a:off x="1043608" y="1470350"/>
          <a:ext cx="3204356" cy="648072"/>
        </p:xfrm>
        <a:graphic>
          <a:graphicData uri="http://schemas.openxmlformats.org/presentationml/2006/ole">
            <mc:AlternateContent xmlns:mc="http://schemas.openxmlformats.org/markup-compatibility/2006">
              <mc:Choice xmlns:v="urn:schemas-microsoft-com:vml" Requires="v">
                <p:oleObj spid="_x0000_s120879" name="数式" r:id="rId3" imgW="1130040" imgH="228600" progId="Equation.3">
                  <p:embed/>
                </p:oleObj>
              </mc:Choice>
              <mc:Fallback>
                <p:oleObj name="数式" r:id="rId3" imgW="1130040" imgH="228600" progId="Equation.3">
                  <p:embed/>
                  <p:pic>
                    <p:nvPicPr>
                      <p:cNvPr id="0" name="Picture 2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3608" y="1470350"/>
                        <a:ext cx="3204356" cy="6480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 name="テキスト ボックス 2"/>
          <p:cNvSpPr txBox="1"/>
          <p:nvPr/>
        </p:nvSpPr>
        <p:spPr>
          <a:xfrm>
            <a:off x="611560" y="606847"/>
            <a:ext cx="6647974" cy="830997"/>
          </a:xfrm>
          <a:prstGeom prst="rect">
            <a:avLst/>
          </a:prstGeom>
          <a:noFill/>
        </p:spPr>
        <p:txBody>
          <a:bodyPr wrap="none" rtlCol="0">
            <a:spAutoFit/>
          </a:bodyPr>
          <a:lstStyle/>
          <a:p>
            <a:r>
              <a:rPr lang="ja-JP" altLang="en-US" sz="2400" dirty="0" smtClean="0"/>
              <a:t>互いに独立な確率変数 </a:t>
            </a:r>
            <a:r>
              <a:rPr lang="en-US" altLang="ja-JP" sz="2400" i="1" dirty="0" smtClean="0">
                <a:latin typeface="Times New Roman" pitchFamily="18" charset="0"/>
                <a:cs typeface="Times New Roman" pitchFamily="18" charset="0"/>
              </a:rPr>
              <a:t>X</a:t>
            </a:r>
            <a:r>
              <a:rPr lang="ja-JP" altLang="en-US" sz="2400" dirty="0" err="1" smtClean="0"/>
              <a:t>，</a:t>
            </a:r>
            <a:r>
              <a:rPr lang="en-US" altLang="ja-JP" sz="2400" i="1" dirty="0" smtClean="0">
                <a:latin typeface="Times New Roman" pitchFamily="18" charset="0"/>
                <a:cs typeface="Times New Roman" pitchFamily="18" charset="0"/>
              </a:rPr>
              <a:t>Y</a:t>
            </a:r>
            <a:r>
              <a:rPr lang="en-US" altLang="ja-JP" sz="2400" dirty="0" smtClean="0"/>
              <a:t> </a:t>
            </a:r>
            <a:r>
              <a:rPr lang="ja-JP" altLang="en-US" sz="2400" dirty="0" smtClean="0"/>
              <a:t>の分散 について，</a:t>
            </a:r>
            <a:endParaRPr lang="en-US" altLang="ja-JP" sz="2400" dirty="0" smtClean="0"/>
          </a:p>
          <a:p>
            <a:r>
              <a:rPr lang="ja-JP" altLang="en-US" sz="2400" dirty="0" smtClean="0"/>
              <a:t>次の性質は既知とする．</a:t>
            </a:r>
            <a:r>
              <a:rPr lang="en-US" altLang="ja-JP" sz="2400" i="1" dirty="0" smtClean="0">
                <a:latin typeface="Times New Roman" pitchFamily="18" charset="0"/>
                <a:cs typeface="Times New Roman" pitchFamily="18" charset="0"/>
              </a:rPr>
              <a:t>a </a:t>
            </a:r>
            <a:r>
              <a:rPr lang="ja-JP" altLang="en-US" sz="2400" dirty="0"/>
              <a:t>：</a:t>
            </a:r>
            <a:r>
              <a:rPr lang="ja-JP" altLang="en-US" sz="2400" dirty="0" smtClean="0"/>
              <a:t>定数，</a:t>
            </a:r>
            <a:r>
              <a:rPr lang="en-US" altLang="ja-JP" sz="2400" i="1" dirty="0" smtClean="0">
                <a:latin typeface="Times New Roman" pitchFamily="18" charset="0"/>
                <a:cs typeface="Times New Roman" pitchFamily="18" charset="0"/>
              </a:rPr>
              <a:t>V</a:t>
            </a:r>
            <a:r>
              <a:rPr lang="en-US" altLang="ja-JP" sz="2400" dirty="0" smtClean="0"/>
              <a:t>(</a:t>
            </a:r>
            <a:r>
              <a:rPr lang="en-US" altLang="ja-JP" sz="2400" i="1" dirty="0" smtClean="0">
                <a:latin typeface="Times New Roman" pitchFamily="18" charset="0"/>
                <a:cs typeface="Times New Roman" pitchFamily="18" charset="0"/>
              </a:rPr>
              <a:t>X</a:t>
            </a:r>
            <a:r>
              <a:rPr lang="en-US" altLang="ja-JP" sz="2400" dirty="0" smtClean="0"/>
              <a:t>)</a:t>
            </a:r>
            <a:r>
              <a:rPr lang="ja-JP" altLang="en-US" sz="2400" dirty="0" smtClean="0"/>
              <a:t>：</a:t>
            </a:r>
            <a:r>
              <a:rPr lang="en-US" altLang="ja-JP" sz="2400" i="1" dirty="0" smtClean="0">
                <a:latin typeface="Times New Roman" pitchFamily="18" charset="0"/>
                <a:cs typeface="Times New Roman" pitchFamily="18" charset="0"/>
              </a:rPr>
              <a:t>X</a:t>
            </a:r>
            <a:r>
              <a:rPr lang="en-US" altLang="ja-JP" sz="2400" dirty="0" smtClean="0"/>
              <a:t> </a:t>
            </a:r>
            <a:r>
              <a:rPr lang="ja-JP" altLang="en-US" sz="2400" dirty="0" smtClean="0"/>
              <a:t>の分散．</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148550845"/>
              </p:ext>
            </p:extLst>
          </p:nvPr>
        </p:nvGraphicFramePr>
        <p:xfrm>
          <a:off x="4572000" y="1556792"/>
          <a:ext cx="3779986" cy="539998"/>
        </p:xfrm>
        <a:graphic>
          <a:graphicData uri="http://schemas.openxmlformats.org/presentationml/2006/ole">
            <mc:AlternateContent xmlns:mc="http://schemas.openxmlformats.org/markup-compatibility/2006">
              <mc:Choice xmlns:v="urn:schemas-microsoft-com:vml" Requires="v">
                <p:oleObj spid="_x0000_s120880" name="数式" r:id="rId5" imgW="1511280" imgH="215640" progId="Equation.3">
                  <p:embed/>
                </p:oleObj>
              </mc:Choice>
              <mc:Fallback>
                <p:oleObj name="数式" r:id="rId5" imgW="1511280" imgH="215640" progId="Equation.3">
                  <p:embed/>
                  <p:pic>
                    <p:nvPicPr>
                      <p:cNvPr id="0" name="Picture 2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72000" y="1556792"/>
                        <a:ext cx="3779986" cy="53999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6" name="テキスト ボックス 5"/>
          <p:cNvSpPr txBox="1"/>
          <p:nvPr/>
        </p:nvSpPr>
        <p:spPr>
          <a:xfrm>
            <a:off x="593906" y="2190055"/>
            <a:ext cx="8020144" cy="461665"/>
          </a:xfrm>
          <a:prstGeom prst="rect">
            <a:avLst/>
          </a:prstGeom>
          <a:noFill/>
        </p:spPr>
        <p:txBody>
          <a:bodyPr wrap="none" rtlCol="0">
            <a:spAutoFit/>
          </a:bodyPr>
          <a:lstStyle/>
          <a:p>
            <a:r>
              <a:rPr kumimoji="1" lang="ja-JP" altLang="en-US" sz="2400" dirty="0" smtClean="0"/>
              <a:t>したがって，大きさ </a:t>
            </a:r>
            <a:r>
              <a:rPr kumimoji="1" lang="en-US" altLang="ja-JP" sz="2400" i="1" dirty="0" smtClean="0">
                <a:latin typeface="Times New Roman" pitchFamily="18" charset="0"/>
                <a:cs typeface="Times New Roman" pitchFamily="18" charset="0"/>
              </a:rPr>
              <a:t>n</a:t>
            </a:r>
            <a:r>
              <a:rPr kumimoji="1" lang="en-US" altLang="ja-JP" sz="2400" dirty="0" smtClean="0"/>
              <a:t> </a:t>
            </a:r>
            <a:r>
              <a:rPr kumimoji="1" lang="ja-JP" altLang="en-US" sz="2400" dirty="0" smtClean="0"/>
              <a:t>の標本から得られる平均値の分散は，</a:t>
            </a:r>
            <a:endParaRPr kumimoji="1" lang="ja-JP" altLang="en-US" sz="2400" dirty="0"/>
          </a:p>
        </p:txBody>
      </p:sp>
      <mc:AlternateContent xmlns:mc="http://schemas.openxmlformats.org/markup-compatibility/2006">
        <mc:Choice xmlns:a14="http://schemas.microsoft.com/office/drawing/2010/main" Requires="a14">
          <p:sp>
            <p:nvSpPr>
              <p:cNvPr id="7" name="テキスト ボックス 6"/>
              <p:cNvSpPr txBox="1"/>
              <p:nvPr/>
            </p:nvSpPr>
            <p:spPr>
              <a:xfrm>
                <a:off x="1043608" y="2723353"/>
                <a:ext cx="5097357" cy="3404265"/>
              </a:xfrm>
              <a:prstGeom prst="rect">
                <a:avLst/>
              </a:prstGeom>
              <a:noFill/>
            </p:spPr>
            <p:txBody>
              <a:bodyPr wrap="none" lIns="0" tIns="0" rIns="0" bIns="0" rtlCol="0">
                <a:spAutoFit/>
              </a:bodyPr>
              <a:lstStyle/>
              <a:p>
                <a:pPr/>
                <a14:m>
                  <m:oMathPara xmlns:m="http://schemas.openxmlformats.org/officeDocument/2006/math">
                    <m:oMathParaPr>
                      <m:jc m:val="left"/>
                    </m:oMathParaPr>
                    <m:oMath xmlns:m="http://schemas.openxmlformats.org/officeDocument/2006/math">
                      <m:r>
                        <a:rPr kumimoji="1" lang="en-US" altLang="ja-JP" sz="2400" b="0" i="1" smtClean="0">
                          <a:latin typeface="Cambria Math" panose="02040503050406030204" pitchFamily="18" charset="0"/>
                        </a:rPr>
                        <m:t>𝑉</m:t>
                      </m:r>
                      <m:d>
                        <m:dPr>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acc>
                                <m:accPr>
                                  <m:chr m:val="̅"/>
                                  <m:ctrlPr>
                                    <a:rPr kumimoji="1" lang="en-US" altLang="ja-JP" sz="2400" b="0" i="1" smtClean="0">
                                      <a:latin typeface="Cambria Math" panose="02040503050406030204" pitchFamily="18" charset="0"/>
                                    </a:rPr>
                                  </m:ctrlPr>
                                </m:accPr>
                                <m:e>
                                  <m:r>
                                    <a:rPr kumimoji="1" lang="en-US" altLang="ja-JP" sz="2400" b="0" i="1" smtClean="0">
                                      <a:latin typeface="Cambria Math" panose="02040503050406030204" pitchFamily="18" charset="0"/>
                                    </a:rPr>
                                    <m:t>𝑦</m:t>
                                  </m:r>
                                </m:e>
                              </m:acc>
                            </m:e>
                            <m:sub>
                              <m:r>
                                <a:rPr kumimoji="1" lang="en-US" altLang="ja-JP" sz="2400" b="0" i="1" smtClean="0">
                                  <a:latin typeface="Cambria Math" panose="02040503050406030204" pitchFamily="18" charset="0"/>
                                </a:rPr>
                                <m:t>𝑗</m:t>
                              </m:r>
                            </m:sub>
                          </m:sSub>
                        </m:e>
                      </m:d>
                      <m:r>
                        <a:rPr kumimoji="1" lang="en-US" altLang="ja-JP" sz="2400" b="0" i="1" smtClean="0">
                          <a:latin typeface="Cambria Math" panose="02040503050406030204" pitchFamily="18" charset="0"/>
                        </a:rPr>
                        <m:t>=</m:t>
                      </m:r>
                      <m:r>
                        <a:rPr kumimoji="1" lang="en-US" altLang="ja-JP" sz="2400" b="0" i="1" smtClean="0">
                          <a:latin typeface="Cambria Math" panose="02040503050406030204" pitchFamily="18" charset="0"/>
                        </a:rPr>
                        <m:t>𝑉</m:t>
                      </m:r>
                      <m:d>
                        <m:dPr>
                          <m:ctrlPr>
                            <a:rPr kumimoji="1" lang="en-US" altLang="ja-JP" sz="2400" b="0" i="1" smtClean="0">
                              <a:latin typeface="Cambria Math" panose="02040503050406030204" pitchFamily="18" charset="0"/>
                            </a:rPr>
                          </m:ctrlPr>
                        </m:dPr>
                        <m:e>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den>
                          </m:f>
                          <m:nary>
                            <m:naryPr>
                              <m:chr m:val="∑"/>
                              <m:ctrlPr>
                                <a:rPr kumimoji="1" lang="en-US" altLang="ja-JP" sz="2400" b="0" i="1" smtClean="0">
                                  <a:latin typeface="Cambria Math" panose="02040503050406030204" pitchFamily="18" charset="0"/>
                                </a:rPr>
                              </m:ctrlPr>
                            </m:naryPr>
                            <m:sub>
                              <m:r>
                                <m:rPr>
                                  <m:brk m:alnAt="23"/>
                                </m:rPr>
                                <a:rPr kumimoji="1" lang="en-US" altLang="ja-JP" sz="2400" b="0" i="1" smtClean="0">
                                  <a:latin typeface="Cambria Math" panose="02040503050406030204" pitchFamily="18" charset="0"/>
                                </a:rPr>
                                <m:t>𝑖</m:t>
                              </m:r>
                              <m:r>
                                <a:rPr kumimoji="1" lang="en-US" altLang="ja-JP" sz="2400" b="0" i="1" smtClean="0">
                                  <a:latin typeface="Cambria Math" panose="02040503050406030204" pitchFamily="18" charset="0"/>
                                </a:rPr>
                                <m:t>=1</m:t>
                              </m:r>
                            </m:sub>
                            <m:sup>
                              <m:r>
                                <a:rPr kumimoji="1" lang="en-US" altLang="ja-JP" sz="2400" b="0" i="1" smtClean="0">
                                  <a:latin typeface="Cambria Math" panose="02040503050406030204" pitchFamily="18" charset="0"/>
                                </a:rPr>
                                <m:t>𝑛</m:t>
                              </m:r>
                            </m:sup>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𝑦</m:t>
                                  </m:r>
                                </m:e>
                                <m:sub>
                                  <m:r>
                                    <a:rPr kumimoji="1" lang="en-US" altLang="ja-JP" sz="2400" b="0" i="1" smtClean="0">
                                      <a:latin typeface="Cambria Math" panose="02040503050406030204" pitchFamily="18" charset="0"/>
                                    </a:rPr>
                                    <m:t>𝑖𝑗</m:t>
                                  </m:r>
                                </m:sub>
                              </m:sSub>
                            </m:e>
                          </m:nary>
                        </m:e>
                      </m:d>
                    </m:oMath>
                  </m:oMathPara>
                </a14:m>
                <a:endParaRPr kumimoji="1" lang="en-US" altLang="ja-JP" sz="2400" b="0" i="1" dirty="0" smtClean="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𝑛</m:t>
                              </m:r>
                            </m:e>
                            <m:sup>
                              <m:r>
                                <a:rPr kumimoji="1" lang="en-US" altLang="ja-JP" sz="2400" b="0" i="1" smtClean="0">
                                  <a:latin typeface="Cambria Math" panose="02040503050406030204" pitchFamily="18" charset="0"/>
                                </a:rPr>
                                <m:t>2</m:t>
                              </m:r>
                            </m:sup>
                          </m:sSup>
                        </m:den>
                      </m:f>
                      <m:r>
                        <a:rPr kumimoji="1" lang="en-US" altLang="ja-JP" sz="2400" b="0" i="1" smtClean="0">
                          <a:latin typeface="Cambria Math" panose="02040503050406030204" pitchFamily="18" charset="0"/>
                        </a:rPr>
                        <m:t>𝑉</m:t>
                      </m:r>
                      <m:d>
                        <m:dPr>
                          <m:ctrlPr>
                            <a:rPr kumimoji="1" lang="en-US" altLang="ja-JP" sz="2400" b="0" i="1" smtClean="0">
                              <a:latin typeface="Cambria Math" panose="02040503050406030204" pitchFamily="18" charset="0"/>
                            </a:rPr>
                          </m:ctrlPr>
                        </m:dPr>
                        <m:e>
                          <m:nary>
                            <m:naryPr>
                              <m:chr m:val="∑"/>
                              <m:ctrlPr>
                                <a:rPr lang="en-US" altLang="ja-JP" sz="2400" i="1">
                                  <a:latin typeface="Cambria Math" panose="02040503050406030204" pitchFamily="18" charset="0"/>
                                </a:rPr>
                              </m:ctrlPr>
                            </m:naryPr>
                            <m:sub>
                              <m:r>
                                <m:rPr>
                                  <m:brk m:alnAt="23"/>
                                </m:rPr>
                                <a:rPr lang="en-US" altLang="ja-JP" sz="2400" i="1">
                                  <a:latin typeface="Cambria Math" panose="02040503050406030204" pitchFamily="18" charset="0"/>
                                </a:rPr>
                                <m:t>𝑖</m:t>
                              </m:r>
                              <m:r>
                                <a:rPr lang="en-US" altLang="ja-JP" sz="2400" i="1">
                                  <a:latin typeface="Cambria Math" panose="02040503050406030204" pitchFamily="18" charset="0"/>
                                </a:rPr>
                                <m:t>=1</m:t>
                              </m:r>
                            </m:sub>
                            <m:sup>
                              <m:r>
                                <a:rPr lang="en-US" altLang="ja-JP" sz="2400" i="1">
                                  <a:latin typeface="Cambria Math" panose="02040503050406030204" pitchFamily="18" charset="0"/>
                                </a:rPr>
                                <m:t>𝑛</m:t>
                              </m:r>
                            </m:sup>
                            <m:e>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𝑦</m:t>
                                  </m:r>
                                </m:e>
                                <m:sub>
                                  <m:r>
                                    <a:rPr lang="en-US" altLang="ja-JP" sz="2400" i="1">
                                      <a:latin typeface="Cambria Math" panose="02040503050406030204" pitchFamily="18" charset="0"/>
                                    </a:rPr>
                                    <m:t>𝑖𝑗</m:t>
                                  </m:r>
                                </m:sub>
                              </m:sSub>
                            </m:e>
                          </m:nary>
                        </m:e>
                      </m:d>
                    </m:oMath>
                  </m:oMathPara>
                </a14:m>
                <a:endParaRPr kumimoji="1" lang="en-US" altLang="ja-JP" sz="2400" b="0" i="1" dirty="0" smtClean="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𝑛</m:t>
                              </m:r>
                            </m:e>
                            <m:sup>
                              <m:r>
                                <a:rPr kumimoji="1" lang="en-US" altLang="ja-JP" sz="2400" b="0" i="1" smtClean="0">
                                  <a:latin typeface="Cambria Math" panose="02040503050406030204" pitchFamily="18" charset="0"/>
                                </a:rPr>
                                <m:t>2</m:t>
                              </m:r>
                            </m:sup>
                          </m:sSup>
                        </m:den>
                      </m:f>
                      <m:d>
                        <m:dPr>
                          <m:begChr m:val="{"/>
                          <m:endChr m:val="}"/>
                          <m:ctrlPr>
                            <a:rPr kumimoji="1" lang="en-US" altLang="ja-JP" sz="2400" b="0" i="1" smtClean="0">
                              <a:latin typeface="Cambria Math" panose="02040503050406030204" pitchFamily="18" charset="0"/>
                            </a:rPr>
                          </m:ctrlPr>
                        </m:dPr>
                        <m:e>
                          <m:r>
                            <a:rPr kumimoji="1" lang="en-US" altLang="ja-JP" sz="2400" b="0" i="1" smtClean="0">
                              <a:latin typeface="Cambria Math" panose="02040503050406030204" pitchFamily="18" charset="0"/>
                            </a:rPr>
                            <m:t>𝑉</m:t>
                          </m:r>
                          <m:d>
                            <m:dPr>
                              <m:ctrlPr>
                                <a:rPr kumimoji="1" lang="en-US" altLang="ja-JP" sz="2400" b="0" i="1" smtClean="0">
                                  <a:latin typeface="Cambria Math" panose="02040503050406030204" pitchFamily="18" charset="0"/>
                                </a:rPr>
                              </m:ctrlPr>
                            </m:dPr>
                            <m:e>
                              <m:sSub>
                                <m:sSubPr>
                                  <m:ctrlPr>
                                    <a:rPr kumimoji="1" lang="en-US" altLang="ja-JP" sz="2400" b="0" i="1" smtClean="0">
                                      <a:latin typeface="Cambria Math" panose="02040503050406030204" pitchFamily="18" charset="0"/>
                                    </a:rPr>
                                  </m:ctrlPr>
                                </m:sSubPr>
                                <m:e>
                                  <m:r>
                                    <a:rPr kumimoji="1" lang="en-US" altLang="ja-JP" sz="2400" b="0" i="1" smtClean="0">
                                      <a:latin typeface="Cambria Math" panose="02040503050406030204" pitchFamily="18" charset="0"/>
                                    </a:rPr>
                                    <m:t>𝑦</m:t>
                                  </m:r>
                                </m:e>
                                <m:sub>
                                  <m:r>
                                    <a:rPr kumimoji="1" lang="en-US" altLang="ja-JP" sz="2400" b="0" i="1" smtClean="0">
                                      <a:latin typeface="Cambria Math" panose="02040503050406030204" pitchFamily="18" charset="0"/>
                                    </a:rPr>
                                    <m:t>1</m:t>
                                  </m:r>
                                  <m:r>
                                    <a:rPr kumimoji="1" lang="en-US" altLang="ja-JP" sz="2400" b="0" i="1" smtClean="0">
                                      <a:latin typeface="Cambria Math" panose="02040503050406030204" pitchFamily="18" charset="0"/>
                                    </a:rPr>
                                    <m:t>𝑗</m:t>
                                  </m:r>
                                </m:sub>
                              </m:sSub>
                            </m:e>
                          </m:d>
                          <m:r>
                            <a:rPr kumimoji="1" lang="en-US" altLang="ja-JP" sz="2400" b="0" i="1" smtClean="0">
                              <a:latin typeface="Cambria Math" panose="02040503050406030204" pitchFamily="18" charset="0"/>
                            </a:rPr>
                            <m:t>+</m:t>
                          </m:r>
                          <m:r>
                            <a:rPr lang="en-US" altLang="ja-JP" sz="2400" i="1">
                              <a:latin typeface="Cambria Math" panose="02040503050406030204" pitchFamily="18" charset="0"/>
                            </a:rPr>
                            <m:t>𝑉</m:t>
                          </m:r>
                          <m:d>
                            <m:dPr>
                              <m:ctrlPr>
                                <a:rPr lang="en-US" altLang="ja-JP" sz="2400" i="1">
                                  <a:latin typeface="Cambria Math" panose="02040503050406030204" pitchFamily="18" charset="0"/>
                                </a:rPr>
                              </m:ctrlPr>
                            </m:dPr>
                            <m:e>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𝑦</m:t>
                                  </m:r>
                                </m:e>
                                <m:sub>
                                  <m:r>
                                    <a:rPr lang="en-US" altLang="ja-JP" sz="2400" b="0" i="1" smtClean="0">
                                      <a:latin typeface="Cambria Math" panose="02040503050406030204" pitchFamily="18" charset="0"/>
                                    </a:rPr>
                                    <m:t>2</m:t>
                                  </m:r>
                                  <m:r>
                                    <a:rPr lang="en-US" altLang="ja-JP" sz="2400" i="1">
                                      <a:latin typeface="Cambria Math" panose="02040503050406030204" pitchFamily="18" charset="0"/>
                                    </a:rPr>
                                    <m:t>𝑗</m:t>
                                  </m:r>
                                </m:sub>
                              </m:sSub>
                            </m:e>
                          </m:d>
                          <m:r>
                            <a:rPr lang="en-US" altLang="ja-JP" sz="2400" b="0" i="1" smtClean="0">
                              <a:latin typeface="Cambria Math" panose="02040503050406030204" pitchFamily="18" charset="0"/>
                            </a:rPr>
                            <m:t>+</m:t>
                          </m:r>
                          <m:r>
                            <a:rPr lang="en-US" altLang="ja-JP" sz="2400" b="0" i="1" smtClean="0">
                              <a:latin typeface="Cambria Math" panose="02040503050406030204" pitchFamily="18" charset="0"/>
                              <a:ea typeface="Cambria Math" panose="02040503050406030204" pitchFamily="18" charset="0"/>
                            </a:rPr>
                            <m:t>⋯+</m:t>
                          </m:r>
                          <m:r>
                            <a:rPr lang="en-US" altLang="ja-JP" sz="2400" i="1">
                              <a:latin typeface="Cambria Math" panose="02040503050406030204" pitchFamily="18" charset="0"/>
                            </a:rPr>
                            <m:t>𝑉</m:t>
                          </m:r>
                          <m:d>
                            <m:dPr>
                              <m:ctrlPr>
                                <a:rPr lang="en-US" altLang="ja-JP" sz="2400" i="1">
                                  <a:latin typeface="Cambria Math" panose="02040503050406030204" pitchFamily="18" charset="0"/>
                                </a:rPr>
                              </m:ctrlPr>
                            </m:dPr>
                            <m:e>
                              <m:sSub>
                                <m:sSubPr>
                                  <m:ctrlPr>
                                    <a:rPr lang="en-US" altLang="ja-JP" sz="2400" i="1">
                                      <a:latin typeface="Cambria Math" panose="02040503050406030204" pitchFamily="18" charset="0"/>
                                    </a:rPr>
                                  </m:ctrlPr>
                                </m:sSubPr>
                                <m:e>
                                  <m:r>
                                    <a:rPr lang="en-US" altLang="ja-JP" sz="2400" i="1">
                                      <a:latin typeface="Cambria Math" panose="02040503050406030204" pitchFamily="18" charset="0"/>
                                    </a:rPr>
                                    <m:t>𝑦</m:t>
                                  </m:r>
                                </m:e>
                                <m:sub>
                                  <m:r>
                                    <a:rPr lang="en-US" altLang="ja-JP" sz="2400" b="0" i="1" smtClean="0">
                                      <a:latin typeface="Cambria Math" panose="02040503050406030204" pitchFamily="18" charset="0"/>
                                    </a:rPr>
                                    <m:t>𝑛</m:t>
                                  </m:r>
                                  <m:r>
                                    <a:rPr lang="en-US" altLang="ja-JP" sz="2400" i="1">
                                      <a:latin typeface="Cambria Math" panose="02040503050406030204" pitchFamily="18" charset="0"/>
                                    </a:rPr>
                                    <m:t>𝑗</m:t>
                                  </m:r>
                                </m:sub>
                              </m:sSub>
                            </m:e>
                          </m:d>
                        </m:e>
                      </m:d>
                    </m:oMath>
                  </m:oMathPara>
                </a14:m>
                <a:endParaRPr kumimoji="1" lang="en-US" altLang="ja-JP" sz="2400" b="0" i="1" dirty="0" smtClean="0">
                  <a:latin typeface="Cambria Math" panose="02040503050406030204" pitchFamily="18" charset="0"/>
                </a:endParaRPr>
              </a:p>
              <a:p>
                <a:pPr/>
                <a14:m>
                  <m:oMathPara xmlns:m="http://schemas.openxmlformats.org/officeDocument/2006/math">
                    <m:oMathParaPr>
                      <m:jc m:val="left"/>
                    </m:oMathParaPr>
                    <m:oMath xmlns:m="http://schemas.openxmlformats.org/officeDocument/2006/math">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sSup>
                            <m:sSupPr>
                              <m:ctrlPr>
                                <a:rPr kumimoji="1" lang="en-US" altLang="ja-JP" sz="2400" b="0" i="1" smtClean="0">
                                  <a:latin typeface="Cambria Math" panose="02040503050406030204" pitchFamily="18" charset="0"/>
                                </a:rPr>
                              </m:ctrlPr>
                            </m:sSupPr>
                            <m:e>
                              <m:r>
                                <a:rPr kumimoji="1" lang="en-US" altLang="ja-JP" sz="2400" b="0" i="1" smtClean="0">
                                  <a:latin typeface="Cambria Math" panose="02040503050406030204" pitchFamily="18" charset="0"/>
                                </a:rPr>
                                <m:t>𝑛</m:t>
                              </m:r>
                            </m:e>
                            <m:sup>
                              <m:r>
                                <a:rPr kumimoji="1" lang="en-US" altLang="ja-JP" sz="2400" b="0" i="1" smtClean="0">
                                  <a:latin typeface="Cambria Math" panose="02040503050406030204" pitchFamily="18" charset="0"/>
                                </a:rPr>
                                <m:t>2</m:t>
                              </m:r>
                            </m:sup>
                          </m:sSup>
                        </m:den>
                      </m:f>
                      <m:r>
                        <a:rPr kumimoji="1" lang="en-US" altLang="ja-JP" sz="2400" b="0" i="1" smtClean="0">
                          <a:latin typeface="Cambria Math" panose="02040503050406030204" pitchFamily="18" charset="0"/>
                        </a:rPr>
                        <m:t>𝑛</m:t>
                      </m:r>
                      <m:sSup>
                        <m:sSupPr>
                          <m:ctrlPr>
                            <a:rPr kumimoji="1" lang="en-US" altLang="ja-JP" sz="2400" b="0" i="1" smtClean="0">
                              <a:latin typeface="Cambria Math" panose="02040503050406030204" pitchFamily="18" charset="0"/>
                            </a:rPr>
                          </m:ctrlPr>
                        </m:sSupPr>
                        <m:e>
                          <m:r>
                            <a:rPr kumimoji="1" lang="ja-JP" altLang="en-US" sz="2400" b="0" i="1" smtClean="0">
                              <a:latin typeface="Cambria Math" panose="02040503050406030204" pitchFamily="18" charset="0"/>
                            </a:rPr>
                            <m:t>𝜎</m:t>
                          </m:r>
                        </m:e>
                        <m:sup>
                          <m:r>
                            <a:rPr kumimoji="1" lang="en-US" altLang="ja-JP" sz="2400" b="0" i="1" smtClean="0">
                              <a:latin typeface="Cambria Math" panose="02040503050406030204" pitchFamily="18" charset="0"/>
                            </a:rPr>
                            <m:t>2</m:t>
                          </m:r>
                        </m:sup>
                      </m:sSup>
                      <m:r>
                        <a:rPr kumimoji="1" lang="en-US" altLang="ja-JP" sz="2400" b="0" i="1" smtClean="0">
                          <a:latin typeface="Cambria Math" panose="02040503050406030204" pitchFamily="18" charset="0"/>
                        </a:rPr>
                        <m:t>=</m:t>
                      </m:r>
                      <m:f>
                        <m:fPr>
                          <m:ctrlPr>
                            <a:rPr kumimoji="1" lang="en-US" altLang="ja-JP" sz="2400" b="0" i="1" smtClean="0">
                              <a:latin typeface="Cambria Math" panose="02040503050406030204" pitchFamily="18" charset="0"/>
                            </a:rPr>
                          </m:ctrlPr>
                        </m:fPr>
                        <m:num>
                          <m:r>
                            <a:rPr kumimoji="1" lang="en-US" altLang="ja-JP" sz="2400" b="0" i="1" smtClean="0">
                              <a:latin typeface="Cambria Math" panose="02040503050406030204" pitchFamily="18" charset="0"/>
                            </a:rPr>
                            <m:t>1</m:t>
                          </m:r>
                        </m:num>
                        <m:den>
                          <m:r>
                            <a:rPr kumimoji="1" lang="en-US" altLang="ja-JP" sz="2400" b="0" i="1" smtClean="0">
                              <a:latin typeface="Cambria Math" panose="02040503050406030204" pitchFamily="18" charset="0"/>
                            </a:rPr>
                            <m:t>𝑛</m:t>
                          </m:r>
                        </m:den>
                      </m:f>
                      <m:sSup>
                        <m:sSupPr>
                          <m:ctrlPr>
                            <a:rPr kumimoji="1" lang="en-US" altLang="ja-JP" sz="2400" b="0" i="1" smtClean="0">
                              <a:latin typeface="Cambria Math" panose="02040503050406030204" pitchFamily="18" charset="0"/>
                            </a:rPr>
                          </m:ctrlPr>
                        </m:sSupPr>
                        <m:e>
                          <m:r>
                            <a:rPr kumimoji="1" lang="ja-JP" altLang="en-US" sz="2400" b="0" i="1" smtClean="0">
                              <a:latin typeface="Cambria Math" panose="02040503050406030204" pitchFamily="18" charset="0"/>
                            </a:rPr>
                            <m:t>𝜎</m:t>
                          </m:r>
                        </m:e>
                        <m:sup>
                          <m:r>
                            <a:rPr kumimoji="1" lang="en-US" altLang="ja-JP" sz="2400" b="0" i="1" smtClean="0">
                              <a:latin typeface="Cambria Math" panose="02040503050406030204" pitchFamily="18" charset="0"/>
                            </a:rPr>
                            <m:t>2</m:t>
                          </m:r>
                        </m:sup>
                      </m:sSup>
                    </m:oMath>
                  </m:oMathPara>
                </a14:m>
                <a:endParaRPr kumimoji="1" lang="ja-JP" altLang="en-US" sz="2400" dirty="0"/>
              </a:p>
            </p:txBody>
          </p:sp>
        </mc:Choice>
        <mc:Fallback>
          <p:sp>
            <p:nvSpPr>
              <p:cNvPr id="7" name="テキスト ボックス 6"/>
              <p:cNvSpPr txBox="1">
                <a:spLocks noRot="1" noChangeAspect="1" noMove="1" noResize="1" noEditPoints="1" noAdjustHandles="1" noChangeArrowheads="1" noChangeShapeType="1" noTextEdit="1"/>
              </p:cNvSpPr>
              <p:nvPr/>
            </p:nvSpPr>
            <p:spPr>
              <a:xfrm>
                <a:off x="1043608" y="2723353"/>
                <a:ext cx="5097357" cy="3404265"/>
              </a:xfrm>
              <a:prstGeom prst="rect">
                <a:avLst/>
              </a:prstGeom>
              <a:blipFill>
                <a:blip r:embed="rId7"/>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412785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lnSpcReduction="10000"/>
          </a:bodyPr>
          <a:lstStyle/>
          <a:p>
            <a:pPr lvl="1"/>
            <a:r>
              <a:rPr lang="ja-JP" altLang="en-US" u="sng" dirty="0" smtClean="0">
                <a:solidFill>
                  <a:srgbClr val="FF0000"/>
                </a:solidFill>
              </a:rPr>
              <a:t>水準</a:t>
            </a:r>
            <a:r>
              <a:rPr lang="ja-JP" altLang="en-US" dirty="0" smtClean="0">
                <a:sym typeface="Wingdings" pitchFamily="2" charset="2"/>
              </a:rPr>
              <a:t>（</a:t>
            </a:r>
            <a:r>
              <a:rPr lang="en-US" altLang="ja-JP" dirty="0" smtClean="0">
                <a:sym typeface="Wingdings" pitchFamily="2" charset="2"/>
              </a:rPr>
              <a:t>level</a:t>
            </a:r>
            <a:r>
              <a:rPr lang="ja-JP" altLang="en-US" dirty="0" smtClean="0">
                <a:sym typeface="Wingdings" pitchFamily="2" charset="2"/>
              </a:rPr>
              <a:t>）：独立変数がとりうる「値」のこと．</a:t>
            </a:r>
            <a:r>
              <a:rPr lang="ja-JP" altLang="en-US" dirty="0" smtClean="0"/>
              <a:t>実験では</a:t>
            </a:r>
            <a:r>
              <a:rPr lang="ja-JP" altLang="en-US" u="sng" dirty="0" smtClean="0">
                <a:solidFill>
                  <a:srgbClr val="FF0000"/>
                </a:solidFill>
              </a:rPr>
              <a:t>条件</a:t>
            </a:r>
            <a:r>
              <a:rPr lang="ja-JP" altLang="en-US" dirty="0" smtClean="0"/>
              <a:t>（</a:t>
            </a:r>
            <a:r>
              <a:rPr lang="en-US" altLang="ja-JP" dirty="0" smtClean="0"/>
              <a:t>condition</a:t>
            </a:r>
            <a:r>
              <a:rPr lang="ja-JP" altLang="en-US" dirty="0" smtClean="0"/>
              <a:t>）とも呼ばれる．各条件への参加者が異なるときには，</a:t>
            </a:r>
            <a:r>
              <a:rPr lang="ja-JP" altLang="en-US" u="sng" dirty="0" smtClean="0">
                <a:solidFill>
                  <a:srgbClr val="FF0000"/>
                </a:solidFill>
              </a:rPr>
              <a:t>群</a:t>
            </a:r>
            <a:r>
              <a:rPr lang="ja-JP" altLang="en-US" dirty="0" smtClean="0"/>
              <a:t>（</a:t>
            </a:r>
            <a:r>
              <a:rPr lang="en-US" altLang="ja-JP" dirty="0" smtClean="0"/>
              <a:t>group</a:t>
            </a:r>
            <a:r>
              <a:rPr lang="ja-JP" altLang="en-US" dirty="0" smtClean="0"/>
              <a:t>）という表現もよく使われる．興味ある実験的操作を行う</a:t>
            </a:r>
            <a:r>
              <a:rPr lang="ja-JP" altLang="en-US" u="sng" dirty="0" smtClean="0">
                <a:solidFill>
                  <a:srgbClr val="FF0000"/>
                </a:solidFill>
              </a:rPr>
              <a:t>実験群</a:t>
            </a:r>
            <a:r>
              <a:rPr lang="ja-JP" altLang="en-US" dirty="0" smtClean="0"/>
              <a:t>（</a:t>
            </a:r>
            <a:r>
              <a:rPr lang="en-US" altLang="ja-JP" dirty="0" smtClean="0"/>
              <a:t>experimental group</a:t>
            </a:r>
            <a:r>
              <a:rPr lang="ja-JP" altLang="en-US" dirty="0" smtClean="0"/>
              <a:t>）と，比較のための</a:t>
            </a:r>
            <a:r>
              <a:rPr lang="ja-JP" altLang="en-US" u="sng" dirty="0" smtClean="0">
                <a:solidFill>
                  <a:srgbClr val="FF0000"/>
                </a:solidFill>
              </a:rPr>
              <a:t>統制群</a:t>
            </a:r>
            <a:r>
              <a:rPr lang="ja-JP" altLang="en-US" dirty="0" smtClean="0"/>
              <a:t>あるいは</a:t>
            </a:r>
            <a:r>
              <a:rPr lang="ja-JP" altLang="en-US" u="sng" dirty="0" smtClean="0">
                <a:solidFill>
                  <a:srgbClr val="FF0000"/>
                </a:solidFill>
              </a:rPr>
              <a:t>対照群</a:t>
            </a:r>
            <a:r>
              <a:rPr lang="ja-JP" altLang="en-US" dirty="0" smtClean="0"/>
              <a:t>（</a:t>
            </a:r>
            <a:r>
              <a:rPr lang="en-US" altLang="ja-JP" dirty="0" smtClean="0"/>
              <a:t>control group</a:t>
            </a:r>
            <a:r>
              <a:rPr lang="ja-JP" altLang="en-US" dirty="0" smtClean="0"/>
              <a:t>）が置かれる．この例では，以下の３水準．</a:t>
            </a:r>
            <a:endParaRPr lang="en-US" altLang="ja-JP" dirty="0" smtClean="0"/>
          </a:p>
          <a:p>
            <a:pPr lvl="2"/>
            <a:r>
              <a:rPr lang="ja-JP" altLang="en-US" dirty="0" smtClean="0"/>
              <a:t>他者が監視している「監視条件」</a:t>
            </a:r>
            <a:endParaRPr lang="en-US" altLang="ja-JP" dirty="0" smtClean="0"/>
          </a:p>
          <a:p>
            <a:pPr lvl="2"/>
            <a:r>
              <a:rPr lang="ja-JP" altLang="en-US" dirty="0" smtClean="0"/>
              <a:t>監視はしていないが近くに他者が存在する「監視なし</a:t>
            </a:r>
            <a:r>
              <a:rPr lang="en-US" altLang="ja-JP" dirty="0" smtClean="0"/>
              <a:t>―</a:t>
            </a:r>
            <a:r>
              <a:rPr lang="ja-JP" altLang="en-US" dirty="0" smtClean="0"/>
              <a:t>共作業条件」</a:t>
            </a:r>
            <a:endParaRPr lang="en-US" altLang="ja-JP" dirty="0" smtClean="0"/>
          </a:p>
          <a:p>
            <a:pPr lvl="2"/>
            <a:r>
              <a:rPr lang="ja-JP" altLang="en-US" dirty="0" smtClean="0"/>
              <a:t>他者が存在しない「監視なし</a:t>
            </a:r>
            <a:r>
              <a:rPr lang="en-US" altLang="ja-JP" dirty="0" smtClean="0"/>
              <a:t>―</a:t>
            </a:r>
            <a:r>
              <a:rPr lang="ja-JP" altLang="en-US" dirty="0" smtClean="0"/>
              <a:t>隔離条件」．</a:t>
            </a:r>
            <a:endParaRPr lang="en-US" altLang="ja-JP" dirty="0" smtClean="0"/>
          </a:p>
          <a:p>
            <a:pPr lvl="1"/>
            <a:endParaRPr kumimoji="1" lang="ja-JP" alt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データにおいて，</a:t>
            </a:r>
            <a:r>
              <a:rPr kumimoji="1" lang="en-US" altLang="ja-JP" i="1" dirty="0" smtClean="0">
                <a:latin typeface="Times New Roman" pitchFamily="18" charset="0"/>
                <a:cs typeface="Times New Roman" pitchFamily="18" charset="0"/>
              </a:rPr>
              <a:t>J</a:t>
            </a:r>
            <a:r>
              <a:rPr kumimoji="1" lang="en-US" altLang="ja-JP" dirty="0" smtClean="0"/>
              <a:t> </a:t>
            </a:r>
            <a:r>
              <a:rPr kumimoji="1" lang="ja-JP" altLang="en-US" dirty="0" smtClean="0"/>
              <a:t>個ある平均値（各水準の平均値）の不偏分散を計算する．</a:t>
            </a:r>
            <a:endParaRPr kumimoji="1" lang="en-US" altLang="ja-JP" dirty="0" smtClean="0"/>
          </a:p>
          <a:p>
            <a:endParaRPr lang="en-US" altLang="ja-JP" dirty="0"/>
          </a:p>
          <a:p>
            <a:endParaRPr kumimoji="1" lang="en-US" altLang="ja-JP" dirty="0" smtClean="0"/>
          </a:p>
          <a:p>
            <a:r>
              <a:rPr lang="ja-JP" altLang="en-US" dirty="0" smtClean="0"/>
              <a:t>この不偏分散の期待値は，</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2090865757"/>
              </p:ext>
            </p:extLst>
          </p:nvPr>
        </p:nvGraphicFramePr>
        <p:xfrm>
          <a:off x="2109788" y="2708275"/>
          <a:ext cx="2419350" cy="1008063"/>
        </p:xfrm>
        <a:graphic>
          <a:graphicData uri="http://schemas.openxmlformats.org/presentationml/2006/ole">
            <mc:AlternateContent xmlns:mc="http://schemas.openxmlformats.org/markup-compatibility/2006">
              <mc:Choice xmlns:v="urn:schemas-microsoft-com:vml" Requires="v">
                <p:oleObj spid="_x0000_s121886" name="数式" r:id="rId3" imgW="1066680" imgH="444240" progId="Equation.3">
                  <p:embed/>
                </p:oleObj>
              </mc:Choice>
              <mc:Fallback>
                <p:oleObj name="数式" r:id="rId3" imgW="1066680" imgH="444240" progId="Equation.3">
                  <p:embed/>
                  <p:pic>
                    <p:nvPicPr>
                      <p:cNvPr id="0" name="Picture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9788" y="2708275"/>
                        <a:ext cx="2419350" cy="10080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オブジェクト 4"/>
          <p:cNvGraphicFramePr>
            <a:graphicFrameLocks noChangeAspect="1"/>
          </p:cNvGraphicFramePr>
          <p:nvPr>
            <p:extLst>
              <p:ext uri="{D42A27DB-BD31-4B8C-83A1-F6EECF244321}">
                <p14:modId xmlns:p14="http://schemas.microsoft.com/office/powerpoint/2010/main" val="2426298486"/>
              </p:ext>
            </p:extLst>
          </p:nvPr>
        </p:nvGraphicFramePr>
        <p:xfrm>
          <a:off x="1419225" y="4465638"/>
          <a:ext cx="3946525" cy="1095375"/>
        </p:xfrm>
        <a:graphic>
          <a:graphicData uri="http://schemas.openxmlformats.org/presentationml/2006/ole">
            <mc:AlternateContent xmlns:mc="http://schemas.openxmlformats.org/markup-compatibility/2006">
              <mc:Choice xmlns:v="urn:schemas-microsoft-com:vml" Requires="v">
                <p:oleObj spid="_x0000_s121887" name="数式" r:id="rId5" imgW="1739880" imgH="482400" progId="Equation.3">
                  <p:embed/>
                </p:oleObj>
              </mc:Choice>
              <mc:Fallback>
                <p:oleObj name="数式" r:id="rId5" imgW="1739880" imgH="482400" progId="Equation.3">
                  <p:embed/>
                  <p:pic>
                    <p:nvPicPr>
                      <p:cNvPr id="0" name="Picture 1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19225" y="4465638"/>
                        <a:ext cx="3946525" cy="1095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7978329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a:bodyPr>
          <a:lstStyle/>
          <a:p>
            <a:r>
              <a:rPr lang="ja-JP" altLang="en-US" u="sng" dirty="0" smtClean="0"/>
              <a:t>帰無仮説が正しいとき</a:t>
            </a:r>
            <a:r>
              <a:rPr lang="ja-JP" altLang="en-US" dirty="0" smtClean="0"/>
              <a:t>，</a:t>
            </a:r>
            <a:r>
              <a:rPr lang="en-US" altLang="ja-JP" i="1" dirty="0" smtClean="0">
                <a:latin typeface="Times New Roman" pitchFamily="18" charset="0"/>
                <a:cs typeface="Times New Roman" pitchFamily="18" charset="0"/>
              </a:rPr>
              <a:t>J</a:t>
            </a:r>
            <a:r>
              <a:rPr lang="en-US" altLang="ja-JP" dirty="0" smtClean="0"/>
              <a:t> </a:t>
            </a:r>
            <a:r>
              <a:rPr lang="ja-JP" altLang="en-US" dirty="0" smtClean="0"/>
              <a:t>回の標本抽出から計算される平均値の不偏分散を </a:t>
            </a:r>
            <a:r>
              <a:rPr lang="en-US" altLang="ja-JP" i="1" dirty="0" smtClean="0">
                <a:latin typeface="Times New Roman" pitchFamily="18" charset="0"/>
                <a:cs typeface="Times New Roman" pitchFamily="18" charset="0"/>
              </a:rPr>
              <a:t>n</a:t>
            </a:r>
            <a:r>
              <a:rPr lang="en-US" altLang="ja-JP" dirty="0" smtClean="0"/>
              <a:t> </a:t>
            </a:r>
            <a:r>
              <a:rPr lang="ja-JP" altLang="en-US" dirty="0" smtClean="0"/>
              <a:t>倍したものは，母集団分散 </a:t>
            </a:r>
            <a:r>
              <a:rPr lang="en-US" altLang="ja-JP" i="1" dirty="0" smtClean="0">
                <a:latin typeface="Times New Roman" pitchFamily="18" charset="0"/>
                <a:cs typeface="Times New Roman" pitchFamily="18" charset="0"/>
              </a:rPr>
              <a:t>σ</a:t>
            </a:r>
            <a:r>
              <a:rPr lang="en-US" altLang="ja-JP" baseline="30000" dirty="0" smtClean="0"/>
              <a:t>2</a:t>
            </a:r>
            <a:r>
              <a:rPr lang="en-US" altLang="ja-JP" dirty="0" smtClean="0"/>
              <a:t> </a:t>
            </a:r>
            <a:r>
              <a:rPr lang="ja-JP" altLang="en-US" dirty="0" smtClean="0"/>
              <a:t>の不偏推定量となる．</a:t>
            </a:r>
            <a:endParaRPr lang="en-US" altLang="ja-JP" dirty="0" smtClean="0"/>
          </a:p>
          <a:p>
            <a:endParaRPr lang="en-US" altLang="ja-JP" dirty="0"/>
          </a:p>
          <a:p>
            <a:endParaRPr lang="en-US" altLang="ja-JP" dirty="0" smtClean="0"/>
          </a:p>
          <a:p>
            <a:r>
              <a:rPr lang="ja-JP" altLang="en-US" dirty="0" smtClean="0"/>
              <a:t>これは，各水準での標本の大きさ </a:t>
            </a:r>
            <a:r>
              <a:rPr lang="en-US" altLang="ja-JP" i="1" dirty="0" err="1" smtClean="0">
                <a:latin typeface="Times New Roman" pitchFamily="18" charset="0"/>
                <a:cs typeface="Times New Roman" pitchFamily="18" charset="0"/>
              </a:rPr>
              <a:t>n</a:t>
            </a:r>
            <a:r>
              <a:rPr lang="en-US" altLang="ja-JP" i="1" baseline="-25000" dirty="0" err="1" smtClean="0">
                <a:latin typeface="Times New Roman" pitchFamily="18" charset="0"/>
                <a:cs typeface="Times New Roman" pitchFamily="18" charset="0"/>
              </a:rPr>
              <a:t>j</a:t>
            </a:r>
            <a:r>
              <a:rPr lang="ja-JP" altLang="en-US" dirty="0" smtClean="0"/>
              <a:t>（</a:t>
            </a:r>
            <a:r>
              <a:rPr lang="ja-JP" altLang="en-US" u="sng" dirty="0" smtClean="0">
                <a:solidFill>
                  <a:srgbClr val="FF0000"/>
                </a:solidFill>
              </a:rPr>
              <a:t>繰り返し数</a:t>
            </a:r>
            <a:r>
              <a:rPr lang="ja-JP" altLang="en-US" dirty="0" smtClean="0"/>
              <a:t>と呼ばれる）が等しい場合の，級間平均平方である．</a:t>
            </a:r>
            <a:endParaRPr lang="en-US" altLang="ja-JP" dirty="0" smtClean="0"/>
          </a:p>
        </p:txBody>
      </p:sp>
      <p:graphicFrame>
        <p:nvGraphicFramePr>
          <p:cNvPr id="88066" name="Object 2"/>
          <p:cNvGraphicFramePr>
            <a:graphicFrameLocks noChangeAspect="1"/>
          </p:cNvGraphicFramePr>
          <p:nvPr>
            <p:extLst>
              <p:ext uri="{D42A27DB-BD31-4B8C-83A1-F6EECF244321}">
                <p14:modId xmlns:p14="http://schemas.microsoft.com/office/powerpoint/2010/main" val="2513524364"/>
              </p:ext>
            </p:extLst>
          </p:nvPr>
        </p:nvGraphicFramePr>
        <p:xfrm>
          <a:off x="2915816" y="5301208"/>
          <a:ext cx="5218112" cy="936625"/>
        </p:xfrm>
        <a:graphic>
          <a:graphicData uri="http://schemas.openxmlformats.org/presentationml/2006/ole">
            <mc:AlternateContent xmlns:mc="http://schemas.openxmlformats.org/markup-compatibility/2006">
              <mc:Choice xmlns:v="urn:schemas-microsoft-com:vml" Requires="v">
                <p:oleObj spid="_x0000_s88107" name="数式" r:id="rId3" imgW="2476500" imgH="444500" progId="Equation.3">
                  <p:embed/>
                </p:oleObj>
              </mc:Choice>
              <mc:Fallback>
                <p:oleObj name="数式" r:id="rId3" imgW="2476500" imgH="444500" progId="Equation.3">
                  <p:embed/>
                  <p:pic>
                    <p:nvPicPr>
                      <p:cNvPr id="0" name="Picture 2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5816" y="5301208"/>
                        <a:ext cx="5218112" cy="936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 name="オブジェクト 3"/>
          <p:cNvGraphicFramePr>
            <a:graphicFrameLocks noChangeAspect="1"/>
          </p:cNvGraphicFramePr>
          <p:nvPr>
            <p:extLst>
              <p:ext uri="{D42A27DB-BD31-4B8C-83A1-F6EECF244321}">
                <p14:modId xmlns:p14="http://schemas.microsoft.com/office/powerpoint/2010/main" val="2792105826"/>
              </p:ext>
            </p:extLst>
          </p:nvPr>
        </p:nvGraphicFramePr>
        <p:xfrm>
          <a:off x="1792288" y="3213100"/>
          <a:ext cx="3887787" cy="1095375"/>
        </p:xfrm>
        <a:graphic>
          <a:graphicData uri="http://schemas.openxmlformats.org/presentationml/2006/ole">
            <mc:AlternateContent xmlns:mc="http://schemas.openxmlformats.org/markup-compatibility/2006">
              <mc:Choice xmlns:v="urn:schemas-microsoft-com:vml" Requires="v">
                <p:oleObj spid="_x0000_s88108" name="数式" r:id="rId5" imgW="1714320" imgH="482400" progId="Equation.3">
                  <p:embed/>
                </p:oleObj>
              </mc:Choice>
              <mc:Fallback>
                <p:oleObj name="数式" r:id="rId5" imgW="1714320" imgH="482400" progId="Equation.3">
                  <p:embed/>
                  <p:pic>
                    <p:nvPicPr>
                      <p:cNvPr id="0" name="Picture 3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92288" y="3213100"/>
                        <a:ext cx="3887787" cy="1095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smtClean="0"/>
              <a:t>繰り返し数が水準によって異なる場合でも，</a:t>
            </a:r>
            <a:r>
              <a:rPr lang="ja-JP" altLang="en-US" u="sng" dirty="0" smtClean="0"/>
              <a:t>帰無仮説が正しいとき</a:t>
            </a:r>
            <a:r>
              <a:rPr lang="ja-JP" altLang="en-US" dirty="0" smtClean="0"/>
              <a:t>，級間平均平方は母集団分散の不偏推定量となる．</a:t>
            </a:r>
            <a:endParaRPr kumimoji="1" lang="ja-JP" altLang="en-US"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3665153883"/>
              </p:ext>
            </p:extLst>
          </p:nvPr>
        </p:nvGraphicFramePr>
        <p:xfrm>
          <a:off x="1763688" y="3356992"/>
          <a:ext cx="4003675" cy="1095375"/>
        </p:xfrm>
        <a:graphic>
          <a:graphicData uri="http://schemas.openxmlformats.org/presentationml/2006/ole">
            <mc:AlternateContent xmlns:mc="http://schemas.openxmlformats.org/markup-compatibility/2006">
              <mc:Choice xmlns:v="urn:schemas-microsoft-com:vml" Requires="v">
                <p:oleObj spid="_x0000_s122896" name="数式" r:id="rId3" imgW="1765080" imgH="482400" progId="Equation.3">
                  <p:embed/>
                </p:oleObj>
              </mc:Choice>
              <mc:Fallback>
                <p:oleObj name="数式" r:id="rId3" imgW="1765080" imgH="482400" progId="Equation.3">
                  <p:embed/>
                  <p:pic>
                    <p:nvPicPr>
                      <p:cNvPr id="0"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8" y="3356992"/>
                        <a:ext cx="4003675" cy="1095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kumimoji="1" lang="en-US" altLang="ja-JP" i="1" dirty="0" err="1" smtClean="0">
                <a:latin typeface="Times New Roman" pitchFamily="18" charset="0"/>
                <a:cs typeface="Times New Roman" pitchFamily="18" charset="0"/>
              </a:rPr>
              <a:t>MS</a:t>
            </a:r>
            <a:r>
              <a:rPr kumimoji="1" lang="en-US" altLang="ja-JP" i="1" baseline="-25000" dirty="0" err="1" smtClean="0">
                <a:latin typeface="Times New Roman" pitchFamily="18" charset="0"/>
                <a:cs typeface="Times New Roman" pitchFamily="18" charset="0"/>
              </a:rPr>
              <a:t>within</a:t>
            </a:r>
            <a:r>
              <a:rPr kumimoji="1" lang="ja-JP" altLang="en-US" dirty="0" smtClean="0"/>
              <a:t>の期待値</a:t>
            </a:r>
            <a:r>
              <a:rPr lang="ja-JP" altLang="en-US" dirty="0" smtClean="0"/>
              <a:t>：</a:t>
            </a:r>
            <a:endParaRPr lang="en-US" altLang="ja-JP" dirty="0" smtClean="0"/>
          </a:p>
          <a:p>
            <a:endParaRPr kumimoji="1" lang="en-US" altLang="ja-JP" dirty="0" smtClean="0"/>
          </a:p>
          <a:p>
            <a:endParaRPr lang="en-US" altLang="ja-JP" dirty="0" smtClean="0"/>
          </a:p>
          <a:p>
            <a:r>
              <a:rPr lang="en-US" altLang="ja-JP" i="1" dirty="0" err="1" smtClean="0">
                <a:latin typeface="Times New Roman" pitchFamily="18" charset="0"/>
                <a:cs typeface="Times New Roman" pitchFamily="18" charset="0"/>
              </a:rPr>
              <a:t>MS</a:t>
            </a:r>
            <a:r>
              <a:rPr lang="en-US" altLang="ja-JP" i="1" baseline="-25000" dirty="0" err="1" smtClean="0">
                <a:latin typeface="Times New Roman" pitchFamily="18" charset="0"/>
                <a:cs typeface="Times New Roman" pitchFamily="18" charset="0"/>
              </a:rPr>
              <a:t>between</a:t>
            </a:r>
            <a:r>
              <a:rPr lang="ja-JP" altLang="en-US" dirty="0" smtClean="0"/>
              <a:t>の期待値：</a:t>
            </a:r>
            <a:endParaRPr lang="en-US" altLang="ja-JP" dirty="0" smtClean="0"/>
          </a:p>
        </p:txBody>
      </p:sp>
      <p:graphicFrame>
        <p:nvGraphicFramePr>
          <p:cNvPr id="4" name="オブジェクト 3"/>
          <p:cNvGraphicFramePr>
            <a:graphicFrameLocks noChangeAspect="1"/>
          </p:cNvGraphicFramePr>
          <p:nvPr/>
        </p:nvGraphicFramePr>
        <p:xfrm>
          <a:off x="1547664" y="2348881"/>
          <a:ext cx="2664296" cy="648994"/>
        </p:xfrm>
        <a:graphic>
          <a:graphicData uri="http://schemas.openxmlformats.org/presentationml/2006/ole">
            <mc:AlternateContent xmlns:mc="http://schemas.openxmlformats.org/markup-compatibility/2006">
              <mc:Choice xmlns:v="urn:schemas-microsoft-com:vml" Requires="v">
                <p:oleObj spid="_x0000_s85091" name="数式" r:id="rId3" imgW="990170" imgH="241195" progId="Equation.3">
                  <p:embed/>
                </p:oleObj>
              </mc:Choice>
              <mc:Fallback>
                <p:oleObj name="数式" r:id="rId3" imgW="990170" imgH="241195" progId="Equation.3">
                  <p:embed/>
                  <p:pic>
                    <p:nvPicPr>
                      <p:cNvPr id="0" name="Picture 7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64" y="2348881"/>
                        <a:ext cx="2664296" cy="64899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4995" name="Object 3"/>
          <p:cNvGraphicFramePr>
            <a:graphicFrameLocks noChangeAspect="1"/>
          </p:cNvGraphicFramePr>
          <p:nvPr/>
        </p:nvGraphicFramePr>
        <p:xfrm>
          <a:off x="1619672" y="3861048"/>
          <a:ext cx="4833044" cy="1091296"/>
        </p:xfrm>
        <a:graphic>
          <a:graphicData uri="http://schemas.openxmlformats.org/presentationml/2006/ole">
            <mc:AlternateContent xmlns:mc="http://schemas.openxmlformats.org/markup-compatibility/2006">
              <mc:Choice xmlns:v="urn:schemas-microsoft-com:vml" Requires="v">
                <p:oleObj spid="_x0000_s85092" name="数式" r:id="rId5" imgW="1968500" imgH="444500" progId="Equation.3">
                  <p:embed/>
                </p:oleObj>
              </mc:Choice>
              <mc:Fallback>
                <p:oleObj name="数式" r:id="rId5" imgW="1968500" imgH="444500" progId="Equation.3">
                  <p:embed/>
                  <p:pic>
                    <p:nvPicPr>
                      <p:cNvPr id="0" name="Picture 7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19672" y="3861048"/>
                        <a:ext cx="4833044" cy="109129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4996" name="Object 4"/>
          <p:cNvGraphicFramePr>
            <a:graphicFrameLocks noChangeAspect="1"/>
          </p:cNvGraphicFramePr>
          <p:nvPr/>
        </p:nvGraphicFramePr>
        <p:xfrm>
          <a:off x="4067944" y="4797152"/>
          <a:ext cx="3429000" cy="763587"/>
        </p:xfrm>
        <a:graphic>
          <a:graphicData uri="http://schemas.openxmlformats.org/presentationml/2006/ole">
            <mc:AlternateContent xmlns:mc="http://schemas.openxmlformats.org/markup-compatibility/2006">
              <mc:Choice xmlns:v="urn:schemas-microsoft-com:vml" Requires="v">
                <p:oleObj spid="_x0000_s85093" name="数式" r:id="rId7" imgW="1028700" imgH="228600" progId="Equation.3">
                  <p:embed/>
                </p:oleObj>
              </mc:Choice>
              <mc:Fallback>
                <p:oleObj name="数式" r:id="rId7" imgW="1028700" imgH="228600" progId="Equation.3">
                  <p:embed/>
                  <p:pic>
                    <p:nvPicPr>
                      <p:cNvPr id="0" name="Picture 7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67944" y="4797152"/>
                        <a:ext cx="3429000" cy="7635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7" name="テキスト ボックス 6"/>
          <p:cNvSpPr txBox="1"/>
          <p:nvPr/>
        </p:nvSpPr>
        <p:spPr>
          <a:xfrm>
            <a:off x="2267744" y="5013176"/>
            <a:ext cx="1728192" cy="461665"/>
          </a:xfrm>
          <a:prstGeom prst="rect">
            <a:avLst/>
          </a:prstGeom>
          <a:noFill/>
        </p:spPr>
        <p:txBody>
          <a:bodyPr wrap="square" rtlCol="0">
            <a:spAutoFit/>
          </a:bodyPr>
          <a:lstStyle/>
          <a:p>
            <a:r>
              <a:rPr lang="ja-JP" altLang="en-US" sz="2400" dirty="0" smtClean="0"/>
              <a:t>帰無仮説：</a:t>
            </a:r>
            <a:endParaRPr kumimoji="1" lang="ja-JP" altLang="en-US" sz="2400" dirty="0"/>
          </a:p>
        </p:txBody>
      </p:sp>
      <p:graphicFrame>
        <p:nvGraphicFramePr>
          <p:cNvPr id="9" name="オブジェクト 8"/>
          <p:cNvGraphicFramePr>
            <a:graphicFrameLocks noChangeAspect="1"/>
          </p:cNvGraphicFramePr>
          <p:nvPr/>
        </p:nvGraphicFramePr>
        <p:xfrm>
          <a:off x="3275856" y="5589240"/>
          <a:ext cx="3090651" cy="624706"/>
        </p:xfrm>
        <a:graphic>
          <a:graphicData uri="http://schemas.openxmlformats.org/presentationml/2006/ole">
            <mc:AlternateContent xmlns:mc="http://schemas.openxmlformats.org/markup-compatibility/2006">
              <mc:Choice xmlns:v="urn:schemas-microsoft-com:vml" Requires="v">
                <p:oleObj spid="_x0000_s85094" name="数式" r:id="rId9" imgW="1193800" imgH="241300" progId="Equation.3">
                  <p:embed/>
                </p:oleObj>
              </mc:Choice>
              <mc:Fallback>
                <p:oleObj name="数式" r:id="rId9" imgW="1193800" imgH="241300" progId="Equation.3">
                  <p:embed/>
                  <p:pic>
                    <p:nvPicPr>
                      <p:cNvPr id="0" name="Picture 74"/>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75856" y="5589240"/>
                        <a:ext cx="3090651" cy="6247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級間平方和の自由度</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級間平均平方</a:t>
            </a:r>
            <a:r>
              <a:rPr lang="ja-JP" altLang="en-US" dirty="0" smtClean="0"/>
              <a:t>：</a:t>
            </a:r>
            <a:endParaRPr lang="en-US" altLang="ja-JP" dirty="0" smtClean="0"/>
          </a:p>
          <a:p>
            <a:endParaRPr kumimoji="1" lang="en-US" altLang="ja-JP" dirty="0" smtClean="0"/>
          </a:p>
          <a:p>
            <a:r>
              <a:rPr lang="ja-JP" altLang="en-US" dirty="0" smtClean="0"/>
              <a:t>全体平均を固定すると，級間平均平方を構成する </a:t>
            </a:r>
            <a:r>
              <a:rPr lang="en-US" altLang="ja-JP" i="1" dirty="0" smtClean="0">
                <a:latin typeface="Times New Roman" pitchFamily="18" charset="0"/>
                <a:cs typeface="Times New Roman" pitchFamily="18" charset="0"/>
              </a:rPr>
              <a:t>J</a:t>
            </a:r>
            <a:r>
              <a:rPr lang="en-US" altLang="ja-JP" dirty="0" smtClean="0"/>
              <a:t> </a:t>
            </a:r>
            <a:r>
              <a:rPr lang="ja-JP" altLang="en-US" dirty="0" smtClean="0"/>
              <a:t>個の偏差のうち，独立なもの（「自由」なもの）は </a:t>
            </a:r>
            <a:r>
              <a:rPr lang="en-US" altLang="ja-JP" i="1" dirty="0" smtClean="0">
                <a:latin typeface="Times New Roman" pitchFamily="18" charset="0"/>
                <a:cs typeface="Times New Roman" pitchFamily="18" charset="0"/>
              </a:rPr>
              <a:t>J</a:t>
            </a:r>
            <a:r>
              <a:rPr lang="en-US" altLang="ja-JP" dirty="0" smtClean="0"/>
              <a:t> - 1 </a:t>
            </a:r>
            <a:r>
              <a:rPr lang="ja-JP" altLang="en-US" dirty="0" smtClean="0"/>
              <a:t>個である．最後のひとつは自動的に決まる．</a:t>
            </a:r>
            <a:endParaRPr lang="en-US" altLang="ja-JP" dirty="0" smtClean="0"/>
          </a:p>
          <a:p>
            <a:pPr lvl="1"/>
            <a:r>
              <a:rPr lang="ja-JP" altLang="en-US" dirty="0" smtClean="0"/>
              <a:t>制約：</a:t>
            </a:r>
            <a:endParaRPr kumimoji="1" lang="ja-JP" altLang="en-US" dirty="0"/>
          </a:p>
        </p:txBody>
      </p:sp>
      <p:graphicFrame>
        <p:nvGraphicFramePr>
          <p:cNvPr id="114690" name="Object 2"/>
          <p:cNvGraphicFramePr>
            <a:graphicFrameLocks noChangeAspect="1"/>
          </p:cNvGraphicFramePr>
          <p:nvPr/>
        </p:nvGraphicFramePr>
        <p:xfrm>
          <a:off x="3635896" y="1628800"/>
          <a:ext cx="4320009" cy="1008126"/>
        </p:xfrm>
        <a:graphic>
          <a:graphicData uri="http://schemas.openxmlformats.org/presentationml/2006/ole">
            <mc:AlternateContent xmlns:mc="http://schemas.openxmlformats.org/markup-compatibility/2006">
              <mc:Choice xmlns:v="urn:schemas-microsoft-com:vml" Requires="v">
                <p:oleObj spid="_x0000_s114738" name="数式" r:id="rId3" imgW="1905000" imgH="444500" progId="Equation.3">
                  <p:embed/>
                </p:oleObj>
              </mc:Choice>
              <mc:Fallback>
                <p:oleObj name="数式" r:id="rId3" imgW="1905000" imgH="444500" progId="Equation.3">
                  <p:embed/>
                  <p:pic>
                    <p:nvPicPr>
                      <p:cNvPr id="0" name="Picture 3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5896" y="1628800"/>
                        <a:ext cx="4320009" cy="1008126"/>
                      </a:xfrm>
                      <a:prstGeom prst="rect">
                        <a:avLst/>
                      </a:prstGeom>
                      <a:noFill/>
                      <a:extLst>
                        <a:ext uri="{909E8E84-426E-40DD-AFC4-6F175D3DCCD1}">
                          <a14:hiddenFill xmlns:a14="http://schemas.microsoft.com/office/drawing/2010/main">
                            <a:solidFill>
                              <a:srgbClr val="00FF00"/>
                            </a:solidFill>
                          </a14:hiddenFill>
                        </a:ext>
                      </a:extLst>
                    </p:spPr>
                  </p:pic>
                </p:oleObj>
              </mc:Fallback>
            </mc:AlternateContent>
          </a:graphicData>
        </a:graphic>
      </p:graphicFrame>
      <p:graphicFrame>
        <p:nvGraphicFramePr>
          <p:cNvPr id="5" name="オブジェクト 4"/>
          <p:cNvGraphicFramePr>
            <a:graphicFrameLocks noChangeAspect="1"/>
          </p:cNvGraphicFramePr>
          <p:nvPr/>
        </p:nvGraphicFramePr>
        <p:xfrm>
          <a:off x="2267744" y="4797152"/>
          <a:ext cx="1938507" cy="942330"/>
        </p:xfrm>
        <a:graphic>
          <a:graphicData uri="http://schemas.openxmlformats.org/presentationml/2006/ole">
            <mc:AlternateContent xmlns:mc="http://schemas.openxmlformats.org/markup-compatibility/2006">
              <mc:Choice xmlns:v="urn:schemas-microsoft-com:vml" Requires="v">
                <p:oleObj spid="_x0000_s114739" name="数式" r:id="rId5" imgW="914400" imgH="444500" progId="Equation.3">
                  <p:embed/>
                </p:oleObj>
              </mc:Choice>
              <mc:Fallback>
                <p:oleObj name="数式" r:id="rId5" imgW="914400" imgH="444500" progId="Equation.3">
                  <p:embed/>
                  <p:pic>
                    <p:nvPicPr>
                      <p:cNvPr id="0" name="Picture 3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67744" y="4797152"/>
                        <a:ext cx="1938507" cy="9423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latin typeface="+mj-ea"/>
                <a:cs typeface="Times New Roman" pitchFamily="18" charset="0"/>
              </a:rPr>
              <a:t>7.6.</a:t>
            </a:r>
            <a:r>
              <a:rPr lang="en-US" altLang="ja-JP" i="1" dirty="0" smtClean="0">
                <a:latin typeface="Times New Roman" pitchFamily="18" charset="0"/>
                <a:cs typeface="Times New Roman" pitchFamily="18" charset="0"/>
              </a:rPr>
              <a:t> F</a:t>
            </a:r>
            <a:r>
              <a:rPr lang="en-US" altLang="ja-JP" dirty="0" smtClean="0"/>
              <a:t> </a:t>
            </a:r>
            <a:r>
              <a:rPr lang="ja-JP" altLang="en-US" dirty="0" smtClean="0"/>
              <a:t>分布</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誤差の平均平方，すなわち，級内平均平方</a:t>
            </a:r>
            <a:r>
              <a:rPr lang="ja-JP" altLang="en-US" dirty="0" smtClean="0"/>
              <a:t>（</a:t>
            </a:r>
            <a:r>
              <a:rPr lang="en-US" altLang="ja-JP" i="1" dirty="0" err="1" smtClean="0">
                <a:latin typeface="Times New Roman" pitchFamily="18" charset="0"/>
                <a:cs typeface="Times New Roman" pitchFamily="18" charset="0"/>
              </a:rPr>
              <a:t>MS</a:t>
            </a:r>
            <a:r>
              <a:rPr lang="en-US" altLang="ja-JP" i="1" baseline="-25000" dirty="0" err="1" smtClean="0">
                <a:latin typeface="Times New Roman" pitchFamily="18" charset="0"/>
                <a:cs typeface="Times New Roman" pitchFamily="18" charset="0"/>
              </a:rPr>
              <a:t>within</a:t>
            </a:r>
            <a:r>
              <a:rPr lang="ja-JP" altLang="en-US" dirty="0" smtClean="0"/>
              <a:t>）</a:t>
            </a:r>
            <a:r>
              <a:rPr kumimoji="1" lang="ja-JP" altLang="en-US" dirty="0" smtClean="0"/>
              <a:t>は，</a:t>
            </a:r>
            <a:r>
              <a:rPr kumimoji="1" lang="ja-JP" altLang="en-US" u="sng" dirty="0" smtClean="0"/>
              <a:t>帰無仮説の真偽によらず</a:t>
            </a:r>
            <a:r>
              <a:rPr kumimoji="1" lang="ja-JP" altLang="en-US" dirty="0" smtClean="0"/>
              <a:t>，母集団分散の不偏推定量である．</a:t>
            </a:r>
            <a:endParaRPr kumimoji="1" lang="en-US" altLang="ja-JP" dirty="0" smtClean="0"/>
          </a:p>
          <a:p>
            <a:r>
              <a:rPr lang="ja-JP" altLang="en-US" dirty="0" smtClean="0"/>
              <a:t>級間平均平方（</a:t>
            </a:r>
            <a:r>
              <a:rPr lang="en-US" altLang="ja-JP" i="1" dirty="0" err="1" smtClean="0">
                <a:latin typeface="Times New Roman" pitchFamily="18" charset="0"/>
                <a:cs typeface="Times New Roman" pitchFamily="18" charset="0"/>
              </a:rPr>
              <a:t>MS</a:t>
            </a:r>
            <a:r>
              <a:rPr lang="en-US" altLang="ja-JP" i="1" baseline="-25000" dirty="0" err="1" smtClean="0">
                <a:latin typeface="Times New Roman" pitchFamily="18" charset="0"/>
                <a:cs typeface="Times New Roman" pitchFamily="18" charset="0"/>
              </a:rPr>
              <a:t>between</a:t>
            </a:r>
            <a:r>
              <a:rPr lang="ja-JP" altLang="en-US" dirty="0" smtClean="0"/>
              <a:t>）は，</a:t>
            </a:r>
            <a:r>
              <a:rPr lang="ja-JP" altLang="en-US" u="sng" dirty="0" smtClean="0"/>
              <a:t>帰無仮説が正しいとき</a:t>
            </a:r>
            <a:r>
              <a:rPr lang="ja-JP" altLang="en-US" dirty="0" smtClean="0"/>
              <a:t>，母集団分散の不偏推定量である．</a:t>
            </a:r>
            <a:endParaRPr lang="en-US" altLang="ja-JP"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r>
              <a:rPr lang="ja-JP" altLang="en-US" dirty="0" smtClean="0"/>
              <a:t>級間平均平方を級内平均平方で割った値（</a:t>
            </a:r>
            <a:r>
              <a:rPr lang="en-US" altLang="ja-JP" i="1" u="sng" dirty="0" smtClean="0">
                <a:solidFill>
                  <a:srgbClr val="FF0000"/>
                </a:solidFill>
                <a:latin typeface="Times New Roman" pitchFamily="18" charset="0"/>
                <a:cs typeface="Times New Roman" pitchFamily="18" charset="0"/>
              </a:rPr>
              <a:t>F</a:t>
            </a:r>
            <a:r>
              <a:rPr lang="en-US" altLang="ja-JP" u="sng" dirty="0" smtClean="0">
                <a:solidFill>
                  <a:srgbClr val="FF0000"/>
                </a:solidFill>
              </a:rPr>
              <a:t> </a:t>
            </a:r>
            <a:r>
              <a:rPr lang="ja-JP" altLang="en-US" u="sng" dirty="0" smtClean="0">
                <a:solidFill>
                  <a:srgbClr val="FF0000"/>
                </a:solidFill>
              </a:rPr>
              <a:t>比</a:t>
            </a:r>
            <a:r>
              <a:rPr lang="ja-JP" altLang="en-US" dirty="0" smtClean="0"/>
              <a:t>）は，帰無仮説が正しいときにほぼ１である．帰無仮説が誤りであるときは，級間変動が大きくなるので，この値は１よりも大きくなる．</a:t>
            </a:r>
            <a:endParaRPr lang="en-US" altLang="ja-JP" dirty="0" smtClean="0"/>
          </a:p>
        </p:txBody>
      </p:sp>
      <p:graphicFrame>
        <p:nvGraphicFramePr>
          <p:cNvPr id="4" name="オブジェクト 3"/>
          <p:cNvGraphicFramePr>
            <a:graphicFrameLocks noChangeAspect="1"/>
          </p:cNvGraphicFramePr>
          <p:nvPr/>
        </p:nvGraphicFramePr>
        <p:xfrm>
          <a:off x="1835696" y="3717032"/>
          <a:ext cx="2304256" cy="1152128"/>
        </p:xfrm>
        <a:graphic>
          <a:graphicData uri="http://schemas.openxmlformats.org/presentationml/2006/ole">
            <mc:AlternateContent xmlns:mc="http://schemas.openxmlformats.org/markup-compatibility/2006">
              <mc:Choice xmlns:v="urn:schemas-microsoft-com:vml" Requires="v">
                <p:oleObj spid="_x0000_s86042" name="数式" r:id="rId3" imgW="863225" imgH="431613" progId="Equation.3">
                  <p:embed/>
                </p:oleObj>
              </mc:Choice>
              <mc:Fallback>
                <p:oleObj name="数式" r:id="rId3" imgW="863225" imgH="431613" progId="Equation.3">
                  <p:embed/>
                  <p:pic>
                    <p:nvPicPr>
                      <p:cNvPr id="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6" y="3717032"/>
                        <a:ext cx="2304256" cy="1152128"/>
                      </a:xfrm>
                      <a:prstGeom prst="rect">
                        <a:avLst/>
                      </a:prstGeom>
                      <a:solidFill>
                        <a:srgbClr val="00FF00"/>
                      </a:solidFill>
                    </p:spPr>
                  </p:pic>
                </p:oleObj>
              </mc:Fallback>
            </mc:AlternateContent>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i="1" dirty="0" smtClean="0">
                <a:latin typeface="Times New Roman" pitchFamily="18" charset="0"/>
                <a:cs typeface="Times New Roman" pitchFamily="18" charset="0"/>
              </a:rPr>
              <a:t>J </a:t>
            </a:r>
            <a:r>
              <a:rPr kumimoji="1" lang="ja-JP" altLang="en-US" dirty="0" smtClean="0"/>
              <a:t>個の水準の標本がそれぞれ，</a:t>
            </a:r>
            <a:r>
              <a:rPr kumimoji="1" lang="ja-JP" altLang="en-US" u="sng" dirty="0" smtClean="0"/>
              <a:t>独立に，同一の正規分布に従う</a:t>
            </a:r>
            <a:r>
              <a:rPr lang="ja-JP" altLang="en-US" dirty="0" smtClean="0"/>
              <a:t>ならば，</a:t>
            </a:r>
            <a:r>
              <a:rPr lang="en-US" altLang="ja-JP" i="1" dirty="0" smtClean="0">
                <a:latin typeface="Times New Roman" pitchFamily="18" charset="0"/>
                <a:cs typeface="Times New Roman" pitchFamily="18" charset="0"/>
              </a:rPr>
              <a:t>F</a:t>
            </a:r>
            <a:r>
              <a:rPr lang="en-US" altLang="ja-JP" dirty="0" smtClean="0"/>
              <a:t> </a:t>
            </a:r>
            <a:r>
              <a:rPr lang="ja-JP" altLang="en-US" dirty="0" smtClean="0"/>
              <a:t>比は，自由度 </a:t>
            </a:r>
            <a:r>
              <a:rPr lang="en-US" altLang="ja-JP" i="1" dirty="0" smtClean="0">
                <a:latin typeface="Times New Roman" pitchFamily="18" charset="0"/>
                <a:cs typeface="Times New Roman" pitchFamily="18" charset="0"/>
              </a:rPr>
              <a:t>J</a:t>
            </a:r>
            <a:r>
              <a:rPr lang="en-US" altLang="ja-JP" dirty="0" smtClean="0"/>
              <a:t>-1</a:t>
            </a:r>
            <a:r>
              <a:rPr lang="ja-JP" altLang="en-US" dirty="0" err="1" smtClean="0"/>
              <a:t>，</a:t>
            </a:r>
            <a:r>
              <a:rPr lang="en-US" altLang="ja-JP" i="1" dirty="0" smtClean="0">
                <a:latin typeface="Times New Roman" pitchFamily="18" charset="0"/>
                <a:cs typeface="Times New Roman" pitchFamily="18" charset="0"/>
              </a:rPr>
              <a:t>N</a:t>
            </a:r>
            <a:r>
              <a:rPr lang="en-US" altLang="ja-JP" dirty="0" smtClean="0"/>
              <a:t>-</a:t>
            </a:r>
            <a:r>
              <a:rPr lang="en-US" altLang="ja-JP" i="1" dirty="0" smtClean="0">
                <a:latin typeface="Times New Roman" pitchFamily="18" charset="0"/>
                <a:cs typeface="Times New Roman" pitchFamily="18" charset="0"/>
              </a:rPr>
              <a:t>J</a:t>
            </a:r>
            <a:r>
              <a:rPr lang="en-US" altLang="ja-JP" dirty="0" smtClean="0"/>
              <a:t> </a:t>
            </a:r>
            <a:r>
              <a:rPr lang="ja-JP" altLang="en-US" dirty="0" smtClean="0"/>
              <a:t>の </a:t>
            </a:r>
            <a:r>
              <a:rPr lang="en-US" altLang="ja-JP" i="1" dirty="0" smtClean="0">
                <a:latin typeface="Times New Roman" pitchFamily="18" charset="0"/>
                <a:cs typeface="Times New Roman" pitchFamily="18" charset="0"/>
              </a:rPr>
              <a:t>F</a:t>
            </a:r>
            <a:r>
              <a:rPr lang="en-US" altLang="ja-JP" dirty="0" smtClean="0"/>
              <a:t> </a:t>
            </a:r>
            <a:r>
              <a:rPr lang="ja-JP" altLang="en-US" dirty="0" smtClean="0"/>
              <a:t>分布にしたがう．</a:t>
            </a:r>
            <a:endParaRPr lang="en-US" altLang="ja-JP" dirty="0" smtClean="0"/>
          </a:p>
          <a:p>
            <a:r>
              <a:rPr lang="ja-JP" altLang="en-US" dirty="0" smtClean="0"/>
              <a:t>分散分析を行うための前提条件</a:t>
            </a:r>
            <a:endParaRPr lang="en-US" altLang="ja-JP" dirty="0" smtClean="0"/>
          </a:p>
          <a:p>
            <a:pPr lvl="1"/>
            <a:r>
              <a:rPr lang="ja-JP" altLang="en-US" dirty="0" smtClean="0"/>
              <a:t>母集団からの無作為抽出標本</a:t>
            </a:r>
            <a:endParaRPr lang="en-US" altLang="ja-JP" dirty="0" smtClean="0"/>
          </a:p>
          <a:p>
            <a:pPr lvl="1"/>
            <a:r>
              <a:rPr lang="ja-JP" altLang="en-US" dirty="0" smtClean="0"/>
              <a:t>母集団は正規分布</a:t>
            </a:r>
            <a:endParaRPr lang="en-US" altLang="ja-JP" dirty="0" smtClean="0"/>
          </a:p>
          <a:p>
            <a:pPr lvl="1"/>
            <a:r>
              <a:rPr lang="ja-JP" altLang="en-US" dirty="0" smtClean="0"/>
              <a:t>等分散性</a:t>
            </a:r>
            <a:endParaRPr lang="en-US" altLang="ja-JP" dirty="0" smtClean="0"/>
          </a:p>
        </p:txBody>
      </p:sp>
      <p:graphicFrame>
        <p:nvGraphicFramePr>
          <p:cNvPr id="82945" name="Object 1"/>
          <p:cNvGraphicFramePr>
            <a:graphicFrameLocks noChangeAspect="1"/>
          </p:cNvGraphicFramePr>
          <p:nvPr/>
        </p:nvGraphicFramePr>
        <p:xfrm>
          <a:off x="5220072" y="4293096"/>
          <a:ext cx="2663825" cy="739775"/>
        </p:xfrm>
        <a:graphic>
          <a:graphicData uri="http://schemas.openxmlformats.org/presentationml/2006/ole">
            <mc:AlternateContent xmlns:mc="http://schemas.openxmlformats.org/markup-compatibility/2006">
              <mc:Choice xmlns:v="urn:schemas-microsoft-com:vml" Requires="v">
                <p:oleObj spid="_x0000_s82994" name="数式" r:id="rId3" imgW="914400" imgH="254000" progId="Equation.3">
                  <p:embed/>
                </p:oleObj>
              </mc:Choice>
              <mc:Fallback>
                <p:oleObj name="数式" r:id="rId3" imgW="914400" imgH="254000" progId="Equation.3">
                  <p:embed/>
                  <p:pic>
                    <p:nvPicPr>
                      <p:cNvPr id="0" name="Picture 3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20072" y="4293096"/>
                        <a:ext cx="2663825" cy="739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テキスト ボックス 4"/>
          <p:cNvSpPr txBox="1"/>
          <p:nvPr/>
        </p:nvSpPr>
        <p:spPr>
          <a:xfrm>
            <a:off x="3707904" y="5301208"/>
            <a:ext cx="1569660" cy="461665"/>
          </a:xfrm>
          <a:prstGeom prst="rect">
            <a:avLst/>
          </a:prstGeom>
          <a:noFill/>
        </p:spPr>
        <p:txBody>
          <a:bodyPr wrap="none" rtlCol="0">
            <a:spAutoFit/>
          </a:bodyPr>
          <a:lstStyle/>
          <a:p>
            <a:r>
              <a:rPr kumimoji="1" lang="ja-JP" altLang="en-US" sz="2400" dirty="0" smtClean="0"/>
              <a:t>帰無仮説：</a:t>
            </a:r>
            <a:endParaRPr kumimoji="1" lang="en-US" altLang="ja-JP" sz="2400" dirty="0" smtClean="0"/>
          </a:p>
        </p:txBody>
      </p:sp>
      <mc:AlternateContent xmlns:mc="http://schemas.openxmlformats.org/markup-compatibility/2006">
        <mc:Choice xmlns:a14="http://schemas.microsoft.com/office/drawing/2010/main" Requires="a14">
          <p:sp>
            <p:nvSpPr>
              <p:cNvPr id="4" name="テキスト ボックス 3"/>
              <p:cNvSpPr txBox="1"/>
              <p:nvPr/>
            </p:nvSpPr>
            <p:spPr>
              <a:xfrm>
                <a:off x="5277564" y="5301785"/>
                <a:ext cx="2856103" cy="461088"/>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kumimoji="1" lang="en-US" altLang="ja-JP" sz="2800" i="1" smtClean="0">
                              <a:latin typeface="Cambria Math" panose="02040503050406030204" pitchFamily="18" charset="0"/>
                            </a:rPr>
                          </m:ctrlPr>
                        </m:sSubPr>
                        <m:e>
                          <m:r>
                            <a:rPr kumimoji="1" lang="ja-JP" altLang="en-US" sz="2800" i="1" smtClean="0">
                              <a:latin typeface="Cambria Math" panose="02040503050406030204" pitchFamily="18" charset="0"/>
                            </a:rPr>
                            <m:t>𝜇</m:t>
                          </m:r>
                        </m:e>
                        <m:sub>
                          <m:r>
                            <a:rPr kumimoji="1" lang="en-US" altLang="ja-JP" sz="2800" b="0" i="1" smtClean="0">
                              <a:latin typeface="Cambria Math" panose="02040503050406030204" pitchFamily="18" charset="0"/>
                            </a:rPr>
                            <m:t>1</m:t>
                          </m:r>
                        </m:sub>
                      </m:sSub>
                      <m:r>
                        <a:rPr kumimoji="1" lang="en-US" altLang="ja-JP" sz="2800" b="0" i="1" smtClean="0">
                          <a:latin typeface="Cambria Math" panose="02040503050406030204" pitchFamily="18" charset="0"/>
                        </a:rPr>
                        <m:t>=</m:t>
                      </m:r>
                      <m:sSub>
                        <m:sSubPr>
                          <m:ctrlPr>
                            <a:rPr kumimoji="1" lang="en-US" altLang="ja-JP" sz="2800" b="0" i="1" smtClean="0">
                              <a:latin typeface="Cambria Math" panose="02040503050406030204" pitchFamily="18" charset="0"/>
                            </a:rPr>
                          </m:ctrlPr>
                        </m:sSubPr>
                        <m:e>
                          <m:r>
                            <a:rPr kumimoji="1" lang="ja-JP" altLang="en-US" sz="2800" b="0" i="1" smtClean="0">
                              <a:latin typeface="Cambria Math" panose="02040503050406030204" pitchFamily="18" charset="0"/>
                            </a:rPr>
                            <m:t>𝜇</m:t>
                          </m:r>
                        </m:e>
                        <m:sub>
                          <m:r>
                            <a:rPr kumimoji="1" lang="en-US" altLang="ja-JP" sz="2800" b="0" i="1" smtClean="0">
                              <a:latin typeface="Cambria Math" panose="02040503050406030204" pitchFamily="18" charset="0"/>
                            </a:rPr>
                            <m:t>2</m:t>
                          </m:r>
                        </m:sub>
                      </m:sSub>
                      <m:r>
                        <a:rPr kumimoji="1" lang="en-US" altLang="ja-JP" sz="2800" b="0" i="1" smtClean="0">
                          <a:latin typeface="Cambria Math" panose="02040503050406030204" pitchFamily="18" charset="0"/>
                        </a:rPr>
                        <m:t>=</m:t>
                      </m:r>
                      <m:r>
                        <a:rPr kumimoji="1" lang="en-US" altLang="ja-JP" sz="2800" b="0" i="1" smtClean="0">
                          <a:latin typeface="Cambria Math" panose="02040503050406030204" pitchFamily="18" charset="0"/>
                          <a:ea typeface="Cambria Math" panose="02040503050406030204" pitchFamily="18" charset="0"/>
                        </a:rPr>
                        <m:t>⋯=</m:t>
                      </m:r>
                      <m:sSub>
                        <m:sSubPr>
                          <m:ctrlPr>
                            <a:rPr kumimoji="1" lang="en-US" altLang="ja-JP" sz="2800" b="0" i="1" smtClean="0">
                              <a:latin typeface="Cambria Math" panose="02040503050406030204" pitchFamily="18" charset="0"/>
                              <a:ea typeface="Cambria Math" panose="02040503050406030204" pitchFamily="18" charset="0"/>
                            </a:rPr>
                          </m:ctrlPr>
                        </m:sSubPr>
                        <m:e>
                          <m:r>
                            <a:rPr kumimoji="1" lang="ja-JP" altLang="en-US" sz="2800" b="0" i="1" smtClean="0">
                              <a:latin typeface="Cambria Math" panose="02040503050406030204" pitchFamily="18" charset="0"/>
                              <a:ea typeface="Cambria Math" panose="02040503050406030204" pitchFamily="18" charset="0"/>
                            </a:rPr>
                            <m:t>𝜇</m:t>
                          </m:r>
                        </m:e>
                        <m:sub>
                          <m:r>
                            <a:rPr kumimoji="1" lang="en-US" altLang="ja-JP" sz="2800" b="0" i="1" smtClean="0">
                              <a:latin typeface="Cambria Math" panose="02040503050406030204" pitchFamily="18" charset="0"/>
                              <a:ea typeface="Cambria Math" panose="02040503050406030204" pitchFamily="18" charset="0"/>
                            </a:rPr>
                            <m:t>𝐽</m:t>
                          </m:r>
                        </m:sub>
                      </m:sSub>
                    </m:oMath>
                  </m:oMathPara>
                </a14:m>
                <a:endParaRPr kumimoji="1" lang="ja-JP" altLang="en-US" sz="2800" dirty="0"/>
              </a:p>
            </p:txBody>
          </p:sp>
        </mc:Choice>
        <mc:Fallback>
          <p:sp>
            <p:nvSpPr>
              <p:cNvPr id="4" name="テキスト ボックス 3"/>
              <p:cNvSpPr txBox="1">
                <a:spLocks noRot="1" noChangeAspect="1" noMove="1" noResize="1" noEditPoints="1" noAdjustHandles="1" noChangeArrowheads="1" noChangeShapeType="1" noTextEdit="1"/>
              </p:cNvSpPr>
              <p:nvPr/>
            </p:nvSpPr>
            <p:spPr>
              <a:xfrm>
                <a:off x="5277564" y="5301785"/>
                <a:ext cx="2856103" cy="461088"/>
              </a:xfrm>
              <a:prstGeom prst="rect">
                <a:avLst/>
              </a:prstGeom>
              <a:blipFill>
                <a:blip r:embed="rId5"/>
                <a:stretch>
                  <a:fillRect/>
                </a:stretch>
              </a:blipFill>
            </p:spPr>
            <p:txBody>
              <a:bodyPr/>
              <a:lstStyle/>
              <a:p>
                <a:r>
                  <a:rPr lang="ja-JP" altLang="en-US">
                    <a:noFill/>
                  </a:rPr>
                  <a:t> </a:t>
                </a:r>
              </a:p>
            </p:txBody>
          </p:sp>
        </mc:Fallback>
      </mc:AlternateContent>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コンテンツ プレースホルダ 5" descr="f.png"/>
          <p:cNvPicPr>
            <a:picLocks noGrp="1" noChangeAspect="1"/>
          </p:cNvPicPr>
          <p:nvPr>
            <p:ph idx="1"/>
          </p:nvPr>
        </p:nvPicPr>
        <p:blipFill>
          <a:blip r:embed="rId3" cstate="print"/>
          <a:stretch>
            <a:fillRect/>
          </a:stretch>
        </p:blipFill>
        <p:spPr>
          <a:xfrm>
            <a:off x="1259631" y="764704"/>
            <a:ext cx="6048673" cy="6037872"/>
          </a:xfrm>
        </p:spPr>
      </p:pic>
      <p:sp>
        <p:nvSpPr>
          <p:cNvPr id="2" name="タイトル 1"/>
          <p:cNvSpPr>
            <a:spLocks noGrp="1"/>
          </p:cNvSpPr>
          <p:nvPr>
            <p:ph type="title"/>
          </p:nvPr>
        </p:nvSpPr>
        <p:spPr/>
        <p:txBody>
          <a:bodyPr>
            <a:normAutofit/>
          </a:bodyPr>
          <a:lstStyle/>
          <a:p>
            <a:r>
              <a:rPr lang="en-US" altLang="ja-JP" i="1" dirty="0" smtClean="0">
                <a:latin typeface="Times New Roman" pitchFamily="18" charset="0"/>
                <a:cs typeface="Times New Roman" pitchFamily="18" charset="0"/>
              </a:rPr>
              <a:t>F</a:t>
            </a:r>
            <a:r>
              <a:rPr lang="en-US" altLang="ja-JP" dirty="0" smtClean="0"/>
              <a:t> </a:t>
            </a:r>
            <a:r>
              <a:rPr lang="ja-JP" altLang="en-US" dirty="0" smtClean="0"/>
              <a:t>分布の確率密度関数</a:t>
            </a:r>
            <a:endParaRPr kumimoji="1" lang="ja-JP" altLang="en-US" dirty="0"/>
          </a:p>
        </p:txBody>
      </p:sp>
      <p:sp>
        <p:nvSpPr>
          <p:cNvPr id="7" name="テキスト ボックス 6"/>
          <p:cNvSpPr txBox="1"/>
          <p:nvPr/>
        </p:nvSpPr>
        <p:spPr>
          <a:xfrm>
            <a:off x="2555776" y="1988840"/>
            <a:ext cx="1391728" cy="369332"/>
          </a:xfrm>
          <a:prstGeom prst="rect">
            <a:avLst/>
          </a:prstGeom>
          <a:noFill/>
        </p:spPr>
        <p:txBody>
          <a:bodyPr wrap="none" rtlCol="0">
            <a:spAutoFit/>
          </a:bodyPr>
          <a:lstStyle/>
          <a:p>
            <a:r>
              <a:rPr lang="ja-JP" altLang="en-US" dirty="0" smtClean="0">
                <a:solidFill>
                  <a:srgbClr val="FF0000"/>
                </a:solidFill>
              </a:rPr>
              <a:t>自由度 </a:t>
            </a:r>
            <a:r>
              <a:rPr lang="en-US" altLang="ja-JP" dirty="0" smtClean="0">
                <a:solidFill>
                  <a:srgbClr val="FF0000"/>
                </a:solidFill>
              </a:rPr>
              <a:t>2, 27</a:t>
            </a:r>
            <a:endParaRPr kumimoji="1" lang="ja-JP" altLang="en-US" dirty="0">
              <a:solidFill>
                <a:srgbClr val="FF0000"/>
              </a:solidFill>
            </a:endParaRPr>
          </a:p>
        </p:txBody>
      </p:sp>
      <p:sp>
        <p:nvSpPr>
          <p:cNvPr id="8" name="テキスト ボックス 7"/>
          <p:cNvSpPr txBox="1"/>
          <p:nvPr/>
        </p:nvSpPr>
        <p:spPr>
          <a:xfrm>
            <a:off x="3203848" y="3429000"/>
            <a:ext cx="1391728" cy="369332"/>
          </a:xfrm>
          <a:prstGeom prst="rect">
            <a:avLst/>
          </a:prstGeom>
          <a:noFill/>
        </p:spPr>
        <p:txBody>
          <a:bodyPr wrap="none" rtlCol="0">
            <a:spAutoFit/>
          </a:bodyPr>
          <a:lstStyle/>
          <a:p>
            <a:r>
              <a:rPr lang="ja-JP" altLang="en-US" dirty="0" smtClean="0">
                <a:solidFill>
                  <a:schemeClr val="tx2"/>
                </a:solidFill>
              </a:rPr>
              <a:t>自由度 </a:t>
            </a:r>
            <a:r>
              <a:rPr lang="en-US" altLang="ja-JP" dirty="0" smtClean="0">
                <a:solidFill>
                  <a:schemeClr val="tx2"/>
                </a:solidFill>
              </a:rPr>
              <a:t>3, 27</a:t>
            </a:r>
            <a:endParaRPr kumimoji="1" lang="ja-JP" altLang="en-US" dirty="0">
              <a:solidFill>
                <a:schemeClr val="tx2"/>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normAutofit lnSpcReduction="10000"/>
          </a:bodyPr>
          <a:lstStyle/>
          <a:p>
            <a:r>
              <a:rPr lang="en-US" altLang="ja-JP" i="1" dirty="0" smtClean="0">
                <a:latin typeface="Times New Roman" pitchFamily="18" charset="0"/>
                <a:cs typeface="Times New Roman" pitchFamily="18" charset="0"/>
              </a:rPr>
              <a:t>F</a:t>
            </a:r>
            <a:r>
              <a:rPr lang="en-US" altLang="ja-JP" dirty="0" smtClean="0"/>
              <a:t> </a:t>
            </a:r>
            <a:r>
              <a:rPr lang="ja-JP" altLang="en-US" dirty="0" smtClean="0"/>
              <a:t>分布は，分子と分母それぞれの，２つの自由度を持つ．分布表の引き方を練習しておくこと．</a:t>
            </a:r>
            <a:endParaRPr lang="en-US" altLang="ja-JP" dirty="0" smtClean="0"/>
          </a:p>
          <a:p>
            <a:r>
              <a:rPr lang="ja-JP" altLang="en-US" dirty="0" smtClean="0"/>
              <a:t>対立仮説は，母平均の大小に関して特定の方向を仮定しないという点で，両側検定での形をしている．</a:t>
            </a:r>
            <a:endParaRPr lang="en-US" altLang="ja-JP" dirty="0" smtClean="0"/>
          </a:p>
          <a:p>
            <a:r>
              <a:rPr lang="ja-JP" altLang="en-US" dirty="0" smtClean="0"/>
              <a:t>しかし，対立仮説が正しい場合には </a:t>
            </a:r>
            <a:r>
              <a:rPr lang="en-US" altLang="ja-JP" i="1" dirty="0" smtClean="0">
                <a:latin typeface="Times New Roman" pitchFamily="18" charset="0"/>
                <a:cs typeface="Times New Roman" pitchFamily="18" charset="0"/>
              </a:rPr>
              <a:t>F</a:t>
            </a:r>
            <a:r>
              <a:rPr lang="en-US" altLang="ja-JP" dirty="0" smtClean="0"/>
              <a:t> </a:t>
            </a:r>
            <a:r>
              <a:rPr lang="ja-JP" altLang="en-US" dirty="0" smtClean="0"/>
              <a:t>比の分子（</a:t>
            </a:r>
            <a:r>
              <a:rPr lang="en-US" altLang="ja-JP" i="1" dirty="0" err="1" smtClean="0">
                <a:latin typeface="Times New Roman" pitchFamily="18" charset="0"/>
                <a:cs typeface="Times New Roman" pitchFamily="18" charset="0"/>
              </a:rPr>
              <a:t>MS</a:t>
            </a:r>
            <a:r>
              <a:rPr lang="en-US" altLang="ja-JP" i="1" baseline="-25000" dirty="0" err="1" smtClean="0">
                <a:latin typeface="Times New Roman" pitchFamily="18" charset="0"/>
                <a:cs typeface="Times New Roman" pitchFamily="18" charset="0"/>
              </a:rPr>
              <a:t>between</a:t>
            </a:r>
            <a:r>
              <a:rPr lang="ja-JP" altLang="en-US" dirty="0" smtClean="0"/>
              <a:t>）が分母（</a:t>
            </a:r>
            <a:r>
              <a:rPr lang="en-US" altLang="ja-JP" i="1" dirty="0" err="1" smtClean="0">
                <a:latin typeface="Times New Roman" pitchFamily="18" charset="0"/>
                <a:cs typeface="Times New Roman" pitchFamily="18" charset="0"/>
              </a:rPr>
              <a:t>MS</a:t>
            </a:r>
            <a:r>
              <a:rPr lang="en-US" altLang="ja-JP" i="1" baseline="-25000" dirty="0" err="1" smtClean="0">
                <a:latin typeface="Times New Roman" pitchFamily="18" charset="0"/>
                <a:cs typeface="Times New Roman" pitchFamily="18" charset="0"/>
              </a:rPr>
              <a:t>within</a:t>
            </a:r>
            <a:r>
              <a:rPr lang="ja-JP" altLang="en-US" dirty="0" smtClean="0"/>
              <a:t>）よりも大きくなるので，棄却域は分布の片側に設定される．</a:t>
            </a:r>
            <a:endParaRPr lang="en-US" altLang="ja-JP"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 2"/>
          <p:cNvSpPr>
            <a:spLocks noGrp="1"/>
          </p:cNvSpPr>
          <p:nvPr>
            <p:ph idx="1"/>
          </p:nvPr>
        </p:nvSpPr>
        <p:spPr/>
        <p:txBody>
          <a:bodyPr/>
          <a:lstStyle/>
          <a:p>
            <a:pPr lvl="1"/>
            <a:r>
              <a:rPr kumimoji="1" lang="ja-JP" altLang="en-US" dirty="0" smtClean="0"/>
              <a:t>従属変数：条件間の比較を行うために測定される変数．この例では，２０問のパズル課題での正解数を用いる．</a:t>
            </a:r>
            <a:endParaRPr kumimoji="1" lang="en-US" altLang="ja-JP" dirty="0" smtClean="0"/>
          </a:p>
          <a:p>
            <a:pPr lvl="1"/>
            <a:r>
              <a:rPr lang="ja-JP" altLang="en-US" dirty="0" smtClean="0"/>
              <a:t>参加者の割り当て：３つの水準（条件）に，参加者をランダムに割り当てる．この例での分散分析は，３つの水準での，正解数の母集団平均を比較する．それぞれの水準での参加者は，その水準での母集団からの，無作為標本であると考える．</a:t>
            </a:r>
            <a:endParaRPr lang="en-US" altLang="ja-JP" dirty="0" smtClean="0"/>
          </a:p>
        </p:txBody>
      </p:sp>
      <p:sp>
        <p:nvSpPr>
          <p:cNvPr id="4" name="テキスト ボックス 3"/>
          <p:cNvSpPr txBox="1"/>
          <p:nvPr/>
        </p:nvSpPr>
        <p:spPr>
          <a:xfrm>
            <a:off x="1619672" y="5301208"/>
            <a:ext cx="6624736" cy="646331"/>
          </a:xfrm>
          <a:prstGeom prst="rect">
            <a:avLst/>
          </a:prstGeom>
          <a:noFill/>
        </p:spPr>
        <p:txBody>
          <a:bodyPr wrap="square" rtlCol="0">
            <a:spAutoFit/>
          </a:bodyPr>
          <a:lstStyle/>
          <a:p>
            <a:r>
              <a:rPr lang="ja-JP" altLang="en-US" dirty="0" smtClean="0"/>
              <a:t>参考</a:t>
            </a:r>
            <a:r>
              <a:rPr kumimoji="1" lang="ja-JP" altLang="en-US" dirty="0" smtClean="0"/>
              <a:t>：「ランダム割り当て」と「ランダムサンプリング」は異なった概念だが，ここでは深入りしないでおく．</a:t>
            </a:r>
            <a:endParaRPr kumimoji="1" lang="ja-JP" alt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i="1" dirty="0" smtClean="0">
                <a:latin typeface="Times New Roman" pitchFamily="18" charset="0"/>
                <a:cs typeface="Times New Roman" pitchFamily="18" charset="0"/>
              </a:rPr>
              <a:t>F</a:t>
            </a:r>
            <a:r>
              <a:rPr lang="en-US" altLang="ja-JP" dirty="0" smtClean="0"/>
              <a:t> </a:t>
            </a:r>
            <a:r>
              <a:rPr lang="ja-JP" altLang="en-US" dirty="0" smtClean="0"/>
              <a:t>分布表（</a:t>
            </a:r>
            <a:r>
              <a:rPr lang="en-US" altLang="ja-JP" dirty="0" smtClean="0"/>
              <a:t>α=.05</a:t>
            </a:r>
            <a:r>
              <a:rPr lang="ja-JP" altLang="en-US" dirty="0" smtClean="0"/>
              <a:t>）</a:t>
            </a:r>
            <a:endParaRPr kumimoji="1" lang="ja-JP" altLang="en-US" dirty="0"/>
          </a:p>
        </p:txBody>
      </p:sp>
      <p:graphicFrame>
        <p:nvGraphicFramePr>
          <p:cNvPr id="4" name="コンテンツ プレースホルダ 3"/>
          <p:cNvGraphicFramePr>
            <a:graphicFrameLocks noGrp="1"/>
          </p:cNvGraphicFramePr>
          <p:nvPr>
            <p:ph idx="1"/>
          </p:nvPr>
        </p:nvGraphicFramePr>
        <p:xfrm>
          <a:off x="1857356" y="1643050"/>
          <a:ext cx="5472120" cy="3200400"/>
        </p:xfrm>
        <a:graphic>
          <a:graphicData uri="http://schemas.openxmlformats.org/drawingml/2006/table">
            <a:tbl>
              <a:tblPr firstRow="1" bandRow="1">
                <a:tableStyleId>{5C22544A-7EE6-4342-B048-85BDC9FD1C3A}</a:tableStyleId>
              </a:tblPr>
              <a:tblGrid>
                <a:gridCol w="1094424">
                  <a:extLst>
                    <a:ext uri="{9D8B030D-6E8A-4147-A177-3AD203B41FA5}">
                      <a16:colId xmlns:a16="http://schemas.microsoft.com/office/drawing/2014/main" val="20000"/>
                    </a:ext>
                  </a:extLst>
                </a:gridCol>
                <a:gridCol w="1094424">
                  <a:extLst>
                    <a:ext uri="{9D8B030D-6E8A-4147-A177-3AD203B41FA5}">
                      <a16:colId xmlns:a16="http://schemas.microsoft.com/office/drawing/2014/main" val="20001"/>
                    </a:ext>
                  </a:extLst>
                </a:gridCol>
                <a:gridCol w="1094424">
                  <a:extLst>
                    <a:ext uri="{9D8B030D-6E8A-4147-A177-3AD203B41FA5}">
                      <a16:colId xmlns:a16="http://schemas.microsoft.com/office/drawing/2014/main" val="20002"/>
                    </a:ext>
                  </a:extLst>
                </a:gridCol>
                <a:gridCol w="1094424">
                  <a:extLst>
                    <a:ext uri="{9D8B030D-6E8A-4147-A177-3AD203B41FA5}">
                      <a16:colId xmlns:a16="http://schemas.microsoft.com/office/drawing/2014/main" val="20003"/>
                    </a:ext>
                  </a:extLst>
                </a:gridCol>
                <a:gridCol w="1094424">
                  <a:extLst>
                    <a:ext uri="{9D8B030D-6E8A-4147-A177-3AD203B41FA5}">
                      <a16:colId xmlns:a16="http://schemas.microsoft.com/office/drawing/2014/main" val="20004"/>
                    </a:ext>
                  </a:extLst>
                </a:gridCol>
              </a:tblGrid>
              <a:tr h="370840">
                <a:tc>
                  <a:txBody>
                    <a:bodyPr/>
                    <a:lstStyle/>
                    <a:p>
                      <a:pPr algn="r"/>
                      <a:r>
                        <a:rPr kumimoji="1" lang="en-US" altLang="ja-JP" sz="2400" b="0" i="1" dirty="0" smtClean="0">
                          <a:latin typeface="Times New Roman" pitchFamily="18" charset="0"/>
                          <a:cs typeface="Times New Roman" pitchFamily="18" charset="0"/>
                        </a:rPr>
                        <a:t>ν</a:t>
                      </a:r>
                      <a:r>
                        <a:rPr kumimoji="1" lang="en-US" altLang="ja-JP" sz="2400" b="0" baseline="-25000" dirty="0" smtClean="0"/>
                        <a:t>1</a:t>
                      </a:r>
                      <a:endParaRPr kumimoji="1" lang="ja-JP" altLang="en-US" sz="2400" b="0" baseline="-25000" dirty="0"/>
                    </a:p>
                  </a:txBody>
                  <a:tcPr/>
                </a:tc>
                <a:tc rowSpan="2">
                  <a:txBody>
                    <a:bodyPr/>
                    <a:lstStyle/>
                    <a:p>
                      <a:pPr algn="ctr"/>
                      <a:r>
                        <a:rPr kumimoji="1" lang="en-US" altLang="ja-JP" sz="2400" dirty="0" smtClean="0"/>
                        <a:t>1</a:t>
                      </a:r>
                      <a:endParaRPr kumimoji="1" lang="ja-JP" altLang="en-US" sz="2400" dirty="0"/>
                    </a:p>
                  </a:txBody>
                  <a:tcPr anchor="b"/>
                </a:tc>
                <a:tc rowSpan="2">
                  <a:txBody>
                    <a:bodyPr/>
                    <a:lstStyle/>
                    <a:p>
                      <a:pPr algn="ctr"/>
                      <a:r>
                        <a:rPr kumimoji="1" lang="en-US" altLang="ja-JP" sz="2400" dirty="0" smtClean="0"/>
                        <a:t>2</a:t>
                      </a:r>
                      <a:endParaRPr kumimoji="1" lang="ja-JP" altLang="en-US" sz="2400" dirty="0"/>
                    </a:p>
                  </a:txBody>
                  <a:tcPr anchor="b"/>
                </a:tc>
                <a:tc rowSpan="2">
                  <a:txBody>
                    <a:bodyPr/>
                    <a:lstStyle/>
                    <a:p>
                      <a:pPr algn="ctr"/>
                      <a:r>
                        <a:rPr kumimoji="1" lang="en-US" altLang="ja-JP" sz="2400" dirty="0" smtClean="0"/>
                        <a:t>3</a:t>
                      </a:r>
                      <a:endParaRPr kumimoji="1" lang="ja-JP" altLang="en-US" sz="2400" dirty="0"/>
                    </a:p>
                  </a:txBody>
                  <a:tcPr anchor="b"/>
                </a:tc>
                <a:tc rowSpan="2">
                  <a:txBody>
                    <a:bodyPr/>
                    <a:lstStyle/>
                    <a:p>
                      <a:pPr algn="ctr"/>
                      <a:r>
                        <a:rPr kumimoji="1" lang="en-US" altLang="ja-JP" sz="2400" dirty="0" smtClean="0"/>
                        <a:t>4</a:t>
                      </a:r>
                      <a:endParaRPr kumimoji="1" lang="ja-JP" altLang="en-US" sz="2400" dirty="0"/>
                    </a:p>
                  </a:txBody>
                  <a:tcPr anchor="b"/>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2400" i="1" dirty="0" smtClean="0">
                          <a:latin typeface="Times New Roman" pitchFamily="18" charset="0"/>
                          <a:cs typeface="Times New Roman" pitchFamily="18" charset="0"/>
                        </a:rPr>
                        <a:t>ν</a:t>
                      </a:r>
                      <a:r>
                        <a:rPr kumimoji="1" lang="en-US" altLang="ja-JP" sz="2400" baseline="-25000" dirty="0" smtClean="0"/>
                        <a:t>2</a:t>
                      </a:r>
                      <a:endParaRPr kumimoji="1" lang="ja-JP" altLang="en-US" sz="2400" baseline="-25000" dirty="0" smtClean="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tc vMerge="1">
                  <a:txBody>
                    <a:bodyPr/>
                    <a:lstStyle/>
                    <a:p>
                      <a:endParaRPr kumimoji="1" lang="ja-JP" altLang="en-US" dirty="0"/>
                    </a:p>
                  </a:txBody>
                  <a:tcPr/>
                </a:tc>
                <a:extLst>
                  <a:ext uri="{0D108BD9-81ED-4DB2-BD59-A6C34878D82A}">
                    <a16:rowId xmlns:a16="http://schemas.microsoft.com/office/drawing/2014/main" val="10001"/>
                  </a:ext>
                </a:extLst>
              </a:tr>
              <a:tr h="370840">
                <a:tc>
                  <a:txBody>
                    <a:bodyPr/>
                    <a:lstStyle/>
                    <a:p>
                      <a:pPr algn="ctr"/>
                      <a:r>
                        <a:rPr kumimoji="1" lang="en-US" altLang="ja-JP" sz="2400" dirty="0" smtClean="0"/>
                        <a:t>1</a:t>
                      </a:r>
                      <a:endParaRPr kumimoji="1" lang="ja-JP" altLang="en-US" sz="2400" dirty="0"/>
                    </a:p>
                  </a:txBody>
                  <a:tcPr/>
                </a:tc>
                <a:tc>
                  <a:txBody>
                    <a:bodyPr/>
                    <a:lstStyle/>
                    <a:p>
                      <a:pPr algn="ctr"/>
                      <a:r>
                        <a:rPr kumimoji="1" lang="en-US" altLang="ja-JP" sz="2400" dirty="0" smtClean="0"/>
                        <a:t>161.4</a:t>
                      </a:r>
                      <a:endParaRPr kumimoji="1" lang="ja-JP" altLang="en-US" sz="2400" dirty="0"/>
                    </a:p>
                  </a:txBody>
                  <a:tcPr/>
                </a:tc>
                <a:tc>
                  <a:txBody>
                    <a:bodyPr/>
                    <a:lstStyle/>
                    <a:p>
                      <a:pPr algn="ctr"/>
                      <a:r>
                        <a:rPr kumimoji="1" lang="en-US" altLang="ja-JP" sz="2400" dirty="0" smtClean="0"/>
                        <a:t>199.5</a:t>
                      </a:r>
                      <a:endParaRPr kumimoji="1" lang="ja-JP" altLang="en-US" sz="2400" dirty="0"/>
                    </a:p>
                  </a:txBody>
                  <a:tcPr/>
                </a:tc>
                <a:tc>
                  <a:txBody>
                    <a:bodyPr/>
                    <a:lstStyle/>
                    <a:p>
                      <a:pPr algn="ctr"/>
                      <a:r>
                        <a:rPr kumimoji="1" lang="en-US" altLang="ja-JP" sz="2400" dirty="0" smtClean="0"/>
                        <a:t>215.7</a:t>
                      </a:r>
                      <a:endParaRPr kumimoji="1" lang="ja-JP" altLang="en-US" sz="2400" dirty="0"/>
                    </a:p>
                  </a:txBody>
                  <a:tcPr/>
                </a:tc>
                <a:tc>
                  <a:txBody>
                    <a:bodyPr/>
                    <a:lstStyle/>
                    <a:p>
                      <a:pPr algn="ctr"/>
                      <a:r>
                        <a:rPr kumimoji="1" lang="en-US" altLang="ja-JP" sz="2400" dirty="0" smtClean="0"/>
                        <a:t>224.6</a:t>
                      </a:r>
                      <a:endParaRPr kumimoji="1" lang="ja-JP" altLang="en-US" sz="2400" dirty="0"/>
                    </a:p>
                  </a:txBody>
                  <a:tcPr/>
                </a:tc>
                <a:extLst>
                  <a:ext uri="{0D108BD9-81ED-4DB2-BD59-A6C34878D82A}">
                    <a16:rowId xmlns:a16="http://schemas.microsoft.com/office/drawing/2014/main" val="10002"/>
                  </a:ext>
                </a:extLst>
              </a:tr>
              <a:tr h="370840">
                <a:tc>
                  <a:txBody>
                    <a:bodyPr/>
                    <a:lstStyle/>
                    <a:p>
                      <a:pPr algn="ctr"/>
                      <a:r>
                        <a:rPr kumimoji="1" lang="en-US" altLang="ja-JP" sz="2400" dirty="0" smtClean="0"/>
                        <a:t>2</a:t>
                      </a:r>
                      <a:endParaRPr kumimoji="1" lang="ja-JP" altLang="en-US" sz="2400" dirty="0"/>
                    </a:p>
                  </a:txBody>
                  <a:tcPr/>
                </a:tc>
                <a:tc>
                  <a:txBody>
                    <a:bodyPr/>
                    <a:lstStyle/>
                    <a:p>
                      <a:pPr algn="ctr"/>
                      <a:r>
                        <a:rPr kumimoji="1" lang="en-US" altLang="ja-JP" sz="2400" dirty="0" smtClean="0"/>
                        <a:t>18.51</a:t>
                      </a:r>
                      <a:endParaRPr kumimoji="1" lang="ja-JP" altLang="en-US" sz="2400" dirty="0"/>
                    </a:p>
                  </a:txBody>
                  <a:tcPr/>
                </a:tc>
                <a:tc>
                  <a:txBody>
                    <a:bodyPr/>
                    <a:lstStyle/>
                    <a:p>
                      <a:pPr algn="ctr"/>
                      <a:r>
                        <a:rPr kumimoji="1" lang="en-US" altLang="ja-JP" sz="2400" dirty="0" smtClean="0"/>
                        <a:t>19.00</a:t>
                      </a:r>
                      <a:endParaRPr kumimoji="1" lang="ja-JP" altLang="en-US" sz="2400" dirty="0"/>
                    </a:p>
                  </a:txBody>
                  <a:tcPr/>
                </a:tc>
                <a:tc>
                  <a:txBody>
                    <a:bodyPr/>
                    <a:lstStyle/>
                    <a:p>
                      <a:pPr algn="ctr"/>
                      <a:r>
                        <a:rPr kumimoji="1" lang="en-US" altLang="ja-JP" sz="2400" dirty="0" smtClean="0"/>
                        <a:t>19.16</a:t>
                      </a:r>
                      <a:endParaRPr kumimoji="1" lang="ja-JP" altLang="en-US" sz="2400" dirty="0"/>
                    </a:p>
                  </a:txBody>
                  <a:tcPr/>
                </a:tc>
                <a:tc>
                  <a:txBody>
                    <a:bodyPr/>
                    <a:lstStyle/>
                    <a:p>
                      <a:pPr algn="ctr"/>
                      <a:r>
                        <a:rPr kumimoji="1" lang="en-US" altLang="ja-JP" sz="2400" dirty="0" smtClean="0"/>
                        <a:t>19.25</a:t>
                      </a:r>
                      <a:endParaRPr kumimoji="1" lang="ja-JP" altLang="en-US" sz="2400" dirty="0"/>
                    </a:p>
                  </a:txBody>
                  <a:tcPr/>
                </a:tc>
                <a:extLst>
                  <a:ext uri="{0D108BD9-81ED-4DB2-BD59-A6C34878D82A}">
                    <a16:rowId xmlns:a16="http://schemas.microsoft.com/office/drawing/2014/main" val="10003"/>
                  </a:ext>
                </a:extLst>
              </a:tr>
              <a:tr h="370840">
                <a:tc>
                  <a:txBody>
                    <a:bodyPr/>
                    <a:lstStyle/>
                    <a:p>
                      <a:pPr algn="ctr"/>
                      <a:r>
                        <a:rPr kumimoji="1" lang="en-US" altLang="ja-JP" sz="2400" dirty="0" smtClean="0"/>
                        <a:t>…</a:t>
                      </a: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tc>
                  <a:txBody>
                    <a:bodyPr/>
                    <a:lstStyle/>
                    <a:p>
                      <a:pPr algn="ctr"/>
                      <a:endParaRPr kumimoji="1" lang="ja-JP" altLang="en-US" sz="2400" dirty="0"/>
                    </a:p>
                  </a:txBody>
                  <a:tcPr/>
                </a:tc>
                <a:extLst>
                  <a:ext uri="{0D108BD9-81ED-4DB2-BD59-A6C34878D82A}">
                    <a16:rowId xmlns:a16="http://schemas.microsoft.com/office/drawing/2014/main" val="10004"/>
                  </a:ext>
                </a:extLst>
              </a:tr>
              <a:tr h="370840">
                <a:tc>
                  <a:txBody>
                    <a:bodyPr/>
                    <a:lstStyle/>
                    <a:p>
                      <a:pPr algn="ctr"/>
                      <a:r>
                        <a:rPr kumimoji="1" lang="en-US" altLang="ja-JP" sz="2400" dirty="0" smtClean="0"/>
                        <a:t>27</a:t>
                      </a:r>
                      <a:endParaRPr kumimoji="1" lang="ja-JP" altLang="en-US" sz="2400" dirty="0"/>
                    </a:p>
                  </a:txBody>
                  <a:tcPr/>
                </a:tc>
                <a:tc>
                  <a:txBody>
                    <a:bodyPr/>
                    <a:lstStyle/>
                    <a:p>
                      <a:pPr algn="ctr"/>
                      <a:r>
                        <a:rPr kumimoji="1" lang="en-US" altLang="ja-JP" sz="2400" dirty="0" smtClean="0"/>
                        <a:t>4.21</a:t>
                      </a:r>
                      <a:endParaRPr kumimoji="1" lang="ja-JP" altLang="en-US" sz="2400" dirty="0"/>
                    </a:p>
                  </a:txBody>
                  <a:tcPr/>
                </a:tc>
                <a:tc>
                  <a:txBody>
                    <a:bodyPr/>
                    <a:lstStyle/>
                    <a:p>
                      <a:pPr algn="ctr"/>
                      <a:r>
                        <a:rPr kumimoji="1" lang="en-US" altLang="ja-JP" sz="2400" dirty="0" smtClean="0"/>
                        <a:t>3.35</a:t>
                      </a:r>
                      <a:endParaRPr kumimoji="1" lang="ja-JP" altLang="en-US" sz="2400" dirty="0"/>
                    </a:p>
                  </a:txBody>
                  <a:tcPr/>
                </a:tc>
                <a:tc>
                  <a:txBody>
                    <a:bodyPr/>
                    <a:lstStyle/>
                    <a:p>
                      <a:pPr algn="ctr"/>
                      <a:r>
                        <a:rPr kumimoji="1" lang="en-US" altLang="ja-JP" sz="2400" dirty="0" smtClean="0"/>
                        <a:t>2.96</a:t>
                      </a:r>
                      <a:endParaRPr kumimoji="1" lang="ja-JP" altLang="en-US" sz="2400" dirty="0"/>
                    </a:p>
                  </a:txBody>
                  <a:tcPr/>
                </a:tc>
                <a:tc>
                  <a:txBody>
                    <a:bodyPr/>
                    <a:lstStyle/>
                    <a:p>
                      <a:pPr algn="ctr"/>
                      <a:r>
                        <a:rPr kumimoji="1" lang="en-US" altLang="ja-JP" sz="2400" dirty="0" smtClean="0"/>
                        <a:t>2.73</a:t>
                      </a:r>
                      <a:endParaRPr kumimoji="1" lang="ja-JP" altLang="en-US" sz="2400" dirty="0"/>
                    </a:p>
                  </a:txBody>
                  <a:tcPr/>
                </a:tc>
                <a:extLst>
                  <a:ext uri="{0D108BD9-81ED-4DB2-BD59-A6C34878D82A}">
                    <a16:rowId xmlns:a16="http://schemas.microsoft.com/office/drawing/2014/main" val="10005"/>
                  </a:ext>
                </a:extLst>
              </a:tr>
              <a:tr h="370840">
                <a:tc>
                  <a:txBody>
                    <a:bodyPr/>
                    <a:lstStyle/>
                    <a:p>
                      <a:pPr algn="ctr"/>
                      <a:r>
                        <a:rPr kumimoji="1" lang="en-US" altLang="ja-JP" sz="2400" dirty="0" smtClean="0"/>
                        <a:t>…</a:t>
                      </a:r>
                      <a:endParaRPr kumimoji="1" lang="ja-JP" altLang="en-US" sz="2400" dirty="0"/>
                    </a:p>
                  </a:txBody>
                  <a:tcPr/>
                </a:tc>
                <a:tc>
                  <a:txBody>
                    <a:bodyPr/>
                    <a:lstStyle/>
                    <a:p>
                      <a:endParaRPr kumimoji="1" lang="ja-JP" altLang="en-US" sz="2400"/>
                    </a:p>
                  </a:txBody>
                  <a:tcPr/>
                </a:tc>
                <a:tc>
                  <a:txBody>
                    <a:bodyPr/>
                    <a:lstStyle/>
                    <a:p>
                      <a:endParaRPr kumimoji="1" lang="ja-JP" altLang="en-US" sz="2400"/>
                    </a:p>
                  </a:txBody>
                  <a:tcPr/>
                </a:tc>
                <a:tc>
                  <a:txBody>
                    <a:bodyPr/>
                    <a:lstStyle/>
                    <a:p>
                      <a:endParaRPr kumimoji="1" lang="ja-JP" altLang="en-US" sz="2400" dirty="0"/>
                    </a:p>
                  </a:txBody>
                  <a:tcPr/>
                </a:tc>
                <a:tc>
                  <a:txBody>
                    <a:bodyPr/>
                    <a:lstStyle/>
                    <a:p>
                      <a:endParaRPr kumimoji="1" lang="ja-JP" altLang="en-US" sz="2400" dirty="0"/>
                    </a:p>
                  </a:txBody>
                  <a:tcPr/>
                </a:tc>
                <a:extLst>
                  <a:ext uri="{0D108BD9-81ED-4DB2-BD59-A6C34878D82A}">
                    <a16:rowId xmlns:a16="http://schemas.microsoft.com/office/drawing/2014/main" val="10006"/>
                  </a:ext>
                </a:extLst>
              </a:tr>
            </a:tbl>
          </a:graphicData>
        </a:graphic>
      </p:graphicFrame>
      <p:sp>
        <p:nvSpPr>
          <p:cNvPr id="5" name="円/楕円 4"/>
          <p:cNvSpPr/>
          <p:nvPr/>
        </p:nvSpPr>
        <p:spPr>
          <a:xfrm>
            <a:off x="4000496" y="3857628"/>
            <a:ext cx="1214446" cy="64294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323528" y="5157192"/>
            <a:ext cx="8656537" cy="830997"/>
          </a:xfrm>
          <a:prstGeom prst="rect">
            <a:avLst/>
          </a:prstGeom>
          <a:noFill/>
        </p:spPr>
        <p:txBody>
          <a:bodyPr wrap="none" rtlCol="0">
            <a:spAutoFit/>
          </a:bodyPr>
          <a:lstStyle/>
          <a:p>
            <a:r>
              <a:rPr lang="ja-JP" altLang="en-US" sz="2400" dirty="0" smtClean="0"/>
              <a:t>水準数 </a:t>
            </a:r>
            <a:r>
              <a:rPr lang="en-US" altLang="ja-JP" sz="2400" i="1" dirty="0" smtClean="0">
                <a:latin typeface="Times New Roman" pitchFamily="18" charset="0"/>
                <a:cs typeface="Times New Roman" pitchFamily="18" charset="0"/>
              </a:rPr>
              <a:t>J</a:t>
            </a:r>
            <a:r>
              <a:rPr lang="en-US" altLang="ja-JP" sz="2400" dirty="0" smtClean="0"/>
              <a:t> = 3</a:t>
            </a:r>
            <a:r>
              <a:rPr lang="ja-JP" altLang="en-US" sz="2400" dirty="0" err="1" smtClean="0"/>
              <a:t>，</a:t>
            </a:r>
            <a:r>
              <a:rPr lang="ja-JP" altLang="en-US" sz="2400" dirty="0" smtClean="0"/>
              <a:t>標本の大きさ </a:t>
            </a:r>
            <a:r>
              <a:rPr lang="en-US" altLang="ja-JP" sz="2400" i="1" dirty="0" smtClean="0">
                <a:latin typeface="Times New Roman" pitchFamily="18" charset="0"/>
                <a:cs typeface="Times New Roman" pitchFamily="18" charset="0"/>
              </a:rPr>
              <a:t>N</a:t>
            </a:r>
            <a:r>
              <a:rPr lang="en-US" altLang="ja-JP" sz="2400" dirty="0" smtClean="0"/>
              <a:t> = 30</a:t>
            </a:r>
            <a:r>
              <a:rPr lang="ja-JP" altLang="en-US" sz="2400" dirty="0" smtClean="0"/>
              <a:t>（各水準で</a:t>
            </a:r>
            <a:r>
              <a:rPr lang="en-US" altLang="ja-JP" sz="2400" dirty="0" smtClean="0"/>
              <a:t>10</a:t>
            </a:r>
            <a:r>
              <a:rPr lang="ja-JP" altLang="en-US" sz="2400" dirty="0" smtClean="0"/>
              <a:t>）の実験における，</a:t>
            </a:r>
            <a:endParaRPr lang="en-US" altLang="ja-JP" sz="2400" dirty="0" smtClean="0"/>
          </a:p>
          <a:p>
            <a:r>
              <a:rPr lang="ja-JP" altLang="en-US" sz="2400" dirty="0" smtClean="0"/>
              <a:t>有意水準５％での棄却限界値 </a:t>
            </a:r>
            <a:r>
              <a:rPr lang="en-US" altLang="ja-JP" sz="2400" dirty="0" smtClean="0"/>
              <a:t>= 3.35</a:t>
            </a:r>
            <a:endParaRPr kumimoji="1" lang="ja-JP" altLang="en-US" sz="2400" dirty="0"/>
          </a:p>
        </p:txBody>
      </p:sp>
      <p:sp>
        <p:nvSpPr>
          <p:cNvPr id="7" name="角丸四角形 6"/>
          <p:cNvSpPr/>
          <p:nvPr/>
        </p:nvSpPr>
        <p:spPr>
          <a:xfrm>
            <a:off x="4211960" y="1916832"/>
            <a:ext cx="864096" cy="64807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1907704" y="3861048"/>
            <a:ext cx="864096" cy="64807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descr="f2-27.jpg"/>
          <p:cNvPicPr>
            <a:picLocks noChangeAspect="1"/>
          </p:cNvPicPr>
          <p:nvPr/>
        </p:nvPicPr>
        <p:blipFill>
          <a:blip r:embed="rId4" cstate="print"/>
          <a:stretch>
            <a:fillRect/>
          </a:stretch>
        </p:blipFill>
        <p:spPr>
          <a:xfrm>
            <a:off x="1259632" y="260648"/>
            <a:ext cx="5334000" cy="5324475"/>
          </a:xfrm>
          <a:prstGeom prst="rect">
            <a:avLst/>
          </a:prstGeom>
        </p:spPr>
      </p:pic>
      <p:graphicFrame>
        <p:nvGraphicFramePr>
          <p:cNvPr id="5" name="オブジェクト 4"/>
          <p:cNvGraphicFramePr>
            <a:graphicFrameLocks noChangeAspect="1"/>
          </p:cNvGraphicFramePr>
          <p:nvPr/>
        </p:nvGraphicFramePr>
        <p:xfrm>
          <a:off x="4716016" y="5661248"/>
          <a:ext cx="1443021" cy="448940"/>
        </p:xfrm>
        <a:graphic>
          <a:graphicData uri="http://schemas.openxmlformats.org/presentationml/2006/ole">
            <mc:AlternateContent xmlns:mc="http://schemas.openxmlformats.org/markup-compatibility/2006">
              <mc:Choice xmlns:v="urn:schemas-microsoft-com:vml" Requires="v">
                <p:oleObj spid="_x0000_s89138" name="数式" r:id="rId5" imgW="571004" imgH="177646" progId="Equation.3">
                  <p:embed/>
                </p:oleObj>
              </mc:Choice>
              <mc:Fallback>
                <p:oleObj name="数式" r:id="rId5" imgW="571004" imgH="177646" progId="Equation.3">
                  <p:embed/>
                  <p:pic>
                    <p:nvPicPr>
                      <p:cNvPr id="0" name="Picture 3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16016" y="5661248"/>
                        <a:ext cx="1443021" cy="44894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7" name="直線矢印コネクタ 6"/>
          <p:cNvCxnSpPr/>
          <p:nvPr/>
        </p:nvCxnSpPr>
        <p:spPr>
          <a:xfrm flipV="1">
            <a:off x="4788024" y="4797152"/>
            <a:ext cx="0" cy="72008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89091" name="Object 3"/>
          <p:cNvGraphicFramePr>
            <a:graphicFrameLocks noChangeAspect="1"/>
          </p:cNvGraphicFramePr>
          <p:nvPr/>
        </p:nvGraphicFramePr>
        <p:xfrm>
          <a:off x="5004048" y="3356992"/>
          <a:ext cx="1411288" cy="440755"/>
        </p:xfrm>
        <a:graphic>
          <a:graphicData uri="http://schemas.openxmlformats.org/presentationml/2006/ole">
            <mc:AlternateContent xmlns:mc="http://schemas.openxmlformats.org/markup-compatibility/2006">
              <mc:Choice xmlns:v="urn:schemas-microsoft-com:vml" Requires="v">
                <p:oleObj spid="_x0000_s89139" name="数式" r:id="rId7" imgW="558558" imgH="203112" progId="Equation.3">
                  <p:embed/>
                </p:oleObj>
              </mc:Choice>
              <mc:Fallback>
                <p:oleObj name="数式" r:id="rId7" imgW="558558" imgH="203112" progId="Equation.3">
                  <p:embed/>
                  <p:pic>
                    <p:nvPicPr>
                      <p:cNvPr id="0" name="Picture 3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04048" y="3356992"/>
                        <a:ext cx="1411288" cy="44075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9" name="直線矢印コネクタ 8"/>
          <p:cNvCxnSpPr/>
          <p:nvPr/>
        </p:nvCxnSpPr>
        <p:spPr>
          <a:xfrm>
            <a:off x="5148064" y="3861048"/>
            <a:ext cx="0" cy="72008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テキスト ボックス 10"/>
          <p:cNvSpPr txBox="1"/>
          <p:nvPr/>
        </p:nvSpPr>
        <p:spPr>
          <a:xfrm>
            <a:off x="2915816" y="1412776"/>
            <a:ext cx="3600400" cy="830997"/>
          </a:xfrm>
          <a:prstGeom prst="rect">
            <a:avLst/>
          </a:prstGeom>
          <a:noFill/>
        </p:spPr>
        <p:txBody>
          <a:bodyPr wrap="square" rtlCol="0">
            <a:spAutoFit/>
          </a:bodyPr>
          <a:lstStyle/>
          <a:p>
            <a:r>
              <a:rPr kumimoji="1" lang="ja-JP" altLang="en-US" sz="2400" dirty="0" smtClean="0"/>
              <a:t>自由度 </a:t>
            </a:r>
            <a:r>
              <a:rPr kumimoji="1" lang="en-US" altLang="ja-JP" sz="2400" dirty="0" smtClean="0"/>
              <a:t>2, 27 </a:t>
            </a:r>
            <a:r>
              <a:rPr kumimoji="1" lang="ja-JP" altLang="en-US" sz="2400" dirty="0" smtClean="0"/>
              <a:t>の </a:t>
            </a:r>
            <a:r>
              <a:rPr kumimoji="1" lang="en-US" altLang="ja-JP" sz="2400" dirty="0" smtClean="0"/>
              <a:t>F </a:t>
            </a:r>
            <a:r>
              <a:rPr kumimoji="1" lang="ja-JP" altLang="en-US" sz="2400" dirty="0" smtClean="0"/>
              <a:t>分布の確率密度関数</a:t>
            </a:r>
            <a:endParaRPr kumimoji="1" lang="ja-JP" altLang="en-US" sz="2400"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7.7. </a:t>
            </a:r>
            <a:r>
              <a:rPr kumimoji="1" lang="ja-JP" altLang="en-US" dirty="0" smtClean="0"/>
              <a:t>分散分析の結果の報告</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分散分析の結果は，しばしば</a:t>
            </a:r>
            <a:r>
              <a:rPr kumimoji="1" lang="ja-JP" altLang="en-US" u="sng" dirty="0" smtClean="0">
                <a:solidFill>
                  <a:srgbClr val="FF0000"/>
                </a:solidFill>
              </a:rPr>
              <a:t>分散分析表</a:t>
            </a:r>
            <a:r>
              <a:rPr kumimoji="1" lang="ja-JP" altLang="en-US" dirty="0" smtClean="0"/>
              <a:t>（</a:t>
            </a:r>
            <a:r>
              <a:rPr kumimoji="1" lang="en-US" altLang="ja-JP" dirty="0" smtClean="0"/>
              <a:t>ANOVA summary table</a:t>
            </a:r>
            <a:r>
              <a:rPr kumimoji="1" lang="ja-JP" altLang="en-US" dirty="0" smtClean="0"/>
              <a:t>）にまとめられる．</a:t>
            </a:r>
            <a:endParaRPr kumimoji="1" lang="ja-JP" altLang="en-US" dirty="0"/>
          </a:p>
        </p:txBody>
      </p:sp>
      <p:graphicFrame>
        <p:nvGraphicFramePr>
          <p:cNvPr id="4" name="表 3"/>
          <p:cNvGraphicFramePr>
            <a:graphicFrameLocks noGrp="1"/>
          </p:cNvGraphicFramePr>
          <p:nvPr/>
        </p:nvGraphicFramePr>
        <p:xfrm>
          <a:off x="857224" y="2857496"/>
          <a:ext cx="7715304" cy="1889760"/>
        </p:xfrm>
        <a:graphic>
          <a:graphicData uri="http://schemas.openxmlformats.org/drawingml/2006/table">
            <a:tbl>
              <a:tblPr firstRow="1" bandRow="1">
                <a:tableStyleId>{2D5ABB26-0587-4C30-8999-92F81FD0307C}</a:tableStyleId>
              </a:tblPr>
              <a:tblGrid>
                <a:gridCol w="1584392">
                  <a:extLst>
                    <a:ext uri="{9D8B030D-6E8A-4147-A177-3AD203B41FA5}">
                      <a16:colId xmlns:a16="http://schemas.microsoft.com/office/drawing/2014/main" val="20000"/>
                    </a:ext>
                  </a:extLst>
                </a:gridCol>
                <a:gridCol w="1997712">
                  <a:extLst>
                    <a:ext uri="{9D8B030D-6E8A-4147-A177-3AD203B41FA5}">
                      <a16:colId xmlns:a16="http://schemas.microsoft.com/office/drawing/2014/main" val="20001"/>
                    </a:ext>
                  </a:extLst>
                </a:gridCol>
                <a:gridCol w="826640">
                  <a:extLst>
                    <a:ext uri="{9D8B030D-6E8A-4147-A177-3AD203B41FA5}">
                      <a16:colId xmlns:a16="http://schemas.microsoft.com/office/drawing/2014/main" val="20002"/>
                    </a:ext>
                  </a:extLst>
                </a:gridCol>
                <a:gridCol w="1859940">
                  <a:extLst>
                    <a:ext uri="{9D8B030D-6E8A-4147-A177-3AD203B41FA5}">
                      <a16:colId xmlns:a16="http://schemas.microsoft.com/office/drawing/2014/main" val="20003"/>
                    </a:ext>
                  </a:extLst>
                </a:gridCol>
                <a:gridCol w="1446620">
                  <a:extLst>
                    <a:ext uri="{9D8B030D-6E8A-4147-A177-3AD203B41FA5}">
                      <a16:colId xmlns:a16="http://schemas.microsoft.com/office/drawing/2014/main" val="20004"/>
                    </a:ext>
                  </a:extLst>
                </a:gridCol>
              </a:tblGrid>
              <a:tr h="370840">
                <a:tc>
                  <a:txBody>
                    <a:bodyPr/>
                    <a:lstStyle/>
                    <a:p>
                      <a:pPr algn="ctr"/>
                      <a:r>
                        <a:rPr kumimoji="1" lang="ja-JP" altLang="en-US" sz="2800" dirty="0" smtClean="0"/>
                        <a:t>変動因</a:t>
                      </a:r>
                      <a:endParaRPr kumimoji="1" lang="ja-JP" altLang="en-US" sz="2800" dirty="0"/>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800" dirty="0" smtClean="0"/>
                        <a:t>平方和（</a:t>
                      </a:r>
                      <a:r>
                        <a:rPr kumimoji="1" lang="en-US" altLang="ja-JP" sz="2800" i="1" dirty="0" smtClean="0">
                          <a:latin typeface="Times New Roman" pitchFamily="18" charset="0"/>
                          <a:cs typeface="Times New Roman" pitchFamily="18" charset="0"/>
                        </a:rPr>
                        <a:t>SS</a:t>
                      </a:r>
                      <a:r>
                        <a:rPr kumimoji="1" lang="ja-JP" altLang="en-US" sz="2800" dirty="0" smtClean="0"/>
                        <a:t>）</a:t>
                      </a:r>
                      <a:endParaRPr kumimoji="1" lang="ja-JP" altLang="en-US" sz="2800" dirty="0"/>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800" i="1" dirty="0" err="1" smtClean="0">
                          <a:latin typeface="Times New Roman" pitchFamily="18" charset="0"/>
                          <a:cs typeface="Times New Roman" pitchFamily="18" charset="0"/>
                        </a:rPr>
                        <a:t>df</a:t>
                      </a:r>
                      <a:endParaRPr kumimoji="1" lang="ja-JP" altLang="en-US" sz="2800" i="1" dirty="0">
                        <a:latin typeface="Times New Roman" pitchFamily="18" charset="0"/>
                        <a:cs typeface="Times New Roman" pitchFamily="18" charset="0"/>
                      </a:endParaRPr>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2800" dirty="0" smtClean="0"/>
                        <a:t>平均平方</a:t>
                      </a:r>
                      <a:endParaRPr kumimoji="1" lang="ja-JP" altLang="en-US" sz="2800" dirty="0"/>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2800" i="1" dirty="0" smtClean="0">
                          <a:latin typeface="Times New Roman" pitchFamily="18" charset="0"/>
                          <a:cs typeface="Times New Roman" pitchFamily="18" charset="0"/>
                        </a:rPr>
                        <a:t>F</a:t>
                      </a:r>
                      <a:endParaRPr kumimoji="1" lang="ja-JP" altLang="en-US" sz="2800" i="1" dirty="0">
                        <a:latin typeface="Times New Roman" pitchFamily="18" charset="0"/>
                        <a:cs typeface="Times New Roman" pitchFamily="18" charset="0"/>
                      </a:endParaRPr>
                    </a:p>
                  </a:txBody>
                  <a:tcP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70840">
                <a:tc>
                  <a:txBody>
                    <a:bodyPr/>
                    <a:lstStyle/>
                    <a:p>
                      <a:pPr algn="ctr"/>
                      <a:r>
                        <a:rPr kumimoji="1" lang="ja-JP" altLang="en-US" sz="2400" dirty="0" smtClean="0"/>
                        <a:t>級間</a:t>
                      </a:r>
                      <a:endParaRPr kumimoji="1" lang="ja-JP" altLang="en-US" sz="2400" dirty="0"/>
                    </a:p>
                  </a:txBody>
                  <a:tcPr>
                    <a:lnT w="12700" cap="flat" cmpd="sng" algn="ctr">
                      <a:solidFill>
                        <a:schemeClr val="tx1"/>
                      </a:solidFill>
                      <a:prstDash val="solid"/>
                      <a:round/>
                      <a:headEnd type="none" w="med" len="med"/>
                      <a:tailEnd type="none" w="med" len="med"/>
                    </a:lnT>
                  </a:tcPr>
                </a:tc>
                <a:tc>
                  <a:txBody>
                    <a:bodyPr/>
                    <a:lstStyle/>
                    <a:p>
                      <a:pPr algn="r"/>
                      <a:r>
                        <a:rPr kumimoji="1" lang="en-US" altLang="ja-JP" sz="2400" dirty="0" smtClean="0"/>
                        <a:t>64.80</a:t>
                      </a:r>
                      <a:endParaRPr kumimoji="1" lang="ja-JP" altLang="en-US" sz="2400" dirty="0"/>
                    </a:p>
                  </a:txBody>
                  <a:tcPr>
                    <a:lnT w="12700" cap="flat" cmpd="sng" algn="ctr">
                      <a:solidFill>
                        <a:schemeClr val="tx1"/>
                      </a:solidFill>
                      <a:prstDash val="solid"/>
                      <a:round/>
                      <a:headEnd type="none" w="med" len="med"/>
                      <a:tailEnd type="none" w="med" len="med"/>
                    </a:lnT>
                  </a:tcPr>
                </a:tc>
                <a:tc>
                  <a:txBody>
                    <a:bodyPr/>
                    <a:lstStyle/>
                    <a:p>
                      <a:pPr algn="r"/>
                      <a:r>
                        <a:rPr kumimoji="1" lang="en-US" altLang="ja-JP" sz="2400" dirty="0" smtClean="0"/>
                        <a:t>2</a:t>
                      </a:r>
                      <a:endParaRPr kumimoji="1" lang="ja-JP" altLang="en-US" sz="2400" dirty="0"/>
                    </a:p>
                  </a:txBody>
                  <a:tcPr>
                    <a:lnT w="12700" cap="flat" cmpd="sng" algn="ctr">
                      <a:solidFill>
                        <a:schemeClr val="tx1"/>
                      </a:solidFill>
                      <a:prstDash val="solid"/>
                      <a:round/>
                      <a:headEnd type="none" w="med" len="med"/>
                      <a:tailEnd type="none" w="med" len="med"/>
                    </a:lnT>
                  </a:tcPr>
                </a:tc>
                <a:tc>
                  <a:txBody>
                    <a:bodyPr/>
                    <a:lstStyle/>
                    <a:p>
                      <a:pPr algn="r"/>
                      <a:r>
                        <a:rPr kumimoji="1" lang="en-US" altLang="ja-JP" sz="2400" dirty="0" smtClean="0"/>
                        <a:t>32.40</a:t>
                      </a:r>
                      <a:endParaRPr kumimoji="1" lang="ja-JP" altLang="en-US" sz="2400" dirty="0"/>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2400" dirty="0" smtClean="0"/>
                        <a:t>17.05*</a:t>
                      </a:r>
                      <a:endParaRPr kumimoji="1" lang="ja-JP" altLang="en-US" sz="24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70840">
                <a:tc>
                  <a:txBody>
                    <a:bodyPr/>
                    <a:lstStyle/>
                    <a:p>
                      <a:pPr algn="ctr"/>
                      <a:r>
                        <a:rPr kumimoji="1" lang="ja-JP" altLang="en-US" sz="2400" dirty="0" smtClean="0"/>
                        <a:t>級内</a:t>
                      </a:r>
                      <a:endParaRPr kumimoji="1" lang="ja-JP" altLang="en-US" sz="2400" dirty="0"/>
                    </a:p>
                  </a:txBody>
                  <a:tcPr/>
                </a:tc>
                <a:tc>
                  <a:txBody>
                    <a:bodyPr/>
                    <a:lstStyle/>
                    <a:p>
                      <a:pPr algn="r"/>
                      <a:r>
                        <a:rPr kumimoji="1" lang="en-US" altLang="ja-JP" sz="2400" dirty="0" smtClean="0"/>
                        <a:t>51.20</a:t>
                      </a:r>
                      <a:endParaRPr kumimoji="1" lang="ja-JP" altLang="en-US" sz="2400" dirty="0"/>
                    </a:p>
                  </a:txBody>
                  <a:tcPr/>
                </a:tc>
                <a:tc>
                  <a:txBody>
                    <a:bodyPr/>
                    <a:lstStyle/>
                    <a:p>
                      <a:pPr algn="r"/>
                      <a:r>
                        <a:rPr kumimoji="1" lang="en-US" altLang="ja-JP" sz="2400" dirty="0" smtClean="0"/>
                        <a:t>27</a:t>
                      </a:r>
                      <a:endParaRPr kumimoji="1" lang="ja-JP" altLang="en-US" sz="2400" dirty="0"/>
                    </a:p>
                  </a:txBody>
                  <a:tcPr/>
                </a:tc>
                <a:tc>
                  <a:txBody>
                    <a:bodyPr/>
                    <a:lstStyle/>
                    <a:p>
                      <a:pPr algn="r"/>
                      <a:r>
                        <a:rPr kumimoji="1" lang="en-US" altLang="ja-JP" sz="2400" dirty="0" smtClean="0"/>
                        <a:t>1.90</a:t>
                      </a:r>
                      <a:endParaRPr kumimoji="1" lang="ja-JP" altLang="en-US" sz="2400" dirty="0"/>
                    </a:p>
                  </a:txBody>
                  <a:tcPr/>
                </a:tc>
                <a:tc>
                  <a:txBody>
                    <a:bodyPr/>
                    <a:lstStyle/>
                    <a:p>
                      <a:endParaRPr kumimoji="1" lang="ja-JP" altLang="en-US" sz="2400" dirty="0"/>
                    </a:p>
                  </a:txBody>
                  <a:tcPr/>
                </a:tc>
                <a:extLst>
                  <a:ext uri="{0D108BD9-81ED-4DB2-BD59-A6C34878D82A}">
                    <a16:rowId xmlns:a16="http://schemas.microsoft.com/office/drawing/2014/main" val="10002"/>
                  </a:ext>
                </a:extLst>
              </a:tr>
              <a:tr h="370840">
                <a:tc>
                  <a:txBody>
                    <a:bodyPr/>
                    <a:lstStyle/>
                    <a:p>
                      <a:pPr algn="ctr"/>
                      <a:r>
                        <a:rPr kumimoji="1" lang="ja-JP" altLang="en-US" sz="2400" dirty="0" smtClean="0"/>
                        <a:t>全体</a:t>
                      </a:r>
                      <a:endParaRPr kumimoji="1" lang="ja-JP" altLang="en-US" sz="2400" dirty="0"/>
                    </a:p>
                  </a:txBody>
                  <a:tcPr>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116.00</a:t>
                      </a:r>
                      <a:endParaRPr kumimoji="1" lang="ja-JP" altLang="en-US" sz="2400" dirty="0"/>
                    </a:p>
                  </a:txBody>
                  <a:tcPr>
                    <a:lnB w="12700" cap="flat" cmpd="sng" algn="ctr">
                      <a:solidFill>
                        <a:schemeClr val="tx1"/>
                      </a:solidFill>
                      <a:prstDash val="solid"/>
                      <a:round/>
                      <a:headEnd type="none" w="med" len="med"/>
                      <a:tailEnd type="none" w="med" len="med"/>
                    </a:lnB>
                  </a:tcPr>
                </a:tc>
                <a:tc>
                  <a:txBody>
                    <a:bodyPr/>
                    <a:lstStyle/>
                    <a:p>
                      <a:pPr algn="r"/>
                      <a:r>
                        <a:rPr kumimoji="1" lang="en-US" altLang="ja-JP" sz="2400" dirty="0" smtClean="0"/>
                        <a:t>29</a:t>
                      </a:r>
                      <a:endParaRPr kumimoji="1" lang="ja-JP" altLang="en-US" sz="2400" dirty="0"/>
                    </a:p>
                  </a:txBody>
                  <a:tcPr>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B w="12700" cap="flat" cmpd="sng" algn="ctr">
                      <a:solidFill>
                        <a:schemeClr val="tx1"/>
                      </a:solidFill>
                      <a:prstDash val="solid"/>
                      <a:round/>
                      <a:headEnd type="none" w="med" len="med"/>
                      <a:tailEnd type="none" w="med" len="med"/>
                    </a:lnB>
                  </a:tcPr>
                </a:tc>
                <a:tc>
                  <a:txBody>
                    <a:bodyPr/>
                    <a:lstStyle/>
                    <a:p>
                      <a:endParaRPr kumimoji="1" lang="ja-JP" altLang="en-US" sz="2400"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5" name="テキスト ボックス 4"/>
          <p:cNvSpPr txBox="1"/>
          <p:nvPr/>
        </p:nvSpPr>
        <p:spPr>
          <a:xfrm>
            <a:off x="1142976" y="4786322"/>
            <a:ext cx="1241045" cy="461665"/>
          </a:xfrm>
          <a:prstGeom prst="rect">
            <a:avLst/>
          </a:prstGeom>
          <a:noFill/>
        </p:spPr>
        <p:txBody>
          <a:bodyPr wrap="none" rtlCol="0">
            <a:spAutoFit/>
          </a:bodyPr>
          <a:lstStyle/>
          <a:p>
            <a:r>
              <a:rPr kumimoji="1" lang="en-US" altLang="ja-JP" sz="2400" dirty="0" smtClean="0"/>
              <a:t>* </a:t>
            </a:r>
            <a:r>
              <a:rPr kumimoji="1" lang="en-US" altLang="ja-JP" sz="2400" i="1" dirty="0" smtClean="0">
                <a:latin typeface="Times New Roman" pitchFamily="18" charset="0"/>
                <a:cs typeface="Times New Roman" pitchFamily="18" charset="0"/>
              </a:rPr>
              <a:t>p</a:t>
            </a:r>
            <a:r>
              <a:rPr kumimoji="1" lang="en-US" altLang="ja-JP" sz="2400" dirty="0" smtClean="0"/>
              <a:t> &lt; .05</a:t>
            </a:r>
            <a:endParaRPr kumimoji="1" lang="ja-JP" altLang="en-US" sz="2400" dirty="0"/>
          </a:p>
        </p:txBody>
      </p:sp>
      <p:sp>
        <p:nvSpPr>
          <p:cNvPr id="6" name="テキスト ボックス 5"/>
          <p:cNvSpPr txBox="1"/>
          <p:nvPr/>
        </p:nvSpPr>
        <p:spPr>
          <a:xfrm>
            <a:off x="2428860" y="5214950"/>
            <a:ext cx="6353021" cy="1200329"/>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r>
              <a:rPr kumimoji="1" lang="ja-JP" altLang="en-US" dirty="0" smtClean="0"/>
              <a:t>結論：３条件の母集団平均はすべて等しくはない．</a:t>
            </a:r>
            <a:endParaRPr kumimoji="1" lang="en-US" altLang="ja-JP" dirty="0" smtClean="0"/>
          </a:p>
          <a:p>
            <a:r>
              <a:rPr lang="ja-JP" altLang="en-US" dirty="0" smtClean="0"/>
              <a:t>すなわち，</a:t>
            </a:r>
            <a:r>
              <a:rPr kumimoji="1" lang="ja-JP" altLang="en-US" dirty="0" smtClean="0"/>
              <a:t>他者による監視は課題のパフォーマンスに影響する．</a:t>
            </a:r>
            <a:endParaRPr kumimoji="1" lang="en-US" altLang="ja-JP" dirty="0" smtClean="0"/>
          </a:p>
          <a:p>
            <a:endParaRPr lang="en-US" altLang="ja-JP" dirty="0" smtClean="0"/>
          </a:p>
          <a:p>
            <a:r>
              <a:rPr lang="ja-JP" altLang="en-US" dirty="0" smtClean="0"/>
              <a:t>影響の詳細は多重比較による検討が必要．</a:t>
            </a:r>
            <a:endParaRPr kumimoji="1" lang="ja-JP" alt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レポートでの</a:t>
            </a:r>
            <a:r>
              <a:rPr lang="ja-JP" altLang="en-US" dirty="0" smtClean="0"/>
              <a:t>結果の記述例</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３つの作業条件における平均値の差を検討するために，１要因３水準の分散分析を行った．</a:t>
            </a:r>
            <a:r>
              <a:rPr lang="ja-JP" altLang="en-US" dirty="0" smtClean="0"/>
              <a:t>要因の主効果は有意であった（</a:t>
            </a:r>
            <a:r>
              <a:rPr kumimoji="1" lang="en-US" altLang="ja-JP" i="1" dirty="0" smtClean="0">
                <a:latin typeface="Times New Roman" pitchFamily="18" charset="0"/>
                <a:cs typeface="Times New Roman" pitchFamily="18" charset="0"/>
              </a:rPr>
              <a:t>F</a:t>
            </a:r>
            <a:r>
              <a:rPr kumimoji="1" lang="en-US" altLang="ja-JP" dirty="0" smtClean="0"/>
              <a:t>(2, 27) = 17.05, </a:t>
            </a:r>
            <a:r>
              <a:rPr kumimoji="1" lang="en-US" altLang="ja-JP" i="1" dirty="0" smtClean="0">
                <a:latin typeface="Times New Roman" pitchFamily="18" charset="0"/>
                <a:cs typeface="Times New Roman" pitchFamily="18" charset="0"/>
              </a:rPr>
              <a:t>p</a:t>
            </a:r>
            <a:r>
              <a:rPr kumimoji="1" lang="en-US" altLang="ja-JP" dirty="0" smtClean="0"/>
              <a:t>&lt;.001, </a:t>
            </a:r>
            <a:r>
              <a:rPr kumimoji="1" lang="en-US" altLang="ja-JP" i="1" dirty="0" smtClean="0">
                <a:latin typeface="Times New Roman" pitchFamily="18" charset="0"/>
                <a:cs typeface="Times New Roman" pitchFamily="18" charset="0"/>
              </a:rPr>
              <a:t>η</a:t>
            </a:r>
            <a:r>
              <a:rPr kumimoji="1" lang="en-US" altLang="ja-JP" baseline="30000" dirty="0" smtClean="0"/>
              <a:t>2</a:t>
            </a:r>
            <a:r>
              <a:rPr kumimoji="1" lang="en-US" altLang="ja-JP" dirty="0" smtClean="0"/>
              <a:t>=.56</a:t>
            </a:r>
            <a:r>
              <a:rPr kumimoji="1" lang="ja-JP" altLang="en-US" dirty="0" smtClean="0"/>
              <a:t>）．作業条件によってパズル課題のパフォーマンスは異なると言える．</a:t>
            </a:r>
            <a:endParaRPr kumimoji="1" lang="ja-JP" altLang="en-US" dirty="0"/>
          </a:p>
        </p:txBody>
      </p:sp>
      <p:sp>
        <p:nvSpPr>
          <p:cNvPr id="4" name="テキスト ボックス 3"/>
          <p:cNvSpPr txBox="1"/>
          <p:nvPr/>
        </p:nvSpPr>
        <p:spPr>
          <a:xfrm>
            <a:off x="2143108" y="4643446"/>
            <a:ext cx="5444119" cy="830997"/>
          </a:xfrm>
          <a:prstGeom prst="rect">
            <a:avLst/>
          </a:prstGeom>
          <a:noFill/>
        </p:spPr>
        <p:txBody>
          <a:bodyPr wrap="none" rtlCol="0">
            <a:spAutoFit/>
          </a:bodyPr>
          <a:lstStyle/>
          <a:p>
            <a:r>
              <a:rPr lang="ja-JP" altLang="en-US" sz="2400" dirty="0" smtClean="0"/>
              <a:t>注意： </a:t>
            </a:r>
            <a:r>
              <a:rPr kumimoji="1" lang="en-US" altLang="ja-JP" sz="2400" i="1" dirty="0" smtClean="0">
                <a:latin typeface="Times New Roman" pitchFamily="18" charset="0"/>
                <a:cs typeface="Times New Roman" pitchFamily="18" charset="0"/>
              </a:rPr>
              <a:t>p</a:t>
            </a:r>
            <a:r>
              <a:rPr kumimoji="1" lang="en-US" altLang="ja-JP" sz="2400" dirty="0" smtClean="0"/>
              <a:t> </a:t>
            </a:r>
            <a:r>
              <a:rPr kumimoji="1" lang="ja-JP" altLang="en-US" sz="2400" dirty="0" smtClean="0"/>
              <a:t>値が </a:t>
            </a:r>
            <a:r>
              <a:rPr kumimoji="1" lang="en-US" altLang="ja-JP" sz="2400" dirty="0" smtClean="0"/>
              <a:t>.001 </a:t>
            </a:r>
            <a:r>
              <a:rPr kumimoji="1" lang="ja-JP" altLang="en-US" sz="2400" dirty="0" smtClean="0"/>
              <a:t>よりも大きいときには，</a:t>
            </a:r>
            <a:endParaRPr kumimoji="1" lang="en-US" altLang="ja-JP" sz="2400" dirty="0" smtClean="0"/>
          </a:p>
          <a:p>
            <a:r>
              <a:rPr kumimoji="1" lang="ja-JP" altLang="en-US" sz="2400" dirty="0" smtClean="0"/>
              <a:t>正確な </a:t>
            </a:r>
            <a:r>
              <a:rPr kumimoji="1" lang="en-US" altLang="ja-JP" sz="2400" i="1" dirty="0" smtClean="0">
                <a:latin typeface="Times New Roman" pitchFamily="18" charset="0"/>
                <a:cs typeface="Times New Roman" pitchFamily="18" charset="0"/>
              </a:rPr>
              <a:t>p</a:t>
            </a:r>
            <a:r>
              <a:rPr kumimoji="1" lang="en-US" altLang="ja-JP" sz="2400" dirty="0" smtClean="0"/>
              <a:t> </a:t>
            </a:r>
            <a:r>
              <a:rPr kumimoji="1" lang="ja-JP" altLang="en-US" sz="2400" dirty="0" smtClean="0"/>
              <a:t>値を報告する．</a:t>
            </a:r>
            <a:endParaRPr kumimoji="1" lang="ja-JP" altLang="en-US" sz="2400"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smtClean="0"/>
              <a:t>7.9. </a:t>
            </a:r>
            <a:r>
              <a:rPr lang="ja-JP" altLang="en-US" dirty="0" smtClean="0"/>
              <a:t>関係の強さを決定する：相関比</a:t>
            </a:r>
            <a:endParaRPr kumimoji="1" lang="ja-JP" altLang="en-US" dirty="0"/>
          </a:p>
        </p:txBody>
      </p:sp>
      <p:sp>
        <p:nvSpPr>
          <p:cNvPr id="3" name="コンテンツ プレースホルダ 2"/>
          <p:cNvSpPr>
            <a:spLocks noGrp="1"/>
          </p:cNvSpPr>
          <p:nvPr>
            <p:ph idx="1"/>
          </p:nvPr>
        </p:nvSpPr>
        <p:spPr/>
        <p:txBody>
          <a:bodyPr>
            <a:normAutofit/>
          </a:bodyPr>
          <a:lstStyle/>
          <a:p>
            <a:r>
              <a:rPr kumimoji="1" lang="ja-JP" altLang="en-US" dirty="0" smtClean="0"/>
              <a:t>分散分析の結果が有意であったとき，要因の効果の大きさを示すために，</a:t>
            </a:r>
            <a:r>
              <a:rPr kumimoji="1" lang="ja-JP" altLang="en-US" u="sng" dirty="0" smtClean="0">
                <a:solidFill>
                  <a:srgbClr val="FF0000"/>
                </a:solidFill>
              </a:rPr>
              <a:t>相関比</a:t>
            </a:r>
            <a:r>
              <a:rPr kumimoji="1" lang="ja-JP" altLang="en-US" dirty="0" smtClean="0"/>
              <a:t>（</a:t>
            </a:r>
            <a:r>
              <a:rPr kumimoji="1" lang="en-US" altLang="ja-JP" dirty="0" smtClean="0"/>
              <a:t>correlation ratio, eta square</a:t>
            </a:r>
            <a:r>
              <a:rPr kumimoji="1" lang="ja-JP" altLang="en-US" dirty="0" smtClean="0"/>
              <a:t>）を使うことができる．</a:t>
            </a:r>
            <a:endParaRPr kumimoji="1" lang="en-US" altLang="ja-JP" dirty="0" smtClean="0"/>
          </a:p>
          <a:p>
            <a:endParaRPr lang="en-US" altLang="ja-JP" dirty="0" smtClean="0"/>
          </a:p>
          <a:p>
            <a:endParaRPr kumimoji="1" lang="en-US" altLang="ja-JP" dirty="0" smtClean="0"/>
          </a:p>
          <a:p>
            <a:r>
              <a:rPr lang="ja-JP" altLang="en-US" dirty="0" smtClean="0"/>
              <a:t>この値がどの程度なら効果が「大きい」と言えるかどうかは，研究領域に依存する．</a:t>
            </a:r>
            <a:endParaRPr kumimoji="1" lang="ja-JP" altLang="en-US" dirty="0"/>
          </a:p>
        </p:txBody>
      </p:sp>
      <p:graphicFrame>
        <p:nvGraphicFramePr>
          <p:cNvPr id="4" name="オブジェクト 3"/>
          <p:cNvGraphicFramePr>
            <a:graphicFrameLocks noChangeAspect="1"/>
          </p:cNvGraphicFramePr>
          <p:nvPr/>
        </p:nvGraphicFramePr>
        <p:xfrm>
          <a:off x="1785918" y="3643314"/>
          <a:ext cx="2252399" cy="1143008"/>
        </p:xfrm>
        <a:graphic>
          <a:graphicData uri="http://schemas.openxmlformats.org/presentationml/2006/ole">
            <mc:AlternateContent xmlns:mc="http://schemas.openxmlformats.org/markup-compatibility/2006">
              <mc:Choice xmlns:v="urn:schemas-microsoft-com:vml" Requires="v">
                <p:oleObj spid="_x0000_s31770" name="数式" r:id="rId3" imgW="850531" imgH="431613" progId="Equation.3">
                  <p:embed/>
                </p:oleObj>
              </mc:Choice>
              <mc:Fallback>
                <p:oleObj name="数式" r:id="rId3" imgW="850531" imgH="431613" progId="Equation.3">
                  <p:embed/>
                  <p:pic>
                    <p:nvPicPr>
                      <p:cNvPr id="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85918" y="3643314"/>
                        <a:ext cx="2252399" cy="1143008"/>
                      </a:xfrm>
                      <a:prstGeom prst="rect">
                        <a:avLst/>
                      </a:prstGeom>
                      <a:solidFill>
                        <a:srgbClr val="00FF00"/>
                      </a:solidFill>
                    </p:spPr>
                  </p:pic>
                </p:oleObj>
              </mc:Fallback>
            </mc:AlternateContent>
          </a:graphicData>
        </a:graphic>
      </p:graphicFrame>
      <p:sp>
        <p:nvSpPr>
          <p:cNvPr id="5" name="テキスト ボックス 4"/>
          <p:cNvSpPr txBox="1"/>
          <p:nvPr/>
        </p:nvSpPr>
        <p:spPr>
          <a:xfrm>
            <a:off x="4355976" y="3645024"/>
            <a:ext cx="4483920" cy="1200329"/>
          </a:xfrm>
          <a:prstGeom prst="rect">
            <a:avLst/>
          </a:prstGeom>
          <a:noFill/>
        </p:spPr>
        <p:txBody>
          <a:bodyPr wrap="none" rtlCol="0">
            <a:spAutoFit/>
          </a:bodyPr>
          <a:lstStyle/>
          <a:p>
            <a:r>
              <a:rPr kumimoji="1" lang="ja-JP" altLang="en-US" sz="2400" dirty="0" smtClean="0"/>
              <a:t>全平方和に占める，要因によって</a:t>
            </a:r>
            <a:endParaRPr kumimoji="1" lang="en-US" altLang="ja-JP" sz="2400" dirty="0" smtClean="0"/>
          </a:p>
          <a:p>
            <a:r>
              <a:rPr lang="ja-JP" altLang="en-US" sz="2400" dirty="0" smtClean="0"/>
              <a:t>説明された平方和の割合．</a:t>
            </a:r>
            <a:endParaRPr lang="en-US" altLang="ja-JP" sz="2400" dirty="0" smtClean="0"/>
          </a:p>
          <a:p>
            <a:r>
              <a:rPr kumimoji="1" lang="ja-JP" altLang="en-US" sz="2400" dirty="0" smtClean="0"/>
              <a:t>０から１の値をとる．</a:t>
            </a:r>
            <a:endParaRPr kumimoji="1" lang="ja-JP" altLang="en-US" sz="2400"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練習問題２</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テキスト表</a:t>
            </a:r>
            <a:r>
              <a:rPr kumimoji="1" lang="en-US" altLang="ja-JP" dirty="0" smtClean="0"/>
              <a:t>7.1 (p.181) </a:t>
            </a:r>
            <a:r>
              <a:rPr kumimoji="1" lang="ja-JP" altLang="en-US" dirty="0" smtClean="0"/>
              <a:t>のデータについて，分散分析を実行し，結論を述べよ．（テキストで説明されている分析をたどる）</a:t>
            </a:r>
            <a:endParaRPr kumimoji="1" lang="en-US" altLang="ja-JP" dirty="0" smtClean="0"/>
          </a:p>
          <a:p>
            <a:pPr lvl="1"/>
            <a:r>
              <a:rPr lang="ja-JP" altLang="en-US" dirty="0" smtClean="0"/>
              <a:t>データを視覚的に表現する．（条件ごとの箱</a:t>
            </a:r>
            <a:r>
              <a:rPr lang="ja-JP" altLang="en-US" dirty="0" err="1" smtClean="0"/>
              <a:t>ひげ</a:t>
            </a:r>
            <a:r>
              <a:rPr lang="ja-JP" altLang="en-US" dirty="0" smtClean="0"/>
              <a:t>図など）</a:t>
            </a:r>
            <a:endParaRPr kumimoji="1" lang="en-US" altLang="ja-JP" dirty="0" smtClean="0"/>
          </a:p>
          <a:p>
            <a:pPr lvl="1"/>
            <a:r>
              <a:rPr kumimoji="1" lang="ja-JP" altLang="en-US" dirty="0" smtClean="0"/>
              <a:t>分散分析を実行して，分散分析表を完成させる．</a:t>
            </a:r>
            <a:endParaRPr kumimoji="1" lang="en-US" altLang="ja-JP" dirty="0" smtClean="0"/>
          </a:p>
          <a:p>
            <a:pPr lvl="1"/>
            <a:r>
              <a:rPr lang="ja-JP" altLang="en-US" dirty="0" smtClean="0"/>
              <a:t>相関比を求める．</a:t>
            </a:r>
            <a:endParaRPr lang="en-US" altLang="ja-JP" dirty="0" smtClean="0"/>
          </a:p>
          <a:p>
            <a:pPr lvl="1"/>
            <a:r>
              <a:rPr kumimoji="1" lang="ja-JP" altLang="en-US" dirty="0" smtClean="0"/>
              <a:t>結果を記述する．</a:t>
            </a:r>
            <a:endParaRPr kumimoji="1" lang="ja-JP" alt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練習</a:t>
            </a:r>
            <a:r>
              <a:rPr lang="ja-JP" altLang="en-US" dirty="0" smtClean="0"/>
              <a:t>問題</a:t>
            </a:r>
            <a:r>
              <a:rPr lang="ja-JP" altLang="en-US" dirty="0"/>
              <a:t>３</a:t>
            </a:r>
            <a:endParaRPr kumimoji="1" lang="ja-JP" altLang="en-US" dirty="0"/>
          </a:p>
        </p:txBody>
      </p:sp>
      <p:graphicFrame>
        <p:nvGraphicFramePr>
          <p:cNvPr id="4" name="コンテンツ プレースホルダ 3"/>
          <p:cNvGraphicFramePr>
            <a:graphicFrameLocks noGrp="1"/>
          </p:cNvGraphicFramePr>
          <p:nvPr>
            <p:ph idx="1"/>
            <p:extLst>
              <p:ext uri="{D42A27DB-BD31-4B8C-83A1-F6EECF244321}">
                <p14:modId xmlns:p14="http://schemas.microsoft.com/office/powerpoint/2010/main" val="3771533003"/>
              </p:ext>
            </p:extLst>
          </p:nvPr>
        </p:nvGraphicFramePr>
        <p:xfrm>
          <a:off x="1571604" y="1600200"/>
          <a:ext cx="5715040" cy="2773680"/>
        </p:xfrm>
        <a:graphic>
          <a:graphicData uri="http://schemas.openxmlformats.org/drawingml/2006/table">
            <a:tbl>
              <a:tblPr firstRow="1" bandRow="1">
                <a:tableStyleId>{5C22544A-7EE6-4342-B048-85BDC9FD1C3A}</a:tableStyleId>
              </a:tblPr>
              <a:tblGrid>
                <a:gridCol w="1428760">
                  <a:extLst>
                    <a:ext uri="{9D8B030D-6E8A-4147-A177-3AD203B41FA5}">
                      <a16:colId xmlns:a16="http://schemas.microsoft.com/office/drawing/2014/main" val="20000"/>
                    </a:ext>
                  </a:extLst>
                </a:gridCol>
                <a:gridCol w="1428760">
                  <a:extLst>
                    <a:ext uri="{9D8B030D-6E8A-4147-A177-3AD203B41FA5}">
                      <a16:colId xmlns:a16="http://schemas.microsoft.com/office/drawing/2014/main" val="20001"/>
                    </a:ext>
                  </a:extLst>
                </a:gridCol>
                <a:gridCol w="1428760">
                  <a:extLst>
                    <a:ext uri="{9D8B030D-6E8A-4147-A177-3AD203B41FA5}">
                      <a16:colId xmlns:a16="http://schemas.microsoft.com/office/drawing/2014/main" val="20002"/>
                    </a:ext>
                  </a:extLst>
                </a:gridCol>
                <a:gridCol w="1428760">
                  <a:extLst>
                    <a:ext uri="{9D8B030D-6E8A-4147-A177-3AD203B41FA5}">
                      <a16:colId xmlns:a16="http://schemas.microsoft.com/office/drawing/2014/main" val="20003"/>
                    </a:ext>
                  </a:extLst>
                </a:gridCol>
              </a:tblGrid>
              <a:tr h="370840">
                <a:tc>
                  <a:txBody>
                    <a:bodyPr/>
                    <a:lstStyle/>
                    <a:p>
                      <a:pPr algn="ctr"/>
                      <a:r>
                        <a:rPr kumimoji="1" lang="en-US" altLang="ja-JP" sz="2000" dirty="0" smtClean="0"/>
                        <a:t>I</a:t>
                      </a:r>
                      <a:endParaRPr kumimoji="1" lang="ja-JP" altLang="en-US" sz="2000" dirty="0"/>
                    </a:p>
                  </a:txBody>
                  <a:tcPr anchor="ctr"/>
                </a:tc>
                <a:tc>
                  <a:txBody>
                    <a:bodyPr/>
                    <a:lstStyle/>
                    <a:p>
                      <a:pPr algn="ctr"/>
                      <a:r>
                        <a:rPr kumimoji="1" lang="en-US" altLang="ja-JP" sz="2000" dirty="0" smtClean="0"/>
                        <a:t>II</a:t>
                      </a:r>
                      <a:endParaRPr kumimoji="1" lang="ja-JP" altLang="en-US" sz="2000" dirty="0"/>
                    </a:p>
                  </a:txBody>
                  <a:tcPr anchor="ctr"/>
                </a:tc>
                <a:tc>
                  <a:txBody>
                    <a:bodyPr/>
                    <a:lstStyle/>
                    <a:p>
                      <a:pPr algn="ctr"/>
                      <a:r>
                        <a:rPr kumimoji="1" lang="en-US" altLang="ja-JP" sz="2000" dirty="0" smtClean="0"/>
                        <a:t>III</a:t>
                      </a:r>
                      <a:endParaRPr kumimoji="1" lang="ja-JP" altLang="en-US" sz="2000" dirty="0"/>
                    </a:p>
                  </a:txBody>
                  <a:tcPr anchor="ctr"/>
                </a:tc>
                <a:tc>
                  <a:txBody>
                    <a:bodyPr/>
                    <a:lstStyle/>
                    <a:p>
                      <a:pPr algn="ctr"/>
                      <a:r>
                        <a:rPr kumimoji="1" lang="en-US" altLang="ja-JP" sz="2000" dirty="0" smtClean="0"/>
                        <a:t>IV</a:t>
                      </a:r>
                      <a:endParaRPr kumimoji="1" lang="ja-JP" altLang="en-US" sz="2000" dirty="0"/>
                    </a:p>
                  </a:txBody>
                  <a:tcPr anchor="ctr"/>
                </a:tc>
                <a:extLst>
                  <a:ext uri="{0D108BD9-81ED-4DB2-BD59-A6C34878D82A}">
                    <a16:rowId xmlns:a16="http://schemas.microsoft.com/office/drawing/2014/main" val="10000"/>
                  </a:ext>
                </a:extLst>
              </a:tr>
              <a:tr h="370840">
                <a:tc>
                  <a:txBody>
                    <a:bodyPr/>
                    <a:lstStyle/>
                    <a:p>
                      <a:pPr algn="ctr"/>
                      <a:r>
                        <a:rPr kumimoji="1" lang="en-US" altLang="ja-JP" sz="2000" dirty="0" smtClean="0"/>
                        <a:t>36</a:t>
                      </a:r>
                      <a:endParaRPr kumimoji="1" lang="ja-JP" altLang="en-US" sz="2000" dirty="0"/>
                    </a:p>
                  </a:txBody>
                  <a:tcPr anchor="ctr"/>
                </a:tc>
                <a:tc>
                  <a:txBody>
                    <a:bodyPr/>
                    <a:lstStyle/>
                    <a:p>
                      <a:pPr algn="ctr"/>
                      <a:r>
                        <a:rPr kumimoji="1" lang="en-US" altLang="ja-JP" sz="2000" dirty="0" smtClean="0"/>
                        <a:t>35</a:t>
                      </a:r>
                      <a:endParaRPr kumimoji="1" lang="ja-JP" altLang="en-US" sz="2000" dirty="0"/>
                    </a:p>
                  </a:txBody>
                  <a:tcPr anchor="ctr"/>
                </a:tc>
                <a:tc>
                  <a:txBody>
                    <a:bodyPr/>
                    <a:lstStyle/>
                    <a:p>
                      <a:pPr algn="ctr"/>
                      <a:r>
                        <a:rPr kumimoji="1" lang="en-US" altLang="ja-JP" sz="2000" dirty="0" smtClean="0"/>
                        <a:t>35</a:t>
                      </a:r>
                      <a:endParaRPr kumimoji="1" lang="ja-JP" altLang="en-US" sz="2000" dirty="0"/>
                    </a:p>
                  </a:txBody>
                  <a:tcPr anchor="ctr"/>
                </a:tc>
                <a:tc>
                  <a:txBody>
                    <a:bodyPr/>
                    <a:lstStyle/>
                    <a:p>
                      <a:pPr algn="ctr"/>
                      <a:r>
                        <a:rPr kumimoji="1" lang="en-US" altLang="ja-JP" sz="2000" dirty="0" smtClean="0"/>
                        <a:t>34</a:t>
                      </a:r>
                      <a:endParaRPr kumimoji="1" lang="ja-JP" altLang="en-US" sz="2000" dirty="0"/>
                    </a:p>
                  </a:txBody>
                  <a:tcPr anchor="ctr"/>
                </a:tc>
                <a:extLst>
                  <a:ext uri="{0D108BD9-81ED-4DB2-BD59-A6C34878D82A}">
                    <a16:rowId xmlns:a16="http://schemas.microsoft.com/office/drawing/2014/main" val="10001"/>
                  </a:ext>
                </a:extLst>
              </a:tr>
              <a:tr h="370840">
                <a:tc>
                  <a:txBody>
                    <a:bodyPr/>
                    <a:lstStyle/>
                    <a:p>
                      <a:pPr algn="ctr"/>
                      <a:r>
                        <a:rPr kumimoji="1" lang="en-US" altLang="ja-JP" sz="2000" dirty="0" smtClean="0"/>
                        <a:t>33</a:t>
                      </a:r>
                      <a:endParaRPr kumimoji="1" lang="ja-JP" altLang="en-US" sz="2000" dirty="0"/>
                    </a:p>
                  </a:txBody>
                  <a:tcPr anchor="ctr"/>
                </a:tc>
                <a:tc>
                  <a:txBody>
                    <a:bodyPr/>
                    <a:lstStyle/>
                    <a:p>
                      <a:pPr algn="ctr"/>
                      <a:r>
                        <a:rPr kumimoji="1" lang="en-US" altLang="ja-JP" sz="2000" dirty="0" smtClean="0"/>
                        <a:t>37</a:t>
                      </a:r>
                      <a:endParaRPr kumimoji="1" lang="ja-JP" altLang="en-US" sz="2000" dirty="0"/>
                    </a:p>
                  </a:txBody>
                  <a:tcPr anchor="ctr"/>
                </a:tc>
                <a:tc>
                  <a:txBody>
                    <a:bodyPr/>
                    <a:lstStyle/>
                    <a:p>
                      <a:pPr algn="ctr"/>
                      <a:r>
                        <a:rPr kumimoji="1" lang="en-US" altLang="ja-JP" sz="2000" dirty="0" smtClean="0"/>
                        <a:t>39</a:t>
                      </a:r>
                      <a:endParaRPr kumimoji="1" lang="ja-JP" altLang="en-US" sz="2000" dirty="0"/>
                    </a:p>
                  </a:txBody>
                  <a:tcPr anchor="ctr"/>
                </a:tc>
                <a:tc>
                  <a:txBody>
                    <a:bodyPr/>
                    <a:lstStyle/>
                    <a:p>
                      <a:pPr algn="ctr"/>
                      <a:r>
                        <a:rPr kumimoji="1" lang="en-US" altLang="ja-JP" sz="2000" dirty="0" smtClean="0"/>
                        <a:t>31</a:t>
                      </a:r>
                      <a:endParaRPr kumimoji="1" lang="ja-JP" altLang="en-US" sz="2000" dirty="0"/>
                    </a:p>
                  </a:txBody>
                  <a:tcPr anchor="ctr"/>
                </a:tc>
                <a:extLst>
                  <a:ext uri="{0D108BD9-81ED-4DB2-BD59-A6C34878D82A}">
                    <a16:rowId xmlns:a16="http://schemas.microsoft.com/office/drawing/2014/main" val="10002"/>
                  </a:ext>
                </a:extLst>
              </a:tr>
              <a:tr h="370840">
                <a:tc>
                  <a:txBody>
                    <a:bodyPr/>
                    <a:lstStyle/>
                    <a:p>
                      <a:pPr algn="ctr"/>
                      <a:r>
                        <a:rPr kumimoji="1" lang="en-US" altLang="ja-JP" sz="2000" dirty="0" smtClean="0"/>
                        <a:t>35</a:t>
                      </a:r>
                      <a:endParaRPr kumimoji="1" lang="ja-JP" altLang="en-US" sz="2000" dirty="0"/>
                    </a:p>
                  </a:txBody>
                  <a:tcPr anchor="ctr"/>
                </a:tc>
                <a:tc>
                  <a:txBody>
                    <a:bodyPr/>
                    <a:lstStyle/>
                    <a:p>
                      <a:pPr algn="ctr"/>
                      <a:r>
                        <a:rPr kumimoji="1" lang="en-US" altLang="ja-JP" sz="2000" dirty="0" smtClean="0"/>
                        <a:t>36</a:t>
                      </a:r>
                      <a:endParaRPr kumimoji="1" lang="ja-JP" altLang="en-US" sz="2000" dirty="0"/>
                    </a:p>
                  </a:txBody>
                  <a:tcPr anchor="ctr"/>
                </a:tc>
                <a:tc>
                  <a:txBody>
                    <a:bodyPr/>
                    <a:lstStyle/>
                    <a:p>
                      <a:pPr algn="ctr"/>
                      <a:r>
                        <a:rPr kumimoji="1" lang="en-US" altLang="ja-JP" sz="2000" dirty="0" smtClean="0"/>
                        <a:t>37</a:t>
                      </a:r>
                      <a:endParaRPr kumimoji="1" lang="ja-JP" altLang="en-US" sz="2000" dirty="0"/>
                    </a:p>
                  </a:txBody>
                  <a:tcPr anchor="ctr"/>
                </a:tc>
                <a:tc>
                  <a:txBody>
                    <a:bodyPr/>
                    <a:lstStyle/>
                    <a:p>
                      <a:pPr algn="ctr"/>
                      <a:r>
                        <a:rPr kumimoji="1" lang="en-US" altLang="ja-JP" sz="2000" dirty="0" smtClean="0"/>
                        <a:t>35</a:t>
                      </a:r>
                      <a:endParaRPr kumimoji="1" lang="ja-JP" altLang="en-US" sz="2000" dirty="0"/>
                    </a:p>
                  </a:txBody>
                  <a:tcPr anchor="ctr"/>
                </a:tc>
                <a:extLst>
                  <a:ext uri="{0D108BD9-81ED-4DB2-BD59-A6C34878D82A}">
                    <a16:rowId xmlns:a16="http://schemas.microsoft.com/office/drawing/2014/main" val="10003"/>
                  </a:ext>
                </a:extLst>
              </a:tr>
              <a:tr h="370840">
                <a:tc>
                  <a:txBody>
                    <a:bodyPr/>
                    <a:lstStyle/>
                    <a:p>
                      <a:pPr algn="ctr"/>
                      <a:r>
                        <a:rPr kumimoji="1" lang="en-US" altLang="ja-JP" sz="2000" dirty="0" smtClean="0"/>
                        <a:t>34</a:t>
                      </a:r>
                      <a:endParaRPr kumimoji="1" lang="ja-JP" altLang="en-US" sz="2000" dirty="0"/>
                    </a:p>
                  </a:txBody>
                  <a:tcPr anchor="ctr"/>
                </a:tc>
                <a:tc>
                  <a:txBody>
                    <a:bodyPr/>
                    <a:lstStyle/>
                    <a:p>
                      <a:pPr algn="ctr"/>
                      <a:r>
                        <a:rPr kumimoji="1" lang="en-US" altLang="ja-JP" sz="2000" dirty="0" smtClean="0"/>
                        <a:t>35</a:t>
                      </a:r>
                      <a:endParaRPr kumimoji="1" lang="ja-JP" altLang="en-US" sz="2000" dirty="0"/>
                    </a:p>
                  </a:txBody>
                  <a:tcPr anchor="ctr"/>
                </a:tc>
                <a:tc>
                  <a:txBody>
                    <a:bodyPr/>
                    <a:lstStyle/>
                    <a:p>
                      <a:pPr algn="ctr"/>
                      <a:r>
                        <a:rPr kumimoji="1" lang="en-US" altLang="ja-JP" sz="2000" dirty="0" smtClean="0"/>
                        <a:t>38</a:t>
                      </a:r>
                      <a:endParaRPr kumimoji="1" lang="ja-JP" altLang="en-US" sz="2000" dirty="0"/>
                    </a:p>
                  </a:txBody>
                  <a:tcPr anchor="ctr"/>
                </a:tc>
                <a:tc>
                  <a:txBody>
                    <a:bodyPr/>
                    <a:lstStyle/>
                    <a:p>
                      <a:pPr algn="ctr"/>
                      <a:r>
                        <a:rPr kumimoji="1" lang="en-US" altLang="ja-JP" sz="2000" dirty="0" smtClean="0"/>
                        <a:t>32</a:t>
                      </a:r>
                      <a:endParaRPr kumimoji="1" lang="ja-JP" altLang="en-US" sz="2000" dirty="0"/>
                    </a:p>
                  </a:txBody>
                  <a:tcPr anchor="ctr"/>
                </a:tc>
                <a:extLst>
                  <a:ext uri="{0D108BD9-81ED-4DB2-BD59-A6C34878D82A}">
                    <a16:rowId xmlns:a16="http://schemas.microsoft.com/office/drawing/2014/main" val="10004"/>
                  </a:ext>
                </a:extLst>
              </a:tr>
              <a:tr h="370840">
                <a:tc>
                  <a:txBody>
                    <a:bodyPr/>
                    <a:lstStyle/>
                    <a:p>
                      <a:pPr algn="ctr"/>
                      <a:r>
                        <a:rPr kumimoji="1" lang="en-US" altLang="ja-JP" sz="2000" dirty="0" smtClean="0"/>
                        <a:t>32</a:t>
                      </a:r>
                      <a:endParaRPr kumimoji="1" lang="ja-JP" altLang="en-US" sz="2000" dirty="0"/>
                    </a:p>
                  </a:txBody>
                  <a:tcPr anchor="ctr"/>
                </a:tc>
                <a:tc>
                  <a:txBody>
                    <a:bodyPr/>
                    <a:lstStyle/>
                    <a:p>
                      <a:pPr algn="ctr"/>
                      <a:r>
                        <a:rPr kumimoji="1" lang="en-US" altLang="ja-JP" sz="2000" dirty="0" smtClean="0"/>
                        <a:t>37</a:t>
                      </a:r>
                      <a:endParaRPr kumimoji="1" lang="ja-JP" altLang="en-US" sz="2000" dirty="0"/>
                    </a:p>
                  </a:txBody>
                  <a:tcPr anchor="ctr"/>
                </a:tc>
                <a:tc>
                  <a:txBody>
                    <a:bodyPr/>
                    <a:lstStyle/>
                    <a:p>
                      <a:pPr algn="ctr"/>
                      <a:r>
                        <a:rPr kumimoji="1" lang="en-US" altLang="ja-JP" sz="2000" dirty="0" smtClean="0"/>
                        <a:t>39</a:t>
                      </a:r>
                      <a:endParaRPr kumimoji="1" lang="ja-JP" altLang="en-US" sz="2000" dirty="0"/>
                    </a:p>
                  </a:txBody>
                  <a:tcPr anchor="ctr"/>
                </a:tc>
                <a:tc>
                  <a:txBody>
                    <a:bodyPr/>
                    <a:lstStyle/>
                    <a:p>
                      <a:pPr algn="ctr"/>
                      <a:r>
                        <a:rPr kumimoji="1" lang="en-US" altLang="ja-JP" sz="2000" dirty="0" smtClean="0"/>
                        <a:t>34</a:t>
                      </a:r>
                      <a:endParaRPr kumimoji="1" lang="ja-JP" altLang="en-US" sz="2000" dirty="0"/>
                    </a:p>
                  </a:txBody>
                  <a:tcPr anchor="ctr"/>
                </a:tc>
                <a:extLst>
                  <a:ext uri="{0D108BD9-81ED-4DB2-BD59-A6C34878D82A}">
                    <a16:rowId xmlns:a16="http://schemas.microsoft.com/office/drawing/2014/main" val="10005"/>
                  </a:ext>
                </a:extLst>
              </a:tr>
              <a:tr h="370840">
                <a:tc>
                  <a:txBody>
                    <a:bodyPr/>
                    <a:lstStyle/>
                    <a:p>
                      <a:pPr algn="ctr"/>
                      <a:r>
                        <a:rPr kumimoji="1" lang="en-US" altLang="ja-JP" sz="2000" dirty="0" smtClean="0"/>
                        <a:t>34</a:t>
                      </a:r>
                      <a:endParaRPr kumimoji="1" lang="ja-JP" altLang="en-US" sz="2000" dirty="0"/>
                    </a:p>
                  </a:txBody>
                  <a:tcPr anchor="ctr"/>
                </a:tc>
                <a:tc>
                  <a:txBody>
                    <a:bodyPr/>
                    <a:lstStyle/>
                    <a:p>
                      <a:pPr algn="ctr"/>
                      <a:r>
                        <a:rPr kumimoji="1" lang="en-US" altLang="ja-JP" sz="2000" dirty="0" smtClean="0"/>
                        <a:t>36</a:t>
                      </a:r>
                      <a:endParaRPr kumimoji="1" lang="ja-JP" altLang="en-US" sz="2000" dirty="0"/>
                    </a:p>
                  </a:txBody>
                  <a:tcPr anchor="ctr"/>
                </a:tc>
                <a:tc>
                  <a:txBody>
                    <a:bodyPr/>
                    <a:lstStyle/>
                    <a:p>
                      <a:pPr algn="ctr"/>
                      <a:r>
                        <a:rPr kumimoji="1" lang="en-US" altLang="ja-JP" sz="2000" dirty="0" smtClean="0"/>
                        <a:t>38</a:t>
                      </a:r>
                      <a:endParaRPr kumimoji="1" lang="ja-JP" altLang="en-US" sz="2000" dirty="0"/>
                    </a:p>
                  </a:txBody>
                  <a:tcPr anchor="ctr"/>
                </a:tc>
                <a:tc>
                  <a:txBody>
                    <a:bodyPr/>
                    <a:lstStyle/>
                    <a:p>
                      <a:pPr algn="ctr"/>
                      <a:r>
                        <a:rPr kumimoji="1" lang="en-US" altLang="ja-JP" sz="2000" dirty="0" smtClean="0"/>
                        <a:t>33</a:t>
                      </a:r>
                      <a:endParaRPr kumimoji="1" lang="ja-JP" altLang="en-US" sz="2000" dirty="0"/>
                    </a:p>
                  </a:txBody>
                  <a:tcPr anchor="ctr"/>
                </a:tc>
                <a:extLst>
                  <a:ext uri="{0D108BD9-81ED-4DB2-BD59-A6C34878D82A}">
                    <a16:rowId xmlns:a16="http://schemas.microsoft.com/office/drawing/2014/main" val="10006"/>
                  </a:ext>
                </a:extLst>
              </a:tr>
            </a:tbl>
          </a:graphicData>
        </a:graphic>
      </p:graphicFrame>
      <p:sp>
        <p:nvSpPr>
          <p:cNvPr id="5" name="テキスト ボックス 4"/>
          <p:cNvSpPr txBox="1"/>
          <p:nvPr/>
        </p:nvSpPr>
        <p:spPr>
          <a:xfrm>
            <a:off x="1071538" y="4714884"/>
            <a:ext cx="7072362" cy="1323439"/>
          </a:xfrm>
          <a:prstGeom prst="rect">
            <a:avLst/>
          </a:prstGeom>
          <a:noFill/>
        </p:spPr>
        <p:txBody>
          <a:bodyPr wrap="square" rtlCol="0">
            <a:spAutoFit/>
          </a:bodyPr>
          <a:lstStyle/>
          <a:p>
            <a:r>
              <a:rPr lang="ja-JP" altLang="en-US" sz="2000" dirty="0" smtClean="0"/>
              <a:t>このデータは，ある化学処理工場で４種類の異なった触媒を試みたときの化学製品の製品量を示している．触媒により生産量に影響があったかどうかの検定を行え．</a:t>
            </a:r>
            <a:endParaRPr lang="en-US" altLang="ja-JP" sz="2000" dirty="0" smtClean="0"/>
          </a:p>
          <a:p>
            <a:r>
              <a:rPr lang="ja-JP" altLang="en-US" sz="2000" dirty="0" smtClean="0"/>
              <a:t>（ホーエル</a:t>
            </a:r>
            <a:r>
              <a:rPr lang="en-US" altLang="ja-JP" sz="2000" dirty="0" smtClean="0"/>
              <a:t>『</a:t>
            </a:r>
            <a:r>
              <a:rPr lang="ja-JP" altLang="en-US" sz="2000" dirty="0" smtClean="0"/>
              <a:t>初等統計学</a:t>
            </a:r>
            <a:r>
              <a:rPr lang="en-US" altLang="ja-JP" sz="2000" dirty="0" smtClean="0"/>
              <a:t>』</a:t>
            </a:r>
            <a:r>
              <a:rPr lang="ja-JP" altLang="en-US" sz="2000" dirty="0" smtClean="0"/>
              <a:t>第</a:t>
            </a:r>
            <a:r>
              <a:rPr lang="en-US" altLang="ja-JP" sz="2000" dirty="0" smtClean="0"/>
              <a:t>11</a:t>
            </a:r>
            <a:r>
              <a:rPr lang="ja-JP" altLang="en-US" sz="2000" dirty="0" smtClean="0"/>
              <a:t>章，章末問題</a:t>
            </a:r>
            <a:r>
              <a:rPr lang="en-US" altLang="ja-JP" sz="2000" dirty="0" smtClean="0"/>
              <a:t>1</a:t>
            </a:r>
            <a:r>
              <a:rPr lang="ja-JP" altLang="en-US" sz="2000" dirty="0" smtClean="0"/>
              <a:t>）</a:t>
            </a:r>
            <a:endParaRPr kumimoji="1" lang="ja-JP" altLang="en-US" sz="2000"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259632" y="1268759"/>
            <a:ext cx="6594498" cy="4893647"/>
          </a:xfrm>
          <a:prstGeom prst="rect">
            <a:avLst/>
          </a:prstGeom>
          <a:noFill/>
          <a:ln>
            <a:solidFill>
              <a:schemeClr val="tx1"/>
            </a:solidFill>
          </a:ln>
        </p:spPr>
        <p:txBody>
          <a:bodyPr wrap="none" rtlCol="0">
            <a:spAutoFit/>
          </a:bodyPr>
          <a:lstStyle/>
          <a:p>
            <a:r>
              <a:rPr lang="en-US" altLang="ja-JP" sz="2400" dirty="0"/>
              <a:t>y &lt;- c(36,33,35,34,32,34,</a:t>
            </a:r>
          </a:p>
          <a:p>
            <a:r>
              <a:rPr lang="en-US" altLang="ja-JP" sz="2400" dirty="0"/>
              <a:t> </a:t>
            </a:r>
            <a:r>
              <a:rPr lang="en-US" altLang="ja-JP" sz="2400" dirty="0" smtClean="0"/>
              <a:t> 35,37,36,35,37,36</a:t>
            </a:r>
            <a:r>
              <a:rPr lang="en-US" altLang="ja-JP" sz="2400" dirty="0"/>
              <a:t>,</a:t>
            </a:r>
          </a:p>
          <a:p>
            <a:r>
              <a:rPr lang="en-US" altLang="ja-JP" sz="2400" dirty="0"/>
              <a:t> </a:t>
            </a:r>
            <a:r>
              <a:rPr lang="en-US" altLang="ja-JP" sz="2400" dirty="0" smtClean="0"/>
              <a:t> 35,39,37,38,39,38</a:t>
            </a:r>
            <a:r>
              <a:rPr lang="en-US" altLang="ja-JP" sz="2400" dirty="0"/>
              <a:t>,</a:t>
            </a:r>
          </a:p>
          <a:p>
            <a:r>
              <a:rPr lang="en-US" altLang="ja-JP" sz="2400" dirty="0"/>
              <a:t> </a:t>
            </a:r>
            <a:r>
              <a:rPr lang="en-US" altLang="ja-JP" sz="2400" dirty="0" smtClean="0"/>
              <a:t> 34,31,35,32,34,33</a:t>
            </a:r>
            <a:r>
              <a:rPr lang="en-US" altLang="ja-JP" sz="2400" dirty="0"/>
              <a:t>)</a:t>
            </a:r>
          </a:p>
          <a:p>
            <a:endParaRPr lang="en-US" altLang="ja-JP" sz="2400" dirty="0"/>
          </a:p>
          <a:p>
            <a:r>
              <a:rPr lang="en-US" altLang="ja-JP" sz="2400" dirty="0"/>
              <a:t>condition &lt;- c(rep("type_1", 6),</a:t>
            </a:r>
          </a:p>
          <a:p>
            <a:r>
              <a:rPr lang="ja-JP" altLang="en-US" sz="2400" dirty="0"/>
              <a:t> </a:t>
            </a:r>
            <a:r>
              <a:rPr lang="ja-JP" altLang="en-US" sz="2400" dirty="0" smtClean="0"/>
              <a:t> </a:t>
            </a:r>
            <a:r>
              <a:rPr lang="en-US" altLang="ja-JP" sz="2400" dirty="0" smtClean="0"/>
              <a:t>rep</a:t>
            </a:r>
            <a:r>
              <a:rPr lang="en-US" altLang="ja-JP" sz="2400" dirty="0"/>
              <a:t>("type_2", 6),</a:t>
            </a:r>
          </a:p>
          <a:p>
            <a:r>
              <a:rPr lang="en-US" altLang="ja-JP" sz="2400" dirty="0" smtClean="0"/>
              <a:t>  rep</a:t>
            </a:r>
            <a:r>
              <a:rPr lang="en-US" altLang="ja-JP" sz="2400" dirty="0"/>
              <a:t>("type_3", 6),</a:t>
            </a:r>
          </a:p>
          <a:p>
            <a:r>
              <a:rPr lang="en-US" altLang="ja-JP" sz="2400" dirty="0" smtClean="0"/>
              <a:t>  rep</a:t>
            </a:r>
            <a:r>
              <a:rPr lang="en-US" altLang="ja-JP" sz="2400" dirty="0"/>
              <a:t>("type_4", 6)) </a:t>
            </a:r>
          </a:p>
          <a:p>
            <a:endParaRPr lang="en-US" altLang="ja-JP" sz="2400" dirty="0"/>
          </a:p>
          <a:p>
            <a:r>
              <a:rPr lang="en-US" altLang="ja-JP" sz="2400" dirty="0" smtClean="0"/>
              <a:t>boxplot(y </a:t>
            </a:r>
            <a:r>
              <a:rPr lang="en-US" altLang="ja-JP" sz="2400" dirty="0"/>
              <a:t>~ condition, </a:t>
            </a:r>
            <a:r>
              <a:rPr lang="en-US" altLang="ja-JP" sz="2400" dirty="0" err="1"/>
              <a:t>xlab</a:t>
            </a:r>
            <a:r>
              <a:rPr lang="en-US" altLang="ja-JP" sz="2400" dirty="0"/>
              <a:t>="</a:t>
            </a:r>
            <a:r>
              <a:rPr lang="ja-JP" altLang="en-US" sz="2400" dirty="0"/>
              <a:t>触媒</a:t>
            </a:r>
            <a:r>
              <a:rPr lang="en-US" altLang="ja-JP" sz="2400" dirty="0"/>
              <a:t>", </a:t>
            </a:r>
            <a:r>
              <a:rPr lang="en-US" altLang="ja-JP" sz="2400" dirty="0" err="1"/>
              <a:t>ylab</a:t>
            </a:r>
            <a:r>
              <a:rPr lang="en-US" altLang="ja-JP" sz="2400" dirty="0"/>
              <a:t>="</a:t>
            </a:r>
            <a:r>
              <a:rPr lang="ja-JP" altLang="en-US" sz="2400" dirty="0"/>
              <a:t>生産量</a:t>
            </a:r>
            <a:r>
              <a:rPr lang="en-US" altLang="ja-JP" sz="2400" dirty="0"/>
              <a:t>")</a:t>
            </a:r>
          </a:p>
          <a:p>
            <a:endParaRPr lang="en-US" altLang="ja-JP" sz="2400" dirty="0"/>
          </a:p>
          <a:p>
            <a:r>
              <a:rPr lang="en-US" altLang="ja-JP" sz="2400" dirty="0"/>
              <a:t>summary(</a:t>
            </a:r>
            <a:r>
              <a:rPr lang="en-US" altLang="ja-JP" sz="2400" dirty="0" err="1"/>
              <a:t>aov</a:t>
            </a:r>
            <a:r>
              <a:rPr lang="en-US" altLang="ja-JP" sz="2400" dirty="0"/>
              <a:t>(y ~ condition))</a:t>
            </a:r>
            <a:endParaRPr kumimoji="1" lang="ja-JP" altLang="en-US" sz="2400" dirty="0"/>
          </a:p>
        </p:txBody>
      </p:sp>
      <p:sp>
        <p:nvSpPr>
          <p:cNvPr id="5" name="テキスト ボックス 4"/>
          <p:cNvSpPr txBox="1"/>
          <p:nvPr/>
        </p:nvSpPr>
        <p:spPr>
          <a:xfrm>
            <a:off x="665668" y="573429"/>
            <a:ext cx="6665607" cy="523220"/>
          </a:xfrm>
          <a:prstGeom prst="rect">
            <a:avLst/>
          </a:prstGeom>
          <a:noFill/>
        </p:spPr>
        <p:txBody>
          <a:bodyPr wrap="none" rtlCol="0">
            <a:spAutoFit/>
          </a:bodyPr>
          <a:lstStyle/>
          <a:p>
            <a:r>
              <a:rPr kumimoji="1" lang="ja-JP" altLang="en-US" sz="2800" dirty="0" smtClean="0"/>
              <a:t>練習問題３の分析を実行する </a:t>
            </a:r>
            <a:r>
              <a:rPr kumimoji="1" lang="en-US" altLang="ja-JP" sz="2800" dirty="0" smtClean="0"/>
              <a:t>R </a:t>
            </a:r>
            <a:r>
              <a:rPr kumimoji="1" lang="ja-JP" altLang="en-US" sz="2800" dirty="0" smtClean="0"/>
              <a:t>スクリプト</a:t>
            </a:r>
            <a:endParaRPr kumimoji="1" lang="ja-JP" altLang="en-US" sz="2800" dirty="0"/>
          </a:p>
        </p:txBody>
      </p:sp>
    </p:spTree>
    <p:extLst>
      <p:ext uri="{BB962C8B-B14F-4D97-AF65-F5344CB8AC3E}">
        <p14:creationId xmlns:p14="http://schemas.microsoft.com/office/powerpoint/2010/main" val="40442805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49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620688"/>
            <a:ext cx="5722069" cy="57220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テキスト ボックス 1"/>
          <p:cNvSpPr txBox="1"/>
          <p:nvPr/>
        </p:nvSpPr>
        <p:spPr>
          <a:xfrm>
            <a:off x="1187624" y="647110"/>
            <a:ext cx="2677336" cy="523220"/>
          </a:xfrm>
          <a:prstGeom prst="rect">
            <a:avLst/>
          </a:prstGeom>
          <a:noFill/>
        </p:spPr>
        <p:txBody>
          <a:bodyPr wrap="none" rtlCol="0">
            <a:spAutoFit/>
          </a:bodyPr>
          <a:lstStyle/>
          <a:p>
            <a:r>
              <a:rPr kumimoji="1" lang="ja-JP" altLang="en-US" sz="2800" dirty="0" smtClean="0"/>
              <a:t>箱</a:t>
            </a:r>
            <a:r>
              <a:rPr kumimoji="1" lang="ja-JP" altLang="en-US" sz="2800" dirty="0" err="1" smtClean="0"/>
              <a:t>ひげ</a:t>
            </a:r>
            <a:r>
              <a:rPr kumimoji="1" lang="ja-JP" altLang="en-US" sz="2800" dirty="0" smtClean="0"/>
              <a:t>図の出力</a:t>
            </a:r>
            <a:endParaRPr kumimoji="1" lang="ja-JP" altLang="en-US" sz="2800" dirty="0"/>
          </a:p>
        </p:txBody>
      </p:sp>
    </p:spTree>
    <p:extLst>
      <p:ext uri="{BB962C8B-B14F-4D97-AF65-F5344CB8AC3E}">
        <p14:creationId xmlns:p14="http://schemas.microsoft.com/office/powerpoint/2010/main" val="204384761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187624" y="1478393"/>
            <a:ext cx="7385996" cy="1938992"/>
          </a:xfrm>
          <a:prstGeom prst="rect">
            <a:avLst/>
          </a:prstGeom>
          <a:noFill/>
          <a:ln>
            <a:solidFill>
              <a:schemeClr val="tx1"/>
            </a:solidFill>
          </a:ln>
        </p:spPr>
        <p:txBody>
          <a:bodyPr wrap="none" rtlCol="0">
            <a:spAutoFit/>
          </a:bodyPr>
          <a:lstStyle/>
          <a:p>
            <a:r>
              <a:rPr lang="en-US" altLang="ja-JP" sz="2400" dirty="0" smtClean="0"/>
              <a:t>                   </a:t>
            </a:r>
            <a:r>
              <a:rPr lang="en-US" altLang="ja-JP" sz="2400" dirty="0" err="1" smtClean="0"/>
              <a:t>Df</a:t>
            </a:r>
            <a:r>
              <a:rPr lang="ja-JP" altLang="en-US" sz="2400" dirty="0" smtClean="0"/>
              <a:t>　</a:t>
            </a:r>
            <a:r>
              <a:rPr lang="en-US" altLang="ja-JP" sz="2400" dirty="0" smtClean="0"/>
              <a:t> </a:t>
            </a:r>
            <a:r>
              <a:rPr lang="en-US" altLang="ja-JP" sz="2400" dirty="0"/>
              <a:t>Sum </a:t>
            </a:r>
            <a:r>
              <a:rPr lang="en-US" altLang="ja-JP" sz="2400" dirty="0" err="1"/>
              <a:t>Sq</a:t>
            </a:r>
            <a:r>
              <a:rPr lang="en-US" altLang="ja-JP" sz="2400" dirty="0"/>
              <a:t> </a:t>
            </a:r>
            <a:r>
              <a:rPr lang="en-US" altLang="ja-JP" sz="2400" dirty="0" smtClean="0"/>
              <a:t>  Mean </a:t>
            </a:r>
            <a:r>
              <a:rPr lang="en-US" altLang="ja-JP" sz="2400" dirty="0" err="1"/>
              <a:t>Sq</a:t>
            </a:r>
            <a:r>
              <a:rPr lang="en-US" altLang="ja-JP" sz="2400" dirty="0"/>
              <a:t> </a:t>
            </a:r>
            <a:r>
              <a:rPr lang="en-US" altLang="ja-JP" sz="2400" dirty="0" smtClean="0"/>
              <a:t>  F </a:t>
            </a:r>
            <a:r>
              <a:rPr lang="en-US" altLang="ja-JP" sz="2400" dirty="0"/>
              <a:t>value  </a:t>
            </a:r>
            <a:r>
              <a:rPr lang="en-US" altLang="ja-JP" sz="2400" dirty="0" smtClean="0"/>
              <a:t>  </a:t>
            </a:r>
            <a:r>
              <a:rPr lang="en-US" altLang="ja-JP" sz="2400" dirty="0" err="1"/>
              <a:t>Pr</a:t>
            </a:r>
            <a:r>
              <a:rPr lang="en-US" altLang="ja-JP" sz="2400" dirty="0"/>
              <a:t>(&gt;F)    </a:t>
            </a:r>
          </a:p>
          <a:p>
            <a:r>
              <a:rPr lang="en-US" altLang="ja-JP" sz="2400" dirty="0"/>
              <a:t>condition    3  </a:t>
            </a:r>
            <a:r>
              <a:rPr lang="ja-JP" altLang="en-US" sz="2400" dirty="0" smtClean="0"/>
              <a:t>　</a:t>
            </a:r>
            <a:r>
              <a:rPr lang="en-US" altLang="ja-JP" sz="2400" dirty="0" smtClean="0"/>
              <a:t>73.79       24.597        13.6       4.59e-05 </a:t>
            </a:r>
            <a:r>
              <a:rPr lang="en-US" altLang="ja-JP" sz="2400" dirty="0"/>
              <a:t>***</a:t>
            </a:r>
          </a:p>
          <a:p>
            <a:r>
              <a:rPr lang="en-US" altLang="ja-JP" sz="2400" dirty="0"/>
              <a:t>Residuals   20  </a:t>
            </a:r>
            <a:r>
              <a:rPr lang="en-US" altLang="ja-JP" sz="2400" dirty="0" smtClean="0"/>
              <a:t>  36.17         1.808                     </a:t>
            </a:r>
            <a:endParaRPr lang="en-US" altLang="ja-JP" sz="2400" dirty="0"/>
          </a:p>
          <a:p>
            <a:r>
              <a:rPr lang="en-US" altLang="ja-JP" sz="2400" dirty="0"/>
              <a:t>---</a:t>
            </a:r>
          </a:p>
          <a:p>
            <a:r>
              <a:rPr lang="en-US" altLang="ja-JP" sz="2400" dirty="0" err="1"/>
              <a:t>Signif</a:t>
            </a:r>
            <a:r>
              <a:rPr lang="en-US" altLang="ja-JP" sz="2400" dirty="0"/>
              <a:t>. codes:  0 ‘***’ 0.001 ‘**’ 0.01 ‘*’ 0.05 ‘.’ 0.1 ‘ ’ </a:t>
            </a:r>
            <a:r>
              <a:rPr lang="en-US" altLang="ja-JP" sz="2400" dirty="0" smtClean="0"/>
              <a:t>1</a:t>
            </a:r>
          </a:p>
        </p:txBody>
      </p:sp>
      <p:sp>
        <p:nvSpPr>
          <p:cNvPr id="3" name="テキスト ボックス 2"/>
          <p:cNvSpPr txBox="1"/>
          <p:nvPr/>
        </p:nvSpPr>
        <p:spPr>
          <a:xfrm>
            <a:off x="797997" y="692696"/>
            <a:ext cx="3057247" cy="523220"/>
          </a:xfrm>
          <a:prstGeom prst="rect">
            <a:avLst/>
          </a:prstGeom>
          <a:noFill/>
        </p:spPr>
        <p:txBody>
          <a:bodyPr wrap="none" rtlCol="0">
            <a:spAutoFit/>
          </a:bodyPr>
          <a:lstStyle/>
          <a:p>
            <a:r>
              <a:rPr lang="ja-JP" altLang="en-US" sz="2800" dirty="0" smtClean="0"/>
              <a:t>分散分析表の出力</a:t>
            </a:r>
            <a:endParaRPr lang="ja-JP" altLang="en-US" sz="2800" dirty="0"/>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4208427447"/>
              </p:ext>
            </p:extLst>
          </p:nvPr>
        </p:nvGraphicFramePr>
        <p:xfrm>
          <a:off x="1204784" y="4149080"/>
          <a:ext cx="3784951" cy="923886"/>
        </p:xfrm>
        <a:graphic>
          <a:graphicData uri="http://schemas.openxmlformats.org/presentationml/2006/ole">
            <mc:AlternateContent xmlns:mc="http://schemas.openxmlformats.org/markup-compatibility/2006">
              <mc:Choice xmlns:v="urn:schemas-microsoft-com:vml" Requires="v">
                <p:oleObj spid="_x0000_s123914" name="数式" r:id="rId3" imgW="1612800" imgH="393480" progId="Equation.3">
                  <p:embed/>
                </p:oleObj>
              </mc:Choice>
              <mc:Fallback>
                <p:oleObj name="数式" r:id="rId3" imgW="1612800" imgH="393480" progId="Equation.3">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04784" y="4149080"/>
                        <a:ext cx="3784951" cy="92388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4859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グループ化 14"/>
          <p:cNvGrpSpPr/>
          <p:nvPr/>
        </p:nvGrpSpPr>
        <p:grpSpPr>
          <a:xfrm>
            <a:off x="259374" y="1746727"/>
            <a:ext cx="3024336" cy="1512168"/>
            <a:chOff x="323528" y="1196752"/>
            <a:chExt cx="3024336" cy="1512168"/>
          </a:xfrm>
        </p:grpSpPr>
        <p:cxnSp>
          <p:nvCxnSpPr>
            <p:cNvPr id="16" name="直線コネクタ 15"/>
            <p:cNvCxnSpPr/>
            <p:nvPr/>
          </p:nvCxnSpPr>
          <p:spPr>
            <a:xfrm>
              <a:off x="323528" y="2492896"/>
              <a:ext cx="3024336"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フリーフォーム 16"/>
            <p:cNvSpPr/>
            <p:nvPr/>
          </p:nvSpPr>
          <p:spPr>
            <a:xfrm>
              <a:off x="467544" y="1196752"/>
              <a:ext cx="2663687" cy="1113182"/>
            </a:xfrm>
            <a:custGeom>
              <a:avLst/>
              <a:gdLst>
                <a:gd name="connsiteX0" fmla="*/ 0 w 2663687"/>
                <a:gd name="connsiteY0" fmla="*/ 1073425 h 1113182"/>
                <a:gd name="connsiteX1" fmla="*/ 596348 w 2663687"/>
                <a:gd name="connsiteY1" fmla="*/ 1013791 h 1113182"/>
                <a:gd name="connsiteX2" fmla="*/ 993913 w 2663687"/>
                <a:gd name="connsiteY2" fmla="*/ 496956 h 1113182"/>
                <a:gd name="connsiteX3" fmla="*/ 1331843 w 2663687"/>
                <a:gd name="connsiteY3" fmla="*/ 19878 h 1113182"/>
                <a:gd name="connsiteX4" fmla="*/ 1828800 w 2663687"/>
                <a:gd name="connsiteY4" fmla="*/ 616225 h 1113182"/>
                <a:gd name="connsiteX5" fmla="*/ 2166730 w 2663687"/>
                <a:gd name="connsiteY5" fmla="*/ 993912 h 1113182"/>
                <a:gd name="connsiteX6" fmla="*/ 2663687 w 2663687"/>
                <a:gd name="connsiteY6" fmla="*/ 1113182 h 111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3687" h="1113182">
                  <a:moveTo>
                    <a:pt x="0" y="1073425"/>
                  </a:moveTo>
                  <a:cubicBezTo>
                    <a:pt x="215348" y="1091647"/>
                    <a:pt x="430696" y="1109869"/>
                    <a:pt x="596348" y="1013791"/>
                  </a:cubicBezTo>
                  <a:cubicBezTo>
                    <a:pt x="762000" y="917713"/>
                    <a:pt x="871331" y="662608"/>
                    <a:pt x="993913" y="496956"/>
                  </a:cubicBezTo>
                  <a:cubicBezTo>
                    <a:pt x="1116495" y="331304"/>
                    <a:pt x="1192695" y="0"/>
                    <a:pt x="1331843" y="19878"/>
                  </a:cubicBezTo>
                  <a:cubicBezTo>
                    <a:pt x="1470991" y="39756"/>
                    <a:pt x="1689652" y="453886"/>
                    <a:pt x="1828800" y="616225"/>
                  </a:cubicBezTo>
                  <a:cubicBezTo>
                    <a:pt x="1967948" y="778564"/>
                    <a:pt x="2027582" y="911086"/>
                    <a:pt x="2166730" y="993912"/>
                  </a:cubicBezTo>
                  <a:cubicBezTo>
                    <a:pt x="2305878" y="1076738"/>
                    <a:pt x="2484782" y="1094960"/>
                    <a:pt x="2663687" y="111318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8" name="直線矢印コネクタ 17"/>
            <p:cNvCxnSpPr/>
            <p:nvPr/>
          </p:nvCxnSpPr>
          <p:spPr>
            <a:xfrm>
              <a:off x="1403648" y="1988840"/>
              <a:ext cx="86409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a:xfrm rot="5400000">
              <a:off x="1655676" y="2528900"/>
              <a:ext cx="36004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0" name="グループ化 19"/>
          <p:cNvGrpSpPr/>
          <p:nvPr/>
        </p:nvGrpSpPr>
        <p:grpSpPr>
          <a:xfrm>
            <a:off x="5685875" y="1684607"/>
            <a:ext cx="3024336" cy="1512168"/>
            <a:chOff x="323528" y="1196752"/>
            <a:chExt cx="3024336" cy="1512168"/>
          </a:xfrm>
        </p:grpSpPr>
        <p:cxnSp>
          <p:nvCxnSpPr>
            <p:cNvPr id="21" name="直線コネクタ 20"/>
            <p:cNvCxnSpPr/>
            <p:nvPr/>
          </p:nvCxnSpPr>
          <p:spPr>
            <a:xfrm>
              <a:off x="323528" y="2492896"/>
              <a:ext cx="3024336" cy="0"/>
            </a:xfrm>
            <a:prstGeom prst="line">
              <a:avLst/>
            </a:prstGeom>
          </p:spPr>
          <p:style>
            <a:lnRef idx="1">
              <a:schemeClr val="accent1"/>
            </a:lnRef>
            <a:fillRef idx="0">
              <a:schemeClr val="accent1"/>
            </a:fillRef>
            <a:effectRef idx="0">
              <a:schemeClr val="accent1"/>
            </a:effectRef>
            <a:fontRef idx="minor">
              <a:schemeClr val="tx1"/>
            </a:fontRef>
          </p:style>
        </p:cxnSp>
        <p:sp>
          <p:nvSpPr>
            <p:cNvPr id="22" name="フリーフォーム 21"/>
            <p:cNvSpPr/>
            <p:nvPr/>
          </p:nvSpPr>
          <p:spPr>
            <a:xfrm>
              <a:off x="467544" y="1196752"/>
              <a:ext cx="2663687" cy="1113182"/>
            </a:xfrm>
            <a:custGeom>
              <a:avLst/>
              <a:gdLst>
                <a:gd name="connsiteX0" fmla="*/ 0 w 2663687"/>
                <a:gd name="connsiteY0" fmla="*/ 1073425 h 1113182"/>
                <a:gd name="connsiteX1" fmla="*/ 596348 w 2663687"/>
                <a:gd name="connsiteY1" fmla="*/ 1013791 h 1113182"/>
                <a:gd name="connsiteX2" fmla="*/ 993913 w 2663687"/>
                <a:gd name="connsiteY2" fmla="*/ 496956 h 1113182"/>
                <a:gd name="connsiteX3" fmla="*/ 1331843 w 2663687"/>
                <a:gd name="connsiteY3" fmla="*/ 19878 h 1113182"/>
                <a:gd name="connsiteX4" fmla="*/ 1828800 w 2663687"/>
                <a:gd name="connsiteY4" fmla="*/ 616225 h 1113182"/>
                <a:gd name="connsiteX5" fmla="*/ 2166730 w 2663687"/>
                <a:gd name="connsiteY5" fmla="*/ 993912 h 1113182"/>
                <a:gd name="connsiteX6" fmla="*/ 2663687 w 2663687"/>
                <a:gd name="connsiteY6" fmla="*/ 1113182 h 111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3687" h="1113182">
                  <a:moveTo>
                    <a:pt x="0" y="1073425"/>
                  </a:moveTo>
                  <a:cubicBezTo>
                    <a:pt x="215348" y="1091647"/>
                    <a:pt x="430696" y="1109869"/>
                    <a:pt x="596348" y="1013791"/>
                  </a:cubicBezTo>
                  <a:cubicBezTo>
                    <a:pt x="762000" y="917713"/>
                    <a:pt x="871331" y="662608"/>
                    <a:pt x="993913" y="496956"/>
                  </a:cubicBezTo>
                  <a:cubicBezTo>
                    <a:pt x="1116495" y="331304"/>
                    <a:pt x="1192695" y="0"/>
                    <a:pt x="1331843" y="19878"/>
                  </a:cubicBezTo>
                  <a:cubicBezTo>
                    <a:pt x="1470991" y="39756"/>
                    <a:pt x="1689652" y="453886"/>
                    <a:pt x="1828800" y="616225"/>
                  </a:cubicBezTo>
                  <a:cubicBezTo>
                    <a:pt x="1967948" y="778564"/>
                    <a:pt x="2027582" y="911086"/>
                    <a:pt x="2166730" y="993912"/>
                  </a:cubicBezTo>
                  <a:cubicBezTo>
                    <a:pt x="2305878" y="1076738"/>
                    <a:pt x="2484782" y="1094960"/>
                    <a:pt x="2663687" y="111318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3" name="直線矢印コネクタ 22"/>
            <p:cNvCxnSpPr/>
            <p:nvPr/>
          </p:nvCxnSpPr>
          <p:spPr>
            <a:xfrm>
              <a:off x="1403648" y="1988840"/>
              <a:ext cx="86409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rot="5400000">
              <a:off x="1655676" y="2528900"/>
              <a:ext cx="360040" cy="0"/>
            </a:xfrm>
            <a:prstGeom prst="line">
              <a:avLst/>
            </a:prstGeom>
          </p:spPr>
          <p:style>
            <a:lnRef idx="1">
              <a:schemeClr val="accent1"/>
            </a:lnRef>
            <a:fillRef idx="0">
              <a:schemeClr val="accent1"/>
            </a:fillRef>
            <a:effectRef idx="0">
              <a:schemeClr val="accent1"/>
            </a:effectRef>
            <a:fontRef idx="minor">
              <a:schemeClr val="tx1"/>
            </a:fontRef>
          </p:style>
        </p:cxnSp>
      </p:grpSp>
      <p:grpSp>
        <p:nvGrpSpPr>
          <p:cNvPr id="2" name="グループ化 1"/>
          <p:cNvGrpSpPr/>
          <p:nvPr/>
        </p:nvGrpSpPr>
        <p:grpSpPr>
          <a:xfrm>
            <a:off x="1282745" y="1587058"/>
            <a:ext cx="6900913" cy="3192616"/>
            <a:chOff x="1283456" y="652463"/>
            <a:chExt cx="6900913" cy="3192616"/>
          </a:xfrm>
        </p:grpSpPr>
        <p:grpSp>
          <p:nvGrpSpPr>
            <p:cNvPr id="14" name="グループ化 13"/>
            <p:cNvGrpSpPr/>
            <p:nvPr/>
          </p:nvGrpSpPr>
          <p:grpSpPr>
            <a:xfrm>
              <a:off x="2843808" y="693525"/>
              <a:ext cx="3024336" cy="1456821"/>
              <a:chOff x="323528" y="1341597"/>
              <a:chExt cx="3024336" cy="1456821"/>
            </a:xfrm>
          </p:grpSpPr>
          <p:cxnSp>
            <p:nvCxnSpPr>
              <p:cNvPr id="6" name="直線コネクタ 5"/>
              <p:cNvCxnSpPr/>
              <p:nvPr/>
            </p:nvCxnSpPr>
            <p:spPr>
              <a:xfrm>
                <a:off x="323528" y="2612332"/>
                <a:ext cx="3024336"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フリーフォーム 7"/>
              <p:cNvSpPr/>
              <p:nvPr/>
            </p:nvSpPr>
            <p:spPr>
              <a:xfrm>
                <a:off x="445912" y="1341597"/>
                <a:ext cx="2663687" cy="1113182"/>
              </a:xfrm>
              <a:custGeom>
                <a:avLst/>
                <a:gdLst>
                  <a:gd name="connsiteX0" fmla="*/ 0 w 2663687"/>
                  <a:gd name="connsiteY0" fmla="*/ 1073425 h 1113182"/>
                  <a:gd name="connsiteX1" fmla="*/ 596348 w 2663687"/>
                  <a:gd name="connsiteY1" fmla="*/ 1013791 h 1113182"/>
                  <a:gd name="connsiteX2" fmla="*/ 993913 w 2663687"/>
                  <a:gd name="connsiteY2" fmla="*/ 496956 h 1113182"/>
                  <a:gd name="connsiteX3" fmla="*/ 1331843 w 2663687"/>
                  <a:gd name="connsiteY3" fmla="*/ 19878 h 1113182"/>
                  <a:gd name="connsiteX4" fmla="*/ 1828800 w 2663687"/>
                  <a:gd name="connsiteY4" fmla="*/ 616225 h 1113182"/>
                  <a:gd name="connsiteX5" fmla="*/ 2166730 w 2663687"/>
                  <a:gd name="connsiteY5" fmla="*/ 993912 h 1113182"/>
                  <a:gd name="connsiteX6" fmla="*/ 2663687 w 2663687"/>
                  <a:gd name="connsiteY6" fmla="*/ 1113182 h 1113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63687" h="1113182">
                    <a:moveTo>
                      <a:pt x="0" y="1073425"/>
                    </a:moveTo>
                    <a:cubicBezTo>
                      <a:pt x="215348" y="1091647"/>
                      <a:pt x="430696" y="1109869"/>
                      <a:pt x="596348" y="1013791"/>
                    </a:cubicBezTo>
                    <a:cubicBezTo>
                      <a:pt x="762000" y="917713"/>
                      <a:pt x="871331" y="662608"/>
                      <a:pt x="993913" y="496956"/>
                    </a:cubicBezTo>
                    <a:cubicBezTo>
                      <a:pt x="1116495" y="331304"/>
                      <a:pt x="1192695" y="0"/>
                      <a:pt x="1331843" y="19878"/>
                    </a:cubicBezTo>
                    <a:cubicBezTo>
                      <a:pt x="1470991" y="39756"/>
                      <a:pt x="1689652" y="453886"/>
                      <a:pt x="1828800" y="616225"/>
                    </a:cubicBezTo>
                    <a:cubicBezTo>
                      <a:pt x="1967948" y="778564"/>
                      <a:pt x="2027582" y="911086"/>
                      <a:pt x="2166730" y="993912"/>
                    </a:cubicBezTo>
                    <a:cubicBezTo>
                      <a:pt x="2305878" y="1076738"/>
                      <a:pt x="2484782" y="1094960"/>
                      <a:pt x="2663687" y="1113182"/>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11" name="直線矢印コネクタ 10"/>
              <p:cNvCxnSpPr/>
              <p:nvPr/>
            </p:nvCxnSpPr>
            <p:spPr>
              <a:xfrm>
                <a:off x="1403648" y="1988840"/>
                <a:ext cx="864096"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a:xfrm rot="5400000">
                <a:off x="1635889" y="2618398"/>
                <a:ext cx="360040" cy="0"/>
              </a:xfrm>
              <a:prstGeom prst="line">
                <a:avLst/>
              </a:prstGeom>
            </p:spPr>
            <p:style>
              <a:lnRef idx="1">
                <a:schemeClr val="accent1"/>
              </a:lnRef>
              <a:fillRef idx="0">
                <a:schemeClr val="accent1"/>
              </a:fillRef>
              <a:effectRef idx="0">
                <a:schemeClr val="accent1"/>
              </a:effectRef>
              <a:fontRef idx="minor">
                <a:schemeClr val="tx1"/>
              </a:fontRef>
            </p:style>
          </p:cxnSp>
        </p:grpSp>
        <p:graphicFrame>
          <p:nvGraphicFramePr>
            <p:cNvPr id="25" name="オブジェクト 24"/>
            <p:cNvGraphicFramePr>
              <a:graphicFrameLocks noChangeAspect="1"/>
            </p:cNvGraphicFramePr>
            <p:nvPr>
              <p:extLst>
                <p:ext uri="{D42A27DB-BD31-4B8C-83A1-F6EECF244321}">
                  <p14:modId xmlns:p14="http://schemas.microsoft.com/office/powerpoint/2010/main" val="1128004468"/>
                </p:ext>
              </p:extLst>
            </p:nvPr>
          </p:nvGraphicFramePr>
          <p:xfrm>
            <a:off x="4153024" y="2049923"/>
            <a:ext cx="635000" cy="666750"/>
          </p:xfrm>
          <a:graphic>
            <a:graphicData uri="http://schemas.openxmlformats.org/presentationml/2006/ole">
              <mc:AlternateContent xmlns:mc="http://schemas.openxmlformats.org/markup-compatibility/2006">
                <mc:Choice xmlns:v="urn:schemas-microsoft-com:vml" Requires="v">
                  <p:oleObj spid="_x0000_s115840" name="数式" r:id="rId3" imgW="190335" imgH="215713" progId="Equation.3">
                    <p:embed/>
                  </p:oleObj>
                </mc:Choice>
                <mc:Fallback>
                  <p:oleObj name="数式" r:id="rId3" imgW="190335" imgH="215713" progId="Equation.3">
                    <p:embed/>
                    <p:pic>
                      <p:nvPicPr>
                        <p:cNvPr id="0" name="Picture 8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53024" y="2049923"/>
                          <a:ext cx="635000" cy="666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323" name="Object 3"/>
            <p:cNvGraphicFramePr>
              <a:graphicFrameLocks noChangeAspect="1"/>
            </p:cNvGraphicFramePr>
            <p:nvPr>
              <p:extLst>
                <p:ext uri="{D42A27DB-BD31-4B8C-83A1-F6EECF244321}">
                  <p14:modId xmlns:p14="http://schemas.microsoft.com/office/powerpoint/2010/main" val="1404644032"/>
                </p:ext>
              </p:extLst>
            </p:nvPr>
          </p:nvGraphicFramePr>
          <p:xfrm>
            <a:off x="1547664" y="2204864"/>
            <a:ext cx="592137" cy="666750"/>
          </p:xfrm>
          <a:graphic>
            <a:graphicData uri="http://schemas.openxmlformats.org/presentationml/2006/ole">
              <mc:AlternateContent xmlns:mc="http://schemas.openxmlformats.org/markup-compatibility/2006">
                <mc:Choice xmlns:v="urn:schemas-microsoft-com:vml" Requires="v">
                  <p:oleObj spid="_x0000_s115841" name="数式" r:id="rId5" imgW="177569" imgH="215619" progId="Equation.3">
                    <p:embed/>
                  </p:oleObj>
                </mc:Choice>
                <mc:Fallback>
                  <p:oleObj name="数式" r:id="rId5" imgW="177569" imgH="215619" progId="Equation.3">
                    <p:embed/>
                    <p:pic>
                      <p:nvPicPr>
                        <p:cNvPr id="0" name="Picture 8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47664" y="2204864"/>
                          <a:ext cx="592137" cy="666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324" name="Object 4"/>
            <p:cNvGraphicFramePr>
              <a:graphicFrameLocks noChangeAspect="1"/>
            </p:cNvGraphicFramePr>
            <p:nvPr>
              <p:extLst>
                <p:ext uri="{D42A27DB-BD31-4B8C-83A1-F6EECF244321}">
                  <p14:modId xmlns:p14="http://schemas.microsoft.com/office/powerpoint/2010/main" val="2700860690"/>
                </p:ext>
              </p:extLst>
            </p:nvPr>
          </p:nvGraphicFramePr>
          <p:xfrm>
            <a:off x="7020272" y="2132856"/>
            <a:ext cx="635000" cy="706438"/>
          </p:xfrm>
          <a:graphic>
            <a:graphicData uri="http://schemas.openxmlformats.org/presentationml/2006/ole">
              <mc:AlternateContent xmlns:mc="http://schemas.openxmlformats.org/markup-compatibility/2006">
                <mc:Choice xmlns:v="urn:schemas-microsoft-com:vml" Requires="v">
                  <p:oleObj spid="_x0000_s115842" name="数式" r:id="rId7" imgW="190500" imgH="228600" progId="Equation.3">
                    <p:embed/>
                  </p:oleObj>
                </mc:Choice>
                <mc:Fallback>
                  <p:oleObj name="数式" r:id="rId7" imgW="190500" imgH="228600" progId="Equation.3">
                    <p:embed/>
                    <p:pic>
                      <p:nvPicPr>
                        <p:cNvPr id="0" name="Picture 8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020272" y="2132856"/>
                          <a:ext cx="635000" cy="706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325" name="Object 5"/>
            <p:cNvGraphicFramePr>
              <a:graphicFrameLocks noChangeAspect="1"/>
            </p:cNvGraphicFramePr>
            <p:nvPr>
              <p:extLst>
                <p:ext uri="{D42A27DB-BD31-4B8C-83A1-F6EECF244321}">
                  <p14:modId xmlns:p14="http://schemas.microsoft.com/office/powerpoint/2010/main" val="2366711853"/>
                </p:ext>
              </p:extLst>
            </p:nvPr>
          </p:nvGraphicFramePr>
          <p:xfrm>
            <a:off x="1392238" y="942975"/>
            <a:ext cx="760412" cy="744538"/>
          </p:xfrm>
          <a:graphic>
            <a:graphicData uri="http://schemas.openxmlformats.org/presentationml/2006/ole">
              <mc:AlternateContent xmlns:mc="http://schemas.openxmlformats.org/markup-compatibility/2006">
                <mc:Choice xmlns:v="urn:schemas-microsoft-com:vml" Requires="v">
                  <p:oleObj spid="_x0000_s115843" name="数式" r:id="rId9" imgW="228600" imgH="241300" progId="Equation.3">
                    <p:embed/>
                  </p:oleObj>
                </mc:Choice>
                <mc:Fallback>
                  <p:oleObj name="数式" r:id="rId9" imgW="228600" imgH="241300" progId="Equation.3">
                    <p:embed/>
                    <p:pic>
                      <p:nvPicPr>
                        <p:cNvPr id="0" name="Picture 8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92238" y="942975"/>
                          <a:ext cx="760412" cy="744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326" name="Object 6"/>
            <p:cNvGraphicFramePr>
              <a:graphicFrameLocks noChangeAspect="1"/>
            </p:cNvGraphicFramePr>
            <p:nvPr>
              <p:extLst>
                <p:ext uri="{D42A27DB-BD31-4B8C-83A1-F6EECF244321}">
                  <p14:modId xmlns:p14="http://schemas.microsoft.com/office/powerpoint/2010/main" val="1331871921"/>
                </p:ext>
              </p:extLst>
            </p:nvPr>
          </p:nvGraphicFramePr>
          <p:xfrm>
            <a:off x="3983038" y="652463"/>
            <a:ext cx="804862" cy="746125"/>
          </p:xfrm>
          <a:graphic>
            <a:graphicData uri="http://schemas.openxmlformats.org/presentationml/2006/ole">
              <mc:AlternateContent xmlns:mc="http://schemas.openxmlformats.org/markup-compatibility/2006">
                <mc:Choice xmlns:v="urn:schemas-microsoft-com:vml" Requires="v">
                  <p:oleObj spid="_x0000_s115844" name="数式" r:id="rId11" imgW="241195" imgH="241195" progId="Equation.3">
                    <p:embed/>
                  </p:oleObj>
                </mc:Choice>
                <mc:Fallback>
                  <p:oleObj name="数式" r:id="rId11" imgW="241195" imgH="241195" progId="Equation.3">
                    <p:embed/>
                    <p:pic>
                      <p:nvPicPr>
                        <p:cNvPr id="0" name="Picture 90"/>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983038" y="652463"/>
                          <a:ext cx="804862" cy="746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6327" name="Object 7"/>
            <p:cNvGraphicFramePr>
              <a:graphicFrameLocks noChangeAspect="1"/>
            </p:cNvGraphicFramePr>
            <p:nvPr>
              <p:extLst>
                <p:ext uri="{D42A27DB-BD31-4B8C-83A1-F6EECF244321}">
                  <p14:modId xmlns:p14="http://schemas.microsoft.com/office/powerpoint/2010/main" val="4229015024"/>
                </p:ext>
              </p:extLst>
            </p:nvPr>
          </p:nvGraphicFramePr>
          <p:xfrm>
            <a:off x="6864350" y="798513"/>
            <a:ext cx="804863" cy="782637"/>
          </p:xfrm>
          <a:graphic>
            <a:graphicData uri="http://schemas.openxmlformats.org/presentationml/2006/ole">
              <mc:AlternateContent xmlns:mc="http://schemas.openxmlformats.org/markup-compatibility/2006">
                <mc:Choice xmlns:v="urn:schemas-microsoft-com:vml" Requires="v">
                  <p:oleObj spid="_x0000_s115845" name="数式" r:id="rId13" imgW="241195" imgH="253890" progId="Equation.3">
                    <p:embed/>
                  </p:oleObj>
                </mc:Choice>
                <mc:Fallback>
                  <p:oleObj name="数式" r:id="rId13" imgW="241195" imgH="253890" progId="Equation.3">
                    <p:embed/>
                    <p:pic>
                      <p:nvPicPr>
                        <p:cNvPr id="0" name="Picture 91"/>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6864350" y="798513"/>
                          <a:ext cx="804863" cy="7826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1" name="下矢印 30"/>
            <p:cNvSpPr/>
            <p:nvPr/>
          </p:nvSpPr>
          <p:spPr>
            <a:xfrm>
              <a:off x="1283456" y="3052991"/>
              <a:ext cx="36004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下矢印 31"/>
            <p:cNvSpPr/>
            <p:nvPr/>
          </p:nvSpPr>
          <p:spPr>
            <a:xfrm>
              <a:off x="4118016" y="2852936"/>
              <a:ext cx="36004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下矢印 32"/>
            <p:cNvSpPr/>
            <p:nvPr/>
          </p:nvSpPr>
          <p:spPr>
            <a:xfrm>
              <a:off x="7824329" y="2852936"/>
              <a:ext cx="360040"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1772253" y="3179191"/>
              <a:ext cx="1210588" cy="400110"/>
            </a:xfrm>
            <a:prstGeom prst="rect">
              <a:avLst/>
            </a:prstGeom>
            <a:noFill/>
          </p:spPr>
          <p:txBody>
            <a:bodyPr wrap="none" rtlCol="0">
              <a:spAutoFit/>
            </a:bodyPr>
            <a:lstStyle/>
            <a:p>
              <a:r>
                <a:rPr kumimoji="1" lang="ja-JP" altLang="en-US" sz="2000" dirty="0" smtClean="0"/>
                <a:t>標本抽出</a:t>
              </a:r>
              <a:endParaRPr kumimoji="1" lang="ja-JP" altLang="en-US" sz="2000" dirty="0"/>
            </a:p>
          </p:txBody>
        </p:sp>
        <p:sp>
          <p:nvSpPr>
            <p:cNvPr id="35" name="テキスト ボックス 34"/>
            <p:cNvSpPr txBox="1"/>
            <p:nvPr/>
          </p:nvSpPr>
          <p:spPr>
            <a:xfrm>
              <a:off x="4586259" y="2980983"/>
              <a:ext cx="1210588" cy="400110"/>
            </a:xfrm>
            <a:prstGeom prst="rect">
              <a:avLst/>
            </a:prstGeom>
            <a:noFill/>
          </p:spPr>
          <p:txBody>
            <a:bodyPr wrap="none" rtlCol="0">
              <a:spAutoFit/>
            </a:bodyPr>
            <a:lstStyle/>
            <a:p>
              <a:r>
                <a:rPr kumimoji="1" lang="ja-JP" altLang="en-US" sz="2000" dirty="0" smtClean="0"/>
                <a:t>標本抽出</a:t>
              </a:r>
              <a:endParaRPr kumimoji="1" lang="ja-JP" altLang="en-US" sz="2000" dirty="0"/>
            </a:p>
          </p:txBody>
        </p:sp>
        <p:sp>
          <p:nvSpPr>
            <p:cNvPr id="36" name="テキスト ボックス 35"/>
            <p:cNvSpPr txBox="1"/>
            <p:nvPr/>
          </p:nvSpPr>
          <p:spPr>
            <a:xfrm>
              <a:off x="6554581" y="2959564"/>
              <a:ext cx="1210588" cy="400110"/>
            </a:xfrm>
            <a:prstGeom prst="rect">
              <a:avLst/>
            </a:prstGeom>
            <a:noFill/>
          </p:spPr>
          <p:txBody>
            <a:bodyPr wrap="none" rtlCol="0">
              <a:spAutoFit/>
            </a:bodyPr>
            <a:lstStyle/>
            <a:p>
              <a:r>
                <a:rPr kumimoji="1" lang="ja-JP" altLang="en-US" sz="2000" dirty="0" smtClean="0"/>
                <a:t>標本抽出</a:t>
              </a:r>
              <a:endParaRPr kumimoji="1" lang="ja-JP" altLang="en-US" sz="2000" dirty="0"/>
            </a:p>
          </p:txBody>
        </p:sp>
      </p:grpSp>
      <p:sp>
        <p:nvSpPr>
          <p:cNvPr id="3" name="テキスト ボックス 2"/>
          <p:cNvSpPr txBox="1"/>
          <p:nvPr/>
        </p:nvSpPr>
        <p:spPr>
          <a:xfrm>
            <a:off x="1235431" y="713140"/>
            <a:ext cx="1307639" cy="855543"/>
          </a:xfrm>
          <a:prstGeom prst="rect">
            <a:avLst/>
          </a:prstGeom>
          <a:noFill/>
        </p:spPr>
        <p:txBody>
          <a:bodyPr wrap="square" rtlCol="0">
            <a:spAutoFit/>
          </a:bodyPr>
          <a:lstStyle/>
          <a:p>
            <a:r>
              <a:rPr kumimoji="1" lang="ja-JP" altLang="en-US" sz="2400" dirty="0" smtClean="0"/>
              <a:t>水準１の母集団</a:t>
            </a:r>
            <a:endParaRPr kumimoji="1" lang="ja-JP" altLang="en-US" sz="2400" dirty="0"/>
          </a:p>
        </p:txBody>
      </p:sp>
      <p:sp>
        <p:nvSpPr>
          <p:cNvPr id="38" name="テキスト ボックス 37"/>
          <p:cNvSpPr txBox="1"/>
          <p:nvPr/>
        </p:nvSpPr>
        <p:spPr>
          <a:xfrm>
            <a:off x="3738982" y="548680"/>
            <a:ext cx="1376993" cy="830997"/>
          </a:xfrm>
          <a:prstGeom prst="rect">
            <a:avLst/>
          </a:prstGeom>
          <a:noFill/>
        </p:spPr>
        <p:txBody>
          <a:bodyPr wrap="square" rtlCol="0">
            <a:spAutoFit/>
          </a:bodyPr>
          <a:lstStyle/>
          <a:p>
            <a:r>
              <a:rPr kumimoji="1" lang="ja-JP" altLang="en-US" sz="2400" dirty="0" smtClean="0"/>
              <a:t>水準２の母集団</a:t>
            </a:r>
            <a:endParaRPr kumimoji="1" lang="ja-JP" altLang="en-US" sz="2400" dirty="0"/>
          </a:p>
        </p:txBody>
      </p:sp>
      <p:sp>
        <p:nvSpPr>
          <p:cNvPr id="39" name="テキスト ボックス 38"/>
          <p:cNvSpPr txBox="1"/>
          <p:nvPr/>
        </p:nvSpPr>
        <p:spPr>
          <a:xfrm>
            <a:off x="6659743" y="658651"/>
            <a:ext cx="1550759" cy="830997"/>
          </a:xfrm>
          <a:prstGeom prst="rect">
            <a:avLst/>
          </a:prstGeom>
          <a:noFill/>
        </p:spPr>
        <p:txBody>
          <a:bodyPr wrap="square" rtlCol="0">
            <a:spAutoFit/>
          </a:bodyPr>
          <a:lstStyle/>
          <a:p>
            <a:r>
              <a:rPr kumimoji="1" lang="ja-JP" altLang="en-US" sz="2400" dirty="0" smtClean="0"/>
              <a:t>水準３の母集団</a:t>
            </a:r>
            <a:endParaRPr kumimoji="1" lang="ja-JP" altLang="en-US" sz="2400" dirty="0"/>
          </a:p>
        </p:txBody>
      </p:sp>
      <p:sp>
        <p:nvSpPr>
          <p:cNvPr id="4" name="円/楕円 3"/>
          <p:cNvSpPr/>
          <p:nvPr/>
        </p:nvSpPr>
        <p:spPr>
          <a:xfrm>
            <a:off x="574565" y="4941168"/>
            <a:ext cx="1943505"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水準１の</a:t>
            </a:r>
            <a:endParaRPr kumimoji="1" lang="en-US" altLang="ja-JP" sz="2400" dirty="0" smtClean="0"/>
          </a:p>
          <a:p>
            <a:pPr algn="ctr"/>
            <a:r>
              <a:rPr kumimoji="1" lang="ja-JP" altLang="en-US" sz="2400" dirty="0" smtClean="0"/>
              <a:t>標本</a:t>
            </a:r>
            <a:endParaRPr kumimoji="1" lang="ja-JP" altLang="en-US" sz="2400" dirty="0"/>
          </a:p>
        </p:txBody>
      </p:sp>
      <p:sp>
        <p:nvSpPr>
          <p:cNvPr id="40" name="円/楕円 39"/>
          <p:cNvSpPr/>
          <p:nvPr/>
        </p:nvSpPr>
        <p:spPr>
          <a:xfrm>
            <a:off x="3383512" y="4725144"/>
            <a:ext cx="1943505"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水準２の</a:t>
            </a:r>
            <a:endParaRPr kumimoji="1" lang="en-US" altLang="ja-JP" sz="2400" dirty="0" smtClean="0"/>
          </a:p>
          <a:p>
            <a:pPr algn="ctr"/>
            <a:r>
              <a:rPr kumimoji="1" lang="ja-JP" altLang="en-US" sz="2400" dirty="0" smtClean="0"/>
              <a:t>標本</a:t>
            </a:r>
            <a:endParaRPr kumimoji="1" lang="ja-JP" altLang="en-US" sz="2400" dirty="0"/>
          </a:p>
        </p:txBody>
      </p:sp>
      <p:sp>
        <p:nvSpPr>
          <p:cNvPr id="41" name="円/楕円 40"/>
          <p:cNvSpPr/>
          <p:nvPr/>
        </p:nvSpPr>
        <p:spPr>
          <a:xfrm>
            <a:off x="6661992" y="4732602"/>
            <a:ext cx="1943505" cy="11521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水準３の</a:t>
            </a:r>
            <a:endParaRPr kumimoji="1" lang="en-US" altLang="ja-JP" sz="2400" dirty="0" smtClean="0"/>
          </a:p>
          <a:p>
            <a:pPr algn="ctr"/>
            <a:r>
              <a:rPr kumimoji="1" lang="ja-JP" altLang="en-US" sz="2400" dirty="0" smtClean="0"/>
              <a:t>標本</a:t>
            </a:r>
            <a:endParaRPr kumimoji="1" lang="ja-JP" altLang="en-US" sz="2400" dirty="0"/>
          </a:p>
        </p:txBody>
      </p:sp>
      <p:sp>
        <p:nvSpPr>
          <p:cNvPr id="5" name="テキスト ボックス 4"/>
          <p:cNvSpPr txBox="1"/>
          <p:nvPr/>
        </p:nvSpPr>
        <p:spPr>
          <a:xfrm>
            <a:off x="2337290" y="3121958"/>
            <a:ext cx="1346844" cy="369332"/>
          </a:xfrm>
          <a:prstGeom prst="rect">
            <a:avLst/>
          </a:prstGeom>
          <a:noFill/>
        </p:spPr>
        <p:txBody>
          <a:bodyPr wrap="none" rtlCol="0">
            <a:spAutoFit/>
          </a:bodyPr>
          <a:lstStyle/>
          <a:p>
            <a:r>
              <a:rPr kumimoji="1" lang="ja-JP" altLang="en-US" dirty="0" smtClean="0"/>
              <a:t>テストスコア</a:t>
            </a:r>
            <a:endParaRPr kumimoji="1" lang="ja-JP" altLang="en-US" dirty="0"/>
          </a:p>
        </p:txBody>
      </p:sp>
    </p:spTree>
    <p:extLst>
      <p:ext uri="{BB962C8B-B14F-4D97-AF65-F5344CB8AC3E}">
        <p14:creationId xmlns:p14="http://schemas.microsoft.com/office/powerpoint/2010/main" val="255274107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2195736" y="1124073"/>
            <a:ext cx="5693610" cy="5324535"/>
          </a:xfrm>
          <a:prstGeom prst="rect">
            <a:avLst/>
          </a:prstGeom>
          <a:noFill/>
          <a:ln>
            <a:solidFill>
              <a:schemeClr val="tx1"/>
            </a:solidFill>
          </a:ln>
        </p:spPr>
        <p:txBody>
          <a:bodyPr wrap="none" rtlCol="0">
            <a:spAutoFit/>
          </a:bodyPr>
          <a:lstStyle/>
          <a:p>
            <a:r>
              <a:rPr lang="en-US" altLang="ja-JP" sz="2000" dirty="0"/>
              <a:t># </a:t>
            </a:r>
            <a:r>
              <a:rPr lang="ja-JP" altLang="en-US" sz="2000" dirty="0"/>
              <a:t>全体平均</a:t>
            </a:r>
          </a:p>
          <a:p>
            <a:r>
              <a:rPr lang="en-US" altLang="ja-JP" sz="2000" dirty="0"/>
              <a:t>grand &lt;- mean(y</a:t>
            </a:r>
            <a:r>
              <a:rPr lang="en-US" altLang="ja-JP" sz="2000" dirty="0" smtClean="0"/>
              <a:t>)</a:t>
            </a:r>
          </a:p>
          <a:p>
            <a:endParaRPr lang="en-US" altLang="ja-JP" sz="2000" dirty="0"/>
          </a:p>
          <a:p>
            <a:r>
              <a:rPr lang="en-US" altLang="ja-JP" sz="2000" dirty="0" err="1" smtClean="0"/>
              <a:t>data_mat</a:t>
            </a:r>
            <a:r>
              <a:rPr lang="en-US" altLang="ja-JP" sz="2000" dirty="0" smtClean="0"/>
              <a:t> </a:t>
            </a:r>
            <a:r>
              <a:rPr lang="en-US" altLang="ja-JP" sz="2000" dirty="0"/>
              <a:t>&lt;- matrix(y, </a:t>
            </a:r>
            <a:r>
              <a:rPr lang="en-US" altLang="ja-JP" sz="2000" dirty="0" err="1"/>
              <a:t>nrow</a:t>
            </a:r>
            <a:r>
              <a:rPr lang="en-US" altLang="ja-JP" sz="2000" dirty="0"/>
              <a:t>=6, </a:t>
            </a:r>
            <a:r>
              <a:rPr lang="en-US" altLang="ja-JP" sz="2000" dirty="0" err="1"/>
              <a:t>ncol</a:t>
            </a:r>
            <a:r>
              <a:rPr lang="en-US" altLang="ja-JP" sz="2000" dirty="0"/>
              <a:t>=4)</a:t>
            </a:r>
          </a:p>
          <a:p>
            <a:r>
              <a:rPr lang="en-US" altLang="ja-JP" sz="2000" dirty="0" err="1"/>
              <a:t>grand_mat</a:t>
            </a:r>
            <a:r>
              <a:rPr lang="en-US" altLang="ja-JP" sz="2000" dirty="0"/>
              <a:t> &lt;- matrix(rep(grand, 24), </a:t>
            </a:r>
            <a:r>
              <a:rPr lang="en-US" altLang="ja-JP" sz="2000" dirty="0" err="1"/>
              <a:t>nrow</a:t>
            </a:r>
            <a:r>
              <a:rPr lang="en-US" altLang="ja-JP" sz="2000" dirty="0"/>
              <a:t>=6, </a:t>
            </a:r>
            <a:r>
              <a:rPr lang="en-US" altLang="ja-JP" sz="2000" dirty="0" err="1"/>
              <a:t>ncol</a:t>
            </a:r>
            <a:r>
              <a:rPr lang="en-US" altLang="ja-JP" sz="2000" dirty="0"/>
              <a:t>=4)</a:t>
            </a:r>
          </a:p>
          <a:p>
            <a:r>
              <a:rPr lang="en-US" altLang="ja-JP" sz="2000" dirty="0" err="1"/>
              <a:t>colmean_mat</a:t>
            </a:r>
            <a:r>
              <a:rPr lang="en-US" altLang="ja-JP" sz="2000" dirty="0"/>
              <a:t> &lt;- matrix(rep(</a:t>
            </a:r>
            <a:r>
              <a:rPr lang="en-US" altLang="ja-JP" sz="2000" dirty="0" err="1"/>
              <a:t>colMeans</a:t>
            </a:r>
            <a:r>
              <a:rPr lang="en-US" altLang="ja-JP" sz="2000" dirty="0"/>
              <a:t>(</a:t>
            </a:r>
            <a:r>
              <a:rPr lang="en-US" altLang="ja-JP" sz="2000" dirty="0" err="1"/>
              <a:t>data_mat</a:t>
            </a:r>
            <a:r>
              <a:rPr lang="en-US" altLang="ja-JP" sz="2000" dirty="0"/>
              <a:t>),6</a:t>
            </a:r>
            <a:r>
              <a:rPr lang="en-US" altLang="ja-JP" sz="2000" dirty="0" smtClean="0"/>
              <a:t>),</a:t>
            </a:r>
          </a:p>
          <a:p>
            <a:r>
              <a:rPr lang="en-US" altLang="ja-JP" sz="2000" dirty="0"/>
              <a:t> </a:t>
            </a:r>
            <a:r>
              <a:rPr lang="en-US" altLang="ja-JP" sz="2000" dirty="0" smtClean="0"/>
              <a:t> </a:t>
            </a:r>
            <a:r>
              <a:rPr lang="en-US" altLang="ja-JP" sz="2000" dirty="0" err="1"/>
              <a:t>nrow</a:t>
            </a:r>
            <a:r>
              <a:rPr lang="en-US" altLang="ja-JP" sz="2000" dirty="0"/>
              <a:t>=6, </a:t>
            </a:r>
            <a:r>
              <a:rPr lang="en-US" altLang="ja-JP" sz="2000" dirty="0" err="1"/>
              <a:t>ncol</a:t>
            </a:r>
            <a:r>
              <a:rPr lang="en-US" altLang="ja-JP" sz="2000" dirty="0"/>
              <a:t>=4, </a:t>
            </a:r>
            <a:r>
              <a:rPr lang="en-US" altLang="ja-JP" sz="2000" dirty="0" err="1"/>
              <a:t>byrow</a:t>
            </a:r>
            <a:r>
              <a:rPr lang="en-US" altLang="ja-JP" sz="2000" dirty="0"/>
              <a:t>=T)</a:t>
            </a:r>
          </a:p>
          <a:p>
            <a:r>
              <a:rPr lang="en-US" altLang="ja-JP" sz="2000" dirty="0" err="1"/>
              <a:t>effect_mat</a:t>
            </a:r>
            <a:r>
              <a:rPr lang="en-US" altLang="ja-JP" sz="2000" dirty="0"/>
              <a:t> &lt;- </a:t>
            </a:r>
            <a:r>
              <a:rPr lang="en-US" altLang="ja-JP" sz="2000" dirty="0" err="1"/>
              <a:t>colmean_mat</a:t>
            </a:r>
            <a:r>
              <a:rPr lang="en-US" altLang="ja-JP" sz="2000" dirty="0"/>
              <a:t> - </a:t>
            </a:r>
            <a:r>
              <a:rPr lang="en-US" altLang="ja-JP" sz="2000" dirty="0" err="1"/>
              <a:t>grand_mat</a:t>
            </a:r>
            <a:endParaRPr lang="en-US" altLang="ja-JP" sz="2000" dirty="0"/>
          </a:p>
          <a:p>
            <a:r>
              <a:rPr lang="en-US" altLang="ja-JP" sz="2000" dirty="0" err="1"/>
              <a:t>error_mat</a:t>
            </a:r>
            <a:r>
              <a:rPr lang="en-US" altLang="ja-JP" sz="2000" dirty="0"/>
              <a:t> &lt;- </a:t>
            </a:r>
            <a:r>
              <a:rPr lang="en-US" altLang="ja-JP" sz="2000" dirty="0" err="1"/>
              <a:t>data_mat</a:t>
            </a:r>
            <a:r>
              <a:rPr lang="en-US" altLang="ja-JP" sz="2000" dirty="0"/>
              <a:t> - </a:t>
            </a:r>
            <a:r>
              <a:rPr lang="en-US" altLang="ja-JP" sz="2000" dirty="0" err="1"/>
              <a:t>grand_mat</a:t>
            </a:r>
            <a:r>
              <a:rPr lang="en-US" altLang="ja-JP" sz="2000" dirty="0"/>
              <a:t> - </a:t>
            </a:r>
            <a:r>
              <a:rPr lang="en-US" altLang="ja-JP" sz="2000" dirty="0" err="1"/>
              <a:t>effect_mat</a:t>
            </a:r>
            <a:endParaRPr lang="en-US" altLang="ja-JP" sz="2000" dirty="0"/>
          </a:p>
          <a:p>
            <a:r>
              <a:rPr lang="en-US" altLang="ja-JP" sz="2000" dirty="0"/>
              <a:t># </a:t>
            </a:r>
            <a:r>
              <a:rPr lang="ja-JP" altLang="en-US" sz="2000" dirty="0"/>
              <a:t>データ行列の分解を確認する</a:t>
            </a:r>
          </a:p>
          <a:p>
            <a:r>
              <a:rPr lang="en-US" altLang="ja-JP" sz="2000" dirty="0"/>
              <a:t># </a:t>
            </a:r>
            <a:r>
              <a:rPr lang="en-US" altLang="ja-JP" sz="2000" dirty="0" err="1"/>
              <a:t>data_mat</a:t>
            </a:r>
            <a:r>
              <a:rPr lang="en-US" altLang="ja-JP" sz="2000" dirty="0"/>
              <a:t> = </a:t>
            </a:r>
            <a:r>
              <a:rPr lang="en-US" altLang="ja-JP" sz="2000" dirty="0" err="1"/>
              <a:t>grand_mat</a:t>
            </a:r>
            <a:r>
              <a:rPr lang="en-US" altLang="ja-JP" sz="2000" dirty="0"/>
              <a:t> + </a:t>
            </a:r>
            <a:r>
              <a:rPr lang="en-US" altLang="ja-JP" sz="2000" dirty="0" err="1"/>
              <a:t>effect_mat</a:t>
            </a:r>
            <a:r>
              <a:rPr lang="en-US" altLang="ja-JP" sz="2000" dirty="0"/>
              <a:t> + </a:t>
            </a:r>
            <a:r>
              <a:rPr lang="en-US" altLang="ja-JP" sz="2000" dirty="0" err="1"/>
              <a:t>error_mat</a:t>
            </a:r>
            <a:endParaRPr lang="en-US" altLang="ja-JP" sz="2000" dirty="0"/>
          </a:p>
          <a:p>
            <a:endParaRPr lang="en-US" altLang="ja-JP" sz="2000" dirty="0"/>
          </a:p>
          <a:p>
            <a:r>
              <a:rPr lang="en-US" altLang="ja-JP" sz="2000" dirty="0" smtClean="0"/>
              <a:t>SS </a:t>
            </a:r>
            <a:r>
              <a:rPr lang="en-US" altLang="ja-JP" sz="2000" dirty="0"/>
              <a:t>&lt;- sum((</a:t>
            </a:r>
            <a:r>
              <a:rPr lang="en-US" altLang="ja-JP" sz="2000" dirty="0" err="1"/>
              <a:t>data_mat</a:t>
            </a:r>
            <a:r>
              <a:rPr lang="en-US" altLang="ja-JP" sz="2000" dirty="0"/>
              <a:t> - </a:t>
            </a:r>
            <a:r>
              <a:rPr lang="en-US" altLang="ja-JP" sz="2000" dirty="0" err="1"/>
              <a:t>grand_mat</a:t>
            </a:r>
            <a:r>
              <a:rPr lang="en-US" altLang="ja-JP" sz="2000" dirty="0"/>
              <a:t>)^2)</a:t>
            </a:r>
          </a:p>
          <a:p>
            <a:r>
              <a:rPr lang="en-US" altLang="ja-JP" sz="2000" dirty="0" err="1"/>
              <a:t>SS_between</a:t>
            </a:r>
            <a:r>
              <a:rPr lang="en-US" altLang="ja-JP" sz="2000" dirty="0"/>
              <a:t> &lt;- sum(effect_mat^2)</a:t>
            </a:r>
          </a:p>
          <a:p>
            <a:r>
              <a:rPr lang="en-US" altLang="ja-JP" sz="2000" dirty="0" err="1"/>
              <a:t>SS_within</a:t>
            </a:r>
            <a:r>
              <a:rPr lang="en-US" altLang="ja-JP" sz="2000" dirty="0"/>
              <a:t> &lt;- sum(error_mat^2)</a:t>
            </a:r>
          </a:p>
          <a:p>
            <a:r>
              <a:rPr lang="en-US" altLang="ja-JP" sz="2000" dirty="0" smtClean="0"/>
              <a:t># </a:t>
            </a:r>
            <a:r>
              <a:rPr lang="ja-JP" altLang="en-US" sz="2000" dirty="0" smtClean="0"/>
              <a:t>平方和の分解を確認する</a:t>
            </a:r>
            <a:endParaRPr lang="en-US" altLang="ja-JP" sz="2000" dirty="0" smtClean="0"/>
          </a:p>
          <a:p>
            <a:r>
              <a:rPr lang="en-US" altLang="ja-JP" sz="2000" dirty="0" smtClean="0"/>
              <a:t># </a:t>
            </a:r>
            <a:r>
              <a:rPr lang="en-US" altLang="ja-JP" sz="2000" dirty="0"/>
              <a:t>SS = </a:t>
            </a:r>
            <a:r>
              <a:rPr lang="en-US" altLang="ja-JP" sz="2000" dirty="0" err="1"/>
              <a:t>SS_between</a:t>
            </a:r>
            <a:r>
              <a:rPr lang="en-US" altLang="ja-JP" sz="2000" dirty="0"/>
              <a:t> + </a:t>
            </a:r>
            <a:r>
              <a:rPr lang="en-US" altLang="ja-JP" sz="2000" dirty="0" err="1" smtClean="0"/>
              <a:t>SS_within</a:t>
            </a:r>
            <a:endParaRPr lang="en-US" altLang="ja-JP" sz="2000" dirty="0"/>
          </a:p>
        </p:txBody>
      </p:sp>
      <p:sp>
        <p:nvSpPr>
          <p:cNvPr id="3" name="テキスト ボックス 2"/>
          <p:cNvSpPr txBox="1"/>
          <p:nvPr/>
        </p:nvSpPr>
        <p:spPr>
          <a:xfrm>
            <a:off x="899592" y="574427"/>
            <a:ext cx="5808000" cy="523220"/>
          </a:xfrm>
          <a:prstGeom prst="rect">
            <a:avLst/>
          </a:prstGeom>
          <a:noFill/>
        </p:spPr>
        <p:txBody>
          <a:bodyPr wrap="none" rtlCol="0">
            <a:spAutoFit/>
          </a:bodyPr>
          <a:lstStyle/>
          <a:p>
            <a:r>
              <a:rPr lang="ja-JP" altLang="en-US" sz="2800" dirty="0"/>
              <a:t>平方和の</a:t>
            </a:r>
            <a:r>
              <a:rPr lang="ja-JP" altLang="en-US" sz="2800" dirty="0" smtClean="0"/>
              <a:t>分解を確認する </a:t>
            </a:r>
            <a:r>
              <a:rPr lang="en-US" altLang="ja-JP" sz="2800" dirty="0" smtClean="0"/>
              <a:t>R </a:t>
            </a:r>
            <a:r>
              <a:rPr lang="ja-JP" altLang="en-US" sz="2800" dirty="0" smtClean="0"/>
              <a:t>スクリプト</a:t>
            </a:r>
            <a:endParaRPr kumimoji="1" lang="ja-JP" altLang="en-US" sz="2800" dirty="0"/>
          </a:p>
        </p:txBody>
      </p:sp>
    </p:spTree>
    <p:extLst>
      <p:ext uri="{BB962C8B-B14F-4D97-AF65-F5344CB8AC3E}">
        <p14:creationId xmlns:p14="http://schemas.microsoft.com/office/powerpoint/2010/main" val="199338965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理解確認のポイント</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級内平方和の自由度が</a:t>
            </a:r>
            <a:r>
              <a:rPr kumimoji="1" lang="ja-JP" altLang="en-US" dirty="0" smtClean="0">
                <a:latin typeface="Times New Roman" panose="02020603050405020304" pitchFamily="18" charset="0"/>
                <a:cs typeface="Times New Roman" panose="02020603050405020304" pitchFamily="18" charset="0"/>
              </a:rPr>
              <a:t> </a:t>
            </a:r>
            <a:r>
              <a:rPr kumimoji="1" lang="en-US" altLang="ja-JP" i="1" dirty="0" smtClean="0">
                <a:latin typeface="Times New Roman" panose="02020603050405020304" pitchFamily="18" charset="0"/>
                <a:cs typeface="Times New Roman" panose="02020603050405020304" pitchFamily="18" charset="0"/>
              </a:rPr>
              <a:t>N</a:t>
            </a:r>
            <a:r>
              <a:rPr kumimoji="1" lang="en-US" altLang="ja-JP" dirty="0" smtClean="0">
                <a:latin typeface="Times New Roman" panose="02020603050405020304" pitchFamily="18" charset="0"/>
                <a:cs typeface="Times New Roman" panose="02020603050405020304" pitchFamily="18" charset="0"/>
              </a:rPr>
              <a:t>-</a:t>
            </a:r>
            <a:r>
              <a:rPr kumimoji="1" lang="en-US" altLang="ja-JP" i="1" dirty="0" smtClean="0">
                <a:latin typeface="Times New Roman" panose="02020603050405020304" pitchFamily="18" charset="0"/>
                <a:cs typeface="Times New Roman" panose="02020603050405020304" pitchFamily="18" charset="0"/>
              </a:rPr>
              <a:t>J</a:t>
            </a:r>
            <a:r>
              <a:rPr kumimoji="1" lang="en-US" altLang="ja-JP" dirty="0" smtClean="0">
                <a:latin typeface="Times New Roman" panose="02020603050405020304" pitchFamily="18" charset="0"/>
                <a:cs typeface="Times New Roman" panose="02020603050405020304" pitchFamily="18" charset="0"/>
              </a:rPr>
              <a:t> </a:t>
            </a:r>
            <a:r>
              <a:rPr kumimoji="1" lang="ja-JP" altLang="en-US" dirty="0" smtClean="0"/>
              <a:t>となることを理解できましたか？</a:t>
            </a:r>
            <a:endParaRPr kumimoji="1" lang="en-US" altLang="ja-JP" dirty="0" smtClean="0"/>
          </a:p>
          <a:p>
            <a:r>
              <a:rPr kumimoji="1" lang="ja-JP" altLang="en-US" dirty="0" smtClean="0"/>
              <a:t>級内平均平方は，帰無仮説の真偽によらず，母集団分散の不偏推定量となることが理解できましたか？</a:t>
            </a:r>
            <a:endParaRPr kumimoji="1" lang="ja-JP" altLang="en-US" dirty="0"/>
          </a:p>
        </p:txBody>
      </p:sp>
    </p:spTree>
    <p:extLst>
      <p:ext uri="{BB962C8B-B14F-4D97-AF65-F5344CB8AC3E}">
        <p14:creationId xmlns:p14="http://schemas.microsoft.com/office/powerpoint/2010/main" val="337885687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lang="ja-JP" altLang="en-US" dirty="0" smtClean="0"/>
              <a:t>級間平方和</a:t>
            </a:r>
            <a:r>
              <a:rPr lang="ja-JP" altLang="en-US" dirty="0"/>
              <a:t>の自由度が</a:t>
            </a:r>
            <a:r>
              <a:rPr lang="ja-JP" altLang="en-US" dirty="0">
                <a:latin typeface="Times New Roman" panose="02020603050405020304" pitchFamily="18" charset="0"/>
                <a:cs typeface="Times New Roman" panose="02020603050405020304" pitchFamily="18" charset="0"/>
              </a:rPr>
              <a:t> </a:t>
            </a:r>
            <a:r>
              <a:rPr lang="en-US" altLang="ja-JP" i="1" dirty="0" smtClean="0">
                <a:latin typeface="Times New Roman" panose="02020603050405020304" pitchFamily="18" charset="0"/>
                <a:cs typeface="Times New Roman" panose="02020603050405020304" pitchFamily="18" charset="0"/>
              </a:rPr>
              <a:t>J</a:t>
            </a:r>
            <a:r>
              <a:rPr lang="en-US" altLang="ja-JP" dirty="0" smtClean="0">
                <a:latin typeface="Times New Roman" panose="02020603050405020304" pitchFamily="18" charset="0"/>
                <a:cs typeface="Times New Roman" panose="02020603050405020304" pitchFamily="18" charset="0"/>
              </a:rPr>
              <a:t>-1 </a:t>
            </a:r>
            <a:r>
              <a:rPr lang="ja-JP" altLang="en-US" dirty="0" smtClean="0"/>
              <a:t>と</a:t>
            </a:r>
            <a:r>
              <a:rPr lang="ja-JP" altLang="en-US" dirty="0"/>
              <a:t>なることを理解できましたか？</a:t>
            </a:r>
            <a:endParaRPr lang="en-US" altLang="ja-JP" dirty="0"/>
          </a:p>
          <a:p>
            <a:r>
              <a:rPr lang="ja-JP" altLang="en-US" dirty="0" smtClean="0"/>
              <a:t>級</a:t>
            </a:r>
            <a:r>
              <a:rPr lang="ja-JP" altLang="en-US" dirty="0"/>
              <a:t>間</a:t>
            </a:r>
            <a:r>
              <a:rPr lang="ja-JP" altLang="en-US" dirty="0" smtClean="0"/>
              <a:t>平均</a:t>
            </a:r>
            <a:r>
              <a:rPr lang="ja-JP" altLang="en-US" dirty="0"/>
              <a:t>平方は，帰</a:t>
            </a:r>
            <a:r>
              <a:rPr lang="ja-JP" altLang="en-US" dirty="0" smtClean="0"/>
              <a:t>無仮説が正しい場合にのみ，</a:t>
            </a:r>
            <a:r>
              <a:rPr lang="ja-JP" altLang="en-US" dirty="0"/>
              <a:t>母集団分散の不偏推定量となることが理解できましたか？</a:t>
            </a:r>
          </a:p>
          <a:p>
            <a:endParaRPr kumimoji="1" lang="ja-JP" altLang="en-US" dirty="0"/>
          </a:p>
        </p:txBody>
      </p:sp>
    </p:spTree>
    <p:extLst>
      <p:ext uri="{BB962C8B-B14F-4D97-AF65-F5344CB8AC3E}">
        <p14:creationId xmlns:p14="http://schemas.microsoft.com/office/powerpoint/2010/main" val="13073033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級間平均平方を級内平均平方で割った値が ，自由度 </a:t>
            </a:r>
            <a:r>
              <a:rPr lang="en-US" altLang="ja-JP" i="1" dirty="0" smtClean="0">
                <a:latin typeface="Times New Roman" panose="02020603050405020304" pitchFamily="18" charset="0"/>
                <a:cs typeface="Times New Roman" panose="02020603050405020304" pitchFamily="18" charset="0"/>
              </a:rPr>
              <a:t>J</a:t>
            </a:r>
            <a:r>
              <a:rPr lang="en-US" altLang="ja-JP" dirty="0" smtClean="0">
                <a:latin typeface="Times New Roman" panose="02020603050405020304" pitchFamily="18" charset="0"/>
                <a:cs typeface="Times New Roman" panose="02020603050405020304" pitchFamily="18" charset="0"/>
              </a:rPr>
              <a:t>-1</a:t>
            </a:r>
            <a:r>
              <a:rPr lang="ja-JP" altLang="en-US" dirty="0" err="1" smtClean="0">
                <a:latin typeface="Times New Roman" panose="02020603050405020304" pitchFamily="18" charset="0"/>
                <a:cs typeface="Times New Roman" panose="02020603050405020304" pitchFamily="18" charset="0"/>
              </a:rPr>
              <a:t>，</a:t>
            </a:r>
            <a:r>
              <a:rPr lang="en-US" altLang="ja-JP" i="1" dirty="0">
                <a:latin typeface="Times New Roman" panose="02020603050405020304" pitchFamily="18" charset="0"/>
                <a:cs typeface="Times New Roman" panose="02020603050405020304" pitchFamily="18" charset="0"/>
              </a:rPr>
              <a:t> N</a:t>
            </a:r>
            <a:r>
              <a:rPr lang="en-US" altLang="ja-JP" dirty="0">
                <a:latin typeface="Times New Roman" panose="02020603050405020304" pitchFamily="18" charset="0"/>
                <a:cs typeface="Times New Roman" panose="02020603050405020304" pitchFamily="18" charset="0"/>
              </a:rPr>
              <a:t>-</a:t>
            </a:r>
            <a:r>
              <a:rPr lang="en-US" altLang="ja-JP" i="1" dirty="0">
                <a:latin typeface="Times New Roman" panose="02020603050405020304" pitchFamily="18" charset="0"/>
                <a:cs typeface="Times New Roman" panose="02020603050405020304" pitchFamily="18" charset="0"/>
              </a:rPr>
              <a:t>J</a:t>
            </a:r>
            <a:r>
              <a:rPr lang="en-US" altLang="ja-JP" dirty="0" smtClean="0">
                <a:latin typeface="Times New Roman" panose="02020603050405020304" pitchFamily="18" charset="0"/>
                <a:cs typeface="Times New Roman" panose="02020603050405020304" pitchFamily="18" charset="0"/>
              </a:rPr>
              <a:t> </a:t>
            </a:r>
            <a:r>
              <a:rPr lang="ja-JP" altLang="en-US" dirty="0" smtClean="0">
                <a:latin typeface="Times New Roman" panose="02020603050405020304" pitchFamily="18" charset="0"/>
                <a:cs typeface="Times New Roman" panose="02020603050405020304" pitchFamily="18" charset="0"/>
              </a:rPr>
              <a:t>の </a:t>
            </a:r>
            <a:r>
              <a:rPr kumimoji="1" lang="en-US" altLang="ja-JP" i="1" dirty="0" smtClean="0">
                <a:latin typeface="Times New Roman" panose="02020603050405020304" pitchFamily="18" charset="0"/>
                <a:cs typeface="Times New Roman" panose="02020603050405020304" pitchFamily="18" charset="0"/>
              </a:rPr>
              <a:t>F</a:t>
            </a:r>
            <a:r>
              <a:rPr kumimoji="1" lang="en-US" altLang="ja-JP" dirty="0" smtClean="0"/>
              <a:t> </a:t>
            </a:r>
            <a:r>
              <a:rPr kumimoji="1" lang="ja-JP" altLang="en-US" dirty="0" smtClean="0"/>
              <a:t>分布に従うことを利用して，</a:t>
            </a:r>
            <a:r>
              <a:rPr lang="ja-JP" altLang="en-US" dirty="0"/>
              <a:t>帰無仮説の検討を</a:t>
            </a:r>
            <a:r>
              <a:rPr lang="ja-JP" altLang="en-US" dirty="0" smtClean="0"/>
              <a:t>することができますか？</a:t>
            </a:r>
            <a:endParaRPr lang="en-US" altLang="ja-JP" dirty="0" smtClean="0"/>
          </a:p>
          <a:p>
            <a:pPr lvl="1"/>
            <a:r>
              <a:rPr kumimoji="1" lang="en-US" altLang="ja-JP" i="1" dirty="0" smtClean="0">
                <a:latin typeface="Times New Roman" panose="02020603050405020304" pitchFamily="18" charset="0"/>
                <a:cs typeface="Times New Roman" panose="02020603050405020304" pitchFamily="18" charset="0"/>
              </a:rPr>
              <a:t>F</a:t>
            </a:r>
            <a:r>
              <a:rPr kumimoji="1" lang="en-US" altLang="ja-JP" dirty="0" smtClean="0"/>
              <a:t> </a:t>
            </a:r>
            <a:r>
              <a:rPr kumimoji="1" lang="ja-JP" altLang="en-US" dirty="0" smtClean="0"/>
              <a:t>分布の数表を利用して，棄却限界値を調べられますか？</a:t>
            </a:r>
            <a:endParaRPr kumimoji="1" lang="en-US" altLang="ja-JP" dirty="0" smtClean="0"/>
          </a:p>
          <a:p>
            <a:r>
              <a:rPr lang="ja-JP" altLang="en-US" dirty="0"/>
              <a:t>分散分析表</a:t>
            </a:r>
            <a:r>
              <a:rPr lang="ja-JP" altLang="en-US" dirty="0" smtClean="0"/>
              <a:t>を作成することができますか？</a:t>
            </a:r>
            <a:endParaRPr kumimoji="1" lang="ja-JP" altLang="en-US" dirty="0"/>
          </a:p>
        </p:txBody>
      </p:sp>
    </p:spTree>
    <p:extLst>
      <p:ext uri="{BB962C8B-B14F-4D97-AF65-F5344CB8AC3E}">
        <p14:creationId xmlns:p14="http://schemas.microsoft.com/office/powerpoint/2010/main" val="341750522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r>
              <a:rPr kumimoji="1" lang="ja-JP" altLang="en-US" dirty="0" smtClean="0"/>
              <a:t>分散分析表から相関比を計算することができますか？</a:t>
            </a:r>
            <a:endParaRPr kumimoji="1" lang="en-US" altLang="ja-JP" dirty="0" smtClean="0"/>
          </a:p>
          <a:p>
            <a:r>
              <a:rPr lang="ja-JP" altLang="en-US" dirty="0"/>
              <a:t>分散分析の結果</a:t>
            </a:r>
            <a:r>
              <a:rPr lang="ja-JP" altLang="en-US" dirty="0" smtClean="0"/>
              <a:t>にもとづいて，関心ある問題（</a:t>
            </a:r>
            <a:r>
              <a:rPr lang="en-US" altLang="ja-JP" dirty="0" smtClean="0"/>
              <a:t>Research Question</a:t>
            </a:r>
            <a:r>
              <a:rPr lang="ja-JP" altLang="en-US" dirty="0" smtClean="0"/>
              <a:t>）についての結論を述べることができますか？</a:t>
            </a:r>
            <a:endParaRPr kumimoji="1" lang="ja-JP" altLang="en-US" dirty="0"/>
          </a:p>
        </p:txBody>
      </p:sp>
    </p:spTree>
    <p:extLst>
      <p:ext uri="{BB962C8B-B14F-4D97-AF65-F5344CB8AC3E}">
        <p14:creationId xmlns:p14="http://schemas.microsoft.com/office/powerpoint/2010/main" val="5075287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endParaRPr kumimoji="1" lang="ja-JP" altLang="en-US" dirty="0"/>
          </a:p>
        </p:txBody>
      </p:sp>
      <p:sp>
        <p:nvSpPr>
          <p:cNvPr id="3" name="コンテンツ プレースホルダ 2"/>
          <p:cNvSpPr>
            <a:spLocks noGrp="1"/>
          </p:cNvSpPr>
          <p:nvPr>
            <p:ph idx="1"/>
          </p:nvPr>
        </p:nvSpPr>
        <p:spPr/>
        <p:txBody>
          <a:bodyPr/>
          <a:lstStyle/>
          <a:p>
            <a:r>
              <a:rPr lang="ja-JP" altLang="en-US" dirty="0" smtClean="0"/>
              <a:t>分散分析を行うための前提条件</a:t>
            </a:r>
            <a:endParaRPr lang="en-US" altLang="ja-JP" dirty="0" smtClean="0"/>
          </a:p>
          <a:p>
            <a:pPr lvl="1"/>
            <a:r>
              <a:rPr lang="en-US" altLang="ja-JP" i="1" dirty="0" smtClean="0">
                <a:latin typeface="Times New Roman" pitchFamily="18" charset="0"/>
                <a:cs typeface="Times New Roman" pitchFamily="18" charset="0"/>
              </a:rPr>
              <a:t>J </a:t>
            </a:r>
            <a:r>
              <a:rPr lang="ja-JP" altLang="en-US" dirty="0" smtClean="0"/>
              <a:t>個の水準すべてにおいて，標本はその水準の母集団から</a:t>
            </a:r>
            <a:r>
              <a:rPr lang="ja-JP" altLang="en-US" u="sng" dirty="0" smtClean="0">
                <a:solidFill>
                  <a:srgbClr val="FF0000"/>
                </a:solidFill>
              </a:rPr>
              <a:t>無作為抽出</a:t>
            </a:r>
            <a:r>
              <a:rPr lang="ja-JP" altLang="en-US" dirty="0" smtClean="0"/>
              <a:t>されている．</a:t>
            </a:r>
            <a:endParaRPr lang="en-US" altLang="ja-JP" dirty="0" smtClean="0"/>
          </a:p>
          <a:p>
            <a:pPr lvl="1"/>
            <a:r>
              <a:rPr lang="ja-JP" altLang="en-US" dirty="0" smtClean="0"/>
              <a:t>母集団は</a:t>
            </a:r>
            <a:r>
              <a:rPr lang="ja-JP" altLang="en-US" u="sng" dirty="0" smtClean="0">
                <a:solidFill>
                  <a:srgbClr val="FF0000"/>
                </a:solidFill>
              </a:rPr>
              <a:t>正規分布</a:t>
            </a:r>
            <a:endParaRPr lang="en-US" altLang="ja-JP" u="sng" dirty="0" smtClean="0">
              <a:solidFill>
                <a:srgbClr val="FF0000"/>
              </a:solidFill>
            </a:endParaRPr>
          </a:p>
          <a:p>
            <a:pPr lvl="1"/>
            <a:endParaRPr lang="en-US" altLang="ja-JP" dirty="0" smtClean="0"/>
          </a:p>
          <a:p>
            <a:pPr lvl="1"/>
            <a:r>
              <a:rPr lang="ja-JP" altLang="en-US" u="sng" dirty="0" smtClean="0">
                <a:solidFill>
                  <a:srgbClr val="FF0000"/>
                </a:solidFill>
              </a:rPr>
              <a:t>等</a:t>
            </a:r>
            <a:r>
              <a:rPr kumimoji="1" lang="ja-JP" altLang="en-US" u="sng" dirty="0" smtClean="0">
                <a:solidFill>
                  <a:srgbClr val="FF0000"/>
                </a:solidFill>
              </a:rPr>
              <a:t>分散性</a:t>
            </a:r>
            <a:r>
              <a:rPr kumimoji="1" lang="ja-JP" altLang="en-US" dirty="0" smtClean="0"/>
              <a:t>（</a:t>
            </a:r>
            <a:r>
              <a:rPr kumimoji="1" lang="en-US" altLang="ja-JP" dirty="0" err="1" smtClean="0"/>
              <a:t>homoscedasticity</a:t>
            </a:r>
            <a:r>
              <a:rPr kumimoji="1" lang="ja-JP" altLang="en-US" dirty="0" smtClean="0"/>
              <a:t>）：</a:t>
            </a:r>
            <a:r>
              <a:rPr kumimoji="1" lang="en-US" altLang="ja-JP" i="1" dirty="0" smtClean="0">
                <a:latin typeface="Times New Roman" pitchFamily="18" charset="0"/>
                <a:cs typeface="Times New Roman" pitchFamily="18" charset="0"/>
              </a:rPr>
              <a:t>J</a:t>
            </a:r>
            <a:r>
              <a:rPr kumimoji="1" lang="en-US" altLang="ja-JP" dirty="0" smtClean="0"/>
              <a:t> </a:t>
            </a:r>
            <a:r>
              <a:rPr kumimoji="1" lang="ja-JP" altLang="en-US" dirty="0" smtClean="0"/>
              <a:t>個の母集団分散はすべて等しい．</a:t>
            </a:r>
            <a:endParaRPr kumimoji="1" lang="en-US" altLang="ja-JP" dirty="0" smtClean="0"/>
          </a:p>
        </p:txBody>
      </p:sp>
      <p:graphicFrame>
        <p:nvGraphicFramePr>
          <p:cNvPr id="27654" name="Object 6"/>
          <p:cNvGraphicFramePr>
            <a:graphicFrameLocks noChangeAspect="1"/>
          </p:cNvGraphicFramePr>
          <p:nvPr/>
        </p:nvGraphicFramePr>
        <p:xfrm>
          <a:off x="4572000" y="3429000"/>
          <a:ext cx="2663825" cy="739775"/>
        </p:xfrm>
        <a:graphic>
          <a:graphicData uri="http://schemas.openxmlformats.org/presentationml/2006/ole">
            <mc:AlternateContent xmlns:mc="http://schemas.openxmlformats.org/markup-compatibility/2006">
              <mc:Choice xmlns:v="urn:schemas-microsoft-com:vml" Requires="v">
                <p:oleObj spid="_x0000_s118817" name="数式" r:id="rId3" imgW="914400" imgH="254000" progId="Equation.3">
                  <p:embed/>
                </p:oleObj>
              </mc:Choice>
              <mc:Fallback>
                <p:oleObj name="数式" r:id="rId3" imgW="914400" imgH="254000" progId="Equation.3">
                  <p:embed/>
                  <p:pic>
                    <p:nvPicPr>
                      <p:cNvPr id="0" name="Picture 2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429000"/>
                        <a:ext cx="2663825" cy="739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mc:AlternateContent xmlns:mc="http://schemas.openxmlformats.org/markup-compatibility/2006">
        <mc:Choice xmlns:a14="http://schemas.microsoft.com/office/drawing/2010/main" Requires="a14">
          <p:sp>
            <p:nvSpPr>
              <p:cNvPr id="7" name="テキスト ボックス 6"/>
              <p:cNvSpPr txBox="1"/>
              <p:nvPr/>
            </p:nvSpPr>
            <p:spPr>
              <a:xfrm>
                <a:off x="3704175" y="5085184"/>
                <a:ext cx="4399473" cy="55265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Sup>
                        <m:sSubSupPr>
                          <m:ctrlPr>
                            <a:rPr kumimoji="1" lang="en-US" altLang="ja-JP" sz="3200" i="1" smtClean="0">
                              <a:latin typeface="Cambria Math" panose="02040503050406030204" pitchFamily="18" charset="0"/>
                            </a:rPr>
                          </m:ctrlPr>
                        </m:sSubSupPr>
                        <m:e>
                          <m:r>
                            <a:rPr kumimoji="1" lang="ja-JP" altLang="en-US" sz="3200" i="1" smtClean="0">
                              <a:latin typeface="Cambria Math" panose="02040503050406030204" pitchFamily="18" charset="0"/>
                            </a:rPr>
                            <m:t>𝜎</m:t>
                          </m:r>
                        </m:e>
                        <m:sub>
                          <m:r>
                            <a:rPr kumimoji="1" lang="en-US" altLang="ja-JP" sz="3200" b="0" i="1" smtClean="0">
                              <a:latin typeface="Cambria Math" panose="02040503050406030204" pitchFamily="18" charset="0"/>
                            </a:rPr>
                            <m:t>1</m:t>
                          </m:r>
                        </m:sub>
                        <m:sup>
                          <m:r>
                            <a:rPr kumimoji="1" lang="en-US" altLang="ja-JP" sz="3200" b="0" i="1" smtClean="0">
                              <a:latin typeface="Cambria Math" panose="02040503050406030204" pitchFamily="18" charset="0"/>
                            </a:rPr>
                            <m:t>2</m:t>
                          </m:r>
                        </m:sup>
                      </m:sSubSup>
                      <m:r>
                        <a:rPr kumimoji="1" lang="en-US" altLang="ja-JP" sz="3200" b="0" i="1" smtClean="0">
                          <a:latin typeface="Cambria Math" panose="02040503050406030204" pitchFamily="18" charset="0"/>
                        </a:rPr>
                        <m:t>=</m:t>
                      </m:r>
                      <m:sSubSup>
                        <m:sSubSupPr>
                          <m:ctrlPr>
                            <a:rPr kumimoji="1" lang="en-US" altLang="ja-JP" sz="3200" b="0" i="1" smtClean="0">
                              <a:latin typeface="Cambria Math" panose="02040503050406030204" pitchFamily="18" charset="0"/>
                            </a:rPr>
                          </m:ctrlPr>
                        </m:sSubSupPr>
                        <m:e>
                          <m:r>
                            <a:rPr kumimoji="1" lang="ja-JP" altLang="en-US" sz="3200" b="0" i="1" smtClean="0">
                              <a:latin typeface="Cambria Math" panose="02040503050406030204" pitchFamily="18" charset="0"/>
                            </a:rPr>
                            <m:t>𝜎</m:t>
                          </m:r>
                        </m:e>
                        <m:sub>
                          <m:r>
                            <a:rPr kumimoji="1" lang="en-US" altLang="ja-JP" sz="3200" b="0" i="1" smtClean="0">
                              <a:latin typeface="Cambria Math" panose="02040503050406030204" pitchFamily="18" charset="0"/>
                            </a:rPr>
                            <m:t>2</m:t>
                          </m:r>
                        </m:sub>
                        <m:sup>
                          <m:r>
                            <a:rPr kumimoji="1" lang="en-US" altLang="ja-JP" sz="3200" b="0" i="1" smtClean="0">
                              <a:latin typeface="Cambria Math" panose="02040503050406030204" pitchFamily="18" charset="0"/>
                            </a:rPr>
                            <m:t>2</m:t>
                          </m:r>
                        </m:sup>
                      </m:sSubSup>
                      <m:r>
                        <a:rPr kumimoji="1" lang="en-US" altLang="ja-JP" sz="3200" b="0" i="1" smtClean="0">
                          <a:latin typeface="Cambria Math" panose="02040503050406030204" pitchFamily="18" charset="0"/>
                        </a:rPr>
                        <m:t>=</m:t>
                      </m:r>
                      <m:r>
                        <a:rPr kumimoji="1" lang="en-US" altLang="ja-JP" sz="3200" b="0" i="1" smtClean="0">
                          <a:latin typeface="Cambria Math" panose="02040503050406030204" pitchFamily="18" charset="0"/>
                          <a:ea typeface="Cambria Math" panose="02040503050406030204" pitchFamily="18" charset="0"/>
                        </a:rPr>
                        <m:t>⋯=</m:t>
                      </m:r>
                      <m:sSubSup>
                        <m:sSubSupPr>
                          <m:ctrlPr>
                            <a:rPr kumimoji="1" lang="en-US" altLang="ja-JP" sz="3200" b="0" i="1" smtClean="0">
                              <a:latin typeface="Cambria Math" panose="02040503050406030204" pitchFamily="18" charset="0"/>
                              <a:ea typeface="Cambria Math" panose="02040503050406030204" pitchFamily="18" charset="0"/>
                            </a:rPr>
                          </m:ctrlPr>
                        </m:sSubSupPr>
                        <m:e>
                          <m:r>
                            <a:rPr kumimoji="1" lang="ja-JP" altLang="en-US" sz="3200" b="0" i="1" smtClean="0">
                              <a:latin typeface="Cambria Math" panose="02040503050406030204" pitchFamily="18" charset="0"/>
                              <a:ea typeface="Cambria Math" panose="02040503050406030204" pitchFamily="18" charset="0"/>
                            </a:rPr>
                            <m:t>𝜎</m:t>
                          </m:r>
                        </m:e>
                        <m:sub>
                          <m:r>
                            <a:rPr kumimoji="1" lang="en-US" altLang="ja-JP" sz="3200" b="0" i="1" smtClean="0">
                              <a:latin typeface="Cambria Math" panose="02040503050406030204" pitchFamily="18" charset="0"/>
                              <a:ea typeface="Cambria Math" panose="02040503050406030204" pitchFamily="18" charset="0"/>
                            </a:rPr>
                            <m:t>𝐽</m:t>
                          </m:r>
                        </m:sub>
                        <m:sup>
                          <m:r>
                            <a:rPr kumimoji="1" lang="en-US" altLang="ja-JP" sz="3200" b="0" i="1" smtClean="0">
                              <a:latin typeface="Cambria Math" panose="02040503050406030204" pitchFamily="18" charset="0"/>
                              <a:ea typeface="Cambria Math" panose="02040503050406030204" pitchFamily="18" charset="0"/>
                            </a:rPr>
                            <m:t>2</m:t>
                          </m:r>
                        </m:sup>
                      </m:sSubSup>
                      <m:r>
                        <a:rPr kumimoji="1" lang="en-US" altLang="ja-JP" sz="3200" b="0" i="1" smtClean="0">
                          <a:latin typeface="Cambria Math" panose="02040503050406030204" pitchFamily="18" charset="0"/>
                          <a:ea typeface="Cambria Math" panose="02040503050406030204" pitchFamily="18" charset="0"/>
                        </a:rPr>
                        <m:t>=</m:t>
                      </m:r>
                      <m:sSup>
                        <m:sSupPr>
                          <m:ctrlPr>
                            <a:rPr kumimoji="1" lang="en-US" altLang="ja-JP" sz="3200" b="0" i="1" smtClean="0">
                              <a:latin typeface="Cambria Math" panose="02040503050406030204" pitchFamily="18" charset="0"/>
                              <a:ea typeface="Cambria Math" panose="02040503050406030204" pitchFamily="18" charset="0"/>
                            </a:rPr>
                          </m:ctrlPr>
                        </m:sSupPr>
                        <m:e>
                          <m:r>
                            <a:rPr kumimoji="1" lang="ja-JP" altLang="en-US" sz="3200" b="0" i="1" smtClean="0">
                              <a:latin typeface="Cambria Math" panose="02040503050406030204" pitchFamily="18" charset="0"/>
                              <a:ea typeface="Cambria Math" panose="02040503050406030204" pitchFamily="18" charset="0"/>
                            </a:rPr>
                            <m:t>𝜎</m:t>
                          </m:r>
                        </m:e>
                        <m:sup>
                          <m:r>
                            <a:rPr kumimoji="1" lang="en-US" altLang="ja-JP" sz="3200" b="0" i="1" smtClean="0">
                              <a:latin typeface="Cambria Math" panose="02040503050406030204" pitchFamily="18" charset="0"/>
                              <a:ea typeface="Cambria Math" panose="02040503050406030204" pitchFamily="18" charset="0"/>
                            </a:rPr>
                            <m:t>2</m:t>
                          </m:r>
                        </m:sup>
                      </m:sSup>
                    </m:oMath>
                  </m:oMathPara>
                </a14:m>
                <a:endParaRPr kumimoji="1" lang="ja-JP" altLang="en-US" sz="3200" dirty="0"/>
              </a:p>
            </p:txBody>
          </p:sp>
        </mc:Choice>
        <mc:Fallback>
          <p:sp>
            <p:nvSpPr>
              <p:cNvPr id="7" name="テキスト ボックス 6"/>
              <p:cNvSpPr txBox="1">
                <a:spLocks noRot="1" noChangeAspect="1" noMove="1" noResize="1" noEditPoints="1" noAdjustHandles="1" noChangeArrowheads="1" noChangeShapeType="1" noTextEdit="1"/>
              </p:cNvSpPr>
              <p:nvPr/>
            </p:nvSpPr>
            <p:spPr>
              <a:xfrm>
                <a:off x="3704175" y="5085184"/>
                <a:ext cx="4399473" cy="552652"/>
              </a:xfrm>
              <a:prstGeom prst="rect">
                <a:avLst/>
              </a:prstGeom>
              <a:blipFill>
                <a:blip r:embed="rId5"/>
                <a:stretch>
                  <a:fillRect/>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8345906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i="1" dirty="0" smtClean="0">
                <a:latin typeface="Times New Roman" pitchFamily="18" charset="0"/>
                <a:cs typeface="Times New Roman" pitchFamily="18" charset="0"/>
              </a:rPr>
              <a:t>t</a:t>
            </a:r>
            <a:r>
              <a:rPr kumimoji="1" lang="en-US" altLang="ja-JP" dirty="0" smtClean="0"/>
              <a:t> </a:t>
            </a:r>
            <a:r>
              <a:rPr kumimoji="1" lang="ja-JP" altLang="en-US" dirty="0" smtClean="0"/>
              <a:t>検定を繰り返すことの問題点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３つの母集団平均の比較のために，</a:t>
            </a:r>
            <a:r>
              <a:rPr kumimoji="1" lang="ja-JP" altLang="en-US" dirty="0" smtClean="0"/>
              <a:t>水準の組み合わせごとに</a:t>
            </a:r>
            <a:r>
              <a:rPr kumimoji="1" lang="ja-JP" altLang="en-US" i="1" dirty="0" smtClean="0">
                <a:latin typeface="Times New Roman" pitchFamily="18" charset="0"/>
                <a:cs typeface="Times New Roman" pitchFamily="18" charset="0"/>
              </a:rPr>
              <a:t> </a:t>
            </a:r>
            <a:r>
              <a:rPr kumimoji="1" lang="en-US" altLang="ja-JP" i="1" dirty="0" smtClean="0">
                <a:latin typeface="Times New Roman" pitchFamily="18" charset="0"/>
                <a:cs typeface="Times New Roman" pitchFamily="18" charset="0"/>
              </a:rPr>
              <a:t>t </a:t>
            </a:r>
            <a:r>
              <a:rPr kumimoji="1" lang="ja-JP" altLang="en-US" dirty="0" smtClean="0"/>
              <a:t>検定を行うのはどうか？</a:t>
            </a:r>
            <a:endParaRPr kumimoji="1" lang="en-US" altLang="ja-JP" dirty="0" smtClean="0"/>
          </a:p>
          <a:p>
            <a:pPr lvl="1"/>
            <a:r>
              <a:rPr kumimoji="1" lang="ja-JP" altLang="en-US" dirty="0" smtClean="0"/>
              <a:t>水準</a:t>
            </a:r>
            <a:r>
              <a:rPr kumimoji="1" lang="en-US" altLang="ja-JP" dirty="0" smtClean="0"/>
              <a:t>1-</a:t>
            </a:r>
            <a:r>
              <a:rPr kumimoji="1" lang="ja-JP" altLang="en-US" dirty="0" smtClean="0"/>
              <a:t>水準</a:t>
            </a:r>
            <a:r>
              <a:rPr kumimoji="1" lang="en-US" altLang="ja-JP" dirty="0" smtClean="0"/>
              <a:t>2</a:t>
            </a:r>
            <a:r>
              <a:rPr kumimoji="1" lang="ja-JP" altLang="en-US" dirty="0" err="1" smtClean="0"/>
              <a:t>，</a:t>
            </a:r>
            <a:r>
              <a:rPr kumimoji="1" lang="ja-JP" altLang="en-US" dirty="0" smtClean="0"/>
              <a:t>水準</a:t>
            </a:r>
            <a:r>
              <a:rPr kumimoji="1" lang="en-US" altLang="ja-JP" dirty="0" smtClean="0"/>
              <a:t>1-</a:t>
            </a:r>
            <a:r>
              <a:rPr kumimoji="1" lang="ja-JP" altLang="en-US" dirty="0" smtClean="0"/>
              <a:t>水準</a:t>
            </a:r>
            <a:r>
              <a:rPr kumimoji="1" lang="en-US" altLang="ja-JP" dirty="0" smtClean="0"/>
              <a:t>3</a:t>
            </a:r>
            <a:r>
              <a:rPr kumimoji="1" lang="ja-JP" altLang="en-US" dirty="0" err="1" smtClean="0"/>
              <a:t>，</a:t>
            </a:r>
            <a:r>
              <a:rPr kumimoji="1" lang="ja-JP" altLang="en-US" dirty="0" smtClean="0"/>
              <a:t>水準</a:t>
            </a:r>
            <a:r>
              <a:rPr kumimoji="1" lang="en-US" altLang="ja-JP" dirty="0" smtClean="0"/>
              <a:t>2-</a:t>
            </a:r>
            <a:r>
              <a:rPr kumimoji="1" lang="ja-JP" altLang="en-US" dirty="0" smtClean="0"/>
              <a:t>水準３</a:t>
            </a:r>
            <a:endParaRPr kumimoji="1" lang="en-US" altLang="ja-JP" dirty="0" smtClean="0"/>
          </a:p>
          <a:p>
            <a:r>
              <a:rPr kumimoji="1" lang="ja-JP" altLang="en-US" dirty="0" smtClean="0"/>
              <a:t>有意水準</a:t>
            </a:r>
            <a:r>
              <a:rPr lang="ja-JP" altLang="en-US" dirty="0" smtClean="0"/>
              <a:t>（確率）</a:t>
            </a:r>
            <a:r>
              <a:rPr kumimoji="1" lang="ja-JP" altLang="en-US" dirty="0" smtClean="0"/>
              <a:t>を </a:t>
            </a:r>
            <a:r>
              <a:rPr lang="en-US" altLang="ja-JP" i="1" dirty="0" smtClean="0">
                <a:latin typeface="Times New Roman" pitchFamily="18" charset="0"/>
                <a:cs typeface="Times New Roman" pitchFamily="18" charset="0"/>
              </a:rPr>
              <a:t>α</a:t>
            </a:r>
            <a:r>
              <a:rPr lang="en-US" altLang="ja-JP" dirty="0" smtClean="0"/>
              <a:t> </a:t>
            </a:r>
            <a:r>
              <a:rPr lang="ja-JP" altLang="en-US" dirty="0" smtClean="0"/>
              <a:t>としたとき，これら３つの検定のどこかで第１種の誤りを犯す確率は，</a:t>
            </a:r>
            <a:r>
              <a:rPr lang="en-US" altLang="ja-JP" i="1" dirty="0" smtClean="0">
                <a:latin typeface="Times New Roman" pitchFamily="18" charset="0"/>
                <a:cs typeface="Times New Roman" pitchFamily="18" charset="0"/>
              </a:rPr>
              <a:t>α</a:t>
            </a:r>
            <a:r>
              <a:rPr lang="en-US" altLang="ja-JP" dirty="0" smtClean="0"/>
              <a:t> </a:t>
            </a:r>
            <a:r>
              <a:rPr lang="ja-JP" altLang="en-US" dirty="0" smtClean="0"/>
              <a:t>よりも大きくなってしまう．</a:t>
            </a:r>
            <a:endParaRPr lang="en-US" altLang="ja-JP" dirty="0" smtClean="0"/>
          </a:p>
          <a:p>
            <a:pPr lvl="1"/>
            <a:r>
              <a:rPr lang="ja-JP" altLang="en-US" dirty="0" smtClean="0"/>
              <a:t>有意水準が５％ならば，その確率は，</a:t>
            </a:r>
            <a:endParaRPr kumimoji="1" lang="ja-JP" altLang="en-US" dirty="0"/>
          </a:p>
        </p:txBody>
      </p:sp>
      <p:graphicFrame>
        <p:nvGraphicFramePr>
          <p:cNvPr id="4" name="オブジェクト 3"/>
          <p:cNvGraphicFramePr>
            <a:graphicFrameLocks noChangeAspect="1"/>
          </p:cNvGraphicFramePr>
          <p:nvPr/>
        </p:nvGraphicFramePr>
        <p:xfrm>
          <a:off x="1420813" y="5286375"/>
          <a:ext cx="2900362" cy="614363"/>
        </p:xfrm>
        <a:graphic>
          <a:graphicData uri="http://schemas.openxmlformats.org/presentationml/2006/ole">
            <mc:AlternateContent xmlns:mc="http://schemas.openxmlformats.org/markup-compatibility/2006">
              <mc:Choice xmlns:v="urn:schemas-microsoft-com:vml" Requires="v">
                <p:oleObj spid="_x0000_s32794" name="数式" r:id="rId3" imgW="1079500" imgH="228600" progId="Equation.3">
                  <p:embed/>
                </p:oleObj>
              </mc:Choice>
              <mc:Fallback>
                <p:oleObj name="数式" r:id="rId3" imgW="1079500" imgH="228600" progId="Equation.3">
                  <p:embed/>
                  <p:pic>
                    <p:nvPicPr>
                      <p:cNvPr id="0" name="Picture 1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20813" y="5286375"/>
                        <a:ext cx="2900362" cy="614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帰無</a:t>
            </a:r>
            <a:r>
              <a:rPr kumimoji="1" lang="ja-JP" altLang="en-US" dirty="0" smtClean="0"/>
              <a:t>仮説と対立仮説</a:t>
            </a:r>
            <a:endParaRPr kumimoji="1" lang="ja-JP" altLang="en-US" dirty="0"/>
          </a:p>
        </p:txBody>
      </p:sp>
      <p:sp>
        <p:nvSpPr>
          <p:cNvPr id="3" name="コンテンツ プレースホルダ 2"/>
          <p:cNvSpPr>
            <a:spLocks noGrp="1"/>
          </p:cNvSpPr>
          <p:nvPr>
            <p:ph idx="1"/>
          </p:nvPr>
        </p:nvSpPr>
        <p:spPr/>
        <p:txBody>
          <a:bodyPr/>
          <a:lstStyle/>
          <a:p>
            <a:r>
              <a:rPr kumimoji="1" lang="ja-JP" altLang="en-US" dirty="0" smtClean="0"/>
              <a:t>帰無仮説：３条件の母集団平均はすべて同じ</a:t>
            </a:r>
            <a:endParaRPr kumimoji="1" lang="en-US" altLang="ja-JP" dirty="0" smtClean="0"/>
          </a:p>
          <a:p>
            <a:endParaRPr lang="en-US" altLang="ja-JP" dirty="0"/>
          </a:p>
          <a:p>
            <a:endParaRPr kumimoji="1" lang="en-US" altLang="ja-JP" dirty="0" smtClean="0"/>
          </a:p>
          <a:p>
            <a:r>
              <a:rPr kumimoji="1" lang="ja-JP" altLang="en-US" dirty="0" smtClean="0"/>
              <a:t>対立仮説：３条件の母集団平均には，どこかに差がある．帰無仮説の否定．次のうち</a:t>
            </a:r>
            <a:r>
              <a:rPr kumimoji="1" lang="ja-JP" altLang="en-US" u="sng" dirty="0" smtClean="0"/>
              <a:t>少なくともひとつ</a:t>
            </a:r>
            <a:r>
              <a:rPr kumimoji="1" lang="ja-JP" altLang="en-US" dirty="0" smtClean="0"/>
              <a:t>が真．</a:t>
            </a:r>
            <a:endParaRPr kumimoji="1" lang="ja-JP" altLang="en-US" dirty="0"/>
          </a:p>
        </p:txBody>
      </p:sp>
      <p:graphicFrame>
        <p:nvGraphicFramePr>
          <p:cNvPr id="4" name="オブジェクト 3"/>
          <p:cNvGraphicFramePr>
            <a:graphicFrameLocks noChangeAspect="1"/>
          </p:cNvGraphicFramePr>
          <p:nvPr/>
        </p:nvGraphicFramePr>
        <p:xfrm>
          <a:off x="1475657" y="2348880"/>
          <a:ext cx="3888432" cy="843275"/>
        </p:xfrm>
        <a:graphic>
          <a:graphicData uri="http://schemas.openxmlformats.org/presentationml/2006/ole">
            <mc:AlternateContent xmlns:mc="http://schemas.openxmlformats.org/markup-compatibility/2006">
              <mc:Choice xmlns:v="urn:schemas-microsoft-com:vml" Requires="v">
                <p:oleObj spid="_x0000_s1122" name="数式" r:id="rId3" imgW="1054100" imgH="228600" progId="Equation.3">
                  <p:embed/>
                </p:oleObj>
              </mc:Choice>
              <mc:Fallback>
                <p:oleObj name="数式" r:id="rId3" imgW="1054100" imgH="228600" progId="Equation.3">
                  <p:embed/>
                  <p:pic>
                    <p:nvPicPr>
                      <p:cNvPr id="0" name="Picture 7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7" y="2348880"/>
                        <a:ext cx="3888432" cy="843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 name="オブジェクト 4"/>
          <p:cNvGraphicFramePr>
            <a:graphicFrameLocks noChangeAspect="1"/>
          </p:cNvGraphicFramePr>
          <p:nvPr/>
        </p:nvGraphicFramePr>
        <p:xfrm>
          <a:off x="1357290" y="5000636"/>
          <a:ext cx="1789777" cy="822330"/>
        </p:xfrm>
        <a:graphic>
          <a:graphicData uri="http://schemas.openxmlformats.org/presentationml/2006/ole">
            <mc:AlternateContent xmlns:mc="http://schemas.openxmlformats.org/markup-compatibility/2006">
              <mc:Choice xmlns:v="urn:schemas-microsoft-com:vml" Requires="v">
                <p:oleObj spid="_x0000_s1123" name="数式" r:id="rId5" imgW="469696" imgH="215806" progId="Equation.3">
                  <p:embed/>
                </p:oleObj>
              </mc:Choice>
              <mc:Fallback>
                <p:oleObj name="数式" r:id="rId5" imgW="469696" imgH="215806" progId="Equation.3">
                  <p:embed/>
                  <p:pic>
                    <p:nvPicPr>
                      <p:cNvPr id="0" name="Picture 7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57290" y="5000636"/>
                        <a:ext cx="1789777" cy="82233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4"/>
          <p:cNvGraphicFramePr>
            <a:graphicFrameLocks noChangeAspect="1"/>
          </p:cNvGraphicFramePr>
          <p:nvPr/>
        </p:nvGraphicFramePr>
        <p:xfrm>
          <a:off x="3643306" y="5000636"/>
          <a:ext cx="1741487" cy="869950"/>
        </p:xfrm>
        <a:graphic>
          <a:graphicData uri="http://schemas.openxmlformats.org/presentationml/2006/ole">
            <mc:AlternateContent xmlns:mc="http://schemas.openxmlformats.org/markup-compatibility/2006">
              <mc:Choice xmlns:v="urn:schemas-microsoft-com:vml" Requires="v">
                <p:oleObj spid="_x0000_s1124" name="数式" r:id="rId7" imgW="457200" imgH="228600" progId="Equation.3">
                  <p:embed/>
                </p:oleObj>
              </mc:Choice>
              <mc:Fallback>
                <p:oleObj name="数式" r:id="rId7" imgW="457200" imgH="228600" progId="Equation.3">
                  <p:embed/>
                  <p:pic>
                    <p:nvPicPr>
                      <p:cNvPr id="0" name="Picture 7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43306" y="5000636"/>
                        <a:ext cx="1741487" cy="869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9" name="Object 5"/>
          <p:cNvGraphicFramePr>
            <a:graphicFrameLocks noChangeAspect="1"/>
          </p:cNvGraphicFramePr>
          <p:nvPr/>
        </p:nvGraphicFramePr>
        <p:xfrm>
          <a:off x="5857884" y="5000636"/>
          <a:ext cx="1838325" cy="871538"/>
        </p:xfrm>
        <a:graphic>
          <a:graphicData uri="http://schemas.openxmlformats.org/presentationml/2006/ole">
            <mc:AlternateContent xmlns:mc="http://schemas.openxmlformats.org/markup-compatibility/2006">
              <mc:Choice xmlns:v="urn:schemas-microsoft-com:vml" Requires="v">
                <p:oleObj spid="_x0000_s1125" name="数式" r:id="rId9" imgW="482391" imgH="228501" progId="Equation.3">
                  <p:embed/>
                </p:oleObj>
              </mc:Choice>
              <mc:Fallback>
                <p:oleObj name="数式" r:id="rId9" imgW="482391" imgH="228501" progId="Equation.3">
                  <p:embed/>
                  <p:pic>
                    <p:nvPicPr>
                      <p:cNvPr id="0" name="Picture 7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857884" y="5000636"/>
                        <a:ext cx="1838325" cy="8715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4395</TotalTime>
  <Words>3503</Words>
  <Application>Microsoft Office PowerPoint</Application>
  <PresentationFormat>画面に合わせる (4:3)</PresentationFormat>
  <Paragraphs>417</Paragraphs>
  <Slides>64</Slides>
  <Notes>6</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64</vt:i4>
      </vt:variant>
    </vt:vector>
  </HeadingPairs>
  <TitlesOfParts>
    <vt:vector size="72" baseType="lpstr">
      <vt:lpstr>ＭＳ Ｐゴシック</vt:lpstr>
      <vt:lpstr>Arial</vt:lpstr>
      <vt:lpstr>Calibri</vt:lpstr>
      <vt:lpstr>Cambria Math</vt:lpstr>
      <vt:lpstr>Times New Roman</vt:lpstr>
      <vt:lpstr>Wingdings</vt:lpstr>
      <vt:lpstr>Office テーマ</vt:lpstr>
      <vt:lpstr>数式</vt:lpstr>
      <vt:lpstr>社会統計 第７回：１要因の分散分析（第７章）</vt:lpstr>
      <vt:lpstr>第７章：複数の平均の差を検定する</vt:lpstr>
      <vt:lpstr>7.1. 分散分析の考え方の例示</vt:lpstr>
      <vt:lpstr>PowerPoint プレゼンテーション</vt:lpstr>
      <vt:lpstr>PowerPoint プレゼンテーション</vt:lpstr>
      <vt:lpstr>PowerPoint プレゼンテーション</vt:lpstr>
      <vt:lpstr>PowerPoint プレゼンテーション</vt:lpstr>
      <vt:lpstr>t 検定を繰り返すことの問題点</vt:lpstr>
      <vt:lpstr>帰無仮説と対立仮説</vt:lpstr>
      <vt:lpstr>7.2. 変数の効果</vt:lpstr>
      <vt:lpstr>PowerPoint プレゼンテーション</vt:lpstr>
      <vt:lpstr>要因の効果による帰無仮説の表現</vt:lpstr>
      <vt:lpstr>7.3. ANOVA モデル</vt:lpstr>
      <vt:lpstr>要因の効果の推定</vt:lpstr>
      <vt:lpstr>練習問題１</vt:lpstr>
      <vt:lpstr>PowerPoint プレゼンテーション</vt:lpstr>
      <vt:lpstr>PowerPoint プレゼンテーション</vt:lpstr>
      <vt:lpstr>7.4. 平方和</vt:lpstr>
      <vt:lpstr>全平方和</vt:lpstr>
      <vt:lpstr>PowerPoint プレゼンテーション</vt:lpstr>
      <vt:lpstr>平方和の分解</vt:lpstr>
      <vt:lpstr>PowerPoint プレゼンテーション</vt:lpstr>
      <vt:lpstr>PowerPoint プレゼンテーション</vt:lpstr>
      <vt:lpstr>PowerPoint プレゼンテーション</vt:lpstr>
      <vt:lpstr>級間平方和と級内平方和</vt:lpstr>
      <vt:lpstr>理解確認のポイント</vt:lpstr>
      <vt:lpstr>PowerPoint プレゼンテーション</vt:lpstr>
      <vt:lpstr>PowerPoint プレゼンテーション</vt:lpstr>
      <vt:lpstr>7.5. 平均平方</vt:lpstr>
      <vt:lpstr>PowerPoint プレゼンテーション</vt:lpstr>
      <vt:lpstr>級内平均平方と母集団分散の推定</vt:lpstr>
      <vt:lpstr>PowerPoint プレゼンテーション</vt:lpstr>
      <vt:lpstr>級内平方和の自由度</vt:lpstr>
      <vt:lpstr>PowerPoint プレゼンテーション</vt:lpstr>
      <vt:lpstr>級間平均平方と母集団分散の推定</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級間平方和の自由度</vt:lpstr>
      <vt:lpstr>7.6. F 分布</vt:lpstr>
      <vt:lpstr>PowerPoint プレゼンテーション</vt:lpstr>
      <vt:lpstr>PowerPoint プレゼンテーション</vt:lpstr>
      <vt:lpstr>F 分布の確率密度関数</vt:lpstr>
      <vt:lpstr>PowerPoint プレゼンテーション</vt:lpstr>
      <vt:lpstr>F 分布表（α=.05）</vt:lpstr>
      <vt:lpstr>PowerPoint プレゼンテーション</vt:lpstr>
      <vt:lpstr>7.7. 分散分析の結果の報告</vt:lpstr>
      <vt:lpstr>レポートでの結果の記述例</vt:lpstr>
      <vt:lpstr>7.9. 関係の強さを決定する：相関比</vt:lpstr>
      <vt:lpstr>練習問題２</vt:lpstr>
      <vt:lpstr>練習問題３</vt:lpstr>
      <vt:lpstr>PowerPoint プレゼンテーション</vt:lpstr>
      <vt:lpstr>PowerPoint プレゼンテーション</vt:lpstr>
      <vt:lpstr>PowerPoint プレゼンテーション</vt:lpstr>
      <vt:lpstr>PowerPoint プレゼンテーション</vt:lpstr>
      <vt:lpstr>理解確認のポイント</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社会統計 第７回：１要因の分散分析（第７章）</dc:title>
  <dc:creator>Atsushi</dc:creator>
  <cp:lastModifiedBy>t41338TERAOAtsushi</cp:lastModifiedBy>
  <cp:revision>129</cp:revision>
  <dcterms:created xsi:type="dcterms:W3CDTF">2010-05-17T14:44:33Z</dcterms:created>
  <dcterms:modified xsi:type="dcterms:W3CDTF">2018-06-15T03:43:44Z</dcterms:modified>
</cp:coreProperties>
</file>