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57" r:id="rId3"/>
    <p:sldId id="258" r:id="rId4"/>
    <p:sldId id="260" r:id="rId5"/>
    <p:sldId id="259" r:id="rId6"/>
    <p:sldId id="261" r:id="rId7"/>
    <p:sldId id="262" r:id="rId8"/>
    <p:sldId id="263" r:id="rId9"/>
    <p:sldId id="267" r:id="rId10"/>
    <p:sldId id="282" r:id="rId11"/>
    <p:sldId id="281" r:id="rId12"/>
    <p:sldId id="265" r:id="rId13"/>
    <p:sldId id="264" r:id="rId14"/>
    <p:sldId id="266" r:id="rId15"/>
    <p:sldId id="268" r:id="rId16"/>
    <p:sldId id="269" r:id="rId17"/>
    <p:sldId id="270" r:id="rId18"/>
    <p:sldId id="271" r:id="rId19"/>
    <p:sldId id="284" r:id="rId20"/>
    <p:sldId id="293" r:id="rId21"/>
    <p:sldId id="296" r:id="rId22"/>
    <p:sldId id="294" r:id="rId23"/>
    <p:sldId id="291" r:id="rId24"/>
    <p:sldId id="276" r:id="rId25"/>
    <p:sldId id="272" r:id="rId26"/>
    <p:sldId id="280" r:id="rId27"/>
    <p:sldId id="278" r:id="rId28"/>
    <p:sldId id="277" r:id="rId29"/>
    <p:sldId id="279" r:id="rId30"/>
    <p:sldId id="295" r:id="rId31"/>
    <p:sldId id="274" r:id="rId32"/>
    <p:sldId id="297" r:id="rId33"/>
    <p:sldId id="285" r:id="rId34"/>
    <p:sldId id="286" r:id="rId35"/>
    <p:sldId id="287" r:id="rId36"/>
    <p:sldId id="289" r:id="rId37"/>
    <p:sldId id="273" r:id="rId38"/>
    <p:sldId id="288" r:id="rId39"/>
    <p:sldId id="292" r:id="rId40"/>
    <p:sldId id="290" r:id="rId4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88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56E432-1A48-421D-8AD5-C44F109C5EEE}" type="datetimeFigureOut">
              <a:rPr kumimoji="1" lang="ja-JP" altLang="en-US" smtClean="0"/>
              <a:pPr/>
              <a:t>2021/4/27</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2E2DEE-2232-4E3E-AA45-71EE4AC90745}" type="slidenum">
              <a:rPr kumimoji="1" lang="ja-JP" altLang="en-US" smtClean="0"/>
              <a:pPr/>
              <a:t>‹#›</a:t>
            </a:fld>
            <a:endParaRPr kumimoji="1" lang="ja-JP" altLang="en-US"/>
          </a:p>
        </p:txBody>
      </p:sp>
    </p:spTree>
    <p:extLst>
      <p:ext uri="{BB962C8B-B14F-4D97-AF65-F5344CB8AC3E}">
        <p14:creationId xmlns:p14="http://schemas.microsoft.com/office/powerpoint/2010/main" val="212390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9895F0-F05E-4255-B4A4-248870A0A0CA}" type="datetimeFigureOut">
              <a:rPr kumimoji="1" lang="ja-JP" altLang="en-US" smtClean="0"/>
              <a:pPr/>
              <a:t>2021/4/27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01C2F-D277-493D-B71E-215D574C75A9}" type="slidenum">
              <a:rPr kumimoji="1" lang="ja-JP" altLang="en-US" smtClean="0"/>
              <a:pPr/>
              <a:t>‹#›</a:t>
            </a:fld>
            <a:endParaRPr kumimoji="1" lang="ja-JP" altLang="en-US"/>
          </a:p>
        </p:txBody>
      </p:sp>
    </p:spTree>
    <p:extLst>
      <p:ext uri="{BB962C8B-B14F-4D97-AF65-F5344CB8AC3E}">
        <p14:creationId xmlns:p14="http://schemas.microsoft.com/office/powerpoint/2010/main" val="17148381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エスニシティ：主にエスニック集団の特性の総体やエスニック集団自体をさす語。この場合のエスニック集団とは，近代国民国家の枠組の中で，他の同種の集団とは区別された独自の文化的アイデンティティと</a:t>
            </a:r>
            <a:r>
              <a:rPr kumimoji="1" lang="en-US" altLang="ja-JP" dirty="0"/>
              <a:t>〈</a:t>
            </a:r>
            <a:r>
              <a:rPr kumimoji="1" lang="ja-JP" altLang="en-US" dirty="0"/>
              <a:t>われわれ意識</a:t>
            </a:r>
            <a:r>
              <a:rPr kumimoji="1" lang="en-US" altLang="ja-JP" dirty="0"/>
              <a:t>〉</a:t>
            </a:r>
            <a:r>
              <a:rPr kumimoji="1" lang="ja-JP" altLang="en-US" dirty="0" err="1"/>
              <a:t>を共</a:t>
            </a:r>
            <a:r>
              <a:rPr kumimoji="1" lang="ja-JP" altLang="en-US" dirty="0"/>
              <a:t>有する人々の集団．（</a:t>
            </a:r>
            <a:r>
              <a:rPr kumimoji="1" lang="en-US" altLang="ja-JP" dirty="0"/>
              <a:t>『</a:t>
            </a:r>
            <a:r>
              <a:rPr kumimoji="1" lang="ja-JP" altLang="en-US" dirty="0"/>
              <a:t>百科事典マイペディア</a:t>
            </a:r>
            <a:r>
              <a:rPr kumimoji="1" lang="en-US" altLang="ja-JP" dirty="0"/>
              <a:t>』</a:t>
            </a:r>
            <a:r>
              <a:rPr kumimoji="1" lang="ja-JP" altLang="en-US" dirty="0"/>
              <a:t>より）</a:t>
            </a:r>
          </a:p>
        </p:txBody>
      </p:sp>
      <p:sp>
        <p:nvSpPr>
          <p:cNvPr id="4" name="スライド番号プレースホルダ 3"/>
          <p:cNvSpPr>
            <a:spLocks noGrp="1"/>
          </p:cNvSpPr>
          <p:nvPr>
            <p:ph type="sldNum" sz="quarter" idx="10"/>
          </p:nvPr>
        </p:nvSpPr>
        <p:spPr/>
        <p:txBody>
          <a:bodyPr/>
          <a:lstStyle/>
          <a:p>
            <a:fld id="{CB401C2F-D277-493D-B71E-215D574C75A9}" type="slidenum">
              <a:rPr kumimoji="1" lang="ja-JP" altLang="en-US" smtClean="0"/>
              <a:pPr/>
              <a:t>12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出身民族別で，支持率が最も高いところに赤線．アイルランド系は２か所を赤線にした（度数の差が１しかない）．その他，支持政党別で高いところに緑線．東洋系は数が少ないので，強調なし．</a:t>
            </a:r>
          </a:p>
        </p:txBody>
      </p:sp>
      <p:sp>
        <p:nvSpPr>
          <p:cNvPr id="4" name="スライド番号プレースホルダー 3"/>
          <p:cNvSpPr>
            <a:spLocks noGrp="1"/>
          </p:cNvSpPr>
          <p:nvPr>
            <p:ph type="sldNum" sz="quarter" idx="10"/>
          </p:nvPr>
        </p:nvSpPr>
        <p:spPr/>
        <p:txBody>
          <a:bodyPr/>
          <a:lstStyle/>
          <a:p>
            <a:fld id="{CB401C2F-D277-493D-B71E-215D574C75A9}" type="slidenum">
              <a:rPr kumimoji="1" lang="ja-JP" altLang="en-US" smtClean="0"/>
              <a:pPr/>
              <a:t>14</a:t>
            </a:fld>
            <a:endParaRPr kumimoji="1" lang="ja-JP" altLang="en-US"/>
          </a:p>
        </p:txBody>
      </p:sp>
    </p:spTree>
    <p:extLst>
      <p:ext uri="{BB962C8B-B14F-4D97-AF65-F5344CB8AC3E}">
        <p14:creationId xmlns:p14="http://schemas.microsoft.com/office/powerpoint/2010/main" val="3682814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独立の定義については，あとで簡単に述べる．</a:t>
            </a:r>
          </a:p>
        </p:txBody>
      </p:sp>
      <p:sp>
        <p:nvSpPr>
          <p:cNvPr id="4" name="スライド番号プレースホルダー 3"/>
          <p:cNvSpPr>
            <a:spLocks noGrp="1"/>
          </p:cNvSpPr>
          <p:nvPr>
            <p:ph type="sldNum" sz="quarter" idx="10"/>
          </p:nvPr>
        </p:nvSpPr>
        <p:spPr/>
        <p:txBody>
          <a:bodyPr/>
          <a:lstStyle/>
          <a:p>
            <a:fld id="{CB401C2F-D277-493D-B71E-215D574C75A9}" type="slidenum">
              <a:rPr kumimoji="1" lang="ja-JP" altLang="en-US" smtClean="0"/>
              <a:pPr/>
              <a:t>16</a:t>
            </a:fld>
            <a:endParaRPr kumimoji="1" lang="ja-JP" altLang="en-US"/>
          </a:p>
        </p:txBody>
      </p:sp>
    </p:spTree>
    <p:extLst>
      <p:ext uri="{BB962C8B-B14F-4D97-AF65-F5344CB8AC3E}">
        <p14:creationId xmlns:p14="http://schemas.microsoft.com/office/powerpoint/2010/main" val="41359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a:t>curve(</a:t>
            </a:r>
            <a:r>
              <a:rPr kumimoji="1" lang="en-US" altLang="ja-JP" dirty="0" err="1"/>
              <a:t>dchisq</a:t>
            </a:r>
            <a:r>
              <a:rPr kumimoji="1" lang="en-US" altLang="ja-JP" dirty="0"/>
              <a:t>(x, 2),from=0,to=20, </a:t>
            </a:r>
            <a:r>
              <a:rPr kumimoji="1" lang="en-US" altLang="ja-JP" dirty="0" err="1"/>
              <a:t>xlab</a:t>
            </a:r>
            <a:r>
              <a:rPr kumimoji="1" lang="en-US" altLang="ja-JP" dirty="0"/>
              <a:t>="</a:t>
            </a:r>
            <a:r>
              <a:rPr kumimoji="1" lang="ja-JP" altLang="en-US" dirty="0"/>
              <a:t>カイ二乗</a:t>
            </a:r>
            <a:r>
              <a:rPr kumimoji="1" lang="en-US" altLang="ja-JP" dirty="0"/>
              <a:t>", </a:t>
            </a:r>
            <a:r>
              <a:rPr kumimoji="1" lang="en-US" altLang="ja-JP" dirty="0" err="1"/>
              <a:t>ylab</a:t>
            </a:r>
            <a:r>
              <a:rPr kumimoji="1" lang="en-US" altLang="ja-JP" dirty="0"/>
              <a:t>="</a:t>
            </a:r>
            <a:r>
              <a:rPr kumimoji="1" lang="ja-JP" altLang="en-US" dirty="0"/>
              <a:t>確率密度</a:t>
            </a:r>
            <a:r>
              <a:rPr kumimoji="1" lang="en-US" altLang="ja-JP" dirty="0"/>
              <a:t>")</a:t>
            </a:r>
          </a:p>
          <a:p>
            <a:r>
              <a:rPr kumimoji="1" lang="en-US" altLang="ja-JP" dirty="0"/>
              <a:t>curve(</a:t>
            </a:r>
            <a:r>
              <a:rPr kumimoji="1" lang="en-US" altLang="ja-JP" dirty="0" err="1"/>
              <a:t>dchisq</a:t>
            </a:r>
            <a:r>
              <a:rPr kumimoji="1" lang="en-US" altLang="ja-JP" dirty="0"/>
              <a:t>(x, 8),from=0,to=20, </a:t>
            </a:r>
            <a:r>
              <a:rPr kumimoji="1" lang="en-US" altLang="ja-JP" dirty="0" err="1"/>
              <a:t>col</a:t>
            </a:r>
            <a:r>
              <a:rPr kumimoji="1" lang="en-US" altLang="ja-JP" dirty="0"/>
              <a:t>="Blue", add=T)</a:t>
            </a:r>
          </a:p>
          <a:p>
            <a:r>
              <a:rPr kumimoji="1" lang="en-US" altLang="ja-JP" dirty="0"/>
              <a:t>curve(</a:t>
            </a:r>
            <a:r>
              <a:rPr kumimoji="1" lang="en-US" altLang="ja-JP" dirty="0" err="1"/>
              <a:t>dchisq</a:t>
            </a:r>
            <a:r>
              <a:rPr kumimoji="1" lang="en-US" altLang="ja-JP" dirty="0"/>
              <a:t>(x, 22),from=0,to=20, </a:t>
            </a:r>
            <a:r>
              <a:rPr kumimoji="1" lang="en-US" altLang="ja-JP" dirty="0" err="1"/>
              <a:t>col</a:t>
            </a:r>
            <a:r>
              <a:rPr kumimoji="1" lang="en-US" altLang="ja-JP" dirty="0"/>
              <a:t>="Red", add=T)</a:t>
            </a:r>
            <a:endParaRPr kumimoji="1" lang="ja-JP" altLang="en-US" dirty="0"/>
          </a:p>
        </p:txBody>
      </p:sp>
      <p:sp>
        <p:nvSpPr>
          <p:cNvPr id="4" name="スライド番号プレースホルダ 3"/>
          <p:cNvSpPr>
            <a:spLocks noGrp="1"/>
          </p:cNvSpPr>
          <p:nvPr>
            <p:ph type="sldNum" sz="quarter" idx="10"/>
          </p:nvPr>
        </p:nvSpPr>
        <p:spPr/>
        <p:txBody>
          <a:bodyPr/>
          <a:lstStyle/>
          <a:p>
            <a:fld id="{CB401C2F-D277-493D-B71E-215D574C75A9}" type="slidenum">
              <a:rPr kumimoji="1" lang="ja-JP" altLang="en-US" smtClean="0"/>
              <a:pPr/>
              <a:t>27</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a:t>curve(</a:t>
            </a:r>
            <a:r>
              <a:rPr kumimoji="1" lang="en-US" altLang="ja-JP" dirty="0" err="1"/>
              <a:t>dchisq</a:t>
            </a:r>
            <a:r>
              <a:rPr kumimoji="1" lang="en-US" altLang="ja-JP" dirty="0"/>
              <a:t>(x,1),from=0,to=6, </a:t>
            </a:r>
            <a:r>
              <a:rPr kumimoji="1" lang="en-US" altLang="ja-JP" dirty="0" err="1"/>
              <a:t>xlab</a:t>
            </a:r>
            <a:r>
              <a:rPr kumimoji="1" lang="en-US" altLang="ja-JP" dirty="0"/>
              <a:t>="</a:t>
            </a:r>
            <a:r>
              <a:rPr kumimoji="1" lang="ja-JP" altLang="en-US" dirty="0"/>
              <a:t>カイ二乗</a:t>
            </a:r>
            <a:r>
              <a:rPr kumimoji="1" lang="en-US" altLang="ja-JP" dirty="0"/>
              <a:t>", </a:t>
            </a:r>
            <a:r>
              <a:rPr kumimoji="1" lang="en-US" altLang="ja-JP" dirty="0" err="1"/>
              <a:t>ylab</a:t>
            </a:r>
            <a:r>
              <a:rPr kumimoji="1" lang="en-US" altLang="ja-JP" dirty="0"/>
              <a:t>="</a:t>
            </a:r>
            <a:r>
              <a:rPr kumimoji="1" lang="ja-JP" altLang="en-US" dirty="0"/>
              <a:t>確率密度</a:t>
            </a:r>
            <a:r>
              <a:rPr kumimoji="1" lang="en-US" altLang="ja-JP" dirty="0"/>
              <a:t>")</a:t>
            </a:r>
          </a:p>
          <a:p>
            <a:r>
              <a:rPr kumimoji="1" lang="en-US" altLang="ja-JP" dirty="0" err="1"/>
              <a:t>abline</a:t>
            </a:r>
            <a:r>
              <a:rPr kumimoji="1" lang="en-US" altLang="ja-JP" dirty="0"/>
              <a:t>(v=</a:t>
            </a:r>
            <a:r>
              <a:rPr kumimoji="1" lang="en-US" altLang="ja-JP" dirty="0" err="1"/>
              <a:t>qchisq</a:t>
            </a:r>
            <a:r>
              <a:rPr kumimoji="1" lang="en-US" altLang="ja-JP" dirty="0"/>
              <a:t>(0.05, 1, </a:t>
            </a:r>
            <a:r>
              <a:rPr kumimoji="1" lang="en-US" altLang="ja-JP" dirty="0" err="1"/>
              <a:t>lower.tail</a:t>
            </a:r>
            <a:r>
              <a:rPr kumimoji="1" lang="en-US" altLang="ja-JP" dirty="0"/>
              <a:t>=F))</a:t>
            </a:r>
            <a:endParaRPr kumimoji="1" lang="ja-JP" altLang="en-US" dirty="0"/>
          </a:p>
        </p:txBody>
      </p:sp>
      <p:sp>
        <p:nvSpPr>
          <p:cNvPr id="4" name="スライド番号プレースホルダ 3"/>
          <p:cNvSpPr>
            <a:spLocks noGrp="1"/>
          </p:cNvSpPr>
          <p:nvPr>
            <p:ph type="sldNum" sz="quarter" idx="10"/>
          </p:nvPr>
        </p:nvSpPr>
        <p:spPr/>
        <p:txBody>
          <a:bodyPr/>
          <a:lstStyle/>
          <a:p>
            <a:fld id="{CB401C2F-D277-493D-B71E-215D574C75A9}" type="slidenum">
              <a:rPr kumimoji="1" lang="ja-JP" altLang="en-US" smtClean="0"/>
              <a:pPr/>
              <a:t>29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途中の計算は分数で行うとよい．</a:t>
            </a:r>
            <a:r>
              <a:rPr kumimoji="1" lang="en-US" altLang="ja-JP" dirty="0"/>
              <a:t>11</a:t>
            </a:r>
            <a:r>
              <a:rPr kumimoji="1" lang="ja-JP" altLang="en-US" dirty="0"/>
              <a:t>セルの場合，</a:t>
            </a:r>
            <a:r>
              <a:rPr kumimoji="1" lang="en-US" altLang="ja-JP" dirty="0"/>
              <a:t>(49*3) / (9*22) </a:t>
            </a:r>
            <a:r>
              <a:rPr kumimoji="1" lang="ja-JP" altLang="en-US" dirty="0"/>
              <a:t>など．テキストの解答に誤りがある．</a:t>
            </a:r>
          </a:p>
        </p:txBody>
      </p:sp>
      <p:sp>
        <p:nvSpPr>
          <p:cNvPr id="4" name="スライド番号プレースホルダー 3"/>
          <p:cNvSpPr>
            <a:spLocks noGrp="1"/>
          </p:cNvSpPr>
          <p:nvPr>
            <p:ph type="sldNum" sz="quarter" idx="10"/>
          </p:nvPr>
        </p:nvSpPr>
        <p:spPr/>
        <p:txBody>
          <a:bodyPr/>
          <a:lstStyle/>
          <a:p>
            <a:fld id="{CB401C2F-D277-493D-B71E-215D574C75A9}" type="slidenum">
              <a:rPr kumimoji="1" lang="ja-JP" altLang="en-US" smtClean="0"/>
              <a:pPr/>
              <a:t>33</a:t>
            </a:fld>
            <a:endParaRPr kumimoji="1" lang="ja-JP" altLang="en-US"/>
          </a:p>
        </p:txBody>
      </p:sp>
    </p:spTree>
    <p:extLst>
      <p:ext uri="{BB962C8B-B14F-4D97-AF65-F5344CB8AC3E}">
        <p14:creationId xmlns:p14="http://schemas.microsoft.com/office/powerpoint/2010/main" val="3348953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Fisher, R. A. (1936). Has Mendel’s work been rediscovered?</a:t>
            </a:r>
            <a:r>
              <a:rPr kumimoji="1" lang="en-US" altLang="ja-JP" baseline="0" dirty="0"/>
              <a:t> Annals of Science, 1, 115-137.</a:t>
            </a:r>
            <a:endParaRPr kumimoji="1" lang="ja-JP" altLang="en-US" dirty="0"/>
          </a:p>
        </p:txBody>
      </p:sp>
      <p:sp>
        <p:nvSpPr>
          <p:cNvPr id="4" name="スライド番号プレースホルダー 3"/>
          <p:cNvSpPr>
            <a:spLocks noGrp="1"/>
          </p:cNvSpPr>
          <p:nvPr>
            <p:ph type="sldNum" sz="quarter" idx="10"/>
          </p:nvPr>
        </p:nvSpPr>
        <p:spPr/>
        <p:txBody>
          <a:bodyPr/>
          <a:lstStyle/>
          <a:p>
            <a:fld id="{CB401C2F-D277-493D-B71E-215D574C75A9}" type="slidenum">
              <a:rPr kumimoji="1" lang="ja-JP" altLang="en-US" smtClean="0"/>
              <a:pPr/>
              <a:t>39</a:t>
            </a:fld>
            <a:endParaRPr kumimoji="1" lang="ja-JP" altLang="en-US"/>
          </a:p>
        </p:txBody>
      </p:sp>
    </p:spTree>
    <p:extLst>
      <p:ext uri="{BB962C8B-B14F-4D97-AF65-F5344CB8AC3E}">
        <p14:creationId xmlns:p14="http://schemas.microsoft.com/office/powerpoint/2010/main" val="291729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4AFBB98-9322-485C-B591-6ABA21930A9B}" type="datetimeFigureOut">
              <a:rPr kumimoji="1" lang="ja-JP" altLang="en-US" smtClean="0"/>
              <a:pPr/>
              <a:t>2021/4/27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BCE1FAA-857C-422B-9741-4E8DAE611771}"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4AFBB98-9322-485C-B591-6ABA21930A9B}" type="datetimeFigureOut">
              <a:rPr kumimoji="1" lang="ja-JP" altLang="en-US" smtClean="0"/>
              <a:pPr/>
              <a:t>2021/4/27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BCE1FAA-857C-422B-9741-4E8DAE61177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4AFBB98-9322-485C-B591-6ABA21930A9B}" type="datetimeFigureOut">
              <a:rPr kumimoji="1" lang="ja-JP" altLang="en-US" smtClean="0"/>
              <a:pPr/>
              <a:t>2021/4/27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BCE1FAA-857C-422B-9741-4E8DAE611771}"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4AFBB98-9322-485C-B591-6ABA21930A9B}" type="datetimeFigureOut">
              <a:rPr kumimoji="1" lang="ja-JP" altLang="en-US" smtClean="0"/>
              <a:pPr/>
              <a:t>2021/4/27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BCE1FAA-857C-422B-9741-4E8DAE611771}"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14AFBB98-9322-485C-B591-6ABA21930A9B}" type="datetimeFigureOut">
              <a:rPr kumimoji="1" lang="ja-JP" altLang="en-US" smtClean="0"/>
              <a:pPr/>
              <a:t>2021/4/27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BCE1FAA-857C-422B-9741-4E8DAE61177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4AFBB98-9322-485C-B591-6ABA21930A9B}" type="datetimeFigureOut">
              <a:rPr kumimoji="1" lang="ja-JP" altLang="en-US" smtClean="0"/>
              <a:pPr/>
              <a:t>2021/4/27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BCE1FAA-857C-422B-9741-4E8DAE611771}"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4AFBB98-9322-485C-B591-6ABA21930A9B}" type="datetimeFigureOut">
              <a:rPr kumimoji="1" lang="ja-JP" altLang="en-US" smtClean="0"/>
              <a:pPr/>
              <a:t>2021/4/27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BCE1FAA-857C-422B-9741-4E8DAE61177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14AFBB98-9322-485C-B591-6ABA21930A9B}" type="datetimeFigureOut">
              <a:rPr kumimoji="1" lang="ja-JP" altLang="en-US" smtClean="0"/>
              <a:pPr/>
              <a:t>2021/4/27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BCE1FAA-857C-422B-9741-4E8DAE61177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4AFBB98-9322-485C-B591-6ABA21930A9B}" type="datetimeFigureOut">
              <a:rPr kumimoji="1" lang="ja-JP" altLang="en-US" smtClean="0"/>
              <a:pPr/>
              <a:t>2021/4/27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BCE1FAA-857C-422B-9741-4E8DAE61177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4AFBB98-9322-485C-B591-6ABA21930A9B}" type="datetimeFigureOut">
              <a:rPr kumimoji="1" lang="ja-JP" altLang="en-US" smtClean="0"/>
              <a:pPr/>
              <a:t>2021/4/27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BCE1FAA-857C-422B-9741-4E8DAE611771}"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4AFBB98-9322-485C-B591-6ABA21930A9B}" type="datetimeFigureOut">
              <a:rPr kumimoji="1" lang="ja-JP" altLang="en-US" smtClean="0"/>
              <a:pPr/>
              <a:t>2021/4/27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BCE1FAA-857C-422B-9741-4E8DAE611771}"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AFBB98-9322-485C-B591-6ABA21930A9B}" type="datetimeFigureOut">
              <a:rPr kumimoji="1" lang="ja-JP" altLang="en-US" smtClean="0"/>
              <a:pPr/>
              <a:t>2021/4/27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E1FAA-857C-422B-9741-4E8DAE61177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a:t>社会統計</a:t>
            </a:r>
            <a:br>
              <a:rPr kumimoji="1" lang="en-US" altLang="ja-JP" dirty="0"/>
            </a:br>
            <a:r>
              <a:rPr lang="ja-JP" altLang="en-US" dirty="0"/>
              <a:t>第４回：分割表の分析（第４章）</a:t>
            </a:r>
            <a:endParaRPr kumimoji="1" lang="ja-JP" altLang="en-US" dirty="0"/>
          </a:p>
        </p:txBody>
      </p:sp>
      <p:sp>
        <p:nvSpPr>
          <p:cNvPr id="3" name="サブタイトル 2"/>
          <p:cNvSpPr>
            <a:spLocks noGrp="1"/>
          </p:cNvSpPr>
          <p:nvPr>
            <p:ph type="subTitle" idx="1"/>
          </p:nvPr>
        </p:nvSpPr>
        <p:spPr/>
        <p:txBody>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a:t>atsushi@si.aoyama.ac.jp</a:t>
            </a:r>
            <a:endParaRPr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lvl="1"/>
            <a:r>
              <a:rPr lang="ja-JP" altLang="en-US" dirty="0"/>
              <a:t>地位変数である男女が，大学進学意志の影響を受けることはない．よって，性別が原因，進学意志が結果と考えられる．</a:t>
            </a:r>
            <a:endParaRPr lang="en-US" altLang="ja-JP" dirty="0"/>
          </a:p>
          <a:p>
            <a:pPr lvl="1"/>
            <a:r>
              <a:rPr lang="ja-JP" altLang="en-US" dirty="0"/>
              <a:t>しかし，性別そのものが大学進学意志に影響するわけではない．社会的な期待や性役割の違いの反映だろう．</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共通原因の例</a:t>
            </a:r>
            <a:endParaRPr kumimoji="1" lang="ja-JP" altLang="en-US" dirty="0"/>
          </a:p>
        </p:txBody>
      </p:sp>
      <p:sp>
        <p:nvSpPr>
          <p:cNvPr id="4" name="正方形/長方形 3"/>
          <p:cNvSpPr/>
          <p:nvPr/>
        </p:nvSpPr>
        <p:spPr>
          <a:xfrm>
            <a:off x="1187624" y="3140968"/>
            <a:ext cx="201622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都市化の程度</a:t>
            </a:r>
          </a:p>
        </p:txBody>
      </p:sp>
      <p:sp>
        <p:nvSpPr>
          <p:cNvPr id="5" name="正方形/長方形 4"/>
          <p:cNvSpPr/>
          <p:nvPr/>
        </p:nvSpPr>
        <p:spPr>
          <a:xfrm>
            <a:off x="5076056" y="1916832"/>
            <a:ext cx="201622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若者人口</a:t>
            </a:r>
            <a:endParaRPr kumimoji="1" lang="ja-JP" altLang="en-US" sz="2400" dirty="0"/>
          </a:p>
        </p:txBody>
      </p:sp>
      <p:sp>
        <p:nvSpPr>
          <p:cNvPr id="6" name="正方形/長方形 5"/>
          <p:cNvSpPr/>
          <p:nvPr/>
        </p:nvSpPr>
        <p:spPr>
          <a:xfrm>
            <a:off x="5076056" y="4365104"/>
            <a:ext cx="201622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大気の汚染度</a:t>
            </a:r>
            <a:endParaRPr kumimoji="1" lang="ja-JP" altLang="en-US" sz="2400" dirty="0"/>
          </a:p>
        </p:txBody>
      </p:sp>
      <p:cxnSp>
        <p:nvCxnSpPr>
          <p:cNvPr id="8" name="直線矢印コネクタ 7"/>
          <p:cNvCxnSpPr/>
          <p:nvPr/>
        </p:nvCxnSpPr>
        <p:spPr>
          <a:xfrm>
            <a:off x="6084168" y="2996952"/>
            <a:ext cx="0" cy="1152128"/>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6372200" y="3140968"/>
            <a:ext cx="2323072" cy="830997"/>
          </a:xfrm>
          <a:prstGeom prst="rect">
            <a:avLst/>
          </a:prstGeom>
          <a:noFill/>
        </p:spPr>
        <p:txBody>
          <a:bodyPr wrap="none" rtlCol="0">
            <a:spAutoFit/>
          </a:bodyPr>
          <a:lstStyle/>
          <a:p>
            <a:r>
              <a:rPr kumimoji="1" lang="ja-JP" altLang="en-US" sz="2400" dirty="0"/>
              <a:t>共変動</a:t>
            </a:r>
            <a:endParaRPr kumimoji="1" lang="en-US" altLang="ja-JP" sz="2400" dirty="0"/>
          </a:p>
          <a:p>
            <a:r>
              <a:rPr lang="ja-JP" altLang="en-US" sz="2400" dirty="0"/>
              <a:t>（見かけの相関）</a:t>
            </a:r>
            <a:endParaRPr kumimoji="1" lang="ja-JP" altLang="en-US" sz="2400" dirty="0"/>
          </a:p>
        </p:txBody>
      </p:sp>
      <p:cxnSp>
        <p:nvCxnSpPr>
          <p:cNvPr id="11" name="直線矢印コネクタ 10"/>
          <p:cNvCxnSpPr/>
          <p:nvPr/>
        </p:nvCxnSpPr>
        <p:spPr>
          <a:xfrm flipV="1">
            <a:off x="3491880" y="2564904"/>
            <a:ext cx="1296144" cy="64807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3491880" y="4005064"/>
            <a:ext cx="1296144" cy="7200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3275856" y="2276872"/>
            <a:ext cx="800219" cy="461665"/>
          </a:xfrm>
          <a:prstGeom prst="rect">
            <a:avLst/>
          </a:prstGeom>
          <a:noFill/>
        </p:spPr>
        <p:txBody>
          <a:bodyPr wrap="none" rtlCol="0">
            <a:spAutoFit/>
          </a:bodyPr>
          <a:lstStyle/>
          <a:p>
            <a:r>
              <a:rPr kumimoji="1" lang="ja-JP" altLang="en-US" sz="2400" dirty="0"/>
              <a:t>因果</a:t>
            </a:r>
          </a:p>
        </p:txBody>
      </p:sp>
      <p:sp>
        <p:nvSpPr>
          <p:cNvPr id="16" name="テキスト ボックス 15"/>
          <p:cNvSpPr txBox="1"/>
          <p:nvPr/>
        </p:nvSpPr>
        <p:spPr>
          <a:xfrm>
            <a:off x="3347864" y="4509120"/>
            <a:ext cx="800219" cy="461665"/>
          </a:xfrm>
          <a:prstGeom prst="rect">
            <a:avLst/>
          </a:prstGeom>
          <a:noFill/>
        </p:spPr>
        <p:txBody>
          <a:bodyPr wrap="none" rtlCol="0">
            <a:spAutoFit/>
          </a:bodyPr>
          <a:lstStyle/>
          <a:p>
            <a:r>
              <a:rPr kumimoji="1" lang="ja-JP" altLang="en-US" sz="2400" dirty="0"/>
              <a:t>因果</a:t>
            </a:r>
          </a:p>
        </p:txBody>
      </p:sp>
      <p:sp>
        <p:nvSpPr>
          <p:cNvPr id="3" name="テキスト ボックス 2"/>
          <p:cNvSpPr txBox="1"/>
          <p:nvPr/>
        </p:nvSpPr>
        <p:spPr>
          <a:xfrm>
            <a:off x="683568" y="5662989"/>
            <a:ext cx="7629012" cy="646331"/>
          </a:xfrm>
          <a:prstGeom prst="rect">
            <a:avLst/>
          </a:prstGeom>
          <a:noFill/>
        </p:spPr>
        <p:txBody>
          <a:bodyPr wrap="none" rtlCol="0">
            <a:spAutoFit/>
          </a:bodyPr>
          <a:lstStyle/>
          <a:p>
            <a:r>
              <a:rPr kumimoji="1" lang="ja-JP" altLang="en-US" dirty="0"/>
              <a:t>参考：こうした疑似関係の分析は第</a:t>
            </a:r>
            <a:r>
              <a:rPr kumimoji="1" lang="en-US" altLang="ja-JP" dirty="0"/>
              <a:t>10</a:t>
            </a:r>
            <a:r>
              <a:rPr kumimoji="1" lang="ja-JP" altLang="en-US" dirty="0"/>
              <a:t>章で学習する．</a:t>
            </a:r>
            <a:endParaRPr kumimoji="1" lang="en-US" altLang="ja-JP" dirty="0"/>
          </a:p>
          <a:p>
            <a:r>
              <a:rPr lang="ja-JP" altLang="en-US" dirty="0"/>
              <a:t>例の出典：豊田秀樹・前田忠彦・柳井晴夫（</a:t>
            </a:r>
            <a:r>
              <a:rPr lang="en-US" altLang="ja-JP" dirty="0"/>
              <a:t>1992</a:t>
            </a:r>
            <a:r>
              <a:rPr lang="ja-JP" altLang="en-US" dirty="0"/>
              <a:t>）原因をさぐる統計学　講談社</a:t>
            </a: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命題と仮説</a:t>
            </a:r>
          </a:p>
        </p:txBody>
      </p:sp>
      <p:sp>
        <p:nvSpPr>
          <p:cNvPr id="3" name="コンテンツ プレースホルダ 2"/>
          <p:cNvSpPr>
            <a:spLocks noGrp="1"/>
          </p:cNvSpPr>
          <p:nvPr>
            <p:ph idx="1"/>
          </p:nvPr>
        </p:nvSpPr>
        <p:spPr/>
        <p:txBody>
          <a:bodyPr>
            <a:normAutofit fontScale="92500"/>
          </a:bodyPr>
          <a:lstStyle/>
          <a:p>
            <a:r>
              <a:rPr kumimoji="1" lang="ja-JP" altLang="en-US" dirty="0"/>
              <a:t>研究理論を構成する命題</a:t>
            </a:r>
            <a:endParaRPr kumimoji="1" lang="en-US" altLang="ja-JP" dirty="0"/>
          </a:p>
          <a:p>
            <a:pPr lvl="1"/>
            <a:r>
              <a:rPr kumimoji="1" lang="ja-JP" altLang="en-US" dirty="0"/>
              <a:t>命題</a:t>
            </a:r>
            <a:r>
              <a:rPr kumimoji="1" lang="en-US" altLang="ja-JP" dirty="0"/>
              <a:t>P1</a:t>
            </a:r>
            <a:r>
              <a:rPr kumimoji="1" lang="ja-JP" altLang="en-US" dirty="0"/>
              <a:t>：エスニシティ（民族集団意識）は，政治的指向と関係がある．</a:t>
            </a:r>
            <a:endParaRPr kumimoji="1" lang="en-US" altLang="ja-JP" dirty="0"/>
          </a:p>
          <a:p>
            <a:pPr lvl="1"/>
            <a:r>
              <a:rPr lang="ja-JP" altLang="en-US" dirty="0"/>
              <a:t>命題</a:t>
            </a:r>
            <a:r>
              <a:rPr lang="en-US" altLang="ja-JP" dirty="0"/>
              <a:t>P2</a:t>
            </a:r>
            <a:r>
              <a:rPr lang="ja-JP" altLang="en-US" dirty="0"/>
              <a:t>：宗教は，政治的指向と関係がある．</a:t>
            </a:r>
            <a:endParaRPr lang="en-US" altLang="ja-JP" dirty="0"/>
          </a:p>
          <a:p>
            <a:r>
              <a:rPr lang="ja-JP" altLang="en-US" dirty="0"/>
              <a:t>検証可能な操作仮説（</a:t>
            </a:r>
            <a:r>
              <a:rPr lang="en-US" altLang="ja-JP" dirty="0"/>
              <a:t>GSS</a:t>
            </a:r>
            <a:r>
              <a:rPr lang="ja-JP" altLang="en-US" dirty="0"/>
              <a:t>の調査項目を利用）</a:t>
            </a:r>
            <a:endParaRPr lang="en-US" altLang="ja-JP" dirty="0"/>
          </a:p>
          <a:p>
            <a:pPr lvl="1"/>
            <a:r>
              <a:rPr kumimoji="1" lang="ja-JP" altLang="en-US" dirty="0"/>
              <a:t>仮説</a:t>
            </a:r>
            <a:r>
              <a:rPr kumimoji="1" lang="en-US" altLang="ja-JP" dirty="0"/>
              <a:t>H1</a:t>
            </a:r>
            <a:r>
              <a:rPr lang="ja-JP" altLang="en-US" dirty="0"/>
              <a:t>：</a:t>
            </a:r>
            <a:r>
              <a:rPr kumimoji="1" lang="ja-JP" altLang="en-US" dirty="0"/>
              <a:t>先祖がどこの国の出身であるかは，支持政党と関係がある．</a:t>
            </a:r>
            <a:endParaRPr kumimoji="1" lang="en-US" altLang="ja-JP" dirty="0"/>
          </a:p>
          <a:p>
            <a:pPr lvl="1"/>
            <a:r>
              <a:rPr lang="ja-JP" altLang="en-US" dirty="0"/>
              <a:t>仮説</a:t>
            </a:r>
            <a:r>
              <a:rPr lang="en-US" altLang="ja-JP" dirty="0"/>
              <a:t>H2</a:t>
            </a:r>
            <a:r>
              <a:rPr lang="ja-JP" altLang="en-US" dirty="0"/>
              <a:t>：どの宗教を信仰しているかは，支持政党と関係がある．</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仮説の明確さ</a:t>
            </a:r>
          </a:p>
        </p:txBody>
      </p:sp>
      <p:sp>
        <p:nvSpPr>
          <p:cNvPr id="3" name="コンテンツ プレースホルダ 2"/>
          <p:cNvSpPr>
            <a:spLocks noGrp="1"/>
          </p:cNvSpPr>
          <p:nvPr>
            <p:ph idx="1"/>
          </p:nvPr>
        </p:nvSpPr>
        <p:spPr/>
        <p:txBody>
          <a:bodyPr>
            <a:normAutofit/>
          </a:bodyPr>
          <a:lstStyle/>
          <a:p>
            <a:r>
              <a:rPr kumimoji="1" lang="ja-JP" altLang="en-US" dirty="0"/>
              <a:t>操作仮説よりも，もっと具体的な仮説を提示することもある．</a:t>
            </a:r>
            <a:endParaRPr kumimoji="1" lang="en-US" altLang="ja-JP" dirty="0"/>
          </a:p>
          <a:p>
            <a:r>
              <a:rPr kumimoji="1" lang="ja-JP" altLang="en-US" dirty="0"/>
              <a:t>仮説をどれほど明確に述べるかは，</a:t>
            </a:r>
            <a:r>
              <a:rPr lang="ja-JP" altLang="en-US" dirty="0"/>
              <a:t>調査によって異なる．</a:t>
            </a:r>
            <a:endParaRPr lang="en-US" altLang="ja-JP" dirty="0"/>
          </a:p>
          <a:p>
            <a:pPr lvl="1"/>
            <a:r>
              <a:rPr lang="ja-JP" altLang="en-US" dirty="0"/>
              <a:t>例：どの民族がどの政党を支持するかまで言及するか，これら２変数に関連があると言うにとどめるか．</a:t>
            </a:r>
            <a:endParaRPr lang="en-US" altLang="ja-JP" dirty="0"/>
          </a:p>
          <a:p>
            <a:pPr lvl="1"/>
            <a:r>
              <a:rPr lang="ja-JP" altLang="en-US" dirty="0"/>
              <a:t>調査から得られるデータによって，「明らかにしたいこと」がわかるかどうかをよく考える．</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クロス集計表（テキスト表</a:t>
            </a:r>
            <a:r>
              <a:rPr lang="en-US" altLang="ja-JP" dirty="0"/>
              <a:t>4.3</a:t>
            </a:r>
            <a:r>
              <a:rPr lang="ja-JP" altLang="en-US" dirty="0" err="1"/>
              <a:t>，</a:t>
            </a:r>
            <a:r>
              <a:rPr lang="en-US" altLang="ja-JP" dirty="0"/>
              <a:t>4.4</a:t>
            </a:r>
            <a:r>
              <a:rPr lang="ja-JP" altLang="en-US" dirty="0"/>
              <a:t>）</a:t>
            </a:r>
            <a:endParaRPr kumimoji="1" lang="ja-JP" altLang="en-US" dirty="0"/>
          </a:p>
        </p:txBody>
      </p:sp>
      <p:graphicFrame>
        <p:nvGraphicFramePr>
          <p:cNvPr id="4" name="コンテンツ プレースホルダ 3"/>
          <p:cNvGraphicFramePr>
            <a:graphicFrameLocks noGrp="1"/>
          </p:cNvGraphicFramePr>
          <p:nvPr>
            <p:ph idx="1"/>
          </p:nvPr>
        </p:nvGraphicFramePr>
        <p:xfrm>
          <a:off x="428596" y="1357298"/>
          <a:ext cx="8229601" cy="5191760"/>
        </p:xfrm>
        <a:graphic>
          <a:graphicData uri="http://schemas.openxmlformats.org/drawingml/2006/table">
            <a:tbl>
              <a:tblPr firstRow="1" bandRow="1">
                <a:tableStyleId>{5C22544A-7EE6-4342-B048-85BDC9FD1C3A}</a:tableStyleId>
              </a:tblPr>
              <a:tblGrid>
                <a:gridCol w="2114536">
                  <a:extLst>
                    <a:ext uri="{9D8B030D-6E8A-4147-A177-3AD203B41FA5}">
                      <a16:colId xmlns:a16="http://schemas.microsoft.com/office/drawing/2014/main" val="20000"/>
                    </a:ext>
                  </a:extLst>
                </a:gridCol>
                <a:gridCol w="1489715">
                  <a:extLst>
                    <a:ext uri="{9D8B030D-6E8A-4147-A177-3AD203B41FA5}">
                      <a16:colId xmlns:a16="http://schemas.microsoft.com/office/drawing/2014/main" val="20001"/>
                    </a:ext>
                  </a:extLst>
                </a:gridCol>
                <a:gridCol w="1489715">
                  <a:extLst>
                    <a:ext uri="{9D8B030D-6E8A-4147-A177-3AD203B41FA5}">
                      <a16:colId xmlns:a16="http://schemas.microsoft.com/office/drawing/2014/main" val="20002"/>
                    </a:ext>
                  </a:extLst>
                </a:gridCol>
                <a:gridCol w="1489715">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endParaRPr kumimoji="1" lang="ja-JP" altLang="en-US" dirty="0"/>
                    </a:p>
                  </a:txBody>
                  <a:tcPr/>
                </a:tc>
                <a:tc gridSpan="3">
                  <a:txBody>
                    <a:bodyPr/>
                    <a:lstStyle/>
                    <a:p>
                      <a:pPr algn="ctr"/>
                      <a:r>
                        <a:rPr kumimoji="1" lang="ja-JP" altLang="en-US" dirty="0"/>
                        <a:t>支持政党</a:t>
                      </a:r>
                    </a:p>
                  </a:txBody>
                  <a:tcP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dirty="0"/>
                        <a:t>合計</a:t>
                      </a:r>
                    </a:p>
                  </a:txBody>
                  <a:tcPr anchor="ctr"/>
                </a:tc>
                <a:extLst>
                  <a:ext uri="{0D108BD9-81ED-4DB2-BD59-A6C34878D82A}">
                    <a16:rowId xmlns:a16="http://schemas.microsoft.com/office/drawing/2014/main" val="10000"/>
                  </a:ext>
                </a:extLst>
              </a:tr>
              <a:tr h="370840">
                <a:tc>
                  <a:txBody>
                    <a:bodyPr/>
                    <a:lstStyle/>
                    <a:p>
                      <a:r>
                        <a:rPr kumimoji="1" lang="ja-JP" altLang="en-US" dirty="0"/>
                        <a:t>出身民族</a:t>
                      </a:r>
                    </a:p>
                  </a:txBody>
                  <a:tcPr/>
                </a:tc>
                <a:tc>
                  <a:txBody>
                    <a:bodyPr/>
                    <a:lstStyle/>
                    <a:p>
                      <a:pPr algn="ctr"/>
                      <a:r>
                        <a:rPr kumimoji="1" lang="ja-JP" altLang="en-US" dirty="0"/>
                        <a:t>民主党</a:t>
                      </a:r>
                    </a:p>
                  </a:txBody>
                  <a:tcPr/>
                </a:tc>
                <a:tc>
                  <a:txBody>
                    <a:bodyPr/>
                    <a:lstStyle/>
                    <a:p>
                      <a:pPr algn="ctr"/>
                      <a:r>
                        <a:rPr kumimoji="1" lang="ja-JP" altLang="en-US" dirty="0"/>
                        <a:t>支持政党なし</a:t>
                      </a:r>
                    </a:p>
                  </a:txBody>
                  <a:tcPr/>
                </a:tc>
                <a:tc>
                  <a:txBody>
                    <a:bodyPr/>
                    <a:lstStyle/>
                    <a:p>
                      <a:pPr algn="ctr"/>
                      <a:r>
                        <a:rPr kumimoji="1" lang="ja-JP" altLang="en-US" dirty="0"/>
                        <a:t>共和党</a:t>
                      </a:r>
                    </a:p>
                  </a:txBody>
                  <a:tcPr/>
                </a:tc>
                <a:tc vMerge="1">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ドイツ系</a:t>
                      </a:r>
                    </a:p>
                  </a:txBody>
                  <a:tcPr/>
                </a:tc>
                <a:tc>
                  <a:txBody>
                    <a:bodyPr/>
                    <a:lstStyle/>
                    <a:p>
                      <a:pPr algn="r"/>
                      <a:r>
                        <a:rPr kumimoji="1" lang="ja-JP" altLang="en-US" dirty="0"/>
                        <a:t>５６ </a:t>
                      </a:r>
                      <a:r>
                        <a:rPr kumimoji="1" lang="en-US" altLang="ja-JP" dirty="0"/>
                        <a:t>(27.2%)</a:t>
                      </a:r>
                      <a:endParaRPr kumimoji="1" lang="ja-JP" altLang="en-US" dirty="0"/>
                    </a:p>
                  </a:txBody>
                  <a:tcPr/>
                </a:tc>
                <a:tc>
                  <a:txBody>
                    <a:bodyPr/>
                    <a:lstStyle/>
                    <a:p>
                      <a:pPr algn="r"/>
                      <a:r>
                        <a:rPr kumimoji="1" lang="ja-JP" altLang="en-US" u="sng" dirty="0">
                          <a:solidFill>
                            <a:srgbClr val="FF0000"/>
                          </a:solidFill>
                        </a:rPr>
                        <a:t>８０ </a:t>
                      </a:r>
                      <a:r>
                        <a:rPr kumimoji="1" lang="en-US" altLang="ja-JP" u="sng" dirty="0">
                          <a:solidFill>
                            <a:srgbClr val="FF0000"/>
                          </a:solidFill>
                        </a:rPr>
                        <a:t>(38.8%)</a:t>
                      </a:r>
                    </a:p>
                  </a:txBody>
                  <a:tcPr/>
                </a:tc>
                <a:tc>
                  <a:txBody>
                    <a:bodyPr/>
                    <a:lstStyle/>
                    <a:p>
                      <a:pPr algn="r"/>
                      <a:r>
                        <a:rPr kumimoji="1" lang="ja-JP" altLang="en-US" u="sng" dirty="0">
                          <a:solidFill>
                            <a:srgbClr val="00B050"/>
                          </a:solidFill>
                        </a:rPr>
                        <a:t>７０ </a:t>
                      </a:r>
                      <a:r>
                        <a:rPr kumimoji="1" lang="en-US" altLang="ja-JP" u="sng" dirty="0">
                          <a:solidFill>
                            <a:srgbClr val="00B050"/>
                          </a:solidFill>
                        </a:rPr>
                        <a:t>(34.0%)</a:t>
                      </a:r>
                      <a:endParaRPr kumimoji="1" lang="ja-JP" altLang="en-US" u="sng" dirty="0">
                        <a:solidFill>
                          <a:srgbClr val="00B050"/>
                        </a:solidFill>
                      </a:endParaRPr>
                    </a:p>
                  </a:txBody>
                  <a:tcPr/>
                </a:tc>
                <a:tc>
                  <a:txBody>
                    <a:bodyPr/>
                    <a:lstStyle/>
                    <a:p>
                      <a:pPr algn="r"/>
                      <a:r>
                        <a:rPr kumimoji="1" lang="en-US" altLang="ja-JP" dirty="0"/>
                        <a:t>206 (100.0%)</a:t>
                      </a:r>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イギリス系</a:t>
                      </a:r>
                    </a:p>
                  </a:txBody>
                  <a:tcPr/>
                </a:tc>
                <a:tc>
                  <a:txBody>
                    <a:bodyPr/>
                    <a:lstStyle/>
                    <a:p>
                      <a:pPr algn="r"/>
                      <a:r>
                        <a:rPr kumimoji="1" lang="ja-JP" altLang="en-US" dirty="0"/>
                        <a:t>５２ </a:t>
                      </a:r>
                      <a:r>
                        <a:rPr kumimoji="1" lang="en-US" altLang="ja-JP" dirty="0"/>
                        <a:t>(24.9%)</a:t>
                      </a:r>
                    </a:p>
                  </a:txBody>
                  <a:tcPr/>
                </a:tc>
                <a:tc>
                  <a:txBody>
                    <a:bodyPr/>
                    <a:lstStyle/>
                    <a:p>
                      <a:pPr algn="r"/>
                      <a:r>
                        <a:rPr kumimoji="1" lang="ja-JP" altLang="en-US" dirty="0"/>
                        <a:t>７３ </a:t>
                      </a:r>
                      <a:r>
                        <a:rPr kumimoji="1" lang="en-US" altLang="ja-JP" dirty="0"/>
                        <a:t>(34.9%)</a:t>
                      </a:r>
                      <a:endParaRPr kumimoji="1" lang="ja-JP" altLang="en-US" dirty="0"/>
                    </a:p>
                  </a:txBody>
                  <a:tcPr/>
                </a:tc>
                <a:tc>
                  <a:txBody>
                    <a:bodyPr/>
                    <a:lstStyle/>
                    <a:p>
                      <a:pPr algn="r"/>
                      <a:r>
                        <a:rPr kumimoji="1" lang="ja-JP" altLang="en-US" u="sng" dirty="0">
                          <a:solidFill>
                            <a:srgbClr val="FF0000"/>
                          </a:solidFill>
                        </a:rPr>
                        <a:t>８４ </a:t>
                      </a:r>
                      <a:r>
                        <a:rPr kumimoji="1" lang="en-US" altLang="ja-JP" u="sng" dirty="0">
                          <a:solidFill>
                            <a:srgbClr val="FF0000"/>
                          </a:solidFill>
                        </a:rPr>
                        <a:t>(40.2%)</a:t>
                      </a:r>
                      <a:endParaRPr kumimoji="1" lang="ja-JP" altLang="en-US" u="sng" dirty="0">
                        <a:solidFill>
                          <a:srgbClr val="FF0000"/>
                        </a:solidFill>
                      </a:endParaRPr>
                    </a:p>
                  </a:txBody>
                  <a:tcPr/>
                </a:tc>
                <a:tc>
                  <a:txBody>
                    <a:bodyPr/>
                    <a:lstStyle/>
                    <a:p>
                      <a:pPr algn="r"/>
                      <a:r>
                        <a:rPr kumimoji="1" lang="en-US" altLang="ja-JP" dirty="0"/>
                        <a:t>209 (100.0%)</a:t>
                      </a:r>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アイルランド系</a:t>
                      </a:r>
                    </a:p>
                  </a:txBody>
                  <a:tcPr/>
                </a:tc>
                <a:tc>
                  <a:txBody>
                    <a:bodyPr/>
                    <a:lstStyle/>
                    <a:p>
                      <a:pPr algn="r"/>
                      <a:r>
                        <a:rPr kumimoji="1" lang="ja-JP" altLang="en-US" u="sng" dirty="0">
                          <a:solidFill>
                            <a:srgbClr val="FF0000"/>
                          </a:solidFill>
                        </a:rPr>
                        <a:t>６１  </a:t>
                      </a:r>
                      <a:r>
                        <a:rPr kumimoji="1" lang="en-US" altLang="ja-JP" u="sng" dirty="0">
                          <a:solidFill>
                            <a:srgbClr val="FF0000"/>
                          </a:solidFill>
                        </a:rPr>
                        <a:t>(38.6%)</a:t>
                      </a:r>
                      <a:endParaRPr kumimoji="1" lang="ja-JP" altLang="en-US" u="sng" dirty="0">
                        <a:solidFill>
                          <a:srgbClr val="FF0000"/>
                        </a:solidFill>
                      </a:endParaRPr>
                    </a:p>
                  </a:txBody>
                  <a:tcPr/>
                </a:tc>
                <a:tc>
                  <a:txBody>
                    <a:bodyPr/>
                    <a:lstStyle/>
                    <a:p>
                      <a:pPr algn="r"/>
                      <a:r>
                        <a:rPr kumimoji="1" lang="ja-JP" altLang="en-US" u="sng" dirty="0">
                          <a:solidFill>
                            <a:srgbClr val="FF0000"/>
                          </a:solidFill>
                        </a:rPr>
                        <a:t>６０ </a:t>
                      </a:r>
                      <a:r>
                        <a:rPr kumimoji="1" lang="en-US" altLang="ja-JP" u="sng" dirty="0">
                          <a:solidFill>
                            <a:srgbClr val="FF0000"/>
                          </a:solidFill>
                        </a:rPr>
                        <a:t>(38.0%)</a:t>
                      </a:r>
                      <a:endParaRPr kumimoji="1" lang="ja-JP" altLang="en-US" u="sng" dirty="0">
                        <a:solidFill>
                          <a:srgbClr val="FF0000"/>
                        </a:solidFill>
                      </a:endParaRPr>
                    </a:p>
                  </a:txBody>
                  <a:tcPr/>
                </a:tc>
                <a:tc>
                  <a:txBody>
                    <a:bodyPr/>
                    <a:lstStyle/>
                    <a:p>
                      <a:pPr algn="r"/>
                      <a:r>
                        <a:rPr kumimoji="1" lang="ja-JP" altLang="en-US" dirty="0"/>
                        <a:t>３７ </a:t>
                      </a:r>
                      <a:r>
                        <a:rPr kumimoji="1" lang="en-US" altLang="ja-JP" dirty="0"/>
                        <a:t>(23.4%)</a:t>
                      </a:r>
                      <a:endParaRPr kumimoji="1" lang="ja-JP" altLang="en-US" dirty="0"/>
                    </a:p>
                  </a:txBody>
                  <a:tcPr/>
                </a:tc>
                <a:tc>
                  <a:txBody>
                    <a:bodyPr/>
                    <a:lstStyle/>
                    <a:p>
                      <a:pPr algn="r"/>
                      <a:r>
                        <a:rPr kumimoji="1" lang="en-US" altLang="ja-JP" dirty="0"/>
                        <a:t>158 (100.0%)</a:t>
                      </a:r>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イタリア系</a:t>
                      </a:r>
                    </a:p>
                  </a:txBody>
                  <a:tcPr/>
                </a:tc>
                <a:tc>
                  <a:txBody>
                    <a:bodyPr/>
                    <a:lstStyle/>
                    <a:p>
                      <a:pPr algn="r"/>
                      <a:r>
                        <a:rPr kumimoji="1" lang="ja-JP" altLang="en-US" dirty="0"/>
                        <a:t>２１ </a:t>
                      </a:r>
                      <a:r>
                        <a:rPr kumimoji="1" lang="en-US" altLang="ja-JP" dirty="0"/>
                        <a:t>(30.9%)</a:t>
                      </a:r>
                      <a:endParaRPr kumimoji="1" lang="ja-JP" altLang="en-US" dirty="0"/>
                    </a:p>
                  </a:txBody>
                  <a:tcPr/>
                </a:tc>
                <a:tc>
                  <a:txBody>
                    <a:bodyPr/>
                    <a:lstStyle/>
                    <a:p>
                      <a:pPr algn="r"/>
                      <a:r>
                        <a:rPr kumimoji="1" lang="ja-JP" altLang="en-US" u="sng" dirty="0">
                          <a:solidFill>
                            <a:srgbClr val="FF0000"/>
                          </a:solidFill>
                        </a:rPr>
                        <a:t>３３ </a:t>
                      </a:r>
                      <a:r>
                        <a:rPr kumimoji="1" lang="en-US" altLang="ja-JP" u="sng" dirty="0">
                          <a:solidFill>
                            <a:srgbClr val="FF0000"/>
                          </a:solidFill>
                        </a:rPr>
                        <a:t>(48.5%)</a:t>
                      </a:r>
                    </a:p>
                  </a:txBody>
                  <a:tcPr/>
                </a:tc>
                <a:tc>
                  <a:txBody>
                    <a:bodyPr/>
                    <a:lstStyle/>
                    <a:p>
                      <a:pPr algn="r"/>
                      <a:r>
                        <a:rPr kumimoji="1" lang="ja-JP" altLang="en-US" dirty="0"/>
                        <a:t>１４ </a:t>
                      </a:r>
                      <a:r>
                        <a:rPr kumimoji="1" lang="en-US" altLang="ja-JP" dirty="0"/>
                        <a:t>(20.6%)</a:t>
                      </a:r>
                      <a:endParaRPr kumimoji="1" lang="ja-JP" altLang="en-US" dirty="0"/>
                    </a:p>
                  </a:txBody>
                  <a:tcPr/>
                </a:tc>
                <a:tc>
                  <a:txBody>
                    <a:bodyPr/>
                    <a:lstStyle/>
                    <a:p>
                      <a:pPr algn="r"/>
                      <a:r>
                        <a:rPr kumimoji="1" lang="en-US" altLang="ja-JP" dirty="0"/>
                        <a:t>68</a:t>
                      </a:r>
                      <a:r>
                        <a:rPr kumimoji="1" lang="en-US" altLang="ja-JP" baseline="0" dirty="0"/>
                        <a:t> (100.0%)</a:t>
                      </a:r>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スカンジナヴィア系</a:t>
                      </a:r>
                    </a:p>
                  </a:txBody>
                  <a:tcPr/>
                </a:tc>
                <a:tc>
                  <a:txBody>
                    <a:bodyPr/>
                    <a:lstStyle/>
                    <a:p>
                      <a:pPr algn="r"/>
                      <a:r>
                        <a:rPr kumimoji="1" lang="ja-JP" altLang="en-US" dirty="0"/>
                        <a:t>１５ </a:t>
                      </a:r>
                      <a:r>
                        <a:rPr kumimoji="1" lang="en-US" altLang="ja-JP" dirty="0"/>
                        <a:t>(28.8%)</a:t>
                      </a:r>
                      <a:endParaRPr kumimoji="1" lang="ja-JP" altLang="en-US" dirty="0"/>
                    </a:p>
                  </a:txBody>
                  <a:tcPr/>
                </a:tc>
                <a:tc>
                  <a:txBody>
                    <a:bodyPr/>
                    <a:lstStyle/>
                    <a:p>
                      <a:pPr algn="r"/>
                      <a:r>
                        <a:rPr kumimoji="1" lang="ja-JP" altLang="en-US" dirty="0"/>
                        <a:t>１４ </a:t>
                      </a:r>
                      <a:r>
                        <a:rPr kumimoji="1" lang="en-US" altLang="ja-JP" dirty="0"/>
                        <a:t>(26.9%)</a:t>
                      </a:r>
                      <a:endParaRPr kumimoji="1" lang="ja-JP" altLang="en-US" dirty="0"/>
                    </a:p>
                  </a:txBody>
                  <a:tcPr/>
                </a:tc>
                <a:tc>
                  <a:txBody>
                    <a:bodyPr/>
                    <a:lstStyle/>
                    <a:p>
                      <a:pPr algn="r"/>
                      <a:r>
                        <a:rPr kumimoji="1" lang="ja-JP" altLang="en-US" u="sng" dirty="0">
                          <a:solidFill>
                            <a:srgbClr val="FF0000"/>
                          </a:solidFill>
                        </a:rPr>
                        <a:t>２３ </a:t>
                      </a:r>
                      <a:r>
                        <a:rPr kumimoji="1" lang="en-US" altLang="ja-JP" u="sng" dirty="0">
                          <a:solidFill>
                            <a:srgbClr val="FF0000"/>
                          </a:solidFill>
                        </a:rPr>
                        <a:t>(44.2%)</a:t>
                      </a:r>
                      <a:endParaRPr kumimoji="1" lang="ja-JP" altLang="en-US" u="sng" dirty="0">
                        <a:solidFill>
                          <a:srgbClr val="FF0000"/>
                        </a:solidFill>
                      </a:endParaRPr>
                    </a:p>
                  </a:txBody>
                  <a:tcPr/>
                </a:tc>
                <a:tc>
                  <a:txBody>
                    <a:bodyPr/>
                    <a:lstStyle/>
                    <a:p>
                      <a:pPr algn="r"/>
                      <a:r>
                        <a:rPr kumimoji="1" lang="en-US" altLang="ja-JP" dirty="0"/>
                        <a:t>52 (99.9%)</a:t>
                      </a:r>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東ヨーロッパ系</a:t>
                      </a:r>
                      <a:endParaRPr kumimoji="1" lang="en-US" altLang="ja-JP" dirty="0"/>
                    </a:p>
                  </a:txBody>
                  <a:tcPr/>
                </a:tc>
                <a:tc>
                  <a:txBody>
                    <a:bodyPr/>
                    <a:lstStyle/>
                    <a:p>
                      <a:pPr algn="r"/>
                      <a:r>
                        <a:rPr kumimoji="1" lang="ja-JP" altLang="en-US" u="sng" dirty="0">
                          <a:solidFill>
                            <a:srgbClr val="FF0000"/>
                          </a:solidFill>
                        </a:rPr>
                        <a:t>４５ </a:t>
                      </a:r>
                      <a:r>
                        <a:rPr kumimoji="1" lang="en-US" altLang="ja-JP" u="sng" dirty="0">
                          <a:solidFill>
                            <a:srgbClr val="FF0000"/>
                          </a:solidFill>
                        </a:rPr>
                        <a:t>(51.1%)</a:t>
                      </a:r>
                    </a:p>
                  </a:txBody>
                  <a:tcPr/>
                </a:tc>
                <a:tc>
                  <a:txBody>
                    <a:bodyPr/>
                    <a:lstStyle/>
                    <a:p>
                      <a:pPr algn="r"/>
                      <a:r>
                        <a:rPr kumimoji="1" lang="ja-JP" altLang="en-US" dirty="0"/>
                        <a:t>３０ </a:t>
                      </a:r>
                      <a:r>
                        <a:rPr kumimoji="1" lang="en-US" altLang="ja-JP" dirty="0"/>
                        <a:t>(34.1%)</a:t>
                      </a:r>
                      <a:endParaRPr kumimoji="1" lang="ja-JP" altLang="en-US" dirty="0"/>
                    </a:p>
                  </a:txBody>
                  <a:tcPr/>
                </a:tc>
                <a:tc>
                  <a:txBody>
                    <a:bodyPr/>
                    <a:lstStyle/>
                    <a:p>
                      <a:pPr algn="r"/>
                      <a:r>
                        <a:rPr kumimoji="1" lang="ja-JP" altLang="en-US" dirty="0"/>
                        <a:t>１３ </a:t>
                      </a:r>
                      <a:r>
                        <a:rPr kumimoji="1" lang="en-US" altLang="ja-JP" dirty="0"/>
                        <a:t>(14.8%)</a:t>
                      </a:r>
                      <a:endParaRPr kumimoji="1" lang="ja-JP" altLang="en-US" dirty="0"/>
                    </a:p>
                  </a:txBody>
                  <a:tcPr/>
                </a:tc>
                <a:tc>
                  <a:txBody>
                    <a:bodyPr/>
                    <a:lstStyle/>
                    <a:p>
                      <a:pPr algn="r"/>
                      <a:r>
                        <a:rPr kumimoji="1" lang="en-US" altLang="ja-JP" dirty="0"/>
                        <a:t>88</a:t>
                      </a:r>
                      <a:r>
                        <a:rPr kumimoji="1" lang="en-US" altLang="ja-JP" baseline="0" dirty="0"/>
                        <a:t> (100.0%)</a:t>
                      </a:r>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西ヨーロッパ系</a:t>
                      </a:r>
                      <a:endParaRPr kumimoji="1" lang="en-US" altLang="ja-JP" dirty="0"/>
                    </a:p>
                  </a:txBody>
                  <a:tcPr/>
                </a:tc>
                <a:tc>
                  <a:txBody>
                    <a:bodyPr/>
                    <a:lstStyle/>
                    <a:p>
                      <a:pPr algn="r"/>
                      <a:r>
                        <a:rPr kumimoji="1" lang="ja-JP" altLang="en-US" u="sng" dirty="0">
                          <a:solidFill>
                            <a:srgbClr val="FF0000"/>
                          </a:solidFill>
                        </a:rPr>
                        <a:t>２４ </a:t>
                      </a:r>
                      <a:r>
                        <a:rPr kumimoji="1" lang="en-US" altLang="ja-JP" u="sng" dirty="0">
                          <a:solidFill>
                            <a:srgbClr val="FF0000"/>
                          </a:solidFill>
                        </a:rPr>
                        <a:t>(39.3%)</a:t>
                      </a:r>
                      <a:endParaRPr kumimoji="1" lang="ja-JP" altLang="en-US" u="sng" dirty="0">
                        <a:solidFill>
                          <a:srgbClr val="FF0000"/>
                        </a:solidFill>
                      </a:endParaRPr>
                    </a:p>
                  </a:txBody>
                  <a:tcPr/>
                </a:tc>
                <a:tc>
                  <a:txBody>
                    <a:bodyPr/>
                    <a:lstStyle/>
                    <a:p>
                      <a:pPr algn="r"/>
                      <a:r>
                        <a:rPr kumimoji="1" lang="ja-JP" altLang="en-US" dirty="0"/>
                        <a:t>１６ </a:t>
                      </a:r>
                      <a:r>
                        <a:rPr kumimoji="1" lang="en-US" altLang="ja-JP" dirty="0"/>
                        <a:t>(26.2%)</a:t>
                      </a:r>
                      <a:endParaRPr kumimoji="1" lang="ja-JP" altLang="en-US" dirty="0"/>
                    </a:p>
                  </a:txBody>
                  <a:tcPr/>
                </a:tc>
                <a:tc>
                  <a:txBody>
                    <a:bodyPr/>
                    <a:lstStyle/>
                    <a:p>
                      <a:pPr algn="r"/>
                      <a:r>
                        <a:rPr kumimoji="1" lang="ja-JP" altLang="en-US" u="sng" dirty="0">
                          <a:solidFill>
                            <a:srgbClr val="00B050"/>
                          </a:solidFill>
                        </a:rPr>
                        <a:t>２１ </a:t>
                      </a:r>
                      <a:r>
                        <a:rPr kumimoji="1" lang="en-US" altLang="ja-JP" u="sng" dirty="0">
                          <a:solidFill>
                            <a:srgbClr val="00B050"/>
                          </a:solidFill>
                        </a:rPr>
                        <a:t>(34.4%)</a:t>
                      </a:r>
                      <a:endParaRPr kumimoji="1" lang="ja-JP" altLang="en-US" u="sng" dirty="0">
                        <a:solidFill>
                          <a:srgbClr val="00B050"/>
                        </a:solidFill>
                      </a:endParaRPr>
                    </a:p>
                  </a:txBody>
                  <a:tcPr/>
                </a:tc>
                <a:tc>
                  <a:txBody>
                    <a:bodyPr/>
                    <a:lstStyle/>
                    <a:p>
                      <a:pPr algn="r"/>
                      <a:r>
                        <a:rPr kumimoji="1" lang="en-US" altLang="ja-JP" dirty="0"/>
                        <a:t>61 (99.9%)</a:t>
                      </a:r>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スペイン系</a:t>
                      </a:r>
                      <a:endParaRPr kumimoji="1" lang="en-US" altLang="ja-JP" dirty="0"/>
                    </a:p>
                  </a:txBody>
                  <a:tcPr/>
                </a:tc>
                <a:tc>
                  <a:txBody>
                    <a:bodyPr/>
                    <a:lstStyle/>
                    <a:p>
                      <a:pPr algn="r"/>
                      <a:r>
                        <a:rPr kumimoji="1" lang="ja-JP" altLang="en-US" u="sng" dirty="0">
                          <a:solidFill>
                            <a:srgbClr val="FF0000"/>
                          </a:solidFill>
                        </a:rPr>
                        <a:t>３５ </a:t>
                      </a:r>
                      <a:r>
                        <a:rPr kumimoji="1" lang="en-US" altLang="ja-JP" u="sng" dirty="0">
                          <a:solidFill>
                            <a:srgbClr val="FF0000"/>
                          </a:solidFill>
                        </a:rPr>
                        <a:t>(54.7%)</a:t>
                      </a:r>
                      <a:endParaRPr kumimoji="1" lang="ja-JP" altLang="en-US" u="sng" dirty="0">
                        <a:solidFill>
                          <a:srgbClr val="FF0000"/>
                        </a:solidFill>
                      </a:endParaRPr>
                    </a:p>
                  </a:txBody>
                  <a:tcPr/>
                </a:tc>
                <a:tc>
                  <a:txBody>
                    <a:bodyPr/>
                    <a:lstStyle/>
                    <a:p>
                      <a:pPr algn="r"/>
                      <a:r>
                        <a:rPr kumimoji="1" lang="ja-JP" altLang="en-US" dirty="0"/>
                        <a:t>２５ </a:t>
                      </a:r>
                      <a:r>
                        <a:rPr kumimoji="1" lang="en-US" altLang="ja-JP" dirty="0"/>
                        <a:t>(39.1%)</a:t>
                      </a:r>
                      <a:endParaRPr kumimoji="1" lang="ja-JP" altLang="en-US" dirty="0"/>
                    </a:p>
                  </a:txBody>
                  <a:tcPr/>
                </a:tc>
                <a:tc>
                  <a:txBody>
                    <a:bodyPr/>
                    <a:lstStyle/>
                    <a:p>
                      <a:pPr algn="r"/>
                      <a:r>
                        <a:rPr kumimoji="1" lang="ja-JP" altLang="en-US" dirty="0"/>
                        <a:t>４ </a:t>
                      </a:r>
                      <a:r>
                        <a:rPr kumimoji="1" lang="en-US" altLang="ja-JP" dirty="0"/>
                        <a:t>(6.3%)</a:t>
                      </a:r>
                      <a:endParaRPr kumimoji="1" lang="ja-JP" altLang="en-US" dirty="0"/>
                    </a:p>
                  </a:txBody>
                  <a:tcPr/>
                </a:tc>
                <a:tc>
                  <a:txBody>
                    <a:bodyPr/>
                    <a:lstStyle/>
                    <a:p>
                      <a:pPr algn="r"/>
                      <a:r>
                        <a:rPr kumimoji="1" lang="en-US" altLang="ja-JP" dirty="0"/>
                        <a:t>64 (100.1%)</a:t>
                      </a:r>
                      <a:endParaRPr kumimoji="1" lang="ja-JP" altLang="en-US" dirty="0"/>
                    </a:p>
                  </a:txBody>
                  <a:tcPr/>
                </a:tc>
                <a:extLst>
                  <a:ext uri="{0D108BD9-81ED-4DB2-BD59-A6C34878D82A}">
                    <a16:rowId xmlns:a16="http://schemas.microsoft.com/office/drawing/2014/main" val="10009"/>
                  </a:ext>
                </a:extLst>
              </a:tr>
              <a:tr h="370840">
                <a:tc>
                  <a:txBody>
                    <a:bodyPr/>
                    <a:lstStyle/>
                    <a:p>
                      <a:r>
                        <a:rPr kumimoji="1" lang="ja-JP" altLang="en-US" dirty="0"/>
                        <a:t>東洋系</a:t>
                      </a:r>
                      <a:endParaRPr kumimoji="1" lang="en-US" altLang="ja-JP" dirty="0"/>
                    </a:p>
                  </a:txBody>
                  <a:tcPr/>
                </a:tc>
                <a:tc>
                  <a:txBody>
                    <a:bodyPr/>
                    <a:lstStyle/>
                    <a:p>
                      <a:pPr algn="r"/>
                      <a:r>
                        <a:rPr kumimoji="1" lang="ja-JP" altLang="en-US" dirty="0"/>
                        <a:t>３ </a:t>
                      </a:r>
                      <a:r>
                        <a:rPr kumimoji="1" lang="en-US" altLang="ja-JP" dirty="0"/>
                        <a:t>(21.4%)</a:t>
                      </a:r>
                      <a:endParaRPr kumimoji="1" lang="ja-JP" altLang="en-US" dirty="0"/>
                    </a:p>
                  </a:txBody>
                  <a:tcPr/>
                </a:tc>
                <a:tc>
                  <a:txBody>
                    <a:bodyPr/>
                    <a:lstStyle/>
                    <a:p>
                      <a:pPr algn="r"/>
                      <a:r>
                        <a:rPr kumimoji="1" lang="ja-JP" altLang="en-US" dirty="0"/>
                        <a:t>６ </a:t>
                      </a:r>
                      <a:r>
                        <a:rPr kumimoji="1" lang="en-US" altLang="ja-JP" dirty="0"/>
                        <a:t>(42.9%)</a:t>
                      </a:r>
                      <a:endParaRPr kumimoji="1" lang="ja-JP" altLang="en-US" dirty="0"/>
                    </a:p>
                  </a:txBody>
                  <a:tcPr/>
                </a:tc>
                <a:tc>
                  <a:txBody>
                    <a:bodyPr/>
                    <a:lstStyle/>
                    <a:p>
                      <a:pPr algn="r"/>
                      <a:r>
                        <a:rPr kumimoji="1" lang="ja-JP" altLang="en-US" dirty="0">
                          <a:solidFill>
                            <a:schemeClr val="tx1"/>
                          </a:solidFill>
                        </a:rPr>
                        <a:t>５ </a:t>
                      </a:r>
                      <a:r>
                        <a:rPr kumimoji="1" lang="en-US" altLang="ja-JP" dirty="0">
                          <a:solidFill>
                            <a:schemeClr val="tx1"/>
                          </a:solidFill>
                        </a:rPr>
                        <a:t>(35.7%)</a:t>
                      </a:r>
                      <a:endParaRPr kumimoji="1" lang="ja-JP" altLang="en-US" dirty="0">
                        <a:solidFill>
                          <a:schemeClr val="tx1"/>
                        </a:solidFill>
                      </a:endParaRPr>
                    </a:p>
                  </a:txBody>
                  <a:tcPr/>
                </a:tc>
                <a:tc>
                  <a:txBody>
                    <a:bodyPr/>
                    <a:lstStyle/>
                    <a:p>
                      <a:pPr algn="r"/>
                      <a:r>
                        <a:rPr kumimoji="1" lang="en-US" altLang="ja-JP" dirty="0"/>
                        <a:t>14 (100.0%)</a:t>
                      </a:r>
                      <a:endParaRPr kumimoji="1" lang="ja-JP" altLang="en-US" dirty="0"/>
                    </a:p>
                  </a:txBody>
                  <a:tcPr/>
                </a:tc>
                <a:extLst>
                  <a:ext uri="{0D108BD9-81ED-4DB2-BD59-A6C34878D82A}">
                    <a16:rowId xmlns:a16="http://schemas.microsoft.com/office/drawing/2014/main" val="10010"/>
                  </a:ext>
                </a:extLst>
              </a:tr>
              <a:tr h="370840">
                <a:tc>
                  <a:txBody>
                    <a:bodyPr/>
                    <a:lstStyle/>
                    <a:p>
                      <a:r>
                        <a:rPr kumimoji="1" lang="ja-JP" altLang="en-US" dirty="0"/>
                        <a:t>アフリカ系</a:t>
                      </a:r>
                      <a:endParaRPr kumimoji="1" lang="en-US" altLang="ja-JP" dirty="0"/>
                    </a:p>
                  </a:txBody>
                  <a:tcPr/>
                </a:tc>
                <a:tc>
                  <a:txBody>
                    <a:bodyPr/>
                    <a:lstStyle/>
                    <a:p>
                      <a:pPr algn="r"/>
                      <a:r>
                        <a:rPr kumimoji="1" lang="ja-JP" altLang="en-US" u="sng" dirty="0">
                          <a:solidFill>
                            <a:srgbClr val="FF0000"/>
                          </a:solidFill>
                        </a:rPr>
                        <a:t>６１ </a:t>
                      </a:r>
                      <a:r>
                        <a:rPr kumimoji="1" lang="en-US" altLang="ja-JP" u="sng" dirty="0">
                          <a:solidFill>
                            <a:srgbClr val="FF0000"/>
                          </a:solidFill>
                        </a:rPr>
                        <a:t>(67.8%)</a:t>
                      </a:r>
                      <a:endParaRPr kumimoji="1" lang="ja-JP" altLang="en-US" u="sng" dirty="0">
                        <a:solidFill>
                          <a:srgbClr val="FF0000"/>
                        </a:solidFill>
                      </a:endParaRPr>
                    </a:p>
                  </a:txBody>
                  <a:tcPr/>
                </a:tc>
                <a:tc>
                  <a:txBody>
                    <a:bodyPr/>
                    <a:lstStyle/>
                    <a:p>
                      <a:pPr algn="r"/>
                      <a:r>
                        <a:rPr kumimoji="1" lang="ja-JP" altLang="en-US" dirty="0"/>
                        <a:t>２４ </a:t>
                      </a:r>
                      <a:r>
                        <a:rPr kumimoji="1" lang="en-US" altLang="ja-JP" dirty="0"/>
                        <a:t>(26.7%)</a:t>
                      </a:r>
                      <a:endParaRPr kumimoji="1" lang="ja-JP" altLang="en-US" dirty="0"/>
                    </a:p>
                  </a:txBody>
                  <a:tcPr/>
                </a:tc>
                <a:tc>
                  <a:txBody>
                    <a:bodyPr/>
                    <a:lstStyle/>
                    <a:p>
                      <a:pPr algn="r"/>
                      <a:r>
                        <a:rPr kumimoji="1" lang="ja-JP" altLang="en-US" dirty="0"/>
                        <a:t>５ </a:t>
                      </a:r>
                      <a:r>
                        <a:rPr kumimoji="1" lang="en-US" altLang="ja-JP" dirty="0"/>
                        <a:t>(5.6%)</a:t>
                      </a:r>
                      <a:endParaRPr kumimoji="1" lang="ja-JP" altLang="en-US" dirty="0"/>
                    </a:p>
                  </a:txBody>
                  <a:tcPr/>
                </a:tc>
                <a:tc>
                  <a:txBody>
                    <a:bodyPr/>
                    <a:lstStyle/>
                    <a:p>
                      <a:pPr algn="r"/>
                      <a:r>
                        <a:rPr kumimoji="1" lang="en-US" altLang="ja-JP" dirty="0"/>
                        <a:t>90 (100.1%)</a:t>
                      </a:r>
                      <a:endParaRPr kumimoji="1" lang="ja-JP" altLang="en-US" dirty="0"/>
                    </a:p>
                  </a:txBody>
                  <a:tcPr/>
                </a:tc>
                <a:extLst>
                  <a:ext uri="{0D108BD9-81ED-4DB2-BD59-A6C34878D82A}">
                    <a16:rowId xmlns:a16="http://schemas.microsoft.com/office/drawing/2014/main" val="10011"/>
                  </a:ext>
                </a:extLst>
              </a:tr>
              <a:tr h="370840">
                <a:tc>
                  <a:txBody>
                    <a:bodyPr/>
                    <a:lstStyle/>
                    <a:p>
                      <a:r>
                        <a:rPr kumimoji="1" lang="ja-JP" altLang="en-US" dirty="0"/>
                        <a:t>その他</a:t>
                      </a:r>
                      <a:endParaRPr kumimoji="1" lang="en-US" altLang="ja-JP" dirty="0"/>
                    </a:p>
                  </a:txBody>
                  <a:tcPr/>
                </a:tc>
                <a:tc>
                  <a:txBody>
                    <a:bodyPr/>
                    <a:lstStyle/>
                    <a:p>
                      <a:pPr algn="r"/>
                      <a:r>
                        <a:rPr kumimoji="1" lang="ja-JP" altLang="en-US" dirty="0"/>
                        <a:t>５２  </a:t>
                      </a:r>
                      <a:r>
                        <a:rPr kumimoji="1" lang="en-US" altLang="ja-JP" dirty="0"/>
                        <a:t>(45.6%)</a:t>
                      </a:r>
                      <a:endParaRPr kumimoji="1" lang="ja-JP" altLang="en-US" dirty="0"/>
                    </a:p>
                  </a:txBody>
                  <a:tcPr/>
                </a:tc>
                <a:tc>
                  <a:txBody>
                    <a:bodyPr/>
                    <a:lstStyle/>
                    <a:p>
                      <a:pPr algn="r"/>
                      <a:r>
                        <a:rPr kumimoji="1" lang="ja-JP" altLang="en-US" dirty="0"/>
                        <a:t>４４ </a:t>
                      </a:r>
                      <a:r>
                        <a:rPr kumimoji="1" lang="en-US" altLang="ja-JP" dirty="0"/>
                        <a:t>(38.6%)</a:t>
                      </a:r>
                      <a:endParaRPr kumimoji="1" lang="ja-JP" altLang="en-US" dirty="0"/>
                    </a:p>
                  </a:txBody>
                  <a:tcPr/>
                </a:tc>
                <a:tc>
                  <a:txBody>
                    <a:bodyPr/>
                    <a:lstStyle/>
                    <a:p>
                      <a:pPr algn="r"/>
                      <a:r>
                        <a:rPr kumimoji="1" lang="ja-JP" altLang="en-US" dirty="0"/>
                        <a:t>１８ </a:t>
                      </a:r>
                      <a:r>
                        <a:rPr kumimoji="1" lang="en-US" altLang="ja-JP" dirty="0"/>
                        <a:t>(26.2%)</a:t>
                      </a:r>
                      <a:endParaRPr kumimoji="1" lang="ja-JP" altLang="en-US" dirty="0"/>
                    </a:p>
                  </a:txBody>
                  <a:tcPr/>
                </a:tc>
                <a:tc>
                  <a:txBody>
                    <a:bodyPr/>
                    <a:lstStyle/>
                    <a:p>
                      <a:pPr algn="r"/>
                      <a:r>
                        <a:rPr kumimoji="1" lang="en-US" altLang="ja-JP" dirty="0"/>
                        <a:t>114 (100.0%)</a:t>
                      </a:r>
                      <a:endParaRPr kumimoji="1" lang="ja-JP" altLang="en-US" dirty="0"/>
                    </a:p>
                  </a:txBody>
                  <a:tcPr/>
                </a:tc>
                <a:extLst>
                  <a:ext uri="{0D108BD9-81ED-4DB2-BD59-A6C34878D82A}">
                    <a16:rowId xmlns:a16="http://schemas.microsoft.com/office/drawing/2014/main" val="10012"/>
                  </a:ext>
                </a:extLst>
              </a:tr>
              <a:tr h="370840">
                <a:tc>
                  <a:txBody>
                    <a:bodyPr/>
                    <a:lstStyle/>
                    <a:p>
                      <a:r>
                        <a:rPr kumimoji="1" lang="ja-JP" altLang="en-US" b="1" baseline="0" dirty="0">
                          <a:solidFill>
                            <a:schemeClr val="bg1"/>
                          </a:solidFill>
                        </a:rPr>
                        <a:t>合計</a:t>
                      </a:r>
                      <a:endParaRPr kumimoji="1" lang="en-US" altLang="ja-JP" b="1" baseline="0" dirty="0">
                        <a:solidFill>
                          <a:schemeClr val="bg1"/>
                        </a:solidFill>
                      </a:endParaRPr>
                    </a:p>
                  </a:txBody>
                  <a:tcPr>
                    <a:solidFill>
                      <a:schemeClr val="tx2">
                        <a:lumMod val="60000"/>
                        <a:lumOff val="40000"/>
                      </a:schemeClr>
                    </a:solidFill>
                  </a:tcPr>
                </a:tc>
                <a:tc>
                  <a:txBody>
                    <a:bodyPr/>
                    <a:lstStyle/>
                    <a:p>
                      <a:pPr algn="r"/>
                      <a:r>
                        <a:rPr kumimoji="1" lang="en-US" altLang="ja-JP" dirty="0"/>
                        <a:t>425</a:t>
                      </a:r>
                      <a:r>
                        <a:rPr kumimoji="1" lang="ja-JP" altLang="en-US" baseline="0" dirty="0"/>
                        <a:t> </a:t>
                      </a:r>
                      <a:r>
                        <a:rPr kumimoji="1" lang="en-US" altLang="ja-JP" baseline="0" dirty="0"/>
                        <a:t>(37.8%)</a:t>
                      </a:r>
                      <a:endParaRPr kumimoji="1" lang="ja-JP" altLang="en-US" dirty="0"/>
                    </a:p>
                  </a:txBody>
                  <a:tcPr>
                    <a:solidFill>
                      <a:schemeClr val="tx2">
                        <a:lumMod val="60000"/>
                        <a:lumOff val="40000"/>
                      </a:schemeClr>
                    </a:solidFill>
                  </a:tcPr>
                </a:tc>
                <a:tc>
                  <a:txBody>
                    <a:bodyPr/>
                    <a:lstStyle/>
                    <a:p>
                      <a:pPr algn="r"/>
                      <a:r>
                        <a:rPr kumimoji="1" lang="en-US" altLang="ja-JP" dirty="0"/>
                        <a:t>405 </a:t>
                      </a:r>
                      <a:r>
                        <a:rPr kumimoji="1" lang="en-US" altLang="ja-JP" baseline="0" dirty="0"/>
                        <a:t> (36.0%)</a:t>
                      </a:r>
                      <a:endParaRPr kumimoji="1" lang="ja-JP" altLang="en-US" dirty="0"/>
                    </a:p>
                  </a:txBody>
                  <a:tcPr>
                    <a:solidFill>
                      <a:schemeClr val="tx2">
                        <a:lumMod val="60000"/>
                        <a:lumOff val="40000"/>
                      </a:schemeClr>
                    </a:solidFill>
                  </a:tcPr>
                </a:tc>
                <a:tc>
                  <a:txBody>
                    <a:bodyPr/>
                    <a:lstStyle/>
                    <a:p>
                      <a:pPr algn="r"/>
                      <a:r>
                        <a:rPr kumimoji="1" lang="en-US" altLang="ja-JP" dirty="0"/>
                        <a:t>294 (26.2%)</a:t>
                      </a:r>
                      <a:endParaRPr kumimoji="1" lang="ja-JP" altLang="en-US" dirty="0"/>
                    </a:p>
                  </a:txBody>
                  <a:tcPr>
                    <a:solidFill>
                      <a:schemeClr val="tx2">
                        <a:lumMod val="60000"/>
                        <a:lumOff val="40000"/>
                      </a:schemeClr>
                    </a:solidFill>
                  </a:tcPr>
                </a:tc>
                <a:tc>
                  <a:txBody>
                    <a:bodyPr/>
                    <a:lstStyle/>
                    <a:p>
                      <a:pPr algn="r"/>
                      <a:r>
                        <a:rPr kumimoji="1" lang="en-US" altLang="ja-JP" dirty="0"/>
                        <a:t>1124 (100.0%)</a:t>
                      </a:r>
                      <a:endParaRPr kumimoji="1" lang="ja-JP" altLang="en-US" dirty="0"/>
                    </a:p>
                  </a:txBody>
                  <a:tcPr>
                    <a:solidFill>
                      <a:schemeClr val="tx2">
                        <a:lumMod val="60000"/>
                        <a:lumOff val="40000"/>
                      </a:schemeClr>
                    </a:solidFill>
                  </a:tcPr>
                </a:tc>
                <a:extLst>
                  <a:ext uri="{0D108BD9-81ED-4DB2-BD59-A6C34878D82A}">
                    <a16:rowId xmlns:a16="http://schemas.microsoft.com/office/drawing/2014/main" val="10013"/>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クロス集計表（テキスト表</a:t>
            </a:r>
            <a:r>
              <a:rPr lang="en-US" altLang="ja-JP" dirty="0"/>
              <a:t>4.5</a:t>
            </a:r>
            <a:r>
              <a:rPr lang="ja-JP" altLang="en-US" dirty="0"/>
              <a:t>）</a:t>
            </a:r>
            <a:endParaRPr kumimoji="1" lang="ja-JP" altLang="en-US" dirty="0"/>
          </a:p>
        </p:txBody>
      </p:sp>
      <p:graphicFrame>
        <p:nvGraphicFramePr>
          <p:cNvPr id="4" name="コンテンツ プレースホルダ 3"/>
          <p:cNvGraphicFramePr>
            <a:graphicFrameLocks noGrp="1"/>
          </p:cNvGraphicFramePr>
          <p:nvPr>
            <p:ph idx="1"/>
          </p:nvPr>
        </p:nvGraphicFramePr>
        <p:xfrm>
          <a:off x="457200" y="1600200"/>
          <a:ext cx="8229600" cy="296672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endParaRPr kumimoji="1" lang="ja-JP" altLang="en-US" dirty="0"/>
                    </a:p>
                  </a:txBody>
                  <a:tcPr/>
                </a:tc>
                <a:tc gridSpan="3">
                  <a:txBody>
                    <a:bodyPr/>
                    <a:lstStyle/>
                    <a:p>
                      <a:pPr algn="ctr"/>
                      <a:r>
                        <a:rPr kumimoji="1" lang="ja-JP" altLang="en-US" dirty="0"/>
                        <a:t>支持政党</a:t>
                      </a:r>
                    </a:p>
                  </a:txBody>
                  <a:tcPr anchor="ct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dirty="0"/>
                        <a:t>合計</a:t>
                      </a:r>
                    </a:p>
                  </a:txBody>
                  <a:tcPr anchor="ctr"/>
                </a:tc>
                <a:extLst>
                  <a:ext uri="{0D108BD9-81ED-4DB2-BD59-A6C34878D82A}">
                    <a16:rowId xmlns:a16="http://schemas.microsoft.com/office/drawing/2014/main" val="10000"/>
                  </a:ext>
                </a:extLst>
              </a:tr>
              <a:tr h="370840">
                <a:tc>
                  <a:txBody>
                    <a:bodyPr/>
                    <a:lstStyle/>
                    <a:p>
                      <a:r>
                        <a:rPr kumimoji="1" lang="ja-JP" altLang="en-US" dirty="0"/>
                        <a:t>信仰する宗教</a:t>
                      </a:r>
                    </a:p>
                  </a:txBody>
                  <a:tcPr/>
                </a:tc>
                <a:tc>
                  <a:txBody>
                    <a:bodyPr/>
                    <a:lstStyle/>
                    <a:p>
                      <a:pPr algn="ctr"/>
                      <a:r>
                        <a:rPr kumimoji="1" lang="ja-JP" altLang="en-US" dirty="0"/>
                        <a:t>民主党</a:t>
                      </a:r>
                    </a:p>
                  </a:txBody>
                  <a:tcPr/>
                </a:tc>
                <a:tc>
                  <a:txBody>
                    <a:bodyPr/>
                    <a:lstStyle/>
                    <a:p>
                      <a:pPr algn="ctr"/>
                      <a:r>
                        <a:rPr kumimoji="1" lang="ja-JP" altLang="en-US" dirty="0"/>
                        <a:t>支持政党なし</a:t>
                      </a:r>
                    </a:p>
                  </a:txBody>
                  <a:tcPr/>
                </a:tc>
                <a:tc>
                  <a:txBody>
                    <a:bodyPr/>
                    <a:lstStyle/>
                    <a:p>
                      <a:pPr algn="ctr"/>
                      <a:r>
                        <a:rPr kumimoji="1" lang="ja-JP" altLang="en-US" dirty="0"/>
                        <a:t>共和党</a:t>
                      </a:r>
                    </a:p>
                  </a:txBody>
                  <a:tcPr/>
                </a:tc>
                <a:tc vMerge="1">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プロテスタント</a:t>
                      </a:r>
                      <a:endParaRPr kumimoji="1" lang="en-US" altLang="ja-JP" dirty="0"/>
                    </a:p>
                  </a:txBody>
                  <a:tcPr/>
                </a:tc>
                <a:tc>
                  <a:txBody>
                    <a:bodyPr/>
                    <a:lstStyle/>
                    <a:p>
                      <a:pPr algn="r"/>
                      <a:r>
                        <a:rPr kumimoji="1" lang="ja-JP" altLang="en-US" u="sng" dirty="0">
                          <a:solidFill>
                            <a:srgbClr val="FF0000"/>
                          </a:solidFill>
                        </a:rPr>
                        <a:t>３２９ </a:t>
                      </a:r>
                      <a:r>
                        <a:rPr kumimoji="1" lang="en-US" altLang="ja-JP" u="sng" dirty="0">
                          <a:solidFill>
                            <a:srgbClr val="FF0000"/>
                          </a:solidFill>
                        </a:rPr>
                        <a:t>(36.0%)</a:t>
                      </a:r>
                      <a:endParaRPr kumimoji="1" lang="ja-JP" altLang="en-US" u="sng" dirty="0">
                        <a:solidFill>
                          <a:srgbClr val="FF0000"/>
                        </a:solidFill>
                      </a:endParaRPr>
                    </a:p>
                  </a:txBody>
                  <a:tcPr/>
                </a:tc>
                <a:tc>
                  <a:txBody>
                    <a:bodyPr/>
                    <a:lstStyle/>
                    <a:p>
                      <a:pPr algn="r"/>
                      <a:r>
                        <a:rPr kumimoji="1" lang="ja-JP" altLang="en-US" dirty="0"/>
                        <a:t>３０１ </a:t>
                      </a:r>
                      <a:r>
                        <a:rPr kumimoji="1" lang="en-US" altLang="ja-JP" dirty="0"/>
                        <a:t>(32.9%)</a:t>
                      </a:r>
                      <a:endParaRPr kumimoji="1" lang="ja-JP" altLang="en-US" dirty="0"/>
                    </a:p>
                  </a:txBody>
                  <a:tcPr/>
                </a:tc>
                <a:tc>
                  <a:txBody>
                    <a:bodyPr/>
                    <a:lstStyle/>
                    <a:p>
                      <a:pPr algn="r"/>
                      <a:r>
                        <a:rPr kumimoji="1" lang="ja-JP" altLang="en-US" u="sng" dirty="0">
                          <a:solidFill>
                            <a:srgbClr val="00B050"/>
                          </a:solidFill>
                        </a:rPr>
                        <a:t>２８４ </a:t>
                      </a:r>
                      <a:r>
                        <a:rPr kumimoji="1" lang="en-US" altLang="ja-JP" u="sng" dirty="0">
                          <a:solidFill>
                            <a:srgbClr val="00B050"/>
                          </a:solidFill>
                        </a:rPr>
                        <a:t>(31.1%)</a:t>
                      </a:r>
                      <a:endParaRPr kumimoji="1" lang="ja-JP" altLang="en-US" u="sng" dirty="0">
                        <a:solidFill>
                          <a:srgbClr val="00B050"/>
                        </a:solidFill>
                      </a:endParaRPr>
                    </a:p>
                  </a:txBody>
                  <a:tcPr/>
                </a:tc>
                <a:tc>
                  <a:txBody>
                    <a:bodyPr/>
                    <a:lstStyle/>
                    <a:p>
                      <a:pPr algn="r"/>
                      <a:r>
                        <a:rPr kumimoji="1" lang="en-US" altLang="ja-JP" dirty="0"/>
                        <a:t>914 (100.0%)</a:t>
                      </a:r>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カトリック</a:t>
                      </a:r>
                    </a:p>
                  </a:txBody>
                  <a:tcPr/>
                </a:tc>
                <a:tc>
                  <a:txBody>
                    <a:bodyPr/>
                    <a:lstStyle/>
                    <a:p>
                      <a:pPr algn="r"/>
                      <a:r>
                        <a:rPr kumimoji="1" lang="ja-JP" altLang="en-US" u="sng" dirty="0">
                          <a:solidFill>
                            <a:srgbClr val="FF0000"/>
                          </a:solidFill>
                        </a:rPr>
                        <a:t>１６６ </a:t>
                      </a:r>
                      <a:r>
                        <a:rPr kumimoji="1" lang="en-US" altLang="ja-JP" u="sng" dirty="0">
                          <a:solidFill>
                            <a:srgbClr val="FF0000"/>
                          </a:solidFill>
                        </a:rPr>
                        <a:t>(44.5%)</a:t>
                      </a:r>
                      <a:endParaRPr kumimoji="1" lang="ja-JP" altLang="en-US" u="sng" dirty="0">
                        <a:solidFill>
                          <a:srgbClr val="FF0000"/>
                        </a:solidFill>
                      </a:endParaRPr>
                    </a:p>
                  </a:txBody>
                  <a:tcPr/>
                </a:tc>
                <a:tc>
                  <a:txBody>
                    <a:bodyPr/>
                    <a:lstStyle/>
                    <a:p>
                      <a:pPr algn="r"/>
                      <a:r>
                        <a:rPr kumimoji="1" lang="ja-JP" altLang="en-US" dirty="0"/>
                        <a:t>１４２ </a:t>
                      </a:r>
                      <a:r>
                        <a:rPr kumimoji="1" lang="en-US" altLang="ja-JP" dirty="0"/>
                        <a:t>(38.1%)</a:t>
                      </a:r>
                      <a:endParaRPr kumimoji="1" lang="ja-JP" altLang="en-US" dirty="0"/>
                    </a:p>
                  </a:txBody>
                  <a:tcPr/>
                </a:tc>
                <a:tc>
                  <a:txBody>
                    <a:bodyPr/>
                    <a:lstStyle/>
                    <a:p>
                      <a:pPr algn="r"/>
                      <a:r>
                        <a:rPr kumimoji="1" lang="ja-JP" altLang="en-US" dirty="0"/>
                        <a:t>６５ </a:t>
                      </a:r>
                      <a:r>
                        <a:rPr kumimoji="1" lang="en-US" altLang="ja-JP" dirty="0"/>
                        <a:t>(17.4%)</a:t>
                      </a:r>
                      <a:endParaRPr kumimoji="1" lang="ja-JP" altLang="en-US" dirty="0"/>
                    </a:p>
                  </a:txBody>
                  <a:tcPr/>
                </a:tc>
                <a:tc>
                  <a:txBody>
                    <a:bodyPr/>
                    <a:lstStyle/>
                    <a:p>
                      <a:pPr algn="r"/>
                      <a:r>
                        <a:rPr kumimoji="1" lang="en-US" altLang="ja-JP" dirty="0"/>
                        <a:t>373 (100.0%)</a:t>
                      </a:r>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ユダヤ教</a:t>
                      </a:r>
                    </a:p>
                  </a:txBody>
                  <a:tcPr/>
                </a:tc>
                <a:tc>
                  <a:txBody>
                    <a:bodyPr/>
                    <a:lstStyle/>
                    <a:p>
                      <a:pPr algn="r"/>
                      <a:r>
                        <a:rPr kumimoji="1" lang="ja-JP" altLang="en-US" dirty="0"/>
                        <a:t>９ </a:t>
                      </a:r>
                      <a:r>
                        <a:rPr kumimoji="1" lang="en-US" altLang="ja-JP" dirty="0"/>
                        <a:t>(34.6%)</a:t>
                      </a:r>
                      <a:endParaRPr kumimoji="1" lang="ja-JP" altLang="en-US" dirty="0"/>
                    </a:p>
                  </a:txBody>
                  <a:tcPr/>
                </a:tc>
                <a:tc>
                  <a:txBody>
                    <a:bodyPr/>
                    <a:lstStyle/>
                    <a:p>
                      <a:pPr algn="r"/>
                      <a:r>
                        <a:rPr kumimoji="1" lang="ja-JP" altLang="en-US" u="sng" dirty="0">
                          <a:solidFill>
                            <a:srgbClr val="FF0000"/>
                          </a:solidFill>
                        </a:rPr>
                        <a:t>１０ </a:t>
                      </a:r>
                      <a:r>
                        <a:rPr kumimoji="1" lang="en-US" altLang="ja-JP" u="sng" dirty="0">
                          <a:solidFill>
                            <a:srgbClr val="FF0000"/>
                          </a:solidFill>
                        </a:rPr>
                        <a:t>(38.5%)</a:t>
                      </a:r>
                      <a:endParaRPr kumimoji="1" lang="ja-JP" altLang="en-US" u="sng" dirty="0">
                        <a:solidFill>
                          <a:srgbClr val="FF0000"/>
                        </a:solidFill>
                      </a:endParaRPr>
                    </a:p>
                  </a:txBody>
                  <a:tcPr/>
                </a:tc>
                <a:tc>
                  <a:txBody>
                    <a:bodyPr/>
                    <a:lstStyle/>
                    <a:p>
                      <a:pPr algn="r"/>
                      <a:r>
                        <a:rPr kumimoji="1" lang="ja-JP" altLang="en-US" dirty="0"/>
                        <a:t>７ </a:t>
                      </a:r>
                      <a:r>
                        <a:rPr kumimoji="1" lang="en-US" altLang="ja-JP" dirty="0"/>
                        <a:t>(26.9%)</a:t>
                      </a:r>
                      <a:endParaRPr kumimoji="1" lang="ja-JP" altLang="en-US" dirty="0"/>
                    </a:p>
                  </a:txBody>
                  <a:tcPr/>
                </a:tc>
                <a:tc>
                  <a:txBody>
                    <a:bodyPr/>
                    <a:lstStyle/>
                    <a:p>
                      <a:pPr algn="r"/>
                      <a:r>
                        <a:rPr kumimoji="1" lang="en-US" altLang="ja-JP" dirty="0"/>
                        <a:t>26 (100.0%)</a:t>
                      </a:r>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無宗教</a:t>
                      </a:r>
                    </a:p>
                  </a:txBody>
                  <a:tcPr/>
                </a:tc>
                <a:tc>
                  <a:txBody>
                    <a:bodyPr/>
                    <a:lstStyle/>
                    <a:p>
                      <a:pPr algn="r"/>
                      <a:r>
                        <a:rPr kumimoji="1" lang="ja-JP" altLang="en-US" dirty="0"/>
                        <a:t>２９ </a:t>
                      </a:r>
                      <a:r>
                        <a:rPr kumimoji="1" lang="en-US" altLang="ja-JP" dirty="0"/>
                        <a:t>(27.9%)</a:t>
                      </a:r>
                      <a:endParaRPr kumimoji="1" lang="ja-JP" altLang="en-US" dirty="0"/>
                    </a:p>
                  </a:txBody>
                  <a:tcPr/>
                </a:tc>
                <a:tc>
                  <a:txBody>
                    <a:bodyPr/>
                    <a:lstStyle/>
                    <a:p>
                      <a:pPr algn="r"/>
                      <a:r>
                        <a:rPr kumimoji="1" lang="ja-JP" altLang="en-US" u="sng" dirty="0">
                          <a:solidFill>
                            <a:srgbClr val="FF0000"/>
                          </a:solidFill>
                        </a:rPr>
                        <a:t>６３ </a:t>
                      </a:r>
                      <a:r>
                        <a:rPr kumimoji="1" lang="en-US" altLang="ja-JP" u="sng" dirty="0">
                          <a:solidFill>
                            <a:srgbClr val="FF0000"/>
                          </a:solidFill>
                        </a:rPr>
                        <a:t>(60.6%)</a:t>
                      </a:r>
                      <a:endParaRPr kumimoji="1" lang="ja-JP" altLang="en-US" u="sng" dirty="0">
                        <a:solidFill>
                          <a:srgbClr val="FF0000"/>
                        </a:solidFill>
                      </a:endParaRPr>
                    </a:p>
                  </a:txBody>
                  <a:tcPr/>
                </a:tc>
                <a:tc>
                  <a:txBody>
                    <a:bodyPr/>
                    <a:lstStyle/>
                    <a:p>
                      <a:pPr algn="r"/>
                      <a:r>
                        <a:rPr kumimoji="1" lang="ja-JP" altLang="en-US" dirty="0"/>
                        <a:t>１２ </a:t>
                      </a:r>
                      <a:r>
                        <a:rPr kumimoji="1" lang="en-US" altLang="ja-JP" dirty="0"/>
                        <a:t>(11.5%)</a:t>
                      </a:r>
                      <a:endParaRPr kumimoji="1" lang="ja-JP" altLang="en-US" dirty="0"/>
                    </a:p>
                  </a:txBody>
                  <a:tcPr/>
                </a:tc>
                <a:tc>
                  <a:txBody>
                    <a:bodyPr/>
                    <a:lstStyle/>
                    <a:p>
                      <a:pPr algn="r"/>
                      <a:r>
                        <a:rPr kumimoji="1" lang="en-US" altLang="ja-JP" dirty="0"/>
                        <a:t>104 (100.0%)</a:t>
                      </a:r>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a:t>
                      </a:r>
                    </a:p>
                  </a:txBody>
                  <a:tcPr/>
                </a:tc>
                <a:tc>
                  <a:txBody>
                    <a:bodyPr/>
                    <a:lstStyle/>
                    <a:p>
                      <a:pPr algn="r"/>
                      <a:r>
                        <a:rPr kumimoji="1" lang="ja-JP" altLang="en-US" dirty="0"/>
                        <a:t>１０ </a:t>
                      </a:r>
                      <a:r>
                        <a:rPr kumimoji="1" lang="en-US" altLang="ja-JP" dirty="0"/>
                        <a:t>(55.6%)</a:t>
                      </a:r>
                      <a:endParaRPr kumimoji="1" lang="ja-JP" altLang="en-US" dirty="0"/>
                    </a:p>
                  </a:txBody>
                  <a:tcPr/>
                </a:tc>
                <a:tc>
                  <a:txBody>
                    <a:bodyPr/>
                    <a:lstStyle/>
                    <a:p>
                      <a:pPr algn="r"/>
                      <a:r>
                        <a:rPr kumimoji="1" lang="ja-JP" altLang="en-US" dirty="0"/>
                        <a:t>８ </a:t>
                      </a:r>
                      <a:r>
                        <a:rPr kumimoji="1" lang="en-US" altLang="ja-JP" dirty="0"/>
                        <a:t>(44.4%)</a:t>
                      </a:r>
                      <a:endParaRPr kumimoji="1" lang="ja-JP" altLang="en-US" dirty="0"/>
                    </a:p>
                  </a:txBody>
                  <a:tcPr/>
                </a:tc>
                <a:tc>
                  <a:txBody>
                    <a:bodyPr/>
                    <a:lstStyle/>
                    <a:p>
                      <a:pPr algn="r"/>
                      <a:r>
                        <a:rPr kumimoji="1" lang="ja-JP" altLang="en-US" dirty="0"/>
                        <a:t>０ </a:t>
                      </a:r>
                      <a:r>
                        <a:rPr kumimoji="1" lang="en-US" altLang="ja-JP" dirty="0"/>
                        <a:t>(0.0%)</a:t>
                      </a:r>
                      <a:endParaRPr kumimoji="1" lang="ja-JP" altLang="en-US" dirty="0"/>
                    </a:p>
                  </a:txBody>
                  <a:tcPr/>
                </a:tc>
                <a:tc>
                  <a:txBody>
                    <a:bodyPr/>
                    <a:lstStyle/>
                    <a:p>
                      <a:pPr algn="r"/>
                      <a:r>
                        <a:rPr kumimoji="1" lang="en-US" altLang="ja-JP" dirty="0"/>
                        <a:t>18 (100.0%)</a:t>
                      </a:r>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b="1" baseline="0" dirty="0">
                          <a:solidFill>
                            <a:schemeClr val="bg1"/>
                          </a:solidFill>
                        </a:rPr>
                        <a:t>合計</a:t>
                      </a:r>
                    </a:p>
                  </a:txBody>
                  <a:tcPr>
                    <a:solidFill>
                      <a:schemeClr val="tx2">
                        <a:lumMod val="60000"/>
                        <a:lumOff val="40000"/>
                      </a:schemeClr>
                    </a:solidFill>
                  </a:tcPr>
                </a:tc>
                <a:tc>
                  <a:txBody>
                    <a:bodyPr/>
                    <a:lstStyle/>
                    <a:p>
                      <a:pPr algn="r"/>
                      <a:r>
                        <a:rPr kumimoji="1" lang="ja-JP" altLang="en-US" dirty="0"/>
                        <a:t>５４３</a:t>
                      </a:r>
                      <a:r>
                        <a:rPr kumimoji="1" lang="ja-JP" altLang="en-US" baseline="0" dirty="0"/>
                        <a:t> </a:t>
                      </a:r>
                      <a:r>
                        <a:rPr kumimoji="1" lang="en-US" altLang="ja-JP" baseline="0" dirty="0"/>
                        <a:t>(37.8%)</a:t>
                      </a:r>
                      <a:endParaRPr kumimoji="1" lang="ja-JP" altLang="en-US" dirty="0"/>
                    </a:p>
                  </a:txBody>
                  <a:tcPr>
                    <a:solidFill>
                      <a:schemeClr val="tx2">
                        <a:lumMod val="60000"/>
                        <a:lumOff val="40000"/>
                      </a:schemeClr>
                    </a:solidFill>
                  </a:tcPr>
                </a:tc>
                <a:tc>
                  <a:txBody>
                    <a:bodyPr/>
                    <a:lstStyle/>
                    <a:p>
                      <a:pPr algn="r"/>
                      <a:r>
                        <a:rPr kumimoji="1" lang="ja-JP" altLang="en-US" dirty="0"/>
                        <a:t>５２４ </a:t>
                      </a:r>
                      <a:r>
                        <a:rPr kumimoji="1" lang="en-US" altLang="ja-JP" dirty="0"/>
                        <a:t>(36.5%)</a:t>
                      </a:r>
                      <a:endParaRPr kumimoji="1" lang="ja-JP" altLang="en-US" dirty="0"/>
                    </a:p>
                  </a:txBody>
                  <a:tcPr>
                    <a:solidFill>
                      <a:schemeClr val="tx2">
                        <a:lumMod val="60000"/>
                        <a:lumOff val="40000"/>
                      </a:schemeClr>
                    </a:solidFill>
                  </a:tcPr>
                </a:tc>
                <a:tc>
                  <a:txBody>
                    <a:bodyPr/>
                    <a:lstStyle/>
                    <a:p>
                      <a:pPr algn="r"/>
                      <a:r>
                        <a:rPr kumimoji="1" lang="ja-JP" altLang="en-US" dirty="0"/>
                        <a:t>３６８ </a:t>
                      </a:r>
                      <a:r>
                        <a:rPr kumimoji="1" lang="en-US" altLang="ja-JP" dirty="0"/>
                        <a:t>(25.6%)</a:t>
                      </a:r>
                      <a:endParaRPr kumimoji="1" lang="ja-JP" altLang="en-US" dirty="0"/>
                    </a:p>
                  </a:txBody>
                  <a:tcPr>
                    <a:solidFill>
                      <a:schemeClr val="tx2">
                        <a:lumMod val="60000"/>
                        <a:lumOff val="40000"/>
                      </a:schemeClr>
                    </a:solidFill>
                  </a:tcPr>
                </a:tc>
                <a:tc>
                  <a:txBody>
                    <a:bodyPr/>
                    <a:lstStyle/>
                    <a:p>
                      <a:pPr algn="r"/>
                      <a:r>
                        <a:rPr kumimoji="1" lang="en-US" altLang="ja-JP" dirty="0"/>
                        <a:t>1435 (99.9%)</a:t>
                      </a:r>
                      <a:endParaRPr kumimoji="1" lang="ja-JP" altLang="en-US" dirty="0"/>
                    </a:p>
                  </a:txBody>
                  <a:tcPr>
                    <a:solidFill>
                      <a:schemeClr val="tx2">
                        <a:lumMod val="60000"/>
                        <a:lumOff val="40000"/>
                      </a:schemeClr>
                    </a:solidFill>
                  </a:tcPr>
                </a:tc>
                <a:extLst>
                  <a:ext uri="{0D108BD9-81ED-4DB2-BD59-A6C34878D82A}">
                    <a16:rowId xmlns:a16="http://schemas.microsoft.com/office/drawing/2014/main" val="10007"/>
                  </a:ext>
                </a:extLst>
              </a:tr>
            </a:tbl>
          </a:graphicData>
        </a:graphic>
      </p:graphicFrame>
      <p:sp>
        <p:nvSpPr>
          <p:cNvPr id="5" name="テキスト ボックス 4"/>
          <p:cNvSpPr txBox="1"/>
          <p:nvPr/>
        </p:nvSpPr>
        <p:spPr>
          <a:xfrm>
            <a:off x="785786" y="5000636"/>
            <a:ext cx="6191118" cy="523220"/>
          </a:xfrm>
          <a:prstGeom prst="rect">
            <a:avLst/>
          </a:prstGeom>
          <a:noFill/>
        </p:spPr>
        <p:txBody>
          <a:bodyPr wrap="none" rtlCol="0">
            <a:spAutoFit/>
          </a:bodyPr>
          <a:lstStyle/>
          <a:p>
            <a:r>
              <a:rPr lang="ja-JP" altLang="en-US" sz="2800" dirty="0"/>
              <a:t>２</a:t>
            </a:r>
            <a:r>
              <a:rPr kumimoji="1" lang="ja-JP" altLang="en-US" sz="2800" dirty="0"/>
              <a:t>つの操作仮説はいずれも支持された．</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独立性のカイ二乗検定</a:t>
            </a:r>
          </a:p>
        </p:txBody>
      </p:sp>
      <p:sp>
        <p:nvSpPr>
          <p:cNvPr id="3" name="コンテンツ プレースホルダ 2"/>
          <p:cNvSpPr>
            <a:spLocks noGrp="1"/>
          </p:cNvSpPr>
          <p:nvPr>
            <p:ph idx="1"/>
          </p:nvPr>
        </p:nvSpPr>
        <p:spPr/>
        <p:txBody>
          <a:bodyPr>
            <a:normAutofit fontScale="92500"/>
          </a:bodyPr>
          <a:lstStyle/>
          <a:p>
            <a:r>
              <a:rPr lang="ja-JP" altLang="en-US" dirty="0"/>
              <a:t>母集団において２つの変数間に関連があるか，統計的仮説検定を行うことができる．</a:t>
            </a:r>
            <a:endParaRPr kumimoji="1" lang="en-US" altLang="ja-JP" dirty="0"/>
          </a:p>
          <a:p>
            <a:r>
              <a:rPr kumimoji="1" lang="ja-JP" altLang="en-US" dirty="0"/>
              <a:t>帰無仮説：２つの変数が</a:t>
            </a:r>
            <a:r>
              <a:rPr kumimoji="1" lang="ja-JP" altLang="en-US" u="sng" dirty="0">
                <a:solidFill>
                  <a:srgbClr val="FF0000"/>
                </a:solidFill>
              </a:rPr>
              <a:t>統計的に独立</a:t>
            </a:r>
            <a:r>
              <a:rPr kumimoji="1" lang="ja-JP" altLang="en-US" dirty="0"/>
              <a:t>（</a:t>
            </a:r>
            <a:r>
              <a:rPr kumimoji="1" lang="en-US" altLang="ja-JP" dirty="0"/>
              <a:t>statistical independence</a:t>
            </a:r>
            <a:r>
              <a:rPr kumimoji="1" lang="ja-JP" altLang="en-US" dirty="0"/>
              <a:t>）</a:t>
            </a:r>
            <a:endParaRPr kumimoji="1" lang="en-US" altLang="ja-JP" dirty="0"/>
          </a:p>
          <a:p>
            <a:pPr lvl="1"/>
            <a:r>
              <a:rPr lang="ja-JP" altLang="en-US" dirty="0"/>
              <a:t>分割表において，一方の変数のカテゴリごとに見た，もう一方の変数の比率が同じになる．（独立の定義）</a:t>
            </a:r>
            <a:endParaRPr lang="en-US" altLang="ja-JP" dirty="0"/>
          </a:p>
          <a:p>
            <a:pPr lvl="1"/>
            <a:r>
              <a:rPr lang="ja-JP" altLang="en-US" dirty="0"/>
              <a:t>この仮説から計算される度数を</a:t>
            </a:r>
            <a:r>
              <a:rPr lang="ja-JP" altLang="en-US" u="sng" dirty="0">
                <a:solidFill>
                  <a:srgbClr val="FF0000"/>
                </a:solidFill>
              </a:rPr>
              <a:t>期待度数</a:t>
            </a:r>
            <a:r>
              <a:rPr lang="ja-JP" altLang="en-US" dirty="0"/>
              <a:t>（</a:t>
            </a:r>
            <a:r>
              <a:rPr lang="en-US" altLang="ja-JP" dirty="0"/>
              <a:t>expected frequency</a:t>
            </a:r>
            <a:r>
              <a:rPr lang="ja-JP" altLang="en-US" dirty="0"/>
              <a:t>）と呼ぶ．</a:t>
            </a:r>
          </a:p>
          <a:p>
            <a:r>
              <a:rPr lang="ja-JP" altLang="en-US" dirty="0"/>
              <a:t>対立仮説：２つの変数は独立でない．</a:t>
            </a: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500694" y="2714620"/>
            <a:ext cx="1428760" cy="242889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角丸四角形 4"/>
          <p:cNvSpPr/>
          <p:nvPr/>
        </p:nvSpPr>
        <p:spPr>
          <a:xfrm>
            <a:off x="3929058" y="2714620"/>
            <a:ext cx="1357322" cy="242889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a:t>統計的に独立な２変数</a:t>
            </a:r>
            <a:endParaRPr kumimoji="1" lang="ja-JP" altLang="en-US" dirty="0"/>
          </a:p>
        </p:txBody>
      </p:sp>
      <p:graphicFrame>
        <p:nvGraphicFramePr>
          <p:cNvPr id="4" name="コンテンツ プレースホルダ 3"/>
          <p:cNvGraphicFramePr>
            <a:graphicFrameLocks noGrp="1"/>
          </p:cNvGraphicFramePr>
          <p:nvPr>
            <p:ph idx="1"/>
          </p:nvPr>
        </p:nvGraphicFramePr>
        <p:xfrm>
          <a:off x="428596" y="1928802"/>
          <a:ext cx="8229600" cy="4089090"/>
        </p:xfrm>
        <a:graphic>
          <a:graphicData uri="http://schemas.openxmlformats.org/drawingml/2006/table">
            <a:tbl>
              <a:tblPr firstRow="1" bandRow="1">
                <a:tableStyleId>{2D5ABB26-0587-4C30-8999-92F81FD0307C}</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722950">
                <a:tc rowSpan="2"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ja-JP" altLang="en-US"/>
                    </a:p>
                  </a:txBody>
                  <a:tcPr/>
                </a:tc>
                <a:tc gridSpan="2">
                  <a:txBody>
                    <a:bodyPr/>
                    <a:lstStyle/>
                    <a:p>
                      <a:pPr algn="ctr"/>
                      <a:r>
                        <a:rPr lang="ja-JP" altLang="en-US" sz="4000" dirty="0"/>
                        <a:t>性別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4000" dirty="0"/>
                    </a:p>
                  </a:txBody>
                  <a:tcPr/>
                </a:tc>
                <a:tc rowSpan="2">
                  <a:txBody>
                    <a:bodyPr/>
                    <a:lstStyle/>
                    <a:p>
                      <a:pPr algn="ctr"/>
                      <a:r>
                        <a:rPr kumimoji="1" lang="ja-JP" altLang="en-US" sz="4000" dirty="0"/>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22950">
                <a:tc gridSpan="2" vMerge="1">
                  <a:txBody>
                    <a:bodyPr/>
                    <a:lstStyle/>
                    <a:p>
                      <a:endParaRPr kumimoji="1" lang="ja-JP" altLang="en-US"/>
                    </a:p>
                  </a:txBody>
                  <a:tcPr/>
                </a:tc>
                <a:tc hMerge="1" vMerge="1">
                  <a:txBody>
                    <a:bodyPr/>
                    <a:lstStyle/>
                    <a:p>
                      <a:endParaRPr kumimoji="1" lang="ja-JP" altLang="en-US" sz="4000" dirty="0"/>
                    </a:p>
                  </a:txBody>
                  <a:tcPr/>
                </a:tc>
                <a:tc>
                  <a:txBody>
                    <a:bodyPr/>
                    <a:lstStyle/>
                    <a:p>
                      <a:pPr algn="ctr"/>
                      <a:r>
                        <a:rPr kumimoji="1" lang="ja-JP" altLang="en-US" sz="4000" dirty="0"/>
                        <a:t>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4000" dirty="0"/>
                        <a:t>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60120">
                <a:tc rowSpan="2">
                  <a:txBody>
                    <a:bodyPr/>
                    <a:lstStyle/>
                    <a:p>
                      <a:r>
                        <a:rPr kumimoji="1" lang="ja-JP" altLang="en-US" sz="4000" dirty="0"/>
                        <a:t>大学進学予定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4000" dirty="0"/>
                        <a:t>あり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30.0%</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30.0%</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60120">
                <a:tc vMerge="1">
                  <a:txBody>
                    <a:bodyPr/>
                    <a:lstStyle/>
                    <a:p>
                      <a:endParaRPr kumimoji="1" lang="ja-JP" altLang="en-US" dirty="0"/>
                    </a:p>
                  </a:txBody>
                  <a:tcPr/>
                </a:tc>
                <a:tc>
                  <a:txBody>
                    <a:bodyPr/>
                    <a:lstStyle/>
                    <a:p>
                      <a:r>
                        <a:rPr kumimoji="1" lang="ja-JP" altLang="en-US" sz="4000" dirty="0"/>
                        <a:t>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70.0%</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70.0%</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70.0%</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22950">
                <a:tc gridSpan="2">
                  <a:txBody>
                    <a:bodyPr/>
                    <a:lstStyle/>
                    <a:p>
                      <a:pPr algn="ctr"/>
                      <a:r>
                        <a:rPr kumimoji="1" lang="ja-JP" altLang="en-US" sz="4000" dirty="0"/>
                        <a:t>合計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3600" dirty="0"/>
                        <a:t>100.0%</a:t>
                      </a:r>
                      <a:endParaRPr kumimoji="1" lang="ja-JP" altLang="en-US" sz="3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3600" dirty="0"/>
                        <a:t>100.0%</a:t>
                      </a:r>
                      <a:endParaRPr kumimoji="1" lang="ja-JP" altLang="en-US" sz="3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3600" dirty="0"/>
                        <a:t>100.0%</a:t>
                      </a:r>
                      <a:endParaRPr kumimoji="1" lang="ja-JP" altLang="en-US" sz="3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２</a:t>
            </a:r>
            <a:r>
              <a:rPr lang="en-US" altLang="ja-JP"/>
              <a:t>×</a:t>
            </a:r>
            <a:r>
              <a:rPr lang="ja-JP" altLang="en-US"/>
              <a:t>２分割表での期待度数</a:t>
            </a:r>
            <a:endParaRPr kumimoji="1" lang="ja-JP" altLang="en-US" dirty="0"/>
          </a:p>
        </p:txBody>
      </p:sp>
      <p:graphicFrame>
        <p:nvGraphicFramePr>
          <p:cNvPr id="4" name="コンテンツ プレースホルダ 3"/>
          <p:cNvGraphicFramePr>
            <a:graphicFrameLocks noGrp="1"/>
          </p:cNvGraphicFramePr>
          <p:nvPr>
            <p:ph idx="1"/>
            <p:extLst>
              <p:ext uri="{D42A27DB-BD31-4B8C-83A1-F6EECF244321}">
                <p14:modId xmlns:p14="http://schemas.microsoft.com/office/powerpoint/2010/main" val="2155952360"/>
              </p:ext>
            </p:extLst>
          </p:nvPr>
        </p:nvGraphicFramePr>
        <p:xfrm>
          <a:off x="428596" y="1571612"/>
          <a:ext cx="8229600" cy="4857784"/>
        </p:xfrm>
        <a:graphic>
          <a:graphicData uri="http://schemas.openxmlformats.org/drawingml/2006/table">
            <a:tbl>
              <a:tblPr firstRow="1" bandRow="1">
                <a:tableStyleId>{2D5ABB26-0587-4C30-8999-92F81FD0307C}</a:tableStyleId>
              </a:tblPr>
              <a:tblGrid>
                <a:gridCol w="1285884">
                  <a:extLst>
                    <a:ext uri="{9D8B030D-6E8A-4147-A177-3AD203B41FA5}">
                      <a16:colId xmlns:a16="http://schemas.microsoft.com/office/drawing/2014/main" val="20000"/>
                    </a:ext>
                  </a:extLst>
                </a:gridCol>
                <a:gridCol w="1143008">
                  <a:extLst>
                    <a:ext uri="{9D8B030D-6E8A-4147-A177-3AD203B41FA5}">
                      <a16:colId xmlns:a16="http://schemas.microsoft.com/office/drawing/2014/main" val="20001"/>
                    </a:ext>
                  </a:extLst>
                </a:gridCol>
                <a:gridCol w="2214578">
                  <a:extLst>
                    <a:ext uri="{9D8B030D-6E8A-4147-A177-3AD203B41FA5}">
                      <a16:colId xmlns:a16="http://schemas.microsoft.com/office/drawing/2014/main" val="20002"/>
                    </a:ext>
                  </a:extLst>
                </a:gridCol>
                <a:gridCol w="2214578">
                  <a:extLst>
                    <a:ext uri="{9D8B030D-6E8A-4147-A177-3AD203B41FA5}">
                      <a16:colId xmlns:a16="http://schemas.microsoft.com/office/drawing/2014/main" val="20003"/>
                    </a:ext>
                  </a:extLst>
                </a:gridCol>
                <a:gridCol w="1371552">
                  <a:extLst>
                    <a:ext uri="{9D8B030D-6E8A-4147-A177-3AD203B41FA5}">
                      <a16:colId xmlns:a16="http://schemas.microsoft.com/office/drawing/2014/main" val="20004"/>
                    </a:ext>
                  </a:extLst>
                </a:gridCol>
              </a:tblGrid>
              <a:tr h="841847">
                <a:tc rowSpan="2"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ja-JP" altLang="en-US"/>
                    </a:p>
                  </a:txBody>
                  <a:tcPr/>
                </a:tc>
                <a:tc gridSpan="2">
                  <a:txBody>
                    <a:bodyPr/>
                    <a:lstStyle/>
                    <a:p>
                      <a:pPr algn="ctr"/>
                      <a:r>
                        <a:rPr lang="ja-JP" altLang="en-US" sz="4000" dirty="0"/>
                        <a:t>性別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4000" dirty="0"/>
                    </a:p>
                  </a:txBody>
                  <a:tcPr/>
                </a:tc>
                <a:tc rowSpan="2">
                  <a:txBody>
                    <a:bodyPr/>
                    <a:lstStyle/>
                    <a:p>
                      <a:pPr algn="ctr"/>
                      <a:r>
                        <a:rPr kumimoji="1" lang="ja-JP" altLang="en-US" sz="4000" dirty="0"/>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41847">
                <a:tc gridSpan="2" vMerge="1">
                  <a:txBody>
                    <a:bodyPr/>
                    <a:lstStyle/>
                    <a:p>
                      <a:endParaRPr kumimoji="1" lang="ja-JP" altLang="en-US"/>
                    </a:p>
                  </a:txBody>
                  <a:tcPr/>
                </a:tc>
                <a:tc hMerge="1" vMerge="1">
                  <a:txBody>
                    <a:bodyPr/>
                    <a:lstStyle/>
                    <a:p>
                      <a:endParaRPr kumimoji="1" lang="ja-JP" altLang="en-US" sz="4000" dirty="0"/>
                    </a:p>
                  </a:txBody>
                  <a:tcPr/>
                </a:tc>
                <a:tc>
                  <a:txBody>
                    <a:bodyPr/>
                    <a:lstStyle/>
                    <a:p>
                      <a:pPr algn="ctr"/>
                      <a:r>
                        <a:rPr kumimoji="1" lang="ja-JP" altLang="en-US" sz="4000" dirty="0"/>
                        <a:t>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4000" dirty="0"/>
                        <a:t>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52966">
                <a:tc rowSpan="2">
                  <a:txBody>
                    <a:bodyPr/>
                    <a:lstStyle/>
                    <a:p>
                      <a:r>
                        <a:rPr kumimoji="1" lang="ja-JP" altLang="en-US" sz="4000" dirty="0"/>
                        <a:t>大学進学予定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4000" dirty="0"/>
                        <a:t>あり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i="1" dirty="0"/>
                        <a:t>f</a:t>
                      </a:r>
                      <a:r>
                        <a:rPr kumimoji="1" lang="en-US" altLang="ja-JP" sz="4000" baseline="-25000" dirty="0"/>
                        <a:t>1</a:t>
                      </a:r>
                      <a:r>
                        <a:rPr kumimoji="1" lang="en-US" altLang="ja-JP" sz="4000" dirty="0"/>
                        <a:t>.</a:t>
                      </a:r>
                      <a:endParaRPr kumimoji="1" lang="ja-JP" altLang="en-US"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152966">
                <a:tc vMerge="1">
                  <a:txBody>
                    <a:bodyPr/>
                    <a:lstStyle/>
                    <a:p>
                      <a:endParaRPr kumimoji="1" lang="ja-JP" altLang="en-US" dirty="0"/>
                    </a:p>
                  </a:txBody>
                  <a:tcPr/>
                </a:tc>
                <a:tc>
                  <a:txBody>
                    <a:bodyPr/>
                    <a:lstStyle/>
                    <a:p>
                      <a:r>
                        <a:rPr kumimoji="1" lang="ja-JP" altLang="en-US" sz="4000" dirty="0"/>
                        <a:t>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4000" i="1" dirty="0"/>
                        <a:t>f</a:t>
                      </a:r>
                      <a:r>
                        <a:rPr kumimoji="1" lang="en-US" altLang="ja-JP" sz="4000" baseline="-25000" dirty="0"/>
                        <a:t>2</a:t>
                      </a:r>
                      <a:r>
                        <a:rPr kumimoji="1" lang="en-US" altLang="ja-JP" sz="4000" dirty="0"/>
                        <a:t>.</a:t>
                      </a:r>
                      <a:endParaRPr kumimoji="1" lang="ja-JP" altLang="en-US"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68158">
                <a:tc gridSpan="2">
                  <a:txBody>
                    <a:bodyPr/>
                    <a:lstStyle/>
                    <a:p>
                      <a:pPr algn="ctr"/>
                      <a:r>
                        <a:rPr kumimoji="1" lang="ja-JP" altLang="en-US" sz="4000" dirty="0"/>
                        <a:t>合計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3600" i="1" dirty="0"/>
                        <a:t>f</a:t>
                      </a:r>
                      <a:r>
                        <a:rPr kumimoji="1" lang="en-US" altLang="ja-JP" sz="3600" dirty="0"/>
                        <a:t>.</a:t>
                      </a:r>
                      <a:r>
                        <a:rPr kumimoji="1" lang="en-US" altLang="ja-JP" sz="3600" baseline="-25000" dirty="0"/>
                        <a:t>1</a:t>
                      </a:r>
                      <a:endParaRPr kumimoji="1" lang="ja-JP" altLang="en-US" sz="36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3600" i="1" dirty="0"/>
                        <a:t>f</a:t>
                      </a:r>
                      <a:r>
                        <a:rPr kumimoji="1" lang="en-US" altLang="ja-JP" sz="3600" dirty="0"/>
                        <a:t>.</a:t>
                      </a:r>
                      <a:r>
                        <a:rPr kumimoji="1" lang="en-US" altLang="ja-JP" sz="3600" baseline="-25000" dirty="0"/>
                        <a:t>2</a:t>
                      </a:r>
                      <a:endParaRPr kumimoji="1" lang="ja-JP" altLang="en-US" sz="36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3600" i="1" dirty="0"/>
                        <a:t>N</a:t>
                      </a:r>
                      <a:endParaRPr kumimoji="1" lang="ja-JP" altLang="en-US" sz="360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3" name="テキスト ボックス 2"/>
              <p:cNvSpPr txBox="1"/>
              <p:nvPr/>
            </p:nvSpPr>
            <p:spPr>
              <a:xfrm>
                <a:off x="3310907" y="3292210"/>
                <a:ext cx="1433277" cy="9330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en-US" altLang="ja-JP" sz="3200" b="0" i="1" smtClean="0">
                              <a:latin typeface="Cambria Math" panose="02040503050406030204" pitchFamily="18" charset="0"/>
                            </a:rPr>
                            <m:t>𝑓</m:t>
                          </m:r>
                        </m:e>
                        <m:sub>
                          <m:r>
                            <a:rPr lang="en-US" altLang="ja-JP" sz="3200" i="1">
                              <a:latin typeface="Cambria Math" panose="02040503050406030204" pitchFamily="18" charset="0"/>
                              <a:ea typeface="Cambria Math" panose="02040503050406030204" pitchFamily="18" charset="0"/>
                            </a:rPr>
                            <m:t>∙</m:t>
                          </m:r>
                          <m:r>
                            <a:rPr lang="en-US" altLang="ja-JP" sz="3200" b="0" i="1" smtClean="0">
                              <a:latin typeface="Cambria Math" panose="02040503050406030204" pitchFamily="18" charset="0"/>
                              <a:ea typeface="Cambria Math" panose="02040503050406030204" pitchFamily="18" charset="0"/>
                            </a:rPr>
                            <m:t>1</m:t>
                          </m:r>
                        </m:sub>
                      </m:sSub>
                      <m:r>
                        <a:rPr kumimoji="1" lang="en-US" altLang="ja-JP" sz="3200" i="1" smtClean="0">
                          <a:latin typeface="Cambria Math" panose="02040503050406030204" pitchFamily="18" charset="0"/>
                          <a:ea typeface="Cambria Math" panose="02040503050406030204" pitchFamily="18" charset="0"/>
                        </a:rPr>
                        <m:t>×</m:t>
                      </m:r>
                      <m:f>
                        <m:fPr>
                          <m:ctrlPr>
                            <a:rPr kumimoji="1" lang="en-US" altLang="ja-JP" sz="3200" i="1" smtClean="0">
                              <a:latin typeface="Cambria Math" panose="02040503050406030204" pitchFamily="18" charset="0"/>
                              <a:ea typeface="Cambria Math" panose="02040503050406030204" pitchFamily="18" charset="0"/>
                            </a:rPr>
                          </m:ctrlPr>
                        </m:fPr>
                        <m:num>
                          <m:sSub>
                            <m:sSubPr>
                              <m:ctrlPr>
                                <a:rPr kumimoji="1" lang="en-US" altLang="ja-JP" sz="320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𝑓</m:t>
                              </m:r>
                            </m:e>
                            <m:sub>
                              <m:r>
                                <a:rPr kumimoji="1" lang="en-US" altLang="ja-JP" sz="3200" b="0" i="1" smtClean="0">
                                  <a:latin typeface="Cambria Math" panose="02040503050406030204" pitchFamily="18" charset="0"/>
                                  <a:ea typeface="Cambria Math" panose="02040503050406030204" pitchFamily="18" charset="0"/>
                                </a:rPr>
                                <m:t>1∙</m:t>
                              </m:r>
                            </m:sub>
                          </m:sSub>
                        </m:num>
                        <m:den>
                          <m:r>
                            <a:rPr kumimoji="1" lang="en-US" altLang="ja-JP" sz="3200" b="0" i="1" smtClean="0">
                              <a:latin typeface="Cambria Math" panose="02040503050406030204" pitchFamily="18" charset="0"/>
                              <a:ea typeface="Cambria Math" panose="02040503050406030204" pitchFamily="18" charset="0"/>
                            </a:rPr>
                            <m:t>𝑁</m:t>
                          </m:r>
                        </m:den>
                      </m:f>
                    </m:oMath>
                  </m:oMathPara>
                </a14:m>
                <a:endParaRPr kumimoji="1" lang="ja-JP" altLang="en-US" sz="32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3310907" y="3292210"/>
                <a:ext cx="1433277" cy="933012"/>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p:cNvSpPr txBox="1"/>
              <p:nvPr/>
            </p:nvSpPr>
            <p:spPr>
              <a:xfrm>
                <a:off x="5411788" y="3342139"/>
                <a:ext cx="1433276" cy="9330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en-US" altLang="ja-JP" sz="3200" b="0" i="1" smtClean="0">
                              <a:latin typeface="Cambria Math" panose="02040503050406030204" pitchFamily="18" charset="0"/>
                            </a:rPr>
                            <m:t>𝑓</m:t>
                          </m:r>
                        </m:e>
                        <m:sub>
                          <m:r>
                            <a:rPr lang="en-US" altLang="ja-JP" sz="3200" i="1">
                              <a:latin typeface="Cambria Math" panose="02040503050406030204" pitchFamily="18" charset="0"/>
                              <a:ea typeface="Cambria Math" panose="02040503050406030204" pitchFamily="18" charset="0"/>
                            </a:rPr>
                            <m:t>∙</m:t>
                          </m:r>
                          <m:r>
                            <a:rPr lang="en-US" altLang="ja-JP" sz="3200" b="0" i="1" smtClean="0">
                              <a:latin typeface="Cambria Math" panose="02040503050406030204" pitchFamily="18" charset="0"/>
                              <a:ea typeface="Cambria Math" panose="02040503050406030204" pitchFamily="18" charset="0"/>
                            </a:rPr>
                            <m:t>2</m:t>
                          </m:r>
                        </m:sub>
                      </m:sSub>
                      <m:r>
                        <a:rPr kumimoji="1" lang="en-US" altLang="ja-JP" sz="3200" i="1" smtClean="0">
                          <a:latin typeface="Cambria Math" panose="02040503050406030204" pitchFamily="18" charset="0"/>
                          <a:ea typeface="Cambria Math" panose="02040503050406030204" pitchFamily="18" charset="0"/>
                        </a:rPr>
                        <m:t>×</m:t>
                      </m:r>
                      <m:f>
                        <m:fPr>
                          <m:ctrlPr>
                            <a:rPr kumimoji="1" lang="en-US" altLang="ja-JP" sz="3200" i="1" smtClean="0">
                              <a:latin typeface="Cambria Math" panose="02040503050406030204" pitchFamily="18" charset="0"/>
                              <a:ea typeface="Cambria Math" panose="02040503050406030204" pitchFamily="18" charset="0"/>
                            </a:rPr>
                          </m:ctrlPr>
                        </m:fPr>
                        <m:num>
                          <m:sSub>
                            <m:sSubPr>
                              <m:ctrlPr>
                                <a:rPr kumimoji="1" lang="en-US" altLang="ja-JP" sz="320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𝑓</m:t>
                              </m:r>
                            </m:e>
                            <m:sub>
                              <m:r>
                                <a:rPr kumimoji="1" lang="en-US" altLang="ja-JP" sz="3200" b="0" i="1" smtClean="0">
                                  <a:latin typeface="Cambria Math" panose="02040503050406030204" pitchFamily="18" charset="0"/>
                                  <a:ea typeface="Cambria Math" panose="02040503050406030204" pitchFamily="18" charset="0"/>
                                </a:rPr>
                                <m:t>1∙</m:t>
                              </m:r>
                            </m:sub>
                          </m:sSub>
                        </m:num>
                        <m:den>
                          <m:r>
                            <a:rPr kumimoji="1" lang="en-US" altLang="ja-JP" sz="3200" b="0" i="1" smtClean="0">
                              <a:latin typeface="Cambria Math" panose="02040503050406030204" pitchFamily="18" charset="0"/>
                              <a:ea typeface="Cambria Math" panose="02040503050406030204" pitchFamily="18" charset="0"/>
                            </a:rPr>
                            <m:t>𝑁</m:t>
                          </m:r>
                        </m:den>
                      </m:f>
                    </m:oMath>
                  </m:oMathPara>
                </a14:m>
                <a:endParaRPr kumimoji="1" lang="ja-JP" altLang="en-US" sz="32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5411788" y="3342139"/>
                <a:ext cx="1433276" cy="933012"/>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テキスト ボックス 9"/>
              <p:cNvSpPr txBox="1"/>
              <p:nvPr/>
            </p:nvSpPr>
            <p:spPr>
              <a:xfrm>
                <a:off x="3323043" y="4530150"/>
                <a:ext cx="1442767" cy="9330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en-US" altLang="ja-JP" sz="3200" b="0" i="1" smtClean="0">
                              <a:latin typeface="Cambria Math" panose="02040503050406030204" pitchFamily="18" charset="0"/>
                            </a:rPr>
                            <m:t>𝑓</m:t>
                          </m:r>
                        </m:e>
                        <m:sub>
                          <m:r>
                            <a:rPr lang="en-US" altLang="ja-JP" sz="3200" i="1">
                              <a:latin typeface="Cambria Math" panose="02040503050406030204" pitchFamily="18" charset="0"/>
                              <a:ea typeface="Cambria Math" panose="02040503050406030204" pitchFamily="18" charset="0"/>
                            </a:rPr>
                            <m:t>∙</m:t>
                          </m:r>
                          <m:r>
                            <a:rPr lang="en-US" altLang="ja-JP" sz="3200" b="0" i="1" smtClean="0">
                              <a:latin typeface="Cambria Math" panose="02040503050406030204" pitchFamily="18" charset="0"/>
                              <a:ea typeface="Cambria Math" panose="02040503050406030204" pitchFamily="18" charset="0"/>
                            </a:rPr>
                            <m:t>1</m:t>
                          </m:r>
                        </m:sub>
                      </m:sSub>
                      <m:r>
                        <a:rPr kumimoji="1" lang="en-US" altLang="ja-JP" sz="3200" i="1" smtClean="0">
                          <a:latin typeface="Cambria Math" panose="02040503050406030204" pitchFamily="18" charset="0"/>
                          <a:ea typeface="Cambria Math" panose="02040503050406030204" pitchFamily="18" charset="0"/>
                        </a:rPr>
                        <m:t>×</m:t>
                      </m:r>
                      <m:f>
                        <m:fPr>
                          <m:ctrlPr>
                            <a:rPr kumimoji="1" lang="en-US" altLang="ja-JP" sz="3200" i="1" smtClean="0">
                              <a:latin typeface="Cambria Math" panose="02040503050406030204" pitchFamily="18" charset="0"/>
                              <a:ea typeface="Cambria Math" panose="02040503050406030204" pitchFamily="18" charset="0"/>
                            </a:rPr>
                          </m:ctrlPr>
                        </m:fPr>
                        <m:num>
                          <m:sSub>
                            <m:sSubPr>
                              <m:ctrlPr>
                                <a:rPr kumimoji="1" lang="en-US" altLang="ja-JP" sz="320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𝑓</m:t>
                              </m:r>
                            </m:e>
                            <m:sub>
                              <m:r>
                                <a:rPr kumimoji="1" lang="en-US" altLang="ja-JP" sz="3200" b="0" i="1" smtClean="0">
                                  <a:latin typeface="Cambria Math" panose="02040503050406030204" pitchFamily="18" charset="0"/>
                                  <a:ea typeface="Cambria Math" panose="02040503050406030204" pitchFamily="18" charset="0"/>
                                </a:rPr>
                                <m:t>2∙</m:t>
                              </m:r>
                            </m:sub>
                          </m:sSub>
                        </m:num>
                        <m:den>
                          <m:r>
                            <a:rPr kumimoji="1" lang="en-US" altLang="ja-JP" sz="3200" b="0" i="1" smtClean="0">
                              <a:latin typeface="Cambria Math" panose="02040503050406030204" pitchFamily="18" charset="0"/>
                              <a:ea typeface="Cambria Math" panose="02040503050406030204" pitchFamily="18" charset="0"/>
                            </a:rPr>
                            <m:t>𝑁</m:t>
                          </m:r>
                        </m:den>
                      </m:f>
                    </m:oMath>
                  </m:oMathPara>
                </a14:m>
                <a:endParaRPr kumimoji="1" lang="ja-JP" altLang="en-US" sz="3200"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3323043" y="4530150"/>
                <a:ext cx="1442767" cy="933012"/>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p:cNvSpPr txBox="1"/>
              <p:nvPr/>
            </p:nvSpPr>
            <p:spPr>
              <a:xfrm>
                <a:off x="5411788" y="4530150"/>
                <a:ext cx="1442767" cy="9330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r>
                            <a:rPr kumimoji="1" lang="en-US" altLang="ja-JP" sz="3200" b="0" i="1" smtClean="0">
                              <a:latin typeface="Cambria Math" panose="02040503050406030204" pitchFamily="18" charset="0"/>
                            </a:rPr>
                            <m:t>𝑓</m:t>
                          </m:r>
                        </m:e>
                        <m:sub>
                          <m:r>
                            <a:rPr lang="en-US" altLang="ja-JP" sz="3200" i="1">
                              <a:latin typeface="Cambria Math" panose="02040503050406030204" pitchFamily="18" charset="0"/>
                              <a:ea typeface="Cambria Math" panose="02040503050406030204" pitchFamily="18" charset="0"/>
                            </a:rPr>
                            <m:t>∙</m:t>
                          </m:r>
                          <m:r>
                            <a:rPr lang="en-US" altLang="ja-JP" sz="3200" b="0" i="1" smtClean="0">
                              <a:latin typeface="Cambria Math" panose="02040503050406030204" pitchFamily="18" charset="0"/>
                              <a:ea typeface="Cambria Math" panose="02040503050406030204" pitchFamily="18" charset="0"/>
                            </a:rPr>
                            <m:t>2</m:t>
                          </m:r>
                        </m:sub>
                      </m:sSub>
                      <m:r>
                        <a:rPr kumimoji="1" lang="en-US" altLang="ja-JP" sz="3200" i="1" smtClean="0">
                          <a:latin typeface="Cambria Math" panose="02040503050406030204" pitchFamily="18" charset="0"/>
                          <a:ea typeface="Cambria Math" panose="02040503050406030204" pitchFamily="18" charset="0"/>
                        </a:rPr>
                        <m:t>×</m:t>
                      </m:r>
                      <m:f>
                        <m:fPr>
                          <m:ctrlPr>
                            <a:rPr kumimoji="1" lang="en-US" altLang="ja-JP" sz="3200" i="1" smtClean="0">
                              <a:latin typeface="Cambria Math" panose="02040503050406030204" pitchFamily="18" charset="0"/>
                              <a:ea typeface="Cambria Math" panose="02040503050406030204" pitchFamily="18" charset="0"/>
                            </a:rPr>
                          </m:ctrlPr>
                        </m:fPr>
                        <m:num>
                          <m:sSub>
                            <m:sSubPr>
                              <m:ctrlPr>
                                <a:rPr kumimoji="1" lang="en-US" altLang="ja-JP" sz="320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𝑓</m:t>
                              </m:r>
                            </m:e>
                            <m:sub>
                              <m:r>
                                <a:rPr kumimoji="1" lang="en-US" altLang="ja-JP" sz="3200" b="0" i="1" smtClean="0">
                                  <a:latin typeface="Cambria Math" panose="02040503050406030204" pitchFamily="18" charset="0"/>
                                  <a:ea typeface="Cambria Math" panose="02040503050406030204" pitchFamily="18" charset="0"/>
                                </a:rPr>
                                <m:t>2∙</m:t>
                              </m:r>
                            </m:sub>
                          </m:sSub>
                        </m:num>
                        <m:den>
                          <m:r>
                            <a:rPr kumimoji="1" lang="en-US" altLang="ja-JP" sz="3200" b="0" i="1" smtClean="0">
                              <a:latin typeface="Cambria Math" panose="02040503050406030204" pitchFamily="18" charset="0"/>
                              <a:ea typeface="Cambria Math" panose="02040503050406030204" pitchFamily="18" charset="0"/>
                            </a:rPr>
                            <m:t>𝑁</m:t>
                          </m:r>
                        </m:den>
                      </m:f>
                    </m:oMath>
                  </m:oMathPara>
                </a14:m>
                <a:endParaRPr kumimoji="1" lang="ja-JP" altLang="en-US" sz="3200"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5411788" y="4530150"/>
                <a:ext cx="1442767" cy="933012"/>
              </a:xfrm>
              <a:prstGeom prst="rect">
                <a:avLst/>
              </a:prstGeom>
              <a:blipFill>
                <a:blip r:embed="rId5"/>
                <a:stretch>
                  <a:fillRect/>
                </a:stretch>
              </a:blipFill>
            </p:spPr>
            <p:txBody>
              <a:bodyPr/>
              <a:lstStyle/>
              <a:p>
                <a:r>
                  <a:rPr lang="ja-JP" altLang="en-US">
                    <a:noFill/>
                  </a:rPr>
                  <a:t> </a:t>
                </a:r>
              </a:p>
            </p:txBody>
          </p:sp>
        </mc:Fallback>
      </mc:AlternateContent>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期待度数の計算例</a:t>
            </a:r>
            <a:endParaRPr kumimoji="1" lang="ja-JP" altLang="en-US" dirty="0"/>
          </a:p>
        </p:txBody>
      </p:sp>
      <p:graphicFrame>
        <p:nvGraphicFramePr>
          <p:cNvPr id="4" name="コンテンツ プレースホルダ 3"/>
          <p:cNvGraphicFramePr>
            <a:graphicFrameLocks noGrp="1"/>
          </p:cNvGraphicFramePr>
          <p:nvPr>
            <p:ph idx="1"/>
            <p:extLst>
              <p:ext uri="{D42A27DB-BD31-4B8C-83A1-F6EECF244321}">
                <p14:modId xmlns:p14="http://schemas.microsoft.com/office/powerpoint/2010/main" val="3755152761"/>
              </p:ext>
            </p:extLst>
          </p:nvPr>
        </p:nvGraphicFramePr>
        <p:xfrm>
          <a:off x="428596" y="1571612"/>
          <a:ext cx="8229600" cy="4857784"/>
        </p:xfrm>
        <a:graphic>
          <a:graphicData uri="http://schemas.openxmlformats.org/drawingml/2006/table">
            <a:tbl>
              <a:tblPr firstRow="1" bandRow="1">
                <a:tableStyleId>{2D5ABB26-0587-4C30-8999-92F81FD0307C}</a:tableStyleId>
              </a:tblPr>
              <a:tblGrid>
                <a:gridCol w="1285884">
                  <a:extLst>
                    <a:ext uri="{9D8B030D-6E8A-4147-A177-3AD203B41FA5}">
                      <a16:colId xmlns:a16="http://schemas.microsoft.com/office/drawing/2014/main" val="20000"/>
                    </a:ext>
                  </a:extLst>
                </a:gridCol>
                <a:gridCol w="1143008">
                  <a:extLst>
                    <a:ext uri="{9D8B030D-6E8A-4147-A177-3AD203B41FA5}">
                      <a16:colId xmlns:a16="http://schemas.microsoft.com/office/drawing/2014/main" val="20001"/>
                    </a:ext>
                  </a:extLst>
                </a:gridCol>
                <a:gridCol w="2214578">
                  <a:extLst>
                    <a:ext uri="{9D8B030D-6E8A-4147-A177-3AD203B41FA5}">
                      <a16:colId xmlns:a16="http://schemas.microsoft.com/office/drawing/2014/main" val="20002"/>
                    </a:ext>
                  </a:extLst>
                </a:gridCol>
                <a:gridCol w="2214578">
                  <a:extLst>
                    <a:ext uri="{9D8B030D-6E8A-4147-A177-3AD203B41FA5}">
                      <a16:colId xmlns:a16="http://schemas.microsoft.com/office/drawing/2014/main" val="20003"/>
                    </a:ext>
                  </a:extLst>
                </a:gridCol>
                <a:gridCol w="1371552">
                  <a:extLst>
                    <a:ext uri="{9D8B030D-6E8A-4147-A177-3AD203B41FA5}">
                      <a16:colId xmlns:a16="http://schemas.microsoft.com/office/drawing/2014/main" val="20004"/>
                    </a:ext>
                  </a:extLst>
                </a:gridCol>
              </a:tblGrid>
              <a:tr h="841847">
                <a:tc rowSpan="2"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ja-JP" altLang="en-US"/>
                    </a:p>
                  </a:txBody>
                  <a:tcPr/>
                </a:tc>
                <a:tc gridSpan="2">
                  <a:txBody>
                    <a:bodyPr/>
                    <a:lstStyle/>
                    <a:p>
                      <a:pPr algn="ctr"/>
                      <a:r>
                        <a:rPr lang="ja-JP" altLang="en-US" sz="4000" dirty="0"/>
                        <a:t>性別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4000" dirty="0"/>
                    </a:p>
                  </a:txBody>
                  <a:tcPr/>
                </a:tc>
                <a:tc rowSpan="2">
                  <a:txBody>
                    <a:bodyPr/>
                    <a:lstStyle/>
                    <a:p>
                      <a:pPr algn="ctr"/>
                      <a:r>
                        <a:rPr kumimoji="1" lang="ja-JP" altLang="en-US" sz="4000" dirty="0"/>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41847">
                <a:tc gridSpan="2" vMerge="1">
                  <a:txBody>
                    <a:bodyPr/>
                    <a:lstStyle/>
                    <a:p>
                      <a:endParaRPr kumimoji="1" lang="ja-JP" altLang="en-US"/>
                    </a:p>
                  </a:txBody>
                  <a:tcPr/>
                </a:tc>
                <a:tc hMerge="1" vMerge="1">
                  <a:txBody>
                    <a:bodyPr/>
                    <a:lstStyle/>
                    <a:p>
                      <a:endParaRPr kumimoji="1" lang="ja-JP" altLang="en-US" sz="4000" dirty="0"/>
                    </a:p>
                  </a:txBody>
                  <a:tcPr/>
                </a:tc>
                <a:tc>
                  <a:txBody>
                    <a:bodyPr/>
                    <a:lstStyle/>
                    <a:p>
                      <a:pPr algn="ctr"/>
                      <a:r>
                        <a:rPr kumimoji="1" lang="ja-JP" altLang="en-US" sz="4000" dirty="0"/>
                        <a:t>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4000" dirty="0"/>
                        <a:t>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52966">
                <a:tc rowSpan="2">
                  <a:txBody>
                    <a:bodyPr/>
                    <a:lstStyle/>
                    <a:p>
                      <a:r>
                        <a:rPr kumimoji="1" lang="ja-JP" altLang="en-US" sz="4000" dirty="0"/>
                        <a:t>大学進学予定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4000" dirty="0"/>
                        <a:t>あり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i="0" dirty="0"/>
                        <a:t>6</a:t>
                      </a:r>
                      <a:endParaRPr kumimoji="1" lang="ja-JP" altLang="en-US" sz="4000" i="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152966">
                <a:tc vMerge="1">
                  <a:txBody>
                    <a:bodyPr/>
                    <a:lstStyle/>
                    <a:p>
                      <a:endParaRPr kumimoji="1" lang="ja-JP" altLang="en-US" dirty="0"/>
                    </a:p>
                  </a:txBody>
                  <a:tcPr/>
                </a:tc>
                <a:tc>
                  <a:txBody>
                    <a:bodyPr/>
                    <a:lstStyle/>
                    <a:p>
                      <a:r>
                        <a:rPr kumimoji="1" lang="ja-JP" altLang="en-US" sz="4000" dirty="0"/>
                        <a:t>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4000" i="0" dirty="0"/>
                        <a:t>14</a:t>
                      </a:r>
                      <a:endParaRPr kumimoji="1" lang="ja-JP" altLang="en-US" sz="4000" i="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68158">
                <a:tc gridSpan="2">
                  <a:txBody>
                    <a:bodyPr/>
                    <a:lstStyle/>
                    <a:p>
                      <a:pPr algn="ctr"/>
                      <a:r>
                        <a:rPr kumimoji="1" lang="ja-JP" altLang="en-US" sz="4000" dirty="0"/>
                        <a:t>合計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3600" baseline="0" dirty="0"/>
                        <a:t>11</a:t>
                      </a:r>
                      <a:endParaRPr kumimoji="1" lang="ja-JP" altLang="en-US" sz="360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3600" i="0" dirty="0"/>
                        <a:t>9</a:t>
                      </a:r>
                      <a:endParaRPr kumimoji="1" lang="ja-JP" altLang="en-US" sz="3600" i="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3600" i="0" dirty="0"/>
                        <a:t>20</a:t>
                      </a:r>
                      <a:endParaRPr kumimoji="1" lang="ja-JP" altLang="en-US" sz="3600" i="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3" name="テキスト ボックス 2"/>
              <p:cNvSpPr txBox="1"/>
              <p:nvPr/>
            </p:nvSpPr>
            <p:spPr>
              <a:xfrm>
                <a:off x="3380738" y="3429000"/>
                <a:ext cx="1292854" cy="8094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11</m:t>
                      </m:r>
                      <m:r>
                        <a:rPr lang="en-US" altLang="ja-JP" sz="2800" i="1">
                          <a:latin typeface="Cambria Math" panose="02040503050406030204" pitchFamily="18" charset="0"/>
                          <a:ea typeface="Cambria Math" panose="02040503050406030204" pitchFamily="18" charset="0"/>
                        </a:rPr>
                        <m:t>×</m:t>
                      </m:r>
                      <m:f>
                        <m:fPr>
                          <m:ctrlPr>
                            <a:rPr kumimoji="1" lang="en-US" altLang="ja-JP" sz="2800" b="0" i="1" smtClean="0">
                              <a:latin typeface="Cambria Math" panose="02040503050406030204" pitchFamily="18" charset="0"/>
                              <a:ea typeface="Cambria Math" panose="02040503050406030204" pitchFamily="18" charset="0"/>
                            </a:rPr>
                          </m:ctrlPr>
                        </m:fPr>
                        <m:num>
                          <m:r>
                            <a:rPr kumimoji="1" lang="en-US" altLang="ja-JP" sz="2800" b="0" i="1" smtClean="0">
                              <a:latin typeface="Cambria Math" panose="02040503050406030204" pitchFamily="18" charset="0"/>
                              <a:ea typeface="Cambria Math" panose="02040503050406030204" pitchFamily="18" charset="0"/>
                            </a:rPr>
                            <m:t>6</m:t>
                          </m:r>
                        </m:num>
                        <m:den>
                          <m:r>
                            <a:rPr kumimoji="1" lang="en-US" altLang="ja-JP" sz="2800" b="0" i="1" smtClean="0">
                              <a:latin typeface="Cambria Math" panose="02040503050406030204" pitchFamily="18" charset="0"/>
                              <a:ea typeface="Cambria Math" panose="02040503050406030204" pitchFamily="18" charset="0"/>
                            </a:rPr>
                            <m:t>20</m:t>
                          </m:r>
                        </m:den>
                      </m:f>
                    </m:oMath>
                  </m:oMathPara>
                </a14:m>
                <a:endParaRPr kumimoji="1" lang="ja-JP" altLang="en-US" sz="28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3380738" y="3429000"/>
                <a:ext cx="1292854" cy="809452"/>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p:cNvSpPr txBox="1"/>
              <p:nvPr/>
            </p:nvSpPr>
            <p:spPr>
              <a:xfrm>
                <a:off x="3366336" y="4525309"/>
                <a:ext cx="1292853" cy="8094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11</m:t>
                      </m:r>
                      <m:r>
                        <a:rPr lang="en-US" altLang="ja-JP" sz="2800" i="1">
                          <a:latin typeface="Cambria Math" panose="02040503050406030204" pitchFamily="18" charset="0"/>
                          <a:ea typeface="Cambria Math" panose="02040503050406030204" pitchFamily="18" charset="0"/>
                        </a:rPr>
                        <m:t>×</m:t>
                      </m:r>
                      <m:f>
                        <m:fPr>
                          <m:ctrlPr>
                            <a:rPr kumimoji="1" lang="en-US" altLang="ja-JP" sz="2800" b="0" i="1" smtClean="0">
                              <a:latin typeface="Cambria Math" panose="02040503050406030204" pitchFamily="18" charset="0"/>
                              <a:ea typeface="Cambria Math" panose="02040503050406030204" pitchFamily="18" charset="0"/>
                            </a:rPr>
                          </m:ctrlPr>
                        </m:fPr>
                        <m:num>
                          <m:r>
                            <a:rPr kumimoji="1" lang="en-US" altLang="ja-JP" sz="2800" b="0" i="1" smtClean="0">
                              <a:latin typeface="Cambria Math" panose="02040503050406030204" pitchFamily="18" charset="0"/>
                              <a:ea typeface="Cambria Math" panose="02040503050406030204" pitchFamily="18" charset="0"/>
                            </a:rPr>
                            <m:t>14</m:t>
                          </m:r>
                        </m:num>
                        <m:den>
                          <m:r>
                            <a:rPr kumimoji="1" lang="en-US" altLang="ja-JP" sz="2800" b="0" i="1" smtClean="0">
                              <a:latin typeface="Cambria Math" panose="02040503050406030204" pitchFamily="18" charset="0"/>
                              <a:ea typeface="Cambria Math" panose="02040503050406030204" pitchFamily="18" charset="0"/>
                            </a:rPr>
                            <m:t>20</m:t>
                          </m:r>
                        </m:den>
                      </m:f>
                    </m:oMath>
                  </m:oMathPara>
                </a14:m>
                <a:endParaRPr kumimoji="1" lang="ja-JP" altLang="en-US" sz="28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3366336" y="4525309"/>
                <a:ext cx="1292853" cy="809452"/>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テキスト ボックス 9"/>
              <p:cNvSpPr txBox="1"/>
              <p:nvPr/>
            </p:nvSpPr>
            <p:spPr>
              <a:xfrm>
                <a:off x="5635625" y="3438939"/>
                <a:ext cx="1094081" cy="8094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9</m:t>
                      </m:r>
                      <m:r>
                        <a:rPr lang="en-US" altLang="ja-JP" sz="2800" i="1">
                          <a:latin typeface="Cambria Math" panose="02040503050406030204" pitchFamily="18" charset="0"/>
                          <a:ea typeface="Cambria Math" panose="02040503050406030204" pitchFamily="18" charset="0"/>
                        </a:rPr>
                        <m:t>×</m:t>
                      </m:r>
                      <m:f>
                        <m:fPr>
                          <m:ctrlPr>
                            <a:rPr kumimoji="1" lang="en-US" altLang="ja-JP" sz="2800" b="0" i="1" smtClean="0">
                              <a:latin typeface="Cambria Math" panose="02040503050406030204" pitchFamily="18" charset="0"/>
                              <a:ea typeface="Cambria Math" panose="02040503050406030204" pitchFamily="18" charset="0"/>
                            </a:rPr>
                          </m:ctrlPr>
                        </m:fPr>
                        <m:num>
                          <m:r>
                            <a:rPr kumimoji="1" lang="en-US" altLang="ja-JP" sz="2800" b="0" i="1" smtClean="0">
                              <a:latin typeface="Cambria Math" panose="02040503050406030204" pitchFamily="18" charset="0"/>
                              <a:ea typeface="Cambria Math" panose="02040503050406030204" pitchFamily="18" charset="0"/>
                            </a:rPr>
                            <m:t>6</m:t>
                          </m:r>
                        </m:num>
                        <m:den>
                          <m:r>
                            <a:rPr kumimoji="1" lang="en-US" altLang="ja-JP" sz="2800" b="0" i="1" smtClean="0">
                              <a:latin typeface="Cambria Math" panose="02040503050406030204" pitchFamily="18" charset="0"/>
                              <a:ea typeface="Cambria Math" panose="02040503050406030204" pitchFamily="18" charset="0"/>
                            </a:rPr>
                            <m:t>20</m:t>
                          </m:r>
                        </m:den>
                      </m:f>
                    </m:oMath>
                  </m:oMathPara>
                </a14:m>
                <a:endParaRPr kumimoji="1" lang="ja-JP" altLang="en-US" sz="2800"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5635625" y="3438939"/>
                <a:ext cx="1094081" cy="809452"/>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1" name="テキスト ボックス 10"/>
              <p:cNvSpPr txBox="1"/>
              <p:nvPr/>
            </p:nvSpPr>
            <p:spPr>
              <a:xfrm>
                <a:off x="5635625" y="4525309"/>
                <a:ext cx="1094082" cy="8094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ja-JP" sz="2800" i="1" smtClean="0">
                          <a:latin typeface="Cambria Math" panose="02040503050406030204" pitchFamily="18" charset="0"/>
                        </a:rPr>
                        <m:t>9</m:t>
                      </m:r>
                      <m:r>
                        <a:rPr lang="en-US" altLang="ja-JP" sz="2800" i="1">
                          <a:latin typeface="Cambria Math" panose="02040503050406030204" pitchFamily="18" charset="0"/>
                          <a:ea typeface="Cambria Math" panose="02040503050406030204" pitchFamily="18" charset="0"/>
                        </a:rPr>
                        <m:t>×</m:t>
                      </m:r>
                      <m:f>
                        <m:fPr>
                          <m:ctrlPr>
                            <a:rPr kumimoji="1" lang="en-US" altLang="ja-JP" sz="2800" b="0" i="1" smtClean="0">
                              <a:latin typeface="Cambria Math" panose="02040503050406030204" pitchFamily="18" charset="0"/>
                              <a:ea typeface="Cambria Math" panose="02040503050406030204" pitchFamily="18" charset="0"/>
                            </a:rPr>
                          </m:ctrlPr>
                        </m:fPr>
                        <m:num>
                          <m:r>
                            <a:rPr kumimoji="1" lang="en-US" altLang="ja-JP" sz="2800" b="0" i="1" smtClean="0">
                              <a:latin typeface="Cambria Math" panose="02040503050406030204" pitchFamily="18" charset="0"/>
                              <a:ea typeface="Cambria Math" panose="02040503050406030204" pitchFamily="18" charset="0"/>
                            </a:rPr>
                            <m:t>14</m:t>
                          </m:r>
                        </m:num>
                        <m:den>
                          <m:r>
                            <a:rPr kumimoji="1" lang="en-US" altLang="ja-JP" sz="2800" b="0" i="1" smtClean="0">
                              <a:latin typeface="Cambria Math" panose="02040503050406030204" pitchFamily="18" charset="0"/>
                              <a:ea typeface="Cambria Math" panose="02040503050406030204" pitchFamily="18" charset="0"/>
                            </a:rPr>
                            <m:t>20</m:t>
                          </m:r>
                        </m:den>
                      </m:f>
                    </m:oMath>
                  </m:oMathPara>
                </a14:m>
                <a:endParaRPr kumimoji="1" lang="ja-JP" altLang="en-US" sz="2800" dirty="0"/>
              </a:p>
            </p:txBody>
          </p:sp>
        </mc:Choice>
        <mc:Fallback>
          <p:sp>
            <p:nvSpPr>
              <p:cNvPr id="11" name="テキスト ボックス 10"/>
              <p:cNvSpPr txBox="1">
                <a:spLocks noRot="1" noChangeAspect="1" noMove="1" noResize="1" noEditPoints="1" noAdjustHandles="1" noChangeArrowheads="1" noChangeShapeType="1" noTextEdit="1"/>
              </p:cNvSpPr>
              <p:nvPr/>
            </p:nvSpPr>
            <p:spPr>
              <a:xfrm>
                <a:off x="5635625" y="4525309"/>
                <a:ext cx="1094082" cy="809452"/>
              </a:xfrm>
              <a:prstGeom prst="rect">
                <a:avLst/>
              </a:prstGeom>
              <a:blipFill>
                <a:blip r:embed="rId5"/>
                <a:stretch>
                  <a:fillRect/>
                </a:stretch>
              </a:blipFill>
            </p:spPr>
            <p:txBody>
              <a:bodyPr/>
              <a:lstStyle/>
              <a:p>
                <a:r>
                  <a:rPr lang="ja-JP" altLang="en-US">
                    <a:noFill/>
                  </a:rPr>
                  <a:t> </a:t>
                </a:r>
              </a:p>
            </p:txBody>
          </p:sp>
        </mc:Fallback>
      </mc:AlternateContent>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第４章：クロス集計表</a:t>
            </a:r>
          </a:p>
        </p:txBody>
      </p:sp>
      <p:sp>
        <p:nvSpPr>
          <p:cNvPr id="3" name="コンテンツ プレースホルダ 2"/>
          <p:cNvSpPr>
            <a:spLocks noGrp="1"/>
          </p:cNvSpPr>
          <p:nvPr>
            <p:ph idx="1"/>
          </p:nvPr>
        </p:nvSpPr>
        <p:spPr/>
        <p:txBody>
          <a:bodyPr/>
          <a:lstStyle/>
          <a:p>
            <a:r>
              <a:rPr kumimoji="1" lang="ja-JP" altLang="en-US" dirty="0"/>
              <a:t>クロス集計表（分割表）</a:t>
            </a:r>
            <a:endParaRPr kumimoji="1" lang="en-US" altLang="ja-JP" dirty="0"/>
          </a:p>
          <a:p>
            <a:r>
              <a:rPr kumimoji="1" lang="ja-JP" altLang="en-US" dirty="0"/>
              <a:t>独立性の検定</a:t>
            </a:r>
            <a:endParaRPr kumimoji="1" lang="en-US" altLang="ja-JP" dirty="0"/>
          </a:p>
          <a:p>
            <a:r>
              <a:rPr lang="ja-JP" altLang="en-US" dirty="0"/>
              <a:t>適合度検定</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独立の定義</a:t>
            </a:r>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kumimoji="1" lang="ja-JP" altLang="en-US" dirty="0"/>
                  <a:t>変数 </a:t>
                </a:r>
                <a:r>
                  <a:rPr kumimoji="1" lang="en-US" altLang="ja-JP" i="1" dirty="0">
                    <a:latin typeface="Times New Roman" panose="02020603050405020304" pitchFamily="18" charset="0"/>
                    <a:cs typeface="Times New Roman" panose="02020603050405020304" pitchFamily="18" charset="0"/>
                  </a:rPr>
                  <a:t>A </a:t>
                </a:r>
                <a:r>
                  <a:rPr kumimoji="1" lang="ja-JP" altLang="en-US" dirty="0"/>
                  <a:t>のカテゴリを </a:t>
                </a:r>
                <a:r>
                  <a:rPr kumimoji="1" lang="en-US" altLang="ja-JP" i="1" dirty="0">
                    <a:latin typeface="Times New Roman" panose="02020603050405020304" pitchFamily="18" charset="0"/>
                    <a:cs typeface="Times New Roman" panose="02020603050405020304" pitchFamily="18" charset="0"/>
                  </a:rPr>
                  <a:t>A</a:t>
                </a:r>
                <a:r>
                  <a:rPr kumimoji="1" lang="en-US" altLang="ja-JP" i="1" baseline="-25000" dirty="0">
                    <a:latin typeface="Times New Roman" panose="02020603050405020304" pitchFamily="18" charset="0"/>
                    <a:cs typeface="Times New Roman" panose="02020603050405020304" pitchFamily="18" charset="0"/>
                  </a:rPr>
                  <a:t>i</a:t>
                </a:r>
                <a:r>
                  <a:rPr kumimoji="1" lang="ja-JP" altLang="en-US" dirty="0" err="1"/>
                  <a:t>，</a:t>
                </a:r>
                <a:r>
                  <a:rPr kumimoji="1" lang="ja-JP" altLang="en-US" dirty="0"/>
                  <a:t>変数 </a:t>
                </a:r>
                <a:r>
                  <a:rPr kumimoji="1" lang="en-US" altLang="ja-JP" i="1" dirty="0">
                    <a:latin typeface="Times New Roman" panose="02020603050405020304" pitchFamily="18" charset="0"/>
                    <a:cs typeface="Times New Roman" panose="02020603050405020304" pitchFamily="18" charset="0"/>
                  </a:rPr>
                  <a:t>B </a:t>
                </a:r>
                <a:r>
                  <a:rPr lang="ja-JP" altLang="en-US" dirty="0"/>
                  <a:t>のカテゴリを </a:t>
                </a:r>
                <a:r>
                  <a:rPr lang="en-US" altLang="ja-JP" i="1" dirty="0" err="1">
                    <a:latin typeface="Times New Roman" panose="02020603050405020304" pitchFamily="18" charset="0"/>
                    <a:cs typeface="Times New Roman" panose="02020603050405020304" pitchFamily="18" charset="0"/>
                  </a:rPr>
                  <a:t>B</a:t>
                </a:r>
                <a:r>
                  <a:rPr lang="en-US" altLang="ja-JP" i="1" baseline="-25000" dirty="0" err="1">
                    <a:latin typeface="Times New Roman" panose="02020603050405020304" pitchFamily="18" charset="0"/>
                    <a:cs typeface="Times New Roman" panose="02020603050405020304" pitchFamily="18" charset="0"/>
                  </a:rPr>
                  <a:t>j</a:t>
                </a:r>
                <a:r>
                  <a:rPr lang="ja-JP" altLang="en-US" dirty="0"/>
                  <a:t> と表す．</a:t>
                </a:r>
                <a:endParaRPr lang="en-US" altLang="ja-JP" dirty="0"/>
              </a:p>
              <a:p>
                <a:r>
                  <a:rPr kumimoji="1" lang="ja-JP" altLang="en-US" dirty="0"/>
                  <a:t>母集団</a:t>
                </a:r>
                <a:r>
                  <a:rPr lang="ja-JP" altLang="en-US" dirty="0"/>
                  <a:t>でのカテゴリ </a:t>
                </a:r>
                <a:r>
                  <a:rPr lang="en-US" altLang="ja-JP" i="1" dirty="0">
                    <a:latin typeface="Times New Roman" panose="02020603050405020304" pitchFamily="18" charset="0"/>
                    <a:cs typeface="Times New Roman" panose="02020603050405020304" pitchFamily="18" charset="0"/>
                  </a:rPr>
                  <a:t>A</a:t>
                </a:r>
                <a:r>
                  <a:rPr lang="en-US" altLang="ja-JP" i="1" baseline="-25000" dirty="0">
                    <a:latin typeface="Times New Roman" panose="02020603050405020304" pitchFamily="18" charset="0"/>
                    <a:cs typeface="Times New Roman" panose="02020603050405020304" pitchFamily="18" charset="0"/>
                  </a:rPr>
                  <a:t>i</a:t>
                </a:r>
                <a:r>
                  <a:rPr lang="en-US" altLang="ja-JP" baseline="-25000" dirty="0"/>
                  <a:t> </a:t>
                </a:r>
                <a:r>
                  <a:rPr lang="ja-JP" altLang="en-US" dirty="0"/>
                  <a:t>および </a:t>
                </a:r>
                <a:r>
                  <a:rPr lang="en-US" altLang="ja-JP" i="1" dirty="0" err="1">
                    <a:latin typeface="Times New Roman" panose="02020603050405020304" pitchFamily="18" charset="0"/>
                    <a:cs typeface="Times New Roman" panose="02020603050405020304" pitchFamily="18" charset="0"/>
                  </a:rPr>
                  <a:t>B</a:t>
                </a:r>
                <a:r>
                  <a:rPr lang="en-US" altLang="ja-JP" i="1" baseline="-25000" dirty="0" err="1">
                    <a:latin typeface="Times New Roman" panose="02020603050405020304" pitchFamily="18" charset="0"/>
                    <a:cs typeface="Times New Roman" panose="02020603050405020304" pitchFamily="18" charset="0"/>
                  </a:rPr>
                  <a:t>j</a:t>
                </a:r>
                <a:r>
                  <a:rPr lang="en-US" altLang="ja-JP" baseline="-25000" dirty="0"/>
                  <a:t> </a:t>
                </a:r>
                <a:r>
                  <a:rPr lang="ja-JP" altLang="en-US" dirty="0"/>
                  <a:t>の出現確率を，それぞれ </a:t>
                </a:r>
                <a14:m>
                  <m:oMath xmlns:m="http://schemas.openxmlformats.org/officeDocument/2006/math">
                    <m:r>
                      <a:rPr lang="en-US" altLang="ja-JP" i="1">
                        <a:latin typeface="Cambria Math" panose="02040503050406030204" pitchFamily="18" charset="0"/>
                      </a:rPr>
                      <m:t>𝑃</m:t>
                    </m:r>
                    <m:d>
                      <m:dPr>
                        <m:ctrlPr>
                          <a:rPr lang="en-US" altLang="ja-JP" i="1">
                            <a:latin typeface="Cambria Math" panose="02040503050406030204" pitchFamily="18" charset="0"/>
                          </a:rPr>
                        </m:ctrlPr>
                      </m:dPr>
                      <m:e>
                        <m:sSub>
                          <m:sSubPr>
                            <m:ctrlPr>
                              <a:rPr lang="en-US" altLang="ja-JP" i="1">
                                <a:latin typeface="Cambria Math" panose="02040503050406030204" pitchFamily="18" charset="0"/>
                              </a:rPr>
                            </m:ctrlPr>
                          </m:sSubPr>
                          <m:e>
                            <m:r>
                              <a:rPr lang="en-US" altLang="ja-JP" i="1">
                                <a:latin typeface="Cambria Math" panose="02040503050406030204" pitchFamily="18" charset="0"/>
                              </a:rPr>
                              <m:t>𝐴</m:t>
                            </m:r>
                          </m:e>
                          <m:sub>
                            <m:r>
                              <a:rPr lang="en-US" altLang="ja-JP" i="1">
                                <a:latin typeface="Cambria Math" panose="02040503050406030204" pitchFamily="18" charset="0"/>
                              </a:rPr>
                              <m:t>𝑖</m:t>
                            </m:r>
                          </m:sub>
                        </m:sSub>
                      </m:e>
                    </m:d>
                  </m:oMath>
                </a14:m>
                <a:r>
                  <a:rPr lang="ja-JP" altLang="en-US" dirty="0"/>
                  <a:t>，</a:t>
                </a:r>
                <a14:m>
                  <m:oMath xmlns:m="http://schemas.openxmlformats.org/officeDocument/2006/math">
                    <m:r>
                      <a:rPr lang="en-US" altLang="ja-JP" i="1">
                        <a:latin typeface="Cambria Math" panose="02040503050406030204" pitchFamily="18" charset="0"/>
                      </a:rPr>
                      <m:t>𝑃</m:t>
                    </m:r>
                    <m:d>
                      <m:dPr>
                        <m:ctrlPr>
                          <a:rPr lang="en-US" altLang="ja-JP" i="1">
                            <a:latin typeface="Cambria Math" panose="02040503050406030204" pitchFamily="18" charset="0"/>
                          </a:rPr>
                        </m:ctrlPr>
                      </m:dPr>
                      <m:e>
                        <m:sSub>
                          <m:sSubPr>
                            <m:ctrlPr>
                              <a:rPr lang="en-US" altLang="ja-JP" i="1">
                                <a:latin typeface="Cambria Math" panose="02040503050406030204" pitchFamily="18" charset="0"/>
                              </a:rPr>
                            </m:ctrlPr>
                          </m:sSubPr>
                          <m:e>
                            <m:r>
                              <a:rPr lang="en-US" altLang="ja-JP" b="0" i="1" smtClean="0">
                                <a:latin typeface="Cambria Math" panose="02040503050406030204" pitchFamily="18" charset="0"/>
                              </a:rPr>
                              <m:t>𝐵</m:t>
                            </m:r>
                          </m:e>
                          <m:sub>
                            <m:r>
                              <a:rPr lang="en-US" altLang="ja-JP" b="0" i="1" smtClean="0">
                                <a:latin typeface="Cambria Math" panose="02040503050406030204" pitchFamily="18" charset="0"/>
                              </a:rPr>
                              <m:t>𝑗</m:t>
                            </m:r>
                          </m:sub>
                        </m:sSub>
                      </m:e>
                    </m:d>
                  </m:oMath>
                </a14:m>
                <a:r>
                  <a:rPr lang="en-US" altLang="ja-JP" dirty="0"/>
                  <a:t> </a:t>
                </a:r>
                <a:r>
                  <a:rPr lang="ja-JP" altLang="en-US" dirty="0"/>
                  <a:t>とする．</a:t>
                </a:r>
                <a:endParaRPr lang="en-US" altLang="ja-JP" dirty="0"/>
              </a:p>
              <a:p>
                <a:r>
                  <a:rPr lang="ja-JP" altLang="en-US" dirty="0"/>
                  <a:t>２</a:t>
                </a:r>
                <a:r>
                  <a:rPr kumimoji="1" lang="ja-JP" altLang="en-US" dirty="0"/>
                  <a:t>変数 </a:t>
                </a:r>
                <a:r>
                  <a:rPr kumimoji="1" lang="en-US" altLang="ja-JP" i="1" dirty="0">
                    <a:latin typeface="Times New Roman" panose="02020603050405020304" pitchFamily="18" charset="0"/>
                    <a:cs typeface="Times New Roman" panose="02020603050405020304" pitchFamily="18" charset="0"/>
                  </a:rPr>
                  <a:t>A</a:t>
                </a:r>
                <a:r>
                  <a:rPr kumimoji="1" lang="ja-JP" altLang="en-US" dirty="0" err="1"/>
                  <a:t>，</a:t>
                </a:r>
                <a:r>
                  <a:rPr kumimoji="1" lang="en-US" altLang="ja-JP" i="1" dirty="0">
                    <a:latin typeface="Times New Roman" panose="02020603050405020304" pitchFamily="18" charset="0"/>
                    <a:cs typeface="Times New Roman" panose="02020603050405020304" pitchFamily="18" charset="0"/>
                  </a:rPr>
                  <a:t>B</a:t>
                </a:r>
                <a:r>
                  <a:rPr kumimoji="1" lang="ja-JP" altLang="en-US" dirty="0"/>
                  <a:t>が独立であるとは，</a:t>
                </a:r>
                <a14:m>
                  <m:oMath xmlns:m="http://schemas.openxmlformats.org/officeDocument/2006/math">
                    <m:r>
                      <a:rPr kumimoji="1" lang="en-US" altLang="ja-JP" b="0" i="1" smtClean="0">
                        <a:latin typeface="Cambria Math" panose="02040503050406030204" pitchFamily="18" charset="0"/>
                      </a:rPr>
                      <m:t>𝑃</m:t>
                    </m:r>
                    <m:d>
                      <m:dPr>
                        <m:ctrlPr>
                          <a:rPr kumimoji="1" lang="en-US" altLang="ja-JP" b="0" i="1" smtClean="0">
                            <a:latin typeface="Cambria Math" panose="02040503050406030204" pitchFamily="18" charset="0"/>
                          </a:rPr>
                        </m:ctrlPr>
                      </m:dPr>
                      <m:e>
                        <m:sSub>
                          <m:sSubPr>
                            <m:ctrlPr>
                              <a:rPr kumimoji="1" lang="en-US" altLang="ja-JP" b="0" i="1" smtClean="0">
                                <a:latin typeface="Cambria Math" panose="02040503050406030204" pitchFamily="18" charset="0"/>
                              </a:rPr>
                            </m:ctrlPr>
                          </m:sSubPr>
                          <m:e>
                            <m:r>
                              <a:rPr kumimoji="1" lang="en-US" altLang="ja-JP" b="0" i="1" smtClean="0">
                                <a:latin typeface="Cambria Math" panose="02040503050406030204" pitchFamily="18" charset="0"/>
                              </a:rPr>
                              <m:t>𝐴</m:t>
                            </m:r>
                          </m:e>
                          <m:sub>
                            <m:r>
                              <a:rPr kumimoji="1" lang="en-US" altLang="ja-JP" b="0" i="1" smtClean="0">
                                <a:latin typeface="Cambria Math" panose="02040503050406030204" pitchFamily="18" charset="0"/>
                              </a:rPr>
                              <m:t>𝑖</m:t>
                            </m:r>
                          </m:sub>
                        </m:sSub>
                      </m:e>
                    </m:d>
                  </m:oMath>
                </a14:m>
                <a:r>
                  <a:rPr lang="en-US" altLang="ja-JP" dirty="0"/>
                  <a:t> </a:t>
                </a:r>
                <a:r>
                  <a:rPr lang="ja-JP" altLang="en-US" dirty="0"/>
                  <a:t>が変数 </a:t>
                </a:r>
                <a:r>
                  <a:rPr lang="en-US" altLang="ja-JP" i="1" dirty="0">
                    <a:latin typeface="Times New Roman" panose="02020603050405020304" pitchFamily="18" charset="0"/>
                    <a:cs typeface="Times New Roman" panose="02020603050405020304" pitchFamily="18" charset="0"/>
                  </a:rPr>
                  <a:t>B </a:t>
                </a:r>
                <a:r>
                  <a:rPr lang="ja-JP" altLang="en-US" dirty="0"/>
                  <a:t>のカテゴリに依存しないことである．条件つき確率を使って表すと，</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704" t="-2426" r="-51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テキスト ボックス 3"/>
              <p:cNvSpPr txBox="1"/>
              <p:nvPr/>
            </p:nvSpPr>
            <p:spPr>
              <a:xfrm>
                <a:off x="2051720" y="5373216"/>
                <a:ext cx="3164777" cy="567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panose="02040503050406030204" pitchFamily="18" charset="0"/>
                        </a:rPr>
                        <m:t>𝑃</m:t>
                      </m:r>
                      <m:d>
                        <m:dPr>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𝑖</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𝐵</m:t>
                              </m:r>
                            </m:e>
                            <m:sub>
                              <m:r>
                                <a:rPr kumimoji="1" lang="en-US" altLang="ja-JP" sz="3200" b="0" i="1" smtClean="0">
                                  <a:latin typeface="Cambria Math" panose="02040503050406030204" pitchFamily="18" charset="0"/>
                                </a:rPr>
                                <m:t>𝑗</m:t>
                              </m:r>
                            </m:sub>
                          </m:sSub>
                        </m:e>
                      </m:d>
                      <m:r>
                        <a:rPr kumimoji="1" lang="en-US" altLang="ja-JP" sz="3200" b="0" i="1" smtClean="0">
                          <a:latin typeface="Cambria Math" panose="02040503050406030204" pitchFamily="18" charset="0"/>
                        </a:rPr>
                        <m:t>=</m:t>
                      </m:r>
                      <m:r>
                        <a:rPr kumimoji="1" lang="en-US" altLang="ja-JP" sz="3200" b="0" i="1" smtClean="0">
                          <a:latin typeface="Cambria Math" panose="02040503050406030204" pitchFamily="18" charset="0"/>
                        </a:rPr>
                        <m:t>𝑃</m:t>
                      </m:r>
                      <m:d>
                        <m:dPr>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𝑖</m:t>
                              </m:r>
                            </m:sub>
                          </m:sSub>
                        </m:e>
                      </m:d>
                    </m:oMath>
                  </m:oMathPara>
                </a14:m>
                <a:endParaRPr kumimoji="1" lang="ja-JP" altLang="en-US" sz="32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2051720" y="5373216"/>
                <a:ext cx="3164777" cy="567271"/>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716489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pPr lvl="1"/>
                <a:r>
                  <a:rPr lang="ja-JP" altLang="en-US" dirty="0"/>
                  <a:t>「</a:t>
                </a:r>
                <a:r>
                  <a:rPr lang="en-US" altLang="ja-JP" i="1" dirty="0">
                    <a:latin typeface="Times New Roman" panose="02020603050405020304" pitchFamily="18" charset="0"/>
                    <a:cs typeface="Times New Roman" panose="02020603050405020304" pitchFamily="18" charset="0"/>
                  </a:rPr>
                  <a:t> </a:t>
                </a:r>
                <a14:m>
                  <m:oMath xmlns:m="http://schemas.openxmlformats.org/officeDocument/2006/math">
                    <m:r>
                      <a:rPr lang="en-US" altLang="ja-JP" i="1">
                        <a:latin typeface="Cambria Math" panose="02040503050406030204" pitchFamily="18" charset="0"/>
                      </a:rPr>
                      <m:t>𝑃</m:t>
                    </m:r>
                    <m:d>
                      <m:dPr>
                        <m:ctrlPr>
                          <a:rPr lang="en-US" altLang="ja-JP" i="1">
                            <a:latin typeface="Cambria Math" panose="02040503050406030204" pitchFamily="18" charset="0"/>
                          </a:rPr>
                        </m:ctrlPr>
                      </m:dPr>
                      <m:e>
                        <m:sSub>
                          <m:sSubPr>
                            <m:ctrlPr>
                              <a:rPr lang="en-US" altLang="ja-JP" i="1">
                                <a:latin typeface="Cambria Math" panose="02040503050406030204" pitchFamily="18" charset="0"/>
                              </a:rPr>
                            </m:ctrlPr>
                          </m:sSubPr>
                          <m:e>
                            <m:r>
                              <a:rPr lang="en-US" altLang="ja-JP" b="0" i="1" smtClean="0">
                                <a:latin typeface="Cambria Math" panose="02040503050406030204" pitchFamily="18" charset="0"/>
                              </a:rPr>
                              <m:t>𝐵</m:t>
                            </m:r>
                          </m:e>
                          <m:sub>
                            <m:r>
                              <a:rPr lang="en-US" altLang="ja-JP" b="0" i="1" smtClean="0">
                                <a:latin typeface="Cambria Math" panose="02040503050406030204" pitchFamily="18" charset="0"/>
                              </a:rPr>
                              <m:t>𝑗</m:t>
                            </m:r>
                          </m:sub>
                        </m:sSub>
                      </m:e>
                    </m:d>
                  </m:oMath>
                </a14:m>
                <a:r>
                  <a:rPr lang="en-US" altLang="ja-JP" dirty="0"/>
                  <a:t> </a:t>
                </a:r>
                <a:r>
                  <a:rPr lang="ja-JP" altLang="en-US" dirty="0"/>
                  <a:t>が変数 </a:t>
                </a:r>
                <a:r>
                  <a:rPr lang="en-US" altLang="ja-JP" i="1" dirty="0">
                    <a:latin typeface="Times New Roman" panose="02020603050405020304" pitchFamily="18" charset="0"/>
                    <a:cs typeface="Times New Roman" panose="02020603050405020304" pitchFamily="18" charset="0"/>
                  </a:rPr>
                  <a:t>A </a:t>
                </a:r>
                <a:r>
                  <a:rPr lang="ja-JP" altLang="en-US" dirty="0"/>
                  <a:t>のカテゴリに依存しないこと」といってもよい．</a:t>
                </a:r>
                <a:endParaRPr lang="en-US" altLang="ja-JP" dirty="0"/>
              </a:p>
              <a:p>
                <a:endParaRPr lang="en-US" altLang="ja-JP" dirty="0"/>
              </a:p>
              <a:p>
                <a:r>
                  <a:rPr lang="ja-JP" altLang="en-US" dirty="0"/>
                  <a:t>２変数 </a:t>
                </a:r>
                <a:r>
                  <a:rPr lang="en-US" altLang="ja-JP" i="1" dirty="0">
                    <a:latin typeface="Times New Roman" panose="02020603050405020304" pitchFamily="18" charset="0"/>
                    <a:cs typeface="Times New Roman" panose="02020603050405020304" pitchFamily="18" charset="0"/>
                  </a:rPr>
                  <a:t>A</a:t>
                </a:r>
                <a:r>
                  <a:rPr lang="ja-JP" altLang="en-US" dirty="0" err="1"/>
                  <a:t>，</a:t>
                </a:r>
                <a:r>
                  <a:rPr lang="en-US" altLang="ja-JP" i="1" dirty="0">
                    <a:latin typeface="Times New Roman" panose="02020603050405020304" pitchFamily="18" charset="0"/>
                    <a:cs typeface="Times New Roman" panose="02020603050405020304" pitchFamily="18" charset="0"/>
                  </a:rPr>
                  <a:t>B</a:t>
                </a:r>
                <a:r>
                  <a:rPr lang="ja-JP" altLang="en-US" dirty="0"/>
                  <a:t>が独立であるとき，</a:t>
                </a:r>
                <a:r>
                  <a:rPr lang="en-US" altLang="ja-JP" i="1" dirty="0">
                    <a:latin typeface="Times New Roman" panose="02020603050405020304" pitchFamily="18" charset="0"/>
                    <a:cs typeface="Times New Roman" panose="02020603050405020304" pitchFamily="18" charset="0"/>
                  </a:rPr>
                  <a:t>A</a:t>
                </a:r>
                <a:r>
                  <a:rPr lang="en-US" altLang="ja-JP" i="1" baseline="-25000" dirty="0">
                    <a:latin typeface="Times New Roman" panose="02020603050405020304" pitchFamily="18" charset="0"/>
                    <a:cs typeface="Times New Roman" panose="02020603050405020304" pitchFamily="18" charset="0"/>
                  </a:rPr>
                  <a:t>i</a:t>
                </a:r>
                <a:r>
                  <a:rPr lang="ja-JP" altLang="en-US" dirty="0"/>
                  <a:t> と </a:t>
                </a:r>
                <a:r>
                  <a:rPr lang="en-US" altLang="ja-JP" i="1" dirty="0" err="1">
                    <a:latin typeface="Times New Roman" panose="02020603050405020304" pitchFamily="18" charset="0"/>
                    <a:cs typeface="Times New Roman" panose="02020603050405020304" pitchFamily="18" charset="0"/>
                  </a:rPr>
                  <a:t>B</a:t>
                </a:r>
                <a:r>
                  <a:rPr lang="en-US" altLang="ja-JP" i="1" baseline="-25000" dirty="0" err="1">
                    <a:latin typeface="Times New Roman" panose="02020603050405020304" pitchFamily="18" charset="0"/>
                    <a:cs typeface="Times New Roman" panose="02020603050405020304" pitchFamily="18" charset="0"/>
                  </a:rPr>
                  <a:t>j</a:t>
                </a:r>
                <a:r>
                  <a:rPr lang="ja-JP" altLang="en-US" dirty="0"/>
                  <a:t> の結合確率について，以下の関係が成り立つ．これを２変数の独立の定義としてもよい．</a:t>
                </a:r>
              </a:p>
              <a:p>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704" t="-1482" r="-118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p:cNvSpPr txBox="1"/>
              <p:nvPr/>
            </p:nvSpPr>
            <p:spPr>
              <a:xfrm>
                <a:off x="1936998" y="2595401"/>
                <a:ext cx="3183179" cy="567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panose="02040503050406030204" pitchFamily="18" charset="0"/>
                        </a:rPr>
                        <m:t>𝑃</m:t>
                      </m:r>
                      <m:d>
                        <m:dPr>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𝐵</m:t>
                              </m:r>
                            </m:e>
                            <m:sub>
                              <m:r>
                                <a:rPr kumimoji="1" lang="en-US" altLang="ja-JP" sz="3200" b="0" i="1" smtClean="0">
                                  <a:latin typeface="Cambria Math" panose="02040503050406030204" pitchFamily="18" charset="0"/>
                                </a:rPr>
                                <m:t>𝑗</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𝑖</m:t>
                              </m:r>
                            </m:sub>
                          </m:sSub>
                        </m:e>
                      </m:d>
                      <m:r>
                        <a:rPr kumimoji="1" lang="en-US" altLang="ja-JP" sz="3200" b="0" i="1" smtClean="0">
                          <a:latin typeface="Cambria Math" panose="02040503050406030204" pitchFamily="18" charset="0"/>
                        </a:rPr>
                        <m:t>=</m:t>
                      </m:r>
                      <m:r>
                        <a:rPr kumimoji="1" lang="en-US" altLang="ja-JP" sz="3200" b="0" i="1" smtClean="0">
                          <a:latin typeface="Cambria Math" panose="02040503050406030204" pitchFamily="18" charset="0"/>
                        </a:rPr>
                        <m:t>𝑃</m:t>
                      </m:r>
                      <m:d>
                        <m:dPr>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𝐵</m:t>
                              </m:r>
                            </m:e>
                            <m:sub>
                              <m:r>
                                <a:rPr kumimoji="1" lang="en-US" altLang="ja-JP" sz="3200" b="0" i="1" smtClean="0">
                                  <a:latin typeface="Cambria Math" panose="02040503050406030204" pitchFamily="18" charset="0"/>
                                </a:rPr>
                                <m:t>𝑗</m:t>
                              </m:r>
                            </m:sub>
                          </m:sSub>
                        </m:e>
                      </m:d>
                    </m:oMath>
                  </m:oMathPara>
                </a14:m>
                <a:endParaRPr kumimoji="1" lang="ja-JP" altLang="en-US" sz="32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1936998" y="2595401"/>
                <a:ext cx="3183179" cy="567271"/>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1959513" y="4941168"/>
                <a:ext cx="4988609" cy="567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panose="02040503050406030204" pitchFamily="18" charset="0"/>
                        </a:rPr>
                        <m:t>𝑃</m:t>
                      </m:r>
                      <m:d>
                        <m:dPr>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𝑖</m:t>
                              </m:r>
                            </m:sub>
                          </m:sSub>
                          <m:r>
                            <a:rPr kumimoji="1" lang="en-US" altLang="ja-JP" sz="3200" b="0" i="1" smtClean="0">
                              <a:latin typeface="Cambria Math" panose="02040503050406030204" pitchFamily="18" charset="0"/>
                              <a:ea typeface="Cambria Math" panose="02040503050406030204" pitchFamily="18" charset="0"/>
                            </a:rPr>
                            <m:t>∩</m:t>
                          </m:r>
                          <m:sSub>
                            <m:sSubPr>
                              <m:ctrlPr>
                                <a:rPr kumimoji="1" lang="en-US" altLang="ja-JP" sz="3200" b="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𝐵</m:t>
                              </m:r>
                            </m:e>
                            <m:sub>
                              <m:r>
                                <a:rPr kumimoji="1" lang="en-US" altLang="ja-JP" sz="3200" b="0" i="1" smtClean="0">
                                  <a:latin typeface="Cambria Math" panose="02040503050406030204" pitchFamily="18" charset="0"/>
                                  <a:ea typeface="Cambria Math" panose="02040503050406030204" pitchFamily="18" charset="0"/>
                                </a:rPr>
                                <m:t>𝑗</m:t>
                              </m:r>
                            </m:sub>
                          </m:sSub>
                        </m:e>
                      </m:d>
                      <m:r>
                        <a:rPr kumimoji="1" lang="en-US" altLang="ja-JP" sz="3200" b="0" i="1" smtClean="0">
                          <a:latin typeface="Cambria Math" panose="02040503050406030204" pitchFamily="18" charset="0"/>
                        </a:rPr>
                        <m:t>=</m:t>
                      </m:r>
                      <m:r>
                        <a:rPr kumimoji="1" lang="en-US" altLang="ja-JP" sz="3200" b="0" i="1" smtClean="0">
                          <a:latin typeface="Cambria Math" panose="02040503050406030204" pitchFamily="18" charset="0"/>
                        </a:rPr>
                        <m:t>𝑃</m:t>
                      </m:r>
                      <m:d>
                        <m:dPr>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𝑖</m:t>
                              </m:r>
                            </m:sub>
                          </m:sSub>
                        </m:e>
                      </m:d>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𝑃</m:t>
                      </m:r>
                      <m:d>
                        <m:dPr>
                          <m:ctrlPr>
                            <a:rPr kumimoji="1" lang="en-US" altLang="ja-JP" sz="3200" b="0" i="1" smtClean="0">
                              <a:latin typeface="Cambria Math" panose="02040503050406030204" pitchFamily="18" charset="0"/>
                              <a:ea typeface="Cambria Math" panose="02040503050406030204" pitchFamily="18" charset="0"/>
                            </a:rPr>
                          </m:ctrlPr>
                        </m:dPr>
                        <m:e>
                          <m:sSub>
                            <m:sSubPr>
                              <m:ctrlPr>
                                <a:rPr kumimoji="1" lang="en-US" altLang="ja-JP" sz="3200" b="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𝐵</m:t>
                              </m:r>
                            </m:e>
                            <m:sub>
                              <m:r>
                                <a:rPr kumimoji="1" lang="en-US" altLang="ja-JP" sz="3200" b="0" i="1" smtClean="0">
                                  <a:latin typeface="Cambria Math" panose="02040503050406030204" pitchFamily="18" charset="0"/>
                                  <a:ea typeface="Cambria Math" panose="02040503050406030204" pitchFamily="18" charset="0"/>
                                </a:rPr>
                                <m:t>𝑗</m:t>
                              </m:r>
                            </m:sub>
                          </m:sSub>
                        </m:e>
                      </m:d>
                    </m:oMath>
                  </m:oMathPara>
                </a14:m>
                <a:endParaRPr kumimoji="1" lang="ja-JP" altLang="en-US" sz="32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1959513" y="4941168"/>
                <a:ext cx="4988609" cy="567271"/>
              </a:xfrm>
              <a:prstGeom prst="rect">
                <a:avLst/>
              </a:prstGeom>
              <a:blipFill>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247041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a:xfrm>
            <a:off x="457200" y="1628800"/>
            <a:ext cx="8229600" cy="4525963"/>
          </a:xfrm>
        </p:spPr>
        <p:txBody>
          <a:bodyPr/>
          <a:lstStyle/>
          <a:p>
            <a:r>
              <a:rPr kumimoji="1" lang="ja-JP" altLang="en-US" dirty="0"/>
              <a:t>母集団での真の確率はわからないので，データから推定される．</a:t>
            </a:r>
          </a:p>
        </p:txBody>
      </p:sp>
      <p:graphicFrame>
        <p:nvGraphicFramePr>
          <p:cNvPr id="4" name="コンテンツ プレースホルダ 3"/>
          <p:cNvGraphicFramePr>
            <a:graphicFrameLocks/>
          </p:cNvGraphicFramePr>
          <p:nvPr>
            <p:extLst>
              <p:ext uri="{D42A27DB-BD31-4B8C-83A1-F6EECF244321}">
                <p14:modId xmlns:p14="http://schemas.microsoft.com/office/powerpoint/2010/main" val="2799463678"/>
              </p:ext>
            </p:extLst>
          </p:nvPr>
        </p:nvGraphicFramePr>
        <p:xfrm>
          <a:off x="899592" y="2852936"/>
          <a:ext cx="4464495" cy="2895476"/>
        </p:xfrm>
        <a:graphic>
          <a:graphicData uri="http://schemas.openxmlformats.org/drawingml/2006/table">
            <a:tbl>
              <a:tblPr firstRow="1" bandRow="1">
                <a:tableStyleId>{2D5ABB26-0587-4C30-8999-92F81FD0307C}</a:tableStyleId>
              </a:tblPr>
              <a:tblGrid>
                <a:gridCol w="496055">
                  <a:extLst>
                    <a:ext uri="{9D8B030D-6E8A-4147-A177-3AD203B41FA5}">
                      <a16:colId xmlns:a16="http://schemas.microsoft.com/office/drawing/2014/main" val="20000"/>
                    </a:ext>
                  </a:extLst>
                </a:gridCol>
                <a:gridCol w="551172">
                  <a:extLst>
                    <a:ext uri="{9D8B030D-6E8A-4147-A177-3AD203B41FA5}">
                      <a16:colId xmlns:a16="http://schemas.microsoft.com/office/drawing/2014/main" val="20001"/>
                    </a:ext>
                  </a:extLst>
                </a:gridCol>
                <a:gridCol w="1336606">
                  <a:extLst>
                    <a:ext uri="{9D8B030D-6E8A-4147-A177-3AD203B41FA5}">
                      <a16:colId xmlns:a16="http://schemas.microsoft.com/office/drawing/2014/main" val="20002"/>
                    </a:ext>
                  </a:extLst>
                </a:gridCol>
                <a:gridCol w="1336606">
                  <a:extLst>
                    <a:ext uri="{9D8B030D-6E8A-4147-A177-3AD203B41FA5}">
                      <a16:colId xmlns:a16="http://schemas.microsoft.com/office/drawing/2014/main" val="20003"/>
                    </a:ext>
                  </a:extLst>
                </a:gridCol>
                <a:gridCol w="744056">
                  <a:extLst>
                    <a:ext uri="{9D8B030D-6E8A-4147-A177-3AD203B41FA5}">
                      <a16:colId xmlns:a16="http://schemas.microsoft.com/office/drawing/2014/main" val="20004"/>
                    </a:ext>
                  </a:extLst>
                </a:gridCol>
              </a:tblGrid>
              <a:tr h="405254">
                <a:tc rowSpan="2" gridSpan="2">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ja-JP" altLang="en-US"/>
                    </a:p>
                  </a:txBody>
                  <a:tcPr/>
                </a:tc>
                <a:tc gridSpan="2">
                  <a:txBody>
                    <a:bodyPr/>
                    <a:lstStyle/>
                    <a:p>
                      <a:pPr algn="ctr"/>
                      <a:r>
                        <a:rPr lang="en-US" altLang="ja-JP" sz="2400" dirty="0"/>
                        <a:t>B</a:t>
                      </a:r>
                      <a:endParaRPr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4000" dirty="0"/>
                    </a:p>
                  </a:txBody>
                  <a:tcPr/>
                </a:tc>
                <a:tc rowSpan="2">
                  <a:txBody>
                    <a:bodyPr/>
                    <a:lstStyle/>
                    <a:p>
                      <a:pPr algn="ctr"/>
                      <a:r>
                        <a:rPr kumimoji="1" lang="ja-JP" altLang="en-US" sz="2400" dirty="0"/>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7583">
                <a:tc gridSpan="2" vMerge="1">
                  <a:txBody>
                    <a:bodyPr/>
                    <a:lstStyle/>
                    <a:p>
                      <a:endParaRPr kumimoji="1" lang="ja-JP" altLang="en-US"/>
                    </a:p>
                  </a:txBody>
                  <a:tcPr/>
                </a:tc>
                <a:tc hMerge="1" vMerge="1">
                  <a:txBody>
                    <a:bodyPr/>
                    <a:lstStyle/>
                    <a:p>
                      <a:endParaRPr kumimoji="1" lang="ja-JP" altLang="en-US" sz="4000" dirty="0"/>
                    </a:p>
                  </a:txBody>
                  <a:tcPr/>
                </a:tc>
                <a:tc>
                  <a:txBody>
                    <a:bodyPr/>
                    <a:lstStyle/>
                    <a:p>
                      <a:pPr algn="ctr"/>
                      <a:r>
                        <a:rPr kumimoji="1" lang="en-US" altLang="ja-JP" sz="2400" dirty="0"/>
                        <a:t>B</a:t>
                      </a:r>
                      <a:r>
                        <a:rPr kumimoji="1" lang="en-US" altLang="ja-JP" sz="2400" baseline="-25000" dirty="0"/>
                        <a:t>1</a:t>
                      </a:r>
                      <a:endParaRPr kumimoji="1" lang="ja-JP" altLang="en-US" sz="24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a:t>B</a:t>
                      </a:r>
                      <a:r>
                        <a:rPr kumimoji="1" lang="en-US" altLang="ja-JP" sz="2400" baseline="-25000" dirty="0"/>
                        <a:t>2</a:t>
                      </a:r>
                      <a:endParaRPr kumimoji="1" lang="ja-JP" altLang="en-US" sz="24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61938">
                <a:tc rowSpan="2">
                  <a:txBody>
                    <a:bodyPr/>
                    <a:lstStyle/>
                    <a:p>
                      <a:pPr algn="ctr"/>
                      <a:r>
                        <a:rPr kumimoji="1" lang="en-US" altLang="ja-JP" sz="2400" dirty="0"/>
                        <a:t>A</a:t>
                      </a:r>
                      <a:endParaRPr kumimoji="1" lang="ja-JP" alt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a:t>A</a:t>
                      </a:r>
                      <a:r>
                        <a:rPr kumimoji="1" lang="en-US" altLang="ja-JP" sz="2400" baseline="-25000" dirty="0"/>
                        <a:t>1</a:t>
                      </a:r>
                      <a:endParaRPr kumimoji="1" lang="ja-JP" altLang="en-US" sz="24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i="1" dirty="0"/>
                        <a:t>f</a:t>
                      </a:r>
                      <a:r>
                        <a:rPr kumimoji="1" lang="en-US" altLang="ja-JP" sz="2400" baseline="-25000" dirty="0"/>
                        <a:t>1</a:t>
                      </a:r>
                      <a:r>
                        <a:rPr kumimoji="1" lang="en-US" altLang="ja-JP" sz="2400" dirty="0"/>
                        <a:t>.</a:t>
                      </a:r>
                      <a:endParaRPr kumimoji="1" lang="ja-JP" alt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61938">
                <a:tc vMerge="1">
                  <a:txBody>
                    <a:bodyPr/>
                    <a:lstStyle/>
                    <a:p>
                      <a:endParaRPr kumimoji="1" lang="ja-JP" altLang="en-US" dirty="0"/>
                    </a:p>
                  </a:txBody>
                  <a:tcPr/>
                </a:tc>
                <a:tc>
                  <a:txBody>
                    <a:bodyPr/>
                    <a:lstStyle/>
                    <a:p>
                      <a:r>
                        <a:rPr kumimoji="1" lang="en-US" altLang="ja-JP" sz="2400" dirty="0"/>
                        <a:t>A</a:t>
                      </a:r>
                      <a:r>
                        <a:rPr kumimoji="1" lang="en-US" altLang="ja-JP" sz="2400" baseline="-25000" dirty="0"/>
                        <a:t>2</a:t>
                      </a:r>
                      <a:endParaRPr kumimoji="1" lang="ja-JP" altLang="en-US" sz="24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i="1" dirty="0"/>
                        <a:t>f</a:t>
                      </a:r>
                      <a:r>
                        <a:rPr kumimoji="1" lang="en-US" altLang="ja-JP" sz="2400" baseline="-25000" dirty="0"/>
                        <a:t>2</a:t>
                      </a:r>
                      <a:r>
                        <a:rPr kumimoji="1" lang="en-US" altLang="ja-JP" sz="2400" dirty="0"/>
                        <a:t>.</a:t>
                      </a:r>
                      <a:endParaRPr kumimoji="1" lang="ja-JP" alt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67583">
                <a:tc gridSpan="2">
                  <a:txBody>
                    <a:bodyPr/>
                    <a:lstStyle/>
                    <a:p>
                      <a:pPr algn="ctr"/>
                      <a:r>
                        <a:rPr kumimoji="1" lang="ja-JP" altLang="en-US" sz="2400" dirty="0"/>
                        <a:t>合計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i="1" dirty="0"/>
                        <a:t>f</a:t>
                      </a:r>
                      <a:r>
                        <a:rPr kumimoji="1" lang="en-US" altLang="ja-JP" sz="2400" dirty="0"/>
                        <a:t>.</a:t>
                      </a:r>
                      <a:r>
                        <a:rPr kumimoji="1" lang="en-US" altLang="ja-JP" sz="2400" baseline="-25000" dirty="0"/>
                        <a:t>1</a:t>
                      </a:r>
                      <a:endParaRPr kumimoji="1" lang="ja-JP" altLang="en-US" sz="24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i="1" dirty="0"/>
                        <a:t>f</a:t>
                      </a:r>
                      <a:r>
                        <a:rPr kumimoji="1" lang="en-US" altLang="ja-JP" sz="2400" dirty="0"/>
                        <a:t>.</a:t>
                      </a:r>
                      <a:r>
                        <a:rPr kumimoji="1" lang="en-US" altLang="ja-JP" sz="2400" baseline="-25000" dirty="0"/>
                        <a:t>2</a:t>
                      </a:r>
                      <a:endParaRPr kumimoji="1" lang="ja-JP" altLang="en-US" sz="24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i="1" dirty="0"/>
                        <a:t>N</a:t>
                      </a:r>
                      <a:endParaRPr kumimoji="1" lang="ja-JP" altLang="en-US" sz="24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5" name="テキスト ボックス 4"/>
              <p:cNvSpPr txBox="1"/>
              <p:nvPr/>
            </p:nvSpPr>
            <p:spPr>
              <a:xfrm>
                <a:off x="5992971" y="2994439"/>
                <a:ext cx="1974771" cy="9330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3200" i="1" smtClean="0">
                              <a:latin typeface="Cambria Math" panose="02040503050406030204" pitchFamily="18" charset="0"/>
                            </a:rPr>
                          </m:ctrlPr>
                        </m:accPr>
                        <m:e>
                          <m:r>
                            <a:rPr kumimoji="1" lang="en-US" altLang="ja-JP" sz="3200" b="0" i="1" smtClean="0">
                              <a:latin typeface="Cambria Math" panose="02040503050406030204" pitchFamily="18" charset="0"/>
                            </a:rPr>
                            <m:t>𝑝</m:t>
                          </m:r>
                        </m:e>
                      </m:acc>
                      <m:d>
                        <m:dPr>
                          <m:ctrlPr>
                            <a:rPr kumimoji="1" lang="en-US" altLang="ja-JP" sz="3200" i="1" smtClean="0">
                              <a:latin typeface="Cambria Math" panose="02040503050406030204" pitchFamily="18" charset="0"/>
                            </a:rPr>
                          </m:ctrlPr>
                        </m:dPr>
                        <m:e>
                          <m:sSub>
                            <m:sSubPr>
                              <m:ctrlPr>
                                <a:rPr kumimoji="1" lang="en-US" altLang="ja-JP" sz="320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𝑖</m:t>
                              </m:r>
                            </m:sub>
                          </m:sSub>
                        </m:e>
                      </m:d>
                      <m:r>
                        <a:rPr kumimoji="1" lang="en-US" altLang="ja-JP" sz="3200" b="0" i="1" smtClean="0">
                          <a:latin typeface="Cambria Math" panose="02040503050406030204" pitchFamily="18" charset="0"/>
                        </a:rPr>
                        <m:t>=</m:t>
                      </m:r>
                      <m:f>
                        <m:fPr>
                          <m:ctrlPr>
                            <a:rPr kumimoji="1" lang="en-US" altLang="ja-JP" sz="3200" b="0" i="1" smtClean="0">
                              <a:latin typeface="Cambria Math" panose="02040503050406030204" pitchFamily="18" charset="0"/>
                            </a:rPr>
                          </m:ctrlPr>
                        </m:fPr>
                        <m:num>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𝑓</m:t>
                              </m:r>
                            </m:e>
                            <m:sub>
                              <m:r>
                                <a:rPr kumimoji="1" lang="en-US" altLang="ja-JP" sz="3200" b="0" i="1" smtClean="0">
                                  <a:latin typeface="Cambria Math" panose="02040503050406030204" pitchFamily="18" charset="0"/>
                                </a:rPr>
                                <m:t>𝑖</m:t>
                              </m:r>
                              <m:r>
                                <a:rPr kumimoji="1" lang="en-US" altLang="ja-JP" sz="3200" b="0" i="1" smtClean="0">
                                  <a:latin typeface="Cambria Math" panose="02040503050406030204" pitchFamily="18" charset="0"/>
                                  <a:ea typeface="Cambria Math" panose="02040503050406030204" pitchFamily="18" charset="0"/>
                                </a:rPr>
                                <m:t>∙</m:t>
                              </m:r>
                            </m:sub>
                          </m:sSub>
                        </m:num>
                        <m:den>
                          <m:r>
                            <a:rPr kumimoji="1" lang="en-US" altLang="ja-JP" sz="3200" b="0" i="1" smtClean="0">
                              <a:latin typeface="Cambria Math" panose="02040503050406030204" pitchFamily="18" charset="0"/>
                            </a:rPr>
                            <m:t>𝑁</m:t>
                          </m:r>
                        </m:den>
                      </m:f>
                    </m:oMath>
                  </m:oMathPara>
                </a14:m>
                <a:endParaRPr kumimoji="1" lang="ja-JP" altLang="en-US" sz="3200"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5992971" y="2994439"/>
                <a:ext cx="1974771" cy="933012"/>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p:cNvSpPr txBox="1"/>
              <p:nvPr/>
            </p:nvSpPr>
            <p:spPr>
              <a:xfrm>
                <a:off x="6024625" y="4149770"/>
                <a:ext cx="2001637" cy="94718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3200" i="1" smtClean="0">
                              <a:latin typeface="Cambria Math" panose="02040503050406030204" pitchFamily="18" charset="0"/>
                            </a:rPr>
                          </m:ctrlPr>
                        </m:accPr>
                        <m:e>
                          <m:r>
                            <a:rPr kumimoji="1" lang="en-US" altLang="ja-JP" sz="3200" b="0" i="1" smtClean="0">
                              <a:latin typeface="Cambria Math" panose="02040503050406030204" pitchFamily="18" charset="0"/>
                            </a:rPr>
                            <m:t>𝑝</m:t>
                          </m:r>
                        </m:e>
                      </m:acc>
                      <m:d>
                        <m:dPr>
                          <m:ctrlPr>
                            <a:rPr kumimoji="1" lang="en-US" altLang="ja-JP" sz="3200" i="1" smtClean="0">
                              <a:latin typeface="Cambria Math" panose="02040503050406030204" pitchFamily="18" charset="0"/>
                            </a:rPr>
                          </m:ctrlPr>
                        </m:dPr>
                        <m:e>
                          <m:sSub>
                            <m:sSubPr>
                              <m:ctrlPr>
                                <a:rPr kumimoji="1" lang="en-US" altLang="ja-JP" sz="3200" i="1" smtClean="0">
                                  <a:latin typeface="Cambria Math" panose="02040503050406030204" pitchFamily="18" charset="0"/>
                                </a:rPr>
                              </m:ctrlPr>
                            </m:sSubPr>
                            <m:e>
                              <m:r>
                                <a:rPr kumimoji="1" lang="en-US" altLang="ja-JP" sz="3200" b="0" i="1" smtClean="0">
                                  <a:latin typeface="Cambria Math" panose="02040503050406030204" pitchFamily="18" charset="0"/>
                                </a:rPr>
                                <m:t>𝐵</m:t>
                              </m:r>
                            </m:e>
                            <m:sub>
                              <m:r>
                                <a:rPr kumimoji="1" lang="en-US" altLang="ja-JP" sz="3200" b="0" i="1" smtClean="0">
                                  <a:latin typeface="Cambria Math" panose="02040503050406030204" pitchFamily="18" charset="0"/>
                                </a:rPr>
                                <m:t>𝑖</m:t>
                              </m:r>
                            </m:sub>
                          </m:sSub>
                        </m:e>
                      </m:d>
                      <m:r>
                        <a:rPr kumimoji="1" lang="en-US" altLang="ja-JP" sz="3200" b="0" i="1" smtClean="0">
                          <a:latin typeface="Cambria Math" panose="02040503050406030204" pitchFamily="18" charset="0"/>
                        </a:rPr>
                        <m:t>=</m:t>
                      </m:r>
                      <m:f>
                        <m:fPr>
                          <m:ctrlPr>
                            <a:rPr kumimoji="1" lang="en-US" altLang="ja-JP" sz="3200" b="0" i="1" smtClean="0">
                              <a:latin typeface="Cambria Math" panose="02040503050406030204" pitchFamily="18" charset="0"/>
                            </a:rPr>
                          </m:ctrlPr>
                        </m:fPr>
                        <m:num>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𝑓</m:t>
                              </m:r>
                            </m:e>
                            <m:sub>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𝑗</m:t>
                              </m:r>
                            </m:sub>
                          </m:sSub>
                        </m:num>
                        <m:den>
                          <m:r>
                            <a:rPr kumimoji="1" lang="en-US" altLang="ja-JP" sz="3200" b="0" i="1" smtClean="0">
                              <a:latin typeface="Cambria Math" panose="02040503050406030204" pitchFamily="18" charset="0"/>
                            </a:rPr>
                            <m:t>𝑁</m:t>
                          </m:r>
                        </m:den>
                      </m:f>
                    </m:oMath>
                  </m:oMathPara>
                </a14:m>
                <a:endParaRPr kumimoji="1" lang="ja-JP" altLang="en-US" sz="3200"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6024625" y="4149770"/>
                <a:ext cx="2001637" cy="947182"/>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333374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r>
                  <a:rPr kumimoji="1" lang="ja-JP" altLang="en-US" dirty="0"/>
                  <a:t>性別と大学進学予定が独立ならば，</a:t>
                </a:r>
                <a:r>
                  <a:rPr kumimoji="1" lang="en-US" altLang="ja-JP" i="1" dirty="0">
                    <a:latin typeface="Times New Roman" panose="02020603050405020304" pitchFamily="18" charset="0"/>
                    <a:cs typeface="Times New Roman" panose="02020603050405020304" pitchFamily="18" charset="0"/>
                  </a:rPr>
                  <a:t>P</a:t>
                </a:r>
                <a:r>
                  <a:rPr kumimoji="1" lang="en-US" altLang="ja-JP" dirty="0"/>
                  <a:t>(</a:t>
                </a:r>
                <a:r>
                  <a:rPr kumimoji="1" lang="ja-JP" altLang="en-US" dirty="0"/>
                  <a:t>男 </a:t>
                </a:r>
                <a:r>
                  <a:rPr kumimoji="1" lang="en-US" altLang="ja-JP" dirty="0"/>
                  <a:t>and </a:t>
                </a:r>
                <a:r>
                  <a:rPr kumimoji="1" lang="ja-JP" altLang="en-US" dirty="0"/>
                  <a:t>あり</a:t>
                </a:r>
                <a:r>
                  <a:rPr kumimoji="1" lang="en-US" altLang="ja-JP" dirty="0"/>
                  <a:t>) = </a:t>
                </a:r>
                <a:r>
                  <a:rPr kumimoji="1" lang="en-US" altLang="ja-JP" i="1" dirty="0">
                    <a:latin typeface="Times New Roman" panose="02020603050405020304" pitchFamily="18" charset="0"/>
                    <a:cs typeface="Times New Roman" panose="02020603050405020304" pitchFamily="18" charset="0"/>
                  </a:rPr>
                  <a:t>P</a:t>
                </a:r>
                <a:r>
                  <a:rPr kumimoji="1" lang="en-US" altLang="ja-JP" dirty="0"/>
                  <a:t>(</a:t>
                </a:r>
                <a:r>
                  <a:rPr kumimoji="1" lang="ja-JP" altLang="en-US" dirty="0"/>
                  <a:t>男</a:t>
                </a:r>
                <a:r>
                  <a:rPr kumimoji="1" lang="en-US" altLang="ja-JP" dirty="0"/>
                  <a:t>) × </a:t>
                </a:r>
                <a:r>
                  <a:rPr kumimoji="1" lang="en-US" altLang="ja-JP" i="1" dirty="0">
                    <a:latin typeface="Times New Roman" panose="02020603050405020304" pitchFamily="18" charset="0"/>
                    <a:cs typeface="Times New Roman" panose="02020603050405020304" pitchFamily="18" charset="0"/>
                  </a:rPr>
                  <a:t>P</a:t>
                </a:r>
                <a:r>
                  <a:rPr kumimoji="1" lang="en-US" altLang="ja-JP" dirty="0"/>
                  <a:t>(</a:t>
                </a:r>
                <a:r>
                  <a:rPr kumimoji="1" lang="ja-JP" altLang="en-US" dirty="0"/>
                  <a:t>あり</a:t>
                </a:r>
                <a:r>
                  <a:rPr kumimoji="1" lang="en-US" altLang="ja-JP" dirty="0"/>
                  <a:t>) </a:t>
                </a:r>
                <a:r>
                  <a:rPr lang="ja-JP" altLang="en-US" dirty="0"/>
                  <a:t>なので，以下のように期待度数を計算することができる．</a:t>
                </a:r>
                <a:endParaRPr lang="en-US" altLang="ja-JP" dirty="0"/>
              </a:p>
              <a:p>
                <a:pPr lvl="1"/>
                <a:endParaRPr kumimoji="1" lang="en-US" altLang="ja-JP" dirty="0"/>
              </a:p>
              <a:p>
                <a:pPr lvl="1"/>
                <a:r>
                  <a:rPr kumimoji="1" lang="ja-JP" altLang="en-US" dirty="0"/>
                  <a:t>「男 </a:t>
                </a:r>
                <a:r>
                  <a:rPr kumimoji="1" lang="en-US" altLang="ja-JP" dirty="0"/>
                  <a:t>and </a:t>
                </a:r>
                <a:r>
                  <a:rPr kumimoji="1" lang="ja-JP" altLang="en-US" dirty="0"/>
                  <a:t>あり」の期待度数：</a:t>
                </a:r>
                <a14:m>
                  <m:oMath xmlns:m="http://schemas.openxmlformats.org/officeDocument/2006/math">
                    <m:r>
                      <a:rPr kumimoji="1" lang="en-US" altLang="ja-JP" sz="3200" b="0" i="1" smtClean="0">
                        <a:latin typeface="Cambria Math" panose="02040503050406030204" pitchFamily="18" charset="0"/>
                      </a:rPr>
                      <m:t>𝑁</m:t>
                    </m:r>
                    <m:r>
                      <a:rPr kumimoji="1" lang="en-US" altLang="ja-JP" sz="3200" b="0" i="1" smtClean="0">
                        <a:latin typeface="Cambria Math" panose="02040503050406030204" pitchFamily="18" charset="0"/>
                        <a:ea typeface="Cambria Math" panose="02040503050406030204" pitchFamily="18" charset="0"/>
                      </a:rPr>
                      <m:t>×</m:t>
                    </m:r>
                    <m:f>
                      <m:fPr>
                        <m:ctrlPr>
                          <a:rPr kumimoji="1" lang="en-US" altLang="ja-JP" sz="3200" b="0" i="1" smtClean="0">
                            <a:latin typeface="Cambria Math" panose="02040503050406030204" pitchFamily="18" charset="0"/>
                            <a:ea typeface="Cambria Math" panose="02040503050406030204" pitchFamily="18" charset="0"/>
                          </a:rPr>
                        </m:ctrlPr>
                      </m:fPr>
                      <m:num>
                        <m:sSub>
                          <m:sSubPr>
                            <m:ctrlPr>
                              <a:rPr kumimoji="1" lang="en-US" altLang="ja-JP" sz="3200" b="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𝑓</m:t>
                            </m:r>
                          </m:e>
                          <m:sub>
                            <m:r>
                              <a:rPr kumimoji="1" lang="en-US" altLang="ja-JP" sz="3200" b="0" i="1" smtClean="0">
                                <a:latin typeface="Cambria Math" panose="02040503050406030204" pitchFamily="18" charset="0"/>
                                <a:ea typeface="Cambria Math" panose="02040503050406030204" pitchFamily="18" charset="0"/>
                              </a:rPr>
                              <m:t>∙1</m:t>
                            </m:r>
                          </m:sub>
                        </m:sSub>
                      </m:num>
                      <m:den>
                        <m:r>
                          <a:rPr kumimoji="1" lang="en-US" altLang="ja-JP" sz="3200" b="0" i="1" smtClean="0">
                            <a:latin typeface="Cambria Math" panose="02040503050406030204" pitchFamily="18" charset="0"/>
                            <a:ea typeface="Cambria Math" panose="02040503050406030204" pitchFamily="18" charset="0"/>
                          </a:rPr>
                          <m:t>𝑁</m:t>
                        </m:r>
                      </m:den>
                    </m:f>
                    <m:r>
                      <a:rPr kumimoji="1" lang="en-US" altLang="ja-JP" sz="3200" b="0" i="1" smtClean="0">
                        <a:latin typeface="Cambria Math" panose="02040503050406030204" pitchFamily="18" charset="0"/>
                        <a:ea typeface="Cambria Math" panose="02040503050406030204" pitchFamily="18" charset="0"/>
                      </a:rPr>
                      <m:t>×</m:t>
                    </m:r>
                    <m:f>
                      <m:fPr>
                        <m:ctrlPr>
                          <a:rPr kumimoji="1" lang="en-US" altLang="ja-JP" sz="3200" b="0" i="1" smtClean="0">
                            <a:latin typeface="Cambria Math" panose="02040503050406030204" pitchFamily="18" charset="0"/>
                            <a:ea typeface="Cambria Math" panose="02040503050406030204" pitchFamily="18" charset="0"/>
                          </a:rPr>
                        </m:ctrlPr>
                      </m:fPr>
                      <m:num>
                        <m:sSub>
                          <m:sSubPr>
                            <m:ctrlPr>
                              <a:rPr kumimoji="1" lang="en-US" altLang="ja-JP" sz="3200" b="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𝑓</m:t>
                            </m:r>
                          </m:e>
                          <m:sub>
                            <m:r>
                              <a:rPr kumimoji="1" lang="en-US" altLang="ja-JP" sz="3200" b="0" i="1" smtClean="0">
                                <a:latin typeface="Cambria Math" panose="02040503050406030204" pitchFamily="18" charset="0"/>
                                <a:ea typeface="Cambria Math" panose="02040503050406030204" pitchFamily="18" charset="0"/>
                              </a:rPr>
                              <m:t>1∙</m:t>
                            </m:r>
                          </m:sub>
                        </m:sSub>
                      </m:num>
                      <m:den>
                        <m:r>
                          <a:rPr kumimoji="1" lang="en-US" altLang="ja-JP" sz="3200" b="0" i="1" smtClean="0">
                            <a:latin typeface="Cambria Math" panose="02040503050406030204" pitchFamily="18" charset="0"/>
                            <a:ea typeface="Cambria Math" panose="02040503050406030204" pitchFamily="18" charset="0"/>
                          </a:rPr>
                          <m:t>𝑁</m:t>
                        </m:r>
                      </m:den>
                    </m:f>
                  </m:oMath>
                </a14:m>
                <a:endParaRPr kumimoji="1" lang="en-US" altLang="ja-JP" sz="3200" dirty="0"/>
              </a:p>
              <a:p>
                <a:pPr lvl="1"/>
                <a:endParaRPr lang="en-US" altLang="ja-JP" dirty="0"/>
              </a:p>
              <a:p>
                <a:pPr lvl="1"/>
                <a:r>
                  <a:rPr lang="ja-JP" altLang="en-US" dirty="0"/>
                  <a:t>同様に，「男 </a:t>
                </a:r>
                <a:r>
                  <a:rPr lang="en-US" altLang="ja-JP" dirty="0"/>
                  <a:t>and </a:t>
                </a:r>
                <a:r>
                  <a:rPr lang="ja-JP" altLang="en-US" dirty="0"/>
                  <a:t>なし」の期待度数：</a:t>
                </a:r>
                <a14:m>
                  <m:oMath xmlns:m="http://schemas.openxmlformats.org/officeDocument/2006/math">
                    <m:r>
                      <a:rPr lang="en-US" altLang="ja-JP" sz="3200" i="1">
                        <a:latin typeface="Cambria Math" panose="02040503050406030204" pitchFamily="18" charset="0"/>
                      </a:rPr>
                      <m:t>𝑁</m:t>
                    </m:r>
                    <m:r>
                      <a:rPr lang="en-US" altLang="ja-JP" sz="3200" i="1">
                        <a:latin typeface="Cambria Math" panose="02040503050406030204" pitchFamily="18" charset="0"/>
                        <a:ea typeface="Cambria Math" panose="02040503050406030204" pitchFamily="18" charset="0"/>
                      </a:rPr>
                      <m:t>×</m:t>
                    </m:r>
                    <m:f>
                      <m:fPr>
                        <m:ctrlPr>
                          <a:rPr lang="en-US" altLang="ja-JP" sz="3200" i="1">
                            <a:latin typeface="Cambria Math" panose="02040503050406030204" pitchFamily="18" charset="0"/>
                            <a:ea typeface="Cambria Math" panose="02040503050406030204" pitchFamily="18" charset="0"/>
                          </a:rPr>
                        </m:ctrlPr>
                      </m:fPr>
                      <m:num>
                        <m:sSub>
                          <m:sSubPr>
                            <m:ctrlPr>
                              <a:rPr lang="en-US" altLang="ja-JP" sz="3200" i="1">
                                <a:latin typeface="Cambria Math" panose="02040503050406030204" pitchFamily="18" charset="0"/>
                                <a:ea typeface="Cambria Math" panose="02040503050406030204" pitchFamily="18" charset="0"/>
                              </a:rPr>
                            </m:ctrlPr>
                          </m:sSubPr>
                          <m:e>
                            <m:r>
                              <a:rPr lang="en-US" altLang="ja-JP" sz="3200" i="1">
                                <a:latin typeface="Cambria Math" panose="02040503050406030204" pitchFamily="18" charset="0"/>
                                <a:ea typeface="Cambria Math" panose="02040503050406030204" pitchFamily="18" charset="0"/>
                              </a:rPr>
                              <m:t>𝑓</m:t>
                            </m:r>
                          </m:e>
                          <m:sub>
                            <m:r>
                              <a:rPr lang="en-US" altLang="ja-JP" sz="3200" i="1">
                                <a:latin typeface="Cambria Math" panose="02040503050406030204" pitchFamily="18" charset="0"/>
                                <a:ea typeface="Cambria Math" panose="02040503050406030204" pitchFamily="18" charset="0"/>
                              </a:rPr>
                              <m:t>∙1</m:t>
                            </m:r>
                          </m:sub>
                        </m:sSub>
                      </m:num>
                      <m:den>
                        <m:r>
                          <a:rPr lang="en-US" altLang="ja-JP" sz="3200" i="1">
                            <a:latin typeface="Cambria Math" panose="02040503050406030204" pitchFamily="18" charset="0"/>
                            <a:ea typeface="Cambria Math" panose="02040503050406030204" pitchFamily="18" charset="0"/>
                          </a:rPr>
                          <m:t>𝑁</m:t>
                        </m:r>
                      </m:den>
                    </m:f>
                    <m:r>
                      <a:rPr lang="en-US" altLang="ja-JP" sz="3200" i="1">
                        <a:latin typeface="Cambria Math" panose="02040503050406030204" pitchFamily="18" charset="0"/>
                        <a:ea typeface="Cambria Math" panose="02040503050406030204" pitchFamily="18" charset="0"/>
                      </a:rPr>
                      <m:t>×</m:t>
                    </m:r>
                    <m:f>
                      <m:fPr>
                        <m:ctrlPr>
                          <a:rPr lang="en-US" altLang="ja-JP" sz="3200" i="1">
                            <a:latin typeface="Cambria Math" panose="02040503050406030204" pitchFamily="18" charset="0"/>
                            <a:ea typeface="Cambria Math" panose="02040503050406030204" pitchFamily="18" charset="0"/>
                          </a:rPr>
                        </m:ctrlPr>
                      </m:fPr>
                      <m:num>
                        <m:sSub>
                          <m:sSubPr>
                            <m:ctrlPr>
                              <a:rPr lang="en-US" altLang="ja-JP" sz="3200" i="1">
                                <a:latin typeface="Cambria Math" panose="02040503050406030204" pitchFamily="18" charset="0"/>
                                <a:ea typeface="Cambria Math" panose="02040503050406030204" pitchFamily="18" charset="0"/>
                              </a:rPr>
                            </m:ctrlPr>
                          </m:sSubPr>
                          <m:e>
                            <m:r>
                              <a:rPr lang="en-US" altLang="ja-JP" sz="3200" i="1">
                                <a:latin typeface="Cambria Math" panose="02040503050406030204" pitchFamily="18" charset="0"/>
                                <a:ea typeface="Cambria Math" panose="02040503050406030204" pitchFamily="18" charset="0"/>
                              </a:rPr>
                              <m:t>𝑓</m:t>
                            </m:r>
                          </m:e>
                          <m:sub>
                            <m:r>
                              <a:rPr lang="en-US" altLang="ja-JP" sz="3200" b="0" i="1" smtClean="0">
                                <a:latin typeface="Cambria Math" panose="02040503050406030204" pitchFamily="18" charset="0"/>
                                <a:ea typeface="Cambria Math" panose="02040503050406030204" pitchFamily="18" charset="0"/>
                              </a:rPr>
                              <m:t>2</m:t>
                            </m:r>
                            <m:r>
                              <a:rPr lang="en-US" altLang="ja-JP" sz="3200" i="1">
                                <a:latin typeface="Cambria Math" panose="02040503050406030204" pitchFamily="18" charset="0"/>
                                <a:ea typeface="Cambria Math" panose="02040503050406030204" pitchFamily="18" charset="0"/>
                              </a:rPr>
                              <m:t>∙</m:t>
                            </m:r>
                          </m:sub>
                        </m:sSub>
                      </m:num>
                      <m:den>
                        <m:r>
                          <a:rPr lang="en-US" altLang="ja-JP" sz="3200" i="1">
                            <a:latin typeface="Cambria Math" panose="02040503050406030204" pitchFamily="18" charset="0"/>
                            <a:ea typeface="Cambria Math" panose="02040503050406030204" pitchFamily="18" charset="0"/>
                          </a:rPr>
                          <m:t>𝑁</m:t>
                        </m:r>
                      </m:den>
                    </m:f>
                  </m:oMath>
                </a14:m>
                <a:endParaRPr lang="en-US" altLang="ja-JP" sz="3200"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704" t="-2426" r="-2222"/>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776351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検定統計量</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a:t>帰無仮説（２つの変数は独立）が正しければ，期待度数と観測度数は同じような値になる可能性が高い．</a:t>
            </a:r>
            <a:endParaRPr kumimoji="1" lang="en-US" altLang="ja-JP" dirty="0"/>
          </a:p>
          <a:p>
            <a:pPr lvl="1"/>
            <a:r>
              <a:rPr lang="ja-JP" altLang="en-US" dirty="0"/>
              <a:t>期待度数と観測度数のずれは偶然によるもの</a:t>
            </a:r>
            <a:endParaRPr kumimoji="1" lang="en-US" altLang="ja-JP" dirty="0"/>
          </a:p>
          <a:p>
            <a:r>
              <a:rPr lang="ja-JP" altLang="en-US" dirty="0"/>
              <a:t>期待度数と観測度数の違いが大きくなるにつれ，帰無仮説はあやしくなる．</a:t>
            </a:r>
            <a:endParaRPr lang="en-US" altLang="ja-JP" dirty="0"/>
          </a:p>
          <a:p>
            <a:r>
              <a:rPr lang="ja-JP" altLang="en-US" dirty="0"/>
              <a:t>検定統計量として，期待度数と観測度数との差を反映した統計量が考えられる．</a:t>
            </a:r>
            <a:endParaRPr lang="en-US" altLang="ja-JP"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lstStyle/>
              <a:p>
                <a:r>
                  <a:rPr lang="en-US" altLang="ja-JP" i="1" dirty="0">
                    <a:latin typeface="Times New Roman" pitchFamily="18" charset="0"/>
                    <a:cs typeface="Times New Roman" pitchFamily="18" charset="0"/>
                  </a:rPr>
                  <a:t>R</a:t>
                </a:r>
                <a:r>
                  <a:rPr lang="ja-JP" altLang="en-US" dirty="0"/>
                  <a:t>行</a:t>
                </a:r>
                <a:r>
                  <a:rPr lang="en-US" altLang="ja-JP" i="1" dirty="0">
                    <a:latin typeface="Times New Roman" pitchFamily="18" charset="0"/>
                    <a:cs typeface="Times New Roman" pitchFamily="18" charset="0"/>
                  </a:rPr>
                  <a:t>C</a:t>
                </a:r>
                <a:r>
                  <a:rPr lang="ja-JP" altLang="en-US" dirty="0"/>
                  <a:t>列の分割表において，第 </a:t>
                </a:r>
                <a:r>
                  <a:rPr lang="en-US" altLang="ja-JP" i="1" dirty="0" err="1">
                    <a:latin typeface="Times New Roman" pitchFamily="18" charset="0"/>
                    <a:cs typeface="Times New Roman" pitchFamily="18" charset="0"/>
                  </a:rPr>
                  <a:t>i</a:t>
                </a:r>
                <a:r>
                  <a:rPr lang="en-US" altLang="ja-JP" i="1" dirty="0">
                    <a:latin typeface="Times New Roman" pitchFamily="18" charset="0"/>
                    <a:cs typeface="Times New Roman" pitchFamily="18" charset="0"/>
                  </a:rPr>
                  <a:t> </a:t>
                </a:r>
                <a:r>
                  <a:rPr lang="ja-JP" altLang="en-US" dirty="0"/>
                  <a:t>行第 </a:t>
                </a:r>
                <a:r>
                  <a:rPr lang="en-US" altLang="ja-JP" i="1" dirty="0">
                    <a:latin typeface="Times New Roman" pitchFamily="18" charset="0"/>
                    <a:cs typeface="Times New Roman" pitchFamily="18" charset="0"/>
                  </a:rPr>
                  <a:t>j </a:t>
                </a:r>
                <a:r>
                  <a:rPr lang="ja-JP" altLang="en-US" dirty="0"/>
                  <a:t>列のセルの期待度数を </a:t>
                </a:r>
                <a14:m>
                  <m:oMath xmlns:m="http://schemas.openxmlformats.org/officeDocument/2006/math">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𝐸</m:t>
                        </m:r>
                      </m:e>
                      <m:sub>
                        <m:r>
                          <a:rPr lang="en-US" altLang="ja-JP" b="0" i="1" smtClean="0">
                            <a:latin typeface="Cambria Math" panose="02040503050406030204" pitchFamily="18" charset="0"/>
                          </a:rPr>
                          <m:t>𝑖𝑗</m:t>
                        </m:r>
                      </m:sub>
                    </m:sSub>
                  </m:oMath>
                </a14:m>
                <a:r>
                  <a:rPr lang="ja-JP" altLang="en-US" dirty="0"/>
                  <a:t>，実際の観測度数を </a:t>
                </a:r>
                <a14:m>
                  <m:oMath xmlns:m="http://schemas.openxmlformats.org/officeDocument/2006/math">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𝑂</m:t>
                        </m:r>
                      </m:e>
                      <m:sub>
                        <m:r>
                          <a:rPr lang="en-US" altLang="ja-JP" b="0" i="1" smtClean="0">
                            <a:latin typeface="Cambria Math" panose="02040503050406030204" pitchFamily="18" charset="0"/>
                          </a:rPr>
                          <m:t>𝑖𝑗</m:t>
                        </m:r>
                      </m:sub>
                    </m:sSub>
                  </m:oMath>
                </a14:m>
                <a:r>
                  <a:rPr lang="en-US" altLang="ja-JP" dirty="0"/>
                  <a:t> </a:t>
                </a:r>
                <a:r>
                  <a:rPr lang="ja-JP" altLang="en-US" dirty="0"/>
                  <a:t>とする．このとき，以下の</a:t>
                </a:r>
                <a:r>
                  <a:rPr lang="ja-JP" altLang="en-US" u="sng" dirty="0">
                    <a:solidFill>
                      <a:srgbClr val="FF0000"/>
                    </a:solidFill>
                  </a:rPr>
                  <a:t>カイ二乗統計量</a:t>
                </a:r>
                <a:r>
                  <a:rPr lang="ja-JP" altLang="en-US" dirty="0"/>
                  <a:t>は，</a:t>
                </a:r>
                <a:r>
                  <a:rPr lang="en-US" altLang="ja-JP" i="1" dirty="0">
                    <a:latin typeface="Times New Roman" pitchFamily="18" charset="0"/>
                    <a:cs typeface="Times New Roman" pitchFamily="18" charset="0"/>
                  </a:rPr>
                  <a:t>N</a:t>
                </a:r>
                <a:r>
                  <a:rPr lang="en-US" altLang="ja-JP" dirty="0"/>
                  <a:t> </a:t>
                </a:r>
                <a:r>
                  <a:rPr lang="ja-JP" altLang="en-US" dirty="0"/>
                  <a:t>が大きいとき，自由度 </a:t>
                </a:r>
                <a14:m>
                  <m:oMath xmlns:m="http://schemas.openxmlformats.org/officeDocument/2006/math">
                    <m:d>
                      <m:dPr>
                        <m:ctrlPr>
                          <a:rPr lang="en-US" altLang="ja-JP" i="1" smtClean="0">
                            <a:latin typeface="Cambria Math" panose="02040503050406030204" pitchFamily="18" charset="0"/>
                          </a:rPr>
                        </m:ctrlPr>
                      </m:dPr>
                      <m:e>
                        <m:r>
                          <a:rPr lang="en-US" altLang="ja-JP" b="0" i="1" smtClean="0">
                            <a:latin typeface="Cambria Math" panose="02040503050406030204" pitchFamily="18" charset="0"/>
                          </a:rPr>
                          <m:t>𝑅</m:t>
                        </m:r>
                        <m:r>
                          <a:rPr lang="en-US" altLang="ja-JP" b="0" i="1" smtClean="0">
                            <a:latin typeface="Cambria Math" panose="02040503050406030204" pitchFamily="18" charset="0"/>
                          </a:rPr>
                          <m:t>−1</m:t>
                        </m:r>
                      </m:e>
                    </m:d>
                    <m:d>
                      <m:dPr>
                        <m:ctrlPr>
                          <a:rPr lang="en-US" altLang="ja-JP" i="1" smtClean="0">
                            <a:latin typeface="Cambria Math" panose="02040503050406030204" pitchFamily="18" charset="0"/>
                          </a:rPr>
                        </m:ctrlPr>
                      </m:dPr>
                      <m:e>
                        <m:r>
                          <a:rPr lang="en-US" altLang="ja-JP" b="0" i="1" smtClean="0">
                            <a:latin typeface="Cambria Math" panose="02040503050406030204" pitchFamily="18" charset="0"/>
                          </a:rPr>
                          <m:t>𝐶</m:t>
                        </m:r>
                        <m:r>
                          <a:rPr lang="en-US" altLang="ja-JP" b="0" i="1" smtClean="0">
                            <a:latin typeface="Cambria Math" panose="02040503050406030204" pitchFamily="18" charset="0"/>
                          </a:rPr>
                          <m:t>−1</m:t>
                        </m:r>
                      </m:e>
                    </m:d>
                  </m:oMath>
                </a14:m>
                <a:r>
                  <a:rPr lang="en-US" altLang="ja-JP" dirty="0"/>
                  <a:t> </a:t>
                </a:r>
                <a:r>
                  <a:rPr lang="ja-JP" altLang="en-US" dirty="0"/>
                  <a:t>の</a:t>
                </a:r>
                <a:r>
                  <a:rPr lang="ja-JP" altLang="en-US" u="sng" dirty="0">
                    <a:solidFill>
                      <a:srgbClr val="FF0000"/>
                    </a:solidFill>
                  </a:rPr>
                  <a:t>カイ二乗分布</a:t>
                </a:r>
                <a:r>
                  <a:rPr lang="ja-JP" altLang="en-US" dirty="0"/>
                  <a:t>に従う．</a:t>
                </a:r>
                <a:endParaRPr kumimoji="1" lang="ja-JP" altLang="en-US"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t="-2426"/>
                </a:stretch>
              </a:blipFill>
            </p:spPr>
            <p:txBody>
              <a:bodyPr/>
              <a:lstStyle/>
              <a:p>
                <a:r>
                  <a:rPr lang="ja-JP" altLang="en-US">
                    <a:noFill/>
                  </a:rPr>
                  <a:t> </a:t>
                </a:r>
              </a:p>
            </p:txBody>
          </p:sp>
        </mc:Fallback>
      </mc:AlternateContent>
      <p:sp>
        <p:nvSpPr>
          <p:cNvPr id="5" name="テキスト ボックス 4"/>
          <p:cNvSpPr txBox="1"/>
          <p:nvPr/>
        </p:nvSpPr>
        <p:spPr>
          <a:xfrm>
            <a:off x="971600" y="5786454"/>
            <a:ext cx="7463903" cy="461665"/>
          </a:xfrm>
          <a:prstGeom prst="rect">
            <a:avLst/>
          </a:prstGeom>
          <a:noFill/>
        </p:spPr>
        <p:txBody>
          <a:bodyPr wrap="none" rtlCol="0">
            <a:spAutoFit/>
          </a:bodyPr>
          <a:lstStyle/>
          <a:p>
            <a:r>
              <a:rPr kumimoji="1" lang="ja-JP" altLang="en-US" sz="2400" dirty="0"/>
              <a:t>テキストの表</a:t>
            </a:r>
            <a:r>
              <a:rPr kumimoji="1" lang="en-US" altLang="ja-JP" sz="2400" dirty="0"/>
              <a:t>4.6</a:t>
            </a:r>
            <a:r>
              <a:rPr kumimoji="1" lang="ja-JP" altLang="en-US" sz="2400" dirty="0"/>
              <a:t>および</a:t>
            </a:r>
            <a:r>
              <a:rPr lang="ja-JP" altLang="en-US" sz="2400" dirty="0"/>
              <a:t>表</a:t>
            </a:r>
            <a:r>
              <a:rPr lang="en-US" altLang="ja-JP" sz="2400" dirty="0"/>
              <a:t>4.7</a:t>
            </a:r>
            <a:r>
              <a:rPr lang="ja-JP" altLang="en-US" sz="2400" dirty="0"/>
              <a:t>の一部を，電卓で計算せよ．</a:t>
            </a:r>
            <a:endParaRPr kumimoji="1" lang="ja-JP" altLang="en-US" sz="2400" dirty="0"/>
          </a:p>
        </p:txBody>
      </p:sp>
      <mc:AlternateContent xmlns:mc="http://schemas.openxmlformats.org/markup-compatibility/2006" xmlns:a14="http://schemas.microsoft.com/office/drawing/2010/main">
        <mc:Choice Requires="a14">
          <p:sp>
            <p:nvSpPr>
              <p:cNvPr id="6" name="テキスト ボックス 5"/>
              <p:cNvSpPr txBox="1"/>
              <p:nvPr/>
            </p:nvSpPr>
            <p:spPr>
              <a:xfrm>
                <a:off x="1979712" y="4314672"/>
                <a:ext cx="3836820" cy="126278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2800" i="1" smtClean="0">
                              <a:latin typeface="Cambria Math" panose="02040503050406030204" pitchFamily="18" charset="0"/>
                            </a:rPr>
                          </m:ctrlPr>
                        </m:sSupPr>
                        <m:e>
                          <m:r>
                            <a:rPr kumimoji="1" lang="ja-JP" altLang="en-US" sz="2800" i="1" smtClean="0">
                              <a:latin typeface="Cambria Math" panose="02040503050406030204" pitchFamily="18" charset="0"/>
                            </a:rPr>
                            <m:t>𝜒</m:t>
                          </m:r>
                        </m:e>
                        <m:sup>
                          <m:r>
                            <a:rPr kumimoji="1" lang="en-US" altLang="ja-JP" sz="2800" b="0" i="1" smtClean="0">
                              <a:latin typeface="Cambria Math" panose="02040503050406030204" pitchFamily="18" charset="0"/>
                            </a:rPr>
                            <m:t>2</m:t>
                          </m:r>
                        </m:sup>
                      </m:sSup>
                      <m:r>
                        <a:rPr kumimoji="1" lang="en-US" altLang="ja-JP" sz="2800" b="0" i="1" smtClean="0">
                          <a:latin typeface="Cambria Math" panose="02040503050406030204" pitchFamily="18" charset="0"/>
                        </a:rPr>
                        <m:t>=</m:t>
                      </m:r>
                      <m:nary>
                        <m:naryPr>
                          <m:chr m:val="∑"/>
                          <m:ctrlPr>
                            <a:rPr kumimoji="1" lang="en-US" altLang="ja-JP" sz="2800" b="0" i="1" smtClean="0">
                              <a:latin typeface="Cambria Math" panose="02040503050406030204" pitchFamily="18" charset="0"/>
                            </a:rPr>
                          </m:ctrlPr>
                        </m:naryPr>
                        <m:sub>
                          <m:r>
                            <m:rPr>
                              <m:brk m:alnAt="23"/>
                            </m:rPr>
                            <a:rPr kumimoji="1" lang="en-US" altLang="ja-JP" sz="2800" b="0" i="1" smtClean="0">
                              <a:latin typeface="Cambria Math" panose="02040503050406030204" pitchFamily="18" charset="0"/>
                            </a:rPr>
                            <m:t>𝑖</m:t>
                          </m:r>
                          <m:r>
                            <a:rPr kumimoji="1" lang="en-US" altLang="ja-JP" sz="2800" b="0" i="1" smtClean="0">
                              <a:latin typeface="Cambria Math" panose="02040503050406030204" pitchFamily="18" charset="0"/>
                            </a:rPr>
                            <m:t>=1</m:t>
                          </m:r>
                        </m:sub>
                        <m:sup>
                          <m:r>
                            <a:rPr kumimoji="1" lang="en-US" altLang="ja-JP" sz="2800" b="0" i="1" smtClean="0">
                              <a:latin typeface="Cambria Math" panose="02040503050406030204" pitchFamily="18" charset="0"/>
                            </a:rPr>
                            <m:t>𝑅</m:t>
                          </m:r>
                        </m:sup>
                        <m:e>
                          <m:nary>
                            <m:naryPr>
                              <m:chr m:val="∑"/>
                              <m:ctrlPr>
                                <a:rPr kumimoji="1" lang="en-US" altLang="ja-JP" sz="2800" b="0" i="1" smtClean="0">
                                  <a:latin typeface="Cambria Math" panose="02040503050406030204" pitchFamily="18" charset="0"/>
                                </a:rPr>
                              </m:ctrlPr>
                            </m:naryPr>
                            <m:sub>
                              <m:r>
                                <m:rPr>
                                  <m:brk m:alnAt="23"/>
                                </m:rPr>
                                <a:rPr kumimoji="1" lang="en-US" altLang="ja-JP" sz="2800" b="0" i="1" smtClean="0">
                                  <a:latin typeface="Cambria Math" panose="02040503050406030204" pitchFamily="18" charset="0"/>
                                </a:rPr>
                                <m:t>𝑗</m:t>
                              </m:r>
                              <m:r>
                                <a:rPr kumimoji="1" lang="en-US" altLang="ja-JP" sz="2800" b="0" i="1" smtClean="0">
                                  <a:latin typeface="Cambria Math" panose="02040503050406030204" pitchFamily="18" charset="0"/>
                                </a:rPr>
                                <m:t>=1</m:t>
                              </m:r>
                            </m:sub>
                            <m:sup>
                              <m:r>
                                <a:rPr kumimoji="1" lang="en-US" altLang="ja-JP" sz="2800" b="0" i="1" smtClean="0">
                                  <a:latin typeface="Cambria Math" panose="02040503050406030204" pitchFamily="18" charset="0"/>
                                </a:rPr>
                                <m:t>𝐶</m:t>
                              </m:r>
                            </m:sup>
                            <m:e>
                              <m:f>
                                <m:fPr>
                                  <m:ctrlPr>
                                    <a:rPr kumimoji="1" lang="en-US" altLang="ja-JP" sz="2800" b="0" i="1" smtClean="0">
                                      <a:latin typeface="Cambria Math" panose="02040503050406030204" pitchFamily="18" charset="0"/>
                                    </a:rPr>
                                  </m:ctrlPr>
                                </m:fPr>
                                <m:num>
                                  <m:sSup>
                                    <m:sSupPr>
                                      <m:ctrlPr>
                                        <a:rPr kumimoji="1" lang="en-US" altLang="ja-JP" sz="2800" b="0" i="1" smtClean="0">
                                          <a:latin typeface="Cambria Math" panose="02040503050406030204" pitchFamily="18" charset="0"/>
                                        </a:rPr>
                                      </m:ctrlPr>
                                    </m:sSupPr>
                                    <m:e>
                                      <m:d>
                                        <m:dPr>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𝑂</m:t>
                                              </m:r>
                                            </m:e>
                                            <m:sub>
                                              <m:r>
                                                <a:rPr kumimoji="1" lang="en-US" altLang="ja-JP" sz="2800" b="0" i="1" smtClean="0">
                                                  <a:latin typeface="Cambria Math" panose="02040503050406030204" pitchFamily="18" charset="0"/>
                                                </a:rPr>
                                                <m:t>𝑖𝑗</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𝐸</m:t>
                                              </m:r>
                                            </m:e>
                                            <m:sub>
                                              <m:r>
                                                <a:rPr kumimoji="1" lang="en-US" altLang="ja-JP" sz="2800" b="0" i="1" smtClean="0">
                                                  <a:latin typeface="Cambria Math" panose="02040503050406030204" pitchFamily="18" charset="0"/>
                                                </a:rPr>
                                                <m:t>𝑖𝑗</m:t>
                                              </m:r>
                                            </m:sub>
                                          </m:sSub>
                                        </m:e>
                                      </m:d>
                                    </m:e>
                                    <m:sup>
                                      <m:r>
                                        <a:rPr kumimoji="1" lang="en-US" altLang="ja-JP" sz="2800" b="0" i="1" smtClean="0">
                                          <a:latin typeface="Cambria Math" panose="02040503050406030204" pitchFamily="18" charset="0"/>
                                        </a:rPr>
                                        <m:t>2</m:t>
                                      </m:r>
                                    </m:sup>
                                  </m:sSup>
                                </m:num>
                                <m:den>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𝐸</m:t>
                                      </m:r>
                                    </m:e>
                                    <m:sub>
                                      <m:r>
                                        <a:rPr kumimoji="1" lang="en-US" altLang="ja-JP" sz="2800" b="0" i="1" smtClean="0">
                                          <a:latin typeface="Cambria Math" panose="02040503050406030204" pitchFamily="18" charset="0"/>
                                        </a:rPr>
                                        <m:t>𝑖𝑗</m:t>
                                      </m:r>
                                    </m:sub>
                                  </m:sSub>
                                </m:den>
                              </m:f>
                            </m:e>
                          </m:nary>
                        </m:e>
                      </m:nary>
                    </m:oMath>
                  </m:oMathPara>
                </a14:m>
                <a:endParaRPr kumimoji="1" lang="ja-JP" altLang="en-US" sz="28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1979712" y="4314672"/>
                <a:ext cx="3836820" cy="1262782"/>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自由度</a:t>
            </a:r>
          </a:p>
        </p:txBody>
      </p:sp>
      <p:sp>
        <p:nvSpPr>
          <p:cNvPr id="3" name="コンテンツ プレースホルダ 2"/>
          <p:cNvSpPr>
            <a:spLocks noGrp="1"/>
          </p:cNvSpPr>
          <p:nvPr>
            <p:ph idx="1"/>
          </p:nvPr>
        </p:nvSpPr>
        <p:spPr/>
        <p:txBody>
          <a:bodyPr/>
          <a:lstStyle/>
          <a:p>
            <a:r>
              <a:rPr kumimoji="1" lang="ja-JP" altLang="en-US" dirty="0"/>
              <a:t>分割表のカイ二乗統計量における自由度は，周辺度数（「合計」）を固定した時に，値を</a:t>
            </a:r>
            <a:r>
              <a:rPr lang="ja-JP" altLang="en-US" dirty="0"/>
              <a:t>変える</a:t>
            </a:r>
            <a:r>
              <a:rPr kumimoji="1" lang="ja-JP" altLang="en-US" dirty="0"/>
              <a:t>ことのできるセルの数．</a:t>
            </a:r>
          </a:p>
        </p:txBody>
      </p:sp>
      <p:graphicFrame>
        <p:nvGraphicFramePr>
          <p:cNvPr id="4" name="表 3"/>
          <p:cNvGraphicFramePr>
            <a:graphicFrameLocks noGrp="1"/>
          </p:cNvGraphicFramePr>
          <p:nvPr/>
        </p:nvGraphicFramePr>
        <p:xfrm>
          <a:off x="1763688" y="3356992"/>
          <a:ext cx="6096000" cy="1828800"/>
        </p:xfrm>
        <a:graphic>
          <a:graphicData uri="http://schemas.openxmlformats.org/drawingml/2006/table">
            <a:tbl>
              <a:tblPr firstRow="1" bandRow="1">
                <a:tableStyleId>{5940675A-B579-460E-94D1-54222C63F5DA}</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70840">
                <a:tc>
                  <a:txBody>
                    <a:bodyPr/>
                    <a:lstStyle/>
                    <a:p>
                      <a:pPr algn="ctr"/>
                      <a:endParaRPr kumimoji="1" lang="ja-JP" altLang="en-US" sz="2400" dirty="0"/>
                    </a:p>
                  </a:txBody>
                  <a:tcPr/>
                </a:tc>
                <a:tc>
                  <a:txBody>
                    <a:bodyPr/>
                    <a:lstStyle/>
                    <a:p>
                      <a:pPr algn="ctr"/>
                      <a:r>
                        <a:rPr kumimoji="1" lang="en-US" altLang="ja-JP" sz="2400" dirty="0"/>
                        <a:t>C1</a:t>
                      </a:r>
                      <a:endParaRPr kumimoji="1" lang="ja-JP" altLang="en-US" sz="2400" dirty="0"/>
                    </a:p>
                  </a:txBody>
                  <a:tcPr/>
                </a:tc>
                <a:tc>
                  <a:txBody>
                    <a:bodyPr/>
                    <a:lstStyle/>
                    <a:p>
                      <a:pPr algn="ctr"/>
                      <a:r>
                        <a:rPr kumimoji="1" lang="en-US" altLang="ja-JP" sz="2400" dirty="0"/>
                        <a:t>C2</a:t>
                      </a:r>
                      <a:endParaRPr kumimoji="1" lang="ja-JP" altLang="en-US" sz="2400" dirty="0"/>
                    </a:p>
                  </a:txBody>
                  <a:tcPr/>
                </a:tc>
                <a:tc>
                  <a:txBody>
                    <a:bodyPr/>
                    <a:lstStyle/>
                    <a:p>
                      <a:pPr algn="ctr"/>
                      <a:r>
                        <a:rPr kumimoji="1" lang="en-US" altLang="ja-JP" sz="2400" dirty="0"/>
                        <a:t>C3</a:t>
                      </a:r>
                      <a:endParaRPr kumimoji="1" lang="ja-JP" altLang="en-US" sz="2400" dirty="0"/>
                    </a:p>
                  </a:txBody>
                  <a:tcPr/>
                </a:tc>
                <a:tc>
                  <a:txBody>
                    <a:bodyPr/>
                    <a:lstStyle/>
                    <a:p>
                      <a:pPr algn="ctr"/>
                      <a:r>
                        <a:rPr kumimoji="1" lang="ja-JP" altLang="en-US" sz="2400" dirty="0"/>
                        <a:t>合計</a:t>
                      </a:r>
                    </a:p>
                  </a:txBody>
                  <a:tcPr/>
                </a:tc>
                <a:extLst>
                  <a:ext uri="{0D108BD9-81ED-4DB2-BD59-A6C34878D82A}">
                    <a16:rowId xmlns:a16="http://schemas.microsoft.com/office/drawing/2014/main" val="10000"/>
                  </a:ext>
                </a:extLst>
              </a:tr>
              <a:tr h="370840">
                <a:tc>
                  <a:txBody>
                    <a:bodyPr/>
                    <a:lstStyle/>
                    <a:p>
                      <a:pPr algn="ctr"/>
                      <a:r>
                        <a:rPr kumimoji="1" lang="en-US" altLang="ja-JP" sz="2400" dirty="0"/>
                        <a:t>R1</a:t>
                      </a:r>
                      <a:endParaRPr kumimoji="1" lang="ja-JP" altLang="en-US" sz="2400" dirty="0"/>
                    </a:p>
                  </a:txBody>
                  <a:tcPr/>
                </a:tc>
                <a:tc>
                  <a:txBody>
                    <a:bodyPr/>
                    <a:lstStyle/>
                    <a:p>
                      <a:pPr algn="ctr"/>
                      <a:endParaRPr kumimoji="1" lang="ja-JP" altLang="en-US" sz="2400" dirty="0"/>
                    </a:p>
                  </a:txBody>
                  <a:tcPr>
                    <a:solidFill>
                      <a:srgbClr val="00B0F0"/>
                    </a:solidFill>
                  </a:tcPr>
                </a:tc>
                <a:tc>
                  <a:txBody>
                    <a:bodyPr/>
                    <a:lstStyle/>
                    <a:p>
                      <a:pPr algn="ctr"/>
                      <a:endParaRPr kumimoji="1" lang="ja-JP" altLang="en-US" sz="2400" dirty="0"/>
                    </a:p>
                  </a:txBody>
                  <a:tcPr>
                    <a:solidFill>
                      <a:srgbClr val="00B0F0"/>
                    </a:solidFill>
                  </a:tcPr>
                </a:tc>
                <a:tc>
                  <a:txBody>
                    <a:bodyPr/>
                    <a:lstStyle/>
                    <a:p>
                      <a:pPr algn="ctr"/>
                      <a:endParaRPr kumimoji="1" lang="ja-JP" altLang="en-US" sz="240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i="1" dirty="0"/>
                        <a:t>f</a:t>
                      </a:r>
                      <a:r>
                        <a:rPr kumimoji="1" lang="en-US" altLang="ja-JP" sz="2400" baseline="-25000" dirty="0"/>
                        <a:t>1</a:t>
                      </a:r>
                      <a:r>
                        <a:rPr kumimoji="1" lang="en-US" altLang="ja-JP" sz="2400" dirty="0"/>
                        <a:t>.</a:t>
                      </a:r>
                      <a:endParaRPr kumimoji="1" lang="ja-JP" altLang="en-US" sz="2400" dirty="0"/>
                    </a:p>
                  </a:txBody>
                  <a:tcPr/>
                </a:tc>
                <a:extLst>
                  <a:ext uri="{0D108BD9-81ED-4DB2-BD59-A6C34878D82A}">
                    <a16:rowId xmlns:a16="http://schemas.microsoft.com/office/drawing/2014/main" val="10001"/>
                  </a:ext>
                </a:extLst>
              </a:tr>
              <a:tr h="370840">
                <a:tc>
                  <a:txBody>
                    <a:bodyPr/>
                    <a:lstStyle/>
                    <a:p>
                      <a:pPr algn="ctr"/>
                      <a:r>
                        <a:rPr kumimoji="1" lang="en-US" altLang="ja-JP" sz="2400" dirty="0"/>
                        <a:t>R2</a:t>
                      </a: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i="1" dirty="0"/>
                        <a:t>f</a:t>
                      </a:r>
                      <a:r>
                        <a:rPr kumimoji="1" lang="en-US" altLang="ja-JP" sz="2400" baseline="-25000" dirty="0"/>
                        <a:t>2</a:t>
                      </a:r>
                      <a:r>
                        <a:rPr kumimoji="1" lang="en-US" altLang="ja-JP" sz="2400" dirty="0"/>
                        <a:t>.</a:t>
                      </a:r>
                      <a:endParaRPr kumimoji="1" lang="ja-JP" altLang="en-US" sz="2400" dirty="0"/>
                    </a:p>
                  </a:txBody>
                  <a:tcPr/>
                </a:tc>
                <a:extLst>
                  <a:ext uri="{0D108BD9-81ED-4DB2-BD59-A6C34878D82A}">
                    <a16:rowId xmlns:a16="http://schemas.microsoft.com/office/drawing/2014/main" val="10002"/>
                  </a:ext>
                </a:extLst>
              </a:tr>
              <a:tr h="370840">
                <a:tc>
                  <a:txBody>
                    <a:bodyPr/>
                    <a:lstStyle/>
                    <a:p>
                      <a:pPr algn="ctr"/>
                      <a:r>
                        <a:rPr kumimoji="1" lang="ja-JP" altLang="en-US" sz="2400" dirty="0"/>
                        <a:t>合計</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i="1" dirty="0"/>
                        <a:t>f</a:t>
                      </a:r>
                      <a:r>
                        <a:rPr kumimoji="1" lang="en-US" altLang="ja-JP" sz="2400" dirty="0"/>
                        <a:t>.</a:t>
                      </a:r>
                      <a:r>
                        <a:rPr kumimoji="1" lang="en-US" altLang="ja-JP" sz="2400" baseline="-25000" dirty="0"/>
                        <a:t>1</a:t>
                      </a:r>
                      <a:endParaRPr kumimoji="1" lang="ja-JP" altLang="en-US" sz="2400" baseline="-25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i="1" dirty="0"/>
                        <a:t>f</a:t>
                      </a:r>
                      <a:r>
                        <a:rPr kumimoji="1" lang="en-US" altLang="ja-JP" sz="2400" dirty="0"/>
                        <a:t>.</a:t>
                      </a:r>
                      <a:r>
                        <a:rPr kumimoji="1" lang="en-US" altLang="ja-JP" sz="2400" baseline="-25000" dirty="0"/>
                        <a:t>2</a:t>
                      </a:r>
                      <a:endParaRPr kumimoji="1" lang="ja-JP" altLang="en-US" sz="2400" baseline="-25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i="1" dirty="0"/>
                        <a:t>f</a:t>
                      </a:r>
                      <a:r>
                        <a:rPr kumimoji="1" lang="en-US" altLang="ja-JP" sz="2400" dirty="0"/>
                        <a:t>.</a:t>
                      </a:r>
                      <a:r>
                        <a:rPr kumimoji="1" lang="en-US" altLang="ja-JP" sz="2400" baseline="-25000" dirty="0"/>
                        <a:t>3</a:t>
                      </a:r>
                      <a:endParaRPr kumimoji="1" lang="ja-JP" altLang="en-US" sz="2400" baseline="-25000" dirty="0"/>
                    </a:p>
                  </a:txBody>
                  <a:tcPr/>
                </a:tc>
                <a:tc>
                  <a:txBody>
                    <a:bodyPr/>
                    <a:lstStyle/>
                    <a:p>
                      <a:pPr algn="ctr"/>
                      <a:r>
                        <a:rPr kumimoji="1" lang="en-US" altLang="ja-JP" sz="2400" i="1" dirty="0">
                          <a:latin typeface="Times New Roman" pitchFamily="18" charset="0"/>
                          <a:cs typeface="Times New Roman" pitchFamily="18" charset="0"/>
                        </a:rPr>
                        <a:t>N</a:t>
                      </a:r>
                      <a:endParaRPr kumimoji="1" lang="ja-JP" altLang="en-US" sz="2400" i="1"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normAutofit fontScale="90000"/>
          </a:bodyPr>
          <a:lstStyle/>
          <a:p>
            <a:r>
              <a:rPr kumimoji="1" lang="ja-JP" altLang="en-US" dirty="0"/>
              <a:t>カイ二乗分布の確率密度関数</a:t>
            </a:r>
            <a:br>
              <a:rPr kumimoji="1" lang="en-US" altLang="ja-JP" dirty="0"/>
            </a:br>
            <a:r>
              <a:rPr lang="ja-JP" altLang="en-US" dirty="0"/>
              <a:t>（テキスト図</a:t>
            </a:r>
            <a:r>
              <a:rPr lang="en-US" altLang="ja-JP" dirty="0"/>
              <a:t>4.2</a:t>
            </a:r>
            <a:r>
              <a:rPr lang="ja-JP" altLang="en-US" dirty="0"/>
              <a:t>）</a:t>
            </a:r>
            <a:endParaRPr kumimoji="1" lang="ja-JP" altLang="en-US" dirty="0"/>
          </a:p>
        </p:txBody>
      </p:sp>
      <p:pic>
        <p:nvPicPr>
          <p:cNvPr id="4" name="コンテンツ プレースホルダ 3" descr="dchisq.png"/>
          <p:cNvPicPr>
            <a:picLocks noGrp="1" noChangeAspect="1"/>
          </p:cNvPicPr>
          <p:nvPr>
            <p:ph idx="1"/>
          </p:nvPr>
        </p:nvPicPr>
        <p:blipFill>
          <a:blip r:embed="rId3" cstate="print"/>
          <a:stretch>
            <a:fillRect/>
          </a:stretch>
        </p:blipFill>
        <p:spPr>
          <a:xfrm>
            <a:off x="2070333" y="1600200"/>
            <a:ext cx="5003334" cy="4994399"/>
          </a:xfrm>
        </p:spPr>
      </p:pic>
      <p:sp>
        <p:nvSpPr>
          <p:cNvPr id="7" name="テキスト ボックス 6"/>
          <p:cNvSpPr txBox="1"/>
          <p:nvPr/>
        </p:nvSpPr>
        <p:spPr>
          <a:xfrm>
            <a:off x="3131840" y="3068960"/>
            <a:ext cx="609462" cy="369332"/>
          </a:xfrm>
          <a:prstGeom prst="rect">
            <a:avLst/>
          </a:prstGeom>
          <a:noFill/>
        </p:spPr>
        <p:txBody>
          <a:bodyPr wrap="none" rtlCol="0">
            <a:spAutoFit/>
          </a:bodyPr>
          <a:lstStyle/>
          <a:p>
            <a:r>
              <a:rPr lang="en-US" altLang="ja-JP" i="1" dirty="0" err="1">
                <a:latin typeface="Times New Roman" pitchFamily="18" charset="0"/>
                <a:cs typeface="Times New Roman" pitchFamily="18" charset="0"/>
              </a:rPr>
              <a:t>df</a:t>
            </a:r>
            <a:r>
              <a:rPr lang="en-US" altLang="ja-JP" dirty="0"/>
              <a:t>=2</a:t>
            </a:r>
            <a:endParaRPr kumimoji="1" lang="ja-JP" altLang="en-US" dirty="0"/>
          </a:p>
        </p:txBody>
      </p:sp>
      <p:sp>
        <p:nvSpPr>
          <p:cNvPr id="8" name="テキスト ボックス 7"/>
          <p:cNvSpPr txBox="1"/>
          <p:nvPr/>
        </p:nvSpPr>
        <p:spPr>
          <a:xfrm>
            <a:off x="3779912" y="4365104"/>
            <a:ext cx="596638" cy="369332"/>
          </a:xfrm>
          <a:prstGeom prst="rect">
            <a:avLst/>
          </a:prstGeom>
          <a:noFill/>
        </p:spPr>
        <p:txBody>
          <a:bodyPr wrap="none" rtlCol="0">
            <a:spAutoFit/>
          </a:bodyPr>
          <a:lstStyle/>
          <a:p>
            <a:r>
              <a:rPr lang="en-US" altLang="ja-JP" i="1" dirty="0" err="1">
                <a:solidFill>
                  <a:srgbClr val="0070C0"/>
                </a:solidFill>
                <a:latin typeface="Times New Roman" pitchFamily="18" charset="0"/>
                <a:cs typeface="Times New Roman" pitchFamily="18" charset="0"/>
              </a:rPr>
              <a:t>df</a:t>
            </a:r>
            <a:r>
              <a:rPr lang="en-US" altLang="ja-JP" dirty="0">
                <a:solidFill>
                  <a:srgbClr val="0070C0"/>
                </a:solidFill>
              </a:rPr>
              <a:t>=8</a:t>
            </a:r>
            <a:endParaRPr kumimoji="1" lang="ja-JP" altLang="en-US" dirty="0">
              <a:solidFill>
                <a:srgbClr val="0070C0"/>
              </a:solidFill>
            </a:endParaRPr>
          </a:p>
        </p:txBody>
      </p:sp>
      <p:sp>
        <p:nvSpPr>
          <p:cNvPr id="9" name="テキスト ボックス 8"/>
          <p:cNvSpPr txBox="1"/>
          <p:nvPr/>
        </p:nvSpPr>
        <p:spPr>
          <a:xfrm>
            <a:off x="5436096" y="4725144"/>
            <a:ext cx="713657" cy="369332"/>
          </a:xfrm>
          <a:prstGeom prst="rect">
            <a:avLst/>
          </a:prstGeom>
          <a:noFill/>
        </p:spPr>
        <p:txBody>
          <a:bodyPr wrap="none" rtlCol="0">
            <a:spAutoFit/>
          </a:bodyPr>
          <a:lstStyle/>
          <a:p>
            <a:r>
              <a:rPr lang="en-US" altLang="ja-JP" i="1" dirty="0" err="1">
                <a:solidFill>
                  <a:srgbClr val="FF0000"/>
                </a:solidFill>
                <a:latin typeface="Times New Roman" pitchFamily="18" charset="0"/>
                <a:cs typeface="Times New Roman" pitchFamily="18" charset="0"/>
              </a:rPr>
              <a:t>df</a:t>
            </a:r>
            <a:r>
              <a:rPr lang="en-US" altLang="ja-JP" dirty="0">
                <a:solidFill>
                  <a:srgbClr val="FF0000"/>
                </a:solidFill>
              </a:rPr>
              <a:t>=22</a:t>
            </a:r>
            <a:endParaRPr kumimoji="1" lang="ja-JP" altLang="en-US"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a:t>帰無仮説が正しければ，期待度数と観測度数は同じような値となる（ずれは偶然によるもの）ので，</a:t>
            </a:r>
            <a:r>
              <a:rPr lang="ja-JP" altLang="en-US" dirty="0"/>
              <a:t>カイ二乗統計量の値は小さくなる．</a:t>
            </a:r>
            <a:endParaRPr lang="en-US" altLang="ja-JP" dirty="0"/>
          </a:p>
          <a:p>
            <a:pPr lvl="1"/>
            <a:r>
              <a:rPr lang="ja-JP" altLang="en-US" dirty="0"/>
              <a:t>厳密には，カイ二乗分布の平均は自由度に等しい．（テキスト </a:t>
            </a:r>
            <a:r>
              <a:rPr lang="en-US" altLang="ja-JP" dirty="0"/>
              <a:t>p.99 </a:t>
            </a:r>
            <a:r>
              <a:rPr lang="ja-JP" altLang="en-US" dirty="0"/>
              <a:t>訳注）</a:t>
            </a:r>
            <a:endParaRPr lang="en-US" altLang="ja-JP" dirty="0"/>
          </a:p>
          <a:p>
            <a:r>
              <a:rPr kumimoji="1" lang="ja-JP" altLang="en-US" dirty="0"/>
              <a:t>帰無仮説が誤りであれば，</a:t>
            </a:r>
            <a:r>
              <a:rPr lang="ja-JP" altLang="en-US" dirty="0"/>
              <a:t>カイ二乗統計量の値は大きくなる．</a:t>
            </a:r>
            <a:endParaRPr lang="en-US" altLang="ja-JP" dirty="0"/>
          </a:p>
          <a:p>
            <a:pPr lvl="1"/>
            <a:r>
              <a:rPr lang="ja-JP" altLang="en-US" dirty="0"/>
              <a:t>よって，カイ二乗分布の右</a:t>
            </a:r>
            <a:r>
              <a:rPr lang="ja-JP" altLang="en-US" dirty="0" err="1"/>
              <a:t>すそに</a:t>
            </a:r>
            <a:r>
              <a:rPr lang="ja-JP" altLang="en-US" dirty="0"/>
              <a:t>棄却域を設定すればよい．</a:t>
            </a:r>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コンテンツ プレースホルダ 11" descr="tets.png"/>
          <p:cNvPicPr>
            <a:picLocks noGrp="1" noChangeAspect="1"/>
          </p:cNvPicPr>
          <p:nvPr>
            <p:ph idx="1"/>
          </p:nvPr>
        </p:nvPicPr>
        <p:blipFill>
          <a:blip r:embed="rId3" cstate="print"/>
          <a:stretch>
            <a:fillRect/>
          </a:stretch>
        </p:blipFill>
        <p:spPr>
          <a:xfrm>
            <a:off x="2304970" y="1600200"/>
            <a:ext cx="4534060" cy="4525963"/>
          </a:xfrm>
        </p:spPr>
      </p:pic>
      <p:sp>
        <p:nvSpPr>
          <p:cNvPr id="2" name="タイトル 1"/>
          <p:cNvSpPr>
            <a:spLocks noGrp="1"/>
          </p:cNvSpPr>
          <p:nvPr>
            <p:ph type="title"/>
          </p:nvPr>
        </p:nvSpPr>
        <p:spPr/>
        <p:txBody>
          <a:bodyPr>
            <a:normAutofit fontScale="90000"/>
          </a:bodyPr>
          <a:lstStyle/>
          <a:p>
            <a:r>
              <a:rPr lang="ja-JP" altLang="en-US" dirty="0"/>
              <a:t>カイ二乗分布での棄却域</a:t>
            </a:r>
            <a:br>
              <a:rPr lang="en-US" altLang="ja-JP" dirty="0"/>
            </a:br>
            <a:r>
              <a:rPr lang="ja-JP" altLang="en-US" dirty="0"/>
              <a:t>（テキスト </a:t>
            </a:r>
            <a:r>
              <a:rPr lang="en-US" altLang="ja-JP" dirty="0"/>
              <a:t>p.375 </a:t>
            </a:r>
            <a:r>
              <a:rPr lang="ja-JP" altLang="en-US" dirty="0"/>
              <a:t>参照）</a:t>
            </a:r>
            <a:endParaRPr kumimoji="1" lang="ja-JP" altLang="en-US" dirty="0"/>
          </a:p>
        </p:txBody>
      </p:sp>
      <p:sp>
        <p:nvSpPr>
          <p:cNvPr id="7" name="テキスト ボックス 6"/>
          <p:cNvSpPr txBox="1"/>
          <p:nvPr/>
        </p:nvSpPr>
        <p:spPr>
          <a:xfrm>
            <a:off x="3419872" y="2636912"/>
            <a:ext cx="641522" cy="400110"/>
          </a:xfrm>
          <a:prstGeom prst="rect">
            <a:avLst/>
          </a:prstGeom>
          <a:noFill/>
        </p:spPr>
        <p:txBody>
          <a:bodyPr wrap="none" rtlCol="0">
            <a:spAutoFit/>
          </a:bodyPr>
          <a:lstStyle/>
          <a:p>
            <a:r>
              <a:rPr lang="en-US" altLang="ja-JP" sz="2000" i="1" dirty="0" err="1">
                <a:latin typeface="Times New Roman" pitchFamily="18" charset="0"/>
                <a:cs typeface="Times New Roman" pitchFamily="18" charset="0"/>
              </a:rPr>
              <a:t>d</a:t>
            </a:r>
            <a:r>
              <a:rPr kumimoji="1" lang="en-US" altLang="ja-JP" sz="2000" i="1" dirty="0" err="1">
                <a:latin typeface="Times New Roman" pitchFamily="18" charset="0"/>
                <a:cs typeface="Times New Roman" pitchFamily="18" charset="0"/>
              </a:rPr>
              <a:t>f</a:t>
            </a:r>
            <a:r>
              <a:rPr lang="en-US" altLang="ja-JP" sz="2000" dirty="0"/>
              <a:t>=1</a:t>
            </a:r>
            <a:endParaRPr kumimoji="1" lang="ja-JP" altLang="en-US" sz="2000" dirty="0"/>
          </a:p>
        </p:txBody>
      </p:sp>
      <p:sp>
        <p:nvSpPr>
          <p:cNvPr id="8" name="テキスト ボックス 7"/>
          <p:cNvSpPr txBox="1"/>
          <p:nvPr/>
        </p:nvSpPr>
        <p:spPr>
          <a:xfrm>
            <a:off x="6804248" y="4365104"/>
            <a:ext cx="1394934" cy="400110"/>
          </a:xfrm>
          <a:prstGeom prst="rect">
            <a:avLst/>
          </a:prstGeom>
          <a:noFill/>
        </p:spPr>
        <p:txBody>
          <a:bodyPr wrap="none" rtlCol="0">
            <a:spAutoFit/>
          </a:bodyPr>
          <a:lstStyle/>
          <a:p>
            <a:r>
              <a:rPr lang="ja-JP" altLang="en-US" sz="2000" dirty="0"/>
              <a:t>面積 </a:t>
            </a:r>
            <a:r>
              <a:rPr lang="en-US" altLang="ja-JP" sz="2000" dirty="0"/>
              <a:t>= 0.05</a:t>
            </a:r>
            <a:endParaRPr kumimoji="1" lang="ja-JP" altLang="en-US" sz="2000" dirty="0"/>
          </a:p>
        </p:txBody>
      </p:sp>
      <p:cxnSp>
        <p:nvCxnSpPr>
          <p:cNvPr id="10" name="直線矢印コネクタ 9"/>
          <p:cNvCxnSpPr/>
          <p:nvPr/>
        </p:nvCxnSpPr>
        <p:spPr>
          <a:xfrm flipH="1">
            <a:off x="5796136" y="4653136"/>
            <a:ext cx="936104" cy="64807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5148064" y="5445224"/>
            <a:ext cx="8384" cy="6396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4860032" y="6093296"/>
            <a:ext cx="898003" cy="400110"/>
          </a:xfrm>
          <a:prstGeom prst="rect">
            <a:avLst/>
          </a:prstGeom>
          <a:noFill/>
        </p:spPr>
        <p:txBody>
          <a:bodyPr wrap="none" rtlCol="0">
            <a:spAutoFit/>
          </a:bodyPr>
          <a:lstStyle/>
          <a:p>
            <a:r>
              <a:rPr lang="en-US" altLang="ja-JP" sz="2000" dirty="0"/>
              <a:t>3.8414</a:t>
            </a:r>
            <a:endParaRPr kumimoji="1" lang="ja-JP"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変数の値の変動と因果仮説</a:t>
            </a:r>
          </a:p>
        </p:txBody>
      </p:sp>
      <p:sp>
        <p:nvSpPr>
          <p:cNvPr id="3" name="コンテンツ プレースホルダ 2"/>
          <p:cNvSpPr>
            <a:spLocks noGrp="1"/>
          </p:cNvSpPr>
          <p:nvPr>
            <p:ph idx="1"/>
          </p:nvPr>
        </p:nvSpPr>
        <p:spPr/>
        <p:txBody>
          <a:bodyPr>
            <a:normAutofit/>
          </a:bodyPr>
          <a:lstStyle/>
          <a:p>
            <a:r>
              <a:rPr lang="ja-JP" altLang="en-US" dirty="0"/>
              <a:t>社会科学者の関心は，分布の変動を説明すること．</a:t>
            </a:r>
            <a:endParaRPr lang="en-US" altLang="ja-JP" dirty="0"/>
          </a:p>
          <a:p>
            <a:pPr lvl="1"/>
            <a:r>
              <a:rPr kumimoji="1" lang="ja-JP" altLang="en-US" dirty="0"/>
              <a:t>大学教育を受けようとする若者もいれば，そうでない若者もいるのはなぜか？</a:t>
            </a:r>
            <a:endParaRPr kumimoji="1" lang="en-US" altLang="ja-JP" dirty="0"/>
          </a:p>
          <a:p>
            <a:pPr lvl="1"/>
            <a:r>
              <a:rPr kumimoji="1" lang="ja-JP" altLang="en-US" dirty="0"/>
              <a:t>共和党，あるいは，民主党の支持者もいれば，支持政党のない人もいるのはなぜか？</a:t>
            </a:r>
            <a:endParaRPr kumimoji="1" lang="en-US" altLang="ja-JP" dirty="0"/>
          </a:p>
          <a:p>
            <a:r>
              <a:rPr lang="ja-JP" altLang="en-US" dirty="0"/>
              <a:t>ある変数 </a:t>
            </a:r>
            <a:r>
              <a:rPr lang="en-US" altLang="ja-JP" i="1" dirty="0">
                <a:latin typeface="Times New Roman" panose="02020603050405020304" pitchFamily="18" charset="0"/>
                <a:cs typeface="Times New Roman" panose="02020603050405020304" pitchFamily="18" charset="0"/>
              </a:rPr>
              <a:t>Y</a:t>
            </a:r>
            <a:r>
              <a:rPr lang="en-US" altLang="ja-JP" dirty="0"/>
              <a:t> </a:t>
            </a:r>
            <a:r>
              <a:rPr lang="ja-JP" altLang="en-US" dirty="0"/>
              <a:t>の変動を説明するために，原因となる変数 </a:t>
            </a:r>
            <a:r>
              <a:rPr lang="en-US" altLang="ja-JP" i="1" dirty="0">
                <a:latin typeface="Times New Roman" panose="02020603050405020304" pitchFamily="18" charset="0"/>
                <a:cs typeface="Times New Roman" panose="02020603050405020304" pitchFamily="18" charset="0"/>
              </a:rPr>
              <a:t>X</a:t>
            </a:r>
            <a:r>
              <a:rPr lang="en-US" altLang="ja-JP" dirty="0"/>
              <a:t> </a:t>
            </a:r>
            <a:r>
              <a:rPr lang="ja-JP" altLang="en-US" dirty="0"/>
              <a:t>を考える．変数 </a:t>
            </a:r>
            <a:r>
              <a:rPr lang="en-US" altLang="ja-JP" i="1" dirty="0">
                <a:latin typeface="Times New Roman" panose="02020603050405020304" pitchFamily="18" charset="0"/>
                <a:cs typeface="Times New Roman" panose="02020603050405020304" pitchFamily="18" charset="0"/>
              </a:rPr>
              <a:t>X</a:t>
            </a:r>
            <a:r>
              <a:rPr lang="en-US" altLang="ja-JP" dirty="0"/>
              <a:t> </a:t>
            </a:r>
            <a:r>
              <a:rPr lang="ja-JP" altLang="en-US" dirty="0"/>
              <a:t>の変動が変数 </a:t>
            </a:r>
            <a:r>
              <a:rPr lang="en-US" altLang="ja-JP" i="1" dirty="0">
                <a:latin typeface="Times New Roman" panose="02020603050405020304" pitchFamily="18" charset="0"/>
                <a:cs typeface="Times New Roman" panose="02020603050405020304" pitchFamily="18" charset="0"/>
              </a:rPr>
              <a:t>Y</a:t>
            </a:r>
            <a:r>
              <a:rPr lang="en-US" altLang="ja-JP" dirty="0"/>
              <a:t> </a:t>
            </a:r>
            <a:r>
              <a:rPr lang="ja-JP" altLang="en-US" dirty="0"/>
              <a:t>の変動を生じさせると考える．</a:t>
            </a:r>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カイ二乗分布表（テキスト </a:t>
            </a:r>
            <a:r>
              <a:rPr lang="en-US" altLang="ja-JP" dirty="0"/>
              <a:t>p.375</a:t>
            </a:r>
            <a:r>
              <a:rPr lang="ja-JP" altLang="en-US" dirty="0"/>
              <a:t>）</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128014604"/>
              </p:ext>
            </p:extLst>
          </p:nvPr>
        </p:nvGraphicFramePr>
        <p:xfrm>
          <a:off x="457200" y="1600200"/>
          <a:ext cx="8229600" cy="274320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533069116"/>
                    </a:ext>
                  </a:extLst>
                </a:gridCol>
                <a:gridCol w="1371600">
                  <a:extLst>
                    <a:ext uri="{9D8B030D-6E8A-4147-A177-3AD203B41FA5}">
                      <a16:colId xmlns:a16="http://schemas.microsoft.com/office/drawing/2014/main" val="4171897752"/>
                    </a:ext>
                  </a:extLst>
                </a:gridCol>
                <a:gridCol w="1371600">
                  <a:extLst>
                    <a:ext uri="{9D8B030D-6E8A-4147-A177-3AD203B41FA5}">
                      <a16:colId xmlns:a16="http://schemas.microsoft.com/office/drawing/2014/main" val="2677389811"/>
                    </a:ext>
                  </a:extLst>
                </a:gridCol>
                <a:gridCol w="1371600">
                  <a:extLst>
                    <a:ext uri="{9D8B030D-6E8A-4147-A177-3AD203B41FA5}">
                      <a16:colId xmlns:a16="http://schemas.microsoft.com/office/drawing/2014/main" val="2691858175"/>
                    </a:ext>
                  </a:extLst>
                </a:gridCol>
                <a:gridCol w="1371600">
                  <a:extLst>
                    <a:ext uri="{9D8B030D-6E8A-4147-A177-3AD203B41FA5}">
                      <a16:colId xmlns:a16="http://schemas.microsoft.com/office/drawing/2014/main" val="1302678840"/>
                    </a:ext>
                  </a:extLst>
                </a:gridCol>
                <a:gridCol w="1371600">
                  <a:extLst>
                    <a:ext uri="{9D8B030D-6E8A-4147-A177-3AD203B41FA5}">
                      <a16:colId xmlns:a16="http://schemas.microsoft.com/office/drawing/2014/main" val="3328889351"/>
                    </a:ext>
                  </a:extLst>
                </a:gridCol>
              </a:tblGrid>
              <a:tr h="370840">
                <a:tc rowSpan="2">
                  <a:txBody>
                    <a:bodyPr/>
                    <a:lstStyle/>
                    <a:p>
                      <a:pPr algn="ctr"/>
                      <a:r>
                        <a:rPr kumimoji="1" lang="en-US" altLang="ja-JP" sz="2400" dirty="0" err="1"/>
                        <a:t>df</a:t>
                      </a:r>
                      <a:endParaRPr kumimoji="1" lang="ja-JP" altLang="en-US" sz="2400" dirty="0"/>
                    </a:p>
                  </a:txBody>
                  <a:tcPr anchor="b"/>
                </a:tc>
                <a:tc gridSpan="5">
                  <a:txBody>
                    <a:bodyPr/>
                    <a:lstStyle/>
                    <a:p>
                      <a:pPr algn="ctr"/>
                      <a:r>
                        <a:rPr kumimoji="1" lang="ja-JP" altLang="en-US" sz="2400" dirty="0"/>
                        <a:t>有意水準</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92474658"/>
                  </a:ext>
                </a:extLst>
              </a:tr>
              <a:tr h="370840">
                <a:tc vMerge="1">
                  <a:txBody>
                    <a:bodyPr/>
                    <a:lstStyle/>
                    <a:p>
                      <a:endParaRPr kumimoji="1" lang="ja-JP" altLang="en-US" dirty="0"/>
                    </a:p>
                  </a:txBody>
                  <a:tcPr/>
                </a:tc>
                <a:tc>
                  <a:txBody>
                    <a:bodyPr/>
                    <a:lstStyle/>
                    <a:p>
                      <a:pPr algn="ctr"/>
                      <a:r>
                        <a:rPr kumimoji="1" lang="en-US" altLang="ja-JP" sz="2400" dirty="0"/>
                        <a:t>.100</a:t>
                      </a:r>
                      <a:endParaRPr kumimoji="1" lang="ja-JP" altLang="en-US" sz="2400" dirty="0"/>
                    </a:p>
                  </a:txBody>
                  <a:tcPr/>
                </a:tc>
                <a:tc>
                  <a:txBody>
                    <a:bodyPr/>
                    <a:lstStyle/>
                    <a:p>
                      <a:pPr algn="ctr"/>
                      <a:r>
                        <a:rPr kumimoji="1" lang="en-US" altLang="ja-JP" sz="2400" dirty="0"/>
                        <a:t>.050</a:t>
                      </a:r>
                      <a:endParaRPr kumimoji="1" lang="ja-JP" altLang="en-US" sz="2400" dirty="0"/>
                    </a:p>
                  </a:txBody>
                  <a:tcPr/>
                </a:tc>
                <a:tc>
                  <a:txBody>
                    <a:bodyPr/>
                    <a:lstStyle/>
                    <a:p>
                      <a:pPr algn="ctr"/>
                      <a:r>
                        <a:rPr kumimoji="1" lang="en-US" altLang="ja-JP" sz="2400" dirty="0"/>
                        <a:t>.025</a:t>
                      </a:r>
                      <a:endParaRPr kumimoji="1" lang="ja-JP" altLang="en-US" sz="2400" dirty="0"/>
                    </a:p>
                  </a:txBody>
                  <a:tcPr/>
                </a:tc>
                <a:tc>
                  <a:txBody>
                    <a:bodyPr/>
                    <a:lstStyle/>
                    <a:p>
                      <a:pPr algn="ctr"/>
                      <a:r>
                        <a:rPr kumimoji="1" lang="en-US" altLang="ja-JP" sz="2400" dirty="0"/>
                        <a:t>.010</a:t>
                      </a:r>
                      <a:endParaRPr kumimoji="1" lang="ja-JP" altLang="en-US" sz="2400" dirty="0"/>
                    </a:p>
                  </a:txBody>
                  <a:tcPr/>
                </a:tc>
                <a:tc>
                  <a:txBody>
                    <a:bodyPr/>
                    <a:lstStyle/>
                    <a:p>
                      <a:pPr algn="ctr"/>
                      <a:r>
                        <a:rPr kumimoji="1" lang="en-US" altLang="ja-JP" sz="2400" dirty="0"/>
                        <a:t>…</a:t>
                      </a:r>
                      <a:endParaRPr kumimoji="1" lang="ja-JP" altLang="en-US" sz="2400" dirty="0"/>
                    </a:p>
                  </a:txBody>
                  <a:tcPr/>
                </a:tc>
                <a:extLst>
                  <a:ext uri="{0D108BD9-81ED-4DB2-BD59-A6C34878D82A}">
                    <a16:rowId xmlns:a16="http://schemas.microsoft.com/office/drawing/2014/main" val="1049372405"/>
                  </a:ext>
                </a:extLst>
              </a:tr>
              <a:tr h="370840">
                <a:tc>
                  <a:txBody>
                    <a:bodyPr/>
                    <a:lstStyle/>
                    <a:p>
                      <a:pPr algn="ctr"/>
                      <a:r>
                        <a:rPr kumimoji="1" lang="en-US" altLang="ja-JP" sz="2400" dirty="0"/>
                        <a:t>1</a:t>
                      </a:r>
                      <a:endParaRPr kumimoji="1" lang="ja-JP" altLang="en-US" sz="2400" dirty="0"/>
                    </a:p>
                  </a:txBody>
                  <a:tcPr/>
                </a:tc>
                <a:tc>
                  <a:txBody>
                    <a:bodyPr/>
                    <a:lstStyle/>
                    <a:p>
                      <a:pPr algn="r"/>
                      <a:r>
                        <a:rPr kumimoji="1" lang="en-US" altLang="ja-JP" sz="2400" dirty="0"/>
                        <a:t>2.7055</a:t>
                      </a:r>
                      <a:endParaRPr kumimoji="1" lang="ja-JP" altLang="en-US" sz="2400" dirty="0"/>
                    </a:p>
                  </a:txBody>
                  <a:tcPr/>
                </a:tc>
                <a:tc>
                  <a:txBody>
                    <a:bodyPr/>
                    <a:lstStyle/>
                    <a:p>
                      <a:pPr algn="r"/>
                      <a:r>
                        <a:rPr kumimoji="1" lang="en-US" altLang="ja-JP" sz="2400" dirty="0"/>
                        <a:t>3.8414</a:t>
                      </a:r>
                      <a:endParaRPr kumimoji="1" lang="ja-JP" altLang="en-US" sz="2400" dirty="0"/>
                    </a:p>
                  </a:txBody>
                  <a:tcPr/>
                </a:tc>
                <a:tc>
                  <a:txBody>
                    <a:bodyPr/>
                    <a:lstStyle/>
                    <a:p>
                      <a:pPr algn="r"/>
                      <a:r>
                        <a:rPr kumimoji="1" lang="en-US" altLang="ja-JP" sz="2400" dirty="0"/>
                        <a:t>5.0238</a:t>
                      </a:r>
                      <a:endParaRPr kumimoji="1" lang="ja-JP" altLang="en-US" sz="2400" dirty="0"/>
                    </a:p>
                  </a:txBody>
                  <a:tcPr/>
                </a:tc>
                <a:tc>
                  <a:txBody>
                    <a:bodyPr/>
                    <a:lstStyle/>
                    <a:p>
                      <a:pPr algn="r"/>
                      <a:r>
                        <a:rPr kumimoji="1" lang="en-US" altLang="ja-JP" sz="2400" dirty="0"/>
                        <a:t>6.6349</a:t>
                      </a:r>
                      <a:endParaRPr kumimoji="1" lang="ja-JP" altLang="en-US" sz="2400" dirty="0"/>
                    </a:p>
                  </a:txBody>
                  <a:tcPr/>
                </a:tc>
                <a:tc>
                  <a:txBody>
                    <a:bodyPr/>
                    <a:lstStyle/>
                    <a:p>
                      <a:pPr algn="ctr"/>
                      <a:r>
                        <a:rPr kumimoji="1" lang="en-US" altLang="ja-JP" sz="2400" dirty="0"/>
                        <a:t>…</a:t>
                      </a:r>
                      <a:endParaRPr kumimoji="1" lang="ja-JP" altLang="en-US" sz="2400" dirty="0"/>
                    </a:p>
                  </a:txBody>
                  <a:tcPr/>
                </a:tc>
                <a:extLst>
                  <a:ext uri="{0D108BD9-81ED-4DB2-BD59-A6C34878D82A}">
                    <a16:rowId xmlns:a16="http://schemas.microsoft.com/office/drawing/2014/main" val="953008862"/>
                  </a:ext>
                </a:extLst>
              </a:tr>
              <a:tr h="370840">
                <a:tc>
                  <a:txBody>
                    <a:bodyPr/>
                    <a:lstStyle/>
                    <a:p>
                      <a:pPr algn="ctr"/>
                      <a:r>
                        <a:rPr kumimoji="1" lang="en-US" altLang="ja-JP" sz="2400" dirty="0"/>
                        <a:t>2</a:t>
                      </a:r>
                      <a:endParaRPr kumimoji="1" lang="ja-JP" altLang="en-US" sz="2400" dirty="0"/>
                    </a:p>
                  </a:txBody>
                  <a:tcPr/>
                </a:tc>
                <a:tc>
                  <a:txBody>
                    <a:bodyPr/>
                    <a:lstStyle/>
                    <a:p>
                      <a:pPr algn="r"/>
                      <a:r>
                        <a:rPr kumimoji="1" lang="en-US" altLang="ja-JP" sz="2400" dirty="0"/>
                        <a:t>4.6051</a:t>
                      </a:r>
                      <a:endParaRPr kumimoji="1" lang="ja-JP" altLang="en-US" sz="2400" dirty="0"/>
                    </a:p>
                  </a:txBody>
                  <a:tcPr/>
                </a:tc>
                <a:tc>
                  <a:txBody>
                    <a:bodyPr/>
                    <a:lstStyle/>
                    <a:p>
                      <a:pPr algn="r"/>
                      <a:r>
                        <a:rPr kumimoji="1" lang="en-US" altLang="ja-JP" sz="2400" dirty="0"/>
                        <a:t>5.9914</a:t>
                      </a:r>
                      <a:endParaRPr kumimoji="1" lang="ja-JP" altLang="en-US" sz="2400" dirty="0"/>
                    </a:p>
                  </a:txBody>
                  <a:tcPr/>
                </a:tc>
                <a:tc>
                  <a:txBody>
                    <a:bodyPr/>
                    <a:lstStyle/>
                    <a:p>
                      <a:pPr algn="r"/>
                      <a:r>
                        <a:rPr kumimoji="1" lang="en-US" altLang="ja-JP" sz="2400" dirty="0"/>
                        <a:t>7.3777</a:t>
                      </a:r>
                      <a:endParaRPr kumimoji="1" lang="ja-JP" altLang="en-US" sz="2400" dirty="0"/>
                    </a:p>
                  </a:txBody>
                  <a:tcPr/>
                </a:tc>
                <a:tc>
                  <a:txBody>
                    <a:bodyPr/>
                    <a:lstStyle/>
                    <a:p>
                      <a:pPr algn="r"/>
                      <a:r>
                        <a:rPr kumimoji="1" lang="en-US" altLang="ja-JP" sz="2400" dirty="0"/>
                        <a:t>9.2103</a:t>
                      </a:r>
                      <a:endParaRPr kumimoji="1" lang="ja-JP" altLang="en-US" sz="2400" dirty="0"/>
                    </a:p>
                  </a:txBody>
                  <a:tcPr/>
                </a:tc>
                <a:tc>
                  <a:txBody>
                    <a:bodyPr/>
                    <a:lstStyle/>
                    <a:p>
                      <a:pPr algn="ctr"/>
                      <a:r>
                        <a:rPr kumimoji="1" lang="en-US" altLang="ja-JP" sz="2400" dirty="0"/>
                        <a:t>…</a:t>
                      </a:r>
                      <a:endParaRPr kumimoji="1" lang="ja-JP" altLang="en-US" sz="2400" dirty="0"/>
                    </a:p>
                  </a:txBody>
                  <a:tcPr/>
                </a:tc>
                <a:extLst>
                  <a:ext uri="{0D108BD9-81ED-4DB2-BD59-A6C34878D82A}">
                    <a16:rowId xmlns:a16="http://schemas.microsoft.com/office/drawing/2014/main" val="3588595693"/>
                  </a:ext>
                </a:extLst>
              </a:tr>
              <a:tr h="370840">
                <a:tc>
                  <a:txBody>
                    <a:bodyPr/>
                    <a:lstStyle/>
                    <a:p>
                      <a:pPr algn="ctr"/>
                      <a:r>
                        <a:rPr kumimoji="1" lang="en-US" altLang="ja-JP" sz="2400" dirty="0"/>
                        <a:t>3</a:t>
                      </a:r>
                      <a:endParaRPr kumimoji="1" lang="ja-JP" altLang="en-US" sz="2400" dirty="0"/>
                    </a:p>
                  </a:txBody>
                  <a:tcPr/>
                </a:tc>
                <a:tc>
                  <a:txBody>
                    <a:bodyPr/>
                    <a:lstStyle/>
                    <a:p>
                      <a:pPr algn="r"/>
                      <a:r>
                        <a:rPr kumimoji="1" lang="en-US" altLang="ja-JP" sz="2400" dirty="0"/>
                        <a:t>6.2513</a:t>
                      </a:r>
                      <a:endParaRPr kumimoji="1" lang="ja-JP" altLang="en-US" sz="2400" dirty="0"/>
                    </a:p>
                  </a:txBody>
                  <a:tcPr/>
                </a:tc>
                <a:tc>
                  <a:txBody>
                    <a:bodyPr/>
                    <a:lstStyle/>
                    <a:p>
                      <a:pPr algn="r"/>
                      <a:r>
                        <a:rPr kumimoji="1" lang="en-US" altLang="ja-JP" sz="2400" dirty="0"/>
                        <a:t>7.8147</a:t>
                      </a:r>
                      <a:endParaRPr kumimoji="1" lang="ja-JP" altLang="en-US" sz="2400" dirty="0"/>
                    </a:p>
                  </a:txBody>
                  <a:tcPr/>
                </a:tc>
                <a:tc>
                  <a:txBody>
                    <a:bodyPr/>
                    <a:lstStyle/>
                    <a:p>
                      <a:pPr algn="r"/>
                      <a:r>
                        <a:rPr kumimoji="1" lang="en-US" altLang="ja-JP" sz="2400" dirty="0"/>
                        <a:t>9.3484</a:t>
                      </a:r>
                      <a:endParaRPr kumimoji="1" lang="ja-JP" altLang="en-US" sz="2400" dirty="0"/>
                    </a:p>
                  </a:txBody>
                  <a:tcPr/>
                </a:tc>
                <a:tc>
                  <a:txBody>
                    <a:bodyPr/>
                    <a:lstStyle/>
                    <a:p>
                      <a:pPr algn="r"/>
                      <a:r>
                        <a:rPr kumimoji="1" lang="en-US" altLang="ja-JP" sz="2400" dirty="0"/>
                        <a:t>11.3449</a:t>
                      </a:r>
                      <a:endParaRPr kumimoji="1" lang="ja-JP" altLang="en-US" sz="2400" dirty="0"/>
                    </a:p>
                  </a:txBody>
                  <a:tcPr/>
                </a:tc>
                <a:tc>
                  <a:txBody>
                    <a:bodyPr/>
                    <a:lstStyle/>
                    <a:p>
                      <a:pPr algn="ctr"/>
                      <a:r>
                        <a:rPr kumimoji="1" lang="en-US" altLang="ja-JP" sz="2400" dirty="0"/>
                        <a:t>…</a:t>
                      </a:r>
                      <a:endParaRPr kumimoji="1" lang="ja-JP" altLang="en-US" sz="2400" dirty="0"/>
                    </a:p>
                  </a:txBody>
                  <a:tcPr/>
                </a:tc>
                <a:extLst>
                  <a:ext uri="{0D108BD9-81ED-4DB2-BD59-A6C34878D82A}">
                    <a16:rowId xmlns:a16="http://schemas.microsoft.com/office/drawing/2014/main" val="3275374513"/>
                  </a:ext>
                </a:extLst>
              </a:tr>
              <a:tr h="370840">
                <a:tc>
                  <a:txBody>
                    <a:bodyPr/>
                    <a:lstStyle/>
                    <a:p>
                      <a:pPr algn="ctr"/>
                      <a:r>
                        <a:rPr kumimoji="1" lang="en-US" altLang="ja-JP" sz="2400" dirty="0"/>
                        <a:t>…</a:t>
                      </a:r>
                      <a:endParaRPr kumimoji="1" lang="ja-JP" altLang="en-US" sz="2400" dirty="0"/>
                    </a:p>
                  </a:txBody>
                  <a:tcPr/>
                </a:tc>
                <a:tc>
                  <a:txBody>
                    <a:bodyPr/>
                    <a:lstStyle/>
                    <a:p>
                      <a:pPr algn="ctr"/>
                      <a:r>
                        <a:rPr kumimoji="1" lang="en-US" altLang="ja-JP" sz="2400" dirty="0"/>
                        <a:t>…</a:t>
                      </a:r>
                      <a:endParaRPr kumimoji="1" lang="ja-JP" altLang="en-US" sz="2400" dirty="0"/>
                    </a:p>
                  </a:txBody>
                  <a:tcPr/>
                </a:tc>
                <a:tc>
                  <a:txBody>
                    <a:bodyPr/>
                    <a:lstStyle/>
                    <a:p>
                      <a:pPr algn="ctr"/>
                      <a:r>
                        <a:rPr kumimoji="1" lang="en-US" altLang="ja-JP" sz="2400" dirty="0"/>
                        <a:t>…</a:t>
                      </a:r>
                      <a:endParaRPr kumimoji="1" lang="ja-JP" altLang="en-US" sz="2400" dirty="0"/>
                    </a:p>
                  </a:txBody>
                  <a:tcPr/>
                </a:tc>
                <a:tc>
                  <a:txBody>
                    <a:bodyPr/>
                    <a:lstStyle/>
                    <a:p>
                      <a:pPr algn="ctr"/>
                      <a:r>
                        <a:rPr kumimoji="1" lang="en-US" altLang="ja-JP" sz="2400" dirty="0"/>
                        <a:t>…</a:t>
                      </a:r>
                      <a:endParaRPr kumimoji="1" lang="ja-JP" altLang="en-US" sz="2400" dirty="0"/>
                    </a:p>
                  </a:txBody>
                  <a:tcPr/>
                </a:tc>
                <a:tc>
                  <a:txBody>
                    <a:bodyPr/>
                    <a:lstStyle/>
                    <a:p>
                      <a:pPr algn="ctr"/>
                      <a:r>
                        <a:rPr kumimoji="1" lang="en-US" altLang="ja-JP" sz="2400" dirty="0"/>
                        <a:t>…</a:t>
                      </a:r>
                      <a:endParaRPr kumimoji="1" lang="ja-JP" altLang="en-US" sz="2400" dirty="0"/>
                    </a:p>
                  </a:txBody>
                  <a:tcPr/>
                </a:tc>
                <a:tc>
                  <a:txBody>
                    <a:bodyPr/>
                    <a:lstStyle/>
                    <a:p>
                      <a:pPr algn="ctr"/>
                      <a:r>
                        <a:rPr kumimoji="1" lang="en-US" altLang="ja-JP" sz="2400" dirty="0"/>
                        <a:t>...</a:t>
                      </a:r>
                      <a:endParaRPr kumimoji="1" lang="ja-JP" altLang="en-US" sz="2400" dirty="0"/>
                    </a:p>
                  </a:txBody>
                  <a:tcPr/>
                </a:tc>
                <a:extLst>
                  <a:ext uri="{0D108BD9-81ED-4DB2-BD59-A6C34878D82A}">
                    <a16:rowId xmlns:a16="http://schemas.microsoft.com/office/drawing/2014/main" val="809957294"/>
                  </a:ext>
                </a:extLst>
              </a:tr>
            </a:tbl>
          </a:graphicData>
        </a:graphic>
      </p:graphicFrame>
      <p:sp>
        <p:nvSpPr>
          <p:cNvPr id="5" name="角丸四角形 4"/>
          <p:cNvSpPr/>
          <p:nvPr/>
        </p:nvSpPr>
        <p:spPr>
          <a:xfrm>
            <a:off x="755576" y="2539752"/>
            <a:ext cx="792088" cy="432048"/>
          </a:xfrm>
          <a:prstGeom prst="roundRect">
            <a:avLst/>
          </a:prstGeom>
          <a:no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6" name="角丸四角形 5"/>
          <p:cNvSpPr/>
          <p:nvPr/>
        </p:nvSpPr>
        <p:spPr>
          <a:xfrm>
            <a:off x="3491880" y="2060848"/>
            <a:ext cx="864096" cy="478904"/>
          </a:xfrm>
          <a:prstGeom prst="roundRect">
            <a:avLst/>
          </a:prstGeom>
          <a:no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457200" y="4653136"/>
            <a:ext cx="8075240" cy="1569660"/>
          </a:xfrm>
          <a:prstGeom prst="rect">
            <a:avLst/>
          </a:prstGeom>
          <a:noFill/>
        </p:spPr>
        <p:txBody>
          <a:bodyPr wrap="square" rtlCol="0">
            <a:spAutoFit/>
          </a:bodyPr>
          <a:lstStyle/>
          <a:p>
            <a:r>
              <a:rPr lang="ja-JP" altLang="en-US" sz="2400" dirty="0"/>
              <a:t>統計ソフトウェアは，帰無仮説（</a:t>
            </a:r>
            <a:r>
              <a:rPr lang="en-US" altLang="ja-JP" sz="2400" dirty="0"/>
              <a:t>2</a:t>
            </a:r>
            <a:r>
              <a:rPr lang="ja-JP" altLang="en-US" sz="2400" dirty="0"/>
              <a:t>変数が独立）が正しいときに，データから計算されたカイ二乗値よりも大きなカイ二乗値が得られる確率（ </a:t>
            </a:r>
            <a:r>
              <a:rPr lang="en-US" altLang="ja-JP" sz="2400" i="1" dirty="0">
                <a:latin typeface="Times New Roman" panose="02020603050405020304" pitchFamily="18" charset="0"/>
                <a:cs typeface="Times New Roman" panose="02020603050405020304" pitchFamily="18" charset="0"/>
              </a:rPr>
              <a:t>p</a:t>
            </a:r>
            <a:r>
              <a:rPr lang="en-US" altLang="ja-JP" sz="2400" dirty="0"/>
              <a:t> </a:t>
            </a:r>
            <a:r>
              <a:rPr lang="ja-JP" altLang="en-US" sz="2400" dirty="0"/>
              <a:t>値）を出力する．</a:t>
            </a:r>
            <a:endParaRPr lang="en-US" altLang="ja-JP" sz="2400" dirty="0"/>
          </a:p>
          <a:p>
            <a:r>
              <a:rPr kumimoji="1" lang="ja-JP" altLang="en-US" sz="2400" dirty="0"/>
              <a:t>学期末テストのために，分布表を使えるようにしておく．</a:t>
            </a:r>
          </a:p>
        </p:txBody>
      </p:sp>
    </p:spTree>
    <p:extLst>
      <p:ext uri="{BB962C8B-B14F-4D97-AF65-F5344CB8AC3E}">
        <p14:creationId xmlns:p14="http://schemas.microsoft.com/office/powerpoint/2010/main" val="7332750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独立性の検定での注意</a:t>
            </a:r>
          </a:p>
        </p:txBody>
      </p:sp>
      <p:sp>
        <p:nvSpPr>
          <p:cNvPr id="3" name="コンテンツ プレースホルダ 2"/>
          <p:cNvSpPr>
            <a:spLocks noGrp="1"/>
          </p:cNvSpPr>
          <p:nvPr>
            <p:ph idx="1"/>
          </p:nvPr>
        </p:nvSpPr>
        <p:spPr/>
        <p:txBody>
          <a:bodyPr/>
          <a:lstStyle/>
          <a:p>
            <a:r>
              <a:rPr lang="ja-JP" altLang="en-US" dirty="0"/>
              <a:t>カイ二乗統計量は標本の大きさの影響を受ける．各セルの度数を </a:t>
            </a:r>
            <a:r>
              <a:rPr lang="en-US" altLang="ja-JP" i="1" dirty="0">
                <a:latin typeface="Times New Roman" pitchFamily="18" charset="0"/>
                <a:cs typeface="Times New Roman" pitchFamily="18" charset="0"/>
              </a:rPr>
              <a:t>k</a:t>
            </a:r>
            <a:r>
              <a:rPr lang="en-US" altLang="ja-JP" dirty="0"/>
              <a:t> </a:t>
            </a:r>
            <a:r>
              <a:rPr lang="ja-JP" altLang="en-US" dirty="0"/>
              <a:t>倍すると，カイ二乗統計量も </a:t>
            </a:r>
            <a:r>
              <a:rPr lang="en-US" altLang="ja-JP" i="1" dirty="0">
                <a:latin typeface="Times New Roman" pitchFamily="18" charset="0"/>
                <a:cs typeface="Times New Roman" pitchFamily="18" charset="0"/>
              </a:rPr>
              <a:t>k</a:t>
            </a:r>
            <a:r>
              <a:rPr lang="en-US" altLang="ja-JP" dirty="0"/>
              <a:t> </a:t>
            </a:r>
            <a:r>
              <a:rPr lang="ja-JP" altLang="en-US" dirty="0"/>
              <a:t>倍になる．</a:t>
            </a:r>
            <a:endParaRPr lang="en-US" altLang="ja-JP" dirty="0"/>
          </a:p>
          <a:p>
            <a:pPr lvl="1"/>
            <a:r>
              <a:rPr lang="ja-JP" altLang="en-US" dirty="0"/>
              <a:t>カイ二乗統計量の計算式において，</a:t>
            </a:r>
            <a:r>
              <a:rPr kumimoji="1" lang="ja-JP" altLang="en-US" dirty="0"/>
              <a:t>観測度数と期待度数がともに</a:t>
            </a:r>
            <a:r>
              <a:rPr lang="ja-JP" altLang="en-US" dirty="0"/>
              <a:t> </a:t>
            </a:r>
            <a:r>
              <a:rPr lang="en-US" altLang="ja-JP" i="1" dirty="0">
                <a:latin typeface="Times New Roman" pitchFamily="18" charset="0"/>
                <a:cs typeface="Times New Roman" pitchFamily="18" charset="0"/>
              </a:rPr>
              <a:t>k</a:t>
            </a:r>
            <a:r>
              <a:rPr lang="en-US" altLang="ja-JP" dirty="0"/>
              <a:t> </a:t>
            </a:r>
            <a:r>
              <a:rPr lang="ja-JP" altLang="en-US" dirty="0"/>
              <a:t>倍となる．</a:t>
            </a:r>
            <a:endParaRPr lang="en-US" altLang="ja-JP" dirty="0"/>
          </a:p>
          <a:p>
            <a:pPr lvl="1"/>
            <a:r>
              <a:rPr kumimoji="1" lang="ja-JP" altLang="en-US" dirty="0"/>
              <a:t>百分率クロス集計表は変化しない．同じ「パターン」の分割表であっても，</a:t>
            </a:r>
            <a:r>
              <a:rPr lang="ja-JP" altLang="en-US" dirty="0"/>
              <a:t>カイ二乗統計量の値は度数によって異なる．</a:t>
            </a:r>
            <a:endParaRPr kumimoji="1" lang="en-US" altLang="ja-JP"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lnSpcReduction="10000"/>
          </a:bodyPr>
          <a:lstStyle/>
          <a:p>
            <a:r>
              <a:rPr lang="ja-JP" altLang="en-US" dirty="0"/>
              <a:t>分割表の独立性の検定では，カイ二乗分布への近似を利用している．期待度数が小さすぎるセル（目安として，５以下）が存在すると．この近似が悪くなる．</a:t>
            </a:r>
          </a:p>
          <a:p>
            <a:r>
              <a:rPr lang="ja-JP" altLang="en-US" dirty="0"/>
              <a:t>小さすぎる期待度数がある場合の対処（テキスト </a:t>
            </a:r>
            <a:r>
              <a:rPr lang="en-US" altLang="ja-JP" dirty="0"/>
              <a:t>p.100 </a:t>
            </a:r>
            <a:r>
              <a:rPr lang="ja-JP" altLang="en-US" dirty="0"/>
              <a:t>訳注７）</a:t>
            </a:r>
            <a:endParaRPr lang="en-US" altLang="ja-JP" dirty="0"/>
          </a:p>
          <a:p>
            <a:pPr lvl="1"/>
            <a:r>
              <a:rPr lang="ja-JP" altLang="en-US" dirty="0"/>
              <a:t>カテゴリをまとめる</a:t>
            </a:r>
            <a:endParaRPr lang="en-US" altLang="ja-JP" dirty="0"/>
          </a:p>
          <a:p>
            <a:pPr lvl="1"/>
            <a:r>
              <a:rPr lang="ja-JP" altLang="en-US" dirty="0"/>
              <a:t>フィッシャーの直接確率検定を行う</a:t>
            </a:r>
            <a:endParaRPr lang="en-US" altLang="ja-JP" dirty="0"/>
          </a:p>
          <a:p>
            <a:pPr lvl="1"/>
            <a:r>
              <a:rPr lang="ja-JP" altLang="en-US" dirty="0"/>
              <a:t>イェーツの修正を行う</a:t>
            </a:r>
          </a:p>
        </p:txBody>
      </p:sp>
    </p:spTree>
    <p:extLst>
      <p:ext uri="{BB962C8B-B14F-4D97-AF65-F5344CB8AC3E}">
        <p14:creationId xmlns:p14="http://schemas.microsoft.com/office/powerpoint/2010/main" val="3311299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練習問題１</a:t>
            </a:r>
          </a:p>
        </p:txBody>
      </p:sp>
      <p:sp>
        <p:nvSpPr>
          <p:cNvPr id="3" name="コンテンツ プレースホルダー 2"/>
          <p:cNvSpPr>
            <a:spLocks noGrp="1"/>
          </p:cNvSpPr>
          <p:nvPr>
            <p:ph idx="1"/>
          </p:nvPr>
        </p:nvSpPr>
        <p:spPr/>
        <p:txBody>
          <a:bodyPr/>
          <a:lstStyle/>
          <a:p>
            <a:r>
              <a:rPr kumimoji="1" lang="ja-JP" altLang="en-US" dirty="0"/>
              <a:t>章末問題</a:t>
            </a:r>
            <a:r>
              <a:rPr kumimoji="1" lang="en-US" altLang="ja-JP" dirty="0"/>
              <a:t>18</a:t>
            </a:r>
            <a:r>
              <a:rPr kumimoji="1" lang="ja-JP" altLang="en-US" dirty="0"/>
              <a:t>：高校生</a:t>
            </a:r>
            <a:r>
              <a:rPr kumimoji="1" lang="en-US" altLang="ja-JP" dirty="0"/>
              <a:t>30</a:t>
            </a:r>
            <a:r>
              <a:rPr kumimoji="1" lang="ja-JP" altLang="en-US" dirty="0"/>
              <a:t>人に対し，「テレビをよく見るか」，「勉強を一生懸命しているか」と尋ね，次のような回答が</a:t>
            </a:r>
            <a:r>
              <a:rPr lang="ja-JP" altLang="en-US" dirty="0"/>
              <a:t>得られた．テレビ視聴と勉強の熱心さとの間には関係があるだろうか？　（有意水準を</a:t>
            </a:r>
            <a:r>
              <a:rPr lang="en-US" altLang="ja-JP" dirty="0"/>
              <a:t>5%</a:t>
            </a:r>
            <a:r>
              <a:rPr lang="ja-JP" altLang="en-US" dirty="0"/>
              <a:t>とする）</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089633883"/>
              </p:ext>
            </p:extLst>
          </p:nvPr>
        </p:nvGraphicFramePr>
        <p:xfrm>
          <a:off x="1691680" y="4293096"/>
          <a:ext cx="6096000" cy="1483360"/>
        </p:xfrm>
        <a:graphic>
          <a:graphicData uri="http://schemas.openxmlformats.org/drawingml/2006/table">
            <a:tbl>
              <a:tblPr firstRow="1" bandRow="1">
                <a:tableStyleId>{2D5ABB26-0587-4C30-8999-92F81FD0307C}</a:tableStyleId>
              </a:tblPr>
              <a:tblGrid>
                <a:gridCol w="1728192">
                  <a:extLst>
                    <a:ext uri="{9D8B030D-6E8A-4147-A177-3AD203B41FA5}">
                      <a16:colId xmlns:a16="http://schemas.microsoft.com/office/drawing/2014/main" val="20000"/>
                    </a:ext>
                  </a:extLst>
                </a:gridCol>
                <a:gridCol w="1319808">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rowSpan="2"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dirty="0"/>
                    </a:p>
                  </a:txBody>
                  <a:tcPr/>
                </a:tc>
                <a:tc gridSpan="2">
                  <a:txBody>
                    <a:bodyPr/>
                    <a:lstStyle/>
                    <a:p>
                      <a:pPr algn="ctr"/>
                      <a:r>
                        <a:rPr kumimoji="1" lang="ja-JP" altLang="en-US" dirty="0"/>
                        <a:t>テレビをよく見ますか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10000"/>
                  </a:ext>
                </a:extLst>
              </a:tr>
              <a:tr h="370840">
                <a:tc gridSpan="2" vMerge="1">
                  <a:txBody>
                    <a:bodyPr/>
                    <a:lstStyle/>
                    <a:p>
                      <a:endParaRPr kumimoji="1" lang="ja-JP" altLang="en-US" dirty="0"/>
                    </a:p>
                  </a:txBody>
                  <a:tcPr/>
                </a:tc>
                <a:tc hMerge="1" vMerge="1">
                  <a:txBody>
                    <a:bodyPr/>
                    <a:lstStyle/>
                    <a:p>
                      <a:endParaRPr kumimoji="1" lang="ja-JP" altLang="en-US" dirty="0"/>
                    </a:p>
                  </a:txBody>
                  <a:tcPr/>
                </a:tc>
                <a:tc>
                  <a:txBody>
                    <a:bodyPr/>
                    <a:lstStyle/>
                    <a:p>
                      <a:pPr algn="ctr"/>
                      <a:r>
                        <a:rPr kumimoji="1" lang="ja-JP" altLang="en-US" dirty="0"/>
                        <a:t>はい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いいえ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rowSpan="2">
                  <a:txBody>
                    <a:bodyPr/>
                    <a:lstStyle/>
                    <a:p>
                      <a:r>
                        <a:rPr kumimoji="1" lang="ja-JP" altLang="en-US" dirty="0"/>
                        <a:t>一生懸命，勉強していますか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dirty="0"/>
                        <a:t>はい</a:t>
                      </a:r>
                      <a:endParaRPr kumimoji="1" lang="en-US" altLang="ja-JP"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１５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pPr algn="r"/>
                      <a:r>
                        <a:rPr kumimoji="1" lang="ja-JP" altLang="en-US" dirty="0"/>
                        <a:t>いいえ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テキスト ボックス 4"/>
          <p:cNvSpPr txBox="1"/>
          <p:nvPr/>
        </p:nvSpPr>
        <p:spPr>
          <a:xfrm>
            <a:off x="683568" y="5984293"/>
            <a:ext cx="8321509" cy="369332"/>
          </a:xfrm>
          <a:prstGeom prst="rect">
            <a:avLst/>
          </a:prstGeom>
          <a:noFill/>
        </p:spPr>
        <p:txBody>
          <a:bodyPr wrap="none" rtlCol="0">
            <a:spAutoFit/>
          </a:bodyPr>
          <a:lstStyle/>
          <a:p>
            <a:r>
              <a:rPr lang="ja-JP" altLang="en-US" dirty="0"/>
              <a:t>途中の計算は小数点以下第３位まで，カイ</a:t>
            </a:r>
            <a:r>
              <a:rPr kumimoji="1" lang="ja-JP" altLang="en-US" dirty="0"/>
              <a:t>二乗値を小数点以下第２位まで求めよ．</a:t>
            </a:r>
          </a:p>
        </p:txBody>
      </p:sp>
    </p:spTree>
    <p:extLst>
      <p:ext uri="{BB962C8B-B14F-4D97-AF65-F5344CB8AC3E}">
        <p14:creationId xmlns:p14="http://schemas.microsoft.com/office/powerpoint/2010/main" val="3057207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en-US" altLang="ja-JP" dirty="0"/>
              <a:t>R </a:t>
            </a:r>
            <a:r>
              <a:rPr kumimoji="1" lang="ja-JP" altLang="en-US" dirty="0"/>
              <a:t>での，独立性の</a:t>
            </a:r>
            <a:r>
              <a:rPr lang="ja-JP" altLang="en-US" dirty="0"/>
              <a:t>カイ二乗検定の実行</a:t>
            </a:r>
            <a:endParaRPr kumimoji="1" lang="ja-JP" altLang="en-US" dirty="0"/>
          </a:p>
        </p:txBody>
      </p:sp>
      <p:sp>
        <p:nvSpPr>
          <p:cNvPr id="4" name="テキスト ボックス 3"/>
          <p:cNvSpPr txBox="1"/>
          <p:nvPr/>
        </p:nvSpPr>
        <p:spPr>
          <a:xfrm>
            <a:off x="1691679" y="2348880"/>
            <a:ext cx="7109639" cy="2246769"/>
          </a:xfrm>
          <a:prstGeom prst="rect">
            <a:avLst/>
          </a:prstGeom>
          <a:ln/>
        </p:spPr>
        <p:style>
          <a:lnRef idx="2">
            <a:schemeClr val="accent1"/>
          </a:lnRef>
          <a:fillRef idx="1">
            <a:schemeClr val="lt1"/>
          </a:fillRef>
          <a:effectRef idx="0">
            <a:schemeClr val="accent1"/>
          </a:effectRef>
          <a:fontRef idx="minor">
            <a:schemeClr val="dk1"/>
          </a:fontRef>
        </p:style>
        <p:txBody>
          <a:bodyPr wrap="none" rtlCol="0">
            <a:spAutoFit/>
          </a:bodyPr>
          <a:lstStyle/>
          <a:p>
            <a:r>
              <a:rPr lang="en-US" altLang="ja-JP" sz="2000" dirty="0">
                <a:latin typeface="Courier New" panose="02070309020205020404" pitchFamily="49" charset="0"/>
                <a:cs typeface="Courier New" panose="02070309020205020404" pitchFamily="49" charset="0"/>
              </a:rPr>
              <a:t>ex4_18 &lt;- matrix(c(5,6,15,4), </a:t>
            </a:r>
            <a:r>
              <a:rPr lang="en-US" altLang="ja-JP" sz="2000" dirty="0" err="1">
                <a:latin typeface="Courier New" panose="02070309020205020404" pitchFamily="49" charset="0"/>
                <a:cs typeface="Courier New" panose="02070309020205020404" pitchFamily="49" charset="0"/>
              </a:rPr>
              <a:t>nrow</a:t>
            </a:r>
            <a:r>
              <a:rPr lang="en-US" altLang="ja-JP" sz="2000" dirty="0">
                <a:latin typeface="Courier New" panose="02070309020205020404" pitchFamily="49" charset="0"/>
                <a:cs typeface="Courier New" panose="02070309020205020404" pitchFamily="49" charset="0"/>
              </a:rPr>
              <a:t>=2, </a:t>
            </a:r>
            <a:r>
              <a:rPr lang="en-US" altLang="ja-JP" sz="2000" dirty="0" err="1">
                <a:latin typeface="Courier New" panose="02070309020205020404" pitchFamily="49" charset="0"/>
                <a:cs typeface="Courier New" panose="02070309020205020404" pitchFamily="49" charset="0"/>
              </a:rPr>
              <a:t>ncol</a:t>
            </a:r>
            <a:r>
              <a:rPr lang="en-US" altLang="ja-JP" sz="2000" dirty="0">
                <a:latin typeface="Courier New" panose="02070309020205020404" pitchFamily="49" charset="0"/>
                <a:cs typeface="Courier New" panose="02070309020205020404" pitchFamily="49" charset="0"/>
              </a:rPr>
              <a:t>=2,</a:t>
            </a:r>
          </a:p>
          <a:p>
            <a:r>
              <a:rPr lang="en-US" altLang="ja-JP" sz="2000" dirty="0">
                <a:latin typeface="Courier New" panose="02070309020205020404" pitchFamily="49" charset="0"/>
                <a:cs typeface="Courier New" panose="02070309020205020404" pitchFamily="49" charset="0"/>
              </a:rPr>
              <a:t>   </a:t>
            </a:r>
            <a:r>
              <a:rPr lang="en-US" altLang="ja-JP" sz="2000" dirty="0" err="1">
                <a:latin typeface="Courier New" panose="02070309020205020404" pitchFamily="49" charset="0"/>
                <a:cs typeface="Courier New" panose="02070309020205020404" pitchFamily="49" charset="0"/>
              </a:rPr>
              <a:t>dimnames</a:t>
            </a:r>
            <a:r>
              <a:rPr lang="en-US" altLang="ja-JP" sz="2000" dirty="0">
                <a:latin typeface="Courier New" panose="02070309020205020404" pitchFamily="49" charset="0"/>
                <a:cs typeface="Courier New" panose="02070309020205020404" pitchFamily="49" charset="0"/>
              </a:rPr>
              <a:t> = list(Study = c("Yes", "No"),</a:t>
            </a:r>
          </a:p>
          <a:p>
            <a:r>
              <a:rPr lang="en-US" altLang="ja-JP" sz="2000" dirty="0">
                <a:latin typeface="Courier New" panose="02070309020205020404" pitchFamily="49" charset="0"/>
                <a:cs typeface="Courier New" panose="02070309020205020404" pitchFamily="49" charset="0"/>
              </a:rPr>
              <a:t>                   TV = c("</a:t>
            </a:r>
            <a:r>
              <a:rPr lang="en-US" altLang="ja-JP" sz="2000" dirty="0" err="1">
                <a:latin typeface="Courier New" panose="02070309020205020404" pitchFamily="49" charset="0"/>
                <a:cs typeface="Courier New" panose="02070309020205020404" pitchFamily="49" charset="0"/>
              </a:rPr>
              <a:t>Yes","No</a:t>
            </a:r>
            <a:r>
              <a:rPr lang="en-US" altLang="ja-JP" sz="2000" dirty="0">
                <a:latin typeface="Courier New" panose="02070309020205020404" pitchFamily="49" charset="0"/>
                <a:cs typeface="Courier New" panose="02070309020205020404" pitchFamily="49" charset="0"/>
              </a:rPr>
              <a:t>")))</a:t>
            </a:r>
          </a:p>
          <a:p>
            <a:endParaRPr lang="en-US" altLang="ja-JP" sz="2000" dirty="0">
              <a:latin typeface="Courier New" panose="02070309020205020404" pitchFamily="49" charset="0"/>
              <a:cs typeface="Courier New" panose="02070309020205020404" pitchFamily="49" charset="0"/>
            </a:endParaRPr>
          </a:p>
          <a:p>
            <a:r>
              <a:rPr lang="en-US" altLang="ja-JP" sz="2000" dirty="0">
                <a:latin typeface="Courier New" panose="02070309020205020404" pitchFamily="49" charset="0"/>
                <a:cs typeface="Courier New" panose="02070309020205020404" pitchFamily="49" charset="0"/>
              </a:rPr>
              <a:t>ex4_18 # </a:t>
            </a:r>
            <a:r>
              <a:rPr lang="ja-JP" altLang="en-US" sz="2000" dirty="0">
                <a:latin typeface="Courier New" panose="02070309020205020404" pitchFamily="49" charset="0"/>
                <a:cs typeface="Courier New" panose="02070309020205020404" pitchFamily="49" charset="0"/>
              </a:rPr>
              <a:t>クロス集計表を出力</a:t>
            </a:r>
          </a:p>
          <a:p>
            <a:endParaRPr lang="ja-JP" altLang="en-US" sz="2000" dirty="0">
              <a:latin typeface="Courier New" panose="02070309020205020404" pitchFamily="49" charset="0"/>
              <a:cs typeface="Courier New" panose="02070309020205020404" pitchFamily="49" charset="0"/>
            </a:endParaRPr>
          </a:p>
          <a:p>
            <a:r>
              <a:rPr lang="en-US" altLang="ja-JP" sz="2000" dirty="0" err="1">
                <a:latin typeface="Courier New" panose="02070309020205020404" pitchFamily="49" charset="0"/>
                <a:cs typeface="Courier New" panose="02070309020205020404" pitchFamily="49" charset="0"/>
              </a:rPr>
              <a:t>chisq.test</a:t>
            </a:r>
            <a:r>
              <a:rPr lang="en-US" altLang="ja-JP" sz="2000" dirty="0">
                <a:latin typeface="Courier New" panose="02070309020205020404" pitchFamily="49" charset="0"/>
                <a:cs typeface="Courier New" panose="02070309020205020404" pitchFamily="49" charset="0"/>
              </a:rPr>
              <a:t>(ex4_18, correct=FALSE)</a:t>
            </a:r>
            <a:endParaRPr kumimoji="1" lang="ja-JP" altLang="en-US" sz="2000" dirty="0">
              <a:latin typeface="Courier New" panose="02070309020205020404" pitchFamily="49" charset="0"/>
              <a:cs typeface="Courier New" panose="02070309020205020404" pitchFamily="49" charset="0"/>
            </a:endParaRPr>
          </a:p>
        </p:txBody>
      </p:sp>
      <p:sp>
        <p:nvSpPr>
          <p:cNvPr id="6" name="テキスト ボックス 5"/>
          <p:cNvSpPr txBox="1"/>
          <p:nvPr/>
        </p:nvSpPr>
        <p:spPr>
          <a:xfrm>
            <a:off x="683568" y="2348880"/>
            <a:ext cx="817853" cy="400110"/>
          </a:xfrm>
          <a:prstGeom prst="rect">
            <a:avLst/>
          </a:prstGeom>
          <a:ln/>
        </p:spPr>
        <p:style>
          <a:lnRef idx="2">
            <a:schemeClr val="accent1"/>
          </a:lnRef>
          <a:fillRef idx="1">
            <a:schemeClr val="lt1"/>
          </a:fillRef>
          <a:effectRef idx="0">
            <a:schemeClr val="accent1"/>
          </a:effectRef>
          <a:fontRef idx="minor">
            <a:schemeClr val="dk1"/>
          </a:fontRef>
        </p:style>
        <p:txBody>
          <a:bodyPr wrap="none" rtlCol="0">
            <a:spAutoFit/>
          </a:bodyPr>
          <a:lstStyle/>
          <a:p>
            <a:r>
              <a:rPr kumimoji="1" lang="ja-JP" altLang="en-US" sz="2000" dirty="0"/>
              <a:t>コード</a:t>
            </a:r>
          </a:p>
        </p:txBody>
      </p:sp>
    </p:spTree>
    <p:extLst>
      <p:ext uri="{BB962C8B-B14F-4D97-AF65-F5344CB8AC3E}">
        <p14:creationId xmlns:p14="http://schemas.microsoft.com/office/powerpoint/2010/main" val="23257534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endParaRPr kumimoji="1" lang="ja-JP" altLang="en-US"/>
          </a:p>
        </p:txBody>
      </p:sp>
      <p:sp>
        <p:nvSpPr>
          <p:cNvPr id="5" name="テキスト ボックス 4"/>
          <p:cNvSpPr txBox="1"/>
          <p:nvPr/>
        </p:nvSpPr>
        <p:spPr>
          <a:xfrm>
            <a:off x="1547664" y="1594270"/>
            <a:ext cx="7109639" cy="5016758"/>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altLang="ja-JP" sz="2000" dirty="0">
                <a:latin typeface="Courier New" panose="02070309020205020404" pitchFamily="49" charset="0"/>
                <a:cs typeface="Courier New" panose="02070309020205020404" pitchFamily="49" charset="0"/>
              </a:rPr>
              <a:t>&gt; ex4_18 # </a:t>
            </a:r>
            <a:r>
              <a:rPr lang="ja-JP" altLang="en-US" sz="2000" dirty="0">
                <a:latin typeface="Courier New" panose="02070309020205020404" pitchFamily="49" charset="0"/>
                <a:cs typeface="Courier New" panose="02070309020205020404" pitchFamily="49" charset="0"/>
              </a:rPr>
              <a:t>クロス集計表を出力</a:t>
            </a:r>
          </a:p>
          <a:p>
            <a:r>
              <a:rPr lang="ja-JP" altLang="en-US" sz="2000" dirty="0">
                <a:latin typeface="Courier New" panose="02070309020205020404" pitchFamily="49" charset="0"/>
                <a:cs typeface="Courier New" panose="02070309020205020404" pitchFamily="49" charset="0"/>
              </a:rPr>
              <a:t>     </a:t>
            </a:r>
            <a:r>
              <a:rPr lang="en-US" altLang="ja-JP" sz="2000" dirty="0">
                <a:latin typeface="Courier New" panose="02070309020205020404" pitchFamily="49" charset="0"/>
                <a:cs typeface="Courier New" panose="02070309020205020404" pitchFamily="49" charset="0"/>
              </a:rPr>
              <a:t>TV</a:t>
            </a:r>
          </a:p>
          <a:p>
            <a:r>
              <a:rPr lang="en-US" altLang="ja-JP" sz="2000" dirty="0">
                <a:latin typeface="Courier New" panose="02070309020205020404" pitchFamily="49" charset="0"/>
                <a:cs typeface="Courier New" panose="02070309020205020404" pitchFamily="49" charset="0"/>
              </a:rPr>
              <a:t>Study Yes No</a:t>
            </a:r>
          </a:p>
          <a:p>
            <a:r>
              <a:rPr lang="en-US" altLang="ja-JP" sz="2000" dirty="0">
                <a:latin typeface="Courier New" panose="02070309020205020404" pitchFamily="49" charset="0"/>
                <a:cs typeface="Courier New" panose="02070309020205020404" pitchFamily="49" charset="0"/>
              </a:rPr>
              <a:t>  Yes   5 15</a:t>
            </a:r>
          </a:p>
          <a:p>
            <a:r>
              <a:rPr lang="en-US" altLang="ja-JP" sz="2000" dirty="0">
                <a:latin typeface="Courier New" panose="02070309020205020404" pitchFamily="49" charset="0"/>
                <a:cs typeface="Courier New" panose="02070309020205020404" pitchFamily="49" charset="0"/>
              </a:rPr>
              <a:t>  No    6  4</a:t>
            </a:r>
          </a:p>
          <a:p>
            <a:r>
              <a:rPr lang="en-US" altLang="ja-JP" sz="2000" dirty="0">
                <a:latin typeface="Courier New" panose="02070309020205020404" pitchFamily="49" charset="0"/>
                <a:cs typeface="Courier New" panose="02070309020205020404" pitchFamily="49" charset="0"/>
              </a:rPr>
              <a:t>&gt; </a:t>
            </a:r>
          </a:p>
          <a:p>
            <a:r>
              <a:rPr lang="en-US" altLang="ja-JP" sz="2000" dirty="0">
                <a:latin typeface="Courier New" panose="02070309020205020404" pitchFamily="49" charset="0"/>
                <a:cs typeface="Courier New" panose="02070309020205020404" pitchFamily="49" charset="0"/>
              </a:rPr>
              <a:t>&gt; </a:t>
            </a:r>
            <a:r>
              <a:rPr lang="en-US" altLang="ja-JP" sz="2000" dirty="0" err="1">
                <a:latin typeface="Courier New" panose="02070309020205020404" pitchFamily="49" charset="0"/>
                <a:cs typeface="Courier New" panose="02070309020205020404" pitchFamily="49" charset="0"/>
              </a:rPr>
              <a:t>chisq.test</a:t>
            </a:r>
            <a:r>
              <a:rPr lang="en-US" altLang="ja-JP" sz="2000" dirty="0">
                <a:latin typeface="Courier New" panose="02070309020205020404" pitchFamily="49" charset="0"/>
                <a:cs typeface="Courier New" panose="02070309020205020404" pitchFamily="49" charset="0"/>
              </a:rPr>
              <a:t>(ex4_18, correct=FALSE)</a:t>
            </a:r>
          </a:p>
          <a:p>
            <a:endParaRPr lang="en-US" altLang="ja-JP" sz="2000" dirty="0">
              <a:latin typeface="Courier New" panose="02070309020205020404" pitchFamily="49" charset="0"/>
              <a:cs typeface="Courier New" panose="02070309020205020404" pitchFamily="49" charset="0"/>
            </a:endParaRPr>
          </a:p>
          <a:p>
            <a:r>
              <a:rPr lang="en-US" altLang="ja-JP" sz="2000" dirty="0">
                <a:latin typeface="Courier New" panose="02070309020205020404" pitchFamily="49" charset="0"/>
                <a:cs typeface="Courier New" panose="02070309020205020404" pitchFamily="49" charset="0"/>
              </a:rPr>
              <a:t>        Pearson's Chi-squared test</a:t>
            </a:r>
          </a:p>
          <a:p>
            <a:endParaRPr lang="en-US" altLang="ja-JP" sz="2000" dirty="0">
              <a:latin typeface="Courier New" panose="02070309020205020404" pitchFamily="49" charset="0"/>
              <a:cs typeface="Courier New" panose="02070309020205020404" pitchFamily="49" charset="0"/>
            </a:endParaRPr>
          </a:p>
          <a:p>
            <a:r>
              <a:rPr lang="en-US" altLang="ja-JP" sz="2000" dirty="0">
                <a:latin typeface="Courier New" panose="02070309020205020404" pitchFamily="49" charset="0"/>
                <a:cs typeface="Courier New" panose="02070309020205020404" pitchFamily="49" charset="0"/>
              </a:rPr>
              <a:t>data:  ex4_18</a:t>
            </a:r>
          </a:p>
          <a:p>
            <a:r>
              <a:rPr lang="en-US" altLang="ja-JP" sz="2000" dirty="0">
                <a:latin typeface="Courier New" panose="02070309020205020404" pitchFamily="49" charset="0"/>
                <a:cs typeface="Courier New" panose="02070309020205020404" pitchFamily="49" charset="0"/>
              </a:rPr>
              <a:t>X-squared = 3.5167, </a:t>
            </a:r>
            <a:r>
              <a:rPr lang="en-US" altLang="ja-JP" sz="2000" dirty="0" err="1">
                <a:latin typeface="Courier New" panose="02070309020205020404" pitchFamily="49" charset="0"/>
                <a:cs typeface="Courier New" panose="02070309020205020404" pitchFamily="49" charset="0"/>
              </a:rPr>
              <a:t>df</a:t>
            </a:r>
            <a:r>
              <a:rPr lang="en-US" altLang="ja-JP" sz="2000" dirty="0">
                <a:latin typeface="Courier New" panose="02070309020205020404" pitchFamily="49" charset="0"/>
                <a:cs typeface="Courier New" panose="02070309020205020404" pitchFamily="49" charset="0"/>
              </a:rPr>
              <a:t> = 1, p-value = 0.06075</a:t>
            </a:r>
          </a:p>
          <a:p>
            <a:endParaRPr lang="en-US" altLang="ja-JP" sz="2000" dirty="0">
              <a:latin typeface="Courier New" panose="02070309020205020404" pitchFamily="49" charset="0"/>
              <a:cs typeface="Courier New" panose="02070309020205020404" pitchFamily="49" charset="0"/>
            </a:endParaRPr>
          </a:p>
          <a:p>
            <a:r>
              <a:rPr lang="en-US" altLang="ja-JP" sz="2000" dirty="0">
                <a:latin typeface="Courier New" panose="02070309020205020404" pitchFamily="49" charset="0"/>
                <a:cs typeface="Courier New" panose="02070309020205020404" pitchFamily="49" charset="0"/>
              </a:rPr>
              <a:t> </a:t>
            </a:r>
            <a:r>
              <a:rPr lang="ja-JP" altLang="en-US" sz="2000" dirty="0">
                <a:latin typeface="Courier New" panose="02070309020205020404" pitchFamily="49" charset="0"/>
                <a:cs typeface="Courier New" panose="02070309020205020404" pitchFamily="49" charset="0"/>
              </a:rPr>
              <a:t>警告メッセージ</a:t>
            </a:r>
            <a:r>
              <a:rPr lang="en-US" altLang="ja-JP" sz="2000" dirty="0">
                <a:latin typeface="Courier New" panose="02070309020205020404" pitchFamily="49" charset="0"/>
                <a:cs typeface="Courier New" panose="02070309020205020404" pitchFamily="49" charset="0"/>
              </a:rPr>
              <a:t>: </a:t>
            </a:r>
          </a:p>
          <a:p>
            <a:r>
              <a:rPr lang="en-US" altLang="ja-JP" sz="2000" dirty="0">
                <a:latin typeface="Courier New" panose="02070309020205020404" pitchFamily="49" charset="0"/>
                <a:cs typeface="Courier New" panose="02070309020205020404" pitchFamily="49" charset="0"/>
              </a:rPr>
              <a:t> </a:t>
            </a:r>
            <a:r>
              <a:rPr lang="en-US" altLang="ja-JP" sz="2000" dirty="0" err="1">
                <a:latin typeface="Courier New" panose="02070309020205020404" pitchFamily="49" charset="0"/>
                <a:cs typeface="Courier New" panose="02070309020205020404" pitchFamily="49" charset="0"/>
              </a:rPr>
              <a:t>chisq.test</a:t>
            </a:r>
            <a:r>
              <a:rPr lang="en-US" altLang="ja-JP" sz="2000" dirty="0">
                <a:latin typeface="Courier New" panose="02070309020205020404" pitchFamily="49" charset="0"/>
                <a:cs typeface="Courier New" panose="02070309020205020404" pitchFamily="49" charset="0"/>
              </a:rPr>
              <a:t>(ex4_18, correct = FALSE) </a:t>
            </a:r>
            <a:r>
              <a:rPr lang="ja-JP" altLang="en-US" sz="2000" dirty="0">
                <a:latin typeface="Courier New" panose="02070309020205020404" pitchFamily="49" charset="0"/>
                <a:cs typeface="Courier New" panose="02070309020205020404" pitchFamily="49" charset="0"/>
              </a:rPr>
              <a:t>で</a:t>
            </a:r>
            <a:r>
              <a:rPr lang="en-US" altLang="ja-JP" sz="2000" dirty="0">
                <a:latin typeface="Courier New" panose="02070309020205020404" pitchFamily="49" charset="0"/>
                <a:cs typeface="Courier New" panose="02070309020205020404" pitchFamily="49" charset="0"/>
              </a:rPr>
              <a:t>: </a:t>
            </a:r>
          </a:p>
          <a:p>
            <a:r>
              <a:rPr lang="en-US" altLang="ja-JP" sz="2000" dirty="0">
                <a:latin typeface="Courier New" panose="02070309020205020404" pitchFamily="49" charset="0"/>
                <a:cs typeface="Courier New" panose="02070309020205020404" pitchFamily="49" charset="0"/>
              </a:rPr>
              <a:t>   </a:t>
            </a:r>
            <a:r>
              <a:rPr lang="ja-JP" altLang="en-US" sz="2000" dirty="0">
                <a:latin typeface="Courier New" panose="02070309020205020404" pitchFamily="49" charset="0"/>
                <a:cs typeface="Courier New" panose="02070309020205020404" pitchFamily="49" charset="0"/>
              </a:rPr>
              <a:t>カイ自乗近似は不正確かもしれません </a:t>
            </a:r>
          </a:p>
        </p:txBody>
      </p:sp>
      <p:sp>
        <p:nvSpPr>
          <p:cNvPr id="6" name="テキスト ボックス 5"/>
          <p:cNvSpPr txBox="1"/>
          <p:nvPr/>
        </p:nvSpPr>
        <p:spPr>
          <a:xfrm>
            <a:off x="683566" y="1594270"/>
            <a:ext cx="697627" cy="400110"/>
          </a:xfrm>
          <a:prstGeom prst="rect">
            <a:avLst/>
          </a:prstGeom>
          <a:ln/>
        </p:spPr>
        <p:style>
          <a:lnRef idx="2">
            <a:schemeClr val="accent1"/>
          </a:lnRef>
          <a:fillRef idx="1">
            <a:schemeClr val="lt1"/>
          </a:fillRef>
          <a:effectRef idx="0">
            <a:schemeClr val="accent1"/>
          </a:effectRef>
          <a:fontRef idx="minor">
            <a:schemeClr val="dk1"/>
          </a:fontRef>
        </p:style>
        <p:txBody>
          <a:bodyPr wrap="none" rtlCol="0">
            <a:spAutoFit/>
          </a:bodyPr>
          <a:lstStyle/>
          <a:p>
            <a:r>
              <a:rPr lang="ja-JP" altLang="en-US" sz="2000" dirty="0"/>
              <a:t>出力</a:t>
            </a:r>
            <a:endParaRPr kumimoji="1" lang="ja-JP" altLang="en-US" sz="2000" dirty="0"/>
          </a:p>
        </p:txBody>
      </p:sp>
    </p:spTree>
    <p:extLst>
      <p:ext uri="{BB962C8B-B14F-4D97-AF65-F5344CB8AC3E}">
        <p14:creationId xmlns:p14="http://schemas.microsoft.com/office/powerpoint/2010/main" val="8765498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4" name="コンテンツ プレースホルダー 3"/>
              <p:cNvSpPr>
                <a:spLocks noGrp="1"/>
              </p:cNvSpPr>
              <p:nvPr>
                <p:ph idx="1"/>
              </p:nvPr>
            </p:nvSpPr>
            <p:spPr/>
            <p:txBody>
              <a:bodyPr/>
              <a:lstStyle/>
              <a:p>
                <a:r>
                  <a:rPr lang="ja-JP" altLang="en-US" dirty="0"/>
                  <a:t>結果の報告例：「テレビをよく見るか」と「勉強を一生懸命しているか」のクロス集計表において，有意水準を</a:t>
                </a:r>
                <a:r>
                  <a:rPr lang="en-US" altLang="ja-JP" dirty="0"/>
                  <a:t>5%</a:t>
                </a:r>
                <a:r>
                  <a:rPr lang="ja-JP" altLang="en-US" dirty="0"/>
                  <a:t>として独立性の検定を行ったところ，</a:t>
                </a:r>
                <a14:m>
                  <m:oMath xmlns:m="http://schemas.openxmlformats.org/officeDocument/2006/math">
                    <m:sSup>
                      <m:sSupPr>
                        <m:ctrlPr>
                          <a:rPr lang="en-US" altLang="ja-JP" i="1" smtClean="0">
                            <a:latin typeface="Cambria Math" panose="02040503050406030204" pitchFamily="18" charset="0"/>
                          </a:rPr>
                        </m:ctrlPr>
                      </m:sSupPr>
                      <m:e>
                        <m:r>
                          <a:rPr lang="ja-JP" altLang="en-US" i="1" smtClean="0">
                            <a:latin typeface="Cambria Math" panose="02040503050406030204" pitchFamily="18" charset="0"/>
                          </a:rPr>
                          <m:t>𝜒</m:t>
                        </m:r>
                      </m:e>
                      <m:sup>
                        <m:r>
                          <a:rPr lang="en-US" altLang="ja-JP" b="0" i="1" smtClean="0">
                            <a:latin typeface="Cambria Math" panose="02040503050406030204" pitchFamily="18" charset="0"/>
                          </a:rPr>
                          <m:t>2</m:t>
                        </m:r>
                      </m:sup>
                    </m:sSup>
                    <m:d>
                      <m:dPr>
                        <m:ctrlPr>
                          <a:rPr lang="en-US" altLang="ja-JP" i="1" smtClean="0">
                            <a:latin typeface="Cambria Math" panose="02040503050406030204" pitchFamily="18" charset="0"/>
                          </a:rPr>
                        </m:ctrlPr>
                      </m:dPr>
                      <m:e>
                        <m:r>
                          <a:rPr lang="en-US" altLang="ja-JP" b="0" i="1" smtClean="0">
                            <a:latin typeface="Cambria Math" panose="02040503050406030204" pitchFamily="18" charset="0"/>
                          </a:rPr>
                          <m:t>1</m:t>
                        </m:r>
                      </m:e>
                    </m:d>
                    <m:r>
                      <a:rPr lang="en-US" altLang="ja-JP" b="0" i="1" smtClean="0">
                        <a:latin typeface="Cambria Math" panose="02040503050406030204" pitchFamily="18" charset="0"/>
                      </a:rPr>
                      <m:t>=3.517</m:t>
                    </m:r>
                  </m:oMath>
                </a14:m>
                <a:r>
                  <a:rPr lang="ja-JP" altLang="en-US" dirty="0"/>
                  <a:t>，</a:t>
                </a:r>
                <a14:m>
                  <m:oMath xmlns:m="http://schemas.openxmlformats.org/officeDocument/2006/math">
                    <m:r>
                      <a:rPr lang="en-US" altLang="ja-JP" i="1">
                        <a:latin typeface="Cambria Math" panose="02040503050406030204" pitchFamily="18" charset="0"/>
                      </a:rPr>
                      <m:t>𝑝</m:t>
                    </m:r>
                    <m:r>
                      <a:rPr lang="en-US" altLang="ja-JP" i="1">
                        <a:latin typeface="Cambria Math" panose="02040503050406030204" pitchFamily="18" charset="0"/>
                      </a:rPr>
                      <m:t>=.061</m:t>
                    </m:r>
                  </m:oMath>
                </a14:m>
                <a:r>
                  <a:rPr lang="ja-JP" altLang="en-US" dirty="0"/>
                  <a:t>となり，２変数が独立であるという帰無仮説は棄却されなかった．テレビの視聴時間と，勉強の熱心さには，関係があるとは言えない．</a:t>
                </a:r>
                <a:endParaRPr lang="en-US" altLang="ja-JP" dirty="0"/>
              </a:p>
            </p:txBody>
          </p:sp>
        </mc:Choice>
        <mc:Fallback xmlns="">
          <p:sp>
            <p:nvSpPr>
              <p:cNvPr id="4" name="コンテンツ プレースホルダー 3"/>
              <p:cNvSpPr>
                <a:spLocks noGrp="1" noRot="1" noChangeAspect="1" noMove="1" noResize="1" noEditPoints="1" noAdjustHandles="1" noChangeArrowheads="1" noChangeShapeType="1" noTextEdit="1"/>
              </p:cNvSpPr>
              <p:nvPr>
                <p:ph idx="1"/>
              </p:nvPr>
            </p:nvSpPr>
            <p:spPr>
              <a:blipFill>
                <a:blip r:embed="rId2"/>
                <a:stretch>
                  <a:fillRect l="-1704" t="-1752" r="-511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370525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適合度検定</a:t>
            </a:r>
          </a:p>
        </p:txBody>
      </p:sp>
      <p:sp>
        <p:nvSpPr>
          <p:cNvPr id="3" name="コンテンツ プレースホルダ 2"/>
          <p:cNvSpPr>
            <a:spLocks noGrp="1"/>
          </p:cNvSpPr>
          <p:nvPr>
            <p:ph idx="1"/>
          </p:nvPr>
        </p:nvSpPr>
        <p:spPr/>
        <p:txBody>
          <a:bodyPr>
            <a:normAutofit/>
          </a:bodyPr>
          <a:lstStyle/>
          <a:p>
            <a:r>
              <a:rPr kumimoji="1" lang="ja-JP" altLang="en-US" u="sng" dirty="0">
                <a:solidFill>
                  <a:srgbClr val="FF0000"/>
                </a:solidFill>
              </a:rPr>
              <a:t>適合度検定</a:t>
            </a:r>
            <a:r>
              <a:rPr kumimoji="1" lang="ja-JP" altLang="en-US" dirty="0"/>
              <a:t>（</a:t>
            </a:r>
            <a:r>
              <a:rPr kumimoji="1" lang="en-US" altLang="ja-JP" dirty="0"/>
              <a:t>goodness-of-fit test</a:t>
            </a:r>
            <a:r>
              <a:rPr kumimoji="1" lang="ja-JP" altLang="en-US" dirty="0"/>
              <a:t>）</a:t>
            </a:r>
            <a:r>
              <a:rPr lang="ja-JP" altLang="en-US" dirty="0"/>
              <a:t>：</a:t>
            </a:r>
            <a:r>
              <a:rPr kumimoji="1" lang="ja-JP" altLang="en-US" dirty="0"/>
              <a:t>カイ二乗統計量は，標本がある特定の母集団分布から抽出されたものかどうかを検定するために用いることができる．</a:t>
            </a:r>
            <a:endParaRPr kumimoji="1" lang="en-US" altLang="ja-JP" dirty="0"/>
          </a:p>
          <a:p>
            <a:pPr lvl="1"/>
            <a:r>
              <a:rPr lang="ja-JP" altLang="en-US" dirty="0"/>
              <a:t>例：いかさまサイコロかどうかのテスト．十分な回数の試行を行う．すべての目が</a:t>
            </a:r>
            <a:r>
              <a:rPr lang="en-US" altLang="ja-JP" dirty="0"/>
              <a:t>1/6</a:t>
            </a:r>
            <a:r>
              <a:rPr lang="ja-JP" altLang="en-US" dirty="0"/>
              <a:t>の確率で出る（帰無仮説）と仮定して，それぞれの目の期待度数を求める．帰無仮説が正しいとき，カイ二乗統計量は，自由度５のカイ二乗分布に従う．</a:t>
            </a:r>
            <a:endParaRPr kumimoji="1" lang="ja-JP"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endParaRPr kumimoji="1" lang="ja-JP" altLang="en-US"/>
          </a:p>
        </p:txBody>
      </p:sp>
      <p:sp>
        <p:nvSpPr>
          <p:cNvPr id="4" name="コンテンツ プレースホルダー 3"/>
          <p:cNvSpPr>
            <a:spLocks noGrp="1"/>
          </p:cNvSpPr>
          <p:nvPr>
            <p:ph idx="1"/>
          </p:nvPr>
        </p:nvSpPr>
        <p:spPr/>
        <p:txBody>
          <a:bodyPr/>
          <a:lstStyle/>
          <a:p>
            <a:r>
              <a:rPr kumimoji="1" lang="ja-JP" altLang="en-US" dirty="0"/>
              <a:t>適合度検定は，これまでに学習してきた統計的仮説検定とは異なり，帰無仮説は棄却されない方が望ましいことが一般的である．</a:t>
            </a:r>
          </a:p>
        </p:txBody>
      </p:sp>
    </p:spTree>
    <p:extLst>
      <p:ext uri="{BB962C8B-B14F-4D97-AF65-F5344CB8AC3E}">
        <p14:creationId xmlns:p14="http://schemas.microsoft.com/office/powerpoint/2010/main" val="8543975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適合度検定の例：メンデルの法則</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899281634"/>
              </p:ext>
            </p:extLst>
          </p:nvPr>
        </p:nvGraphicFramePr>
        <p:xfrm>
          <a:off x="457200" y="1600200"/>
          <a:ext cx="8229600" cy="185420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1834902980"/>
                    </a:ext>
                  </a:extLst>
                </a:gridCol>
                <a:gridCol w="1371600">
                  <a:extLst>
                    <a:ext uri="{9D8B030D-6E8A-4147-A177-3AD203B41FA5}">
                      <a16:colId xmlns:a16="http://schemas.microsoft.com/office/drawing/2014/main" val="3264831733"/>
                    </a:ext>
                  </a:extLst>
                </a:gridCol>
                <a:gridCol w="1371600">
                  <a:extLst>
                    <a:ext uri="{9D8B030D-6E8A-4147-A177-3AD203B41FA5}">
                      <a16:colId xmlns:a16="http://schemas.microsoft.com/office/drawing/2014/main" val="3541388121"/>
                    </a:ext>
                  </a:extLst>
                </a:gridCol>
                <a:gridCol w="1371600">
                  <a:extLst>
                    <a:ext uri="{9D8B030D-6E8A-4147-A177-3AD203B41FA5}">
                      <a16:colId xmlns:a16="http://schemas.microsoft.com/office/drawing/2014/main" val="37577927"/>
                    </a:ext>
                  </a:extLst>
                </a:gridCol>
                <a:gridCol w="1371600">
                  <a:extLst>
                    <a:ext uri="{9D8B030D-6E8A-4147-A177-3AD203B41FA5}">
                      <a16:colId xmlns:a16="http://schemas.microsoft.com/office/drawing/2014/main" val="1434896852"/>
                    </a:ext>
                  </a:extLst>
                </a:gridCol>
                <a:gridCol w="1371600">
                  <a:extLst>
                    <a:ext uri="{9D8B030D-6E8A-4147-A177-3AD203B41FA5}">
                      <a16:colId xmlns:a16="http://schemas.microsoft.com/office/drawing/2014/main" val="1163258100"/>
                    </a:ext>
                  </a:extLst>
                </a:gridCol>
              </a:tblGrid>
              <a:tr h="370840">
                <a:tc>
                  <a:txBody>
                    <a:bodyPr/>
                    <a:lstStyle/>
                    <a:p>
                      <a:pPr algn="ctr"/>
                      <a:r>
                        <a:rPr kumimoji="1" lang="ja-JP" altLang="en-US" dirty="0"/>
                        <a:t>表現型</a:t>
                      </a:r>
                    </a:p>
                  </a:txBody>
                  <a:tcPr/>
                </a:tc>
                <a:tc>
                  <a:txBody>
                    <a:bodyPr/>
                    <a:lstStyle/>
                    <a:p>
                      <a:pPr algn="ctr"/>
                      <a:r>
                        <a:rPr kumimoji="1" lang="ja-JP" altLang="en-US" dirty="0"/>
                        <a:t>黄色・丸い</a:t>
                      </a:r>
                    </a:p>
                  </a:txBody>
                  <a:tcPr/>
                </a:tc>
                <a:tc>
                  <a:txBody>
                    <a:bodyPr/>
                    <a:lstStyle/>
                    <a:p>
                      <a:pPr algn="ctr"/>
                      <a:r>
                        <a:rPr kumimoji="1" lang="ja-JP" altLang="en-US" dirty="0"/>
                        <a:t>黄色・しわ</a:t>
                      </a:r>
                    </a:p>
                  </a:txBody>
                  <a:tcPr/>
                </a:tc>
                <a:tc>
                  <a:txBody>
                    <a:bodyPr/>
                    <a:lstStyle/>
                    <a:p>
                      <a:pPr algn="ctr"/>
                      <a:r>
                        <a:rPr kumimoji="1" lang="ja-JP" altLang="en-US" dirty="0"/>
                        <a:t>緑色・丸い</a:t>
                      </a:r>
                    </a:p>
                  </a:txBody>
                  <a:tcPr/>
                </a:tc>
                <a:tc>
                  <a:txBody>
                    <a:bodyPr/>
                    <a:lstStyle/>
                    <a:p>
                      <a:pPr algn="ctr"/>
                      <a:r>
                        <a:rPr kumimoji="1" lang="ja-JP" altLang="en-US" dirty="0"/>
                        <a:t>緑色・しわ</a:t>
                      </a:r>
                    </a:p>
                  </a:txBody>
                  <a:tcPr/>
                </a:tc>
                <a:tc>
                  <a:txBody>
                    <a:bodyPr/>
                    <a:lstStyle/>
                    <a:p>
                      <a:pPr algn="ctr"/>
                      <a:r>
                        <a:rPr kumimoji="1" lang="ja-JP" altLang="en-US" dirty="0"/>
                        <a:t>合計</a:t>
                      </a:r>
                    </a:p>
                  </a:txBody>
                  <a:tcPr/>
                </a:tc>
                <a:extLst>
                  <a:ext uri="{0D108BD9-81ED-4DB2-BD59-A6C34878D82A}">
                    <a16:rowId xmlns:a16="http://schemas.microsoft.com/office/drawing/2014/main" val="3493482902"/>
                  </a:ext>
                </a:extLst>
              </a:tr>
              <a:tr h="370840">
                <a:tc>
                  <a:txBody>
                    <a:bodyPr/>
                    <a:lstStyle/>
                    <a:p>
                      <a:r>
                        <a:rPr kumimoji="1" lang="ja-JP" altLang="en-US" dirty="0"/>
                        <a:t>観測度数</a:t>
                      </a:r>
                    </a:p>
                  </a:txBody>
                  <a:tcPr/>
                </a:tc>
                <a:tc>
                  <a:txBody>
                    <a:bodyPr/>
                    <a:lstStyle/>
                    <a:p>
                      <a:pPr algn="ctr"/>
                      <a:r>
                        <a:rPr kumimoji="1" lang="en-US" altLang="ja-JP" dirty="0"/>
                        <a:t>315</a:t>
                      </a:r>
                      <a:endParaRPr kumimoji="1" lang="ja-JP" altLang="en-US" dirty="0"/>
                    </a:p>
                  </a:txBody>
                  <a:tcPr/>
                </a:tc>
                <a:tc>
                  <a:txBody>
                    <a:bodyPr/>
                    <a:lstStyle/>
                    <a:p>
                      <a:pPr algn="ctr"/>
                      <a:r>
                        <a:rPr kumimoji="1" lang="en-US" altLang="ja-JP" dirty="0"/>
                        <a:t>101</a:t>
                      </a:r>
                      <a:endParaRPr kumimoji="1" lang="ja-JP" altLang="en-US" dirty="0"/>
                    </a:p>
                  </a:txBody>
                  <a:tcPr/>
                </a:tc>
                <a:tc>
                  <a:txBody>
                    <a:bodyPr/>
                    <a:lstStyle/>
                    <a:p>
                      <a:pPr algn="ctr"/>
                      <a:r>
                        <a:rPr kumimoji="1" lang="en-US" altLang="ja-JP" dirty="0"/>
                        <a:t>108</a:t>
                      </a:r>
                      <a:endParaRPr kumimoji="1" lang="ja-JP" altLang="en-US" dirty="0"/>
                    </a:p>
                  </a:txBody>
                  <a:tcPr/>
                </a:tc>
                <a:tc>
                  <a:txBody>
                    <a:bodyPr/>
                    <a:lstStyle/>
                    <a:p>
                      <a:pPr algn="ctr"/>
                      <a:r>
                        <a:rPr kumimoji="1" lang="en-US" altLang="ja-JP" dirty="0"/>
                        <a:t>32</a:t>
                      </a:r>
                      <a:endParaRPr kumimoji="1" lang="ja-JP" altLang="en-US" dirty="0"/>
                    </a:p>
                  </a:txBody>
                  <a:tcPr/>
                </a:tc>
                <a:tc>
                  <a:txBody>
                    <a:bodyPr/>
                    <a:lstStyle/>
                    <a:p>
                      <a:pPr algn="ctr"/>
                      <a:r>
                        <a:rPr kumimoji="1" lang="en-US" altLang="ja-JP" dirty="0"/>
                        <a:t>556</a:t>
                      </a:r>
                      <a:endParaRPr kumimoji="1" lang="ja-JP" altLang="en-US" dirty="0"/>
                    </a:p>
                  </a:txBody>
                  <a:tcPr/>
                </a:tc>
                <a:extLst>
                  <a:ext uri="{0D108BD9-81ED-4DB2-BD59-A6C34878D82A}">
                    <a16:rowId xmlns:a16="http://schemas.microsoft.com/office/drawing/2014/main" val="18562303"/>
                  </a:ext>
                </a:extLst>
              </a:tr>
              <a:tr h="370840">
                <a:tc>
                  <a:txBody>
                    <a:bodyPr/>
                    <a:lstStyle/>
                    <a:p>
                      <a:r>
                        <a:rPr kumimoji="1" lang="ja-JP" altLang="en-US" dirty="0"/>
                        <a:t>確率</a:t>
                      </a:r>
                    </a:p>
                  </a:txBody>
                  <a:tcPr/>
                </a:tc>
                <a:tc>
                  <a:txBody>
                    <a:bodyPr/>
                    <a:lstStyle/>
                    <a:p>
                      <a:pPr algn="ctr"/>
                      <a:r>
                        <a:rPr kumimoji="1" lang="en-US" altLang="ja-JP" dirty="0"/>
                        <a:t>9/16</a:t>
                      </a:r>
                      <a:endParaRPr kumimoji="1" lang="ja-JP" altLang="en-US" dirty="0"/>
                    </a:p>
                  </a:txBody>
                  <a:tcPr/>
                </a:tc>
                <a:tc>
                  <a:txBody>
                    <a:bodyPr/>
                    <a:lstStyle/>
                    <a:p>
                      <a:pPr algn="ctr"/>
                      <a:r>
                        <a:rPr kumimoji="1" lang="en-US" altLang="ja-JP" dirty="0"/>
                        <a:t>3/16</a:t>
                      </a:r>
                      <a:endParaRPr kumimoji="1" lang="ja-JP" altLang="en-US" dirty="0"/>
                    </a:p>
                  </a:txBody>
                  <a:tcPr/>
                </a:tc>
                <a:tc>
                  <a:txBody>
                    <a:bodyPr/>
                    <a:lstStyle/>
                    <a:p>
                      <a:pPr algn="ctr"/>
                      <a:r>
                        <a:rPr kumimoji="1" lang="en-US" altLang="ja-JP" dirty="0"/>
                        <a:t>3/16</a:t>
                      </a:r>
                      <a:endParaRPr kumimoji="1" lang="ja-JP" altLang="en-US" dirty="0"/>
                    </a:p>
                  </a:txBody>
                  <a:tcPr/>
                </a:tc>
                <a:tc>
                  <a:txBody>
                    <a:bodyPr/>
                    <a:lstStyle/>
                    <a:p>
                      <a:pPr algn="ctr"/>
                      <a:r>
                        <a:rPr kumimoji="1" lang="en-US" altLang="ja-JP" dirty="0"/>
                        <a:t>1/16</a:t>
                      </a:r>
                      <a:endParaRPr kumimoji="1" lang="ja-JP" altLang="en-US" dirty="0"/>
                    </a:p>
                  </a:txBody>
                  <a:tcPr/>
                </a:tc>
                <a:tc>
                  <a:txBody>
                    <a:bodyPr/>
                    <a:lstStyle/>
                    <a:p>
                      <a:pPr algn="ctr"/>
                      <a:r>
                        <a:rPr kumimoji="1" lang="en-US" altLang="ja-JP" dirty="0"/>
                        <a:t>1</a:t>
                      </a:r>
                      <a:endParaRPr kumimoji="1" lang="ja-JP" altLang="en-US" dirty="0"/>
                    </a:p>
                  </a:txBody>
                  <a:tcPr/>
                </a:tc>
                <a:extLst>
                  <a:ext uri="{0D108BD9-81ED-4DB2-BD59-A6C34878D82A}">
                    <a16:rowId xmlns:a16="http://schemas.microsoft.com/office/drawing/2014/main" val="3723534376"/>
                  </a:ext>
                </a:extLst>
              </a:tr>
              <a:tr h="370840">
                <a:tc>
                  <a:txBody>
                    <a:bodyPr/>
                    <a:lstStyle/>
                    <a:p>
                      <a:r>
                        <a:rPr kumimoji="1" lang="ja-JP" altLang="en-US" dirty="0"/>
                        <a:t>期待度数</a:t>
                      </a:r>
                    </a:p>
                  </a:txBody>
                  <a:tcPr/>
                </a:tc>
                <a:tc>
                  <a:txBody>
                    <a:bodyPr/>
                    <a:lstStyle/>
                    <a:p>
                      <a:pPr algn="ctr"/>
                      <a:r>
                        <a:rPr kumimoji="1" lang="en-US" altLang="ja-JP" dirty="0"/>
                        <a:t>312.75</a:t>
                      </a:r>
                      <a:endParaRPr kumimoji="1" lang="ja-JP" altLang="en-US" dirty="0"/>
                    </a:p>
                  </a:txBody>
                  <a:tcPr/>
                </a:tc>
                <a:tc>
                  <a:txBody>
                    <a:bodyPr/>
                    <a:lstStyle/>
                    <a:p>
                      <a:pPr algn="ctr"/>
                      <a:r>
                        <a:rPr kumimoji="1" lang="en-US" altLang="ja-JP" dirty="0"/>
                        <a:t>104.25</a:t>
                      </a:r>
                      <a:endParaRPr kumimoji="1" lang="ja-JP" altLang="en-US" dirty="0"/>
                    </a:p>
                  </a:txBody>
                  <a:tcPr/>
                </a:tc>
                <a:tc>
                  <a:txBody>
                    <a:bodyPr/>
                    <a:lstStyle/>
                    <a:p>
                      <a:pPr algn="ctr"/>
                      <a:r>
                        <a:rPr kumimoji="1" lang="en-US" altLang="ja-JP" dirty="0"/>
                        <a:t>104.25</a:t>
                      </a:r>
                      <a:endParaRPr kumimoji="1" lang="ja-JP" altLang="en-US" dirty="0"/>
                    </a:p>
                  </a:txBody>
                  <a:tcPr/>
                </a:tc>
                <a:tc>
                  <a:txBody>
                    <a:bodyPr/>
                    <a:lstStyle/>
                    <a:p>
                      <a:pPr algn="ctr"/>
                      <a:r>
                        <a:rPr kumimoji="1" lang="en-US" altLang="ja-JP" dirty="0"/>
                        <a:t>34.75</a:t>
                      </a:r>
                      <a:endParaRPr kumimoji="1" lang="ja-JP" altLang="en-US" dirty="0"/>
                    </a:p>
                  </a:txBody>
                  <a:tcPr/>
                </a:tc>
                <a:tc>
                  <a:txBody>
                    <a:bodyPr/>
                    <a:lstStyle/>
                    <a:p>
                      <a:pPr algn="ctr"/>
                      <a:r>
                        <a:rPr kumimoji="1" lang="en-US" altLang="ja-JP" dirty="0"/>
                        <a:t>556</a:t>
                      </a:r>
                      <a:endParaRPr kumimoji="1" lang="ja-JP" altLang="en-US" dirty="0"/>
                    </a:p>
                  </a:txBody>
                  <a:tcPr/>
                </a:tc>
                <a:extLst>
                  <a:ext uri="{0D108BD9-81ED-4DB2-BD59-A6C34878D82A}">
                    <a16:rowId xmlns:a16="http://schemas.microsoft.com/office/drawing/2014/main" val="4065423750"/>
                  </a:ext>
                </a:extLst>
              </a:tr>
              <a:tr h="370840">
                <a:tc>
                  <a:txBody>
                    <a:bodyPr/>
                    <a:lstStyle/>
                    <a:p>
                      <a:r>
                        <a:rPr kumimoji="1" lang="ja-JP" altLang="en-US" dirty="0"/>
                        <a:t>両度数の差</a:t>
                      </a:r>
                    </a:p>
                  </a:txBody>
                  <a:tcPr/>
                </a:tc>
                <a:tc>
                  <a:txBody>
                    <a:bodyPr/>
                    <a:lstStyle/>
                    <a:p>
                      <a:pPr algn="ctr"/>
                      <a:r>
                        <a:rPr kumimoji="1" lang="en-US" altLang="ja-JP" dirty="0"/>
                        <a:t>2.25</a:t>
                      </a:r>
                      <a:endParaRPr kumimoji="1" lang="ja-JP" altLang="en-US" dirty="0"/>
                    </a:p>
                  </a:txBody>
                  <a:tcPr/>
                </a:tc>
                <a:tc>
                  <a:txBody>
                    <a:bodyPr/>
                    <a:lstStyle/>
                    <a:p>
                      <a:pPr algn="ctr"/>
                      <a:r>
                        <a:rPr kumimoji="1" lang="en-US" altLang="ja-JP" dirty="0"/>
                        <a:t>-3.</a:t>
                      </a:r>
                      <a:r>
                        <a:rPr kumimoji="1" lang="ja-JP" altLang="en-US" dirty="0"/>
                        <a:t>２</a:t>
                      </a:r>
                      <a:r>
                        <a:rPr kumimoji="1" lang="en-US" altLang="ja-JP" dirty="0"/>
                        <a:t>5</a:t>
                      </a:r>
                      <a:endParaRPr kumimoji="1" lang="ja-JP" altLang="en-US" dirty="0"/>
                    </a:p>
                  </a:txBody>
                  <a:tcPr/>
                </a:tc>
                <a:tc>
                  <a:txBody>
                    <a:bodyPr/>
                    <a:lstStyle/>
                    <a:p>
                      <a:pPr algn="ctr"/>
                      <a:r>
                        <a:rPr kumimoji="1" lang="en-US" altLang="ja-JP" dirty="0"/>
                        <a:t>3.75</a:t>
                      </a:r>
                      <a:endParaRPr kumimoji="1" lang="ja-JP" altLang="en-US" dirty="0"/>
                    </a:p>
                  </a:txBody>
                  <a:tcPr/>
                </a:tc>
                <a:tc>
                  <a:txBody>
                    <a:bodyPr/>
                    <a:lstStyle/>
                    <a:p>
                      <a:pPr algn="ctr"/>
                      <a:r>
                        <a:rPr kumimoji="1" lang="en-US" altLang="ja-JP" dirty="0"/>
                        <a:t>-2.25</a:t>
                      </a:r>
                      <a:endParaRPr kumimoji="1" lang="ja-JP" altLang="en-US" dirty="0"/>
                    </a:p>
                  </a:txBody>
                  <a:tcPr/>
                </a:tc>
                <a:tc>
                  <a:txBody>
                    <a:bodyPr/>
                    <a:lstStyle/>
                    <a:p>
                      <a:pPr algn="ctr"/>
                      <a:r>
                        <a:rPr kumimoji="1" lang="en-US" altLang="ja-JP" dirty="0"/>
                        <a:t>0</a:t>
                      </a:r>
                      <a:endParaRPr kumimoji="1" lang="ja-JP" altLang="en-US" dirty="0"/>
                    </a:p>
                  </a:txBody>
                  <a:tcPr/>
                </a:tc>
                <a:extLst>
                  <a:ext uri="{0D108BD9-81ED-4DB2-BD59-A6C34878D82A}">
                    <a16:rowId xmlns:a16="http://schemas.microsoft.com/office/drawing/2014/main" val="315137692"/>
                  </a:ext>
                </a:extLst>
              </a:tr>
            </a:tbl>
          </a:graphicData>
        </a:graphic>
      </p:graphicFrame>
      <p:sp>
        <p:nvSpPr>
          <p:cNvPr id="5" name="テキスト ボックス 4"/>
          <p:cNvSpPr txBox="1"/>
          <p:nvPr/>
        </p:nvSpPr>
        <p:spPr>
          <a:xfrm>
            <a:off x="343942" y="3671445"/>
            <a:ext cx="8361316" cy="2954655"/>
          </a:xfrm>
          <a:prstGeom prst="rect">
            <a:avLst/>
          </a:prstGeom>
          <a:noFill/>
        </p:spPr>
        <p:txBody>
          <a:bodyPr wrap="square" rtlCol="0">
            <a:spAutoFit/>
          </a:bodyPr>
          <a:lstStyle/>
          <a:p>
            <a:r>
              <a:rPr lang="ja-JP" altLang="en-US" sz="2800" dirty="0"/>
              <a:t>メンデルによる，エンドウ豆の色と形についてのデータ．</a:t>
            </a:r>
            <a:endParaRPr lang="en-US" altLang="ja-JP" sz="2800" dirty="0"/>
          </a:p>
          <a:p>
            <a:r>
              <a:rPr lang="ja-JP" altLang="en-US" sz="2800" dirty="0"/>
              <a:t>データはメンデルの法則に適合している．</a:t>
            </a:r>
            <a:endParaRPr lang="en-US" altLang="ja-JP" sz="2800" dirty="0"/>
          </a:p>
          <a:p>
            <a:endParaRPr lang="en-US" altLang="ja-JP" sz="2800" dirty="0"/>
          </a:p>
          <a:p>
            <a:endParaRPr lang="en-US" altLang="ja-JP" sz="2800" dirty="0"/>
          </a:p>
          <a:p>
            <a:r>
              <a:rPr kumimoji="1" lang="ja-JP" altLang="en-US" sz="2800" dirty="0"/>
              <a:t>しかし，あまりに適合しすぎていることから，何らかの操作があったのではと考えられている．</a:t>
            </a:r>
            <a:endParaRPr kumimoji="1" lang="en-US" altLang="ja-JP" sz="2800" dirty="0"/>
          </a:p>
          <a:p>
            <a:r>
              <a:rPr lang="ja-JP" altLang="en-US" dirty="0"/>
              <a:t>出典：東京大学教養部統計学教室（編）（</a:t>
            </a:r>
            <a:r>
              <a:rPr lang="en-US" altLang="ja-JP" dirty="0"/>
              <a:t>1992</a:t>
            </a:r>
            <a:r>
              <a:rPr lang="ja-JP" altLang="en-US" dirty="0"/>
              <a:t>）統計学入門　東京大学出版会（</a:t>
            </a:r>
            <a:r>
              <a:rPr lang="en-US" altLang="ja-JP" dirty="0"/>
              <a:t>p.245</a:t>
            </a:r>
            <a:r>
              <a:rPr lang="ja-JP" altLang="en-US" dirty="0"/>
              <a:t>）</a:t>
            </a:r>
            <a:endParaRPr kumimoji="1" lang="ja-JP" altLang="en-US" dirty="0"/>
          </a:p>
        </p:txBody>
      </p:sp>
      <mc:AlternateContent xmlns:mc="http://schemas.openxmlformats.org/markup-compatibility/2006" xmlns:a14="http://schemas.microsoft.com/office/drawing/2010/main">
        <mc:Choice Requires="a14">
          <p:sp>
            <p:nvSpPr>
              <p:cNvPr id="3" name="テキスト ボックス 2"/>
              <p:cNvSpPr txBox="1"/>
              <p:nvPr/>
            </p:nvSpPr>
            <p:spPr>
              <a:xfrm>
                <a:off x="1331640" y="4717885"/>
                <a:ext cx="378071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2800" i="1" smtClean="0">
                              <a:latin typeface="Cambria Math" panose="02040503050406030204" pitchFamily="18" charset="0"/>
                            </a:rPr>
                          </m:ctrlPr>
                        </m:sSupPr>
                        <m:e>
                          <m:r>
                            <a:rPr kumimoji="1" lang="ja-JP" altLang="en-US" sz="2800" i="1" smtClean="0">
                              <a:latin typeface="Cambria Math" panose="02040503050406030204" pitchFamily="18" charset="0"/>
                            </a:rPr>
                            <m:t>𝜒</m:t>
                          </m:r>
                        </m:e>
                        <m:sup>
                          <m:r>
                            <a:rPr kumimoji="1" lang="en-US" altLang="ja-JP" sz="2800" b="0" i="1" smtClean="0">
                              <a:latin typeface="Cambria Math" panose="02040503050406030204" pitchFamily="18" charset="0"/>
                            </a:rPr>
                            <m:t>2</m:t>
                          </m:r>
                        </m:sup>
                      </m:sSup>
                      <m:d>
                        <m:dPr>
                          <m:ctrlPr>
                            <a:rPr kumimoji="1" lang="en-US" altLang="ja-JP" sz="2800" i="1" smtClean="0">
                              <a:latin typeface="Cambria Math" panose="02040503050406030204" pitchFamily="18" charset="0"/>
                            </a:rPr>
                          </m:ctrlPr>
                        </m:dPr>
                        <m:e>
                          <m:r>
                            <a:rPr kumimoji="1" lang="en-US" altLang="ja-JP" sz="2800" b="0" i="1" smtClean="0">
                              <a:latin typeface="Cambria Math" panose="02040503050406030204" pitchFamily="18" charset="0"/>
                            </a:rPr>
                            <m:t>3</m:t>
                          </m:r>
                        </m:e>
                      </m:d>
                      <m:r>
                        <a:rPr kumimoji="1" lang="en-US" altLang="ja-JP" sz="2800" b="0" i="1" smtClean="0">
                          <a:latin typeface="Cambria Math" panose="02040503050406030204" pitchFamily="18" charset="0"/>
                        </a:rPr>
                        <m:t>=0.470,</m:t>
                      </m:r>
                      <m:r>
                        <a:rPr kumimoji="1" lang="en-US" altLang="ja-JP" sz="2800" b="0" i="1" smtClean="0">
                          <a:latin typeface="Cambria Math" panose="02040503050406030204" pitchFamily="18" charset="0"/>
                        </a:rPr>
                        <m:t>𝑝</m:t>
                      </m:r>
                      <m:r>
                        <a:rPr kumimoji="1" lang="en-US" altLang="ja-JP" sz="2800" b="0" i="1" smtClean="0">
                          <a:latin typeface="Cambria Math" panose="02040503050406030204" pitchFamily="18" charset="0"/>
                        </a:rPr>
                        <m:t>=.925</m:t>
                      </m:r>
                    </m:oMath>
                  </m:oMathPara>
                </a14:m>
                <a:endParaRPr kumimoji="1" lang="ja-JP" altLang="en-US" sz="28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1331640" y="4717885"/>
                <a:ext cx="3780715" cy="430887"/>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244192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関心，仮説，調査</a:t>
            </a:r>
          </a:p>
        </p:txBody>
      </p:sp>
      <p:sp>
        <p:nvSpPr>
          <p:cNvPr id="3" name="コンテンツ プレースホルダ 2"/>
          <p:cNvSpPr>
            <a:spLocks noGrp="1"/>
          </p:cNvSpPr>
          <p:nvPr>
            <p:ph idx="1"/>
          </p:nvPr>
        </p:nvSpPr>
        <p:spPr/>
        <p:txBody>
          <a:bodyPr/>
          <a:lstStyle/>
          <a:p>
            <a:r>
              <a:rPr kumimoji="1" lang="ja-JP" altLang="en-US" dirty="0"/>
              <a:t>関心：大学教育を受けようとする若者もいれば，そうでない若者もいるのはなぜか？</a:t>
            </a:r>
            <a:endParaRPr kumimoji="1" lang="en-US" altLang="ja-JP" dirty="0"/>
          </a:p>
          <a:p>
            <a:r>
              <a:rPr kumimoji="1" lang="ja-JP" altLang="en-US" dirty="0"/>
              <a:t>仮説：大学に進学するかしないかを決めている有力な要因のひとつは，性別かもしれない．</a:t>
            </a:r>
            <a:endParaRPr kumimoji="1" lang="en-US" altLang="ja-JP" dirty="0"/>
          </a:p>
          <a:p>
            <a:r>
              <a:rPr lang="ja-JP" altLang="en-US" dirty="0"/>
              <a:t>調査方法：高校３年生の母集団から標本を抽出し，性別（男女）と，大学進学の意思（あり・なし）をたずねる．</a:t>
            </a:r>
            <a:endParaRPr kumimoji="1" lang="en-US" altLang="ja-JP"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練習問題２</a:t>
            </a:r>
          </a:p>
        </p:txBody>
      </p:sp>
      <p:sp>
        <p:nvSpPr>
          <p:cNvPr id="3" name="コンテンツ プレースホルダー 2"/>
          <p:cNvSpPr>
            <a:spLocks noGrp="1"/>
          </p:cNvSpPr>
          <p:nvPr>
            <p:ph idx="1"/>
          </p:nvPr>
        </p:nvSpPr>
        <p:spPr/>
        <p:txBody>
          <a:bodyPr/>
          <a:lstStyle/>
          <a:p>
            <a:r>
              <a:rPr kumimoji="1" lang="ja-JP" altLang="en-US" dirty="0"/>
              <a:t>章末問題</a:t>
            </a:r>
            <a:r>
              <a:rPr kumimoji="1" lang="en-US" altLang="ja-JP" dirty="0"/>
              <a:t>20</a:t>
            </a:r>
            <a:r>
              <a:rPr kumimoji="1" lang="ja-JP" altLang="en-US" dirty="0"/>
              <a:t>：コインを３つ，</a:t>
            </a:r>
            <a:r>
              <a:rPr kumimoji="1" lang="en-US" altLang="ja-JP" dirty="0"/>
              <a:t>500</a:t>
            </a:r>
            <a:r>
              <a:rPr kumimoji="1" lang="ja-JP" altLang="en-US" dirty="0"/>
              <a:t>回投げて，次のような結果が得られた．このコインが「歪みのない」ものであるとした場合に予想される結果と比べて，このような結果には有意な差があるだろうか．</a:t>
            </a:r>
          </a:p>
        </p:txBody>
      </p:sp>
      <p:graphicFrame>
        <p:nvGraphicFramePr>
          <p:cNvPr id="4" name="表 3"/>
          <p:cNvGraphicFramePr>
            <a:graphicFrameLocks noGrp="1"/>
          </p:cNvGraphicFramePr>
          <p:nvPr>
            <p:extLst>
              <p:ext uri="{D42A27DB-BD31-4B8C-83A1-F6EECF244321}">
                <p14:modId xmlns:p14="http://schemas.microsoft.com/office/powerpoint/2010/main" val="1859146903"/>
              </p:ext>
            </p:extLst>
          </p:nvPr>
        </p:nvGraphicFramePr>
        <p:xfrm>
          <a:off x="3779912" y="4005064"/>
          <a:ext cx="2736303" cy="2286000"/>
        </p:xfrm>
        <a:graphic>
          <a:graphicData uri="http://schemas.openxmlformats.org/drawingml/2006/table">
            <a:tbl>
              <a:tblPr firstRow="1" bandRow="1">
                <a:tableStyleId>{5C22544A-7EE6-4342-B048-85BDC9FD1C3A}</a:tableStyleId>
              </a:tblPr>
              <a:tblGrid>
                <a:gridCol w="912101">
                  <a:extLst>
                    <a:ext uri="{9D8B030D-6E8A-4147-A177-3AD203B41FA5}">
                      <a16:colId xmlns:a16="http://schemas.microsoft.com/office/drawing/2014/main" val="20000"/>
                    </a:ext>
                  </a:extLst>
                </a:gridCol>
                <a:gridCol w="912101">
                  <a:extLst>
                    <a:ext uri="{9D8B030D-6E8A-4147-A177-3AD203B41FA5}">
                      <a16:colId xmlns:a16="http://schemas.microsoft.com/office/drawing/2014/main" val="20001"/>
                    </a:ext>
                  </a:extLst>
                </a:gridCol>
                <a:gridCol w="912101">
                  <a:extLst>
                    <a:ext uri="{9D8B030D-6E8A-4147-A177-3AD203B41FA5}">
                      <a16:colId xmlns:a16="http://schemas.microsoft.com/office/drawing/2014/main" val="20002"/>
                    </a:ext>
                  </a:extLst>
                </a:gridCol>
              </a:tblGrid>
              <a:tr h="154816">
                <a:tc>
                  <a:txBody>
                    <a:bodyPr/>
                    <a:lstStyle/>
                    <a:p>
                      <a:pPr algn="ctr"/>
                      <a:r>
                        <a:rPr kumimoji="1" lang="ja-JP" altLang="en-US" sz="2400" dirty="0"/>
                        <a:t>表</a:t>
                      </a:r>
                    </a:p>
                  </a:txBody>
                  <a:tcPr/>
                </a:tc>
                <a:tc>
                  <a:txBody>
                    <a:bodyPr/>
                    <a:lstStyle/>
                    <a:p>
                      <a:pPr algn="ctr"/>
                      <a:r>
                        <a:rPr kumimoji="1" lang="ja-JP" altLang="en-US" sz="2400" dirty="0"/>
                        <a:t>裏</a:t>
                      </a:r>
                    </a:p>
                  </a:txBody>
                  <a:tcPr/>
                </a:tc>
                <a:tc>
                  <a:txBody>
                    <a:bodyPr/>
                    <a:lstStyle/>
                    <a:p>
                      <a:pPr algn="ctr"/>
                      <a:r>
                        <a:rPr kumimoji="1" lang="ja-JP" altLang="en-US" sz="2400" dirty="0"/>
                        <a:t>度数</a:t>
                      </a:r>
                    </a:p>
                  </a:txBody>
                  <a:tcPr/>
                </a:tc>
                <a:extLst>
                  <a:ext uri="{0D108BD9-81ED-4DB2-BD59-A6C34878D82A}">
                    <a16:rowId xmlns:a16="http://schemas.microsoft.com/office/drawing/2014/main" val="10000"/>
                  </a:ext>
                </a:extLst>
              </a:tr>
              <a:tr h="370840">
                <a:tc>
                  <a:txBody>
                    <a:bodyPr/>
                    <a:lstStyle/>
                    <a:p>
                      <a:pPr algn="ctr"/>
                      <a:r>
                        <a:rPr kumimoji="1" lang="en-US" altLang="ja-JP" sz="2400" dirty="0"/>
                        <a:t>0</a:t>
                      </a:r>
                      <a:endParaRPr kumimoji="1" lang="ja-JP" altLang="en-US" sz="2400" dirty="0"/>
                    </a:p>
                  </a:txBody>
                  <a:tcPr/>
                </a:tc>
                <a:tc>
                  <a:txBody>
                    <a:bodyPr/>
                    <a:lstStyle/>
                    <a:p>
                      <a:pPr algn="ctr"/>
                      <a:r>
                        <a:rPr kumimoji="1" lang="en-US" altLang="ja-JP" sz="2400" dirty="0"/>
                        <a:t>3</a:t>
                      </a:r>
                      <a:endParaRPr kumimoji="1" lang="ja-JP" altLang="en-US" sz="2400" dirty="0"/>
                    </a:p>
                  </a:txBody>
                  <a:tcPr/>
                </a:tc>
                <a:tc>
                  <a:txBody>
                    <a:bodyPr/>
                    <a:lstStyle/>
                    <a:p>
                      <a:pPr algn="r"/>
                      <a:r>
                        <a:rPr kumimoji="1" lang="en-US" altLang="ja-JP" sz="2400" dirty="0"/>
                        <a:t>50</a:t>
                      </a:r>
                      <a:endParaRPr kumimoji="1" lang="ja-JP" altLang="en-US" sz="2400" dirty="0"/>
                    </a:p>
                  </a:txBody>
                  <a:tcPr/>
                </a:tc>
                <a:extLst>
                  <a:ext uri="{0D108BD9-81ED-4DB2-BD59-A6C34878D82A}">
                    <a16:rowId xmlns:a16="http://schemas.microsoft.com/office/drawing/2014/main" val="10001"/>
                  </a:ext>
                </a:extLst>
              </a:tr>
              <a:tr h="370840">
                <a:tc>
                  <a:txBody>
                    <a:bodyPr/>
                    <a:lstStyle/>
                    <a:p>
                      <a:pPr algn="ctr"/>
                      <a:r>
                        <a:rPr kumimoji="1" lang="en-US" altLang="ja-JP" sz="2400" dirty="0"/>
                        <a:t>1</a:t>
                      </a:r>
                      <a:endParaRPr kumimoji="1" lang="ja-JP" altLang="en-US" sz="2400" dirty="0"/>
                    </a:p>
                  </a:txBody>
                  <a:tcPr/>
                </a:tc>
                <a:tc>
                  <a:txBody>
                    <a:bodyPr/>
                    <a:lstStyle/>
                    <a:p>
                      <a:pPr algn="ctr"/>
                      <a:r>
                        <a:rPr kumimoji="1" lang="en-US" altLang="ja-JP" sz="2400" dirty="0"/>
                        <a:t>2</a:t>
                      </a:r>
                      <a:endParaRPr kumimoji="1" lang="ja-JP" altLang="en-US" sz="2400" dirty="0"/>
                    </a:p>
                  </a:txBody>
                  <a:tcPr/>
                </a:tc>
                <a:tc>
                  <a:txBody>
                    <a:bodyPr/>
                    <a:lstStyle/>
                    <a:p>
                      <a:pPr algn="r"/>
                      <a:r>
                        <a:rPr kumimoji="1" lang="en-US" altLang="ja-JP" sz="2400" dirty="0"/>
                        <a:t>150</a:t>
                      </a:r>
                      <a:endParaRPr kumimoji="1" lang="ja-JP" altLang="en-US" sz="2400" dirty="0"/>
                    </a:p>
                  </a:txBody>
                  <a:tcPr/>
                </a:tc>
                <a:extLst>
                  <a:ext uri="{0D108BD9-81ED-4DB2-BD59-A6C34878D82A}">
                    <a16:rowId xmlns:a16="http://schemas.microsoft.com/office/drawing/2014/main" val="10002"/>
                  </a:ext>
                </a:extLst>
              </a:tr>
              <a:tr h="370840">
                <a:tc>
                  <a:txBody>
                    <a:bodyPr/>
                    <a:lstStyle/>
                    <a:p>
                      <a:pPr algn="ctr"/>
                      <a:r>
                        <a:rPr kumimoji="1" lang="en-US" altLang="ja-JP" sz="2400" dirty="0"/>
                        <a:t>2</a:t>
                      </a:r>
                      <a:endParaRPr kumimoji="1" lang="ja-JP" altLang="en-US" sz="2400" dirty="0"/>
                    </a:p>
                  </a:txBody>
                  <a:tcPr/>
                </a:tc>
                <a:tc>
                  <a:txBody>
                    <a:bodyPr/>
                    <a:lstStyle/>
                    <a:p>
                      <a:pPr algn="ctr"/>
                      <a:r>
                        <a:rPr kumimoji="1" lang="en-US" altLang="ja-JP" sz="2400" dirty="0"/>
                        <a:t>1</a:t>
                      </a:r>
                      <a:endParaRPr kumimoji="1" lang="ja-JP" altLang="en-US" sz="2400" dirty="0"/>
                    </a:p>
                  </a:txBody>
                  <a:tcPr/>
                </a:tc>
                <a:tc>
                  <a:txBody>
                    <a:bodyPr/>
                    <a:lstStyle/>
                    <a:p>
                      <a:pPr algn="r"/>
                      <a:r>
                        <a:rPr kumimoji="1" lang="en-US" altLang="ja-JP" sz="2400" dirty="0"/>
                        <a:t>200</a:t>
                      </a:r>
                      <a:endParaRPr kumimoji="1" lang="ja-JP" altLang="en-US" sz="2400" dirty="0"/>
                    </a:p>
                  </a:txBody>
                  <a:tcPr/>
                </a:tc>
                <a:extLst>
                  <a:ext uri="{0D108BD9-81ED-4DB2-BD59-A6C34878D82A}">
                    <a16:rowId xmlns:a16="http://schemas.microsoft.com/office/drawing/2014/main" val="10003"/>
                  </a:ext>
                </a:extLst>
              </a:tr>
              <a:tr h="370840">
                <a:tc>
                  <a:txBody>
                    <a:bodyPr/>
                    <a:lstStyle/>
                    <a:p>
                      <a:pPr algn="ctr"/>
                      <a:r>
                        <a:rPr kumimoji="1" lang="en-US" altLang="ja-JP" sz="2400" dirty="0"/>
                        <a:t>3</a:t>
                      </a:r>
                      <a:endParaRPr kumimoji="1" lang="ja-JP" altLang="en-US" sz="2400" dirty="0"/>
                    </a:p>
                  </a:txBody>
                  <a:tcPr/>
                </a:tc>
                <a:tc>
                  <a:txBody>
                    <a:bodyPr/>
                    <a:lstStyle/>
                    <a:p>
                      <a:pPr algn="ctr"/>
                      <a:r>
                        <a:rPr kumimoji="1" lang="en-US" altLang="ja-JP" sz="2400" dirty="0"/>
                        <a:t>0</a:t>
                      </a:r>
                      <a:endParaRPr kumimoji="1" lang="ja-JP" altLang="en-US" sz="2400" dirty="0"/>
                    </a:p>
                  </a:txBody>
                  <a:tcPr/>
                </a:tc>
                <a:tc>
                  <a:txBody>
                    <a:bodyPr/>
                    <a:lstStyle/>
                    <a:p>
                      <a:pPr algn="r"/>
                      <a:r>
                        <a:rPr kumimoji="1" lang="en-US" altLang="ja-JP" sz="2400" dirty="0"/>
                        <a:t>100</a:t>
                      </a:r>
                      <a:endParaRPr kumimoji="1" lang="ja-JP" altLang="en-US" sz="24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5929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クロス集計表</a:t>
            </a:r>
          </a:p>
        </p:txBody>
      </p:sp>
      <p:sp>
        <p:nvSpPr>
          <p:cNvPr id="3" name="コンテンツ プレースホルダ 2"/>
          <p:cNvSpPr>
            <a:spLocks noGrp="1"/>
          </p:cNvSpPr>
          <p:nvPr>
            <p:ph idx="1"/>
          </p:nvPr>
        </p:nvSpPr>
        <p:spPr/>
        <p:txBody>
          <a:bodyPr/>
          <a:lstStyle/>
          <a:p>
            <a:r>
              <a:rPr kumimoji="1" lang="ja-JP" altLang="en-US" dirty="0"/>
              <a:t>複数の質的変数（離散変数）の間の関係を視覚的に把握するために，</a:t>
            </a:r>
            <a:r>
              <a:rPr kumimoji="1" lang="ja-JP" altLang="en-US" u="sng" dirty="0">
                <a:solidFill>
                  <a:srgbClr val="FF0000"/>
                </a:solidFill>
              </a:rPr>
              <a:t>クロス集計表</a:t>
            </a:r>
            <a:r>
              <a:rPr kumimoji="1" lang="ja-JP" altLang="en-US" dirty="0"/>
              <a:t>（</a:t>
            </a:r>
            <a:r>
              <a:rPr kumimoji="1" lang="en-US" altLang="ja-JP" dirty="0" err="1"/>
              <a:t>crosstabulation</a:t>
            </a:r>
            <a:r>
              <a:rPr kumimoji="1" lang="ja-JP" altLang="en-US" dirty="0"/>
              <a:t>）を構成する．</a:t>
            </a:r>
            <a:r>
              <a:rPr kumimoji="1" lang="ja-JP" altLang="en-US" u="sng" dirty="0">
                <a:solidFill>
                  <a:srgbClr val="FF0000"/>
                </a:solidFill>
              </a:rPr>
              <a:t>分割表</a:t>
            </a:r>
            <a:r>
              <a:rPr kumimoji="1" lang="ja-JP" altLang="en-US" dirty="0"/>
              <a:t>（</a:t>
            </a:r>
            <a:r>
              <a:rPr kumimoji="1" lang="en-US" altLang="ja-JP" dirty="0"/>
              <a:t>contingency table </a:t>
            </a:r>
            <a:r>
              <a:rPr kumimoji="1" lang="ja-JP" altLang="en-US" dirty="0"/>
              <a:t>）とも呼ぶ．</a:t>
            </a:r>
            <a:endParaRPr kumimoji="1" lang="en-US" altLang="ja-JP" dirty="0"/>
          </a:p>
          <a:p>
            <a:pPr lvl="1"/>
            <a:r>
              <a:rPr lang="ja-JP" altLang="en-US" dirty="0"/>
              <a:t>２つの質的変数（離散変数）がとる反応カテゴリの値の分布を同時に表示したもの．</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クロス集計表の例（表</a:t>
            </a:r>
            <a:r>
              <a:rPr lang="en-US" altLang="ja-JP" dirty="0"/>
              <a:t>4.2</a:t>
            </a:r>
            <a:r>
              <a:rPr lang="ja-JP" altLang="en-US" dirty="0"/>
              <a:t>）</a:t>
            </a:r>
            <a:endParaRPr kumimoji="1" lang="ja-JP" altLang="en-US" dirty="0"/>
          </a:p>
        </p:txBody>
      </p:sp>
      <p:graphicFrame>
        <p:nvGraphicFramePr>
          <p:cNvPr id="4" name="コンテンツ プレースホルダ 3"/>
          <p:cNvGraphicFramePr>
            <a:graphicFrameLocks noGrp="1"/>
          </p:cNvGraphicFramePr>
          <p:nvPr>
            <p:ph idx="1"/>
          </p:nvPr>
        </p:nvGraphicFramePr>
        <p:xfrm>
          <a:off x="428596" y="1928802"/>
          <a:ext cx="8229600" cy="4089090"/>
        </p:xfrm>
        <a:graphic>
          <a:graphicData uri="http://schemas.openxmlformats.org/drawingml/2006/table">
            <a:tbl>
              <a:tblPr firstRow="1" bandRow="1">
                <a:tableStyleId>{2D5ABB26-0587-4C30-8999-92F81FD0307C}</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722950">
                <a:tc rowSpan="2"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ja-JP" altLang="en-US"/>
                    </a:p>
                  </a:txBody>
                  <a:tcPr/>
                </a:tc>
                <a:tc gridSpan="2">
                  <a:txBody>
                    <a:bodyPr/>
                    <a:lstStyle/>
                    <a:p>
                      <a:pPr algn="ctr"/>
                      <a:r>
                        <a:rPr lang="ja-JP" altLang="en-US" sz="4000" dirty="0"/>
                        <a:t>性別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4000" dirty="0"/>
                    </a:p>
                  </a:txBody>
                  <a:tcPr/>
                </a:tc>
                <a:tc rowSpan="2">
                  <a:txBody>
                    <a:bodyPr/>
                    <a:lstStyle/>
                    <a:p>
                      <a:pPr algn="ctr"/>
                      <a:r>
                        <a:rPr kumimoji="1" lang="ja-JP" altLang="en-US" sz="4000" dirty="0"/>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22950">
                <a:tc gridSpan="2" vMerge="1">
                  <a:txBody>
                    <a:bodyPr/>
                    <a:lstStyle/>
                    <a:p>
                      <a:endParaRPr kumimoji="1" lang="ja-JP" altLang="en-US"/>
                    </a:p>
                  </a:txBody>
                  <a:tcPr/>
                </a:tc>
                <a:tc hMerge="1" vMerge="1">
                  <a:txBody>
                    <a:bodyPr/>
                    <a:lstStyle/>
                    <a:p>
                      <a:endParaRPr kumimoji="1" lang="ja-JP" altLang="en-US" sz="4000" dirty="0"/>
                    </a:p>
                  </a:txBody>
                  <a:tcPr/>
                </a:tc>
                <a:tc>
                  <a:txBody>
                    <a:bodyPr/>
                    <a:lstStyle/>
                    <a:p>
                      <a:pPr algn="ctr"/>
                      <a:r>
                        <a:rPr kumimoji="1" lang="ja-JP" altLang="en-US" sz="4000" dirty="0"/>
                        <a:t>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4000" dirty="0"/>
                        <a:t>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60120">
                <a:tc rowSpan="2">
                  <a:txBody>
                    <a:bodyPr/>
                    <a:lstStyle/>
                    <a:p>
                      <a:r>
                        <a:rPr kumimoji="1" lang="ja-JP" altLang="en-US" sz="4000" dirty="0"/>
                        <a:t>大学進学予定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4000" dirty="0"/>
                        <a:t>あり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4</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6</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60120">
                <a:tc vMerge="1">
                  <a:txBody>
                    <a:bodyPr/>
                    <a:lstStyle/>
                    <a:p>
                      <a:endParaRPr kumimoji="1" lang="ja-JP" altLang="en-US" dirty="0"/>
                    </a:p>
                  </a:txBody>
                  <a:tcPr/>
                </a:tc>
                <a:tc>
                  <a:txBody>
                    <a:bodyPr/>
                    <a:lstStyle/>
                    <a:p>
                      <a:r>
                        <a:rPr kumimoji="1" lang="ja-JP" altLang="en-US" sz="4000" dirty="0"/>
                        <a:t>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7</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7</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14</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22950">
                <a:tc gridSpan="2">
                  <a:txBody>
                    <a:bodyPr/>
                    <a:lstStyle/>
                    <a:p>
                      <a:pPr algn="ctr"/>
                      <a:r>
                        <a:rPr kumimoji="1" lang="ja-JP" altLang="en-US" sz="4000" dirty="0"/>
                        <a:t>合計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11</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9</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20</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pSp>
        <p:nvGrpSpPr>
          <p:cNvPr id="8" name="グループ化 7"/>
          <p:cNvGrpSpPr/>
          <p:nvPr/>
        </p:nvGrpSpPr>
        <p:grpSpPr>
          <a:xfrm>
            <a:off x="785786" y="5143512"/>
            <a:ext cx="6286544" cy="1529822"/>
            <a:chOff x="785786" y="5143512"/>
            <a:chExt cx="6286544" cy="1529822"/>
          </a:xfrm>
        </p:grpSpPr>
        <p:sp>
          <p:nvSpPr>
            <p:cNvPr id="5" name="角丸四角形 4"/>
            <p:cNvSpPr/>
            <p:nvPr/>
          </p:nvSpPr>
          <p:spPr>
            <a:xfrm>
              <a:off x="3786182" y="5143512"/>
              <a:ext cx="3286148" cy="1142984"/>
            </a:xfrm>
            <a:prstGeom prst="roundRect">
              <a:avLst/>
            </a:prstGeom>
            <a:noFill/>
            <a:ln w="762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785786" y="5534561"/>
              <a:ext cx="3187539" cy="1138773"/>
            </a:xfrm>
            <a:prstGeom prst="rect">
              <a:avLst/>
            </a:prstGeom>
            <a:noFill/>
          </p:spPr>
          <p:txBody>
            <a:bodyPr wrap="none" rtlCol="0">
              <a:spAutoFit/>
            </a:bodyPr>
            <a:lstStyle/>
            <a:p>
              <a:r>
                <a:rPr lang="ja-JP" altLang="en-US" sz="4000" b="1" dirty="0">
                  <a:solidFill>
                    <a:srgbClr val="0070C0"/>
                  </a:solidFill>
                </a:rPr>
                <a:t>列周辺度数</a:t>
              </a:r>
              <a:endParaRPr lang="en-US" altLang="ja-JP" sz="4000" b="1" dirty="0">
                <a:solidFill>
                  <a:srgbClr val="0070C0"/>
                </a:solidFill>
              </a:endParaRPr>
            </a:p>
            <a:p>
              <a:r>
                <a:rPr kumimoji="1" lang="ja-JP" altLang="en-US" sz="2800" b="1" dirty="0">
                  <a:solidFill>
                    <a:srgbClr val="0070C0"/>
                  </a:solidFill>
                </a:rPr>
                <a:t>（</a:t>
              </a:r>
              <a:r>
                <a:rPr kumimoji="1" lang="en-US" altLang="ja-JP" sz="2800" b="1" dirty="0">
                  <a:solidFill>
                    <a:srgbClr val="0070C0"/>
                  </a:solidFill>
                </a:rPr>
                <a:t>column </a:t>
              </a:r>
              <a:r>
                <a:rPr kumimoji="1" lang="en-US" altLang="ja-JP" sz="2800" b="1" dirty="0" err="1">
                  <a:solidFill>
                    <a:srgbClr val="0070C0"/>
                  </a:solidFill>
                </a:rPr>
                <a:t>marginals</a:t>
              </a:r>
              <a:r>
                <a:rPr kumimoji="1" lang="ja-JP" altLang="en-US" sz="2800" b="1" dirty="0">
                  <a:solidFill>
                    <a:srgbClr val="0070C0"/>
                  </a:solidFill>
                </a:rPr>
                <a:t>）</a:t>
              </a:r>
            </a:p>
          </p:txBody>
        </p:sp>
      </p:grpSp>
      <p:grpSp>
        <p:nvGrpSpPr>
          <p:cNvPr id="10" name="グループ化 9"/>
          <p:cNvGrpSpPr/>
          <p:nvPr/>
        </p:nvGrpSpPr>
        <p:grpSpPr>
          <a:xfrm>
            <a:off x="6386514" y="1357298"/>
            <a:ext cx="2757486" cy="4000528"/>
            <a:chOff x="6386514" y="1357298"/>
            <a:chExt cx="2757486" cy="4000528"/>
          </a:xfrm>
        </p:grpSpPr>
        <p:sp>
          <p:nvSpPr>
            <p:cNvPr id="6" name="角丸四角形 5"/>
            <p:cNvSpPr/>
            <p:nvPr/>
          </p:nvSpPr>
          <p:spPr>
            <a:xfrm>
              <a:off x="7143768" y="3214686"/>
              <a:ext cx="1714512" cy="2143140"/>
            </a:xfrm>
            <a:prstGeom prst="roundRect">
              <a:avLst/>
            </a:prstGeom>
            <a:noFill/>
            <a:ln w="762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6386514" y="1357298"/>
              <a:ext cx="2757486" cy="1138773"/>
            </a:xfrm>
            <a:prstGeom prst="rect">
              <a:avLst/>
            </a:prstGeom>
            <a:noFill/>
          </p:spPr>
          <p:txBody>
            <a:bodyPr wrap="none" rtlCol="0">
              <a:spAutoFit/>
            </a:bodyPr>
            <a:lstStyle/>
            <a:p>
              <a:r>
                <a:rPr kumimoji="1" lang="ja-JP" altLang="en-US" sz="4000" b="1" dirty="0">
                  <a:solidFill>
                    <a:srgbClr val="FF0000"/>
                  </a:solidFill>
                </a:rPr>
                <a:t>行周辺度数</a:t>
              </a:r>
              <a:endParaRPr kumimoji="1" lang="en-US" altLang="ja-JP" sz="4000" b="1" dirty="0">
                <a:solidFill>
                  <a:srgbClr val="FF0000"/>
                </a:solidFill>
              </a:endParaRPr>
            </a:p>
            <a:p>
              <a:r>
                <a:rPr lang="ja-JP" altLang="en-US" sz="2800" b="1" dirty="0">
                  <a:solidFill>
                    <a:srgbClr val="FF0000"/>
                  </a:solidFill>
                </a:rPr>
                <a:t>（</a:t>
              </a:r>
              <a:r>
                <a:rPr lang="en-US" altLang="ja-JP" sz="2800" b="1" dirty="0">
                  <a:solidFill>
                    <a:srgbClr val="FF0000"/>
                  </a:solidFill>
                </a:rPr>
                <a:t>row </a:t>
              </a:r>
              <a:r>
                <a:rPr lang="en-US" altLang="ja-JP" sz="2800" b="1" dirty="0" err="1">
                  <a:solidFill>
                    <a:srgbClr val="FF0000"/>
                  </a:solidFill>
                </a:rPr>
                <a:t>marginals</a:t>
              </a:r>
              <a:r>
                <a:rPr lang="ja-JP" altLang="en-US" sz="2800" b="1" dirty="0">
                  <a:solidFill>
                    <a:srgbClr val="FF0000"/>
                  </a:solidFill>
                </a:rPr>
                <a:t>）</a:t>
              </a:r>
              <a:endParaRPr lang="en-US" altLang="ja-JP" sz="2800" b="1" dirty="0">
                <a:solidFill>
                  <a:srgbClr val="FF0000"/>
                </a:solidFill>
              </a:endParaRPr>
            </a:p>
          </p:txBody>
        </p:sp>
      </p:grpSp>
      <p:grpSp>
        <p:nvGrpSpPr>
          <p:cNvPr id="21" name="グループ化 20"/>
          <p:cNvGrpSpPr/>
          <p:nvPr/>
        </p:nvGrpSpPr>
        <p:grpSpPr>
          <a:xfrm>
            <a:off x="3071802" y="3000372"/>
            <a:ext cx="2786082" cy="1643074"/>
            <a:chOff x="3071802" y="3000372"/>
            <a:chExt cx="2786082" cy="1643074"/>
          </a:xfrm>
        </p:grpSpPr>
        <p:sp>
          <p:nvSpPr>
            <p:cNvPr id="11" name="テキスト ボックス 10"/>
            <p:cNvSpPr txBox="1"/>
            <p:nvPr/>
          </p:nvSpPr>
          <p:spPr>
            <a:xfrm>
              <a:off x="3071802" y="3000372"/>
              <a:ext cx="1170513" cy="707886"/>
            </a:xfrm>
            <a:prstGeom prst="rect">
              <a:avLst/>
            </a:prstGeom>
            <a:noFill/>
          </p:spPr>
          <p:txBody>
            <a:bodyPr wrap="none" rtlCol="0">
              <a:spAutoFit/>
            </a:bodyPr>
            <a:lstStyle/>
            <a:p>
              <a:r>
                <a:rPr kumimoji="1" lang="ja-JP" altLang="en-US" sz="4000" b="1" dirty="0">
                  <a:solidFill>
                    <a:srgbClr val="00B050"/>
                  </a:solidFill>
                </a:rPr>
                <a:t>セル</a:t>
              </a:r>
            </a:p>
          </p:txBody>
        </p:sp>
        <p:cxnSp>
          <p:nvCxnSpPr>
            <p:cNvPr id="13" name="直線矢印コネクタ 12"/>
            <p:cNvCxnSpPr/>
            <p:nvPr/>
          </p:nvCxnSpPr>
          <p:spPr>
            <a:xfrm rot="16200000" flipH="1">
              <a:off x="3929058" y="3571876"/>
              <a:ext cx="428628" cy="42862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4214810" y="3429000"/>
              <a:ext cx="1428760" cy="285752"/>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4143372" y="3571876"/>
              <a:ext cx="1714512" cy="928694"/>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rot="16200000" flipH="1">
              <a:off x="3428992" y="4000504"/>
              <a:ext cx="1000132" cy="285752"/>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grpSp>
        <p:nvGrpSpPr>
          <p:cNvPr id="30" name="グループ化 29"/>
          <p:cNvGrpSpPr/>
          <p:nvPr/>
        </p:nvGrpSpPr>
        <p:grpSpPr>
          <a:xfrm>
            <a:off x="642910" y="1285860"/>
            <a:ext cx="5643602" cy="4214048"/>
            <a:chOff x="642910" y="1285860"/>
            <a:chExt cx="5643602" cy="4214048"/>
          </a:xfrm>
        </p:grpSpPr>
        <p:sp>
          <p:nvSpPr>
            <p:cNvPr id="22" name="テキスト ボックス 21"/>
            <p:cNvSpPr txBox="1"/>
            <p:nvPr/>
          </p:nvSpPr>
          <p:spPr>
            <a:xfrm>
              <a:off x="642910" y="1285860"/>
              <a:ext cx="3682162" cy="1138773"/>
            </a:xfrm>
            <a:prstGeom prst="rect">
              <a:avLst/>
            </a:prstGeom>
            <a:noFill/>
          </p:spPr>
          <p:txBody>
            <a:bodyPr wrap="none" rtlCol="0">
              <a:spAutoFit/>
            </a:bodyPr>
            <a:lstStyle/>
            <a:p>
              <a:r>
                <a:rPr lang="ja-JP" altLang="en-US" sz="4000" b="1" dirty="0">
                  <a:solidFill>
                    <a:srgbClr val="7030A0"/>
                  </a:solidFill>
                </a:rPr>
                <a:t>周辺分布</a:t>
              </a:r>
              <a:endParaRPr lang="en-US" altLang="ja-JP" sz="4000" b="1" dirty="0">
                <a:solidFill>
                  <a:srgbClr val="7030A0"/>
                </a:solidFill>
              </a:endParaRPr>
            </a:p>
            <a:p>
              <a:r>
                <a:rPr kumimoji="1" lang="ja-JP" altLang="en-US" sz="2800" b="1" dirty="0">
                  <a:solidFill>
                    <a:srgbClr val="7030A0"/>
                  </a:solidFill>
                </a:rPr>
                <a:t>（</a:t>
              </a:r>
              <a:r>
                <a:rPr kumimoji="1" lang="en-US" altLang="ja-JP" sz="2800" b="1" dirty="0">
                  <a:solidFill>
                    <a:srgbClr val="7030A0"/>
                  </a:solidFill>
                </a:rPr>
                <a:t>marginal distribution</a:t>
              </a:r>
              <a:r>
                <a:rPr kumimoji="1" lang="ja-JP" altLang="en-US" sz="2800" b="1" dirty="0">
                  <a:solidFill>
                    <a:srgbClr val="7030A0"/>
                  </a:solidFill>
                </a:rPr>
                <a:t>）</a:t>
              </a:r>
            </a:p>
          </p:txBody>
        </p:sp>
        <p:cxnSp>
          <p:nvCxnSpPr>
            <p:cNvPr id="24" name="直線矢印コネクタ 23"/>
            <p:cNvCxnSpPr/>
            <p:nvPr/>
          </p:nvCxnSpPr>
          <p:spPr>
            <a:xfrm flipV="1">
              <a:off x="3571868" y="1643050"/>
              <a:ext cx="2714644" cy="7143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rot="5400000">
              <a:off x="178960" y="3964388"/>
              <a:ext cx="2999602" cy="7143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500" fill="hold"/>
                                        <p:tgtEl>
                                          <p:spTgt spid="30"/>
                                        </p:tgtEl>
                                        <p:attrNameLst>
                                          <p:attrName>ppt_x</p:attrName>
                                        </p:attrNameLst>
                                      </p:cBhvr>
                                      <p:tavLst>
                                        <p:tav tm="0">
                                          <p:val>
                                            <p:strVal val="#ppt_x"/>
                                          </p:val>
                                        </p:tav>
                                        <p:tav tm="100000">
                                          <p:val>
                                            <p:strVal val="#ppt_x"/>
                                          </p:val>
                                        </p:tav>
                                      </p:tavLst>
                                    </p:anim>
                                    <p:anim calcmode="lin" valueType="num">
                                      <p:cBhvr additive="base">
                                        <p:cTn id="2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百分率クロス集計表</a:t>
            </a:r>
          </a:p>
        </p:txBody>
      </p:sp>
      <p:sp>
        <p:nvSpPr>
          <p:cNvPr id="3" name="コンテンツ プレースホルダ 2"/>
          <p:cNvSpPr>
            <a:spLocks noGrp="1"/>
          </p:cNvSpPr>
          <p:nvPr>
            <p:ph idx="1"/>
          </p:nvPr>
        </p:nvSpPr>
        <p:spPr/>
        <p:txBody>
          <a:bodyPr>
            <a:normAutofit/>
          </a:bodyPr>
          <a:lstStyle/>
          <a:p>
            <a:r>
              <a:rPr lang="ja-JP" altLang="en-US" u="sng" dirty="0">
                <a:solidFill>
                  <a:srgbClr val="FF0000"/>
                </a:solidFill>
              </a:rPr>
              <a:t>百分率クロス集計表</a:t>
            </a:r>
            <a:r>
              <a:rPr lang="ja-JP" altLang="en-US" dirty="0"/>
              <a:t>（</a:t>
            </a:r>
            <a:r>
              <a:rPr lang="en-US" altLang="ja-JP" dirty="0"/>
              <a:t>percentage </a:t>
            </a:r>
            <a:r>
              <a:rPr lang="en-US" altLang="ja-JP" dirty="0" err="1"/>
              <a:t>crosstabulation</a:t>
            </a:r>
            <a:r>
              <a:rPr lang="ja-JP" altLang="en-US" dirty="0"/>
              <a:t>）：</a:t>
            </a:r>
            <a:r>
              <a:rPr kumimoji="1" lang="ja-JP" altLang="en-US" dirty="0"/>
              <a:t>クロス集計表での度数を百分率に書き直した表．</a:t>
            </a:r>
            <a:endParaRPr kumimoji="1" lang="en-US" altLang="ja-JP" dirty="0"/>
          </a:p>
          <a:p>
            <a:pPr lvl="1"/>
            <a:r>
              <a:rPr lang="ja-JP" altLang="en-US" u="sng" dirty="0"/>
              <a:t>百分率は独立変数のカテゴリーごとに計算する</a:t>
            </a:r>
            <a:r>
              <a:rPr lang="ja-JP" altLang="en-US" dirty="0"/>
              <a:t>．（例：性別が独立変数ならば男女ごと）</a:t>
            </a:r>
            <a:endParaRPr lang="en-US" altLang="ja-JP" dirty="0"/>
          </a:p>
          <a:p>
            <a:pPr lvl="1"/>
            <a:r>
              <a:rPr kumimoji="1" lang="ja-JP" altLang="en-US" u="sng" dirty="0">
                <a:solidFill>
                  <a:srgbClr val="FF0000"/>
                </a:solidFill>
              </a:rPr>
              <a:t>共変動</a:t>
            </a:r>
            <a:r>
              <a:rPr lang="ja-JP" altLang="en-US" dirty="0"/>
              <a:t>（</a:t>
            </a:r>
            <a:r>
              <a:rPr lang="en-US" altLang="ja-JP" dirty="0" err="1"/>
              <a:t>covariation</a:t>
            </a:r>
            <a:r>
              <a:rPr lang="ja-JP" altLang="en-US" dirty="0"/>
              <a:t>）が</a:t>
            </a:r>
            <a:r>
              <a:rPr kumimoji="1" lang="ja-JP" altLang="en-US" dirty="0"/>
              <a:t>わかりやすくなる一方で，分布の安定性がわからなくなる危険</a:t>
            </a:r>
            <a:r>
              <a:rPr lang="ja-JP" altLang="en-US" dirty="0"/>
              <a:t>が</a:t>
            </a:r>
            <a:r>
              <a:rPr kumimoji="1" lang="ja-JP" altLang="en-US" dirty="0"/>
              <a:t>ある．</a:t>
            </a:r>
            <a:r>
              <a:rPr kumimoji="1" lang="en-US" altLang="ja-JP" dirty="0"/>
              <a:t>100</a:t>
            </a:r>
            <a:r>
              <a:rPr kumimoji="1" lang="ja-JP" altLang="en-US" dirty="0"/>
              <a:t>人：</a:t>
            </a:r>
            <a:r>
              <a:rPr kumimoji="1" lang="en-US" altLang="ja-JP" dirty="0"/>
              <a:t>100</a:t>
            </a:r>
            <a:r>
              <a:rPr kumimoji="1" lang="ja-JP" altLang="en-US" dirty="0"/>
              <a:t>人</a:t>
            </a:r>
            <a:r>
              <a:rPr lang="ja-JP" altLang="en-US" dirty="0"/>
              <a:t>の</a:t>
            </a:r>
            <a:r>
              <a:rPr lang="en-US" altLang="ja-JP" dirty="0"/>
              <a:t>50%:50%</a:t>
            </a:r>
            <a:r>
              <a:rPr lang="ja-JP" altLang="en-US" dirty="0"/>
              <a:t>は標本が変わっても大きく変化しないが</a:t>
            </a:r>
            <a:r>
              <a:rPr kumimoji="1" lang="ja-JP" altLang="en-US" dirty="0"/>
              <a:t>，１人：１人は偶然の要素が大きい．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百分率クロス集計表の例</a:t>
            </a:r>
            <a:endParaRPr kumimoji="1" lang="ja-JP" altLang="en-US" dirty="0"/>
          </a:p>
        </p:txBody>
      </p:sp>
      <p:graphicFrame>
        <p:nvGraphicFramePr>
          <p:cNvPr id="4" name="コンテンツ プレースホルダ 3"/>
          <p:cNvGraphicFramePr>
            <a:graphicFrameLocks noGrp="1"/>
          </p:cNvGraphicFramePr>
          <p:nvPr>
            <p:ph idx="1"/>
          </p:nvPr>
        </p:nvGraphicFramePr>
        <p:xfrm>
          <a:off x="428596" y="1571612"/>
          <a:ext cx="8229600" cy="4089090"/>
        </p:xfrm>
        <a:graphic>
          <a:graphicData uri="http://schemas.openxmlformats.org/drawingml/2006/table">
            <a:tbl>
              <a:tblPr firstRow="1" bandRow="1">
                <a:tableStyleId>{2D5ABB26-0587-4C30-8999-92F81FD0307C}</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722950">
                <a:tc rowSpan="2"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ja-JP" altLang="en-US"/>
                    </a:p>
                  </a:txBody>
                  <a:tcPr/>
                </a:tc>
                <a:tc gridSpan="2">
                  <a:txBody>
                    <a:bodyPr/>
                    <a:lstStyle/>
                    <a:p>
                      <a:pPr algn="ctr"/>
                      <a:r>
                        <a:rPr lang="ja-JP" altLang="en-US" sz="4000" dirty="0"/>
                        <a:t>性別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4000" dirty="0"/>
                    </a:p>
                  </a:txBody>
                  <a:tcPr/>
                </a:tc>
                <a:tc rowSpan="2">
                  <a:txBody>
                    <a:bodyPr/>
                    <a:lstStyle/>
                    <a:p>
                      <a:pPr algn="ctr"/>
                      <a:r>
                        <a:rPr kumimoji="1" lang="ja-JP" altLang="en-US" sz="4000" dirty="0"/>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22950">
                <a:tc gridSpan="2" vMerge="1">
                  <a:txBody>
                    <a:bodyPr/>
                    <a:lstStyle/>
                    <a:p>
                      <a:endParaRPr kumimoji="1" lang="ja-JP" altLang="en-US"/>
                    </a:p>
                  </a:txBody>
                  <a:tcPr/>
                </a:tc>
                <a:tc hMerge="1" vMerge="1">
                  <a:txBody>
                    <a:bodyPr/>
                    <a:lstStyle/>
                    <a:p>
                      <a:endParaRPr kumimoji="1" lang="ja-JP" altLang="en-US" sz="4000" dirty="0"/>
                    </a:p>
                  </a:txBody>
                  <a:tcPr/>
                </a:tc>
                <a:tc>
                  <a:txBody>
                    <a:bodyPr/>
                    <a:lstStyle/>
                    <a:p>
                      <a:pPr algn="ctr"/>
                      <a:r>
                        <a:rPr kumimoji="1" lang="ja-JP" altLang="en-US" sz="4000" dirty="0"/>
                        <a:t>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4000" dirty="0"/>
                        <a:t>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60120">
                <a:tc rowSpan="2">
                  <a:txBody>
                    <a:bodyPr/>
                    <a:lstStyle/>
                    <a:p>
                      <a:r>
                        <a:rPr kumimoji="1" lang="ja-JP" altLang="en-US" sz="4000" dirty="0"/>
                        <a:t>大学進学予定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4000" dirty="0"/>
                        <a:t>あり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36.4%</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22.2%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30.0%</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60120">
                <a:tc vMerge="1">
                  <a:txBody>
                    <a:bodyPr/>
                    <a:lstStyle/>
                    <a:p>
                      <a:endParaRPr kumimoji="1" lang="ja-JP" altLang="en-US" dirty="0"/>
                    </a:p>
                  </a:txBody>
                  <a:tcPr/>
                </a:tc>
                <a:tc>
                  <a:txBody>
                    <a:bodyPr/>
                    <a:lstStyle/>
                    <a:p>
                      <a:r>
                        <a:rPr kumimoji="1" lang="ja-JP" altLang="en-US" sz="4000" dirty="0"/>
                        <a:t>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63.6%</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77.8%</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4000" dirty="0"/>
                        <a:t>70.0%</a:t>
                      </a:r>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22950">
                <a:tc gridSpan="2">
                  <a:txBody>
                    <a:bodyPr/>
                    <a:lstStyle/>
                    <a:p>
                      <a:pPr algn="ctr"/>
                      <a:r>
                        <a:rPr kumimoji="1" lang="ja-JP" altLang="en-US" sz="4000" dirty="0"/>
                        <a:t>合計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3600" dirty="0"/>
                        <a:t>100.0%</a:t>
                      </a:r>
                      <a:endParaRPr kumimoji="1" lang="ja-JP" altLang="en-US" sz="3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3600" dirty="0"/>
                        <a:t>100.0%</a:t>
                      </a:r>
                      <a:endParaRPr kumimoji="1" lang="ja-JP" altLang="en-US" sz="3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3600" dirty="0"/>
                        <a:t>100.0%</a:t>
                      </a:r>
                      <a:endParaRPr kumimoji="1" lang="ja-JP" altLang="en-US" sz="3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1" name="テキスト ボックス 20"/>
          <p:cNvSpPr txBox="1"/>
          <p:nvPr/>
        </p:nvSpPr>
        <p:spPr>
          <a:xfrm>
            <a:off x="323957" y="5786454"/>
            <a:ext cx="8263801" cy="830997"/>
          </a:xfrm>
          <a:prstGeom prst="rect">
            <a:avLst/>
          </a:prstGeom>
          <a:noFill/>
        </p:spPr>
        <p:txBody>
          <a:bodyPr wrap="none" rtlCol="0">
            <a:spAutoFit/>
          </a:bodyPr>
          <a:lstStyle/>
          <a:p>
            <a:r>
              <a:rPr kumimoji="1" lang="ja-JP" altLang="en-US" sz="2400" dirty="0"/>
              <a:t>２変数が無関係なら，男女別のあり・なし比率はどうなるはず？</a:t>
            </a:r>
            <a:endParaRPr kumimoji="1" lang="en-US" altLang="ja-JP" sz="2400" dirty="0"/>
          </a:p>
          <a:p>
            <a:r>
              <a:rPr lang="ja-JP" altLang="en-US" sz="2400" dirty="0"/>
              <a:t>分布は信頼できるものとして，表からわかることは？</a:t>
            </a:r>
            <a:endParaRPr kumimoji="1" lang="ja-JP"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因果関係の同定</a:t>
            </a:r>
          </a:p>
        </p:txBody>
      </p:sp>
      <p:sp>
        <p:nvSpPr>
          <p:cNvPr id="3" name="コンテンツ プレースホルダ 2"/>
          <p:cNvSpPr>
            <a:spLocks noGrp="1"/>
          </p:cNvSpPr>
          <p:nvPr>
            <p:ph idx="1"/>
          </p:nvPr>
        </p:nvSpPr>
        <p:spPr/>
        <p:txBody>
          <a:bodyPr>
            <a:normAutofit/>
          </a:bodyPr>
          <a:lstStyle/>
          <a:p>
            <a:r>
              <a:rPr lang="ja-JP" altLang="en-US" dirty="0"/>
              <a:t>２つの変数間に共変動関係が認められても，因果関係の同定は必ずしも容易でない．</a:t>
            </a:r>
            <a:endParaRPr lang="en-US" altLang="ja-JP" dirty="0"/>
          </a:p>
          <a:p>
            <a:pPr lvl="1"/>
            <a:r>
              <a:rPr lang="ja-JP" altLang="en-US" dirty="0"/>
              <a:t>変数 </a:t>
            </a:r>
            <a:r>
              <a:rPr lang="en-US" altLang="ja-JP" dirty="0"/>
              <a:t>A </a:t>
            </a:r>
            <a:r>
              <a:rPr lang="ja-JP" altLang="en-US" dirty="0"/>
              <a:t>と </a:t>
            </a:r>
            <a:r>
              <a:rPr lang="en-US" altLang="ja-JP" dirty="0"/>
              <a:t>B </a:t>
            </a:r>
            <a:r>
              <a:rPr lang="ja-JP" altLang="en-US" dirty="0" err="1"/>
              <a:t>に共</a:t>
            </a:r>
            <a:r>
              <a:rPr lang="ja-JP" altLang="en-US" dirty="0"/>
              <a:t>変動関係があるとき，考えうる因果関係は３通り：</a:t>
            </a:r>
            <a:r>
              <a:rPr lang="en-US" altLang="ja-JP" dirty="0"/>
              <a:t>A </a:t>
            </a:r>
            <a:r>
              <a:rPr lang="ja-JP" altLang="en-US" dirty="0"/>
              <a:t>→ </a:t>
            </a:r>
            <a:r>
              <a:rPr lang="en-US" altLang="ja-JP" dirty="0"/>
              <a:t>B</a:t>
            </a:r>
            <a:r>
              <a:rPr lang="ja-JP" altLang="en-US" dirty="0" err="1"/>
              <a:t>，</a:t>
            </a:r>
            <a:r>
              <a:rPr lang="en-US" altLang="ja-JP" dirty="0"/>
              <a:t>A </a:t>
            </a:r>
            <a:r>
              <a:rPr lang="ja-JP" altLang="en-US" dirty="0"/>
              <a:t>← </a:t>
            </a:r>
            <a:r>
              <a:rPr lang="en-US" altLang="ja-JP" dirty="0"/>
              <a:t>B</a:t>
            </a:r>
            <a:r>
              <a:rPr lang="ja-JP" altLang="en-US" dirty="0" err="1"/>
              <a:t>，</a:t>
            </a:r>
            <a:r>
              <a:rPr lang="ja-JP" altLang="en-US" dirty="0"/>
              <a:t>第３の変数 </a:t>
            </a:r>
            <a:r>
              <a:rPr lang="en-US" altLang="ja-JP" dirty="0"/>
              <a:t>C </a:t>
            </a:r>
            <a:r>
              <a:rPr lang="ja-JP" altLang="en-US" dirty="0"/>
              <a:t>が</a:t>
            </a:r>
            <a:r>
              <a:rPr lang="en-US" altLang="ja-JP" dirty="0"/>
              <a:t>A </a:t>
            </a:r>
            <a:r>
              <a:rPr lang="ja-JP" altLang="en-US" dirty="0"/>
              <a:t>と </a:t>
            </a:r>
            <a:r>
              <a:rPr lang="en-US" altLang="ja-JP" dirty="0"/>
              <a:t>B </a:t>
            </a:r>
            <a:r>
              <a:rPr lang="ja-JP" altLang="en-US" dirty="0"/>
              <a:t>の両方に影響．（</a:t>
            </a:r>
            <a:r>
              <a:rPr lang="en-US" altLang="ja-JP" dirty="0"/>
              <a:t> A </a:t>
            </a:r>
            <a:r>
              <a:rPr lang="ja-JP" altLang="en-US" dirty="0"/>
              <a:t>→ </a:t>
            </a:r>
            <a:r>
              <a:rPr lang="en-US" altLang="ja-JP" dirty="0"/>
              <a:t>C</a:t>
            </a:r>
            <a:r>
              <a:rPr lang="ja-JP" altLang="en-US" dirty="0"/>
              <a:t> → </a:t>
            </a:r>
            <a:r>
              <a:rPr lang="en-US" altLang="ja-JP" dirty="0"/>
              <a:t>B </a:t>
            </a:r>
            <a:r>
              <a:rPr lang="ja-JP" altLang="en-US" dirty="0"/>
              <a:t>という関係もあるが，ここでは </a:t>
            </a:r>
            <a:r>
              <a:rPr lang="en-US" altLang="ja-JP" dirty="0"/>
              <a:t>A </a:t>
            </a:r>
            <a:r>
              <a:rPr lang="ja-JP" altLang="en-US" dirty="0"/>
              <a:t>→ </a:t>
            </a:r>
            <a:r>
              <a:rPr lang="en-US" altLang="ja-JP" dirty="0"/>
              <a:t>B </a:t>
            </a:r>
            <a:r>
              <a:rPr lang="ja-JP" altLang="en-US" dirty="0"/>
              <a:t>に含めて考えておく）</a:t>
            </a:r>
            <a:endParaRPr kumimoji="1" lang="en-US" altLang="ja-JP"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3110</TotalTime>
  <Words>3284</Words>
  <Application>Microsoft Office PowerPoint</Application>
  <PresentationFormat>画面に合わせる (4:3)</PresentationFormat>
  <Paragraphs>486</Paragraphs>
  <Slides>40</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40</vt:i4>
      </vt:variant>
    </vt:vector>
  </HeadingPairs>
  <TitlesOfParts>
    <vt:vector size="46" baseType="lpstr">
      <vt:lpstr>Arial</vt:lpstr>
      <vt:lpstr>Calibri</vt:lpstr>
      <vt:lpstr>Cambria Math</vt:lpstr>
      <vt:lpstr>Courier New</vt:lpstr>
      <vt:lpstr>Times New Roman</vt:lpstr>
      <vt:lpstr>Office テーマ</vt:lpstr>
      <vt:lpstr>社会統計 第４回：分割表の分析（第４章）</vt:lpstr>
      <vt:lpstr>第４章：クロス集計表</vt:lpstr>
      <vt:lpstr>変数の値の変動と因果仮説</vt:lpstr>
      <vt:lpstr>関心，仮説，調査</vt:lpstr>
      <vt:lpstr>クロス集計表</vt:lpstr>
      <vt:lpstr>クロス集計表の例（表4.2）</vt:lpstr>
      <vt:lpstr>百分率クロス集計表</vt:lpstr>
      <vt:lpstr>百分率クロス集計表の例</vt:lpstr>
      <vt:lpstr>因果関係の同定</vt:lpstr>
      <vt:lpstr>PowerPoint プレゼンテーション</vt:lpstr>
      <vt:lpstr>共通原因の例</vt:lpstr>
      <vt:lpstr>命題と仮説</vt:lpstr>
      <vt:lpstr>仮説の明確さ</vt:lpstr>
      <vt:lpstr>クロス集計表（テキスト表4.3，4.4）</vt:lpstr>
      <vt:lpstr>クロス集計表（テキスト表4.5）</vt:lpstr>
      <vt:lpstr>独立性のカイ二乗検定</vt:lpstr>
      <vt:lpstr>統計的に独立な２変数</vt:lpstr>
      <vt:lpstr>２×２分割表での期待度数</vt:lpstr>
      <vt:lpstr>期待度数の計算例</vt:lpstr>
      <vt:lpstr>独立の定義</vt:lpstr>
      <vt:lpstr>PowerPoint プレゼンテーション</vt:lpstr>
      <vt:lpstr>PowerPoint プレゼンテーション</vt:lpstr>
      <vt:lpstr>PowerPoint プレゼンテーション</vt:lpstr>
      <vt:lpstr>検定統計量</vt:lpstr>
      <vt:lpstr>PowerPoint プレゼンテーション</vt:lpstr>
      <vt:lpstr>自由度</vt:lpstr>
      <vt:lpstr>カイ二乗分布の確率密度関数 （テキスト図4.2）</vt:lpstr>
      <vt:lpstr>PowerPoint プレゼンテーション</vt:lpstr>
      <vt:lpstr>カイ二乗分布での棄却域 （テキスト p.375 参照）</vt:lpstr>
      <vt:lpstr>カイ二乗分布表（テキスト p.375）</vt:lpstr>
      <vt:lpstr>独立性の検定での注意</vt:lpstr>
      <vt:lpstr>PowerPoint プレゼンテーション</vt:lpstr>
      <vt:lpstr>練習問題１</vt:lpstr>
      <vt:lpstr>PowerPoint プレゼンテーション</vt:lpstr>
      <vt:lpstr>PowerPoint プレゼンテーション</vt:lpstr>
      <vt:lpstr>PowerPoint プレゼンテーション</vt:lpstr>
      <vt:lpstr>適合度検定</vt:lpstr>
      <vt:lpstr>PowerPoint プレゼンテーション</vt:lpstr>
      <vt:lpstr>適合度検定の例：メンデルの法則</vt:lpstr>
      <vt:lpstr>練習問題２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社会統計 第４回</dc:title>
  <dc:creator>Atsushi</dc:creator>
  <cp:lastModifiedBy>寺尾 敦</cp:lastModifiedBy>
  <cp:revision>117</cp:revision>
  <dcterms:created xsi:type="dcterms:W3CDTF">2010-04-24T14:50:57Z</dcterms:created>
  <dcterms:modified xsi:type="dcterms:W3CDTF">2021-04-27T09:28:26Z</dcterms:modified>
</cp:coreProperties>
</file>