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60" r:id="rId5"/>
    <p:sldId id="259" r:id="rId6"/>
    <p:sldId id="261" r:id="rId7"/>
    <p:sldId id="276"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9" r:id="rId24"/>
    <p:sldId id="278" r:id="rId25"/>
    <p:sldId id="280" r:id="rId26"/>
    <p:sldId id="281" r:id="rId27"/>
    <p:sldId id="282" r:id="rId28"/>
  </p:sldIdLst>
  <p:sldSz cx="9144000" cy="6858000" type="screen4x3"/>
  <p:notesSz cx="7053263" cy="101869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709" autoAdjust="0"/>
  </p:normalViewPr>
  <p:slideViewPr>
    <p:cSldViewPr>
      <p:cViewPr varScale="1">
        <p:scale>
          <a:sx n="94" d="100"/>
          <a:sy n="94" d="100"/>
        </p:scale>
        <p:origin x="884" y="60"/>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56414" cy="509349"/>
          </a:xfrm>
          <a:prstGeom prst="rect">
            <a:avLst/>
          </a:prstGeom>
        </p:spPr>
        <p:txBody>
          <a:bodyPr vert="horz" lIns="98508" tIns="49254" rIns="98508" bIns="4925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95217" y="0"/>
            <a:ext cx="3056414" cy="509349"/>
          </a:xfrm>
          <a:prstGeom prst="rect">
            <a:avLst/>
          </a:prstGeom>
        </p:spPr>
        <p:txBody>
          <a:bodyPr vert="horz" lIns="98508" tIns="49254" rIns="98508" bIns="49254" rtlCol="0"/>
          <a:lstStyle>
            <a:lvl1pPr algn="r">
              <a:defRPr sz="1300"/>
            </a:lvl1pPr>
          </a:lstStyle>
          <a:p>
            <a:fld id="{595D4B8C-6767-44CD-9904-695484F44639}" type="datetimeFigureOut">
              <a:rPr kumimoji="1" lang="ja-JP" altLang="en-US" smtClean="0"/>
              <a:t>2020/7/27</a:t>
            </a:fld>
            <a:endParaRPr kumimoji="1" lang="ja-JP" altLang="en-US"/>
          </a:p>
        </p:txBody>
      </p:sp>
      <p:sp>
        <p:nvSpPr>
          <p:cNvPr id="4" name="フッター プレースホルダー 3"/>
          <p:cNvSpPr>
            <a:spLocks noGrp="1"/>
          </p:cNvSpPr>
          <p:nvPr>
            <p:ph type="ftr" sz="quarter" idx="2"/>
          </p:nvPr>
        </p:nvSpPr>
        <p:spPr>
          <a:xfrm>
            <a:off x="0" y="9675871"/>
            <a:ext cx="3056414" cy="509349"/>
          </a:xfrm>
          <a:prstGeom prst="rect">
            <a:avLst/>
          </a:prstGeom>
        </p:spPr>
        <p:txBody>
          <a:bodyPr vert="horz" lIns="98508" tIns="49254" rIns="98508" bIns="4925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95217" y="9675871"/>
            <a:ext cx="3056414" cy="509349"/>
          </a:xfrm>
          <a:prstGeom prst="rect">
            <a:avLst/>
          </a:prstGeom>
        </p:spPr>
        <p:txBody>
          <a:bodyPr vert="horz" lIns="98508" tIns="49254" rIns="98508" bIns="49254" rtlCol="0" anchor="b"/>
          <a:lstStyle>
            <a:lvl1pPr algn="r">
              <a:defRPr sz="1300"/>
            </a:lvl1pPr>
          </a:lstStyle>
          <a:p>
            <a:fld id="{79FCA9A7-9985-4DBD-8894-F66EFA500DBE}" type="slidenum">
              <a:rPr kumimoji="1" lang="ja-JP" altLang="en-US" smtClean="0"/>
              <a:t>‹#›</a:t>
            </a:fld>
            <a:endParaRPr kumimoji="1" lang="ja-JP" altLang="en-US"/>
          </a:p>
        </p:txBody>
      </p:sp>
    </p:spTree>
    <p:extLst>
      <p:ext uri="{BB962C8B-B14F-4D97-AF65-F5344CB8AC3E}">
        <p14:creationId xmlns:p14="http://schemas.microsoft.com/office/powerpoint/2010/main" val="1536850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56414" cy="509349"/>
          </a:xfrm>
          <a:prstGeom prst="rect">
            <a:avLst/>
          </a:prstGeom>
        </p:spPr>
        <p:txBody>
          <a:bodyPr vert="horz" lIns="98508" tIns="49254" rIns="98508" bIns="49254" rtlCol="0"/>
          <a:lstStyle>
            <a:lvl1pPr algn="l">
              <a:defRPr sz="1300"/>
            </a:lvl1pPr>
          </a:lstStyle>
          <a:p>
            <a:endParaRPr kumimoji="1" lang="ja-JP" altLang="en-US"/>
          </a:p>
        </p:txBody>
      </p:sp>
      <p:sp>
        <p:nvSpPr>
          <p:cNvPr id="3" name="日付プレースホルダ 2"/>
          <p:cNvSpPr>
            <a:spLocks noGrp="1"/>
          </p:cNvSpPr>
          <p:nvPr>
            <p:ph type="dt" idx="1"/>
          </p:nvPr>
        </p:nvSpPr>
        <p:spPr>
          <a:xfrm>
            <a:off x="3995217" y="0"/>
            <a:ext cx="3056414" cy="509349"/>
          </a:xfrm>
          <a:prstGeom prst="rect">
            <a:avLst/>
          </a:prstGeom>
        </p:spPr>
        <p:txBody>
          <a:bodyPr vert="horz" lIns="98508" tIns="49254" rIns="98508" bIns="49254" rtlCol="0"/>
          <a:lstStyle>
            <a:lvl1pPr algn="r">
              <a:defRPr sz="1300"/>
            </a:lvl1pPr>
          </a:lstStyle>
          <a:p>
            <a:fld id="{AB5C6BFF-F534-4F7E-83A5-71F06FF56E7F}" type="datetimeFigureOut">
              <a:rPr kumimoji="1" lang="ja-JP" altLang="en-US" smtClean="0"/>
              <a:pPr/>
              <a:t>2020/7/27</a:t>
            </a:fld>
            <a:endParaRPr kumimoji="1" lang="ja-JP" altLang="en-US"/>
          </a:p>
        </p:txBody>
      </p:sp>
      <p:sp>
        <p:nvSpPr>
          <p:cNvPr id="4" name="スライド イメージ プレースホルダ 3"/>
          <p:cNvSpPr>
            <a:spLocks noGrp="1" noRot="1" noChangeAspect="1"/>
          </p:cNvSpPr>
          <p:nvPr>
            <p:ph type="sldImg" idx="2"/>
          </p:nvPr>
        </p:nvSpPr>
        <p:spPr>
          <a:xfrm>
            <a:off x="981075" y="763588"/>
            <a:ext cx="5092700" cy="3821112"/>
          </a:xfrm>
          <a:prstGeom prst="rect">
            <a:avLst/>
          </a:prstGeom>
          <a:noFill/>
          <a:ln w="12700">
            <a:solidFill>
              <a:prstClr val="black"/>
            </a:solidFill>
          </a:ln>
        </p:spPr>
        <p:txBody>
          <a:bodyPr vert="horz" lIns="98508" tIns="49254" rIns="98508" bIns="49254" rtlCol="0" anchor="ctr"/>
          <a:lstStyle/>
          <a:p>
            <a:endParaRPr lang="ja-JP" altLang="en-US"/>
          </a:p>
        </p:txBody>
      </p:sp>
      <p:sp>
        <p:nvSpPr>
          <p:cNvPr id="5" name="ノート プレースホルダ 4"/>
          <p:cNvSpPr>
            <a:spLocks noGrp="1"/>
          </p:cNvSpPr>
          <p:nvPr>
            <p:ph type="body" sz="quarter" idx="3"/>
          </p:nvPr>
        </p:nvSpPr>
        <p:spPr>
          <a:xfrm>
            <a:off x="705327" y="4838819"/>
            <a:ext cx="5642610" cy="4584145"/>
          </a:xfrm>
          <a:prstGeom prst="rect">
            <a:avLst/>
          </a:prstGeom>
        </p:spPr>
        <p:txBody>
          <a:bodyPr vert="horz" lIns="98508" tIns="49254" rIns="98508" bIns="4925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675871"/>
            <a:ext cx="3056414" cy="509349"/>
          </a:xfrm>
          <a:prstGeom prst="rect">
            <a:avLst/>
          </a:prstGeom>
        </p:spPr>
        <p:txBody>
          <a:bodyPr vert="horz" lIns="98508" tIns="49254" rIns="98508" bIns="4925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95217" y="9675871"/>
            <a:ext cx="3056414" cy="509349"/>
          </a:xfrm>
          <a:prstGeom prst="rect">
            <a:avLst/>
          </a:prstGeom>
        </p:spPr>
        <p:txBody>
          <a:bodyPr vert="horz" lIns="98508" tIns="49254" rIns="98508" bIns="49254" rtlCol="0" anchor="b"/>
          <a:lstStyle>
            <a:lvl1pPr algn="r">
              <a:defRPr sz="1300"/>
            </a:lvl1pPr>
          </a:lstStyle>
          <a:p>
            <a:fld id="{A8CB249C-D340-496C-BE8F-02BD443E2C61}" type="slidenum">
              <a:rPr kumimoji="1" lang="ja-JP" altLang="en-US" smtClean="0"/>
              <a:pPr/>
              <a:t>‹#›</a:t>
            </a:fld>
            <a:endParaRPr kumimoji="1" lang="ja-JP" altLang="en-US"/>
          </a:p>
        </p:txBody>
      </p:sp>
    </p:spTree>
    <p:extLst>
      <p:ext uri="{BB962C8B-B14F-4D97-AF65-F5344CB8AC3E}">
        <p14:creationId xmlns:p14="http://schemas.microsoft.com/office/powerpoint/2010/main" val="39841109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t>竹内啓・柳井晴夫</a:t>
            </a:r>
            <a:r>
              <a:rPr kumimoji="1" lang="en-US" altLang="ja-JP" dirty="0"/>
              <a:t>『</a:t>
            </a:r>
            <a:r>
              <a:rPr kumimoji="1" lang="ja-JP" altLang="en-US" dirty="0"/>
              <a:t>多変量解析の基礎</a:t>
            </a:r>
            <a:r>
              <a:rPr kumimoji="1" lang="en-US" altLang="ja-JP" dirty="0"/>
              <a:t>』</a:t>
            </a:r>
            <a:r>
              <a:rPr kumimoji="1" lang="ja-JP" altLang="en-US" dirty="0"/>
              <a:t>（東洋経済新報社）</a:t>
            </a:r>
            <a:r>
              <a:rPr kumimoji="1" lang="en-US" altLang="ja-JP" dirty="0"/>
              <a:t>p.75</a:t>
            </a:r>
            <a:endParaRPr kumimoji="1" lang="ja-JP" altLang="en-US" dirty="0"/>
          </a:p>
        </p:txBody>
      </p:sp>
      <p:sp>
        <p:nvSpPr>
          <p:cNvPr id="4" name="スライド番号プレースホルダ 3"/>
          <p:cNvSpPr>
            <a:spLocks noGrp="1"/>
          </p:cNvSpPr>
          <p:nvPr>
            <p:ph type="sldNum" sz="quarter" idx="10"/>
          </p:nvPr>
        </p:nvSpPr>
        <p:spPr/>
        <p:txBody>
          <a:bodyPr/>
          <a:lstStyle/>
          <a:p>
            <a:fld id="{A8CB249C-D340-496C-BE8F-02BD443E2C61}"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8444EAD-FC66-449F-9C01-C40336DC2212}" type="datetimeFigureOut">
              <a:rPr kumimoji="1" lang="ja-JP" altLang="en-US" smtClean="0"/>
              <a:pPr/>
              <a:t>2020/7/27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B0CC562-8823-4DA3-81FE-A558D32BD57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444EAD-FC66-449F-9C01-C40336DC2212}" type="datetimeFigureOut">
              <a:rPr kumimoji="1" lang="ja-JP" altLang="en-US" smtClean="0"/>
              <a:pPr/>
              <a:t>2020/7/27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CC562-8823-4DA3-81FE-A558D32BD57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20.png"/><Relationship Id="rId1" Type="http://schemas.openxmlformats.org/officeDocument/2006/relationships/slideLayout" Target="../slideLayouts/slideLayout6.xml"/><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社会統計　第</a:t>
            </a:r>
            <a:r>
              <a:rPr lang="en-US" altLang="ja-JP" dirty="0"/>
              <a:t>13</a:t>
            </a:r>
            <a:r>
              <a:rPr lang="ja-JP" altLang="en-US" dirty="0"/>
              <a:t>回</a:t>
            </a:r>
            <a:br>
              <a:rPr lang="en-US" altLang="ja-JP" dirty="0"/>
            </a:br>
            <a:r>
              <a:rPr lang="ja-JP" altLang="en-US" dirty="0"/>
              <a:t>重回帰分析（第</a:t>
            </a:r>
            <a:r>
              <a:rPr lang="en-US" altLang="ja-JP" dirty="0"/>
              <a:t>11</a:t>
            </a:r>
            <a:r>
              <a:rPr lang="ja-JP" altLang="en-US" dirty="0"/>
              <a:t>章後半）</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a:t>atsushi@si.aoyama.ac.jp</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多重共線性を検出する方法はいくつかある．簡単に実行できる方法は，変数間の相関行列を見て，非常に高い相関係数がないかを調べること．</a:t>
            </a:r>
            <a:endParaRPr kumimoji="1" lang="en-US" altLang="ja-JP" dirty="0"/>
          </a:p>
          <a:p>
            <a:r>
              <a:rPr kumimoji="1" lang="ja-JP" altLang="en-US" dirty="0"/>
              <a:t>高い相関係数を示す２変数は，一方だけを回帰分析に使用するか，合成する．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691680" y="2276872"/>
            <a:ext cx="6048672" cy="39604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 name="タイトル 3"/>
          <p:cNvSpPr>
            <a:spLocks noGrp="1"/>
          </p:cNvSpPr>
          <p:nvPr>
            <p:ph type="title"/>
          </p:nvPr>
        </p:nvSpPr>
        <p:spPr/>
        <p:txBody>
          <a:bodyPr>
            <a:normAutofit/>
          </a:bodyPr>
          <a:lstStyle/>
          <a:p>
            <a:r>
              <a:rPr kumimoji="1" lang="ja-JP" altLang="en-US" dirty="0"/>
              <a:t>市川の「驚愕」重相関係数</a:t>
            </a:r>
          </a:p>
        </p:txBody>
      </p:sp>
      <p:cxnSp>
        <p:nvCxnSpPr>
          <p:cNvPr id="5" name="直線矢印コネクタ 4"/>
          <p:cNvCxnSpPr/>
          <p:nvPr/>
        </p:nvCxnSpPr>
        <p:spPr>
          <a:xfrm>
            <a:off x="2843808" y="5517232"/>
            <a:ext cx="374441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2843808" y="5229200"/>
            <a:ext cx="3672408" cy="2964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rot="16200000" flipV="1">
            <a:off x="1006810" y="3681822"/>
            <a:ext cx="3457178" cy="21523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5400000" flipH="1" flipV="1">
            <a:off x="1367644" y="3897052"/>
            <a:ext cx="3024336" cy="7200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2627784" y="2204864"/>
            <a:ext cx="360040" cy="21602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139952" y="1484784"/>
            <a:ext cx="4822154" cy="3046988"/>
          </a:xfrm>
          <a:prstGeom prst="rect">
            <a:avLst/>
          </a:prstGeom>
          <a:noFill/>
        </p:spPr>
        <p:txBody>
          <a:bodyPr wrap="none" rtlCol="0">
            <a:spAutoFit/>
          </a:bodyPr>
          <a:lstStyle/>
          <a:p>
            <a:r>
              <a:rPr lang="ja-JP" altLang="en-US" sz="2400" dirty="0"/>
              <a:t>従属変数との相関がゼロの</a:t>
            </a:r>
            <a:endParaRPr lang="en-US" altLang="ja-JP" sz="2400" dirty="0"/>
          </a:p>
          <a:p>
            <a:r>
              <a:rPr lang="ja-JP" altLang="en-US" sz="2400" dirty="0"/>
              <a:t>独立変数（</a:t>
            </a:r>
            <a:r>
              <a:rPr lang="en-US" altLang="ja-JP" sz="2400" i="1" dirty="0">
                <a:latin typeface="Times New Roman" pitchFamily="18" charset="0"/>
                <a:cs typeface="Times New Roman" pitchFamily="18" charset="0"/>
              </a:rPr>
              <a:t>X</a:t>
            </a:r>
            <a:r>
              <a:rPr lang="en-US" altLang="ja-JP" sz="2400" baseline="-25000" dirty="0"/>
              <a:t>1</a:t>
            </a:r>
            <a:r>
              <a:rPr lang="ja-JP" altLang="en-US" sz="2400" dirty="0"/>
              <a:t>）と，相関が</a:t>
            </a:r>
            <a:endParaRPr lang="en-US" altLang="ja-JP" sz="2400" dirty="0"/>
          </a:p>
          <a:p>
            <a:r>
              <a:rPr lang="ja-JP" altLang="en-US" sz="2400" dirty="0"/>
              <a:t>ほぼゼロの独立変数（</a:t>
            </a:r>
            <a:r>
              <a:rPr lang="en-US" altLang="ja-JP" sz="2400" i="1" dirty="0">
                <a:latin typeface="Times New Roman" pitchFamily="18" charset="0"/>
                <a:cs typeface="Times New Roman" pitchFamily="18" charset="0"/>
              </a:rPr>
              <a:t>X</a:t>
            </a:r>
            <a:r>
              <a:rPr lang="en-US" altLang="ja-JP" sz="2400" baseline="-25000" dirty="0"/>
              <a:t>2</a:t>
            </a:r>
            <a:r>
              <a:rPr lang="ja-JP" altLang="en-US" sz="2400" dirty="0"/>
              <a:t>）から，</a:t>
            </a:r>
            <a:endParaRPr lang="en-US" altLang="ja-JP" sz="2400" dirty="0"/>
          </a:p>
          <a:p>
            <a:r>
              <a:rPr kumimoji="1" lang="ja-JP" altLang="en-US" sz="2400" dirty="0"/>
              <a:t>非常に高い決定係数が</a:t>
            </a:r>
            <a:endParaRPr kumimoji="1" lang="en-US" altLang="ja-JP" sz="2400" dirty="0"/>
          </a:p>
          <a:p>
            <a:r>
              <a:rPr kumimoji="1" lang="ja-JP" altLang="en-US" sz="2400" dirty="0"/>
              <a:t>得られることがある．</a:t>
            </a:r>
            <a:endParaRPr kumimoji="1" lang="en-US" altLang="ja-JP" sz="2400" dirty="0"/>
          </a:p>
          <a:p>
            <a:r>
              <a:rPr lang="ja-JP" altLang="en-US" sz="2400" dirty="0"/>
              <a:t>独立変数の値が少し変わるだけで，</a:t>
            </a:r>
            <a:endParaRPr lang="en-US" altLang="ja-JP" sz="2400" dirty="0"/>
          </a:p>
          <a:p>
            <a:r>
              <a:rPr kumimoji="1" lang="ja-JP" altLang="en-US" sz="2400" dirty="0"/>
              <a:t>これらの張る平面が大きく変化する</a:t>
            </a:r>
            <a:endParaRPr kumimoji="1" lang="en-US" altLang="ja-JP" sz="2400" dirty="0"/>
          </a:p>
          <a:p>
            <a:r>
              <a:rPr lang="ja-JP" altLang="en-US" sz="2400" dirty="0"/>
              <a:t>ことに注意．</a:t>
            </a:r>
            <a:endParaRPr kumimoji="1" lang="ja-JP" altLang="en-US" sz="24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2154479" y="1569697"/>
                <a:ext cx="437299" cy="6902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4000" i="1" smtClean="0">
                              <a:latin typeface="Cambria Math" panose="02040503050406030204" pitchFamily="18" charset="0"/>
                            </a:rPr>
                          </m:ctrlPr>
                        </m:accPr>
                        <m:e>
                          <m:r>
                            <a:rPr lang="en-US" altLang="ja-JP" sz="4000" i="1">
                              <a:latin typeface="Cambria Math" panose="02040503050406030204" pitchFamily="18" charset="0"/>
                            </a:rPr>
                            <m:t>𝑌</m:t>
                          </m:r>
                        </m:e>
                      </m:acc>
                    </m:oMath>
                  </m:oMathPara>
                </a14:m>
                <a:endParaRPr kumimoji="1" lang="ja-JP" altLang="en-US" sz="4000"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2154479" y="1569697"/>
                <a:ext cx="437299" cy="690254"/>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 name="テキスト ボックス 1"/>
              <p:cNvSpPr txBox="1"/>
              <p:nvPr/>
            </p:nvSpPr>
            <p:spPr>
              <a:xfrm>
                <a:off x="3089393" y="2339484"/>
                <a:ext cx="437299" cy="7914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4000" i="1" smtClean="0">
                              <a:latin typeface="Cambria Math" panose="02040503050406030204" pitchFamily="18" charset="0"/>
                            </a:rPr>
                          </m:ctrlPr>
                        </m:accPr>
                        <m:e>
                          <m:acc>
                            <m:accPr>
                              <m:chr m:val="̂"/>
                              <m:ctrlPr>
                                <a:rPr kumimoji="1" lang="ja-JP" altLang="en-US" sz="4000" i="1" smtClean="0">
                                  <a:latin typeface="Cambria Math" panose="02040503050406030204" pitchFamily="18" charset="0"/>
                                </a:rPr>
                              </m:ctrlPr>
                            </m:accPr>
                            <m:e>
                              <m:r>
                                <a:rPr kumimoji="1" lang="en-US" altLang="ja-JP" sz="4000" b="0" i="1" smtClean="0">
                                  <a:latin typeface="Cambria Math" panose="02040503050406030204" pitchFamily="18" charset="0"/>
                                </a:rPr>
                                <m:t>𝑌</m:t>
                              </m:r>
                            </m:e>
                          </m:acc>
                        </m:e>
                      </m:acc>
                    </m:oMath>
                  </m:oMathPara>
                </a14:m>
                <a:endParaRPr kumimoji="1" lang="ja-JP" altLang="en-US" sz="4000" dirty="0"/>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3089393" y="2339484"/>
                <a:ext cx="437299" cy="791435"/>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a:extLst>
                  <a:ext uri="{FF2B5EF4-FFF2-40B4-BE49-F238E27FC236}">
                    <a16:creationId xmlns:a16="http://schemas.microsoft.com/office/drawing/2014/main" id="{35702DC7-45D2-4452-AE60-3F4C35A9B1AD}"/>
                  </a:ext>
                </a:extLst>
              </p:cNvPr>
              <p:cNvSpPr txBox="1"/>
              <p:nvPr/>
            </p:nvSpPr>
            <p:spPr>
              <a:xfrm>
                <a:off x="6286213" y="4496977"/>
                <a:ext cx="529632" cy="5523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e>
                        <m:sub>
                          <m:r>
                            <a:rPr kumimoji="1" lang="en-US" altLang="ja-JP" sz="3200" b="0" i="1" smtClean="0">
                              <a:latin typeface="Cambria Math" panose="02040503050406030204" pitchFamily="18" charset="0"/>
                            </a:rPr>
                            <m:t>2</m:t>
                          </m:r>
                        </m:sub>
                      </m:sSub>
                    </m:oMath>
                  </m:oMathPara>
                </a14:m>
                <a:endParaRPr kumimoji="1" lang="ja-JP" altLang="en-US" sz="3200" dirty="0"/>
              </a:p>
            </p:txBody>
          </p:sp>
        </mc:Choice>
        <mc:Fallback>
          <p:sp>
            <p:nvSpPr>
              <p:cNvPr id="9" name="テキスト ボックス 8">
                <a:extLst>
                  <a:ext uri="{FF2B5EF4-FFF2-40B4-BE49-F238E27FC236}">
                    <a16:creationId xmlns:a16="http://schemas.microsoft.com/office/drawing/2014/main" id="{35702DC7-45D2-4452-AE60-3F4C35A9B1AD}"/>
                  </a:ext>
                </a:extLst>
              </p:cNvPr>
              <p:cNvSpPr txBox="1">
                <a:spLocks noRot="1" noChangeAspect="1" noMove="1" noResize="1" noEditPoints="1" noAdjustHandles="1" noChangeArrowheads="1" noChangeShapeType="1" noTextEdit="1"/>
              </p:cNvSpPr>
              <p:nvPr/>
            </p:nvSpPr>
            <p:spPr>
              <a:xfrm>
                <a:off x="6286213" y="4496977"/>
                <a:ext cx="529632" cy="552331"/>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5" name="テキスト ボックス 14">
                <a:extLst>
                  <a:ext uri="{FF2B5EF4-FFF2-40B4-BE49-F238E27FC236}">
                    <a16:creationId xmlns:a16="http://schemas.microsoft.com/office/drawing/2014/main" id="{21B215D6-19BB-4C23-BA5E-7E7E9BD7AE74}"/>
                  </a:ext>
                </a:extLst>
              </p:cNvPr>
              <p:cNvSpPr txBox="1"/>
              <p:nvPr/>
            </p:nvSpPr>
            <p:spPr>
              <a:xfrm>
                <a:off x="6644146" y="5445224"/>
                <a:ext cx="520142" cy="5523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e>
                        <m:sub>
                          <m:r>
                            <a:rPr kumimoji="1" lang="en-US" altLang="ja-JP" sz="3200" b="0" i="1" smtClean="0">
                              <a:latin typeface="Cambria Math" panose="02040503050406030204" pitchFamily="18" charset="0"/>
                            </a:rPr>
                            <m:t>1</m:t>
                          </m:r>
                        </m:sub>
                      </m:sSub>
                    </m:oMath>
                  </m:oMathPara>
                </a14:m>
                <a:endParaRPr kumimoji="1" lang="ja-JP" altLang="en-US" sz="3200" dirty="0"/>
              </a:p>
            </p:txBody>
          </p:sp>
        </mc:Choice>
        <mc:Fallback>
          <p:sp>
            <p:nvSpPr>
              <p:cNvPr id="15" name="テキスト ボックス 14">
                <a:extLst>
                  <a:ext uri="{FF2B5EF4-FFF2-40B4-BE49-F238E27FC236}">
                    <a16:creationId xmlns:a16="http://schemas.microsoft.com/office/drawing/2014/main" id="{21B215D6-19BB-4C23-BA5E-7E7E9BD7AE74}"/>
                  </a:ext>
                </a:extLst>
              </p:cNvPr>
              <p:cNvSpPr txBox="1">
                <a:spLocks noRot="1" noChangeAspect="1" noMove="1" noResize="1" noEditPoints="1" noAdjustHandles="1" noChangeArrowheads="1" noChangeShapeType="1" noTextEdit="1"/>
              </p:cNvSpPr>
              <p:nvPr/>
            </p:nvSpPr>
            <p:spPr>
              <a:xfrm>
                <a:off x="6644146" y="5445224"/>
                <a:ext cx="520142" cy="552331"/>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11.3.3.</a:t>
            </a:r>
            <a:r>
              <a:rPr kumimoji="1" lang="ja-JP" altLang="en-US" dirty="0"/>
              <a:t>　</a:t>
            </a:r>
            <a:r>
              <a:rPr lang="ja-JP" altLang="en-US" dirty="0"/>
              <a:t>例示：性的寛容性に対する</a:t>
            </a:r>
            <a:br>
              <a:rPr lang="en-US" altLang="ja-JP" dirty="0"/>
            </a:br>
            <a:r>
              <a:rPr lang="ja-JP" altLang="en-US" dirty="0"/>
              <a:t>性別の影響の検討</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伝統的に，女性は男性よりも家族に密接に結びついている（良妻賢母が期待される）．そのため，性的寛容性には男女差があるかもしれない．</a:t>
            </a:r>
            <a:endParaRPr kumimoji="1" lang="en-US" altLang="ja-JP" dirty="0"/>
          </a:p>
          <a:p>
            <a:pPr lvl="1"/>
            <a:r>
              <a:rPr lang="en-US" altLang="ja-JP" dirty="0"/>
              <a:t>P3</a:t>
            </a:r>
            <a:r>
              <a:rPr lang="ja-JP" altLang="en-US" dirty="0"/>
              <a:t>：女性の性的寛容性は男性よりも小さい</a:t>
            </a:r>
            <a:endParaRPr lang="en-US" altLang="ja-JP" dirty="0"/>
          </a:p>
          <a:p>
            <a:pPr lvl="1"/>
            <a:r>
              <a:rPr kumimoji="1" lang="en-US" altLang="ja-JP" dirty="0"/>
              <a:t>H3</a:t>
            </a:r>
            <a:r>
              <a:rPr kumimoji="1" lang="ja-JP" altLang="en-US" dirty="0"/>
              <a:t>：女性の性的寛容性指数の得点は男性よりも低い．</a:t>
            </a:r>
            <a:endParaRPr kumimoji="1" lang="en-US" altLang="ja-JP" dirty="0"/>
          </a:p>
          <a:p>
            <a:pPr lvl="1"/>
            <a:r>
              <a:rPr lang="ja-JP" altLang="en-US" dirty="0"/>
              <a:t>性的寛容性指数：婚前性交，婚外性交，同性愛に対する態度得点から合成される指数</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女性＝１，男性＝０という２値変数を，第３の独立変数 </a:t>
            </a:r>
            <a:r>
              <a:rPr lang="en-US" altLang="ja-JP" i="1" dirty="0">
                <a:latin typeface="Times New Roman" pitchFamily="18" charset="0"/>
                <a:cs typeface="Times New Roman" pitchFamily="18" charset="0"/>
              </a:rPr>
              <a:t>X</a:t>
            </a:r>
            <a:r>
              <a:rPr lang="en-US" altLang="ja-JP" baseline="-25000" dirty="0"/>
              <a:t>3</a:t>
            </a:r>
            <a:r>
              <a:rPr lang="en-US" altLang="ja-JP" dirty="0"/>
              <a:t> </a:t>
            </a:r>
            <a:r>
              <a:rPr lang="ja-JP" altLang="en-US" dirty="0"/>
              <a:t>として導入する．</a:t>
            </a:r>
            <a:endParaRPr lang="en-US" altLang="ja-JP" dirty="0"/>
          </a:p>
          <a:p>
            <a:r>
              <a:rPr kumimoji="1" lang="ja-JP" altLang="en-US" dirty="0"/>
              <a:t>得られた回帰式：</a:t>
            </a:r>
            <a:endParaRPr kumimoji="1" lang="en-US" altLang="ja-JP" dirty="0"/>
          </a:p>
          <a:p>
            <a:endParaRPr lang="en-US" altLang="ja-JP" dirty="0"/>
          </a:p>
          <a:p>
            <a:r>
              <a:rPr kumimoji="1" lang="ja-JP" altLang="en-US" dirty="0"/>
              <a:t>他の変数が一定のとき，女性であることにより，性寛容性指数（</a:t>
            </a:r>
            <a:r>
              <a:rPr kumimoji="1" lang="en-US" altLang="ja-JP" i="1" dirty="0">
                <a:latin typeface="Times New Roman" pitchFamily="18" charset="0"/>
                <a:cs typeface="Times New Roman" pitchFamily="18" charset="0"/>
              </a:rPr>
              <a:t>Y</a:t>
            </a:r>
            <a:r>
              <a:rPr kumimoji="1" lang="ja-JP" altLang="en-US" dirty="0"/>
              <a:t>）</a:t>
            </a:r>
            <a:r>
              <a:rPr lang="ja-JP" altLang="en-US" dirty="0"/>
              <a:t>は</a:t>
            </a:r>
            <a:r>
              <a:rPr lang="en-US" altLang="ja-JP" dirty="0"/>
              <a:t>0.039</a:t>
            </a:r>
            <a:r>
              <a:rPr lang="ja-JP" altLang="en-US" dirty="0"/>
              <a:t>上昇する．ただし，この係数は有意ではない（テキスト参照）．</a:t>
            </a:r>
            <a:endParaRPr kumimoji="1" lang="en-US" altLang="ja-JP" dirty="0"/>
          </a:p>
        </p:txBody>
      </p:sp>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3D287DAF-72EB-4D36-9D60-2BD695102FE7}"/>
                  </a:ext>
                </a:extLst>
              </p:cNvPr>
              <p:cNvSpPr txBox="1"/>
              <p:nvPr/>
            </p:nvSpPr>
            <p:spPr>
              <a:xfrm>
                <a:off x="1331640" y="3356992"/>
                <a:ext cx="5705921" cy="37920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2400" i="1" smtClean="0">
                              <a:latin typeface="Cambria Math" panose="02040503050406030204" pitchFamily="18" charset="0"/>
                            </a:rPr>
                          </m:ctrlPr>
                        </m:accPr>
                        <m:e>
                          <m:r>
                            <a:rPr kumimoji="1" lang="en-US" altLang="ja-JP" sz="2400" b="0" i="1" smtClean="0">
                              <a:latin typeface="Cambria Math" panose="02040503050406030204" pitchFamily="18" charset="0"/>
                            </a:rPr>
                            <m:t>𝑌</m:t>
                          </m:r>
                        </m:e>
                      </m:acc>
                      <m:r>
                        <a:rPr kumimoji="1" lang="en-US" altLang="ja-JP" sz="2400" b="0" i="0" smtClean="0">
                          <a:latin typeface="Cambria Math" panose="02040503050406030204" pitchFamily="18" charset="0"/>
                        </a:rPr>
                        <m:t>=1.538−0.133</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+0.074</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+0.039</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3</m:t>
                          </m:r>
                        </m:sub>
                      </m:sSub>
                    </m:oMath>
                  </m:oMathPara>
                </a14:m>
                <a:endParaRPr kumimoji="1" lang="ja-JP" altLang="en-US" sz="2400" dirty="0"/>
              </a:p>
            </p:txBody>
          </p:sp>
        </mc:Choice>
        <mc:Fallback>
          <p:sp>
            <p:nvSpPr>
              <p:cNvPr id="5" name="テキスト ボックス 4">
                <a:extLst>
                  <a:ext uri="{FF2B5EF4-FFF2-40B4-BE49-F238E27FC236}">
                    <a16:creationId xmlns:a16="http://schemas.microsoft.com/office/drawing/2014/main" id="{3D287DAF-72EB-4D36-9D60-2BD695102FE7}"/>
                  </a:ext>
                </a:extLst>
              </p:cNvPr>
              <p:cNvSpPr txBox="1">
                <a:spLocks noRot="1" noChangeAspect="1" noMove="1" noResize="1" noEditPoints="1" noAdjustHandles="1" noChangeArrowheads="1" noChangeShapeType="1" noTextEdit="1"/>
              </p:cNvSpPr>
              <p:nvPr/>
            </p:nvSpPr>
            <p:spPr>
              <a:xfrm>
                <a:off x="1331640" y="3356992"/>
                <a:ext cx="5705921" cy="379206"/>
              </a:xfrm>
              <a:prstGeom prst="rect">
                <a:avLst/>
              </a:prstGeom>
              <a:blipFill>
                <a:blip r:embed="rId2"/>
                <a:stretch>
                  <a:fillRect l="-748" t="-19355" r="-107" b="-14516"/>
                </a:stretch>
              </a:blipFill>
            </p:spPr>
            <p:txBody>
              <a:bodyPr/>
              <a:lstStyle/>
              <a:p>
                <a:r>
                  <a:rPr lang="ja-JP" altLang="en-US">
                    <a:noFill/>
                  </a:rPr>
                  <a:t> </a:t>
                </a: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11.4.</a:t>
            </a:r>
            <a:r>
              <a:rPr kumimoji="1" lang="ja-JP" altLang="en-US" dirty="0"/>
              <a:t>　ダミー変数を用いた回帰分析</a:t>
            </a:r>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lstStyle/>
              <a:p>
                <a:r>
                  <a:rPr kumimoji="1" lang="ja-JP" altLang="en-US" u="sng" dirty="0">
                    <a:solidFill>
                      <a:srgbClr val="FF0000"/>
                    </a:solidFill>
                  </a:rPr>
                  <a:t>ダミー変数</a:t>
                </a:r>
                <a:r>
                  <a:rPr kumimoji="1" lang="ja-JP" altLang="en-US" dirty="0"/>
                  <a:t>（</a:t>
                </a:r>
                <a:r>
                  <a:rPr kumimoji="1" lang="en-US" altLang="ja-JP" dirty="0"/>
                  <a:t>dummy variable</a:t>
                </a:r>
                <a:r>
                  <a:rPr kumimoji="1" lang="ja-JP" altLang="en-US" dirty="0"/>
                  <a:t>）：</a:t>
                </a:r>
                <a:r>
                  <a:rPr lang="ja-JP" altLang="en-US" dirty="0"/>
                  <a:t>ある属性の値が「存在」の場合に１，「存在しない」の場合に０をわりあてる変数．</a:t>
                </a:r>
                <a:endParaRPr lang="en-US" altLang="ja-JP" dirty="0"/>
              </a:p>
              <a:p>
                <a:pPr lvl="1"/>
                <a:r>
                  <a:rPr lang="ja-JP" altLang="en-US" dirty="0"/>
                  <a:t>例：女性ならば１，男性ならば０</a:t>
                </a:r>
                <a:endParaRPr lang="en-US" altLang="ja-JP" dirty="0"/>
              </a:p>
              <a:p>
                <a:r>
                  <a:rPr kumimoji="1" lang="ja-JP" altLang="en-US" dirty="0"/>
                  <a:t>カテゴリが </a:t>
                </a:r>
                <a:r>
                  <a:rPr kumimoji="1" lang="en-US" altLang="ja-JP" i="1" dirty="0">
                    <a:latin typeface="Times New Roman" pitchFamily="18" charset="0"/>
                    <a:cs typeface="Times New Roman" pitchFamily="18" charset="0"/>
                  </a:rPr>
                  <a:t>J</a:t>
                </a:r>
                <a:r>
                  <a:rPr kumimoji="1" lang="en-US" altLang="ja-JP" dirty="0"/>
                  <a:t> </a:t>
                </a:r>
                <a:r>
                  <a:rPr kumimoji="1" lang="ja-JP" altLang="en-US" dirty="0"/>
                  <a:t>個あれば，</a:t>
                </a:r>
                <a14:m>
                  <m:oMath xmlns:m="http://schemas.openxmlformats.org/officeDocument/2006/math">
                    <m:r>
                      <a:rPr kumimoji="1" lang="en-US" altLang="ja-JP" b="0" i="1" smtClean="0">
                        <a:latin typeface="Cambria Math" panose="02040503050406030204" pitchFamily="18" charset="0"/>
                      </a:rPr>
                      <m:t>𝐽</m:t>
                    </m:r>
                    <m:r>
                      <a:rPr kumimoji="1" lang="en-US" altLang="ja-JP" b="0" i="1" smtClean="0">
                        <a:latin typeface="Cambria Math" panose="02040503050406030204" pitchFamily="18" charset="0"/>
                      </a:rPr>
                      <m:t>−1</m:t>
                    </m:r>
                  </m:oMath>
                </a14:m>
                <a:r>
                  <a:rPr kumimoji="1" lang="en-US" altLang="ja-JP" dirty="0"/>
                  <a:t> </a:t>
                </a:r>
                <a:r>
                  <a:rPr kumimoji="1" lang="ja-JP" altLang="en-US" dirty="0"/>
                  <a:t>個のダミー変数で，各個体（データを提供した個人）の反応カテゴリを表すことができる．</a:t>
                </a:r>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426" r="-1481"/>
                </a:stretch>
              </a:blipFill>
            </p:spPr>
            <p:txBody>
              <a:bodyPr/>
              <a:lstStyle/>
              <a:p>
                <a:r>
                  <a:rPr lang="ja-JP" alt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a:t>信仰する宗教の質問項目（アイテム）</a:t>
            </a:r>
            <a:endParaRPr kumimoji="1" lang="en-US" altLang="ja-JP" dirty="0"/>
          </a:p>
          <a:p>
            <a:pPr lvl="1"/>
            <a:r>
              <a:rPr kumimoji="1" lang="ja-JP" altLang="en-US" dirty="0"/>
              <a:t>プロテスタント</a:t>
            </a:r>
            <a:endParaRPr kumimoji="1" lang="en-US" altLang="ja-JP" dirty="0"/>
          </a:p>
          <a:p>
            <a:pPr lvl="1"/>
            <a:r>
              <a:rPr lang="ja-JP" altLang="en-US" dirty="0"/>
              <a:t>カトリック</a:t>
            </a:r>
            <a:endParaRPr lang="en-US" altLang="ja-JP" dirty="0"/>
          </a:p>
          <a:p>
            <a:pPr lvl="1"/>
            <a:r>
              <a:rPr kumimoji="1" lang="ja-JP" altLang="en-US" dirty="0"/>
              <a:t>ユダヤ</a:t>
            </a:r>
            <a:endParaRPr kumimoji="1" lang="en-US" altLang="ja-JP" dirty="0"/>
          </a:p>
          <a:p>
            <a:pPr lvl="1"/>
            <a:r>
              <a:rPr lang="ja-JP" altLang="en-US" dirty="0"/>
              <a:t>それ以外</a:t>
            </a:r>
            <a:endParaRPr lang="en-US" altLang="ja-JP" dirty="0"/>
          </a:p>
          <a:p>
            <a:r>
              <a:rPr kumimoji="1" lang="ja-JP" altLang="en-US" dirty="0"/>
              <a:t>コード化</a:t>
            </a:r>
            <a:endParaRPr kumimoji="1" lang="en-US" altLang="ja-JP" dirty="0"/>
          </a:p>
          <a:p>
            <a:pPr lvl="1"/>
            <a:r>
              <a:rPr lang="en-US" altLang="ja-JP" i="1" dirty="0">
                <a:latin typeface="Times New Roman" pitchFamily="18" charset="0"/>
                <a:cs typeface="Times New Roman" pitchFamily="18" charset="0"/>
              </a:rPr>
              <a:t>D</a:t>
            </a:r>
            <a:r>
              <a:rPr lang="en-US" altLang="ja-JP" baseline="-25000" dirty="0"/>
              <a:t>1</a:t>
            </a:r>
            <a:r>
              <a:rPr lang="ja-JP" altLang="en-US" dirty="0"/>
              <a:t>：プロテスタントならば１，それ以外は０</a:t>
            </a:r>
            <a:endParaRPr lang="en-US" altLang="ja-JP" dirty="0"/>
          </a:p>
          <a:p>
            <a:pPr lvl="1"/>
            <a:r>
              <a:rPr lang="en-US" altLang="ja-JP" i="1" dirty="0">
                <a:latin typeface="Times New Roman" pitchFamily="18" charset="0"/>
                <a:cs typeface="Times New Roman" pitchFamily="18" charset="0"/>
              </a:rPr>
              <a:t>D</a:t>
            </a:r>
            <a:r>
              <a:rPr lang="en-US" altLang="ja-JP" baseline="-25000" dirty="0"/>
              <a:t>2</a:t>
            </a:r>
            <a:r>
              <a:rPr lang="ja-JP" altLang="en-US" dirty="0"/>
              <a:t>：カトリックならば１，それ以外は０</a:t>
            </a:r>
            <a:endParaRPr lang="en-US" altLang="ja-JP" dirty="0"/>
          </a:p>
          <a:p>
            <a:pPr lvl="1"/>
            <a:r>
              <a:rPr lang="en-US" altLang="ja-JP" i="1" dirty="0">
                <a:latin typeface="Times New Roman" pitchFamily="18" charset="0"/>
                <a:cs typeface="Times New Roman" pitchFamily="18" charset="0"/>
              </a:rPr>
              <a:t>D</a:t>
            </a:r>
            <a:r>
              <a:rPr lang="en-US" altLang="ja-JP" baseline="-25000" dirty="0"/>
              <a:t>3</a:t>
            </a:r>
            <a:r>
              <a:rPr lang="ja-JP" altLang="en-US" dirty="0"/>
              <a:t>：ユダヤなら１，それ以外は０</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graphicFrame>
        <p:nvGraphicFramePr>
          <p:cNvPr id="4" name="コンテンツ プレースホルダ 3"/>
          <p:cNvGraphicFramePr>
            <a:graphicFrameLocks noGrp="1"/>
          </p:cNvGraphicFramePr>
          <p:nvPr>
            <p:ph idx="1"/>
          </p:nvPr>
        </p:nvGraphicFramePr>
        <p:xfrm>
          <a:off x="1403648" y="1484784"/>
          <a:ext cx="5616623" cy="1854200"/>
        </p:xfrm>
        <a:graphic>
          <a:graphicData uri="http://schemas.openxmlformats.org/drawingml/2006/table">
            <a:tbl>
              <a:tblPr firstRow="1" bandRow="1">
                <a:tableStyleId>{5C22544A-7EE6-4342-B048-85BDC9FD1C3A}</a:tableStyleId>
              </a:tblPr>
              <a:tblGrid>
                <a:gridCol w="976046">
                  <a:extLst>
                    <a:ext uri="{9D8B030D-6E8A-4147-A177-3AD203B41FA5}">
                      <a16:colId xmlns:a16="http://schemas.microsoft.com/office/drawing/2014/main" val="20000"/>
                    </a:ext>
                  </a:extLst>
                </a:gridCol>
                <a:gridCol w="1546859">
                  <a:extLst>
                    <a:ext uri="{9D8B030D-6E8A-4147-A177-3AD203B41FA5}">
                      <a16:colId xmlns:a16="http://schemas.microsoft.com/office/drawing/2014/main" val="20001"/>
                    </a:ext>
                  </a:extLst>
                </a:gridCol>
                <a:gridCol w="1546859">
                  <a:extLst>
                    <a:ext uri="{9D8B030D-6E8A-4147-A177-3AD203B41FA5}">
                      <a16:colId xmlns:a16="http://schemas.microsoft.com/office/drawing/2014/main" val="20002"/>
                    </a:ext>
                  </a:extLst>
                </a:gridCol>
                <a:gridCol w="1546859">
                  <a:extLst>
                    <a:ext uri="{9D8B030D-6E8A-4147-A177-3AD203B41FA5}">
                      <a16:colId xmlns:a16="http://schemas.microsoft.com/office/drawing/2014/main" val="20003"/>
                    </a:ext>
                  </a:extLst>
                </a:gridCol>
              </a:tblGrid>
              <a:tr h="370840">
                <a:tc>
                  <a:txBody>
                    <a:bodyPr/>
                    <a:lstStyle/>
                    <a:p>
                      <a:endParaRPr kumimoji="1" lang="ja-JP" altLang="en-US" dirty="0"/>
                    </a:p>
                  </a:txBody>
                  <a:tcPr/>
                </a:tc>
                <a:tc>
                  <a:txBody>
                    <a:bodyPr/>
                    <a:lstStyle/>
                    <a:p>
                      <a:r>
                        <a:rPr kumimoji="1" lang="ja-JP" altLang="en-US" dirty="0"/>
                        <a:t>プロテスタント</a:t>
                      </a:r>
                    </a:p>
                  </a:txBody>
                  <a:tcPr/>
                </a:tc>
                <a:tc>
                  <a:txBody>
                    <a:bodyPr/>
                    <a:lstStyle/>
                    <a:p>
                      <a:r>
                        <a:rPr kumimoji="1" lang="ja-JP" altLang="en-US" dirty="0"/>
                        <a:t>カトリック</a:t>
                      </a:r>
                    </a:p>
                  </a:txBody>
                  <a:tcPr/>
                </a:tc>
                <a:tc>
                  <a:txBody>
                    <a:bodyPr/>
                    <a:lstStyle/>
                    <a:p>
                      <a:r>
                        <a:rPr kumimoji="1" lang="ja-JP" altLang="en-US" dirty="0"/>
                        <a:t>ユダヤ</a:t>
                      </a:r>
                    </a:p>
                  </a:txBody>
                  <a:tcPr/>
                </a:tc>
                <a:extLst>
                  <a:ext uri="{0D108BD9-81ED-4DB2-BD59-A6C34878D82A}">
                    <a16:rowId xmlns:a16="http://schemas.microsoft.com/office/drawing/2014/main" val="10000"/>
                  </a:ext>
                </a:extLst>
              </a:tr>
              <a:tr h="370840">
                <a:tc>
                  <a:txBody>
                    <a:bodyPr/>
                    <a:lstStyle/>
                    <a:p>
                      <a:r>
                        <a:rPr kumimoji="1" lang="ja-JP" altLang="en-US" dirty="0"/>
                        <a:t>個人１</a:t>
                      </a:r>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個人２</a:t>
                      </a:r>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0</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個人３</a:t>
                      </a:r>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1</a:t>
                      </a:r>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個人４</a:t>
                      </a:r>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0</a:t>
                      </a:r>
                      <a:endParaRPr kumimoji="1" lang="ja-JP" altLang="en-US" dirty="0"/>
                    </a:p>
                  </a:txBody>
                  <a:tcPr/>
                </a:tc>
                <a:extLst>
                  <a:ext uri="{0D108BD9-81ED-4DB2-BD59-A6C34878D82A}">
                    <a16:rowId xmlns:a16="http://schemas.microsoft.com/office/drawing/2014/main" val="10004"/>
                  </a:ext>
                </a:extLst>
              </a:tr>
            </a:tbl>
          </a:graphicData>
        </a:graphic>
      </p:graphicFrame>
      <p:sp>
        <p:nvSpPr>
          <p:cNvPr id="6" name="円/楕円 5"/>
          <p:cNvSpPr/>
          <p:nvPr/>
        </p:nvSpPr>
        <p:spPr>
          <a:xfrm>
            <a:off x="1403648" y="2924944"/>
            <a:ext cx="864096"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rot="5400000">
            <a:off x="1439652" y="4113076"/>
            <a:ext cx="93610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331640" y="4725144"/>
            <a:ext cx="7701147" cy="1384995"/>
          </a:xfrm>
          <a:prstGeom prst="rect">
            <a:avLst/>
          </a:prstGeom>
          <a:noFill/>
        </p:spPr>
        <p:txBody>
          <a:bodyPr wrap="none" rtlCol="0">
            <a:spAutoFit/>
          </a:bodyPr>
          <a:lstStyle/>
          <a:p>
            <a:r>
              <a:rPr kumimoji="1" lang="ja-JP" altLang="en-US" sz="2800" dirty="0"/>
              <a:t>この人は「その他」カテゴリに</a:t>
            </a:r>
            <a:r>
              <a:rPr lang="ja-JP" altLang="en-US" sz="2800" dirty="0"/>
              <a:t>属することがわかる．</a:t>
            </a:r>
            <a:endParaRPr lang="en-US" altLang="ja-JP" sz="2800" dirty="0"/>
          </a:p>
          <a:p>
            <a:r>
              <a:rPr kumimoji="1" lang="ja-JP" altLang="en-US" sz="2800" dirty="0"/>
              <a:t>ダミー変数は４つでなく３つでよい．</a:t>
            </a:r>
            <a:endParaRPr kumimoji="1" lang="en-US" altLang="ja-JP" sz="2800" dirty="0"/>
          </a:p>
          <a:p>
            <a:r>
              <a:rPr lang="ja-JP" altLang="en-US" sz="2800" dirty="0"/>
              <a:t>２つ以上のカテゴリに１が入ることはない．</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第３の独立変数がダミー変数であるときの予測式：</a:t>
            </a:r>
            <a:endParaRPr lang="en-US" altLang="ja-JP" dirty="0"/>
          </a:p>
          <a:p>
            <a:endParaRPr kumimoji="1" lang="en-US" altLang="ja-JP" dirty="0"/>
          </a:p>
          <a:p>
            <a:r>
              <a:rPr lang="ja-JP" altLang="en-US" dirty="0"/>
              <a:t>カテゴリが３つ以上あるアイテムでは，複数（カテゴリ数より１少ない）のダミー変数が予測式に含まれる．</a:t>
            </a:r>
            <a:endParaRPr kumimoji="1" lang="ja-JP" altLang="en-US" dirty="0"/>
          </a:p>
        </p:txBody>
      </p:sp>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B9F0DC77-4E27-4C8B-A40F-420497FC5FAD}"/>
                  </a:ext>
                </a:extLst>
              </p:cNvPr>
              <p:cNvSpPr txBox="1"/>
              <p:nvPr/>
            </p:nvSpPr>
            <p:spPr>
              <a:xfrm>
                <a:off x="1691680" y="2708920"/>
                <a:ext cx="4511300" cy="44242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𝑌</m:t>
                          </m:r>
                        </m:e>
                      </m:acc>
                      <m:r>
                        <a:rPr kumimoji="1" lang="en-US" altLang="ja-JP" sz="2800" b="0" i="1" smtClean="0">
                          <a:latin typeface="Cambria Math" panose="02040503050406030204" pitchFamily="18" charset="0"/>
                        </a:rPr>
                        <m:t>=</m:t>
                      </m:r>
                      <m:r>
                        <a:rPr kumimoji="1" lang="ja-JP" altLang="en-US" sz="2800" b="0" i="1" smtClean="0">
                          <a:latin typeface="Cambria Math" panose="02040503050406030204" pitchFamily="18" charset="0"/>
                        </a:rPr>
                        <m:t>𝛼</m:t>
                      </m:r>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1</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2</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3</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𝐷</m:t>
                          </m:r>
                        </m:e>
                        <m:sub>
                          <m:r>
                            <a:rPr kumimoji="1" lang="en-US" altLang="ja-JP" sz="2800" b="0" i="1" smtClean="0">
                              <a:latin typeface="Cambria Math" panose="02040503050406030204" pitchFamily="18" charset="0"/>
                            </a:rPr>
                            <m:t>3</m:t>
                          </m:r>
                        </m:sub>
                      </m:sSub>
                    </m:oMath>
                  </m:oMathPara>
                </a14:m>
                <a:endParaRPr kumimoji="1" lang="ja-JP" altLang="en-US" sz="2800" dirty="0"/>
              </a:p>
            </p:txBody>
          </p:sp>
        </mc:Choice>
        <mc:Fallback>
          <p:sp>
            <p:nvSpPr>
              <p:cNvPr id="5" name="テキスト ボックス 4">
                <a:extLst>
                  <a:ext uri="{FF2B5EF4-FFF2-40B4-BE49-F238E27FC236}">
                    <a16:creationId xmlns:a16="http://schemas.microsoft.com/office/drawing/2014/main" id="{B9F0DC77-4E27-4C8B-A40F-420497FC5FAD}"/>
                  </a:ext>
                </a:extLst>
              </p:cNvPr>
              <p:cNvSpPr txBox="1">
                <a:spLocks noRot="1" noChangeAspect="1" noMove="1" noResize="1" noEditPoints="1" noAdjustHandles="1" noChangeArrowheads="1" noChangeShapeType="1" noTextEdit="1"/>
              </p:cNvSpPr>
              <p:nvPr/>
            </p:nvSpPr>
            <p:spPr>
              <a:xfrm>
                <a:off x="1691680" y="2708920"/>
                <a:ext cx="4511300" cy="442429"/>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11.4.1.</a:t>
            </a:r>
            <a:r>
              <a:rPr kumimoji="1" lang="ja-JP" altLang="en-US" dirty="0"/>
              <a:t>　</a:t>
            </a:r>
            <a:r>
              <a:rPr lang="ja-JP" altLang="en-US" dirty="0"/>
              <a:t>交互作用の検定</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a:t>２つの独立変数間の交互作用は，それら２つの独立変数を掛け合わせた積の項を回帰モデルに含めることで検討できる</a:t>
            </a:r>
            <a:r>
              <a:rPr kumimoji="1" lang="ja-JP" altLang="en-US" dirty="0"/>
              <a:t>．</a:t>
            </a:r>
            <a:endParaRPr kumimoji="1" lang="en-US" altLang="ja-JP" dirty="0"/>
          </a:p>
          <a:p>
            <a:pPr lvl="1"/>
            <a:r>
              <a:rPr lang="ja-JP" altLang="en-US" dirty="0"/>
              <a:t>少なくとも一方の変数はダミー変数であるとする．（そうでない場合は話が難しくなるので扱わない）</a:t>
            </a:r>
            <a:endParaRPr lang="en-US" altLang="ja-JP" dirty="0"/>
          </a:p>
          <a:p>
            <a:pPr lvl="1"/>
            <a:r>
              <a:rPr lang="ja-JP" altLang="en-US" dirty="0"/>
              <a:t>量的変数 </a:t>
            </a:r>
            <a:r>
              <a:rPr lang="en-US" altLang="ja-JP" i="1" dirty="0">
                <a:latin typeface="Times New Roman" pitchFamily="18" charset="0"/>
                <a:cs typeface="Times New Roman" pitchFamily="18" charset="0"/>
              </a:rPr>
              <a:t>X</a:t>
            </a:r>
            <a:r>
              <a:rPr lang="en-US" altLang="ja-JP" baseline="-25000" dirty="0"/>
              <a:t>1</a:t>
            </a:r>
            <a:r>
              <a:rPr lang="ja-JP" altLang="en-US" dirty="0"/>
              <a:t>（たとえば，年齢）と，ダミー変数 </a:t>
            </a:r>
            <a:r>
              <a:rPr lang="en-US" altLang="ja-JP" i="1" dirty="0">
                <a:latin typeface="Times New Roman" pitchFamily="18" charset="0"/>
                <a:cs typeface="Times New Roman" pitchFamily="18" charset="0"/>
              </a:rPr>
              <a:t>D</a:t>
            </a:r>
            <a:r>
              <a:rPr lang="en-US" altLang="ja-JP" baseline="-25000" dirty="0"/>
              <a:t>2</a:t>
            </a:r>
            <a:r>
              <a:rPr lang="ja-JP" altLang="en-US" dirty="0"/>
              <a:t>（たとえば，性別）の交互作用を検討するには，</a:t>
            </a:r>
            <a:endParaRPr lang="en-US" altLang="ja-JP" dirty="0"/>
          </a:p>
          <a:p>
            <a:pPr lvl="1"/>
            <a:endParaRPr kumimoji="1" lang="en-US" altLang="ja-JP" dirty="0"/>
          </a:p>
          <a:p>
            <a:pPr lvl="1"/>
            <a:endParaRPr kumimoji="1" lang="en-US" altLang="ja-JP" dirty="0"/>
          </a:p>
        </p:txBody>
      </p:sp>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249E6D18-D631-468C-B294-56FC41F3F737}"/>
                  </a:ext>
                </a:extLst>
              </p:cNvPr>
              <p:cNvSpPr txBox="1"/>
              <p:nvPr/>
            </p:nvSpPr>
            <p:spPr>
              <a:xfrm>
                <a:off x="2051181" y="5085184"/>
                <a:ext cx="5041637" cy="44242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𝑌</m:t>
                          </m:r>
                        </m:e>
                      </m:acc>
                      <m:r>
                        <a:rPr kumimoji="1" lang="en-US" altLang="ja-JP" sz="2800" b="0" i="1" smtClean="0">
                          <a:latin typeface="Cambria Math" panose="02040503050406030204" pitchFamily="18" charset="0"/>
                        </a:rPr>
                        <m:t>=</m:t>
                      </m:r>
                      <m:r>
                        <a:rPr kumimoji="1" lang="ja-JP" altLang="en-US" sz="2800" b="0" i="1" smtClean="0">
                          <a:latin typeface="Cambria Math" panose="02040503050406030204" pitchFamily="18" charset="0"/>
                        </a:rPr>
                        <m:t>𝛼</m:t>
                      </m:r>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1</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2</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𝐷</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12</m:t>
                          </m:r>
                        </m:sub>
                      </m:sSub>
                      <m:sSub>
                        <m:sSubPr>
                          <m:ctrlPr>
                            <a:rPr kumimoji="1" lang="en-US" altLang="ja-JP" sz="2800" b="0" i="1" smtClean="0">
                              <a:latin typeface="Cambria Math" panose="02040503050406030204" pitchFamily="18" charset="0"/>
                            </a:rPr>
                          </m:ctrlPr>
                        </m:sSub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𝐷</m:t>
                          </m:r>
                        </m:e>
                        <m:sub>
                          <m:r>
                            <a:rPr kumimoji="1" lang="en-US" altLang="ja-JP" sz="2800" b="0" i="1" smtClean="0">
                              <a:latin typeface="Cambria Math" panose="02040503050406030204" pitchFamily="18" charset="0"/>
                            </a:rPr>
                            <m:t>2</m:t>
                          </m:r>
                        </m:sub>
                      </m:sSub>
                    </m:oMath>
                  </m:oMathPara>
                </a14:m>
                <a:endParaRPr kumimoji="1" lang="ja-JP" altLang="en-US" sz="2800" dirty="0"/>
              </a:p>
            </p:txBody>
          </p:sp>
        </mc:Choice>
        <mc:Fallback>
          <p:sp>
            <p:nvSpPr>
              <p:cNvPr id="5" name="テキスト ボックス 4">
                <a:extLst>
                  <a:ext uri="{FF2B5EF4-FFF2-40B4-BE49-F238E27FC236}">
                    <a16:creationId xmlns:a16="http://schemas.microsoft.com/office/drawing/2014/main" id="{249E6D18-D631-468C-B294-56FC41F3F737}"/>
                  </a:ext>
                </a:extLst>
              </p:cNvPr>
              <p:cNvSpPr txBox="1">
                <a:spLocks noRot="1" noChangeAspect="1" noMove="1" noResize="1" noEditPoints="1" noAdjustHandles="1" noChangeArrowheads="1" noChangeShapeType="1" noTextEdit="1"/>
              </p:cNvSpPr>
              <p:nvPr/>
            </p:nvSpPr>
            <p:spPr>
              <a:xfrm>
                <a:off x="2051181" y="5085184"/>
                <a:ext cx="5041637" cy="442429"/>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normAutofit lnSpcReduction="10000"/>
              </a:bodyPr>
              <a:lstStyle/>
              <a:p>
                <a:pPr marL="342900" lvl="1" indent="-342900">
                  <a:buFont typeface="Arial" pitchFamily="34" charset="0"/>
                  <a:buChar char="•"/>
                </a:pPr>
                <a:endParaRPr lang="en-US" altLang="ja-JP" sz="3200" dirty="0"/>
              </a:p>
              <a:p>
                <a:pPr marL="742950" lvl="2" indent="-342900"/>
                <a:r>
                  <a:rPr lang="ja-JP" altLang="en-US" sz="2800" dirty="0"/>
                  <a:t>男性（</a:t>
                </a:r>
                <a14:m>
                  <m:oMath xmlns:m="http://schemas.openxmlformats.org/officeDocument/2006/math">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𝐷</m:t>
                        </m:r>
                      </m:e>
                      <m:sub>
                        <m:r>
                          <a:rPr lang="en-US" altLang="ja-JP" sz="2800" b="0" i="1" smtClean="0">
                            <a:latin typeface="Cambria Math" panose="02040503050406030204" pitchFamily="18" charset="0"/>
                          </a:rPr>
                          <m:t>2</m:t>
                        </m:r>
                      </m:sub>
                    </m:sSub>
                    <m:r>
                      <a:rPr lang="en-US" altLang="ja-JP" sz="2800" b="0" i="1" smtClean="0">
                        <a:latin typeface="Cambria Math" panose="02040503050406030204" pitchFamily="18" charset="0"/>
                      </a:rPr>
                      <m:t>=0</m:t>
                    </m:r>
                  </m:oMath>
                </a14:m>
                <a:r>
                  <a:rPr lang="ja-JP" altLang="en-US" sz="2800" dirty="0"/>
                  <a:t>）：</a:t>
                </a:r>
                <a14:m>
                  <m:oMath xmlns:m="http://schemas.openxmlformats.org/officeDocument/2006/math">
                    <m:acc>
                      <m:accPr>
                        <m:chr m:val="̂"/>
                        <m:ctrlPr>
                          <a:rPr lang="ja-JP" altLang="en-US" sz="2800" i="1" smtClean="0">
                            <a:latin typeface="Cambria Math" panose="02040503050406030204" pitchFamily="18" charset="0"/>
                          </a:rPr>
                        </m:ctrlPr>
                      </m:accPr>
                      <m:e>
                        <m:r>
                          <a:rPr lang="en-US" altLang="ja-JP" sz="2800" b="0" i="1" smtClean="0">
                            <a:latin typeface="Cambria Math" panose="02040503050406030204" pitchFamily="18" charset="0"/>
                          </a:rPr>
                          <m:t>𝑌</m:t>
                        </m:r>
                      </m:e>
                    </m:acc>
                    <m:r>
                      <a:rPr lang="en-US" altLang="ja-JP" sz="2800" b="0" i="1" smtClean="0">
                        <a:latin typeface="Cambria Math" panose="02040503050406030204" pitchFamily="18" charset="0"/>
                      </a:rPr>
                      <m:t>=</m:t>
                    </m:r>
                    <m:r>
                      <a:rPr lang="ja-JP" altLang="en-US" sz="2800" b="0" i="1" smtClean="0">
                        <a:latin typeface="Cambria Math" panose="02040503050406030204" pitchFamily="18" charset="0"/>
                      </a:rPr>
                      <m:t>𝛼</m:t>
                    </m:r>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r>
                          <a:rPr lang="ja-JP" altLang="en-US" sz="2800" b="0" i="1" smtClean="0">
                            <a:latin typeface="Cambria Math" panose="02040503050406030204" pitchFamily="18" charset="0"/>
                          </a:rPr>
                          <m:t>𝛽</m:t>
                        </m:r>
                      </m:e>
                      <m:sub>
                        <m:r>
                          <a:rPr lang="en-US" altLang="ja-JP" sz="2800" b="0" i="1" smtClean="0">
                            <a:latin typeface="Cambria Math" panose="02040503050406030204" pitchFamily="18" charset="0"/>
                          </a:rPr>
                          <m:t>1</m:t>
                        </m:r>
                      </m:sub>
                    </m:sSub>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𝑋</m:t>
                        </m:r>
                      </m:e>
                      <m:sub>
                        <m:r>
                          <a:rPr lang="en-US" altLang="ja-JP" sz="2800" b="0" i="1" smtClean="0">
                            <a:latin typeface="Cambria Math" panose="02040503050406030204" pitchFamily="18" charset="0"/>
                          </a:rPr>
                          <m:t>1</m:t>
                        </m:r>
                      </m:sub>
                    </m:sSub>
                  </m:oMath>
                </a14:m>
                <a:endParaRPr lang="en-US" altLang="ja-JP" sz="2800" dirty="0"/>
              </a:p>
              <a:p>
                <a:pPr marL="742950" lvl="2" indent="-342900"/>
                <a:r>
                  <a:rPr lang="ja-JP" altLang="en-US" sz="2800" dirty="0"/>
                  <a:t>女性（</a:t>
                </a:r>
                <a:r>
                  <a:rPr lang="en-US" altLang="ja-JP" sz="2800" dirty="0"/>
                  <a:t> </a:t>
                </a:r>
                <a14:m>
                  <m:oMath xmlns:m="http://schemas.openxmlformats.org/officeDocument/2006/math">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𝐷</m:t>
                        </m:r>
                      </m:e>
                      <m:sub>
                        <m:r>
                          <a:rPr lang="en-US" altLang="ja-JP" sz="2800" i="1">
                            <a:latin typeface="Cambria Math" panose="02040503050406030204" pitchFamily="18" charset="0"/>
                          </a:rPr>
                          <m:t>2</m:t>
                        </m:r>
                      </m:sub>
                    </m:sSub>
                    <m:r>
                      <a:rPr lang="en-US" altLang="ja-JP" sz="2800" i="1">
                        <a:latin typeface="Cambria Math" panose="02040503050406030204" pitchFamily="18" charset="0"/>
                      </a:rPr>
                      <m:t>=</m:t>
                    </m:r>
                    <m:r>
                      <a:rPr lang="en-US" altLang="ja-JP" sz="2800" b="0" i="1" smtClean="0">
                        <a:latin typeface="Cambria Math" panose="02040503050406030204" pitchFamily="18" charset="0"/>
                      </a:rPr>
                      <m:t>1</m:t>
                    </m:r>
                    <m:r>
                      <a:rPr lang="en-US" altLang="ja-JP" sz="2800" i="1">
                        <a:latin typeface="Cambria Math" panose="02040503050406030204" pitchFamily="18" charset="0"/>
                      </a:rPr>
                      <m:t> </m:t>
                    </m:r>
                  </m:oMath>
                </a14:m>
                <a:r>
                  <a:rPr lang="ja-JP" altLang="en-US" sz="2800" dirty="0"/>
                  <a:t>）：</a:t>
                </a:r>
                <a14:m>
                  <m:oMath xmlns:m="http://schemas.openxmlformats.org/officeDocument/2006/math">
                    <m:acc>
                      <m:accPr>
                        <m:chr m:val="̂"/>
                        <m:ctrlPr>
                          <a:rPr lang="ja-JP" altLang="en-US" sz="2800" i="1" smtClean="0">
                            <a:latin typeface="Cambria Math" panose="02040503050406030204" pitchFamily="18" charset="0"/>
                          </a:rPr>
                        </m:ctrlPr>
                      </m:accPr>
                      <m:e>
                        <m:r>
                          <a:rPr lang="en-US" altLang="ja-JP" sz="2800" b="0" i="1" smtClean="0">
                            <a:latin typeface="Cambria Math" panose="02040503050406030204" pitchFamily="18" charset="0"/>
                          </a:rPr>
                          <m:t>𝑌</m:t>
                        </m:r>
                      </m:e>
                    </m:acc>
                    <m:r>
                      <a:rPr lang="en-US" altLang="ja-JP" sz="2800" b="0" i="1" smtClean="0">
                        <a:latin typeface="Cambria Math" panose="02040503050406030204" pitchFamily="18" charset="0"/>
                      </a:rPr>
                      <m:t>=</m:t>
                    </m:r>
                    <m:d>
                      <m:dPr>
                        <m:ctrlPr>
                          <a:rPr lang="en-US" altLang="ja-JP" sz="2800" b="0" i="1" smtClean="0">
                            <a:latin typeface="Cambria Math" panose="02040503050406030204" pitchFamily="18" charset="0"/>
                          </a:rPr>
                        </m:ctrlPr>
                      </m:dPr>
                      <m:e>
                        <m:r>
                          <a:rPr lang="ja-JP" altLang="en-US" sz="2800" b="0" i="1" smtClean="0">
                            <a:latin typeface="Cambria Math" panose="02040503050406030204" pitchFamily="18" charset="0"/>
                          </a:rPr>
                          <m:t>𝛼</m:t>
                        </m:r>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r>
                              <a:rPr lang="ja-JP" altLang="en-US" sz="2800" b="0" i="1" smtClean="0">
                                <a:latin typeface="Cambria Math" panose="02040503050406030204" pitchFamily="18" charset="0"/>
                              </a:rPr>
                              <m:t>𝛽</m:t>
                            </m:r>
                          </m:e>
                          <m:sub>
                            <m:r>
                              <a:rPr lang="en-US" altLang="ja-JP" sz="2800" b="0" i="1" smtClean="0">
                                <a:latin typeface="Cambria Math" panose="02040503050406030204" pitchFamily="18" charset="0"/>
                              </a:rPr>
                              <m:t>2</m:t>
                            </m:r>
                          </m:sub>
                        </m:sSub>
                      </m:e>
                    </m:d>
                    <m:r>
                      <a:rPr lang="en-US" altLang="ja-JP" sz="2800" b="0" i="1" smtClean="0">
                        <a:latin typeface="Cambria Math" panose="02040503050406030204" pitchFamily="18" charset="0"/>
                      </a:rPr>
                      <m:t>+</m:t>
                    </m:r>
                    <m:d>
                      <m:dPr>
                        <m:ctrlPr>
                          <a:rPr lang="en-US" altLang="ja-JP" sz="2800" b="0" i="1" smtClean="0">
                            <a:latin typeface="Cambria Math" panose="02040503050406030204" pitchFamily="18" charset="0"/>
                          </a:rPr>
                        </m:ctrlPr>
                      </m:dPr>
                      <m:e>
                        <m:sSub>
                          <m:sSubPr>
                            <m:ctrlPr>
                              <a:rPr lang="en-US" altLang="ja-JP" sz="2800" b="0" i="1" smtClean="0">
                                <a:latin typeface="Cambria Math" panose="02040503050406030204" pitchFamily="18" charset="0"/>
                              </a:rPr>
                            </m:ctrlPr>
                          </m:sSubPr>
                          <m:e>
                            <m:r>
                              <a:rPr lang="ja-JP" altLang="en-US" sz="2800" b="0" i="1" smtClean="0">
                                <a:latin typeface="Cambria Math" panose="02040503050406030204" pitchFamily="18" charset="0"/>
                              </a:rPr>
                              <m:t>𝛽</m:t>
                            </m:r>
                          </m:e>
                          <m:sub>
                            <m:r>
                              <a:rPr lang="en-US" altLang="ja-JP" sz="2800" b="0" i="1" smtClean="0">
                                <a:latin typeface="Cambria Math" panose="02040503050406030204" pitchFamily="18" charset="0"/>
                              </a:rPr>
                              <m:t>1</m:t>
                            </m:r>
                          </m:sub>
                        </m:sSub>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r>
                              <a:rPr lang="ja-JP" altLang="en-US" sz="2800" b="0" i="1" smtClean="0">
                                <a:latin typeface="Cambria Math" panose="02040503050406030204" pitchFamily="18" charset="0"/>
                              </a:rPr>
                              <m:t>𝛽</m:t>
                            </m:r>
                          </m:e>
                          <m:sub>
                            <m:r>
                              <a:rPr lang="en-US" altLang="ja-JP" sz="2800" b="0" i="1" smtClean="0">
                                <a:latin typeface="Cambria Math" panose="02040503050406030204" pitchFamily="18" charset="0"/>
                              </a:rPr>
                              <m:t>12</m:t>
                            </m:r>
                          </m:sub>
                        </m:sSub>
                      </m:e>
                    </m:d>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𝑋</m:t>
                        </m:r>
                      </m:e>
                      <m:sub>
                        <m:r>
                          <a:rPr lang="en-US" altLang="ja-JP" sz="2800" b="0" i="1" smtClean="0">
                            <a:latin typeface="Cambria Math" panose="02040503050406030204" pitchFamily="18" charset="0"/>
                          </a:rPr>
                          <m:t>1</m:t>
                        </m:r>
                      </m:sub>
                    </m:sSub>
                  </m:oMath>
                </a14:m>
                <a:endParaRPr lang="en-US" altLang="ja-JP" sz="2800" dirty="0"/>
              </a:p>
              <a:p>
                <a:r>
                  <a:rPr lang="ja-JP" altLang="en-US" dirty="0"/>
                  <a:t>性と年齢の</a:t>
                </a:r>
                <a:r>
                  <a:rPr lang="ja-JP" altLang="en-US" u="sng" dirty="0"/>
                  <a:t>交互作用は，傾きの違いに反映される</a:t>
                </a:r>
                <a:r>
                  <a:rPr lang="ja-JP" altLang="en-US" dirty="0"/>
                  <a:t>．（テキスト</a:t>
                </a:r>
                <a:r>
                  <a:rPr lang="en-US" altLang="ja-JP" dirty="0"/>
                  <a:t>p.326 </a:t>
                </a:r>
                <a:r>
                  <a:rPr lang="ja-JP" altLang="en-US" dirty="0"/>
                  <a:t>図</a:t>
                </a:r>
                <a:r>
                  <a:rPr lang="en-US" altLang="ja-JP" dirty="0"/>
                  <a:t>11.4</a:t>
                </a:r>
                <a:r>
                  <a:rPr lang="ja-JP" altLang="en-US" dirty="0"/>
                  <a:t>）</a:t>
                </a:r>
                <a:endParaRPr lang="en-US" altLang="ja-JP" dirty="0"/>
              </a:p>
              <a:p>
                <a:r>
                  <a:rPr lang="ja-JP" altLang="en-US" dirty="0"/>
                  <a:t>性の主効果（男性と女性の差）は，交互作用がなければ（</a:t>
                </a:r>
                <a14:m>
                  <m:oMath xmlns:m="http://schemas.openxmlformats.org/officeDocument/2006/math">
                    <m:sSub>
                      <m:sSubPr>
                        <m:ctrlPr>
                          <a:rPr lang="en-US" altLang="ja-JP" i="1" smtClean="0">
                            <a:latin typeface="Cambria Math" panose="02040503050406030204" pitchFamily="18" charset="0"/>
                          </a:rPr>
                        </m:ctrlPr>
                      </m:sSubPr>
                      <m:e>
                        <m:r>
                          <a:rPr lang="ja-JP" altLang="en-US" i="1" smtClean="0">
                            <a:latin typeface="Cambria Math" panose="02040503050406030204" pitchFamily="18" charset="0"/>
                          </a:rPr>
                          <m:t>𝛽</m:t>
                        </m:r>
                      </m:e>
                      <m:sub>
                        <m:r>
                          <a:rPr lang="en-US" altLang="ja-JP" b="0" i="1" smtClean="0">
                            <a:latin typeface="Cambria Math" panose="02040503050406030204" pitchFamily="18" charset="0"/>
                          </a:rPr>
                          <m:t>12</m:t>
                        </m:r>
                      </m:sub>
                    </m:sSub>
                    <m:r>
                      <a:rPr lang="en-US" altLang="ja-JP" b="0" i="1" smtClean="0">
                        <a:latin typeface="Cambria Math" panose="02040503050406030204" pitchFamily="18" charset="0"/>
                      </a:rPr>
                      <m:t>=0</m:t>
                    </m:r>
                  </m:oMath>
                </a14:m>
                <a:r>
                  <a:rPr lang="ja-JP" altLang="en-US" dirty="0"/>
                  <a:t>），切片の違いに反映される．　→　</a:t>
                </a:r>
                <a:r>
                  <a:rPr lang="ja-JP" altLang="en-US" u="sng" dirty="0">
                    <a:solidFill>
                      <a:srgbClr val="FF0000"/>
                    </a:solidFill>
                  </a:rPr>
                  <a:t>共分散分析</a:t>
                </a:r>
                <a:r>
                  <a:rPr lang="ja-JP" altLang="en-US" dirty="0"/>
                  <a:t>（</a:t>
                </a:r>
                <a:r>
                  <a:rPr lang="en-US" altLang="ja-JP" dirty="0"/>
                  <a:t>analysis of covariance</a:t>
                </a:r>
                <a:r>
                  <a:rPr lang="ja-JP" altLang="en-US" dirty="0"/>
                  <a:t>）</a:t>
                </a:r>
                <a:endParaRPr kumimoji="1" lang="ja-JP" altLang="en-US" dirty="0"/>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r="-1852" b="-13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a:extLst>
                  <a:ext uri="{FF2B5EF4-FFF2-40B4-BE49-F238E27FC236}">
                    <a16:creationId xmlns:a16="http://schemas.microsoft.com/office/drawing/2014/main" id="{22B366A1-8C58-40B1-84B4-87158DDD19DF}"/>
                  </a:ext>
                </a:extLst>
              </p:cNvPr>
              <p:cNvSpPr txBox="1"/>
              <p:nvPr/>
            </p:nvSpPr>
            <p:spPr>
              <a:xfrm>
                <a:off x="477973" y="1628800"/>
                <a:ext cx="5041637" cy="44242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𝑌</m:t>
                          </m:r>
                        </m:e>
                      </m:acc>
                      <m:r>
                        <a:rPr kumimoji="1" lang="en-US" altLang="ja-JP" sz="2800" b="0" i="1" smtClean="0">
                          <a:latin typeface="Cambria Math" panose="02040503050406030204" pitchFamily="18" charset="0"/>
                        </a:rPr>
                        <m:t>=</m:t>
                      </m:r>
                      <m:r>
                        <a:rPr kumimoji="1" lang="ja-JP" altLang="en-US" sz="2800" b="0" i="1" smtClean="0">
                          <a:latin typeface="Cambria Math" panose="02040503050406030204" pitchFamily="18" charset="0"/>
                        </a:rPr>
                        <m:t>𝛼</m:t>
                      </m:r>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1</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2</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𝐷</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𝛽</m:t>
                          </m:r>
                        </m:e>
                        <m:sub>
                          <m:r>
                            <a:rPr kumimoji="1" lang="en-US" altLang="ja-JP" sz="2800" b="0" i="1" smtClean="0">
                              <a:latin typeface="Cambria Math" panose="02040503050406030204" pitchFamily="18" charset="0"/>
                            </a:rPr>
                            <m:t>12</m:t>
                          </m:r>
                        </m:sub>
                      </m:sSub>
                      <m:sSub>
                        <m:sSubPr>
                          <m:ctrlPr>
                            <a:rPr kumimoji="1" lang="en-US" altLang="ja-JP" sz="2800" b="0" i="1" smtClean="0">
                              <a:latin typeface="Cambria Math" panose="02040503050406030204" pitchFamily="18" charset="0"/>
                            </a:rPr>
                          </m:ctrlPr>
                        </m:sSub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𝑋</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𝐷</m:t>
                          </m:r>
                        </m:e>
                        <m:sub>
                          <m:r>
                            <a:rPr kumimoji="1" lang="en-US" altLang="ja-JP" sz="2800" b="0" i="1" smtClean="0">
                              <a:latin typeface="Cambria Math" panose="02040503050406030204" pitchFamily="18" charset="0"/>
                            </a:rPr>
                            <m:t>2</m:t>
                          </m:r>
                        </m:sub>
                      </m:sSub>
                    </m:oMath>
                  </m:oMathPara>
                </a14:m>
                <a:endParaRPr kumimoji="1" lang="ja-JP" altLang="en-US" sz="2800" dirty="0"/>
              </a:p>
            </p:txBody>
          </p:sp>
        </mc:Choice>
        <mc:Fallback>
          <p:sp>
            <p:nvSpPr>
              <p:cNvPr id="7" name="テキスト ボックス 6">
                <a:extLst>
                  <a:ext uri="{FF2B5EF4-FFF2-40B4-BE49-F238E27FC236}">
                    <a16:creationId xmlns:a16="http://schemas.microsoft.com/office/drawing/2014/main" id="{22B366A1-8C58-40B1-84B4-87158DDD19DF}"/>
                  </a:ext>
                </a:extLst>
              </p:cNvPr>
              <p:cNvSpPr txBox="1">
                <a:spLocks noRot="1" noChangeAspect="1" noMove="1" noResize="1" noEditPoints="1" noAdjustHandles="1" noChangeArrowheads="1" noChangeShapeType="1" noTextEdit="1"/>
              </p:cNvSpPr>
              <p:nvPr/>
            </p:nvSpPr>
            <p:spPr>
              <a:xfrm>
                <a:off x="477973" y="1628800"/>
                <a:ext cx="5041637" cy="442429"/>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11.2.7.</a:t>
            </a:r>
            <a:r>
              <a:rPr kumimoji="1" lang="ja-JP" altLang="en-US" dirty="0"/>
              <a:t>　</a:t>
            </a:r>
            <a:r>
              <a:rPr lang="ja-JP" altLang="en-US" dirty="0"/>
              <a:t>独立変数が２つの場合の</a:t>
            </a:r>
            <a:br>
              <a:rPr lang="en-US" altLang="ja-JP" dirty="0"/>
            </a:br>
            <a:r>
              <a:rPr lang="ja-JP" altLang="en-US" dirty="0"/>
              <a:t>偏相関</a:t>
            </a:r>
            <a:endParaRPr kumimoji="1" lang="ja-JP" altLang="en-US" dirty="0"/>
          </a:p>
        </p:txBody>
      </p:sp>
      <p:sp>
        <p:nvSpPr>
          <p:cNvPr id="3" name="コンテンツ プレースホルダ 2"/>
          <p:cNvSpPr>
            <a:spLocks noGrp="1"/>
          </p:cNvSpPr>
          <p:nvPr>
            <p:ph idx="1"/>
          </p:nvPr>
        </p:nvSpPr>
        <p:spPr/>
        <p:txBody>
          <a:bodyPr/>
          <a:lstStyle/>
          <a:p>
            <a:r>
              <a:rPr lang="en-US" altLang="ja-JP" i="1" dirty="0">
                <a:latin typeface="Times New Roman" pitchFamily="18" charset="0"/>
                <a:cs typeface="Times New Roman" pitchFamily="18" charset="0"/>
              </a:rPr>
              <a:t>Y</a:t>
            </a:r>
            <a:r>
              <a:rPr lang="en-US" altLang="ja-JP" dirty="0"/>
              <a:t> </a:t>
            </a:r>
            <a:r>
              <a:rPr lang="ja-JP" altLang="en-US" dirty="0"/>
              <a:t>と</a:t>
            </a: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X</a:t>
            </a:r>
            <a:r>
              <a:rPr lang="ja-JP" altLang="en-US" i="1" baseline="-25000" dirty="0">
                <a:latin typeface="Times New Roman" pitchFamily="18" charset="0"/>
                <a:cs typeface="Times New Roman" pitchFamily="18" charset="0"/>
              </a:rPr>
              <a:t>ｊ</a:t>
            </a:r>
            <a:r>
              <a:rPr lang="ja-JP" altLang="en-US" i="1" dirty="0">
                <a:latin typeface="Times New Roman" pitchFamily="18" charset="0"/>
                <a:cs typeface="Times New Roman" pitchFamily="18" charset="0"/>
              </a:rPr>
              <a:t> </a:t>
            </a:r>
            <a:r>
              <a:rPr lang="ja-JP" altLang="en-US" dirty="0"/>
              <a:t>の</a:t>
            </a:r>
            <a:r>
              <a:rPr lang="ja-JP" altLang="en-US" u="sng" dirty="0">
                <a:solidFill>
                  <a:srgbClr val="FF0000"/>
                </a:solidFill>
              </a:rPr>
              <a:t>偏相関係数</a:t>
            </a:r>
            <a:r>
              <a:rPr lang="ja-JP" altLang="en-US" dirty="0"/>
              <a:t>（</a:t>
            </a:r>
            <a:r>
              <a:rPr lang="en-US" altLang="ja-JP" dirty="0"/>
              <a:t>partial correlation</a:t>
            </a:r>
            <a:r>
              <a:rPr lang="ja-JP" altLang="en-US" dirty="0"/>
              <a:t>）：</a:t>
            </a:r>
            <a:r>
              <a:rPr kumimoji="1" lang="en-US" altLang="ja-JP" i="1" dirty="0">
                <a:latin typeface="Times New Roman" pitchFamily="18" charset="0"/>
                <a:cs typeface="Times New Roman" pitchFamily="18" charset="0"/>
              </a:rPr>
              <a:t>X</a:t>
            </a:r>
            <a:r>
              <a:rPr kumimoji="1" lang="en-US" altLang="ja-JP" i="1" baseline="-25000" dirty="0">
                <a:latin typeface="Times New Roman" pitchFamily="18" charset="0"/>
                <a:cs typeface="Times New Roman" pitchFamily="18" charset="0"/>
              </a:rPr>
              <a:t>i</a:t>
            </a:r>
            <a:r>
              <a:rPr kumimoji="1" lang="en-US" altLang="ja-JP" i="1" dirty="0">
                <a:latin typeface="Times New Roman" pitchFamily="18" charset="0"/>
                <a:cs typeface="Times New Roman" pitchFamily="18" charset="0"/>
              </a:rPr>
              <a:t> </a:t>
            </a:r>
            <a:r>
              <a:rPr kumimoji="1" lang="ja-JP" altLang="en-US" dirty="0" err="1"/>
              <a:t>を統</a:t>
            </a:r>
            <a:r>
              <a:rPr kumimoji="1" lang="ja-JP" altLang="en-US" dirty="0"/>
              <a:t>制した場合の，</a:t>
            </a:r>
            <a:r>
              <a:rPr kumimoji="1" lang="en-US" altLang="ja-JP" i="1" dirty="0">
                <a:latin typeface="Times New Roman" pitchFamily="18" charset="0"/>
                <a:cs typeface="Times New Roman" pitchFamily="18" charset="0"/>
              </a:rPr>
              <a:t>Y</a:t>
            </a:r>
            <a:r>
              <a:rPr kumimoji="1" lang="en-US" altLang="ja-JP" dirty="0"/>
              <a:t> </a:t>
            </a:r>
            <a:r>
              <a:rPr kumimoji="1" lang="ja-JP" altLang="en-US" dirty="0"/>
              <a:t>と </a:t>
            </a:r>
            <a:r>
              <a:rPr kumimoji="1" lang="en-US" altLang="ja-JP" i="1" dirty="0">
                <a:latin typeface="Times New Roman" pitchFamily="18" charset="0"/>
                <a:cs typeface="Times New Roman" pitchFamily="18" charset="0"/>
              </a:rPr>
              <a:t>X</a:t>
            </a:r>
            <a:r>
              <a:rPr kumimoji="1" lang="ja-JP" altLang="en-US" i="1" baseline="-25000" dirty="0">
                <a:latin typeface="Times New Roman" pitchFamily="18" charset="0"/>
                <a:cs typeface="Times New Roman" pitchFamily="18" charset="0"/>
              </a:rPr>
              <a:t>ｊ</a:t>
            </a:r>
            <a:r>
              <a:rPr kumimoji="1" lang="ja-JP" altLang="en-US" i="1" dirty="0">
                <a:latin typeface="Times New Roman" pitchFamily="18" charset="0"/>
                <a:cs typeface="Times New Roman" pitchFamily="18" charset="0"/>
              </a:rPr>
              <a:t> </a:t>
            </a:r>
            <a:r>
              <a:rPr kumimoji="1" lang="ja-JP" altLang="en-US" dirty="0"/>
              <a:t>の相関係数．</a:t>
            </a:r>
            <a:endParaRPr kumimoji="1" lang="en-US" altLang="ja-JP" dirty="0"/>
          </a:p>
          <a:p>
            <a:pPr lvl="1"/>
            <a:r>
              <a:rPr lang="en-US" altLang="ja-JP" i="1" dirty="0">
                <a:latin typeface="Times New Roman" pitchFamily="18" charset="0"/>
                <a:cs typeface="Times New Roman" pitchFamily="18" charset="0"/>
              </a:rPr>
              <a:t>Y</a:t>
            </a:r>
            <a:r>
              <a:rPr lang="en-US" altLang="ja-JP" dirty="0"/>
              <a:t> </a:t>
            </a:r>
            <a:r>
              <a:rPr lang="ja-JP" altLang="en-US" dirty="0"/>
              <a:t>と</a:t>
            </a: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X</a:t>
            </a:r>
            <a:r>
              <a:rPr lang="ja-JP" altLang="en-US" i="1" baseline="-25000" dirty="0">
                <a:latin typeface="Times New Roman" pitchFamily="18" charset="0"/>
                <a:cs typeface="Times New Roman" pitchFamily="18" charset="0"/>
              </a:rPr>
              <a:t>ｊ</a:t>
            </a:r>
            <a:r>
              <a:rPr lang="ja-JP" altLang="en-US" i="1" dirty="0">
                <a:latin typeface="Times New Roman" pitchFamily="18" charset="0"/>
                <a:cs typeface="Times New Roman" pitchFamily="18" charset="0"/>
              </a:rPr>
              <a:t> </a:t>
            </a:r>
            <a:r>
              <a:rPr lang="ja-JP" altLang="en-US" dirty="0"/>
              <a:t>の変動それぞれから，</a:t>
            </a:r>
            <a:r>
              <a:rPr lang="en-US" altLang="ja-JP" i="1" dirty="0">
                <a:latin typeface="Times New Roman" pitchFamily="18" charset="0"/>
                <a:cs typeface="Times New Roman" pitchFamily="18" charset="0"/>
              </a:rPr>
              <a:t>X</a:t>
            </a:r>
            <a:r>
              <a:rPr lang="en-US" altLang="ja-JP" i="1" baseline="-25000" dirty="0">
                <a:latin typeface="Times New Roman" pitchFamily="18" charset="0"/>
                <a:cs typeface="Times New Roman" pitchFamily="18" charset="0"/>
              </a:rPr>
              <a:t>i</a:t>
            </a:r>
            <a:r>
              <a:rPr lang="en-US" altLang="ja-JP" i="1" dirty="0">
                <a:latin typeface="Times New Roman" pitchFamily="18" charset="0"/>
                <a:cs typeface="Times New Roman" pitchFamily="18" charset="0"/>
              </a:rPr>
              <a:t> </a:t>
            </a:r>
            <a:r>
              <a:rPr lang="ja-JP" altLang="en-US" dirty="0"/>
              <a:t>で説明できる変動を除去した後の，</a:t>
            </a:r>
            <a:r>
              <a:rPr lang="en-US" altLang="ja-JP" i="1" dirty="0">
                <a:latin typeface="Times New Roman" pitchFamily="18" charset="0"/>
                <a:cs typeface="Times New Roman" pitchFamily="18" charset="0"/>
              </a:rPr>
              <a:t> Y</a:t>
            </a:r>
            <a:r>
              <a:rPr lang="en-US" altLang="ja-JP" dirty="0"/>
              <a:t> </a:t>
            </a:r>
            <a:r>
              <a:rPr lang="ja-JP" altLang="en-US" dirty="0"/>
              <a:t>と</a:t>
            </a: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X</a:t>
            </a:r>
            <a:r>
              <a:rPr lang="ja-JP" altLang="en-US" i="1" baseline="-25000" dirty="0">
                <a:latin typeface="Times New Roman" pitchFamily="18" charset="0"/>
                <a:cs typeface="Times New Roman" pitchFamily="18" charset="0"/>
              </a:rPr>
              <a:t>ｊ</a:t>
            </a:r>
            <a:r>
              <a:rPr lang="ja-JP" altLang="en-US" i="1" dirty="0">
                <a:latin typeface="Times New Roman" pitchFamily="18" charset="0"/>
                <a:cs typeface="Times New Roman" pitchFamily="18" charset="0"/>
              </a:rPr>
              <a:t> </a:t>
            </a:r>
            <a:r>
              <a:rPr lang="ja-JP" altLang="en-US" dirty="0"/>
              <a:t>の相関</a:t>
            </a:r>
            <a:endParaRPr kumimoji="1" lang="ja-JP" altLang="en-US" dirty="0"/>
          </a:p>
        </p:txBody>
      </p:sp>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88761365-120D-434B-AF0B-07791F32CFD9}"/>
                  </a:ext>
                </a:extLst>
              </p:cNvPr>
              <p:cNvSpPr txBox="1"/>
              <p:nvPr/>
            </p:nvSpPr>
            <p:spPr>
              <a:xfrm>
                <a:off x="2123728" y="3933056"/>
                <a:ext cx="3895810" cy="1164421"/>
              </a:xfrm>
              <a:prstGeom prst="rect">
                <a:avLst/>
              </a:prstGeom>
            </p:spPr>
            <p:style>
              <a:lnRef idx="1">
                <a:schemeClr val="accent3"/>
              </a:lnRef>
              <a:fillRef idx="2">
                <a:schemeClr val="accent3"/>
              </a:fillRef>
              <a:effectRef idx="1">
                <a:schemeClr val="accent3"/>
              </a:effectRef>
              <a:fontRef idx="minor">
                <a:schemeClr val="dk1"/>
              </a:fontRef>
            </p:style>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𝑖</m:t>
                              </m:r>
                            </m:sub>
                          </m:sSub>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up>
                                  <m:r>
                                    <a:rPr kumimoji="1" lang="en-US" altLang="ja-JP" sz="2400" b="0" i="1" smtClean="0">
                                      <a:latin typeface="Cambria Math" panose="02040503050406030204" pitchFamily="18" charset="0"/>
                                    </a:rPr>
                                    <m:t>2</m:t>
                                  </m:r>
                                </m:sup>
                              </m:sSubSup>
                            </m:e>
                          </m:rad>
                          <m:rad>
                            <m:radPr>
                              <m:degHide m:val="on"/>
                              <m:ctrlPr>
                                <a:rPr kumimoji="1" lang="en-US" altLang="ja-JP" sz="2400" b="0" i="1" smtClean="0">
                                  <a:latin typeface="Cambria Math" panose="02040503050406030204" pitchFamily="18" charset="0"/>
                                </a:rPr>
                              </m:ctrlPr>
                            </m:radPr>
                            <m:deg/>
                            <m:e>
                              <m:r>
                                <a:rPr lang="en-US" altLang="ja-JP" sz="2400" i="1">
                                  <a:latin typeface="Cambria Math" panose="02040503050406030204" pitchFamily="18" charset="0"/>
                                </a:rPr>
                                <m:t>1−</m:t>
                              </m:r>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𝑟</m:t>
                                  </m:r>
                                </m:e>
                                <m:sub>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𝑋</m:t>
                                      </m:r>
                                    </m:e>
                                    <m:sub>
                                      <m:r>
                                        <a:rPr lang="en-US" altLang="ja-JP" sz="2400" b="0" i="1" smtClean="0">
                                          <a:latin typeface="Cambria Math" panose="02040503050406030204" pitchFamily="18" charset="0"/>
                                        </a:rPr>
                                        <m:t>𝑖</m:t>
                                      </m:r>
                                    </m:sub>
                                  </m:sSub>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𝑋</m:t>
                                      </m:r>
                                    </m:e>
                                    <m:sub>
                                      <m:r>
                                        <a:rPr lang="en-US" altLang="ja-JP" sz="2400" b="0" i="1" smtClean="0">
                                          <a:latin typeface="Cambria Math" panose="02040503050406030204" pitchFamily="18" charset="0"/>
                                        </a:rPr>
                                        <m:t>𝑗</m:t>
                                      </m:r>
                                    </m:sub>
                                  </m:sSub>
                                </m:sub>
                                <m:sup>
                                  <m:r>
                                    <a:rPr lang="en-US" altLang="ja-JP" sz="2400" i="1">
                                      <a:latin typeface="Cambria Math" panose="02040503050406030204" pitchFamily="18" charset="0"/>
                                    </a:rPr>
                                    <m:t>2</m:t>
                                  </m:r>
                                </m:sup>
                              </m:sSubSup>
                            </m:e>
                          </m:rad>
                        </m:den>
                      </m:f>
                    </m:oMath>
                  </m:oMathPara>
                </a14:m>
                <a:endParaRPr kumimoji="1" lang="ja-JP" altLang="en-US" sz="2400" dirty="0"/>
              </a:p>
            </p:txBody>
          </p:sp>
        </mc:Choice>
        <mc:Fallback>
          <p:sp>
            <p:nvSpPr>
              <p:cNvPr id="5" name="テキスト ボックス 4">
                <a:extLst>
                  <a:ext uri="{FF2B5EF4-FFF2-40B4-BE49-F238E27FC236}">
                    <a16:creationId xmlns:a16="http://schemas.microsoft.com/office/drawing/2014/main" id="{88761365-120D-434B-AF0B-07791F32CFD9}"/>
                  </a:ext>
                </a:extLst>
              </p:cNvPr>
              <p:cNvSpPr txBox="1">
                <a:spLocks noRot="1" noChangeAspect="1" noMove="1" noResize="1" noEditPoints="1" noAdjustHandles="1" noChangeArrowheads="1" noChangeShapeType="1" noTextEdit="1"/>
              </p:cNvSpPr>
              <p:nvPr/>
            </p:nvSpPr>
            <p:spPr>
              <a:xfrm>
                <a:off x="2123728" y="3933056"/>
                <a:ext cx="3895810" cy="1164421"/>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normAutofit/>
              </a:bodyPr>
              <a:lstStyle/>
              <a:p>
                <a:r>
                  <a:rPr lang="ja-JP" altLang="en-US" dirty="0"/>
                  <a:t>交互作用の有無を検討するために，交互作用項を含まない予測式（独立変数の個数は </a:t>
                </a:r>
                <a14:m>
                  <m:oMath xmlns:m="http://schemas.openxmlformats.org/officeDocument/2006/math">
                    <m:sSub>
                      <m:sSubPr>
                        <m:ctrlPr>
                          <a:rPr lang="en-US" altLang="ja-JP" i="1">
                            <a:latin typeface="Cambria Math" panose="02040503050406030204" pitchFamily="18" charset="0"/>
                            <a:cs typeface="Times New Roman" pitchFamily="18" charset="0"/>
                          </a:rPr>
                        </m:ctrlPr>
                      </m:sSubPr>
                      <m:e>
                        <m:r>
                          <a:rPr lang="en-US" altLang="ja-JP" i="1">
                            <a:latin typeface="Cambria Math" panose="02040503050406030204" pitchFamily="18" charset="0"/>
                            <a:cs typeface="Times New Roman" pitchFamily="18" charset="0"/>
                          </a:rPr>
                          <m:t>𝑘</m:t>
                        </m:r>
                      </m:e>
                      <m:sub>
                        <m:r>
                          <a:rPr lang="en-US" altLang="ja-JP" b="0" i="1" smtClean="0">
                            <a:latin typeface="Cambria Math" panose="02040503050406030204" pitchFamily="18" charset="0"/>
                            <a:cs typeface="Times New Roman" pitchFamily="18" charset="0"/>
                          </a:rPr>
                          <m:t>1</m:t>
                        </m:r>
                      </m:sub>
                    </m:sSub>
                  </m:oMath>
                </a14:m>
                <a:r>
                  <a:rPr lang="ja-JP" altLang="en-US" dirty="0"/>
                  <a:t>）</a:t>
                </a:r>
                <a:r>
                  <a:rPr lang="en-US" altLang="ja-JP" dirty="0">
                    <a:cs typeface="Times New Roman" pitchFamily="18" charset="0"/>
                  </a:rPr>
                  <a:t> </a:t>
                </a:r>
                <a:r>
                  <a:rPr lang="ja-JP" altLang="en-US" dirty="0"/>
                  <a:t>での決定係数（</a:t>
                </a:r>
                <a14:m>
                  <m:oMath xmlns:m="http://schemas.openxmlformats.org/officeDocument/2006/math">
                    <m:sSubSup>
                      <m:sSubSupPr>
                        <m:ctrlPr>
                          <a:rPr lang="en-US" altLang="ja-JP" i="1" smtClean="0">
                            <a:latin typeface="Cambria Math" panose="02040503050406030204" pitchFamily="18" charset="0"/>
                          </a:rPr>
                        </m:ctrlPr>
                      </m:sSubSupPr>
                      <m:e>
                        <m:r>
                          <a:rPr lang="en-US" altLang="ja-JP" b="0" i="1" smtClean="0">
                            <a:latin typeface="Cambria Math" panose="02040503050406030204" pitchFamily="18" charset="0"/>
                          </a:rPr>
                          <m:t>𝑅</m:t>
                        </m:r>
                      </m:e>
                      <m:sub>
                        <m:r>
                          <a:rPr lang="en-US" altLang="ja-JP" b="0" i="1" smtClean="0">
                            <a:latin typeface="Cambria Math" panose="02040503050406030204" pitchFamily="18" charset="0"/>
                          </a:rPr>
                          <m:t>1</m:t>
                        </m:r>
                      </m:sub>
                      <m:sup>
                        <m:r>
                          <a:rPr lang="en-US" altLang="ja-JP" b="0" i="1" smtClean="0">
                            <a:latin typeface="Cambria Math" panose="02040503050406030204" pitchFamily="18" charset="0"/>
                          </a:rPr>
                          <m:t>2</m:t>
                        </m:r>
                      </m:sup>
                    </m:sSubSup>
                  </m:oMath>
                </a14:m>
                <a:r>
                  <a:rPr lang="ja-JP" altLang="en-US" dirty="0"/>
                  <a:t>）に比べて，交互作用項を加えた予測式（独立変数の個数は</a:t>
                </a:r>
                <a:r>
                  <a:rPr lang="en-US" altLang="ja-JP" i="1" dirty="0">
                    <a:latin typeface="Times New Roman" pitchFamily="18" charset="0"/>
                    <a:cs typeface="Times New Roman" pitchFamily="18" charset="0"/>
                  </a:rPr>
                  <a:t> </a:t>
                </a:r>
                <a14:m>
                  <m:oMath xmlns:m="http://schemas.openxmlformats.org/officeDocument/2006/math">
                    <m:sSub>
                      <m:sSubPr>
                        <m:ctrlPr>
                          <a:rPr lang="en-US" altLang="ja-JP" i="1" smtClean="0">
                            <a:latin typeface="Cambria Math" panose="02040503050406030204" pitchFamily="18" charset="0"/>
                            <a:cs typeface="Times New Roman" pitchFamily="18" charset="0"/>
                          </a:rPr>
                        </m:ctrlPr>
                      </m:sSubPr>
                      <m:e>
                        <m:r>
                          <a:rPr lang="en-US" altLang="ja-JP" b="0" i="1" smtClean="0">
                            <a:latin typeface="Cambria Math" panose="02040503050406030204" pitchFamily="18" charset="0"/>
                            <a:cs typeface="Times New Roman" pitchFamily="18" charset="0"/>
                          </a:rPr>
                          <m:t>𝑘</m:t>
                        </m:r>
                      </m:e>
                      <m:sub>
                        <m:r>
                          <a:rPr lang="en-US" altLang="ja-JP" b="0" i="1" smtClean="0">
                            <a:latin typeface="Cambria Math" panose="02040503050406030204" pitchFamily="18" charset="0"/>
                            <a:cs typeface="Times New Roman" pitchFamily="18" charset="0"/>
                          </a:rPr>
                          <m:t>2</m:t>
                        </m:r>
                      </m:sub>
                    </m:sSub>
                  </m:oMath>
                </a14:m>
                <a:r>
                  <a:rPr lang="ja-JP" altLang="en-US" dirty="0"/>
                  <a:t>）での決定係数（</a:t>
                </a:r>
                <a:r>
                  <a:rPr lang="en-US" altLang="ja-JP" dirty="0"/>
                  <a:t> </a:t>
                </a:r>
                <a14:m>
                  <m:oMath xmlns:m="http://schemas.openxmlformats.org/officeDocument/2006/math">
                    <m:sSubSup>
                      <m:sSubSupPr>
                        <m:ctrlPr>
                          <a:rPr lang="en-US" altLang="ja-JP" i="1">
                            <a:latin typeface="Cambria Math" panose="02040503050406030204" pitchFamily="18" charset="0"/>
                          </a:rPr>
                        </m:ctrlPr>
                      </m:sSubSupPr>
                      <m:e>
                        <m:r>
                          <a:rPr lang="en-US" altLang="ja-JP" i="1">
                            <a:latin typeface="Cambria Math" panose="02040503050406030204" pitchFamily="18" charset="0"/>
                          </a:rPr>
                          <m:t>𝑅</m:t>
                        </m:r>
                      </m:e>
                      <m:sub>
                        <m:r>
                          <a:rPr lang="en-US" altLang="ja-JP" b="0" i="1" smtClean="0">
                            <a:latin typeface="Cambria Math" panose="02040503050406030204" pitchFamily="18" charset="0"/>
                          </a:rPr>
                          <m:t>2</m:t>
                        </m:r>
                      </m:sub>
                      <m:sup>
                        <m:r>
                          <a:rPr lang="en-US" altLang="ja-JP" i="1">
                            <a:latin typeface="Cambria Math" panose="02040503050406030204" pitchFamily="18" charset="0"/>
                          </a:rPr>
                          <m:t>2</m:t>
                        </m:r>
                      </m:sup>
                    </m:sSubSup>
                    <m:r>
                      <a:rPr lang="en-US" altLang="ja-JP" i="1">
                        <a:latin typeface="Cambria Math" panose="02040503050406030204" pitchFamily="18" charset="0"/>
                      </a:rPr>
                      <m:t> </m:t>
                    </m:r>
                  </m:oMath>
                </a14:m>
                <a:r>
                  <a:rPr lang="ja-JP" altLang="en-US" dirty="0"/>
                  <a:t>）が上昇したかどうかを検定する．</a:t>
                </a:r>
                <a:endParaRPr lang="en-US" altLang="ja-JP" dirty="0"/>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1752" r="-1333"/>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D306C1F6-8F7A-4DC4-9C14-22979E7F9C61}"/>
                  </a:ext>
                </a:extLst>
              </p:cNvPr>
              <p:cNvSpPr txBox="1"/>
              <p:nvPr/>
            </p:nvSpPr>
            <p:spPr>
              <a:xfrm>
                <a:off x="1739269" y="4581128"/>
                <a:ext cx="5665462" cy="83561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𝐹</m:t>
                          </m:r>
                        </m:e>
                        <m:sub>
                          <m:d>
                            <m:dPr>
                              <m:ctrlPr>
                                <a:rPr kumimoji="1" lang="en-US" altLang="ja-JP" sz="2400" i="1" smtClean="0">
                                  <a:latin typeface="Cambria Math" panose="02040503050406030204" pitchFamily="18" charset="0"/>
                                </a:rPr>
                              </m:ctrlPr>
                            </m:dPr>
                            <m:e>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1</m:t>
                                  </m:r>
                                </m:sub>
                              </m:sSub>
                            </m:e>
                          </m:d>
                          <m:r>
                            <a:rPr kumimoji="1" lang="en-US" altLang="ja-JP" sz="2400" b="0" i="1" smtClean="0">
                              <a:latin typeface="Cambria Math" panose="02040503050406030204" pitchFamily="18" charset="0"/>
                            </a:rPr>
                            <m:t>,</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𝑁</m:t>
                              </m:r>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−1</m:t>
                              </m:r>
                            </m:e>
                          </m:d>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f>
                            <m:fPr>
                              <m:type m:val="lin"/>
                              <m:ctrlPr>
                                <a:rPr kumimoji="1" lang="en-US" altLang="ja-JP" sz="2400" b="0" i="1" smtClean="0">
                                  <a:latin typeface="Cambria Math" panose="02040503050406030204" pitchFamily="18" charset="0"/>
                                </a:rPr>
                              </m:ctrlPr>
                            </m:fPr>
                            <m:num>
                              <m:d>
                                <m:dPr>
                                  <m:ctrlPr>
                                    <a:rPr kumimoji="1" lang="en-US" altLang="ja-JP" sz="2400" b="0" i="1" smtClean="0">
                                      <a:latin typeface="Cambria Math" panose="02040503050406030204" pitchFamily="18" charset="0"/>
                                    </a:rPr>
                                  </m:ctrlPr>
                                </m:dPr>
                                <m:e>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𝑅</m:t>
                                      </m:r>
                                    </m:e>
                                    <m:sub>
                                      <m:r>
                                        <a:rPr lang="en-US" altLang="ja-JP" sz="2400" i="1">
                                          <a:latin typeface="Cambria Math" panose="02040503050406030204" pitchFamily="18" charset="0"/>
                                        </a:rPr>
                                        <m:t>2</m:t>
                                      </m:r>
                                    </m:sub>
                                    <m:sup>
                                      <m:r>
                                        <a:rPr lang="en-US" altLang="ja-JP" sz="2400" i="1">
                                          <a:latin typeface="Cambria Math" panose="02040503050406030204" pitchFamily="18" charset="0"/>
                                        </a:rPr>
                                        <m:t>2</m:t>
                                      </m:r>
                                    </m:sup>
                                  </m:sSubSup>
                                  <m:r>
                                    <a:rPr lang="en-US" altLang="ja-JP" sz="2400" i="1">
                                      <a:latin typeface="Cambria Math" panose="02040503050406030204" pitchFamily="18" charset="0"/>
                                    </a:rPr>
                                    <m:t>−</m:t>
                                  </m:r>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𝑅</m:t>
                                      </m:r>
                                    </m:e>
                                    <m:sub>
                                      <m:r>
                                        <a:rPr lang="en-US" altLang="ja-JP" sz="2400" i="1">
                                          <a:latin typeface="Cambria Math" panose="02040503050406030204" pitchFamily="18" charset="0"/>
                                        </a:rPr>
                                        <m:t>1</m:t>
                                      </m:r>
                                    </m:sub>
                                    <m:sup>
                                      <m:r>
                                        <a:rPr lang="en-US" altLang="ja-JP" sz="2400" i="1">
                                          <a:latin typeface="Cambria Math" panose="02040503050406030204" pitchFamily="18" charset="0"/>
                                        </a:rPr>
                                        <m:t>2</m:t>
                                      </m:r>
                                    </m:sup>
                                  </m:sSubSup>
                                </m:e>
                              </m:d>
                            </m:num>
                            <m:den>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1</m:t>
                                      </m:r>
                                    </m:sub>
                                  </m:sSub>
                                </m:e>
                              </m:d>
                            </m:den>
                          </m:f>
                        </m:num>
                        <m:den>
                          <m:f>
                            <m:fPr>
                              <m:type m:val="lin"/>
                              <m:ctrlPr>
                                <a:rPr kumimoji="1" lang="en-US" altLang="ja-JP" sz="2400" b="0" i="1" smtClean="0">
                                  <a:latin typeface="Cambria Math" panose="02040503050406030204" pitchFamily="18" charset="0"/>
                                </a:rPr>
                              </m:ctrlPr>
                            </m:fPr>
                            <m:num>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𝑅</m:t>
                                      </m:r>
                                    </m:e>
                                    <m:sub>
                                      <m:r>
                                        <a:rPr kumimoji="1" lang="en-US" altLang="ja-JP" sz="2400" b="0" i="1" smtClean="0">
                                          <a:latin typeface="Cambria Math" panose="02040503050406030204" pitchFamily="18" charset="0"/>
                                        </a:rPr>
                                        <m:t>2</m:t>
                                      </m:r>
                                    </m:sub>
                                    <m:sup>
                                      <m:r>
                                        <a:rPr kumimoji="1" lang="en-US" altLang="ja-JP" sz="2400" b="0" i="1" smtClean="0">
                                          <a:latin typeface="Cambria Math" panose="02040503050406030204" pitchFamily="18" charset="0"/>
                                        </a:rPr>
                                        <m:t>2</m:t>
                                      </m:r>
                                    </m:sup>
                                  </m:sSubSup>
                                </m:e>
                              </m:d>
                            </m:num>
                            <m:den>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𝑁</m:t>
                                  </m:r>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𝑘</m:t>
                                      </m:r>
                                    </m:e>
                                    <m:sub>
                                      <m:r>
                                        <a:rPr kumimoji="1" lang="en-US" altLang="ja-JP" sz="2400" b="0" i="1" smtClean="0">
                                          <a:latin typeface="Cambria Math" panose="02040503050406030204" pitchFamily="18" charset="0"/>
                                        </a:rPr>
                                        <m:t>2</m:t>
                                      </m:r>
                                    </m:sub>
                                  </m:sSub>
                                  <m:r>
                                    <a:rPr kumimoji="1" lang="en-US" altLang="ja-JP" sz="2400" b="0" i="1" smtClean="0">
                                      <a:latin typeface="Cambria Math" panose="02040503050406030204" pitchFamily="18" charset="0"/>
                                    </a:rPr>
                                    <m:t>−1</m:t>
                                  </m:r>
                                </m:e>
                              </m:d>
                            </m:den>
                          </m:f>
                        </m:den>
                      </m:f>
                    </m:oMath>
                  </m:oMathPara>
                </a14:m>
                <a:endParaRPr kumimoji="1" lang="ja-JP" altLang="en-US" sz="2400" dirty="0"/>
              </a:p>
            </p:txBody>
          </p:sp>
        </mc:Choice>
        <mc:Fallback>
          <p:sp>
            <p:nvSpPr>
              <p:cNvPr id="5" name="テキスト ボックス 4">
                <a:extLst>
                  <a:ext uri="{FF2B5EF4-FFF2-40B4-BE49-F238E27FC236}">
                    <a16:creationId xmlns:a16="http://schemas.microsoft.com/office/drawing/2014/main" id="{D306C1F6-8F7A-4DC4-9C14-22979E7F9C61}"/>
                  </a:ext>
                </a:extLst>
              </p:cNvPr>
              <p:cNvSpPr txBox="1">
                <a:spLocks noRot="1" noChangeAspect="1" noMove="1" noResize="1" noEditPoints="1" noAdjustHandles="1" noChangeArrowheads="1" noChangeShapeType="1" noTextEdit="1"/>
              </p:cNvSpPr>
              <p:nvPr/>
            </p:nvSpPr>
            <p:spPr>
              <a:xfrm>
                <a:off x="1739269" y="4581128"/>
                <a:ext cx="5665462" cy="835613"/>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交互作用が有意でなければ，男性での回帰直線と，女性での回帰直線の傾きは同じであると考えられる（正確には，「異なるとは言えない」）．</a:t>
            </a:r>
          </a:p>
          <a:p>
            <a:endParaRPr kumimoji="1" lang="ja-JP" altLang="en-US" dirty="0"/>
          </a:p>
        </p:txBody>
      </p:sp>
      <p:cxnSp>
        <p:nvCxnSpPr>
          <p:cNvPr id="5" name="直線矢印コネクタ 4"/>
          <p:cNvCxnSpPr/>
          <p:nvPr/>
        </p:nvCxnSpPr>
        <p:spPr>
          <a:xfrm rot="5400000" flipH="1" flipV="1">
            <a:off x="1835696" y="4725144"/>
            <a:ext cx="259228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3131840" y="6021288"/>
            <a:ext cx="3088754" cy="91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411760" y="3789040"/>
            <a:ext cx="553998" cy="1631216"/>
          </a:xfrm>
          <a:prstGeom prst="rect">
            <a:avLst/>
          </a:prstGeom>
          <a:noFill/>
        </p:spPr>
        <p:txBody>
          <a:bodyPr vert="eaVert" wrap="none" rtlCol="0">
            <a:spAutoFit/>
          </a:bodyPr>
          <a:lstStyle/>
          <a:p>
            <a:r>
              <a:rPr kumimoji="1" lang="ja-JP" altLang="en-US" sz="2400" dirty="0"/>
              <a:t>性的寛容性</a:t>
            </a:r>
          </a:p>
        </p:txBody>
      </p:sp>
      <p:sp>
        <p:nvSpPr>
          <p:cNvPr id="10" name="テキスト ボックス 9"/>
          <p:cNvSpPr txBox="1"/>
          <p:nvPr/>
        </p:nvSpPr>
        <p:spPr>
          <a:xfrm>
            <a:off x="6372200" y="5805264"/>
            <a:ext cx="800219" cy="461665"/>
          </a:xfrm>
          <a:prstGeom prst="rect">
            <a:avLst/>
          </a:prstGeom>
          <a:noFill/>
        </p:spPr>
        <p:txBody>
          <a:bodyPr wrap="none" rtlCol="0">
            <a:spAutoFit/>
          </a:bodyPr>
          <a:lstStyle/>
          <a:p>
            <a:r>
              <a:rPr kumimoji="1" lang="ja-JP" altLang="en-US" sz="2400" dirty="0"/>
              <a:t>年齢</a:t>
            </a:r>
          </a:p>
        </p:txBody>
      </p:sp>
      <p:cxnSp>
        <p:nvCxnSpPr>
          <p:cNvPr id="12" name="直線コネクタ 11"/>
          <p:cNvCxnSpPr/>
          <p:nvPr/>
        </p:nvCxnSpPr>
        <p:spPr>
          <a:xfrm>
            <a:off x="3347864" y="4149080"/>
            <a:ext cx="2592288" cy="7200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347864" y="4653136"/>
            <a:ext cx="2592288" cy="7200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012160" y="4581128"/>
            <a:ext cx="800219" cy="461665"/>
          </a:xfrm>
          <a:prstGeom prst="rect">
            <a:avLst/>
          </a:prstGeom>
          <a:noFill/>
        </p:spPr>
        <p:txBody>
          <a:bodyPr wrap="none" rtlCol="0">
            <a:spAutoFit/>
          </a:bodyPr>
          <a:lstStyle/>
          <a:p>
            <a:r>
              <a:rPr lang="ja-JP" altLang="en-US" sz="2400" dirty="0"/>
              <a:t>男性</a:t>
            </a:r>
            <a:endParaRPr kumimoji="1" lang="ja-JP" altLang="en-US" sz="2400" dirty="0"/>
          </a:p>
        </p:txBody>
      </p:sp>
      <p:sp>
        <p:nvSpPr>
          <p:cNvPr id="16" name="テキスト ボックス 15"/>
          <p:cNvSpPr txBox="1"/>
          <p:nvPr/>
        </p:nvSpPr>
        <p:spPr>
          <a:xfrm>
            <a:off x="6012160" y="5085184"/>
            <a:ext cx="800219" cy="461665"/>
          </a:xfrm>
          <a:prstGeom prst="rect">
            <a:avLst/>
          </a:prstGeom>
          <a:noFill/>
        </p:spPr>
        <p:txBody>
          <a:bodyPr wrap="none" rtlCol="0">
            <a:spAutoFit/>
          </a:bodyPr>
          <a:lstStyle/>
          <a:p>
            <a:r>
              <a:rPr kumimoji="1" lang="ja-JP" altLang="en-US" sz="2400" dirty="0"/>
              <a:t>女性</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理解確認のポイント</a:t>
            </a:r>
          </a:p>
        </p:txBody>
      </p:sp>
      <p:sp>
        <p:nvSpPr>
          <p:cNvPr id="3" name="コンテンツ プレースホルダー 2"/>
          <p:cNvSpPr>
            <a:spLocks noGrp="1"/>
          </p:cNvSpPr>
          <p:nvPr>
            <p:ph idx="1"/>
          </p:nvPr>
        </p:nvSpPr>
        <p:spPr/>
        <p:txBody>
          <a:bodyPr>
            <a:normAutofit lnSpcReduction="10000"/>
          </a:bodyPr>
          <a:lstStyle/>
          <a:p>
            <a:r>
              <a:rPr lang="ja-JP" altLang="en-US" dirty="0"/>
              <a:t>偏相関係数とは何か，説明できますか？</a:t>
            </a:r>
            <a:endParaRPr lang="en-US" altLang="ja-JP" dirty="0"/>
          </a:p>
          <a:p>
            <a:r>
              <a:rPr lang="ja-JP" altLang="en-US" dirty="0"/>
              <a:t>偏相関係数を計算することができますか？</a:t>
            </a:r>
            <a:endParaRPr lang="en-US" altLang="ja-JP" dirty="0"/>
          </a:p>
          <a:p>
            <a:pPr lvl="1"/>
            <a:r>
              <a:rPr lang="ja-JP" altLang="en-US" dirty="0"/>
              <a:t>定義式は覚えなくてもよい</a:t>
            </a:r>
            <a:endParaRPr lang="en-US" altLang="ja-JP" dirty="0"/>
          </a:p>
          <a:p>
            <a:r>
              <a:rPr lang="ja-JP" altLang="en-US" dirty="0"/>
              <a:t>重回帰分析のモデル式を書くことができますか？</a:t>
            </a:r>
            <a:endParaRPr lang="en-US" altLang="ja-JP" dirty="0"/>
          </a:p>
          <a:p>
            <a:r>
              <a:rPr lang="ja-JP" altLang="en-US" dirty="0"/>
              <a:t>偏回帰係数の意味を説明できますか？</a:t>
            </a:r>
            <a:endParaRPr lang="en-US" altLang="ja-JP" dirty="0"/>
          </a:p>
          <a:p>
            <a:pPr lvl="1"/>
            <a:r>
              <a:rPr lang="ja-JP" altLang="en-US" dirty="0"/>
              <a:t>他の変数の値を一定に保ち，その変数の値を１単位だけ増加させたときの，目的変数の値の変化．</a:t>
            </a:r>
            <a:endParaRPr lang="en-US" altLang="ja-JP" dirty="0"/>
          </a:p>
        </p:txBody>
      </p:sp>
    </p:spTree>
    <p:extLst>
      <p:ext uri="{BB962C8B-B14F-4D97-AF65-F5344CB8AC3E}">
        <p14:creationId xmlns:p14="http://schemas.microsoft.com/office/powerpoint/2010/main" val="3854862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r>
              <a:rPr lang="ja-JP" altLang="en-US" dirty="0"/>
              <a:t>決定係数の定義式を書き，その意味を説明できますか？</a:t>
            </a:r>
          </a:p>
          <a:p>
            <a:r>
              <a:rPr lang="ja-JP" altLang="en-US" dirty="0"/>
              <a:t>データが与えられたとき，決定係数の有意性検定を実行できますか？</a:t>
            </a:r>
            <a:endParaRPr lang="en-US" altLang="ja-JP" dirty="0"/>
          </a:p>
          <a:p>
            <a:pPr marL="971550" lvl="1" indent="-514350">
              <a:buFont typeface="+mj-lt"/>
              <a:buAutoNum type="arabicPeriod"/>
            </a:pPr>
            <a:r>
              <a:rPr lang="ja-JP" altLang="en-US" dirty="0"/>
              <a:t>回帰モデルのパラメータを求める</a:t>
            </a:r>
            <a:endParaRPr lang="en-US" altLang="ja-JP" dirty="0"/>
          </a:p>
          <a:p>
            <a:pPr marL="971550" lvl="1" indent="-514350">
              <a:buFont typeface="+mj-lt"/>
              <a:buAutoNum type="arabicPeriod"/>
            </a:pPr>
            <a:r>
              <a:rPr lang="ja-JP" altLang="en-US" dirty="0"/>
              <a:t>予測値を計算する</a:t>
            </a:r>
            <a:endParaRPr lang="en-US" altLang="ja-JP" dirty="0"/>
          </a:p>
          <a:p>
            <a:pPr marL="971550" lvl="1" indent="-514350">
              <a:buFont typeface="+mj-lt"/>
              <a:buAutoNum type="arabicPeriod"/>
            </a:pPr>
            <a:r>
              <a:rPr lang="ja-JP" altLang="en-US" dirty="0"/>
              <a:t>目的変数 </a:t>
            </a:r>
            <a:r>
              <a:rPr lang="en-US" altLang="ja-JP" i="1" dirty="0">
                <a:latin typeface="Times New Roman" panose="02020603050405020304" pitchFamily="18" charset="0"/>
                <a:cs typeface="Times New Roman" panose="02020603050405020304" pitchFamily="18" charset="0"/>
              </a:rPr>
              <a:t>Y</a:t>
            </a:r>
            <a:r>
              <a:rPr lang="en-US" altLang="ja-JP" dirty="0"/>
              <a:t> </a:t>
            </a:r>
            <a:r>
              <a:rPr lang="ja-JP" altLang="en-US" dirty="0"/>
              <a:t>の，平均からの平方和を分解する</a:t>
            </a:r>
            <a:endParaRPr lang="en-US" altLang="ja-JP" dirty="0"/>
          </a:p>
          <a:p>
            <a:pPr marL="971550" lvl="1" indent="-514350">
              <a:buFont typeface="+mj-lt"/>
              <a:buAutoNum type="arabicPeriod"/>
            </a:pPr>
            <a:r>
              <a:rPr lang="ja-JP" altLang="en-US" dirty="0"/>
              <a:t>平方和を自由度で割る</a:t>
            </a:r>
            <a:endParaRPr lang="en-US" altLang="ja-JP" dirty="0"/>
          </a:p>
          <a:p>
            <a:pPr marL="971550" lvl="1" indent="-514350">
              <a:buFont typeface="+mj-lt"/>
              <a:buAutoNum type="arabicPeriod"/>
            </a:pPr>
            <a:r>
              <a:rPr lang="en-US" altLang="ja-JP" i="1" dirty="0">
                <a:latin typeface="Times New Roman" panose="02020603050405020304" pitchFamily="18" charset="0"/>
                <a:cs typeface="Times New Roman" panose="02020603050405020304" pitchFamily="18" charset="0"/>
              </a:rPr>
              <a:t>F</a:t>
            </a:r>
            <a:r>
              <a:rPr lang="en-US" altLang="ja-JP" dirty="0"/>
              <a:t> </a:t>
            </a:r>
            <a:r>
              <a:rPr lang="ja-JP" altLang="en-US" dirty="0"/>
              <a:t>統計量を計算する</a:t>
            </a:r>
            <a:endParaRPr lang="en-US" altLang="ja-JP" dirty="0"/>
          </a:p>
        </p:txBody>
      </p:sp>
    </p:spTree>
    <p:extLst>
      <p:ext uri="{BB962C8B-B14F-4D97-AF65-F5344CB8AC3E}">
        <p14:creationId xmlns:p14="http://schemas.microsoft.com/office/powerpoint/2010/main" val="2403067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データが与えられたとき，偏回帰係数の有意性検定を実行できますか？</a:t>
            </a:r>
            <a:endParaRPr lang="en-US" altLang="ja-JP" dirty="0"/>
          </a:p>
          <a:p>
            <a:pPr lvl="1"/>
            <a:r>
              <a:rPr lang="ja-JP" altLang="en-US" dirty="0"/>
              <a:t>偏回帰係数の標準誤差は，ソフトウェアが与えてくれるものとする．</a:t>
            </a:r>
          </a:p>
          <a:p>
            <a:r>
              <a:rPr lang="ja-JP" altLang="en-US" dirty="0"/>
              <a:t>データが与えられたとき，偏回帰係数の信頼区間を構成できますか？</a:t>
            </a:r>
          </a:p>
          <a:p>
            <a:endParaRPr kumimoji="1" lang="ja-JP" altLang="en-US" dirty="0"/>
          </a:p>
        </p:txBody>
      </p:sp>
    </p:spTree>
    <p:extLst>
      <p:ext uri="{BB962C8B-B14F-4D97-AF65-F5344CB8AC3E}">
        <p14:creationId xmlns:p14="http://schemas.microsoft.com/office/powerpoint/2010/main" val="978110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多重共線性とは何か，説明できますか？</a:t>
            </a:r>
            <a:endParaRPr kumimoji="1" lang="en-US" altLang="ja-JP" dirty="0"/>
          </a:p>
          <a:p>
            <a:r>
              <a:rPr lang="ja-JP" altLang="en-US" dirty="0"/>
              <a:t>多重共線性が生じていないかどうか，簡単にチェックする方法を知っていますか？</a:t>
            </a:r>
            <a:endParaRPr lang="en-US" altLang="ja-JP" dirty="0"/>
          </a:p>
          <a:p>
            <a:r>
              <a:rPr kumimoji="1" lang="ja-JP" altLang="en-US" dirty="0"/>
              <a:t>多重共線性が疑われる</a:t>
            </a:r>
            <a:r>
              <a:rPr lang="ja-JP" altLang="en-US" dirty="0"/>
              <a:t>ときには，どのような対処をするべきかわかりますか？</a:t>
            </a:r>
            <a:endParaRPr kumimoji="1" lang="ja-JP" altLang="en-US" dirty="0"/>
          </a:p>
        </p:txBody>
      </p:sp>
    </p:spTree>
    <p:extLst>
      <p:ext uri="{BB962C8B-B14F-4D97-AF65-F5344CB8AC3E}">
        <p14:creationId xmlns:p14="http://schemas.microsoft.com/office/powerpoint/2010/main" val="3232085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ダミー変数とは何か，説明できますか？</a:t>
            </a:r>
            <a:endParaRPr kumimoji="1" lang="en-US" altLang="ja-JP" dirty="0"/>
          </a:p>
          <a:p>
            <a:r>
              <a:rPr lang="ja-JP" altLang="en-US" dirty="0"/>
              <a:t>ダミー変数を用いて，</a:t>
            </a:r>
            <a:r>
              <a:rPr lang="en-US" altLang="ja-JP" i="1" dirty="0">
                <a:latin typeface="Times New Roman" pitchFamily="18" charset="0"/>
                <a:cs typeface="Times New Roman" pitchFamily="18" charset="0"/>
              </a:rPr>
              <a:t>J</a:t>
            </a:r>
            <a:r>
              <a:rPr lang="en-US" altLang="ja-JP" dirty="0"/>
              <a:t> </a:t>
            </a:r>
            <a:r>
              <a:rPr lang="ja-JP" altLang="en-US" dirty="0"/>
              <a:t>個のカテゴリがある質的変数への反応をコード化し，重回帰分析に組み込むことができますか？</a:t>
            </a:r>
            <a:endParaRPr lang="en-US" altLang="ja-JP" dirty="0"/>
          </a:p>
          <a:p>
            <a:r>
              <a:rPr kumimoji="1" lang="ja-JP" altLang="en-US" dirty="0"/>
              <a:t>交互作用を検討するための，重回帰モデルの式を書くことができますか？</a:t>
            </a:r>
            <a:endParaRPr kumimoji="1" lang="en-US" altLang="ja-JP" dirty="0"/>
          </a:p>
          <a:p>
            <a:pPr lvl="1"/>
            <a:r>
              <a:rPr kumimoji="1" lang="ja-JP" altLang="en-US" dirty="0"/>
              <a:t>一方は量的変数，もう一方はダミー変数とします．</a:t>
            </a:r>
          </a:p>
        </p:txBody>
      </p:sp>
    </p:spTree>
    <p:extLst>
      <p:ext uri="{BB962C8B-B14F-4D97-AF65-F5344CB8AC3E}">
        <p14:creationId xmlns:p14="http://schemas.microsoft.com/office/powerpoint/2010/main" val="2479001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r>
              <a:rPr kumimoji="1" lang="ja-JP" altLang="en-US" dirty="0"/>
              <a:t>ダミー変数を用いて，交互作用を表す項をモデルに入れたとき，これは２つの予測式を得ることになります．これはなぜか説明できますか？</a:t>
            </a:r>
            <a:endParaRPr kumimoji="1" lang="en-US" altLang="ja-JP" dirty="0"/>
          </a:p>
          <a:p>
            <a:pPr lvl="1"/>
            <a:r>
              <a:rPr lang="ja-JP" altLang="en-US" dirty="0"/>
              <a:t>交互作用は，２つの予測式での，何の違いとなりますか？</a:t>
            </a:r>
            <a:endParaRPr lang="en-US" altLang="ja-JP" dirty="0"/>
          </a:p>
          <a:p>
            <a:r>
              <a:rPr lang="ja-JP" altLang="en-US" dirty="0"/>
              <a:t>交互作用がなければ，ダミー変数で表されたカテゴリの違いは，２つの予測式での何に反映されますか？</a:t>
            </a:r>
            <a:endParaRPr lang="en-US" altLang="ja-JP" dirty="0"/>
          </a:p>
          <a:p>
            <a:endParaRPr kumimoji="1" lang="ja-JP" altLang="en-US" dirty="0"/>
          </a:p>
        </p:txBody>
      </p:sp>
    </p:spTree>
    <p:extLst>
      <p:ext uri="{BB962C8B-B14F-4D97-AF65-F5344CB8AC3E}">
        <p14:creationId xmlns:p14="http://schemas.microsoft.com/office/powerpoint/2010/main" val="189308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691679" y="2060848"/>
            <a:ext cx="6048672" cy="27363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5" name="直線矢印コネクタ 4"/>
          <p:cNvCxnSpPr/>
          <p:nvPr/>
        </p:nvCxnSpPr>
        <p:spPr>
          <a:xfrm>
            <a:off x="2699791" y="4221088"/>
            <a:ext cx="374441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2699791" y="2348880"/>
            <a:ext cx="3159968" cy="188059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5400000" flipH="1" flipV="1">
            <a:off x="1691679" y="1988840"/>
            <a:ext cx="3240360" cy="12241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3095835" y="2168860"/>
            <a:ext cx="2952328" cy="115212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a:off x="4896035" y="3320988"/>
            <a:ext cx="1800200"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rot="16200000" flipV="1">
            <a:off x="827583" y="2276872"/>
            <a:ext cx="2952328" cy="93610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rot="5400000" flipH="1" flipV="1">
            <a:off x="1863315" y="3193740"/>
            <a:ext cx="1897360" cy="636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フリーフォーム 42"/>
          <p:cNvSpPr/>
          <p:nvPr/>
        </p:nvSpPr>
        <p:spPr>
          <a:xfrm>
            <a:off x="2430378" y="3004428"/>
            <a:ext cx="360947" cy="220580"/>
          </a:xfrm>
          <a:custGeom>
            <a:avLst/>
            <a:gdLst>
              <a:gd name="connsiteX0" fmla="*/ 0 w 360947"/>
              <a:gd name="connsiteY0" fmla="*/ 220580 h 220580"/>
              <a:gd name="connsiteX1" fmla="*/ 168442 w 360947"/>
              <a:gd name="connsiteY1" fmla="*/ 4011 h 220580"/>
              <a:gd name="connsiteX2" fmla="*/ 360947 w 360947"/>
              <a:gd name="connsiteY2" fmla="*/ 196516 h 220580"/>
            </a:gdLst>
            <a:ahLst/>
            <a:cxnLst>
              <a:cxn ang="0">
                <a:pos x="connsiteX0" y="connsiteY0"/>
              </a:cxn>
              <a:cxn ang="0">
                <a:pos x="connsiteX1" y="connsiteY1"/>
              </a:cxn>
              <a:cxn ang="0">
                <a:pos x="connsiteX2" y="connsiteY2"/>
              </a:cxn>
            </a:cxnLst>
            <a:rect l="l" t="t" r="r" b="b"/>
            <a:pathLst>
              <a:path w="360947" h="220580">
                <a:moveTo>
                  <a:pt x="0" y="220580"/>
                </a:moveTo>
                <a:cubicBezTo>
                  <a:pt x="54142" y="114301"/>
                  <a:pt x="108284" y="8022"/>
                  <a:pt x="168442" y="4011"/>
                </a:cubicBezTo>
                <a:cubicBezTo>
                  <a:pt x="228600" y="0"/>
                  <a:pt x="294773" y="98258"/>
                  <a:pt x="360947" y="196516"/>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n>
                <a:solidFill>
                  <a:schemeClr val="tx1"/>
                </a:solidFill>
              </a:ln>
            </a:endParaRPr>
          </a:p>
        </p:txBody>
      </p:sp>
      <p:cxnSp>
        <p:nvCxnSpPr>
          <p:cNvPr id="45" name="直線コネクタ 44"/>
          <p:cNvCxnSpPr/>
          <p:nvPr/>
        </p:nvCxnSpPr>
        <p:spPr>
          <a:xfrm rot="10800000" flipV="1">
            <a:off x="4571999" y="3861048"/>
            <a:ext cx="360040" cy="720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rot="16200000" flipH="1">
            <a:off x="4499991" y="4005064"/>
            <a:ext cx="288032" cy="1440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5508103" y="3861048"/>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rot="5400000">
            <a:off x="5328083" y="4041068"/>
            <a:ext cx="3600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411759" y="2492896"/>
            <a:ext cx="360996" cy="523220"/>
          </a:xfrm>
          <a:prstGeom prst="rect">
            <a:avLst/>
          </a:prstGeom>
          <a:noFill/>
        </p:spPr>
        <p:txBody>
          <a:bodyPr wrap="none" rtlCol="0">
            <a:spAutoFit/>
          </a:bodyPr>
          <a:lstStyle/>
          <a:p>
            <a:r>
              <a:rPr kumimoji="1" lang="en-US" altLang="ja-JP" sz="2800" i="1" dirty="0">
                <a:latin typeface="Times New Roman" pitchFamily="18" charset="0"/>
                <a:cs typeface="Times New Roman" pitchFamily="18" charset="0"/>
              </a:rPr>
              <a:t>θ</a:t>
            </a:r>
            <a:endParaRPr kumimoji="1" lang="ja-JP" altLang="en-US" sz="2800" i="1"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20" name="テキスト ボックス 19">
                <a:extLst>
                  <a:ext uri="{FF2B5EF4-FFF2-40B4-BE49-F238E27FC236}">
                    <a16:creationId xmlns:a16="http://schemas.microsoft.com/office/drawing/2014/main" id="{7EBD2FB8-39A3-4086-BDB9-9FF8FEF4B1F7}"/>
                  </a:ext>
                </a:extLst>
              </p:cNvPr>
              <p:cNvSpPr txBox="1"/>
              <p:nvPr/>
            </p:nvSpPr>
            <p:spPr>
              <a:xfrm>
                <a:off x="1835695" y="5185415"/>
                <a:ext cx="5138907" cy="116769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𝑖</m:t>
                              </m:r>
                            </m:sub>
                          </m:sSub>
                        </m:sub>
                      </m:sSub>
                      <m:r>
                        <a:rPr kumimoji="1" lang="en-US" altLang="ja-JP" sz="2400" b="0" i="1" smtClean="0">
                          <a:latin typeface="Cambria Math" panose="02040503050406030204" pitchFamily="18" charset="0"/>
                        </a:rPr>
                        <m:t>=</m:t>
                      </m:r>
                      <m:func>
                        <m:funcPr>
                          <m:ctrlPr>
                            <a:rPr kumimoji="1" lang="en-US" altLang="ja-JP" sz="2400" b="0" i="1" smtClean="0">
                              <a:latin typeface="Cambria Math" panose="02040503050406030204" pitchFamily="18" charset="0"/>
                            </a:rPr>
                          </m:ctrlPr>
                        </m:funcPr>
                        <m:fName>
                          <m:r>
                            <m:rPr>
                              <m:sty m:val="p"/>
                            </m:rPr>
                            <a:rPr kumimoji="1" lang="en-US" altLang="ja-JP" sz="2400" b="0" i="0" smtClean="0">
                              <a:latin typeface="Cambria Math" panose="02040503050406030204" pitchFamily="18" charset="0"/>
                            </a:rPr>
                            <m:t>cos</m:t>
                          </m:r>
                        </m:fName>
                        <m:e>
                          <m:r>
                            <a:rPr kumimoji="1" lang="ja-JP" altLang="en-US" sz="2400" b="0" i="1" smtClean="0">
                              <a:latin typeface="Cambria Math" panose="02040503050406030204" pitchFamily="18" charset="0"/>
                            </a:rPr>
                            <m:t>𝜃</m:t>
                          </m:r>
                        </m:e>
                      </m:func>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up>
                                  <m:r>
                                    <a:rPr kumimoji="1" lang="en-US" altLang="ja-JP" sz="2400" b="0" i="1" smtClean="0">
                                      <a:latin typeface="Cambria Math" panose="02040503050406030204" pitchFamily="18" charset="0"/>
                                    </a:rPr>
                                    <m:t>2</m:t>
                                  </m:r>
                                </m:sup>
                              </m:sSubSup>
                            </m:e>
                          </m:rad>
                          <m:rad>
                            <m:radPr>
                              <m:degHide m:val="on"/>
                              <m:ctrlPr>
                                <a:rPr kumimoji="1" lang="en-US" altLang="ja-JP" sz="2400" b="0" i="1" smtClean="0">
                                  <a:latin typeface="Cambria Math" panose="02040503050406030204" pitchFamily="18" charset="0"/>
                                </a:rPr>
                              </m:ctrlPr>
                            </m:radPr>
                            <m:deg/>
                            <m:e>
                              <m:r>
                                <a:rPr lang="en-US" altLang="ja-JP" sz="2400" i="1">
                                  <a:latin typeface="Cambria Math" panose="02040503050406030204" pitchFamily="18" charset="0"/>
                                </a:rPr>
                                <m:t>1−</m:t>
                              </m:r>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𝑟</m:t>
                                  </m:r>
                                </m:e>
                                <m:sub>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𝑋</m:t>
                                      </m:r>
                                    </m:e>
                                    <m:sub>
                                      <m:r>
                                        <a:rPr lang="en-US" altLang="ja-JP" sz="2400" b="0" i="1" smtClean="0">
                                          <a:latin typeface="Cambria Math" panose="02040503050406030204" pitchFamily="18" charset="0"/>
                                        </a:rPr>
                                        <m:t>𝑖</m:t>
                                      </m:r>
                                    </m:sub>
                                  </m:sSub>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𝑋</m:t>
                                      </m:r>
                                    </m:e>
                                    <m:sub>
                                      <m:r>
                                        <a:rPr lang="en-US" altLang="ja-JP" sz="2400" b="0" i="1" smtClean="0">
                                          <a:latin typeface="Cambria Math" panose="02040503050406030204" pitchFamily="18" charset="0"/>
                                        </a:rPr>
                                        <m:t>𝑗</m:t>
                                      </m:r>
                                    </m:sub>
                                  </m:sSub>
                                </m:sub>
                                <m:sup>
                                  <m:r>
                                    <a:rPr lang="en-US" altLang="ja-JP" sz="2400" i="1">
                                      <a:latin typeface="Cambria Math" panose="02040503050406030204" pitchFamily="18" charset="0"/>
                                    </a:rPr>
                                    <m:t>2</m:t>
                                  </m:r>
                                </m:sup>
                              </m:sSubSup>
                            </m:e>
                          </m:rad>
                        </m:den>
                      </m:f>
                    </m:oMath>
                  </m:oMathPara>
                </a14:m>
                <a:endParaRPr kumimoji="1" lang="ja-JP" altLang="en-US" sz="2400" dirty="0"/>
              </a:p>
            </p:txBody>
          </p:sp>
        </mc:Choice>
        <mc:Fallback>
          <p:sp>
            <p:nvSpPr>
              <p:cNvPr id="20" name="テキスト ボックス 19">
                <a:extLst>
                  <a:ext uri="{FF2B5EF4-FFF2-40B4-BE49-F238E27FC236}">
                    <a16:creationId xmlns:a16="http://schemas.microsoft.com/office/drawing/2014/main" id="{7EBD2FB8-39A3-4086-BDB9-9FF8FEF4B1F7}"/>
                  </a:ext>
                </a:extLst>
              </p:cNvPr>
              <p:cNvSpPr txBox="1">
                <a:spLocks noRot="1" noChangeAspect="1" noMove="1" noResize="1" noEditPoints="1" noAdjustHandles="1" noChangeArrowheads="1" noChangeShapeType="1" noTextEdit="1"/>
              </p:cNvSpPr>
              <p:nvPr/>
            </p:nvSpPr>
            <p:spPr>
              <a:xfrm>
                <a:off x="1835695" y="5185415"/>
                <a:ext cx="5138907" cy="116769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 name="テキスト ボックス 2">
                <a:extLst>
                  <a:ext uri="{FF2B5EF4-FFF2-40B4-BE49-F238E27FC236}">
                    <a16:creationId xmlns:a16="http://schemas.microsoft.com/office/drawing/2014/main" id="{D7FE4A31-8CF0-45A2-B9E0-48FD7760B76D}"/>
                  </a:ext>
                </a:extLst>
              </p:cNvPr>
              <p:cNvSpPr txBox="1"/>
              <p:nvPr/>
            </p:nvSpPr>
            <p:spPr>
              <a:xfrm>
                <a:off x="3749007" y="328166"/>
                <a:ext cx="349839" cy="5523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kumimoji="1" lang="ja-JP" altLang="en-US" sz="3200" i="1" smtClean="0">
                              <a:latin typeface="Cambria Math" panose="02040503050406030204" pitchFamily="18" charset="0"/>
                            </a:rPr>
                          </m:ctrlPr>
                        </m:accPr>
                        <m:e>
                          <m:r>
                            <a:rPr kumimoji="1" lang="en-US" altLang="ja-JP" sz="3200" b="0" i="1" smtClean="0">
                              <a:latin typeface="Cambria Math" panose="02040503050406030204" pitchFamily="18" charset="0"/>
                            </a:rPr>
                            <m:t>𝑌</m:t>
                          </m:r>
                        </m:e>
                      </m:acc>
                    </m:oMath>
                  </m:oMathPara>
                </a14:m>
                <a:endParaRPr kumimoji="1" lang="ja-JP" altLang="en-US" sz="3200" dirty="0"/>
              </a:p>
            </p:txBody>
          </p:sp>
        </mc:Choice>
        <mc:Fallback>
          <p:sp>
            <p:nvSpPr>
              <p:cNvPr id="3" name="テキスト ボックス 2">
                <a:extLst>
                  <a:ext uri="{FF2B5EF4-FFF2-40B4-BE49-F238E27FC236}">
                    <a16:creationId xmlns:a16="http://schemas.microsoft.com/office/drawing/2014/main" id="{D7FE4A31-8CF0-45A2-B9E0-48FD7760B76D}"/>
                  </a:ext>
                </a:extLst>
              </p:cNvPr>
              <p:cNvSpPr txBox="1">
                <a:spLocks noRot="1" noChangeAspect="1" noMove="1" noResize="1" noEditPoints="1" noAdjustHandles="1" noChangeArrowheads="1" noChangeShapeType="1" noTextEdit="1"/>
              </p:cNvSpPr>
              <p:nvPr/>
            </p:nvSpPr>
            <p:spPr>
              <a:xfrm>
                <a:off x="3749007" y="328166"/>
                <a:ext cx="349839" cy="552331"/>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テキスト ボックス 3">
                <a:extLst>
                  <a:ext uri="{FF2B5EF4-FFF2-40B4-BE49-F238E27FC236}">
                    <a16:creationId xmlns:a16="http://schemas.microsoft.com/office/drawing/2014/main" id="{273BC6E7-83B4-4013-B40A-4526EAC5A59F}"/>
                  </a:ext>
                </a:extLst>
              </p:cNvPr>
              <p:cNvSpPr txBox="1"/>
              <p:nvPr/>
            </p:nvSpPr>
            <p:spPr>
              <a:xfrm>
                <a:off x="5992985" y="2113182"/>
                <a:ext cx="471283" cy="60324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e>
                        <m:sub>
                          <m:r>
                            <a:rPr kumimoji="1" lang="en-US" altLang="ja-JP" sz="3200" b="0" i="1" smtClean="0">
                              <a:latin typeface="Cambria Math" panose="02040503050406030204" pitchFamily="18" charset="0"/>
                            </a:rPr>
                            <m:t>𝑗</m:t>
                          </m:r>
                        </m:sub>
                      </m:sSub>
                    </m:oMath>
                  </m:oMathPara>
                </a14:m>
                <a:endParaRPr kumimoji="1" lang="ja-JP" altLang="en-US" sz="3200" dirty="0"/>
              </a:p>
            </p:txBody>
          </p:sp>
        </mc:Choice>
        <mc:Fallback>
          <p:sp>
            <p:nvSpPr>
              <p:cNvPr id="4" name="テキスト ボックス 3">
                <a:extLst>
                  <a:ext uri="{FF2B5EF4-FFF2-40B4-BE49-F238E27FC236}">
                    <a16:creationId xmlns:a16="http://schemas.microsoft.com/office/drawing/2014/main" id="{273BC6E7-83B4-4013-B40A-4526EAC5A59F}"/>
                  </a:ext>
                </a:extLst>
              </p:cNvPr>
              <p:cNvSpPr txBox="1">
                <a:spLocks noRot="1" noChangeAspect="1" noMove="1" noResize="1" noEditPoints="1" noAdjustHandles="1" noChangeArrowheads="1" noChangeShapeType="1" noTextEdit="1"/>
              </p:cNvSpPr>
              <p:nvPr/>
            </p:nvSpPr>
            <p:spPr>
              <a:xfrm>
                <a:off x="5992985" y="2113182"/>
                <a:ext cx="471283" cy="603242"/>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6" name="テキスト ボックス 25">
                <a:extLst>
                  <a:ext uri="{FF2B5EF4-FFF2-40B4-BE49-F238E27FC236}">
                    <a16:creationId xmlns:a16="http://schemas.microsoft.com/office/drawing/2014/main" id="{CA8F1918-89C9-4313-84AE-B84CE31CA42D}"/>
                  </a:ext>
                </a:extLst>
              </p:cNvPr>
              <p:cNvSpPr txBox="1"/>
              <p:nvPr/>
            </p:nvSpPr>
            <p:spPr>
              <a:xfrm>
                <a:off x="6547706" y="4033368"/>
                <a:ext cx="472565" cy="5523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3200" i="1" smtClean="0">
                              <a:latin typeface="Cambria Math" panose="02040503050406030204" pitchFamily="18" charset="0"/>
                            </a:rPr>
                          </m:ctrlPr>
                        </m:sSubPr>
                        <m:e>
                          <m:acc>
                            <m:accPr>
                              <m:chr m:val="⃗"/>
                              <m:ctrlPr>
                                <a:rPr kumimoji="1" lang="en-US" altLang="ja-JP" sz="3200" b="0" i="1" smtClean="0">
                                  <a:latin typeface="Cambria Math" panose="02040503050406030204" pitchFamily="18" charset="0"/>
                                </a:rPr>
                              </m:ctrlPr>
                            </m:accPr>
                            <m:e>
                              <m:r>
                                <a:rPr kumimoji="1" lang="en-US" altLang="ja-JP" sz="3200" b="0" i="1" smtClean="0">
                                  <a:latin typeface="Cambria Math" panose="02040503050406030204" pitchFamily="18" charset="0"/>
                                </a:rPr>
                                <m:t>𝑋</m:t>
                              </m:r>
                            </m:e>
                          </m:acc>
                        </m:e>
                        <m:sub>
                          <m:r>
                            <a:rPr kumimoji="1" lang="en-US" altLang="ja-JP" sz="3200" b="0" i="1" smtClean="0">
                              <a:latin typeface="Cambria Math" panose="02040503050406030204" pitchFamily="18" charset="0"/>
                            </a:rPr>
                            <m:t>𝑖</m:t>
                          </m:r>
                        </m:sub>
                      </m:sSub>
                    </m:oMath>
                  </m:oMathPara>
                </a14:m>
                <a:endParaRPr kumimoji="1" lang="ja-JP" altLang="en-US" sz="3200" dirty="0"/>
              </a:p>
            </p:txBody>
          </p:sp>
        </mc:Choice>
        <mc:Fallback>
          <p:sp>
            <p:nvSpPr>
              <p:cNvPr id="26" name="テキスト ボックス 25">
                <a:extLst>
                  <a:ext uri="{FF2B5EF4-FFF2-40B4-BE49-F238E27FC236}">
                    <a16:creationId xmlns:a16="http://schemas.microsoft.com/office/drawing/2014/main" id="{CA8F1918-89C9-4313-84AE-B84CE31CA42D}"/>
                  </a:ext>
                </a:extLst>
              </p:cNvPr>
              <p:cNvSpPr txBox="1">
                <a:spLocks noRot="1" noChangeAspect="1" noMove="1" noResize="1" noEditPoints="1" noAdjustHandles="1" noChangeArrowheads="1" noChangeShapeType="1" noTextEdit="1"/>
              </p:cNvSpPr>
              <p:nvPr/>
            </p:nvSpPr>
            <p:spPr>
              <a:xfrm>
                <a:off x="6547706" y="4033368"/>
                <a:ext cx="472565" cy="552331"/>
              </a:xfrm>
              <a:prstGeom prst="rect">
                <a:avLst/>
              </a:prstGeom>
              <a:blipFill>
                <a:blip r:embed="rId6"/>
                <a:stretch>
                  <a:fillRect/>
                </a:stretch>
              </a:blipFill>
            </p:spPr>
            <p:txBody>
              <a:bodyPr/>
              <a:lstStyle/>
              <a:p>
                <a:r>
                  <a:rPr lang="ja-JP" altLang="en-US">
                    <a:noFill/>
                  </a:rPr>
                  <a:t> </a:t>
                </a:r>
              </a:p>
            </p:txBody>
          </p:sp>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lang="en-US" altLang="ja-JP" i="1" dirty="0">
                <a:latin typeface="Times New Roman" pitchFamily="18" charset="0"/>
                <a:cs typeface="Times New Roman" pitchFamily="18" charset="0"/>
              </a:rPr>
              <a:t>Y</a:t>
            </a:r>
            <a:r>
              <a:rPr lang="en-US" altLang="ja-JP" dirty="0"/>
              <a:t> </a:t>
            </a:r>
            <a:r>
              <a:rPr lang="ja-JP" altLang="en-US" dirty="0"/>
              <a:t>と</a:t>
            </a: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X</a:t>
            </a:r>
            <a:r>
              <a:rPr lang="ja-JP" altLang="en-US" i="1" baseline="-25000" dirty="0">
                <a:latin typeface="Times New Roman" pitchFamily="18" charset="0"/>
                <a:cs typeface="Times New Roman" pitchFamily="18" charset="0"/>
              </a:rPr>
              <a:t>ｊ</a:t>
            </a:r>
            <a:r>
              <a:rPr lang="ja-JP" altLang="en-US" i="1" dirty="0">
                <a:latin typeface="Times New Roman" pitchFamily="18" charset="0"/>
                <a:cs typeface="Times New Roman" pitchFamily="18" charset="0"/>
              </a:rPr>
              <a:t> </a:t>
            </a:r>
            <a:r>
              <a:rPr lang="ja-JP" altLang="en-US" dirty="0"/>
              <a:t>の偏相関係数は，重回帰分析における </a:t>
            </a:r>
            <a:r>
              <a:rPr lang="en-US" altLang="ja-JP" i="1" dirty="0">
                <a:latin typeface="Times New Roman" pitchFamily="18" charset="0"/>
                <a:cs typeface="Times New Roman" pitchFamily="18" charset="0"/>
              </a:rPr>
              <a:t>X</a:t>
            </a:r>
            <a:r>
              <a:rPr lang="ja-JP" altLang="en-US" i="1" baseline="-25000" dirty="0">
                <a:latin typeface="Times New Roman" pitchFamily="18" charset="0"/>
                <a:cs typeface="Times New Roman" pitchFamily="18" charset="0"/>
              </a:rPr>
              <a:t>ｊ</a:t>
            </a:r>
            <a:r>
              <a:rPr lang="ja-JP" altLang="en-US" i="1" dirty="0">
                <a:latin typeface="Times New Roman" pitchFamily="18" charset="0"/>
                <a:cs typeface="Times New Roman" pitchFamily="18" charset="0"/>
              </a:rPr>
              <a:t> </a:t>
            </a:r>
            <a:r>
              <a:rPr lang="ja-JP" altLang="en-US" dirty="0"/>
              <a:t>の偏回帰係数とよく似ている．</a:t>
            </a:r>
            <a:endParaRPr lang="en-US" altLang="ja-JP" dirty="0"/>
          </a:p>
          <a:p>
            <a:pPr lvl="1"/>
            <a:r>
              <a:rPr kumimoji="1" lang="ja-JP" altLang="en-US" dirty="0"/>
              <a:t>符号は同じ</a:t>
            </a:r>
            <a:endParaRPr kumimoji="1" lang="en-US" altLang="ja-JP" dirty="0"/>
          </a:p>
          <a:p>
            <a:pPr lvl="1"/>
            <a:r>
              <a:rPr lang="ja-JP" altLang="en-US" dirty="0"/>
              <a:t>数値は近いことが多い</a:t>
            </a:r>
            <a:endParaRPr kumimoji="1" lang="ja-JP" altLang="en-US" dirty="0"/>
          </a:p>
        </p:txBody>
      </p:sp>
      <p:sp>
        <p:nvSpPr>
          <p:cNvPr id="6" name="テキスト ボックス 5"/>
          <p:cNvSpPr txBox="1"/>
          <p:nvPr/>
        </p:nvSpPr>
        <p:spPr>
          <a:xfrm>
            <a:off x="971600" y="5517232"/>
            <a:ext cx="2877711" cy="523220"/>
          </a:xfrm>
          <a:prstGeom prst="rect">
            <a:avLst/>
          </a:prstGeom>
          <a:noFill/>
        </p:spPr>
        <p:txBody>
          <a:bodyPr wrap="none" rtlCol="0">
            <a:spAutoFit/>
          </a:bodyPr>
          <a:lstStyle/>
          <a:p>
            <a:r>
              <a:rPr kumimoji="1" lang="ja-JP" altLang="en-US" sz="2800" dirty="0"/>
              <a:t>標準偏回帰係数：</a:t>
            </a:r>
          </a:p>
        </p:txBody>
      </p:sp>
      <p:sp>
        <p:nvSpPr>
          <p:cNvPr id="7" name="テキスト ボックス 6"/>
          <p:cNvSpPr txBox="1"/>
          <p:nvPr/>
        </p:nvSpPr>
        <p:spPr>
          <a:xfrm>
            <a:off x="1475656" y="4149080"/>
            <a:ext cx="2159566" cy="523220"/>
          </a:xfrm>
          <a:prstGeom prst="rect">
            <a:avLst/>
          </a:prstGeom>
          <a:noFill/>
        </p:spPr>
        <p:txBody>
          <a:bodyPr wrap="none" rtlCol="0">
            <a:spAutoFit/>
          </a:bodyPr>
          <a:lstStyle/>
          <a:p>
            <a:r>
              <a:rPr kumimoji="1" lang="ja-JP" altLang="en-US" sz="2800" dirty="0"/>
              <a:t>偏相関係数：</a:t>
            </a:r>
          </a:p>
        </p:txBody>
      </p:sp>
      <mc:AlternateContent xmlns:mc="http://schemas.openxmlformats.org/markup-compatibility/2006">
        <mc:Choice xmlns:a14="http://schemas.microsoft.com/office/drawing/2010/main" Requires="a14">
          <p:sp>
            <p:nvSpPr>
              <p:cNvPr id="8" name="テキスト ボックス 7">
                <a:extLst>
                  <a:ext uri="{FF2B5EF4-FFF2-40B4-BE49-F238E27FC236}">
                    <a16:creationId xmlns:a16="http://schemas.microsoft.com/office/drawing/2014/main" id="{8B6EC091-C06F-4EBC-9799-EE3AAB512F6C}"/>
                  </a:ext>
                </a:extLst>
              </p:cNvPr>
              <p:cNvSpPr txBox="1"/>
              <p:nvPr/>
            </p:nvSpPr>
            <p:spPr>
              <a:xfrm>
                <a:off x="3707904" y="3973498"/>
                <a:ext cx="3895810" cy="116442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𝑖</m:t>
                              </m:r>
                            </m:sub>
                          </m:sSub>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up>
                                  <m:r>
                                    <a:rPr kumimoji="1" lang="en-US" altLang="ja-JP" sz="2400" b="0" i="1" smtClean="0">
                                      <a:latin typeface="Cambria Math" panose="02040503050406030204" pitchFamily="18" charset="0"/>
                                    </a:rPr>
                                    <m:t>2</m:t>
                                  </m:r>
                                </m:sup>
                              </m:sSubSup>
                            </m:e>
                          </m:rad>
                          <m:rad>
                            <m:radPr>
                              <m:degHide m:val="on"/>
                              <m:ctrlPr>
                                <a:rPr kumimoji="1" lang="en-US" altLang="ja-JP" sz="2400" b="0" i="1" smtClean="0">
                                  <a:latin typeface="Cambria Math" panose="02040503050406030204" pitchFamily="18" charset="0"/>
                                </a:rPr>
                              </m:ctrlPr>
                            </m:radPr>
                            <m:deg/>
                            <m:e>
                              <m:r>
                                <a:rPr lang="en-US" altLang="ja-JP" sz="2400" i="1">
                                  <a:latin typeface="Cambria Math" panose="02040503050406030204" pitchFamily="18" charset="0"/>
                                </a:rPr>
                                <m:t>1−</m:t>
                              </m:r>
                              <m:sSubSup>
                                <m:sSubSupPr>
                                  <m:ctrlPr>
                                    <a:rPr lang="en-US" altLang="ja-JP" sz="2400" i="1">
                                      <a:latin typeface="Cambria Math" panose="02040503050406030204" pitchFamily="18" charset="0"/>
                                    </a:rPr>
                                  </m:ctrlPr>
                                </m:sSubSupPr>
                                <m:e>
                                  <m:r>
                                    <a:rPr lang="en-US" altLang="ja-JP" sz="2400" i="1">
                                      <a:latin typeface="Cambria Math" panose="02040503050406030204" pitchFamily="18" charset="0"/>
                                    </a:rPr>
                                    <m:t>𝑟</m:t>
                                  </m:r>
                                </m:e>
                                <m:sub>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𝑋</m:t>
                                      </m:r>
                                    </m:e>
                                    <m:sub>
                                      <m:r>
                                        <a:rPr lang="en-US" altLang="ja-JP" sz="2400" b="0" i="1" smtClean="0">
                                          <a:latin typeface="Cambria Math" panose="02040503050406030204" pitchFamily="18" charset="0"/>
                                        </a:rPr>
                                        <m:t>𝑖</m:t>
                                      </m:r>
                                    </m:sub>
                                  </m:sSub>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𝑋</m:t>
                                      </m:r>
                                    </m:e>
                                    <m:sub>
                                      <m:r>
                                        <a:rPr lang="en-US" altLang="ja-JP" sz="2400" b="0" i="1" smtClean="0">
                                          <a:latin typeface="Cambria Math" panose="02040503050406030204" pitchFamily="18" charset="0"/>
                                        </a:rPr>
                                        <m:t>𝑗</m:t>
                                      </m:r>
                                    </m:sub>
                                  </m:sSub>
                                </m:sub>
                                <m:sup>
                                  <m:r>
                                    <a:rPr lang="en-US" altLang="ja-JP" sz="2400" i="1">
                                      <a:latin typeface="Cambria Math" panose="02040503050406030204" pitchFamily="18" charset="0"/>
                                    </a:rPr>
                                    <m:t>2</m:t>
                                  </m:r>
                                </m:sup>
                              </m:sSubSup>
                            </m:e>
                          </m:rad>
                        </m:den>
                      </m:f>
                    </m:oMath>
                  </m:oMathPara>
                </a14:m>
                <a:endParaRPr kumimoji="1" lang="ja-JP" altLang="en-US" sz="2400" dirty="0"/>
              </a:p>
            </p:txBody>
          </p:sp>
        </mc:Choice>
        <mc:Fallback>
          <p:sp>
            <p:nvSpPr>
              <p:cNvPr id="8" name="テキスト ボックス 7">
                <a:extLst>
                  <a:ext uri="{FF2B5EF4-FFF2-40B4-BE49-F238E27FC236}">
                    <a16:creationId xmlns:a16="http://schemas.microsoft.com/office/drawing/2014/main" id="{8B6EC091-C06F-4EBC-9799-EE3AAB512F6C}"/>
                  </a:ext>
                </a:extLst>
              </p:cNvPr>
              <p:cNvSpPr txBox="1">
                <a:spLocks noRot="1" noChangeAspect="1" noMove="1" noResize="1" noEditPoints="1" noAdjustHandles="1" noChangeArrowheads="1" noChangeShapeType="1" noTextEdit="1"/>
              </p:cNvSpPr>
              <p:nvPr/>
            </p:nvSpPr>
            <p:spPr>
              <a:xfrm>
                <a:off x="3707904" y="3973498"/>
                <a:ext cx="3895810" cy="1164421"/>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a:extLst>
                  <a:ext uri="{FF2B5EF4-FFF2-40B4-BE49-F238E27FC236}">
                    <a16:creationId xmlns:a16="http://schemas.microsoft.com/office/drawing/2014/main" id="{BE180C44-D556-4F67-84DE-37ADAF184A72}"/>
                  </a:ext>
                </a:extLst>
              </p:cNvPr>
              <p:cNvSpPr txBox="1"/>
              <p:nvPr/>
            </p:nvSpPr>
            <p:spPr>
              <a:xfrm>
                <a:off x="3849311" y="5384754"/>
                <a:ext cx="4235327" cy="92397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𝑏</m:t>
                          </m:r>
                        </m:e>
                        <m:sub>
                          <m:r>
                            <a:rPr kumimoji="1" lang="en-US" altLang="ja-JP" sz="2400" b="0" i="1" smtClean="0">
                              <a:latin typeface="Cambria Math" panose="02040503050406030204" pitchFamily="18" charset="0"/>
                            </a:rPr>
                            <m:t>𝑗</m:t>
                          </m:r>
                        </m:sub>
                        <m:sup>
                          <m:r>
                            <a:rPr kumimoji="1" lang="en-US" altLang="ja-JP" sz="2400" b="0" i="1" smtClean="0">
                              <a:latin typeface="Cambria Math" panose="02040503050406030204" pitchFamily="18" charset="0"/>
                            </a:rPr>
                            <m:t>∗</m:t>
                          </m:r>
                        </m:sup>
                      </m:sSubSup>
                      <m:r>
                        <a:rPr kumimoji="1" lang="en-US" altLang="ja-JP" sz="2400" b="0" i="1" smtClean="0">
                          <a:latin typeface="Cambria Math" panose="02040503050406030204" pitchFamily="18" charset="0"/>
                        </a:rPr>
                        <m:t>=</m:t>
                      </m:r>
                      <m:d>
                        <m:dPr>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𝑆</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num>
                            <m:den>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𝑆</m:t>
                                  </m:r>
                                </m:e>
                                <m:sub>
                                  <m:r>
                                    <a:rPr kumimoji="1" lang="en-US" altLang="ja-JP" sz="2400" b="0" i="1" smtClean="0">
                                      <a:latin typeface="Cambria Math" panose="02040503050406030204" pitchFamily="18" charset="0"/>
                                    </a:rPr>
                                    <m:t>𝑌</m:t>
                                  </m:r>
                                </m:sub>
                              </m:sSub>
                            </m:den>
                          </m:f>
                        </m:e>
                      </m:d>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𝑏</m:t>
                          </m:r>
                        </m:e>
                        <m:sub>
                          <m:r>
                            <a:rPr kumimoji="1" lang="en-US" altLang="ja-JP" sz="2400" b="0" i="1" smtClean="0">
                              <a:latin typeface="Cambria Math" panose="02040503050406030204" pitchFamily="18" charset="0"/>
                            </a:rPr>
                            <m:t>𝑗</m:t>
                          </m:r>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Sub>
                        </m:num>
                        <m:den>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𝑖</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𝑗</m:t>
                                  </m:r>
                                </m:sub>
                              </m:sSub>
                            </m:sub>
                            <m:sup>
                              <m:r>
                                <a:rPr kumimoji="1" lang="en-US" altLang="ja-JP" sz="2400" b="0" i="1" smtClean="0">
                                  <a:latin typeface="Cambria Math" panose="02040503050406030204" pitchFamily="18" charset="0"/>
                                </a:rPr>
                                <m:t>2</m:t>
                              </m:r>
                            </m:sup>
                          </m:sSubSup>
                        </m:den>
                      </m:f>
                    </m:oMath>
                  </m:oMathPara>
                </a14:m>
                <a:endParaRPr kumimoji="1" lang="ja-JP" altLang="en-US" sz="2400" dirty="0"/>
              </a:p>
            </p:txBody>
          </p:sp>
        </mc:Choice>
        <mc:Fallback>
          <p:sp>
            <p:nvSpPr>
              <p:cNvPr id="9" name="テキスト ボックス 8">
                <a:extLst>
                  <a:ext uri="{FF2B5EF4-FFF2-40B4-BE49-F238E27FC236}">
                    <a16:creationId xmlns:a16="http://schemas.microsoft.com/office/drawing/2014/main" id="{BE180C44-D556-4F67-84DE-37ADAF184A72}"/>
                  </a:ext>
                </a:extLst>
              </p:cNvPr>
              <p:cNvSpPr txBox="1">
                <a:spLocks noRot="1" noChangeAspect="1" noMove="1" noResize="1" noEditPoints="1" noAdjustHandles="1" noChangeArrowheads="1" noChangeShapeType="1" noTextEdit="1"/>
              </p:cNvSpPr>
              <p:nvPr/>
            </p:nvSpPr>
            <p:spPr>
              <a:xfrm>
                <a:off x="3849311" y="5384754"/>
                <a:ext cx="4235327" cy="923971"/>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11.3.</a:t>
            </a:r>
            <a:r>
              <a:rPr kumimoji="1" lang="ja-JP" altLang="en-US" dirty="0"/>
              <a:t>　</a:t>
            </a:r>
            <a:r>
              <a:rPr lang="ja-JP" altLang="en-US" dirty="0"/>
              <a:t>独立変数が３つ以上の</a:t>
            </a:r>
            <a:br>
              <a:rPr lang="en-US" altLang="ja-JP" dirty="0"/>
            </a:br>
            <a:r>
              <a:rPr lang="ja-JP" altLang="en-US" dirty="0"/>
              <a:t>重回帰分析</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normAutofit fontScale="92500" lnSpcReduction="10000"/>
              </a:bodyPr>
              <a:lstStyle/>
              <a:p>
                <a:r>
                  <a:rPr kumimoji="1" lang="ja-JP" altLang="en-US" dirty="0"/>
                  <a:t>説明変数（独立変数）の数が３つ以上</a:t>
                </a:r>
                <a:r>
                  <a:rPr lang="ja-JP" altLang="en-US" dirty="0"/>
                  <a:t>のときの，回帰モデルと予測式</a:t>
                </a:r>
                <a:endParaRPr lang="en-US" altLang="ja-JP" dirty="0"/>
              </a:p>
              <a:p>
                <a:endParaRPr kumimoji="1" lang="en-US" altLang="ja-JP" dirty="0"/>
              </a:p>
              <a:p>
                <a:endParaRPr lang="en-US" altLang="ja-JP" dirty="0"/>
              </a:p>
              <a:p>
                <a:r>
                  <a:rPr kumimoji="1" lang="ja-JP" altLang="en-US" dirty="0"/>
                  <a:t>傾き </a:t>
                </a:r>
                <a:r>
                  <a:rPr lang="el-GR" altLang="ja-JP" i="1" dirty="0">
                    <a:latin typeface="Times New Roman" pitchFamily="18" charset="0"/>
                    <a:cs typeface="Times New Roman" pitchFamily="18" charset="0"/>
                  </a:rPr>
                  <a:t>α</a:t>
                </a:r>
                <a:r>
                  <a:rPr lang="en-US" altLang="ja-JP" i="1" dirty="0">
                    <a:latin typeface="Times New Roman" pitchFamily="18" charset="0"/>
                    <a:cs typeface="Times New Roman" pitchFamily="18" charset="0"/>
                  </a:rPr>
                  <a:t> </a:t>
                </a:r>
                <a:r>
                  <a:rPr kumimoji="1" lang="ja-JP" altLang="en-US" dirty="0" err="1"/>
                  <a:t>と偏</a:t>
                </a:r>
                <a:r>
                  <a:rPr kumimoji="1" lang="ja-JP" altLang="en-US" dirty="0"/>
                  <a:t>回帰係数 </a:t>
                </a:r>
                <a:r>
                  <a:rPr kumimoji="1" lang="en-US" altLang="ja-JP" i="1" dirty="0">
                    <a:latin typeface="Times New Roman" pitchFamily="18" charset="0"/>
                    <a:cs typeface="Times New Roman" pitchFamily="18" charset="0"/>
                  </a:rPr>
                  <a:t>β</a:t>
                </a:r>
                <a:r>
                  <a:rPr kumimoji="1" lang="en-US" altLang="ja-JP" i="1" baseline="-25000" dirty="0">
                    <a:latin typeface="Times New Roman" pitchFamily="18" charset="0"/>
                    <a:cs typeface="Times New Roman" pitchFamily="18" charset="0"/>
                  </a:rPr>
                  <a:t>j</a:t>
                </a:r>
                <a:r>
                  <a:rPr kumimoji="1" lang="en-US" altLang="ja-JP" dirty="0"/>
                  <a:t> </a:t>
                </a:r>
                <a:r>
                  <a:rPr lang="ja-JP" altLang="en-US" dirty="0"/>
                  <a:t>を，</a:t>
                </a:r>
                <a:r>
                  <a:rPr lang="ja-JP" altLang="en-US" u="sng" dirty="0">
                    <a:solidFill>
                      <a:srgbClr val="FF0000"/>
                    </a:solidFill>
                  </a:rPr>
                  <a:t>最小２乗法</a:t>
                </a:r>
                <a:r>
                  <a:rPr lang="ja-JP" altLang="en-US" dirty="0"/>
                  <a:t>によって，標本から推定する．</a:t>
                </a:r>
                <a:endParaRPr lang="en-US" altLang="ja-JP" dirty="0"/>
              </a:p>
              <a:p>
                <a:r>
                  <a:rPr kumimoji="1" lang="ja-JP" altLang="en-US" u="sng" dirty="0">
                    <a:solidFill>
                      <a:srgbClr val="FF0000"/>
                    </a:solidFill>
                  </a:rPr>
                  <a:t>偏回帰係数 </a:t>
                </a:r>
                <a:r>
                  <a:rPr kumimoji="1" lang="en-US" altLang="ja-JP" i="1" dirty="0" err="1">
                    <a:latin typeface="Times New Roman" pitchFamily="18" charset="0"/>
                    <a:cs typeface="Times New Roman" pitchFamily="18" charset="0"/>
                  </a:rPr>
                  <a:t>β</a:t>
                </a:r>
                <a:r>
                  <a:rPr kumimoji="1" lang="en-US" altLang="ja-JP" i="1" baseline="-25000" dirty="0" err="1">
                    <a:latin typeface="Times New Roman" pitchFamily="18" charset="0"/>
                    <a:cs typeface="Times New Roman" pitchFamily="18" charset="0"/>
                  </a:rPr>
                  <a:t>j</a:t>
                </a:r>
                <a:r>
                  <a:rPr lang="ja-JP" altLang="en-US" i="1" dirty="0">
                    <a:latin typeface="Times New Roman" pitchFamily="18" charset="0"/>
                    <a:cs typeface="Times New Roman" pitchFamily="18" charset="0"/>
                  </a:rPr>
                  <a:t> </a:t>
                </a:r>
                <a:r>
                  <a:rPr kumimoji="1" lang="ja-JP" altLang="en-US" dirty="0"/>
                  <a:t>は，他の </a:t>
                </a:r>
                <a14:m>
                  <m:oMath xmlns:m="http://schemas.openxmlformats.org/officeDocument/2006/math">
                    <m:r>
                      <a:rPr kumimoji="1" lang="en-US" altLang="ja-JP" b="0" i="1" smtClean="0">
                        <a:latin typeface="Cambria Math" panose="02040503050406030204" pitchFamily="18" charset="0"/>
                      </a:rPr>
                      <m:t>𝑘</m:t>
                    </m:r>
                    <m:r>
                      <a:rPr kumimoji="1" lang="en-US" altLang="ja-JP" b="0" i="1" smtClean="0">
                        <a:latin typeface="Cambria Math" panose="02040503050406030204" pitchFamily="18" charset="0"/>
                      </a:rPr>
                      <m:t>−1</m:t>
                    </m:r>
                  </m:oMath>
                </a14:m>
                <a:r>
                  <a:rPr kumimoji="1" lang="ja-JP" altLang="en-US" dirty="0"/>
                  <a:t> 個の独立変数を統制したときの，従属変数に対する</a:t>
                </a:r>
                <a:r>
                  <a:rPr lang="ja-JP" altLang="en-US" dirty="0"/>
                  <a:t>変数 </a:t>
                </a:r>
                <a:r>
                  <a:rPr lang="en-US" altLang="ja-JP" i="1" dirty="0" err="1">
                    <a:latin typeface="Times New Roman" pitchFamily="18" charset="0"/>
                    <a:cs typeface="Times New Roman" pitchFamily="18" charset="0"/>
                  </a:rPr>
                  <a:t>X</a:t>
                </a:r>
                <a:r>
                  <a:rPr lang="en-US" altLang="ja-JP" i="1" baseline="-25000" dirty="0" err="1">
                    <a:latin typeface="Times New Roman" pitchFamily="18" charset="0"/>
                    <a:cs typeface="Times New Roman" pitchFamily="18" charset="0"/>
                  </a:rPr>
                  <a:t>j</a:t>
                </a:r>
                <a:r>
                  <a:rPr lang="en-US" altLang="ja-JP" dirty="0"/>
                  <a:t> </a:t>
                </a:r>
                <a:r>
                  <a:rPr lang="ja-JP" altLang="en-US" dirty="0"/>
                  <a:t>の影響をあらわす．</a:t>
                </a:r>
                <a:endParaRPr kumimoji="1" lang="en-US" altLang="ja-JP" dirty="0"/>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2695" r="-148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 name="テキスト ボックス 3">
                <a:extLst>
                  <a:ext uri="{FF2B5EF4-FFF2-40B4-BE49-F238E27FC236}">
                    <a16:creationId xmlns:a16="http://schemas.microsoft.com/office/drawing/2014/main" id="{27DE4D4F-8971-4E33-B22B-B669DCE10862}"/>
                  </a:ext>
                </a:extLst>
              </p:cNvPr>
              <p:cNvSpPr txBox="1"/>
              <p:nvPr/>
            </p:nvSpPr>
            <p:spPr>
              <a:xfrm>
                <a:off x="1431741" y="2492032"/>
                <a:ext cx="5390002"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𝑌</m:t>
                          </m:r>
                        </m:e>
                        <m:sub>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𝛼</m:t>
                      </m:r>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2</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ja-JP" altLang="en-US" sz="2400" b="0" i="1" smtClean="0">
                              <a:latin typeface="Cambria Math" panose="02040503050406030204" pitchFamily="18" charset="0"/>
                              <a:ea typeface="Cambria Math" panose="02040503050406030204" pitchFamily="18" charset="0"/>
                            </a:rPr>
                            <m:t>𝛽</m:t>
                          </m:r>
                        </m:e>
                        <m:sub>
                          <m:r>
                            <a:rPr kumimoji="1" lang="en-US" altLang="ja-JP" sz="2400" b="0" i="1" smtClean="0">
                              <a:latin typeface="Cambria Math" panose="02040503050406030204" pitchFamily="18" charset="0"/>
                              <a:ea typeface="Cambria Math" panose="02040503050406030204" pitchFamily="18" charset="0"/>
                            </a:rPr>
                            <m:t>𝑘</m:t>
                          </m:r>
                        </m:sub>
                      </m:sSub>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𝑘𝑖</m:t>
                          </m:r>
                        </m:sub>
                      </m:sSub>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𝑒</m:t>
                          </m:r>
                        </m:e>
                        <m:sub>
                          <m:r>
                            <a:rPr kumimoji="1" lang="en-US" altLang="ja-JP" sz="2400" b="0" i="1" smtClean="0">
                              <a:latin typeface="Cambria Math" panose="02040503050406030204" pitchFamily="18" charset="0"/>
                              <a:ea typeface="Cambria Math" panose="02040503050406030204" pitchFamily="18" charset="0"/>
                            </a:rPr>
                            <m:t>𝑖</m:t>
                          </m:r>
                        </m:sub>
                      </m:sSub>
                    </m:oMath>
                  </m:oMathPara>
                </a14:m>
                <a:endParaRPr kumimoji="1" lang="ja-JP" altLang="en-US" sz="2400" dirty="0"/>
              </a:p>
            </p:txBody>
          </p:sp>
        </mc:Choice>
        <mc:Fallback>
          <p:sp>
            <p:nvSpPr>
              <p:cNvPr id="4" name="テキスト ボックス 3">
                <a:extLst>
                  <a:ext uri="{FF2B5EF4-FFF2-40B4-BE49-F238E27FC236}">
                    <a16:creationId xmlns:a16="http://schemas.microsoft.com/office/drawing/2014/main" id="{27DE4D4F-8971-4E33-B22B-B669DCE10862}"/>
                  </a:ext>
                </a:extLst>
              </p:cNvPr>
              <p:cNvSpPr txBox="1">
                <a:spLocks noRot="1" noChangeAspect="1" noMove="1" noResize="1" noEditPoints="1" noAdjustHandles="1" noChangeArrowheads="1" noChangeShapeType="1" noTextEdit="1"/>
              </p:cNvSpPr>
              <p:nvPr/>
            </p:nvSpPr>
            <p:spPr>
              <a:xfrm>
                <a:off x="1431741" y="2492032"/>
                <a:ext cx="5390002" cy="369332"/>
              </a:xfrm>
              <a:prstGeom prst="rect">
                <a:avLst/>
              </a:prstGeom>
              <a:blipFill>
                <a:blip r:embed="rId3"/>
                <a:stretch>
                  <a:fillRect l="-905" r="-113" b="-35000"/>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a:extLst>
                  <a:ext uri="{FF2B5EF4-FFF2-40B4-BE49-F238E27FC236}">
                    <a16:creationId xmlns:a16="http://schemas.microsoft.com/office/drawing/2014/main" id="{1E123123-C0AF-4668-98F1-9E96263A7F81}"/>
                  </a:ext>
                </a:extLst>
              </p:cNvPr>
              <p:cNvSpPr txBox="1"/>
              <p:nvPr/>
            </p:nvSpPr>
            <p:spPr>
              <a:xfrm>
                <a:off x="1444626" y="3043926"/>
                <a:ext cx="4781694" cy="37920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𝑌</m:t>
                              </m:r>
                            </m:e>
                          </m:acc>
                        </m:e>
                        <m:sub>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𝛼</m:t>
                      </m:r>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1</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ja-JP" altLang="en-US" sz="2400" b="0" i="1" smtClean="0">
                              <a:latin typeface="Cambria Math" panose="02040503050406030204" pitchFamily="18" charset="0"/>
                            </a:rPr>
                            <m:t>𝛽</m:t>
                          </m:r>
                        </m:e>
                        <m:sub>
                          <m:r>
                            <a:rPr kumimoji="1" lang="en-US" altLang="ja-JP" sz="2400" b="0" i="1" smtClean="0">
                              <a:latin typeface="Cambria Math" panose="02040503050406030204" pitchFamily="18" charset="0"/>
                            </a:rPr>
                            <m:t>2</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𝑋</m:t>
                          </m:r>
                        </m:e>
                        <m:sub>
                          <m:r>
                            <a:rPr kumimoji="1" lang="en-US" altLang="ja-JP" sz="2400" b="0" i="1" smtClean="0">
                              <a:latin typeface="Cambria Math" panose="02040503050406030204" pitchFamily="18" charset="0"/>
                            </a:rPr>
                            <m:t>2</m:t>
                          </m:r>
                          <m:r>
                            <a:rPr kumimoji="1" lang="en-US" altLang="ja-JP" sz="2400" b="0" i="1" smtClean="0">
                              <a:latin typeface="Cambria Math" panose="02040503050406030204" pitchFamily="18" charset="0"/>
                            </a:rPr>
                            <m:t>𝑖</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ja-JP" altLang="en-US" sz="2400" b="0" i="1" smtClean="0">
                              <a:latin typeface="Cambria Math" panose="02040503050406030204" pitchFamily="18" charset="0"/>
                              <a:ea typeface="Cambria Math" panose="02040503050406030204" pitchFamily="18" charset="0"/>
                            </a:rPr>
                            <m:t>𝛽</m:t>
                          </m:r>
                        </m:e>
                        <m:sub>
                          <m:r>
                            <a:rPr kumimoji="1" lang="en-US" altLang="ja-JP" sz="2400" b="0" i="1" smtClean="0">
                              <a:latin typeface="Cambria Math" panose="02040503050406030204" pitchFamily="18" charset="0"/>
                              <a:ea typeface="Cambria Math" panose="02040503050406030204" pitchFamily="18" charset="0"/>
                            </a:rPr>
                            <m:t>𝑘</m:t>
                          </m:r>
                        </m:sub>
                      </m:sSub>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𝑋</m:t>
                          </m:r>
                        </m:e>
                        <m:sub>
                          <m:r>
                            <a:rPr kumimoji="1" lang="en-US" altLang="ja-JP" sz="2400" b="0" i="1" smtClean="0">
                              <a:latin typeface="Cambria Math" panose="02040503050406030204" pitchFamily="18" charset="0"/>
                              <a:ea typeface="Cambria Math" panose="02040503050406030204" pitchFamily="18" charset="0"/>
                            </a:rPr>
                            <m:t>𝑘𝑖</m:t>
                          </m:r>
                        </m:sub>
                      </m:sSub>
                    </m:oMath>
                  </m:oMathPara>
                </a14:m>
                <a:endParaRPr kumimoji="1" lang="ja-JP" altLang="en-US" sz="2400" dirty="0"/>
              </a:p>
            </p:txBody>
          </p:sp>
        </mc:Choice>
        <mc:Fallback>
          <p:sp>
            <p:nvSpPr>
              <p:cNvPr id="7" name="テキスト ボックス 6">
                <a:extLst>
                  <a:ext uri="{FF2B5EF4-FFF2-40B4-BE49-F238E27FC236}">
                    <a16:creationId xmlns:a16="http://schemas.microsoft.com/office/drawing/2014/main" id="{1E123123-C0AF-4668-98F1-9E96263A7F81}"/>
                  </a:ext>
                </a:extLst>
              </p:cNvPr>
              <p:cNvSpPr txBox="1">
                <a:spLocks noRot="1" noChangeAspect="1" noMove="1" noResize="1" noEditPoints="1" noAdjustHandles="1" noChangeArrowheads="1" noChangeShapeType="1" noTextEdit="1"/>
              </p:cNvSpPr>
              <p:nvPr/>
            </p:nvSpPr>
            <p:spPr>
              <a:xfrm>
                <a:off x="1444626" y="3043926"/>
                <a:ext cx="4781694" cy="379206"/>
              </a:xfrm>
              <a:prstGeom prst="rect">
                <a:avLst/>
              </a:prstGeom>
              <a:blipFill>
                <a:blip r:embed="rId4"/>
                <a:stretch>
                  <a:fillRect l="-1148" t="-17460" r="-128" b="-33333"/>
                </a:stretch>
              </a:blipFill>
            </p:spPr>
            <p:txBody>
              <a:bodyPr/>
              <a:lstStyle/>
              <a:p>
                <a:r>
                  <a:rPr lang="ja-JP" altLang="en-US">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11.3.1.</a:t>
            </a:r>
            <a:r>
              <a:rPr lang="ja-JP" altLang="en-US" dirty="0"/>
              <a:t>　独立変数が３つ以上の場合の決定係数の検定</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lstStyle/>
              <a:p>
                <a:r>
                  <a:rPr lang="ja-JP" altLang="en-US" dirty="0"/>
                  <a:t>帰無仮説：母集団での決定係数はゼロ（すべての偏回帰係数がゼロ）</a:t>
                </a:r>
                <a:endParaRPr lang="en-US" altLang="ja-JP" dirty="0"/>
              </a:p>
              <a:p>
                <a:r>
                  <a:rPr lang="ja-JP" altLang="en-US" dirty="0"/>
                  <a:t>回帰の自由度が </a:t>
                </a:r>
                <a:r>
                  <a:rPr lang="en-US" altLang="ja-JP" i="1" dirty="0">
                    <a:latin typeface="Times New Roman" pitchFamily="18" charset="0"/>
                    <a:cs typeface="Times New Roman" pitchFamily="18" charset="0"/>
                  </a:rPr>
                  <a:t>k</a:t>
                </a:r>
                <a:r>
                  <a:rPr lang="ja-JP" altLang="en-US" dirty="0"/>
                  <a:t>，誤差の自由度が </a:t>
                </a:r>
                <a14:m>
                  <m:oMath xmlns:m="http://schemas.openxmlformats.org/officeDocument/2006/math">
                    <m:r>
                      <a:rPr lang="en-US" altLang="ja-JP" b="0" i="1" smtClean="0">
                        <a:latin typeface="Cambria Math" panose="02040503050406030204" pitchFamily="18" charset="0"/>
                      </a:rPr>
                      <m:t>𝑁</m:t>
                    </m:r>
                    <m:r>
                      <a:rPr lang="en-US" altLang="ja-JP" b="0" i="1" smtClean="0">
                        <a:latin typeface="Cambria Math" panose="02040503050406030204" pitchFamily="18" charset="0"/>
                      </a:rPr>
                      <m:t>−</m:t>
                    </m:r>
                    <m:r>
                      <a:rPr lang="en-US" altLang="ja-JP" b="0" i="1" smtClean="0">
                        <a:latin typeface="Cambria Math" panose="02040503050406030204" pitchFamily="18" charset="0"/>
                      </a:rPr>
                      <m:t>𝑘</m:t>
                    </m:r>
                    <m:r>
                      <a:rPr lang="en-US" altLang="ja-JP" b="0" i="1" smtClean="0">
                        <a:latin typeface="Cambria Math" panose="02040503050406030204" pitchFamily="18" charset="0"/>
                      </a:rPr>
                      <m:t>−1</m:t>
                    </m:r>
                  </m:oMath>
                </a14:m>
                <a:r>
                  <a:rPr lang="ja-JP" altLang="en-US" dirty="0"/>
                  <a:t>，全体の自由度が </a:t>
                </a:r>
                <a14:m>
                  <m:oMath xmlns:m="http://schemas.openxmlformats.org/officeDocument/2006/math">
                    <m:r>
                      <a:rPr lang="en-US" altLang="ja-JP" b="0" i="1" smtClean="0">
                        <a:latin typeface="Cambria Math" panose="02040503050406030204" pitchFamily="18" charset="0"/>
                      </a:rPr>
                      <m:t>𝑁</m:t>
                    </m:r>
                    <m:r>
                      <a:rPr lang="en-US" altLang="ja-JP" b="0" i="1" smtClean="0">
                        <a:latin typeface="Cambria Math" panose="02040503050406030204" pitchFamily="18" charset="0"/>
                      </a:rPr>
                      <m:t>−1</m:t>
                    </m:r>
                  </m:oMath>
                </a14:m>
                <a:endParaRPr lang="ja-JP" altLang="en-US" dirty="0"/>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1752" r="-81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a:extLst>
                  <a:ext uri="{FF2B5EF4-FFF2-40B4-BE49-F238E27FC236}">
                    <a16:creationId xmlns:a16="http://schemas.microsoft.com/office/drawing/2014/main" id="{F795C042-C02C-4F32-B3B5-18D2528462D8}"/>
                  </a:ext>
                </a:extLst>
              </p:cNvPr>
              <p:cNvSpPr txBox="1"/>
              <p:nvPr/>
            </p:nvSpPr>
            <p:spPr>
              <a:xfrm>
                <a:off x="1239442" y="4136712"/>
                <a:ext cx="3351109" cy="57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𝑀𝑆</m:t>
                          </m:r>
                        </m:e>
                        <m:sub>
                          <m:r>
                            <a:rPr kumimoji="1" lang="en-US" altLang="ja-JP" sz="2000" b="0" i="1" smtClean="0">
                              <a:latin typeface="Cambria Math" panose="02040503050406030204" pitchFamily="18" charset="0"/>
                            </a:rPr>
                            <m:t>𝑅𝐸𝐺𝑅𝐸𝑆𝑆𝐼𝑂𝑁</m:t>
                          </m:r>
                        </m:sub>
                      </m:sSub>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𝑆𝑆</m:t>
                              </m:r>
                            </m:e>
                            <m:sub>
                              <m:r>
                                <a:rPr kumimoji="1" lang="en-US" altLang="ja-JP" sz="2000" b="0" i="1" smtClean="0">
                                  <a:latin typeface="Cambria Math" panose="02040503050406030204" pitchFamily="18" charset="0"/>
                                </a:rPr>
                                <m:t>𝑅𝐸𝐺𝑅𝐸𝑆𝑆𝐼𝑂𝑁</m:t>
                              </m:r>
                            </m:sub>
                          </m:sSub>
                        </m:num>
                        <m:den>
                          <m:r>
                            <a:rPr kumimoji="1" lang="en-US" altLang="ja-JP" sz="2000" b="0" i="1" smtClean="0">
                              <a:latin typeface="Cambria Math" panose="02040503050406030204" pitchFamily="18" charset="0"/>
                            </a:rPr>
                            <m:t>𝑘</m:t>
                          </m:r>
                        </m:den>
                      </m:f>
                    </m:oMath>
                  </m:oMathPara>
                </a14:m>
                <a:endParaRPr kumimoji="1" lang="ja-JP" altLang="en-US" sz="2000" dirty="0"/>
              </a:p>
            </p:txBody>
          </p:sp>
        </mc:Choice>
        <mc:Fallback>
          <p:sp>
            <p:nvSpPr>
              <p:cNvPr id="7" name="テキスト ボックス 6">
                <a:extLst>
                  <a:ext uri="{FF2B5EF4-FFF2-40B4-BE49-F238E27FC236}">
                    <a16:creationId xmlns:a16="http://schemas.microsoft.com/office/drawing/2014/main" id="{F795C042-C02C-4F32-B3B5-18D2528462D8}"/>
                  </a:ext>
                </a:extLst>
              </p:cNvPr>
              <p:cNvSpPr txBox="1">
                <a:spLocks noRot="1" noChangeAspect="1" noMove="1" noResize="1" noEditPoints="1" noAdjustHandles="1" noChangeArrowheads="1" noChangeShapeType="1" noTextEdit="1"/>
              </p:cNvSpPr>
              <p:nvPr/>
            </p:nvSpPr>
            <p:spPr>
              <a:xfrm>
                <a:off x="1239442" y="4136712"/>
                <a:ext cx="3351109" cy="578172"/>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a:extLst>
                  <a:ext uri="{FF2B5EF4-FFF2-40B4-BE49-F238E27FC236}">
                    <a16:creationId xmlns:a16="http://schemas.microsoft.com/office/drawing/2014/main" id="{7A2241CD-B881-421A-AAC5-8515353D2581}"/>
                  </a:ext>
                </a:extLst>
              </p:cNvPr>
              <p:cNvSpPr txBox="1"/>
              <p:nvPr/>
            </p:nvSpPr>
            <p:spPr>
              <a:xfrm>
                <a:off x="1239442" y="4961583"/>
                <a:ext cx="2469971" cy="57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𝑀𝑆</m:t>
                          </m:r>
                        </m:e>
                        <m:sub>
                          <m:r>
                            <a:rPr kumimoji="1" lang="en-US" altLang="ja-JP" sz="2000" b="0" i="1" smtClean="0">
                              <a:latin typeface="Cambria Math" panose="02040503050406030204" pitchFamily="18" charset="0"/>
                            </a:rPr>
                            <m:t>𝐸𝑅𝑅𝑂𝑅</m:t>
                          </m:r>
                        </m:sub>
                      </m:sSub>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𝑆𝑆</m:t>
                              </m:r>
                            </m:e>
                            <m:sub>
                              <m:r>
                                <a:rPr kumimoji="1" lang="en-US" altLang="ja-JP" sz="2000" b="0" i="1" smtClean="0">
                                  <a:latin typeface="Cambria Math" panose="02040503050406030204" pitchFamily="18" charset="0"/>
                                </a:rPr>
                                <m:t>𝐸𝑅𝑅𝑂𝑅</m:t>
                              </m:r>
                            </m:sub>
                          </m:sSub>
                        </m:num>
                        <m:den>
                          <m:r>
                            <a:rPr kumimoji="1" lang="en-US" altLang="ja-JP" sz="2000" b="0" i="1" smtClean="0">
                              <a:latin typeface="Cambria Math" panose="02040503050406030204" pitchFamily="18" charset="0"/>
                            </a:rPr>
                            <m:t>𝑁</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𝑘</m:t>
                          </m:r>
                          <m:r>
                            <a:rPr kumimoji="1" lang="en-US" altLang="ja-JP" sz="2000" b="0" i="1" smtClean="0">
                              <a:latin typeface="Cambria Math" panose="02040503050406030204" pitchFamily="18" charset="0"/>
                            </a:rPr>
                            <m:t>−1</m:t>
                          </m:r>
                        </m:den>
                      </m:f>
                    </m:oMath>
                  </m:oMathPara>
                </a14:m>
                <a:endParaRPr kumimoji="1" lang="ja-JP" altLang="en-US" sz="2000" dirty="0"/>
              </a:p>
            </p:txBody>
          </p:sp>
        </mc:Choice>
        <mc:Fallback>
          <p:sp>
            <p:nvSpPr>
              <p:cNvPr id="8" name="テキスト ボックス 7">
                <a:extLst>
                  <a:ext uri="{FF2B5EF4-FFF2-40B4-BE49-F238E27FC236}">
                    <a16:creationId xmlns:a16="http://schemas.microsoft.com/office/drawing/2014/main" id="{7A2241CD-B881-421A-AAC5-8515353D2581}"/>
                  </a:ext>
                </a:extLst>
              </p:cNvPr>
              <p:cNvSpPr txBox="1">
                <a:spLocks noRot="1" noChangeAspect="1" noMove="1" noResize="1" noEditPoints="1" noAdjustHandles="1" noChangeArrowheads="1" noChangeShapeType="1" noTextEdit="1"/>
              </p:cNvSpPr>
              <p:nvPr/>
            </p:nvSpPr>
            <p:spPr>
              <a:xfrm>
                <a:off x="1239442" y="4961583"/>
                <a:ext cx="2469971" cy="578172"/>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a:extLst>
                  <a:ext uri="{FF2B5EF4-FFF2-40B4-BE49-F238E27FC236}">
                    <a16:creationId xmlns:a16="http://schemas.microsoft.com/office/drawing/2014/main" id="{831D9FAF-82DA-44C6-8741-93A0FE397230}"/>
                  </a:ext>
                </a:extLst>
              </p:cNvPr>
              <p:cNvSpPr txBox="1"/>
              <p:nvPr/>
            </p:nvSpPr>
            <p:spPr>
              <a:xfrm>
                <a:off x="4716016" y="4872328"/>
                <a:ext cx="3422284" cy="756682"/>
              </a:xfrm>
              <a:prstGeom prst="rect">
                <a:avLst/>
              </a:prstGeom>
            </p:spPr>
            <p:style>
              <a:lnRef idx="1">
                <a:schemeClr val="accent3"/>
              </a:lnRef>
              <a:fillRef idx="2">
                <a:schemeClr val="accent3"/>
              </a:fillRef>
              <a:effectRef idx="1">
                <a:schemeClr val="accent3"/>
              </a:effectRef>
              <a:fontRef idx="minor">
                <a:schemeClr val="dk1"/>
              </a:fontRef>
            </p:style>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𝐹</m:t>
                          </m:r>
                        </m:e>
                        <m:sub>
                          <m:r>
                            <a:rPr kumimoji="1" lang="en-US" altLang="ja-JP" sz="2400" b="0" i="1" smtClean="0">
                              <a:latin typeface="Cambria Math" panose="02040503050406030204" pitchFamily="18" charset="0"/>
                            </a:rPr>
                            <m:t>𝑘</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𝑁</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𝑘</m:t>
                          </m:r>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𝑀𝑆</m:t>
                              </m:r>
                            </m:e>
                            <m:sub>
                              <m:r>
                                <a:rPr kumimoji="1" lang="en-US" altLang="ja-JP" sz="2400" b="0" i="1" smtClean="0">
                                  <a:latin typeface="Cambria Math" panose="02040503050406030204" pitchFamily="18" charset="0"/>
                                </a:rPr>
                                <m:t>𝑅𝐸𝐺𝑅𝐸𝑆𝑆𝐼𝑂𝑁</m:t>
                              </m:r>
                            </m:sub>
                          </m:sSub>
                        </m:num>
                        <m:den>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𝑀𝑆</m:t>
                              </m:r>
                            </m:e>
                            <m:sub>
                              <m:r>
                                <a:rPr kumimoji="1" lang="en-US" altLang="ja-JP" sz="2400" b="0" i="1" smtClean="0">
                                  <a:latin typeface="Cambria Math" panose="02040503050406030204" pitchFamily="18" charset="0"/>
                                </a:rPr>
                                <m:t>𝐸𝑅𝑅𝑂𝑅</m:t>
                              </m:r>
                            </m:sub>
                          </m:sSub>
                        </m:den>
                      </m:f>
                    </m:oMath>
                  </m:oMathPara>
                </a14:m>
                <a:endParaRPr kumimoji="1" lang="ja-JP" altLang="en-US" sz="2400" dirty="0"/>
              </a:p>
            </p:txBody>
          </p:sp>
        </mc:Choice>
        <mc:Fallback>
          <p:sp>
            <p:nvSpPr>
              <p:cNvPr id="9" name="テキスト ボックス 8">
                <a:extLst>
                  <a:ext uri="{FF2B5EF4-FFF2-40B4-BE49-F238E27FC236}">
                    <a16:creationId xmlns:a16="http://schemas.microsoft.com/office/drawing/2014/main" id="{831D9FAF-82DA-44C6-8741-93A0FE397230}"/>
                  </a:ext>
                </a:extLst>
              </p:cNvPr>
              <p:cNvSpPr txBox="1">
                <a:spLocks noRot="1" noChangeAspect="1" noMove="1" noResize="1" noEditPoints="1" noAdjustHandles="1" noChangeArrowheads="1" noChangeShapeType="1" noTextEdit="1"/>
              </p:cNvSpPr>
              <p:nvPr/>
            </p:nvSpPr>
            <p:spPr>
              <a:xfrm>
                <a:off x="4716016" y="4872328"/>
                <a:ext cx="3422284" cy="756682"/>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練習問題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i="1" dirty="0">
                <a:latin typeface="Times New Roman" panose="02020603050405020304" pitchFamily="18" charset="0"/>
                <a:cs typeface="Times New Roman" panose="02020603050405020304" pitchFamily="18" charset="0"/>
              </a:rPr>
              <a:t>SS</a:t>
            </a:r>
            <a:r>
              <a:rPr kumimoji="1" lang="en-US" altLang="ja-JP" i="1" baseline="-25000" dirty="0">
                <a:latin typeface="Times New Roman" panose="02020603050405020304" pitchFamily="18" charset="0"/>
                <a:cs typeface="Times New Roman" panose="02020603050405020304" pitchFamily="18" charset="0"/>
              </a:rPr>
              <a:t>TOTAL</a:t>
            </a:r>
            <a:r>
              <a:rPr kumimoji="1" lang="en-US" altLang="ja-JP" dirty="0"/>
              <a:t> = </a:t>
            </a:r>
            <a:r>
              <a:rPr kumimoji="1" lang="en-US" altLang="ja-JP" i="1" dirty="0">
                <a:latin typeface="Times New Roman" panose="02020603050405020304" pitchFamily="18" charset="0"/>
                <a:cs typeface="Times New Roman" panose="02020603050405020304" pitchFamily="18" charset="0"/>
              </a:rPr>
              <a:t>SS</a:t>
            </a:r>
            <a:r>
              <a:rPr kumimoji="1" lang="en-US" altLang="ja-JP" i="1" baseline="-25000" dirty="0">
                <a:latin typeface="Times New Roman" panose="02020603050405020304" pitchFamily="18" charset="0"/>
                <a:cs typeface="Times New Roman" panose="02020603050405020304" pitchFamily="18" charset="0"/>
              </a:rPr>
              <a:t>REGRESSION</a:t>
            </a:r>
            <a:r>
              <a:rPr kumimoji="1" lang="en-US" altLang="ja-JP" dirty="0"/>
              <a:t> + </a:t>
            </a:r>
            <a:r>
              <a:rPr kumimoji="1" lang="en-US" altLang="ja-JP" i="1" dirty="0">
                <a:latin typeface="Times New Roman" panose="02020603050405020304" pitchFamily="18" charset="0"/>
                <a:cs typeface="Times New Roman" panose="02020603050405020304" pitchFamily="18" charset="0"/>
              </a:rPr>
              <a:t>SS</a:t>
            </a:r>
            <a:r>
              <a:rPr kumimoji="1" lang="en-US" altLang="ja-JP" i="1" baseline="-25000" dirty="0">
                <a:latin typeface="Times New Roman" panose="02020603050405020304" pitchFamily="18" charset="0"/>
                <a:cs typeface="Times New Roman" panose="02020603050405020304" pitchFamily="18" charset="0"/>
              </a:rPr>
              <a:t>ERROR</a:t>
            </a:r>
            <a:br>
              <a:rPr kumimoji="1" lang="en-US" altLang="ja-JP" i="1" baseline="-25000" dirty="0">
                <a:latin typeface="Times New Roman" panose="02020603050405020304" pitchFamily="18" charset="0"/>
                <a:cs typeface="Times New Roman" panose="02020603050405020304" pitchFamily="18" charset="0"/>
              </a:rPr>
            </a:br>
            <a:r>
              <a:rPr lang="ja-JP" altLang="en-US" dirty="0">
                <a:latin typeface="Times New Roman" panose="02020603050405020304" pitchFamily="18" charset="0"/>
                <a:cs typeface="Times New Roman" panose="02020603050405020304" pitchFamily="18" charset="0"/>
              </a:rPr>
              <a:t>という関係式を数式（平方和の分解）で書け．</a:t>
            </a:r>
            <a:endParaRPr lang="en-US" altLang="ja-JP" dirty="0">
              <a:latin typeface="Times New Roman" panose="02020603050405020304" pitchFamily="18" charset="0"/>
              <a:cs typeface="Times New Roman" panose="02020603050405020304" pitchFamily="18" charset="0"/>
            </a:endParaRPr>
          </a:p>
          <a:p>
            <a:pPr lvl="1"/>
            <a:r>
              <a:rPr lang="ja-JP" altLang="en-US" dirty="0">
                <a:latin typeface="Times New Roman" panose="02020603050405020304" pitchFamily="18" charset="0"/>
                <a:cs typeface="Times New Roman" panose="02020603050405020304" pitchFamily="18" charset="0"/>
              </a:rPr>
              <a:t>それぞれの項の自由度も示せ．</a:t>
            </a:r>
            <a:endParaRPr lang="en-US" altLang="ja-JP" dirty="0">
              <a:latin typeface="Times New Roman" panose="02020603050405020304" pitchFamily="18" charset="0"/>
              <a:cs typeface="Times New Roman" panose="02020603050405020304" pitchFamily="18" charset="0"/>
            </a:endParaRPr>
          </a:p>
          <a:p>
            <a:r>
              <a:rPr kumimoji="1" lang="ja-JP" altLang="en-US" dirty="0">
                <a:latin typeface="Times New Roman" panose="02020603050405020304" pitchFamily="18" charset="0"/>
                <a:cs typeface="Times New Roman" panose="02020603050405020304" pitchFamily="18" charset="0"/>
              </a:rPr>
              <a:t>自由度</a:t>
            </a:r>
            <a:r>
              <a:rPr lang="ja-JP" altLang="en-US" dirty="0">
                <a:latin typeface="Times New Roman" panose="02020603050405020304" pitchFamily="18" charset="0"/>
                <a:cs typeface="Times New Roman" panose="02020603050405020304" pitchFamily="18" charset="0"/>
              </a:rPr>
              <a:t>は負の数にならない．このことから，</a:t>
            </a:r>
            <a:r>
              <a:rPr lang="en-US" altLang="ja-JP" i="1" dirty="0">
                <a:latin typeface="Times New Roman" panose="02020603050405020304" pitchFamily="18" charset="0"/>
                <a:cs typeface="Times New Roman" panose="02020603050405020304" pitchFamily="18" charset="0"/>
              </a:rPr>
              <a:t>N</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はいくつ以上でなければならないか？</a:t>
            </a:r>
            <a:endParaRPr kumimoji="1" lang="ja-JP" alt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107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11.3.2.</a:t>
            </a:r>
            <a:r>
              <a:rPr kumimoji="1" lang="ja-JP" altLang="en-US" dirty="0"/>
              <a:t>　</a:t>
            </a:r>
            <a:r>
              <a:rPr lang="ja-JP" altLang="en-US" dirty="0"/>
              <a:t>独立変数が３つ以上の場合の回帰係数の検定</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 2"/>
              <p:cNvSpPr>
                <a:spLocks noGrp="1"/>
              </p:cNvSpPr>
              <p:nvPr>
                <p:ph idx="1"/>
              </p:nvPr>
            </p:nvSpPr>
            <p:spPr/>
            <p:txBody>
              <a:bodyPr/>
              <a:lstStyle/>
              <a:p>
                <a:r>
                  <a:rPr lang="ja-JP" altLang="en-US" u="sng" dirty="0"/>
                  <a:t>偏回帰係数それぞれについて，母集団値がゼロという帰無仮説を検定する</a:t>
                </a:r>
                <a:r>
                  <a:rPr lang="ja-JP" altLang="en-US" dirty="0"/>
                  <a:t>．</a:t>
                </a:r>
                <a:endParaRPr lang="en-US" altLang="ja-JP" dirty="0"/>
              </a:p>
              <a:p>
                <a:r>
                  <a:rPr lang="ja-JP" altLang="en-US" dirty="0"/>
                  <a:t>母集団での偏回帰係数の推定値を，その推定量の標準誤差（標準偏差）で割って「標準化」すると，帰無仮説が正しいとき，この統計量は自由度 </a:t>
                </a:r>
                <a14:m>
                  <m:oMath xmlns:m="http://schemas.openxmlformats.org/officeDocument/2006/math">
                    <m:r>
                      <a:rPr lang="en-US" altLang="ja-JP" b="0" i="1" smtClean="0">
                        <a:latin typeface="Cambria Math" panose="02040503050406030204" pitchFamily="18" charset="0"/>
                      </a:rPr>
                      <m:t>𝑁</m:t>
                    </m:r>
                    <m:r>
                      <a:rPr lang="en-US" altLang="ja-JP" b="0" i="1" smtClean="0">
                        <a:latin typeface="Cambria Math" panose="02040503050406030204" pitchFamily="18" charset="0"/>
                      </a:rPr>
                      <m:t>−</m:t>
                    </m:r>
                    <m:r>
                      <a:rPr lang="en-US" altLang="ja-JP" b="0" i="1" smtClean="0">
                        <a:latin typeface="Cambria Math" panose="02040503050406030204" pitchFamily="18" charset="0"/>
                      </a:rPr>
                      <m:t>𝑘</m:t>
                    </m:r>
                    <m:r>
                      <a:rPr lang="en-US" altLang="ja-JP" b="0" i="1" smtClean="0">
                        <a:latin typeface="Cambria Math" panose="02040503050406030204" pitchFamily="18" charset="0"/>
                      </a:rPr>
                      <m:t>−1</m:t>
                    </m:r>
                  </m:oMath>
                </a14:m>
                <a:r>
                  <a:rPr lang="en-US" altLang="ja-JP" dirty="0"/>
                  <a:t> </a:t>
                </a:r>
                <a:r>
                  <a:rPr lang="ja-JP" altLang="en-US" dirty="0"/>
                  <a:t>の </a:t>
                </a:r>
                <a:r>
                  <a:rPr lang="en-US" altLang="ja-JP" i="1" dirty="0">
                    <a:latin typeface="Times New Roman" pitchFamily="18" charset="0"/>
                    <a:cs typeface="Times New Roman" pitchFamily="18" charset="0"/>
                  </a:rPr>
                  <a:t>t </a:t>
                </a:r>
                <a:r>
                  <a:rPr lang="ja-JP" altLang="en-US" dirty="0"/>
                  <a:t>分布に従う．</a:t>
                </a:r>
              </a:p>
            </p:txBody>
          </p:sp>
        </mc:Choice>
        <mc:Fallback>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 name="テキスト ボックス 4">
                <a:extLst>
                  <a:ext uri="{FF2B5EF4-FFF2-40B4-BE49-F238E27FC236}">
                    <a16:creationId xmlns:a16="http://schemas.microsoft.com/office/drawing/2014/main" id="{DE9FBDDC-268D-4073-872C-C454592228BC}"/>
                  </a:ext>
                </a:extLst>
              </p:cNvPr>
              <p:cNvSpPr txBox="1"/>
              <p:nvPr/>
            </p:nvSpPr>
            <p:spPr>
              <a:xfrm>
                <a:off x="1835696" y="4797152"/>
                <a:ext cx="2504275" cy="1171218"/>
              </a:xfrm>
              <a:prstGeom prst="rect">
                <a:avLst/>
              </a:prstGeom>
            </p:spPr>
            <p:style>
              <a:lnRef idx="1">
                <a:schemeClr val="accent3"/>
              </a:lnRef>
              <a:fillRef idx="2">
                <a:schemeClr val="accent3"/>
              </a:fillRef>
              <a:effectRef idx="1">
                <a:schemeClr val="accent3"/>
              </a:effectRef>
              <a:fontRef idx="minor">
                <a:schemeClr val="dk1"/>
              </a:fontRef>
            </p:style>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𝑁</m:t>
                          </m:r>
                        </m:e>
                        <m:sub>
                          <m:r>
                            <a:rPr kumimoji="1" lang="en-US" altLang="ja-JP" sz="2400" b="0" i="1" smtClean="0">
                              <a:latin typeface="Cambria Math" panose="02040503050406030204" pitchFamily="18" charset="0"/>
                            </a:rPr>
                            <m:t>𝑁</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𝑘</m:t>
                          </m:r>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𝑏</m:t>
                              </m:r>
                            </m:e>
                            <m:sub>
                              <m:r>
                                <a:rPr kumimoji="1" lang="en-US" altLang="ja-JP" sz="2400" b="0" i="1" smtClean="0">
                                  <a:latin typeface="Cambria Math" panose="02040503050406030204" pitchFamily="18" charset="0"/>
                                </a:rPr>
                                <m:t>𝑗</m:t>
                              </m:r>
                            </m:sub>
                          </m:sSub>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𝑏</m:t>
                                      </m:r>
                                    </m:e>
                                    <m:sub>
                                      <m:r>
                                        <a:rPr kumimoji="1" lang="en-US" altLang="ja-JP" sz="2400" b="0" i="1" smtClean="0">
                                          <a:latin typeface="Cambria Math" panose="02040503050406030204" pitchFamily="18" charset="0"/>
                                        </a:rPr>
                                        <m:t>𝑗</m:t>
                                      </m:r>
                                    </m:sub>
                                  </m:sSub>
                                </m:e>
                              </m:d>
                            </m:e>
                          </m:rad>
                        </m:den>
                      </m:f>
                    </m:oMath>
                  </m:oMathPara>
                </a14:m>
                <a:endParaRPr kumimoji="1" lang="ja-JP" altLang="en-US" sz="2400" dirty="0"/>
              </a:p>
            </p:txBody>
          </p:sp>
        </mc:Choice>
        <mc:Fallback>
          <p:sp>
            <p:nvSpPr>
              <p:cNvPr id="5" name="テキスト ボックス 4">
                <a:extLst>
                  <a:ext uri="{FF2B5EF4-FFF2-40B4-BE49-F238E27FC236}">
                    <a16:creationId xmlns:a16="http://schemas.microsoft.com/office/drawing/2014/main" id="{DE9FBDDC-268D-4073-872C-C454592228BC}"/>
                  </a:ext>
                </a:extLst>
              </p:cNvPr>
              <p:cNvSpPr txBox="1">
                <a:spLocks noRot="1" noChangeAspect="1" noMove="1" noResize="1" noEditPoints="1" noAdjustHandles="1" noChangeArrowheads="1" noChangeShapeType="1" noTextEdit="1"/>
              </p:cNvSpPr>
              <p:nvPr/>
            </p:nvSpPr>
            <p:spPr>
              <a:xfrm>
                <a:off x="1835696" y="4797152"/>
                <a:ext cx="2504275" cy="1171218"/>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a:solidFill>
                  <a:srgbClr val="FF0000"/>
                </a:solidFill>
              </a:rPr>
              <a:t>多重共線性</a:t>
            </a:r>
            <a:r>
              <a:rPr lang="ja-JP" altLang="en-US" dirty="0"/>
              <a:t>（</a:t>
            </a:r>
            <a:r>
              <a:rPr lang="en-US" altLang="ja-JP" dirty="0" err="1"/>
              <a:t>multicollinearlity</a:t>
            </a:r>
            <a:r>
              <a:rPr lang="ja-JP" altLang="en-US" dirty="0"/>
              <a:t>）：ある独立変数が，他の独立変数から（ほとんど）構成できてしまうこと．</a:t>
            </a:r>
            <a:endParaRPr lang="en-US" altLang="ja-JP" dirty="0"/>
          </a:p>
          <a:p>
            <a:pPr lvl="1"/>
            <a:r>
              <a:rPr lang="ja-JP" altLang="en-US" dirty="0"/>
              <a:t>独立変数が２つの場合は，独立変数間の相関が非常に高いこと．</a:t>
            </a:r>
            <a:endParaRPr lang="en-US" altLang="ja-JP" dirty="0"/>
          </a:p>
          <a:p>
            <a:r>
              <a:rPr lang="ja-JP" altLang="en-US" u="sng" dirty="0"/>
              <a:t>多重共線性が生じた場合，偏回帰係数の標準誤差が大きくなる</a:t>
            </a:r>
            <a:r>
              <a:rPr lang="ja-JP" altLang="en-US" dirty="0"/>
              <a:t>．</a:t>
            </a:r>
            <a:endParaRPr lang="en-US" altLang="ja-JP" dirty="0"/>
          </a:p>
          <a:p>
            <a:pPr lvl="1"/>
            <a:r>
              <a:rPr lang="ja-JP" altLang="en-US" dirty="0"/>
              <a:t>データをとりなおすと，偏回帰係数がかなり異なることがある．決定係数の変動も大きくなる．</a:t>
            </a:r>
            <a:endParaRPr lang="en-US" altLang="ja-JP" dirty="0"/>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1807</Words>
  <Application>Microsoft Office PowerPoint</Application>
  <PresentationFormat>画面に合わせる (4:3)</PresentationFormat>
  <Paragraphs>157</Paragraphs>
  <Slides>27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Arial</vt:lpstr>
      <vt:lpstr>Calibri</vt:lpstr>
      <vt:lpstr>Cambria Math</vt:lpstr>
      <vt:lpstr>Times New Roman</vt:lpstr>
      <vt:lpstr>Office テーマ</vt:lpstr>
      <vt:lpstr>社会統計　第13回 重回帰分析（第11章後半）</vt:lpstr>
      <vt:lpstr>11.2.7.　独立変数が２つの場合の 偏相関</vt:lpstr>
      <vt:lpstr>PowerPoint プレゼンテーション</vt:lpstr>
      <vt:lpstr>PowerPoint プレゼンテーション</vt:lpstr>
      <vt:lpstr>11.3.　独立変数が３つ以上の 重回帰分析</vt:lpstr>
      <vt:lpstr>11.3.1.　独立変数が３つ以上の場合の決定係数の検定</vt:lpstr>
      <vt:lpstr>練習問題</vt:lpstr>
      <vt:lpstr>11.3.2.　独立変数が３つ以上の場合の回帰係数の検定</vt:lpstr>
      <vt:lpstr>PowerPoint プレゼンテーション</vt:lpstr>
      <vt:lpstr>PowerPoint プレゼンテーション</vt:lpstr>
      <vt:lpstr>市川の「驚愕」重相関係数</vt:lpstr>
      <vt:lpstr>11.3.3.　例示：性的寛容性に対する 性別の影響の検討</vt:lpstr>
      <vt:lpstr>PowerPoint プレゼンテーション</vt:lpstr>
      <vt:lpstr>11.4.　ダミー変数を用いた回帰分析</vt:lpstr>
      <vt:lpstr>PowerPoint プレゼンテーション</vt:lpstr>
      <vt:lpstr>PowerPoint プレゼンテーション</vt:lpstr>
      <vt:lpstr>PowerPoint プレゼンテーション</vt:lpstr>
      <vt:lpstr>11.4.1.　交互作用の検定</vt:lpstr>
      <vt:lpstr>PowerPoint プレゼンテーション</vt:lpstr>
      <vt:lpstr>PowerPoint プレゼンテーション</vt:lpstr>
      <vt:lpstr>PowerPoint プレゼンテーション</vt:lpstr>
      <vt:lpstr>理解確認のポイント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第11回 重回帰分析（第11章後半）</dc:title>
  <dc:creator>Atsushi</dc:creator>
  <cp:lastModifiedBy>寺尾　敦</cp:lastModifiedBy>
  <cp:revision>52</cp:revision>
  <cp:lastPrinted>2014-07-07T01:47:25Z</cp:lastPrinted>
  <dcterms:created xsi:type="dcterms:W3CDTF">2010-06-28T23:10:06Z</dcterms:created>
  <dcterms:modified xsi:type="dcterms:W3CDTF">2020-07-27T10:25:13Z</dcterms:modified>
</cp:coreProperties>
</file>