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62" r:id="rId5"/>
    <p:sldId id="259" r:id="rId6"/>
    <p:sldId id="260" r:id="rId7"/>
    <p:sldId id="280" r:id="rId8"/>
    <p:sldId id="281" r:id="rId9"/>
    <p:sldId id="261" r:id="rId10"/>
    <p:sldId id="263" r:id="rId11"/>
    <p:sldId id="264" r:id="rId12"/>
    <p:sldId id="285" r:id="rId13"/>
    <p:sldId id="282" r:id="rId14"/>
    <p:sldId id="265" r:id="rId15"/>
    <p:sldId id="283" r:id="rId16"/>
    <p:sldId id="266" r:id="rId17"/>
    <p:sldId id="267" r:id="rId18"/>
    <p:sldId id="268" r:id="rId19"/>
    <p:sldId id="284" r:id="rId20"/>
    <p:sldId id="269" r:id="rId21"/>
    <p:sldId id="270" r:id="rId22"/>
    <p:sldId id="272" r:id="rId23"/>
    <p:sldId id="271" r:id="rId24"/>
    <p:sldId id="287" r:id="rId25"/>
    <p:sldId id="286" r:id="rId26"/>
    <p:sldId id="274" r:id="rId27"/>
    <p:sldId id="273" r:id="rId28"/>
    <p:sldId id="275" r:id="rId29"/>
    <p:sldId id="276" r:id="rId30"/>
    <p:sldId id="277" r:id="rId31"/>
    <p:sldId id="278" r:id="rId32"/>
    <p:sldId id="279" r:id="rId33"/>
    <p:sldId id="292" r:id="rId34"/>
    <p:sldId id="288" r:id="rId35"/>
    <p:sldId id="291" r:id="rId36"/>
    <p:sldId id="289" r:id="rId37"/>
    <p:sldId id="290" r:id="rId3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ECE9E-1F28-4059-8FE7-C80CB5D42A93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56504-EDD4-45B9-A644-FD796195FB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91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参考：因子分析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56504-EDD4-45B9-A644-FD796195FB8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7AAE2-9B36-41B4-96E2-05CC55512CCC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83F5A-C997-41DA-B14C-31037DB905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社会統計　第</a:t>
            </a:r>
            <a:r>
              <a:rPr lang="en-US" altLang="ja-JP" dirty="0"/>
              <a:t>12</a:t>
            </a:r>
            <a:r>
              <a:rPr lang="ja-JP" altLang="en-US" dirty="0"/>
              <a:t>回</a:t>
            </a:r>
            <a:br>
              <a:rPr lang="en-US" altLang="ja-JP" dirty="0"/>
            </a:br>
            <a:r>
              <a:rPr lang="ja-JP" altLang="en-US" dirty="0"/>
              <a:t>重回帰分析（第</a:t>
            </a:r>
            <a:r>
              <a:rPr lang="en-US" altLang="ja-JP" dirty="0"/>
              <a:t>11</a:t>
            </a:r>
            <a:r>
              <a:rPr lang="ja-JP" altLang="en-US" dirty="0"/>
              <a:t>章前半）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寺尾　敦</a:t>
            </a:r>
            <a:endParaRPr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lang="en-US" altLang="ja-JP" dirty="0"/>
              <a:t>atsushi@si.aoyama.ac.jp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11.2.</a:t>
            </a:r>
            <a:r>
              <a:rPr kumimoji="1" lang="ja-JP" altLang="en-US" dirty="0"/>
              <a:t>　３変量回帰モデル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kumimoji="1" lang="ja-JP" altLang="en-US" dirty="0"/>
                  <a:t>重回帰モデルでも，</a:t>
                </a:r>
                <a:r>
                  <a:rPr lang="ja-JP" altLang="en-US" dirty="0"/>
                  <a:t>単回帰モデルと同様に，</a:t>
                </a:r>
                <a:r>
                  <a:rPr lang="ja-JP" altLang="en-US" u="sng" dirty="0"/>
                  <a:t>従属変数は独立変数と線形関係にあると仮定</a:t>
                </a:r>
                <a:r>
                  <a:rPr lang="ja-JP" altLang="en-US" dirty="0"/>
                  <a:t>される．</a:t>
                </a:r>
                <a:endParaRPr lang="en-US" altLang="ja-JP" dirty="0"/>
              </a:p>
              <a:p>
                <a:r>
                  <a:rPr kumimoji="1" lang="ja-JP" altLang="en-US" dirty="0"/>
                  <a:t>（母）回帰モデル：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ja-JP" alt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kumimoji="1" lang="en-US" altLang="ja-JP" dirty="0"/>
              </a:p>
              <a:p>
                <a:endParaRPr lang="en-US" altLang="ja-JP" dirty="0"/>
              </a:p>
              <a:p>
                <a:r>
                  <a:rPr kumimoji="1" lang="ja-JP" altLang="en-US" dirty="0"/>
                  <a:t>（母）予測式：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ja-JP" alt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kumimoji="1" lang="en-US" altLang="ja-JP" dirty="0"/>
              </a:p>
              <a:p>
                <a:endParaRPr lang="en-US" altLang="ja-JP" dirty="0"/>
              </a:p>
              <a:p>
                <a:r>
                  <a:rPr lang="ja-JP" altLang="en-US" dirty="0"/>
                  <a:t>モデルの母数（切片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ja-JP" altLang="en-US" i="1" dirty="0" err="1">
                    <a:latin typeface="Times New Roman" pitchFamily="18" charset="0"/>
                    <a:cs typeface="Times New Roman" pitchFamily="18" charset="0"/>
                  </a:rPr>
                  <a:t>，</a:t>
                </a:r>
                <a:r>
                  <a:rPr lang="ja-JP" altLang="en-US" dirty="0"/>
                  <a:t>および，２つの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β</a:t>
                </a:r>
                <a:r>
                  <a:rPr lang="ja-JP" altLang="en-US" dirty="0"/>
                  <a:t>）を推定するのに，</a:t>
                </a:r>
                <a:r>
                  <a:rPr lang="ja-JP" altLang="en-US" u="sng" dirty="0">
                    <a:solidFill>
                      <a:srgbClr val="FF0000"/>
                    </a:solidFill>
                  </a:rPr>
                  <a:t>最小二乗法</a:t>
                </a:r>
                <a:r>
                  <a:rPr lang="ja-JP" altLang="en-US" dirty="0"/>
                  <a:t>を用いる．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695" r="-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母数（切片および傾き）の推定値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B3ADB8C-BE9C-4C08-A857-8E51D6987FBF}"/>
                  </a:ext>
                </a:extLst>
              </p:cNvPr>
              <p:cNvSpPr txBox="1"/>
              <p:nvPr/>
            </p:nvSpPr>
            <p:spPr>
              <a:xfrm>
                <a:off x="2051720" y="2636912"/>
                <a:ext cx="306975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B3ADB8C-BE9C-4C08-A857-8E51D6987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636912"/>
                <a:ext cx="306975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BFFACC1-B099-48FD-A915-20D464450978}"/>
                  </a:ext>
                </a:extLst>
              </p:cNvPr>
              <p:cNvSpPr txBox="1"/>
              <p:nvPr/>
            </p:nvSpPr>
            <p:spPr>
              <a:xfrm>
                <a:off x="2051720" y="3316643"/>
                <a:ext cx="3653693" cy="86825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Sup>
                            <m:sSub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BFFACC1-B099-48FD-A915-20D464450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316643"/>
                <a:ext cx="3653693" cy="8682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62D6B02-E328-4E02-8114-3CF8148013B6}"/>
                  </a:ext>
                </a:extLst>
              </p:cNvPr>
              <p:cNvSpPr txBox="1"/>
              <p:nvPr/>
            </p:nvSpPr>
            <p:spPr>
              <a:xfrm>
                <a:off x="2051720" y="4389549"/>
                <a:ext cx="3747500" cy="86825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Sup>
                            <m:sSub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62D6B02-E328-4E02-8114-3CF814801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389549"/>
                <a:ext cx="3747500" cy="8682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テキストの例題での，切片と偏回帰係数：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7B9E65C-98D5-43BF-97FA-EDE0D6A44C3D}"/>
                  </a:ext>
                </a:extLst>
              </p:cNvPr>
              <p:cNvSpPr txBox="1"/>
              <p:nvPr/>
            </p:nvSpPr>
            <p:spPr>
              <a:xfrm>
                <a:off x="919163" y="3382351"/>
                <a:ext cx="6619697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820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114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281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432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005</m:t>
                              </m:r>
                            </m:e>
                          </m:d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005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073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7B9E65C-98D5-43BF-97FA-EDE0D6A44C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3" y="3382351"/>
                <a:ext cx="6619697" cy="829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A9900B80-5A22-4F85-B7F7-5AD30F0C28BE}"/>
                  </a:ext>
                </a:extLst>
              </p:cNvPr>
              <p:cNvSpPr txBox="1"/>
              <p:nvPr/>
            </p:nvSpPr>
            <p:spPr>
              <a:xfrm>
                <a:off x="919163" y="2387504"/>
                <a:ext cx="6841809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820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680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432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281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005</m:t>
                              </m:r>
                            </m:e>
                          </m:d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005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132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A9900B80-5A22-4F85-B7F7-5AD30F0C2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3" y="2387504"/>
                <a:ext cx="6841809" cy="829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20E0019F-538E-427C-9BCE-8F17F3432273}"/>
                  </a:ext>
                </a:extLst>
              </p:cNvPr>
              <p:cNvSpPr txBox="1"/>
              <p:nvPr/>
            </p:nvSpPr>
            <p:spPr>
              <a:xfrm>
                <a:off x="919163" y="4394756"/>
                <a:ext cx="78929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927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132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934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073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038</m:t>
                              </m:r>
                            </m:e>
                          </m:d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568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20E0019F-538E-427C-9BCE-8F17F3432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3" y="4394756"/>
                <a:ext cx="7892930" cy="369332"/>
              </a:xfrm>
              <a:prstGeom prst="rect">
                <a:avLst/>
              </a:prstGeom>
              <a:blipFill>
                <a:blip r:embed="rId4"/>
                <a:stretch>
                  <a:fillRect l="-77" r="-541"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FB4315F-754D-43C5-AB0F-84AEE1905EB4}"/>
                  </a:ext>
                </a:extLst>
              </p:cNvPr>
              <p:cNvSpPr txBox="1"/>
              <p:nvPr/>
            </p:nvSpPr>
            <p:spPr>
              <a:xfrm>
                <a:off x="919163" y="5373239"/>
                <a:ext cx="4991303" cy="4424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568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132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073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FB4315F-754D-43C5-AB0F-84AEE1905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3" y="5373239"/>
                <a:ext cx="4991303" cy="4424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688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すべての変数の標本平均および標準偏差と，すべての変数間の相関係数がわかれば，すべてのパラメータを推定することができる．</a:t>
            </a:r>
            <a:endParaRPr kumimoji="1" lang="en-US" altLang="ja-JP" dirty="0"/>
          </a:p>
          <a:p>
            <a:r>
              <a:rPr lang="ja-JP" altLang="en-US" dirty="0"/>
              <a:t>回帰分析を行うときには，これら統計量を報告するとよい．</a:t>
            </a:r>
            <a:endParaRPr lang="en-US" altLang="ja-JP" dirty="0"/>
          </a:p>
          <a:p>
            <a:pPr lvl="1"/>
            <a:r>
              <a:rPr kumimoji="1" lang="ja-JP" altLang="en-US" dirty="0"/>
              <a:t>変数間の相関係数は，相関行列として示すとよい．（表</a:t>
            </a:r>
            <a:r>
              <a:rPr kumimoji="1" lang="en-US" altLang="ja-JP" dirty="0"/>
              <a:t>11.2</a:t>
            </a:r>
            <a:r>
              <a:rPr kumimoji="1" lang="ja-JP" altLang="en-US" dirty="0"/>
              <a:t>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4191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データに欠損値がある場合の扱い：</a:t>
            </a:r>
            <a:endParaRPr kumimoji="1" lang="en-US" altLang="ja-JP" dirty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全変数についての削除</a:t>
            </a:r>
            <a:r>
              <a:rPr lang="ja-JP" altLang="en-US" dirty="0"/>
              <a:t>（</a:t>
            </a:r>
            <a:r>
              <a:rPr lang="en-US" altLang="ja-JP" dirty="0" err="1"/>
              <a:t>listwise</a:t>
            </a:r>
            <a:r>
              <a:rPr lang="en-US" altLang="ja-JP" dirty="0"/>
              <a:t> deletion</a:t>
            </a:r>
            <a:r>
              <a:rPr lang="ja-JP" altLang="en-US" dirty="0"/>
              <a:t>）：欠損値のある測定対象（個体）を，まるごと除外</a:t>
            </a:r>
            <a:endParaRPr lang="en-US" altLang="ja-JP" dirty="0"/>
          </a:p>
          <a:p>
            <a:pPr lvl="1"/>
            <a:r>
              <a:rPr kumimoji="1" lang="ja-JP" altLang="en-US" u="sng" dirty="0">
                <a:solidFill>
                  <a:srgbClr val="FF0000"/>
                </a:solidFill>
              </a:rPr>
              <a:t>変数の対ごとの削除</a:t>
            </a:r>
            <a:r>
              <a:rPr lang="ja-JP" altLang="en-US" dirty="0"/>
              <a:t>（</a:t>
            </a:r>
            <a:r>
              <a:rPr lang="en-US" altLang="ja-JP" dirty="0" err="1"/>
              <a:t>pairwise</a:t>
            </a:r>
            <a:r>
              <a:rPr lang="en-US" altLang="ja-JP" dirty="0"/>
              <a:t> deletion</a:t>
            </a:r>
            <a:r>
              <a:rPr lang="ja-JP" altLang="en-US" dirty="0"/>
              <a:t>）</a:t>
            </a:r>
            <a:r>
              <a:rPr kumimoji="1" lang="ja-JP" altLang="en-US" dirty="0"/>
              <a:t>：相関係数を計算する機会ごと，いずれかの変数に欠損がある測定対象を除外．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baseline="-25000" dirty="0"/>
              <a:t>1</a:t>
            </a:r>
            <a:r>
              <a:rPr kumimoji="1" lang="en-US" altLang="ja-JP" dirty="0"/>
              <a:t> </a:t>
            </a:r>
            <a:r>
              <a:rPr lang="ja-JP" altLang="en-US" dirty="0"/>
              <a:t>が欠損である個体は，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ja-JP" altLang="en-US" dirty="0"/>
              <a:t>の相関の計算には含められることに注意．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あまりに多くのデータが失われない限り，一般には，全変数についての削除を行えばよい．</a:t>
            </a:r>
            <a:endParaRPr lang="en-US" altLang="ja-JP" dirty="0"/>
          </a:p>
          <a:p>
            <a:r>
              <a:rPr lang="ja-JP" altLang="en-US" dirty="0"/>
              <a:t>特定の測定対象が削除されていないか注意する．</a:t>
            </a:r>
            <a:endParaRPr lang="en-US" altLang="ja-JP" dirty="0"/>
          </a:p>
          <a:p>
            <a:pPr lvl="1"/>
            <a:r>
              <a:rPr lang="ja-JP" altLang="en-US" dirty="0"/>
              <a:t>例：ある項目で，女性に欠損値が多い．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88271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11.2.1.</a:t>
            </a:r>
            <a:r>
              <a:rPr kumimoji="1" lang="ja-JP" altLang="en-US" dirty="0"/>
              <a:t>　偏回帰係数</a:t>
            </a:r>
            <a:r>
              <a:rPr lang="ja-JP" altLang="en-US" dirty="0"/>
              <a:t>の解釈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偏</a:t>
            </a:r>
            <a:r>
              <a:rPr kumimoji="1" lang="ja-JP" altLang="en-US" u="sng" dirty="0">
                <a:solidFill>
                  <a:srgbClr val="FF0000"/>
                </a:solidFill>
              </a:rPr>
              <a:t>回帰係数</a:t>
            </a:r>
            <a:r>
              <a:rPr kumimoji="1" lang="ja-JP" altLang="en-US" dirty="0"/>
              <a:t>（</a:t>
            </a:r>
            <a:r>
              <a:rPr kumimoji="1" lang="en-US" altLang="ja-JP" dirty="0"/>
              <a:t>partial regression coefficient,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ja-JP" baseline="-25000" dirty="0"/>
              <a:t>1</a:t>
            </a:r>
            <a:r>
              <a:rPr kumimoji="1" lang="ja-JP" altLang="en-US" dirty="0"/>
              <a:t>および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ja-JP" baseline="-25000" dirty="0"/>
              <a:t>2</a:t>
            </a:r>
            <a:r>
              <a:rPr kumimoji="1" lang="ja-JP" altLang="en-US" dirty="0"/>
              <a:t>）：他の独立変数の値を一定（従属変数に対する影響を一定）</a:t>
            </a:r>
            <a:r>
              <a:rPr lang="ja-JP" altLang="en-US" dirty="0"/>
              <a:t>に保った場合</a:t>
            </a:r>
            <a:r>
              <a:rPr kumimoji="1" lang="ja-JP" altLang="en-US" dirty="0"/>
              <a:t>に，ある独立変数の１単位あたりの変化が，従属変数をどの程度変化させるかを示す．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1880FBB-2A41-497B-B8F0-1E62F3F02EFD}"/>
                  </a:ext>
                </a:extLst>
              </p:cNvPr>
              <p:cNvSpPr txBox="1"/>
              <p:nvPr/>
            </p:nvSpPr>
            <p:spPr>
              <a:xfrm>
                <a:off x="1979712" y="4384484"/>
                <a:ext cx="4127412" cy="87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m:rPr>
                          <m:aln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brk m:alnAt="1"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1880FBB-2A41-497B-B8F0-1E62F3F02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384484"/>
                <a:ext cx="4127412" cy="8733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第１の独立変数（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1</a:t>
            </a:r>
            <a:r>
              <a:rPr lang="ja-JP" altLang="en-US" dirty="0"/>
              <a:t>）を使って</a:t>
            </a:r>
            <a:r>
              <a:rPr kumimoji="1" lang="ja-JP" altLang="en-US" dirty="0"/>
              <a:t>単回帰分析を行い，その後，第２の独立変数（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baseline="-25000" dirty="0"/>
              <a:t>2</a:t>
            </a:r>
            <a:r>
              <a:rPr kumimoji="1" lang="ja-JP" altLang="en-US" dirty="0"/>
              <a:t>）を追加することにする．</a:t>
            </a:r>
            <a:endParaRPr kumimoji="1" lang="en-US" altLang="ja-JP" dirty="0"/>
          </a:p>
          <a:p>
            <a:r>
              <a:rPr lang="ja-JP" altLang="en-US" dirty="0"/>
              <a:t>一般に，重回帰分析における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1</a:t>
            </a:r>
            <a:r>
              <a:rPr lang="ja-JP" altLang="en-US" dirty="0"/>
              <a:t> </a:t>
            </a:r>
            <a:r>
              <a:rPr lang="ja-JP" altLang="en-US" dirty="0" err="1"/>
              <a:t>の偏</a:t>
            </a:r>
            <a:r>
              <a:rPr lang="ja-JP" altLang="en-US" dirty="0"/>
              <a:t>回帰係数は，単回帰分析のときとは異なる．</a:t>
            </a:r>
            <a:endParaRPr lang="en-US" altLang="ja-JP" dirty="0"/>
          </a:p>
          <a:p>
            <a:r>
              <a:rPr kumimoji="1" lang="ja-JP" altLang="en-US" dirty="0"/>
              <a:t>第２の独立変数を別のものにすれば，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ja-JP" baseline="-25000" dirty="0"/>
              <a:t>1</a:t>
            </a:r>
            <a:r>
              <a:rPr lang="ja-JP" altLang="en-US" dirty="0"/>
              <a:t> </a:t>
            </a:r>
            <a:r>
              <a:rPr lang="ja-JP" altLang="en-US" dirty="0" err="1"/>
              <a:t>の</a:t>
            </a:r>
            <a:r>
              <a:rPr kumimoji="1" lang="ja-JP" altLang="en-US" dirty="0" err="1"/>
              <a:t>偏</a:t>
            </a:r>
            <a:r>
              <a:rPr kumimoji="1" lang="ja-JP" altLang="en-US" dirty="0"/>
              <a:t>回帰係数も異なる．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２つの独立変数が無相関ならば，回帰係数は単回帰分析のときと同じ値になる．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40775" y="4854351"/>
            <a:ext cx="4065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単回帰分析のときの回帰係数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3635896" y="5085184"/>
            <a:ext cx="1008112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2A1B1DB-5D1A-43E9-A164-E2D2055A3B1D}"/>
                  </a:ext>
                </a:extLst>
              </p:cNvPr>
              <p:cNvSpPr txBox="1"/>
              <p:nvPr/>
            </p:nvSpPr>
            <p:spPr>
              <a:xfrm>
                <a:off x="1298268" y="2892553"/>
                <a:ext cx="3584764" cy="2547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aln/>
                        </m:rPr>
                        <a:rPr lang="en-US" altLang="ja-JP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ja-JP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2A1B1DB-5D1A-43E9-A164-E2D2055A3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268" y="2892553"/>
                <a:ext cx="3584764" cy="2547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/>
              <a:t>重回帰分析での偏回帰係数は，その独立変数と従属変数との相関係数とは異なる</a:t>
            </a:r>
            <a:r>
              <a:rPr lang="ja-JP" altLang="en-US" dirty="0"/>
              <a:t>．２変数の相関は正なのに，偏回帰係数が負になることもある．</a:t>
            </a:r>
            <a:endParaRPr lang="en-US" altLang="ja-JP" dirty="0"/>
          </a:p>
          <a:p>
            <a:pPr lvl="1"/>
            <a:r>
              <a:rPr lang="ja-JP" altLang="en-US" dirty="0"/>
              <a:t>単回帰分析では，回帰係数は，独立変数と従属変数の相関係数と考えることができた（変数を標準化すれば，回帰係数＝相関係数）．</a:t>
            </a:r>
          </a:p>
        </p:txBody>
      </p:sp>
    </p:spTree>
    <p:extLst>
      <p:ext uri="{BB962C8B-B14F-4D97-AF65-F5344CB8AC3E}">
        <p14:creationId xmlns:p14="http://schemas.microsoft.com/office/powerpoint/2010/main" val="169603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イントロダクション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単回帰分析：ひとつの独立変数（説明変数）から，ひとつの従属変数（目的変数）を説明する．</a:t>
            </a:r>
            <a:endParaRPr kumimoji="1"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重回帰分析</a:t>
            </a:r>
            <a:r>
              <a:rPr lang="ja-JP" altLang="en-US" dirty="0"/>
              <a:t>（</a:t>
            </a:r>
            <a:r>
              <a:rPr lang="en-US" altLang="ja-JP" dirty="0"/>
              <a:t>multiple regression analysis</a:t>
            </a:r>
            <a:r>
              <a:rPr lang="ja-JP" altLang="en-US" dirty="0"/>
              <a:t>）：複数の独立変数から，ひとつの従属変数を説明する．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115616" y="1844824"/>
            <a:ext cx="6696744" cy="35283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2267744" y="4437112"/>
            <a:ext cx="331236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691680" y="2996952"/>
            <a:ext cx="2376264" cy="12241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 flipH="1" flipV="1">
            <a:off x="2155540" y="1524980"/>
            <a:ext cx="3392760" cy="31683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2339752" y="3284984"/>
            <a:ext cx="3015952" cy="1456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5400000">
            <a:off x="4535996" y="2456892"/>
            <a:ext cx="1656184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>
            <a:off x="4355976" y="3520759"/>
            <a:ext cx="1224136" cy="7920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cxnSpLocks/>
          </p:cNvCxnSpPr>
          <p:nvPr/>
        </p:nvCxnSpPr>
        <p:spPr>
          <a:xfrm flipH="1">
            <a:off x="2934412" y="3296446"/>
            <a:ext cx="2457296" cy="26510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4C32248-EF39-4766-85BC-CF00FEC712AB}"/>
                  </a:ext>
                </a:extLst>
              </p:cNvPr>
              <p:cNvSpPr txBox="1"/>
              <p:nvPr/>
            </p:nvSpPr>
            <p:spPr>
              <a:xfrm>
                <a:off x="5568860" y="3115460"/>
                <a:ext cx="394403" cy="569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4C32248-EF39-4766-85BC-CF00FEC71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860" y="3115460"/>
                <a:ext cx="394403" cy="569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DA9DB4A-637C-4FEB-87AF-006B49A69C7C}"/>
                  </a:ext>
                </a:extLst>
              </p:cNvPr>
              <p:cNvSpPr txBox="1"/>
              <p:nvPr/>
            </p:nvSpPr>
            <p:spPr>
              <a:xfrm>
                <a:off x="5466288" y="991761"/>
                <a:ext cx="39440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DA9DB4A-637C-4FEB-87AF-006B49A69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288" y="991761"/>
                <a:ext cx="39440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E41C684-3E8F-4FC1-8A36-4A9F94E9E757}"/>
                  </a:ext>
                </a:extLst>
              </p:cNvPr>
              <p:cNvSpPr txBox="1"/>
              <p:nvPr/>
            </p:nvSpPr>
            <p:spPr>
              <a:xfrm>
                <a:off x="5671916" y="4282650"/>
                <a:ext cx="5201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E41C684-3E8F-4FC1-8A36-4A9F94E9E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916" y="4282650"/>
                <a:ext cx="52014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B3454CE-DB8B-4410-96CA-FE4FF6713DD6}"/>
                  </a:ext>
                </a:extLst>
              </p:cNvPr>
              <p:cNvSpPr txBox="1"/>
              <p:nvPr/>
            </p:nvSpPr>
            <p:spPr>
              <a:xfrm>
                <a:off x="2777962" y="2066655"/>
                <a:ext cx="52963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B3454CE-DB8B-4410-96CA-FE4FF6713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962" y="2066655"/>
                <a:ext cx="529632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予測値のベクトルは，従属変数のベクトルの，独立変数によって張られる平面への正射影である．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予測値は独立変数の線形結合．</a:t>
            </a:r>
            <a:endParaRPr kumimoji="1" lang="en-US" altLang="ja-JP" dirty="0"/>
          </a:p>
          <a:p>
            <a:r>
              <a:rPr kumimoji="1" lang="ja-JP" altLang="en-US" dirty="0"/>
              <a:t>予測値のベクトルを独立変数のベクトルから構成するとき，独立変数のベクトルを定数倍して伸縮させる．この定数が偏回帰係数．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115616" y="1844824"/>
            <a:ext cx="6696744" cy="35283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4355976" y="3789040"/>
            <a:ext cx="331236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4283968" y="2924944"/>
            <a:ext cx="2736304" cy="12241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cxnSpLocks/>
          </p:cNvCxnSpPr>
          <p:nvPr/>
        </p:nvCxnSpPr>
        <p:spPr>
          <a:xfrm flipV="1">
            <a:off x="4271159" y="980728"/>
            <a:ext cx="1344957" cy="31939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5400000" flipH="1" flipV="1">
            <a:off x="4211960" y="2708920"/>
            <a:ext cx="1512168" cy="13681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5400000">
            <a:off x="4824028" y="1808820"/>
            <a:ext cx="1656184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0800000" flipV="1">
            <a:off x="2339752" y="4149080"/>
            <a:ext cx="2016224" cy="28803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cxnSpLocks/>
          </p:cNvCxnSpPr>
          <p:nvPr/>
        </p:nvCxnSpPr>
        <p:spPr>
          <a:xfrm flipH="1">
            <a:off x="2350529" y="2636912"/>
            <a:ext cx="3229583" cy="175374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11560" y="5661248"/>
            <a:ext cx="8137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単純相関と偏回帰係数の符号が一致しない例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8B7AE18-4385-4E3A-9F2C-17C7DF73D942}"/>
                  </a:ext>
                </a:extLst>
              </p:cNvPr>
              <p:cNvSpPr txBox="1"/>
              <p:nvPr/>
            </p:nvSpPr>
            <p:spPr>
              <a:xfrm>
                <a:off x="6948264" y="2246675"/>
                <a:ext cx="52963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8B7AE18-4385-4E3A-9F2C-17C7DF73D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246675"/>
                <a:ext cx="52963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0C43E317-E63B-4BBF-8A26-0AE9961B9DF5}"/>
                  </a:ext>
                </a:extLst>
              </p:cNvPr>
              <p:cNvSpPr txBox="1"/>
              <p:nvPr/>
            </p:nvSpPr>
            <p:spPr>
              <a:xfrm>
                <a:off x="7328222" y="3969060"/>
                <a:ext cx="5201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0C43E317-E63B-4BBF-8A26-0AE9961B9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222" y="3969060"/>
                <a:ext cx="52014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02C2083-D53B-4121-B462-AA6F592ED030}"/>
                  </a:ext>
                </a:extLst>
              </p:cNvPr>
              <p:cNvSpPr txBox="1"/>
              <p:nvPr/>
            </p:nvSpPr>
            <p:spPr>
              <a:xfrm>
                <a:off x="4893206" y="764704"/>
                <a:ext cx="39440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02C2083-D53B-4121-B462-AA6F592ED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206" y="764704"/>
                <a:ext cx="39440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A5ED60A-84D7-42D1-B8F9-3A0777EC6D35}"/>
                  </a:ext>
                </a:extLst>
              </p:cNvPr>
              <p:cNvSpPr txBox="1"/>
              <p:nvPr/>
            </p:nvSpPr>
            <p:spPr>
              <a:xfrm>
                <a:off x="5855335" y="2431384"/>
                <a:ext cx="394403" cy="569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A5ED60A-84D7-42D1-B8F9-3A0777EC6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335" y="2431384"/>
                <a:ext cx="394403" cy="569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11.2.2.</a:t>
            </a:r>
            <a:r>
              <a:rPr kumimoji="1" lang="ja-JP" altLang="en-US" dirty="0"/>
              <a:t>　</a:t>
            </a:r>
            <a:r>
              <a:rPr lang="ja-JP" altLang="en-US" dirty="0"/>
              <a:t>標準偏回帰係数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変数を標準化してから重回帰分析を行って得られる偏回帰係数を，</a:t>
            </a:r>
            <a:r>
              <a:rPr kumimoji="1" lang="ja-JP" altLang="en-US" u="sng" dirty="0">
                <a:solidFill>
                  <a:srgbClr val="FF0000"/>
                </a:solidFill>
              </a:rPr>
              <a:t>標準偏回帰係数</a:t>
            </a:r>
            <a:r>
              <a:rPr kumimoji="1" lang="ja-JP" altLang="en-US" dirty="0"/>
              <a:t>と呼ぶ．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6" name="左カーブ矢印 5"/>
          <p:cNvSpPr/>
          <p:nvPr/>
        </p:nvSpPr>
        <p:spPr>
          <a:xfrm>
            <a:off x="6000501" y="3284984"/>
            <a:ext cx="360040" cy="10801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CA63F86-A5F2-48FB-965A-12DEDFDE4C68}"/>
                  </a:ext>
                </a:extLst>
              </p:cNvPr>
              <p:cNvSpPr txBox="1"/>
              <p:nvPr/>
            </p:nvSpPr>
            <p:spPr>
              <a:xfrm>
                <a:off x="1973153" y="2924944"/>
                <a:ext cx="3609321" cy="1648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sz="240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m:rPr>
                          <m:aln/>
                        </m:rPr>
                        <a:rPr lang="en-US" altLang="ja-JP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m:rPr>
                          <m:brk m:alnAt="2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CA63F86-A5F2-48FB-965A-12DEDFDE4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153" y="2924944"/>
                <a:ext cx="3609321" cy="16480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6B00B20D-D51C-4E27-8168-E5B55CEBC31D}"/>
                  </a:ext>
                </a:extLst>
              </p:cNvPr>
              <p:cNvSpPr txBox="1"/>
              <p:nvPr/>
            </p:nvSpPr>
            <p:spPr>
              <a:xfrm>
                <a:off x="6801247" y="3379619"/>
                <a:ext cx="9477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6B00B20D-D51C-4E27-8168-E5B55CEBC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247" y="3379619"/>
                <a:ext cx="947760" cy="369332"/>
              </a:xfrm>
              <a:prstGeom prst="rect">
                <a:avLst/>
              </a:prstGeom>
              <a:blipFill>
                <a:blip r:embed="rId3"/>
                <a:stretch>
                  <a:fillRect l="-7742" r="-7742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1C048F8-1F2B-460E-887F-E17999DE51C8}"/>
                  </a:ext>
                </a:extLst>
              </p:cNvPr>
              <p:cNvSpPr txBox="1"/>
              <p:nvPr/>
            </p:nvSpPr>
            <p:spPr>
              <a:xfrm>
                <a:off x="6808037" y="3863181"/>
                <a:ext cx="1056956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1C048F8-1F2B-460E-887F-E17999DE5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037" y="3863181"/>
                <a:ext cx="1056956" cy="401072"/>
              </a:xfrm>
              <a:prstGeom prst="rect">
                <a:avLst/>
              </a:prstGeom>
              <a:blipFill>
                <a:blip r:embed="rId4"/>
                <a:stretch>
                  <a:fillRect l="-6936" r="-6358" b="-121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D48DF3A6-49AB-46B8-9087-A352E6DEDF31}"/>
                  </a:ext>
                </a:extLst>
              </p:cNvPr>
              <p:cNvSpPr txBox="1"/>
              <p:nvPr/>
            </p:nvSpPr>
            <p:spPr>
              <a:xfrm>
                <a:off x="1619672" y="5038386"/>
                <a:ext cx="1900970" cy="82984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D48DF3A6-49AB-46B8-9087-A352E6DED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038386"/>
                <a:ext cx="1900970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05DF728-3D9B-41BE-877D-DD5FE74BC5C4}"/>
                  </a:ext>
                </a:extLst>
              </p:cNvPr>
              <p:cNvSpPr txBox="1"/>
              <p:nvPr/>
            </p:nvSpPr>
            <p:spPr>
              <a:xfrm>
                <a:off x="3744783" y="5038386"/>
                <a:ext cx="1908086" cy="82984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05DF728-3D9B-41BE-877D-DD5FE74BC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783" y="5038386"/>
                <a:ext cx="1908086" cy="829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/>
              <a:t>標準偏回帰係数は，従属変数に対する，独立変数の影響力を，相対的に比較するのに役立つ</a:t>
            </a:r>
            <a:r>
              <a:rPr lang="ja-JP" altLang="en-US" dirty="0"/>
              <a:t>．ただし，解釈にあたっては，</a:t>
            </a:r>
            <a:r>
              <a:rPr lang="ja-JP" altLang="en-US" u="sng" dirty="0"/>
              <a:t>「この独立変数の組み合わせでは」という条件を忘れない</a:t>
            </a:r>
            <a:r>
              <a:rPr lang="ja-JP" altLang="en-US" dirty="0"/>
              <a:t>こと．</a:t>
            </a:r>
            <a:endParaRPr lang="en-US" altLang="ja-JP" dirty="0"/>
          </a:p>
          <a:p>
            <a:pPr lvl="1"/>
            <a:r>
              <a:rPr lang="ja-JP" altLang="en-US" dirty="0"/>
              <a:t>独立変数の組み合わせを変えたり，独立変数を追加したりすれば，標準偏回帰係数は変化する．</a:t>
            </a:r>
          </a:p>
        </p:txBody>
      </p:sp>
    </p:spTree>
    <p:extLst>
      <p:ext uri="{BB962C8B-B14F-4D97-AF65-F5344CB8AC3E}">
        <p14:creationId xmlns:p14="http://schemas.microsoft.com/office/powerpoint/2010/main" val="2662316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テキストの例題での，標準偏回帰係数：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信仰と教育達成では，信仰の方が，性的寛容性への影響が相対的に大きい．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05666CE-7B65-4624-85E9-442EEDD10BB3}"/>
                  </a:ext>
                </a:extLst>
              </p:cNvPr>
              <p:cNvSpPr txBox="1"/>
              <p:nvPr/>
            </p:nvSpPr>
            <p:spPr>
              <a:xfrm>
                <a:off x="1547664" y="2411661"/>
                <a:ext cx="5719706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−0.432−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0.281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−0.005</m:t>
                              </m:r>
                            </m:e>
                          </m:d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0.005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=−0.431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05666CE-7B65-4624-85E9-442EEDD10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411661"/>
                <a:ext cx="5719706" cy="768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2A97568-06B7-4D22-9636-C30AAE47BA30}"/>
                  </a:ext>
                </a:extLst>
              </p:cNvPr>
              <p:cNvSpPr txBox="1"/>
              <p:nvPr/>
            </p:nvSpPr>
            <p:spPr>
              <a:xfrm>
                <a:off x="1547664" y="3434968"/>
                <a:ext cx="5490477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0.281−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−0.432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−0.005</m:t>
                              </m:r>
                            </m:e>
                          </m:d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0.005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=0.279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2A97568-06B7-4D22-9636-C30AAE47B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434968"/>
                <a:ext cx="5490477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861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11.2.3.</a:t>
            </a:r>
            <a:r>
              <a:rPr kumimoji="1" lang="ja-JP" altLang="en-US" dirty="0"/>
              <a:t>　</a:t>
            </a:r>
            <a:r>
              <a:rPr lang="ja-JP" altLang="en-US" dirty="0"/>
              <a:t>３変数の場合の決定係数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>
                <a:solidFill>
                  <a:srgbClr val="FF0000"/>
                </a:solidFill>
              </a:rPr>
              <a:t>決定係数</a:t>
            </a:r>
            <a:r>
              <a:rPr kumimoji="1" lang="ja-JP" altLang="en-US" dirty="0"/>
              <a:t>：従属変数の分散のうち，回帰によって説明できる分散の割合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6C11A5F-A747-4FFA-81BA-3651E02F99A5}"/>
                  </a:ext>
                </a:extLst>
              </p:cNvPr>
              <p:cNvSpPr txBox="1"/>
              <p:nvPr/>
            </p:nvSpPr>
            <p:spPr>
              <a:xfrm>
                <a:off x="1841701" y="2990142"/>
                <a:ext cx="5460597" cy="43088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𝑇𝑂𝑇𝐴𝐿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𝑅𝐸𝐺𝑅𝐸𝑆𝑆𝐼𝑂𝑁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𝐸𝑅𝑅𝑂𝑅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6C11A5F-A747-4FFA-81BA-3651E02F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701" y="2990142"/>
                <a:ext cx="546059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6A1571-06DA-424D-9536-7ED1C635D4EC}"/>
                  </a:ext>
                </a:extLst>
              </p:cNvPr>
              <p:cNvSpPr txBox="1"/>
              <p:nvPr/>
            </p:nvSpPr>
            <p:spPr>
              <a:xfrm>
                <a:off x="1848474" y="3803138"/>
                <a:ext cx="5328592" cy="194091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𝑇𝑂𝑇𝐴𝐿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𝐸𝑅𝑅𝑂𝑅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𝑇𝑂𝑇𝐴𝐿</m:t>
                              </m:r>
                            </m:sub>
                          </m:sSub>
                        </m:den>
                      </m:f>
                      <m:r>
                        <m:rPr>
                          <m:brk m:alnAt="2"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kumimoji="1" lang="en-US" altLang="ja-JP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ja-JP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𝑌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ja-JP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kumimoji="1" lang="en-US" altLang="ja-JP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kumimoji="1" lang="en-US" altLang="ja-JP" sz="28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kumimoji="1" lang="en-US" altLang="ja-JP" sz="28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𝑌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kumimoji="1" lang="en-US" altLang="ja-JP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800" i="1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8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800" i="1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6A1571-06DA-424D-9536-7ED1C635D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474" y="3803138"/>
                <a:ext cx="5328592" cy="19409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115616" y="1844824"/>
            <a:ext cx="6696744" cy="35283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2267744" y="4437112"/>
            <a:ext cx="331236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691680" y="2996952"/>
            <a:ext cx="2376264" cy="12241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 flipH="1" flipV="1">
            <a:off x="2155540" y="1524980"/>
            <a:ext cx="3392760" cy="31683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2339752" y="3284984"/>
            <a:ext cx="3015952" cy="1456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5400000">
            <a:off x="4535996" y="2456892"/>
            <a:ext cx="1656184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弧 14"/>
          <p:cNvSpPr/>
          <p:nvPr/>
        </p:nvSpPr>
        <p:spPr>
          <a:xfrm>
            <a:off x="3059832" y="3645024"/>
            <a:ext cx="576064" cy="936104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79912" y="3212976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latin typeface="Times New Roman" pitchFamily="18" charset="0"/>
                <a:cs typeface="Times New Roman" pitchFamily="18" charset="0"/>
              </a:rPr>
              <a:t>θ</a:t>
            </a:r>
            <a:endParaRPr kumimoji="1" lang="ja-JP" alt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404664"/>
            <a:ext cx="86180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重相関係数：従属変数の予測値と実測値の</a:t>
            </a:r>
            <a:endParaRPr kumimoji="1" lang="en-US" altLang="ja-JP" sz="3600" dirty="0"/>
          </a:p>
          <a:p>
            <a:r>
              <a:rPr kumimoji="1" lang="ja-JP" altLang="en-US" sz="3600" dirty="0"/>
              <a:t>相関係数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6A2846A-DC13-4939-95BF-8E9BCBBCFA0C}"/>
                  </a:ext>
                </a:extLst>
              </p:cNvPr>
              <p:cNvSpPr txBox="1"/>
              <p:nvPr/>
            </p:nvSpPr>
            <p:spPr>
              <a:xfrm>
                <a:off x="1719040" y="5613047"/>
                <a:ext cx="2852960" cy="5347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6A2846A-DC13-4939-95BF-8E9BCBBCF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040" y="5613047"/>
                <a:ext cx="2852960" cy="5347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1F863DA-F944-4921-A21E-35C89B595DA2}"/>
                  </a:ext>
                </a:extLst>
              </p:cNvPr>
              <p:cNvSpPr txBox="1"/>
              <p:nvPr/>
            </p:nvSpPr>
            <p:spPr>
              <a:xfrm>
                <a:off x="5746566" y="4220125"/>
                <a:ext cx="5201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1F863DA-F944-4921-A21E-35C89B595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566" y="4220125"/>
                <a:ext cx="52014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866883D-14F6-46E1-848D-496041EC91B4}"/>
                  </a:ext>
                </a:extLst>
              </p:cNvPr>
              <p:cNvSpPr txBox="1"/>
              <p:nvPr/>
            </p:nvSpPr>
            <p:spPr>
              <a:xfrm>
                <a:off x="2720490" y="2101788"/>
                <a:ext cx="52963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866883D-14F6-46E1-848D-496041EC9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490" y="2101788"/>
                <a:ext cx="52963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7716674-3E7D-4C94-A3C0-AACCAA469529}"/>
                  </a:ext>
                </a:extLst>
              </p:cNvPr>
              <p:cNvSpPr txBox="1"/>
              <p:nvPr/>
            </p:nvSpPr>
            <p:spPr>
              <a:xfrm>
                <a:off x="5444480" y="3203823"/>
                <a:ext cx="394403" cy="569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7716674-3E7D-4C94-A3C0-AACCAA469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480" y="3203823"/>
                <a:ext cx="394403" cy="569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1DC75A1-2DEB-49BA-BD79-A0EAB94B1B78}"/>
                  </a:ext>
                </a:extLst>
              </p:cNvPr>
              <p:cNvSpPr txBox="1"/>
              <p:nvPr/>
            </p:nvSpPr>
            <p:spPr>
              <a:xfrm>
                <a:off x="5549364" y="1207785"/>
                <a:ext cx="39440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1DC75A1-2DEB-49BA-BD79-A0EAB94B1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364" y="1207785"/>
                <a:ext cx="39440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矢印コネクタ 1"/>
          <p:cNvCxnSpPr/>
          <p:nvPr/>
        </p:nvCxnSpPr>
        <p:spPr>
          <a:xfrm flipV="1">
            <a:off x="1043608" y="3356992"/>
            <a:ext cx="4464496" cy="167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V="1">
            <a:off x="1043608" y="1484784"/>
            <a:ext cx="4536504" cy="18805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508104" y="1556792"/>
            <a:ext cx="0" cy="1808584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E123CBE0-9C1C-4063-A572-14006DDABCC5}"/>
                  </a:ext>
                </a:extLst>
              </p:cNvPr>
              <p:cNvSpPr txBox="1"/>
              <p:nvPr/>
            </p:nvSpPr>
            <p:spPr>
              <a:xfrm>
                <a:off x="5868144" y="1691867"/>
                <a:ext cx="2281074" cy="1538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𝐸𝑅𝑅𝑂𝑅</m:t>
                              </m:r>
                            </m:sub>
                          </m:sSub>
                        </m:e>
                      </m:rad>
                      <m:r>
                        <m:rPr>
                          <m:brk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E123CBE0-9C1C-4063-A572-14006DDAB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691867"/>
                <a:ext cx="2281074" cy="15384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2579339-6556-48C9-AE69-A2E16A4463FE}"/>
                  </a:ext>
                </a:extLst>
              </p:cNvPr>
              <p:cNvSpPr txBox="1"/>
              <p:nvPr/>
            </p:nvSpPr>
            <p:spPr>
              <a:xfrm>
                <a:off x="1187624" y="1011194"/>
                <a:ext cx="3581622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𝑇𝑂𝑇𝐴𝐿</m:t>
                              </m:r>
                            </m:sub>
                          </m:sSub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2579339-6556-48C9-AE69-A2E16A446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011194"/>
                <a:ext cx="3581622" cy="1091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E39F1727-5BFA-414F-9EE6-CA8BD3DB0F87}"/>
                  </a:ext>
                </a:extLst>
              </p:cNvPr>
              <p:cNvSpPr txBox="1"/>
              <p:nvPr/>
            </p:nvSpPr>
            <p:spPr>
              <a:xfrm>
                <a:off x="1301505" y="3611918"/>
                <a:ext cx="4278607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𝑅𝐸𝐺𝑅𝐸𝑆𝑆𝐼𝑂𝑁</m:t>
                              </m:r>
                            </m:sub>
                          </m:sSub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kumimoji="1"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E39F1727-5BFA-414F-9EE6-CA8BD3DB0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505" y="3611918"/>
                <a:ext cx="4278607" cy="10911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A6CC44-CFDC-4ED7-9F5C-26FDA05226EC}"/>
                  </a:ext>
                </a:extLst>
              </p:cNvPr>
              <p:cNvSpPr txBox="1"/>
              <p:nvPr/>
            </p:nvSpPr>
            <p:spPr>
              <a:xfrm>
                <a:off x="1337381" y="5085184"/>
                <a:ext cx="3414974" cy="9069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ja-JP" alt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A6CC44-CFDC-4ED7-9F5C-26FDA05226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381" y="5085184"/>
                <a:ext cx="3414974" cy="9069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11.2.4.</a:t>
            </a:r>
            <a:r>
              <a:rPr kumimoji="1" lang="ja-JP" altLang="en-US" dirty="0"/>
              <a:t>　</a:t>
            </a:r>
            <a:r>
              <a:rPr lang="ja-JP" altLang="en-US" dirty="0"/>
              <a:t>独立変数が２つの場合の</a:t>
            </a:r>
            <a:br>
              <a:rPr lang="en-US" altLang="ja-JP" dirty="0"/>
            </a:br>
            <a:r>
              <a:rPr lang="ja-JP" altLang="en-US" dirty="0"/>
              <a:t>決定係数の有意性検定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/>
                  <a:t>帰無仮説：母集団での決定係数はゼロ</a:t>
                </a:r>
                <a:endParaRPr kumimoji="1" lang="en-US" altLang="ja-JP" dirty="0"/>
              </a:p>
              <a:p>
                <a:r>
                  <a:rPr kumimoji="1" lang="ja-JP" altLang="en-US" dirty="0"/>
                  <a:t>回帰の自由度が </a:t>
                </a:r>
                <a:r>
                  <a:rPr kumimoji="1" lang="en-US" altLang="ja-JP" dirty="0"/>
                  <a:t>2</a:t>
                </a:r>
                <a:r>
                  <a:rPr kumimoji="1" lang="ja-JP" altLang="en-US" dirty="0"/>
                  <a:t>，誤差の自由度が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3</m:t>
                    </m:r>
                  </m:oMath>
                </a14:m>
                <a:r>
                  <a:rPr kumimoji="1" lang="ja-JP" altLang="en-US" dirty="0"/>
                  <a:t>，全体の自由度が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1</m:t>
                    </m:r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 r="-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852A8DA-023C-4A56-974E-CA72E5CF7227}"/>
                  </a:ext>
                </a:extLst>
              </p:cNvPr>
              <p:cNvSpPr txBox="1"/>
              <p:nvPr/>
            </p:nvSpPr>
            <p:spPr>
              <a:xfrm>
                <a:off x="1907704" y="3429000"/>
                <a:ext cx="40159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𝑅𝐸𝐺𝑅𝐸𝑆𝑆𝐼𝑂𝑁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𝑅𝐸𝐺𝑅𝐸𝑆𝑆𝐼𝑂𝑁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852A8DA-023C-4A56-974E-CA72E5CF7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429000"/>
                <a:ext cx="401590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510D9E-9122-49A0-9032-C4D8487FB109}"/>
                  </a:ext>
                </a:extLst>
              </p:cNvPr>
              <p:cNvSpPr txBox="1"/>
              <p:nvPr/>
            </p:nvSpPr>
            <p:spPr>
              <a:xfrm>
                <a:off x="1907704" y="4303033"/>
                <a:ext cx="272055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𝐸𝑅𝑅𝑂𝑅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𝐸𝑅𝑅𝑂𝑅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510D9E-9122-49A0-9032-C4D8487FB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303033"/>
                <a:ext cx="2720553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5A66B50-7B15-4116-815C-52C52A639114}"/>
                  </a:ext>
                </a:extLst>
              </p:cNvPr>
              <p:cNvSpPr txBox="1"/>
              <p:nvPr/>
            </p:nvSpPr>
            <p:spPr>
              <a:xfrm>
                <a:off x="1907704" y="5285411"/>
                <a:ext cx="3102901" cy="756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𝑅𝐸𝐺𝑅𝐸𝑆𝑆𝐼𝑂𝑁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𝐸𝑅𝑅𝑂𝑅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5A66B50-7B15-4116-815C-52C52A6391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85411"/>
                <a:ext cx="3102901" cy="7566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11.1.</a:t>
            </a:r>
            <a:r>
              <a:rPr lang="ja-JP" altLang="en-US" dirty="0"/>
              <a:t>　例示：性的寛容性の説明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家族社会学者アイラ・ライス（</a:t>
            </a:r>
            <a:r>
              <a:rPr kumimoji="1" lang="en-US" altLang="ja-JP" dirty="0"/>
              <a:t>Ira Reiss</a:t>
            </a:r>
            <a:r>
              <a:rPr kumimoji="1" lang="ja-JP" altLang="en-US" dirty="0"/>
              <a:t>）による，性的寛容性に関する理論：ある集団が自律的で自由な求愛方法を持つほど，性に対して寛容になる可能性が高くなる．</a:t>
            </a:r>
            <a:endParaRPr kumimoji="1" lang="en-US" altLang="ja-JP" dirty="0"/>
          </a:p>
          <a:p>
            <a:pPr lvl="1"/>
            <a:r>
              <a:rPr lang="ja-JP" altLang="en-US" dirty="0"/>
              <a:t>社会統制制度からの自立を促す要因は，性的寛容性を高める．</a:t>
            </a:r>
            <a:endParaRPr lang="en-US" altLang="ja-JP" dirty="0"/>
          </a:p>
          <a:p>
            <a:pPr lvl="1"/>
            <a:r>
              <a:rPr kumimoji="1" lang="en-US" altLang="ja-JP" dirty="0"/>
              <a:t>P1</a:t>
            </a:r>
            <a:r>
              <a:rPr kumimoji="1" lang="ja-JP" altLang="en-US" dirty="0"/>
              <a:t>：信仰心が篤いほど，性に対して寛容でなくなる．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P2</a:t>
            </a:r>
            <a:r>
              <a:rPr kumimoji="1" lang="ja-JP" altLang="en-US" dirty="0"/>
              <a:t>：教育達成が高いほど，性に対して寛容になる．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11.2.5.</a:t>
            </a:r>
            <a:r>
              <a:rPr kumimoji="1" lang="ja-JP" altLang="en-US" dirty="0"/>
              <a:t>　偏回帰係数の有意性検定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単回帰分析では，偏回帰係数の有意性検定は，決定係数の検定を行うことと同じ．</a:t>
            </a:r>
            <a:endParaRPr kumimoji="1" lang="en-US" altLang="ja-JP" dirty="0"/>
          </a:p>
          <a:p>
            <a:r>
              <a:rPr kumimoji="1" lang="ja-JP" altLang="en-US" dirty="0"/>
              <a:t>重回帰分析では，偏回帰係数それぞれについて，母集団値がゼロという帰無仮説を検定する．</a:t>
            </a:r>
            <a:endParaRPr kumimoji="1" lang="en-US" altLang="ja-JP" dirty="0"/>
          </a:p>
          <a:p>
            <a:pPr lvl="1"/>
            <a:r>
              <a:rPr lang="ja-JP" altLang="en-US" dirty="0"/>
              <a:t>母集団値がゼロならば，その変数を独立変数として組み入れる必要がない．ただし，変数の組み合わせの問題である（モデルに投入する変数が異なれば，偏回帰係数も異なる）ことを忘れずに．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母集団での偏回帰係数の推定値（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kumimoji="1" lang="en-US" altLang="ja-JP" baseline="-25000" dirty="0"/>
                  <a:t>1</a:t>
                </a:r>
                <a:r>
                  <a:rPr kumimoji="1" lang="ja-JP" altLang="en-US" dirty="0"/>
                  <a:t>および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kumimoji="1" lang="en-US" altLang="ja-JP" baseline="-25000" dirty="0"/>
                  <a:t>2</a:t>
                </a:r>
                <a:r>
                  <a:rPr kumimoji="1" lang="ja-JP" altLang="en-US" dirty="0"/>
                  <a:t>）を，</a:t>
                </a:r>
                <a:r>
                  <a:rPr lang="ja-JP" altLang="en-US" dirty="0"/>
                  <a:t>その推定量の標準偏差で割って「標準化」すると，帰無仮説が正しいとき，この統計量は自由度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/>
                  <a:t>の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ja-JP" altLang="en-US" dirty="0"/>
                  <a:t>分布に従う．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291" r="-17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27835" y="427230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（推定値）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20548" y="55578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（推定値）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34D23AA-266D-47F5-98F6-FF103DE616AE}"/>
                  </a:ext>
                </a:extLst>
              </p:cNvPr>
              <p:cNvSpPr txBox="1"/>
              <p:nvPr/>
            </p:nvSpPr>
            <p:spPr>
              <a:xfrm>
                <a:off x="1370000" y="4117414"/>
                <a:ext cx="1563826" cy="117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34D23AA-266D-47F5-98F6-FF103DE61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00" y="4117414"/>
                <a:ext cx="1563826" cy="1171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ABAA46F-E060-438C-8647-A1F2CF73A6FA}"/>
                  </a:ext>
                </a:extLst>
              </p:cNvPr>
              <p:cNvSpPr txBox="1"/>
              <p:nvPr/>
            </p:nvSpPr>
            <p:spPr>
              <a:xfrm>
                <a:off x="3998543" y="3791807"/>
                <a:ext cx="3775457" cy="704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𝐸𝑅𝑅𝑂𝑅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kumimoji="1" lang="en-US" altLang="ja-JP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kumimoji="1" lang="en-US" altLang="ja-JP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ABAA46F-E060-438C-8647-A1F2CF73A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543" y="3791807"/>
                <a:ext cx="3775457" cy="7043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F4C2C7E-1ACC-4E6B-B9B4-647D20A27D08}"/>
                  </a:ext>
                </a:extLst>
              </p:cNvPr>
              <p:cNvSpPr txBox="1"/>
              <p:nvPr/>
            </p:nvSpPr>
            <p:spPr>
              <a:xfrm>
                <a:off x="4016095" y="5060234"/>
                <a:ext cx="3793346" cy="704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𝐸𝑅𝑅𝑂𝑅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kumimoji="1" lang="en-US" altLang="ja-JP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kumimoji="1" lang="en-US" altLang="ja-JP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F4C2C7E-1ACC-4E6B-B9B4-647D20A27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095" y="5060234"/>
                <a:ext cx="3793346" cy="7043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11.2.6.</a:t>
            </a:r>
            <a:r>
              <a:rPr kumimoji="1" lang="ja-JP" altLang="en-US" dirty="0"/>
              <a:t>　</a:t>
            </a:r>
            <a:r>
              <a:rPr lang="ja-JP" altLang="en-US" dirty="0"/>
              <a:t>偏回帰係数の区間推定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自由度の大きな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分布では，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そこで，次の区間は，偏回帰係数の</a:t>
            </a:r>
            <a:r>
              <a:rPr kumimoji="1" lang="en-US" altLang="ja-JP" dirty="0"/>
              <a:t>99%</a:t>
            </a:r>
            <a:r>
              <a:rPr kumimoji="1" lang="ja-JP" altLang="en-US" dirty="0"/>
              <a:t>信頼区間となる．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F2059E5-7D5C-43B6-9486-CC89BCD4C7FE}"/>
                  </a:ext>
                </a:extLst>
              </p:cNvPr>
              <p:cNvSpPr txBox="1"/>
              <p:nvPr/>
            </p:nvSpPr>
            <p:spPr>
              <a:xfrm>
                <a:off x="1547664" y="2444334"/>
                <a:ext cx="32646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≥2.58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=0.01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F2059E5-7D5C-43B6-9486-CC89BCD4C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444334"/>
                <a:ext cx="3264676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06EEEA-9B16-4ED1-9695-A30BCF502010}"/>
                  </a:ext>
                </a:extLst>
              </p:cNvPr>
              <p:cNvSpPr txBox="1"/>
              <p:nvPr/>
            </p:nvSpPr>
            <p:spPr>
              <a:xfrm>
                <a:off x="1619672" y="4581128"/>
                <a:ext cx="2602700" cy="876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kumimoji="1" lang="en-US" altLang="ja-JP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2.58</m:t>
                      </m:r>
                      <m:rad>
                        <m:radPr>
                          <m:degHide m:val="on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ra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06EEEA-9B16-4ED1-9695-A30BCF502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81128"/>
                <a:ext cx="2602700" cy="876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練習問題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テキストの例題で，</a:t>
            </a:r>
            <a:r>
              <a:rPr kumimoji="1"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baseline="-25000" dirty="0"/>
              <a:t>1</a:t>
            </a:r>
            <a:r>
              <a:rPr kumimoji="1" lang="en-US" altLang="ja-JP" dirty="0"/>
              <a:t>, </a:t>
            </a:r>
            <a:r>
              <a:rPr kumimoji="1"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baseline="-25000" dirty="0"/>
              <a:t>2</a:t>
            </a:r>
            <a:r>
              <a:rPr kumimoji="1" lang="en-US" altLang="ja-JP" dirty="0"/>
              <a:t> </a:t>
            </a:r>
            <a:r>
              <a:rPr lang="ja-JP" altLang="en-US" dirty="0"/>
              <a:t>（あるいは重回帰式）を報告し，これらの値から何が言えるかを述べなさい．</a:t>
            </a:r>
            <a:endParaRPr lang="en-US" altLang="ja-JP" dirty="0"/>
          </a:p>
          <a:p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テキストの例題で，</a:t>
            </a:r>
            <a:r>
              <a:rPr kumimoji="1" lang="ja-JP" altLang="en-US" dirty="0"/>
              <a:t>標準編回帰係数から，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ja-JP" altLang="en-US" dirty="0"/>
              <a:t>に対する，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dirty="0"/>
              <a:t>1</a:t>
            </a:r>
            <a:r>
              <a:rPr lang="ja-JP" altLang="en-US" dirty="0"/>
              <a:t>と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dirty="0"/>
              <a:t>2</a:t>
            </a:r>
            <a:r>
              <a:rPr lang="ja-JP" altLang="en-US" dirty="0"/>
              <a:t>の相対的な影響力について述べなさい．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64719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理解確認のポイント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社会学や心理学での構成概念はどのように測定されるか，説明できますか？</a:t>
            </a:r>
            <a:endParaRPr kumimoji="1" lang="en-US" altLang="ja-JP" dirty="0"/>
          </a:p>
          <a:p>
            <a:r>
              <a:rPr lang="ja-JP" altLang="en-US" dirty="0"/>
              <a:t>重回帰分析のモデル式を書くことができますか？</a:t>
            </a:r>
            <a:endParaRPr lang="en-US" altLang="ja-JP" dirty="0"/>
          </a:p>
          <a:p>
            <a:r>
              <a:rPr lang="ja-JP" altLang="en-US" dirty="0"/>
              <a:t>偏回帰係数の意味を説明できますか？</a:t>
            </a:r>
            <a:endParaRPr lang="en-US" altLang="ja-JP" dirty="0"/>
          </a:p>
          <a:p>
            <a:pPr lvl="1"/>
            <a:r>
              <a:rPr lang="ja-JP" altLang="en-US" dirty="0"/>
              <a:t>他の変数の値を一定に保ち，その変数の値を１単位だけ増加させたときの，目的変数の値の変化．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66799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重回帰分析での偏回帰係数は，一般に単回帰分析での回帰係数と一致しません．一致するのはどのような場合か，わかりますか？</a:t>
            </a:r>
            <a:endParaRPr lang="en-US" altLang="ja-JP" dirty="0"/>
          </a:p>
          <a:p>
            <a:pPr lvl="1"/>
            <a:r>
              <a:rPr lang="ja-JP" altLang="en-US" dirty="0"/>
              <a:t>偏回帰係数は相関係数とも異なります．</a:t>
            </a:r>
            <a:endParaRPr lang="en-US" altLang="ja-JP" dirty="0"/>
          </a:p>
          <a:p>
            <a:r>
              <a:rPr lang="ja-JP" altLang="en-US" dirty="0"/>
              <a:t>標準偏回帰係数に基づいて，従属変数に対する，独立変数の相対的影響の大きさを議論することができますか？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07352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決定係数の定義式を書き，その意味を説明できますか？</a:t>
            </a:r>
            <a:endParaRPr lang="en-US" altLang="ja-JP" dirty="0"/>
          </a:p>
          <a:p>
            <a:pPr lvl="1"/>
            <a:r>
              <a:rPr lang="ja-JP" altLang="en-US" dirty="0"/>
              <a:t>単回帰分析の場合と同じ</a:t>
            </a:r>
            <a:endParaRPr lang="en-US" altLang="ja-JP" dirty="0"/>
          </a:p>
          <a:p>
            <a:pPr lvl="1"/>
            <a:r>
              <a:rPr lang="ja-JP" altLang="en-US" dirty="0"/>
              <a:t>重相関係数との関係は？</a:t>
            </a:r>
          </a:p>
          <a:p>
            <a:r>
              <a:rPr lang="ja-JP" altLang="en-US" dirty="0"/>
              <a:t>データが与えられたとき，決定係数の有意性検定を実行できますか？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78513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データが与えられたとき，偏回帰係数の有意性検定を実行できますか？</a:t>
            </a:r>
            <a:endParaRPr lang="en-US" altLang="ja-JP" dirty="0"/>
          </a:p>
          <a:p>
            <a:pPr lvl="1"/>
            <a:r>
              <a:rPr lang="ja-JP" altLang="en-US" dirty="0"/>
              <a:t>偏回帰係数の標準誤差を推定する式は覚えなくてよい．</a:t>
            </a:r>
          </a:p>
          <a:p>
            <a:r>
              <a:rPr lang="ja-JP" altLang="en-US" dirty="0"/>
              <a:t>データが与えられたとき，偏回帰係数の信頼区間を構成できますか？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901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従属変数である性的寛容性は，３つの観測変数から合成する．</a:t>
            </a:r>
            <a:endParaRPr lang="en-US" altLang="ja-JP" dirty="0"/>
          </a:p>
          <a:p>
            <a:r>
              <a:rPr kumimoji="1" lang="ja-JP" altLang="en-US" dirty="0"/>
              <a:t>独立変数である信仰心と教育達成はそれぞれ，週あたりの教会への参列日数と，教育を受けた年数で測定する．</a:t>
            </a:r>
            <a:endParaRPr kumimoji="1" lang="en-US" altLang="ja-JP" dirty="0"/>
          </a:p>
          <a:p>
            <a:pPr lvl="1"/>
            <a:r>
              <a:rPr lang="en-US" altLang="ja-JP" dirty="0"/>
              <a:t>H1</a:t>
            </a:r>
            <a:r>
              <a:rPr lang="ja-JP" altLang="en-US" dirty="0"/>
              <a:t>：教会へ参列する頻度が多いほど，性に対する寛容性が小さくなる．</a:t>
            </a:r>
            <a:endParaRPr lang="en-US" altLang="ja-JP" dirty="0"/>
          </a:p>
          <a:p>
            <a:pPr lvl="1"/>
            <a:r>
              <a:rPr kumimoji="1" lang="en-US" altLang="ja-JP" dirty="0"/>
              <a:t>H2</a:t>
            </a:r>
            <a:r>
              <a:rPr kumimoji="1" lang="ja-JP" altLang="en-US" dirty="0"/>
              <a:t>：教育年数が長いほど，性に対する寛容性が大きくなる．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性的寛容性の</a:t>
            </a:r>
            <a:r>
              <a:rPr kumimoji="1" lang="ja-JP" altLang="en-US" u="sng" dirty="0">
                <a:solidFill>
                  <a:srgbClr val="FF0000"/>
                </a:solidFill>
              </a:rPr>
              <a:t>指数</a:t>
            </a:r>
            <a:r>
              <a:rPr kumimoji="1" lang="ja-JP" altLang="en-US" dirty="0"/>
              <a:t>（</a:t>
            </a:r>
            <a:r>
              <a:rPr kumimoji="1" lang="en-US" altLang="ja-JP" dirty="0"/>
              <a:t>index</a:t>
            </a:r>
            <a:r>
              <a:rPr kumimoji="1" lang="ja-JP" altLang="en-US" dirty="0"/>
              <a:t>）</a:t>
            </a:r>
            <a:r>
              <a:rPr lang="ja-JP" altLang="en-US" dirty="0"/>
              <a:t>：以下の３つの項目（表</a:t>
            </a:r>
            <a:r>
              <a:rPr lang="en-US" altLang="ja-JP" dirty="0"/>
              <a:t>11.1</a:t>
            </a:r>
            <a:r>
              <a:rPr lang="ja-JP" altLang="en-US" dirty="0"/>
              <a:t>）に対する反応を個人ごとに合計して３で割ったもの．</a:t>
            </a:r>
            <a:endParaRPr lang="en-US" altLang="ja-JP" dirty="0"/>
          </a:p>
          <a:p>
            <a:pPr lvl="1"/>
            <a:r>
              <a:rPr kumimoji="1" lang="ja-JP" altLang="en-US" dirty="0"/>
              <a:t>婚前性交</a:t>
            </a:r>
            <a:endParaRPr kumimoji="1" lang="en-US" altLang="ja-JP" dirty="0"/>
          </a:p>
          <a:p>
            <a:pPr lvl="1"/>
            <a:r>
              <a:rPr lang="ja-JP" altLang="en-US" dirty="0"/>
              <a:t>婚外性交</a:t>
            </a:r>
            <a:endParaRPr lang="en-US" altLang="ja-JP" dirty="0"/>
          </a:p>
          <a:p>
            <a:pPr lvl="1"/>
            <a:r>
              <a:rPr kumimoji="1" lang="ja-JP" altLang="en-US" dirty="0"/>
              <a:t>同性愛</a:t>
            </a:r>
            <a:endParaRPr kumimoji="1" lang="en-US" altLang="ja-JP" dirty="0"/>
          </a:p>
          <a:p>
            <a:r>
              <a:rPr lang="ja-JP" altLang="en-US" dirty="0"/>
              <a:t>指数：ある潜在的な</a:t>
            </a:r>
            <a:r>
              <a:rPr lang="ja-JP" altLang="en-US" u="sng" dirty="0">
                <a:solidFill>
                  <a:srgbClr val="FF0000"/>
                </a:solidFill>
              </a:rPr>
              <a:t>構成概念</a:t>
            </a:r>
            <a:r>
              <a:rPr lang="ja-JP" altLang="en-US" dirty="0"/>
              <a:t>（</a:t>
            </a:r>
            <a:r>
              <a:rPr lang="en-US" altLang="ja-JP" dirty="0"/>
              <a:t>construct</a:t>
            </a:r>
            <a:r>
              <a:rPr lang="ja-JP" altLang="en-US" dirty="0"/>
              <a:t>）を反映すると仮定されるいくつかの変数を合成した変数．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2915816" y="1772816"/>
            <a:ext cx="352839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性的寛容性（</a:t>
            </a:r>
            <a:r>
              <a:rPr lang="en-US" altLang="ja-JP" sz="32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sz="3200" dirty="0"/>
              <a:t>）</a:t>
            </a:r>
            <a:endParaRPr kumimoji="1" lang="ja-JP" altLang="en-US" sz="3200" dirty="0"/>
          </a:p>
        </p:txBody>
      </p:sp>
      <p:sp>
        <p:nvSpPr>
          <p:cNvPr id="6" name="正方形/長方形 5"/>
          <p:cNvSpPr/>
          <p:nvPr/>
        </p:nvSpPr>
        <p:spPr>
          <a:xfrm>
            <a:off x="611560" y="4797152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婚前性交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491880" y="4797152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婚外性交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372200" y="4797152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同性愛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 rot="10800000" flipV="1">
            <a:off x="1835696" y="3212976"/>
            <a:ext cx="1512168" cy="136815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5400000">
            <a:off x="4031940" y="4113076"/>
            <a:ext cx="1224136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rot="16200000" flipH="1">
            <a:off x="6048164" y="3465004"/>
            <a:ext cx="1296144" cy="108012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23528" y="5949280"/>
            <a:ext cx="8510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 dirty="0">
                <a:solidFill>
                  <a:srgbClr val="FF0000"/>
                </a:solidFill>
              </a:rPr>
              <a:t>指標</a:t>
            </a:r>
            <a:r>
              <a:rPr kumimoji="1" lang="ja-JP" altLang="en-US" sz="3200" dirty="0"/>
              <a:t>（</a:t>
            </a:r>
            <a:r>
              <a:rPr kumimoji="1" lang="en-US" altLang="ja-JP" sz="3200" dirty="0"/>
              <a:t>indicators</a:t>
            </a:r>
            <a:r>
              <a:rPr kumimoji="1" lang="ja-JP" altLang="en-US" sz="3200" dirty="0"/>
              <a:t>）</a:t>
            </a:r>
            <a:r>
              <a:rPr lang="ja-JP" altLang="en-US" sz="3200" dirty="0"/>
              <a:t>：潜在変数を反映．観察される．</a:t>
            </a:r>
            <a:endParaRPr kumimoji="1" lang="en-US" altLang="ja-JP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コラム</a:t>
            </a:r>
            <a:r>
              <a:rPr lang="en-US" altLang="ja-JP" dirty="0"/>
              <a:t>11.1</a:t>
            </a:r>
            <a:r>
              <a:rPr lang="ja-JP" altLang="en-US" dirty="0"/>
              <a:t>　指数構成法入門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社会科学者や心理学者は，構成概念を用いて観察結果を説明することがよくある．</a:t>
            </a:r>
            <a:endParaRPr kumimoji="1" lang="en-US" altLang="ja-JP" dirty="0"/>
          </a:p>
          <a:p>
            <a:pPr lvl="1"/>
            <a:r>
              <a:rPr lang="ja-JP" altLang="en-US" dirty="0"/>
              <a:t>知能（知能指数として測定）</a:t>
            </a:r>
            <a:endParaRPr lang="en-US" altLang="ja-JP" dirty="0"/>
          </a:p>
          <a:p>
            <a:pPr lvl="1"/>
            <a:r>
              <a:rPr kumimoji="1" lang="ja-JP" altLang="en-US" dirty="0"/>
              <a:t>宗教性</a:t>
            </a:r>
            <a:endParaRPr kumimoji="1" lang="en-US" altLang="ja-JP" dirty="0"/>
          </a:p>
          <a:p>
            <a:r>
              <a:rPr lang="ja-JP" altLang="en-US" dirty="0"/>
              <a:t>構成概念が実在するのかは，本当はわからない．</a:t>
            </a:r>
            <a:endParaRPr lang="en-US" altLang="ja-JP" dirty="0"/>
          </a:p>
          <a:p>
            <a:r>
              <a:rPr kumimoji="1" lang="ja-JP" altLang="en-US" dirty="0"/>
              <a:t>しかし，構成概念を用いれば，簡潔で論理的に観察結果を説明できる．</a:t>
            </a:r>
          </a:p>
        </p:txBody>
      </p:sp>
    </p:spTree>
    <p:extLst>
      <p:ext uri="{BB962C8B-B14F-4D97-AF65-F5344CB8AC3E}">
        <p14:creationId xmlns:p14="http://schemas.microsoft.com/office/powerpoint/2010/main" val="335384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１組の指標があるひとつの構成概念を反映しているならば，指標となった項目間には高い相関がなければならない．</a:t>
            </a:r>
            <a:endParaRPr kumimoji="1" lang="en-US" altLang="ja-JP" dirty="0"/>
          </a:p>
          <a:p>
            <a:r>
              <a:rPr lang="ja-JP" altLang="en-US" dirty="0"/>
              <a:t>項目間の相関が一定であるとすれば，指標となる項目数が多いほど，それらから構成される指数の</a:t>
            </a:r>
            <a:r>
              <a:rPr lang="ja-JP" altLang="en-US" u="sng" dirty="0">
                <a:solidFill>
                  <a:srgbClr val="FF0000"/>
                </a:solidFill>
              </a:rPr>
              <a:t>信頼性</a:t>
            </a:r>
            <a:r>
              <a:rPr lang="ja-JP" altLang="en-US" dirty="0"/>
              <a:t>は高まる．</a:t>
            </a:r>
            <a:endParaRPr lang="en-US" altLang="ja-JP" dirty="0"/>
          </a:p>
          <a:p>
            <a:pPr lvl="1"/>
            <a:r>
              <a:rPr kumimoji="1" lang="ja-JP" altLang="en-US" dirty="0"/>
              <a:t>テストの項目が多くなれば，その結果は偶然の要素が小さく，真の実力を反映している．</a:t>
            </a:r>
            <a:endParaRPr kumimoji="1" lang="en-US" altLang="ja-JP" dirty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信頼性</a:t>
            </a:r>
            <a:r>
              <a:rPr lang="ja-JP" altLang="en-US" dirty="0"/>
              <a:t>：測定の安定性．測定を繰り返したときに測定値が大きく変動しない．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4217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指数を構成する各項目間の</a:t>
            </a:r>
            <a:r>
              <a:rPr lang="ja-JP" altLang="en-US" dirty="0"/>
              <a:t>平均的な</a:t>
            </a:r>
            <a:r>
              <a:rPr kumimoji="1" lang="ja-JP" altLang="en-US" dirty="0"/>
              <a:t>相関（内部一貫性）と，項目数（</a:t>
            </a:r>
            <a:r>
              <a:rPr kumimoji="1"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ja-JP" altLang="en-US" dirty="0"/>
              <a:t>）から，信頼性の推定値を得ることができる．</a:t>
            </a:r>
            <a:endParaRPr kumimoji="1" lang="en-US" altLang="ja-JP" dirty="0"/>
          </a:p>
          <a:p>
            <a:pPr lvl="1"/>
            <a:r>
              <a:rPr lang="ja-JP" altLang="en-US" dirty="0"/>
              <a:t>クロンバックの</a:t>
            </a:r>
            <a:r>
              <a:rPr lang="en-US" altLang="ja-JP" dirty="0"/>
              <a:t>α</a:t>
            </a:r>
            <a:r>
              <a:rPr lang="ja-JP" altLang="en-US" dirty="0"/>
              <a:t>（</a:t>
            </a:r>
            <a:r>
              <a:rPr lang="en-US" altLang="ja-JP" dirty="0" err="1"/>
              <a:t>Chronbach’s</a:t>
            </a:r>
            <a:r>
              <a:rPr lang="en-US" altLang="ja-JP" dirty="0"/>
              <a:t> alpha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各項目が測定している</a:t>
            </a:r>
            <a:r>
              <a:rPr kumimoji="1" lang="ja-JP" altLang="en-US" dirty="0"/>
              <a:t>「同じもの」が，意図した構成概念であるかどうかは，別の問題（妥当性の問題）．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4FBE38C-F33F-452E-AD40-912E74A47772}"/>
                  </a:ext>
                </a:extLst>
              </p:cNvPr>
              <p:cNvSpPr txBox="1"/>
              <p:nvPr/>
            </p:nvSpPr>
            <p:spPr>
              <a:xfrm>
                <a:off x="2250274" y="4941168"/>
                <a:ext cx="2321726" cy="7534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4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̅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acc>
                            <m:accPr>
                              <m:chr m:val="̅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4FBE38C-F33F-452E-AD40-912E74A47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274" y="4941168"/>
                <a:ext cx="2321726" cy="7534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2054</Words>
  <Application>Microsoft Office PowerPoint</Application>
  <PresentationFormat>画面に合わせる (4:3)</PresentationFormat>
  <Paragraphs>164</Paragraphs>
  <Slides>37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2" baseType="lpstr">
      <vt:lpstr>Arial</vt:lpstr>
      <vt:lpstr>Calibri</vt:lpstr>
      <vt:lpstr>Cambria Math</vt:lpstr>
      <vt:lpstr>Times New Roman</vt:lpstr>
      <vt:lpstr>Office テーマ</vt:lpstr>
      <vt:lpstr>社会統計　第12回 重回帰分析（第11章前半）</vt:lpstr>
      <vt:lpstr>イントロダクション</vt:lpstr>
      <vt:lpstr>11.1.　例示：性的寛容性の説明</vt:lpstr>
      <vt:lpstr>PowerPoint プレゼンテーション</vt:lpstr>
      <vt:lpstr>PowerPoint プレゼンテーション</vt:lpstr>
      <vt:lpstr>PowerPoint プレゼンテーション</vt:lpstr>
      <vt:lpstr>コラム11.1　指数構成法入門</vt:lpstr>
      <vt:lpstr>PowerPoint プレゼンテーション</vt:lpstr>
      <vt:lpstr>PowerPoint プレゼンテーション</vt:lpstr>
      <vt:lpstr>11.2.　３変量回帰モデル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11.2.1.　偏回帰係数の解釈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11.2.2.　標準偏回帰係数</vt:lpstr>
      <vt:lpstr>PowerPoint プレゼンテーション</vt:lpstr>
      <vt:lpstr>PowerPoint プレゼンテーション</vt:lpstr>
      <vt:lpstr>11.2.3.　３変数の場合の決定係数</vt:lpstr>
      <vt:lpstr>PowerPoint プレゼンテーション</vt:lpstr>
      <vt:lpstr>PowerPoint プレゼンテーション</vt:lpstr>
      <vt:lpstr>11.2.4.　独立変数が２つの場合の 決定係数の有意性検定</vt:lpstr>
      <vt:lpstr>11.2.5.　偏回帰係数の有意性検定</vt:lpstr>
      <vt:lpstr>PowerPoint プレゼンテーション</vt:lpstr>
      <vt:lpstr>11.2.6.　偏回帰係数の区間推定</vt:lpstr>
      <vt:lpstr>練習問題</vt:lpstr>
      <vt:lpstr>理解確認のポイント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社会統計　第12回 重回帰分析（第11章）</dc:title>
  <dc:creator>Atsushi</dc:creator>
  <cp:lastModifiedBy>寺尾　敦</cp:lastModifiedBy>
  <cp:revision>87</cp:revision>
  <dcterms:created xsi:type="dcterms:W3CDTF">2010-06-21T23:29:11Z</dcterms:created>
  <dcterms:modified xsi:type="dcterms:W3CDTF">2020-07-20T16:26:47Z</dcterms:modified>
</cp:coreProperties>
</file>