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257" r:id="rId3"/>
    <p:sldId id="258" r:id="rId4"/>
    <p:sldId id="285" r:id="rId5"/>
    <p:sldId id="284" r:id="rId6"/>
    <p:sldId id="286" r:id="rId7"/>
    <p:sldId id="259" r:id="rId8"/>
    <p:sldId id="293" r:id="rId9"/>
    <p:sldId id="294" r:id="rId10"/>
    <p:sldId id="261" r:id="rId11"/>
    <p:sldId id="287" r:id="rId12"/>
    <p:sldId id="262" r:id="rId13"/>
    <p:sldId id="263" r:id="rId14"/>
    <p:sldId id="283" r:id="rId15"/>
    <p:sldId id="288" r:id="rId16"/>
    <p:sldId id="264" r:id="rId17"/>
    <p:sldId id="289" r:id="rId18"/>
    <p:sldId id="323" r:id="rId19"/>
    <p:sldId id="265" r:id="rId20"/>
    <p:sldId id="266" r:id="rId21"/>
    <p:sldId id="267" r:id="rId22"/>
    <p:sldId id="291" r:id="rId23"/>
    <p:sldId id="268" r:id="rId24"/>
    <p:sldId id="272" r:id="rId25"/>
    <p:sldId id="290" r:id="rId26"/>
    <p:sldId id="275" r:id="rId27"/>
    <p:sldId id="269" r:id="rId28"/>
    <p:sldId id="271" r:id="rId29"/>
    <p:sldId id="273" r:id="rId30"/>
    <p:sldId id="274" r:id="rId31"/>
    <p:sldId id="277" r:id="rId32"/>
    <p:sldId id="276" r:id="rId33"/>
    <p:sldId id="298" r:id="rId34"/>
    <p:sldId id="317" r:id="rId35"/>
    <p:sldId id="292" r:id="rId36"/>
    <p:sldId id="278" r:id="rId37"/>
    <p:sldId id="279" r:id="rId38"/>
    <p:sldId id="280" r:id="rId39"/>
    <p:sldId id="301" r:id="rId40"/>
    <p:sldId id="305" r:id="rId41"/>
    <p:sldId id="281" r:id="rId42"/>
    <p:sldId id="295" r:id="rId43"/>
    <p:sldId id="296" r:id="rId44"/>
    <p:sldId id="297" r:id="rId45"/>
    <p:sldId id="302" r:id="rId46"/>
    <p:sldId id="282" r:id="rId47"/>
    <p:sldId id="300" r:id="rId48"/>
    <p:sldId id="307" r:id="rId49"/>
    <p:sldId id="322" r:id="rId50"/>
    <p:sldId id="308" r:id="rId51"/>
    <p:sldId id="309" r:id="rId52"/>
    <p:sldId id="303" r:id="rId53"/>
    <p:sldId id="318" r:id="rId54"/>
    <p:sldId id="304" r:id="rId55"/>
    <p:sldId id="306" r:id="rId56"/>
    <p:sldId id="310" r:id="rId57"/>
    <p:sldId id="311" r:id="rId58"/>
    <p:sldId id="313" r:id="rId59"/>
    <p:sldId id="312" r:id="rId60"/>
    <p:sldId id="314" r:id="rId61"/>
    <p:sldId id="315" r:id="rId62"/>
    <p:sldId id="299" r:id="rId63"/>
    <p:sldId id="316" r:id="rId64"/>
    <p:sldId id="319" r:id="rId65"/>
    <p:sldId id="320" r:id="rId66"/>
    <p:sldId id="321" r:id="rId67"/>
  </p:sldIdLst>
  <p:sldSz cx="9144000" cy="6858000" type="screen4x3"/>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84426" y="0"/>
            <a:ext cx="3048159" cy="510003"/>
          </a:xfrm>
          <a:prstGeom prst="rect">
            <a:avLst/>
          </a:prstGeom>
        </p:spPr>
        <p:txBody>
          <a:bodyPr vert="horz" lIns="98280" tIns="49140" rIns="98280" bIns="49140" rtlCol="0"/>
          <a:lstStyle>
            <a:lvl1pPr algn="r">
              <a:defRPr sz="1300"/>
            </a:lvl1pPr>
          </a:lstStyle>
          <a:p>
            <a:fld id="{91B29524-1826-43AF-BFDD-16057E289789}" type="datetimeFigureOut">
              <a:rPr kumimoji="1" lang="ja-JP" altLang="en-US" smtClean="0"/>
              <a:t>2020/7/14</a:t>
            </a:fld>
            <a:endParaRPr kumimoji="1" lang="ja-JP" altLang="en-US"/>
          </a:p>
        </p:txBody>
      </p:sp>
      <p:sp>
        <p:nvSpPr>
          <p:cNvPr id="4" name="フッター プレースホルダー 3"/>
          <p:cNvSpPr>
            <a:spLocks noGrp="1"/>
          </p:cNvSpPr>
          <p:nvPr>
            <p:ph type="ftr" sz="quarter" idx="2"/>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84426" y="9654761"/>
            <a:ext cx="3048159" cy="510002"/>
          </a:xfrm>
          <a:prstGeom prst="rect">
            <a:avLst/>
          </a:prstGeom>
        </p:spPr>
        <p:txBody>
          <a:bodyPr vert="horz" lIns="98280" tIns="49140" rIns="98280" bIns="49140" rtlCol="0" anchor="b"/>
          <a:lstStyle>
            <a:lvl1pPr algn="r">
              <a:defRPr sz="1300"/>
            </a:lvl1pPr>
          </a:lstStyle>
          <a:p>
            <a:fld id="{25095773-E834-4E58-B317-DFE73CF872E5}" type="slidenum">
              <a:rPr kumimoji="1" lang="ja-JP" altLang="en-US" smtClean="0"/>
              <a:t>‹#›</a:t>
            </a:fld>
            <a:endParaRPr kumimoji="1" lang="ja-JP" altLang="en-US"/>
          </a:p>
        </p:txBody>
      </p:sp>
    </p:spTree>
    <p:extLst>
      <p:ext uri="{BB962C8B-B14F-4D97-AF65-F5344CB8AC3E}">
        <p14:creationId xmlns:p14="http://schemas.microsoft.com/office/powerpoint/2010/main" val="3120182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08238"/>
          </a:xfrm>
          <a:prstGeom prst="rect">
            <a:avLst/>
          </a:prstGeom>
        </p:spPr>
        <p:txBody>
          <a:bodyPr vert="horz" lIns="98280" tIns="49140" rIns="98280" bIns="49140" rtlCol="0"/>
          <a:lstStyle>
            <a:lvl1pPr algn="l">
              <a:defRPr sz="1300"/>
            </a:lvl1pPr>
          </a:lstStyle>
          <a:p>
            <a:endParaRPr kumimoji="1" lang="ja-JP" altLang="en-US"/>
          </a:p>
        </p:txBody>
      </p:sp>
      <p:sp>
        <p:nvSpPr>
          <p:cNvPr id="3" name="日付プレースホルダー 2"/>
          <p:cNvSpPr>
            <a:spLocks noGrp="1"/>
          </p:cNvSpPr>
          <p:nvPr>
            <p:ph type="dt" idx="1"/>
          </p:nvPr>
        </p:nvSpPr>
        <p:spPr>
          <a:xfrm>
            <a:off x="3984426" y="0"/>
            <a:ext cx="3048159" cy="508238"/>
          </a:xfrm>
          <a:prstGeom prst="rect">
            <a:avLst/>
          </a:prstGeom>
        </p:spPr>
        <p:txBody>
          <a:bodyPr vert="horz" lIns="98280" tIns="49140" rIns="98280" bIns="49140" rtlCol="0"/>
          <a:lstStyle>
            <a:lvl1pPr algn="r">
              <a:defRPr sz="1300"/>
            </a:lvl1pPr>
          </a:lstStyle>
          <a:p>
            <a:fld id="{C6B4A41C-C40F-4E4C-9E7C-029978CD0FE3}" type="datetimeFigureOut">
              <a:rPr kumimoji="1" lang="ja-JP" altLang="en-US" smtClean="0"/>
              <a:t>2020/7/14</a:t>
            </a:fld>
            <a:endParaRPr kumimoji="1" lang="ja-JP" altLang="en-US"/>
          </a:p>
        </p:txBody>
      </p:sp>
      <p:sp>
        <p:nvSpPr>
          <p:cNvPr id="4" name="スライド イメージ プレースホルダー 3"/>
          <p:cNvSpPr>
            <a:spLocks noGrp="1" noRot="1" noChangeAspect="1"/>
          </p:cNvSpPr>
          <p:nvPr>
            <p:ph type="sldImg" idx="2"/>
          </p:nvPr>
        </p:nvSpPr>
        <p:spPr>
          <a:xfrm>
            <a:off x="977900" y="762000"/>
            <a:ext cx="5080000" cy="3811588"/>
          </a:xfrm>
          <a:prstGeom prst="rect">
            <a:avLst/>
          </a:prstGeom>
          <a:noFill/>
          <a:ln w="12700">
            <a:solidFill>
              <a:prstClr val="black"/>
            </a:solidFill>
          </a:ln>
        </p:spPr>
        <p:txBody>
          <a:bodyPr vert="horz" lIns="98280" tIns="49140" rIns="98280" bIns="49140" rtlCol="0" anchor="ctr"/>
          <a:lstStyle/>
          <a:p>
            <a:endParaRPr lang="ja-JP" altLang="en-US"/>
          </a:p>
        </p:txBody>
      </p:sp>
      <p:sp>
        <p:nvSpPr>
          <p:cNvPr id="5" name="ノート プレースホルダー 4"/>
          <p:cNvSpPr>
            <a:spLocks noGrp="1"/>
          </p:cNvSpPr>
          <p:nvPr>
            <p:ph type="body" sz="quarter" idx="3"/>
          </p:nvPr>
        </p:nvSpPr>
        <p:spPr>
          <a:xfrm>
            <a:off x="703422" y="4828263"/>
            <a:ext cx="5627370" cy="4574143"/>
          </a:xfrm>
          <a:prstGeom prst="rect">
            <a:avLst/>
          </a:prstGeom>
        </p:spPr>
        <p:txBody>
          <a:bodyPr vert="horz" lIns="98280" tIns="49140" rIns="98280" bIns="491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654761"/>
            <a:ext cx="3048159" cy="508238"/>
          </a:xfrm>
          <a:prstGeom prst="rect">
            <a:avLst/>
          </a:prstGeom>
        </p:spPr>
        <p:txBody>
          <a:bodyPr vert="horz" lIns="98280" tIns="49140" rIns="98280" bIns="4914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84426" y="9654761"/>
            <a:ext cx="3048159" cy="508238"/>
          </a:xfrm>
          <a:prstGeom prst="rect">
            <a:avLst/>
          </a:prstGeom>
        </p:spPr>
        <p:txBody>
          <a:bodyPr vert="horz" lIns="98280" tIns="49140" rIns="98280" bIns="49140" rtlCol="0" anchor="b"/>
          <a:lstStyle>
            <a:lvl1pPr algn="r">
              <a:defRPr sz="1300"/>
            </a:lvl1pPr>
          </a:lstStyle>
          <a:p>
            <a:fld id="{03B322FA-A401-4A18-8453-9CAD712D1BD4}" type="slidenum">
              <a:rPr kumimoji="1" lang="ja-JP" altLang="en-US" smtClean="0"/>
              <a:t>‹#›</a:t>
            </a:fld>
            <a:endParaRPr kumimoji="1" lang="ja-JP" altLang="en-US"/>
          </a:p>
        </p:txBody>
      </p:sp>
    </p:spTree>
    <p:extLst>
      <p:ext uri="{BB962C8B-B14F-4D97-AF65-F5344CB8AC3E}">
        <p14:creationId xmlns:p14="http://schemas.microsoft.com/office/powerpoint/2010/main" val="3246051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安田三郎</a:t>
            </a:r>
            <a:r>
              <a:rPr kumimoji="1" lang="en-US" altLang="ja-JP" dirty="0" smtClean="0"/>
              <a:t>『</a:t>
            </a:r>
            <a:r>
              <a:rPr kumimoji="1" lang="ja-JP" altLang="en-US" dirty="0" smtClean="0"/>
              <a:t>社会統計学</a:t>
            </a:r>
            <a:r>
              <a:rPr kumimoji="1" lang="en-US" altLang="ja-JP" dirty="0" smtClean="0"/>
              <a:t>』p.103</a:t>
            </a:r>
            <a:endParaRPr kumimoji="1" lang="ja-JP" altLang="en-US" dirty="0"/>
          </a:p>
        </p:txBody>
      </p:sp>
      <p:sp>
        <p:nvSpPr>
          <p:cNvPr id="4" name="スライド番号プレースホルダー 3"/>
          <p:cNvSpPr>
            <a:spLocks noGrp="1"/>
          </p:cNvSpPr>
          <p:nvPr>
            <p:ph type="sldNum" sz="quarter" idx="10"/>
          </p:nvPr>
        </p:nvSpPr>
        <p:spPr/>
        <p:txBody>
          <a:bodyPr/>
          <a:lstStyle/>
          <a:p>
            <a:fld id="{03B322FA-A401-4A18-8453-9CAD712D1BD4}" type="slidenum">
              <a:rPr kumimoji="1" lang="ja-JP" altLang="en-US" smtClean="0"/>
              <a:t>13</a:t>
            </a:fld>
            <a:endParaRPr kumimoji="1" lang="ja-JP" altLang="en-US"/>
          </a:p>
        </p:txBody>
      </p:sp>
    </p:spTree>
    <p:extLst>
      <p:ext uri="{BB962C8B-B14F-4D97-AF65-F5344CB8AC3E}">
        <p14:creationId xmlns:p14="http://schemas.microsoft.com/office/powerpoint/2010/main" val="1299427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安田三郎</a:t>
            </a:r>
            <a:r>
              <a:rPr kumimoji="1" lang="en-US" altLang="ja-JP" dirty="0" smtClean="0"/>
              <a:t>『</a:t>
            </a:r>
            <a:r>
              <a:rPr kumimoji="1" lang="ja-JP" altLang="en-US" dirty="0" smtClean="0"/>
              <a:t>社会統計学</a:t>
            </a:r>
            <a:r>
              <a:rPr kumimoji="1" lang="en-US" altLang="ja-JP" dirty="0" smtClean="0"/>
              <a:t>』p.103</a:t>
            </a:r>
            <a:endParaRPr kumimoji="1" lang="ja-JP" altLang="en-US" dirty="0"/>
          </a:p>
        </p:txBody>
      </p:sp>
      <p:sp>
        <p:nvSpPr>
          <p:cNvPr id="4" name="スライド番号プレースホルダー 3"/>
          <p:cNvSpPr>
            <a:spLocks noGrp="1"/>
          </p:cNvSpPr>
          <p:nvPr>
            <p:ph type="sldNum" sz="quarter" idx="10"/>
          </p:nvPr>
        </p:nvSpPr>
        <p:spPr/>
        <p:txBody>
          <a:bodyPr/>
          <a:lstStyle/>
          <a:p>
            <a:fld id="{03B322FA-A401-4A18-8453-9CAD712D1BD4}" type="slidenum">
              <a:rPr kumimoji="1" lang="ja-JP" altLang="en-US" smtClean="0"/>
              <a:t>18</a:t>
            </a:fld>
            <a:endParaRPr kumimoji="1" lang="ja-JP" altLang="en-US"/>
          </a:p>
        </p:txBody>
      </p:sp>
    </p:spTree>
    <p:extLst>
      <p:ext uri="{BB962C8B-B14F-4D97-AF65-F5344CB8AC3E}">
        <p14:creationId xmlns:p14="http://schemas.microsoft.com/office/powerpoint/2010/main" val="9107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参考：安田三郎</a:t>
            </a:r>
            <a:r>
              <a:rPr kumimoji="1" lang="en-US" altLang="ja-JP" dirty="0" smtClean="0"/>
              <a:t>『</a:t>
            </a:r>
            <a:r>
              <a:rPr kumimoji="1" lang="ja-JP" altLang="en-US" dirty="0" smtClean="0"/>
              <a:t>社会統計学</a:t>
            </a:r>
            <a:r>
              <a:rPr kumimoji="1" lang="en-US" altLang="ja-JP" dirty="0" smtClean="0"/>
              <a:t>』p.101</a:t>
            </a:r>
            <a:endParaRPr kumimoji="1" lang="ja-JP" altLang="en-US" dirty="0"/>
          </a:p>
        </p:txBody>
      </p:sp>
      <p:sp>
        <p:nvSpPr>
          <p:cNvPr id="4" name="スライド番号プレースホルダー 3"/>
          <p:cNvSpPr>
            <a:spLocks noGrp="1"/>
          </p:cNvSpPr>
          <p:nvPr>
            <p:ph type="sldNum" sz="quarter" idx="10"/>
          </p:nvPr>
        </p:nvSpPr>
        <p:spPr/>
        <p:txBody>
          <a:bodyPr/>
          <a:lstStyle/>
          <a:p>
            <a:fld id="{03B322FA-A401-4A18-8453-9CAD712D1BD4}" type="slidenum">
              <a:rPr kumimoji="1" lang="ja-JP" altLang="en-US" smtClean="0"/>
              <a:t>33</a:t>
            </a:fld>
            <a:endParaRPr kumimoji="1" lang="ja-JP" altLang="en-US"/>
          </a:p>
        </p:txBody>
      </p:sp>
    </p:spTree>
    <p:extLst>
      <p:ext uri="{BB962C8B-B14F-4D97-AF65-F5344CB8AC3E}">
        <p14:creationId xmlns:p14="http://schemas.microsoft.com/office/powerpoint/2010/main" val="2398253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安田三郎</a:t>
            </a:r>
            <a:r>
              <a:rPr kumimoji="1" lang="en-US" altLang="ja-JP" dirty="0" smtClean="0"/>
              <a:t>『</a:t>
            </a:r>
            <a:r>
              <a:rPr kumimoji="1" lang="ja-JP" altLang="en-US" dirty="0" smtClean="0"/>
              <a:t>社会統計学</a:t>
            </a:r>
            <a:r>
              <a:rPr kumimoji="1" lang="en-US" altLang="ja-JP" dirty="0" smtClean="0"/>
              <a:t>』2.4</a:t>
            </a:r>
            <a:r>
              <a:rPr kumimoji="1" lang="ja-JP" altLang="en-US" dirty="0" smtClean="0"/>
              <a:t>節</a:t>
            </a:r>
            <a:endParaRPr kumimoji="1" lang="ja-JP" altLang="en-US" dirty="0"/>
          </a:p>
        </p:txBody>
      </p:sp>
      <p:sp>
        <p:nvSpPr>
          <p:cNvPr id="4" name="スライド番号プレースホルダー 3"/>
          <p:cNvSpPr>
            <a:spLocks noGrp="1"/>
          </p:cNvSpPr>
          <p:nvPr>
            <p:ph type="sldNum" sz="quarter" idx="10"/>
          </p:nvPr>
        </p:nvSpPr>
        <p:spPr/>
        <p:txBody>
          <a:bodyPr/>
          <a:lstStyle/>
          <a:p>
            <a:fld id="{03B322FA-A401-4A18-8453-9CAD712D1BD4}" type="slidenum">
              <a:rPr kumimoji="1" lang="ja-JP" altLang="en-US" smtClean="0"/>
              <a:t>42</a:t>
            </a:fld>
            <a:endParaRPr kumimoji="1" lang="ja-JP" altLang="en-US"/>
          </a:p>
        </p:txBody>
      </p:sp>
    </p:spTree>
    <p:extLst>
      <p:ext uri="{BB962C8B-B14F-4D97-AF65-F5344CB8AC3E}">
        <p14:creationId xmlns:p14="http://schemas.microsoft.com/office/powerpoint/2010/main" val="2354561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[XZ] </a:t>
            </a:r>
            <a:r>
              <a:rPr kumimoji="1" lang="ja-JP" altLang="en-US" dirty="0" smtClean="0"/>
              <a:t>と </a:t>
            </a:r>
            <a:r>
              <a:rPr kumimoji="1" lang="en-US" altLang="ja-JP" dirty="0" smtClean="0"/>
              <a:t>[YZ] </a:t>
            </a:r>
            <a:r>
              <a:rPr kumimoji="1" lang="ja-JP" altLang="en-US" dirty="0" smtClean="0"/>
              <a:t>によって２変数間の相関 </a:t>
            </a:r>
            <a:r>
              <a:rPr kumimoji="1" lang="en-US" altLang="ja-JP" dirty="0" smtClean="0"/>
              <a:t>[XY] </a:t>
            </a:r>
            <a:r>
              <a:rPr kumimoji="1" lang="ja-JP" altLang="en-US" dirty="0" smtClean="0"/>
              <a:t>が決まる．つまり，</a:t>
            </a:r>
            <a:r>
              <a:rPr kumimoji="1" lang="en-US" altLang="ja-JP" dirty="0" smtClean="0"/>
              <a:t>Z </a:t>
            </a:r>
            <a:r>
              <a:rPr kumimoji="1" lang="ja-JP" altLang="en-US" dirty="0" smtClean="0"/>
              <a:t>は相関を完全に説明する．</a:t>
            </a:r>
            <a:endParaRPr kumimoji="1" lang="ja-JP" altLang="en-US" dirty="0"/>
          </a:p>
        </p:txBody>
      </p:sp>
      <p:sp>
        <p:nvSpPr>
          <p:cNvPr id="4" name="スライド番号プレースホルダー 3"/>
          <p:cNvSpPr>
            <a:spLocks noGrp="1"/>
          </p:cNvSpPr>
          <p:nvPr>
            <p:ph type="sldNum" sz="quarter" idx="10"/>
          </p:nvPr>
        </p:nvSpPr>
        <p:spPr/>
        <p:txBody>
          <a:bodyPr/>
          <a:lstStyle/>
          <a:p>
            <a:fld id="{03B322FA-A401-4A18-8453-9CAD712D1BD4}" type="slidenum">
              <a:rPr kumimoji="1" lang="ja-JP" altLang="en-US" smtClean="0"/>
              <a:t>51</a:t>
            </a:fld>
            <a:endParaRPr kumimoji="1" lang="ja-JP" altLang="en-US"/>
          </a:p>
        </p:txBody>
      </p:sp>
    </p:spTree>
    <p:extLst>
      <p:ext uri="{BB962C8B-B14F-4D97-AF65-F5344CB8AC3E}">
        <p14:creationId xmlns:p14="http://schemas.microsoft.com/office/powerpoint/2010/main" val="177985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92D26D3-A66B-4D11-8585-6842EBE5DE82}" type="datetimeFigureOut">
              <a:rPr kumimoji="1" lang="ja-JP" altLang="en-US" smtClean="0"/>
              <a:pPr/>
              <a:t>2020/7/14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464F20-6E3D-413D-8326-3FB8BFE7D09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D26D3-A66B-4D11-8585-6842EBE5DE82}" type="datetimeFigureOut">
              <a:rPr kumimoji="1" lang="ja-JP" altLang="en-US" smtClean="0"/>
              <a:pPr/>
              <a:t>2020/7/14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64F20-6E3D-413D-8326-3FB8BFE7D09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社会統計　第</a:t>
            </a:r>
            <a:r>
              <a:rPr lang="en-US" altLang="ja-JP" dirty="0" smtClean="0"/>
              <a:t>11</a:t>
            </a:r>
            <a:r>
              <a:rPr lang="ja-JP" altLang="en-US" dirty="0" smtClean="0"/>
              <a:t>回</a:t>
            </a:r>
            <a:r>
              <a:rPr lang="en-US" altLang="ja-JP" dirty="0"/>
              <a:t/>
            </a:r>
            <a:br>
              <a:rPr lang="en-US" altLang="ja-JP" dirty="0"/>
            </a:br>
            <a:r>
              <a:rPr lang="ja-JP" altLang="en-US" dirty="0" smtClean="0"/>
              <a:t>多重分割表分析の論理（第</a:t>
            </a:r>
            <a:r>
              <a:rPr lang="en-US" altLang="ja-JP" dirty="0" smtClean="0"/>
              <a:t>10</a:t>
            </a:r>
            <a:r>
              <a:rPr lang="ja-JP" altLang="en-US" dirty="0" smtClean="0"/>
              <a:t>章）</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10.1.1.  </a:t>
            </a:r>
            <a:r>
              <a:rPr kumimoji="1" lang="ja-JP" altLang="en-US" dirty="0" smtClean="0"/>
              <a:t>疑似関係</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smtClean="0">
                <a:solidFill>
                  <a:srgbClr val="FF0000"/>
                </a:solidFill>
              </a:rPr>
              <a:t>疑似関係</a:t>
            </a:r>
            <a:r>
              <a:rPr kumimoji="1" lang="ja-JP" altLang="en-US" dirty="0" smtClean="0"/>
              <a:t>（</a:t>
            </a:r>
            <a:r>
              <a:rPr kumimoji="1" lang="en-US" altLang="ja-JP" dirty="0" smtClean="0"/>
              <a:t>spuriousness</a:t>
            </a:r>
            <a:r>
              <a:rPr kumimoji="1" lang="ja-JP" altLang="en-US" dirty="0" smtClean="0"/>
              <a:t>）：２変数</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X </a:t>
            </a:r>
            <a:r>
              <a:rPr kumimoji="1" lang="ja-JP" altLang="en-US" dirty="0" smtClean="0"/>
              <a:t>と</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Y </a:t>
            </a:r>
            <a:r>
              <a:rPr kumimoji="1" lang="ja-JP" altLang="en-US" dirty="0" smtClean="0"/>
              <a:t>の共通原因となっている別の変数 </a:t>
            </a:r>
            <a:r>
              <a:rPr lang="en-US" altLang="ja-JP" i="1" dirty="0" smtClean="0">
                <a:latin typeface="Times New Roman" pitchFamily="18" charset="0"/>
                <a:cs typeface="Times New Roman" pitchFamily="18" charset="0"/>
              </a:rPr>
              <a:t>Z</a:t>
            </a:r>
            <a:r>
              <a:rPr lang="en-US" altLang="ja-JP" dirty="0" smtClean="0"/>
              <a:t> </a:t>
            </a:r>
            <a:r>
              <a:rPr kumimoji="1" lang="ja-JP" altLang="en-US" dirty="0" smtClean="0"/>
              <a:t>が存在するために，２変数</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X </a:t>
            </a:r>
            <a:r>
              <a:rPr kumimoji="1" lang="ja-JP" altLang="en-US" dirty="0" smtClean="0"/>
              <a:t>と </a:t>
            </a:r>
            <a:r>
              <a:rPr kumimoji="1" lang="en-US" altLang="ja-JP" i="1" dirty="0" smtClean="0">
                <a:latin typeface="Times New Roman" pitchFamily="18" charset="0"/>
                <a:cs typeface="Times New Roman" pitchFamily="18" charset="0"/>
              </a:rPr>
              <a:t>Y</a:t>
            </a:r>
            <a:r>
              <a:rPr kumimoji="1" lang="en-US" altLang="ja-JP" dirty="0" smtClean="0"/>
              <a:t> </a:t>
            </a:r>
            <a:r>
              <a:rPr kumimoji="1" lang="ja-JP" altLang="en-US" dirty="0" smtClean="0"/>
              <a:t>の間に相関関係（</a:t>
            </a:r>
            <a:r>
              <a:rPr kumimoji="1" lang="ja-JP" altLang="en-US" u="sng" dirty="0" smtClean="0">
                <a:solidFill>
                  <a:srgbClr val="FF0000"/>
                </a:solidFill>
              </a:rPr>
              <a:t>疑似相関</a:t>
            </a:r>
            <a:r>
              <a:rPr kumimoji="1" lang="ja-JP" altLang="en-US" dirty="0" smtClean="0"/>
              <a:t>，</a:t>
            </a:r>
            <a:r>
              <a:rPr kumimoji="1" lang="en-US" altLang="ja-JP" dirty="0" smtClean="0"/>
              <a:t>spurious correlation</a:t>
            </a:r>
            <a:r>
              <a:rPr kumimoji="1" lang="ja-JP" altLang="en-US" dirty="0" smtClean="0"/>
              <a:t>）が見られること．</a:t>
            </a:r>
            <a:endParaRPr kumimoji="1" lang="en-US" altLang="ja-JP" dirty="0" smtClean="0"/>
          </a:p>
          <a:p>
            <a:pPr lvl="1"/>
            <a:r>
              <a:rPr lang="ja-JP" altLang="en-US" dirty="0" smtClean="0"/>
              <a:t>例：コウノトリの数（</a:t>
            </a:r>
            <a:r>
              <a:rPr lang="en-US" altLang="ja-JP" i="1" dirty="0" smtClean="0">
                <a:latin typeface="Times New Roman" pitchFamily="18" charset="0"/>
                <a:cs typeface="Times New Roman" pitchFamily="18" charset="0"/>
              </a:rPr>
              <a:t>X</a:t>
            </a:r>
            <a:r>
              <a:rPr lang="ja-JP" altLang="en-US" dirty="0" smtClean="0"/>
              <a:t>）と出生率（</a:t>
            </a:r>
            <a:r>
              <a:rPr lang="en-US" altLang="ja-JP" i="1" dirty="0" smtClean="0">
                <a:latin typeface="Times New Roman" pitchFamily="18" charset="0"/>
                <a:cs typeface="Times New Roman" pitchFamily="18" charset="0"/>
              </a:rPr>
              <a:t>Y</a:t>
            </a:r>
            <a:r>
              <a:rPr lang="ja-JP" altLang="en-US" dirty="0" smtClean="0"/>
              <a:t>）</a:t>
            </a:r>
            <a:endParaRPr kumimoji="1" lang="en-US" altLang="ja-JP" dirty="0" smtClean="0"/>
          </a:p>
          <a:p>
            <a:r>
              <a:rPr lang="ja-JP" altLang="en-US" dirty="0"/>
              <a:t>因果</a:t>
            </a:r>
            <a:r>
              <a:rPr lang="ja-JP" altLang="en-US" dirty="0" smtClean="0"/>
              <a:t>関係を主張するために必要なこと</a:t>
            </a:r>
            <a:endParaRPr lang="en-US" altLang="ja-JP" dirty="0" smtClean="0"/>
          </a:p>
          <a:p>
            <a:pPr lvl="1"/>
            <a:r>
              <a:rPr kumimoji="1" lang="ja-JP" altLang="en-US" dirty="0"/>
              <a:t>時間的</a:t>
            </a:r>
            <a:r>
              <a:rPr kumimoji="1" lang="ja-JP" altLang="en-US" dirty="0" smtClean="0"/>
              <a:t>順序</a:t>
            </a:r>
            <a:endParaRPr kumimoji="1" lang="en-US" altLang="ja-JP" dirty="0" smtClean="0"/>
          </a:p>
          <a:p>
            <a:pPr lvl="1"/>
            <a:r>
              <a:rPr lang="ja-JP" altLang="en-US" dirty="0"/>
              <a:t>理論的</a:t>
            </a:r>
            <a:r>
              <a:rPr lang="ja-JP" altLang="en-US" dirty="0" smtClean="0"/>
              <a:t>説明</a:t>
            </a:r>
            <a:endParaRPr lang="en-US" altLang="ja-JP" dirty="0" smtClean="0"/>
          </a:p>
          <a:p>
            <a:pPr lvl="1"/>
            <a:r>
              <a:rPr kumimoji="1" lang="ja-JP" altLang="en-US" dirty="0"/>
              <a:t>疑似</a:t>
            </a:r>
            <a:r>
              <a:rPr kumimoji="1" lang="ja-JP" altLang="en-US" dirty="0" smtClean="0"/>
              <a:t>相関の検討</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dirty="0" smtClean="0"/>
              <a:t>興味ある２変数間に因果関係はないが，共通する原因変数が２変数間に共変動をもたらしている場合，その共通原因の影響を統計的に一定に保つことによって，見かけ上の共変動を除去できる．</a:t>
            </a:r>
            <a:endParaRPr kumimoji="1" lang="en-US" altLang="ja-JP" dirty="0" smtClean="0"/>
          </a:p>
          <a:p>
            <a:r>
              <a:rPr lang="ja-JP" altLang="en-US" u="sng" dirty="0" smtClean="0"/>
              <a:t>統計的統制を行っても共変動関係が残れば，２変数間に因果関係が存在する可能性は高くなる</a:t>
            </a:r>
            <a:r>
              <a:rPr lang="ja-JP" altLang="en-US" dirty="0" smtClean="0"/>
              <a:t>．</a:t>
            </a:r>
            <a:endParaRPr kumimoji="1" lang="ja-JP" altLang="en-US" dirty="0"/>
          </a:p>
        </p:txBody>
      </p:sp>
    </p:spTree>
    <p:extLst>
      <p:ext uri="{BB962C8B-B14F-4D97-AF65-F5344CB8AC3E}">
        <p14:creationId xmlns:p14="http://schemas.microsoft.com/office/powerpoint/2010/main" val="4186931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10.1.2.  </a:t>
            </a:r>
            <a:r>
              <a:rPr kumimoji="1" lang="ja-JP" altLang="en-US" dirty="0" smtClean="0"/>
              <a:t>媒介関係</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solidFill>
                  <a:srgbClr val="FF0000"/>
                </a:solidFill>
              </a:rPr>
              <a:t>媒介関係</a:t>
            </a:r>
            <a:r>
              <a:rPr lang="ja-JP" altLang="en-US" dirty="0" smtClean="0"/>
              <a:t>（</a:t>
            </a:r>
            <a:r>
              <a:rPr lang="en-US" altLang="ja-JP" dirty="0" smtClean="0"/>
              <a:t>intervening relation</a:t>
            </a:r>
            <a:r>
              <a:rPr lang="ja-JP" altLang="en-US" dirty="0" smtClean="0"/>
              <a:t>）：独立変数と従属変数を媒介する変数が存在する関係．</a:t>
            </a:r>
            <a:endParaRPr lang="en-US" altLang="ja-JP" dirty="0" smtClean="0"/>
          </a:p>
          <a:p>
            <a:pPr lvl="1"/>
            <a:r>
              <a:rPr kumimoji="1" lang="ja-JP" altLang="en-US" dirty="0" smtClean="0"/>
              <a:t>例：年齢（</a:t>
            </a:r>
            <a:r>
              <a:rPr kumimoji="1" lang="en-US" altLang="ja-JP" i="1" dirty="0" smtClean="0">
                <a:latin typeface="Times New Roman" pitchFamily="18" charset="0"/>
                <a:cs typeface="Times New Roman" pitchFamily="18" charset="0"/>
              </a:rPr>
              <a:t>X</a:t>
            </a:r>
            <a:r>
              <a:rPr kumimoji="1" lang="ja-JP" altLang="en-US" dirty="0" smtClean="0"/>
              <a:t>）と</a:t>
            </a:r>
            <a:r>
              <a:rPr lang="ja-JP" altLang="en-US" dirty="0" smtClean="0"/>
              <a:t>道徳的保守性</a:t>
            </a:r>
            <a:r>
              <a:rPr kumimoji="1" lang="ja-JP" altLang="en-US" dirty="0" smtClean="0"/>
              <a:t>（</a:t>
            </a:r>
            <a:r>
              <a:rPr kumimoji="1" lang="en-US" altLang="ja-JP" i="1" dirty="0" smtClean="0">
                <a:latin typeface="Times New Roman" pitchFamily="18" charset="0"/>
                <a:cs typeface="Times New Roman" pitchFamily="18" charset="0"/>
              </a:rPr>
              <a:t>Y</a:t>
            </a:r>
            <a:r>
              <a:rPr kumimoji="1" lang="ja-JP" altLang="en-US" dirty="0" smtClean="0"/>
              <a:t>）を信仰の強さ</a:t>
            </a:r>
            <a:r>
              <a:rPr lang="ja-JP" altLang="en-US" dirty="0" smtClean="0"/>
              <a:t>（</a:t>
            </a:r>
            <a:r>
              <a:rPr lang="en-US" altLang="ja-JP" i="1" dirty="0" smtClean="0">
                <a:latin typeface="Times New Roman" pitchFamily="18" charset="0"/>
                <a:cs typeface="Times New Roman" pitchFamily="18" charset="0"/>
              </a:rPr>
              <a:t>Z</a:t>
            </a:r>
            <a:r>
              <a:rPr lang="ja-JP" altLang="en-US" dirty="0" smtClean="0"/>
              <a:t>）</a:t>
            </a:r>
            <a:r>
              <a:rPr kumimoji="1" lang="ja-JP" altLang="en-US" dirty="0" smtClean="0"/>
              <a:t>が媒介．信仰の強さを一定にすれば（たとえば，信仰の程度が同程度の人</a:t>
            </a:r>
            <a:r>
              <a:rPr lang="ja-JP" altLang="en-US" dirty="0" smtClean="0"/>
              <a:t>を集めれば</a:t>
            </a:r>
            <a:r>
              <a:rPr kumimoji="1" lang="ja-JP" altLang="en-US" dirty="0" smtClean="0"/>
              <a:t>），年齢と道徳的保守性の共変動は小さくなる．</a:t>
            </a:r>
            <a:endParaRPr kumimoji="1" lang="ja-JP" altLang="en-US" dirty="0"/>
          </a:p>
        </p:txBody>
      </p:sp>
      <p:cxnSp>
        <p:nvCxnSpPr>
          <p:cNvPr id="8" name="直線矢印コネクタ 7"/>
          <p:cNvCxnSpPr/>
          <p:nvPr/>
        </p:nvCxnSpPr>
        <p:spPr>
          <a:xfrm>
            <a:off x="2627784" y="5231967"/>
            <a:ext cx="144016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5004048" y="5245145"/>
            <a:ext cx="144016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835696" y="4954346"/>
            <a:ext cx="434734"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endParaRPr kumimoji="1" lang="ja-JP" altLang="en-US" sz="3200" i="1" dirty="0">
              <a:latin typeface="Times New Roman" pitchFamily="18" charset="0"/>
              <a:cs typeface="Times New Roman" pitchFamily="18" charset="0"/>
            </a:endParaRPr>
          </a:p>
        </p:txBody>
      </p:sp>
      <p:sp>
        <p:nvSpPr>
          <p:cNvPr id="15" name="テキスト ボックス 14"/>
          <p:cNvSpPr txBox="1"/>
          <p:nvPr/>
        </p:nvSpPr>
        <p:spPr>
          <a:xfrm>
            <a:off x="4283968" y="4984151"/>
            <a:ext cx="412292" cy="584775"/>
          </a:xfrm>
          <a:prstGeom prst="rect">
            <a:avLst/>
          </a:prstGeom>
          <a:noFill/>
        </p:spPr>
        <p:txBody>
          <a:bodyPr wrap="none" rtlCol="0">
            <a:spAutoFit/>
          </a:bodyPr>
          <a:lstStyle/>
          <a:p>
            <a:r>
              <a:rPr lang="en-US" altLang="ja-JP" sz="3200" i="1" dirty="0">
                <a:latin typeface="Times New Roman" pitchFamily="18" charset="0"/>
                <a:cs typeface="Times New Roman" pitchFamily="18" charset="0"/>
              </a:rPr>
              <a:t>Z</a:t>
            </a:r>
            <a:endParaRPr kumimoji="1" lang="ja-JP" altLang="en-US" sz="3200" i="1" dirty="0">
              <a:latin typeface="Times New Roman" pitchFamily="18" charset="0"/>
              <a:cs typeface="Times New Roman" pitchFamily="18" charset="0"/>
            </a:endParaRPr>
          </a:p>
        </p:txBody>
      </p:sp>
      <p:sp>
        <p:nvSpPr>
          <p:cNvPr id="16" name="テキスト ボックス 15"/>
          <p:cNvSpPr txBox="1"/>
          <p:nvPr/>
        </p:nvSpPr>
        <p:spPr>
          <a:xfrm>
            <a:off x="6660232" y="4986669"/>
            <a:ext cx="412292" cy="584775"/>
          </a:xfrm>
          <a:prstGeom prst="rect">
            <a:avLst/>
          </a:prstGeom>
          <a:noFill/>
        </p:spPr>
        <p:txBody>
          <a:bodyPr wrap="none" rtlCol="0">
            <a:spAutoFit/>
          </a:bodyPr>
          <a:lstStyle/>
          <a:p>
            <a:r>
              <a:rPr lang="en-US" altLang="ja-JP" sz="3200" i="1" dirty="0">
                <a:latin typeface="Times New Roman" pitchFamily="18" charset="0"/>
                <a:cs typeface="Times New Roman" pitchFamily="18" charset="0"/>
              </a:rPr>
              <a:t>Y</a:t>
            </a:r>
            <a:endParaRPr kumimoji="1" lang="ja-JP" altLang="en-US" sz="3200" i="1" dirty="0">
              <a:latin typeface="Times New Roman" pitchFamily="18" charset="0"/>
              <a:cs typeface="Times New Roman" pitchFamily="18" charset="0"/>
            </a:endParaRPr>
          </a:p>
        </p:txBody>
      </p:sp>
      <p:sp>
        <p:nvSpPr>
          <p:cNvPr id="22" name="テキスト ボックス 21"/>
          <p:cNvSpPr txBox="1"/>
          <p:nvPr/>
        </p:nvSpPr>
        <p:spPr>
          <a:xfrm>
            <a:off x="3518006" y="5571444"/>
            <a:ext cx="1944216" cy="584775"/>
          </a:xfrm>
          <a:prstGeom prst="rect">
            <a:avLst/>
          </a:prstGeom>
          <a:noFill/>
        </p:spPr>
        <p:txBody>
          <a:bodyPr wrap="square" rtlCol="0">
            <a:spAutoFit/>
          </a:bodyPr>
          <a:lstStyle/>
          <a:p>
            <a:r>
              <a:rPr lang="ja-JP" altLang="en-US" sz="3200" dirty="0"/>
              <a:t>媒介関係</a:t>
            </a:r>
            <a:endParaRPr kumimoji="1" lang="ja-JP" alt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直接効果</a:t>
            </a:r>
            <a:r>
              <a:rPr lang="ja-JP" altLang="en-US" dirty="0" smtClean="0"/>
              <a:t>と間接効果</a:t>
            </a:r>
            <a:endParaRPr kumimoji="1" lang="ja-JP" altLang="en-US" dirty="0"/>
          </a:p>
        </p:txBody>
      </p:sp>
      <p:grpSp>
        <p:nvGrpSpPr>
          <p:cNvPr id="5" name="グループ化 4"/>
          <p:cNvGrpSpPr/>
          <p:nvPr/>
        </p:nvGrpSpPr>
        <p:grpSpPr>
          <a:xfrm>
            <a:off x="1773566" y="2196152"/>
            <a:ext cx="5596868" cy="3249071"/>
            <a:chOff x="1403648" y="2708920"/>
            <a:chExt cx="5596868" cy="3249071"/>
          </a:xfrm>
        </p:grpSpPr>
        <p:cxnSp>
          <p:nvCxnSpPr>
            <p:cNvPr id="4" name="直線矢印コネクタ 3"/>
            <p:cNvCxnSpPr>
              <a:endCxn id="11" idx="1"/>
            </p:cNvCxnSpPr>
            <p:nvPr/>
          </p:nvCxnSpPr>
          <p:spPr>
            <a:xfrm>
              <a:off x="2195736" y="3789040"/>
              <a:ext cx="2016224" cy="187656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V="1">
              <a:off x="4716016" y="3933056"/>
              <a:ext cx="1800200" cy="172819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483768" y="3501008"/>
              <a:ext cx="3744416"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403648" y="3284984"/>
              <a:ext cx="434734"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endParaRPr kumimoji="1" lang="ja-JP" altLang="en-US" sz="3200" i="1" dirty="0">
                <a:latin typeface="Times New Roman" pitchFamily="18" charset="0"/>
                <a:cs typeface="Times New Roman" pitchFamily="18" charset="0"/>
              </a:endParaRPr>
            </a:p>
          </p:txBody>
        </p:sp>
        <p:sp>
          <p:nvSpPr>
            <p:cNvPr id="11" name="テキスト ボックス 10"/>
            <p:cNvSpPr txBox="1"/>
            <p:nvPr/>
          </p:nvSpPr>
          <p:spPr>
            <a:xfrm>
              <a:off x="4211960" y="5373216"/>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Z</a:t>
              </a:r>
              <a:endParaRPr kumimoji="1" lang="ja-JP" altLang="en-US" sz="3200" i="1" dirty="0">
                <a:latin typeface="Times New Roman" pitchFamily="18" charset="0"/>
                <a:cs typeface="Times New Roman" pitchFamily="18" charset="0"/>
              </a:endParaRPr>
            </a:p>
          </p:txBody>
        </p:sp>
        <p:sp>
          <p:nvSpPr>
            <p:cNvPr id="14" name="テキスト ボックス 13"/>
            <p:cNvSpPr txBox="1"/>
            <p:nvPr/>
          </p:nvSpPr>
          <p:spPr>
            <a:xfrm>
              <a:off x="6588224" y="3140968"/>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Y</a:t>
              </a:r>
              <a:endParaRPr kumimoji="1" lang="ja-JP" altLang="en-US" sz="3200" i="1" dirty="0">
                <a:latin typeface="Times New Roman" pitchFamily="18" charset="0"/>
                <a:cs typeface="Times New Roman" pitchFamily="18" charset="0"/>
              </a:endParaRPr>
            </a:p>
          </p:txBody>
        </p:sp>
        <p:sp>
          <p:nvSpPr>
            <p:cNvPr id="19" name="テキスト ボックス 18"/>
            <p:cNvSpPr txBox="1"/>
            <p:nvPr/>
          </p:nvSpPr>
          <p:spPr>
            <a:xfrm>
              <a:off x="3419872" y="2708920"/>
              <a:ext cx="1826141" cy="584775"/>
            </a:xfrm>
            <a:prstGeom prst="rect">
              <a:avLst/>
            </a:prstGeom>
            <a:noFill/>
          </p:spPr>
          <p:txBody>
            <a:bodyPr wrap="none" rtlCol="0">
              <a:spAutoFit/>
            </a:bodyPr>
            <a:lstStyle/>
            <a:p>
              <a:r>
                <a:rPr lang="ja-JP" altLang="en-US" sz="3200" dirty="0">
                  <a:solidFill>
                    <a:srgbClr val="7030A0"/>
                  </a:solidFill>
                </a:rPr>
                <a:t>直接効果</a:t>
              </a:r>
              <a:endParaRPr kumimoji="1" lang="ja-JP" altLang="en-US" sz="3200" dirty="0">
                <a:solidFill>
                  <a:srgbClr val="7030A0"/>
                </a:solidFill>
              </a:endParaRPr>
            </a:p>
          </p:txBody>
        </p:sp>
        <p:sp>
          <p:nvSpPr>
            <p:cNvPr id="22" name="テキスト ボックス 21"/>
            <p:cNvSpPr txBox="1"/>
            <p:nvPr/>
          </p:nvSpPr>
          <p:spPr>
            <a:xfrm>
              <a:off x="3563888" y="4221088"/>
              <a:ext cx="1826141" cy="584775"/>
            </a:xfrm>
            <a:prstGeom prst="rect">
              <a:avLst/>
            </a:prstGeom>
            <a:noFill/>
          </p:spPr>
          <p:txBody>
            <a:bodyPr wrap="none" rtlCol="0">
              <a:spAutoFit/>
            </a:bodyPr>
            <a:lstStyle/>
            <a:p>
              <a:r>
                <a:rPr lang="ja-JP" altLang="en-US" sz="3200" dirty="0">
                  <a:solidFill>
                    <a:srgbClr val="00B050"/>
                  </a:solidFill>
                </a:rPr>
                <a:t>間接</a:t>
              </a:r>
              <a:r>
                <a:rPr lang="ja-JP" altLang="en-US" sz="3200" dirty="0" smtClean="0">
                  <a:solidFill>
                    <a:srgbClr val="00B050"/>
                  </a:solidFill>
                </a:rPr>
                <a:t>効果</a:t>
              </a:r>
              <a:endParaRPr kumimoji="1" lang="ja-JP" altLang="en-US" sz="3200" dirty="0">
                <a:solidFill>
                  <a:srgbClr val="00B050"/>
                </a:solidFill>
              </a:endParaRPr>
            </a:p>
          </p:txBody>
        </p:sp>
      </p:grpSp>
      <p:sp>
        <p:nvSpPr>
          <p:cNvPr id="7" name="テキスト ボックス 6"/>
          <p:cNvSpPr txBox="1"/>
          <p:nvPr/>
        </p:nvSpPr>
        <p:spPr>
          <a:xfrm>
            <a:off x="945474" y="5589240"/>
            <a:ext cx="7272808" cy="830997"/>
          </a:xfrm>
          <a:prstGeom prst="rect">
            <a:avLst/>
          </a:prstGeom>
          <a:noFill/>
        </p:spPr>
        <p:txBody>
          <a:bodyPr wrap="square" rtlCol="0">
            <a:spAutoFit/>
          </a:bodyPr>
          <a:lstStyle/>
          <a:p>
            <a:r>
              <a:rPr kumimoji="1" lang="ja-JP" altLang="en-US" sz="2400" dirty="0" smtClean="0"/>
              <a:t>直接効果がなくても，</a:t>
            </a:r>
            <a:r>
              <a:rPr kumimoji="1" lang="en-US" altLang="ja-JP" sz="2400" i="1" dirty="0" smtClean="0">
                <a:latin typeface="Times New Roman" pitchFamily="18" charset="0"/>
                <a:cs typeface="Times New Roman" pitchFamily="18" charset="0"/>
              </a:rPr>
              <a:t>X</a:t>
            </a:r>
            <a:r>
              <a:rPr kumimoji="1" lang="en-US" altLang="ja-JP" sz="2400" dirty="0" smtClean="0"/>
              <a:t> </a:t>
            </a:r>
            <a:r>
              <a:rPr kumimoji="1" lang="ja-JP" altLang="en-US" sz="2400" dirty="0" smtClean="0"/>
              <a:t>と </a:t>
            </a:r>
            <a:r>
              <a:rPr kumimoji="1" lang="en-US" altLang="ja-JP" sz="2400" i="1" dirty="0" smtClean="0">
                <a:latin typeface="Times New Roman" pitchFamily="18" charset="0"/>
                <a:cs typeface="Times New Roman" pitchFamily="18" charset="0"/>
              </a:rPr>
              <a:t>Y</a:t>
            </a:r>
            <a:r>
              <a:rPr kumimoji="1" lang="en-US" altLang="ja-JP" sz="2400" dirty="0" smtClean="0"/>
              <a:t> </a:t>
            </a:r>
            <a:r>
              <a:rPr kumimoji="1" lang="ja-JP" altLang="en-US" sz="2400" dirty="0" smtClean="0"/>
              <a:t>の相関を疑似相関とは言わない．間接的とはいえ，因果関係が存在するから．</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媒介関係と疑似関係</a:t>
            </a:r>
            <a:endParaRPr kumimoji="1" lang="ja-JP" altLang="en-US" dirty="0"/>
          </a:p>
        </p:txBody>
      </p:sp>
      <p:cxnSp>
        <p:nvCxnSpPr>
          <p:cNvPr id="4" name="直線矢印コネクタ 3"/>
          <p:cNvCxnSpPr/>
          <p:nvPr/>
        </p:nvCxnSpPr>
        <p:spPr>
          <a:xfrm>
            <a:off x="1222902" y="3496652"/>
            <a:ext cx="900826" cy="9404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755576" y="2850435"/>
            <a:ext cx="434734"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endParaRPr kumimoji="1" lang="ja-JP" altLang="en-US" sz="3200" i="1" dirty="0">
              <a:latin typeface="Times New Roman" pitchFamily="18" charset="0"/>
              <a:cs typeface="Times New Roman" pitchFamily="18" charset="0"/>
            </a:endParaRPr>
          </a:p>
        </p:txBody>
      </p:sp>
      <p:sp>
        <p:nvSpPr>
          <p:cNvPr id="11" name="テキスト ボックス 10"/>
          <p:cNvSpPr txBox="1"/>
          <p:nvPr/>
        </p:nvSpPr>
        <p:spPr>
          <a:xfrm>
            <a:off x="2211799" y="4323680"/>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Z</a:t>
            </a:r>
            <a:endParaRPr kumimoji="1" lang="ja-JP" altLang="en-US" sz="3200" i="1" dirty="0">
              <a:latin typeface="Times New Roman" pitchFamily="18" charset="0"/>
              <a:cs typeface="Times New Roman" pitchFamily="18" charset="0"/>
            </a:endParaRPr>
          </a:p>
        </p:txBody>
      </p:sp>
      <p:sp>
        <p:nvSpPr>
          <p:cNvPr id="14" name="テキスト ボックス 13"/>
          <p:cNvSpPr txBox="1"/>
          <p:nvPr/>
        </p:nvSpPr>
        <p:spPr>
          <a:xfrm>
            <a:off x="3719205" y="2850434"/>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Y</a:t>
            </a:r>
            <a:endParaRPr kumimoji="1" lang="ja-JP" altLang="en-US" sz="3200" i="1" dirty="0">
              <a:latin typeface="Times New Roman" pitchFamily="18" charset="0"/>
              <a:cs typeface="Times New Roman" pitchFamily="18" charset="0"/>
            </a:endParaRPr>
          </a:p>
        </p:txBody>
      </p:sp>
      <p:cxnSp>
        <p:nvCxnSpPr>
          <p:cNvPr id="16" name="直線矢印コネクタ 15"/>
          <p:cNvCxnSpPr/>
          <p:nvPr/>
        </p:nvCxnSpPr>
        <p:spPr>
          <a:xfrm flipV="1">
            <a:off x="2711804" y="3496652"/>
            <a:ext cx="1009535" cy="93174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5532081" y="3558095"/>
            <a:ext cx="900826" cy="940460"/>
          </a:xfrm>
          <a:prstGeom prst="straightConnector1">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064755" y="2911878"/>
            <a:ext cx="434734"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endParaRPr kumimoji="1" lang="ja-JP" altLang="en-US" sz="3200" i="1" dirty="0">
              <a:latin typeface="Times New Roman" pitchFamily="18" charset="0"/>
              <a:cs typeface="Times New Roman" pitchFamily="18" charset="0"/>
            </a:endParaRPr>
          </a:p>
        </p:txBody>
      </p:sp>
      <p:sp>
        <p:nvSpPr>
          <p:cNvPr id="25" name="テキスト ボックス 24"/>
          <p:cNvSpPr txBox="1"/>
          <p:nvPr/>
        </p:nvSpPr>
        <p:spPr>
          <a:xfrm>
            <a:off x="6520978" y="4385123"/>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Z</a:t>
            </a:r>
            <a:endParaRPr kumimoji="1" lang="ja-JP" altLang="en-US" sz="3200" i="1" dirty="0">
              <a:latin typeface="Times New Roman" pitchFamily="18" charset="0"/>
              <a:cs typeface="Times New Roman" pitchFamily="18" charset="0"/>
            </a:endParaRPr>
          </a:p>
        </p:txBody>
      </p:sp>
      <p:sp>
        <p:nvSpPr>
          <p:cNvPr id="26" name="テキスト ボックス 25"/>
          <p:cNvSpPr txBox="1"/>
          <p:nvPr/>
        </p:nvSpPr>
        <p:spPr>
          <a:xfrm>
            <a:off x="8028384" y="2911877"/>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Y</a:t>
            </a:r>
            <a:endParaRPr kumimoji="1" lang="ja-JP" altLang="en-US" sz="3200" i="1" dirty="0">
              <a:latin typeface="Times New Roman" pitchFamily="18" charset="0"/>
              <a:cs typeface="Times New Roman" pitchFamily="18" charset="0"/>
            </a:endParaRPr>
          </a:p>
        </p:txBody>
      </p:sp>
      <p:cxnSp>
        <p:nvCxnSpPr>
          <p:cNvPr id="27" name="直線矢印コネクタ 26"/>
          <p:cNvCxnSpPr/>
          <p:nvPr/>
        </p:nvCxnSpPr>
        <p:spPr>
          <a:xfrm flipV="1">
            <a:off x="7020983" y="3558095"/>
            <a:ext cx="1009535" cy="93174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26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疑似関係と媒介関係は，第３の変数の影響を一定に保ったときに興味ある２変数の共変動関係が小さくなるという点において同じ．</a:t>
            </a:r>
            <a:endParaRPr kumimoji="1" lang="en-US" altLang="ja-JP" dirty="0" smtClean="0"/>
          </a:p>
          <a:p>
            <a:r>
              <a:rPr lang="ja-JP" altLang="en-US" dirty="0"/>
              <a:t>しかし</a:t>
            </a:r>
            <a:r>
              <a:rPr lang="ja-JP" altLang="en-US" dirty="0" smtClean="0"/>
              <a:t>，関係の実質的意味は異なる．</a:t>
            </a:r>
            <a:endParaRPr lang="en-US" altLang="ja-JP" dirty="0" smtClean="0"/>
          </a:p>
          <a:p>
            <a:r>
              <a:rPr kumimoji="1" lang="ja-JP" altLang="en-US" u="sng" dirty="0" smtClean="0"/>
              <a:t>疑似関係なのか媒介関係なのかは，統計分析からは決定できない．理論</a:t>
            </a:r>
            <a:r>
              <a:rPr lang="ja-JP" altLang="en-US" u="sng" dirty="0"/>
              <a:t>や</a:t>
            </a:r>
            <a:r>
              <a:rPr lang="ja-JP" altLang="en-US" u="sng" dirty="0" smtClean="0"/>
              <a:t>，解釈のしやすさから決まる</a:t>
            </a:r>
            <a:r>
              <a:rPr kumimoji="1" lang="ja-JP" altLang="en-US" dirty="0" smtClean="0"/>
              <a:t>．</a:t>
            </a:r>
            <a:endParaRPr kumimoji="1" lang="ja-JP" altLang="en-US" dirty="0"/>
          </a:p>
        </p:txBody>
      </p:sp>
    </p:spTree>
    <p:extLst>
      <p:ext uri="{BB962C8B-B14F-4D97-AF65-F5344CB8AC3E}">
        <p14:creationId xmlns:p14="http://schemas.microsoft.com/office/powerpoint/2010/main" val="2649503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10.1.3.  </a:t>
            </a:r>
            <a:r>
              <a:rPr lang="ja-JP" altLang="en-US" dirty="0"/>
              <a:t>複合</a:t>
            </a:r>
            <a:r>
              <a:rPr kumimoji="1" lang="ja-JP" altLang="en-US" dirty="0" smtClean="0"/>
              <a:t>因果</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人間の行動が単一要因によるものだと断定する社会理論はほとんどない．</a:t>
            </a:r>
            <a:endParaRPr lang="en-US" altLang="ja-JP" dirty="0"/>
          </a:p>
          <a:p>
            <a:r>
              <a:rPr kumimoji="1" lang="ja-JP" altLang="en-US" u="sng" dirty="0" smtClean="0">
                <a:solidFill>
                  <a:srgbClr val="FF0000"/>
                </a:solidFill>
              </a:rPr>
              <a:t>複合因果</a:t>
            </a:r>
            <a:r>
              <a:rPr kumimoji="1" lang="ja-JP" altLang="en-US" dirty="0" smtClean="0"/>
              <a:t>（</a:t>
            </a:r>
            <a:r>
              <a:rPr kumimoji="1" lang="en-US" altLang="ja-JP" dirty="0" smtClean="0"/>
              <a:t>multiple causation</a:t>
            </a:r>
            <a:r>
              <a:rPr kumimoji="1" lang="ja-JP" altLang="en-US" dirty="0" smtClean="0"/>
              <a:t>）：</a:t>
            </a:r>
            <a:r>
              <a:rPr lang="ja-JP" altLang="en-US" dirty="0"/>
              <a:t>原因と</a:t>
            </a:r>
            <a:r>
              <a:rPr lang="ja-JP" altLang="en-US" dirty="0" smtClean="0"/>
              <a:t>なる変数が複数ある因果関係</a:t>
            </a:r>
            <a:endParaRPr lang="en-US" altLang="ja-JP" dirty="0" smtClean="0"/>
          </a:p>
          <a:p>
            <a:r>
              <a:rPr lang="ja-JP" altLang="en-US" dirty="0"/>
              <a:t>興味</a:t>
            </a:r>
            <a:r>
              <a:rPr lang="ja-JP" altLang="en-US" dirty="0" smtClean="0"/>
              <a:t>ある</a:t>
            </a:r>
            <a:r>
              <a:rPr lang="ja-JP" altLang="en-US" dirty="0"/>
              <a:t>従属</a:t>
            </a:r>
            <a:r>
              <a:rPr lang="ja-JP" altLang="en-US" dirty="0" smtClean="0"/>
              <a:t>変数に対して，複数の独立変数が持つ，複合的で同時的な関係を検討する．</a:t>
            </a:r>
            <a:endParaRPr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10000"/>
          </a:bodyPr>
          <a:lstStyle/>
          <a:p>
            <a:r>
              <a:rPr lang="ja-JP" altLang="en-US" dirty="0"/>
              <a:t>検討されるもの</a:t>
            </a:r>
            <a:endParaRPr lang="en-US" altLang="ja-JP" dirty="0"/>
          </a:p>
          <a:p>
            <a:pPr lvl="1"/>
            <a:r>
              <a:rPr lang="ja-JP" altLang="en-US" dirty="0"/>
              <a:t>独立変数（要因）の集合全体としての効果</a:t>
            </a:r>
            <a:endParaRPr lang="en-US" altLang="ja-JP" dirty="0"/>
          </a:p>
          <a:p>
            <a:pPr lvl="1"/>
            <a:r>
              <a:rPr lang="ja-JP" altLang="en-US" dirty="0"/>
              <a:t>疑似関係</a:t>
            </a:r>
            <a:r>
              <a:rPr lang="ja-JP" altLang="en-US" dirty="0" smtClean="0"/>
              <a:t>や媒介関係を統制したときの，独立</a:t>
            </a:r>
            <a:r>
              <a:rPr lang="ja-JP" altLang="en-US" dirty="0"/>
              <a:t>変数それぞれの効果（相対的な重要性）</a:t>
            </a:r>
            <a:endParaRPr lang="en-US" altLang="ja-JP" dirty="0"/>
          </a:p>
          <a:p>
            <a:pPr lvl="1"/>
            <a:r>
              <a:rPr lang="ja-JP" altLang="en-US" dirty="0"/>
              <a:t>要因の組み合わせの効果（交互作用）</a:t>
            </a:r>
            <a:endParaRPr lang="en-US" altLang="ja-JP" dirty="0"/>
          </a:p>
          <a:p>
            <a:r>
              <a:rPr kumimoji="1" lang="ja-JP" altLang="en-US" dirty="0" smtClean="0"/>
              <a:t>分析方法</a:t>
            </a:r>
            <a:endParaRPr kumimoji="1" lang="en-US" altLang="ja-JP" dirty="0" smtClean="0"/>
          </a:p>
          <a:p>
            <a:pPr lvl="1"/>
            <a:r>
              <a:rPr lang="ja-JP" altLang="en-US" dirty="0" smtClean="0"/>
              <a:t>多要因の分散</a:t>
            </a:r>
            <a:r>
              <a:rPr lang="ja-JP" altLang="en-US" dirty="0"/>
              <a:t>分析</a:t>
            </a:r>
            <a:endParaRPr lang="en-US" altLang="ja-JP" dirty="0"/>
          </a:p>
          <a:p>
            <a:pPr lvl="1"/>
            <a:r>
              <a:rPr lang="ja-JP" altLang="en-US" dirty="0"/>
              <a:t>重回帰分析</a:t>
            </a:r>
            <a:endParaRPr lang="en-US" altLang="ja-JP" dirty="0"/>
          </a:p>
          <a:p>
            <a:pPr lvl="1"/>
            <a:r>
              <a:rPr lang="ja-JP" altLang="en-US" dirty="0"/>
              <a:t>多重分割表の</a:t>
            </a:r>
            <a:r>
              <a:rPr lang="ja-JP" altLang="en-US" dirty="0" smtClean="0"/>
              <a:t>分析（疑似関係，媒介関係の分析によく用いられる）</a:t>
            </a:r>
            <a:endParaRPr lang="en-US" altLang="ja-JP" dirty="0"/>
          </a:p>
        </p:txBody>
      </p:sp>
    </p:spTree>
    <p:extLst>
      <p:ext uri="{BB962C8B-B14F-4D97-AF65-F5344CB8AC3E}">
        <p14:creationId xmlns:p14="http://schemas.microsoft.com/office/powerpoint/2010/main" val="695787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a:xfrm>
            <a:off x="467078" y="1628800"/>
            <a:ext cx="8229600" cy="4525963"/>
          </a:xfrm>
        </p:spPr>
        <p:txBody>
          <a:bodyPr/>
          <a:lstStyle/>
          <a:p>
            <a:r>
              <a:rPr kumimoji="1" lang="ja-JP" altLang="en-US" dirty="0" smtClean="0"/>
              <a:t>間接効果のない複合因果</a:t>
            </a:r>
            <a:endParaRPr kumimoji="1" lang="ja-JP" altLang="en-US" dirty="0"/>
          </a:p>
        </p:txBody>
      </p:sp>
      <p:grpSp>
        <p:nvGrpSpPr>
          <p:cNvPr id="5" name="グループ化 4"/>
          <p:cNvGrpSpPr/>
          <p:nvPr/>
        </p:nvGrpSpPr>
        <p:grpSpPr>
          <a:xfrm>
            <a:off x="1773566" y="2196152"/>
            <a:ext cx="6012901" cy="3249071"/>
            <a:chOff x="1403648" y="2708920"/>
            <a:chExt cx="6012901" cy="3249071"/>
          </a:xfrm>
        </p:grpSpPr>
        <p:cxnSp>
          <p:nvCxnSpPr>
            <p:cNvPr id="4" name="直線矢印コネクタ 3"/>
            <p:cNvCxnSpPr>
              <a:endCxn id="11" idx="1"/>
            </p:cNvCxnSpPr>
            <p:nvPr/>
          </p:nvCxnSpPr>
          <p:spPr>
            <a:xfrm>
              <a:off x="2195736" y="3789040"/>
              <a:ext cx="2016224" cy="1876564"/>
            </a:xfrm>
            <a:prstGeom prst="straightConnector1">
              <a:avLst/>
            </a:prstGeom>
            <a:ln w="38100">
              <a:solidFill>
                <a:schemeClr val="tx1"/>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V="1">
              <a:off x="4716016" y="3933056"/>
              <a:ext cx="1800200" cy="172819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483768" y="3501008"/>
              <a:ext cx="3744416"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403648" y="3284984"/>
              <a:ext cx="434734"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endParaRPr kumimoji="1" lang="ja-JP" altLang="en-US" sz="3200" i="1" dirty="0">
                <a:latin typeface="Times New Roman" pitchFamily="18" charset="0"/>
                <a:cs typeface="Times New Roman" pitchFamily="18" charset="0"/>
              </a:endParaRPr>
            </a:p>
          </p:txBody>
        </p:sp>
        <p:sp>
          <p:nvSpPr>
            <p:cNvPr id="11" name="テキスト ボックス 10"/>
            <p:cNvSpPr txBox="1"/>
            <p:nvPr/>
          </p:nvSpPr>
          <p:spPr>
            <a:xfrm>
              <a:off x="4211960" y="5373216"/>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Z</a:t>
              </a:r>
              <a:endParaRPr kumimoji="1" lang="ja-JP" altLang="en-US" sz="3200" i="1" dirty="0">
                <a:latin typeface="Times New Roman" pitchFamily="18" charset="0"/>
                <a:cs typeface="Times New Roman" pitchFamily="18" charset="0"/>
              </a:endParaRPr>
            </a:p>
          </p:txBody>
        </p:sp>
        <p:sp>
          <p:nvSpPr>
            <p:cNvPr id="14" name="テキスト ボックス 13"/>
            <p:cNvSpPr txBox="1"/>
            <p:nvPr/>
          </p:nvSpPr>
          <p:spPr>
            <a:xfrm>
              <a:off x="6588224" y="3140968"/>
              <a:ext cx="412292"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Y</a:t>
              </a:r>
              <a:endParaRPr kumimoji="1" lang="ja-JP" altLang="en-US" sz="3200" i="1" dirty="0">
                <a:latin typeface="Times New Roman" pitchFamily="18" charset="0"/>
                <a:cs typeface="Times New Roman" pitchFamily="18" charset="0"/>
              </a:endParaRPr>
            </a:p>
          </p:txBody>
        </p:sp>
        <p:sp>
          <p:nvSpPr>
            <p:cNvPr id="19" name="テキスト ボックス 18"/>
            <p:cNvSpPr txBox="1"/>
            <p:nvPr/>
          </p:nvSpPr>
          <p:spPr>
            <a:xfrm>
              <a:off x="3419872" y="2708920"/>
              <a:ext cx="1826141" cy="584775"/>
            </a:xfrm>
            <a:prstGeom prst="rect">
              <a:avLst/>
            </a:prstGeom>
            <a:noFill/>
          </p:spPr>
          <p:txBody>
            <a:bodyPr wrap="none" rtlCol="0">
              <a:spAutoFit/>
            </a:bodyPr>
            <a:lstStyle/>
            <a:p>
              <a:r>
                <a:rPr lang="ja-JP" altLang="en-US" sz="3200" dirty="0">
                  <a:solidFill>
                    <a:srgbClr val="7030A0"/>
                  </a:solidFill>
                </a:rPr>
                <a:t>直接効果</a:t>
              </a:r>
              <a:endParaRPr kumimoji="1" lang="ja-JP" altLang="en-US" sz="3200" dirty="0">
                <a:solidFill>
                  <a:srgbClr val="7030A0"/>
                </a:solidFill>
              </a:endParaRPr>
            </a:p>
          </p:txBody>
        </p:sp>
        <p:sp>
          <p:nvSpPr>
            <p:cNvPr id="22" name="テキスト ボックス 21"/>
            <p:cNvSpPr txBox="1"/>
            <p:nvPr/>
          </p:nvSpPr>
          <p:spPr>
            <a:xfrm>
              <a:off x="5590408" y="4821395"/>
              <a:ext cx="1826141" cy="584775"/>
            </a:xfrm>
            <a:prstGeom prst="rect">
              <a:avLst/>
            </a:prstGeom>
            <a:noFill/>
          </p:spPr>
          <p:txBody>
            <a:bodyPr wrap="none" rtlCol="0">
              <a:spAutoFit/>
            </a:bodyPr>
            <a:lstStyle/>
            <a:p>
              <a:r>
                <a:rPr lang="ja-JP" altLang="en-US" sz="3200" dirty="0" smtClean="0">
                  <a:solidFill>
                    <a:srgbClr val="00B050"/>
                  </a:solidFill>
                </a:rPr>
                <a:t>直接効果</a:t>
              </a:r>
              <a:endParaRPr kumimoji="1" lang="ja-JP" altLang="en-US" sz="3200" dirty="0">
                <a:solidFill>
                  <a:srgbClr val="00B050"/>
                </a:solidFill>
              </a:endParaRPr>
            </a:p>
          </p:txBody>
        </p:sp>
      </p:grpSp>
      <p:sp>
        <p:nvSpPr>
          <p:cNvPr id="15" name="テキスト ボックス 14"/>
          <p:cNvSpPr txBox="1"/>
          <p:nvPr/>
        </p:nvSpPr>
        <p:spPr>
          <a:xfrm>
            <a:off x="2350984" y="4214554"/>
            <a:ext cx="1005403" cy="584775"/>
          </a:xfrm>
          <a:prstGeom prst="rect">
            <a:avLst/>
          </a:prstGeom>
          <a:noFill/>
        </p:spPr>
        <p:txBody>
          <a:bodyPr wrap="none" rtlCol="0">
            <a:spAutoFit/>
          </a:bodyPr>
          <a:lstStyle/>
          <a:p>
            <a:r>
              <a:rPr lang="ja-JP" altLang="en-US" sz="3200" dirty="0"/>
              <a:t>相関</a:t>
            </a:r>
            <a:endParaRPr kumimoji="1" lang="ja-JP" altLang="en-US" sz="3200" dirty="0"/>
          </a:p>
        </p:txBody>
      </p:sp>
    </p:spTree>
    <p:extLst>
      <p:ext uri="{BB962C8B-B14F-4D97-AF65-F5344CB8AC3E}">
        <p14:creationId xmlns:p14="http://schemas.microsoft.com/office/powerpoint/2010/main" val="3890736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10.2.</a:t>
            </a:r>
            <a:r>
              <a:rPr lang="ja-JP" altLang="en-US" dirty="0" smtClean="0"/>
              <a:t>　</a:t>
            </a:r>
            <a:r>
              <a:rPr kumimoji="1" lang="en-US" altLang="ja-JP" dirty="0" smtClean="0"/>
              <a:t>2×2 </a:t>
            </a:r>
            <a:r>
              <a:rPr kumimoji="1" lang="ja-JP" altLang="en-US" dirty="0" smtClean="0"/>
              <a:t>表における</a:t>
            </a:r>
            <a:r>
              <a:rPr kumimoji="1" lang="en-US" altLang="ja-JP" dirty="0" smtClean="0"/>
              <a:t/>
            </a:r>
            <a:br>
              <a:rPr kumimoji="1" lang="en-US" altLang="ja-JP" dirty="0" smtClean="0"/>
            </a:br>
            <a:r>
              <a:rPr kumimoji="1" lang="ja-JP" altLang="en-US" dirty="0" smtClean="0"/>
              <a:t>第３の変数の統制</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solidFill>
                  <a:srgbClr val="FF0000"/>
                </a:solidFill>
              </a:rPr>
              <a:t>多重クロス表</a:t>
            </a:r>
            <a:r>
              <a:rPr lang="ja-JP" altLang="en-US" dirty="0" smtClean="0"/>
              <a:t>：３変数以上の変数のクロス表</a:t>
            </a:r>
            <a:endParaRPr lang="en-US" altLang="ja-JP" dirty="0" smtClean="0"/>
          </a:p>
          <a:p>
            <a:r>
              <a:rPr lang="ja-JP" altLang="en-US" dirty="0" smtClean="0"/>
              <a:t>２</a:t>
            </a:r>
            <a:r>
              <a:rPr lang="ja-JP" altLang="en-US" dirty="0"/>
              <a:t>変数間</a:t>
            </a:r>
            <a:r>
              <a:rPr lang="ja-JP" altLang="en-US" dirty="0" smtClean="0"/>
              <a:t>の関係がクロス表に整理されているとする．このとき，第３の変数の影響を検討するために，３重クロス表を用いる．</a:t>
            </a:r>
            <a:endParaRPr lang="en-US" altLang="ja-JP" dirty="0" smtClean="0"/>
          </a:p>
          <a:p>
            <a:pPr lvl="1"/>
            <a:r>
              <a:rPr kumimoji="1" lang="ja-JP" altLang="en-US" dirty="0" smtClean="0"/>
              <a:t>立体的な</a:t>
            </a:r>
            <a:r>
              <a:rPr lang="ja-JP" altLang="en-US" dirty="0" smtClean="0"/>
              <a:t>表を作ることは難しいので，第３の変数の値に応じて，２重クロス表を複数作成する．</a:t>
            </a:r>
            <a:endParaRPr lang="en-US" altLang="ja-JP" dirty="0" smtClean="0"/>
          </a:p>
          <a:p>
            <a:pPr lvl="1"/>
            <a:r>
              <a:rPr kumimoji="1" lang="ja-JP" altLang="en-US" dirty="0"/>
              <a:t>ここでは</a:t>
            </a:r>
            <a:r>
              <a:rPr kumimoji="1" lang="ja-JP" altLang="en-US" dirty="0" smtClean="0"/>
              <a:t>，どの変数も２値変数である場合を説明する．</a:t>
            </a:r>
            <a:r>
              <a:rPr lang="en-US" altLang="ja-JP" dirty="0"/>
              <a:t> </a:t>
            </a:r>
            <a:r>
              <a:rPr lang="en-US" altLang="ja-JP" dirty="0" smtClean="0"/>
              <a:t>2×2×2</a:t>
            </a:r>
            <a:r>
              <a:rPr lang="ja-JP" altLang="en-US" dirty="0" smtClean="0"/>
              <a:t>表</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イントロダクション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ここまでは，主に，２変数間の関係を検討してきた</a:t>
            </a:r>
            <a:endParaRPr kumimoji="1" lang="en-US" altLang="ja-JP" dirty="0" smtClean="0"/>
          </a:p>
          <a:p>
            <a:pPr lvl="1"/>
            <a:r>
              <a:rPr lang="ja-JP" altLang="en-US" dirty="0" smtClean="0"/>
              <a:t>２変数の分割表</a:t>
            </a:r>
            <a:endParaRPr lang="en-US" altLang="ja-JP" dirty="0" smtClean="0"/>
          </a:p>
          <a:p>
            <a:pPr lvl="1"/>
            <a:r>
              <a:rPr lang="ja-JP" altLang="en-US" dirty="0"/>
              <a:t>１要因分散</a:t>
            </a:r>
            <a:r>
              <a:rPr lang="ja-JP" altLang="en-US" dirty="0" smtClean="0"/>
              <a:t>分析</a:t>
            </a:r>
            <a:endParaRPr lang="en-US" altLang="ja-JP" dirty="0" smtClean="0"/>
          </a:p>
          <a:p>
            <a:r>
              <a:rPr lang="ja-JP" altLang="en-US" dirty="0" smtClean="0"/>
              <a:t>第</a:t>
            </a:r>
            <a:r>
              <a:rPr lang="en-US" altLang="ja-JP" dirty="0" smtClean="0"/>
              <a:t>10</a:t>
            </a:r>
            <a:r>
              <a:rPr lang="ja-JP" altLang="en-US" dirty="0" smtClean="0"/>
              <a:t>章と第</a:t>
            </a:r>
            <a:r>
              <a:rPr lang="en-US" altLang="ja-JP" dirty="0" smtClean="0"/>
              <a:t>11</a:t>
            </a:r>
            <a:r>
              <a:rPr lang="ja-JP" altLang="en-US" dirty="0" smtClean="0"/>
              <a:t>章では，３変数以上の関係を検討する．</a:t>
            </a:r>
            <a:r>
              <a:rPr lang="ja-JP" altLang="en-US" u="sng" dirty="0" smtClean="0">
                <a:solidFill>
                  <a:srgbClr val="FF0000"/>
                </a:solidFill>
              </a:rPr>
              <a:t>多変量解析</a:t>
            </a:r>
            <a:r>
              <a:rPr lang="ja-JP" altLang="en-US" dirty="0" smtClean="0"/>
              <a:t>（</a:t>
            </a:r>
            <a:r>
              <a:rPr lang="en-US" altLang="ja-JP" dirty="0" smtClean="0"/>
              <a:t>multivariate analysis</a:t>
            </a:r>
            <a:r>
              <a:rPr lang="ja-JP" altLang="en-US" dirty="0" smtClean="0"/>
              <a:t>）</a:t>
            </a:r>
            <a:endParaRPr lang="en-US" altLang="ja-JP" dirty="0" smtClean="0"/>
          </a:p>
          <a:p>
            <a:pPr lvl="1"/>
            <a:r>
              <a:rPr lang="ja-JP" altLang="en-US" u="sng" dirty="0" smtClean="0">
                <a:solidFill>
                  <a:srgbClr val="FF0000"/>
                </a:solidFill>
              </a:rPr>
              <a:t>多重分割表</a:t>
            </a:r>
            <a:r>
              <a:rPr lang="ja-JP" altLang="en-US" dirty="0" smtClean="0"/>
              <a:t>（</a:t>
            </a:r>
            <a:r>
              <a:rPr lang="en-US" altLang="ja-JP" dirty="0" smtClean="0"/>
              <a:t>multivariate contingency table</a:t>
            </a:r>
            <a:r>
              <a:rPr lang="ja-JP" altLang="en-US" dirty="0" smtClean="0"/>
              <a:t>）</a:t>
            </a:r>
            <a:endParaRPr lang="en-US" altLang="ja-JP" dirty="0" smtClean="0"/>
          </a:p>
          <a:p>
            <a:pPr lvl="1"/>
            <a:r>
              <a:rPr lang="ja-JP" altLang="en-US" u="sng" dirty="0">
                <a:solidFill>
                  <a:srgbClr val="FF0000"/>
                </a:solidFill>
              </a:rPr>
              <a:t>重回帰</a:t>
            </a:r>
            <a:r>
              <a:rPr lang="ja-JP" altLang="en-US" u="sng" dirty="0" smtClean="0">
                <a:solidFill>
                  <a:srgbClr val="FF0000"/>
                </a:solidFill>
              </a:rPr>
              <a:t>分析</a:t>
            </a:r>
            <a:r>
              <a:rPr lang="ja-JP" altLang="en-US" dirty="0" smtClean="0"/>
              <a:t>（</a:t>
            </a:r>
            <a:r>
              <a:rPr lang="en-US" altLang="ja-JP" dirty="0" smtClean="0"/>
              <a:t>multiple regression analysis</a:t>
            </a:r>
            <a:r>
              <a:rPr lang="ja-JP" altLang="en-US" dirty="0" smtClean="0"/>
              <a:t>）</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10.2.1. </a:t>
            </a:r>
            <a:r>
              <a:rPr kumimoji="1" lang="ja-JP" altLang="en-US" dirty="0" smtClean="0"/>
              <a:t>仮想例：家族の信仰と</a:t>
            </a:r>
            <a:r>
              <a:rPr kumimoji="1" lang="en-US" altLang="ja-JP" dirty="0" smtClean="0"/>
              <a:t/>
            </a:r>
            <a:br>
              <a:rPr kumimoji="1" lang="en-US" altLang="ja-JP" dirty="0" smtClean="0"/>
            </a:br>
            <a:r>
              <a:rPr kumimoji="1" lang="en-US" altLang="ja-JP" dirty="0" smtClean="0"/>
              <a:t>10</a:t>
            </a:r>
            <a:r>
              <a:rPr kumimoji="1" lang="ja-JP" altLang="en-US" dirty="0" smtClean="0"/>
              <a:t>代の性行動</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solidFill>
                  <a:srgbClr val="FF0000"/>
                </a:solidFill>
              </a:rPr>
              <a:t>零次の表</a:t>
            </a:r>
            <a:r>
              <a:rPr lang="ja-JP" altLang="en-US" dirty="0" smtClean="0"/>
              <a:t>（</a:t>
            </a:r>
            <a:r>
              <a:rPr lang="en-US" altLang="ja-JP" dirty="0" smtClean="0"/>
              <a:t>zero-order table</a:t>
            </a:r>
            <a:r>
              <a:rPr lang="ja-JP" altLang="en-US" dirty="0" smtClean="0"/>
              <a:t>）：統制さ</a:t>
            </a:r>
            <a:r>
              <a:rPr lang="ja-JP" altLang="en-US" dirty="0"/>
              <a:t>れる</a:t>
            </a:r>
            <a:r>
              <a:rPr lang="ja-JP" altLang="en-US" dirty="0" smtClean="0"/>
              <a:t>変数がない分割表</a:t>
            </a:r>
            <a:endParaRPr lang="en-US" altLang="ja-JP" dirty="0" smtClean="0"/>
          </a:p>
          <a:p>
            <a:r>
              <a:rPr kumimoji="1" lang="ja-JP" altLang="en-US" dirty="0"/>
              <a:t>信仰の強さ</a:t>
            </a:r>
            <a:r>
              <a:rPr kumimoji="1" lang="ja-JP" altLang="en-US" dirty="0" smtClean="0"/>
              <a:t>と婚前性交の間に相関関係</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226099485"/>
              </p:ext>
            </p:extLst>
          </p:nvPr>
        </p:nvGraphicFramePr>
        <p:xfrm>
          <a:off x="683568" y="3429000"/>
          <a:ext cx="7632851" cy="2286000"/>
        </p:xfrm>
        <a:graphic>
          <a:graphicData uri="http://schemas.openxmlformats.org/drawingml/2006/table">
            <a:tbl>
              <a:tblPr firstRow="1" bandRow="1">
                <a:tableStyleId>{2D5ABB26-0587-4C30-8999-92F81FD0307C}</a:tableStyleId>
              </a:tblPr>
              <a:tblGrid>
                <a:gridCol w="1440160">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656185">
                  <a:extLst>
                    <a:ext uri="{9D8B030D-6E8A-4147-A177-3AD203B41FA5}">
                      <a16:colId xmlns:a16="http://schemas.microsoft.com/office/drawing/2014/main" val="20002"/>
                    </a:ext>
                  </a:extLst>
                </a:gridCol>
                <a:gridCol w="1656185">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 </a:t>
                      </a:r>
                      <a:r>
                        <a:rPr kumimoji="1" lang="en-US" altLang="ja-JP" sz="2400" dirty="0" smtClean="0"/>
                        <a:t>[0]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 </a:t>
                      </a:r>
                      <a:r>
                        <a:rPr kumimoji="1" lang="en-US" altLang="ja-JP" sz="2400" dirty="0" smtClean="0"/>
                        <a:t>[1]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 </a:t>
                      </a:r>
                      <a:r>
                        <a:rPr kumimoji="1" lang="en-US" altLang="ja-JP" sz="2400" dirty="0" smtClean="0"/>
                        <a:t>[1]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27.1%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 </a:t>
                      </a:r>
                      <a:r>
                        <a:rPr kumimoji="1" lang="en-US" altLang="ja-JP" sz="2400" dirty="0" smtClean="0"/>
                        <a:t>[0]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84.0%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755576" y="5788424"/>
            <a:ext cx="2797561" cy="461665"/>
          </a:xfrm>
          <a:prstGeom prst="rect">
            <a:avLst/>
          </a:prstGeom>
          <a:noFill/>
        </p:spPr>
        <p:txBody>
          <a:bodyPr wrap="none" rtlCol="0">
            <a:spAutoFit/>
          </a:bodyPr>
          <a:lstStyle/>
          <a:p>
            <a:r>
              <a:rPr lang="ja-JP" altLang="en-US" sz="2400" dirty="0" smtClean="0"/>
              <a:t>ファイ係数：</a:t>
            </a:r>
            <a:r>
              <a:rPr lang="en-US" altLang="ja-JP" sz="2400" i="1" dirty="0" smtClean="0">
                <a:latin typeface="Times New Roman" pitchFamily="18" charset="0"/>
                <a:cs typeface="Times New Roman" pitchFamily="18" charset="0"/>
              </a:rPr>
              <a:t>φ </a:t>
            </a:r>
            <a:r>
              <a:rPr lang="en-US" altLang="ja-JP" sz="2400" dirty="0" smtClean="0"/>
              <a:t>= -0.26</a:t>
            </a:r>
            <a:endParaRPr kumimoji="1" lang="ja-JP"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家族の信仰と婚前性交との関係に，何らかの第３</a:t>
            </a:r>
            <a:r>
              <a:rPr lang="ja-JP" altLang="en-US" dirty="0"/>
              <a:t>の</a:t>
            </a:r>
            <a:r>
              <a:rPr lang="ja-JP" altLang="en-US" dirty="0" smtClean="0"/>
              <a:t>変数は存在するか？</a:t>
            </a:r>
            <a:endParaRPr lang="en-US" altLang="ja-JP" dirty="0" smtClean="0"/>
          </a:p>
          <a:p>
            <a:pPr lvl="1"/>
            <a:r>
              <a:rPr lang="ja-JP" altLang="en-US" dirty="0"/>
              <a:t>性体験</a:t>
            </a:r>
            <a:r>
              <a:rPr lang="ja-JP" altLang="en-US" dirty="0" smtClean="0"/>
              <a:t>を促す機会が頻繁にあるかどうかが，婚前性交の有無に影響するのでは？</a:t>
            </a:r>
            <a:endParaRPr lang="en-US" altLang="ja-JP" dirty="0" smtClean="0"/>
          </a:p>
          <a:p>
            <a:pPr lvl="1"/>
            <a:r>
              <a:rPr lang="ja-JP" altLang="en-US" dirty="0"/>
              <a:t>信仰深い家庭</a:t>
            </a:r>
            <a:r>
              <a:rPr lang="ja-JP" altLang="en-US" dirty="0" smtClean="0"/>
              <a:t>は，行動への束縛が強く，そうした機会が少ないのでは？</a:t>
            </a:r>
            <a:endParaRPr lang="en-US" altLang="ja-JP" dirty="0" smtClean="0"/>
          </a:p>
          <a:p>
            <a:pPr lvl="1"/>
            <a:r>
              <a:rPr lang="ja-JP" altLang="en-US" dirty="0" smtClean="0"/>
              <a:t>自動車を日常的に使用しているかどうかを，第３の変数として検討してみてはどうだろうか．</a:t>
            </a:r>
            <a:endParaRPr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第３の変数の影響を検討するために，</a:t>
            </a:r>
            <a:r>
              <a:rPr lang="ja-JP" altLang="en-US" u="sng" dirty="0">
                <a:solidFill>
                  <a:srgbClr val="FF0000"/>
                </a:solidFill>
              </a:rPr>
              <a:t>１次の表</a:t>
            </a:r>
            <a:r>
              <a:rPr lang="ja-JP" altLang="en-US" dirty="0"/>
              <a:t>（</a:t>
            </a:r>
            <a:r>
              <a:rPr lang="en-US" altLang="ja-JP" dirty="0"/>
              <a:t>first-order table</a:t>
            </a:r>
            <a:r>
              <a:rPr lang="ja-JP" altLang="en-US" dirty="0"/>
              <a:t>）を作る</a:t>
            </a:r>
            <a:r>
              <a:rPr lang="ja-JP" altLang="en-US" dirty="0" smtClean="0"/>
              <a:t>．</a:t>
            </a:r>
            <a:endParaRPr lang="en-US" altLang="ja-JP" dirty="0" smtClean="0"/>
          </a:p>
          <a:p>
            <a:pPr lvl="1"/>
            <a:r>
              <a:rPr lang="ja-JP" altLang="en-US" dirty="0"/>
              <a:t>第３の変数のカテゴリごと</a:t>
            </a:r>
            <a:r>
              <a:rPr lang="ja-JP" altLang="en-US" dirty="0" smtClean="0"/>
              <a:t>に，興味ある２変数のクロス表を作成する．</a:t>
            </a:r>
            <a:endParaRPr lang="en-US" altLang="ja-JP" dirty="0" smtClean="0"/>
          </a:p>
          <a:p>
            <a:pPr lvl="1"/>
            <a:r>
              <a:rPr lang="ja-JP" altLang="en-US" dirty="0"/>
              <a:t>次数</a:t>
            </a:r>
            <a:r>
              <a:rPr lang="ja-JP" altLang="en-US" dirty="0" smtClean="0"/>
              <a:t>は統制される変数の数を表す．</a:t>
            </a:r>
            <a:endParaRPr lang="en-US" altLang="ja-JP" dirty="0"/>
          </a:p>
          <a:p>
            <a:r>
              <a:rPr lang="ja-JP" altLang="en-US" dirty="0" smtClean="0"/>
              <a:t>これ</a:t>
            </a:r>
            <a:r>
              <a:rPr lang="ja-JP" altLang="en-US" dirty="0"/>
              <a:t>により，</a:t>
            </a:r>
            <a:r>
              <a:rPr lang="ja-JP" altLang="en-US" u="sng" dirty="0"/>
              <a:t>第３の変数の影響を一定にして（第３の変数の影響が同じ部分ごとに），興味ある２変数間の関係を検討できる</a:t>
            </a:r>
            <a:r>
              <a:rPr lang="ja-JP" altLang="en-US" dirty="0"/>
              <a:t>．</a:t>
            </a:r>
          </a:p>
          <a:p>
            <a:endParaRPr kumimoji="1" lang="ja-JP" altLang="en-US" dirty="0"/>
          </a:p>
        </p:txBody>
      </p:sp>
    </p:spTree>
    <p:extLst>
      <p:ext uri="{BB962C8B-B14F-4D97-AF65-F5344CB8AC3E}">
        <p14:creationId xmlns:p14="http://schemas.microsoft.com/office/powerpoint/2010/main" val="1784008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10.2.2. </a:t>
            </a:r>
            <a:r>
              <a:rPr kumimoji="1" lang="ja-JP" altLang="en-US" dirty="0" smtClean="0"/>
              <a:t>第３変数に効果がない場合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１次の表（下位表）で認められる関係が，零次の表で認められる関係と変わらなかったとする（次のスライド）．このとき，第３の変数</a:t>
            </a:r>
            <a:r>
              <a:rPr lang="ja-JP" altLang="en-US" dirty="0"/>
              <a:t>は（零次の</a:t>
            </a:r>
            <a:r>
              <a:rPr lang="ja-JP" altLang="en-US" dirty="0" smtClean="0"/>
              <a:t>表での）</a:t>
            </a:r>
            <a:r>
              <a:rPr kumimoji="1" lang="ja-JP" altLang="en-US" dirty="0" smtClean="0"/>
              <a:t>共変動に効果を持たない．</a:t>
            </a:r>
            <a:endParaRPr kumimoji="1" lang="en-US" altLang="ja-JP" dirty="0" smtClean="0"/>
          </a:p>
          <a:p>
            <a:pPr lvl="1"/>
            <a:r>
              <a:rPr lang="ja-JP" altLang="en-US" u="sng" dirty="0" smtClean="0">
                <a:solidFill>
                  <a:srgbClr val="FF0000"/>
                </a:solidFill>
              </a:rPr>
              <a:t>条件つき相関係数</a:t>
            </a:r>
            <a:r>
              <a:rPr lang="ja-JP" altLang="en-US" dirty="0" smtClean="0"/>
              <a:t>（</a:t>
            </a:r>
            <a:r>
              <a:rPr lang="en-US" altLang="ja-JP" dirty="0" smtClean="0"/>
              <a:t>conditional correlation coefficient</a:t>
            </a:r>
            <a:r>
              <a:rPr lang="ja-JP" altLang="en-US" dirty="0" smtClean="0"/>
              <a:t>）：第３の変数ごとに作った分割表（下位表）におけるファイ係数．これらの値はほぼ同じで，零次の</a:t>
            </a:r>
            <a:r>
              <a:rPr lang="ja-JP" altLang="en-US" dirty="0"/>
              <a:t>表で</a:t>
            </a:r>
            <a:r>
              <a:rPr lang="ja-JP" altLang="en-US" dirty="0" smtClean="0"/>
              <a:t>のファイ係数と変わらない．</a:t>
            </a:r>
            <a:endParaRPr lang="en-US" altLang="ja-JP" dirty="0" smtClean="0"/>
          </a:p>
          <a:p>
            <a:pPr lvl="1"/>
            <a:r>
              <a:rPr kumimoji="1" lang="ja-JP" altLang="en-US" u="sng" dirty="0" smtClean="0">
                <a:solidFill>
                  <a:srgbClr val="FF0000"/>
                </a:solidFill>
              </a:rPr>
              <a:t>オッズ</a:t>
            </a:r>
            <a:r>
              <a:rPr lang="ja-JP" altLang="en-US" u="sng" dirty="0" smtClean="0">
                <a:solidFill>
                  <a:srgbClr val="FF0000"/>
                </a:solidFill>
              </a:rPr>
              <a:t>比</a:t>
            </a:r>
            <a:r>
              <a:rPr lang="ja-JP" altLang="en-US" dirty="0" smtClean="0"/>
              <a:t>も変化していない．（確かめてみよ）</a:t>
            </a:r>
            <a:endParaRPr kumimoji="1"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90488522"/>
              </p:ext>
            </p:extLst>
          </p:nvPr>
        </p:nvGraphicFramePr>
        <p:xfrm>
          <a:off x="899592" y="332656"/>
          <a:ext cx="7632849"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608179">
                  <a:extLst>
                    <a:ext uri="{9D8B030D-6E8A-4147-A177-3AD203B41FA5}">
                      <a16:colId xmlns:a16="http://schemas.microsoft.com/office/drawing/2014/main" val="20002"/>
                    </a:ext>
                  </a:extLst>
                </a:gridCol>
                <a:gridCol w="1608179">
                  <a:extLst>
                    <a:ext uri="{9D8B030D-6E8A-4147-A177-3AD203B41FA5}">
                      <a16:colId xmlns:a16="http://schemas.microsoft.com/office/drawing/2014/main" val="20003"/>
                    </a:ext>
                  </a:extLst>
                </a:gridCol>
                <a:gridCol w="1608179">
                  <a:extLst>
                    <a:ext uri="{9D8B030D-6E8A-4147-A177-3AD203B41FA5}">
                      <a16:colId xmlns:a16="http://schemas.microsoft.com/office/drawing/2014/main" val="20004"/>
                    </a:ext>
                  </a:extLst>
                </a:gridCol>
              </a:tblGrid>
              <a:tr h="370840">
                <a:tc rowSpan="2" gridSpan="2">
                  <a:txBody>
                    <a:bodyPr/>
                    <a:lstStyle/>
                    <a:p>
                      <a:r>
                        <a:rPr kumimoji="1" lang="ja-JP" altLang="en-US" sz="2400" dirty="0" smtClean="0"/>
                        <a:t>自動車を日常的に使用しない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39.7%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15.9%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27.3% (36)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60.3%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84.1%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72.7% (96)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(63)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724796412"/>
              </p:ext>
            </p:extLst>
          </p:nvPr>
        </p:nvGraphicFramePr>
        <p:xfrm>
          <a:off x="899592" y="357301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自動車を日常的に使用する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37.9%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16.1%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26.7% (16)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62.1%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83.9%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73.3% (44)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(31)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43999" y="2663334"/>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-0.27</a:t>
            </a:r>
            <a:endParaRPr kumimoji="1" lang="ja-JP" altLang="en-US" sz="2800" dirty="0"/>
          </a:p>
        </p:txBody>
      </p:sp>
      <p:sp>
        <p:nvSpPr>
          <p:cNvPr id="7" name="テキスト ボックス 6"/>
          <p:cNvSpPr txBox="1"/>
          <p:nvPr/>
        </p:nvSpPr>
        <p:spPr>
          <a:xfrm>
            <a:off x="943999" y="5961295"/>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-0.25</a:t>
            </a:r>
            <a:endParaRPr kumimoji="1" lang="ja-JP" alt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統制される変数（自動車の使用）と，興味ある２変数それぞれとのクロス集計表を作成してみる．</a:t>
            </a:r>
            <a:endParaRPr kumimoji="1" lang="en-US" altLang="ja-JP" dirty="0" smtClean="0"/>
          </a:p>
          <a:p>
            <a:pPr lvl="1"/>
            <a:r>
              <a:rPr lang="ja-JP" altLang="en-US" dirty="0" smtClean="0"/>
              <a:t>１次の表での周辺度数を使って作成できる．</a:t>
            </a:r>
            <a:endParaRPr lang="en-US" altLang="ja-JP" dirty="0" smtClean="0"/>
          </a:p>
          <a:p>
            <a:pPr lvl="1"/>
            <a:r>
              <a:rPr lang="ja-JP" altLang="en-US" dirty="0" smtClean="0"/>
              <a:t>信仰</a:t>
            </a:r>
            <a:r>
              <a:rPr lang="ja-JP" altLang="en-US" dirty="0"/>
              <a:t>深い家庭で</a:t>
            </a:r>
            <a:r>
              <a:rPr lang="ja-JP" altLang="en-US" dirty="0" smtClean="0"/>
              <a:t>は，そうでない家庭に比べ，自動車を自由に使用させているのか？</a:t>
            </a:r>
            <a:endParaRPr lang="en-US" altLang="ja-JP" dirty="0" smtClean="0"/>
          </a:p>
          <a:p>
            <a:pPr lvl="1"/>
            <a:r>
              <a:rPr kumimoji="1" lang="ja-JP" altLang="en-US" dirty="0"/>
              <a:t>自動車</a:t>
            </a:r>
            <a:r>
              <a:rPr kumimoji="1" lang="ja-JP" altLang="en-US" dirty="0" smtClean="0"/>
              <a:t>を日常的</a:t>
            </a:r>
            <a:r>
              <a:rPr lang="ja-JP" altLang="en-US" dirty="0" smtClean="0"/>
              <a:t>に使用している若者は，そうでない若者に比べ，婚前性交の経験率が高いのか？</a:t>
            </a:r>
            <a:endParaRPr kumimoji="1" lang="ja-JP" altLang="en-US" dirty="0"/>
          </a:p>
        </p:txBody>
      </p:sp>
    </p:spTree>
    <p:extLst>
      <p:ext uri="{BB962C8B-B14F-4D97-AF65-F5344CB8AC3E}">
        <p14:creationId xmlns:p14="http://schemas.microsoft.com/office/powerpoint/2010/main" val="4107881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038342279"/>
              </p:ext>
            </p:extLst>
          </p:nvPr>
        </p:nvGraphicFramePr>
        <p:xfrm>
          <a:off x="899592" y="33265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自動車を使用？</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31.5% (29)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31.0% (31)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31.25%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68.5% (63)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69.0% (69)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68.75%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098733211"/>
              </p:ext>
            </p:extLst>
          </p:nvPr>
        </p:nvGraphicFramePr>
        <p:xfrm>
          <a:off x="899592" y="357301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27.3% (36)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26.7% (16)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27.1%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72.7% (96)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73.3% (44)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(132)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71600" y="2663334"/>
            <a:ext cx="3422732"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-0.006</a:t>
            </a:r>
            <a:endParaRPr kumimoji="1" lang="ja-JP" altLang="en-US" sz="2800" dirty="0"/>
          </a:p>
        </p:txBody>
      </p:sp>
      <p:sp>
        <p:nvSpPr>
          <p:cNvPr id="7" name="テキスト ボックス 6"/>
          <p:cNvSpPr txBox="1"/>
          <p:nvPr/>
        </p:nvSpPr>
        <p:spPr>
          <a:xfrm>
            <a:off x="899592" y="5975052"/>
            <a:ext cx="3422732"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-0.006</a:t>
            </a:r>
            <a:endParaRPr kumimoji="1" lang="ja-JP" alt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10.2.3. </a:t>
            </a:r>
            <a:r>
              <a:rPr kumimoji="1" lang="ja-JP" altLang="en-US" dirty="0" smtClean="0"/>
              <a:t>第３変数が部分的効果を</a:t>
            </a:r>
            <a:r>
              <a:rPr kumimoji="1" lang="en-US" altLang="ja-JP" dirty="0" smtClean="0"/>
              <a:t/>
            </a:r>
            <a:br>
              <a:rPr kumimoji="1" lang="en-US" altLang="ja-JP" dirty="0" smtClean="0"/>
            </a:br>
            <a:r>
              <a:rPr kumimoji="1" lang="ja-JP" altLang="en-US" dirty="0" smtClean="0"/>
              <a:t>持つ場合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下位表において，興味ある２変数の関係は依然として認められるが，その関係の強さが弱くなったとする．（次のスライド）</a:t>
            </a:r>
            <a:endParaRPr kumimoji="1" lang="en-US" altLang="ja-JP" dirty="0" smtClean="0"/>
          </a:p>
          <a:p>
            <a:r>
              <a:rPr lang="ja-JP" altLang="en-US" dirty="0" smtClean="0"/>
              <a:t>このとき，第３</a:t>
            </a:r>
            <a:r>
              <a:rPr lang="ja-JP" altLang="en-US" dirty="0"/>
              <a:t>の変数</a:t>
            </a:r>
            <a:r>
              <a:rPr lang="ja-JP" altLang="en-US" dirty="0" smtClean="0"/>
              <a:t>は，２変数間の連関を</a:t>
            </a:r>
            <a:r>
              <a:rPr lang="ja-JP" altLang="en-US" u="sng" dirty="0" smtClean="0"/>
              <a:t>部分的に説明</a:t>
            </a:r>
            <a:r>
              <a:rPr lang="ja-JP" altLang="en-US" dirty="0" smtClean="0"/>
              <a:t>する．</a:t>
            </a:r>
          </a:p>
          <a:p>
            <a:pPr lvl="1"/>
            <a:r>
              <a:rPr lang="ja-JP" altLang="en-US" dirty="0" smtClean="0"/>
              <a:t>家族が信仰深くてもそうでなくても，自動車を使用することで，婚前性交の経験率が上昇する．</a:t>
            </a:r>
            <a:endParaRPr lang="en-US" altLang="ja-JP" dirty="0" smtClean="0"/>
          </a:p>
          <a:p>
            <a:pPr lvl="1"/>
            <a:r>
              <a:rPr lang="ja-JP" altLang="en-US" dirty="0" smtClean="0"/>
              <a:t>興味ある２</a:t>
            </a:r>
            <a:r>
              <a:rPr lang="ja-JP" altLang="en-US" dirty="0"/>
              <a:t>変数</a:t>
            </a:r>
            <a:r>
              <a:rPr lang="ja-JP" altLang="en-US" dirty="0" smtClean="0"/>
              <a:t>の共変動関係は，弱くはなったが残っている．</a:t>
            </a:r>
            <a:endParaRPr lang="en-US" altLang="ja-JP"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94951080"/>
              </p:ext>
            </p:extLst>
          </p:nvPr>
        </p:nvGraphicFramePr>
        <p:xfrm>
          <a:off x="899592" y="332656"/>
          <a:ext cx="7632849"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608179">
                  <a:extLst>
                    <a:ext uri="{9D8B030D-6E8A-4147-A177-3AD203B41FA5}">
                      <a16:colId xmlns:a16="http://schemas.microsoft.com/office/drawing/2014/main" val="20002"/>
                    </a:ext>
                  </a:extLst>
                </a:gridCol>
                <a:gridCol w="1608179">
                  <a:extLst>
                    <a:ext uri="{9D8B030D-6E8A-4147-A177-3AD203B41FA5}">
                      <a16:colId xmlns:a16="http://schemas.microsoft.com/office/drawing/2014/main" val="20003"/>
                    </a:ext>
                  </a:extLst>
                </a:gridCol>
                <a:gridCol w="1608179">
                  <a:extLst>
                    <a:ext uri="{9D8B030D-6E8A-4147-A177-3AD203B41FA5}">
                      <a16:colId xmlns:a16="http://schemas.microsoft.com/office/drawing/2014/main" val="20004"/>
                    </a:ext>
                  </a:extLst>
                </a:gridCol>
              </a:tblGrid>
              <a:tr h="370840">
                <a:tc rowSpan="2" gridSpan="2">
                  <a:txBody>
                    <a:bodyPr/>
                    <a:lstStyle/>
                    <a:p>
                      <a:r>
                        <a:rPr kumimoji="1" lang="ja-JP" altLang="en-US" sz="2400" dirty="0" smtClean="0"/>
                        <a:t>自動車を日常的に使用しない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25.5%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17.4%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74.5%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87.1%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82.6%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(85)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321738681"/>
              </p:ext>
            </p:extLst>
          </p:nvPr>
        </p:nvGraphicFramePr>
        <p:xfrm>
          <a:off x="899592" y="3573016"/>
          <a:ext cx="7632850"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632182">
                  <a:extLst>
                    <a:ext uri="{9D8B030D-6E8A-4147-A177-3AD203B41FA5}">
                      <a16:colId xmlns:a16="http://schemas.microsoft.com/office/drawing/2014/main" val="20002"/>
                    </a:ext>
                  </a:extLst>
                </a:gridCol>
                <a:gridCol w="1632182">
                  <a:extLst>
                    <a:ext uri="{9D8B030D-6E8A-4147-A177-3AD203B41FA5}">
                      <a16:colId xmlns:a16="http://schemas.microsoft.com/office/drawing/2014/main" val="20003"/>
                    </a:ext>
                  </a:extLst>
                </a:gridCol>
                <a:gridCol w="1632182">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自動車を日常的に使用する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48.3%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51.7%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71600" y="2663334"/>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-0.16</a:t>
            </a:r>
            <a:endParaRPr kumimoji="1" lang="ja-JP" altLang="en-US" sz="2800" dirty="0"/>
          </a:p>
        </p:txBody>
      </p:sp>
      <p:sp>
        <p:nvSpPr>
          <p:cNvPr id="7" name="テキスト ボックス 6"/>
          <p:cNvSpPr txBox="1"/>
          <p:nvPr/>
        </p:nvSpPr>
        <p:spPr>
          <a:xfrm>
            <a:off x="971600" y="5949280"/>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-0.17</a:t>
            </a:r>
            <a:endParaRPr kumimoji="1" lang="ja-JP" alt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10.2.4. </a:t>
            </a:r>
            <a:r>
              <a:rPr kumimoji="1" lang="ja-JP" altLang="en-US" dirty="0" smtClean="0"/>
              <a:t>第３の変数による完全な説明</a:t>
            </a:r>
            <a:endParaRPr kumimoji="1" lang="ja-JP" altLang="en-US" dirty="0"/>
          </a:p>
        </p:txBody>
      </p:sp>
      <p:sp>
        <p:nvSpPr>
          <p:cNvPr id="3" name="コンテンツ プレースホルダ 2"/>
          <p:cNvSpPr>
            <a:spLocks noGrp="1"/>
          </p:cNvSpPr>
          <p:nvPr>
            <p:ph idx="1"/>
          </p:nvPr>
        </p:nvSpPr>
        <p:spPr>
          <a:xfrm>
            <a:off x="457200" y="1600201"/>
            <a:ext cx="8229600" cy="4493096"/>
          </a:xfrm>
        </p:spPr>
        <p:txBody>
          <a:bodyPr>
            <a:normAutofit/>
          </a:bodyPr>
          <a:lstStyle/>
          <a:p>
            <a:r>
              <a:rPr kumimoji="1" lang="ja-JP" altLang="en-US" dirty="0" smtClean="0"/>
              <a:t>２つの下位表におけるファイ係数が</a:t>
            </a:r>
            <a:r>
              <a:rPr lang="ja-JP" altLang="en-US" dirty="0"/>
              <a:t>ゼロ</a:t>
            </a:r>
            <a:r>
              <a:rPr lang="ja-JP" altLang="en-US" dirty="0" smtClean="0"/>
              <a:t>．つまり，第３の変数の影響を一定にすると，興味ある２変数間の関係が消失したとする．</a:t>
            </a:r>
            <a:endParaRPr lang="en-US" altLang="ja-JP" dirty="0" smtClean="0"/>
          </a:p>
          <a:p>
            <a:r>
              <a:rPr lang="ja-JP" altLang="en-US" dirty="0"/>
              <a:t>このとき</a:t>
            </a:r>
            <a:r>
              <a:rPr lang="ja-JP" altLang="en-US" dirty="0" smtClean="0"/>
              <a:t>，第３の変数は，興味ある２変数間の関係を</a:t>
            </a:r>
            <a:r>
              <a:rPr lang="ja-JP" altLang="en-US" u="sng" dirty="0" smtClean="0"/>
              <a:t>完全に説明</a:t>
            </a:r>
            <a:r>
              <a:rPr lang="ja-JP" altLang="en-US" dirty="0" smtClean="0"/>
              <a:t>する．</a:t>
            </a:r>
            <a:endParaRPr lang="en-US" altLang="ja-JP" dirty="0" smtClean="0"/>
          </a:p>
          <a:p>
            <a:pPr lvl="1"/>
            <a:r>
              <a:rPr kumimoji="1" lang="ja-JP" altLang="en-US" dirty="0" smtClean="0"/>
              <a:t>家族の信仰は１０代の若者が自家用自動車を日常的に使用できるかを規定し，自動車使用機会が婚前交渉の主要な決定因となる．</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10.1 . </a:t>
            </a:r>
            <a:r>
              <a:rPr lang="ja-JP" altLang="en-US" dirty="0" smtClean="0"/>
              <a:t>付加</a:t>
            </a:r>
            <a:r>
              <a:rPr kumimoji="1" lang="ja-JP" altLang="en-US" dirty="0" smtClean="0"/>
              <a:t>変数の</a:t>
            </a:r>
            <a:r>
              <a:rPr lang="ja-JP" altLang="en-US" dirty="0" smtClean="0"/>
              <a:t>統制</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イギリスでは，コウノトリの多い地域で</a:t>
            </a:r>
            <a:r>
              <a:rPr lang="ja-JP" altLang="en-US" dirty="0" smtClean="0"/>
              <a:t>は，出生率</a:t>
            </a:r>
            <a:r>
              <a:rPr lang="ja-JP" altLang="en-US" dirty="0"/>
              <a:t>が高い．コウノトリが赤ちゃんを連れてくる</a:t>
            </a:r>
            <a:r>
              <a:rPr lang="ja-JP" altLang="en-US" dirty="0" smtClean="0"/>
              <a:t>のだろうか？　</a:t>
            </a:r>
            <a:endParaRPr lang="en-US" altLang="ja-JP" dirty="0" smtClean="0"/>
          </a:p>
          <a:p>
            <a:pPr lvl="1"/>
            <a:r>
              <a:rPr lang="ja-JP" altLang="en-US" dirty="0" smtClean="0"/>
              <a:t>参考：太郎丸</a:t>
            </a:r>
            <a:r>
              <a:rPr lang="en-US" altLang="ja-JP" dirty="0" smtClean="0"/>
              <a:t>『</a:t>
            </a:r>
            <a:r>
              <a:rPr lang="ja-JP" altLang="en-US" dirty="0" smtClean="0"/>
              <a:t>カテゴリカル・データ解析入門</a:t>
            </a:r>
            <a:r>
              <a:rPr lang="en-US" altLang="ja-JP" dirty="0" smtClean="0"/>
              <a:t>』</a:t>
            </a:r>
            <a:r>
              <a:rPr lang="ja-JP" altLang="en-US" dirty="0"/>
              <a:t>第６章</a:t>
            </a:r>
            <a:endParaRPr lang="en-US" altLang="ja-JP" dirty="0" smtClean="0"/>
          </a:p>
          <a:p>
            <a:pPr lvl="1"/>
            <a:r>
              <a:rPr lang="en-US" altLang="ja-JP" dirty="0" smtClean="0"/>
              <a:t>10.1.1</a:t>
            </a:r>
            <a:r>
              <a:rPr lang="ja-JP" altLang="en-US" dirty="0" smtClean="0"/>
              <a:t>節では，イギリスではなくオランダとしている．</a:t>
            </a:r>
            <a:endParaRPr lang="ja-JP" altLang="en-US" dirty="0"/>
          </a:p>
          <a:p>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 </a:t>
            </a:r>
            <a:r>
              <a:rPr kumimoji="1" lang="en-US" altLang="ja-JP" i="1" dirty="0" smtClean="0">
                <a:latin typeface="Times New Roman" pitchFamily="18" charset="0"/>
                <a:cs typeface="Times New Roman" pitchFamily="18" charset="0"/>
              </a:rPr>
              <a:t>Y</a:t>
            </a:r>
            <a:r>
              <a:rPr kumimoji="1" lang="en-US" altLang="ja-JP" dirty="0" smtClean="0"/>
              <a:t> </a:t>
            </a:r>
            <a:r>
              <a:rPr kumimoji="1" lang="ja-JP" altLang="en-US" dirty="0" err="1" smtClean="0"/>
              <a:t>に</a:t>
            </a:r>
            <a:r>
              <a:rPr kumimoji="1" lang="ja-JP" altLang="en-US" u="sng" dirty="0" err="1" smtClean="0">
                <a:solidFill>
                  <a:srgbClr val="FF0000"/>
                </a:solidFill>
              </a:rPr>
              <a:t>共</a:t>
            </a:r>
            <a:r>
              <a:rPr kumimoji="1" lang="ja-JP" altLang="en-US" u="sng" dirty="0" smtClean="0">
                <a:solidFill>
                  <a:srgbClr val="FF0000"/>
                </a:solidFill>
              </a:rPr>
              <a:t>変動</a:t>
            </a:r>
            <a:r>
              <a:rPr kumimoji="1" lang="ja-JP" altLang="en-US" dirty="0" smtClean="0"/>
              <a:t>（</a:t>
            </a:r>
            <a:r>
              <a:rPr kumimoji="1" lang="en-US" altLang="ja-JP" dirty="0" err="1" smtClean="0"/>
              <a:t>covariation</a:t>
            </a:r>
            <a:r>
              <a:rPr kumimoji="1" lang="ja-JP" altLang="en-US" dirty="0" smtClean="0"/>
              <a:t>）が見られても，それは直ちに因果関係の存在を意味しない．</a:t>
            </a:r>
            <a:endParaRPr kumimoji="1" lang="en-US" altLang="ja-JP" dirty="0" smtClean="0"/>
          </a:p>
          <a:p>
            <a:pPr lvl="1"/>
            <a:r>
              <a:rPr lang="en-US" altLang="ja-JP" i="1" dirty="0" smtClean="0">
                <a:latin typeface="Times New Roman" pitchFamily="18" charset="0"/>
                <a:cs typeface="Times New Roman" pitchFamily="18" charset="0"/>
              </a:rPr>
              <a:t>X</a:t>
            </a:r>
            <a:r>
              <a:rPr lang="en-US" altLang="ja-JP" dirty="0" smtClean="0"/>
              <a:t> </a:t>
            </a:r>
            <a:r>
              <a:rPr lang="ja-JP" altLang="en-US" dirty="0" smtClean="0"/>
              <a:t>が </a:t>
            </a:r>
            <a:r>
              <a:rPr lang="en-US" altLang="ja-JP" i="1" dirty="0" smtClean="0">
                <a:latin typeface="Times New Roman" pitchFamily="18" charset="0"/>
                <a:cs typeface="Times New Roman" pitchFamily="18" charset="0"/>
              </a:rPr>
              <a:t>Y</a:t>
            </a:r>
            <a:r>
              <a:rPr lang="en-US" altLang="ja-JP" dirty="0" smtClean="0"/>
              <a:t> </a:t>
            </a:r>
            <a:r>
              <a:rPr lang="ja-JP" altLang="en-US" dirty="0" smtClean="0"/>
              <a:t>に影響（間に</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Z  </a:t>
            </a:r>
            <a:r>
              <a:rPr lang="ja-JP" altLang="en-US" dirty="0" err="1" smtClean="0"/>
              <a:t>を媒</a:t>
            </a:r>
            <a:r>
              <a:rPr lang="ja-JP" altLang="en-US" dirty="0" smtClean="0"/>
              <a:t>介する場合も含む）</a:t>
            </a:r>
            <a:endParaRPr lang="en-US" altLang="ja-JP" dirty="0" smtClean="0"/>
          </a:p>
          <a:p>
            <a:pPr lvl="1"/>
            <a:r>
              <a:rPr lang="en-US" altLang="ja-JP" i="1" dirty="0" smtClean="0">
                <a:latin typeface="Times New Roman" pitchFamily="18" charset="0"/>
                <a:cs typeface="Times New Roman" pitchFamily="18" charset="0"/>
              </a:rPr>
              <a:t>Y </a:t>
            </a:r>
            <a:r>
              <a:rPr lang="ja-JP" altLang="en-US" dirty="0" smtClean="0"/>
              <a:t>が</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X </a:t>
            </a:r>
            <a:r>
              <a:rPr lang="ja-JP" altLang="en-US" dirty="0" smtClean="0"/>
              <a:t>に影響</a:t>
            </a:r>
            <a:endParaRPr lang="en-US" altLang="ja-JP" dirty="0" smtClean="0"/>
          </a:p>
          <a:p>
            <a:pPr lvl="1"/>
            <a:r>
              <a:rPr kumimoji="1" lang="ja-JP" altLang="en-US" u="sng" dirty="0" smtClean="0"/>
              <a:t>第３の変数</a:t>
            </a:r>
            <a:r>
              <a:rPr kumimoji="1" lang="ja-JP" altLang="en-US" i="1" u="sng" dirty="0" smtClean="0">
                <a:latin typeface="Times New Roman" pitchFamily="18" charset="0"/>
                <a:cs typeface="Times New Roman" pitchFamily="18" charset="0"/>
              </a:rPr>
              <a:t> </a:t>
            </a:r>
            <a:r>
              <a:rPr kumimoji="1" lang="en-US" altLang="ja-JP" i="1" u="sng" dirty="0" smtClean="0">
                <a:latin typeface="Times New Roman" pitchFamily="18" charset="0"/>
                <a:cs typeface="Times New Roman" pitchFamily="18" charset="0"/>
              </a:rPr>
              <a:t>Z </a:t>
            </a:r>
            <a:r>
              <a:rPr kumimoji="1" lang="ja-JP" altLang="en-US" dirty="0" smtClean="0"/>
              <a:t>が </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a:t>
            </a:r>
            <a:r>
              <a:rPr lang="ja-JP" altLang="en-US" dirty="0" smtClean="0"/>
              <a:t> </a:t>
            </a:r>
            <a:r>
              <a:rPr lang="en-US" altLang="ja-JP" i="1" dirty="0" smtClean="0">
                <a:latin typeface="Times New Roman" pitchFamily="18" charset="0"/>
                <a:cs typeface="Times New Roman" pitchFamily="18" charset="0"/>
              </a:rPr>
              <a:t>Y </a:t>
            </a:r>
            <a:r>
              <a:rPr lang="ja-JP" altLang="en-US" dirty="0" smtClean="0"/>
              <a:t>の両方に影響</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72121002"/>
              </p:ext>
            </p:extLst>
          </p:nvPr>
        </p:nvGraphicFramePr>
        <p:xfrm>
          <a:off x="899592" y="332656"/>
          <a:ext cx="7632851" cy="2286000"/>
        </p:xfrm>
        <a:graphic>
          <a:graphicData uri="http://schemas.openxmlformats.org/drawingml/2006/table">
            <a:tbl>
              <a:tblPr firstRow="1" bandRow="1">
                <a:tableStyleId>{2D5ABB26-0587-4C30-8999-92F81FD0307C}</a:tableStyleId>
              </a:tblPr>
              <a:tblGrid>
                <a:gridCol w="158417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656185">
                  <a:extLst>
                    <a:ext uri="{9D8B030D-6E8A-4147-A177-3AD203B41FA5}">
                      <a16:colId xmlns:a16="http://schemas.microsoft.com/office/drawing/2014/main" val="20002"/>
                    </a:ext>
                  </a:extLst>
                </a:gridCol>
                <a:gridCol w="1656185">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370840">
                <a:tc rowSpan="2" gridSpan="2">
                  <a:txBody>
                    <a:bodyPr/>
                    <a:lstStyle/>
                    <a:p>
                      <a:r>
                        <a:rPr kumimoji="1" lang="ja-JP" altLang="en-US" sz="2400" dirty="0" smtClean="0"/>
                        <a:t>自動車を日常的に使用しない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(88)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082203818"/>
              </p:ext>
            </p:extLst>
          </p:nvPr>
        </p:nvGraphicFramePr>
        <p:xfrm>
          <a:off x="899592" y="3573016"/>
          <a:ext cx="7632851" cy="2286000"/>
        </p:xfrm>
        <a:graphic>
          <a:graphicData uri="http://schemas.openxmlformats.org/drawingml/2006/table">
            <a:tbl>
              <a:tblPr firstRow="1" bandRow="1">
                <a:tableStyleId>{2D5ABB26-0587-4C30-8999-92F81FD0307C}</a:tableStyleId>
              </a:tblPr>
              <a:tblGrid>
                <a:gridCol w="158417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656185">
                  <a:extLst>
                    <a:ext uri="{9D8B030D-6E8A-4147-A177-3AD203B41FA5}">
                      <a16:colId xmlns:a16="http://schemas.microsoft.com/office/drawing/2014/main" val="20002"/>
                    </a:ext>
                  </a:extLst>
                </a:gridCol>
                <a:gridCol w="1656185">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自動車を日常的に使用する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71600" y="2694766"/>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a:t>
            </a:r>
            <a:endParaRPr kumimoji="1" lang="ja-JP" altLang="en-US" sz="2800" dirty="0"/>
          </a:p>
        </p:txBody>
      </p:sp>
      <p:sp>
        <p:nvSpPr>
          <p:cNvPr id="7" name="テキスト ボックス 6"/>
          <p:cNvSpPr txBox="1"/>
          <p:nvPr/>
        </p:nvSpPr>
        <p:spPr>
          <a:xfrm>
            <a:off x="971600" y="5949280"/>
            <a:ext cx="3129383"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a:t>
            </a:r>
            <a:endParaRPr kumimoji="1" lang="ja-JP" alt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練習問題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第３変数の効果がない場合の表をつくりかえたように，第３変数による完全な説明が成り立つ場合の表を作り変えよ（テキスト表</a:t>
            </a:r>
            <a:r>
              <a:rPr lang="en-US" altLang="ja-JP" dirty="0" smtClean="0"/>
              <a:t>10.4</a:t>
            </a:r>
            <a:r>
              <a:rPr lang="ja-JP" altLang="en-US" dirty="0" smtClean="0"/>
              <a:t>を作り変える）．２つの下位表の周辺度数を用いればできる．ファイ係数も計算してみよ．割合（</a:t>
            </a:r>
            <a:r>
              <a:rPr lang="en-US" altLang="ja-JP" dirty="0" smtClean="0"/>
              <a:t>%</a:t>
            </a:r>
            <a:r>
              <a:rPr lang="ja-JP" altLang="en-US" dirty="0" smtClean="0"/>
              <a:t>）ではなく</a:t>
            </a:r>
            <a:r>
              <a:rPr lang="ja-JP" altLang="en-US" smtClean="0"/>
              <a:t>度数を示せばよい．</a:t>
            </a:r>
            <a:endParaRPr lang="en-US" altLang="ja-JP" dirty="0" smtClean="0"/>
          </a:p>
          <a:p>
            <a:pPr lvl="1"/>
            <a:r>
              <a:rPr lang="ja-JP" altLang="en-US" dirty="0" smtClean="0"/>
              <a:t>信仰と自動車使用機会の表</a:t>
            </a:r>
            <a:endParaRPr lang="en-US" altLang="ja-JP" dirty="0" smtClean="0"/>
          </a:p>
          <a:p>
            <a:pPr lvl="1"/>
            <a:r>
              <a:rPr lang="ja-JP" altLang="en-US" dirty="0"/>
              <a:t>自動車使用機会</a:t>
            </a:r>
            <a:r>
              <a:rPr lang="ja-JP" altLang="en-US" dirty="0" smtClean="0"/>
              <a:t>と婚前性交の表</a:t>
            </a:r>
            <a:endParaRPr lang="en-US" altLang="ja-JP"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27340747"/>
              </p:ext>
            </p:extLst>
          </p:nvPr>
        </p:nvGraphicFramePr>
        <p:xfrm>
          <a:off x="899592" y="33265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自動車を使用？</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52.2%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12.0%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31.25%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47.8%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88.0%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68.75%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210965333"/>
              </p:ext>
            </p:extLst>
          </p:nvPr>
        </p:nvGraphicFramePr>
        <p:xfrm>
          <a:off x="899592" y="357301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27.1%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(132)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71600" y="2669714"/>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-0.43</a:t>
            </a:r>
            <a:endParaRPr kumimoji="1" lang="ja-JP" altLang="en-US" sz="2800" dirty="0"/>
          </a:p>
        </p:txBody>
      </p:sp>
      <p:sp>
        <p:nvSpPr>
          <p:cNvPr id="7" name="テキスト ボックス 6"/>
          <p:cNvSpPr txBox="1"/>
          <p:nvPr/>
        </p:nvSpPr>
        <p:spPr>
          <a:xfrm>
            <a:off x="971600" y="5949280"/>
            <a:ext cx="3129383"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0.60</a:t>
            </a:r>
            <a:endParaRPr kumimoji="1" lang="ja-JP" alt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周辺度数分布において，</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 </a:t>
            </a:r>
            <a:r>
              <a:rPr kumimoji="1" lang="en-US" altLang="ja-JP" i="1" dirty="0" smtClean="0">
                <a:latin typeface="Times New Roman" pitchFamily="18" charset="0"/>
                <a:cs typeface="Times New Roman" pitchFamily="18" charset="0"/>
              </a:rPr>
              <a:t>Z</a:t>
            </a:r>
            <a:r>
              <a:rPr kumimoji="1" lang="ja-JP" altLang="en-US" dirty="0" err="1" smtClean="0"/>
              <a:t>，</a:t>
            </a:r>
            <a:r>
              <a:rPr kumimoji="1" lang="ja-JP" altLang="en-US" dirty="0" smtClean="0"/>
              <a:t>および，</a:t>
            </a:r>
            <a:r>
              <a:rPr lang="en-US" altLang="ja-JP" i="1" dirty="0" smtClean="0">
                <a:latin typeface="Times New Roman" pitchFamily="18" charset="0"/>
                <a:cs typeface="Times New Roman" pitchFamily="18" charset="0"/>
              </a:rPr>
              <a:t>Z</a:t>
            </a:r>
            <a:r>
              <a:rPr lang="en-US" altLang="ja-JP" dirty="0" smtClean="0"/>
              <a:t> </a:t>
            </a:r>
            <a:r>
              <a:rPr lang="ja-JP" altLang="en-US" dirty="0" smtClean="0"/>
              <a:t>と </a:t>
            </a:r>
            <a:r>
              <a:rPr lang="en-US" altLang="ja-JP" i="1" dirty="0" smtClean="0">
                <a:latin typeface="Times New Roman" pitchFamily="18" charset="0"/>
                <a:cs typeface="Times New Roman" pitchFamily="18" charset="0"/>
              </a:rPr>
              <a:t>Y</a:t>
            </a:r>
            <a:r>
              <a:rPr lang="en-US" altLang="ja-JP" dirty="0" smtClean="0"/>
              <a:t> </a:t>
            </a:r>
            <a:r>
              <a:rPr lang="ja-JP" altLang="en-US" dirty="0" smtClean="0"/>
              <a:t>に関連があるために，</a:t>
            </a:r>
            <a:r>
              <a:rPr lang="en-US" altLang="ja-JP" dirty="0"/>
              <a:t> </a:t>
            </a:r>
            <a:r>
              <a:rPr lang="en-US" altLang="ja-JP" i="1" dirty="0">
                <a:latin typeface="Times New Roman" pitchFamily="18" charset="0"/>
                <a:cs typeface="Times New Roman" pitchFamily="18" charset="0"/>
              </a:rPr>
              <a:t>X</a:t>
            </a:r>
            <a:r>
              <a:rPr lang="en-US" altLang="ja-JP" dirty="0"/>
              <a:t> </a:t>
            </a:r>
            <a:r>
              <a:rPr lang="ja-JP" altLang="en-US" dirty="0"/>
              <a:t>と </a:t>
            </a:r>
            <a:r>
              <a:rPr lang="en-US" altLang="ja-JP" i="1" dirty="0">
                <a:latin typeface="Times New Roman" pitchFamily="18" charset="0"/>
                <a:cs typeface="Times New Roman" pitchFamily="18" charset="0"/>
              </a:rPr>
              <a:t>Y</a:t>
            </a:r>
            <a:r>
              <a:rPr lang="en-US" altLang="ja-JP" dirty="0"/>
              <a:t> </a:t>
            </a:r>
            <a:r>
              <a:rPr lang="ja-JP" altLang="en-US" dirty="0"/>
              <a:t>の間</a:t>
            </a:r>
            <a:r>
              <a:rPr lang="ja-JP" altLang="en-US" dirty="0" smtClean="0"/>
              <a:t>に関連が現れた．</a:t>
            </a:r>
            <a:endParaRPr lang="en-US" altLang="ja-JP" dirty="0" smtClean="0"/>
          </a:p>
          <a:p>
            <a:pPr lvl="1"/>
            <a:r>
              <a:rPr kumimoji="1" lang="ja-JP" altLang="en-US" dirty="0"/>
              <a:t>周辺度数に</a:t>
            </a:r>
            <a:r>
              <a:rPr kumimoji="1" lang="ja-JP" altLang="en-US" dirty="0" smtClean="0"/>
              <a:t>よる </a:t>
            </a:r>
            <a:r>
              <a:rPr kumimoji="1" lang="en-US" altLang="ja-JP" u="sng" dirty="0" smtClean="0">
                <a:solidFill>
                  <a:srgbClr val="FF0000"/>
                </a:solidFill>
              </a:rPr>
              <a:t>elaboration</a:t>
            </a:r>
            <a:r>
              <a:rPr lang="ja-JP" altLang="en-US" dirty="0" smtClean="0"/>
              <a:t>（後述）</a:t>
            </a:r>
            <a:endParaRPr lang="en-US" altLang="ja-JP" dirty="0" smtClean="0"/>
          </a:p>
          <a:p>
            <a:pPr lvl="1"/>
            <a:r>
              <a:rPr kumimoji="1" lang="en-US" altLang="ja-JP" i="1" dirty="0" smtClean="0">
                <a:latin typeface="Times New Roman" panose="02020603050405020304" pitchFamily="18" charset="0"/>
                <a:cs typeface="Times New Roman" panose="02020603050405020304" pitchFamily="18" charset="0"/>
              </a:rPr>
              <a:t>X</a:t>
            </a:r>
            <a:r>
              <a:rPr kumimoji="1" lang="ja-JP" altLang="en-US" dirty="0" smtClean="0"/>
              <a:t>（家族の信仰）と </a:t>
            </a:r>
            <a:r>
              <a:rPr kumimoji="1" lang="en-US" altLang="ja-JP" i="1" dirty="0" smtClean="0">
                <a:latin typeface="Times New Roman" panose="02020603050405020304" pitchFamily="18" charset="0"/>
                <a:cs typeface="Times New Roman" panose="02020603050405020304" pitchFamily="18" charset="0"/>
              </a:rPr>
              <a:t>Z</a:t>
            </a:r>
            <a:r>
              <a:rPr kumimoji="1" lang="ja-JP" altLang="en-US" dirty="0" smtClean="0"/>
              <a:t>（行動への束縛）の関連について，次のスライドを参照．</a:t>
            </a:r>
            <a:endParaRPr kumimoji="1" lang="en-US" altLang="ja-JP" dirty="0" smtClean="0"/>
          </a:p>
        </p:txBody>
      </p:sp>
    </p:spTree>
    <p:extLst>
      <p:ext uri="{BB962C8B-B14F-4D97-AF65-F5344CB8AC3E}">
        <p14:creationId xmlns:p14="http://schemas.microsoft.com/office/powerpoint/2010/main" val="6002514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73888316"/>
              </p:ext>
            </p:extLst>
          </p:nvPr>
        </p:nvGraphicFramePr>
        <p:xfrm>
          <a:off x="899592" y="332656"/>
          <a:ext cx="7632851" cy="2286000"/>
        </p:xfrm>
        <a:graphic>
          <a:graphicData uri="http://schemas.openxmlformats.org/drawingml/2006/table">
            <a:tbl>
              <a:tblPr firstRow="1" bandRow="1">
                <a:tableStyleId>{2D5ABB26-0587-4C30-8999-92F81FD0307C}</a:tableStyleId>
              </a:tblPr>
              <a:tblGrid>
                <a:gridCol w="158417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656185">
                  <a:extLst>
                    <a:ext uri="{9D8B030D-6E8A-4147-A177-3AD203B41FA5}">
                      <a16:colId xmlns:a16="http://schemas.microsoft.com/office/drawing/2014/main" val="20002"/>
                    </a:ext>
                  </a:extLst>
                </a:gridCol>
                <a:gridCol w="1656185">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370840">
                <a:tc rowSpan="2" gridSpan="2">
                  <a:txBody>
                    <a:bodyPr/>
                    <a:lstStyle/>
                    <a:p>
                      <a:r>
                        <a:rPr kumimoji="1" lang="ja-JP" altLang="en-US" sz="2400" dirty="0" smtClean="0"/>
                        <a:t>自動車を日常的に使用しない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90.9%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(88)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954638713"/>
              </p:ext>
            </p:extLst>
          </p:nvPr>
        </p:nvGraphicFramePr>
        <p:xfrm>
          <a:off x="899592" y="3573016"/>
          <a:ext cx="7632851" cy="2286000"/>
        </p:xfrm>
        <a:graphic>
          <a:graphicData uri="http://schemas.openxmlformats.org/drawingml/2006/table">
            <a:tbl>
              <a:tblPr firstRow="1" bandRow="1">
                <a:tableStyleId>{2D5ABB26-0587-4C30-8999-92F81FD0307C}</a:tableStyleId>
              </a:tblPr>
              <a:tblGrid>
                <a:gridCol w="158417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656185">
                  <a:extLst>
                    <a:ext uri="{9D8B030D-6E8A-4147-A177-3AD203B41FA5}">
                      <a16:colId xmlns:a16="http://schemas.microsoft.com/office/drawing/2014/main" val="20002"/>
                    </a:ext>
                  </a:extLst>
                </a:gridCol>
                <a:gridCol w="1656185">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自動車を日常的に使用する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66.7%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33.3%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71600" y="2694766"/>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a:t>
            </a:r>
            <a:endParaRPr kumimoji="1" lang="ja-JP" altLang="en-US" sz="2800" dirty="0"/>
          </a:p>
        </p:txBody>
      </p:sp>
      <p:sp>
        <p:nvSpPr>
          <p:cNvPr id="7" name="テキスト ボックス 6"/>
          <p:cNvSpPr txBox="1"/>
          <p:nvPr/>
        </p:nvSpPr>
        <p:spPr>
          <a:xfrm>
            <a:off x="971600" y="5949280"/>
            <a:ext cx="3129383"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a:t>
            </a:r>
            <a:endParaRPr kumimoji="1" lang="ja-JP" altLang="en-US" sz="2800" dirty="0"/>
          </a:p>
        </p:txBody>
      </p:sp>
      <p:sp>
        <p:nvSpPr>
          <p:cNvPr id="2" name="角丸四角形 1"/>
          <p:cNvSpPr/>
          <p:nvPr/>
        </p:nvSpPr>
        <p:spPr>
          <a:xfrm>
            <a:off x="3491880" y="1988840"/>
            <a:ext cx="3384376"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494962" y="5181533"/>
            <a:ext cx="3384376"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95003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u="sng" dirty="0" smtClean="0"/>
              <a:t>第３の変数が，元の２変数（</a:t>
            </a:r>
            <a:r>
              <a:rPr kumimoji="1" lang="en-US" altLang="ja-JP" i="1" u="sng" dirty="0" smtClean="0">
                <a:latin typeface="Times New Roman" pitchFamily="18" charset="0"/>
                <a:cs typeface="Times New Roman" pitchFamily="18" charset="0"/>
              </a:rPr>
              <a:t>X</a:t>
            </a:r>
            <a:r>
              <a:rPr kumimoji="1" lang="ja-JP" altLang="en-US" u="sng" dirty="0" err="1" smtClean="0"/>
              <a:t>，</a:t>
            </a:r>
            <a:r>
              <a:rPr kumimoji="1" lang="en-US" altLang="ja-JP" i="1" u="sng" dirty="0" smtClean="0">
                <a:latin typeface="Times New Roman" pitchFamily="18" charset="0"/>
                <a:cs typeface="Times New Roman" pitchFamily="18" charset="0"/>
              </a:rPr>
              <a:t>Y</a:t>
            </a:r>
            <a:r>
              <a:rPr kumimoji="1" lang="ja-JP" altLang="en-US" u="sng" dirty="0" smtClean="0"/>
              <a:t>）のいずれともゼロでない相関を示すときだけ，この第３の変数を媒介変数として，もとの２変数の共変動を説明できる可能性がある</a:t>
            </a:r>
            <a:r>
              <a:rPr kumimoji="1" lang="ja-JP" altLang="en-US" dirty="0" smtClean="0"/>
              <a:t>．</a:t>
            </a:r>
            <a:endParaRPr kumimoji="1" lang="en-US" altLang="ja-JP" dirty="0" smtClean="0"/>
          </a:p>
          <a:p>
            <a:pPr lvl="1"/>
            <a:r>
              <a:rPr lang="ja-JP" altLang="en-US" dirty="0" smtClean="0"/>
              <a:t>一般には，２変数の相関が正なら，第３の変数とこれら２変数との相関はどちらも正か，あるいは，どちらも負．（そうでないこともありうる）</a:t>
            </a:r>
            <a:endParaRPr lang="en-US" altLang="ja-JP" dirty="0" smtClean="0"/>
          </a:p>
          <a:p>
            <a:pPr lvl="1"/>
            <a:r>
              <a:rPr kumimoji="1" lang="ja-JP" altLang="en-US" dirty="0"/>
              <a:t>２変数の相関</a:t>
            </a:r>
            <a:r>
              <a:rPr kumimoji="1" lang="ja-JP" altLang="en-US" dirty="0" smtClean="0"/>
              <a:t>が</a:t>
            </a:r>
            <a:r>
              <a:rPr lang="ja-JP" altLang="en-US" dirty="0" smtClean="0"/>
              <a:t>負なら，第３の変数との相関は，一方が正で他方が負</a:t>
            </a:r>
            <a:r>
              <a:rPr lang="ja-JP" altLang="en-US" dirty="0"/>
              <a:t>． （そうでないこと</a:t>
            </a:r>
            <a:r>
              <a:rPr lang="ja-JP" altLang="en-US" dirty="0" smtClean="0"/>
              <a:t>も）</a:t>
            </a:r>
            <a:endParaRPr kumimoji="1" lang="ja-JP" altLang="en-US" dirty="0"/>
          </a:p>
        </p:txBody>
      </p:sp>
    </p:spTree>
    <p:extLst>
      <p:ext uri="{BB962C8B-B14F-4D97-AF65-F5344CB8AC3E}">
        <p14:creationId xmlns:p14="http://schemas.microsoft.com/office/powerpoint/2010/main" val="2772450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第３の変数による完全な説明は，媒介関係の場合だけでなく，２変数の相関が疑似関係であるときにも見られる．</a:t>
            </a:r>
            <a:endParaRPr kumimoji="1" lang="en-US" altLang="ja-JP" dirty="0" smtClean="0"/>
          </a:p>
          <a:p>
            <a:r>
              <a:rPr kumimoji="1" lang="ja-JP" altLang="en-US" dirty="0" smtClean="0"/>
              <a:t>第３の変数を媒介変数と考えるか，２変数の共通原因と考えるかは，理論や解釈のしやすさによる．統計的な結果からは決められない．</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10.2.5. </a:t>
            </a:r>
            <a:r>
              <a:rPr kumimoji="1" lang="ja-JP" altLang="en-US" dirty="0" smtClean="0"/>
              <a:t>第３変数の交互作用効果</a:t>
            </a:r>
            <a:r>
              <a:rPr kumimoji="1" lang="en-US" altLang="ja-JP" dirty="0" smtClean="0"/>
              <a:t/>
            </a:r>
            <a:br>
              <a:rPr kumimoji="1" lang="en-US" altLang="ja-JP" dirty="0" smtClean="0"/>
            </a:br>
            <a:r>
              <a:rPr kumimoji="1" lang="ja-JP" altLang="en-US" dirty="0" smtClean="0"/>
              <a:t>がある場合</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２つ</a:t>
            </a:r>
            <a:r>
              <a:rPr lang="ja-JP" altLang="en-US" dirty="0" smtClean="0"/>
              <a:t>の下位表で連関の程度（ファイ係数，オッズ比）が大きく異なる．</a:t>
            </a:r>
            <a:endParaRPr lang="en-US" altLang="ja-JP" dirty="0" smtClean="0"/>
          </a:p>
          <a:p>
            <a:pPr lvl="1"/>
            <a:r>
              <a:rPr kumimoji="1" lang="ja-JP" altLang="en-US" dirty="0" smtClean="0"/>
              <a:t>零次の表と比べると，たとえば，一方の下位表では連関が減少し，もう一方の下位表では連関が増大する．</a:t>
            </a:r>
            <a:endParaRPr kumimoji="1" lang="en-US" altLang="ja-JP" dirty="0" smtClean="0"/>
          </a:p>
          <a:p>
            <a:pPr lvl="1"/>
            <a:r>
              <a:rPr kumimoji="1" lang="ja-JP" altLang="en-US" dirty="0" smtClean="0"/>
              <a:t>連関が逆方向（</a:t>
            </a:r>
            <a:r>
              <a:rPr lang="ja-JP" altLang="en-US" dirty="0"/>
              <a:t>プラスとマイナス</a:t>
            </a:r>
            <a:r>
              <a:rPr kumimoji="1" lang="ja-JP" altLang="en-US" dirty="0" smtClean="0"/>
              <a:t>）になることもある．</a:t>
            </a:r>
            <a:endParaRPr kumimoji="1" lang="en-US" altLang="ja-JP" dirty="0" smtClean="0"/>
          </a:p>
          <a:p>
            <a:r>
              <a:rPr lang="ja-JP" altLang="en-US" u="sng" dirty="0" smtClean="0">
                <a:solidFill>
                  <a:srgbClr val="FF0000"/>
                </a:solidFill>
              </a:rPr>
              <a:t>交互作用効果</a:t>
            </a:r>
            <a:r>
              <a:rPr lang="ja-JP" altLang="en-US" dirty="0" smtClean="0"/>
              <a:t>（</a:t>
            </a:r>
            <a:r>
              <a:rPr lang="en-US" altLang="ja-JP" dirty="0" smtClean="0"/>
              <a:t>interaction effect</a:t>
            </a:r>
            <a:r>
              <a:rPr lang="ja-JP" altLang="en-US" dirty="0" smtClean="0"/>
              <a:t>）：第３</a:t>
            </a:r>
            <a:r>
              <a:rPr lang="ja-JP" altLang="en-US" dirty="0"/>
              <a:t>の変数の値に</a:t>
            </a:r>
            <a:r>
              <a:rPr lang="ja-JP" altLang="en-US" dirty="0" smtClean="0"/>
              <a:t>よって，興味ある２変数の関係が異なる．</a:t>
            </a:r>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18849554"/>
              </p:ext>
            </p:extLst>
          </p:nvPr>
        </p:nvGraphicFramePr>
        <p:xfrm>
          <a:off x="899592" y="332656"/>
          <a:ext cx="7632850" cy="2286000"/>
        </p:xfrm>
        <a:graphic>
          <a:graphicData uri="http://schemas.openxmlformats.org/drawingml/2006/table">
            <a:tbl>
              <a:tblPr firstRow="1" bandRow="1">
                <a:tableStyleId>{2D5ABB26-0587-4C30-8999-92F81FD0307C}</a:tableStyleId>
              </a:tblPr>
              <a:tblGrid>
                <a:gridCol w="1584176">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632182">
                  <a:extLst>
                    <a:ext uri="{9D8B030D-6E8A-4147-A177-3AD203B41FA5}">
                      <a16:colId xmlns:a16="http://schemas.microsoft.com/office/drawing/2014/main" val="20002"/>
                    </a:ext>
                  </a:extLst>
                </a:gridCol>
                <a:gridCol w="1632182">
                  <a:extLst>
                    <a:ext uri="{9D8B030D-6E8A-4147-A177-3AD203B41FA5}">
                      <a16:colId xmlns:a16="http://schemas.microsoft.com/office/drawing/2014/main" val="20003"/>
                    </a:ext>
                  </a:extLst>
                </a:gridCol>
                <a:gridCol w="1632182">
                  <a:extLst>
                    <a:ext uri="{9D8B030D-6E8A-4147-A177-3AD203B41FA5}">
                      <a16:colId xmlns:a16="http://schemas.microsoft.com/office/drawing/2014/main" val="20004"/>
                    </a:ext>
                  </a:extLst>
                </a:gridCol>
              </a:tblGrid>
              <a:tr h="370840">
                <a:tc rowSpan="2" gridSpan="2">
                  <a:txBody>
                    <a:bodyPr/>
                    <a:lstStyle/>
                    <a:p>
                      <a:r>
                        <a:rPr kumimoji="1" lang="ja-JP" altLang="en-US" sz="2400" dirty="0" smtClean="0"/>
                        <a:t>自動車を日常的に使用しない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11.8%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28.3%</a:t>
                      </a:r>
                      <a:r>
                        <a:rPr kumimoji="1" lang="ja-JP" altLang="en-US" sz="2400" baseline="0" dirty="0" smtClean="0"/>
                        <a:t> </a:t>
                      </a:r>
                      <a:r>
                        <a:rPr kumimoji="1" lang="en-US" altLang="ja-JP" sz="2400" baseline="0" dirty="0" smtClean="0"/>
                        <a:t>(34)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88.2%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71.7% (86)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a:t>
                      </a:r>
                      <a:r>
                        <a:rPr kumimoji="1" lang="ja-JP" altLang="en-US" sz="2400" baseline="0" dirty="0" smtClean="0"/>
                        <a:t> </a:t>
                      </a:r>
                      <a:r>
                        <a:rPr kumimoji="1" lang="en-US" altLang="ja-JP" sz="2400" baseline="0" dirty="0" smtClean="0"/>
                        <a:t>(52)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(68)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(120)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91728944"/>
              </p:ext>
            </p:extLst>
          </p:nvPr>
        </p:nvGraphicFramePr>
        <p:xfrm>
          <a:off x="899592" y="3573016"/>
          <a:ext cx="7632850" cy="2286000"/>
        </p:xfrm>
        <a:graphic>
          <a:graphicData uri="http://schemas.openxmlformats.org/drawingml/2006/table">
            <a:tbl>
              <a:tblPr firstRow="1" bandRow="1">
                <a:tableStyleId>{2D5ABB26-0587-4C30-8999-92F81FD0307C}</a:tableStyleId>
              </a:tblPr>
              <a:tblGrid>
                <a:gridCol w="1584176">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632182">
                  <a:extLst>
                    <a:ext uri="{9D8B030D-6E8A-4147-A177-3AD203B41FA5}">
                      <a16:colId xmlns:a16="http://schemas.microsoft.com/office/drawing/2014/main" val="20002"/>
                    </a:ext>
                  </a:extLst>
                </a:gridCol>
                <a:gridCol w="1632182">
                  <a:extLst>
                    <a:ext uri="{9D8B030D-6E8A-4147-A177-3AD203B41FA5}">
                      <a16:colId xmlns:a16="http://schemas.microsoft.com/office/drawing/2014/main" val="20003"/>
                    </a:ext>
                  </a:extLst>
                </a:gridCol>
                <a:gridCol w="1632182">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自動車を日常的に使用する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25.0%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25.0%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25.0% (18)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75.0%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75.0%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75.0% (54)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(40)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(32)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(72)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16296" y="2669714"/>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-0.42</a:t>
            </a:r>
            <a:endParaRPr kumimoji="1" lang="ja-JP" altLang="en-US" sz="2800" dirty="0"/>
          </a:p>
        </p:txBody>
      </p:sp>
      <p:sp>
        <p:nvSpPr>
          <p:cNvPr id="7" name="テキスト ボックス 6"/>
          <p:cNvSpPr txBox="1"/>
          <p:nvPr/>
        </p:nvSpPr>
        <p:spPr>
          <a:xfrm>
            <a:off x="971599" y="5870800"/>
            <a:ext cx="3129383"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0.00</a:t>
            </a:r>
            <a:endParaRPr kumimoji="1" lang="ja-JP" alt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65881164"/>
              </p:ext>
            </p:extLst>
          </p:nvPr>
        </p:nvGraphicFramePr>
        <p:xfrm>
          <a:off x="899592" y="33265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2800" dirty="0"/>
                    </a:p>
                  </a:txBody>
                  <a:tcPr/>
                </a:tc>
                <a:tc gridSpan="2">
                  <a:txBody>
                    <a:bodyPr/>
                    <a:lstStyle/>
                    <a:p>
                      <a:pPr algn="ctr"/>
                      <a:r>
                        <a:rPr kumimoji="1" lang="ja-JP" altLang="en-US" sz="2400" dirty="0" smtClean="0"/>
                        <a:t>家族は信仰深い？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自動車を使用？</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43.5%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32.0%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37.5%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56.5%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68.0%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62.5%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65256576"/>
              </p:ext>
            </p:extLst>
          </p:nvPr>
        </p:nvGraphicFramePr>
        <p:xfrm>
          <a:off x="899592" y="3573016"/>
          <a:ext cx="7632851" cy="228600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584177">
                  <a:extLst>
                    <a:ext uri="{9D8B030D-6E8A-4147-A177-3AD203B41FA5}">
                      <a16:colId xmlns:a16="http://schemas.microsoft.com/office/drawing/2014/main" val="20002"/>
                    </a:ext>
                  </a:extLst>
                </a:gridCol>
                <a:gridCol w="1584177">
                  <a:extLst>
                    <a:ext uri="{9D8B030D-6E8A-4147-A177-3AD203B41FA5}">
                      <a16:colId xmlns:a16="http://schemas.microsoft.com/office/drawing/2014/main" val="20003"/>
                    </a:ext>
                  </a:extLst>
                </a:gridCol>
                <a:gridCol w="1584177">
                  <a:extLst>
                    <a:ext uri="{9D8B030D-6E8A-4147-A177-3AD203B41FA5}">
                      <a16:colId xmlns:a16="http://schemas.microsoft.com/office/drawing/2014/main" val="20004"/>
                    </a:ext>
                  </a:extLst>
                </a:gridCol>
              </a:tblGrid>
              <a:tr h="370840">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自動車を使用？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いいえ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はい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28.3%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25.0%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27.1%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71.6%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75.0%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72.9%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(120)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(72)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(192)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971600" y="2669714"/>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-0.12</a:t>
            </a:r>
            <a:endParaRPr kumimoji="1" lang="ja-JP" altLang="en-US" sz="2800" dirty="0"/>
          </a:p>
        </p:txBody>
      </p:sp>
      <p:sp>
        <p:nvSpPr>
          <p:cNvPr id="7" name="テキスト ボックス 6"/>
          <p:cNvSpPr txBox="1"/>
          <p:nvPr/>
        </p:nvSpPr>
        <p:spPr>
          <a:xfrm>
            <a:off x="971600" y="5949280"/>
            <a:ext cx="3239990"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-0.04</a:t>
            </a:r>
            <a:endParaRPr kumimoji="1" lang="ja-JP" altLang="en-US" sz="2800" dirty="0"/>
          </a:p>
        </p:txBody>
      </p:sp>
    </p:spTree>
    <p:extLst>
      <p:ext uri="{BB962C8B-B14F-4D97-AF65-F5344CB8AC3E}">
        <p14:creationId xmlns:p14="http://schemas.microsoft.com/office/powerpoint/2010/main" val="1528135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都市化が進むと，コウノトリの数は少なくなり，出生率も下がる．</a:t>
            </a:r>
            <a:endParaRPr kumimoji="1" lang="ja-JP" altLang="en-US" dirty="0"/>
          </a:p>
        </p:txBody>
      </p:sp>
      <p:sp>
        <p:nvSpPr>
          <p:cNvPr id="4" name="正方形/長方形 3"/>
          <p:cNvSpPr/>
          <p:nvPr/>
        </p:nvSpPr>
        <p:spPr>
          <a:xfrm>
            <a:off x="1187624" y="3695397"/>
            <a:ext cx="20882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都市化の程度</a:t>
            </a:r>
            <a:endParaRPr kumimoji="1" lang="ja-JP" altLang="en-US" sz="2400" dirty="0"/>
          </a:p>
        </p:txBody>
      </p:sp>
      <p:sp>
        <p:nvSpPr>
          <p:cNvPr id="5" name="正方形/長方形 4"/>
          <p:cNvSpPr/>
          <p:nvPr/>
        </p:nvSpPr>
        <p:spPr>
          <a:xfrm>
            <a:off x="4644008" y="2812152"/>
            <a:ext cx="20882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コウノトリの数</a:t>
            </a:r>
            <a:endParaRPr kumimoji="1" lang="ja-JP" altLang="en-US" sz="2400" dirty="0"/>
          </a:p>
        </p:txBody>
      </p:sp>
      <p:sp>
        <p:nvSpPr>
          <p:cNvPr id="6" name="正方形/長方形 5"/>
          <p:cNvSpPr/>
          <p:nvPr/>
        </p:nvSpPr>
        <p:spPr>
          <a:xfrm>
            <a:off x="4644008" y="4869160"/>
            <a:ext cx="20882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出生率</a:t>
            </a:r>
            <a:endParaRPr kumimoji="1" lang="ja-JP" altLang="en-US" sz="2400" dirty="0"/>
          </a:p>
        </p:txBody>
      </p:sp>
      <p:cxnSp>
        <p:nvCxnSpPr>
          <p:cNvPr id="7" name="直線矢印コネクタ 6"/>
          <p:cNvCxnSpPr/>
          <p:nvPr/>
        </p:nvCxnSpPr>
        <p:spPr>
          <a:xfrm flipV="1">
            <a:off x="3491880" y="3176544"/>
            <a:ext cx="864096" cy="775233"/>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3508329" y="4494331"/>
            <a:ext cx="864096" cy="692503"/>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0502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３重クロス表を構成してみないと，交互作用効果の発見はできない．</a:t>
            </a:r>
            <a:endParaRPr lang="en-US" altLang="ja-JP" dirty="0" smtClean="0"/>
          </a:p>
          <a:p>
            <a:r>
              <a:rPr kumimoji="1" lang="ja-JP" altLang="en-US" dirty="0"/>
              <a:t>２</a:t>
            </a:r>
            <a:r>
              <a:rPr kumimoji="1" lang="ja-JP" altLang="en-US" dirty="0" smtClean="0"/>
              <a:t>変数 </a:t>
            </a:r>
            <a:r>
              <a:rPr kumimoji="1" lang="en-US" altLang="ja-JP" i="1" dirty="0" smtClean="0">
                <a:latin typeface="Times New Roman" panose="02020603050405020304" pitchFamily="18" charset="0"/>
                <a:cs typeface="Times New Roman" panose="02020603050405020304" pitchFamily="18" charset="0"/>
              </a:rPr>
              <a:t>X</a:t>
            </a:r>
            <a:r>
              <a:rPr kumimoji="1" lang="en-US" altLang="ja-JP" dirty="0" smtClean="0"/>
              <a:t> </a:t>
            </a:r>
            <a:r>
              <a:rPr kumimoji="1" lang="ja-JP" altLang="en-US" dirty="0" smtClean="0"/>
              <a:t>と </a:t>
            </a:r>
            <a:r>
              <a:rPr kumimoji="1" lang="en-US" altLang="ja-JP" i="1" dirty="0" smtClean="0">
                <a:latin typeface="Times New Roman" panose="02020603050405020304" pitchFamily="18" charset="0"/>
                <a:cs typeface="Times New Roman" panose="02020603050405020304" pitchFamily="18" charset="0"/>
              </a:rPr>
              <a:t>Y</a:t>
            </a:r>
            <a:r>
              <a:rPr kumimoji="1" lang="en-US" altLang="ja-JP" dirty="0" smtClean="0"/>
              <a:t> </a:t>
            </a:r>
            <a:r>
              <a:rPr kumimoji="1" lang="ja-JP" altLang="en-US" dirty="0" smtClean="0"/>
              <a:t>の単純相関が，条件つき相関と，どのように，どれぐらい異なるのかは，３重クロス表を構成しなければわからない．</a:t>
            </a:r>
            <a:endParaRPr kumimoji="1" lang="en-US" altLang="ja-JP" dirty="0" smtClean="0"/>
          </a:p>
        </p:txBody>
      </p:sp>
    </p:spTree>
    <p:extLst>
      <p:ext uri="{BB962C8B-B14F-4D97-AF65-F5344CB8AC3E}">
        <p14:creationId xmlns:p14="http://schemas.microsoft.com/office/powerpoint/2010/main" val="2701939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10.2.6. </a:t>
            </a:r>
            <a:r>
              <a:rPr kumimoji="1" lang="ja-JP" altLang="en-US" dirty="0" smtClean="0"/>
              <a:t>条件つき効果のまとめ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グラフを利用すると</a:t>
            </a:r>
            <a:r>
              <a:rPr lang="ja-JP" altLang="en-US" dirty="0" smtClean="0"/>
              <a:t>，３重クロス表から明らかになった</a:t>
            </a:r>
            <a:r>
              <a:rPr kumimoji="1" lang="ja-JP" altLang="en-US" dirty="0" smtClean="0"/>
              <a:t>関係が，よりわかりやすくなることが多い（テキスト </a:t>
            </a:r>
            <a:r>
              <a:rPr kumimoji="1" lang="en-US" altLang="ja-JP" smtClean="0"/>
              <a:t>p.293 </a:t>
            </a:r>
            <a:r>
              <a:rPr lang="ja-JP" altLang="en-US" dirty="0" err="1" smtClean="0"/>
              <a:t>，</a:t>
            </a:r>
            <a:r>
              <a:rPr lang="ja-JP" altLang="en-US" dirty="0" smtClean="0"/>
              <a:t>図</a:t>
            </a:r>
            <a:r>
              <a:rPr lang="en-US" altLang="ja-JP" dirty="0" smtClean="0"/>
              <a:t>10.2</a:t>
            </a:r>
            <a:r>
              <a:rPr kumimoji="1" lang="ja-JP" altLang="en-US" dirty="0" smtClean="0"/>
              <a:t>）</a:t>
            </a:r>
            <a:endParaRPr kumimoji="1" lang="en-US" altLang="ja-JP" dirty="0" smtClean="0"/>
          </a:p>
          <a:p>
            <a:pPr lvl="1"/>
            <a:r>
              <a:rPr lang="ja-JP" altLang="en-US" dirty="0" smtClean="0"/>
              <a:t>２要因分散分析</a:t>
            </a:r>
            <a:r>
              <a:rPr lang="ja-JP" altLang="en-US" dirty="0"/>
              <a:t>で</a:t>
            </a:r>
            <a:r>
              <a:rPr lang="ja-JP" altLang="en-US" dirty="0" smtClean="0"/>
              <a:t>学習した</a:t>
            </a:r>
            <a:r>
              <a:rPr lang="ja-JP" altLang="en-US" dirty="0"/>
              <a:t>図</a:t>
            </a:r>
            <a:r>
              <a:rPr lang="ja-JP" altLang="en-US" dirty="0" smtClean="0"/>
              <a:t>と本質的に同じ．</a:t>
            </a:r>
            <a:endParaRPr lang="en-US" altLang="ja-JP"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第３の変数を導入して３重クロス集計を行い，関連の分析を深化させることを，</a:t>
            </a:r>
            <a:r>
              <a:rPr kumimoji="1" lang="en-US" altLang="ja-JP" u="sng" dirty="0" smtClean="0">
                <a:solidFill>
                  <a:srgbClr val="FF0000"/>
                </a:solidFill>
              </a:rPr>
              <a:t>elaboration</a:t>
            </a:r>
            <a:r>
              <a:rPr kumimoji="1" lang="ja-JP" altLang="en-US" dirty="0" smtClean="0"/>
              <a:t> と呼ぶ．</a:t>
            </a:r>
            <a:endParaRPr kumimoji="1" lang="en-US" altLang="ja-JP" dirty="0" smtClean="0"/>
          </a:p>
          <a:p>
            <a:pPr lvl="1"/>
            <a:r>
              <a:rPr lang="ja-JP" altLang="en-US" dirty="0" smtClean="0"/>
              <a:t>零次の表での関連が疑似相関かどうか</a:t>
            </a:r>
            <a:endParaRPr lang="en-US" altLang="ja-JP" dirty="0" smtClean="0"/>
          </a:p>
          <a:p>
            <a:pPr lvl="1"/>
            <a:r>
              <a:rPr lang="ja-JP" altLang="en-US" dirty="0"/>
              <a:t>原因と結果の間</a:t>
            </a:r>
            <a:r>
              <a:rPr lang="ja-JP" altLang="en-US" dirty="0" smtClean="0"/>
              <a:t>を媒介する変数は何か</a:t>
            </a:r>
            <a:endParaRPr lang="en-US" altLang="ja-JP" dirty="0" smtClean="0"/>
          </a:p>
          <a:p>
            <a:pPr lvl="1"/>
            <a:r>
              <a:rPr lang="ja-JP" altLang="en-US" dirty="0"/>
              <a:t>どんな条件のもと</a:t>
            </a:r>
            <a:r>
              <a:rPr lang="ja-JP" altLang="en-US" dirty="0" smtClean="0"/>
              <a:t>で，</a:t>
            </a:r>
            <a:r>
              <a:rPr lang="ja-JP" altLang="en-US" dirty="0"/>
              <a:t>零次の表での</a:t>
            </a:r>
            <a:r>
              <a:rPr lang="ja-JP" altLang="en-US" dirty="0" smtClean="0"/>
              <a:t>関連が明確になるか</a:t>
            </a:r>
            <a:endParaRPr lang="en-US" altLang="ja-JP" dirty="0" smtClean="0"/>
          </a:p>
        </p:txBody>
      </p:sp>
    </p:spTree>
    <p:extLst>
      <p:ext uri="{BB962C8B-B14F-4D97-AF65-F5344CB8AC3E}">
        <p14:creationId xmlns:p14="http://schemas.microsoft.com/office/powerpoint/2010/main" val="11221667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疑似相関を暴いて，零次の表での単純関連の見かけ性を説明するタイプの </a:t>
            </a:r>
            <a:r>
              <a:rPr kumimoji="1" lang="en-US" altLang="ja-JP" dirty="0" smtClean="0"/>
              <a:t>elaboration </a:t>
            </a:r>
            <a:r>
              <a:rPr kumimoji="1" lang="ja-JP" altLang="en-US" dirty="0" smtClean="0"/>
              <a:t>を，</a:t>
            </a:r>
            <a:r>
              <a:rPr kumimoji="1" lang="en-US" altLang="ja-JP" u="sng" dirty="0" smtClean="0">
                <a:solidFill>
                  <a:srgbClr val="FF0000"/>
                </a:solidFill>
              </a:rPr>
              <a:t>explanation</a:t>
            </a:r>
            <a:r>
              <a:rPr kumimoji="1" lang="ja-JP" altLang="en-US" dirty="0" smtClean="0"/>
              <a:t> と呼ぶ．</a:t>
            </a:r>
            <a:endParaRPr kumimoji="1" lang="en-US" altLang="ja-JP" dirty="0" smtClean="0"/>
          </a:p>
          <a:p>
            <a:r>
              <a:rPr lang="ja-JP" altLang="en-US" dirty="0" smtClean="0"/>
              <a:t>媒介関係の分析は，独立</a:t>
            </a:r>
            <a:r>
              <a:rPr lang="ja-JP" altLang="en-US" dirty="0"/>
              <a:t>変数と従属</a:t>
            </a:r>
            <a:r>
              <a:rPr lang="ja-JP" altLang="en-US" dirty="0" smtClean="0"/>
              <a:t>変数の間の間接的な因果関係をより詳しく解釈することに役立つので，</a:t>
            </a:r>
            <a:r>
              <a:rPr lang="en-US" altLang="ja-JP" u="sng" dirty="0" smtClean="0">
                <a:solidFill>
                  <a:srgbClr val="FF0000"/>
                </a:solidFill>
              </a:rPr>
              <a:t>interpretation</a:t>
            </a:r>
            <a:r>
              <a:rPr lang="ja-JP" altLang="en-US" dirty="0" smtClean="0"/>
              <a:t> と呼ばれる．</a:t>
            </a:r>
            <a:endParaRPr kumimoji="1" lang="ja-JP" altLang="en-US" dirty="0"/>
          </a:p>
        </p:txBody>
      </p:sp>
      <p:sp>
        <p:nvSpPr>
          <p:cNvPr id="4" name="テキスト ボックス 3"/>
          <p:cNvSpPr txBox="1"/>
          <p:nvPr/>
        </p:nvSpPr>
        <p:spPr>
          <a:xfrm>
            <a:off x="899592" y="4941168"/>
            <a:ext cx="7632848" cy="830997"/>
          </a:xfrm>
          <a:prstGeom prst="rect">
            <a:avLst/>
          </a:prstGeom>
          <a:noFill/>
        </p:spPr>
        <p:txBody>
          <a:bodyPr wrap="square" rtlCol="0">
            <a:spAutoFit/>
          </a:bodyPr>
          <a:lstStyle/>
          <a:p>
            <a:r>
              <a:rPr lang="ja-JP" altLang="en-US" sz="2400" dirty="0" smtClean="0"/>
              <a:t>注意：</a:t>
            </a:r>
            <a:r>
              <a:rPr kumimoji="1" lang="ja-JP" altLang="en-US" sz="2400" dirty="0" smtClean="0"/>
              <a:t>テキスト（</a:t>
            </a:r>
            <a:r>
              <a:rPr kumimoji="1" lang="en-US" altLang="ja-JP" sz="2400" dirty="0" smtClean="0"/>
              <a:t>p.284</a:t>
            </a:r>
            <a:r>
              <a:rPr kumimoji="1" lang="ja-JP" altLang="en-US" sz="2400" dirty="0" smtClean="0"/>
              <a:t>）では，</a:t>
            </a:r>
            <a:r>
              <a:rPr kumimoji="1" lang="en-US" altLang="ja-JP" sz="2400" dirty="0" smtClean="0"/>
              <a:t>explanation </a:t>
            </a:r>
            <a:r>
              <a:rPr lang="ja-JP" altLang="en-US" sz="2400" dirty="0" smtClean="0"/>
              <a:t>と</a:t>
            </a:r>
            <a:r>
              <a:rPr kumimoji="1" lang="ja-JP" altLang="en-US" sz="2400" dirty="0" smtClean="0"/>
              <a:t> </a:t>
            </a:r>
            <a:r>
              <a:rPr kumimoji="1" lang="en-US" altLang="ja-JP" sz="2400" dirty="0" smtClean="0"/>
              <a:t>interpretation </a:t>
            </a:r>
            <a:r>
              <a:rPr kumimoji="1" lang="ja-JP" altLang="en-US" sz="2400" dirty="0" smtClean="0"/>
              <a:t>の意味を区別していない</a:t>
            </a:r>
            <a:r>
              <a:rPr lang="ja-JP" altLang="en-US" sz="2400" dirty="0" smtClean="0"/>
              <a:t>．</a:t>
            </a:r>
            <a:endParaRPr kumimoji="1" lang="ja-JP" altLang="en-US" sz="2400" dirty="0"/>
          </a:p>
        </p:txBody>
      </p:sp>
    </p:spTree>
    <p:extLst>
      <p:ext uri="{BB962C8B-B14F-4D97-AF65-F5344CB8AC3E}">
        <p14:creationId xmlns:p14="http://schemas.microsoft.com/office/powerpoint/2010/main" val="18266661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交互作用効果を明らかにする </a:t>
            </a:r>
            <a:r>
              <a:rPr kumimoji="1" lang="en-US" altLang="ja-JP" dirty="0" smtClean="0"/>
              <a:t>elaboration </a:t>
            </a:r>
            <a:r>
              <a:rPr kumimoji="1" lang="ja-JP" altLang="en-US" dirty="0" smtClean="0"/>
              <a:t>は，</a:t>
            </a:r>
            <a:r>
              <a:rPr kumimoji="1" lang="en-US" altLang="ja-JP" dirty="0" smtClean="0"/>
              <a:t>specification </a:t>
            </a:r>
            <a:r>
              <a:rPr kumimoji="1" lang="ja-JP" altLang="en-US" dirty="0" smtClean="0"/>
              <a:t>と呼ばれる．</a:t>
            </a:r>
            <a:endParaRPr kumimoji="1" lang="en-US" altLang="ja-JP" dirty="0" smtClean="0"/>
          </a:p>
          <a:p>
            <a:pPr lvl="1"/>
            <a:r>
              <a:rPr lang="ja-JP" altLang="en-US" dirty="0"/>
              <a:t>特に</a:t>
            </a:r>
            <a:r>
              <a:rPr lang="ja-JP" altLang="en-US" dirty="0" smtClean="0"/>
              <a:t>，第３の変数が独立変数 </a:t>
            </a:r>
            <a:r>
              <a:rPr lang="en-US" altLang="ja-JP" i="1" dirty="0" smtClean="0">
                <a:latin typeface="Times New Roman" pitchFamily="18" charset="0"/>
                <a:cs typeface="Times New Roman" pitchFamily="18" charset="0"/>
              </a:rPr>
              <a:t>X</a:t>
            </a:r>
            <a:r>
              <a:rPr lang="en-US" altLang="ja-JP" dirty="0" smtClean="0"/>
              <a:t> </a:t>
            </a:r>
            <a:r>
              <a:rPr lang="ja-JP" altLang="en-US" dirty="0" smtClean="0"/>
              <a:t>と関連を持たない場合．</a:t>
            </a:r>
            <a:r>
              <a:rPr lang="ja-JP" altLang="en-US" dirty="0"/>
              <a:t>たとえば</a:t>
            </a:r>
            <a:r>
              <a:rPr lang="ja-JP" altLang="en-US" dirty="0" smtClean="0"/>
              <a:t>，第３の変数が性別，独立変数が年齢の場合．</a:t>
            </a:r>
            <a:endParaRPr lang="en-US" altLang="ja-JP" dirty="0" smtClean="0"/>
          </a:p>
        </p:txBody>
      </p:sp>
    </p:spTree>
    <p:extLst>
      <p:ext uri="{BB962C8B-B14F-4D97-AF65-F5344CB8AC3E}">
        <p14:creationId xmlns:p14="http://schemas.microsoft.com/office/powerpoint/2010/main" val="2332212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10.3. </a:t>
            </a:r>
            <a:r>
              <a:rPr lang="ja-JP" altLang="en-US" dirty="0"/>
              <a:t>偏相関係数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条件つき相関係数は，第３の変数 </a:t>
            </a:r>
            <a:r>
              <a:rPr kumimoji="1" lang="en-US" altLang="ja-JP" i="1" dirty="0" smtClean="0">
                <a:latin typeface="Times New Roman" pitchFamily="18" charset="0"/>
                <a:cs typeface="Times New Roman" pitchFamily="18" charset="0"/>
              </a:rPr>
              <a:t>Z</a:t>
            </a:r>
            <a:r>
              <a:rPr kumimoji="1" lang="en-US" altLang="ja-JP" dirty="0" smtClean="0"/>
              <a:t> </a:t>
            </a:r>
            <a:r>
              <a:rPr kumimoji="1" lang="ja-JP" altLang="en-US" dirty="0" smtClean="0"/>
              <a:t>のカテゴリごとに，</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 </a:t>
            </a:r>
            <a:r>
              <a:rPr kumimoji="1" lang="en-US" altLang="ja-JP" i="1" dirty="0" smtClean="0">
                <a:latin typeface="Times New Roman" pitchFamily="18" charset="0"/>
                <a:cs typeface="Times New Roman" pitchFamily="18" charset="0"/>
              </a:rPr>
              <a:t>Y</a:t>
            </a:r>
            <a:r>
              <a:rPr kumimoji="1" lang="en-US" altLang="ja-JP" dirty="0" smtClean="0"/>
              <a:t> </a:t>
            </a:r>
            <a:r>
              <a:rPr kumimoji="1" lang="ja-JP" altLang="en-US" dirty="0" smtClean="0"/>
              <a:t>の相関係数を計算したもの．</a:t>
            </a:r>
            <a:endParaRPr kumimoji="1" lang="en-US" altLang="ja-JP" dirty="0" smtClean="0"/>
          </a:p>
          <a:p>
            <a:r>
              <a:rPr lang="ja-JP" altLang="en-US" dirty="0"/>
              <a:t>第３の</a:t>
            </a:r>
            <a:r>
              <a:rPr lang="ja-JP" altLang="en-US" dirty="0" smtClean="0"/>
              <a:t>変数 </a:t>
            </a:r>
            <a:r>
              <a:rPr lang="en-US" altLang="ja-JP" i="1" dirty="0" smtClean="0">
                <a:latin typeface="Times New Roman" pitchFamily="18" charset="0"/>
                <a:cs typeface="Times New Roman" pitchFamily="18" charset="0"/>
              </a:rPr>
              <a:t>Z</a:t>
            </a:r>
            <a:r>
              <a:rPr lang="en-US" altLang="ja-JP" dirty="0" smtClean="0"/>
              <a:t> </a:t>
            </a:r>
            <a:r>
              <a:rPr lang="ja-JP" altLang="en-US" dirty="0" smtClean="0"/>
              <a:t>の影響を一定にしたときの，</a:t>
            </a:r>
            <a:r>
              <a:rPr lang="en-US" altLang="ja-JP" i="1" dirty="0">
                <a:latin typeface="Times New Roman" pitchFamily="18" charset="0"/>
                <a:cs typeface="Times New Roman" pitchFamily="18" charset="0"/>
              </a:rPr>
              <a:t> X</a:t>
            </a:r>
            <a:r>
              <a:rPr lang="en-US" altLang="ja-JP" dirty="0"/>
              <a:t> </a:t>
            </a:r>
            <a:r>
              <a:rPr lang="ja-JP" altLang="en-US" dirty="0"/>
              <a:t>と </a:t>
            </a:r>
            <a:r>
              <a:rPr lang="en-US" altLang="ja-JP" i="1" dirty="0">
                <a:latin typeface="Times New Roman" pitchFamily="18" charset="0"/>
                <a:cs typeface="Times New Roman" pitchFamily="18" charset="0"/>
              </a:rPr>
              <a:t>Y</a:t>
            </a:r>
            <a:r>
              <a:rPr lang="en-US" altLang="ja-JP" dirty="0"/>
              <a:t> </a:t>
            </a:r>
            <a:r>
              <a:rPr lang="ja-JP" altLang="en-US" dirty="0" smtClean="0"/>
              <a:t>の</a:t>
            </a:r>
            <a:r>
              <a:rPr lang="ja-JP" altLang="en-US" dirty="0"/>
              <a:t>関連の強さ</a:t>
            </a:r>
            <a:r>
              <a:rPr lang="ja-JP" altLang="en-US" dirty="0" smtClean="0"/>
              <a:t>を表す指標はないだろうか？</a:t>
            </a:r>
            <a:endParaRPr lang="en-US" altLang="ja-JP" dirty="0" smtClean="0"/>
          </a:p>
          <a:p>
            <a:pPr lvl="1"/>
            <a:r>
              <a:rPr lang="ja-JP" altLang="en-US" dirty="0"/>
              <a:t>第３の</a:t>
            </a:r>
            <a:r>
              <a:rPr lang="ja-JP" altLang="en-US" dirty="0" smtClean="0"/>
              <a:t>変数 </a:t>
            </a:r>
            <a:r>
              <a:rPr lang="en-US" altLang="ja-JP" i="1" dirty="0" smtClean="0">
                <a:latin typeface="Times New Roman" pitchFamily="18" charset="0"/>
                <a:cs typeface="Times New Roman" pitchFamily="18" charset="0"/>
              </a:rPr>
              <a:t>Z</a:t>
            </a:r>
            <a:r>
              <a:rPr lang="en-US" altLang="ja-JP" dirty="0" smtClean="0"/>
              <a:t> </a:t>
            </a:r>
            <a:r>
              <a:rPr lang="ja-JP" altLang="en-US" dirty="0" smtClean="0"/>
              <a:t>の</a:t>
            </a:r>
            <a:r>
              <a:rPr kumimoji="1" lang="ja-JP" altLang="en-US" dirty="0" smtClean="0"/>
              <a:t>カテゴリ</a:t>
            </a:r>
            <a:r>
              <a:rPr kumimoji="1" lang="ja-JP" altLang="en-US" dirty="0"/>
              <a:t>ごと</a:t>
            </a:r>
            <a:r>
              <a:rPr kumimoji="1" lang="ja-JP" altLang="en-US" dirty="0" smtClean="0"/>
              <a:t>に計算される数値ではなく，条件つき相関係数を合算したもの．</a:t>
            </a:r>
            <a:endParaRPr kumimoji="1" lang="en-US" altLang="ja-JP" dirty="0" smtClean="0"/>
          </a:p>
          <a:p>
            <a:pPr lvl="1"/>
            <a:r>
              <a:rPr lang="en-US" altLang="ja-JP" i="1" dirty="0" smtClean="0">
                <a:latin typeface="Times New Roman" pitchFamily="18" charset="0"/>
                <a:cs typeface="Times New Roman" pitchFamily="18" charset="0"/>
              </a:rPr>
              <a:t>X</a:t>
            </a:r>
            <a:r>
              <a:rPr lang="en-US" altLang="ja-JP" dirty="0" smtClean="0"/>
              <a:t> </a:t>
            </a:r>
            <a:r>
              <a:rPr lang="ja-JP" altLang="en-US" dirty="0" smtClean="0"/>
              <a:t>と </a:t>
            </a:r>
            <a:r>
              <a:rPr lang="en-US" altLang="ja-JP" i="1" dirty="0" smtClean="0">
                <a:latin typeface="Times New Roman" pitchFamily="18" charset="0"/>
                <a:cs typeface="Times New Roman" pitchFamily="18" charset="0"/>
              </a:rPr>
              <a:t>Y</a:t>
            </a:r>
            <a:r>
              <a:rPr lang="en-US" altLang="ja-JP" dirty="0" smtClean="0"/>
              <a:t> </a:t>
            </a:r>
            <a:r>
              <a:rPr lang="ja-JP" altLang="en-US" dirty="0" smtClean="0"/>
              <a:t>それぞれから </a:t>
            </a:r>
            <a:r>
              <a:rPr lang="en-US" altLang="ja-JP" i="1" dirty="0" smtClean="0">
                <a:latin typeface="Times New Roman" pitchFamily="18" charset="0"/>
                <a:cs typeface="Times New Roman" pitchFamily="18" charset="0"/>
              </a:rPr>
              <a:t>Z</a:t>
            </a:r>
            <a:r>
              <a:rPr lang="en-US" altLang="ja-JP" dirty="0" smtClean="0"/>
              <a:t> </a:t>
            </a:r>
            <a:r>
              <a:rPr lang="ja-JP" altLang="en-US" dirty="0" smtClean="0"/>
              <a:t>と関連した部分を除去したときの，</a:t>
            </a:r>
            <a:r>
              <a:rPr lang="en-US" altLang="ja-JP" i="1" dirty="0" smtClean="0">
                <a:latin typeface="Times New Roman" pitchFamily="18" charset="0"/>
                <a:cs typeface="Times New Roman" pitchFamily="18" charset="0"/>
              </a:rPr>
              <a:t>X</a:t>
            </a:r>
            <a:r>
              <a:rPr lang="en-US" altLang="ja-JP" dirty="0" smtClean="0"/>
              <a:t> </a:t>
            </a:r>
            <a:r>
              <a:rPr lang="ja-JP" altLang="en-US" dirty="0"/>
              <a:t>と </a:t>
            </a:r>
            <a:r>
              <a:rPr lang="en-US" altLang="ja-JP" i="1" dirty="0">
                <a:latin typeface="Times New Roman" pitchFamily="18" charset="0"/>
                <a:cs typeface="Times New Roman" pitchFamily="18" charset="0"/>
              </a:rPr>
              <a:t>Y</a:t>
            </a:r>
            <a:r>
              <a:rPr lang="en-US" altLang="ja-JP" dirty="0"/>
              <a:t> </a:t>
            </a:r>
            <a:r>
              <a:rPr lang="ja-JP" altLang="en-US" dirty="0" smtClean="0"/>
              <a:t>の相関．</a:t>
            </a:r>
            <a:endParaRPr kumimoji="1" lang="en-US" altLang="ja-JP" dirty="0" smtClean="0"/>
          </a:p>
        </p:txBody>
      </p:sp>
    </p:spTree>
    <p:extLst>
      <p:ext uri="{BB962C8B-B14F-4D97-AF65-F5344CB8AC3E}">
        <p14:creationId xmlns:p14="http://schemas.microsoft.com/office/powerpoint/2010/main" val="6526513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偏相関係数</a:t>
            </a:r>
            <a:r>
              <a:rPr kumimoji="1" lang="ja-JP" altLang="en-US" dirty="0" smtClean="0"/>
              <a:t>（</a:t>
            </a:r>
            <a:r>
              <a:rPr kumimoji="1" lang="en-US" altLang="ja-JP" dirty="0" smtClean="0"/>
              <a:t>partial correlation</a:t>
            </a:r>
            <a:r>
              <a:rPr kumimoji="1" lang="ja-JP" altLang="en-US" dirty="0" smtClean="0"/>
              <a:t>）：第３の変数を統制したときの，興味ある２変数間の相関係数</a:t>
            </a:r>
            <a:r>
              <a:rPr lang="ja-JP" altLang="en-US" dirty="0" smtClean="0"/>
              <a:t>．</a:t>
            </a:r>
            <a:endParaRPr lang="en-US" altLang="ja-JP" dirty="0" smtClean="0"/>
          </a:p>
          <a:p>
            <a:endParaRPr lang="en-US" altLang="ja-JP" dirty="0"/>
          </a:p>
          <a:p>
            <a:endParaRPr lang="en-US" altLang="ja-JP" dirty="0" smtClean="0"/>
          </a:p>
          <a:p>
            <a:r>
              <a:rPr lang="ja-JP" altLang="en-US" dirty="0" smtClean="0"/>
              <a:t>３変数とも連続変数の場合に定義された式だが，これを離散変数間の相関にも適用</a:t>
            </a:r>
            <a:r>
              <a:rPr lang="ja-JP" altLang="en-US" dirty="0"/>
              <a:t>する</a:t>
            </a:r>
            <a:r>
              <a:rPr lang="ja-JP" altLang="en-US" dirty="0" smtClean="0"/>
              <a:t>．</a:t>
            </a:r>
            <a:endParaRPr lang="en-US" altLang="ja-JP" dirty="0"/>
          </a:p>
        </p:txBody>
      </p:sp>
      <mc:AlternateContent xmlns:mc="http://schemas.openxmlformats.org/markup-compatibility/2006">
        <mc:Choice xmlns:a14="http://schemas.microsoft.com/office/drawing/2010/main" Requires="a14">
          <p:sp>
            <p:nvSpPr>
              <p:cNvPr id="5" name="テキスト ボックス 4"/>
              <p:cNvSpPr txBox="1"/>
              <p:nvPr/>
            </p:nvSpPr>
            <p:spPr>
              <a:xfrm>
                <a:off x="2339752" y="3140968"/>
                <a:ext cx="3990644" cy="91884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Sub>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Sub>
                        </m:num>
                        <m:den>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up>
                                  <m:r>
                                    <a:rPr kumimoji="1" lang="en-US" altLang="ja-JP" sz="2800" b="0" i="1" smtClean="0">
                                      <a:latin typeface="Cambria Math" panose="02040503050406030204" pitchFamily="18" charset="0"/>
                                    </a:rPr>
                                    <m:t>2</m:t>
                                  </m:r>
                                </m:sup>
                              </m:sSubSup>
                            </m:e>
                          </m:rad>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up>
                                  <m:r>
                                    <a:rPr kumimoji="1" lang="en-US" altLang="ja-JP" sz="2800" b="0" i="1" smtClean="0">
                                      <a:latin typeface="Cambria Math" panose="02040503050406030204" pitchFamily="18" charset="0"/>
                                    </a:rPr>
                                    <m:t>2</m:t>
                                  </m:r>
                                </m:sup>
                              </m:sSubSup>
                            </m:e>
                          </m:rad>
                        </m:den>
                      </m:f>
                    </m:oMath>
                  </m:oMathPara>
                </a14:m>
                <a:endParaRPr kumimoji="1" lang="ja-JP" altLang="en-US" sz="28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2339752" y="3140968"/>
                <a:ext cx="3990644" cy="918841"/>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変数 </a:t>
            </a:r>
            <a:r>
              <a:rPr lang="en-US" altLang="ja-JP" i="1" dirty="0" smtClean="0">
                <a:latin typeface="Times New Roman" pitchFamily="18" charset="0"/>
                <a:cs typeface="Times New Roman" pitchFamily="18" charset="0"/>
              </a:rPr>
              <a:t>X</a:t>
            </a:r>
            <a:r>
              <a:rPr lang="en-US" altLang="ja-JP" dirty="0" smtClean="0"/>
              <a:t> </a:t>
            </a:r>
            <a:r>
              <a:rPr lang="ja-JP" altLang="en-US" dirty="0" smtClean="0"/>
              <a:t>と </a:t>
            </a:r>
            <a:r>
              <a:rPr lang="en-US" altLang="ja-JP" i="1" dirty="0" smtClean="0">
                <a:latin typeface="Times New Roman" pitchFamily="18" charset="0"/>
                <a:cs typeface="Times New Roman" pitchFamily="18" charset="0"/>
              </a:rPr>
              <a:t>Y</a:t>
            </a:r>
            <a:r>
              <a:rPr lang="en-US" altLang="ja-JP" dirty="0" smtClean="0"/>
              <a:t> </a:t>
            </a:r>
            <a:r>
              <a:rPr lang="ja-JP" altLang="en-US" dirty="0" smtClean="0"/>
              <a:t>の相関係数 </a:t>
            </a:r>
            <a:r>
              <a:rPr lang="en-US" altLang="ja-JP" dirty="0" smtClean="0"/>
              <a:t>[</a:t>
            </a:r>
            <a:r>
              <a:rPr lang="en-US" altLang="ja-JP" i="1" dirty="0" smtClean="0">
                <a:latin typeface="Times New Roman" pitchFamily="18" charset="0"/>
                <a:cs typeface="Times New Roman" pitchFamily="18" charset="0"/>
              </a:rPr>
              <a:t>XY</a:t>
            </a:r>
            <a:r>
              <a:rPr lang="en-US" altLang="ja-JP" dirty="0" smtClean="0"/>
              <a:t>] </a:t>
            </a:r>
            <a:r>
              <a:rPr lang="ja-JP" altLang="en-US" dirty="0" smtClean="0"/>
              <a:t>は，いくつかの要素の，ある種の和である．</a:t>
            </a:r>
            <a:endParaRPr lang="en-US" altLang="ja-JP" dirty="0"/>
          </a:p>
          <a:p>
            <a:endParaRPr lang="en-US" altLang="ja-JP" dirty="0" smtClean="0"/>
          </a:p>
          <a:p>
            <a:endParaRPr lang="en-US" altLang="ja-JP" dirty="0" smtClean="0"/>
          </a:p>
          <a:p>
            <a:pPr lvl="1"/>
            <a:endParaRPr lang="en-US" altLang="ja-JP" dirty="0" smtClean="0"/>
          </a:p>
          <a:p>
            <a:pPr lvl="1"/>
            <a:r>
              <a:rPr lang="en-US" altLang="ja-JP" dirty="0" smtClean="0"/>
              <a:t>[</a:t>
            </a:r>
            <a:r>
              <a:rPr lang="en-US" altLang="ja-JP" i="1" dirty="0" smtClean="0">
                <a:latin typeface="Times New Roman" pitchFamily="18" charset="0"/>
                <a:cs typeface="Times New Roman" pitchFamily="18" charset="0"/>
              </a:rPr>
              <a:t>XY</a:t>
            </a:r>
            <a:r>
              <a:rPr lang="en-US" altLang="ja-JP" dirty="0" smtClean="0"/>
              <a:t>: </a:t>
            </a:r>
            <a:r>
              <a:rPr lang="en-US" altLang="ja-JP" i="1" dirty="0" smtClean="0">
                <a:latin typeface="Times New Roman" pitchFamily="18" charset="0"/>
                <a:cs typeface="Times New Roman" pitchFamily="18" charset="0"/>
              </a:rPr>
              <a:t>z</a:t>
            </a:r>
            <a:r>
              <a:rPr lang="en-US" altLang="ja-JP" dirty="0" smtClean="0"/>
              <a:t>1]</a:t>
            </a:r>
            <a:r>
              <a:rPr lang="ja-JP" altLang="en-US" dirty="0" smtClean="0"/>
              <a:t>：第３</a:t>
            </a:r>
            <a:r>
              <a:rPr lang="ja-JP" altLang="en-US" dirty="0"/>
              <a:t>の</a:t>
            </a:r>
            <a:r>
              <a:rPr kumimoji="1" lang="ja-JP" altLang="en-US" dirty="0" smtClean="0"/>
              <a:t>変数</a:t>
            </a:r>
            <a:r>
              <a:rPr kumimoji="1" lang="ja-JP" altLang="en-US" i="1" dirty="0" smtClean="0">
                <a:latin typeface="Times New Roman" panose="02020603050405020304" pitchFamily="18" charset="0"/>
                <a:cs typeface="Times New Roman" panose="02020603050405020304" pitchFamily="18" charset="0"/>
              </a:rPr>
              <a:t> </a:t>
            </a:r>
            <a:r>
              <a:rPr kumimoji="1" lang="en-US" altLang="ja-JP" i="1" dirty="0" smtClean="0">
                <a:latin typeface="Times New Roman" panose="02020603050405020304" pitchFamily="18" charset="0"/>
                <a:cs typeface="Times New Roman" panose="02020603050405020304" pitchFamily="18" charset="0"/>
              </a:rPr>
              <a:t>Z </a:t>
            </a:r>
            <a:r>
              <a:rPr kumimoji="1" lang="ja-JP" altLang="en-US" dirty="0" smtClean="0"/>
              <a:t>のカテゴリが </a:t>
            </a:r>
            <a:r>
              <a:rPr lang="en-US" altLang="ja-JP" i="1" dirty="0" smtClean="0">
                <a:latin typeface="Times New Roman" pitchFamily="18" charset="0"/>
                <a:cs typeface="Times New Roman" pitchFamily="18" charset="0"/>
              </a:rPr>
              <a:t>z</a:t>
            </a:r>
            <a:r>
              <a:rPr lang="en-US" altLang="ja-JP" dirty="0" smtClean="0"/>
              <a:t>1 </a:t>
            </a:r>
            <a:r>
              <a:rPr lang="ja-JP" altLang="en-US" dirty="0" smtClean="0"/>
              <a:t>であるときの，</a:t>
            </a:r>
            <a:r>
              <a:rPr lang="en-US" altLang="ja-JP" i="1" dirty="0" smtClean="0">
                <a:latin typeface="Times New Roman" pitchFamily="18" charset="0"/>
                <a:cs typeface="Times New Roman" pitchFamily="18" charset="0"/>
              </a:rPr>
              <a:t>X</a:t>
            </a:r>
            <a:r>
              <a:rPr lang="en-US" altLang="ja-JP" dirty="0" smtClean="0"/>
              <a:t> </a:t>
            </a:r>
            <a:r>
              <a:rPr lang="ja-JP" altLang="en-US" dirty="0" smtClean="0"/>
              <a:t>と </a:t>
            </a:r>
            <a:r>
              <a:rPr lang="en-US" altLang="ja-JP" i="1" dirty="0" smtClean="0">
                <a:latin typeface="Times New Roman" pitchFamily="18" charset="0"/>
                <a:cs typeface="Times New Roman" pitchFamily="18" charset="0"/>
              </a:rPr>
              <a:t>Y</a:t>
            </a:r>
            <a:r>
              <a:rPr lang="en-US" altLang="ja-JP" dirty="0" smtClean="0"/>
              <a:t> </a:t>
            </a:r>
            <a:r>
              <a:rPr lang="ja-JP" altLang="en-US" dirty="0" smtClean="0"/>
              <a:t>の</a:t>
            </a:r>
            <a:r>
              <a:rPr kumimoji="1" lang="ja-JP" altLang="en-US" dirty="0" smtClean="0"/>
              <a:t>条件つき相関係数</a:t>
            </a:r>
            <a:r>
              <a:rPr lang="ja-JP" altLang="en-US" dirty="0" smtClean="0"/>
              <a:t>．</a:t>
            </a:r>
            <a:r>
              <a:rPr lang="en-US" altLang="ja-JP" dirty="0" smtClean="0"/>
              <a:t>[</a:t>
            </a:r>
            <a:r>
              <a:rPr lang="en-US" altLang="ja-JP" i="1" dirty="0" smtClean="0">
                <a:latin typeface="Times New Roman" pitchFamily="18" charset="0"/>
                <a:cs typeface="Times New Roman" pitchFamily="18" charset="0"/>
              </a:rPr>
              <a:t>XY</a:t>
            </a:r>
            <a:r>
              <a:rPr lang="en-US" altLang="ja-JP" dirty="0" smtClean="0"/>
              <a:t>:</a:t>
            </a:r>
            <a:r>
              <a:rPr lang="en-US" altLang="ja-JP" i="1" dirty="0" smtClean="0">
                <a:latin typeface="Times New Roman" pitchFamily="18" charset="0"/>
                <a:cs typeface="Times New Roman" pitchFamily="18" charset="0"/>
              </a:rPr>
              <a:t>z</a:t>
            </a:r>
            <a:r>
              <a:rPr lang="en-US" altLang="ja-JP" dirty="0" smtClean="0"/>
              <a:t>2] </a:t>
            </a:r>
            <a:r>
              <a:rPr lang="ja-JP" altLang="en-US" dirty="0" smtClean="0"/>
              <a:t>も同様．</a:t>
            </a:r>
            <a:endParaRPr kumimoji="1" lang="en-US" altLang="ja-JP" dirty="0" smtClean="0"/>
          </a:p>
          <a:p>
            <a:pPr lvl="1"/>
            <a:r>
              <a:rPr lang="en-US" altLang="ja-JP" dirty="0" smtClean="0"/>
              <a:t>[</a:t>
            </a:r>
            <a:r>
              <a:rPr lang="en-US" altLang="ja-JP" i="1" dirty="0" smtClean="0">
                <a:latin typeface="Times New Roman" pitchFamily="18" charset="0"/>
                <a:cs typeface="Times New Roman" pitchFamily="18" charset="0"/>
              </a:rPr>
              <a:t>XZ</a:t>
            </a:r>
            <a:r>
              <a:rPr lang="en-US" altLang="ja-JP" dirty="0" smtClean="0"/>
              <a:t>]</a:t>
            </a:r>
            <a:r>
              <a:rPr lang="ja-JP" altLang="en-US" dirty="0" smtClean="0"/>
              <a:t>：</a:t>
            </a:r>
            <a:r>
              <a:rPr lang="en-US" altLang="ja-JP" i="1" dirty="0" smtClean="0">
                <a:latin typeface="Times New Roman" pitchFamily="18" charset="0"/>
                <a:cs typeface="Times New Roman" pitchFamily="18" charset="0"/>
              </a:rPr>
              <a:t>X</a:t>
            </a:r>
            <a:r>
              <a:rPr lang="en-US" altLang="ja-JP" dirty="0" smtClean="0"/>
              <a:t> </a:t>
            </a:r>
            <a:r>
              <a:rPr lang="ja-JP" altLang="en-US" dirty="0" smtClean="0"/>
              <a:t>と </a:t>
            </a:r>
            <a:r>
              <a:rPr lang="en-US" altLang="ja-JP" i="1" dirty="0" smtClean="0">
                <a:latin typeface="Times New Roman" pitchFamily="18" charset="0"/>
                <a:cs typeface="Times New Roman" pitchFamily="18" charset="0"/>
              </a:rPr>
              <a:t>Z</a:t>
            </a:r>
            <a:r>
              <a:rPr lang="en-US" altLang="ja-JP" dirty="0" smtClean="0"/>
              <a:t> </a:t>
            </a:r>
            <a:r>
              <a:rPr lang="ja-JP" altLang="en-US" dirty="0" smtClean="0"/>
              <a:t>の相関係数．</a:t>
            </a:r>
            <a:r>
              <a:rPr lang="en-US" altLang="ja-JP" dirty="0" smtClean="0"/>
              <a:t>[</a:t>
            </a:r>
            <a:r>
              <a:rPr lang="en-US" altLang="ja-JP" i="1" dirty="0" smtClean="0">
                <a:latin typeface="Times New Roman" pitchFamily="18" charset="0"/>
                <a:cs typeface="Times New Roman" pitchFamily="18" charset="0"/>
              </a:rPr>
              <a:t>YZ</a:t>
            </a:r>
            <a:r>
              <a:rPr lang="en-US" altLang="ja-JP" dirty="0" smtClean="0"/>
              <a:t>] </a:t>
            </a:r>
            <a:r>
              <a:rPr lang="ja-JP" altLang="en-US" dirty="0" smtClean="0"/>
              <a:t>も同様．</a:t>
            </a:r>
            <a:endParaRPr kumimoji="1" lang="ja-JP" altLang="en-US" dirty="0"/>
          </a:p>
        </p:txBody>
      </p:sp>
      <p:sp>
        <p:nvSpPr>
          <p:cNvPr id="5" name="角丸四角形 4"/>
          <p:cNvSpPr/>
          <p:nvPr/>
        </p:nvSpPr>
        <p:spPr>
          <a:xfrm>
            <a:off x="2555776" y="2708919"/>
            <a:ext cx="3024336" cy="84289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3115405" y="3551811"/>
            <a:ext cx="3433953" cy="461665"/>
          </a:xfrm>
          <a:prstGeom prst="rect">
            <a:avLst/>
          </a:prstGeom>
          <a:noFill/>
        </p:spPr>
        <p:txBody>
          <a:bodyPr wrap="none" rtlCol="0">
            <a:spAutoFit/>
          </a:bodyPr>
          <a:lstStyle/>
          <a:p>
            <a:r>
              <a:rPr kumimoji="1" lang="ja-JP" altLang="en-US" sz="2400" dirty="0" smtClean="0"/>
              <a:t>ここが偏相関係数 </a:t>
            </a:r>
            <a:r>
              <a:rPr kumimoji="1" lang="en-US" altLang="ja-JP" sz="2400" dirty="0" smtClean="0"/>
              <a:t>[</a:t>
            </a:r>
            <a:r>
              <a:rPr kumimoji="1" lang="en-US" altLang="ja-JP" sz="2400" i="1" dirty="0" smtClean="0">
                <a:latin typeface="Times New Roman" pitchFamily="18" charset="0"/>
                <a:cs typeface="Times New Roman" pitchFamily="18" charset="0"/>
              </a:rPr>
              <a:t>XY</a:t>
            </a:r>
            <a:r>
              <a:rPr kumimoji="1" lang="en-US" altLang="ja-JP" sz="2400" dirty="0" smtClean="0"/>
              <a:t>: </a:t>
            </a:r>
            <a:r>
              <a:rPr kumimoji="1" lang="en-US" altLang="ja-JP" sz="2400" i="1" dirty="0" smtClean="0">
                <a:latin typeface="Times New Roman" pitchFamily="18" charset="0"/>
                <a:cs typeface="Times New Roman" pitchFamily="18" charset="0"/>
              </a:rPr>
              <a:t>Z</a:t>
            </a:r>
            <a:r>
              <a:rPr kumimoji="1" lang="en-US" altLang="ja-JP" sz="2400" dirty="0" smtClean="0"/>
              <a:t>]</a:t>
            </a:r>
            <a:endParaRPr kumimoji="1" lang="ja-JP" altLang="en-US" sz="2400" dirty="0"/>
          </a:p>
        </p:txBody>
      </p:sp>
      <mc:AlternateContent xmlns:mc="http://schemas.openxmlformats.org/markup-compatibility/2006">
        <mc:Choice xmlns:a14="http://schemas.microsoft.com/office/drawing/2010/main" Requires="a14">
          <p:sp>
            <p:nvSpPr>
              <p:cNvPr id="7" name="テキスト ボックス 6"/>
              <p:cNvSpPr txBox="1"/>
              <p:nvPr/>
            </p:nvSpPr>
            <p:spPr>
              <a:xfrm>
                <a:off x="1331640" y="2880079"/>
                <a:ext cx="6365461"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𝑧</m:t>
                          </m:r>
                          <m:r>
                            <a:rPr kumimoji="1" lang="en-US" altLang="ja-JP" sz="2800" b="0" i="1" smtClean="0">
                              <a:latin typeface="Cambria Math" panose="02040503050406030204" pitchFamily="18" charset="0"/>
                            </a:rPr>
                            <m:t>1</m:t>
                          </m:r>
                        </m:e>
                      </m:d>
                      <m:r>
                        <a:rPr kumimoji="1" lang="en-US" altLang="ja-JP" sz="2800" b="0" i="1" smtClean="0">
                          <a:latin typeface="Cambria Math" panose="02040503050406030204" pitchFamily="18" charset="0"/>
                          <a:ea typeface="Cambria Math" panose="02040503050406030204" pitchFamily="18" charset="0"/>
                        </a:rPr>
                        <m:t>⊕</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𝑧</m:t>
                          </m:r>
                          <m:r>
                            <a:rPr kumimoji="1" lang="en-US" altLang="ja-JP" sz="2800" b="0" i="1" smtClean="0">
                              <a:latin typeface="Cambria Math" panose="02040503050406030204" pitchFamily="18" charset="0"/>
                              <a:ea typeface="Cambria Math" panose="02040503050406030204" pitchFamily="18" charset="0"/>
                            </a:rPr>
                            <m:t>2</m:t>
                          </m:r>
                        </m:e>
                      </m:d>
                      <m:r>
                        <a:rPr kumimoji="1" lang="en-US" altLang="ja-JP" sz="2800" b="0" i="1" smtClean="0">
                          <a:latin typeface="Cambria Math" panose="02040503050406030204" pitchFamily="18" charset="0"/>
                          <a:ea typeface="Cambria Math" panose="02040503050406030204" pitchFamily="18" charset="0"/>
                        </a:rPr>
                        <m:t>⊕</m:t>
                      </m:r>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𝑋𝑍</m:t>
                          </m:r>
                        </m:e>
                      </m:d>
                      <m:d>
                        <m:dPr>
                          <m:begChr m:val="["/>
                          <m:endChr m:val="]"/>
                          <m:ctrlPr>
                            <a:rPr kumimoji="1" lang="en-US" altLang="ja-JP" sz="2800" b="0" i="1" smtClean="0">
                              <a:latin typeface="Cambria Math" panose="02040503050406030204" pitchFamily="18" charset="0"/>
                              <a:ea typeface="Cambria Math" panose="02040503050406030204" pitchFamily="18" charset="0"/>
                            </a:rPr>
                          </m:ctrlPr>
                        </m:dPr>
                        <m:e>
                          <m:r>
                            <a:rPr kumimoji="1" lang="en-US" altLang="ja-JP" sz="2800" b="0" i="1" smtClean="0">
                              <a:latin typeface="Cambria Math" panose="02040503050406030204" pitchFamily="18" charset="0"/>
                              <a:ea typeface="Cambria Math" panose="02040503050406030204" pitchFamily="18" charset="0"/>
                            </a:rPr>
                            <m:t>𝑌𝑍</m:t>
                          </m:r>
                        </m:e>
                      </m:d>
                    </m:oMath>
                  </m:oMathPara>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331640" y="2880079"/>
                <a:ext cx="6365461" cy="430887"/>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6320513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通常の数式のように変形（移項）すると，以下の式が得られる．これは，偏相関の定義式で分母を無視した形で</a:t>
            </a:r>
            <a:r>
              <a:rPr lang="ja-JP" altLang="en-US" dirty="0"/>
              <a:t>ある．</a:t>
            </a:r>
            <a:endParaRPr kumimoji="1" lang="ja-JP" altLang="en-US" dirty="0"/>
          </a:p>
        </p:txBody>
      </p:sp>
      <mc:AlternateContent xmlns:mc="http://schemas.openxmlformats.org/markup-compatibility/2006">
        <mc:Choice xmlns:a14="http://schemas.microsoft.com/office/drawing/2010/main" Requires="a14">
          <p:sp>
            <p:nvSpPr>
              <p:cNvPr id="6" name="テキスト ボックス 5"/>
              <p:cNvSpPr txBox="1"/>
              <p:nvPr/>
            </p:nvSpPr>
            <p:spPr>
              <a:xfrm>
                <a:off x="1907704" y="4594043"/>
                <a:ext cx="3990644" cy="91884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Sub>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Sub>
                        </m:num>
                        <m:den>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up>
                                  <m:r>
                                    <a:rPr kumimoji="1" lang="en-US" altLang="ja-JP" sz="2800" b="0" i="1" smtClean="0">
                                      <a:latin typeface="Cambria Math" panose="02040503050406030204" pitchFamily="18" charset="0"/>
                                    </a:rPr>
                                    <m:t>2</m:t>
                                  </m:r>
                                </m:sup>
                              </m:sSubSup>
                            </m:e>
                          </m:rad>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up>
                                  <m:r>
                                    <a:rPr kumimoji="1" lang="en-US" altLang="ja-JP" sz="2800" b="0" i="1" smtClean="0">
                                      <a:latin typeface="Cambria Math" panose="02040503050406030204" pitchFamily="18" charset="0"/>
                                    </a:rPr>
                                    <m:t>2</m:t>
                                  </m:r>
                                </m:sup>
                              </m:sSubSup>
                            </m:e>
                          </m:rad>
                        </m:den>
                      </m:f>
                    </m:oMath>
                  </m:oMathPara>
                </a14:m>
                <a:endParaRPr kumimoji="1" lang="ja-JP" altLang="en-US" sz="28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907704" y="4594043"/>
                <a:ext cx="3990644" cy="91884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1907704" y="3542778"/>
                <a:ext cx="4161780"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𝑍</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𝑋𝑍</m:t>
                          </m:r>
                        </m:e>
                      </m:d>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𝑌𝑍</m:t>
                          </m:r>
                        </m:e>
                      </m:d>
                    </m:oMath>
                  </m:oMathPara>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907704" y="3542778"/>
                <a:ext cx="4161780" cy="430887"/>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20554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a:t>
            </a:r>
            <a:r>
              <a:rPr lang="en-US" altLang="ja-JP" i="1" dirty="0">
                <a:latin typeface="Times New Roman" pitchFamily="18" charset="0"/>
                <a:cs typeface="Times New Roman" pitchFamily="18" charset="0"/>
              </a:rPr>
              <a:t>XZ</a:t>
            </a:r>
            <a:r>
              <a:rPr lang="en-US" altLang="ja-JP" dirty="0"/>
              <a:t>] </a:t>
            </a:r>
            <a:r>
              <a:rPr lang="ja-JP" altLang="en-US" dirty="0" smtClean="0"/>
              <a:t>および </a:t>
            </a:r>
            <a:r>
              <a:rPr lang="en-US" altLang="ja-JP" dirty="0" smtClean="0"/>
              <a:t>[</a:t>
            </a:r>
            <a:r>
              <a:rPr lang="en-US" altLang="ja-JP" i="1" dirty="0" smtClean="0">
                <a:latin typeface="Times New Roman" pitchFamily="18" charset="0"/>
                <a:cs typeface="Times New Roman" pitchFamily="18" charset="0"/>
              </a:rPr>
              <a:t>YZ</a:t>
            </a:r>
            <a:r>
              <a:rPr lang="en-US" altLang="ja-JP" dirty="0" smtClean="0"/>
              <a:t>] </a:t>
            </a:r>
            <a:r>
              <a:rPr lang="ja-JP" altLang="en-US" dirty="0" smtClean="0"/>
              <a:t>の両方がゼロでない</a:t>
            </a:r>
            <a:r>
              <a:rPr lang="ja-JP" altLang="en-US" dirty="0" smtClean="0"/>
              <a:t>とき，</a:t>
            </a:r>
            <a:r>
              <a:rPr lang="ja-JP" altLang="en-US" dirty="0" smtClean="0"/>
              <a:t>疑似関係あるいは媒介関係による </a:t>
            </a:r>
            <a:r>
              <a:rPr lang="en-US" altLang="ja-JP" dirty="0" smtClean="0"/>
              <a:t>elaboration </a:t>
            </a:r>
            <a:r>
              <a:rPr lang="ja-JP" altLang="en-US" dirty="0" smtClean="0"/>
              <a:t>が可能になる</a:t>
            </a:r>
            <a:r>
              <a:rPr lang="ja-JP" altLang="en-US" dirty="0" smtClean="0"/>
              <a:t>．</a:t>
            </a:r>
            <a:endParaRPr lang="en-US" altLang="ja-JP" dirty="0" smtClean="0"/>
          </a:p>
          <a:p>
            <a:r>
              <a:rPr lang="ja-JP" altLang="en-US" dirty="0" smtClean="0"/>
              <a:t>すべての相関が正の場合，</a:t>
            </a:r>
            <a:r>
              <a:rPr lang="ja-JP" altLang="en-US" dirty="0" smtClean="0"/>
              <a:t>偏</a:t>
            </a:r>
            <a:r>
              <a:rPr lang="ja-JP" altLang="en-US" dirty="0"/>
              <a:t>相関係数の値は，零次の表での単純相関 </a:t>
            </a:r>
            <a:r>
              <a:rPr lang="en-US" altLang="ja-JP" dirty="0"/>
              <a:t>[</a:t>
            </a:r>
            <a:r>
              <a:rPr lang="en-US" altLang="ja-JP" i="1" dirty="0">
                <a:latin typeface="Times New Roman" pitchFamily="18" charset="0"/>
                <a:cs typeface="Times New Roman" pitchFamily="18" charset="0"/>
              </a:rPr>
              <a:t>XY</a:t>
            </a:r>
            <a:r>
              <a:rPr lang="en-US" altLang="ja-JP" dirty="0"/>
              <a:t>] </a:t>
            </a:r>
            <a:r>
              <a:rPr lang="ja-JP" altLang="en-US" dirty="0" smtClean="0"/>
              <a:t>よりも小さな値</a:t>
            </a:r>
            <a:r>
              <a:rPr lang="ja-JP" altLang="en-US" dirty="0"/>
              <a:t>になる．</a:t>
            </a:r>
            <a:endParaRPr kumimoji="1" lang="ja-JP" altLang="en-US" dirty="0"/>
          </a:p>
        </p:txBody>
      </p:sp>
      <mc:AlternateContent xmlns:mc="http://schemas.openxmlformats.org/markup-compatibility/2006">
        <mc:Choice xmlns:a14="http://schemas.microsoft.com/office/drawing/2010/main" Requires="a14">
          <p:sp>
            <p:nvSpPr>
              <p:cNvPr id="5" name="テキスト ボックス 4"/>
              <p:cNvSpPr txBox="1"/>
              <p:nvPr/>
            </p:nvSpPr>
            <p:spPr>
              <a:xfrm>
                <a:off x="1907704" y="4941168"/>
                <a:ext cx="4161780"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𝑍</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𝑋𝑍</m:t>
                          </m:r>
                        </m:e>
                      </m:d>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𝑌𝑍</m:t>
                          </m:r>
                        </m:e>
                      </m:d>
                    </m:oMath>
                  </m:oMathPara>
                </a14:m>
                <a:endParaRPr kumimoji="1" lang="ja-JP" altLang="en-US" sz="28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907704" y="4941168"/>
                <a:ext cx="4161780" cy="430887"/>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13029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en-US" dirty="0" smtClean="0"/>
              <a:t>コウノトリの数と出生率の間に因果関係がまったく存在しないことは，常識的に明らか．</a:t>
            </a:r>
            <a:endParaRPr lang="en-US" altLang="ja-JP" dirty="0" smtClean="0"/>
          </a:p>
          <a:p>
            <a:pPr lvl="1"/>
            <a:r>
              <a:rPr lang="ja-JP" altLang="en-US" dirty="0" smtClean="0"/>
              <a:t>これは明らかに，みかけの共変動</a:t>
            </a:r>
            <a:endParaRPr lang="en-US" altLang="ja-JP" dirty="0" smtClean="0"/>
          </a:p>
          <a:p>
            <a:pPr lvl="1"/>
            <a:r>
              <a:rPr lang="ja-JP" altLang="en-US" dirty="0" smtClean="0"/>
              <a:t>一般に，２変数間の関係を明確化するために，この関係に混入しうる第３の変数の影響を統制する必要がある．</a:t>
            </a:r>
            <a:endParaRPr lang="en-US" altLang="ja-JP" dirty="0" smtClean="0"/>
          </a:p>
        </p:txBody>
      </p:sp>
    </p:spTree>
    <p:extLst>
      <p:ext uri="{BB962C8B-B14F-4D97-AF65-F5344CB8AC3E}">
        <p14:creationId xmlns:p14="http://schemas.microsoft.com/office/powerpoint/2010/main" val="10090003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a:t>
            </a:r>
            <a:r>
              <a:rPr kumimoji="1" lang="en-US" altLang="ja-JP" i="1" dirty="0" smtClean="0">
                <a:latin typeface="Times New Roman" pitchFamily="18" charset="0"/>
                <a:cs typeface="Times New Roman" pitchFamily="18" charset="0"/>
              </a:rPr>
              <a:t>XZ</a:t>
            </a:r>
            <a:r>
              <a:rPr kumimoji="1" lang="en-US" altLang="ja-JP" dirty="0" smtClean="0"/>
              <a:t>] </a:t>
            </a:r>
            <a:r>
              <a:rPr kumimoji="1" lang="ja-JP" altLang="en-US" dirty="0" smtClean="0"/>
              <a:t>または </a:t>
            </a:r>
            <a:r>
              <a:rPr lang="en-US" altLang="ja-JP" dirty="0" smtClean="0"/>
              <a:t>[</a:t>
            </a:r>
            <a:r>
              <a:rPr lang="en-US" altLang="ja-JP" i="1" dirty="0" smtClean="0">
                <a:latin typeface="Times New Roman" pitchFamily="18" charset="0"/>
                <a:cs typeface="Times New Roman" pitchFamily="18" charset="0"/>
              </a:rPr>
              <a:t>YZ</a:t>
            </a:r>
            <a:r>
              <a:rPr lang="en-US" altLang="ja-JP" dirty="0" smtClean="0"/>
              <a:t>] </a:t>
            </a:r>
            <a:r>
              <a:rPr lang="ja-JP" altLang="en-US" dirty="0" smtClean="0"/>
              <a:t>がゼロであるなら，偏相関係数の値は，零次の表での単純相関 </a:t>
            </a:r>
            <a:r>
              <a:rPr lang="en-US" altLang="ja-JP" dirty="0" smtClean="0"/>
              <a:t>[</a:t>
            </a:r>
            <a:r>
              <a:rPr lang="en-US" altLang="ja-JP" i="1" dirty="0" smtClean="0">
                <a:latin typeface="Times New Roman" pitchFamily="18" charset="0"/>
                <a:cs typeface="Times New Roman" pitchFamily="18" charset="0"/>
              </a:rPr>
              <a:t>XY</a:t>
            </a:r>
            <a:r>
              <a:rPr lang="en-US" altLang="ja-JP" dirty="0" smtClean="0"/>
              <a:t>] </a:t>
            </a:r>
            <a:r>
              <a:rPr lang="ja-JP" altLang="en-US" dirty="0" smtClean="0"/>
              <a:t>と近い値になる．</a:t>
            </a:r>
            <a:r>
              <a:rPr lang="en-US" altLang="ja-JP" dirty="0" smtClean="0"/>
              <a:t>[</a:t>
            </a:r>
            <a:r>
              <a:rPr lang="en-US" altLang="ja-JP" i="1" dirty="0" smtClean="0">
                <a:latin typeface="Times New Roman" pitchFamily="18" charset="0"/>
                <a:cs typeface="Times New Roman" pitchFamily="18" charset="0"/>
              </a:rPr>
              <a:t>YZ</a:t>
            </a:r>
            <a:r>
              <a:rPr lang="en-US" altLang="ja-JP" dirty="0" smtClean="0"/>
              <a:t>] </a:t>
            </a:r>
            <a:r>
              <a:rPr lang="en-US" altLang="ja-JP" dirty="0" smtClean="0"/>
              <a:t>= 0 </a:t>
            </a:r>
            <a:r>
              <a:rPr lang="ja-JP" altLang="en-US" dirty="0" smtClean="0"/>
              <a:t>とすると，</a:t>
            </a:r>
            <a:endParaRPr lang="en-US" altLang="ja-JP" dirty="0" smtClean="0"/>
          </a:p>
        </p:txBody>
      </p:sp>
      <mc:AlternateContent xmlns:mc="http://schemas.openxmlformats.org/markup-compatibility/2006">
        <mc:Choice xmlns:a14="http://schemas.microsoft.com/office/drawing/2010/main" Requires="a14">
          <p:sp>
            <p:nvSpPr>
              <p:cNvPr id="7" name="テキスト ボックス 6"/>
              <p:cNvSpPr txBox="1"/>
              <p:nvPr/>
            </p:nvSpPr>
            <p:spPr>
              <a:xfrm>
                <a:off x="1187624" y="3595525"/>
                <a:ext cx="4080028" cy="85183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𝑍</m:t>
                          </m:r>
                        </m:e>
                      </m:d>
                      <m:r>
                        <m:rPr>
                          <m:aln/>
                        </m:rP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𝑋𝑍</m:t>
                          </m:r>
                        </m:e>
                      </m:d>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𝑌𝑍</m:t>
                          </m:r>
                        </m:e>
                      </m:d>
                      <m:r>
                        <m:rPr>
                          <m:brk m:alnAt="1"/>
                        </m:rP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oMath>
                  </m:oMathPara>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187624" y="3595525"/>
                <a:ext cx="4080028" cy="85183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4355976" y="4444319"/>
                <a:ext cx="3908891" cy="183768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Sub>
                      <m:r>
                        <m:rPr>
                          <m:aln/>
                        </m:rP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Sub>
                        </m:num>
                        <m:den>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up>
                                  <m:r>
                                    <a:rPr kumimoji="1" lang="en-US" altLang="ja-JP" sz="2800" b="0" i="1" smtClean="0">
                                      <a:latin typeface="Cambria Math" panose="02040503050406030204" pitchFamily="18" charset="0"/>
                                    </a:rPr>
                                    <m:t>2</m:t>
                                  </m:r>
                                </m:sup>
                              </m:sSubSup>
                            </m:e>
                          </m:rad>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up>
                                  <m:r>
                                    <a:rPr kumimoji="1" lang="en-US" altLang="ja-JP" sz="2800" b="0" i="1" smtClean="0">
                                      <a:latin typeface="Cambria Math" panose="02040503050406030204" pitchFamily="18" charset="0"/>
                                    </a:rPr>
                                    <m:t>2</m:t>
                                  </m:r>
                                </m:sup>
                              </m:sSubSup>
                            </m:e>
                          </m:rad>
                        </m:den>
                      </m:f>
                      <m:r>
                        <m:rPr>
                          <m:brk m:alnAt="2"/>
                        </m:rPr>
                        <a:rPr kumimoji="1" lang="en-US" altLang="ja-JP" sz="2800" b="0" i="1" smtClean="0">
                          <a:latin typeface="Cambria Math" panose="02040503050406030204" pitchFamily="18" charset="0"/>
                        </a:rPr>
                        <m:t>=</m:t>
                      </m:r>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𝑟</m:t>
                              </m:r>
                            </m:e>
                            <m:sub>
                              <m:r>
                                <a:rPr lang="en-US" altLang="ja-JP" sz="2800" i="1">
                                  <a:latin typeface="Cambria Math" panose="02040503050406030204" pitchFamily="18" charset="0"/>
                                </a:rPr>
                                <m:t>𝑋𝑌</m:t>
                              </m:r>
                            </m:sub>
                          </m:sSub>
                        </m:num>
                        <m:den>
                          <m:rad>
                            <m:radPr>
                              <m:degHide m:val="on"/>
                              <m:ctrlPr>
                                <a:rPr lang="en-US" altLang="ja-JP" sz="2800" i="1">
                                  <a:latin typeface="Cambria Math" panose="02040503050406030204" pitchFamily="18" charset="0"/>
                                </a:rPr>
                              </m:ctrlPr>
                            </m:radPr>
                            <m:deg/>
                            <m:e>
                              <m:r>
                                <a:rPr lang="en-US" altLang="ja-JP" sz="2800" i="1">
                                  <a:latin typeface="Cambria Math" panose="02040503050406030204" pitchFamily="18" charset="0"/>
                                </a:rPr>
                                <m:t>1−</m:t>
                              </m:r>
                              <m:sSubSup>
                                <m:sSubSupPr>
                                  <m:ctrlPr>
                                    <a:rPr lang="en-US" altLang="ja-JP" sz="2800" i="1">
                                      <a:latin typeface="Cambria Math" panose="02040503050406030204" pitchFamily="18" charset="0"/>
                                    </a:rPr>
                                  </m:ctrlPr>
                                </m:sSubSupPr>
                                <m:e>
                                  <m:r>
                                    <a:rPr lang="en-US" altLang="ja-JP" sz="2800" i="1">
                                      <a:latin typeface="Cambria Math" panose="02040503050406030204" pitchFamily="18" charset="0"/>
                                    </a:rPr>
                                    <m:t>𝑟</m:t>
                                  </m:r>
                                </m:e>
                                <m:sub>
                                  <m:r>
                                    <a:rPr lang="en-US" altLang="ja-JP" sz="2800" i="1">
                                      <a:latin typeface="Cambria Math" panose="02040503050406030204" pitchFamily="18" charset="0"/>
                                    </a:rPr>
                                    <m:t>𝑋𝑍</m:t>
                                  </m:r>
                                </m:sub>
                                <m:sup>
                                  <m:r>
                                    <a:rPr lang="en-US" altLang="ja-JP" sz="2800" i="1">
                                      <a:latin typeface="Cambria Math" panose="02040503050406030204" pitchFamily="18" charset="0"/>
                                    </a:rPr>
                                    <m:t>2</m:t>
                                  </m:r>
                                </m:sup>
                              </m:sSubSup>
                            </m:e>
                          </m:rad>
                        </m:den>
                      </m:f>
                    </m:oMath>
                  </m:oMathPara>
                </a14:m>
                <a:endParaRPr kumimoji="1" lang="ja-JP" altLang="en-US" sz="28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4355976" y="4444319"/>
                <a:ext cx="3908891" cy="1837683"/>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89996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偏</a:t>
            </a:r>
            <a:r>
              <a:rPr kumimoji="1" lang="ja-JP" altLang="en-US" dirty="0" smtClean="0"/>
              <a:t>相関係数がゼロなら，</a:t>
            </a:r>
            <a:r>
              <a:rPr kumimoji="1" lang="en-US" altLang="ja-JP" dirty="0" smtClean="0"/>
              <a:t>[</a:t>
            </a:r>
            <a:r>
              <a:rPr kumimoji="1" lang="en-US" altLang="ja-JP" i="1" dirty="0" smtClean="0">
                <a:latin typeface="Times New Roman" pitchFamily="18" charset="0"/>
                <a:cs typeface="Times New Roman" pitchFamily="18" charset="0"/>
              </a:rPr>
              <a:t>XY</a:t>
            </a:r>
            <a:r>
              <a:rPr kumimoji="1" lang="en-US" altLang="ja-JP" dirty="0" smtClean="0"/>
              <a:t>] </a:t>
            </a:r>
            <a:r>
              <a:rPr kumimoji="1" lang="ja-JP" altLang="en-US" dirty="0" smtClean="0"/>
              <a:t>は</a:t>
            </a:r>
            <a:r>
              <a:rPr lang="ja-JP" altLang="en-US" dirty="0" smtClean="0"/>
              <a:t> </a:t>
            </a:r>
            <a:r>
              <a:rPr lang="en-US" altLang="ja-JP" dirty="0" smtClean="0"/>
              <a:t>[</a:t>
            </a:r>
            <a:r>
              <a:rPr lang="en-US" altLang="ja-JP" i="1" dirty="0" smtClean="0">
                <a:latin typeface="Times New Roman" pitchFamily="18" charset="0"/>
                <a:cs typeface="Times New Roman" pitchFamily="18" charset="0"/>
              </a:rPr>
              <a:t>XZ</a:t>
            </a:r>
            <a:r>
              <a:rPr lang="en-US" altLang="ja-JP" dirty="0" smtClean="0"/>
              <a:t>]</a:t>
            </a:r>
            <a:r>
              <a:rPr lang="ja-JP" altLang="en-US" dirty="0"/>
              <a:t> </a:t>
            </a:r>
            <a:r>
              <a:rPr lang="ja-JP" altLang="en-US" dirty="0" smtClean="0"/>
              <a:t>と </a:t>
            </a:r>
            <a:r>
              <a:rPr lang="en-US" altLang="ja-JP" dirty="0" smtClean="0"/>
              <a:t>[</a:t>
            </a:r>
            <a:r>
              <a:rPr lang="en-US" altLang="ja-JP" i="1" dirty="0" smtClean="0">
                <a:latin typeface="Times New Roman" pitchFamily="18" charset="0"/>
                <a:cs typeface="Times New Roman" pitchFamily="18" charset="0"/>
              </a:rPr>
              <a:t>YZ</a:t>
            </a:r>
            <a:r>
              <a:rPr lang="en-US" altLang="ja-JP" dirty="0" smtClean="0"/>
              <a:t>]</a:t>
            </a:r>
            <a:r>
              <a:rPr lang="ja-JP" altLang="en-US" dirty="0" smtClean="0"/>
              <a:t> </a:t>
            </a:r>
            <a:r>
              <a:rPr lang="ja-JP" altLang="en-US" dirty="0" smtClean="0"/>
              <a:t>の積に等しい．</a:t>
            </a:r>
            <a:endParaRPr lang="en-US" altLang="ja-JP" dirty="0" smtClean="0"/>
          </a:p>
        </p:txBody>
      </p:sp>
      <mc:AlternateContent xmlns:mc="http://schemas.openxmlformats.org/markup-compatibility/2006">
        <mc:Choice xmlns:a14="http://schemas.microsoft.com/office/drawing/2010/main" Requires="a14">
          <p:sp>
            <p:nvSpPr>
              <p:cNvPr id="6" name="テキスト ボックス 5"/>
              <p:cNvSpPr txBox="1"/>
              <p:nvPr/>
            </p:nvSpPr>
            <p:spPr>
              <a:xfrm>
                <a:off x="1763688" y="2852936"/>
                <a:ext cx="482779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𝑍</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𝑋𝑍</m:t>
                          </m:r>
                        </m:e>
                      </m:d>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𝑌𝑍</m:t>
                          </m:r>
                        </m:e>
                      </m:d>
                      <m:r>
                        <a:rPr kumimoji="1" lang="en-US" altLang="ja-JP" sz="2800" b="0" i="1" smtClean="0">
                          <a:latin typeface="Cambria Math" panose="02040503050406030204" pitchFamily="18" charset="0"/>
                        </a:rPr>
                        <m:t>=0</m:t>
                      </m:r>
                    </m:oMath>
                  </m:oMathPara>
                </a14:m>
                <a:endParaRPr kumimoji="1" lang="ja-JP" altLang="en-US" sz="28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763688" y="2852936"/>
                <a:ext cx="4827796" cy="43088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2123728" y="3481598"/>
                <a:ext cx="2650662"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𝑋𝑌</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𝑋𝑍</m:t>
                          </m:r>
                        </m:e>
                      </m:d>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𝑌𝑍</m:t>
                          </m:r>
                        </m:e>
                      </m:d>
                    </m:oMath>
                  </m:oMathPara>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2123728" y="3481598"/>
                <a:ext cx="2650662" cy="430887"/>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1934825" y="4428134"/>
                <a:ext cx="4656659" cy="91884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Sub>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Sub>
                        </m:num>
                        <m:den>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up>
                                  <m:r>
                                    <a:rPr kumimoji="1" lang="en-US" altLang="ja-JP" sz="2800" b="0" i="1" smtClean="0">
                                      <a:latin typeface="Cambria Math" panose="02040503050406030204" pitchFamily="18" charset="0"/>
                                    </a:rPr>
                                    <m:t>2</m:t>
                                  </m:r>
                                </m:sup>
                              </m:sSubSup>
                            </m:e>
                          </m:rad>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up>
                                  <m:r>
                                    <a:rPr kumimoji="1" lang="en-US" altLang="ja-JP" sz="2800" b="0" i="1" smtClean="0">
                                      <a:latin typeface="Cambria Math" panose="02040503050406030204" pitchFamily="18" charset="0"/>
                                    </a:rPr>
                                    <m:t>2</m:t>
                                  </m:r>
                                </m:sup>
                              </m:sSubSup>
                            </m:e>
                          </m:rad>
                        </m:den>
                      </m:f>
                      <m:r>
                        <a:rPr kumimoji="1" lang="en-US" altLang="ja-JP" sz="2800" b="0" i="1" smtClean="0">
                          <a:latin typeface="Cambria Math" panose="02040503050406030204" pitchFamily="18" charset="0"/>
                        </a:rPr>
                        <m:t>=0</m:t>
                      </m:r>
                    </m:oMath>
                  </m:oMathPara>
                </a14:m>
                <a:endParaRPr kumimoji="1" lang="ja-JP" altLang="en-US" sz="28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1934825" y="4428134"/>
                <a:ext cx="4656659" cy="918841"/>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p:cNvSpPr txBox="1"/>
              <p:nvPr/>
            </p:nvSpPr>
            <p:spPr>
              <a:xfrm>
                <a:off x="1934825" y="5521125"/>
                <a:ext cx="2004267"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𝑋𝑍</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𝑌𝑍</m:t>
                          </m:r>
                        </m:sub>
                      </m:sSub>
                    </m:oMath>
                  </m:oMathPara>
                </a14:m>
                <a:endParaRPr kumimoji="1" lang="ja-JP" altLang="en-US" sz="28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1934825" y="5521125"/>
                <a:ext cx="2004267" cy="430887"/>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58669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テキスト（</a:t>
            </a:r>
            <a:r>
              <a:rPr kumimoji="1" lang="en-US" altLang="ja-JP" dirty="0" smtClean="0"/>
              <a:t>p. 294</a:t>
            </a:r>
            <a:r>
              <a:rPr kumimoji="1" lang="ja-JP" altLang="en-US" dirty="0" smtClean="0"/>
              <a:t>）では，交互作用効果がない場合に偏相関係数を計算できると書かれている．</a:t>
            </a:r>
            <a:endParaRPr kumimoji="1" lang="en-US" altLang="ja-JP" dirty="0" smtClean="0"/>
          </a:p>
          <a:p>
            <a:r>
              <a:rPr lang="ja-JP" altLang="en-US" dirty="0" smtClean="0"/>
              <a:t>実際には，交互</a:t>
            </a:r>
            <a:r>
              <a:rPr lang="ja-JP" altLang="en-US" dirty="0"/>
              <a:t>作用効果の有無に</a:t>
            </a:r>
            <a:r>
              <a:rPr lang="ja-JP" altLang="en-US" dirty="0" smtClean="0"/>
              <a:t>かかわらず，</a:t>
            </a:r>
            <a:r>
              <a:rPr lang="ja-JP" altLang="en-US" dirty="0"/>
              <a:t>偏相関</a:t>
            </a:r>
            <a:r>
              <a:rPr lang="ja-JP" altLang="en-US" dirty="0" smtClean="0"/>
              <a:t>係数を計算することができる．</a:t>
            </a:r>
            <a:endParaRPr lang="en-US" altLang="ja-JP" dirty="0" smtClean="0"/>
          </a:p>
          <a:p>
            <a:pPr lvl="1"/>
            <a:r>
              <a:rPr lang="ja-JP" altLang="en-US" dirty="0" smtClean="0"/>
              <a:t>定義式の右辺にある，３つの相関係数が計算できればよい．</a:t>
            </a:r>
            <a:endParaRPr lang="en-US" altLang="ja-JP" dirty="0" smtClean="0"/>
          </a:p>
          <a:p>
            <a:endParaRPr kumimoji="1" lang="ja-JP" altLang="en-US" dirty="0"/>
          </a:p>
        </p:txBody>
      </p:sp>
    </p:spTree>
    <p:extLst>
      <p:ext uri="{BB962C8B-B14F-4D97-AF65-F5344CB8AC3E}">
        <p14:creationId xmlns:p14="http://schemas.microsoft.com/office/powerpoint/2010/main" val="7202575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ただし，交互作用があるときには，偏相関係数を計算することにあまり意味はない．</a:t>
            </a:r>
            <a:endParaRPr kumimoji="1" lang="en-US" altLang="ja-JP" dirty="0" smtClean="0"/>
          </a:p>
          <a:p>
            <a:pPr lvl="1"/>
            <a:r>
              <a:rPr kumimoji="1" lang="ja-JP" altLang="en-US" dirty="0" smtClean="0"/>
              <a:t>交互作用がないとき，２つの条件つき相関係数は似た値になるので（図</a:t>
            </a:r>
            <a:r>
              <a:rPr kumimoji="1" lang="en-US" altLang="ja-JP" dirty="0" smtClean="0"/>
              <a:t>10.2</a:t>
            </a:r>
            <a:r>
              <a:rPr kumimoji="1" lang="ja-JP" altLang="en-US" dirty="0" smtClean="0"/>
              <a:t>参照），これらをあわせて偏相関係数としている．</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392344951"/>
              </p:ext>
            </p:extLst>
          </p:nvPr>
        </p:nvGraphicFramePr>
        <p:xfrm>
          <a:off x="1979712" y="4221088"/>
          <a:ext cx="4359275" cy="504825"/>
        </p:xfrm>
        <a:graphic>
          <a:graphicData uri="http://schemas.openxmlformats.org/presentationml/2006/ole">
            <mc:AlternateContent xmlns:mc="http://schemas.openxmlformats.org/markup-compatibility/2006">
              <mc:Choice xmlns:v="urn:schemas-microsoft-com:vml" Requires="v">
                <p:oleObj spid="_x0000_s8209" name="数式" r:id="rId3" imgW="1866600" imgH="215640" progId="Equation.3">
                  <p:embed/>
                </p:oleObj>
              </mc:Choice>
              <mc:Fallback>
                <p:oleObj name="数式" r:id="rId3" imgW="1866600" imgH="215640" progId="Equation.3">
                  <p:embed/>
                  <p:pic>
                    <p:nvPicPr>
                      <p:cNvPr id="0" name="オブジェクト 3"/>
                      <p:cNvPicPr>
                        <a:picLocks noChangeAspect="1" noChangeArrowheads="1"/>
                      </p:cNvPicPr>
                      <p:nvPr/>
                    </p:nvPicPr>
                    <p:blipFill>
                      <a:blip r:embed="rId4"/>
                      <a:srcRect/>
                      <a:stretch>
                        <a:fillRect/>
                      </a:stretch>
                    </p:blipFill>
                    <p:spPr bwMode="auto">
                      <a:xfrm>
                        <a:off x="1979712" y="4221088"/>
                        <a:ext cx="43592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674395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dirty="0" smtClean="0"/>
              <a:t>交互作用効果があると，</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a:t>
            </a:r>
            <a:r>
              <a:rPr lang="ja-JP" altLang="en-US" dirty="0"/>
              <a:t> </a:t>
            </a:r>
            <a:r>
              <a:rPr lang="en-US" altLang="ja-JP" i="1" dirty="0" smtClean="0">
                <a:latin typeface="Times New Roman" pitchFamily="18" charset="0"/>
                <a:cs typeface="Times New Roman" pitchFamily="18" charset="0"/>
              </a:rPr>
              <a:t>Y</a:t>
            </a:r>
            <a:r>
              <a:rPr lang="en-US" altLang="ja-JP" dirty="0" smtClean="0"/>
              <a:t> </a:t>
            </a:r>
            <a:r>
              <a:rPr lang="ja-JP" altLang="en-US" dirty="0" err="1" smtClean="0"/>
              <a:t>の偏</a:t>
            </a:r>
            <a:r>
              <a:rPr lang="ja-JP" altLang="en-US" dirty="0" smtClean="0"/>
              <a:t>相関係数は，単純相関（零次の表での相関係数）と近い値になることが多い．</a:t>
            </a:r>
            <a:endParaRPr lang="en-US" altLang="ja-JP" dirty="0" smtClean="0"/>
          </a:p>
          <a:p>
            <a:pPr lvl="1"/>
            <a:r>
              <a:rPr kumimoji="1" lang="ja-JP" altLang="en-US" dirty="0"/>
              <a:t>家族</a:t>
            </a:r>
            <a:r>
              <a:rPr kumimoji="1" lang="ja-JP" altLang="en-US" dirty="0" smtClean="0"/>
              <a:t>の信仰深さと婚前性交の例では，単純相関は </a:t>
            </a:r>
            <a:r>
              <a:rPr lang="en-US" altLang="ja-JP" dirty="0" smtClean="0"/>
              <a:t>-0.26</a:t>
            </a:r>
            <a:r>
              <a:rPr lang="ja-JP" altLang="en-US" dirty="0"/>
              <a:t> で</a:t>
            </a:r>
            <a:r>
              <a:rPr lang="ja-JP" altLang="en-US" dirty="0" smtClean="0"/>
              <a:t>あり，偏相関は </a:t>
            </a:r>
            <a:r>
              <a:rPr lang="en-US" altLang="ja-JP" dirty="0" smtClean="0"/>
              <a:t>-0.27 </a:t>
            </a:r>
            <a:r>
              <a:rPr lang="ja-JP" altLang="en-US" dirty="0" smtClean="0"/>
              <a:t>となる．</a:t>
            </a:r>
            <a:endParaRPr lang="en-US" altLang="ja-JP" dirty="0" smtClean="0"/>
          </a:p>
          <a:p>
            <a:pPr lvl="1"/>
            <a:r>
              <a:rPr lang="ja-JP" altLang="en-US" dirty="0"/>
              <a:t>偏</a:t>
            </a:r>
            <a:r>
              <a:rPr lang="ja-JP" altLang="en-US" dirty="0" smtClean="0"/>
              <a:t>相関係数だけ見ても，</a:t>
            </a:r>
            <a:r>
              <a:rPr lang="en-US" altLang="ja-JP" i="1" dirty="0" smtClean="0">
                <a:latin typeface="Times New Roman" panose="02020603050405020304" pitchFamily="18" charset="0"/>
                <a:cs typeface="Times New Roman" panose="02020603050405020304" pitchFamily="18" charset="0"/>
              </a:rPr>
              <a:t>Z</a:t>
            </a:r>
            <a:r>
              <a:rPr lang="en-US" altLang="ja-JP" dirty="0" smtClean="0"/>
              <a:t> </a:t>
            </a:r>
            <a:r>
              <a:rPr lang="ja-JP" altLang="en-US" dirty="0" smtClean="0"/>
              <a:t>が</a:t>
            </a:r>
            <a:r>
              <a:rPr kumimoji="1" lang="ja-JP" altLang="en-US" dirty="0" smtClean="0"/>
              <a:t>無効果の場合（偏相関係数は単純相関と一致）と区別できない．</a:t>
            </a:r>
            <a:endParaRPr kumimoji="1" lang="ja-JP" altLang="en-US" dirty="0"/>
          </a:p>
        </p:txBody>
      </p:sp>
    </p:spTree>
    <p:extLst>
      <p:ext uri="{BB962C8B-B14F-4D97-AF65-F5344CB8AC3E}">
        <p14:creationId xmlns:p14="http://schemas.microsoft.com/office/powerpoint/2010/main" val="40737258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偏相関係数は３つの単純相関（</a:t>
            </a:r>
            <a:r>
              <a:rPr kumimoji="1" lang="en-US" altLang="ja-JP" dirty="0" smtClean="0"/>
              <a:t>[</a:t>
            </a:r>
            <a:r>
              <a:rPr kumimoji="1" lang="en-US" altLang="ja-JP" i="1" dirty="0" smtClean="0">
                <a:latin typeface="Times New Roman" pitchFamily="18" charset="0"/>
                <a:cs typeface="Times New Roman" pitchFamily="18" charset="0"/>
              </a:rPr>
              <a:t>XY</a:t>
            </a:r>
            <a:r>
              <a:rPr kumimoji="1" lang="en-US" altLang="ja-JP" dirty="0" smtClean="0"/>
              <a:t>], [</a:t>
            </a:r>
            <a:r>
              <a:rPr kumimoji="1" lang="en-US" altLang="ja-JP" i="1" dirty="0" smtClean="0">
                <a:latin typeface="Times New Roman" pitchFamily="18" charset="0"/>
                <a:cs typeface="Times New Roman" pitchFamily="18" charset="0"/>
              </a:rPr>
              <a:t>XZ</a:t>
            </a:r>
            <a:r>
              <a:rPr kumimoji="1" lang="en-US" altLang="ja-JP" dirty="0" smtClean="0"/>
              <a:t>], [</a:t>
            </a:r>
            <a:r>
              <a:rPr kumimoji="1" lang="en-US" altLang="ja-JP" i="1" dirty="0" smtClean="0">
                <a:latin typeface="Times New Roman" pitchFamily="18" charset="0"/>
                <a:cs typeface="Times New Roman" pitchFamily="18" charset="0"/>
              </a:rPr>
              <a:t>ZY</a:t>
            </a:r>
            <a:r>
              <a:rPr kumimoji="1" lang="en-US" altLang="ja-JP" dirty="0" smtClean="0"/>
              <a:t>]</a:t>
            </a:r>
            <a:r>
              <a:rPr kumimoji="1" lang="ja-JP" altLang="en-US" dirty="0" smtClean="0"/>
              <a:t>）から計算する．これら３つの相関を示すクロス表からは，詳細な関係（たとえば，交互作用効果）はわからなかったことに注意．</a:t>
            </a:r>
            <a:r>
              <a:rPr lang="ja-JP" altLang="en-US" u="sng" dirty="0"/>
              <a:t>偏相関</a:t>
            </a:r>
            <a:r>
              <a:rPr lang="ja-JP" altLang="en-US" u="sng" dirty="0" smtClean="0"/>
              <a:t>係数を計算するだけでなく，必ず３重クロス表を検討するべき</a:t>
            </a:r>
            <a:r>
              <a:rPr lang="ja-JP" altLang="en-US" dirty="0" smtClean="0"/>
              <a:t>である．</a:t>
            </a:r>
            <a:endParaRPr kumimoji="1" lang="ja-JP" altLang="en-US" dirty="0"/>
          </a:p>
        </p:txBody>
      </p:sp>
    </p:spTree>
    <p:extLst>
      <p:ext uri="{BB962C8B-B14F-4D97-AF65-F5344CB8AC3E}">
        <p14:creationId xmlns:p14="http://schemas.microsoft.com/office/powerpoint/2010/main" val="17463106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10.3.1. </a:t>
            </a:r>
            <a:r>
              <a:rPr kumimoji="1" lang="ja-JP" altLang="en-US" dirty="0" smtClean="0"/>
              <a:t>例示：３変数間相関</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外に飲みに行った経験（</a:t>
            </a:r>
            <a:r>
              <a:rPr kumimoji="1" lang="en-US" altLang="ja-JP" i="1" dirty="0" smtClean="0">
                <a:latin typeface="Times New Roman" pitchFamily="18" charset="0"/>
                <a:cs typeface="Times New Roman" pitchFamily="18" charset="0"/>
              </a:rPr>
              <a:t>X</a:t>
            </a:r>
            <a:r>
              <a:rPr kumimoji="1" lang="ja-JP" altLang="en-US" dirty="0" smtClean="0"/>
              <a:t>）と，婚前性交</a:t>
            </a:r>
            <a:r>
              <a:rPr lang="ja-JP" altLang="en-US" dirty="0"/>
              <a:t>へ</a:t>
            </a:r>
            <a:r>
              <a:rPr lang="ja-JP" altLang="en-US" dirty="0" smtClean="0"/>
              <a:t>の態度（</a:t>
            </a:r>
            <a:r>
              <a:rPr lang="en-US" altLang="ja-JP" i="1" dirty="0" smtClean="0">
                <a:latin typeface="Times New Roman" pitchFamily="18" charset="0"/>
                <a:cs typeface="Times New Roman" pitchFamily="18" charset="0"/>
              </a:rPr>
              <a:t>Y</a:t>
            </a:r>
            <a:r>
              <a:rPr lang="ja-JP" altLang="en-US" dirty="0" smtClean="0"/>
              <a:t>）</a:t>
            </a:r>
            <a:r>
              <a:rPr kumimoji="1" lang="ja-JP" altLang="en-US" dirty="0" smtClean="0"/>
              <a:t>とのクロス表</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2838403334"/>
              </p:ext>
            </p:extLst>
          </p:nvPr>
        </p:nvGraphicFramePr>
        <p:xfrm>
          <a:off x="755576" y="2852936"/>
          <a:ext cx="7632851" cy="2286000"/>
        </p:xfrm>
        <a:graphic>
          <a:graphicData uri="http://schemas.openxmlformats.org/drawingml/2006/table">
            <a:tbl>
              <a:tblPr firstRow="1" bandRow="1">
                <a:tableStyleId>{2D5ABB26-0587-4C30-8999-92F81FD0307C}</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692188">
                  <a:extLst>
                    <a:ext uri="{9D8B030D-6E8A-4147-A177-3AD203B41FA5}">
                      <a16:colId xmlns:a16="http://schemas.microsoft.com/office/drawing/2014/main" val="20002"/>
                    </a:ext>
                  </a:extLst>
                </a:gridCol>
                <a:gridCol w="1692188">
                  <a:extLst>
                    <a:ext uri="{9D8B030D-6E8A-4147-A177-3AD203B41FA5}">
                      <a16:colId xmlns:a16="http://schemas.microsoft.com/office/drawing/2014/main" val="20003"/>
                    </a:ext>
                  </a:extLst>
                </a:gridCol>
                <a:gridCol w="2016227">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sz="2800" dirty="0"/>
                    </a:p>
                  </a:txBody>
                  <a:tcPr/>
                </a:tc>
                <a:tc gridSpan="2">
                  <a:txBody>
                    <a:bodyPr/>
                    <a:lstStyle/>
                    <a:p>
                      <a:pPr algn="ctr"/>
                      <a:r>
                        <a:rPr kumimoji="1" lang="ja-JP" altLang="en-US" sz="2400" dirty="0" smtClean="0"/>
                        <a:t>外に飲みに行った経験</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55.2%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19.3%</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37.2%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悪くない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44.8%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88.2%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71.7%</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(774)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(781)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(1,555)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784376" y="5298980"/>
            <a:ext cx="3422732"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-0.371</a:t>
            </a:r>
            <a:endParaRPr kumimoji="1" lang="ja-JP" altLang="en-US" sz="2800" dirty="0"/>
          </a:p>
        </p:txBody>
      </p:sp>
      <p:sp>
        <p:nvSpPr>
          <p:cNvPr id="6" name="テキスト ボックス 5"/>
          <p:cNvSpPr txBox="1"/>
          <p:nvPr/>
        </p:nvSpPr>
        <p:spPr>
          <a:xfrm>
            <a:off x="5868144" y="5285488"/>
            <a:ext cx="2284600" cy="400110"/>
          </a:xfrm>
          <a:prstGeom prst="rect">
            <a:avLst/>
          </a:prstGeom>
          <a:noFill/>
        </p:spPr>
        <p:txBody>
          <a:bodyPr wrap="none" rtlCol="0">
            <a:spAutoFit/>
          </a:bodyPr>
          <a:lstStyle/>
          <a:p>
            <a:r>
              <a:rPr kumimoji="1" lang="en-US" altLang="ja-JP" sz="2000" dirty="0" smtClean="0"/>
              <a:t>1983</a:t>
            </a:r>
            <a:r>
              <a:rPr kumimoji="1" lang="ja-JP" altLang="en-US" sz="2000" dirty="0" smtClean="0"/>
              <a:t>年</a:t>
            </a:r>
            <a:r>
              <a:rPr kumimoji="1" lang="en-US" altLang="ja-JP" sz="2000" dirty="0" smtClean="0"/>
              <a:t>GSS</a:t>
            </a:r>
            <a:r>
              <a:rPr lang="ja-JP" altLang="en-US" sz="2000" dirty="0" smtClean="0"/>
              <a:t>調査より</a:t>
            </a:r>
            <a:endParaRPr kumimoji="1" lang="ja-JP" altLang="en-US" sz="2000" dirty="0"/>
          </a:p>
        </p:txBody>
      </p:sp>
    </p:spTree>
    <p:extLst>
      <p:ext uri="{BB962C8B-B14F-4D97-AF65-F5344CB8AC3E}">
        <p14:creationId xmlns:p14="http://schemas.microsoft.com/office/powerpoint/2010/main" val="25466093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家庭外で飲酒した経験がある者は，そうでない者に比べ，婚前性交を悪くないと考える．</a:t>
            </a:r>
            <a:endParaRPr kumimoji="1" lang="en-US" altLang="ja-JP" dirty="0" smtClean="0"/>
          </a:p>
          <a:p>
            <a:pPr lvl="1"/>
            <a:r>
              <a:rPr lang="ja-JP" altLang="en-US" dirty="0" smtClean="0"/>
              <a:t>「経験</a:t>
            </a:r>
            <a:r>
              <a:rPr lang="ja-JP" altLang="en-US" dirty="0"/>
              <a:t>が</a:t>
            </a:r>
            <a:r>
              <a:rPr lang="ja-JP" altLang="en-US" dirty="0" smtClean="0"/>
              <a:t>ない者は悪いと考える」と言ってもよい</a:t>
            </a:r>
            <a:endParaRPr kumimoji="1" lang="en-US" altLang="ja-JP" dirty="0" smtClean="0"/>
          </a:p>
          <a:p>
            <a:r>
              <a:rPr lang="ja-JP" altLang="en-US" dirty="0" smtClean="0"/>
              <a:t>これら２変数の両方に相関を持つ変数として，性別（</a:t>
            </a:r>
            <a:r>
              <a:rPr lang="en-US" altLang="ja-JP" i="1" dirty="0" smtClean="0">
                <a:latin typeface="Times New Roman" pitchFamily="18" charset="0"/>
                <a:cs typeface="Times New Roman" pitchFamily="18" charset="0"/>
              </a:rPr>
              <a:t>Z</a:t>
            </a:r>
            <a:r>
              <a:rPr lang="ja-JP" altLang="en-US" dirty="0" smtClean="0"/>
              <a:t>）が考えられる．</a:t>
            </a:r>
            <a:endParaRPr lang="en-US" altLang="ja-JP" dirty="0" smtClean="0"/>
          </a:p>
          <a:p>
            <a:pPr lvl="1"/>
            <a:r>
              <a:rPr kumimoji="1" lang="ja-JP" altLang="en-US" dirty="0" smtClean="0"/>
              <a:t>女性は，家庭外での飲酒と，婚前性交の両方に，あまり寛容ではないだろう．</a:t>
            </a:r>
            <a:endParaRPr kumimoji="1" lang="en-US" altLang="ja-JP" dirty="0" smtClean="0"/>
          </a:p>
          <a:p>
            <a:pPr lvl="1"/>
            <a:r>
              <a:rPr lang="ja-JP" altLang="en-US" dirty="0"/>
              <a:t>性別</a:t>
            </a:r>
            <a:r>
              <a:rPr lang="ja-JP" altLang="en-US" dirty="0" smtClean="0"/>
              <a:t>を共通原因とする疑似相関ではないのか？</a:t>
            </a:r>
            <a:endParaRPr kumimoji="1" lang="ja-JP" altLang="en-US" dirty="0"/>
          </a:p>
        </p:txBody>
      </p:sp>
    </p:spTree>
    <p:extLst>
      <p:ext uri="{BB962C8B-B14F-4D97-AF65-F5344CB8AC3E}">
        <p14:creationId xmlns:p14="http://schemas.microsoft.com/office/powerpoint/2010/main" val="26837177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性別</a:t>
            </a:r>
            <a:r>
              <a:rPr kumimoji="1" lang="ja-JP" altLang="en-US" dirty="0" smtClean="0"/>
              <a:t>（</a:t>
            </a:r>
            <a:r>
              <a:rPr kumimoji="1" lang="en-US" altLang="ja-JP" i="1" dirty="0" smtClean="0">
                <a:latin typeface="Times New Roman" pitchFamily="18" charset="0"/>
                <a:cs typeface="Times New Roman" pitchFamily="18" charset="0"/>
              </a:rPr>
              <a:t>Z</a:t>
            </a:r>
            <a:r>
              <a:rPr kumimoji="1" lang="ja-JP" altLang="en-US" dirty="0" smtClean="0"/>
              <a:t>）と，婚前性交</a:t>
            </a:r>
            <a:r>
              <a:rPr lang="ja-JP" altLang="en-US" dirty="0"/>
              <a:t>へ</a:t>
            </a:r>
            <a:r>
              <a:rPr lang="ja-JP" altLang="en-US" dirty="0" smtClean="0"/>
              <a:t>の態度（</a:t>
            </a:r>
            <a:r>
              <a:rPr lang="en-US" altLang="ja-JP" i="1" dirty="0" smtClean="0">
                <a:latin typeface="Times New Roman" pitchFamily="18" charset="0"/>
                <a:cs typeface="Times New Roman" pitchFamily="18" charset="0"/>
              </a:rPr>
              <a:t>Y</a:t>
            </a:r>
            <a:r>
              <a:rPr lang="ja-JP" altLang="en-US" dirty="0" smtClean="0"/>
              <a:t>）</a:t>
            </a:r>
            <a:r>
              <a:rPr kumimoji="1" lang="ja-JP" altLang="en-US" dirty="0" smtClean="0"/>
              <a:t>とのクロス表</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3388180504"/>
              </p:ext>
            </p:extLst>
          </p:nvPr>
        </p:nvGraphicFramePr>
        <p:xfrm>
          <a:off x="755576" y="2852936"/>
          <a:ext cx="7632851" cy="2286000"/>
        </p:xfrm>
        <a:graphic>
          <a:graphicData uri="http://schemas.openxmlformats.org/drawingml/2006/table">
            <a:tbl>
              <a:tblPr firstRow="1" bandRow="1">
                <a:tableStyleId>{2D5ABB26-0587-4C30-8999-92F81FD0307C}</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692188">
                  <a:extLst>
                    <a:ext uri="{9D8B030D-6E8A-4147-A177-3AD203B41FA5}">
                      <a16:colId xmlns:a16="http://schemas.microsoft.com/office/drawing/2014/main" val="20002"/>
                    </a:ext>
                  </a:extLst>
                </a:gridCol>
                <a:gridCol w="1692188">
                  <a:extLst>
                    <a:ext uri="{9D8B030D-6E8A-4147-A177-3AD203B41FA5}">
                      <a16:colId xmlns:a16="http://schemas.microsoft.com/office/drawing/2014/main" val="20003"/>
                    </a:ext>
                  </a:extLst>
                </a:gridCol>
                <a:gridCol w="2016227">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sz="2800" dirty="0"/>
                    </a:p>
                  </a:txBody>
                  <a:tcPr/>
                </a:tc>
                <a:tc gridSpan="2">
                  <a:txBody>
                    <a:bodyPr/>
                    <a:lstStyle/>
                    <a:p>
                      <a:pPr algn="ctr"/>
                      <a:r>
                        <a:rPr kumimoji="1" lang="ja-JP" altLang="en-US" sz="2400" dirty="0" smtClean="0"/>
                        <a:t>性別</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男</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女</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婚前性交</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42.6%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37.2%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悪くない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70.0%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57.2%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62.8%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(669)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(866)</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(1,555)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784376" y="5298980"/>
            <a:ext cx="3312125"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0.128</a:t>
            </a:r>
            <a:endParaRPr kumimoji="1" lang="ja-JP" altLang="en-US" sz="2800" dirty="0"/>
          </a:p>
        </p:txBody>
      </p:sp>
      <p:sp>
        <p:nvSpPr>
          <p:cNvPr id="6" name="テキスト ボックス 5"/>
          <p:cNvSpPr txBox="1"/>
          <p:nvPr/>
        </p:nvSpPr>
        <p:spPr>
          <a:xfrm>
            <a:off x="5868144" y="5285488"/>
            <a:ext cx="2284600" cy="400110"/>
          </a:xfrm>
          <a:prstGeom prst="rect">
            <a:avLst/>
          </a:prstGeom>
          <a:noFill/>
        </p:spPr>
        <p:txBody>
          <a:bodyPr wrap="none" rtlCol="0">
            <a:spAutoFit/>
          </a:bodyPr>
          <a:lstStyle/>
          <a:p>
            <a:r>
              <a:rPr kumimoji="1" lang="en-US" altLang="ja-JP" sz="2000" dirty="0" smtClean="0"/>
              <a:t>1983</a:t>
            </a:r>
            <a:r>
              <a:rPr kumimoji="1" lang="ja-JP" altLang="en-US" sz="2000" dirty="0" smtClean="0"/>
              <a:t>年</a:t>
            </a:r>
            <a:r>
              <a:rPr kumimoji="1" lang="en-US" altLang="ja-JP" sz="2000" dirty="0" smtClean="0"/>
              <a:t>GSS</a:t>
            </a:r>
            <a:r>
              <a:rPr lang="ja-JP" altLang="en-US" sz="2000" dirty="0" smtClean="0"/>
              <a:t>調査より</a:t>
            </a:r>
            <a:endParaRPr kumimoji="1" lang="ja-JP" altLang="en-US" sz="2000" dirty="0"/>
          </a:p>
        </p:txBody>
      </p:sp>
    </p:spTree>
    <p:extLst>
      <p:ext uri="{BB962C8B-B14F-4D97-AF65-F5344CB8AC3E}">
        <p14:creationId xmlns:p14="http://schemas.microsoft.com/office/powerpoint/2010/main" val="65602382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10.3.1. </a:t>
            </a:r>
            <a:r>
              <a:rPr kumimoji="1" lang="ja-JP" altLang="en-US" dirty="0" smtClean="0"/>
              <a:t>例示：３変数間相関</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性別</a:t>
            </a:r>
            <a:r>
              <a:rPr kumimoji="1" lang="ja-JP" altLang="en-US" dirty="0" smtClean="0"/>
              <a:t>（</a:t>
            </a:r>
            <a:r>
              <a:rPr kumimoji="1" lang="en-US" altLang="ja-JP" i="1" dirty="0" smtClean="0">
                <a:latin typeface="Times New Roman" pitchFamily="18" charset="0"/>
                <a:cs typeface="Times New Roman" pitchFamily="18" charset="0"/>
              </a:rPr>
              <a:t>Z</a:t>
            </a:r>
            <a:r>
              <a:rPr kumimoji="1" lang="ja-JP" altLang="en-US" dirty="0" smtClean="0"/>
              <a:t>）と，</a:t>
            </a:r>
            <a:r>
              <a:rPr lang="ja-JP" altLang="en-US" dirty="0"/>
              <a:t>外に飲みに行った</a:t>
            </a:r>
            <a:r>
              <a:rPr lang="ja-JP" altLang="en-US" dirty="0" smtClean="0"/>
              <a:t>経験（</a:t>
            </a:r>
            <a:r>
              <a:rPr lang="en-US" altLang="ja-JP" i="1" dirty="0" smtClean="0">
                <a:latin typeface="Times New Roman" pitchFamily="18" charset="0"/>
                <a:cs typeface="Times New Roman" pitchFamily="18" charset="0"/>
              </a:rPr>
              <a:t>X</a:t>
            </a:r>
            <a:r>
              <a:rPr lang="ja-JP" altLang="en-US" dirty="0" smtClean="0"/>
              <a:t>）</a:t>
            </a:r>
            <a:r>
              <a:rPr kumimoji="1" lang="ja-JP" altLang="en-US" dirty="0" smtClean="0"/>
              <a:t>とのクロス表</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612522466"/>
              </p:ext>
            </p:extLst>
          </p:nvPr>
        </p:nvGraphicFramePr>
        <p:xfrm>
          <a:off x="755576" y="2852936"/>
          <a:ext cx="7632852" cy="2651760"/>
        </p:xfrm>
        <a:graphic>
          <a:graphicData uri="http://schemas.openxmlformats.org/drawingml/2006/table">
            <a:tbl>
              <a:tblPr firstRow="1" bandRow="1">
                <a:tableStyleId>{2D5ABB26-0587-4C30-8999-92F81FD0307C}</a:tableStyleId>
              </a:tblPr>
              <a:tblGrid>
                <a:gridCol w="180020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608180">
                  <a:extLst>
                    <a:ext uri="{9D8B030D-6E8A-4147-A177-3AD203B41FA5}">
                      <a16:colId xmlns:a16="http://schemas.microsoft.com/office/drawing/2014/main" val="20002"/>
                    </a:ext>
                  </a:extLst>
                </a:gridCol>
                <a:gridCol w="1608180">
                  <a:extLst>
                    <a:ext uri="{9D8B030D-6E8A-4147-A177-3AD203B41FA5}">
                      <a16:colId xmlns:a16="http://schemas.microsoft.com/office/drawing/2014/main" val="20003"/>
                    </a:ext>
                  </a:extLst>
                </a:gridCol>
                <a:gridCol w="1608180">
                  <a:extLst>
                    <a:ext uri="{9D8B030D-6E8A-4147-A177-3AD203B41FA5}">
                      <a16:colId xmlns:a16="http://schemas.microsoft.com/office/drawing/2014/main" val="20004"/>
                    </a:ext>
                  </a:extLst>
                </a:gridCol>
              </a:tblGrid>
              <a:tr h="370840">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sz="2800" dirty="0"/>
                    </a:p>
                  </a:txBody>
                  <a:tcPr/>
                </a:tc>
                <a:tc gridSpan="2">
                  <a:txBody>
                    <a:bodyPr/>
                    <a:lstStyle/>
                    <a:p>
                      <a:pPr algn="ctr"/>
                      <a:r>
                        <a:rPr kumimoji="1" lang="ja-JP" altLang="en-US" sz="2400" dirty="0" smtClean="0"/>
                        <a:t>性別</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2400" dirty="0" smtClean="0"/>
                        <a:t>計</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gridSpan="2" vMerge="1">
                  <a:txBody>
                    <a:bodyPr/>
                    <a:lstStyle/>
                    <a:p>
                      <a:endParaRPr kumimoji="1" lang="ja-JP" altLang="en-US" sz="2800"/>
                    </a:p>
                  </a:txBody>
                  <a:tcPr/>
                </a:tc>
                <a:tc hMerge="1" vMerge="1">
                  <a:txBody>
                    <a:bodyPr/>
                    <a:lstStyle/>
                    <a:p>
                      <a:endParaRPr kumimoji="1" lang="ja-JP" altLang="en-US" sz="2800" dirty="0"/>
                    </a:p>
                  </a:txBody>
                  <a:tcPr/>
                </a:tc>
                <a:tc>
                  <a:txBody>
                    <a:bodyPr/>
                    <a:lstStyle/>
                    <a:p>
                      <a:pPr algn="ctr"/>
                      <a:r>
                        <a:rPr kumimoji="1" lang="ja-JP" altLang="en-US" sz="2400" dirty="0" smtClean="0"/>
                        <a:t>男</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女</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370840">
                <a:tc rowSpan="2">
                  <a:txBody>
                    <a:bodyPr/>
                    <a:lstStyle/>
                    <a:p>
                      <a:r>
                        <a:rPr kumimoji="1" lang="ja-JP" altLang="en-US" sz="2400" dirty="0" smtClean="0"/>
                        <a:t>外に飲みに行った経験</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ある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61.1%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42.0%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50.2%</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r>
                        <a:rPr kumimoji="1" lang="ja-JP" altLang="en-US" sz="2400" dirty="0" smtClean="0"/>
                        <a:t>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38.9%</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58.0%</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49.8%</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gridSpan="2">
                  <a:txBody>
                    <a:bodyPr/>
                    <a:lstStyle/>
                    <a:p>
                      <a:pPr algn="r"/>
                      <a:r>
                        <a:rPr kumimoji="1" lang="ja-JP" altLang="en-US" sz="2400" dirty="0" smtClean="0"/>
                        <a:t>計</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r>
                        <a:rPr kumimoji="1" lang="en-US" altLang="ja-JP" sz="2400" dirty="0" smtClean="0"/>
                        <a:t>100% (774)</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t>100% (781)</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t>100% (1,555)</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788190" y="5658832"/>
            <a:ext cx="3422732" cy="523220"/>
          </a:xfrm>
          <a:prstGeom prst="rect">
            <a:avLst/>
          </a:prstGeom>
          <a:noFill/>
        </p:spPr>
        <p:txBody>
          <a:bodyPr wrap="none" rtlCol="0">
            <a:spAutoFit/>
          </a:bodyPr>
          <a:lstStyle/>
          <a:p>
            <a:r>
              <a:rPr lang="ja-JP" altLang="en-US" sz="2800" dirty="0" smtClean="0"/>
              <a:t>ファイ係数：</a:t>
            </a:r>
            <a:r>
              <a:rPr lang="en-US" altLang="ja-JP" sz="2800" i="1" dirty="0" smtClean="0">
                <a:latin typeface="Times New Roman" pitchFamily="18" charset="0"/>
                <a:cs typeface="Times New Roman" pitchFamily="18" charset="0"/>
              </a:rPr>
              <a:t>φ </a:t>
            </a:r>
            <a:r>
              <a:rPr lang="en-US" altLang="ja-JP" sz="2800" dirty="0" smtClean="0"/>
              <a:t>= -0.190</a:t>
            </a:r>
            <a:endParaRPr kumimoji="1" lang="ja-JP" altLang="en-US" sz="2800" dirty="0"/>
          </a:p>
        </p:txBody>
      </p:sp>
      <p:sp>
        <p:nvSpPr>
          <p:cNvPr id="6" name="テキスト ボックス 5"/>
          <p:cNvSpPr txBox="1"/>
          <p:nvPr/>
        </p:nvSpPr>
        <p:spPr>
          <a:xfrm>
            <a:off x="5868144" y="5660050"/>
            <a:ext cx="2284600" cy="400110"/>
          </a:xfrm>
          <a:prstGeom prst="rect">
            <a:avLst/>
          </a:prstGeom>
          <a:noFill/>
        </p:spPr>
        <p:txBody>
          <a:bodyPr wrap="none" rtlCol="0">
            <a:spAutoFit/>
          </a:bodyPr>
          <a:lstStyle/>
          <a:p>
            <a:r>
              <a:rPr kumimoji="1" lang="en-US" altLang="ja-JP" sz="2000" dirty="0" smtClean="0"/>
              <a:t>1983</a:t>
            </a:r>
            <a:r>
              <a:rPr kumimoji="1" lang="ja-JP" altLang="en-US" sz="2000" dirty="0" smtClean="0"/>
              <a:t>年</a:t>
            </a:r>
            <a:r>
              <a:rPr kumimoji="1" lang="en-US" altLang="ja-JP" sz="2000" dirty="0" smtClean="0"/>
              <a:t>GSS</a:t>
            </a:r>
            <a:r>
              <a:rPr lang="ja-JP" altLang="en-US" sz="2000" dirty="0" smtClean="0"/>
              <a:t>調査より</a:t>
            </a:r>
            <a:endParaRPr kumimoji="1" lang="ja-JP" altLang="en-US" sz="2000" dirty="0"/>
          </a:p>
        </p:txBody>
      </p:sp>
    </p:spTree>
    <p:extLst>
      <p:ext uri="{BB962C8B-B14F-4D97-AF65-F5344CB8AC3E}">
        <p14:creationId xmlns:p14="http://schemas.microsoft.com/office/powerpoint/2010/main" val="656023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en-US" u="sng" dirty="0"/>
              <a:t>２変数</a:t>
            </a:r>
            <a:r>
              <a:rPr lang="ja-JP" altLang="en-US" u="sng" dirty="0" smtClean="0"/>
              <a:t>の真の関係</a:t>
            </a:r>
            <a:r>
              <a:rPr lang="ja-JP" altLang="en-US" u="sng" dirty="0"/>
              <a:t>を明確にするために，他の変数</a:t>
            </a:r>
            <a:r>
              <a:rPr lang="ja-JP" altLang="en-US" u="sng" dirty="0" smtClean="0"/>
              <a:t>（</a:t>
            </a:r>
            <a:r>
              <a:rPr lang="en-US" altLang="ja-JP" i="1" u="sng" dirty="0" smtClean="0">
                <a:latin typeface="Times New Roman" pitchFamily="18" charset="0"/>
                <a:cs typeface="Times New Roman" pitchFamily="18" charset="0"/>
              </a:rPr>
              <a:t>Z</a:t>
            </a:r>
            <a:r>
              <a:rPr lang="ja-JP" altLang="en-US" u="sng" dirty="0" smtClean="0"/>
              <a:t>）</a:t>
            </a:r>
            <a:r>
              <a:rPr lang="ja-JP" altLang="en-US" u="sng" dirty="0"/>
              <a:t>の影響を統制したい</a:t>
            </a:r>
            <a:r>
              <a:rPr lang="ja-JP" altLang="en-US" dirty="0" smtClean="0"/>
              <a:t>．</a:t>
            </a:r>
            <a:endParaRPr lang="en-US" altLang="ja-JP" dirty="0" smtClean="0"/>
          </a:p>
          <a:p>
            <a:pPr lvl="1"/>
            <a:r>
              <a:rPr lang="ja-JP" altLang="en-US" dirty="0" smtClean="0"/>
              <a:t>２変数間の真の共変動がどれだけあるかを確かめるには，みかけ上の共変動から他変数に起因する部分を除去する必要がある．</a:t>
            </a:r>
            <a:endParaRPr lang="en-US" altLang="ja-JP" dirty="0" smtClean="0"/>
          </a:p>
          <a:p>
            <a:r>
              <a:rPr lang="ja-JP" altLang="en-US" dirty="0"/>
              <a:t>実験における変数の統制</a:t>
            </a:r>
            <a:endParaRPr lang="en-US" altLang="ja-JP" dirty="0"/>
          </a:p>
          <a:p>
            <a:pPr lvl="1"/>
            <a:r>
              <a:rPr lang="ja-JP" altLang="en-US" dirty="0"/>
              <a:t>恒常化：どの条件においても，変数の影響を一定にする</a:t>
            </a:r>
            <a:endParaRPr lang="en-US" altLang="ja-JP" dirty="0"/>
          </a:p>
          <a:p>
            <a:pPr lvl="1"/>
            <a:r>
              <a:rPr lang="ja-JP" altLang="en-US" dirty="0"/>
              <a:t>無作為化：変数の影響をランダムにする</a:t>
            </a:r>
            <a:r>
              <a:rPr lang="ja-JP" altLang="en-US" dirty="0" smtClean="0"/>
              <a:t>．</a:t>
            </a:r>
            <a:endParaRPr lang="en-US" altLang="ja-JP" dirty="0"/>
          </a:p>
        </p:txBody>
      </p:sp>
    </p:spTree>
    <p:extLst>
      <p:ext uri="{BB962C8B-B14F-4D97-AF65-F5344CB8AC3E}">
        <p14:creationId xmlns:p14="http://schemas.microsoft.com/office/powerpoint/2010/main" val="24231634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en-US" dirty="0" smtClean="0"/>
              <a:t>偏相関係数を計算すると，</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r>
              <a:rPr kumimoji="1" lang="ja-JP" altLang="en-US" dirty="0"/>
              <a:t>これ</a:t>
            </a:r>
            <a:r>
              <a:rPr kumimoji="1" lang="ja-JP" altLang="en-US" dirty="0" smtClean="0"/>
              <a:t>は </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 </a:t>
            </a:r>
            <a:r>
              <a:rPr kumimoji="1" lang="en-US" altLang="ja-JP" i="1" dirty="0" smtClean="0">
                <a:latin typeface="Times New Roman" pitchFamily="18" charset="0"/>
                <a:cs typeface="Times New Roman" pitchFamily="18" charset="0"/>
              </a:rPr>
              <a:t>Y</a:t>
            </a:r>
            <a:r>
              <a:rPr kumimoji="1" lang="en-US" altLang="ja-JP" dirty="0" smtClean="0"/>
              <a:t> </a:t>
            </a:r>
            <a:r>
              <a:rPr kumimoji="1" lang="ja-JP" altLang="en-US" dirty="0" smtClean="0"/>
              <a:t>の単純相関（</a:t>
            </a:r>
            <a:r>
              <a:rPr kumimoji="1" lang="en-US" altLang="ja-JP" dirty="0" smtClean="0"/>
              <a:t>-0.371</a:t>
            </a:r>
            <a:r>
              <a:rPr kumimoji="1" lang="ja-JP" altLang="en-US" dirty="0" smtClean="0"/>
              <a:t>）よりも低いが，その差はわずか．性別による </a:t>
            </a:r>
            <a:r>
              <a:rPr kumimoji="1" lang="en-US" altLang="ja-JP" dirty="0" smtClean="0"/>
              <a:t>elaboration </a:t>
            </a:r>
            <a:r>
              <a:rPr kumimoji="1" lang="ja-JP" altLang="en-US" dirty="0" smtClean="0"/>
              <a:t>はうまくいかない．</a:t>
            </a:r>
            <a:endParaRPr kumimoji="1" lang="ja-JP" altLang="en-US" dirty="0"/>
          </a:p>
        </p:txBody>
      </p:sp>
      <mc:AlternateContent xmlns:mc="http://schemas.openxmlformats.org/markup-compatibility/2006">
        <mc:Choice xmlns:a14="http://schemas.microsoft.com/office/drawing/2010/main" Requires="a14">
          <p:sp>
            <p:nvSpPr>
              <p:cNvPr id="6" name="テキスト ボックス 5"/>
              <p:cNvSpPr txBox="1"/>
              <p:nvPr/>
            </p:nvSpPr>
            <p:spPr>
              <a:xfrm>
                <a:off x="1115616" y="2529094"/>
                <a:ext cx="6507359" cy="165930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𝑋𝑌</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𝑍</m:t>
                          </m:r>
                        </m:sub>
                      </m:sSub>
                      <m:r>
                        <m:rPr>
                          <m:aln/>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𝑋𝑌</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𝑋𝑍</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𝑌𝑍</m:t>
                              </m:r>
                            </m:sub>
                          </m:sSub>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𝑋𝑍</m:t>
                                  </m:r>
                                </m:sub>
                                <m:sup>
                                  <m:r>
                                    <a:rPr kumimoji="1" lang="en-US" altLang="ja-JP" sz="2400" b="0" i="1" smtClean="0">
                                      <a:latin typeface="Cambria Math" panose="02040503050406030204" pitchFamily="18" charset="0"/>
                                    </a:rPr>
                                    <m:t>2</m:t>
                                  </m:r>
                                </m:sup>
                              </m:sSubSup>
                            </m:e>
                          </m:rad>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𝑌𝑍</m:t>
                                  </m:r>
                                </m:sub>
                                <m:sup>
                                  <m:r>
                                    <a:rPr kumimoji="1" lang="en-US" altLang="ja-JP" sz="2400" b="0" i="1" smtClean="0">
                                      <a:latin typeface="Cambria Math" panose="02040503050406030204" pitchFamily="18" charset="0"/>
                                    </a:rPr>
                                    <m:t>2</m:t>
                                  </m:r>
                                </m:sup>
                              </m:sSubSup>
                            </m:e>
                          </m:rad>
                        </m:den>
                      </m:f>
                      <m:r>
                        <m:rPr>
                          <m:brk m:alnAt="2"/>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−0.371−</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−0.190</m:t>
                              </m:r>
                            </m:e>
                          </m:d>
                          <m:r>
                            <a:rPr kumimoji="1" lang="en-US" altLang="ja-JP" sz="2400" b="0" i="1" smtClean="0">
                              <a:latin typeface="Cambria Math" panose="02040503050406030204" pitchFamily="18" charset="0"/>
                              <a:ea typeface="Cambria Math" panose="02040503050406030204" pitchFamily="18" charset="0"/>
                            </a:rPr>
                            <m:t>×</m:t>
                          </m:r>
                          <m:d>
                            <m:dPr>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0.128</m:t>
                              </m:r>
                            </m:e>
                          </m:d>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p>
                                <m:sSupPr>
                                  <m:ctrlPr>
                                    <a:rPr kumimoji="1" lang="en-US" altLang="ja-JP" sz="2400" b="0" i="1" smtClean="0">
                                      <a:latin typeface="Cambria Math" panose="02040503050406030204" pitchFamily="18" charset="0"/>
                                    </a:rPr>
                                  </m:ctrlPr>
                                </m:sSupPr>
                                <m:e>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−0.190</m:t>
                                      </m:r>
                                    </m:e>
                                  </m:d>
                                </m:e>
                                <m:sup>
                                  <m:r>
                                    <a:rPr kumimoji="1" lang="en-US" altLang="ja-JP" sz="2400" b="0" i="1" smtClean="0">
                                      <a:latin typeface="Cambria Math" panose="02040503050406030204" pitchFamily="18" charset="0"/>
                                    </a:rPr>
                                    <m:t>2</m:t>
                                  </m:r>
                                </m:sup>
                              </m:sSup>
                            </m:e>
                          </m:rad>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p>
                                <m:sSupPr>
                                  <m:ctrlPr>
                                    <a:rPr kumimoji="1" lang="en-US" altLang="ja-JP" sz="2400" b="0" i="1" smtClean="0">
                                      <a:latin typeface="Cambria Math" panose="02040503050406030204" pitchFamily="18" charset="0"/>
                                    </a:rPr>
                                  </m:ctrlPr>
                                </m:sSupPr>
                                <m:e>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0.128</m:t>
                                      </m:r>
                                    </m:e>
                                  </m:d>
                                </m:e>
                                <m:sup>
                                  <m:r>
                                    <a:rPr kumimoji="1" lang="en-US" altLang="ja-JP" sz="2400" b="0" i="1" smtClean="0">
                                      <a:latin typeface="Cambria Math" panose="02040503050406030204" pitchFamily="18" charset="0"/>
                                    </a:rPr>
                                    <m:t>2</m:t>
                                  </m:r>
                                </m:sup>
                              </m:sSup>
                            </m:e>
                          </m:rad>
                        </m:den>
                      </m:f>
                      <m:r>
                        <a:rPr kumimoji="1" lang="en-US" altLang="ja-JP" sz="2400" b="0" i="1" smtClean="0">
                          <a:latin typeface="Cambria Math" panose="02040503050406030204" pitchFamily="18" charset="0"/>
                        </a:rPr>
                        <m:t>=−0.357</m:t>
                      </m:r>
                    </m:oMath>
                  </m:oMathPara>
                </a14:m>
                <a:endParaRPr kumimoji="1" lang="ja-JP" altLang="en-US" sz="24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115616" y="2529094"/>
                <a:ext cx="6507359" cy="1659300"/>
              </a:xfrm>
              <a:prstGeom prst="rect">
                <a:avLst/>
              </a:prstGeom>
              <a:blipFill>
                <a:blip r:embed="rId2"/>
                <a:stretch>
                  <a:fillRect r="-440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3006060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性別が共通原因である疑似相関を疑ったが，２変数 </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と </a:t>
            </a:r>
            <a:r>
              <a:rPr kumimoji="1" lang="en-US" altLang="ja-JP" i="1" dirty="0" smtClean="0">
                <a:latin typeface="Times New Roman" pitchFamily="18" charset="0"/>
                <a:cs typeface="Times New Roman" pitchFamily="18" charset="0"/>
              </a:rPr>
              <a:t>Y</a:t>
            </a:r>
            <a:r>
              <a:rPr kumimoji="1" lang="en-US" altLang="ja-JP" dirty="0" smtClean="0"/>
              <a:t> </a:t>
            </a:r>
            <a:r>
              <a:rPr kumimoji="1" lang="ja-JP" altLang="en-US" dirty="0" smtClean="0"/>
              <a:t>に対して性別（</a:t>
            </a:r>
            <a:r>
              <a:rPr kumimoji="1" lang="en-US" altLang="ja-JP" i="1" dirty="0" smtClean="0">
                <a:latin typeface="Times New Roman" pitchFamily="18" charset="0"/>
                <a:cs typeface="Times New Roman" pitchFamily="18" charset="0"/>
              </a:rPr>
              <a:t>Z</a:t>
            </a:r>
            <a:r>
              <a:rPr kumimoji="1" lang="ja-JP" altLang="en-US" dirty="0" smtClean="0"/>
              <a:t>）はあまり影響しておらず，</a:t>
            </a:r>
            <a:r>
              <a:rPr lang="ja-JP" altLang="en-US" dirty="0" smtClean="0"/>
              <a:t>偏相関は単純相関と少ししか違わなかった．</a:t>
            </a:r>
            <a:endParaRPr kumimoji="1" lang="en-US" altLang="ja-JP" dirty="0" smtClean="0"/>
          </a:p>
          <a:p>
            <a:r>
              <a:rPr kumimoji="1" lang="ja-JP" altLang="en-US" dirty="0" smtClean="0"/>
              <a:t>偏相関係数を説明するための例だったので，３重クロス表の構成は行っていない．もちろん，実際の分析では３重クロス表を構成するべきである．</a:t>
            </a:r>
            <a:endParaRPr kumimoji="1" lang="ja-JP" altLang="en-US" dirty="0"/>
          </a:p>
        </p:txBody>
      </p:sp>
    </p:spTree>
    <p:extLst>
      <p:ext uri="{BB962C8B-B14F-4D97-AF65-F5344CB8AC3E}">
        <p14:creationId xmlns:p14="http://schemas.microsoft.com/office/powerpoint/2010/main" val="134664216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10.3.2. </a:t>
            </a:r>
            <a:r>
              <a:rPr kumimoji="1" lang="ja-JP" altLang="en-US" dirty="0" smtClean="0"/>
              <a:t>偏相関係数の有意性検定</a:t>
            </a:r>
            <a:endParaRPr kumimoji="1" lang="ja-JP" altLang="en-US" dirty="0"/>
          </a:p>
        </p:txBody>
      </p:sp>
      <p:sp>
        <p:nvSpPr>
          <p:cNvPr id="3" name="コンテンツ プレースホルダー 2"/>
          <p:cNvSpPr>
            <a:spLocks noGrp="1"/>
          </p:cNvSpPr>
          <p:nvPr>
            <p:ph idx="1"/>
          </p:nvPr>
        </p:nvSpPr>
        <p:spPr/>
        <p:txBody>
          <a:bodyPr/>
          <a:lstStyle/>
          <a:p>
            <a:r>
              <a:rPr lang="ja-JP" altLang="en-US" dirty="0"/>
              <a:t>第３の変数に</a:t>
            </a:r>
            <a:r>
              <a:rPr lang="ja-JP" altLang="en-US" dirty="0" smtClean="0"/>
              <a:t>よる統制を行っても，興味ある２変数間には相関が存在する（つまり，母集団での偏相関係数はゼロではない）と言えるか？</a:t>
            </a:r>
            <a:endParaRPr lang="en-US" altLang="ja-JP" dirty="0" smtClean="0"/>
          </a:p>
          <a:p>
            <a:pPr lvl="1"/>
            <a:r>
              <a:rPr lang="ja-JP" altLang="en-US" dirty="0" smtClean="0"/>
              <a:t>帰無仮説 </a:t>
            </a:r>
            <a:r>
              <a:rPr lang="en-US" altLang="ja-JP" i="1" dirty="0" smtClean="0">
                <a:latin typeface="Times New Roman" pitchFamily="18" charset="0"/>
                <a:cs typeface="Times New Roman" pitchFamily="18" charset="0"/>
              </a:rPr>
              <a:t>H</a:t>
            </a:r>
            <a:r>
              <a:rPr lang="en-US" altLang="ja-JP" baseline="-25000" dirty="0" smtClean="0"/>
              <a:t>0</a:t>
            </a:r>
            <a:r>
              <a:rPr lang="ja-JP" altLang="en-US" dirty="0"/>
              <a:t>：母集団での偏相関係数は</a:t>
            </a:r>
            <a:r>
              <a:rPr lang="ja-JP" altLang="en-US" dirty="0" smtClean="0"/>
              <a:t>０</a:t>
            </a:r>
            <a:endParaRPr lang="en-US" altLang="ja-JP" dirty="0" smtClean="0"/>
          </a:p>
          <a:p>
            <a:pPr lvl="1"/>
            <a:r>
              <a:rPr kumimoji="1" lang="ja-JP" altLang="en-US" dirty="0"/>
              <a:t>対立</a:t>
            </a:r>
            <a:r>
              <a:rPr kumimoji="1" lang="ja-JP" altLang="en-US" dirty="0" smtClean="0"/>
              <a:t>仮説 </a:t>
            </a:r>
            <a:r>
              <a:rPr lang="en-US" altLang="ja-JP" i="1" dirty="0" smtClean="0">
                <a:latin typeface="Times New Roman" pitchFamily="18" charset="0"/>
                <a:cs typeface="Times New Roman" pitchFamily="18" charset="0"/>
              </a:rPr>
              <a:t>H</a:t>
            </a:r>
            <a:r>
              <a:rPr lang="en-US" altLang="ja-JP" baseline="-25000" dirty="0" smtClean="0"/>
              <a:t>1</a:t>
            </a:r>
            <a:r>
              <a:rPr lang="ja-JP" altLang="en-US" dirty="0" smtClean="0"/>
              <a:t>：</a:t>
            </a:r>
            <a:r>
              <a:rPr lang="ja-JP" altLang="en-US" dirty="0"/>
              <a:t>母集団での偏相関係数は</a:t>
            </a:r>
            <a:r>
              <a:rPr lang="ja-JP" altLang="en-US" dirty="0" smtClean="0"/>
              <a:t>０ではない（両側検定の対立仮説）</a:t>
            </a:r>
            <a:endParaRPr lang="en-US" altLang="ja-JP" dirty="0"/>
          </a:p>
        </p:txBody>
      </p:sp>
      <p:sp>
        <p:nvSpPr>
          <p:cNvPr id="4" name="テキスト ボックス 3"/>
          <p:cNvSpPr txBox="1"/>
          <p:nvPr/>
        </p:nvSpPr>
        <p:spPr>
          <a:xfrm>
            <a:off x="1598236" y="5013176"/>
            <a:ext cx="7056784" cy="1200329"/>
          </a:xfrm>
          <a:prstGeom prst="rect">
            <a:avLst/>
          </a:prstGeom>
          <a:noFill/>
        </p:spPr>
        <p:txBody>
          <a:bodyPr wrap="square" rtlCol="0">
            <a:spAutoFit/>
          </a:bodyPr>
          <a:lstStyle/>
          <a:p>
            <a:r>
              <a:rPr kumimoji="1" lang="ja-JP" altLang="en-US" sz="2400" dirty="0" smtClean="0"/>
              <a:t>注意：テキストでは，外に飲みに行った経験があると婚前性交に対して寛容になると考えて，対立仮説を片側にしている．</a:t>
            </a:r>
            <a:endParaRPr kumimoji="1" lang="ja-JP" altLang="en-US" sz="2400" dirty="0"/>
          </a:p>
        </p:txBody>
      </p:sp>
    </p:spTree>
    <p:extLst>
      <p:ext uri="{BB962C8B-B14F-4D97-AF65-F5344CB8AC3E}">
        <p14:creationId xmlns:p14="http://schemas.microsoft.com/office/powerpoint/2010/main" val="215214064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検定統計量</a:t>
            </a:r>
            <a:endParaRPr kumimoji="1" lang="en-US" altLang="ja-JP" dirty="0" smtClean="0"/>
          </a:p>
        </p:txBody>
      </p:sp>
      <mc:AlternateContent xmlns:mc="http://schemas.openxmlformats.org/markup-compatibility/2006">
        <mc:Choice xmlns:a14="http://schemas.microsoft.com/office/drawing/2010/main" Requires="a14">
          <p:sp>
            <p:nvSpPr>
              <p:cNvPr id="6" name="テキスト ボックス 5"/>
              <p:cNvSpPr txBox="1"/>
              <p:nvPr/>
            </p:nvSpPr>
            <p:spPr>
              <a:xfrm>
                <a:off x="2195736" y="2636912"/>
                <a:ext cx="3417218" cy="97501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𝐹</m:t>
                          </m:r>
                        </m:e>
                        <m:sub>
                          <m:r>
                            <a:rPr kumimoji="1" lang="en-US" altLang="ja-JP" sz="2800" b="0" i="1" smtClean="0">
                              <a:latin typeface="Cambria Math" panose="02040503050406030204" pitchFamily="18" charset="0"/>
                            </a:rPr>
                            <m:t>1,</m:t>
                          </m:r>
                          <m:r>
                            <a:rPr kumimoji="1" lang="en-US" altLang="ja-JP" sz="2800" b="0" i="1" smtClean="0">
                              <a:latin typeface="Cambria Math" panose="02040503050406030204" pitchFamily="18" charset="0"/>
                            </a:rPr>
                            <m:t>𝑁</m:t>
                          </m:r>
                          <m:r>
                            <a:rPr kumimoji="1" lang="en-US" altLang="ja-JP" sz="2800" b="0" i="1" smtClean="0">
                              <a:latin typeface="Cambria Math" panose="02040503050406030204" pitchFamily="18" charset="0"/>
                            </a:rPr>
                            <m:t>−3</m:t>
                          </m:r>
                        </m:sub>
                      </m:sSub>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up>
                              <m:r>
                                <a:rPr kumimoji="1" lang="en-US" altLang="ja-JP" sz="2800" b="0" i="1" smtClean="0">
                                  <a:latin typeface="Cambria Math" panose="02040503050406030204" pitchFamily="18" charset="0"/>
                                </a:rPr>
                                <m:t>2</m:t>
                              </m:r>
                            </m:sup>
                          </m:sSubSup>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𝑁</m:t>
                              </m:r>
                              <m:r>
                                <a:rPr kumimoji="1" lang="en-US" altLang="ja-JP" sz="2800" b="0" i="1" smtClean="0">
                                  <a:latin typeface="Cambria Math" panose="02040503050406030204" pitchFamily="18" charset="0"/>
                                </a:rPr>
                                <m:t>−3</m:t>
                              </m:r>
                            </m:e>
                          </m:d>
                        </m:num>
                        <m:den>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up>
                              <m:r>
                                <a:rPr kumimoji="1" lang="en-US" altLang="ja-JP" sz="2800" b="0" i="1" smtClean="0">
                                  <a:latin typeface="Cambria Math" panose="02040503050406030204" pitchFamily="18" charset="0"/>
                                </a:rPr>
                                <m:t>2</m:t>
                              </m:r>
                            </m:sup>
                          </m:sSubSup>
                        </m:den>
                      </m:f>
                    </m:oMath>
                  </m:oMathPara>
                </a14:m>
                <a:endParaRPr kumimoji="1" lang="ja-JP" altLang="en-US" sz="28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2195736" y="2636912"/>
                <a:ext cx="3417218" cy="97501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2195736" y="4104992"/>
                <a:ext cx="3111942" cy="108728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𝑡</m:t>
                          </m:r>
                        </m:e>
                        <m:sub>
                          <m:r>
                            <a:rPr kumimoji="1" lang="en-US" altLang="ja-JP" sz="2800" b="0" i="1" smtClean="0">
                              <a:latin typeface="Cambria Math" panose="02040503050406030204" pitchFamily="18" charset="0"/>
                            </a:rPr>
                            <m:t>𝑁</m:t>
                          </m:r>
                          <m:r>
                            <a:rPr kumimoji="1" lang="en-US" altLang="ja-JP" sz="2800" b="0" i="1" smtClean="0">
                              <a:latin typeface="Cambria Math" panose="02040503050406030204" pitchFamily="18" charset="0"/>
                            </a:rPr>
                            <m:t>−3</m:t>
                          </m:r>
                        </m:sub>
                      </m:sSub>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Sub>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𝑁</m:t>
                              </m:r>
                              <m:r>
                                <a:rPr kumimoji="1" lang="en-US" altLang="ja-JP" sz="2800" b="0" i="1" smtClean="0">
                                  <a:latin typeface="Cambria Math" panose="02040503050406030204" pitchFamily="18" charset="0"/>
                                </a:rPr>
                                <m:t>−3</m:t>
                              </m:r>
                            </m:e>
                          </m:rad>
                        </m:num>
                        <m:den>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𝑋𝑌</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𝑍</m:t>
                                  </m:r>
                                </m:sub>
                                <m:sup>
                                  <m:r>
                                    <a:rPr kumimoji="1" lang="en-US" altLang="ja-JP" sz="2800" b="0" i="1" smtClean="0">
                                      <a:latin typeface="Cambria Math" panose="02040503050406030204" pitchFamily="18" charset="0"/>
                                    </a:rPr>
                                    <m:t>2</m:t>
                                  </m:r>
                                </m:sup>
                              </m:sSubSup>
                            </m:e>
                          </m:rad>
                        </m:den>
                      </m:f>
                    </m:oMath>
                  </m:oMathPara>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2195736" y="4104992"/>
                <a:ext cx="3111942" cy="1087285"/>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972679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第３の変数</a:t>
            </a:r>
            <a:r>
              <a:rPr kumimoji="1" lang="ja-JP" altLang="en-US" i="1" dirty="0" smtClean="0">
                <a:latin typeface="Times New Roman" panose="02020603050405020304" pitchFamily="18" charset="0"/>
                <a:cs typeface="Times New Roman" panose="02020603050405020304" pitchFamily="18" charset="0"/>
              </a:rPr>
              <a:t> </a:t>
            </a:r>
            <a:r>
              <a:rPr kumimoji="1" lang="en-US" altLang="ja-JP" i="1" dirty="0" smtClean="0">
                <a:latin typeface="Times New Roman" panose="02020603050405020304" pitchFamily="18" charset="0"/>
                <a:cs typeface="Times New Roman" panose="02020603050405020304" pitchFamily="18" charset="0"/>
              </a:rPr>
              <a:t>Z </a:t>
            </a:r>
            <a:r>
              <a:rPr kumimoji="1" lang="ja-JP" altLang="en-US" dirty="0" smtClean="0"/>
              <a:t>による，（</a:t>
            </a:r>
            <a:r>
              <a:rPr kumimoji="1" lang="en-US" altLang="ja-JP" i="1" dirty="0" smtClean="0">
                <a:latin typeface="Times New Roman" panose="02020603050405020304" pitchFamily="18" charset="0"/>
                <a:cs typeface="Times New Roman" panose="02020603050405020304" pitchFamily="18" charset="0"/>
              </a:rPr>
              <a:t>X</a:t>
            </a:r>
            <a:r>
              <a:rPr kumimoji="1" lang="en-US" altLang="ja-JP" dirty="0" smtClean="0"/>
              <a:t> </a:t>
            </a:r>
            <a:r>
              <a:rPr kumimoji="1" lang="ja-JP" altLang="en-US" dirty="0" smtClean="0"/>
              <a:t>と </a:t>
            </a:r>
            <a:r>
              <a:rPr kumimoji="1" lang="en-US" altLang="ja-JP" i="1" dirty="0" smtClean="0">
                <a:latin typeface="Times New Roman" panose="02020603050405020304" pitchFamily="18" charset="0"/>
                <a:cs typeface="Times New Roman" panose="02020603050405020304" pitchFamily="18" charset="0"/>
              </a:rPr>
              <a:t>Y</a:t>
            </a:r>
            <a:r>
              <a:rPr kumimoji="1" lang="en-US" altLang="ja-JP" dirty="0" smtClean="0"/>
              <a:t> </a:t>
            </a:r>
            <a:r>
              <a:rPr kumimoji="1" lang="ja-JP" altLang="en-US" dirty="0" smtClean="0"/>
              <a:t>の）疑似関係とは何か，説明できますか？</a:t>
            </a:r>
            <a:endParaRPr kumimoji="1" lang="en-US" altLang="ja-JP" dirty="0" smtClean="0"/>
          </a:p>
          <a:p>
            <a:r>
              <a:rPr lang="ja-JP" altLang="en-US" dirty="0"/>
              <a:t>第３の</a:t>
            </a:r>
            <a:r>
              <a:rPr lang="ja-JP" altLang="en-US" dirty="0" smtClean="0"/>
              <a:t>変数 </a:t>
            </a:r>
            <a:r>
              <a:rPr lang="en-US" altLang="ja-JP" i="1" dirty="0" smtClean="0">
                <a:latin typeface="Times New Roman" panose="02020603050405020304" pitchFamily="18" charset="0"/>
                <a:cs typeface="Times New Roman" panose="02020603050405020304" pitchFamily="18" charset="0"/>
              </a:rPr>
              <a:t>Z </a:t>
            </a:r>
            <a:r>
              <a:rPr lang="ja-JP" altLang="en-US" dirty="0" smtClean="0"/>
              <a:t>による，媒介関係とは何か，説明できますか？</a:t>
            </a:r>
            <a:endParaRPr lang="en-US" altLang="ja-JP" dirty="0" smtClean="0"/>
          </a:p>
          <a:p>
            <a:r>
              <a:rPr lang="ja-JP" altLang="en-US" dirty="0"/>
              <a:t>多重クロス表</a:t>
            </a:r>
            <a:r>
              <a:rPr lang="ja-JP" altLang="en-US" dirty="0" smtClean="0"/>
              <a:t>を構成する目的を説明できますか？</a:t>
            </a:r>
            <a:endParaRPr lang="en-US" altLang="ja-JP" dirty="0" smtClean="0"/>
          </a:p>
        </p:txBody>
      </p:sp>
    </p:spTree>
    <p:extLst>
      <p:ext uri="{BB962C8B-B14F-4D97-AF65-F5344CB8AC3E}">
        <p14:creationId xmlns:p14="http://schemas.microsoft.com/office/powerpoint/2010/main" val="34827479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多重クロス表を構成することができますか？</a:t>
            </a:r>
            <a:endParaRPr lang="en-US" altLang="ja-JP" dirty="0"/>
          </a:p>
          <a:p>
            <a:pPr lvl="1"/>
            <a:r>
              <a:rPr lang="ja-JP" altLang="en-US" dirty="0"/>
              <a:t>零次の表</a:t>
            </a:r>
            <a:endParaRPr lang="en-US" altLang="ja-JP" dirty="0"/>
          </a:p>
          <a:p>
            <a:pPr lvl="1"/>
            <a:r>
              <a:rPr lang="ja-JP" altLang="en-US" dirty="0"/>
              <a:t>１次の表</a:t>
            </a:r>
          </a:p>
          <a:p>
            <a:r>
              <a:rPr kumimoji="1" lang="ja-JP" altLang="en-US" dirty="0" smtClean="0"/>
              <a:t>条件つき相関係数から，媒介関係あるいは疑似関係を明らかにすることができますか？</a:t>
            </a:r>
            <a:endParaRPr kumimoji="1" lang="en-US" altLang="ja-JP" dirty="0" smtClean="0"/>
          </a:p>
          <a:p>
            <a:r>
              <a:rPr lang="ja-JP" altLang="en-US" dirty="0"/>
              <a:t>条件つき相関係数から</a:t>
            </a:r>
            <a:r>
              <a:rPr lang="ja-JP" altLang="en-US" dirty="0" smtClean="0"/>
              <a:t>，交互作用効果を見つけること</a:t>
            </a:r>
            <a:r>
              <a:rPr lang="ja-JP" altLang="en-US" dirty="0"/>
              <a:t>ができますか</a:t>
            </a:r>
            <a:r>
              <a:rPr lang="ja-JP" altLang="en-US" dirty="0" smtClean="0"/>
              <a:t>？</a:t>
            </a:r>
            <a:endParaRPr lang="en-US" altLang="ja-JP" dirty="0" smtClean="0"/>
          </a:p>
        </p:txBody>
      </p:sp>
    </p:spTree>
    <p:extLst>
      <p:ext uri="{BB962C8B-B14F-4D97-AF65-F5344CB8AC3E}">
        <p14:creationId xmlns:p14="http://schemas.microsoft.com/office/powerpoint/2010/main" val="34596157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偏相関係数とは何か，説明できますか</a:t>
            </a:r>
            <a:r>
              <a:rPr lang="ja-JP" altLang="en-US" dirty="0" smtClean="0"/>
              <a:t>？</a:t>
            </a:r>
            <a:endParaRPr lang="en-US" altLang="ja-JP" dirty="0" smtClean="0"/>
          </a:p>
          <a:p>
            <a:r>
              <a:rPr lang="ja-JP" altLang="en-US" dirty="0"/>
              <a:t>偏相関</a:t>
            </a:r>
            <a:r>
              <a:rPr lang="ja-JP" altLang="en-US" dirty="0" smtClean="0"/>
              <a:t>係数を計算することができますか？</a:t>
            </a:r>
            <a:endParaRPr lang="en-US" altLang="ja-JP" dirty="0"/>
          </a:p>
          <a:p>
            <a:pPr lvl="1"/>
            <a:r>
              <a:rPr lang="ja-JP" altLang="en-US" dirty="0"/>
              <a:t>定義式は覚えなくてもよい．</a:t>
            </a:r>
            <a:endParaRPr lang="en-US" altLang="ja-JP" dirty="0"/>
          </a:p>
          <a:p>
            <a:r>
              <a:rPr kumimoji="1" lang="ja-JP" altLang="en-US" dirty="0" smtClean="0"/>
              <a:t>第３の変数 </a:t>
            </a:r>
            <a:r>
              <a:rPr kumimoji="1" lang="en-US" altLang="ja-JP" i="1" dirty="0" smtClean="0">
                <a:latin typeface="Times New Roman" panose="02020603050405020304" pitchFamily="18" charset="0"/>
                <a:cs typeface="Times New Roman" panose="02020603050405020304" pitchFamily="18" charset="0"/>
              </a:rPr>
              <a:t>Z</a:t>
            </a:r>
            <a:r>
              <a:rPr kumimoji="1" lang="en-US" altLang="ja-JP" dirty="0" smtClean="0"/>
              <a:t> </a:t>
            </a:r>
            <a:r>
              <a:rPr kumimoji="1" lang="ja-JP" altLang="en-US" dirty="0" smtClean="0"/>
              <a:t>による媒介関係あるいは疑似関係が存在する場合，</a:t>
            </a:r>
            <a:r>
              <a:rPr kumimoji="1" lang="en-US" altLang="ja-JP" i="1" dirty="0" smtClean="0">
                <a:latin typeface="Times New Roman" panose="02020603050405020304" pitchFamily="18" charset="0"/>
                <a:cs typeface="Times New Roman" panose="02020603050405020304" pitchFamily="18" charset="0"/>
              </a:rPr>
              <a:t>X</a:t>
            </a:r>
            <a:r>
              <a:rPr kumimoji="1" lang="en-US" altLang="ja-JP" dirty="0" smtClean="0"/>
              <a:t> </a:t>
            </a:r>
            <a:r>
              <a:rPr kumimoji="1" lang="ja-JP" altLang="en-US" dirty="0" smtClean="0"/>
              <a:t>と </a:t>
            </a:r>
            <a:r>
              <a:rPr kumimoji="1" lang="en-US" altLang="ja-JP" i="1" dirty="0" smtClean="0">
                <a:latin typeface="Times New Roman" panose="02020603050405020304" pitchFamily="18" charset="0"/>
                <a:cs typeface="Times New Roman" panose="02020603050405020304" pitchFamily="18" charset="0"/>
              </a:rPr>
              <a:t>Y</a:t>
            </a:r>
            <a:r>
              <a:rPr kumimoji="1" lang="en-US" altLang="ja-JP" dirty="0" smtClean="0"/>
              <a:t> </a:t>
            </a:r>
            <a:r>
              <a:rPr kumimoji="1" lang="ja-JP" altLang="en-US" dirty="0" err="1" smtClean="0"/>
              <a:t>の偏</a:t>
            </a:r>
            <a:r>
              <a:rPr kumimoji="1" lang="ja-JP" altLang="en-US" dirty="0" smtClean="0"/>
              <a:t>相関係数は，零次の表での相関係数と比べて，どのように変化しますか？</a:t>
            </a:r>
            <a:endParaRPr kumimoji="1" lang="en-US" altLang="ja-JP" dirty="0" smtClean="0"/>
          </a:p>
        </p:txBody>
      </p:sp>
    </p:spTree>
    <p:extLst>
      <p:ext uri="{BB962C8B-B14F-4D97-AF65-F5344CB8AC3E}">
        <p14:creationId xmlns:p14="http://schemas.microsoft.com/office/powerpoint/2010/main" val="242365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調査研究では，実験のような変数統制ができないことがほとんど．</a:t>
            </a:r>
            <a:endParaRPr lang="en-US" altLang="ja-JP" dirty="0" smtClean="0"/>
          </a:p>
          <a:p>
            <a:pPr lvl="1"/>
            <a:r>
              <a:rPr lang="ja-JP" altLang="en-US" dirty="0"/>
              <a:t>研究対象と</a:t>
            </a:r>
            <a:r>
              <a:rPr lang="ja-JP" altLang="en-US" dirty="0" smtClean="0"/>
              <a:t>なる人あるいはものの属性を，研究者が物理的に操作できない．</a:t>
            </a:r>
            <a:endParaRPr lang="en-US" altLang="ja-JP" dirty="0" smtClean="0"/>
          </a:p>
          <a:p>
            <a:r>
              <a:rPr lang="ja-JP" altLang="en-US" dirty="0"/>
              <a:t>２変数の関係に影響する</a:t>
            </a:r>
            <a:r>
              <a:rPr lang="ja-JP" altLang="en-US" dirty="0" smtClean="0"/>
              <a:t>と考えられる付加変数を確定し，その付加変数を測定し，</a:t>
            </a:r>
            <a:r>
              <a:rPr lang="ja-JP" altLang="en-US" u="sng" dirty="0" smtClean="0"/>
              <a:t>統計的操作によって付加変数の影響を統制する</a:t>
            </a:r>
            <a:r>
              <a:rPr lang="ja-JP" altLang="en-US" dirty="0" smtClean="0"/>
              <a:t>．</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２変数関係に影響する要因のすべてを識別して分析に加えることは不可能．</a:t>
            </a:r>
            <a:endParaRPr kumimoji="1" lang="en-US" altLang="ja-JP" dirty="0" smtClean="0"/>
          </a:p>
          <a:p>
            <a:r>
              <a:rPr lang="ja-JP" altLang="en-US" dirty="0"/>
              <a:t>したがって</a:t>
            </a:r>
            <a:r>
              <a:rPr lang="ja-JP" altLang="en-US" dirty="0" smtClean="0"/>
              <a:t>，付加変数として何を取り上げるかを決めるために，理論が極めて重要となる．</a:t>
            </a:r>
            <a:endParaRPr kumimoji="1" lang="ja-JP" altLang="en-US" dirty="0"/>
          </a:p>
        </p:txBody>
      </p:sp>
    </p:spTree>
    <p:extLst>
      <p:ext uri="{BB962C8B-B14F-4D97-AF65-F5344CB8AC3E}">
        <p14:creationId xmlns:p14="http://schemas.microsoft.com/office/powerpoint/2010/main" val="3283855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２変</a:t>
            </a:r>
            <a:r>
              <a:rPr lang="ja-JP" altLang="en-US" dirty="0" smtClean="0"/>
              <a:t>数間関係に他変数が混入するパターン</a:t>
            </a:r>
            <a:endParaRPr lang="en-US" altLang="ja-JP" dirty="0" smtClean="0"/>
          </a:p>
          <a:p>
            <a:pPr lvl="1"/>
            <a:r>
              <a:rPr kumimoji="1" lang="ja-JP" altLang="en-US" dirty="0" smtClean="0"/>
              <a:t>疑似関係（疑似相関）</a:t>
            </a:r>
            <a:endParaRPr kumimoji="1" lang="en-US" altLang="ja-JP" dirty="0" smtClean="0"/>
          </a:p>
          <a:p>
            <a:pPr lvl="1"/>
            <a:r>
              <a:rPr lang="ja-JP" altLang="en-US" dirty="0"/>
              <a:t>媒介</a:t>
            </a:r>
            <a:r>
              <a:rPr lang="ja-JP" altLang="en-US" dirty="0" smtClean="0"/>
              <a:t>関係</a:t>
            </a:r>
            <a:endParaRPr lang="en-US" altLang="ja-JP" dirty="0" smtClean="0"/>
          </a:p>
          <a:p>
            <a:pPr lvl="1"/>
            <a:r>
              <a:rPr kumimoji="1" lang="ja-JP" altLang="en-US" dirty="0" smtClean="0"/>
              <a:t>複合</a:t>
            </a:r>
            <a:r>
              <a:rPr lang="ja-JP" altLang="en-US" dirty="0"/>
              <a:t>因果</a:t>
            </a:r>
            <a:endParaRPr kumimoji="1" lang="ja-JP" altLang="en-US" dirty="0"/>
          </a:p>
        </p:txBody>
      </p:sp>
    </p:spTree>
    <p:extLst>
      <p:ext uri="{BB962C8B-B14F-4D97-AF65-F5344CB8AC3E}">
        <p14:creationId xmlns:p14="http://schemas.microsoft.com/office/powerpoint/2010/main" val="2706056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6536</TotalTime>
  <Words>4735</Words>
  <Application>Microsoft Office PowerPoint</Application>
  <PresentationFormat>画面に合わせる (4:3)</PresentationFormat>
  <Paragraphs>620</Paragraphs>
  <Slides>66</Slides>
  <Notes>5</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66</vt:i4>
      </vt:variant>
    </vt:vector>
  </HeadingPairs>
  <TitlesOfParts>
    <vt:vector size="74" baseType="lpstr">
      <vt:lpstr>ＭＳ Ｐゴシック</vt:lpstr>
      <vt:lpstr>游ゴシック</vt:lpstr>
      <vt:lpstr>Arial</vt:lpstr>
      <vt:lpstr>Calibri</vt:lpstr>
      <vt:lpstr>Cambria Math</vt:lpstr>
      <vt:lpstr>Times New Roman</vt:lpstr>
      <vt:lpstr>Office テーマ</vt:lpstr>
      <vt:lpstr>数式</vt:lpstr>
      <vt:lpstr>社会統計　第11回 多重分割表分析の論理（第10章）</vt:lpstr>
      <vt:lpstr>イントロダクション</vt:lpstr>
      <vt:lpstr>10.1 . 付加変数の統制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10.1.1.  疑似関係</vt:lpstr>
      <vt:lpstr>PowerPoint プレゼンテーション</vt:lpstr>
      <vt:lpstr>10.1.2.  媒介関係</vt:lpstr>
      <vt:lpstr>PowerPoint プレゼンテーション</vt:lpstr>
      <vt:lpstr>PowerPoint プレゼンテーション</vt:lpstr>
      <vt:lpstr>PowerPoint プレゼンテーション</vt:lpstr>
      <vt:lpstr>10.1.3.  複合因果</vt:lpstr>
      <vt:lpstr>PowerPoint プレゼンテーション</vt:lpstr>
      <vt:lpstr>PowerPoint プレゼンテーション</vt:lpstr>
      <vt:lpstr>10.2.　2×2 表における 第３の変数の統制</vt:lpstr>
      <vt:lpstr>10.2.1. 仮想例：家族の信仰と 10代の性行動</vt:lpstr>
      <vt:lpstr>PowerPoint プレゼンテーション</vt:lpstr>
      <vt:lpstr>PowerPoint プレゼンテーション</vt:lpstr>
      <vt:lpstr>10.2.2. 第３変数に効果がない場合</vt:lpstr>
      <vt:lpstr>PowerPoint プレゼンテーション</vt:lpstr>
      <vt:lpstr>PowerPoint プレゼンテーション</vt:lpstr>
      <vt:lpstr>PowerPoint プレゼンテーション</vt:lpstr>
      <vt:lpstr>10.2.3. 第３変数が部分的効果を 持つ場合</vt:lpstr>
      <vt:lpstr>PowerPoint プレゼンテーション</vt:lpstr>
      <vt:lpstr>10.2.4. 第３の変数による完全な説明</vt:lpstr>
      <vt:lpstr>PowerPoint プレゼンテーション</vt:lpstr>
      <vt:lpstr>練習問題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10.2.5. 第３変数の交互作用効果 がある場合</vt:lpstr>
      <vt:lpstr>PowerPoint プレゼンテーション</vt:lpstr>
      <vt:lpstr>PowerPoint プレゼンテーション</vt:lpstr>
      <vt:lpstr>PowerPoint プレゼンテーション</vt:lpstr>
      <vt:lpstr>10.2.6. 条件つき効果のまとめ</vt:lpstr>
      <vt:lpstr>PowerPoint プレゼンテーション</vt:lpstr>
      <vt:lpstr>PowerPoint プレゼンテーション</vt:lpstr>
      <vt:lpstr>PowerPoint プレゼンテーション</vt:lpstr>
      <vt:lpstr>10.3. 偏相関係数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10.3.1. 例示：３変数間相関</vt:lpstr>
      <vt:lpstr>PowerPoint プレゼンテーション</vt:lpstr>
      <vt:lpstr>PowerPoint プレゼンテーション</vt:lpstr>
      <vt:lpstr>10.3.1. 例示：３変数間相関</vt:lpstr>
      <vt:lpstr>PowerPoint プレゼンテーション</vt:lpstr>
      <vt:lpstr>PowerPoint プレゼンテーション</vt:lpstr>
      <vt:lpstr>10.3.2. 偏相関係数の有意性検定</vt:lpstr>
      <vt:lpstr>PowerPoint プレゼンテーション</vt:lpstr>
      <vt:lpstr>理解確認のポイント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第11回 多重分割表分析の論理（第10章）</dc:title>
  <dc:creator>Atsushi</dc:creator>
  <cp:lastModifiedBy>寺尾 敦</cp:lastModifiedBy>
  <cp:revision>153</cp:revision>
  <cp:lastPrinted>2019-07-01T23:56:06Z</cp:lastPrinted>
  <dcterms:created xsi:type="dcterms:W3CDTF">2010-06-14T22:43:06Z</dcterms:created>
  <dcterms:modified xsi:type="dcterms:W3CDTF">2020-07-13T19:45:25Z</dcterms:modified>
</cp:coreProperties>
</file>