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8"/>
  </p:notesMasterIdLst>
  <p:handoutMasterIdLst>
    <p:handoutMasterId r:id="rId69"/>
  </p:handoutMasterIdLst>
  <p:sldIdLst>
    <p:sldId id="256" r:id="rId2"/>
    <p:sldId id="257" r:id="rId3"/>
    <p:sldId id="258" r:id="rId4"/>
    <p:sldId id="285" r:id="rId5"/>
    <p:sldId id="284" r:id="rId6"/>
    <p:sldId id="286" r:id="rId7"/>
    <p:sldId id="259" r:id="rId8"/>
    <p:sldId id="293" r:id="rId9"/>
    <p:sldId id="294" r:id="rId10"/>
    <p:sldId id="261" r:id="rId11"/>
    <p:sldId id="287" r:id="rId12"/>
    <p:sldId id="262" r:id="rId13"/>
    <p:sldId id="263" r:id="rId14"/>
    <p:sldId id="283" r:id="rId15"/>
    <p:sldId id="288" r:id="rId16"/>
    <p:sldId id="264" r:id="rId17"/>
    <p:sldId id="289" r:id="rId18"/>
    <p:sldId id="323" r:id="rId19"/>
    <p:sldId id="265" r:id="rId20"/>
    <p:sldId id="266" r:id="rId21"/>
    <p:sldId id="267" r:id="rId22"/>
    <p:sldId id="291" r:id="rId23"/>
    <p:sldId id="268" r:id="rId24"/>
    <p:sldId id="272" r:id="rId25"/>
    <p:sldId id="290" r:id="rId26"/>
    <p:sldId id="275" r:id="rId27"/>
    <p:sldId id="269" r:id="rId28"/>
    <p:sldId id="271" r:id="rId29"/>
    <p:sldId id="273" r:id="rId30"/>
    <p:sldId id="274" r:id="rId31"/>
    <p:sldId id="277" r:id="rId32"/>
    <p:sldId id="276" r:id="rId33"/>
    <p:sldId id="298" r:id="rId34"/>
    <p:sldId id="317" r:id="rId35"/>
    <p:sldId id="292" r:id="rId36"/>
    <p:sldId id="278" r:id="rId37"/>
    <p:sldId id="279" r:id="rId38"/>
    <p:sldId id="280" r:id="rId39"/>
    <p:sldId id="301" r:id="rId40"/>
    <p:sldId id="305" r:id="rId41"/>
    <p:sldId id="281" r:id="rId42"/>
    <p:sldId id="295" r:id="rId43"/>
    <p:sldId id="296" r:id="rId44"/>
    <p:sldId id="297" r:id="rId45"/>
    <p:sldId id="302" r:id="rId46"/>
    <p:sldId id="282" r:id="rId47"/>
    <p:sldId id="300" r:id="rId48"/>
    <p:sldId id="307" r:id="rId49"/>
    <p:sldId id="322" r:id="rId50"/>
    <p:sldId id="308" r:id="rId51"/>
    <p:sldId id="309" r:id="rId52"/>
    <p:sldId id="303" r:id="rId53"/>
    <p:sldId id="318" r:id="rId54"/>
    <p:sldId id="304" r:id="rId55"/>
    <p:sldId id="306" r:id="rId56"/>
    <p:sldId id="310" r:id="rId57"/>
    <p:sldId id="311" r:id="rId58"/>
    <p:sldId id="313" r:id="rId59"/>
    <p:sldId id="312" r:id="rId60"/>
    <p:sldId id="314" r:id="rId61"/>
    <p:sldId id="315" r:id="rId62"/>
    <p:sldId id="299" r:id="rId63"/>
    <p:sldId id="316" r:id="rId64"/>
    <p:sldId id="319" r:id="rId65"/>
    <p:sldId id="320" r:id="rId66"/>
    <p:sldId id="321" r:id="rId67"/>
  </p:sldIdLst>
  <p:sldSz cx="9144000" cy="6858000" type="screen4x3"/>
  <p:notesSz cx="7034213" cy="101647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340"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48159" cy="510003"/>
          </a:xfrm>
          <a:prstGeom prst="rect">
            <a:avLst/>
          </a:prstGeom>
        </p:spPr>
        <p:txBody>
          <a:bodyPr vert="horz" lIns="98280" tIns="49140" rIns="98280" bIns="49140"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3984426" y="0"/>
            <a:ext cx="3048159" cy="510003"/>
          </a:xfrm>
          <a:prstGeom prst="rect">
            <a:avLst/>
          </a:prstGeom>
        </p:spPr>
        <p:txBody>
          <a:bodyPr vert="horz" lIns="98280" tIns="49140" rIns="98280" bIns="49140" rtlCol="0"/>
          <a:lstStyle>
            <a:lvl1pPr algn="r">
              <a:defRPr sz="1300"/>
            </a:lvl1pPr>
          </a:lstStyle>
          <a:p>
            <a:fld id="{91B29524-1826-43AF-BFDD-16057E289789}" type="datetimeFigureOut">
              <a:rPr kumimoji="1" lang="ja-JP" altLang="en-US" smtClean="0"/>
              <a:t>2020/7/14</a:t>
            </a:fld>
            <a:endParaRPr kumimoji="1" lang="ja-JP" altLang="en-US"/>
          </a:p>
        </p:txBody>
      </p:sp>
      <p:sp>
        <p:nvSpPr>
          <p:cNvPr id="4" name="フッター プレースホルダー 3"/>
          <p:cNvSpPr>
            <a:spLocks noGrp="1"/>
          </p:cNvSpPr>
          <p:nvPr>
            <p:ph type="ftr" sz="quarter" idx="2"/>
          </p:nvPr>
        </p:nvSpPr>
        <p:spPr>
          <a:xfrm>
            <a:off x="0" y="9654761"/>
            <a:ext cx="3048159" cy="510002"/>
          </a:xfrm>
          <a:prstGeom prst="rect">
            <a:avLst/>
          </a:prstGeom>
        </p:spPr>
        <p:txBody>
          <a:bodyPr vert="horz" lIns="98280" tIns="49140" rIns="98280" bIns="49140"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3984426" y="9654761"/>
            <a:ext cx="3048159" cy="510002"/>
          </a:xfrm>
          <a:prstGeom prst="rect">
            <a:avLst/>
          </a:prstGeom>
        </p:spPr>
        <p:txBody>
          <a:bodyPr vert="horz" lIns="98280" tIns="49140" rIns="98280" bIns="49140" rtlCol="0" anchor="b"/>
          <a:lstStyle>
            <a:lvl1pPr algn="r">
              <a:defRPr sz="1300"/>
            </a:lvl1pPr>
          </a:lstStyle>
          <a:p>
            <a:fld id="{25095773-E834-4E58-B317-DFE73CF872E5}" type="slidenum">
              <a:rPr kumimoji="1" lang="ja-JP" altLang="en-US" smtClean="0"/>
              <a:t>‹#›</a:t>
            </a:fld>
            <a:endParaRPr kumimoji="1" lang="ja-JP" altLang="en-US"/>
          </a:p>
        </p:txBody>
      </p:sp>
    </p:spTree>
    <p:extLst>
      <p:ext uri="{BB962C8B-B14F-4D97-AF65-F5344CB8AC3E}">
        <p14:creationId xmlns:p14="http://schemas.microsoft.com/office/powerpoint/2010/main" val="31201826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48159" cy="508238"/>
          </a:xfrm>
          <a:prstGeom prst="rect">
            <a:avLst/>
          </a:prstGeom>
        </p:spPr>
        <p:txBody>
          <a:bodyPr vert="horz" lIns="98280" tIns="49140" rIns="98280" bIns="49140" rtlCol="0"/>
          <a:lstStyle>
            <a:lvl1pPr algn="l">
              <a:defRPr sz="1300"/>
            </a:lvl1pPr>
          </a:lstStyle>
          <a:p>
            <a:endParaRPr kumimoji="1" lang="ja-JP" altLang="en-US"/>
          </a:p>
        </p:txBody>
      </p:sp>
      <p:sp>
        <p:nvSpPr>
          <p:cNvPr id="3" name="日付プレースホルダー 2"/>
          <p:cNvSpPr>
            <a:spLocks noGrp="1"/>
          </p:cNvSpPr>
          <p:nvPr>
            <p:ph type="dt" idx="1"/>
          </p:nvPr>
        </p:nvSpPr>
        <p:spPr>
          <a:xfrm>
            <a:off x="3984426" y="0"/>
            <a:ext cx="3048159" cy="508238"/>
          </a:xfrm>
          <a:prstGeom prst="rect">
            <a:avLst/>
          </a:prstGeom>
        </p:spPr>
        <p:txBody>
          <a:bodyPr vert="horz" lIns="98280" tIns="49140" rIns="98280" bIns="49140" rtlCol="0"/>
          <a:lstStyle>
            <a:lvl1pPr algn="r">
              <a:defRPr sz="1300"/>
            </a:lvl1pPr>
          </a:lstStyle>
          <a:p>
            <a:fld id="{C6B4A41C-C40F-4E4C-9E7C-029978CD0FE3}" type="datetimeFigureOut">
              <a:rPr kumimoji="1" lang="ja-JP" altLang="en-US" smtClean="0"/>
              <a:t>2020/7/14</a:t>
            </a:fld>
            <a:endParaRPr kumimoji="1" lang="ja-JP" altLang="en-US"/>
          </a:p>
        </p:txBody>
      </p:sp>
      <p:sp>
        <p:nvSpPr>
          <p:cNvPr id="4" name="スライド イメージ プレースホルダー 3"/>
          <p:cNvSpPr>
            <a:spLocks noGrp="1" noRot="1" noChangeAspect="1"/>
          </p:cNvSpPr>
          <p:nvPr>
            <p:ph type="sldImg" idx="2"/>
          </p:nvPr>
        </p:nvSpPr>
        <p:spPr>
          <a:xfrm>
            <a:off x="977900" y="762000"/>
            <a:ext cx="5080000" cy="3811588"/>
          </a:xfrm>
          <a:prstGeom prst="rect">
            <a:avLst/>
          </a:prstGeom>
          <a:noFill/>
          <a:ln w="12700">
            <a:solidFill>
              <a:prstClr val="black"/>
            </a:solidFill>
          </a:ln>
        </p:spPr>
        <p:txBody>
          <a:bodyPr vert="horz" lIns="98280" tIns="49140" rIns="98280" bIns="49140" rtlCol="0" anchor="ctr"/>
          <a:lstStyle/>
          <a:p>
            <a:endParaRPr lang="ja-JP" altLang="en-US"/>
          </a:p>
        </p:txBody>
      </p:sp>
      <p:sp>
        <p:nvSpPr>
          <p:cNvPr id="5" name="ノート プレースホルダー 4"/>
          <p:cNvSpPr>
            <a:spLocks noGrp="1"/>
          </p:cNvSpPr>
          <p:nvPr>
            <p:ph type="body" sz="quarter" idx="3"/>
          </p:nvPr>
        </p:nvSpPr>
        <p:spPr>
          <a:xfrm>
            <a:off x="703422" y="4828263"/>
            <a:ext cx="5627370" cy="4574143"/>
          </a:xfrm>
          <a:prstGeom prst="rect">
            <a:avLst/>
          </a:prstGeom>
        </p:spPr>
        <p:txBody>
          <a:bodyPr vert="horz" lIns="98280" tIns="49140" rIns="98280" bIns="4914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654761"/>
            <a:ext cx="3048159" cy="508238"/>
          </a:xfrm>
          <a:prstGeom prst="rect">
            <a:avLst/>
          </a:prstGeom>
        </p:spPr>
        <p:txBody>
          <a:bodyPr vert="horz" lIns="98280" tIns="49140" rIns="98280" bIns="49140"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984426" y="9654761"/>
            <a:ext cx="3048159" cy="508238"/>
          </a:xfrm>
          <a:prstGeom prst="rect">
            <a:avLst/>
          </a:prstGeom>
        </p:spPr>
        <p:txBody>
          <a:bodyPr vert="horz" lIns="98280" tIns="49140" rIns="98280" bIns="49140" rtlCol="0" anchor="b"/>
          <a:lstStyle>
            <a:lvl1pPr algn="r">
              <a:defRPr sz="1300"/>
            </a:lvl1pPr>
          </a:lstStyle>
          <a:p>
            <a:fld id="{03B322FA-A401-4A18-8453-9CAD712D1BD4}" type="slidenum">
              <a:rPr kumimoji="1" lang="ja-JP" altLang="en-US" smtClean="0"/>
              <a:t>‹#›</a:t>
            </a:fld>
            <a:endParaRPr kumimoji="1" lang="ja-JP" altLang="en-US"/>
          </a:p>
        </p:txBody>
      </p:sp>
    </p:spTree>
    <p:extLst>
      <p:ext uri="{BB962C8B-B14F-4D97-AF65-F5344CB8AC3E}">
        <p14:creationId xmlns:p14="http://schemas.microsoft.com/office/powerpoint/2010/main" val="32460517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安田三郎</a:t>
            </a:r>
            <a:r>
              <a:rPr kumimoji="1" lang="en-US" altLang="ja-JP" dirty="0" smtClean="0"/>
              <a:t>『</a:t>
            </a:r>
            <a:r>
              <a:rPr kumimoji="1" lang="ja-JP" altLang="en-US" dirty="0" smtClean="0"/>
              <a:t>社会統計学</a:t>
            </a:r>
            <a:r>
              <a:rPr kumimoji="1" lang="en-US" altLang="ja-JP" dirty="0" smtClean="0"/>
              <a:t>』p.103</a:t>
            </a:r>
            <a:endParaRPr kumimoji="1" lang="ja-JP" altLang="en-US" dirty="0"/>
          </a:p>
        </p:txBody>
      </p:sp>
      <p:sp>
        <p:nvSpPr>
          <p:cNvPr id="4" name="スライド番号プレースホルダー 3"/>
          <p:cNvSpPr>
            <a:spLocks noGrp="1"/>
          </p:cNvSpPr>
          <p:nvPr>
            <p:ph type="sldNum" sz="quarter" idx="10"/>
          </p:nvPr>
        </p:nvSpPr>
        <p:spPr/>
        <p:txBody>
          <a:bodyPr/>
          <a:lstStyle/>
          <a:p>
            <a:fld id="{03B322FA-A401-4A18-8453-9CAD712D1BD4}" type="slidenum">
              <a:rPr kumimoji="1" lang="ja-JP" altLang="en-US" smtClean="0"/>
              <a:t>13</a:t>
            </a:fld>
            <a:endParaRPr kumimoji="1" lang="ja-JP" altLang="en-US"/>
          </a:p>
        </p:txBody>
      </p:sp>
    </p:spTree>
    <p:extLst>
      <p:ext uri="{BB962C8B-B14F-4D97-AF65-F5344CB8AC3E}">
        <p14:creationId xmlns:p14="http://schemas.microsoft.com/office/powerpoint/2010/main" val="12994279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安田三郎</a:t>
            </a:r>
            <a:r>
              <a:rPr kumimoji="1" lang="en-US" altLang="ja-JP" dirty="0" smtClean="0"/>
              <a:t>『</a:t>
            </a:r>
            <a:r>
              <a:rPr kumimoji="1" lang="ja-JP" altLang="en-US" dirty="0" smtClean="0"/>
              <a:t>社会統計学</a:t>
            </a:r>
            <a:r>
              <a:rPr kumimoji="1" lang="en-US" altLang="ja-JP" dirty="0" smtClean="0"/>
              <a:t>』p.103</a:t>
            </a:r>
            <a:endParaRPr kumimoji="1" lang="ja-JP" altLang="en-US" dirty="0"/>
          </a:p>
        </p:txBody>
      </p:sp>
      <p:sp>
        <p:nvSpPr>
          <p:cNvPr id="4" name="スライド番号プレースホルダー 3"/>
          <p:cNvSpPr>
            <a:spLocks noGrp="1"/>
          </p:cNvSpPr>
          <p:nvPr>
            <p:ph type="sldNum" sz="quarter" idx="10"/>
          </p:nvPr>
        </p:nvSpPr>
        <p:spPr/>
        <p:txBody>
          <a:bodyPr/>
          <a:lstStyle/>
          <a:p>
            <a:fld id="{03B322FA-A401-4A18-8453-9CAD712D1BD4}" type="slidenum">
              <a:rPr kumimoji="1" lang="ja-JP" altLang="en-US" smtClean="0"/>
              <a:t>18</a:t>
            </a:fld>
            <a:endParaRPr kumimoji="1" lang="ja-JP" altLang="en-US"/>
          </a:p>
        </p:txBody>
      </p:sp>
    </p:spTree>
    <p:extLst>
      <p:ext uri="{BB962C8B-B14F-4D97-AF65-F5344CB8AC3E}">
        <p14:creationId xmlns:p14="http://schemas.microsoft.com/office/powerpoint/2010/main" val="910723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参考：安田三郎</a:t>
            </a:r>
            <a:r>
              <a:rPr kumimoji="1" lang="en-US" altLang="ja-JP" dirty="0" smtClean="0"/>
              <a:t>『</a:t>
            </a:r>
            <a:r>
              <a:rPr kumimoji="1" lang="ja-JP" altLang="en-US" dirty="0" smtClean="0"/>
              <a:t>社会統計学</a:t>
            </a:r>
            <a:r>
              <a:rPr kumimoji="1" lang="en-US" altLang="ja-JP" dirty="0" smtClean="0"/>
              <a:t>』p.101</a:t>
            </a:r>
            <a:endParaRPr kumimoji="1" lang="ja-JP" altLang="en-US" dirty="0"/>
          </a:p>
        </p:txBody>
      </p:sp>
      <p:sp>
        <p:nvSpPr>
          <p:cNvPr id="4" name="スライド番号プレースホルダー 3"/>
          <p:cNvSpPr>
            <a:spLocks noGrp="1"/>
          </p:cNvSpPr>
          <p:nvPr>
            <p:ph type="sldNum" sz="quarter" idx="10"/>
          </p:nvPr>
        </p:nvSpPr>
        <p:spPr/>
        <p:txBody>
          <a:bodyPr/>
          <a:lstStyle/>
          <a:p>
            <a:fld id="{03B322FA-A401-4A18-8453-9CAD712D1BD4}" type="slidenum">
              <a:rPr kumimoji="1" lang="ja-JP" altLang="en-US" smtClean="0"/>
              <a:t>33</a:t>
            </a:fld>
            <a:endParaRPr kumimoji="1" lang="ja-JP" altLang="en-US"/>
          </a:p>
        </p:txBody>
      </p:sp>
    </p:spTree>
    <p:extLst>
      <p:ext uri="{BB962C8B-B14F-4D97-AF65-F5344CB8AC3E}">
        <p14:creationId xmlns:p14="http://schemas.microsoft.com/office/powerpoint/2010/main" val="23982538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安田三郎</a:t>
            </a:r>
            <a:r>
              <a:rPr kumimoji="1" lang="en-US" altLang="ja-JP" dirty="0" smtClean="0"/>
              <a:t>『</a:t>
            </a:r>
            <a:r>
              <a:rPr kumimoji="1" lang="ja-JP" altLang="en-US" dirty="0" smtClean="0"/>
              <a:t>社会統計学</a:t>
            </a:r>
            <a:r>
              <a:rPr kumimoji="1" lang="en-US" altLang="ja-JP" dirty="0" smtClean="0"/>
              <a:t>』2.4</a:t>
            </a:r>
            <a:r>
              <a:rPr kumimoji="1" lang="ja-JP" altLang="en-US" dirty="0" smtClean="0"/>
              <a:t>節</a:t>
            </a:r>
            <a:endParaRPr kumimoji="1" lang="ja-JP" altLang="en-US" dirty="0"/>
          </a:p>
        </p:txBody>
      </p:sp>
      <p:sp>
        <p:nvSpPr>
          <p:cNvPr id="4" name="スライド番号プレースホルダー 3"/>
          <p:cNvSpPr>
            <a:spLocks noGrp="1"/>
          </p:cNvSpPr>
          <p:nvPr>
            <p:ph type="sldNum" sz="quarter" idx="10"/>
          </p:nvPr>
        </p:nvSpPr>
        <p:spPr/>
        <p:txBody>
          <a:bodyPr/>
          <a:lstStyle/>
          <a:p>
            <a:fld id="{03B322FA-A401-4A18-8453-9CAD712D1BD4}" type="slidenum">
              <a:rPr kumimoji="1" lang="ja-JP" altLang="en-US" smtClean="0"/>
              <a:t>42</a:t>
            </a:fld>
            <a:endParaRPr kumimoji="1" lang="ja-JP" altLang="en-US"/>
          </a:p>
        </p:txBody>
      </p:sp>
    </p:spTree>
    <p:extLst>
      <p:ext uri="{BB962C8B-B14F-4D97-AF65-F5344CB8AC3E}">
        <p14:creationId xmlns:p14="http://schemas.microsoft.com/office/powerpoint/2010/main" val="23545613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[XZ] </a:t>
            </a:r>
            <a:r>
              <a:rPr kumimoji="1" lang="ja-JP" altLang="en-US" dirty="0" smtClean="0"/>
              <a:t>と </a:t>
            </a:r>
            <a:r>
              <a:rPr kumimoji="1" lang="en-US" altLang="ja-JP" dirty="0" smtClean="0"/>
              <a:t>[YZ] </a:t>
            </a:r>
            <a:r>
              <a:rPr kumimoji="1" lang="ja-JP" altLang="en-US" dirty="0" smtClean="0"/>
              <a:t>によって２変数間の相関 </a:t>
            </a:r>
            <a:r>
              <a:rPr kumimoji="1" lang="en-US" altLang="ja-JP" dirty="0" smtClean="0"/>
              <a:t>[XY] </a:t>
            </a:r>
            <a:r>
              <a:rPr kumimoji="1" lang="ja-JP" altLang="en-US" dirty="0" smtClean="0"/>
              <a:t>が決まる．つまり，</a:t>
            </a:r>
            <a:r>
              <a:rPr kumimoji="1" lang="en-US" altLang="ja-JP" dirty="0" smtClean="0"/>
              <a:t>Z </a:t>
            </a:r>
            <a:r>
              <a:rPr kumimoji="1" lang="ja-JP" altLang="en-US" dirty="0" smtClean="0"/>
              <a:t>は相関を完全に説明する．</a:t>
            </a:r>
            <a:endParaRPr kumimoji="1" lang="ja-JP" altLang="en-US" dirty="0"/>
          </a:p>
        </p:txBody>
      </p:sp>
      <p:sp>
        <p:nvSpPr>
          <p:cNvPr id="4" name="スライド番号プレースホルダー 3"/>
          <p:cNvSpPr>
            <a:spLocks noGrp="1"/>
          </p:cNvSpPr>
          <p:nvPr>
            <p:ph type="sldNum" sz="quarter" idx="10"/>
          </p:nvPr>
        </p:nvSpPr>
        <p:spPr/>
        <p:txBody>
          <a:bodyPr/>
          <a:lstStyle/>
          <a:p>
            <a:fld id="{03B322FA-A401-4A18-8453-9CAD712D1BD4}" type="slidenum">
              <a:rPr kumimoji="1" lang="ja-JP" altLang="en-US" smtClean="0"/>
              <a:t>51</a:t>
            </a:fld>
            <a:endParaRPr kumimoji="1" lang="ja-JP" altLang="en-US"/>
          </a:p>
        </p:txBody>
      </p:sp>
    </p:spTree>
    <p:extLst>
      <p:ext uri="{BB962C8B-B14F-4D97-AF65-F5344CB8AC3E}">
        <p14:creationId xmlns:p14="http://schemas.microsoft.com/office/powerpoint/2010/main" val="1779852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092D26D3-A66B-4D11-8585-6842EBE5DE82}" type="datetimeFigureOut">
              <a:rPr kumimoji="1" lang="ja-JP" altLang="en-US" smtClean="0"/>
              <a:pPr/>
              <a:t>2020/7/14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464F20-6E3D-413D-8326-3FB8BFE7D094}"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92D26D3-A66B-4D11-8585-6842EBE5DE82}" type="datetimeFigureOut">
              <a:rPr kumimoji="1" lang="ja-JP" altLang="en-US" smtClean="0"/>
              <a:pPr/>
              <a:t>2020/7/14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464F20-6E3D-413D-8326-3FB8BFE7D094}"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92D26D3-A66B-4D11-8585-6842EBE5DE82}" type="datetimeFigureOut">
              <a:rPr kumimoji="1" lang="ja-JP" altLang="en-US" smtClean="0"/>
              <a:pPr/>
              <a:t>2020/7/14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464F20-6E3D-413D-8326-3FB8BFE7D094}"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92D26D3-A66B-4D11-8585-6842EBE5DE82}" type="datetimeFigureOut">
              <a:rPr kumimoji="1" lang="ja-JP" altLang="en-US" smtClean="0"/>
              <a:pPr/>
              <a:t>2020/7/14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464F20-6E3D-413D-8326-3FB8BFE7D094}"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092D26D3-A66B-4D11-8585-6842EBE5DE82}" type="datetimeFigureOut">
              <a:rPr kumimoji="1" lang="ja-JP" altLang="en-US" smtClean="0"/>
              <a:pPr/>
              <a:t>2020/7/14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464F20-6E3D-413D-8326-3FB8BFE7D094}"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092D26D3-A66B-4D11-8585-6842EBE5DE82}" type="datetimeFigureOut">
              <a:rPr kumimoji="1" lang="ja-JP" altLang="en-US" smtClean="0"/>
              <a:pPr/>
              <a:t>2020/7/14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A464F20-6E3D-413D-8326-3FB8BFE7D094}"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092D26D3-A66B-4D11-8585-6842EBE5DE82}" type="datetimeFigureOut">
              <a:rPr kumimoji="1" lang="ja-JP" altLang="en-US" smtClean="0"/>
              <a:pPr/>
              <a:t>2020/7/14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7A464F20-6E3D-413D-8326-3FB8BFE7D094}"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092D26D3-A66B-4D11-8585-6842EBE5DE82}" type="datetimeFigureOut">
              <a:rPr kumimoji="1" lang="ja-JP" altLang="en-US" smtClean="0"/>
              <a:pPr/>
              <a:t>2020/7/14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7A464F20-6E3D-413D-8326-3FB8BFE7D094}"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092D26D3-A66B-4D11-8585-6842EBE5DE82}" type="datetimeFigureOut">
              <a:rPr kumimoji="1" lang="ja-JP" altLang="en-US" smtClean="0"/>
              <a:pPr/>
              <a:t>2020/7/14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7A464F20-6E3D-413D-8326-3FB8BFE7D094}"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092D26D3-A66B-4D11-8585-6842EBE5DE82}" type="datetimeFigureOut">
              <a:rPr kumimoji="1" lang="ja-JP" altLang="en-US" smtClean="0"/>
              <a:pPr/>
              <a:t>2020/7/14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A464F20-6E3D-413D-8326-3FB8BFE7D094}"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092D26D3-A66B-4D11-8585-6842EBE5DE82}" type="datetimeFigureOut">
              <a:rPr kumimoji="1" lang="ja-JP" altLang="en-US" smtClean="0"/>
              <a:pPr/>
              <a:t>2020/7/14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A464F20-6E3D-413D-8326-3FB8BFE7D094}"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2D26D3-A66B-4D11-8585-6842EBE5DE82}" type="datetimeFigureOut">
              <a:rPr kumimoji="1" lang="ja-JP" altLang="en-US" smtClean="0"/>
              <a:pPr/>
              <a:t>2020/7/14</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64F20-6E3D-413D-8326-3FB8BFE7D094}"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2.wmf"/></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lang="ja-JP" altLang="en-US" dirty="0" smtClean="0"/>
              <a:t>社会統計　第</a:t>
            </a:r>
            <a:r>
              <a:rPr lang="en-US" altLang="ja-JP" dirty="0" smtClean="0"/>
              <a:t>11</a:t>
            </a:r>
            <a:r>
              <a:rPr lang="ja-JP" altLang="en-US" dirty="0" smtClean="0"/>
              <a:t>回</a:t>
            </a:r>
            <a:r>
              <a:rPr lang="en-US" altLang="ja-JP" dirty="0"/>
              <a:t/>
            </a:r>
            <a:br>
              <a:rPr lang="en-US" altLang="ja-JP" dirty="0"/>
            </a:br>
            <a:r>
              <a:rPr lang="ja-JP" altLang="en-US" dirty="0" smtClean="0"/>
              <a:t>多重分割表分析の論理（第</a:t>
            </a:r>
            <a:r>
              <a:rPr lang="en-US" altLang="ja-JP" dirty="0" smtClean="0"/>
              <a:t>10</a:t>
            </a:r>
            <a:r>
              <a:rPr lang="ja-JP" altLang="en-US" dirty="0" smtClean="0"/>
              <a:t>章）</a:t>
            </a:r>
            <a:endParaRPr kumimoji="1" lang="ja-JP" altLang="en-US" dirty="0"/>
          </a:p>
        </p:txBody>
      </p:sp>
      <p:sp>
        <p:nvSpPr>
          <p:cNvPr id="3" name="サブタイトル 2"/>
          <p:cNvSpPr>
            <a:spLocks noGrp="1"/>
          </p:cNvSpPr>
          <p:nvPr>
            <p:ph type="subTitle" idx="1"/>
          </p:nvPr>
        </p:nvSpPr>
        <p:spPr/>
        <p:txBody>
          <a:bodyPr/>
          <a:lstStyle/>
          <a:p>
            <a:r>
              <a:rPr lang="ja-JP" altLang="en-US" dirty="0" smtClean="0"/>
              <a:t>寺尾　敦</a:t>
            </a:r>
            <a:endParaRPr lang="en-US" altLang="ja-JP" dirty="0" smtClean="0"/>
          </a:p>
          <a:p>
            <a:r>
              <a:rPr lang="ja-JP" altLang="en-US" dirty="0" smtClean="0"/>
              <a:t>青山学院大学社会情報学部</a:t>
            </a:r>
            <a:endParaRPr lang="en-US" altLang="ja-JP" dirty="0" smtClean="0"/>
          </a:p>
          <a:p>
            <a:r>
              <a:rPr lang="en-US" altLang="ja-JP" dirty="0" smtClean="0"/>
              <a:t>atsushi@si.aoyama.ac.jp</a:t>
            </a:r>
            <a:endParaRPr lang="ja-JP" alt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10.1.1.  </a:t>
            </a:r>
            <a:r>
              <a:rPr kumimoji="1" lang="ja-JP" altLang="en-US" dirty="0" smtClean="0"/>
              <a:t>疑似関係</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u="sng" dirty="0" smtClean="0">
                <a:solidFill>
                  <a:srgbClr val="FF0000"/>
                </a:solidFill>
              </a:rPr>
              <a:t>疑似関係</a:t>
            </a:r>
            <a:r>
              <a:rPr kumimoji="1" lang="ja-JP" altLang="en-US" dirty="0" smtClean="0"/>
              <a:t>（</a:t>
            </a:r>
            <a:r>
              <a:rPr kumimoji="1" lang="en-US" altLang="ja-JP" dirty="0" smtClean="0"/>
              <a:t>spuriousness</a:t>
            </a:r>
            <a:r>
              <a:rPr kumimoji="1" lang="ja-JP" altLang="en-US" dirty="0" smtClean="0"/>
              <a:t>）：２変数</a:t>
            </a:r>
            <a:r>
              <a:rPr kumimoji="1" lang="ja-JP" altLang="en-US" i="1" dirty="0" smtClean="0">
                <a:latin typeface="Times New Roman" pitchFamily="18" charset="0"/>
                <a:cs typeface="Times New Roman" pitchFamily="18" charset="0"/>
              </a:rPr>
              <a:t> </a:t>
            </a:r>
            <a:r>
              <a:rPr kumimoji="1" lang="en-US" altLang="ja-JP" i="1" dirty="0" smtClean="0">
                <a:latin typeface="Times New Roman" pitchFamily="18" charset="0"/>
                <a:cs typeface="Times New Roman" pitchFamily="18" charset="0"/>
              </a:rPr>
              <a:t>X </a:t>
            </a:r>
            <a:r>
              <a:rPr kumimoji="1" lang="ja-JP" altLang="en-US" dirty="0" smtClean="0"/>
              <a:t>と</a:t>
            </a:r>
            <a:r>
              <a:rPr kumimoji="1" lang="ja-JP" altLang="en-US" i="1" dirty="0" smtClean="0">
                <a:latin typeface="Times New Roman" pitchFamily="18" charset="0"/>
                <a:cs typeface="Times New Roman" pitchFamily="18" charset="0"/>
              </a:rPr>
              <a:t> </a:t>
            </a:r>
            <a:r>
              <a:rPr kumimoji="1" lang="en-US" altLang="ja-JP" i="1" dirty="0" smtClean="0">
                <a:latin typeface="Times New Roman" pitchFamily="18" charset="0"/>
                <a:cs typeface="Times New Roman" pitchFamily="18" charset="0"/>
              </a:rPr>
              <a:t>Y </a:t>
            </a:r>
            <a:r>
              <a:rPr kumimoji="1" lang="ja-JP" altLang="en-US" dirty="0" smtClean="0"/>
              <a:t>の共通原因となっている別の変数 </a:t>
            </a:r>
            <a:r>
              <a:rPr lang="en-US" altLang="ja-JP" i="1" dirty="0" smtClean="0">
                <a:latin typeface="Times New Roman" pitchFamily="18" charset="0"/>
                <a:cs typeface="Times New Roman" pitchFamily="18" charset="0"/>
              </a:rPr>
              <a:t>Z</a:t>
            </a:r>
            <a:r>
              <a:rPr lang="en-US" altLang="ja-JP" dirty="0" smtClean="0"/>
              <a:t> </a:t>
            </a:r>
            <a:r>
              <a:rPr kumimoji="1" lang="ja-JP" altLang="en-US" dirty="0" smtClean="0"/>
              <a:t>が存在するために，２変数</a:t>
            </a:r>
            <a:r>
              <a:rPr kumimoji="1" lang="ja-JP" altLang="en-US" i="1" dirty="0" smtClean="0">
                <a:latin typeface="Times New Roman" pitchFamily="18" charset="0"/>
                <a:cs typeface="Times New Roman" pitchFamily="18" charset="0"/>
              </a:rPr>
              <a:t> </a:t>
            </a:r>
            <a:r>
              <a:rPr kumimoji="1" lang="en-US" altLang="ja-JP" i="1" dirty="0" smtClean="0">
                <a:latin typeface="Times New Roman" pitchFamily="18" charset="0"/>
                <a:cs typeface="Times New Roman" pitchFamily="18" charset="0"/>
              </a:rPr>
              <a:t>X </a:t>
            </a:r>
            <a:r>
              <a:rPr kumimoji="1" lang="ja-JP" altLang="en-US" dirty="0" smtClean="0"/>
              <a:t>と </a:t>
            </a:r>
            <a:r>
              <a:rPr kumimoji="1" lang="en-US" altLang="ja-JP" i="1" dirty="0" smtClean="0">
                <a:latin typeface="Times New Roman" pitchFamily="18" charset="0"/>
                <a:cs typeface="Times New Roman" pitchFamily="18" charset="0"/>
              </a:rPr>
              <a:t>Y</a:t>
            </a:r>
            <a:r>
              <a:rPr kumimoji="1" lang="en-US" altLang="ja-JP" dirty="0" smtClean="0"/>
              <a:t> </a:t>
            </a:r>
            <a:r>
              <a:rPr kumimoji="1" lang="ja-JP" altLang="en-US" dirty="0" smtClean="0"/>
              <a:t>の間に相関関係（</a:t>
            </a:r>
            <a:r>
              <a:rPr kumimoji="1" lang="ja-JP" altLang="en-US" u="sng" dirty="0" smtClean="0">
                <a:solidFill>
                  <a:srgbClr val="FF0000"/>
                </a:solidFill>
              </a:rPr>
              <a:t>疑似相関</a:t>
            </a:r>
            <a:r>
              <a:rPr kumimoji="1" lang="ja-JP" altLang="en-US" dirty="0" smtClean="0"/>
              <a:t>，</a:t>
            </a:r>
            <a:r>
              <a:rPr kumimoji="1" lang="en-US" altLang="ja-JP" dirty="0" smtClean="0"/>
              <a:t>spurious correlation</a:t>
            </a:r>
            <a:r>
              <a:rPr kumimoji="1" lang="ja-JP" altLang="en-US" dirty="0" smtClean="0"/>
              <a:t>）が見られること．</a:t>
            </a:r>
            <a:endParaRPr kumimoji="1" lang="en-US" altLang="ja-JP" dirty="0" smtClean="0"/>
          </a:p>
          <a:p>
            <a:pPr lvl="1"/>
            <a:r>
              <a:rPr lang="ja-JP" altLang="en-US" dirty="0" smtClean="0"/>
              <a:t>例：コウノトリの数（</a:t>
            </a:r>
            <a:r>
              <a:rPr lang="en-US" altLang="ja-JP" i="1" dirty="0" smtClean="0">
                <a:latin typeface="Times New Roman" pitchFamily="18" charset="0"/>
                <a:cs typeface="Times New Roman" pitchFamily="18" charset="0"/>
              </a:rPr>
              <a:t>X</a:t>
            </a:r>
            <a:r>
              <a:rPr lang="ja-JP" altLang="en-US" dirty="0" smtClean="0"/>
              <a:t>）と出生率（</a:t>
            </a:r>
            <a:r>
              <a:rPr lang="en-US" altLang="ja-JP" i="1" dirty="0" smtClean="0">
                <a:latin typeface="Times New Roman" pitchFamily="18" charset="0"/>
                <a:cs typeface="Times New Roman" pitchFamily="18" charset="0"/>
              </a:rPr>
              <a:t>Y</a:t>
            </a:r>
            <a:r>
              <a:rPr lang="ja-JP" altLang="en-US" dirty="0" smtClean="0"/>
              <a:t>）</a:t>
            </a:r>
            <a:endParaRPr kumimoji="1" lang="en-US" altLang="ja-JP" dirty="0" smtClean="0"/>
          </a:p>
          <a:p>
            <a:r>
              <a:rPr lang="ja-JP" altLang="en-US" dirty="0"/>
              <a:t>因果</a:t>
            </a:r>
            <a:r>
              <a:rPr lang="ja-JP" altLang="en-US" dirty="0" smtClean="0"/>
              <a:t>関係を主張するために必要なこと</a:t>
            </a:r>
            <a:endParaRPr lang="en-US" altLang="ja-JP" dirty="0" smtClean="0"/>
          </a:p>
          <a:p>
            <a:pPr lvl="1"/>
            <a:r>
              <a:rPr kumimoji="1" lang="ja-JP" altLang="en-US" dirty="0"/>
              <a:t>時間的</a:t>
            </a:r>
            <a:r>
              <a:rPr kumimoji="1" lang="ja-JP" altLang="en-US" dirty="0" smtClean="0"/>
              <a:t>順序</a:t>
            </a:r>
            <a:endParaRPr kumimoji="1" lang="en-US" altLang="ja-JP" dirty="0" smtClean="0"/>
          </a:p>
          <a:p>
            <a:pPr lvl="1"/>
            <a:r>
              <a:rPr lang="ja-JP" altLang="en-US" dirty="0"/>
              <a:t>理論的</a:t>
            </a:r>
            <a:r>
              <a:rPr lang="ja-JP" altLang="en-US" dirty="0" smtClean="0"/>
              <a:t>説明</a:t>
            </a:r>
            <a:endParaRPr lang="en-US" altLang="ja-JP" dirty="0" smtClean="0"/>
          </a:p>
          <a:p>
            <a:pPr lvl="1"/>
            <a:r>
              <a:rPr kumimoji="1" lang="ja-JP" altLang="en-US" dirty="0"/>
              <a:t>疑似</a:t>
            </a:r>
            <a:r>
              <a:rPr kumimoji="1" lang="ja-JP" altLang="en-US" dirty="0" smtClean="0"/>
              <a:t>相関の検討</a:t>
            </a:r>
            <a:endParaRPr kumimoji="1" lang="ja-JP"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normAutofit/>
          </a:bodyPr>
          <a:lstStyle/>
          <a:p>
            <a:r>
              <a:rPr kumimoji="1" lang="ja-JP" altLang="en-US" dirty="0" smtClean="0"/>
              <a:t>興味ある２変数間に因果関係はないが，共通する原因変数が２変数間に共変動をもたらしている場合，その共通原因の影響を統計的に一定に保つことによって，見かけ上の共変動を除去できる．</a:t>
            </a:r>
            <a:endParaRPr kumimoji="1" lang="en-US" altLang="ja-JP" dirty="0" smtClean="0"/>
          </a:p>
          <a:p>
            <a:r>
              <a:rPr lang="ja-JP" altLang="en-US" u="sng" dirty="0" smtClean="0"/>
              <a:t>統計的統制を行っても共変動関係が残れば，２変数間に因果関係が存在する可能性は高くなる</a:t>
            </a:r>
            <a:r>
              <a:rPr lang="ja-JP" altLang="en-US" dirty="0" smtClean="0"/>
              <a:t>．</a:t>
            </a:r>
            <a:endParaRPr kumimoji="1" lang="ja-JP" altLang="en-US" dirty="0"/>
          </a:p>
        </p:txBody>
      </p:sp>
    </p:spTree>
    <p:extLst>
      <p:ext uri="{BB962C8B-B14F-4D97-AF65-F5344CB8AC3E}">
        <p14:creationId xmlns:p14="http://schemas.microsoft.com/office/powerpoint/2010/main" val="41869313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10.1.2.  </a:t>
            </a:r>
            <a:r>
              <a:rPr kumimoji="1" lang="ja-JP" altLang="en-US" dirty="0" smtClean="0"/>
              <a:t>媒介関係</a:t>
            </a:r>
            <a:endParaRPr kumimoji="1" lang="ja-JP" altLang="en-US" dirty="0"/>
          </a:p>
        </p:txBody>
      </p:sp>
      <p:sp>
        <p:nvSpPr>
          <p:cNvPr id="3" name="コンテンツ プレースホルダ 2"/>
          <p:cNvSpPr>
            <a:spLocks noGrp="1"/>
          </p:cNvSpPr>
          <p:nvPr>
            <p:ph idx="1"/>
          </p:nvPr>
        </p:nvSpPr>
        <p:spPr/>
        <p:txBody>
          <a:bodyPr/>
          <a:lstStyle/>
          <a:p>
            <a:r>
              <a:rPr lang="ja-JP" altLang="en-US" u="sng" dirty="0" smtClean="0">
                <a:solidFill>
                  <a:srgbClr val="FF0000"/>
                </a:solidFill>
              </a:rPr>
              <a:t>媒介関係</a:t>
            </a:r>
            <a:r>
              <a:rPr lang="ja-JP" altLang="en-US" dirty="0" smtClean="0"/>
              <a:t>（</a:t>
            </a:r>
            <a:r>
              <a:rPr lang="en-US" altLang="ja-JP" dirty="0" smtClean="0"/>
              <a:t>intervening relation</a:t>
            </a:r>
            <a:r>
              <a:rPr lang="ja-JP" altLang="en-US" dirty="0" smtClean="0"/>
              <a:t>）：独立変数と従属変数を媒介する変数が存在する関係．</a:t>
            </a:r>
            <a:endParaRPr lang="en-US" altLang="ja-JP" dirty="0" smtClean="0"/>
          </a:p>
          <a:p>
            <a:pPr lvl="1"/>
            <a:r>
              <a:rPr kumimoji="1" lang="ja-JP" altLang="en-US" dirty="0" smtClean="0"/>
              <a:t>例：年齢（</a:t>
            </a:r>
            <a:r>
              <a:rPr kumimoji="1" lang="en-US" altLang="ja-JP" i="1" dirty="0" smtClean="0">
                <a:latin typeface="Times New Roman" pitchFamily="18" charset="0"/>
                <a:cs typeface="Times New Roman" pitchFamily="18" charset="0"/>
              </a:rPr>
              <a:t>X</a:t>
            </a:r>
            <a:r>
              <a:rPr kumimoji="1" lang="ja-JP" altLang="en-US" dirty="0" smtClean="0"/>
              <a:t>）と</a:t>
            </a:r>
            <a:r>
              <a:rPr lang="ja-JP" altLang="en-US" dirty="0" smtClean="0"/>
              <a:t>道徳的保守性</a:t>
            </a:r>
            <a:r>
              <a:rPr kumimoji="1" lang="ja-JP" altLang="en-US" dirty="0" smtClean="0"/>
              <a:t>（</a:t>
            </a:r>
            <a:r>
              <a:rPr kumimoji="1" lang="en-US" altLang="ja-JP" i="1" dirty="0" smtClean="0">
                <a:latin typeface="Times New Roman" pitchFamily="18" charset="0"/>
                <a:cs typeface="Times New Roman" pitchFamily="18" charset="0"/>
              </a:rPr>
              <a:t>Y</a:t>
            </a:r>
            <a:r>
              <a:rPr kumimoji="1" lang="ja-JP" altLang="en-US" dirty="0" smtClean="0"/>
              <a:t>）を信仰の強さ</a:t>
            </a:r>
            <a:r>
              <a:rPr lang="ja-JP" altLang="en-US" dirty="0" smtClean="0"/>
              <a:t>（</a:t>
            </a:r>
            <a:r>
              <a:rPr lang="en-US" altLang="ja-JP" i="1" dirty="0" smtClean="0">
                <a:latin typeface="Times New Roman" pitchFamily="18" charset="0"/>
                <a:cs typeface="Times New Roman" pitchFamily="18" charset="0"/>
              </a:rPr>
              <a:t>Z</a:t>
            </a:r>
            <a:r>
              <a:rPr lang="ja-JP" altLang="en-US" dirty="0" smtClean="0"/>
              <a:t>）</a:t>
            </a:r>
            <a:r>
              <a:rPr kumimoji="1" lang="ja-JP" altLang="en-US" dirty="0" smtClean="0"/>
              <a:t>が媒介．信仰の強さを一定にすれば（たとえば，信仰の程度が同程度の人</a:t>
            </a:r>
            <a:r>
              <a:rPr lang="ja-JP" altLang="en-US" dirty="0" smtClean="0"/>
              <a:t>を集めれば</a:t>
            </a:r>
            <a:r>
              <a:rPr kumimoji="1" lang="ja-JP" altLang="en-US" dirty="0" smtClean="0"/>
              <a:t>），年齢と道徳的保守性の共変動は小さくなる．</a:t>
            </a:r>
            <a:endParaRPr kumimoji="1" lang="ja-JP" altLang="en-US" dirty="0"/>
          </a:p>
        </p:txBody>
      </p:sp>
      <p:cxnSp>
        <p:nvCxnSpPr>
          <p:cNvPr id="8" name="直線矢印コネクタ 7"/>
          <p:cNvCxnSpPr/>
          <p:nvPr/>
        </p:nvCxnSpPr>
        <p:spPr>
          <a:xfrm>
            <a:off x="2627784" y="5231967"/>
            <a:ext cx="144016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a:off x="5004048" y="5245145"/>
            <a:ext cx="144016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1835696" y="4954346"/>
            <a:ext cx="434734" cy="584775"/>
          </a:xfrm>
          <a:prstGeom prst="rect">
            <a:avLst/>
          </a:prstGeom>
          <a:noFill/>
        </p:spPr>
        <p:txBody>
          <a:bodyPr wrap="none" rtlCol="0">
            <a:spAutoFit/>
          </a:bodyPr>
          <a:lstStyle/>
          <a:p>
            <a:r>
              <a:rPr kumimoji="1" lang="en-US" altLang="ja-JP" sz="3200" i="1" dirty="0" smtClean="0">
                <a:latin typeface="Times New Roman" pitchFamily="18" charset="0"/>
                <a:cs typeface="Times New Roman" pitchFamily="18" charset="0"/>
              </a:rPr>
              <a:t>X</a:t>
            </a:r>
            <a:endParaRPr kumimoji="1" lang="ja-JP" altLang="en-US" sz="3200" i="1" dirty="0">
              <a:latin typeface="Times New Roman" pitchFamily="18" charset="0"/>
              <a:cs typeface="Times New Roman" pitchFamily="18" charset="0"/>
            </a:endParaRPr>
          </a:p>
        </p:txBody>
      </p:sp>
      <p:sp>
        <p:nvSpPr>
          <p:cNvPr id="15" name="テキスト ボックス 14"/>
          <p:cNvSpPr txBox="1"/>
          <p:nvPr/>
        </p:nvSpPr>
        <p:spPr>
          <a:xfrm>
            <a:off x="4283968" y="4984151"/>
            <a:ext cx="412292" cy="584775"/>
          </a:xfrm>
          <a:prstGeom prst="rect">
            <a:avLst/>
          </a:prstGeom>
          <a:noFill/>
        </p:spPr>
        <p:txBody>
          <a:bodyPr wrap="none" rtlCol="0">
            <a:spAutoFit/>
          </a:bodyPr>
          <a:lstStyle/>
          <a:p>
            <a:r>
              <a:rPr lang="en-US" altLang="ja-JP" sz="3200" i="1" dirty="0">
                <a:latin typeface="Times New Roman" pitchFamily="18" charset="0"/>
                <a:cs typeface="Times New Roman" pitchFamily="18" charset="0"/>
              </a:rPr>
              <a:t>Z</a:t>
            </a:r>
            <a:endParaRPr kumimoji="1" lang="ja-JP" altLang="en-US" sz="3200" i="1" dirty="0">
              <a:latin typeface="Times New Roman" pitchFamily="18" charset="0"/>
              <a:cs typeface="Times New Roman" pitchFamily="18" charset="0"/>
            </a:endParaRPr>
          </a:p>
        </p:txBody>
      </p:sp>
      <p:sp>
        <p:nvSpPr>
          <p:cNvPr id="16" name="テキスト ボックス 15"/>
          <p:cNvSpPr txBox="1"/>
          <p:nvPr/>
        </p:nvSpPr>
        <p:spPr>
          <a:xfrm>
            <a:off x="6660232" y="4986669"/>
            <a:ext cx="412292" cy="584775"/>
          </a:xfrm>
          <a:prstGeom prst="rect">
            <a:avLst/>
          </a:prstGeom>
          <a:noFill/>
        </p:spPr>
        <p:txBody>
          <a:bodyPr wrap="none" rtlCol="0">
            <a:spAutoFit/>
          </a:bodyPr>
          <a:lstStyle/>
          <a:p>
            <a:r>
              <a:rPr lang="en-US" altLang="ja-JP" sz="3200" i="1" dirty="0">
                <a:latin typeface="Times New Roman" pitchFamily="18" charset="0"/>
                <a:cs typeface="Times New Roman" pitchFamily="18" charset="0"/>
              </a:rPr>
              <a:t>Y</a:t>
            </a:r>
            <a:endParaRPr kumimoji="1" lang="ja-JP" altLang="en-US" sz="3200" i="1" dirty="0">
              <a:latin typeface="Times New Roman" pitchFamily="18" charset="0"/>
              <a:cs typeface="Times New Roman" pitchFamily="18" charset="0"/>
            </a:endParaRPr>
          </a:p>
        </p:txBody>
      </p:sp>
      <p:sp>
        <p:nvSpPr>
          <p:cNvPr id="22" name="テキスト ボックス 21"/>
          <p:cNvSpPr txBox="1"/>
          <p:nvPr/>
        </p:nvSpPr>
        <p:spPr>
          <a:xfrm>
            <a:off x="3518006" y="5571444"/>
            <a:ext cx="1944216" cy="584775"/>
          </a:xfrm>
          <a:prstGeom prst="rect">
            <a:avLst/>
          </a:prstGeom>
          <a:noFill/>
        </p:spPr>
        <p:txBody>
          <a:bodyPr wrap="square" rtlCol="0">
            <a:spAutoFit/>
          </a:bodyPr>
          <a:lstStyle/>
          <a:p>
            <a:r>
              <a:rPr lang="ja-JP" altLang="en-US" sz="3200" dirty="0"/>
              <a:t>媒介関係</a:t>
            </a:r>
            <a:endParaRPr kumimoji="1" lang="ja-JP" altLang="en-US" sz="3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lang="ja-JP" altLang="en-US" dirty="0"/>
              <a:t>直接効果</a:t>
            </a:r>
            <a:r>
              <a:rPr lang="ja-JP" altLang="en-US" dirty="0" smtClean="0"/>
              <a:t>と間接効果</a:t>
            </a:r>
            <a:endParaRPr kumimoji="1" lang="ja-JP" altLang="en-US" dirty="0"/>
          </a:p>
        </p:txBody>
      </p:sp>
      <p:grpSp>
        <p:nvGrpSpPr>
          <p:cNvPr id="5" name="グループ化 4"/>
          <p:cNvGrpSpPr/>
          <p:nvPr/>
        </p:nvGrpSpPr>
        <p:grpSpPr>
          <a:xfrm>
            <a:off x="1773566" y="2196152"/>
            <a:ext cx="5596868" cy="3249071"/>
            <a:chOff x="1403648" y="2708920"/>
            <a:chExt cx="5596868" cy="3249071"/>
          </a:xfrm>
        </p:grpSpPr>
        <p:cxnSp>
          <p:nvCxnSpPr>
            <p:cNvPr id="4" name="直線矢印コネクタ 3"/>
            <p:cNvCxnSpPr>
              <a:endCxn id="11" idx="1"/>
            </p:cNvCxnSpPr>
            <p:nvPr/>
          </p:nvCxnSpPr>
          <p:spPr>
            <a:xfrm>
              <a:off x="2195736" y="3789040"/>
              <a:ext cx="2016224" cy="1876564"/>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6" name="直線矢印コネクタ 5"/>
            <p:cNvCxnSpPr/>
            <p:nvPr/>
          </p:nvCxnSpPr>
          <p:spPr>
            <a:xfrm flipV="1">
              <a:off x="4716016" y="3933056"/>
              <a:ext cx="1800200" cy="1728192"/>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a:off x="2483768" y="3501008"/>
              <a:ext cx="3744416" cy="1588"/>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1403648" y="3284984"/>
              <a:ext cx="434734" cy="584775"/>
            </a:xfrm>
            <a:prstGeom prst="rect">
              <a:avLst/>
            </a:prstGeom>
            <a:noFill/>
          </p:spPr>
          <p:txBody>
            <a:bodyPr wrap="none" rtlCol="0">
              <a:spAutoFit/>
            </a:bodyPr>
            <a:lstStyle/>
            <a:p>
              <a:r>
                <a:rPr kumimoji="1" lang="en-US" altLang="ja-JP" sz="3200" i="1" dirty="0" smtClean="0">
                  <a:latin typeface="Times New Roman" pitchFamily="18" charset="0"/>
                  <a:cs typeface="Times New Roman" pitchFamily="18" charset="0"/>
                </a:rPr>
                <a:t>X</a:t>
              </a:r>
              <a:endParaRPr kumimoji="1" lang="ja-JP" altLang="en-US" sz="3200" i="1" dirty="0">
                <a:latin typeface="Times New Roman" pitchFamily="18" charset="0"/>
                <a:cs typeface="Times New Roman" pitchFamily="18" charset="0"/>
              </a:endParaRPr>
            </a:p>
          </p:txBody>
        </p:sp>
        <p:sp>
          <p:nvSpPr>
            <p:cNvPr id="11" name="テキスト ボックス 10"/>
            <p:cNvSpPr txBox="1"/>
            <p:nvPr/>
          </p:nvSpPr>
          <p:spPr>
            <a:xfrm>
              <a:off x="4211960" y="5373216"/>
              <a:ext cx="412292" cy="584775"/>
            </a:xfrm>
            <a:prstGeom prst="rect">
              <a:avLst/>
            </a:prstGeom>
            <a:noFill/>
          </p:spPr>
          <p:txBody>
            <a:bodyPr wrap="none" rtlCol="0">
              <a:spAutoFit/>
            </a:bodyPr>
            <a:lstStyle/>
            <a:p>
              <a:r>
                <a:rPr kumimoji="1" lang="en-US" altLang="ja-JP" sz="3200" i="1" dirty="0" smtClean="0">
                  <a:latin typeface="Times New Roman" pitchFamily="18" charset="0"/>
                  <a:cs typeface="Times New Roman" pitchFamily="18" charset="0"/>
                </a:rPr>
                <a:t>Z</a:t>
              </a:r>
              <a:endParaRPr kumimoji="1" lang="ja-JP" altLang="en-US" sz="3200" i="1" dirty="0">
                <a:latin typeface="Times New Roman" pitchFamily="18" charset="0"/>
                <a:cs typeface="Times New Roman" pitchFamily="18" charset="0"/>
              </a:endParaRPr>
            </a:p>
          </p:txBody>
        </p:sp>
        <p:sp>
          <p:nvSpPr>
            <p:cNvPr id="14" name="テキスト ボックス 13"/>
            <p:cNvSpPr txBox="1"/>
            <p:nvPr/>
          </p:nvSpPr>
          <p:spPr>
            <a:xfrm>
              <a:off x="6588224" y="3140968"/>
              <a:ext cx="412292" cy="584775"/>
            </a:xfrm>
            <a:prstGeom prst="rect">
              <a:avLst/>
            </a:prstGeom>
            <a:noFill/>
          </p:spPr>
          <p:txBody>
            <a:bodyPr wrap="none" rtlCol="0">
              <a:spAutoFit/>
            </a:bodyPr>
            <a:lstStyle/>
            <a:p>
              <a:r>
                <a:rPr kumimoji="1" lang="en-US" altLang="ja-JP" sz="3200" i="1" dirty="0" smtClean="0">
                  <a:latin typeface="Times New Roman" pitchFamily="18" charset="0"/>
                  <a:cs typeface="Times New Roman" pitchFamily="18" charset="0"/>
                </a:rPr>
                <a:t>Y</a:t>
              </a:r>
              <a:endParaRPr kumimoji="1" lang="ja-JP" altLang="en-US" sz="3200" i="1" dirty="0">
                <a:latin typeface="Times New Roman" pitchFamily="18" charset="0"/>
                <a:cs typeface="Times New Roman" pitchFamily="18" charset="0"/>
              </a:endParaRPr>
            </a:p>
          </p:txBody>
        </p:sp>
        <p:sp>
          <p:nvSpPr>
            <p:cNvPr id="19" name="テキスト ボックス 18"/>
            <p:cNvSpPr txBox="1"/>
            <p:nvPr/>
          </p:nvSpPr>
          <p:spPr>
            <a:xfrm>
              <a:off x="3419872" y="2708920"/>
              <a:ext cx="1826141" cy="584775"/>
            </a:xfrm>
            <a:prstGeom prst="rect">
              <a:avLst/>
            </a:prstGeom>
            <a:noFill/>
          </p:spPr>
          <p:txBody>
            <a:bodyPr wrap="none" rtlCol="0">
              <a:spAutoFit/>
            </a:bodyPr>
            <a:lstStyle/>
            <a:p>
              <a:r>
                <a:rPr lang="ja-JP" altLang="en-US" sz="3200" dirty="0">
                  <a:solidFill>
                    <a:srgbClr val="7030A0"/>
                  </a:solidFill>
                </a:rPr>
                <a:t>直接効果</a:t>
              </a:r>
              <a:endParaRPr kumimoji="1" lang="ja-JP" altLang="en-US" sz="3200" dirty="0">
                <a:solidFill>
                  <a:srgbClr val="7030A0"/>
                </a:solidFill>
              </a:endParaRPr>
            </a:p>
          </p:txBody>
        </p:sp>
        <p:sp>
          <p:nvSpPr>
            <p:cNvPr id="22" name="テキスト ボックス 21"/>
            <p:cNvSpPr txBox="1"/>
            <p:nvPr/>
          </p:nvSpPr>
          <p:spPr>
            <a:xfrm>
              <a:off x="3563888" y="4221088"/>
              <a:ext cx="1826141" cy="584775"/>
            </a:xfrm>
            <a:prstGeom prst="rect">
              <a:avLst/>
            </a:prstGeom>
            <a:noFill/>
          </p:spPr>
          <p:txBody>
            <a:bodyPr wrap="none" rtlCol="0">
              <a:spAutoFit/>
            </a:bodyPr>
            <a:lstStyle/>
            <a:p>
              <a:r>
                <a:rPr lang="ja-JP" altLang="en-US" sz="3200" dirty="0">
                  <a:solidFill>
                    <a:srgbClr val="00B050"/>
                  </a:solidFill>
                </a:rPr>
                <a:t>間接</a:t>
              </a:r>
              <a:r>
                <a:rPr lang="ja-JP" altLang="en-US" sz="3200" dirty="0" smtClean="0">
                  <a:solidFill>
                    <a:srgbClr val="00B050"/>
                  </a:solidFill>
                </a:rPr>
                <a:t>効果</a:t>
              </a:r>
              <a:endParaRPr kumimoji="1" lang="ja-JP" altLang="en-US" sz="3200" dirty="0">
                <a:solidFill>
                  <a:srgbClr val="00B050"/>
                </a:solidFill>
              </a:endParaRPr>
            </a:p>
          </p:txBody>
        </p:sp>
      </p:grpSp>
      <p:sp>
        <p:nvSpPr>
          <p:cNvPr id="7" name="テキスト ボックス 6"/>
          <p:cNvSpPr txBox="1"/>
          <p:nvPr/>
        </p:nvSpPr>
        <p:spPr>
          <a:xfrm>
            <a:off x="945474" y="5589240"/>
            <a:ext cx="7272808" cy="830997"/>
          </a:xfrm>
          <a:prstGeom prst="rect">
            <a:avLst/>
          </a:prstGeom>
          <a:noFill/>
        </p:spPr>
        <p:txBody>
          <a:bodyPr wrap="square" rtlCol="0">
            <a:spAutoFit/>
          </a:bodyPr>
          <a:lstStyle/>
          <a:p>
            <a:r>
              <a:rPr kumimoji="1" lang="ja-JP" altLang="en-US" sz="2400" dirty="0" smtClean="0"/>
              <a:t>直接効果がなくても，</a:t>
            </a:r>
            <a:r>
              <a:rPr kumimoji="1" lang="en-US" altLang="ja-JP" sz="2400" i="1" dirty="0" smtClean="0">
                <a:latin typeface="Times New Roman" pitchFamily="18" charset="0"/>
                <a:cs typeface="Times New Roman" pitchFamily="18" charset="0"/>
              </a:rPr>
              <a:t>X</a:t>
            </a:r>
            <a:r>
              <a:rPr kumimoji="1" lang="en-US" altLang="ja-JP" sz="2400" dirty="0" smtClean="0"/>
              <a:t> </a:t>
            </a:r>
            <a:r>
              <a:rPr kumimoji="1" lang="ja-JP" altLang="en-US" sz="2400" dirty="0" smtClean="0"/>
              <a:t>と </a:t>
            </a:r>
            <a:r>
              <a:rPr kumimoji="1" lang="en-US" altLang="ja-JP" sz="2400" i="1" dirty="0" smtClean="0">
                <a:latin typeface="Times New Roman" pitchFamily="18" charset="0"/>
                <a:cs typeface="Times New Roman" pitchFamily="18" charset="0"/>
              </a:rPr>
              <a:t>Y</a:t>
            </a:r>
            <a:r>
              <a:rPr kumimoji="1" lang="en-US" altLang="ja-JP" sz="2400" dirty="0" smtClean="0"/>
              <a:t> </a:t>
            </a:r>
            <a:r>
              <a:rPr kumimoji="1" lang="ja-JP" altLang="en-US" sz="2400" dirty="0" smtClean="0"/>
              <a:t>の相関を疑似相関とは言わない．間接的とはいえ，因果関係が存在するから．</a:t>
            </a:r>
            <a:endParaRPr kumimoji="1" lang="ja-JP" altLang="en-US"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lang="ja-JP" altLang="en-US" dirty="0" smtClean="0"/>
              <a:t>媒介関係と疑似関係</a:t>
            </a:r>
            <a:endParaRPr kumimoji="1" lang="ja-JP" altLang="en-US" dirty="0"/>
          </a:p>
        </p:txBody>
      </p:sp>
      <p:cxnSp>
        <p:nvCxnSpPr>
          <p:cNvPr id="4" name="直線矢印コネクタ 3"/>
          <p:cNvCxnSpPr/>
          <p:nvPr/>
        </p:nvCxnSpPr>
        <p:spPr>
          <a:xfrm>
            <a:off x="1222902" y="3496652"/>
            <a:ext cx="900826" cy="94046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755576" y="2850435"/>
            <a:ext cx="434734" cy="584775"/>
          </a:xfrm>
          <a:prstGeom prst="rect">
            <a:avLst/>
          </a:prstGeom>
          <a:noFill/>
        </p:spPr>
        <p:txBody>
          <a:bodyPr wrap="none" rtlCol="0">
            <a:spAutoFit/>
          </a:bodyPr>
          <a:lstStyle/>
          <a:p>
            <a:r>
              <a:rPr kumimoji="1" lang="en-US" altLang="ja-JP" sz="3200" i="1" dirty="0" smtClean="0">
                <a:latin typeface="Times New Roman" pitchFamily="18" charset="0"/>
                <a:cs typeface="Times New Roman" pitchFamily="18" charset="0"/>
              </a:rPr>
              <a:t>X</a:t>
            </a:r>
            <a:endParaRPr kumimoji="1" lang="ja-JP" altLang="en-US" sz="3200" i="1" dirty="0">
              <a:latin typeface="Times New Roman" pitchFamily="18" charset="0"/>
              <a:cs typeface="Times New Roman" pitchFamily="18" charset="0"/>
            </a:endParaRPr>
          </a:p>
        </p:txBody>
      </p:sp>
      <p:sp>
        <p:nvSpPr>
          <p:cNvPr id="11" name="テキスト ボックス 10"/>
          <p:cNvSpPr txBox="1"/>
          <p:nvPr/>
        </p:nvSpPr>
        <p:spPr>
          <a:xfrm>
            <a:off x="2211799" y="4323680"/>
            <a:ext cx="412292" cy="584775"/>
          </a:xfrm>
          <a:prstGeom prst="rect">
            <a:avLst/>
          </a:prstGeom>
          <a:noFill/>
        </p:spPr>
        <p:txBody>
          <a:bodyPr wrap="none" rtlCol="0">
            <a:spAutoFit/>
          </a:bodyPr>
          <a:lstStyle/>
          <a:p>
            <a:r>
              <a:rPr kumimoji="1" lang="en-US" altLang="ja-JP" sz="3200" i="1" dirty="0" smtClean="0">
                <a:latin typeface="Times New Roman" pitchFamily="18" charset="0"/>
                <a:cs typeface="Times New Roman" pitchFamily="18" charset="0"/>
              </a:rPr>
              <a:t>Z</a:t>
            </a:r>
            <a:endParaRPr kumimoji="1" lang="ja-JP" altLang="en-US" sz="3200" i="1" dirty="0">
              <a:latin typeface="Times New Roman" pitchFamily="18" charset="0"/>
              <a:cs typeface="Times New Roman" pitchFamily="18" charset="0"/>
            </a:endParaRPr>
          </a:p>
        </p:txBody>
      </p:sp>
      <p:sp>
        <p:nvSpPr>
          <p:cNvPr id="14" name="テキスト ボックス 13"/>
          <p:cNvSpPr txBox="1"/>
          <p:nvPr/>
        </p:nvSpPr>
        <p:spPr>
          <a:xfrm>
            <a:off x="3719205" y="2850434"/>
            <a:ext cx="412292" cy="584775"/>
          </a:xfrm>
          <a:prstGeom prst="rect">
            <a:avLst/>
          </a:prstGeom>
          <a:noFill/>
        </p:spPr>
        <p:txBody>
          <a:bodyPr wrap="none" rtlCol="0">
            <a:spAutoFit/>
          </a:bodyPr>
          <a:lstStyle/>
          <a:p>
            <a:r>
              <a:rPr kumimoji="1" lang="en-US" altLang="ja-JP" sz="3200" i="1" dirty="0" smtClean="0">
                <a:latin typeface="Times New Roman" pitchFamily="18" charset="0"/>
                <a:cs typeface="Times New Roman" pitchFamily="18" charset="0"/>
              </a:rPr>
              <a:t>Y</a:t>
            </a:r>
            <a:endParaRPr kumimoji="1" lang="ja-JP" altLang="en-US" sz="3200" i="1" dirty="0">
              <a:latin typeface="Times New Roman" pitchFamily="18" charset="0"/>
              <a:cs typeface="Times New Roman" pitchFamily="18" charset="0"/>
            </a:endParaRPr>
          </a:p>
        </p:txBody>
      </p:sp>
      <p:cxnSp>
        <p:nvCxnSpPr>
          <p:cNvPr id="16" name="直線矢印コネクタ 15"/>
          <p:cNvCxnSpPr/>
          <p:nvPr/>
        </p:nvCxnSpPr>
        <p:spPr>
          <a:xfrm flipV="1">
            <a:off x="2711804" y="3496652"/>
            <a:ext cx="1009535" cy="93174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a:off x="5532081" y="3558095"/>
            <a:ext cx="900826" cy="940460"/>
          </a:xfrm>
          <a:prstGeom prst="straightConnector1">
            <a:avLst/>
          </a:prstGeom>
          <a:ln w="38100">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a:off x="5064755" y="2911878"/>
            <a:ext cx="434734" cy="584775"/>
          </a:xfrm>
          <a:prstGeom prst="rect">
            <a:avLst/>
          </a:prstGeom>
          <a:noFill/>
        </p:spPr>
        <p:txBody>
          <a:bodyPr wrap="none" rtlCol="0">
            <a:spAutoFit/>
          </a:bodyPr>
          <a:lstStyle/>
          <a:p>
            <a:r>
              <a:rPr kumimoji="1" lang="en-US" altLang="ja-JP" sz="3200" i="1" dirty="0" smtClean="0">
                <a:latin typeface="Times New Roman" pitchFamily="18" charset="0"/>
                <a:cs typeface="Times New Roman" pitchFamily="18" charset="0"/>
              </a:rPr>
              <a:t>X</a:t>
            </a:r>
            <a:endParaRPr kumimoji="1" lang="ja-JP" altLang="en-US" sz="3200" i="1" dirty="0">
              <a:latin typeface="Times New Roman" pitchFamily="18" charset="0"/>
              <a:cs typeface="Times New Roman" pitchFamily="18" charset="0"/>
            </a:endParaRPr>
          </a:p>
        </p:txBody>
      </p:sp>
      <p:sp>
        <p:nvSpPr>
          <p:cNvPr id="25" name="テキスト ボックス 24"/>
          <p:cNvSpPr txBox="1"/>
          <p:nvPr/>
        </p:nvSpPr>
        <p:spPr>
          <a:xfrm>
            <a:off x="6520978" y="4385123"/>
            <a:ext cx="412292" cy="584775"/>
          </a:xfrm>
          <a:prstGeom prst="rect">
            <a:avLst/>
          </a:prstGeom>
          <a:noFill/>
        </p:spPr>
        <p:txBody>
          <a:bodyPr wrap="none" rtlCol="0">
            <a:spAutoFit/>
          </a:bodyPr>
          <a:lstStyle/>
          <a:p>
            <a:r>
              <a:rPr kumimoji="1" lang="en-US" altLang="ja-JP" sz="3200" i="1" dirty="0" smtClean="0">
                <a:latin typeface="Times New Roman" pitchFamily="18" charset="0"/>
                <a:cs typeface="Times New Roman" pitchFamily="18" charset="0"/>
              </a:rPr>
              <a:t>Z</a:t>
            </a:r>
            <a:endParaRPr kumimoji="1" lang="ja-JP" altLang="en-US" sz="3200" i="1" dirty="0">
              <a:latin typeface="Times New Roman" pitchFamily="18" charset="0"/>
              <a:cs typeface="Times New Roman" pitchFamily="18" charset="0"/>
            </a:endParaRPr>
          </a:p>
        </p:txBody>
      </p:sp>
      <p:sp>
        <p:nvSpPr>
          <p:cNvPr id="26" name="テキスト ボックス 25"/>
          <p:cNvSpPr txBox="1"/>
          <p:nvPr/>
        </p:nvSpPr>
        <p:spPr>
          <a:xfrm>
            <a:off x="8028384" y="2911877"/>
            <a:ext cx="412292" cy="584775"/>
          </a:xfrm>
          <a:prstGeom prst="rect">
            <a:avLst/>
          </a:prstGeom>
          <a:noFill/>
        </p:spPr>
        <p:txBody>
          <a:bodyPr wrap="none" rtlCol="0">
            <a:spAutoFit/>
          </a:bodyPr>
          <a:lstStyle/>
          <a:p>
            <a:r>
              <a:rPr kumimoji="1" lang="en-US" altLang="ja-JP" sz="3200" i="1" dirty="0" smtClean="0">
                <a:latin typeface="Times New Roman" pitchFamily="18" charset="0"/>
                <a:cs typeface="Times New Roman" pitchFamily="18" charset="0"/>
              </a:rPr>
              <a:t>Y</a:t>
            </a:r>
            <a:endParaRPr kumimoji="1" lang="ja-JP" altLang="en-US" sz="3200" i="1" dirty="0">
              <a:latin typeface="Times New Roman" pitchFamily="18" charset="0"/>
              <a:cs typeface="Times New Roman" pitchFamily="18" charset="0"/>
            </a:endParaRPr>
          </a:p>
        </p:txBody>
      </p:sp>
      <p:cxnSp>
        <p:nvCxnSpPr>
          <p:cNvPr id="27" name="直線矢印コネクタ 26"/>
          <p:cNvCxnSpPr/>
          <p:nvPr/>
        </p:nvCxnSpPr>
        <p:spPr>
          <a:xfrm flipV="1">
            <a:off x="7020983" y="3558095"/>
            <a:ext cx="1009535" cy="93174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2267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疑似関係と媒介関係は，第３の変数の影響を一定に保ったときに興味ある２変数の共変動関係が小さくなるという点において同じ．</a:t>
            </a:r>
            <a:endParaRPr kumimoji="1" lang="en-US" altLang="ja-JP" dirty="0" smtClean="0"/>
          </a:p>
          <a:p>
            <a:r>
              <a:rPr lang="ja-JP" altLang="en-US" dirty="0"/>
              <a:t>しかし</a:t>
            </a:r>
            <a:r>
              <a:rPr lang="ja-JP" altLang="en-US" dirty="0" smtClean="0"/>
              <a:t>，関係の実質的意味は異なる．</a:t>
            </a:r>
            <a:endParaRPr lang="en-US" altLang="ja-JP" dirty="0" smtClean="0"/>
          </a:p>
          <a:p>
            <a:r>
              <a:rPr kumimoji="1" lang="ja-JP" altLang="en-US" u="sng" dirty="0" smtClean="0"/>
              <a:t>疑似関係なのか媒介関係なのかは，統計分析からは決定できない．理論</a:t>
            </a:r>
            <a:r>
              <a:rPr lang="ja-JP" altLang="en-US" u="sng" dirty="0"/>
              <a:t>や</a:t>
            </a:r>
            <a:r>
              <a:rPr lang="ja-JP" altLang="en-US" u="sng" dirty="0" smtClean="0"/>
              <a:t>，解釈のしやすさから決まる</a:t>
            </a:r>
            <a:r>
              <a:rPr kumimoji="1" lang="ja-JP" altLang="en-US" dirty="0" smtClean="0"/>
              <a:t>．</a:t>
            </a:r>
            <a:endParaRPr kumimoji="1" lang="ja-JP" altLang="en-US" dirty="0"/>
          </a:p>
        </p:txBody>
      </p:sp>
    </p:spTree>
    <p:extLst>
      <p:ext uri="{BB962C8B-B14F-4D97-AF65-F5344CB8AC3E}">
        <p14:creationId xmlns:p14="http://schemas.microsoft.com/office/powerpoint/2010/main" val="26495035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10.1.3.  </a:t>
            </a:r>
            <a:r>
              <a:rPr lang="ja-JP" altLang="en-US" dirty="0"/>
              <a:t>複合</a:t>
            </a:r>
            <a:r>
              <a:rPr kumimoji="1" lang="ja-JP" altLang="en-US" dirty="0" smtClean="0"/>
              <a:t>因果</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a:t>人間の行動が単一要因によるものだと断定する社会理論はほとんどない．</a:t>
            </a:r>
            <a:endParaRPr lang="en-US" altLang="ja-JP" dirty="0"/>
          </a:p>
          <a:p>
            <a:r>
              <a:rPr kumimoji="1" lang="ja-JP" altLang="en-US" u="sng" dirty="0" smtClean="0">
                <a:solidFill>
                  <a:srgbClr val="FF0000"/>
                </a:solidFill>
              </a:rPr>
              <a:t>複合因果</a:t>
            </a:r>
            <a:r>
              <a:rPr kumimoji="1" lang="ja-JP" altLang="en-US" dirty="0" smtClean="0"/>
              <a:t>（</a:t>
            </a:r>
            <a:r>
              <a:rPr kumimoji="1" lang="en-US" altLang="ja-JP" dirty="0" smtClean="0"/>
              <a:t>multiple causation</a:t>
            </a:r>
            <a:r>
              <a:rPr kumimoji="1" lang="ja-JP" altLang="en-US" dirty="0" smtClean="0"/>
              <a:t>）：</a:t>
            </a:r>
            <a:r>
              <a:rPr lang="ja-JP" altLang="en-US" dirty="0"/>
              <a:t>原因と</a:t>
            </a:r>
            <a:r>
              <a:rPr lang="ja-JP" altLang="en-US" dirty="0" smtClean="0"/>
              <a:t>なる変数が複数ある因果関係</a:t>
            </a:r>
            <a:endParaRPr lang="en-US" altLang="ja-JP" dirty="0" smtClean="0"/>
          </a:p>
          <a:p>
            <a:r>
              <a:rPr lang="ja-JP" altLang="en-US" dirty="0"/>
              <a:t>興味</a:t>
            </a:r>
            <a:r>
              <a:rPr lang="ja-JP" altLang="en-US" dirty="0" smtClean="0"/>
              <a:t>ある</a:t>
            </a:r>
            <a:r>
              <a:rPr lang="ja-JP" altLang="en-US" dirty="0"/>
              <a:t>従属</a:t>
            </a:r>
            <a:r>
              <a:rPr lang="ja-JP" altLang="en-US" dirty="0" smtClean="0"/>
              <a:t>変数に対して，複数の独立変数が持つ，複合的で同時的な関係を検討する．</a:t>
            </a:r>
            <a:endParaRPr lang="en-US" altLang="ja-JP"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normAutofit fontScale="92500" lnSpcReduction="10000"/>
          </a:bodyPr>
          <a:lstStyle/>
          <a:p>
            <a:r>
              <a:rPr lang="ja-JP" altLang="en-US" dirty="0"/>
              <a:t>検討されるもの</a:t>
            </a:r>
            <a:endParaRPr lang="en-US" altLang="ja-JP" dirty="0"/>
          </a:p>
          <a:p>
            <a:pPr lvl="1"/>
            <a:r>
              <a:rPr lang="ja-JP" altLang="en-US" dirty="0"/>
              <a:t>独立変数（要因）の集合全体としての効果</a:t>
            </a:r>
            <a:endParaRPr lang="en-US" altLang="ja-JP" dirty="0"/>
          </a:p>
          <a:p>
            <a:pPr lvl="1"/>
            <a:r>
              <a:rPr lang="ja-JP" altLang="en-US" dirty="0"/>
              <a:t>疑似関係</a:t>
            </a:r>
            <a:r>
              <a:rPr lang="ja-JP" altLang="en-US" dirty="0" smtClean="0"/>
              <a:t>や媒介関係を統制したときの，独立</a:t>
            </a:r>
            <a:r>
              <a:rPr lang="ja-JP" altLang="en-US" dirty="0"/>
              <a:t>変数それぞれの効果（相対的な重要性）</a:t>
            </a:r>
            <a:endParaRPr lang="en-US" altLang="ja-JP" dirty="0"/>
          </a:p>
          <a:p>
            <a:pPr lvl="1"/>
            <a:r>
              <a:rPr lang="ja-JP" altLang="en-US" dirty="0"/>
              <a:t>要因の組み合わせの効果（交互作用）</a:t>
            </a:r>
            <a:endParaRPr lang="en-US" altLang="ja-JP" dirty="0"/>
          </a:p>
          <a:p>
            <a:r>
              <a:rPr kumimoji="1" lang="ja-JP" altLang="en-US" dirty="0" smtClean="0"/>
              <a:t>分析方法</a:t>
            </a:r>
            <a:endParaRPr kumimoji="1" lang="en-US" altLang="ja-JP" dirty="0" smtClean="0"/>
          </a:p>
          <a:p>
            <a:pPr lvl="1"/>
            <a:r>
              <a:rPr lang="ja-JP" altLang="en-US" dirty="0" smtClean="0"/>
              <a:t>多要因の分散</a:t>
            </a:r>
            <a:r>
              <a:rPr lang="ja-JP" altLang="en-US" dirty="0"/>
              <a:t>分析</a:t>
            </a:r>
            <a:endParaRPr lang="en-US" altLang="ja-JP" dirty="0"/>
          </a:p>
          <a:p>
            <a:pPr lvl="1"/>
            <a:r>
              <a:rPr lang="ja-JP" altLang="en-US" dirty="0"/>
              <a:t>重回帰分析</a:t>
            </a:r>
            <a:endParaRPr lang="en-US" altLang="ja-JP" dirty="0"/>
          </a:p>
          <a:p>
            <a:pPr lvl="1"/>
            <a:r>
              <a:rPr lang="ja-JP" altLang="en-US" dirty="0"/>
              <a:t>多重分割表の</a:t>
            </a:r>
            <a:r>
              <a:rPr lang="ja-JP" altLang="en-US" dirty="0" smtClean="0"/>
              <a:t>分析（疑似関係，媒介関係の分析によく用いられる）</a:t>
            </a:r>
            <a:endParaRPr lang="en-US" altLang="ja-JP" dirty="0"/>
          </a:p>
        </p:txBody>
      </p:sp>
    </p:spTree>
    <p:extLst>
      <p:ext uri="{BB962C8B-B14F-4D97-AF65-F5344CB8AC3E}">
        <p14:creationId xmlns:p14="http://schemas.microsoft.com/office/powerpoint/2010/main" val="6957876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a:xfrm>
            <a:off x="467078" y="1628800"/>
            <a:ext cx="8229600" cy="4525963"/>
          </a:xfrm>
        </p:spPr>
        <p:txBody>
          <a:bodyPr/>
          <a:lstStyle/>
          <a:p>
            <a:r>
              <a:rPr kumimoji="1" lang="ja-JP" altLang="en-US" dirty="0" smtClean="0"/>
              <a:t>間接効果のない複合因果</a:t>
            </a:r>
            <a:endParaRPr kumimoji="1" lang="ja-JP" altLang="en-US" dirty="0"/>
          </a:p>
        </p:txBody>
      </p:sp>
      <p:grpSp>
        <p:nvGrpSpPr>
          <p:cNvPr id="5" name="グループ化 4"/>
          <p:cNvGrpSpPr/>
          <p:nvPr/>
        </p:nvGrpSpPr>
        <p:grpSpPr>
          <a:xfrm>
            <a:off x="1773566" y="2196152"/>
            <a:ext cx="6012901" cy="3249071"/>
            <a:chOff x="1403648" y="2708920"/>
            <a:chExt cx="6012901" cy="3249071"/>
          </a:xfrm>
        </p:grpSpPr>
        <p:cxnSp>
          <p:nvCxnSpPr>
            <p:cNvPr id="4" name="直線矢印コネクタ 3"/>
            <p:cNvCxnSpPr>
              <a:endCxn id="11" idx="1"/>
            </p:cNvCxnSpPr>
            <p:nvPr/>
          </p:nvCxnSpPr>
          <p:spPr>
            <a:xfrm>
              <a:off x="2195736" y="3789040"/>
              <a:ext cx="2016224" cy="1876564"/>
            </a:xfrm>
            <a:prstGeom prst="straightConnector1">
              <a:avLst/>
            </a:prstGeom>
            <a:ln w="38100">
              <a:solidFill>
                <a:schemeClr val="tx1"/>
              </a:solidFill>
              <a:prstDash val="sysDash"/>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6" name="直線矢印コネクタ 5"/>
            <p:cNvCxnSpPr/>
            <p:nvPr/>
          </p:nvCxnSpPr>
          <p:spPr>
            <a:xfrm flipV="1">
              <a:off x="4716016" y="3933056"/>
              <a:ext cx="1800200" cy="1728192"/>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a:off x="2483768" y="3501008"/>
              <a:ext cx="3744416" cy="1588"/>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1403648" y="3284984"/>
              <a:ext cx="434734" cy="584775"/>
            </a:xfrm>
            <a:prstGeom prst="rect">
              <a:avLst/>
            </a:prstGeom>
            <a:noFill/>
          </p:spPr>
          <p:txBody>
            <a:bodyPr wrap="none" rtlCol="0">
              <a:spAutoFit/>
            </a:bodyPr>
            <a:lstStyle/>
            <a:p>
              <a:r>
                <a:rPr kumimoji="1" lang="en-US" altLang="ja-JP" sz="3200" i="1" dirty="0" smtClean="0">
                  <a:latin typeface="Times New Roman" pitchFamily="18" charset="0"/>
                  <a:cs typeface="Times New Roman" pitchFamily="18" charset="0"/>
                </a:rPr>
                <a:t>X</a:t>
              </a:r>
              <a:endParaRPr kumimoji="1" lang="ja-JP" altLang="en-US" sz="3200" i="1" dirty="0">
                <a:latin typeface="Times New Roman" pitchFamily="18" charset="0"/>
                <a:cs typeface="Times New Roman" pitchFamily="18" charset="0"/>
              </a:endParaRPr>
            </a:p>
          </p:txBody>
        </p:sp>
        <p:sp>
          <p:nvSpPr>
            <p:cNvPr id="11" name="テキスト ボックス 10"/>
            <p:cNvSpPr txBox="1"/>
            <p:nvPr/>
          </p:nvSpPr>
          <p:spPr>
            <a:xfrm>
              <a:off x="4211960" y="5373216"/>
              <a:ext cx="412292" cy="584775"/>
            </a:xfrm>
            <a:prstGeom prst="rect">
              <a:avLst/>
            </a:prstGeom>
            <a:noFill/>
          </p:spPr>
          <p:txBody>
            <a:bodyPr wrap="none" rtlCol="0">
              <a:spAutoFit/>
            </a:bodyPr>
            <a:lstStyle/>
            <a:p>
              <a:r>
                <a:rPr kumimoji="1" lang="en-US" altLang="ja-JP" sz="3200" i="1" dirty="0" smtClean="0">
                  <a:latin typeface="Times New Roman" pitchFamily="18" charset="0"/>
                  <a:cs typeface="Times New Roman" pitchFamily="18" charset="0"/>
                </a:rPr>
                <a:t>Z</a:t>
              </a:r>
              <a:endParaRPr kumimoji="1" lang="ja-JP" altLang="en-US" sz="3200" i="1" dirty="0">
                <a:latin typeface="Times New Roman" pitchFamily="18" charset="0"/>
                <a:cs typeface="Times New Roman" pitchFamily="18" charset="0"/>
              </a:endParaRPr>
            </a:p>
          </p:txBody>
        </p:sp>
        <p:sp>
          <p:nvSpPr>
            <p:cNvPr id="14" name="テキスト ボックス 13"/>
            <p:cNvSpPr txBox="1"/>
            <p:nvPr/>
          </p:nvSpPr>
          <p:spPr>
            <a:xfrm>
              <a:off x="6588224" y="3140968"/>
              <a:ext cx="412292" cy="584775"/>
            </a:xfrm>
            <a:prstGeom prst="rect">
              <a:avLst/>
            </a:prstGeom>
            <a:noFill/>
          </p:spPr>
          <p:txBody>
            <a:bodyPr wrap="none" rtlCol="0">
              <a:spAutoFit/>
            </a:bodyPr>
            <a:lstStyle/>
            <a:p>
              <a:r>
                <a:rPr kumimoji="1" lang="en-US" altLang="ja-JP" sz="3200" i="1" dirty="0" smtClean="0">
                  <a:latin typeface="Times New Roman" pitchFamily="18" charset="0"/>
                  <a:cs typeface="Times New Roman" pitchFamily="18" charset="0"/>
                </a:rPr>
                <a:t>Y</a:t>
              </a:r>
              <a:endParaRPr kumimoji="1" lang="ja-JP" altLang="en-US" sz="3200" i="1" dirty="0">
                <a:latin typeface="Times New Roman" pitchFamily="18" charset="0"/>
                <a:cs typeface="Times New Roman" pitchFamily="18" charset="0"/>
              </a:endParaRPr>
            </a:p>
          </p:txBody>
        </p:sp>
        <p:sp>
          <p:nvSpPr>
            <p:cNvPr id="19" name="テキスト ボックス 18"/>
            <p:cNvSpPr txBox="1"/>
            <p:nvPr/>
          </p:nvSpPr>
          <p:spPr>
            <a:xfrm>
              <a:off x="3419872" y="2708920"/>
              <a:ext cx="1826141" cy="584775"/>
            </a:xfrm>
            <a:prstGeom prst="rect">
              <a:avLst/>
            </a:prstGeom>
            <a:noFill/>
          </p:spPr>
          <p:txBody>
            <a:bodyPr wrap="none" rtlCol="0">
              <a:spAutoFit/>
            </a:bodyPr>
            <a:lstStyle/>
            <a:p>
              <a:r>
                <a:rPr lang="ja-JP" altLang="en-US" sz="3200" dirty="0">
                  <a:solidFill>
                    <a:srgbClr val="7030A0"/>
                  </a:solidFill>
                </a:rPr>
                <a:t>直接効果</a:t>
              </a:r>
              <a:endParaRPr kumimoji="1" lang="ja-JP" altLang="en-US" sz="3200" dirty="0">
                <a:solidFill>
                  <a:srgbClr val="7030A0"/>
                </a:solidFill>
              </a:endParaRPr>
            </a:p>
          </p:txBody>
        </p:sp>
        <p:sp>
          <p:nvSpPr>
            <p:cNvPr id="22" name="テキスト ボックス 21"/>
            <p:cNvSpPr txBox="1"/>
            <p:nvPr/>
          </p:nvSpPr>
          <p:spPr>
            <a:xfrm>
              <a:off x="5590408" y="4821395"/>
              <a:ext cx="1826141" cy="584775"/>
            </a:xfrm>
            <a:prstGeom prst="rect">
              <a:avLst/>
            </a:prstGeom>
            <a:noFill/>
          </p:spPr>
          <p:txBody>
            <a:bodyPr wrap="none" rtlCol="0">
              <a:spAutoFit/>
            </a:bodyPr>
            <a:lstStyle/>
            <a:p>
              <a:r>
                <a:rPr lang="ja-JP" altLang="en-US" sz="3200" dirty="0" smtClean="0">
                  <a:solidFill>
                    <a:srgbClr val="00B050"/>
                  </a:solidFill>
                </a:rPr>
                <a:t>直接効果</a:t>
              </a:r>
              <a:endParaRPr kumimoji="1" lang="ja-JP" altLang="en-US" sz="3200" dirty="0">
                <a:solidFill>
                  <a:srgbClr val="00B050"/>
                </a:solidFill>
              </a:endParaRPr>
            </a:p>
          </p:txBody>
        </p:sp>
      </p:grpSp>
      <p:sp>
        <p:nvSpPr>
          <p:cNvPr id="15" name="テキスト ボックス 14"/>
          <p:cNvSpPr txBox="1"/>
          <p:nvPr/>
        </p:nvSpPr>
        <p:spPr>
          <a:xfrm>
            <a:off x="2350984" y="4214554"/>
            <a:ext cx="1005403" cy="584775"/>
          </a:xfrm>
          <a:prstGeom prst="rect">
            <a:avLst/>
          </a:prstGeom>
          <a:noFill/>
        </p:spPr>
        <p:txBody>
          <a:bodyPr wrap="none" rtlCol="0">
            <a:spAutoFit/>
          </a:bodyPr>
          <a:lstStyle/>
          <a:p>
            <a:r>
              <a:rPr lang="ja-JP" altLang="en-US" sz="3200" dirty="0"/>
              <a:t>相関</a:t>
            </a:r>
            <a:endParaRPr kumimoji="1" lang="ja-JP" altLang="en-US" sz="3200" dirty="0"/>
          </a:p>
        </p:txBody>
      </p:sp>
    </p:spTree>
    <p:extLst>
      <p:ext uri="{BB962C8B-B14F-4D97-AF65-F5344CB8AC3E}">
        <p14:creationId xmlns:p14="http://schemas.microsoft.com/office/powerpoint/2010/main" val="38907364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t>10.2.</a:t>
            </a:r>
            <a:r>
              <a:rPr lang="ja-JP" altLang="en-US" dirty="0" smtClean="0"/>
              <a:t>　</a:t>
            </a:r>
            <a:r>
              <a:rPr kumimoji="1" lang="en-US" altLang="ja-JP" dirty="0" smtClean="0"/>
              <a:t>2×2 </a:t>
            </a:r>
            <a:r>
              <a:rPr kumimoji="1" lang="ja-JP" altLang="en-US" dirty="0" smtClean="0"/>
              <a:t>表における</a:t>
            </a:r>
            <a:r>
              <a:rPr kumimoji="1" lang="en-US" altLang="ja-JP" dirty="0" smtClean="0"/>
              <a:t/>
            </a:r>
            <a:br>
              <a:rPr kumimoji="1" lang="en-US" altLang="ja-JP" dirty="0" smtClean="0"/>
            </a:br>
            <a:r>
              <a:rPr kumimoji="1" lang="ja-JP" altLang="en-US" dirty="0" smtClean="0"/>
              <a:t>第３の変数の統制</a:t>
            </a:r>
            <a:endParaRPr kumimoji="1" lang="ja-JP" altLang="en-US" dirty="0"/>
          </a:p>
        </p:txBody>
      </p:sp>
      <p:sp>
        <p:nvSpPr>
          <p:cNvPr id="3" name="コンテンツ プレースホルダ 2"/>
          <p:cNvSpPr>
            <a:spLocks noGrp="1"/>
          </p:cNvSpPr>
          <p:nvPr>
            <p:ph idx="1"/>
          </p:nvPr>
        </p:nvSpPr>
        <p:spPr/>
        <p:txBody>
          <a:bodyPr/>
          <a:lstStyle/>
          <a:p>
            <a:r>
              <a:rPr lang="ja-JP" altLang="en-US" u="sng" dirty="0" smtClean="0">
                <a:solidFill>
                  <a:srgbClr val="FF0000"/>
                </a:solidFill>
              </a:rPr>
              <a:t>多重クロス表</a:t>
            </a:r>
            <a:r>
              <a:rPr lang="ja-JP" altLang="en-US" dirty="0" smtClean="0"/>
              <a:t>：３変数以上の変数のクロス表</a:t>
            </a:r>
            <a:endParaRPr lang="en-US" altLang="ja-JP" dirty="0" smtClean="0"/>
          </a:p>
          <a:p>
            <a:r>
              <a:rPr lang="ja-JP" altLang="en-US" dirty="0" smtClean="0"/>
              <a:t>２</a:t>
            </a:r>
            <a:r>
              <a:rPr lang="ja-JP" altLang="en-US" dirty="0"/>
              <a:t>変数間</a:t>
            </a:r>
            <a:r>
              <a:rPr lang="ja-JP" altLang="en-US" dirty="0" smtClean="0"/>
              <a:t>の関係がクロス表に整理されているとする．このとき，第３の変数の影響を検討するために，３重クロス表を用いる．</a:t>
            </a:r>
            <a:endParaRPr lang="en-US" altLang="ja-JP" dirty="0" smtClean="0"/>
          </a:p>
          <a:p>
            <a:pPr lvl="1"/>
            <a:r>
              <a:rPr kumimoji="1" lang="ja-JP" altLang="en-US" dirty="0" smtClean="0"/>
              <a:t>立体的な</a:t>
            </a:r>
            <a:r>
              <a:rPr lang="ja-JP" altLang="en-US" dirty="0" smtClean="0"/>
              <a:t>表を作ることは難しいので，第３の変数の値に応じて，２重クロス表を複数作成する．</a:t>
            </a:r>
            <a:endParaRPr lang="en-US" altLang="ja-JP" dirty="0" smtClean="0"/>
          </a:p>
          <a:p>
            <a:pPr lvl="1"/>
            <a:r>
              <a:rPr kumimoji="1" lang="ja-JP" altLang="en-US" dirty="0"/>
              <a:t>ここでは</a:t>
            </a:r>
            <a:r>
              <a:rPr kumimoji="1" lang="ja-JP" altLang="en-US" dirty="0" smtClean="0"/>
              <a:t>，どの変数も２値変数である場合を説明する．</a:t>
            </a:r>
            <a:r>
              <a:rPr lang="en-US" altLang="ja-JP" dirty="0"/>
              <a:t> </a:t>
            </a:r>
            <a:r>
              <a:rPr lang="en-US" altLang="ja-JP" dirty="0" smtClean="0"/>
              <a:t>2×2×2</a:t>
            </a:r>
            <a:r>
              <a:rPr lang="ja-JP" altLang="en-US" dirty="0" smtClean="0"/>
              <a:t>表</a:t>
            </a:r>
            <a:endParaRPr lang="en-US" altLang="ja-JP"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イントロダクション</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ここまでは，主に，２変数間の関係を検討してきた</a:t>
            </a:r>
            <a:endParaRPr kumimoji="1" lang="en-US" altLang="ja-JP" dirty="0" smtClean="0"/>
          </a:p>
          <a:p>
            <a:pPr lvl="1"/>
            <a:r>
              <a:rPr lang="ja-JP" altLang="en-US" dirty="0" smtClean="0"/>
              <a:t>２変数の分割表</a:t>
            </a:r>
            <a:endParaRPr lang="en-US" altLang="ja-JP" dirty="0" smtClean="0"/>
          </a:p>
          <a:p>
            <a:pPr lvl="1"/>
            <a:r>
              <a:rPr lang="ja-JP" altLang="en-US" dirty="0"/>
              <a:t>１要因分散</a:t>
            </a:r>
            <a:r>
              <a:rPr lang="ja-JP" altLang="en-US" dirty="0" smtClean="0"/>
              <a:t>分析</a:t>
            </a:r>
            <a:endParaRPr lang="en-US" altLang="ja-JP" dirty="0" smtClean="0"/>
          </a:p>
          <a:p>
            <a:r>
              <a:rPr lang="ja-JP" altLang="en-US" dirty="0" smtClean="0"/>
              <a:t>第</a:t>
            </a:r>
            <a:r>
              <a:rPr lang="en-US" altLang="ja-JP" dirty="0" smtClean="0"/>
              <a:t>10</a:t>
            </a:r>
            <a:r>
              <a:rPr lang="ja-JP" altLang="en-US" dirty="0" smtClean="0"/>
              <a:t>章と第</a:t>
            </a:r>
            <a:r>
              <a:rPr lang="en-US" altLang="ja-JP" dirty="0" smtClean="0"/>
              <a:t>11</a:t>
            </a:r>
            <a:r>
              <a:rPr lang="ja-JP" altLang="en-US" dirty="0" smtClean="0"/>
              <a:t>章では，３変数以上の関係を検討する．</a:t>
            </a:r>
            <a:r>
              <a:rPr lang="ja-JP" altLang="en-US" u="sng" dirty="0" smtClean="0">
                <a:solidFill>
                  <a:srgbClr val="FF0000"/>
                </a:solidFill>
              </a:rPr>
              <a:t>多変量解析</a:t>
            </a:r>
            <a:r>
              <a:rPr lang="ja-JP" altLang="en-US" dirty="0" smtClean="0"/>
              <a:t>（</a:t>
            </a:r>
            <a:r>
              <a:rPr lang="en-US" altLang="ja-JP" dirty="0" smtClean="0"/>
              <a:t>multivariate analysis</a:t>
            </a:r>
            <a:r>
              <a:rPr lang="ja-JP" altLang="en-US" dirty="0" smtClean="0"/>
              <a:t>）</a:t>
            </a:r>
            <a:endParaRPr lang="en-US" altLang="ja-JP" dirty="0" smtClean="0"/>
          </a:p>
          <a:p>
            <a:pPr lvl="1"/>
            <a:r>
              <a:rPr lang="ja-JP" altLang="en-US" u="sng" dirty="0" smtClean="0">
                <a:solidFill>
                  <a:srgbClr val="FF0000"/>
                </a:solidFill>
              </a:rPr>
              <a:t>多重分割表</a:t>
            </a:r>
            <a:r>
              <a:rPr lang="ja-JP" altLang="en-US" dirty="0" smtClean="0"/>
              <a:t>（</a:t>
            </a:r>
            <a:r>
              <a:rPr lang="en-US" altLang="ja-JP" dirty="0" smtClean="0"/>
              <a:t>multivariate contingency table</a:t>
            </a:r>
            <a:r>
              <a:rPr lang="ja-JP" altLang="en-US" dirty="0" smtClean="0"/>
              <a:t>）</a:t>
            </a:r>
            <a:endParaRPr lang="en-US" altLang="ja-JP" dirty="0" smtClean="0"/>
          </a:p>
          <a:p>
            <a:pPr lvl="1"/>
            <a:r>
              <a:rPr lang="ja-JP" altLang="en-US" u="sng" dirty="0">
                <a:solidFill>
                  <a:srgbClr val="FF0000"/>
                </a:solidFill>
              </a:rPr>
              <a:t>重回帰</a:t>
            </a:r>
            <a:r>
              <a:rPr lang="ja-JP" altLang="en-US" u="sng" dirty="0" smtClean="0">
                <a:solidFill>
                  <a:srgbClr val="FF0000"/>
                </a:solidFill>
              </a:rPr>
              <a:t>分析</a:t>
            </a:r>
            <a:r>
              <a:rPr lang="ja-JP" altLang="en-US" dirty="0" smtClean="0"/>
              <a:t>（</a:t>
            </a:r>
            <a:r>
              <a:rPr lang="en-US" altLang="ja-JP" dirty="0" smtClean="0"/>
              <a:t>multiple regression analysis</a:t>
            </a:r>
            <a:r>
              <a:rPr lang="ja-JP" altLang="en-US" dirty="0" smtClean="0"/>
              <a:t>）</a:t>
            </a:r>
            <a:endParaRPr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10.2.1. </a:t>
            </a:r>
            <a:r>
              <a:rPr kumimoji="1" lang="ja-JP" altLang="en-US" dirty="0" smtClean="0"/>
              <a:t>仮想例：家族の信仰と</a:t>
            </a:r>
            <a:r>
              <a:rPr kumimoji="1" lang="en-US" altLang="ja-JP" dirty="0" smtClean="0"/>
              <a:t/>
            </a:r>
            <a:br>
              <a:rPr kumimoji="1" lang="en-US" altLang="ja-JP" dirty="0" smtClean="0"/>
            </a:br>
            <a:r>
              <a:rPr kumimoji="1" lang="en-US" altLang="ja-JP" dirty="0" smtClean="0"/>
              <a:t>10</a:t>
            </a:r>
            <a:r>
              <a:rPr kumimoji="1" lang="ja-JP" altLang="en-US" dirty="0" smtClean="0"/>
              <a:t>代の性行動</a:t>
            </a:r>
            <a:endParaRPr kumimoji="1" lang="ja-JP" altLang="en-US" dirty="0"/>
          </a:p>
        </p:txBody>
      </p:sp>
      <p:sp>
        <p:nvSpPr>
          <p:cNvPr id="3" name="コンテンツ プレースホルダ 2"/>
          <p:cNvSpPr>
            <a:spLocks noGrp="1"/>
          </p:cNvSpPr>
          <p:nvPr>
            <p:ph idx="1"/>
          </p:nvPr>
        </p:nvSpPr>
        <p:spPr/>
        <p:txBody>
          <a:bodyPr/>
          <a:lstStyle/>
          <a:p>
            <a:r>
              <a:rPr lang="ja-JP" altLang="en-US" u="sng" dirty="0" smtClean="0">
                <a:solidFill>
                  <a:srgbClr val="FF0000"/>
                </a:solidFill>
              </a:rPr>
              <a:t>零次の表</a:t>
            </a:r>
            <a:r>
              <a:rPr lang="ja-JP" altLang="en-US" dirty="0" smtClean="0"/>
              <a:t>（</a:t>
            </a:r>
            <a:r>
              <a:rPr lang="en-US" altLang="ja-JP" dirty="0" smtClean="0"/>
              <a:t>zero-order table</a:t>
            </a:r>
            <a:r>
              <a:rPr lang="ja-JP" altLang="en-US" dirty="0" smtClean="0"/>
              <a:t>）：統制さ</a:t>
            </a:r>
            <a:r>
              <a:rPr lang="ja-JP" altLang="en-US" dirty="0"/>
              <a:t>れる</a:t>
            </a:r>
            <a:r>
              <a:rPr lang="ja-JP" altLang="en-US" dirty="0" smtClean="0"/>
              <a:t>変数がない分割表</a:t>
            </a:r>
            <a:endParaRPr lang="en-US" altLang="ja-JP" dirty="0" smtClean="0"/>
          </a:p>
          <a:p>
            <a:r>
              <a:rPr kumimoji="1" lang="ja-JP" altLang="en-US" dirty="0"/>
              <a:t>信仰の強さ</a:t>
            </a:r>
            <a:r>
              <a:rPr kumimoji="1" lang="ja-JP" altLang="en-US" dirty="0" smtClean="0"/>
              <a:t>と婚前性交の間に相関関係</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1226099485"/>
              </p:ext>
            </p:extLst>
          </p:nvPr>
        </p:nvGraphicFramePr>
        <p:xfrm>
          <a:off x="683568" y="3429000"/>
          <a:ext cx="7632851" cy="2286000"/>
        </p:xfrm>
        <a:graphic>
          <a:graphicData uri="http://schemas.openxmlformats.org/drawingml/2006/table">
            <a:tbl>
              <a:tblPr firstRow="1" bandRow="1">
                <a:tableStyleId>{2D5ABB26-0587-4C30-8999-92F81FD0307C}</a:tableStyleId>
              </a:tblPr>
              <a:tblGrid>
                <a:gridCol w="1440160">
                  <a:extLst>
                    <a:ext uri="{9D8B030D-6E8A-4147-A177-3AD203B41FA5}">
                      <a16:colId xmlns:a16="http://schemas.microsoft.com/office/drawing/2014/main" val="20000"/>
                    </a:ext>
                  </a:extLst>
                </a:gridCol>
                <a:gridCol w="1224136">
                  <a:extLst>
                    <a:ext uri="{9D8B030D-6E8A-4147-A177-3AD203B41FA5}">
                      <a16:colId xmlns:a16="http://schemas.microsoft.com/office/drawing/2014/main" val="20001"/>
                    </a:ext>
                  </a:extLst>
                </a:gridCol>
                <a:gridCol w="1656185">
                  <a:extLst>
                    <a:ext uri="{9D8B030D-6E8A-4147-A177-3AD203B41FA5}">
                      <a16:colId xmlns:a16="http://schemas.microsoft.com/office/drawing/2014/main" val="20002"/>
                    </a:ext>
                  </a:extLst>
                </a:gridCol>
                <a:gridCol w="1656185">
                  <a:extLst>
                    <a:ext uri="{9D8B030D-6E8A-4147-A177-3AD203B41FA5}">
                      <a16:colId xmlns:a16="http://schemas.microsoft.com/office/drawing/2014/main" val="20003"/>
                    </a:ext>
                  </a:extLst>
                </a:gridCol>
                <a:gridCol w="1656185">
                  <a:extLst>
                    <a:ext uri="{9D8B030D-6E8A-4147-A177-3AD203B41FA5}">
                      <a16:colId xmlns:a16="http://schemas.microsoft.com/office/drawing/2014/main" val="20004"/>
                    </a:ext>
                  </a:extLst>
                </a:gridCol>
              </a:tblGrid>
              <a:tr h="370840">
                <a:tc rowSpan="2" gridSpan="2">
                  <a:txBody>
                    <a:bodyPr/>
                    <a:lstStyle/>
                    <a:p>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kumimoji="1" lang="ja-JP" altLang="en-US" sz="2800" dirty="0"/>
                    </a:p>
                  </a:txBody>
                  <a:tcPr/>
                </a:tc>
                <a:tc gridSpan="2">
                  <a:txBody>
                    <a:bodyPr/>
                    <a:lstStyle/>
                    <a:p>
                      <a:pPr algn="ctr"/>
                      <a:r>
                        <a:rPr kumimoji="1" lang="ja-JP" altLang="en-US" sz="2400" dirty="0" smtClean="0"/>
                        <a:t>家族は信仰深い？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tc rowSpan="2">
                  <a:txBody>
                    <a:bodyPr/>
                    <a:lstStyle/>
                    <a:p>
                      <a:pPr algn="ctr"/>
                      <a:r>
                        <a:rPr kumimoji="1" lang="ja-JP" altLang="en-US" sz="2400" dirty="0" smtClean="0"/>
                        <a:t>計</a:t>
                      </a:r>
                      <a:endParaRPr kumimoji="1" lang="ja-JP" altLang="en-US" sz="2400"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gridSpan="2" vMerge="1">
                  <a:txBody>
                    <a:bodyPr/>
                    <a:lstStyle/>
                    <a:p>
                      <a:endParaRPr kumimoji="1" lang="ja-JP" altLang="en-US" sz="2800"/>
                    </a:p>
                  </a:txBody>
                  <a:tcPr/>
                </a:tc>
                <a:tc hMerge="1" vMerge="1">
                  <a:txBody>
                    <a:bodyPr/>
                    <a:lstStyle/>
                    <a:p>
                      <a:endParaRPr kumimoji="1" lang="ja-JP" altLang="en-US" sz="2800" dirty="0"/>
                    </a:p>
                  </a:txBody>
                  <a:tcPr/>
                </a:tc>
                <a:tc>
                  <a:txBody>
                    <a:bodyPr/>
                    <a:lstStyle/>
                    <a:p>
                      <a:pPr algn="ctr"/>
                      <a:r>
                        <a:rPr kumimoji="1" lang="ja-JP" altLang="en-US" sz="2400" dirty="0" smtClean="0"/>
                        <a:t>いいえ </a:t>
                      </a:r>
                      <a:r>
                        <a:rPr kumimoji="1" lang="en-US" altLang="ja-JP" sz="2400" dirty="0" smtClean="0"/>
                        <a:t>[0]</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400" dirty="0" smtClean="0"/>
                        <a:t>はい </a:t>
                      </a:r>
                      <a:r>
                        <a:rPr kumimoji="1" lang="en-US" altLang="ja-JP" sz="2400" dirty="0" smtClean="0"/>
                        <a:t>[1]</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2800" dirty="0"/>
                    </a:p>
                  </a:txBody>
                  <a:tcPr/>
                </a:tc>
                <a:extLst>
                  <a:ext uri="{0D108BD9-81ED-4DB2-BD59-A6C34878D82A}">
                    <a16:rowId xmlns:a16="http://schemas.microsoft.com/office/drawing/2014/main" val="10001"/>
                  </a:ext>
                </a:extLst>
              </a:tr>
              <a:tr h="370840">
                <a:tc rowSpan="2">
                  <a:txBody>
                    <a:bodyPr/>
                    <a:lstStyle/>
                    <a:p>
                      <a:r>
                        <a:rPr kumimoji="1" lang="ja-JP" altLang="en-US" sz="2400" dirty="0" smtClean="0"/>
                        <a:t>婚前性交</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400" dirty="0" smtClean="0"/>
                        <a:t>ある </a:t>
                      </a:r>
                      <a:r>
                        <a:rPr kumimoji="1" lang="en-US" altLang="ja-JP" sz="2400" dirty="0" smtClean="0"/>
                        <a:t>[1]</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39.1%</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16.0%</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27.1%</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vMerge="1">
                  <a:txBody>
                    <a:bodyPr/>
                    <a:lstStyle/>
                    <a:p>
                      <a:endParaRPr kumimoji="1" lang="ja-JP" altLang="en-US" dirty="0"/>
                    </a:p>
                  </a:txBody>
                  <a:tcPr/>
                </a:tc>
                <a:tc>
                  <a:txBody>
                    <a:bodyPr/>
                    <a:lstStyle/>
                    <a:p>
                      <a:r>
                        <a:rPr kumimoji="1" lang="ja-JP" altLang="en-US" sz="2400" dirty="0" smtClean="0"/>
                        <a:t>ない </a:t>
                      </a:r>
                      <a:r>
                        <a:rPr kumimoji="1" lang="en-US" altLang="ja-JP" sz="2400" dirty="0" smtClean="0"/>
                        <a:t>[0]</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60.9%</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84.0%</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72.9%</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gridSpan="2">
                  <a:txBody>
                    <a:bodyPr/>
                    <a:lstStyle/>
                    <a:p>
                      <a:pPr algn="r"/>
                      <a:r>
                        <a:rPr kumimoji="1" lang="ja-JP" altLang="en-US" sz="2400" dirty="0" smtClean="0"/>
                        <a:t>計</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2800" dirty="0"/>
                    </a:p>
                  </a:txBody>
                  <a:tcPr/>
                </a:tc>
                <a:tc>
                  <a:txBody>
                    <a:bodyPr/>
                    <a:lstStyle/>
                    <a:p>
                      <a:r>
                        <a:rPr kumimoji="1" lang="en-US" altLang="ja-JP" sz="2400" dirty="0" smtClean="0"/>
                        <a:t>100% (92)</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t>100% (100)</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t>100% (192)</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5" name="テキスト ボックス 4"/>
          <p:cNvSpPr txBox="1"/>
          <p:nvPr/>
        </p:nvSpPr>
        <p:spPr>
          <a:xfrm>
            <a:off x="755576" y="5788424"/>
            <a:ext cx="2797561" cy="461665"/>
          </a:xfrm>
          <a:prstGeom prst="rect">
            <a:avLst/>
          </a:prstGeom>
          <a:noFill/>
        </p:spPr>
        <p:txBody>
          <a:bodyPr wrap="none" rtlCol="0">
            <a:spAutoFit/>
          </a:bodyPr>
          <a:lstStyle/>
          <a:p>
            <a:r>
              <a:rPr lang="ja-JP" altLang="en-US" sz="2400" dirty="0" smtClean="0"/>
              <a:t>ファイ係数：</a:t>
            </a:r>
            <a:r>
              <a:rPr lang="en-US" altLang="ja-JP" sz="2400" i="1" dirty="0" smtClean="0">
                <a:latin typeface="Times New Roman" pitchFamily="18" charset="0"/>
                <a:cs typeface="Times New Roman" pitchFamily="18" charset="0"/>
              </a:rPr>
              <a:t>φ </a:t>
            </a:r>
            <a:r>
              <a:rPr lang="en-US" altLang="ja-JP" sz="2400" dirty="0" smtClean="0"/>
              <a:t>= -0.26</a:t>
            </a:r>
            <a:endParaRPr kumimoji="1" lang="ja-JP" altLang="en-US"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smtClean="0"/>
              <a:t>家族の信仰と婚前性交との関係に，何らかの第３</a:t>
            </a:r>
            <a:r>
              <a:rPr lang="ja-JP" altLang="en-US" dirty="0"/>
              <a:t>の</a:t>
            </a:r>
            <a:r>
              <a:rPr lang="ja-JP" altLang="en-US" dirty="0" smtClean="0"/>
              <a:t>変数は存在するか？</a:t>
            </a:r>
            <a:endParaRPr lang="en-US" altLang="ja-JP" dirty="0" smtClean="0"/>
          </a:p>
          <a:p>
            <a:pPr lvl="1"/>
            <a:r>
              <a:rPr lang="ja-JP" altLang="en-US" dirty="0"/>
              <a:t>性体験</a:t>
            </a:r>
            <a:r>
              <a:rPr lang="ja-JP" altLang="en-US" dirty="0" smtClean="0"/>
              <a:t>を促す機会が頻繁にあるかどうかが，婚前性交の有無に影響するのでは？</a:t>
            </a:r>
            <a:endParaRPr lang="en-US" altLang="ja-JP" dirty="0" smtClean="0"/>
          </a:p>
          <a:p>
            <a:pPr lvl="1"/>
            <a:r>
              <a:rPr lang="ja-JP" altLang="en-US" dirty="0"/>
              <a:t>信仰深い家庭</a:t>
            </a:r>
            <a:r>
              <a:rPr lang="ja-JP" altLang="en-US" dirty="0" smtClean="0"/>
              <a:t>は，行動への束縛が強く，そうした機会が少ないのでは？</a:t>
            </a:r>
            <a:endParaRPr lang="en-US" altLang="ja-JP" dirty="0" smtClean="0"/>
          </a:p>
          <a:p>
            <a:pPr lvl="1"/>
            <a:r>
              <a:rPr lang="ja-JP" altLang="en-US" dirty="0" smtClean="0"/>
              <a:t>自動車を日常的に使用しているかどうかを，第３の変数として検討してみてはどうだろうか．</a:t>
            </a:r>
            <a:endParaRPr lang="en-US" altLang="ja-JP"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dirty="0"/>
              <a:t>第３の変数の影響を検討するために，</a:t>
            </a:r>
            <a:r>
              <a:rPr lang="ja-JP" altLang="en-US" u="sng" dirty="0">
                <a:solidFill>
                  <a:srgbClr val="FF0000"/>
                </a:solidFill>
              </a:rPr>
              <a:t>１次の表</a:t>
            </a:r>
            <a:r>
              <a:rPr lang="ja-JP" altLang="en-US" dirty="0"/>
              <a:t>（</a:t>
            </a:r>
            <a:r>
              <a:rPr lang="en-US" altLang="ja-JP" dirty="0"/>
              <a:t>first-order table</a:t>
            </a:r>
            <a:r>
              <a:rPr lang="ja-JP" altLang="en-US" dirty="0"/>
              <a:t>）を作る</a:t>
            </a:r>
            <a:r>
              <a:rPr lang="ja-JP" altLang="en-US" dirty="0" smtClean="0"/>
              <a:t>．</a:t>
            </a:r>
            <a:endParaRPr lang="en-US" altLang="ja-JP" dirty="0" smtClean="0"/>
          </a:p>
          <a:p>
            <a:pPr lvl="1"/>
            <a:r>
              <a:rPr lang="ja-JP" altLang="en-US" dirty="0"/>
              <a:t>第３の変数のカテゴリごと</a:t>
            </a:r>
            <a:r>
              <a:rPr lang="ja-JP" altLang="en-US" dirty="0" smtClean="0"/>
              <a:t>に，興味ある２変数のクロス表を作成する．</a:t>
            </a:r>
            <a:endParaRPr lang="en-US" altLang="ja-JP" dirty="0" smtClean="0"/>
          </a:p>
          <a:p>
            <a:pPr lvl="1"/>
            <a:r>
              <a:rPr lang="ja-JP" altLang="en-US" dirty="0"/>
              <a:t>次数</a:t>
            </a:r>
            <a:r>
              <a:rPr lang="ja-JP" altLang="en-US" dirty="0" smtClean="0"/>
              <a:t>は統制される変数の数を表す．</a:t>
            </a:r>
            <a:endParaRPr lang="en-US" altLang="ja-JP" dirty="0"/>
          </a:p>
          <a:p>
            <a:r>
              <a:rPr lang="ja-JP" altLang="en-US" dirty="0" smtClean="0"/>
              <a:t>これ</a:t>
            </a:r>
            <a:r>
              <a:rPr lang="ja-JP" altLang="en-US" dirty="0"/>
              <a:t>により，</a:t>
            </a:r>
            <a:r>
              <a:rPr lang="ja-JP" altLang="en-US" u="sng" dirty="0"/>
              <a:t>第３の変数の影響を一定にして（第３の変数の影響が同じ部分ごとに），興味ある２変数間の関係を検討できる</a:t>
            </a:r>
            <a:r>
              <a:rPr lang="ja-JP" altLang="en-US" dirty="0"/>
              <a:t>．</a:t>
            </a:r>
          </a:p>
          <a:p>
            <a:endParaRPr kumimoji="1" lang="ja-JP" altLang="en-US" dirty="0"/>
          </a:p>
        </p:txBody>
      </p:sp>
    </p:spTree>
    <p:extLst>
      <p:ext uri="{BB962C8B-B14F-4D97-AF65-F5344CB8AC3E}">
        <p14:creationId xmlns:p14="http://schemas.microsoft.com/office/powerpoint/2010/main" val="1784008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10.2.2. </a:t>
            </a:r>
            <a:r>
              <a:rPr kumimoji="1" lang="ja-JP" altLang="en-US" dirty="0" smtClean="0"/>
              <a:t>第３変数に効果がない場合</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１次の表（下位表）で認められる関係が，零次の表で認められる関係と変わらなかったとする（次のスライド）．このとき，第３の変数</a:t>
            </a:r>
            <a:r>
              <a:rPr lang="ja-JP" altLang="en-US" dirty="0"/>
              <a:t>は（零次の</a:t>
            </a:r>
            <a:r>
              <a:rPr lang="ja-JP" altLang="en-US" dirty="0" smtClean="0"/>
              <a:t>表での）</a:t>
            </a:r>
            <a:r>
              <a:rPr kumimoji="1" lang="ja-JP" altLang="en-US" dirty="0" smtClean="0"/>
              <a:t>共変動に効果を持たない．</a:t>
            </a:r>
            <a:endParaRPr kumimoji="1" lang="en-US" altLang="ja-JP" dirty="0" smtClean="0"/>
          </a:p>
          <a:p>
            <a:pPr lvl="1"/>
            <a:r>
              <a:rPr lang="ja-JP" altLang="en-US" u="sng" dirty="0" smtClean="0">
                <a:solidFill>
                  <a:srgbClr val="FF0000"/>
                </a:solidFill>
              </a:rPr>
              <a:t>条件つき相関係数</a:t>
            </a:r>
            <a:r>
              <a:rPr lang="ja-JP" altLang="en-US" dirty="0" smtClean="0"/>
              <a:t>（</a:t>
            </a:r>
            <a:r>
              <a:rPr lang="en-US" altLang="ja-JP" dirty="0" smtClean="0"/>
              <a:t>conditional correlation coefficient</a:t>
            </a:r>
            <a:r>
              <a:rPr lang="ja-JP" altLang="en-US" dirty="0" smtClean="0"/>
              <a:t>）：第３の変数ごとに作った分割表（下位表）におけるファイ係数．これらの値はほぼ同じで，零次の</a:t>
            </a:r>
            <a:r>
              <a:rPr lang="ja-JP" altLang="en-US" dirty="0"/>
              <a:t>表で</a:t>
            </a:r>
            <a:r>
              <a:rPr lang="ja-JP" altLang="en-US" dirty="0" smtClean="0"/>
              <a:t>のファイ係数と変わらない．</a:t>
            </a:r>
            <a:endParaRPr lang="en-US" altLang="ja-JP" dirty="0" smtClean="0"/>
          </a:p>
          <a:p>
            <a:pPr lvl="1"/>
            <a:r>
              <a:rPr kumimoji="1" lang="ja-JP" altLang="en-US" u="sng" dirty="0" smtClean="0">
                <a:solidFill>
                  <a:srgbClr val="FF0000"/>
                </a:solidFill>
              </a:rPr>
              <a:t>オッズ</a:t>
            </a:r>
            <a:r>
              <a:rPr lang="ja-JP" altLang="en-US" u="sng" dirty="0" smtClean="0">
                <a:solidFill>
                  <a:srgbClr val="FF0000"/>
                </a:solidFill>
              </a:rPr>
              <a:t>比</a:t>
            </a:r>
            <a:r>
              <a:rPr lang="ja-JP" altLang="en-US" dirty="0" smtClean="0"/>
              <a:t>も変化していない．（確かめてみよ）</a:t>
            </a:r>
            <a:endParaRPr kumimoji="1" lang="en-US" altLang="ja-JP"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4290488522"/>
              </p:ext>
            </p:extLst>
          </p:nvPr>
        </p:nvGraphicFramePr>
        <p:xfrm>
          <a:off x="899592" y="332656"/>
          <a:ext cx="7632849" cy="2286000"/>
        </p:xfrm>
        <a:graphic>
          <a:graphicData uri="http://schemas.openxmlformats.org/drawingml/2006/table">
            <a:tbl>
              <a:tblPr firstRow="1" bandRow="1">
                <a:tableStyleId>{2D5ABB26-0587-4C30-8999-92F81FD0307C}</a:tableStyleId>
              </a:tblPr>
              <a:tblGrid>
                <a:gridCol w="1800200">
                  <a:extLst>
                    <a:ext uri="{9D8B030D-6E8A-4147-A177-3AD203B41FA5}">
                      <a16:colId xmlns:a16="http://schemas.microsoft.com/office/drawing/2014/main" val="20000"/>
                    </a:ext>
                  </a:extLst>
                </a:gridCol>
                <a:gridCol w="1008112">
                  <a:extLst>
                    <a:ext uri="{9D8B030D-6E8A-4147-A177-3AD203B41FA5}">
                      <a16:colId xmlns:a16="http://schemas.microsoft.com/office/drawing/2014/main" val="20001"/>
                    </a:ext>
                  </a:extLst>
                </a:gridCol>
                <a:gridCol w="1608179">
                  <a:extLst>
                    <a:ext uri="{9D8B030D-6E8A-4147-A177-3AD203B41FA5}">
                      <a16:colId xmlns:a16="http://schemas.microsoft.com/office/drawing/2014/main" val="20002"/>
                    </a:ext>
                  </a:extLst>
                </a:gridCol>
                <a:gridCol w="1608179">
                  <a:extLst>
                    <a:ext uri="{9D8B030D-6E8A-4147-A177-3AD203B41FA5}">
                      <a16:colId xmlns:a16="http://schemas.microsoft.com/office/drawing/2014/main" val="20003"/>
                    </a:ext>
                  </a:extLst>
                </a:gridCol>
                <a:gridCol w="1608179">
                  <a:extLst>
                    <a:ext uri="{9D8B030D-6E8A-4147-A177-3AD203B41FA5}">
                      <a16:colId xmlns:a16="http://schemas.microsoft.com/office/drawing/2014/main" val="20004"/>
                    </a:ext>
                  </a:extLst>
                </a:gridCol>
              </a:tblGrid>
              <a:tr h="370840">
                <a:tc rowSpan="2" gridSpan="2">
                  <a:txBody>
                    <a:bodyPr/>
                    <a:lstStyle/>
                    <a:p>
                      <a:r>
                        <a:rPr kumimoji="1" lang="ja-JP" altLang="en-US" sz="2400" dirty="0" smtClean="0"/>
                        <a:t>自動車を日常的に使用しない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rowSpan="2" hMerge="1">
                  <a:txBody>
                    <a:bodyPr/>
                    <a:lstStyle/>
                    <a:p>
                      <a:endParaRPr kumimoji="1" lang="ja-JP" altLang="en-US" sz="2800" dirty="0"/>
                    </a:p>
                  </a:txBody>
                  <a:tcPr/>
                </a:tc>
                <a:tc gridSpan="2">
                  <a:txBody>
                    <a:bodyPr/>
                    <a:lstStyle/>
                    <a:p>
                      <a:pPr algn="ctr"/>
                      <a:r>
                        <a:rPr kumimoji="1" lang="ja-JP" altLang="en-US" sz="2400" dirty="0" smtClean="0"/>
                        <a:t>家族は信仰深い？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tc rowSpan="2">
                  <a:txBody>
                    <a:bodyPr/>
                    <a:lstStyle/>
                    <a:p>
                      <a:pPr algn="ctr"/>
                      <a:r>
                        <a:rPr kumimoji="1" lang="ja-JP" altLang="en-US" sz="2400" dirty="0" smtClean="0"/>
                        <a:t>計</a:t>
                      </a:r>
                      <a:endParaRPr kumimoji="1" lang="ja-JP" altLang="en-US" sz="2400"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gridSpan="2" vMerge="1">
                  <a:txBody>
                    <a:bodyPr/>
                    <a:lstStyle/>
                    <a:p>
                      <a:endParaRPr kumimoji="1" lang="ja-JP" altLang="en-US" sz="2800"/>
                    </a:p>
                  </a:txBody>
                  <a:tcPr/>
                </a:tc>
                <a:tc hMerge="1" vMerge="1">
                  <a:txBody>
                    <a:bodyPr/>
                    <a:lstStyle/>
                    <a:p>
                      <a:endParaRPr kumimoji="1" lang="ja-JP" altLang="en-US" sz="2800" dirty="0"/>
                    </a:p>
                  </a:txBody>
                  <a:tcPr/>
                </a:tc>
                <a:tc>
                  <a:txBody>
                    <a:bodyPr/>
                    <a:lstStyle/>
                    <a:p>
                      <a:pPr algn="ctr"/>
                      <a:r>
                        <a:rPr kumimoji="1" lang="ja-JP" altLang="en-US" sz="2400" dirty="0" smtClean="0"/>
                        <a:t>いいえ</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400" dirty="0" smtClean="0"/>
                        <a:t>はい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2800" dirty="0"/>
                    </a:p>
                  </a:txBody>
                  <a:tcPr/>
                </a:tc>
                <a:extLst>
                  <a:ext uri="{0D108BD9-81ED-4DB2-BD59-A6C34878D82A}">
                    <a16:rowId xmlns:a16="http://schemas.microsoft.com/office/drawing/2014/main" val="10001"/>
                  </a:ext>
                </a:extLst>
              </a:tr>
              <a:tr h="370840">
                <a:tc rowSpan="2">
                  <a:txBody>
                    <a:bodyPr/>
                    <a:lstStyle/>
                    <a:p>
                      <a:r>
                        <a:rPr kumimoji="1" lang="ja-JP" altLang="en-US" sz="2400" dirty="0" smtClean="0"/>
                        <a:t>婚前性交</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400" dirty="0" smtClean="0"/>
                        <a:t>ある</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39.7%</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15.9%</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27.3% (36)</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vMerge="1">
                  <a:txBody>
                    <a:bodyPr/>
                    <a:lstStyle/>
                    <a:p>
                      <a:endParaRPr kumimoji="1" lang="ja-JP" altLang="en-US" dirty="0"/>
                    </a:p>
                  </a:txBody>
                  <a:tcPr/>
                </a:tc>
                <a:tc>
                  <a:txBody>
                    <a:bodyPr/>
                    <a:lstStyle/>
                    <a:p>
                      <a:r>
                        <a:rPr kumimoji="1" lang="ja-JP" altLang="en-US" sz="2400" dirty="0" smtClean="0"/>
                        <a:t>ない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60.3%</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84.1%</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72.7% (96)</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gridSpan="2">
                  <a:txBody>
                    <a:bodyPr/>
                    <a:lstStyle/>
                    <a:p>
                      <a:pPr algn="r"/>
                      <a:r>
                        <a:rPr kumimoji="1" lang="ja-JP" altLang="en-US" sz="2400" dirty="0" smtClean="0"/>
                        <a:t>計</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2800" dirty="0"/>
                    </a:p>
                  </a:txBody>
                  <a:tcPr/>
                </a:tc>
                <a:tc>
                  <a:txBody>
                    <a:bodyPr/>
                    <a:lstStyle/>
                    <a:p>
                      <a:r>
                        <a:rPr kumimoji="1" lang="en-US" altLang="ja-JP" sz="2400" dirty="0" smtClean="0"/>
                        <a:t>100% (63)</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t>100% (69)</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t>100% (132)</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2724796412"/>
              </p:ext>
            </p:extLst>
          </p:nvPr>
        </p:nvGraphicFramePr>
        <p:xfrm>
          <a:off x="899592" y="3573016"/>
          <a:ext cx="7632851" cy="2286000"/>
        </p:xfrm>
        <a:graphic>
          <a:graphicData uri="http://schemas.openxmlformats.org/drawingml/2006/table">
            <a:tbl>
              <a:tblPr firstRow="1" bandRow="1">
                <a:tableStyleId>{2D5ABB26-0587-4C30-8999-92F81FD0307C}</a:tableStyleId>
              </a:tblPr>
              <a:tblGrid>
                <a:gridCol w="1800200">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1584177">
                  <a:extLst>
                    <a:ext uri="{9D8B030D-6E8A-4147-A177-3AD203B41FA5}">
                      <a16:colId xmlns:a16="http://schemas.microsoft.com/office/drawing/2014/main" val="20002"/>
                    </a:ext>
                  </a:extLst>
                </a:gridCol>
                <a:gridCol w="1584177">
                  <a:extLst>
                    <a:ext uri="{9D8B030D-6E8A-4147-A177-3AD203B41FA5}">
                      <a16:colId xmlns:a16="http://schemas.microsoft.com/office/drawing/2014/main" val="20003"/>
                    </a:ext>
                  </a:extLst>
                </a:gridCol>
                <a:gridCol w="1584177">
                  <a:extLst>
                    <a:ext uri="{9D8B030D-6E8A-4147-A177-3AD203B41FA5}">
                      <a16:colId xmlns:a16="http://schemas.microsoft.com/office/drawing/2014/main" val="20004"/>
                    </a:ext>
                  </a:extLst>
                </a:gridCol>
              </a:tblGrid>
              <a:tr h="370840">
                <a:tc rowSpan="2"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smtClean="0"/>
                        <a:t>自動車を日常的に使用する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rowSpan="2" hMerge="1">
                  <a:txBody>
                    <a:bodyPr/>
                    <a:lstStyle/>
                    <a:p>
                      <a:endParaRPr kumimoji="1" lang="ja-JP" altLang="en-US" sz="2800" dirty="0"/>
                    </a:p>
                  </a:txBody>
                  <a:tcPr/>
                </a:tc>
                <a:tc gridSpan="2">
                  <a:txBody>
                    <a:bodyPr/>
                    <a:lstStyle/>
                    <a:p>
                      <a:pPr algn="ctr"/>
                      <a:r>
                        <a:rPr kumimoji="1" lang="ja-JP" altLang="en-US" sz="2400" dirty="0" smtClean="0"/>
                        <a:t>家族は信仰深い？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tc rowSpan="2">
                  <a:txBody>
                    <a:bodyPr/>
                    <a:lstStyle/>
                    <a:p>
                      <a:pPr algn="ctr"/>
                      <a:r>
                        <a:rPr kumimoji="1" lang="ja-JP" altLang="en-US" sz="2400" dirty="0" smtClean="0"/>
                        <a:t>計</a:t>
                      </a:r>
                      <a:endParaRPr kumimoji="1" lang="ja-JP" altLang="en-US" sz="2400"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gridSpan="2" vMerge="1">
                  <a:txBody>
                    <a:bodyPr/>
                    <a:lstStyle/>
                    <a:p>
                      <a:endParaRPr kumimoji="1" lang="ja-JP" altLang="en-US" sz="2800"/>
                    </a:p>
                  </a:txBody>
                  <a:tcPr/>
                </a:tc>
                <a:tc hMerge="1" vMerge="1">
                  <a:txBody>
                    <a:bodyPr/>
                    <a:lstStyle/>
                    <a:p>
                      <a:endParaRPr kumimoji="1" lang="ja-JP" altLang="en-US" sz="2800" dirty="0"/>
                    </a:p>
                  </a:txBody>
                  <a:tcPr/>
                </a:tc>
                <a:tc>
                  <a:txBody>
                    <a:bodyPr/>
                    <a:lstStyle/>
                    <a:p>
                      <a:pPr algn="ctr"/>
                      <a:r>
                        <a:rPr kumimoji="1" lang="ja-JP" altLang="en-US" sz="2400" dirty="0" smtClean="0"/>
                        <a:t>いいえ</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400" dirty="0" smtClean="0"/>
                        <a:t>はい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2800" dirty="0"/>
                    </a:p>
                  </a:txBody>
                  <a:tcPr/>
                </a:tc>
                <a:extLst>
                  <a:ext uri="{0D108BD9-81ED-4DB2-BD59-A6C34878D82A}">
                    <a16:rowId xmlns:a16="http://schemas.microsoft.com/office/drawing/2014/main" val="10001"/>
                  </a:ext>
                </a:extLst>
              </a:tr>
              <a:tr h="370840">
                <a:tc rowSpan="2">
                  <a:txBody>
                    <a:bodyPr/>
                    <a:lstStyle/>
                    <a:p>
                      <a:r>
                        <a:rPr kumimoji="1" lang="ja-JP" altLang="en-US" sz="2400" dirty="0" smtClean="0"/>
                        <a:t>婚前性交</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400" dirty="0" smtClean="0"/>
                        <a:t>ある</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37.9%</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16.1%</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26.7% (16)</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vMerge="1">
                  <a:txBody>
                    <a:bodyPr/>
                    <a:lstStyle/>
                    <a:p>
                      <a:endParaRPr kumimoji="1" lang="ja-JP" altLang="en-US" dirty="0"/>
                    </a:p>
                  </a:txBody>
                  <a:tcPr/>
                </a:tc>
                <a:tc>
                  <a:txBody>
                    <a:bodyPr/>
                    <a:lstStyle/>
                    <a:p>
                      <a:r>
                        <a:rPr kumimoji="1" lang="ja-JP" altLang="en-US" sz="2400" dirty="0" smtClean="0"/>
                        <a:t>ない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62.1%</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83.9%</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73.3% (44)</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gridSpan="2">
                  <a:txBody>
                    <a:bodyPr/>
                    <a:lstStyle/>
                    <a:p>
                      <a:pPr algn="r"/>
                      <a:r>
                        <a:rPr kumimoji="1" lang="ja-JP" altLang="en-US" sz="2400" dirty="0" smtClean="0"/>
                        <a:t>計</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2800" dirty="0"/>
                    </a:p>
                  </a:txBody>
                  <a:tcPr/>
                </a:tc>
                <a:tc>
                  <a:txBody>
                    <a:bodyPr/>
                    <a:lstStyle/>
                    <a:p>
                      <a:r>
                        <a:rPr kumimoji="1" lang="en-US" altLang="ja-JP" sz="2400" dirty="0" smtClean="0"/>
                        <a:t>100% (29)</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t>100% (31)</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t>100% (60)</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6" name="テキスト ボックス 5"/>
          <p:cNvSpPr txBox="1"/>
          <p:nvPr/>
        </p:nvSpPr>
        <p:spPr>
          <a:xfrm>
            <a:off x="943999" y="2663334"/>
            <a:ext cx="3239990" cy="523220"/>
          </a:xfrm>
          <a:prstGeom prst="rect">
            <a:avLst/>
          </a:prstGeom>
          <a:noFill/>
        </p:spPr>
        <p:txBody>
          <a:bodyPr wrap="none" rtlCol="0">
            <a:spAutoFit/>
          </a:bodyPr>
          <a:lstStyle/>
          <a:p>
            <a:r>
              <a:rPr lang="ja-JP" altLang="en-US" sz="2800" dirty="0" smtClean="0"/>
              <a:t>ファイ係数：</a:t>
            </a:r>
            <a:r>
              <a:rPr lang="en-US" altLang="ja-JP" sz="2800" i="1" dirty="0" smtClean="0">
                <a:latin typeface="Times New Roman" pitchFamily="18" charset="0"/>
                <a:cs typeface="Times New Roman" pitchFamily="18" charset="0"/>
              </a:rPr>
              <a:t>φ </a:t>
            </a:r>
            <a:r>
              <a:rPr lang="en-US" altLang="ja-JP" sz="2800" dirty="0" smtClean="0"/>
              <a:t>= -0.27</a:t>
            </a:r>
            <a:endParaRPr kumimoji="1" lang="ja-JP" altLang="en-US" sz="2800" dirty="0"/>
          </a:p>
        </p:txBody>
      </p:sp>
      <p:sp>
        <p:nvSpPr>
          <p:cNvPr id="7" name="テキスト ボックス 6"/>
          <p:cNvSpPr txBox="1"/>
          <p:nvPr/>
        </p:nvSpPr>
        <p:spPr>
          <a:xfrm>
            <a:off x="943999" y="5961295"/>
            <a:ext cx="3239990" cy="523220"/>
          </a:xfrm>
          <a:prstGeom prst="rect">
            <a:avLst/>
          </a:prstGeom>
          <a:noFill/>
        </p:spPr>
        <p:txBody>
          <a:bodyPr wrap="none" rtlCol="0">
            <a:spAutoFit/>
          </a:bodyPr>
          <a:lstStyle/>
          <a:p>
            <a:r>
              <a:rPr lang="ja-JP" altLang="en-US" sz="2800" dirty="0" smtClean="0"/>
              <a:t>ファイ係数：</a:t>
            </a:r>
            <a:r>
              <a:rPr lang="en-US" altLang="ja-JP" sz="2800" i="1" dirty="0" smtClean="0">
                <a:latin typeface="Times New Roman" pitchFamily="18" charset="0"/>
                <a:cs typeface="Times New Roman" pitchFamily="18" charset="0"/>
              </a:rPr>
              <a:t>φ </a:t>
            </a:r>
            <a:r>
              <a:rPr lang="en-US" altLang="ja-JP" sz="2800" dirty="0" smtClean="0"/>
              <a:t>= -0.25</a:t>
            </a:r>
            <a:endParaRPr kumimoji="1" lang="ja-JP" altLang="en-US" sz="28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統制される変数（自動車の使用）と，興味ある２変数それぞれとのクロス集計表を作成してみる．</a:t>
            </a:r>
            <a:endParaRPr kumimoji="1" lang="en-US" altLang="ja-JP" dirty="0" smtClean="0"/>
          </a:p>
          <a:p>
            <a:pPr lvl="1"/>
            <a:r>
              <a:rPr lang="ja-JP" altLang="en-US" dirty="0" smtClean="0"/>
              <a:t>１次の表での周辺度数を使って作成できる．</a:t>
            </a:r>
            <a:endParaRPr lang="en-US" altLang="ja-JP" dirty="0" smtClean="0"/>
          </a:p>
          <a:p>
            <a:pPr lvl="1"/>
            <a:r>
              <a:rPr lang="ja-JP" altLang="en-US" dirty="0" smtClean="0"/>
              <a:t>信仰</a:t>
            </a:r>
            <a:r>
              <a:rPr lang="ja-JP" altLang="en-US" dirty="0"/>
              <a:t>深い家庭で</a:t>
            </a:r>
            <a:r>
              <a:rPr lang="ja-JP" altLang="en-US" dirty="0" smtClean="0"/>
              <a:t>は，そうでない家庭に比べ，自動車を自由に使用させているのか？</a:t>
            </a:r>
            <a:endParaRPr lang="en-US" altLang="ja-JP" dirty="0" smtClean="0"/>
          </a:p>
          <a:p>
            <a:pPr lvl="1"/>
            <a:r>
              <a:rPr kumimoji="1" lang="ja-JP" altLang="en-US" dirty="0"/>
              <a:t>自動車</a:t>
            </a:r>
            <a:r>
              <a:rPr kumimoji="1" lang="ja-JP" altLang="en-US" dirty="0" smtClean="0"/>
              <a:t>を日常的</a:t>
            </a:r>
            <a:r>
              <a:rPr lang="ja-JP" altLang="en-US" dirty="0" smtClean="0"/>
              <a:t>に使用している若者は，そうでない若者に比べ，婚前性交の経験率が高いのか？</a:t>
            </a:r>
            <a:endParaRPr kumimoji="1" lang="ja-JP" altLang="en-US" dirty="0"/>
          </a:p>
        </p:txBody>
      </p:sp>
    </p:spTree>
    <p:extLst>
      <p:ext uri="{BB962C8B-B14F-4D97-AF65-F5344CB8AC3E}">
        <p14:creationId xmlns:p14="http://schemas.microsoft.com/office/powerpoint/2010/main" val="41078814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038342279"/>
              </p:ext>
            </p:extLst>
          </p:nvPr>
        </p:nvGraphicFramePr>
        <p:xfrm>
          <a:off x="899592" y="332656"/>
          <a:ext cx="7632851" cy="2286000"/>
        </p:xfrm>
        <a:graphic>
          <a:graphicData uri="http://schemas.openxmlformats.org/drawingml/2006/table">
            <a:tbl>
              <a:tblPr firstRow="1" bandRow="1">
                <a:tableStyleId>{2D5ABB26-0587-4C30-8999-92F81FD0307C}</a:tableStyleId>
              </a:tblPr>
              <a:tblGrid>
                <a:gridCol w="1800200">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1584177">
                  <a:extLst>
                    <a:ext uri="{9D8B030D-6E8A-4147-A177-3AD203B41FA5}">
                      <a16:colId xmlns:a16="http://schemas.microsoft.com/office/drawing/2014/main" val="20002"/>
                    </a:ext>
                  </a:extLst>
                </a:gridCol>
                <a:gridCol w="1584177">
                  <a:extLst>
                    <a:ext uri="{9D8B030D-6E8A-4147-A177-3AD203B41FA5}">
                      <a16:colId xmlns:a16="http://schemas.microsoft.com/office/drawing/2014/main" val="20003"/>
                    </a:ext>
                  </a:extLst>
                </a:gridCol>
                <a:gridCol w="1584177">
                  <a:extLst>
                    <a:ext uri="{9D8B030D-6E8A-4147-A177-3AD203B41FA5}">
                      <a16:colId xmlns:a16="http://schemas.microsoft.com/office/drawing/2014/main" val="20004"/>
                    </a:ext>
                  </a:extLst>
                </a:gridCol>
              </a:tblGrid>
              <a:tr h="370840">
                <a:tc rowSpan="2" gridSpan="2">
                  <a:txBody>
                    <a:bodyPr/>
                    <a:lstStyle/>
                    <a:p>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hMerge="1">
                  <a:txBody>
                    <a:bodyPr/>
                    <a:lstStyle/>
                    <a:p>
                      <a:endParaRPr kumimoji="1" lang="ja-JP" altLang="en-US" sz="2800" dirty="0"/>
                    </a:p>
                  </a:txBody>
                  <a:tcPr/>
                </a:tc>
                <a:tc gridSpan="2">
                  <a:txBody>
                    <a:bodyPr/>
                    <a:lstStyle/>
                    <a:p>
                      <a:pPr algn="ctr"/>
                      <a:r>
                        <a:rPr kumimoji="1" lang="ja-JP" altLang="en-US" sz="2400" dirty="0" smtClean="0"/>
                        <a:t>家族は信仰深い？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tc rowSpan="2">
                  <a:txBody>
                    <a:bodyPr/>
                    <a:lstStyle/>
                    <a:p>
                      <a:pPr algn="ctr"/>
                      <a:r>
                        <a:rPr kumimoji="1" lang="ja-JP" altLang="en-US" sz="2400" dirty="0" smtClean="0"/>
                        <a:t>計</a:t>
                      </a:r>
                      <a:endParaRPr kumimoji="1" lang="ja-JP" altLang="en-US" sz="2400"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gridSpan="2" vMerge="1">
                  <a:txBody>
                    <a:bodyPr/>
                    <a:lstStyle/>
                    <a:p>
                      <a:endParaRPr kumimoji="1" lang="ja-JP" altLang="en-US" sz="2800"/>
                    </a:p>
                  </a:txBody>
                  <a:tcPr/>
                </a:tc>
                <a:tc hMerge="1" vMerge="1">
                  <a:txBody>
                    <a:bodyPr/>
                    <a:lstStyle/>
                    <a:p>
                      <a:endParaRPr kumimoji="1" lang="ja-JP" altLang="en-US" sz="2800" dirty="0"/>
                    </a:p>
                  </a:txBody>
                  <a:tcPr/>
                </a:tc>
                <a:tc>
                  <a:txBody>
                    <a:bodyPr/>
                    <a:lstStyle/>
                    <a:p>
                      <a:pPr algn="ctr"/>
                      <a:r>
                        <a:rPr kumimoji="1" lang="ja-JP" altLang="en-US" sz="2400" dirty="0" smtClean="0"/>
                        <a:t>いいえ</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400" dirty="0" smtClean="0"/>
                        <a:t>はい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2800" dirty="0"/>
                    </a:p>
                  </a:txBody>
                  <a:tcPr/>
                </a:tc>
                <a:extLst>
                  <a:ext uri="{0D108BD9-81ED-4DB2-BD59-A6C34878D82A}">
                    <a16:rowId xmlns:a16="http://schemas.microsoft.com/office/drawing/2014/main" val="10001"/>
                  </a:ext>
                </a:extLst>
              </a:tr>
              <a:tr h="370840">
                <a:tc rowSpan="2">
                  <a:txBody>
                    <a:bodyPr/>
                    <a:lstStyle/>
                    <a:p>
                      <a:r>
                        <a:rPr kumimoji="1" lang="ja-JP" altLang="en-US" sz="2400" dirty="0" smtClean="0"/>
                        <a:t>自動車を使用？</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400" dirty="0" smtClean="0"/>
                        <a:t>はい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31.5% (29)</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31.0% (31)</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31.25%</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vMerge="1">
                  <a:txBody>
                    <a:bodyPr/>
                    <a:lstStyle/>
                    <a:p>
                      <a:endParaRPr kumimoji="1" lang="ja-JP" altLang="en-US" dirty="0"/>
                    </a:p>
                  </a:txBody>
                  <a:tcPr/>
                </a:tc>
                <a:tc>
                  <a:txBody>
                    <a:bodyPr/>
                    <a:lstStyle/>
                    <a:p>
                      <a:r>
                        <a:rPr kumimoji="1" lang="ja-JP" altLang="en-US" sz="2400" dirty="0" smtClean="0"/>
                        <a:t>いいえ</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68.5% (63)</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69.0% (69)</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68.75%</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gridSpan="2">
                  <a:txBody>
                    <a:bodyPr/>
                    <a:lstStyle/>
                    <a:p>
                      <a:pPr algn="r"/>
                      <a:r>
                        <a:rPr kumimoji="1" lang="ja-JP" altLang="en-US" sz="2400" dirty="0" smtClean="0"/>
                        <a:t>計</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2800" dirty="0"/>
                    </a:p>
                  </a:txBody>
                  <a:tcPr/>
                </a:tc>
                <a:tc>
                  <a:txBody>
                    <a:bodyPr/>
                    <a:lstStyle/>
                    <a:p>
                      <a:r>
                        <a:rPr kumimoji="1" lang="en-US" altLang="ja-JP" sz="2400" dirty="0" smtClean="0"/>
                        <a:t>100% (92)</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t>100% (100)</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t>100% (192)</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1098733211"/>
              </p:ext>
            </p:extLst>
          </p:nvPr>
        </p:nvGraphicFramePr>
        <p:xfrm>
          <a:off x="899592" y="3573016"/>
          <a:ext cx="7632851" cy="2286000"/>
        </p:xfrm>
        <a:graphic>
          <a:graphicData uri="http://schemas.openxmlformats.org/drawingml/2006/table">
            <a:tbl>
              <a:tblPr firstRow="1" bandRow="1">
                <a:tableStyleId>{2D5ABB26-0587-4C30-8999-92F81FD0307C}</a:tableStyleId>
              </a:tblPr>
              <a:tblGrid>
                <a:gridCol w="1800200">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1584177">
                  <a:extLst>
                    <a:ext uri="{9D8B030D-6E8A-4147-A177-3AD203B41FA5}">
                      <a16:colId xmlns:a16="http://schemas.microsoft.com/office/drawing/2014/main" val="20002"/>
                    </a:ext>
                  </a:extLst>
                </a:gridCol>
                <a:gridCol w="1584177">
                  <a:extLst>
                    <a:ext uri="{9D8B030D-6E8A-4147-A177-3AD203B41FA5}">
                      <a16:colId xmlns:a16="http://schemas.microsoft.com/office/drawing/2014/main" val="20003"/>
                    </a:ext>
                  </a:extLst>
                </a:gridCol>
                <a:gridCol w="1584177">
                  <a:extLst>
                    <a:ext uri="{9D8B030D-6E8A-4147-A177-3AD203B41FA5}">
                      <a16:colId xmlns:a16="http://schemas.microsoft.com/office/drawing/2014/main" val="20004"/>
                    </a:ext>
                  </a:extLst>
                </a:gridCol>
              </a:tblGrid>
              <a:tr h="370840">
                <a:tc rowSpan="2"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2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hMerge="1">
                  <a:txBody>
                    <a:bodyPr/>
                    <a:lstStyle/>
                    <a:p>
                      <a:endParaRPr kumimoji="1" lang="ja-JP" altLang="en-US" sz="2800" dirty="0"/>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400" dirty="0" smtClean="0"/>
                        <a:t>自動車を使用？</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tc rowSpan="2">
                  <a:txBody>
                    <a:bodyPr/>
                    <a:lstStyle/>
                    <a:p>
                      <a:pPr algn="ctr"/>
                      <a:r>
                        <a:rPr kumimoji="1" lang="ja-JP" altLang="en-US" sz="2400" dirty="0" smtClean="0"/>
                        <a:t>計</a:t>
                      </a:r>
                      <a:endParaRPr kumimoji="1" lang="ja-JP" altLang="en-US" sz="2400"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gridSpan="2" vMerge="1">
                  <a:txBody>
                    <a:bodyPr/>
                    <a:lstStyle/>
                    <a:p>
                      <a:endParaRPr kumimoji="1" lang="ja-JP" altLang="en-US" sz="2800"/>
                    </a:p>
                  </a:txBody>
                  <a:tcPr/>
                </a:tc>
                <a:tc hMerge="1" vMerge="1">
                  <a:txBody>
                    <a:bodyPr/>
                    <a:lstStyle/>
                    <a:p>
                      <a:endParaRPr kumimoji="1" lang="ja-JP" altLang="en-US" sz="2800" dirty="0"/>
                    </a:p>
                  </a:txBody>
                  <a:tcPr/>
                </a:tc>
                <a:tc>
                  <a:txBody>
                    <a:bodyPr/>
                    <a:lstStyle/>
                    <a:p>
                      <a:pPr algn="ctr"/>
                      <a:r>
                        <a:rPr kumimoji="1" lang="ja-JP" altLang="en-US" sz="2400" dirty="0" smtClean="0"/>
                        <a:t>いいえ</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400" dirty="0" smtClean="0"/>
                        <a:t>はい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2800" dirty="0"/>
                    </a:p>
                  </a:txBody>
                  <a:tcPr/>
                </a:tc>
                <a:extLst>
                  <a:ext uri="{0D108BD9-81ED-4DB2-BD59-A6C34878D82A}">
                    <a16:rowId xmlns:a16="http://schemas.microsoft.com/office/drawing/2014/main" val="10001"/>
                  </a:ext>
                </a:extLst>
              </a:tr>
              <a:tr h="370840">
                <a:tc rowSpan="2">
                  <a:txBody>
                    <a:bodyPr/>
                    <a:lstStyle/>
                    <a:p>
                      <a:r>
                        <a:rPr kumimoji="1" lang="ja-JP" altLang="en-US" sz="2400" dirty="0" smtClean="0"/>
                        <a:t>婚前性交</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400" dirty="0" smtClean="0"/>
                        <a:t>ある</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27.3% (36)</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26.7% (16)</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27.1%</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vMerge="1">
                  <a:txBody>
                    <a:bodyPr/>
                    <a:lstStyle/>
                    <a:p>
                      <a:endParaRPr kumimoji="1" lang="ja-JP" altLang="en-US" dirty="0"/>
                    </a:p>
                  </a:txBody>
                  <a:tcPr/>
                </a:tc>
                <a:tc>
                  <a:txBody>
                    <a:bodyPr/>
                    <a:lstStyle/>
                    <a:p>
                      <a:r>
                        <a:rPr kumimoji="1" lang="ja-JP" altLang="en-US" sz="2400" dirty="0" smtClean="0"/>
                        <a:t>ない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72.7% (96)</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73.3% (44)</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72.9%</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gridSpan="2">
                  <a:txBody>
                    <a:bodyPr/>
                    <a:lstStyle/>
                    <a:p>
                      <a:pPr algn="r"/>
                      <a:r>
                        <a:rPr kumimoji="1" lang="ja-JP" altLang="en-US" sz="2400" dirty="0" smtClean="0"/>
                        <a:t>計</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2800" dirty="0"/>
                    </a:p>
                  </a:txBody>
                  <a:tcPr/>
                </a:tc>
                <a:tc>
                  <a:txBody>
                    <a:bodyPr/>
                    <a:lstStyle/>
                    <a:p>
                      <a:r>
                        <a:rPr kumimoji="1" lang="en-US" altLang="ja-JP" sz="2400" dirty="0" smtClean="0"/>
                        <a:t>100% (132)</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t>100% (60)</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t>100% (192)</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6" name="テキスト ボックス 5"/>
          <p:cNvSpPr txBox="1"/>
          <p:nvPr/>
        </p:nvSpPr>
        <p:spPr>
          <a:xfrm>
            <a:off x="971600" y="2663334"/>
            <a:ext cx="3422732" cy="523220"/>
          </a:xfrm>
          <a:prstGeom prst="rect">
            <a:avLst/>
          </a:prstGeom>
          <a:noFill/>
        </p:spPr>
        <p:txBody>
          <a:bodyPr wrap="none" rtlCol="0">
            <a:spAutoFit/>
          </a:bodyPr>
          <a:lstStyle/>
          <a:p>
            <a:r>
              <a:rPr lang="ja-JP" altLang="en-US" sz="2800" dirty="0" smtClean="0"/>
              <a:t>ファイ係数：</a:t>
            </a:r>
            <a:r>
              <a:rPr lang="en-US" altLang="ja-JP" sz="2800" i="1" dirty="0" smtClean="0">
                <a:latin typeface="Times New Roman" pitchFamily="18" charset="0"/>
                <a:cs typeface="Times New Roman" pitchFamily="18" charset="0"/>
              </a:rPr>
              <a:t>φ </a:t>
            </a:r>
            <a:r>
              <a:rPr lang="en-US" altLang="ja-JP" sz="2800" dirty="0" smtClean="0"/>
              <a:t>= -0.006</a:t>
            </a:r>
            <a:endParaRPr kumimoji="1" lang="ja-JP" altLang="en-US" sz="2800" dirty="0"/>
          </a:p>
        </p:txBody>
      </p:sp>
      <p:sp>
        <p:nvSpPr>
          <p:cNvPr id="7" name="テキスト ボックス 6"/>
          <p:cNvSpPr txBox="1"/>
          <p:nvPr/>
        </p:nvSpPr>
        <p:spPr>
          <a:xfrm>
            <a:off x="899592" y="5975052"/>
            <a:ext cx="3422732" cy="523220"/>
          </a:xfrm>
          <a:prstGeom prst="rect">
            <a:avLst/>
          </a:prstGeom>
          <a:noFill/>
        </p:spPr>
        <p:txBody>
          <a:bodyPr wrap="none" rtlCol="0">
            <a:spAutoFit/>
          </a:bodyPr>
          <a:lstStyle/>
          <a:p>
            <a:r>
              <a:rPr lang="ja-JP" altLang="en-US" sz="2800" dirty="0" smtClean="0"/>
              <a:t>ファイ係数：</a:t>
            </a:r>
            <a:r>
              <a:rPr lang="en-US" altLang="ja-JP" sz="2800" i="1" dirty="0" smtClean="0">
                <a:latin typeface="Times New Roman" pitchFamily="18" charset="0"/>
                <a:cs typeface="Times New Roman" pitchFamily="18" charset="0"/>
              </a:rPr>
              <a:t>φ </a:t>
            </a:r>
            <a:r>
              <a:rPr lang="en-US" altLang="ja-JP" sz="2800" dirty="0" smtClean="0"/>
              <a:t>= -0.006</a:t>
            </a:r>
            <a:endParaRPr kumimoji="1" lang="ja-JP" altLang="en-US" sz="28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10.2.3. </a:t>
            </a:r>
            <a:r>
              <a:rPr kumimoji="1" lang="ja-JP" altLang="en-US" dirty="0" smtClean="0"/>
              <a:t>第３変数が部分的効果を</a:t>
            </a:r>
            <a:r>
              <a:rPr kumimoji="1" lang="en-US" altLang="ja-JP" dirty="0" smtClean="0"/>
              <a:t/>
            </a:r>
            <a:br>
              <a:rPr kumimoji="1" lang="en-US" altLang="ja-JP" dirty="0" smtClean="0"/>
            </a:br>
            <a:r>
              <a:rPr kumimoji="1" lang="ja-JP" altLang="en-US" dirty="0" smtClean="0"/>
              <a:t>持つ場合</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t>下位表において，興味ある２変数の関係は依然として認められるが，その関係の強さが弱くなったとする．（次のスライド）</a:t>
            </a:r>
            <a:endParaRPr kumimoji="1" lang="en-US" altLang="ja-JP" dirty="0" smtClean="0"/>
          </a:p>
          <a:p>
            <a:r>
              <a:rPr lang="ja-JP" altLang="en-US" dirty="0" smtClean="0"/>
              <a:t>このとき，第３</a:t>
            </a:r>
            <a:r>
              <a:rPr lang="ja-JP" altLang="en-US" dirty="0"/>
              <a:t>の変数</a:t>
            </a:r>
            <a:r>
              <a:rPr lang="ja-JP" altLang="en-US" dirty="0" smtClean="0"/>
              <a:t>は，２変数間の連関を</a:t>
            </a:r>
            <a:r>
              <a:rPr lang="ja-JP" altLang="en-US" u="sng" dirty="0" smtClean="0"/>
              <a:t>部分的に説明</a:t>
            </a:r>
            <a:r>
              <a:rPr lang="ja-JP" altLang="en-US" dirty="0" smtClean="0"/>
              <a:t>する．</a:t>
            </a:r>
          </a:p>
          <a:p>
            <a:pPr lvl="1"/>
            <a:r>
              <a:rPr lang="ja-JP" altLang="en-US" dirty="0" smtClean="0"/>
              <a:t>家族が信仰深くてもそうでなくても，自動車を使用することで，婚前性交の経験率が上昇する．</a:t>
            </a:r>
            <a:endParaRPr lang="en-US" altLang="ja-JP" dirty="0" smtClean="0"/>
          </a:p>
          <a:p>
            <a:pPr lvl="1"/>
            <a:r>
              <a:rPr lang="ja-JP" altLang="en-US" dirty="0" smtClean="0"/>
              <a:t>興味ある２</a:t>
            </a:r>
            <a:r>
              <a:rPr lang="ja-JP" altLang="en-US" dirty="0"/>
              <a:t>変数</a:t>
            </a:r>
            <a:r>
              <a:rPr lang="ja-JP" altLang="en-US" dirty="0" smtClean="0"/>
              <a:t>の共変動関係は，弱くはなったが残っている．</a:t>
            </a:r>
            <a:endParaRPr lang="en-US" altLang="ja-JP"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094951080"/>
              </p:ext>
            </p:extLst>
          </p:nvPr>
        </p:nvGraphicFramePr>
        <p:xfrm>
          <a:off x="899592" y="332656"/>
          <a:ext cx="7632849" cy="2286000"/>
        </p:xfrm>
        <a:graphic>
          <a:graphicData uri="http://schemas.openxmlformats.org/drawingml/2006/table">
            <a:tbl>
              <a:tblPr firstRow="1" bandRow="1">
                <a:tableStyleId>{2D5ABB26-0587-4C30-8999-92F81FD0307C}</a:tableStyleId>
              </a:tblPr>
              <a:tblGrid>
                <a:gridCol w="1800200">
                  <a:extLst>
                    <a:ext uri="{9D8B030D-6E8A-4147-A177-3AD203B41FA5}">
                      <a16:colId xmlns:a16="http://schemas.microsoft.com/office/drawing/2014/main" val="20000"/>
                    </a:ext>
                  </a:extLst>
                </a:gridCol>
                <a:gridCol w="1008112">
                  <a:extLst>
                    <a:ext uri="{9D8B030D-6E8A-4147-A177-3AD203B41FA5}">
                      <a16:colId xmlns:a16="http://schemas.microsoft.com/office/drawing/2014/main" val="20001"/>
                    </a:ext>
                  </a:extLst>
                </a:gridCol>
                <a:gridCol w="1608179">
                  <a:extLst>
                    <a:ext uri="{9D8B030D-6E8A-4147-A177-3AD203B41FA5}">
                      <a16:colId xmlns:a16="http://schemas.microsoft.com/office/drawing/2014/main" val="20002"/>
                    </a:ext>
                  </a:extLst>
                </a:gridCol>
                <a:gridCol w="1608179">
                  <a:extLst>
                    <a:ext uri="{9D8B030D-6E8A-4147-A177-3AD203B41FA5}">
                      <a16:colId xmlns:a16="http://schemas.microsoft.com/office/drawing/2014/main" val="20003"/>
                    </a:ext>
                  </a:extLst>
                </a:gridCol>
                <a:gridCol w="1608179">
                  <a:extLst>
                    <a:ext uri="{9D8B030D-6E8A-4147-A177-3AD203B41FA5}">
                      <a16:colId xmlns:a16="http://schemas.microsoft.com/office/drawing/2014/main" val="20004"/>
                    </a:ext>
                  </a:extLst>
                </a:gridCol>
              </a:tblGrid>
              <a:tr h="370840">
                <a:tc rowSpan="2" gridSpan="2">
                  <a:txBody>
                    <a:bodyPr/>
                    <a:lstStyle/>
                    <a:p>
                      <a:r>
                        <a:rPr kumimoji="1" lang="ja-JP" altLang="en-US" sz="2400" dirty="0" smtClean="0"/>
                        <a:t>自動車を日常的に使用しない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rowSpan="2" hMerge="1">
                  <a:txBody>
                    <a:bodyPr/>
                    <a:lstStyle/>
                    <a:p>
                      <a:endParaRPr kumimoji="1" lang="ja-JP" altLang="en-US" sz="2800" dirty="0"/>
                    </a:p>
                  </a:txBody>
                  <a:tcPr/>
                </a:tc>
                <a:tc gridSpan="2">
                  <a:txBody>
                    <a:bodyPr/>
                    <a:lstStyle/>
                    <a:p>
                      <a:pPr algn="ctr"/>
                      <a:r>
                        <a:rPr kumimoji="1" lang="ja-JP" altLang="en-US" sz="2400" dirty="0" smtClean="0"/>
                        <a:t>家族は信仰深い？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tc rowSpan="2">
                  <a:txBody>
                    <a:bodyPr/>
                    <a:lstStyle/>
                    <a:p>
                      <a:pPr algn="ctr"/>
                      <a:r>
                        <a:rPr kumimoji="1" lang="ja-JP" altLang="en-US" sz="2400" dirty="0" smtClean="0"/>
                        <a:t>計</a:t>
                      </a:r>
                      <a:endParaRPr kumimoji="1" lang="ja-JP" altLang="en-US" sz="2400"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gridSpan="2" vMerge="1">
                  <a:txBody>
                    <a:bodyPr/>
                    <a:lstStyle/>
                    <a:p>
                      <a:endParaRPr kumimoji="1" lang="ja-JP" altLang="en-US" sz="2800"/>
                    </a:p>
                  </a:txBody>
                  <a:tcPr/>
                </a:tc>
                <a:tc hMerge="1" vMerge="1">
                  <a:txBody>
                    <a:bodyPr/>
                    <a:lstStyle/>
                    <a:p>
                      <a:endParaRPr kumimoji="1" lang="ja-JP" altLang="en-US" sz="2800" dirty="0"/>
                    </a:p>
                  </a:txBody>
                  <a:tcPr/>
                </a:tc>
                <a:tc>
                  <a:txBody>
                    <a:bodyPr/>
                    <a:lstStyle/>
                    <a:p>
                      <a:pPr algn="ctr"/>
                      <a:r>
                        <a:rPr kumimoji="1" lang="ja-JP" altLang="en-US" sz="2400" dirty="0" smtClean="0"/>
                        <a:t>いいえ</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400" dirty="0" smtClean="0"/>
                        <a:t>はい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2800" dirty="0"/>
                    </a:p>
                  </a:txBody>
                  <a:tcPr/>
                </a:tc>
                <a:extLst>
                  <a:ext uri="{0D108BD9-81ED-4DB2-BD59-A6C34878D82A}">
                    <a16:rowId xmlns:a16="http://schemas.microsoft.com/office/drawing/2014/main" val="10001"/>
                  </a:ext>
                </a:extLst>
              </a:tr>
              <a:tr h="370840">
                <a:tc rowSpan="2">
                  <a:txBody>
                    <a:bodyPr/>
                    <a:lstStyle/>
                    <a:p>
                      <a:r>
                        <a:rPr kumimoji="1" lang="ja-JP" altLang="en-US" sz="2400" dirty="0" smtClean="0"/>
                        <a:t>婚前性交</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400" dirty="0" smtClean="0"/>
                        <a:t>ある</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25.5%</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12.9%</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17.4%</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vMerge="1">
                  <a:txBody>
                    <a:bodyPr/>
                    <a:lstStyle/>
                    <a:p>
                      <a:endParaRPr kumimoji="1" lang="ja-JP" altLang="en-US" dirty="0"/>
                    </a:p>
                  </a:txBody>
                  <a:tcPr/>
                </a:tc>
                <a:tc>
                  <a:txBody>
                    <a:bodyPr/>
                    <a:lstStyle/>
                    <a:p>
                      <a:r>
                        <a:rPr kumimoji="1" lang="ja-JP" altLang="en-US" sz="2400" dirty="0" smtClean="0"/>
                        <a:t>ない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74.5%</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87.1%</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82.6%</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gridSpan="2">
                  <a:txBody>
                    <a:bodyPr/>
                    <a:lstStyle/>
                    <a:p>
                      <a:pPr algn="r"/>
                      <a:r>
                        <a:rPr kumimoji="1" lang="ja-JP" altLang="en-US" sz="2400" dirty="0" smtClean="0"/>
                        <a:t>計</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2800" dirty="0"/>
                    </a:p>
                  </a:txBody>
                  <a:tcPr/>
                </a:tc>
                <a:tc>
                  <a:txBody>
                    <a:bodyPr/>
                    <a:lstStyle/>
                    <a:p>
                      <a:r>
                        <a:rPr kumimoji="1" lang="en-US" altLang="ja-JP" sz="2400" dirty="0" smtClean="0"/>
                        <a:t>100% (47)</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t>100% (85)</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t>100% (132)</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1321738681"/>
              </p:ext>
            </p:extLst>
          </p:nvPr>
        </p:nvGraphicFramePr>
        <p:xfrm>
          <a:off x="899592" y="3573016"/>
          <a:ext cx="7632850" cy="2286000"/>
        </p:xfrm>
        <a:graphic>
          <a:graphicData uri="http://schemas.openxmlformats.org/drawingml/2006/table">
            <a:tbl>
              <a:tblPr firstRow="1" bandRow="1">
                <a:tableStyleId>{2D5ABB26-0587-4C30-8999-92F81FD0307C}</a:tableStyleId>
              </a:tblPr>
              <a:tblGrid>
                <a:gridCol w="1800200">
                  <a:extLst>
                    <a:ext uri="{9D8B030D-6E8A-4147-A177-3AD203B41FA5}">
                      <a16:colId xmlns:a16="http://schemas.microsoft.com/office/drawing/2014/main" val="20000"/>
                    </a:ext>
                  </a:extLst>
                </a:gridCol>
                <a:gridCol w="936104">
                  <a:extLst>
                    <a:ext uri="{9D8B030D-6E8A-4147-A177-3AD203B41FA5}">
                      <a16:colId xmlns:a16="http://schemas.microsoft.com/office/drawing/2014/main" val="20001"/>
                    </a:ext>
                  </a:extLst>
                </a:gridCol>
                <a:gridCol w="1632182">
                  <a:extLst>
                    <a:ext uri="{9D8B030D-6E8A-4147-A177-3AD203B41FA5}">
                      <a16:colId xmlns:a16="http://schemas.microsoft.com/office/drawing/2014/main" val="20002"/>
                    </a:ext>
                  </a:extLst>
                </a:gridCol>
                <a:gridCol w="1632182">
                  <a:extLst>
                    <a:ext uri="{9D8B030D-6E8A-4147-A177-3AD203B41FA5}">
                      <a16:colId xmlns:a16="http://schemas.microsoft.com/office/drawing/2014/main" val="20003"/>
                    </a:ext>
                  </a:extLst>
                </a:gridCol>
                <a:gridCol w="1632182">
                  <a:extLst>
                    <a:ext uri="{9D8B030D-6E8A-4147-A177-3AD203B41FA5}">
                      <a16:colId xmlns:a16="http://schemas.microsoft.com/office/drawing/2014/main" val="20004"/>
                    </a:ext>
                  </a:extLst>
                </a:gridCol>
              </a:tblGrid>
              <a:tr h="370840">
                <a:tc rowSpan="2"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smtClean="0"/>
                        <a:t>自動車を日常的に使用する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rowSpan="2" hMerge="1">
                  <a:txBody>
                    <a:bodyPr/>
                    <a:lstStyle/>
                    <a:p>
                      <a:endParaRPr kumimoji="1" lang="ja-JP" altLang="en-US" sz="2800" dirty="0"/>
                    </a:p>
                  </a:txBody>
                  <a:tcPr/>
                </a:tc>
                <a:tc gridSpan="2">
                  <a:txBody>
                    <a:bodyPr/>
                    <a:lstStyle/>
                    <a:p>
                      <a:pPr algn="ctr"/>
                      <a:r>
                        <a:rPr kumimoji="1" lang="ja-JP" altLang="en-US" sz="2400" dirty="0" smtClean="0"/>
                        <a:t>家族は信仰深い？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tc rowSpan="2">
                  <a:txBody>
                    <a:bodyPr/>
                    <a:lstStyle/>
                    <a:p>
                      <a:pPr algn="ctr"/>
                      <a:r>
                        <a:rPr kumimoji="1" lang="ja-JP" altLang="en-US" sz="2400" dirty="0" smtClean="0"/>
                        <a:t>計</a:t>
                      </a:r>
                      <a:endParaRPr kumimoji="1" lang="ja-JP" altLang="en-US" sz="2400"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gridSpan="2" vMerge="1">
                  <a:txBody>
                    <a:bodyPr/>
                    <a:lstStyle/>
                    <a:p>
                      <a:endParaRPr kumimoji="1" lang="ja-JP" altLang="en-US" sz="2800"/>
                    </a:p>
                  </a:txBody>
                  <a:tcPr/>
                </a:tc>
                <a:tc hMerge="1" vMerge="1">
                  <a:txBody>
                    <a:bodyPr/>
                    <a:lstStyle/>
                    <a:p>
                      <a:endParaRPr kumimoji="1" lang="ja-JP" altLang="en-US" sz="2800" dirty="0"/>
                    </a:p>
                  </a:txBody>
                  <a:tcPr/>
                </a:tc>
                <a:tc>
                  <a:txBody>
                    <a:bodyPr/>
                    <a:lstStyle/>
                    <a:p>
                      <a:pPr algn="ctr"/>
                      <a:r>
                        <a:rPr kumimoji="1" lang="ja-JP" altLang="en-US" sz="2400" dirty="0" smtClean="0"/>
                        <a:t>いいえ</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400" dirty="0" smtClean="0"/>
                        <a:t>はい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2800" dirty="0"/>
                    </a:p>
                  </a:txBody>
                  <a:tcPr/>
                </a:tc>
                <a:extLst>
                  <a:ext uri="{0D108BD9-81ED-4DB2-BD59-A6C34878D82A}">
                    <a16:rowId xmlns:a16="http://schemas.microsoft.com/office/drawing/2014/main" val="10001"/>
                  </a:ext>
                </a:extLst>
              </a:tr>
              <a:tr h="370840">
                <a:tc rowSpan="2">
                  <a:txBody>
                    <a:bodyPr/>
                    <a:lstStyle/>
                    <a:p>
                      <a:r>
                        <a:rPr kumimoji="1" lang="ja-JP" altLang="en-US" sz="2400" dirty="0" smtClean="0"/>
                        <a:t>婚前性交</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400" dirty="0" smtClean="0"/>
                        <a:t>ある</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53.3%</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33.3%</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48.3%</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vMerge="1">
                  <a:txBody>
                    <a:bodyPr/>
                    <a:lstStyle/>
                    <a:p>
                      <a:endParaRPr kumimoji="1" lang="ja-JP" altLang="en-US" dirty="0"/>
                    </a:p>
                  </a:txBody>
                  <a:tcPr/>
                </a:tc>
                <a:tc>
                  <a:txBody>
                    <a:bodyPr/>
                    <a:lstStyle/>
                    <a:p>
                      <a:r>
                        <a:rPr kumimoji="1" lang="ja-JP" altLang="en-US" sz="2400" dirty="0" smtClean="0"/>
                        <a:t>ない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46.7%</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66.7%</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51.7%</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gridSpan="2">
                  <a:txBody>
                    <a:bodyPr/>
                    <a:lstStyle/>
                    <a:p>
                      <a:pPr algn="r"/>
                      <a:r>
                        <a:rPr kumimoji="1" lang="ja-JP" altLang="en-US" sz="2400" dirty="0" smtClean="0"/>
                        <a:t>計</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2800" dirty="0"/>
                    </a:p>
                  </a:txBody>
                  <a:tcPr/>
                </a:tc>
                <a:tc>
                  <a:txBody>
                    <a:bodyPr/>
                    <a:lstStyle/>
                    <a:p>
                      <a:r>
                        <a:rPr kumimoji="1" lang="en-US" altLang="ja-JP" sz="2400" dirty="0" smtClean="0"/>
                        <a:t>100% (45)</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t>100% (15)</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t>100% (60)</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6" name="テキスト ボックス 5"/>
          <p:cNvSpPr txBox="1"/>
          <p:nvPr/>
        </p:nvSpPr>
        <p:spPr>
          <a:xfrm>
            <a:off x="971600" y="2663334"/>
            <a:ext cx="3239990" cy="523220"/>
          </a:xfrm>
          <a:prstGeom prst="rect">
            <a:avLst/>
          </a:prstGeom>
          <a:noFill/>
        </p:spPr>
        <p:txBody>
          <a:bodyPr wrap="none" rtlCol="0">
            <a:spAutoFit/>
          </a:bodyPr>
          <a:lstStyle/>
          <a:p>
            <a:r>
              <a:rPr lang="ja-JP" altLang="en-US" sz="2800" dirty="0" smtClean="0"/>
              <a:t>ファイ係数：</a:t>
            </a:r>
            <a:r>
              <a:rPr lang="en-US" altLang="ja-JP" sz="2800" i="1" dirty="0" smtClean="0">
                <a:latin typeface="Times New Roman" pitchFamily="18" charset="0"/>
                <a:cs typeface="Times New Roman" pitchFamily="18" charset="0"/>
              </a:rPr>
              <a:t>φ </a:t>
            </a:r>
            <a:r>
              <a:rPr lang="en-US" altLang="ja-JP" sz="2800" dirty="0" smtClean="0"/>
              <a:t>= -0.16</a:t>
            </a:r>
            <a:endParaRPr kumimoji="1" lang="ja-JP" altLang="en-US" sz="2800" dirty="0"/>
          </a:p>
        </p:txBody>
      </p:sp>
      <p:sp>
        <p:nvSpPr>
          <p:cNvPr id="7" name="テキスト ボックス 6"/>
          <p:cNvSpPr txBox="1"/>
          <p:nvPr/>
        </p:nvSpPr>
        <p:spPr>
          <a:xfrm>
            <a:off x="971600" y="5949280"/>
            <a:ext cx="3239990" cy="523220"/>
          </a:xfrm>
          <a:prstGeom prst="rect">
            <a:avLst/>
          </a:prstGeom>
          <a:noFill/>
        </p:spPr>
        <p:txBody>
          <a:bodyPr wrap="none" rtlCol="0">
            <a:spAutoFit/>
          </a:bodyPr>
          <a:lstStyle/>
          <a:p>
            <a:r>
              <a:rPr lang="ja-JP" altLang="en-US" sz="2800" dirty="0" smtClean="0"/>
              <a:t>ファイ係数：</a:t>
            </a:r>
            <a:r>
              <a:rPr lang="en-US" altLang="ja-JP" sz="2800" i="1" dirty="0" smtClean="0">
                <a:latin typeface="Times New Roman" pitchFamily="18" charset="0"/>
                <a:cs typeface="Times New Roman" pitchFamily="18" charset="0"/>
              </a:rPr>
              <a:t>φ </a:t>
            </a:r>
            <a:r>
              <a:rPr lang="en-US" altLang="ja-JP" sz="2800" dirty="0" smtClean="0"/>
              <a:t>= -0.17</a:t>
            </a:r>
            <a:endParaRPr kumimoji="1" lang="ja-JP" altLang="en-US" sz="28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10.2.4. </a:t>
            </a:r>
            <a:r>
              <a:rPr kumimoji="1" lang="ja-JP" altLang="en-US" dirty="0" smtClean="0"/>
              <a:t>第３の変数による完全な説明</a:t>
            </a:r>
            <a:endParaRPr kumimoji="1" lang="ja-JP" altLang="en-US" dirty="0"/>
          </a:p>
        </p:txBody>
      </p:sp>
      <p:sp>
        <p:nvSpPr>
          <p:cNvPr id="3" name="コンテンツ プレースホルダ 2"/>
          <p:cNvSpPr>
            <a:spLocks noGrp="1"/>
          </p:cNvSpPr>
          <p:nvPr>
            <p:ph idx="1"/>
          </p:nvPr>
        </p:nvSpPr>
        <p:spPr>
          <a:xfrm>
            <a:off x="457200" y="1600201"/>
            <a:ext cx="8229600" cy="4493096"/>
          </a:xfrm>
        </p:spPr>
        <p:txBody>
          <a:bodyPr>
            <a:normAutofit/>
          </a:bodyPr>
          <a:lstStyle/>
          <a:p>
            <a:r>
              <a:rPr kumimoji="1" lang="ja-JP" altLang="en-US" dirty="0" smtClean="0"/>
              <a:t>２つの下位表におけるファイ係数が</a:t>
            </a:r>
            <a:r>
              <a:rPr lang="ja-JP" altLang="en-US" dirty="0"/>
              <a:t>ゼロ</a:t>
            </a:r>
            <a:r>
              <a:rPr lang="ja-JP" altLang="en-US" dirty="0" smtClean="0"/>
              <a:t>．つまり，第３の変数の影響を一定にすると，興味ある２変数間の関係が消失したとする．</a:t>
            </a:r>
            <a:endParaRPr lang="en-US" altLang="ja-JP" dirty="0" smtClean="0"/>
          </a:p>
          <a:p>
            <a:r>
              <a:rPr lang="ja-JP" altLang="en-US" dirty="0"/>
              <a:t>このとき</a:t>
            </a:r>
            <a:r>
              <a:rPr lang="ja-JP" altLang="en-US" dirty="0" smtClean="0"/>
              <a:t>，第３の変数は，興味ある２変数間の関係を</a:t>
            </a:r>
            <a:r>
              <a:rPr lang="ja-JP" altLang="en-US" u="sng" dirty="0" smtClean="0"/>
              <a:t>完全に説明</a:t>
            </a:r>
            <a:r>
              <a:rPr lang="ja-JP" altLang="en-US" dirty="0" smtClean="0"/>
              <a:t>する．</a:t>
            </a:r>
            <a:endParaRPr lang="en-US" altLang="ja-JP" dirty="0" smtClean="0"/>
          </a:p>
          <a:p>
            <a:pPr lvl="1"/>
            <a:r>
              <a:rPr kumimoji="1" lang="ja-JP" altLang="en-US" dirty="0" smtClean="0"/>
              <a:t>家族の信仰は１０代の若者が自家用自動車を日常的に使用できるかを規定し，自動車使用機会が婚前交渉の主要な決定因となる．</a:t>
            </a:r>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10.1 . </a:t>
            </a:r>
            <a:r>
              <a:rPr lang="ja-JP" altLang="en-US" dirty="0" smtClean="0"/>
              <a:t>付加</a:t>
            </a:r>
            <a:r>
              <a:rPr kumimoji="1" lang="ja-JP" altLang="en-US" dirty="0" smtClean="0"/>
              <a:t>変数の</a:t>
            </a:r>
            <a:r>
              <a:rPr lang="ja-JP" altLang="en-US" dirty="0" smtClean="0"/>
              <a:t>統制</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lang="ja-JP" altLang="en-US" dirty="0"/>
              <a:t>イギリスでは，コウノトリの多い地域で</a:t>
            </a:r>
            <a:r>
              <a:rPr lang="ja-JP" altLang="en-US" dirty="0" smtClean="0"/>
              <a:t>は，出生率</a:t>
            </a:r>
            <a:r>
              <a:rPr lang="ja-JP" altLang="en-US" dirty="0"/>
              <a:t>が高い．コウノトリが赤ちゃんを連れてくる</a:t>
            </a:r>
            <a:r>
              <a:rPr lang="ja-JP" altLang="en-US" dirty="0" smtClean="0"/>
              <a:t>のだろうか？　</a:t>
            </a:r>
            <a:endParaRPr lang="en-US" altLang="ja-JP" dirty="0" smtClean="0"/>
          </a:p>
          <a:p>
            <a:pPr lvl="1"/>
            <a:r>
              <a:rPr lang="ja-JP" altLang="en-US" dirty="0" smtClean="0"/>
              <a:t>参考：太郎丸</a:t>
            </a:r>
            <a:r>
              <a:rPr lang="en-US" altLang="ja-JP" dirty="0" smtClean="0"/>
              <a:t>『</a:t>
            </a:r>
            <a:r>
              <a:rPr lang="ja-JP" altLang="en-US" dirty="0" smtClean="0"/>
              <a:t>カテゴリカル・データ解析入門</a:t>
            </a:r>
            <a:r>
              <a:rPr lang="en-US" altLang="ja-JP" dirty="0" smtClean="0"/>
              <a:t>』</a:t>
            </a:r>
            <a:r>
              <a:rPr lang="ja-JP" altLang="en-US" dirty="0"/>
              <a:t>第６章</a:t>
            </a:r>
            <a:endParaRPr lang="en-US" altLang="ja-JP" dirty="0" smtClean="0"/>
          </a:p>
          <a:p>
            <a:pPr lvl="1"/>
            <a:r>
              <a:rPr lang="en-US" altLang="ja-JP" dirty="0" smtClean="0"/>
              <a:t>10.1.1</a:t>
            </a:r>
            <a:r>
              <a:rPr lang="ja-JP" altLang="en-US" dirty="0" smtClean="0"/>
              <a:t>節では，イギリスではなくオランダとしている．</a:t>
            </a:r>
            <a:endParaRPr lang="ja-JP" altLang="en-US" dirty="0"/>
          </a:p>
          <a:p>
            <a:r>
              <a:rPr kumimoji="1" lang="en-US" altLang="ja-JP" i="1" dirty="0" smtClean="0">
                <a:latin typeface="Times New Roman" pitchFamily="18" charset="0"/>
                <a:cs typeface="Times New Roman" pitchFamily="18" charset="0"/>
              </a:rPr>
              <a:t>X</a:t>
            </a:r>
            <a:r>
              <a:rPr kumimoji="1" lang="en-US" altLang="ja-JP" dirty="0" smtClean="0"/>
              <a:t> </a:t>
            </a:r>
            <a:r>
              <a:rPr kumimoji="1" lang="ja-JP" altLang="en-US" dirty="0" smtClean="0"/>
              <a:t>と </a:t>
            </a:r>
            <a:r>
              <a:rPr kumimoji="1" lang="en-US" altLang="ja-JP" i="1" dirty="0" smtClean="0">
                <a:latin typeface="Times New Roman" pitchFamily="18" charset="0"/>
                <a:cs typeface="Times New Roman" pitchFamily="18" charset="0"/>
              </a:rPr>
              <a:t>Y</a:t>
            </a:r>
            <a:r>
              <a:rPr kumimoji="1" lang="en-US" altLang="ja-JP" dirty="0" smtClean="0"/>
              <a:t> </a:t>
            </a:r>
            <a:r>
              <a:rPr kumimoji="1" lang="ja-JP" altLang="en-US" dirty="0" err="1" smtClean="0"/>
              <a:t>に</a:t>
            </a:r>
            <a:r>
              <a:rPr kumimoji="1" lang="ja-JP" altLang="en-US" u="sng" dirty="0" err="1" smtClean="0">
                <a:solidFill>
                  <a:srgbClr val="FF0000"/>
                </a:solidFill>
              </a:rPr>
              <a:t>共</a:t>
            </a:r>
            <a:r>
              <a:rPr kumimoji="1" lang="ja-JP" altLang="en-US" u="sng" dirty="0" smtClean="0">
                <a:solidFill>
                  <a:srgbClr val="FF0000"/>
                </a:solidFill>
              </a:rPr>
              <a:t>変動</a:t>
            </a:r>
            <a:r>
              <a:rPr kumimoji="1" lang="ja-JP" altLang="en-US" dirty="0" smtClean="0"/>
              <a:t>（</a:t>
            </a:r>
            <a:r>
              <a:rPr kumimoji="1" lang="en-US" altLang="ja-JP" dirty="0" err="1" smtClean="0"/>
              <a:t>covariation</a:t>
            </a:r>
            <a:r>
              <a:rPr kumimoji="1" lang="ja-JP" altLang="en-US" dirty="0" smtClean="0"/>
              <a:t>）が見られても，それは直ちに因果関係の存在を意味しない．</a:t>
            </a:r>
            <a:endParaRPr kumimoji="1" lang="en-US" altLang="ja-JP" dirty="0" smtClean="0"/>
          </a:p>
          <a:p>
            <a:pPr lvl="1"/>
            <a:r>
              <a:rPr lang="en-US" altLang="ja-JP" i="1" dirty="0" smtClean="0">
                <a:latin typeface="Times New Roman" pitchFamily="18" charset="0"/>
                <a:cs typeface="Times New Roman" pitchFamily="18" charset="0"/>
              </a:rPr>
              <a:t>X</a:t>
            </a:r>
            <a:r>
              <a:rPr lang="en-US" altLang="ja-JP" dirty="0" smtClean="0"/>
              <a:t> </a:t>
            </a:r>
            <a:r>
              <a:rPr lang="ja-JP" altLang="en-US" dirty="0" smtClean="0"/>
              <a:t>が </a:t>
            </a:r>
            <a:r>
              <a:rPr lang="en-US" altLang="ja-JP" i="1" dirty="0" smtClean="0">
                <a:latin typeface="Times New Roman" pitchFamily="18" charset="0"/>
                <a:cs typeface="Times New Roman" pitchFamily="18" charset="0"/>
              </a:rPr>
              <a:t>Y</a:t>
            </a:r>
            <a:r>
              <a:rPr lang="en-US" altLang="ja-JP" dirty="0" smtClean="0"/>
              <a:t> </a:t>
            </a:r>
            <a:r>
              <a:rPr lang="ja-JP" altLang="en-US" dirty="0" smtClean="0"/>
              <a:t>に影響（間に</a:t>
            </a:r>
            <a:r>
              <a:rPr lang="ja-JP" altLang="en-US" i="1" dirty="0" smtClean="0">
                <a:latin typeface="Times New Roman" pitchFamily="18" charset="0"/>
                <a:cs typeface="Times New Roman" pitchFamily="18" charset="0"/>
              </a:rPr>
              <a:t> </a:t>
            </a:r>
            <a:r>
              <a:rPr lang="en-US" altLang="ja-JP" i="1" dirty="0" smtClean="0">
                <a:latin typeface="Times New Roman" pitchFamily="18" charset="0"/>
                <a:cs typeface="Times New Roman" pitchFamily="18" charset="0"/>
              </a:rPr>
              <a:t>Z  </a:t>
            </a:r>
            <a:r>
              <a:rPr lang="ja-JP" altLang="en-US" dirty="0" err="1" smtClean="0"/>
              <a:t>を媒</a:t>
            </a:r>
            <a:r>
              <a:rPr lang="ja-JP" altLang="en-US" dirty="0" smtClean="0"/>
              <a:t>介する場合も含む）</a:t>
            </a:r>
            <a:endParaRPr lang="en-US" altLang="ja-JP" dirty="0" smtClean="0"/>
          </a:p>
          <a:p>
            <a:pPr lvl="1"/>
            <a:r>
              <a:rPr lang="en-US" altLang="ja-JP" i="1" dirty="0" smtClean="0">
                <a:latin typeface="Times New Roman" pitchFamily="18" charset="0"/>
                <a:cs typeface="Times New Roman" pitchFamily="18" charset="0"/>
              </a:rPr>
              <a:t>Y </a:t>
            </a:r>
            <a:r>
              <a:rPr lang="ja-JP" altLang="en-US" dirty="0" smtClean="0"/>
              <a:t>が</a:t>
            </a:r>
            <a:r>
              <a:rPr lang="ja-JP" altLang="en-US" i="1" dirty="0" smtClean="0">
                <a:latin typeface="Times New Roman" pitchFamily="18" charset="0"/>
                <a:cs typeface="Times New Roman" pitchFamily="18" charset="0"/>
              </a:rPr>
              <a:t> </a:t>
            </a:r>
            <a:r>
              <a:rPr lang="en-US" altLang="ja-JP" i="1" dirty="0" smtClean="0">
                <a:latin typeface="Times New Roman" pitchFamily="18" charset="0"/>
                <a:cs typeface="Times New Roman" pitchFamily="18" charset="0"/>
              </a:rPr>
              <a:t>X </a:t>
            </a:r>
            <a:r>
              <a:rPr lang="ja-JP" altLang="en-US" dirty="0" smtClean="0"/>
              <a:t>に影響</a:t>
            </a:r>
            <a:endParaRPr lang="en-US" altLang="ja-JP" dirty="0" smtClean="0"/>
          </a:p>
          <a:p>
            <a:pPr lvl="1"/>
            <a:r>
              <a:rPr kumimoji="1" lang="ja-JP" altLang="en-US" u="sng" dirty="0" smtClean="0"/>
              <a:t>第３の変数</a:t>
            </a:r>
            <a:r>
              <a:rPr kumimoji="1" lang="ja-JP" altLang="en-US" i="1" u="sng" dirty="0" smtClean="0">
                <a:latin typeface="Times New Roman" pitchFamily="18" charset="0"/>
                <a:cs typeface="Times New Roman" pitchFamily="18" charset="0"/>
              </a:rPr>
              <a:t> </a:t>
            </a:r>
            <a:r>
              <a:rPr kumimoji="1" lang="en-US" altLang="ja-JP" i="1" u="sng" dirty="0" smtClean="0">
                <a:latin typeface="Times New Roman" pitchFamily="18" charset="0"/>
                <a:cs typeface="Times New Roman" pitchFamily="18" charset="0"/>
              </a:rPr>
              <a:t>Z </a:t>
            </a:r>
            <a:r>
              <a:rPr kumimoji="1" lang="ja-JP" altLang="en-US" dirty="0" smtClean="0"/>
              <a:t>が </a:t>
            </a:r>
            <a:r>
              <a:rPr kumimoji="1" lang="en-US" altLang="ja-JP" i="1" dirty="0" smtClean="0">
                <a:latin typeface="Times New Roman" pitchFamily="18" charset="0"/>
                <a:cs typeface="Times New Roman" pitchFamily="18" charset="0"/>
              </a:rPr>
              <a:t>X</a:t>
            </a:r>
            <a:r>
              <a:rPr kumimoji="1" lang="en-US" altLang="ja-JP" dirty="0" smtClean="0"/>
              <a:t> </a:t>
            </a:r>
            <a:r>
              <a:rPr kumimoji="1" lang="ja-JP" altLang="en-US" dirty="0" smtClean="0"/>
              <a:t>と</a:t>
            </a:r>
            <a:r>
              <a:rPr lang="ja-JP" altLang="en-US" dirty="0" smtClean="0"/>
              <a:t> </a:t>
            </a:r>
            <a:r>
              <a:rPr lang="en-US" altLang="ja-JP" i="1" dirty="0" smtClean="0">
                <a:latin typeface="Times New Roman" pitchFamily="18" charset="0"/>
                <a:cs typeface="Times New Roman" pitchFamily="18" charset="0"/>
              </a:rPr>
              <a:t>Y </a:t>
            </a:r>
            <a:r>
              <a:rPr lang="ja-JP" altLang="en-US" dirty="0" smtClean="0"/>
              <a:t>の両方に影響</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472121002"/>
              </p:ext>
            </p:extLst>
          </p:nvPr>
        </p:nvGraphicFramePr>
        <p:xfrm>
          <a:off x="899592" y="332656"/>
          <a:ext cx="7632851" cy="2286000"/>
        </p:xfrm>
        <a:graphic>
          <a:graphicData uri="http://schemas.openxmlformats.org/drawingml/2006/table">
            <a:tbl>
              <a:tblPr firstRow="1" bandRow="1">
                <a:tableStyleId>{2D5ABB26-0587-4C30-8999-92F81FD0307C}</a:tableStyleId>
              </a:tblPr>
              <a:tblGrid>
                <a:gridCol w="1584176">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1656185">
                  <a:extLst>
                    <a:ext uri="{9D8B030D-6E8A-4147-A177-3AD203B41FA5}">
                      <a16:colId xmlns:a16="http://schemas.microsoft.com/office/drawing/2014/main" val="20002"/>
                    </a:ext>
                  </a:extLst>
                </a:gridCol>
                <a:gridCol w="1656185">
                  <a:extLst>
                    <a:ext uri="{9D8B030D-6E8A-4147-A177-3AD203B41FA5}">
                      <a16:colId xmlns:a16="http://schemas.microsoft.com/office/drawing/2014/main" val="20003"/>
                    </a:ext>
                  </a:extLst>
                </a:gridCol>
                <a:gridCol w="1656185">
                  <a:extLst>
                    <a:ext uri="{9D8B030D-6E8A-4147-A177-3AD203B41FA5}">
                      <a16:colId xmlns:a16="http://schemas.microsoft.com/office/drawing/2014/main" val="20004"/>
                    </a:ext>
                  </a:extLst>
                </a:gridCol>
              </a:tblGrid>
              <a:tr h="370840">
                <a:tc rowSpan="2" gridSpan="2">
                  <a:txBody>
                    <a:bodyPr/>
                    <a:lstStyle/>
                    <a:p>
                      <a:r>
                        <a:rPr kumimoji="1" lang="ja-JP" altLang="en-US" sz="2400" dirty="0" smtClean="0"/>
                        <a:t>自動車を日常的に使用しない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rowSpan="2" hMerge="1">
                  <a:txBody>
                    <a:bodyPr/>
                    <a:lstStyle/>
                    <a:p>
                      <a:endParaRPr kumimoji="1" lang="ja-JP" altLang="en-US" sz="2800" dirty="0"/>
                    </a:p>
                  </a:txBody>
                  <a:tcPr/>
                </a:tc>
                <a:tc gridSpan="2">
                  <a:txBody>
                    <a:bodyPr/>
                    <a:lstStyle/>
                    <a:p>
                      <a:pPr algn="ctr"/>
                      <a:r>
                        <a:rPr kumimoji="1" lang="ja-JP" altLang="en-US" sz="2400" dirty="0" smtClean="0"/>
                        <a:t>家族は信仰深い？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tc rowSpan="2">
                  <a:txBody>
                    <a:bodyPr/>
                    <a:lstStyle/>
                    <a:p>
                      <a:pPr algn="ctr"/>
                      <a:r>
                        <a:rPr kumimoji="1" lang="ja-JP" altLang="en-US" sz="2400" dirty="0" smtClean="0"/>
                        <a:t>計</a:t>
                      </a:r>
                      <a:endParaRPr kumimoji="1" lang="ja-JP" altLang="en-US" sz="2400"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gridSpan="2" vMerge="1">
                  <a:txBody>
                    <a:bodyPr/>
                    <a:lstStyle/>
                    <a:p>
                      <a:endParaRPr kumimoji="1" lang="ja-JP" altLang="en-US" sz="2800"/>
                    </a:p>
                  </a:txBody>
                  <a:tcPr/>
                </a:tc>
                <a:tc hMerge="1" vMerge="1">
                  <a:txBody>
                    <a:bodyPr/>
                    <a:lstStyle/>
                    <a:p>
                      <a:endParaRPr kumimoji="1" lang="ja-JP" altLang="en-US" sz="2800" dirty="0"/>
                    </a:p>
                  </a:txBody>
                  <a:tcPr/>
                </a:tc>
                <a:tc>
                  <a:txBody>
                    <a:bodyPr/>
                    <a:lstStyle/>
                    <a:p>
                      <a:pPr algn="ctr"/>
                      <a:r>
                        <a:rPr kumimoji="1" lang="ja-JP" altLang="en-US" sz="2400" dirty="0" smtClean="0"/>
                        <a:t>いいえ</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400" dirty="0" smtClean="0"/>
                        <a:t>はい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2800" dirty="0"/>
                    </a:p>
                  </a:txBody>
                  <a:tcPr/>
                </a:tc>
                <a:extLst>
                  <a:ext uri="{0D108BD9-81ED-4DB2-BD59-A6C34878D82A}">
                    <a16:rowId xmlns:a16="http://schemas.microsoft.com/office/drawing/2014/main" val="10001"/>
                  </a:ext>
                </a:extLst>
              </a:tr>
              <a:tr h="370840">
                <a:tc rowSpan="2">
                  <a:txBody>
                    <a:bodyPr/>
                    <a:lstStyle/>
                    <a:p>
                      <a:r>
                        <a:rPr kumimoji="1" lang="ja-JP" altLang="en-US" sz="2400" dirty="0" smtClean="0"/>
                        <a:t>婚前性交</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400" dirty="0" smtClean="0"/>
                        <a:t>ある</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9.1%</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9.1%</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9.1%</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vMerge="1">
                  <a:txBody>
                    <a:bodyPr/>
                    <a:lstStyle/>
                    <a:p>
                      <a:endParaRPr kumimoji="1" lang="ja-JP" altLang="en-US" dirty="0"/>
                    </a:p>
                  </a:txBody>
                  <a:tcPr/>
                </a:tc>
                <a:tc>
                  <a:txBody>
                    <a:bodyPr/>
                    <a:lstStyle/>
                    <a:p>
                      <a:r>
                        <a:rPr kumimoji="1" lang="ja-JP" altLang="en-US" sz="2400" dirty="0" smtClean="0"/>
                        <a:t>ない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90.9%</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90.9%</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90.9%</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gridSpan="2">
                  <a:txBody>
                    <a:bodyPr/>
                    <a:lstStyle/>
                    <a:p>
                      <a:pPr algn="r"/>
                      <a:r>
                        <a:rPr kumimoji="1" lang="ja-JP" altLang="en-US" sz="2400" dirty="0" smtClean="0"/>
                        <a:t>計</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2800" dirty="0"/>
                    </a:p>
                  </a:txBody>
                  <a:tcPr/>
                </a:tc>
                <a:tc>
                  <a:txBody>
                    <a:bodyPr/>
                    <a:lstStyle/>
                    <a:p>
                      <a:r>
                        <a:rPr kumimoji="1" lang="en-US" altLang="ja-JP" sz="2400" dirty="0" smtClean="0"/>
                        <a:t>100% (44)</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t>100% (88)</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t>100% (132)</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2082203818"/>
              </p:ext>
            </p:extLst>
          </p:nvPr>
        </p:nvGraphicFramePr>
        <p:xfrm>
          <a:off x="899592" y="3573016"/>
          <a:ext cx="7632851" cy="2286000"/>
        </p:xfrm>
        <a:graphic>
          <a:graphicData uri="http://schemas.openxmlformats.org/drawingml/2006/table">
            <a:tbl>
              <a:tblPr firstRow="1" bandRow="1">
                <a:tableStyleId>{2D5ABB26-0587-4C30-8999-92F81FD0307C}</a:tableStyleId>
              </a:tblPr>
              <a:tblGrid>
                <a:gridCol w="1584176">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1656185">
                  <a:extLst>
                    <a:ext uri="{9D8B030D-6E8A-4147-A177-3AD203B41FA5}">
                      <a16:colId xmlns:a16="http://schemas.microsoft.com/office/drawing/2014/main" val="20002"/>
                    </a:ext>
                  </a:extLst>
                </a:gridCol>
                <a:gridCol w="1656185">
                  <a:extLst>
                    <a:ext uri="{9D8B030D-6E8A-4147-A177-3AD203B41FA5}">
                      <a16:colId xmlns:a16="http://schemas.microsoft.com/office/drawing/2014/main" val="20003"/>
                    </a:ext>
                  </a:extLst>
                </a:gridCol>
                <a:gridCol w="1656185">
                  <a:extLst>
                    <a:ext uri="{9D8B030D-6E8A-4147-A177-3AD203B41FA5}">
                      <a16:colId xmlns:a16="http://schemas.microsoft.com/office/drawing/2014/main" val="20004"/>
                    </a:ext>
                  </a:extLst>
                </a:gridCol>
              </a:tblGrid>
              <a:tr h="370840">
                <a:tc rowSpan="2"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smtClean="0"/>
                        <a:t>自動車を日常的に使用する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rowSpan="2" hMerge="1">
                  <a:txBody>
                    <a:bodyPr/>
                    <a:lstStyle/>
                    <a:p>
                      <a:endParaRPr kumimoji="1" lang="ja-JP" altLang="en-US" sz="2800" dirty="0"/>
                    </a:p>
                  </a:txBody>
                  <a:tcPr/>
                </a:tc>
                <a:tc gridSpan="2">
                  <a:txBody>
                    <a:bodyPr/>
                    <a:lstStyle/>
                    <a:p>
                      <a:pPr algn="ctr"/>
                      <a:r>
                        <a:rPr kumimoji="1" lang="ja-JP" altLang="en-US" sz="2400" dirty="0" smtClean="0"/>
                        <a:t>家族は信仰深い？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tc rowSpan="2">
                  <a:txBody>
                    <a:bodyPr/>
                    <a:lstStyle/>
                    <a:p>
                      <a:pPr algn="ctr"/>
                      <a:r>
                        <a:rPr kumimoji="1" lang="ja-JP" altLang="en-US" sz="2400" dirty="0" smtClean="0"/>
                        <a:t>計</a:t>
                      </a:r>
                      <a:endParaRPr kumimoji="1" lang="ja-JP" altLang="en-US" sz="2400"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gridSpan="2" vMerge="1">
                  <a:txBody>
                    <a:bodyPr/>
                    <a:lstStyle/>
                    <a:p>
                      <a:endParaRPr kumimoji="1" lang="ja-JP" altLang="en-US" sz="2800"/>
                    </a:p>
                  </a:txBody>
                  <a:tcPr/>
                </a:tc>
                <a:tc hMerge="1" vMerge="1">
                  <a:txBody>
                    <a:bodyPr/>
                    <a:lstStyle/>
                    <a:p>
                      <a:endParaRPr kumimoji="1" lang="ja-JP" altLang="en-US" sz="2800" dirty="0"/>
                    </a:p>
                  </a:txBody>
                  <a:tcPr/>
                </a:tc>
                <a:tc>
                  <a:txBody>
                    <a:bodyPr/>
                    <a:lstStyle/>
                    <a:p>
                      <a:pPr algn="ctr"/>
                      <a:r>
                        <a:rPr kumimoji="1" lang="ja-JP" altLang="en-US" sz="2400" dirty="0" smtClean="0"/>
                        <a:t>いいえ</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400" dirty="0" smtClean="0"/>
                        <a:t>はい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2800" dirty="0"/>
                    </a:p>
                  </a:txBody>
                  <a:tcPr/>
                </a:tc>
                <a:extLst>
                  <a:ext uri="{0D108BD9-81ED-4DB2-BD59-A6C34878D82A}">
                    <a16:rowId xmlns:a16="http://schemas.microsoft.com/office/drawing/2014/main" val="10001"/>
                  </a:ext>
                </a:extLst>
              </a:tr>
              <a:tr h="370840">
                <a:tc rowSpan="2">
                  <a:txBody>
                    <a:bodyPr/>
                    <a:lstStyle/>
                    <a:p>
                      <a:r>
                        <a:rPr kumimoji="1" lang="ja-JP" altLang="en-US" sz="2400" dirty="0" smtClean="0"/>
                        <a:t>婚前性交</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400" dirty="0" smtClean="0"/>
                        <a:t>ある</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66.7%</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66.7%</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66.7%</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vMerge="1">
                  <a:txBody>
                    <a:bodyPr/>
                    <a:lstStyle/>
                    <a:p>
                      <a:endParaRPr kumimoji="1" lang="ja-JP" altLang="en-US" dirty="0"/>
                    </a:p>
                  </a:txBody>
                  <a:tcPr/>
                </a:tc>
                <a:tc>
                  <a:txBody>
                    <a:bodyPr/>
                    <a:lstStyle/>
                    <a:p>
                      <a:r>
                        <a:rPr kumimoji="1" lang="ja-JP" altLang="en-US" sz="2400" dirty="0" smtClean="0"/>
                        <a:t>ない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33.3%</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33.3%</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33.3%</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gridSpan="2">
                  <a:txBody>
                    <a:bodyPr/>
                    <a:lstStyle/>
                    <a:p>
                      <a:pPr algn="r"/>
                      <a:r>
                        <a:rPr kumimoji="1" lang="ja-JP" altLang="en-US" sz="2400" dirty="0" smtClean="0"/>
                        <a:t>計</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2800" dirty="0"/>
                    </a:p>
                  </a:txBody>
                  <a:tcPr/>
                </a:tc>
                <a:tc>
                  <a:txBody>
                    <a:bodyPr/>
                    <a:lstStyle/>
                    <a:p>
                      <a:r>
                        <a:rPr kumimoji="1" lang="en-US" altLang="ja-JP" sz="2400" dirty="0" smtClean="0"/>
                        <a:t>100% (48)</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t>100% (12)</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t>100% (60)</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6" name="テキスト ボックス 5"/>
          <p:cNvSpPr txBox="1"/>
          <p:nvPr/>
        </p:nvSpPr>
        <p:spPr>
          <a:xfrm>
            <a:off x="971600" y="2694766"/>
            <a:ext cx="3239990" cy="523220"/>
          </a:xfrm>
          <a:prstGeom prst="rect">
            <a:avLst/>
          </a:prstGeom>
          <a:noFill/>
        </p:spPr>
        <p:txBody>
          <a:bodyPr wrap="none" rtlCol="0">
            <a:spAutoFit/>
          </a:bodyPr>
          <a:lstStyle/>
          <a:p>
            <a:r>
              <a:rPr lang="ja-JP" altLang="en-US" sz="2800" dirty="0" smtClean="0"/>
              <a:t>ファイ係数：</a:t>
            </a:r>
            <a:r>
              <a:rPr lang="en-US" altLang="ja-JP" sz="2800" i="1" dirty="0" smtClean="0">
                <a:latin typeface="Times New Roman" pitchFamily="18" charset="0"/>
                <a:cs typeface="Times New Roman" pitchFamily="18" charset="0"/>
              </a:rPr>
              <a:t>φ </a:t>
            </a:r>
            <a:r>
              <a:rPr lang="en-US" altLang="ja-JP" sz="2800" dirty="0" smtClean="0"/>
              <a:t>= 0.00</a:t>
            </a:r>
            <a:endParaRPr kumimoji="1" lang="ja-JP" altLang="en-US" sz="2800" dirty="0"/>
          </a:p>
        </p:txBody>
      </p:sp>
      <p:sp>
        <p:nvSpPr>
          <p:cNvPr id="7" name="テキスト ボックス 6"/>
          <p:cNvSpPr txBox="1"/>
          <p:nvPr/>
        </p:nvSpPr>
        <p:spPr>
          <a:xfrm>
            <a:off x="971600" y="5949280"/>
            <a:ext cx="3129383" cy="523220"/>
          </a:xfrm>
          <a:prstGeom prst="rect">
            <a:avLst/>
          </a:prstGeom>
          <a:noFill/>
        </p:spPr>
        <p:txBody>
          <a:bodyPr wrap="none" rtlCol="0">
            <a:spAutoFit/>
          </a:bodyPr>
          <a:lstStyle/>
          <a:p>
            <a:r>
              <a:rPr lang="ja-JP" altLang="en-US" sz="2800" dirty="0" smtClean="0"/>
              <a:t>ファイ係数：</a:t>
            </a:r>
            <a:r>
              <a:rPr lang="en-US" altLang="ja-JP" sz="2800" i="1" dirty="0" smtClean="0">
                <a:latin typeface="Times New Roman" pitchFamily="18" charset="0"/>
                <a:cs typeface="Times New Roman" pitchFamily="18" charset="0"/>
              </a:rPr>
              <a:t>φ </a:t>
            </a:r>
            <a:r>
              <a:rPr lang="en-US" altLang="ja-JP" sz="2800" dirty="0" smtClean="0"/>
              <a:t>= 0.00</a:t>
            </a:r>
            <a:endParaRPr kumimoji="1" lang="ja-JP" altLang="en-US" sz="28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練習問題</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第３変数の効果がない場合の表をつくりかえたように，第３変数による完全な説明が成り立つ場合の表を作り変えよ（テキスト表</a:t>
            </a:r>
            <a:r>
              <a:rPr lang="en-US" altLang="ja-JP" dirty="0" smtClean="0"/>
              <a:t>10.4</a:t>
            </a:r>
            <a:r>
              <a:rPr lang="ja-JP" altLang="en-US" dirty="0" smtClean="0"/>
              <a:t>を作り変える）．２つの下位表の周辺度数を用いればできる．ファイ係数も計算してみよ．割合（</a:t>
            </a:r>
            <a:r>
              <a:rPr lang="en-US" altLang="ja-JP" dirty="0" smtClean="0"/>
              <a:t>%</a:t>
            </a:r>
            <a:r>
              <a:rPr lang="ja-JP" altLang="en-US" dirty="0" smtClean="0"/>
              <a:t>）ではなく</a:t>
            </a:r>
            <a:r>
              <a:rPr lang="ja-JP" altLang="en-US" smtClean="0"/>
              <a:t>度数を示せばよい．</a:t>
            </a:r>
            <a:endParaRPr lang="en-US" altLang="ja-JP" dirty="0" smtClean="0"/>
          </a:p>
          <a:p>
            <a:pPr lvl="1"/>
            <a:r>
              <a:rPr lang="ja-JP" altLang="en-US" dirty="0" smtClean="0"/>
              <a:t>信仰と自動車使用機会の表</a:t>
            </a:r>
            <a:endParaRPr lang="en-US" altLang="ja-JP" dirty="0" smtClean="0"/>
          </a:p>
          <a:p>
            <a:pPr lvl="1"/>
            <a:r>
              <a:rPr lang="ja-JP" altLang="en-US" dirty="0"/>
              <a:t>自動車使用機会</a:t>
            </a:r>
            <a:r>
              <a:rPr lang="ja-JP" altLang="en-US" dirty="0" smtClean="0"/>
              <a:t>と婚前性交の表</a:t>
            </a:r>
            <a:endParaRPr lang="en-US" altLang="ja-JP"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127340747"/>
              </p:ext>
            </p:extLst>
          </p:nvPr>
        </p:nvGraphicFramePr>
        <p:xfrm>
          <a:off x="899592" y="332656"/>
          <a:ext cx="7632851" cy="2286000"/>
        </p:xfrm>
        <a:graphic>
          <a:graphicData uri="http://schemas.openxmlformats.org/drawingml/2006/table">
            <a:tbl>
              <a:tblPr firstRow="1" bandRow="1">
                <a:tableStyleId>{2D5ABB26-0587-4C30-8999-92F81FD0307C}</a:tableStyleId>
              </a:tblPr>
              <a:tblGrid>
                <a:gridCol w="1800200">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1584177">
                  <a:extLst>
                    <a:ext uri="{9D8B030D-6E8A-4147-A177-3AD203B41FA5}">
                      <a16:colId xmlns:a16="http://schemas.microsoft.com/office/drawing/2014/main" val="20002"/>
                    </a:ext>
                  </a:extLst>
                </a:gridCol>
                <a:gridCol w="1584177">
                  <a:extLst>
                    <a:ext uri="{9D8B030D-6E8A-4147-A177-3AD203B41FA5}">
                      <a16:colId xmlns:a16="http://schemas.microsoft.com/office/drawing/2014/main" val="20003"/>
                    </a:ext>
                  </a:extLst>
                </a:gridCol>
                <a:gridCol w="1584177">
                  <a:extLst>
                    <a:ext uri="{9D8B030D-6E8A-4147-A177-3AD203B41FA5}">
                      <a16:colId xmlns:a16="http://schemas.microsoft.com/office/drawing/2014/main" val="20004"/>
                    </a:ext>
                  </a:extLst>
                </a:gridCol>
              </a:tblGrid>
              <a:tr h="370840">
                <a:tc rowSpan="2" gridSpan="2">
                  <a:txBody>
                    <a:bodyPr/>
                    <a:lstStyle/>
                    <a:p>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hMerge="1">
                  <a:txBody>
                    <a:bodyPr/>
                    <a:lstStyle/>
                    <a:p>
                      <a:endParaRPr kumimoji="1" lang="ja-JP" altLang="en-US" sz="2800" dirty="0"/>
                    </a:p>
                  </a:txBody>
                  <a:tcPr/>
                </a:tc>
                <a:tc gridSpan="2">
                  <a:txBody>
                    <a:bodyPr/>
                    <a:lstStyle/>
                    <a:p>
                      <a:pPr algn="ctr"/>
                      <a:r>
                        <a:rPr kumimoji="1" lang="ja-JP" altLang="en-US" sz="2400" dirty="0" smtClean="0"/>
                        <a:t>家族は信仰深い？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tc rowSpan="2">
                  <a:txBody>
                    <a:bodyPr/>
                    <a:lstStyle/>
                    <a:p>
                      <a:pPr algn="ctr"/>
                      <a:r>
                        <a:rPr kumimoji="1" lang="ja-JP" altLang="en-US" sz="2400" dirty="0" smtClean="0"/>
                        <a:t>計</a:t>
                      </a:r>
                      <a:endParaRPr kumimoji="1" lang="ja-JP" altLang="en-US" sz="2400"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gridSpan="2" vMerge="1">
                  <a:txBody>
                    <a:bodyPr/>
                    <a:lstStyle/>
                    <a:p>
                      <a:endParaRPr kumimoji="1" lang="ja-JP" altLang="en-US" sz="2800"/>
                    </a:p>
                  </a:txBody>
                  <a:tcPr/>
                </a:tc>
                <a:tc hMerge="1" vMerge="1">
                  <a:txBody>
                    <a:bodyPr/>
                    <a:lstStyle/>
                    <a:p>
                      <a:endParaRPr kumimoji="1" lang="ja-JP" altLang="en-US" sz="2800" dirty="0"/>
                    </a:p>
                  </a:txBody>
                  <a:tcPr/>
                </a:tc>
                <a:tc>
                  <a:txBody>
                    <a:bodyPr/>
                    <a:lstStyle/>
                    <a:p>
                      <a:pPr algn="ctr"/>
                      <a:r>
                        <a:rPr kumimoji="1" lang="ja-JP" altLang="en-US" sz="2400" dirty="0" smtClean="0"/>
                        <a:t>いいえ</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400" dirty="0" smtClean="0"/>
                        <a:t>はい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2800" dirty="0"/>
                    </a:p>
                  </a:txBody>
                  <a:tcPr/>
                </a:tc>
                <a:extLst>
                  <a:ext uri="{0D108BD9-81ED-4DB2-BD59-A6C34878D82A}">
                    <a16:rowId xmlns:a16="http://schemas.microsoft.com/office/drawing/2014/main" val="10001"/>
                  </a:ext>
                </a:extLst>
              </a:tr>
              <a:tr h="370840">
                <a:tc rowSpan="2">
                  <a:txBody>
                    <a:bodyPr/>
                    <a:lstStyle/>
                    <a:p>
                      <a:r>
                        <a:rPr kumimoji="1" lang="ja-JP" altLang="en-US" sz="2400" dirty="0" smtClean="0"/>
                        <a:t>自動車を使用？</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400" dirty="0" smtClean="0"/>
                        <a:t>はい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52.2%</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12.0%</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31.25%</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vMerge="1">
                  <a:txBody>
                    <a:bodyPr/>
                    <a:lstStyle/>
                    <a:p>
                      <a:endParaRPr kumimoji="1" lang="ja-JP" altLang="en-US" dirty="0"/>
                    </a:p>
                  </a:txBody>
                  <a:tcPr/>
                </a:tc>
                <a:tc>
                  <a:txBody>
                    <a:bodyPr/>
                    <a:lstStyle/>
                    <a:p>
                      <a:r>
                        <a:rPr kumimoji="1" lang="ja-JP" altLang="en-US" sz="2400" dirty="0" smtClean="0"/>
                        <a:t>いいえ</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47.8%</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88.0%</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68.75%</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gridSpan="2">
                  <a:txBody>
                    <a:bodyPr/>
                    <a:lstStyle/>
                    <a:p>
                      <a:pPr algn="r"/>
                      <a:r>
                        <a:rPr kumimoji="1" lang="ja-JP" altLang="en-US" sz="2400" dirty="0" smtClean="0"/>
                        <a:t>計</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2800" dirty="0"/>
                    </a:p>
                  </a:txBody>
                  <a:tcPr/>
                </a:tc>
                <a:tc>
                  <a:txBody>
                    <a:bodyPr/>
                    <a:lstStyle/>
                    <a:p>
                      <a:r>
                        <a:rPr kumimoji="1" lang="en-US" altLang="ja-JP" sz="2400" dirty="0" smtClean="0"/>
                        <a:t>100% (92)</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t>100% (100)</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t>100% (192)</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2210965333"/>
              </p:ext>
            </p:extLst>
          </p:nvPr>
        </p:nvGraphicFramePr>
        <p:xfrm>
          <a:off x="899592" y="3573016"/>
          <a:ext cx="7632851" cy="2286000"/>
        </p:xfrm>
        <a:graphic>
          <a:graphicData uri="http://schemas.openxmlformats.org/drawingml/2006/table">
            <a:tbl>
              <a:tblPr firstRow="1" bandRow="1">
                <a:tableStyleId>{2D5ABB26-0587-4C30-8999-92F81FD0307C}</a:tableStyleId>
              </a:tblPr>
              <a:tblGrid>
                <a:gridCol w="1800200">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1584177">
                  <a:extLst>
                    <a:ext uri="{9D8B030D-6E8A-4147-A177-3AD203B41FA5}">
                      <a16:colId xmlns:a16="http://schemas.microsoft.com/office/drawing/2014/main" val="20002"/>
                    </a:ext>
                  </a:extLst>
                </a:gridCol>
                <a:gridCol w="1584177">
                  <a:extLst>
                    <a:ext uri="{9D8B030D-6E8A-4147-A177-3AD203B41FA5}">
                      <a16:colId xmlns:a16="http://schemas.microsoft.com/office/drawing/2014/main" val="20003"/>
                    </a:ext>
                  </a:extLst>
                </a:gridCol>
                <a:gridCol w="1584177">
                  <a:extLst>
                    <a:ext uri="{9D8B030D-6E8A-4147-A177-3AD203B41FA5}">
                      <a16:colId xmlns:a16="http://schemas.microsoft.com/office/drawing/2014/main" val="20004"/>
                    </a:ext>
                  </a:extLst>
                </a:gridCol>
              </a:tblGrid>
              <a:tr h="370840">
                <a:tc rowSpan="2"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2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hMerge="1">
                  <a:txBody>
                    <a:bodyPr/>
                    <a:lstStyle/>
                    <a:p>
                      <a:endParaRPr kumimoji="1" lang="ja-JP" altLang="en-US" sz="2800" dirty="0"/>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400" dirty="0" smtClean="0"/>
                        <a:t>自動車を使用？</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tc rowSpan="2">
                  <a:txBody>
                    <a:bodyPr/>
                    <a:lstStyle/>
                    <a:p>
                      <a:pPr algn="ctr"/>
                      <a:r>
                        <a:rPr kumimoji="1" lang="ja-JP" altLang="en-US" sz="2400" dirty="0" smtClean="0"/>
                        <a:t>計</a:t>
                      </a:r>
                      <a:endParaRPr kumimoji="1" lang="ja-JP" altLang="en-US" sz="2400"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gridSpan="2" vMerge="1">
                  <a:txBody>
                    <a:bodyPr/>
                    <a:lstStyle/>
                    <a:p>
                      <a:endParaRPr kumimoji="1" lang="ja-JP" altLang="en-US" sz="2800"/>
                    </a:p>
                  </a:txBody>
                  <a:tcPr/>
                </a:tc>
                <a:tc hMerge="1" vMerge="1">
                  <a:txBody>
                    <a:bodyPr/>
                    <a:lstStyle/>
                    <a:p>
                      <a:endParaRPr kumimoji="1" lang="ja-JP" altLang="en-US" sz="2800" dirty="0"/>
                    </a:p>
                  </a:txBody>
                  <a:tcPr/>
                </a:tc>
                <a:tc>
                  <a:txBody>
                    <a:bodyPr/>
                    <a:lstStyle/>
                    <a:p>
                      <a:pPr algn="ctr"/>
                      <a:r>
                        <a:rPr kumimoji="1" lang="ja-JP" altLang="en-US" sz="2400" dirty="0" smtClean="0"/>
                        <a:t>いいえ</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400" dirty="0" smtClean="0"/>
                        <a:t>はい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2800" dirty="0"/>
                    </a:p>
                  </a:txBody>
                  <a:tcPr/>
                </a:tc>
                <a:extLst>
                  <a:ext uri="{0D108BD9-81ED-4DB2-BD59-A6C34878D82A}">
                    <a16:rowId xmlns:a16="http://schemas.microsoft.com/office/drawing/2014/main" val="10001"/>
                  </a:ext>
                </a:extLst>
              </a:tr>
              <a:tr h="370840">
                <a:tc rowSpan="2">
                  <a:txBody>
                    <a:bodyPr/>
                    <a:lstStyle/>
                    <a:p>
                      <a:r>
                        <a:rPr kumimoji="1" lang="ja-JP" altLang="en-US" sz="2400" dirty="0" smtClean="0"/>
                        <a:t>婚前性交</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400" dirty="0" smtClean="0"/>
                        <a:t>ある</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9.1%</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66.7%</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27.1%</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vMerge="1">
                  <a:txBody>
                    <a:bodyPr/>
                    <a:lstStyle/>
                    <a:p>
                      <a:endParaRPr kumimoji="1" lang="ja-JP" altLang="en-US" dirty="0"/>
                    </a:p>
                  </a:txBody>
                  <a:tcPr/>
                </a:tc>
                <a:tc>
                  <a:txBody>
                    <a:bodyPr/>
                    <a:lstStyle/>
                    <a:p>
                      <a:r>
                        <a:rPr kumimoji="1" lang="ja-JP" altLang="en-US" sz="2400" dirty="0" smtClean="0"/>
                        <a:t>ない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90.9%</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33.3%</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72.9%</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gridSpan="2">
                  <a:txBody>
                    <a:bodyPr/>
                    <a:lstStyle/>
                    <a:p>
                      <a:pPr algn="r"/>
                      <a:r>
                        <a:rPr kumimoji="1" lang="ja-JP" altLang="en-US" sz="2400" dirty="0" smtClean="0"/>
                        <a:t>計</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2800" dirty="0"/>
                    </a:p>
                  </a:txBody>
                  <a:tcPr/>
                </a:tc>
                <a:tc>
                  <a:txBody>
                    <a:bodyPr/>
                    <a:lstStyle/>
                    <a:p>
                      <a:r>
                        <a:rPr kumimoji="1" lang="en-US" altLang="ja-JP" sz="2400" dirty="0" smtClean="0"/>
                        <a:t>100% (132)</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t>100% (60)</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t>100% (192)</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6" name="テキスト ボックス 5"/>
          <p:cNvSpPr txBox="1"/>
          <p:nvPr/>
        </p:nvSpPr>
        <p:spPr>
          <a:xfrm>
            <a:off x="971600" y="2669714"/>
            <a:ext cx="3239990" cy="523220"/>
          </a:xfrm>
          <a:prstGeom prst="rect">
            <a:avLst/>
          </a:prstGeom>
          <a:noFill/>
        </p:spPr>
        <p:txBody>
          <a:bodyPr wrap="none" rtlCol="0">
            <a:spAutoFit/>
          </a:bodyPr>
          <a:lstStyle/>
          <a:p>
            <a:r>
              <a:rPr lang="ja-JP" altLang="en-US" sz="2800" dirty="0" smtClean="0"/>
              <a:t>ファイ係数：</a:t>
            </a:r>
            <a:r>
              <a:rPr lang="en-US" altLang="ja-JP" sz="2800" i="1" dirty="0" smtClean="0">
                <a:latin typeface="Times New Roman" pitchFamily="18" charset="0"/>
                <a:cs typeface="Times New Roman" pitchFamily="18" charset="0"/>
              </a:rPr>
              <a:t>φ </a:t>
            </a:r>
            <a:r>
              <a:rPr lang="en-US" altLang="ja-JP" sz="2800" dirty="0" smtClean="0"/>
              <a:t>= -0.43</a:t>
            </a:r>
            <a:endParaRPr kumimoji="1" lang="ja-JP" altLang="en-US" sz="2800" dirty="0"/>
          </a:p>
        </p:txBody>
      </p:sp>
      <p:sp>
        <p:nvSpPr>
          <p:cNvPr id="7" name="テキスト ボックス 6"/>
          <p:cNvSpPr txBox="1"/>
          <p:nvPr/>
        </p:nvSpPr>
        <p:spPr>
          <a:xfrm>
            <a:off x="971600" y="5949280"/>
            <a:ext cx="3129383" cy="523220"/>
          </a:xfrm>
          <a:prstGeom prst="rect">
            <a:avLst/>
          </a:prstGeom>
          <a:noFill/>
        </p:spPr>
        <p:txBody>
          <a:bodyPr wrap="none" rtlCol="0">
            <a:spAutoFit/>
          </a:bodyPr>
          <a:lstStyle/>
          <a:p>
            <a:r>
              <a:rPr lang="ja-JP" altLang="en-US" sz="2800" dirty="0" smtClean="0"/>
              <a:t>ファイ係数：</a:t>
            </a:r>
            <a:r>
              <a:rPr lang="en-US" altLang="ja-JP" sz="2800" i="1" dirty="0" smtClean="0">
                <a:latin typeface="Times New Roman" pitchFamily="18" charset="0"/>
                <a:cs typeface="Times New Roman" pitchFamily="18" charset="0"/>
              </a:rPr>
              <a:t>φ </a:t>
            </a:r>
            <a:r>
              <a:rPr lang="en-US" altLang="ja-JP" sz="2800" dirty="0" smtClean="0"/>
              <a:t>= 0.60</a:t>
            </a:r>
            <a:endParaRPr kumimoji="1" lang="ja-JP" altLang="en-US" sz="28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周辺度数分布において，</a:t>
            </a:r>
            <a:r>
              <a:rPr kumimoji="1" lang="en-US" altLang="ja-JP" i="1" dirty="0" smtClean="0">
                <a:latin typeface="Times New Roman" pitchFamily="18" charset="0"/>
                <a:cs typeface="Times New Roman" pitchFamily="18" charset="0"/>
              </a:rPr>
              <a:t>X</a:t>
            </a:r>
            <a:r>
              <a:rPr kumimoji="1" lang="en-US" altLang="ja-JP" dirty="0" smtClean="0"/>
              <a:t> </a:t>
            </a:r>
            <a:r>
              <a:rPr kumimoji="1" lang="ja-JP" altLang="en-US" dirty="0" smtClean="0"/>
              <a:t>と </a:t>
            </a:r>
            <a:r>
              <a:rPr kumimoji="1" lang="en-US" altLang="ja-JP" i="1" dirty="0" smtClean="0">
                <a:latin typeface="Times New Roman" pitchFamily="18" charset="0"/>
                <a:cs typeface="Times New Roman" pitchFamily="18" charset="0"/>
              </a:rPr>
              <a:t>Z</a:t>
            </a:r>
            <a:r>
              <a:rPr kumimoji="1" lang="ja-JP" altLang="en-US" dirty="0" err="1" smtClean="0"/>
              <a:t>，</a:t>
            </a:r>
            <a:r>
              <a:rPr kumimoji="1" lang="ja-JP" altLang="en-US" dirty="0" smtClean="0"/>
              <a:t>および，</a:t>
            </a:r>
            <a:r>
              <a:rPr lang="en-US" altLang="ja-JP" i="1" dirty="0" smtClean="0">
                <a:latin typeface="Times New Roman" pitchFamily="18" charset="0"/>
                <a:cs typeface="Times New Roman" pitchFamily="18" charset="0"/>
              </a:rPr>
              <a:t>Z</a:t>
            </a:r>
            <a:r>
              <a:rPr lang="en-US" altLang="ja-JP" dirty="0" smtClean="0"/>
              <a:t> </a:t>
            </a:r>
            <a:r>
              <a:rPr lang="ja-JP" altLang="en-US" dirty="0" smtClean="0"/>
              <a:t>と </a:t>
            </a:r>
            <a:r>
              <a:rPr lang="en-US" altLang="ja-JP" i="1" dirty="0" smtClean="0">
                <a:latin typeface="Times New Roman" pitchFamily="18" charset="0"/>
                <a:cs typeface="Times New Roman" pitchFamily="18" charset="0"/>
              </a:rPr>
              <a:t>Y</a:t>
            </a:r>
            <a:r>
              <a:rPr lang="en-US" altLang="ja-JP" dirty="0" smtClean="0"/>
              <a:t> </a:t>
            </a:r>
            <a:r>
              <a:rPr lang="ja-JP" altLang="en-US" dirty="0" smtClean="0"/>
              <a:t>に関連があるために，</a:t>
            </a:r>
            <a:r>
              <a:rPr lang="en-US" altLang="ja-JP" dirty="0"/>
              <a:t> </a:t>
            </a:r>
            <a:r>
              <a:rPr lang="en-US" altLang="ja-JP" i="1" dirty="0">
                <a:latin typeface="Times New Roman" pitchFamily="18" charset="0"/>
                <a:cs typeface="Times New Roman" pitchFamily="18" charset="0"/>
              </a:rPr>
              <a:t>X</a:t>
            </a:r>
            <a:r>
              <a:rPr lang="en-US" altLang="ja-JP" dirty="0"/>
              <a:t> </a:t>
            </a:r>
            <a:r>
              <a:rPr lang="ja-JP" altLang="en-US" dirty="0"/>
              <a:t>と </a:t>
            </a:r>
            <a:r>
              <a:rPr lang="en-US" altLang="ja-JP" i="1" dirty="0">
                <a:latin typeface="Times New Roman" pitchFamily="18" charset="0"/>
                <a:cs typeface="Times New Roman" pitchFamily="18" charset="0"/>
              </a:rPr>
              <a:t>Y</a:t>
            </a:r>
            <a:r>
              <a:rPr lang="en-US" altLang="ja-JP" dirty="0"/>
              <a:t> </a:t>
            </a:r>
            <a:r>
              <a:rPr lang="ja-JP" altLang="en-US" dirty="0"/>
              <a:t>の間</a:t>
            </a:r>
            <a:r>
              <a:rPr lang="ja-JP" altLang="en-US" dirty="0" smtClean="0"/>
              <a:t>に関連が現れた．</a:t>
            </a:r>
            <a:endParaRPr lang="en-US" altLang="ja-JP" dirty="0" smtClean="0"/>
          </a:p>
          <a:p>
            <a:pPr lvl="1"/>
            <a:r>
              <a:rPr kumimoji="1" lang="ja-JP" altLang="en-US" dirty="0"/>
              <a:t>周辺度数に</a:t>
            </a:r>
            <a:r>
              <a:rPr kumimoji="1" lang="ja-JP" altLang="en-US" dirty="0" smtClean="0"/>
              <a:t>よる </a:t>
            </a:r>
            <a:r>
              <a:rPr kumimoji="1" lang="en-US" altLang="ja-JP" u="sng" dirty="0" smtClean="0">
                <a:solidFill>
                  <a:srgbClr val="FF0000"/>
                </a:solidFill>
              </a:rPr>
              <a:t>elaboration</a:t>
            </a:r>
            <a:r>
              <a:rPr lang="ja-JP" altLang="en-US" dirty="0" smtClean="0"/>
              <a:t>（後述）</a:t>
            </a:r>
            <a:endParaRPr lang="en-US" altLang="ja-JP" dirty="0" smtClean="0"/>
          </a:p>
          <a:p>
            <a:pPr lvl="1"/>
            <a:r>
              <a:rPr kumimoji="1" lang="en-US" altLang="ja-JP" i="1" dirty="0" smtClean="0">
                <a:latin typeface="Times New Roman" panose="02020603050405020304" pitchFamily="18" charset="0"/>
                <a:cs typeface="Times New Roman" panose="02020603050405020304" pitchFamily="18" charset="0"/>
              </a:rPr>
              <a:t>X</a:t>
            </a:r>
            <a:r>
              <a:rPr kumimoji="1" lang="ja-JP" altLang="en-US" dirty="0" smtClean="0"/>
              <a:t>（家族の信仰）と </a:t>
            </a:r>
            <a:r>
              <a:rPr kumimoji="1" lang="en-US" altLang="ja-JP" i="1" dirty="0" smtClean="0">
                <a:latin typeface="Times New Roman" panose="02020603050405020304" pitchFamily="18" charset="0"/>
                <a:cs typeface="Times New Roman" panose="02020603050405020304" pitchFamily="18" charset="0"/>
              </a:rPr>
              <a:t>Z</a:t>
            </a:r>
            <a:r>
              <a:rPr kumimoji="1" lang="ja-JP" altLang="en-US" dirty="0" smtClean="0"/>
              <a:t>（行動への束縛）の関連について，次のスライドを参照．</a:t>
            </a:r>
            <a:endParaRPr kumimoji="1" lang="en-US" altLang="ja-JP" dirty="0" smtClean="0"/>
          </a:p>
        </p:txBody>
      </p:sp>
    </p:spTree>
    <p:extLst>
      <p:ext uri="{BB962C8B-B14F-4D97-AF65-F5344CB8AC3E}">
        <p14:creationId xmlns:p14="http://schemas.microsoft.com/office/powerpoint/2010/main" val="60025147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673888316"/>
              </p:ext>
            </p:extLst>
          </p:nvPr>
        </p:nvGraphicFramePr>
        <p:xfrm>
          <a:off x="899592" y="332656"/>
          <a:ext cx="7632851" cy="2286000"/>
        </p:xfrm>
        <a:graphic>
          <a:graphicData uri="http://schemas.openxmlformats.org/drawingml/2006/table">
            <a:tbl>
              <a:tblPr firstRow="1" bandRow="1">
                <a:tableStyleId>{2D5ABB26-0587-4C30-8999-92F81FD0307C}</a:tableStyleId>
              </a:tblPr>
              <a:tblGrid>
                <a:gridCol w="1584176">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1656185">
                  <a:extLst>
                    <a:ext uri="{9D8B030D-6E8A-4147-A177-3AD203B41FA5}">
                      <a16:colId xmlns:a16="http://schemas.microsoft.com/office/drawing/2014/main" val="20002"/>
                    </a:ext>
                  </a:extLst>
                </a:gridCol>
                <a:gridCol w="1656185">
                  <a:extLst>
                    <a:ext uri="{9D8B030D-6E8A-4147-A177-3AD203B41FA5}">
                      <a16:colId xmlns:a16="http://schemas.microsoft.com/office/drawing/2014/main" val="20003"/>
                    </a:ext>
                  </a:extLst>
                </a:gridCol>
                <a:gridCol w="1656185">
                  <a:extLst>
                    <a:ext uri="{9D8B030D-6E8A-4147-A177-3AD203B41FA5}">
                      <a16:colId xmlns:a16="http://schemas.microsoft.com/office/drawing/2014/main" val="20004"/>
                    </a:ext>
                  </a:extLst>
                </a:gridCol>
              </a:tblGrid>
              <a:tr h="370840">
                <a:tc rowSpan="2" gridSpan="2">
                  <a:txBody>
                    <a:bodyPr/>
                    <a:lstStyle/>
                    <a:p>
                      <a:r>
                        <a:rPr kumimoji="1" lang="ja-JP" altLang="en-US" sz="2400" dirty="0" smtClean="0"/>
                        <a:t>自動車を日常的に使用しない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rowSpan="2" hMerge="1">
                  <a:txBody>
                    <a:bodyPr/>
                    <a:lstStyle/>
                    <a:p>
                      <a:endParaRPr kumimoji="1" lang="ja-JP" altLang="en-US" sz="2800" dirty="0"/>
                    </a:p>
                  </a:txBody>
                  <a:tcPr/>
                </a:tc>
                <a:tc gridSpan="2">
                  <a:txBody>
                    <a:bodyPr/>
                    <a:lstStyle/>
                    <a:p>
                      <a:pPr algn="ctr"/>
                      <a:r>
                        <a:rPr kumimoji="1" lang="ja-JP" altLang="en-US" sz="2400" dirty="0" smtClean="0"/>
                        <a:t>家族は信仰深い？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tc rowSpan="2">
                  <a:txBody>
                    <a:bodyPr/>
                    <a:lstStyle/>
                    <a:p>
                      <a:pPr algn="ctr"/>
                      <a:r>
                        <a:rPr kumimoji="1" lang="ja-JP" altLang="en-US" sz="2400" dirty="0" smtClean="0"/>
                        <a:t>計</a:t>
                      </a:r>
                      <a:endParaRPr kumimoji="1" lang="ja-JP" altLang="en-US" sz="2400"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gridSpan="2" vMerge="1">
                  <a:txBody>
                    <a:bodyPr/>
                    <a:lstStyle/>
                    <a:p>
                      <a:endParaRPr kumimoji="1" lang="ja-JP" altLang="en-US" sz="2800"/>
                    </a:p>
                  </a:txBody>
                  <a:tcPr/>
                </a:tc>
                <a:tc hMerge="1" vMerge="1">
                  <a:txBody>
                    <a:bodyPr/>
                    <a:lstStyle/>
                    <a:p>
                      <a:endParaRPr kumimoji="1" lang="ja-JP" altLang="en-US" sz="2800" dirty="0"/>
                    </a:p>
                  </a:txBody>
                  <a:tcPr/>
                </a:tc>
                <a:tc>
                  <a:txBody>
                    <a:bodyPr/>
                    <a:lstStyle/>
                    <a:p>
                      <a:pPr algn="ctr"/>
                      <a:r>
                        <a:rPr kumimoji="1" lang="ja-JP" altLang="en-US" sz="2400" dirty="0" smtClean="0"/>
                        <a:t>いいえ</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400" dirty="0" smtClean="0"/>
                        <a:t>はい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2800" dirty="0"/>
                    </a:p>
                  </a:txBody>
                  <a:tcPr/>
                </a:tc>
                <a:extLst>
                  <a:ext uri="{0D108BD9-81ED-4DB2-BD59-A6C34878D82A}">
                    <a16:rowId xmlns:a16="http://schemas.microsoft.com/office/drawing/2014/main" val="10001"/>
                  </a:ext>
                </a:extLst>
              </a:tr>
              <a:tr h="370840">
                <a:tc rowSpan="2">
                  <a:txBody>
                    <a:bodyPr/>
                    <a:lstStyle/>
                    <a:p>
                      <a:r>
                        <a:rPr kumimoji="1" lang="ja-JP" altLang="en-US" sz="2400" dirty="0" smtClean="0"/>
                        <a:t>婚前性交</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400" dirty="0" smtClean="0"/>
                        <a:t>ある</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9.1%</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9.1%</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9.1%</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vMerge="1">
                  <a:txBody>
                    <a:bodyPr/>
                    <a:lstStyle/>
                    <a:p>
                      <a:endParaRPr kumimoji="1" lang="ja-JP" altLang="en-US" dirty="0"/>
                    </a:p>
                  </a:txBody>
                  <a:tcPr/>
                </a:tc>
                <a:tc>
                  <a:txBody>
                    <a:bodyPr/>
                    <a:lstStyle/>
                    <a:p>
                      <a:r>
                        <a:rPr kumimoji="1" lang="ja-JP" altLang="en-US" sz="2400" dirty="0" smtClean="0"/>
                        <a:t>ない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90.9%</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90.9%</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90.9%</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gridSpan="2">
                  <a:txBody>
                    <a:bodyPr/>
                    <a:lstStyle/>
                    <a:p>
                      <a:pPr algn="r"/>
                      <a:r>
                        <a:rPr kumimoji="1" lang="ja-JP" altLang="en-US" sz="2400" dirty="0" smtClean="0"/>
                        <a:t>計</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2800" dirty="0"/>
                    </a:p>
                  </a:txBody>
                  <a:tcPr/>
                </a:tc>
                <a:tc>
                  <a:txBody>
                    <a:bodyPr/>
                    <a:lstStyle/>
                    <a:p>
                      <a:r>
                        <a:rPr kumimoji="1" lang="en-US" altLang="ja-JP" sz="2400" dirty="0" smtClean="0"/>
                        <a:t>100% (44)</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t>100% (88)</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t>100% (132)</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954638713"/>
              </p:ext>
            </p:extLst>
          </p:nvPr>
        </p:nvGraphicFramePr>
        <p:xfrm>
          <a:off x="899592" y="3573016"/>
          <a:ext cx="7632851" cy="2286000"/>
        </p:xfrm>
        <a:graphic>
          <a:graphicData uri="http://schemas.openxmlformats.org/drawingml/2006/table">
            <a:tbl>
              <a:tblPr firstRow="1" bandRow="1">
                <a:tableStyleId>{2D5ABB26-0587-4C30-8999-92F81FD0307C}</a:tableStyleId>
              </a:tblPr>
              <a:tblGrid>
                <a:gridCol w="1584176">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1656185">
                  <a:extLst>
                    <a:ext uri="{9D8B030D-6E8A-4147-A177-3AD203B41FA5}">
                      <a16:colId xmlns:a16="http://schemas.microsoft.com/office/drawing/2014/main" val="20002"/>
                    </a:ext>
                  </a:extLst>
                </a:gridCol>
                <a:gridCol w="1656185">
                  <a:extLst>
                    <a:ext uri="{9D8B030D-6E8A-4147-A177-3AD203B41FA5}">
                      <a16:colId xmlns:a16="http://schemas.microsoft.com/office/drawing/2014/main" val="20003"/>
                    </a:ext>
                  </a:extLst>
                </a:gridCol>
                <a:gridCol w="1656185">
                  <a:extLst>
                    <a:ext uri="{9D8B030D-6E8A-4147-A177-3AD203B41FA5}">
                      <a16:colId xmlns:a16="http://schemas.microsoft.com/office/drawing/2014/main" val="20004"/>
                    </a:ext>
                  </a:extLst>
                </a:gridCol>
              </a:tblGrid>
              <a:tr h="370840">
                <a:tc rowSpan="2"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smtClean="0"/>
                        <a:t>自動車を日常的に使用する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rowSpan="2" hMerge="1">
                  <a:txBody>
                    <a:bodyPr/>
                    <a:lstStyle/>
                    <a:p>
                      <a:endParaRPr kumimoji="1" lang="ja-JP" altLang="en-US" sz="2800" dirty="0"/>
                    </a:p>
                  </a:txBody>
                  <a:tcPr/>
                </a:tc>
                <a:tc gridSpan="2">
                  <a:txBody>
                    <a:bodyPr/>
                    <a:lstStyle/>
                    <a:p>
                      <a:pPr algn="ctr"/>
                      <a:r>
                        <a:rPr kumimoji="1" lang="ja-JP" altLang="en-US" sz="2400" dirty="0" smtClean="0"/>
                        <a:t>家族は信仰深い？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tc rowSpan="2">
                  <a:txBody>
                    <a:bodyPr/>
                    <a:lstStyle/>
                    <a:p>
                      <a:pPr algn="ctr"/>
                      <a:r>
                        <a:rPr kumimoji="1" lang="ja-JP" altLang="en-US" sz="2400" dirty="0" smtClean="0"/>
                        <a:t>計</a:t>
                      </a:r>
                      <a:endParaRPr kumimoji="1" lang="ja-JP" altLang="en-US" sz="2400"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gridSpan="2" vMerge="1">
                  <a:txBody>
                    <a:bodyPr/>
                    <a:lstStyle/>
                    <a:p>
                      <a:endParaRPr kumimoji="1" lang="ja-JP" altLang="en-US" sz="2800"/>
                    </a:p>
                  </a:txBody>
                  <a:tcPr/>
                </a:tc>
                <a:tc hMerge="1" vMerge="1">
                  <a:txBody>
                    <a:bodyPr/>
                    <a:lstStyle/>
                    <a:p>
                      <a:endParaRPr kumimoji="1" lang="ja-JP" altLang="en-US" sz="2800" dirty="0"/>
                    </a:p>
                  </a:txBody>
                  <a:tcPr/>
                </a:tc>
                <a:tc>
                  <a:txBody>
                    <a:bodyPr/>
                    <a:lstStyle/>
                    <a:p>
                      <a:pPr algn="ctr"/>
                      <a:r>
                        <a:rPr kumimoji="1" lang="ja-JP" altLang="en-US" sz="2400" dirty="0" smtClean="0"/>
                        <a:t>いいえ</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400" dirty="0" smtClean="0"/>
                        <a:t>はい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2800" dirty="0"/>
                    </a:p>
                  </a:txBody>
                  <a:tcPr/>
                </a:tc>
                <a:extLst>
                  <a:ext uri="{0D108BD9-81ED-4DB2-BD59-A6C34878D82A}">
                    <a16:rowId xmlns:a16="http://schemas.microsoft.com/office/drawing/2014/main" val="10001"/>
                  </a:ext>
                </a:extLst>
              </a:tr>
              <a:tr h="370840">
                <a:tc rowSpan="2">
                  <a:txBody>
                    <a:bodyPr/>
                    <a:lstStyle/>
                    <a:p>
                      <a:r>
                        <a:rPr kumimoji="1" lang="ja-JP" altLang="en-US" sz="2400" dirty="0" smtClean="0"/>
                        <a:t>婚前性交</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400" dirty="0" smtClean="0"/>
                        <a:t>ある</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66.7%</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66.7%</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66.7%</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vMerge="1">
                  <a:txBody>
                    <a:bodyPr/>
                    <a:lstStyle/>
                    <a:p>
                      <a:endParaRPr kumimoji="1" lang="ja-JP" altLang="en-US" dirty="0"/>
                    </a:p>
                  </a:txBody>
                  <a:tcPr/>
                </a:tc>
                <a:tc>
                  <a:txBody>
                    <a:bodyPr/>
                    <a:lstStyle/>
                    <a:p>
                      <a:r>
                        <a:rPr kumimoji="1" lang="ja-JP" altLang="en-US" sz="2400" dirty="0" smtClean="0"/>
                        <a:t>ない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33.3%</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33.3%</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33.3%</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gridSpan="2">
                  <a:txBody>
                    <a:bodyPr/>
                    <a:lstStyle/>
                    <a:p>
                      <a:pPr algn="r"/>
                      <a:r>
                        <a:rPr kumimoji="1" lang="ja-JP" altLang="en-US" sz="2400" dirty="0" smtClean="0"/>
                        <a:t>計</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2800" dirty="0"/>
                    </a:p>
                  </a:txBody>
                  <a:tcPr/>
                </a:tc>
                <a:tc>
                  <a:txBody>
                    <a:bodyPr/>
                    <a:lstStyle/>
                    <a:p>
                      <a:r>
                        <a:rPr kumimoji="1" lang="en-US" altLang="ja-JP" sz="2400" dirty="0" smtClean="0"/>
                        <a:t>100% (48)</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t>100% (12)</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t>100% (60)</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6" name="テキスト ボックス 5"/>
          <p:cNvSpPr txBox="1"/>
          <p:nvPr/>
        </p:nvSpPr>
        <p:spPr>
          <a:xfrm>
            <a:off x="971600" y="2694766"/>
            <a:ext cx="3239990" cy="523220"/>
          </a:xfrm>
          <a:prstGeom prst="rect">
            <a:avLst/>
          </a:prstGeom>
          <a:noFill/>
        </p:spPr>
        <p:txBody>
          <a:bodyPr wrap="none" rtlCol="0">
            <a:spAutoFit/>
          </a:bodyPr>
          <a:lstStyle/>
          <a:p>
            <a:r>
              <a:rPr lang="ja-JP" altLang="en-US" sz="2800" dirty="0" smtClean="0"/>
              <a:t>ファイ係数：</a:t>
            </a:r>
            <a:r>
              <a:rPr lang="en-US" altLang="ja-JP" sz="2800" i="1" dirty="0" smtClean="0">
                <a:latin typeface="Times New Roman" pitchFamily="18" charset="0"/>
                <a:cs typeface="Times New Roman" pitchFamily="18" charset="0"/>
              </a:rPr>
              <a:t>φ </a:t>
            </a:r>
            <a:r>
              <a:rPr lang="en-US" altLang="ja-JP" sz="2800" dirty="0" smtClean="0"/>
              <a:t>= 0.00</a:t>
            </a:r>
            <a:endParaRPr kumimoji="1" lang="ja-JP" altLang="en-US" sz="2800" dirty="0"/>
          </a:p>
        </p:txBody>
      </p:sp>
      <p:sp>
        <p:nvSpPr>
          <p:cNvPr id="7" name="テキスト ボックス 6"/>
          <p:cNvSpPr txBox="1"/>
          <p:nvPr/>
        </p:nvSpPr>
        <p:spPr>
          <a:xfrm>
            <a:off x="971600" y="5949280"/>
            <a:ext cx="3129383" cy="523220"/>
          </a:xfrm>
          <a:prstGeom prst="rect">
            <a:avLst/>
          </a:prstGeom>
          <a:noFill/>
        </p:spPr>
        <p:txBody>
          <a:bodyPr wrap="none" rtlCol="0">
            <a:spAutoFit/>
          </a:bodyPr>
          <a:lstStyle/>
          <a:p>
            <a:r>
              <a:rPr lang="ja-JP" altLang="en-US" sz="2800" dirty="0" smtClean="0"/>
              <a:t>ファイ係数：</a:t>
            </a:r>
            <a:r>
              <a:rPr lang="en-US" altLang="ja-JP" sz="2800" i="1" dirty="0" smtClean="0">
                <a:latin typeface="Times New Roman" pitchFamily="18" charset="0"/>
                <a:cs typeface="Times New Roman" pitchFamily="18" charset="0"/>
              </a:rPr>
              <a:t>φ </a:t>
            </a:r>
            <a:r>
              <a:rPr lang="en-US" altLang="ja-JP" sz="2800" dirty="0" smtClean="0"/>
              <a:t>= 0.00</a:t>
            </a:r>
            <a:endParaRPr kumimoji="1" lang="ja-JP" altLang="en-US" sz="2800" dirty="0"/>
          </a:p>
        </p:txBody>
      </p:sp>
      <p:sp>
        <p:nvSpPr>
          <p:cNvPr id="2" name="角丸四角形 1"/>
          <p:cNvSpPr/>
          <p:nvPr/>
        </p:nvSpPr>
        <p:spPr>
          <a:xfrm>
            <a:off x="3491880" y="1988840"/>
            <a:ext cx="3384376" cy="792088"/>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3494962" y="5181533"/>
            <a:ext cx="3384376" cy="792088"/>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19500302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normAutofit/>
          </a:bodyPr>
          <a:lstStyle/>
          <a:p>
            <a:r>
              <a:rPr kumimoji="1" lang="ja-JP" altLang="en-US" u="sng" dirty="0" smtClean="0"/>
              <a:t>第３の変数が，元の２変数（</a:t>
            </a:r>
            <a:r>
              <a:rPr kumimoji="1" lang="en-US" altLang="ja-JP" i="1" u="sng" dirty="0" smtClean="0">
                <a:latin typeface="Times New Roman" pitchFamily="18" charset="0"/>
                <a:cs typeface="Times New Roman" pitchFamily="18" charset="0"/>
              </a:rPr>
              <a:t>X</a:t>
            </a:r>
            <a:r>
              <a:rPr kumimoji="1" lang="ja-JP" altLang="en-US" u="sng" dirty="0" err="1" smtClean="0"/>
              <a:t>，</a:t>
            </a:r>
            <a:r>
              <a:rPr kumimoji="1" lang="en-US" altLang="ja-JP" i="1" u="sng" dirty="0" smtClean="0">
                <a:latin typeface="Times New Roman" pitchFamily="18" charset="0"/>
                <a:cs typeface="Times New Roman" pitchFamily="18" charset="0"/>
              </a:rPr>
              <a:t>Y</a:t>
            </a:r>
            <a:r>
              <a:rPr kumimoji="1" lang="ja-JP" altLang="en-US" u="sng" dirty="0" smtClean="0"/>
              <a:t>）のいずれともゼロでない相関を示すときだけ，この第３の変数を媒介変数として，もとの２変数の共変動を説明できる可能性がある</a:t>
            </a:r>
            <a:r>
              <a:rPr kumimoji="1" lang="ja-JP" altLang="en-US" dirty="0" smtClean="0"/>
              <a:t>．</a:t>
            </a:r>
            <a:endParaRPr kumimoji="1" lang="en-US" altLang="ja-JP" dirty="0" smtClean="0"/>
          </a:p>
          <a:p>
            <a:pPr lvl="1"/>
            <a:r>
              <a:rPr lang="ja-JP" altLang="en-US" dirty="0" smtClean="0"/>
              <a:t>一般には，２変数の相関が正なら，第３の変数とこれら２変数との相関はどちらも正か，あるいは，どちらも負．（そうでないこともありうる）</a:t>
            </a:r>
            <a:endParaRPr lang="en-US" altLang="ja-JP" dirty="0" smtClean="0"/>
          </a:p>
          <a:p>
            <a:pPr lvl="1"/>
            <a:r>
              <a:rPr kumimoji="1" lang="ja-JP" altLang="en-US" dirty="0"/>
              <a:t>２変数の相関</a:t>
            </a:r>
            <a:r>
              <a:rPr kumimoji="1" lang="ja-JP" altLang="en-US" dirty="0" smtClean="0"/>
              <a:t>が</a:t>
            </a:r>
            <a:r>
              <a:rPr lang="ja-JP" altLang="en-US" dirty="0" smtClean="0"/>
              <a:t>負なら，第３の変数との相関は，一方が正で他方が負</a:t>
            </a:r>
            <a:r>
              <a:rPr lang="ja-JP" altLang="en-US" dirty="0"/>
              <a:t>． （そうでないこと</a:t>
            </a:r>
            <a:r>
              <a:rPr lang="ja-JP" altLang="en-US" dirty="0" smtClean="0"/>
              <a:t>も）</a:t>
            </a:r>
            <a:endParaRPr kumimoji="1" lang="ja-JP" altLang="en-US" dirty="0"/>
          </a:p>
        </p:txBody>
      </p:sp>
    </p:spTree>
    <p:extLst>
      <p:ext uri="{BB962C8B-B14F-4D97-AF65-F5344CB8AC3E}">
        <p14:creationId xmlns:p14="http://schemas.microsoft.com/office/powerpoint/2010/main" val="277245025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第３の変数による完全な説明は，媒介関係の場合だけでなく，２変数の相関が疑似関係であるときにも見られる．</a:t>
            </a:r>
            <a:endParaRPr kumimoji="1" lang="en-US" altLang="ja-JP" dirty="0" smtClean="0"/>
          </a:p>
          <a:p>
            <a:r>
              <a:rPr kumimoji="1" lang="ja-JP" altLang="en-US" dirty="0" smtClean="0"/>
              <a:t>第３の変数を媒介変数と考えるか，２変数の共通原因と考えるかは，理論や解釈のしやすさによる．統計的な結果からは決められない．</a:t>
            </a:r>
            <a:endParaRPr kumimoji="1" lang="ja-JP" alt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10.2.5. </a:t>
            </a:r>
            <a:r>
              <a:rPr kumimoji="1" lang="ja-JP" altLang="en-US" dirty="0" smtClean="0"/>
              <a:t>第３変数の交互作用効果</a:t>
            </a:r>
            <a:r>
              <a:rPr kumimoji="1" lang="en-US" altLang="ja-JP" dirty="0" smtClean="0"/>
              <a:t/>
            </a:r>
            <a:br>
              <a:rPr kumimoji="1" lang="en-US" altLang="ja-JP" dirty="0" smtClean="0"/>
            </a:br>
            <a:r>
              <a:rPr kumimoji="1" lang="ja-JP" altLang="en-US" dirty="0" smtClean="0"/>
              <a:t>がある場合</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ja-JP" altLang="en-US" dirty="0"/>
              <a:t>２つ</a:t>
            </a:r>
            <a:r>
              <a:rPr lang="ja-JP" altLang="en-US" dirty="0" smtClean="0"/>
              <a:t>の下位表で連関の程度（ファイ係数，オッズ比）が大きく異なる．</a:t>
            </a:r>
            <a:endParaRPr lang="en-US" altLang="ja-JP" dirty="0" smtClean="0"/>
          </a:p>
          <a:p>
            <a:pPr lvl="1"/>
            <a:r>
              <a:rPr kumimoji="1" lang="ja-JP" altLang="en-US" dirty="0" smtClean="0"/>
              <a:t>零次の表と比べると，たとえば，一方の下位表では連関が減少し，もう一方の下位表では連関が増大する．</a:t>
            </a:r>
            <a:endParaRPr kumimoji="1" lang="en-US" altLang="ja-JP" dirty="0" smtClean="0"/>
          </a:p>
          <a:p>
            <a:pPr lvl="1"/>
            <a:r>
              <a:rPr kumimoji="1" lang="ja-JP" altLang="en-US" dirty="0" smtClean="0"/>
              <a:t>連関が逆方向（</a:t>
            </a:r>
            <a:r>
              <a:rPr lang="ja-JP" altLang="en-US" dirty="0"/>
              <a:t>プラスとマイナス</a:t>
            </a:r>
            <a:r>
              <a:rPr kumimoji="1" lang="ja-JP" altLang="en-US" dirty="0" smtClean="0"/>
              <a:t>）になることもある．</a:t>
            </a:r>
            <a:endParaRPr kumimoji="1" lang="en-US" altLang="ja-JP" dirty="0" smtClean="0"/>
          </a:p>
          <a:p>
            <a:r>
              <a:rPr lang="ja-JP" altLang="en-US" u="sng" dirty="0" smtClean="0">
                <a:solidFill>
                  <a:srgbClr val="FF0000"/>
                </a:solidFill>
              </a:rPr>
              <a:t>交互作用効果</a:t>
            </a:r>
            <a:r>
              <a:rPr lang="ja-JP" altLang="en-US" dirty="0" smtClean="0"/>
              <a:t>（</a:t>
            </a:r>
            <a:r>
              <a:rPr lang="en-US" altLang="ja-JP" dirty="0" smtClean="0"/>
              <a:t>interaction effect</a:t>
            </a:r>
            <a:r>
              <a:rPr lang="ja-JP" altLang="en-US" dirty="0" smtClean="0"/>
              <a:t>）：第３</a:t>
            </a:r>
            <a:r>
              <a:rPr lang="ja-JP" altLang="en-US" dirty="0"/>
              <a:t>の変数の値に</a:t>
            </a:r>
            <a:r>
              <a:rPr lang="ja-JP" altLang="en-US" dirty="0" smtClean="0"/>
              <a:t>よって，興味ある２変数の関係が異なる．</a:t>
            </a:r>
            <a:endParaRPr kumimoji="1" lang="ja-JP" alt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118849554"/>
              </p:ext>
            </p:extLst>
          </p:nvPr>
        </p:nvGraphicFramePr>
        <p:xfrm>
          <a:off x="899592" y="332656"/>
          <a:ext cx="7632850" cy="2286000"/>
        </p:xfrm>
        <a:graphic>
          <a:graphicData uri="http://schemas.openxmlformats.org/drawingml/2006/table">
            <a:tbl>
              <a:tblPr firstRow="1" bandRow="1">
                <a:tableStyleId>{2D5ABB26-0587-4C30-8999-92F81FD0307C}</a:tableStyleId>
              </a:tblPr>
              <a:tblGrid>
                <a:gridCol w="1584176">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1632182">
                  <a:extLst>
                    <a:ext uri="{9D8B030D-6E8A-4147-A177-3AD203B41FA5}">
                      <a16:colId xmlns:a16="http://schemas.microsoft.com/office/drawing/2014/main" val="20002"/>
                    </a:ext>
                  </a:extLst>
                </a:gridCol>
                <a:gridCol w="1632182">
                  <a:extLst>
                    <a:ext uri="{9D8B030D-6E8A-4147-A177-3AD203B41FA5}">
                      <a16:colId xmlns:a16="http://schemas.microsoft.com/office/drawing/2014/main" val="20003"/>
                    </a:ext>
                  </a:extLst>
                </a:gridCol>
                <a:gridCol w="1632182">
                  <a:extLst>
                    <a:ext uri="{9D8B030D-6E8A-4147-A177-3AD203B41FA5}">
                      <a16:colId xmlns:a16="http://schemas.microsoft.com/office/drawing/2014/main" val="20004"/>
                    </a:ext>
                  </a:extLst>
                </a:gridCol>
              </a:tblGrid>
              <a:tr h="370840">
                <a:tc rowSpan="2" gridSpan="2">
                  <a:txBody>
                    <a:bodyPr/>
                    <a:lstStyle/>
                    <a:p>
                      <a:r>
                        <a:rPr kumimoji="1" lang="ja-JP" altLang="en-US" sz="2400" dirty="0" smtClean="0"/>
                        <a:t>自動車を日常的に使用しない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rowSpan="2" hMerge="1">
                  <a:txBody>
                    <a:bodyPr/>
                    <a:lstStyle/>
                    <a:p>
                      <a:endParaRPr kumimoji="1" lang="ja-JP" altLang="en-US" sz="2800" dirty="0"/>
                    </a:p>
                  </a:txBody>
                  <a:tcPr/>
                </a:tc>
                <a:tc gridSpan="2">
                  <a:txBody>
                    <a:bodyPr/>
                    <a:lstStyle/>
                    <a:p>
                      <a:pPr algn="ctr"/>
                      <a:r>
                        <a:rPr kumimoji="1" lang="ja-JP" altLang="en-US" sz="2400" dirty="0" smtClean="0"/>
                        <a:t>家族は信仰深い？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tc rowSpan="2">
                  <a:txBody>
                    <a:bodyPr/>
                    <a:lstStyle/>
                    <a:p>
                      <a:pPr algn="ctr"/>
                      <a:r>
                        <a:rPr kumimoji="1" lang="ja-JP" altLang="en-US" sz="2400" dirty="0" smtClean="0"/>
                        <a:t>計</a:t>
                      </a:r>
                      <a:endParaRPr kumimoji="1" lang="ja-JP" altLang="en-US" sz="2400"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gridSpan="2" vMerge="1">
                  <a:txBody>
                    <a:bodyPr/>
                    <a:lstStyle/>
                    <a:p>
                      <a:endParaRPr kumimoji="1" lang="ja-JP" altLang="en-US" sz="2800"/>
                    </a:p>
                  </a:txBody>
                  <a:tcPr/>
                </a:tc>
                <a:tc hMerge="1" vMerge="1">
                  <a:txBody>
                    <a:bodyPr/>
                    <a:lstStyle/>
                    <a:p>
                      <a:endParaRPr kumimoji="1" lang="ja-JP" altLang="en-US" sz="2800" dirty="0"/>
                    </a:p>
                  </a:txBody>
                  <a:tcPr/>
                </a:tc>
                <a:tc>
                  <a:txBody>
                    <a:bodyPr/>
                    <a:lstStyle/>
                    <a:p>
                      <a:pPr algn="ctr"/>
                      <a:r>
                        <a:rPr kumimoji="1" lang="ja-JP" altLang="en-US" sz="2400" dirty="0" smtClean="0"/>
                        <a:t>いいえ</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400" dirty="0" smtClean="0"/>
                        <a:t>はい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2800" dirty="0"/>
                    </a:p>
                  </a:txBody>
                  <a:tcPr/>
                </a:tc>
                <a:extLst>
                  <a:ext uri="{0D108BD9-81ED-4DB2-BD59-A6C34878D82A}">
                    <a16:rowId xmlns:a16="http://schemas.microsoft.com/office/drawing/2014/main" val="10001"/>
                  </a:ext>
                </a:extLst>
              </a:tr>
              <a:tr h="370840">
                <a:tc rowSpan="2">
                  <a:txBody>
                    <a:bodyPr/>
                    <a:lstStyle/>
                    <a:p>
                      <a:r>
                        <a:rPr kumimoji="1" lang="ja-JP" altLang="en-US" sz="2400" dirty="0" smtClean="0"/>
                        <a:t>婚前性交</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400" dirty="0" smtClean="0"/>
                        <a:t>ある</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50.0%</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11.8%</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28.3%</a:t>
                      </a:r>
                      <a:r>
                        <a:rPr kumimoji="1" lang="ja-JP" altLang="en-US" sz="2400" baseline="0" dirty="0" smtClean="0"/>
                        <a:t> </a:t>
                      </a:r>
                      <a:r>
                        <a:rPr kumimoji="1" lang="en-US" altLang="ja-JP" sz="2400" baseline="0" dirty="0" smtClean="0"/>
                        <a:t>(34)</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vMerge="1">
                  <a:txBody>
                    <a:bodyPr/>
                    <a:lstStyle/>
                    <a:p>
                      <a:endParaRPr kumimoji="1" lang="ja-JP" altLang="en-US" dirty="0"/>
                    </a:p>
                  </a:txBody>
                  <a:tcPr/>
                </a:tc>
                <a:tc>
                  <a:txBody>
                    <a:bodyPr/>
                    <a:lstStyle/>
                    <a:p>
                      <a:r>
                        <a:rPr kumimoji="1" lang="ja-JP" altLang="en-US" sz="2400" dirty="0" smtClean="0"/>
                        <a:t>ない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50.0%</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88.2%</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71.7% (86)</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gridSpan="2">
                  <a:txBody>
                    <a:bodyPr/>
                    <a:lstStyle/>
                    <a:p>
                      <a:pPr algn="r"/>
                      <a:r>
                        <a:rPr kumimoji="1" lang="ja-JP" altLang="en-US" sz="2400" dirty="0" smtClean="0"/>
                        <a:t>計</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2800" dirty="0"/>
                    </a:p>
                  </a:txBody>
                  <a:tcPr/>
                </a:tc>
                <a:tc>
                  <a:txBody>
                    <a:bodyPr/>
                    <a:lstStyle/>
                    <a:p>
                      <a:r>
                        <a:rPr kumimoji="1" lang="en-US" altLang="ja-JP" sz="2400" dirty="0" smtClean="0"/>
                        <a:t>100%</a:t>
                      </a:r>
                      <a:r>
                        <a:rPr kumimoji="1" lang="ja-JP" altLang="en-US" sz="2400" baseline="0" dirty="0" smtClean="0"/>
                        <a:t> </a:t>
                      </a:r>
                      <a:r>
                        <a:rPr kumimoji="1" lang="en-US" altLang="ja-JP" sz="2400" baseline="0" dirty="0" smtClean="0"/>
                        <a:t>(52)</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t>100% (68)</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t>100% (120)</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1191728944"/>
              </p:ext>
            </p:extLst>
          </p:nvPr>
        </p:nvGraphicFramePr>
        <p:xfrm>
          <a:off x="899592" y="3573016"/>
          <a:ext cx="7632850" cy="2286000"/>
        </p:xfrm>
        <a:graphic>
          <a:graphicData uri="http://schemas.openxmlformats.org/drawingml/2006/table">
            <a:tbl>
              <a:tblPr firstRow="1" bandRow="1">
                <a:tableStyleId>{2D5ABB26-0587-4C30-8999-92F81FD0307C}</a:tableStyleId>
              </a:tblPr>
              <a:tblGrid>
                <a:gridCol w="1584176">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1632182">
                  <a:extLst>
                    <a:ext uri="{9D8B030D-6E8A-4147-A177-3AD203B41FA5}">
                      <a16:colId xmlns:a16="http://schemas.microsoft.com/office/drawing/2014/main" val="20002"/>
                    </a:ext>
                  </a:extLst>
                </a:gridCol>
                <a:gridCol w="1632182">
                  <a:extLst>
                    <a:ext uri="{9D8B030D-6E8A-4147-A177-3AD203B41FA5}">
                      <a16:colId xmlns:a16="http://schemas.microsoft.com/office/drawing/2014/main" val="20003"/>
                    </a:ext>
                  </a:extLst>
                </a:gridCol>
                <a:gridCol w="1632182">
                  <a:extLst>
                    <a:ext uri="{9D8B030D-6E8A-4147-A177-3AD203B41FA5}">
                      <a16:colId xmlns:a16="http://schemas.microsoft.com/office/drawing/2014/main" val="20004"/>
                    </a:ext>
                  </a:extLst>
                </a:gridCol>
              </a:tblGrid>
              <a:tr h="370840">
                <a:tc rowSpan="2"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2400" dirty="0" smtClean="0"/>
                        <a:t>自動車を日常的に使用する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rowSpan="2" hMerge="1">
                  <a:txBody>
                    <a:bodyPr/>
                    <a:lstStyle/>
                    <a:p>
                      <a:endParaRPr kumimoji="1" lang="ja-JP" altLang="en-US" sz="2800" dirty="0"/>
                    </a:p>
                  </a:txBody>
                  <a:tcPr/>
                </a:tc>
                <a:tc gridSpan="2">
                  <a:txBody>
                    <a:bodyPr/>
                    <a:lstStyle/>
                    <a:p>
                      <a:pPr algn="ctr"/>
                      <a:r>
                        <a:rPr kumimoji="1" lang="ja-JP" altLang="en-US" sz="2400" dirty="0" smtClean="0"/>
                        <a:t>家族は信仰深い？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tc rowSpan="2">
                  <a:txBody>
                    <a:bodyPr/>
                    <a:lstStyle/>
                    <a:p>
                      <a:pPr algn="ctr"/>
                      <a:r>
                        <a:rPr kumimoji="1" lang="ja-JP" altLang="en-US" sz="2400" dirty="0" smtClean="0"/>
                        <a:t>計</a:t>
                      </a:r>
                      <a:endParaRPr kumimoji="1" lang="ja-JP" altLang="en-US" sz="2400"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gridSpan="2" vMerge="1">
                  <a:txBody>
                    <a:bodyPr/>
                    <a:lstStyle/>
                    <a:p>
                      <a:endParaRPr kumimoji="1" lang="ja-JP" altLang="en-US" sz="2800"/>
                    </a:p>
                  </a:txBody>
                  <a:tcPr/>
                </a:tc>
                <a:tc hMerge="1" vMerge="1">
                  <a:txBody>
                    <a:bodyPr/>
                    <a:lstStyle/>
                    <a:p>
                      <a:endParaRPr kumimoji="1" lang="ja-JP" altLang="en-US" sz="2800" dirty="0"/>
                    </a:p>
                  </a:txBody>
                  <a:tcPr/>
                </a:tc>
                <a:tc>
                  <a:txBody>
                    <a:bodyPr/>
                    <a:lstStyle/>
                    <a:p>
                      <a:pPr algn="ctr"/>
                      <a:r>
                        <a:rPr kumimoji="1" lang="ja-JP" altLang="en-US" sz="2400" dirty="0" smtClean="0"/>
                        <a:t>いいえ</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400" dirty="0" smtClean="0"/>
                        <a:t>はい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2800" dirty="0"/>
                    </a:p>
                  </a:txBody>
                  <a:tcPr/>
                </a:tc>
                <a:extLst>
                  <a:ext uri="{0D108BD9-81ED-4DB2-BD59-A6C34878D82A}">
                    <a16:rowId xmlns:a16="http://schemas.microsoft.com/office/drawing/2014/main" val="10001"/>
                  </a:ext>
                </a:extLst>
              </a:tr>
              <a:tr h="370840">
                <a:tc rowSpan="2">
                  <a:txBody>
                    <a:bodyPr/>
                    <a:lstStyle/>
                    <a:p>
                      <a:r>
                        <a:rPr kumimoji="1" lang="ja-JP" altLang="en-US" sz="2400" dirty="0" smtClean="0"/>
                        <a:t>婚前性交</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400" dirty="0" smtClean="0"/>
                        <a:t>ある</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25.0%</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25.0%</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25.0% (18)</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vMerge="1">
                  <a:txBody>
                    <a:bodyPr/>
                    <a:lstStyle/>
                    <a:p>
                      <a:endParaRPr kumimoji="1" lang="ja-JP" altLang="en-US" dirty="0"/>
                    </a:p>
                  </a:txBody>
                  <a:tcPr/>
                </a:tc>
                <a:tc>
                  <a:txBody>
                    <a:bodyPr/>
                    <a:lstStyle/>
                    <a:p>
                      <a:r>
                        <a:rPr kumimoji="1" lang="ja-JP" altLang="en-US" sz="2400" dirty="0" smtClean="0"/>
                        <a:t>ない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75.0%</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75.0%</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75.0% (54)</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gridSpan="2">
                  <a:txBody>
                    <a:bodyPr/>
                    <a:lstStyle/>
                    <a:p>
                      <a:pPr algn="r"/>
                      <a:r>
                        <a:rPr kumimoji="1" lang="ja-JP" altLang="en-US" sz="2400" dirty="0" smtClean="0"/>
                        <a:t>計</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2800" dirty="0"/>
                    </a:p>
                  </a:txBody>
                  <a:tcPr/>
                </a:tc>
                <a:tc>
                  <a:txBody>
                    <a:bodyPr/>
                    <a:lstStyle/>
                    <a:p>
                      <a:r>
                        <a:rPr kumimoji="1" lang="en-US" altLang="ja-JP" sz="2400" dirty="0" smtClean="0"/>
                        <a:t>100% (40)</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t>100% (32)</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t>100% (72)</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6" name="テキスト ボックス 5"/>
          <p:cNvSpPr txBox="1"/>
          <p:nvPr/>
        </p:nvSpPr>
        <p:spPr>
          <a:xfrm>
            <a:off x="916296" y="2669714"/>
            <a:ext cx="3239990" cy="523220"/>
          </a:xfrm>
          <a:prstGeom prst="rect">
            <a:avLst/>
          </a:prstGeom>
          <a:noFill/>
        </p:spPr>
        <p:txBody>
          <a:bodyPr wrap="none" rtlCol="0">
            <a:spAutoFit/>
          </a:bodyPr>
          <a:lstStyle/>
          <a:p>
            <a:r>
              <a:rPr lang="ja-JP" altLang="en-US" sz="2800" dirty="0" smtClean="0"/>
              <a:t>ファイ係数：</a:t>
            </a:r>
            <a:r>
              <a:rPr lang="en-US" altLang="ja-JP" sz="2800" i="1" dirty="0" smtClean="0">
                <a:latin typeface="Times New Roman" pitchFamily="18" charset="0"/>
                <a:cs typeface="Times New Roman" pitchFamily="18" charset="0"/>
              </a:rPr>
              <a:t>φ </a:t>
            </a:r>
            <a:r>
              <a:rPr lang="en-US" altLang="ja-JP" sz="2800" dirty="0" smtClean="0"/>
              <a:t>= -0.42</a:t>
            </a:r>
            <a:endParaRPr kumimoji="1" lang="ja-JP" altLang="en-US" sz="2800" dirty="0"/>
          </a:p>
        </p:txBody>
      </p:sp>
      <p:sp>
        <p:nvSpPr>
          <p:cNvPr id="7" name="テキスト ボックス 6"/>
          <p:cNvSpPr txBox="1"/>
          <p:nvPr/>
        </p:nvSpPr>
        <p:spPr>
          <a:xfrm>
            <a:off x="971599" y="5870800"/>
            <a:ext cx="3129383" cy="523220"/>
          </a:xfrm>
          <a:prstGeom prst="rect">
            <a:avLst/>
          </a:prstGeom>
          <a:noFill/>
        </p:spPr>
        <p:txBody>
          <a:bodyPr wrap="none" rtlCol="0">
            <a:spAutoFit/>
          </a:bodyPr>
          <a:lstStyle/>
          <a:p>
            <a:r>
              <a:rPr lang="ja-JP" altLang="en-US" sz="2800" dirty="0" smtClean="0"/>
              <a:t>ファイ係数：</a:t>
            </a:r>
            <a:r>
              <a:rPr lang="en-US" altLang="ja-JP" sz="2800" i="1" dirty="0" smtClean="0">
                <a:latin typeface="Times New Roman" pitchFamily="18" charset="0"/>
                <a:cs typeface="Times New Roman" pitchFamily="18" charset="0"/>
              </a:rPr>
              <a:t>φ </a:t>
            </a:r>
            <a:r>
              <a:rPr lang="en-US" altLang="ja-JP" sz="2800" dirty="0" smtClean="0"/>
              <a:t>= 0.00</a:t>
            </a:r>
            <a:endParaRPr kumimoji="1" lang="ja-JP" altLang="en-US" sz="28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765881164"/>
              </p:ext>
            </p:extLst>
          </p:nvPr>
        </p:nvGraphicFramePr>
        <p:xfrm>
          <a:off x="899592" y="332656"/>
          <a:ext cx="7632851" cy="2286000"/>
        </p:xfrm>
        <a:graphic>
          <a:graphicData uri="http://schemas.openxmlformats.org/drawingml/2006/table">
            <a:tbl>
              <a:tblPr firstRow="1" bandRow="1">
                <a:tableStyleId>{2D5ABB26-0587-4C30-8999-92F81FD0307C}</a:tableStyleId>
              </a:tblPr>
              <a:tblGrid>
                <a:gridCol w="1800200">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1584177">
                  <a:extLst>
                    <a:ext uri="{9D8B030D-6E8A-4147-A177-3AD203B41FA5}">
                      <a16:colId xmlns:a16="http://schemas.microsoft.com/office/drawing/2014/main" val="20002"/>
                    </a:ext>
                  </a:extLst>
                </a:gridCol>
                <a:gridCol w="1584177">
                  <a:extLst>
                    <a:ext uri="{9D8B030D-6E8A-4147-A177-3AD203B41FA5}">
                      <a16:colId xmlns:a16="http://schemas.microsoft.com/office/drawing/2014/main" val="20003"/>
                    </a:ext>
                  </a:extLst>
                </a:gridCol>
                <a:gridCol w="1584177">
                  <a:extLst>
                    <a:ext uri="{9D8B030D-6E8A-4147-A177-3AD203B41FA5}">
                      <a16:colId xmlns:a16="http://schemas.microsoft.com/office/drawing/2014/main" val="20004"/>
                    </a:ext>
                  </a:extLst>
                </a:gridCol>
              </a:tblGrid>
              <a:tr h="370840">
                <a:tc rowSpan="2" gridSpan="2">
                  <a:txBody>
                    <a:bodyPr/>
                    <a:lstStyle/>
                    <a:p>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hMerge="1">
                  <a:txBody>
                    <a:bodyPr/>
                    <a:lstStyle/>
                    <a:p>
                      <a:endParaRPr kumimoji="1" lang="ja-JP" altLang="en-US" sz="2800" dirty="0"/>
                    </a:p>
                  </a:txBody>
                  <a:tcPr/>
                </a:tc>
                <a:tc gridSpan="2">
                  <a:txBody>
                    <a:bodyPr/>
                    <a:lstStyle/>
                    <a:p>
                      <a:pPr algn="ctr"/>
                      <a:r>
                        <a:rPr kumimoji="1" lang="ja-JP" altLang="en-US" sz="2400" dirty="0" smtClean="0"/>
                        <a:t>家族は信仰深い？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tc rowSpan="2">
                  <a:txBody>
                    <a:bodyPr/>
                    <a:lstStyle/>
                    <a:p>
                      <a:pPr algn="ctr"/>
                      <a:r>
                        <a:rPr kumimoji="1" lang="ja-JP" altLang="en-US" sz="2400" dirty="0" smtClean="0"/>
                        <a:t>計</a:t>
                      </a:r>
                      <a:endParaRPr kumimoji="1" lang="ja-JP" altLang="en-US" sz="2400"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gridSpan="2" vMerge="1">
                  <a:txBody>
                    <a:bodyPr/>
                    <a:lstStyle/>
                    <a:p>
                      <a:endParaRPr kumimoji="1" lang="ja-JP" altLang="en-US" sz="2800"/>
                    </a:p>
                  </a:txBody>
                  <a:tcPr/>
                </a:tc>
                <a:tc hMerge="1" vMerge="1">
                  <a:txBody>
                    <a:bodyPr/>
                    <a:lstStyle/>
                    <a:p>
                      <a:endParaRPr kumimoji="1" lang="ja-JP" altLang="en-US" sz="2800" dirty="0"/>
                    </a:p>
                  </a:txBody>
                  <a:tcPr/>
                </a:tc>
                <a:tc>
                  <a:txBody>
                    <a:bodyPr/>
                    <a:lstStyle/>
                    <a:p>
                      <a:pPr algn="ctr"/>
                      <a:r>
                        <a:rPr kumimoji="1" lang="ja-JP" altLang="en-US" sz="2400" dirty="0" smtClean="0"/>
                        <a:t>いいえ</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400" dirty="0" smtClean="0"/>
                        <a:t>はい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2800" dirty="0"/>
                    </a:p>
                  </a:txBody>
                  <a:tcPr/>
                </a:tc>
                <a:extLst>
                  <a:ext uri="{0D108BD9-81ED-4DB2-BD59-A6C34878D82A}">
                    <a16:rowId xmlns:a16="http://schemas.microsoft.com/office/drawing/2014/main" val="10001"/>
                  </a:ext>
                </a:extLst>
              </a:tr>
              <a:tr h="370840">
                <a:tc rowSpan="2">
                  <a:txBody>
                    <a:bodyPr/>
                    <a:lstStyle/>
                    <a:p>
                      <a:r>
                        <a:rPr kumimoji="1" lang="ja-JP" altLang="en-US" sz="2400" dirty="0" smtClean="0"/>
                        <a:t>自動車を使用？</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400" dirty="0" smtClean="0"/>
                        <a:t>はい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43.5%</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32.0%</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37.5%</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vMerge="1">
                  <a:txBody>
                    <a:bodyPr/>
                    <a:lstStyle/>
                    <a:p>
                      <a:endParaRPr kumimoji="1" lang="ja-JP" altLang="en-US" dirty="0"/>
                    </a:p>
                  </a:txBody>
                  <a:tcPr/>
                </a:tc>
                <a:tc>
                  <a:txBody>
                    <a:bodyPr/>
                    <a:lstStyle/>
                    <a:p>
                      <a:r>
                        <a:rPr kumimoji="1" lang="ja-JP" altLang="en-US" sz="2400" dirty="0" smtClean="0"/>
                        <a:t>いいえ</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56.5%</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68.0%</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62.5%</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gridSpan="2">
                  <a:txBody>
                    <a:bodyPr/>
                    <a:lstStyle/>
                    <a:p>
                      <a:pPr algn="r"/>
                      <a:r>
                        <a:rPr kumimoji="1" lang="ja-JP" altLang="en-US" sz="2400" dirty="0" smtClean="0"/>
                        <a:t>計</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2800" dirty="0"/>
                    </a:p>
                  </a:txBody>
                  <a:tcPr/>
                </a:tc>
                <a:tc>
                  <a:txBody>
                    <a:bodyPr/>
                    <a:lstStyle/>
                    <a:p>
                      <a:r>
                        <a:rPr kumimoji="1" lang="en-US" altLang="ja-JP" sz="2400" dirty="0" smtClean="0"/>
                        <a:t>100% (92)</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t>100% (100)</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t>100% (100)</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1165256576"/>
              </p:ext>
            </p:extLst>
          </p:nvPr>
        </p:nvGraphicFramePr>
        <p:xfrm>
          <a:off x="899592" y="3573016"/>
          <a:ext cx="7632851" cy="2286000"/>
        </p:xfrm>
        <a:graphic>
          <a:graphicData uri="http://schemas.openxmlformats.org/drawingml/2006/table">
            <a:tbl>
              <a:tblPr firstRow="1" bandRow="1">
                <a:tableStyleId>{2D5ABB26-0587-4C30-8999-92F81FD0307C}</a:tableStyleId>
              </a:tblPr>
              <a:tblGrid>
                <a:gridCol w="1800200">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1584177">
                  <a:extLst>
                    <a:ext uri="{9D8B030D-6E8A-4147-A177-3AD203B41FA5}">
                      <a16:colId xmlns:a16="http://schemas.microsoft.com/office/drawing/2014/main" val="20002"/>
                    </a:ext>
                  </a:extLst>
                </a:gridCol>
                <a:gridCol w="1584177">
                  <a:extLst>
                    <a:ext uri="{9D8B030D-6E8A-4147-A177-3AD203B41FA5}">
                      <a16:colId xmlns:a16="http://schemas.microsoft.com/office/drawing/2014/main" val="20003"/>
                    </a:ext>
                  </a:extLst>
                </a:gridCol>
                <a:gridCol w="1584177">
                  <a:extLst>
                    <a:ext uri="{9D8B030D-6E8A-4147-A177-3AD203B41FA5}">
                      <a16:colId xmlns:a16="http://schemas.microsoft.com/office/drawing/2014/main" val="20004"/>
                    </a:ext>
                  </a:extLst>
                </a:gridCol>
              </a:tblGrid>
              <a:tr h="370840">
                <a:tc rowSpan="2"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2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hMerge="1">
                  <a:txBody>
                    <a:bodyPr/>
                    <a:lstStyle/>
                    <a:p>
                      <a:endParaRPr kumimoji="1" lang="ja-JP" altLang="en-US" sz="2800" dirty="0"/>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400" dirty="0" smtClean="0"/>
                        <a:t>自動車を使用？</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tc rowSpan="2">
                  <a:txBody>
                    <a:bodyPr/>
                    <a:lstStyle/>
                    <a:p>
                      <a:pPr algn="ctr"/>
                      <a:r>
                        <a:rPr kumimoji="1" lang="ja-JP" altLang="en-US" sz="2400" dirty="0" smtClean="0"/>
                        <a:t>計</a:t>
                      </a:r>
                      <a:endParaRPr kumimoji="1" lang="ja-JP" altLang="en-US" sz="2400"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gridSpan="2" vMerge="1">
                  <a:txBody>
                    <a:bodyPr/>
                    <a:lstStyle/>
                    <a:p>
                      <a:endParaRPr kumimoji="1" lang="ja-JP" altLang="en-US" sz="2800"/>
                    </a:p>
                  </a:txBody>
                  <a:tcPr/>
                </a:tc>
                <a:tc hMerge="1" vMerge="1">
                  <a:txBody>
                    <a:bodyPr/>
                    <a:lstStyle/>
                    <a:p>
                      <a:endParaRPr kumimoji="1" lang="ja-JP" altLang="en-US" sz="2800" dirty="0"/>
                    </a:p>
                  </a:txBody>
                  <a:tcPr/>
                </a:tc>
                <a:tc>
                  <a:txBody>
                    <a:bodyPr/>
                    <a:lstStyle/>
                    <a:p>
                      <a:pPr algn="ctr"/>
                      <a:r>
                        <a:rPr kumimoji="1" lang="ja-JP" altLang="en-US" sz="2400" dirty="0" smtClean="0"/>
                        <a:t>いいえ</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400" dirty="0" smtClean="0"/>
                        <a:t>はい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2800" dirty="0"/>
                    </a:p>
                  </a:txBody>
                  <a:tcPr/>
                </a:tc>
                <a:extLst>
                  <a:ext uri="{0D108BD9-81ED-4DB2-BD59-A6C34878D82A}">
                    <a16:rowId xmlns:a16="http://schemas.microsoft.com/office/drawing/2014/main" val="10001"/>
                  </a:ext>
                </a:extLst>
              </a:tr>
              <a:tr h="370840">
                <a:tc rowSpan="2">
                  <a:txBody>
                    <a:bodyPr/>
                    <a:lstStyle/>
                    <a:p>
                      <a:r>
                        <a:rPr kumimoji="1" lang="ja-JP" altLang="en-US" sz="2400" dirty="0" smtClean="0"/>
                        <a:t>婚前性交</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400" dirty="0" smtClean="0"/>
                        <a:t>ある</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28.3%</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25.0%</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27.1%</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vMerge="1">
                  <a:txBody>
                    <a:bodyPr/>
                    <a:lstStyle/>
                    <a:p>
                      <a:endParaRPr kumimoji="1" lang="ja-JP" altLang="en-US" dirty="0"/>
                    </a:p>
                  </a:txBody>
                  <a:tcPr/>
                </a:tc>
                <a:tc>
                  <a:txBody>
                    <a:bodyPr/>
                    <a:lstStyle/>
                    <a:p>
                      <a:r>
                        <a:rPr kumimoji="1" lang="ja-JP" altLang="en-US" sz="2400" dirty="0" smtClean="0"/>
                        <a:t>ない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71.6%</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75.0%</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72.9%</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gridSpan="2">
                  <a:txBody>
                    <a:bodyPr/>
                    <a:lstStyle/>
                    <a:p>
                      <a:pPr algn="r"/>
                      <a:r>
                        <a:rPr kumimoji="1" lang="ja-JP" altLang="en-US" sz="2400" dirty="0" smtClean="0"/>
                        <a:t>計</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2800" dirty="0"/>
                    </a:p>
                  </a:txBody>
                  <a:tcPr/>
                </a:tc>
                <a:tc>
                  <a:txBody>
                    <a:bodyPr/>
                    <a:lstStyle/>
                    <a:p>
                      <a:r>
                        <a:rPr kumimoji="1" lang="en-US" altLang="ja-JP" sz="2400" dirty="0" smtClean="0"/>
                        <a:t>100% (120)</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t>100% (72)</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t>100% (192)</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6" name="テキスト ボックス 5"/>
          <p:cNvSpPr txBox="1"/>
          <p:nvPr/>
        </p:nvSpPr>
        <p:spPr>
          <a:xfrm>
            <a:off x="971600" y="2669714"/>
            <a:ext cx="3239990" cy="523220"/>
          </a:xfrm>
          <a:prstGeom prst="rect">
            <a:avLst/>
          </a:prstGeom>
          <a:noFill/>
        </p:spPr>
        <p:txBody>
          <a:bodyPr wrap="none" rtlCol="0">
            <a:spAutoFit/>
          </a:bodyPr>
          <a:lstStyle/>
          <a:p>
            <a:r>
              <a:rPr lang="ja-JP" altLang="en-US" sz="2800" dirty="0" smtClean="0"/>
              <a:t>ファイ係数：</a:t>
            </a:r>
            <a:r>
              <a:rPr lang="en-US" altLang="ja-JP" sz="2800" i="1" dirty="0" smtClean="0">
                <a:latin typeface="Times New Roman" pitchFamily="18" charset="0"/>
                <a:cs typeface="Times New Roman" pitchFamily="18" charset="0"/>
              </a:rPr>
              <a:t>φ </a:t>
            </a:r>
            <a:r>
              <a:rPr lang="en-US" altLang="ja-JP" sz="2800" dirty="0" smtClean="0"/>
              <a:t>= -0.12</a:t>
            </a:r>
            <a:endParaRPr kumimoji="1" lang="ja-JP" altLang="en-US" sz="2800" dirty="0"/>
          </a:p>
        </p:txBody>
      </p:sp>
      <p:sp>
        <p:nvSpPr>
          <p:cNvPr id="7" name="テキスト ボックス 6"/>
          <p:cNvSpPr txBox="1"/>
          <p:nvPr/>
        </p:nvSpPr>
        <p:spPr>
          <a:xfrm>
            <a:off x="971600" y="5949280"/>
            <a:ext cx="3239990" cy="523220"/>
          </a:xfrm>
          <a:prstGeom prst="rect">
            <a:avLst/>
          </a:prstGeom>
          <a:noFill/>
        </p:spPr>
        <p:txBody>
          <a:bodyPr wrap="none" rtlCol="0">
            <a:spAutoFit/>
          </a:bodyPr>
          <a:lstStyle/>
          <a:p>
            <a:r>
              <a:rPr lang="ja-JP" altLang="en-US" sz="2800" dirty="0" smtClean="0"/>
              <a:t>ファイ係数：</a:t>
            </a:r>
            <a:r>
              <a:rPr lang="en-US" altLang="ja-JP" sz="2800" i="1" dirty="0" smtClean="0">
                <a:latin typeface="Times New Roman" pitchFamily="18" charset="0"/>
                <a:cs typeface="Times New Roman" pitchFamily="18" charset="0"/>
              </a:rPr>
              <a:t>φ </a:t>
            </a:r>
            <a:r>
              <a:rPr lang="en-US" altLang="ja-JP" sz="2800" dirty="0" smtClean="0"/>
              <a:t>= -0.04</a:t>
            </a:r>
            <a:endParaRPr kumimoji="1" lang="ja-JP" altLang="en-US" sz="2800" dirty="0"/>
          </a:p>
        </p:txBody>
      </p:sp>
    </p:spTree>
    <p:extLst>
      <p:ext uri="{BB962C8B-B14F-4D97-AF65-F5344CB8AC3E}">
        <p14:creationId xmlns:p14="http://schemas.microsoft.com/office/powerpoint/2010/main" val="15281354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都市化が進むと，コウノトリの数は少なくなり，出生率も下がる．</a:t>
            </a:r>
            <a:endParaRPr kumimoji="1" lang="ja-JP" altLang="en-US" dirty="0"/>
          </a:p>
        </p:txBody>
      </p:sp>
      <p:sp>
        <p:nvSpPr>
          <p:cNvPr id="4" name="正方形/長方形 3"/>
          <p:cNvSpPr/>
          <p:nvPr/>
        </p:nvSpPr>
        <p:spPr>
          <a:xfrm>
            <a:off x="1187624" y="3695397"/>
            <a:ext cx="2088232"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t>都市化の程度</a:t>
            </a:r>
            <a:endParaRPr kumimoji="1" lang="ja-JP" altLang="en-US" sz="2400" dirty="0"/>
          </a:p>
        </p:txBody>
      </p:sp>
      <p:sp>
        <p:nvSpPr>
          <p:cNvPr id="5" name="正方形/長方形 4"/>
          <p:cNvSpPr/>
          <p:nvPr/>
        </p:nvSpPr>
        <p:spPr>
          <a:xfrm>
            <a:off x="4644008" y="2812152"/>
            <a:ext cx="2088232"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t>コウノトリの数</a:t>
            </a:r>
            <a:endParaRPr kumimoji="1" lang="ja-JP" altLang="en-US" sz="2400" dirty="0"/>
          </a:p>
        </p:txBody>
      </p:sp>
      <p:sp>
        <p:nvSpPr>
          <p:cNvPr id="6" name="正方形/長方形 5"/>
          <p:cNvSpPr/>
          <p:nvPr/>
        </p:nvSpPr>
        <p:spPr>
          <a:xfrm>
            <a:off x="4644008" y="4869160"/>
            <a:ext cx="2088232" cy="7920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t>出生率</a:t>
            </a:r>
            <a:endParaRPr kumimoji="1" lang="ja-JP" altLang="en-US" sz="2400" dirty="0"/>
          </a:p>
        </p:txBody>
      </p:sp>
      <p:cxnSp>
        <p:nvCxnSpPr>
          <p:cNvPr id="7" name="直線矢印コネクタ 6"/>
          <p:cNvCxnSpPr/>
          <p:nvPr/>
        </p:nvCxnSpPr>
        <p:spPr>
          <a:xfrm flipV="1">
            <a:off x="3491880" y="3176544"/>
            <a:ext cx="864096" cy="775233"/>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a:off x="3508329" y="4494331"/>
            <a:ext cx="864096" cy="692503"/>
          </a:xfrm>
          <a:prstGeom prst="straightConnector1">
            <a:avLst/>
          </a:prstGeom>
          <a:ln w="38100">
            <a:solidFill>
              <a:srgbClr val="7030A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105026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dirty="0" smtClean="0"/>
              <a:t>３重クロス表を構成してみないと，交互作用効果の発見はできない．</a:t>
            </a:r>
            <a:endParaRPr lang="en-US" altLang="ja-JP" dirty="0" smtClean="0"/>
          </a:p>
          <a:p>
            <a:r>
              <a:rPr kumimoji="1" lang="ja-JP" altLang="en-US" dirty="0"/>
              <a:t>２</a:t>
            </a:r>
            <a:r>
              <a:rPr kumimoji="1" lang="ja-JP" altLang="en-US" dirty="0" smtClean="0"/>
              <a:t>変数 </a:t>
            </a:r>
            <a:r>
              <a:rPr kumimoji="1" lang="en-US" altLang="ja-JP" i="1" dirty="0" smtClean="0">
                <a:latin typeface="Times New Roman" panose="02020603050405020304" pitchFamily="18" charset="0"/>
                <a:cs typeface="Times New Roman" panose="02020603050405020304" pitchFamily="18" charset="0"/>
              </a:rPr>
              <a:t>X</a:t>
            </a:r>
            <a:r>
              <a:rPr kumimoji="1" lang="en-US" altLang="ja-JP" dirty="0" smtClean="0"/>
              <a:t> </a:t>
            </a:r>
            <a:r>
              <a:rPr kumimoji="1" lang="ja-JP" altLang="en-US" dirty="0" smtClean="0"/>
              <a:t>と </a:t>
            </a:r>
            <a:r>
              <a:rPr kumimoji="1" lang="en-US" altLang="ja-JP" i="1" dirty="0" smtClean="0">
                <a:latin typeface="Times New Roman" panose="02020603050405020304" pitchFamily="18" charset="0"/>
                <a:cs typeface="Times New Roman" panose="02020603050405020304" pitchFamily="18" charset="0"/>
              </a:rPr>
              <a:t>Y</a:t>
            </a:r>
            <a:r>
              <a:rPr kumimoji="1" lang="en-US" altLang="ja-JP" dirty="0" smtClean="0"/>
              <a:t> </a:t>
            </a:r>
            <a:r>
              <a:rPr kumimoji="1" lang="ja-JP" altLang="en-US" dirty="0" smtClean="0"/>
              <a:t>の単純相関が，条件つき相関と，どのように，どれぐらい異なるのかは，３重クロス表を構成しなければわからない．</a:t>
            </a:r>
            <a:endParaRPr kumimoji="1" lang="en-US" altLang="ja-JP" dirty="0" smtClean="0"/>
          </a:p>
        </p:txBody>
      </p:sp>
    </p:spTree>
    <p:extLst>
      <p:ext uri="{BB962C8B-B14F-4D97-AF65-F5344CB8AC3E}">
        <p14:creationId xmlns:p14="http://schemas.microsoft.com/office/powerpoint/2010/main" val="270193902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10.2.6. </a:t>
            </a:r>
            <a:r>
              <a:rPr kumimoji="1" lang="ja-JP" altLang="en-US" dirty="0" smtClean="0"/>
              <a:t>条件つき効果のまとめ</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グラフを利用すると</a:t>
            </a:r>
            <a:r>
              <a:rPr lang="ja-JP" altLang="en-US" dirty="0" smtClean="0"/>
              <a:t>，３重クロス表から明らかになった</a:t>
            </a:r>
            <a:r>
              <a:rPr kumimoji="1" lang="ja-JP" altLang="en-US" dirty="0" smtClean="0"/>
              <a:t>関係が，よりわかりやすくなることが多い（テキスト </a:t>
            </a:r>
            <a:r>
              <a:rPr kumimoji="1" lang="en-US" altLang="ja-JP" smtClean="0"/>
              <a:t>p.293 </a:t>
            </a:r>
            <a:r>
              <a:rPr lang="ja-JP" altLang="en-US" dirty="0" err="1" smtClean="0"/>
              <a:t>，</a:t>
            </a:r>
            <a:r>
              <a:rPr lang="ja-JP" altLang="en-US" dirty="0" smtClean="0"/>
              <a:t>図</a:t>
            </a:r>
            <a:r>
              <a:rPr lang="en-US" altLang="ja-JP" dirty="0" smtClean="0"/>
              <a:t>10.2</a:t>
            </a:r>
            <a:r>
              <a:rPr kumimoji="1" lang="ja-JP" altLang="en-US" dirty="0" smtClean="0"/>
              <a:t>）</a:t>
            </a:r>
            <a:endParaRPr kumimoji="1" lang="en-US" altLang="ja-JP" dirty="0" smtClean="0"/>
          </a:p>
          <a:p>
            <a:pPr lvl="1"/>
            <a:r>
              <a:rPr lang="ja-JP" altLang="en-US" dirty="0" smtClean="0"/>
              <a:t>２要因分散分析</a:t>
            </a:r>
            <a:r>
              <a:rPr lang="ja-JP" altLang="en-US" dirty="0"/>
              <a:t>で</a:t>
            </a:r>
            <a:r>
              <a:rPr lang="ja-JP" altLang="en-US" dirty="0" smtClean="0"/>
              <a:t>学習した</a:t>
            </a:r>
            <a:r>
              <a:rPr lang="ja-JP" altLang="en-US" dirty="0"/>
              <a:t>図</a:t>
            </a:r>
            <a:r>
              <a:rPr lang="ja-JP" altLang="en-US" dirty="0" smtClean="0"/>
              <a:t>と本質的に同じ．</a:t>
            </a:r>
            <a:endParaRPr lang="en-US" altLang="ja-JP"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第３の変数を導入して３重クロス集計を行い，関連の分析を深化させることを，</a:t>
            </a:r>
            <a:r>
              <a:rPr kumimoji="1" lang="en-US" altLang="ja-JP" u="sng" dirty="0" smtClean="0">
                <a:solidFill>
                  <a:srgbClr val="FF0000"/>
                </a:solidFill>
              </a:rPr>
              <a:t>elaboration</a:t>
            </a:r>
            <a:r>
              <a:rPr kumimoji="1" lang="ja-JP" altLang="en-US" dirty="0" smtClean="0"/>
              <a:t> と呼ぶ．</a:t>
            </a:r>
            <a:endParaRPr kumimoji="1" lang="en-US" altLang="ja-JP" dirty="0" smtClean="0"/>
          </a:p>
          <a:p>
            <a:pPr lvl="1"/>
            <a:r>
              <a:rPr lang="ja-JP" altLang="en-US" dirty="0" smtClean="0"/>
              <a:t>零次の表での関連が疑似相関かどうか</a:t>
            </a:r>
            <a:endParaRPr lang="en-US" altLang="ja-JP" dirty="0" smtClean="0"/>
          </a:p>
          <a:p>
            <a:pPr lvl="1"/>
            <a:r>
              <a:rPr lang="ja-JP" altLang="en-US" dirty="0"/>
              <a:t>原因と結果の間</a:t>
            </a:r>
            <a:r>
              <a:rPr lang="ja-JP" altLang="en-US" dirty="0" smtClean="0"/>
              <a:t>を媒介する変数は何か</a:t>
            </a:r>
            <a:endParaRPr lang="en-US" altLang="ja-JP" dirty="0" smtClean="0"/>
          </a:p>
          <a:p>
            <a:pPr lvl="1"/>
            <a:r>
              <a:rPr lang="ja-JP" altLang="en-US" dirty="0"/>
              <a:t>どんな条件のもと</a:t>
            </a:r>
            <a:r>
              <a:rPr lang="ja-JP" altLang="en-US" dirty="0" smtClean="0"/>
              <a:t>で，</a:t>
            </a:r>
            <a:r>
              <a:rPr lang="ja-JP" altLang="en-US" dirty="0"/>
              <a:t>零次の表での</a:t>
            </a:r>
            <a:r>
              <a:rPr lang="ja-JP" altLang="en-US" dirty="0" smtClean="0"/>
              <a:t>関連が明確になるか</a:t>
            </a:r>
            <a:endParaRPr lang="en-US" altLang="ja-JP" dirty="0" smtClean="0"/>
          </a:p>
        </p:txBody>
      </p:sp>
    </p:spTree>
    <p:extLst>
      <p:ext uri="{BB962C8B-B14F-4D97-AF65-F5344CB8AC3E}">
        <p14:creationId xmlns:p14="http://schemas.microsoft.com/office/powerpoint/2010/main" val="112216679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疑似相関を暴いて，零次の表での単純関連の見かけ性を説明するタイプの </a:t>
            </a:r>
            <a:r>
              <a:rPr kumimoji="1" lang="en-US" altLang="ja-JP" dirty="0" smtClean="0"/>
              <a:t>elaboration </a:t>
            </a:r>
            <a:r>
              <a:rPr kumimoji="1" lang="ja-JP" altLang="en-US" dirty="0" smtClean="0"/>
              <a:t>を，</a:t>
            </a:r>
            <a:r>
              <a:rPr kumimoji="1" lang="en-US" altLang="ja-JP" u="sng" dirty="0" smtClean="0">
                <a:solidFill>
                  <a:srgbClr val="FF0000"/>
                </a:solidFill>
              </a:rPr>
              <a:t>explanation</a:t>
            </a:r>
            <a:r>
              <a:rPr kumimoji="1" lang="ja-JP" altLang="en-US" dirty="0" smtClean="0"/>
              <a:t> と呼ぶ．</a:t>
            </a:r>
            <a:endParaRPr kumimoji="1" lang="en-US" altLang="ja-JP" dirty="0" smtClean="0"/>
          </a:p>
          <a:p>
            <a:r>
              <a:rPr lang="ja-JP" altLang="en-US" dirty="0" smtClean="0"/>
              <a:t>媒介関係の分析は，独立</a:t>
            </a:r>
            <a:r>
              <a:rPr lang="ja-JP" altLang="en-US" dirty="0"/>
              <a:t>変数と従属</a:t>
            </a:r>
            <a:r>
              <a:rPr lang="ja-JP" altLang="en-US" dirty="0" smtClean="0"/>
              <a:t>変数の間の間接的な因果関係をより詳しく解釈することに役立つので，</a:t>
            </a:r>
            <a:r>
              <a:rPr lang="en-US" altLang="ja-JP" u="sng" dirty="0" smtClean="0">
                <a:solidFill>
                  <a:srgbClr val="FF0000"/>
                </a:solidFill>
              </a:rPr>
              <a:t>interpretation</a:t>
            </a:r>
            <a:r>
              <a:rPr lang="ja-JP" altLang="en-US" dirty="0" smtClean="0"/>
              <a:t> と呼ばれる．</a:t>
            </a:r>
            <a:endParaRPr kumimoji="1" lang="ja-JP" altLang="en-US" dirty="0"/>
          </a:p>
        </p:txBody>
      </p:sp>
      <p:sp>
        <p:nvSpPr>
          <p:cNvPr id="4" name="テキスト ボックス 3"/>
          <p:cNvSpPr txBox="1"/>
          <p:nvPr/>
        </p:nvSpPr>
        <p:spPr>
          <a:xfrm>
            <a:off x="899592" y="4941168"/>
            <a:ext cx="7632848" cy="830997"/>
          </a:xfrm>
          <a:prstGeom prst="rect">
            <a:avLst/>
          </a:prstGeom>
          <a:noFill/>
        </p:spPr>
        <p:txBody>
          <a:bodyPr wrap="square" rtlCol="0">
            <a:spAutoFit/>
          </a:bodyPr>
          <a:lstStyle/>
          <a:p>
            <a:r>
              <a:rPr lang="ja-JP" altLang="en-US" sz="2400" dirty="0" smtClean="0"/>
              <a:t>注意：</a:t>
            </a:r>
            <a:r>
              <a:rPr kumimoji="1" lang="ja-JP" altLang="en-US" sz="2400" dirty="0" smtClean="0"/>
              <a:t>テキスト（</a:t>
            </a:r>
            <a:r>
              <a:rPr kumimoji="1" lang="en-US" altLang="ja-JP" sz="2400" dirty="0" smtClean="0"/>
              <a:t>p.284</a:t>
            </a:r>
            <a:r>
              <a:rPr kumimoji="1" lang="ja-JP" altLang="en-US" sz="2400" dirty="0" smtClean="0"/>
              <a:t>）では，</a:t>
            </a:r>
            <a:r>
              <a:rPr kumimoji="1" lang="en-US" altLang="ja-JP" sz="2400" dirty="0" smtClean="0"/>
              <a:t>explanation </a:t>
            </a:r>
            <a:r>
              <a:rPr lang="ja-JP" altLang="en-US" sz="2400" dirty="0" smtClean="0"/>
              <a:t>と</a:t>
            </a:r>
            <a:r>
              <a:rPr kumimoji="1" lang="ja-JP" altLang="en-US" sz="2400" dirty="0" smtClean="0"/>
              <a:t> </a:t>
            </a:r>
            <a:r>
              <a:rPr kumimoji="1" lang="en-US" altLang="ja-JP" sz="2400" dirty="0" smtClean="0"/>
              <a:t>interpretation </a:t>
            </a:r>
            <a:r>
              <a:rPr kumimoji="1" lang="ja-JP" altLang="en-US" sz="2400" dirty="0" smtClean="0"/>
              <a:t>の意味を区別していない</a:t>
            </a:r>
            <a:r>
              <a:rPr lang="ja-JP" altLang="en-US" sz="2400" dirty="0" smtClean="0"/>
              <a:t>．</a:t>
            </a:r>
            <a:endParaRPr kumimoji="1" lang="ja-JP" altLang="en-US" sz="2400" dirty="0"/>
          </a:p>
        </p:txBody>
      </p:sp>
    </p:spTree>
    <p:extLst>
      <p:ext uri="{BB962C8B-B14F-4D97-AF65-F5344CB8AC3E}">
        <p14:creationId xmlns:p14="http://schemas.microsoft.com/office/powerpoint/2010/main" val="182666614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交互作用効果を明らかにする </a:t>
            </a:r>
            <a:r>
              <a:rPr kumimoji="1" lang="en-US" altLang="ja-JP" dirty="0" smtClean="0"/>
              <a:t>elaboration </a:t>
            </a:r>
            <a:r>
              <a:rPr kumimoji="1" lang="ja-JP" altLang="en-US" dirty="0" smtClean="0"/>
              <a:t>は，</a:t>
            </a:r>
            <a:r>
              <a:rPr kumimoji="1" lang="en-US" altLang="ja-JP" dirty="0" smtClean="0"/>
              <a:t>specification </a:t>
            </a:r>
            <a:r>
              <a:rPr kumimoji="1" lang="ja-JP" altLang="en-US" dirty="0" smtClean="0"/>
              <a:t>と呼ばれる．</a:t>
            </a:r>
            <a:endParaRPr kumimoji="1" lang="en-US" altLang="ja-JP" dirty="0" smtClean="0"/>
          </a:p>
          <a:p>
            <a:pPr lvl="1"/>
            <a:r>
              <a:rPr lang="ja-JP" altLang="en-US" dirty="0"/>
              <a:t>特に</a:t>
            </a:r>
            <a:r>
              <a:rPr lang="ja-JP" altLang="en-US" dirty="0" smtClean="0"/>
              <a:t>，第３の変数が独立変数 </a:t>
            </a:r>
            <a:r>
              <a:rPr lang="en-US" altLang="ja-JP" i="1" dirty="0" smtClean="0">
                <a:latin typeface="Times New Roman" pitchFamily="18" charset="0"/>
                <a:cs typeface="Times New Roman" pitchFamily="18" charset="0"/>
              </a:rPr>
              <a:t>X</a:t>
            </a:r>
            <a:r>
              <a:rPr lang="en-US" altLang="ja-JP" dirty="0" smtClean="0"/>
              <a:t> </a:t>
            </a:r>
            <a:r>
              <a:rPr lang="ja-JP" altLang="en-US" dirty="0" smtClean="0"/>
              <a:t>と関連を持たない場合．</a:t>
            </a:r>
            <a:r>
              <a:rPr lang="ja-JP" altLang="en-US" dirty="0"/>
              <a:t>たとえば</a:t>
            </a:r>
            <a:r>
              <a:rPr lang="ja-JP" altLang="en-US" dirty="0" smtClean="0"/>
              <a:t>，第３の変数が性別，独立変数が年齢の場合．</a:t>
            </a:r>
            <a:endParaRPr lang="en-US" altLang="ja-JP" dirty="0" smtClean="0"/>
          </a:p>
        </p:txBody>
      </p:sp>
    </p:spTree>
    <p:extLst>
      <p:ext uri="{BB962C8B-B14F-4D97-AF65-F5344CB8AC3E}">
        <p14:creationId xmlns:p14="http://schemas.microsoft.com/office/powerpoint/2010/main" val="23322128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10.3. </a:t>
            </a:r>
            <a:r>
              <a:rPr lang="ja-JP" altLang="en-US" dirty="0"/>
              <a:t>偏相関係数</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条件つき相関係数は，第３の変数 </a:t>
            </a:r>
            <a:r>
              <a:rPr kumimoji="1" lang="en-US" altLang="ja-JP" i="1" dirty="0" smtClean="0">
                <a:latin typeface="Times New Roman" pitchFamily="18" charset="0"/>
                <a:cs typeface="Times New Roman" pitchFamily="18" charset="0"/>
              </a:rPr>
              <a:t>Z</a:t>
            </a:r>
            <a:r>
              <a:rPr kumimoji="1" lang="en-US" altLang="ja-JP" dirty="0" smtClean="0"/>
              <a:t> </a:t>
            </a:r>
            <a:r>
              <a:rPr kumimoji="1" lang="ja-JP" altLang="en-US" dirty="0" smtClean="0"/>
              <a:t>のカテゴリごとに，</a:t>
            </a:r>
            <a:r>
              <a:rPr kumimoji="1" lang="en-US" altLang="ja-JP" i="1" dirty="0" smtClean="0">
                <a:latin typeface="Times New Roman" pitchFamily="18" charset="0"/>
                <a:cs typeface="Times New Roman" pitchFamily="18" charset="0"/>
              </a:rPr>
              <a:t>X</a:t>
            </a:r>
            <a:r>
              <a:rPr kumimoji="1" lang="en-US" altLang="ja-JP" dirty="0" smtClean="0"/>
              <a:t> </a:t>
            </a:r>
            <a:r>
              <a:rPr kumimoji="1" lang="ja-JP" altLang="en-US" dirty="0" smtClean="0"/>
              <a:t>と </a:t>
            </a:r>
            <a:r>
              <a:rPr kumimoji="1" lang="en-US" altLang="ja-JP" i="1" dirty="0" smtClean="0">
                <a:latin typeface="Times New Roman" pitchFamily="18" charset="0"/>
                <a:cs typeface="Times New Roman" pitchFamily="18" charset="0"/>
              </a:rPr>
              <a:t>Y</a:t>
            </a:r>
            <a:r>
              <a:rPr kumimoji="1" lang="en-US" altLang="ja-JP" dirty="0" smtClean="0"/>
              <a:t> </a:t>
            </a:r>
            <a:r>
              <a:rPr kumimoji="1" lang="ja-JP" altLang="en-US" dirty="0" smtClean="0"/>
              <a:t>の相関係数を計算したもの．</a:t>
            </a:r>
            <a:endParaRPr kumimoji="1" lang="en-US" altLang="ja-JP" dirty="0" smtClean="0"/>
          </a:p>
          <a:p>
            <a:r>
              <a:rPr lang="ja-JP" altLang="en-US" dirty="0"/>
              <a:t>第３の</a:t>
            </a:r>
            <a:r>
              <a:rPr lang="ja-JP" altLang="en-US" dirty="0" smtClean="0"/>
              <a:t>変数 </a:t>
            </a:r>
            <a:r>
              <a:rPr lang="en-US" altLang="ja-JP" i="1" dirty="0" smtClean="0">
                <a:latin typeface="Times New Roman" pitchFamily="18" charset="0"/>
                <a:cs typeface="Times New Roman" pitchFamily="18" charset="0"/>
              </a:rPr>
              <a:t>Z</a:t>
            </a:r>
            <a:r>
              <a:rPr lang="en-US" altLang="ja-JP" dirty="0" smtClean="0"/>
              <a:t> </a:t>
            </a:r>
            <a:r>
              <a:rPr lang="ja-JP" altLang="en-US" dirty="0" smtClean="0"/>
              <a:t>の影響を一定にしたときの，</a:t>
            </a:r>
            <a:r>
              <a:rPr lang="en-US" altLang="ja-JP" i="1" dirty="0">
                <a:latin typeface="Times New Roman" pitchFamily="18" charset="0"/>
                <a:cs typeface="Times New Roman" pitchFamily="18" charset="0"/>
              </a:rPr>
              <a:t> X</a:t>
            </a:r>
            <a:r>
              <a:rPr lang="en-US" altLang="ja-JP" dirty="0"/>
              <a:t> </a:t>
            </a:r>
            <a:r>
              <a:rPr lang="ja-JP" altLang="en-US" dirty="0"/>
              <a:t>と </a:t>
            </a:r>
            <a:r>
              <a:rPr lang="en-US" altLang="ja-JP" i="1" dirty="0">
                <a:latin typeface="Times New Roman" pitchFamily="18" charset="0"/>
                <a:cs typeface="Times New Roman" pitchFamily="18" charset="0"/>
              </a:rPr>
              <a:t>Y</a:t>
            </a:r>
            <a:r>
              <a:rPr lang="en-US" altLang="ja-JP" dirty="0"/>
              <a:t> </a:t>
            </a:r>
            <a:r>
              <a:rPr lang="ja-JP" altLang="en-US" dirty="0" smtClean="0"/>
              <a:t>の</a:t>
            </a:r>
            <a:r>
              <a:rPr lang="ja-JP" altLang="en-US" dirty="0"/>
              <a:t>関連の強さ</a:t>
            </a:r>
            <a:r>
              <a:rPr lang="ja-JP" altLang="en-US" dirty="0" smtClean="0"/>
              <a:t>を表す指標はないだろうか？</a:t>
            </a:r>
            <a:endParaRPr lang="en-US" altLang="ja-JP" dirty="0" smtClean="0"/>
          </a:p>
          <a:p>
            <a:pPr lvl="1"/>
            <a:r>
              <a:rPr lang="ja-JP" altLang="en-US" dirty="0"/>
              <a:t>第３の</a:t>
            </a:r>
            <a:r>
              <a:rPr lang="ja-JP" altLang="en-US" dirty="0" smtClean="0"/>
              <a:t>変数 </a:t>
            </a:r>
            <a:r>
              <a:rPr lang="en-US" altLang="ja-JP" i="1" dirty="0" smtClean="0">
                <a:latin typeface="Times New Roman" pitchFamily="18" charset="0"/>
                <a:cs typeface="Times New Roman" pitchFamily="18" charset="0"/>
              </a:rPr>
              <a:t>Z</a:t>
            </a:r>
            <a:r>
              <a:rPr lang="en-US" altLang="ja-JP" dirty="0" smtClean="0"/>
              <a:t> </a:t>
            </a:r>
            <a:r>
              <a:rPr lang="ja-JP" altLang="en-US" dirty="0" smtClean="0"/>
              <a:t>の</a:t>
            </a:r>
            <a:r>
              <a:rPr kumimoji="1" lang="ja-JP" altLang="en-US" dirty="0" smtClean="0"/>
              <a:t>カテゴリ</a:t>
            </a:r>
            <a:r>
              <a:rPr kumimoji="1" lang="ja-JP" altLang="en-US" dirty="0"/>
              <a:t>ごと</a:t>
            </a:r>
            <a:r>
              <a:rPr kumimoji="1" lang="ja-JP" altLang="en-US" dirty="0" smtClean="0"/>
              <a:t>に計算される数値ではなく，条件つき相関係数を合算したもの．</a:t>
            </a:r>
            <a:endParaRPr kumimoji="1" lang="en-US" altLang="ja-JP" dirty="0" smtClean="0"/>
          </a:p>
          <a:p>
            <a:pPr lvl="1"/>
            <a:r>
              <a:rPr lang="en-US" altLang="ja-JP" i="1" dirty="0" smtClean="0">
                <a:latin typeface="Times New Roman" pitchFamily="18" charset="0"/>
                <a:cs typeface="Times New Roman" pitchFamily="18" charset="0"/>
              </a:rPr>
              <a:t>X</a:t>
            </a:r>
            <a:r>
              <a:rPr lang="en-US" altLang="ja-JP" dirty="0" smtClean="0"/>
              <a:t> </a:t>
            </a:r>
            <a:r>
              <a:rPr lang="ja-JP" altLang="en-US" dirty="0" smtClean="0"/>
              <a:t>と </a:t>
            </a:r>
            <a:r>
              <a:rPr lang="en-US" altLang="ja-JP" i="1" dirty="0" smtClean="0">
                <a:latin typeface="Times New Roman" pitchFamily="18" charset="0"/>
                <a:cs typeface="Times New Roman" pitchFamily="18" charset="0"/>
              </a:rPr>
              <a:t>Y</a:t>
            </a:r>
            <a:r>
              <a:rPr lang="en-US" altLang="ja-JP" dirty="0" smtClean="0"/>
              <a:t> </a:t>
            </a:r>
            <a:r>
              <a:rPr lang="ja-JP" altLang="en-US" dirty="0" smtClean="0"/>
              <a:t>それぞれから </a:t>
            </a:r>
            <a:r>
              <a:rPr lang="en-US" altLang="ja-JP" i="1" dirty="0" smtClean="0">
                <a:latin typeface="Times New Roman" pitchFamily="18" charset="0"/>
                <a:cs typeface="Times New Roman" pitchFamily="18" charset="0"/>
              </a:rPr>
              <a:t>Z</a:t>
            </a:r>
            <a:r>
              <a:rPr lang="en-US" altLang="ja-JP" dirty="0" smtClean="0"/>
              <a:t> </a:t>
            </a:r>
            <a:r>
              <a:rPr lang="ja-JP" altLang="en-US" dirty="0" smtClean="0"/>
              <a:t>と関連した部分を除去したときの，</a:t>
            </a:r>
            <a:r>
              <a:rPr lang="en-US" altLang="ja-JP" i="1" dirty="0" smtClean="0">
                <a:latin typeface="Times New Roman" pitchFamily="18" charset="0"/>
                <a:cs typeface="Times New Roman" pitchFamily="18" charset="0"/>
              </a:rPr>
              <a:t>X</a:t>
            </a:r>
            <a:r>
              <a:rPr lang="en-US" altLang="ja-JP" dirty="0" smtClean="0"/>
              <a:t> </a:t>
            </a:r>
            <a:r>
              <a:rPr lang="ja-JP" altLang="en-US" dirty="0"/>
              <a:t>と </a:t>
            </a:r>
            <a:r>
              <a:rPr lang="en-US" altLang="ja-JP" i="1" dirty="0">
                <a:latin typeface="Times New Roman" pitchFamily="18" charset="0"/>
                <a:cs typeface="Times New Roman" pitchFamily="18" charset="0"/>
              </a:rPr>
              <a:t>Y</a:t>
            </a:r>
            <a:r>
              <a:rPr lang="en-US" altLang="ja-JP" dirty="0"/>
              <a:t> </a:t>
            </a:r>
            <a:r>
              <a:rPr lang="ja-JP" altLang="en-US" dirty="0" smtClean="0"/>
              <a:t>の相関．</a:t>
            </a:r>
            <a:endParaRPr kumimoji="1" lang="en-US" altLang="ja-JP" dirty="0" smtClean="0"/>
          </a:p>
        </p:txBody>
      </p:sp>
    </p:spTree>
    <p:extLst>
      <p:ext uri="{BB962C8B-B14F-4D97-AF65-F5344CB8AC3E}">
        <p14:creationId xmlns:p14="http://schemas.microsoft.com/office/powerpoint/2010/main" val="65265135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kumimoji="1" lang="ja-JP" altLang="en-US" u="sng" dirty="0" smtClean="0">
                <a:solidFill>
                  <a:srgbClr val="FF0000"/>
                </a:solidFill>
              </a:rPr>
              <a:t>偏相関係数</a:t>
            </a:r>
            <a:r>
              <a:rPr kumimoji="1" lang="ja-JP" altLang="en-US" dirty="0" smtClean="0"/>
              <a:t>（</a:t>
            </a:r>
            <a:r>
              <a:rPr kumimoji="1" lang="en-US" altLang="ja-JP" dirty="0" smtClean="0"/>
              <a:t>partial correlation</a:t>
            </a:r>
            <a:r>
              <a:rPr kumimoji="1" lang="ja-JP" altLang="en-US" dirty="0" smtClean="0"/>
              <a:t>）：第３の変数を統制したときの，興味ある２変数間の相関係数</a:t>
            </a:r>
            <a:r>
              <a:rPr lang="ja-JP" altLang="en-US" dirty="0" smtClean="0"/>
              <a:t>．</a:t>
            </a:r>
            <a:endParaRPr lang="en-US" altLang="ja-JP" dirty="0" smtClean="0"/>
          </a:p>
          <a:p>
            <a:endParaRPr lang="en-US" altLang="ja-JP" dirty="0"/>
          </a:p>
          <a:p>
            <a:endParaRPr lang="en-US" altLang="ja-JP" dirty="0" smtClean="0"/>
          </a:p>
          <a:p>
            <a:r>
              <a:rPr lang="ja-JP" altLang="en-US" dirty="0" smtClean="0"/>
              <a:t>３変数とも連続変数の場合に定義された式だが，これを離散変数間の相関にも適用</a:t>
            </a:r>
            <a:r>
              <a:rPr lang="ja-JP" altLang="en-US" dirty="0"/>
              <a:t>する</a:t>
            </a:r>
            <a:r>
              <a:rPr lang="ja-JP" altLang="en-US" dirty="0" smtClean="0"/>
              <a:t>．</a:t>
            </a:r>
            <a:endParaRPr lang="en-US" altLang="ja-JP" dirty="0"/>
          </a:p>
        </p:txBody>
      </p:sp>
      <mc:AlternateContent xmlns:mc="http://schemas.openxmlformats.org/markup-compatibility/2006">
        <mc:Choice xmlns:a14="http://schemas.microsoft.com/office/drawing/2010/main" Requires="a14">
          <p:sp>
            <p:nvSpPr>
              <p:cNvPr id="5" name="テキスト ボックス 4"/>
              <p:cNvSpPr txBox="1"/>
              <p:nvPr/>
            </p:nvSpPr>
            <p:spPr>
              <a:xfrm>
                <a:off x="2339752" y="3140968"/>
                <a:ext cx="3990644" cy="918841"/>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kumimoji="1" lang="en-US" altLang="ja-JP" sz="2800" i="1" smtClean="0">
                              <a:latin typeface="Cambria Math" panose="02040503050406030204" pitchFamily="18" charset="0"/>
                            </a:rPr>
                          </m:ctrlPr>
                        </m:sSubPr>
                        <m:e>
                          <m:r>
                            <a:rPr kumimoji="1" lang="en-US" altLang="ja-JP" sz="2800" b="0" i="1" smtClean="0">
                              <a:latin typeface="Cambria Math" panose="02040503050406030204" pitchFamily="18" charset="0"/>
                            </a:rPr>
                            <m:t>𝑟</m:t>
                          </m:r>
                        </m:e>
                        <m:sub>
                          <m:r>
                            <a:rPr kumimoji="1" lang="en-US" altLang="ja-JP" sz="2800" b="0" i="1" smtClean="0">
                              <a:latin typeface="Cambria Math" panose="02040503050406030204" pitchFamily="18" charset="0"/>
                            </a:rPr>
                            <m:t>𝑋𝑌</m:t>
                          </m:r>
                          <m:r>
                            <a:rPr kumimoji="1" lang="en-US" altLang="ja-JP" sz="2800" b="0" i="1" smtClean="0">
                              <a:latin typeface="Cambria Math" panose="02040503050406030204" pitchFamily="18" charset="0"/>
                              <a:ea typeface="Cambria Math" panose="02040503050406030204" pitchFamily="18" charset="0"/>
                            </a:rPr>
                            <m:t>∙</m:t>
                          </m:r>
                          <m:r>
                            <a:rPr kumimoji="1" lang="en-US" altLang="ja-JP" sz="2800" b="0" i="1" smtClean="0">
                              <a:latin typeface="Cambria Math" panose="02040503050406030204" pitchFamily="18" charset="0"/>
                              <a:ea typeface="Cambria Math" panose="02040503050406030204" pitchFamily="18" charset="0"/>
                            </a:rPr>
                            <m:t>𝑍</m:t>
                          </m:r>
                        </m:sub>
                      </m:sSub>
                      <m:r>
                        <a:rPr kumimoji="1" lang="en-US" altLang="ja-JP" sz="2800" b="0" i="1" smtClean="0">
                          <a:latin typeface="Cambria Math" panose="02040503050406030204" pitchFamily="18" charset="0"/>
                        </a:rPr>
                        <m:t>=</m:t>
                      </m:r>
                      <m:f>
                        <m:fPr>
                          <m:ctrlPr>
                            <a:rPr kumimoji="1" lang="en-US" altLang="ja-JP" sz="2800" b="0" i="1" smtClean="0">
                              <a:latin typeface="Cambria Math" panose="02040503050406030204" pitchFamily="18" charset="0"/>
                            </a:rPr>
                          </m:ctrlPr>
                        </m:fPr>
                        <m:num>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𝑟</m:t>
                              </m:r>
                            </m:e>
                            <m:sub>
                              <m:r>
                                <a:rPr kumimoji="1" lang="en-US" altLang="ja-JP" sz="2800" b="0" i="1" smtClean="0">
                                  <a:latin typeface="Cambria Math" panose="02040503050406030204" pitchFamily="18" charset="0"/>
                                </a:rPr>
                                <m:t>𝑋𝑌</m:t>
                              </m:r>
                            </m:sub>
                          </m:sSub>
                          <m:r>
                            <a:rPr kumimoji="1" lang="en-US" altLang="ja-JP" sz="2800" b="0" i="1" smtClean="0">
                              <a:latin typeface="Cambria Math" panose="02040503050406030204" pitchFamily="18" charset="0"/>
                            </a:rPr>
                            <m:t>−</m:t>
                          </m:r>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𝑟</m:t>
                              </m:r>
                            </m:e>
                            <m:sub>
                              <m:r>
                                <a:rPr kumimoji="1" lang="en-US" altLang="ja-JP" sz="2800" b="0" i="1" smtClean="0">
                                  <a:latin typeface="Cambria Math" panose="02040503050406030204" pitchFamily="18" charset="0"/>
                                </a:rPr>
                                <m:t>𝑋𝑍</m:t>
                              </m:r>
                            </m:sub>
                          </m:sSub>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𝑟</m:t>
                              </m:r>
                            </m:e>
                            <m:sub>
                              <m:r>
                                <a:rPr kumimoji="1" lang="en-US" altLang="ja-JP" sz="2800" b="0" i="1" smtClean="0">
                                  <a:latin typeface="Cambria Math" panose="02040503050406030204" pitchFamily="18" charset="0"/>
                                </a:rPr>
                                <m:t>𝑌𝑍</m:t>
                              </m:r>
                            </m:sub>
                          </m:sSub>
                        </m:num>
                        <m:den>
                          <m:rad>
                            <m:radPr>
                              <m:degHide m:val="on"/>
                              <m:ctrlPr>
                                <a:rPr kumimoji="1" lang="en-US" altLang="ja-JP" sz="2800" b="0" i="1" smtClean="0">
                                  <a:latin typeface="Cambria Math" panose="02040503050406030204" pitchFamily="18" charset="0"/>
                                </a:rPr>
                              </m:ctrlPr>
                            </m:radPr>
                            <m:deg/>
                            <m:e>
                              <m:r>
                                <a:rPr kumimoji="1" lang="en-US" altLang="ja-JP" sz="2800" b="0" i="1" smtClean="0">
                                  <a:latin typeface="Cambria Math" panose="02040503050406030204" pitchFamily="18" charset="0"/>
                                </a:rPr>
                                <m:t>1−</m:t>
                              </m:r>
                              <m:sSubSup>
                                <m:sSubSupPr>
                                  <m:ctrlPr>
                                    <a:rPr kumimoji="1" lang="en-US" altLang="ja-JP" sz="2800" b="0" i="1" smtClean="0">
                                      <a:latin typeface="Cambria Math" panose="02040503050406030204" pitchFamily="18" charset="0"/>
                                    </a:rPr>
                                  </m:ctrlPr>
                                </m:sSubSupPr>
                                <m:e>
                                  <m:r>
                                    <a:rPr kumimoji="1" lang="en-US" altLang="ja-JP" sz="2800" b="0" i="1" smtClean="0">
                                      <a:latin typeface="Cambria Math" panose="02040503050406030204" pitchFamily="18" charset="0"/>
                                    </a:rPr>
                                    <m:t>𝑟</m:t>
                                  </m:r>
                                </m:e>
                                <m:sub>
                                  <m:r>
                                    <a:rPr kumimoji="1" lang="en-US" altLang="ja-JP" sz="2800" b="0" i="1" smtClean="0">
                                      <a:latin typeface="Cambria Math" panose="02040503050406030204" pitchFamily="18" charset="0"/>
                                    </a:rPr>
                                    <m:t>𝑋𝑍</m:t>
                                  </m:r>
                                </m:sub>
                                <m:sup>
                                  <m:r>
                                    <a:rPr kumimoji="1" lang="en-US" altLang="ja-JP" sz="2800" b="0" i="1" smtClean="0">
                                      <a:latin typeface="Cambria Math" panose="02040503050406030204" pitchFamily="18" charset="0"/>
                                    </a:rPr>
                                    <m:t>2</m:t>
                                  </m:r>
                                </m:sup>
                              </m:sSubSup>
                            </m:e>
                          </m:rad>
                          <m:rad>
                            <m:radPr>
                              <m:degHide m:val="on"/>
                              <m:ctrlPr>
                                <a:rPr kumimoji="1" lang="en-US" altLang="ja-JP" sz="2800" b="0" i="1" smtClean="0">
                                  <a:latin typeface="Cambria Math" panose="02040503050406030204" pitchFamily="18" charset="0"/>
                                </a:rPr>
                              </m:ctrlPr>
                            </m:radPr>
                            <m:deg/>
                            <m:e>
                              <m:r>
                                <a:rPr kumimoji="1" lang="en-US" altLang="ja-JP" sz="2800" b="0" i="1" smtClean="0">
                                  <a:latin typeface="Cambria Math" panose="02040503050406030204" pitchFamily="18" charset="0"/>
                                </a:rPr>
                                <m:t>1−</m:t>
                              </m:r>
                              <m:sSubSup>
                                <m:sSubSupPr>
                                  <m:ctrlPr>
                                    <a:rPr kumimoji="1" lang="en-US" altLang="ja-JP" sz="2800" b="0" i="1" smtClean="0">
                                      <a:latin typeface="Cambria Math" panose="02040503050406030204" pitchFamily="18" charset="0"/>
                                    </a:rPr>
                                  </m:ctrlPr>
                                </m:sSubSupPr>
                                <m:e>
                                  <m:r>
                                    <a:rPr kumimoji="1" lang="en-US" altLang="ja-JP" sz="2800" b="0" i="1" smtClean="0">
                                      <a:latin typeface="Cambria Math" panose="02040503050406030204" pitchFamily="18" charset="0"/>
                                    </a:rPr>
                                    <m:t>𝑟</m:t>
                                  </m:r>
                                </m:e>
                                <m:sub>
                                  <m:r>
                                    <a:rPr kumimoji="1" lang="en-US" altLang="ja-JP" sz="2800" b="0" i="1" smtClean="0">
                                      <a:latin typeface="Cambria Math" panose="02040503050406030204" pitchFamily="18" charset="0"/>
                                    </a:rPr>
                                    <m:t>𝑌𝑍</m:t>
                                  </m:r>
                                </m:sub>
                                <m:sup>
                                  <m:r>
                                    <a:rPr kumimoji="1" lang="en-US" altLang="ja-JP" sz="2800" b="0" i="1" smtClean="0">
                                      <a:latin typeface="Cambria Math" panose="02040503050406030204" pitchFamily="18" charset="0"/>
                                    </a:rPr>
                                    <m:t>2</m:t>
                                  </m:r>
                                </m:sup>
                              </m:sSubSup>
                            </m:e>
                          </m:rad>
                        </m:den>
                      </m:f>
                    </m:oMath>
                  </m:oMathPara>
                </a14:m>
                <a:endParaRPr kumimoji="1" lang="ja-JP" altLang="en-US" sz="2800" dirty="0"/>
              </a:p>
            </p:txBody>
          </p:sp>
        </mc:Choice>
        <mc:Fallback>
          <p:sp>
            <p:nvSpPr>
              <p:cNvPr id="5" name="テキスト ボックス 4"/>
              <p:cNvSpPr txBox="1">
                <a:spLocks noRot="1" noChangeAspect="1" noMove="1" noResize="1" noEditPoints="1" noAdjustHandles="1" noChangeArrowheads="1" noChangeShapeType="1" noTextEdit="1"/>
              </p:cNvSpPr>
              <p:nvPr/>
            </p:nvSpPr>
            <p:spPr>
              <a:xfrm>
                <a:off x="2339752" y="3140968"/>
                <a:ext cx="3990644" cy="918841"/>
              </a:xfrm>
              <a:prstGeom prst="rect">
                <a:avLst/>
              </a:prstGeom>
              <a:blipFill>
                <a:blip r:embed="rId2"/>
                <a:stretch>
                  <a:fillRect/>
                </a:stretch>
              </a:blipFill>
            </p:spPr>
            <p:txBody>
              <a:bodyPr/>
              <a:lstStyle/>
              <a:p>
                <a:r>
                  <a:rPr lang="ja-JP" altLang="en-US">
                    <a:noFill/>
                  </a:rPr>
                  <a:t> </a:t>
                </a:r>
              </a:p>
            </p:txBody>
          </p:sp>
        </mc:Fallback>
      </mc:AlternateContent>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dirty="0" smtClean="0"/>
              <a:t>変数 </a:t>
            </a:r>
            <a:r>
              <a:rPr lang="en-US" altLang="ja-JP" i="1" dirty="0" smtClean="0">
                <a:latin typeface="Times New Roman" pitchFamily="18" charset="0"/>
                <a:cs typeface="Times New Roman" pitchFamily="18" charset="0"/>
              </a:rPr>
              <a:t>X</a:t>
            </a:r>
            <a:r>
              <a:rPr lang="en-US" altLang="ja-JP" dirty="0" smtClean="0"/>
              <a:t> </a:t>
            </a:r>
            <a:r>
              <a:rPr lang="ja-JP" altLang="en-US" dirty="0" smtClean="0"/>
              <a:t>と </a:t>
            </a:r>
            <a:r>
              <a:rPr lang="en-US" altLang="ja-JP" i="1" dirty="0" smtClean="0">
                <a:latin typeface="Times New Roman" pitchFamily="18" charset="0"/>
                <a:cs typeface="Times New Roman" pitchFamily="18" charset="0"/>
              </a:rPr>
              <a:t>Y</a:t>
            </a:r>
            <a:r>
              <a:rPr lang="en-US" altLang="ja-JP" dirty="0" smtClean="0"/>
              <a:t> </a:t>
            </a:r>
            <a:r>
              <a:rPr lang="ja-JP" altLang="en-US" dirty="0" smtClean="0"/>
              <a:t>の相関係数 </a:t>
            </a:r>
            <a:r>
              <a:rPr lang="en-US" altLang="ja-JP" dirty="0" smtClean="0"/>
              <a:t>[</a:t>
            </a:r>
            <a:r>
              <a:rPr lang="en-US" altLang="ja-JP" i="1" dirty="0" smtClean="0">
                <a:latin typeface="Times New Roman" pitchFamily="18" charset="0"/>
                <a:cs typeface="Times New Roman" pitchFamily="18" charset="0"/>
              </a:rPr>
              <a:t>XY</a:t>
            </a:r>
            <a:r>
              <a:rPr lang="en-US" altLang="ja-JP" dirty="0" smtClean="0"/>
              <a:t>] </a:t>
            </a:r>
            <a:r>
              <a:rPr lang="ja-JP" altLang="en-US" dirty="0" smtClean="0"/>
              <a:t>は，いくつかの要素の，ある種の和である．</a:t>
            </a:r>
            <a:endParaRPr lang="en-US" altLang="ja-JP" dirty="0"/>
          </a:p>
          <a:p>
            <a:endParaRPr lang="en-US" altLang="ja-JP" dirty="0" smtClean="0"/>
          </a:p>
          <a:p>
            <a:endParaRPr lang="en-US" altLang="ja-JP" dirty="0" smtClean="0"/>
          </a:p>
          <a:p>
            <a:pPr lvl="1"/>
            <a:endParaRPr lang="en-US" altLang="ja-JP" dirty="0" smtClean="0"/>
          </a:p>
          <a:p>
            <a:pPr lvl="1"/>
            <a:r>
              <a:rPr lang="en-US" altLang="ja-JP" dirty="0" smtClean="0"/>
              <a:t>[</a:t>
            </a:r>
            <a:r>
              <a:rPr lang="en-US" altLang="ja-JP" i="1" dirty="0" smtClean="0">
                <a:latin typeface="Times New Roman" pitchFamily="18" charset="0"/>
                <a:cs typeface="Times New Roman" pitchFamily="18" charset="0"/>
              </a:rPr>
              <a:t>XY</a:t>
            </a:r>
            <a:r>
              <a:rPr lang="en-US" altLang="ja-JP" dirty="0" smtClean="0"/>
              <a:t>: </a:t>
            </a:r>
            <a:r>
              <a:rPr lang="en-US" altLang="ja-JP" i="1" dirty="0" smtClean="0">
                <a:latin typeface="Times New Roman" pitchFamily="18" charset="0"/>
                <a:cs typeface="Times New Roman" pitchFamily="18" charset="0"/>
              </a:rPr>
              <a:t>z</a:t>
            </a:r>
            <a:r>
              <a:rPr lang="en-US" altLang="ja-JP" dirty="0" smtClean="0"/>
              <a:t>1]</a:t>
            </a:r>
            <a:r>
              <a:rPr lang="ja-JP" altLang="en-US" dirty="0" smtClean="0"/>
              <a:t>：第３</a:t>
            </a:r>
            <a:r>
              <a:rPr lang="ja-JP" altLang="en-US" dirty="0"/>
              <a:t>の</a:t>
            </a:r>
            <a:r>
              <a:rPr kumimoji="1" lang="ja-JP" altLang="en-US" dirty="0" smtClean="0"/>
              <a:t>変数</a:t>
            </a:r>
            <a:r>
              <a:rPr kumimoji="1" lang="ja-JP" altLang="en-US" i="1" dirty="0" smtClean="0">
                <a:latin typeface="Times New Roman" panose="02020603050405020304" pitchFamily="18" charset="0"/>
                <a:cs typeface="Times New Roman" panose="02020603050405020304" pitchFamily="18" charset="0"/>
              </a:rPr>
              <a:t> </a:t>
            </a:r>
            <a:r>
              <a:rPr kumimoji="1" lang="en-US" altLang="ja-JP" i="1" dirty="0" smtClean="0">
                <a:latin typeface="Times New Roman" panose="02020603050405020304" pitchFamily="18" charset="0"/>
                <a:cs typeface="Times New Roman" panose="02020603050405020304" pitchFamily="18" charset="0"/>
              </a:rPr>
              <a:t>Z </a:t>
            </a:r>
            <a:r>
              <a:rPr kumimoji="1" lang="ja-JP" altLang="en-US" dirty="0" smtClean="0"/>
              <a:t>のカテゴリが </a:t>
            </a:r>
            <a:r>
              <a:rPr lang="en-US" altLang="ja-JP" i="1" dirty="0" smtClean="0">
                <a:latin typeface="Times New Roman" pitchFamily="18" charset="0"/>
                <a:cs typeface="Times New Roman" pitchFamily="18" charset="0"/>
              </a:rPr>
              <a:t>z</a:t>
            </a:r>
            <a:r>
              <a:rPr lang="en-US" altLang="ja-JP" dirty="0" smtClean="0"/>
              <a:t>1 </a:t>
            </a:r>
            <a:r>
              <a:rPr lang="ja-JP" altLang="en-US" dirty="0" smtClean="0"/>
              <a:t>であるときの，</a:t>
            </a:r>
            <a:r>
              <a:rPr lang="en-US" altLang="ja-JP" i="1" dirty="0" smtClean="0">
                <a:latin typeface="Times New Roman" pitchFamily="18" charset="0"/>
                <a:cs typeface="Times New Roman" pitchFamily="18" charset="0"/>
              </a:rPr>
              <a:t>X</a:t>
            </a:r>
            <a:r>
              <a:rPr lang="en-US" altLang="ja-JP" dirty="0" smtClean="0"/>
              <a:t> </a:t>
            </a:r>
            <a:r>
              <a:rPr lang="ja-JP" altLang="en-US" dirty="0" smtClean="0"/>
              <a:t>と </a:t>
            </a:r>
            <a:r>
              <a:rPr lang="en-US" altLang="ja-JP" i="1" dirty="0" smtClean="0">
                <a:latin typeface="Times New Roman" pitchFamily="18" charset="0"/>
                <a:cs typeface="Times New Roman" pitchFamily="18" charset="0"/>
              </a:rPr>
              <a:t>Y</a:t>
            </a:r>
            <a:r>
              <a:rPr lang="en-US" altLang="ja-JP" dirty="0" smtClean="0"/>
              <a:t> </a:t>
            </a:r>
            <a:r>
              <a:rPr lang="ja-JP" altLang="en-US" dirty="0" smtClean="0"/>
              <a:t>の</a:t>
            </a:r>
            <a:r>
              <a:rPr kumimoji="1" lang="ja-JP" altLang="en-US" dirty="0" smtClean="0"/>
              <a:t>条件つき相関係数</a:t>
            </a:r>
            <a:r>
              <a:rPr lang="ja-JP" altLang="en-US" dirty="0" smtClean="0"/>
              <a:t>．</a:t>
            </a:r>
            <a:r>
              <a:rPr lang="en-US" altLang="ja-JP" dirty="0" smtClean="0"/>
              <a:t>[</a:t>
            </a:r>
            <a:r>
              <a:rPr lang="en-US" altLang="ja-JP" i="1" dirty="0" smtClean="0">
                <a:latin typeface="Times New Roman" pitchFamily="18" charset="0"/>
                <a:cs typeface="Times New Roman" pitchFamily="18" charset="0"/>
              </a:rPr>
              <a:t>XY</a:t>
            </a:r>
            <a:r>
              <a:rPr lang="en-US" altLang="ja-JP" dirty="0" smtClean="0"/>
              <a:t>:</a:t>
            </a:r>
            <a:r>
              <a:rPr lang="en-US" altLang="ja-JP" i="1" dirty="0" smtClean="0">
                <a:latin typeface="Times New Roman" pitchFamily="18" charset="0"/>
                <a:cs typeface="Times New Roman" pitchFamily="18" charset="0"/>
              </a:rPr>
              <a:t>z</a:t>
            </a:r>
            <a:r>
              <a:rPr lang="en-US" altLang="ja-JP" dirty="0" smtClean="0"/>
              <a:t>2] </a:t>
            </a:r>
            <a:r>
              <a:rPr lang="ja-JP" altLang="en-US" dirty="0" smtClean="0"/>
              <a:t>も同様．</a:t>
            </a:r>
            <a:endParaRPr kumimoji="1" lang="en-US" altLang="ja-JP" dirty="0" smtClean="0"/>
          </a:p>
          <a:p>
            <a:pPr lvl="1"/>
            <a:r>
              <a:rPr lang="en-US" altLang="ja-JP" dirty="0" smtClean="0"/>
              <a:t>[</a:t>
            </a:r>
            <a:r>
              <a:rPr lang="en-US" altLang="ja-JP" i="1" dirty="0" smtClean="0">
                <a:latin typeface="Times New Roman" pitchFamily="18" charset="0"/>
                <a:cs typeface="Times New Roman" pitchFamily="18" charset="0"/>
              </a:rPr>
              <a:t>XZ</a:t>
            </a:r>
            <a:r>
              <a:rPr lang="en-US" altLang="ja-JP" dirty="0" smtClean="0"/>
              <a:t>]</a:t>
            </a:r>
            <a:r>
              <a:rPr lang="ja-JP" altLang="en-US" dirty="0" smtClean="0"/>
              <a:t>：</a:t>
            </a:r>
            <a:r>
              <a:rPr lang="en-US" altLang="ja-JP" i="1" dirty="0" smtClean="0">
                <a:latin typeface="Times New Roman" pitchFamily="18" charset="0"/>
                <a:cs typeface="Times New Roman" pitchFamily="18" charset="0"/>
              </a:rPr>
              <a:t>X</a:t>
            </a:r>
            <a:r>
              <a:rPr lang="en-US" altLang="ja-JP" dirty="0" smtClean="0"/>
              <a:t> </a:t>
            </a:r>
            <a:r>
              <a:rPr lang="ja-JP" altLang="en-US" dirty="0" smtClean="0"/>
              <a:t>と </a:t>
            </a:r>
            <a:r>
              <a:rPr lang="en-US" altLang="ja-JP" i="1" dirty="0" smtClean="0">
                <a:latin typeface="Times New Roman" pitchFamily="18" charset="0"/>
                <a:cs typeface="Times New Roman" pitchFamily="18" charset="0"/>
              </a:rPr>
              <a:t>Z</a:t>
            </a:r>
            <a:r>
              <a:rPr lang="en-US" altLang="ja-JP" dirty="0" smtClean="0"/>
              <a:t> </a:t>
            </a:r>
            <a:r>
              <a:rPr lang="ja-JP" altLang="en-US" dirty="0" smtClean="0"/>
              <a:t>の相関係数．</a:t>
            </a:r>
            <a:r>
              <a:rPr lang="en-US" altLang="ja-JP" dirty="0" smtClean="0"/>
              <a:t>[</a:t>
            </a:r>
            <a:r>
              <a:rPr lang="en-US" altLang="ja-JP" i="1" dirty="0" smtClean="0">
                <a:latin typeface="Times New Roman" pitchFamily="18" charset="0"/>
                <a:cs typeface="Times New Roman" pitchFamily="18" charset="0"/>
              </a:rPr>
              <a:t>YZ</a:t>
            </a:r>
            <a:r>
              <a:rPr lang="en-US" altLang="ja-JP" dirty="0" smtClean="0"/>
              <a:t>] </a:t>
            </a:r>
            <a:r>
              <a:rPr lang="ja-JP" altLang="en-US" dirty="0" smtClean="0"/>
              <a:t>も同様．</a:t>
            </a:r>
            <a:endParaRPr kumimoji="1" lang="ja-JP" altLang="en-US" dirty="0"/>
          </a:p>
        </p:txBody>
      </p:sp>
      <p:sp>
        <p:nvSpPr>
          <p:cNvPr id="5" name="角丸四角形 4"/>
          <p:cNvSpPr/>
          <p:nvPr/>
        </p:nvSpPr>
        <p:spPr>
          <a:xfrm>
            <a:off x="2555776" y="2708919"/>
            <a:ext cx="3024336" cy="842891"/>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6" name="テキスト ボックス 5"/>
          <p:cNvSpPr txBox="1"/>
          <p:nvPr/>
        </p:nvSpPr>
        <p:spPr>
          <a:xfrm>
            <a:off x="3115405" y="3551811"/>
            <a:ext cx="3433953" cy="461665"/>
          </a:xfrm>
          <a:prstGeom prst="rect">
            <a:avLst/>
          </a:prstGeom>
          <a:noFill/>
        </p:spPr>
        <p:txBody>
          <a:bodyPr wrap="none" rtlCol="0">
            <a:spAutoFit/>
          </a:bodyPr>
          <a:lstStyle/>
          <a:p>
            <a:r>
              <a:rPr kumimoji="1" lang="ja-JP" altLang="en-US" sz="2400" dirty="0" smtClean="0"/>
              <a:t>ここが偏相関係数 </a:t>
            </a:r>
            <a:r>
              <a:rPr kumimoji="1" lang="en-US" altLang="ja-JP" sz="2400" dirty="0" smtClean="0"/>
              <a:t>[</a:t>
            </a:r>
            <a:r>
              <a:rPr kumimoji="1" lang="en-US" altLang="ja-JP" sz="2400" i="1" dirty="0" smtClean="0">
                <a:latin typeface="Times New Roman" pitchFamily="18" charset="0"/>
                <a:cs typeface="Times New Roman" pitchFamily="18" charset="0"/>
              </a:rPr>
              <a:t>XY</a:t>
            </a:r>
            <a:r>
              <a:rPr kumimoji="1" lang="en-US" altLang="ja-JP" sz="2400" dirty="0" smtClean="0"/>
              <a:t>: </a:t>
            </a:r>
            <a:r>
              <a:rPr kumimoji="1" lang="en-US" altLang="ja-JP" sz="2400" i="1" dirty="0" smtClean="0">
                <a:latin typeface="Times New Roman" pitchFamily="18" charset="0"/>
                <a:cs typeface="Times New Roman" pitchFamily="18" charset="0"/>
              </a:rPr>
              <a:t>Z</a:t>
            </a:r>
            <a:r>
              <a:rPr kumimoji="1" lang="en-US" altLang="ja-JP" sz="2400" dirty="0" smtClean="0"/>
              <a:t>]</a:t>
            </a:r>
            <a:endParaRPr kumimoji="1" lang="ja-JP" altLang="en-US" sz="2400" dirty="0"/>
          </a:p>
        </p:txBody>
      </p:sp>
      <mc:AlternateContent xmlns:mc="http://schemas.openxmlformats.org/markup-compatibility/2006">
        <mc:Choice xmlns:a14="http://schemas.microsoft.com/office/drawing/2010/main" Requires="a14">
          <p:sp>
            <p:nvSpPr>
              <p:cNvPr id="7" name="テキスト ボックス 6"/>
              <p:cNvSpPr txBox="1"/>
              <p:nvPr/>
            </p:nvSpPr>
            <p:spPr>
              <a:xfrm>
                <a:off x="1331640" y="2880079"/>
                <a:ext cx="6365461" cy="43088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d>
                        <m:dPr>
                          <m:begChr m:val="["/>
                          <m:endChr m:val="]"/>
                          <m:ctrlPr>
                            <a:rPr kumimoji="1" lang="en-US" altLang="ja-JP" sz="2800" i="1" smtClean="0">
                              <a:latin typeface="Cambria Math" panose="02040503050406030204" pitchFamily="18" charset="0"/>
                            </a:rPr>
                          </m:ctrlPr>
                        </m:dPr>
                        <m:e>
                          <m:r>
                            <a:rPr kumimoji="1" lang="en-US" altLang="ja-JP" sz="2800" b="0" i="1" smtClean="0">
                              <a:latin typeface="Cambria Math" panose="02040503050406030204" pitchFamily="18" charset="0"/>
                            </a:rPr>
                            <m:t>𝑋𝑌</m:t>
                          </m:r>
                        </m:e>
                      </m:d>
                      <m:r>
                        <a:rPr kumimoji="1" lang="en-US" altLang="ja-JP" sz="2800" b="0" i="1" smtClean="0">
                          <a:latin typeface="Cambria Math" panose="02040503050406030204" pitchFamily="18" charset="0"/>
                        </a:rPr>
                        <m:t>=</m:t>
                      </m:r>
                      <m:d>
                        <m:dPr>
                          <m:begChr m:val="["/>
                          <m:endChr m:val="]"/>
                          <m:ctrlPr>
                            <a:rPr kumimoji="1" lang="en-US" altLang="ja-JP" sz="2800" b="0" i="1" smtClean="0">
                              <a:latin typeface="Cambria Math" panose="02040503050406030204" pitchFamily="18" charset="0"/>
                            </a:rPr>
                          </m:ctrlPr>
                        </m:dPr>
                        <m:e>
                          <m:r>
                            <a:rPr kumimoji="1" lang="en-US" altLang="ja-JP" sz="2800" b="0" i="1" smtClean="0">
                              <a:latin typeface="Cambria Math" panose="02040503050406030204" pitchFamily="18" charset="0"/>
                            </a:rPr>
                            <m:t>𝑋𝑌</m:t>
                          </m:r>
                          <m:r>
                            <a:rPr kumimoji="1" lang="en-US" altLang="ja-JP" sz="2800" b="0" i="1" smtClean="0">
                              <a:latin typeface="Cambria Math" panose="02040503050406030204" pitchFamily="18" charset="0"/>
                            </a:rPr>
                            <m:t>:</m:t>
                          </m:r>
                          <m:r>
                            <a:rPr kumimoji="1" lang="en-US" altLang="ja-JP" sz="2800" b="0" i="1" smtClean="0">
                              <a:latin typeface="Cambria Math" panose="02040503050406030204" pitchFamily="18" charset="0"/>
                            </a:rPr>
                            <m:t>𝑧</m:t>
                          </m:r>
                          <m:r>
                            <a:rPr kumimoji="1" lang="en-US" altLang="ja-JP" sz="2800" b="0" i="1" smtClean="0">
                              <a:latin typeface="Cambria Math" panose="02040503050406030204" pitchFamily="18" charset="0"/>
                            </a:rPr>
                            <m:t>1</m:t>
                          </m:r>
                        </m:e>
                      </m:d>
                      <m:r>
                        <a:rPr kumimoji="1" lang="en-US" altLang="ja-JP" sz="2800" b="0" i="1" smtClean="0">
                          <a:latin typeface="Cambria Math" panose="02040503050406030204" pitchFamily="18" charset="0"/>
                          <a:ea typeface="Cambria Math" panose="02040503050406030204" pitchFamily="18" charset="0"/>
                        </a:rPr>
                        <m:t>⊕</m:t>
                      </m:r>
                      <m:d>
                        <m:dPr>
                          <m:begChr m:val="["/>
                          <m:endChr m:val="]"/>
                          <m:ctrlPr>
                            <a:rPr kumimoji="1" lang="en-US" altLang="ja-JP" sz="2800" b="0" i="1" smtClean="0">
                              <a:latin typeface="Cambria Math" panose="02040503050406030204" pitchFamily="18" charset="0"/>
                              <a:ea typeface="Cambria Math" panose="02040503050406030204" pitchFamily="18" charset="0"/>
                            </a:rPr>
                          </m:ctrlPr>
                        </m:dPr>
                        <m:e>
                          <m:r>
                            <a:rPr kumimoji="1" lang="en-US" altLang="ja-JP" sz="2800" b="0" i="1" smtClean="0">
                              <a:latin typeface="Cambria Math" panose="02040503050406030204" pitchFamily="18" charset="0"/>
                              <a:ea typeface="Cambria Math" panose="02040503050406030204" pitchFamily="18" charset="0"/>
                            </a:rPr>
                            <m:t>𝑋𝑌</m:t>
                          </m:r>
                          <m:r>
                            <a:rPr kumimoji="1" lang="en-US" altLang="ja-JP" sz="2800" b="0" i="1" smtClean="0">
                              <a:latin typeface="Cambria Math" panose="02040503050406030204" pitchFamily="18" charset="0"/>
                              <a:ea typeface="Cambria Math" panose="02040503050406030204" pitchFamily="18" charset="0"/>
                            </a:rPr>
                            <m:t>:</m:t>
                          </m:r>
                          <m:r>
                            <a:rPr kumimoji="1" lang="en-US" altLang="ja-JP" sz="2800" b="0" i="1" smtClean="0">
                              <a:latin typeface="Cambria Math" panose="02040503050406030204" pitchFamily="18" charset="0"/>
                              <a:ea typeface="Cambria Math" panose="02040503050406030204" pitchFamily="18" charset="0"/>
                            </a:rPr>
                            <m:t>𝑧</m:t>
                          </m:r>
                          <m:r>
                            <a:rPr kumimoji="1" lang="en-US" altLang="ja-JP" sz="2800" b="0" i="1" smtClean="0">
                              <a:latin typeface="Cambria Math" panose="02040503050406030204" pitchFamily="18" charset="0"/>
                              <a:ea typeface="Cambria Math" panose="02040503050406030204" pitchFamily="18" charset="0"/>
                            </a:rPr>
                            <m:t>2</m:t>
                          </m:r>
                        </m:e>
                      </m:d>
                      <m:r>
                        <a:rPr kumimoji="1" lang="en-US" altLang="ja-JP" sz="2800" b="0" i="1" smtClean="0">
                          <a:latin typeface="Cambria Math" panose="02040503050406030204" pitchFamily="18" charset="0"/>
                          <a:ea typeface="Cambria Math" panose="02040503050406030204" pitchFamily="18" charset="0"/>
                        </a:rPr>
                        <m:t>⊕</m:t>
                      </m:r>
                      <m:d>
                        <m:dPr>
                          <m:begChr m:val="["/>
                          <m:endChr m:val="]"/>
                          <m:ctrlPr>
                            <a:rPr kumimoji="1" lang="en-US" altLang="ja-JP" sz="2800" b="0" i="1" smtClean="0">
                              <a:latin typeface="Cambria Math" panose="02040503050406030204" pitchFamily="18" charset="0"/>
                              <a:ea typeface="Cambria Math" panose="02040503050406030204" pitchFamily="18" charset="0"/>
                            </a:rPr>
                          </m:ctrlPr>
                        </m:dPr>
                        <m:e>
                          <m:r>
                            <a:rPr kumimoji="1" lang="en-US" altLang="ja-JP" sz="2800" b="0" i="1" smtClean="0">
                              <a:latin typeface="Cambria Math" panose="02040503050406030204" pitchFamily="18" charset="0"/>
                              <a:ea typeface="Cambria Math" panose="02040503050406030204" pitchFamily="18" charset="0"/>
                            </a:rPr>
                            <m:t>𝑋𝑍</m:t>
                          </m:r>
                        </m:e>
                      </m:d>
                      <m:d>
                        <m:dPr>
                          <m:begChr m:val="["/>
                          <m:endChr m:val="]"/>
                          <m:ctrlPr>
                            <a:rPr kumimoji="1" lang="en-US" altLang="ja-JP" sz="2800" b="0" i="1" smtClean="0">
                              <a:latin typeface="Cambria Math" panose="02040503050406030204" pitchFamily="18" charset="0"/>
                              <a:ea typeface="Cambria Math" panose="02040503050406030204" pitchFamily="18" charset="0"/>
                            </a:rPr>
                          </m:ctrlPr>
                        </m:dPr>
                        <m:e>
                          <m:r>
                            <a:rPr kumimoji="1" lang="en-US" altLang="ja-JP" sz="2800" b="0" i="1" smtClean="0">
                              <a:latin typeface="Cambria Math" panose="02040503050406030204" pitchFamily="18" charset="0"/>
                              <a:ea typeface="Cambria Math" panose="02040503050406030204" pitchFamily="18" charset="0"/>
                            </a:rPr>
                            <m:t>𝑌𝑍</m:t>
                          </m:r>
                        </m:e>
                      </m:d>
                    </m:oMath>
                  </m:oMathPara>
                </a14:m>
                <a:endParaRPr kumimoji="1" lang="ja-JP" altLang="en-US" sz="2800" dirty="0"/>
              </a:p>
            </p:txBody>
          </p:sp>
        </mc:Choice>
        <mc:Fallback>
          <p:sp>
            <p:nvSpPr>
              <p:cNvPr id="7" name="テキスト ボックス 6"/>
              <p:cNvSpPr txBox="1">
                <a:spLocks noRot="1" noChangeAspect="1" noMove="1" noResize="1" noEditPoints="1" noAdjustHandles="1" noChangeArrowheads="1" noChangeShapeType="1" noTextEdit="1"/>
              </p:cNvSpPr>
              <p:nvPr/>
            </p:nvSpPr>
            <p:spPr>
              <a:xfrm>
                <a:off x="1331640" y="2880079"/>
                <a:ext cx="6365461" cy="430887"/>
              </a:xfrm>
              <a:prstGeom prst="rect">
                <a:avLst/>
              </a:prstGeom>
              <a:blipFill>
                <a:blip r:embed="rId2"/>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63205133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通常の数式のように変形（移項）すると，以下の式が得られる．これは，偏相関の定義式で分母を無視した形で</a:t>
            </a:r>
            <a:r>
              <a:rPr lang="ja-JP" altLang="en-US" dirty="0"/>
              <a:t>ある．</a:t>
            </a:r>
            <a:endParaRPr kumimoji="1" lang="ja-JP" altLang="en-US" dirty="0"/>
          </a:p>
        </p:txBody>
      </p:sp>
      <mc:AlternateContent xmlns:mc="http://schemas.openxmlformats.org/markup-compatibility/2006">
        <mc:Choice xmlns:a14="http://schemas.microsoft.com/office/drawing/2010/main" Requires="a14">
          <p:sp>
            <p:nvSpPr>
              <p:cNvPr id="6" name="テキスト ボックス 5"/>
              <p:cNvSpPr txBox="1"/>
              <p:nvPr/>
            </p:nvSpPr>
            <p:spPr>
              <a:xfrm>
                <a:off x="1907704" y="4594043"/>
                <a:ext cx="3990644" cy="918841"/>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kumimoji="1" lang="en-US" altLang="ja-JP" sz="2800" i="1" smtClean="0">
                              <a:latin typeface="Cambria Math" panose="02040503050406030204" pitchFamily="18" charset="0"/>
                            </a:rPr>
                          </m:ctrlPr>
                        </m:sSubPr>
                        <m:e>
                          <m:r>
                            <a:rPr kumimoji="1" lang="en-US" altLang="ja-JP" sz="2800" b="0" i="1" smtClean="0">
                              <a:latin typeface="Cambria Math" panose="02040503050406030204" pitchFamily="18" charset="0"/>
                            </a:rPr>
                            <m:t>𝑟</m:t>
                          </m:r>
                        </m:e>
                        <m:sub>
                          <m:r>
                            <a:rPr kumimoji="1" lang="en-US" altLang="ja-JP" sz="2800" b="0" i="1" smtClean="0">
                              <a:latin typeface="Cambria Math" panose="02040503050406030204" pitchFamily="18" charset="0"/>
                            </a:rPr>
                            <m:t>𝑋𝑌</m:t>
                          </m:r>
                          <m:r>
                            <a:rPr kumimoji="1" lang="en-US" altLang="ja-JP" sz="2800" b="0" i="1" smtClean="0">
                              <a:latin typeface="Cambria Math" panose="02040503050406030204" pitchFamily="18" charset="0"/>
                              <a:ea typeface="Cambria Math" panose="02040503050406030204" pitchFamily="18" charset="0"/>
                            </a:rPr>
                            <m:t>∙</m:t>
                          </m:r>
                          <m:r>
                            <a:rPr kumimoji="1" lang="en-US" altLang="ja-JP" sz="2800" b="0" i="1" smtClean="0">
                              <a:latin typeface="Cambria Math" panose="02040503050406030204" pitchFamily="18" charset="0"/>
                              <a:ea typeface="Cambria Math" panose="02040503050406030204" pitchFamily="18" charset="0"/>
                            </a:rPr>
                            <m:t>𝑍</m:t>
                          </m:r>
                        </m:sub>
                      </m:sSub>
                      <m:r>
                        <a:rPr kumimoji="1" lang="en-US" altLang="ja-JP" sz="2800" b="0" i="1" smtClean="0">
                          <a:latin typeface="Cambria Math" panose="02040503050406030204" pitchFamily="18" charset="0"/>
                        </a:rPr>
                        <m:t>=</m:t>
                      </m:r>
                      <m:f>
                        <m:fPr>
                          <m:ctrlPr>
                            <a:rPr kumimoji="1" lang="en-US" altLang="ja-JP" sz="2800" b="0" i="1" smtClean="0">
                              <a:latin typeface="Cambria Math" panose="02040503050406030204" pitchFamily="18" charset="0"/>
                            </a:rPr>
                          </m:ctrlPr>
                        </m:fPr>
                        <m:num>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𝑟</m:t>
                              </m:r>
                            </m:e>
                            <m:sub>
                              <m:r>
                                <a:rPr kumimoji="1" lang="en-US" altLang="ja-JP" sz="2800" b="0" i="1" smtClean="0">
                                  <a:latin typeface="Cambria Math" panose="02040503050406030204" pitchFamily="18" charset="0"/>
                                </a:rPr>
                                <m:t>𝑋𝑌</m:t>
                              </m:r>
                            </m:sub>
                          </m:sSub>
                          <m:r>
                            <a:rPr kumimoji="1" lang="en-US" altLang="ja-JP" sz="2800" b="0" i="1" smtClean="0">
                              <a:latin typeface="Cambria Math" panose="02040503050406030204" pitchFamily="18" charset="0"/>
                            </a:rPr>
                            <m:t>−</m:t>
                          </m:r>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𝑟</m:t>
                              </m:r>
                            </m:e>
                            <m:sub>
                              <m:r>
                                <a:rPr kumimoji="1" lang="en-US" altLang="ja-JP" sz="2800" b="0" i="1" smtClean="0">
                                  <a:latin typeface="Cambria Math" panose="02040503050406030204" pitchFamily="18" charset="0"/>
                                </a:rPr>
                                <m:t>𝑋𝑍</m:t>
                              </m:r>
                            </m:sub>
                          </m:sSub>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𝑟</m:t>
                              </m:r>
                            </m:e>
                            <m:sub>
                              <m:r>
                                <a:rPr kumimoji="1" lang="en-US" altLang="ja-JP" sz="2800" b="0" i="1" smtClean="0">
                                  <a:latin typeface="Cambria Math" panose="02040503050406030204" pitchFamily="18" charset="0"/>
                                </a:rPr>
                                <m:t>𝑌𝑍</m:t>
                              </m:r>
                            </m:sub>
                          </m:sSub>
                        </m:num>
                        <m:den>
                          <m:rad>
                            <m:radPr>
                              <m:degHide m:val="on"/>
                              <m:ctrlPr>
                                <a:rPr kumimoji="1" lang="en-US" altLang="ja-JP" sz="2800" b="0" i="1" smtClean="0">
                                  <a:latin typeface="Cambria Math" panose="02040503050406030204" pitchFamily="18" charset="0"/>
                                </a:rPr>
                              </m:ctrlPr>
                            </m:radPr>
                            <m:deg/>
                            <m:e>
                              <m:r>
                                <a:rPr kumimoji="1" lang="en-US" altLang="ja-JP" sz="2800" b="0" i="1" smtClean="0">
                                  <a:latin typeface="Cambria Math" panose="02040503050406030204" pitchFamily="18" charset="0"/>
                                </a:rPr>
                                <m:t>1−</m:t>
                              </m:r>
                              <m:sSubSup>
                                <m:sSubSupPr>
                                  <m:ctrlPr>
                                    <a:rPr kumimoji="1" lang="en-US" altLang="ja-JP" sz="2800" b="0" i="1" smtClean="0">
                                      <a:latin typeface="Cambria Math" panose="02040503050406030204" pitchFamily="18" charset="0"/>
                                    </a:rPr>
                                  </m:ctrlPr>
                                </m:sSubSupPr>
                                <m:e>
                                  <m:r>
                                    <a:rPr kumimoji="1" lang="en-US" altLang="ja-JP" sz="2800" b="0" i="1" smtClean="0">
                                      <a:latin typeface="Cambria Math" panose="02040503050406030204" pitchFamily="18" charset="0"/>
                                    </a:rPr>
                                    <m:t>𝑟</m:t>
                                  </m:r>
                                </m:e>
                                <m:sub>
                                  <m:r>
                                    <a:rPr kumimoji="1" lang="en-US" altLang="ja-JP" sz="2800" b="0" i="1" smtClean="0">
                                      <a:latin typeface="Cambria Math" panose="02040503050406030204" pitchFamily="18" charset="0"/>
                                    </a:rPr>
                                    <m:t>𝑋𝑍</m:t>
                                  </m:r>
                                </m:sub>
                                <m:sup>
                                  <m:r>
                                    <a:rPr kumimoji="1" lang="en-US" altLang="ja-JP" sz="2800" b="0" i="1" smtClean="0">
                                      <a:latin typeface="Cambria Math" panose="02040503050406030204" pitchFamily="18" charset="0"/>
                                    </a:rPr>
                                    <m:t>2</m:t>
                                  </m:r>
                                </m:sup>
                              </m:sSubSup>
                            </m:e>
                          </m:rad>
                          <m:rad>
                            <m:radPr>
                              <m:degHide m:val="on"/>
                              <m:ctrlPr>
                                <a:rPr kumimoji="1" lang="en-US" altLang="ja-JP" sz="2800" b="0" i="1" smtClean="0">
                                  <a:latin typeface="Cambria Math" panose="02040503050406030204" pitchFamily="18" charset="0"/>
                                </a:rPr>
                              </m:ctrlPr>
                            </m:radPr>
                            <m:deg/>
                            <m:e>
                              <m:r>
                                <a:rPr kumimoji="1" lang="en-US" altLang="ja-JP" sz="2800" b="0" i="1" smtClean="0">
                                  <a:latin typeface="Cambria Math" panose="02040503050406030204" pitchFamily="18" charset="0"/>
                                </a:rPr>
                                <m:t>1−</m:t>
                              </m:r>
                              <m:sSubSup>
                                <m:sSubSupPr>
                                  <m:ctrlPr>
                                    <a:rPr kumimoji="1" lang="en-US" altLang="ja-JP" sz="2800" b="0" i="1" smtClean="0">
                                      <a:latin typeface="Cambria Math" panose="02040503050406030204" pitchFamily="18" charset="0"/>
                                    </a:rPr>
                                  </m:ctrlPr>
                                </m:sSubSupPr>
                                <m:e>
                                  <m:r>
                                    <a:rPr kumimoji="1" lang="en-US" altLang="ja-JP" sz="2800" b="0" i="1" smtClean="0">
                                      <a:latin typeface="Cambria Math" panose="02040503050406030204" pitchFamily="18" charset="0"/>
                                    </a:rPr>
                                    <m:t>𝑟</m:t>
                                  </m:r>
                                </m:e>
                                <m:sub>
                                  <m:r>
                                    <a:rPr kumimoji="1" lang="en-US" altLang="ja-JP" sz="2800" b="0" i="1" smtClean="0">
                                      <a:latin typeface="Cambria Math" panose="02040503050406030204" pitchFamily="18" charset="0"/>
                                    </a:rPr>
                                    <m:t>𝑌𝑍</m:t>
                                  </m:r>
                                </m:sub>
                                <m:sup>
                                  <m:r>
                                    <a:rPr kumimoji="1" lang="en-US" altLang="ja-JP" sz="2800" b="0" i="1" smtClean="0">
                                      <a:latin typeface="Cambria Math" panose="02040503050406030204" pitchFamily="18" charset="0"/>
                                    </a:rPr>
                                    <m:t>2</m:t>
                                  </m:r>
                                </m:sup>
                              </m:sSubSup>
                            </m:e>
                          </m:rad>
                        </m:den>
                      </m:f>
                    </m:oMath>
                  </m:oMathPara>
                </a14:m>
                <a:endParaRPr kumimoji="1" lang="ja-JP" altLang="en-US" sz="2800" dirty="0"/>
              </a:p>
            </p:txBody>
          </p:sp>
        </mc:Choice>
        <mc:Fallback>
          <p:sp>
            <p:nvSpPr>
              <p:cNvPr id="6" name="テキスト ボックス 5"/>
              <p:cNvSpPr txBox="1">
                <a:spLocks noRot="1" noChangeAspect="1" noMove="1" noResize="1" noEditPoints="1" noAdjustHandles="1" noChangeArrowheads="1" noChangeShapeType="1" noTextEdit="1"/>
              </p:cNvSpPr>
              <p:nvPr/>
            </p:nvSpPr>
            <p:spPr>
              <a:xfrm>
                <a:off x="1907704" y="4594043"/>
                <a:ext cx="3990644" cy="918841"/>
              </a:xfrm>
              <a:prstGeom prst="rect">
                <a:avLst/>
              </a:prstGeom>
              <a:blipFill>
                <a:blip r:embed="rId2"/>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7" name="テキスト ボックス 6"/>
              <p:cNvSpPr txBox="1"/>
              <p:nvPr/>
            </p:nvSpPr>
            <p:spPr>
              <a:xfrm>
                <a:off x="1907704" y="3542778"/>
                <a:ext cx="4161780" cy="43088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d>
                        <m:dPr>
                          <m:begChr m:val="["/>
                          <m:endChr m:val="]"/>
                          <m:ctrlPr>
                            <a:rPr kumimoji="1" lang="en-US" altLang="ja-JP" sz="2800" i="1" smtClean="0">
                              <a:latin typeface="Cambria Math" panose="02040503050406030204" pitchFamily="18" charset="0"/>
                            </a:rPr>
                          </m:ctrlPr>
                        </m:dPr>
                        <m:e>
                          <m:r>
                            <a:rPr kumimoji="1" lang="en-US" altLang="ja-JP" sz="2800" b="0" i="1" smtClean="0">
                              <a:latin typeface="Cambria Math" panose="02040503050406030204" pitchFamily="18" charset="0"/>
                            </a:rPr>
                            <m:t>𝑋𝑌</m:t>
                          </m:r>
                          <m:r>
                            <a:rPr kumimoji="1" lang="en-US" altLang="ja-JP" sz="2800" b="0" i="1" smtClean="0">
                              <a:latin typeface="Cambria Math" panose="02040503050406030204" pitchFamily="18" charset="0"/>
                            </a:rPr>
                            <m:t>:</m:t>
                          </m:r>
                          <m:r>
                            <a:rPr kumimoji="1" lang="en-US" altLang="ja-JP" sz="2800" b="0" i="1" smtClean="0">
                              <a:latin typeface="Cambria Math" panose="02040503050406030204" pitchFamily="18" charset="0"/>
                            </a:rPr>
                            <m:t>𝑍</m:t>
                          </m:r>
                        </m:e>
                      </m:d>
                      <m:r>
                        <a:rPr kumimoji="1" lang="en-US" altLang="ja-JP" sz="2800" b="0" i="1" smtClean="0">
                          <a:latin typeface="Cambria Math" panose="02040503050406030204" pitchFamily="18" charset="0"/>
                        </a:rPr>
                        <m:t>=</m:t>
                      </m:r>
                      <m:d>
                        <m:dPr>
                          <m:begChr m:val="["/>
                          <m:endChr m:val="]"/>
                          <m:ctrlPr>
                            <a:rPr kumimoji="1" lang="en-US" altLang="ja-JP" sz="2800" b="0" i="1" smtClean="0">
                              <a:latin typeface="Cambria Math" panose="02040503050406030204" pitchFamily="18" charset="0"/>
                            </a:rPr>
                          </m:ctrlPr>
                        </m:dPr>
                        <m:e>
                          <m:r>
                            <a:rPr kumimoji="1" lang="en-US" altLang="ja-JP" sz="2800" b="0" i="1" smtClean="0">
                              <a:latin typeface="Cambria Math" panose="02040503050406030204" pitchFamily="18" charset="0"/>
                            </a:rPr>
                            <m:t>𝑋𝑌</m:t>
                          </m:r>
                        </m:e>
                      </m:d>
                      <m:r>
                        <a:rPr kumimoji="1" lang="en-US" altLang="ja-JP" sz="2800" b="0" i="1" smtClean="0">
                          <a:latin typeface="Cambria Math" panose="02040503050406030204" pitchFamily="18" charset="0"/>
                        </a:rPr>
                        <m:t>−</m:t>
                      </m:r>
                      <m:d>
                        <m:dPr>
                          <m:begChr m:val="["/>
                          <m:endChr m:val="]"/>
                          <m:ctrlPr>
                            <a:rPr kumimoji="1" lang="en-US" altLang="ja-JP" sz="2800" b="0" i="1" smtClean="0">
                              <a:latin typeface="Cambria Math" panose="02040503050406030204" pitchFamily="18" charset="0"/>
                            </a:rPr>
                          </m:ctrlPr>
                        </m:dPr>
                        <m:e>
                          <m:r>
                            <a:rPr kumimoji="1" lang="en-US" altLang="ja-JP" sz="2800" b="0" i="1" smtClean="0">
                              <a:latin typeface="Cambria Math" panose="02040503050406030204" pitchFamily="18" charset="0"/>
                            </a:rPr>
                            <m:t>𝑋𝑍</m:t>
                          </m:r>
                        </m:e>
                      </m:d>
                      <m:d>
                        <m:dPr>
                          <m:begChr m:val="["/>
                          <m:endChr m:val="]"/>
                          <m:ctrlPr>
                            <a:rPr kumimoji="1" lang="en-US" altLang="ja-JP" sz="2800" b="0" i="1" smtClean="0">
                              <a:latin typeface="Cambria Math" panose="02040503050406030204" pitchFamily="18" charset="0"/>
                            </a:rPr>
                          </m:ctrlPr>
                        </m:dPr>
                        <m:e>
                          <m:r>
                            <a:rPr kumimoji="1" lang="en-US" altLang="ja-JP" sz="2800" b="0" i="1" smtClean="0">
                              <a:latin typeface="Cambria Math" panose="02040503050406030204" pitchFamily="18" charset="0"/>
                            </a:rPr>
                            <m:t>𝑌𝑍</m:t>
                          </m:r>
                        </m:e>
                      </m:d>
                    </m:oMath>
                  </m:oMathPara>
                </a14:m>
                <a:endParaRPr kumimoji="1" lang="ja-JP" altLang="en-US" sz="2800" dirty="0"/>
              </a:p>
            </p:txBody>
          </p:sp>
        </mc:Choice>
        <mc:Fallback>
          <p:sp>
            <p:nvSpPr>
              <p:cNvPr id="7" name="テキスト ボックス 6"/>
              <p:cNvSpPr txBox="1">
                <a:spLocks noRot="1" noChangeAspect="1" noMove="1" noResize="1" noEditPoints="1" noAdjustHandles="1" noChangeArrowheads="1" noChangeShapeType="1" noTextEdit="1"/>
              </p:cNvSpPr>
              <p:nvPr/>
            </p:nvSpPr>
            <p:spPr>
              <a:xfrm>
                <a:off x="1907704" y="3542778"/>
                <a:ext cx="4161780" cy="430887"/>
              </a:xfrm>
              <a:prstGeom prst="rect">
                <a:avLst/>
              </a:prstGeom>
              <a:blipFill>
                <a:blip r:embed="rId3"/>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7205540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en-US" altLang="ja-JP" dirty="0"/>
              <a:t>[</a:t>
            </a:r>
            <a:r>
              <a:rPr lang="en-US" altLang="ja-JP" i="1" dirty="0">
                <a:latin typeface="Times New Roman" pitchFamily="18" charset="0"/>
                <a:cs typeface="Times New Roman" pitchFamily="18" charset="0"/>
              </a:rPr>
              <a:t>XZ</a:t>
            </a:r>
            <a:r>
              <a:rPr lang="en-US" altLang="ja-JP" dirty="0"/>
              <a:t>] </a:t>
            </a:r>
            <a:r>
              <a:rPr lang="ja-JP" altLang="en-US" dirty="0" smtClean="0"/>
              <a:t>および </a:t>
            </a:r>
            <a:r>
              <a:rPr lang="en-US" altLang="ja-JP" dirty="0" smtClean="0"/>
              <a:t>[</a:t>
            </a:r>
            <a:r>
              <a:rPr lang="en-US" altLang="ja-JP" i="1" dirty="0" smtClean="0">
                <a:latin typeface="Times New Roman" pitchFamily="18" charset="0"/>
                <a:cs typeface="Times New Roman" pitchFamily="18" charset="0"/>
              </a:rPr>
              <a:t>YZ</a:t>
            </a:r>
            <a:r>
              <a:rPr lang="en-US" altLang="ja-JP" dirty="0" smtClean="0"/>
              <a:t>] </a:t>
            </a:r>
            <a:r>
              <a:rPr lang="ja-JP" altLang="en-US" dirty="0" smtClean="0"/>
              <a:t>の両方がゼロでない</a:t>
            </a:r>
            <a:r>
              <a:rPr lang="ja-JP" altLang="en-US" dirty="0" smtClean="0"/>
              <a:t>とき，</a:t>
            </a:r>
            <a:r>
              <a:rPr lang="ja-JP" altLang="en-US" dirty="0" smtClean="0"/>
              <a:t>疑似関係あるいは媒介関係による </a:t>
            </a:r>
            <a:r>
              <a:rPr lang="en-US" altLang="ja-JP" dirty="0" smtClean="0"/>
              <a:t>elaboration </a:t>
            </a:r>
            <a:r>
              <a:rPr lang="ja-JP" altLang="en-US" dirty="0" smtClean="0"/>
              <a:t>が可能になる</a:t>
            </a:r>
            <a:r>
              <a:rPr lang="ja-JP" altLang="en-US" dirty="0" smtClean="0"/>
              <a:t>．</a:t>
            </a:r>
            <a:endParaRPr lang="en-US" altLang="ja-JP" dirty="0" smtClean="0"/>
          </a:p>
          <a:p>
            <a:r>
              <a:rPr lang="ja-JP" altLang="en-US" dirty="0" smtClean="0"/>
              <a:t>すべての相関が正の場合，</a:t>
            </a:r>
            <a:r>
              <a:rPr lang="ja-JP" altLang="en-US" dirty="0" smtClean="0"/>
              <a:t>偏</a:t>
            </a:r>
            <a:r>
              <a:rPr lang="ja-JP" altLang="en-US" dirty="0"/>
              <a:t>相関係数の値は，零次の表での単純相関 </a:t>
            </a:r>
            <a:r>
              <a:rPr lang="en-US" altLang="ja-JP" dirty="0"/>
              <a:t>[</a:t>
            </a:r>
            <a:r>
              <a:rPr lang="en-US" altLang="ja-JP" i="1" dirty="0">
                <a:latin typeface="Times New Roman" pitchFamily="18" charset="0"/>
                <a:cs typeface="Times New Roman" pitchFamily="18" charset="0"/>
              </a:rPr>
              <a:t>XY</a:t>
            </a:r>
            <a:r>
              <a:rPr lang="en-US" altLang="ja-JP" dirty="0"/>
              <a:t>] </a:t>
            </a:r>
            <a:r>
              <a:rPr lang="ja-JP" altLang="en-US" dirty="0" smtClean="0"/>
              <a:t>よりも小さな値</a:t>
            </a:r>
            <a:r>
              <a:rPr lang="ja-JP" altLang="en-US" dirty="0"/>
              <a:t>になる．</a:t>
            </a:r>
            <a:endParaRPr kumimoji="1" lang="ja-JP" altLang="en-US" dirty="0"/>
          </a:p>
        </p:txBody>
      </p:sp>
      <mc:AlternateContent xmlns:mc="http://schemas.openxmlformats.org/markup-compatibility/2006">
        <mc:Choice xmlns:a14="http://schemas.microsoft.com/office/drawing/2010/main" Requires="a14">
          <p:sp>
            <p:nvSpPr>
              <p:cNvPr id="5" name="テキスト ボックス 4"/>
              <p:cNvSpPr txBox="1"/>
              <p:nvPr/>
            </p:nvSpPr>
            <p:spPr>
              <a:xfrm>
                <a:off x="1907704" y="4941168"/>
                <a:ext cx="4161780" cy="43088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d>
                        <m:dPr>
                          <m:begChr m:val="["/>
                          <m:endChr m:val="]"/>
                          <m:ctrlPr>
                            <a:rPr kumimoji="1" lang="en-US" altLang="ja-JP" sz="2800" i="1" smtClean="0">
                              <a:latin typeface="Cambria Math" panose="02040503050406030204" pitchFamily="18" charset="0"/>
                            </a:rPr>
                          </m:ctrlPr>
                        </m:dPr>
                        <m:e>
                          <m:r>
                            <a:rPr kumimoji="1" lang="en-US" altLang="ja-JP" sz="2800" b="0" i="1" smtClean="0">
                              <a:latin typeface="Cambria Math" panose="02040503050406030204" pitchFamily="18" charset="0"/>
                            </a:rPr>
                            <m:t>𝑋𝑌</m:t>
                          </m:r>
                          <m:r>
                            <a:rPr kumimoji="1" lang="en-US" altLang="ja-JP" sz="2800" b="0" i="1" smtClean="0">
                              <a:latin typeface="Cambria Math" panose="02040503050406030204" pitchFamily="18" charset="0"/>
                            </a:rPr>
                            <m:t>:</m:t>
                          </m:r>
                          <m:r>
                            <a:rPr kumimoji="1" lang="en-US" altLang="ja-JP" sz="2800" b="0" i="1" smtClean="0">
                              <a:latin typeface="Cambria Math" panose="02040503050406030204" pitchFamily="18" charset="0"/>
                            </a:rPr>
                            <m:t>𝑍</m:t>
                          </m:r>
                        </m:e>
                      </m:d>
                      <m:r>
                        <a:rPr kumimoji="1" lang="en-US" altLang="ja-JP" sz="2800" b="0" i="1" smtClean="0">
                          <a:latin typeface="Cambria Math" panose="02040503050406030204" pitchFamily="18" charset="0"/>
                        </a:rPr>
                        <m:t>=</m:t>
                      </m:r>
                      <m:d>
                        <m:dPr>
                          <m:begChr m:val="["/>
                          <m:endChr m:val="]"/>
                          <m:ctrlPr>
                            <a:rPr kumimoji="1" lang="en-US" altLang="ja-JP" sz="2800" b="0" i="1" smtClean="0">
                              <a:latin typeface="Cambria Math" panose="02040503050406030204" pitchFamily="18" charset="0"/>
                            </a:rPr>
                          </m:ctrlPr>
                        </m:dPr>
                        <m:e>
                          <m:r>
                            <a:rPr kumimoji="1" lang="en-US" altLang="ja-JP" sz="2800" b="0" i="1" smtClean="0">
                              <a:latin typeface="Cambria Math" panose="02040503050406030204" pitchFamily="18" charset="0"/>
                            </a:rPr>
                            <m:t>𝑋𝑌</m:t>
                          </m:r>
                        </m:e>
                      </m:d>
                      <m:r>
                        <a:rPr kumimoji="1" lang="en-US" altLang="ja-JP" sz="2800" b="0" i="1" smtClean="0">
                          <a:latin typeface="Cambria Math" panose="02040503050406030204" pitchFamily="18" charset="0"/>
                        </a:rPr>
                        <m:t>−</m:t>
                      </m:r>
                      <m:d>
                        <m:dPr>
                          <m:begChr m:val="["/>
                          <m:endChr m:val="]"/>
                          <m:ctrlPr>
                            <a:rPr kumimoji="1" lang="en-US" altLang="ja-JP" sz="2800" b="0" i="1" smtClean="0">
                              <a:latin typeface="Cambria Math" panose="02040503050406030204" pitchFamily="18" charset="0"/>
                            </a:rPr>
                          </m:ctrlPr>
                        </m:dPr>
                        <m:e>
                          <m:r>
                            <a:rPr kumimoji="1" lang="en-US" altLang="ja-JP" sz="2800" b="0" i="1" smtClean="0">
                              <a:latin typeface="Cambria Math" panose="02040503050406030204" pitchFamily="18" charset="0"/>
                            </a:rPr>
                            <m:t>𝑋𝑍</m:t>
                          </m:r>
                        </m:e>
                      </m:d>
                      <m:d>
                        <m:dPr>
                          <m:begChr m:val="["/>
                          <m:endChr m:val="]"/>
                          <m:ctrlPr>
                            <a:rPr kumimoji="1" lang="en-US" altLang="ja-JP" sz="2800" b="0" i="1" smtClean="0">
                              <a:latin typeface="Cambria Math" panose="02040503050406030204" pitchFamily="18" charset="0"/>
                            </a:rPr>
                          </m:ctrlPr>
                        </m:dPr>
                        <m:e>
                          <m:r>
                            <a:rPr kumimoji="1" lang="en-US" altLang="ja-JP" sz="2800" b="0" i="1" smtClean="0">
                              <a:latin typeface="Cambria Math" panose="02040503050406030204" pitchFamily="18" charset="0"/>
                            </a:rPr>
                            <m:t>𝑌𝑍</m:t>
                          </m:r>
                        </m:e>
                      </m:d>
                    </m:oMath>
                  </m:oMathPara>
                </a14:m>
                <a:endParaRPr kumimoji="1" lang="ja-JP" altLang="en-US" sz="2800" dirty="0"/>
              </a:p>
            </p:txBody>
          </p:sp>
        </mc:Choice>
        <mc:Fallback>
          <p:sp>
            <p:nvSpPr>
              <p:cNvPr id="5" name="テキスト ボックス 4"/>
              <p:cNvSpPr txBox="1">
                <a:spLocks noRot="1" noChangeAspect="1" noMove="1" noResize="1" noEditPoints="1" noAdjustHandles="1" noChangeArrowheads="1" noChangeShapeType="1" noTextEdit="1"/>
              </p:cNvSpPr>
              <p:nvPr/>
            </p:nvSpPr>
            <p:spPr>
              <a:xfrm>
                <a:off x="1907704" y="4941168"/>
                <a:ext cx="4161780" cy="430887"/>
              </a:xfrm>
              <a:prstGeom prst="rect">
                <a:avLst/>
              </a:prstGeom>
              <a:blipFill>
                <a:blip r:embed="rId2"/>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4130298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normAutofit/>
          </a:bodyPr>
          <a:lstStyle/>
          <a:p>
            <a:r>
              <a:rPr lang="ja-JP" altLang="en-US" dirty="0" smtClean="0"/>
              <a:t>コウノトリの数と出生率の間に因果関係がまったく存在しないことは，常識的に明らか．</a:t>
            </a:r>
            <a:endParaRPr lang="en-US" altLang="ja-JP" dirty="0" smtClean="0"/>
          </a:p>
          <a:p>
            <a:pPr lvl="1"/>
            <a:r>
              <a:rPr lang="ja-JP" altLang="en-US" dirty="0" smtClean="0"/>
              <a:t>これは明らかに，みかけの共変動</a:t>
            </a:r>
            <a:endParaRPr lang="en-US" altLang="ja-JP" dirty="0" smtClean="0"/>
          </a:p>
          <a:p>
            <a:pPr lvl="1"/>
            <a:r>
              <a:rPr lang="ja-JP" altLang="en-US" dirty="0" smtClean="0"/>
              <a:t>一般に，２変数間の関係を明確化するために，この関係に混入しうる第３の変数の影響を統制する必要がある．</a:t>
            </a:r>
            <a:endParaRPr lang="en-US" altLang="ja-JP" dirty="0" smtClean="0"/>
          </a:p>
        </p:txBody>
      </p:sp>
    </p:spTree>
    <p:extLst>
      <p:ext uri="{BB962C8B-B14F-4D97-AF65-F5344CB8AC3E}">
        <p14:creationId xmlns:p14="http://schemas.microsoft.com/office/powerpoint/2010/main" val="100900036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en-US" altLang="ja-JP" dirty="0" smtClean="0"/>
              <a:t>[</a:t>
            </a:r>
            <a:r>
              <a:rPr kumimoji="1" lang="en-US" altLang="ja-JP" i="1" dirty="0" smtClean="0">
                <a:latin typeface="Times New Roman" pitchFamily="18" charset="0"/>
                <a:cs typeface="Times New Roman" pitchFamily="18" charset="0"/>
              </a:rPr>
              <a:t>XZ</a:t>
            </a:r>
            <a:r>
              <a:rPr kumimoji="1" lang="en-US" altLang="ja-JP" dirty="0" smtClean="0"/>
              <a:t>] </a:t>
            </a:r>
            <a:r>
              <a:rPr kumimoji="1" lang="ja-JP" altLang="en-US" dirty="0" smtClean="0"/>
              <a:t>または </a:t>
            </a:r>
            <a:r>
              <a:rPr lang="en-US" altLang="ja-JP" dirty="0" smtClean="0"/>
              <a:t>[</a:t>
            </a:r>
            <a:r>
              <a:rPr lang="en-US" altLang="ja-JP" i="1" dirty="0" smtClean="0">
                <a:latin typeface="Times New Roman" pitchFamily="18" charset="0"/>
                <a:cs typeface="Times New Roman" pitchFamily="18" charset="0"/>
              </a:rPr>
              <a:t>YZ</a:t>
            </a:r>
            <a:r>
              <a:rPr lang="en-US" altLang="ja-JP" dirty="0" smtClean="0"/>
              <a:t>] </a:t>
            </a:r>
            <a:r>
              <a:rPr lang="ja-JP" altLang="en-US" dirty="0" smtClean="0"/>
              <a:t>がゼロであるなら，偏相関係数の値は，零次の表での単純相関 </a:t>
            </a:r>
            <a:r>
              <a:rPr lang="en-US" altLang="ja-JP" dirty="0" smtClean="0"/>
              <a:t>[</a:t>
            </a:r>
            <a:r>
              <a:rPr lang="en-US" altLang="ja-JP" i="1" dirty="0" smtClean="0">
                <a:latin typeface="Times New Roman" pitchFamily="18" charset="0"/>
                <a:cs typeface="Times New Roman" pitchFamily="18" charset="0"/>
              </a:rPr>
              <a:t>XY</a:t>
            </a:r>
            <a:r>
              <a:rPr lang="en-US" altLang="ja-JP" dirty="0" smtClean="0"/>
              <a:t>] </a:t>
            </a:r>
            <a:r>
              <a:rPr lang="ja-JP" altLang="en-US" dirty="0" smtClean="0"/>
              <a:t>と近い値になる．</a:t>
            </a:r>
            <a:r>
              <a:rPr lang="en-US" altLang="ja-JP" dirty="0" smtClean="0"/>
              <a:t>[</a:t>
            </a:r>
            <a:r>
              <a:rPr lang="en-US" altLang="ja-JP" i="1" dirty="0" smtClean="0">
                <a:latin typeface="Times New Roman" pitchFamily="18" charset="0"/>
                <a:cs typeface="Times New Roman" pitchFamily="18" charset="0"/>
              </a:rPr>
              <a:t>YZ</a:t>
            </a:r>
            <a:r>
              <a:rPr lang="en-US" altLang="ja-JP" dirty="0" smtClean="0"/>
              <a:t>] </a:t>
            </a:r>
            <a:r>
              <a:rPr lang="en-US" altLang="ja-JP" dirty="0" smtClean="0"/>
              <a:t>= 0 </a:t>
            </a:r>
            <a:r>
              <a:rPr lang="ja-JP" altLang="en-US" dirty="0" smtClean="0"/>
              <a:t>とすると，</a:t>
            </a:r>
            <a:endParaRPr lang="en-US" altLang="ja-JP" dirty="0" smtClean="0"/>
          </a:p>
        </p:txBody>
      </p:sp>
      <mc:AlternateContent xmlns:mc="http://schemas.openxmlformats.org/markup-compatibility/2006">
        <mc:Choice xmlns:a14="http://schemas.microsoft.com/office/drawing/2010/main" Requires="a14">
          <p:sp>
            <p:nvSpPr>
              <p:cNvPr id="7" name="テキスト ボックス 6"/>
              <p:cNvSpPr txBox="1"/>
              <p:nvPr/>
            </p:nvSpPr>
            <p:spPr>
              <a:xfrm>
                <a:off x="1187624" y="3595525"/>
                <a:ext cx="4080028" cy="851836"/>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d>
                        <m:dPr>
                          <m:begChr m:val="["/>
                          <m:endChr m:val="]"/>
                          <m:ctrlPr>
                            <a:rPr kumimoji="1" lang="en-US" altLang="ja-JP" sz="2800" i="1" smtClean="0">
                              <a:latin typeface="Cambria Math" panose="02040503050406030204" pitchFamily="18" charset="0"/>
                            </a:rPr>
                          </m:ctrlPr>
                        </m:dPr>
                        <m:e>
                          <m:r>
                            <a:rPr kumimoji="1" lang="en-US" altLang="ja-JP" sz="2800" b="0" i="1" smtClean="0">
                              <a:latin typeface="Cambria Math" panose="02040503050406030204" pitchFamily="18" charset="0"/>
                            </a:rPr>
                            <m:t>𝑋𝑌</m:t>
                          </m:r>
                          <m:r>
                            <a:rPr kumimoji="1" lang="en-US" altLang="ja-JP" sz="2800" b="0" i="1" smtClean="0">
                              <a:latin typeface="Cambria Math" panose="02040503050406030204" pitchFamily="18" charset="0"/>
                            </a:rPr>
                            <m:t>:</m:t>
                          </m:r>
                          <m:r>
                            <a:rPr kumimoji="1" lang="en-US" altLang="ja-JP" sz="2800" b="0" i="1" smtClean="0">
                              <a:latin typeface="Cambria Math" panose="02040503050406030204" pitchFamily="18" charset="0"/>
                            </a:rPr>
                            <m:t>𝑍</m:t>
                          </m:r>
                        </m:e>
                      </m:d>
                      <m:r>
                        <m:rPr>
                          <m:aln/>
                        </m:rPr>
                        <a:rPr kumimoji="1" lang="en-US" altLang="ja-JP" sz="2800" b="0" i="1" smtClean="0">
                          <a:latin typeface="Cambria Math" panose="02040503050406030204" pitchFamily="18" charset="0"/>
                        </a:rPr>
                        <m:t>=</m:t>
                      </m:r>
                      <m:d>
                        <m:dPr>
                          <m:begChr m:val="["/>
                          <m:endChr m:val="]"/>
                          <m:ctrlPr>
                            <a:rPr kumimoji="1" lang="en-US" altLang="ja-JP" sz="2800" b="0" i="1" smtClean="0">
                              <a:latin typeface="Cambria Math" panose="02040503050406030204" pitchFamily="18" charset="0"/>
                            </a:rPr>
                          </m:ctrlPr>
                        </m:dPr>
                        <m:e>
                          <m:r>
                            <a:rPr kumimoji="1" lang="en-US" altLang="ja-JP" sz="2800" b="0" i="1" smtClean="0">
                              <a:latin typeface="Cambria Math" panose="02040503050406030204" pitchFamily="18" charset="0"/>
                            </a:rPr>
                            <m:t>𝑋𝑌</m:t>
                          </m:r>
                        </m:e>
                      </m:d>
                      <m:r>
                        <a:rPr kumimoji="1" lang="en-US" altLang="ja-JP" sz="2800" b="0" i="1" smtClean="0">
                          <a:latin typeface="Cambria Math" panose="02040503050406030204" pitchFamily="18" charset="0"/>
                        </a:rPr>
                        <m:t>−</m:t>
                      </m:r>
                      <m:d>
                        <m:dPr>
                          <m:begChr m:val="["/>
                          <m:endChr m:val="]"/>
                          <m:ctrlPr>
                            <a:rPr kumimoji="1" lang="en-US" altLang="ja-JP" sz="2800" b="0" i="1" smtClean="0">
                              <a:latin typeface="Cambria Math" panose="02040503050406030204" pitchFamily="18" charset="0"/>
                            </a:rPr>
                          </m:ctrlPr>
                        </m:dPr>
                        <m:e>
                          <m:r>
                            <a:rPr kumimoji="1" lang="en-US" altLang="ja-JP" sz="2800" b="0" i="1" smtClean="0">
                              <a:latin typeface="Cambria Math" panose="02040503050406030204" pitchFamily="18" charset="0"/>
                            </a:rPr>
                            <m:t>𝑋𝑍</m:t>
                          </m:r>
                        </m:e>
                      </m:d>
                      <m:d>
                        <m:dPr>
                          <m:begChr m:val="["/>
                          <m:endChr m:val="]"/>
                          <m:ctrlPr>
                            <a:rPr kumimoji="1" lang="en-US" altLang="ja-JP" sz="2800" b="0" i="1" smtClean="0">
                              <a:latin typeface="Cambria Math" panose="02040503050406030204" pitchFamily="18" charset="0"/>
                            </a:rPr>
                          </m:ctrlPr>
                        </m:dPr>
                        <m:e>
                          <m:r>
                            <a:rPr kumimoji="1" lang="en-US" altLang="ja-JP" sz="2800" b="0" i="1" smtClean="0">
                              <a:latin typeface="Cambria Math" panose="02040503050406030204" pitchFamily="18" charset="0"/>
                            </a:rPr>
                            <m:t>𝑌𝑍</m:t>
                          </m:r>
                        </m:e>
                      </m:d>
                      <m:r>
                        <m:rPr>
                          <m:brk m:alnAt="1"/>
                        </m:rPr>
                        <a:rPr kumimoji="1" lang="en-US" altLang="ja-JP" sz="2800" b="0" i="1" smtClean="0">
                          <a:latin typeface="Cambria Math" panose="02040503050406030204" pitchFamily="18" charset="0"/>
                        </a:rPr>
                        <m:t>=</m:t>
                      </m:r>
                      <m:d>
                        <m:dPr>
                          <m:begChr m:val="["/>
                          <m:endChr m:val="]"/>
                          <m:ctrlPr>
                            <a:rPr kumimoji="1" lang="en-US" altLang="ja-JP" sz="2800" b="0" i="1" smtClean="0">
                              <a:latin typeface="Cambria Math" panose="02040503050406030204" pitchFamily="18" charset="0"/>
                            </a:rPr>
                          </m:ctrlPr>
                        </m:dPr>
                        <m:e>
                          <m:r>
                            <a:rPr kumimoji="1" lang="en-US" altLang="ja-JP" sz="2800" b="0" i="1" smtClean="0">
                              <a:latin typeface="Cambria Math" panose="02040503050406030204" pitchFamily="18" charset="0"/>
                            </a:rPr>
                            <m:t>𝑋𝑌</m:t>
                          </m:r>
                        </m:e>
                      </m:d>
                    </m:oMath>
                  </m:oMathPara>
                </a14:m>
                <a:endParaRPr kumimoji="1" lang="ja-JP" altLang="en-US" sz="2800" dirty="0"/>
              </a:p>
            </p:txBody>
          </p:sp>
        </mc:Choice>
        <mc:Fallback>
          <p:sp>
            <p:nvSpPr>
              <p:cNvPr id="7" name="テキスト ボックス 6"/>
              <p:cNvSpPr txBox="1">
                <a:spLocks noRot="1" noChangeAspect="1" noMove="1" noResize="1" noEditPoints="1" noAdjustHandles="1" noChangeArrowheads="1" noChangeShapeType="1" noTextEdit="1"/>
              </p:cNvSpPr>
              <p:nvPr/>
            </p:nvSpPr>
            <p:spPr>
              <a:xfrm>
                <a:off x="1187624" y="3595525"/>
                <a:ext cx="4080028" cy="851836"/>
              </a:xfrm>
              <a:prstGeom prst="rect">
                <a:avLst/>
              </a:prstGeom>
              <a:blipFill>
                <a:blip r:embed="rId2"/>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8" name="テキスト ボックス 7"/>
              <p:cNvSpPr txBox="1"/>
              <p:nvPr/>
            </p:nvSpPr>
            <p:spPr>
              <a:xfrm>
                <a:off x="4355976" y="4444319"/>
                <a:ext cx="3908891" cy="1837683"/>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kumimoji="1" lang="en-US" altLang="ja-JP" sz="2800" i="1" smtClean="0">
                              <a:latin typeface="Cambria Math" panose="02040503050406030204" pitchFamily="18" charset="0"/>
                            </a:rPr>
                          </m:ctrlPr>
                        </m:sSubPr>
                        <m:e>
                          <m:r>
                            <a:rPr kumimoji="1" lang="en-US" altLang="ja-JP" sz="2800" b="0" i="1" smtClean="0">
                              <a:latin typeface="Cambria Math" panose="02040503050406030204" pitchFamily="18" charset="0"/>
                            </a:rPr>
                            <m:t>𝑟</m:t>
                          </m:r>
                        </m:e>
                        <m:sub>
                          <m:r>
                            <a:rPr kumimoji="1" lang="en-US" altLang="ja-JP" sz="2800" b="0" i="1" smtClean="0">
                              <a:latin typeface="Cambria Math" panose="02040503050406030204" pitchFamily="18" charset="0"/>
                            </a:rPr>
                            <m:t>𝑋𝑌</m:t>
                          </m:r>
                          <m:r>
                            <a:rPr kumimoji="1" lang="en-US" altLang="ja-JP" sz="2800" b="0" i="1" smtClean="0">
                              <a:latin typeface="Cambria Math" panose="02040503050406030204" pitchFamily="18" charset="0"/>
                              <a:ea typeface="Cambria Math" panose="02040503050406030204" pitchFamily="18" charset="0"/>
                            </a:rPr>
                            <m:t>∙</m:t>
                          </m:r>
                          <m:r>
                            <a:rPr kumimoji="1" lang="en-US" altLang="ja-JP" sz="2800" b="0" i="1" smtClean="0">
                              <a:latin typeface="Cambria Math" panose="02040503050406030204" pitchFamily="18" charset="0"/>
                              <a:ea typeface="Cambria Math" panose="02040503050406030204" pitchFamily="18" charset="0"/>
                            </a:rPr>
                            <m:t>𝑍</m:t>
                          </m:r>
                        </m:sub>
                      </m:sSub>
                      <m:r>
                        <m:rPr>
                          <m:aln/>
                        </m:rPr>
                        <a:rPr kumimoji="1" lang="en-US" altLang="ja-JP" sz="2800" b="0" i="1" smtClean="0">
                          <a:latin typeface="Cambria Math" panose="02040503050406030204" pitchFamily="18" charset="0"/>
                        </a:rPr>
                        <m:t>=</m:t>
                      </m:r>
                      <m:f>
                        <m:fPr>
                          <m:ctrlPr>
                            <a:rPr kumimoji="1" lang="en-US" altLang="ja-JP" sz="2800" b="0" i="1" smtClean="0">
                              <a:latin typeface="Cambria Math" panose="02040503050406030204" pitchFamily="18" charset="0"/>
                            </a:rPr>
                          </m:ctrlPr>
                        </m:fPr>
                        <m:num>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𝑟</m:t>
                              </m:r>
                            </m:e>
                            <m:sub>
                              <m:r>
                                <a:rPr kumimoji="1" lang="en-US" altLang="ja-JP" sz="2800" b="0" i="1" smtClean="0">
                                  <a:latin typeface="Cambria Math" panose="02040503050406030204" pitchFamily="18" charset="0"/>
                                </a:rPr>
                                <m:t>𝑋𝑌</m:t>
                              </m:r>
                            </m:sub>
                          </m:sSub>
                          <m:r>
                            <a:rPr kumimoji="1" lang="en-US" altLang="ja-JP" sz="2800" b="0" i="1" smtClean="0">
                              <a:latin typeface="Cambria Math" panose="02040503050406030204" pitchFamily="18" charset="0"/>
                            </a:rPr>
                            <m:t>−</m:t>
                          </m:r>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𝑟</m:t>
                              </m:r>
                            </m:e>
                            <m:sub>
                              <m:r>
                                <a:rPr kumimoji="1" lang="en-US" altLang="ja-JP" sz="2800" b="0" i="1" smtClean="0">
                                  <a:latin typeface="Cambria Math" panose="02040503050406030204" pitchFamily="18" charset="0"/>
                                </a:rPr>
                                <m:t>𝑋𝑍</m:t>
                              </m:r>
                            </m:sub>
                          </m:sSub>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𝑟</m:t>
                              </m:r>
                            </m:e>
                            <m:sub>
                              <m:r>
                                <a:rPr kumimoji="1" lang="en-US" altLang="ja-JP" sz="2800" b="0" i="1" smtClean="0">
                                  <a:latin typeface="Cambria Math" panose="02040503050406030204" pitchFamily="18" charset="0"/>
                                </a:rPr>
                                <m:t>𝑌𝑍</m:t>
                              </m:r>
                            </m:sub>
                          </m:sSub>
                        </m:num>
                        <m:den>
                          <m:rad>
                            <m:radPr>
                              <m:degHide m:val="on"/>
                              <m:ctrlPr>
                                <a:rPr kumimoji="1" lang="en-US" altLang="ja-JP" sz="2800" b="0" i="1" smtClean="0">
                                  <a:latin typeface="Cambria Math" panose="02040503050406030204" pitchFamily="18" charset="0"/>
                                </a:rPr>
                              </m:ctrlPr>
                            </m:radPr>
                            <m:deg/>
                            <m:e>
                              <m:r>
                                <a:rPr kumimoji="1" lang="en-US" altLang="ja-JP" sz="2800" b="0" i="1" smtClean="0">
                                  <a:latin typeface="Cambria Math" panose="02040503050406030204" pitchFamily="18" charset="0"/>
                                </a:rPr>
                                <m:t>1−</m:t>
                              </m:r>
                              <m:sSubSup>
                                <m:sSubSupPr>
                                  <m:ctrlPr>
                                    <a:rPr kumimoji="1" lang="en-US" altLang="ja-JP" sz="2800" b="0" i="1" smtClean="0">
                                      <a:latin typeface="Cambria Math" panose="02040503050406030204" pitchFamily="18" charset="0"/>
                                    </a:rPr>
                                  </m:ctrlPr>
                                </m:sSubSupPr>
                                <m:e>
                                  <m:r>
                                    <a:rPr kumimoji="1" lang="en-US" altLang="ja-JP" sz="2800" b="0" i="1" smtClean="0">
                                      <a:latin typeface="Cambria Math" panose="02040503050406030204" pitchFamily="18" charset="0"/>
                                    </a:rPr>
                                    <m:t>𝑟</m:t>
                                  </m:r>
                                </m:e>
                                <m:sub>
                                  <m:r>
                                    <a:rPr kumimoji="1" lang="en-US" altLang="ja-JP" sz="2800" b="0" i="1" smtClean="0">
                                      <a:latin typeface="Cambria Math" panose="02040503050406030204" pitchFamily="18" charset="0"/>
                                    </a:rPr>
                                    <m:t>𝑋𝑍</m:t>
                                  </m:r>
                                </m:sub>
                                <m:sup>
                                  <m:r>
                                    <a:rPr kumimoji="1" lang="en-US" altLang="ja-JP" sz="2800" b="0" i="1" smtClean="0">
                                      <a:latin typeface="Cambria Math" panose="02040503050406030204" pitchFamily="18" charset="0"/>
                                    </a:rPr>
                                    <m:t>2</m:t>
                                  </m:r>
                                </m:sup>
                              </m:sSubSup>
                            </m:e>
                          </m:rad>
                          <m:rad>
                            <m:radPr>
                              <m:degHide m:val="on"/>
                              <m:ctrlPr>
                                <a:rPr kumimoji="1" lang="en-US" altLang="ja-JP" sz="2800" b="0" i="1" smtClean="0">
                                  <a:latin typeface="Cambria Math" panose="02040503050406030204" pitchFamily="18" charset="0"/>
                                </a:rPr>
                              </m:ctrlPr>
                            </m:radPr>
                            <m:deg/>
                            <m:e>
                              <m:r>
                                <a:rPr kumimoji="1" lang="en-US" altLang="ja-JP" sz="2800" b="0" i="1" smtClean="0">
                                  <a:latin typeface="Cambria Math" panose="02040503050406030204" pitchFamily="18" charset="0"/>
                                </a:rPr>
                                <m:t>1−</m:t>
                              </m:r>
                              <m:sSubSup>
                                <m:sSubSupPr>
                                  <m:ctrlPr>
                                    <a:rPr kumimoji="1" lang="en-US" altLang="ja-JP" sz="2800" b="0" i="1" smtClean="0">
                                      <a:latin typeface="Cambria Math" panose="02040503050406030204" pitchFamily="18" charset="0"/>
                                    </a:rPr>
                                  </m:ctrlPr>
                                </m:sSubSupPr>
                                <m:e>
                                  <m:r>
                                    <a:rPr kumimoji="1" lang="en-US" altLang="ja-JP" sz="2800" b="0" i="1" smtClean="0">
                                      <a:latin typeface="Cambria Math" panose="02040503050406030204" pitchFamily="18" charset="0"/>
                                    </a:rPr>
                                    <m:t>𝑟</m:t>
                                  </m:r>
                                </m:e>
                                <m:sub>
                                  <m:r>
                                    <a:rPr kumimoji="1" lang="en-US" altLang="ja-JP" sz="2800" b="0" i="1" smtClean="0">
                                      <a:latin typeface="Cambria Math" panose="02040503050406030204" pitchFamily="18" charset="0"/>
                                    </a:rPr>
                                    <m:t>𝑌𝑍</m:t>
                                  </m:r>
                                </m:sub>
                                <m:sup>
                                  <m:r>
                                    <a:rPr kumimoji="1" lang="en-US" altLang="ja-JP" sz="2800" b="0" i="1" smtClean="0">
                                      <a:latin typeface="Cambria Math" panose="02040503050406030204" pitchFamily="18" charset="0"/>
                                    </a:rPr>
                                    <m:t>2</m:t>
                                  </m:r>
                                </m:sup>
                              </m:sSubSup>
                            </m:e>
                          </m:rad>
                        </m:den>
                      </m:f>
                      <m:r>
                        <m:rPr>
                          <m:brk m:alnAt="2"/>
                        </m:rPr>
                        <a:rPr kumimoji="1" lang="en-US" altLang="ja-JP" sz="2800" b="0" i="1" smtClean="0">
                          <a:latin typeface="Cambria Math" panose="02040503050406030204" pitchFamily="18" charset="0"/>
                        </a:rPr>
                        <m:t>=</m:t>
                      </m:r>
                      <m:f>
                        <m:fPr>
                          <m:ctrlPr>
                            <a:rPr lang="en-US" altLang="ja-JP" sz="2800" i="1">
                              <a:latin typeface="Cambria Math" panose="02040503050406030204" pitchFamily="18" charset="0"/>
                            </a:rPr>
                          </m:ctrlPr>
                        </m:fPr>
                        <m:num>
                          <m:sSub>
                            <m:sSubPr>
                              <m:ctrlPr>
                                <a:rPr lang="en-US" altLang="ja-JP" sz="2800" i="1">
                                  <a:latin typeface="Cambria Math" panose="02040503050406030204" pitchFamily="18" charset="0"/>
                                </a:rPr>
                              </m:ctrlPr>
                            </m:sSubPr>
                            <m:e>
                              <m:r>
                                <a:rPr lang="en-US" altLang="ja-JP" sz="2800" i="1">
                                  <a:latin typeface="Cambria Math" panose="02040503050406030204" pitchFamily="18" charset="0"/>
                                </a:rPr>
                                <m:t>𝑟</m:t>
                              </m:r>
                            </m:e>
                            <m:sub>
                              <m:r>
                                <a:rPr lang="en-US" altLang="ja-JP" sz="2800" i="1">
                                  <a:latin typeface="Cambria Math" panose="02040503050406030204" pitchFamily="18" charset="0"/>
                                </a:rPr>
                                <m:t>𝑋𝑌</m:t>
                              </m:r>
                            </m:sub>
                          </m:sSub>
                        </m:num>
                        <m:den>
                          <m:rad>
                            <m:radPr>
                              <m:degHide m:val="on"/>
                              <m:ctrlPr>
                                <a:rPr lang="en-US" altLang="ja-JP" sz="2800" i="1">
                                  <a:latin typeface="Cambria Math" panose="02040503050406030204" pitchFamily="18" charset="0"/>
                                </a:rPr>
                              </m:ctrlPr>
                            </m:radPr>
                            <m:deg/>
                            <m:e>
                              <m:r>
                                <a:rPr lang="en-US" altLang="ja-JP" sz="2800" i="1">
                                  <a:latin typeface="Cambria Math" panose="02040503050406030204" pitchFamily="18" charset="0"/>
                                </a:rPr>
                                <m:t>1−</m:t>
                              </m:r>
                              <m:sSubSup>
                                <m:sSubSupPr>
                                  <m:ctrlPr>
                                    <a:rPr lang="en-US" altLang="ja-JP" sz="2800" i="1">
                                      <a:latin typeface="Cambria Math" panose="02040503050406030204" pitchFamily="18" charset="0"/>
                                    </a:rPr>
                                  </m:ctrlPr>
                                </m:sSubSupPr>
                                <m:e>
                                  <m:r>
                                    <a:rPr lang="en-US" altLang="ja-JP" sz="2800" i="1">
                                      <a:latin typeface="Cambria Math" panose="02040503050406030204" pitchFamily="18" charset="0"/>
                                    </a:rPr>
                                    <m:t>𝑟</m:t>
                                  </m:r>
                                </m:e>
                                <m:sub>
                                  <m:r>
                                    <a:rPr lang="en-US" altLang="ja-JP" sz="2800" i="1">
                                      <a:latin typeface="Cambria Math" panose="02040503050406030204" pitchFamily="18" charset="0"/>
                                    </a:rPr>
                                    <m:t>𝑋𝑍</m:t>
                                  </m:r>
                                </m:sub>
                                <m:sup>
                                  <m:r>
                                    <a:rPr lang="en-US" altLang="ja-JP" sz="2800" i="1">
                                      <a:latin typeface="Cambria Math" panose="02040503050406030204" pitchFamily="18" charset="0"/>
                                    </a:rPr>
                                    <m:t>2</m:t>
                                  </m:r>
                                </m:sup>
                              </m:sSubSup>
                            </m:e>
                          </m:rad>
                        </m:den>
                      </m:f>
                    </m:oMath>
                  </m:oMathPara>
                </a14:m>
                <a:endParaRPr kumimoji="1" lang="ja-JP" altLang="en-US" sz="2800" dirty="0"/>
              </a:p>
            </p:txBody>
          </p:sp>
        </mc:Choice>
        <mc:Fallback>
          <p:sp>
            <p:nvSpPr>
              <p:cNvPr id="8" name="テキスト ボックス 7"/>
              <p:cNvSpPr txBox="1">
                <a:spLocks noRot="1" noChangeAspect="1" noMove="1" noResize="1" noEditPoints="1" noAdjustHandles="1" noChangeArrowheads="1" noChangeShapeType="1" noTextEdit="1"/>
              </p:cNvSpPr>
              <p:nvPr/>
            </p:nvSpPr>
            <p:spPr>
              <a:xfrm>
                <a:off x="4355976" y="4444319"/>
                <a:ext cx="3908891" cy="1837683"/>
              </a:xfrm>
              <a:prstGeom prst="rect">
                <a:avLst/>
              </a:prstGeom>
              <a:blipFill>
                <a:blip r:embed="rId3"/>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5899964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dirty="0" smtClean="0"/>
              <a:t>偏</a:t>
            </a:r>
            <a:r>
              <a:rPr kumimoji="1" lang="ja-JP" altLang="en-US" dirty="0" smtClean="0"/>
              <a:t>相関係数がゼロなら，</a:t>
            </a:r>
            <a:r>
              <a:rPr kumimoji="1" lang="en-US" altLang="ja-JP" dirty="0" smtClean="0"/>
              <a:t>[</a:t>
            </a:r>
            <a:r>
              <a:rPr kumimoji="1" lang="en-US" altLang="ja-JP" i="1" dirty="0" smtClean="0">
                <a:latin typeface="Times New Roman" pitchFamily="18" charset="0"/>
                <a:cs typeface="Times New Roman" pitchFamily="18" charset="0"/>
              </a:rPr>
              <a:t>XY</a:t>
            </a:r>
            <a:r>
              <a:rPr kumimoji="1" lang="en-US" altLang="ja-JP" dirty="0" smtClean="0"/>
              <a:t>] </a:t>
            </a:r>
            <a:r>
              <a:rPr kumimoji="1" lang="ja-JP" altLang="en-US" dirty="0" smtClean="0"/>
              <a:t>は</a:t>
            </a:r>
            <a:r>
              <a:rPr lang="ja-JP" altLang="en-US" dirty="0" smtClean="0"/>
              <a:t> </a:t>
            </a:r>
            <a:r>
              <a:rPr lang="en-US" altLang="ja-JP" dirty="0" smtClean="0"/>
              <a:t>[</a:t>
            </a:r>
            <a:r>
              <a:rPr lang="en-US" altLang="ja-JP" i="1" dirty="0" smtClean="0">
                <a:latin typeface="Times New Roman" pitchFamily="18" charset="0"/>
                <a:cs typeface="Times New Roman" pitchFamily="18" charset="0"/>
              </a:rPr>
              <a:t>XZ</a:t>
            </a:r>
            <a:r>
              <a:rPr lang="en-US" altLang="ja-JP" dirty="0" smtClean="0"/>
              <a:t>]</a:t>
            </a:r>
            <a:r>
              <a:rPr lang="ja-JP" altLang="en-US" dirty="0"/>
              <a:t> </a:t>
            </a:r>
            <a:r>
              <a:rPr lang="ja-JP" altLang="en-US" dirty="0" smtClean="0"/>
              <a:t>と </a:t>
            </a:r>
            <a:r>
              <a:rPr lang="en-US" altLang="ja-JP" dirty="0" smtClean="0"/>
              <a:t>[</a:t>
            </a:r>
            <a:r>
              <a:rPr lang="en-US" altLang="ja-JP" i="1" dirty="0" smtClean="0">
                <a:latin typeface="Times New Roman" pitchFamily="18" charset="0"/>
                <a:cs typeface="Times New Roman" pitchFamily="18" charset="0"/>
              </a:rPr>
              <a:t>YZ</a:t>
            </a:r>
            <a:r>
              <a:rPr lang="en-US" altLang="ja-JP" dirty="0" smtClean="0"/>
              <a:t>]</a:t>
            </a:r>
            <a:r>
              <a:rPr lang="ja-JP" altLang="en-US" dirty="0" smtClean="0"/>
              <a:t> </a:t>
            </a:r>
            <a:r>
              <a:rPr lang="ja-JP" altLang="en-US" dirty="0" smtClean="0"/>
              <a:t>の積に等しい．</a:t>
            </a:r>
            <a:endParaRPr lang="en-US" altLang="ja-JP" dirty="0" smtClean="0"/>
          </a:p>
        </p:txBody>
      </p:sp>
      <mc:AlternateContent xmlns:mc="http://schemas.openxmlformats.org/markup-compatibility/2006">
        <mc:Choice xmlns:a14="http://schemas.microsoft.com/office/drawing/2010/main" Requires="a14">
          <p:sp>
            <p:nvSpPr>
              <p:cNvPr id="6" name="テキスト ボックス 5"/>
              <p:cNvSpPr txBox="1"/>
              <p:nvPr/>
            </p:nvSpPr>
            <p:spPr>
              <a:xfrm>
                <a:off x="1763688" y="2852936"/>
                <a:ext cx="4827796" cy="43088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d>
                        <m:dPr>
                          <m:begChr m:val="["/>
                          <m:endChr m:val="]"/>
                          <m:ctrlPr>
                            <a:rPr kumimoji="1" lang="en-US" altLang="ja-JP" sz="2800" i="1" smtClean="0">
                              <a:latin typeface="Cambria Math" panose="02040503050406030204" pitchFamily="18" charset="0"/>
                            </a:rPr>
                          </m:ctrlPr>
                        </m:dPr>
                        <m:e>
                          <m:r>
                            <a:rPr kumimoji="1" lang="en-US" altLang="ja-JP" sz="2800" b="0" i="1" smtClean="0">
                              <a:latin typeface="Cambria Math" panose="02040503050406030204" pitchFamily="18" charset="0"/>
                            </a:rPr>
                            <m:t>𝑋𝑌</m:t>
                          </m:r>
                          <m:r>
                            <a:rPr kumimoji="1" lang="en-US" altLang="ja-JP" sz="2800" b="0" i="1" smtClean="0">
                              <a:latin typeface="Cambria Math" panose="02040503050406030204" pitchFamily="18" charset="0"/>
                            </a:rPr>
                            <m:t>:</m:t>
                          </m:r>
                          <m:r>
                            <a:rPr kumimoji="1" lang="en-US" altLang="ja-JP" sz="2800" b="0" i="1" smtClean="0">
                              <a:latin typeface="Cambria Math" panose="02040503050406030204" pitchFamily="18" charset="0"/>
                            </a:rPr>
                            <m:t>𝑍</m:t>
                          </m:r>
                        </m:e>
                      </m:d>
                      <m:r>
                        <a:rPr kumimoji="1" lang="en-US" altLang="ja-JP" sz="2800" b="0" i="1" smtClean="0">
                          <a:latin typeface="Cambria Math" panose="02040503050406030204" pitchFamily="18" charset="0"/>
                        </a:rPr>
                        <m:t>=</m:t>
                      </m:r>
                      <m:d>
                        <m:dPr>
                          <m:begChr m:val="["/>
                          <m:endChr m:val="]"/>
                          <m:ctrlPr>
                            <a:rPr kumimoji="1" lang="en-US" altLang="ja-JP" sz="2800" b="0" i="1" smtClean="0">
                              <a:latin typeface="Cambria Math" panose="02040503050406030204" pitchFamily="18" charset="0"/>
                            </a:rPr>
                          </m:ctrlPr>
                        </m:dPr>
                        <m:e>
                          <m:r>
                            <a:rPr kumimoji="1" lang="en-US" altLang="ja-JP" sz="2800" b="0" i="1" smtClean="0">
                              <a:latin typeface="Cambria Math" panose="02040503050406030204" pitchFamily="18" charset="0"/>
                            </a:rPr>
                            <m:t>𝑋𝑌</m:t>
                          </m:r>
                        </m:e>
                      </m:d>
                      <m:r>
                        <a:rPr kumimoji="1" lang="en-US" altLang="ja-JP" sz="2800" b="0" i="1" smtClean="0">
                          <a:latin typeface="Cambria Math" panose="02040503050406030204" pitchFamily="18" charset="0"/>
                        </a:rPr>
                        <m:t>−</m:t>
                      </m:r>
                      <m:d>
                        <m:dPr>
                          <m:begChr m:val="["/>
                          <m:endChr m:val="]"/>
                          <m:ctrlPr>
                            <a:rPr kumimoji="1" lang="en-US" altLang="ja-JP" sz="2800" b="0" i="1" smtClean="0">
                              <a:latin typeface="Cambria Math" panose="02040503050406030204" pitchFamily="18" charset="0"/>
                            </a:rPr>
                          </m:ctrlPr>
                        </m:dPr>
                        <m:e>
                          <m:r>
                            <a:rPr kumimoji="1" lang="en-US" altLang="ja-JP" sz="2800" b="0" i="1" smtClean="0">
                              <a:latin typeface="Cambria Math" panose="02040503050406030204" pitchFamily="18" charset="0"/>
                            </a:rPr>
                            <m:t>𝑋𝑍</m:t>
                          </m:r>
                        </m:e>
                      </m:d>
                      <m:d>
                        <m:dPr>
                          <m:begChr m:val="["/>
                          <m:endChr m:val="]"/>
                          <m:ctrlPr>
                            <a:rPr kumimoji="1" lang="en-US" altLang="ja-JP" sz="2800" b="0" i="1" smtClean="0">
                              <a:latin typeface="Cambria Math" panose="02040503050406030204" pitchFamily="18" charset="0"/>
                            </a:rPr>
                          </m:ctrlPr>
                        </m:dPr>
                        <m:e>
                          <m:r>
                            <a:rPr kumimoji="1" lang="en-US" altLang="ja-JP" sz="2800" b="0" i="1" smtClean="0">
                              <a:latin typeface="Cambria Math" panose="02040503050406030204" pitchFamily="18" charset="0"/>
                            </a:rPr>
                            <m:t>𝑌𝑍</m:t>
                          </m:r>
                        </m:e>
                      </m:d>
                      <m:r>
                        <a:rPr kumimoji="1" lang="en-US" altLang="ja-JP" sz="2800" b="0" i="1" smtClean="0">
                          <a:latin typeface="Cambria Math" panose="02040503050406030204" pitchFamily="18" charset="0"/>
                        </a:rPr>
                        <m:t>=0</m:t>
                      </m:r>
                    </m:oMath>
                  </m:oMathPara>
                </a14:m>
                <a:endParaRPr kumimoji="1" lang="ja-JP" altLang="en-US" sz="2800" dirty="0"/>
              </a:p>
            </p:txBody>
          </p:sp>
        </mc:Choice>
        <mc:Fallback>
          <p:sp>
            <p:nvSpPr>
              <p:cNvPr id="6" name="テキスト ボックス 5"/>
              <p:cNvSpPr txBox="1">
                <a:spLocks noRot="1" noChangeAspect="1" noMove="1" noResize="1" noEditPoints="1" noAdjustHandles="1" noChangeArrowheads="1" noChangeShapeType="1" noTextEdit="1"/>
              </p:cNvSpPr>
              <p:nvPr/>
            </p:nvSpPr>
            <p:spPr>
              <a:xfrm>
                <a:off x="1763688" y="2852936"/>
                <a:ext cx="4827796" cy="430887"/>
              </a:xfrm>
              <a:prstGeom prst="rect">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7" name="テキスト ボックス 6"/>
              <p:cNvSpPr txBox="1"/>
              <p:nvPr/>
            </p:nvSpPr>
            <p:spPr>
              <a:xfrm>
                <a:off x="2123728" y="3481598"/>
                <a:ext cx="2650662" cy="43088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d>
                        <m:dPr>
                          <m:begChr m:val="["/>
                          <m:endChr m:val="]"/>
                          <m:ctrlPr>
                            <a:rPr kumimoji="1" lang="en-US" altLang="ja-JP" sz="2800" i="1" smtClean="0">
                              <a:latin typeface="Cambria Math" panose="02040503050406030204" pitchFamily="18" charset="0"/>
                            </a:rPr>
                          </m:ctrlPr>
                        </m:dPr>
                        <m:e>
                          <m:r>
                            <a:rPr kumimoji="1" lang="en-US" altLang="ja-JP" sz="2800" b="0" i="1" smtClean="0">
                              <a:latin typeface="Cambria Math" panose="02040503050406030204" pitchFamily="18" charset="0"/>
                            </a:rPr>
                            <m:t>𝑋𝑌</m:t>
                          </m:r>
                        </m:e>
                      </m:d>
                      <m:r>
                        <a:rPr kumimoji="1" lang="en-US" altLang="ja-JP" sz="2800" b="0" i="1" smtClean="0">
                          <a:latin typeface="Cambria Math" panose="02040503050406030204" pitchFamily="18" charset="0"/>
                        </a:rPr>
                        <m:t>=</m:t>
                      </m:r>
                      <m:d>
                        <m:dPr>
                          <m:begChr m:val="["/>
                          <m:endChr m:val="]"/>
                          <m:ctrlPr>
                            <a:rPr kumimoji="1" lang="en-US" altLang="ja-JP" sz="2800" b="0" i="1" smtClean="0">
                              <a:latin typeface="Cambria Math" panose="02040503050406030204" pitchFamily="18" charset="0"/>
                            </a:rPr>
                          </m:ctrlPr>
                        </m:dPr>
                        <m:e>
                          <m:r>
                            <a:rPr kumimoji="1" lang="en-US" altLang="ja-JP" sz="2800" b="0" i="1" smtClean="0">
                              <a:latin typeface="Cambria Math" panose="02040503050406030204" pitchFamily="18" charset="0"/>
                            </a:rPr>
                            <m:t>𝑋𝑍</m:t>
                          </m:r>
                        </m:e>
                      </m:d>
                      <m:d>
                        <m:dPr>
                          <m:begChr m:val="["/>
                          <m:endChr m:val="]"/>
                          <m:ctrlPr>
                            <a:rPr kumimoji="1" lang="en-US" altLang="ja-JP" sz="2800" b="0" i="1" smtClean="0">
                              <a:latin typeface="Cambria Math" panose="02040503050406030204" pitchFamily="18" charset="0"/>
                            </a:rPr>
                          </m:ctrlPr>
                        </m:dPr>
                        <m:e>
                          <m:r>
                            <a:rPr kumimoji="1" lang="en-US" altLang="ja-JP" sz="2800" b="0" i="1" smtClean="0">
                              <a:latin typeface="Cambria Math" panose="02040503050406030204" pitchFamily="18" charset="0"/>
                            </a:rPr>
                            <m:t>𝑌𝑍</m:t>
                          </m:r>
                        </m:e>
                      </m:d>
                    </m:oMath>
                  </m:oMathPara>
                </a14:m>
                <a:endParaRPr kumimoji="1" lang="ja-JP" altLang="en-US" sz="2800" dirty="0"/>
              </a:p>
            </p:txBody>
          </p:sp>
        </mc:Choice>
        <mc:Fallback>
          <p:sp>
            <p:nvSpPr>
              <p:cNvPr id="7" name="テキスト ボックス 6"/>
              <p:cNvSpPr txBox="1">
                <a:spLocks noRot="1" noChangeAspect="1" noMove="1" noResize="1" noEditPoints="1" noAdjustHandles="1" noChangeArrowheads="1" noChangeShapeType="1" noTextEdit="1"/>
              </p:cNvSpPr>
              <p:nvPr/>
            </p:nvSpPr>
            <p:spPr>
              <a:xfrm>
                <a:off x="2123728" y="3481598"/>
                <a:ext cx="2650662" cy="430887"/>
              </a:xfrm>
              <a:prstGeom prst="rect">
                <a:avLst/>
              </a:prstGeom>
              <a:blipFill>
                <a:blip r:embed="rId4"/>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8" name="テキスト ボックス 7"/>
              <p:cNvSpPr txBox="1"/>
              <p:nvPr/>
            </p:nvSpPr>
            <p:spPr>
              <a:xfrm>
                <a:off x="1934825" y="4428134"/>
                <a:ext cx="4656659" cy="918841"/>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kumimoji="1" lang="en-US" altLang="ja-JP" sz="2800" i="1" smtClean="0">
                              <a:latin typeface="Cambria Math" panose="02040503050406030204" pitchFamily="18" charset="0"/>
                            </a:rPr>
                          </m:ctrlPr>
                        </m:sSubPr>
                        <m:e>
                          <m:r>
                            <a:rPr kumimoji="1" lang="en-US" altLang="ja-JP" sz="2800" b="0" i="1" smtClean="0">
                              <a:latin typeface="Cambria Math" panose="02040503050406030204" pitchFamily="18" charset="0"/>
                            </a:rPr>
                            <m:t>𝑟</m:t>
                          </m:r>
                        </m:e>
                        <m:sub>
                          <m:r>
                            <a:rPr kumimoji="1" lang="en-US" altLang="ja-JP" sz="2800" b="0" i="1" smtClean="0">
                              <a:latin typeface="Cambria Math" panose="02040503050406030204" pitchFamily="18" charset="0"/>
                            </a:rPr>
                            <m:t>𝑋𝑌</m:t>
                          </m:r>
                          <m:r>
                            <a:rPr kumimoji="1" lang="en-US" altLang="ja-JP" sz="2800" b="0" i="1" smtClean="0">
                              <a:latin typeface="Cambria Math" panose="02040503050406030204" pitchFamily="18" charset="0"/>
                              <a:ea typeface="Cambria Math" panose="02040503050406030204" pitchFamily="18" charset="0"/>
                            </a:rPr>
                            <m:t>∙</m:t>
                          </m:r>
                          <m:r>
                            <a:rPr kumimoji="1" lang="en-US" altLang="ja-JP" sz="2800" b="0" i="1" smtClean="0">
                              <a:latin typeface="Cambria Math" panose="02040503050406030204" pitchFamily="18" charset="0"/>
                              <a:ea typeface="Cambria Math" panose="02040503050406030204" pitchFamily="18" charset="0"/>
                            </a:rPr>
                            <m:t>𝑍</m:t>
                          </m:r>
                        </m:sub>
                      </m:sSub>
                      <m:r>
                        <a:rPr kumimoji="1" lang="en-US" altLang="ja-JP" sz="2800" b="0" i="1" smtClean="0">
                          <a:latin typeface="Cambria Math" panose="02040503050406030204" pitchFamily="18" charset="0"/>
                        </a:rPr>
                        <m:t>=</m:t>
                      </m:r>
                      <m:f>
                        <m:fPr>
                          <m:ctrlPr>
                            <a:rPr kumimoji="1" lang="en-US" altLang="ja-JP" sz="2800" b="0" i="1" smtClean="0">
                              <a:latin typeface="Cambria Math" panose="02040503050406030204" pitchFamily="18" charset="0"/>
                            </a:rPr>
                          </m:ctrlPr>
                        </m:fPr>
                        <m:num>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𝑟</m:t>
                              </m:r>
                            </m:e>
                            <m:sub>
                              <m:r>
                                <a:rPr kumimoji="1" lang="en-US" altLang="ja-JP" sz="2800" b="0" i="1" smtClean="0">
                                  <a:latin typeface="Cambria Math" panose="02040503050406030204" pitchFamily="18" charset="0"/>
                                </a:rPr>
                                <m:t>𝑋𝑌</m:t>
                              </m:r>
                            </m:sub>
                          </m:sSub>
                          <m:r>
                            <a:rPr kumimoji="1" lang="en-US" altLang="ja-JP" sz="2800" b="0" i="1" smtClean="0">
                              <a:latin typeface="Cambria Math" panose="02040503050406030204" pitchFamily="18" charset="0"/>
                            </a:rPr>
                            <m:t>−</m:t>
                          </m:r>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𝑟</m:t>
                              </m:r>
                            </m:e>
                            <m:sub>
                              <m:r>
                                <a:rPr kumimoji="1" lang="en-US" altLang="ja-JP" sz="2800" b="0" i="1" smtClean="0">
                                  <a:latin typeface="Cambria Math" panose="02040503050406030204" pitchFamily="18" charset="0"/>
                                </a:rPr>
                                <m:t>𝑋𝑍</m:t>
                              </m:r>
                            </m:sub>
                          </m:sSub>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𝑟</m:t>
                              </m:r>
                            </m:e>
                            <m:sub>
                              <m:r>
                                <a:rPr kumimoji="1" lang="en-US" altLang="ja-JP" sz="2800" b="0" i="1" smtClean="0">
                                  <a:latin typeface="Cambria Math" panose="02040503050406030204" pitchFamily="18" charset="0"/>
                                </a:rPr>
                                <m:t>𝑌𝑍</m:t>
                              </m:r>
                            </m:sub>
                          </m:sSub>
                        </m:num>
                        <m:den>
                          <m:rad>
                            <m:radPr>
                              <m:degHide m:val="on"/>
                              <m:ctrlPr>
                                <a:rPr kumimoji="1" lang="en-US" altLang="ja-JP" sz="2800" b="0" i="1" smtClean="0">
                                  <a:latin typeface="Cambria Math" panose="02040503050406030204" pitchFamily="18" charset="0"/>
                                </a:rPr>
                              </m:ctrlPr>
                            </m:radPr>
                            <m:deg/>
                            <m:e>
                              <m:r>
                                <a:rPr kumimoji="1" lang="en-US" altLang="ja-JP" sz="2800" b="0" i="1" smtClean="0">
                                  <a:latin typeface="Cambria Math" panose="02040503050406030204" pitchFamily="18" charset="0"/>
                                </a:rPr>
                                <m:t>1−</m:t>
                              </m:r>
                              <m:sSubSup>
                                <m:sSubSupPr>
                                  <m:ctrlPr>
                                    <a:rPr kumimoji="1" lang="en-US" altLang="ja-JP" sz="2800" b="0" i="1" smtClean="0">
                                      <a:latin typeface="Cambria Math" panose="02040503050406030204" pitchFamily="18" charset="0"/>
                                    </a:rPr>
                                  </m:ctrlPr>
                                </m:sSubSupPr>
                                <m:e>
                                  <m:r>
                                    <a:rPr kumimoji="1" lang="en-US" altLang="ja-JP" sz="2800" b="0" i="1" smtClean="0">
                                      <a:latin typeface="Cambria Math" panose="02040503050406030204" pitchFamily="18" charset="0"/>
                                    </a:rPr>
                                    <m:t>𝑟</m:t>
                                  </m:r>
                                </m:e>
                                <m:sub>
                                  <m:r>
                                    <a:rPr kumimoji="1" lang="en-US" altLang="ja-JP" sz="2800" b="0" i="1" smtClean="0">
                                      <a:latin typeface="Cambria Math" panose="02040503050406030204" pitchFamily="18" charset="0"/>
                                    </a:rPr>
                                    <m:t>𝑋𝑍</m:t>
                                  </m:r>
                                </m:sub>
                                <m:sup>
                                  <m:r>
                                    <a:rPr kumimoji="1" lang="en-US" altLang="ja-JP" sz="2800" b="0" i="1" smtClean="0">
                                      <a:latin typeface="Cambria Math" panose="02040503050406030204" pitchFamily="18" charset="0"/>
                                    </a:rPr>
                                    <m:t>2</m:t>
                                  </m:r>
                                </m:sup>
                              </m:sSubSup>
                            </m:e>
                          </m:rad>
                          <m:rad>
                            <m:radPr>
                              <m:degHide m:val="on"/>
                              <m:ctrlPr>
                                <a:rPr kumimoji="1" lang="en-US" altLang="ja-JP" sz="2800" b="0" i="1" smtClean="0">
                                  <a:latin typeface="Cambria Math" panose="02040503050406030204" pitchFamily="18" charset="0"/>
                                </a:rPr>
                              </m:ctrlPr>
                            </m:radPr>
                            <m:deg/>
                            <m:e>
                              <m:r>
                                <a:rPr kumimoji="1" lang="en-US" altLang="ja-JP" sz="2800" b="0" i="1" smtClean="0">
                                  <a:latin typeface="Cambria Math" panose="02040503050406030204" pitchFamily="18" charset="0"/>
                                </a:rPr>
                                <m:t>1−</m:t>
                              </m:r>
                              <m:sSubSup>
                                <m:sSubSupPr>
                                  <m:ctrlPr>
                                    <a:rPr kumimoji="1" lang="en-US" altLang="ja-JP" sz="2800" b="0" i="1" smtClean="0">
                                      <a:latin typeface="Cambria Math" panose="02040503050406030204" pitchFamily="18" charset="0"/>
                                    </a:rPr>
                                  </m:ctrlPr>
                                </m:sSubSupPr>
                                <m:e>
                                  <m:r>
                                    <a:rPr kumimoji="1" lang="en-US" altLang="ja-JP" sz="2800" b="0" i="1" smtClean="0">
                                      <a:latin typeface="Cambria Math" panose="02040503050406030204" pitchFamily="18" charset="0"/>
                                    </a:rPr>
                                    <m:t>𝑟</m:t>
                                  </m:r>
                                </m:e>
                                <m:sub>
                                  <m:r>
                                    <a:rPr kumimoji="1" lang="en-US" altLang="ja-JP" sz="2800" b="0" i="1" smtClean="0">
                                      <a:latin typeface="Cambria Math" panose="02040503050406030204" pitchFamily="18" charset="0"/>
                                    </a:rPr>
                                    <m:t>𝑌𝑍</m:t>
                                  </m:r>
                                </m:sub>
                                <m:sup>
                                  <m:r>
                                    <a:rPr kumimoji="1" lang="en-US" altLang="ja-JP" sz="2800" b="0" i="1" smtClean="0">
                                      <a:latin typeface="Cambria Math" panose="02040503050406030204" pitchFamily="18" charset="0"/>
                                    </a:rPr>
                                    <m:t>2</m:t>
                                  </m:r>
                                </m:sup>
                              </m:sSubSup>
                            </m:e>
                          </m:rad>
                        </m:den>
                      </m:f>
                      <m:r>
                        <a:rPr kumimoji="1" lang="en-US" altLang="ja-JP" sz="2800" b="0" i="1" smtClean="0">
                          <a:latin typeface="Cambria Math" panose="02040503050406030204" pitchFamily="18" charset="0"/>
                        </a:rPr>
                        <m:t>=0</m:t>
                      </m:r>
                    </m:oMath>
                  </m:oMathPara>
                </a14:m>
                <a:endParaRPr kumimoji="1" lang="ja-JP" altLang="en-US" sz="2800" dirty="0"/>
              </a:p>
            </p:txBody>
          </p:sp>
        </mc:Choice>
        <mc:Fallback>
          <p:sp>
            <p:nvSpPr>
              <p:cNvPr id="8" name="テキスト ボックス 7"/>
              <p:cNvSpPr txBox="1">
                <a:spLocks noRot="1" noChangeAspect="1" noMove="1" noResize="1" noEditPoints="1" noAdjustHandles="1" noChangeArrowheads="1" noChangeShapeType="1" noTextEdit="1"/>
              </p:cNvSpPr>
              <p:nvPr/>
            </p:nvSpPr>
            <p:spPr>
              <a:xfrm>
                <a:off x="1934825" y="4428134"/>
                <a:ext cx="4656659" cy="918841"/>
              </a:xfrm>
              <a:prstGeom prst="rect">
                <a:avLst/>
              </a:prstGeom>
              <a:blipFill>
                <a:blip r:embed="rId5"/>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9" name="テキスト ボックス 8"/>
              <p:cNvSpPr txBox="1"/>
              <p:nvPr/>
            </p:nvSpPr>
            <p:spPr>
              <a:xfrm>
                <a:off x="1934825" y="5521125"/>
                <a:ext cx="2004267" cy="43088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kumimoji="1" lang="en-US" altLang="ja-JP" sz="2800" i="1" smtClean="0">
                              <a:latin typeface="Cambria Math" panose="02040503050406030204" pitchFamily="18" charset="0"/>
                            </a:rPr>
                          </m:ctrlPr>
                        </m:sSubPr>
                        <m:e>
                          <m:r>
                            <a:rPr kumimoji="1" lang="en-US" altLang="ja-JP" sz="2800" b="0" i="1" smtClean="0">
                              <a:latin typeface="Cambria Math" panose="02040503050406030204" pitchFamily="18" charset="0"/>
                            </a:rPr>
                            <m:t>𝑟</m:t>
                          </m:r>
                        </m:e>
                        <m:sub>
                          <m:r>
                            <a:rPr kumimoji="1" lang="en-US" altLang="ja-JP" sz="2800" b="0" i="1" smtClean="0">
                              <a:latin typeface="Cambria Math" panose="02040503050406030204" pitchFamily="18" charset="0"/>
                            </a:rPr>
                            <m:t>𝑋𝑌</m:t>
                          </m:r>
                        </m:sub>
                      </m:sSub>
                      <m:r>
                        <a:rPr kumimoji="1" lang="en-US" altLang="ja-JP" sz="2800" b="0" i="1" smtClean="0">
                          <a:latin typeface="Cambria Math" panose="02040503050406030204" pitchFamily="18" charset="0"/>
                        </a:rPr>
                        <m:t>=</m:t>
                      </m:r>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𝑟</m:t>
                          </m:r>
                        </m:e>
                        <m:sub>
                          <m:r>
                            <a:rPr kumimoji="1" lang="en-US" altLang="ja-JP" sz="2800" b="0" i="1" smtClean="0">
                              <a:latin typeface="Cambria Math" panose="02040503050406030204" pitchFamily="18" charset="0"/>
                            </a:rPr>
                            <m:t>𝑋𝑍</m:t>
                          </m:r>
                        </m:sub>
                      </m:sSub>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𝑟</m:t>
                          </m:r>
                        </m:e>
                        <m:sub>
                          <m:r>
                            <a:rPr kumimoji="1" lang="en-US" altLang="ja-JP" sz="2800" b="0" i="1" smtClean="0">
                              <a:latin typeface="Cambria Math" panose="02040503050406030204" pitchFamily="18" charset="0"/>
                            </a:rPr>
                            <m:t>𝑌𝑍</m:t>
                          </m:r>
                        </m:sub>
                      </m:sSub>
                    </m:oMath>
                  </m:oMathPara>
                </a14:m>
                <a:endParaRPr kumimoji="1" lang="ja-JP" altLang="en-US" sz="2800" dirty="0"/>
              </a:p>
            </p:txBody>
          </p:sp>
        </mc:Choice>
        <mc:Fallback>
          <p:sp>
            <p:nvSpPr>
              <p:cNvPr id="9" name="テキスト ボックス 8"/>
              <p:cNvSpPr txBox="1">
                <a:spLocks noRot="1" noChangeAspect="1" noMove="1" noResize="1" noEditPoints="1" noAdjustHandles="1" noChangeArrowheads="1" noChangeShapeType="1" noTextEdit="1"/>
              </p:cNvSpPr>
              <p:nvPr/>
            </p:nvSpPr>
            <p:spPr>
              <a:xfrm>
                <a:off x="1934825" y="5521125"/>
                <a:ext cx="2004267" cy="430887"/>
              </a:xfrm>
              <a:prstGeom prst="rect">
                <a:avLst/>
              </a:prstGeom>
              <a:blipFill>
                <a:blip r:embed="rId6"/>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8586693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テキスト（</a:t>
            </a:r>
            <a:r>
              <a:rPr kumimoji="1" lang="en-US" altLang="ja-JP" dirty="0" smtClean="0"/>
              <a:t>p. 294</a:t>
            </a:r>
            <a:r>
              <a:rPr kumimoji="1" lang="ja-JP" altLang="en-US" dirty="0" smtClean="0"/>
              <a:t>）では，交互作用効果がない場合に偏相関係数を計算できると書かれている．</a:t>
            </a:r>
            <a:endParaRPr kumimoji="1" lang="en-US" altLang="ja-JP" dirty="0" smtClean="0"/>
          </a:p>
          <a:p>
            <a:r>
              <a:rPr lang="ja-JP" altLang="en-US" dirty="0" smtClean="0"/>
              <a:t>実際には，交互</a:t>
            </a:r>
            <a:r>
              <a:rPr lang="ja-JP" altLang="en-US" dirty="0"/>
              <a:t>作用効果の有無に</a:t>
            </a:r>
            <a:r>
              <a:rPr lang="ja-JP" altLang="en-US" dirty="0" smtClean="0"/>
              <a:t>かかわらず，</a:t>
            </a:r>
            <a:r>
              <a:rPr lang="ja-JP" altLang="en-US" dirty="0"/>
              <a:t>偏相関</a:t>
            </a:r>
            <a:r>
              <a:rPr lang="ja-JP" altLang="en-US" dirty="0" smtClean="0"/>
              <a:t>係数を計算することができる．</a:t>
            </a:r>
            <a:endParaRPr lang="en-US" altLang="ja-JP" dirty="0" smtClean="0"/>
          </a:p>
          <a:p>
            <a:pPr lvl="1"/>
            <a:r>
              <a:rPr lang="ja-JP" altLang="en-US" dirty="0" smtClean="0"/>
              <a:t>定義式の右辺にある，３つの相関係数が計算できればよい．</a:t>
            </a:r>
            <a:endParaRPr lang="en-US" altLang="ja-JP" dirty="0" smtClean="0"/>
          </a:p>
          <a:p>
            <a:endParaRPr kumimoji="1" lang="ja-JP" altLang="en-US" dirty="0"/>
          </a:p>
        </p:txBody>
      </p:sp>
    </p:spTree>
    <p:extLst>
      <p:ext uri="{BB962C8B-B14F-4D97-AF65-F5344CB8AC3E}">
        <p14:creationId xmlns:p14="http://schemas.microsoft.com/office/powerpoint/2010/main" val="72025753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ただし，交互作用があるときには，偏相関係数を計算することにあまり意味はない．</a:t>
            </a:r>
            <a:endParaRPr kumimoji="1" lang="en-US" altLang="ja-JP" dirty="0" smtClean="0"/>
          </a:p>
          <a:p>
            <a:pPr lvl="1"/>
            <a:r>
              <a:rPr kumimoji="1" lang="ja-JP" altLang="en-US" dirty="0" smtClean="0"/>
              <a:t>交互作用がないとき，２つの条件つき相関係数は似た値になるので（図</a:t>
            </a:r>
            <a:r>
              <a:rPr kumimoji="1" lang="en-US" altLang="ja-JP" dirty="0" smtClean="0"/>
              <a:t>10.2</a:t>
            </a:r>
            <a:r>
              <a:rPr kumimoji="1" lang="ja-JP" altLang="en-US" dirty="0" smtClean="0"/>
              <a:t>参照），これらをあわせて偏相関係数としている．</a:t>
            </a:r>
            <a:endParaRPr kumimoji="1" lang="ja-JP" altLang="en-US" dirty="0"/>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2392344951"/>
              </p:ext>
            </p:extLst>
          </p:nvPr>
        </p:nvGraphicFramePr>
        <p:xfrm>
          <a:off x="1979712" y="4221088"/>
          <a:ext cx="4359275" cy="504825"/>
        </p:xfrm>
        <a:graphic>
          <a:graphicData uri="http://schemas.openxmlformats.org/presentationml/2006/ole">
            <mc:AlternateContent xmlns:mc="http://schemas.openxmlformats.org/markup-compatibility/2006">
              <mc:Choice xmlns:v="urn:schemas-microsoft-com:vml" Requires="v">
                <p:oleObj spid="_x0000_s8209" name="数式" r:id="rId3" imgW="1866600" imgH="215640" progId="Equation.3">
                  <p:embed/>
                </p:oleObj>
              </mc:Choice>
              <mc:Fallback>
                <p:oleObj name="数式" r:id="rId3" imgW="1866600" imgH="215640" progId="Equation.3">
                  <p:embed/>
                  <p:pic>
                    <p:nvPicPr>
                      <p:cNvPr id="0" name="オブジェクト 3"/>
                      <p:cNvPicPr>
                        <a:picLocks noChangeAspect="1" noChangeArrowheads="1"/>
                      </p:cNvPicPr>
                      <p:nvPr/>
                    </p:nvPicPr>
                    <p:blipFill>
                      <a:blip r:embed="rId4"/>
                      <a:srcRect/>
                      <a:stretch>
                        <a:fillRect/>
                      </a:stretch>
                    </p:blipFill>
                    <p:spPr bwMode="auto">
                      <a:xfrm>
                        <a:off x="1979712" y="4221088"/>
                        <a:ext cx="4359275"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76743952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normAutofit/>
          </a:bodyPr>
          <a:lstStyle/>
          <a:p>
            <a:r>
              <a:rPr kumimoji="1" lang="ja-JP" altLang="en-US" dirty="0" smtClean="0"/>
              <a:t>交互作用効果があると，</a:t>
            </a:r>
            <a:r>
              <a:rPr kumimoji="1" lang="en-US" altLang="ja-JP" i="1" dirty="0" smtClean="0">
                <a:latin typeface="Times New Roman" pitchFamily="18" charset="0"/>
                <a:cs typeface="Times New Roman" pitchFamily="18" charset="0"/>
              </a:rPr>
              <a:t>X</a:t>
            </a:r>
            <a:r>
              <a:rPr kumimoji="1" lang="en-US" altLang="ja-JP" dirty="0" smtClean="0"/>
              <a:t> </a:t>
            </a:r>
            <a:r>
              <a:rPr kumimoji="1" lang="ja-JP" altLang="en-US" dirty="0" smtClean="0"/>
              <a:t>と</a:t>
            </a:r>
            <a:r>
              <a:rPr lang="ja-JP" altLang="en-US" dirty="0"/>
              <a:t> </a:t>
            </a:r>
            <a:r>
              <a:rPr lang="en-US" altLang="ja-JP" i="1" dirty="0" smtClean="0">
                <a:latin typeface="Times New Roman" pitchFamily="18" charset="0"/>
                <a:cs typeface="Times New Roman" pitchFamily="18" charset="0"/>
              </a:rPr>
              <a:t>Y</a:t>
            </a:r>
            <a:r>
              <a:rPr lang="en-US" altLang="ja-JP" dirty="0" smtClean="0"/>
              <a:t> </a:t>
            </a:r>
            <a:r>
              <a:rPr lang="ja-JP" altLang="en-US" dirty="0" err="1" smtClean="0"/>
              <a:t>の偏</a:t>
            </a:r>
            <a:r>
              <a:rPr lang="ja-JP" altLang="en-US" dirty="0" smtClean="0"/>
              <a:t>相関係数は，単純相関（零次の表での相関係数）と近い値になることが多い．</a:t>
            </a:r>
            <a:endParaRPr lang="en-US" altLang="ja-JP" dirty="0" smtClean="0"/>
          </a:p>
          <a:p>
            <a:pPr lvl="1"/>
            <a:r>
              <a:rPr kumimoji="1" lang="ja-JP" altLang="en-US" dirty="0"/>
              <a:t>家族</a:t>
            </a:r>
            <a:r>
              <a:rPr kumimoji="1" lang="ja-JP" altLang="en-US" dirty="0" smtClean="0"/>
              <a:t>の信仰深さと婚前性交の例では，単純相関は </a:t>
            </a:r>
            <a:r>
              <a:rPr lang="en-US" altLang="ja-JP" dirty="0" smtClean="0"/>
              <a:t>-0.26</a:t>
            </a:r>
            <a:r>
              <a:rPr lang="ja-JP" altLang="en-US" dirty="0"/>
              <a:t> で</a:t>
            </a:r>
            <a:r>
              <a:rPr lang="ja-JP" altLang="en-US" dirty="0" smtClean="0"/>
              <a:t>あり，偏相関は </a:t>
            </a:r>
            <a:r>
              <a:rPr lang="en-US" altLang="ja-JP" dirty="0" smtClean="0"/>
              <a:t>-0.27 </a:t>
            </a:r>
            <a:r>
              <a:rPr lang="ja-JP" altLang="en-US" dirty="0" smtClean="0"/>
              <a:t>となる．</a:t>
            </a:r>
            <a:endParaRPr lang="en-US" altLang="ja-JP" dirty="0" smtClean="0"/>
          </a:p>
          <a:p>
            <a:pPr lvl="1"/>
            <a:r>
              <a:rPr lang="ja-JP" altLang="en-US" dirty="0"/>
              <a:t>偏</a:t>
            </a:r>
            <a:r>
              <a:rPr lang="ja-JP" altLang="en-US" dirty="0" smtClean="0"/>
              <a:t>相関係数だけ見ても，</a:t>
            </a:r>
            <a:r>
              <a:rPr lang="en-US" altLang="ja-JP" i="1" dirty="0" smtClean="0">
                <a:latin typeface="Times New Roman" panose="02020603050405020304" pitchFamily="18" charset="0"/>
                <a:cs typeface="Times New Roman" panose="02020603050405020304" pitchFamily="18" charset="0"/>
              </a:rPr>
              <a:t>Z</a:t>
            </a:r>
            <a:r>
              <a:rPr lang="en-US" altLang="ja-JP" dirty="0" smtClean="0"/>
              <a:t> </a:t>
            </a:r>
            <a:r>
              <a:rPr lang="ja-JP" altLang="en-US" dirty="0" smtClean="0"/>
              <a:t>が</a:t>
            </a:r>
            <a:r>
              <a:rPr kumimoji="1" lang="ja-JP" altLang="en-US" dirty="0" smtClean="0"/>
              <a:t>無効果の場合（偏相関係数は単純相関と一致）と区別できない．</a:t>
            </a:r>
            <a:endParaRPr kumimoji="1" lang="ja-JP" altLang="en-US" dirty="0"/>
          </a:p>
        </p:txBody>
      </p:sp>
    </p:spTree>
    <p:extLst>
      <p:ext uri="{BB962C8B-B14F-4D97-AF65-F5344CB8AC3E}">
        <p14:creationId xmlns:p14="http://schemas.microsoft.com/office/powerpoint/2010/main" val="407372587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偏相関係数は３つの単純相関（</a:t>
            </a:r>
            <a:r>
              <a:rPr kumimoji="1" lang="en-US" altLang="ja-JP" dirty="0" smtClean="0"/>
              <a:t>[</a:t>
            </a:r>
            <a:r>
              <a:rPr kumimoji="1" lang="en-US" altLang="ja-JP" i="1" dirty="0" smtClean="0">
                <a:latin typeface="Times New Roman" pitchFamily="18" charset="0"/>
                <a:cs typeface="Times New Roman" pitchFamily="18" charset="0"/>
              </a:rPr>
              <a:t>XY</a:t>
            </a:r>
            <a:r>
              <a:rPr kumimoji="1" lang="en-US" altLang="ja-JP" dirty="0" smtClean="0"/>
              <a:t>], [</a:t>
            </a:r>
            <a:r>
              <a:rPr kumimoji="1" lang="en-US" altLang="ja-JP" i="1" dirty="0" smtClean="0">
                <a:latin typeface="Times New Roman" pitchFamily="18" charset="0"/>
                <a:cs typeface="Times New Roman" pitchFamily="18" charset="0"/>
              </a:rPr>
              <a:t>XZ</a:t>
            </a:r>
            <a:r>
              <a:rPr kumimoji="1" lang="en-US" altLang="ja-JP" dirty="0" smtClean="0"/>
              <a:t>], [</a:t>
            </a:r>
            <a:r>
              <a:rPr kumimoji="1" lang="en-US" altLang="ja-JP" i="1" dirty="0" smtClean="0">
                <a:latin typeface="Times New Roman" pitchFamily="18" charset="0"/>
                <a:cs typeface="Times New Roman" pitchFamily="18" charset="0"/>
              </a:rPr>
              <a:t>ZY</a:t>
            </a:r>
            <a:r>
              <a:rPr kumimoji="1" lang="en-US" altLang="ja-JP" dirty="0" smtClean="0"/>
              <a:t>]</a:t>
            </a:r>
            <a:r>
              <a:rPr kumimoji="1" lang="ja-JP" altLang="en-US" dirty="0" smtClean="0"/>
              <a:t>）から計算する．これら３つの相関を示すクロス表からは，詳細な関係（たとえば，交互作用効果）はわからなかったことに注意．</a:t>
            </a:r>
            <a:r>
              <a:rPr lang="ja-JP" altLang="en-US" u="sng" dirty="0"/>
              <a:t>偏相関</a:t>
            </a:r>
            <a:r>
              <a:rPr lang="ja-JP" altLang="en-US" u="sng" dirty="0" smtClean="0"/>
              <a:t>係数を計算するだけでなく，必ず３重クロス表を検討するべき</a:t>
            </a:r>
            <a:r>
              <a:rPr lang="ja-JP" altLang="en-US" dirty="0" smtClean="0"/>
              <a:t>である．</a:t>
            </a:r>
            <a:endParaRPr kumimoji="1" lang="ja-JP" altLang="en-US" dirty="0"/>
          </a:p>
        </p:txBody>
      </p:sp>
    </p:spTree>
    <p:extLst>
      <p:ext uri="{BB962C8B-B14F-4D97-AF65-F5344CB8AC3E}">
        <p14:creationId xmlns:p14="http://schemas.microsoft.com/office/powerpoint/2010/main" val="174631066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10.3.1. </a:t>
            </a:r>
            <a:r>
              <a:rPr kumimoji="1" lang="ja-JP" altLang="en-US" dirty="0" smtClean="0"/>
              <a:t>例示：３変数間相関</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外に飲みに行った経験（</a:t>
            </a:r>
            <a:r>
              <a:rPr kumimoji="1" lang="en-US" altLang="ja-JP" i="1" dirty="0" smtClean="0">
                <a:latin typeface="Times New Roman" pitchFamily="18" charset="0"/>
                <a:cs typeface="Times New Roman" pitchFamily="18" charset="0"/>
              </a:rPr>
              <a:t>X</a:t>
            </a:r>
            <a:r>
              <a:rPr kumimoji="1" lang="ja-JP" altLang="en-US" dirty="0" smtClean="0"/>
              <a:t>）と，婚前性交</a:t>
            </a:r>
            <a:r>
              <a:rPr lang="ja-JP" altLang="en-US" dirty="0"/>
              <a:t>へ</a:t>
            </a:r>
            <a:r>
              <a:rPr lang="ja-JP" altLang="en-US" dirty="0" smtClean="0"/>
              <a:t>の態度（</a:t>
            </a:r>
            <a:r>
              <a:rPr lang="en-US" altLang="ja-JP" i="1" dirty="0" smtClean="0">
                <a:latin typeface="Times New Roman" pitchFamily="18" charset="0"/>
                <a:cs typeface="Times New Roman" pitchFamily="18" charset="0"/>
              </a:rPr>
              <a:t>Y</a:t>
            </a:r>
            <a:r>
              <a:rPr lang="ja-JP" altLang="en-US" dirty="0" smtClean="0"/>
              <a:t>）</a:t>
            </a:r>
            <a:r>
              <a:rPr kumimoji="1" lang="ja-JP" altLang="en-US" dirty="0" smtClean="0"/>
              <a:t>とのクロス表</a:t>
            </a:r>
            <a:endParaRPr kumimoji="1" lang="en-US" altLang="ja-JP" dirty="0" smtClean="0"/>
          </a:p>
        </p:txBody>
      </p:sp>
      <p:graphicFrame>
        <p:nvGraphicFramePr>
          <p:cNvPr id="4" name="表 3"/>
          <p:cNvGraphicFramePr>
            <a:graphicFrameLocks noGrp="1"/>
          </p:cNvGraphicFramePr>
          <p:nvPr>
            <p:extLst>
              <p:ext uri="{D42A27DB-BD31-4B8C-83A1-F6EECF244321}">
                <p14:modId xmlns:p14="http://schemas.microsoft.com/office/powerpoint/2010/main" val="2838403334"/>
              </p:ext>
            </p:extLst>
          </p:nvPr>
        </p:nvGraphicFramePr>
        <p:xfrm>
          <a:off x="755576" y="2852936"/>
          <a:ext cx="7632851" cy="2286000"/>
        </p:xfrm>
        <a:graphic>
          <a:graphicData uri="http://schemas.openxmlformats.org/drawingml/2006/table">
            <a:tbl>
              <a:tblPr firstRow="1" bandRow="1">
                <a:tableStyleId>{2D5ABB26-0587-4C30-8999-92F81FD0307C}</a:tableStyleId>
              </a:tblPr>
              <a:tblGrid>
                <a:gridCol w="936104">
                  <a:extLst>
                    <a:ext uri="{9D8B030D-6E8A-4147-A177-3AD203B41FA5}">
                      <a16:colId xmlns:a16="http://schemas.microsoft.com/office/drawing/2014/main" val="20000"/>
                    </a:ext>
                  </a:extLst>
                </a:gridCol>
                <a:gridCol w="1296144">
                  <a:extLst>
                    <a:ext uri="{9D8B030D-6E8A-4147-A177-3AD203B41FA5}">
                      <a16:colId xmlns:a16="http://schemas.microsoft.com/office/drawing/2014/main" val="20001"/>
                    </a:ext>
                  </a:extLst>
                </a:gridCol>
                <a:gridCol w="1692188">
                  <a:extLst>
                    <a:ext uri="{9D8B030D-6E8A-4147-A177-3AD203B41FA5}">
                      <a16:colId xmlns:a16="http://schemas.microsoft.com/office/drawing/2014/main" val="20002"/>
                    </a:ext>
                  </a:extLst>
                </a:gridCol>
                <a:gridCol w="1692188">
                  <a:extLst>
                    <a:ext uri="{9D8B030D-6E8A-4147-A177-3AD203B41FA5}">
                      <a16:colId xmlns:a16="http://schemas.microsoft.com/office/drawing/2014/main" val="20003"/>
                    </a:ext>
                  </a:extLst>
                </a:gridCol>
                <a:gridCol w="2016227">
                  <a:extLst>
                    <a:ext uri="{9D8B030D-6E8A-4147-A177-3AD203B41FA5}">
                      <a16:colId xmlns:a16="http://schemas.microsoft.com/office/drawing/2014/main" val="20004"/>
                    </a:ext>
                  </a:extLst>
                </a:gridCol>
              </a:tblGrid>
              <a:tr h="370840">
                <a:tc rowSpan="2" gridSpan="2">
                  <a:txBody>
                    <a:bodyPr/>
                    <a:lstStyle/>
                    <a:p>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kumimoji="1" lang="ja-JP" altLang="en-US" sz="2800" dirty="0"/>
                    </a:p>
                  </a:txBody>
                  <a:tcPr/>
                </a:tc>
                <a:tc gridSpan="2">
                  <a:txBody>
                    <a:bodyPr/>
                    <a:lstStyle/>
                    <a:p>
                      <a:pPr algn="ctr"/>
                      <a:r>
                        <a:rPr kumimoji="1" lang="ja-JP" altLang="en-US" sz="2400" dirty="0" smtClean="0"/>
                        <a:t>外に飲みに行った経験</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tc rowSpan="2">
                  <a:txBody>
                    <a:bodyPr/>
                    <a:lstStyle/>
                    <a:p>
                      <a:pPr algn="ctr"/>
                      <a:r>
                        <a:rPr kumimoji="1" lang="ja-JP" altLang="en-US" sz="2400" dirty="0" smtClean="0"/>
                        <a:t>計</a:t>
                      </a:r>
                      <a:endParaRPr kumimoji="1" lang="ja-JP" altLang="en-US" sz="2400"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gridSpan="2" vMerge="1">
                  <a:txBody>
                    <a:bodyPr/>
                    <a:lstStyle/>
                    <a:p>
                      <a:endParaRPr kumimoji="1" lang="ja-JP" altLang="en-US" sz="2800"/>
                    </a:p>
                  </a:txBody>
                  <a:tcPr/>
                </a:tc>
                <a:tc hMerge="1" vMerge="1">
                  <a:txBody>
                    <a:bodyPr/>
                    <a:lstStyle/>
                    <a:p>
                      <a:endParaRPr kumimoji="1" lang="ja-JP" altLang="en-US" sz="2800" dirty="0"/>
                    </a:p>
                  </a:txBody>
                  <a:tcPr/>
                </a:tc>
                <a:tc>
                  <a:txBody>
                    <a:bodyPr/>
                    <a:lstStyle/>
                    <a:p>
                      <a:pPr algn="ctr"/>
                      <a:r>
                        <a:rPr kumimoji="1" lang="ja-JP" altLang="en-US" sz="2400" dirty="0" smtClean="0"/>
                        <a:t>ない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400" dirty="0" smtClean="0"/>
                        <a:t>ある</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2800" dirty="0"/>
                    </a:p>
                  </a:txBody>
                  <a:tcPr/>
                </a:tc>
                <a:extLst>
                  <a:ext uri="{0D108BD9-81ED-4DB2-BD59-A6C34878D82A}">
                    <a16:rowId xmlns:a16="http://schemas.microsoft.com/office/drawing/2014/main" val="10001"/>
                  </a:ext>
                </a:extLst>
              </a:tr>
              <a:tr h="370840">
                <a:tc rowSpan="2">
                  <a:txBody>
                    <a:bodyPr/>
                    <a:lstStyle/>
                    <a:p>
                      <a:r>
                        <a:rPr kumimoji="1" lang="ja-JP" altLang="en-US" sz="2400" dirty="0" smtClean="0"/>
                        <a:t>婚前性交</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400" dirty="0" smtClean="0"/>
                        <a:t>悪い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55.2%</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19.3%</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37.2%</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vMerge="1">
                  <a:txBody>
                    <a:bodyPr/>
                    <a:lstStyle/>
                    <a:p>
                      <a:endParaRPr kumimoji="1" lang="ja-JP" altLang="en-US" dirty="0"/>
                    </a:p>
                  </a:txBody>
                  <a:tcPr/>
                </a:tc>
                <a:tc>
                  <a:txBody>
                    <a:bodyPr/>
                    <a:lstStyle/>
                    <a:p>
                      <a:r>
                        <a:rPr kumimoji="1" lang="ja-JP" altLang="en-US" sz="2400" dirty="0" smtClean="0"/>
                        <a:t>悪くない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44.8%</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88.2%</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71.7%</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gridSpan="2">
                  <a:txBody>
                    <a:bodyPr/>
                    <a:lstStyle/>
                    <a:p>
                      <a:pPr algn="r"/>
                      <a:r>
                        <a:rPr kumimoji="1" lang="ja-JP" altLang="en-US" sz="2400" dirty="0" smtClean="0"/>
                        <a:t>計</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2800" dirty="0"/>
                    </a:p>
                  </a:txBody>
                  <a:tcPr/>
                </a:tc>
                <a:tc>
                  <a:txBody>
                    <a:bodyPr/>
                    <a:lstStyle/>
                    <a:p>
                      <a:r>
                        <a:rPr kumimoji="1" lang="en-US" altLang="ja-JP" sz="2400" dirty="0" smtClean="0"/>
                        <a:t>100% (774)</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t>100% (781)</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t>100% (1,555)</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5" name="テキスト ボックス 4"/>
          <p:cNvSpPr txBox="1"/>
          <p:nvPr/>
        </p:nvSpPr>
        <p:spPr>
          <a:xfrm>
            <a:off x="784376" y="5298980"/>
            <a:ext cx="3422732" cy="523220"/>
          </a:xfrm>
          <a:prstGeom prst="rect">
            <a:avLst/>
          </a:prstGeom>
          <a:noFill/>
        </p:spPr>
        <p:txBody>
          <a:bodyPr wrap="none" rtlCol="0">
            <a:spAutoFit/>
          </a:bodyPr>
          <a:lstStyle/>
          <a:p>
            <a:r>
              <a:rPr lang="ja-JP" altLang="en-US" sz="2800" dirty="0" smtClean="0"/>
              <a:t>ファイ係数：</a:t>
            </a:r>
            <a:r>
              <a:rPr lang="en-US" altLang="ja-JP" sz="2800" i="1" dirty="0" smtClean="0">
                <a:latin typeface="Times New Roman" pitchFamily="18" charset="0"/>
                <a:cs typeface="Times New Roman" pitchFamily="18" charset="0"/>
              </a:rPr>
              <a:t>φ </a:t>
            </a:r>
            <a:r>
              <a:rPr lang="en-US" altLang="ja-JP" sz="2800" dirty="0" smtClean="0"/>
              <a:t>= -0.371</a:t>
            </a:r>
            <a:endParaRPr kumimoji="1" lang="ja-JP" altLang="en-US" sz="2800" dirty="0"/>
          </a:p>
        </p:txBody>
      </p:sp>
      <p:sp>
        <p:nvSpPr>
          <p:cNvPr id="6" name="テキスト ボックス 5"/>
          <p:cNvSpPr txBox="1"/>
          <p:nvPr/>
        </p:nvSpPr>
        <p:spPr>
          <a:xfrm>
            <a:off x="5868144" y="5285488"/>
            <a:ext cx="2284600" cy="400110"/>
          </a:xfrm>
          <a:prstGeom prst="rect">
            <a:avLst/>
          </a:prstGeom>
          <a:noFill/>
        </p:spPr>
        <p:txBody>
          <a:bodyPr wrap="none" rtlCol="0">
            <a:spAutoFit/>
          </a:bodyPr>
          <a:lstStyle/>
          <a:p>
            <a:r>
              <a:rPr kumimoji="1" lang="en-US" altLang="ja-JP" sz="2000" dirty="0" smtClean="0"/>
              <a:t>1983</a:t>
            </a:r>
            <a:r>
              <a:rPr kumimoji="1" lang="ja-JP" altLang="en-US" sz="2000" dirty="0" smtClean="0"/>
              <a:t>年</a:t>
            </a:r>
            <a:r>
              <a:rPr kumimoji="1" lang="en-US" altLang="ja-JP" sz="2000" dirty="0" smtClean="0"/>
              <a:t>GSS</a:t>
            </a:r>
            <a:r>
              <a:rPr lang="ja-JP" altLang="en-US" sz="2000" dirty="0" smtClean="0"/>
              <a:t>調査より</a:t>
            </a:r>
            <a:endParaRPr kumimoji="1" lang="ja-JP" altLang="en-US" sz="2000" dirty="0"/>
          </a:p>
        </p:txBody>
      </p:sp>
    </p:spTree>
    <p:extLst>
      <p:ext uri="{BB962C8B-B14F-4D97-AF65-F5344CB8AC3E}">
        <p14:creationId xmlns:p14="http://schemas.microsoft.com/office/powerpoint/2010/main" val="254660932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家庭外で飲酒した経験がある者は，そうでない者に比べ，婚前性交を悪くないと考える．</a:t>
            </a:r>
            <a:endParaRPr kumimoji="1" lang="en-US" altLang="ja-JP" dirty="0" smtClean="0"/>
          </a:p>
          <a:p>
            <a:pPr lvl="1"/>
            <a:r>
              <a:rPr lang="ja-JP" altLang="en-US" dirty="0" smtClean="0"/>
              <a:t>「経験</a:t>
            </a:r>
            <a:r>
              <a:rPr lang="ja-JP" altLang="en-US" dirty="0"/>
              <a:t>が</a:t>
            </a:r>
            <a:r>
              <a:rPr lang="ja-JP" altLang="en-US" dirty="0" smtClean="0"/>
              <a:t>ない者は悪いと考える」と言ってもよい</a:t>
            </a:r>
            <a:endParaRPr kumimoji="1" lang="en-US" altLang="ja-JP" dirty="0" smtClean="0"/>
          </a:p>
          <a:p>
            <a:r>
              <a:rPr lang="ja-JP" altLang="en-US" dirty="0" smtClean="0"/>
              <a:t>これら２変数の両方に相関を持つ変数として，性別（</a:t>
            </a:r>
            <a:r>
              <a:rPr lang="en-US" altLang="ja-JP" i="1" dirty="0" smtClean="0">
                <a:latin typeface="Times New Roman" pitchFamily="18" charset="0"/>
                <a:cs typeface="Times New Roman" pitchFamily="18" charset="0"/>
              </a:rPr>
              <a:t>Z</a:t>
            </a:r>
            <a:r>
              <a:rPr lang="ja-JP" altLang="en-US" dirty="0" smtClean="0"/>
              <a:t>）が考えられる．</a:t>
            </a:r>
            <a:endParaRPr lang="en-US" altLang="ja-JP" dirty="0" smtClean="0"/>
          </a:p>
          <a:p>
            <a:pPr lvl="1"/>
            <a:r>
              <a:rPr kumimoji="1" lang="ja-JP" altLang="en-US" dirty="0" smtClean="0"/>
              <a:t>女性は，家庭外での飲酒と，婚前性交の両方に，あまり寛容ではないだろう．</a:t>
            </a:r>
            <a:endParaRPr kumimoji="1" lang="en-US" altLang="ja-JP" dirty="0" smtClean="0"/>
          </a:p>
          <a:p>
            <a:pPr lvl="1"/>
            <a:r>
              <a:rPr lang="ja-JP" altLang="en-US" dirty="0"/>
              <a:t>性別</a:t>
            </a:r>
            <a:r>
              <a:rPr lang="ja-JP" altLang="en-US" dirty="0" smtClean="0"/>
              <a:t>を共通原因とする疑似相関ではないのか？</a:t>
            </a:r>
            <a:endParaRPr kumimoji="1" lang="ja-JP" altLang="en-US" dirty="0"/>
          </a:p>
        </p:txBody>
      </p:sp>
    </p:spTree>
    <p:extLst>
      <p:ext uri="{BB962C8B-B14F-4D97-AF65-F5344CB8AC3E}">
        <p14:creationId xmlns:p14="http://schemas.microsoft.com/office/powerpoint/2010/main" val="268371776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性別</a:t>
            </a:r>
            <a:r>
              <a:rPr kumimoji="1" lang="ja-JP" altLang="en-US" dirty="0" smtClean="0"/>
              <a:t>（</a:t>
            </a:r>
            <a:r>
              <a:rPr kumimoji="1" lang="en-US" altLang="ja-JP" i="1" dirty="0" smtClean="0">
                <a:latin typeface="Times New Roman" pitchFamily="18" charset="0"/>
                <a:cs typeface="Times New Roman" pitchFamily="18" charset="0"/>
              </a:rPr>
              <a:t>Z</a:t>
            </a:r>
            <a:r>
              <a:rPr kumimoji="1" lang="ja-JP" altLang="en-US" dirty="0" smtClean="0"/>
              <a:t>）と，婚前性交</a:t>
            </a:r>
            <a:r>
              <a:rPr lang="ja-JP" altLang="en-US" dirty="0"/>
              <a:t>へ</a:t>
            </a:r>
            <a:r>
              <a:rPr lang="ja-JP" altLang="en-US" dirty="0" smtClean="0"/>
              <a:t>の態度（</a:t>
            </a:r>
            <a:r>
              <a:rPr lang="en-US" altLang="ja-JP" i="1" dirty="0" smtClean="0">
                <a:latin typeface="Times New Roman" pitchFamily="18" charset="0"/>
                <a:cs typeface="Times New Roman" pitchFamily="18" charset="0"/>
              </a:rPr>
              <a:t>Y</a:t>
            </a:r>
            <a:r>
              <a:rPr lang="ja-JP" altLang="en-US" dirty="0" smtClean="0"/>
              <a:t>）</a:t>
            </a:r>
            <a:r>
              <a:rPr kumimoji="1" lang="ja-JP" altLang="en-US" dirty="0" smtClean="0"/>
              <a:t>とのクロス表</a:t>
            </a:r>
            <a:endParaRPr kumimoji="1" lang="en-US" altLang="ja-JP" dirty="0" smtClean="0"/>
          </a:p>
        </p:txBody>
      </p:sp>
      <p:graphicFrame>
        <p:nvGraphicFramePr>
          <p:cNvPr id="4" name="表 3"/>
          <p:cNvGraphicFramePr>
            <a:graphicFrameLocks noGrp="1"/>
          </p:cNvGraphicFramePr>
          <p:nvPr>
            <p:extLst>
              <p:ext uri="{D42A27DB-BD31-4B8C-83A1-F6EECF244321}">
                <p14:modId xmlns:p14="http://schemas.microsoft.com/office/powerpoint/2010/main" val="3388180504"/>
              </p:ext>
            </p:extLst>
          </p:nvPr>
        </p:nvGraphicFramePr>
        <p:xfrm>
          <a:off x="755576" y="2852936"/>
          <a:ext cx="7632851" cy="2286000"/>
        </p:xfrm>
        <a:graphic>
          <a:graphicData uri="http://schemas.openxmlformats.org/drawingml/2006/table">
            <a:tbl>
              <a:tblPr firstRow="1" bandRow="1">
                <a:tableStyleId>{2D5ABB26-0587-4C30-8999-92F81FD0307C}</a:tableStyleId>
              </a:tblPr>
              <a:tblGrid>
                <a:gridCol w="936104">
                  <a:extLst>
                    <a:ext uri="{9D8B030D-6E8A-4147-A177-3AD203B41FA5}">
                      <a16:colId xmlns:a16="http://schemas.microsoft.com/office/drawing/2014/main" val="20000"/>
                    </a:ext>
                  </a:extLst>
                </a:gridCol>
                <a:gridCol w="1296144">
                  <a:extLst>
                    <a:ext uri="{9D8B030D-6E8A-4147-A177-3AD203B41FA5}">
                      <a16:colId xmlns:a16="http://schemas.microsoft.com/office/drawing/2014/main" val="20001"/>
                    </a:ext>
                  </a:extLst>
                </a:gridCol>
                <a:gridCol w="1692188">
                  <a:extLst>
                    <a:ext uri="{9D8B030D-6E8A-4147-A177-3AD203B41FA5}">
                      <a16:colId xmlns:a16="http://schemas.microsoft.com/office/drawing/2014/main" val="20002"/>
                    </a:ext>
                  </a:extLst>
                </a:gridCol>
                <a:gridCol w="1692188">
                  <a:extLst>
                    <a:ext uri="{9D8B030D-6E8A-4147-A177-3AD203B41FA5}">
                      <a16:colId xmlns:a16="http://schemas.microsoft.com/office/drawing/2014/main" val="20003"/>
                    </a:ext>
                  </a:extLst>
                </a:gridCol>
                <a:gridCol w="2016227">
                  <a:extLst>
                    <a:ext uri="{9D8B030D-6E8A-4147-A177-3AD203B41FA5}">
                      <a16:colId xmlns:a16="http://schemas.microsoft.com/office/drawing/2014/main" val="20004"/>
                    </a:ext>
                  </a:extLst>
                </a:gridCol>
              </a:tblGrid>
              <a:tr h="370840">
                <a:tc rowSpan="2" gridSpan="2">
                  <a:txBody>
                    <a:bodyPr/>
                    <a:lstStyle/>
                    <a:p>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kumimoji="1" lang="ja-JP" altLang="en-US" sz="2800" dirty="0"/>
                    </a:p>
                  </a:txBody>
                  <a:tcPr/>
                </a:tc>
                <a:tc gridSpan="2">
                  <a:txBody>
                    <a:bodyPr/>
                    <a:lstStyle/>
                    <a:p>
                      <a:pPr algn="ctr"/>
                      <a:r>
                        <a:rPr kumimoji="1" lang="ja-JP" altLang="en-US" sz="2400" dirty="0" smtClean="0"/>
                        <a:t>性別</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tc rowSpan="2">
                  <a:txBody>
                    <a:bodyPr/>
                    <a:lstStyle/>
                    <a:p>
                      <a:pPr algn="ctr"/>
                      <a:r>
                        <a:rPr kumimoji="1" lang="ja-JP" altLang="en-US" sz="2400" dirty="0" smtClean="0"/>
                        <a:t>計</a:t>
                      </a:r>
                      <a:endParaRPr kumimoji="1" lang="ja-JP" altLang="en-US" sz="2400"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gridSpan="2" vMerge="1">
                  <a:txBody>
                    <a:bodyPr/>
                    <a:lstStyle/>
                    <a:p>
                      <a:endParaRPr kumimoji="1" lang="ja-JP" altLang="en-US" sz="2800"/>
                    </a:p>
                  </a:txBody>
                  <a:tcPr/>
                </a:tc>
                <a:tc hMerge="1" vMerge="1">
                  <a:txBody>
                    <a:bodyPr/>
                    <a:lstStyle/>
                    <a:p>
                      <a:endParaRPr kumimoji="1" lang="ja-JP" altLang="en-US" sz="2800" dirty="0"/>
                    </a:p>
                  </a:txBody>
                  <a:tcPr/>
                </a:tc>
                <a:tc>
                  <a:txBody>
                    <a:bodyPr/>
                    <a:lstStyle/>
                    <a:p>
                      <a:pPr algn="ctr"/>
                      <a:r>
                        <a:rPr kumimoji="1" lang="ja-JP" altLang="en-US" sz="2400" dirty="0" smtClean="0"/>
                        <a:t>男</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400" dirty="0" smtClean="0"/>
                        <a:t>女</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2800" dirty="0"/>
                    </a:p>
                  </a:txBody>
                  <a:tcPr/>
                </a:tc>
                <a:extLst>
                  <a:ext uri="{0D108BD9-81ED-4DB2-BD59-A6C34878D82A}">
                    <a16:rowId xmlns:a16="http://schemas.microsoft.com/office/drawing/2014/main" val="10001"/>
                  </a:ext>
                </a:extLst>
              </a:tr>
              <a:tr h="370840">
                <a:tc rowSpan="2">
                  <a:txBody>
                    <a:bodyPr/>
                    <a:lstStyle/>
                    <a:p>
                      <a:r>
                        <a:rPr kumimoji="1" lang="ja-JP" altLang="en-US" sz="2400" dirty="0" smtClean="0"/>
                        <a:t>婚前性交</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400" dirty="0" smtClean="0"/>
                        <a:t>悪い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30.0%</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42.6%</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37.2%</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vMerge="1">
                  <a:txBody>
                    <a:bodyPr/>
                    <a:lstStyle/>
                    <a:p>
                      <a:endParaRPr kumimoji="1" lang="ja-JP" altLang="en-US" dirty="0"/>
                    </a:p>
                  </a:txBody>
                  <a:tcPr/>
                </a:tc>
                <a:tc>
                  <a:txBody>
                    <a:bodyPr/>
                    <a:lstStyle/>
                    <a:p>
                      <a:r>
                        <a:rPr kumimoji="1" lang="ja-JP" altLang="en-US" sz="2400" dirty="0" smtClean="0"/>
                        <a:t>悪くない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70.0%</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57.2%</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62.8%</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gridSpan="2">
                  <a:txBody>
                    <a:bodyPr/>
                    <a:lstStyle/>
                    <a:p>
                      <a:pPr algn="r"/>
                      <a:r>
                        <a:rPr kumimoji="1" lang="ja-JP" altLang="en-US" sz="2400" dirty="0" smtClean="0"/>
                        <a:t>計</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2800" dirty="0"/>
                    </a:p>
                  </a:txBody>
                  <a:tcPr/>
                </a:tc>
                <a:tc>
                  <a:txBody>
                    <a:bodyPr/>
                    <a:lstStyle/>
                    <a:p>
                      <a:r>
                        <a:rPr kumimoji="1" lang="en-US" altLang="ja-JP" sz="2400" dirty="0" smtClean="0"/>
                        <a:t>100% (669)</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t>100% (866)</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t>100% (1,555)</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5" name="テキスト ボックス 4"/>
          <p:cNvSpPr txBox="1"/>
          <p:nvPr/>
        </p:nvSpPr>
        <p:spPr>
          <a:xfrm>
            <a:off x="784376" y="5298980"/>
            <a:ext cx="3312125" cy="523220"/>
          </a:xfrm>
          <a:prstGeom prst="rect">
            <a:avLst/>
          </a:prstGeom>
          <a:noFill/>
        </p:spPr>
        <p:txBody>
          <a:bodyPr wrap="none" rtlCol="0">
            <a:spAutoFit/>
          </a:bodyPr>
          <a:lstStyle/>
          <a:p>
            <a:r>
              <a:rPr lang="ja-JP" altLang="en-US" sz="2800" dirty="0" smtClean="0"/>
              <a:t>ファイ係数：</a:t>
            </a:r>
            <a:r>
              <a:rPr lang="en-US" altLang="ja-JP" sz="2800" i="1" dirty="0" smtClean="0">
                <a:latin typeface="Times New Roman" pitchFamily="18" charset="0"/>
                <a:cs typeface="Times New Roman" pitchFamily="18" charset="0"/>
              </a:rPr>
              <a:t>φ </a:t>
            </a:r>
            <a:r>
              <a:rPr lang="en-US" altLang="ja-JP" sz="2800" dirty="0" smtClean="0"/>
              <a:t>= 0.128</a:t>
            </a:r>
            <a:endParaRPr kumimoji="1" lang="ja-JP" altLang="en-US" sz="2800" dirty="0"/>
          </a:p>
        </p:txBody>
      </p:sp>
      <p:sp>
        <p:nvSpPr>
          <p:cNvPr id="6" name="テキスト ボックス 5"/>
          <p:cNvSpPr txBox="1"/>
          <p:nvPr/>
        </p:nvSpPr>
        <p:spPr>
          <a:xfrm>
            <a:off x="5868144" y="5285488"/>
            <a:ext cx="2284600" cy="400110"/>
          </a:xfrm>
          <a:prstGeom prst="rect">
            <a:avLst/>
          </a:prstGeom>
          <a:noFill/>
        </p:spPr>
        <p:txBody>
          <a:bodyPr wrap="none" rtlCol="0">
            <a:spAutoFit/>
          </a:bodyPr>
          <a:lstStyle/>
          <a:p>
            <a:r>
              <a:rPr kumimoji="1" lang="en-US" altLang="ja-JP" sz="2000" dirty="0" smtClean="0"/>
              <a:t>1983</a:t>
            </a:r>
            <a:r>
              <a:rPr kumimoji="1" lang="ja-JP" altLang="en-US" sz="2000" dirty="0" smtClean="0"/>
              <a:t>年</a:t>
            </a:r>
            <a:r>
              <a:rPr kumimoji="1" lang="en-US" altLang="ja-JP" sz="2000" dirty="0" smtClean="0"/>
              <a:t>GSS</a:t>
            </a:r>
            <a:r>
              <a:rPr lang="ja-JP" altLang="en-US" sz="2000" dirty="0" smtClean="0"/>
              <a:t>調査より</a:t>
            </a:r>
            <a:endParaRPr kumimoji="1" lang="ja-JP" altLang="en-US" sz="2000" dirty="0"/>
          </a:p>
        </p:txBody>
      </p:sp>
    </p:spTree>
    <p:extLst>
      <p:ext uri="{BB962C8B-B14F-4D97-AF65-F5344CB8AC3E}">
        <p14:creationId xmlns:p14="http://schemas.microsoft.com/office/powerpoint/2010/main" val="65602382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10.3.1. </a:t>
            </a:r>
            <a:r>
              <a:rPr kumimoji="1" lang="ja-JP" altLang="en-US" dirty="0" smtClean="0"/>
              <a:t>例示：３変数間相関</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性別</a:t>
            </a:r>
            <a:r>
              <a:rPr kumimoji="1" lang="ja-JP" altLang="en-US" dirty="0" smtClean="0"/>
              <a:t>（</a:t>
            </a:r>
            <a:r>
              <a:rPr kumimoji="1" lang="en-US" altLang="ja-JP" i="1" dirty="0" smtClean="0">
                <a:latin typeface="Times New Roman" pitchFamily="18" charset="0"/>
                <a:cs typeface="Times New Roman" pitchFamily="18" charset="0"/>
              </a:rPr>
              <a:t>Z</a:t>
            </a:r>
            <a:r>
              <a:rPr kumimoji="1" lang="ja-JP" altLang="en-US" dirty="0" smtClean="0"/>
              <a:t>）と，</a:t>
            </a:r>
            <a:r>
              <a:rPr lang="ja-JP" altLang="en-US" dirty="0"/>
              <a:t>外に飲みに行った</a:t>
            </a:r>
            <a:r>
              <a:rPr lang="ja-JP" altLang="en-US" dirty="0" smtClean="0"/>
              <a:t>経験（</a:t>
            </a:r>
            <a:r>
              <a:rPr lang="en-US" altLang="ja-JP" i="1" dirty="0" smtClean="0">
                <a:latin typeface="Times New Roman" pitchFamily="18" charset="0"/>
                <a:cs typeface="Times New Roman" pitchFamily="18" charset="0"/>
              </a:rPr>
              <a:t>X</a:t>
            </a:r>
            <a:r>
              <a:rPr lang="ja-JP" altLang="en-US" dirty="0" smtClean="0"/>
              <a:t>）</a:t>
            </a:r>
            <a:r>
              <a:rPr kumimoji="1" lang="ja-JP" altLang="en-US" dirty="0" smtClean="0"/>
              <a:t>とのクロス表</a:t>
            </a:r>
            <a:endParaRPr kumimoji="1" lang="en-US" altLang="ja-JP" dirty="0" smtClean="0"/>
          </a:p>
        </p:txBody>
      </p:sp>
      <p:graphicFrame>
        <p:nvGraphicFramePr>
          <p:cNvPr id="4" name="表 3"/>
          <p:cNvGraphicFramePr>
            <a:graphicFrameLocks noGrp="1"/>
          </p:cNvGraphicFramePr>
          <p:nvPr>
            <p:extLst>
              <p:ext uri="{D42A27DB-BD31-4B8C-83A1-F6EECF244321}">
                <p14:modId xmlns:p14="http://schemas.microsoft.com/office/powerpoint/2010/main" val="612522466"/>
              </p:ext>
            </p:extLst>
          </p:nvPr>
        </p:nvGraphicFramePr>
        <p:xfrm>
          <a:off x="755576" y="2852936"/>
          <a:ext cx="7632852" cy="2651760"/>
        </p:xfrm>
        <a:graphic>
          <a:graphicData uri="http://schemas.openxmlformats.org/drawingml/2006/table">
            <a:tbl>
              <a:tblPr firstRow="1" bandRow="1">
                <a:tableStyleId>{2D5ABB26-0587-4C30-8999-92F81FD0307C}</a:tableStyleId>
              </a:tblPr>
              <a:tblGrid>
                <a:gridCol w="1800200">
                  <a:extLst>
                    <a:ext uri="{9D8B030D-6E8A-4147-A177-3AD203B41FA5}">
                      <a16:colId xmlns:a16="http://schemas.microsoft.com/office/drawing/2014/main" val="20000"/>
                    </a:ext>
                  </a:extLst>
                </a:gridCol>
                <a:gridCol w="1008112">
                  <a:extLst>
                    <a:ext uri="{9D8B030D-6E8A-4147-A177-3AD203B41FA5}">
                      <a16:colId xmlns:a16="http://schemas.microsoft.com/office/drawing/2014/main" val="20001"/>
                    </a:ext>
                  </a:extLst>
                </a:gridCol>
                <a:gridCol w="1608180">
                  <a:extLst>
                    <a:ext uri="{9D8B030D-6E8A-4147-A177-3AD203B41FA5}">
                      <a16:colId xmlns:a16="http://schemas.microsoft.com/office/drawing/2014/main" val="20002"/>
                    </a:ext>
                  </a:extLst>
                </a:gridCol>
                <a:gridCol w="1608180">
                  <a:extLst>
                    <a:ext uri="{9D8B030D-6E8A-4147-A177-3AD203B41FA5}">
                      <a16:colId xmlns:a16="http://schemas.microsoft.com/office/drawing/2014/main" val="20003"/>
                    </a:ext>
                  </a:extLst>
                </a:gridCol>
                <a:gridCol w="1608180">
                  <a:extLst>
                    <a:ext uri="{9D8B030D-6E8A-4147-A177-3AD203B41FA5}">
                      <a16:colId xmlns:a16="http://schemas.microsoft.com/office/drawing/2014/main" val="20004"/>
                    </a:ext>
                  </a:extLst>
                </a:gridCol>
              </a:tblGrid>
              <a:tr h="370840">
                <a:tc rowSpan="2" gridSpan="2">
                  <a:txBody>
                    <a:bodyPr/>
                    <a:lstStyle/>
                    <a:p>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kumimoji="1" lang="ja-JP" altLang="en-US" sz="2800" dirty="0"/>
                    </a:p>
                  </a:txBody>
                  <a:tcPr/>
                </a:tc>
                <a:tc gridSpan="2">
                  <a:txBody>
                    <a:bodyPr/>
                    <a:lstStyle/>
                    <a:p>
                      <a:pPr algn="ctr"/>
                      <a:r>
                        <a:rPr kumimoji="1" lang="ja-JP" altLang="en-US" sz="2400" dirty="0" smtClean="0"/>
                        <a:t>性別</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tc>
                <a:tc rowSpan="2">
                  <a:txBody>
                    <a:bodyPr/>
                    <a:lstStyle/>
                    <a:p>
                      <a:pPr algn="ctr"/>
                      <a:r>
                        <a:rPr kumimoji="1" lang="ja-JP" altLang="en-US" sz="2400" dirty="0" smtClean="0"/>
                        <a:t>計</a:t>
                      </a:r>
                      <a:endParaRPr kumimoji="1" lang="ja-JP" altLang="en-US" sz="2400" dirty="0"/>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gridSpan="2" vMerge="1">
                  <a:txBody>
                    <a:bodyPr/>
                    <a:lstStyle/>
                    <a:p>
                      <a:endParaRPr kumimoji="1" lang="ja-JP" altLang="en-US" sz="2800"/>
                    </a:p>
                  </a:txBody>
                  <a:tcPr/>
                </a:tc>
                <a:tc hMerge="1" vMerge="1">
                  <a:txBody>
                    <a:bodyPr/>
                    <a:lstStyle/>
                    <a:p>
                      <a:endParaRPr kumimoji="1" lang="ja-JP" altLang="en-US" sz="2800" dirty="0"/>
                    </a:p>
                  </a:txBody>
                  <a:tcPr/>
                </a:tc>
                <a:tc>
                  <a:txBody>
                    <a:bodyPr/>
                    <a:lstStyle/>
                    <a:p>
                      <a:pPr algn="ctr"/>
                      <a:r>
                        <a:rPr kumimoji="1" lang="ja-JP" altLang="en-US" sz="2400" dirty="0" smtClean="0"/>
                        <a:t>男</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400" dirty="0" smtClean="0"/>
                        <a:t>女</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2800" dirty="0"/>
                    </a:p>
                  </a:txBody>
                  <a:tcPr/>
                </a:tc>
                <a:extLst>
                  <a:ext uri="{0D108BD9-81ED-4DB2-BD59-A6C34878D82A}">
                    <a16:rowId xmlns:a16="http://schemas.microsoft.com/office/drawing/2014/main" val="10001"/>
                  </a:ext>
                </a:extLst>
              </a:tr>
              <a:tr h="370840">
                <a:tc rowSpan="2">
                  <a:txBody>
                    <a:bodyPr/>
                    <a:lstStyle/>
                    <a:p>
                      <a:r>
                        <a:rPr kumimoji="1" lang="ja-JP" altLang="en-US" sz="2400" dirty="0" smtClean="0"/>
                        <a:t>外に飲みに行った経験</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2400" dirty="0" smtClean="0"/>
                        <a:t>ある</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61.1%</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42.0%</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50.2%</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70840">
                <a:tc vMerge="1">
                  <a:txBody>
                    <a:bodyPr/>
                    <a:lstStyle/>
                    <a:p>
                      <a:endParaRPr kumimoji="1" lang="ja-JP" altLang="en-US" dirty="0"/>
                    </a:p>
                  </a:txBody>
                  <a:tcPr/>
                </a:tc>
                <a:tc>
                  <a:txBody>
                    <a:bodyPr/>
                    <a:lstStyle/>
                    <a:p>
                      <a:r>
                        <a:rPr kumimoji="1" lang="ja-JP" altLang="en-US" sz="2400" dirty="0" smtClean="0"/>
                        <a:t>ない</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38.9%</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58.0%</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49.8%</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70840">
                <a:tc gridSpan="2">
                  <a:txBody>
                    <a:bodyPr/>
                    <a:lstStyle/>
                    <a:p>
                      <a:pPr algn="r"/>
                      <a:r>
                        <a:rPr kumimoji="1" lang="ja-JP" altLang="en-US" sz="2400" dirty="0" smtClean="0"/>
                        <a:t>計</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2800" dirty="0"/>
                    </a:p>
                  </a:txBody>
                  <a:tcPr/>
                </a:tc>
                <a:tc>
                  <a:txBody>
                    <a:bodyPr/>
                    <a:lstStyle/>
                    <a:p>
                      <a:r>
                        <a:rPr kumimoji="1" lang="en-US" altLang="ja-JP" sz="2400" dirty="0" smtClean="0"/>
                        <a:t>100% (774)</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2400" dirty="0" smtClean="0"/>
                        <a:t>100% (781)</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400" dirty="0" smtClean="0"/>
                        <a:t>100% (1,555)</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5" name="テキスト ボックス 4"/>
          <p:cNvSpPr txBox="1"/>
          <p:nvPr/>
        </p:nvSpPr>
        <p:spPr>
          <a:xfrm>
            <a:off x="788190" y="5658832"/>
            <a:ext cx="3422732" cy="523220"/>
          </a:xfrm>
          <a:prstGeom prst="rect">
            <a:avLst/>
          </a:prstGeom>
          <a:noFill/>
        </p:spPr>
        <p:txBody>
          <a:bodyPr wrap="none" rtlCol="0">
            <a:spAutoFit/>
          </a:bodyPr>
          <a:lstStyle/>
          <a:p>
            <a:r>
              <a:rPr lang="ja-JP" altLang="en-US" sz="2800" dirty="0" smtClean="0"/>
              <a:t>ファイ係数：</a:t>
            </a:r>
            <a:r>
              <a:rPr lang="en-US" altLang="ja-JP" sz="2800" i="1" dirty="0" smtClean="0">
                <a:latin typeface="Times New Roman" pitchFamily="18" charset="0"/>
                <a:cs typeface="Times New Roman" pitchFamily="18" charset="0"/>
              </a:rPr>
              <a:t>φ </a:t>
            </a:r>
            <a:r>
              <a:rPr lang="en-US" altLang="ja-JP" sz="2800" dirty="0" smtClean="0"/>
              <a:t>= -0.190</a:t>
            </a:r>
            <a:endParaRPr kumimoji="1" lang="ja-JP" altLang="en-US" sz="2800" dirty="0"/>
          </a:p>
        </p:txBody>
      </p:sp>
      <p:sp>
        <p:nvSpPr>
          <p:cNvPr id="6" name="テキスト ボックス 5"/>
          <p:cNvSpPr txBox="1"/>
          <p:nvPr/>
        </p:nvSpPr>
        <p:spPr>
          <a:xfrm>
            <a:off x="5868144" y="5660050"/>
            <a:ext cx="2284600" cy="400110"/>
          </a:xfrm>
          <a:prstGeom prst="rect">
            <a:avLst/>
          </a:prstGeom>
          <a:noFill/>
        </p:spPr>
        <p:txBody>
          <a:bodyPr wrap="none" rtlCol="0">
            <a:spAutoFit/>
          </a:bodyPr>
          <a:lstStyle/>
          <a:p>
            <a:r>
              <a:rPr kumimoji="1" lang="en-US" altLang="ja-JP" sz="2000" dirty="0" smtClean="0"/>
              <a:t>1983</a:t>
            </a:r>
            <a:r>
              <a:rPr kumimoji="1" lang="ja-JP" altLang="en-US" sz="2000" dirty="0" smtClean="0"/>
              <a:t>年</a:t>
            </a:r>
            <a:r>
              <a:rPr kumimoji="1" lang="en-US" altLang="ja-JP" sz="2000" dirty="0" smtClean="0"/>
              <a:t>GSS</a:t>
            </a:r>
            <a:r>
              <a:rPr lang="ja-JP" altLang="en-US" sz="2000" dirty="0" smtClean="0"/>
              <a:t>調査より</a:t>
            </a:r>
            <a:endParaRPr kumimoji="1" lang="ja-JP" altLang="en-US" sz="2000" dirty="0"/>
          </a:p>
        </p:txBody>
      </p:sp>
    </p:spTree>
    <p:extLst>
      <p:ext uri="{BB962C8B-B14F-4D97-AF65-F5344CB8AC3E}">
        <p14:creationId xmlns:p14="http://schemas.microsoft.com/office/powerpoint/2010/main" val="6560238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normAutofit/>
          </a:bodyPr>
          <a:lstStyle/>
          <a:p>
            <a:r>
              <a:rPr lang="ja-JP" altLang="en-US" u="sng" dirty="0"/>
              <a:t>２変数</a:t>
            </a:r>
            <a:r>
              <a:rPr lang="ja-JP" altLang="en-US" u="sng" dirty="0" smtClean="0"/>
              <a:t>の真の関係</a:t>
            </a:r>
            <a:r>
              <a:rPr lang="ja-JP" altLang="en-US" u="sng" dirty="0"/>
              <a:t>を明確にするために，他の変数</a:t>
            </a:r>
            <a:r>
              <a:rPr lang="ja-JP" altLang="en-US" u="sng" dirty="0" smtClean="0"/>
              <a:t>（</a:t>
            </a:r>
            <a:r>
              <a:rPr lang="en-US" altLang="ja-JP" i="1" u="sng" dirty="0" smtClean="0">
                <a:latin typeface="Times New Roman" pitchFamily="18" charset="0"/>
                <a:cs typeface="Times New Roman" pitchFamily="18" charset="0"/>
              </a:rPr>
              <a:t>Z</a:t>
            </a:r>
            <a:r>
              <a:rPr lang="ja-JP" altLang="en-US" u="sng" dirty="0" smtClean="0"/>
              <a:t>）</a:t>
            </a:r>
            <a:r>
              <a:rPr lang="ja-JP" altLang="en-US" u="sng" dirty="0"/>
              <a:t>の影響を統制したい</a:t>
            </a:r>
            <a:r>
              <a:rPr lang="ja-JP" altLang="en-US" dirty="0" smtClean="0"/>
              <a:t>．</a:t>
            </a:r>
            <a:endParaRPr lang="en-US" altLang="ja-JP" dirty="0" smtClean="0"/>
          </a:p>
          <a:p>
            <a:pPr lvl="1"/>
            <a:r>
              <a:rPr lang="ja-JP" altLang="en-US" dirty="0" smtClean="0"/>
              <a:t>２変数間の真の共変動がどれだけあるかを確かめるには，みかけ上の共変動から他変数に起因する部分を除去する必要がある．</a:t>
            </a:r>
            <a:endParaRPr lang="en-US" altLang="ja-JP" dirty="0" smtClean="0"/>
          </a:p>
          <a:p>
            <a:r>
              <a:rPr lang="ja-JP" altLang="en-US" dirty="0"/>
              <a:t>実験における変数の統制</a:t>
            </a:r>
            <a:endParaRPr lang="en-US" altLang="ja-JP" dirty="0"/>
          </a:p>
          <a:p>
            <a:pPr lvl="1"/>
            <a:r>
              <a:rPr lang="ja-JP" altLang="en-US" dirty="0"/>
              <a:t>恒常化：どの条件においても，変数の影響を一定にする</a:t>
            </a:r>
            <a:endParaRPr lang="en-US" altLang="ja-JP" dirty="0"/>
          </a:p>
          <a:p>
            <a:pPr lvl="1"/>
            <a:r>
              <a:rPr lang="ja-JP" altLang="en-US" dirty="0"/>
              <a:t>無作為化：変数の影響をランダムにする</a:t>
            </a:r>
            <a:r>
              <a:rPr lang="ja-JP" altLang="en-US" dirty="0" smtClean="0"/>
              <a:t>．</a:t>
            </a:r>
            <a:endParaRPr lang="en-US" altLang="ja-JP" dirty="0"/>
          </a:p>
        </p:txBody>
      </p:sp>
    </p:spTree>
    <p:extLst>
      <p:ext uri="{BB962C8B-B14F-4D97-AF65-F5344CB8AC3E}">
        <p14:creationId xmlns:p14="http://schemas.microsoft.com/office/powerpoint/2010/main" val="242316344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normAutofit/>
          </a:bodyPr>
          <a:lstStyle/>
          <a:p>
            <a:r>
              <a:rPr lang="ja-JP" altLang="en-US" dirty="0" smtClean="0"/>
              <a:t>偏相関係数を計算すると，</a:t>
            </a:r>
            <a:endParaRPr lang="en-US" altLang="ja-JP" dirty="0" smtClean="0"/>
          </a:p>
          <a:p>
            <a:endParaRPr kumimoji="1" lang="en-US" altLang="ja-JP" dirty="0"/>
          </a:p>
          <a:p>
            <a:endParaRPr lang="en-US" altLang="ja-JP" dirty="0" smtClean="0"/>
          </a:p>
          <a:p>
            <a:endParaRPr kumimoji="1" lang="en-US" altLang="ja-JP" dirty="0"/>
          </a:p>
          <a:p>
            <a:endParaRPr lang="en-US" altLang="ja-JP" dirty="0" smtClean="0"/>
          </a:p>
          <a:p>
            <a:r>
              <a:rPr kumimoji="1" lang="ja-JP" altLang="en-US" dirty="0"/>
              <a:t>これ</a:t>
            </a:r>
            <a:r>
              <a:rPr kumimoji="1" lang="ja-JP" altLang="en-US" dirty="0" smtClean="0"/>
              <a:t>は </a:t>
            </a:r>
            <a:r>
              <a:rPr kumimoji="1" lang="en-US" altLang="ja-JP" i="1" dirty="0" smtClean="0">
                <a:latin typeface="Times New Roman" pitchFamily="18" charset="0"/>
                <a:cs typeface="Times New Roman" pitchFamily="18" charset="0"/>
              </a:rPr>
              <a:t>X</a:t>
            </a:r>
            <a:r>
              <a:rPr kumimoji="1" lang="en-US" altLang="ja-JP" dirty="0" smtClean="0"/>
              <a:t> </a:t>
            </a:r>
            <a:r>
              <a:rPr kumimoji="1" lang="ja-JP" altLang="en-US" dirty="0" smtClean="0"/>
              <a:t>と </a:t>
            </a:r>
            <a:r>
              <a:rPr kumimoji="1" lang="en-US" altLang="ja-JP" i="1" dirty="0" smtClean="0">
                <a:latin typeface="Times New Roman" pitchFamily="18" charset="0"/>
                <a:cs typeface="Times New Roman" pitchFamily="18" charset="0"/>
              </a:rPr>
              <a:t>Y</a:t>
            </a:r>
            <a:r>
              <a:rPr kumimoji="1" lang="en-US" altLang="ja-JP" dirty="0" smtClean="0"/>
              <a:t> </a:t>
            </a:r>
            <a:r>
              <a:rPr kumimoji="1" lang="ja-JP" altLang="en-US" dirty="0" smtClean="0"/>
              <a:t>の単純相関（</a:t>
            </a:r>
            <a:r>
              <a:rPr kumimoji="1" lang="en-US" altLang="ja-JP" dirty="0" smtClean="0"/>
              <a:t>-0.371</a:t>
            </a:r>
            <a:r>
              <a:rPr kumimoji="1" lang="ja-JP" altLang="en-US" dirty="0" smtClean="0"/>
              <a:t>）よりも低いが，その差はわずか．性別による </a:t>
            </a:r>
            <a:r>
              <a:rPr kumimoji="1" lang="en-US" altLang="ja-JP" dirty="0" smtClean="0"/>
              <a:t>elaboration </a:t>
            </a:r>
            <a:r>
              <a:rPr kumimoji="1" lang="ja-JP" altLang="en-US" dirty="0" smtClean="0"/>
              <a:t>はうまくいかない．</a:t>
            </a:r>
            <a:endParaRPr kumimoji="1" lang="ja-JP" altLang="en-US" dirty="0"/>
          </a:p>
        </p:txBody>
      </p:sp>
      <mc:AlternateContent xmlns:mc="http://schemas.openxmlformats.org/markup-compatibility/2006">
        <mc:Choice xmlns:a14="http://schemas.microsoft.com/office/drawing/2010/main" Requires="a14">
          <p:sp>
            <p:nvSpPr>
              <p:cNvPr id="6" name="テキスト ボックス 5"/>
              <p:cNvSpPr txBox="1"/>
              <p:nvPr/>
            </p:nvSpPr>
            <p:spPr>
              <a:xfrm>
                <a:off x="1115616" y="2529094"/>
                <a:ext cx="6507359" cy="1659300"/>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kumimoji="1" lang="en-US" altLang="ja-JP" sz="2400" i="1" smtClean="0">
                              <a:latin typeface="Cambria Math" panose="02040503050406030204" pitchFamily="18" charset="0"/>
                            </a:rPr>
                          </m:ctrlPr>
                        </m:sSubPr>
                        <m:e>
                          <m:r>
                            <a:rPr kumimoji="1" lang="en-US" altLang="ja-JP" sz="2400" b="0" i="1" smtClean="0">
                              <a:latin typeface="Cambria Math" panose="02040503050406030204" pitchFamily="18" charset="0"/>
                            </a:rPr>
                            <m:t>𝑟</m:t>
                          </m:r>
                        </m:e>
                        <m:sub>
                          <m:r>
                            <a:rPr kumimoji="1" lang="en-US" altLang="ja-JP" sz="2400" b="0" i="1" smtClean="0">
                              <a:latin typeface="Cambria Math" panose="02040503050406030204" pitchFamily="18" charset="0"/>
                            </a:rPr>
                            <m:t>𝑋𝑌</m:t>
                          </m:r>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𝑍</m:t>
                          </m:r>
                        </m:sub>
                      </m:sSub>
                      <m:r>
                        <m:rPr>
                          <m:aln/>
                        </m:rP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𝑟</m:t>
                              </m:r>
                            </m:e>
                            <m:sub>
                              <m:r>
                                <a:rPr kumimoji="1" lang="en-US" altLang="ja-JP" sz="2400" b="0" i="1" smtClean="0">
                                  <a:latin typeface="Cambria Math" panose="02040503050406030204" pitchFamily="18" charset="0"/>
                                </a:rPr>
                                <m:t>𝑋𝑌</m:t>
                              </m:r>
                            </m:sub>
                          </m:sSub>
                          <m:r>
                            <a:rPr kumimoji="1" lang="en-US" altLang="ja-JP" sz="2400" b="0" i="1" smtClean="0">
                              <a:latin typeface="Cambria Math" panose="02040503050406030204" pitchFamily="18" charset="0"/>
                            </a:rPr>
                            <m:t>−</m:t>
                          </m:r>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𝑟</m:t>
                              </m:r>
                            </m:e>
                            <m:sub>
                              <m:r>
                                <a:rPr kumimoji="1" lang="en-US" altLang="ja-JP" sz="2400" b="0" i="1" smtClean="0">
                                  <a:latin typeface="Cambria Math" panose="02040503050406030204" pitchFamily="18" charset="0"/>
                                </a:rPr>
                                <m:t>𝑋𝑍</m:t>
                              </m:r>
                            </m:sub>
                          </m:sSub>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𝑟</m:t>
                              </m:r>
                            </m:e>
                            <m:sub>
                              <m:r>
                                <a:rPr kumimoji="1" lang="en-US" altLang="ja-JP" sz="2400" b="0" i="1" smtClean="0">
                                  <a:latin typeface="Cambria Math" panose="02040503050406030204" pitchFamily="18" charset="0"/>
                                </a:rPr>
                                <m:t>𝑌𝑍</m:t>
                              </m:r>
                            </m:sub>
                          </m:sSub>
                        </m:num>
                        <m:den>
                          <m:rad>
                            <m:radPr>
                              <m:degHide m:val="on"/>
                              <m:ctrlPr>
                                <a:rPr kumimoji="1" lang="en-US" altLang="ja-JP" sz="2400" b="0" i="1" smtClean="0">
                                  <a:latin typeface="Cambria Math" panose="02040503050406030204" pitchFamily="18" charset="0"/>
                                </a:rPr>
                              </m:ctrlPr>
                            </m:radPr>
                            <m:deg/>
                            <m:e>
                              <m:r>
                                <a:rPr kumimoji="1" lang="en-US" altLang="ja-JP" sz="2400" b="0" i="1" smtClean="0">
                                  <a:latin typeface="Cambria Math" panose="02040503050406030204" pitchFamily="18" charset="0"/>
                                </a:rPr>
                                <m:t>1−</m:t>
                              </m:r>
                              <m:sSubSup>
                                <m:sSubSupPr>
                                  <m:ctrlPr>
                                    <a:rPr kumimoji="1" lang="en-US" altLang="ja-JP" sz="2400" b="0" i="1" smtClean="0">
                                      <a:latin typeface="Cambria Math" panose="02040503050406030204" pitchFamily="18" charset="0"/>
                                    </a:rPr>
                                  </m:ctrlPr>
                                </m:sSubSupPr>
                                <m:e>
                                  <m:r>
                                    <a:rPr kumimoji="1" lang="en-US" altLang="ja-JP" sz="2400" b="0" i="1" smtClean="0">
                                      <a:latin typeface="Cambria Math" panose="02040503050406030204" pitchFamily="18" charset="0"/>
                                    </a:rPr>
                                    <m:t>𝑟</m:t>
                                  </m:r>
                                </m:e>
                                <m:sub>
                                  <m:r>
                                    <a:rPr kumimoji="1" lang="en-US" altLang="ja-JP" sz="2400" b="0" i="1" smtClean="0">
                                      <a:latin typeface="Cambria Math" panose="02040503050406030204" pitchFamily="18" charset="0"/>
                                    </a:rPr>
                                    <m:t>𝑋𝑍</m:t>
                                  </m:r>
                                </m:sub>
                                <m:sup>
                                  <m:r>
                                    <a:rPr kumimoji="1" lang="en-US" altLang="ja-JP" sz="2400" b="0" i="1" smtClean="0">
                                      <a:latin typeface="Cambria Math" panose="02040503050406030204" pitchFamily="18" charset="0"/>
                                    </a:rPr>
                                    <m:t>2</m:t>
                                  </m:r>
                                </m:sup>
                              </m:sSubSup>
                            </m:e>
                          </m:rad>
                          <m:rad>
                            <m:radPr>
                              <m:degHide m:val="on"/>
                              <m:ctrlPr>
                                <a:rPr kumimoji="1" lang="en-US" altLang="ja-JP" sz="2400" b="0" i="1" smtClean="0">
                                  <a:latin typeface="Cambria Math" panose="02040503050406030204" pitchFamily="18" charset="0"/>
                                </a:rPr>
                              </m:ctrlPr>
                            </m:radPr>
                            <m:deg/>
                            <m:e>
                              <m:r>
                                <a:rPr kumimoji="1" lang="en-US" altLang="ja-JP" sz="2400" b="0" i="1" smtClean="0">
                                  <a:latin typeface="Cambria Math" panose="02040503050406030204" pitchFamily="18" charset="0"/>
                                </a:rPr>
                                <m:t>1−</m:t>
                              </m:r>
                              <m:sSubSup>
                                <m:sSubSupPr>
                                  <m:ctrlPr>
                                    <a:rPr kumimoji="1" lang="en-US" altLang="ja-JP" sz="2400" b="0" i="1" smtClean="0">
                                      <a:latin typeface="Cambria Math" panose="02040503050406030204" pitchFamily="18" charset="0"/>
                                    </a:rPr>
                                  </m:ctrlPr>
                                </m:sSubSupPr>
                                <m:e>
                                  <m:r>
                                    <a:rPr kumimoji="1" lang="en-US" altLang="ja-JP" sz="2400" b="0" i="1" smtClean="0">
                                      <a:latin typeface="Cambria Math" panose="02040503050406030204" pitchFamily="18" charset="0"/>
                                    </a:rPr>
                                    <m:t>𝑟</m:t>
                                  </m:r>
                                </m:e>
                                <m:sub>
                                  <m:r>
                                    <a:rPr kumimoji="1" lang="en-US" altLang="ja-JP" sz="2400" b="0" i="1" smtClean="0">
                                      <a:latin typeface="Cambria Math" panose="02040503050406030204" pitchFamily="18" charset="0"/>
                                    </a:rPr>
                                    <m:t>𝑌𝑍</m:t>
                                  </m:r>
                                </m:sub>
                                <m:sup>
                                  <m:r>
                                    <a:rPr kumimoji="1" lang="en-US" altLang="ja-JP" sz="2400" b="0" i="1" smtClean="0">
                                      <a:latin typeface="Cambria Math" panose="02040503050406030204" pitchFamily="18" charset="0"/>
                                    </a:rPr>
                                    <m:t>2</m:t>
                                  </m:r>
                                </m:sup>
                              </m:sSubSup>
                            </m:e>
                          </m:rad>
                        </m:den>
                      </m:f>
                      <m:r>
                        <m:rPr>
                          <m:brk m:alnAt="2"/>
                        </m:rP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−0.371−</m:t>
                          </m:r>
                          <m:d>
                            <m:dPr>
                              <m:ctrlPr>
                                <a:rPr kumimoji="1" lang="en-US" altLang="ja-JP" sz="2400" b="0" i="1" smtClean="0">
                                  <a:latin typeface="Cambria Math" panose="02040503050406030204" pitchFamily="18" charset="0"/>
                                </a:rPr>
                              </m:ctrlPr>
                            </m:dPr>
                            <m:e>
                              <m:r>
                                <a:rPr kumimoji="1" lang="en-US" altLang="ja-JP" sz="2400" b="0" i="1" smtClean="0">
                                  <a:latin typeface="Cambria Math" panose="02040503050406030204" pitchFamily="18" charset="0"/>
                                </a:rPr>
                                <m:t>−0.190</m:t>
                              </m:r>
                            </m:e>
                          </m:d>
                          <m:r>
                            <a:rPr kumimoji="1" lang="en-US" altLang="ja-JP" sz="2400" b="0" i="1" smtClean="0">
                              <a:latin typeface="Cambria Math" panose="02040503050406030204" pitchFamily="18" charset="0"/>
                              <a:ea typeface="Cambria Math" panose="02040503050406030204" pitchFamily="18" charset="0"/>
                            </a:rPr>
                            <m:t>×</m:t>
                          </m:r>
                          <m:d>
                            <m:dPr>
                              <m:ctrlPr>
                                <a:rPr kumimoji="1" lang="en-US" altLang="ja-JP" sz="2400" b="0" i="1" smtClean="0">
                                  <a:latin typeface="Cambria Math" panose="02040503050406030204" pitchFamily="18" charset="0"/>
                                  <a:ea typeface="Cambria Math" panose="02040503050406030204" pitchFamily="18" charset="0"/>
                                </a:rPr>
                              </m:ctrlPr>
                            </m:dPr>
                            <m:e>
                              <m:r>
                                <a:rPr kumimoji="1" lang="en-US" altLang="ja-JP" sz="2400" b="0" i="1" smtClean="0">
                                  <a:latin typeface="Cambria Math" panose="02040503050406030204" pitchFamily="18" charset="0"/>
                                  <a:ea typeface="Cambria Math" panose="02040503050406030204" pitchFamily="18" charset="0"/>
                                </a:rPr>
                                <m:t>0.128</m:t>
                              </m:r>
                            </m:e>
                          </m:d>
                        </m:num>
                        <m:den>
                          <m:rad>
                            <m:radPr>
                              <m:degHide m:val="on"/>
                              <m:ctrlPr>
                                <a:rPr kumimoji="1" lang="en-US" altLang="ja-JP" sz="2400" b="0" i="1" smtClean="0">
                                  <a:latin typeface="Cambria Math" panose="02040503050406030204" pitchFamily="18" charset="0"/>
                                </a:rPr>
                              </m:ctrlPr>
                            </m:radPr>
                            <m:deg/>
                            <m:e>
                              <m:r>
                                <a:rPr kumimoji="1" lang="en-US" altLang="ja-JP" sz="2400" b="0" i="1" smtClean="0">
                                  <a:latin typeface="Cambria Math" panose="02040503050406030204" pitchFamily="18" charset="0"/>
                                </a:rPr>
                                <m:t>1−</m:t>
                              </m:r>
                              <m:sSup>
                                <m:sSupPr>
                                  <m:ctrlPr>
                                    <a:rPr kumimoji="1" lang="en-US" altLang="ja-JP" sz="2400" b="0" i="1" smtClean="0">
                                      <a:latin typeface="Cambria Math" panose="02040503050406030204" pitchFamily="18" charset="0"/>
                                    </a:rPr>
                                  </m:ctrlPr>
                                </m:sSupPr>
                                <m:e>
                                  <m:d>
                                    <m:dPr>
                                      <m:ctrlPr>
                                        <a:rPr kumimoji="1" lang="en-US" altLang="ja-JP" sz="2400" b="0" i="1" smtClean="0">
                                          <a:latin typeface="Cambria Math" panose="02040503050406030204" pitchFamily="18" charset="0"/>
                                        </a:rPr>
                                      </m:ctrlPr>
                                    </m:dPr>
                                    <m:e>
                                      <m:r>
                                        <a:rPr kumimoji="1" lang="en-US" altLang="ja-JP" sz="2400" b="0" i="1" smtClean="0">
                                          <a:latin typeface="Cambria Math" panose="02040503050406030204" pitchFamily="18" charset="0"/>
                                        </a:rPr>
                                        <m:t>−0.190</m:t>
                                      </m:r>
                                    </m:e>
                                  </m:d>
                                </m:e>
                                <m:sup>
                                  <m:r>
                                    <a:rPr kumimoji="1" lang="en-US" altLang="ja-JP" sz="2400" b="0" i="1" smtClean="0">
                                      <a:latin typeface="Cambria Math" panose="02040503050406030204" pitchFamily="18" charset="0"/>
                                    </a:rPr>
                                    <m:t>2</m:t>
                                  </m:r>
                                </m:sup>
                              </m:sSup>
                            </m:e>
                          </m:rad>
                          <m:rad>
                            <m:radPr>
                              <m:degHide m:val="on"/>
                              <m:ctrlPr>
                                <a:rPr kumimoji="1" lang="en-US" altLang="ja-JP" sz="2400" b="0" i="1" smtClean="0">
                                  <a:latin typeface="Cambria Math" panose="02040503050406030204" pitchFamily="18" charset="0"/>
                                </a:rPr>
                              </m:ctrlPr>
                            </m:radPr>
                            <m:deg/>
                            <m:e>
                              <m:r>
                                <a:rPr kumimoji="1" lang="en-US" altLang="ja-JP" sz="2400" b="0" i="1" smtClean="0">
                                  <a:latin typeface="Cambria Math" panose="02040503050406030204" pitchFamily="18" charset="0"/>
                                </a:rPr>
                                <m:t>1−</m:t>
                              </m:r>
                              <m:sSup>
                                <m:sSupPr>
                                  <m:ctrlPr>
                                    <a:rPr kumimoji="1" lang="en-US" altLang="ja-JP" sz="2400" b="0" i="1" smtClean="0">
                                      <a:latin typeface="Cambria Math" panose="02040503050406030204" pitchFamily="18" charset="0"/>
                                    </a:rPr>
                                  </m:ctrlPr>
                                </m:sSupPr>
                                <m:e>
                                  <m:d>
                                    <m:dPr>
                                      <m:ctrlPr>
                                        <a:rPr kumimoji="1" lang="en-US" altLang="ja-JP" sz="2400" b="0" i="1" smtClean="0">
                                          <a:latin typeface="Cambria Math" panose="02040503050406030204" pitchFamily="18" charset="0"/>
                                        </a:rPr>
                                      </m:ctrlPr>
                                    </m:dPr>
                                    <m:e>
                                      <m:r>
                                        <a:rPr kumimoji="1" lang="en-US" altLang="ja-JP" sz="2400" b="0" i="1" smtClean="0">
                                          <a:latin typeface="Cambria Math" panose="02040503050406030204" pitchFamily="18" charset="0"/>
                                        </a:rPr>
                                        <m:t>0.128</m:t>
                                      </m:r>
                                    </m:e>
                                  </m:d>
                                </m:e>
                                <m:sup>
                                  <m:r>
                                    <a:rPr kumimoji="1" lang="en-US" altLang="ja-JP" sz="2400" b="0" i="1" smtClean="0">
                                      <a:latin typeface="Cambria Math" panose="02040503050406030204" pitchFamily="18" charset="0"/>
                                    </a:rPr>
                                    <m:t>2</m:t>
                                  </m:r>
                                </m:sup>
                              </m:sSup>
                            </m:e>
                          </m:rad>
                        </m:den>
                      </m:f>
                      <m:r>
                        <a:rPr kumimoji="1" lang="en-US" altLang="ja-JP" sz="2400" b="0" i="1" smtClean="0">
                          <a:latin typeface="Cambria Math" panose="02040503050406030204" pitchFamily="18" charset="0"/>
                        </a:rPr>
                        <m:t>=−0.357</m:t>
                      </m:r>
                    </m:oMath>
                  </m:oMathPara>
                </a14:m>
                <a:endParaRPr kumimoji="1" lang="ja-JP" altLang="en-US" sz="2400" dirty="0"/>
              </a:p>
            </p:txBody>
          </p:sp>
        </mc:Choice>
        <mc:Fallback>
          <p:sp>
            <p:nvSpPr>
              <p:cNvPr id="6" name="テキスト ボックス 5"/>
              <p:cNvSpPr txBox="1">
                <a:spLocks noRot="1" noChangeAspect="1" noMove="1" noResize="1" noEditPoints="1" noAdjustHandles="1" noChangeArrowheads="1" noChangeShapeType="1" noTextEdit="1"/>
              </p:cNvSpPr>
              <p:nvPr/>
            </p:nvSpPr>
            <p:spPr>
              <a:xfrm>
                <a:off x="1115616" y="2529094"/>
                <a:ext cx="6507359" cy="1659300"/>
              </a:xfrm>
              <a:prstGeom prst="rect">
                <a:avLst/>
              </a:prstGeom>
              <a:blipFill>
                <a:blip r:embed="rId2"/>
                <a:stretch>
                  <a:fillRect r="-4405"/>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30060605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性別が共通原因である疑似相関を疑ったが，２変数 </a:t>
            </a:r>
            <a:r>
              <a:rPr kumimoji="1" lang="en-US" altLang="ja-JP" i="1" dirty="0" smtClean="0">
                <a:latin typeface="Times New Roman" pitchFamily="18" charset="0"/>
                <a:cs typeface="Times New Roman" pitchFamily="18" charset="0"/>
              </a:rPr>
              <a:t>X</a:t>
            </a:r>
            <a:r>
              <a:rPr kumimoji="1" lang="en-US" altLang="ja-JP" dirty="0" smtClean="0"/>
              <a:t> </a:t>
            </a:r>
            <a:r>
              <a:rPr kumimoji="1" lang="ja-JP" altLang="en-US" dirty="0" smtClean="0"/>
              <a:t>と </a:t>
            </a:r>
            <a:r>
              <a:rPr kumimoji="1" lang="en-US" altLang="ja-JP" i="1" dirty="0" smtClean="0">
                <a:latin typeface="Times New Roman" pitchFamily="18" charset="0"/>
                <a:cs typeface="Times New Roman" pitchFamily="18" charset="0"/>
              </a:rPr>
              <a:t>Y</a:t>
            </a:r>
            <a:r>
              <a:rPr kumimoji="1" lang="en-US" altLang="ja-JP" dirty="0" smtClean="0"/>
              <a:t> </a:t>
            </a:r>
            <a:r>
              <a:rPr kumimoji="1" lang="ja-JP" altLang="en-US" dirty="0" smtClean="0"/>
              <a:t>に対して性別（</a:t>
            </a:r>
            <a:r>
              <a:rPr kumimoji="1" lang="en-US" altLang="ja-JP" i="1" dirty="0" smtClean="0">
                <a:latin typeface="Times New Roman" pitchFamily="18" charset="0"/>
                <a:cs typeface="Times New Roman" pitchFamily="18" charset="0"/>
              </a:rPr>
              <a:t>Z</a:t>
            </a:r>
            <a:r>
              <a:rPr kumimoji="1" lang="ja-JP" altLang="en-US" dirty="0" smtClean="0"/>
              <a:t>）はあまり影響しておらず，</a:t>
            </a:r>
            <a:r>
              <a:rPr lang="ja-JP" altLang="en-US" dirty="0" smtClean="0"/>
              <a:t>偏相関は単純相関と少ししか違わなかった．</a:t>
            </a:r>
            <a:endParaRPr kumimoji="1" lang="en-US" altLang="ja-JP" dirty="0" smtClean="0"/>
          </a:p>
          <a:p>
            <a:r>
              <a:rPr kumimoji="1" lang="ja-JP" altLang="en-US" dirty="0" smtClean="0"/>
              <a:t>偏相関係数を説明するための例だったので，３重クロス表の構成は行っていない．もちろん，実際の分析では３重クロス表を構成するべきである．</a:t>
            </a:r>
            <a:endParaRPr kumimoji="1" lang="ja-JP" altLang="en-US" dirty="0"/>
          </a:p>
        </p:txBody>
      </p:sp>
    </p:spTree>
    <p:extLst>
      <p:ext uri="{BB962C8B-B14F-4D97-AF65-F5344CB8AC3E}">
        <p14:creationId xmlns:p14="http://schemas.microsoft.com/office/powerpoint/2010/main" val="1346642168"/>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10.3.2. </a:t>
            </a:r>
            <a:r>
              <a:rPr kumimoji="1" lang="ja-JP" altLang="en-US" dirty="0" smtClean="0"/>
              <a:t>偏相関係数の有意性検定</a:t>
            </a:r>
            <a:endParaRPr kumimoji="1" lang="ja-JP" altLang="en-US" dirty="0"/>
          </a:p>
        </p:txBody>
      </p:sp>
      <p:sp>
        <p:nvSpPr>
          <p:cNvPr id="3" name="コンテンツ プレースホルダー 2"/>
          <p:cNvSpPr>
            <a:spLocks noGrp="1"/>
          </p:cNvSpPr>
          <p:nvPr>
            <p:ph idx="1"/>
          </p:nvPr>
        </p:nvSpPr>
        <p:spPr/>
        <p:txBody>
          <a:bodyPr/>
          <a:lstStyle/>
          <a:p>
            <a:r>
              <a:rPr lang="ja-JP" altLang="en-US" dirty="0"/>
              <a:t>第３の変数に</a:t>
            </a:r>
            <a:r>
              <a:rPr lang="ja-JP" altLang="en-US" dirty="0" smtClean="0"/>
              <a:t>よる統制を行っても，興味ある２変数間には相関が存在する（つまり，母集団での偏相関係数はゼロではない）と言えるか？</a:t>
            </a:r>
            <a:endParaRPr lang="en-US" altLang="ja-JP" dirty="0" smtClean="0"/>
          </a:p>
          <a:p>
            <a:pPr lvl="1"/>
            <a:r>
              <a:rPr lang="ja-JP" altLang="en-US" dirty="0" smtClean="0"/>
              <a:t>帰無仮説 </a:t>
            </a:r>
            <a:r>
              <a:rPr lang="en-US" altLang="ja-JP" i="1" dirty="0" smtClean="0">
                <a:latin typeface="Times New Roman" pitchFamily="18" charset="0"/>
                <a:cs typeface="Times New Roman" pitchFamily="18" charset="0"/>
              </a:rPr>
              <a:t>H</a:t>
            </a:r>
            <a:r>
              <a:rPr lang="en-US" altLang="ja-JP" baseline="-25000" dirty="0" smtClean="0"/>
              <a:t>0</a:t>
            </a:r>
            <a:r>
              <a:rPr lang="ja-JP" altLang="en-US" dirty="0"/>
              <a:t>：母集団での偏相関係数は</a:t>
            </a:r>
            <a:r>
              <a:rPr lang="ja-JP" altLang="en-US" dirty="0" smtClean="0"/>
              <a:t>０</a:t>
            </a:r>
            <a:endParaRPr lang="en-US" altLang="ja-JP" dirty="0" smtClean="0"/>
          </a:p>
          <a:p>
            <a:pPr lvl="1"/>
            <a:r>
              <a:rPr kumimoji="1" lang="ja-JP" altLang="en-US" dirty="0"/>
              <a:t>対立</a:t>
            </a:r>
            <a:r>
              <a:rPr kumimoji="1" lang="ja-JP" altLang="en-US" dirty="0" smtClean="0"/>
              <a:t>仮説 </a:t>
            </a:r>
            <a:r>
              <a:rPr lang="en-US" altLang="ja-JP" i="1" dirty="0" smtClean="0">
                <a:latin typeface="Times New Roman" pitchFamily="18" charset="0"/>
                <a:cs typeface="Times New Roman" pitchFamily="18" charset="0"/>
              </a:rPr>
              <a:t>H</a:t>
            </a:r>
            <a:r>
              <a:rPr lang="en-US" altLang="ja-JP" baseline="-25000" dirty="0" smtClean="0"/>
              <a:t>1</a:t>
            </a:r>
            <a:r>
              <a:rPr lang="ja-JP" altLang="en-US" dirty="0" smtClean="0"/>
              <a:t>：</a:t>
            </a:r>
            <a:r>
              <a:rPr lang="ja-JP" altLang="en-US" dirty="0"/>
              <a:t>母集団での偏相関係数は</a:t>
            </a:r>
            <a:r>
              <a:rPr lang="ja-JP" altLang="en-US" dirty="0" smtClean="0"/>
              <a:t>０ではない（両側検定の対立仮説）</a:t>
            </a:r>
            <a:endParaRPr lang="en-US" altLang="ja-JP" dirty="0"/>
          </a:p>
        </p:txBody>
      </p:sp>
      <p:sp>
        <p:nvSpPr>
          <p:cNvPr id="4" name="テキスト ボックス 3"/>
          <p:cNvSpPr txBox="1"/>
          <p:nvPr/>
        </p:nvSpPr>
        <p:spPr>
          <a:xfrm>
            <a:off x="1598236" y="5013176"/>
            <a:ext cx="7056784" cy="1200329"/>
          </a:xfrm>
          <a:prstGeom prst="rect">
            <a:avLst/>
          </a:prstGeom>
          <a:noFill/>
        </p:spPr>
        <p:txBody>
          <a:bodyPr wrap="square" rtlCol="0">
            <a:spAutoFit/>
          </a:bodyPr>
          <a:lstStyle/>
          <a:p>
            <a:r>
              <a:rPr kumimoji="1" lang="ja-JP" altLang="en-US" sz="2400" dirty="0" smtClean="0"/>
              <a:t>注意：テキストでは，外に飲みに行った経験があると婚前性交に対して寛容になると考えて，対立仮説を片側にしている．</a:t>
            </a:r>
            <a:endParaRPr kumimoji="1" lang="ja-JP" altLang="en-US" sz="2400" dirty="0"/>
          </a:p>
        </p:txBody>
      </p:sp>
    </p:spTree>
    <p:extLst>
      <p:ext uri="{BB962C8B-B14F-4D97-AF65-F5344CB8AC3E}">
        <p14:creationId xmlns:p14="http://schemas.microsoft.com/office/powerpoint/2010/main" val="215214064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検定統計量</a:t>
            </a:r>
            <a:endParaRPr kumimoji="1" lang="en-US" altLang="ja-JP" dirty="0" smtClean="0"/>
          </a:p>
        </p:txBody>
      </p:sp>
      <mc:AlternateContent xmlns:mc="http://schemas.openxmlformats.org/markup-compatibility/2006">
        <mc:Choice xmlns:a14="http://schemas.microsoft.com/office/drawing/2010/main" Requires="a14">
          <p:sp>
            <p:nvSpPr>
              <p:cNvPr id="6" name="テキスト ボックス 5"/>
              <p:cNvSpPr txBox="1"/>
              <p:nvPr/>
            </p:nvSpPr>
            <p:spPr>
              <a:xfrm>
                <a:off x="2195736" y="2636912"/>
                <a:ext cx="3417218" cy="975011"/>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kumimoji="1" lang="en-US" altLang="ja-JP" sz="2800" i="1" smtClean="0">
                              <a:latin typeface="Cambria Math" panose="02040503050406030204" pitchFamily="18" charset="0"/>
                            </a:rPr>
                          </m:ctrlPr>
                        </m:sSubPr>
                        <m:e>
                          <m:r>
                            <a:rPr kumimoji="1" lang="en-US" altLang="ja-JP" sz="2800" b="0" i="1" smtClean="0">
                              <a:latin typeface="Cambria Math" panose="02040503050406030204" pitchFamily="18" charset="0"/>
                            </a:rPr>
                            <m:t>𝐹</m:t>
                          </m:r>
                        </m:e>
                        <m:sub>
                          <m:r>
                            <a:rPr kumimoji="1" lang="en-US" altLang="ja-JP" sz="2800" b="0" i="1" smtClean="0">
                              <a:latin typeface="Cambria Math" panose="02040503050406030204" pitchFamily="18" charset="0"/>
                            </a:rPr>
                            <m:t>1,</m:t>
                          </m:r>
                          <m:r>
                            <a:rPr kumimoji="1" lang="en-US" altLang="ja-JP" sz="2800" b="0" i="1" smtClean="0">
                              <a:latin typeface="Cambria Math" panose="02040503050406030204" pitchFamily="18" charset="0"/>
                            </a:rPr>
                            <m:t>𝑁</m:t>
                          </m:r>
                          <m:r>
                            <a:rPr kumimoji="1" lang="en-US" altLang="ja-JP" sz="2800" b="0" i="1" smtClean="0">
                              <a:latin typeface="Cambria Math" panose="02040503050406030204" pitchFamily="18" charset="0"/>
                            </a:rPr>
                            <m:t>−3</m:t>
                          </m:r>
                        </m:sub>
                      </m:sSub>
                      <m:r>
                        <a:rPr kumimoji="1" lang="en-US" altLang="ja-JP" sz="2800" b="0" i="1" smtClean="0">
                          <a:latin typeface="Cambria Math" panose="02040503050406030204" pitchFamily="18" charset="0"/>
                        </a:rPr>
                        <m:t>=</m:t>
                      </m:r>
                      <m:f>
                        <m:fPr>
                          <m:ctrlPr>
                            <a:rPr kumimoji="1" lang="en-US" altLang="ja-JP" sz="2800" b="0" i="1" smtClean="0">
                              <a:latin typeface="Cambria Math" panose="02040503050406030204" pitchFamily="18" charset="0"/>
                            </a:rPr>
                          </m:ctrlPr>
                        </m:fPr>
                        <m:num>
                          <m:sSubSup>
                            <m:sSubSupPr>
                              <m:ctrlPr>
                                <a:rPr kumimoji="1" lang="en-US" altLang="ja-JP" sz="2800" b="0" i="1" smtClean="0">
                                  <a:latin typeface="Cambria Math" panose="02040503050406030204" pitchFamily="18" charset="0"/>
                                </a:rPr>
                              </m:ctrlPr>
                            </m:sSubSupPr>
                            <m:e>
                              <m:r>
                                <a:rPr kumimoji="1" lang="en-US" altLang="ja-JP" sz="2800" b="0" i="1" smtClean="0">
                                  <a:latin typeface="Cambria Math" panose="02040503050406030204" pitchFamily="18" charset="0"/>
                                </a:rPr>
                                <m:t>𝑟</m:t>
                              </m:r>
                            </m:e>
                            <m:sub>
                              <m:r>
                                <a:rPr kumimoji="1" lang="en-US" altLang="ja-JP" sz="2800" b="0" i="1" smtClean="0">
                                  <a:latin typeface="Cambria Math" panose="02040503050406030204" pitchFamily="18" charset="0"/>
                                </a:rPr>
                                <m:t>𝑋𝑌</m:t>
                              </m:r>
                              <m:r>
                                <a:rPr kumimoji="1" lang="en-US" altLang="ja-JP" sz="2800" b="0" i="1" smtClean="0">
                                  <a:latin typeface="Cambria Math" panose="02040503050406030204" pitchFamily="18" charset="0"/>
                                  <a:ea typeface="Cambria Math" panose="02040503050406030204" pitchFamily="18" charset="0"/>
                                </a:rPr>
                                <m:t>∙</m:t>
                              </m:r>
                              <m:r>
                                <a:rPr kumimoji="1" lang="en-US" altLang="ja-JP" sz="2800" b="0" i="1" smtClean="0">
                                  <a:latin typeface="Cambria Math" panose="02040503050406030204" pitchFamily="18" charset="0"/>
                                  <a:ea typeface="Cambria Math" panose="02040503050406030204" pitchFamily="18" charset="0"/>
                                </a:rPr>
                                <m:t>𝑍</m:t>
                              </m:r>
                            </m:sub>
                            <m:sup>
                              <m:r>
                                <a:rPr kumimoji="1" lang="en-US" altLang="ja-JP" sz="2800" b="0" i="1" smtClean="0">
                                  <a:latin typeface="Cambria Math" panose="02040503050406030204" pitchFamily="18" charset="0"/>
                                </a:rPr>
                                <m:t>2</m:t>
                              </m:r>
                            </m:sup>
                          </m:sSubSup>
                          <m:d>
                            <m:dPr>
                              <m:ctrlPr>
                                <a:rPr kumimoji="1" lang="en-US" altLang="ja-JP" sz="2800" b="0" i="1" smtClean="0">
                                  <a:latin typeface="Cambria Math" panose="02040503050406030204" pitchFamily="18" charset="0"/>
                                </a:rPr>
                              </m:ctrlPr>
                            </m:dPr>
                            <m:e>
                              <m:r>
                                <a:rPr kumimoji="1" lang="en-US" altLang="ja-JP" sz="2800" b="0" i="1" smtClean="0">
                                  <a:latin typeface="Cambria Math" panose="02040503050406030204" pitchFamily="18" charset="0"/>
                                </a:rPr>
                                <m:t>𝑁</m:t>
                              </m:r>
                              <m:r>
                                <a:rPr kumimoji="1" lang="en-US" altLang="ja-JP" sz="2800" b="0" i="1" smtClean="0">
                                  <a:latin typeface="Cambria Math" panose="02040503050406030204" pitchFamily="18" charset="0"/>
                                </a:rPr>
                                <m:t>−3</m:t>
                              </m:r>
                            </m:e>
                          </m:d>
                        </m:num>
                        <m:den>
                          <m:r>
                            <a:rPr kumimoji="1" lang="en-US" altLang="ja-JP" sz="2800" b="0" i="1" smtClean="0">
                              <a:latin typeface="Cambria Math" panose="02040503050406030204" pitchFamily="18" charset="0"/>
                            </a:rPr>
                            <m:t>1−</m:t>
                          </m:r>
                          <m:sSubSup>
                            <m:sSubSupPr>
                              <m:ctrlPr>
                                <a:rPr kumimoji="1" lang="en-US" altLang="ja-JP" sz="2800" b="0" i="1" smtClean="0">
                                  <a:latin typeface="Cambria Math" panose="02040503050406030204" pitchFamily="18" charset="0"/>
                                </a:rPr>
                              </m:ctrlPr>
                            </m:sSubSupPr>
                            <m:e>
                              <m:r>
                                <a:rPr kumimoji="1" lang="en-US" altLang="ja-JP" sz="2800" b="0" i="1" smtClean="0">
                                  <a:latin typeface="Cambria Math" panose="02040503050406030204" pitchFamily="18" charset="0"/>
                                </a:rPr>
                                <m:t>𝑟</m:t>
                              </m:r>
                            </m:e>
                            <m:sub>
                              <m:r>
                                <a:rPr kumimoji="1" lang="en-US" altLang="ja-JP" sz="2800" b="0" i="1" smtClean="0">
                                  <a:latin typeface="Cambria Math" panose="02040503050406030204" pitchFamily="18" charset="0"/>
                                </a:rPr>
                                <m:t>𝑋𝑌</m:t>
                              </m:r>
                              <m:r>
                                <a:rPr kumimoji="1" lang="en-US" altLang="ja-JP" sz="2800" b="0" i="1" smtClean="0">
                                  <a:latin typeface="Cambria Math" panose="02040503050406030204" pitchFamily="18" charset="0"/>
                                  <a:ea typeface="Cambria Math" panose="02040503050406030204" pitchFamily="18" charset="0"/>
                                </a:rPr>
                                <m:t>∙</m:t>
                              </m:r>
                              <m:r>
                                <a:rPr kumimoji="1" lang="en-US" altLang="ja-JP" sz="2800" b="0" i="1" smtClean="0">
                                  <a:latin typeface="Cambria Math" panose="02040503050406030204" pitchFamily="18" charset="0"/>
                                  <a:ea typeface="Cambria Math" panose="02040503050406030204" pitchFamily="18" charset="0"/>
                                </a:rPr>
                                <m:t>𝑍</m:t>
                              </m:r>
                            </m:sub>
                            <m:sup>
                              <m:r>
                                <a:rPr kumimoji="1" lang="en-US" altLang="ja-JP" sz="2800" b="0" i="1" smtClean="0">
                                  <a:latin typeface="Cambria Math" panose="02040503050406030204" pitchFamily="18" charset="0"/>
                                </a:rPr>
                                <m:t>2</m:t>
                              </m:r>
                            </m:sup>
                          </m:sSubSup>
                        </m:den>
                      </m:f>
                    </m:oMath>
                  </m:oMathPara>
                </a14:m>
                <a:endParaRPr kumimoji="1" lang="ja-JP" altLang="en-US" sz="2800" dirty="0"/>
              </a:p>
            </p:txBody>
          </p:sp>
        </mc:Choice>
        <mc:Fallback>
          <p:sp>
            <p:nvSpPr>
              <p:cNvPr id="6" name="テキスト ボックス 5"/>
              <p:cNvSpPr txBox="1">
                <a:spLocks noRot="1" noChangeAspect="1" noMove="1" noResize="1" noEditPoints="1" noAdjustHandles="1" noChangeArrowheads="1" noChangeShapeType="1" noTextEdit="1"/>
              </p:cNvSpPr>
              <p:nvPr/>
            </p:nvSpPr>
            <p:spPr>
              <a:xfrm>
                <a:off x="2195736" y="2636912"/>
                <a:ext cx="3417218" cy="975011"/>
              </a:xfrm>
              <a:prstGeom prst="rect">
                <a:avLst/>
              </a:prstGeom>
              <a:blipFill>
                <a:blip r:embed="rId2"/>
                <a:stretch>
                  <a:fillRect/>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7" name="テキスト ボックス 6"/>
              <p:cNvSpPr txBox="1"/>
              <p:nvPr/>
            </p:nvSpPr>
            <p:spPr>
              <a:xfrm>
                <a:off x="2195736" y="4104992"/>
                <a:ext cx="3111942" cy="1087285"/>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kumimoji="1" lang="en-US" altLang="ja-JP" sz="2800" i="1" smtClean="0">
                              <a:latin typeface="Cambria Math" panose="02040503050406030204" pitchFamily="18" charset="0"/>
                            </a:rPr>
                          </m:ctrlPr>
                        </m:sSubPr>
                        <m:e>
                          <m:r>
                            <a:rPr kumimoji="1" lang="en-US" altLang="ja-JP" sz="2800" b="0" i="1" smtClean="0">
                              <a:latin typeface="Cambria Math" panose="02040503050406030204" pitchFamily="18" charset="0"/>
                            </a:rPr>
                            <m:t>𝑡</m:t>
                          </m:r>
                        </m:e>
                        <m:sub>
                          <m:r>
                            <a:rPr kumimoji="1" lang="en-US" altLang="ja-JP" sz="2800" b="0" i="1" smtClean="0">
                              <a:latin typeface="Cambria Math" panose="02040503050406030204" pitchFamily="18" charset="0"/>
                            </a:rPr>
                            <m:t>𝑁</m:t>
                          </m:r>
                          <m:r>
                            <a:rPr kumimoji="1" lang="en-US" altLang="ja-JP" sz="2800" b="0" i="1" smtClean="0">
                              <a:latin typeface="Cambria Math" panose="02040503050406030204" pitchFamily="18" charset="0"/>
                            </a:rPr>
                            <m:t>−3</m:t>
                          </m:r>
                        </m:sub>
                      </m:sSub>
                      <m:r>
                        <a:rPr kumimoji="1" lang="en-US" altLang="ja-JP" sz="2800" b="0" i="1" smtClean="0">
                          <a:latin typeface="Cambria Math" panose="02040503050406030204" pitchFamily="18" charset="0"/>
                        </a:rPr>
                        <m:t>=</m:t>
                      </m:r>
                      <m:f>
                        <m:fPr>
                          <m:ctrlPr>
                            <a:rPr kumimoji="1" lang="en-US" altLang="ja-JP" sz="2800" b="0" i="1" smtClean="0">
                              <a:latin typeface="Cambria Math" panose="02040503050406030204" pitchFamily="18" charset="0"/>
                            </a:rPr>
                          </m:ctrlPr>
                        </m:fPr>
                        <m:num>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𝑟</m:t>
                              </m:r>
                            </m:e>
                            <m:sub>
                              <m:r>
                                <a:rPr kumimoji="1" lang="en-US" altLang="ja-JP" sz="2800" b="0" i="1" smtClean="0">
                                  <a:latin typeface="Cambria Math" panose="02040503050406030204" pitchFamily="18" charset="0"/>
                                </a:rPr>
                                <m:t>𝑋𝑌</m:t>
                              </m:r>
                              <m:r>
                                <a:rPr kumimoji="1" lang="en-US" altLang="ja-JP" sz="2800" b="0" i="1" smtClean="0">
                                  <a:latin typeface="Cambria Math" panose="02040503050406030204" pitchFamily="18" charset="0"/>
                                  <a:ea typeface="Cambria Math" panose="02040503050406030204" pitchFamily="18" charset="0"/>
                                </a:rPr>
                                <m:t>∙</m:t>
                              </m:r>
                              <m:r>
                                <a:rPr kumimoji="1" lang="en-US" altLang="ja-JP" sz="2800" b="0" i="1" smtClean="0">
                                  <a:latin typeface="Cambria Math" panose="02040503050406030204" pitchFamily="18" charset="0"/>
                                  <a:ea typeface="Cambria Math" panose="02040503050406030204" pitchFamily="18" charset="0"/>
                                </a:rPr>
                                <m:t>𝑍</m:t>
                              </m:r>
                            </m:sub>
                          </m:sSub>
                          <m:rad>
                            <m:radPr>
                              <m:degHide m:val="on"/>
                              <m:ctrlPr>
                                <a:rPr kumimoji="1" lang="en-US" altLang="ja-JP" sz="2800" b="0" i="1" smtClean="0">
                                  <a:latin typeface="Cambria Math" panose="02040503050406030204" pitchFamily="18" charset="0"/>
                                </a:rPr>
                              </m:ctrlPr>
                            </m:radPr>
                            <m:deg/>
                            <m:e>
                              <m:r>
                                <a:rPr kumimoji="1" lang="en-US" altLang="ja-JP" sz="2800" b="0" i="1" smtClean="0">
                                  <a:latin typeface="Cambria Math" panose="02040503050406030204" pitchFamily="18" charset="0"/>
                                </a:rPr>
                                <m:t>𝑁</m:t>
                              </m:r>
                              <m:r>
                                <a:rPr kumimoji="1" lang="en-US" altLang="ja-JP" sz="2800" b="0" i="1" smtClean="0">
                                  <a:latin typeface="Cambria Math" panose="02040503050406030204" pitchFamily="18" charset="0"/>
                                </a:rPr>
                                <m:t>−3</m:t>
                              </m:r>
                            </m:e>
                          </m:rad>
                        </m:num>
                        <m:den>
                          <m:rad>
                            <m:radPr>
                              <m:degHide m:val="on"/>
                              <m:ctrlPr>
                                <a:rPr kumimoji="1" lang="en-US" altLang="ja-JP" sz="2800" b="0" i="1" smtClean="0">
                                  <a:latin typeface="Cambria Math" panose="02040503050406030204" pitchFamily="18" charset="0"/>
                                </a:rPr>
                              </m:ctrlPr>
                            </m:radPr>
                            <m:deg/>
                            <m:e>
                              <m:r>
                                <a:rPr kumimoji="1" lang="en-US" altLang="ja-JP" sz="2800" b="0" i="1" smtClean="0">
                                  <a:latin typeface="Cambria Math" panose="02040503050406030204" pitchFamily="18" charset="0"/>
                                </a:rPr>
                                <m:t>1−</m:t>
                              </m:r>
                              <m:sSubSup>
                                <m:sSubSupPr>
                                  <m:ctrlPr>
                                    <a:rPr kumimoji="1" lang="en-US" altLang="ja-JP" sz="2800" b="0" i="1" smtClean="0">
                                      <a:latin typeface="Cambria Math" panose="02040503050406030204" pitchFamily="18" charset="0"/>
                                    </a:rPr>
                                  </m:ctrlPr>
                                </m:sSubSupPr>
                                <m:e>
                                  <m:r>
                                    <a:rPr kumimoji="1" lang="en-US" altLang="ja-JP" sz="2800" b="0" i="1" smtClean="0">
                                      <a:latin typeface="Cambria Math" panose="02040503050406030204" pitchFamily="18" charset="0"/>
                                    </a:rPr>
                                    <m:t>𝑟</m:t>
                                  </m:r>
                                </m:e>
                                <m:sub>
                                  <m:r>
                                    <a:rPr kumimoji="1" lang="en-US" altLang="ja-JP" sz="2800" b="0" i="1" smtClean="0">
                                      <a:latin typeface="Cambria Math" panose="02040503050406030204" pitchFamily="18" charset="0"/>
                                    </a:rPr>
                                    <m:t>𝑋𝑌</m:t>
                                  </m:r>
                                  <m:r>
                                    <a:rPr kumimoji="1" lang="en-US" altLang="ja-JP" sz="2800" b="0" i="1" smtClean="0">
                                      <a:latin typeface="Cambria Math" panose="02040503050406030204" pitchFamily="18" charset="0"/>
                                      <a:ea typeface="Cambria Math" panose="02040503050406030204" pitchFamily="18" charset="0"/>
                                    </a:rPr>
                                    <m:t>∙</m:t>
                                  </m:r>
                                  <m:r>
                                    <a:rPr kumimoji="1" lang="en-US" altLang="ja-JP" sz="2800" b="0" i="1" smtClean="0">
                                      <a:latin typeface="Cambria Math" panose="02040503050406030204" pitchFamily="18" charset="0"/>
                                      <a:ea typeface="Cambria Math" panose="02040503050406030204" pitchFamily="18" charset="0"/>
                                    </a:rPr>
                                    <m:t>𝑍</m:t>
                                  </m:r>
                                </m:sub>
                                <m:sup>
                                  <m:r>
                                    <a:rPr kumimoji="1" lang="en-US" altLang="ja-JP" sz="2800" b="0" i="1" smtClean="0">
                                      <a:latin typeface="Cambria Math" panose="02040503050406030204" pitchFamily="18" charset="0"/>
                                    </a:rPr>
                                    <m:t>2</m:t>
                                  </m:r>
                                </m:sup>
                              </m:sSubSup>
                            </m:e>
                          </m:rad>
                        </m:den>
                      </m:f>
                    </m:oMath>
                  </m:oMathPara>
                </a14:m>
                <a:endParaRPr kumimoji="1" lang="ja-JP" altLang="en-US" sz="2800" dirty="0"/>
              </a:p>
            </p:txBody>
          </p:sp>
        </mc:Choice>
        <mc:Fallback>
          <p:sp>
            <p:nvSpPr>
              <p:cNvPr id="7" name="テキスト ボックス 6"/>
              <p:cNvSpPr txBox="1">
                <a:spLocks noRot="1" noChangeAspect="1" noMove="1" noResize="1" noEditPoints="1" noAdjustHandles="1" noChangeArrowheads="1" noChangeShapeType="1" noTextEdit="1"/>
              </p:cNvSpPr>
              <p:nvPr/>
            </p:nvSpPr>
            <p:spPr>
              <a:xfrm>
                <a:off x="2195736" y="4104992"/>
                <a:ext cx="3111942" cy="1087285"/>
              </a:xfrm>
              <a:prstGeom prst="rect">
                <a:avLst/>
              </a:prstGeom>
              <a:blipFill>
                <a:blip r:embed="rId3"/>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29726792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理解確認のポイント</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第３の変数</a:t>
            </a:r>
            <a:r>
              <a:rPr kumimoji="1" lang="ja-JP" altLang="en-US" i="1" dirty="0" smtClean="0">
                <a:latin typeface="Times New Roman" panose="02020603050405020304" pitchFamily="18" charset="0"/>
                <a:cs typeface="Times New Roman" panose="02020603050405020304" pitchFamily="18" charset="0"/>
              </a:rPr>
              <a:t> </a:t>
            </a:r>
            <a:r>
              <a:rPr kumimoji="1" lang="en-US" altLang="ja-JP" i="1" dirty="0" smtClean="0">
                <a:latin typeface="Times New Roman" panose="02020603050405020304" pitchFamily="18" charset="0"/>
                <a:cs typeface="Times New Roman" panose="02020603050405020304" pitchFamily="18" charset="0"/>
              </a:rPr>
              <a:t>Z </a:t>
            </a:r>
            <a:r>
              <a:rPr kumimoji="1" lang="ja-JP" altLang="en-US" dirty="0" smtClean="0"/>
              <a:t>による，（</a:t>
            </a:r>
            <a:r>
              <a:rPr kumimoji="1" lang="en-US" altLang="ja-JP" i="1" dirty="0" smtClean="0">
                <a:latin typeface="Times New Roman" panose="02020603050405020304" pitchFamily="18" charset="0"/>
                <a:cs typeface="Times New Roman" panose="02020603050405020304" pitchFamily="18" charset="0"/>
              </a:rPr>
              <a:t>X</a:t>
            </a:r>
            <a:r>
              <a:rPr kumimoji="1" lang="en-US" altLang="ja-JP" dirty="0" smtClean="0"/>
              <a:t> </a:t>
            </a:r>
            <a:r>
              <a:rPr kumimoji="1" lang="ja-JP" altLang="en-US" dirty="0" smtClean="0"/>
              <a:t>と </a:t>
            </a:r>
            <a:r>
              <a:rPr kumimoji="1" lang="en-US" altLang="ja-JP" i="1" dirty="0" smtClean="0">
                <a:latin typeface="Times New Roman" panose="02020603050405020304" pitchFamily="18" charset="0"/>
                <a:cs typeface="Times New Roman" panose="02020603050405020304" pitchFamily="18" charset="0"/>
              </a:rPr>
              <a:t>Y</a:t>
            </a:r>
            <a:r>
              <a:rPr kumimoji="1" lang="en-US" altLang="ja-JP" dirty="0" smtClean="0"/>
              <a:t> </a:t>
            </a:r>
            <a:r>
              <a:rPr kumimoji="1" lang="ja-JP" altLang="en-US" dirty="0" smtClean="0"/>
              <a:t>の）疑似関係とは何か，説明できますか？</a:t>
            </a:r>
            <a:endParaRPr kumimoji="1" lang="en-US" altLang="ja-JP" dirty="0" smtClean="0"/>
          </a:p>
          <a:p>
            <a:r>
              <a:rPr lang="ja-JP" altLang="en-US" dirty="0"/>
              <a:t>第３の</a:t>
            </a:r>
            <a:r>
              <a:rPr lang="ja-JP" altLang="en-US" dirty="0" smtClean="0"/>
              <a:t>変数 </a:t>
            </a:r>
            <a:r>
              <a:rPr lang="en-US" altLang="ja-JP" i="1" dirty="0" smtClean="0">
                <a:latin typeface="Times New Roman" panose="02020603050405020304" pitchFamily="18" charset="0"/>
                <a:cs typeface="Times New Roman" panose="02020603050405020304" pitchFamily="18" charset="0"/>
              </a:rPr>
              <a:t>Z </a:t>
            </a:r>
            <a:r>
              <a:rPr lang="ja-JP" altLang="en-US" dirty="0" smtClean="0"/>
              <a:t>による，媒介関係とは何か，説明できますか？</a:t>
            </a:r>
            <a:endParaRPr lang="en-US" altLang="ja-JP" dirty="0" smtClean="0"/>
          </a:p>
          <a:p>
            <a:r>
              <a:rPr lang="ja-JP" altLang="en-US" dirty="0"/>
              <a:t>多重クロス表</a:t>
            </a:r>
            <a:r>
              <a:rPr lang="ja-JP" altLang="en-US" dirty="0" smtClean="0"/>
              <a:t>を構成する目的を説明できますか？</a:t>
            </a:r>
            <a:endParaRPr lang="en-US" altLang="ja-JP" dirty="0" smtClean="0"/>
          </a:p>
        </p:txBody>
      </p:sp>
    </p:spTree>
    <p:extLst>
      <p:ext uri="{BB962C8B-B14F-4D97-AF65-F5344CB8AC3E}">
        <p14:creationId xmlns:p14="http://schemas.microsoft.com/office/powerpoint/2010/main" val="348274796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dirty="0"/>
              <a:t>多重クロス表を構成することができますか？</a:t>
            </a:r>
            <a:endParaRPr lang="en-US" altLang="ja-JP" dirty="0"/>
          </a:p>
          <a:p>
            <a:pPr lvl="1"/>
            <a:r>
              <a:rPr lang="ja-JP" altLang="en-US" dirty="0"/>
              <a:t>零次の表</a:t>
            </a:r>
            <a:endParaRPr lang="en-US" altLang="ja-JP" dirty="0"/>
          </a:p>
          <a:p>
            <a:pPr lvl="1"/>
            <a:r>
              <a:rPr lang="ja-JP" altLang="en-US" dirty="0"/>
              <a:t>１次の表</a:t>
            </a:r>
          </a:p>
          <a:p>
            <a:r>
              <a:rPr kumimoji="1" lang="ja-JP" altLang="en-US" dirty="0" smtClean="0"/>
              <a:t>条件つき相関係数から，媒介関係あるいは疑似関係を明らかにすることができますか？</a:t>
            </a:r>
            <a:endParaRPr kumimoji="1" lang="en-US" altLang="ja-JP" dirty="0" smtClean="0"/>
          </a:p>
          <a:p>
            <a:r>
              <a:rPr lang="ja-JP" altLang="en-US" dirty="0"/>
              <a:t>条件つき相関係数から</a:t>
            </a:r>
            <a:r>
              <a:rPr lang="ja-JP" altLang="en-US" dirty="0" smtClean="0"/>
              <a:t>，交互作用効果を見つけること</a:t>
            </a:r>
            <a:r>
              <a:rPr lang="ja-JP" altLang="en-US" dirty="0"/>
              <a:t>ができますか</a:t>
            </a:r>
            <a:r>
              <a:rPr lang="ja-JP" altLang="en-US" dirty="0" smtClean="0"/>
              <a:t>？</a:t>
            </a:r>
            <a:endParaRPr lang="en-US" altLang="ja-JP" dirty="0" smtClean="0"/>
          </a:p>
        </p:txBody>
      </p:sp>
    </p:spTree>
    <p:extLst>
      <p:ext uri="{BB962C8B-B14F-4D97-AF65-F5344CB8AC3E}">
        <p14:creationId xmlns:p14="http://schemas.microsoft.com/office/powerpoint/2010/main" val="345961572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dirty="0"/>
              <a:t>偏相関係数とは何か，説明できますか</a:t>
            </a:r>
            <a:r>
              <a:rPr lang="ja-JP" altLang="en-US" dirty="0" smtClean="0"/>
              <a:t>？</a:t>
            </a:r>
            <a:endParaRPr lang="en-US" altLang="ja-JP" dirty="0" smtClean="0"/>
          </a:p>
          <a:p>
            <a:r>
              <a:rPr lang="ja-JP" altLang="en-US" dirty="0"/>
              <a:t>偏相関</a:t>
            </a:r>
            <a:r>
              <a:rPr lang="ja-JP" altLang="en-US" dirty="0" smtClean="0"/>
              <a:t>係数を計算することができますか？</a:t>
            </a:r>
            <a:endParaRPr lang="en-US" altLang="ja-JP" dirty="0"/>
          </a:p>
          <a:p>
            <a:pPr lvl="1"/>
            <a:r>
              <a:rPr lang="ja-JP" altLang="en-US" dirty="0"/>
              <a:t>定義式は覚えなくてもよい．</a:t>
            </a:r>
            <a:endParaRPr lang="en-US" altLang="ja-JP" dirty="0"/>
          </a:p>
          <a:p>
            <a:r>
              <a:rPr kumimoji="1" lang="ja-JP" altLang="en-US" dirty="0" smtClean="0"/>
              <a:t>第３の変数 </a:t>
            </a:r>
            <a:r>
              <a:rPr kumimoji="1" lang="en-US" altLang="ja-JP" i="1" dirty="0" smtClean="0">
                <a:latin typeface="Times New Roman" panose="02020603050405020304" pitchFamily="18" charset="0"/>
                <a:cs typeface="Times New Roman" panose="02020603050405020304" pitchFamily="18" charset="0"/>
              </a:rPr>
              <a:t>Z</a:t>
            </a:r>
            <a:r>
              <a:rPr kumimoji="1" lang="en-US" altLang="ja-JP" dirty="0" smtClean="0"/>
              <a:t> </a:t>
            </a:r>
            <a:r>
              <a:rPr kumimoji="1" lang="ja-JP" altLang="en-US" dirty="0" smtClean="0"/>
              <a:t>による媒介関係あるいは疑似関係が存在する場合，</a:t>
            </a:r>
            <a:r>
              <a:rPr kumimoji="1" lang="en-US" altLang="ja-JP" i="1" dirty="0" smtClean="0">
                <a:latin typeface="Times New Roman" panose="02020603050405020304" pitchFamily="18" charset="0"/>
                <a:cs typeface="Times New Roman" panose="02020603050405020304" pitchFamily="18" charset="0"/>
              </a:rPr>
              <a:t>X</a:t>
            </a:r>
            <a:r>
              <a:rPr kumimoji="1" lang="en-US" altLang="ja-JP" dirty="0" smtClean="0"/>
              <a:t> </a:t>
            </a:r>
            <a:r>
              <a:rPr kumimoji="1" lang="ja-JP" altLang="en-US" dirty="0" smtClean="0"/>
              <a:t>と </a:t>
            </a:r>
            <a:r>
              <a:rPr kumimoji="1" lang="en-US" altLang="ja-JP" i="1" dirty="0" smtClean="0">
                <a:latin typeface="Times New Roman" panose="02020603050405020304" pitchFamily="18" charset="0"/>
                <a:cs typeface="Times New Roman" panose="02020603050405020304" pitchFamily="18" charset="0"/>
              </a:rPr>
              <a:t>Y</a:t>
            </a:r>
            <a:r>
              <a:rPr kumimoji="1" lang="en-US" altLang="ja-JP" dirty="0" smtClean="0"/>
              <a:t> </a:t>
            </a:r>
            <a:r>
              <a:rPr kumimoji="1" lang="ja-JP" altLang="en-US" dirty="0" err="1" smtClean="0"/>
              <a:t>の偏</a:t>
            </a:r>
            <a:r>
              <a:rPr kumimoji="1" lang="ja-JP" altLang="en-US" dirty="0" smtClean="0"/>
              <a:t>相関係数は，零次の表での相関係数と比べて，どのように変化しますか？</a:t>
            </a:r>
            <a:endParaRPr kumimoji="1" lang="en-US" altLang="ja-JP" dirty="0" smtClean="0"/>
          </a:p>
        </p:txBody>
      </p:sp>
    </p:spTree>
    <p:extLst>
      <p:ext uri="{BB962C8B-B14F-4D97-AF65-F5344CB8AC3E}">
        <p14:creationId xmlns:p14="http://schemas.microsoft.com/office/powerpoint/2010/main" val="24236508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smtClean="0"/>
              <a:t>調査研究では，実験のような変数統制ができないことがほとんど．</a:t>
            </a:r>
            <a:endParaRPr lang="en-US" altLang="ja-JP" dirty="0" smtClean="0"/>
          </a:p>
          <a:p>
            <a:pPr lvl="1"/>
            <a:r>
              <a:rPr lang="ja-JP" altLang="en-US" dirty="0"/>
              <a:t>研究対象と</a:t>
            </a:r>
            <a:r>
              <a:rPr lang="ja-JP" altLang="en-US" dirty="0" smtClean="0"/>
              <a:t>なる人あるいはものの属性を，研究者が物理的に操作できない．</a:t>
            </a:r>
            <a:endParaRPr lang="en-US" altLang="ja-JP" dirty="0" smtClean="0"/>
          </a:p>
          <a:p>
            <a:r>
              <a:rPr lang="ja-JP" altLang="en-US" dirty="0"/>
              <a:t>２変数の関係に影響する</a:t>
            </a:r>
            <a:r>
              <a:rPr lang="ja-JP" altLang="en-US" dirty="0" smtClean="0"/>
              <a:t>と考えられる付加変数を確定し，その付加変数を測定し，</a:t>
            </a:r>
            <a:r>
              <a:rPr lang="ja-JP" altLang="en-US" u="sng" dirty="0" smtClean="0"/>
              <a:t>統計的操作によって付加変数の影響を統制する</a:t>
            </a:r>
            <a:r>
              <a:rPr lang="ja-JP" altLang="en-US" dirty="0" smtClean="0"/>
              <a:t>．</a:t>
            </a:r>
            <a:endParaRPr lang="en-US" altLang="ja-JP"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２変数関係に影響する要因のすべてを識別して分析に加えることは不可能．</a:t>
            </a:r>
            <a:endParaRPr kumimoji="1" lang="en-US" altLang="ja-JP" dirty="0" smtClean="0"/>
          </a:p>
          <a:p>
            <a:r>
              <a:rPr lang="ja-JP" altLang="en-US" dirty="0"/>
              <a:t>したがって</a:t>
            </a:r>
            <a:r>
              <a:rPr lang="ja-JP" altLang="en-US" dirty="0" smtClean="0"/>
              <a:t>，付加変数として何を取り上げるかを決めるために，理論が極めて重要となる．</a:t>
            </a:r>
            <a:endParaRPr kumimoji="1" lang="ja-JP" altLang="en-US" dirty="0"/>
          </a:p>
        </p:txBody>
      </p:sp>
    </p:spTree>
    <p:extLst>
      <p:ext uri="{BB962C8B-B14F-4D97-AF65-F5344CB8AC3E}">
        <p14:creationId xmlns:p14="http://schemas.microsoft.com/office/powerpoint/2010/main" val="32838556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dirty="0"/>
              <a:t>２変</a:t>
            </a:r>
            <a:r>
              <a:rPr lang="ja-JP" altLang="en-US" dirty="0" smtClean="0"/>
              <a:t>数間関係に他変数が混入するパターン</a:t>
            </a:r>
            <a:endParaRPr lang="en-US" altLang="ja-JP" dirty="0" smtClean="0"/>
          </a:p>
          <a:p>
            <a:pPr lvl="1"/>
            <a:r>
              <a:rPr kumimoji="1" lang="ja-JP" altLang="en-US" dirty="0" smtClean="0"/>
              <a:t>疑似関係（疑似相関）</a:t>
            </a:r>
            <a:endParaRPr kumimoji="1" lang="en-US" altLang="ja-JP" dirty="0" smtClean="0"/>
          </a:p>
          <a:p>
            <a:pPr lvl="1"/>
            <a:r>
              <a:rPr lang="ja-JP" altLang="en-US" dirty="0"/>
              <a:t>媒介</a:t>
            </a:r>
            <a:r>
              <a:rPr lang="ja-JP" altLang="en-US" dirty="0" smtClean="0"/>
              <a:t>関係</a:t>
            </a:r>
            <a:endParaRPr lang="en-US" altLang="ja-JP" dirty="0" smtClean="0"/>
          </a:p>
          <a:p>
            <a:pPr lvl="1"/>
            <a:r>
              <a:rPr kumimoji="1" lang="ja-JP" altLang="en-US" dirty="0" smtClean="0"/>
              <a:t>複合</a:t>
            </a:r>
            <a:r>
              <a:rPr lang="ja-JP" altLang="en-US" dirty="0"/>
              <a:t>因果</a:t>
            </a:r>
            <a:endParaRPr kumimoji="1" lang="ja-JP" altLang="en-US" dirty="0"/>
          </a:p>
        </p:txBody>
      </p:sp>
    </p:spTree>
    <p:extLst>
      <p:ext uri="{BB962C8B-B14F-4D97-AF65-F5344CB8AC3E}">
        <p14:creationId xmlns:p14="http://schemas.microsoft.com/office/powerpoint/2010/main" val="27060568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6536</TotalTime>
  <Words>4735</Words>
  <Application>Microsoft Office PowerPoint</Application>
  <PresentationFormat>画面に合わせる (4:3)</PresentationFormat>
  <Paragraphs>620</Paragraphs>
  <Slides>66</Slides>
  <Notes>5</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66</vt:i4>
      </vt:variant>
    </vt:vector>
  </HeadingPairs>
  <TitlesOfParts>
    <vt:vector size="74" baseType="lpstr">
      <vt:lpstr>ＭＳ Ｐゴシック</vt:lpstr>
      <vt:lpstr>游ゴシック</vt:lpstr>
      <vt:lpstr>Arial</vt:lpstr>
      <vt:lpstr>Calibri</vt:lpstr>
      <vt:lpstr>Cambria Math</vt:lpstr>
      <vt:lpstr>Times New Roman</vt:lpstr>
      <vt:lpstr>Office テーマ</vt:lpstr>
      <vt:lpstr>数式</vt:lpstr>
      <vt:lpstr>社会統計　第11回 多重分割表分析の論理（第10章）</vt:lpstr>
      <vt:lpstr>イントロダクション</vt:lpstr>
      <vt:lpstr>10.1 . 付加変数の統制</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10.1.1.  疑似関係</vt:lpstr>
      <vt:lpstr>PowerPoint プレゼンテーション</vt:lpstr>
      <vt:lpstr>10.1.2.  媒介関係</vt:lpstr>
      <vt:lpstr>PowerPoint プレゼンテーション</vt:lpstr>
      <vt:lpstr>PowerPoint プレゼンテーション</vt:lpstr>
      <vt:lpstr>PowerPoint プレゼンテーション</vt:lpstr>
      <vt:lpstr>10.1.3.  複合因果</vt:lpstr>
      <vt:lpstr>PowerPoint プレゼンテーション</vt:lpstr>
      <vt:lpstr>PowerPoint プレゼンテーション</vt:lpstr>
      <vt:lpstr>10.2.　2×2 表における 第３の変数の統制</vt:lpstr>
      <vt:lpstr>10.2.1. 仮想例：家族の信仰と 10代の性行動</vt:lpstr>
      <vt:lpstr>PowerPoint プレゼンテーション</vt:lpstr>
      <vt:lpstr>PowerPoint プレゼンテーション</vt:lpstr>
      <vt:lpstr>10.2.2. 第３変数に効果がない場合</vt:lpstr>
      <vt:lpstr>PowerPoint プレゼンテーション</vt:lpstr>
      <vt:lpstr>PowerPoint プレゼンテーション</vt:lpstr>
      <vt:lpstr>PowerPoint プレゼンテーション</vt:lpstr>
      <vt:lpstr>10.2.3. 第３変数が部分的効果を 持つ場合</vt:lpstr>
      <vt:lpstr>PowerPoint プレゼンテーション</vt:lpstr>
      <vt:lpstr>10.2.4. 第３の変数による完全な説明</vt:lpstr>
      <vt:lpstr>PowerPoint プレゼンテーション</vt:lpstr>
      <vt:lpstr>練習問題</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10.2.5. 第３変数の交互作用効果 がある場合</vt:lpstr>
      <vt:lpstr>PowerPoint プレゼンテーション</vt:lpstr>
      <vt:lpstr>PowerPoint プレゼンテーション</vt:lpstr>
      <vt:lpstr>PowerPoint プレゼンテーション</vt:lpstr>
      <vt:lpstr>10.2.6. 条件つき効果のまとめ</vt:lpstr>
      <vt:lpstr>PowerPoint プレゼンテーション</vt:lpstr>
      <vt:lpstr>PowerPoint プレゼンテーション</vt:lpstr>
      <vt:lpstr>PowerPoint プレゼンテーション</vt:lpstr>
      <vt:lpstr>10.3. 偏相関係数</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10.3.1. 例示：３変数間相関</vt:lpstr>
      <vt:lpstr>PowerPoint プレゼンテーション</vt:lpstr>
      <vt:lpstr>PowerPoint プレゼンテーション</vt:lpstr>
      <vt:lpstr>10.3.1. 例示：３変数間相関</vt:lpstr>
      <vt:lpstr>PowerPoint プレゼンテーション</vt:lpstr>
      <vt:lpstr>PowerPoint プレゼンテーション</vt:lpstr>
      <vt:lpstr>10.3.2. 偏相関係数の有意性検定</vt:lpstr>
      <vt:lpstr>PowerPoint プレゼンテーション</vt:lpstr>
      <vt:lpstr>理解確認のポイント</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社会統計　第11回 多重分割表分析の論理（第10章）</dc:title>
  <dc:creator>Atsushi</dc:creator>
  <cp:lastModifiedBy>寺尾 敦</cp:lastModifiedBy>
  <cp:revision>153</cp:revision>
  <cp:lastPrinted>2019-07-01T23:56:06Z</cp:lastPrinted>
  <dcterms:created xsi:type="dcterms:W3CDTF">2010-06-14T22:43:06Z</dcterms:created>
  <dcterms:modified xsi:type="dcterms:W3CDTF">2020-07-13T19:45:25Z</dcterms:modified>
</cp:coreProperties>
</file>