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69" r:id="rId3"/>
    <p:sldId id="270" r:id="rId4"/>
    <p:sldId id="279" r:id="rId5"/>
    <p:sldId id="281" r:id="rId6"/>
    <p:sldId id="280" r:id="rId7"/>
    <p:sldId id="282" r:id="rId8"/>
    <p:sldId id="283" r:id="rId9"/>
    <p:sldId id="284" r:id="rId10"/>
    <p:sldId id="285" r:id="rId11"/>
    <p:sldId id="286" r:id="rId12"/>
    <p:sldId id="272" r:id="rId13"/>
    <p:sldId id="287" r:id="rId14"/>
    <p:sldId id="271" r:id="rId15"/>
    <p:sldId id="273" r:id="rId16"/>
    <p:sldId id="274" r:id="rId17"/>
    <p:sldId id="288" r:id="rId18"/>
    <p:sldId id="289" r:id="rId19"/>
    <p:sldId id="275" r:id="rId20"/>
    <p:sldId id="290" r:id="rId21"/>
    <p:sldId id="291" r:id="rId22"/>
    <p:sldId id="308" r:id="rId23"/>
    <p:sldId id="292" r:id="rId24"/>
    <p:sldId id="307" r:id="rId25"/>
    <p:sldId id="293" r:id="rId26"/>
    <p:sldId id="294" r:id="rId27"/>
    <p:sldId id="295" r:id="rId28"/>
    <p:sldId id="296" r:id="rId29"/>
    <p:sldId id="276" r:id="rId30"/>
    <p:sldId id="297" r:id="rId31"/>
    <p:sldId id="303" r:id="rId32"/>
    <p:sldId id="302" r:id="rId33"/>
    <p:sldId id="304" r:id="rId34"/>
    <p:sldId id="277" r:id="rId35"/>
    <p:sldId id="278" r:id="rId36"/>
    <p:sldId id="299" r:id="rId37"/>
    <p:sldId id="305" r:id="rId38"/>
    <p:sldId id="306" r:id="rId39"/>
    <p:sldId id="300" r:id="rId40"/>
    <p:sldId id="301" r:id="rId41"/>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EB3A298C-E62E-45C8-8C3B-4C4F70A28E95}" type="datetimeFigureOut">
              <a:rPr kumimoji="1" lang="ja-JP" altLang="en-US" smtClean="0"/>
              <a:pPr/>
              <a:t>2016/5/5</a:t>
            </a:fld>
            <a:endParaRPr kumimoji="1" lang="ja-JP" altLang="en-US"/>
          </a:p>
        </p:txBody>
      </p:sp>
      <p:sp>
        <p:nvSpPr>
          <p:cNvPr id="4" name="フッター プレースホル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D4BEDF39-F72B-4C6D-A264-159E821C82C9}" type="slidenum">
              <a:rPr kumimoji="1" lang="ja-JP" altLang="en-US" smtClean="0"/>
              <a:pPr/>
              <a:t>‹#›</a:t>
            </a:fld>
            <a:endParaRPr kumimoji="1" lang="ja-JP" altLang="en-US"/>
          </a:p>
        </p:txBody>
      </p:sp>
    </p:spTree>
    <p:extLst>
      <p:ext uri="{BB962C8B-B14F-4D97-AF65-F5344CB8AC3E}">
        <p14:creationId xmlns:p14="http://schemas.microsoft.com/office/powerpoint/2010/main" val="567538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FC2EAAF5-9314-409F-8170-CE3EE45E3B0A}" type="datetimeFigureOut">
              <a:rPr kumimoji="1" lang="ja-JP" altLang="en-US" smtClean="0"/>
              <a:pPr/>
              <a:t>2016/5/5</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B65994AE-F109-4C42-A630-CD743F9FEF18}" type="slidenum">
              <a:rPr kumimoji="1" lang="ja-JP" altLang="en-US" smtClean="0"/>
              <a:pPr/>
              <a:t>‹#›</a:t>
            </a:fld>
            <a:endParaRPr kumimoji="1" lang="ja-JP" altLang="en-US"/>
          </a:p>
        </p:txBody>
      </p:sp>
    </p:spTree>
    <p:extLst>
      <p:ext uri="{BB962C8B-B14F-4D97-AF65-F5344CB8AC3E}">
        <p14:creationId xmlns:p14="http://schemas.microsoft.com/office/powerpoint/2010/main" val="18063424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Ceteris paribus </a:t>
            </a:r>
            <a:r>
              <a:rPr kumimoji="1" lang="ja-JP" altLang="en-US" dirty="0" smtClean="0"/>
              <a:t>の発音は，「ケタリース　パリバス」あるいは「セタリス　パリバス」</a:t>
            </a:r>
            <a:endParaRPr kumimoji="1" lang="ja-JP" altLang="en-US" dirty="0"/>
          </a:p>
        </p:txBody>
      </p:sp>
      <p:sp>
        <p:nvSpPr>
          <p:cNvPr id="4" name="スライド番号プレースホルダー 3"/>
          <p:cNvSpPr>
            <a:spLocks noGrp="1"/>
          </p:cNvSpPr>
          <p:nvPr>
            <p:ph type="sldNum" sz="quarter" idx="10"/>
          </p:nvPr>
        </p:nvSpPr>
        <p:spPr/>
        <p:txBody>
          <a:bodyPr/>
          <a:lstStyle/>
          <a:p>
            <a:fld id="{B65994AE-F109-4C42-A630-CD743F9FEF18}" type="slidenum">
              <a:rPr kumimoji="1" lang="ja-JP" altLang="en-US" smtClean="0"/>
              <a:pPr/>
              <a:t>12</a:t>
            </a:fld>
            <a:endParaRPr kumimoji="1" lang="ja-JP" altLang="en-US"/>
          </a:p>
        </p:txBody>
      </p:sp>
    </p:spTree>
    <p:extLst>
      <p:ext uri="{BB962C8B-B14F-4D97-AF65-F5344CB8AC3E}">
        <p14:creationId xmlns:p14="http://schemas.microsoft.com/office/powerpoint/2010/main" val="1569648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比率尺度であるが，解釈によっては間隔尺度となる場合がある．たとえば，犯罪発生率は，治安の良さの測度としては間隔尺度である．０件であることが，「それ以上ない治安の良さ」を意味しないので．</a:t>
            </a:r>
            <a:endParaRPr kumimoji="1" lang="ja-JP" altLang="en-US" dirty="0"/>
          </a:p>
        </p:txBody>
      </p:sp>
      <p:sp>
        <p:nvSpPr>
          <p:cNvPr id="4" name="スライド番号プレースホルダー 3"/>
          <p:cNvSpPr>
            <a:spLocks noGrp="1"/>
          </p:cNvSpPr>
          <p:nvPr>
            <p:ph type="sldNum" sz="quarter" idx="10"/>
          </p:nvPr>
        </p:nvSpPr>
        <p:spPr/>
        <p:txBody>
          <a:bodyPr/>
          <a:lstStyle/>
          <a:p>
            <a:fld id="{B65994AE-F109-4C42-A630-CD743F9FEF18}" type="slidenum">
              <a:rPr kumimoji="1" lang="ja-JP" altLang="en-US" smtClean="0"/>
              <a:pPr/>
              <a:t>37</a:t>
            </a:fld>
            <a:endParaRPr kumimoji="1" lang="ja-JP" altLang="en-US"/>
          </a:p>
        </p:txBody>
      </p:sp>
    </p:spTree>
    <p:extLst>
      <p:ext uri="{BB962C8B-B14F-4D97-AF65-F5344CB8AC3E}">
        <p14:creationId xmlns:p14="http://schemas.microsoft.com/office/powerpoint/2010/main" val="1354026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党派性：主義・主張などが特定の党派にかたよっていること．</a:t>
            </a:r>
            <a:endParaRPr kumimoji="1" lang="ja-JP" altLang="en-US" dirty="0"/>
          </a:p>
        </p:txBody>
      </p:sp>
      <p:sp>
        <p:nvSpPr>
          <p:cNvPr id="4" name="スライド番号プレースホルダー 3"/>
          <p:cNvSpPr>
            <a:spLocks noGrp="1"/>
          </p:cNvSpPr>
          <p:nvPr>
            <p:ph type="sldNum" sz="quarter" idx="10"/>
          </p:nvPr>
        </p:nvSpPr>
        <p:spPr/>
        <p:txBody>
          <a:bodyPr/>
          <a:lstStyle/>
          <a:p>
            <a:fld id="{B65994AE-F109-4C42-A630-CD743F9FEF18}" type="slidenum">
              <a:rPr kumimoji="1" lang="ja-JP" altLang="en-US" smtClean="0"/>
              <a:pPr/>
              <a:t>38</a:t>
            </a:fld>
            <a:endParaRPr kumimoji="1" lang="ja-JP" altLang="en-US"/>
          </a:p>
        </p:txBody>
      </p:sp>
    </p:spTree>
    <p:extLst>
      <p:ext uri="{BB962C8B-B14F-4D97-AF65-F5344CB8AC3E}">
        <p14:creationId xmlns:p14="http://schemas.microsoft.com/office/powerpoint/2010/main" val="478833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CBCBB0-73AB-402B-85A0-6D61E08E62E3}" type="datetimeFigureOut">
              <a:rPr kumimoji="1" lang="ja-JP" altLang="en-US" smtClean="0"/>
              <a:pPr/>
              <a:t>2016/5/5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6985750-8639-4C2E-9F48-C97AC52EB5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BCBB0-73AB-402B-85A0-6D61E08E62E3}" type="datetimeFigureOut">
              <a:rPr kumimoji="1" lang="ja-JP" altLang="en-US" smtClean="0"/>
              <a:pPr/>
              <a:t>2016/5/5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85750-8639-4C2E-9F48-C97AC52EB53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社会</a:t>
            </a:r>
            <a:r>
              <a:rPr lang="ja-JP" altLang="en-US" dirty="0" smtClean="0"/>
              <a:t>統計</a:t>
            </a:r>
            <a:r>
              <a:rPr lang="en-US" altLang="ja-JP" dirty="0" smtClean="0"/>
              <a:t/>
            </a:r>
            <a:br>
              <a:rPr lang="en-US" altLang="ja-JP" dirty="0" smtClean="0"/>
            </a:br>
            <a:r>
              <a:rPr lang="ja-JP" altLang="en-US" dirty="0" smtClean="0"/>
              <a:t>第１・２回：社会調査の過程</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理論に含まれるどの命題も，少なくとも１つの他の命題と結びついていなければならない．</a:t>
            </a:r>
            <a:endParaRPr kumimoji="1" lang="ja-JP" altLang="en-US" dirty="0"/>
          </a:p>
        </p:txBody>
      </p:sp>
      <p:sp>
        <p:nvSpPr>
          <p:cNvPr id="4" name="円/楕円 3"/>
          <p:cNvSpPr/>
          <p:nvPr/>
        </p:nvSpPr>
        <p:spPr>
          <a:xfrm>
            <a:off x="755576" y="2996952"/>
            <a:ext cx="201622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経済的</a:t>
            </a:r>
            <a:endParaRPr kumimoji="1" lang="en-US" altLang="ja-JP" sz="2400" dirty="0" smtClean="0"/>
          </a:p>
          <a:p>
            <a:pPr algn="ctr"/>
            <a:r>
              <a:rPr kumimoji="1" lang="ja-JP" altLang="en-US" sz="2400" dirty="0" smtClean="0"/>
              <a:t>不安定</a:t>
            </a:r>
            <a:endParaRPr kumimoji="1" lang="ja-JP" altLang="en-US" sz="2400" dirty="0"/>
          </a:p>
        </p:txBody>
      </p:sp>
      <p:sp>
        <p:nvSpPr>
          <p:cNvPr id="5" name="円/楕円 4"/>
          <p:cNvSpPr/>
          <p:nvPr/>
        </p:nvSpPr>
        <p:spPr>
          <a:xfrm>
            <a:off x="3707904" y="2996952"/>
            <a:ext cx="2016224" cy="122413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政治体制への不満</a:t>
            </a:r>
            <a:endParaRPr kumimoji="1" lang="ja-JP" altLang="en-US" sz="2400" dirty="0"/>
          </a:p>
        </p:txBody>
      </p:sp>
      <p:sp>
        <p:nvSpPr>
          <p:cNvPr id="6" name="円/楕円 5"/>
          <p:cNvSpPr/>
          <p:nvPr/>
        </p:nvSpPr>
        <p:spPr>
          <a:xfrm>
            <a:off x="6660232" y="4869160"/>
            <a:ext cx="2016224" cy="122413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t>反体制勢力の強さ</a:t>
            </a:r>
            <a:endParaRPr kumimoji="1" lang="ja-JP" altLang="en-US" sz="2400" dirty="0"/>
          </a:p>
        </p:txBody>
      </p:sp>
      <p:sp>
        <p:nvSpPr>
          <p:cNvPr id="7" name="円/楕円 6"/>
          <p:cNvSpPr/>
          <p:nvPr/>
        </p:nvSpPr>
        <p:spPr>
          <a:xfrm>
            <a:off x="3707904" y="4869160"/>
            <a:ext cx="2016224" cy="122413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政治体制への不満</a:t>
            </a:r>
            <a:endParaRPr kumimoji="1" lang="ja-JP" altLang="en-US" sz="2400" dirty="0"/>
          </a:p>
        </p:txBody>
      </p:sp>
      <p:cxnSp>
        <p:nvCxnSpPr>
          <p:cNvPr id="8" name="直線矢印コネクタ 7"/>
          <p:cNvCxnSpPr/>
          <p:nvPr/>
        </p:nvCxnSpPr>
        <p:spPr>
          <a:xfrm>
            <a:off x="2843808" y="3645024"/>
            <a:ext cx="79208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5796136" y="5445224"/>
            <a:ext cx="79208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等号 10"/>
          <p:cNvSpPr/>
          <p:nvPr/>
        </p:nvSpPr>
        <p:spPr>
          <a:xfrm rot="16200000">
            <a:off x="4391980" y="4257092"/>
            <a:ext cx="648072" cy="576064"/>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命題が相互に結びつくことにより，演繹（</a:t>
            </a:r>
            <a:r>
              <a:rPr lang="en-US" altLang="ja-JP" dirty="0" smtClean="0"/>
              <a:t>deduction</a:t>
            </a:r>
            <a:r>
              <a:rPr kumimoji="1" lang="ja-JP" altLang="en-US" dirty="0" smtClean="0"/>
              <a:t>）が可能となる．</a:t>
            </a:r>
            <a:endParaRPr kumimoji="1" lang="en-US" altLang="ja-JP" dirty="0" smtClean="0"/>
          </a:p>
          <a:p>
            <a:pPr lvl="1"/>
            <a:r>
              <a:rPr lang="en-US" altLang="ja-JP" dirty="0" smtClean="0"/>
              <a:t>P</a:t>
            </a:r>
            <a:r>
              <a:rPr lang="ja-JP" altLang="en-US" dirty="0" smtClean="0"/>
              <a:t>１：経済的不安定によって，国家の政治体制に対する不満が生じる．</a:t>
            </a:r>
            <a:endParaRPr lang="en-US" altLang="ja-JP" dirty="0" smtClean="0"/>
          </a:p>
          <a:p>
            <a:pPr lvl="1"/>
            <a:r>
              <a:rPr lang="en-US" altLang="ja-JP" dirty="0" smtClean="0"/>
              <a:t>P</a:t>
            </a:r>
            <a:r>
              <a:rPr lang="ja-JP" altLang="en-US" dirty="0" smtClean="0"/>
              <a:t>２：国家の政治体制に対する不満によって，反体制の政治的勢力が強くなる．</a:t>
            </a:r>
            <a:endParaRPr lang="en-US" altLang="ja-JP" dirty="0" smtClean="0"/>
          </a:p>
          <a:p>
            <a:pPr lvl="1"/>
            <a:r>
              <a:rPr kumimoji="1" lang="en-US" altLang="ja-JP" dirty="0" smtClean="0"/>
              <a:t>P3</a:t>
            </a:r>
            <a:r>
              <a:rPr kumimoji="1" lang="ja-JP" altLang="en-US" dirty="0" smtClean="0"/>
              <a:t>：経済的不安定によって，</a:t>
            </a:r>
            <a:r>
              <a:rPr lang="ja-JP" altLang="en-US" dirty="0" smtClean="0"/>
              <a:t>反体制の政治的勢力が強くなる．</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理論＝抽象化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理論は複雑な現実の世界からの抽象化である．</a:t>
            </a:r>
            <a:endParaRPr lang="en-US" altLang="ja-JP" dirty="0" smtClean="0"/>
          </a:p>
          <a:p>
            <a:pPr lvl="1"/>
            <a:r>
              <a:rPr lang="ja-JP" altLang="en-US" dirty="0" smtClean="0"/>
              <a:t>説明されるべき現象の中から少数の側面を選ぶ．</a:t>
            </a:r>
            <a:endParaRPr lang="en-US" altLang="ja-JP" dirty="0" smtClean="0"/>
          </a:p>
          <a:p>
            <a:pPr lvl="1"/>
            <a:r>
              <a:rPr lang="ja-JP" altLang="en-US" dirty="0" smtClean="0"/>
              <a:t>残りの部分については無視している．</a:t>
            </a:r>
            <a:endParaRPr lang="en-US" altLang="ja-JP" dirty="0" smtClean="0"/>
          </a:p>
          <a:p>
            <a:pPr lvl="1"/>
            <a:r>
              <a:rPr lang="ja-JP" altLang="en-US" dirty="0" smtClean="0"/>
              <a:t>言及していない要因に関しては，働いていない，あるいは，一定である（</a:t>
            </a:r>
            <a:r>
              <a:rPr lang="en-US" altLang="ja-JP" dirty="0" smtClean="0"/>
              <a:t>ceteris paribus = other things being equal</a:t>
            </a:r>
            <a:r>
              <a:rPr lang="ja-JP" altLang="en-US" dirty="0" smtClean="0"/>
              <a:t>）ことを仮定する．</a:t>
            </a:r>
            <a:endParaRPr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理論は一般に，ある一定の条件ないし対象にだけ適用することを意図している．</a:t>
            </a:r>
            <a:endParaRPr lang="en-US" altLang="ja-JP" dirty="0" smtClean="0"/>
          </a:p>
          <a:p>
            <a:r>
              <a:rPr lang="ja-JP" altLang="en-US" u="sng" dirty="0" smtClean="0">
                <a:solidFill>
                  <a:srgbClr val="FF0000"/>
                </a:solidFill>
              </a:rPr>
              <a:t>境界条件</a:t>
            </a:r>
            <a:r>
              <a:rPr lang="ja-JP" altLang="en-US" dirty="0" smtClean="0"/>
              <a:t>（</a:t>
            </a:r>
            <a:r>
              <a:rPr lang="en-US" altLang="ja-JP" dirty="0" smtClean="0"/>
              <a:t>boundary condition</a:t>
            </a:r>
            <a:r>
              <a:rPr lang="ja-JP" altLang="en-US" dirty="0" smtClean="0"/>
              <a:t>）：社会的理論を構成する命題が妥当であると期待される時間，場所，活動．</a:t>
            </a:r>
            <a:endParaRPr lang="en-US" altLang="ja-JP" dirty="0" smtClean="0"/>
          </a:p>
          <a:p>
            <a:pPr lvl="1"/>
            <a:r>
              <a:rPr lang="ja-JP" altLang="en-US" dirty="0" smtClean="0"/>
              <a:t>例：マルクスの階級闘争説は，産業資本主義社会にもっともよく当てはまる．</a:t>
            </a:r>
            <a:endParaRPr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理論，パラダイム，モデル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パラダイム：</a:t>
            </a:r>
            <a:r>
              <a:rPr lang="ja-JP" altLang="en-US" dirty="0" smtClean="0"/>
              <a:t>包括性</a:t>
            </a:r>
            <a:r>
              <a:rPr lang="ja-JP" altLang="en-US" dirty="0"/>
              <a:t>の高い</a:t>
            </a:r>
            <a:r>
              <a:rPr lang="ja-JP" altLang="en-US" dirty="0" smtClean="0"/>
              <a:t>理論．ある時代や分野においてに支配的なものの考え方．現実に対する独自の観点を提供する．</a:t>
            </a:r>
            <a:endParaRPr kumimoji="1" lang="en-US" altLang="ja-JP" dirty="0" smtClean="0"/>
          </a:p>
          <a:p>
            <a:pPr lvl="1"/>
            <a:r>
              <a:rPr lang="ja-JP" altLang="en-US" dirty="0" smtClean="0"/>
              <a:t>例：進化パラダイムの登場，ニュートン力学から相対論へ．</a:t>
            </a:r>
            <a:endParaRPr kumimoji="1" lang="en-US" altLang="ja-JP" dirty="0" smtClean="0"/>
          </a:p>
          <a:p>
            <a:r>
              <a:rPr lang="ja-JP" altLang="en-US" dirty="0" smtClean="0"/>
              <a:t>モデル：理論を特定の現象に適用したもの．具体的な対象に対して，具体的な予測を行う．</a:t>
            </a:r>
            <a:endParaRPr kumimoji="1"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 </a:t>
            </a:r>
            <a:r>
              <a:rPr lang="ja-JP" altLang="en-US" dirty="0" smtClean="0"/>
              <a:t>理論</a:t>
            </a:r>
            <a:r>
              <a:rPr lang="ja-JP" altLang="en-US" dirty="0"/>
              <a:t>命題と操作仮説</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u="sng" dirty="0" smtClean="0">
                <a:solidFill>
                  <a:srgbClr val="FF0000"/>
                </a:solidFill>
              </a:rPr>
              <a:t>操作仮説</a:t>
            </a:r>
            <a:r>
              <a:rPr lang="ja-JP" altLang="en-US" dirty="0" smtClean="0"/>
              <a:t>（</a:t>
            </a:r>
            <a:r>
              <a:rPr lang="en-US" altLang="ja-JP" dirty="0" smtClean="0"/>
              <a:t>operational hypothesis</a:t>
            </a:r>
            <a:r>
              <a:rPr lang="ja-JP" altLang="en-US" dirty="0" smtClean="0"/>
              <a:t>）：抽象的な概念の代わりに観察可能な具体的な対応物（あるいは用語）を用いて言いかえられた命題．</a:t>
            </a:r>
            <a:endParaRPr lang="en-US" altLang="ja-JP" dirty="0" smtClean="0"/>
          </a:p>
          <a:p>
            <a:r>
              <a:rPr lang="ja-JP" altLang="en-US" dirty="0" smtClean="0"/>
              <a:t>理論</a:t>
            </a:r>
            <a:r>
              <a:rPr lang="ja-JP" altLang="en-US" dirty="0"/>
              <a:t>を構成する</a:t>
            </a:r>
            <a:r>
              <a:rPr lang="ja-JP" altLang="en-US" dirty="0" smtClean="0"/>
              <a:t>命題を検証するには，操作仮説を生成する必要がある．</a:t>
            </a:r>
            <a:endParaRPr lang="en-US" altLang="ja-JP" dirty="0"/>
          </a:p>
          <a:p>
            <a:pPr lvl="1"/>
            <a:r>
              <a:rPr lang="ja-JP" altLang="en-US" dirty="0" smtClean="0"/>
              <a:t>命題</a:t>
            </a:r>
            <a:r>
              <a:rPr lang="en-US" altLang="ja-JP" dirty="0"/>
              <a:t>P1</a:t>
            </a:r>
            <a:r>
              <a:rPr lang="ja-JP" altLang="en-US" dirty="0"/>
              <a:t>：経済的不安定によって，国家の政治体制に対する不満が生じる</a:t>
            </a:r>
            <a:r>
              <a:rPr lang="ja-JP" altLang="en-US" dirty="0" smtClean="0"/>
              <a:t>．</a:t>
            </a:r>
            <a:endParaRPr lang="en-US" altLang="ja-JP" dirty="0" smtClean="0"/>
          </a:p>
          <a:p>
            <a:pPr lvl="1"/>
            <a:r>
              <a:rPr lang="ja-JP" altLang="en-US" dirty="0" smtClean="0"/>
              <a:t>「経済的不安定」「国家の政治体制に対する不満」を具体的にしないと，命題の検証ができない</a:t>
            </a:r>
            <a:endParaRPr lang="en-US" altLang="ja-JP"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理論命題から操作仮説へ</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政治経済上のミニ理論</a:t>
            </a:r>
            <a:endParaRPr lang="en-US" altLang="ja-JP" dirty="0" smtClean="0"/>
          </a:p>
          <a:p>
            <a:pPr lvl="1"/>
            <a:r>
              <a:rPr lang="ja-JP" altLang="en-US" dirty="0"/>
              <a:t>命題</a:t>
            </a:r>
            <a:r>
              <a:rPr lang="en-US" altLang="ja-JP" dirty="0"/>
              <a:t>P1</a:t>
            </a:r>
            <a:r>
              <a:rPr lang="ja-JP" altLang="en-US" dirty="0"/>
              <a:t>：経済的不安定によって，国家の政治体制に対する不満が生じる．</a:t>
            </a:r>
            <a:endParaRPr lang="en-US" altLang="ja-JP" dirty="0"/>
          </a:p>
          <a:p>
            <a:pPr lvl="1"/>
            <a:r>
              <a:rPr lang="ja-JP" altLang="en-US" dirty="0" smtClean="0"/>
              <a:t>命題</a:t>
            </a:r>
            <a:r>
              <a:rPr lang="en-US" altLang="ja-JP" dirty="0" smtClean="0"/>
              <a:t>P2</a:t>
            </a:r>
            <a:r>
              <a:rPr lang="ja-JP" altLang="en-US" dirty="0" smtClean="0"/>
              <a:t>：国家の政治体制に対する不満によって，反体制の政治的勢力が強くなる．</a:t>
            </a:r>
            <a:endParaRPr lang="en-US" altLang="ja-JP" dirty="0" smtClean="0"/>
          </a:p>
          <a:p>
            <a:r>
              <a:rPr lang="ja-JP" altLang="en-US" dirty="0"/>
              <a:t>ミニ</a:t>
            </a:r>
            <a:r>
              <a:rPr kumimoji="1" lang="ja-JP" altLang="en-US" dirty="0" smtClean="0"/>
              <a:t>理論からの操作仮説：</a:t>
            </a:r>
            <a:endParaRPr kumimoji="1" lang="en-US" altLang="ja-JP" dirty="0" smtClean="0"/>
          </a:p>
          <a:p>
            <a:pPr lvl="1"/>
            <a:r>
              <a:rPr lang="en-US" altLang="ja-JP" dirty="0" smtClean="0"/>
              <a:t>H1</a:t>
            </a:r>
            <a:r>
              <a:rPr lang="ja-JP" altLang="en-US" dirty="0" smtClean="0"/>
              <a:t>：物価</a:t>
            </a:r>
            <a:r>
              <a:rPr lang="ja-JP" altLang="en-US" dirty="0"/>
              <a:t>上昇率が高い</a:t>
            </a:r>
            <a:r>
              <a:rPr lang="ja-JP" altLang="en-US" dirty="0" smtClean="0"/>
              <a:t>と，大統領の経済政策に対して否定的な態度が生まれる．</a:t>
            </a:r>
            <a:endParaRPr lang="en-US" altLang="ja-JP" dirty="0" smtClean="0"/>
          </a:p>
          <a:p>
            <a:pPr lvl="1"/>
            <a:r>
              <a:rPr lang="en-US" altLang="ja-JP" dirty="0" smtClean="0"/>
              <a:t>H2</a:t>
            </a:r>
            <a:r>
              <a:rPr lang="ja-JP" altLang="en-US" dirty="0" smtClean="0"/>
              <a:t>：大統領の経済政策に対する不満が高いと，選挙において野党への支持が増大する．</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ひとつの命題は，いくつかの異なった操作仮説へと言い換え可能．</a:t>
            </a:r>
            <a:endParaRPr kumimoji="1" lang="en-US" altLang="ja-JP" dirty="0" smtClean="0"/>
          </a:p>
          <a:p>
            <a:r>
              <a:rPr lang="ja-JP" altLang="en-US" dirty="0" smtClean="0"/>
              <a:t>あるひとつの概念に対して複数の指標が存在し，それらが互いに同じぐらいよい指標であると考えられるならば，ある指標によって検証された仮説は，別の指標によっても検証されるはずである．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仮説に含まれる指標は，しばしば</a:t>
            </a:r>
            <a:r>
              <a:rPr kumimoji="1" lang="ja-JP" altLang="en-US" u="sng" dirty="0" smtClean="0">
                <a:solidFill>
                  <a:srgbClr val="FF0000"/>
                </a:solidFill>
              </a:rPr>
              <a:t>変数</a:t>
            </a:r>
            <a:r>
              <a:rPr kumimoji="1" lang="ja-JP" altLang="en-US" dirty="0" smtClean="0"/>
              <a:t>（</a:t>
            </a:r>
            <a:r>
              <a:rPr kumimoji="1" lang="en-US" altLang="ja-JP" dirty="0" smtClean="0"/>
              <a:t>variable</a:t>
            </a:r>
            <a:r>
              <a:rPr kumimoji="1" lang="ja-JP" altLang="en-US" dirty="0" smtClean="0"/>
              <a:t>）と呼ばれる．変数とは，様々な</a:t>
            </a:r>
            <a:r>
              <a:rPr lang="ja-JP" altLang="en-US" dirty="0"/>
              <a:t>「</a:t>
            </a:r>
            <a:r>
              <a:rPr kumimoji="1" lang="ja-JP" altLang="en-US" dirty="0" smtClean="0"/>
              <a:t>値」をとりうる，人，物</a:t>
            </a:r>
            <a:r>
              <a:rPr lang="ja-JP" altLang="en-US" dirty="0" smtClean="0"/>
              <a:t>，</a:t>
            </a:r>
            <a:r>
              <a:rPr kumimoji="1" lang="ja-JP" altLang="en-US" dirty="0" smtClean="0"/>
              <a:t>事象の特性である．</a:t>
            </a:r>
            <a:endParaRPr kumimoji="1" lang="en-US" altLang="ja-JP" dirty="0" smtClean="0"/>
          </a:p>
          <a:p>
            <a:pPr lvl="1"/>
            <a:r>
              <a:rPr lang="ja-JP" altLang="en-US" dirty="0" smtClean="0"/>
              <a:t>値が変化しないものは</a:t>
            </a:r>
            <a:r>
              <a:rPr lang="ja-JP" altLang="en-US" u="sng" dirty="0" smtClean="0"/>
              <a:t>定数</a:t>
            </a:r>
            <a:r>
              <a:rPr lang="ja-JP" altLang="en-US" dirty="0" smtClean="0"/>
              <a:t>（</a:t>
            </a:r>
            <a:r>
              <a:rPr lang="en-US" altLang="ja-JP" dirty="0" smtClean="0"/>
              <a:t>constant</a:t>
            </a:r>
            <a:r>
              <a:rPr lang="ja-JP" altLang="en-US" dirty="0" smtClean="0"/>
              <a:t>）</a:t>
            </a:r>
            <a:endParaRPr lang="en-US" altLang="ja-JP" dirty="0" smtClean="0"/>
          </a:p>
          <a:p>
            <a:pPr lvl="1"/>
            <a:r>
              <a:rPr lang="ja-JP" altLang="en-US" dirty="0" smtClean="0"/>
              <a:t>概念を</a:t>
            </a:r>
            <a:r>
              <a:rPr lang="ja-JP" altLang="en-US" u="sng" dirty="0" smtClean="0">
                <a:solidFill>
                  <a:srgbClr val="FF0000"/>
                </a:solidFill>
              </a:rPr>
              <a:t>潜在変数</a:t>
            </a:r>
            <a:r>
              <a:rPr lang="ja-JP" altLang="en-US" dirty="0" smtClean="0"/>
              <a:t>（</a:t>
            </a:r>
            <a:r>
              <a:rPr lang="en-US" altLang="ja-JP" dirty="0" smtClean="0"/>
              <a:t>latent variable</a:t>
            </a:r>
            <a:r>
              <a:rPr lang="ja-JP" altLang="en-US" dirty="0" smtClean="0"/>
              <a:t>），測定される変数を</a:t>
            </a:r>
            <a:r>
              <a:rPr lang="ja-JP" altLang="en-US" u="sng" dirty="0" smtClean="0">
                <a:solidFill>
                  <a:srgbClr val="FF0000"/>
                </a:solidFill>
              </a:rPr>
              <a:t>顕在変数</a:t>
            </a:r>
            <a:r>
              <a:rPr lang="ja-JP" altLang="en-US" dirty="0" smtClean="0"/>
              <a:t>（</a:t>
            </a:r>
            <a:r>
              <a:rPr lang="en-US" altLang="ja-JP" dirty="0" smtClean="0"/>
              <a:t>manifest variable</a:t>
            </a:r>
            <a:r>
              <a:rPr lang="ja-JP" altLang="en-US" dirty="0" smtClean="0"/>
              <a:t>）と呼ぶこともある．</a:t>
            </a:r>
            <a:endParaRPr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1.3. </a:t>
            </a:r>
            <a:r>
              <a:rPr kumimoji="1" lang="ja-JP" altLang="en-US" dirty="0" smtClean="0"/>
              <a:t>独立変数と従属変数</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独立変数</a:t>
            </a:r>
            <a:r>
              <a:rPr kumimoji="1" lang="ja-JP" altLang="en-US" dirty="0" smtClean="0"/>
              <a:t>（</a:t>
            </a:r>
            <a:r>
              <a:rPr kumimoji="1" lang="en-US" altLang="ja-JP" dirty="0" smtClean="0"/>
              <a:t>independent variable</a:t>
            </a:r>
            <a:r>
              <a:rPr kumimoji="1" lang="ja-JP" altLang="en-US" dirty="0" smtClean="0"/>
              <a:t>）：因果関係に言及あるいはそれを含意している仮説において，原因の役割を持つ変数．</a:t>
            </a:r>
            <a:endParaRPr kumimoji="1" lang="en-US" altLang="ja-JP" dirty="0" smtClean="0"/>
          </a:p>
          <a:p>
            <a:pPr lvl="1"/>
            <a:r>
              <a:rPr lang="ja-JP" altLang="en-US" dirty="0" smtClean="0"/>
              <a:t>例：「年収は学歴によって異なる」という命題での，学歴．</a:t>
            </a:r>
            <a:endParaRPr lang="en-US" altLang="ja-JP" dirty="0" smtClean="0"/>
          </a:p>
          <a:p>
            <a:pPr lvl="1"/>
            <a:r>
              <a:rPr kumimoji="1" lang="ja-JP" altLang="en-US" dirty="0" smtClean="0"/>
              <a:t>実験では，実験者が操作する変数</a:t>
            </a:r>
            <a:endParaRPr kumimoji="1" lang="en-US" altLang="ja-JP" dirty="0" smtClean="0"/>
          </a:p>
          <a:p>
            <a:pPr lvl="1"/>
            <a:r>
              <a:rPr lang="ja-JP" altLang="en-US" dirty="0" smtClean="0"/>
              <a:t>操作できない変数（独立変数）を</a:t>
            </a:r>
            <a:r>
              <a:rPr lang="ja-JP" altLang="en-US" u="sng" dirty="0" smtClean="0">
                <a:solidFill>
                  <a:srgbClr val="FF0000"/>
                </a:solidFill>
              </a:rPr>
              <a:t>地位変数</a:t>
            </a:r>
            <a:r>
              <a:rPr lang="ja-JP" altLang="en-US" dirty="0" smtClean="0"/>
              <a:t>（</a:t>
            </a:r>
            <a:r>
              <a:rPr lang="en-US" altLang="ja-JP" dirty="0" smtClean="0"/>
              <a:t>status variable</a:t>
            </a:r>
            <a:r>
              <a:rPr lang="ja-JP" altLang="en-US" dirty="0" smtClean="0"/>
              <a:t>）と呼ぶことがある．</a:t>
            </a:r>
            <a:endParaRPr kumimoji="1"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第１章：社会調査の過程</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buFont typeface="+mj-lt"/>
              <a:buAutoNum type="arabicPeriod"/>
            </a:pPr>
            <a:r>
              <a:rPr kumimoji="1" lang="ja-JP" altLang="en-US" dirty="0" smtClean="0"/>
              <a:t>理論とは何か</a:t>
            </a:r>
            <a:endParaRPr kumimoji="1" lang="en-US" altLang="ja-JP" dirty="0" smtClean="0"/>
          </a:p>
          <a:p>
            <a:pPr marL="514350" indent="-514350">
              <a:buFont typeface="+mj-lt"/>
              <a:buAutoNum type="arabicPeriod"/>
            </a:pPr>
            <a:r>
              <a:rPr lang="ja-JP" altLang="en-US" dirty="0" smtClean="0"/>
              <a:t>理論命題と操作仮説</a:t>
            </a:r>
            <a:endParaRPr lang="en-US" altLang="ja-JP" dirty="0" smtClean="0"/>
          </a:p>
          <a:p>
            <a:pPr marL="514350" indent="-514350">
              <a:buFont typeface="+mj-lt"/>
              <a:buAutoNum type="arabicPeriod"/>
            </a:pPr>
            <a:r>
              <a:rPr kumimoji="1" lang="ja-JP" altLang="en-US" dirty="0" smtClean="0"/>
              <a:t>独立変数と従属変数</a:t>
            </a:r>
            <a:endParaRPr kumimoji="1" lang="en-US" altLang="ja-JP" dirty="0" smtClean="0"/>
          </a:p>
          <a:p>
            <a:pPr marL="514350" indent="-514350">
              <a:buFont typeface="+mj-lt"/>
              <a:buAutoNum type="arabicPeriod"/>
            </a:pPr>
            <a:r>
              <a:rPr lang="ja-JP" altLang="en-US" dirty="0" smtClean="0"/>
              <a:t>仮説の否定</a:t>
            </a:r>
            <a:endParaRPr kumimoji="1" lang="en-US" altLang="ja-JP" dirty="0" smtClean="0"/>
          </a:p>
          <a:p>
            <a:pPr marL="514350" indent="-514350">
              <a:buFont typeface="+mj-lt"/>
              <a:buAutoNum type="arabicPeriod"/>
            </a:pPr>
            <a:r>
              <a:rPr lang="ja-JP" altLang="en-US" dirty="0" smtClean="0"/>
              <a:t>操作化</a:t>
            </a:r>
            <a:endParaRPr lang="en-US" altLang="ja-JP" dirty="0" smtClean="0"/>
          </a:p>
          <a:p>
            <a:pPr marL="514350" indent="-514350">
              <a:buFont typeface="+mj-lt"/>
              <a:buAutoNum type="arabicPeriod"/>
            </a:pPr>
            <a:r>
              <a:rPr lang="ja-JP" altLang="en-US" dirty="0" smtClean="0"/>
              <a:t>測定</a:t>
            </a:r>
            <a:endParaRPr lang="en-US" altLang="ja-JP" dirty="0" smtClean="0"/>
          </a:p>
          <a:p>
            <a:pPr marL="514350" indent="-514350">
              <a:buFont typeface="+mj-lt"/>
              <a:buAutoNum type="arabicPeriod"/>
            </a:pPr>
            <a:r>
              <a:rPr lang="ja-JP" altLang="en-US" dirty="0" smtClean="0"/>
              <a:t>統計的検定</a:t>
            </a:r>
            <a:endParaRPr lang="en-US" altLang="ja-JP" dirty="0" smtClean="0"/>
          </a:p>
          <a:p>
            <a:pPr marL="514350" indent="-514350">
              <a:buFont typeface="+mj-lt"/>
              <a:buAutoNum type="arabicPeriod"/>
            </a:pPr>
            <a:r>
              <a:rPr kumimoji="1" lang="ja-JP" altLang="en-US" dirty="0" smtClean="0"/>
              <a:t>研究サイクルの完成</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従属変数</a:t>
            </a:r>
            <a:r>
              <a:rPr lang="ja-JP" altLang="en-US" dirty="0" smtClean="0"/>
              <a:t>（</a:t>
            </a:r>
            <a:r>
              <a:rPr lang="en-US" altLang="ja-JP" dirty="0" smtClean="0"/>
              <a:t>dependent variable</a:t>
            </a:r>
            <a:r>
              <a:rPr lang="ja-JP" altLang="en-US" dirty="0" smtClean="0"/>
              <a:t>）：独立変数に対して，結果の役割を持つ変数．</a:t>
            </a:r>
            <a:endParaRPr lang="en-US" altLang="ja-JP" dirty="0" smtClean="0"/>
          </a:p>
          <a:p>
            <a:pPr lvl="1"/>
            <a:r>
              <a:rPr lang="ja-JP" altLang="en-US" dirty="0" smtClean="0"/>
              <a:t>例：「年収は学歴によって異なる」という命題での，年収．</a:t>
            </a:r>
            <a:endParaRPr lang="en-US" altLang="ja-JP"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章末問題９：以下の仮説に含まれる独立変数と従属変数を指摘せよ．またどれが地位変数であるかを述べよ．</a:t>
            </a:r>
            <a:endParaRPr kumimoji="1" lang="en-US" altLang="ja-JP" dirty="0" smtClean="0"/>
          </a:p>
          <a:p>
            <a:pPr marL="971550" lvl="1" indent="-514350">
              <a:buFont typeface="+mj-lt"/>
              <a:buAutoNum type="alphaLcPeriod"/>
            </a:pPr>
            <a:r>
              <a:rPr lang="ja-JP" altLang="en-US" dirty="0" smtClean="0"/>
              <a:t>テレビをよく見る子どもほど学業成績は低い．</a:t>
            </a:r>
            <a:endParaRPr lang="en-US" altLang="ja-JP" dirty="0" smtClean="0"/>
          </a:p>
          <a:p>
            <a:pPr marL="971550" lvl="1" indent="-514350">
              <a:buFont typeface="+mj-lt"/>
              <a:buAutoNum type="alphaLcPeriod"/>
            </a:pPr>
            <a:r>
              <a:rPr kumimoji="1" lang="ja-JP" altLang="en-US" dirty="0" smtClean="0"/>
              <a:t>南部に住む人は他の地域の住人よりも，対人的暴力に対する寛容度が高い．</a:t>
            </a:r>
            <a:endParaRPr kumimoji="1" lang="en-US" altLang="ja-JP" dirty="0" smtClean="0"/>
          </a:p>
          <a:p>
            <a:pPr marL="971550" lvl="1" indent="-514350">
              <a:buFont typeface="+mj-lt"/>
              <a:buAutoNum type="alphaLcPeriod"/>
            </a:pPr>
            <a:r>
              <a:rPr lang="ja-JP" altLang="en-US" dirty="0" smtClean="0"/>
              <a:t>黒人男性よりも黒人女性の方が年収は著しく低い．</a:t>
            </a:r>
            <a:endParaRPr kumimoji="1"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1.4. </a:t>
            </a:r>
            <a:r>
              <a:rPr lang="ja-JP" altLang="en-US" dirty="0"/>
              <a:t>仮説の否定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理論を構成する命題は，観察可能な（顕在）変数間の関係を述べた操作仮説に言い換えられて，検証される．</a:t>
            </a:r>
            <a:endParaRPr kumimoji="1" lang="en-US" altLang="ja-JP" dirty="0" smtClean="0"/>
          </a:p>
          <a:p>
            <a:r>
              <a:rPr lang="ja-JP" altLang="en-US" dirty="0" smtClean="0"/>
              <a:t>得られた</a:t>
            </a:r>
            <a:r>
              <a:rPr lang="ja-JP" altLang="en-US" dirty="0"/>
              <a:t>結果</a:t>
            </a:r>
            <a:r>
              <a:rPr lang="ja-JP" altLang="en-US" dirty="0" smtClean="0"/>
              <a:t>が仮説を支持するものであったならば，その命題は正しいと「証明」されたのだろうか？</a:t>
            </a:r>
            <a:endParaRPr kumimoji="1" lang="en-US" altLang="ja-JP" dirty="0" smtClean="0"/>
          </a:p>
        </p:txBody>
      </p:sp>
    </p:spTree>
    <p:extLst>
      <p:ext uri="{BB962C8B-B14F-4D97-AF65-F5344CB8AC3E}">
        <p14:creationId xmlns:p14="http://schemas.microsoft.com/office/powerpoint/2010/main" val="173172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経験科学において，理論あるいは命題は，真実であると証明できない</a:t>
            </a:r>
            <a:r>
              <a:rPr lang="ja-JP" altLang="en-US" dirty="0" smtClean="0"/>
              <a:t>．</a:t>
            </a:r>
            <a:endParaRPr lang="en-US" altLang="ja-JP" dirty="0" smtClean="0"/>
          </a:p>
          <a:p>
            <a:pPr lvl="1"/>
            <a:r>
              <a:rPr lang="en-US" altLang="ja-JP" dirty="0" smtClean="0"/>
              <a:t>Karl Popper </a:t>
            </a:r>
            <a:r>
              <a:rPr lang="ja-JP" altLang="en-US" dirty="0" smtClean="0"/>
              <a:t>の反証主義（</a:t>
            </a:r>
            <a:r>
              <a:rPr lang="en-US" altLang="ja-JP" dirty="0" smtClean="0"/>
              <a:t>f</a:t>
            </a:r>
            <a:r>
              <a:rPr lang="ja-JP" altLang="ja-JP" dirty="0" smtClean="0"/>
              <a:t>alsificationism</a:t>
            </a:r>
            <a:r>
              <a:rPr lang="ja-JP" altLang="en-US" dirty="0" smtClean="0"/>
              <a:t>）．反証可能性によって，科学とエセ科学を区別した．</a:t>
            </a:r>
            <a:endParaRPr lang="en-US" altLang="ja-JP" dirty="0" smtClean="0"/>
          </a:p>
          <a:p>
            <a:r>
              <a:rPr lang="ja-JP" altLang="en-US" dirty="0" smtClean="0"/>
              <a:t>命題は次の２種類しかない</a:t>
            </a:r>
            <a:endParaRPr lang="en-US" altLang="ja-JP" dirty="0" smtClean="0"/>
          </a:p>
          <a:p>
            <a:pPr lvl="1"/>
            <a:r>
              <a:rPr kumimoji="1" lang="ja-JP" altLang="en-US" dirty="0" smtClean="0"/>
              <a:t>すでに反証され，誤りであることがわかっている命題．</a:t>
            </a:r>
            <a:endParaRPr kumimoji="1" lang="en-US" altLang="ja-JP" dirty="0" smtClean="0"/>
          </a:p>
          <a:p>
            <a:pPr lvl="1"/>
            <a:r>
              <a:rPr lang="ja-JP" altLang="en-US" dirty="0" smtClean="0"/>
              <a:t>これまでのところ，まだ反証されていない命題．</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dirty="0" smtClean="0"/>
              <a:t>「</a:t>
            </a:r>
            <a:r>
              <a:rPr lang="en-US" altLang="ja-JP" dirty="0" smtClean="0"/>
              <a:t>A </a:t>
            </a:r>
            <a:r>
              <a:rPr lang="ja-JP" altLang="en-US" dirty="0" smtClean="0"/>
              <a:t>ならば </a:t>
            </a:r>
            <a:r>
              <a:rPr lang="en-US" altLang="ja-JP" dirty="0" smtClean="0"/>
              <a:t>B </a:t>
            </a:r>
            <a:r>
              <a:rPr lang="ja-JP" altLang="en-US" dirty="0" smtClean="0"/>
              <a:t>である（＝すべての </a:t>
            </a:r>
            <a:r>
              <a:rPr lang="en-US" altLang="ja-JP" dirty="0" smtClean="0"/>
              <a:t>A </a:t>
            </a:r>
            <a:r>
              <a:rPr lang="ja-JP" altLang="en-US" dirty="0" smtClean="0"/>
              <a:t>は </a:t>
            </a:r>
            <a:r>
              <a:rPr lang="en-US" altLang="ja-JP" dirty="0" smtClean="0"/>
              <a:t>B </a:t>
            </a:r>
            <a:r>
              <a:rPr lang="ja-JP" altLang="en-US" dirty="0" smtClean="0"/>
              <a:t>である）」という命題は証明できない．</a:t>
            </a:r>
            <a:endParaRPr lang="en-US" altLang="ja-JP" dirty="0" smtClean="0"/>
          </a:p>
          <a:p>
            <a:pPr lvl="1"/>
            <a:r>
              <a:rPr lang="ja-JP" altLang="en-US" dirty="0" smtClean="0"/>
              <a:t>例：すべての白鳥は白い</a:t>
            </a:r>
            <a:endParaRPr lang="en-US" altLang="ja-JP" dirty="0" smtClean="0"/>
          </a:p>
          <a:p>
            <a:pPr lvl="1"/>
            <a:r>
              <a:rPr lang="ja-JP" altLang="en-US" dirty="0" smtClean="0"/>
              <a:t>例：経済的不安定によって，国家の政治体制に対する不満が生じる．</a:t>
            </a:r>
            <a:endParaRPr lang="en-US" altLang="ja-JP" dirty="0" smtClean="0"/>
          </a:p>
          <a:p>
            <a:pPr lvl="1"/>
            <a:r>
              <a:rPr lang="en-US" altLang="ja-JP" dirty="0" smtClean="0"/>
              <a:t>B </a:t>
            </a:r>
            <a:r>
              <a:rPr lang="ja-JP" altLang="en-US" dirty="0" smtClean="0"/>
              <a:t>である </a:t>
            </a:r>
            <a:r>
              <a:rPr lang="en-US" altLang="ja-JP" dirty="0" smtClean="0"/>
              <a:t>A </a:t>
            </a:r>
            <a:r>
              <a:rPr lang="ja-JP" altLang="en-US" dirty="0" smtClean="0"/>
              <a:t>をたくさん集めれば，命題の確からしさは上がっていくが，証明はされない．</a:t>
            </a:r>
            <a:endParaRPr lang="en-US" altLang="ja-JP" dirty="0" smtClean="0"/>
          </a:p>
          <a:p>
            <a:pPr lvl="1"/>
            <a:r>
              <a:rPr lang="ja-JP" altLang="en-US" dirty="0" smtClean="0"/>
              <a:t>反例（</a:t>
            </a:r>
            <a:r>
              <a:rPr lang="en-US" altLang="ja-JP" dirty="0" smtClean="0"/>
              <a:t>B</a:t>
            </a:r>
            <a:r>
              <a:rPr lang="ja-JP" altLang="en-US" dirty="0" smtClean="0"/>
              <a:t>でない</a:t>
            </a:r>
            <a:r>
              <a:rPr lang="en-US" altLang="ja-JP" dirty="0" smtClean="0"/>
              <a:t>A</a:t>
            </a:r>
            <a:r>
              <a:rPr lang="ja-JP" altLang="en-US" dirty="0" smtClean="0"/>
              <a:t>）がひとつでも見つかれば，命題は否定される．</a:t>
            </a:r>
            <a:endParaRPr lang="en-US" altLang="ja-JP" dirty="0"/>
          </a:p>
        </p:txBody>
      </p:sp>
    </p:spTree>
    <p:extLst>
      <p:ext uri="{BB962C8B-B14F-4D97-AF65-F5344CB8AC3E}">
        <p14:creationId xmlns:p14="http://schemas.microsoft.com/office/powerpoint/2010/main" val="2178835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数多くの研究によって反証されなかった命題は，真実である可能性が高い．しかし，真実であると証明することはできない．いつかは反証される可能性がある．</a:t>
            </a:r>
            <a:endParaRPr kumimoji="1" lang="en-US" altLang="ja-JP" dirty="0" smtClean="0"/>
          </a:p>
          <a:p>
            <a:r>
              <a:rPr kumimoji="1" lang="ja-JP" altLang="en-US" dirty="0" smtClean="0"/>
              <a:t>反証は強力な方法</a:t>
            </a:r>
            <a:endParaRPr kumimoji="1" lang="en-US" altLang="ja-JP" dirty="0" smtClean="0"/>
          </a:p>
          <a:p>
            <a:pPr lvl="1"/>
            <a:r>
              <a:rPr kumimoji="1" lang="ja-JP" altLang="en-US" dirty="0" smtClean="0"/>
              <a:t>自然科学では，競合する理論やモデルから，両立しない仮説を導き，データによって一方を否定するということが行われてきた．</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反証アプローチが社会科学に</a:t>
            </a:r>
            <a:r>
              <a:rPr lang="ja-JP" altLang="en-US" dirty="0" smtClean="0"/>
              <a:t>も適用可能なのかについては，疑問の余地がある．</a:t>
            </a:r>
            <a:endParaRPr lang="en-US" altLang="ja-JP" dirty="0" smtClean="0"/>
          </a:p>
          <a:p>
            <a:pPr lvl="1"/>
            <a:r>
              <a:rPr kumimoji="1" lang="ja-JP" altLang="en-US" dirty="0" smtClean="0"/>
              <a:t>概念，境界条件，操作仮説のあいまいさ</a:t>
            </a:r>
            <a:endParaRPr kumimoji="1" lang="en-US" altLang="ja-JP" dirty="0" smtClean="0"/>
          </a:p>
          <a:p>
            <a:r>
              <a:rPr lang="ja-JP" altLang="en-US" dirty="0" smtClean="0"/>
              <a:t>それでも，社会科学における知識の蓄積は，（少なくとも部分的には）仮説の反駁によってもたらされている．</a:t>
            </a:r>
            <a:endParaRPr lang="en-US" altLang="ja-JP" dirty="0" smtClean="0"/>
          </a:p>
          <a:p>
            <a:pPr lvl="1"/>
            <a:r>
              <a:rPr kumimoji="1" lang="ja-JP" altLang="en-US" dirty="0" smtClean="0"/>
              <a:t>仮説と矛盾するデータが得られたならば，少なくともその状況に関する限り，命題の正しさに疑いが</a:t>
            </a:r>
            <a:r>
              <a:rPr lang="ja-JP" altLang="en-US" dirty="0"/>
              <a:t>持</a:t>
            </a:r>
            <a:r>
              <a:rPr lang="ja-JP" altLang="en-US" dirty="0" smtClean="0"/>
              <a:t>たれることになる．</a:t>
            </a: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1.5. </a:t>
            </a:r>
            <a:r>
              <a:rPr lang="ja-JP" altLang="en-US" dirty="0" smtClean="0"/>
              <a:t>操作化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理論から操作仮説を導くときには，抽象的な概念を観察可能な変数へと</a:t>
            </a:r>
            <a:r>
              <a:rPr lang="ja-JP" altLang="en-US" u="sng" dirty="0" smtClean="0"/>
              <a:t>操作化</a:t>
            </a:r>
            <a:r>
              <a:rPr lang="ja-JP" altLang="en-US" dirty="0" smtClean="0"/>
              <a:t>（</a:t>
            </a:r>
            <a:r>
              <a:rPr lang="en-US" altLang="ja-JP" dirty="0" err="1" smtClean="0"/>
              <a:t>operationalization</a:t>
            </a:r>
            <a:r>
              <a:rPr lang="ja-JP" altLang="en-US" dirty="0" smtClean="0"/>
              <a:t>）しなければならない．</a:t>
            </a:r>
            <a:endParaRPr lang="en-US" altLang="ja-JP" dirty="0" smtClean="0"/>
          </a:p>
          <a:p>
            <a:pPr lvl="1"/>
            <a:r>
              <a:rPr lang="ja-JP" altLang="en-US" dirty="0"/>
              <a:t>操作（</a:t>
            </a:r>
            <a:r>
              <a:rPr lang="en-US" altLang="ja-JP" dirty="0"/>
              <a:t>operation</a:t>
            </a:r>
            <a:r>
              <a:rPr lang="ja-JP" altLang="en-US" dirty="0"/>
              <a:t>）：人，物，事象について，仮説の検証と関わる側面を観察し記録する方法</a:t>
            </a:r>
            <a:r>
              <a:rPr lang="ja-JP" altLang="en-US" dirty="0" smtClean="0"/>
              <a:t>．</a:t>
            </a:r>
            <a:endParaRPr lang="en-US" altLang="ja-JP" dirty="0" smtClean="0"/>
          </a:p>
          <a:p>
            <a:r>
              <a:rPr lang="ja-JP" altLang="en-US" u="sng" dirty="0" smtClean="0">
                <a:solidFill>
                  <a:srgbClr val="FF0000"/>
                </a:solidFill>
              </a:rPr>
              <a:t>妥当性</a:t>
            </a:r>
            <a:r>
              <a:rPr lang="ja-JP" altLang="en-US" dirty="0" smtClean="0"/>
              <a:t>（</a:t>
            </a:r>
            <a:r>
              <a:rPr lang="en-US" altLang="ja-JP" dirty="0" smtClean="0"/>
              <a:t>validity</a:t>
            </a:r>
            <a:r>
              <a:rPr lang="ja-JP" altLang="en-US" dirty="0" smtClean="0"/>
              <a:t>）：ある操作によって得られた</a:t>
            </a:r>
            <a:r>
              <a:rPr lang="ja-JP" altLang="en-US" dirty="0" smtClean="0"/>
              <a:t>測度（</a:t>
            </a:r>
            <a:r>
              <a:rPr lang="en-US" altLang="ja-JP" dirty="0" smtClean="0"/>
              <a:t>measure</a:t>
            </a:r>
            <a:r>
              <a:rPr lang="ja-JP" altLang="en-US" dirty="0" smtClean="0"/>
              <a:t>）が</a:t>
            </a:r>
            <a:r>
              <a:rPr lang="ja-JP" altLang="en-US" dirty="0" smtClean="0"/>
              <a:t>，測定しようとしている概念を表している程度．</a:t>
            </a:r>
            <a:endParaRPr lang="en-US" altLang="ja-JP"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非常に簡単にいえば，妥当性は，意図している概念を測定できているかどうかを問題にしている．</a:t>
            </a:r>
            <a:endParaRPr lang="en-US" altLang="ja-JP" dirty="0" smtClean="0"/>
          </a:p>
          <a:p>
            <a:pPr lvl="1"/>
            <a:r>
              <a:rPr lang="ja-JP" altLang="en-US" dirty="0" smtClean="0"/>
              <a:t>経済的不安定性を物価上昇率によって測定しようとする．物価上昇率という測度は，経済安定性という概念を，どれぐらい正確に表しているだろうか？</a:t>
            </a:r>
            <a:endParaRPr lang="en-US" altLang="ja-JP" dirty="0" smtClean="0"/>
          </a:p>
          <a:p>
            <a:r>
              <a:rPr kumimoji="1" lang="ja-JP" altLang="en-US" dirty="0" smtClean="0"/>
              <a:t>妥当性</a:t>
            </a:r>
            <a:r>
              <a:rPr lang="ja-JP" altLang="en-US" dirty="0" smtClean="0"/>
              <a:t>という考え方は複雑である．近年は構成概念妥当性という考え方に収束している．</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信頼性</a:t>
            </a:r>
            <a:r>
              <a:rPr kumimoji="1" lang="ja-JP" altLang="en-US" dirty="0" smtClean="0"/>
              <a:t>（</a:t>
            </a:r>
            <a:r>
              <a:rPr kumimoji="1" lang="en-US" altLang="ja-JP" dirty="0" smtClean="0"/>
              <a:t>reliability</a:t>
            </a:r>
            <a:r>
              <a:rPr kumimoji="1" lang="ja-JP" altLang="en-US" dirty="0" smtClean="0"/>
              <a:t>）：観察結果が再現可能な程度．同一対象の測定を繰り返したとき，測定値が安定していること（再テスト信頼性）．</a:t>
            </a:r>
            <a:endParaRPr kumimoji="1" lang="en-US" altLang="ja-JP" dirty="0" smtClean="0"/>
          </a:p>
          <a:p>
            <a:pPr lvl="1"/>
            <a:r>
              <a:rPr lang="ja-JP" altLang="en-US" dirty="0" smtClean="0"/>
              <a:t>測定のたびに数値が異なることはないか．</a:t>
            </a:r>
            <a:endParaRPr kumimoji="1" lang="en-US" altLang="ja-JP" dirty="0" smtClean="0"/>
          </a:p>
          <a:p>
            <a:pPr lvl="1"/>
            <a:r>
              <a:rPr kumimoji="1" lang="ja-JP" altLang="en-US" dirty="0" smtClean="0"/>
              <a:t>テキストでは，「同一概念について別個の操作をしたときに同じ結果が得られる程度」という定義がされている．これは収束的妥当性と呼ばれる妥当性の定義に読めるので，あまりよくない．</a:t>
            </a:r>
            <a:endParaRPr kumimoji="1"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社会調査での問題意識</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社会調査の過程は，しばしば，世界に対して問いを発することから始まる．</a:t>
            </a:r>
            <a:endParaRPr kumimoji="1" lang="en-US" altLang="ja-JP" dirty="0" smtClean="0"/>
          </a:p>
          <a:p>
            <a:pPr lvl="1"/>
            <a:r>
              <a:rPr lang="ja-JP" altLang="en-US" dirty="0"/>
              <a:t>どのような人</a:t>
            </a:r>
            <a:r>
              <a:rPr lang="ja-JP" altLang="en-US" dirty="0" smtClean="0"/>
              <a:t>たちが民主党に投票するのか？</a:t>
            </a:r>
            <a:endParaRPr lang="en-US" altLang="ja-JP" dirty="0" smtClean="0"/>
          </a:p>
          <a:p>
            <a:pPr lvl="1"/>
            <a:r>
              <a:rPr kumimoji="1" lang="ja-JP" altLang="en-US" dirty="0"/>
              <a:t>所得の低い人たち</a:t>
            </a:r>
            <a:r>
              <a:rPr kumimoji="1" lang="ja-JP" altLang="en-US" dirty="0" smtClean="0"/>
              <a:t>は，中程度の人たちに比べて，子どもの数が多いのか？</a:t>
            </a:r>
            <a:endParaRPr kumimoji="1" lang="en-US" altLang="ja-JP" dirty="0" smtClean="0"/>
          </a:p>
          <a:p>
            <a:pPr lvl="1"/>
            <a:r>
              <a:rPr lang="ja-JP" altLang="en-US" dirty="0" smtClean="0"/>
              <a:t>いろいろな職業の人たちはどれくらいの所得があるのか？</a:t>
            </a:r>
            <a:endParaRPr kumimoji="1" lang="en-US" altLang="ja-JP" dirty="0" smtClean="0"/>
          </a:p>
          <a:p>
            <a:pPr lvl="1"/>
            <a:r>
              <a:rPr lang="ja-JP" altLang="en-US" dirty="0"/>
              <a:t>カトリック信者やユダヤ教徒に</a:t>
            </a:r>
            <a:r>
              <a:rPr lang="ja-JP" altLang="en-US" dirty="0" smtClean="0"/>
              <a:t>比べてプロテスタント信者の方が自殺率が高いのはなぜか？</a:t>
            </a:r>
            <a:endParaRPr lang="en-US"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1.6. </a:t>
            </a:r>
            <a:r>
              <a:rPr kumimoji="1" lang="ja-JP" altLang="en-US" dirty="0" smtClean="0"/>
              <a:t>測定</a:t>
            </a:r>
            <a:r>
              <a:rPr kumimoji="1" lang="en-US" altLang="ja-JP" dirty="0" smtClean="0"/>
              <a:t> </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測定</a:t>
            </a:r>
            <a:r>
              <a:rPr kumimoji="1" lang="ja-JP" altLang="en-US" dirty="0" smtClean="0"/>
              <a:t>（</a:t>
            </a:r>
            <a:r>
              <a:rPr kumimoji="1" lang="en-US" altLang="ja-JP" dirty="0" smtClean="0"/>
              <a:t>measurement</a:t>
            </a:r>
            <a:r>
              <a:rPr kumimoji="1" lang="ja-JP" altLang="en-US" dirty="0" smtClean="0"/>
              <a:t>）：観察結果に対してある一定の規則を</a:t>
            </a:r>
            <a:r>
              <a:rPr kumimoji="1" lang="ja-JP" altLang="en-US" dirty="0" smtClean="0"/>
              <a:t>用いて</a:t>
            </a:r>
            <a:r>
              <a:rPr lang="ja-JP" altLang="en-US" dirty="0" smtClean="0"/>
              <a:t>「</a:t>
            </a:r>
            <a:r>
              <a:rPr lang="ja-JP" altLang="en-US" dirty="0"/>
              <a:t>値</a:t>
            </a:r>
            <a:r>
              <a:rPr kumimoji="1" lang="ja-JP" altLang="en-US" dirty="0" smtClean="0"/>
              <a:t>」を</a:t>
            </a:r>
            <a:r>
              <a:rPr kumimoji="1" lang="ja-JP" altLang="en-US" dirty="0" smtClean="0"/>
              <a:t>付与すること．</a:t>
            </a:r>
            <a:endParaRPr kumimoji="1" lang="en-US" altLang="ja-JP" dirty="0" smtClean="0"/>
          </a:p>
          <a:p>
            <a:pPr lvl="1"/>
            <a:r>
              <a:rPr lang="ja-JP" altLang="en-US" dirty="0" smtClean="0"/>
              <a:t>測定を行うことで，変数間に仮定された関係（命題）を検証するための，数学的操作が可能になる．</a:t>
            </a:r>
            <a:endParaRPr lang="en-US" altLang="ja-JP" dirty="0" smtClean="0"/>
          </a:p>
          <a:p>
            <a:r>
              <a:rPr kumimoji="1" lang="ja-JP" altLang="en-US" dirty="0" smtClean="0"/>
              <a:t>どのよう</a:t>
            </a:r>
            <a:r>
              <a:rPr kumimoji="1" lang="ja-JP" altLang="en-US" dirty="0" smtClean="0"/>
              <a:t>な「値」を付与</a:t>
            </a:r>
            <a:r>
              <a:rPr kumimoji="1" lang="ja-JP" altLang="en-US" dirty="0" smtClean="0"/>
              <a:t>するか？</a:t>
            </a:r>
            <a:endParaRPr kumimoji="1" lang="en-US" altLang="ja-JP" dirty="0" smtClean="0"/>
          </a:p>
          <a:p>
            <a:pPr lvl="1"/>
            <a:r>
              <a:rPr lang="ja-JP" altLang="en-US" u="sng" dirty="0" smtClean="0">
                <a:solidFill>
                  <a:srgbClr val="FF0000"/>
                </a:solidFill>
              </a:rPr>
              <a:t>質的変数</a:t>
            </a:r>
            <a:r>
              <a:rPr lang="ja-JP" altLang="en-US" dirty="0" smtClean="0"/>
              <a:t>（</a:t>
            </a:r>
            <a:r>
              <a:rPr lang="en-US" altLang="ja-JP" dirty="0" smtClean="0"/>
              <a:t>qualitative variable</a:t>
            </a:r>
            <a:r>
              <a:rPr lang="ja-JP" altLang="en-US" dirty="0" smtClean="0"/>
              <a:t>）：測定対象を，それらが持つ特性の種類（質）によって分類したもの．</a:t>
            </a:r>
            <a:endParaRPr lang="en-US" altLang="ja-JP" dirty="0" smtClean="0"/>
          </a:p>
          <a:p>
            <a:pPr lvl="1"/>
            <a:r>
              <a:rPr kumimoji="1" lang="ja-JP" altLang="en-US" u="sng" dirty="0" smtClean="0">
                <a:solidFill>
                  <a:srgbClr val="FF0000"/>
                </a:solidFill>
              </a:rPr>
              <a:t>量的変数</a:t>
            </a:r>
            <a:r>
              <a:rPr kumimoji="1" lang="ja-JP" altLang="en-US" dirty="0" smtClean="0"/>
              <a:t>（</a:t>
            </a:r>
            <a:r>
              <a:rPr kumimoji="1" lang="en-US" altLang="ja-JP" dirty="0" smtClean="0"/>
              <a:t>quantitative variable</a:t>
            </a:r>
            <a:r>
              <a:rPr kumimoji="1" lang="ja-JP" altLang="en-US" dirty="0" smtClean="0"/>
              <a:t>）</a:t>
            </a:r>
            <a:r>
              <a:rPr lang="ja-JP" altLang="en-US" dirty="0" smtClean="0"/>
              <a:t>：特性の大きさ（量）によって分類したもの．</a:t>
            </a:r>
            <a:endParaRPr kumimoji="1" lang="en-US" altLang="ja-JP"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測定対象を，それらが持つ特性（たとえば，性別）の種類（質）によって分類するとき（つまり，対象をカテゴリに分類するとき），その特性を</a:t>
            </a:r>
            <a:r>
              <a:rPr lang="ja-JP" altLang="en-US" u="sng" dirty="0" smtClean="0">
                <a:solidFill>
                  <a:srgbClr val="FF0000"/>
                </a:solidFill>
              </a:rPr>
              <a:t>質的変数</a:t>
            </a:r>
            <a:r>
              <a:rPr lang="ja-JP" altLang="en-US" dirty="0" smtClean="0"/>
              <a:t>（</a:t>
            </a:r>
            <a:r>
              <a:rPr lang="en-US" altLang="ja-JP" dirty="0" smtClean="0"/>
              <a:t>qualitative variable</a:t>
            </a:r>
            <a:r>
              <a:rPr lang="ja-JP" altLang="en-US" dirty="0" smtClean="0"/>
              <a:t>）と呼ぶ．カテゴリには数値を割り当てることもある（たとえば，男が</a:t>
            </a:r>
            <a:r>
              <a:rPr lang="en-US" altLang="ja-JP" dirty="0" smtClean="0"/>
              <a:t>0</a:t>
            </a:r>
            <a:r>
              <a:rPr lang="ja-JP" altLang="en-US" dirty="0" err="1" smtClean="0"/>
              <a:t>，</a:t>
            </a:r>
            <a:r>
              <a:rPr lang="ja-JP" altLang="en-US" dirty="0" smtClean="0"/>
              <a:t>女が</a:t>
            </a:r>
            <a:r>
              <a:rPr lang="en-US" altLang="ja-JP" dirty="0" smtClean="0"/>
              <a:t>1</a:t>
            </a:r>
            <a:r>
              <a:rPr lang="ja-JP" altLang="en-US" dirty="0" smtClean="0"/>
              <a:t>）．</a:t>
            </a:r>
            <a:endParaRPr lang="en-US" altLang="ja-JP" dirty="0" smtClean="0"/>
          </a:p>
          <a:p>
            <a:r>
              <a:rPr lang="ja-JP" altLang="en-US" dirty="0" smtClean="0"/>
              <a:t>測定対象が持つ特性の大きさ（量）</a:t>
            </a:r>
            <a:r>
              <a:rPr lang="ja-JP" altLang="en-US" dirty="0" smtClean="0"/>
              <a:t>を測定する変数を</a:t>
            </a:r>
            <a:r>
              <a:rPr lang="ja-JP" altLang="en-US" u="sng" dirty="0" smtClean="0">
                <a:solidFill>
                  <a:srgbClr val="FF0000"/>
                </a:solidFill>
              </a:rPr>
              <a:t>量的変数</a:t>
            </a:r>
            <a:r>
              <a:rPr lang="ja-JP" altLang="en-US" dirty="0" smtClean="0"/>
              <a:t>（</a:t>
            </a:r>
            <a:r>
              <a:rPr lang="en-US" altLang="ja-JP" dirty="0" smtClean="0"/>
              <a:t>quantitative variable</a:t>
            </a:r>
            <a:r>
              <a:rPr lang="ja-JP" altLang="en-US" dirty="0" smtClean="0"/>
              <a:t>）と呼ぶ．</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連続型変数と離散型変数</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連続型変数</a:t>
            </a:r>
            <a:r>
              <a:rPr kumimoji="1" lang="ja-JP" altLang="en-US" dirty="0" smtClean="0"/>
              <a:t>（</a:t>
            </a:r>
            <a:r>
              <a:rPr kumimoji="1" lang="en-US" altLang="ja-JP" dirty="0" smtClean="0"/>
              <a:t>continuous variable</a:t>
            </a:r>
            <a:r>
              <a:rPr kumimoji="1" lang="ja-JP" altLang="en-US" dirty="0" smtClean="0"/>
              <a:t>）：潜在的に，ある範囲の実数すべてをとりうる．</a:t>
            </a:r>
            <a:endParaRPr kumimoji="1" lang="en-US" altLang="ja-JP" dirty="0" smtClean="0"/>
          </a:p>
          <a:p>
            <a:pPr lvl="1"/>
            <a:r>
              <a:rPr kumimoji="1" lang="ja-JP" altLang="en-US" dirty="0" smtClean="0"/>
              <a:t>測定限界のため，整数値しか現れないこともある．（例：学力テストの得点）</a:t>
            </a:r>
            <a:endParaRPr kumimoji="1" lang="en-US" altLang="ja-JP" dirty="0" smtClean="0"/>
          </a:p>
          <a:p>
            <a:r>
              <a:rPr lang="ja-JP" altLang="en-US" u="sng" dirty="0">
                <a:solidFill>
                  <a:srgbClr val="FF0000"/>
                </a:solidFill>
              </a:rPr>
              <a:t>離散</a:t>
            </a:r>
            <a:r>
              <a:rPr lang="ja-JP" altLang="en-US" u="sng" dirty="0" smtClean="0">
                <a:solidFill>
                  <a:srgbClr val="FF0000"/>
                </a:solidFill>
              </a:rPr>
              <a:t>型変数</a:t>
            </a:r>
            <a:r>
              <a:rPr lang="ja-JP" altLang="en-US" dirty="0" smtClean="0"/>
              <a:t>（</a:t>
            </a:r>
            <a:r>
              <a:rPr lang="en-US" altLang="ja-JP" dirty="0" smtClean="0"/>
              <a:t>discrete variable</a:t>
            </a:r>
            <a:r>
              <a:rPr lang="ja-JP" altLang="en-US" dirty="0" smtClean="0"/>
              <a:t>）：整数値のみをとる．</a:t>
            </a:r>
            <a:endParaRPr lang="en-US" altLang="ja-JP" dirty="0" smtClean="0"/>
          </a:p>
          <a:p>
            <a:pPr lvl="1"/>
            <a:r>
              <a:rPr kumimoji="1" lang="ja-JP" altLang="en-US" dirty="0"/>
              <a:t>多くの場合</a:t>
            </a:r>
            <a:r>
              <a:rPr kumimoji="1" lang="ja-JP" altLang="en-US" dirty="0" smtClean="0"/>
              <a:t>に，計数によって得られた値（例：各世帯における子どもの数）．</a:t>
            </a:r>
            <a:endParaRPr kumimoji="1" lang="en-US" altLang="ja-JP"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テキストでは離散変数と連続変数という区分を行っているが，これは質的変数と量的変数という区分の方が適切だろう．</a:t>
            </a:r>
            <a:endParaRPr kumimoji="1" lang="en-US" altLang="ja-JP" dirty="0" smtClean="0"/>
          </a:p>
          <a:p>
            <a:pPr lvl="1"/>
            <a:r>
              <a:rPr kumimoji="1" lang="ja-JP" altLang="en-US" dirty="0" smtClean="0"/>
              <a:t>質的変数はすべて離散変数と考えられる．</a:t>
            </a:r>
            <a:endParaRPr kumimoji="1" lang="en-US" altLang="ja-JP" dirty="0" smtClean="0"/>
          </a:p>
          <a:p>
            <a:pPr lvl="1"/>
            <a:r>
              <a:rPr kumimoji="1" lang="ja-JP" altLang="en-US" dirty="0" smtClean="0"/>
              <a:t>量的変数には，離散変数と連続変数がある．</a:t>
            </a:r>
            <a:endParaRPr kumimoji="1" lang="en-US" altLang="ja-JP" dirty="0" smtClean="0"/>
          </a:p>
          <a:p>
            <a:pPr lvl="1"/>
            <a:r>
              <a:rPr lang="ja-JP" altLang="en-US" dirty="0" smtClean="0"/>
              <a:t>離散・連続の区別は，</a:t>
            </a:r>
            <a:r>
              <a:rPr kumimoji="1" lang="ja-JP" altLang="en-US" dirty="0" smtClean="0"/>
              <a:t>量的変数についてのみ意味がある．</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測定</a:t>
            </a:r>
            <a:r>
              <a:rPr kumimoji="1" lang="ja-JP" altLang="en-US" dirty="0" smtClean="0"/>
              <a:t>水準（質的変数）</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名義尺度</a:t>
            </a:r>
            <a:r>
              <a:rPr kumimoji="1" lang="ja-JP" altLang="en-US" dirty="0" smtClean="0"/>
              <a:t>（</a:t>
            </a:r>
            <a:r>
              <a:rPr kumimoji="1" lang="en-US" altLang="ja-JP" dirty="0" smtClean="0"/>
              <a:t>nominal scale</a:t>
            </a:r>
            <a:r>
              <a:rPr kumimoji="1" lang="ja-JP" altLang="en-US" dirty="0" smtClean="0"/>
              <a:t>）：男女，出身地，信仰する宗教など，順序関係のない質的変数の尺度．</a:t>
            </a:r>
            <a:endParaRPr kumimoji="1" lang="en-US" altLang="ja-JP" dirty="0" smtClean="0"/>
          </a:p>
          <a:p>
            <a:r>
              <a:rPr lang="ja-JP" altLang="en-US" u="sng" dirty="0" smtClean="0">
                <a:solidFill>
                  <a:srgbClr val="FF0000"/>
                </a:solidFill>
              </a:rPr>
              <a:t>順序尺度</a:t>
            </a:r>
            <a:r>
              <a:rPr lang="ja-JP" altLang="en-US" dirty="0" smtClean="0"/>
              <a:t>（</a:t>
            </a:r>
            <a:r>
              <a:rPr lang="en-US" altLang="ja-JP" dirty="0" smtClean="0"/>
              <a:t>ordinal scale</a:t>
            </a:r>
            <a:r>
              <a:rPr lang="ja-JP" altLang="en-US" dirty="0" smtClean="0"/>
              <a:t>）：学歴や社会的地位など，順序づけ可能な質的変数の尺度（カテゴリに順序がある）．測定値間の差は無意味．平均値は無意味だが，中央値を求めることはできる．</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測定水準（量的変数）</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smtClean="0">
                <a:solidFill>
                  <a:srgbClr val="FF0000"/>
                </a:solidFill>
              </a:rPr>
              <a:t>間隔</a:t>
            </a:r>
            <a:r>
              <a:rPr kumimoji="1" lang="ja-JP" altLang="en-US" u="sng" dirty="0" smtClean="0">
                <a:solidFill>
                  <a:srgbClr val="FF0000"/>
                </a:solidFill>
              </a:rPr>
              <a:t>尺度</a:t>
            </a:r>
            <a:r>
              <a:rPr kumimoji="1" lang="ja-JP" altLang="en-US" dirty="0" smtClean="0"/>
              <a:t>（</a:t>
            </a:r>
            <a:r>
              <a:rPr kumimoji="1" lang="en-US" altLang="ja-JP" dirty="0" smtClean="0"/>
              <a:t>interval scale</a:t>
            </a:r>
            <a:r>
              <a:rPr kumimoji="1" lang="ja-JP" altLang="en-US" dirty="0" smtClean="0"/>
              <a:t>）：テストの得点のように，測定単位（例：１点）いくつ分かという測定を行う，量的変数の尺度．測定値間の差に意味があるが，絶対原点を持たないため，比率（何倍）は無意味．平均値が意味を持つのは，この尺度と比率尺度．</a:t>
            </a:r>
            <a:endParaRPr kumimoji="1" lang="en-US" altLang="ja-JP" dirty="0" smtClean="0"/>
          </a:p>
          <a:p>
            <a:r>
              <a:rPr lang="ja-JP" altLang="en-US" u="sng" dirty="0" smtClean="0">
                <a:solidFill>
                  <a:srgbClr val="FF0000"/>
                </a:solidFill>
              </a:rPr>
              <a:t>比率尺度</a:t>
            </a:r>
            <a:r>
              <a:rPr lang="ja-JP" altLang="en-US" dirty="0" smtClean="0"/>
              <a:t>（</a:t>
            </a:r>
            <a:r>
              <a:rPr lang="en-US" altLang="ja-JP" dirty="0" smtClean="0"/>
              <a:t>ratio scale</a:t>
            </a:r>
            <a:r>
              <a:rPr lang="ja-JP" altLang="en-US" dirty="0" smtClean="0"/>
              <a:t>）：絶対原点を持つ，量的変数の尺度．年齢や収入など．</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lang="ja-JP" altLang="en-US" dirty="0" smtClean="0"/>
              <a:t>観察結果は，相互に排他的で，かつ，包括的なカテゴリに割り当てなければならない．</a:t>
            </a:r>
            <a:endParaRPr lang="en-US" altLang="ja-JP" dirty="0" smtClean="0"/>
          </a:p>
          <a:p>
            <a:pPr lvl="1"/>
            <a:r>
              <a:rPr lang="ja-JP" altLang="en-US" u="sng" dirty="0" smtClean="0">
                <a:solidFill>
                  <a:srgbClr val="FF0000"/>
                </a:solidFill>
              </a:rPr>
              <a:t>相互排他性</a:t>
            </a:r>
            <a:r>
              <a:rPr lang="ja-JP" altLang="en-US" dirty="0" smtClean="0"/>
              <a:t>（</a:t>
            </a:r>
            <a:r>
              <a:rPr lang="en-US" altLang="ja-JP" dirty="0" smtClean="0"/>
              <a:t>mutual exclusiveness</a:t>
            </a:r>
            <a:r>
              <a:rPr lang="ja-JP" altLang="en-US" dirty="0" smtClean="0"/>
              <a:t>）：個々の観察結果が変数の中の唯一のカテゴリに位置づけられること．</a:t>
            </a:r>
            <a:endParaRPr lang="en-US" altLang="ja-JP" dirty="0" smtClean="0"/>
          </a:p>
          <a:p>
            <a:pPr lvl="1"/>
            <a:r>
              <a:rPr lang="ja-JP" altLang="en-US" u="sng" dirty="0" smtClean="0">
                <a:solidFill>
                  <a:srgbClr val="FF0000"/>
                </a:solidFill>
              </a:rPr>
              <a:t>包括性</a:t>
            </a:r>
            <a:r>
              <a:rPr lang="ja-JP" altLang="en-US" dirty="0" smtClean="0"/>
              <a:t>（</a:t>
            </a:r>
            <a:r>
              <a:rPr lang="en-US" altLang="ja-JP" dirty="0" smtClean="0"/>
              <a:t>exhaustiveness</a:t>
            </a:r>
            <a:r>
              <a:rPr lang="ja-JP" altLang="en-US" dirty="0" smtClean="0"/>
              <a:t>）：すべての観察結果を位置づけるのに，十分なカテゴリが存在すること．</a:t>
            </a:r>
            <a:endParaRPr lang="en-US" altLang="ja-JP" dirty="0" smtClean="0"/>
          </a:p>
          <a:p>
            <a:pPr lvl="1"/>
            <a:r>
              <a:rPr lang="ja-JP" altLang="en-US" dirty="0" smtClean="0"/>
              <a:t>質的変数での「その他」というカテゴリは便利だが，まったく異なった結果がこうしたカテゴリに混在することは，できる限り避けるべき．</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章末問題</a:t>
            </a:r>
            <a:r>
              <a:rPr kumimoji="1" lang="en-US" altLang="ja-JP" dirty="0" smtClean="0"/>
              <a:t>12</a:t>
            </a:r>
            <a:r>
              <a:rPr kumimoji="1" lang="ja-JP" altLang="en-US" dirty="0" smtClean="0"/>
              <a:t>（改変）：以下の変数はどの尺度水準（名義尺度，順序尺度，間隔尺度，比率尺度）で測定されるかを答えよ．</a:t>
            </a:r>
            <a:endParaRPr kumimoji="1" lang="en-US" altLang="ja-JP" dirty="0" smtClean="0"/>
          </a:p>
          <a:p>
            <a:pPr marL="971550" lvl="1" indent="-514350">
              <a:buFont typeface="+mj-lt"/>
              <a:buAutoNum type="alphaLcPeriod"/>
            </a:pPr>
            <a:r>
              <a:rPr lang="ja-JP" altLang="en-US" dirty="0"/>
              <a:t>大学の学部の</a:t>
            </a:r>
            <a:r>
              <a:rPr lang="ja-JP" altLang="en-US" dirty="0" smtClean="0"/>
              <a:t>大きさ：専任教員の数</a:t>
            </a:r>
            <a:endParaRPr lang="en-US" altLang="ja-JP" dirty="0" smtClean="0"/>
          </a:p>
          <a:p>
            <a:pPr marL="971550" lvl="1" indent="-514350">
              <a:buFont typeface="+mj-lt"/>
              <a:buAutoNum type="alphaLcPeriod"/>
            </a:pPr>
            <a:r>
              <a:rPr kumimoji="1" lang="ja-JP" altLang="en-US" dirty="0"/>
              <a:t>国の</a:t>
            </a:r>
            <a:r>
              <a:rPr kumimoji="1" lang="ja-JP" altLang="en-US" dirty="0" smtClean="0"/>
              <a:t>地方：北部</a:t>
            </a:r>
            <a:r>
              <a:rPr lang="ja-JP" altLang="en-US" dirty="0" smtClean="0"/>
              <a:t>，南部，東部，西部</a:t>
            </a:r>
            <a:endParaRPr lang="en-US" altLang="ja-JP" dirty="0" smtClean="0"/>
          </a:p>
          <a:p>
            <a:pPr marL="971550" lvl="1" indent="-514350">
              <a:buFont typeface="+mj-lt"/>
              <a:buAutoNum type="alphaLcPeriod"/>
            </a:pPr>
            <a:r>
              <a:rPr kumimoji="1" lang="ja-JP" altLang="en-US" dirty="0"/>
              <a:t>犯罪</a:t>
            </a:r>
            <a:r>
              <a:rPr kumimoji="1" lang="ja-JP" altLang="en-US" dirty="0" smtClean="0"/>
              <a:t>発生率：住人</a:t>
            </a:r>
            <a:r>
              <a:rPr kumimoji="1" lang="en-US" altLang="ja-JP" dirty="0" smtClean="0"/>
              <a:t>10</a:t>
            </a:r>
            <a:r>
              <a:rPr kumimoji="1" lang="ja-JP" altLang="en-US" dirty="0" smtClean="0"/>
              <a:t>万人ごとの各年の殺人発生件数</a:t>
            </a:r>
            <a:endParaRPr kumimoji="1" lang="en-US" altLang="ja-JP" dirty="0" smtClean="0"/>
          </a:p>
          <a:p>
            <a:pPr marL="971550" lvl="1" indent="-514350">
              <a:buFont typeface="+mj-lt"/>
              <a:buAutoNum type="alphaLcPeriod"/>
            </a:pPr>
            <a:r>
              <a:rPr lang="ja-JP" altLang="en-US" dirty="0"/>
              <a:t>テレビ</a:t>
            </a:r>
            <a:r>
              <a:rPr lang="ja-JP" altLang="en-US" dirty="0" smtClean="0"/>
              <a:t>視聴：１週間のテレビ視聴時間</a:t>
            </a:r>
            <a:endParaRPr kumimoji="1" lang="en-US" altLang="ja-JP" dirty="0" smtClean="0"/>
          </a:p>
        </p:txBody>
      </p:sp>
    </p:spTree>
    <p:extLst>
      <p:ext uri="{BB962C8B-B14F-4D97-AF65-F5344CB8AC3E}">
        <p14:creationId xmlns:p14="http://schemas.microsoft.com/office/powerpoint/2010/main" val="8697494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971550" lvl="1" indent="-514350">
              <a:buFont typeface="+mj-lt"/>
              <a:buAutoNum type="alphaLcPeriod" startAt="5"/>
            </a:pPr>
            <a:r>
              <a:rPr lang="en-US" altLang="ja-JP" dirty="0"/>
              <a:t>4H</a:t>
            </a:r>
            <a:r>
              <a:rPr lang="ja-JP" altLang="en-US" dirty="0"/>
              <a:t>クラブのコンテストの成績：青リボン（一等賞），赤リボン（二等賞），黄リボン（三等賞）</a:t>
            </a:r>
            <a:endParaRPr lang="en-US" altLang="ja-JP" dirty="0"/>
          </a:p>
          <a:p>
            <a:pPr marL="971550" lvl="1" indent="-514350">
              <a:buFont typeface="+mj-lt"/>
              <a:buAutoNum type="alphaLcPeriod" startAt="5"/>
            </a:pPr>
            <a:r>
              <a:rPr kumimoji="1" lang="ja-JP" altLang="en-US" dirty="0" smtClean="0"/>
              <a:t>出身地：インディアナポリス，ブルーミントン，ゲーリー，等々</a:t>
            </a:r>
            <a:endParaRPr kumimoji="1" lang="en-US" altLang="ja-JP" dirty="0" smtClean="0"/>
          </a:p>
          <a:p>
            <a:pPr marL="971550" lvl="1" indent="-514350">
              <a:buFont typeface="+mj-lt"/>
              <a:buAutoNum type="alphaLcPeriod" startAt="5"/>
            </a:pPr>
            <a:r>
              <a:rPr lang="ja-JP" altLang="en-US" dirty="0" smtClean="0"/>
              <a:t>党派性：選挙区ごとの社会主義政党への投票率</a:t>
            </a:r>
            <a:endParaRPr lang="en-US" altLang="ja-JP" dirty="0" smtClean="0"/>
          </a:p>
          <a:p>
            <a:pPr marL="971550" lvl="1" indent="-514350">
              <a:buFont typeface="+mj-lt"/>
              <a:buAutoNum type="alphaLcPeriod" startAt="5"/>
            </a:pPr>
            <a:r>
              <a:rPr kumimoji="1" lang="ja-JP" altLang="en-US" dirty="0"/>
              <a:t>自尊</a:t>
            </a:r>
            <a:r>
              <a:rPr kumimoji="1" lang="ja-JP" altLang="en-US" dirty="0" smtClean="0"/>
              <a:t>感情：「とても好き」から「とても嫌い」まで７段階尺度</a:t>
            </a:r>
            <a:endParaRPr kumimoji="1" lang="ja-JP" altLang="en-US" dirty="0"/>
          </a:p>
        </p:txBody>
      </p:sp>
    </p:spTree>
    <p:extLst>
      <p:ext uri="{BB962C8B-B14F-4D97-AF65-F5344CB8AC3E}">
        <p14:creationId xmlns:p14="http://schemas.microsoft.com/office/powerpoint/2010/main" val="34137180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1.8. </a:t>
            </a:r>
            <a:r>
              <a:rPr kumimoji="1" lang="ja-JP" altLang="en-US" dirty="0" smtClean="0"/>
              <a:t>研究サイクルの完成</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統計的手法によって，操作仮説を検討し，経験的知見を得る．</a:t>
            </a:r>
            <a:endParaRPr lang="en-US" altLang="ja-JP" dirty="0" smtClean="0"/>
          </a:p>
          <a:p>
            <a:r>
              <a:rPr lang="ja-JP" altLang="en-US" dirty="0" smtClean="0"/>
              <a:t>操作仮説が支持されれば，そのもととなった命題および社会理論が妥当であることの確信が増す．</a:t>
            </a:r>
            <a:endParaRPr lang="en-US" altLang="ja-JP" dirty="0" smtClean="0"/>
          </a:p>
          <a:p>
            <a:r>
              <a:rPr lang="ja-JP" altLang="en-US" dirty="0" smtClean="0"/>
              <a:t>支持されなければ，命題および社会理論</a:t>
            </a:r>
            <a:r>
              <a:rPr lang="ja-JP" altLang="en-US" dirty="0" smtClean="0"/>
              <a:t>の正しさは</a:t>
            </a:r>
            <a:r>
              <a:rPr lang="ja-JP" altLang="en-US" dirty="0" smtClean="0"/>
              <a:t>疑われる．</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dirty="0" smtClean="0"/>
              <a:t>こうした問いは，職業と収入のように，人々や集団が持つ</a:t>
            </a:r>
            <a:r>
              <a:rPr lang="ja-JP" altLang="en-US" u="sng" dirty="0" smtClean="0"/>
              <a:t>特性間の関係</a:t>
            </a:r>
            <a:r>
              <a:rPr lang="ja-JP" altLang="en-US" dirty="0" smtClean="0"/>
              <a:t>に言及している．</a:t>
            </a:r>
            <a:endParaRPr lang="en-US" altLang="ja-JP" dirty="0" smtClean="0"/>
          </a:p>
          <a:p>
            <a:r>
              <a:rPr lang="ja-JP" altLang="en-US" u="sng" dirty="0" smtClean="0"/>
              <a:t>変動（</a:t>
            </a:r>
            <a:r>
              <a:rPr lang="en-US" altLang="ja-JP" u="sng" dirty="0" smtClean="0"/>
              <a:t>variation</a:t>
            </a:r>
            <a:r>
              <a:rPr lang="ja-JP" altLang="en-US" u="sng" dirty="0" smtClean="0"/>
              <a:t>）の説明</a:t>
            </a:r>
            <a:r>
              <a:rPr lang="ja-JP" altLang="en-US" dirty="0" smtClean="0"/>
              <a:t>が社会科学の中心的課題である．</a:t>
            </a:r>
            <a:endParaRPr lang="en-US" altLang="ja-JP" dirty="0" smtClean="0"/>
          </a:p>
          <a:p>
            <a:pPr lvl="1"/>
            <a:r>
              <a:rPr lang="ja-JP" altLang="en-US" dirty="0" smtClean="0"/>
              <a:t>従属変数の変動を独立変数の変動で説明する．</a:t>
            </a:r>
            <a:endParaRPr lang="en-US" altLang="ja-JP" dirty="0" smtClean="0"/>
          </a:p>
          <a:p>
            <a:pPr lvl="1"/>
            <a:r>
              <a:rPr lang="en-US" altLang="ja-JP" dirty="0" smtClean="0"/>
              <a:t>How do people, groups, communities, or nations differ from one another, and what are the consequences of such variation?</a:t>
            </a:r>
            <a:r>
              <a:rPr lang="ja-JP" altLang="en-US" dirty="0" smtClean="0"/>
              <a:t>　（原著第４版，</a:t>
            </a:r>
            <a:r>
              <a:rPr lang="en-US" altLang="ja-JP" dirty="0" smtClean="0"/>
              <a:t>p.3</a:t>
            </a:r>
            <a:r>
              <a:rPr lang="ja-JP" altLang="en-US" dirty="0" smtClean="0"/>
              <a:t>）</a:t>
            </a:r>
            <a:endParaRPr lang="en-US" altLang="ja-JP"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19872" y="620688"/>
            <a:ext cx="2339102" cy="954107"/>
          </a:xfrm>
          <a:prstGeom prst="rect">
            <a:avLst/>
          </a:prstGeom>
          <a:noFill/>
        </p:spPr>
        <p:txBody>
          <a:bodyPr wrap="none" rtlCol="0">
            <a:spAutoFit/>
          </a:bodyPr>
          <a:lstStyle/>
          <a:p>
            <a:r>
              <a:rPr kumimoji="1" lang="ja-JP" altLang="en-US" sz="2800" dirty="0" smtClean="0"/>
              <a:t>　　理　論</a:t>
            </a:r>
            <a:endParaRPr kumimoji="1" lang="en-US" altLang="ja-JP" sz="2800" dirty="0" smtClean="0"/>
          </a:p>
          <a:p>
            <a:r>
              <a:rPr lang="ja-JP" altLang="en-US" sz="2800" dirty="0" smtClean="0"/>
              <a:t>（理論的命題）</a:t>
            </a:r>
            <a:endParaRPr kumimoji="1" lang="ja-JP" altLang="en-US" sz="2800" dirty="0"/>
          </a:p>
        </p:txBody>
      </p:sp>
      <p:sp>
        <p:nvSpPr>
          <p:cNvPr id="5" name="テキスト ボックス 4"/>
          <p:cNvSpPr txBox="1"/>
          <p:nvPr/>
        </p:nvSpPr>
        <p:spPr>
          <a:xfrm>
            <a:off x="6660232" y="2636912"/>
            <a:ext cx="1620957" cy="523220"/>
          </a:xfrm>
          <a:prstGeom prst="rect">
            <a:avLst/>
          </a:prstGeom>
          <a:noFill/>
        </p:spPr>
        <p:txBody>
          <a:bodyPr wrap="none" rtlCol="0">
            <a:spAutoFit/>
          </a:bodyPr>
          <a:lstStyle/>
          <a:p>
            <a:r>
              <a:rPr kumimoji="1" lang="ja-JP" altLang="en-US" sz="2800" dirty="0" smtClean="0"/>
              <a:t>操作仮説</a:t>
            </a:r>
            <a:endParaRPr kumimoji="1" lang="ja-JP" altLang="en-US" sz="2800" dirty="0"/>
          </a:p>
        </p:txBody>
      </p:sp>
      <p:sp>
        <p:nvSpPr>
          <p:cNvPr id="7" name="テキスト ボックス 6"/>
          <p:cNvSpPr txBox="1"/>
          <p:nvPr/>
        </p:nvSpPr>
        <p:spPr>
          <a:xfrm>
            <a:off x="5364088" y="4509120"/>
            <a:ext cx="1896673" cy="523220"/>
          </a:xfrm>
          <a:prstGeom prst="rect">
            <a:avLst/>
          </a:prstGeom>
          <a:noFill/>
        </p:spPr>
        <p:txBody>
          <a:bodyPr wrap="none" rtlCol="0">
            <a:spAutoFit/>
          </a:bodyPr>
          <a:lstStyle/>
          <a:p>
            <a:r>
              <a:rPr kumimoji="1" lang="ja-JP" altLang="en-US" sz="2800" dirty="0" smtClean="0"/>
              <a:t>観察と測定</a:t>
            </a:r>
            <a:endParaRPr kumimoji="1" lang="ja-JP" altLang="en-US" sz="2800" dirty="0"/>
          </a:p>
        </p:txBody>
      </p:sp>
      <p:sp>
        <p:nvSpPr>
          <p:cNvPr id="8" name="テキスト ボックス 7"/>
          <p:cNvSpPr txBox="1"/>
          <p:nvPr/>
        </p:nvSpPr>
        <p:spPr>
          <a:xfrm>
            <a:off x="1763688" y="4509120"/>
            <a:ext cx="1980029" cy="523220"/>
          </a:xfrm>
          <a:prstGeom prst="rect">
            <a:avLst/>
          </a:prstGeom>
          <a:noFill/>
        </p:spPr>
        <p:txBody>
          <a:bodyPr wrap="none" rtlCol="0">
            <a:spAutoFit/>
          </a:bodyPr>
          <a:lstStyle/>
          <a:p>
            <a:r>
              <a:rPr kumimoji="1" lang="ja-JP" altLang="en-US" sz="2800" dirty="0" smtClean="0"/>
              <a:t>統計的検定</a:t>
            </a:r>
            <a:endParaRPr kumimoji="1" lang="ja-JP" altLang="en-US" sz="2800" dirty="0"/>
          </a:p>
        </p:txBody>
      </p:sp>
      <p:sp>
        <p:nvSpPr>
          <p:cNvPr id="9" name="テキスト ボックス 8"/>
          <p:cNvSpPr txBox="1"/>
          <p:nvPr/>
        </p:nvSpPr>
        <p:spPr>
          <a:xfrm>
            <a:off x="899592" y="2636912"/>
            <a:ext cx="1980029" cy="523220"/>
          </a:xfrm>
          <a:prstGeom prst="rect">
            <a:avLst/>
          </a:prstGeom>
          <a:noFill/>
        </p:spPr>
        <p:txBody>
          <a:bodyPr wrap="none" rtlCol="0">
            <a:spAutoFit/>
          </a:bodyPr>
          <a:lstStyle/>
          <a:p>
            <a:r>
              <a:rPr kumimoji="1" lang="ja-JP" altLang="en-US" sz="2800" dirty="0" smtClean="0"/>
              <a:t>経験的知見</a:t>
            </a:r>
            <a:endParaRPr kumimoji="1" lang="ja-JP" altLang="en-US" sz="2800" dirty="0"/>
          </a:p>
        </p:txBody>
      </p:sp>
      <p:sp>
        <p:nvSpPr>
          <p:cNvPr id="22" name="円弧 21"/>
          <p:cNvSpPr/>
          <p:nvPr/>
        </p:nvSpPr>
        <p:spPr>
          <a:xfrm>
            <a:off x="4283968" y="1340768"/>
            <a:ext cx="3168352" cy="2088232"/>
          </a:xfrm>
          <a:prstGeom prst="arc">
            <a:avLst>
              <a:gd name="adj1" fmla="val 16162210"/>
              <a:gd name="adj2" fmla="val 21562373"/>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flipH="1">
            <a:off x="1475656" y="1268760"/>
            <a:ext cx="3168352" cy="2088232"/>
          </a:xfrm>
          <a:prstGeom prst="arc">
            <a:avLst>
              <a:gd name="adj1" fmla="val 16162210"/>
              <a:gd name="adj2" fmla="val 21562373"/>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円弧 24"/>
          <p:cNvSpPr/>
          <p:nvPr/>
        </p:nvSpPr>
        <p:spPr>
          <a:xfrm rot="16200000" flipH="1">
            <a:off x="1547664" y="2420888"/>
            <a:ext cx="2232248" cy="1944216"/>
          </a:xfrm>
          <a:prstGeom prst="arc">
            <a:avLst>
              <a:gd name="adj1" fmla="val 16200000"/>
              <a:gd name="adj2" fmla="val 20094466"/>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円弧 25"/>
          <p:cNvSpPr/>
          <p:nvPr/>
        </p:nvSpPr>
        <p:spPr>
          <a:xfrm rot="5400000">
            <a:off x="5220072" y="2420888"/>
            <a:ext cx="2232248" cy="1944216"/>
          </a:xfrm>
          <a:prstGeom prst="arc">
            <a:avLst>
              <a:gd name="adj1" fmla="val 16200000"/>
              <a:gd name="adj2" fmla="val 20094466"/>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円弧 26"/>
          <p:cNvSpPr/>
          <p:nvPr/>
        </p:nvSpPr>
        <p:spPr>
          <a:xfrm flipV="1">
            <a:off x="2699792" y="4437112"/>
            <a:ext cx="3312368" cy="1224136"/>
          </a:xfrm>
          <a:prstGeom prst="arc">
            <a:avLst>
              <a:gd name="adj1" fmla="val 11197814"/>
              <a:gd name="adj2" fmla="val 0"/>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テキスト ボックス 28"/>
          <p:cNvSpPr txBox="1"/>
          <p:nvPr/>
        </p:nvSpPr>
        <p:spPr>
          <a:xfrm>
            <a:off x="1187624" y="5949280"/>
            <a:ext cx="6535764" cy="584775"/>
          </a:xfrm>
          <a:prstGeom prst="rect">
            <a:avLst/>
          </a:prstGeom>
          <a:noFill/>
        </p:spPr>
        <p:txBody>
          <a:bodyPr wrap="none" rtlCol="0">
            <a:spAutoFit/>
          </a:bodyPr>
          <a:lstStyle/>
          <a:p>
            <a:r>
              <a:rPr kumimoji="1" lang="ja-JP" altLang="en-US" sz="3200" dirty="0" smtClean="0"/>
              <a:t>図</a:t>
            </a:r>
            <a:r>
              <a:rPr kumimoji="1" lang="en-US" altLang="ja-JP" sz="3200" dirty="0" smtClean="0"/>
              <a:t>1.1</a:t>
            </a:r>
            <a:r>
              <a:rPr kumimoji="1" lang="ja-JP" altLang="en-US" sz="3200" dirty="0" smtClean="0"/>
              <a:t>　</a:t>
            </a:r>
            <a:r>
              <a:rPr lang="ja-JP" altLang="en-US" sz="3200" dirty="0" smtClean="0"/>
              <a:t>研究のサイクル（テキスト </a:t>
            </a:r>
            <a:r>
              <a:rPr lang="en-US" altLang="ja-JP" sz="3200" dirty="0" smtClean="0"/>
              <a:t>p.6</a:t>
            </a:r>
            <a:r>
              <a:rPr lang="ja-JP" altLang="en-US" sz="3200" dirty="0" smtClean="0"/>
              <a:t>）</a:t>
            </a:r>
            <a:endParaRPr kumimoji="1" lang="ja-JP" alt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統計学は，特性間の関係を解き明かすためのツールである．</a:t>
            </a:r>
            <a:endParaRPr lang="en-US" altLang="ja-JP" dirty="0" smtClean="0"/>
          </a:p>
          <a:p>
            <a:pPr lvl="1"/>
            <a:r>
              <a:rPr lang="en-US" altLang="ja-JP" dirty="0"/>
              <a:t>Properly and cautiously </a:t>
            </a:r>
            <a:r>
              <a:rPr lang="en-US" altLang="ja-JP" dirty="0" smtClean="0"/>
              <a:t>applied, social statistics can permit researchers to reach tentative conclusions about the existence and strength of social relationships. </a:t>
            </a:r>
            <a:r>
              <a:rPr lang="ja-JP" altLang="en-US" dirty="0"/>
              <a:t>（原著第４版，</a:t>
            </a:r>
            <a:r>
              <a:rPr lang="en-US" altLang="ja-JP" dirty="0"/>
              <a:t>p.4</a:t>
            </a:r>
            <a:r>
              <a:rPr lang="ja-JP" altLang="en-US" dirty="0" smtClean="0"/>
              <a:t>）</a:t>
            </a:r>
            <a:endParaRPr kumimoji="1" lang="en-US" altLang="ja-JP" dirty="0" smtClean="0"/>
          </a:p>
          <a:p>
            <a:pPr lvl="1"/>
            <a:r>
              <a:rPr kumimoji="1" lang="en-US" altLang="ja-JP" dirty="0" smtClean="0"/>
              <a:t>Our approach to statistics stems from directly from a conviction that adequately explaining any human behavior is equivalent to showing how variations in that behavior are related to multiple, measured causes. </a:t>
            </a:r>
            <a:r>
              <a:rPr lang="ja-JP" altLang="en-US" dirty="0" smtClean="0"/>
              <a:t>（原著第４版，</a:t>
            </a:r>
            <a:r>
              <a:rPr lang="en-US" altLang="ja-JP" dirty="0" smtClean="0"/>
              <a:t>p.4</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問いはどこから生まれるのか？</a:t>
            </a:r>
            <a:endParaRPr lang="en-US" altLang="ja-JP" dirty="0" smtClean="0"/>
          </a:p>
          <a:p>
            <a:pPr lvl="1"/>
            <a:r>
              <a:rPr lang="ja-JP" altLang="en-US" dirty="0" smtClean="0"/>
              <a:t>個人的体験</a:t>
            </a:r>
            <a:endParaRPr lang="en-US" altLang="ja-JP" dirty="0" smtClean="0"/>
          </a:p>
          <a:p>
            <a:pPr lvl="1"/>
            <a:r>
              <a:rPr lang="ja-JP" altLang="en-US" dirty="0" smtClean="0"/>
              <a:t>これまでの研究成果の蓄積．社会現象に関する多くの</a:t>
            </a:r>
            <a:r>
              <a:rPr lang="ja-JP" altLang="en-US" u="sng" dirty="0" smtClean="0"/>
              <a:t>理論</a:t>
            </a:r>
            <a:r>
              <a:rPr lang="ja-JP" altLang="en-US" dirty="0" smtClean="0"/>
              <a:t>や経験的知見．</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1.1. </a:t>
            </a:r>
            <a:r>
              <a:rPr kumimoji="1" lang="ja-JP" altLang="en-US" dirty="0" smtClean="0"/>
              <a:t>理論とは何か</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smtClean="0">
                <a:solidFill>
                  <a:srgbClr val="FF0000"/>
                </a:solidFill>
              </a:rPr>
              <a:t>命題</a:t>
            </a:r>
            <a:r>
              <a:rPr kumimoji="1" lang="ja-JP" altLang="en-US" dirty="0" smtClean="0"/>
              <a:t>（</a:t>
            </a:r>
            <a:r>
              <a:rPr kumimoji="1" lang="en-US" altLang="ja-JP" dirty="0" smtClean="0"/>
              <a:t>proposition</a:t>
            </a:r>
            <a:r>
              <a:rPr kumimoji="1" lang="ja-JP" altLang="en-US" dirty="0" smtClean="0"/>
              <a:t>）：</a:t>
            </a:r>
            <a:r>
              <a:rPr kumimoji="1" lang="ja-JP" altLang="en-US" u="sng" dirty="0" smtClean="0"/>
              <a:t>抽象的な概念</a:t>
            </a:r>
            <a:r>
              <a:rPr kumimoji="1" lang="ja-JP" altLang="en-US" dirty="0" smtClean="0"/>
              <a:t>間の関係についての言明．暗黙的な </a:t>
            </a:r>
            <a:r>
              <a:rPr kumimoji="1" lang="en-US" altLang="ja-JP" dirty="0" smtClean="0"/>
              <a:t>If-Then </a:t>
            </a:r>
            <a:r>
              <a:rPr kumimoji="1" lang="ja-JP" altLang="en-US" dirty="0" smtClean="0"/>
              <a:t>形式（</a:t>
            </a:r>
            <a:r>
              <a:rPr kumimoji="1" lang="en-US" altLang="ja-JP" dirty="0" smtClean="0"/>
              <a:t>If </a:t>
            </a:r>
            <a:r>
              <a:rPr kumimoji="1" lang="ja-JP" altLang="en-US" dirty="0" smtClean="0"/>
              <a:t>原因，</a:t>
            </a:r>
            <a:r>
              <a:rPr lang="en-US" altLang="ja-JP" dirty="0" smtClean="0"/>
              <a:t>then </a:t>
            </a:r>
            <a:r>
              <a:rPr lang="ja-JP" altLang="en-US" dirty="0" smtClean="0"/>
              <a:t>結果</a:t>
            </a:r>
            <a:r>
              <a:rPr kumimoji="1" lang="ja-JP" altLang="en-US" dirty="0" smtClean="0"/>
              <a:t>）をとるものが多い．</a:t>
            </a:r>
            <a:endParaRPr kumimoji="1" lang="en-US" altLang="ja-JP" dirty="0" smtClean="0"/>
          </a:p>
          <a:p>
            <a:pPr lvl="1"/>
            <a:r>
              <a:rPr lang="ja-JP" altLang="en-US" dirty="0" smtClean="0"/>
              <a:t>例１：経済的不安定によって，国家の政治体制に対する不満が生じる．</a:t>
            </a:r>
            <a:endParaRPr lang="en-US" altLang="ja-JP" dirty="0" smtClean="0"/>
          </a:p>
          <a:p>
            <a:pPr lvl="1"/>
            <a:r>
              <a:rPr kumimoji="1" lang="ja-JP" altLang="en-US" dirty="0" smtClean="0"/>
              <a:t>例２：国家の政治体制に対する不満によって，反体制の政治的勢力が強くなる．</a:t>
            </a:r>
            <a:endParaRPr kumimoji="1"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命題は</a:t>
            </a:r>
            <a:r>
              <a:rPr kumimoji="1" lang="ja-JP" altLang="en-US" u="sng" dirty="0" smtClean="0">
                <a:solidFill>
                  <a:srgbClr val="FF0000"/>
                </a:solidFill>
              </a:rPr>
              <a:t>概念</a:t>
            </a:r>
            <a:r>
              <a:rPr kumimoji="1" lang="ja-JP" altLang="en-US" dirty="0" smtClean="0"/>
              <a:t>（</a:t>
            </a:r>
            <a:r>
              <a:rPr kumimoji="1" lang="en-US" altLang="ja-JP" dirty="0" smtClean="0"/>
              <a:t>concept</a:t>
            </a:r>
            <a:r>
              <a:rPr kumimoji="1" lang="ja-JP" altLang="en-US" dirty="0" smtClean="0"/>
              <a:t>）とそれらの間の</a:t>
            </a:r>
            <a:r>
              <a:rPr kumimoji="1" lang="ja-JP" altLang="en-US" u="sng" dirty="0" smtClean="0">
                <a:solidFill>
                  <a:srgbClr val="FF0000"/>
                </a:solidFill>
              </a:rPr>
              <a:t>関係</a:t>
            </a:r>
            <a:r>
              <a:rPr lang="ja-JP" altLang="en-US" dirty="0" smtClean="0"/>
              <a:t>（</a:t>
            </a:r>
            <a:r>
              <a:rPr lang="en-US" altLang="ja-JP" dirty="0" smtClean="0"/>
              <a:t>relationship</a:t>
            </a:r>
            <a:r>
              <a:rPr lang="ja-JP" altLang="en-US" dirty="0" smtClean="0"/>
              <a:t>）から構成される．</a:t>
            </a:r>
            <a:endParaRPr lang="en-US" altLang="ja-JP" dirty="0" smtClean="0"/>
          </a:p>
          <a:p>
            <a:pPr lvl="1"/>
            <a:r>
              <a:rPr kumimoji="1" lang="ja-JP" altLang="en-US" dirty="0" smtClean="0"/>
              <a:t>概念：明確に定義された物，行動，（自己あるいは他者の）知覚，現象．</a:t>
            </a:r>
            <a:endParaRPr kumimoji="1" lang="ja-JP" altLang="en-US" dirty="0"/>
          </a:p>
        </p:txBody>
      </p:sp>
      <p:sp>
        <p:nvSpPr>
          <p:cNvPr id="4" name="円/楕円 3"/>
          <p:cNvSpPr/>
          <p:nvPr/>
        </p:nvSpPr>
        <p:spPr>
          <a:xfrm>
            <a:off x="1691680" y="4221088"/>
            <a:ext cx="201622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経済的</a:t>
            </a:r>
            <a:endParaRPr kumimoji="1" lang="en-US" altLang="ja-JP" sz="2400" dirty="0" smtClean="0"/>
          </a:p>
          <a:p>
            <a:pPr algn="ctr"/>
            <a:r>
              <a:rPr kumimoji="1" lang="ja-JP" altLang="en-US" sz="2400" dirty="0" smtClean="0"/>
              <a:t>不安定</a:t>
            </a:r>
            <a:endParaRPr kumimoji="1" lang="ja-JP" altLang="en-US" sz="2400" dirty="0"/>
          </a:p>
        </p:txBody>
      </p:sp>
      <p:sp>
        <p:nvSpPr>
          <p:cNvPr id="5" name="円/楕円 4"/>
          <p:cNvSpPr/>
          <p:nvPr/>
        </p:nvSpPr>
        <p:spPr>
          <a:xfrm>
            <a:off x="5724128" y="4221088"/>
            <a:ext cx="2016224"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政治体制への不満</a:t>
            </a:r>
            <a:endParaRPr kumimoji="1" lang="ja-JP" altLang="en-US" sz="2400" dirty="0"/>
          </a:p>
        </p:txBody>
      </p:sp>
      <p:cxnSp>
        <p:nvCxnSpPr>
          <p:cNvPr id="7" name="直線矢印コネクタ 6"/>
          <p:cNvCxnSpPr/>
          <p:nvPr/>
        </p:nvCxnSpPr>
        <p:spPr>
          <a:xfrm>
            <a:off x="3851920" y="4869160"/>
            <a:ext cx="172819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4211960" y="5013176"/>
            <a:ext cx="1107996" cy="830997"/>
          </a:xfrm>
          <a:prstGeom prst="rect">
            <a:avLst/>
          </a:prstGeom>
          <a:noFill/>
        </p:spPr>
        <p:txBody>
          <a:bodyPr wrap="none" rtlCol="0">
            <a:spAutoFit/>
          </a:bodyPr>
          <a:lstStyle/>
          <a:p>
            <a:r>
              <a:rPr kumimoji="1" lang="ja-JP" altLang="en-US" sz="2400" dirty="0" smtClean="0"/>
              <a:t>生じる</a:t>
            </a:r>
            <a:endParaRPr kumimoji="1" lang="en-US" altLang="ja-JP" sz="2400" dirty="0" smtClean="0"/>
          </a:p>
          <a:p>
            <a:r>
              <a:rPr lang="ja-JP" altLang="en-US" sz="2400" dirty="0" smtClean="0"/>
              <a:t>（因果）</a:t>
            </a:r>
            <a:endParaRPr kumimoji="1" lang="ja-JP"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社会的理論</a:t>
            </a:r>
            <a:r>
              <a:rPr kumimoji="1" lang="ja-JP" altLang="en-US" dirty="0" smtClean="0"/>
              <a:t>（</a:t>
            </a:r>
            <a:r>
              <a:rPr kumimoji="1" lang="en-US" altLang="ja-JP" dirty="0" smtClean="0"/>
              <a:t>social theory</a:t>
            </a:r>
            <a:r>
              <a:rPr kumimoji="1" lang="ja-JP" altLang="en-US" dirty="0" smtClean="0"/>
              <a:t>）：社会現象に関するいくつかの概念が因果的に関係し合っていることを仮定した，複数の命題の集合．</a:t>
            </a:r>
            <a:endParaRPr kumimoji="1" lang="en-US" altLang="ja-JP" dirty="0" smtClean="0"/>
          </a:p>
          <a:p>
            <a:r>
              <a:rPr lang="ja-JP" altLang="en-US" dirty="0" smtClean="0"/>
              <a:t>政治経済上のミニ理論の例：</a:t>
            </a:r>
            <a:endParaRPr kumimoji="1" lang="en-US" altLang="ja-JP" dirty="0" smtClean="0"/>
          </a:p>
          <a:p>
            <a:pPr lvl="1"/>
            <a:r>
              <a:rPr lang="en-US" altLang="ja-JP" dirty="0" smtClean="0"/>
              <a:t>P</a:t>
            </a:r>
            <a:r>
              <a:rPr lang="ja-JP" altLang="en-US" dirty="0" smtClean="0"/>
              <a:t>１：経済的不安定によって，国家の政治体制に対する不満が生じる．</a:t>
            </a:r>
            <a:endParaRPr lang="en-US" altLang="ja-JP" dirty="0" smtClean="0"/>
          </a:p>
          <a:p>
            <a:pPr lvl="1"/>
            <a:r>
              <a:rPr lang="en-US" altLang="ja-JP" dirty="0" smtClean="0"/>
              <a:t>P</a:t>
            </a:r>
            <a:r>
              <a:rPr lang="ja-JP" altLang="en-US" dirty="0" smtClean="0"/>
              <a:t>２：国家の政治体制に対する不満によって，反体制の政治的勢力が強くなる．</a:t>
            </a:r>
            <a:endParaRPr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3515</TotalTime>
  <Words>2909</Words>
  <Application>Microsoft Office PowerPoint</Application>
  <PresentationFormat>画面に合わせる (4:3)</PresentationFormat>
  <Paragraphs>179</Paragraphs>
  <Slides>40</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40</vt:i4>
      </vt:variant>
    </vt:vector>
  </HeadingPairs>
  <TitlesOfParts>
    <vt:vector size="44" baseType="lpstr">
      <vt:lpstr>ＭＳ Ｐゴシック</vt:lpstr>
      <vt:lpstr>Arial</vt:lpstr>
      <vt:lpstr>Calibri</vt:lpstr>
      <vt:lpstr>Office テーマ</vt:lpstr>
      <vt:lpstr>社会統計 第１・２回：社会調査の過程</vt:lpstr>
      <vt:lpstr>第１章：社会調査の過程</vt:lpstr>
      <vt:lpstr>社会調査での問題意識</vt:lpstr>
      <vt:lpstr>PowerPoint プレゼンテーション</vt:lpstr>
      <vt:lpstr>PowerPoint プレゼンテーション</vt:lpstr>
      <vt:lpstr>PowerPoint プレゼンテーション</vt:lpstr>
      <vt:lpstr>1.1. 理論とは何か</vt:lpstr>
      <vt:lpstr>PowerPoint プレゼンテーション</vt:lpstr>
      <vt:lpstr>PowerPoint プレゼンテーション</vt:lpstr>
      <vt:lpstr>PowerPoint プレゼンテーション</vt:lpstr>
      <vt:lpstr>PowerPoint プレゼンテーション</vt:lpstr>
      <vt:lpstr>理論＝抽象化</vt:lpstr>
      <vt:lpstr>PowerPoint プレゼンテーション</vt:lpstr>
      <vt:lpstr>理論，パラダイム，モデル</vt:lpstr>
      <vt:lpstr>1.2. 理論命題と操作仮説</vt:lpstr>
      <vt:lpstr>理論命題から操作仮説へ</vt:lpstr>
      <vt:lpstr>PowerPoint プレゼンテーション</vt:lpstr>
      <vt:lpstr>PowerPoint プレゼンテーション</vt:lpstr>
      <vt:lpstr>1.3. 独立変数と従属変数</vt:lpstr>
      <vt:lpstr>PowerPoint プレゼンテーション</vt:lpstr>
      <vt:lpstr>練習問題</vt:lpstr>
      <vt:lpstr>1.4. 仮説の否定</vt:lpstr>
      <vt:lpstr>PowerPoint プレゼンテーション</vt:lpstr>
      <vt:lpstr>PowerPoint プレゼンテーション</vt:lpstr>
      <vt:lpstr>PowerPoint プレゼンテーション</vt:lpstr>
      <vt:lpstr>PowerPoint プレゼンテーション</vt:lpstr>
      <vt:lpstr>1.5. 操作化</vt:lpstr>
      <vt:lpstr>PowerPoint プレゼンテーション</vt:lpstr>
      <vt:lpstr>PowerPoint プレゼンテーション</vt:lpstr>
      <vt:lpstr>1.6. 測定 </vt:lpstr>
      <vt:lpstr>PowerPoint プレゼンテーション</vt:lpstr>
      <vt:lpstr>連続型変数と離散型変数</vt:lpstr>
      <vt:lpstr>PowerPoint プレゼンテーション</vt:lpstr>
      <vt:lpstr>測定水準（質的変数）</vt:lpstr>
      <vt:lpstr>測定水準（量的変数）</vt:lpstr>
      <vt:lpstr>PowerPoint プレゼンテーション</vt:lpstr>
      <vt:lpstr>練習問題</vt:lpstr>
      <vt:lpstr>PowerPoint プレゼンテーション</vt:lpstr>
      <vt:lpstr>1.8. 研究サイクルの完成</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 TERAO</dc:creator>
  <cp:lastModifiedBy>Atsushi</cp:lastModifiedBy>
  <cp:revision>80</cp:revision>
  <dcterms:created xsi:type="dcterms:W3CDTF">2010-04-19T22:06:09Z</dcterms:created>
  <dcterms:modified xsi:type="dcterms:W3CDTF">2016-05-05T06:43:54Z</dcterms:modified>
</cp:coreProperties>
</file>