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56" r:id="rId2"/>
    <p:sldId id="257" r:id="rId3"/>
    <p:sldId id="258" r:id="rId4"/>
    <p:sldId id="259" r:id="rId5"/>
    <p:sldId id="260" r:id="rId6"/>
    <p:sldId id="261" r:id="rId7"/>
    <p:sldId id="262" r:id="rId8"/>
    <p:sldId id="300" r:id="rId9"/>
    <p:sldId id="263" r:id="rId10"/>
    <p:sldId id="282" r:id="rId11"/>
    <p:sldId id="264" r:id="rId12"/>
    <p:sldId id="273" r:id="rId13"/>
    <p:sldId id="274" r:id="rId14"/>
    <p:sldId id="275" r:id="rId15"/>
    <p:sldId id="281" r:id="rId16"/>
    <p:sldId id="276" r:id="rId17"/>
    <p:sldId id="277" r:id="rId18"/>
    <p:sldId id="278" r:id="rId19"/>
    <p:sldId id="279" r:id="rId20"/>
    <p:sldId id="299" r:id="rId21"/>
    <p:sldId id="287" r:id="rId22"/>
    <p:sldId id="288" r:id="rId23"/>
    <p:sldId id="295" r:id="rId24"/>
    <p:sldId id="289" r:id="rId25"/>
    <p:sldId id="301" r:id="rId26"/>
    <p:sldId id="280" r:id="rId27"/>
    <p:sldId id="284" r:id="rId28"/>
    <p:sldId id="285" r:id="rId29"/>
    <p:sldId id="286" r:id="rId30"/>
    <p:sldId id="298" r:id="rId31"/>
    <p:sldId id="291" r:id="rId32"/>
    <p:sldId id="292" r:id="rId33"/>
    <p:sldId id="296" r:id="rId34"/>
    <p:sldId id="297" r:id="rId35"/>
    <p:sldId id="294" r:id="rId36"/>
    <p:sldId id="293" r:id="rId37"/>
    <p:sldId id="265" r:id="rId38"/>
    <p:sldId id="266" r:id="rId39"/>
    <p:sldId id="267" r:id="rId40"/>
    <p:sldId id="283" r:id="rId41"/>
    <p:sldId id="268" r:id="rId42"/>
    <p:sldId id="269" r:id="rId43"/>
    <p:sldId id="270" r:id="rId44"/>
    <p:sldId id="272" r:id="rId45"/>
    <p:sldId id="271" r:id="rId46"/>
    <p:sldId id="290" r:id="rId47"/>
    <p:sldId id="302" r:id="rId48"/>
    <p:sldId id="303" r:id="rId49"/>
    <p:sldId id="304" r:id="rId50"/>
    <p:sldId id="305" r:id="rId51"/>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336"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1.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274FBD98-E9A9-4914-9D02-2056DD273734}" type="datetimeFigureOut">
              <a:rPr kumimoji="1" lang="ja-JP" altLang="en-US" smtClean="0"/>
              <a:pPr/>
              <a:t>2014/7/29</a:t>
            </a:fld>
            <a:endParaRPr kumimoji="1" lang="ja-JP" altLang="en-US"/>
          </a:p>
        </p:txBody>
      </p:sp>
      <p:sp>
        <p:nvSpPr>
          <p:cNvPr id="4" name="フッター プレースホルダ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9A8835B4-4245-4EDD-B938-5790DD59EB2A}" type="slidenum">
              <a:rPr kumimoji="1" lang="ja-JP" altLang="en-US" smtClean="0"/>
              <a:pPr/>
              <a:t>‹#›</a:t>
            </a:fld>
            <a:endParaRPr kumimoji="1" lang="ja-JP" altLang="en-US"/>
          </a:p>
        </p:txBody>
      </p:sp>
    </p:spTree>
    <p:extLst>
      <p:ext uri="{BB962C8B-B14F-4D97-AF65-F5344CB8AC3E}">
        <p14:creationId xmlns:p14="http://schemas.microsoft.com/office/powerpoint/2010/main" val="30168177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8A2A8B31-9260-4CE6-9541-F69AA3743A94}" type="datetimeFigureOut">
              <a:rPr kumimoji="1" lang="ja-JP" altLang="en-US" smtClean="0"/>
              <a:pPr/>
              <a:t>2014/7/29</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82F9A164-E8F6-41A7-9C5E-F37EEE382705}" type="slidenum">
              <a:rPr kumimoji="1" lang="ja-JP" altLang="en-US" smtClean="0"/>
              <a:pPr/>
              <a:t>‹#›</a:t>
            </a:fld>
            <a:endParaRPr kumimoji="1" lang="ja-JP" altLang="en-US"/>
          </a:p>
        </p:txBody>
      </p:sp>
    </p:spTree>
    <p:extLst>
      <p:ext uri="{BB962C8B-B14F-4D97-AF65-F5344CB8AC3E}">
        <p14:creationId xmlns:p14="http://schemas.microsoft.com/office/powerpoint/2010/main" val="28921598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参考：三土修平</a:t>
            </a:r>
            <a:r>
              <a:rPr kumimoji="1" lang="en-US" altLang="ja-JP" dirty="0" smtClean="0"/>
              <a:t>『</a:t>
            </a:r>
            <a:r>
              <a:rPr kumimoji="1" lang="ja-JP" altLang="en-US" dirty="0" smtClean="0"/>
              <a:t>初歩からの多変量統計</a:t>
            </a:r>
            <a:r>
              <a:rPr kumimoji="1" lang="en-US" altLang="ja-JP" dirty="0" smtClean="0"/>
              <a:t>』</a:t>
            </a:r>
            <a:r>
              <a:rPr kumimoji="1" lang="ja-JP" altLang="en-US" dirty="0" smtClean="0"/>
              <a:t>日本評論社　（</a:t>
            </a:r>
            <a:r>
              <a:rPr kumimoji="1" lang="en-US" altLang="ja-JP" dirty="0" smtClean="0"/>
              <a:t>p.276-p.277</a:t>
            </a:r>
            <a:r>
              <a:rPr kumimoji="1" lang="ja-JP" altLang="en-US" dirty="0" smtClean="0"/>
              <a:t>）</a:t>
            </a:r>
            <a:endParaRPr kumimoji="1" lang="ja-JP" altLang="en-US" dirty="0"/>
          </a:p>
        </p:txBody>
      </p:sp>
      <p:sp>
        <p:nvSpPr>
          <p:cNvPr id="4" name="スライド番号プレースホルダ 3"/>
          <p:cNvSpPr>
            <a:spLocks noGrp="1"/>
          </p:cNvSpPr>
          <p:nvPr>
            <p:ph type="sldNum" sz="quarter" idx="10"/>
          </p:nvPr>
        </p:nvSpPr>
        <p:spPr/>
        <p:txBody>
          <a:bodyPr/>
          <a:lstStyle/>
          <a:p>
            <a:fld id="{82F9A164-E8F6-41A7-9C5E-F37EEE382705}" type="slidenum">
              <a:rPr kumimoji="1" lang="ja-JP" altLang="en-US" smtClean="0"/>
              <a:pPr/>
              <a:t>33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B2B29E3-B6AC-4076-B465-4855DB0D5BF9}" type="datetimeFigureOut">
              <a:rPr kumimoji="1" lang="ja-JP" altLang="en-US" smtClean="0"/>
              <a:pPr/>
              <a:t>2014/7/29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740AABD-A021-4131-908F-8E360B4E6047}"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B2B29E3-B6AC-4076-B465-4855DB0D5BF9}" type="datetimeFigureOut">
              <a:rPr kumimoji="1" lang="ja-JP" altLang="en-US" smtClean="0"/>
              <a:pPr/>
              <a:t>2014/7/29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740AABD-A021-4131-908F-8E360B4E6047}"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B2B29E3-B6AC-4076-B465-4855DB0D5BF9}" type="datetimeFigureOut">
              <a:rPr kumimoji="1" lang="ja-JP" altLang="en-US" smtClean="0"/>
              <a:pPr/>
              <a:t>2014/7/29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740AABD-A021-4131-908F-8E360B4E6047}"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B2B29E3-B6AC-4076-B465-4855DB0D5BF9}" type="datetimeFigureOut">
              <a:rPr kumimoji="1" lang="ja-JP" altLang="en-US" smtClean="0"/>
              <a:pPr/>
              <a:t>2014/7/29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740AABD-A021-4131-908F-8E360B4E6047}"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B2B29E3-B6AC-4076-B465-4855DB0D5BF9}" type="datetimeFigureOut">
              <a:rPr kumimoji="1" lang="ja-JP" altLang="en-US" smtClean="0"/>
              <a:pPr/>
              <a:t>2014/7/29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740AABD-A021-4131-908F-8E360B4E6047}"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B2B29E3-B6AC-4076-B465-4855DB0D5BF9}" type="datetimeFigureOut">
              <a:rPr kumimoji="1" lang="ja-JP" altLang="en-US" smtClean="0"/>
              <a:pPr/>
              <a:t>2014/7/29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740AABD-A021-4131-908F-8E360B4E6047}"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B2B29E3-B6AC-4076-B465-4855DB0D5BF9}" type="datetimeFigureOut">
              <a:rPr kumimoji="1" lang="ja-JP" altLang="en-US" smtClean="0"/>
              <a:pPr/>
              <a:t>2014/7/29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740AABD-A021-4131-908F-8E360B4E6047}"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B2B29E3-B6AC-4076-B465-4855DB0D5BF9}" type="datetimeFigureOut">
              <a:rPr kumimoji="1" lang="ja-JP" altLang="en-US" smtClean="0"/>
              <a:pPr/>
              <a:t>2014/7/29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740AABD-A021-4131-908F-8E360B4E6047}"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B2B29E3-B6AC-4076-B465-4855DB0D5BF9}" type="datetimeFigureOut">
              <a:rPr kumimoji="1" lang="ja-JP" altLang="en-US" smtClean="0"/>
              <a:pPr/>
              <a:t>2014/7/29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740AABD-A021-4131-908F-8E360B4E6047}"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B2B29E3-B6AC-4076-B465-4855DB0D5BF9}" type="datetimeFigureOut">
              <a:rPr kumimoji="1" lang="ja-JP" altLang="en-US" smtClean="0"/>
              <a:pPr/>
              <a:t>2014/7/29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740AABD-A021-4131-908F-8E360B4E6047}"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B2B29E3-B6AC-4076-B465-4855DB0D5BF9}" type="datetimeFigureOut">
              <a:rPr kumimoji="1" lang="ja-JP" altLang="en-US" smtClean="0"/>
              <a:pPr/>
              <a:t>2014/7/29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740AABD-A021-4131-908F-8E360B4E6047}"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2B29E3-B6AC-4076-B465-4855DB0D5BF9}" type="datetimeFigureOut">
              <a:rPr kumimoji="1" lang="ja-JP" altLang="en-US" smtClean="0"/>
              <a:pPr/>
              <a:t>2014/7/29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0AABD-A021-4131-908F-8E360B4E6047}"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7.bin"/><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9.wmf"/><Relationship Id="rId5" Type="http://schemas.openxmlformats.org/officeDocument/2006/relationships/oleObject" Target="../embeddings/oleObject9.bin"/><Relationship Id="rId4" Type="http://schemas.openxmlformats.org/officeDocument/2006/relationships/image" Target="../media/image8.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1.wmf"/><Relationship Id="rId5" Type="http://schemas.openxmlformats.org/officeDocument/2006/relationships/oleObject" Target="../embeddings/oleObject11.bin"/><Relationship Id="rId4" Type="http://schemas.openxmlformats.org/officeDocument/2006/relationships/image" Target="../media/image10.wmf"/></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image" Target="../media/image2.png"/><Relationship Id="rId7"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3.bin"/><Relationship Id="rId11" Type="http://schemas.openxmlformats.org/officeDocument/2006/relationships/image" Target="../media/image16.wmf"/><Relationship Id="rId5" Type="http://schemas.openxmlformats.org/officeDocument/2006/relationships/image" Target="../media/image13.wmf"/><Relationship Id="rId10" Type="http://schemas.openxmlformats.org/officeDocument/2006/relationships/oleObject" Target="../embeddings/oleObject15.bin"/><Relationship Id="rId4" Type="http://schemas.openxmlformats.org/officeDocument/2006/relationships/oleObject" Target="../embeddings/oleObject12.bin"/><Relationship Id="rId9" Type="http://schemas.openxmlformats.org/officeDocument/2006/relationships/image" Target="../media/image15.wmf"/></Relationships>
</file>

<file path=ppt/slides/_rels/slide22.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8.wmf"/><Relationship Id="rId5" Type="http://schemas.openxmlformats.org/officeDocument/2006/relationships/oleObject" Target="../embeddings/oleObject17.bin"/><Relationship Id="rId4" Type="http://schemas.openxmlformats.org/officeDocument/2006/relationships/image" Target="../media/image17.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20.wmf"/></Relationships>
</file>

<file path=ppt/slides/_rels/slide24.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2.wmf"/><Relationship Id="rId5" Type="http://schemas.openxmlformats.org/officeDocument/2006/relationships/oleObject" Target="../embeddings/oleObject21.bin"/><Relationship Id="rId4" Type="http://schemas.openxmlformats.org/officeDocument/2006/relationships/image" Target="../media/image21.wmf"/></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24.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25.wmf"/></Relationships>
</file>

<file path=ppt/slides/_rels/slide29.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27.wmf"/><Relationship Id="rId5" Type="http://schemas.openxmlformats.org/officeDocument/2006/relationships/oleObject" Target="../embeddings/oleObject26.bin"/><Relationship Id="rId10" Type="http://schemas.openxmlformats.org/officeDocument/2006/relationships/image" Target="../media/image29.wmf"/><Relationship Id="rId4" Type="http://schemas.openxmlformats.org/officeDocument/2006/relationships/image" Target="../media/image26.wmf"/><Relationship Id="rId9" Type="http://schemas.openxmlformats.org/officeDocument/2006/relationships/oleObject" Target="../embeddings/oleObject28.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30.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31.wmf"/></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3.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32.bin"/><Relationship Id="rId5" Type="http://schemas.openxmlformats.org/officeDocument/2006/relationships/image" Target="../media/image32.wmf"/><Relationship Id="rId4" Type="http://schemas.openxmlformats.org/officeDocument/2006/relationships/oleObject" Target="../embeddings/oleObject31.bin"/></Relationships>
</file>

<file path=ppt/slides/_rels/slide34.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33.bin"/><Relationship Id="rId7" Type="http://schemas.openxmlformats.org/officeDocument/2006/relationships/oleObject" Target="../embeddings/oleObject35.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35.wmf"/><Relationship Id="rId5" Type="http://schemas.openxmlformats.org/officeDocument/2006/relationships/oleObject" Target="../embeddings/oleObject34.bin"/><Relationship Id="rId4" Type="http://schemas.openxmlformats.org/officeDocument/2006/relationships/image" Target="../media/image34.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37.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39.wmf"/><Relationship Id="rId5" Type="http://schemas.openxmlformats.org/officeDocument/2006/relationships/oleObject" Target="../embeddings/oleObject38.bin"/><Relationship Id="rId4" Type="http://schemas.openxmlformats.org/officeDocument/2006/relationships/image" Target="../media/image38.w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40.w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42.wmf"/><Relationship Id="rId5" Type="http://schemas.openxmlformats.org/officeDocument/2006/relationships/oleObject" Target="../embeddings/oleObject41.bin"/><Relationship Id="rId4" Type="http://schemas.openxmlformats.org/officeDocument/2006/relationships/image" Target="../media/image4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oleObject" Target="../embeddings/oleObject42.bin"/><Relationship Id="rId7"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44.wmf"/><Relationship Id="rId5" Type="http://schemas.openxmlformats.org/officeDocument/2006/relationships/oleObject" Target="../embeddings/oleObject43.bin"/><Relationship Id="rId4" Type="http://schemas.openxmlformats.org/officeDocument/2006/relationships/image" Target="../media/image43.w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23.vml"/><Relationship Id="rId4" Type="http://schemas.openxmlformats.org/officeDocument/2006/relationships/image" Target="../media/image46.w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47.w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25.vml"/><Relationship Id="rId4" Type="http://schemas.openxmlformats.org/officeDocument/2006/relationships/image" Target="../media/image48.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image" Target="../media/image42.wmf"/></Relationships>
</file>

<file path=ppt/slides/_rels/slide46.xml.rels><?xml version="1.0" encoding="UTF-8" standalone="yes"?>
<Relationships xmlns="http://schemas.openxmlformats.org/package/2006/relationships"><Relationship Id="rId8" Type="http://schemas.openxmlformats.org/officeDocument/2006/relationships/image" Target="../media/image51.wmf"/><Relationship Id="rId3" Type="http://schemas.openxmlformats.org/officeDocument/2006/relationships/oleObject" Target="../embeddings/oleObject49.bin"/><Relationship Id="rId7" Type="http://schemas.openxmlformats.org/officeDocument/2006/relationships/oleObject" Target="../embeddings/oleObject51.bin"/><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50.wmf"/><Relationship Id="rId5" Type="http://schemas.openxmlformats.org/officeDocument/2006/relationships/oleObject" Target="../embeddings/oleObject50.bin"/><Relationship Id="rId4" Type="http://schemas.openxmlformats.org/officeDocument/2006/relationships/image" Target="../media/image49.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smtClean="0"/>
              <a:t>社会統計</a:t>
            </a:r>
            <a:r>
              <a:rPr lang="en-US" altLang="ja-JP" dirty="0" smtClean="0"/>
              <a:t/>
            </a:r>
            <a:br>
              <a:rPr lang="en-US" altLang="ja-JP" dirty="0" smtClean="0"/>
            </a:br>
            <a:r>
              <a:rPr lang="ja-JP" altLang="en-US" dirty="0" smtClean="0"/>
              <a:t>第</a:t>
            </a:r>
            <a:r>
              <a:rPr lang="en-US" altLang="ja-JP" dirty="0" smtClean="0"/>
              <a:t>14</a:t>
            </a:r>
            <a:r>
              <a:rPr lang="ja-JP" altLang="en-US" dirty="0" smtClean="0"/>
              <a:t>回　主成分</a:t>
            </a:r>
            <a:r>
              <a:rPr lang="ja-JP" altLang="en-US" dirty="0"/>
              <a:t>分析</a:t>
            </a:r>
            <a:endParaRPr kumimoji="1" lang="ja-JP" altLang="en-US" dirty="0"/>
          </a:p>
        </p:txBody>
      </p:sp>
      <p:sp>
        <p:nvSpPr>
          <p:cNvPr id="3" name="サブタイトル 2"/>
          <p:cNvSpPr>
            <a:spLocks noGrp="1"/>
          </p:cNvSpPr>
          <p:nvPr>
            <p:ph type="subTitle" idx="1"/>
          </p:nvPr>
        </p:nvSpPr>
        <p:spPr/>
        <p:txBody>
          <a:bodyPr/>
          <a:lstStyle/>
          <a:p>
            <a:r>
              <a:rPr lang="ja-JP" altLang="en-US" dirty="0" smtClean="0"/>
              <a:t>寺尾　敦</a:t>
            </a:r>
            <a:endParaRPr lang="en-US" altLang="ja-JP" dirty="0" smtClean="0"/>
          </a:p>
          <a:p>
            <a:r>
              <a:rPr lang="ja-JP" altLang="en-US" dirty="0" smtClean="0"/>
              <a:t>青山学院大学社会情報学部</a:t>
            </a:r>
            <a:endParaRPr lang="en-US" altLang="ja-JP" dirty="0" smtClean="0"/>
          </a:p>
          <a:p>
            <a:r>
              <a:rPr lang="en-US" altLang="ja-JP" dirty="0" smtClean="0"/>
              <a:t>atsushi@si.aoyama.ac.jp</a:t>
            </a:r>
            <a:endParaRPr lang="ja-JP"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合成変数 </a:t>
            </a:r>
            <a:r>
              <a:rPr lang="en-US" altLang="ja-JP" i="1" dirty="0" smtClean="0">
                <a:latin typeface="Times New Roman" pitchFamily="18" charset="0"/>
                <a:cs typeface="Times New Roman" pitchFamily="18" charset="0"/>
              </a:rPr>
              <a:t>Y</a:t>
            </a:r>
            <a:r>
              <a:rPr lang="ja-JP" altLang="en-US" dirty="0" smtClean="0"/>
              <a:t> の分散</a:t>
            </a:r>
            <a:endParaRPr kumimoji="1" lang="ja-JP" altLang="en-US" dirty="0"/>
          </a:p>
        </p:txBody>
      </p:sp>
      <p:graphicFrame>
        <p:nvGraphicFramePr>
          <p:cNvPr id="4" name="オブジェクト 3"/>
          <p:cNvGraphicFramePr>
            <a:graphicFrameLocks noChangeAspect="1"/>
          </p:cNvGraphicFramePr>
          <p:nvPr/>
        </p:nvGraphicFramePr>
        <p:xfrm>
          <a:off x="2071670" y="1857364"/>
          <a:ext cx="6393142" cy="3240360"/>
        </p:xfrm>
        <a:graphic>
          <a:graphicData uri="http://schemas.openxmlformats.org/presentationml/2006/ole">
            <mc:AlternateContent xmlns:mc="http://schemas.openxmlformats.org/markup-compatibility/2006">
              <mc:Choice xmlns:v="urn:schemas-microsoft-com:vml" Requires="v">
                <p:oleObj spid="_x0000_s39946" name="数式" r:id="rId3" imgW="2781000" imgH="1409400" progId="Equation.3">
                  <p:embed/>
                </p:oleObj>
              </mc:Choice>
              <mc:Fallback>
                <p:oleObj name="数式" r:id="rId3" imgW="2781000" imgH="1409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1670" y="1857364"/>
                        <a:ext cx="6393142" cy="32403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571472" y="3429000"/>
            <a:ext cx="1864613" cy="461665"/>
          </a:xfrm>
          <a:prstGeom prst="rect">
            <a:avLst/>
          </a:prstGeom>
          <a:noFill/>
        </p:spPr>
        <p:txBody>
          <a:bodyPr wrap="none" rtlCol="0">
            <a:spAutoFit/>
          </a:bodyPr>
          <a:lstStyle/>
          <a:p>
            <a:r>
              <a:rPr kumimoji="1" lang="ja-JP" altLang="en-US" sz="2400" dirty="0" smtClean="0"/>
              <a:t>あるいは </a:t>
            </a:r>
            <a:r>
              <a:rPr kumimoji="1" lang="en-US" altLang="ja-JP" sz="2400" i="1" dirty="0" smtClean="0">
                <a:latin typeface="Times New Roman" pitchFamily="18" charset="0"/>
                <a:cs typeface="Times New Roman" pitchFamily="18" charset="0"/>
              </a:rPr>
              <a:t>N</a:t>
            </a:r>
            <a:r>
              <a:rPr kumimoji="1" lang="en-US" altLang="ja-JP" sz="2400" dirty="0" smtClean="0"/>
              <a:t>-1</a:t>
            </a:r>
            <a:endParaRPr kumimoji="1" lang="ja-JP" altLang="en-US" sz="2400" dirty="0"/>
          </a:p>
        </p:txBody>
      </p:sp>
      <p:cxnSp>
        <p:nvCxnSpPr>
          <p:cNvPr id="7" name="直線矢印コネクタ 6"/>
          <p:cNvCxnSpPr/>
          <p:nvPr/>
        </p:nvCxnSpPr>
        <p:spPr>
          <a:xfrm rot="5400000" flipH="1" flipV="1">
            <a:off x="1676766" y="2823772"/>
            <a:ext cx="648072" cy="14401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制約式より，</a:t>
            </a:r>
            <a:r>
              <a:rPr kumimoji="1" lang="en-US" altLang="ja-JP" i="1" dirty="0" smtClean="0">
                <a:latin typeface="Times New Roman" pitchFamily="18" charset="0"/>
                <a:cs typeface="Times New Roman" pitchFamily="18" charset="0"/>
              </a:rPr>
              <a:t>w</a:t>
            </a:r>
            <a:r>
              <a:rPr kumimoji="1" lang="en-US" altLang="ja-JP" baseline="-25000" dirty="0" smtClean="0"/>
              <a:t>1</a:t>
            </a:r>
            <a:r>
              <a:rPr kumimoji="1" lang="en-US" altLang="ja-JP" dirty="0" smtClean="0"/>
              <a:t> </a:t>
            </a:r>
            <a:r>
              <a:rPr kumimoji="1" lang="ja-JP" altLang="en-US" dirty="0" smtClean="0"/>
              <a:t>の値が決まれば </a:t>
            </a:r>
            <a:r>
              <a:rPr kumimoji="1" lang="en-US" altLang="ja-JP" i="1" dirty="0" smtClean="0">
                <a:latin typeface="Times New Roman" pitchFamily="18" charset="0"/>
                <a:cs typeface="Times New Roman" pitchFamily="18" charset="0"/>
              </a:rPr>
              <a:t>w</a:t>
            </a:r>
            <a:r>
              <a:rPr kumimoji="1" lang="en-US" altLang="ja-JP" baseline="-25000" dirty="0" smtClean="0"/>
              <a:t>2</a:t>
            </a:r>
            <a:r>
              <a:rPr kumimoji="1" lang="en-US" altLang="ja-JP" dirty="0" smtClean="0"/>
              <a:t> </a:t>
            </a:r>
            <a:r>
              <a:rPr kumimoji="1" lang="ja-JP" altLang="en-US" dirty="0" smtClean="0"/>
              <a:t>も決まる</a:t>
            </a:r>
            <a:endParaRPr kumimoji="1" lang="en-US" altLang="ja-JP" dirty="0" smtClean="0"/>
          </a:p>
          <a:p>
            <a:endParaRPr lang="en-US" altLang="ja-JP" dirty="0"/>
          </a:p>
          <a:p>
            <a:r>
              <a:rPr kumimoji="1" lang="ja-JP" altLang="en-US" dirty="0" smtClean="0"/>
              <a:t>第１主成分を合成するときの重みは，分散最大化のため，共分散が正ならば２つの重みを同符号に，負ならば異符号にする</a:t>
            </a:r>
            <a:endParaRPr kumimoji="1" lang="en-US" altLang="ja-JP" dirty="0" smtClean="0"/>
          </a:p>
          <a:p>
            <a:endParaRPr lang="en-US" altLang="ja-JP" dirty="0" smtClean="0"/>
          </a:p>
          <a:p>
            <a:pPr lvl="1"/>
            <a:r>
              <a:rPr lang="ja-JP" altLang="en-US" dirty="0" smtClean="0"/>
              <a:t>後述するように，重みは固有ベクトルとして「まとめて」得られるので，あまり気にしなくてよい．</a:t>
            </a:r>
            <a:endParaRPr lang="en-US" altLang="ja-JP" dirty="0"/>
          </a:p>
          <a:p>
            <a:endParaRPr kumimoji="1" lang="ja-JP" altLang="en-US" dirty="0"/>
          </a:p>
        </p:txBody>
      </p:sp>
      <p:graphicFrame>
        <p:nvGraphicFramePr>
          <p:cNvPr id="4" name="オブジェクト 3"/>
          <p:cNvGraphicFramePr>
            <a:graphicFrameLocks noChangeAspect="1"/>
          </p:cNvGraphicFramePr>
          <p:nvPr/>
        </p:nvGraphicFramePr>
        <p:xfrm>
          <a:off x="1763688" y="2060848"/>
          <a:ext cx="2813825" cy="859780"/>
        </p:xfrm>
        <a:graphic>
          <a:graphicData uri="http://schemas.openxmlformats.org/presentationml/2006/ole">
            <mc:AlternateContent xmlns:mc="http://schemas.openxmlformats.org/markup-compatibility/2006">
              <mc:Choice xmlns:v="urn:schemas-microsoft-com:vml" Requires="v">
                <p:oleObj spid="_x0000_s4116" name="数式" r:id="rId3" imgW="914400" imgH="279360" progId="Equation.3">
                  <p:embed/>
                </p:oleObj>
              </mc:Choice>
              <mc:Fallback>
                <p:oleObj name="数式" r:id="rId3" imgW="914400" imgH="2793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8" y="2060848"/>
                        <a:ext cx="2813825" cy="8597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9" name="Object 3"/>
          <p:cNvGraphicFramePr>
            <a:graphicFrameLocks noChangeAspect="1"/>
          </p:cNvGraphicFramePr>
          <p:nvPr/>
        </p:nvGraphicFramePr>
        <p:xfrm>
          <a:off x="1835696" y="4221088"/>
          <a:ext cx="5673725" cy="763587"/>
        </p:xfrm>
        <a:graphic>
          <a:graphicData uri="http://schemas.openxmlformats.org/presentationml/2006/ole">
            <mc:AlternateContent xmlns:mc="http://schemas.openxmlformats.org/markup-compatibility/2006">
              <mc:Choice xmlns:v="urn:schemas-microsoft-com:vml" Requires="v">
                <p:oleObj spid="_x0000_s4117" name="数式" r:id="rId5" imgW="1701720" imgH="228600" progId="Equation.3">
                  <p:embed/>
                </p:oleObj>
              </mc:Choice>
              <mc:Fallback>
                <p:oleObj name="数式" r:id="rId5" imgW="170172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5696" y="4221088"/>
                        <a:ext cx="5673725" cy="763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テキスト ボックス 5"/>
          <p:cNvSpPr txBox="1"/>
          <p:nvPr/>
        </p:nvSpPr>
        <p:spPr>
          <a:xfrm>
            <a:off x="4932040" y="2132856"/>
            <a:ext cx="1713931" cy="584775"/>
          </a:xfrm>
          <a:prstGeom prst="rect">
            <a:avLst/>
          </a:prstGeom>
          <a:noFill/>
        </p:spPr>
        <p:txBody>
          <a:bodyPr wrap="none" rtlCol="0">
            <a:spAutoFit/>
          </a:bodyPr>
          <a:lstStyle/>
          <a:p>
            <a:r>
              <a:rPr kumimoji="1" lang="en-US" altLang="ja-JP" sz="3200" dirty="0" smtClean="0">
                <a:solidFill>
                  <a:srgbClr val="00B050"/>
                </a:solidFill>
              </a:rPr>
              <a:t>(1-6, 1-7)</a:t>
            </a:r>
            <a:endParaRPr kumimoji="1" lang="ja-JP" altLang="en-US" sz="3200" dirty="0">
              <a:solidFill>
                <a:srgbClr val="00B05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主成分の分散</a:t>
            </a:r>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r>
              <a:rPr lang="ja-JP" altLang="en-US" dirty="0" smtClean="0"/>
              <a:t>第１主成分の重み</a:t>
            </a:r>
            <a:endParaRPr kumimoji="1" lang="ja-JP" altLang="en-US" dirty="0"/>
          </a:p>
        </p:txBody>
      </p:sp>
      <p:graphicFrame>
        <p:nvGraphicFramePr>
          <p:cNvPr id="12290" name="Object 2"/>
          <p:cNvGraphicFramePr>
            <a:graphicFrameLocks noChangeAspect="1"/>
          </p:cNvGraphicFramePr>
          <p:nvPr/>
        </p:nvGraphicFramePr>
        <p:xfrm>
          <a:off x="1763689" y="2276872"/>
          <a:ext cx="4392488" cy="1995190"/>
        </p:xfrm>
        <a:graphic>
          <a:graphicData uri="http://schemas.openxmlformats.org/presentationml/2006/ole">
            <mc:AlternateContent xmlns:mc="http://schemas.openxmlformats.org/markup-compatibility/2006">
              <mc:Choice xmlns:v="urn:schemas-microsoft-com:vml" Requires="v">
                <p:oleObj spid="_x0000_s12306" name="数式" r:id="rId3" imgW="2070000" imgH="939600" progId="Equation.3">
                  <p:embed/>
                </p:oleObj>
              </mc:Choice>
              <mc:Fallback>
                <p:oleObj name="数式" r:id="rId3" imgW="2070000" imgH="939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9" y="2276872"/>
                        <a:ext cx="4392488" cy="19951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6804248" y="3573016"/>
            <a:ext cx="976549" cy="584775"/>
          </a:xfrm>
          <a:prstGeom prst="rect">
            <a:avLst/>
          </a:prstGeom>
          <a:noFill/>
        </p:spPr>
        <p:txBody>
          <a:bodyPr wrap="none" rtlCol="0">
            <a:spAutoFit/>
          </a:bodyPr>
          <a:lstStyle/>
          <a:p>
            <a:r>
              <a:rPr kumimoji="1" lang="en-US" altLang="ja-JP" sz="3200" dirty="0" smtClean="0">
                <a:solidFill>
                  <a:srgbClr val="00B050"/>
                </a:solidFill>
              </a:rPr>
              <a:t>(1-8)</a:t>
            </a:r>
            <a:endParaRPr kumimoji="1" lang="ja-JP" altLang="en-US" sz="3200" dirty="0">
              <a:solidFill>
                <a:srgbClr val="00B050"/>
              </a:solidFill>
            </a:endParaRPr>
          </a:p>
        </p:txBody>
      </p:sp>
      <p:sp>
        <p:nvSpPr>
          <p:cNvPr id="6" name="テキスト ボックス 5"/>
          <p:cNvSpPr txBox="1"/>
          <p:nvPr/>
        </p:nvSpPr>
        <p:spPr>
          <a:xfrm>
            <a:off x="6804248" y="2276872"/>
            <a:ext cx="976549" cy="584775"/>
          </a:xfrm>
          <a:prstGeom prst="rect">
            <a:avLst/>
          </a:prstGeom>
          <a:noFill/>
        </p:spPr>
        <p:txBody>
          <a:bodyPr wrap="none" rtlCol="0">
            <a:spAutoFit/>
          </a:bodyPr>
          <a:lstStyle/>
          <a:p>
            <a:r>
              <a:rPr kumimoji="1" lang="en-US" altLang="ja-JP" sz="3200" dirty="0" smtClean="0">
                <a:solidFill>
                  <a:srgbClr val="00B050"/>
                </a:solidFill>
              </a:rPr>
              <a:t>(1-4)</a:t>
            </a:r>
            <a:endParaRPr kumimoji="1" lang="ja-JP" altLang="en-US" sz="3200" dirty="0">
              <a:solidFill>
                <a:srgbClr val="00B050"/>
              </a:solidFill>
            </a:endParaRPr>
          </a:p>
        </p:txBody>
      </p:sp>
      <p:graphicFrame>
        <p:nvGraphicFramePr>
          <p:cNvPr id="12291" name="Object 3"/>
          <p:cNvGraphicFramePr>
            <a:graphicFrameLocks noChangeAspect="1"/>
          </p:cNvGraphicFramePr>
          <p:nvPr/>
        </p:nvGraphicFramePr>
        <p:xfrm>
          <a:off x="2123728" y="4797152"/>
          <a:ext cx="4141788" cy="1446212"/>
        </p:xfrm>
        <a:graphic>
          <a:graphicData uri="http://schemas.openxmlformats.org/presentationml/2006/ole">
            <mc:AlternateContent xmlns:mc="http://schemas.openxmlformats.org/markup-compatibility/2006">
              <mc:Choice xmlns:v="urn:schemas-microsoft-com:vml" Requires="v">
                <p:oleObj spid="_x0000_s12307" name="数式" r:id="rId5" imgW="1346040" imgH="469800" progId="Equation.3">
                  <p:embed/>
                </p:oleObj>
              </mc:Choice>
              <mc:Fallback>
                <p:oleObj name="数式" r:id="rId5" imgW="1346040" imgH="469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3728" y="4797152"/>
                        <a:ext cx="4141788" cy="1446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テキスト ボックス 7"/>
          <p:cNvSpPr txBox="1"/>
          <p:nvPr/>
        </p:nvSpPr>
        <p:spPr>
          <a:xfrm>
            <a:off x="6804248" y="5157192"/>
            <a:ext cx="976549" cy="584775"/>
          </a:xfrm>
          <a:prstGeom prst="rect">
            <a:avLst/>
          </a:prstGeom>
          <a:noFill/>
        </p:spPr>
        <p:txBody>
          <a:bodyPr wrap="none" rtlCol="0">
            <a:spAutoFit/>
          </a:bodyPr>
          <a:lstStyle/>
          <a:p>
            <a:r>
              <a:rPr kumimoji="1" lang="en-US" altLang="ja-JP" sz="3200" dirty="0" smtClean="0">
                <a:solidFill>
                  <a:srgbClr val="00B050"/>
                </a:solidFill>
              </a:rPr>
              <a:t>(1-5)</a:t>
            </a:r>
            <a:endParaRPr kumimoji="1" lang="ja-JP" altLang="en-US" sz="3200" dirty="0">
              <a:solidFill>
                <a:srgbClr val="00B05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a:t>教育統計学</a:t>
            </a:r>
            <a:r>
              <a:rPr lang="ja-JP" altLang="en-US" dirty="0" smtClean="0"/>
              <a:t>と心理測定法のデータを，</a:t>
            </a:r>
            <a:r>
              <a:rPr lang="en-US" altLang="ja-JP" dirty="0" smtClean="0"/>
              <a:t>R </a:t>
            </a:r>
            <a:r>
              <a:rPr lang="ja-JP" altLang="en-US" dirty="0" smtClean="0"/>
              <a:t>を使って主成分分析する．</a:t>
            </a:r>
            <a:endParaRPr kumimoji="1" lang="ja-JP" altLang="en-US" dirty="0"/>
          </a:p>
        </p:txBody>
      </p:sp>
      <p:sp>
        <p:nvSpPr>
          <p:cNvPr id="4" name="正方形/長方形 3"/>
          <p:cNvSpPr/>
          <p:nvPr/>
        </p:nvSpPr>
        <p:spPr>
          <a:xfrm>
            <a:off x="755576" y="3151693"/>
            <a:ext cx="6696744" cy="3046988"/>
          </a:xfrm>
          <a:prstGeom prst="rect">
            <a:avLst/>
          </a:prstGeom>
        </p:spPr>
        <p:txBody>
          <a:bodyPr wrap="square">
            <a:spAutoFit/>
          </a:bodyPr>
          <a:lstStyle/>
          <a:p>
            <a:r>
              <a:rPr lang="en-US" altLang="ja-JP" sz="2400" dirty="0" smtClean="0">
                <a:latin typeface="Courier New" panose="02070309020205020404" pitchFamily="49" charset="0"/>
                <a:cs typeface="Courier New" panose="02070309020205020404" pitchFamily="49" charset="0"/>
              </a:rPr>
              <a:t>&gt; pca2 &lt;- pca1[,2:3]</a:t>
            </a:r>
          </a:p>
          <a:p>
            <a:r>
              <a:rPr lang="en-US" altLang="ja-JP" sz="2400" dirty="0" smtClean="0">
                <a:latin typeface="Courier New" panose="02070309020205020404" pitchFamily="49" charset="0"/>
                <a:cs typeface="Courier New" panose="02070309020205020404" pitchFamily="49" charset="0"/>
              </a:rPr>
              <a:t>&gt; result &lt;- </a:t>
            </a:r>
            <a:r>
              <a:rPr lang="en-US" altLang="ja-JP" sz="2400" dirty="0" err="1" smtClean="0">
                <a:latin typeface="Courier New" panose="02070309020205020404" pitchFamily="49" charset="0"/>
                <a:cs typeface="Courier New" panose="02070309020205020404" pitchFamily="49" charset="0"/>
              </a:rPr>
              <a:t>prcomp</a:t>
            </a:r>
            <a:r>
              <a:rPr lang="en-US" altLang="ja-JP" sz="2400" dirty="0" smtClean="0">
                <a:latin typeface="Courier New" panose="02070309020205020404" pitchFamily="49" charset="0"/>
                <a:cs typeface="Courier New" panose="02070309020205020404" pitchFamily="49" charset="0"/>
              </a:rPr>
              <a:t>(pca2)</a:t>
            </a:r>
          </a:p>
          <a:p>
            <a:r>
              <a:rPr lang="en-US" altLang="ja-JP" sz="2400" dirty="0" smtClean="0">
                <a:latin typeface="Courier New" panose="02070309020205020404" pitchFamily="49" charset="0"/>
                <a:cs typeface="Courier New" panose="02070309020205020404" pitchFamily="49" charset="0"/>
              </a:rPr>
              <a:t>&gt; summary(result)</a:t>
            </a:r>
          </a:p>
          <a:p>
            <a:r>
              <a:rPr lang="en-US" altLang="ja-JP" sz="2400" dirty="0" smtClean="0">
                <a:latin typeface="Courier New" panose="02070309020205020404" pitchFamily="49" charset="0"/>
                <a:cs typeface="Courier New" panose="02070309020205020404" pitchFamily="49" charset="0"/>
              </a:rPr>
              <a:t>Importance of components:</a:t>
            </a:r>
          </a:p>
          <a:p>
            <a:r>
              <a:rPr lang="en-US" altLang="ja-JP" sz="2400" dirty="0" smtClean="0">
                <a:latin typeface="Courier New" panose="02070309020205020404" pitchFamily="49" charset="0"/>
                <a:cs typeface="Courier New" panose="02070309020205020404" pitchFamily="49" charset="0"/>
              </a:rPr>
              <a:t>                         PC1  PC2</a:t>
            </a:r>
          </a:p>
          <a:p>
            <a:r>
              <a:rPr lang="en-US" altLang="ja-JP" sz="2400" dirty="0" smtClean="0">
                <a:latin typeface="Courier New" panose="02070309020205020404" pitchFamily="49" charset="0"/>
                <a:cs typeface="Courier New" panose="02070309020205020404" pitchFamily="49" charset="0"/>
              </a:rPr>
              <a:t>Standard deviation     </a:t>
            </a:r>
            <a:r>
              <a:rPr lang="en-US" altLang="ja-JP" sz="2400" u="sng" dirty="0" smtClean="0">
                <a:solidFill>
                  <a:srgbClr val="FF0000"/>
                </a:solidFill>
                <a:latin typeface="Courier New" panose="02070309020205020404" pitchFamily="49" charset="0"/>
                <a:cs typeface="Courier New" panose="02070309020205020404" pitchFamily="49" charset="0"/>
              </a:rPr>
              <a:t>15.62</a:t>
            </a:r>
            <a:r>
              <a:rPr lang="en-US" altLang="ja-JP" sz="2400" dirty="0" smtClean="0">
                <a:solidFill>
                  <a:srgbClr val="FF0000"/>
                </a:solidFill>
                <a:latin typeface="Courier New" panose="02070309020205020404" pitchFamily="49" charset="0"/>
                <a:cs typeface="Courier New" panose="02070309020205020404" pitchFamily="49" charset="0"/>
              </a:rPr>
              <a:t> </a:t>
            </a:r>
            <a:r>
              <a:rPr lang="en-US" altLang="ja-JP" sz="2400" u="sng" dirty="0" smtClean="0">
                <a:solidFill>
                  <a:srgbClr val="FF0000"/>
                </a:solidFill>
                <a:latin typeface="Courier New" panose="02070309020205020404" pitchFamily="49" charset="0"/>
                <a:cs typeface="Courier New" panose="02070309020205020404" pitchFamily="49" charset="0"/>
              </a:rPr>
              <a:t>4.61</a:t>
            </a:r>
          </a:p>
          <a:p>
            <a:r>
              <a:rPr lang="en-US" altLang="ja-JP" sz="2400" dirty="0" smtClean="0">
                <a:latin typeface="Courier New" panose="02070309020205020404" pitchFamily="49" charset="0"/>
                <a:cs typeface="Courier New" panose="02070309020205020404" pitchFamily="49" charset="0"/>
              </a:rPr>
              <a:t>Proportion of Variance  0.92 0.08</a:t>
            </a:r>
          </a:p>
          <a:p>
            <a:r>
              <a:rPr lang="en-US" altLang="ja-JP" sz="2400" dirty="0" smtClean="0">
                <a:latin typeface="Courier New" panose="02070309020205020404" pitchFamily="49" charset="0"/>
                <a:cs typeface="Courier New" panose="02070309020205020404" pitchFamily="49" charset="0"/>
              </a:rPr>
              <a:t>Cumulative Proportion   0.92 1.00</a:t>
            </a:r>
            <a:endParaRPr lang="en-US" altLang="ja-JP" sz="2400" dirty="0">
              <a:latin typeface="Courier New" panose="02070309020205020404" pitchFamily="49" charset="0"/>
              <a:cs typeface="Courier New" panose="02070309020205020404" pitchFamily="49" charset="0"/>
            </a:endParaRPr>
          </a:p>
        </p:txBody>
      </p:sp>
      <p:cxnSp>
        <p:nvCxnSpPr>
          <p:cNvPr id="6" name="直線矢印コネクタ 5"/>
          <p:cNvCxnSpPr/>
          <p:nvPr/>
        </p:nvCxnSpPr>
        <p:spPr>
          <a:xfrm rot="5400000">
            <a:off x="6024220" y="4005064"/>
            <a:ext cx="936104" cy="7920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6114451" y="2780928"/>
            <a:ext cx="2339102" cy="954107"/>
          </a:xfrm>
          <a:prstGeom prst="rect">
            <a:avLst/>
          </a:prstGeom>
          <a:noFill/>
        </p:spPr>
        <p:txBody>
          <a:bodyPr wrap="none" rtlCol="0">
            <a:spAutoFit/>
          </a:bodyPr>
          <a:lstStyle/>
          <a:p>
            <a:r>
              <a:rPr kumimoji="1" lang="ja-JP" altLang="en-US" sz="2800" dirty="0" smtClean="0"/>
              <a:t>主成分の分散</a:t>
            </a:r>
            <a:endParaRPr kumimoji="1" lang="en-US" altLang="ja-JP" sz="2800" dirty="0" smtClean="0"/>
          </a:p>
          <a:p>
            <a:r>
              <a:rPr kumimoji="1" lang="ja-JP" altLang="en-US" sz="2800" dirty="0" smtClean="0"/>
              <a:t>の平方根</a:t>
            </a:r>
            <a:endParaRPr kumimoji="1" lang="ja-JP" alt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分散の再配分</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最大化された分散</a:t>
            </a:r>
            <a:endParaRPr kumimoji="1" lang="en-US" altLang="ja-JP" dirty="0" smtClean="0"/>
          </a:p>
          <a:p>
            <a:endParaRPr lang="en-US" altLang="ja-JP" dirty="0"/>
          </a:p>
          <a:p>
            <a:endParaRPr kumimoji="1" lang="en-US" altLang="ja-JP" dirty="0" smtClean="0"/>
          </a:p>
          <a:p>
            <a:r>
              <a:rPr lang="ja-JP" altLang="en-US" dirty="0"/>
              <a:t>これら２つ</a:t>
            </a:r>
            <a:r>
              <a:rPr lang="ja-JP" altLang="en-US" dirty="0" smtClean="0"/>
              <a:t>の分散の合計は，もとの２変数の分散の合計と等しい．</a:t>
            </a:r>
            <a:r>
              <a:rPr kumimoji="1" lang="ja-JP" altLang="en-US" u="sng" dirty="0" smtClean="0"/>
              <a:t>主成分分析は，もとの変数の分散の総和を各主成分に再配分する．第１主成分から順にできるだけ大きな分散を占めるようにする．</a:t>
            </a:r>
            <a:endParaRPr kumimoji="1" lang="ja-JP" altLang="en-US" u="sng" dirty="0"/>
          </a:p>
        </p:txBody>
      </p:sp>
      <p:sp>
        <p:nvSpPr>
          <p:cNvPr id="4" name="正方形/長方形 3"/>
          <p:cNvSpPr/>
          <p:nvPr/>
        </p:nvSpPr>
        <p:spPr>
          <a:xfrm>
            <a:off x="1187624" y="2276873"/>
            <a:ext cx="5616624" cy="954107"/>
          </a:xfrm>
          <a:prstGeom prst="rect">
            <a:avLst/>
          </a:prstGeom>
        </p:spPr>
        <p:txBody>
          <a:bodyPr wrap="square">
            <a:spAutoFit/>
          </a:bodyPr>
          <a:lstStyle/>
          <a:p>
            <a:r>
              <a:rPr lang="en-US" altLang="ja-JP" sz="2800" dirty="0" smtClean="0">
                <a:latin typeface="Courier New" panose="02070309020205020404" pitchFamily="49" charset="0"/>
                <a:cs typeface="Courier New" panose="02070309020205020404" pitchFamily="49" charset="0"/>
              </a:rPr>
              <a:t>&gt; </a:t>
            </a:r>
            <a:r>
              <a:rPr lang="en-US" altLang="ja-JP" sz="2400" dirty="0" smtClean="0">
                <a:latin typeface="Courier New" panose="02070309020205020404" pitchFamily="49" charset="0"/>
                <a:cs typeface="Courier New" panose="02070309020205020404" pitchFamily="49" charset="0"/>
              </a:rPr>
              <a:t>result$sdev^2</a:t>
            </a:r>
          </a:p>
          <a:p>
            <a:r>
              <a:rPr lang="en-US" altLang="ja-JP" sz="2800" dirty="0" smtClean="0">
                <a:latin typeface="Courier New" panose="02070309020205020404" pitchFamily="49" charset="0"/>
                <a:cs typeface="Courier New" panose="02070309020205020404" pitchFamily="49" charset="0"/>
              </a:rPr>
              <a:t>[1] 244.03434  21.22882</a:t>
            </a:r>
            <a:endParaRPr lang="en-US" altLang="ja-JP" sz="2800" dirty="0">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説明される分散</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主成分によって説明される分散．このデータでは，第１主成分で</a:t>
            </a:r>
            <a:r>
              <a:rPr kumimoji="1" lang="en-US" altLang="ja-JP" dirty="0" smtClean="0"/>
              <a:t>92%</a:t>
            </a:r>
            <a:r>
              <a:rPr kumimoji="1" lang="ja-JP" altLang="en-US" dirty="0" smtClean="0"/>
              <a:t>が説明されている．もとの２変数のかわりに，この合成変数だけを利用してよい．落ちてしまう情報は８％だけ．</a:t>
            </a:r>
            <a:endParaRPr kumimoji="1" lang="ja-JP" altLang="en-US" dirty="0"/>
          </a:p>
        </p:txBody>
      </p:sp>
      <p:sp>
        <p:nvSpPr>
          <p:cNvPr id="4" name="正方形/長方形 3"/>
          <p:cNvSpPr/>
          <p:nvPr/>
        </p:nvSpPr>
        <p:spPr>
          <a:xfrm>
            <a:off x="971600" y="3861048"/>
            <a:ext cx="6624736" cy="2308324"/>
          </a:xfrm>
          <a:prstGeom prst="rect">
            <a:avLst/>
          </a:prstGeom>
        </p:spPr>
        <p:txBody>
          <a:bodyPr wrap="square">
            <a:spAutoFit/>
          </a:bodyPr>
          <a:lstStyle/>
          <a:p>
            <a:r>
              <a:rPr lang="en-US" altLang="ja-JP" sz="2400" dirty="0" smtClean="0">
                <a:latin typeface="Courier New" panose="02070309020205020404" pitchFamily="49" charset="0"/>
                <a:cs typeface="Courier New" panose="02070309020205020404" pitchFamily="49" charset="0"/>
              </a:rPr>
              <a:t>&gt; summary(result)</a:t>
            </a:r>
          </a:p>
          <a:p>
            <a:r>
              <a:rPr lang="en-US" altLang="ja-JP" sz="2400" dirty="0" smtClean="0">
                <a:latin typeface="Courier New" panose="02070309020205020404" pitchFamily="49" charset="0"/>
                <a:cs typeface="Courier New" panose="02070309020205020404" pitchFamily="49" charset="0"/>
              </a:rPr>
              <a:t>Importance of components:</a:t>
            </a:r>
          </a:p>
          <a:p>
            <a:r>
              <a:rPr lang="en-US" altLang="ja-JP" sz="2400" dirty="0" smtClean="0">
                <a:latin typeface="Courier New" panose="02070309020205020404" pitchFamily="49" charset="0"/>
                <a:cs typeface="Courier New" panose="02070309020205020404" pitchFamily="49" charset="0"/>
              </a:rPr>
              <a:t>                         PC1  PC2</a:t>
            </a:r>
          </a:p>
          <a:p>
            <a:r>
              <a:rPr lang="en-US" altLang="ja-JP" sz="2400" dirty="0" smtClean="0">
                <a:latin typeface="Courier New" panose="02070309020205020404" pitchFamily="49" charset="0"/>
                <a:cs typeface="Courier New" panose="02070309020205020404" pitchFamily="49" charset="0"/>
              </a:rPr>
              <a:t>Standard deviation     15.62 4.61</a:t>
            </a:r>
          </a:p>
          <a:p>
            <a:r>
              <a:rPr lang="en-US" altLang="ja-JP" sz="2400" dirty="0" smtClean="0">
                <a:latin typeface="Courier New" panose="02070309020205020404" pitchFamily="49" charset="0"/>
                <a:cs typeface="Courier New" panose="02070309020205020404" pitchFamily="49" charset="0"/>
              </a:rPr>
              <a:t>Proportion of Variance  </a:t>
            </a:r>
            <a:r>
              <a:rPr lang="en-US" altLang="ja-JP" sz="2400" u="sng" dirty="0" smtClean="0">
                <a:solidFill>
                  <a:srgbClr val="FF0000"/>
                </a:solidFill>
                <a:latin typeface="Courier New" panose="02070309020205020404" pitchFamily="49" charset="0"/>
                <a:cs typeface="Courier New" panose="02070309020205020404" pitchFamily="49" charset="0"/>
              </a:rPr>
              <a:t>0.92</a:t>
            </a:r>
            <a:r>
              <a:rPr lang="en-US" altLang="ja-JP" sz="2400" dirty="0" smtClean="0">
                <a:solidFill>
                  <a:srgbClr val="FF0000"/>
                </a:solidFill>
                <a:latin typeface="Courier New" panose="02070309020205020404" pitchFamily="49" charset="0"/>
                <a:cs typeface="Courier New" panose="02070309020205020404" pitchFamily="49" charset="0"/>
              </a:rPr>
              <a:t> </a:t>
            </a:r>
            <a:r>
              <a:rPr lang="en-US" altLang="ja-JP" sz="2400" u="sng" dirty="0" smtClean="0">
                <a:solidFill>
                  <a:srgbClr val="FF0000"/>
                </a:solidFill>
                <a:latin typeface="Courier New" panose="02070309020205020404" pitchFamily="49" charset="0"/>
                <a:cs typeface="Courier New" panose="02070309020205020404" pitchFamily="49" charset="0"/>
              </a:rPr>
              <a:t>0.08</a:t>
            </a:r>
          </a:p>
          <a:p>
            <a:r>
              <a:rPr lang="en-US" altLang="ja-JP" sz="2400" dirty="0" smtClean="0">
                <a:latin typeface="Courier New" panose="02070309020205020404" pitchFamily="49" charset="0"/>
                <a:cs typeface="Courier New" panose="02070309020205020404" pitchFamily="49" charset="0"/>
              </a:rPr>
              <a:t>Cumulative Proportion   0.92 1.00</a:t>
            </a:r>
            <a:endParaRPr lang="en-US" altLang="ja-JP" sz="2400" dirty="0">
              <a:latin typeface="Courier New" panose="02070309020205020404" pitchFamily="49" charset="0"/>
              <a:cs typeface="Courier New" panose="02070309020205020404" pitchFamily="49" charset="0"/>
            </a:endParaRPr>
          </a:p>
        </p:txBody>
      </p:sp>
      <p:sp>
        <p:nvSpPr>
          <p:cNvPr id="6" name="テキスト ボックス 5"/>
          <p:cNvSpPr txBox="1"/>
          <p:nvPr/>
        </p:nvSpPr>
        <p:spPr>
          <a:xfrm>
            <a:off x="7236296" y="5301208"/>
            <a:ext cx="1261884" cy="523220"/>
          </a:xfrm>
          <a:prstGeom prst="rect">
            <a:avLst/>
          </a:prstGeom>
          <a:noFill/>
        </p:spPr>
        <p:txBody>
          <a:bodyPr wrap="none" rtlCol="0">
            <a:spAutoFit/>
          </a:bodyPr>
          <a:lstStyle/>
          <a:p>
            <a:r>
              <a:rPr kumimoji="1" lang="ja-JP" altLang="en-US" sz="2800" u="sng" dirty="0" smtClean="0">
                <a:solidFill>
                  <a:srgbClr val="FF0000"/>
                </a:solidFill>
              </a:rPr>
              <a:t>寄与率</a:t>
            </a:r>
            <a:endParaRPr kumimoji="1" lang="ja-JP" altLang="en-US" sz="2800" u="sng"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重み</a:t>
            </a:r>
            <a:endParaRPr kumimoji="1" lang="en-US" altLang="ja-JP" dirty="0" smtClean="0"/>
          </a:p>
          <a:p>
            <a:endParaRPr lang="en-US" altLang="ja-JP" dirty="0"/>
          </a:p>
          <a:p>
            <a:endParaRPr kumimoji="1" lang="en-US" altLang="ja-JP" dirty="0" smtClean="0"/>
          </a:p>
          <a:p>
            <a:endParaRPr lang="en-US" altLang="ja-JP" dirty="0"/>
          </a:p>
          <a:p>
            <a:pPr lvl="1"/>
            <a:r>
              <a:rPr lang="ja-JP" altLang="en-US" dirty="0" smtClean="0"/>
              <a:t>第１主成分の合成式</a:t>
            </a:r>
            <a:endParaRPr lang="en-US" altLang="ja-JP" dirty="0" smtClean="0"/>
          </a:p>
          <a:p>
            <a:pPr lvl="1"/>
            <a:endParaRPr kumimoji="1" lang="en-US" altLang="ja-JP" dirty="0"/>
          </a:p>
          <a:p>
            <a:pPr lvl="1"/>
            <a:r>
              <a:rPr lang="ja-JP" altLang="en-US" dirty="0" smtClean="0"/>
              <a:t>第２主成分の合成式</a:t>
            </a:r>
            <a:endParaRPr lang="en-US" altLang="ja-JP" dirty="0" smtClean="0"/>
          </a:p>
        </p:txBody>
      </p:sp>
      <p:sp>
        <p:nvSpPr>
          <p:cNvPr id="4" name="正方形/長方形 3"/>
          <p:cNvSpPr/>
          <p:nvPr/>
        </p:nvSpPr>
        <p:spPr>
          <a:xfrm>
            <a:off x="1763688" y="2204864"/>
            <a:ext cx="5904656" cy="1569660"/>
          </a:xfrm>
          <a:prstGeom prst="rect">
            <a:avLst/>
          </a:prstGeom>
        </p:spPr>
        <p:txBody>
          <a:bodyPr wrap="square">
            <a:spAutoFit/>
          </a:bodyPr>
          <a:lstStyle/>
          <a:p>
            <a:r>
              <a:rPr lang="en-US" altLang="ja-JP" sz="2400" dirty="0" smtClean="0">
                <a:latin typeface="Courier New" panose="02070309020205020404" pitchFamily="49" charset="0"/>
                <a:cs typeface="Courier New" panose="02070309020205020404" pitchFamily="49" charset="0"/>
              </a:rPr>
              <a:t>&gt; </a:t>
            </a:r>
            <a:r>
              <a:rPr lang="en-US" altLang="ja-JP" sz="2400" dirty="0" err="1" smtClean="0">
                <a:latin typeface="Courier New" panose="02070309020205020404" pitchFamily="49" charset="0"/>
                <a:cs typeface="Courier New" panose="02070309020205020404" pitchFamily="49" charset="0"/>
              </a:rPr>
              <a:t>result$rotation</a:t>
            </a:r>
            <a:endParaRPr lang="en-US" altLang="ja-JP" sz="2400" dirty="0" smtClean="0">
              <a:latin typeface="Courier New" panose="02070309020205020404" pitchFamily="49" charset="0"/>
              <a:cs typeface="Courier New" panose="02070309020205020404" pitchFamily="49" charset="0"/>
            </a:endParaRPr>
          </a:p>
          <a:p>
            <a:r>
              <a:rPr lang="en-US" altLang="ja-JP" sz="2400" dirty="0" smtClean="0">
                <a:latin typeface="Courier New" panose="02070309020205020404" pitchFamily="49" charset="0"/>
                <a:cs typeface="Courier New" panose="02070309020205020404" pitchFamily="49" charset="0"/>
              </a:rPr>
              <a:t>            PC1        PC2</a:t>
            </a:r>
          </a:p>
          <a:p>
            <a:r>
              <a:rPr lang="en-US" altLang="ja-JP" sz="2400" dirty="0" smtClean="0">
                <a:latin typeface="Courier New" panose="02070309020205020404" pitchFamily="49" charset="0"/>
                <a:cs typeface="Courier New" panose="02070309020205020404" pitchFamily="49" charset="0"/>
              </a:rPr>
              <a:t>stat1 </a:t>
            </a:r>
            <a:r>
              <a:rPr lang="en-US" altLang="ja-JP" sz="2400" u="sng" dirty="0" smtClean="0">
                <a:solidFill>
                  <a:srgbClr val="FF0000"/>
                </a:solidFill>
                <a:latin typeface="Courier New" panose="02070309020205020404" pitchFamily="49" charset="0"/>
                <a:cs typeface="Courier New" panose="02070309020205020404" pitchFamily="49" charset="0"/>
              </a:rPr>
              <a:t>0.8293635</a:t>
            </a:r>
            <a:r>
              <a:rPr lang="en-US" altLang="ja-JP" sz="2400" dirty="0" smtClean="0">
                <a:solidFill>
                  <a:srgbClr val="FF0000"/>
                </a:solidFill>
                <a:latin typeface="Courier New" panose="02070309020205020404" pitchFamily="49" charset="0"/>
                <a:cs typeface="Courier New" panose="02070309020205020404" pitchFamily="49" charset="0"/>
              </a:rPr>
              <a:t> </a:t>
            </a:r>
            <a:r>
              <a:rPr lang="en-US" altLang="ja-JP" sz="2400" u="sng" dirty="0" smtClean="0">
                <a:solidFill>
                  <a:srgbClr val="FF0000"/>
                </a:solidFill>
                <a:latin typeface="Courier New" panose="02070309020205020404" pitchFamily="49" charset="0"/>
                <a:cs typeface="Courier New" panose="02070309020205020404" pitchFamily="49" charset="0"/>
              </a:rPr>
              <a:t>-0.5587094</a:t>
            </a:r>
          </a:p>
          <a:p>
            <a:r>
              <a:rPr lang="en-US" altLang="ja-JP" sz="2400" dirty="0" smtClean="0">
                <a:latin typeface="Courier New" panose="02070309020205020404" pitchFamily="49" charset="0"/>
                <a:cs typeface="Courier New" panose="02070309020205020404" pitchFamily="49" charset="0"/>
              </a:rPr>
              <a:t>stat2 </a:t>
            </a:r>
            <a:r>
              <a:rPr lang="en-US" altLang="ja-JP" sz="2400" u="sng" dirty="0" smtClean="0">
                <a:solidFill>
                  <a:srgbClr val="FF0000"/>
                </a:solidFill>
                <a:latin typeface="Courier New" panose="02070309020205020404" pitchFamily="49" charset="0"/>
                <a:cs typeface="Courier New" panose="02070309020205020404" pitchFamily="49" charset="0"/>
              </a:rPr>
              <a:t>0.5587094</a:t>
            </a:r>
            <a:r>
              <a:rPr lang="en-US" altLang="ja-JP" sz="2400" dirty="0" smtClean="0">
                <a:solidFill>
                  <a:srgbClr val="FF0000"/>
                </a:solidFill>
                <a:latin typeface="Courier New" panose="02070309020205020404" pitchFamily="49" charset="0"/>
                <a:cs typeface="Courier New" panose="02070309020205020404" pitchFamily="49" charset="0"/>
              </a:rPr>
              <a:t>  </a:t>
            </a:r>
            <a:r>
              <a:rPr lang="en-US" altLang="ja-JP" sz="2400" u="sng" dirty="0" smtClean="0">
                <a:solidFill>
                  <a:srgbClr val="FF0000"/>
                </a:solidFill>
                <a:latin typeface="Courier New" panose="02070309020205020404" pitchFamily="49" charset="0"/>
                <a:cs typeface="Courier New" panose="02070309020205020404" pitchFamily="49" charset="0"/>
              </a:rPr>
              <a:t>0.8293635</a:t>
            </a:r>
            <a:endParaRPr lang="en-US" altLang="ja-JP" sz="2400" u="sng" dirty="0">
              <a:solidFill>
                <a:srgbClr val="FF0000"/>
              </a:solidFill>
              <a:latin typeface="Courier New" panose="02070309020205020404" pitchFamily="49" charset="0"/>
              <a:cs typeface="Courier New" panose="02070309020205020404" pitchFamily="49" charset="0"/>
            </a:endParaRPr>
          </a:p>
        </p:txBody>
      </p:sp>
      <p:graphicFrame>
        <p:nvGraphicFramePr>
          <p:cNvPr id="5" name="オブジェクト 4"/>
          <p:cNvGraphicFramePr>
            <a:graphicFrameLocks noChangeAspect="1"/>
          </p:cNvGraphicFramePr>
          <p:nvPr/>
        </p:nvGraphicFramePr>
        <p:xfrm>
          <a:off x="2730500" y="4365625"/>
          <a:ext cx="4332288" cy="708025"/>
        </p:xfrm>
        <a:graphic>
          <a:graphicData uri="http://schemas.openxmlformats.org/presentationml/2006/ole">
            <mc:AlternateContent xmlns:mc="http://schemas.openxmlformats.org/markup-compatibility/2006">
              <mc:Choice xmlns:v="urn:schemas-microsoft-com:vml" Requires="v">
                <p:oleObj spid="_x0000_s13332" name="数式" r:id="rId3" imgW="1320480" imgH="215640" progId="Equation.3">
                  <p:embed/>
                </p:oleObj>
              </mc:Choice>
              <mc:Fallback>
                <p:oleObj name="数式" r:id="rId3" imgW="1320480" imgH="215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0500" y="4365625"/>
                        <a:ext cx="4332288" cy="708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5" name="Object 3"/>
          <p:cNvGraphicFramePr>
            <a:graphicFrameLocks noChangeAspect="1"/>
          </p:cNvGraphicFramePr>
          <p:nvPr/>
        </p:nvGraphicFramePr>
        <p:xfrm>
          <a:off x="2708275" y="5516563"/>
          <a:ext cx="4665663" cy="708025"/>
        </p:xfrm>
        <a:graphic>
          <a:graphicData uri="http://schemas.openxmlformats.org/presentationml/2006/ole">
            <mc:AlternateContent xmlns:mc="http://schemas.openxmlformats.org/markup-compatibility/2006">
              <mc:Choice xmlns:v="urn:schemas-microsoft-com:vml" Requires="v">
                <p:oleObj spid="_x0000_s13333" name="数式" r:id="rId5" imgW="1422360" imgH="215640" progId="Equation.3">
                  <p:embed/>
                </p:oleObj>
              </mc:Choice>
              <mc:Fallback>
                <p:oleObj name="数式" r:id="rId5" imgW="1422360" imgH="215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8275" y="5516563"/>
                        <a:ext cx="4665663" cy="708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３．２変量データの主成分分析</a:t>
            </a:r>
            <a:r>
              <a:rPr lang="en-US" altLang="ja-JP" dirty="0" smtClean="0"/>
              <a:t>(2)</a:t>
            </a:r>
            <a:endParaRPr kumimoji="1" lang="ja-JP" altLang="en-US" dirty="0"/>
          </a:p>
        </p:txBody>
      </p:sp>
      <p:sp>
        <p:nvSpPr>
          <p:cNvPr id="3" name="コンテンツ プレースホルダ 2"/>
          <p:cNvSpPr>
            <a:spLocks noGrp="1"/>
          </p:cNvSpPr>
          <p:nvPr>
            <p:ph idx="1"/>
          </p:nvPr>
        </p:nvSpPr>
        <p:spPr>
          <a:ln>
            <a:noFill/>
          </a:ln>
        </p:spPr>
        <p:txBody>
          <a:bodyPr/>
          <a:lstStyle/>
          <a:p>
            <a:r>
              <a:rPr kumimoji="1" lang="ja-JP" altLang="en-US" dirty="0" smtClean="0"/>
              <a:t>第１主成分の軸．この軸に</a:t>
            </a:r>
            <a:r>
              <a:rPr lang="ja-JP" altLang="en-US" dirty="0" smtClean="0"/>
              <a:t>そった方向の測定値の散らばり（分散）が最大</a:t>
            </a:r>
            <a:endParaRPr kumimoji="1" lang="ja-JP" altLang="en-US" dirty="0"/>
          </a:p>
        </p:txBody>
      </p:sp>
      <p:grpSp>
        <p:nvGrpSpPr>
          <p:cNvPr id="17" name="グループ化 16"/>
          <p:cNvGrpSpPr/>
          <p:nvPr/>
        </p:nvGrpSpPr>
        <p:grpSpPr>
          <a:xfrm>
            <a:off x="1259632" y="2636912"/>
            <a:ext cx="4107730" cy="3670577"/>
            <a:chOff x="1259632" y="2636912"/>
            <a:chExt cx="4107730" cy="3670577"/>
          </a:xfrm>
        </p:grpSpPr>
        <p:pic>
          <p:nvPicPr>
            <p:cNvPr id="4" name="図 3" descr="12-1.png"/>
            <p:cNvPicPr>
              <a:picLocks noChangeAspect="1"/>
            </p:cNvPicPr>
            <p:nvPr/>
          </p:nvPicPr>
          <p:blipFill>
            <a:blip r:embed="rId2" cstate="print"/>
            <a:stretch>
              <a:fillRect/>
            </a:stretch>
          </p:blipFill>
          <p:spPr>
            <a:xfrm>
              <a:off x="1259632" y="2636912"/>
              <a:ext cx="4107730" cy="3670577"/>
            </a:xfrm>
            <a:prstGeom prst="rect">
              <a:avLst/>
            </a:prstGeom>
          </p:spPr>
        </p:pic>
        <p:cxnSp>
          <p:nvCxnSpPr>
            <p:cNvPr id="11" name="直線コネクタ 10"/>
            <p:cNvCxnSpPr/>
            <p:nvPr/>
          </p:nvCxnSpPr>
          <p:spPr>
            <a:xfrm rot="16200000" flipH="1">
              <a:off x="3275856" y="3573016"/>
              <a:ext cx="432048"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16200000" flipH="1">
              <a:off x="4211960" y="3573016"/>
              <a:ext cx="288032"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16200000" flipH="1">
              <a:off x="3131840" y="4581128"/>
              <a:ext cx="360040" cy="3600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6" name="直線コネクタ 5"/>
          <p:cNvCxnSpPr/>
          <p:nvPr/>
        </p:nvCxnSpPr>
        <p:spPr>
          <a:xfrm rot="10800000" flipV="1">
            <a:off x="1979712" y="2852936"/>
            <a:ext cx="3024336" cy="273630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5436096" y="3356992"/>
            <a:ext cx="3485249" cy="1200329"/>
          </a:xfrm>
          <a:prstGeom prst="rect">
            <a:avLst/>
          </a:prstGeom>
          <a:noFill/>
        </p:spPr>
        <p:txBody>
          <a:bodyPr wrap="none" rtlCol="0">
            <a:spAutoFit/>
          </a:bodyPr>
          <a:lstStyle/>
          <a:p>
            <a:r>
              <a:rPr kumimoji="1" lang="ja-JP" altLang="en-US" dirty="0" smtClean="0"/>
              <a:t>各測定値での第１主成分の値は，</a:t>
            </a:r>
            <a:endParaRPr kumimoji="1" lang="en-US" altLang="ja-JP" dirty="0" smtClean="0"/>
          </a:p>
          <a:p>
            <a:r>
              <a:rPr kumimoji="1" lang="ja-JP" altLang="en-US" dirty="0" smtClean="0"/>
              <a:t>測定値を表す点から第１主成分の</a:t>
            </a:r>
            <a:endParaRPr kumimoji="1" lang="en-US" altLang="ja-JP" dirty="0" smtClean="0"/>
          </a:p>
          <a:p>
            <a:r>
              <a:rPr kumimoji="1" lang="ja-JP" altLang="en-US" dirty="0" smtClean="0"/>
              <a:t>軸に下ろした垂線の足（垂線と</a:t>
            </a:r>
            <a:r>
              <a:rPr lang="ja-JP" altLang="en-US" dirty="0" smtClean="0"/>
              <a:t>軸</a:t>
            </a:r>
            <a:endParaRPr lang="en-US" altLang="ja-JP" dirty="0" smtClean="0"/>
          </a:p>
          <a:p>
            <a:r>
              <a:rPr lang="ja-JP" altLang="en-US" dirty="0" smtClean="0"/>
              <a:t>との交点）．</a:t>
            </a:r>
            <a:endParaRPr kumimoji="1" lang="en-US" altLang="ja-JP" dirty="0" smtClean="0"/>
          </a:p>
        </p:txBody>
      </p:sp>
      <p:sp>
        <p:nvSpPr>
          <p:cNvPr id="13" name="テキスト ボックス 12"/>
          <p:cNvSpPr txBox="1"/>
          <p:nvPr/>
        </p:nvSpPr>
        <p:spPr>
          <a:xfrm>
            <a:off x="5436096" y="4869160"/>
            <a:ext cx="3403496" cy="1477328"/>
          </a:xfrm>
          <a:prstGeom prst="rect">
            <a:avLst/>
          </a:prstGeom>
          <a:noFill/>
        </p:spPr>
        <p:txBody>
          <a:bodyPr wrap="none" rtlCol="0">
            <a:spAutoFit/>
          </a:bodyPr>
          <a:lstStyle/>
          <a:p>
            <a:r>
              <a:rPr kumimoji="1" lang="ja-JP" altLang="en-US" u="sng" dirty="0" smtClean="0"/>
              <a:t>主成分分析は，データの散らばり</a:t>
            </a:r>
            <a:endParaRPr kumimoji="1" lang="en-US" altLang="ja-JP" u="sng" dirty="0" smtClean="0"/>
          </a:p>
          <a:p>
            <a:r>
              <a:rPr kumimoji="1" lang="ja-JP" altLang="en-US" u="sng" dirty="0" smtClean="0"/>
              <a:t>が最大となる軸の方向を見つけ，</a:t>
            </a:r>
            <a:endParaRPr kumimoji="1" lang="en-US" altLang="ja-JP" u="sng" dirty="0" smtClean="0"/>
          </a:p>
          <a:p>
            <a:r>
              <a:rPr lang="ja-JP" altLang="en-US" u="sng" dirty="0" smtClean="0"/>
              <a:t>その軸上での原点からの距離を</a:t>
            </a:r>
            <a:endParaRPr lang="en-US" altLang="ja-JP" u="sng" dirty="0" smtClean="0"/>
          </a:p>
          <a:p>
            <a:r>
              <a:rPr kumimoji="1" lang="ja-JP" altLang="en-US" u="sng" dirty="0" smtClean="0"/>
              <a:t>新しいスコアとする変数をつくる</a:t>
            </a:r>
            <a:endParaRPr kumimoji="1" lang="en-US" altLang="ja-JP" u="sng" dirty="0" smtClean="0"/>
          </a:p>
          <a:p>
            <a:r>
              <a:rPr lang="ja-JP" altLang="en-US" u="sng" dirty="0" smtClean="0"/>
              <a:t>方法である</a:t>
            </a:r>
            <a:r>
              <a:rPr lang="ja-JP" altLang="en-US" dirty="0" smtClean="0"/>
              <a:t>．</a:t>
            </a:r>
            <a:endParaRPr kumimoji="1" lang="ja-JP" altLang="en-US" dirty="0"/>
          </a:p>
        </p:txBody>
      </p:sp>
      <p:sp>
        <p:nvSpPr>
          <p:cNvPr id="15" name="テキスト ボックス 14"/>
          <p:cNvSpPr txBox="1"/>
          <p:nvPr/>
        </p:nvSpPr>
        <p:spPr>
          <a:xfrm>
            <a:off x="5436096" y="2708920"/>
            <a:ext cx="3344185" cy="369332"/>
          </a:xfrm>
          <a:prstGeom prst="rect">
            <a:avLst/>
          </a:prstGeom>
          <a:noFill/>
        </p:spPr>
        <p:txBody>
          <a:bodyPr wrap="none" rtlCol="0">
            <a:spAutoFit/>
          </a:bodyPr>
          <a:lstStyle/>
          <a:p>
            <a:r>
              <a:rPr kumimoji="1" lang="ja-JP" altLang="en-US" dirty="0" smtClean="0"/>
              <a:t>もとの２変数の平均を原点とする</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第２主成分の軸は第１主成分と直交</a:t>
            </a:r>
            <a:endParaRPr kumimoji="1" lang="ja-JP" altLang="en-US" dirty="0"/>
          </a:p>
        </p:txBody>
      </p:sp>
      <p:pic>
        <p:nvPicPr>
          <p:cNvPr id="4" name="図 3" descr="12-1.png"/>
          <p:cNvPicPr>
            <a:picLocks noChangeAspect="1"/>
          </p:cNvPicPr>
          <p:nvPr/>
        </p:nvPicPr>
        <p:blipFill>
          <a:blip r:embed="rId2" cstate="print"/>
          <a:stretch>
            <a:fillRect/>
          </a:stretch>
        </p:blipFill>
        <p:spPr>
          <a:xfrm>
            <a:off x="827584" y="2348880"/>
            <a:ext cx="4512698" cy="4032448"/>
          </a:xfrm>
          <a:prstGeom prst="rect">
            <a:avLst/>
          </a:prstGeom>
        </p:spPr>
      </p:pic>
      <p:grpSp>
        <p:nvGrpSpPr>
          <p:cNvPr id="19" name="グループ化 18"/>
          <p:cNvGrpSpPr/>
          <p:nvPr/>
        </p:nvGrpSpPr>
        <p:grpSpPr>
          <a:xfrm>
            <a:off x="1691680" y="2636912"/>
            <a:ext cx="3240360" cy="2952328"/>
            <a:chOff x="2843808" y="2564904"/>
            <a:chExt cx="3240360" cy="2952328"/>
          </a:xfrm>
        </p:grpSpPr>
        <p:cxnSp>
          <p:nvCxnSpPr>
            <p:cNvPr id="5" name="直線コネクタ 4"/>
            <p:cNvCxnSpPr/>
            <p:nvPr/>
          </p:nvCxnSpPr>
          <p:spPr>
            <a:xfrm rot="10800000" flipV="1">
              <a:off x="2843808" y="2564904"/>
              <a:ext cx="3240360" cy="295232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16200000" flipV="1">
              <a:off x="2915816" y="2636912"/>
              <a:ext cx="2808312" cy="2808312"/>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16200000" flipH="1">
              <a:off x="4139952" y="3356992"/>
              <a:ext cx="504056" cy="5040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5400000">
              <a:off x="3851920" y="3356992"/>
              <a:ext cx="288032"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テキスト ボックス 13"/>
          <p:cNvSpPr txBox="1"/>
          <p:nvPr/>
        </p:nvSpPr>
        <p:spPr>
          <a:xfrm>
            <a:off x="5148064" y="2348880"/>
            <a:ext cx="1726755" cy="369332"/>
          </a:xfrm>
          <a:prstGeom prst="rect">
            <a:avLst/>
          </a:prstGeom>
          <a:noFill/>
        </p:spPr>
        <p:txBody>
          <a:bodyPr wrap="none" rtlCol="0">
            <a:spAutoFit/>
          </a:bodyPr>
          <a:lstStyle/>
          <a:p>
            <a:r>
              <a:rPr kumimoji="1" lang="ja-JP" altLang="en-US" b="1" dirty="0" smtClean="0">
                <a:solidFill>
                  <a:srgbClr val="FF0000"/>
                </a:solidFill>
              </a:rPr>
              <a:t>第１主成分の軸</a:t>
            </a:r>
            <a:endParaRPr kumimoji="1" lang="ja-JP" altLang="en-US" b="1" dirty="0">
              <a:solidFill>
                <a:srgbClr val="FF0000"/>
              </a:solidFill>
            </a:endParaRPr>
          </a:p>
        </p:txBody>
      </p:sp>
      <p:sp>
        <p:nvSpPr>
          <p:cNvPr id="15" name="テキスト ボックス 14"/>
          <p:cNvSpPr txBox="1"/>
          <p:nvPr/>
        </p:nvSpPr>
        <p:spPr>
          <a:xfrm>
            <a:off x="4283968" y="5013176"/>
            <a:ext cx="1726755" cy="369332"/>
          </a:xfrm>
          <a:prstGeom prst="rect">
            <a:avLst/>
          </a:prstGeom>
          <a:noFill/>
        </p:spPr>
        <p:txBody>
          <a:bodyPr wrap="none" rtlCol="0">
            <a:spAutoFit/>
          </a:bodyPr>
          <a:lstStyle/>
          <a:p>
            <a:r>
              <a:rPr kumimoji="1" lang="ja-JP" altLang="en-US" b="1" dirty="0" smtClean="0">
                <a:solidFill>
                  <a:srgbClr val="00B050"/>
                </a:solidFill>
              </a:rPr>
              <a:t>第２主成分の軸</a:t>
            </a:r>
            <a:endParaRPr kumimoji="1" lang="ja-JP" altLang="en-US" b="1" dirty="0">
              <a:solidFill>
                <a:srgbClr val="00B050"/>
              </a:solidFill>
            </a:endParaRPr>
          </a:p>
        </p:txBody>
      </p:sp>
      <p:sp>
        <p:nvSpPr>
          <p:cNvPr id="16" name="テキスト ボックス 15"/>
          <p:cNvSpPr txBox="1"/>
          <p:nvPr/>
        </p:nvSpPr>
        <p:spPr>
          <a:xfrm>
            <a:off x="3563888" y="3789040"/>
            <a:ext cx="391454" cy="369332"/>
          </a:xfrm>
          <a:prstGeom prst="rect">
            <a:avLst/>
          </a:prstGeom>
          <a:noFill/>
        </p:spPr>
        <p:txBody>
          <a:bodyPr wrap="none" rtlCol="0">
            <a:spAutoFit/>
          </a:bodyPr>
          <a:lstStyle/>
          <a:p>
            <a:r>
              <a:rPr kumimoji="1" lang="en-US" altLang="ja-JP" i="1" dirty="0" smtClean="0">
                <a:latin typeface="Times New Roman" pitchFamily="18" charset="0"/>
                <a:cs typeface="Times New Roman" pitchFamily="18" charset="0"/>
              </a:rPr>
              <a:t>Y</a:t>
            </a:r>
            <a:r>
              <a:rPr kumimoji="1" lang="en-US" altLang="ja-JP" baseline="-25000" dirty="0" smtClean="0"/>
              <a:t>1</a:t>
            </a:r>
            <a:endParaRPr kumimoji="1" lang="ja-JP" altLang="en-US" baseline="-25000" dirty="0"/>
          </a:p>
        </p:txBody>
      </p:sp>
      <p:sp>
        <p:nvSpPr>
          <p:cNvPr id="17" name="テキスト ボックス 16"/>
          <p:cNvSpPr txBox="1"/>
          <p:nvPr/>
        </p:nvSpPr>
        <p:spPr>
          <a:xfrm>
            <a:off x="2267744" y="3573016"/>
            <a:ext cx="391454" cy="369332"/>
          </a:xfrm>
          <a:prstGeom prst="rect">
            <a:avLst/>
          </a:prstGeom>
          <a:noFill/>
        </p:spPr>
        <p:txBody>
          <a:bodyPr wrap="none" rtlCol="0">
            <a:spAutoFit/>
          </a:bodyPr>
          <a:lstStyle/>
          <a:p>
            <a:r>
              <a:rPr kumimoji="1" lang="en-US" altLang="ja-JP" i="1" dirty="0" smtClean="0">
                <a:latin typeface="Times New Roman" pitchFamily="18" charset="0"/>
                <a:cs typeface="Times New Roman" pitchFamily="18" charset="0"/>
              </a:rPr>
              <a:t>Y</a:t>
            </a:r>
            <a:r>
              <a:rPr kumimoji="1" lang="en-US" altLang="ja-JP" baseline="-25000" dirty="0" smtClean="0"/>
              <a:t>2</a:t>
            </a:r>
            <a:endParaRPr kumimoji="1" lang="ja-JP" altLang="en-US" baseline="-25000" dirty="0"/>
          </a:p>
        </p:txBody>
      </p:sp>
      <p:sp>
        <p:nvSpPr>
          <p:cNvPr id="18" name="テキスト ボックス 17"/>
          <p:cNvSpPr txBox="1"/>
          <p:nvPr/>
        </p:nvSpPr>
        <p:spPr>
          <a:xfrm>
            <a:off x="5436096" y="3284984"/>
            <a:ext cx="3106941" cy="923330"/>
          </a:xfrm>
          <a:prstGeom prst="rect">
            <a:avLst/>
          </a:prstGeom>
          <a:noFill/>
        </p:spPr>
        <p:txBody>
          <a:bodyPr wrap="none" rtlCol="0">
            <a:spAutoFit/>
          </a:bodyPr>
          <a:lstStyle/>
          <a:p>
            <a:r>
              <a:rPr kumimoji="1" lang="ja-JP" altLang="en-US" dirty="0" smtClean="0"/>
              <a:t>各測定値での第２主成分は，</a:t>
            </a:r>
            <a:endParaRPr kumimoji="1" lang="en-US" altLang="ja-JP" dirty="0" smtClean="0"/>
          </a:p>
          <a:p>
            <a:r>
              <a:rPr kumimoji="1" lang="ja-JP" altLang="en-US" dirty="0" smtClean="0"/>
              <a:t>第２主成分の軸に垂線を</a:t>
            </a:r>
            <a:endParaRPr kumimoji="1" lang="en-US" altLang="ja-JP" dirty="0" smtClean="0"/>
          </a:p>
          <a:p>
            <a:r>
              <a:rPr lang="ja-JP" altLang="en-US" dirty="0" smtClean="0"/>
              <a:t>下ろした点の</a:t>
            </a:r>
            <a:r>
              <a:rPr kumimoji="1" lang="ja-JP" altLang="en-US" dirty="0" smtClean="0"/>
              <a:t>座標</a:t>
            </a:r>
            <a:r>
              <a:rPr lang="ja-JP" altLang="en-US" dirty="0" smtClean="0"/>
              <a:t>（左図の </a:t>
            </a:r>
            <a:r>
              <a:rPr lang="en-US" altLang="ja-JP" i="1" dirty="0" smtClean="0">
                <a:latin typeface="Times New Roman" pitchFamily="18" charset="0"/>
                <a:cs typeface="Times New Roman" pitchFamily="18" charset="0"/>
              </a:rPr>
              <a:t>Y</a:t>
            </a:r>
            <a:r>
              <a:rPr lang="en-US" altLang="ja-JP" baseline="-25000" dirty="0" smtClean="0"/>
              <a:t>2</a:t>
            </a:r>
            <a:r>
              <a:rPr lang="ja-JP" altLang="en-US" dirty="0" smtClean="0"/>
              <a:t>）</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a:t>個人ごとの</a:t>
            </a:r>
            <a:r>
              <a:rPr lang="ja-JP" altLang="en-US" u="sng" dirty="0" smtClean="0">
                <a:solidFill>
                  <a:srgbClr val="FF0000"/>
                </a:solidFill>
              </a:rPr>
              <a:t>主成分得点</a:t>
            </a:r>
            <a:r>
              <a:rPr lang="ja-JP" altLang="en-US" dirty="0" smtClean="0"/>
              <a:t>（１人目</a:t>
            </a:r>
            <a:r>
              <a:rPr lang="ja-JP" altLang="en-US" dirty="0"/>
              <a:t>～</a:t>
            </a:r>
            <a:r>
              <a:rPr lang="en-US" altLang="ja-JP" dirty="0" smtClean="0"/>
              <a:t>10</a:t>
            </a:r>
            <a:r>
              <a:rPr lang="ja-JP" altLang="en-US" dirty="0" smtClean="0"/>
              <a:t>人目）</a:t>
            </a:r>
            <a:endParaRPr kumimoji="1" lang="ja-JP" altLang="en-US" dirty="0"/>
          </a:p>
        </p:txBody>
      </p:sp>
      <p:sp>
        <p:nvSpPr>
          <p:cNvPr id="4" name="正方形/長方形 3"/>
          <p:cNvSpPr/>
          <p:nvPr/>
        </p:nvSpPr>
        <p:spPr>
          <a:xfrm>
            <a:off x="1331640" y="2092480"/>
            <a:ext cx="6336704" cy="4524315"/>
          </a:xfrm>
          <a:prstGeom prst="rect">
            <a:avLst/>
          </a:prstGeom>
        </p:spPr>
        <p:txBody>
          <a:bodyPr wrap="square">
            <a:spAutoFit/>
          </a:bodyPr>
          <a:lstStyle/>
          <a:p>
            <a:r>
              <a:rPr lang="en-US" altLang="ja-JP" sz="2400" dirty="0" smtClean="0">
                <a:latin typeface="Courier New" panose="02070309020205020404" pitchFamily="49" charset="0"/>
                <a:cs typeface="Courier New" panose="02070309020205020404" pitchFamily="49" charset="0"/>
              </a:rPr>
              <a:t>&gt; </a:t>
            </a:r>
            <a:r>
              <a:rPr lang="en-US" altLang="ja-JP" sz="2400" dirty="0" err="1" smtClean="0">
                <a:latin typeface="Courier New" panose="02070309020205020404" pitchFamily="49" charset="0"/>
                <a:cs typeface="Courier New" panose="02070309020205020404" pitchFamily="49" charset="0"/>
              </a:rPr>
              <a:t>result$x</a:t>
            </a:r>
            <a:endParaRPr lang="en-US" altLang="ja-JP" sz="2400" dirty="0" smtClean="0">
              <a:latin typeface="Courier New" panose="02070309020205020404" pitchFamily="49" charset="0"/>
              <a:cs typeface="Courier New" panose="02070309020205020404" pitchFamily="49" charset="0"/>
            </a:endParaRPr>
          </a:p>
          <a:p>
            <a:r>
              <a:rPr lang="en-US" altLang="ja-JP" sz="2400" dirty="0" smtClean="0">
                <a:latin typeface="Courier New" panose="02070309020205020404" pitchFamily="49" charset="0"/>
                <a:cs typeface="Courier New" panose="02070309020205020404" pitchFamily="49" charset="0"/>
              </a:rPr>
              <a:t>              PC1         PC2</a:t>
            </a:r>
          </a:p>
          <a:p>
            <a:r>
              <a:rPr lang="en-US" altLang="ja-JP" sz="2400" dirty="0" smtClean="0">
                <a:latin typeface="Courier New" panose="02070309020205020404" pitchFamily="49" charset="0"/>
                <a:cs typeface="Courier New" panose="02070309020205020404" pitchFamily="49" charset="0"/>
              </a:rPr>
              <a:t> [1,] -27.9570997  0.02398832</a:t>
            </a:r>
          </a:p>
          <a:p>
            <a:r>
              <a:rPr lang="en-US" altLang="ja-JP" sz="2400" dirty="0" smtClean="0">
                <a:latin typeface="Courier New" panose="02070309020205020404" pitchFamily="49" charset="0"/>
                <a:cs typeface="Courier New" panose="02070309020205020404" pitchFamily="49" charset="0"/>
              </a:rPr>
              <a:t> [2,]   5.2870447 -7.90235144</a:t>
            </a:r>
          </a:p>
          <a:p>
            <a:r>
              <a:rPr lang="en-US" altLang="ja-JP" sz="2400" dirty="0" smtClean="0">
                <a:latin typeface="Courier New" panose="02070309020205020404" pitchFamily="49" charset="0"/>
                <a:cs typeface="Courier New" panose="02070309020205020404" pitchFamily="49" charset="0"/>
              </a:rPr>
              <a:t> [3,]   9.7567201 -1.26744361</a:t>
            </a:r>
          </a:p>
          <a:p>
            <a:r>
              <a:rPr lang="en-US" altLang="ja-JP" sz="2400" dirty="0" smtClean="0">
                <a:latin typeface="Courier New" panose="02070309020205020404" pitchFamily="49" charset="0"/>
                <a:cs typeface="Courier New" panose="02070309020205020404" pitchFamily="49" charset="0"/>
              </a:rPr>
              <a:t> [4,]  -9.0653872  6.58929092</a:t>
            </a:r>
          </a:p>
          <a:p>
            <a:r>
              <a:rPr lang="en-US" altLang="ja-JP" sz="2400" dirty="0" smtClean="0">
                <a:latin typeface="Courier New" panose="02070309020205020404" pitchFamily="49" charset="0"/>
                <a:cs typeface="Courier New" panose="02070309020205020404" pitchFamily="49" charset="0"/>
              </a:rPr>
              <a:t> [5,]   2.0391960  8.75452338</a:t>
            </a:r>
          </a:p>
          <a:p>
            <a:r>
              <a:rPr lang="en-US" altLang="ja-JP" sz="2400" dirty="0" smtClean="0">
                <a:latin typeface="Courier New" panose="02070309020205020404" pitchFamily="49" charset="0"/>
                <a:cs typeface="Courier New" panose="02070309020205020404" pitchFamily="49" charset="0"/>
              </a:rPr>
              <a:t> [6,]  16.3916279 -5.73711899</a:t>
            </a:r>
          </a:p>
          <a:p>
            <a:r>
              <a:rPr lang="en-US" altLang="ja-JP" sz="2400" dirty="0" smtClean="0">
                <a:latin typeface="Courier New" panose="02070309020205020404" pitchFamily="49" charset="0"/>
                <a:cs typeface="Courier New" panose="02070309020205020404" pitchFamily="49" charset="0"/>
              </a:rPr>
              <a:t> [7,]  18.6264656 -2.41966507</a:t>
            </a:r>
          </a:p>
          <a:p>
            <a:r>
              <a:rPr lang="en-US" altLang="ja-JP" sz="2400" dirty="0" smtClean="0">
                <a:latin typeface="Courier New" panose="02070309020205020404" pitchFamily="49" charset="0"/>
                <a:cs typeface="Courier New" panose="02070309020205020404" pitchFamily="49" charset="0"/>
              </a:rPr>
              <a:t> [8,]   6.4392662  0.96739408</a:t>
            </a:r>
          </a:p>
          <a:p>
            <a:r>
              <a:rPr lang="en-US" altLang="ja-JP" sz="2400" dirty="0" smtClean="0">
                <a:latin typeface="Courier New" panose="02070309020205020404" pitchFamily="49" charset="0"/>
                <a:cs typeface="Courier New" panose="02070309020205020404" pitchFamily="49" charset="0"/>
              </a:rPr>
              <a:t> [9,]  -5.7479333  4.35445323</a:t>
            </a:r>
          </a:p>
          <a:p>
            <a:r>
              <a:rPr lang="en-US" altLang="ja-JP" sz="2400" dirty="0" smtClean="0">
                <a:latin typeface="Courier New" panose="02070309020205020404" pitchFamily="49" charset="0"/>
                <a:cs typeface="Courier New" panose="02070309020205020404" pitchFamily="49" charset="0"/>
              </a:rPr>
              <a:t>[10,] -16.8525165  2.18922078</a:t>
            </a:r>
            <a:endParaRPr lang="en-US" altLang="ja-JP" sz="2400" dirty="0">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１．主成分分析とは</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テキスト：渡部洋（編著）</a:t>
            </a:r>
            <a:r>
              <a:rPr lang="en-US" altLang="ja-JP" dirty="0" smtClean="0"/>
              <a:t>『</a:t>
            </a:r>
            <a:r>
              <a:rPr lang="ja-JP" altLang="en-US" dirty="0" smtClean="0"/>
              <a:t>心理・教育のための多変量解析入門　基礎編</a:t>
            </a:r>
            <a:r>
              <a:rPr lang="en-US" altLang="ja-JP" dirty="0" smtClean="0"/>
              <a:t>』</a:t>
            </a:r>
            <a:r>
              <a:rPr lang="ja-JP" altLang="en-US" dirty="0" smtClean="0"/>
              <a:t>第１章</a:t>
            </a:r>
            <a:endParaRPr lang="en-US" altLang="ja-JP" dirty="0" smtClean="0"/>
          </a:p>
          <a:p>
            <a:r>
              <a:rPr kumimoji="1" lang="ja-JP" altLang="en-US" dirty="0"/>
              <a:t>ひとつの集団に</a:t>
            </a:r>
            <a:r>
              <a:rPr kumimoji="1" lang="ja-JP" altLang="en-US" dirty="0" smtClean="0"/>
              <a:t>対して多くの変数を測定</a:t>
            </a:r>
            <a:endParaRPr kumimoji="1" lang="en-US" altLang="ja-JP" dirty="0" smtClean="0"/>
          </a:p>
          <a:p>
            <a:pPr lvl="1"/>
            <a:r>
              <a:rPr lang="ja-JP" altLang="en-US" dirty="0" smtClean="0"/>
              <a:t>例：複数科目の学力試験，多くの変数を測定する社会調査</a:t>
            </a:r>
            <a:endParaRPr lang="en-US" altLang="ja-JP" dirty="0" smtClean="0"/>
          </a:p>
          <a:p>
            <a:r>
              <a:rPr kumimoji="1" lang="ja-JP" altLang="en-US" u="sng" dirty="0" smtClean="0"/>
              <a:t>複数の変数を何らかの方法で合成して，新しい総合的な変数を作りたい</a:t>
            </a:r>
            <a:r>
              <a:rPr kumimoji="1" lang="ja-JP" altLang="en-US" dirty="0" smtClean="0"/>
              <a:t>．</a:t>
            </a:r>
            <a:endParaRPr kumimoji="1" lang="en-US" altLang="ja-JP" dirty="0" smtClean="0"/>
          </a:p>
          <a:p>
            <a:pPr lvl="1"/>
            <a:r>
              <a:rPr lang="ja-JP" altLang="en-US" dirty="0"/>
              <a:t>性的寛容性の</a:t>
            </a:r>
            <a:r>
              <a:rPr lang="ja-JP" altLang="en-US" dirty="0" smtClean="0"/>
              <a:t>指数（</a:t>
            </a:r>
            <a:r>
              <a:rPr lang="en-US" altLang="ja-JP" dirty="0" smtClean="0"/>
              <a:t>『</a:t>
            </a:r>
            <a:r>
              <a:rPr lang="ja-JP" altLang="en-US" dirty="0" smtClean="0"/>
              <a:t>社会統計学</a:t>
            </a:r>
            <a:r>
              <a:rPr lang="en-US" altLang="ja-JP" dirty="0" smtClean="0"/>
              <a:t>』</a:t>
            </a:r>
            <a:r>
              <a:rPr lang="ja-JP" altLang="en-US" dirty="0" smtClean="0"/>
              <a:t>第</a:t>
            </a:r>
            <a:r>
              <a:rPr lang="en-US" altLang="ja-JP" dirty="0" smtClean="0"/>
              <a:t>11</a:t>
            </a:r>
            <a:r>
              <a:rPr lang="ja-JP" altLang="en-US" dirty="0" smtClean="0"/>
              <a:t>章）</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1242590" y="2968985"/>
            <a:ext cx="576064"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7" name="角丸四角形 6"/>
          <p:cNvSpPr/>
          <p:nvPr/>
        </p:nvSpPr>
        <p:spPr>
          <a:xfrm>
            <a:off x="5868144" y="2622215"/>
            <a:ext cx="1224136" cy="36004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主成分得点を散布図にプロット</a:t>
            </a:r>
            <a:endParaRPr kumimoji="1" lang="ja-JP" altLang="en-US" dirty="0"/>
          </a:p>
        </p:txBody>
      </p:sp>
      <p:pic>
        <p:nvPicPr>
          <p:cNvPr id="5" name="図 4" descr="pcscore_plot.png"/>
          <p:cNvPicPr>
            <a:picLocks noChangeAspect="1"/>
          </p:cNvPicPr>
          <p:nvPr/>
        </p:nvPicPr>
        <p:blipFill>
          <a:blip r:embed="rId2" cstate="print"/>
          <a:stretch>
            <a:fillRect/>
          </a:stretch>
        </p:blipFill>
        <p:spPr>
          <a:xfrm>
            <a:off x="3635896" y="3068960"/>
            <a:ext cx="3562350" cy="3552825"/>
          </a:xfrm>
          <a:prstGeom prst="rect">
            <a:avLst/>
          </a:prstGeom>
        </p:spPr>
      </p:pic>
      <p:sp>
        <p:nvSpPr>
          <p:cNvPr id="4" name="正方形/長方形 3"/>
          <p:cNvSpPr/>
          <p:nvPr/>
        </p:nvSpPr>
        <p:spPr>
          <a:xfrm>
            <a:off x="827584" y="2269321"/>
            <a:ext cx="8064896" cy="1015663"/>
          </a:xfrm>
          <a:prstGeom prst="rect">
            <a:avLst/>
          </a:prstGeom>
        </p:spPr>
        <p:txBody>
          <a:bodyPr wrap="square">
            <a:spAutoFit/>
          </a:bodyPr>
          <a:lstStyle/>
          <a:p>
            <a:r>
              <a:rPr lang="en-US" altLang="ja-JP" sz="2000" dirty="0" smtClean="0">
                <a:latin typeface="Courier New" panose="02070309020205020404" pitchFamily="49" charset="0"/>
                <a:cs typeface="Courier New" panose="02070309020205020404" pitchFamily="49" charset="0"/>
              </a:rPr>
              <a:t>&gt; </a:t>
            </a:r>
            <a:r>
              <a:rPr lang="en-US" altLang="ja-JP" sz="2000" dirty="0" err="1" smtClean="0">
                <a:latin typeface="Courier New" panose="02070309020205020404" pitchFamily="49" charset="0"/>
                <a:cs typeface="Courier New" panose="02070309020205020404" pitchFamily="49" charset="0"/>
              </a:rPr>
              <a:t>pcscore</a:t>
            </a:r>
            <a:r>
              <a:rPr lang="en-US" altLang="ja-JP" sz="2000" dirty="0" smtClean="0">
                <a:latin typeface="Courier New" panose="02070309020205020404" pitchFamily="49" charset="0"/>
                <a:cs typeface="Courier New" panose="02070309020205020404" pitchFamily="49" charset="0"/>
              </a:rPr>
              <a:t> &lt;- </a:t>
            </a:r>
            <a:r>
              <a:rPr lang="en-US" altLang="ja-JP" sz="2000" dirty="0" err="1" smtClean="0">
                <a:latin typeface="Courier New" panose="02070309020205020404" pitchFamily="49" charset="0"/>
                <a:cs typeface="Courier New" panose="02070309020205020404" pitchFamily="49" charset="0"/>
              </a:rPr>
              <a:t>data.frame</a:t>
            </a:r>
            <a:r>
              <a:rPr lang="en-US" altLang="ja-JP" sz="2000" dirty="0" smtClean="0">
                <a:latin typeface="Courier New" panose="02070309020205020404" pitchFamily="49" charset="0"/>
                <a:cs typeface="Courier New" panose="02070309020205020404" pitchFamily="49" charset="0"/>
              </a:rPr>
              <a:t>(</a:t>
            </a:r>
            <a:r>
              <a:rPr lang="en-US" altLang="ja-JP" sz="2000" dirty="0" err="1" smtClean="0">
                <a:latin typeface="Courier New" panose="02070309020205020404" pitchFamily="49" charset="0"/>
                <a:cs typeface="Courier New" panose="02070309020205020404" pitchFamily="49" charset="0"/>
              </a:rPr>
              <a:t>result$x</a:t>
            </a:r>
            <a:r>
              <a:rPr lang="en-US" altLang="ja-JP" sz="2000" dirty="0" smtClean="0">
                <a:latin typeface="Courier New" panose="02070309020205020404" pitchFamily="49" charset="0"/>
                <a:cs typeface="Courier New" panose="02070309020205020404" pitchFamily="49" charset="0"/>
              </a:rPr>
              <a:t>)</a:t>
            </a:r>
          </a:p>
          <a:p>
            <a:r>
              <a:rPr lang="en-US" altLang="ja-JP" sz="2000" dirty="0" smtClean="0">
                <a:latin typeface="Courier New" panose="02070309020205020404" pitchFamily="49" charset="0"/>
                <a:cs typeface="Courier New" panose="02070309020205020404" pitchFamily="49" charset="0"/>
              </a:rPr>
              <a:t>&gt; plot(pcscore$PC1, pcscore$PC2, type="n")</a:t>
            </a:r>
          </a:p>
          <a:p>
            <a:r>
              <a:rPr lang="en-US" altLang="ja-JP" sz="2000" dirty="0" smtClean="0">
                <a:latin typeface="Courier New" panose="02070309020205020404" pitchFamily="49" charset="0"/>
                <a:cs typeface="Courier New" panose="02070309020205020404" pitchFamily="49" charset="0"/>
              </a:rPr>
              <a:t>&gt; text(pcscore$PC1, pcscore$PC2)</a:t>
            </a:r>
            <a:endParaRPr lang="en-US" altLang="ja-JP" sz="2000" dirty="0">
              <a:latin typeface="Courier New" panose="02070309020205020404" pitchFamily="49" charset="0"/>
              <a:cs typeface="Courier New" panose="02070309020205020404" pitchFamily="49" charset="0"/>
            </a:endParaRPr>
          </a:p>
        </p:txBody>
      </p:sp>
      <p:sp>
        <p:nvSpPr>
          <p:cNvPr id="6" name="テキスト ボックス 5"/>
          <p:cNvSpPr txBox="1"/>
          <p:nvPr/>
        </p:nvSpPr>
        <p:spPr>
          <a:xfrm>
            <a:off x="7301953" y="3688209"/>
            <a:ext cx="1556836" cy="461665"/>
          </a:xfrm>
          <a:prstGeom prst="rect">
            <a:avLst/>
          </a:prstGeom>
          <a:noFill/>
        </p:spPr>
        <p:txBody>
          <a:bodyPr wrap="none" rtlCol="0">
            <a:spAutoFit/>
          </a:bodyPr>
          <a:lstStyle/>
          <a:p>
            <a:r>
              <a:rPr kumimoji="1" lang="ja-JP" altLang="en-US" sz="2400" dirty="0" smtClean="0"/>
              <a:t>軸だけ描く</a:t>
            </a:r>
            <a:endParaRPr kumimoji="1" lang="ja-JP" altLang="en-US" sz="2400" dirty="0"/>
          </a:p>
        </p:txBody>
      </p:sp>
      <p:cxnSp>
        <p:nvCxnSpPr>
          <p:cNvPr id="9" name="直線矢印コネクタ 8"/>
          <p:cNvCxnSpPr/>
          <p:nvPr/>
        </p:nvCxnSpPr>
        <p:spPr>
          <a:xfrm flipH="1" flipV="1">
            <a:off x="7092280" y="3113001"/>
            <a:ext cx="663479" cy="43590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rot="5400000" flipH="1" flipV="1">
            <a:off x="1205792" y="3825044"/>
            <a:ext cx="648072"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683568" y="4293096"/>
            <a:ext cx="2270173" cy="923330"/>
          </a:xfrm>
          <a:prstGeom prst="rect">
            <a:avLst/>
          </a:prstGeom>
          <a:noFill/>
        </p:spPr>
        <p:txBody>
          <a:bodyPr wrap="none" rtlCol="0">
            <a:spAutoFit/>
          </a:bodyPr>
          <a:lstStyle/>
          <a:p>
            <a:r>
              <a:rPr kumimoji="1" lang="ja-JP" altLang="en-US" dirty="0" smtClean="0"/>
              <a:t>ラベルを加える関数．</a:t>
            </a:r>
            <a:endParaRPr kumimoji="1" lang="en-US" altLang="ja-JP" dirty="0" smtClean="0"/>
          </a:p>
          <a:p>
            <a:r>
              <a:rPr lang="ja-JP" altLang="en-US" dirty="0" smtClean="0"/>
              <a:t>ここではデータ番号</a:t>
            </a:r>
            <a:endParaRPr lang="en-US" altLang="ja-JP" dirty="0" smtClean="0"/>
          </a:p>
          <a:p>
            <a:r>
              <a:rPr kumimoji="1" lang="ja-JP" altLang="en-US" dirty="0" smtClean="0"/>
              <a:t>をラベルとしている</a:t>
            </a:r>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座標軸の回転</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もとの変数軸を角度 </a:t>
            </a:r>
            <a:r>
              <a:rPr kumimoji="1" lang="en-US" altLang="ja-JP" i="1" dirty="0" smtClean="0">
                <a:latin typeface="Times New Roman" pitchFamily="18" charset="0"/>
                <a:cs typeface="Times New Roman" pitchFamily="18" charset="0"/>
              </a:rPr>
              <a:t>θ</a:t>
            </a:r>
            <a:r>
              <a:rPr kumimoji="1" lang="en-US" altLang="ja-JP" dirty="0" smtClean="0"/>
              <a:t> </a:t>
            </a:r>
            <a:r>
              <a:rPr kumimoji="1" lang="ja-JP" altLang="en-US" dirty="0" err="1" smtClean="0"/>
              <a:t>だけ</a:t>
            </a:r>
            <a:r>
              <a:rPr kumimoji="1" lang="ja-JP" altLang="en-US" dirty="0" smtClean="0"/>
              <a:t>回転</a:t>
            </a:r>
            <a:r>
              <a:rPr lang="ja-JP" altLang="en-US" dirty="0" smtClean="0"/>
              <a:t>させたとき，これが主成分の軸であるとする（テキスト図</a:t>
            </a:r>
            <a:r>
              <a:rPr lang="en-US" altLang="ja-JP" dirty="0" smtClean="0"/>
              <a:t>1-2</a:t>
            </a:r>
            <a:r>
              <a:rPr lang="ja-JP" altLang="en-US" dirty="0" smtClean="0"/>
              <a:t>）．どちらの座標系でも距離の単位は同じ．</a:t>
            </a:r>
            <a:endParaRPr lang="en-US" altLang="ja-JP" dirty="0" smtClean="0"/>
          </a:p>
        </p:txBody>
      </p:sp>
      <p:grpSp>
        <p:nvGrpSpPr>
          <p:cNvPr id="16" name="グループ化 15"/>
          <p:cNvGrpSpPr/>
          <p:nvPr/>
        </p:nvGrpSpPr>
        <p:grpSpPr>
          <a:xfrm>
            <a:off x="971600" y="3068960"/>
            <a:ext cx="3891707" cy="3477544"/>
            <a:chOff x="2267744" y="2852936"/>
            <a:chExt cx="3891707" cy="3477544"/>
          </a:xfrm>
        </p:grpSpPr>
        <p:pic>
          <p:nvPicPr>
            <p:cNvPr id="4" name="図 3" descr="12-1.png"/>
            <p:cNvPicPr>
              <a:picLocks noChangeAspect="1"/>
            </p:cNvPicPr>
            <p:nvPr/>
          </p:nvPicPr>
          <p:blipFill>
            <a:blip r:embed="rId3" cstate="print"/>
            <a:stretch>
              <a:fillRect/>
            </a:stretch>
          </p:blipFill>
          <p:spPr>
            <a:xfrm>
              <a:off x="2267744" y="2852936"/>
              <a:ext cx="3891707" cy="3477544"/>
            </a:xfrm>
            <a:prstGeom prst="rect">
              <a:avLst/>
            </a:prstGeom>
          </p:spPr>
        </p:pic>
        <p:cxnSp>
          <p:nvCxnSpPr>
            <p:cNvPr id="5" name="直線コネクタ 4"/>
            <p:cNvCxnSpPr/>
            <p:nvPr/>
          </p:nvCxnSpPr>
          <p:spPr>
            <a:xfrm rot="10800000" flipV="1">
              <a:off x="2771800" y="3068960"/>
              <a:ext cx="3024336" cy="273630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左カーブ矢印 8"/>
            <p:cNvSpPr/>
            <p:nvPr/>
          </p:nvSpPr>
          <p:spPr>
            <a:xfrm flipV="1">
              <a:off x="5076056" y="3789040"/>
              <a:ext cx="144016" cy="5760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テキスト ボックス 9"/>
            <p:cNvSpPr txBox="1"/>
            <p:nvPr/>
          </p:nvSpPr>
          <p:spPr>
            <a:xfrm>
              <a:off x="5364088" y="3861048"/>
              <a:ext cx="335348" cy="461665"/>
            </a:xfrm>
            <a:prstGeom prst="rect">
              <a:avLst/>
            </a:prstGeom>
            <a:noFill/>
          </p:spPr>
          <p:txBody>
            <a:bodyPr wrap="none" rtlCol="0">
              <a:spAutoFit/>
            </a:bodyPr>
            <a:lstStyle/>
            <a:p>
              <a:r>
                <a:rPr kumimoji="1" lang="en-US" altLang="ja-JP" sz="2400" i="1" dirty="0" smtClean="0">
                  <a:latin typeface="Times New Roman" pitchFamily="18" charset="0"/>
                  <a:cs typeface="Times New Roman" pitchFamily="18" charset="0"/>
                </a:rPr>
                <a:t>θ</a:t>
              </a:r>
              <a:endParaRPr kumimoji="1" lang="ja-JP" altLang="en-US" sz="2400" i="1" dirty="0">
                <a:latin typeface="Times New Roman" pitchFamily="18" charset="0"/>
                <a:cs typeface="Times New Roman" pitchFamily="18" charset="0"/>
              </a:endParaRPr>
            </a:p>
          </p:txBody>
        </p:sp>
        <p:cxnSp>
          <p:nvCxnSpPr>
            <p:cNvPr id="11" name="直線コネクタ 10"/>
            <p:cNvCxnSpPr/>
            <p:nvPr/>
          </p:nvCxnSpPr>
          <p:spPr>
            <a:xfrm rot="16200000" flipV="1">
              <a:off x="2987824" y="3068960"/>
              <a:ext cx="2664296" cy="2664296"/>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14" name="下カーブ矢印 13"/>
            <p:cNvSpPr/>
            <p:nvPr/>
          </p:nvSpPr>
          <p:spPr>
            <a:xfrm flipH="1">
              <a:off x="3419872" y="3356992"/>
              <a:ext cx="864096" cy="21602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テキスト ボックス 14"/>
            <p:cNvSpPr txBox="1"/>
            <p:nvPr/>
          </p:nvSpPr>
          <p:spPr>
            <a:xfrm>
              <a:off x="3635896" y="2924944"/>
              <a:ext cx="335348" cy="461665"/>
            </a:xfrm>
            <a:prstGeom prst="rect">
              <a:avLst/>
            </a:prstGeom>
            <a:noFill/>
          </p:spPr>
          <p:txBody>
            <a:bodyPr wrap="none" rtlCol="0">
              <a:spAutoFit/>
            </a:bodyPr>
            <a:lstStyle/>
            <a:p>
              <a:r>
                <a:rPr kumimoji="1" lang="en-US" altLang="ja-JP" sz="2400" i="1" dirty="0" smtClean="0">
                  <a:latin typeface="Times New Roman" pitchFamily="18" charset="0"/>
                  <a:cs typeface="Times New Roman" pitchFamily="18" charset="0"/>
                </a:rPr>
                <a:t>θ</a:t>
              </a:r>
              <a:endParaRPr kumimoji="1" lang="ja-JP" altLang="en-US" sz="2400" i="1" dirty="0">
                <a:latin typeface="Times New Roman" pitchFamily="18" charset="0"/>
                <a:cs typeface="Times New Roman" pitchFamily="18" charset="0"/>
              </a:endParaRPr>
            </a:p>
          </p:txBody>
        </p:sp>
      </p:grpSp>
      <p:graphicFrame>
        <p:nvGraphicFramePr>
          <p:cNvPr id="64514" name="Object 2"/>
          <p:cNvGraphicFramePr>
            <a:graphicFrameLocks noChangeAspect="1"/>
          </p:cNvGraphicFramePr>
          <p:nvPr/>
        </p:nvGraphicFramePr>
        <p:xfrm>
          <a:off x="5508104" y="5373216"/>
          <a:ext cx="936104" cy="864096"/>
        </p:xfrm>
        <a:graphic>
          <a:graphicData uri="http://schemas.openxmlformats.org/presentationml/2006/ole">
            <mc:AlternateContent xmlns:mc="http://schemas.openxmlformats.org/markup-compatibility/2006">
              <mc:Choice xmlns:v="urn:schemas-microsoft-com:vml" Requires="v">
                <p:oleObj spid="_x0000_s64546" name="数式" r:id="rId4" imgW="495000" imgH="457200" progId="Equation.3">
                  <p:embed/>
                </p:oleObj>
              </mc:Choice>
              <mc:Fallback>
                <p:oleObj name="数式" r:id="rId4" imgW="495000" imgH="4572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08104" y="5373216"/>
                        <a:ext cx="936104" cy="8640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テキスト ボックス 17"/>
          <p:cNvSpPr txBox="1"/>
          <p:nvPr/>
        </p:nvSpPr>
        <p:spPr>
          <a:xfrm>
            <a:off x="5220072" y="4653136"/>
            <a:ext cx="3435556" cy="646331"/>
          </a:xfrm>
          <a:prstGeom prst="rect">
            <a:avLst/>
          </a:prstGeom>
          <a:noFill/>
        </p:spPr>
        <p:txBody>
          <a:bodyPr wrap="none" rtlCol="0">
            <a:spAutoFit/>
          </a:bodyPr>
          <a:lstStyle/>
          <a:p>
            <a:r>
              <a:rPr lang="ja-JP" altLang="en-US" dirty="0" smtClean="0"/>
              <a:t>主成分の座標系での，軸方向の</a:t>
            </a:r>
            <a:endParaRPr lang="en-US" altLang="ja-JP" dirty="0" smtClean="0"/>
          </a:p>
          <a:p>
            <a:r>
              <a:rPr lang="ja-JP" altLang="en-US" dirty="0" smtClean="0"/>
              <a:t>単位ベクトル</a:t>
            </a:r>
            <a:r>
              <a:rPr kumimoji="1" lang="ja-JP" altLang="en-US" dirty="0" smtClean="0"/>
              <a:t>（大きさ１）は，</a:t>
            </a:r>
            <a:endParaRPr kumimoji="1" lang="ja-JP" altLang="en-US" dirty="0"/>
          </a:p>
        </p:txBody>
      </p:sp>
      <p:graphicFrame>
        <p:nvGraphicFramePr>
          <p:cNvPr id="64515" name="Object 3"/>
          <p:cNvGraphicFramePr>
            <a:graphicFrameLocks noChangeAspect="1"/>
          </p:cNvGraphicFramePr>
          <p:nvPr/>
        </p:nvGraphicFramePr>
        <p:xfrm>
          <a:off x="6804248" y="5373216"/>
          <a:ext cx="1104900" cy="863600"/>
        </p:xfrm>
        <a:graphic>
          <a:graphicData uri="http://schemas.openxmlformats.org/presentationml/2006/ole">
            <mc:AlternateContent xmlns:mc="http://schemas.openxmlformats.org/markup-compatibility/2006">
              <mc:Choice xmlns:v="urn:schemas-microsoft-com:vml" Requires="v">
                <p:oleObj spid="_x0000_s64547" name="数式" r:id="rId6" imgW="583920" imgH="457200" progId="Equation.3">
                  <p:embed/>
                </p:oleObj>
              </mc:Choice>
              <mc:Fallback>
                <p:oleObj name="数式" r:id="rId6" imgW="583920" imgH="4572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04248" y="5373216"/>
                        <a:ext cx="1104900" cy="86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テキスト ボックス 19"/>
          <p:cNvSpPr txBox="1"/>
          <p:nvPr/>
        </p:nvSpPr>
        <p:spPr>
          <a:xfrm>
            <a:off x="5004048" y="3140968"/>
            <a:ext cx="2986715" cy="646331"/>
          </a:xfrm>
          <a:prstGeom prst="rect">
            <a:avLst/>
          </a:prstGeom>
          <a:noFill/>
        </p:spPr>
        <p:txBody>
          <a:bodyPr wrap="none" rtlCol="0">
            <a:spAutoFit/>
          </a:bodyPr>
          <a:lstStyle/>
          <a:p>
            <a:r>
              <a:rPr lang="ja-JP" altLang="en-US" dirty="0" smtClean="0"/>
              <a:t>もとの座標系での，軸方向の</a:t>
            </a:r>
            <a:endParaRPr lang="en-US" altLang="ja-JP" dirty="0" smtClean="0"/>
          </a:p>
          <a:p>
            <a:r>
              <a:rPr lang="ja-JP" altLang="en-US" dirty="0" smtClean="0"/>
              <a:t>単位ベクトル</a:t>
            </a:r>
            <a:r>
              <a:rPr kumimoji="1" lang="ja-JP" altLang="en-US" dirty="0" smtClean="0"/>
              <a:t>（大きさ１）は，</a:t>
            </a:r>
            <a:endParaRPr kumimoji="1" lang="ja-JP" altLang="en-US" dirty="0"/>
          </a:p>
        </p:txBody>
      </p:sp>
      <p:graphicFrame>
        <p:nvGraphicFramePr>
          <p:cNvPr id="21" name="オブジェクト 20"/>
          <p:cNvGraphicFramePr>
            <a:graphicFrameLocks noChangeAspect="1"/>
          </p:cNvGraphicFramePr>
          <p:nvPr/>
        </p:nvGraphicFramePr>
        <p:xfrm>
          <a:off x="5580112" y="3789040"/>
          <a:ext cx="493390" cy="845812"/>
        </p:xfrm>
        <a:graphic>
          <a:graphicData uri="http://schemas.openxmlformats.org/presentationml/2006/ole">
            <mc:AlternateContent xmlns:mc="http://schemas.openxmlformats.org/markup-compatibility/2006">
              <mc:Choice xmlns:v="urn:schemas-microsoft-com:vml" Requires="v">
                <p:oleObj spid="_x0000_s64548" name="数式" r:id="rId8" imgW="266400" imgH="457200" progId="Equation.3">
                  <p:embed/>
                </p:oleObj>
              </mc:Choice>
              <mc:Fallback>
                <p:oleObj name="数式" r:id="rId8" imgW="266400" imgH="4572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80112" y="3789040"/>
                        <a:ext cx="493390" cy="845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4517" name="Object 5"/>
          <p:cNvGraphicFramePr>
            <a:graphicFrameLocks noChangeAspect="1"/>
          </p:cNvGraphicFramePr>
          <p:nvPr/>
        </p:nvGraphicFramePr>
        <p:xfrm>
          <a:off x="6804248" y="3789040"/>
          <a:ext cx="493712" cy="846137"/>
        </p:xfrm>
        <a:graphic>
          <a:graphicData uri="http://schemas.openxmlformats.org/presentationml/2006/ole">
            <mc:AlternateContent xmlns:mc="http://schemas.openxmlformats.org/markup-compatibility/2006">
              <mc:Choice xmlns:v="urn:schemas-microsoft-com:vml" Requires="v">
                <p:oleObj spid="_x0000_s64549" name="数式" r:id="rId10" imgW="266400" imgH="457200" progId="Equation.3">
                  <p:embed/>
                </p:oleObj>
              </mc:Choice>
              <mc:Fallback>
                <p:oleObj name="数式" r:id="rId10" imgW="266400" imgH="45720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04248" y="3789040"/>
                        <a:ext cx="493712" cy="846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特定の点（</a:t>
            </a:r>
            <a:r>
              <a:rPr lang="en-US" altLang="ja-JP" dirty="0" smtClean="0"/>
              <a:t>a, b</a:t>
            </a:r>
            <a:r>
              <a:rPr lang="ja-JP" altLang="en-US" dirty="0" smtClean="0"/>
              <a:t>）を，もとの座標系と主成分の座標系のそれそれで表現すると，</a:t>
            </a:r>
            <a:endParaRPr lang="en-US" altLang="ja-JP" dirty="0" smtClean="0"/>
          </a:p>
          <a:p>
            <a:endParaRPr lang="en-US" altLang="ja-JP" dirty="0" smtClean="0"/>
          </a:p>
          <a:p>
            <a:endParaRPr lang="en-US" altLang="ja-JP" dirty="0" smtClean="0"/>
          </a:p>
          <a:p>
            <a:endParaRPr lang="en-US" altLang="ja-JP" dirty="0" smtClean="0"/>
          </a:p>
          <a:p>
            <a:r>
              <a:rPr lang="ja-JP" altLang="en-US" dirty="0" smtClean="0"/>
              <a:t>以上２つの式を整理すると（次のスライド参照），</a:t>
            </a:r>
            <a:endParaRPr lang="en-US" altLang="ja-JP" dirty="0" smtClean="0"/>
          </a:p>
        </p:txBody>
      </p:sp>
      <p:graphicFrame>
        <p:nvGraphicFramePr>
          <p:cNvPr id="4" name="オブジェクト 3"/>
          <p:cNvGraphicFramePr>
            <a:graphicFrameLocks noChangeAspect="1"/>
          </p:cNvGraphicFramePr>
          <p:nvPr/>
        </p:nvGraphicFramePr>
        <p:xfrm>
          <a:off x="2195736" y="5013176"/>
          <a:ext cx="3816424" cy="1028540"/>
        </p:xfrm>
        <a:graphic>
          <a:graphicData uri="http://schemas.openxmlformats.org/presentationml/2006/ole">
            <mc:AlternateContent xmlns:mc="http://schemas.openxmlformats.org/markup-compatibility/2006">
              <mc:Choice xmlns:v="urn:schemas-microsoft-com:vml" Requires="v">
                <p:oleObj spid="_x0000_s63515" name="数式" r:id="rId3" imgW="1790640" imgH="482400" progId="Equation.3">
                  <p:embed/>
                </p:oleObj>
              </mc:Choice>
              <mc:Fallback>
                <p:oleObj name="数式" r:id="rId3" imgW="179064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736" y="5013176"/>
                        <a:ext cx="3816424" cy="10285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オブジェクト 4"/>
          <p:cNvGraphicFramePr>
            <a:graphicFrameLocks noChangeAspect="1"/>
          </p:cNvGraphicFramePr>
          <p:nvPr/>
        </p:nvGraphicFramePr>
        <p:xfrm>
          <a:off x="1979712" y="2708920"/>
          <a:ext cx="3924300" cy="831850"/>
        </p:xfrm>
        <a:graphic>
          <a:graphicData uri="http://schemas.openxmlformats.org/presentationml/2006/ole">
            <mc:AlternateContent xmlns:mc="http://schemas.openxmlformats.org/markup-compatibility/2006">
              <mc:Choice xmlns:v="urn:schemas-microsoft-com:vml" Requires="v">
                <p:oleObj spid="_x0000_s63516" name="数式" r:id="rId5" imgW="2273040" imgH="482400" progId="Equation.3">
                  <p:embed/>
                </p:oleObj>
              </mc:Choice>
              <mc:Fallback>
                <p:oleObj name="数式" r:id="rId5" imgW="227304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9712" y="2708920"/>
                        <a:ext cx="3924300" cy="831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オブジェクト 6"/>
          <p:cNvGraphicFramePr>
            <a:graphicFrameLocks noChangeAspect="1"/>
          </p:cNvGraphicFramePr>
          <p:nvPr/>
        </p:nvGraphicFramePr>
        <p:xfrm>
          <a:off x="2051720" y="3645024"/>
          <a:ext cx="5565776" cy="836612"/>
        </p:xfrm>
        <a:graphic>
          <a:graphicData uri="http://schemas.openxmlformats.org/presentationml/2006/ole">
            <mc:AlternateContent xmlns:mc="http://schemas.openxmlformats.org/markup-compatibility/2006">
              <mc:Choice xmlns:v="urn:schemas-microsoft-com:vml" Requires="v">
                <p:oleObj spid="_x0000_s63517" name="数式" r:id="rId7" imgW="3213000" imgH="482400" progId="Equation.3">
                  <p:embed/>
                </p:oleObj>
              </mc:Choice>
              <mc:Fallback>
                <p:oleObj name="数式" r:id="rId7" imgW="3213000" imgH="48240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51720" y="3645024"/>
                        <a:ext cx="5565776" cy="836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テキスト ボックス 7"/>
          <p:cNvSpPr txBox="1"/>
          <p:nvPr/>
        </p:nvSpPr>
        <p:spPr>
          <a:xfrm>
            <a:off x="6156176" y="5589240"/>
            <a:ext cx="1184940" cy="584775"/>
          </a:xfrm>
          <a:prstGeom prst="rect">
            <a:avLst/>
          </a:prstGeom>
          <a:noFill/>
        </p:spPr>
        <p:txBody>
          <a:bodyPr wrap="none" rtlCol="0">
            <a:spAutoFit/>
          </a:bodyPr>
          <a:lstStyle/>
          <a:p>
            <a:r>
              <a:rPr kumimoji="1" lang="en-US" altLang="ja-JP" sz="3200" dirty="0" smtClean="0">
                <a:solidFill>
                  <a:srgbClr val="00B050"/>
                </a:solidFill>
              </a:rPr>
              <a:t>(1-13)</a:t>
            </a:r>
            <a:endParaRPr kumimoji="1" lang="ja-JP" altLang="en-US" sz="3200" dirty="0">
              <a:solidFill>
                <a:srgbClr val="00B050"/>
              </a:solidFill>
            </a:endParaRPr>
          </a:p>
        </p:txBody>
      </p:sp>
      <p:sp>
        <p:nvSpPr>
          <p:cNvPr id="9" name="テキスト ボックス 8"/>
          <p:cNvSpPr txBox="1"/>
          <p:nvPr/>
        </p:nvSpPr>
        <p:spPr>
          <a:xfrm>
            <a:off x="6156176" y="5085184"/>
            <a:ext cx="976549" cy="584775"/>
          </a:xfrm>
          <a:prstGeom prst="rect">
            <a:avLst/>
          </a:prstGeom>
          <a:noFill/>
        </p:spPr>
        <p:txBody>
          <a:bodyPr wrap="none" rtlCol="0">
            <a:spAutoFit/>
          </a:bodyPr>
          <a:lstStyle/>
          <a:p>
            <a:r>
              <a:rPr kumimoji="1" lang="en-US" altLang="ja-JP" sz="3200" dirty="0" smtClean="0">
                <a:solidFill>
                  <a:srgbClr val="00B050"/>
                </a:solidFill>
              </a:rPr>
              <a:t>(1-9)</a:t>
            </a:r>
            <a:endParaRPr kumimoji="1" lang="ja-JP" altLang="en-US" sz="3200" dirty="0">
              <a:solidFill>
                <a:srgbClr val="00B05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p:cNvGraphicFramePr>
            <a:graphicFrameLocks noChangeAspect="1"/>
          </p:cNvGraphicFramePr>
          <p:nvPr/>
        </p:nvGraphicFramePr>
        <p:xfrm>
          <a:off x="755576" y="1484784"/>
          <a:ext cx="7451725" cy="3179762"/>
        </p:xfrm>
        <a:graphic>
          <a:graphicData uri="http://schemas.openxmlformats.org/presentationml/2006/ole">
            <mc:AlternateContent xmlns:mc="http://schemas.openxmlformats.org/markup-compatibility/2006">
              <mc:Choice xmlns:v="urn:schemas-microsoft-com:vml" Requires="v">
                <p:oleObj spid="_x0000_s85002" name="数式" r:id="rId3" imgW="3987720" imgH="1701720" progId="Equation.3">
                  <p:embed/>
                </p:oleObj>
              </mc:Choice>
              <mc:Fallback>
                <p:oleObj name="数式" r:id="rId3" imgW="3987720" imgH="170172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1484784"/>
                        <a:ext cx="7451725" cy="3179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第１主成分での重みは，</a:t>
            </a:r>
            <a:endParaRPr lang="en-US" altLang="ja-JP" dirty="0" smtClean="0"/>
          </a:p>
          <a:p>
            <a:endParaRPr lang="en-US" altLang="ja-JP" dirty="0" smtClean="0"/>
          </a:p>
          <a:p>
            <a:endParaRPr lang="en-US" altLang="ja-JP" dirty="0" smtClean="0"/>
          </a:p>
          <a:p>
            <a:r>
              <a:rPr lang="ja-JP" altLang="en-US" dirty="0" smtClean="0"/>
              <a:t>第２主成分での重みは，</a:t>
            </a:r>
            <a:endParaRPr lang="en-US" altLang="ja-JP" dirty="0" smtClean="0"/>
          </a:p>
          <a:p>
            <a:endParaRPr lang="en-US" altLang="ja-JP" dirty="0" smtClean="0"/>
          </a:p>
          <a:p>
            <a:endParaRPr lang="en-US" altLang="ja-JP" dirty="0" smtClean="0"/>
          </a:p>
          <a:p>
            <a:r>
              <a:rPr lang="ja-JP" altLang="en-US" dirty="0" smtClean="0"/>
              <a:t>重みの２乗和は１．</a:t>
            </a:r>
            <a:endParaRPr kumimoji="1" lang="ja-JP" altLang="en-US" dirty="0"/>
          </a:p>
        </p:txBody>
      </p:sp>
      <p:graphicFrame>
        <p:nvGraphicFramePr>
          <p:cNvPr id="4" name="オブジェクト 3"/>
          <p:cNvGraphicFramePr>
            <a:graphicFrameLocks noChangeAspect="1"/>
          </p:cNvGraphicFramePr>
          <p:nvPr/>
        </p:nvGraphicFramePr>
        <p:xfrm>
          <a:off x="1547664" y="5661248"/>
          <a:ext cx="3293255" cy="605656"/>
        </p:xfrm>
        <a:graphic>
          <a:graphicData uri="http://schemas.openxmlformats.org/presentationml/2006/ole">
            <mc:AlternateContent xmlns:mc="http://schemas.openxmlformats.org/markup-compatibility/2006">
              <mc:Choice xmlns:v="urn:schemas-microsoft-com:vml" Requires="v">
                <p:oleObj spid="_x0000_s65562" name="数式" r:id="rId3" imgW="1104840" imgH="203040" progId="Equation.3">
                  <p:embed/>
                </p:oleObj>
              </mc:Choice>
              <mc:Fallback>
                <p:oleObj name="数式" r:id="rId3" imgW="1104840" imgH="203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64" y="5661248"/>
                        <a:ext cx="3293255" cy="6056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オブジェクト 4"/>
          <p:cNvGraphicFramePr>
            <a:graphicFrameLocks noChangeAspect="1"/>
          </p:cNvGraphicFramePr>
          <p:nvPr/>
        </p:nvGraphicFramePr>
        <p:xfrm>
          <a:off x="1403648" y="2204864"/>
          <a:ext cx="2131815" cy="1080120"/>
        </p:xfrm>
        <a:graphic>
          <a:graphicData uri="http://schemas.openxmlformats.org/presentationml/2006/ole">
            <mc:AlternateContent xmlns:mc="http://schemas.openxmlformats.org/markup-compatibility/2006">
              <mc:Choice xmlns:v="urn:schemas-microsoft-com:vml" Requires="v">
                <p:oleObj spid="_x0000_s65563" name="数式" r:id="rId5" imgW="952200" imgH="482400" progId="Equation.3">
                  <p:embed/>
                </p:oleObj>
              </mc:Choice>
              <mc:Fallback>
                <p:oleObj name="数式" r:id="rId5" imgW="95220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03648" y="2204864"/>
                        <a:ext cx="2131815" cy="10801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5540" name="Object 4"/>
          <p:cNvGraphicFramePr>
            <a:graphicFrameLocks noChangeAspect="1"/>
          </p:cNvGraphicFramePr>
          <p:nvPr/>
        </p:nvGraphicFramePr>
        <p:xfrm>
          <a:off x="1449388" y="4005263"/>
          <a:ext cx="2330450" cy="1079500"/>
        </p:xfrm>
        <a:graphic>
          <a:graphicData uri="http://schemas.openxmlformats.org/presentationml/2006/ole">
            <mc:AlternateContent xmlns:mc="http://schemas.openxmlformats.org/markup-compatibility/2006">
              <mc:Choice xmlns:v="urn:schemas-microsoft-com:vml" Requires="v">
                <p:oleObj spid="_x0000_s65564" name="数式" r:id="rId7" imgW="1041120" imgH="482400" progId="Equation.3">
                  <p:embed/>
                </p:oleObj>
              </mc:Choice>
              <mc:Fallback>
                <p:oleObj name="数式" r:id="rId7" imgW="1041120" imgH="4824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49388" y="4005263"/>
                        <a:ext cx="2330450" cy="1079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テキスト ボックス 6"/>
          <p:cNvSpPr txBox="1"/>
          <p:nvPr/>
        </p:nvSpPr>
        <p:spPr>
          <a:xfrm>
            <a:off x="4139952" y="2204864"/>
            <a:ext cx="1184940" cy="584775"/>
          </a:xfrm>
          <a:prstGeom prst="rect">
            <a:avLst/>
          </a:prstGeom>
          <a:noFill/>
        </p:spPr>
        <p:txBody>
          <a:bodyPr wrap="none" rtlCol="0">
            <a:spAutoFit/>
          </a:bodyPr>
          <a:lstStyle/>
          <a:p>
            <a:r>
              <a:rPr kumimoji="1" lang="en-US" altLang="ja-JP" sz="3200" dirty="0" smtClean="0">
                <a:solidFill>
                  <a:srgbClr val="00B050"/>
                </a:solidFill>
              </a:rPr>
              <a:t>(1-11)</a:t>
            </a:r>
            <a:endParaRPr kumimoji="1" lang="ja-JP" altLang="en-US" sz="3200" dirty="0">
              <a:solidFill>
                <a:srgbClr val="00B050"/>
              </a:solidFill>
            </a:endParaRPr>
          </a:p>
        </p:txBody>
      </p:sp>
      <p:sp>
        <p:nvSpPr>
          <p:cNvPr id="8" name="テキスト ボックス 7"/>
          <p:cNvSpPr txBox="1"/>
          <p:nvPr/>
        </p:nvSpPr>
        <p:spPr>
          <a:xfrm>
            <a:off x="4139952" y="2780928"/>
            <a:ext cx="1184940" cy="584775"/>
          </a:xfrm>
          <a:prstGeom prst="rect">
            <a:avLst/>
          </a:prstGeom>
          <a:noFill/>
        </p:spPr>
        <p:txBody>
          <a:bodyPr wrap="none" rtlCol="0">
            <a:spAutoFit/>
          </a:bodyPr>
          <a:lstStyle/>
          <a:p>
            <a:r>
              <a:rPr kumimoji="1" lang="en-US" altLang="ja-JP" sz="3200" dirty="0" smtClean="0">
                <a:solidFill>
                  <a:srgbClr val="00B050"/>
                </a:solidFill>
              </a:rPr>
              <a:t>(1-12)</a:t>
            </a:r>
            <a:endParaRPr kumimoji="1" lang="ja-JP" altLang="en-US" sz="3200" dirty="0">
              <a:solidFill>
                <a:srgbClr val="00B050"/>
              </a:solidFill>
            </a:endParaRPr>
          </a:p>
        </p:txBody>
      </p:sp>
      <p:sp>
        <p:nvSpPr>
          <p:cNvPr id="9" name="テキスト ボックス 8"/>
          <p:cNvSpPr txBox="1"/>
          <p:nvPr/>
        </p:nvSpPr>
        <p:spPr>
          <a:xfrm>
            <a:off x="5292080" y="5733256"/>
            <a:ext cx="1184940" cy="584775"/>
          </a:xfrm>
          <a:prstGeom prst="rect">
            <a:avLst/>
          </a:prstGeom>
          <a:noFill/>
        </p:spPr>
        <p:txBody>
          <a:bodyPr wrap="none" rtlCol="0">
            <a:spAutoFit/>
          </a:bodyPr>
          <a:lstStyle/>
          <a:p>
            <a:r>
              <a:rPr kumimoji="1" lang="en-US" altLang="ja-JP" sz="3200" dirty="0" smtClean="0">
                <a:solidFill>
                  <a:srgbClr val="00B050"/>
                </a:solidFill>
              </a:rPr>
              <a:t>(1-10)</a:t>
            </a:r>
            <a:endParaRPr kumimoji="1" lang="ja-JP" altLang="en-US" sz="3200" dirty="0">
              <a:solidFill>
                <a:srgbClr val="00B05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pcscore_plot.png"/>
          <p:cNvPicPr>
            <a:picLocks noChangeAspect="1"/>
          </p:cNvPicPr>
          <p:nvPr/>
        </p:nvPicPr>
        <p:blipFill>
          <a:blip r:embed="rId2" cstate="print"/>
          <a:stretch>
            <a:fillRect/>
          </a:stretch>
        </p:blipFill>
        <p:spPr>
          <a:xfrm>
            <a:off x="5076056" y="2996951"/>
            <a:ext cx="3562350" cy="3552825"/>
          </a:xfrm>
          <a:prstGeom prst="rect">
            <a:avLst/>
          </a:prstGeom>
        </p:spPr>
      </p:pic>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u="sng" dirty="0" smtClean="0"/>
              <a:t>主成分分析＝座標軸の回転</a:t>
            </a:r>
            <a:endParaRPr kumimoji="1" lang="en-US" altLang="ja-JP" u="sng" dirty="0" smtClean="0"/>
          </a:p>
          <a:p>
            <a:pPr lvl="1"/>
            <a:r>
              <a:rPr kumimoji="1" lang="ja-JP" altLang="en-US" dirty="0" smtClean="0"/>
              <a:t>座標軸の直交性を保つ</a:t>
            </a:r>
            <a:endParaRPr kumimoji="1" lang="en-US" altLang="ja-JP" dirty="0" smtClean="0"/>
          </a:p>
          <a:p>
            <a:pPr lvl="1"/>
            <a:r>
              <a:rPr kumimoji="1" lang="ja-JP" altLang="en-US" dirty="0" smtClean="0"/>
              <a:t>新しい座標軸が各主成分に対応する</a:t>
            </a:r>
            <a:endParaRPr kumimoji="1" lang="en-US" altLang="ja-JP" dirty="0" smtClean="0"/>
          </a:p>
        </p:txBody>
      </p:sp>
      <p:sp>
        <p:nvSpPr>
          <p:cNvPr id="4" name="テキスト ボックス 3"/>
          <p:cNvSpPr txBox="1"/>
          <p:nvPr/>
        </p:nvSpPr>
        <p:spPr>
          <a:xfrm>
            <a:off x="683568" y="3356992"/>
            <a:ext cx="5262979" cy="1015663"/>
          </a:xfrm>
          <a:prstGeom prst="rect">
            <a:avLst/>
          </a:prstGeom>
          <a:noFill/>
        </p:spPr>
        <p:txBody>
          <a:bodyPr wrap="none" rtlCol="0">
            <a:spAutoFit/>
          </a:bodyPr>
          <a:lstStyle/>
          <a:p>
            <a:r>
              <a:rPr lang="en-US" altLang="ja-JP" sz="2000" dirty="0" smtClean="0">
                <a:latin typeface="Courier New" panose="02070309020205020404" pitchFamily="49" charset="0"/>
                <a:cs typeface="Courier New" panose="02070309020205020404" pitchFamily="49" charset="0"/>
              </a:rPr>
              <a:t>&gt; </a:t>
            </a:r>
            <a:r>
              <a:rPr lang="en-US" altLang="ja-JP" sz="2000" dirty="0" err="1" smtClean="0">
                <a:latin typeface="Courier New" panose="02070309020205020404" pitchFamily="49" charset="0"/>
                <a:cs typeface="Courier New" panose="02070309020205020404" pitchFamily="49" charset="0"/>
              </a:rPr>
              <a:t>pcscore</a:t>
            </a:r>
            <a:r>
              <a:rPr lang="en-US" altLang="ja-JP" sz="2000" dirty="0" smtClean="0">
                <a:latin typeface="Courier New" panose="02070309020205020404" pitchFamily="49" charset="0"/>
                <a:cs typeface="Courier New" panose="02070309020205020404" pitchFamily="49" charset="0"/>
              </a:rPr>
              <a:t> &lt;- </a:t>
            </a:r>
            <a:r>
              <a:rPr lang="en-US" altLang="ja-JP" sz="2000" dirty="0" err="1" smtClean="0">
                <a:latin typeface="Courier New" panose="02070309020205020404" pitchFamily="49" charset="0"/>
                <a:cs typeface="Courier New" panose="02070309020205020404" pitchFamily="49" charset="0"/>
              </a:rPr>
              <a:t>data.frame</a:t>
            </a:r>
            <a:r>
              <a:rPr lang="en-US" altLang="ja-JP" sz="2000" dirty="0" smtClean="0">
                <a:latin typeface="Courier New" panose="02070309020205020404" pitchFamily="49" charset="0"/>
                <a:cs typeface="Courier New" panose="02070309020205020404" pitchFamily="49" charset="0"/>
              </a:rPr>
              <a:t>(</a:t>
            </a:r>
            <a:r>
              <a:rPr lang="en-US" altLang="ja-JP" sz="2000" dirty="0" err="1" smtClean="0">
                <a:latin typeface="Courier New" panose="02070309020205020404" pitchFamily="49" charset="0"/>
                <a:cs typeface="Courier New" panose="02070309020205020404" pitchFamily="49" charset="0"/>
              </a:rPr>
              <a:t>result$x</a:t>
            </a:r>
            <a:r>
              <a:rPr lang="en-US" altLang="ja-JP" sz="2000" dirty="0" smtClean="0">
                <a:latin typeface="Courier New" panose="02070309020205020404" pitchFamily="49" charset="0"/>
                <a:cs typeface="Courier New" panose="02070309020205020404" pitchFamily="49" charset="0"/>
              </a:rPr>
              <a:t>)</a:t>
            </a:r>
          </a:p>
          <a:p>
            <a:r>
              <a:rPr lang="en-US" altLang="ja-JP" sz="2000" dirty="0" smtClean="0">
                <a:latin typeface="Courier New" panose="02070309020205020404" pitchFamily="49" charset="0"/>
                <a:cs typeface="Courier New" panose="02070309020205020404" pitchFamily="49" charset="0"/>
              </a:rPr>
              <a:t>&gt; </a:t>
            </a:r>
            <a:r>
              <a:rPr lang="en-US" altLang="ja-JP" sz="2000" dirty="0" err="1" smtClean="0">
                <a:latin typeface="Courier New" panose="02070309020205020404" pitchFamily="49" charset="0"/>
                <a:cs typeface="Courier New" panose="02070309020205020404" pitchFamily="49" charset="0"/>
              </a:rPr>
              <a:t>cor</a:t>
            </a:r>
            <a:r>
              <a:rPr lang="en-US" altLang="ja-JP" sz="2000" dirty="0" smtClean="0">
                <a:latin typeface="Courier New" panose="02070309020205020404" pitchFamily="49" charset="0"/>
                <a:cs typeface="Courier New" panose="02070309020205020404" pitchFamily="49" charset="0"/>
              </a:rPr>
              <a:t>(pcscore$PC1, pcscore$PC2)</a:t>
            </a:r>
          </a:p>
          <a:p>
            <a:r>
              <a:rPr lang="en-US" altLang="ja-JP" sz="2000" dirty="0" smtClean="0">
                <a:latin typeface="Courier New" panose="02070309020205020404" pitchFamily="49" charset="0"/>
                <a:cs typeface="Courier New" panose="02070309020205020404" pitchFamily="49" charset="0"/>
              </a:rPr>
              <a:t>[1] 1.979052e-16</a:t>
            </a:r>
            <a:endParaRPr kumimoji="1" lang="ja-JP" altLang="en-US" sz="2000" dirty="0">
              <a:latin typeface="Courier New" panose="02070309020205020404" pitchFamily="49" charset="0"/>
              <a:cs typeface="Courier New" panose="02070309020205020404" pitchFamily="49" charset="0"/>
            </a:endParaRPr>
          </a:p>
        </p:txBody>
      </p:sp>
      <p:sp>
        <p:nvSpPr>
          <p:cNvPr id="6" name="テキスト ボックス 5"/>
          <p:cNvSpPr txBox="1"/>
          <p:nvPr/>
        </p:nvSpPr>
        <p:spPr>
          <a:xfrm>
            <a:off x="357158" y="5143512"/>
            <a:ext cx="5080237" cy="461665"/>
          </a:xfrm>
          <a:prstGeom prst="rect">
            <a:avLst/>
          </a:prstGeom>
          <a:noFill/>
        </p:spPr>
        <p:txBody>
          <a:bodyPr wrap="none" rtlCol="0">
            <a:spAutoFit/>
          </a:bodyPr>
          <a:lstStyle/>
          <a:p>
            <a:r>
              <a:rPr kumimoji="1" lang="ja-JP" altLang="en-US" sz="2400" dirty="0" smtClean="0"/>
              <a:t>新しい座標軸で相関を計算するとゼロ</a:t>
            </a:r>
            <a:endParaRPr kumimoji="1" lang="ja-JP" alt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４．変数の標準化</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重み（後述の固有ベクトル），および，最大化された分散（後述の固有値）は，観測値の単位に依存する．</a:t>
            </a:r>
            <a:endParaRPr lang="en-US" altLang="ja-JP" dirty="0" smtClean="0"/>
          </a:p>
          <a:p>
            <a:pPr lvl="1"/>
            <a:r>
              <a:rPr lang="ja-JP" altLang="en-US" dirty="0" smtClean="0"/>
              <a:t>分散共分散行列の固有値と固有ベクトル</a:t>
            </a:r>
            <a:endParaRPr lang="en-US" altLang="ja-JP" dirty="0" smtClean="0"/>
          </a:p>
          <a:p>
            <a:r>
              <a:rPr kumimoji="1" lang="ja-JP" altLang="en-US" dirty="0" smtClean="0"/>
              <a:t>この影響をなくすためには，測定値を変数ごと</a:t>
            </a:r>
            <a:r>
              <a:rPr lang="ja-JP" altLang="en-US" dirty="0" smtClean="0"/>
              <a:t>に標準化してから主成分分析を行えばよい．</a:t>
            </a:r>
            <a:endParaRPr lang="en-US" altLang="ja-JP" dirty="0" smtClean="0"/>
          </a:p>
          <a:p>
            <a:pPr lvl="1"/>
            <a:r>
              <a:rPr kumimoji="1" lang="ja-JP" altLang="en-US" dirty="0" smtClean="0"/>
              <a:t>標本相関</a:t>
            </a:r>
            <a:r>
              <a:rPr kumimoji="1" lang="ja-JP" altLang="en-US" dirty="0"/>
              <a:t>係数</a:t>
            </a:r>
            <a:r>
              <a:rPr kumimoji="1" lang="ja-JP" altLang="en-US" dirty="0" smtClean="0"/>
              <a:t>行列の固有値と固有ベクトル</a:t>
            </a:r>
            <a:endParaRPr kumimoji="1" lang="ja-JP"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各変数を標準化すると，それぞれ分散は１になる．すると第１主成分の分散 </a:t>
            </a:r>
            <a:r>
              <a:rPr kumimoji="1" lang="en-US" altLang="ja-JP" dirty="0" smtClean="0">
                <a:latin typeface="Times New Roman" pitchFamily="18" charset="0"/>
                <a:cs typeface="Times New Roman" pitchFamily="18" charset="0"/>
              </a:rPr>
              <a:t>λ</a:t>
            </a:r>
            <a:r>
              <a:rPr kumimoji="1" lang="en-US" altLang="ja-JP" baseline="-25000" dirty="0" smtClean="0"/>
              <a:t>1</a:t>
            </a:r>
            <a:r>
              <a:rPr kumimoji="1" lang="en-US" altLang="ja-JP" dirty="0" smtClean="0"/>
              <a:t> </a:t>
            </a:r>
            <a:r>
              <a:rPr kumimoji="1" lang="ja-JP" altLang="en-US" dirty="0" smtClean="0"/>
              <a:t>は，</a:t>
            </a:r>
            <a:r>
              <a:rPr kumimoji="1" lang="en-US" altLang="ja-JP" dirty="0" smtClean="0"/>
              <a:t>(1-4) </a:t>
            </a:r>
            <a:r>
              <a:rPr kumimoji="1" lang="ja-JP" altLang="en-US" dirty="0" smtClean="0"/>
              <a:t>式より，</a:t>
            </a:r>
            <a:endParaRPr kumimoji="1" lang="ja-JP" altLang="en-US" dirty="0"/>
          </a:p>
        </p:txBody>
      </p:sp>
      <p:graphicFrame>
        <p:nvGraphicFramePr>
          <p:cNvPr id="4" name="オブジェクト 3"/>
          <p:cNvGraphicFramePr>
            <a:graphicFrameLocks noChangeAspect="1"/>
          </p:cNvGraphicFramePr>
          <p:nvPr/>
        </p:nvGraphicFramePr>
        <p:xfrm>
          <a:off x="2123727" y="3284984"/>
          <a:ext cx="4598225" cy="2808312"/>
        </p:xfrm>
        <a:graphic>
          <a:graphicData uri="http://schemas.openxmlformats.org/presentationml/2006/ole">
            <mc:AlternateContent xmlns:mc="http://schemas.openxmlformats.org/markup-compatibility/2006">
              <mc:Choice xmlns:v="urn:schemas-microsoft-com:vml" Requires="v">
                <p:oleObj spid="_x0000_s60426" name="数式" r:id="rId3" imgW="1892160" imgH="1155600" progId="Equation.3">
                  <p:embed/>
                </p:oleObj>
              </mc:Choice>
              <mc:Fallback>
                <p:oleObj name="数式" r:id="rId3" imgW="1892160" imgH="1155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3727" y="3284984"/>
                        <a:ext cx="4598225" cy="2808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テキスト ボックス 5"/>
          <p:cNvSpPr txBox="1"/>
          <p:nvPr/>
        </p:nvSpPr>
        <p:spPr>
          <a:xfrm>
            <a:off x="5940152" y="5517232"/>
            <a:ext cx="1184940" cy="584775"/>
          </a:xfrm>
          <a:prstGeom prst="rect">
            <a:avLst/>
          </a:prstGeom>
          <a:noFill/>
        </p:spPr>
        <p:txBody>
          <a:bodyPr wrap="none" rtlCol="0">
            <a:spAutoFit/>
          </a:bodyPr>
          <a:lstStyle/>
          <a:p>
            <a:r>
              <a:rPr kumimoji="1" lang="en-US" altLang="ja-JP" sz="3200" dirty="0" smtClean="0">
                <a:solidFill>
                  <a:srgbClr val="00B050"/>
                </a:solidFill>
              </a:rPr>
              <a:t>(1-14)</a:t>
            </a:r>
            <a:endParaRPr kumimoji="1" lang="ja-JP" altLang="en-US" sz="3200" dirty="0">
              <a:solidFill>
                <a:srgbClr val="00B05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変数を標準化したときの，第１主成分を構成するための重み </a:t>
            </a:r>
            <a:r>
              <a:rPr lang="en-US" altLang="ja-JP" i="1" dirty="0" smtClean="0">
                <a:latin typeface="Times New Roman" pitchFamily="18" charset="0"/>
                <a:cs typeface="Times New Roman" pitchFamily="18" charset="0"/>
              </a:rPr>
              <a:t>w</a:t>
            </a:r>
            <a:r>
              <a:rPr lang="en-US" altLang="ja-JP" baseline="-25000" dirty="0" smtClean="0"/>
              <a:t>1</a:t>
            </a:r>
            <a:r>
              <a:rPr lang="ja-JP" altLang="en-US" dirty="0" err="1" smtClean="0"/>
              <a:t>，</a:t>
            </a:r>
            <a:r>
              <a:rPr lang="en-US" altLang="ja-JP" i="1" dirty="0" smtClean="0">
                <a:latin typeface="Times New Roman" pitchFamily="18" charset="0"/>
                <a:cs typeface="Times New Roman" pitchFamily="18" charset="0"/>
              </a:rPr>
              <a:t>w</a:t>
            </a:r>
            <a:r>
              <a:rPr lang="en-US" altLang="ja-JP" baseline="-25000" dirty="0" smtClean="0"/>
              <a:t>2</a:t>
            </a:r>
            <a:r>
              <a:rPr lang="en-US" altLang="ja-JP" dirty="0" smtClean="0"/>
              <a:t> </a:t>
            </a:r>
            <a:r>
              <a:rPr lang="ja-JP" altLang="en-US" dirty="0" smtClean="0"/>
              <a:t>は，</a:t>
            </a:r>
            <a:r>
              <a:rPr lang="en-US" altLang="ja-JP" dirty="0" smtClean="0"/>
              <a:t>(1-5) </a:t>
            </a:r>
            <a:r>
              <a:rPr lang="ja-JP" altLang="en-US" dirty="0" smtClean="0"/>
              <a:t>および </a:t>
            </a:r>
            <a:r>
              <a:rPr lang="en-US" altLang="ja-JP" dirty="0" smtClean="0"/>
              <a:t>(1-6) </a:t>
            </a:r>
            <a:r>
              <a:rPr lang="ja-JP" altLang="en-US" dirty="0" smtClean="0"/>
              <a:t>式より，</a:t>
            </a:r>
            <a:endParaRPr kumimoji="1" lang="ja-JP" altLang="en-US" dirty="0"/>
          </a:p>
        </p:txBody>
      </p:sp>
      <p:graphicFrame>
        <p:nvGraphicFramePr>
          <p:cNvPr id="4" name="オブジェクト 3"/>
          <p:cNvGraphicFramePr>
            <a:graphicFrameLocks noChangeAspect="1"/>
          </p:cNvGraphicFramePr>
          <p:nvPr/>
        </p:nvGraphicFramePr>
        <p:xfrm>
          <a:off x="2483768" y="2852936"/>
          <a:ext cx="3096344" cy="3183158"/>
        </p:xfrm>
        <a:graphic>
          <a:graphicData uri="http://schemas.openxmlformats.org/presentationml/2006/ole">
            <mc:AlternateContent xmlns:mc="http://schemas.openxmlformats.org/markup-compatibility/2006">
              <mc:Choice xmlns:v="urn:schemas-microsoft-com:vml" Requires="v">
                <p:oleObj spid="_x0000_s61450" name="数式" r:id="rId3" imgW="1358640" imgH="1396800" progId="Equation.3">
                  <p:embed/>
                </p:oleObj>
              </mc:Choice>
              <mc:Fallback>
                <p:oleObj name="数式" r:id="rId3" imgW="1358640" imgH="1396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68" y="2852936"/>
                        <a:ext cx="3096344" cy="318315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6444208" y="6093296"/>
            <a:ext cx="2105063" cy="461665"/>
          </a:xfrm>
          <a:prstGeom prst="rect">
            <a:avLst/>
          </a:prstGeom>
          <a:noFill/>
        </p:spPr>
        <p:txBody>
          <a:bodyPr wrap="none" rtlCol="0">
            <a:spAutoFit/>
          </a:bodyPr>
          <a:lstStyle/>
          <a:p>
            <a:r>
              <a:rPr kumimoji="1" lang="ja-JP" altLang="en-US" sz="2400" dirty="0" smtClean="0"/>
              <a:t>次のスライドへ</a:t>
            </a:r>
            <a:endParaRPr kumimoji="1" lang="ja-JP" altLang="en-US" sz="2400" dirty="0"/>
          </a:p>
        </p:txBody>
      </p:sp>
      <p:sp>
        <p:nvSpPr>
          <p:cNvPr id="6" name="テキスト ボックス 5"/>
          <p:cNvSpPr txBox="1"/>
          <p:nvPr/>
        </p:nvSpPr>
        <p:spPr>
          <a:xfrm>
            <a:off x="4355976" y="5301208"/>
            <a:ext cx="1184940" cy="584775"/>
          </a:xfrm>
          <a:prstGeom prst="rect">
            <a:avLst/>
          </a:prstGeom>
          <a:noFill/>
        </p:spPr>
        <p:txBody>
          <a:bodyPr wrap="none" rtlCol="0">
            <a:spAutoFit/>
          </a:bodyPr>
          <a:lstStyle/>
          <a:p>
            <a:r>
              <a:rPr kumimoji="1" lang="en-US" altLang="ja-JP" sz="3200" dirty="0" smtClean="0">
                <a:solidFill>
                  <a:srgbClr val="00B050"/>
                </a:solidFill>
              </a:rPr>
              <a:t>(1-15)</a:t>
            </a:r>
            <a:endParaRPr kumimoji="1" lang="ja-JP" altLang="en-US" sz="3200" dirty="0">
              <a:solidFill>
                <a:srgbClr val="00B05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en-US" altLang="ja-JP" i="1" dirty="0" smtClean="0">
                <a:latin typeface="Times New Roman" pitchFamily="18" charset="0"/>
                <a:cs typeface="Times New Roman" pitchFamily="18" charset="0"/>
              </a:rPr>
              <a:t>r</a:t>
            </a:r>
            <a:r>
              <a:rPr kumimoji="1" lang="en-US" altLang="ja-JP" baseline="-25000" dirty="0" smtClean="0"/>
              <a:t>12</a:t>
            </a:r>
            <a:r>
              <a:rPr kumimoji="1" lang="en-US" altLang="ja-JP" dirty="0" smtClean="0"/>
              <a:t> &gt; 0 </a:t>
            </a:r>
            <a:r>
              <a:rPr kumimoji="1" lang="ja-JP" altLang="en-US" dirty="0" smtClean="0"/>
              <a:t>のとき</a:t>
            </a:r>
            <a:r>
              <a:rPr lang="ja-JP" altLang="en-US" dirty="0" smtClean="0"/>
              <a:t>，</a:t>
            </a:r>
            <a:endParaRPr lang="en-US" altLang="ja-JP" dirty="0" smtClean="0"/>
          </a:p>
          <a:p>
            <a:endParaRPr kumimoji="1" lang="en-US" altLang="ja-JP" dirty="0" smtClean="0"/>
          </a:p>
          <a:p>
            <a:endParaRPr lang="en-US" altLang="ja-JP" dirty="0" smtClean="0"/>
          </a:p>
          <a:p>
            <a:endParaRPr lang="en-US" altLang="ja-JP" dirty="0" smtClean="0"/>
          </a:p>
          <a:p>
            <a:r>
              <a:rPr lang="en-US" altLang="ja-JP" i="1" dirty="0" smtClean="0">
                <a:latin typeface="Times New Roman" pitchFamily="18" charset="0"/>
                <a:cs typeface="Times New Roman" pitchFamily="18" charset="0"/>
              </a:rPr>
              <a:t>r</a:t>
            </a:r>
            <a:r>
              <a:rPr lang="en-US" altLang="ja-JP" baseline="-25000" dirty="0" smtClean="0"/>
              <a:t>12</a:t>
            </a:r>
            <a:r>
              <a:rPr lang="en-US" altLang="ja-JP" dirty="0" smtClean="0"/>
              <a:t> &lt; 0 </a:t>
            </a:r>
            <a:r>
              <a:rPr lang="ja-JP" altLang="en-US" dirty="0" smtClean="0"/>
              <a:t>のとき，</a:t>
            </a:r>
            <a:endParaRPr lang="en-US" altLang="ja-JP" dirty="0" smtClean="0"/>
          </a:p>
        </p:txBody>
      </p:sp>
      <p:graphicFrame>
        <p:nvGraphicFramePr>
          <p:cNvPr id="5" name="オブジェクト 4"/>
          <p:cNvGraphicFramePr>
            <a:graphicFrameLocks noChangeAspect="1"/>
          </p:cNvGraphicFramePr>
          <p:nvPr/>
        </p:nvGraphicFramePr>
        <p:xfrm>
          <a:off x="2771800" y="2132856"/>
          <a:ext cx="2469170" cy="1795760"/>
        </p:xfrm>
        <a:graphic>
          <a:graphicData uri="http://schemas.openxmlformats.org/presentationml/2006/ole">
            <mc:AlternateContent xmlns:mc="http://schemas.openxmlformats.org/markup-compatibility/2006">
              <mc:Choice xmlns:v="urn:schemas-microsoft-com:vml" Requires="v">
                <p:oleObj spid="_x0000_s62499" name="数式" r:id="rId3" imgW="977760" imgH="711000" progId="Equation.3">
                  <p:embed/>
                </p:oleObj>
              </mc:Choice>
              <mc:Fallback>
                <p:oleObj name="数式" r:id="rId3" imgW="977760" imgH="7110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800" y="2132856"/>
                        <a:ext cx="2469170" cy="17957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467" name="Object 3"/>
          <p:cNvGraphicFramePr>
            <a:graphicFrameLocks noChangeAspect="1"/>
          </p:cNvGraphicFramePr>
          <p:nvPr/>
        </p:nvGraphicFramePr>
        <p:xfrm>
          <a:off x="2699792" y="4653136"/>
          <a:ext cx="2725738" cy="1795462"/>
        </p:xfrm>
        <a:graphic>
          <a:graphicData uri="http://schemas.openxmlformats.org/presentationml/2006/ole">
            <mc:AlternateContent xmlns:mc="http://schemas.openxmlformats.org/markup-compatibility/2006">
              <mc:Choice xmlns:v="urn:schemas-microsoft-com:vml" Requires="v">
                <p:oleObj spid="_x0000_s62500" name="数式" r:id="rId5" imgW="1079280" imgH="711000" progId="Equation.3">
                  <p:embed/>
                </p:oleObj>
              </mc:Choice>
              <mc:Fallback>
                <p:oleObj name="数式" r:id="rId5" imgW="1079280" imgH="7110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9792" y="4653136"/>
                        <a:ext cx="2725738" cy="1795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オブジェクト 6"/>
          <p:cNvGraphicFramePr>
            <a:graphicFrameLocks noChangeAspect="1"/>
          </p:cNvGraphicFramePr>
          <p:nvPr/>
        </p:nvGraphicFramePr>
        <p:xfrm>
          <a:off x="6228184" y="2348880"/>
          <a:ext cx="1368152" cy="1325397"/>
        </p:xfrm>
        <a:graphic>
          <a:graphicData uri="http://schemas.openxmlformats.org/presentationml/2006/ole">
            <mc:AlternateContent xmlns:mc="http://schemas.openxmlformats.org/markup-compatibility/2006">
              <mc:Choice xmlns:v="urn:schemas-microsoft-com:vml" Requires="v">
                <p:oleObj spid="_x0000_s62501" name="数式" r:id="rId7" imgW="406080" imgH="393480" progId="Equation.3">
                  <p:embed/>
                </p:oleObj>
              </mc:Choice>
              <mc:Fallback>
                <p:oleObj name="数式" r:id="rId7" imgW="406080" imgH="39348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28184" y="2348880"/>
                        <a:ext cx="1368152" cy="13253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470" name="Object 6"/>
          <p:cNvGraphicFramePr>
            <a:graphicFrameLocks noChangeAspect="1"/>
          </p:cNvGraphicFramePr>
          <p:nvPr/>
        </p:nvGraphicFramePr>
        <p:xfrm>
          <a:off x="6273800" y="4941888"/>
          <a:ext cx="1709738" cy="1325562"/>
        </p:xfrm>
        <a:graphic>
          <a:graphicData uri="http://schemas.openxmlformats.org/presentationml/2006/ole">
            <mc:AlternateContent xmlns:mc="http://schemas.openxmlformats.org/markup-compatibility/2006">
              <mc:Choice xmlns:v="urn:schemas-microsoft-com:vml" Requires="v">
                <p:oleObj spid="_x0000_s62502" name="数式" r:id="rId9" imgW="507960" imgH="393480" progId="Equation.3">
                  <p:embed/>
                </p:oleObj>
              </mc:Choice>
              <mc:Fallback>
                <p:oleObj name="数式" r:id="rId9" imgW="507960" imgH="393480" progId="Equation.3">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273800" y="4941888"/>
                        <a:ext cx="1709738" cy="1325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fontScale="92500"/>
          </a:bodyPr>
          <a:lstStyle/>
          <a:p>
            <a:r>
              <a:rPr lang="ja-JP" altLang="en-US" dirty="0" smtClean="0"/>
              <a:t>変数の重みづけによる合成</a:t>
            </a:r>
            <a:endParaRPr lang="en-US" altLang="ja-JP" dirty="0" smtClean="0"/>
          </a:p>
          <a:p>
            <a:endParaRPr lang="en-US" altLang="ja-JP" dirty="0" smtClean="0"/>
          </a:p>
          <a:p>
            <a:r>
              <a:rPr lang="ja-JP" altLang="en-US" u="sng" dirty="0" smtClean="0">
                <a:solidFill>
                  <a:srgbClr val="FF0000"/>
                </a:solidFill>
              </a:rPr>
              <a:t>主成分分析</a:t>
            </a:r>
            <a:r>
              <a:rPr lang="ja-JP" altLang="en-US" dirty="0" smtClean="0"/>
              <a:t>（</a:t>
            </a:r>
            <a:r>
              <a:rPr lang="en-US" altLang="ja-JP" dirty="0" smtClean="0"/>
              <a:t>principal component analysis</a:t>
            </a:r>
            <a:r>
              <a:rPr lang="ja-JP" altLang="en-US" dirty="0" smtClean="0"/>
              <a:t>）：</a:t>
            </a:r>
            <a:r>
              <a:rPr lang="ja-JP" altLang="en-US" u="sng" dirty="0" smtClean="0"/>
              <a:t>合成変数 </a:t>
            </a:r>
            <a:r>
              <a:rPr lang="en-US" altLang="ja-JP" i="1" u="sng" dirty="0" smtClean="0">
                <a:latin typeface="Times New Roman" pitchFamily="18" charset="0"/>
                <a:cs typeface="Times New Roman" pitchFamily="18" charset="0"/>
              </a:rPr>
              <a:t>Y</a:t>
            </a:r>
            <a:r>
              <a:rPr lang="en-US" altLang="ja-JP" u="sng" dirty="0" smtClean="0"/>
              <a:t>  </a:t>
            </a:r>
            <a:r>
              <a:rPr lang="ja-JP" altLang="en-US" u="sng" dirty="0" smtClean="0"/>
              <a:t>の分散が最大となる</a:t>
            </a:r>
            <a:r>
              <a:rPr lang="ja-JP" altLang="en-US" u="sng" dirty="0"/>
              <a:t>よう</a:t>
            </a:r>
            <a:r>
              <a:rPr lang="ja-JP" altLang="en-US" u="sng" dirty="0" smtClean="0"/>
              <a:t>に，重み </a:t>
            </a:r>
            <a:r>
              <a:rPr lang="en-US" altLang="ja-JP" i="1" u="sng" dirty="0" smtClean="0">
                <a:latin typeface="Times New Roman" pitchFamily="18" charset="0"/>
                <a:cs typeface="Times New Roman" pitchFamily="18" charset="0"/>
              </a:rPr>
              <a:t>w</a:t>
            </a:r>
            <a:r>
              <a:rPr lang="en-US" altLang="ja-JP" u="sng" dirty="0" smtClean="0"/>
              <a:t> </a:t>
            </a:r>
            <a:r>
              <a:rPr lang="ja-JP" altLang="en-US" u="sng" dirty="0" smtClean="0"/>
              <a:t>を決定する方法</a:t>
            </a:r>
            <a:endParaRPr lang="en-US" altLang="ja-JP" u="sng" dirty="0" smtClean="0"/>
          </a:p>
          <a:p>
            <a:pPr lvl="1"/>
            <a:r>
              <a:rPr kumimoji="1" lang="ja-JP" altLang="en-US" dirty="0" smtClean="0"/>
              <a:t>個人差</a:t>
            </a:r>
            <a:r>
              <a:rPr lang="ja-JP" altLang="en-US" dirty="0" smtClean="0"/>
              <a:t>をはっきりさせる</a:t>
            </a:r>
            <a:endParaRPr lang="en-US" altLang="ja-JP" dirty="0" smtClean="0"/>
          </a:p>
          <a:p>
            <a:r>
              <a:rPr kumimoji="1" lang="ja-JP" altLang="en-US" dirty="0"/>
              <a:t>回帰分析</a:t>
            </a:r>
            <a:r>
              <a:rPr kumimoji="1" lang="ja-JP" altLang="en-US" dirty="0" smtClean="0"/>
              <a:t>と異なり，予測すべき外的な変数（基準変数）は存在しない．</a:t>
            </a:r>
            <a:endParaRPr kumimoji="1" lang="en-US" altLang="ja-JP" dirty="0" smtClean="0"/>
          </a:p>
          <a:p>
            <a:pPr lvl="1"/>
            <a:r>
              <a:rPr lang="ja-JP" altLang="en-US" dirty="0" smtClean="0"/>
              <a:t>合成変数 </a:t>
            </a:r>
            <a:r>
              <a:rPr lang="en-US" altLang="ja-JP" i="1" dirty="0" smtClean="0">
                <a:latin typeface="Times New Roman" pitchFamily="18" charset="0"/>
                <a:cs typeface="Times New Roman" pitchFamily="18" charset="0"/>
              </a:rPr>
              <a:t>Y</a:t>
            </a:r>
            <a:r>
              <a:rPr lang="en-US" altLang="ja-JP" dirty="0" smtClean="0"/>
              <a:t> </a:t>
            </a:r>
            <a:r>
              <a:rPr lang="ja-JP" altLang="en-US" dirty="0" smtClean="0"/>
              <a:t> はデータとして与えられるのではない</a:t>
            </a:r>
            <a:endParaRPr kumimoji="1" lang="ja-JP" altLang="en-US" dirty="0"/>
          </a:p>
        </p:txBody>
      </p:sp>
      <p:graphicFrame>
        <p:nvGraphicFramePr>
          <p:cNvPr id="4" name="オブジェクト 3"/>
          <p:cNvGraphicFramePr>
            <a:graphicFrameLocks noChangeAspect="1"/>
          </p:cNvGraphicFramePr>
          <p:nvPr/>
        </p:nvGraphicFramePr>
        <p:xfrm>
          <a:off x="1619672" y="2060848"/>
          <a:ext cx="3339598" cy="684014"/>
        </p:xfrm>
        <a:graphic>
          <a:graphicData uri="http://schemas.openxmlformats.org/presentationml/2006/ole">
            <mc:AlternateContent xmlns:mc="http://schemas.openxmlformats.org/markup-compatibility/2006">
              <mc:Choice xmlns:v="urn:schemas-microsoft-com:vml" Requires="v">
                <p:oleObj spid="_x0000_s1034" name="数式" r:id="rId3" imgW="1054080" imgH="215640" progId="Equation.3">
                  <p:embed/>
                </p:oleObj>
              </mc:Choice>
              <mc:Fallback>
                <p:oleObj name="数式" r:id="rId3" imgW="1054080" imgH="215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672" y="2060848"/>
                        <a:ext cx="3339598" cy="6840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変数を標準化してから主成分分析を実行</a:t>
            </a:r>
            <a:endParaRPr kumimoji="1" lang="ja-JP" altLang="en-US" dirty="0"/>
          </a:p>
        </p:txBody>
      </p:sp>
      <p:sp>
        <p:nvSpPr>
          <p:cNvPr id="4" name="正方形/長方形 3"/>
          <p:cNvSpPr/>
          <p:nvPr/>
        </p:nvSpPr>
        <p:spPr>
          <a:xfrm>
            <a:off x="827584" y="2311585"/>
            <a:ext cx="7920880" cy="4154984"/>
          </a:xfrm>
          <a:prstGeom prst="rect">
            <a:avLst/>
          </a:prstGeom>
        </p:spPr>
        <p:txBody>
          <a:bodyPr wrap="square">
            <a:spAutoFit/>
          </a:bodyPr>
          <a:lstStyle/>
          <a:p>
            <a:r>
              <a:rPr lang="en-US" altLang="ja-JP" sz="2400" dirty="0" smtClean="0">
                <a:latin typeface="Courier New" panose="02070309020205020404" pitchFamily="49" charset="0"/>
                <a:cs typeface="Courier New" panose="02070309020205020404" pitchFamily="49" charset="0"/>
              </a:rPr>
              <a:t>&gt; result2 &lt;- </a:t>
            </a:r>
            <a:r>
              <a:rPr lang="en-US" altLang="ja-JP" sz="2400" dirty="0" err="1" smtClean="0">
                <a:latin typeface="Courier New" panose="02070309020205020404" pitchFamily="49" charset="0"/>
                <a:cs typeface="Courier New" panose="02070309020205020404" pitchFamily="49" charset="0"/>
              </a:rPr>
              <a:t>prcomp</a:t>
            </a:r>
            <a:r>
              <a:rPr lang="en-US" altLang="ja-JP" sz="2400" dirty="0" smtClean="0">
                <a:latin typeface="Courier New" panose="02070309020205020404" pitchFamily="49" charset="0"/>
                <a:cs typeface="Courier New" panose="02070309020205020404" pitchFamily="49" charset="0"/>
              </a:rPr>
              <a:t>(pca2, </a:t>
            </a:r>
            <a:r>
              <a:rPr lang="en-US" altLang="ja-JP" sz="2400" b="1" u="sng" dirty="0" smtClean="0">
                <a:solidFill>
                  <a:srgbClr val="FF0000"/>
                </a:solidFill>
                <a:latin typeface="Courier New" panose="02070309020205020404" pitchFamily="49" charset="0"/>
                <a:cs typeface="Courier New" panose="02070309020205020404" pitchFamily="49" charset="0"/>
              </a:rPr>
              <a:t>scale=TRUE</a:t>
            </a:r>
            <a:r>
              <a:rPr lang="en-US" altLang="ja-JP" sz="2400" dirty="0" smtClean="0">
                <a:latin typeface="Courier New" panose="02070309020205020404" pitchFamily="49" charset="0"/>
                <a:cs typeface="Courier New" panose="02070309020205020404" pitchFamily="49" charset="0"/>
              </a:rPr>
              <a:t>)</a:t>
            </a:r>
          </a:p>
          <a:p>
            <a:r>
              <a:rPr lang="en-US" altLang="ja-JP" sz="2400" dirty="0" smtClean="0">
                <a:latin typeface="Courier New" panose="02070309020205020404" pitchFamily="49" charset="0"/>
                <a:cs typeface="Courier New" panose="02070309020205020404" pitchFamily="49" charset="0"/>
              </a:rPr>
              <a:t>&gt; summary(result2)</a:t>
            </a:r>
          </a:p>
          <a:p>
            <a:r>
              <a:rPr lang="en-US" altLang="ja-JP" sz="2400" dirty="0" smtClean="0">
                <a:latin typeface="Courier New" panose="02070309020205020404" pitchFamily="49" charset="0"/>
                <a:cs typeface="Courier New" panose="02070309020205020404" pitchFamily="49" charset="0"/>
              </a:rPr>
              <a:t>Importance of components:</a:t>
            </a:r>
          </a:p>
          <a:p>
            <a:r>
              <a:rPr lang="en-US" altLang="ja-JP" sz="2400" dirty="0" smtClean="0">
                <a:latin typeface="Courier New" panose="02070309020205020404" pitchFamily="49" charset="0"/>
                <a:cs typeface="Courier New" panose="02070309020205020404" pitchFamily="49" charset="0"/>
              </a:rPr>
              <a:t>                        PC1    PC2</a:t>
            </a:r>
          </a:p>
          <a:p>
            <a:r>
              <a:rPr lang="en-US" altLang="ja-JP" sz="2400" dirty="0" smtClean="0">
                <a:latin typeface="Courier New" panose="02070309020205020404" pitchFamily="49" charset="0"/>
                <a:cs typeface="Courier New" panose="02070309020205020404" pitchFamily="49" charset="0"/>
              </a:rPr>
              <a:t>Standard deviation     1.35 0.4239</a:t>
            </a:r>
          </a:p>
          <a:p>
            <a:r>
              <a:rPr lang="en-US" altLang="ja-JP" sz="2400" dirty="0" smtClean="0">
                <a:latin typeface="Courier New" panose="02070309020205020404" pitchFamily="49" charset="0"/>
                <a:cs typeface="Courier New" panose="02070309020205020404" pitchFamily="49" charset="0"/>
              </a:rPr>
              <a:t>Proportion of Variance 0.91 0.0898</a:t>
            </a:r>
          </a:p>
          <a:p>
            <a:r>
              <a:rPr lang="en-US" altLang="ja-JP" sz="2400" dirty="0" smtClean="0">
                <a:latin typeface="Courier New" panose="02070309020205020404" pitchFamily="49" charset="0"/>
                <a:cs typeface="Courier New" panose="02070309020205020404" pitchFamily="49" charset="0"/>
              </a:rPr>
              <a:t>Cumulative Proportion  0.91 1.0000</a:t>
            </a:r>
          </a:p>
          <a:p>
            <a:r>
              <a:rPr lang="en-US" altLang="ja-JP" sz="2400" dirty="0" smtClean="0">
                <a:latin typeface="Courier New" panose="02070309020205020404" pitchFamily="49" charset="0"/>
                <a:cs typeface="Courier New" panose="02070309020205020404" pitchFamily="49" charset="0"/>
              </a:rPr>
              <a:t>&gt; result2$rotation</a:t>
            </a:r>
          </a:p>
          <a:p>
            <a:r>
              <a:rPr lang="en-US" altLang="ja-JP" sz="2400" dirty="0" smtClean="0">
                <a:latin typeface="Courier New" panose="02070309020205020404" pitchFamily="49" charset="0"/>
                <a:cs typeface="Courier New" panose="02070309020205020404" pitchFamily="49" charset="0"/>
              </a:rPr>
              <a:t>            PC1        PC2</a:t>
            </a:r>
          </a:p>
          <a:p>
            <a:r>
              <a:rPr lang="en-US" altLang="ja-JP" sz="2400" dirty="0" smtClean="0">
                <a:latin typeface="Courier New" panose="02070309020205020404" pitchFamily="49" charset="0"/>
                <a:cs typeface="Courier New" panose="02070309020205020404" pitchFamily="49" charset="0"/>
              </a:rPr>
              <a:t>stat1 0.7071068 -0.7071068</a:t>
            </a:r>
          </a:p>
          <a:p>
            <a:r>
              <a:rPr lang="en-US" altLang="ja-JP" sz="2400" dirty="0" smtClean="0">
                <a:latin typeface="Courier New" panose="02070309020205020404" pitchFamily="49" charset="0"/>
                <a:cs typeface="Courier New" panose="02070309020205020404" pitchFamily="49" charset="0"/>
              </a:rPr>
              <a:t>stat2 0.7071068  0.7071068</a:t>
            </a: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927414548"/>
              </p:ext>
            </p:extLst>
          </p:nvPr>
        </p:nvGraphicFramePr>
        <p:xfrm>
          <a:off x="6156176" y="5301208"/>
          <a:ext cx="2327250" cy="925292"/>
        </p:xfrm>
        <a:graphic>
          <a:graphicData uri="http://schemas.openxmlformats.org/presentationml/2006/ole">
            <mc:AlternateContent xmlns:mc="http://schemas.openxmlformats.org/markup-compatibility/2006">
              <mc:Choice xmlns:v="urn:schemas-microsoft-com:vml" Requires="v">
                <p:oleObj spid="_x0000_s104458" name="数式" r:id="rId3" imgW="1054080" imgH="419040" progId="Equation.3">
                  <p:embed/>
                </p:oleObj>
              </mc:Choice>
              <mc:Fallback>
                <p:oleObj name="数式" r:id="rId3" imgW="1054080" imgH="419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6176" y="5301208"/>
                        <a:ext cx="2327250" cy="9252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５．多変量データの主成分分析</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多変量（変数の数が３つ以上）の場合でも，主成分分析の原理は同じ．</a:t>
            </a:r>
            <a:endParaRPr kumimoji="1" lang="en-US" altLang="ja-JP" dirty="0" smtClean="0"/>
          </a:p>
          <a:p>
            <a:pPr lvl="1"/>
            <a:r>
              <a:rPr lang="ja-JP" altLang="en-US" dirty="0" smtClean="0"/>
              <a:t>各主成分において重みの２乗和は１．</a:t>
            </a:r>
            <a:endParaRPr lang="en-US" altLang="ja-JP" dirty="0" smtClean="0"/>
          </a:p>
          <a:p>
            <a:pPr lvl="1"/>
            <a:r>
              <a:rPr kumimoji="1" lang="ja-JP" altLang="en-US" dirty="0" smtClean="0"/>
              <a:t>合成変数の分散を最大化するように，第１主成分の重みを決める．</a:t>
            </a:r>
            <a:endParaRPr kumimoji="1" lang="en-US" altLang="ja-JP" dirty="0" smtClean="0"/>
          </a:p>
          <a:p>
            <a:pPr lvl="1"/>
            <a:r>
              <a:rPr kumimoji="1" lang="ja-JP" altLang="en-US" dirty="0" smtClean="0"/>
              <a:t>第 </a:t>
            </a:r>
            <a:r>
              <a:rPr kumimoji="1" lang="en-US" altLang="ja-JP" i="1" dirty="0" smtClean="0">
                <a:latin typeface="Times New Roman" pitchFamily="18" charset="0"/>
                <a:cs typeface="Times New Roman" pitchFamily="18" charset="0"/>
              </a:rPr>
              <a:t>j </a:t>
            </a:r>
            <a:r>
              <a:rPr kumimoji="1" lang="ja-JP" altLang="en-US" dirty="0" smtClean="0"/>
              <a:t>主成分は，それまでの主成分のいずれとも無相関となる合成変数のうち，分散が最大となるもの．</a:t>
            </a:r>
            <a:endParaRPr kumimoji="1" lang="en-US" altLang="ja-JP" dirty="0" smtClean="0"/>
          </a:p>
          <a:p>
            <a:pPr lvl="1"/>
            <a:r>
              <a:rPr lang="ja-JP" altLang="en-US" dirty="0" smtClean="0"/>
              <a:t>幾何学的には，合成変数間の相関がゼロとなるように，変数軸を直交回転させる．</a:t>
            </a:r>
            <a:endParaRPr kumimoji="1" lang="ja-JP"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smtClean="0"/>
              <a:t>データが標準化されているとき，それぞれの主成分において，各変数との相関は，その変数にかかる重みに比例する．第</a:t>
            </a:r>
            <a:r>
              <a:rPr kumimoji="1" lang="ja-JP" altLang="en-US" i="1" dirty="0" smtClean="0">
                <a:latin typeface="Times New Roman" pitchFamily="18" charset="0"/>
                <a:cs typeface="Times New Roman" pitchFamily="18" charset="0"/>
              </a:rPr>
              <a:t> </a:t>
            </a:r>
            <a:r>
              <a:rPr kumimoji="1" lang="en-US" altLang="ja-JP" i="1" dirty="0" smtClean="0">
                <a:latin typeface="Times New Roman" pitchFamily="18" charset="0"/>
                <a:cs typeface="Times New Roman" pitchFamily="18" charset="0"/>
              </a:rPr>
              <a:t>j </a:t>
            </a:r>
            <a:r>
              <a:rPr kumimoji="1" lang="ja-JP" altLang="en-US" dirty="0" smtClean="0"/>
              <a:t>主成分 </a:t>
            </a:r>
            <a:r>
              <a:rPr kumimoji="1" lang="en-US" altLang="ja-JP" i="1" dirty="0" err="1" smtClean="0">
                <a:latin typeface="Times New Roman" pitchFamily="18" charset="0"/>
                <a:cs typeface="Times New Roman" pitchFamily="18" charset="0"/>
              </a:rPr>
              <a:t>Y</a:t>
            </a:r>
            <a:r>
              <a:rPr kumimoji="1" lang="en-US" altLang="ja-JP" i="1" baseline="-25000" dirty="0" err="1" smtClean="0">
                <a:latin typeface="Times New Roman" pitchFamily="18" charset="0"/>
                <a:cs typeface="Times New Roman" pitchFamily="18" charset="0"/>
              </a:rPr>
              <a:t>j</a:t>
            </a:r>
            <a:r>
              <a:rPr kumimoji="1" lang="en-US" altLang="ja-JP" dirty="0" smtClean="0"/>
              <a:t> </a:t>
            </a:r>
            <a:r>
              <a:rPr kumimoji="1" lang="ja-JP" altLang="en-US" dirty="0" smtClean="0"/>
              <a:t>と，もとの変数 </a:t>
            </a:r>
            <a:r>
              <a:rPr kumimoji="1" lang="en-US" altLang="ja-JP" i="1" dirty="0" err="1" smtClean="0">
                <a:latin typeface="Times New Roman" pitchFamily="18" charset="0"/>
                <a:cs typeface="Times New Roman" pitchFamily="18" charset="0"/>
              </a:rPr>
              <a:t>X</a:t>
            </a:r>
            <a:r>
              <a:rPr kumimoji="1" lang="en-US" altLang="ja-JP" i="1" baseline="-25000" dirty="0" err="1" smtClean="0">
                <a:latin typeface="Times New Roman" pitchFamily="18" charset="0"/>
                <a:cs typeface="Times New Roman" pitchFamily="18" charset="0"/>
              </a:rPr>
              <a:t>k</a:t>
            </a:r>
            <a:r>
              <a:rPr lang="ja-JP" altLang="en-US" dirty="0" smtClean="0"/>
              <a:t> との相関は（証明は次のスライド），</a:t>
            </a:r>
            <a:endParaRPr lang="en-US" altLang="ja-JP" dirty="0" smtClean="0"/>
          </a:p>
          <a:p>
            <a:endParaRPr lang="en-US" altLang="ja-JP" dirty="0" smtClean="0"/>
          </a:p>
          <a:p>
            <a:endParaRPr lang="en-US" altLang="ja-JP" dirty="0" smtClean="0"/>
          </a:p>
          <a:p>
            <a:r>
              <a:rPr lang="ja-JP" altLang="en-US" u="sng" dirty="0" smtClean="0"/>
              <a:t>ある主成分がどのような内容の変数であるかの解釈は，どの変数に大きな重みがかかっているかを見て考えることができる</a:t>
            </a:r>
            <a:r>
              <a:rPr lang="ja-JP" altLang="en-US" dirty="0" smtClean="0"/>
              <a:t>．</a:t>
            </a:r>
            <a:endParaRPr lang="en-US" altLang="ja-JP" dirty="0" smtClean="0"/>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741549838"/>
              </p:ext>
            </p:extLst>
          </p:nvPr>
        </p:nvGraphicFramePr>
        <p:xfrm>
          <a:off x="1331640" y="3687541"/>
          <a:ext cx="2255893" cy="787772"/>
        </p:xfrm>
        <a:graphic>
          <a:graphicData uri="http://schemas.openxmlformats.org/presentationml/2006/ole">
            <mc:AlternateContent xmlns:mc="http://schemas.openxmlformats.org/markup-compatibility/2006">
              <mc:Choice xmlns:v="urn:schemas-microsoft-com:vml" Requires="v">
                <p:oleObj spid="_x0000_s67598" name="数式" r:id="rId3" imgW="799920" imgH="279360" progId="Equation.3">
                  <p:embed/>
                </p:oleObj>
              </mc:Choice>
              <mc:Fallback>
                <p:oleObj name="数式" r:id="rId3" imgW="799920" imgH="27936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3687541"/>
                        <a:ext cx="2255893" cy="7877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テキスト ボックス 7"/>
          <p:cNvSpPr txBox="1"/>
          <p:nvPr/>
        </p:nvSpPr>
        <p:spPr>
          <a:xfrm>
            <a:off x="3835514" y="3789040"/>
            <a:ext cx="1184940" cy="584775"/>
          </a:xfrm>
          <a:prstGeom prst="rect">
            <a:avLst/>
          </a:prstGeom>
          <a:noFill/>
        </p:spPr>
        <p:txBody>
          <a:bodyPr wrap="none" rtlCol="0">
            <a:spAutoFit/>
          </a:bodyPr>
          <a:lstStyle/>
          <a:p>
            <a:r>
              <a:rPr kumimoji="1" lang="en-US" altLang="ja-JP" sz="3200" dirty="0" smtClean="0">
                <a:solidFill>
                  <a:srgbClr val="00B050"/>
                </a:solidFill>
              </a:rPr>
              <a:t>(1-17)</a:t>
            </a:r>
            <a:endParaRPr kumimoji="1" lang="ja-JP" altLang="en-US" sz="3200" dirty="0">
              <a:solidFill>
                <a:srgbClr val="00B050"/>
              </a:solidFill>
            </a:endParaRPr>
          </a:p>
        </p:txBody>
      </p:sp>
      <p:sp>
        <p:nvSpPr>
          <p:cNvPr id="4" name="テキスト ボックス 3"/>
          <p:cNvSpPr txBox="1"/>
          <p:nvPr/>
        </p:nvSpPr>
        <p:spPr>
          <a:xfrm>
            <a:off x="5292080" y="3850595"/>
            <a:ext cx="2339102" cy="523220"/>
          </a:xfrm>
          <a:prstGeom prst="rect">
            <a:avLst/>
          </a:prstGeom>
          <a:noFill/>
        </p:spPr>
        <p:txBody>
          <a:bodyPr wrap="none" rtlCol="0">
            <a:spAutoFit/>
          </a:bodyPr>
          <a:lstStyle/>
          <a:p>
            <a:r>
              <a:rPr kumimoji="1" lang="ja-JP" altLang="en-US" sz="2800" u="sng" dirty="0" smtClean="0">
                <a:solidFill>
                  <a:srgbClr val="FF0000"/>
                </a:solidFill>
              </a:rPr>
              <a:t>主成分負荷量</a:t>
            </a:r>
            <a:endParaRPr kumimoji="1" lang="ja-JP" altLang="en-US" sz="2800" u="sng" dirty="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p:cNvGraphicFramePr>
            <a:graphicFrameLocks noChangeAspect="1"/>
          </p:cNvGraphicFramePr>
          <p:nvPr/>
        </p:nvGraphicFramePr>
        <p:xfrm>
          <a:off x="1619672" y="1268760"/>
          <a:ext cx="3436855" cy="1291704"/>
        </p:xfrm>
        <a:graphic>
          <a:graphicData uri="http://schemas.openxmlformats.org/presentationml/2006/ole">
            <mc:AlternateContent xmlns:mc="http://schemas.openxmlformats.org/markup-compatibility/2006">
              <mc:Choice xmlns:v="urn:schemas-microsoft-com:vml" Requires="v">
                <p:oleObj spid="_x0000_s86034" name="数式" r:id="rId4" imgW="1892160" imgH="711000" progId="Equation.3">
                  <p:embed/>
                </p:oleObj>
              </mc:Choice>
              <mc:Fallback>
                <p:oleObj name="数式" r:id="rId4" imgW="1892160" imgH="7110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9672" y="1268760"/>
                        <a:ext cx="3436855" cy="12917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755576" y="2708920"/>
            <a:ext cx="2682145" cy="461665"/>
          </a:xfrm>
          <a:prstGeom prst="rect">
            <a:avLst/>
          </a:prstGeom>
          <a:noFill/>
        </p:spPr>
        <p:txBody>
          <a:bodyPr wrap="none" rtlCol="0">
            <a:spAutoFit/>
          </a:bodyPr>
          <a:lstStyle/>
          <a:p>
            <a:r>
              <a:rPr kumimoji="1" lang="ja-JP" altLang="en-US" sz="2400" dirty="0" smtClean="0"/>
              <a:t>分子を変形すると，</a:t>
            </a:r>
            <a:endParaRPr kumimoji="1" lang="ja-JP" altLang="en-US" sz="2400" dirty="0"/>
          </a:p>
        </p:txBody>
      </p:sp>
      <p:sp>
        <p:nvSpPr>
          <p:cNvPr id="6" name="テキスト ボックス 5"/>
          <p:cNvSpPr txBox="1"/>
          <p:nvPr/>
        </p:nvSpPr>
        <p:spPr>
          <a:xfrm>
            <a:off x="454762" y="620688"/>
            <a:ext cx="8689238" cy="461665"/>
          </a:xfrm>
          <a:prstGeom prst="rect">
            <a:avLst/>
          </a:prstGeom>
          <a:noFill/>
        </p:spPr>
        <p:txBody>
          <a:bodyPr wrap="none" rtlCol="0">
            <a:spAutoFit/>
          </a:bodyPr>
          <a:lstStyle/>
          <a:p>
            <a:r>
              <a:rPr kumimoji="1" lang="en-US" altLang="ja-JP" sz="2400" i="1" dirty="0" smtClean="0">
                <a:latin typeface="Times New Roman" pitchFamily="18" charset="0"/>
                <a:cs typeface="Times New Roman" pitchFamily="18" charset="0"/>
              </a:rPr>
              <a:t>N</a:t>
            </a:r>
            <a:r>
              <a:rPr kumimoji="1" lang="en-US" altLang="ja-JP" sz="2400" dirty="0" smtClean="0"/>
              <a:t> </a:t>
            </a:r>
            <a:r>
              <a:rPr kumimoji="1" lang="ja-JP" altLang="en-US" sz="2400" dirty="0" smtClean="0"/>
              <a:t>人のデータがあるとき，第 </a:t>
            </a:r>
            <a:r>
              <a:rPr kumimoji="1" lang="en-US" altLang="ja-JP" sz="2400" i="1" dirty="0" smtClean="0">
                <a:latin typeface="Times New Roman" pitchFamily="18" charset="0"/>
                <a:cs typeface="Times New Roman" pitchFamily="18" charset="0"/>
              </a:rPr>
              <a:t>j </a:t>
            </a:r>
            <a:r>
              <a:rPr kumimoji="1" lang="ja-JP" altLang="en-US" sz="2400" dirty="0" smtClean="0"/>
              <a:t>主成分</a:t>
            </a:r>
            <a:r>
              <a:rPr kumimoji="1" lang="ja-JP" altLang="en-US" sz="2400" i="1" dirty="0" smtClean="0">
                <a:latin typeface="Times New Roman" pitchFamily="18" charset="0"/>
                <a:cs typeface="Times New Roman" pitchFamily="18" charset="0"/>
              </a:rPr>
              <a:t> </a:t>
            </a:r>
            <a:r>
              <a:rPr kumimoji="1" lang="en-US" altLang="ja-JP" sz="2400" i="1" dirty="0" err="1" smtClean="0">
                <a:latin typeface="Times New Roman" pitchFamily="18" charset="0"/>
                <a:cs typeface="Times New Roman" pitchFamily="18" charset="0"/>
              </a:rPr>
              <a:t>Y</a:t>
            </a:r>
            <a:r>
              <a:rPr kumimoji="1" lang="en-US" altLang="ja-JP" sz="2400" i="1" baseline="-25000" dirty="0" err="1" smtClean="0">
                <a:latin typeface="Times New Roman" pitchFamily="18" charset="0"/>
                <a:cs typeface="Times New Roman" pitchFamily="18" charset="0"/>
              </a:rPr>
              <a:t>j</a:t>
            </a:r>
            <a:r>
              <a:rPr kumimoji="1" lang="en-US" altLang="ja-JP" sz="2400" i="1" dirty="0" smtClean="0">
                <a:latin typeface="Times New Roman" pitchFamily="18" charset="0"/>
                <a:cs typeface="Times New Roman" pitchFamily="18" charset="0"/>
              </a:rPr>
              <a:t> </a:t>
            </a:r>
            <a:r>
              <a:rPr kumimoji="1" lang="ja-JP" altLang="en-US" sz="2400" dirty="0" smtClean="0"/>
              <a:t>と変数 </a:t>
            </a:r>
            <a:r>
              <a:rPr kumimoji="1" lang="en-US" altLang="ja-JP" sz="2400" i="1" dirty="0" smtClean="0">
                <a:latin typeface="Times New Roman" pitchFamily="18" charset="0"/>
                <a:cs typeface="Times New Roman" pitchFamily="18" charset="0"/>
              </a:rPr>
              <a:t>X</a:t>
            </a:r>
            <a:r>
              <a:rPr lang="en-US" altLang="ja-JP" sz="2400" dirty="0" smtClean="0">
                <a:latin typeface="Times New Roman" pitchFamily="18" charset="0"/>
                <a:cs typeface="Times New Roman" pitchFamily="18" charset="0"/>
              </a:rPr>
              <a:t> </a:t>
            </a:r>
            <a:r>
              <a:rPr lang="en-US" altLang="ja-JP" sz="2400" i="1" baseline="-25000" dirty="0" smtClean="0">
                <a:latin typeface="Times New Roman" pitchFamily="18" charset="0"/>
                <a:cs typeface="Times New Roman" pitchFamily="18" charset="0"/>
              </a:rPr>
              <a:t>k</a:t>
            </a:r>
            <a:r>
              <a:rPr lang="en-US" altLang="ja-JP" sz="2400" dirty="0" smtClean="0">
                <a:latin typeface="Times New Roman" pitchFamily="18" charset="0"/>
                <a:cs typeface="Times New Roman" pitchFamily="18" charset="0"/>
              </a:rPr>
              <a:t> </a:t>
            </a:r>
            <a:r>
              <a:rPr kumimoji="1" lang="ja-JP" altLang="en-US" sz="2400" dirty="0" smtClean="0"/>
              <a:t>の相関係数は，</a:t>
            </a:r>
            <a:endParaRPr kumimoji="1" lang="ja-JP" altLang="en-US" sz="2400" dirty="0"/>
          </a:p>
        </p:txBody>
      </p:sp>
      <p:graphicFrame>
        <p:nvGraphicFramePr>
          <p:cNvPr id="7" name="オブジェクト 6"/>
          <p:cNvGraphicFramePr>
            <a:graphicFrameLocks noChangeAspect="1"/>
          </p:cNvGraphicFramePr>
          <p:nvPr/>
        </p:nvGraphicFramePr>
        <p:xfrm>
          <a:off x="1331913" y="3154363"/>
          <a:ext cx="7175500" cy="3071812"/>
        </p:xfrm>
        <a:graphic>
          <a:graphicData uri="http://schemas.openxmlformats.org/presentationml/2006/ole">
            <mc:AlternateContent xmlns:mc="http://schemas.openxmlformats.org/markup-compatibility/2006">
              <mc:Choice xmlns:v="urn:schemas-microsoft-com:vml" Requires="v">
                <p:oleObj spid="_x0000_s86035" name="数式" r:id="rId6" imgW="4241520" imgH="1815840" progId="Equation.3">
                  <p:embed/>
                </p:oleObj>
              </mc:Choice>
              <mc:Fallback>
                <p:oleObj name="数式" r:id="rId6" imgW="4241520" imgH="181584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1913" y="3154363"/>
                        <a:ext cx="7175500" cy="3071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テキスト ボックス 7"/>
          <p:cNvSpPr txBox="1"/>
          <p:nvPr/>
        </p:nvSpPr>
        <p:spPr>
          <a:xfrm>
            <a:off x="4644008" y="5877272"/>
            <a:ext cx="2105063" cy="461665"/>
          </a:xfrm>
          <a:prstGeom prst="rect">
            <a:avLst/>
          </a:prstGeom>
          <a:noFill/>
          <a:ln>
            <a:solidFill>
              <a:schemeClr val="accent1"/>
            </a:solidFill>
          </a:ln>
        </p:spPr>
        <p:txBody>
          <a:bodyPr wrap="none" rtlCol="0">
            <a:spAutoFit/>
          </a:bodyPr>
          <a:lstStyle/>
          <a:p>
            <a:r>
              <a:rPr kumimoji="1" lang="ja-JP" altLang="en-US" sz="2400" dirty="0" smtClean="0"/>
              <a:t>次のスライドへ</a:t>
            </a:r>
            <a:endParaRPr kumimoji="1" lang="ja-JP" altLang="en-US" sz="2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331640" y="2132856"/>
            <a:ext cx="2232248" cy="36004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graphicFrame>
        <p:nvGraphicFramePr>
          <p:cNvPr id="2" name="オブジェクト 1"/>
          <p:cNvGraphicFramePr>
            <a:graphicFrameLocks noChangeAspect="1"/>
          </p:cNvGraphicFramePr>
          <p:nvPr/>
        </p:nvGraphicFramePr>
        <p:xfrm>
          <a:off x="1403648" y="980728"/>
          <a:ext cx="3776791" cy="2282676"/>
        </p:xfrm>
        <a:graphic>
          <a:graphicData uri="http://schemas.openxmlformats.org/presentationml/2006/ole">
            <mc:AlternateContent xmlns:mc="http://schemas.openxmlformats.org/markup-compatibility/2006">
              <mc:Choice xmlns:v="urn:schemas-microsoft-com:vml" Requires="v">
                <p:oleObj spid="_x0000_s87066" name="数式" r:id="rId3" imgW="2311200" imgH="1396800" progId="Equation.3">
                  <p:embed/>
                </p:oleObj>
              </mc:Choice>
              <mc:Fallback>
                <p:oleObj name="数式" r:id="rId3" imgW="2311200" imgH="1396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980728"/>
                        <a:ext cx="3776791" cy="22826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テキスト ボックス 2"/>
          <p:cNvSpPr txBox="1"/>
          <p:nvPr/>
        </p:nvSpPr>
        <p:spPr>
          <a:xfrm>
            <a:off x="755576" y="404664"/>
            <a:ext cx="6349815" cy="461665"/>
          </a:xfrm>
          <a:prstGeom prst="rect">
            <a:avLst/>
          </a:prstGeom>
          <a:noFill/>
        </p:spPr>
        <p:txBody>
          <a:bodyPr wrap="none" rtlCol="0">
            <a:spAutoFit/>
          </a:bodyPr>
          <a:lstStyle/>
          <a:p>
            <a:r>
              <a:rPr lang="ja-JP" altLang="en-US" sz="2400" dirty="0" smtClean="0"/>
              <a:t>数学的補足説明のセクションで後述するように，</a:t>
            </a:r>
            <a:endParaRPr kumimoji="1" lang="ja-JP" altLang="en-US" sz="2400" dirty="0"/>
          </a:p>
        </p:txBody>
      </p:sp>
      <p:sp>
        <p:nvSpPr>
          <p:cNvPr id="4" name="テキスト ボックス 3"/>
          <p:cNvSpPr txBox="1"/>
          <p:nvPr/>
        </p:nvSpPr>
        <p:spPr>
          <a:xfrm>
            <a:off x="899592" y="3429000"/>
            <a:ext cx="4620176" cy="461665"/>
          </a:xfrm>
          <a:prstGeom prst="rect">
            <a:avLst/>
          </a:prstGeom>
          <a:noFill/>
        </p:spPr>
        <p:txBody>
          <a:bodyPr wrap="none" rtlCol="0">
            <a:spAutoFit/>
          </a:bodyPr>
          <a:lstStyle/>
          <a:p>
            <a:r>
              <a:rPr lang="ja-JP" altLang="en-US" sz="2400" dirty="0" smtClean="0"/>
              <a:t>したがって相関係数 </a:t>
            </a:r>
            <a:r>
              <a:rPr lang="en-US" altLang="ja-JP" sz="2400" i="1" dirty="0" err="1" smtClean="0">
                <a:latin typeface="Times New Roman" pitchFamily="18" charset="0"/>
                <a:cs typeface="Times New Roman" pitchFamily="18" charset="0"/>
              </a:rPr>
              <a:t>r</a:t>
            </a:r>
            <a:r>
              <a:rPr lang="en-US" altLang="ja-JP" sz="2400" i="1" baseline="-25000" dirty="0" err="1" smtClean="0">
                <a:latin typeface="Times New Roman" pitchFamily="18" charset="0"/>
                <a:cs typeface="Times New Roman" pitchFamily="18" charset="0"/>
              </a:rPr>
              <a:t>jk</a:t>
            </a:r>
            <a:r>
              <a:rPr lang="en-US" altLang="ja-JP" sz="2400" i="1" dirty="0" smtClean="0">
                <a:latin typeface="Times New Roman" pitchFamily="18" charset="0"/>
                <a:cs typeface="Times New Roman" pitchFamily="18" charset="0"/>
              </a:rPr>
              <a:t> </a:t>
            </a:r>
            <a:r>
              <a:rPr lang="ja-JP" altLang="en-US" sz="2400" dirty="0" smtClean="0"/>
              <a:t>の分子は，</a:t>
            </a:r>
            <a:endParaRPr kumimoji="1" lang="ja-JP" altLang="en-US" sz="2400" dirty="0"/>
          </a:p>
        </p:txBody>
      </p:sp>
      <p:graphicFrame>
        <p:nvGraphicFramePr>
          <p:cNvPr id="6" name="オブジェクト 5"/>
          <p:cNvGraphicFramePr>
            <a:graphicFrameLocks noChangeAspect="1"/>
          </p:cNvGraphicFramePr>
          <p:nvPr/>
        </p:nvGraphicFramePr>
        <p:xfrm>
          <a:off x="1691680" y="3933056"/>
          <a:ext cx="4945193" cy="552698"/>
        </p:xfrm>
        <a:graphic>
          <a:graphicData uri="http://schemas.openxmlformats.org/presentationml/2006/ole">
            <mc:AlternateContent xmlns:mc="http://schemas.openxmlformats.org/markup-compatibility/2006">
              <mc:Choice xmlns:v="urn:schemas-microsoft-com:vml" Requires="v">
                <p:oleObj spid="_x0000_s87067" name="数式" r:id="rId5" imgW="2158920" imgH="241200" progId="Equation.3">
                  <p:embed/>
                </p:oleObj>
              </mc:Choice>
              <mc:Fallback>
                <p:oleObj name="数式" r:id="rId5" imgW="215892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91680" y="3933056"/>
                        <a:ext cx="4945193" cy="55269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テキスト ボックス 6"/>
          <p:cNvSpPr txBox="1"/>
          <p:nvPr/>
        </p:nvSpPr>
        <p:spPr>
          <a:xfrm>
            <a:off x="971600" y="4581128"/>
            <a:ext cx="3696846" cy="461665"/>
          </a:xfrm>
          <a:prstGeom prst="rect">
            <a:avLst/>
          </a:prstGeom>
          <a:noFill/>
        </p:spPr>
        <p:txBody>
          <a:bodyPr wrap="none" rtlCol="0">
            <a:spAutoFit/>
          </a:bodyPr>
          <a:lstStyle/>
          <a:p>
            <a:r>
              <a:rPr lang="ja-JP" altLang="en-US" sz="2400" dirty="0" smtClean="0"/>
              <a:t>したがって相関係数 </a:t>
            </a:r>
            <a:r>
              <a:rPr lang="en-US" altLang="ja-JP" sz="2400" i="1" dirty="0" err="1" smtClean="0">
                <a:latin typeface="Times New Roman" pitchFamily="18" charset="0"/>
                <a:cs typeface="Times New Roman" pitchFamily="18" charset="0"/>
              </a:rPr>
              <a:t>r</a:t>
            </a:r>
            <a:r>
              <a:rPr lang="en-US" altLang="ja-JP" sz="2400" i="1" baseline="-25000" dirty="0" err="1" smtClean="0">
                <a:latin typeface="Times New Roman" pitchFamily="18" charset="0"/>
                <a:cs typeface="Times New Roman" pitchFamily="18" charset="0"/>
              </a:rPr>
              <a:t>jk</a:t>
            </a:r>
            <a:r>
              <a:rPr lang="en-US" altLang="ja-JP" sz="2400" i="1" dirty="0" smtClean="0">
                <a:latin typeface="Times New Roman" pitchFamily="18" charset="0"/>
                <a:cs typeface="Times New Roman" pitchFamily="18" charset="0"/>
              </a:rPr>
              <a:t> </a:t>
            </a:r>
            <a:r>
              <a:rPr lang="ja-JP" altLang="en-US" sz="2400" dirty="0" smtClean="0"/>
              <a:t>は，</a:t>
            </a:r>
            <a:endParaRPr kumimoji="1" lang="ja-JP" altLang="en-US" sz="2400" dirty="0"/>
          </a:p>
        </p:txBody>
      </p:sp>
      <p:graphicFrame>
        <p:nvGraphicFramePr>
          <p:cNvPr id="8" name="オブジェクト 7"/>
          <p:cNvGraphicFramePr>
            <a:graphicFrameLocks noChangeAspect="1"/>
          </p:cNvGraphicFramePr>
          <p:nvPr/>
        </p:nvGraphicFramePr>
        <p:xfrm>
          <a:off x="1763688" y="5085184"/>
          <a:ext cx="2749396" cy="1008112"/>
        </p:xfrm>
        <a:graphic>
          <a:graphicData uri="http://schemas.openxmlformats.org/presentationml/2006/ole">
            <mc:AlternateContent xmlns:mc="http://schemas.openxmlformats.org/markup-compatibility/2006">
              <mc:Choice xmlns:v="urn:schemas-microsoft-com:vml" Requires="v">
                <p:oleObj spid="_x0000_s87068" name="数式" r:id="rId7" imgW="1523880" imgH="558720" progId="Equation.3">
                  <p:embed/>
                </p:oleObj>
              </mc:Choice>
              <mc:Fallback>
                <p:oleObj name="数式" r:id="rId7" imgW="1523880" imgH="55872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63688" y="5085184"/>
                        <a:ext cx="2749396" cy="1008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0" name="直線矢印コネクタ 9"/>
          <p:cNvCxnSpPr/>
          <p:nvPr/>
        </p:nvCxnSpPr>
        <p:spPr>
          <a:xfrm rot="10800000">
            <a:off x="4572000" y="5877272"/>
            <a:ext cx="12241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5940152" y="5661248"/>
            <a:ext cx="2965877" cy="646331"/>
          </a:xfrm>
          <a:prstGeom prst="rect">
            <a:avLst/>
          </a:prstGeom>
          <a:noFill/>
        </p:spPr>
        <p:txBody>
          <a:bodyPr wrap="none" rtlCol="0">
            <a:spAutoFit/>
          </a:bodyPr>
          <a:lstStyle/>
          <a:p>
            <a:r>
              <a:rPr kumimoji="1" lang="ja-JP" altLang="en-US" dirty="0" smtClean="0"/>
              <a:t>もとの変数を標準化すれば，</a:t>
            </a:r>
            <a:endParaRPr kumimoji="1" lang="en-US" altLang="ja-JP" dirty="0" smtClean="0"/>
          </a:p>
          <a:p>
            <a:r>
              <a:rPr kumimoji="1" lang="ja-JP" altLang="en-US" dirty="0" smtClean="0"/>
              <a:t>分母は１</a:t>
            </a:r>
            <a:endParaRPr kumimoji="1" lang="ja-JP"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もとの</a:t>
            </a:r>
            <a:r>
              <a:rPr kumimoji="1" lang="ja-JP" altLang="en-US" dirty="0" smtClean="0"/>
              <a:t>変数（素点）と</a:t>
            </a:r>
            <a:r>
              <a:rPr kumimoji="1" lang="ja-JP" altLang="en-US" dirty="0" smtClean="0"/>
              <a:t>主成分との</a:t>
            </a:r>
            <a:r>
              <a:rPr kumimoji="1" lang="ja-JP" altLang="en-US" dirty="0" smtClean="0"/>
              <a:t>相関</a:t>
            </a:r>
            <a:endParaRPr kumimoji="1" lang="en-US" altLang="ja-JP" dirty="0" smtClean="0"/>
          </a:p>
          <a:p>
            <a:endParaRPr lang="en-US" altLang="ja-JP" dirty="0"/>
          </a:p>
          <a:p>
            <a:endParaRPr kumimoji="1" lang="en-US" altLang="ja-JP" dirty="0" smtClean="0"/>
          </a:p>
          <a:p>
            <a:endParaRPr lang="en-US" altLang="ja-JP" dirty="0"/>
          </a:p>
          <a:p>
            <a:r>
              <a:rPr lang="ja-JP" altLang="en-US" dirty="0"/>
              <a:t>変数</a:t>
            </a:r>
            <a:r>
              <a:rPr lang="ja-JP" altLang="en-US" dirty="0" smtClean="0"/>
              <a:t>を標準化した場合</a:t>
            </a:r>
            <a:endParaRPr kumimoji="1" lang="en-US" altLang="ja-JP" dirty="0" smtClean="0"/>
          </a:p>
        </p:txBody>
      </p:sp>
      <p:sp>
        <p:nvSpPr>
          <p:cNvPr id="5" name="正方形/長方形 4"/>
          <p:cNvSpPr/>
          <p:nvPr/>
        </p:nvSpPr>
        <p:spPr>
          <a:xfrm>
            <a:off x="1187624" y="2204864"/>
            <a:ext cx="6912768" cy="1569660"/>
          </a:xfrm>
          <a:prstGeom prst="rect">
            <a:avLst/>
          </a:prstGeom>
        </p:spPr>
        <p:txBody>
          <a:bodyPr wrap="square">
            <a:spAutoFit/>
          </a:bodyPr>
          <a:lstStyle/>
          <a:p>
            <a:r>
              <a:rPr lang="en-US" altLang="ja-JP" sz="2400" dirty="0">
                <a:latin typeface="Courier New" panose="02070309020205020404" pitchFamily="49" charset="0"/>
                <a:cs typeface="Courier New" panose="02070309020205020404" pitchFamily="49" charset="0"/>
              </a:rPr>
              <a:t>&gt; </a:t>
            </a:r>
            <a:r>
              <a:rPr lang="en-US" altLang="ja-JP" sz="2400" dirty="0" err="1">
                <a:latin typeface="Courier New" panose="02070309020205020404" pitchFamily="49" charset="0"/>
                <a:cs typeface="Courier New" panose="02070309020205020404" pitchFamily="49" charset="0"/>
              </a:rPr>
              <a:t>cor</a:t>
            </a:r>
            <a:r>
              <a:rPr lang="en-US" altLang="ja-JP" sz="2400" dirty="0">
                <a:latin typeface="Courier New" panose="02070309020205020404" pitchFamily="49" charset="0"/>
                <a:cs typeface="Courier New" panose="02070309020205020404" pitchFamily="49" charset="0"/>
              </a:rPr>
              <a:t>(pca2, </a:t>
            </a:r>
            <a:r>
              <a:rPr lang="en-US" altLang="ja-JP" sz="2400" dirty="0" err="1">
                <a:latin typeface="Courier New" panose="02070309020205020404" pitchFamily="49" charset="0"/>
                <a:cs typeface="Courier New" panose="02070309020205020404" pitchFamily="49" charset="0"/>
              </a:rPr>
              <a:t>result$x</a:t>
            </a:r>
            <a:r>
              <a:rPr lang="en-US" altLang="ja-JP" sz="2400" dirty="0">
                <a:latin typeface="Courier New" panose="02070309020205020404" pitchFamily="49" charset="0"/>
                <a:cs typeface="Courier New" panose="02070309020205020404" pitchFamily="49" charset="0"/>
              </a:rPr>
              <a:t>)</a:t>
            </a:r>
          </a:p>
          <a:p>
            <a:r>
              <a:rPr lang="en-US" altLang="ja-JP" sz="2400" dirty="0">
                <a:latin typeface="Courier New" panose="02070309020205020404" pitchFamily="49" charset="0"/>
                <a:cs typeface="Courier New" panose="02070309020205020404" pitchFamily="49" charset="0"/>
              </a:rPr>
              <a:t>            PC1        PC2</a:t>
            </a:r>
          </a:p>
          <a:p>
            <a:r>
              <a:rPr lang="en-US" altLang="ja-JP" sz="2400" dirty="0">
                <a:latin typeface="Courier New" panose="02070309020205020404" pitchFamily="49" charset="0"/>
                <a:cs typeface="Courier New" panose="02070309020205020404" pitchFamily="49" charset="0"/>
              </a:rPr>
              <a:t>stat1 0.9808268 -0.1948816</a:t>
            </a:r>
          </a:p>
          <a:p>
            <a:r>
              <a:rPr lang="en-US" altLang="ja-JP" sz="2400" dirty="0">
                <a:latin typeface="Courier New" panose="02070309020205020404" pitchFamily="49" charset="0"/>
                <a:cs typeface="Courier New" panose="02070309020205020404" pitchFamily="49" charset="0"/>
              </a:rPr>
              <a:t>stat2 0.9160494  0.4010654</a:t>
            </a:r>
            <a:endParaRPr lang="en-US" altLang="ja-JP" sz="2400" dirty="0">
              <a:latin typeface="Courier New" panose="02070309020205020404" pitchFamily="49" charset="0"/>
              <a:cs typeface="Courier New" panose="02070309020205020404" pitchFamily="49" charset="0"/>
            </a:endParaRPr>
          </a:p>
        </p:txBody>
      </p:sp>
      <p:sp>
        <p:nvSpPr>
          <p:cNvPr id="2" name="テキスト ボックス 1"/>
          <p:cNvSpPr txBox="1"/>
          <p:nvPr/>
        </p:nvSpPr>
        <p:spPr>
          <a:xfrm>
            <a:off x="1187624" y="4581128"/>
            <a:ext cx="4977645" cy="1569660"/>
          </a:xfrm>
          <a:prstGeom prst="rect">
            <a:avLst/>
          </a:prstGeom>
          <a:noFill/>
        </p:spPr>
        <p:txBody>
          <a:bodyPr wrap="none" rtlCol="0">
            <a:spAutoFit/>
          </a:bodyPr>
          <a:lstStyle/>
          <a:p>
            <a:r>
              <a:rPr lang="en-US" altLang="ja-JP" sz="2400" dirty="0">
                <a:latin typeface="Courier New" panose="02070309020205020404" pitchFamily="49" charset="0"/>
                <a:cs typeface="Courier New" panose="02070309020205020404" pitchFamily="49" charset="0"/>
              </a:rPr>
              <a:t>&gt; </a:t>
            </a:r>
            <a:r>
              <a:rPr lang="en-US" altLang="ja-JP" sz="2400" dirty="0" err="1">
                <a:latin typeface="Courier New" panose="02070309020205020404" pitchFamily="49" charset="0"/>
                <a:cs typeface="Courier New" panose="02070309020205020404" pitchFamily="49" charset="0"/>
              </a:rPr>
              <a:t>cor</a:t>
            </a:r>
            <a:r>
              <a:rPr lang="en-US" altLang="ja-JP" sz="2400" dirty="0">
                <a:latin typeface="Courier New" panose="02070309020205020404" pitchFamily="49" charset="0"/>
                <a:cs typeface="Courier New" panose="02070309020205020404" pitchFamily="49" charset="0"/>
              </a:rPr>
              <a:t>(pca2, result2$x)</a:t>
            </a:r>
          </a:p>
          <a:p>
            <a:r>
              <a:rPr lang="en-US" altLang="ja-JP" sz="2400" dirty="0">
                <a:latin typeface="Courier New" panose="02070309020205020404" pitchFamily="49" charset="0"/>
                <a:cs typeface="Courier New" panose="02070309020205020404" pitchFamily="49" charset="0"/>
              </a:rPr>
              <a:t>            PC1        PC2</a:t>
            </a:r>
          </a:p>
          <a:p>
            <a:r>
              <a:rPr lang="en-US" altLang="ja-JP" sz="2400" dirty="0">
                <a:latin typeface="Courier New" panose="02070309020205020404" pitchFamily="49" charset="0"/>
                <a:cs typeface="Courier New" panose="02070309020205020404" pitchFamily="49" charset="0"/>
              </a:rPr>
              <a:t>stat1 0.9540245 -0.2997286</a:t>
            </a:r>
          </a:p>
          <a:p>
            <a:r>
              <a:rPr lang="en-US" altLang="ja-JP" sz="2400" dirty="0">
                <a:latin typeface="Courier New" panose="02070309020205020404" pitchFamily="49" charset="0"/>
                <a:cs typeface="Courier New" panose="02070309020205020404" pitchFamily="49" charset="0"/>
              </a:rPr>
              <a:t>stat2 0.9540245  0.2997286</a:t>
            </a:r>
            <a:endParaRPr kumimoji="1" lang="ja-JP" altLang="en-US" sz="2400" dirty="0">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smtClean="0"/>
              <a:t>(1-17) </a:t>
            </a:r>
            <a:r>
              <a:rPr kumimoji="1" lang="ja-JP" altLang="en-US" dirty="0" smtClean="0"/>
              <a:t>式の両辺を２乗した後，すべての変数について足し合わせると，主成分 </a:t>
            </a:r>
            <a:r>
              <a:rPr kumimoji="1" lang="en-US" altLang="ja-JP" i="1" dirty="0" err="1" smtClean="0">
                <a:latin typeface="Times New Roman" pitchFamily="18" charset="0"/>
                <a:cs typeface="Times New Roman" pitchFamily="18" charset="0"/>
              </a:rPr>
              <a:t>Y</a:t>
            </a:r>
            <a:r>
              <a:rPr kumimoji="1" lang="en-US" altLang="ja-JP" i="1" baseline="-25000" dirty="0" err="1" smtClean="0">
                <a:latin typeface="Times New Roman" pitchFamily="18" charset="0"/>
                <a:cs typeface="Times New Roman" pitchFamily="18" charset="0"/>
              </a:rPr>
              <a:t>j</a:t>
            </a:r>
            <a:r>
              <a:rPr kumimoji="1" lang="en-US" altLang="ja-JP" dirty="0" smtClean="0"/>
              <a:t> </a:t>
            </a:r>
            <a:r>
              <a:rPr kumimoji="1" lang="ja-JP" altLang="en-US" dirty="0" err="1" smtClean="0"/>
              <a:t>での</a:t>
            </a:r>
            <a:r>
              <a:rPr kumimoji="1" lang="ja-JP" altLang="en-US" dirty="0" smtClean="0"/>
              <a:t>重みの２乗和が１であることに注意して，</a:t>
            </a:r>
            <a:endParaRPr kumimoji="1" lang="en-US" altLang="ja-JP" dirty="0" smtClean="0"/>
          </a:p>
          <a:p>
            <a:endParaRPr lang="en-US" altLang="ja-JP" dirty="0" smtClean="0"/>
          </a:p>
          <a:p>
            <a:endParaRPr kumimoji="1" lang="en-US" altLang="ja-JP" dirty="0" smtClean="0"/>
          </a:p>
          <a:p>
            <a:r>
              <a:rPr lang="ja-JP" altLang="en-US" u="sng" dirty="0" smtClean="0"/>
              <a:t>合成された分散を最大化することは，合成された変数と各変数との相関の２乗和を最大化することに等しい</a:t>
            </a:r>
            <a:r>
              <a:rPr lang="ja-JP" altLang="en-US" dirty="0" smtClean="0"/>
              <a:t>．</a:t>
            </a:r>
            <a:endParaRPr kumimoji="1" lang="ja-JP" altLang="en-US" dirty="0"/>
          </a:p>
        </p:txBody>
      </p:sp>
      <p:graphicFrame>
        <p:nvGraphicFramePr>
          <p:cNvPr id="5" name="オブジェクト 4"/>
          <p:cNvGraphicFramePr>
            <a:graphicFrameLocks noChangeAspect="1"/>
          </p:cNvGraphicFramePr>
          <p:nvPr/>
        </p:nvGraphicFramePr>
        <p:xfrm>
          <a:off x="2051720" y="3068960"/>
          <a:ext cx="3302081" cy="1080120"/>
        </p:xfrm>
        <a:graphic>
          <a:graphicData uri="http://schemas.openxmlformats.org/presentationml/2006/ole">
            <mc:AlternateContent xmlns:mc="http://schemas.openxmlformats.org/markup-compatibility/2006">
              <mc:Choice xmlns:v="urn:schemas-microsoft-com:vml" Requires="v">
                <p:oleObj spid="_x0000_s68619" name="数式" r:id="rId3" imgW="1358640" imgH="444240" progId="Equation.3">
                  <p:embed/>
                </p:oleObj>
              </mc:Choice>
              <mc:Fallback>
                <p:oleObj name="数式" r:id="rId3" imgW="1358640" imgH="44424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1720" y="3068960"/>
                        <a:ext cx="3302081" cy="10801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テキスト ボックス 5"/>
          <p:cNvSpPr txBox="1"/>
          <p:nvPr/>
        </p:nvSpPr>
        <p:spPr>
          <a:xfrm>
            <a:off x="6156176" y="3356992"/>
            <a:ext cx="1184940" cy="584775"/>
          </a:xfrm>
          <a:prstGeom prst="rect">
            <a:avLst/>
          </a:prstGeom>
          <a:noFill/>
        </p:spPr>
        <p:txBody>
          <a:bodyPr wrap="none" rtlCol="0">
            <a:spAutoFit/>
          </a:bodyPr>
          <a:lstStyle/>
          <a:p>
            <a:r>
              <a:rPr kumimoji="1" lang="en-US" altLang="ja-JP" sz="3200" dirty="0" smtClean="0">
                <a:solidFill>
                  <a:srgbClr val="00B050"/>
                </a:solidFill>
              </a:rPr>
              <a:t>(1-18)</a:t>
            </a:r>
            <a:endParaRPr kumimoji="1" lang="ja-JP" altLang="en-US" sz="3200" dirty="0">
              <a:solidFill>
                <a:srgbClr val="00B05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６．主成分分析の数学的補足説明</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ここまでに</a:t>
            </a:r>
            <a:r>
              <a:rPr lang="ja-JP" altLang="en-US" dirty="0"/>
              <a:t>証明なしで与えて</a:t>
            </a:r>
            <a:r>
              <a:rPr lang="ja-JP" altLang="en-US" dirty="0" smtClean="0"/>
              <a:t>きた式を数学的に導く．</a:t>
            </a:r>
            <a:endParaRPr lang="en-US" altLang="ja-JP" dirty="0" smtClean="0"/>
          </a:p>
          <a:p>
            <a:r>
              <a:rPr kumimoji="1" lang="ja-JP" altLang="en-US" u="sng" dirty="0" smtClean="0">
                <a:solidFill>
                  <a:srgbClr val="FF0000"/>
                </a:solidFill>
              </a:rPr>
              <a:t>ラグラン</a:t>
            </a:r>
            <a:r>
              <a:rPr lang="ja-JP" altLang="en-US" u="sng" dirty="0" smtClean="0">
                <a:solidFill>
                  <a:srgbClr val="FF0000"/>
                </a:solidFill>
              </a:rPr>
              <a:t>ジュの未定乗数法</a:t>
            </a:r>
            <a:r>
              <a:rPr lang="ja-JP" altLang="en-US" dirty="0" smtClean="0"/>
              <a:t>．最大化したい関数（分散  </a:t>
            </a:r>
            <a:r>
              <a:rPr lang="en-US" altLang="ja-JP" dirty="0" smtClean="0"/>
              <a:t>s</a:t>
            </a:r>
            <a:r>
              <a:rPr lang="en-US" altLang="ja-JP" i="1" baseline="-25000" dirty="0" smtClean="0">
                <a:latin typeface="Times New Roman" pitchFamily="18" charset="0"/>
                <a:cs typeface="Times New Roman" pitchFamily="18" charset="0"/>
              </a:rPr>
              <a:t>Y</a:t>
            </a:r>
            <a:r>
              <a:rPr lang="en-US" altLang="ja-JP" baseline="30000" dirty="0" smtClean="0"/>
              <a:t>2</a:t>
            </a:r>
            <a:r>
              <a:rPr lang="en-US" altLang="ja-JP" dirty="0" smtClean="0"/>
              <a:t> </a:t>
            </a:r>
            <a:r>
              <a:rPr lang="ja-JP" altLang="en-US" dirty="0" smtClean="0"/>
              <a:t>）と，制約条件を組み合わせた，次のような関数 </a:t>
            </a:r>
            <a:r>
              <a:rPr lang="en-US" altLang="ja-JP" i="1" dirty="0" smtClean="0">
                <a:latin typeface="Times New Roman" pitchFamily="18" charset="0"/>
                <a:cs typeface="Times New Roman" pitchFamily="18" charset="0"/>
              </a:rPr>
              <a:t>Q</a:t>
            </a:r>
            <a:r>
              <a:rPr lang="en-US" altLang="ja-JP" dirty="0" smtClean="0"/>
              <a:t> </a:t>
            </a:r>
            <a:r>
              <a:rPr lang="ja-JP" altLang="en-US" dirty="0" smtClean="0"/>
              <a:t>を定義する．この関数の値を最大化することを考える．</a:t>
            </a:r>
            <a:endParaRPr lang="en-US" altLang="ja-JP" dirty="0" smtClean="0"/>
          </a:p>
        </p:txBody>
      </p:sp>
      <p:graphicFrame>
        <p:nvGraphicFramePr>
          <p:cNvPr id="4" name="オブジェクト 3"/>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5138" name="数式" r:id="rId3" imgW="914400" imgH="215640" progId="Equation.3">
                  <p:embed/>
                </p:oleObj>
              </mc:Choice>
              <mc:Fallback>
                <p:oleObj name="数式" r:id="rId3" imgW="914400" imgH="215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3" name="Object 3"/>
          <p:cNvGraphicFramePr>
            <a:graphicFrameLocks noChangeAspect="1"/>
          </p:cNvGraphicFramePr>
          <p:nvPr/>
        </p:nvGraphicFramePr>
        <p:xfrm>
          <a:off x="467544" y="4941168"/>
          <a:ext cx="8316664" cy="1216111"/>
        </p:xfrm>
        <a:graphic>
          <a:graphicData uri="http://schemas.openxmlformats.org/presentationml/2006/ole">
            <mc:AlternateContent xmlns:mc="http://schemas.openxmlformats.org/markup-compatibility/2006">
              <mc:Choice xmlns:v="urn:schemas-microsoft-com:vml" Requires="v">
                <p:oleObj spid="_x0000_s5139" name="数式" r:id="rId5" imgW="3301920" imgH="482400" progId="Equation.3">
                  <p:embed/>
                </p:oleObj>
              </mc:Choice>
              <mc:Fallback>
                <p:oleObj name="数式" r:id="rId5" imgW="330192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544" y="4941168"/>
                        <a:ext cx="8316664" cy="1216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テキスト ボックス 5"/>
          <p:cNvSpPr txBox="1"/>
          <p:nvPr/>
        </p:nvSpPr>
        <p:spPr>
          <a:xfrm>
            <a:off x="6876256" y="4869160"/>
            <a:ext cx="1184940" cy="584775"/>
          </a:xfrm>
          <a:prstGeom prst="rect">
            <a:avLst/>
          </a:prstGeom>
          <a:noFill/>
        </p:spPr>
        <p:txBody>
          <a:bodyPr wrap="none" rtlCol="0">
            <a:spAutoFit/>
          </a:bodyPr>
          <a:lstStyle/>
          <a:p>
            <a:r>
              <a:rPr kumimoji="1" lang="en-US" altLang="ja-JP" sz="3200" dirty="0" smtClean="0">
                <a:solidFill>
                  <a:srgbClr val="00B050"/>
                </a:solidFill>
              </a:rPr>
              <a:t>(1-19)</a:t>
            </a:r>
            <a:endParaRPr kumimoji="1" lang="ja-JP" altLang="en-US" sz="3200" dirty="0">
              <a:solidFill>
                <a:srgbClr val="00B05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a:t>未知数が３つある</a:t>
            </a:r>
            <a:r>
              <a:rPr lang="ja-JP" altLang="en-US" dirty="0" smtClean="0"/>
              <a:t>ので，それぞれについて偏微分してゼロとおく</a:t>
            </a:r>
            <a:endParaRPr kumimoji="1" lang="ja-JP" altLang="en-US" dirty="0"/>
          </a:p>
        </p:txBody>
      </p:sp>
      <p:graphicFrame>
        <p:nvGraphicFramePr>
          <p:cNvPr id="4" name="オブジェクト 3"/>
          <p:cNvGraphicFramePr>
            <a:graphicFrameLocks noChangeAspect="1"/>
          </p:cNvGraphicFramePr>
          <p:nvPr/>
        </p:nvGraphicFramePr>
        <p:xfrm>
          <a:off x="971600" y="2708920"/>
          <a:ext cx="6412844" cy="3816424"/>
        </p:xfrm>
        <a:graphic>
          <a:graphicData uri="http://schemas.openxmlformats.org/presentationml/2006/ole">
            <mc:AlternateContent xmlns:mc="http://schemas.openxmlformats.org/markup-compatibility/2006">
              <mc:Choice xmlns:v="urn:schemas-microsoft-com:vml" Requires="v">
                <p:oleObj spid="_x0000_s6154" name="数式" r:id="rId3" imgW="2603160" imgH="1549080" progId="Equation.3">
                  <p:embed/>
                </p:oleObj>
              </mc:Choice>
              <mc:Fallback>
                <p:oleObj name="数式" r:id="rId3" imgW="2603160" imgH="15490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2708920"/>
                        <a:ext cx="6412844" cy="38164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4716016" y="5661248"/>
            <a:ext cx="3752950" cy="584775"/>
          </a:xfrm>
          <a:prstGeom prst="rect">
            <a:avLst/>
          </a:prstGeom>
          <a:noFill/>
        </p:spPr>
        <p:txBody>
          <a:bodyPr wrap="none" rtlCol="0">
            <a:spAutoFit/>
          </a:bodyPr>
          <a:lstStyle/>
          <a:p>
            <a:r>
              <a:rPr kumimoji="1" lang="en-US" altLang="ja-JP" sz="3200" dirty="0" smtClean="0">
                <a:solidFill>
                  <a:srgbClr val="00B050"/>
                </a:solidFill>
              </a:rPr>
              <a:t>(1-22) </a:t>
            </a:r>
            <a:r>
              <a:rPr kumimoji="1" lang="ja-JP" altLang="en-US" sz="3200" dirty="0" smtClean="0">
                <a:solidFill>
                  <a:srgbClr val="00B050"/>
                </a:solidFill>
              </a:rPr>
              <a:t>：制約式と</a:t>
            </a:r>
            <a:r>
              <a:rPr lang="ja-JP" altLang="en-US" sz="3200" dirty="0">
                <a:solidFill>
                  <a:srgbClr val="00B050"/>
                </a:solidFill>
              </a:rPr>
              <a:t>同じ</a:t>
            </a:r>
            <a:endParaRPr kumimoji="1" lang="ja-JP" altLang="en-US" sz="3200" dirty="0">
              <a:solidFill>
                <a:srgbClr val="00B050"/>
              </a:solidFill>
            </a:endParaRPr>
          </a:p>
        </p:txBody>
      </p:sp>
      <p:sp>
        <p:nvSpPr>
          <p:cNvPr id="6" name="テキスト ボックス 5"/>
          <p:cNvSpPr txBox="1"/>
          <p:nvPr/>
        </p:nvSpPr>
        <p:spPr>
          <a:xfrm>
            <a:off x="6156176" y="4653136"/>
            <a:ext cx="1184940" cy="584775"/>
          </a:xfrm>
          <a:prstGeom prst="rect">
            <a:avLst/>
          </a:prstGeom>
          <a:noFill/>
        </p:spPr>
        <p:txBody>
          <a:bodyPr wrap="none" rtlCol="0">
            <a:spAutoFit/>
          </a:bodyPr>
          <a:lstStyle/>
          <a:p>
            <a:r>
              <a:rPr kumimoji="1" lang="en-US" altLang="ja-JP" sz="3200" dirty="0" smtClean="0">
                <a:solidFill>
                  <a:srgbClr val="00B050"/>
                </a:solidFill>
              </a:rPr>
              <a:t>(1-21)</a:t>
            </a:r>
            <a:endParaRPr kumimoji="1" lang="ja-JP" altLang="en-US" sz="3200" dirty="0">
              <a:solidFill>
                <a:srgbClr val="00B050"/>
              </a:solidFill>
            </a:endParaRPr>
          </a:p>
        </p:txBody>
      </p:sp>
      <p:sp>
        <p:nvSpPr>
          <p:cNvPr id="7" name="テキスト ボックス 6"/>
          <p:cNvSpPr txBox="1"/>
          <p:nvPr/>
        </p:nvSpPr>
        <p:spPr>
          <a:xfrm>
            <a:off x="6156176" y="3573016"/>
            <a:ext cx="1184940" cy="584775"/>
          </a:xfrm>
          <a:prstGeom prst="rect">
            <a:avLst/>
          </a:prstGeom>
          <a:noFill/>
        </p:spPr>
        <p:txBody>
          <a:bodyPr wrap="none" rtlCol="0">
            <a:spAutoFit/>
          </a:bodyPr>
          <a:lstStyle/>
          <a:p>
            <a:r>
              <a:rPr kumimoji="1" lang="en-US" altLang="ja-JP" sz="3200" dirty="0" smtClean="0">
                <a:solidFill>
                  <a:srgbClr val="00B050"/>
                </a:solidFill>
              </a:rPr>
              <a:t>(1-20)</a:t>
            </a:r>
            <a:endParaRPr kumimoji="1" lang="ja-JP" altLang="en-US" sz="3200" dirty="0">
              <a:solidFill>
                <a:srgbClr val="00B05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(1-20), (1-21) </a:t>
            </a:r>
            <a:r>
              <a:rPr kumimoji="1" lang="ja-JP" altLang="en-US" dirty="0" smtClean="0"/>
              <a:t>式より，</a:t>
            </a:r>
            <a:endParaRPr kumimoji="1" lang="en-US" altLang="ja-JP" dirty="0" smtClean="0"/>
          </a:p>
          <a:p>
            <a:endParaRPr lang="en-US" altLang="ja-JP" dirty="0"/>
          </a:p>
          <a:p>
            <a:endParaRPr kumimoji="1" lang="en-US" altLang="ja-JP" dirty="0" smtClean="0"/>
          </a:p>
          <a:p>
            <a:endParaRPr lang="en-US" altLang="ja-JP" dirty="0"/>
          </a:p>
          <a:p>
            <a:r>
              <a:rPr kumimoji="1" lang="ja-JP" altLang="en-US" dirty="0" smtClean="0"/>
              <a:t>これを行列とベクトルで表記すると，</a:t>
            </a:r>
            <a:endParaRPr kumimoji="1" lang="ja-JP" altLang="en-US" dirty="0"/>
          </a:p>
        </p:txBody>
      </p:sp>
      <p:graphicFrame>
        <p:nvGraphicFramePr>
          <p:cNvPr id="4" name="オブジェクト 3"/>
          <p:cNvGraphicFramePr>
            <a:graphicFrameLocks noChangeAspect="1"/>
          </p:cNvGraphicFramePr>
          <p:nvPr/>
        </p:nvGraphicFramePr>
        <p:xfrm>
          <a:off x="1889125" y="2205038"/>
          <a:ext cx="3932238" cy="1622425"/>
        </p:xfrm>
        <a:graphic>
          <a:graphicData uri="http://schemas.openxmlformats.org/presentationml/2006/ole">
            <mc:AlternateContent xmlns:mc="http://schemas.openxmlformats.org/markup-compatibility/2006">
              <mc:Choice xmlns:v="urn:schemas-microsoft-com:vml" Requires="v">
                <p:oleObj spid="_x0000_s7188" name="数式" r:id="rId3" imgW="1231560" imgH="507960" progId="Equation.3">
                  <p:embed/>
                </p:oleObj>
              </mc:Choice>
              <mc:Fallback>
                <p:oleObj name="数式" r:id="rId3" imgW="1231560" imgH="5079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9125" y="2205038"/>
                        <a:ext cx="3932238" cy="1622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6300192" y="2420888"/>
            <a:ext cx="1184940" cy="584775"/>
          </a:xfrm>
          <a:prstGeom prst="rect">
            <a:avLst/>
          </a:prstGeom>
          <a:noFill/>
        </p:spPr>
        <p:txBody>
          <a:bodyPr wrap="none" rtlCol="0">
            <a:spAutoFit/>
          </a:bodyPr>
          <a:lstStyle/>
          <a:p>
            <a:r>
              <a:rPr kumimoji="1" lang="en-US" altLang="ja-JP" sz="3200" dirty="0" smtClean="0">
                <a:solidFill>
                  <a:srgbClr val="00B050"/>
                </a:solidFill>
              </a:rPr>
              <a:t>(1-27)</a:t>
            </a:r>
            <a:endParaRPr kumimoji="1" lang="ja-JP" altLang="en-US" sz="3200" dirty="0">
              <a:solidFill>
                <a:srgbClr val="00B050"/>
              </a:solidFill>
            </a:endParaRPr>
          </a:p>
        </p:txBody>
      </p:sp>
      <p:sp>
        <p:nvSpPr>
          <p:cNvPr id="6" name="テキスト ボックス 5"/>
          <p:cNvSpPr txBox="1"/>
          <p:nvPr/>
        </p:nvSpPr>
        <p:spPr>
          <a:xfrm>
            <a:off x="7236296" y="5013176"/>
            <a:ext cx="1184940" cy="584775"/>
          </a:xfrm>
          <a:prstGeom prst="rect">
            <a:avLst/>
          </a:prstGeom>
          <a:noFill/>
        </p:spPr>
        <p:txBody>
          <a:bodyPr wrap="none" rtlCol="0">
            <a:spAutoFit/>
          </a:bodyPr>
          <a:lstStyle/>
          <a:p>
            <a:r>
              <a:rPr kumimoji="1" lang="en-US" altLang="ja-JP" sz="3200" dirty="0" smtClean="0">
                <a:solidFill>
                  <a:srgbClr val="00B050"/>
                </a:solidFill>
              </a:rPr>
              <a:t>(1-30)</a:t>
            </a:r>
            <a:endParaRPr kumimoji="1" lang="ja-JP" altLang="en-US" sz="3200" dirty="0">
              <a:solidFill>
                <a:srgbClr val="00B050"/>
              </a:solidFill>
            </a:endParaRPr>
          </a:p>
        </p:txBody>
      </p:sp>
      <p:graphicFrame>
        <p:nvGraphicFramePr>
          <p:cNvPr id="7" name="オブジェクト 6"/>
          <p:cNvGraphicFramePr>
            <a:graphicFrameLocks noChangeAspect="1"/>
          </p:cNvGraphicFramePr>
          <p:nvPr/>
        </p:nvGraphicFramePr>
        <p:xfrm>
          <a:off x="2051720" y="4509120"/>
          <a:ext cx="4320480" cy="1379649"/>
        </p:xfrm>
        <a:graphic>
          <a:graphicData uri="http://schemas.openxmlformats.org/presentationml/2006/ole">
            <mc:AlternateContent xmlns:mc="http://schemas.openxmlformats.org/markup-compatibility/2006">
              <mc:Choice xmlns:v="urn:schemas-microsoft-com:vml" Requires="v">
                <p:oleObj spid="_x0000_s7189" name="数式" r:id="rId5" imgW="1511280" imgH="482400" progId="Equation.3">
                  <p:embed/>
                </p:oleObj>
              </mc:Choice>
              <mc:Fallback>
                <p:oleObj name="数式" r:id="rId5" imgW="151128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720" y="4509120"/>
                        <a:ext cx="4320480" cy="137964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テキスト ボックス 7"/>
          <p:cNvSpPr txBox="1"/>
          <p:nvPr/>
        </p:nvSpPr>
        <p:spPr>
          <a:xfrm>
            <a:off x="6300192" y="3284984"/>
            <a:ext cx="1184940" cy="584775"/>
          </a:xfrm>
          <a:prstGeom prst="rect">
            <a:avLst/>
          </a:prstGeom>
          <a:noFill/>
        </p:spPr>
        <p:txBody>
          <a:bodyPr wrap="none" rtlCol="0">
            <a:spAutoFit/>
          </a:bodyPr>
          <a:lstStyle/>
          <a:p>
            <a:r>
              <a:rPr kumimoji="1" lang="en-US" altLang="ja-JP" sz="3200" dirty="0" smtClean="0">
                <a:solidFill>
                  <a:srgbClr val="00B050"/>
                </a:solidFill>
              </a:rPr>
              <a:t>(1-28)</a:t>
            </a:r>
            <a:endParaRPr kumimoji="1" lang="ja-JP" altLang="en-US" sz="3200" dirty="0">
              <a:solidFill>
                <a:srgbClr val="00B050"/>
              </a:solidFill>
            </a:endParaRPr>
          </a:p>
        </p:txBody>
      </p:sp>
      <p:sp>
        <p:nvSpPr>
          <p:cNvPr id="9" name="テキスト ボックス 8"/>
          <p:cNvSpPr txBox="1"/>
          <p:nvPr/>
        </p:nvSpPr>
        <p:spPr>
          <a:xfrm>
            <a:off x="683568" y="5877272"/>
            <a:ext cx="3057247" cy="584775"/>
          </a:xfrm>
          <a:prstGeom prst="rect">
            <a:avLst/>
          </a:prstGeom>
          <a:noFill/>
        </p:spPr>
        <p:txBody>
          <a:bodyPr wrap="none" rtlCol="0">
            <a:spAutoFit/>
          </a:bodyPr>
          <a:lstStyle/>
          <a:p>
            <a:r>
              <a:rPr kumimoji="1" lang="ja-JP" altLang="en-US" sz="3200" u="sng" dirty="0" smtClean="0">
                <a:solidFill>
                  <a:srgbClr val="FF0000"/>
                </a:solidFill>
              </a:rPr>
              <a:t>分散共分散行列</a:t>
            </a:r>
            <a:endParaRPr kumimoji="1" lang="ja-JP" altLang="en-US" sz="3200" u="sng"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第１主成分（</a:t>
            </a:r>
            <a:r>
              <a:rPr kumimoji="1" lang="en-US" altLang="ja-JP" dirty="0" smtClean="0"/>
              <a:t>first principal component</a:t>
            </a:r>
            <a:r>
              <a:rPr kumimoji="1" lang="ja-JP" altLang="en-US" dirty="0" smtClean="0"/>
              <a:t>）：いくつかの変数から，</a:t>
            </a:r>
            <a:r>
              <a:rPr kumimoji="1" lang="ja-JP" altLang="en-US" u="sng" dirty="0" smtClean="0"/>
              <a:t>分散最大化の原理</a:t>
            </a:r>
            <a:r>
              <a:rPr kumimoji="1" lang="ja-JP" altLang="en-US" dirty="0" smtClean="0"/>
              <a:t>にしたがって合成された変数．</a:t>
            </a:r>
            <a:endParaRPr kumimoji="1" lang="en-US" altLang="ja-JP" dirty="0" smtClean="0"/>
          </a:p>
          <a:p>
            <a:r>
              <a:rPr lang="ja-JP" altLang="en-US" dirty="0"/>
              <a:t>第２</a:t>
            </a:r>
            <a:r>
              <a:rPr lang="ja-JP" altLang="en-US" dirty="0" smtClean="0"/>
              <a:t>主成分（</a:t>
            </a:r>
            <a:r>
              <a:rPr lang="en-US" altLang="ja-JP" dirty="0" smtClean="0"/>
              <a:t>second principal component</a:t>
            </a:r>
            <a:r>
              <a:rPr lang="ja-JP" altLang="en-US" dirty="0" smtClean="0"/>
              <a:t>）：第１主成分との相関がゼロになるような合成変数のうち，分散が最大のもの</a:t>
            </a:r>
            <a:endParaRPr lang="en-US" altLang="ja-JP" dirty="0" smtClean="0"/>
          </a:p>
          <a:p>
            <a:r>
              <a:rPr kumimoji="1" lang="ja-JP" altLang="en-US" dirty="0" smtClean="0"/>
              <a:t>変数が </a:t>
            </a:r>
            <a:r>
              <a:rPr kumimoji="1" lang="en-US" altLang="ja-JP" i="1" dirty="0" smtClean="0">
                <a:latin typeface="Times New Roman" pitchFamily="18" charset="0"/>
                <a:cs typeface="Times New Roman" pitchFamily="18" charset="0"/>
              </a:rPr>
              <a:t>p</a:t>
            </a:r>
            <a:r>
              <a:rPr kumimoji="1" lang="en-US" altLang="ja-JP" dirty="0" smtClean="0"/>
              <a:t> </a:t>
            </a:r>
            <a:r>
              <a:rPr kumimoji="1" lang="ja-JP" altLang="en-US" dirty="0" smtClean="0"/>
              <a:t>個ある場合，最大で </a:t>
            </a:r>
            <a:r>
              <a:rPr kumimoji="1" lang="en-US" altLang="ja-JP" i="1" dirty="0" smtClean="0">
                <a:latin typeface="Times New Roman" pitchFamily="18" charset="0"/>
                <a:cs typeface="Times New Roman" pitchFamily="18" charset="0"/>
              </a:rPr>
              <a:t>p</a:t>
            </a:r>
            <a:r>
              <a:rPr kumimoji="1" lang="en-US" altLang="ja-JP" dirty="0" smtClean="0"/>
              <a:t> </a:t>
            </a:r>
            <a:r>
              <a:rPr kumimoji="1" lang="ja-JP" altLang="en-US" dirty="0" smtClean="0"/>
              <a:t>個の主成分を求めることができる．</a:t>
            </a:r>
            <a:endParaRPr kumimoji="1" lang="ja-JP"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en-US" altLang="ja-JP" i="1" u="sng" dirty="0" smtClean="0">
                <a:latin typeface="Times New Roman" pitchFamily="18" charset="0"/>
                <a:cs typeface="Times New Roman" pitchFamily="18" charset="0"/>
              </a:rPr>
              <a:t>λ </a:t>
            </a:r>
            <a:r>
              <a:rPr lang="ja-JP" altLang="en-US" u="sng" dirty="0" smtClean="0"/>
              <a:t>は合成変数の分散になる</a:t>
            </a:r>
            <a:r>
              <a:rPr lang="ja-JP" altLang="en-US" dirty="0" smtClean="0"/>
              <a:t>．</a:t>
            </a:r>
            <a:r>
              <a:rPr lang="en-US" altLang="ja-JP" dirty="0" smtClean="0"/>
              <a:t>(1-27) </a:t>
            </a:r>
            <a:r>
              <a:rPr lang="ja-JP" altLang="en-US" dirty="0" smtClean="0"/>
              <a:t>式の両辺に </a:t>
            </a:r>
            <a:r>
              <a:rPr lang="en-US" altLang="ja-JP" i="1" dirty="0" smtClean="0">
                <a:latin typeface="Times New Roman" pitchFamily="18" charset="0"/>
                <a:cs typeface="Times New Roman" pitchFamily="18" charset="0"/>
              </a:rPr>
              <a:t>w</a:t>
            </a:r>
            <a:r>
              <a:rPr lang="en-US" altLang="ja-JP" baseline="-25000" dirty="0" smtClean="0"/>
              <a:t>1</a:t>
            </a:r>
            <a:r>
              <a:rPr lang="ja-JP" altLang="en-US" dirty="0" err="1" smtClean="0"/>
              <a:t>，</a:t>
            </a:r>
            <a:r>
              <a:rPr lang="en-US" altLang="ja-JP" dirty="0" smtClean="0"/>
              <a:t> (1-28) </a:t>
            </a:r>
            <a:r>
              <a:rPr lang="ja-JP" altLang="en-US" dirty="0" smtClean="0"/>
              <a:t>式の両辺に </a:t>
            </a:r>
            <a:r>
              <a:rPr lang="en-US" altLang="ja-JP" i="1" dirty="0" smtClean="0">
                <a:latin typeface="Times New Roman" pitchFamily="18" charset="0"/>
                <a:cs typeface="Times New Roman" pitchFamily="18" charset="0"/>
              </a:rPr>
              <a:t>w</a:t>
            </a:r>
            <a:r>
              <a:rPr lang="en-US" altLang="ja-JP" baseline="-25000" dirty="0" smtClean="0"/>
              <a:t>2</a:t>
            </a:r>
            <a:r>
              <a:rPr lang="ja-JP" altLang="en-US" dirty="0" smtClean="0"/>
              <a:t> をかけて，２つの式を辺ごとに加えて整理すると，</a:t>
            </a:r>
            <a:endParaRPr kumimoji="1" lang="ja-JP" altLang="en-US" dirty="0"/>
          </a:p>
        </p:txBody>
      </p:sp>
      <p:graphicFrame>
        <p:nvGraphicFramePr>
          <p:cNvPr id="40962" name="Object 2"/>
          <p:cNvGraphicFramePr>
            <a:graphicFrameLocks noChangeAspect="1"/>
          </p:cNvGraphicFramePr>
          <p:nvPr/>
        </p:nvGraphicFramePr>
        <p:xfrm>
          <a:off x="1475656" y="3068960"/>
          <a:ext cx="3932238" cy="1622425"/>
        </p:xfrm>
        <a:graphic>
          <a:graphicData uri="http://schemas.openxmlformats.org/presentationml/2006/ole">
            <mc:AlternateContent xmlns:mc="http://schemas.openxmlformats.org/markup-compatibility/2006">
              <mc:Choice xmlns:v="urn:schemas-microsoft-com:vml" Requires="v">
                <p:oleObj spid="_x0000_s40986" name="数式" r:id="rId3" imgW="1231560" imgH="507960" progId="Equation.3">
                  <p:embed/>
                </p:oleObj>
              </mc:Choice>
              <mc:Fallback>
                <p:oleObj name="数式" r:id="rId3" imgW="1231560" imgH="5079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6" y="3068960"/>
                        <a:ext cx="3932238" cy="1622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5724128" y="3140968"/>
            <a:ext cx="1184940" cy="584775"/>
          </a:xfrm>
          <a:prstGeom prst="rect">
            <a:avLst/>
          </a:prstGeom>
          <a:noFill/>
        </p:spPr>
        <p:txBody>
          <a:bodyPr wrap="none" rtlCol="0">
            <a:spAutoFit/>
          </a:bodyPr>
          <a:lstStyle/>
          <a:p>
            <a:r>
              <a:rPr kumimoji="1" lang="en-US" altLang="ja-JP" sz="3200" dirty="0" smtClean="0">
                <a:solidFill>
                  <a:srgbClr val="00B050"/>
                </a:solidFill>
              </a:rPr>
              <a:t>(1-27)</a:t>
            </a:r>
            <a:endParaRPr kumimoji="1" lang="ja-JP" altLang="en-US" sz="3200" dirty="0">
              <a:solidFill>
                <a:srgbClr val="00B050"/>
              </a:solidFill>
            </a:endParaRPr>
          </a:p>
        </p:txBody>
      </p:sp>
      <p:sp>
        <p:nvSpPr>
          <p:cNvPr id="6" name="テキスト ボックス 5"/>
          <p:cNvSpPr txBox="1"/>
          <p:nvPr/>
        </p:nvSpPr>
        <p:spPr>
          <a:xfrm>
            <a:off x="5724128" y="4005064"/>
            <a:ext cx="1184940" cy="584775"/>
          </a:xfrm>
          <a:prstGeom prst="rect">
            <a:avLst/>
          </a:prstGeom>
          <a:noFill/>
        </p:spPr>
        <p:txBody>
          <a:bodyPr wrap="none" rtlCol="0">
            <a:spAutoFit/>
          </a:bodyPr>
          <a:lstStyle/>
          <a:p>
            <a:r>
              <a:rPr kumimoji="1" lang="en-US" altLang="ja-JP" sz="3200" dirty="0" smtClean="0">
                <a:solidFill>
                  <a:srgbClr val="00B050"/>
                </a:solidFill>
              </a:rPr>
              <a:t>(1-28)</a:t>
            </a:r>
            <a:endParaRPr kumimoji="1" lang="ja-JP" altLang="en-US" sz="3200" dirty="0">
              <a:solidFill>
                <a:srgbClr val="00B050"/>
              </a:solidFill>
            </a:endParaRPr>
          </a:p>
        </p:txBody>
      </p:sp>
      <p:graphicFrame>
        <p:nvGraphicFramePr>
          <p:cNvPr id="9" name="オブジェクト 8"/>
          <p:cNvGraphicFramePr>
            <a:graphicFrameLocks noChangeAspect="1"/>
          </p:cNvGraphicFramePr>
          <p:nvPr/>
        </p:nvGraphicFramePr>
        <p:xfrm>
          <a:off x="1115616" y="4797152"/>
          <a:ext cx="6081712" cy="1303338"/>
        </p:xfrm>
        <a:graphic>
          <a:graphicData uri="http://schemas.openxmlformats.org/presentationml/2006/ole">
            <mc:AlternateContent xmlns:mc="http://schemas.openxmlformats.org/markup-compatibility/2006">
              <mc:Choice xmlns:v="urn:schemas-microsoft-com:vml" Requires="v">
                <p:oleObj spid="_x0000_s40987" name="数式" r:id="rId5" imgW="2247840" imgH="482400" progId="Equation.3">
                  <p:embed/>
                </p:oleObj>
              </mc:Choice>
              <mc:Fallback>
                <p:oleObj name="数式" r:id="rId5" imgW="224784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5616" y="4797152"/>
                        <a:ext cx="6081712" cy="1303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テキスト ボックス 9"/>
          <p:cNvSpPr txBox="1"/>
          <p:nvPr/>
        </p:nvSpPr>
        <p:spPr>
          <a:xfrm>
            <a:off x="7308304" y="4869160"/>
            <a:ext cx="1184940" cy="584775"/>
          </a:xfrm>
          <a:prstGeom prst="rect">
            <a:avLst/>
          </a:prstGeom>
          <a:noFill/>
        </p:spPr>
        <p:txBody>
          <a:bodyPr wrap="none" rtlCol="0">
            <a:spAutoFit/>
          </a:bodyPr>
          <a:lstStyle/>
          <a:p>
            <a:r>
              <a:rPr kumimoji="1" lang="en-US" altLang="ja-JP" sz="3200" dirty="0" smtClean="0">
                <a:solidFill>
                  <a:srgbClr val="00B050"/>
                </a:solidFill>
              </a:rPr>
              <a:t>(1-23)</a:t>
            </a:r>
            <a:endParaRPr kumimoji="1" lang="ja-JP" altLang="en-US" sz="3200" dirty="0">
              <a:solidFill>
                <a:srgbClr val="00B050"/>
              </a:solidFill>
            </a:endParaRPr>
          </a:p>
        </p:txBody>
      </p:sp>
      <p:graphicFrame>
        <p:nvGraphicFramePr>
          <p:cNvPr id="11" name="オブジェクト 10"/>
          <p:cNvGraphicFramePr>
            <a:graphicFrameLocks noChangeAspect="1"/>
          </p:cNvGraphicFramePr>
          <p:nvPr/>
        </p:nvGraphicFramePr>
        <p:xfrm>
          <a:off x="5436096" y="5589240"/>
          <a:ext cx="1958127" cy="618356"/>
        </p:xfrm>
        <a:graphic>
          <a:graphicData uri="http://schemas.openxmlformats.org/presentationml/2006/ole">
            <mc:AlternateContent xmlns:mc="http://schemas.openxmlformats.org/markup-compatibility/2006">
              <mc:Choice xmlns:v="urn:schemas-microsoft-com:vml" Requires="v">
                <p:oleObj spid="_x0000_s40988" name="数式" r:id="rId7" imgW="723600" imgH="228600" progId="Equation.3">
                  <p:embed/>
                </p:oleObj>
              </mc:Choice>
              <mc:Fallback>
                <p:oleObj name="数式" r:id="rId7" imgW="723600" imgH="2286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36096" y="5589240"/>
                        <a:ext cx="1958127" cy="6183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得られた式をさらに変形（連立方程式の右辺を左辺に移項）すると，</a:t>
            </a:r>
            <a:endParaRPr kumimoji="1" lang="en-US" altLang="ja-JP" dirty="0" smtClean="0"/>
          </a:p>
          <a:p>
            <a:endParaRPr lang="en-US" altLang="ja-JP" dirty="0"/>
          </a:p>
          <a:p>
            <a:endParaRPr kumimoji="1" lang="en-US" altLang="ja-JP" dirty="0" smtClean="0"/>
          </a:p>
          <a:p>
            <a:endParaRPr kumimoji="1" lang="en-US" altLang="ja-JP" dirty="0" smtClean="0"/>
          </a:p>
          <a:p>
            <a:r>
              <a:rPr kumimoji="1" lang="ja-JP" altLang="en-US" dirty="0" smtClean="0"/>
              <a:t>左辺の行列に逆行列が存在すると，重みがいずれもゼロになってしまう（両辺に左から逆行列をかけてみよ）．逆行列を持たないためには行列式の</a:t>
            </a:r>
            <a:r>
              <a:rPr lang="ja-JP" altLang="en-US" dirty="0"/>
              <a:t>値</a:t>
            </a:r>
            <a:r>
              <a:rPr lang="ja-JP" altLang="en-US" dirty="0" smtClean="0"/>
              <a:t>がゼロでなければならない．</a:t>
            </a:r>
            <a:endParaRPr kumimoji="1" lang="en-US" altLang="ja-JP" dirty="0" smtClean="0"/>
          </a:p>
        </p:txBody>
      </p:sp>
      <p:graphicFrame>
        <p:nvGraphicFramePr>
          <p:cNvPr id="8194" name="Object 2"/>
          <p:cNvGraphicFramePr>
            <a:graphicFrameLocks noChangeAspect="1"/>
          </p:cNvGraphicFramePr>
          <p:nvPr/>
        </p:nvGraphicFramePr>
        <p:xfrm>
          <a:off x="1907704" y="2636912"/>
          <a:ext cx="4938713" cy="1379537"/>
        </p:xfrm>
        <a:graphic>
          <a:graphicData uri="http://schemas.openxmlformats.org/presentationml/2006/ole">
            <mc:AlternateContent xmlns:mc="http://schemas.openxmlformats.org/markup-compatibility/2006">
              <mc:Choice xmlns:v="urn:schemas-microsoft-com:vml" Requires="v">
                <p:oleObj spid="_x0000_s8202" name="数式" r:id="rId3" imgW="1726920" imgH="482400" progId="Equation.3">
                  <p:embed/>
                </p:oleObj>
              </mc:Choice>
              <mc:Fallback>
                <p:oleObj name="数式" r:id="rId3" imgW="172692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2636912"/>
                        <a:ext cx="4938713" cy="1379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行列式を求めてゼロとおく．</a:t>
            </a:r>
            <a:r>
              <a:rPr lang="el-GR" altLang="ja-JP" i="1" dirty="0" smtClean="0">
                <a:latin typeface="Times New Roman" pitchFamily="18" charset="0"/>
                <a:cs typeface="Times New Roman" pitchFamily="18" charset="0"/>
              </a:rPr>
              <a:t>λ</a:t>
            </a:r>
            <a:r>
              <a:rPr lang="en-US" altLang="ja-JP" dirty="0" smtClean="0"/>
              <a:t> </a:t>
            </a:r>
            <a:r>
              <a:rPr lang="ja-JP" altLang="en-US" dirty="0" smtClean="0"/>
              <a:t>の</a:t>
            </a:r>
            <a:r>
              <a:rPr lang="ja-JP" altLang="en-US" dirty="0"/>
              <a:t>２次方程式が</a:t>
            </a:r>
            <a:r>
              <a:rPr lang="ja-JP" altLang="en-US" dirty="0" smtClean="0"/>
              <a:t>得られる．この方程式を</a:t>
            </a:r>
            <a:r>
              <a:rPr lang="ja-JP" altLang="en-US" u="sng" dirty="0" smtClean="0">
                <a:solidFill>
                  <a:srgbClr val="FF0000"/>
                </a:solidFill>
              </a:rPr>
              <a:t>特性方程式</a:t>
            </a:r>
            <a:r>
              <a:rPr lang="ja-JP" altLang="en-US" dirty="0" smtClean="0"/>
              <a:t>（</a:t>
            </a:r>
            <a:r>
              <a:rPr lang="en-US" altLang="ja-JP" dirty="0" smtClean="0"/>
              <a:t>characteristic equation</a:t>
            </a:r>
            <a:r>
              <a:rPr lang="ja-JP" altLang="en-US" dirty="0" smtClean="0"/>
              <a:t>）と呼ぶ．</a:t>
            </a:r>
            <a:endParaRPr kumimoji="1" lang="ja-JP" altLang="en-US" dirty="0"/>
          </a:p>
        </p:txBody>
      </p:sp>
      <p:graphicFrame>
        <p:nvGraphicFramePr>
          <p:cNvPr id="4" name="オブジェクト 3"/>
          <p:cNvGraphicFramePr>
            <a:graphicFrameLocks noChangeAspect="1"/>
          </p:cNvGraphicFramePr>
          <p:nvPr/>
        </p:nvGraphicFramePr>
        <p:xfrm>
          <a:off x="1907704" y="3290888"/>
          <a:ext cx="4536504" cy="2940157"/>
        </p:xfrm>
        <a:graphic>
          <a:graphicData uri="http://schemas.openxmlformats.org/presentationml/2006/ole">
            <mc:AlternateContent xmlns:mc="http://schemas.openxmlformats.org/markup-compatibility/2006">
              <mc:Choice xmlns:v="urn:schemas-microsoft-com:vml" Requires="v">
                <p:oleObj spid="_x0000_s9227" name="数式" r:id="rId3" imgW="1841400" imgH="1193760" progId="Equation.3">
                  <p:embed/>
                </p:oleObj>
              </mc:Choice>
              <mc:Fallback>
                <p:oleObj name="数式" r:id="rId3" imgW="1841400" imgH="11937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3290888"/>
                        <a:ext cx="4536504" cy="29401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el-GR" altLang="ja-JP" i="1" dirty="0" smtClean="0">
                <a:latin typeface="Times New Roman" pitchFamily="18" charset="0"/>
                <a:cs typeface="Times New Roman" pitchFamily="18" charset="0"/>
              </a:rPr>
              <a:t>λ</a:t>
            </a:r>
            <a:r>
              <a:rPr lang="en-US" altLang="ja-JP" dirty="0" smtClean="0"/>
              <a:t> </a:t>
            </a:r>
            <a:r>
              <a:rPr lang="ja-JP" altLang="en-US" dirty="0" smtClean="0"/>
              <a:t>の２次方程式を解く．２つの解がそれぞれ，第１主成分の分散と第２主成分の分散．</a:t>
            </a:r>
            <a:endParaRPr kumimoji="1" lang="ja-JP" altLang="en-US" dirty="0"/>
          </a:p>
        </p:txBody>
      </p:sp>
      <p:graphicFrame>
        <p:nvGraphicFramePr>
          <p:cNvPr id="4" name="オブジェクト 3"/>
          <p:cNvGraphicFramePr>
            <a:graphicFrameLocks noChangeAspect="1"/>
          </p:cNvGraphicFramePr>
          <p:nvPr/>
        </p:nvGraphicFramePr>
        <p:xfrm>
          <a:off x="1691680" y="2996952"/>
          <a:ext cx="5546939" cy="2592288"/>
        </p:xfrm>
        <a:graphic>
          <a:graphicData uri="http://schemas.openxmlformats.org/presentationml/2006/ole">
            <mc:AlternateContent xmlns:mc="http://schemas.openxmlformats.org/markup-compatibility/2006">
              <mc:Choice xmlns:v="urn:schemas-microsoft-com:vml" Requires="v">
                <p:oleObj spid="_x0000_s10250" name="数式" r:id="rId3" imgW="2527200" imgH="1180800" progId="Equation.3">
                  <p:embed/>
                </p:oleObj>
              </mc:Choice>
              <mc:Fallback>
                <p:oleObj name="数式" r:id="rId3" imgW="2527200" imgH="1180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1680" y="2996952"/>
                        <a:ext cx="5546939" cy="2592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a:t>最大化された</a:t>
            </a:r>
            <a:r>
              <a:rPr lang="ja-JP" altLang="en-US" dirty="0" smtClean="0"/>
              <a:t>分散が求められたら，もとの連立方程式に戻って，重み（連立方程式の解）を求める．</a:t>
            </a:r>
            <a:endParaRPr lang="en-US" altLang="ja-JP" dirty="0" smtClean="0"/>
          </a:p>
          <a:p>
            <a:r>
              <a:rPr lang="ja-JP" altLang="en-US" dirty="0"/>
              <a:t>連立</a:t>
            </a:r>
            <a:r>
              <a:rPr lang="ja-JP" altLang="en-US" dirty="0" smtClean="0"/>
              <a:t>方程式の解は不定（行列式の値がゼロであったことに注意）なので，２乗和が１という制約を満たすように重みを決める．</a:t>
            </a:r>
            <a:endParaRPr kumimoji="1" lang="ja-JP"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a:t>下の式のよう</a:t>
            </a:r>
            <a:r>
              <a:rPr lang="ja-JP" altLang="en-US" dirty="0" smtClean="0"/>
              <a:t>に，一次変換において方向の変わらないベクトルを</a:t>
            </a:r>
            <a:r>
              <a:rPr lang="ja-JP" altLang="en-US" u="sng" dirty="0" smtClean="0">
                <a:solidFill>
                  <a:srgbClr val="FF0000"/>
                </a:solidFill>
              </a:rPr>
              <a:t>固有ベクトル</a:t>
            </a:r>
            <a:r>
              <a:rPr lang="ja-JP" altLang="en-US" dirty="0" smtClean="0"/>
              <a:t>（</a:t>
            </a:r>
            <a:r>
              <a:rPr lang="en-US" altLang="ja-JP" dirty="0" smtClean="0"/>
              <a:t>eigenvector</a:t>
            </a:r>
            <a:r>
              <a:rPr lang="ja-JP" altLang="en-US" dirty="0" smtClean="0"/>
              <a:t>），一次変換による固有ベクトルの伸縮率 </a:t>
            </a:r>
            <a:r>
              <a:rPr lang="en-US" altLang="ja-JP" dirty="0" smtClean="0"/>
              <a:t>λ </a:t>
            </a:r>
            <a:r>
              <a:rPr lang="ja-JP" altLang="en-US" dirty="0" smtClean="0"/>
              <a:t>を</a:t>
            </a:r>
            <a:r>
              <a:rPr lang="ja-JP" altLang="en-US" u="sng" dirty="0" smtClean="0">
                <a:solidFill>
                  <a:srgbClr val="FF0000"/>
                </a:solidFill>
              </a:rPr>
              <a:t>固有値</a:t>
            </a:r>
            <a:r>
              <a:rPr lang="ja-JP" altLang="en-US" dirty="0" smtClean="0"/>
              <a:t>（</a:t>
            </a:r>
            <a:r>
              <a:rPr lang="en-US" altLang="ja-JP" dirty="0" err="1" smtClean="0"/>
              <a:t>eigenvalue</a:t>
            </a:r>
            <a:r>
              <a:rPr lang="ja-JP" altLang="en-US" dirty="0" smtClean="0"/>
              <a:t>）と呼ぶ．</a:t>
            </a:r>
            <a:endParaRPr lang="en-US" altLang="ja-JP" dirty="0" smtClean="0"/>
          </a:p>
          <a:p>
            <a:endParaRPr kumimoji="1" lang="en-US" altLang="ja-JP" dirty="0"/>
          </a:p>
          <a:p>
            <a:endParaRPr lang="en-US" altLang="ja-JP" dirty="0" smtClean="0"/>
          </a:p>
          <a:p>
            <a:r>
              <a:rPr lang="ja-JP" altLang="en-US" u="sng" dirty="0" smtClean="0"/>
              <a:t>主成分分析における主成分の分散と重みを求める問題は，分散共分散行列の固有値と固有ベクトルを求める問題になる</a:t>
            </a:r>
            <a:r>
              <a:rPr lang="ja-JP" altLang="en-US" dirty="0" smtClean="0"/>
              <a:t>．</a:t>
            </a:r>
            <a:endParaRPr kumimoji="1" lang="en-US" altLang="ja-JP" dirty="0"/>
          </a:p>
        </p:txBody>
      </p:sp>
      <p:graphicFrame>
        <p:nvGraphicFramePr>
          <p:cNvPr id="11266" name="Object 2"/>
          <p:cNvGraphicFramePr>
            <a:graphicFrameLocks noChangeAspect="1"/>
          </p:cNvGraphicFramePr>
          <p:nvPr/>
        </p:nvGraphicFramePr>
        <p:xfrm>
          <a:off x="2195737" y="3429000"/>
          <a:ext cx="3384375" cy="1080464"/>
        </p:xfrm>
        <a:graphic>
          <a:graphicData uri="http://schemas.openxmlformats.org/presentationml/2006/ole">
            <mc:AlternateContent xmlns:mc="http://schemas.openxmlformats.org/markup-compatibility/2006">
              <mc:Choice xmlns:v="urn:schemas-microsoft-com:vml" Requires="v">
                <p:oleObj spid="_x0000_s11275" name="数式" r:id="rId3" imgW="1511280" imgH="482400" progId="Equation.3">
                  <p:embed/>
                </p:oleObj>
              </mc:Choice>
              <mc:Fallback>
                <p:oleObj name="数式" r:id="rId3" imgW="151128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737" y="3429000"/>
                        <a:ext cx="3384375" cy="10804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3275856" y="3284984"/>
            <a:ext cx="576064" cy="93610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6" name="角丸四角形 5"/>
          <p:cNvSpPr/>
          <p:nvPr/>
        </p:nvSpPr>
        <p:spPr>
          <a:xfrm>
            <a:off x="2627784" y="3284984"/>
            <a:ext cx="576064" cy="9361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各主成分の構成に用いられる重みのベクトルを並べて行列 </a:t>
            </a:r>
            <a:r>
              <a:rPr kumimoji="1" lang="en-US" altLang="ja-JP" i="1" dirty="0" smtClean="0">
                <a:latin typeface="Times New Roman" pitchFamily="18" charset="0"/>
                <a:cs typeface="Times New Roman" pitchFamily="18" charset="0"/>
              </a:rPr>
              <a:t>X</a:t>
            </a:r>
            <a:r>
              <a:rPr kumimoji="1" lang="en-US" altLang="ja-JP" dirty="0" smtClean="0"/>
              <a:t> </a:t>
            </a:r>
            <a:r>
              <a:rPr kumimoji="1" lang="ja-JP" altLang="en-US" dirty="0" smtClean="0"/>
              <a:t>を作る．２変数の場合，</a:t>
            </a:r>
            <a:r>
              <a:rPr kumimoji="1" lang="en-US" altLang="ja-JP" dirty="0" smtClean="0"/>
              <a:t>(1-16) </a:t>
            </a:r>
            <a:r>
              <a:rPr kumimoji="1" lang="ja-JP" altLang="en-US" dirty="0" smtClean="0"/>
              <a:t>式の記号を使うと，</a:t>
            </a:r>
            <a:endParaRPr kumimoji="1" lang="en-US" altLang="ja-JP" dirty="0" smtClean="0"/>
          </a:p>
          <a:p>
            <a:endParaRPr lang="en-US" altLang="ja-JP" dirty="0" smtClean="0"/>
          </a:p>
          <a:p>
            <a:endParaRPr lang="en-US" altLang="ja-JP" dirty="0" smtClean="0"/>
          </a:p>
          <a:p>
            <a:r>
              <a:rPr lang="ja-JP" altLang="en-US" dirty="0" smtClean="0"/>
              <a:t>分散共分散行列 </a:t>
            </a:r>
            <a:r>
              <a:rPr lang="en-US" altLang="ja-JP" i="1" dirty="0" smtClean="0">
                <a:latin typeface="Times New Roman" pitchFamily="18" charset="0"/>
                <a:cs typeface="Times New Roman" pitchFamily="18" charset="0"/>
              </a:rPr>
              <a:t>S</a:t>
            </a:r>
            <a:r>
              <a:rPr lang="en-US" altLang="ja-JP" dirty="0" smtClean="0"/>
              <a:t> </a:t>
            </a:r>
            <a:r>
              <a:rPr lang="ja-JP" altLang="en-US" dirty="0" smtClean="0"/>
              <a:t>は，行列</a:t>
            </a:r>
            <a:r>
              <a:rPr lang="ja-JP" altLang="en-US" i="1" dirty="0" smtClean="0">
                <a:latin typeface="Times New Roman" pitchFamily="18" charset="0"/>
                <a:cs typeface="Times New Roman" pitchFamily="18" charset="0"/>
              </a:rPr>
              <a:t> </a:t>
            </a:r>
            <a:r>
              <a:rPr lang="en-US" altLang="ja-JP" i="1" dirty="0" smtClean="0">
                <a:latin typeface="Times New Roman" pitchFamily="18" charset="0"/>
                <a:cs typeface="Times New Roman" pitchFamily="18" charset="0"/>
              </a:rPr>
              <a:t>X </a:t>
            </a:r>
            <a:r>
              <a:rPr lang="ja-JP" altLang="en-US" dirty="0" smtClean="0"/>
              <a:t>とその転置行列 </a:t>
            </a:r>
            <a:r>
              <a:rPr lang="en-US" altLang="ja-JP" i="1" dirty="0" err="1" smtClean="0">
                <a:latin typeface="Times New Roman" pitchFamily="18" charset="0"/>
                <a:cs typeface="Times New Roman" pitchFamily="18" charset="0"/>
              </a:rPr>
              <a:t>X</a:t>
            </a:r>
            <a:r>
              <a:rPr lang="en-US" altLang="ja-JP" i="1" baseline="30000" dirty="0" err="1" smtClean="0">
                <a:latin typeface="Times New Roman" pitchFamily="18" charset="0"/>
                <a:cs typeface="Times New Roman" pitchFamily="18" charset="0"/>
              </a:rPr>
              <a:t>t</a:t>
            </a:r>
            <a:r>
              <a:rPr lang="en-US" altLang="ja-JP" dirty="0" smtClean="0"/>
              <a:t> </a:t>
            </a:r>
            <a:r>
              <a:rPr lang="ja-JP" altLang="en-US" dirty="0" smtClean="0"/>
              <a:t>を用いて，以下のように</a:t>
            </a:r>
            <a:r>
              <a:rPr lang="ja-JP" altLang="en-US" u="sng" dirty="0" smtClean="0">
                <a:solidFill>
                  <a:srgbClr val="FF0000"/>
                </a:solidFill>
              </a:rPr>
              <a:t>対角化</a:t>
            </a:r>
            <a:r>
              <a:rPr lang="ja-JP" altLang="en-US" dirty="0" smtClean="0"/>
              <a:t>される</a:t>
            </a:r>
            <a:r>
              <a:rPr lang="en-US" altLang="ja-JP" dirty="0" smtClean="0"/>
              <a:t>.</a:t>
            </a:r>
          </a:p>
        </p:txBody>
      </p:sp>
      <p:graphicFrame>
        <p:nvGraphicFramePr>
          <p:cNvPr id="4" name="オブジェクト 3"/>
          <p:cNvGraphicFramePr>
            <a:graphicFrameLocks noChangeAspect="1"/>
          </p:cNvGraphicFramePr>
          <p:nvPr/>
        </p:nvGraphicFramePr>
        <p:xfrm>
          <a:off x="1979712" y="3284984"/>
          <a:ext cx="1970745" cy="936104"/>
        </p:xfrm>
        <a:graphic>
          <a:graphicData uri="http://schemas.openxmlformats.org/presentationml/2006/ole">
            <mc:AlternateContent xmlns:mc="http://schemas.openxmlformats.org/markup-compatibility/2006">
              <mc:Choice xmlns:v="urn:schemas-microsoft-com:vml" Requires="v">
                <p:oleObj spid="_x0000_s66591" name="数式" r:id="rId3" imgW="1015920" imgH="482400" progId="Equation.3">
                  <p:embed/>
                </p:oleObj>
              </mc:Choice>
              <mc:Fallback>
                <p:oleObj name="数式" r:id="rId3" imgW="101592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712" y="3284984"/>
                        <a:ext cx="1970745" cy="9361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オブジェクト 4"/>
          <p:cNvGraphicFramePr>
            <a:graphicFrameLocks noChangeAspect="1"/>
          </p:cNvGraphicFramePr>
          <p:nvPr/>
        </p:nvGraphicFramePr>
        <p:xfrm>
          <a:off x="1979712" y="5373216"/>
          <a:ext cx="2251653" cy="961380"/>
        </p:xfrm>
        <a:graphic>
          <a:graphicData uri="http://schemas.openxmlformats.org/presentationml/2006/ole">
            <mc:AlternateContent xmlns:mc="http://schemas.openxmlformats.org/markup-compatibility/2006">
              <mc:Choice xmlns:v="urn:schemas-microsoft-com:vml" Requires="v">
                <p:oleObj spid="_x0000_s66592" name="数式" r:id="rId5" imgW="1130040" imgH="482400" progId="Equation.3">
                  <p:embed/>
                </p:oleObj>
              </mc:Choice>
              <mc:Fallback>
                <p:oleObj name="数式" r:id="rId5" imgW="113004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9712" y="5373216"/>
                        <a:ext cx="2251653" cy="9613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オブジェクト 9"/>
          <p:cNvGraphicFramePr>
            <a:graphicFrameLocks noChangeAspect="1"/>
          </p:cNvGraphicFramePr>
          <p:nvPr/>
        </p:nvGraphicFramePr>
        <p:xfrm>
          <a:off x="5508104" y="5445224"/>
          <a:ext cx="2367508" cy="546348"/>
        </p:xfrm>
        <a:graphic>
          <a:graphicData uri="http://schemas.openxmlformats.org/presentationml/2006/ole">
            <mc:AlternateContent xmlns:mc="http://schemas.openxmlformats.org/markup-compatibility/2006">
              <mc:Choice xmlns:v="urn:schemas-microsoft-com:vml" Requires="v">
                <p:oleObj spid="_x0000_s66593" name="数式" r:id="rId7" imgW="990360" imgH="228600" progId="Equation.3">
                  <p:embed/>
                </p:oleObj>
              </mc:Choice>
              <mc:Fallback>
                <p:oleObj name="数式" r:id="rId7" imgW="990360" imgH="22860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08104" y="5445224"/>
                        <a:ext cx="2367508" cy="5463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テキスト ボックス 10"/>
          <p:cNvSpPr txBox="1"/>
          <p:nvPr/>
        </p:nvSpPr>
        <p:spPr>
          <a:xfrm>
            <a:off x="5436096" y="6021288"/>
            <a:ext cx="2954655" cy="369332"/>
          </a:xfrm>
          <a:prstGeom prst="rect">
            <a:avLst/>
          </a:prstGeom>
          <a:noFill/>
        </p:spPr>
        <p:txBody>
          <a:bodyPr wrap="none" rtlCol="0">
            <a:spAutoFit/>
          </a:bodyPr>
          <a:lstStyle/>
          <a:p>
            <a:r>
              <a:rPr lang="ja-JP" altLang="en-US" dirty="0" smtClean="0"/>
              <a:t>（正方行列の固有値の性質）</a:t>
            </a:r>
            <a:endParaRPr kumimoji="1" lang="ja-JP"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理解確認のポイント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主成分分析の目的を説明できますか？</a:t>
            </a:r>
            <a:endParaRPr kumimoji="1" lang="en-US" altLang="ja-JP" dirty="0" smtClean="0"/>
          </a:p>
          <a:p>
            <a:r>
              <a:rPr lang="ja-JP" altLang="en-US" dirty="0" smtClean="0"/>
              <a:t>主成分とは何か，説明できますか？</a:t>
            </a:r>
            <a:endParaRPr lang="en-US" altLang="ja-JP" dirty="0" smtClean="0"/>
          </a:p>
          <a:p>
            <a:pPr lvl="1"/>
            <a:r>
              <a:rPr kumimoji="1" lang="ja-JP" altLang="en-US" dirty="0" smtClean="0"/>
              <a:t>分散が最大となる合成変数</a:t>
            </a:r>
            <a:endParaRPr kumimoji="1" lang="en-US" altLang="ja-JP" dirty="0" smtClean="0"/>
          </a:p>
          <a:p>
            <a:pPr lvl="1"/>
            <a:r>
              <a:rPr kumimoji="1" lang="ja-JP" altLang="en-US" dirty="0" smtClean="0"/>
              <a:t>重みの２乗和は１</a:t>
            </a:r>
            <a:endParaRPr kumimoji="1" lang="en-US" altLang="ja-JP" dirty="0" smtClean="0"/>
          </a:p>
          <a:p>
            <a:pPr lvl="1"/>
            <a:r>
              <a:rPr lang="ja-JP" altLang="en-US" dirty="0"/>
              <a:t>合成</a:t>
            </a:r>
            <a:r>
              <a:rPr lang="ja-JP" altLang="en-US" dirty="0" smtClean="0"/>
              <a:t>する変数が </a:t>
            </a:r>
            <a:r>
              <a:rPr lang="en-US" altLang="ja-JP" i="1" dirty="0" smtClean="0">
                <a:latin typeface="Times New Roman" panose="02020603050405020304" pitchFamily="18" charset="0"/>
                <a:cs typeface="Times New Roman" panose="02020603050405020304" pitchFamily="18" charset="0"/>
              </a:rPr>
              <a:t>p</a:t>
            </a:r>
            <a:r>
              <a:rPr lang="en-US" altLang="ja-JP" dirty="0" smtClean="0"/>
              <a:t> </a:t>
            </a:r>
            <a:r>
              <a:rPr lang="ja-JP" altLang="en-US" dirty="0" smtClean="0"/>
              <a:t>個のとき，最大で </a:t>
            </a:r>
            <a:r>
              <a:rPr lang="en-US" altLang="ja-JP" i="1" dirty="0" smtClean="0">
                <a:latin typeface="Times New Roman" panose="02020603050405020304" pitchFamily="18" charset="0"/>
                <a:cs typeface="Times New Roman" panose="02020603050405020304" pitchFamily="18" charset="0"/>
              </a:rPr>
              <a:t>p</a:t>
            </a:r>
            <a:r>
              <a:rPr lang="en-US" altLang="ja-JP" dirty="0" smtClean="0"/>
              <a:t> </a:t>
            </a:r>
            <a:r>
              <a:rPr lang="ja-JP" altLang="en-US" dirty="0" smtClean="0"/>
              <a:t>個の主成分を合成できる</a:t>
            </a:r>
            <a:endParaRPr lang="en-US" altLang="ja-JP" dirty="0" smtClean="0"/>
          </a:p>
          <a:p>
            <a:pPr lvl="1"/>
            <a:r>
              <a:rPr kumimoji="1" lang="ja-JP" altLang="en-US" dirty="0" smtClean="0"/>
              <a:t>主成分はどうしの相関はゼロ</a:t>
            </a:r>
            <a:endParaRPr kumimoji="1" lang="ja-JP" altLang="en-US" dirty="0"/>
          </a:p>
        </p:txBody>
      </p:sp>
    </p:spTree>
    <p:extLst>
      <p:ext uri="{BB962C8B-B14F-4D97-AF65-F5344CB8AC3E}">
        <p14:creationId xmlns:p14="http://schemas.microsoft.com/office/powerpoint/2010/main" val="34973580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合成する変数が </a:t>
            </a:r>
            <a:r>
              <a:rPr lang="en-US" altLang="ja-JP" i="1" dirty="0">
                <a:latin typeface="Times New Roman" panose="02020603050405020304" pitchFamily="18" charset="0"/>
                <a:cs typeface="Times New Roman" panose="02020603050405020304" pitchFamily="18" charset="0"/>
              </a:rPr>
              <a:t>p</a:t>
            </a:r>
            <a:r>
              <a:rPr lang="en-US" altLang="ja-JP" dirty="0"/>
              <a:t> </a:t>
            </a:r>
            <a:r>
              <a:rPr lang="ja-JP" altLang="en-US" dirty="0"/>
              <a:t>個のとき</a:t>
            </a:r>
            <a:r>
              <a:rPr lang="ja-JP" altLang="en-US" dirty="0" smtClean="0"/>
              <a:t>，</a:t>
            </a:r>
            <a:r>
              <a:rPr lang="en-US" altLang="ja-JP" i="1" dirty="0" smtClean="0">
                <a:latin typeface="Times New Roman" panose="02020603050405020304" pitchFamily="18" charset="0"/>
                <a:cs typeface="Times New Roman" panose="02020603050405020304" pitchFamily="18" charset="0"/>
              </a:rPr>
              <a:t>p</a:t>
            </a:r>
            <a:r>
              <a:rPr lang="en-US" altLang="ja-JP" dirty="0" smtClean="0"/>
              <a:t> </a:t>
            </a:r>
            <a:r>
              <a:rPr lang="ja-JP" altLang="en-US" dirty="0"/>
              <a:t>個</a:t>
            </a:r>
            <a:r>
              <a:rPr lang="ja-JP" altLang="en-US" dirty="0" smtClean="0"/>
              <a:t>の主成分の分散を合計すると，何に等しくなるかわかりますか？</a:t>
            </a:r>
            <a:endParaRPr lang="en-US" altLang="ja-JP" dirty="0" smtClean="0"/>
          </a:p>
          <a:p>
            <a:r>
              <a:rPr lang="ja-JP" altLang="en-US" dirty="0" smtClean="0"/>
              <a:t>主成分</a:t>
            </a:r>
            <a:r>
              <a:rPr lang="ja-JP" altLang="en-US" dirty="0"/>
              <a:t>分析</a:t>
            </a:r>
            <a:r>
              <a:rPr lang="ja-JP" altLang="en-US" dirty="0" smtClean="0"/>
              <a:t>の幾何学的意味を説明できますか？</a:t>
            </a:r>
            <a:endParaRPr lang="en-US" altLang="ja-JP" dirty="0" smtClean="0"/>
          </a:p>
          <a:p>
            <a:pPr lvl="1"/>
            <a:r>
              <a:rPr kumimoji="1" lang="ja-JP" altLang="en-US" dirty="0"/>
              <a:t>２変数</a:t>
            </a:r>
            <a:r>
              <a:rPr kumimoji="1" lang="ja-JP" altLang="en-US" dirty="0" smtClean="0"/>
              <a:t>を標準化してからの主成分分析での，軸の回転角は？</a:t>
            </a:r>
            <a:endParaRPr kumimoji="1" lang="ja-JP" altLang="en-US" dirty="0"/>
          </a:p>
        </p:txBody>
      </p:sp>
    </p:spTree>
    <p:extLst>
      <p:ext uri="{BB962C8B-B14F-4D97-AF65-F5344CB8AC3E}">
        <p14:creationId xmlns:p14="http://schemas.microsoft.com/office/powerpoint/2010/main" val="1835584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変数を標準化する目的は何か，説明できますか？</a:t>
            </a:r>
            <a:endParaRPr kumimoji="1" lang="en-US" altLang="ja-JP" dirty="0" smtClean="0"/>
          </a:p>
          <a:p>
            <a:r>
              <a:rPr lang="ja-JP" altLang="en-US" dirty="0"/>
              <a:t>変数</a:t>
            </a:r>
            <a:r>
              <a:rPr lang="ja-JP" altLang="en-US" dirty="0" smtClean="0"/>
              <a:t>を標準化しての主成分分析では，もとの変数と主成分との相関係数は何に比例しますか？</a:t>
            </a:r>
            <a:endParaRPr lang="en-US" altLang="ja-JP" dirty="0" smtClean="0"/>
          </a:p>
          <a:p>
            <a:pPr lvl="1"/>
            <a:r>
              <a:rPr lang="ja-JP" altLang="en-US" dirty="0" smtClean="0"/>
              <a:t>この相関係数の２乗和は，主成分の分散に等しい．</a:t>
            </a:r>
            <a:endParaRPr lang="en-US" altLang="ja-JP" dirty="0" smtClean="0"/>
          </a:p>
          <a:p>
            <a:endParaRPr kumimoji="1" lang="ja-JP" altLang="en-US" dirty="0"/>
          </a:p>
        </p:txBody>
      </p:sp>
    </p:spTree>
    <p:extLst>
      <p:ext uri="{BB962C8B-B14F-4D97-AF65-F5344CB8AC3E}">
        <p14:creationId xmlns:p14="http://schemas.microsoft.com/office/powerpoint/2010/main" val="4246436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主成分分析の主要な目的は，</a:t>
            </a:r>
            <a:r>
              <a:rPr lang="ja-JP" altLang="en-US" u="sng" dirty="0"/>
              <a:t>相互に相関のある</a:t>
            </a:r>
            <a:r>
              <a:rPr lang="ja-JP" altLang="en-US" i="1" u="sng" dirty="0">
                <a:latin typeface="Times New Roman" pitchFamily="18" charset="0"/>
                <a:cs typeface="Times New Roman" pitchFamily="18" charset="0"/>
              </a:rPr>
              <a:t> </a:t>
            </a:r>
            <a:r>
              <a:rPr lang="en-US" altLang="ja-JP" i="1" u="sng" dirty="0">
                <a:latin typeface="Times New Roman" pitchFamily="18" charset="0"/>
                <a:cs typeface="Times New Roman" pitchFamily="18" charset="0"/>
              </a:rPr>
              <a:t>p </a:t>
            </a:r>
            <a:r>
              <a:rPr lang="ja-JP" altLang="en-US" u="sng" dirty="0"/>
              <a:t>個の変数を，それら変数</a:t>
            </a:r>
            <a:r>
              <a:rPr lang="ja-JP" altLang="en-US" u="sng" dirty="0" smtClean="0"/>
              <a:t>に含まれる情報を大きく損なうことなく，相互に無相関の，より少ない変数に置き換える</a:t>
            </a:r>
            <a:r>
              <a:rPr lang="ja-JP" altLang="en-US" dirty="0" smtClean="0"/>
              <a:t>こと．</a:t>
            </a:r>
            <a:r>
              <a:rPr lang="ja-JP" altLang="en-US" u="sng" dirty="0" smtClean="0">
                <a:solidFill>
                  <a:srgbClr val="FF0000"/>
                </a:solidFill>
              </a:rPr>
              <a:t>次元縮約</a:t>
            </a:r>
            <a:r>
              <a:rPr lang="ja-JP" altLang="en-US" dirty="0" smtClean="0"/>
              <a:t>．</a:t>
            </a:r>
            <a:endParaRPr lang="en-US" altLang="ja-JP" dirty="0" smtClean="0"/>
          </a:p>
          <a:p>
            <a:pPr lvl="1"/>
            <a:r>
              <a:rPr lang="ja-JP" altLang="en-US" dirty="0" smtClean="0"/>
              <a:t>後述するように，</a:t>
            </a:r>
            <a:r>
              <a:rPr lang="en-US" altLang="ja-JP" i="1" dirty="0" smtClean="0">
                <a:latin typeface="Times New Roman" pitchFamily="18" charset="0"/>
                <a:cs typeface="Times New Roman" pitchFamily="18" charset="0"/>
              </a:rPr>
              <a:t>p</a:t>
            </a:r>
            <a:r>
              <a:rPr lang="en-US" altLang="ja-JP" dirty="0" smtClean="0"/>
              <a:t> </a:t>
            </a:r>
            <a:r>
              <a:rPr lang="ja-JP" altLang="en-US" dirty="0" smtClean="0"/>
              <a:t>個の変数の分散を合計すると，</a:t>
            </a:r>
            <a:r>
              <a:rPr lang="en-US" altLang="ja-JP" i="1" dirty="0" smtClean="0">
                <a:latin typeface="Times New Roman" pitchFamily="18" charset="0"/>
                <a:cs typeface="Times New Roman" pitchFamily="18" charset="0"/>
              </a:rPr>
              <a:t> p</a:t>
            </a:r>
            <a:r>
              <a:rPr lang="en-US" altLang="ja-JP" dirty="0" smtClean="0"/>
              <a:t> </a:t>
            </a:r>
            <a:r>
              <a:rPr lang="ja-JP" altLang="en-US" dirty="0" smtClean="0"/>
              <a:t>個の主成分の分散の合計に等しい．</a:t>
            </a:r>
            <a:endParaRPr lang="en-US" altLang="ja-JP" dirty="0" smtClean="0"/>
          </a:p>
          <a:p>
            <a:pPr lvl="1"/>
            <a:r>
              <a:rPr lang="ja-JP" altLang="en-US" dirty="0" smtClean="0"/>
              <a:t>より少数の主成分の分散を合計したとき，それがもとの全分散とあまり大きく変わらないならば，情報の損失は小さい．</a:t>
            </a:r>
            <a:endParaRPr lang="en-US" altLang="ja-JP" dirty="0" smtClean="0"/>
          </a:p>
          <a:p>
            <a:pPr lvl="1"/>
            <a:endParaRPr lang="en-US" altLang="ja-JP"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行列</a:t>
            </a:r>
            <a:r>
              <a:rPr lang="ja-JP" altLang="en-US" dirty="0" smtClean="0"/>
              <a:t>の固有値および固有ベクトルとは何か，説明できますか？</a:t>
            </a:r>
            <a:endParaRPr kumimoji="1" lang="en-US" altLang="ja-JP" dirty="0" smtClean="0"/>
          </a:p>
          <a:p>
            <a:r>
              <a:rPr kumimoji="1" lang="ja-JP" altLang="en-US" dirty="0" smtClean="0"/>
              <a:t>分散共分散行列の固有値と固有ベクトルは，主成分分析での何と対応しているかわかりますか？</a:t>
            </a:r>
            <a:endParaRPr kumimoji="1" lang="en-US" altLang="ja-JP" dirty="0" smtClean="0"/>
          </a:p>
          <a:p>
            <a:pPr lvl="1"/>
            <a:r>
              <a:rPr lang="ja-JP" altLang="en-US" dirty="0"/>
              <a:t>変数を標準化した場合に</a:t>
            </a:r>
            <a:r>
              <a:rPr lang="ja-JP" altLang="en-US" dirty="0" smtClean="0"/>
              <a:t>は相関行列</a:t>
            </a:r>
            <a:endParaRPr kumimoji="1" lang="ja-JP" altLang="en-US" dirty="0"/>
          </a:p>
        </p:txBody>
      </p:sp>
    </p:spTree>
    <p:extLst>
      <p:ext uri="{BB962C8B-B14F-4D97-AF65-F5344CB8AC3E}">
        <p14:creationId xmlns:p14="http://schemas.microsoft.com/office/powerpoint/2010/main" val="591552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noFill/>
          </a:ln>
        </p:spPr>
        <p:txBody>
          <a:bodyPr>
            <a:normAutofit/>
          </a:bodyPr>
          <a:lstStyle/>
          <a:p>
            <a:r>
              <a:rPr lang="ja-JP" altLang="en-US" dirty="0" smtClean="0"/>
              <a:t>２．２変量データの主成分分析</a:t>
            </a:r>
            <a:r>
              <a:rPr lang="en-US" altLang="ja-JP" dirty="0" smtClean="0"/>
              <a:t>(1)</a:t>
            </a:r>
            <a:endParaRPr kumimoji="1" lang="ja-JP" altLang="en-US" dirty="0"/>
          </a:p>
        </p:txBody>
      </p:sp>
      <p:sp>
        <p:nvSpPr>
          <p:cNvPr id="3" name="コンテンツ プレースホルダ 2"/>
          <p:cNvSpPr>
            <a:spLocks noGrp="1"/>
          </p:cNvSpPr>
          <p:nvPr>
            <p:ph idx="1"/>
          </p:nvPr>
        </p:nvSpPr>
        <p:spPr/>
        <p:txBody>
          <a:bodyPr/>
          <a:lstStyle/>
          <a:p>
            <a:r>
              <a:rPr lang="ja-JP" altLang="en-US" dirty="0"/>
              <a:t>主成分分析</a:t>
            </a:r>
            <a:r>
              <a:rPr lang="ja-JP" altLang="en-US" dirty="0" smtClean="0"/>
              <a:t>を行うデータには多くの変数が含まれるのが一般的．説明のため，２変数の場合を考える．</a:t>
            </a:r>
            <a:endParaRPr lang="en-US" altLang="ja-JP" dirty="0" smtClean="0"/>
          </a:p>
          <a:p>
            <a:pPr lvl="1"/>
            <a:r>
              <a:rPr kumimoji="1" lang="ja-JP" altLang="en-US" dirty="0" smtClean="0"/>
              <a:t>例題：２０人の大学生</a:t>
            </a:r>
            <a:endParaRPr kumimoji="1" lang="en-US" altLang="ja-JP" dirty="0" smtClean="0"/>
          </a:p>
          <a:p>
            <a:pPr lvl="1"/>
            <a:r>
              <a:rPr lang="en-US" altLang="ja-JP" i="1" dirty="0" smtClean="0">
                <a:latin typeface="Times New Roman" pitchFamily="18" charset="0"/>
                <a:cs typeface="Times New Roman" pitchFamily="18" charset="0"/>
              </a:rPr>
              <a:t>X</a:t>
            </a:r>
            <a:r>
              <a:rPr lang="en-US" altLang="ja-JP" baseline="-25000" dirty="0" smtClean="0"/>
              <a:t>1</a:t>
            </a:r>
            <a:r>
              <a:rPr lang="ja-JP" altLang="en-US" dirty="0" smtClean="0"/>
              <a:t>：教育統計学（</a:t>
            </a:r>
            <a:r>
              <a:rPr lang="en-US" altLang="ja-JP" dirty="0" smtClean="0"/>
              <a:t>stat1</a:t>
            </a:r>
            <a:r>
              <a:rPr lang="ja-JP" altLang="en-US" dirty="0" smtClean="0"/>
              <a:t>）</a:t>
            </a:r>
            <a:endParaRPr lang="en-US" altLang="ja-JP" dirty="0" smtClean="0"/>
          </a:p>
          <a:p>
            <a:pPr lvl="1"/>
            <a:r>
              <a:rPr lang="en-US" altLang="ja-JP" i="1" dirty="0" smtClean="0">
                <a:latin typeface="Times New Roman" pitchFamily="18" charset="0"/>
                <a:cs typeface="Times New Roman" pitchFamily="18" charset="0"/>
              </a:rPr>
              <a:t>X</a:t>
            </a:r>
            <a:r>
              <a:rPr lang="en-US" altLang="ja-JP" baseline="-25000" dirty="0" smtClean="0"/>
              <a:t>2</a:t>
            </a:r>
            <a:r>
              <a:rPr lang="ja-JP" altLang="en-US" dirty="0" smtClean="0"/>
              <a:t>：心理測定法（</a:t>
            </a:r>
            <a:r>
              <a:rPr lang="en-US" altLang="ja-JP" dirty="0" smtClean="0"/>
              <a:t>stat2</a:t>
            </a:r>
            <a:r>
              <a:rPr lang="ja-JP" altLang="en-US" dirty="0" smtClean="0"/>
              <a:t>）</a:t>
            </a:r>
            <a:endParaRPr kumimoji="1" lang="ja-JP" altLang="en-US" dirty="0"/>
          </a:p>
        </p:txBody>
      </p:sp>
      <p:sp>
        <p:nvSpPr>
          <p:cNvPr id="4" name="正方形/長方形 3"/>
          <p:cNvSpPr/>
          <p:nvPr/>
        </p:nvSpPr>
        <p:spPr>
          <a:xfrm>
            <a:off x="4716016" y="2924944"/>
            <a:ext cx="4248472" cy="3046988"/>
          </a:xfrm>
          <a:prstGeom prst="rect">
            <a:avLst/>
          </a:prstGeom>
          <a:ln>
            <a:solidFill>
              <a:schemeClr val="accent1"/>
            </a:solidFill>
          </a:ln>
        </p:spPr>
        <p:txBody>
          <a:bodyPr wrap="square">
            <a:spAutoFit/>
          </a:bodyPr>
          <a:lstStyle/>
          <a:p>
            <a:r>
              <a:rPr lang="en-US" altLang="ja-JP" sz="2400" dirty="0" smtClean="0">
                <a:latin typeface="Courier New" panose="02070309020205020404" pitchFamily="49" charset="0"/>
                <a:cs typeface="Courier New" panose="02070309020205020404" pitchFamily="49" charset="0"/>
              </a:rPr>
              <a:t>&gt; head(pca1)</a:t>
            </a:r>
          </a:p>
          <a:p>
            <a:r>
              <a:rPr lang="en-US" altLang="ja-JP" sz="2400" dirty="0" smtClean="0">
                <a:latin typeface="Courier New" panose="02070309020205020404" pitchFamily="49" charset="0"/>
                <a:cs typeface="Courier New" panose="02070309020205020404" pitchFamily="49" charset="0"/>
              </a:rPr>
              <a:t>  Student stat1 stat2</a:t>
            </a:r>
          </a:p>
          <a:p>
            <a:r>
              <a:rPr lang="en-US" altLang="ja-JP" sz="2400" dirty="0" smtClean="0">
                <a:latin typeface="Courier New" panose="02070309020205020404" pitchFamily="49" charset="0"/>
                <a:cs typeface="Courier New" panose="02070309020205020404" pitchFamily="49" charset="0"/>
              </a:rPr>
              <a:t>1       1    48    64</a:t>
            </a:r>
          </a:p>
          <a:p>
            <a:r>
              <a:rPr lang="en-US" altLang="ja-JP" sz="2400" dirty="0" smtClean="0">
                <a:latin typeface="Courier New" panose="02070309020205020404" pitchFamily="49" charset="0"/>
                <a:cs typeface="Courier New" panose="02070309020205020404" pitchFamily="49" charset="0"/>
              </a:rPr>
              <a:t>2       2    80    76</a:t>
            </a:r>
          </a:p>
          <a:p>
            <a:r>
              <a:rPr lang="en-US" altLang="ja-JP" sz="2400" dirty="0" smtClean="0">
                <a:latin typeface="Courier New" panose="02070309020205020404" pitchFamily="49" charset="0"/>
                <a:cs typeface="Courier New" panose="02070309020205020404" pitchFamily="49" charset="0"/>
              </a:rPr>
              <a:t>3       3    80    84</a:t>
            </a:r>
          </a:p>
          <a:p>
            <a:r>
              <a:rPr lang="en-US" altLang="ja-JP" sz="2400" dirty="0" smtClean="0">
                <a:latin typeface="Courier New" panose="02070309020205020404" pitchFamily="49" charset="0"/>
                <a:cs typeface="Courier New" panose="02070309020205020404" pitchFamily="49" charset="0"/>
              </a:rPr>
              <a:t>4       4    60    80</a:t>
            </a:r>
          </a:p>
          <a:p>
            <a:r>
              <a:rPr lang="en-US" altLang="ja-JP" sz="2400" dirty="0" smtClean="0">
                <a:latin typeface="Courier New" panose="02070309020205020404" pitchFamily="49" charset="0"/>
                <a:cs typeface="Courier New" panose="02070309020205020404" pitchFamily="49" charset="0"/>
              </a:rPr>
              <a:t>5       5    68    88</a:t>
            </a:r>
          </a:p>
          <a:p>
            <a:r>
              <a:rPr lang="en-US" altLang="ja-JP" sz="2400" dirty="0" smtClean="0">
                <a:latin typeface="Courier New" panose="02070309020205020404" pitchFamily="49" charset="0"/>
                <a:cs typeface="Courier New" panose="02070309020205020404" pitchFamily="49" charset="0"/>
              </a:rPr>
              <a:t>6       6    88    84</a:t>
            </a:r>
            <a:endParaRPr lang="en-US" altLang="ja-JP" sz="2400" dirty="0">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12-1.png"/>
          <p:cNvPicPr>
            <a:picLocks noChangeAspect="1"/>
          </p:cNvPicPr>
          <p:nvPr/>
        </p:nvPicPr>
        <p:blipFill>
          <a:blip r:embed="rId2" cstate="print"/>
          <a:stretch>
            <a:fillRect/>
          </a:stretch>
        </p:blipFill>
        <p:spPr>
          <a:xfrm>
            <a:off x="1043608" y="404664"/>
            <a:ext cx="6840760" cy="6112752"/>
          </a:xfrm>
          <a:prstGeom prst="rect">
            <a:avLst/>
          </a:prstGeom>
        </p:spPr>
      </p:pic>
      <p:sp>
        <p:nvSpPr>
          <p:cNvPr id="10" name="テキスト ボックス 9"/>
          <p:cNvSpPr txBox="1"/>
          <p:nvPr/>
        </p:nvSpPr>
        <p:spPr>
          <a:xfrm>
            <a:off x="7740352" y="2852936"/>
            <a:ext cx="1005403" cy="584775"/>
          </a:xfrm>
          <a:prstGeom prst="rect">
            <a:avLst/>
          </a:prstGeom>
          <a:noFill/>
        </p:spPr>
        <p:txBody>
          <a:bodyPr wrap="none" rtlCol="0">
            <a:spAutoFit/>
          </a:bodyPr>
          <a:lstStyle/>
          <a:p>
            <a:r>
              <a:rPr lang="ja-JP" altLang="en-US" sz="3200" dirty="0"/>
              <a:t>平均</a:t>
            </a:r>
            <a:endParaRPr kumimoji="1" lang="ja-JP" altLang="en-US" sz="3200" dirty="0"/>
          </a:p>
        </p:txBody>
      </p:sp>
      <p:sp>
        <p:nvSpPr>
          <p:cNvPr id="11" name="テキスト ボックス 10"/>
          <p:cNvSpPr txBox="1"/>
          <p:nvPr/>
        </p:nvSpPr>
        <p:spPr>
          <a:xfrm>
            <a:off x="4211960" y="332656"/>
            <a:ext cx="1005403" cy="584775"/>
          </a:xfrm>
          <a:prstGeom prst="rect">
            <a:avLst/>
          </a:prstGeom>
          <a:noFill/>
        </p:spPr>
        <p:txBody>
          <a:bodyPr wrap="none" rtlCol="0">
            <a:spAutoFit/>
          </a:bodyPr>
          <a:lstStyle/>
          <a:p>
            <a:r>
              <a:rPr lang="ja-JP" altLang="en-US" sz="3200" dirty="0"/>
              <a:t>平均</a:t>
            </a:r>
            <a:endParaRPr kumimoji="1" lang="ja-JP" altLang="en-US" sz="3200" dirty="0"/>
          </a:p>
        </p:txBody>
      </p:sp>
      <p:sp>
        <p:nvSpPr>
          <p:cNvPr id="12" name="テキスト ボックス 11"/>
          <p:cNvSpPr txBox="1"/>
          <p:nvPr/>
        </p:nvSpPr>
        <p:spPr>
          <a:xfrm>
            <a:off x="7236296" y="5733256"/>
            <a:ext cx="574196" cy="584775"/>
          </a:xfrm>
          <a:prstGeom prst="rect">
            <a:avLst/>
          </a:prstGeom>
          <a:noFill/>
        </p:spPr>
        <p:txBody>
          <a:bodyPr wrap="none" rtlCol="0">
            <a:spAutoFit/>
          </a:bodyPr>
          <a:lstStyle/>
          <a:p>
            <a:r>
              <a:rPr kumimoji="1" lang="en-US" altLang="ja-JP" sz="3200" i="1" dirty="0" smtClean="0">
                <a:latin typeface="Times New Roman" pitchFamily="18" charset="0"/>
                <a:cs typeface="Times New Roman" pitchFamily="18" charset="0"/>
              </a:rPr>
              <a:t>X</a:t>
            </a:r>
            <a:r>
              <a:rPr kumimoji="1" lang="en-US" altLang="ja-JP" sz="3200" baseline="-25000" dirty="0" smtClean="0"/>
              <a:t>1</a:t>
            </a:r>
            <a:endParaRPr kumimoji="1" lang="ja-JP" altLang="en-US" sz="3200" baseline="-25000" dirty="0"/>
          </a:p>
        </p:txBody>
      </p:sp>
      <p:sp>
        <p:nvSpPr>
          <p:cNvPr id="13" name="テキスト ボックス 12"/>
          <p:cNvSpPr txBox="1"/>
          <p:nvPr/>
        </p:nvSpPr>
        <p:spPr>
          <a:xfrm>
            <a:off x="755576" y="692696"/>
            <a:ext cx="574196" cy="584775"/>
          </a:xfrm>
          <a:prstGeom prst="rect">
            <a:avLst/>
          </a:prstGeom>
          <a:noFill/>
        </p:spPr>
        <p:txBody>
          <a:bodyPr wrap="none" rtlCol="0">
            <a:spAutoFit/>
          </a:bodyPr>
          <a:lstStyle/>
          <a:p>
            <a:r>
              <a:rPr kumimoji="1" lang="en-US" altLang="ja-JP" sz="3200" i="1" dirty="0" smtClean="0">
                <a:latin typeface="Times New Roman" pitchFamily="18" charset="0"/>
                <a:cs typeface="Times New Roman" pitchFamily="18" charset="0"/>
              </a:rPr>
              <a:t>X</a:t>
            </a:r>
            <a:r>
              <a:rPr kumimoji="1" lang="en-US" altLang="ja-JP" sz="3200" baseline="-25000" dirty="0" smtClean="0"/>
              <a:t>2</a:t>
            </a:r>
            <a:endParaRPr kumimoji="1" lang="ja-JP" altLang="en-US" sz="3200" baseline="-25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25879" y="827751"/>
            <a:ext cx="6665394" cy="5262979"/>
          </a:xfrm>
          <a:prstGeom prst="rect">
            <a:avLst/>
          </a:prstGeom>
          <a:noFill/>
        </p:spPr>
        <p:txBody>
          <a:bodyPr wrap="square" rtlCol="0">
            <a:spAutoFit/>
          </a:bodyPr>
          <a:lstStyle/>
          <a:p>
            <a:r>
              <a:rPr lang="en-US" altLang="ja-JP" sz="2400" dirty="0" smtClean="0">
                <a:latin typeface="Courier New" panose="02070309020205020404" pitchFamily="49" charset="0"/>
                <a:cs typeface="Courier New" panose="02070309020205020404" pitchFamily="49" charset="0"/>
              </a:rPr>
              <a:t>&gt; mean(pca1$stat1)</a:t>
            </a:r>
          </a:p>
          <a:p>
            <a:r>
              <a:rPr lang="en-US" altLang="ja-JP" sz="2400" dirty="0" smtClean="0">
                <a:latin typeface="Courier New" panose="02070309020205020404" pitchFamily="49" charset="0"/>
                <a:cs typeface="Courier New" panose="02070309020205020404" pitchFamily="49" charset="0"/>
              </a:rPr>
              <a:t>[1] 71.2</a:t>
            </a:r>
          </a:p>
          <a:p>
            <a:r>
              <a:rPr lang="en-US" altLang="ja-JP" sz="2400" dirty="0" smtClean="0">
                <a:latin typeface="Courier New" panose="02070309020205020404" pitchFamily="49" charset="0"/>
                <a:cs typeface="Courier New" panose="02070309020205020404" pitchFamily="49" charset="0"/>
              </a:rPr>
              <a:t>&gt; </a:t>
            </a:r>
            <a:r>
              <a:rPr lang="en-US" altLang="ja-JP" sz="2400" dirty="0" err="1" smtClean="0">
                <a:latin typeface="Courier New" panose="02070309020205020404" pitchFamily="49" charset="0"/>
                <a:cs typeface="Courier New" panose="02070309020205020404" pitchFamily="49" charset="0"/>
              </a:rPr>
              <a:t>var</a:t>
            </a:r>
            <a:r>
              <a:rPr lang="en-US" altLang="ja-JP" sz="2400" dirty="0" smtClean="0">
                <a:latin typeface="Courier New" panose="02070309020205020404" pitchFamily="49" charset="0"/>
                <a:cs typeface="Courier New" panose="02070309020205020404" pitchFamily="49" charset="0"/>
              </a:rPr>
              <a:t>(pca1$stat1)</a:t>
            </a:r>
          </a:p>
          <a:p>
            <a:r>
              <a:rPr lang="en-US" altLang="ja-JP" sz="2400" dirty="0" smtClean="0">
                <a:latin typeface="Courier New" panose="02070309020205020404" pitchFamily="49" charset="0"/>
                <a:cs typeface="Courier New" panose="02070309020205020404" pitchFamily="49" charset="0"/>
              </a:rPr>
              <a:t>[1] 174.4842</a:t>
            </a:r>
          </a:p>
          <a:p>
            <a:r>
              <a:rPr lang="en-US" altLang="ja-JP" sz="2400" dirty="0" smtClean="0">
                <a:latin typeface="Courier New" panose="02070309020205020404" pitchFamily="49" charset="0"/>
                <a:cs typeface="Courier New" panose="02070309020205020404" pitchFamily="49" charset="0"/>
              </a:rPr>
              <a:t>&gt; </a:t>
            </a:r>
            <a:r>
              <a:rPr lang="en-US" altLang="ja-JP" sz="2400" dirty="0" err="1" smtClean="0">
                <a:latin typeface="Courier New" panose="02070309020205020404" pitchFamily="49" charset="0"/>
                <a:cs typeface="Courier New" panose="02070309020205020404" pitchFamily="49" charset="0"/>
              </a:rPr>
              <a:t>sd</a:t>
            </a:r>
            <a:r>
              <a:rPr lang="en-US" altLang="ja-JP" sz="2400" dirty="0" smtClean="0">
                <a:latin typeface="Courier New" panose="02070309020205020404" pitchFamily="49" charset="0"/>
                <a:cs typeface="Courier New" panose="02070309020205020404" pitchFamily="49" charset="0"/>
              </a:rPr>
              <a:t>(pca1$stat1)</a:t>
            </a:r>
          </a:p>
          <a:p>
            <a:r>
              <a:rPr lang="en-US" altLang="ja-JP" sz="2400" dirty="0" smtClean="0">
                <a:latin typeface="Courier New" panose="02070309020205020404" pitchFamily="49" charset="0"/>
                <a:cs typeface="Courier New" panose="02070309020205020404" pitchFamily="49" charset="0"/>
              </a:rPr>
              <a:t>[1] 13.20925</a:t>
            </a:r>
          </a:p>
          <a:p>
            <a:r>
              <a:rPr lang="en-US" altLang="ja-JP" sz="2400" dirty="0" smtClean="0">
                <a:latin typeface="Courier New" panose="02070309020205020404" pitchFamily="49" charset="0"/>
                <a:cs typeface="Courier New" panose="02070309020205020404" pitchFamily="49" charset="0"/>
              </a:rPr>
              <a:t>&gt; mean(pca1$stat2)</a:t>
            </a:r>
          </a:p>
          <a:p>
            <a:r>
              <a:rPr lang="en-US" altLang="ja-JP" sz="2400" dirty="0" smtClean="0">
                <a:latin typeface="Courier New" panose="02070309020205020404" pitchFamily="49" charset="0"/>
                <a:cs typeface="Courier New" panose="02070309020205020404" pitchFamily="49" charset="0"/>
              </a:rPr>
              <a:t>[1] 79.6</a:t>
            </a:r>
          </a:p>
          <a:p>
            <a:r>
              <a:rPr lang="en-US" altLang="ja-JP" sz="2400" dirty="0" smtClean="0">
                <a:latin typeface="Courier New" panose="02070309020205020404" pitchFamily="49" charset="0"/>
                <a:cs typeface="Courier New" panose="02070309020205020404" pitchFamily="49" charset="0"/>
              </a:rPr>
              <a:t>&gt; </a:t>
            </a:r>
            <a:r>
              <a:rPr lang="en-US" altLang="ja-JP" sz="2400" dirty="0" err="1" smtClean="0">
                <a:latin typeface="Courier New" panose="02070309020205020404" pitchFamily="49" charset="0"/>
                <a:cs typeface="Courier New" panose="02070309020205020404" pitchFamily="49" charset="0"/>
              </a:rPr>
              <a:t>var</a:t>
            </a:r>
            <a:r>
              <a:rPr lang="en-US" altLang="ja-JP" sz="2400" dirty="0" smtClean="0">
                <a:latin typeface="Courier New" panose="02070309020205020404" pitchFamily="49" charset="0"/>
                <a:cs typeface="Courier New" panose="02070309020205020404" pitchFamily="49" charset="0"/>
              </a:rPr>
              <a:t>(pca1$stat2)</a:t>
            </a:r>
          </a:p>
          <a:p>
            <a:r>
              <a:rPr lang="en-US" altLang="ja-JP" sz="2400" dirty="0" smtClean="0">
                <a:latin typeface="Courier New" panose="02070309020205020404" pitchFamily="49" charset="0"/>
                <a:cs typeface="Courier New" panose="02070309020205020404" pitchFamily="49" charset="0"/>
              </a:rPr>
              <a:t>[1] 90.77895</a:t>
            </a:r>
          </a:p>
          <a:p>
            <a:r>
              <a:rPr lang="en-US" altLang="ja-JP" sz="2400" dirty="0" smtClean="0">
                <a:latin typeface="Courier New" panose="02070309020205020404" pitchFamily="49" charset="0"/>
                <a:cs typeface="Courier New" panose="02070309020205020404" pitchFamily="49" charset="0"/>
              </a:rPr>
              <a:t>&gt; </a:t>
            </a:r>
            <a:r>
              <a:rPr lang="en-US" altLang="ja-JP" sz="2400" dirty="0" err="1" smtClean="0">
                <a:latin typeface="Courier New" panose="02070309020205020404" pitchFamily="49" charset="0"/>
                <a:cs typeface="Courier New" panose="02070309020205020404" pitchFamily="49" charset="0"/>
              </a:rPr>
              <a:t>sd</a:t>
            </a:r>
            <a:r>
              <a:rPr lang="en-US" altLang="ja-JP" sz="2400" dirty="0" smtClean="0">
                <a:latin typeface="Courier New" panose="02070309020205020404" pitchFamily="49" charset="0"/>
                <a:cs typeface="Courier New" panose="02070309020205020404" pitchFamily="49" charset="0"/>
              </a:rPr>
              <a:t>(pca1$stat2)</a:t>
            </a:r>
          </a:p>
          <a:p>
            <a:r>
              <a:rPr lang="en-US" altLang="ja-JP" sz="2400" dirty="0" smtClean="0">
                <a:latin typeface="Courier New" panose="02070309020205020404" pitchFamily="49" charset="0"/>
                <a:cs typeface="Courier New" panose="02070309020205020404" pitchFamily="49" charset="0"/>
              </a:rPr>
              <a:t>[1] 9.527799</a:t>
            </a:r>
          </a:p>
          <a:p>
            <a:r>
              <a:rPr lang="en-US" altLang="ja-JP" sz="2400" dirty="0" smtClean="0">
                <a:latin typeface="Courier New" panose="02070309020205020404" pitchFamily="49" charset="0"/>
                <a:cs typeface="Courier New" panose="02070309020205020404" pitchFamily="49" charset="0"/>
              </a:rPr>
              <a:t>&gt; </a:t>
            </a:r>
            <a:r>
              <a:rPr lang="en-US" altLang="ja-JP" sz="2400" dirty="0" err="1" smtClean="0">
                <a:latin typeface="Courier New" panose="02070309020205020404" pitchFamily="49" charset="0"/>
                <a:cs typeface="Courier New" panose="02070309020205020404" pitchFamily="49" charset="0"/>
              </a:rPr>
              <a:t>cor</a:t>
            </a:r>
            <a:r>
              <a:rPr lang="en-US" altLang="ja-JP" sz="2400" dirty="0" smtClean="0">
                <a:latin typeface="Courier New" panose="02070309020205020404" pitchFamily="49" charset="0"/>
                <a:cs typeface="Courier New" panose="02070309020205020404" pitchFamily="49" charset="0"/>
              </a:rPr>
              <a:t>(pca1$stat1, pca1$stat2)</a:t>
            </a:r>
          </a:p>
          <a:p>
            <a:r>
              <a:rPr lang="en-US" altLang="ja-JP" sz="2400" dirty="0" smtClean="0">
                <a:latin typeface="Courier New" panose="02070309020205020404" pitchFamily="49" charset="0"/>
                <a:cs typeface="Courier New" panose="02070309020205020404" pitchFamily="49" charset="0"/>
              </a:rPr>
              <a:t>[1] 0.8203255</a:t>
            </a:r>
            <a:endParaRPr kumimoji="1" lang="ja-JP" altLang="en-US" sz="2400" dirty="0">
              <a:latin typeface="Courier New" panose="02070309020205020404" pitchFamily="49" charset="0"/>
              <a:cs typeface="Courier New" panose="02070309020205020404" pitchFamily="49" charset="0"/>
            </a:endParaRPr>
          </a:p>
        </p:txBody>
      </p:sp>
      <p:sp>
        <p:nvSpPr>
          <p:cNvPr id="3" name="右中かっこ 2"/>
          <p:cNvSpPr/>
          <p:nvPr/>
        </p:nvSpPr>
        <p:spPr>
          <a:xfrm>
            <a:off x="4218230" y="1628800"/>
            <a:ext cx="281762" cy="144301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 name="テキスト ボックス 3"/>
          <p:cNvSpPr txBox="1"/>
          <p:nvPr/>
        </p:nvSpPr>
        <p:spPr>
          <a:xfrm>
            <a:off x="4644008" y="1686815"/>
            <a:ext cx="4248472" cy="1384995"/>
          </a:xfrm>
          <a:prstGeom prst="rect">
            <a:avLst/>
          </a:prstGeom>
          <a:noFill/>
        </p:spPr>
        <p:txBody>
          <a:bodyPr wrap="square" rtlCol="0">
            <a:spAutoFit/>
          </a:bodyPr>
          <a:lstStyle/>
          <a:p>
            <a:r>
              <a:rPr lang="ja-JP" altLang="en-US" sz="2800" dirty="0" smtClean="0"/>
              <a:t>この値は，不偏分散およびその正の平方根．テキストの値と異なる．</a:t>
            </a:r>
            <a:endParaRPr kumimoji="1" lang="ja-JP" altLang="en-US" sz="2800" dirty="0"/>
          </a:p>
        </p:txBody>
      </p:sp>
      <p:sp>
        <p:nvSpPr>
          <p:cNvPr id="5" name="右中かっこ 4"/>
          <p:cNvSpPr/>
          <p:nvPr/>
        </p:nvSpPr>
        <p:spPr>
          <a:xfrm>
            <a:off x="3858576" y="3717032"/>
            <a:ext cx="281762" cy="144301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合成</a:t>
            </a:r>
            <a:r>
              <a:rPr lang="ja-JP" altLang="en-US" dirty="0" smtClean="0"/>
              <a:t>変数 </a:t>
            </a:r>
            <a:r>
              <a:rPr lang="en-US" altLang="ja-JP" i="1" dirty="0" smtClean="0">
                <a:latin typeface="Times New Roman" pitchFamily="18" charset="0"/>
                <a:cs typeface="Times New Roman" pitchFamily="18" charset="0"/>
              </a:rPr>
              <a:t>Y</a:t>
            </a:r>
          </a:p>
          <a:p>
            <a:endParaRPr kumimoji="1" lang="en-US" altLang="ja-JP" dirty="0" smtClean="0"/>
          </a:p>
          <a:p>
            <a:r>
              <a:rPr lang="ja-JP" altLang="en-US" dirty="0"/>
              <a:t>合成変数の</a:t>
            </a:r>
            <a:r>
              <a:rPr lang="ja-JP" altLang="en-US" dirty="0" smtClean="0"/>
              <a:t>分散 </a:t>
            </a:r>
            <a:r>
              <a:rPr lang="en-US" altLang="ja-JP" dirty="0" smtClean="0"/>
              <a:t>s</a:t>
            </a:r>
            <a:r>
              <a:rPr lang="en-US" altLang="ja-JP" i="1" baseline="-25000" dirty="0" smtClean="0">
                <a:latin typeface="Times New Roman" pitchFamily="18" charset="0"/>
                <a:cs typeface="Times New Roman" pitchFamily="18" charset="0"/>
              </a:rPr>
              <a:t>Y</a:t>
            </a:r>
            <a:r>
              <a:rPr lang="en-US" altLang="ja-JP" baseline="30000" dirty="0" smtClean="0"/>
              <a:t>2</a:t>
            </a:r>
            <a:r>
              <a:rPr lang="en-US" altLang="ja-JP" dirty="0" smtClean="0"/>
              <a:t> </a:t>
            </a:r>
            <a:r>
              <a:rPr lang="ja-JP" altLang="en-US" dirty="0" smtClean="0"/>
              <a:t>は，</a:t>
            </a:r>
            <a:r>
              <a:rPr lang="en-US" altLang="ja-JP" i="1" dirty="0" smtClean="0">
                <a:latin typeface="Times New Roman" pitchFamily="18" charset="0"/>
                <a:cs typeface="Times New Roman" pitchFamily="18" charset="0"/>
              </a:rPr>
              <a:t>X</a:t>
            </a:r>
            <a:r>
              <a:rPr lang="en-US" altLang="ja-JP" baseline="-25000" dirty="0" smtClean="0"/>
              <a:t>1</a:t>
            </a:r>
            <a:r>
              <a:rPr lang="en-US" altLang="ja-JP" dirty="0" smtClean="0"/>
              <a:t> </a:t>
            </a:r>
            <a:r>
              <a:rPr lang="ja-JP" altLang="en-US" dirty="0" smtClean="0"/>
              <a:t>の分散を </a:t>
            </a:r>
            <a:r>
              <a:rPr lang="en-US" altLang="ja-JP" i="1" dirty="0" smtClean="0">
                <a:latin typeface="Times New Roman" pitchFamily="18" charset="0"/>
                <a:cs typeface="Times New Roman" pitchFamily="18" charset="0"/>
              </a:rPr>
              <a:t>s</a:t>
            </a:r>
            <a:r>
              <a:rPr lang="en-US" altLang="ja-JP" baseline="-25000" dirty="0" smtClean="0"/>
              <a:t>1</a:t>
            </a:r>
            <a:r>
              <a:rPr lang="en-US" altLang="ja-JP" baseline="30000" dirty="0" smtClean="0"/>
              <a:t>2</a:t>
            </a:r>
            <a:r>
              <a:rPr lang="ja-JP" altLang="en-US" dirty="0" err="1" smtClean="0"/>
              <a:t>，</a:t>
            </a:r>
            <a:r>
              <a:rPr lang="en-US" altLang="ja-JP" i="1" dirty="0" smtClean="0">
                <a:latin typeface="Times New Roman" pitchFamily="18" charset="0"/>
                <a:cs typeface="Times New Roman" pitchFamily="18" charset="0"/>
              </a:rPr>
              <a:t> X</a:t>
            </a:r>
            <a:r>
              <a:rPr lang="en-US" altLang="ja-JP" baseline="-25000" dirty="0" smtClean="0"/>
              <a:t>2</a:t>
            </a:r>
            <a:r>
              <a:rPr lang="en-US" altLang="ja-JP" dirty="0" smtClean="0"/>
              <a:t> </a:t>
            </a:r>
            <a:r>
              <a:rPr lang="ja-JP" altLang="en-US" dirty="0" smtClean="0"/>
              <a:t>の分散を </a:t>
            </a:r>
            <a:r>
              <a:rPr lang="en-US" altLang="ja-JP" i="1" dirty="0" smtClean="0">
                <a:latin typeface="Times New Roman" pitchFamily="18" charset="0"/>
                <a:cs typeface="Times New Roman" pitchFamily="18" charset="0"/>
              </a:rPr>
              <a:t>s</a:t>
            </a:r>
            <a:r>
              <a:rPr lang="en-US" altLang="ja-JP" baseline="-25000" dirty="0" smtClean="0"/>
              <a:t>2</a:t>
            </a:r>
            <a:r>
              <a:rPr lang="en-US" altLang="ja-JP" baseline="30000" dirty="0" smtClean="0"/>
              <a:t>2</a:t>
            </a:r>
            <a:r>
              <a:rPr lang="ja-JP" altLang="en-US" dirty="0" err="1" smtClean="0"/>
              <a:t>，</a:t>
            </a:r>
            <a:r>
              <a:rPr lang="en-US" altLang="ja-JP" i="1" dirty="0" smtClean="0">
                <a:latin typeface="Times New Roman" pitchFamily="18" charset="0"/>
                <a:cs typeface="Times New Roman" pitchFamily="18" charset="0"/>
              </a:rPr>
              <a:t> X</a:t>
            </a:r>
            <a:r>
              <a:rPr lang="en-US" altLang="ja-JP" baseline="-25000" dirty="0" smtClean="0"/>
              <a:t>1</a:t>
            </a:r>
            <a:r>
              <a:rPr lang="en-US" altLang="ja-JP" dirty="0" smtClean="0"/>
              <a:t> </a:t>
            </a:r>
            <a:r>
              <a:rPr lang="ja-JP" altLang="en-US" dirty="0" smtClean="0"/>
              <a:t>と </a:t>
            </a:r>
            <a:r>
              <a:rPr lang="en-US" altLang="ja-JP" i="1" dirty="0" smtClean="0">
                <a:latin typeface="Times New Roman" pitchFamily="18" charset="0"/>
                <a:cs typeface="Times New Roman" pitchFamily="18" charset="0"/>
              </a:rPr>
              <a:t>X</a:t>
            </a:r>
            <a:r>
              <a:rPr lang="en-US" altLang="ja-JP" baseline="-25000" dirty="0" smtClean="0"/>
              <a:t>2</a:t>
            </a:r>
            <a:r>
              <a:rPr lang="ja-JP" altLang="en-US" dirty="0" smtClean="0"/>
              <a:t> </a:t>
            </a:r>
            <a:r>
              <a:rPr lang="ja-JP" altLang="en-US" dirty="0" err="1" smtClean="0"/>
              <a:t>の共</a:t>
            </a:r>
            <a:r>
              <a:rPr lang="ja-JP" altLang="en-US" dirty="0" smtClean="0"/>
              <a:t>分散を </a:t>
            </a:r>
            <a:r>
              <a:rPr lang="en-US" altLang="ja-JP" i="1" dirty="0" smtClean="0">
                <a:latin typeface="Times New Roman" pitchFamily="18" charset="0"/>
                <a:cs typeface="Times New Roman" pitchFamily="18" charset="0"/>
              </a:rPr>
              <a:t>s</a:t>
            </a:r>
            <a:r>
              <a:rPr lang="en-US" altLang="ja-JP" baseline="-25000" dirty="0" smtClean="0"/>
              <a:t>12</a:t>
            </a:r>
            <a:r>
              <a:rPr lang="ja-JP" altLang="en-US" dirty="0" smtClean="0"/>
              <a:t> として，</a:t>
            </a:r>
            <a:endParaRPr lang="en-US" altLang="ja-JP" dirty="0" smtClean="0"/>
          </a:p>
          <a:p>
            <a:endParaRPr kumimoji="1" lang="en-US" altLang="ja-JP" dirty="0"/>
          </a:p>
          <a:p>
            <a:r>
              <a:rPr lang="ja-JP" altLang="en-US" dirty="0" smtClean="0"/>
              <a:t>重み</a:t>
            </a:r>
            <a:r>
              <a:rPr lang="ja-JP" altLang="en-US" dirty="0"/>
              <a:t>を大きくして</a:t>
            </a:r>
            <a:r>
              <a:rPr lang="ja-JP" altLang="en-US" dirty="0" smtClean="0"/>
              <a:t>いけば合成変数の分散はいくらでも大きくできるので，制約をつける．</a:t>
            </a:r>
            <a:endParaRPr kumimoji="1" lang="ja-JP" altLang="en-US" dirty="0"/>
          </a:p>
        </p:txBody>
      </p:sp>
      <p:graphicFrame>
        <p:nvGraphicFramePr>
          <p:cNvPr id="3074" name="Object 2"/>
          <p:cNvGraphicFramePr>
            <a:graphicFrameLocks noChangeAspect="1"/>
          </p:cNvGraphicFramePr>
          <p:nvPr/>
        </p:nvGraphicFramePr>
        <p:xfrm>
          <a:off x="2051720" y="2060848"/>
          <a:ext cx="3340100" cy="684213"/>
        </p:xfrm>
        <a:graphic>
          <a:graphicData uri="http://schemas.openxmlformats.org/presentationml/2006/ole">
            <mc:AlternateContent xmlns:mc="http://schemas.openxmlformats.org/markup-compatibility/2006">
              <mc:Choice xmlns:v="urn:schemas-microsoft-com:vml" Requires="v">
                <p:oleObj spid="_x0000_s3098" name="数式" r:id="rId3" imgW="1054080" imgH="215640" progId="Equation.3">
                  <p:embed/>
                </p:oleObj>
              </mc:Choice>
              <mc:Fallback>
                <p:oleObj name="数式" r:id="rId3" imgW="1054080" imgH="215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1720" y="2060848"/>
                        <a:ext cx="3340100" cy="684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オブジェクト 4"/>
          <p:cNvGraphicFramePr>
            <a:graphicFrameLocks noChangeAspect="1"/>
          </p:cNvGraphicFramePr>
          <p:nvPr/>
        </p:nvGraphicFramePr>
        <p:xfrm>
          <a:off x="1547664" y="3717032"/>
          <a:ext cx="5673725" cy="763587"/>
        </p:xfrm>
        <a:graphic>
          <a:graphicData uri="http://schemas.openxmlformats.org/presentationml/2006/ole">
            <mc:AlternateContent xmlns:mc="http://schemas.openxmlformats.org/markup-compatibility/2006">
              <mc:Choice xmlns:v="urn:schemas-microsoft-com:vml" Requires="v">
                <p:oleObj spid="_x0000_s3099" name="数式" r:id="rId5" imgW="1701720" imgH="228600" progId="Equation.3">
                  <p:embed/>
                </p:oleObj>
              </mc:Choice>
              <mc:Fallback>
                <p:oleObj name="数式" r:id="rId5" imgW="170172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7664" y="3717032"/>
                        <a:ext cx="5673725" cy="763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オブジェクト 5"/>
          <p:cNvGraphicFramePr>
            <a:graphicFrameLocks noChangeAspect="1"/>
          </p:cNvGraphicFramePr>
          <p:nvPr/>
        </p:nvGraphicFramePr>
        <p:xfrm>
          <a:off x="1907704" y="5445224"/>
          <a:ext cx="2414178" cy="762372"/>
        </p:xfrm>
        <a:graphic>
          <a:graphicData uri="http://schemas.openxmlformats.org/presentationml/2006/ole">
            <mc:AlternateContent xmlns:mc="http://schemas.openxmlformats.org/markup-compatibility/2006">
              <mc:Choice xmlns:v="urn:schemas-microsoft-com:vml" Requires="v">
                <p:oleObj spid="_x0000_s3100" name="数式" r:id="rId7" imgW="723600" imgH="228600" progId="Equation.3">
                  <p:embed/>
                </p:oleObj>
              </mc:Choice>
              <mc:Fallback>
                <p:oleObj name="数式" r:id="rId7" imgW="723600" imgH="2286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7704" y="5445224"/>
                        <a:ext cx="2414178" cy="7623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テキスト ボックス 6"/>
          <p:cNvSpPr txBox="1"/>
          <p:nvPr/>
        </p:nvSpPr>
        <p:spPr>
          <a:xfrm>
            <a:off x="5868144" y="2132856"/>
            <a:ext cx="976549" cy="584775"/>
          </a:xfrm>
          <a:prstGeom prst="rect">
            <a:avLst/>
          </a:prstGeom>
          <a:noFill/>
        </p:spPr>
        <p:txBody>
          <a:bodyPr wrap="none" rtlCol="0">
            <a:spAutoFit/>
          </a:bodyPr>
          <a:lstStyle/>
          <a:p>
            <a:r>
              <a:rPr kumimoji="1" lang="en-US" altLang="ja-JP" sz="3200" dirty="0" smtClean="0">
                <a:solidFill>
                  <a:srgbClr val="00B050"/>
                </a:solidFill>
              </a:rPr>
              <a:t>(1-1)</a:t>
            </a:r>
            <a:endParaRPr kumimoji="1" lang="ja-JP" altLang="en-US" sz="3200" dirty="0">
              <a:solidFill>
                <a:srgbClr val="00B050"/>
              </a:solidFill>
            </a:endParaRPr>
          </a:p>
        </p:txBody>
      </p:sp>
      <p:sp>
        <p:nvSpPr>
          <p:cNvPr id="8" name="テキスト ボックス 7"/>
          <p:cNvSpPr txBox="1"/>
          <p:nvPr/>
        </p:nvSpPr>
        <p:spPr>
          <a:xfrm>
            <a:off x="7452320" y="3861048"/>
            <a:ext cx="976549" cy="584775"/>
          </a:xfrm>
          <a:prstGeom prst="rect">
            <a:avLst/>
          </a:prstGeom>
          <a:noFill/>
        </p:spPr>
        <p:txBody>
          <a:bodyPr wrap="none" rtlCol="0">
            <a:spAutoFit/>
          </a:bodyPr>
          <a:lstStyle/>
          <a:p>
            <a:r>
              <a:rPr kumimoji="1" lang="en-US" altLang="ja-JP" sz="3200" dirty="0" smtClean="0">
                <a:solidFill>
                  <a:srgbClr val="00B050"/>
                </a:solidFill>
              </a:rPr>
              <a:t>(1-2)</a:t>
            </a:r>
            <a:endParaRPr kumimoji="1" lang="ja-JP" altLang="en-US" sz="3200" dirty="0">
              <a:solidFill>
                <a:srgbClr val="00B050"/>
              </a:solidFill>
            </a:endParaRPr>
          </a:p>
        </p:txBody>
      </p:sp>
      <p:sp>
        <p:nvSpPr>
          <p:cNvPr id="9" name="テキスト ボックス 8"/>
          <p:cNvSpPr txBox="1"/>
          <p:nvPr/>
        </p:nvSpPr>
        <p:spPr>
          <a:xfrm>
            <a:off x="4860032" y="5517232"/>
            <a:ext cx="976549" cy="584775"/>
          </a:xfrm>
          <a:prstGeom prst="rect">
            <a:avLst/>
          </a:prstGeom>
          <a:noFill/>
        </p:spPr>
        <p:txBody>
          <a:bodyPr wrap="none" rtlCol="0">
            <a:spAutoFit/>
          </a:bodyPr>
          <a:lstStyle/>
          <a:p>
            <a:r>
              <a:rPr kumimoji="1" lang="en-US" altLang="ja-JP" sz="3200" dirty="0" smtClean="0">
                <a:solidFill>
                  <a:srgbClr val="00B050"/>
                </a:solidFill>
              </a:rPr>
              <a:t>(1-3)</a:t>
            </a:r>
            <a:endParaRPr kumimoji="1" lang="ja-JP" altLang="en-US" sz="3200" dirty="0">
              <a:solidFill>
                <a:srgbClr val="00B05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2996</TotalTime>
  <Words>2530</Words>
  <Application>Microsoft Office PowerPoint</Application>
  <PresentationFormat>画面に合わせる (4:3)</PresentationFormat>
  <Paragraphs>312</Paragraphs>
  <Slides>50</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50</vt:i4>
      </vt:variant>
    </vt:vector>
  </HeadingPairs>
  <TitlesOfParts>
    <vt:vector size="52" baseType="lpstr">
      <vt:lpstr>Office テーマ</vt:lpstr>
      <vt:lpstr>数式</vt:lpstr>
      <vt:lpstr>社会統計 第14回　主成分分析</vt:lpstr>
      <vt:lpstr>１．主成分分析とは</vt:lpstr>
      <vt:lpstr>PowerPoint プレゼンテーション</vt:lpstr>
      <vt:lpstr>PowerPoint プレゼンテーション</vt:lpstr>
      <vt:lpstr>PowerPoint プレゼンテーション</vt:lpstr>
      <vt:lpstr>２．２変量データの主成分分析(1)</vt:lpstr>
      <vt:lpstr>PowerPoint プレゼンテーション</vt:lpstr>
      <vt:lpstr>PowerPoint プレゼンテーション</vt:lpstr>
      <vt:lpstr>PowerPoint プレゼンテーション</vt:lpstr>
      <vt:lpstr>合成変数 Y の分散</vt:lpstr>
      <vt:lpstr>PowerPoint プレゼンテーション</vt:lpstr>
      <vt:lpstr>PowerPoint プレゼンテーション</vt:lpstr>
      <vt:lpstr>PowerPoint プレゼンテーション</vt:lpstr>
      <vt:lpstr>分散の再配分</vt:lpstr>
      <vt:lpstr>説明される分散</vt:lpstr>
      <vt:lpstr>PowerPoint プレゼンテーション</vt:lpstr>
      <vt:lpstr>３．２変量データの主成分分析(2)</vt:lpstr>
      <vt:lpstr>PowerPoint プレゼンテーション</vt:lpstr>
      <vt:lpstr>PowerPoint プレゼンテーション</vt:lpstr>
      <vt:lpstr>PowerPoint プレゼンテーション</vt:lpstr>
      <vt:lpstr>座標軸の回転</vt:lpstr>
      <vt:lpstr>PowerPoint プレゼンテーション</vt:lpstr>
      <vt:lpstr>PowerPoint プレゼンテーション</vt:lpstr>
      <vt:lpstr>PowerPoint プレゼンテーション</vt:lpstr>
      <vt:lpstr>PowerPoint プレゼンテーション</vt:lpstr>
      <vt:lpstr>４．変数の標準化</vt:lpstr>
      <vt:lpstr>PowerPoint プレゼンテーション</vt:lpstr>
      <vt:lpstr>PowerPoint プレゼンテーション</vt:lpstr>
      <vt:lpstr>PowerPoint プレゼンテーション</vt:lpstr>
      <vt:lpstr>PowerPoint プレゼンテーション</vt:lpstr>
      <vt:lpstr>５．多変量データの主成分分析</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６．主成分分析の数学的補足説明</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理解確認のポイント</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社会統計　第12回 主成分分析</dc:title>
  <dc:creator>Atsushi</dc:creator>
  <cp:lastModifiedBy>Atsushi</cp:lastModifiedBy>
  <cp:revision>146</cp:revision>
  <dcterms:created xsi:type="dcterms:W3CDTF">2010-07-05T22:23:07Z</dcterms:created>
  <dcterms:modified xsi:type="dcterms:W3CDTF">2014-07-29T10:11:41Z</dcterms:modified>
</cp:coreProperties>
</file>