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297" r:id="rId4"/>
    <p:sldId id="298" r:id="rId5"/>
    <p:sldId id="299" r:id="rId6"/>
    <p:sldId id="275" r:id="rId7"/>
    <p:sldId id="290" r:id="rId8"/>
    <p:sldId id="291" r:id="rId9"/>
    <p:sldId id="285" r:id="rId10"/>
    <p:sldId id="292" r:id="rId11"/>
    <p:sldId id="270" r:id="rId12"/>
    <p:sldId id="271" r:id="rId13"/>
    <p:sldId id="293" r:id="rId14"/>
    <p:sldId id="306" r:id="rId15"/>
    <p:sldId id="294" r:id="rId16"/>
    <p:sldId id="295" r:id="rId17"/>
    <p:sldId id="296" r:id="rId18"/>
    <p:sldId id="258" r:id="rId19"/>
    <p:sldId id="281" r:id="rId20"/>
    <p:sldId id="305" r:id="rId21"/>
    <p:sldId id="301" r:id="rId22"/>
    <p:sldId id="302" r:id="rId23"/>
    <p:sldId id="303" r:id="rId24"/>
    <p:sldId id="273" r:id="rId25"/>
    <p:sldId id="282" r:id="rId26"/>
    <p:sldId id="286" r:id="rId27"/>
    <p:sldId id="274" r:id="rId28"/>
    <p:sldId id="309" r:id="rId29"/>
    <p:sldId id="310" r:id="rId30"/>
    <p:sldId id="311" r:id="rId31"/>
    <p:sldId id="279" r:id="rId32"/>
    <p:sldId id="307" r:id="rId33"/>
    <p:sldId id="304"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6" autoAdjust="0"/>
    <p:restoredTop sz="94660"/>
  </p:normalViewPr>
  <p:slideViewPr>
    <p:cSldViewPr>
      <p:cViewPr varScale="1">
        <p:scale>
          <a:sx n="92" d="100"/>
          <a:sy n="92" d="100"/>
        </p:scale>
        <p:origin x="92"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53FB63C-1C47-48E3-8A8D-4069CA34FF40}" type="datetimeFigureOut">
              <a:rPr kumimoji="1" lang="ja-JP" altLang="en-US" smtClean="0"/>
              <a:pPr/>
              <a:t>2024/9/17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108DA16-800E-4B61-91E7-0B6492E4C1FD}"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53FB63C-1C47-48E3-8A8D-4069CA34FF40}" type="datetimeFigureOut">
              <a:rPr kumimoji="1" lang="ja-JP" altLang="en-US" smtClean="0"/>
              <a:pPr/>
              <a:t>2024/9/17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108DA16-800E-4B61-91E7-0B6492E4C1F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53FB63C-1C47-48E3-8A8D-4069CA34FF40}" type="datetimeFigureOut">
              <a:rPr kumimoji="1" lang="ja-JP" altLang="en-US" smtClean="0"/>
              <a:pPr/>
              <a:t>2024/9/17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108DA16-800E-4B61-91E7-0B6492E4C1FD}"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53FB63C-1C47-48E3-8A8D-4069CA34FF40}" type="datetimeFigureOut">
              <a:rPr kumimoji="1" lang="ja-JP" altLang="en-US" smtClean="0"/>
              <a:pPr/>
              <a:t>2024/9/17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108DA16-800E-4B61-91E7-0B6492E4C1FD}"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53FB63C-1C47-48E3-8A8D-4069CA34FF40}" type="datetimeFigureOut">
              <a:rPr kumimoji="1" lang="ja-JP" altLang="en-US" smtClean="0"/>
              <a:pPr/>
              <a:t>2024/9/17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108DA16-800E-4B61-91E7-0B6492E4C1FD}"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53FB63C-1C47-48E3-8A8D-4069CA34FF40}" type="datetimeFigureOut">
              <a:rPr kumimoji="1" lang="ja-JP" altLang="en-US" smtClean="0"/>
              <a:pPr/>
              <a:t>2024/9/17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108DA16-800E-4B61-91E7-0B6492E4C1F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53FB63C-1C47-48E3-8A8D-4069CA34FF40}" type="datetimeFigureOut">
              <a:rPr kumimoji="1" lang="ja-JP" altLang="en-US" smtClean="0"/>
              <a:pPr/>
              <a:t>2024/9/17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108DA16-800E-4B61-91E7-0B6492E4C1F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53FB63C-1C47-48E3-8A8D-4069CA34FF40}" type="datetimeFigureOut">
              <a:rPr kumimoji="1" lang="ja-JP" altLang="en-US" smtClean="0"/>
              <a:pPr/>
              <a:t>2024/9/17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108DA16-800E-4B61-91E7-0B6492E4C1F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53FB63C-1C47-48E3-8A8D-4069CA34FF40}" type="datetimeFigureOut">
              <a:rPr kumimoji="1" lang="ja-JP" altLang="en-US" smtClean="0"/>
              <a:pPr/>
              <a:t>2024/9/17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108DA16-800E-4B61-91E7-0B6492E4C1F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53FB63C-1C47-48E3-8A8D-4069CA34FF40}" type="datetimeFigureOut">
              <a:rPr kumimoji="1" lang="ja-JP" altLang="en-US" smtClean="0"/>
              <a:pPr/>
              <a:t>2024/9/17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108DA16-800E-4B61-91E7-0B6492E4C1F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53FB63C-1C47-48E3-8A8D-4069CA34FF40}" type="datetimeFigureOut">
              <a:rPr kumimoji="1" lang="ja-JP" altLang="en-US" smtClean="0"/>
              <a:pPr/>
              <a:t>2024/9/17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108DA16-800E-4B61-91E7-0B6492E4C1F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FB63C-1C47-48E3-8A8D-4069CA34FF40}" type="datetimeFigureOut">
              <a:rPr kumimoji="1" lang="ja-JP" altLang="en-US" smtClean="0"/>
              <a:pPr/>
              <a:t>2024/9/17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8DA16-800E-4B61-91E7-0B6492E4C1F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a:t>
            </a:r>
            <a:r>
              <a:rPr kumimoji="1" lang="ja-JP" altLang="en-US" dirty="0"/>
              <a:t>統計入門</a:t>
            </a:r>
            <a:r>
              <a:rPr kumimoji="1" lang="en-US" altLang="ja-JP" dirty="0"/>
              <a:t>』</a:t>
            </a:r>
            <a:r>
              <a:rPr kumimoji="1" lang="ja-JP" altLang="en-US" dirty="0"/>
              <a:t>ガイダンス</a:t>
            </a:r>
          </a:p>
        </p:txBody>
      </p:sp>
      <p:sp>
        <p:nvSpPr>
          <p:cNvPr id="3" name="サブタイトル 2"/>
          <p:cNvSpPr>
            <a:spLocks noGrp="1"/>
          </p:cNvSpPr>
          <p:nvPr>
            <p:ph type="subTitle" idx="1"/>
          </p:nvPr>
        </p:nvSpPr>
        <p:spPr/>
        <p:txBody>
          <a:bodyPr>
            <a:normAutofit fontScale="85000" lnSpcReduction="20000"/>
          </a:bodyPr>
          <a:lstStyle/>
          <a:p>
            <a:r>
              <a:rPr lang="ja-JP" altLang="en-US" dirty="0"/>
              <a:t>寺尾　敦</a:t>
            </a:r>
            <a:endParaRPr lang="en-US" altLang="ja-JP" dirty="0"/>
          </a:p>
          <a:p>
            <a:r>
              <a:rPr lang="ja-JP" altLang="en-US" dirty="0"/>
              <a:t>青山学院大学社会情報学部</a:t>
            </a:r>
            <a:endParaRPr lang="en-US" altLang="ja-JP" dirty="0"/>
          </a:p>
          <a:p>
            <a:r>
              <a:rPr lang="en-US" altLang="ja-JP" dirty="0" err="1"/>
              <a:t>atsushi</a:t>
            </a:r>
            <a:r>
              <a:rPr lang="en-US" altLang="ja-JP" dirty="0"/>
              <a:t> [at] si.aoyama.ac.jp</a:t>
            </a:r>
          </a:p>
          <a:p>
            <a:r>
              <a:rPr lang="en-US" altLang="ja-JP" dirty="0"/>
              <a:t>Twitter: @</a:t>
            </a:r>
            <a:r>
              <a:rPr lang="en-US" altLang="ja-JP" dirty="0" err="1"/>
              <a:t>aterao</a:t>
            </a:r>
            <a:endParaRPr lang="ja-JP" altLang="en-US" dirty="0"/>
          </a:p>
        </p:txBody>
      </p:sp>
      <p:sp>
        <p:nvSpPr>
          <p:cNvPr id="4" name="テキスト ボックス 3"/>
          <p:cNvSpPr txBox="1"/>
          <p:nvPr/>
        </p:nvSpPr>
        <p:spPr>
          <a:xfrm>
            <a:off x="755576" y="836711"/>
            <a:ext cx="2954655" cy="646331"/>
          </a:xfrm>
          <a:prstGeom prst="rect">
            <a:avLst/>
          </a:prstGeom>
          <a:noFill/>
        </p:spPr>
        <p:txBody>
          <a:bodyPr wrap="none" rtlCol="0">
            <a:spAutoFit/>
          </a:bodyPr>
          <a:lstStyle/>
          <a:p>
            <a:r>
              <a:rPr kumimoji="1" lang="ja-JP" altLang="en-US" dirty="0"/>
              <a:t>青山学院大学社会情報学部</a:t>
            </a:r>
            <a:endParaRPr kumimoji="1" lang="en-US" altLang="ja-JP" dirty="0"/>
          </a:p>
          <a:p>
            <a:r>
              <a:rPr lang="en-US" altLang="ja-JP" dirty="0"/>
              <a:t>2024</a:t>
            </a:r>
            <a:r>
              <a:rPr lang="ja-JP" altLang="en-US" dirty="0"/>
              <a:t>年度「統計入門」第１回</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a:t>データサイエンティスト</a:t>
            </a:r>
            <a:endParaRPr kumimoji="1" lang="en-US" altLang="ja-JP" dirty="0"/>
          </a:p>
          <a:p>
            <a:pPr lvl="1"/>
            <a:r>
              <a:rPr lang="ja-JP" altLang="en-US" dirty="0"/>
              <a:t>今、最も注目を集める「未来の仕事」 </a:t>
            </a:r>
            <a:r>
              <a:rPr lang="ja-JP" altLang="en-US" sz="2000" dirty="0"/>
              <a:t>（</a:t>
            </a:r>
            <a:r>
              <a:rPr lang="en-US" altLang="ja-JP" sz="2000" dirty="0"/>
              <a:t>『</a:t>
            </a:r>
            <a:r>
              <a:rPr lang="ja-JP" altLang="en-US" sz="2000" dirty="0"/>
              <a:t>週刊東洋経済</a:t>
            </a:r>
            <a:r>
              <a:rPr lang="en-US" altLang="ja-JP" sz="2000" dirty="0"/>
              <a:t>』2013</a:t>
            </a:r>
            <a:r>
              <a:rPr lang="ja-JP" altLang="en-US" sz="2000" dirty="0"/>
              <a:t>年</a:t>
            </a:r>
            <a:r>
              <a:rPr lang="en-US" altLang="ja-JP" sz="2000" dirty="0"/>
              <a:t>3</a:t>
            </a:r>
            <a:r>
              <a:rPr lang="ja-JP" altLang="en-US" sz="2000" dirty="0"/>
              <a:t>月</a:t>
            </a:r>
            <a:r>
              <a:rPr lang="en-US" altLang="ja-JP" sz="2000" dirty="0"/>
              <a:t>2</a:t>
            </a:r>
            <a:r>
              <a:rPr lang="ja-JP" altLang="en-US" sz="2000" dirty="0"/>
              <a:t>日号特集「</a:t>
            </a:r>
            <a:r>
              <a:rPr lang="en-US" altLang="ja-JP" sz="2000" dirty="0"/>
              <a:t>2030</a:t>
            </a:r>
            <a:r>
              <a:rPr lang="ja-JP" altLang="en-US" sz="2000" dirty="0"/>
              <a:t>年 あなたの仕事がなくなる」）</a:t>
            </a:r>
            <a:endParaRPr lang="en-US" altLang="ja-JP" sz="2000" dirty="0"/>
          </a:p>
          <a:p>
            <a:pPr lvl="1"/>
            <a:r>
              <a:rPr lang="ja-JP" altLang="en-US" dirty="0"/>
              <a:t>統計学的な手法を用いて大量のデータを解析し，有意な結論を導き出す分析官。</a:t>
            </a:r>
            <a:endParaRPr lang="en-US" altLang="ja-JP" dirty="0"/>
          </a:p>
          <a:p>
            <a:pPr lvl="1"/>
            <a:r>
              <a:rPr kumimoji="1" lang="ja-JP" altLang="en-US" dirty="0"/>
              <a:t>製造業で部品の品質の</a:t>
            </a:r>
            <a:r>
              <a:rPr lang="ja-JP" altLang="en-US" dirty="0"/>
              <a:t>バラツキを管理したり、マーケティング分野で特定の顧客層に売れる商品を調べたり、あらゆる領域で活用されてきた。</a:t>
            </a:r>
            <a:endParaRPr lang="en-US" altLang="ja-JP" dirty="0"/>
          </a:p>
        </p:txBody>
      </p:sp>
      <p:sp>
        <p:nvSpPr>
          <p:cNvPr id="4" name="スライド番号プレースホルダー 3"/>
          <p:cNvSpPr>
            <a:spLocks noGrp="1"/>
          </p:cNvSpPr>
          <p:nvPr>
            <p:ph type="sldNum" sz="quarter" idx="12"/>
          </p:nvPr>
        </p:nvSpPr>
        <p:spPr/>
        <p:txBody>
          <a:bodyPr/>
          <a:lstStyle/>
          <a:p>
            <a:fld id="{4E54C3E0-75E0-4C02-A9ED-49AB1B147E32}" type="slidenum">
              <a:rPr kumimoji="1" lang="ja-JP" altLang="en-US" smtClean="0"/>
              <a:pPr/>
              <a:t>10</a:t>
            </a:fld>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ja-JP" altLang="en-US" dirty="0"/>
              <a:t>ネット時代を迎え個人の行動履歴やモノの動きが容易に捕捉できるようになり、活用のチャンスが急激に増えている。</a:t>
            </a:r>
            <a:endParaRPr kumimoji="1" lang="en-US" altLang="ja-JP" dirty="0"/>
          </a:p>
          <a:p>
            <a:r>
              <a:rPr kumimoji="1" lang="ja-JP" altLang="en-US" dirty="0"/>
              <a:t>分析スキル、</a:t>
            </a:r>
            <a:r>
              <a:rPr kumimoji="1" lang="en-US" altLang="ja-JP" dirty="0"/>
              <a:t>IT</a:t>
            </a:r>
            <a:r>
              <a:rPr kumimoji="1" lang="ja-JP" altLang="en-US" dirty="0"/>
              <a:t>スキル、分析対象のビジネス理解の３つを求められるため、人材供給は絶対的に不足している。</a:t>
            </a:r>
            <a:endParaRPr kumimoji="1" lang="en-US" altLang="ja-JP" dirty="0"/>
          </a:p>
        </p:txBody>
      </p:sp>
      <p:sp>
        <p:nvSpPr>
          <p:cNvPr id="4" name="スライド番号プレースホルダー 3"/>
          <p:cNvSpPr>
            <a:spLocks noGrp="1"/>
          </p:cNvSpPr>
          <p:nvPr>
            <p:ph type="sldNum" sz="quarter" idx="12"/>
          </p:nvPr>
        </p:nvSpPr>
        <p:spPr/>
        <p:txBody>
          <a:bodyPr/>
          <a:lstStyle/>
          <a:p>
            <a:fld id="{4E54C3E0-75E0-4C02-A9ED-49AB1B147E32}" type="slidenum">
              <a:rPr kumimoji="1" lang="ja-JP" altLang="en-US" smtClean="0"/>
              <a:pPr/>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ja-JP" altLang="en-US" dirty="0"/>
              <a:t>「データベースの知識やスクリプト言語が最低限必要で、統計学などの学術的バックグラウンドを有し、</a:t>
            </a:r>
            <a:r>
              <a:rPr kumimoji="1" lang="en-US" altLang="ja-JP" dirty="0"/>
              <a:t>SAS</a:t>
            </a:r>
            <a:r>
              <a:rPr kumimoji="1" lang="ja-JP" altLang="en-US" dirty="0"/>
              <a:t>などの分析ツールも使える。加えて、分析対象のビジネスを理解していなければならない。かなり確信的なキャリアを積まないと、こうした人材は生まれにくい」</a:t>
            </a:r>
            <a:r>
              <a:rPr kumimoji="1" lang="ja-JP" altLang="en-US" sz="2000" dirty="0"/>
              <a:t>（ブレインパッド社長・草野隆文）</a:t>
            </a:r>
          </a:p>
        </p:txBody>
      </p:sp>
      <p:sp>
        <p:nvSpPr>
          <p:cNvPr id="5" name="角丸四角形 4"/>
          <p:cNvSpPr/>
          <p:nvPr/>
        </p:nvSpPr>
        <p:spPr>
          <a:xfrm>
            <a:off x="3357554" y="5143512"/>
            <a:ext cx="3643338"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社会情報学部の理念，</a:t>
            </a:r>
            <a:endParaRPr kumimoji="1" lang="en-US" altLang="ja-JP" sz="2400" dirty="0"/>
          </a:p>
          <a:p>
            <a:pPr algn="ctr"/>
            <a:r>
              <a:rPr kumimoji="1" lang="ja-JP" altLang="en-US" sz="2400" dirty="0"/>
              <a:t>カリキュラムにぴったり！</a:t>
            </a:r>
          </a:p>
        </p:txBody>
      </p:sp>
      <p:sp>
        <p:nvSpPr>
          <p:cNvPr id="4" name="スライド番号プレースホルダー 3"/>
          <p:cNvSpPr>
            <a:spLocks noGrp="1"/>
          </p:cNvSpPr>
          <p:nvPr>
            <p:ph type="sldNum" sz="quarter" idx="12"/>
          </p:nvPr>
        </p:nvSpPr>
        <p:spPr/>
        <p:txBody>
          <a:bodyPr/>
          <a:lstStyle/>
          <a:p>
            <a:fld id="{4E54C3E0-75E0-4C02-A9ED-49AB1B147E32}" type="slidenum">
              <a:rPr kumimoji="1" lang="ja-JP" altLang="en-US" smtClean="0"/>
              <a:pPr/>
              <a:t>12</a:t>
            </a:fld>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7E01C1-874E-4341-AF17-D9143E295570}"/>
              </a:ext>
            </a:extLst>
          </p:cNvPr>
          <p:cNvSpPr>
            <a:spLocks noGrp="1"/>
          </p:cNvSpPr>
          <p:nvPr>
            <p:ph type="title"/>
          </p:nvPr>
        </p:nvSpPr>
        <p:spPr/>
        <p:txBody>
          <a:bodyPr/>
          <a:lstStyle/>
          <a:p>
            <a:r>
              <a:rPr kumimoji="1" lang="ja-JP" altLang="en-US" dirty="0"/>
              <a:t>授業の進行</a:t>
            </a:r>
          </a:p>
        </p:txBody>
      </p:sp>
      <p:sp>
        <p:nvSpPr>
          <p:cNvPr id="3" name="コンテンツ プレースホルダー 2">
            <a:extLst>
              <a:ext uri="{FF2B5EF4-FFF2-40B4-BE49-F238E27FC236}">
                <a16:creationId xmlns:a16="http://schemas.microsoft.com/office/drawing/2014/main" id="{6657BB58-E7E7-4620-B158-164D644D9560}"/>
              </a:ext>
            </a:extLst>
          </p:cNvPr>
          <p:cNvSpPr>
            <a:spLocks noGrp="1"/>
          </p:cNvSpPr>
          <p:nvPr>
            <p:ph idx="1"/>
          </p:nvPr>
        </p:nvSpPr>
        <p:spPr/>
        <p:txBody>
          <a:bodyPr>
            <a:normAutofit fontScale="92500" lnSpcReduction="10000"/>
          </a:bodyPr>
          <a:lstStyle/>
          <a:p>
            <a:r>
              <a:rPr kumimoji="1" lang="ja-JP" altLang="en-US" dirty="0"/>
              <a:t>４限に解説講義、５限に演習という進行が標準的だが、異なる場合もある。</a:t>
            </a:r>
            <a:endParaRPr kumimoji="1" lang="en-US" altLang="ja-JP" dirty="0"/>
          </a:p>
          <a:p>
            <a:r>
              <a:rPr kumimoji="1" lang="ja-JP" altLang="en-US" dirty="0"/>
              <a:t>授業全体の進行は教室によって異なる。</a:t>
            </a:r>
            <a:endParaRPr kumimoji="1" lang="en-US" altLang="ja-JP" dirty="0"/>
          </a:p>
          <a:p>
            <a:r>
              <a:rPr kumimoji="1" lang="ja-JP" altLang="en-US" dirty="0"/>
              <a:t>講義の教材は教室によって異なる。ただし、共通の教材もある。</a:t>
            </a:r>
            <a:endParaRPr kumimoji="1" lang="en-US" altLang="ja-JP" dirty="0"/>
          </a:p>
          <a:p>
            <a:pPr lvl="1"/>
            <a:r>
              <a:rPr kumimoji="1" lang="ja-JP" altLang="en-US" dirty="0"/>
              <a:t>担当者がもっとも教えやすい方法を採用する。</a:t>
            </a:r>
            <a:endParaRPr kumimoji="1" lang="en-US" altLang="ja-JP" dirty="0"/>
          </a:p>
          <a:p>
            <a:r>
              <a:rPr kumimoji="1" lang="ja-JP" altLang="en-US" dirty="0"/>
              <a:t>演習の教材は共通である。</a:t>
            </a:r>
            <a:endParaRPr kumimoji="1" lang="en-US" altLang="ja-JP" dirty="0"/>
          </a:p>
          <a:p>
            <a:pPr lvl="1"/>
            <a:r>
              <a:rPr kumimoji="1" lang="ja-JP" altLang="en-US" dirty="0"/>
              <a:t>試験形式の演習問題</a:t>
            </a:r>
            <a:endParaRPr kumimoji="1" lang="en-US" altLang="ja-JP" dirty="0"/>
          </a:p>
          <a:p>
            <a:pPr lvl="1"/>
            <a:r>
              <a:rPr kumimoji="1" lang="en-US" altLang="ja-JP" dirty="0"/>
              <a:t>R </a:t>
            </a:r>
            <a:r>
              <a:rPr kumimoji="1" lang="ja-JP" altLang="en-US" dirty="0"/>
              <a:t>およびエクセルによるデータ分析演習</a:t>
            </a:r>
            <a:endParaRPr kumimoji="1" lang="en-US" altLang="ja-JP" dirty="0"/>
          </a:p>
        </p:txBody>
      </p:sp>
    </p:spTree>
    <p:extLst>
      <p:ext uri="{BB962C8B-B14F-4D97-AF65-F5344CB8AC3E}">
        <p14:creationId xmlns:p14="http://schemas.microsoft.com/office/powerpoint/2010/main" val="280542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29E1CA-5B9C-BC01-AD10-67C006E6F7CF}"/>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FE366381-28F8-7911-5E3D-38F2C11D3CDA}"/>
              </a:ext>
            </a:extLst>
          </p:cNvPr>
          <p:cNvSpPr>
            <a:spLocks noGrp="1"/>
          </p:cNvSpPr>
          <p:nvPr>
            <p:ph idx="1"/>
          </p:nvPr>
        </p:nvSpPr>
        <p:spPr/>
        <p:txBody>
          <a:bodyPr/>
          <a:lstStyle/>
          <a:p>
            <a:r>
              <a:rPr kumimoji="1" lang="en-US" altLang="ja-JP" u="sng" dirty="0">
                <a:solidFill>
                  <a:srgbClr val="FF0000"/>
                </a:solidFill>
              </a:rPr>
              <a:t>R </a:t>
            </a:r>
            <a:r>
              <a:rPr lang="ja-JP" altLang="en-US" u="sng" dirty="0">
                <a:solidFill>
                  <a:srgbClr val="FF0000"/>
                </a:solidFill>
              </a:rPr>
              <a:t>を用いた演習は </a:t>
            </a:r>
            <a:r>
              <a:rPr lang="en-US" altLang="ja-JP" u="sng" dirty="0">
                <a:solidFill>
                  <a:srgbClr val="FF0000"/>
                </a:solidFill>
              </a:rPr>
              <a:t>Windows </a:t>
            </a:r>
            <a:r>
              <a:rPr lang="ja-JP" altLang="en-US" u="sng" dirty="0">
                <a:solidFill>
                  <a:srgbClr val="FF0000"/>
                </a:solidFill>
              </a:rPr>
              <a:t>環境で解説する</a:t>
            </a:r>
            <a:r>
              <a:rPr lang="ja-JP" altLang="en-US" dirty="0"/>
              <a:t>。</a:t>
            </a:r>
            <a:endParaRPr lang="en-US" altLang="ja-JP" dirty="0"/>
          </a:p>
          <a:p>
            <a:pPr lvl="1"/>
            <a:r>
              <a:rPr lang="ja-JP" altLang="en-US" dirty="0"/>
              <a:t>教室の </a:t>
            </a:r>
            <a:r>
              <a:rPr lang="en-US" altLang="ja-JP" dirty="0"/>
              <a:t>PC </a:t>
            </a:r>
            <a:r>
              <a:rPr lang="ja-JP" altLang="en-US" dirty="0"/>
              <a:t>が </a:t>
            </a:r>
            <a:r>
              <a:rPr lang="en-US" altLang="ja-JP" dirty="0"/>
              <a:t>Windows </a:t>
            </a:r>
            <a:r>
              <a:rPr lang="ja-JP" altLang="en-US" dirty="0"/>
              <a:t>環境であるため。</a:t>
            </a:r>
            <a:endParaRPr lang="en-US" altLang="ja-JP" dirty="0"/>
          </a:p>
          <a:p>
            <a:r>
              <a:rPr lang="en-US" altLang="ja-JP" dirty="0"/>
              <a:t>Mac </a:t>
            </a:r>
            <a:r>
              <a:rPr lang="ja-JP" altLang="en-US" dirty="0"/>
              <a:t>ユーザへの配慮はするが、即時のサポートはできないかもしれない。</a:t>
            </a:r>
            <a:endParaRPr lang="en-US" altLang="ja-JP" dirty="0"/>
          </a:p>
          <a:p>
            <a:pPr lvl="1"/>
            <a:r>
              <a:rPr kumimoji="1" lang="ja-JP" altLang="en-US" dirty="0"/>
              <a:t>教室に持参した </a:t>
            </a:r>
            <a:r>
              <a:rPr kumimoji="1" lang="en-US" altLang="ja-JP" dirty="0"/>
              <a:t>Mac </a:t>
            </a:r>
            <a:r>
              <a:rPr kumimoji="1" lang="ja-JP" altLang="en-US" dirty="0"/>
              <a:t>で演習を行う場合など。</a:t>
            </a:r>
            <a:endParaRPr kumimoji="1" lang="en-US" altLang="ja-JP" dirty="0"/>
          </a:p>
          <a:p>
            <a:r>
              <a:rPr lang="ja-JP" altLang="en-US" dirty="0"/>
              <a:t>自分の </a:t>
            </a:r>
            <a:r>
              <a:rPr lang="en-US" altLang="ja-JP" dirty="0"/>
              <a:t>PC </a:t>
            </a:r>
            <a:r>
              <a:rPr lang="ja-JP" altLang="en-US" dirty="0"/>
              <a:t>に </a:t>
            </a:r>
            <a:r>
              <a:rPr lang="en-US" altLang="ja-JP" dirty="0"/>
              <a:t>R </a:t>
            </a:r>
            <a:r>
              <a:rPr lang="ja-JP" altLang="en-US" dirty="0"/>
              <a:t>をインストールする方法は、</a:t>
            </a:r>
            <a:r>
              <a:rPr lang="en-US" altLang="ja-JP" dirty="0" err="1"/>
              <a:t>CoursePower</a:t>
            </a:r>
            <a:r>
              <a:rPr lang="en-US" altLang="ja-JP" dirty="0"/>
              <a:t> </a:t>
            </a:r>
            <a:r>
              <a:rPr lang="ja-JP" altLang="en-US" dirty="0"/>
              <a:t>で配布する執筆中テキスト第１章を参照。</a:t>
            </a:r>
            <a:endParaRPr kumimoji="1" lang="ja-JP" altLang="en-US" dirty="0"/>
          </a:p>
        </p:txBody>
      </p:sp>
    </p:spTree>
    <p:extLst>
      <p:ext uri="{BB962C8B-B14F-4D97-AF65-F5344CB8AC3E}">
        <p14:creationId xmlns:p14="http://schemas.microsoft.com/office/powerpoint/2010/main" val="1614962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90C4AB-0C3C-497F-95B5-4AE725CED53F}"/>
              </a:ext>
            </a:extLst>
          </p:cNvPr>
          <p:cNvSpPr>
            <a:spLocks noGrp="1"/>
          </p:cNvSpPr>
          <p:nvPr>
            <p:ph type="title"/>
          </p:nvPr>
        </p:nvSpPr>
        <p:spPr/>
        <p:txBody>
          <a:bodyPr/>
          <a:lstStyle/>
          <a:p>
            <a:r>
              <a:rPr kumimoji="1" lang="ja-JP" altLang="en-US" dirty="0"/>
              <a:t>成績評価</a:t>
            </a:r>
          </a:p>
        </p:txBody>
      </p:sp>
      <p:sp>
        <p:nvSpPr>
          <p:cNvPr id="3" name="コンテンツ プレースホルダー 2">
            <a:extLst>
              <a:ext uri="{FF2B5EF4-FFF2-40B4-BE49-F238E27FC236}">
                <a16:creationId xmlns:a16="http://schemas.microsoft.com/office/drawing/2014/main" id="{B8BCA768-395A-4E55-BA43-09AD15F7576A}"/>
              </a:ext>
            </a:extLst>
          </p:cNvPr>
          <p:cNvSpPr>
            <a:spLocks noGrp="1"/>
          </p:cNvSpPr>
          <p:nvPr>
            <p:ph idx="1"/>
          </p:nvPr>
        </p:nvSpPr>
        <p:spPr/>
        <p:txBody>
          <a:bodyPr>
            <a:normAutofit/>
          </a:bodyPr>
          <a:lstStyle/>
          <a:p>
            <a:r>
              <a:rPr kumimoji="1" lang="ja-JP" altLang="en-US" dirty="0"/>
              <a:t>テストの点数に基づいて成績評価を行う。</a:t>
            </a:r>
            <a:endParaRPr kumimoji="1" lang="en-US" altLang="ja-JP" dirty="0"/>
          </a:p>
          <a:p>
            <a:pPr lvl="1"/>
            <a:r>
              <a:rPr lang="ja-JP" altLang="en-US" dirty="0"/>
              <a:t>中間テストも実施予定である。最終成績のおよそ</a:t>
            </a:r>
            <a:r>
              <a:rPr lang="en-US" altLang="ja-JP" dirty="0"/>
              <a:t>15%</a:t>
            </a:r>
            <a:r>
              <a:rPr lang="ja-JP" altLang="en-US" dirty="0"/>
              <a:t>から</a:t>
            </a:r>
            <a:r>
              <a:rPr lang="en-US" altLang="ja-JP" dirty="0"/>
              <a:t>20%</a:t>
            </a:r>
            <a:r>
              <a:rPr lang="ja-JP" altLang="en-US" dirty="0"/>
              <a:t>を占める。</a:t>
            </a:r>
            <a:endParaRPr lang="en-US" altLang="ja-JP" dirty="0"/>
          </a:p>
          <a:p>
            <a:pPr lvl="1"/>
            <a:r>
              <a:rPr lang="ja-JP" altLang="en-US" u="sng" dirty="0"/>
              <a:t>テストの問題はすべてのクラスで同一</a:t>
            </a:r>
            <a:r>
              <a:rPr lang="ja-JP" altLang="en-US" dirty="0"/>
              <a:t>である。</a:t>
            </a:r>
            <a:endParaRPr lang="en-US" altLang="ja-JP" dirty="0"/>
          </a:p>
          <a:p>
            <a:pPr lvl="1"/>
            <a:r>
              <a:rPr lang="ja-JP" altLang="en-US" dirty="0"/>
              <a:t>身につけるべきスキル（テストで測定される）の一覧は「学習項目のリスト」（</a:t>
            </a:r>
            <a:r>
              <a:rPr lang="en-US" altLang="ja-JP" dirty="0"/>
              <a:t>stat_lu.xlsx</a:t>
            </a:r>
            <a:r>
              <a:rPr lang="ja-JP" altLang="en-US" dirty="0"/>
              <a:t>）にある。</a:t>
            </a:r>
            <a:endParaRPr lang="en-US" altLang="ja-JP" dirty="0"/>
          </a:p>
          <a:p>
            <a:pPr lvl="1"/>
            <a:r>
              <a:rPr lang="ja-JP" altLang="en-US" u="sng" dirty="0"/>
              <a:t>授業への参加態度は成績に組み入れられることがある</a:t>
            </a:r>
            <a:r>
              <a:rPr lang="ja-JP" altLang="en-US" dirty="0"/>
              <a:t>。</a:t>
            </a:r>
            <a:endParaRPr lang="en-US" altLang="ja-JP" dirty="0"/>
          </a:p>
        </p:txBody>
      </p:sp>
    </p:spTree>
    <p:extLst>
      <p:ext uri="{BB962C8B-B14F-4D97-AF65-F5344CB8AC3E}">
        <p14:creationId xmlns:p14="http://schemas.microsoft.com/office/powerpoint/2010/main" val="1760372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DE5A94-1FE8-41A4-87AF-F7025028573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1F8015A-1933-4814-A15B-3D22C465A829}"/>
              </a:ext>
            </a:extLst>
          </p:cNvPr>
          <p:cNvSpPr>
            <a:spLocks noGrp="1"/>
          </p:cNvSpPr>
          <p:nvPr>
            <p:ph idx="1"/>
          </p:nvPr>
        </p:nvSpPr>
        <p:spPr/>
        <p:txBody>
          <a:bodyPr/>
          <a:lstStyle/>
          <a:p>
            <a:r>
              <a:rPr lang="ja-JP" altLang="en-US" u="sng" dirty="0"/>
              <a:t>中間テストはその時点までの学習を見直す機会として行っている</a:t>
            </a:r>
            <a:r>
              <a:rPr lang="ja-JP" altLang="en-US" dirty="0"/>
              <a:t>。</a:t>
            </a:r>
            <a:endParaRPr lang="en-US" altLang="ja-JP" dirty="0"/>
          </a:p>
          <a:p>
            <a:pPr lvl="1"/>
            <a:r>
              <a:rPr kumimoji="1" lang="ja-JP" altLang="en-US" dirty="0"/>
              <a:t>最終成績に占める中間テスト割合が低い</a:t>
            </a:r>
            <a:r>
              <a:rPr lang="ja-JP" altLang="en-US" dirty="0"/>
              <a:t>ことに不満の学生がいるようだが、本来は期末テストだけ実施したい。</a:t>
            </a:r>
            <a:endParaRPr lang="en-US" altLang="ja-JP" dirty="0"/>
          </a:p>
          <a:p>
            <a:pPr lvl="1"/>
            <a:r>
              <a:rPr kumimoji="1" lang="ja-JP" altLang="en-US" dirty="0"/>
              <a:t>中間テストで５割とれなかった場合は、それまでの学習を変える必要がある。４割とれなかった場合、最終的に合格できた</a:t>
            </a:r>
            <a:r>
              <a:rPr lang="ja-JP" altLang="en-US" dirty="0"/>
              <a:t>学生はほとんどいない。</a:t>
            </a:r>
            <a:endParaRPr kumimoji="1" lang="en-US" altLang="ja-JP" dirty="0"/>
          </a:p>
        </p:txBody>
      </p:sp>
    </p:spTree>
    <p:extLst>
      <p:ext uri="{BB962C8B-B14F-4D97-AF65-F5344CB8AC3E}">
        <p14:creationId xmlns:p14="http://schemas.microsoft.com/office/powerpoint/2010/main" val="17248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01BB4B-E6C2-495D-90F9-0C0970F56006}"/>
              </a:ext>
            </a:extLst>
          </p:cNvPr>
          <p:cNvSpPr>
            <a:spLocks noGrp="1"/>
          </p:cNvSpPr>
          <p:nvPr>
            <p:ph type="title"/>
          </p:nvPr>
        </p:nvSpPr>
        <p:spPr/>
        <p:txBody>
          <a:bodyPr/>
          <a:lstStyle/>
          <a:p>
            <a:r>
              <a:rPr lang="ja-JP" altLang="en-US" dirty="0"/>
              <a:t>出席</a:t>
            </a:r>
            <a:endParaRPr kumimoji="1" lang="ja-JP" altLang="en-US" dirty="0"/>
          </a:p>
        </p:txBody>
      </p:sp>
      <p:sp>
        <p:nvSpPr>
          <p:cNvPr id="3" name="コンテンツ プレースホルダー 2">
            <a:extLst>
              <a:ext uri="{FF2B5EF4-FFF2-40B4-BE49-F238E27FC236}">
                <a16:creationId xmlns:a16="http://schemas.microsoft.com/office/drawing/2014/main" id="{810936FD-A0A8-4A2D-9ADE-6BCD176E6996}"/>
              </a:ext>
            </a:extLst>
          </p:cNvPr>
          <p:cNvSpPr>
            <a:spLocks noGrp="1"/>
          </p:cNvSpPr>
          <p:nvPr>
            <p:ph idx="1"/>
          </p:nvPr>
        </p:nvSpPr>
        <p:spPr/>
        <p:txBody>
          <a:bodyPr>
            <a:normAutofit lnSpcReduction="10000"/>
          </a:bodyPr>
          <a:lstStyle/>
          <a:p>
            <a:r>
              <a:rPr kumimoji="1" lang="ja-JP" altLang="en-US" dirty="0"/>
              <a:t>出席は受講者自身が </a:t>
            </a:r>
            <a:r>
              <a:rPr kumimoji="1" lang="en-US" altLang="ja-JP" dirty="0" err="1"/>
              <a:t>CoursePower</a:t>
            </a:r>
            <a:r>
              <a:rPr kumimoji="1" lang="en-US" altLang="ja-JP" dirty="0"/>
              <a:t> </a:t>
            </a:r>
            <a:r>
              <a:rPr kumimoji="1" lang="ja-JP" altLang="en-US" dirty="0"/>
              <a:t>から登録する。ただし、他の方法がとられることもある。</a:t>
            </a:r>
            <a:endParaRPr kumimoji="1" lang="en-US" altLang="ja-JP" dirty="0"/>
          </a:p>
          <a:p>
            <a:r>
              <a:rPr kumimoji="1" lang="ja-JP" altLang="en-US" dirty="0"/>
              <a:t>６回以上欠席すると単位を認定できない。</a:t>
            </a:r>
            <a:endParaRPr kumimoji="1" lang="en-US" altLang="ja-JP" dirty="0"/>
          </a:p>
          <a:p>
            <a:r>
              <a:rPr kumimoji="1" lang="ja-JP" altLang="en-US" dirty="0"/>
              <a:t>自分の所属するクラスに割り当てられた教室で出席すること。それ以外の教室での受講は欠席とする。</a:t>
            </a:r>
          </a:p>
          <a:p>
            <a:r>
              <a:rPr kumimoji="1" lang="ja-JP" altLang="en-US" dirty="0"/>
              <a:t>教室外からの出席登録、出席登録してからの無断早退など、</a:t>
            </a:r>
            <a:r>
              <a:rPr kumimoji="1" lang="ja-JP" altLang="en-US" u="sng" dirty="0">
                <a:solidFill>
                  <a:srgbClr val="FF0000"/>
                </a:solidFill>
              </a:rPr>
              <a:t>不正な登録は減点の対象となる。悪質な場合は一度で不合格となる</a:t>
            </a:r>
            <a:r>
              <a:rPr kumimoji="1" lang="ja-JP" altLang="en-US" dirty="0"/>
              <a:t>。</a:t>
            </a:r>
          </a:p>
        </p:txBody>
      </p:sp>
    </p:spTree>
    <p:extLst>
      <p:ext uri="{BB962C8B-B14F-4D97-AF65-F5344CB8AC3E}">
        <p14:creationId xmlns:p14="http://schemas.microsoft.com/office/powerpoint/2010/main" val="343580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学習の進め方</a:t>
            </a:r>
          </a:p>
        </p:txBody>
      </p:sp>
      <p:sp>
        <p:nvSpPr>
          <p:cNvPr id="3" name="コンテンツ プレースホルダ 2"/>
          <p:cNvSpPr>
            <a:spLocks noGrp="1"/>
          </p:cNvSpPr>
          <p:nvPr>
            <p:ph idx="1"/>
          </p:nvPr>
        </p:nvSpPr>
        <p:spPr/>
        <p:txBody>
          <a:bodyPr>
            <a:normAutofit lnSpcReduction="10000"/>
          </a:bodyPr>
          <a:lstStyle/>
          <a:p>
            <a:r>
              <a:rPr lang="ja-JP" altLang="en-US" dirty="0"/>
              <a:t>講義と演習</a:t>
            </a:r>
            <a:endParaRPr lang="en-US" altLang="ja-JP" dirty="0"/>
          </a:p>
          <a:p>
            <a:pPr lvl="1"/>
            <a:r>
              <a:rPr lang="ja-JP" altLang="en-US" dirty="0"/>
              <a:t>多くの学生にとっては、高校や予備校とは学習方法が異なるだろう。</a:t>
            </a:r>
            <a:r>
              <a:rPr lang="ja-JP" altLang="en-US" sz="2000" dirty="0"/>
              <a:t>（配布資料「大学１、２年生での数学の学び方」参照）</a:t>
            </a:r>
            <a:endParaRPr kumimoji="1" lang="en-US" altLang="ja-JP" sz="2000" dirty="0"/>
          </a:p>
          <a:p>
            <a:pPr lvl="1"/>
            <a:r>
              <a:rPr lang="ja-JP" altLang="en-US" dirty="0"/>
              <a:t>スライドを使用するのは、板書を「写経」しているだけにならないようにという配慮である。ぼんやりしないこと。</a:t>
            </a:r>
            <a:r>
              <a:rPr lang="ja-JP" altLang="en-US" u="sng" dirty="0">
                <a:solidFill>
                  <a:srgbClr val="FF0000"/>
                </a:solidFill>
              </a:rPr>
              <a:t>理解に全力！</a:t>
            </a:r>
            <a:endParaRPr lang="en-US" altLang="ja-JP" u="sng" dirty="0">
              <a:solidFill>
                <a:srgbClr val="FF0000"/>
              </a:solidFill>
            </a:endParaRPr>
          </a:p>
          <a:p>
            <a:pPr lvl="1"/>
            <a:r>
              <a:rPr lang="ja-JP" altLang="en-US" dirty="0"/>
              <a:t>わからないときに授業を聴かなくなるのは最悪。あとで自習しなければならないのだから、そのときのための手がかりを少しでも集める。</a:t>
            </a:r>
            <a:endParaRPr lang="en-US" altLang="ja-JP"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u="sng" dirty="0">
                <a:solidFill>
                  <a:srgbClr val="FF0000"/>
                </a:solidFill>
              </a:rPr>
              <a:t>テキストは必ず購入する</a:t>
            </a:r>
            <a:r>
              <a:rPr kumimoji="1" lang="ja-JP" altLang="en-US" dirty="0"/>
              <a:t>。テキストを読み、その内容を理解するよう努めることが学習の基本。</a:t>
            </a:r>
            <a:r>
              <a:rPr lang="ja-JP" altLang="en-US" sz="2000" dirty="0"/>
              <a:t>（配布資料「大学１、２年生での数学の学び方」参照）</a:t>
            </a:r>
            <a:endParaRPr kumimoji="1" lang="en-US" altLang="ja-JP" sz="2000" dirty="0"/>
          </a:p>
          <a:p>
            <a:pPr lvl="1"/>
            <a:r>
              <a:rPr lang="ja-JP" altLang="en-US" dirty="0"/>
              <a:t>文字と図表の理解は大学での学習の基本。社会に出てからも、学習（や研究）の素材は文字と図表。映像授業だけでわかるようにはならない。</a:t>
            </a:r>
            <a:endParaRPr lang="en-US" altLang="ja-JP" dirty="0"/>
          </a:p>
          <a:p>
            <a:r>
              <a:rPr lang="ja-JP" altLang="en-US" u="sng" dirty="0"/>
              <a:t>テキスト、スライド、授業資料、教員の説明をもとに、自分で知識を組み立てる。</a:t>
            </a:r>
            <a:r>
              <a:rPr lang="ja-JP" altLang="en-US" u="sng" dirty="0">
                <a:solidFill>
                  <a:srgbClr val="FF0000"/>
                </a:solidFill>
              </a:rPr>
              <a:t>自己説明</a:t>
            </a:r>
            <a:r>
              <a:rPr lang="ja-JP" altLang="en-US" dirty="0"/>
              <a:t>。</a:t>
            </a:r>
            <a:endParaRPr kumimoji="1" lang="en-US" altLang="ja-JP" dirty="0"/>
          </a:p>
        </p:txBody>
      </p:sp>
    </p:spTree>
    <p:extLst>
      <p:ext uri="{BB962C8B-B14F-4D97-AF65-F5344CB8AC3E}">
        <p14:creationId xmlns:p14="http://schemas.microsoft.com/office/powerpoint/2010/main" val="16729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28416E-2E4D-48A6-23D0-12216173C4AA}"/>
              </a:ext>
            </a:extLst>
          </p:cNvPr>
          <p:cNvSpPr>
            <a:spLocks noGrp="1"/>
          </p:cNvSpPr>
          <p:nvPr>
            <p:ph type="title"/>
          </p:nvPr>
        </p:nvSpPr>
        <p:spPr/>
        <p:txBody>
          <a:bodyPr/>
          <a:lstStyle/>
          <a:p>
            <a:r>
              <a:rPr kumimoji="1" lang="ja-JP" altLang="en-US" dirty="0"/>
              <a:t>今年度に絶対合格せよ！</a:t>
            </a:r>
          </a:p>
        </p:txBody>
      </p:sp>
      <p:sp>
        <p:nvSpPr>
          <p:cNvPr id="3" name="コンテンツ プレースホルダー 2">
            <a:extLst>
              <a:ext uri="{FF2B5EF4-FFF2-40B4-BE49-F238E27FC236}">
                <a16:creationId xmlns:a16="http://schemas.microsoft.com/office/drawing/2014/main" id="{1A8CAD2C-21A2-F5BD-AE96-35C20B116F0E}"/>
              </a:ext>
            </a:extLst>
          </p:cNvPr>
          <p:cNvSpPr>
            <a:spLocks noGrp="1"/>
          </p:cNvSpPr>
          <p:nvPr>
            <p:ph idx="1"/>
          </p:nvPr>
        </p:nvSpPr>
        <p:spPr/>
        <p:txBody>
          <a:bodyPr/>
          <a:lstStyle/>
          <a:p>
            <a:r>
              <a:rPr kumimoji="1" lang="ja-JP" altLang="en-US" dirty="0"/>
              <a:t>来年度入学の１年生は高校までの数学カリキュラムが異なる。</a:t>
            </a:r>
            <a:endParaRPr kumimoji="1" lang="en-US" altLang="ja-JP" dirty="0"/>
          </a:p>
          <a:p>
            <a:pPr lvl="1"/>
            <a:r>
              <a:rPr lang="ja-JP" altLang="en-US" dirty="0"/>
              <a:t>現在の「統計入門」で学習している内容は，ほとんどが高校までのカリキュラムに入っている。</a:t>
            </a:r>
            <a:endParaRPr lang="en-US" altLang="ja-JP" dirty="0"/>
          </a:p>
          <a:p>
            <a:r>
              <a:rPr kumimoji="1" lang="ja-JP" altLang="en-US" u="sng" dirty="0">
                <a:solidFill>
                  <a:srgbClr val="FF0000"/>
                </a:solidFill>
              </a:rPr>
              <a:t>来年度から統計入門の内容は難化</a:t>
            </a:r>
            <a:r>
              <a:rPr kumimoji="1" lang="ja-JP" altLang="en-US" dirty="0"/>
              <a:t>する。</a:t>
            </a:r>
            <a:endParaRPr kumimoji="1" lang="en-US" altLang="ja-JP" dirty="0"/>
          </a:p>
          <a:p>
            <a:pPr lvl="1"/>
            <a:r>
              <a:rPr lang="ja-JP" altLang="en-US" dirty="0"/>
              <a:t>微分，積分は四則演算のように使う。</a:t>
            </a:r>
            <a:endParaRPr lang="en-US" altLang="ja-JP" dirty="0"/>
          </a:p>
          <a:p>
            <a:pPr lvl="1"/>
            <a:r>
              <a:rPr lang="ja-JP" altLang="en-US" dirty="0"/>
              <a:t>今年度の内容に苦労するならば，来年度の統計入門には合格できないだろう。留年，退学が近づく。</a:t>
            </a:r>
            <a:endParaRPr lang="en-US" altLang="ja-JP" dirty="0"/>
          </a:p>
        </p:txBody>
      </p:sp>
    </p:spTree>
    <p:extLst>
      <p:ext uri="{BB962C8B-B14F-4D97-AF65-F5344CB8AC3E}">
        <p14:creationId xmlns:p14="http://schemas.microsoft.com/office/powerpoint/2010/main" val="2447140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CC7FBE-F9F3-F703-219B-9F77F65C4BC6}"/>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7B297D89-84BC-BB52-5337-3676DC1C4CAA}"/>
              </a:ext>
            </a:extLst>
          </p:cNvPr>
          <p:cNvSpPr>
            <a:spLocks noGrp="1"/>
          </p:cNvSpPr>
          <p:nvPr>
            <p:ph idx="1"/>
          </p:nvPr>
        </p:nvSpPr>
        <p:spPr/>
        <p:txBody>
          <a:bodyPr/>
          <a:lstStyle/>
          <a:p>
            <a:r>
              <a:rPr kumimoji="1" lang="ja-JP" altLang="en-US" u="sng" dirty="0">
                <a:solidFill>
                  <a:srgbClr val="FF0000"/>
                </a:solidFill>
              </a:rPr>
              <a:t>教員が提供できるのは情報。それを理解するのは学習者の</a:t>
            </a:r>
            <a:r>
              <a:rPr lang="ja-JP" altLang="en-US" u="sng" dirty="0">
                <a:solidFill>
                  <a:srgbClr val="FF0000"/>
                </a:solidFill>
              </a:rPr>
              <a:t>役割</a:t>
            </a:r>
            <a:r>
              <a:rPr lang="ja-JP" altLang="en-US" dirty="0"/>
              <a:t>。</a:t>
            </a:r>
            <a:endParaRPr lang="en-US" altLang="ja-JP" dirty="0"/>
          </a:p>
          <a:p>
            <a:pPr lvl="1"/>
            <a:r>
              <a:rPr kumimoji="1" lang="ja-JP" altLang="en-US" dirty="0"/>
              <a:t>２単位の授業では、</a:t>
            </a:r>
            <a:r>
              <a:rPr kumimoji="1" lang="ja-JP" altLang="en-US" u="sng" dirty="0">
                <a:solidFill>
                  <a:srgbClr val="FF0000"/>
                </a:solidFill>
              </a:rPr>
              <a:t>授業時間以外に４時間の学習が必要</a:t>
            </a:r>
            <a:r>
              <a:rPr kumimoji="1" lang="ja-JP" altLang="en-US" dirty="0"/>
              <a:t>。</a:t>
            </a:r>
            <a:endParaRPr kumimoji="1" lang="en-US" altLang="ja-JP" dirty="0"/>
          </a:p>
          <a:p>
            <a:pPr lvl="2"/>
            <a:r>
              <a:rPr lang="en-US" altLang="ja-JP" dirty="0"/>
              <a:t>1.5</a:t>
            </a:r>
            <a:r>
              <a:rPr lang="ja-JP" altLang="en-US" dirty="0"/>
              <a:t>時間は５限の授業での演習。あと</a:t>
            </a:r>
            <a:r>
              <a:rPr lang="en-US" altLang="ja-JP" dirty="0"/>
              <a:t>2.5</a:t>
            </a:r>
            <a:r>
              <a:rPr lang="ja-JP" altLang="en-US" dirty="0"/>
              <a:t>時間を各自で行う。</a:t>
            </a:r>
            <a:endParaRPr lang="en-US" altLang="ja-JP" dirty="0"/>
          </a:p>
          <a:p>
            <a:pPr lvl="1"/>
            <a:r>
              <a:rPr kumimoji="1" lang="ja-JP" altLang="en-US" dirty="0"/>
              <a:t>授業評価で「もっとわかりやすく教えてほしい」と</a:t>
            </a:r>
            <a:r>
              <a:rPr lang="ja-JP" altLang="en-US" dirty="0"/>
              <a:t>書いてくる学生がいるが、</a:t>
            </a:r>
            <a:r>
              <a:rPr lang="ja-JP" altLang="en-US" u="sng" dirty="0">
                <a:solidFill>
                  <a:srgbClr val="FF0000"/>
                </a:solidFill>
              </a:rPr>
              <a:t>すぐにわからないことは当然</a:t>
            </a:r>
            <a:r>
              <a:rPr lang="ja-JP" altLang="en-US" dirty="0"/>
              <a:t>である。</a:t>
            </a:r>
            <a:endParaRPr kumimoji="1" lang="en-US" altLang="ja-JP" dirty="0"/>
          </a:p>
        </p:txBody>
      </p:sp>
    </p:spTree>
    <p:extLst>
      <p:ext uri="{BB962C8B-B14F-4D97-AF65-F5344CB8AC3E}">
        <p14:creationId xmlns:p14="http://schemas.microsoft.com/office/powerpoint/2010/main" val="1136083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B0CF-357F-4221-9BFF-946F99502567}"/>
              </a:ext>
            </a:extLst>
          </p:cNvPr>
          <p:cNvSpPr>
            <a:spLocks noGrp="1"/>
          </p:cNvSpPr>
          <p:nvPr>
            <p:ph type="title"/>
          </p:nvPr>
        </p:nvSpPr>
        <p:spPr/>
        <p:txBody>
          <a:bodyPr/>
          <a:lstStyle/>
          <a:p>
            <a:endParaRPr kumimoji="1" lang="ja-JP" altLang="en-US"/>
          </a:p>
        </p:txBody>
      </p:sp>
      <p:pic>
        <p:nvPicPr>
          <p:cNvPr id="5" name="コンテンツ プレースホルダー 4" descr="スクリーンショットの画面&#10;&#10;自動的に生成された説明">
            <a:extLst>
              <a:ext uri="{FF2B5EF4-FFF2-40B4-BE49-F238E27FC236}">
                <a16:creationId xmlns:a16="http://schemas.microsoft.com/office/drawing/2014/main" id="{088BA585-08E9-4D74-A82E-6BD673EA17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556792"/>
            <a:ext cx="7352644" cy="4392488"/>
          </a:xfrm>
        </p:spPr>
      </p:pic>
    </p:spTree>
    <p:extLst>
      <p:ext uri="{BB962C8B-B14F-4D97-AF65-F5344CB8AC3E}">
        <p14:creationId xmlns:p14="http://schemas.microsoft.com/office/powerpoint/2010/main" val="3692484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B3704-EF01-467E-83FA-4C23B1112D8A}"/>
              </a:ext>
            </a:extLst>
          </p:cNvPr>
          <p:cNvSpPr>
            <a:spLocks noGrp="1"/>
          </p:cNvSpPr>
          <p:nvPr>
            <p:ph type="title"/>
          </p:nvPr>
        </p:nvSpPr>
        <p:spPr/>
        <p:txBody>
          <a:bodyPr/>
          <a:lstStyle/>
          <a:p>
            <a:endParaRPr kumimoji="1" lang="ja-JP" altLang="en-US"/>
          </a:p>
        </p:txBody>
      </p:sp>
      <p:pic>
        <p:nvPicPr>
          <p:cNvPr id="5" name="コンテンツ プレースホルダー 4" descr="テキスト が含まれている画像&#10;&#10;自動的に生成された説明">
            <a:extLst>
              <a:ext uri="{FF2B5EF4-FFF2-40B4-BE49-F238E27FC236}">
                <a16:creationId xmlns:a16="http://schemas.microsoft.com/office/drawing/2014/main" id="{366FEE15-5AAF-4C40-A8E0-4E4DBE84ED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556792"/>
            <a:ext cx="7920880" cy="4269102"/>
          </a:xfrm>
        </p:spPr>
      </p:pic>
    </p:spTree>
    <p:extLst>
      <p:ext uri="{BB962C8B-B14F-4D97-AF65-F5344CB8AC3E}">
        <p14:creationId xmlns:p14="http://schemas.microsoft.com/office/powerpoint/2010/main" val="2445492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9625CD-C312-44D4-ACAD-1D8C0E716285}"/>
              </a:ext>
            </a:extLst>
          </p:cNvPr>
          <p:cNvSpPr>
            <a:spLocks noGrp="1"/>
          </p:cNvSpPr>
          <p:nvPr>
            <p:ph type="title"/>
          </p:nvPr>
        </p:nvSpPr>
        <p:spPr/>
        <p:txBody>
          <a:bodyPr/>
          <a:lstStyle/>
          <a:p>
            <a:endParaRPr kumimoji="1" lang="ja-JP" altLang="en-US"/>
          </a:p>
        </p:txBody>
      </p:sp>
      <p:pic>
        <p:nvPicPr>
          <p:cNvPr id="5" name="コンテンツ プレースホルダー 4" descr="文字と写真のスクリーンショット&#10;&#10;自動的に生成された説明">
            <a:extLst>
              <a:ext uri="{FF2B5EF4-FFF2-40B4-BE49-F238E27FC236}">
                <a16:creationId xmlns:a16="http://schemas.microsoft.com/office/drawing/2014/main" id="{A7FEB3F1-F59B-422E-8940-DEDD2989F7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403" y="1880828"/>
            <a:ext cx="8414771" cy="3096344"/>
          </a:xfrm>
        </p:spPr>
      </p:pic>
    </p:spTree>
    <p:extLst>
      <p:ext uri="{BB962C8B-B14F-4D97-AF65-F5344CB8AC3E}">
        <p14:creationId xmlns:p14="http://schemas.microsoft.com/office/powerpoint/2010/main" val="193009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a:t>予習をすることが望ましい。特に第４章以降。</a:t>
            </a:r>
            <a:endParaRPr lang="en-US" altLang="ja-JP" dirty="0"/>
          </a:p>
          <a:p>
            <a:pPr lvl="1"/>
            <a:r>
              <a:rPr lang="ja-JP" altLang="en-US" dirty="0"/>
              <a:t>スライドやテキストを読む。何を学習するのか、どこは難しそうかぐらいは把握しておく。</a:t>
            </a:r>
            <a:endParaRPr lang="en-US" altLang="ja-JP" dirty="0"/>
          </a:p>
          <a:p>
            <a:r>
              <a:rPr kumimoji="1" lang="ja-JP" altLang="en-US" dirty="0"/>
              <a:t>授業中は少しでも説明を理解しようと努力すること。</a:t>
            </a:r>
            <a:endParaRPr kumimoji="1" lang="en-US" altLang="ja-JP" dirty="0"/>
          </a:p>
          <a:p>
            <a:r>
              <a:rPr lang="ja-JP" altLang="en-US" dirty="0"/>
              <a:t>演習にしっかり取り組むこと。</a:t>
            </a:r>
            <a:endParaRPr lang="en-US" altLang="ja-JP" dirty="0"/>
          </a:p>
          <a:p>
            <a:pPr lvl="1"/>
            <a:r>
              <a:rPr lang="ja-JP" altLang="en-US" dirty="0"/>
              <a:t>残った問題は次回の授業までにやっておく。</a:t>
            </a:r>
            <a:endParaRPr lang="en-US" altLang="ja-JP" dirty="0"/>
          </a:p>
          <a:p>
            <a:pPr lvl="1"/>
            <a:r>
              <a:rPr lang="ja-JP" altLang="en-US" dirty="0"/>
              <a:t>難しかった問題は復習しておく。</a:t>
            </a:r>
            <a:endParaRPr lang="en-US" altLang="ja-JP"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lnSpcReduction="10000"/>
          </a:bodyPr>
          <a:lstStyle/>
          <a:p>
            <a:r>
              <a:rPr lang="ja-JP" altLang="en-US" dirty="0"/>
              <a:t>授業アンケートを見ると、学習の進め方をわかっていないコメントがよくある。何を書いてもよいが、見る人が見れば恥ずかしいことを堂々と書いているのはどうなのかと思う。</a:t>
            </a:r>
            <a:endParaRPr lang="en-US" altLang="ja-JP" dirty="0"/>
          </a:p>
          <a:p>
            <a:pPr lvl="1"/>
            <a:r>
              <a:rPr kumimoji="1" lang="ja-JP" altLang="en-US" dirty="0"/>
              <a:t>「テキストを買う意味がわからなかった」</a:t>
            </a:r>
            <a:endParaRPr kumimoji="1" lang="en-US" altLang="ja-JP" dirty="0"/>
          </a:p>
          <a:p>
            <a:pPr lvl="1"/>
            <a:r>
              <a:rPr lang="ja-JP" altLang="en-US" dirty="0"/>
              <a:t>「出席点も課題点もつけてくれないので，授業に出ても救われるということがない」</a:t>
            </a:r>
            <a:endParaRPr lang="en-US" altLang="ja-JP" dirty="0"/>
          </a:p>
          <a:p>
            <a:pPr lvl="1"/>
            <a:r>
              <a:rPr kumimoji="1" lang="ja-JP" altLang="en-US" dirty="0"/>
              <a:t>「エクセルでの演習は必要ない。学習内容の理解の促進にまったく役立たなかった。むしろ混乱する」</a:t>
            </a:r>
          </a:p>
        </p:txBody>
      </p:sp>
    </p:spTree>
    <p:extLst>
      <p:ext uri="{BB962C8B-B14F-4D97-AF65-F5344CB8AC3E}">
        <p14:creationId xmlns:p14="http://schemas.microsoft.com/office/powerpoint/2010/main" val="321837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1"/>
            <a:r>
              <a:rPr lang="ja-JP" altLang="en-US" dirty="0"/>
              <a:t>もっとていねいに説明してほしい。</a:t>
            </a:r>
            <a:endParaRPr lang="en-US" altLang="ja-JP" dirty="0"/>
          </a:p>
          <a:p>
            <a:pPr lvl="1"/>
            <a:r>
              <a:rPr kumimoji="1" lang="ja-JP" altLang="en-US" dirty="0"/>
              <a:t>小中高でやっているように、先生が板書して、それを生徒が理解して問題を解いていくスタイルが個人的には理想です。スライドショーで講義するだけではナンセンスだと思う。</a:t>
            </a:r>
          </a:p>
        </p:txBody>
      </p:sp>
      <p:sp>
        <p:nvSpPr>
          <p:cNvPr id="4" name="テキスト ボックス 3"/>
          <p:cNvSpPr txBox="1"/>
          <p:nvPr/>
        </p:nvSpPr>
        <p:spPr>
          <a:xfrm>
            <a:off x="1835696" y="4653136"/>
            <a:ext cx="5760640" cy="1323439"/>
          </a:xfrm>
          <a:prstGeom prst="rect">
            <a:avLst/>
          </a:prstGeom>
          <a:noFill/>
        </p:spPr>
        <p:txBody>
          <a:bodyPr wrap="square" rtlCol="0">
            <a:spAutoFit/>
          </a:bodyPr>
          <a:lstStyle/>
          <a:p>
            <a:r>
              <a:rPr lang="ja-JP" altLang="en-US" sz="2000" dirty="0"/>
              <a:t>物差しでテーブルの長さを計っているとき，とても信頼できる物差しでなければ，同時にテーブルで物差しを測っていることになる．（</a:t>
            </a:r>
            <a:r>
              <a:rPr lang="en-US" altLang="ja-JP" sz="2000" dirty="0"/>
              <a:t>N. N. </a:t>
            </a:r>
            <a:r>
              <a:rPr lang="ja-JP" altLang="en-US" sz="2000" dirty="0"/>
              <a:t>タレブ </a:t>
            </a:r>
            <a:r>
              <a:rPr lang="en-US" altLang="ja-JP" sz="2000" dirty="0"/>
              <a:t>『</a:t>
            </a:r>
            <a:r>
              <a:rPr lang="ja-JP" altLang="en-US" sz="2000" dirty="0"/>
              <a:t>まぐれー投資家はなぜ，運を実力と勘違いするのか</a:t>
            </a:r>
            <a:r>
              <a:rPr lang="en-US" altLang="ja-JP" sz="2000" dirty="0"/>
              <a:t>』 </a:t>
            </a:r>
            <a:r>
              <a:rPr lang="ja-JP" altLang="en-US" sz="2000" dirty="0"/>
              <a:t>より）</a:t>
            </a:r>
            <a:endParaRPr kumimoji="1" lang="ja-JP" altLang="en-US" sz="2000" dirty="0"/>
          </a:p>
        </p:txBody>
      </p:sp>
    </p:spTree>
    <p:extLst>
      <p:ext uri="{BB962C8B-B14F-4D97-AF65-F5344CB8AC3E}">
        <p14:creationId xmlns:p14="http://schemas.microsoft.com/office/powerpoint/2010/main" val="3417642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教員の意識</a:t>
            </a:r>
          </a:p>
        </p:txBody>
      </p:sp>
      <p:sp>
        <p:nvSpPr>
          <p:cNvPr id="3" name="コンテンツ プレースホルダ 2"/>
          <p:cNvSpPr>
            <a:spLocks noGrp="1"/>
          </p:cNvSpPr>
          <p:nvPr>
            <p:ph idx="1"/>
          </p:nvPr>
        </p:nvSpPr>
        <p:spPr/>
        <p:txBody>
          <a:bodyPr>
            <a:normAutofit/>
          </a:bodyPr>
          <a:lstStyle/>
          <a:p>
            <a:r>
              <a:rPr kumimoji="1" lang="ja-JP" altLang="en-US" dirty="0"/>
              <a:t>適切な学習方法で努力すれば、統計学の基礎がきちんと身に着くようにする。</a:t>
            </a:r>
            <a:endParaRPr kumimoji="1" lang="en-US" altLang="ja-JP" dirty="0"/>
          </a:p>
          <a:p>
            <a:pPr lvl="1"/>
            <a:r>
              <a:rPr kumimoji="1" lang="ja-JP" altLang="en-US" dirty="0"/>
              <a:t>１回の授業につき、２時間から４時間の予習と復習が必要。</a:t>
            </a:r>
            <a:endParaRPr kumimoji="1" lang="en-US" altLang="ja-JP" dirty="0"/>
          </a:p>
          <a:p>
            <a:r>
              <a:rPr lang="ja-JP" altLang="en-US" dirty="0"/>
              <a:t>学習意欲のある人を満足させる。</a:t>
            </a:r>
            <a:endParaRPr lang="en-US" altLang="ja-JP"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212E2-EE9F-48A1-027B-82B62B482E4D}"/>
              </a:ext>
            </a:extLst>
          </p:cNvPr>
          <p:cNvSpPr>
            <a:spLocks noGrp="1"/>
          </p:cNvSpPr>
          <p:nvPr>
            <p:ph type="title"/>
          </p:nvPr>
        </p:nvSpPr>
        <p:spPr/>
        <p:txBody>
          <a:bodyPr/>
          <a:lstStyle/>
          <a:p>
            <a:r>
              <a:rPr kumimoji="1" lang="en-US" altLang="ja-JP" dirty="0"/>
              <a:t>2023</a:t>
            </a:r>
            <a:r>
              <a:rPr kumimoji="1" lang="ja-JP" altLang="en-US" dirty="0"/>
              <a:t>年度不合格の原因は？</a:t>
            </a:r>
          </a:p>
        </p:txBody>
      </p:sp>
      <p:pic>
        <p:nvPicPr>
          <p:cNvPr id="5" name="コンテンツ プレースホルダー 4" descr="グラフィカル ユーザー インターフェイス, アプリケーション&#10;&#10;自動的に生成された説明">
            <a:extLst>
              <a:ext uri="{FF2B5EF4-FFF2-40B4-BE49-F238E27FC236}">
                <a16:creationId xmlns:a16="http://schemas.microsoft.com/office/drawing/2014/main" id="{13C2F82C-D2B4-B12D-AECA-AFFF1A664F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71001"/>
            <a:ext cx="8229600" cy="2984360"/>
          </a:xfrm>
        </p:spPr>
      </p:pic>
    </p:spTree>
    <p:extLst>
      <p:ext uri="{BB962C8B-B14F-4D97-AF65-F5344CB8AC3E}">
        <p14:creationId xmlns:p14="http://schemas.microsoft.com/office/powerpoint/2010/main" val="2595202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CEE722-2FF0-54CB-C4EB-4588223EA0B8}"/>
              </a:ext>
            </a:extLst>
          </p:cNvPr>
          <p:cNvSpPr>
            <a:spLocks noGrp="1"/>
          </p:cNvSpPr>
          <p:nvPr>
            <p:ph type="title"/>
          </p:nvPr>
        </p:nvSpPr>
        <p:spPr/>
        <p:txBody>
          <a:bodyPr/>
          <a:lstStyle/>
          <a:p>
            <a:endParaRPr kumimoji="1" lang="ja-JP" altLang="en-US"/>
          </a:p>
        </p:txBody>
      </p:sp>
      <p:pic>
        <p:nvPicPr>
          <p:cNvPr id="5" name="コンテンツ プレースホルダー 4" descr="グラフィカル ユーザー インターフェイス, アプリケーション&#10;&#10;自動的に生成された説明">
            <a:extLst>
              <a:ext uri="{FF2B5EF4-FFF2-40B4-BE49-F238E27FC236}">
                <a16:creationId xmlns:a16="http://schemas.microsoft.com/office/drawing/2014/main" id="{A0F09495-0ED0-A07A-839B-179E514317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5130"/>
            <a:ext cx="8229600" cy="3156103"/>
          </a:xfrm>
        </p:spPr>
      </p:pic>
    </p:spTree>
    <p:extLst>
      <p:ext uri="{BB962C8B-B14F-4D97-AF65-F5344CB8AC3E}">
        <p14:creationId xmlns:p14="http://schemas.microsoft.com/office/powerpoint/2010/main" val="47070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532017-B8A1-45CC-88FE-4287F409F7EF}"/>
              </a:ext>
            </a:extLst>
          </p:cNvPr>
          <p:cNvSpPr>
            <a:spLocks noGrp="1"/>
          </p:cNvSpPr>
          <p:nvPr>
            <p:ph type="title"/>
          </p:nvPr>
        </p:nvSpPr>
        <p:spPr/>
        <p:txBody>
          <a:bodyPr/>
          <a:lstStyle/>
          <a:p>
            <a:r>
              <a:rPr kumimoji="1" lang="ja-JP" altLang="en-US" dirty="0"/>
              <a:t>達成目標（シラバス）</a:t>
            </a:r>
          </a:p>
        </p:txBody>
      </p:sp>
      <p:sp>
        <p:nvSpPr>
          <p:cNvPr id="3" name="コンテンツ プレースホルダー 2">
            <a:extLst>
              <a:ext uri="{FF2B5EF4-FFF2-40B4-BE49-F238E27FC236}">
                <a16:creationId xmlns:a16="http://schemas.microsoft.com/office/drawing/2014/main" id="{D6E6190F-5451-411C-B789-46221A9AF14B}"/>
              </a:ext>
            </a:extLst>
          </p:cNvPr>
          <p:cNvSpPr>
            <a:spLocks noGrp="1"/>
          </p:cNvSpPr>
          <p:nvPr>
            <p:ph idx="1"/>
          </p:nvPr>
        </p:nvSpPr>
        <p:spPr/>
        <p:txBody>
          <a:bodyPr/>
          <a:lstStyle/>
          <a:p>
            <a:r>
              <a:rPr kumimoji="1" lang="ja-JP" altLang="en-US" dirty="0"/>
              <a:t>統計学に対する理解を深めるとともに、応用分析への基礎を涵養する。統計学は社会情報学を学ぶ上での基礎となる科目である</a:t>
            </a:r>
            <a:r>
              <a:rPr lang="ja-JP" altLang="en-US" dirty="0"/>
              <a:t>。</a:t>
            </a:r>
            <a:r>
              <a:rPr kumimoji="1" lang="ja-JP" altLang="en-US" dirty="0"/>
              <a:t>この講義の目標は、統計学の基礎を理解すること</a:t>
            </a:r>
            <a:r>
              <a:rPr lang="ja-JP" altLang="en-US" dirty="0"/>
              <a:t>、</a:t>
            </a:r>
            <a:r>
              <a:rPr kumimoji="1" lang="ja-JP" altLang="en-US" dirty="0"/>
              <a:t>および、統計学を学ぶのが楽しくなることである。したがって、統計学の基礎がわかり、統計学が楽しくなれば、講義の履修目標を達成したことになる。</a:t>
            </a:r>
          </a:p>
        </p:txBody>
      </p:sp>
    </p:spTree>
    <p:extLst>
      <p:ext uri="{BB962C8B-B14F-4D97-AF65-F5344CB8AC3E}">
        <p14:creationId xmlns:p14="http://schemas.microsoft.com/office/powerpoint/2010/main" val="2286592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C588A-4A07-A14C-809A-8E276876AEBD}"/>
              </a:ext>
            </a:extLst>
          </p:cNvPr>
          <p:cNvSpPr>
            <a:spLocks noGrp="1"/>
          </p:cNvSpPr>
          <p:nvPr>
            <p:ph type="title"/>
          </p:nvPr>
        </p:nvSpPr>
        <p:spPr/>
        <p:txBody>
          <a:bodyPr/>
          <a:lstStyle/>
          <a:p>
            <a:endParaRPr kumimoji="1" lang="ja-JP" altLang="en-US"/>
          </a:p>
        </p:txBody>
      </p:sp>
      <p:pic>
        <p:nvPicPr>
          <p:cNvPr id="5" name="コンテンツ プレースホルダー 4" descr="グラフィカル ユーザー インターフェイス, アプリケーション&#10;&#10;自動的に生成された説明">
            <a:extLst>
              <a:ext uri="{FF2B5EF4-FFF2-40B4-BE49-F238E27FC236}">
                <a16:creationId xmlns:a16="http://schemas.microsoft.com/office/drawing/2014/main" id="{1B892A29-DF4B-68CA-D149-92090DE9D5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4934"/>
            <a:ext cx="8229600" cy="3156494"/>
          </a:xfrm>
        </p:spPr>
      </p:pic>
    </p:spTree>
    <p:extLst>
      <p:ext uri="{BB962C8B-B14F-4D97-AF65-F5344CB8AC3E}">
        <p14:creationId xmlns:p14="http://schemas.microsoft.com/office/powerpoint/2010/main" val="3041277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授業に関する連絡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授業に関する連絡は </a:t>
            </a:r>
            <a:r>
              <a:rPr kumimoji="1" lang="en-US" altLang="ja-JP" dirty="0"/>
              <a:t>Course Power </a:t>
            </a:r>
            <a:r>
              <a:rPr kumimoji="1" lang="ja-JP" altLang="en-US" dirty="0"/>
              <a:t>の「お知らせ」で行う。お知らせを頻繁に見るか、転送設定をしておくこと。</a:t>
            </a:r>
            <a:endParaRPr kumimoji="1" lang="en-US" altLang="ja-JP" dirty="0"/>
          </a:p>
          <a:p>
            <a:r>
              <a:rPr lang="ja-JP" altLang="en-US" dirty="0"/>
              <a:t>質問は </a:t>
            </a:r>
            <a:r>
              <a:rPr lang="en-US" altLang="ja-JP" dirty="0" err="1"/>
              <a:t>CoursePower</a:t>
            </a:r>
            <a:r>
              <a:rPr lang="en-US" altLang="ja-JP" dirty="0"/>
              <a:t> </a:t>
            </a:r>
            <a:r>
              <a:rPr lang="ja-JP" altLang="en-US" dirty="0"/>
              <a:t>の「質問登録」で行う。担当教員あるいは </a:t>
            </a:r>
            <a:r>
              <a:rPr lang="en-US" altLang="ja-JP" dirty="0"/>
              <a:t>TA </a:t>
            </a:r>
            <a:r>
              <a:rPr lang="ja-JP" altLang="en-US" dirty="0"/>
              <a:t>が返答する。</a:t>
            </a:r>
            <a:endParaRPr lang="en-US" altLang="ja-JP" dirty="0"/>
          </a:p>
        </p:txBody>
      </p:sp>
    </p:spTree>
    <p:extLst>
      <p:ext uri="{BB962C8B-B14F-4D97-AF65-F5344CB8AC3E}">
        <p14:creationId xmlns:p14="http://schemas.microsoft.com/office/powerpoint/2010/main" val="3299789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EF33D9-8E14-F014-38D1-87817C9E39B8}"/>
              </a:ext>
            </a:extLst>
          </p:cNvPr>
          <p:cNvSpPr>
            <a:spLocks noGrp="1"/>
          </p:cNvSpPr>
          <p:nvPr>
            <p:ph type="title"/>
          </p:nvPr>
        </p:nvSpPr>
        <p:spPr/>
        <p:txBody>
          <a:bodyPr/>
          <a:lstStyle/>
          <a:p>
            <a:r>
              <a:rPr kumimoji="1" lang="ja-JP" altLang="en-US" dirty="0"/>
              <a:t>来週までの準備</a:t>
            </a:r>
          </a:p>
        </p:txBody>
      </p:sp>
      <p:sp>
        <p:nvSpPr>
          <p:cNvPr id="3" name="コンテンツ プレースホルダー 2">
            <a:extLst>
              <a:ext uri="{FF2B5EF4-FFF2-40B4-BE49-F238E27FC236}">
                <a16:creationId xmlns:a16="http://schemas.microsoft.com/office/drawing/2014/main" id="{AEC6990B-5AED-1E55-8689-CE3C6E8FD201}"/>
              </a:ext>
            </a:extLst>
          </p:cNvPr>
          <p:cNvSpPr>
            <a:spLocks noGrp="1"/>
          </p:cNvSpPr>
          <p:nvPr>
            <p:ph idx="1"/>
          </p:nvPr>
        </p:nvSpPr>
        <p:spPr/>
        <p:txBody>
          <a:bodyPr/>
          <a:lstStyle/>
          <a:p>
            <a:r>
              <a:rPr kumimoji="1" lang="en-US" altLang="ja-JP" dirty="0"/>
              <a:t>R </a:t>
            </a:r>
            <a:r>
              <a:rPr kumimoji="1" lang="ja-JP" altLang="en-US" dirty="0"/>
              <a:t>の執筆中テキスト第２章の</a:t>
            </a:r>
            <a:r>
              <a:rPr kumimoji="1" lang="en-US" altLang="ja-JP" dirty="0"/>
              <a:t>2.1</a:t>
            </a:r>
            <a:r>
              <a:rPr kumimoji="1" lang="ja-JP" altLang="en-US" dirty="0"/>
              <a:t>節と</a:t>
            </a:r>
            <a:r>
              <a:rPr kumimoji="1" lang="en-US" altLang="ja-JP" dirty="0"/>
              <a:t>2.2</a:t>
            </a:r>
            <a:r>
              <a:rPr kumimoji="1" lang="ja-JP" altLang="en-US" dirty="0"/>
              <a:t>節を必ず学習しておくこと。</a:t>
            </a:r>
            <a:r>
              <a:rPr kumimoji="1" lang="en-US" altLang="ja-JP" dirty="0"/>
              <a:t>CSV </a:t>
            </a:r>
            <a:r>
              <a:rPr kumimoji="1" lang="ja-JP" altLang="en-US" dirty="0"/>
              <a:t>ファイル形式のデータを </a:t>
            </a:r>
            <a:r>
              <a:rPr kumimoji="1" lang="en-US" altLang="ja-JP" dirty="0"/>
              <a:t>R </a:t>
            </a:r>
            <a:r>
              <a:rPr kumimoji="1" lang="ja-JP" altLang="en-US" dirty="0"/>
              <a:t>で読み込む。</a:t>
            </a:r>
            <a:endParaRPr kumimoji="1" lang="en-US" altLang="ja-JP" dirty="0"/>
          </a:p>
          <a:p>
            <a:pPr lvl="1"/>
            <a:r>
              <a:rPr lang="ja-JP" altLang="en-US" dirty="0"/>
              <a:t>日本語の入ったデータでも読み込めるか、試しておくこと。</a:t>
            </a:r>
            <a:endParaRPr lang="en-US" altLang="ja-JP" dirty="0"/>
          </a:p>
          <a:p>
            <a:pPr lvl="1"/>
            <a:r>
              <a:rPr kumimoji="1" lang="ja-JP" altLang="en-US" dirty="0"/>
              <a:t>来週の授業では「ファイルが読み込めません」という質問に対応する余裕はない。そのまま授業を進める。</a:t>
            </a:r>
          </a:p>
        </p:txBody>
      </p:sp>
    </p:spTree>
    <p:extLst>
      <p:ext uri="{BB962C8B-B14F-4D97-AF65-F5344CB8AC3E}">
        <p14:creationId xmlns:p14="http://schemas.microsoft.com/office/powerpoint/2010/main" val="2441047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C3E144-2EE5-4FEF-93A0-888DF952CC11}"/>
              </a:ext>
            </a:extLst>
          </p:cNvPr>
          <p:cNvSpPr>
            <a:spLocks noGrp="1"/>
          </p:cNvSpPr>
          <p:nvPr>
            <p:ph type="title"/>
          </p:nvPr>
        </p:nvSpPr>
        <p:spPr/>
        <p:txBody>
          <a:bodyPr/>
          <a:lstStyle/>
          <a:p>
            <a:r>
              <a:rPr kumimoji="1" lang="ja-JP" altLang="en-US" dirty="0"/>
              <a:t>本日この後の予定</a:t>
            </a:r>
          </a:p>
        </p:txBody>
      </p:sp>
      <p:sp>
        <p:nvSpPr>
          <p:cNvPr id="3" name="コンテンツ プレースホルダー 2">
            <a:extLst>
              <a:ext uri="{FF2B5EF4-FFF2-40B4-BE49-F238E27FC236}">
                <a16:creationId xmlns:a16="http://schemas.microsoft.com/office/drawing/2014/main" id="{2AC06ED6-47E1-48FC-B1FE-B4F3F7AA625B}"/>
              </a:ext>
            </a:extLst>
          </p:cNvPr>
          <p:cNvSpPr>
            <a:spLocks noGrp="1"/>
          </p:cNvSpPr>
          <p:nvPr>
            <p:ph idx="1"/>
          </p:nvPr>
        </p:nvSpPr>
        <p:spPr/>
        <p:txBody>
          <a:bodyPr>
            <a:normAutofit/>
          </a:bodyPr>
          <a:lstStyle/>
          <a:p>
            <a:r>
              <a:rPr kumimoji="1" lang="ja-JP" altLang="en-US" dirty="0"/>
              <a:t>テキスト第１章（学習内容についてのガイダンス）</a:t>
            </a:r>
            <a:endParaRPr kumimoji="1" lang="en-US" altLang="ja-JP" dirty="0"/>
          </a:p>
          <a:p>
            <a:r>
              <a:rPr kumimoji="1" lang="ja-JP" altLang="en-US" dirty="0"/>
              <a:t>高校数学で学習した統計学の内容についてのテスト</a:t>
            </a:r>
            <a:endParaRPr kumimoji="1" lang="en-US" altLang="ja-JP" dirty="0"/>
          </a:p>
          <a:p>
            <a:pPr lvl="1"/>
            <a:r>
              <a:rPr lang="ja-JP" altLang="en-US" dirty="0"/>
              <a:t>受講者の既有知識を把握することが目的。成績評価の対象ではないが、必ず自力で、他者と相談せずに回答すること。</a:t>
            </a:r>
            <a:endParaRPr lang="en-US" altLang="ja-JP" dirty="0"/>
          </a:p>
        </p:txBody>
      </p:sp>
    </p:spTree>
    <p:extLst>
      <p:ext uri="{BB962C8B-B14F-4D97-AF65-F5344CB8AC3E}">
        <p14:creationId xmlns:p14="http://schemas.microsoft.com/office/powerpoint/2010/main" val="167986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FBAC65-9956-4552-9A3B-9595049C9136}"/>
              </a:ext>
            </a:extLst>
          </p:cNvPr>
          <p:cNvSpPr>
            <a:spLocks noGrp="1"/>
          </p:cNvSpPr>
          <p:nvPr>
            <p:ph type="title"/>
          </p:nvPr>
        </p:nvSpPr>
        <p:spPr/>
        <p:txBody>
          <a:bodyPr/>
          <a:lstStyle/>
          <a:p>
            <a:r>
              <a:rPr kumimoji="1" lang="ja-JP" altLang="en-US" dirty="0"/>
              <a:t>講義概要（シラバス）</a:t>
            </a:r>
          </a:p>
        </p:txBody>
      </p:sp>
      <p:sp>
        <p:nvSpPr>
          <p:cNvPr id="3" name="コンテンツ プレースホルダー 2">
            <a:extLst>
              <a:ext uri="{FF2B5EF4-FFF2-40B4-BE49-F238E27FC236}">
                <a16:creationId xmlns:a16="http://schemas.microsoft.com/office/drawing/2014/main" id="{51D7FC90-1947-4BCD-8613-B28892ADE327}"/>
              </a:ext>
            </a:extLst>
          </p:cNvPr>
          <p:cNvSpPr>
            <a:spLocks noGrp="1"/>
          </p:cNvSpPr>
          <p:nvPr>
            <p:ph idx="1"/>
          </p:nvPr>
        </p:nvSpPr>
        <p:spPr/>
        <p:txBody>
          <a:bodyPr>
            <a:normAutofit fontScale="92500" lnSpcReduction="20000"/>
          </a:bodyPr>
          <a:lstStyle/>
          <a:p>
            <a:r>
              <a:rPr kumimoji="1" lang="ja-JP" altLang="en-US" dirty="0"/>
              <a:t>講義はテキストにそって進める。書店で統計学のテキストを何冊か見るとわかるが、統計学の入門コースで学ぶ内容はだいたい決まっている。 この講義も、そうした内容を、標準的な進め方で学習する。 </a:t>
            </a:r>
            <a:r>
              <a:rPr kumimoji="1" lang="ja-JP" altLang="en-US" u="sng" dirty="0">
                <a:solidFill>
                  <a:srgbClr val="FF0000"/>
                </a:solidFill>
              </a:rPr>
              <a:t>入門とはいえ、講義を聞いてすぐにわかる学習内容ではない</a:t>
            </a:r>
            <a:r>
              <a:rPr kumimoji="1" lang="ja-JP" altLang="en-US" dirty="0"/>
              <a:t>。講義を聞いてもすぐにわからないことが多く</a:t>
            </a:r>
            <a:r>
              <a:rPr lang="ja-JP" altLang="en-US" dirty="0"/>
              <a:t>、</a:t>
            </a:r>
            <a:r>
              <a:rPr kumimoji="1" lang="ja-JP" altLang="en-US" dirty="0"/>
              <a:t>講義に出席することが無意味に思えることもあるかもしれない。しかし、それでも講義に出席し、少しでも理解しようと努力しなければならない。</a:t>
            </a:r>
            <a:r>
              <a:rPr kumimoji="1" lang="ja-JP" altLang="en-US" u="sng" dirty="0">
                <a:solidFill>
                  <a:srgbClr val="FF0000"/>
                </a:solidFill>
              </a:rPr>
              <a:t>普段は学習せず、試験前の少しの準備で乗り切れるような科目ではない</a:t>
            </a:r>
            <a:r>
              <a:rPr kumimoji="1" lang="ja-JP" altLang="en-US" dirty="0"/>
              <a:t>。</a:t>
            </a:r>
          </a:p>
        </p:txBody>
      </p:sp>
    </p:spTree>
    <p:extLst>
      <p:ext uri="{BB962C8B-B14F-4D97-AF65-F5344CB8AC3E}">
        <p14:creationId xmlns:p14="http://schemas.microsoft.com/office/powerpoint/2010/main" val="19929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F7167-AF73-47E0-81F5-A7F7D3C983E0}"/>
              </a:ext>
            </a:extLst>
          </p:cNvPr>
          <p:cNvSpPr>
            <a:spLocks noGrp="1"/>
          </p:cNvSpPr>
          <p:nvPr>
            <p:ph type="title"/>
          </p:nvPr>
        </p:nvSpPr>
        <p:spPr/>
        <p:txBody>
          <a:bodyPr>
            <a:normAutofit/>
          </a:bodyPr>
          <a:lstStyle/>
          <a:p>
            <a:r>
              <a:rPr lang="ja-JP" altLang="en-US" dirty="0"/>
              <a:t>テキスト（教科書・補助教材）</a:t>
            </a:r>
            <a:endParaRPr kumimoji="1" lang="ja-JP" altLang="en-US" dirty="0"/>
          </a:p>
        </p:txBody>
      </p:sp>
      <p:sp>
        <p:nvSpPr>
          <p:cNvPr id="3" name="コンテンツ プレースホルダー 2">
            <a:extLst>
              <a:ext uri="{FF2B5EF4-FFF2-40B4-BE49-F238E27FC236}">
                <a16:creationId xmlns:a16="http://schemas.microsoft.com/office/drawing/2014/main" id="{32563827-18CB-4157-AAB8-B979F0667F43}"/>
              </a:ext>
            </a:extLst>
          </p:cNvPr>
          <p:cNvSpPr>
            <a:spLocks noGrp="1"/>
          </p:cNvSpPr>
          <p:nvPr>
            <p:ph idx="1"/>
          </p:nvPr>
        </p:nvSpPr>
        <p:spPr/>
        <p:txBody>
          <a:bodyPr/>
          <a:lstStyle/>
          <a:p>
            <a:r>
              <a:rPr kumimoji="1" lang="ja-JP" altLang="en-US" dirty="0"/>
              <a:t>Ｐ．Ｇ．ホーエル（著） 浅井晃・村上正康（訳）（</a:t>
            </a:r>
            <a:r>
              <a:rPr kumimoji="1" lang="en-US" altLang="ja-JP" dirty="0"/>
              <a:t>1970</a:t>
            </a:r>
            <a:r>
              <a:rPr kumimoji="1" lang="ja-JP" altLang="en-US" dirty="0"/>
              <a:t>） </a:t>
            </a:r>
            <a:r>
              <a:rPr kumimoji="1" lang="en-US" altLang="ja-JP" dirty="0"/>
              <a:t>『</a:t>
            </a:r>
            <a:r>
              <a:rPr kumimoji="1" lang="ja-JP" altLang="en-US" dirty="0"/>
              <a:t>初等統計学（原著第４版）</a:t>
            </a:r>
            <a:r>
              <a:rPr kumimoji="1" lang="en-US" altLang="ja-JP" dirty="0"/>
              <a:t>』 </a:t>
            </a:r>
            <a:r>
              <a:rPr kumimoji="1" lang="ja-JP" altLang="en-US" dirty="0"/>
              <a:t>培風館</a:t>
            </a:r>
            <a:endParaRPr kumimoji="1" lang="en-US" altLang="ja-JP" dirty="0"/>
          </a:p>
          <a:p>
            <a:pPr lvl="1"/>
            <a:r>
              <a:rPr kumimoji="1" lang="ja-JP" altLang="en-US" u="sng" dirty="0">
                <a:solidFill>
                  <a:srgbClr val="FF0000"/>
                </a:solidFill>
              </a:rPr>
              <a:t>テキストは必ず入手すること</a:t>
            </a:r>
            <a:r>
              <a:rPr lang="ja-JP" altLang="en-US" dirty="0"/>
              <a:t>。</a:t>
            </a:r>
            <a:endParaRPr lang="en-US" altLang="ja-JP" dirty="0"/>
          </a:p>
          <a:p>
            <a:r>
              <a:rPr kumimoji="1" lang="ja-JP" altLang="en-US" dirty="0"/>
              <a:t>授業では </a:t>
            </a:r>
            <a:r>
              <a:rPr kumimoji="1" lang="en-US" altLang="ja-JP" dirty="0"/>
              <a:t>R </a:t>
            </a:r>
            <a:r>
              <a:rPr kumimoji="1" lang="ja-JP" altLang="en-US" dirty="0"/>
              <a:t>による</a:t>
            </a:r>
            <a:r>
              <a:rPr lang="ja-JP" altLang="en-US" dirty="0"/>
              <a:t>データ分析の</a:t>
            </a:r>
            <a:r>
              <a:rPr kumimoji="1" lang="ja-JP" altLang="en-US" dirty="0"/>
              <a:t>実習を行う。寺尾が執筆中のテキストの原稿を用いる。</a:t>
            </a:r>
            <a:r>
              <a:rPr kumimoji="1" lang="en-US" altLang="ja-JP" dirty="0" err="1"/>
              <a:t>CoursePower</a:t>
            </a:r>
            <a:r>
              <a:rPr kumimoji="1" lang="en-US" altLang="ja-JP" dirty="0"/>
              <a:t> </a:t>
            </a:r>
            <a:r>
              <a:rPr kumimoji="1" lang="ja-JP" altLang="en-US" dirty="0"/>
              <a:t>で配布する。</a:t>
            </a:r>
            <a:endParaRPr kumimoji="1" lang="en-US" altLang="ja-JP" dirty="0"/>
          </a:p>
        </p:txBody>
      </p:sp>
    </p:spTree>
    <p:extLst>
      <p:ext uri="{BB962C8B-B14F-4D97-AF65-F5344CB8AC3E}">
        <p14:creationId xmlns:p14="http://schemas.microsoft.com/office/powerpoint/2010/main" val="297801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学部ミッションとの関係</a:t>
            </a:r>
          </a:p>
        </p:txBody>
      </p:sp>
      <p:sp>
        <p:nvSpPr>
          <p:cNvPr id="3" name="コンテンツ プレースホルダ 2"/>
          <p:cNvSpPr>
            <a:spLocks noGrp="1"/>
          </p:cNvSpPr>
          <p:nvPr>
            <p:ph idx="1"/>
          </p:nvPr>
        </p:nvSpPr>
        <p:spPr/>
        <p:txBody>
          <a:bodyPr>
            <a:normAutofit/>
          </a:bodyPr>
          <a:lstStyle/>
          <a:p>
            <a:r>
              <a:rPr kumimoji="1" lang="ja-JP" altLang="en-US" u="sng" dirty="0"/>
              <a:t>論理的思考力</a:t>
            </a:r>
            <a:r>
              <a:rPr kumimoji="1" lang="ja-JP" altLang="en-US" dirty="0"/>
              <a:t>の基礎としての統計学（データサイエンス）</a:t>
            </a:r>
            <a:endParaRPr kumimoji="1" lang="en-US" altLang="ja-JP" dirty="0"/>
          </a:p>
          <a:p>
            <a:pPr lvl="1"/>
            <a:r>
              <a:rPr lang="ja-JP" altLang="en-US" dirty="0"/>
              <a:t>統計学は </a:t>
            </a:r>
            <a:r>
              <a:rPr lang="en-US" altLang="ja-JP" dirty="0"/>
              <a:t>critical thinking </a:t>
            </a:r>
            <a:r>
              <a:rPr lang="ja-JP" altLang="en-US" dirty="0"/>
              <a:t>の基礎</a:t>
            </a:r>
            <a:endParaRPr lang="en-US" altLang="ja-JP" dirty="0"/>
          </a:p>
          <a:p>
            <a:pPr lvl="1"/>
            <a:r>
              <a:rPr lang="ja-JP" altLang="en-US" dirty="0"/>
              <a:t>社会の見方が変わる</a:t>
            </a:r>
            <a:endParaRPr lang="en-US" altLang="ja-JP" dirty="0"/>
          </a:p>
          <a:p>
            <a:r>
              <a:rPr kumimoji="1" lang="ja-JP" altLang="en-US" u="sng" dirty="0"/>
              <a:t>社会や組織の問題解決</a:t>
            </a:r>
            <a:r>
              <a:rPr kumimoji="1" lang="ja-JP" altLang="en-US" dirty="0"/>
              <a:t>に不可欠な統計学の基礎を習得</a:t>
            </a:r>
            <a:endParaRPr kumimoji="1" lang="en-US" altLang="ja-JP" dirty="0"/>
          </a:p>
          <a:p>
            <a:pPr lvl="1"/>
            <a:r>
              <a:rPr lang="ja-JP" altLang="en-US" dirty="0"/>
              <a:t>データに基づいた問題解決</a:t>
            </a:r>
            <a:endParaRPr lang="en-US" altLang="ja-JP" dirty="0"/>
          </a:p>
          <a:p>
            <a:pPr lvl="1"/>
            <a:r>
              <a:rPr lang="ja-JP" altLang="en-US" dirty="0"/>
              <a:t>データから有益な情報を取り出す</a:t>
            </a:r>
            <a:endParaRPr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631A3E-33EB-481A-B7D8-9C077A9BBE6D}"/>
              </a:ext>
            </a:extLst>
          </p:cNvPr>
          <p:cNvSpPr>
            <a:spLocks noGrp="1"/>
          </p:cNvSpPr>
          <p:nvPr>
            <p:ph type="title"/>
          </p:nvPr>
        </p:nvSpPr>
        <p:spPr/>
        <p:txBody>
          <a:bodyPr/>
          <a:lstStyle/>
          <a:p>
            <a:r>
              <a:rPr kumimoji="1" lang="ja-JP" altLang="en-US" dirty="0"/>
              <a:t>次世代の共通言語</a:t>
            </a:r>
          </a:p>
        </p:txBody>
      </p:sp>
      <p:sp>
        <p:nvSpPr>
          <p:cNvPr id="3" name="コンテンツ プレースホルダー 2">
            <a:extLst>
              <a:ext uri="{FF2B5EF4-FFF2-40B4-BE49-F238E27FC236}">
                <a16:creationId xmlns:a16="http://schemas.microsoft.com/office/drawing/2014/main" id="{6915A41A-CF90-4FEC-B346-BCFAA476E85E}"/>
              </a:ext>
            </a:extLst>
          </p:cNvPr>
          <p:cNvSpPr>
            <a:spLocks noGrp="1"/>
          </p:cNvSpPr>
          <p:nvPr>
            <p:ph idx="1"/>
          </p:nvPr>
        </p:nvSpPr>
        <p:spPr/>
        <p:txBody>
          <a:bodyPr/>
          <a:lstStyle/>
          <a:p>
            <a:r>
              <a:rPr kumimoji="1" lang="ja-JP" altLang="en-US" dirty="0"/>
              <a:t>「人類はいまたくさんの、正解のない課題に直面している。課題に</a:t>
            </a:r>
            <a:r>
              <a:rPr lang="ja-JP" altLang="en-US" dirty="0"/>
              <a:t>対して「自分はこう考える」という仮説を様々な人・グループが提示している。仮説の根拠を検証し、妥当性を確認することがより重要になってゆく。この作業に欠かせないのがデータ科学だ。</a:t>
            </a:r>
            <a:r>
              <a:rPr kumimoji="1" lang="ja-JP" altLang="en-US" dirty="0"/>
              <a:t>」</a:t>
            </a:r>
            <a:r>
              <a:rPr kumimoji="1" lang="ja-JP" altLang="en-US" sz="2000" dirty="0"/>
              <a:t>（早稲田大学総長・田中愛治，朝日新聞</a:t>
            </a:r>
            <a:r>
              <a:rPr kumimoji="1" lang="en-US" altLang="ja-JP" sz="2000" dirty="0"/>
              <a:t>2019</a:t>
            </a:r>
            <a:r>
              <a:rPr kumimoji="1" lang="ja-JP" altLang="en-US" sz="2000" dirty="0"/>
              <a:t>年</a:t>
            </a:r>
            <a:r>
              <a:rPr lang="en-US" altLang="ja-JP" sz="2000" dirty="0"/>
              <a:t>11</a:t>
            </a:r>
            <a:r>
              <a:rPr kumimoji="1" lang="ja-JP" altLang="en-US" sz="2000" dirty="0"/>
              <a:t>月</a:t>
            </a:r>
            <a:r>
              <a:rPr kumimoji="1" lang="en-US" altLang="ja-JP" sz="2000" dirty="0"/>
              <a:t>20</a:t>
            </a:r>
            <a:r>
              <a:rPr kumimoji="1" lang="ja-JP" altLang="en-US" sz="2000" dirty="0"/>
              <a:t>日）</a:t>
            </a:r>
          </a:p>
        </p:txBody>
      </p:sp>
    </p:spTree>
    <p:extLst>
      <p:ext uri="{BB962C8B-B14F-4D97-AF65-F5344CB8AC3E}">
        <p14:creationId xmlns:p14="http://schemas.microsoft.com/office/powerpoint/2010/main" val="130201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BA16F4-AD37-4B15-9057-990EECCF170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5B1F056B-2CD4-46FA-8A5C-F03F3B3F0898}"/>
              </a:ext>
            </a:extLst>
          </p:cNvPr>
          <p:cNvSpPr>
            <a:spLocks noGrp="1"/>
          </p:cNvSpPr>
          <p:nvPr>
            <p:ph idx="1"/>
          </p:nvPr>
        </p:nvSpPr>
        <p:spPr/>
        <p:txBody>
          <a:bodyPr/>
          <a:lstStyle/>
          <a:p>
            <a:r>
              <a:rPr kumimoji="1" lang="ja-JP" altLang="en-US" dirty="0"/>
              <a:t>「データ科学は理系人材のみが身に</a:t>
            </a:r>
            <a:r>
              <a:rPr lang="ja-JP" altLang="en-US" dirty="0"/>
              <a:t>つ</a:t>
            </a:r>
            <a:r>
              <a:rPr kumimoji="1" lang="ja-JP" altLang="en-US" dirty="0"/>
              <a:t>けるべき能力ではない。・・・次世代の共通言語といってよいだろう。」</a:t>
            </a:r>
            <a:r>
              <a:rPr kumimoji="1" lang="ja-JP" altLang="en-US" sz="3200" dirty="0"/>
              <a:t> </a:t>
            </a:r>
            <a:r>
              <a:rPr kumimoji="1" lang="ja-JP" altLang="en-US" sz="2000" dirty="0"/>
              <a:t>（早稲田大学総長・田中愛治，朝日新聞</a:t>
            </a:r>
            <a:r>
              <a:rPr kumimoji="1" lang="en-US" altLang="ja-JP" sz="2000" dirty="0"/>
              <a:t>2019</a:t>
            </a:r>
            <a:r>
              <a:rPr kumimoji="1" lang="ja-JP" altLang="en-US" sz="2000" dirty="0"/>
              <a:t>年</a:t>
            </a:r>
            <a:r>
              <a:rPr lang="en-US" altLang="ja-JP" sz="2000" dirty="0"/>
              <a:t>11</a:t>
            </a:r>
            <a:r>
              <a:rPr kumimoji="1" lang="ja-JP" altLang="en-US" sz="2000" dirty="0"/>
              <a:t>月</a:t>
            </a:r>
            <a:r>
              <a:rPr kumimoji="1" lang="en-US" altLang="ja-JP" sz="2000" dirty="0"/>
              <a:t>20</a:t>
            </a:r>
            <a:r>
              <a:rPr kumimoji="1" lang="ja-JP" altLang="en-US" sz="2000" dirty="0"/>
              <a:t>日）</a:t>
            </a:r>
          </a:p>
        </p:txBody>
      </p:sp>
    </p:spTree>
    <p:extLst>
      <p:ext uri="{BB962C8B-B14F-4D97-AF65-F5344CB8AC3E}">
        <p14:creationId xmlns:p14="http://schemas.microsoft.com/office/powerpoint/2010/main" val="272856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39752" y="332656"/>
            <a:ext cx="4680520" cy="6241424"/>
          </a:xfrm>
        </p:spPr>
      </p:pic>
    </p:spTree>
    <p:extLst>
      <p:ext uri="{BB962C8B-B14F-4D97-AF65-F5344CB8AC3E}">
        <p14:creationId xmlns:p14="http://schemas.microsoft.com/office/powerpoint/2010/main" val="28376324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2027</Words>
  <Application>Microsoft Office PowerPoint</Application>
  <PresentationFormat>画面に合わせる (4:3)</PresentationFormat>
  <Paragraphs>111</Paragraphs>
  <Slides>33</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33</vt:i4>
      </vt:variant>
    </vt:vector>
  </HeadingPairs>
  <TitlesOfParts>
    <vt:vector size="36" baseType="lpstr">
      <vt:lpstr>Arial</vt:lpstr>
      <vt:lpstr>Calibri</vt:lpstr>
      <vt:lpstr>Office テーマ</vt:lpstr>
      <vt:lpstr>『統計入門』ガイダンス</vt:lpstr>
      <vt:lpstr>今年度に絶対合格せよ！</vt:lpstr>
      <vt:lpstr>達成目標（シラバス）</vt:lpstr>
      <vt:lpstr>講義概要（シラバス）</vt:lpstr>
      <vt:lpstr>テキスト（教科書・補助教材）</vt:lpstr>
      <vt:lpstr>学部ミッションとの関係</vt:lpstr>
      <vt:lpstr>次世代の共通言語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授業の進行</vt:lpstr>
      <vt:lpstr>PowerPoint プレゼンテーション</vt:lpstr>
      <vt:lpstr>成績評価</vt:lpstr>
      <vt:lpstr>PowerPoint プレゼンテーション</vt:lpstr>
      <vt:lpstr>出席</vt:lpstr>
      <vt:lpstr>学習の進め方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教員の意識</vt:lpstr>
      <vt:lpstr>2023年度不合格の原因は？</vt:lpstr>
      <vt:lpstr>PowerPoint プレゼンテーション</vt:lpstr>
      <vt:lpstr>PowerPoint プレゼンテーション</vt:lpstr>
      <vt:lpstr>授業に関する連絡</vt:lpstr>
      <vt:lpstr>来週までの準備</vt:lpstr>
      <vt:lpstr>本日この後の予定</vt:lpstr>
    </vt:vector>
  </TitlesOfParts>
  <Company>Aoyama Gakuin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Atsushi TERAO</dc:creator>
  <cp:lastModifiedBy>敦 寺尾</cp:lastModifiedBy>
  <cp:revision>109</cp:revision>
  <dcterms:created xsi:type="dcterms:W3CDTF">2008-09-29T19:02:08Z</dcterms:created>
  <dcterms:modified xsi:type="dcterms:W3CDTF">2024-09-17T13:33:04Z</dcterms:modified>
</cp:coreProperties>
</file>