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5" r:id="rId4"/>
    <p:sldId id="276" r:id="rId5"/>
    <p:sldId id="277" r:id="rId6"/>
    <p:sldId id="306" r:id="rId7"/>
    <p:sldId id="307" r:id="rId8"/>
    <p:sldId id="308" r:id="rId9"/>
    <p:sldId id="278" r:id="rId10"/>
    <p:sldId id="279" r:id="rId11"/>
    <p:sldId id="281" r:id="rId12"/>
    <p:sldId id="280" r:id="rId13"/>
    <p:sldId id="282" r:id="rId14"/>
    <p:sldId id="283" r:id="rId15"/>
    <p:sldId id="284" r:id="rId16"/>
    <p:sldId id="285" r:id="rId17"/>
    <p:sldId id="293" r:id="rId18"/>
    <p:sldId id="286" r:id="rId19"/>
    <p:sldId id="287" r:id="rId20"/>
    <p:sldId id="258" r:id="rId21"/>
    <p:sldId id="259" r:id="rId22"/>
    <p:sldId id="305" r:id="rId23"/>
    <p:sldId id="262" r:id="rId24"/>
    <p:sldId id="288" r:id="rId25"/>
    <p:sldId id="289" r:id="rId26"/>
    <p:sldId id="290" r:id="rId27"/>
    <p:sldId id="300" r:id="rId28"/>
    <p:sldId id="309" r:id="rId29"/>
    <p:sldId id="263" r:id="rId30"/>
    <p:sldId id="291" r:id="rId31"/>
    <p:sldId id="292" r:id="rId32"/>
    <p:sldId id="294" r:id="rId33"/>
    <p:sldId id="301" r:id="rId34"/>
    <p:sldId id="295" r:id="rId35"/>
    <p:sldId id="264" r:id="rId36"/>
    <p:sldId id="266" r:id="rId37"/>
    <p:sldId id="298" r:id="rId38"/>
    <p:sldId id="297" r:id="rId39"/>
    <p:sldId id="267" r:id="rId40"/>
    <p:sldId id="268" r:id="rId41"/>
    <p:sldId id="269" r:id="rId42"/>
    <p:sldId id="299" r:id="rId43"/>
    <p:sldId id="310" r:id="rId44"/>
    <p:sldId id="311" r:id="rId45"/>
    <p:sldId id="270" r:id="rId46"/>
    <p:sldId id="302" r:id="rId47"/>
    <p:sldId id="303" r:id="rId48"/>
    <p:sldId id="271" r:id="rId49"/>
    <p:sldId id="273" r:id="rId50"/>
    <p:sldId id="304" r:id="rId5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sushi\Desktop\stat1\fig9_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sushi\Desktop\stat1\fig9_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sushi\Desktop\stat1\fig9_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sushi\Desktop\stat1\fig9_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sushi\Desktop\stat1\fig9_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sushi\Desktop\stat1\fig9_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Sheet1!$A$2:$A$31</c:f>
              <c:numCache>
                <c:formatCode>General</c:formatCode>
                <c:ptCount val="30"/>
                <c:pt idx="0">
                  <c:v>3</c:v>
                </c:pt>
                <c:pt idx="1">
                  <c:v>2.4</c:v>
                </c:pt>
                <c:pt idx="2">
                  <c:v>3.7</c:v>
                </c:pt>
                <c:pt idx="3">
                  <c:v>3.6</c:v>
                </c:pt>
                <c:pt idx="4">
                  <c:v>3.8</c:v>
                </c:pt>
                <c:pt idx="5">
                  <c:v>2.9</c:v>
                </c:pt>
                <c:pt idx="6">
                  <c:v>3.5</c:v>
                </c:pt>
                <c:pt idx="7">
                  <c:v>3</c:v>
                </c:pt>
                <c:pt idx="8">
                  <c:v>2.2999999999999998</c:v>
                </c:pt>
                <c:pt idx="9">
                  <c:v>3</c:v>
                </c:pt>
                <c:pt idx="10">
                  <c:v>2.9</c:v>
                </c:pt>
                <c:pt idx="11">
                  <c:v>2.7</c:v>
                </c:pt>
                <c:pt idx="12">
                  <c:v>3.7</c:v>
                </c:pt>
                <c:pt idx="13">
                  <c:v>2.7</c:v>
                </c:pt>
                <c:pt idx="14">
                  <c:v>3.3</c:v>
                </c:pt>
                <c:pt idx="15">
                  <c:v>2.8</c:v>
                </c:pt>
                <c:pt idx="16">
                  <c:v>3.1</c:v>
                </c:pt>
                <c:pt idx="17">
                  <c:v>2.8</c:v>
                </c:pt>
                <c:pt idx="18">
                  <c:v>3</c:v>
                </c:pt>
                <c:pt idx="19">
                  <c:v>2.2000000000000002</c:v>
                </c:pt>
                <c:pt idx="20">
                  <c:v>3.1</c:v>
                </c:pt>
                <c:pt idx="21">
                  <c:v>3.3</c:v>
                </c:pt>
                <c:pt idx="22">
                  <c:v>2.7</c:v>
                </c:pt>
                <c:pt idx="23">
                  <c:v>3.5</c:v>
                </c:pt>
                <c:pt idx="24">
                  <c:v>2.9</c:v>
                </c:pt>
                <c:pt idx="25">
                  <c:v>2.7</c:v>
                </c:pt>
                <c:pt idx="26">
                  <c:v>2.9</c:v>
                </c:pt>
                <c:pt idx="27">
                  <c:v>3.2</c:v>
                </c:pt>
                <c:pt idx="28">
                  <c:v>3.4</c:v>
                </c:pt>
                <c:pt idx="29">
                  <c:v>2.5</c:v>
                </c:pt>
              </c:numCache>
            </c:numRef>
          </c:xVal>
          <c:yVal>
            <c:numRef>
              <c:f>Sheet1!$B$2:$B$31</c:f>
              <c:numCache>
                <c:formatCode>General</c:formatCode>
                <c:ptCount val="30"/>
                <c:pt idx="0">
                  <c:v>2.4</c:v>
                </c:pt>
                <c:pt idx="1">
                  <c:v>2.6</c:v>
                </c:pt>
                <c:pt idx="2">
                  <c:v>3</c:v>
                </c:pt>
                <c:pt idx="3">
                  <c:v>3.9</c:v>
                </c:pt>
                <c:pt idx="4">
                  <c:v>3.6</c:v>
                </c:pt>
                <c:pt idx="5">
                  <c:v>3</c:v>
                </c:pt>
                <c:pt idx="6">
                  <c:v>3.1</c:v>
                </c:pt>
                <c:pt idx="7">
                  <c:v>2.8</c:v>
                </c:pt>
                <c:pt idx="8">
                  <c:v>2.2000000000000002</c:v>
                </c:pt>
                <c:pt idx="9">
                  <c:v>2.9</c:v>
                </c:pt>
                <c:pt idx="10">
                  <c:v>1.9</c:v>
                </c:pt>
                <c:pt idx="11">
                  <c:v>2.2000000000000002</c:v>
                </c:pt>
                <c:pt idx="12">
                  <c:v>3.1</c:v>
                </c:pt>
                <c:pt idx="13">
                  <c:v>2.6</c:v>
                </c:pt>
                <c:pt idx="14">
                  <c:v>2.8</c:v>
                </c:pt>
                <c:pt idx="15">
                  <c:v>2.7</c:v>
                </c:pt>
                <c:pt idx="16">
                  <c:v>2.4</c:v>
                </c:pt>
                <c:pt idx="17">
                  <c:v>3</c:v>
                </c:pt>
                <c:pt idx="18">
                  <c:v>3.3</c:v>
                </c:pt>
                <c:pt idx="19">
                  <c:v>1.8</c:v>
                </c:pt>
                <c:pt idx="20">
                  <c:v>2.8</c:v>
                </c:pt>
                <c:pt idx="21">
                  <c:v>3.2</c:v>
                </c:pt>
                <c:pt idx="22">
                  <c:v>1.8</c:v>
                </c:pt>
                <c:pt idx="23">
                  <c:v>2.7</c:v>
                </c:pt>
                <c:pt idx="24">
                  <c:v>2.1</c:v>
                </c:pt>
                <c:pt idx="25">
                  <c:v>1.7000000000000013</c:v>
                </c:pt>
                <c:pt idx="26">
                  <c:v>1.7000000000000013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805-4465-86BD-A1F12B5FF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292224"/>
        <c:axId val="141703808"/>
      </c:scatterChart>
      <c:valAx>
        <c:axId val="116292224"/>
        <c:scaling>
          <c:orientation val="minMax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ja-JP" altLang="en-US" sz="1800"/>
                  <a:t>高校の評定平均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41703808"/>
        <c:crosses val="autoZero"/>
        <c:crossBetween val="midCat"/>
      </c:valAx>
      <c:valAx>
        <c:axId val="141703808"/>
        <c:scaling>
          <c:orientation val="minMax"/>
          <c:max val="4"/>
          <c:min val="1.4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800"/>
                </a:pPr>
                <a:r>
                  <a:rPr lang="ja-JP" altLang="en-US" sz="1800" dirty="0"/>
                  <a:t>大学１年次の評定平均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162922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Sheet1!$A$2:$A$31</c:f>
              <c:numCache>
                <c:formatCode>General</c:formatCode>
                <c:ptCount val="30"/>
                <c:pt idx="0">
                  <c:v>3</c:v>
                </c:pt>
                <c:pt idx="1">
                  <c:v>2.4</c:v>
                </c:pt>
                <c:pt idx="2">
                  <c:v>3.7</c:v>
                </c:pt>
                <c:pt idx="3">
                  <c:v>3.6</c:v>
                </c:pt>
                <c:pt idx="4">
                  <c:v>3.8</c:v>
                </c:pt>
                <c:pt idx="5">
                  <c:v>2.9</c:v>
                </c:pt>
                <c:pt idx="6">
                  <c:v>3.5</c:v>
                </c:pt>
                <c:pt idx="7">
                  <c:v>3</c:v>
                </c:pt>
                <c:pt idx="8">
                  <c:v>2.2999999999999998</c:v>
                </c:pt>
                <c:pt idx="9">
                  <c:v>3</c:v>
                </c:pt>
                <c:pt idx="10">
                  <c:v>2.9</c:v>
                </c:pt>
                <c:pt idx="11">
                  <c:v>2.7</c:v>
                </c:pt>
                <c:pt idx="12">
                  <c:v>3.7</c:v>
                </c:pt>
                <c:pt idx="13">
                  <c:v>2.7</c:v>
                </c:pt>
                <c:pt idx="14">
                  <c:v>3.3</c:v>
                </c:pt>
                <c:pt idx="15">
                  <c:v>2.8</c:v>
                </c:pt>
                <c:pt idx="16">
                  <c:v>3.1</c:v>
                </c:pt>
                <c:pt idx="17">
                  <c:v>2.8</c:v>
                </c:pt>
                <c:pt idx="18">
                  <c:v>3</c:v>
                </c:pt>
                <c:pt idx="19">
                  <c:v>2.2000000000000002</c:v>
                </c:pt>
                <c:pt idx="20">
                  <c:v>3.1</c:v>
                </c:pt>
                <c:pt idx="21">
                  <c:v>3.3</c:v>
                </c:pt>
                <c:pt idx="22">
                  <c:v>2.7</c:v>
                </c:pt>
                <c:pt idx="23">
                  <c:v>3.5</c:v>
                </c:pt>
                <c:pt idx="24">
                  <c:v>2.9</c:v>
                </c:pt>
                <c:pt idx="25">
                  <c:v>2.7</c:v>
                </c:pt>
                <c:pt idx="26">
                  <c:v>2.9</c:v>
                </c:pt>
                <c:pt idx="27">
                  <c:v>3.2</c:v>
                </c:pt>
                <c:pt idx="28">
                  <c:v>3.4</c:v>
                </c:pt>
                <c:pt idx="29">
                  <c:v>2.5</c:v>
                </c:pt>
              </c:numCache>
            </c:numRef>
          </c:xVal>
          <c:yVal>
            <c:numRef>
              <c:f>Sheet1!$B$2:$B$31</c:f>
              <c:numCache>
                <c:formatCode>General</c:formatCode>
                <c:ptCount val="30"/>
                <c:pt idx="0">
                  <c:v>2.4</c:v>
                </c:pt>
                <c:pt idx="1">
                  <c:v>2.6</c:v>
                </c:pt>
                <c:pt idx="2">
                  <c:v>3</c:v>
                </c:pt>
                <c:pt idx="3">
                  <c:v>3.9</c:v>
                </c:pt>
                <c:pt idx="4">
                  <c:v>3.6</c:v>
                </c:pt>
                <c:pt idx="5">
                  <c:v>3</c:v>
                </c:pt>
                <c:pt idx="6">
                  <c:v>3.1</c:v>
                </c:pt>
                <c:pt idx="7">
                  <c:v>2.8</c:v>
                </c:pt>
                <c:pt idx="8">
                  <c:v>2.2000000000000002</c:v>
                </c:pt>
                <c:pt idx="9">
                  <c:v>2.9</c:v>
                </c:pt>
                <c:pt idx="10">
                  <c:v>1.9000000000000001</c:v>
                </c:pt>
                <c:pt idx="11">
                  <c:v>2.2000000000000002</c:v>
                </c:pt>
                <c:pt idx="12">
                  <c:v>3.1</c:v>
                </c:pt>
                <c:pt idx="13">
                  <c:v>2.6</c:v>
                </c:pt>
                <c:pt idx="14">
                  <c:v>2.8</c:v>
                </c:pt>
                <c:pt idx="15">
                  <c:v>2.7</c:v>
                </c:pt>
                <c:pt idx="16">
                  <c:v>2.4</c:v>
                </c:pt>
                <c:pt idx="17">
                  <c:v>3</c:v>
                </c:pt>
                <c:pt idx="18">
                  <c:v>3.3</c:v>
                </c:pt>
                <c:pt idx="19">
                  <c:v>1.8</c:v>
                </c:pt>
                <c:pt idx="20">
                  <c:v>2.8</c:v>
                </c:pt>
                <c:pt idx="21">
                  <c:v>3.2</c:v>
                </c:pt>
                <c:pt idx="22">
                  <c:v>1.8</c:v>
                </c:pt>
                <c:pt idx="23">
                  <c:v>2.7</c:v>
                </c:pt>
                <c:pt idx="24">
                  <c:v>2.1</c:v>
                </c:pt>
                <c:pt idx="25">
                  <c:v>1.7</c:v>
                </c:pt>
                <c:pt idx="26">
                  <c:v>1.7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FD4-4387-9F62-A9A7497A7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749440"/>
        <c:axId val="158751360"/>
      </c:scatterChart>
      <c:valAx>
        <c:axId val="158749440"/>
        <c:scaling>
          <c:orientation val="minMax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ja-JP" altLang="en-US" sz="1800"/>
                  <a:t>高校の評定平均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58751360"/>
        <c:crosses val="autoZero"/>
        <c:crossBetween val="midCat"/>
      </c:valAx>
      <c:valAx>
        <c:axId val="158751360"/>
        <c:scaling>
          <c:orientation val="minMax"/>
          <c:max val="4"/>
          <c:min val="1.4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800"/>
                </a:pPr>
                <a:r>
                  <a:rPr lang="ja-JP" altLang="en-US" sz="1800" dirty="0"/>
                  <a:t>大学１年次の評定平均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587494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Sheet1!$A$2:$A$31</c:f>
              <c:numCache>
                <c:formatCode>General</c:formatCode>
                <c:ptCount val="30"/>
                <c:pt idx="0">
                  <c:v>3</c:v>
                </c:pt>
                <c:pt idx="1">
                  <c:v>2.4</c:v>
                </c:pt>
                <c:pt idx="2">
                  <c:v>3.7</c:v>
                </c:pt>
                <c:pt idx="3">
                  <c:v>3.6</c:v>
                </c:pt>
                <c:pt idx="4">
                  <c:v>3.8</c:v>
                </c:pt>
                <c:pt idx="5">
                  <c:v>2.9</c:v>
                </c:pt>
                <c:pt idx="6">
                  <c:v>3.5</c:v>
                </c:pt>
                <c:pt idx="7">
                  <c:v>3</c:v>
                </c:pt>
                <c:pt idx="8">
                  <c:v>2.2999999999999998</c:v>
                </c:pt>
                <c:pt idx="9">
                  <c:v>3</c:v>
                </c:pt>
                <c:pt idx="10">
                  <c:v>2.9</c:v>
                </c:pt>
                <c:pt idx="11">
                  <c:v>2.7</c:v>
                </c:pt>
                <c:pt idx="12">
                  <c:v>3.7</c:v>
                </c:pt>
                <c:pt idx="13">
                  <c:v>2.7</c:v>
                </c:pt>
                <c:pt idx="14">
                  <c:v>3.3</c:v>
                </c:pt>
                <c:pt idx="15">
                  <c:v>2.8</c:v>
                </c:pt>
                <c:pt idx="16">
                  <c:v>3.1</c:v>
                </c:pt>
                <c:pt idx="17">
                  <c:v>2.8</c:v>
                </c:pt>
                <c:pt idx="18">
                  <c:v>3</c:v>
                </c:pt>
                <c:pt idx="19">
                  <c:v>2.2000000000000002</c:v>
                </c:pt>
                <c:pt idx="20">
                  <c:v>3.1</c:v>
                </c:pt>
                <c:pt idx="21">
                  <c:v>3.3</c:v>
                </c:pt>
                <c:pt idx="22">
                  <c:v>2.7</c:v>
                </c:pt>
                <c:pt idx="23">
                  <c:v>3.5</c:v>
                </c:pt>
                <c:pt idx="24">
                  <c:v>2.9</c:v>
                </c:pt>
                <c:pt idx="25">
                  <c:v>2.7</c:v>
                </c:pt>
                <c:pt idx="26">
                  <c:v>2.9</c:v>
                </c:pt>
                <c:pt idx="27">
                  <c:v>3.2</c:v>
                </c:pt>
                <c:pt idx="28">
                  <c:v>3.4</c:v>
                </c:pt>
                <c:pt idx="29">
                  <c:v>2.5</c:v>
                </c:pt>
              </c:numCache>
            </c:numRef>
          </c:xVal>
          <c:yVal>
            <c:numRef>
              <c:f>Sheet1!$B$2:$B$31</c:f>
              <c:numCache>
                <c:formatCode>General</c:formatCode>
                <c:ptCount val="30"/>
                <c:pt idx="0">
                  <c:v>2.4</c:v>
                </c:pt>
                <c:pt idx="1">
                  <c:v>2.6</c:v>
                </c:pt>
                <c:pt idx="2">
                  <c:v>3</c:v>
                </c:pt>
                <c:pt idx="3">
                  <c:v>3.9</c:v>
                </c:pt>
                <c:pt idx="4">
                  <c:v>3.6</c:v>
                </c:pt>
                <c:pt idx="5">
                  <c:v>3</c:v>
                </c:pt>
                <c:pt idx="6">
                  <c:v>3.1</c:v>
                </c:pt>
                <c:pt idx="7">
                  <c:v>2.8</c:v>
                </c:pt>
                <c:pt idx="8">
                  <c:v>2.2000000000000002</c:v>
                </c:pt>
                <c:pt idx="9">
                  <c:v>2.9</c:v>
                </c:pt>
                <c:pt idx="10">
                  <c:v>1.9000000000000001</c:v>
                </c:pt>
                <c:pt idx="11">
                  <c:v>2.2000000000000002</c:v>
                </c:pt>
                <c:pt idx="12">
                  <c:v>3.1</c:v>
                </c:pt>
                <c:pt idx="13">
                  <c:v>2.6</c:v>
                </c:pt>
                <c:pt idx="14">
                  <c:v>2.8</c:v>
                </c:pt>
                <c:pt idx="15">
                  <c:v>2.7</c:v>
                </c:pt>
                <c:pt idx="16">
                  <c:v>2.4</c:v>
                </c:pt>
                <c:pt idx="17">
                  <c:v>3</c:v>
                </c:pt>
                <c:pt idx="18">
                  <c:v>3.3</c:v>
                </c:pt>
                <c:pt idx="19">
                  <c:v>1.8</c:v>
                </c:pt>
                <c:pt idx="20">
                  <c:v>2.8</c:v>
                </c:pt>
                <c:pt idx="21">
                  <c:v>3.2</c:v>
                </c:pt>
                <c:pt idx="22">
                  <c:v>1.8</c:v>
                </c:pt>
                <c:pt idx="23">
                  <c:v>2.7</c:v>
                </c:pt>
                <c:pt idx="24">
                  <c:v>2.1</c:v>
                </c:pt>
                <c:pt idx="25">
                  <c:v>1.7000000000000004</c:v>
                </c:pt>
                <c:pt idx="26">
                  <c:v>1.7000000000000004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A29-43B1-9041-EE8AF961CA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462016"/>
        <c:axId val="191464192"/>
      </c:scatterChart>
      <c:valAx>
        <c:axId val="191462016"/>
        <c:scaling>
          <c:orientation val="minMax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ja-JP" altLang="en-US" sz="1800"/>
                  <a:t>高校の評定平均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91464192"/>
        <c:crosses val="autoZero"/>
        <c:crossBetween val="midCat"/>
      </c:valAx>
      <c:valAx>
        <c:axId val="191464192"/>
        <c:scaling>
          <c:orientation val="minMax"/>
          <c:max val="4"/>
          <c:min val="1.4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800"/>
                </a:pPr>
                <a:r>
                  <a:rPr lang="ja-JP" altLang="en-US" sz="1800" dirty="0"/>
                  <a:t>大学１年次の評定平均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914620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'fig9-5'!$B$1</c:f>
              <c:strCache>
                <c:ptCount val="1"/>
                <c:pt idx="0">
                  <c:v>収量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'fig9-5'!$A$2:$A$8</c:f>
              <c:numCache>
                <c:formatCode>General</c:formatCode>
                <c:ptCount val="7"/>
                <c:pt idx="0">
                  <c:v>12</c:v>
                </c:pt>
                <c:pt idx="1">
                  <c:v>18</c:v>
                </c:pt>
                <c:pt idx="2">
                  <c:v>24</c:v>
                </c:pt>
                <c:pt idx="3">
                  <c:v>30</c:v>
                </c:pt>
                <c:pt idx="4">
                  <c:v>36</c:v>
                </c:pt>
                <c:pt idx="5">
                  <c:v>42</c:v>
                </c:pt>
                <c:pt idx="6">
                  <c:v>48</c:v>
                </c:pt>
              </c:numCache>
            </c:numRef>
          </c:xVal>
          <c:yVal>
            <c:numRef>
              <c:f>'fig9-5'!$B$2:$B$8</c:f>
              <c:numCache>
                <c:formatCode>General</c:formatCode>
                <c:ptCount val="7"/>
                <c:pt idx="0">
                  <c:v>5.2700000000000014</c:v>
                </c:pt>
                <c:pt idx="1">
                  <c:v>5.68</c:v>
                </c:pt>
                <c:pt idx="2">
                  <c:v>6.25</c:v>
                </c:pt>
                <c:pt idx="3">
                  <c:v>7.21</c:v>
                </c:pt>
                <c:pt idx="4">
                  <c:v>8.02</c:v>
                </c:pt>
                <c:pt idx="5">
                  <c:v>8.7100000000000009</c:v>
                </c:pt>
                <c:pt idx="6">
                  <c:v>8.42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AB0-49F1-8E8A-B0A18792F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306496"/>
        <c:axId val="183308672"/>
      </c:scatterChart>
      <c:valAx>
        <c:axId val="183306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ja-JP" altLang="en-US" sz="2400" dirty="0"/>
                  <a:t>給水量（インチ）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83308672"/>
        <c:crosses val="autoZero"/>
        <c:crossBetween val="midCat"/>
      </c:valAx>
      <c:valAx>
        <c:axId val="18330867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2400"/>
                </a:pPr>
                <a:r>
                  <a:rPr lang="ja-JP" altLang="en-US" sz="2400" dirty="0"/>
                  <a:t>収量（トン）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833064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'fig9-1'!$B$1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'fig9-1'!$A$2:$A$31</c:f>
              <c:numCache>
                <c:formatCode>General</c:formatCode>
                <c:ptCount val="30"/>
                <c:pt idx="0">
                  <c:v>3</c:v>
                </c:pt>
                <c:pt idx="1">
                  <c:v>2.4</c:v>
                </c:pt>
                <c:pt idx="2">
                  <c:v>3.7</c:v>
                </c:pt>
                <c:pt idx="3">
                  <c:v>3.6</c:v>
                </c:pt>
                <c:pt idx="4">
                  <c:v>3.8</c:v>
                </c:pt>
                <c:pt idx="5">
                  <c:v>2.9</c:v>
                </c:pt>
                <c:pt idx="6">
                  <c:v>3.5</c:v>
                </c:pt>
                <c:pt idx="7">
                  <c:v>3</c:v>
                </c:pt>
                <c:pt idx="8">
                  <c:v>2.2999999999999998</c:v>
                </c:pt>
                <c:pt idx="9">
                  <c:v>3</c:v>
                </c:pt>
                <c:pt idx="10">
                  <c:v>2.9</c:v>
                </c:pt>
                <c:pt idx="11">
                  <c:v>2.7</c:v>
                </c:pt>
                <c:pt idx="12">
                  <c:v>3.7</c:v>
                </c:pt>
                <c:pt idx="13">
                  <c:v>2.7</c:v>
                </c:pt>
                <c:pt idx="14">
                  <c:v>3.3</c:v>
                </c:pt>
                <c:pt idx="15">
                  <c:v>2.8</c:v>
                </c:pt>
                <c:pt idx="16">
                  <c:v>3.1</c:v>
                </c:pt>
                <c:pt idx="17">
                  <c:v>2.8</c:v>
                </c:pt>
                <c:pt idx="18">
                  <c:v>3</c:v>
                </c:pt>
                <c:pt idx="19">
                  <c:v>2.2000000000000002</c:v>
                </c:pt>
                <c:pt idx="20">
                  <c:v>3.1</c:v>
                </c:pt>
                <c:pt idx="21">
                  <c:v>3.3</c:v>
                </c:pt>
                <c:pt idx="22">
                  <c:v>2.7</c:v>
                </c:pt>
                <c:pt idx="23">
                  <c:v>3.5</c:v>
                </c:pt>
                <c:pt idx="24">
                  <c:v>2.9</c:v>
                </c:pt>
                <c:pt idx="25">
                  <c:v>2.7</c:v>
                </c:pt>
                <c:pt idx="26">
                  <c:v>2.9</c:v>
                </c:pt>
                <c:pt idx="27">
                  <c:v>3.2</c:v>
                </c:pt>
                <c:pt idx="28">
                  <c:v>3.4</c:v>
                </c:pt>
                <c:pt idx="29">
                  <c:v>2.5</c:v>
                </c:pt>
              </c:numCache>
            </c:numRef>
          </c:xVal>
          <c:yVal>
            <c:numRef>
              <c:f>'fig9-1'!$B$2:$B$31</c:f>
              <c:numCache>
                <c:formatCode>General</c:formatCode>
                <c:ptCount val="30"/>
                <c:pt idx="0">
                  <c:v>2.4</c:v>
                </c:pt>
                <c:pt idx="1">
                  <c:v>2.6</c:v>
                </c:pt>
                <c:pt idx="2">
                  <c:v>3</c:v>
                </c:pt>
                <c:pt idx="3">
                  <c:v>3.9</c:v>
                </c:pt>
                <c:pt idx="4">
                  <c:v>3.6</c:v>
                </c:pt>
                <c:pt idx="5">
                  <c:v>3</c:v>
                </c:pt>
                <c:pt idx="6">
                  <c:v>3.1</c:v>
                </c:pt>
                <c:pt idx="7">
                  <c:v>2.8</c:v>
                </c:pt>
                <c:pt idx="8">
                  <c:v>2.2000000000000002</c:v>
                </c:pt>
                <c:pt idx="9">
                  <c:v>2.9</c:v>
                </c:pt>
                <c:pt idx="10">
                  <c:v>1.9000000000000001</c:v>
                </c:pt>
                <c:pt idx="11">
                  <c:v>2.2000000000000002</c:v>
                </c:pt>
                <c:pt idx="12">
                  <c:v>3.1</c:v>
                </c:pt>
                <c:pt idx="13">
                  <c:v>2.6</c:v>
                </c:pt>
                <c:pt idx="14">
                  <c:v>2.8</c:v>
                </c:pt>
                <c:pt idx="15">
                  <c:v>2.7</c:v>
                </c:pt>
                <c:pt idx="16">
                  <c:v>2.4</c:v>
                </c:pt>
                <c:pt idx="17">
                  <c:v>3</c:v>
                </c:pt>
                <c:pt idx="18">
                  <c:v>3.3</c:v>
                </c:pt>
                <c:pt idx="19">
                  <c:v>1.8</c:v>
                </c:pt>
                <c:pt idx="20">
                  <c:v>2.8</c:v>
                </c:pt>
                <c:pt idx="21">
                  <c:v>3.2</c:v>
                </c:pt>
                <c:pt idx="22">
                  <c:v>1.8</c:v>
                </c:pt>
                <c:pt idx="23">
                  <c:v>2.7</c:v>
                </c:pt>
                <c:pt idx="24">
                  <c:v>2.1</c:v>
                </c:pt>
                <c:pt idx="25">
                  <c:v>1.7</c:v>
                </c:pt>
                <c:pt idx="26">
                  <c:v>1.7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991-4128-B6D6-DA4F60627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338880"/>
        <c:axId val="183345152"/>
      </c:scatterChart>
      <c:valAx>
        <c:axId val="183338880"/>
        <c:scaling>
          <c:orientation val="minMax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ja-JP" altLang="en-US" sz="2400"/>
                  <a:t>高校の評定平均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83345152"/>
        <c:crosses val="autoZero"/>
        <c:crossBetween val="midCat"/>
      </c:valAx>
      <c:valAx>
        <c:axId val="183345152"/>
        <c:scaling>
          <c:orientation val="minMax"/>
          <c:max val="4"/>
          <c:min val="1.4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2400"/>
                </a:pPr>
                <a:r>
                  <a:rPr lang="ja-JP" altLang="en-US" sz="2400" dirty="0"/>
                  <a:t>大学１年次の評定平均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833388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'fig9-1'!$B$1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'fig9-1'!$A$2:$A$31</c:f>
              <c:numCache>
                <c:formatCode>General</c:formatCode>
                <c:ptCount val="30"/>
                <c:pt idx="0">
                  <c:v>3</c:v>
                </c:pt>
                <c:pt idx="1">
                  <c:v>2.4</c:v>
                </c:pt>
                <c:pt idx="2">
                  <c:v>3.7</c:v>
                </c:pt>
                <c:pt idx="3">
                  <c:v>3.6</c:v>
                </c:pt>
                <c:pt idx="4">
                  <c:v>3.8</c:v>
                </c:pt>
                <c:pt idx="5">
                  <c:v>2.9</c:v>
                </c:pt>
                <c:pt idx="6">
                  <c:v>3.5</c:v>
                </c:pt>
                <c:pt idx="7">
                  <c:v>3</c:v>
                </c:pt>
                <c:pt idx="8">
                  <c:v>2.2999999999999998</c:v>
                </c:pt>
                <c:pt idx="9">
                  <c:v>3</c:v>
                </c:pt>
                <c:pt idx="10">
                  <c:v>2.9</c:v>
                </c:pt>
                <c:pt idx="11">
                  <c:v>2.7</c:v>
                </c:pt>
                <c:pt idx="12">
                  <c:v>3.7</c:v>
                </c:pt>
                <c:pt idx="13">
                  <c:v>2.7</c:v>
                </c:pt>
                <c:pt idx="14">
                  <c:v>3.3</c:v>
                </c:pt>
                <c:pt idx="15">
                  <c:v>2.8</c:v>
                </c:pt>
                <c:pt idx="16">
                  <c:v>3.1</c:v>
                </c:pt>
                <c:pt idx="17">
                  <c:v>2.8</c:v>
                </c:pt>
                <c:pt idx="18">
                  <c:v>3</c:v>
                </c:pt>
                <c:pt idx="19">
                  <c:v>2.2000000000000002</c:v>
                </c:pt>
                <c:pt idx="20">
                  <c:v>3.1</c:v>
                </c:pt>
                <c:pt idx="21">
                  <c:v>3.3</c:v>
                </c:pt>
                <c:pt idx="22">
                  <c:v>2.7</c:v>
                </c:pt>
                <c:pt idx="23">
                  <c:v>3.5</c:v>
                </c:pt>
                <c:pt idx="24">
                  <c:v>2.9</c:v>
                </c:pt>
                <c:pt idx="25">
                  <c:v>2.7</c:v>
                </c:pt>
                <c:pt idx="26">
                  <c:v>2.9</c:v>
                </c:pt>
                <c:pt idx="27">
                  <c:v>3.2</c:v>
                </c:pt>
                <c:pt idx="28">
                  <c:v>3.4</c:v>
                </c:pt>
                <c:pt idx="29">
                  <c:v>2.5</c:v>
                </c:pt>
              </c:numCache>
            </c:numRef>
          </c:xVal>
          <c:yVal>
            <c:numRef>
              <c:f>'fig9-1'!$B$2:$B$31</c:f>
              <c:numCache>
                <c:formatCode>General</c:formatCode>
                <c:ptCount val="30"/>
                <c:pt idx="0">
                  <c:v>2.4</c:v>
                </c:pt>
                <c:pt idx="1">
                  <c:v>2.6</c:v>
                </c:pt>
                <c:pt idx="2">
                  <c:v>3</c:v>
                </c:pt>
                <c:pt idx="3">
                  <c:v>3.9</c:v>
                </c:pt>
                <c:pt idx="4">
                  <c:v>3.6</c:v>
                </c:pt>
                <c:pt idx="5">
                  <c:v>3</c:v>
                </c:pt>
                <c:pt idx="6">
                  <c:v>3.1</c:v>
                </c:pt>
                <c:pt idx="7">
                  <c:v>2.8</c:v>
                </c:pt>
                <c:pt idx="8">
                  <c:v>2.2000000000000002</c:v>
                </c:pt>
                <c:pt idx="9">
                  <c:v>2.9</c:v>
                </c:pt>
                <c:pt idx="10">
                  <c:v>1.9000000000000001</c:v>
                </c:pt>
                <c:pt idx="11">
                  <c:v>2.2000000000000002</c:v>
                </c:pt>
                <c:pt idx="12">
                  <c:v>3.1</c:v>
                </c:pt>
                <c:pt idx="13">
                  <c:v>2.6</c:v>
                </c:pt>
                <c:pt idx="14">
                  <c:v>2.8</c:v>
                </c:pt>
                <c:pt idx="15">
                  <c:v>2.7</c:v>
                </c:pt>
                <c:pt idx="16">
                  <c:v>2.4</c:v>
                </c:pt>
                <c:pt idx="17">
                  <c:v>3</c:v>
                </c:pt>
                <c:pt idx="18">
                  <c:v>3.3</c:v>
                </c:pt>
                <c:pt idx="19">
                  <c:v>1.8</c:v>
                </c:pt>
                <c:pt idx="20">
                  <c:v>2.8</c:v>
                </c:pt>
                <c:pt idx="21">
                  <c:v>3.2</c:v>
                </c:pt>
                <c:pt idx="22">
                  <c:v>1.8</c:v>
                </c:pt>
                <c:pt idx="23">
                  <c:v>2.7</c:v>
                </c:pt>
                <c:pt idx="24">
                  <c:v>2.1</c:v>
                </c:pt>
                <c:pt idx="25">
                  <c:v>1.7</c:v>
                </c:pt>
                <c:pt idx="26">
                  <c:v>1.7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F0D-438B-A922-EDFEB2ED3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615936"/>
        <c:axId val="192617856"/>
      </c:scatterChart>
      <c:valAx>
        <c:axId val="192615936"/>
        <c:scaling>
          <c:orientation val="minMax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ja-JP" altLang="en-US" sz="2400"/>
                  <a:t>高校の評定平均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92617856"/>
        <c:crosses val="autoZero"/>
        <c:crossBetween val="midCat"/>
      </c:valAx>
      <c:valAx>
        <c:axId val="192617856"/>
        <c:scaling>
          <c:orientation val="minMax"/>
          <c:max val="4"/>
          <c:min val="1.4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2400"/>
                </a:pPr>
                <a:r>
                  <a:rPr lang="ja-JP" altLang="en-US" sz="2400" dirty="0"/>
                  <a:t>大学１年次の評定平均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1926159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956EA-F805-4892-AEBA-87A09D93B166}" type="datetimeFigureOut">
              <a:rPr kumimoji="1" lang="ja-JP" altLang="en-US" smtClean="0"/>
              <a:pPr/>
              <a:t>2021/1/19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A0FC6-3E93-447B-9051-761261B5FF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38.png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12" Type="http://schemas.openxmlformats.org/officeDocument/2006/relationships/image" Target="../media/image3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36.png"/><Relationship Id="rId5" Type="http://schemas.openxmlformats.org/officeDocument/2006/relationships/image" Target="../media/image16.wmf"/><Relationship Id="rId15" Type="http://schemas.openxmlformats.org/officeDocument/2006/relationships/image" Target="../media/image40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8.wmf"/><Relationship Id="rId14" Type="http://schemas.openxmlformats.org/officeDocument/2006/relationships/image" Target="../media/image39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ホーエル</a:t>
            </a:r>
            <a:r>
              <a:rPr lang="en-US" altLang="ja-JP" dirty="0"/>
              <a:t>『</a:t>
            </a:r>
            <a:r>
              <a:rPr lang="ja-JP" altLang="en-US" dirty="0"/>
              <a:t>初等統計学</a:t>
            </a:r>
            <a:r>
              <a:rPr lang="en-US" altLang="ja-JP" dirty="0"/>
              <a:t>』</a:t>
            </a:r>
            <a:br>
              <a:rPr lang="en-US" altLang="ja-JP" dirty="0"/>
            </a:br>
            <a:r>
              <a:rPr lang="ja-JP" altLang="en-US" dirty="0"/>
              <a:t>第９章　相関と回帰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寺尾　敦</a:t>
            </a:r>
            <a:endParaRPr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lang="en-US" altLang="ja-JP" dirty="0" err="1"/>
              <a:t>atsushi</a:t>
            </a:r>
            <a:r>
              <a:rPr lang="en-US" altLang="ja-JP" dirty="0"/>
              <a:t> [at] si.aoyama.ac.jp</a:t>
            </a:r>
          </a:p>
          <a:p>
            <a:r>
              <a:rPr lang="en-US" altLang="ja-JP" dirty="0"/>
              <a:t>Twitter: @</a:t>
            </a:r>
            <a:r>
              <a:rPr lang="en-US" altLang="ja-JP" dirty="0" err="1"/>
              <a:t>aterao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7584" y="764704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青山学院大学社会情報学部</a:t>
            </a:r>
            <a:endParaRPr kumimoji="1" lang="en-US" altLang="ja-JP" dirty="0"/>
          </a:p>
          <a:p>
            <a:r>
              <a:rPr lang="ja-JP" altLang="en-US" dirty="0"/>
              <a:t>「統計入門」第</a:t>
            </a:r>
            <a:r>
              <a:rPr lang="en-US" altLang="ja-JP" dirty="0"/>
              <a:t>15</a:t>
            </a:r>
            <a:r>
              <a:rPr lang="ja-JP" altLang="en-US" dirty="0"/>
              <a:t>回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相関係数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/>
                  <a:t>２つの変数の間の，</a:t>
                </a:r>
                <a:r>
                  <a:rPr kumimoji="1" lang="ja-JP" altLang="en-US" u="sng" dirty="0"/>
                  <a:t>直線的な関係の強さを表す指標</a:t>
                </a:r>
                <a:r>
                  <a:rPr kumimoji="1" lang="ja-JP" altLang="en-US" dirty="0"/>
                  <a:t>として，</a:t>
                </a:r>
                <a:r>
                  <a:rPr kumimoji="1" lang="ja-JP" altLang="en-US" u="sng" dirty="0">
                    <a:solidFill>
                      <a:srgbClr val="FF0000"/>
                    </a:solidFill>
                  </a:rPr>
                  <a:t>相関係数</a:t>
                </a:r>
                <a:r>
                  <a:rPr kumimoji="1" lang="ja-JP" altLang="en-US" dirty="0"/>
                  <a:t>（</a:t>
                </a:r>
                <a:r>
                  <a:rPr kumimoji="1" lang="en-US" altLang="ja-JP" dirty="0"/>
                  <a:t>correlation</a:t>
                </a:r>
                <a:r>
                  <a:rPr lang="ja-JP" altLang="en-US" dirty="0"/>
                  <a:t> </a:t>
                </a:r>
                <a:r>
                  <a:rPr kumimoji="1" lang="en-US" altLang="ja-JP" dirty="0"/>
                  <a:t>coefficient</a:t>
                </a:r>
                <a:r>
                  <a:rPr kumimoji="1" lang="ja-JP" altLang="en-US" dirty="0"/>
                  <a:t>）がある．アルファベット 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で表す．</a:t>
                </a:r>
                <a:endParaRPr kumimoji="1" lang="en-US" altLang="ja-JP" dirty="0"/>
              </a:p>
              <a:p>
                <a:r>
                  <a:rPr lang="ja-JP" altLang="en-US" dirty="0"/>
                  <a:t>散布図において，すべての点が右上がりの直線上にあるとき，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=+1</m:t>
                    </m:r>
                  </m:oMath>
                </a14:m>
                <a:endParaRPr lang="en-US" altLang="ja-JP" dirty="0"/>
              </a:p>
              <a:p>
                <a:r>
                  <a:rPr lang="ja-JP" altLang="en-US" dirty="0"/>
                  <a:t>散布図において，すべての点が右下がりの直線上にあるとき，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altLang="ja-JP" dirty="0"/>
              </a:p>
              <a:p>
                <a:r>
                  <a:rPr lang="ja-JP" altLang="en-US" dirty="0"/>
                  <a:t>２変数が無関係のとき，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ja-JP" dirty="0"/>
              </a:p>
              <a:p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14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平均値を原点とした散布図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線コネクタ 5"/>
          <p:cNvCxnSpPr/>
          <p:nvPr/>
        </p:nvCxnSpPr>
        <p:spPr>
          <a:xfrm rot="5400000">
            <a:off x="3131840" y="3573016"/>
            <a:ext cx="38884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115616" y="3573016"/>
            <a:ext cx="76328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角丸四角形 8"/>
          <p:cNvSpPr/>
          <p:nvPr/>
        </p:nvSpPr>
        <p:spPr>
          <a:xfrm>
            <a:off x="5436096" y="1484784"/>
            <a:ext cx="122413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多い</a:t>
            </a:r>
            <a:endParaRPr kumimoji="1" lang="ja-JP" alt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2483768" y="4365104"/>
            <a:ext cx="122413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多い</a:t>
            </a:r>
            <a:endParaRPr kumimoji="1" lang="ja-JP" altLang="en-US" sz="2800" dirty="0"/>
          </a:p>
        </p:txBody>
      </p:sp>
      <p:sp>
        <p:nvSpPr>
          <p:cNvPr id="11" name="角丸四角形 10"/>
          <p:cNvSpPr/>
          <p:nvPr/>
        </p:nvSpPr>
        <p:spPr>
          <a:xfrm>
            <a:off x="6012160" y="4005064"/>
            <a:ext cx="1440160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少ない</a:t>
            </a:r>
            <a:endParaRPr kumimoji="1" lang="ja-JP" altLang="en-US" sz="2800" dirty="0"/>
          </a:p>
        </p:txBody>
      </p:sp>
      <p:sp>
        <p:nvSpPr>
          <p:cNvPr id="12" name="角丸四角形 11"/>
          <p:cNvSpPr/>
          <p:nvPr/>
        </p:nvSpPr>
        <p:spPr>
          <a:xfrm>
            <a:off x="2339752" y="1988840"/>
            <a:ext cx="1440160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少ない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平均値を原点とした散布図を描くと，右上がりの直線関係があるときには，第１象限（右上）と第３象限（左下）の点が多くなる．</a:t>
            </a:r>
            <a:endParaRPr kumimoji="1" lang="en-US" altLang="ja-JP" dirty="0"/>
          </a:p>
          <a:p>
            <a:r>
              <a:rPr lang="ja-JP" altLang="en-US" dirty="0"/>
              <a:t>右下がりの直線関係があるときには，第２象限（左上）と第４象限（右下）の点が多くなる．</a:t>
            </a:r>
            <a:endParaRPr lang="en-US" altLang="ja-JP" dirty="0"/>
          </a:p>
          <a:p>
            <a:r>
              <a:rPr kumimoji="1" lang="ja-JP" altLang="en-US" dirty="0"/>
              <a:t>関係がはっきりしないときには，どの象限にも同じぐらいの数の点がある．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/>
                  <a:t>もとの散布図での各点：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kumimoji="1" lang="en-US" altLang="ja-JP" dirty="0"/>
              </a:p>
              <a:p>
                <a:r>
                  <a:rPr lang="ja-JP" altLang="en-US" dirty="0"/>
                  <a:t>平均を原点とした散布図での各点：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d>
                  </m:oMath>
                </a14:m>
                <a:endParaRPr lang="en-US" altLang="ja-JP" dirty="0"/>
              </a:p>
              <a:p>
                <a:endParaRPr kumimoji="1" lang="en-US" altLang="ja-JP" dirty="0"/>
              </a:p>
              <a:p>
                <a:r>
                  <a:rPr lang="ja-JP" altLang="en-US" dirty="0"/>
                  <a:t>平均を原点とした散布図で，座標値の積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を考えると，</a:t>
                </a:r>
                <a:endParaRPr lang="en-US" altLang="ja-JP" dirty="0"/>
              </a:p>
              <a:p>
                <a:pPr lvl="1"/>
                <a:r>
                  <a:rPr kumimoji="1" lang="ja-JP" altLang="en-US" dirty="0"/>
                  <a:t>第１，第３象限の点では正</a:t>
                </a:r>
                <a:endParaRPr kumimoji="1" lang="en-US" altLang="ja-JP" dirty="0"/>
              </a:p>
              <a:p>
                <a:pPr lvl="1"/>
                <a:r>
                  <a:rPr lang="ja-JP" altLang="en-US" dirty="0"/>
                  <a:t>第２，第４象限の点では負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共分散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u="sng" dirty="0">
                <a:solidFill>
                  <a:srgbClr val="FF0000"/>
                </a:solidFill>
              </a:rPr>
              <a:t>共分散</a:t>
            </a:r>
            <a:r>
              <a:rPr kumimoji="1" lang="ja-JP" altLang="en-US" dirty="0"/>
              <a:t>（</a:t>
            </a:r>
            <a:r>
              <a:rPr kumimoji="1" lang="en-US" altLang="ja-JP" dirty="0"/>
              <a:t>covariance</a:t>
            </a:r>
            <a:r>
              <a:rPr kumimoji="1" lang="ja-JP" altLang="en-US" dirty="0"/>
              <a:t>）</a:t>
            </a:r>
            <a:r>
              <a:rPr lang="ja-JP" altLang="en-US" dirty="0"/>
              <a:t>：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共分散の値は，</a:t>
            </a:r>
            <a:endParaRPr lang="en-US" altLang="ja-JP" dirty="0"/>
          </a:p>
          <a:p>
            <a:pPr lvl="1"/>
            <a:r>
              <a:rPr kumimoji="1" lang="ja-JP" altLang="en-US" dirty="0"/>
              <a:t>右上がりの直線関係では正の値で，関係が明確になるほど，絶対値は大きくなる．</a:t>
            </a:r>
            <a:endParaRPr kumimoji="1" lang="en-US" altLang="ja-JP" dirty="0"/>
          </a:p>
          <a:p>
            <a:pPr lvl="1"/>
            <a:r>
              <a:rPr lang="ja-JP" altLang="en-US" dirty="0"/>
              <a:t>右下がりの直線関係では負の値で，関係が明確になるほど，絶対値は大きくなる．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702224" y="2276872"/>
                <a:ext cx="2874441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</m:e>
                      </m:nary>
                      <m:d>
                        <m:d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224" y="2276872"/>
                <a:ext cx="2874441" cy="1008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直線的な関係の強さの指標として</a:t>
            </a:r>
            <a:r>
              <a:rPr lang="ja-JP" altLang="en-US" dirty="0"/>
              <a:t>，共分散を使えそう．</a:t>
            </a:r>
            <a:endParaRPr lang="en-US" altLang="ja-JP" dirty="0"/>
          </a:p>
          <a:p>
            <a:r>
              <a:rPr lang="ja-JP" altLang="en-US" dirty="0"/>
              <a:t>しかし，共分散は測定単位の影響を受ける．</a:t>
            </a:r>
            <a:endParaRPr lang="en-US" altLang="ja-JP" dirty="0"/>
          </a:p>
          <a:p>
            <a:pPr lvl="1"/>
            <a:r>
              <a:rPr lang="ja-JP" altLang="en-US" dirty="0"/>
              <a:t>測定値を何倍かすると，共分散は変化してしまう．これは望ましくない．</a:t>
            </a:r>
            <a:endParaRPr lang="en-US" altLang="ja-JP" dirty="0"/>
          </a:p>
          <a:p>
            <a:pPr lvl="1"/>
            <a:r>
              <a:rPr lang="ja-JP" altLang="en-US" dirty="0"/>
              <a:t>こうした操作は</a:t>
            </a:r>
            <a:r>
              <a:rPr lang="ja-JP" altLang="en-US"/>
              <a:t>座標軸の目盛り</a:t>
            </a:r>
            <a:r>
              <a:rPr lang="ja-JP" altLang="en-US" dirty="0"/>
              <a:t>幅を変えているだけで，散布図に表される関係はまったく変化していない．</a:t>
            </a:r>
            <a:endParaRPr lang="en-US" altLang="ja-JP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/>
                  <a:t>共分散を，それぞれの変数の標準偏差で割ると，測定単位に依存しない指標を得ることができる．これが相関係数．</a:t>
                </a:r>
                <a:endParaRPr lang="en-US" altLang="ja-JP" dirty="0"/>
              </a:p>
              <a:p>
                <a:pPr lvl="1"/>
                <a:r>
                  <a:rPr kumimoji="1" lang="ja-JP" altLang="en-US" dirty="0"/>
                  <a:t>注意：テキスト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p.194</a:t>
                </a:r>
                <a:r>
                  <a:rPr lang="ja-JP" altLang="en-US" dirty="0"/>
                  <a:t>）</a:t>
                </a:r>
                <a:r>
                  <a:rPr kumimoji="1" lang="ja-JP" altLang="en-US" dirty="0"/>
                  <a:t>では</a:t>
                </a:r>
                <a:r>
                  <a:rPr lang="ja-JP" altLang="en-US" dirty="0"/>
                  <a:t>，</a:t>
                </a:r>
                <a:r>
                  <a:rPr kumimoji="1" lang="ja-JP" altLang="en-US" dirty="0"/>
                  <a:t> 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でなく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907704" y="3717032"/>
                <a:ext cx="5125634" cy="2274149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4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717032"/>
                <a:ext cx="5125634" cy="22741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図１：評定平均の散布図</a:t>
            </a: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123728" y="2060848"/>
                <a:ext cx="159960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=0.63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060848"/>
                <a:ext cx="1599605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相関係数についての注意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相関係数は直線的な関係の強さの指標である．明確な曲線関係があっても，</a:t>
            </a:r>
            <a:r>
              <a:rPr lang="ja-JP" altLang="en-US" dirty="0"/>
              <a:t>高い相関係数にはならない．（テキスト図３）</a:t>
            </a:r>
            <a:endParaRPr lang="en-US" altLang="ja-JP" dirty="0"/>
          </a:p>
          <a:p>
            <a:r>
              <a:rPr kumimoji="1" lang="ja-JP" altLang="en-US" dirty="0"/>
              <a:t>相関係数は外れ値の影響を受けやすい</a:t>
            </a:r>
            <a:r>
              <a:rPr lang="ja-JP" altLang="en-US" dirty="0"/>
              <a:t>．特に標本があまり大きくない場合には．</a:t>
            </a:r>
            <a:endParaRPr lang="en-US" altLang="ja-JP" dirty="0"/>
          </a:p>
          <a:p>
            <a:r>
              <a:rPr kumimoji="1" lang="ja-JP" altLang="en-US" u="sng" dirty="0"/>
              <a:t>相関係数を計算する前に，必ず散布図を描くこと！</a:t>
            </a:r>
            <a:endParaRPr kumimoji="1" lang="en-US" altLang="ja-JP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相関係数のとりうる値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相関係数はマイナス１からプラス１までの値をとる．</a:t>
            </a:r>
            <a:endParaRPr kumimoji="1" lang="en-US" altLang="ja-JP" dirty="0"/>
          </a:p>
          <a:p>
            <a:r>
              <a:rPr lang="ja-JP" altLang="en-US" dirty="0"/>
              <a:t>その代数的証明は少しややこしい（テキスト </a:t>
            </a:r>
            <a:r>
              <a:rPr lang="en-US" altLang="ja-JP" dirty="0"/>
              <a:t>p.195 </a:t>
            </a:r>
            <a:r>
              <a:rPr lang="ja-JP" altLang="en-US" dirty="0"/>
              <a:t>の脚注参照）．</a:t>
            </a:r>
            <a:endParaRPr lang="en-US" altLang="ja-JP" dirty="0"/>
          </a:p>
          <a:p>
            <a:r>
              <a:rPr lang="ja-JP" altLang="en-US" dirty="0"/>
              <a:t>ベクトルを利用した証明を示す．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kumimoji="1" lang="ja-JP" altLang="en-US" i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/>
              <a:t> </a:t>
            </a:r>
            <a:r>
              <a:rPr kumimoji="1" lang="ja-JP" altLang="en-US" dirty="0"/>
              <a:t>個の測定値を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ja-JP" altLang="en-US" dirty="0"/>
              <a:t> 次元ベクトルとみなす．</a:t>
            </a:r>
            <a:r>
              <a:rPr kumimoji="1" lang="ja-JP" alt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１．線形相関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これまでに述べてきた統計的方法は，いずれも１つの変数とその分布に関係するもの．</a:t>
            </a:r>
            <a:endParaRPr kumimoji="1" lang="en-US" altLang="ja-JP" dirty="0"/>
          </a:p>
          <a:p>
            <a:r>
              <a:rPr lang="ja-JP" altLang="en-US" dirty="0"/>
              <a:t>しかし，現実の問題では，２つ以上の変数の相互関係に興味があることが多い．</a:t>
            </a:r>
            <a:endParaRPr lang="en-US" altLang="ja-JP" dirty="0"/>
          </a:p>
          <a:p>
            <a:pPr lvl="1"/>
            <a:r>
              <a:rPr kumimoji="1" lang="ja-JP" altLang="en-US" dirty="0"/>
              <a:t>喫煙と心臓病</a:t>
            </a:r>
            <a:endParaRPr kumimoji="1" lang="en-US" altLang="ja-JP" dirty="0"/>
          </a:p>
          <a:p>
            <a:pPr lvl="1"/>
            <a:r>
              <a:rPr lang="ja-JP" altLang="en-US" dirty="0"/>
              <a:t>音楽鑑賞能力と科学的素質</a:t>
            </a:r>
            <a:endParaRPr lang="en-US" altLang="ja-JP" dirty="0"/>
          </a:p>
          <a:p>
            <a:pPr lvl="1"/>
            <a:r>
              <a:rPr kumimoji="1" lang="ja-JP" altLang="en-US" dirty="0"/>
              <a:t>無線受信と太陽黒点の活動</a:t>
            </a:r>
            <a:endParaRPr kumimoji="1" lang="en-US" altLang="ja-JP" dirty="0"/>
          </a:p>
          <a:p>
            <a:pPr lvl="1"/>
            <a:r>
              <a:rPr lang="ja-JP" altLang="en-US" dirty="0"/>
              <a:t>美貌と頭の良さ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変数のベクトル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変数ベクトル：ある変数に関する各測定値を並べてできるベクトル．</a:t>
            </a:r>
            <a:endParaRPr kumimoji="1" lang="en-US" altLang="ja-JP" dirty="0"/>
          </a:p>
          <a:p>
            <a:r>
              <a:rPr kumimoji="1" lang="ja-JP" altLang="en-US" dirty="0"/>
              <a:t>偏差ベクトル：変数ベクトルの各要素から，平均値を引いてできるベクトル．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123728" y="3899797"/>
                <a:ext cx="1699311" cy="1747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kumimoji="1"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kumimoji="1"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ja-JP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kumimoji="1"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ja-JP" sz="24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ja-JP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899797"/>
                <a:ext cx="1699311" cy="17470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131841" y="4317220"/>
            <a:ext cx="1872208" cy="13440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372048" y="2419138"/>
            <a:ext cx="2109957" cy="15859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偏差ベクトルの大きさと標準偏差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偏差ベクトルの大きさ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571604" y="2422365"/>
                <a:ext cx="5910401" cy="143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04" y="2422365"/>
                <a:ext cx="5910401" cy="1436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5545256" y="4103816"/>
            <a:ext cx="1936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kumimoji="1" lang="ja-JP" altLang="en-US" sz="2400" dirty="0"/>
              <a:t>の標準偏差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571604" y="4488585"/>
                <a:ext cx="3504229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kumimoji="1"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04" y="4488585"/>
                <a:ext cx="3504229" cy="1008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3345625" y="5748341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kumimoji="1" lang="ja-JP" altLang="en-US" sz="2400" dirty="0"/>
              <a:t>の</a:t>
            </a:r>
            <a:r>
              <a:rPr lang="ja-JP" altLang="en-US" sz="2400" dirty="0"/>
              <a:t>分散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相関係数</a:t>
            </a:r>
            <a:endParaRPr kumimoji="1"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相関係数は</a:t>
            </a:r>
            <a:r>
              <a:rPr lang="ja-JP" altLang="en-US" dirty="0"/>
              <a:t>２</a:t>
            </a:r>
            <a:r>
              <a:rPr kumimoji="1" lang="ja-JP" altLang="en-US" dirty="0"/>
              <a:t>つのベクトルが作る角度のコサイン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911324" y="3522112"/>
            <a:ext cx="1975262" cy="1293027"/>
            <a:chOff x="3452371" y="2714620"/>
            <a:chExt cx="2633682" cy="1724036"/>
          </a:xfrm>
        </p:grpSpPr>
        <p:cxnSp>
          <p:nvCxnSpPr>
            <p:cNvPr id="5" name="直線矢印コネクタ 4"/>
            <p:cNvCxnSpPr/>
            <p:nvPr/>
          </p:nvCxnSpPr>
          <p:spPr>
            <a:xfrm flipV="1">
              <a:off x="3452371" y="2714620"/>
              <a:ext cx="1928826" cy="1714512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矢印コネクタ 5"/>
            <p:cNvCxnSpPr/>
            <p:nvPr/>
          </p:nvCxnSpPr>
          <p:spPr>
            <a:xfrm flipV="1">
              <a:off x="3452371" y="4214818"/>
              <a:ext cx="2633682" cy="22383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フリーフォーム 6"/>
            <p:cNvSpPr/>
            <p:nvPr/>
          </p:nvSpPr>
          <p:spPr>
            <a:xfrm>
              <a:off x="4041569" y="3940629"/>
              <a:ext cx="228600" cy="435428"/>
            </a:xfrm>
            <a:custGeom>
              <a:avLst/>
              <a:gdLst>
                <a:gd name="connsiteX0" fmla="*/ 0 w 228600"/>
                <a:gd name="connsiteY0" fmla="*/ 0 h 435428"/>
                <a:gd name="connsiteX1" fmla="*/ 195943 w 228600"/>
                <a:gd name="connsiteY1" fmla="*/ 152400 h 435428"/>
                <a:gd name="connsiteX2" fmla="*/ 195943 w 228600"/>
                <a:gd name="connsiteY2" fmla="*/ 435428 h 435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435428">
                  <a:moveTo>
                    <a:pt x="0" y="0"/>
                  </a:moveTo>
                  <a:cubicBezTo>
                    <a:pt x="81643" y="39914"/>
                    <a:pt x="163286" y="79829"/>
                    <a:pt x="195943" y="152400"/>
                  </a:cubicBezTo>
                  <a:cubicBezTo>
                    <a:pt x="228600" y="224971"/>
                    <a:pt x="212271" y="330199"/>
                    <a:pt x="195943" y="435428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452503" y="3643315"/>
              <a:ext cx="49201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700" dirty="0"/>
                <a:t>θ</a:t>
              </a:r>
              <a:endParaRPr lang="ja-JP" altLang="en-US" sz="27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2212146" y="2801230"/>
                <a:ext cx="1327992" cy="1041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146" y="2801230"/>
                <a:ext cx="1327992" cy="10411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920704" y="4070263"/>
                <a:ext cx="1323183" cy="1041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704" y="4070263"/>
                <a:ext cx="1323183" cy="10416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3757728" y="2564904"/>
                <a:ext cx="4711482" cy="2886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aln/>
                            </m:rPr>
                            <a:rPr lang="en-US" altLang="ja-JP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func>
                      <m:r>
                        <m:rPr>
                          <m:brk m:alnAt="1"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728" y="2564904"/>
                <a:ext cx="4711482" cy="2886944"/>
              </a:xfrm>
              <a:prstGeom prst="rect">
                <a:avLst/>
              </a:prstGeom>
              <a:blipFill>
                <a:blip r:embed="rId4"/>
                <a:stretch>
                  <a:fillRect t="-4440" r="-6210" b="-16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486087" y="5428178"/>
                <a:ext cx="2285434" cy="59772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3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ja-JP" altLang="en-US" sz="3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087" y="5428178"/>
                <a:ext cx="2285434" cy="5977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237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相関係数の値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相関係数はコサインなのだから，</a:t>
            </a:r>
            <a:br>
              <a:rPr kumimoji="1" lang="en-US" altLang="ja-JP" dirty="0"/>
            </a:br>
            <a:r>
              <a:rPr kumimoji="1" lang="ja-JP" altLang="en-US" dirty="0"/>
              <a:t>最小値は</a:t>
            </a:r>
            <a:r>
              <a:rPr kumimoji="1" lang="en-US" altLang="ja-JP" dirty="0"/>
              <a:t>-1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最大値は</a:t>
            </a:r>
            <a:r>
              <a:rPr kumimoji="1" lang="en-US" altLang="ja-JP" dirty="0"/>
              <a:t>+1</a:t>
            </a:r>
          </a:p>
          <a:p>
            <a:r>
              <a:rPr lang="ja-JP" altLang="en-US" dirty="0"/>
              <a:t>２つの偏差ベクトルが，</a:t>
            </a:r>
            <a:endParaRPr lang="en-US" altLang="ja-JP" dirty="0"/>
          </a:p>
          <a:p>
            <a:pPr lvl="1"/>
            <a:r>
              <a:rPr lang="ja-JP" altLang="en-US" dirty="0"/>
              <a:t>同じ方向を向くとき，相関係数は</a:t>
            </a:r>
            <a:r>
              <a:rPr lang="en-US" altLang="ja-JP" dirty="0"/>
              <a:t>+1</a:t>
            </a:r>
          </a:p>
          <a:p>
            <a:pPr lvl="1"/>
            <a:r>
              <a:rPr lang="ja-JP" altLang="en-US" dirty="0"/>
              <a:t>直交するとき，</a:t>
            </a:r>
            <a:r>
              <a:rPr lang="en-US" altLang="ja-JP" dirty="0"/>
              <a:t>0</a:t>
            </a:r>
          </a:p>
          <a:p>
            <a:pPr lvl="1"/>
            <a:r>
              <a:rPr lang="ja-JP" altLang="en-US" dirty="0"/>
              <a:t>正反対の方向を向くとき，</a:t>
            </a:r>
            <a:r>
              <a:rPr lang="en-US" altLang="ja-JP" dirty="0"/>
              <a:t>-1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２．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の意味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２変数間に相関関係があることは，それらの変数間に因果関係があることを意味しない</a:t>
            </a:r>
            <a:r>
              <a:rPr kumimoji="1" lang="ja-JP" altLang="en-US" dirty="0"/>
              <a:t>．相関関係があることは，因果関係があることの必要条件にすぎない．</a:t>
            </a:r>
            <a:endParaRPr kumimoji="1" lang="en-US" altLang="ja-JP" dirty="0"/>
          </a:p>
        </p:txBody>
      </p:sp>
      <p:sp>
        <p:nvSpPr>
          <p:cNvPr id="4" name="円/楕円 3"/>
          <p:cNvSpPr/>
          <p:nvPr/>
        </p:nvSpPr>
        <p:spPr>
          <a:xfrm>
            <a:off x="642910" y="4365104"/>
            <a:ext cx="1984874" cy="9927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気温</a:t>
            </a:r>
            <a:endParaRPr kumimoji="1" lang="en-US" altLang="ja-JP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851920" y="3645024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水難事故の件数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3851920" y="5373216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アイスクリームの売上</a:t>
            </a:r>
            <a:endParaRPr lang="en-US" altLang="ja-JP" sz="2400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699792" y="4221088"/>
            <a:ext cx="108012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2699792" y="5229200"/>
            <a:ext cx="1008112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6136" y="4293096"/>
            <a:ext cx="862082" cy="1296144"/>
          </a:xfrm>
          <a:custGeom>
            <a:avLst/>
            <a:gdLst>
              <a:gd name="connsiteX0" fmla="*/ 0 w 790074"/>
              <a:gd name="connsiteY0" fmla="*/ 0 h 1419726"/>
              <a:gd name="connsiteX1" fmla="*/ 770021 w 790074"/>
              <a:gd name="connsiteY1" fmla="*/ 697832 h 1419726"/>
              <a:gd name="connsiteX2" fmla="*/ 120316 w 790074"/>
              <a:gd name="connsiteY2" fmla="*/ 1419726 h 1419726"/>
              <a:gd name="connsiteX3" fmla="*/ 120316 w 790074"/>
              <a:gd name="connsiteY3" fmla="*/ 1419726 h 1419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0074" h="1419726">
                <a:moveTo>
                  <a:pt x="0" y="0"/>
                </a:moveTo>
                <a:cubicBezTo>
                  <a:pt x="374984" y="230605"/>
                  <a:pt x="749968" y="461211"/>
                  <a:pt x="770021" y="697832"/>
                </a:cubicBezTo>
                <a:cubicBezTo>
                  <a:pt x="790074" y="934453"/>
                  <a:pt x="120316" y="1419726"/>
                  <a:pt x="120316" y="1419726"/>
                </a:cubicBezTo>
                <a:lnTo>
                  <a:pt x="120316" y="1419726"/>
                </a:lnTo>
              </a:path>
            </a:pathLst>
          </a:cu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32240" y="4509120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みかけの</a:t>
            </a:r>
            <a:endParaRPr kumimoji="1" lang="en-US" altLang="ja-JP" sz="2400" dirty="0"/>
          </a:p>
          <a:p>
            <a:r>
              <a:rPr lang="ja-JP" altLang="en-US" sz="2400" dirty="0"/>
              <a:t>相関関係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３．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の信頼性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標本から計算</a:t>
            </a:r>
            <a:r>
              <a:rPr lang="ja-JP" altLang="en-US" dirty="0"/>
              <a:t>された相関係数は，母集団での真の相関係数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ρ </a:t>
            </a:r>
            <a:r>
              <a:rPr lang="ja-JP" altLang="en-US" dirty="0"/>
              <a:t>（ロー）の推定値である．</a:t>
            </a:r>
            <a:endParaRPr lang="en-US" altLang="ja-JP" dirty="0"/>
          </a:p>
          <a:p>
            <a:r>
              <a:rPr kumimoji="1" lang="ja-JP" altLang="en-US" dirty="0"/>
              <a:t>標本平均や標本割合と同様に，標本相関係数の標本分布を導くことができる．</a:t>
            </a:r>
            <a:endParaRPr kumimoji="1" lang="en-US" altLang="ja-JP" dirty="0"/>
          </a:p>
          <a:p>
            <a:r>
              <a:rPr kumimoji="1" lang="ja-JP" altLang="en-US" dirty="0"/>
              <a:t>２変数が独立な正規変数であるとき，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/>
              <a:t>= 0</a:t>
            </a:r>
            <a:r>
              <a:rPr kumimoji="1" lang="ja-JP" altLang="en-US" dirty="0" err="1"/>
              <a:t>．</a:t>
            </a:r>
            <a:r>
              <a:rPr lang="ja-JP" altLang="en-US" dirty="0"/>
              <a:t>このときの，標本相関係数の分布（確率密度関数）が，テキスト図４（</a:t>
            </a:r>
            <a:r>
              <a:rPr lang="en-US" altLang="ja-JP" dirty="0"/>
              <a:t>p.197</a:t>
            </a:r>
            <a:r>
              <a:rPr lang="ja-JP" altLang="en-US" dirty="0"/>
              <a:t>）に示されている．</a:t>
            </a:r>
            <a:endParaRPr lang="en-US" altLang="ja-JP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相関係数に関する仮説検定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２変数が無関係であるかどうかは，しばしば興味のある問題．</a:t>
            </a:r>
            <a:r>
              <a:rPr lang="ja-JP" altLang="en-US" dirty="0"/>
              <a:t>２変数が無関係（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= 0</a:t>
            </a:r>
            <a:r>
              <a:rPr lang="ja-JP" altLang="en-US" dirty="0"/>
              <a:t>）という帰無仮説のもとで，統計的仮説検定を行う．</a:t>
            </a:r>
            <a:endParaRPr lang="en-US" altLang="ja-JP" dirty="0"/>
          </a:p>
          <a:p>
            <a:pPr lvl="1"/>
            <a:r>
              <a:rPr lang="ja-JP" altLang="en-US" dirty="0"/>
              <a:t>直線的関係のみ相手にしていることに注意．</a:t>
            </a:r>
            <a:endParaRPr lang="en-US" altLang="ja-JP" dirty="0"/>
          </a:p>
          <a:p>
            <a:r>
              <a:rPr kumimoji="1" lang="ja-JP" altLang="en-US" dirty="0"/>
              <a:t>この検定に関する詳細は「統計入門」の範囲外．標本相関係数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の棄却限界値を示した数表（テキスト</a:t>
            </a:r>
            <a:r>
              <a:rPr kumimoji="1" lang="en-US" altLang="ja-JP" dirty="0"/>
              <a:t>p.297</a:t>
            </a:r>
            <a:r>
              <a:rPr kumimoji="1" lang="ja-JP" altLang="en-US" dirty="0"/>
              <a:t>）を用いる検定についてのみ学習する．</a:t>
            </a:r>
            <a:endParaRPr kumimoji="1" lang="en-US" altLang="ja-JP" dirty="0"/>
          </a:p>
          <a:p>
            <a:pPr lvl="1"/>
            <a:r>
              <a:rPr lang="ja-JP" altLang="en-US" dirty="0"/>
              <a:t>テキスト </a:t>
            </a:r>
            <a:r>
              <a:rPr lang="en-US" altLang="ja-JP" dirty="0"/>
              <a:t>p.198 </a:t>
            </a:r>
            <a:r>
              <a:rPr lang="ja-JP" altLang="en-US" dirty="0"/>
              <a:t>の例１および例２をよく検討せよ．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例２（テキスト</a:t>
            </a:r>
            <a:r>
              <a:rPr kumimoji="1" lang="en-US" altLang="ja-JP" dirty="0"/>
              <a:t>p.198</a:t>
            </a:r>
            <a:r>
              <a:rPr kumimoji="1" lang="ja-JP" altLang="en-US" dirty="0"/>
              <a:t>）での相関係数の解釈はおかしい．「教師に対して高い評価をつける学生も，そうでない評価をつける学生も，成績は変わらない」</a:t>
            </a:r>
            <a:r>
              <a:rPr lang="ja-JP" altLang="en-US" dirty="0"/>
              <a:t>と言うべき．</a:t>
            </a:r>
            <a:endParaRPr lang="en-US" altLang="ja-JP" dirty="0"/>
          </a:p>
          <a:p>
            <a:r>
              <a:rPr lang="ja-JP" altLang="en-US" dirty="0"/>
              <a:t>大</a:t>
            </a:r>
            <a:r>
              <a:rPr kumimoji="1" lang="ja-JP" altLang="en-US" dirty="0"/>
              <a:t>標本では，相関係数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kumimoji="1" lang="ja-JP" altLang="en-US" dirty="0"/>
              <a:t>の値が小さくても，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dirty="0"/>
              <a:t>=0 </a:t>
            </a:r>
            <a:r>
              <a:rPr lang="ja-JP" altLang="en-US" dirty="0"/>
              <a:t>と</a:t>
            </a:r>
            <a:r>
              <a:rPr kumimoji="1" lang="ja-JP" altLang="en-US" dirty="0"/>
              <a:t>いう帰無仮説は棄却されやすくなる．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ja-JP" altLang="en-US" dirty="0"/>
              <a:t> </a:t>
            </a:r>
            <a:r>
              <a:rPr kumimoji="1" lang="ja-JP" altLang="en-US" dirty="0"/>
              <a:t>の</a:t>
            </a:r>
            <a:r>
              <a:rPr lang="ja-JP" altLang="en-US" dirty="0"/>
              <a:t>値が</a:t>
            </a:r>
            <a:r>
              <a:rPr kumimoji="1" lang="ja-JP" altLang="en-US" dirty="0"/>
              <a:t>あまりに小さいときには，有意な相関であっても，２変数の関係を強く主張することは控えるべき．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15309-EB8C-4D9B-A407-69533BC9C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 </a:t>
            </a:r>
            <a:r>
              <a:rPr kumimoji="1" lang="ja-JP" altLang="en-US" dirty="0"/>
              <a:t>での母相関の検定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0D2A99-AA61-4BE3-9582-88DD70CE7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母集団での相関係数が </a:t>
            </a:r>
            <a:r>
              <a:rPr lang="en-US" altLang="ja-JP" dirty="0"/>
              <a:t>0 </a:t>
            </a:r>
            <a:r>
              <a:rPr lang="ja-JP" altLang="en-US" dirty="0"/>
              <a:t>であるという帰無仮説の検定を </a:t>
            </a:r>
            <a:r>
              <a:rPr lang="en-US" altLang="ja-JP" dirty="0"/>
              <a:t>R </a:t>
            </a:r>
            <a:r>
              <a:rPr lang="ja-JP" altLang="en-US" dirty="0"/>
              <a:t>で実行するには </a:t>
            </a:r>
            <a:r>
              <a:rPr lang="en-US" altLang="ja-JP" dirty="0" err="1"/>
              <a:t>cor.test</a:t>
            </a:r>
            <a:r>
              <a:rPr lang="en-US" altLang="ja-JP" dirty="0"/>
              <a:t> </a:t>
            </a:r>
            <a:r>
              <a:rPr lang="ja-JP" altLang="en-US" dirty="0"/>
              <a:t>関数を用いる．</a:t>
            </a:r>
            <a:endParaRPr lang="en-US" altLang="ja-JP" dirty="0"/>
          </a:p>
          <a:p>
            <a:pPr lvl="1"/>
            <a:r>
              <a:rPr kumimoji="1" lang="ja-JP" altLang="en-US" dirty="0"/>
              <a:t>２つの変数を第１引数および第２引数に指定する．</a:t>
            </a:r>
          </a:p>
        </p:txBody>
      </p:sp>
      <p:pic>
        <p:nvPicPr>
          <p:cNvPr id="5" name="図 4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6348D221-DF77-4139-B2D7-1134E7CEA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17207"/>
            <a:ext cx="5688632" cy="242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71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４．直線回帰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あるひとつの変数の値</a:t>
            </a:r>
            <a:r>
              <a:rPr lang="ja-JP" altLang="en-US" dirty="0"/>
              <a:t>を，他のいくつかの変数の値から予測あるいは説明したいことは，しばしばある</a:t>
            </a:r>
            <a:r>
              <a:rPr kumimoji="1" lang="ja-JP" altLang="en-US" dirty="0"/>
              <a:t>．</a:t>
            </a:r>
            <a:endParaRPr kumimoji="1" lang="en-US" altLang="ja-JP" dirty="0"/>
          </a:p>
          <a:p>
            <a:r>
              <a:rPr lang="ja-JP" altLang="en-US" dirty="0"/>
              <a:t>予測したい変数を</a:t>
            </a:r>
            <a:r>
              <a:rPr lang="ja-JP" altLang="en-US" u="sng" dirty="0">
                <a:solidFill>
                  <a:srgbClr val="FF0000"/>
                </a:solidFill>
              </a:rPr>
              <a:t>目的変数</a:t>
            </a:r>
            <a:r>
              <a:rPr lang="ja-JP" altLang="en-US" dirty="0"/>
              <a:t>，予測に利用する変数を</a:t>
            </a:r>
            <a:r>
              <a:rPr lang="ja-JP" altLang="en-US" u="sng" dirty="0">
                <a:solidFill>
                  <a:srgbClr val="FF0000"/>
                </a:solidFill>
              </a:rPr>
              <a:t>説明変数</a:t>
            </a:r>
            <a:r>
              <a:rPr lang="ja-JP" altLang="en-US" dirty="0"/>
              <a:t>と呼ぶ．ここでは，説明変数がひとつだけの場合を取り上げる．</a:t>
            </a:r>
            <a:endParaRPr lang="en-US" altLang="ja-JP" dirty="0"/>
          </a:p>
          <a:p>
            <a:pPr lvl="1"/>
            <a:r>
              <a:rPr lang="ja-JP" altLang="en-US" dirty="0"/>
              <a:t>例：高校での評定平均から大学での成績を予測したい．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ある変数の値の変動が，別の変数の値の変動と連動する関係（</a:t>
            </a:r>
            <a:r>
              <a:rPr kumimoji="1" lang="ja-JP" altLang="en-US" u="sng" dirty="0">
                <a:solidFill>
                  <a:srgbClr val="FF0000"/>
                </a:solidFill>
              </a:rPr>
              <a:t>共変動</a:t>
            </a:r>
            <a:r>
              <a:rPr kumimoji="1" lang="ja-JP" altLang="en-US" dirty="0"/>
              <a:t>の関係）にあるとき，これらの変数間には</a:t>
            </a:r>
            <a:r>
              <a:rPr kumimoji="1" lang="ja-JP" altLang="en-US" u="sng" dirty="0">
                <a:solidFill>
                  <a:srgbClr val="FF0000"/>
                </a:solidFill>
              </a:rPr>
              <a:t>相関</a:t>
            </a:r>
            <a:r>
              <a:rPr kumimoji="1" lang="ja-JP" altLang="en-US" dirty="0"/>
              <a:t>（</a:t>
            </a:r>
            <a:r>
              <a:rPr lang="en-US" altLang="ja-JP" dirty="0"/>
              <a:t>c</a:t>
            </a:r>
            <a:r>
              <a:rPr kumimoji="1" lang="en-US" altLang="ja-JP" dirty="0"/>
              <a:t>orrelation</a:t>
            </a:r>
            <a:r>
              <a:rPr kumimoji="1" lang="ja-JP" altLang="en-US" dirty="0"/>
              <a:t>）があると言う．</a:t>
            </a:r>
            <a:endParaRPr kumimoji="1" lang="en-US" altLang="ja-JP" dirty="0"/>
          </a:p>
          <a:p>
            <a:r>
              <a:rPr lang="ja-JP" altLang="en-US" dirty="0"/>
              <a:t>あるひとつの変数（結果）が，いくつかの変数（原因）によって決まる関係があるとき，その関係を数学的な関数によって記述する統計手法を</a:t>
            </a:r>
            <a:r>
              <a:rPr lang="ja-JP" altLang="en-US" u="sng" dirty="0">
                <a:solidFill>
                  <a:srgbClr val="FF0000"/>
                </a:solidFill>
              </a:rPr>
              <a:t>回帰分析</a:t>
            </a:r>
            <a:r>
              <a:rPr lang="ja-JP" altLang="en-US" dirty="0"/>
              <a:t>（</a:t>
            </a:r>
            <a:r>
              <a:rPr lang="en-US" altLang="ja-JP" dirty="0"/>
              <a:t>regression analysis</a:t>
            </a:r>
            <a:r>
              <a:rPr lang="ja-JP" altLang="en-US" dirty="0"/>
              <a:t>）と呼ぶ．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２変数間に直線的な関係があると考えられるならば，これら２変数間の関係は一次関数で記述できるはずである．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説明変数を</a:t>
            </a:r>
            <a:r>
              <a:rPr kumimoji="1" lang="ja-JP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目的変数を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として，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２変数の直線的な関係を想定し，その直線の式を求めることを，（単）</a:t>
            </a:r>
            <a:r>
              <a:rPr lang="ja-JP" altLang="en-US" u="sng" dirty="0">
                <a:solidFill>
                  <a:srgbClr val="FF0000"/>
                </a:solidFill>
              </a:rPr>
              <a:t>回帰分析</a:t>
            </a:r>
            <a:r>
              <a:rPr lang="ja-JP" altLang="en-US" dirty="0"/>
              <a:t>（</a:t>
            </a:r>
            <a:r>
              <a:rPr lang="en-US" altLang="ja-JP" dirty="0"/>
              <a:t>regression analysis</a:t>
            </a:r>
            <a:r>
              <a:rPr lang="ja-JP" altLang="en-US" dirty="0"/>
              <a:t>）と呼ぶ．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691680" y="3616959"/>
                <a:ext cx="204280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616959"/>
                <a:ext cx="204280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図５：灌漑給水量の関数としての</a:t>
            </a:r>
            <a:br>
              <a:rPr lang="en-US" altLang="ja-JP" dirty="0"/>
            </a:br>
            <a:r>
              <a:rPr lang="ja-JP" altLang="en-US" dirty="0"/>
              <a:t>干し草の収量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5292080" y="3140968"/>
                <a:ext cx="235019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=4+0.1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140968"/>
                <a:ext cx="2350195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/>
                  <a:t>給水量（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ja-JP" altLang="en-US" dirty="0"/>
                  <a:t>）と収量（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kumimoji="1" lang="ja-JP" altLang="en-US" dirty="0"/>
                  <a:t>）との間に，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=4+0.1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という関係があるとすると，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kumimoji="1" lang="ja-JP" altLang="en-US" dirty="0"/>
                  <a:t> に対する予測値は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kumimoji="1" lang="ja-JP" altLang="en-US" dirty="0"/>
                  <a:t> となる．</a:t>
                </a:r>
                <a:endParaRPr kumimoji="1" lang="en-US" altLang="ja-JP" dirty="0"/>
              </a:p>
              <a:p>
                <a:pPr lvl="1"/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の実測値は </a:t>
                </a:r>
                <a:r>
                  <a:rPr lang="en-US" altLang="ja-JP" dirty="0"/>
                  <a:t>7.21 </a:t>
                </a:r>
                <a:r>
                  <a:rPr lang="ja-JP" altLang="en-US" dirty="0"/>
                  <a:t>なので，予測値とは </a:t>
                </a:r>
                <a:r>
                  <a:rPr lang="en-US" altLang="ja-JP" dirty="0"/>
                  <a:t>+0.21 </a:t>
                </a:r>
                <a:r>
                  <a:rPr lang="ja-JP" altLang="en-US" dirty="0"/>
                  <a:t>の誤差がある．</a:t>
                </a:r>
                <a:endParaRPr kumimoji="1" lang="en-US" altLang="ja-JP" dirty="0"/>
              </a:p>
              <a:p>
                <a:pPr lvl="1"/>
                <a:r>
                  <a:rPr lang="ja-JP" altLang="en-US" dirty="0"/>
                  <a:t>給水量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ja-JP" altLang="en-US" dirty="0"/>
                  <a:t> という条件において実験を多数回繰り返せば，収穫量の平均は</a:t>
                </a:r>
                <a:r>
                  <a:rPr lang="en-US" altLang="ja-JP" dirty="0"/>
                  <a:t> 7 </a:t>
                </a:r>
                <a:r>
                  <a:rPr lang="ja-JP" altLang="en-US" dirty="0"/>
                  <a:t>となると考える．正確には，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ja-JP" altLang="en-US" dirty="0"/>
                  <a:t>での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の母集団分布における，平均値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=30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dirty="0"/>
                  <a:t>の点推定値が </a:t>
                </a:r>
                <a:r>
                  <a:rPr lang="en-US" altLang="ja-JP" dirty="0"/>
                  <a:t>7 </a:t>
                </a:r>
                <a:r>
                  <a:rPr lang="ja-JP" altLang="en-US" dirty="0"/>
                  <a:t>である．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 r="-43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給水量のデータは範囲は</a:t>
            </a:r>
            <a:r>
              <a:rPr lang="en-US" altLang="ja-JP" dirty="0"/>
              <a:t>12</a:t>
            </a:r>
            <a:r>
              <a:rPr lang="ja-JP" altLang="en-US" dirty="0"/>
              <a:t>から</a:t>
            </a:r>
            <a:r>
              <a:rPr lang="en-US" altLang="ja-JP" dirty="0"/>
              <a:t>48</a:t>
            </a:r>
            <a:r>
              <a:rPr lang="ja-JP" altLang="en-US" dirty="0"/>
              <a:t>である．この範囲の給水量に関しては，データがなくても，収量を予測できる．</a:t>
            </a:r>
            <a:endParaRPr lang="en-US" altLang="ja-JP" dirty="0"/>
          </a:p>
          <a:p>
            <a:r>
              <a:rPr lang="ja-JP" altLang="en-US" dirty="0"/>
              <a:t>給水量のデータ範囲外では，この直線を用いた予測を行うことは避けるべき．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339752" y="2060848"/>
                <a:ext cx="31180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=0.11+0.83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060848"/>
                <a:ext cx="311803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５．最小２乗法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u="sng" dirty="0">
                    <a:solidFill>
                      <a:srgbClr val="FF0000"/>
                    </a:solidFill>
                  </a:rPr>
                  <a:t>回帰モデル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regression model</a:t>
                </a:r>
                <a:r>
                  <a:rPr lang="ja-JP" altLang="en-US" dirty="0"/>
                  <a:t>）：学生の評定データにおいて，</a:t>
                </a:r>
                <a:r>
                  <a:rPr lang="en-US" altLang="ja-JP" i="1" dirty="0" err="1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ja-JP" altLang="en-US" dirty="0"/>
                  <a:t>番目の学生の，高校の評定平均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 と大学での評定平均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 の関係を，以下のように記述する．</a:t>
                </a:r>
                <a:endParaRPr lang="en-US" altLang="ja-JP" dirty="0"/>
              </a:p>
              <a:p>
                <a:endParaRPr kumimoji="1" lang="en-US" altLang="ja-JP" dirty="0"/>
              </a:p>
              <a:p>
                <a:endParaRPr lang="en-US" altLang="ja-JP" dirty="0"/>
              </a:p>
              <a:p>
                <a:r>
                  <a:rPr lang="ja-JP" altLang="en-US" dirty="0"/>
                  <a:t>右辺の最終項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 は，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/>
                  <a:t>では説明できない誤差を表す．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 r="-9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835696" y="3863181"/>
                <a:ext cx="3095463" cy="49244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863181"/>
                <a:ext cx="309546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259632" y="1700808"/>
                <a:ext cx="5847370" cy="17608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ja-JP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kumimoji="1" lang="en-US" altLang="ja-JP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3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36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3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kumimoji="1" lang="en-US" altLang="ja-JP" sz="36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ja-JP" sz="3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kumimoji="1" lang="en-US" altLang="ja-JP" sz="3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a:rPr kumimoji="1" lang="en-US" altLang="ja-JP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altLang="ja-JP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3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ja-JP" sz="36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altLang="ja-JP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altLang="ja-JP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36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altLang="ja-JP" sz="36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altLang="ja-JP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ja-JP" sz="3600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5847370" cy="17608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回帰モデルの右辺から誤差項を除くと直線の式となる．この式を，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 </a:t>
            </a:r>
            <a:r>
              <a:rPr lang="ja-JP" altLang="en-US" dirty="0" err="1"/>
              <a:t>への</a:t>
            </a:r>
            <a:r>
              <a:rPr lang="ja-JP" altLang="en-US" u="sng" dirty="0">
                <a:solidFill>
                  <a:srgbClr val="FF0000"/>
                </a:solidFill>
              </a:rPr>
              <a:t>回帰直線</a:t>
            </a:r>
            <a:r>
              <a:rPr lang="ja-JP" altLang="en-US" dirty="0"/>
              <a:t>（</a:t>
            </a:r>
            <a:r>
              <a:rPr lang="en-US" altLang="ja-JP" dirty="0"/>
              <a:t>regression line of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/>
              <a:t> on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en-US" dirty="0"/>
              <a:t>）と呼ぶ．</a:t>
            </a:r>
            <a:endParaRPr lang="en-US" altLang="ja-JP" dirty="0"/>
          </a:p>
          <a:p>
            <a:r>
              <a:rPr kumimoji="1" lang="ja-JP" altLang="en-US" dirty="0"/>
              <a:t>回帰直線は，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の値に対する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の予測値を与え</a:t>
            </a:r>
            <a:r>
              <a:rPr lang="ja-JP" altLang="en-US" dirty="0"/>
              <a:t>る．この予測値を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/>
              <a:t> </a:t>
            </a:r>
            <a:r>
              <a:rPr lang="ja-JP" altLang="en-US" dirty="0"/>
              <a:t>の上に </a:t>
            </a:r>
            <a:r>
              <a:rPr lang="en-US" altLang="ja-JP" dirty="0"/>
              <a:t>^ </a:t>
            </a:r>
            <a:r>
              <a:rPr lang="ja-JP" altLang="en-US" dirty="0"/>
              <a:t>（ハット）をつけて表し，実測値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/>
              <a:t> </a:t>
            </a:r>
            <a:r>
              <a:rPr lang="ja-JP" altLang="en-US" dirty="0"/>
              <a:t>と区別する．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60032" y="4801543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テキストでの表記（</a:t>
            </a:r>
            <a:r>
              <a:rPr lang="en-US" altLang="ja-JP" sz="2400" dirty="0"/>
              <a:t>p.202</a:t>
            </a:r>
            <a:r>
              <a:rPr lang="ja-JP" altLang="en-US" sz="2400" dirty="0"/>
              <a:t>）は，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718514" y="5053826"/>
                <a:ext cx="2564933" cy="55399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kumimoji="1" lang="en-US" altLang="ja-JP" sz="3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514" y="5053826"/>
                <a:ext cx="256493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013951" y="5263541"/>
                <a:ext cx="2942344" cy="4311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951" y="5263541"/>
                <a:ext cx="2942344" cy="431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4294967295"/>
          </p:nvPr>
        </p:nvGraphicFramePr>
        <p:xfrm>
          <a:off x="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直線コネクタ 6"/>
          <p:cNvCxnSpPr/>
          <p:nvPr/>
        </p:nvCxnSpPr>
        <p:spPr>
          <a:xfrm rot="5400000">
            <a:off x="6228184" y="2420888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左中かっこ 7"/>
          <p:cNvSpPr/>
          <p:nvPr/>
        </p:nvSpPr>
        <p:spPr>
          <a:xfrm>
            <a:off x="6300192" y="1988840"/>
            <a:ext cx="216024" cy="79208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6372200" y="1556792"/>
            <a:ext cx="5760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3499937" y="2236222"/>
                <a:ext cx="27282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=3.9−3.1=0.8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937" y="2236222"/>
                <a:ext cx="2728247" cy="369332"/>
              </a:xfrm>
              <a:prstGeom prst="rect">
                <a:avLst/>
              </a:prstGeom>
              <a:blipFill>
                <a:blip r:embed="rId3"/>
                <a:stretch>
                  <a:fillRect l="-893" r="-2232" b="-1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508104" y="673344"/>
                <a:ext cx="299062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3.6,3.9</m:t>
                          </m:r>
                        </m:e>
                      </m: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673344"/>
                <a:ext cx="299062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187624" y="513259"/>
                <a:ext cx="2961260" cy="1090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0.11+0.83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×3.6</m:t>
                      </m:r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0.11+2.998</m:t>
                      </m:r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3.10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3259"/>
                <a:ext cx="2961260" cy="1090940"/>
              </a:xfrm>
              <a:prstGeom prst="rect">
                <a:avLst/>
              </a:prstGeom>
              <a:blipFill>
                <a:blip r:embed="rId5"/>
                <a:stretch>
                  <a:fillRect l="-3292" t="-5028" r="-3086" b="-16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最小２乗法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直線の決め方：予測誤差（予測値と実測値のずれ）を，データ全体にわたって最小にする．</a:t>
            </a:r>
            <a:endParaRPr kumimoji="1"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最小２乗法</a:t>
            </a:r>
            <a:r>
              <a:rPr lang="ja-JP" altLang="en-US" dirty="0"/>
              <a:t>（</a:t>
            </a:r>
            <a:r>
              <a:rPr lang="en-US" altLang="ja-JP" dirty="0"/>
              <a:t>method of least square</a:t>
            </a:r>
            <a:r>
              <a:rPr lang="ja-JP" altLang="en-US" dirty="0"/>
              <a:t>）：予測誤差の２乗和を最小にするように，パラメータ（ここでは切片と傾き）を決める．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475656" y="4292276"/>
                <a:ext cx="3889526" cy="20164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m:rPr>
                          <m:brk m:alnAt="2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292276"/>
                <a:ext cx="3889526" cy="2016449"/>
              </a:xfrm>
              <a:prstGeom prst="rect">
                <a:avLst/>
              </a:prstGeom>
              <a:blipFill>
                <a:blip r:embed="rId2"/>
                <a:stretch>
                  <a:fillRect r="-8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２変数の間の関連を調べるには，データを </a:t>
            </a:r>
            <a:r>
              <a:rPr kumimoji="1" lang="en-US" altLang="ja-JP" i="1" u="sng" dirty="0" err="1">
                <a:latin typeface="Times New Roman" pitchFamily="18" charset="0"/>
                <a:cs typeface="Times New Roman" pitchFamily="18" charset="0"/>
              </a:rPr>
              <a:t>xy</a:t>
            </a:r>
            <a:r>
              <a:rPr kumimoji="1" lang="en-US" altLang="ja-JP" u="sng" dirty="0"/>
              <a:t> </a:t>
            </a:r>
            <a:r>
              <a:rPr kumimoji="1" lang="ja-JP" altLang="en-US" u="sng" dirty="0"/>
              <a:t>平面上の点として図示し，関連のだいたいの形を把握することから始める．</a:t>
            </a:r>
            <a:r>
              <a:rPr lang="ja-JP" altLang="en-US" dirty="0"/>
              <a:t>これを</a:t>
            </a:r>
            <a:r>
              <a:rPr lang="ja-JP" altLang="en-US" u="sng" dirty="0">
                <a:solidFill>
                  <a:srgbClr val="FF0000"/>
                </a:solidFill>
              </a:rPr>
              <a:t>散布図</a:t>
            </a:r>
            <a:r>
              <a:rPr lang="ja-JP" altLang="en-US" dirty="0"/>
              <a:t>（</a:t>
            </a:r>
            <a:r>
              <a:rPr lang="en-US" altLang="ja-JP" dirty="0"/>
              <a:t>scatter diagram</a:t>
            </a:r>
            <a:r>
              <a:rPr lang="ja-JP" altLang="en-US" dirty="0"/>
              <a:t>）と呼ぶ．</a:t>
            </a:r>
            <a:endParaRPr lang="en-US" altLang="ja-JP" dirty="0"/>
          </a:p>
          <a:p>
            <a:pPr lvl="1"/>
            <a:r>
              <a:rPr kumimoji="1" lang="ja-JP" altLang="en-US" dirty="0"/>
              <a:t>例：テキスト表１は，</a:t>
            </a:r>
            <a:r>
              <a:rPr kumimoji="1" lang="en-US" altLang="ja-JP" dirty="0"/>
              <a:t>30</a:t>
            </a:r>
            <a:r>
              <a:rPr kumimoji="1" lang="ja-JP" altLang="en-US" dirty="0"/>
              <a:t>人の学生についての，高校の評定平均</a:t>
            </a:r>
            <a:r>
              <a:rPr lang="ja-JP" altLang="en-US" dirty="0"/>
              <a:t>（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en-US" dirty="0"/>
              <a:t>）</a:t>
            </a:r>
            <a:r>
              <a:rPr kumimoji="1" lang="ja-JP" altLang="en-US" dirty="0"/>
              <a:t>と，大学１年次での評定平均（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1" lang="ja-JP" altLang="en-US" dirty="0"/>
              <a:t>）である．これを散布図に表したものが図１．</a:t>
            </a:r>
            <a:endParaRPr kumimoji="1" lang="en-US" altLang="ja-JP" dirty="0"/>
          </a:p>
          <a:p>
            <a:pPr lvl="1"/>
            <a:r>
              <a:rPr lang="ja-JP" altLang="en-US" dirty="0"/>
              <a:t>相関に関心のあるデータは，必ず対応のあるデータである．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>
                <a:solidFill>
                  <a:srgbClr val="FF0000"/>
                </a:solidFill>
              </a:rPr>
              <a:t>回帰係数</a:t>
            </a:r>
            <a:r>
              <a:rPr kumimoji="1" lang="ja-JP" altLang="en-US" dirty="0"/>
              <a:t>（</a:t>
            </a:r>
            <a:r>
              <a:rPr kumimoji="1" lang="en-US" altLang="ja-JP" dirty="0"/>
              <a:t>regression coefficient</a:t>
            </a:r>
            <a:r>
              <a:rPr kumimoji="1" lang="ja-JP" altLang="en-US" dirty="0"/>
              <a:t>）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の推定値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切片</a:t>
            </a:r>
            <a:r>
              <a:rPr lang="ja-JP" altLang="en-US" dirty="0"/>
              <a:t>（</a:t>
            </a:r>
            <a:r>
              <a:rPr lang="en-US" altLang="ja-JP" dirty="0"/>
              <a:t>intercept</a:t>
            </a:r>
            <a:r>
              <a:rPr lang="ja-JP" altLang="en-US" dirty="0"/>
              <a:t>）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dirty="0"/>
              <a:t> </a:t>
            </a:r>
            <a:r>
              <a:rPr lang="ja-JP" altLang="en-US" dirty="0"/>
              <a:t>の推定値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475656" y="2424454"/>
                <a:ext cx="5207003" cy="143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  <m:d>
                            <m:d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f>
                            <m:f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424454"/>
                <a:ext cx="5207003" cy="14387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619672" y="4802758"/>
                <a:ext cx="17954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acc>
                        <m:accPr>
                          <m:chr m:val="̅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802758"/>
                <a:ext cx="179542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回帰直線の式を変形すると，傾きに相関係数が現れる．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043608" y="2924944"/>
                <a:ext cx="3756028" cy="2530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kumimoji="1" lang="en-US" altLang="ja-JP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m:rPr>
                          <m:aln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m:rPr>
                          <m:brk m:alnAt="1"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m:rPr>
                          <m:brk m:alnAt="1"/>
                        </m:rP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d>
                        <m:d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924944"/>
                <a:ext cx="3756028" cy="2530565"/>
              </a:xfrm>
              <a:prstGeom prst="rect">
                <a:avLst/>
              </a:prstGeom>
              <a:blipFill>
                <a:blip r:embed="rId2"/>
                <a:stretch>
                  <a:fillRect r="-47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5940152" y="2992847"/>
                <a:ext cx="2357056" cy="11973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992847"/>
                <a:ext cx="2357056" cy="11973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868144" y="4372788"/>
                <a:ext cx="2371995" cy="11973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372788"/>
                <a:ext cx="2371995" cy="11973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回帰直線の計算（表３）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373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6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5.27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-18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-1.81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5.68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-12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-1.40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24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6.25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-6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-0.83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30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7.21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0.13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36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8.02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0.94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42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8.71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1.63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48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8.42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1.34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1331640" y="1412776"/>
          <a:ext cx="38404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52334" imgH="228501" progId="Equation.3">
                  <p:embed/>
                </p:oleObj>
              </mc:Choice>
              <mc:Fallback>
                <p:oleObj name="数式" r:id="rId2" imgW="152334" imgH="228501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12776"/>
                        <a:ext cx="38404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3275856" y="1412776"/>
          <a:ext cx="4159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65028" imgH="228501" progId="Equation.3">
                  <p:embed/>
                </p:oleObj>
              </mc:Choice>
              <mc:Fallback>
                <p:oleObj name="数式" r:id="rId4" imgW="165028" imgH="228501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412776"/>
                        <a:ext cx="41592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7164288" y="1412776"/>
          <a:ext cx="9937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393529" imgH="228501" progId="Equation.3">
                  <p:embed/>
                </p:oleObj>
              </mc:Choice>
              <mc:Fallback>
                <p:oleObj name="数式" r:id="rId6" imgW="393529" imgH="228501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412776"/>
                        <a:ext cx="99377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5148064" y="1412776"/>
          <a:ext cx="9604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8" imgW="381000" imgH="228600" progId="Equation.3">
                  <p:embed/>
                </p:oleObj>
              </mc:Choice>
              <mc:Fallback>
                <p:oleObj name="数式" r:id="rId8" imgW="381000" imgH="2286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412776"/>
                        <a:ext cx="96043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757540" y="5354865"/>
                <a:ext cx="114819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kumimoji="1" lang="en-US" altLang="ja-JP" sz="2800" b="0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40" y="5354865"/>
                <a:ext cx="1148199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757540" y="5852271"/>
                <a:ext cx="142558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=7.08</m:t>
                      </m:r>
                    </m:oMath>
                  </m:oMathPara>
                </a14:m>
                <a:endParaRPr kumimoji="1" lang="en-US" altLang="ja-JP" sz="2800" b="0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40" y="5852271"/>
                <a:ext cx="1425583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411760" y="5354864"/>
                <a:ext cx="189212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sSubSup>
                        <m:sSubSup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=1008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354864"/>
                <a:ext cx="1892121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411760" y="5857629"/>
                <a:ext cx="2308196" cy="464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=103.68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857629"/>
                <a:ext cx="2308196" cy="46487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5084297" y="5281079"/>
                <a:ext cx="3612847" cy="1063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103.68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1008</m:t>
                          </m:r>
                        </m:den>
                      </m:f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−30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+7.08</m:t>
                      </m:r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0.10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+3.99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297" y="5281079"/>
                <a:ext cx="3612847" cy="1063176"/>
              </a:xfrm>
              <a:prstGeom prst="rect">
                <a:avLst/>
              </a:prstGeom>
              <a:blipFill>
                <a:blip r:embed="rId15"/>
                <a:stretch>
                  <a:fillRect b="-17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779357-60E2-426C-B4B3-03D4D2DD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 </a:t>
            </a:r>
            <a:r>
              <a:rPr kumimoji="1" lang="ja-JP" altLang="en-US" dirty="0"/>
              <a:t>での回帰分析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5FA21F-0DAD-41C6-901E-E26E5A9EC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 </a:t>
            </a:r>
            <a:r>
              <a:rPr kumimoji="1" lang="ja-JP" altLang="en-US" dirty="0"/>
              <a:t>で回帰分析を実行するには </a:t>
            </a:r>
            <a:r>
              <a:rPr kumimoji="1" lang="en-US" altLang="ja-JP" dirty="0" err="1"/>
              <a:t>lm</a:t>
            </a:r>
            <a:r>
              <a:rPr kumimoji="1" lang="en-US" altLang="ja-JP" dirty="0"/>
              <a:t> </a:t>
            </a:r>
            <a:r>
              <a:rPr kumimoji="1" lang="ja-JP" altLang="en-US" dirty="0"/>
              <a:t>関数を用いる．目的変数を </a:t>
            </a:r>
            <a:r>
              <a:rPr kumimoji="1" lang="en-US" altLang="ja-JP" dirty="0"/>
              <a:t>y</a:t>
            </a:r>
            <a:r>
              <a:rPr lang="ja-JP" altLang="en-US" dirty="0"/>
              <a:t>，説明変数を </a:t>
            </a:r>
            <a:r>
              <a:rPr lang="en-US" altLang="ja-JP" dirty="0"/>
              <a:t>x </a:t>
            </a:r>
            <a:r>
              <a:rPr lang="ja-JP" altLang="en-US" dirty="0"/>
              <a:t>とすると， </a:t>
            </a:r>
            <a:r>
              <a:rPr lang="en-US" altLang="ja-JP" dirty="0" err="1"/>
              <a:t>lm</a:t>
            </a:r>
            <a:r>
              <a:rPr lang="en-US" altLang="ja-JP" dirty="0"/>
              <a:t>(y ~ x) </a:t>
            </a:r>
            <a:r>
              <a:rPr lang="ja-JP" altLang="en-US" dirty="0"/>
              <a:t>と書く．</a:t>
            </a:r>
            <a:endParaRPr kumimoji="1" lang="ja-JP" altLang="en-US" dirty="0"/>
          </a:p>
        </p:txBody>
      </p:sp>
      <p:pic>
        <p:nvPicPr>
          <p:cNvPr id="5" name="図 4" descr="散布図&#10;&#10;中程度の精度で自動的に生成された説明">
            <a:extLst>
              <a:ext uri="{FF2B5EF4-FFF2-40B4-BE49-F238E27FC236}">
                <a16:creationId xmlns:a16="http://schemas.microsoft.com/office/drawing/2014/main" id="{341F0B19-4BCC-4639-B172-32941B771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212975"/>
            <a:ext cx="6120680" cy="272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3729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89F484-7BA2-4952-A49D-96B7166F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3A9CFB-7958-43EC-AD89-EC965DC45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回帰分析の結果をもう少し詳細に示すには </a:t>
            </a:r>
            <a:r>
              <a:rPr lang="en-US" altLang="ja-JP" dirty="0"/>
              <a:t>summary </a:t>
            </a:r>
            <a:r>
              <a:rPr lang="ja-JP" altLang="en-US" dirty="0"/>
              <a:t>関数を併用する．</a:t>
            </a:r>
            <a:endParaRPr kumimoji="1" lang="ja-JP" altLang="en-US" dirty="0"/>
          </a:p>
        </p:txBody>
      </p:sp>
      <p:pic>
        <p:nvPicPr>
          <p:cNvPr id="5" name="図 4" descr="タイムライン&#10;&#10;自動的に生成された説明">
            <a:extLst>
              <a:ext uri="{FF2B5EF4-FFF2-40B4-BE49-F238E27FC236}">
                <a16:creationId xmlns:a16="http://schemas.microsoft.com/office/drawing/2014/main" id="{AD8CA321-F670-4620-A127-CF888B8E2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1"/>
            <a:ext cx="6120680" cy="389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860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回帰直線の性質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回帰係数は，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en-US" dirty="0"/>
              <a:t> が１単位変化したときの，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ja-JP" dirty="0"/>
              <a:t> </a:t>
            </a:r>
            <a:r>
              <a:rPr lang="ja-JP" altLang="en-US" dirty="0"/>
              <a:t>の変化である．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回帰直線は （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 </a:t>
            </a:r>
            <a:r>
              <a:rPr lang="ja-JP" altLang="en-US" dirty="0"/>
              <a:t>の平均，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ja-JP" altLang="en-US" dirty="0"/>
              <a:t> の平均）という座標点を通る．</a:t>
            </a:r>
            <a:endParaRPr lang="en-US" altLang="ja-JP" dirty="0"/>
          </a:p>
          <a:p>
            <a:r>
              <a:rPr lang="ja-JP" altLang="en-US" dirty="0"/>
              <a:t>２変数をそれぞれ標準化してから回帰直線を求めると，傾きは相関係数に等しい．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979712" y="2636912"/>
                <a:ext cx="4770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636912"/>
                <a:ext cx="4770601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６．回帰の錯誤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異なる２つの時点でなんらかの測定を行い，１回目の測定結果（説明変数）から２回目の測定結果（目的変数）を予測する．</a:t>
            </a:r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回帰効果</a:t>
            </a:r>
            <a:r>
              <a:rPr lang="ja-JP" altLang="en-US" u="sng" dirty="0"/>
              <a:t>：予測値は，目的変数での平均の方向に</a:t>
            </a:r>
            <a:r>
              <a:rPr lang="ja-JP" altLang="en-US" u="sng" dirty="0">
                <a:solidFill>
                  <a:srgbClr val="FF0000"/>
                </a:solidFill>
              </a:rPr>
              <a:t>回帰する</a:t>
            </a:r>
            <a:r>
              <a:rPr lang="ja-JP" altLang="en-US" dirty="0"/>
              <a:t>．すなわち，</a:t>
            </a:r>
            <a:endParaRPr lang="en-US" altLang="ja-JP" dirty="0"/>
          </a:p>
          <a:p>
            <a:pPr lvl="1"/>
            <a:r>
              <a:rPr lang="ja-JP" altLang="en-US" dirty="0"/>
              <a:t>説明変数の値が大きかった集団の，目的変数の予測値は，説明変数での値に比べて低めになる．</a:t>
            </a:r>
            <a:endParaRPr lang="en-US" altLang="ja-JP" dirty="0"/>
          </a:p>
          <a:p>
            <a:pPr lvl="1"/>
            <a:r>
              <a:rPr lang="ja-JP" altLang="en-US" dirty="0"/>
              <a:t>説明変数の値が小さかった集団の，目的変数の予測値は，説明変数での値に比べて高めになる．</a:t>
            </a:r>
            <a:endParaRPr lang="en-US" altLang="ja-JP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回帰効果の例：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１回目の試験で高（低）得点を取ったグループの，２回目のテストの得点は，１回目ほどは高く（低く）ない．</a:t>
            </a:r>
            <a:endParaRPr kumimoji="1" lang="en-US" altLang="ja-JP" dirty="0"/>
          </a:p>
          <a:p>
            <a:pPr lvl="1"/>
            <a:r>
              <a:rPr lang="ja-JP" altLang="en-US" dirty="0"/>
              <a:t>背の高い父親の息子たちは，父親ほどには背が高くない．</a:t>
            </a:r>
            <a:endParaRPr lang="en-US" altLang="ja-JP" dirty="0"/>
          </a:p>
          <a:p>
            <a:r>
              <a:rPr kumimoji="1" lang="ja-JP" altLang="en-US" u="sng" dirty="0"/>
              <a:t>回帰効果は偶然の変動によって必然的に生じる</a:t>
            </a:r>
            <a:r>
              <a:rPr kumimoji="1" lang="ja-JP" altLang="en-US" dirty="0"/>
              <a:t>．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ja-JP" altLang="en-US" dirty="0"/>
              <a:t>説明変数の値には偶然の要素が含まれている．例：高校での評定平均が高い集団には，偶然よい成績をとった人が含まれる．</a:t>
            </a:r>
            <a:endParaRPr lang="en-US" altLang="ja-JP" dirty="0"/>
          </a:p>
          <a:p>
            <a:r>
              <a:rPr lang="ja-JP" altLang="en-US" dirty="0"/>
              <a:t>幸運が２回連続する保証はまったくない．</a:t>
            </a:r>
            <a:endParaRPr lang="en-US" altLang="ja-JP" dirty="0"/>
          </a:p>
        </p:txBody>
      </p:sp>
      <p:sp>
        <p:nvSpPr>
          <p:cNvPr id="4" name="円/楕円 3"/>
          <p:cNvSpPr/>
          <p:nvPr/>
        </p:nvSpPr>
        <p:spPr>
          <a:xfrm rot="20253291">
            <a:off x="2827076" y="4144105"/>
            <a:ext cx="3786214" cy="20888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1785918" y="4000504"/>
            <a:ext cx="5715040" cy="242889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1285852" y="4572008"/>
            <a:ext cx="6786610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左カーブ矢印 13"/>
          <p:cNvSpPr/>
          <p:nvPr/>
        </p:nvSpPr>
        <p:spPr>
          <a:xfrm flipH="1" flipV="1">
            <a:off x="571472" y="5715016"/>
            <a:ext cx="500066" cy="714380"/>
          </a:xfrm>
          <a:prstGeom prst="curved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左カーブ矢印 17"/>
          <p:cNvSpPr/>
          <p:nvPr/>
        </p:nvSpPr>
        <p:spPr>
          <a:xfrm>
            <a:off x="8072462" y="3857628"/>
            <a:ext cx="428628" cy="714380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47664" y="4149080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 dirty="0">
                <a:solidFill>
                  <a:srgbClr val="FF0000"/>
                </a:solidFill>
              </a:rPr>
              <a:t>回帰効果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回帰効果は，相関が</a:t>
            </a:r>
            <a:r>
              <a:rPr lang="en-US" altLang="ja-JP" dirty="0"/>
              <a:t>±1</a:t>
            </a:r>
            <a:r>
              <a:rPr lang="ja-JP" altLang="en-US" dirty="0"/>
              <a:t>でない限り，偶然の変動によって必ず生じる．</a:t>
            </a:r>
            <a:endParaRPr lang="en-US" altLang="ja-JP" dirty="0"/>
          </a:p>
          <a:p>
            <a:pPr lvl="1"/>
            <a:r>
              <a:rPr lang="ja-JP" altLang="en-US" dirty="0"/>
              <a:t>２年目のジンクスは，この回帰効果で説明できる．（参考：テキスト </a:t>
            </a:r>
            <a:r>
              <a:rPr lang="en-US" altLang="ja-JP" dirty="0"/>
              <a:t>p.205</a:t>
            </a:r>
            <a:r>
              <a:rPr lang="ja-JP" altLang="en-US" dirty="0"/>
              <a:t> 会社の利益の例）</a:t>
            </a:r>
            <a:endParaRPr lang="en-US" altLang="ja-JP" dirty="0"/>
          </a:p>
          <a:p>
            <a:pPr lvl="1"/>
            <a:r>
              <a:rPr lang="ja-JP" altLang="en-US" dirty="0"/>
              <a:t>いくつかのさいころを投げて，もっとも大きな値を出したさいころに新人賞を与えるゲームをする．このさいころは，次のゲームでも活躍するだろうか？（これは１年目と２年目の相関が０のケース）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図１：評定平均の散布図</a:t>
            </a: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回帰の錯誤：回帰効果は必然的な現象なので，これに偶然変動以外のもっともらしい説明を行うことは，誤りとなる．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偶然</a:t>
            </a:r>
            <a:r>
              <a:rPr lang="ja-JP" altLang="en-US" dirty="0"/>
              <a:t>変動以外に，回帰効果を強める（あるいは弱める）要因はもちろん存在するが，偶然変動で説明できるものに対して，それ以外の説明をすることはおかしい．回帰効果に言及した上で，それらの要因について検討する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83A53-C513-4FDB-A26A-5FCD3A7C8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 </a:t>
            </a:r>
            <a:r>
              <a:rPr kumimoji="1" lang="ja-JP" altLang="en-US" dirty="0"/>
              <a:t>での散布図の描画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915D0A-C327-4FC4-8F8D-B12BA511E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データの </a:t>
            </a:r>
            <a:r>
              <a:rPr kumimoji="1" lang="en-US" altLang="ja-JP" dirty="0"/>
              <a:t>CSV </a:t>
            </a:r>
            <a:r>
              <a:rPr lang="ja-JP" altLang="en-US" dirty="0"/>
              <a:t>ファイルでは，変数 </a:t>
            </a:r>
            <a:r>
              <a:rPr lang="en-US" altLang="ja-JP" dirty="0"/>
              <a:t>X </a:t>
            </a:r>
            <a:r>
              <a:rPr lang="ja-JP" altLang="en-US" dirty="0"/>
              <a:t>と </a:t>
            </a:r>
            <a:r>
              <a:rPr lang="en-US" altLang="ja-JP" dirty="0"/>
              <a:t>Y </a:t>
            </a:r>
            <a:r>
              <a:rPr lang="ja-JP" altLang="en-US" dirty="0"/>
              <a:t>をそれぞれ１列に入力する．</a:t>
            </a:r>
            <a:endParaRPr lang="en-US" altLang="ja-JP" dirty="0"/>
          </a:p>
          <a:p>
            <a:r>
              <a:rPr kumimoji="1" lang="ja-JP" altLang="en-US" dirty="0"/>
              <a:t>データの対応を崩さないように注意．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同一の個体からのデータは同一行に並べる．</a:t>
            </a:r>
          </a:p>
        </p:txBody>
      </p:sp>
      <p:pic>
        <p:nvPicPr>
          <p:cNvPr id="5" name="図 4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B6C83DC-842C-4745-A70B-457145A3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863180"/>
            <a:ext cx="3384376" cy="205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80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72CC1-BC44-4C29-9BD3-554F1C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32CD0B-5906-4B5C-AD64-FE828988B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散布図を描く２変数を </a:t>
            </a:r>
            <a:r>
              <a:rPr kumimoji="1" lang="en-US" altLang="ja-JP" dirty="0"/>
              <a:t>plot </a:t>
            </a:r>
            <a:r>
              <a:rPr kumimoji="1" lang="ja-JP" altLang="en-US" dirty="0"/>
              <a:t>関数の第１引数および第２引数に指定する．</a:t>
            </a:r>
            <a:endParaRPr kumimoji="1" lang="en-US" altLang="ja-JP" dirty="0"/>
          </a:p>
          <a:p>
            <a:pPr lvl="1"/>
            <a:r>
              <a:rPr lang="ja-JP" altLang="en-US" dirty="0"/>
              <a:t>第１引数の値が横軸，第２引数の値が縦軸にとられる．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8B675C-E1C4-4DFD-87B3-AF167F151FA3}"/>
              </a:ext>
            </a:extLst>
          </p:cNvPr>
          <p:cNvSpPr txBox="1"/>
          <p:nvPr/>
        </p:nvSpPr>
        <p:spPr>
          <a:xfrm>
            <a:off x="1174228" y="3645024"/>
            <a:ext cx="748153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GPA &lt;- read.csv("table9-1.csv")</a:t>
            </a:r>
          </a:p>
          <a:p>
            <a:endParaRPr kumimoji="1"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head(GPA)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tail(GPA)</a:t>
            </a:r>
          </a:p>
          <a:p>
            <a:endParaRPr kumimoji="1"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plot(GPA$X, GPA$Y,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1"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高校の評定平均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1"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大学１年次の評定平均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1" lang="ja-JP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5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F03CC9-EA06-47FB-85AF-BF13B9A3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グラフ, 散布図&#10;&#10;自動的に生成された説明">
            <a:extLst>
              <a:ext uri="{FF2B5EF4-FFF2-40B4-BE49-F238E27FC236}">
                <a16:creationId xmlns:a16="http://schemas.microsoft.com/office/drawing/2014/main" id="{F2A90A28-6695-47E0-BFE4-83A473F7DB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646" y="1600200"/>
            <a:ext cx="4532708" cy="4525963"/>
          </a:xfrm>
        </p:spPr>
      </p:pic>
    </p:spTree>
    <p:extLst>
      <p:ext uri="{BB962C8B-B14F-4D97-AF65-F5344CB8AC3E}">
        <p14:creationId xmlns:p14="http://schemas.microsoft.com/office/powerpoint/2010/main" val="134048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散布図の読み取り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図１の散布図からは，おおよそ</a:t>
            </a:r>
            <a:r>
              <a:rPr lang="ja-JP" altLang="en-US" dirty="0"/>
              <a:t>右上がりの直線的関係を読み取ることができる．高校の評定平均が高いと，大学１年次の評定平均も高い．散布図を見る観点として，</a:t>
            </a:r>
            <a:endParaRPr lang="en-US" altLang="ja-JP" dirty="0"/>
          </a:p>
          <a:p>
            <a:pPr lvl="1"/>
            <a:r>
              <a:rPr kumimoji="1" lang="ja-JP" altLang="en-US" dirty="0"/>
              <a:t>何らかの関係がありそうか．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関係があるとき，それは直線的か，曲線的か．</a:t>
            </a:r>
            <a:endParaRPr kumimoji="1" lang="en-US" altLang="ja-JP" dirty="0"/>
          </a:p>
          <a:p>
            <a:pPr lvl="1"/>
            <a:r>
              <a:rPr lang="ja-JP" altLang="en-US" dirty="0"/>
              <a:t>その関係はどれくらい明確か</a:t>
            </a:r>
            <a:endParaRPr lang="en-US" altLang="ja-JP" dirty="0"/>
          </a:p>
          <a:p>
            <a:pPr lvl="1"/>
            <a:r>
              <a:rPr kumimoji="1" lang="ja-JP" altLang="en-US" dirty="0"/>
              <a:t>はずれ値はないか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2315</TotalTime>
  <Words>2952</Words>
  <Application>Microsoft Office PowerPoint</Application>
  <PresentationFormat>画面に合わせる (4:3)</PresentationFormat>
  <Paragraphs>248</Paragraphs>
  <Slides>50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50</vt:i4>
      </vt:variant>
    </vt:vector>
  </HeadingPairs>
  <TitlesOfParts>
    <vt:vector size="58" baseType="lpstr">
      <vt:lpstr>Arial</vt:lpstr>
      <vt:lpstr>Calibri</vt:lpstr>
      <vt:lpstr>Cambria Math</vt:lpstr>
      <vt:lpstr>Courier New</vt:lpstr>
      <vt:lpstr>Times New Roman</vt:lpstr>
      <vt:lpstr>Wingdings</vt:lpstr>
      <vt:lpstr>Office テーマ</vt:lpstr>
      <vt:lpstr>数式</vt:lpstr>
      <vt:lpstr>ホーエル『初等統計学』 第９章　相関と回帰</vt:lpstr>
      <vt:lpstr>１．線形相関</vt:lpstr>
      <vt:lpstr>PowerPoint プレゼンテーション</vt:lpstr>
      <vt:lpstr>PowerPoint プレゼンテーション</vt:lpstr>
      <vt:lpstr>図１：評定平均の散布図</vt:lpstr>
      <vt:lpstr>R での散布図の描画</vt:lpstr>
      <vt:lpstr>PowerPoint プレゼンテーション</vt:lpstr>
      <vt:lpstr>PowerPoint プレゼンテーション</vt:lpstr>
      <vt:lpstr>散布図の読み取り</vt:lpstr>
      <vt:lpstr>相関係数</vt:lpstr>
      <vt:lpstr>平均値を原点とした散布図</vt:lpstr>
      <vt:lpstr>PowerPoint プレゼンテーション</vt:lpstr>
      <vt:lpstr>PowerPoint プレゼンテーション</vt:lpstr>
      <vt:lpstr>共分散</vt:lpstr>
      <vt:lpstr>PowerPoint プレゼンテーション</vt:lpstr>
      <vt:lpstr>PowerPoint プレゼンテーション</vt:lpstr>
      <vt:lpstr>図１：評定平均の散布図</vt:lpstr>
      <vt:lpstr>相関係数についての注意</vt:lpstr>
      <vt:lpstr>相関係数のとりうる値</vt:lpstr>
      <vt:lpstr>変数のベクトル</vt:lpstr>
      <vt:lpstr>偏差ベクトルの大きさと標準偏差</vt:lpstr>
      <vt:lpstr>相関係数</vt:lpstr>
      <vt:lpstr>相関係数の値</vt:lpstr>
      <vt:lpstr>２．r の意味</vt:lpstr>
      <vt:lpstr>３．r の信頼性</vt:lpstr>
      <vt:lpstr>相関係数に関する仮説検定</vt:lpstr>
      <vt:lpstr>PowerPoint プレゼンテーション</vt:lpstr>
      <vt:lpstr>R での母相関の検定</vt:lpstr>
      <vt:lpstr>４．直線回帰</vt:lpstr>
      <vt:lpstr>PowerPoint プレゼンテーション</vt:lpstr>
      <vt:lpstr>図５：灌漑給水量の関数としての 干し草の収量</vt:lpstr>
      <vt:lpstr>PowerPoint プレゼンテーション</vt:lpstr>
      <vt:lpstr>PowerPoint プレゼンテーション</vt:lpstr>
      <vt:lpstr>PowerPoint プレゼンテーション</vt:lpstr>
      <vt:lpstr>５．最小２乗法</vt:lpstr>
      <vt:lpstr>PowerPoint プレゼンテーション</vt:lpstr>
      <vt:lpstr>PowerPoint プレゼンテーション</vt:lpstr>
      <vt:lpstr>PowerPoint プレゼンテーション</vt:lpstr>
      <vt:lpstr>最小２乗法</vt:lpstr>
      <vt:lpstr>PowerPoint プレゼンテーション</vt:lpstr>
      <vt:lpstr>PowerPoint プレゼンテーション</vt:lpstr>
      <vt:lpstr>回帰直線の計算（表３）</vt:lpstr>
      <vt:lpstr>R での回帰分析</vt:lpstr>
      <vt:lpstr>PowerPoint プレゼンテーション</vt:lpstr>
      <vt:lpstr>回帰直線の性質</vt:lpstr>
      <vt:lpstr>６．回帰の錯誤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ホーエル『初等統計学』 第９章　相関と回帰</dc:title>
  <dc:creator>Atsushi</dc:creator>
  <cp:lastModifiedBy>寺尾 敦</cp:lastModifiedBy>
  <cp:revision>52</cp:revision>
  <dcterms:created xsi:type="dcterms:W3CDTF">2011-01-07T16:50:59Z</dcterms:created>
  <dcterms:modified xsi:type="dcterms:W3CDTF">2021-01-19T00:53:26Z</dcterms:modified>
</cp:coreProperties>
</file>