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60" r:id="rId4"/>
    <p:sldId id="258" r:id="rId5"/>
    <p:sldId id="259" r:id="rId6"/>
    <p:sldId id="261" r:id="rId7"/>
    <p:sldId id="262" r:id="rId8"/>
    <p:sldId id="263" r:id="rId9"/>
    <p:sldId id="268"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9" r:id="rId28"/>
    <p:sldId id="290" r:id="rId29"/>
    <p:sldId id="292" r:id="rId30"/>
    <p:sldId id="282" r:id="rId31"/>
    <p:sldId id="283" r:id="rId32"/>
    <p:sldId id="285" r:id="rId33"/>
    <p:sldId id="286" r:id="rId34"/>
    <p:sldId id="288" r:id="rId35"/>
    <p:sldId id="287" r:id="rId36"/>
    <p:sldId id="293" r:id="rId37"/>
    <p:sldId id="294" r:id="rId38"/>
    <p:sldId id="305" r:id="rId39"/>
    <p:sldId id="306" r:id="rId40"/>
    <p:sldId id="307" r:id="rId41"/>
    <p:sldId id="309" r:id="rId42"/>
    <p:sldId id="310" r:id="rId43"/>
    <p:sldId id="311" r:id="rId44"/>
    <p:sldId id="308" r:id="rId45"/>
    <p:sldId id="313" r:id="rId46"/>
    <p:sldId id="314" r:id="rId47"/>
    <p:sldId id="315" r:id="rId48"/>
    <p:sldId id="316" r:id="rId49"/>
    <p:sldId id="317" r:id="rId50"/>
    <p:sldId id="312" r:id="rId51"/>
    <p:sldId id="318" r:id="rId52"/>
    <p:sldId id="319" r:id="rId53"/>
    <p:sldId id="320" r:id="rId54"/>
    <p:sldId id="295" r:id="rId55"/>
    <p:sldId id="296" r:id="rId56"/>
    <p:sldId id="297" r:id="rId57"/>
    <p:sldId id="298" r:id="rId58"/>
    <p:sldId id="299" r:id="rId59"/>
    <p:sldId id="300" r:id="rId60"/>
    <p:sldId id="301" r:id="rId61"/>
    <p:sldId id="302" r:id="rId62"/>
    <p:sldId id="303" r:id="rId63"/>
    <p:sldId id="304" r:id="rId6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12" autoAdjust="0"/>
  </p:normalViewPr>
  <p:slideViewPr>
    <p:cSldViewPr>
      <p:cViewPr varScale="1">
        <p:scale>
          <a:sx n="94" d="100"/>
          <a:sy n="94" d="100"/>
        </p:scale>
        <p:origin x="88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5CB5A0-2BD7-4C91-A14C-8E7FC806FBE0}" type="datetimeFigureOut">
              <a:rPr kumimoji="1" lang="ja-JP" altLang="en-US" smtClean="0"/>
              <a:pPr/>
              <a:t>2021/1/18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BFC6BA-DB7D-4EAA-9209-F556DDB1FB1D}" type="slidenum">
              <a:rPr kumimoji="1" lang="ja-JP" altLang="en-US" smtClean="0"/>
              <a:pPr/>
              <a:t>‹#›</a:t>
            </a:fld>
            <a:endParaRPr kumimoji="1" lang="ja-JP" altLang="en-US"/>
          </a:p>
        </p:txBody>
      </p:sp>
    </p:spTree>
    <p:extLst>
      <p:ext uri="{BB962C8B-B14F-4D97-AF65-F5344CB8AC3E}">
        <p14:creationId xmlns:p14="http://schemas.microsoft.com/office/powerpoint/2010/main" val="26887788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latin typeface="Times New Roman" pitchFamily="18" charset="0"/>
                <a:cs typeface="Times New Roman" pitchFamily="18" charset="0"/>
              </a:rPr>
              <a:t>ベーレンス－フィッシャー問題については，数学セミナー増刊</a:t>
            </a:r>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入門　現代の数学</a:t>
            </a:r>
            <a:r>
              <a:rPr lang="en-US" altLang="ja-JP" dirty="0">
                <a:latin typeface="Times New Roman" pitchFamily="18" charset="0"/>
                <a:cs typeface="Times New Roman" pitchFamily="18" charset="0"/>
              </a:rPr>
              <a:t>11</a:t>
            </a:r>
            <a:r>
              <a:rPr lang="ja-JP" altLang="en-US" dirty="0">
                <a:latin typeface="Times New Roman" pitchFamily="18" charset="0"/>
                <a:cs typeface="Times New Roman" pitchFamily="18" charset="0"/>
              </a:rPr>
              <a:t>　統計的推測</a:t>
            </a:r>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２標本問題</a:t>
            </a:r>
            <a:r>
              <a:rPr lang="en-US" altLang="ja-JP" dirty="0">
                <a:latin typeface="Times New Roman" pitchFamily="18" charset="0"/>
                <a:cs typeface="Times New Roman" pitchFamily="18" charset="0"/>
              </a:rPr>
              <a:t>』</a:t>
            </a:r>
            <a:r>
              <a:rPr lang="ja-JP" altLang="en-US" dirty="0">
                <a:latin typeface="Times New Roman" pitchFamily="18" charset="0"/>
                <a:cs typeface="Times New Roman" pitchFamily="18" charset="0"/>
              </a:rPr>
              <a:t>の第２章などに，より詳しい解説がある．</a:t>
            </a:r>
            <a:endParaRPr kumimoji="1" lang="ja-JP" altLang="en-US" dirty="0"/>
          </a:p>
        </p:txBody>
      </p:sp>
      <p:sp>
        <p:nvSpPr>
          <p:cNvPr id="4" name="スライド番号プレースホルダ 3"/>
          <p:cNvSpPr>
            <a:spLocks noGrp="1"/>
          </p:cNvSpPr>
          <p:nvPr>
            <p:ph type="sldNum" sz="quarter" idx="10"/>
          </p:nvPr>
        </p:nvSpPr>
        <p:spPr/>
        <p:txBody>
          <a:bodyPr/>
          <a:lstStyle/>
          <a:p>
            <a:fld id="{5EBFC6BA-DB7D-4EAA-9209-F556DDB1FB1D}" type="slidenum">
              <a:rPr kumimoji="1" lang="ja-JP" altLang="en-US" smtClean="0"/>
              <a:pPr/>
              <a:t>30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効果量の計算は，第１の方法で入力した方が簡単．</a:t>
            </a:r>
          </a:p>
        </p:txBody>
      </p:sp>
      <p:sp>
        <p:nvSpPr>
          <p:cNvPr id="4" name="スライド番号プレースホルダー 3"/>
          <p:cNvSpPr>
            <a:spLocks noGrp="1"/>
          </p:cNvSpPr>
          <p:nvPr>
            <p:ph type="sldNum" sz="quarter" idx="5"/>
          </p:nvPr>
        </p:nvSpPr>
        <p:spPr/>
        <p:txBody>
          <a:bodyPr/>
          <a:lstStyle/>
          <a:p>
            <a:fld id="{5EBFC6BA-DB7D-4EAA-9209-F556DDB1FB1D}" type="slidenum">
              <a:rPr kumimoji="1" lang="ja-JP" altLang="en-US" smtClean="0"/>
              <a:pPr/>
              <a:t>45</a:t>
            </a:fld>
            <a:endParaRPr kumimoji="1" lang="ja-JP" altLang="en-US"/>
          </a:p>
        </p:txBody>
      </p:sp>
    </p:spTree>
    <p:extLst>
      <p:ext uri="{BB962C8B-B14F-4D97-AF65-F5344CB8AC3E}">
        <p14:creationId xmlns:p14="http://schemas.microsoft.com/office/powerpoint/2010/main" val="211123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効果量の計算は，第１の方法で入力した方が簡単．</a:t>
            </a:r>
          </a:p>
        </p:txBody>
      </p:sp>
      <p:sp>
        <p:nvSpPr>
          <p:cNvPr id="4" name="スライド番号プレースホルダー 3"/>
          <p:cNvSpPr>
            <a:spLocks noGrp="1"/>
          </p:cNvSpPr>
          <p:nvPr>
            <p:ph type="sldNum" sz="quarter" idx="5"/>
          </p:nvPr>
        </p:nvSpPr>
        <p:spPr/>
        <p:txBody>
          <a:bodyPr/>
          <a:lstStyle/>
          <a:p>
            <a:fld id="{5EBFC6BA-DB7D-4EAA-9209-F556DDB1FB1D}" type="slidenum">
              <a:rPr kumimoji="1" lang="ja-JP" altLang="en-US" smtClean="0"/>
              <a:pPr/>
              <a:t>57</a:t>
            </a:fld>
            <a:endParaRPr kumimoji="1" lang="ja-JP" altLang="en-US"/>
          </a:p>
        </p:txBody>
      </p:sp>
    </p:spTree>
    <p:extLst>
      <p:ext uri="{BB962C8B-B14F-4D97-AF65-F5344CB8AC3E}">
        <p14:creationId xmlns:p14="http://schemas.microsoft.com/office/powerpoint/2010/main" val="102027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24BC9FF-A3C9-4D84-AE51-76CB1A7099D7}" type="datetimeFigureOut">
              <a:rPr kumimoji="1" lang="ja-JP" altLang="en-US" smtClean="0"/>
              <a:pPr/>
              <a:t>2021/1/18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6B7608C-A116-42C2-BD95-9F8CF7122FD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BC9FF-A3C9-4D84-AE51-76CB1A7099D7}" type="datetimeFigureOut">
              <a:rPr kumimoji="1" lang="ja-JP" altLang="en-US" smtClean="0"/>
              <a:pPr/>
              <a:t>2021/1/18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7608C-A116-42C2-BD95-9F8CF7122FD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a:t>ホーエル</a:t>
            </a:r>
            <a:r>
              <a:rPr lang="en-US" altLang="ja-JP" dirty="0"/>
              <a:t>『</a:t>
            </a:r>
            <a:r>
              <a:rPr lang="ja-JP" altLang="en-US" dirty="0"/>
              <a:t>初等統計学</a:t>
            </a:r>
            <a:r>
              <a:rPr lang="en-US" altLang="ja-JP" dirty="0"/>
              <a:t>』</a:t>
            </a:r>
            <a:br>
              <a:rPr lang="en-US" altLang="ja-JP" dirty="0"/>
            </a:br>
            <a:r>
              <a:rPr lang="ja-JP" altLang="en-US" dirty="0"/>
              <a:t>第８章４節～６節　仮説の検定（２）</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lang="en-US" altLang="ja-JP" dirty="0"/>
              <a:t>Twitter: @</a:t>
            </a:r>
            <a:r>
              <a:rPr lang="en-US" altLang="ja-JP" dirty="0" err="1"/>
              <a:t>aterao</a:t>
            </a:r>
            <a:endParaRPr lang="ja-JP" altLang="en-US" dirty="0"/>
          </a:p>
        </p:txBody>
      </p:sp>
      <p:sp>
        <p:nvSpPr>
          <p:cNvPr id="5" name="テキスト ボックス 4"/>
          <p:cNvSpPr txBox="1"/>
          <p:nvPr/>
        </p:nvSpPr>
        <p:spPr>
          <a:xfrm>
            <a:off x="827584" y="764704"/>
            <a:ext cx="2954655"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a:t>青山学院大学社会情報学部</a:t>
            </a:r>
            <a:endParaRPr kumimoji="1" lang="en-US" altLang="ja-JP" dirty="0"/>
          </a:p>
          <a:p>
            <a:r>
              <a:rPr lang="ja-JP" altLang="en-US" dirty="0"/>
              <a:t>「統計入門」第</a:t>
            </a:r>
            <a:r>
              <a:rPr lang="en-US" altLang="ja-JP" dirty="0"/>
              <a:t>14</a:t>
            </a:r>
            <a:r>
              <a:rPr lang="ja-JP" altLang="en-US" dirty="0"/>
              <a:t>回</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標本平均の差の分布</a:t>
            </a:r>
          </a:p>
        </p:txBody>
      </p:sp>
      <p:sp>
        <p:nvSpPr>
          <p:cNvPr id="3" name="コンテンツ プレースホルダ 2"/>
          <p:cNvSpPr>
            <a:spLocks noGrp="1"/>
          </p:cNvSpPr>
          <p:nvPr>
            <p:ph idx="1"/>
          </p:nvPr>
        </p:nvSpPr>
        <p:spPr/>
        <p:txBody>
          <a:bodyPr/>
          <a:lstStyle/>
          <a:p>
            <a:r>
              <a:rPr kumimoji="1" lang="ja-JP" altLang="en-US" dirty="0"/>
              <a:t>標本平均は確率変数なので，確率変数の差の分布に関する性質を適用できる．</a:t>
            </a:r>
            <a:endParaRPr kumimoji="1" lang="en-US" altLang="ja-JP" dirty="0"/>
          </a:p>
          <a:p>
            <a:pPr lvl="1"/>
            <a:endParaRPr kumimoji="1" lang="en-US" altLang="ja-JP" dirty="0"/>
          </a:p>
          <a:p>
            <a:pPr lvl="1"/>
            <a:r>
              <a:rPr kumimoji="1" lang="ja-JP" altLang="en-US" dirty="0"/>
              <a:t>第１群の標本平均の分布：</a:t>
            </a:r>
            <a:endParaRPr kumimoji="1" lang="en-US" altLang="ja-JP" dirty="0"/>
          </a:p>
          <a:p>
            <a:pPr lvl="1"/>
            <a:endParaRPr lang="en-US" altLang="ja-JP" dirty="0"/>
          </a:p>
          <a:p>
            <a:pPr lvl="1"/>
            <a:r>
              <a:rPr lang="ja-JP" altLang="en-US" dirty="0"/>
              <a:t>第２群の標本平均の分布：</a:t>
            </a:r>
            <a:endParaRPr lang="en-US" altLang="ja-JP" dirty="0"/>
          </a:p>
          <a:p>
            <a:pPr lvl="1"/>
            <a:endParaRPr kumimoji="1" lang="en-US" altLang="ja-JP" dirty="0"/>
          </a:p>
          <a:p>
            <a:pPr lvl="1"/>
            <a:r>
              <a:rPr lang="ja-JP" altLang="en-US" u="sng" dirty="0">
                <a:solidFill>
                  <a:srgbClr val="FF0000"/>
                </a:solidFill>
              </a:rPr>
              <a:t>標本平均の差の分布</a:t>
            </a:r>
            <a:r>
              <a:rPr lang="ja-JP" altLang="en-US" dirty="0"/>
              <a:t>：</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5727990" y="3005364"/>
                <a:ext cx="1464696" cy="84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e>
                      </m: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727990" y="3005364"/>
                <a:ext cx="1464696" cy="8427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5730013" y="4066624"/>
                <a:ext cx="1527533" cy="843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730013" y="4066624"/>
                <a:ext cx="1527533" cy="84311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860032" y="5128269"/>
                <a:ext cx="2885790" cy="859466"/>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860032" y="5128269"/>
                <a:ext cx="2885790" cy="859466"/>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標準化と検定</a:t>
            </a:r>
          </a:p>
        </p:txBody>
      </p:sp>
      <p:sp>
        <p:nvSpPr>
          <p:cNvPr id="3" name="コンテンツ プレースホルダ 2"/>
          <p:cNvSpPr>
            <a:spLocks noGrp="1"/>
          </p:cNvSpPr>
          <p:nvPr>
            <p:ph idx="1"/>
          </p:nvPr>
        </p:nvSpPr>
        <p:spPr/>
        <p:txBody>
          <a:bodyPr/>
          <a:lstStyle/>
          <a:p>
            <a:r>
              <a:rPr lang="ja-JP" altLang="en-US" dirty="0"/>
              <a:t>標本平均の差の分布：</a:t>
            </a:r>
            <a:endParaRPr lang="en-US" altLang="ja-JP" dirty="0"/>
          </a:p>
          <a:p>
            <a:endParaRPr kumimoji="1" lang="en-US" altLang="ja-JP" dirty="0"/>
          </a:p>
          <a:p>
            <a:endParaRPr lang="en-US" altLang="ja-JP" dirty="0"/>
          </a:p>
          <a:p>
            <a:r>
              <a:rPr lang="ja-JP" altLang="en-US" u="sng" dirty="0"/>
              <a:t>得られた標本平均の差を標準化すれば，標準正規分布を用いた検定を行うことができる．</a:t>
            </a:r>
            <a:endParaRPr kumimoji="1" lang="ja-JP" altLang="en-US" u="sng" dirty="0"/>
          </a:p>
        </p:txBody>
      </p:sp>
      <mc:AlternateContent xmlns:mc="http://schemas.openxmlformats.org/markup-compatibility/2006" xmlns:a14="http://schemas.microsoft.com/office/drawing/2010/main">
        <mc:Choice Requires="a14">
          <p:sp>
            <p:nvSpPr>
              <p:cNvPr id="6" name="テキスト ボックス 5"/>
              <p:cNvSpPr txBox="1"/>
              <p:nvPr/>
            </p:nvSpPr>
            <p:spPr>
              <a:xfrm>
                <a:off x="2071670" y="2276872"/>
                <a:ext cx="2885790" cy="859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71670" y="2276872"/>
                <a:ext cx="2885790" cy="859466"/>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995885" y="4610427"/>
                <a:ext cx="3446328" cy="1515736"/>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e>
                          </m:d>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995885" y="4610427"/>
                <a:ext cx="3446328" cy="1515736"/>
              </a:xfrm>
              <a:prstGeom prst="rect">
                <a:avLst/>
              </a:prstGeom>
              <a:blipFill>
                <a:blip r:embed="rId6"/>
                <a:stretch>
                  <a:fillRect/>
                </a:stretch>
              </a:blipFill>
            </p:spPr>
            <p:txBody>
              <a:bodyPr/>
              <a:lstStyle/>
              <a:p>
                <a:r>
                  <a:rPr lang="ja-JP"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a:t>帰無仮説が正しいと仮定すると，</a:t>
            </a:r>
            <a:r>
              <a:rPr lang="en-US" altLang="ja-JP" i="1" dirty="0">
                <a:latin typeface="Times New Roman" pitchFamily="18" charset="0"/>
                <a:cs typeface="Times New Roman" pitchFamily="18" charset="0"/>
              </a:rPr>
              <a:t>μ</a:t>
            </a:r>
            <a:r>
              <a:rPr lang="en-US" altLang="ja-JP" baseline="-25000" dirty="0"/>
              <a:t>1</a:t>
            </a:r>
            <a:r>
              <a:rPr lang="en-US" altLang="ja-JP" dirty="0"/>
              <a:t> – </a:t>
            </a:r>
            <a:r>
              <a:rPr lang="en-US" altLang="ja-JP" i="1" dirty="0">
                <a:latin typeface="Times New Roman" pitchFamily="18" charset="0"/>
                <a:cs typeface="Times New Roman" pitchFamily="18" charset="0"/>
              </a:rPr>
              <a:t>μ</a:t>
            </a:r>
            <a:r>
              <a:rPr lang="en-US" altLang="ja-JP" baseline="-25000" dirty="0"/>
              <a:t>2</a:t>
            </a:r>
            <a:r>
              <a:rPr lang="en-US" altLang="ja-JP" dirty="0"/>
              <a:t> = 0</a:t>
            </a:r>
            <a:r>
              <a:rPr lang="ja-JP" altLang="en-US" dirty="0"/>
              <a:t> より，</a:t>
            </a:r>
            <a:endParaRPr lang="en-US" altLang="ja-JP" dirty="0"/>
          </a:p>
          <a:p>
            <a:endParaRPr kumimoji="1" lang="en-US" altLang="ja-JP" dirty="0"/>
          </a:p>
          <a:p>
            <a:endParaRPr lang="en-US" altLang="ja-JP" dirty="0"/>
          </a:p>
          <a:p>
            <a:endParaRPr lang="en-US" altLang="ja-JP" dirty="0"/>
          </a:p>
          <a:p>
            <a:r>
              <a:rPr lang="ja-JP" altLang="en-US" dirty="0"/>
              <a:t>母集団分散が未知の場合</a:t>
            </a:r>
            <a:endParaRPr lang="en-US" altLang="ja-JP" dirty="0"/>
          </a:p>
          <a:p>
            <a:pPr lvl="1"/>
            <a:r>
              <a:rPr kumimoji="1" lang="ja-JP" altLang="en-US" dirty="0"/>
              <a:t>大標本（目安として </a:t>
            </a:r>
            <a:r>
              <a:rPr kumimoji="1" lang="en-US" altLang="ja-JP" i="1" dirty="0">
                <a:latin typeface="Times New Roman" pitchFamily="18" charset="0"/>
                <a:cs typeface="Times New Roman" pitchFamily="18" charset="0"/>
              </a:rPr>
              <a:t>n</a:t>
            </a:r>
            <a:r>
              <a:rPr kumimoji="1" lang="en-US" altLang="ja-JP" baseline="-25000" dirty="0">
                <a:latin typeface="Times New Roman" pitchFamily="18" charset="0"/>
                <a:cs typeface="Times New Roman" pitchFamily="18" charset="0"/>
              </a:rPr>
              <a:t>1</a:t>
            </a:r>
            <a:r>
              <a:rPr kumimoji="1" lang="en-US" altLang="ja-JP" dirty="0"/>
              <a:t> &gt; </a:t>
            </a:r>
            <a:r>
              <a:rPr lang="en-US" altLang="ja-JP" dirty="0"/>
              <a:t>25</a:t>
            </a:r>
            <a:r>
              <a:rPr kumimoji="1" lang="ja-JP" altLang="en-US" dirty="0" err="1"/>
              <a:t>，</a:t>
            </a:r>
            <a:r>
              <a:rPr lang="en-US" altLang="ja-JP" i="1" dirty="0">
                <a:latin typeface="Times New Roman" pitchFamily="18" charset="0"/>
                <a:cs typeface="Times New Roman" pitchFamily="18" charset="0"/>
              </a:rPr>
              <a:t> n</a:t>
            </a:r>
            <a:r>
              <a:rPr lang="en-US" altLang="ja-JP" baseline="-25000" dirty="0">
                <a:latin typeface="Times New Roman" pitchFamily="18" charset="0"/>
                <a:cs typeface="Times New Roman" pitchFamily="18" charset="0"/>
              </a:rPr>
              <a:t>2</a:t>
            </a:r>
            <a:r>
              <a:rPr lang="en-US" altLang="ja-JP" dirty="0"/>
              <a:t> &gt; 25</a:t>
            </a:r>
            <a:r>
              <a:rPr kumimoji="1" lang="ja-JP" altLang="en-US" dirty="0"/>
              <a:t>）では，標本分散で代用する．</a:t>
            </a:r>
            <a:endParaRPr kumimoji="1" lang="en-US" altLang="ja-JP" dirty="0"/>
          </a:p>
          <a:p>
            <a:pPr lvl="1"/>
            <a:r>
              <a:rPr lang="ja-JP" altLang="en-US" dirty="0"/>
              <a:t>小標本でも標本分散で代用するが，正規分布のかわりに </a:t>
            </a:r>
            <a:r>
              <a:rPr lang="en-US" altLang="ja-JP" i="1" dirty="0">
                <a:latin typeface="Times New Roman" pitchFamily="18" charset="0"/>
                <a:cs typeface="Times New Roman" pitchFamily="18" charset="0"/>
              </a:rPr>
              <a:t>t</a:t>
            </a:r>
            <a:r>
              <a:rPr lang="en-US" altLang="ja-JP" dirty="0"/>
              <a:t> </a:t>
            </a:r>
            <a:r>
              <a:rPr lang="ja-JP" altLang="en-US" dirty="0"/>
              <a:t>分布を用いた検定を行う．（</a:t>
            </a:r>
            <a:r>
              <a:rPr lang="ja-JP" altLang="en-US" dirty="0">
                <a:hlinkClick r:id="rId2" action="ppaction://hlinksldjump"/>
              </a:rPr>
              <a:t>後述</a:t>
            </a:r>
            <a:r>
              <a:rPr lang="ja-JP" altLang="en-US" dirty="0"/>
              <a:t>）</a:t>
            </a:r>
            <a:endParaRPr kumimoji="1" lang="en-US" altLang="ja-JP" dirty="0"/>
          </a:p>
        </p:txBody>
      </p:sp>
      <mc:AlternateContent xmlns:mc="http://schemas.openxmlformats.org/markup-compatibility/2006" xmlns:a14="http://schemas.microsoft.com/office/drawing/2010/main">
        <mc:Choice Requires="a14">
          <p:sp>
            <p:nvSpPr>
              <p:cNvPr id="5" name="テキスト ボックス 4"/>
              <p:cNvSpPr txBox="1"/>
              <p:nvPr/>
            </p:nvSpPr>
            <p:spPr>
              <a:xfrm>
                <a:off x="1691680" y="2280224"/>
                <a:ext cx="5138971" cy="1573829"/>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e>
                          </m:d>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𝜎</m:t>
                                      </m:r>
                                    </m:e>
                                    <m:sub>
                                      <m:r>
                                        <a:rPr lang="en-US" altLang="ja-JP" sz="2400" i="1">
                                          <a:latin typeface="Cambria Math" panose="02040503050406030204" pitchFamily="18" charset="0"/>
                                        </a:rPr>
                                        <m:t>1</m:t>
                                      </m:r>
                                    </m:sub>
                                    <m:sup>
                                      <m:r>
                                        <a:rPr lang="en-US" altLang="ja-JP" sz="2400" i="1">
                                          <a:latin typeface="Cambria Math" panose="02040503050406030204" pitchFamily="18" charset="0"/>
                                        </a:rPr>
                                        <m:t>2</m:t>
                                      </m:r>
                                    </m:sup>
                                  </m:sSub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𝜎</m:t>
                                      </m:r>
                                    </m:e>
                                    <m:sub>
                                      <m:r>
                                        <a:rPr lang="en-US" altLang="ja-JP" sz="2400" i="1">
                                          <a:latin typeface="Cambria Math" panose="02040503050406030204" pitchFamily="18" charset="0"/>
                                        </a:rPr>
                                        <m:t>2</m:t>
                                      </m:r>
                                    </m:sub>
                                    <m:sup>
                                      <m:r>
                                        <a:rPr lang="en-US" altLang="ja-JP" sz="2400" i="1">
                                          <a:latin typeface="Cambria Math" panose="02040503050406030204" pitchFamily="18" charset="0"/>
                                        </a:rPr>
                                        <m:t>2</m:t>
                                      </m:r>
                                    </m:sup>
                                  </m:sSub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den>
                              </m:f>
                            </m:e>
                          </m:rad>
                        </m:den>
                      </m:f>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91680" y="2280224"/>
                <a:ext cx="5138971" cy="1573829"/>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検定での注意</a:t>
            </a:r>
          </a:p>
        </p:txBody>
      </p:sp>
      <p:sp>
        <p:nvSpPr>
          <p:cNvPr id="3" name="コンテンツ プレースホルダ 2"/>
          <p:cNvSpPr>
            <a:spLocks noGrp="1"/>
          </p:cNvSpPr>
          <p:nvPr>
            <p:ph idx="1"/>
          </p:nvPr>
        </p:nvSpPr>
        <p:spPr/>
        <p:txBody>
          <a:bodyPr/>
          <a:lstStyle/>
          <a:p>
            <a:r>
              <a:rPr kumimoji="1" lang="ja-JP" altLang="en-US" dirty="0"/>
              <a:t>大標本では，２群の母集団分布が正規分布でなくてもよい．</a:t>
            </a:r>
            <a:endParaRPr kumimoji="1" lang="en-US" altLang="ja-JP" dirty="0"/>
          </a:p>
          <a:p>
            <a:pPr lvl="1"/>
            <a:r>
              <a:rPr lang="ja-JP" altLang="en-US" dirty="0"/>
              <a:t>中心極限定理により，平均値に関しては正規分布が利用できる．</a:t>
            </a:r>
            <a:endParaRPr kumimoji="1" lang="en-US" altLang="ja-JP" dirty="0"/>
          </a:p>
          <a:p>
            <a:r>
              <a:rPr lang="ja-JP" altLang="en-US" dirty="0"/>
              <a:t>２群のスコアは，２つの母集団から，それぞれ独立に抽出したものでなくてはならない．</a:t>
            </a:r>
            <a:endParaRPr lang="en-US" altLang="ja-JP" dirty="0"/>
          </a:p>
          <a:p>
            <a:pPr lvl="1"/>
            <a:r>
              <a:rPr lang="ja-JP" altLang="en-US" dirty="0"/>
              <a:t>例：同一人物の</a:t>
            </a:r>
            <a:r>
              <a:rPr kumimoji="1" lang="ja-JP" altLang="en-US" dirty="0"/>
              <a:t>右足の長さと</a:t>
            </a:r>
            <a:r>
              <a:rPr lang="ja-JP" altLang="en-US" dirty="0"/>
              <a:t>左足の長さは関連があるから（右足が短い人は左足も短い），これら２変数は独立ではない．（テキスト</a:t>
            </a:r>
            <a:r>
              <a:rPr lang="en-US" altLang="ja-JP" dirty="0"/>
              <a:t>p.173</a:t>
            </a:r>
            <a:r>
              <a:rPr lang="ja-JP" altLang="en-US" dirty="0"/>
              <a:t>）</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例題（テキスト</a:t>
            </a:r>
            <a:r>
              <a:rPr lang="en-US" altLang="ja-JP" dirty="0"/>
              <a:t> p.172-175</a:t>
            </a:r>
            <a:r>
              <a:rPr kumimoji="1" lang="ja-JP" altLang="en-US" dirty="0"/>
              <a:t>）</a:t>
            </a:r>
          </a:p>
        </p:txBody>
      </p:sp>
      <p:sp>
        <p:nvSpPr>
          <p:cNvPr id="3" name="コンテンツ プレースホルダ 2"/>
          <p:cNvSpPr>
            <a:spLocks noGrp="1"/>
          </p:cNvSpPr>
          <p:nvPr>
            <p:ph idx="1"/>
          </p:nvPr>
        </p:nvSpPr>
        <p:spPr/>
        <p:txBody>
          <a:bodyPr/>
          <a:lstStyle/>
          <a:p>
            <a:r>
              <a:rPr kumimoji="1" lang="ja-JP" altLang="en-US" dirty="0"/>
              <a:t>２種類の電球Ａ，Ｂの寿命</a:t>
            </a:r>
            <a:r>
              <a:rPr lang="ja-JP" altLang="en-US" dirty="0"/>
              <a:t>を，それぞれ</a:t>
            </a:r>
            <a:r>
              <a:rPr lang="en-US" altLang="ja-JP" dirty="0"/>
              <a:t>100</a:t>
            </a:r>
            <a:r>
              <a:rPr lang="ja-JP" altLang="en-US" dirty="0"/>
              <a:t>個ずつテストする．</a:t>
            </a:r>
            <a:endParaRPr lang="en-US" altLang="ja-JP" dirty="0"/>
          </a:p>
          <a:p>
            <a:r>
              <a:rPr kumimoji="1" lang="ja-JP" altLang="en-US" dirty="0"/>
              <a:t>問題意識：２つの銘柄の間で，平均寿命に差はあるのか？</a:t>
            </a:r>
            <a:endParaRPr kumimoji="1"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μ</a:t>
            </a:r>
            <a:r>
              <a:rPr lang="en-US" altLang="ja-JP" baseline="-25000" dirty="0"/>
              <a:t>1</a:t>
            </a:r>
            <a:r>
              <a:rPr lang="en-US" altLang="ja-JP" dirty="0"/>
              <a:t>=</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μ</a:t>
            </a:r>
            <a:r>
              <a:rPr lang="en-US" altLang="ja-JP" baseline="-25000" dirty="0"/>
              <a:t>1 </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標本平均と標準偏差</a:t>
                </a:r>
                <a:endParaRPr kumimoji="1" lang="en-US" altLang="ja-JP" dirty="0"/>
              </a:p>
              <a:p>
                <a:pPr lvl="1"/>
                <a:r>
                  <a:rPr lang="ja-JP" altLang="en-US" dirty="0"/>
                  <a:t>銘柄Ａ：</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=1160</m:t>
                    </m:r>
                  </m:oMath>
                </a14:m>
                <a:r>
                  <a:rPr lang="ja-JP" altLang="en-US" dirty="0"/>
                  <a:t>，</a:t>
                </a:r>
                <a14:m>
                  <m:oMath xmlns:m="http://schemas.openxmlformats.org/officeDocument/2006/math">
                    <m:sSub>
                      <m:sSubPr>
                        <m:ctrlPr>
                          <a:rPr lang="en-US" altLang="ja-JP" i="1" dirty="0" smtClean="0">
                            <a:latin typeface="Cambria Math" panose="02040503050406030204" pitchFamily="18" charset="0"/>
                          </a:rPr>
                        </m:ctrlPr>
                      </m:sSubPr>
                      <m:e>
                        <m:r>
                          <a:rPr lang="en-US" altLang="ja-JP" b="0" i="1" dirty="0" smtClean="0">
                            <a:latin typeface="Cambria Math" panose="02040503050406030204" pitchFamily="18" charset="0"/>
                          </a:rPr>
                          <m:t>𝑠</m:t>
                        </m:r>
                      </m:e>
                      <m:sub>
                        <m:r>
                          <a:rPr lang="en-US" altLang="ja-JP" b="0" i="1" dirty="0" smtClean="0">
                            <a:latin typeface="Cambria Math" panose="02040503050406030204" pitchFamily="18" charset="0"/>
                          </a:rPr>
                          <m:t>1</m:t>
                        </m:r>
                      </m:sub>
                    </m:sSub>
                    <m:r>
                      <a:rPr lang="en-US" altLang="ja-JP" b="0" i="1" dirty="0" smtClean="0">
                        <a:latin typeface="Cambria Math" panose="02040503050406030204" pitchFamily="18" charset="0"/>
                      </a:rPr>
                      <m:t>=90</m:t>
                    </m:r>
                  </m:oMath>
                </a14:m>
                <a:endParaRPr lang="en-US" altLang="ja-JP" dirty="0"/>
              </a:p>
              <a:p>
                <a:pPr lvl="1"/>
                <a:r>
                  <a:rPr lang="ja-JP" altLang="en-US" dirty="0"/>
                  <a:t>銘柄Ｂ：</a:t>
                </a:r>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sub>
                        <m:r>
                          <a:rPr lang="en-US" altLang="ja-JP" b="0" i="1" smtClean="0">
                            <a:latin typeface="Cambria Math" panose="02040503050406030204" pitchFamily="18" charset="0"/>
                          </a:rPr>
                          <m:t>2</m:t>
                        </m:r>
                      </m:sub>
                    </m:sSub>
                    <m:r>
                      <a:rPr lang="en-US" altLang="ja-JP" i="1">
                        <a:latin typeface="Cambria Math" panose="02040503050406030204" pitchFamily="18" charset="0"/>
                      </a:rPr>
                      <m:t>=11</m:t>
                    </m:r>
                    <m:r>
                      <a:rPr lang="en-US" altLang="ja-JP" b="0" i="1" smtClean="0">
                        <a:latin typeface="Cambria Math" panose="02040503050406030204" pitchFamily="18" charset="0"/>
                      </a:rPr>
                      <m:t>4</m:t>
                    </m:r>
                    <m:r>
                      <a:rPr lang="en-US" altLang="ja-JP" i="1">
                        <a:latin typeface="Cambria Math" panose="02040503050406030204" pitchFamily="18" charset="0"/>
                      </a:rPr>
                      <m:t>0</m:t>
                    </m:r>
                  </m:oMath>
                </a14:m>
                <a:r>
                  <a:rPr lang="ja-JP" altLang="en-US" dirty="0"/>
                  <a:t>，</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2</m:t>
                        </m:r>
                      </m:sub>
                    </m:sSub>
                    <m:r>
                      <a:rPr lang="en-US" altLang="ja-JP" i="1" dirty="0">
                        <a:latin typeface="Cambria Math" panose="02040503050406030204" pitchFamily="18" charset="0"/>
                      </a:rPr>
                      <m:t>=</m:t>
                    </m:r>
                    <m:r>
                      <a:rPr lang="en-US" altLang="ja-JP" b="0" i="1" dirty="0" smtClean="0">
                        <a:latin typeface="Cambria Math" panose="02040503050406030204" pitchFamily="18" charset="0"/>
                      </a:rPr>
                      <m:t>8</m:t>
                    </m:r>
                    <m:r>
                      <a:rPr lang="en-US" altLang="ja-JP" i="1" dirty="0">
                        <a:latin typeface="Cambria Math" panose="02040503050406030204" pitchFamily="18" charset="0"/>
                      </a:rPr>
                      <m:t>0</m:t>
                    </m:r>
                  </m:oMath>
                </a14:m>
                <a:endParaRPr lang="en-US" altLang="ja-JP" dirty="0"/>
              </a:p>
              <a:p>
                <a:pPr lvl="1"/>
                <a:endParaRPr kumimoji="1" lang="en-US" altLang="ja-JP" dirty="0"/>
              </a:p>
              <a:p>
                <a:r>
                  <a:rPr kumimoji="1" lang="ja-JP" altLang="en-US" dirty="0"/>
                  <a:t>検定統計量（帰無仮説が正しいと仮定）</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
        <p:nvSpPr>
          <p:cNvPr id="7" name="テキスト ボックス 6"/>
          <p:cNvSpPr txBox="1"/>
          <p:nvPr/>
        </p:nvSpPr>
        <p:spPr>
          <a:xfrm>
            <a:off x="5436096" y="5201221"/>
            <a:ext cx="2249334" cy="523220"/>
          </a:xfrm>
          <a:prstGeom prst="rect">
            <a:avLst/>
          </a:prstGeom>
          <a:noFill/>
        </p:spPr>
        <p:txBody>
          <a:bodyPr wrap="none" rtlCol="0">
            <a:spAutoFit/>
          </a:bodyPr>
          <a:lstStyle/>
          <a:p>
            <a:r>
              <a:rPr kumimoji="1" lang="ja-JP" altLang="en-US" sz="2800" dirty="0"/>
              <a:t>有意ではない</a:t>
            </a:r>
          </a:p>
        </p:txBody>
      </p:sp>
      <mc:AlternateContent xmlns:mc="http://schemas.openxmlformats.org/markup-compatibility/2006" xmlns:a14="http://schemas.microsoft.com/office/drawing/2010/main">
        <mc:Choice Requires="a14">
          <p:sp>
            <p:nvSpPr>
              <p:cNvPr id="5" name="テキスト ボックス 4"/>
              <p:cNvSpPr txBox="1"/>
              <p:nvPr/>
            </p:nvSpPr>
            <p:spPr>
              <a:xfrm>
                <a:off x="1185343" y="4309630"/>
                <a:ext cx="5035353" cy="11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1160−1140</m:t>
                          </m:r>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90</m:t>
                                      </m:r>
                                    </m:e>
                                    <m:sup>
                                      <m:r>
                                        <a:rPr kumimoji="1" lang="en-US" altLang="ja-JP" sz="2400" b="0" i="1" smtClean="0">
                                          <a:latin typeface="Cambria Math" panose="02040503050406030204" pitchFamily="18" charset="0"/>
                                        </a:rPr>
                                        <m:t>2</m:t>
                                      </m:r>
                                    </m:sup>
                                  </m:sSup>
                                </m:num>
                                <m:den>
                                  <m:r>
                                    <a:rPr kumimoji="1" lang="en-US" altLang="ja-JP" sz="2400" b="0" i="1" smtClean="0">
                                      <a:latin typeface="Cambria Math" panose="02040503050406030204" pitchFamily="18" charset="0"/>
                                    </a:rPr>
                                    <m:t>100</m:t>
                                  </m:r>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80</m:t>
                                      </m:r>
                                    </m:e>
                                    <m:sup>
                                      <m:r>
                                        <a:rPr kumimoji="1" lang="en-US" altLang="ja-JP" sz="2400" b="0" i="1" smtClean="0">
                                          <a:latin typeface="Cambria Math" panose="02040503050406030204" pitchFamily="18" charset="0"/>
                                        </a:rPr>
                                        <m:t>2</m:t>
                                      </m:r>
                                    </m:sup>
                                  </m:sSup>
                                </m:num>
                                <m:den>
                                  <m:r>
                                    <a:rPr kumimoji="1" lang="en-US" altLang="ja-JP" sz="2400" b="0" i="1" smtClean="0">
                                      <a:latin typeface="Cambria Math" panose="02040503050406030204" pitchFamily="18" charset="0"/>
                                    </a:rPr>
                                    <m:t>100</m:t>
                                  </m:r>
                                </m:den>
                              </m:f>
                            </m:e>
                          </m:rad>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20</m:t>
                          </m:r>
                        </m:num>
                        <m:den>
                          <m:r>
                            <a:rPr kumimoji="1" lang="en-US" altLang="ja-JP" sz="2400" b="0" i="1" smtClean="0">
                              <a:latin typeface="Cambria Math" panose="02040503050406030204" pitchFamily="18" charset="0"/>
                            </a:rPr>
                            <m:t>12</m:t>
                          </m:r>
                        </m:den>
                      </m:f>
                      <m:r>
                        <a:rPr kumimoji="1" lang="en-US" altLang="ja-JP" sz="2400" b="0" i="1" smtClean="0">
                          <a:latin typeface="Cambria Math" panose="02040503050406030204" pitchFamily="18" charset="0"/>
                        </a:rPr>
                        <m:t>=1.67</m:t>
                      </m:r>
                      <m:r>
                        <a:rPr kumimoji="1" lang="en-US" altLang="ja-JP" sz="2400" b="0" i="1" smtClean="0">
                          <a:latin typeface="Cambria Math" panose="02040503050406030204" pitchFamily="18" charset="0"/>
                          <a:ea typeface="Cambria Math" panose="02040503050406030204" pitchFamily="18" charset="0"/>
                        </a:rPr>
                        <m:t>&lt;1.96</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185343" y="4309630"/>
                <a:ext cx="5035353" cy="1153201"/>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５．２つの割合の差の検定</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２つの群があるとき，</a:t>
            </a:r>
            <a:r>
              <a:rPr lang="ja-JP" altLang="en-US" u="sng" dirty="0"/>
              <a:t>その母集団割合に差があるかどうか</a:t>
            </a:r>
            <a:r>
              <a:rPr lang="ja-JP" altLang="en-US" dirty="0"/>
              <a:t>の検定．</a:t>
            </a:r>
            <a:endParaRPr lang="en-US" altLang="ja-JP" dirty="0"/>
          </a:p>
          <a:p>
            <a:pPr lvl="1"/>
            <a:r>
              <a:rPr lang="ja-JP" altLang="en-US" dirty="0"/>
              <a:t>参加者を２群に分け，異なった処置をし（異なった薬剤，異なった教育方法など），興味ある変数（医学的指標，テスト成績など）に関して，２群に差があるかどうかを検定する（平均の差の検定と同じ興味！）． </a:t>
            </a:r>
            <a:endParaRPr lang="en-US" altLang="ja-JP" dirty="0"/>
          </a:p>
          <a:p>
            <a:pPr lvl="1"/>
            <a:r>
              <a:rPr lang="ja-JP" altLang="en-US" dirty="0"/>
              <a:t>平均の差の検定とは異なり，「成功」と「失敗」のように計数を行う変数を測定する（例：投薬効果の「あり」「なし」）．</a:t>
            </a:r>
            <a:endParaRPr lang="en-US" altLang="ja-JP" dirty="0"/>
          </a:p>
          <a:p>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割合の差の検定での帰無仮説</a:t>
            </a:r>
            <a:endParaRPr kumimoji="1" lang="ja-JP" altLang="en-US" dirty="0"/>
          </a:p>
        </p:txBody>
      </p:sp>
      <p:sp>
        <p:nvSpPr>
          <p:cNvPr id="3" name="コンテンツ プレースホルダ 2"/>
          <p:cNvSpPr>
            <a:spLocks noGrp="1"/>
          </p:cNvSpPr>
          <p:nvPr>
            <p:ph idx="1"/>
          </p:nvPr>
        </p:nvSpPr>
        <p:spPr/>
        <p:txBody>
          <a:bodyPr/>
          <a:lstStyle/>
          <a:p>
            <a:r>
              <a:rPr lang="ja-JP" altLang="en-US" dirty="0"/>
              <a:t>２群の標本割合を利用して，母集団での割合に関する検定を行う．</a:t>
            </a:r>
            <a:endParaRPr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p</a:t>
            </a:r>
            <a:r>
              <a:rPr lang="en-US" altLang="ja-JP" baseline="-25000" dirty="0"/>
              <a:t>1</a:t>
            </a:r>
            <a:r>
              <a:rPr lang="en-US" altLang="ja-JP" dirty="0"/>
              <a:t>=</a:t>
            </a:r>
            <a:r>
              <a:rPr lang="ja-JP" altLang="en-US" dirty="0"/>
              <a:t> </a:t>
            </a:r>
            <a:r>
              <a:rPr lang="en-US" altLang="ja-JP" i="1" dirty="0">
                <a:latin typeface="Times New Roman" pitchFamily="18" charset="0"/>
                <a:cs typeface="Times New Roman" pitchFamily="18" charset="0"/>
              </a:rPr>
              <a:t>p</a:t>
            </a:r>
            <a:r>
              <a:rPr lang="en-US" altLang="ja-JP" baseline="-25000" dirty="0">
                <a:latin typeface="Times New Roman" pitchFamily="18" charset="0"/>
                <a:cs typeface="Times New Roman" pitchFamily="18" charset="0"/>
              </a:rPr>
              <a:t>2</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p</a:t>
            </a:r>
            <a:r>
              <a:rPr lang="en-US" altLang="ja-JP" baseline="-25000" dirty="0"/>
              <a:t>1 </a:t>
            </a:r>
            <a:r>
              <a:rPr lang="ja-JP" altLang="en-US" dirty="0"/>
              <a:t>≠ </a:t>
            </a:r>
            <a:r>
              <a:rPr lang="en-US" altLang="ja-JP" i="1" dirty="0">
                <a:latin typeface="Times New Roman" pitchFamily="18" charset="0"/>
                <a:cs typeface="Times New Roman" pitchFamily="18" charset="0"/>
              </a:rPr>
              <a:t>p</a:t>
            </a:r>
            <a:r>
              <a:rPr lang="en-US" altLang="ja-JP" baseline="-25000" dirty="0">
                <a:latin typeface="Times New Roman" pitchFamily="18" charset="0"/>
                <a:cs typeface="Times New Roman" pitchFamily="18" charset="0"/>
              </a:rPr>
              <a:t>2</a:t>
            </a:r>
            <a:r>
              <a:rPr lang="en-US" altLang="ja-JP" dirty="0">
                <a:latin typeface="Times New Roman" pitchFamily="18" charset="0"/>
                <a:cs typeface="Times New Roman" pitchFamily="18" charset="0"/>
              </a:rPr>
              <a:t> </a:t>
            </a:r>
            <a:r>
              <a:rPr lang="ja-JP" altLang="en-US" dirty="0"/>
              <a:t>（両側検定の場合）</a:t>
            </a:r>
            <a:endParaRPr lang="en-US" altLang="ja-JP" dirty="0"/>
          </a:p>
          <a:p>
            <a:r>
              <a:rPr lang="ja-JP" altLang="en-US" dirty="0"/>
              <a:t>２群の母集団割合（ </a:t>
            </a:r>
            <a:r>
              <a:rPr lang="en-US" altLang="ja-JP" i="1" dirty="0">
                <a:latin typeface="Times New Roman" pitchFamily="18" charset="0"/>
                <a:cs typeface="Times New Roman" pitchFamily="18" charset="0"/>
              </a:rPr>
              <a:t>p</a:t>
            </a:r>
            <a:r>
              <a:rPr lang="en-US" altLang="ja-JP" baseline="-25000" dirty="0"/>
              <a:t>1</a:t>
            </a:r>
            <a:r>
              <a:rPr lang="en-US" altLang="ja-JP" dirty="0"/>
              <a:t> </a:t>
            </a:r>
            <a:r>
              <a:rPr lang="ja-JP" altLang="en-US" dirty="0"/>
              <a:t>および </a:t>
            </a:r>
            <a:r>
              <a:rPr lang="en-US" altLang="ja-JP" i="1" dirty="0">
                <a:latin typeface="Times New Roman" pitchFamily="18" charset="0"/>
                <a:cs typeface="Times New Roman" pitchFamily="18" charset="0"/>
              </a:rPr>
              <a:t>p</a:t>
            </a:r>
            <a:r>
              <a:rPr lang="en-US" altLang="ja-JP" baseline="-25000" dirty="0">
                <a:latin typeface="Times New Roman" pitchFamily="18" charset="0"/>
                <a:cs typeface="Times New Roman" pitchFamily="18" charset="0"/>
              </a:rPr>
              <a:t>2 </a:t>
            </a:r>
            <a:r>
              <a:rPr lang="ja-JP" altLang="en-US" dirty="0"/>
              <a:t>）が同一であるとしても，標本割合では２群間に差が生じることが一般的．その差が小さければ帰無仮説は棄却できない．</a:t>
            </a:r>
            <a:endParaRPr lang="en-US" altLang="ja-JP"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２つの標本</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第１群の標本は，第１群の母集団から無作為抽出されたと考える．</a:t>
                </a:r>
                <a:endParaRPr lang="en-US" altLang="ja-JP" dirty="0"/>
              </a:p>
              <a:p>
                <a:pPr lvl="1"/>
                <a:r>
                  <a:rPr lang="ja-JP" altLang="en-US" dirty="0"/>
                  <a:t>大きさ </a:t>
                </a:r>
                <a:r>
                  <a:rPr lang="en-US" altLang="ja-JP" i="1" dirty="0">
                    <a:latin typeface="Times New Roman" pitchFamily="18" charset="0"/>
                    <a:cs typeface="Times New Roman" pitchFamily="18" charset="0"/>
                  </a:rPr>
                  <a:t>n</a:t>
                </a:r>
                <a:r>
                  <a:rPr lang="en-US" altLang="ja-JP" baseline="-25000" dirty="0"/>
                  <a:t>1</a:t>
                </a:r>
                <a:r>
                  <a:rPr lang="en-US" altLang="ja-JP" dirty="0"/>
                  <a:t> </a:t>
                </a:r>
                <a:r>
                  <a:rPr lang="ja-JP" altLang="en-US" dirty="0"/>
                  <a:t>の標本：</a:t>
                </a:r>
                <a14:m>
                  <m:oMath xmlns:m="http://schemas.openxmlformats.org/officeDocument/2006/math">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1</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1</m:t>
                            </m:r>
                            <m:r>
                              <a:rPr lang="en-US" altLang="ja-JP" i="1">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1</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1</m:t>
                                </m:r>
                              </m:sub>
                            </m:sSub>
                          </m:sub>
                        </m:sSub>
                      </m:e>
                    </m:d>
                  </m:oMath>
                </a14:m>
                <a:endParaRPr lang="en-US" altLang="ja-JP" dirty="0"/>
              </a:p>
              <a:p>
                <a:pPr lvl="1"/>
                <a:r>
                  <a:rPr lang="ja-JP" altLang="en-US" dirty="0"/>
                  <a:t>「成功」を１，「失敗」を０．各 </a:t>
                </a:r>
                <a:r>
                  <a:rPr lang="en-US" altLang="ja-JP" i="1" dirty="0">
                    <a:latin typeface="Times New Roman" pitchFamily="18" charset="0"/>
                    <a:cs typeface="Times New Roman" pitchFamily="18" charset="0"/>
                  </a:rPr>
                  <a:t>x</a:t>
                </a:r>
                <a:r>
                  <a:rPr lang="en-US" altLang="ja-JP" baseline="-25000" dirty="0"/>
                  <a:t>1</a:t>
                </a:r>
                <a:r>
                  <a:rPr lang="en-US" altLang="ja-JP" i="1" baseline="-25000" dirty="0">
                    <a:latin typeface="Times New Roman" pitchFamily="18" charset="0"/>
                    <a:cs typeface="Times New Roman" pitchFamily="18" charset="0"/>
                  </a:rPr>
                  <a:t>i</a:t>
                </a:r>
                <a:r>
                  <a:rPr lang="en-US" altLang="ja-JP" dirty="0"/>
                  <a:t> </a:t>
                </a:r>
                <a:r>
                  <a:rPr lang="ja-JP" altLang="en-US" dirty="0"/>
                  <a:t>（</a:t>
                </a:r>
                <a:r>
                  <a:rPr lang="en-US" altLang="ja-JP" i="1" dirty="0" err="1">
                    <a:latin typeface="Times New Roman" pitchFamily="18" charset="0"/>
                    <a:cs typeface="Times New Roman" pitchFamily="18" charset="0"/>
                  </a:rPr>
                  <a:t>i</a:t>
                </a:r>
                <a:r>
                  <a:rPr lang="ja-JP" altLang="en-US" dirty="0"/>
                  <a:t> </a:t>
                </a:r>
                <a:r>
                  <a:rPr lang="en-US" altLang="ja-JP" dirty="0"/>
                  <a:t>= 1, 2, </a:t>
                </a:r>
                <a:r>
                  <a:rPr lang="en-US" altLang="ja-JP" i="1" dirty="0">
                    <a:latin typeface="Times New Roman" pitchFamily="18" charset="0"/>
                    <a:cs typeface="Times New Roman" pitchFamily="18" charset="0"/>
                  </a:rPr>
                  <a:t>n</a:t>
                </a:r>
                <a:r>
                  <a:rPr lang="en-US" altLang="ja-JP" baseline="-25000" dirty="0"/>
                  <a:t>1</a:t>
                </a:r>
                <a:r>
                  <a:rPr lang="ja-JP" altLang="en-US" dirty="0"/>
                  <a:t>）は，いずれかの値をとる．</a:t>
                </a:r>
                <a:endParaRPr lang="en-US" altLang="ja-JP" dirty="0"/>
              </a:p>
              <a:p>
                <a:pPr lvl="1"/>
                <a:r>
                  <a:rPr lang="ja-JP" altLang="en-US" dirty="0"/>
                  <a:t>成功回数：</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𝑘</m:t>
                        </m:r>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1</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1</m:t>
                        </m:r>
                        <m:r>
                          <a:rPr lang="en-US" altLang="ja-JP" i="1">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1</m:t>
                        </m:r>
                        <m:sSub>
                          <m:sSubPr>
                            <m:ctrlPr>
                              <a:rPr lang="en-US" altLang="ja-JP" i="1" smtClean="0">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1</m:t>
                            </m:r>
                          </m:sub>
                        </m:sSub>
                      </m:sub>
                    </m:sSub>
                  </m:oMath>
                </a14:m>
                <a:endParaRPr lang="en-US" altLang="ja-JP" dirty="0"/>
              </a:p>
              <a:p>
                <a:pPr lvl="1"/>
                <a:r>
                  <a:rPr lang="ja-JP" altLang="en-US" dirty="0"/>
                  <a:t>標本割合：</a:t>
                </a:r>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𝑝</m:t>
                            </m:r>
                          </m:e>
                        </m:acc>
                      </m:e>
                      <m:sub>
                        <m:r>
                          <a:rPr lang="en-US" altLang="ja-JP" b="0" i="1" smtClean="0">
                            <a:latin typeface="Cambria Math" panose="02040503050406030204" pitchFamily="18" charset="0"/>
                          </a:rPr>
                          <m:t>1</m:t>
                        </m:r>
                      </m:sub>
                    </m:sSub>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𝑘</m:t>
                            </m:r>
                          </m:e>
                          <m:sub>
                            <m:r>
                              <a:rPr lang="en-US" altLang="ja-JP" b="0" i="1" smtClean="0">
                                <a:latin typeface="Cambria Math" panose="02040503050406030204" pitchFamily="18" charset="0"/>
                              </a:rPr>
                              <m:t>1</m:t>
                            </m:r>
                          </m:sub>
                        </m:sSub>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b="0" i="1" smtClean="0">
                                <a:latin typeface="Cambria Math" panose="02040503050406030204" pitchFamily="18" charset="0"/>
                              </a:rPr>
                              <m:t>1</m:t>
                            </m:r>
                          </m:sub>
                        </m:sSub>
                      </m:den>
                    </m:f>
                  </m:oMath>
                </a14:m>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1481"/>
                </a:stretch>
              </a:blipFill>
            </p:spPr>
            <p:txBody>
              <a:bodyPr/>
              <a:lstStyle/>
              <a:p>
                <a:r>
                  <a:rPr lang="ja-JP" altLang="en-US">
                    <a:noFill/>
                  </a:rPr>
                  <a:t> </a:t>
                </a:r>
              </a:p>
            </p:txBody>
          </p:sp>
        </mc:Fallback>
      </mc:AlternateContent>
      <p:sp>
        <p:nvSpPr>
          <p:cNvPr id="10" name="角丸四角形 9"/>
          <p:cNvSpPr/>
          <p:nvPr/>
        </p:nvSpPr>
        <p:spPr>
          <a:xfrm>
            <a:off x="4716016" y="5013176"/>
            <a:ext cx="3357586" cy="9286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t>２項分布で学習したこと！</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第２群の標本は，第２群の母集団から無作為抽出されたと考える．</a:t>
                </a:r>
                <a:endParaRPr lang="en-US" altLang="ja-JP" dirty="0"/>
              </a:p>
              <a:p>
                <a:pPr lvl="1"/>
                <a:r>
                  <a:rPr lang="ja-JP" altLang="en-US" dirty="0"/>
                  <a:t>大きさ </a:t>
                </a:r>
                <a:r>
                  <a:rPr lang="en-US" altLang="ja-JP" i="1" dirty="0">
                    <a:latin typeface="Times New Roman" pitchFamily="18" charset="0"/>
                    <a:cs typeface="Times New Roman" pitchFamily="18" charset="0"/>
                  </a:rPr>
                  <a:t>n</a:t>
                </a:r>
                <a:r>
                  <a:rPr lang="en-US" altLang="ja-JP" baseline="-25000" dirty="0"/>
                  <a:t>2</a:t>
                </a:r>
                <a:r>
                  <a:rPr lang="en-US" altLang="ja-JP" dirty="0"/>
                  <a:t> </a:t>
                </a:r>
                <a:r>
                  <a:rPr lang="ja-JP" altLang="en-US" dirty="0"/>
                  <a:t>の標本：</a:t>
                </a:r>
                <a14:m>
                  <m:oMath xmlns:m="http://schemas.openxmlformats.org/officeDocument/2006/math">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21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22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2</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𝑛</m:t>
                                </m:r>
                              </m:e>
                              <m:sub>
                                <m:r>
                                  <a:rPr lang="en-US" altLang="ja-JP" i="1">
                                    <a:latin typeface="Cambria Math" panose="02040503050406030204" pitchFamily="18" charset="0"/>
                                    <a:ea typeface="Cambria Math" panose="02040503050406030204" pitchFamily="18" charset="0"/>
                                  </a:rPr>
                                  <m:t>2</m:t>
                                </m:r>
                              </m:sub>
                            </m:sSub>
                          </m:sub>
                        </m:sSub>
                      </m:e>
                    </m:d>
                  </m:oMath>
                </a14:m>
                <a:endParaRPr lang="en-US" altLang="ja-JP" dirty="0"/>
              </a:p>
              <a:p>
                <a:pPr lvl="1"/>
                <a:r>
                  <a:rPr lang="ja-JP" altLang="en-US" dirty="0"/>
                  <a:t>「成功」を１，「失敗」を０．各 </a:t>
                </a:r>
                <a:r>
                  <a:rPr lang="en-US" altLang="ja-JP" i="1" dirty="0">
                    <a:latin typeface="Times New Roman" pitchFamily="18" charset="0"/>
                    <a:cs typeface="Times New Roman" pitchFamily="18" charset="0"/>
                  </a:rPr>
                  <a:t>x</a:t>
                </a:r>
                <a:r>
                  <a:rPr lang="en-US" altLang="ja-JP" baseline="-25000" dirty="0"/>
                  <a:t>2</a:t>
                </a:r>
                <a:r>
                  <a:rPr lang="en-US" altLang="ja-JP" i="1" baseline="-25000" dirty="0">
                    <a:latin typeface="Times New Roman" pitchFamily="18" charset="0"/>
                    <a:cs typeface="Times New Roman" pitchFamily="18" charset="0"/>
                  </a:rPr>
                  <a:t>j</a:t>
                </a:r>
                <a:r>
                  <a:rPr lang="en-US" altLang="ja-JP" dirty="0"/>
                  <a:t> </a:t>
                </a:r>
                <a:r>
                  <a:rPr lang="ja-JP" altLang="en-US" dirty="0"/>
                  <a:t>（</a:t>
                </a:r>
                <a:r>
                  <a:rPr lang="en-US" altLang="ja-JP" i="1" dirty="0">
                    <a:latin typeface="Times New Roman" pitchFamily="18" charset="0"/>
                    <a:cs typeface="Times New Roman" pitchFamily="18" charset="0"/>
                  </a:rPr>
                  <a:t>j</a:t>
                </a:r>
                <a:r>
                  <a:rPr lang="ja-JP" altLang="en-US" dirty="0"/>
                  <a:t> </a:t>
                </a:r>
                <a:r>
                  <a:rPr lang="en-US" altLang="ja-JP" dirty="0"/>
                  <a:t>= 1, 2, </a:t>
                </a:r>
                <a:r>
                  <a:rPr lang="en-US" altLang="ja-JP" i="1" dirty="0">
                    <a:latin typeface="Times New Roman" pitchFamily="18" charset="0"/>
                    <a:cs typeface="Times New Roman" pitchFamily="18" charset="0"/>
                  </a:rPr>
                  <a:t>n</a:t>
                </a:r>
                <a:r>
                  <a:rPr lang="en-US" altLang="ja-JP" baseline="-25000" dirty="0"/>
                  <a:t>2</a:t>
                </a:r>
                <a:r>
                  <a:rPr lang="ja-JP" altLang="en-US" dirty="0"/>
                  <a:t>）は，いずれかの値をとる．</a:t>
                </a:r>
                <a:endParaRPr lang="en-US" altLang="ja-JP" dirty="0"/>
              </a:p>
              <a:p>
                <a:pPr lvl="1"/>
                <a:r>
                  <a:rPr lang="ja-JP" altLang="en-US" dirty="0"/>
                  <a:t>成功回数：</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𝑘</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21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22</m:t>
                        </m:r>
                      </m:sub>
                    </m:sSub>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2</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2</m:t>
                            </m:r>
                          </m:sub>
                        </m:sSub>
                      </m:sub>
                    </m:sSub>
                  </m:oMath>
                </a14:m>
                <a:endParaRPr lang="en-US" altLang="ja-JP" dirty="0"/>
              </a:p>
              <a:p>
                <a:pPr lvl="1"/>
                <a:r>
                  <a:rPr lang="ja-JP" altLang="en-US" dirty="0"/>
                  <a:t>標本割合：</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𝑝</m:t>
                            </m:r>
                          </m:e>
                        </m:acc>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𝑘</m:t>
                            </m:r>
                          </m:e>
                          <m:sub>
                            <m:r>
                              <a:rPr lang="en-US" altLang="ja-JP" b="0" i="1" smtClean="0">
                                <a:latin typeface="Cambria Math" panose="02040503050406030204" pitchFamily="18" charset="0"/>
                              </a:rPr>
                              <m:t>2</m:t>
                            </m:r>
                          </m:sub>
                        </m:sSub>
                      </m:num>
                      <m:den>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𝑛</m:t>
                            </m:r>
                          </m:e>
                          <m:sub>
                            <m:r>
                              <a:rPr lang="en-US" altLang="ja-JP" b="0" i="1" smtClean="0">
                                <a:latin typeface="Cambria Math" panose="02040503050406030204" pitchFamily="18" charset="0"/>
                              </a:rPr>
                              <m:t>2</m:t>
                            </m:r>
                          </m:sub>
                        </m:sSub>
                      </m:den>
                    </m:f>
                  </m:oMath>
                </a14:m>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1481"/>
                </a:stretch>
              </a:blipFill>
            </p:spPr>
            <p:txBody>
              <a:bodyPr/>
              <a:lstStyle/>
              <a:p>
                <a:r>
                  <a:rPr lang="ja-JP" alt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４．</a:t>
            </a:r>
            <a:r>
              <a:rPr kumimoji="1" lang="ja-JP" altLang="en-US" dirty="0"/>
              <a:t>２つの平均値の差の検定</a:t>
            </a:r>
          </a:p>
        </p:txBody>
      </p:sp>
      <p:sp>
        <p:nvSpPr>
          <p:cNvPr id="3" name="コンテンツ プレースホルダ 2"/>
          <p:cNvSpPr>
            <a:spLocks noGrp="1"/>
          </p:cNvSpPr>
          <p:nvPr>
            <p:ph idx="1"/>
          </p:nvPr>
        </p:nvSpPr>
        <p:spPr/>
        <p:txBody>
          <a:bodyPr>
            <a:normAutofit lnSpcReduction="10000"/>
          </a:bodyPr>
          <a:lstStyle/>
          <a:p>
            <a:r>
              <a:rPr lang="ja-JP" altLang="en-US" u="sng" dirty="0"/>
              <a:t>２つの群があるとき，その母集団平均に差があるかどうか</a:t>
            </a:r>
            <a:r>
              <a:rPr lang="ja-JP" altLang="en-US" dirty="0"/>
              <a:t>の検定．適用例は多い．</a:t>
            </a:r>
            <a:endParaRPr lang="en-US" altLang="ja-JP" dirty="0"/>
          </a:p>
          <a:p>
            <a:pPr lvl="1"/>
            <a:r>
              <a:rPr lang="ja-JP" altLang="en-US" dirty="0"/>
              <a:t>例：参加者を２群に分け，異なった処置をし（異なった薬剤，異なった教育方法など），興味ある変数（医学的指標，テスト成績など）に関して，２群に差があるかどうかを検定する．</a:t>
            </a:r>
            <a:endParaRPr lang="en-US" altLang="ja-JP" dirty="0"/>
          </a:p>
          <a:p>
            <a:pPr lvl="1"/>
            <a:r>
              <a:rPr lang="ja-JP" altLang="en-US" dirty="0"/>
              <a:t>標本平均を計算することのできる連続型変数を測定する．「成功」と「失敗」のように計数を行う変数の場合には，割合の差の検定（</a:t>
            </a:r>
            <a:r>
              <a:rPr lang="ja-JP" altLang="en-US" dirty="0">
                <a:hlinkClick r:id="rId2" action="ppaction://hlinksldjump"/>
              </a:rPr>
              <a:t>後述</a:t>
            </a:r>
            <a:r>
              <a:rPr lang="ja-JP" altLang="en-US" dirty="0"/>
              <a:t>）あるいは分割表の検定（第</a:t>
            </a:r>
            <a:r>
              <a:rPr lang="en-US" altLang="ja-JP" dirty="0"/>
              <a:t>10</a:t>
            </a:r>
            <a:r>
              <a:rPr lang="ja-JP" altLang="en-US" dirty="0"/>
              <a:t>章）を行う．</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２つの標本割合の分布</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fontScale="92500" lnSpcReduction="10000"/>
              </a:bodyPr>
              <a:lstStyle/>
              <a:p>
                <a:r>
                  <a:rPr kumimoji="1" lang="ja-JP" altLang="en-US" dirty="0"/>
                  <a:t>（大）標本を抽出し，２群それぞれの標本割合を</a:t>
                </a:r>
                <a:r>
                  <a:rPr lang="ja-JP" altLang="en-US" dirty="0"/>
                  <a:t>計算</a:t>
                </a:r>
                <a:r>
                  <a:rPr kumimoji="1" lang="ja-JP" altLang="en-US" dirty="0"/>
                  <a:t>することを何度も繰り返したとする．</a:t>
                </a:r>
                <a:endParaRPr kumimoji="1" lang="en-US" altLang="ja-JP" dirty="0"/>
              </a:p>
              <a:p>
                <a:pPr lvl="1"/>
                <a:r>
                  <a:rPr kumimoji="1" lang="ja-JP" altLang="en-US" dirty="0"/>
                  <a:t>第１群の標本割合の分布：</a:t>
                </a:r>
                <a14:m>
                  <m:oMath xmlns:m="http://schemas.openxmlformats.org/officeDocument/2006/math">
                    <m:r>
                      <a:rPr kumimoji="1" lang="en-US" altLang="ja-JP" b="0" i="1" smtClean="0">
                        <a:latin typeface="Cambria Math" panose="02040503050406030204" pitchFamily="18" charset="0"/>
                      </a:rPr>
                      <m:t>𝑁</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e>
                            </m:d>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1</m:t>
                                </m:r>
                              </m:sub>
                            </m:sSub>
                          </m:den>
                        </m:f>
                      </m:e>
                    </m:d>
                  </m:oMath>
                </a14:m>
                <a:endParaRPr lang="en-US" altLang="ja-JP" dirty="0"/>
              </a:p>
              <a:p>
                <a:pPr lvl="1"/>
                <a:endParaRPr lang="en-US" altLang="ja-JP" dirty="0"/>
              </a:p>
              <a:p>
                <a:pPr lvl="1"/>
                <a:r>
                  <a:rPr lang="ja-JP" altLang="en-US" dirty="0"/>
                  <a:t>第２群の標本割合の分布：</a:t>
                </a:r>
                <a14:m>
                  <m:oMath xmlns:m="http://schemas.openxmlformats.org/officeDocument/2006/math">
                    <m:r>
                      <a:rPr lang="en-US" altLang="ja-JP" i="1">
                        <a:latin typeface="Cambria Math" panose="02040503050406030204" pitchFamily="18" charset="0"/>
                      </a:rPr>
                      <m:t>𝑁</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b="0" i="1" smtClean="0">
                                    <a:latin typeface="Cambria Math" panose="02040503050406030204" pitchFamily="18" charset="0"/>
                                  </a:rPr>
                                  <m:t>2</m:t>
                                </m:r>
                              </m:sub>
                            </m:sSub>
                            <m:d>
                              <m:dPr>
                                <m:ctrlPr>
                                  <a:rPr lang="en-US" altLang="ja-JP" i="1">
                                    <a:latin typeface="Cambria Math" panose="02040503050406030204" pitchFamily="18" charset="0"/>
                                  </a:rPr>
                                </m:ctrlPr>
                              </m:dPr>
                              <m:e>
                                <m:r>
                                  <a:rPr lang="en-US" altLang="ja-JP" i="1">
                                    <a:latin typeface="Cambria Math" panose="02040503050406030204" pitchFamily="18" charset="0"/>
                                  </a:rPr>
                                  <m:t>1−</m:t>
                                </m:r>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b="0" i="1" smtClean="0">
                                        <a:latin typeface="Cambria Math" panose="02040503050406030204" pitchFamily="18" charset="0"/>
                                      </a:rPr>
                                      <m:t>2</m:t>
                                    </m:r>
                                  </m:sub>
                                </m:sSub>
                              </m:e>
                            </m:d>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b="0" i="1" smtClean="0">
                                    <a:latin typeface="Cambria Math" panose="02040503050406030204" pitchFamily="18" charset="0"/>
                                  </a:rPr>
                                  <m:t>2</m:t>
                                </m:r>
                              </m:sub>
                            </m:sSub>
                          </m:den>
                        </m:f>
                      </m:e>
                    </m:d>
                  </m:oMath>
                </a14:m>
                <a:endParaRPr lang="en-US" altLang="ja-JP" dirty="0"/>
              </a:p>
              <a:p>
                <a:endParaRPr lang="en-US" altLang="ja-JP" dirty="0"/>
              </a:p>
              <a:p>
                <a:r>
                  <a:rPr lang="ja-JP" altLang="en-US" dirty="0"/>
                  <a:t>第１群と第２群の標本割合の差の分布は？</a:t>
                </a:r>
                <a:endParaRPr lang="en-US" altLang="ja-JP" dirty="0"/>
              </a:p>
              <a:p>
                <a:pPr lvl="1"/>
                <a:r>
                  <a:rPr lang="ja-JP" altLang="en-US" dirty="0"/>
                  <a:t>２つの独立な確率変数の，差の分布を考える．</a:t>
                </a:r>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481" t="-2695"/>
                </a:stretch>
              </a:blipFill>
            </p:spPr>
            <p:txBody>
              <a:bodyPr/>
              <a:lstStyle/>
              <a:p>
                <a:r>
                  <a:rPr lang="ja-JP" altLang="en-US">
                    <a:noFill/>
                  </a:rPr>
                  <a:t> </a:t>
                </a:r>
              </a:p>
            </p:txBody>
          </p:sp>
        </mc:Fallback>
      </mc:AlternateContent>
      <p:sp>
        <p:nvSpPr>
          <p:cNvPr id="6" name="角丸四角形 5"/>
          <p:cNvSpPr/>
          <p:nvPr/>
        </p:nvSpPr>
        <p:spPr>
          <a:xfrm>
            <a:off x="1571604" y="3214686"/>
            <a:ext cx="2786082" cy="4286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中心極限定理による</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標本</a:t>
            </a:r>
            <a:r>
              <a:rPr lang="ja-JP" altLang="en-US" dirty="0"/>
              <a:t>割合</a:t>
            </a:r>
            <a:r>
              <a:rPr kumimoji="1" lang="ja-JP" altLang="en-US" dirty="0"/>
              <a:t>の差の分布</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lnSpcReduction="10000"/>
              </a:bodyPr>
              <a:lstStyle/>
              <a:p>
                <a:r>
                  <a:rPr kumimoji="1" lang="ja-JP" altLang="en-US" dirty="0"/>
                  <a:t>標本</a:t>
                </a:r>
                <a:r>
                  <a:rPr lang="ja-JP" altLang="en-US" dirty="0"/>
                  <a:t>割合</a:t>
                </a:r>
                <a:r>
                  <a:rPr kumimoji="1" lang="ja-JP" altLang="en-US" dirty="0"/>
                  <a:t>は確率変数なので，確率変数の差の分布に関する性質を適用できる．</a:t>
                </a:r>
                <a:endParaRPr kumimoji="1" lang="en-US" altLang="ja-JP" dirty="0"/>
              </a:p>
              <a:p>
                <a:pPr lvl="1"/>
                <a:endParaRPr kumimoji="1" lang="en-US" altLang="ja-JP" dirty="0"/>
              </a:p>
              <a:p>
                <a:pPr lvl="1"/>
                <a:r>
                  <a:rPr kumimoji="1" lang="ja-JP" altLang="en-US" dirty="0"/>
                  <a:t>第１群の標本</a:t>
                </a:r>
                <a:r>
                  <a:rPr lang="ja-JP" altLang="en-US" dirty="0"/>
                  <a:t>割合</a:t>
                </a:r>
                <a:r>
                  <a:rPr kumimoji="1" lang="ja-JP" altLang="en-US" dirty="0"/>
                  <a:t>の分布：</a:t>
                </a:r>
                <a14:m>
                  <m:oMath xmlns:m="http://schemas.openxmlformats.org/officeDocument/2006/math">
                    <m:r>
                      <a:rPr kumimoji="1" lang="en-US" altLang="ja-JP" b="0" i="1" smtClean="0">
                        <a:latin typeface="Cambria Math" panose="02040503050406030204" pitchFamily="18" charset="0"/>
                      </a:rPr>
                      <m:t>𝑁</m:t>
                    </m:r>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𝑝</m:t>
                                </m:r>
                              </m:e>
                              <m:sub>
                                <m:r>
                                  <a:rPr kumimoji="1" lang="en-US" altLang="ja-JP" b="0" i="1" smtClean="0">
                                    <a:latin typeface="Cambria Math" panose="02040503050406030204" pitchFamily="18" charset="0"/>
                                  </a:rPr>
                                  <m:t>1</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𝑞</m:t>
                                </m:r>
                              </m:e>
                              <m:sub>
                                <m:r>
                                  <a:rPr kumimoji="1" lang="en-US" altLang="ja-JP" b="0" i="1" smtClean="0">
                                    <a:latin typeface="Cambria Math" panose="02040503050406030204" pitchFamily="18" charset="0"/>
                                  </a:rPr>
                                  <m:t>1</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𝑛</m:t>
                                </m:r>
                              </m:e>
                              <m:sub>
                                <m:r>
                                  <a:rPr kumimoji="1" lang="en-US" altLang="ja-JP" b="0" i="1" smtClean="0">
                                    <a:latin typeface="Cambria Math" panose="02040503050406030204" pitchFamily="18" charset="0"/>
                                  </a:rPr>
                                  <m:t>1</m:t>
                                </m:r>
                              </m:sub>
                            </m:sSub>
                          </m:den>
                        </m:f>
                      </m:e>
                    </m:d>
                  </m:oMath>
                </a14:m>
                <a:endParaRPr kumimoji="1" lang="en-US" altLang="ja-JP" dirty="0"/>
              </a:p>
              <a:p>
                <a:pPr lvl="1"/>
                <a:endParaRPr lang="en-US" altLang="ja-JP" dirty="0"/>
              </a:p>
              <a:p>
                <a:pPr lvl="1"/>
                <a:r>
                  <a:rPr lang="ja-JP" altLang="en-US" dirty="0"/>
                  <a:t>第２群の標本割合の分布：</a:t>
                </a:r>
                <a14:m>
                  <m:oMath xmlns:m="http://schemas.openxmlformats.org/officeDocument/2006/math">
                    <m:r>
                      <a:rPr lang="en-US" altLang="ja-JP" i="1">
                        <a:latin typeface="Cambria Math" panose="02040503050406030204" pitchFamily="18" charset="0"/>
                      </a:rPr>
                      <m:t>𝑁</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i="1">
                                    <a:latin typeface="Cambria Math" panose="02040503050406030204" pitchFamily="18" charset="0"/>
                                  </a:rPr>
                                  <m:t>𝑝</m:t>
                                </m:r>
                              </m:e>
                              <m:sub>
                                <m:r>
                                  <a:rPr lang="en-US" altLang="ja-JP" b="0" i="1" smtClean="0">
                                    <a:latin typeface="Cambria Math" panose="02040503050406030204" pitchFamily="18" charset="0"/>
                                  </a:rPr>
                                  <m:t>2</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𝑞</m:t>
                                </m:r>
                              </m:e>
                              <m:sub>
                                <m:r>
                                  <a:rPr lang="en-US" altLang="ja-JP" b="0" i="1" smtClean="0">
                                    <a:latin typeface="Cambria Math" panose="02040503050406030204" pitchFamily="18" charset="0"/>
                                  </a:rPr>
                                  <m:t>2</m:t>
                                </m:r>
                              </m:sub>
                            </m:sSub>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𝑛</m:t>
                                </m:r>
                              </m:e>
                              <m:sub>
                                <m:r>
                                  <a:rPr lang="en-US" altLang="ja-JP" b="0" i="1" smtClean="0">
                                    <a:latin typeface="Cambria Math" panose="02040503050406030204" pitchFamily="18" charset="0"/>
                                  </a:rPr>
                                  <m:t>2</m:t>
                                </m:r>
                              </m:sub>
                            </m:sSub>
                          </m:den>
                        </m:f>
                      </m:e>
                    </m:d>
                  </m:oMath>
                </a14:m>
                <a:endParaRPr lang="en-US" altLang="ja-JP" dirty="0"/>
              </a:p>
              <a:p>
                <a:pPr lvl="1"/>
                <a:endParaRPr kumimoji="1" lang="en-US" altLang="ja-JP" dirty="0"/>
              </a:p>
              <a:p>
                <a:pPr lvl="1"/>
                <a:r>
                  <a:rPr lang="ja-JP" altLang="en-US" u="sng" dirty="0">
                    <a:solidFill>
                      <a:srgbClr val="FF0000"/>
                    </a:solidFill>
                  </a:rPr>
                  <a:t>標本割合の差の分布</a:t>
                </a:r>
                <a:r>
                  <a:rPr lang="ja-JP" altLang="en-US" dirty="0"/>
                  <a:t>：</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8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4716016" y="5447848"/>
                <a:ext cx="3352393" cy="829843"/>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1</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2</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2</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4716016" y="5447848"/>
                <a:ext cx="3352393" cy="82984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627784" y="3678515"/>
                <a:ext cx="15969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𝑞</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=1−</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627784" y="3678515"/>
                <a:ext cx="1596912" cy="369332"/>
              </a:xfrm>
              <a:prstGeom prst="rect">
                <a:avLst/>
              </a:prstGeom>
              <a:blipFill>
                <a:blip r:embed="rId4"/>
                <a:stretch>
                  <a:fillRect l="-4198" r="-1145"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2644729" y="4902339"/>
                <a:ext cx="16111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𝑞</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=1−</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2</m:t>
                          </m:r>
                        </m:sub>
                      </m:sSub>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644729" y="4902339"/>
                <a:ext cx="1611147" cy="369332"/>
              </a:xfrm>
              <a:prstGeom prst="rect">
                <a:avLst/>
              </a:prstGeom>
              <a:blipFill>
                <a:blip r:embed="rId5"/>
                <a:stretch>
                  <a:fillRect l="-4167" r="-1136" b="-24590"/>
                </a:stretch>
              </a:blipFill>
            </p:spPr>
            <p:txBody>
              <a:bodyPr/>
              <a:lstStyle/>
              <a:p>
                <a:r>
                  <a:rPr lang="ja-JP"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標準化と検定</a:t>
            </a:r>
          </a:p>
        </p:txBody>
      </p:sp>
      <p:sp>
        <p:nvSpPr>
          <p:cNvPr id="3" name="コンテンツ プレースホルダ 2"/>
          <p:cNvSpPr>
            <a:spLocks noGrp="1"/>
          </p:cNvSpPr>
          <p:nvPr>
            <p:ph idx="1"/>
          </p:nvPr>
        </p:nvSpPr>
        <p:spPr/>
        <p:txBody>
          <a:bodyPr/>
          <a:lstStyle/>
          <a:p>
            <a:r>
              <a:rPr lang="ja-JP" altLang="en-US" dirty="0"/>
              <a:t>標本割合の差の分布：</a:t>
            </a:r>
            <a:endParaRPr lang="en-US" altLang="ja-JP" dirty="0"/>
          </a:p>
          <a:p>
            <a:endParaRPr kumimoji="1" lang="en-US" altLang="ja-JP" dirty="0"/>
          </a:p>
          <a:p>
            <a:endParaRPr lang="en-US" altLang="ja-JP" dirty="0"/>
          </a:p>
          <a:p>
            <a:r>
              <a:rPr lang="ja-JP" altLang="en-US" u="sng" dirty="0"/>
              <a:t>得られた標本割合の差を標準化すれば，標準正規分布を用いた検定を行うことができる．</a:t>
            </a:r>
            <a:endParaRPr kumimoji="1" lang="ja-JP" altLang="en-US" u="sng" dirty="0"/>
          </a:p>
        </p:txBody>
      </p:sp>
      <mc:AlternateContent xmlns:mc="http://schemas.openxmlformats.org/markup-compatibility/2006" xmlns:a14="http://schemas.microsoft.com/office/drawing/2010/main">
        <mc:Choice Requires="a14">
          <p:sp>
            <p:nvSpPr>
              <p:cNvPr id="6" name="テキスト ボックス 5"/>
              <p:cNvSpPr txBox="1"/>
              <p:nvPr/>
            </p:nvSpPr>
            <p:spPr>
              <a:xfrm>
                <a:off x="2021470" y="2492896"/>
                <a:ext cx="3352393" cy="829843"/>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1</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1</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i="1">
                                      <a:latin typeface="Cambria Math" panose="02040503050406030204" pitchFamily="18" charset="0"/>
                                    </a:rPr>
                                    <m:t>2</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i="1">
                                      <a:latin typeface="Cambria Math" panose="02040503050406030204" pitchFamily="18" charset="0"/>
                                    </a:rPr>
                                    <m:t>2</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021470" y="2492896"/>
                <a:ext cx="3352393" cy="82984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2021470" y="4754056"/>
                <a:ext cx="4013983" cy="1372107"/>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𝑧</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2</m:t>
                                  </m:r>
                                </m:sub>
                              </m:sSub>
                            </m:e>
                          </m:d>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2</m:t>
                                  </m:r>
                                </m:sub>
                              </m:sSub>
                            </m:e>
                          </m:d>
                        </m:num>
                        <m:den>
                          <m:rad>
                            <m:radPr>
                              <m:degHide m:val="on"/>
                              <m:ctrlPr>
                                <a:rPr kumimoji="1" lang="en-US" altLang="ja-JP" sz="2800" b="0" i="1" smtClean="0">
                                  <a:latin typeface="Cambria Math" panose="02040503050406030204" pitchFamily="18" charset="0"/>
                                </a:rPr>
                              </m:ctrlPr>
                            </m:radPr>
                            <m:deg/>
                            <m:e>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1</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𝑞</m:t>
                                      </m:r>
                                    </m:e>
                                    <m:sub>
                                      <m:r>
                                        <a:rPr kumimoji="1" lang="en-US" altLang="ja-JP" sz="2800" b="0" i="1" smtClean="0">
                                          <a:latin typeface="Cambria Math" panose="02040503050406030204" pitchFamily="18" charset="0"/>
                                        </a:rPr>
                                        <m:t>1</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1</m:t>
                                      </m:r>
                                    </m:sub>
                                  </m:sSub>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2</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𝑞</m:t>
                                      </m:r>
                                    </m:e>
                                    <m:sub>
                                      <m:r>
                                        <a:rPr kumimoji="1" lang="en-US" altLang="ja-JP" sz="2800" b="0" i="1" smtClean="0">
                                          <a:latin typeface="Cambria Math" panose="02040503050406030204" pitchFamily="18" charset="0"/>
                                        </a:rPr>
                                        <m:t>2</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2</m:t>
                                      </m:r>
                                    </m:sub>
                                  </m:sSub>
                                </m:den>
                              </m:f>
                            </m:e>
                          </m:rad>
                        </m:den>
                      </m:f>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021470" y="4754056"/>
                <a:ext cx="4013983" cy="1372107"/>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帰無仮説（</a:t>
            </a:r>
            <a:r>
              <a:rPr lang="en-US" altLang="ja-JP" i="1" dirty="0">
                <a:latin typeface="Times New Roman" pitchFamily="18" charset="0"/>
                <a:cs typeface="Times New Roman" pitchFamily="18" charset="0"/>
              </a:rPr>
              <a:t> p</a:t>
            </a:r>
            <a:r>
              <a:rPr lang="en-US" altLang="ja-JP" baseline="-25000" dirty="0"/>
              <a:t>1</a:t>
            </a:r>
            <a:r>
              <a:rPr lang="en-US" altLang="ja-JP" dirty="0"/>
              <a:t> = </a:t>
            </a:r>
            <a:r>
              <a:rPr lang="en-US" altLang="ja-JP" i="1" dirty="0">
                <a:latin typeface="Times New Roman" pitchFamily="18" charset="0"/>
                <a:cs typeface="Times New Roman" pitchFamily="18" charset="0"/>
              </a:rPr>
              <a:t>p</a:t>
            </a:r>
            <a:r>
              <a:rPr lang="en-US" altLang="ja-JP" baseline="-25000" dirty="0"/>
              <a:t>2</a:t>
            </a:r>
            <a:r>
              <a:rPr lang="en-US" altLang="ja-JP" dirty="0"/>
              <a:t> </a:t>
            </a:r>
            <a:r>
              <a:rPr lang="ja-JP" altLang="en-US" dirty="0"/>
              <a:t>）が正しいと仮定すると，</a:t>
            </a:r>
            <a:br>
              <a:rPr lang="en-US" altLang="ja-JP" dirty="0"/>
            </a:br>
            <a:r>
              <a:rPr lang="en-US" altLang="ja-JP" i="1" dirty="0">
                <a:latin typeface="Times New Roman" pitchFamily="18" charset="0"/>
                <a:cs typeface="Times New Roman" pitchFamily="18" charset="0"/>
              </a:rPr>
              <a:t> p</a:t>
            </a:r>
            <a:r>
              <a:rPr lang="en-US" altLang="ja-JP" baseline="-25000" dirty="0"/>
              <a:t>1</a:t>
            </a:r>
            <a:r>
              <a:rPr lang="en-US" altLang="ja-JP" dirty="0"/>
              <a:t> = </a:t>
            </a:r>
            <a:r>
              <a:rPr lang="en-US" altLang="ja-JP" i="1" dirty="0">
                <a:latin typeface="Times New Roman" pitchFamily="18" charset="0"/>
                <a:cs typeface="Times New Roman" pitchFamily="18" charset="0"/>
              </a:rPr>
              <a:t>p</a:t>
            </a:r>
            <a:r>
              <a:rPr lang="en-US" altLang="ja-JP" baseline="-25000" dirty="0"/>
              <a:t>2</a:t>
            </a:r>
            <a:r>
              <a:rPr lang="en-US" altLang="ja-JP" dirty="0"/>
              <a:t> = </a:t>
            </a:r>
            <a:r>
              <a:rPr lang="en-US" altLang="ja-JP" i="1" dirty="0">
                <a:latin typeface="Times New Roman" pitchFamily="18" charset="0"/>
                <a:cs typeface="Times New Roman" pitchFamily="18" charset="0"/>
              </a:rPr>
              <a:t>p</a:t>
            </a:r>
            <a:r>
              <a:rPr lang="en-US" altLang="ja-JP" dirty="0"/>
              <a:t>,</a:t>
            </a:r>
            <a:r>
              <a:rPr lang="ja-JP" altLang="en-US" dirty="0"/>
              <a:t>　</a:t>
            </a:r>
            <a:r>
              <a:rPr lang="en-US" altLang="ja-JP" i="1" dirty="0">
                <a:latin typeface="Times New Roman" pitchFamily="18" charset="0"/>
                <a:cs typeface="Times New Roman" pitchFamily="18" charset="0"/>
              </a:rPr>
              <a:t>q</a:t>
            </a:r>
            <a:r>
              <a:rPr lang="en-US" altLang="ja-JP" dirty="0"/>
              <a:t> = 1 - </a:t>
            </a:r>
            <a:r>
              <a:rPr lang="en-US" altLang="ja-JP" i="1" dirty="0">
                <a:latin typeface="Times New Roman" pitchFamily="18" charset="0"/>
                <a:cs typeface="Times New Roman" pitchFamily="18" charset="0"/>
              </a:rPr>
              <a:t>p </a:t>
            </a:r>
            <a:r>
              <a:rPr lang="ja-JP" altLang="en-US" dirty="0">
                <a:latin typeface="Times New Roman" pitchFamily="18" charset="0"/>
                <a:cs typeface="Times New Roman" pitchFamily="18" charset="0"/>
              </a:rPr>
              <a:t>として，</a:t>
            </a:r>
            <a:endParaRPr lang="en-US" altLang="ja-JP" dirty="0">
              <a:latin typeface="Times New Roman" pitchFamily="18" charset="0"/>
              <a:cs typeface="Times New Roman" pitchFamily="18" charset="0"/>
            </a:endParaRPr>
          </a:p>
          <a:p>
            <a:endParaRPr kumimoji="1" lang="en-US" altLang="ja-JP" dirty="0"/>
          </a:p>
          <a:p>
            <a:endParaRPr lang="en-US" altLang="ja-JP" dirty="0"/>
          </a:p>
          <a:p>
            <a:endParaRPr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1785918" y="4149080"/>
                <a:ext cx="6737485" cy="1372107"/>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𝑧</m:t>
                      </m:r>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2</m:t>
                                  </m:r>
                                </m:sub>
                              </m:sSub>
                            </m:e>
                          </m:d>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2</m:t>
                                  </m:r>
                                </m:sub>
                              </m:sSub>
                            </m:e>
                          </m:d>
                        </m:num>
                        <m:den>
                          <m:rad>
                            <m:radPr>
                              <m:degHide m:val="on"/>
                              <m:ctrlPr>
                                <a:rPr kumimoji="1" lang="en-US" altLang="ja-JP" sz="2800" b="0" i="1" smtClean="0">
                                  <a:latin typeface="Cambria Math" panose="02040503050406030204" pitchFamily="18" charset="0"/>
                                </a:rPr>
                              </m:ctrlPr>
                            </m:radPr>
                            <m:deg/>
                            <m:e>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1</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𝑞</m:t>
                                      </m:r>
                                    </m:e>
                                    <m:sub>
                                      <m:r>
                                        <a:rPr kumimoji="1" lang="en-US" altLang="ja-JP" sz="2800" b="0" i="1" smtClean="0">
                                          <a:latin typeface="Cambria Math" panose="02040503050406030204" pitchFamily="18" charset="0"/>
                                        </a:rPr>
                                        <m:t>1</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1</m:t>
                                      </m:r>
                                    </m:sub>
                                  </m:sSub>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𝑝</m:t>
                                      </m:r>
                                    </m:e>
                                    <m:sub>
                                      <m:r>
                                        <a:rPr kumimoji="1" lang="en-US" altLang="ja-JP" sz="2800" b="0" i="1" smtClean="0">
                                          <a:latin typeface="Cambria Math" panose="02040503050406030204" pitchFamily="18" charset="0"/>
                                        </a:rPr>
                                        <m:t>2</m:t>
                                      </m:r>
                                    </m:sub>
                                  </m:sSub>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𝑞</m:t>
                                      </m:r>
                                    </m:e>
                                    <m:sub>
                                      <m:r>
                                        <a:rPr kumimoji="1" lang="en-US" altLang="ja-JP" sz="2800" b="0" i="1" smtClean="0">
                                          <a:latin typeface="Cambria Math" panose="02040503050406030204" pitchFamily="18" charset="0"/>
                                        </a:rPr>
                                        <m:t>2</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2</m:t>
                                      </m:r>
                                    </m:sub>
                                  </m:sSub>
                                </m:den>
                              </m:f>
                            </m:e>
                          </m:rad>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acc>
                                <m:accPr>
                                  <m:chr m:val="̂"/>
                                  <m:ctrlPr>
                                    <a:rPr kumimoji="1" lang="en-US" altLang="ja-JP" sz="2800" b="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e>
                            <m:sub>
                              <m:r>
                                <a:rPr kumimoji="1" lang="en-US" altLang="ja-JP" sz="2800" b="0" i="1" smtClean="0">
                                  <a:latin typeface="Cambria Math" panose="02040503050406030204" pitchFamily="18" charset="0"/>
                                </a:rPr>
                                <m:t>2</m:t>
                              </m:r>
                            </m:sub>
                          </m:sSub>
                        </m:num>
                        <m:den>
                          <m:rad>
                            <m:radPr>
                              <m:degHide m:val="on"/>
                              <m:ctrlPr>
                                <a:rPr kumimoji="1" lang="en-US" altLang="ja-JP" sz="2800" b="0" i="1" smtClean="0">
                                  <a:latin typeface="Cambria Math" panose="02040503050406030204" pitchFamily="18" charset="0"/>
                                </a:rPr>
                              </m:ctrlPr>
                            </m:radPr>
                            <m:deg/>
                            <m:e>
                              <m:r>
                                <a:rPr kumimoji="1" lang="en-US" altLang="ja-JP" sz="2800" b="0" i="1" smtClean="0">
                                  <a:latin typeface="Cambria Math" panose="02040503050406030204" pitchFamily="18" charset="0"/>
                                </a:rPr>
                                <m:t>𝑝𝑞</m:t>
                              </m:r>
                              <m:d>
                                <m:dPr>
                                  <m:ctrlPr>
                                    <a:rPr kumimoji="1" lang="en-US" altLang="ja-JP" sz="2800" b="0" i="1" smtClean="0">
                                      <a:latin typeface="Cambria Math" panose="02040503050406030204" pitchFamily="18" charset="0"/>
                                    </a:rPr>
                                  </m:ctrlPr>
                                </m:dPr>
                                <m:e>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1</m:t>
                                          </m:r>
                                        </m:sub>
                                      </m:sSub>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2</m:t>
                                          </m:r>
                                        </m:sub>
                                      </m:sSub>
                                    </m:den>
                                  </m:f>
                                </m:e>
                              </m:d>
                            </m:e>
                          </m:rad>
                        </m:den>
                      </m:f>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785918" y="4149080"/>
                <a:ext cx="6737485" cy="137210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1785918" y="2924944"/>
                <a:ext cx="5428217"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𝑞</m:t>
                              </m:r>
                            </m:e>
                            <m:sub>
                              <m:r>
                                <a:rPr kumimoji="1" lang="en-US" altLang="ja-JP" sz="2400" b="0" i="1" smtClean="0">
                                  <a:latin typeface="Cambria Math" panose="02040503050406030204" pitchFamily="18" charset="0"/>
                                </a:rPr>
                                <m:t>1</m:t>
                              </m:r>
                            </m:sub>
                          </m:sSub>
                        </m:num>
                        <m:den>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𝑝</m:t>
                              </m:r>
                            </m:e>
                            <m:sub>
                              <m:r>
                                <a:rPr lang="en-US" altLang="ja-JP" sz="2400" b="0" i="1" smtClean="0">
                                  <a:latin typeface="Cambria Math" panose="02040503050406030204" pitchFamily="18" charset="0"/>
                                </a:rPr>
                                <m:t>2</m:t>
                              </m:r>
                            </m:sub>
                          </m:sSub>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𝑞</m:t>
                              </m:r>
                            </m:e>
                            <m:sub>
                              <m:r>
                                <a:rPr lang="en-US" altLang="ja-JP" sz="2400" b="0" i="1" smtClean="0">
                                  <a:latin typeface="Cambria Math" panose="02040503050406030204" pitchFamily="18" charset="0"/>
                                </a:rPr>
                                <m:t>2</m:t>
                              </m:r>
                            </m:sub>
                          </m:sSub>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b="0" i="1" smtClean="0">
                                  <a:latin typeface="Cambria Math" panose="02040503050406030204" pitchFamily="18" charset="0"/>
                                </a:rPr>
                                <m:t>2</m:t>
                              </m:r>
                            </m:sub>
                          </m:sSub>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𝑝𝑞</m:t>
                          </m:r>
                        </m:num>
                        <m:den>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1</m:t>
                              </m:r>
                            </m:sub>
                          </m:sSub>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𝑝𝑞</m:t>
                          </m:r>
                        </m:num>
                        <m:den>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2</m:t>
                              </m:r>
                            </m:sub>
                          </m:sSub>
                        </m:den>
                      </m:f>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𝑝𝑞</m:t>
                      </m:r>
                      <m:d>
                        <m:dPr>
                          <m:ctrlPr>
                            <a:rPr lang="en-US" altLang="ja-JP" sz="2400" b="0" i="1" smtClean="0">
                              <a:latin typeface="Cambria Math" panose="02040503050406030204" pitchFamily="18" charset="0"/>
                            </a:rPr>
                          </m:ctrlPr>
                        </m:dPr>
                        <m:e>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1</m:t>
                                  </m:r>
                                </m:sub>
                              </m:sSub>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785918" y="2924944"/>
                <a:ext cx="5428217" cy="829843"/>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母集団割合が未知の場合</a:t>
            </a:r>
            <a:endParaRPr lang="en-US" altLang="ja-JP" dirty="0"/>
          </a:p>
          <a:p>
            <a:pPr lvl="1"/>
            <a:r>
              <a:rPr lang="ja-JP" altLang="en-US" dirty="0"/>
              <a:t>大標本（目安として </a:t>
            </a:r>
            <a:r>
              <a:rPr lang="en-US" altLang="ja-JP" i="1" dirty="0">
                <a:latin typeface="Times New Roman" pitchFamily="18" charset="0"/>
                <a:cs typeface="Times New Roman" pitchFamily="18" charset="0"/>
              </a:rPr>
              <a:t>n</a:t>
            </a:r>
            <a:r>
              <a:rPr lang="en-US" altLang="ja-JP" baseline="-25000" dirty="0">
                <a:latin typeface="Times New Roman" pitchFamily="18" charset="0"/>
                <a:cs typeface="Times New Roman" pitchFamily="18" charset="0"/>
              </a:rPr>
              <a:t>1</a:t>
            </a:r>
            <a:r>
              <a:rPr lang="en-US" altLang="ja-JP" dirty="0"/>
              <a:t> &gt; 25</a:t>
            </a:r>
            <a:r>
              <a:rPr lang="ja-JP" altLang="en-US" dirty="0" err="1"/>
              <a:t>，</a:t>
            </a:r>
            <a:r>
              <a:rPr lang="en-US" altLang="ja-JP" i="1" dirty="0">
                <a:latin typeface="Times New Roman" pitchFamily="18" charset="0"/>
                <a:cs typeface="Times New Roman" pitchFamily="18" charset="0"/>
              </a:rPr>
              <a:t> n</a:t>
            </a:r>
            <a:r>
              <a:rPr lang="en-US" altLang="ja-JP" baseline="-25000" dirty="0">
                <a:latin typeface="Times New Roman" pitchFamily="18" charset="0"/>
                <a:cs typeface="Times New Roman" pitchFamily="18" charset="0"/>
              </a:rPr>
              <a:t>2</a:t>
            </a:r>
            <a:r>
              <a:rPr lang="en-US" altLang="ja-JP" dirty="0"/>
              <a:t> &gt; 25</a:t>
            </a:r>
            <a:r>
              <a:rPr lang="ja-JP" altLang="en-US" dirty="0"/>
              <a:t>）では，標本割合で代用する．ただし，２群を合併して母集団割合を推定する（下の式）．</a:t>
            </a:r>
            <a:endParaRPr lang="en-US" altLang="ja-JP" dirty="0"/>
          </a:p>
          <a:p>
            <a:pPr lvl="1"/>
            <a:r>
              <a:rPr lang="ja-JP" altLang="en-US" dirty="0"/>
              <a:t>小標本の場合は分割表の検定（第</a:t>
            </a:r>
            <a:r>
              <a:rPr lang="en-US" altLang="ja-JP" dirty="0"/>
              <a:t>10</a:t>
            </a:r>
            <a:r>
              <a:rPr lang="ja-JP" altLang="en-US" dirty="0"/>
              <a:t>章） にする．</a:t>
            </a:r>
            <a:endParaRPr lang="en-US" altLang="ja-JP" dirty="0"/>
          </a:p>
        </p:txBody>
      </p:sp>
      <mc:AlternateContent xmlns:mc="http://schemas.openxmlformats.org/markup-compatibility/2006" xmlns:a14="http://schemas.microsoft.com/office/drawing/2010/main">
        <mc:Choice Requires="a14">
          <p:sp>
            <p:nvSpPr>
              <p:cNvPr id="4" name="テキスト ボックス 3"/>
              <p:cNvSpPr txBox="1"/>
              <p:nvPr/>
            </p:nvSpPr>
            <p:spPr>
              <a:xfrm>
                <a:off x="845205" y="4293096"/>
                <a:ext cx="1920590" cy="8885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800" i="1" smtClean="0">
                              <a:latin typeface="Cambria Math" panose="02040503050406030204" pitchFamily="18" charset="0"/>
                            </a:rPr>
                          </m:ctrlPr>
                        </m:accPr>
                        <m:e>
                          <m:r>
                            <a:rPr kumimoji="1" lang="en-US" altLang="ja-JP" sz="2800" b="0" i="1" smtClean="0">
                              <a:latin typeface="Cambria Math" panose="02040503050406030204" pitchFamily="18" charset="0"/>
                            </a:rPr>
                            <m:t>𝑝</m:t>
                          </m:r>
                        </m:e>
                      </m:acc>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𝑘</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𝑘</m:t>
                              </m:r>
                            </m:e>
                            <m:sub>
                              <m:r>
                                <a:rPr kumimoji="1" lang="en-US" altLang="ja-JP" sz="2800" b="0" i="1" smtClean="0">
                                  <a:latin typeface="Cambria Math" panose="02040503050406030204" pitchFamily="18" charset="0"/>
                                </a:rPr>
                                <m:t>2</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𝑛</m:t>
                              </m:r>
                            </m:e>
                            <m:sub>
                              <m:r>
                                <a:rPr kumimoji="1" lang="en-US" altLang="ja-JP" sz="2800" b="0" i="1" smtClean="0">
                                  <a:latin typeface="Cambria Math" panose="02040503050406030204" pitchFamily="18" charset="0"/>
                                </a:rPr>
                                <m:t>2</m:t>
                              </m:r>
                            </m:sub>
                          </m:sSub>
                        </m:den>
                      </m:f>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45205" y="4293096"/>
                <a:ext cx="1920590" cy="88851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3183045" y="4293096"/>
                <a:ext cx="5091779" cy="1162369"/>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𝑝</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𝑝</m:t>
                                  </m:r>
                                </m:e>
                              </m:acc>
                            </m:e>
                            <m:sub>
                              <m:r>
                                <a:rPr kumimoji="1" lang="en-US" altLang="ja-JP" sz="2400" b="0" i="1" smtClean="0">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2</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f>
                                    <m:fPr>
                                      <m:ctrlPr>
                                        <a:rPr lang="en-US" altLang="ja-JP" sz="2400" i="1">
                                          <a:latin typeface="Cambria Math" panose="02040503050406030204" pitchFamily="18" charset="0"/>
                                        </a:rPr>
                                      </m:ctrlPr>
                                    </m:fPr>
                                    <m:num>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𝑘</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𝑘</m:t>
                                          </m:r>
                                        </m:e>
                                        <m:sub>
                                          <m:r>
                                            <a:rPr lang="en-US" altLang="ja-JP" sz="2400" i="1">
                                              <a:latin typeface="Cambria Math" panose="02040503050406030204" pitchFamily="18" charset="0"/>
                                            </a:rPr>
                                            <m:t>2</m:t>
                                          </m:r>
                                        </m:sub>
                                      </m:sSub>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den>
                                  </m:f>
                                </m:e>
                              </m:d>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e>
                          </m:rad>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3183045" y="4293096"/>
                <a:ext cx="5091779" cy="1162369"/>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例題（テキスト</a:t>
            </a:r>
            <a:r>
              <a:rPr lang="en-US" altLang="ja-JP" dirty="0"/>
              <a:t> p.176-177</a:t>
            </a:r>
            <a:r>
              <a:rPr kumimoji="1" lang="ja-JP" altLang="en-US" dirty="0"/>
              <a:t>）</a:t>
            </a:r>
          </a:p>
        </p:txBody>
      </p:sp>
      <p:sp>
        <p:nvSpPr>
          <p:cNvPr id="3" name="コンテンツ プレースホルダ 2"/>
          <p:cNvSpPr>
            <a:spLocks noGrp="1"/>
          </p:cNvSpPr>
          <p:nvPr>
            <p:ph idx="1"/>
          </p:nvPr>
        </p:nvSpPr>
        <p:spPr/>
        <p:txBody>
          <a:bodyPr/>
          <a:lstStyle/>
          <a:p>
            <a:r>
              <a:rPr kumimoji="1" lang="ja-JP" altLang="en-US" dirty="0"/>
              <a:t>２種類の薬Ａ，Ｂの効果</a:t>
            </a:r>
            <a:r>
              <a:rPr lang="ja-JP" altLang="en-US" dirty="0"/>
              <a:t>を，それぞれ</a:t>
            </a:r>
            <a:r>
              <a:rPr lang="en-US" altLang="ja-JP" dirty="0"/>
              <a:t>200</a:t>
            </a:r>
            <a:r>
              <a:rPr lang="ja-JP" altLang="en-US" dirty="0"/>
              <a:t>人ずつに投与してテストする．</a:t>
            </a:r>
            <a:endParaRPr lang="en-US" altLang="ja-JP" dirty="0"/>
          </a:p>
          <a:p>
            <a:pPr lvl="1"/>
            <a:r>
              <a:rPr lang="ja-JP" altLang="en-US" dirty="0"/>
              <a:t>効果は「あり」か「なし」のいずれかで測定．</a:t>
            </a:r>
            <a:endParaRPr lang="en-US" altLang="ja-JP" dirty="0"/>
          </a:p>
          <a:p>
            <a:r>
              <a:rPr kumimoji="1" lang="ja-JP" altLang="en-US" dirty="0"/>
              <a:t>問題意識：２つの</a:t>
            </a:r>
            <a:r>
              <a:rPr lang="ja-JP" altLang="en-US" dirty="0"/>
              <a:t>薬</a:t>
            </a:r>
            <a:r>
              <a:rPr kumimoji="1" lang="ja-JP" altLang="en-US" dirty="0"/>
              <a:t>の間で，効果に差はあるのか？</a:t>
            </a:r>
            <a:endParaRPr kumimoji="1"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p</a:t>
            </a:r>
            <a:r>
              <a:rPr lang="en-US" altLang="ja-JP" baseline="-25000" dirty="0"/>
              <a:t>1</a:t>
            </a:r>
            <a:r>
              <a:rPr lang="en-US" altLang="ja-JP" dirty="0"/>
              <a:t>=</a:t>
            </a:r>
            <a:r>
              <a:rPr lang="ja-JP" altLang="en-US" dirty="0"/>
              <a:t> </a:t>
            </a:r>
            <a:r>
              <a:rPr lang="en-US" altLang="ja-JP" i="1" dirty="0">
                <a:latin typeface="Times New Roman" pitchFamily="18" charset="0"/>
                <a:cs typeface="Times New Roman" pitchFamily="18" charset="0"/>
              </a:rPr>
              <a:t>p</a:t>
            </a:r>
            <a:r>
              <a:rPr lang="en-US" altLang="ja-JP" baseline="-25000" dirty="0">
                <a:latin typeface="Times New Roman" pitchFamily="18" charset="0"/>
                <a:cs typeface="Times New Roman" pitchFamily="18" charset="0"/>
              </a:rPr>
              <a:t>2  </a:t>
            </a:r>
            <a:r>
              <a:rPr lang="ja-JP" altLang="en-US" dirty="0">
                <a:latin typeface="Times New Roman" pitchFamily="18" charset="0"/>
                <a:cs typeface="Times New Roman" pitchFamily="18" charset="0"/>
              </a:rPr>
              <a:t>（母集団では，効果「あり」の割合は等しい）</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p</a:t>
            </a:r>
            <a:r>
              <a:rPr lang="en-US" altLang="ja-JP" baseline="-25000" dirty="0"/>
              <a:t>1 </a:t>
            </a:r>
            <a:r>
              <a:rPr lang="ja-JP" altLang="en-US" dirty="0"/>
              <a:t>≠ </a:t>
            </a:r>
            <a:r>
              <a:rPr lang="en-US" altLang="ja-JP" i="1" dirty="0">
                <a:latin typeface="Times New Roman" pitchFamily="18" charset="0"/>
                <a:cs typeface="Times New Roman" pitchFamily="18" charset="0"/>
              </a:rPr>
              <a:t>p</a:t>
            </a:r>
            <a:r>
              <a:rPr lang="en-US" altLang="ja-JP" baseline="-25000" dirty="0">
                <a:latin typeface="Times New Roman" pitchFamily="18" charset="0"/>
                <a:cs typeface="Times New Roman" pitchFamily="18" charset="0"/>
              </a:rPr>
              <a:t>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標本割合と母集団割合（推定値）</a:t>
                </a:r>
                <a:endParaRPr kumimoji="1" lang="en-US" altLang="ja-JP" dirty="0"/>
              </a:p>
              <a:p>
                <a:pPr lvl="1"/>
                <a:r>
                  <a:rPr lang="ja-JP" altLang="en-US" dirty="0"/>
                  <a:t>薬Ａ：</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𝑝</m:t>
                            </m:r>
                          </m:e>
                        </m:acc>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152</m:t>
                        </m:r>
                      </m:num>
                      <m:den>
                        <m:r>
                          <a:rPr lang="en-US" altLang="ja-JP" b="0" i="1" smtClean="0">
                            <a:latin typeface="Cambria Math" panose="02040503050406030204" pitchFamily="18" charset="0"/>
                          </a:rPr>
                          <m:t>200</m:t>
                        </m:r>
                      </m:den>
                    </m:f>
                    <m:r>
                      <a:rPr lang="en-US" altLang="ja-JP" b="0" i="1" smtClean="0">
                        <a:latin typeface="Cambria Math" panose="02040503050406030204" pitchFamily="18" charset="0"/>
                      </a:rPr>
                      <m:t>=0.76</m:t>
                    </m:r>
                  </m:oMath>
                </a14:m>
                <a:endParaRPr lang="en-US" altLang="ja-JP" dirty="0"/>
              </a:p>
              <a:p>
                <a:pPr lvl="1"/>
                <a:r>
                  <a:rPr lang="ja-JP" altLang="en-US" dirty="0"/>
                  <a:t>薬Ｂ：</a:t>
                </a:r>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𝑝</m:t>
                            </m:r>
                          </m:e>
                        </m:acc>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1</m:t>
                        </m:r>
                        <m:r>
                          <a:rPr lang="en-US" altLang="ja-JP" b="0" i="1" smtClean="0">
                            <a:latin typeface="Cambria Math" panose="02040503050406030204" pitchFamily="18" charset="0"/>
                          </a:rPr>
                          <m:t>3</m:t>
                        </m:r>
                        <m:r>
                          <a:rPr lang="en-US" altLang="ja-JP" i="1">
                            <a:latin typeface="Cambria Math" panose="02040503050406030204" pitchFamily="18" charset="0"/>
                          </a:rPr>
                          <m:t>2</m:t>
                        </m:r>
                      </m:num>
                      <m:den>
                        <m:r>
                          <a:rPr lang="en-US" altLang="ja-JP" i="1">
                            <a:latin typeface="Cambria Math" panose="02040503050406030204" pitchFamily="18" charset="0"/>
                          </a:rPr>
                          <m:t>200</m:t>
                        </m:r>
                      </m:den>
                    </m:f>
                    <m:r>
                      <a:rPr lang="en-US" altLang="ja-JP" i="1">
                        <a:latin typeface="Cambria Math" panose="02040503050406030204" pitchFamily="18" charset="0"/>
                      </a:rPr>
                      <m:t>=0.</m:t>
                    </m:r>
                    <m:r>
                      <a:rPr lang="en-US" altLang="ja-JP" b="0" i="1" smtClean="0">
                        <a:latin typeface="Cambria Math" panose="02040503050406030204" pitchFamily="18" charset="0"/>
                      </a:rPr>
                      <m:t>6</m:t>
                    </m:r>
                    <m:r>
                      <a:rPr lang="en-US" altLang="ja-JP" i="1">
                        <a:latin typeface="Cambria Math" panose="02040503050406030204" pitchFamily="18" charset="0"/>
                      </a:rPr>
                      <m:t>6</m:t>
                    </m:r>
                  </m:oMath>
                </a14:m>
                <a:endParaRPr kumimoji="1" lang="en-US" altLang="ja-JP" dirty="0"/>
              </a:p>
              <a:p>
                <a:r>
                  <a:rPr kumimoji="1" lang="ja-JP" altLang="en-US" dirty="0"/>
                  <a:t>検定統計量（帰無仮説が正しいと仮定）</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
        <p:nvSpPr>
          <p:cNvPr id="7" name="テキスト ボックス 6"/>
          <p:cNvSpPr txBox="1"/>
          <p:nvPr/>
        </p:nvSpPr>
        <p:spPr>
          <a:xfrm>
            <a:off x="6299767" y="5468808"/>
            <a:ext cx="1874231" cy="523220"/>
          </a:xfrm>
          <a:prstGeom prst="rect">
            <a:avLst/>
          </a:prstGeom>
          <a:noFill/>
        </p:spPr>
        <p:txBody>
          <a:bodyPr wrap="none" rtlCol="0">
            <a:spAutoFit/>
          </a:bodyPr>
          <a:lstStyle/>
          <a:p>
            <a:r>
              <a:rPr kumimoji="1" lang="ja-JP" altLang="en-US" sz="2800" dirty="0"/>
              <a:t>有意で</a:t>
            </a:r>
            <a:r>
              <a:rPr lang="ja-JP" altLang="en-US" sz="2800" dirty="0"/>
              <a:t>ある</a:t>
            </a:r>
            <a:endParaRPr kumimoji="1" lang="ja-JP" altLang="en-US" sz="2800" dirty="0"/>
          </a:p>
        </p:txBody>
      </p:sp>
      <p:sp>
        <p:nvSpPr>
          <p:cNvPr id="12" name="テキスト ボックス 11"/>
          <p:cNvSpPr txBox="1"/>
          <p:nvPr/>
        </p:nvSpPr>
        <p:spPr>
          <a:xfrm>
            <a:off x="5312274" y="2256340"/>
            <a:ext cx="2954655" cy="461665"/>
          </a:xfrm>
          <a:prstGeom prst="rect">
            <a:avLst/>
          </a:prstGeom>
          <a:noFill/>
        </p:spPr>
        <p:txBody>
          <a:bodyPr wrap="none" rtlCol="0">
            <a:spAutoFit/>
          </a:bodyPr>
          <a:lstStyle/>
          <a:p>
            <a:r>
              <a:rPr kumimoji="1" lang="ja-JP" altLang="en-US" sz="2400" dirty="0"/>
              <a:t>母集団割合の推定値</a:t>
            </a:r>
          </a:p>
        </p:txBody>
      </p:sp>
      <mc:AlternateContent xmlns:mc="http://schemas.openxmlformats.org/markup-compatibility/2006" xmlns:a14="http://schemas.microsoft.com/office/drawing/2010/main">
        <mc:Choice Requires="a14">
          <p:sp>
            <p:nvSpPr>
              <p:cNvPr id="4" name="テキスト ボックス 3"/>
              <p:cNvSpPr txBox="1"/>
              <p:nvPr/>
            </p:nvSpPr>
            <p:spPr>
              <a:xfrm>
                <a:off x="5578757" y="2718005"/>
                <a:ext cx="3002425" cy="7075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𝑝</m:t>
                          </m:r>
                        </m:e>
                      </m:acc>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152+132</m:t>
                          </m:r>
                        </m:num>
                        <m:den>
                          <m:r>
                            <a:rPr kumimoji="1" lang="en-US" altLang="ja-JP" sz="2400" b="0" i="1" smtClean="0">
                              <a:latin typeface="Cambria Math" panose="02040503050406030204" pitchFamily="18" charset="0"/>
                            </a:rPr>
                            <m:t>200+200</m:t>
                          </m:r>
                        </m:den>
                      </m:f>
                      <m:r>
                        <a:rPr kumimoji="1" lang="en-US" altLang="ja-JP" sz="2400" b="0" i="1" smtClean="0">
                          <a:latin typeface="Cambria Math" panose="02040503050406030204" pitchFamily="18" charset="0"/>
                        </a:rPr>
                        <m:t>=0.71</m:t>
                      </m:r>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578757" y="2718005"/>
                <a:ext cx="3002425" cy="70756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827994" y="4315607"/>
                <a:ext cx="7488012" cy="1153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0.76−0.66</m:t>
                          </m:r>
                        </m:num>
                        <m:den>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0.71</m:t>
                              </m:r>
                              <m:r>
                                <a:rPr kumimoji="1" lang="en-US" altLang="ja-JP" sz="2400" b="0" i="1" smtClean="0">
                                  <a:latin typeface="Cambria Math" panose="02040503050406030204" pitchFamily="18" charset="0"/>
                                  <a:ea typeface="Cambria Math" panose="02040503050406030204" pitchFamily="18" charset="0"/>
                                </a:rPr>
                                <m:t>×0.29×</m:t>
                              </m:r>
                              <m:d>
                                <m:dPr>
                                  <m:ctrlPr>
                                    <a:rPr kumimoji="1" lang="en-US" altLang="ja-JP" sz="2400" b="0" i="1" smtClean="0">
                                      <a:latin typeface="Cambria Math" panose="02040503050406030204" pitchFamily="18" charset="0"/>
                                      <a:ea typeface="Cambria Math" panose="02040503050406030204" pitchFamily="18" charset="0"/>
                                    </a:rPr>
                                  </m:ctrlPr>
                                </m:dPr>
                                <m:e>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1</m:t>
                                      </m:r>
                                    </m:num>
                                    <m:den>
                                      <m:r>
                                        <a:rPr kumimoji="1" lang="en-US" altLang="ja-JP" sz="2400" b="0" i="1" smtClean="0">
                                          <a:latin typeface="Cambria Math" panose="02040503050406030204" pitchFamily="18" charset="0"/>
                                          <a:ea typeface="Cambria Math" panose="02040503050406030204" pitchFamily="18" charset="0"/>
                                        </a:rPr>
                                        <m:t>200</m:t>
                                      </m:r>
                                    </m:den>
                                  </m:f>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ea typeface="Cambria Math" panose="02040503050406030204" pitchFamily="18" charset="0"/>
                                        </a:rPr>
                                      </m:ctrlPr>
                                    </m:fPr>
                                    <m:num>
                                      <m:r>
                                        <a:rPr kumimoji="1" lang="en-US" altLang="ja-JP" sz="2400" b="0" i="1" smtClean="0">
                                          <a:latin typeface="Cambria Math" panose="02040503050406030204" pitchFamily="18" charset="0"/>
                                          <a:ea typeface="Cambria Math" panose="02040503050406030204" pitchFamily="18" charset="0"/>
                                        </a:rPr>
                                        <m:t>1</m:t>
                                      </m:r>
                                    </m:num>
                                    <m:den>
                                      <m:r>
                                        <a:rPr kumimoji="1" lang="en-US" altLang="ja-JP" sz="2400" b="0" i="1" smtClean="0">
                                          <a:latin typeface="Cambria Math" panose="02040503050406030204" pitchFamily="18" charset="0"/>
                                          <a:ea typeface="Cambria Math" panose="02040503050406030204" pitchFamily="18" charset="0"/>
                                        </a:rPr>
                                        <m:t>200</m:t>
                                      </m:r>
                                    </m:den>
                                  </m:f>
                                </m:e>
                              </m:d>
                            </m:e>
                          </m:rad>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0.10</m:t>
                          </m:r>
                        </m:num>
                        <m:den>
                          <m:r>
                            <a:rPr kumimoji="1" lang="en-US" altLang="ja-JP" sz="2400" b="0" i="1" smtClean="0">
                              <a:latin typeface="Cambria Math" panose="02040503050406030204" pitchFamily="18" charset="0"/>
                            </a:rPr>
                            <m:t>0.045</m:t>
                          </m:r>
                        </m:den>
                      </m:f>
                      <m:r>
                        <a:rPr kumimoji="1" lang="en-US" altLang="ja-JP" sz="2400" b="0" i="1" smtClean="0">
                          <a:latin typeface="Cambria Math" panose="02040503050406030204" pitchFamily="18" charset="0"/>
                        </a:rPr>
                        <m:t>=2.22</m:t>
                      </m:r>
                      <m:r>
                        <a:rPr kumimoji="1" lang="en-US" altLang="ja-JP" sz="2400" b="0" i="1" smtClean="0">
                          <a:latin typeface="Cambria Math" panose="02040503050406030204" pitchFamily="18" charset="0"/>
                          <a:ea typeface="Cambria Math" panose="02040503050406030204" pitchFamily="18" charset="0"/>
                        </a:rPr>
                        <m:t>&gt;1.96</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827994" y="4315607"/>
                <a:ext cx="7488012" cy="1153201"/>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６．小標本法</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小標本での，特定の母平均に関する検定</a:t>
            </a:r>
            <a:endParaRPr lang="en-US" altLang="ja-JP" dirty="0"/>
          </a:p>
          <a:p>
            <a:pPr lvl="1">
              <a:buFont typeface="Wingdings" pitchFamily="2" charset="2"/>
              <a:buChar char="Ø"/>
            </a:pPr>
            <a:r>
              <a:rPr lang="ja-JP" altLang="en-US" i="1" dirty="0">
                <a:latin typeface="Times New Roman" pitchFamily="18" charset="0"/>
                <a:cs typeface="Times New Roman" pitchFamily="18" charset="0"/>
              </a:rPr>
              <a:t> </a:t>
            </a:r>
            <a:r>
              <a:rPr kumimoji="1" lang="en-US" altLang="ja-JP" i="1" dirty="0">
                <a:latin typeface="Times New Roman" pitchFamily="18" charset="0"/>
                <a:cs typeface="Times New Roman" pitchFamily="18" charset="0"/>
              </a:rPr>
              <a:t>H</a:t>
            </a:r>
            <a:r>
              <a:rPr kumimoji="1" lang="en-US" altLang="ja-JP" baseline="-25000" dirty="0"/>
              <a:t>0</a:t>
            </a:r>
            <a:r>
              <a:rPr kumimoji="1" lang="ja-JP" altLang="en-US" dirty="0"/>
              <a:t>：</a:t>
            </a:r>
            <a:r>
              <a:rPr lang="en-US" altLang="ja-JP" i="1" dirty="0">
                <a:latin typeface="Times New Roman" pitchFamily="18" charset="0"/>
                <a:cs typeface="Times New Roman" pitchFamily="18" charset="0"/>
              </a:rPr>
              <a:t> μ</a:t>
            </a:r>
            <a:r>
              <a:rPr lang="en-US" altLang="ja-JP" dirty="0"/>
              <a:t> =</a:t>
            </a:r>
            <a:r>
              <a:rPr lang="ja-JP" altLang="en-US" dirty="0"/>
              <a:t> </a:t>
            </a:r>
            <a:r>
              <a:rPr lang="en-US" altLang="ja-JP" i="1" dirty="0">
                <a:latin typeface="Times New Roman" pitchFamily="18" charset="0"/>
                <a:cs typeface="Times New Roman" pitchFamily="18" charset="0"/>
              </a:rPr>
              <a:t>μ</a:t>
            </a:r>
            <a:r>
              <a:rPr lang="en-US" altLang="ja-JP" baseline="-25000" dirty="0"/>
              <a:t>0</a:t>
            </a:r>
          </a:p>
          <a:p>
            <a:pPr lvl="1">
              <a:buFont typeface="Wingdings" pitchFamily="2" charset="2"/>
              <a:buChar char="Ø"/>
            </a:pPr>
            <a:r>
              <a:rPr lang="ja-JP" altLang="en-US" i="1" dirty="0">
                <a:latin typeface="Times New Roman" pitchFamily="18" charset="0"/>
                <a:cs typeface="Times New Roman" pitchFamily="18" charset="0"/>
              </a:rPr>
              <a:t> </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μ</a:t>
            </a:r>
            <a:r>
              <a:rPr lang="en-US" altLang="ja-JP" dirty="0"/>
              <a:t> </a:t>
            </a:r>
            <a:r>
              <a:rPr lang="ja-JP" altLang="en-US" dirty="0"/>
              <a:t>≠ </a:t>
            </a:r>
            <a:r>
              <a:rPr lang="en-US" altLang="ja-JP" i="1" dirty="0">
                <a:latin typeface="Times New Roman" pitchFamily="18" charset="0"/>
                <a:cs typeface="Times New Roman" pitchFamily="18" charset="0"/>
              </a:rPr>
              <a:t>μ</a:t>
            </a:r>
            <a:r>
              <a:rPr lang="en-US" altLang="ja-JP" baseline="-25000" dirty="0"/>
              <a:t>0</a:t>
            </a:r>
            <a:r>
              <a:rPr lang="ja-JP" altLang="en-US" dirty="0"/>
              <a:t> （両側検定の場合）</a:t>
            </a:r>
            <a:endParaRPr lang="en-US" altLang="ja-JP" baseline="-25000" dirty="0"/>
          </a:p>
          <a:p>
            <a:r>
              <a:rPr lang="ja-JP" altLang="en-US" dirty="0"/>
              <a:t>標本平均の標準化</a:t>
            </a:r>
            <a:endParaRPr lang="en-US" altLang="ja-JP" dirty="0"/>
          </a:p>
          <a:p>
            <a:endParaRPr lang="en-US" altLang="ja-JP" dirty="0"/>
          </a:p>
          <a:p>
            <a:r>
              <a:rPr lang="ja-JP" altLang="en-US" dirty="0"/>
              <a:t>母集団分散 </a:t>
            </a:r>
            <a:r>
              <a:rPr lang="en-US" altLang="ja-JP" i="1" dirty="0">
                <a:latin typeface="Times New Roman" pitchFamily="18" charset="0"/>
                <a:cs typeface="Times New Roman" pitchFamily="18" charset="0"/>
              </a:rPr>
              <a:t>σ</a:t>
            </a:r>
            <a:r>
              <a:rPr lang="en-US" altLang="ja-JP" baseline="30000" dirty="0"/>
              <a:t>2</a:t>
            </a:r>
            <a:r>
              <a:rPr lang="en-US" altLang="ja-JP" dirty="0"/>
              <a:t> </a:t>
            </a:r>
            <a:r>
              <a:rPr lang="ja-JP" altLang="en-US" dirty="0"/>
              <a:t>が未知の場合には，標本分散で置き換える．この検定統計量の分布は自由度 </a:t>
            </a:r>
            <a:r>
              <a:rPr lang="en-US" altLang="ja-JP" i="1" dirty="0">
                <a:latin typeface="Times New Roman" pitchFamily="18" charset="0"/>
                <a:cs typeface="Times New Roman" pitchFamily="18" charset="0"/>
              </a:rPr>
              <a:t>n</a:t>
            </a:r>
            <a:r>
              <a:rPr lang="en-US" altLang="ja-JP" dirty="0"/>
              <a:t>-1 </a:t>
            </a:r>
            <a:r>
              <a:rPr lang="ja-JP" altLang="en-US" dirty="0"/>
              <a:t>の </a:t>
            </a:r>
            <a:r>
              <a:rPr lang="en-US" altLang="ja-JP" i="1" dirty="0">
                <a:latin typeface="Times New Roman" pitchFamily="18" charset="0"/>
                <a:cs typeface="Times New Roman" pitchFamily="18" charset="0"/>
              </a:rPr>
              <a:t>t</a:t>
            </a:r>
            <a:r>
              <a:rPr lang="en-US" altLang="ja-JP" dirty="0"/>
              <a:t> </a:t>
            </a:r>
            <a:r>
              <a:rPr lang="ja-JP" altLang="en-US" dirty="0"/>
              <a:t>分布である．</a:t>
            </a:r>
            <a:endParaRPr lang="en-US" altLang="ja-JP" dirty="0"/>
          </a:p>
        </p:txBody>
      </p:sp>
      <mc:AlternateContent xmlns:mc="http://schemas.openxmlformats.org/markup-compatibility/2006" xmlns:a14="http://schemas.microsoft.com/office/drawing/2010/main">
        <mc:Choice Requires="a14">
          <p:sp>
            <p:nvSpPr>
              <p:cNvPr id="5" name="テキスト ボックス 4"/>
              <p:cNvSpPr txBox="1"/>
              <p:nvPr/>
            </p:nvSpPr>
            <p:spPr>
              <a:xfrm>
                <a:off x="4511897" y="3492919"/>
                <a:ext cx="1977593" cy="740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𝑍</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0</m:t>
                              </m:r>
                            </m:sub>
                          </m:sSub>
                        </m:num>
                        <m:den>
                          <m:r>
                            <a:rPr kumimoji="1" lang="ja-JP" altLang="en-US" sz="2400" b="0" i="1" smtClean="0">
                              <a:latin typeface="Cambria Math" panose="02040503050406030204" pitchFamily="18" charset="0"/>
                            </a:rPr>
                            <m:t>𝜎</m:t>
                          </m:r>
                        </m:den>
                      </m:f>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𝑛</m:t>
                          </m:r>
                        </m:e>
                      </m:ra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11897" y="3492919"/>
                <a:ext cx="1977593" cy="740524"/>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500693" y="5549085"/>
                <a:ext cx="1916679" cy="740524"/>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𝑋</m:t>
                              </m:r>
                            </m:e>
                          </m:acc>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0</m:t>
                              </m:r>
                            </m:sub>
                          </m:sSub>
                        </m:num>
                        <m:den>
                          <m:r>
                            <a:rPr kumimoji="1" lang="en-US" altLang="ja-JP" sz="2400" b="0" i="1" smtClean="0">
                              <a:latin typeface="Cambria Math" panose="02040503050406030204" pitchFamily="18" charset="0"/>
                            </a:rPr>
                            <m:t>𝑠</m:t>
                          </m:r>
                        </m:den>
                      </m:f>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𝑛</m:t>
                          </m:r>
                        </m:e>
                      </m:ra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500693" y="5549085"/>
                <a:ext cx="1916679" cy="740524"/>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例題（テキスト</a:t>
            </a:r>
            <a:r>
              <a:rPr lang="en-US" altLang="ja-JP" dirty="0"/>
              <a:t> p.178-179</a:t>
            </a:r>
            <a:r>
              <a:rPr lang="ja-JP" altLang="en-US" dirty="0"/>
              <a:t>）</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ミサイルの新しい推進燃料を，</a:t>
            </a:r>
            <a:r>
              <a:rPr kumimoji="1" lang="en-US" altLang="ja-JP" dirty="0"/>
              <a:t>10</a:t>
            </a:r>
            <a:r>
              <a:rPr lang="ja-JP" altLang="en-US" dirty="0"/>
              <a:t>個</a:t>
            </a:r>
            <a:r>
              <a:rPr kumimoji="1" lang="ja-JP" altLang="en-US" dirty="0"/>
              <a:t>の実験用ミサイルでテストする．</a:t>
            </a:r>
            <a:endParaRPr kumimoji="1" lang="en-US" altLang="ja-JP" dirty="0"/>
          </a:p>
          <a:p>
            <a:pPr lvl="1"/>
            <a:r>
              <a:rPr lang="ja-JP" altLang="en-US" dirty="0"/>
              <a:t>平均飛行距離を測定</a:t>
            </a:r>
            <a:endParaRPr lang="en-US" altLang="ja-JP" dirty="0"/>
          </a:p>
          <a:p>
            <a:r>
              <a:rPr kumimoji="1" lang="ja-JP" altLang="en-US" dirty="0"/>
              <a:t>問題意識：新しい推進燃料での平均飛行距離は，これまでの燃料での平均飛行距離</a:t>
            </a:r>
            <a:r>
              <a:rPr lang="ja-JP" altLang="en-US" dirty="0"/>
              <a:t>（</a:t>
            </a:r>
            <a:r>
              <a:rPr lang="en-US" altLang="ja-JP" dirty="0"/>
              <a:t>340</a:t>
            </a:r>
            <a:r>
              <a:rPr lang="ja-JP" altLang="en-US" dirty="0"/>
              <a:t>マイル）</a:t>
            </a:r>
            <a:r>
              <a:rPr kumimoji="1" lang="ja-JP" altLang="en-US" dirty="0"/>
              <a:t>よりも長いのか？</a:t>
            </a:r>
            <a:endParaRPr kumimoji="1"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μ</a:t>
            </a:r>
            <a:r>
              <a:rPr lang="en-US" altLang="ja-JP" dirty="0"/>
              <a:t>=</a:t>
            </a:r>
            <a:r>
              <a:rPr lang="ja-JP" altLang="en-US" dirty="0"/>
              <a:t> </a:t>
            </a:r>
            <a:r>
              <a:rPr lang="en-US" altLang="ja-JP" dirty="0">
                <a:latin typeface="Times New Roman" pitchFamily="18" charset="0"/>
                <a:cs typeface="Times New Roman" pitchFamily="18" charset="0"/>
              </a:rPr>
              <a:t>340</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μ</a:t>
            </a:r>
            <a:r>
              <a:rPr lang="en-US" altLang="ja-JP" baseline="-25000" dirty="0"/>
              <a:t> </a:t>
            </a:r>
            <a:r>
              <a:rPr lang="en-US" altLang="ja-JP" dirty="0"/>
              <a:t>&gt;</a:t>
            </a:r>
            <a:r>
              <a:rPr lang="ja-JP" altLang="en-US" dirty="0"/>
              <a:t> </a:t>
            </a:r>
            <a:r>
              <a:rPr lang="en-US" altLang="ja-JP" dirty="0"/>
              <a:t>340</a:t>
            </a:r>
            <a:r>
              <a:rPr lang="ja-JP" altLang="en-US" dirty="0">
                <a:latin typeface="Times New Roman" pitchFamily="18" charset="0"/>
                <a:cs typeface="Times New Roman" pitchFamily="18" charset="0"/>
              </a:rPr>
              <a:t>（片側検定）</a:t>
            </a:r>
            <a:endParaRPr lang="en-US" altLang="ja-JP" baseline="-25000" dirty="0">
              <a:latin typeface="Times New Roman" pitchFamily="18" charset="0"/>
              <a:cs typeface="Times New Roman" pitchFamily="18" charset="0"/>
            </a:endParaRP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dirty="0"/>
                  <a:t>標本平均と標本（不偏）分散</a:t>
                </a:r>
                <a:endParaRPr kumimoji="1" lang="en-US" altLang="ja-JP" dirty="0"/>
              </a:p>
              <a:p>
                <a:pPr lvl="1"/>
                <a:r>
                  <a:rPr lang="ja-JP" altLang="en-US" dirty="0"/>
                  <a:t>標本平均：</a:t>
                </a:r>
                <a14:m>
                  <m:oMath xmlns:m="http://schemas.openxmlformats.org/officeDocument/2006/math">
                    <m:acc>
                      <m:accPr>
                        <m:chr m:val="̅"/>
                        <m:ctrlPr>
                          <a:rPr lang="ja-JP" altLang="en-US" i="1" smtClean="0">
                            <a:latin typeface="Cambria Math" panose="02040503050406030204" pitchFamily="18" charset="0"/>
                          </a:rPr>
                        </m:ctrlPr>
                      </m:accPr>
                      <m:e>
                        <m:r>
                          <a:rPr lang="en-US" altLang="ja-JP" b="0" i="1" smtClean="0">
                            <a:latin typeface="Cambria Math" panose="02040503050406030204" pitchFamily="18" charset="0"/>
                          </a:rPr>
                          <m:t>𝑥</m:t>
                        </m:r>
                      </m:e>
                    </m:acc>
                    <m:r>
                      <a:rPr lang="en-US" altLang="ja-JP" b="0" i="1" smtClean="0">
                        <a:latin typeface="Cambria Math" panose="02040503050406030204" pitchFamily="18" charset="0"/>
                      </a:rPr>
                      <m:t>=360</m:t>
                    </m:r>
                  </m:oMath>
                </a14:m>
                <a:endParaRPr lang="en-US" altLang="ja-JP" dirty="0"/>
              </a:p>
              <a:p>
                <a:pPr lvl="1"/>
                <a:r>
                  <a:rPr kumimoji="1" lang="ja-JP" altLang="en-US" dirty="0"/>
                  <a:t>標本分散：</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𝑠</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=400</m:t>
                    </m:r>
                  </m:oMath>
                </a14:m>
                <a:r>
                  <a:rPr kumimoji="1" lang="ja-JP" altLang="en-US" dirty="0"/>
                  <a:t>（</a:t>
                </a:r>
                <a14:m>
                  <m:oMath xmlns:m="http://schemas.openxmlformats.org/officeDocument/2006/math">
                    <m:r>
                      <a:rPr kumimoji="1" lang="en-US" altLang="ja-JP" b="0" i="1" dirty="0" smtClean="0">
                        <a:latin typeface="Cambria Math" panose="02040503050406030204" pitchFamily="18" charset="0"/>
                      </a:rPr>
                      <m:t>𝑠</m:t>
                    </m:r>
                    <m:r>
                      <a:rPr kumimoji="1" lang="en-US" altLang="ja-JP" b="0" i="1" dirty="0" smtClean="0">
                        <a:latin typeface="Cambria Math" panose="02040503050406030204" pitchFamily="18" charset="0"/>
                      </a:rPr>
                      <m:t>=20</m:t>
                    </m:r>
                  </m:oMath>
                </a14:m>
                <a:r>
                  <a:rPr kumimoji="1" lang="ja-JP" altLang="en-US" dirty="0"/>
                  <a:t>）</a:t>
                </a:r>
                <a:endParaRPr kumimoji="1" lang="en-US" altLang="ja-JP" dirty="0"/>
              </a:p>
              <a:p>
                <a:r>
                  <a:rPr lang="ja-JP" altLang="en-US" dirty="0"/>
                  <a:t>検定統計量</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
        <p:nvSpPr>
          <p:cNvPr id="8" name="テキスト ボックス 7"/>
          <p:cNvSpPr txBox="1"/>
          <p:nvPr/>
        </p:nvSpPr>
        <p:spPr>
          <a:xfrm>
            <a:off x="1357290" y="4857760"/>
            <a:ext cx="6946132" cy="1200329"/>
          </a:xfrm>
          <a:prstGeom prst="rect">
            <a:avLst/>
          </a:prstGeom>
          <a:noFill/>
        </p:spPr>
        <p:txBody>
          <a:bodyPr wrap="none" rtlCol="0">
            <a:spAutoFit/>
          </a:bodyPr>
          <a:lstStyle/>
          <a:p>
            <a:r>
              <a:rPr lang="ja-JP" altLang="en-US" sz="2400" dirty="0"/>
              <a:t>帰無仮説が正しいとき</a:t>
            </a:r>
            <a:r>
              <a:rPr kumimoji="1" lang="ja-JP" altLang="en-US" sz="2400" dirty="0"/>
              <a:t>，自由度 </a:t>
            </a:r>
            <a:r>
              <a:rPr kumimoji="1" lang="en-US" altLang="ja-JP" sz="2400" dirty="0"/>
              <a:t>9 </a:t>
            </a:r>
            <a:r>
              <a:rPr kumimoji="1" lang="ja-JP" altLang="en-US" sz="2400" dirty="0"/>
              <a:t>の </a:t>
            </a:r>
            <a:r>
              <a:rPr kumimoji="1" lang="en-US" altLang="ja-JP" sz="2400" i="1" dirty="0">
                <a:latin typeface="Times New Roman" pitchFamily="18" charset="0"/>
                <a:cs typeface="Times New Roman" pitchFamily="18" charset="0"/>
              </a:rPr>
              <a:t>t</a:t>
            </a:r>
            <a:r>
              <a:rPr kumimoji="1" lang="en-US" altLang="ja-JP" sz="2400" dirty="0"/>
              <a:t> </a:t>
            </a:r>
            <a:r>
              <a:rPr kumimoji="1" lang="ja-JP" altLang="en-US" sz="2400" dirty="0"/>
              <a:t>分布に従う．</a:t>
            </a:r>
            <a:endParaRPr kumimoji="1" lang="en-US" altLang="ja-JP" sz="2400" dirty="0"/>
          </a:p>
          <a:p>
            <a:r>
              <a:rPr kumimoji="1" lang="ja-JP" altLang="en-US" sz="2400" dirty="0"/>
              <a:t>有意水準５％，片側検定での棄却限界値は </a:t>
            </a:r>
            <a:r>
              <a:rPr lang="en-US" altLang="ja-JP" sz="2400" i="1" dirty="0">
                <a:latin typeface="Times New Roman" pitchFamily="18" charset="0"/>
                <a:cs typeface="Times New Roman" pitchFamily="18" charset="0"/>
              </a:rPr>
              <a:t>t</a:t>
            </a:r>
            <a:r>
              <a:rPr lang="en-US" altLang="ja-JP" sz="2400" dirty="0"/>
              <a:t> = 1.833</a:t>
            </a:r>
          </a:p>
          <a:p>
            <a:r>
              <a:rPr lang="ja-JP" altLang="en-US" sz="2400" dirty="0"/>
              <a:t>したがって，有意である．</a:t>
            </a:r>
            <a:endParaRPr kumimoji="1" lang="en-US" altLang="ja-JP" sz="24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1763688" y="3863181"/>
                <a:ext cx="5100307" cy="6940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𝜇</m:t>
                          </m:r>
                        </m:num>
                        <m:den>
                          <m:r>
                            <a:rPr kumimoji="1" lang="en-US" altLang="ja-JP" sz="2400" b="0" i="1" smtClean="0">
                              <a:latin typeface="Cambria Math" panose="02040503050406030204" pitchFamily="18" charset="0"/>
                            </a:rPr>
                            <m:t>𝑠</m:t>
                          </m:r>
                        </m:den>
                      </m:f>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𝑛</m:t>
                          </m:r>
                        </m:e>
                      </m:ra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360−340</m:t>
                          </m:r>
                        </m:num>
                        <m:den>
                          <m:r>
                            <a:rPr kumimoji="1" lang="en-US" altLang="ja-JP" sz="2400" b="0" i="1" smtClean="0">
                              <a:latin typeface="Cambria Math" panose="02040503050406030204" pitchFamily="18" charset="0"/>
                            </a:rPr>
                            <m:t>20</m:t>
                          </m:r>
                        </m:den>
                      </m:f>
                      <m:rad>
                        <m:radPr>
                          <m:degHide m:val="on"/>
                          <m:ctrlPr>
                            <a:rPr kumimoji="1" lang="en-US" altLang="ja-JP" sz="2400" b="0" i="1" smtClean="0">
                              <a:latin typeface="Cambria Math" panose="02040503050406030204" pitchFamily="18" charset="0"/>
                            </a:rPr>
                          </m:ctrlPr>
                        </m:radPr>
                        <m:deg/>
                        <m:e>
                          <m:r>
                            <a:rPr kumimoji="1" lang="en-US" altLang="ja-JP" sz="2400" b="0" i="1" smtClean="0">
                              <a:latin typeface="Cambria Math" panose="02040503050406030204" pitchFamily="18" charset="0"/>
                            </a:rPr>
                            <m:t>10</m:t>
                          </m:r>
                        </m:e>
                      </m:rad>
                      <m:r>
                        <a:rPr kumimoji="1" lang="en-US" altLang="ja-JP" sz="2400" b="0" i="1" smtClean="0">
                          <a:latin typeface="Cambria Math" panose="02040503050406030204" pitchFamily="18" charset="0"/>
                        </a:rPr>
                        <m:t>=3.16</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763688" y="3863181"/>
                <a:ext cx="5100307" cy="69403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平均値の差の検定での母集団</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u="sng" dirty="0"/>
              <a:t>２群の背後</a:t>
            </a:r>
            <a:r>
              <a:rPr lang="ja-JP" altLang="en-US" u="sng" dirty="0"/>
              <a:t>に，それぞれ</a:t>
            </a:r>
            <a:r>
              <a:rPr kumimoji="1" lang="ja-JP" altLang="en-US" u="sng" dirty="0"/>
              <a:t>母集団を想定</a:t>
            </a:r>
            <a:r>
              <a:rPr kumimoji="1" lang="ja-JP" altLang="en-US" dirty="0"/>
              <a:t>する．</a:t>
            </a:r>
            <a:endParaRPr kumimoji="1" lang="en-US" altLang="ja-JP" dirty="0"/>
          </a:p>
          <a:p>
            <a:pPr lvl="1"/>
            <a:r>
              <a:rPr lang="ja-JP" altLang="en-US" dirty="0"/>
              <a:t>例：２つの教育方法の効果を比較するとき，第１の方法で教育された無限に多くの人と，第２の方法で教育された無限に多くの人を考える．研究への参加者はこれら母集団から抽出された標本である．</a:t>
            </a:r>
            <a:endParaRPr lang="en-US" altLang="ja-JP" dirty="0"/>
          </a:p>
          <a:p>
            <a:pPr lvl="1"/>
            <a:r>
              <a:rPr lang="ja-JP" altLang="en-US" dirty="0"/>
              <a:t>研究者は，「今回の研究に参加した人に関しては，２つの教育方法で成績に差が生じました」と言いたいのではない．もっと一般化した結論を述べたい．想定する母集団は結論を一般化する範囲と一致する（例：日本人の成人英語学習者）</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小標本での平均値の差の検定</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平均値の差の検定での検定統計量 </a:t>
            </a:r>
            <a:r>
              <a:rPr kumimoji="1" lang="en-US" altLang="ja-JP" i="1" dirty="0">
                <a:latin typeface="Times New Roman" pitchFamily="18" charset="0"/>
                <a:cs typeface="Times New Roman" pitchFamily="18" charset="0"/>
              </a:rPr>
              <a:t>z</a:t>
            </a:r>
          </a:p>
          <a:p>
            <a:endParaRPr lang="en-US" altLang="ja-JP" i="1" dirty="0">
              <a:latin typeface="Times New Roman" pitchFamily="18" charset="0"/>
              <a:cs typeface="Times New Roman" pitchFamily="18" charset="0"/>
            </a:endParaRPr>
          </a:p>
          <a:p>
            <a:endParaRPr kumimoji="1" lang="en-US" altLang="ja-JP" i="1" dirty="0">
              <a:latin typeface="Times New Roman" pitchFamily="18" charset="0"/>
              <a:cs typeface="Times New Roman" pitchFamily="18" charset="0"/>
            </a:endParaRPr>
          </a:p>
          <a:p>
            <a:endParaRPr lang="en-US" altLang="ja-JP" i="1" dirty="0">
              <a:latin typeface="Times New Roman" pitchFamily="18" charset="0"/>
              <a:cs typeface="Times New Roman" pitchFamily="18" charset="0"/>
            </a:endParaRPr>
          </a:p>
          <a:p>
            <a:r>
              <a:rPr lang="ja-JP" altLang="en-US" dirty="0">
                <a:latin typeface="Times New Roman" pitchFamily="18" charset="0"/>
                <a:cs typeface="Times New Roman" pitchFamily="18" charset="0"/>
              </a:rPr>
              <a:t>小標本で母集団分散が未知の場合，標本分散を使う．ただし，単なる置き換えでは </a:t>
            </a:r>
            <a:r>
              <a:rPr lang="en-US" altLang="ja-JP" i="1" dirty="0">
                <a:latin typeface="Times New Roman" pitchFamily="18" charset="0"/>
                <a:cs typeface="Times New Roman" pitchFamily="18" charset="0"/>
              </a:rPr>
              <a:t>t</a:t>
            </a:r>
            <a:r>
              <a:rPr lang="en-US" altLang="ja-JP" dirty="0">
                <a:latin typeface="Times New Roman" pitchFamily="18" charset="0"/>
                <a:cs typeface="Times New Roman" pitchFamily="18" charset="0"/>
              </a:rPr>
              <a:t> </a:t>
            </a:r>
            <a:r>
              <a:rPr lang="ja-JP" altLang="en-US" dirty="0">
                <a:latin typeface="Times New Roman" pitchFamily="18" charset="0"/>
                <a:cs typeface="Times New Roman" pitchFamily="18" charset="0"/>
              </a:rPr>
              <a:t>分布にならないため（ベーレンス－フィッシャー</a:t>
            </a:r>
            <a:r>
              <a:rPr lang="en-US" altLang="ja-JP" dirty="0">
                <a:latin typeface="Times New Roman" pitchFamily="18" charset="0"/>
                <a:cs typeface="Times New Roman" pitchFamily="18" charset="0"/>
              </a:rPr>
              <a:t>[Behrens-Fisher]</a:t>
            </a:r>
            <a:r>
              <a:rPr lang="ja-JP" altLang="en-US" dirty="0">
                <a:latin typeface="Times New Roman" pitchFamily="18" charset="0"/>
                <a:cs typeface="Times New Roman" pitchFamily="18" charset="0"/>
              </a:rPr>
              <a:t>問題），</a:t>
            </a:r>
            <a:r>
              <a:rPr lang="ja-JP" altLang="en-US" u="sng" dirty="0">
                <a:latin typeface="Times New Roman" pitchFamily="18" charset="0"/>
                <a:cs typeface="Times New Roman" pitchFamily="18" charset="0"/>
              </a:rPr>
              <a:t>２つの母分散が等しいと仮定してその推定を行う</a:t>
            </a:r>
            <a:r>
              <a:rPr lang="ja-JP" altLang="en-US" dirty="0">
                <a:latin typeface="Times New Roman" pitchFamily="18" charset="0"/>
                <a:cs typeface="Times New Roman" pitchFamily="18" charset="0"/>
              </a:rPr>
              <a:t>．</a:t>
            </a:r>
            <a:endParaRPr kumimoji="1" lang="ja-JP" alt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403648" y="2132856"/>
                <a:ext cx="5138971" cy="15738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e>
                          </m:d>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r>
                        <a:rPr kumimoji="1" lang="en-US" altLang="ja-JP" sz="2400" b="0" i="0"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lang="en-US" altLang="ja-JP" sz="2400" i="1">
                                  <a:latin typeface="Cambria Math" panose="02040503050406030204" pitchFamily="18" charset="0"/>
                                </a:rPr>
                              </m:ctrlPr>
                            </m:radPr>
                            <m:deg/>
                            <m:e>
                              <m:f>
                                <m:fPr>
                                  <m:ctrlPr>
                                    <a:rPr lang="en-US" altLang="ja-JP" sz="2400" i="1">
                                      <a:latin typeface="Cambria Math" panose="02040503050406030204" pitchFamily="18" charset="0"/>
                                    </a:rPr>
                                  </m:ctrlPr>
                                </m:fPr>
                                <m:num>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𝜎</m:t>
                                      </m:r>
                                    </m:e>
                                    <m:sub>
                                      <m:r>
                                        <a:rPr lang="en-US" altLang="ja-JP" sz="2400" i="1">
                                          <a:latin typeface="Cambria Math" panose="02040503050406030204" pitchFamily="18" charset="0"/>
                                        </a:rPr>
                                        <m:t>1</m:t>
                                      </m:r>
                                    </m:sub>
                                    <m:sup>
                                      <m:r>
                                        <a:rPr lang="en-US" altLang="ja-JP" sz="2400" i="1">
                                          <a:latin typeface="Cambria Math" panose="02040503050406030204" pitchFamily="18" charset="0"/>
                                        </a:rPr>
                                        <m:t>2</m:t>
                                      </m:r>
                                    </m:sup>
                                  </m:sSub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den>
                              </m:f>
                              <m:r>
                                <a:rPr lang="en-US" altLang="ja-JP" sz="2400" i="1">
                                  <a:latin typeface="Cambria Math" panose="02040503050406030204" pitchFamily="18" charset="0"/>
                                </a:rPr>
                                <m:t>+</m:t>
                              </m:r>
                              <m:f>
                                <m:fPr>
                                  <m:ctrlPr>
                                    <a:rPr lang="en-US" altLang="ja-JP" sz="2400" i="1">
                                      <a:latin typeface="Cambria Math" panose="02040503050406030204" pitchFamily="18" charset="0"/>
                                    </a:rPr>
                                  </m:ctrlPr>
                                </m:fPr>
                                <m:num>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𝜎</m:t>
                                      </m:r>
                                    </m:e>
                                    <m:sub>
                                      <m:r>
                                        <a:rPr lang="en-US" altLang="ja-JP" sz="2400" i="1">
                                          <a:latin typeface="Cambria Math" panose="02040503050406030204" pitchFamily="18" charset="0"/>
                                        </a:rPr>
                                        <m:t>2</m:t>
                                      </m:r>
                                    </m:sub>
                                    <m:sup>
                                      <m:r>
                                        <a:rPr lang="en-US" altLang="ja-JP" sz="2400" i="1">
                                          <a:latin typeface="Cambria Math" panose="02040503050406030204" pitchFamily="18" charset="0"/>
                                        </a:rPr>
                                        <m:t>2</m:t>
                                      </m:r>
                                    </m:sup>
                                  </m:sSubSup>
                                </m:num>
                                <m:den>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den>
                              </m:f>
                            </m:e>
                          </m:rad>
                        </m:den>
                      </m:f>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03648" y="2132856"/>
                <a:ext cx="5138971" cy="1573829"/>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0034" y="3071810"/>
            <a:ext cx="7215238" cy="830997"/>
          </a:xfrm>
          <a:prstGeom prst="rect">
            <a:avLst/>
          </a:prstGeom>
          <a:noFill/>
        </p:spPr>
        <p:txBody>
          <a:bodyPr wrap="square" rtlCol="0">
            <a:spAutoFit/>
          </a:bodyPr>
          <a:lstStyle/>
          <a:p>
            <a:r>
              <a:rPr kumimoji="1" lang="ja-JP" altLang="en-US" sz="2400" dirty="0"/>
              <a:t>において，２つの母集団分散が</a:t>
            </a:r>
            <a:r>
              <a:rPr lang="ja-JP" altLang="en-US" sz="2400" dirty="0"/>
              <a:t>等しい</a:t>
            </a:r>
            <a:r>
              <a:rPr kumimoji="1" lang="ja-JP" altLang="en-US" sz="2400" dirty="0"/>
              <a:t>（</a:t>
            </a:r>
            <a:r>
              <a:rPr kumimoji="1" lang="en-US" altLang="ja-JP" sz="2400" i="1" dirty="0">
                <a:latin typeface="Times New Roman" pitchFamily="18" charset="0"/>
                <a:cs typeface="Times New Roman" pitchFamily="18" charset="0"/>
              </a:rPr>
              <a:t>σ</a:t>
            </a:r>
            <a:r>
              <a:rPr kumimoji="1" lang="en-US" altLang="ja-JP" sz="2400" baseline="-25000" dirty="0"/>
              <a:t>1</a:t>
            </a:r>
            <a:r>
              <a:rPr kumimoji="1" lang="en-US" altLang="ja-JP" sz="2400" baseline="30000" dirty="0"/>
              <a:t>2</a:t>
            </a:r>
            <a:r>
              <a:rPr kumimoji="1" lang="en-US" altLang="ja-JP" sz="2400" dirty="0"/>
              <a:t> = </a:t>
            </a:r>
            <a:r>
              <a:rPr kumimoji="1" lang="en-US" altLang="ja-JP" sz="2400" i="1" dirty="0">
                <a:latin typeface="Times New Roman" pitchFamily="18" charset="0"/>
                <a:cs typeface="Times New Roman" pitchFamily="18" charset="0"/>
              </a:rPr>
              <a:t>σ</a:t>
            </a:r>
            <a:r>
              <a:rPr kumimoji="1" lang="en-US" altLang="ja-JP" sz="2400" baseline="-25000" dirty="0"/>
              <a:t>2</a:t>
            </a:r>
            <a:r>
              <a:rPr kumimoji="1" lang="en-US" altLang="ja-JP" sz="2400" baseline="30000" dirty="0"/>
              <a:t>2</a:t>
            </a:r>
            <a:r>
              <a:rPr kumimoji="1" lang="en-US" altLang="ja-JP" sz="2400" dirty="0"/>
              <a:t> = </a:t>
            </a:r>
            <a:r>
              <a:rPr kumimoji="1" lang="en-US" altLang="ja-JP" sz="2400" i="1" dirty="0">
                <a:latin typeface="Times New Roman" pitchFamily="18" charset="0"/>
                <a:cs typeface="Times New Roman" pitchFamily="18" charset="0"/>
              </a:rPr>
              <a:t>σ</a:t>
            </a:r>
            <a:r>
              <a:rPr kumimoji="1" lang="en-US" altLang="ja-JP" sz="2400" baseline="30000" dirty="0">
                <a:latin typeface="Times New Roman" pitchFamily="18" charset="0"/>
                <a:cs typeface="Times New Roman" pitchFamily="18" charset="0"/>
              </a:rPr>
              <a:t>2</a:t>
            </a:r>
            <a:r>
              <a:rPr kumimoji="1" lang="ja-JP" altLang="en-US" sz="2400" dirty="0"/>
              <a:t>）とさらに仮定すると，</a:t>
            </a:r>
          </a:p>
        </p:txBody>
      </p:sp>
      <p:sp>
        <p:nvSpPr>
          <p:cNvPr id="8" name="テキスト ボックス 7"/>
          <p:cNvSpPr txBox="1"/>
          <p:nvPr/>
        </p:nvSpPr>
        <p:spPr>
          <a:xfrm>
            <a:off x="571472" y="571480"/>
            <a:ext cx="5245347" cy="830997"/>
          </a:xfrm>
          <a:prstGeom prst="rect">
            <a:avLst/>
          </a:prstGeom>
          <a:noFill/>
        </p:spPr>
        <p:txBody>
          <a:bodyPr wrap="none" rtlCol="0">
            <a:spAutoFit/>
          </a:bodyPr>
          <a:lstStyle/>
          <a:p>
            <a:r>
              <a:rPr kumimoji="1" lang="ja-JP" altLang="en-US" sz="2400" dirty="0"/>
              <a:t>母集団平均が等しいと仮定したときの，</a:t>
            </a:r>
            <a:endParaRPr kumimoji="1" lang="en-US" altLang="ja-JP" sz="2400" dirty="0"/>
          </a:p>
          <a:p>
            <a:r>
              <a:rPr kumimoji="1" lang="ja-JP" altLang="en-US" sz="2400" dirty="0"/>
              <a:t>標準化された２つの平均の差</a:t>
            </a:r>
          </a:p>
        </p:txBody>
      </p:sp>
      <p:sp>
        <p:nvSpPr>
          <p:cNvPr id="9" name="テキスト ボックス 8"/>
          <p:cNvSpPr txBox="1"/>
          <p:nvPr/>
        </p:nvSpPr>
        <p:spPr>
          <a:xfrm>
            <a:off x="500034" y="5572140"/>
            <a:ext cx="5655715" cy="830997"/>
          </a:xfrm>
          <a:prstGeom prst="rect">
            <a:avLst/>
          </a:prstGeom>
          <a:noFill/>
        </p:spPr>
        <p:txBody>
          <a:bodyPr wrap="none" rtlCol="0">
            <a:spAutoFit/>
          </a:bodyPr>
          <a:lstStyle/>
          <a:p>
            <a:r>
              <a:rPr kumimoji="1" lang="ja-JP" altLang="en-US" sz="2400" dirty="0"/>
              <a:t>この</a:t>
            </a:r>
            <a:r>
              <a:rPr kumimoji="1" lang="ja-JP" altLang="en-US" sz="2400" i="1" dirty="0">
                <a:latin typeface="Times New Roman" pitchFamily="18" charset="0"/>
                <a:cs typeface="Times New Roman" pitchFamily="18" charset="0"/>
              </a:rPr>
              <a:t> </a:t>
            </a:r>
            <a:r>
              <a:rPr kumimoji="1" lang="en-US" altLang="ja-JP" sz="2400" i="1" dirty="0">
                <a:latin typeface="Times New Roman" pitchFamily="18" charset="0"/>
                <a:cs typeface="Times New Roman" pitchFamily="18" charset="0"/>
              </a:rPr>
              <a:t>σ</a:t>
            </a:r>
            <a:r>
              <a:rPr kumimoji="1" lang="en-US" altLang="ja-JP" sz="2400" baseline="30000" dirty="0">
                <a:latin typeface="Times New Roman" pitchFamily="18" charset="0"/>
                <a:cs typeface="Times New Roman" pitchFamily="18" charset="0"/>
              </a:rPr>
              <a:t>2</a:t>
            </a:r>
            <a:r>
              <a:rPr kumimoji="1" lang="en-US" altLang="ja-JP" sz="2400" i="1" dirty="0">
                <a:latin typeface="Times New Roman" pitchFamily="18" charset="0"/>
                <a:cs typeface="Times New Roman" pitchFamily="18" charset="0"/>
              </a:rPr>
              <a:t> </a:t>
            </a:r>
            <a:r>
              <a:rPr kumimoji="1" lang="ja-JP" altLang="en-US" sz="2400" dirty="0"/>
              <a:t>を，標本から計算された２つの</a:t>
            </a:r>
            <a:r>
              <a:rPr lang="ja-JP" altLang="en-US" sz="2400" dirty="0"/>
              <a:t>分散</a:t>
            </a:r>
            <a:endParaRPr lang="en-US" altLang="ja-JP" sz="2400" dirty="0"/>
          </a:p>
          <a:p>
            <a:r>
              <a:rPr lang="en-US" altLang="ja-JP" sz="2400" i="1" dirty="0">
                <a:latin typeface="Times New Roman" pitchFamily="18" charset="0"/>
                <a:cs typeface="Times New Roman" pitchFamily="18" charset="0"/>
              </a:rPr>
              <a:t>s</a:t>
            </a:r>
            <a:r>
              <a:rPr lang="en-US" altLang="ja-JP" sz="2400" baseline="-25000" dirty="0"/>
              <a:t>1</a:t>
            </a:r>
            <a:r>
              <a:rPr lang="en-US" altLang="ja-JP" sz="2400" baseline="30000" dirty="0"/>
              <a:t>2</a:t>
            </a:r>
            <a:r>
              <a:rPr lang="en-US" altLang="ja-JP" sz="2400" dirty="0"/>
              <a:t> </a:t>
            </a:r>
            <a:r>
              <a:rPr lang="ja-JP" altLang="en-US" sz="2400" dirty="0"/>
              <a:t>および</a:t>
            </a:r>
            <a:r>
              <a:rPr lang="en-US" altLang="ja-JP" sz="2400" dirty="0"/>
              <a:t> </a:t>
            </a:r>
            <a:r>
              <a:rPr lang="en-US" altLang="ja-JP" sz="2400" i="1" dirty="0">
                <a:latin typeface="Times New Roman" pitchFamily="18" charset="0"/>
                <a:cs typeface="Times New Roman" pitchFamily="18" charset="0"/>
              </a:rPr>
              <a:t>s</a:t>
            </a:r>
            <a:r>
              <a:rPr lang="en-US" altLang="ja-JP" sz="2400" baseline="-25000" dirty="0"/>
              <a:t>2</a:t>
            </a:r>
            <a:r>
              <a:rPr lang="en-US" altLang="ja-JP" sz="2400" baseline="30000" dirty="0"/>
              <a:t>2</a:t>
            </a:r>
            <a:r>
              <a:rPr lang="en-US" altLang="ja-JP" sz="2400" dirty="0"/>
              <a:t> </a:t>
            </a:r>
            <a:r>
              <a:rPr lang="ja-JP" altLang="en-US" sz="2400" dirty="0"/>
              <a:t>を用いて推定する．</a:t>
            </a:r>
            <a:endParaRPr kumimoji="1" lang="ja-JP" altLang="en-US" sz="2400" dirty="0"/>
          </a:p>
        </p:txBody>
      </p:sp>
      <mc:AlternateContent xmlns:mc="http://schemas.openxmlformats.org/markup-compatibility/2006" xmlns:a14="http://schemas.microsoft.com/office/drawing/2010/main">
        <mc:Choice Requires="a14">
          <p:sp>
            <p:nvSpPr>
              <p:cNvPr id="7" name="テキスト ボックス 6"/>
              <p:cNvSpPr txBox="1"/>
              <p:nvPr/>
            </p:nvSpPr>
            <p:spPr>
              <a:xfrm>
                <a:off x="1289008" y="1420973"/>
                <a:ext cx="1905137" cy="1481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289008" y="1420973"/>
                <a:ext cx="1905137" cy="148111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289008" y="4145670"/>
                <a:ext cx="4224362" cy="1141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b>
                              <m:r>
                                <a:rPr lang="en-US" altLang="ja-JP" sz="2400" i="1">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e>
                          </m:rad>
                        </m:den>
                      </m:f>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289008" y="4145670"/>
                <a:ext cx="4224362" cy="114146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2910" y="428604"/>
            <a:ext cx="6774611" cy="830997"/>
          </a:xfrm>
          <a:prstGeom prst="rect">
            <a:avLst/>
          </a:prstGeom>
          <a:noFill/>
        </p:spPr>
        <p:txBody>
          <a:bodyPr wrap="none" rtlCol="0">
            <a:spAutoFit/>
          </a:bodyPr>
          <a:lstStyle/>
          <a:p>
            <a:r>
              <a:rPr kumimoji="1" lang="ja-JP" altLang="en-US" sz="2400" dirty="0"/>
              <a:t>２群それぞれにおける平均からの偏差平方和の，</a:t>
            </a:r>
            <a:endParaRPr kumimoji="1" lang="en-US" altLang="ja-JP" sz="2400" dirty="0"/>
          </a:p>
          <a:p>
            <a:r>
              <a:rPr kumimoji="1" lang="ja-JP" altLang="en-US" sz="2400" dirty="0"/>
              <a:t>和の期待値を計算する．</a:t>
            </a:r>
          </a:p>
        </p:txBody>
      </p:sp>
      <p:sp>
        <p:nvSpPr>
          <p:cNvPr id="4" name="テキスト ボックス 3"/>
          <p:cNvSpPr txBox="1"/>
          <p:nvPr/>
        </p:nvSpPr>
        <p:spPr>
          <a:xfrm>
            <a:off x="650067" y="2775384"/>
            <a:ext cx="2821606" cy="461665"/>
          </a:xfrm>
          <a:prstGeom prst="rect">
            <a:avLst/>
          </a:prstGeom>
          <a:noFill/>
        </p:spPr>
        <p:txBody>
          <a:bodyPr wrap="none" rtlCol="0">
            <a:spAutoFit/>
          </a:bodyPr>
          <a:lstStyle/>
          <a:p>
            <a:r>
              <a:rPr lang="en-US" altLang="ja-JP" sz="2400" i="1" dirty="0">
                <a:latin typeface="Times New Roman" pitchFamily="18" charset="0"/>
                <a:cs typeface="Times New Roman" pitchFamily="18" charset="0"/>
              </a:rPr>
              <a:t>σ</a:t>
            </a:r>
            <a:r>
              <a:rPr lang="en-US" altLang="ja-JP" sz="2400" baseline="-25000" dirty="0"/>
              <a:t>1</a:t>
            </a:r>
            <a:r>
              <a:rPr lang="en-US" altLang="ja-JP" sz="2400" baseline="30000" dirty="0"/>
              <a:t>2</a:t>
            </a:r>
            <a:r>
              <a:rPr lang="en-US" altLang="ja-JP" sz="2400" dirty="0"/>
              <a:t> = </a:t>
            </a:r>
            <a:r>
              <a:rPr lang="en-US" altLang="ja-JP" sz="2400" i="1" dirty="0">
                <a:latin typeface="Times New Roman" pitchFamily="18" charset="0"/>
                <a:cs typeface="Times New Roman" pitchFamily="18" charset="0"/>
              </a:rPr>
              <a:t>σ</a:t>
            </a:r>
            <a:r>
              <a:rPr lang="en-US" altLang="ja-JP" sz="2400" baseline="-25000" dirty="0"/>
              <a:t>2</a:t>
            </a:r>
            <a:r>
              <a:rPr lang="en-US" altLang="ja-JP" sz="2400" baseline="30000" dirty="0"/>
              <a:t>2</a:t>
            </a:r>
            <a:r>
              <a:rPr lang="en-US" altLang="ja-JP" sz="2400" dirty="0"/>
              <a:t> = </a:t>
            </a:r>
            <a:r>
              <a:rPr lang="en-US" altLang="ja-JP" sz="2400" i="1" dirty="0">
                <a:latin typeface="Times New Roman" pitchFamily="18" charset="0"/>
                <a:cs typeface="Times New Roman" pitchFamily="18" charset="0"/>
              </a:rPr>
              <a:t>σ</a:t>
            </a:r>
            <a:r>
              <a:rPr lang="en-US" altLang="ja-JP" sz="2400" baseline="30000" dirty="0">
                <a:latin typeface="Times New Roman" pitchFamily="18" charset="0"/>
                <a:cs typeface="Times New Roman" pitchFamily="18" charset="0"/>
              </a:rPr>
              <a:t>2</a:t>
            </a:r>
            <a:r>
              <a:rPr lang="ja-JP" altLang="en-US" sz="2400" dirty="0"/>
              <a:t> のとき，</a:t>
            </a:r>
            <a:endParaRPr kumimoji="1" lang="ja-JP" altLang="en-US" sz="2400" dirty="0"/>
          </a:p>
        </p:txBody>
      </p:sp>
      <p:sp>
        <p:nvSpPr>
          <p:cNvPr id="7" name="テキスト ボックス 6"/>
          <p:cNvSpPr txBox="1"/>
          <p:nvPr/>
        </p:nvSpPr>
        <p:spPr>
          <a:xfrm>
            <a:off x="714348" y="4071942"/>
            <a:ext cx="1742785" cy="461665"/>
          </a:xfrm>
          <a:prstGeom prst="rect">
            <a:avLst/>
          </a:prstGeom>
          <a:noFill/>
        </p:spPr>
        <p:txBody>
          <a:bodyPr wrap="none" rtlCol="0">
            <a:spAutoFit/>
          </a:bodyPr>
          <a:lstStyle/>
          <a:p>
            <a:r>
              <a:rPr kumimoji="1" lang="ja-JP" altLang="en-US" sz="2400" dirty="0"/>
              <a:t>したがって，</a:t>
            </a:r>
          </a:p>
        </p:txBody>
      </p:sp>
      <p:sp>
        <p:nvSpPr>
          <p:cNvPr id="8" name="テキスト ボックス 7"/>
          <p:cNvSpPr txBox="1"/>
          <p:nvPr/>
        </p:nvSpPr>
        <p:spPr>
          <a:xfrm>
            <a:off x="714348" y="5643578"/>
            <a:ext cx="5514651" cy="461665"/>
          </a:xfrm>
          <a:prstGeom prst="rect">
            <a:avLst/>
          </a:prstGeom>
          <a:noFill/>
        </p:spPr>
        <p:txBody>
          <a:bodyPr wrap="none" rtlCol="0">
            <a:spAutoFit/>
          </a:bodyPr>
          <a:lstStyle/>
          <a:p>
            <a:r>
              <a:rPr kumimoji="1" lang="ja-JP" altLang="en-US" sz="2400" dirty="0"/>
              <a:t>は，母集団分散</a:t>
            </a:r>
            <a:r>
              <a:rPr lang="en-US" altLang="ja-JP" sz="2400" dirty="0"/>
              <a:t> </a:t>
            </a:r>
            <a:r>
              <a:rPr lang="en-US" altLang="ja-JP" sz="2400" i="1" dirty="0">
                <a:latin typeface="Times New Roman" pitchFamily="18" charset="0"/>
                <a:cs typeface="Times New Roman" pitchFamily="18" charset="0"/>
              </a:rPr>
              <a:t>σ</a:t>
            </a:r>
            <a:r>
              <a:rPr lang="en-US" altLang="ja-JP" sz="2400" baseline="30000" dirty="0">
                <a:latin typeface="Times New Roman" pitchFamily="18" charset="0"/>
                <a:cs typeface="Times New Roman" pitchFamily="18" charset="0"/>
              </a:rPr>
              <a:t>2</a:t>
            </a:r>
            <a:r>
              <a:rPr lang="ja-JP" altLang="en-US" sz="2400" dirty="0"/>
              <a:t> の不偏推定量である．</a:t>
            </a:r>
            <a:endParaRPr kumimoji="1" lang="ja-JP" altLang="en-US" sz="24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917596" y="3442286"/>
                <a:ext cx="25120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−2</m:t>
                          </m:r>
                        </m:e>
                      </m:d>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oMath>
                  </m:oMathPara>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917596" y="3442286"/>
                <a:ext cx="2512034" cy="369332"/>
              </a:xfrm>
              <a:prstGeom prst="rect">
                <a:avLst/>
              </a:prstGeom>
              <a:blipFill>
                <a:blip r:embed="rId2"/>
                <a:stretch>
                  <a:fillRect l="-728" t="-1667" r="-728" b="-1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1585740" y="4684924"/>
                <a:ext cx="3248262" cy="807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d>
                            <m:dPr>
                              <m:ctrlPr>
                                <a:rPr kumimoji="1" lang="en-US" altLang="ja-JP" sz="2400" i="1" smtClean="0">
                                  <a:latin typeface="Cambria Math" panose="02040503050406030204" pitchFamily="18" charset="0"/>
                                </a:rPr>
                              </m:ctrlPr>
                            </m:dP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−1</m:t>
                              </m:r>
                            </m:e>
                          </m:d>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−1</m:t>
                                  </m:r>
                                </m:e>
                              </m:d>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−2</m:t>
                          </m:r>
                        </m:den>
                      </m:f>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585740" y="4684924"/>
                <a:ext cx="3248262" cy="80733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917596" y="1417086"/>
                <a:ext cx="4333750" cy="1123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−1</m:t>
                              </m:r>
                            </m:e>
                          </m:d>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i="1">
                                  <a:latin typeface="Cambria Math" panose="02040503050406030204" pitchFamily="18" charset="0"/>
                                </a:rPr>
                                <m:t>1</m:t>
                              </m:r>
                            </m:sub>
                            <m:sup>
                              <m:r>
                                <a:rPr lang="en-US" altLang="ja-JP" sz="2400" i="1">
                                  <a:latin typeface="Cambria Math" panose="02040503050406030204" pitchFamily="18" charset="0"/>
                                </a:rPr>
                                <m:t>2</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i="1">
                                          <a:latin typeface="Cambria Math" panose="02040503050406030204" pitchFamily="18" charset="0"/>
                                        </a:rPr>
                                        <m:t>2</m:t>
                                      </m:r>
                                    </m:sub>
                                  </m:sSub>
                                  <m:r>
                                    <a:rPr lang="en-US" altLang="ja-JP" sz="2400" i="1">
                                      <a:latin typeface="Cambria Math" panose="02040503050406030204" pitchFamily="18" charset="0"/>
                                    </a:rPr>
                                    <m:t>−1</m:t>
                                  </m:r>
                                </m:e>
                              </m:d>
                              <m:r>
                                <a:rPr lang="en-US" altLang="ja-JP" sz="2400" i="1">
                                  <a:latin typeface="Cambria Math" panose="02040503050406030204" pitchFamily="18" charset="0"/>
                                </a:rPr>
                                <m:t>𝑠</m:t>
                              </m:r>
                            </m:e>
                            <m:sub>
                              <m:r>
                                <a:rPr lang="en-US" altLang="ja-JP" sz="2400" i="1">
                                  <a:latin typeface="Cambria Math" panose="02040503050406030204" pitchFamily="18" charset="0"/>
                                </a:rPr>
                                <m:t>2</m:t>
                              </m:r>
                            </m:sub>
                            <m:sup>
                              <m:r>
                                <a:rPr lang="en-US" altLang="ja-JP" sz="2400" i="1">
                                  <a:latin typeface="Cambria Math" panose="02040503050406030204" pitchFamily="18" charset="0"/>
                                </a:rPr>
                                <m:t>2</m:t>
                              </m:r>
                            </m:sup>
                          </m:sSubSup>
                        </m:e>
                      </m:d>
                      <m:r>
                        <m:rPr>
                          <m:brk/>
                        </m:rPr>
                        <a:rPr kumimoji="1" lang="en-US" altLang="ja-JP" sz="2400" b="0" i="0"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−1</m:t>
                          </m:r>
                        </m:e>
                      </m:d>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𝑠</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e>
                      </m:d>
                      <m:r>
                        <a:rPr kumimoji="1" lang="en-US" altLang="ja-JP" sz="2400" b="0" i="1" smtClean="0">
                          <a:latin typeface="Cambria Math" panose="02040503050406030204" pitchFamily="18" charset="0"/>
                        </a:rPr>
                        <m:t>+</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−1</m:t>
                          </m:r>
                        </m:e>
                      </m:d>
                      <m:r>
                        <a:rPr lang="en-US" altLang="ja-JP" sz="2400" i="1">
                          <a:latin typeface="Cambria Math" panose="02040503050406030204" pitchFamily="18" charset="0"/>
                        </a:rPr>
                        <m:t>𝐸</m:t>
                      </m:r>
                      <m:d>
                        <m:dPr>
                          <m:begChr m:val="["/>
                          <m:endChr m:val="]"/>
                          <m:ctrlPr>
                            <a:rPr lang="en-US" altLang="ja-JP" sz="2400" i="1">
                              <a:latin typeface="Cambria Math" panose="02040503050406030204" pitchFamily="18" charset="0"/>
                            </a:rPr>
                          </m:ctrlPr>
                        </m:dPr>
                        <m:e>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𝑠</m:t>
                              </m:r>
                            </m:e>
                            <m:sub>
                              <m:r>
                                <a:rPr lang="en-US" altLang="ja-JP" sz="2400" b="0" i="1" smtClean="0">
                                  <a:latin typeface="Cambria Math" panose="02040503050406030204" pitchFamily="18" charset="0"/>
                                </a:rPr>
                                <m:t>2</m:t>
                              </m:r>
                            </m:sub>
                            <m:sup>
                              <m:r>
                                <a:rPr lang="en-US" altLang="ja-JP" sz="2400" i="1">
                                  <a:latin typeface="Cambria Math" panose="02040503050406030204" pitchFamily="18" charset="0"/>
                                </a:rPr>
                                <m:t>2</m:t>
                              </m:r>
                            </m:sup>
                          </m:sSubSup>
                        </m:e>
                      </m:d>
                      <m:r>
                        <m:rPr>
                          <m:brk/>
                        </m:rPr>
                        <a:rPr lang="en-US" altLang="ja-JP" sz="2400" b="0" i="1" smtClean="0">
                          <a:latin typeface="Cambria Math" panose="02040503050406030204" pitchFamily="18" charset="0"/>
                        </a:rPr>
                        <m:t>=</m:t>
                      </m:r>
                      <m:d>
                        <m:dPr>
                          <m:ctrlPr>
                            <a:rPr lang="en-US" altLang="ja-JP" sz="2400" b="0" i="1" smtClean="0">
                              <a:latin typeface="Cambria Math" panose="02040503050406030204" pitchFamily="18" charset="0"/>
                            </a:rPr>
                          </m:ctrlPr>
                        </m:dPr>
                        <m:e>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𝑛</m:t>
                              </m:r>
                            </m:e>
                            <m:sub>
                              <m:r>
                                <a:rPr lang="en-US" altLang="ja-JP" sz="2400" b="0" i="1" smtClean="0">
                                  <a:latin typeface="Cambria Math" panose="02040503050406030204" pitchFamily="18" charset="0"/>
                                </a:rPr>
                                <m:t>1</m:t>
                              </m:r>
                            </m:sub>
                          </m:sSub>
                          <m:r>
                            <a:rPr lang="en-US" altLang="ja-JP" sz="2400" b="0" i="1" smtClean="0">
                              <a:latin typeface="Cambria Math" panose="02040503050406030204" pitchFamily="18" charset="0"/>
                            </a:rPr>
                            <m:t>−1</m:t>
                          </m:r>
                        </m:e>
                      </m:d>
                      <m:sSubSup>
                        <m:sSubSupPr>
                          <m:ctrlPr>
                            <a:rPr lang="en-US" altLang="ja-JP" sz="2400" b="0" i="1" smtClean="0">
                              <a:latin typeface="Cambria Math" panose="02040503050406030204" pitchFamily="18" charset="0"/>
                            </a:rPr>
                          </m:ctrlPr>
                        </m:sSubSupPr>
                        <m:e>
                          <m:r>
                            <a:rPr lang="ja-JP" altLang="en-US" sz="2400" b="0" i="1" smtClean="0">
                              <a:latin typeface="Cambria Math" panose="02040503050406030204" pitchFamily="18" charset="0"/>
                            </a:rPr>
                            <m:t>𝜎</m:t>
                          </m:r>
                        </m:e>
                        <m:sub>
                          <m:r>
                            <a:rPr lang="en-US" altLang="ja-JP" sz="2400" b="0" i="1" smtClean="0">
                              <a:latin typeface="Cambria Math" panose="02040503050406030204" pitchFamily="18" charset="0"/>
                            </a:rPr>
                            <m:t>1</m:t>
                          </m:r>
                        </m:sub>
                        <m:sup>
                          <m:r>
                            <a:rPr lang="en-US" altLang="ja-JP" sz="2400" b="0" i="1" smtClean="0">
                              <a:latin typeface="Cambria Math" panose="02040503050406030204" pitchFamily="18" charset="0"/>
                            </a:rPr>
                            <m:t>2</m:t>
                          </m:r>
                        </m:sup>
                      </m:sSubSup>
                      <m:r>
                        <a:rPr lang="en-US" altLang="ja-JP" sz="2400" b="0" i="1" smtClean="0">
                          <a:latin typeface="Cambria Math" panose="02040503050406030204" pitchFamily="18" charset="0"/>
                        </a:rPr>
                        <m:t>+</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𝑛</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−1</m:t>
                          </m:r>
                        </m:e>
                      </m:d>
                      <m:sSubSup>
                        <m:sSubSupPr>
                          <m:ctrlPr>
                            <a:rPr lang="en-US" altLang="ja-JP" sz="2400" i="1">
                              <a:latin typeface="Cambria Math" panose="02040503050406030204" pitchFamily="18" charset="0"/>
                            </a:rPr>
                          </m:ctrlPr>
                        </m:sSubSupPr>
                        <m:e>
                          <m:r>
                            <a:rPr lang="ja-JP" altLang="en-US" sz="2400" i="1">
                              <a:latin typeface="Cambria Math" panose="02040503050406030204" pitchFamily="18" charset="0"/>
                            </a:rPr>
                            <m:t>𝜎</m:t>
                          </m:r>
                        </m:e>
                        <m:sub>
                          <m:r>
                            <a:rPr lang="en-US" altLang="ja-JP" sz="2400" b="0" i="1" smtClean="0">
                              <a:latin typeface="Cambria Math" panose="02040503050406030204" pitchFamily="18" charset="0"/>
                            </a:rPr>
                            <m:t>2</m:t>
                          </m:r>
                        </m:sub>
                        <m:sup>
                          <m:r>
                            <a:rPr lang="en-US" altLang="ja-JP" sz="2400" i="1">
                              <a:latin typeface="Cambria Math" panose="02040503050406030204" pitchFamily="18" charset="0"/>
                            </a:rPr>
                            <m:t>2</m:t>
                          </m:r>
                        </m:sup>
                      </m:sSubSup>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917596" y="1417086"/>
                <a:ext cx="4333750" cy="1123000"/>
              </a:xfrm>
              <a:prstGeom prst="rect">
                <a:avLst/>
              </a:prstGeom>
              <a:blipFill>
                <a:blip r:embed="rId4"/>
                <a:stretch>
                  <a:fillRect l="-2113" b="-4324"/>
                </a:stretch>
              </a:blipFill>
            </p:spPr>
            <p:txBody>
              <a:bodyPr/>
              <a:lstStyle/>
              <a:p>
                <a:r>
                  <a:rPr lang="ja-JP" alt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71472" y="571480"/>
            <a:ext cx="7988084" cy="461665"/>
          </a:xfrm>
          <a:prstGeom prst="rect">
            <a:avLst/>
          </a:prstGeom>
          <a:noFill/>
        </p:spPr>
        <p:txBody>
          <a:bodyPr wrap="none" rtlCol="0">
            <a:spAutoFit/>
          </a:bodyPr>
          <a:lstStyle/>
          <a:p>
            <a:r>
              <a:rPr kumimoji="1" lang="ja-JP" altLang="en-US" sz="2400" dirty="0"/>
              <a:t>仮定０：標本はそれぞれの母集団から無作為抽出されている</a:t>
            </a:r>
          </a:p>
        </p:txBody>
      </p:sp>
      <p:sp>
        <p:nvSpPr>
          <p:cNvPr id="4" name="テキスト ボックス 3"/>
          <p:cNvSpPr txBox="1"/>
          <p:nvPr/>
        </p:nvSpPr>
        <p:spPr>
          <a:xfrm>
            <a:off x="571472" y="1000108"/>
            <a:ext cx="4055919" cy="461665"/>
          </a:xfrm>
          <a:prstGeom prst="rect">
            <a:avLst/>
          </a:prstGeom>
          <a:noFill/>
        </p:spPr>
        <p:txBody>
          <a:bodyPr wrap="none" rtlCol="0">
            <a:spAutoFit/>
          </a:bodyPr>
          <a:lstStyle/>
          <a:p>
            <a:r>
              <a:rPr kumimoji="1" lang="ja-JP" altLang="en-US" sz="2400" dirty="0"/>
              <a:t>仮定１：２群の母分散が等しい</a:t>
            </a:r>
          </a:p>
        </p:txBody>
      </p:sp>
      <p:sp>
        <p:nvSpPr>
          <p:cNvPr id="5" name="テキスト ボックス 4"/>
          <p:cNvSpPr txBox="1"/>
          <p:nvPr/>
        </p:nvSpPr>
        <p:spPr>
          <a:xfrm>
            <a:off x="642910" y="3143248"/>
            <a:ext cx="5104282" cy="830997"/>
          </a:xfrm>
          <a:prstGeom prst="rect">
            <a:avLst/>
          </a:prstGeom>
          <a:noFill/>
        </p:spPr>
        <p:txBody>
          <a:bodyPr wrap="none" rtlCol="0">
            <a:spAutoFit/>
          </a:bodyPr>
          <a:lstStyle/>
          <a:p>
            <a:r>
              <a:rPr lang="ja-JP" altLang="en-US" sz="2400" dirty="0"/>
              <a:t>仮定２：母集団の分布は正規分布</a:t>
            </a:r>
            <a:endParaRPr lang="en-US" altLang="ja-JP" sz="2400" dirty="0"/>
          </a:p>
          <a:p>
            <a:r>
              <a:rPr lang="ja-JP" altLang="en-US" sz="2400" dirty="0"/>
              <a:t>（</a:t>
            </a:r>
            <a:r>
              <a:rPr lang="en-US" altLang="ja-JP" sz="2400" i="1" dirty="0">
                <a:latin typeface="Times New Roman" pitchFamily="18" charset="0"/>
                <a:cs typeface="Times New Roman" pitchFamily="18" charset="0"/>
              </a:rPr>
              <a:t>t</a:t>
            </a:r>
            <a:r>
              <a:rPr lang="en-US" altLang="ja-JP" sz="2400" dirty="0"/>
              <a:t> </a:t>
            </a:r>
            <a:r>
              <a:rPr lang="ja-JP" altLang="en-US" sz="2400" dirty="0"/>
              <a:t>分布を利用するために必要な仮定）</a:t>
            </a:r>
            <a:endParaRPr kumimoji="1" lang="ja-JP" altLang="en-US" sz="2400" dirty="0"/>
          </a:p>
        </p:txBody>
      </p:sp>
      <p:sp>
        <p:nvSpPr>
          <p:cNvPr id="7" name="テキスト ボックス 6"/>
          <p:cNvSpPr txBox="1"/>
          <p:nvPr/>
        </p:nvSpPr>
        <p:spPr>
          <a:xfrm>
            <a:off x="1357290" y="5643578"/>
            <a:ext cx="5181227" cy="461665"/>
          </a:xfrm>
          <a:prstGeom prst="rect">
            <a:avLst/>
          </a:prstGeom>
          <a:noFill/>
        </p:spPr>
        <p:txBody>
          <a:bodyPr wrap="none" rtlCol="0">
            <a:spAutoFit/>
          </a:bodyPr>
          <a:lstStyle/>
          <a:p>
            <a:r>
              <a:rPr kumimoji="1" lang="ja-JP" altLang="en-US" sz="2400" dirty="0"/>
              <a:t>は，自由度 </a:t>
            </a:r>
            <a:r>
              <a:rPr kumimoji="1" lang="en-US" altLang="ja-JP" sz="2400" i="1" dirty="0">
                <a:latin typeface="Times New Roman" pitchFamily="18" charset="0"/>
                <a:cs typeface="Times New Roman" pitchFamily="18" charset="0"/>
              </a:rPr>
              <a:t>n</a:t>
            </a:r>
            <a:r>
              <a:rPr kumimoji="1" lang="en-US" altLang="ja-JP" sz="2400" baseline="-25000" dirty="0"/>
              <a:t>1</a:t>
            </a:r>
            <a:r>
              <a:rPr kumimoji="1" lang="en-US" altLang="ja-JP" sz="2400" dirty="0"/>
              <a:t> + </a:t>
            </a:r>
            <a:r>
              <a:rPr kumimoji="1" lang="en-US" altLang="ja-JP" sz="2400" i="1" dirty="0">
                <a:latin typeface="Times New Roman" pitchFamily="18" charset="0"/>
                <a:cs typeface="Times New Roman" pitchFamily="18" charset="0"/>
              </a:rPr>
              <a:t>n</a:t>
            </a:r>
            <a:r>
              <a:rPr kumimoji="1" lang="en-US" altLang="ja-JP" sz="2400" baseline="-25000" dirty="0"/>
              <a:t>2</a:t>
            </a:r>
            <a:r>
              <a:rPr kumimoji="1" lang="en-US" altLang="ja-JP" sz="2400" dirty="0"/>
              <a:t> – 2 </a:t>
            </a:r>
            <a:r>
              <a:rPr kumimoji="1" lang="ja-JP" altLang="en-US" sz="2400" dirty="0"/>
              <a:t>の </a:t>
            </a:r>
            <a:r>
              <a:rPr kumimoji="1" lang="en-US" altLang="ja-JP" sz="2400" i="1" dirty="0">
                <a:latin typeface="Times New Roman" pitchFamily="18" charset="0"/>
                <a:cs typeface="Times New Roman" pitchFamily="18" charset="0"/>
              </a:rPr>
              <a:t>t</a:t>
            </a:r>
            <a:r>
              <a:rPr kumimoji="1" lang="en-US" altLang="ja-JP" sz="2400" dirty="0"/>
              <a:t> </a:t>
            </a:r>
            <a:r>
              <a:rPr kumimoji="1" lang="ja-JP" altLang="en-US" sz="2400" dirty="0"/>
              <a:t>分布に従う．</a:t>
            </a:r>
          </a:p>
        </p:txBody>
      </p:sp>
      <p:sp>
        <p:nvSpPr>
          <p:cNvPr id="8" name="角丸四角形 7"/>
          <p:cNvSpPr/>
          <p:nvPr/>
        </p:nvSpPr>
        <p:spPr>
          <a:xfrm>
            <a:off x="6715140" y="4786322"/>
            <a:ext cx="207167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400" dirty="0"/>
              <a:t>テキスト</a:t>
            </a:r>
            <a:r>
              <a:rPr lang="en-US" altLang="ja-JP" sz="2400" dirty="0"/>
              <a:t>p.179</a:t>
            </a:r>
          </a:p>
          <a:p>
            <a:pPr algn="ctr"/>
            <a:r>
              <a:rPr kumimoji="1" lang="ja-JP" altLang="en-US" sz="2400" dirty="0"/>
              <a:t>公式</a:t>
            </a:r>
            <a:r>
              <a:rPr lang="ja-JP" altLang="en-US" sz="2400" dirty="0"/>
              <a:t>（６）</a:t>
            </a:r>
            <a:endParaRPr kumimoji="1" lang="en-US" altLang="ja-JP" sz="24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1189928" y="4207188"/>
                <a:ext cx="5361018" cy="1141466"/>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−1</m:t>
                                      </m:r>
                                    </m:e>
                                  </m:d>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𝑠</m:t>
                                      </m:r>
                                    </m:e>
                                    <m:sup>
                                      <m:r>
                                        <a:rPr kumimoji="1" lang="en-US" altLang="ja-JP" sz="2400" b="0" i="1" smtClean="0">
                                          <a:latin typeface="Cambria Math" panose="02040503050406030204" pitchFamily="18" charset="0"/>
                                          <a:ea typeface="Cambria Math" panose="02040503050406030204" pitchFamily="18" charset="0"/>
                                        </a:rPr>
                                        <m:t>2</m:t>
                                      </m:r>
                                    </m:sup>
                                  </m:sSup>
                                  <m: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𝑛</m:t>
                                          </m:r>
                                        </m:e>
                                        <m:sub>
                                          <m:r>
                                            <a:rPr kumimoji="1" lang="en-US" altLang="ja-JP" sz="2400" b="0" i="1" smtClean="0">
                                              <a:latin typeface="Cambria Math" panose="02040503050406030204" pitchFamily="18" charset="0"/>
                                              <a:ea typeface="Cambria Math" panose="02040503050406030204" pitchFamily="18" charset="0"/>
                                            </a:rPr>
                                            <m:t>2</m:t>
                                          </m:r>
                                        </m:sub>
                                      </m:sSub>
                                      <m:r>
                                        <a:rPr kumimoji="1" lang="en-US" altLang="ja-JP" sz="2400" b="0" i="1" smtClean="0">
                                          <a:latin typeface="Cambria Math" panose="02040503050406030204" pitchFamily="18" charset="0"/>
                                          <a:ea typeface="Cambria Math" panose="02040503050406030204" pitchFamily="18" charset="0"/>
                                        </a:rPr>
                                        <m:t>−1</m:t>
                                      </m:r>
                                    </m:e>
                                  </m:d>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𝑠</m:t>
                                      </m:r>
                                    </m:e>
                                    <m:sup>
                                      <m:r>
                                        <a:rPr kumimoji="1" lang="en-US" altLang="ja-JP" sz="2400" b="0" i="1" smtClean="0">
                                          <a:latin typeface="Cambria Math" panose="02040503050406030204" pitchFamily="18" charset="0"/>
                                          <a:ea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−2</m:t>
                                  </m:r>
                                </m:den>
                              </m:f>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e>
                          </m:rad>
                        </m:den>
                      </m:f>
                    </m:oMath>
                  </m:oMathPara>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189928" y="4207188"/>
                <a:ext cx="5361018" cy="114146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347124" y="1573154"/>
                <a:ext cx="4224362" cy="1141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𝑥</m:t>
                                  </m:r>
                                </m:e>
                              </m:acc>
                            </m:e>
                            <m:sub>
                              <m:r>
                                <a:rPr kumimoji="1" lang="en-US" altLang="ja-JP" sz="2400" b="0" i="1" smtClean="0">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rad>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acc>
                                <m:accPr>
                                  <m:chr m:val="̅"/>
                                  <m:ctrlPr>
                                    <a:rPr lang="en-US" altLang="ja-JP" sz="2400" i="1">
                                      <a:latin typeface="Cambria Math" panose="02040503050406030204" pitchFamily="18" charset="0"/>
                                    </a:rPr>
                                  </m:ctrlPr>
                                </m:accPr>
                                <m:e>
                                  <m:r>
                                    <a:rPr lang="en-US" altLang="ja-JP" sz="2400" i="1">
                                      <a:latin typeface="Cambria Math" panose="02040503050406030204" pitchFamily="18" charset="0"/>
                                    </a:rPr>
                                    <m:t>𝑥</m:t>
                                  </m:r>
                                </m:e>
                              </m:acc>
                            </m:e>
                            <m:sub>
                              <m:r>
                                <a:rPr lang="en-US" altLang="ja-JP" sz="2400" i="1">
                                  <a:latin typeface="Cambria Math" panose="02040503050406030204" pitchFamily="18" charset="0"/>
                                </a:rPr>
                                <m:t>2</m:t>
                              </m:r>
                            </m:sub>
                          </m:sSub>
                        </m:num>
                        <m:den>
                          <m:rad>
                            <m:radPr>
                              <m:degHide m:val="on"/>
                              <m:ctrlPr>
                                <a:rPr kumimoji="1" lang="en-US" altLang="ja-JP" sz="2400" b="0" i="1" smtClean="0">
                                  <a:latin typeface="Cambria Math" panose="02040503050406030204" pitchFamily="18" charset="0"/>
                                </a:rPr>
                              </m:ctrlPr>
                            </m:radPr>
                            <m:deg/>
                            <m:e>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𝜎</m:t>
                                  </m:r>
                                </m:e>
                                <m:sup>
                                  <m:r>
                                    <a:rPr kumimoji="1" lang="en-US" altLang="ja-JP" sz="2400" b="0" i="1" smtClean="0">
                                      <a:latin typeface="Cambria Math" panose="02040503050406030204" pitchFamily="18" charset="0"/>
                                    </a:rPr>
                                    <m:t>2</m:t>
                                  </m:r>
                                </m:sup>
                              </m:sSup>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e>
                          </m:rad>
                        </m:den>
                      </m:f>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47124" y="1573154"/>
                <a:ext cx="4224362" cy="114146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検定での注意</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小標本での，２つの平均値の差についての，</a:t>
            </a:r>
            <a:r>
              <a:rPr lang="en-US" altLang="ja-JP" dirty="0"/>
              <a:t> </a:t>
            </a:r>
            <a:r>
              <a:rPr lang="en-US" altLang="ja-JP" i="1" dirty="0">
                <a:latin typeface="Times New Roman" pitchFamily="18" charset="0"/>
                <a:cs typeface="Times New Roman" pitchFamily="18" charset="0"/>
              </a:rPr>
              <a:t>t</a:t>
            </a:r>
            <a:r>
              <a:rPr lang="en-US" altLang="ja-JP" dirty="0"/>
              <a:t> </a:t>
            </a:r>
            <a:r>
              <a:rPr lang="ja-JP" altLang="en-US" dirty="0"/>
              <a:t>分布を利用した</a:t>
            </a:r>
            <a:r>
              <a:rPr kumimoji="1" lang="ja-JP" altLang="en-US" dirty="0"/>
              <a:t>検定（</a:t>
            </a:r>
            <a:r>
              <a:rPr lang="en-US" altLang="ja-JP" i="1" dirty="0">
                <a:latin typeface="Times New Roman" pitchFamily="18" charset="0"/>
                <a:cs typeface="Times New Roman" pitchFamily="18" charset="0"/>
              </a:rPr>
              <a:t> </a:t>
            </a:r>
            <a:r>
              <a:rPr lang="en-US" altLang="ja-JP" i="1" u="sng" dirty="0">
                <a:solidFill>
                  <a:srgbClr val="FF0000"/>
                </a:solidFill>
                <a:latin typeface="Times New Roman" pitchFamily="18" charset="0"/>
                <a:cs typeface="Times New Roman" pitchFamily="18" charset="0"/>
              </a:rPr>
              <a:t>t</a:t>
            </a:r>
            <a:r>
              <a:rPr lang="en-US" altLang="ja-JP" u="sng" dirty="0">
                <a:solidFill>
                  <a:srgbClr val="FF0000"/>
                </a:solidFill>
              </a:rPr>
              <a:t> </a:t>
            </a:r>
            <a:r>
              <a:rPr lang="ja-JP" altLang="en-US" u="sng" dirty="0">
                <a:solidFill>
                  <a:srgbClr val="FF0000"/>
                </a:solidFill>
              </a:rPr>
              <a:t>検定</a:t>
            </a:r>
            <a:r>
              <a:rPr lang="ja-JP" altLang="en-US" dirty="0"/>
              <a:t> と呼ぶ</a:t>
            </a:r>
            <a:r>
              <a:rPr kumimoji="1" lang="ja-JP" altLang="en-US" dirty="0"/>
              <a:t>）では，</a:t>
            </a:r>
            <a:r>
              <a:rPr kumimoji="1" lang="ja-JP" altLang="en-US" u="sng" dirty="0"/>
              <a:t>２つの前提条件が満たされている必要</a:t>
            </a:r>
            <a:r>
              <a:rPr kumimoji="1" lang="ja-JP" altLang="en-US" dirty="0"/>
              <a:t>がある．</a:t>
            </a:r>
            <a:endParaRPr kumimoji="1" lang="en-US" altLang="ja-JP" dirty="0"/>
          </a:p>
          <a:p>
            <a:pPr marL="971550" lvl="1" indent="-514350">
              <a:buFont typeface="+mj-lt"/>
              <a:buAutoNum type="arabicPeriod"/>
            </a:pPr>
            <a:r>
              <a:rPr lang="ja-JP" altLang="en-US" dirty="0"/>
              <a:t>（標本は無作為抽出されている）</a:t>
            </a:r>
            <a:endParaRPr lang="en-US" altLang="ja-JP" dirty="0"/>
          </a:p>
          <a:p>
            <a:pPr marL="971550" lvl="1" indent="-514350">
              <a:buFont typeface="+mj-lt"/>
              <a:buAutoNum type="arabicPeriod"/>
            </a:pPr>
            <a:r>
              <a:rPr lang="ja-JP" altLang="en-US" u="sng" dirty="0"/>
              <a:t>母集団分布は正規分布</a:t>
            </a:r>
            <a:endParaRPr lang="en-US" altLang="ja-JP" u="sng" dirty="0"/>
          </a:p>
          <a:p>
            <a:pPr marL="971550" lvl="1" indent="-514350">
              <a:buFont typeface="+mj-lt"/>
              <a:buAutoNum type="arabicPeriod"/>
            </a:pPr>
            <a:r>
              <a:rPr kumimoji="1" lang="ja-JP" altLang="en-US" u="sng" dirty="0"/>
              <a:t>母集団分散が</a:t>
            </a:r>
            <a:r>
              <a:rPr lang="ja-JP" altLang="en-US" u="sng" dirty="0"/>
              <a:t>等しい</a:t>
            </a:r>
            <a:endParaRPr lang="en-US" altLang="ja-JP" u="sng" dirty="0"/>
          </a:p>
          <a:p>
            <a:pPr marL="571500" indent="-514350"/>
            <a:r>
              <a:rPr lang="ja-JP" altLang="en-US" dirty="0"/>
              <a:t>前提条件１（正規分布）は確認しないことが多いが，前提条件２（等分散）は確認する．</a:t>
            </a:r>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等分散の検定：</a:t>
            </a:r>
            <a:r>
              <a:rPr kumimoji="1" lang="ja-JP" altLang="en-US" dirty="0"/>
              <a:t>小標本での平均値の差の検定では，</a:t>
            </a:r>
            <a:r>
              <a:rPr kumimoji="1" lang="en-US" altLang="ja-JP" i="1" dirty="0">
                <a:latin typeface="Times New Roman" pitchFamily="18" charset="0"/>
                <a:cs typeface="Times New Roman" pitchFamily="18" charset="0"/>
              </a:rPr>
              <a:t>t</a:t>
            </a:r>
            <a:r>
              <a:rPr kumimoji="1" lang="en-US" altLang="ja-JP" dirty="0"/>
              <a:t> </a:t>
            </a:r>
            <a:r>
              <a:rPr kumimoji="1" lang="ja-JP" altLang="en-US" dirty="0"/>
              <a:t>検定を実行する前に，２つの母集団分散が等しいかどうかの検定を行う．</a:t>
            </a:r>
            <a:endParaRPr kumimoji="1" lang="en-US" altLang="ja-JP" dirty="0"/>
          </a:p>
          <a:p>
            <a:pPr lvl="1"/>
            <a:r>
              <a:rPr kumimoji="1" lang="ja-JP" altLang="en-US" dirty="0"/>
              <a:t>標本分散の</a:t>
            </a:r>
            <a:r>
              <a:rPr lang="ja-JP" altLang="en-US" dirty="0"/>
              <a:t>比</a:t>
            </a:r>
            <a:r>
              <a:rPr kumimoji="1" lang="ja-JP" altLang="en-US" dirty="0"/>
              <a:t>をとって </a:t>
            </a:r>
            <a:r>
              <a:rPr kumimoji="1" lang="en-US" altLang="ja-JP" i="1" dirty="0">
                <a:latin typeface="Times New Roman" pitchFamily="18" charset="0"/>
                <a:cs typeface="Times New Roman" pitchFamily="18" charset="0"/>
              </a:rPr>
              <a:t>F</a:t>
            </a:r>
            <a:r>
              <a:rPr kumimoji="1" lang="en-US" altLang="ja-JP" dirty="0"/>
              <a:t> </a:t>
            </a:r>
            <a:r>
              <a:rPr kumimoji="1" lang="ja-JP" altLang="en-US" dirty="0"/>
              <a:t>検定（</a:t>
            </a:r>
            <a:r>
              <a:rPr kumimoji="1" lang="en-US" altLang="ja-JP" i="1" dirty="0">
                <a:latin typeface="Times New Roman" pitchFamily="18" charset="0"/>
                <a:cs typeface="Times New Roman" pitchFamily="18" charset="0"/>
              </a:rPr>
              <a:t>F</a:t>
            </a:r>
            <a:r>
              <a:rPr kumimoji="1" lang="en-US" altLang="ja-JP" dirty="0"/>
              <a:t> </a:t>
            </a:r>
            <a:r>
              <a:rPr kumimoji="1" lang="ja-JP" altLang="en-US" dirty="0"/>
              <a:t>分布を使用）．</a:t>
            </a:r>
            <a:endParaRPr kumimoji="1" lang="en-US" altLang="ja-JP" dirty="0"/>
          </a:p>
          <a:p>
            <a:pPr lvl="1"/>
            <a:r>
              <a:rPr kumimoji="1" lang="ja-JP" altLang="en-US" dirty="0"/>
              <a:t>テキストでは省略されている．</a:t>
            </a:r>
            <a:endParaRPr kumimoji="1" lang="en-US" altLang="ja-JP" dirty="0"/>
          </a:p>
          <a:p>
            <a:r>
              <a:rPr lang="ja-JP" altLang="en-US" dirty="0"/>
              <a:t>２つの母集団分散が等しいという検定において，帰無仮説（</a:t>
            </a:r>
            <a:r>
              <a:rPr lang="en-US" altLang="ja-JP" i="1" dirty="0">
                <a:latin typeface="Times New Roman" pitchFamily="18" charset="0"/>
                <a:cs typeface="Times New Roman" pitchFamily="18" charset="0"/>
              </a:rPr>
              <a:t> σ</a:t>
            </a:r>
            <a:r>
              <a:rPr lang="en-US" altLang="ja-JP" baseline="-25000" dirty="0"/>
              <a:t>1</a:t>
            </a:r>
            <a:r>
              <a:rPr lang="en-US" altLang="ja-JP" baseline="30000" dirty="0"/>
              <a:t>2</a:t>
            </a:r>
            <a:r>
              <a:rPr lang="en-US" altLang="ja-JP" dirty="0"/>
              <a:t> = </a:t>
            </a:r>
            <a:r>
              <a:rPr lang="en-US" altLang="ja-JP" i="1" dirty="0">
                <a:latin typeface="Times New Roman" pitchFamily="18" charset="0"/>
                <a:cs typeface="Times New Roman" pitchFamily="18" charset="0"/>
              </a:rPr>
              <a:t>σ</a:t>
            </a:r>
            <a:r>
              <a:rPr lang="en-US" altLang="ja-JP" baseline="-25000" dirty="0"/>
              <a:t>2</a:t>
            </a:r>
            <a:r>
              <a:rPr lang="en-US" altLang="ja-JP" baseline="30000" dirty="0"/>
              <a:t>2</a:t>
            </a:r>
            <a:r>
              <a:rPr lang="en-US" altLang="ja-JP" dirty="0"/>
              <a:t> </a:t>
            </a:r>
            <a:r>
              <a:rPr lang="ja-JP" altLang="en-US" dirty="0"/>
              <a:t>）が棄却されてしまったときには，ウェルチ（</a:t>
            </a:r>
            <a:r>
              <a:rPr lang="en-US" altLang="ja-JP" dirty="0"/>
              <a:t>Welch</a:t>
            </a:r>
            <a:r>
              <a:rPr lang="ja-JP" altLang="en-US" dirty="0"/>
              <a:t>）の検定と呼ばれる検定を行うことが多い．</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例題（テキスト</a:t>
            </a:r>
            <a:r>
              <a:rPr lang="en-US" altLang="ja-JP" dirty="0"/>
              <a:t> p.179-180</a:t>
            </a:r>
            <a:r>
              <a:rPr lang="ja-JP" altLang="en-US" dirty="0"/>
              <a:t>）</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パイプまたは葉巻喫煙者１１人と，紙巻きタバコの喫煙者３９人で，肺に吸い込む煙の量を比較</a:t>
            </a:r>
            <a:r>
              <a:rPr kumimoji="1" lang="ja-JP" altLang="en-US" dirty="0"/>
              <a:t>する．</a:t>
            </a:r>
            <a:endParaRPr kumimoji="1" lang="en-US" altLang="ja-JP" dirty="0"/>
          </a:p>
          <a:p>
            <a:pPr lvl="1"/>
            <a:r>
              <a:rPr lang="ja-JP" altLang="en-US" dirty="0"/>
              <a:t>血液中の</a:t>
            </a:r>
            <a:r>
              <a:rPr lang="en-US" altLang="ja-JP" dirty="0" err="1"/>
              <a:t>COHb</a:t>
            </a:r>
            <a:r>
              <a:rPr lang="ja-JP" altLang="en-US" dirty="0"/>
              <a:t>濃度を測定</a:t>
            </a:r>
            <a:endParaRPr lang="en-US" altLang="ja-JP" dirty="0"/>
          </a:p>
          <a:p>
            <a:r>
              <a:rPr kumimoji="1" lang="ja-JP" altLang="en-US" dirty="0"/>
              <a:t>問題意識：</a:t>
            </a:r>
            <a:r>
              <a:rPr lang="ja-JP" altLang="en-US" dirty="0"/>
              <a:t>パイプまたは葉巻喫煙者と，紙巻きタバコの喫煙者で，肺に吸い込む煙の量に違いはあるのか</a:t>
            </a:r>
            <a:r>
              <a:rPr kumimoji="1" lang="ja-JP" altLang="en-US" dirty="0"/>
              <a:t>？</a:t>
            </a:r>
            <a:endParaRPr kumimoji="1"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μ</a:t>
            </a:r>
            <a:r>
              <a:rPr lang="en-US" altLang="ja-JP" baseline="-25000" dirty="0">
                <a:latin typeface="Times New Roman" pitchFamily="18" charset="0"/>
                <a:cs typeface="Times New Roman" pitchFamily="18" charset="0"/>
              </a:rPr>
              <a:t>1</a:t>
            </a:r>
            <a:r>
              <a:rPr lang="en-US" altLang="ja-JP" dirty="0"/>
              <a:t>=</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μ</a:t>
            </a:r>
            <a:r>
              <a:rPr lang="en-US" altLang="ja-JP" baseline="-25000" dirty="0"/>
              <a:t>1 </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 </a:t>
            </a:r>
            <a:r>
              <a:rPr lang="ja-JP" altLang="en-US" dirty="0">
                <a:latin typeface="Times New Roman" pitchFamily="18" charset="0"/>
                <a:cs typeface="Times New Roman" pitchFamily="18" charset="0"/>
              </a:rPr>
              <a:t>（両側検定）</a:t>
            </a:r>
            <a:endParaRPr lang="en-US" altLang="ja-JP" baseline="-25000" dirty="0">
              <a:latin typeface="Times New Roman" pitchFamily="18" charset="0"/>
              <a:cs typeface="Times New Roman" pitchFamily="18" charset="0"/>
            </a:endParaRPr>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標本平均と標本（不偏）分散</a:t>
                </a:r>
                <a:endParaRPr kumimoji="1" lang="en-US" altLang="ja-JP" dirty="0"/>
              </a:p>
              <a:p>
                <a:pPr lvl="1"/>
                <a:r>
                  <a:rPr lang="ja-JP" altLang="en-US" dirty="0"/>
                  <a:t>パイプまたは葉巻：</a:t>
                </a:r>
                <a14:m>
                  <m:oMath xmlns:m="http://schemas.openxmlformats.org/officeDocument/2006/math">
                    <m:sSub>
                      <m:sSubPr>
                        <m:ctrlPr>
                          <a:rPr lang="en-US" altLang="ja-JP" i="1" smtClean="0">
                            <a:latin typeface="Cambria Math" panose="02040503050406030204" pitchFamily="18" charset="0"/>
                          </a:rPr>
                        </m:ctrlPr>
                      </m:sSubPr>
                      <m:e>
                        <m:acc>
                          <m:accPr>
                            <m:chr m:val="̅"/>
                            <m:ctrlPr>
                              <a:rPr lang="en-US" altLang="ja-JP" i="1" smtClean="0">
                                <a:latin typeface="Cambria Math" panose="02040503050406030204" pitchFamily="18" charset="0"/>
                              </a:rPr>
                            </m:ctrlPr>
                          </m:accPr>
                          <m:e>
                            <m:r>
                              <a:rPr lang="en-US" altLang="ja-JP" b="0" i="1" smtClean="0">
                                <a:latin typeface="Cambria Math" panose="02040503050406030204" pitchFamily="18" charset="0"/>
                              </a:rPr>
                              <m:t>𝑥</m:t>
                            </m:r>
                          </m:e>
                        </m:acc>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=2.3</m:t>
                    </m:r>
                  </m:oMath>
                </a14:m>
                <a:r>
                  <a:rPr kumimoji="1" lang="ja-JP" altLang="en-US" dirty="0"/>
                  <a:t>，</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𝑠</m:t>
                        </m:r>
                      </m:e>
                      <m:sub>
                        <m:r>
                          <a:rPr kumimoji="1" lang="en-US" altLang="ja-JP" b="0" i="1" dirty="0" smtClean="0">
                            <a:latin typeface="Cambria Math" panose="02040503050406030204" pitchFamily="18" charset="0"/>
                          </a:rPr>
                          <m:t>1</m:t>
                        </m:r>
                      </m:sub>
                    </m:sSub>
                    <m:r>
                      <a:rPr kumimoji="1" lang="en-US" altLang="ja-JP" b="0" i="1" dirty="0" smtClean="0">
                        <a:latin typeface="Cambria Math" panose="02040503050406030204" pitchFamily="18" charset="0"/>
                      </a:rPr>
                      <m:t>=1.0</m:t>
                    </m:r>
                  </m:oMath>
                </a14:m>
                <a:endParaRPr kumimoji="1" lang="en-US" altLang="ja-JP" dirty="0"/>
              </a:p>
              <a:p>
                <a:pPr lvl="1"/>
                <a:r>
                  <a:rPr lang="ja-JP" altLang="en-US" dirty="0"/>
                  <a:t>紙巻きたばこ：</a:t>
                </a:r>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r>
                      <a:rPr lang="en-US" altLang="ja-JP" b="0" i="1" smtClean="0">
                        <a:latin typeface="Cambria Math" panose="02040503050406030204" pitchFamily="18" charset="0"/>
                      </a:rPr>
                      <m:t>5</m:t>
                    </m:r>
                    <m:r>
                      <a:rPr lang="en-US" altLang="ja-JP" i="1">
                        <a:latin typeface="Cambria Math" panose="02040503050406030204" pitchFamily="18" charset="0"/>
                      </a:rPr>
                      <m:t>.</m:t>
                    </m:r>
                    <m:r>
                      <a:rPr lang="en-US" altLang="ja-JP" b="0" i="1" smtClean="0">
                        <a:latin typeface="Cambria Math" panose="02040503050406030204" pitchFamily="18" charset="0"/>
                      </a:rPr>
                      <m:t>2</m:t>
                    </m:r>
                  </m:oMath>
                </a14:m>
                <a:r>
                  <a:rPr lang="ja-JP" altLang="en-US" dirty="0"/>
                  <a:t>，</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2</m:t>
                        </m:r>
                      </m:sub>
                    </m:sSub>
                    <m:r>
                      <a:rPr lang="en-US" altLang="ja-JP" i="1" dirty="0">
                        <a:latin typeface="Cambria Math" panose="02040503050406030204" pitchFamily="18" charset="0"/>
                      </a:rPr>
                      <m:t>=</m:t>
                    </m:r>
                    <m:r>
                      <a:rPr lang="en-US" altLang="ja-JP" b="0" i="1" dirty="0" smtClean="0">
                        <a:latin typeface="Cambria Math" panose="02040503050406030204" pitchFamily="18" charset="0"/>
                      </a:rPr>
                      <m:t>2</m:t>
                    </m:r>
                    <m:r>
                      <a:rPr lang="en-US" altLang="ja-JP" i="1" dirty="0">
                        <a:latin typeface="Cambria Math" panose="02040503050406030204" pitchFamily="18" charset="0"/>
                      </a:rPr>
                      <m:t>.</m:t>
                    </m:r>
                    <m:r>
                      <a:rPr lang="en-US" altLang="ja-JP" b="0" i="1" dirty="0" smtClean="0">
                        <a:latin typeface="Cambria Math" panose="02040503050406030204" pitchFamily="18" charset="0"/>
                      </a:rPr>
                      <m:t>7</m:t>
                    </m:r>
                  </m:oMath>
                </a14:m>
                <a:endParaRPr lang="en-US" altLang="ja-JP" dirty="0"/>
              </a:p>
              <a:p>
                <a:r>
                  <a:rPr kumimoji="1" lang="ja-JP" altLang="en-US" dirty="0"/>
                  <a:t>検定統計量</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a:stretch>
              </a:blipFill>
            </p:spPr>
            <p:txBody>
              <a:bodyPr/>
              <a:lstStyle/>
              <a:p>
                <a:r>
                  <a:rPr lang="ja-JP" altLang="en-US">
                    <a:noFill/>
                  </a:rPr>
                  <a:t> </a:t>
                </a:r>
              </a:p>
            </p:txBody>
          </p:sp>
        </mc:Fallback>
      </mc:AlternateContent>
      <p:sp>
        <p:nvSpPr>
          <p:cNvPr id="14" name="テキスト ボックス 13"/>
          <p:cNvSpPr txBox="1"/>
          <p:nvPr/>
        </p:nvSpPr>
        <p:spPr>
          <a:xfrm>
            <a:off x="857224" y="5286388"/>
            <a:ext cx="7786742" cy="1200329"/>
          </a:xfrm>
          <a:prstGeom prst="rect">
            <a:avLst/>
          </a:prstGeom>
          <a:noFill/>
        </p:spPr>
        <p:txBody>
          <a:bodyPr wrap="square" rtlCol="0">
            <a:spAutoFit/>
          </a:bodyPr>
          <a:lstStyle/>
          <a:p>
            <a:r>
              <a:rPr lang="ja-JP" altLang="en-US" sz="2400" dirty="0"/>
              <a:t>帰無仮説が正しいとき</a:t>
            </a:r>
            <a:r>
              <a:rPr kumimoji="1" lang="ja-JP" altLang="en-US" sz="2400" dirty="0"/>
              <a:t>，自由度 </a:t>
            </a:r>
            <a:r>
              <a:rPr lang="en-US" altLang="ja-JP" sz="2400" dirty="0"/>
              <a:t>48</a:t>
            </a:r>
            <a:r>
              <a:rPr kumimoji="1" lang="en-US" altLang="ja-JP" sz="2400" dirty="0"/>
              <a:t> </a:t>
            </a:r>
            <a:r>
              <a:rPr kumimoji="1" lang="ja-JP" altLang="en-US" sz="2400" dirty="0"/>
              <a:t>の </a:t>
            </a:r>
            <a:r>
              <a:rPr kumimoji="1" lang="en-US" altLang="ja-JP" sz="2400" i="1" dirty="0">
                <a:latin typeface="Times New Roman" pitchFamily="18" charset="0"/>
                <a:cs typeface="Times New Roman" pitchFamily="18" charset="0"/>
              </a:rPr>
              <a:t>t</a:t>
            </a:r>
            <a:r>
              <a:rPr kumimoji="1" lang="en-US" altLang="ja-JP" sz="2400" dirty="0"/>
              <a:t> </a:t>
            </a:r>
            <a:r>
              <a:rPr kumimoji="1" lang="ja-JP" altLang="en-US" sz="2400" dirty="0"/>
              <a:t>分布に従う．</a:t>
            </a:r>
            <a:endParaRPr kumimoji="1" lang="en-US" altLang="ja-JP" sz="2400" dirty="0"/>
          </a:p>
          <a:p>
            <a:r>
              <a:rPr kumimoji="1" lang="ja-JP" altLang="en-US" sz="2400" dirty="0"/>
              <a:t>有意水準５％，両側検定での棄却限界値（左側）は </a:t>
            </a:r>
            <a:r>
              <a:rPr lang="en-US" altLang="ja-JP" sz="2400" i="1" dirty="0">
                <a:latin typeface="Times New Roman" pitchFamily="18" charset="0"/>
                <a:cs typeface="Times New Roman" pitchFamily="18" charset="0"/>
              </a:rPr>
              <a:t>t</a:t>
            </a:r>
            <a:r>
              <a:rPr lang="en-US" altLang="ja-JP" sz="2400" dirty="0"/>
              <a:t> = -2.0</a:t>
            </a:r>
          </a:p>
          <a:p>
            <a:r>
              <a:rPr lang="ja-JP" altLang="en-US" sz="2400" dirty="0"/>
              <a:t>したがって，有意である．</a:t>
            </a:r>
            <a:endParaRPr kumimoji="1" lang="en-US" altLang="ja-JP" sz="24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1398716" y="3860944"/>
                <a:ext cx="6703758" cy="1160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𝑡</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48</m:t>
                          </m:r>
                        </m:e>
                      </m:d>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2.3−5.2</m:t>
                          </m:r>
                        </m:num>
                        <m:den>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10</m:t>
                                  </m:r>
                                  <m:r>
                                    <a:rPr kumimoji="1" lang="en-US" altLang="ja-JP" sz="2400" b="0" i="1" smtClean="0">
                                      <a:latin typeface="Cambria Math" panose="02040503050406030204" pitchFamily="18" charset="0"/>
                                      <a:ea typeface="Cambria Math" panose="02040503050406030204" pitchFamily="18" charset="0"/>
                                    </a:rPr>
                                    <m:t>×</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1.0</m:t>
                                      </m:r>
                                    </m:e>
                                    <m:sup>
                                      <m:r>
                                        <a:rPr kumimoji="1" lang="en-US" altLang="ja-JP" sz="2400" b="0" i="1" smtClean="0">
                                          <a:latin typeface="Cambria Math" panose="02040503050406030204" pitchFamily="18" charset="0"/>
                                          <a:ea typeface="Cambria Math" panose="02040503050406030204" pitchFamily="18" charset="0"/>
                                        </a:rPr>
                                        <m:t>2</m:t>
                                      </m:r>
                                    </m:sup>
                                  </m:sSup>
                                  <m:r>
                                    <a:rPr kumimoji="1" lang="en-US" altLang="ja-JP" sz="2400" b="0" i="1" smtClean="0">
                                      <a:latin typeface="Cambria Math" panose="02040503050406030204" pitchFamily="18" charset="0"/>
                                      <a:ea typeface="Cambria Math" panose="02040503050406030204" pitchFamily="18" charset="0"/>
                                    </a:rPr>
                                    <m:t>+38×</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2.7</m:t>
                                      </m:r>
                                    </m:e>
                                    <m:sup>
                                      <m:r>
                                        <a:rPr kumimoji="1" lang="en-US" altLang="ja-JP" sz="2400" b="0" i="1" smtClean="0">
                                          <a:latin typeface="Cambria Math" panose="02040503050406030204" pitchFamily="18" charset="0"/>
                                          <a:ea typeface="Cambria Math" panose="02040503050406030204" pitchFamily="18" charset="0"/>
                                        </a:rPr>
                                        <m:t>2</m:t>
                                      </m:r>
                                    </m:sup>
                                  </m:sSup>
                                </m:num>
                                <m:den>
                                  <m:r>
                                    <a:rPr kumimoji="1" lang="en-US" altLang="ja-JP" sz="2400" b="0" i="1" smtClean="0">
                                      <a:latin typeface="Cambria Math" panose="02040503050406030204" pitchFamily="18" charset="0"/>
                                    </a:rPr>
                                    <m:t>11+39−2</m:t>
                                  </m:r>
                                </m:den>
                              </m:f>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11</m:t>
                                      </m:r>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39</m:t>
                                      </m:r>
                                    </m:den>
                                  </m:f>
                                </m:e>
                              </m:d>
                            </m:e>
                          </m:rad>
                        </m:den>
                      </m:f>
                      <m:r>
                        <a:rPr kumimoji="1" lang="en-US" altLang="ja-JP" sz="2400" b="0" i="1" smtClean="0">
                          <a:latin typeface="Cambria Math" panose="02040503050406030204" pitchFamily="18" charset="0"/>
                        </a:rPr>
                        <m:t>=−3.5</m:t>
                      </m:r>
                    </m:oMath>
                  </m:oMathPara>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398716" y="3860944"/>
                <a:ext cx="6703758" cy="1160702"/>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45709-F98C-482D-87C3-4A2A30014132}"/>
              </a:ext>
            </a:extLst>
          </p:cNvPr>
          <p:cNvSpPr>
            <a:spLocks noGrp="1"/>
          </p:cNvSpPr>
          <p:nvPr>
            <p:ph type="title"/>
          </p:nvPr>
        </p:nvSpPr>
        <p:spPr/>
        <p:txBody>
          <a:bodyPr/>
          <a:lstStyle/>
          <a:p>
            <a:r>
              <a:rPr kumimoji="1" lang="en-US" altLang="ja-JP" dirty="0"/>
              <a:t>R </a:t>
            </a:r>
            <a:r>
              <a:rPr kumimoji="1" lang="ja-JP" altLang="en-US" dirty="0"/>
              <a:t>での母平均に関する検定</a:t>
            </a:r>
          </a:p>
        </p:txBody>
      </p:sp>
      <p:sp>
        <p:nvSpPr>
          <p:cNvPr id="3" name="コンテンツ プレースホルダー 2">
            <a:extLst>
              <a:ext uri="{FF2B5EF4-FFF2-40B4-BE49-F238E27FC236}">
                <a16:creationId xmlns:a16="http://schemas.microsoft.com/office/drawing/2014/main" id="{CBDDF64E-EDB3-4736-9268-8F8215AFCACC}"/>
              </a:ext>
            </a:extLst>
          </p:cNvPr>
          <p:cNvSpPr>
            <a:spLocks noGrp="1"/>
          </p:cNvSpPr>
          <p:nvPr>
            <p:ph idx="1"/>
          </p:nvPr>
        </p:nvSpPr>
        <p:spPr/>
        <p:txBody>
          <a:bodyPr>
            <a:normAutofit lnSpcReduction="10000"/>
          </a:bodyPr>
          <a:lstStyle/>
          <a:p>
            <a:r>
              <a:rPr lang="ja-JP" altLang="en-US" dirty="0"/>
              <a:t>１</a:t>
            </a:r>
            <a:r>
              <a:rPr kumimoji="1" lang="ja-JP" altLang="en-US" dirty="0"/>
              <a:t>標本（</a:t>
            </a:r>
            <a:r>
              <a:rPr kumimoji="1" lang="en-US" altLang="ja-JP" i="1" dirty="0">
                <a:latin typeface="Times New Roman" pitchFamily="18" charset="0"/>
                <a:cs typeface="Times New Roman" pitchFamily="18" charset="0"/>
              </a:rPr>
              <a:t>H</a:t>
            </a:r>
            <a:r>
              <a:rPr kumimoji="1" lang="en-US" altLang="ja-JP" baseline="-25000" dirty="0"/>
              <a:t>0</a:t>
            </a:r>
            <a:r>
              <a:rPr kumimoji="1" lang="ja-JP" altLang="en-US" dirty="0"/>
              <a:t>：</a:t>
            </a:r>
            <a:r>
              <a:rPr lang="en-US" altLang="ja-JP" i="1" dirty="0">
                <a:latin typeface="Times New Roman" pitchFamily="18" charset="0"/>
                <a:cs typeface="Times New Roman" pitchFamily="18" charset="0"/>
              </a:rPr>
              <a:t> μ</a:t>
            </a:r>
            <a:r>
              <a:rPr lang="en-US" altLang="ja-JP" dirty="0"/>
              <a:t> =</a:t>
            </a:r>
            <a:r>
              <a:rPr lang="ja-JP" altLang="en-US" dirty="0"/>
              <a:t> </a:t>
            </a:r>
            <a:r>
              <a:rPr lang="en-US" altLang="ja-JP" i="1" dirty="0">
                <a:latin typeface="Times New Roman" pitchFamily="18" charset="0"/>
                <a:cs typeface="Times New Roman" pitchFamily="18" charset="0"/>
              </a:rPr>
              <a:t>μ</a:t>
            </a:r>
            <a:r>
              <a:rPr lang="en-US" altLang="ja-JP" baseline="-25000" dirty="0"/>
              <a:t>0</a:t>
            </a:r>
            <a:r>
              <a:rPr kumimoji="1" lang="ja-JP" altLang="en-US" dirty="0"/>
              <a:t>），２標本</a:t>
            </a:r>
            <a:r>
              <a:rPr lang="ja-JP" altLang="en-US" dirty="0"/>
              <a:t>（</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μ</a:t>
            </a:r>
            <a:r>
              <a:rPr lang="en-US" altLang="ja-JP" baseline="-25000" dirty="0"/>
              <a:t>1</a:t>
            </a:r>
            <a:r>
              <a:rPr lang="en-US" altLang="ja-JP" dirty="0"/>
              <a:t>=</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r>
              <a:rPr lang="ja-JP" altLang="en-US" dirty="0"/>
              <a:t>）</a:t>
            </a:r>
            <a:r>
              <a:rPr kumimoji="1" lang="ja-JP" altLang="en-US" dirty="0"/>
              <a:t>のいずれの場合も，</a:t>
            </a:r>
            <a:r>
              <a:rPr kumimoji="1" lang="en-US" altLang="ja-JP" dirty="0" err="1"/>
              <a:t>t.test</a:t>
            </a:r>
            <a:r>
              <a:rPr kumimoji="1" lang="en-US" altLang="ja-JP" dirty="0"/>
              <a:t> </a:t>
            </a:r>
            <a:r>
              <a:rPr kumimoji="1" lang="ja-JP" altLang="en-US" dirty="0"/>
              <a:t>関数を用いる．</a:t>
            </a:r>
            <a:endParaRPr kumimoji="1" lang="en-US" altLang="ja-JP" dirty="0"/>
          </a:p>
          <a:p>
            <a:pPr lvl="1"/>
            <a:r>
              <a:rPr kumimoji="1" lang="ja-JP" altLang="en-US" dirty="0"/>
              <a:t>大標本の場合も</a:t>
            </a:r>
            <a:r>
              <a:rPr lang="ja-JP" altLang="en-US" dirty="0"/>
              <a:t>同じ方法でよい．</a:t>
            </a:r>
            <a:endParaRPr kumimoji="1" lang="en-US" altLang="ja-JP" dirty="0"/>
          </a:p>
          <a:p>
            <a:r>
              <a:rPr lang="ja-JP" altLang="en-US" dirty="0"/>
              <a:t>２標本での分散の差の検定には </a:t>
            </a:r>
            <a:r>
              <a:rPr lang="en-US" altLang="ja-JP" dirty="0" err="1"/>
              <a:t>var.test</a:t>
            </a:r>
            <a:r>
              <a:rPr lang="en-US" altLang="ja-JP" dirty="0"/>
              <a:t> </a:t>
            </a:r>
            <a:r>
              <a:rPr lang="ja-JP" altLang="en-US" dirty="0"/>
              <a:t>関数を用いる．</a:t>
            </a:r>
            <a:endParaRPr lang="en-US" altLang="ja-JP" dirty="0"/>
          </a:p>
          <a:p>
            <a:pPr lvl="1"/>
            <a:r>
              <a:rPr kumimoji="1" lang="ja-JP" altLang="en-US" dirty="0"/>
              <a:t>等分散であるという帰無仮説が棄却されたら，ウェルチの検定を行う．</a:t>
            </a:r>
            <a:endParaRPr kumimoji="1" lang="en-US" altLang="ja-JP" dirty="0"/>
          </a:p>
          <a:p>
            <a:pPr lvl="1"/>
            <a:r>
              <a:rPr kumimoji="1" lang="ja-JP" altLang="en-US" dirty="0"/>
              <a:t>分散の差の検定結果によらず，ウェルチの検定を使うべきという意見もある．</a:t>
            </a:r>
          </a:p>
        </p:txBody>
      </p:sp>
    </p:spTree>
    <p:extLst>
      <p:ext uri="{BB962C8B-B14F-4D97-AF65-F5344CB8AC3E}">
        <p14:creationId xmlns:p14="http://schemas.microsoft.com/office/powerpoint/2010/main" val="213790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CE38D-D9A2-47B1-BF14-CDB37D58E491}"/>
              </a:ext>
            </a:extLst>
          </p:cNvPr>
          <p:cNvSpPr>
            <a:spLocks noGrp="1"/>
          </p:cNvSpPr>
          <p:nvPr>
            <p:ph type="title"/>
          </p:nvPr>
        </p:nvSpPr>
        <p:spPr/>
        <p:txBody>
          <a:bodyPr/>
          <a:lstStyle/>
          <a:p>
            <a:r>
              <a:rPr kumimoji="1" lang="ja-JP" altLang="en-US" dirty="0"/>
              <a:t>１標本の例：章末問題</a:t>
            </a:r>
            <a:r>
              <a:rPr kumimoji="1" lang="en-US" altLang="ja-JP" dirty="0"/>
              <a:t>32</a:t>
            </a:r>
            <a:endParaRPr kumimoji="1" lang="ja-JP" altLang="en-US" dirty="0"/>
          </a:p>
        </p:txBody>
      </p:sp>
      <p:sp>
        <p:nvSpPr>
          <p:cNvPr id="3" name="コンテンツ プレースホルダー 2">
            <a:extLst>
              <a:ext uri="{FF2B5EF4-FFF2-40B4-BE49-F238E27FC236}">
                <a16:creationId xmlns:a16="http://schemas.microsoft.com/office/drawing/2014/main" id="{AEA3EE11-68B1-457C-AB9A-1EA2F5663AB5}"/>
              </a:ext>
            </a:extLst>
          </p:cNvPr>
          <p:cNvSpPr>
            <a:spLocks noGrp="1"/>
          </p:cNvSpPr>
          <p:nvPr>
            <p:ph idx="1"/>
          </p:nvPr>
        </p:nvSpPr>
        <p:spPr/>
        <p:txBody>
          <a:bodyPr/>
          <a:lstStyle/>
          <a:p>
            <a:r>
              <a:rPr lang="ja-JP" altLang="en-US" dirty="0"/>
              <a:t>データを１列に入力した </a:t>
            </a:r>
            <a:r>
              <a:rPr lang="en-US" altLang="ja-JP" dirty="0"/>
              <a:t>CSV </a:t>
            </a:r>
            <a:r>
              <a:rPr lang="ja-JP" altLang="en-US" dirty="0"/>
              <a:t>ファイルを用意する．先頭行に適当な変数名を入力するとよい．</a:t>
            </a:r>
            <a:endParaRPr kumimoji="1" lang="ja-JP" altLang="en-US" dirty="0"/>
          </a:p>
        </p:txBody>
      </p:sp>
      <p:pic>
        <p:nvPicPr>
          <p:cNvPr id="5" name="図 4" descr="テーブル&#10;&#10;自動的に生成された説明">
            <a:extLst>
              <a:ext uri="{FF2B5EF4-FFF2-40B4-BE49-F238E27FC236}">
                <a16:creationId xmlns:a16="http://schemas.microsoft.com/office/drawing/2014/main" id="{08746175-84A3-42FB-915C-08D3968FF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140968"/>
            <a:ext cx="2016224" cy="2605714"/>
          </a:xfrm>
          <a:prstGeom prst="rect">
            <a:avLst/>
          </a:prstGeom>
        </p:spPr>
      </p:pic>
    </p:spTree>
    <p:extLst>
      <p:ext uri="{BB962C8B-B14F-4D97-AF65-F5344CB8AC3E}">
        <p14:creationId xmlns:p14="http://schemas.microsoft.com/office/powerpoint/2010/main" val="276173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平均値の差の検定での帰無仮説</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２群の標本平均を利用して，母集団での平均に関する検定を行う．</a:t>
            </a:r>
            <a:endParaRPr lang="en-US" altLang="ja-JP" dirty="0"/>
          </a:p>
          <a:p>
            <a:pPr lvl="1">
              <a:buFont typeface="Wingdings" pitchFamily="2" charset="2"/>
              <a:buChar char="Ø"/>
            </a:pPr>
            <a:r>
              <a:rPr lang="ja-JP" altLang="en-US" dirty="0">
                <a:latin typeface="Times New Roman" pitchFamily="18" charset="0"/>
                <a:cs typeface="Times New Roman" pitchFamily="18" charset="0"/>
              </a:rPr>
              <a:t>帰無仮説</a:t>
            </a:r>
            <a:r>
              <a:rPr lang="en-US" altLang="ja-JP" i="1" dirty="0">
                <a:latin typeface="Times New Roman" pitchFamily="18" charset="0"/>
                <a:cs typeface="Times New Roman" pitchFamily="18" charset="0"/>
              </a:rPr>
              <a:t>H</a:t>
            </a:r>
            <a:r>
              <a:rPr lang="en-US" altLang="ja-JP" baseline="-25000" dirty="0"/>
              <a:t>0</a:t>
            </a:r>
            <a:r>
              <a:rPr lang="ja-JP" altLang="en-US" dirty="0"/>
              <a:t>：</a:t>
            </a:r>
            <a:r>
              <a:rPr lang="en-US" altLang="ja-JP" i="1" dirty="0">
                <a:latin typeface="Times New Roman" pitchFamily="18" charset="0"/>
                <a:cs typeface="Times New Roman" pitchFamily="18" charset="0"/>
              </a:rPr>
              <a:t> μ</a:t>
            </a:r>
            <a:r>
              <a:rPr lang="en-US" altLang="ja-JP" baseline="-25000" dirty="0"/>
              <a:t>1</a:t>
            </a:r>
            <a:r>
              <a:rPr lang="en-US" altLang="ja-JP" dirty="0"/>
              <a:t>=</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endParaRPr lang="en-US" altLang="ja-JP" baseline="-25000" dirty="0"/>
          </a:p>
          <a:p>
            <a:pPr lvl="1">
              <a:buFont typeface="Wingdings" pitchFamily="2" charset="2"/>
              <a:buChar char="Ø"/>
            </a:pPr>
            <a:r>
              <a:rPr lang="ja-JP" altLang="en-US" dirty="0">
                <a:latin typeface="Times New Roman" pitchFamily="18" charset="0"/>
                <a:cs typeface="Times New Roman" pitchFamily="18" charset="0"/>
              </a:rPr>
              <a:t>対立仮説</a:t>
            </a:r>
            <a:r>
              <a:rPr lang="en-US" altLang="ja-JP" i="1" dirty="0">
                <a:latin typeface="Times New Roman" pitchFamily="18" charset="0"/>
                <a:cs typeface="Times New Roman" pitchFamily="18" charset="0"/>
              </a:rPr>
              <a:t>H</a:t>
            </a:r>
            <a:r>
              <a:rPr lang="en-US" altLang="ja-JP" baseline="-25000" dirty="0"/>
              <a:t>1</a:t>
            </a:r>
            <a:r>
              <a:rPr lang="ja-JP" altLang="en-US" dirty="0"/>
              <a:t>：</a:t>
            </a:r>
            <a:r>
              <a:rPr lang="en-US" altLang="ja-JP" i="1" dirty="0">
                <a:latin typeface="Times New Roman" pitchFamily="18" charset="0"/>
                <a:cs typeface="Times New Roman" pitchFamily="18" charset="0"/>
              </a:rPr>
              <a:t> μ</a:t>
            </a:r>
            <a:r>
              <a:rPr lang="en-US" altLang="ja-JP" baseline="-25000" dirty="0"/>
              <a:t>1 </a:t>
            </a:r>
            <a:r>
              <a:rPr lang="ja-JP" altLang="en-US" dirty="0"/>
              <a:t>≠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a:t>
            </a:r>
            <a:r>
              <a:rPr lang="en-US" altLang="ja-JP" dirty="0">
                <a:latin typeface="Times New Roman" pitchFamily="18" charset="0"/>
                <a:cs typeface="Times New Roman" pitchFamily="18" charset="0"/>
              </a:rPr>
              <a:t> </a:t>
            </a:r>
            <a:r>
              <a:rPr lang="ja-JP" altLang="en-US" dirty="0"/>
              <a:t>（両側検定の場合）</a:t>
            </a:r>
            <a:endParaRPr lang="en-US" altLang="ja-JP" dirty="0"/>
          </a:p>
          <a:p>
            <a:r>
              <a:rPr lang="ja-JP" altLang="en-US" dirty="0"/>
              <a:t>２群の母集団平均（ </a:t>
            </a:r>
            <a:r>
              <a:rPr lang="en-US" altLang="ja-JP" i="1" dirty="0">
                <a:latin typeface="Times New Roman" pitchFamily="18" charset="0"/>
                <a:cs typeface="Times New Roman" pitchFamily="18" charset="0"/>
              </a:rPr>
              <a:t>μ</a:t>
            </a:r>
            <a:r>
              <a:rPr lang="en-US" altLang="ja-JP" baseline="-25000" dirty="0"/>
              <a:t>1</a:t>
            </a:r>
            <a:r>
              <a:rPr lang="en-US" altLang="ja-JP" dirty="0"/>
              <a:t> </a:t>
            </a:r>
            <a:r>
              <a:rPr lang="ja-JP" altLang="en-US" dirty="0"/>
              <a:t>および </a:t>
            </a:r>
            <a:r>
              <a:rPr lang="en-US" altLang="ja-JP" i="1" dirty="0">
                <a:latin typeface="Times New Roman" pitchFamily="18" charset="0"/>
                <a:cs typeface="Times New Roman" pitchFamily="18" charset="0"/>
              </a:rPr>
              <a:t>μ</a:t>
            </a:r>
            <a:r>
              <a:rPr lang="en-US" altLang="ja-JP" baseline="-25000" dirty="0">
                <a:latin typeface="Times New Roman" pitchFamily="18" charset="0"/>
                <a:cs typeface="Times New Roman" pitchFamily="18" charset="0"/>
              </a:rPr>
              <a:t>2 </a:t>
            </a:r>
            <a:r>
              <a:rPr lang="ja-JP" altLang="en-US" dirty="0"/>
              <a:t>）が同一であるとしても，標本平均では２群間に差が生じることが一般的．その差が小さければ帰無仮説は棄却できない．</a:t>
            </a:r>
            <a:endParaRPr lang="en-US" altLang="ja-JP" dirty="0"/>
          </a:p>
          <a:p>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44C9A-777E-4EBD-B0D4-345F541C3E3A}"/>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640E525-A971-4AC0-A66D-C9ED8BB42562}"/>
              </a:ext>
            </a:extLst>
          </p:cNvPr>
          <p:cNvSpPr>
            <a:spLocks noGrp="1"/>
          </p:cNvSpPr>
          <p:nvPr>
            <p:ph idx="1"/>
          </p:nvPr>
        </p:nvSpPr>
        <p:spPr/>
        <p:txBody>
          <a:bodyPr/>
          <a:lstStyle/>
          <a:p>
            <a:r>
              <a:rPr kumimoji="1" lang="ja-JP" altLang="en-US" dirty="0"/>
              <a:t>測定値のベクトル</a:t>
            </a:r>
            <a:r>
              <a:rPr lang="ja-JP" altLang="en-US" dirty="0"/>
              <a:t>を</a:t>
            </a:r>
            <a:r>
              <a:rPr kumimoji="1" lang="ja-JP" altLang="en-US" dirty="0"/>
              <a:t>第１引数に指定する．帰無仮説を引数 </a:t>
            </a:r>
            <a:r>
              <a:rPr kumimoji="1" lang="en-US" altLang="ja-JP" dirty="0"/>
              <a:t>mu </a:t>
            </a:r>
            <a:r>
              <a:rPr kumimoji="1" lang="ja-JP" altLang="en-US" dirty="0"/>
              <a:t>で指定する．</a:t>
            </a:r>
            <a:endParaRPr kumimoji="1" lang="en-US" altLang="ja-JP" dirty="0"/>
          </a:p>
          <a:p>
            <a:r>
              <a:rPr kumimoji="1" lang="ja-JP" altLang="en-US" dirty="0"/>
              <a:t>片側検定の場合，対立仮説を</a:t>
            </a:r>
            <a:r>
              <a:rPr lang="ja-JP" altLang="en-US" dirty="0"/>
              <a:t>引数 </a:t>
            </a:r>
            <a:r>
              <a:rPr lang="en-US" altLang="ja-JP" dirty="0"/>
              <a:t>alternative </a:t>
            </a:r>
            <a:r>
              <a:rPr lang="ja-JP" altLang="en-US" dirty="0"/>
              <a:t>で </a:t>
            </a:r>
            <a:r>
              <a:rPr lang="en-US" altLang="ja-JP" dirty="0"/>
              <a:t>“less” </a:t>
            </a:r>
            <a:r>
              <a:rPr lang="ja-JP" altLang="en-US" dirty="0"/>
              <a:t>あるいは </a:t>
            </a:r>
            <a:r>
              <a:rPr lang="en-US" altLang="ja-JP" dirty="0"/>
              <a:t>“greater” </a:t>
            </a:r>
            <a:r>
              <a:rPr lang="ja-JP" altLang="en-US" dirty="0"/>
              <a:t>に指定する．（この例題では </a:t>
            </a:r>
            <a:r>
              <a:rPr lang="en-US" altLang="ja-JP" dirty="0"/>
              <a:t>greater</a:t>
            </a:r>
            <a:r>
              <a:rPr lang="ja-JP" altLang="en-US" dirty="0"/>
              <a:t>）</a:t>
            </a:r>
            <a:endParaRPr kumimoji="1" lang="ja-JP" altLang="en-US" dirty="0"/>
          </a:p>
        </p:txBody>
      </p:sp>
      <p:sp>
        <p:nvSpPr>
          <p:cNvPr id="4" name="テキスト ボックス 3">
            <a:extLst>
              <a:ext uri="{FF2B5EF4-FFF2-40B4-BE49-F238E27FC236}">
                <a16:creationId xmlns:a16="http://schemas.microsoft.com/office/drawing/2014/main" id="{AAB7CA17-C327-41B5-9A08-456ADAFF1FEF}"/>
              </a:ext>
            </a:extLst>
          </p:cNvPr>
          <p:cNvSpPr txBox="1"/>
          <p:nvPr/>
        </p:nvSpPr>
        <p:spPr>
          <a:xfrm>
            <a:off x="1331640" y="4293096"/>
            <a:ext cx="6664004" cy="1754326"/>
          </a:xfrm>
          <a:prstGeom prst="rect">
            <a:avLst/>
          </a:prstGeom>
          <a:noFill/>
          <a:ln>
            <a:solidFill>
              <a:schemeClr val="tx1"/>
            </a:solidFill>
          </a:ln>
        </p:spPr>
        <p:txBody>
          <a:bodyPr wrap="none" rtlCol="0">
            <a:spAutoFit/>
          </a:bodyPr>
          <a:lstStyle/>
          <a:p>
            <a:r>
              <a:rPr kumimoji="1" lang="de-DE" altLang="ja-JP" dirty="0">
                <a:latin typeface="Courier New" panose="02070309020205020404" pitchFamily="49" charset="0"/>
                <a:cs typeface="Courier New" panose="02070309020205020404" pitchFamily="49" charset="0"/>
              </a:rPr>
              <a:t>chicken &lt;- read.csv("h8-32.csv")</a:t>
            </a:r>
          </a:p>
          <a:p>
            <a:r>
              <a:rPr kumimoji="1" lang="de-DE" altLang="ja-JP" dirty="0">
                <a:latin typeface="Courier New" panose="02070309020205020404" pitchFamily="49" charset="0"/>
                <a:cs typeface="Courier New" panose="02070309020205020404" pitchFamily="49" charset="0"/>
              </a:rPr>
              <a:t>chicken</a:t>
            </a:r>
          </a:p>
          <a:p>
            <a:endParaRPr kumimoji="1" lang="de-DE" altLang="ja-JP" dirty="0">
              <a:latin typeface="Courier New" panose="02070309020205020404" pitchFamily="49" charset="0"/>
              <a:cs typeface="Courier New" panose="02070309020205020404" pitchFamily="49" charset="0"/>
            </a:endParaRPr>
          </a:p>
          <a:p>
            <a:r>
              <a:rPr kumimoji="1" lang="de-DE" altLang="ja-JP" dirty="0">
                <a:latin typeface="Courier New" panose="02070309020205020404" pitchFamily="49" charset="0"/>
                <a:cs typeface="Courier New" panose="02070309020205020404" pitchFamily="49" charset="0"/>
              </a:rPr>
              <a:t>attach(chicken)</a:t>
            </a:r>
          </a:p>
          <a:p>
            <a:endParaRPr kumimoji="1" lang="de-DE" altLang="ja-JP" dirty="0">
              <a:latin typeface="Courier New" panose="02070309020205020404" pitchFamily="49" charset="0"/>
              <a:cs typeface="Courier New" panose="02070309020205020404" pitchFamily="49" charset="0"/>
            </a:endParaRPr>
          </a:p>
          <a:p>
            <a:r>
              <a:rPr kumimoji="1" lang="de-DE" altLang="ja-JP" dirty="0">
                <a:latin typeface="Courier New" panose="02070309020205020404" pitchFamily="49" charset="0"/>
                <a:cs typeface="Courier New" panose="02070309020205020404" pitchFamily="49" charset="0"/>
              </a:rPr>
              <a:t>t.test(weight, mu = 9, alternative = "greater")</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4427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FF250A-2EDB-46D3-A107-6AC11F06FD7D}"/>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95607885-EDAA-4CCF-9982-0EFF2B3A7A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1" y="1700808"/>
            <a:ext cx="7096389" cy="3456384"/>
          </a:xfrm>
        </p:spPr>
      </p:pic>
    </p:spTree>
    <p:extLst>
      <p:ext uri="{BB962C8B-B14F-4D97-AF65-F5344CB8AC3E}">
        <p14:creationId xmlns:p14="http://schemas.microsoft.com/office/powerpoint/2010/main" val="3917356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F6A3E-39D7-4CD3-98F0-4D8B0952520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C4D3645-9834-4A9D-AE9D-49760E5BA7D0}"/>
              </a:ext>
            </a:extLst>
          </p:cNvPr>
          <p:cNvSpPr>
            <a:spLocks noGrp="1"/>
          </p:cNvSpPr>
          <p:nvPr>
            <p:ph idx="1"/>
          </p:nvPr>
        </p:nvSpPr>
        <p:spPr>
          <a:xfrm>
            <a:off x="457200" y="1600200"/>
            <a:ext cx="8226213" cy="4509347"/>
          </a:xfrm>
        </p:spPr>
        <p:txBody>
          <a:bodyPr/>
          <a:lstStyle/>
          <a:p>
            <a:r>
              <a:rPr lang="ja-JP" altLang="en-US" dirty="0"/>
              <a:t>結果の報告では，検定統計量，</a:t>
            </a:r>
            <a:r>
              <a:rPr lang="en-US" altLang="ja-JP" dirty="0"/>
              <a:t>p </a:t>
            </a:r>
            <a:r>
              <a:rPr lang="ja-JP" altLang="en-US" dirty="0"/>
              <a:t>値，信頼区間，効果量を報告する．</a:t>
            </a:r>
            <a:endParaRPr lang="en-US" altLang="ja-JP" dirty="0"/>
          </a:p>
          <a:p>
            <a:pPr lvl="1"/>
            <a:r>
              <a:rPr kumimoji="1" lang="ja-JP" altLang="en-US" dirty="0"/>
              <a:t>効果量 </a:t>
            </a:r>
            <a:r>
              <a:rPr kumimoji="1" lang="en-US" altLang="ja-JP" i="1" dirty="0">
                <a:latin typeface="Times New Roman" panose="02020603050405020304" pitchFamily="18" charset="0"/>
                <a:cs typeface="Times New Roman" panose="02020603050405020304" pitchFamily="18" charset="0"/>
              </a:rPr>
              <a:t>d </a:t>
            </a:r>
            <a:r>
              <a:rPr lang="ja-JP" altLang="en-US" dirty="0"/>
              <a:t>は，スコアの標本平均と帰無仮説での母平均との差を，スコアの標準偏差で割ったもの．</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F8F20DB-BFB7-4FFC-9218-B6D43B5E4B53}"/>
                  </a:ext>
                </a:extLst>
              </p:cNvPr>
              <p:cNvSpPr txBox="1"/>
              <p:nvPr/>
            </p:nvSpPr>
            <p:spPr>
              <a:xfrm>
                <a:off x="1295636" y="3717032"/>
                <a:ext cx="6552728" cy="2308324"/>
              </a:xfrm>
              <a:prstGeom prst="rect">
                <a:avLst/>
              </a:prstGeom>
              <a:noFill/>
              <a:ln>
                <a:solidFill>
                  <a:schemeClr val="tx1"/>
                </a:solidFill>
              </a:ln>
            </p:spPr>
            <p:txBody>
              <a:bodyPr wrap="square" rtlCol="0">
                <a:spAutoFit/>
              </a:bodyPr>
              <a:lstStyle/>
              <a:p>
                <a:r>
                  <a:rPr lang="ja-JP" altLang="en-US" sz="2400" dirty="0"/>
                  <a:t>新しい餌には特別な効果があるかを</a:t>
                </a:r>
                <a:r>
                  <a:rPr kumimoji="1" lang="ja-JP" altLang="en-US" sz="2400" dirty="0"/>
                  <a:t>検討するため，母集団平均を </a:t>
                </a:r>
                <a:r>
                  <a:rPr kumimoji="1" lang="en-US" altLang="ja-JP" sz="2400" dirty="0"/>
                  <a:t>9 </a:t>
                </a:r>
                <a:r>
                  <a:rPr kumimoji="1" lang="ja-JP" altLang="en-US" sz="2400" dirty="0"/>
                  <a:t>オンスと仮定して，母集団平均の検定を行った．その結果，</a:t>
                </a:r>
                <a14:m>
                  <m:oMath xmlns:m="http://schemas.openxmlformats.org/officeDocument/2006/math">
                    <m:r>
                      <a:rPr kumimoji="1" lang="en-US" altLang="ja-JP" sz="2400" b="0" i="1" smtClean="0">
                        <a:latin typeface="Cambria Math" panose="02040503050406030204" pitchFamily="18" charset="0"/>
                      </a:rPr>
                      <m:t>𝑡</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14</m:t>
                        </m:r>
                      </m:e>
                    </m:d>
                    <m:r>
                      <a:rPr kumimoji="1" lang="en-US" altLang="ja-JP" sz="2400" b="0" i="1" smtClean="0">
                        <a:latin typeface="Cambria Math" panose="02040503050406030204" pitchFamily="18" charset="0"/>
                      </a:rPr>
                      <m:t>=2.058</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𝑝</m:t>
                    </m:r>
                    <m:r>
                      <a:rPr kumimoji="1" lang="en-US" altLang="ja-JP" sz="2400" b="0" i="1" dirty="0" smtClean="0">
                        <a:latin typeface="Cambria Math" panose="02040503050406030204" pitchFamily="18" charset="0"/>
                      </a:rPr>
                      <m:t>=.029</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𝑑</m:t>
                    </m:r>
                    <m:r>
                      <a:rPr kumimoji="1" lang="en-US" altLang="ja-JP" sz="2400" b="0" i="1" dirty="0" smtClean="0">
                        <a:latin typeface="Cambria Math" panose="02040503050406030204" pitchFamily="18" charset="0"/>
                      </a:rPr>
                      <m:t>=0.531</m:t>
                    </m:r>
                  </m:oMath>
                </a14:m>
                <a:r>
                  <a:rPr kumimoji="1" lang="ja-JP" altLang="en-US" sz="2400" dirty="0"/>
                  <a:t>，</a:t>
                </a:r>
                <a:r>
                  <a:rPr kumimoji="1" lang="en-US" altLang="ja-JP" sz="2400" dirty="0"/>
                  <a:t>95% CI </a:t>
                </a:r>
                <a:r>
                  <a:rPr kumimoji="1" lang="ja-JP" altLang="en-US" sz="2400" dirty="0"/>
                  <a:t>の下限</a:t>
                </a:r>
                <a14:m>
                  <m:oMath xmlns:m="http://schemas.openxmlformats.org/officeDocument/2006/math">
                    <m:r>
                      <a:rPr lang="ja-JP" altLang="en-US" sz="2400" i="1" dirty="0">
                        <a:latin typeface="Cambria Math" panose="02040503050406030204" pitchFamily="18" charset="0"/>
                      </a:rPr>
                      <m:t>は</m:t>
                    </m:r>
                  </m:oMath>
                </a14:m>
                <a:r>
                  <a:rPr kumimoji="1" lang="en-US" altLang="ja-JP" sz="2400" dirty="0"/>
                  <a:t> 9.11 </a:t>
                </a:r>
                <a:r>
                  <a:rPr kumimoji="1" lang="ja-JP" altLang="en-US" sz="2400" dirty="0"/>
                  <a:t>となり，</a:t>
                </a:r>
                <a:r>
                  <a:rPr kumimoji="1" lang="en-US" altLang="ja-JP" sz="2400" dirty="0"/>
                  <a:t>5%</a:t>
                </a:r>
                <a:r>
                  <a:rPr kumimoji="1" lang="ja-JP" altLang="en-US" sz="2400" dirty="0"/>
                  <a:t>水準（片側検定）で有意であった．</a:t>
                </a:r>
                <a:r>
                  <a:rPr lang="ja-JP" altLang="en-US" sz="2400" dirty="0"/>
                  <a:t>新しい餌には特別な効果があると言える．</a:t>
                </a:r>
                <a:endParaRPr kumimoji="1" lang="ja-JP" altLang="en-US" sz="2400" dirty="0"/>
              </a:p>
            </p:txBody>
          </p:sp>
        </mc:Choice>
        <mc:Fallback xmlns="">
          <p:sp>
            <p:nvSpPr>
              <p:cNvPr id="4" name="テキスト ボックス 3">
                <a:extLst>
                  <a:ext uri="{FF2B5EF4-FFF2-40B4-BE49-F238E27FC236}">
                    <a16:creationId xmlns:a16="http://schemas.microsoft.com/office/drawing/2014/main" id="{4F8F20DB-BFB7-4FFC-9218-B6D43B5E4B53}"/>
                  </a:ext>
                </a:extLst>
              </p:cNvPr>
              <p:cNvSpPr txBox="1">
                <a:spLocks noRot="1" noChangeAspect="1" noMove="1" noResize="1" noEditPoints="1" noAdjustHandles="1" noChangeArrowheads="1" noChangeShapeType="1" noTextEdit="1"/>
              </p:cNvSpPr>
              <p:nvPr/>
            </p:nvSpPr>
            <p:spPr>
              <a:xfrm>
                <a:off x="1295636" y="3717032"/>
                <a:ext cx="6552728" cy="2308324"/>
              </a:xfrm>
              <a:prstGeom prst="rect">
                <a:avLst/>
              </a:prstGeom>
              <a:blipFill>
                <a:blip r:embed="rId2"/>
                <a:stretch>
                  <a:fillRect l="-1394" t="-1842" b="-3947"/>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609432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5939B3-3E28-453E-BE9D-6BE114327F1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9795537-5760-48F3-9287-1DA333EB0D99}"/>
              </a:ext>
            </a:extLst>
          </p:cNvPr>
          <p:cNvSpPr>
            <a:spLocks noGrp="1"/>
          </p:cNvSpPr>
          <p:nvPr>
            <p:ph idx="1"/>
          </p:nvPr>
        </p:nvSpPr>
        <p:spPr/>
        <p:txBody>
          <a:bodyPr/>
          <a:lstStyle/>
          <a:p>
            <a:r>
              <a:rPr kumimoji="1" lang="ja-JP" altLang="en-US" dirty="0"/>
              <a:t>片側検定を行うか両側検定を行うかは，あらかじめ決めておかなければならない．両側検定で惜しくも有意にならなかったので，片側検定に変更するということを行ってはいけない．</a:t>
            </a:r>
            <a:endParaRPr kumimoji="1" lang="en-US" altLang="ja-JP" dirty="0"/>
          </a:p>
          <a:p>
            <a:r>
              <a:rPr lang="ja-JP" altLang="en-US" dirty="0"/>
              <a:t>片側検定が適切と考えられる状況はあまりない．</a:t>
            </a:r>
            <a:endParaRPr kumimoji="1" lang="ja-JP" altLang="en-US" dirty="0"/>
          </a:p>
        </p:txBody>
      </p:sp>
    </p:spTree>
    <p:extLst>
      <p:ext uri="{BB962C8B-B14F-4D97-AF65-F5344CB8AC3E}">
        <p14:creationId xmlns:p14="http://schemas.microsoft.com/office/powerpoint/2010/main" val="2535613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6E386-789D-4859-AFD4-BCF120A0EF58}"/>
              </a:ext>
            </a:extLst>
          </p:cNvPr>
          <p:cNvSpPr>
            <a:spLocks noGrp="1"/>
          </p:cNvSpPr>
          <p:nvPr>
            <p:ph type="title"/>
          </p:nvPr>
        </p:nvSpPr>
        <p:spPr/>
        <p:txBody>
          <a:bodyPr/>
          <a:lstStyle/>
          <a:p>
            <a:endParaRPr kumimoji="1" lang="ja-JP" altLang="en-US"/>
          </a:p>
        </p:txBody>
      </p:sp>
      <p:pic>
        <p:nvPicPr>
          <p:cNvPr id="5" name="コンテンツ プレースホルダー 4" descr="テキスト&#10;&#10;自動的に生成された説明">
            <a:extLst>
              <a:ext uri="{FF2B5EF4-FFF2-40B4-BE49-F238E27FC236}">
                <a16:creationId xmlns:a16="http://schemas.microsoft.com/office/drawing/2014/main" id="{34FC6DD9-934B-4269-9043-EEDDB360E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060848"/>
            <a:ext cx="6552728" cy="3246848"/>
          </a:xfrm>
        </p:spPr>
      </p:pic>
    </p:spTree>
    <p:extLst>
      <p:ext uri="{BB962C8B-B14F-4D97-AF65-F5344CB8AC3E}">
        <p14:creationId xmlns:p14="http://schemas.microsoft.com/office/powerpoint/2010/main" val="1307055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87A44-0251-45AF-B85D-462739CD46E1}"/>
              </a:ext>
            </a:extLst>
          </p:cNvPr>
          <p:cNvSpPr>
            <a:spLocks noGrp="1"/>
          </p:cNvSpPr>
          <p:nvPr>
            <p:ph type="title"/>
          </p:nvPr>
        </p:nvSpPr>
        <p:spPr/>
        <p:txBody>
          <a:bodyPr>
            <a:normAutofit/>
          </a:bodyPr>
          <a:lstStyle/>
          <a:p>
            <a:r>
              <a:rPr kumimoji="1" lang="ja-JP" altLang="en-US" dirty="0"/>
              <a:t>２標本の例：章末問題</a:t>
            </a:r>
            <a:r>
              <a:rPr kumimoji="1" lang="en-US" altLang="ja-JP" dirty="0"/>
              <a:t>34</a:t>
            </a:r>
            <a:endParaRPr kumimoji="1" lang="ja-JP" altLang="en-US" dirty="0"/>
          </a:p>
        </p:txBody>
      </p:sp>
      <p:sp>
        <p:nvSpPr>
          <p:cNvPr id="3" name="コンテンツ プレースホルダー 2">
            <a:extLst>
              <a:ext uri="{FF2B5EF4-FFF2-40B4-BE49-F238E27FC236}">
                <a16:creationId xmlns:a16="http://schemas.microsoft.com/office/drawing/2014/main" id="{D3AB3371-65F8-4E3F-8622-42FC9B089E55}"/>
              </a:ext>
            </a:extLst>
          </p:cNvPr>
          <p:cNvSpPr>
            <a:spLocks noGrp="1"/>
          </p:cNvSpPr>
          <p:nvPr>
            <p:ph idx="1"/>
          </p:nvPr>
        </p:nvSpPr>
        <p:spPr/>
        <p:txBody>
          <a:bodyPr/>
          <a:lstStyle/>
          <a:p>
            <a:r>
              <a:rPr lang="en-US" altLang="ja-JP" dirty="0"/>
              <a:t>CSV</a:t>
            </a:r>
            <a:r>
              <a:rPr lang="ja-JP" altLang="en-US" dirty="0"/>
              <a:t> でのデータ作成方法は２通り可能．</a:t>
            </a:r>
            <a:endParaRPr lang="en-US" altLang="ja-JP" dirty="0"/>
          </a:p>
          <a:p>
            <a:pPr marL="971550" lvl="1" indent="-514350">
              <a:buFont typeface="+mj-lt"/>
              <a:buAutoNum type="arabicPeriod"/>
            </a:pPr>
            <a:r>
              <a:rPr lang="ja-JP" altLang="en-US" dirty="0"/>
              <a:t>各標本（条件）のデータを別の列に入力する．</a:t>
            </a:r>
            <a:endParaRPr lang="en-US" altLang="ja-JP" dirty="0"/>
          </a:p>
          <a:p>
            <a:pPr marL="971550" lvl="1" indent="-514350">
              <a:buFont typeface="+mj-lt"/>
              <a:buAutoNum type="arabicPeriod"/>
            </a:pPr>
            <a:r>
              <a:rPr kumimoji="1" lang="ja-JP" altLang="en-US" dirty="0"/>
              <a:t>データを１列に，別の列に条件を入力する．</a:t>
            </a:r>
            <a:endParaRPr lang="en-US" altLang="ja-JP" dirty="0"/>
          </a:p>
        </p:txBody>
      </p:sp>
      <p:pic>
        <p:nvPicPr>
          <p:cNvPr id="6" name="図 5" descr="テーブル&#10;&#10;自動的に生成された説明">
            <a:extLst>
              <a:ext uri="{FF2B5EF4-FFF2-40B4-BE49-F238E27FC236}">
                <a16:creationId xmlns:a16="http://schemas.microsoft.com/office/drawing/2014/main" id="{51B85E2B-86F1-4590-8492-176891887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298971"/>
            <a:ext cx="2160240" cy="1795129"/>
          </a:xfrm>
          <a:prstGeom prst="rect">
            <a:avLst/>
          </a:prstGeom>
        </p:spPr>
      </p:pic>
      <p:pic>
        <p:nvPicPr>
          <p:cNvPr id="10" name="図 9" descr="テーブル&#10;&#10;自動的に生成された説明">
            <a:extLst>
              <a:ext uri="{FF2B5EF4-FFF2-40B4-BE49-F238E27FC236}">
                <a16:creationId xmlns:a16="http://schemas.microsoft.com/office/drawing/2014/main" id="{3BA036F5-9FE8-46D1-BB31-47D9916B8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302" y="3298971"/>
            <a:ext cx="2160240" cy="1538474"/>
          </a:xfrm>
          <a:prstGeom prst="rect">
            <a:avLst/>
          </a:prstGeom>
        </p:spPr>
      </p:pic>
      <p:pic>
        <p:nvPicPr>
          <p:cNvPr id="12" name="図 11" descr="テキスト&#10;&#10;自動的に生成された説明">
            <a:extLst>
              <a:ext uri="{FF2B5EF4-FFF2-40B4-BE49-F238E27FC236}">
                <a16:creationId xmlns:a16="http://schemas.microsoft.com/office/drawing/2014/main" id="{2E6EEF5E-D046-48A9-9D83-3D7DACFDC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1302" y="5021977"/>
            <a:ext cx="2299216" cy="1071319"/>
          </a:xfrm>
          <a:prstGeom prst="rect">
            <a:avLst/>
          </a:prstGeom>
        </p:spPr>
      </p:pic>
    </p:spTree>
    <p:extLst>
      <p:ext uri="{BB962C8B-B14F-4D97-AF65-F5344CB8AC3E}">
        <p14:creationId xmlns:p14="http://schemas.microsoft.com/office/powerpoint/2010/main" val="2905326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E8457-9ED4-4291-880C-E861588DB73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E4429E7-43F6-4956-AD4A-38AC457D34A8}"/>
              </a:ext>
            </a:extLst>
          </p:cNvPr>
          <p:cNvSpPr>
            <a:spLocks noGrp="1"/>
          </p:cNvSpPr>
          <p:nvPr>
            <p:ph idx="1"/>
          </p:nvPr>
        </p:nvSpPr>
        <p:spPr/>
        <p:txBody>
          <a:bodyPr/>
          <a:lstStyle/>
          <a:p>
            <a:r>
              <a:rPr kumimoji="1" lang="ja-JP" altLang="en-US" dirty="0"/>
              <a:t>等分散の検定には </a:t>
            </a:r>
            <a:r>
              <a:rPr kumimoji="1" lang="en-US" altLang="ja-JP" dirty="0" err="1"/>
              <a:t>var.test</a:t>
            </a:r>
            <a:r>
              <a:rPr kumimoji="1" lang="en-US" altLang="ja-JP" dirty="0"/>
              <a:t> </a:t>
            </a:r>
            <a:r>
              <a:rPr kumimoji="1" lang="ja-JP" altLang="en-US" dirty="0"/>
              <a:t>関数を用いる．</a:t>
            </a:r>
            <a:endParaRPr kumimoji="1" lang="en-US" altLang="ja-JP" dirty="0"/>
          </a:p>
          <a:p>
            <a:pPr lvl="1"/>
            <a:r>
              <a:rPr lang="ja-JP" altLang="en-US" dirty="0"/>
              <a:t>２</a:t>
            </a:r>
            <a:r>
              <a:rPr kumimoji="1" lang="ja-JP" altLang="en-US" dirty="0"/>
              <a:t>標本のデータをそれぞれ別の列に入力した場合，</a:t>
            </a:r>
            <a:r>
              <a:rPr lang="ja-JP" altLang="en-US" dirty="0"/>
              <a:t>これらの列の変数名を </a:t>
            </a:r>
            <a:r>
              <a:rPr lang="en-US" altLang="ja-JP" dirty="0" err="1"/>
              <a:t>var.test</a:t>
            </a:r>
            <a:r>
              <a:rPr lang="en-US" altLang="ja-JP" dirty="0"/>
              <a:t> </a:t>
            </a:r>
            <a:r>
              <a:rPr lang="ja-JP" altLang="en-US" dirty="0"/>
              <a:t>関数の第１および第２引数に指定する．</a:t>
            </a:r>
            <a:endParaRPr kumimoji="1" lang="ja-JP" altLang="en-US" dirty="0"/>
          </a:p>
        </p:txBody>
      </p:sp>
      <p:sp>
        <p:nvSpPr>
          <p:cNvPr id="4" name="テキスト ボックス 3">
            <a:extLst>
              <a:ext uri="{FF2B5EF4-FFF2-40B4-BE49-F238E27FC236}">
                <a16:creationId xmlns:a16="http://schemas.microsoft.com/office/drawing/2014/main" id="{1D26B521-A809-48FF-A697-4AED28AF5DF9}"/>
              </a:ext>
            </a:extLst>
          </p:cNvPr>
          <p:cNvSpPr txBox="1"/>
          <p:nvPr/>
        </p:nvSpPr>
        <p:spPr>
          <a:xfrm>
            <a:off x="1331640" y="3717032"/>
            <a:ext cx="4596130" cy="1754326"/>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weight &lt;- read.csv("h8-34a.csv")</a:t>
            </a:r>
          </a:p>
          <a:p>
            <a:r>
              <a:rPr kumimoji="1" lang="en-US" altLang="ja-JP" dirty="0">
                <a:latin typeface="Courier New" panose="02070309020205020404" pitchFamily="49" charset="0"/>
                <a:cs typeface="Courier New" panose="02070309020205020404" pitchFamily="49" charset="0"/>
              </a:rPr>
              <a:t>weight</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attach(weight)</a:t>
            </a:r>
          </a:p>
          <a:p>
            <a:endParaRPr kumimoji="1"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var.test</a:t>
            </a:r>
            <a:r>
              <a:rPr kumimoji="1" lang="en-US" altLang="ja-JP" dirty="0">
                <a:latin typeface="Courier New" panose="02070309020205020404" pitchFamily="49" charset="0"/>
                <a:cs typeface="Courier New" panose="02070309020205020404" pitchFamily="49" charset="0"/>
              </a:rPr>
              <a:t>(Raw, Roasted)</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2949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A00B5-8E83-40FD-934B-823672E6559C}"/>
              </a:ext>
            </a:extLst>
          </p:cNvPr>
          <p:cNvSpPr>
            <a:spLocks noGrp="1"/>
          </p:cNvSpPr>
          <p:nvPr>
            <p:ph type="title"/>
          </p:nvPr>
        </p:nvSpPr>
        <p:spPr/>
        <p:txBody>
          <a:bodyPr/>
          <a:lstStyle/>
          <a:p>
            <a:endParaRPr kumimoji="1" lang="ja-JP" altLang="en-US"/>
          </a:p>
        </p:txBody>
      </p:sp>
      <p:pic>
        <p:nvPicPr>
          <p:cNvPr id="5" name="コンテンツ プレースホルダー 4" descr="テキスト&#10;&#10;自動的に生成された説明">
            <a:extLst>
              <a:ext uri="{FF2B5EF4-FFF2-40B4-BE49-F238E27FC236}">
                <a16:creationId xmlns:a16="http://schemas.microsoft.com/office/drawing/2014/main" id="{0B7AEDEB-A78C-4A30-A570-7BE6442F9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237" y="1772816"/>
            <a:ext cx="8073895" cy="3312368"/>
          </a:xfrm>
        </p:spPr>
      </p:pic>
    </p:spTree>
    <p:extLst>
      <p:ext uri="{BB962C8B-B14F-4D97-AF65-F5344CB8AC3E}">
        <p14:creationId xmlns:p14="http://schemas.microsoft.com/office/powerpoint/2010/main" val="4114808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45E48-14F1-48B2-B856-7692EA45921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269C0D9F-3FDC-4F26-8DCF-A432B002A224}"/>
              </a:ext>
            </a:extLst>
          </p:cNvPr>
          <p:cNvSpPr>
            <a:spLocks noGrp="1"/>
          </p:cNvSpPr>
          <p:nvPr>
            <p:ph idx="1"/>
          </p:nvPr>
        </p:nvSpPr>
        <p:spPr/>
        <p:txBody>
          <a:bodyPr/>
          <a:lstStyle/>
          <a:p>
            <a:pPr lvl="1"/>
            <a:r>
              <a:rPr kumimoji="1" lang="ja-JP" altLang="en-US" dirty="0"/>
              <a:t>データを１列に，別の列に条件を入力</a:t>
            </a:r>
            <a:r>
              <a:rPr lang="ja-JP" altLang="en-US" dirty="0"/>
              <a:t>した場合は，</a:t>
            </a:r>
            <a:r>
              <a:rPr kumimoji="1" lang="ja-JP" altLang="en-US" dirty="0"/>
              <a:t>第１引数を</a:t>
            </a:r>
            <a:r>
              <a:rPr lang="ja-JP" altLang="en-US" dirty="0"/>
              <a:t>「測定値 </a:t>
            </a:r>
            <a:r>
              <a:rPr lang="en-US" altLang="ja-JP" dirty="0"/>
              <a:t>~ </a:t>
            </a:r>
            <a:r>
              <a:rPr lang="ja-JP" altLang="en-US" dirty="0"/>
              <a:t>条件」と指定する．</a:t>
            </a:r>
            <a:endParaRPr kumimoji="1" lang="ja-JP" altLang="en-US" dirty="0"/>
          </a:p>
        </p:txBody>
      </p:sp>
      <p:sp>
        <p:nvSpPr>
          <p:cNvPr id="5" name="テキスト ボックス 4">
            <a:extLst>
              <a:ext uri="{FF2B5EF4-FFF2-40B4-BE49-F238E27FC236}">
                <a16:creationId xmlns:a16="http://schemas.microsoft.com/office/drawing/2014/main" id="{53F96C8A-C76D-4F36-B724-95F8A331DBD5}"/>
              </a:ext>
            </a:extLst>
          </p:cNvPr>
          <p:cNvSpPr txBox="1"/>
          <p:nvPr/>
        </p:nvSpPr>
        <p:spPr>
          <a:xfrm>
            <a:off x="1403648" y="2877381"/>
            <a:ext cx="4596130" cy="1754326"/>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weight &lt;- read.csv("h8-34b.csv")</a:t>
            </a:r>
          </a:p>
          <a:p>
            <a:r>
              <a:rPr kumimoji="1" lang="en-US" altLang="ja-JP" dirty="0">
                <a:latin typeface="Courier New" panose="02070309020205020404" pitchFamily="49" charset="0"/>
                <a:cs typeface="Courier New" panose="02070309020205020404" pitchFamily="49" charset="0"/>
              </a:rPr>
              <a:t>weight</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attach(weight)</a:t>
            </a:r>
          </a:p>
          <a:p>
            <a:endParaRPr kumimoji="1" lang="en-US" altLang="ja-JP" dirty="0">
              <a:latin typeface="Courier New" panose="02070309020205020404" pitchFamily="49" charset="0"/>
              <a:cs typeface="Courier New" panose="02070309020205020404" pitchFamily="49" charset="0"/>
            </a:endParaRPr>
          </a:p>
          <a:p>
            <a:r>
              <a:rPr kumimoji="1" lang="en-US" altLang="ja-JP" dirty="0" err="1">
                <a:latin typeface="Courier New" panose="02070309020205020404" pitchFamily="49" charset="0"/>
                <a:cs typeface="Courier New" panose="02070309020205020404" pitchFamily="49" charset="0"/>
              </a:rPr>
              <a:t>var.test</a:t>
            </a:r>
            <a:r>
              <a:rPr kumimoji="1" lang="en-US" altLang="ja-JP" dirty="0">
                <a:latin typeface="Courier New" panose="02070309020205020404" pitchFamily="49" charset="0"/>
                <a:cs typeface="Courier New" panose="02070309020205020404" pitchFamily="49" charset="0"/>
              </a:rPr>
              <a:t>(gain ~ condition)</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5683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95A5A-1AD7-433C-8E54-278B6BD3C244}"/>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10;&#10;自動的に生成された説明">
            <a:extLst>
              <a:ext uri="{FF2B5EF4-FFF2-40B4-BE49-F238E27FC236}">
                <a16:creationId xmlns:a16="http://schemas.microsoft.com/office/drawing/2014/main" id="{247C2E2D-54BF-4303-A642-9296E81E07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844824"/>
            <a:ext cx="8135771" cy="3168352"/>
          </a:xfrm>
        </p:spPr>
      </p:pic>
    </p:spTree>
    <p:extLst>
      <p:ext uri="{BB962C8B-B14F-4D97-AF65-F5344CB8AC3E}">
        <p14:creationId xmlns:p14="http://schemas.microsoft.com/office/powerpoint/2010/main" val="401960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２つの標本</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lang="ja-JP" altLang="en-US" dirty="0"/>
                  <a:t>第１群の標本は，第１群の母集団から無作為抽出されたと考える．</a:t>
                </a:r>
                <a:endParaRPr lang="en-US" altLang="ja-JP" dirty="0"/>
              </a:p>
              <a:p>
                <a:pPr lvl="1"/>
                <a:r>
                  <a:rPr lang="ja-JP" altLang="en-US" dirty="0"/>
                  <a:t>大きさ </a:t>
                </a:r>
                <a:r>
                  <a:rPr lang="en-US" altLang="ja-JP" i="1" dirty="0">
                    <a:latin typeface="Times New Roman" pitchFamily="18" charset="0"/>
                    <a:cs typeface="Times New Roman" pitchFamily="18" charset="0"/>
                  </a:rPr>
                  <a:t>n</a:t>
                </a:r>
                <a:r>
                  <a:rPr lang="en-US" altLang="ja-JP" baseline="-25000" dirty="0"/>
                  <a:t>1</a:t>
                </a:r>
                <a:r>
                  <a:rPr lang="en-US" altLang="ja-JP" dirty="0"/>
                  <a:t> </a:t>
                </a:r>
                <a:r>
                  <a:rPr lang="ja-JP" altLang="en-US" dirty="0"/>
                  <a:t>の標本：</a:t>
                </a:r>
                <a14:m>
                  <m:oMath xmlns:m="http://schemas.openxmlformats.org/officeDocument/2006/math">
                    <m:d>
                      <m:dPr>
                        <m:ctrlPr>
                          <a:rPr lang="en-US" altLang="ja-JP" i="1" smtClean="0">
                            <a:latin typeface="Cambria Math" panose="02040503050406030204" pitchFamily="18" charset="0"/>
                          </a:rPr>
                        </m:ctrlPr>
                      </m:d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11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12</m:t>
                            </m:r>
                          </m:sub>
                        </m:sSub>
                        <m:r>
                          <a:rPr lang="en-US" altLang="ja-JP" b="0" i="1" smtClean="0">
                            <a:latin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1</m:t>
                            </m:r>
                            <m:sSub>
                              <m:sSubPr>
                                <m:ctrlPr>
                                  <a:rPr lang="en-US" altLang="ja-JP" b="0" i="1" smtClean="0">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1</m:t>
                                </m:r>
                              </m:sub>
                            </m:sSub>
                          </m:sub>
                        </m:sSub>
                      </m:e>
                    </m:d>
                  </m:oMath>
                </a14:m>
                <a:endParaRPr lang="en-US" altLang="ja-JP" dirty="0"/>
              </a:p>
              <a:p>
                <a:pPr lvl="1"/>
                <a:r>
                  <a:rPr lang="ja-JP" altLang="en-US" dirty="0"/>
                  <a:t>標本平均：</a:t>
                </a:r>
                <a14:m>
                  <m:oMath xmlns:m="http://schemas.openxmlformats.org/officeDocument/2006/math">
                    <m:sSub>
                      <m:sSubPr>
                        <m:ctrlPr>
                          <a:rPr lang="en-US" altLang="ja-JP" sz="3200" i="1" smtClean="0">
                            <a:latin typeface="Cambria Math" panose="02040503050406030204" pitchFamily="18" charset="0"/>
                          </a:rPr>
                        </m:ctrlPr>
                      </m:sSubPr>
                      <m:e>
                        <m:acc>
                          <m:accPr>
                            <m:chr m:val="̅"/>
                            <m:ctrlPr>
                              <a:rPr lang="en-US" altLang="ja-JP" sz="3200" i="1" smtClean="0">
                                <a:latin typeface="Cambria Math" panose="02040503050406030204" pitchFamily="18" charset="0"/>
                              </a:rPr>
                            </m:ctrlPr>
                          </m:accPr>
                          <m:e>
                            <m:r>
                              <a:rPr lang="en-US" altLang="ja-JP" sz="3200" b="0" i="1" smtClean="0">
                                <a:latin typeface="Cambria Math" panose="02040503050406030204" pitchFamily="18" charset="0"/>
                              </a:rPr>
                              <m:t>𝑥</m:t>
                            </m:r>
                          </m:e>
                        </m:acc>
                      </m:e>
                      <m:sub>
                        <m:r>
                          <a:rPr lang="en-US" altLang="ja-JP" sz="3200" b="0" i="1" smtClean="0">
                            <a:latin typeface="Cambria Math" panose="02040503050406030204" pitchFamily="18" charset="0"/>
                          </a:rPr>
                          <m:t>1</m:t>
                        </m:r>
                      </m:sub>
                    </m:sSub>
                  </m:oMath>
                </a14:m>
                <a:endParaRPr lang="en-US" altLang="ja-JP" sz="3200" dirty="0"/>
              </a:p>
              <a:p>
                <a:r>
                  <a:rPr lang="ja-JP" altLang="en-US" dirty="0"/>
                  <a:t>第２群の標本は，第２群の母集団から無作為抽出されたと考える．</a:t>
                </a:r>
                <a:endParaRPr lang="en-US" altLang="ja-JP" dirty="0"/>
              </a:p>
              <a:p>
                <a:pPr lvl="1"/>
                <a:r>
                  <a:rPr lang="ja-JP" altLang="en-US" dirty="0"/>
                  <a:t>大きさ </a:t>
                </a:r>
                <a:r>
                  <a:rPr lang="en-US" altLang="ja-JP" i="1" dirty="0">
                    <a:latin typeface="Times New Roman" pitchFamily="18" charset="0"/>
                    <a:cs typeface="Times New Roman" pitchFamily="18" charset="0"/>
                  </a:rPr>
                  <a:t>n</a:t>
                </a:r>
                <a:r>
                  <a:rPr lang="en-US" altLang="ja-JP" baseline="-25000" dirty="0"/>
                  <a:t>2</a:t>
                </a:r>
                <a:r>
                  <a:rPr kumimoji="1" lang="ja-JP" altLang="en-US" dirty="0"/>
                  <a:t> </a:t>
                </a:r>
                <a:r>
                  <a:rPr lang="ja-JP" altLang="en-US" dirty="0"/>
                  <a:t>の標</a:t>
                </a:r>
                <a:r>
                  <a:rPr kumimoji="1" lang="ja-JP" altLang="en-US" dirty="0"/>
                  <a:t>本：</a:t>
                </a:r>
                <a14:m>
                  <m:oMath xmlns:m="http://schemas.openxmlformats.org/officeDocument/2006/math">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2</m:t>
                            </m:r>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b="0" i="1" smtClean="0">
                                <a:latin typeface="Cambria Math" panose="02040503050406030204" pitchFamily="18" charset="0"/>
                              </a:rPr>
                              <m:t>2</m:t>
                            </m:r>
                            <m:r>
                              <a:rPr lang="en-US" altLang="ja-JP" i="1">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2</m:t>
                            </m:r>
                            <m:sSub>
                              <m:sSubPr>
                                <m:ctrlPr>
                                  <a:rPr lang="en-US" altLang="ja-JP" i="1" smtClean="0">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𝑛</m:t>
                                </m:r>
                              </m:e>
                              <m:sub>
                                <m:r>
                                  <a:rPr lang="en-US" altLang="ja-JP" b="0" i="1" smtClean="0">
                                    <a:latin typeface="Cambria Math" panose="02040503050406030204" pitchFamily="18" charset="0"/>
                                    <a:ea typeface="Cambria Math" panose="02040503050406030204" pitchFamily="18" charset="0"/>
                                  </a:rPr>
                                  <m:t>2</m:t>
                                </m:r>
                              </m:sub>
                            </m:sSub>
                          </m:sub>
                        </m:sSub>
                      </m:e>
                    </m:d>
                  </m:oMath>
                </a14:m>
                <a:endParaRPr kumimoji="1" lang="en-US" altLang="ja-JP" dirty="0"/>
              </a:p>
              <a:p>
                <a:pPr lvl="1"/>
                <a:r>
                  <a:rPr lang="ja-JP" altLang="en-US" dirty="0"/>
                  <a:t>標本平均：</a:t>
                </a:r>
                <a14:m>
                  <m:oMath xmlns:m="http://schemas.openxmlformats.org/officeDocument/2006/math">
                    <m:sSub>
                      <m:sSubPr>
                        <m:ctrlPr>
                          <a:rPr lang="en-US" altLang="ja-JP" i="1">
                            <a:latin typeface="Cambria Math" panose="02040503050406030204" pitchFamily="18" charset="0"/>
                          </a:rPr>
                        </m:ctrlPr>
                      </m:sSubPr>
                      <m:e>
                        <m:acc>
                          <m:accPr>
                            <m:chr m:val="̅"/>
                            <m:ctrlPr>
                              <a:rPr lang="en-US" altLang="ja-JP" i="1">
                                <a:latin typeface="Cambria Math" panose="02040503050406030204" pitchFamily="18" charset="0"/>
                              </a:rPr>
                            </m:ctrlPr>
                          </m:accPr>
                          <m:e>
                            <m:r>
                              <a:rPr lang="en-US" altLang="ja-JP" i="1">
                                <a:latin typeface="Cambria Math" panose="02040503050406030204" pitchFamily="18" charset="0"/>
                              </a:rPr>
                              <m:t>𝑥</m:t>
                            </m:r>
                          </m:e>
                        </m:acc>
                      </m:e>
                      <m:sub>
                        <m:r>
                          <a:rPr lang="en-US" altLang="ja-JP" b="0" i="1" smtClean="0">
                            <a:latin typeface="Cambria Math" panose="02040503050406030204" pitchFamily="18" charset="0"/>
                          </a:rPr>
                          <m:t>2</m:t>
                        </m:r>
                      </m:sub>
                    </m:sSub>
                  </m:oMath>
                </a14:m>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1752" r="-1481" b="-809"/>
                </a:stretch>
              </a:blipFill>
            </p:spPr>
            <p:txBody>
              <a:bodyPr/>
              <a:lstStyle/>
              <a:p>
                <a:r>
                  <a:rPr lang="ja-JP" altLang="en-US">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927C5-9712-4F5D-BEEA-66976673D050}"/>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FE673B77-6F03-4474-8823-CF58A279EBC1}"/>
              </a:ext>
            </a:extLst>
          </p:cNvPr>
          <p:cNvSpPr>
            <a:spLocks noGrp="1"/>
          </p:cNvSpPr>
          <p:nvPr>
            <p:ph idx="1"/>
          </p:nvPr>
        </p:nvSpPr>
        <p:spPr/>
        <p:txBody>
          <a:bodyPr/>
          <a:lstStyle/>
          <a:p>
            <a:r>
              <a:rPr lang="en-US" altLang="ja-JP" dirty="0"/>
              <a:t>R </a:t>
            </a:r>
            <a:r>
              <a:rPr lang="ja-JP" altLang="en-US" dirty="0"/>
              <a:t>の </a:t>
            </a:r>
            <a:r>
              <a:rPr lang="en-US" altLang="ja-JP" dirty="0" err="1"/>
              <a:t>t.test</a:t>
            </a:r>
            <a:r>
              <a:rPr lang="en-US" altLang="ja-JP" dirty="0"/>
              <a:t> </a:t>
            </a:r>
            <a:r>
              <a:rPr lang="ja-JP" altLang="en-US" dirty="0"/>
              <a:t>関数はデフォルトでウェルチの </a:t>
            </a:r>
            <a:r>
              <a:rPr lang="en-US" altLang="ja-JP" dirty="0"/>
              <a:t>t </a:t>
            </a:r>
            <a:r>
              <a:rPr lang="ja-JP" altLang="en-US" dirty="0"/>
              <a:t>検定を実行する．２つの母集団分散が等しいと仮定して </a:t>
            </a:r>
            <a:r>
              <a:rPr lang="en-US" altLang="ja-JP" dirty="0"/>
              <a:t>t </a:t>
            </a:r>
            <a:r>
              <a:rPr lang="ja-JP" altLang="en-US" dirty="0"/>
              <a:t>検定を実行する場合は，引数 </a:t>
            </a:r>
            <a:r>
              <a:rPr lang="en-US" altLang="ja-JP" dirty="0" err="1"/>
              <a:t>var.equal</a:t>
            </a:r>
            <a:r>
              <a:rPr lang="en-US" altLang="ja-JP" dirty="0"/>
              <a:t> </a:t>
            </a:r>
            <a:r>
              <a:rPr lang="ja-JP" altLang="en-US" dirty="0"/>
              <a:t>の値を </a:t>
            </a:r>
            <a:r>
              <a:rPr lang="en-US" altLang="ja-JP" dirty="0"/>
              <a:t>TRUE </a:t>
            </a:r>
            <a:r>
              <a:rPr lang="ja-JP" altLang="en-US" dirty="0"/>
              <a:t>と指定する．</a:t>
            </a:r>
            <a:endParaRPr lang="en-US" altLang="ja-JP" dirty="0"/>
          </a:p>
          <a:p>
            <a:pPr lvl="1"/>
            <a:r>
              <a:rPr lang="ja-JP" altLang="en-US" dirty="0"/>
              <a:t>２</a:t>
            </a:r>
            <a:r>
              <a:rPr kumimoji="1" lang="ja-JP" altLang="en-US" dirty="0"/>
              <a:t>標本のデータをそれぞれ別の列に入力した場合，</a:t>
            </a:r>
            <a:r>
              <a:rPr lang="ja-JP" altLang="en-US" dirty="0"/>
              <a:t>これらの列の変数名を </a:t>
            </a:r>
            <a:r>
              <a:rPr lang="en-US" altLang="ja-JP" dirty="0" err="1"/>
              <a:t>t.test</a:t>
            </a:r>
            <a:r>
              <a:rPr lang="en-US" altLang="ja-JP" dirty="0"/>
              <a:t> </a:t>
            </a:r>
            <a:r>
              <a:rPr lang="ja-JP" altLang="en-US" dirty="0"/>
              <a:t>関数の第１および第２引数に指定する．</a:t>
            </a:r>
            <a:endParaRPr kumimoji="1" lang="ja-JP" altLang="en-US" dirty="0"/>
          </a:p>
          <a:p>
            <a:pPr lvl="1"/>
            <a:r>
              <a:rPr kumimoji="1" lang="ja-JP" altLang="en-US" dirty="0"/>
              <a:t>データを１列に，別の列に条件を入力</a:t>
            </a:r>
            <a:r>
              <a:rPr lang="ja-JP" altLang="en-US" dirty="0"/>
              <a:t>した場合は，</a:t>
            </a:r>
            <a:r>
              <a:rPr kumimoji="1" lang="ja-JP" altLang="en-US" dirty="0"/>
              <a:t>第１引数を</a:t>
            </a:r>
            <a:r>
              <a:rPr lang="ja-JP" altLang="en-US" dirty="0"/>
              <a:t>「測定値 </a:t>
            </a:r>
            <a:r>
              <a:rPr lang="en-US" altLang="ja-JP" dirty="0"/>
              <a:t>~ </a:t>
            </a:r>
            <a:r>
              <a:rPr lang="ja-JP" altLang="en-US" dirty="0"/>
              <a:t>条件」と指定する．</a:t>
            </a:r>
            <a:endParaRPr kumimoji="1" lang="ja-JP" altLang="en-US" dirty="0"/>
          </a:p>
        </p:txBody>
      </p:sp>
    </p:spTree>
    <p:extLst>
      <p:ext uri="{BB962C8B-B14F-4D97-AF65-F5344CB8AC3E}">
        <p14:creationId xmlns:p14="http://schemas.microsoft.com/office/powerpoint/2010/main" val="874709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4C37B1-5D8F-4B44-A8DA-7F42744E6322}"/>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 アプリケーション, メール&#10;&#10;自動的に生成された説明">
            <a:extLst>
              <a:ext uri="{FF2B5EF4-FFF2-40B4-BE49-F238E27FC236}">
                <a16:creationId xmlns:a16="http://schemas.microsoft.com/office/drawing/2014/main" id="{3E50B75F-0F7C-45F2-8707-7B2DBE295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00808"/>
            <a:ext cx="8084258" cy="3456384"/>
          </a:xfrm>
        </p:spPr>
      </p:pic>
    </p:spTree>
    <p:extLst>
      <p:ext uri="{BB962C8B-B14F-4D97-AF65-F5344CB8AC3E}">
        <p14:creationId xmlns:p14="http://schemas.microsoft.com/office/powerpoint/2010/main" val="2641815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597DA-5CF5-45A5-8C2F-CC63C3DB5C5A}"/>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FAC267DF-20E5-434F-AE5E-EE7E57B838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4824"/>
            <a:ext cx="8236723" cy="3240360"/>
          </a:xfrm>
        </p:spPr>
      </p:pic>
    </p:spTree>
    <p:extLst>
      <p:ext uri="{BB962C8B-B14F-4D97-AF65-F5344CB8AC3E}">
        <p14:creationId xmlns:p14="http://schemas.microsoft.com/office/powerpoint/2010/main" val="3040797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F6A3E-39D7-4CD3-98F0-4D8B0952520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C4D3645-9834-4A9D-AE9D-49760E5BA7D0}"/>
              </a:ext>
            </a:extLst>
          </p:cNvPr>
          <p:cNvSpPr>
            <a:spLocks noGrp="1"/>
          </p:cNvSpPr>
          <p:nvPr>
            <p:ph idx="1"/>
          </p:nvPr>
        </p:nvSpPr>
        <p:spPr>
          <a:xfrm>
            <a:off x="457200" y="1600200"/>
            <a:ext cx="8226213" cy="4509347"/>
          </a:xfrm>
        </p:spPr>
        <p:txBody>
          <a:bodyPr/>
          <a:lstStyle/>
          <a:p>
            <a:r>
              <a:rPr lang="ja-JP" altLang="en-US" dirty="0"/>
              <a:t>結果の報告では，検定統計量，</a:t>
            </a:r>
            <a:r>
              <a:rPr lang="en-US" altLang="ja-JP" dirty="0"/>
              <a:t>p </a:t>
            </a:r>
            <a:r>
              <a:rPr lang="ja-JP" altLang="en-US" dirty="0"/>
              <a:t>値，信頼区間，効果量を報告する．</a:t>
            </a:r>
            <a:endParaRPr lang="en-US" altLang="ja-JP" dirty="0"/>
          </a:p>
          <a:p>
            <a:pPr lvl="1"/>
            <a:r>
              <a:rPr kumimoji="1" lang="ja-JP" altLang="en-US" dirty="0"/>
              <a:t>効果量 </a:t>
            </a:r>
            <a:r>
              <a:rPr kumimoji="1" lang="en-US" altLang="ja-JP" i="1" dirty="0">
                <a:latin typeface="Times New Roman" panose="02020603050405020304" pitchFamily="18" charset="0"/>
                <a:cs typeface="Times New Roman" panose="02020603050405020304" pitchFamily="18" charset="0"/>
              </a:rPr>
              <a:t>d </a:t>
            </a:r>
            <a:r>
              <a:rPr lang="ja-JP" altLang="en-US" dirty="0"/>
              <a:t>は，標本平均の差を，２条件あわせた標準偏差で割ったもの．</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F8F20DB-BFB7-4FFC-9218-B6D43B5E4B53}"/>
                  </a:ext>
                </a:extLst>
              </p:cNvPr>
              <p:cNvSpPr txBox="1"/>
              <p:nvPr/>
            </p:nvSpPr>
            <p:spPr>
              <a:xfrm>
                <a:off x="1293942" y="3612925"/>
                <a:ext cx="6552728" cy="2677656"/>
              </a:xfrm>
              <a:prstGeom prst="rect">
                <a:avLst/>
              </a:prstGeom>
              <a:noFill/>
              <a:ln>
                <a:solidFill>
                  <a:schemeClr val="tx1"/>
                </a:solidFill>
              </a:ln>
            </p:spPr>
            <p:txBody>
              <a:bodyPr wrap="square" rtlCol="0">
                <a:spAutoFit/>
              </a:bodyPr>
              <a:lstStyle/>
              <a:p>
                <a:r>
                  <a:rPr lang="ja-JP" altLang="en-US" sz="2400" dirty="0"/>
                  <a:t>落花生を炒ることがタンパク質の価値に影響を与えるかどうかを</a:t>
                </a:r>
                <a:r>
                  <a:rPr kumimoji="1" lang="ja-JP" altLang="en-US" sz="2400" dirty="0"/>
                  <a:t>検討するため，２つの母集団平均の差の検定を行った．その結果，</a:t>
                </a:r>
                <a14:m>
                  <m:oMath xmlns:m="http://schemas.openxmlformats.org/officeDocument/2006/math">
                    <m:r>
                      <a:rPr kumimoji="1" lang="en-US" altLang="ja-JP" sz="2400" b="0" i="1" smtClean="0">
                        <a:latin typeface="Cambria Math" panose="02040503050406030204" pitchFamily="18" charset="0"/>
                      </a:rPr>
                      <m:t>𝑡</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18</m:t>
                        </m:r>
                      </m:e>
                    </m:d>
                    <m:r>
                      <a:rPr kumimoji="1" lang="en-US" altLang="ja-JP" sz="2400" b="0" i="1" smtClean="0">
                        <a:latin typeface="Cambria Math" panose="02040503050406030204" pitchFamily="18" charset="0"/>
                      </a:rPr>
                      <m:t>=0.918</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𝑝</m:t>
                    </m:r>
                    <m:r>
                      <a:rPr kumimoji="1" lang="en-US" altLang="ja-JP" sz="2400" b="0" i="1" dirty="0" smtClean="0">
                        <a:latin typeface="Cambria Math" panose="02040503050406030204" pitchFamily="18" charset="0"/>
                      </a:rPr>
                      <m:t>=.371</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𝑑</m:t>
                    </m:r>
                    <m:r>
                      <a:rPr kumimoji="1" lang="en-US" altLang="ja-JP" sz="2400" b="0" i="1" dirty="0" smtClean="0">
                        <a:latin typeface="Cambria Math" panose="02040503050406030204" pitchFamily="18" charset="0"/>
                      </a:rPr>
                      <m:t>=0.411</m:t>
                    </m:r>
                  </m:oMath>
                </a14:m>
                <a:r>
                  <a:rPr kumimoji="1" lang="ja-JP" altLang="en-US" sz="2400" dirty="0"/>
                  <a:t>，</a:t>
                </a:r>
                <a:r>
                  <a:rPr kumimoji="1" lang="en-US" altLang="ja-JP" sz="2400" dirty="0"/>
                  <a:t>95% CI </a:t>
                </a:r>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−2.70, 6.90</m:t>
                        </m:r>
                      </m:e>
                    </m:d>
                  </m:oMath>
                </a14:m>
                <a:r>
                  <a:rPr kumimoji="1" lang="en-US" altLang="ja-JP" sz="2400" dirty="0"/>
                  <a:t> </a:t>
                </a:r>
                <a:r>
                  <a:rPr kumimoji="1" lang="ja-JP" altLang="en-US" sz="2400" dirty="0"/>
                  <a:t>となり，</a:t>
                </a:r>
                <a:r>
                  <a:rPr kumimoji="1" lang="en-US" altLang="ja-JP" sz="2400" dirty="0"/>
                  <a:t>5%</a:t>
                </a:r>
                <a:r>
                  <a:rPr kumimoji="1" lang="ja-JP" altLang="en-US" sz="2400" dirty="0"/>
                  <a:t>水準（両側検定）で摂取量に有意な差は認められなかった．</a:t>
                </a:r>
                <a:r>
                  <a:rPr lang="ja-JP" altLang="en-US" sz="2400" dirty="0"/>
                  <a:t>落花生を炒ることがタンパク質の価値に影響を与えるとは言えない．</a:t>
                </a:r>
                <a:endParaRPr kumimoji="1" lang="ja-JP" altLang="en-US" sz="2400" dirty="0"/>
              </a:p>
            </p:txBody>
          </p:sp>
        </mc:Choice>
        <mc:Fallback xmlns="">
          <p:sp>
            <p:nvSpPr>
              <p:cNvPr id="4" name="テキスト ボックス 3">
                <a:extLst>
                  <a:ext uri="{FF2B5EF4-FFF2-40B4-BE49-F238E27FC236}">
                    <a16:creationId xmlns:a16="http://schemas.microsoft.com/office/drawing/2014/main" id="{4F8F20DB-BFB7-4FFC-9218-B6D43B5E4B53}"/>
                  </a:ext>
                </a:extLst>
              </p:cNvPr>
              <p:cNvSpPr txBox="1">
                <a:spLocks noRot="1" noChangeAspect="1" noMove="1" noResize="1" noEditPoints="1" noAdjustHandles="1" noChangeArrowheads="1" noChangeShapeType="1" noTextEdit="1"/>
              </p:cNvSpPr>
              <p:nvPr/>
            </p:nvSpPr>
            <p:spPr>
              <a:xfrm>
                <a:off x="1293942" y="3612925"/>
                <a:ext cx="6552728" cy="2677656"/>
              </a:xfrm>
              <a:prstGeom prst="rect">
                <a:avLst/>
              </a:prstGeom>
              <a:blipFill>
                <a:blip r:embed="rId2"/>
                <a:stretch>
                  <a:fillRect l="-1300" t="-1587" r="-4550" b="-3175"/>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287802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対応のある場合の検定 </a:t>
            </a:r>
          </a:p>
        </p:txBody>
      </p:sp>
      <p:sp>
        <p:nvSpPr>
          <p:cNvPr id="3" name="コンテンツ プレースホルダ 2"/>
          <p:cNvSpPr>
            <a:spLocks noGrp="1"/>
          </p:cNvSpPr>
          <p:nvPr>
            <p:ph idx="1"/>
          </p:nvPr>
        </p:nvSpPr>
        <p:spPr/>
        <p:txBody>
          <a:bodyPr>
            <a:normAutofit lnSpcReduction="10000"/>
          </a:bodyPr>
          <a:lstStyle/>
          <a:p>
            <a:r>
              <a:rPr kumimoji="1" lang="ja-JP" altLang="en-US" dirty="0"/>
              <a:t>対応のあるデータ：測定値間に対応をとることができる</a:t>
            </a:r>
            <a:r>
              <a:rPr lang="ja-JP" altLang="en-US" dirty="0"/>
              <a:t>データ．（独立な２群は対応なし）</a:t>
            </a:r>
            <a:endParaRPr kumimoji="1" lang="en-US" altLang="ja-JP" dirty="0"/>
          </a:p>
          <a:p>
            <a:pPr lvl="1"/>
            <a:r>
              <a:rPr lang="ja-JP" altLang="en-US" dirty="0"/>
              <a:t>例１：各参加者が２つの実験条件に参加</a:t>
            </a:r>
            <a:endParaRPr lang="en-US" altLang="ja-JP" dirty="0"/>
          </a:p>
          <a:p>
            <a:pPr lvl="1"/>
            <a:r>
              <a:rPr lang="ja-JP" altLang="en-US" dirty="0"/>
              <a:t>例２：同一対象の時間的変化</a:t>
            </a:r>
            <a:endParaRPr lang="en-US" altLang="ja-JP" dirty="0"/>
          </a:p>
          <a:p>
            <a:pPr lvl="1"/>
            <a:r>
              <a:rPr kumimoji="1" lang="ja-JP" altLang="en-US" dirty="0"/>
              <a:t>例３：類似の個体を選んで対を構成し，一方を条件１，もう一方を条件２にランダムに割り当てる．</a:t>
            </a:r>
            <a:endParaRPr kumimoji="1" lang="en-US" altLang="ja-JP" dirty="0"/>
          </a:p>
          <a:p>
            <a:r>
              <a:rPr kumimoji="1" lang="ja-JP" altLang="en-US" dirty="0"/>
              <a:t>参考：例１，例</a:t>
            </a:r>
            <a:r>
              <a:rPr lang="ja-JP" altLang="en-US" dirty="0"/>
              <a:t>３</a:t>
            </a:r>
            <a:r>
              <a:rPr kumimoji="1" lang="ja-JP" altLang="en-US" dirty="0"/>
              <a:t>は，「乱塊法」（</a:t>
            </a:r>
            <a:r>
              <a:rPr kumimoji="1" lang="en-US" altLang="ja-JP" dirty="0"/>
              <a:t>randomized block design</a:t>
            </a:r>
            <a:r>
              <a:rPr kumimoji="1" lang="ja-JP" altLang="en-US" dirty="0"/>
              <a:t>）と呼ばれる実験方法．テキスト第</a:t>
            </a:r>
            <a:r>
              <a:rPr kumimoji="1" lang="en-US" altLang="ja-JP" dirty="0"/>
              <a:t>11</a:t>
            </a:r>
            <a:r>
              <a:rPr kumimoji="1" lang="ja-JP" altLang="en-US" dirty="0"/>
              <a:t>章「分散分析」の発展的事項．</a:t>
            </a:r>
            <a:endParaRPr kumimoji="1" lang="en-US" altLang="ja-JP"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対応のある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検定</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fontScale="92500"/>
              </a:bodyPr>
              <a:lstStyle/>
              <a:p>
                <a:r>
                  <a:rPr kumimoji="1" lang="en-US" altLang="ja-JP" i="1" dirty="0">
                    <a:latin typeface="Times New Roman" pitchFamily="18" charset="0"/>
                    <a:cs typeface="Times New Roman" pitchFamily="18" charset="0"/>
                  </a:rPr>
                  <a:t>i </a:t>
                </a:r>
                <a:r>
                  <a:rPr kumimoji="1" lang="ja-JP" altLang="en-US" dirty="0"/>
                  <a:t>番目のペア </a:t>
                </a:r>
                <a:r>
                  <a:rPr kumimoji="1" lang="en-US" altLang="ja-JP" i="1" dirty="0">
                    <a:latin typeface="Times New Roman" pitchFamily="18" charset="0"/>
                    <a:cs typeface="Times New Roman" pitchFamily="18" charset="0"/>
                  </a:rPr>
                  <a:t>x</a:t>
                </a:r>
                <a:r>
                  <a:rPr kumimoji="1" lang="en-US" altLang="ja-JP" i="1" baseline="-25000" dirty="0">
                    <a:latin typeface="Times New Roman" pitchFamily="18" charset="0"/>
                    <a:cs typeface="Times New Roman" pitchFamily="18" charset="0"/>
                  </a:rPr>
                  <a:t>i </a:t>
                </a:r>
                <a:r>
                  <a:rPr lang="ja-JP" altLang="en-US" dirty="0" err="1"/>
                  <a:t>，</a:t>
                </a:r>
                <a:r>
                  <a:rPr kumimoji="1" lang="en-US" altLang="ja-JP" i="1" dirty="0" err="1">
                    <a:latin typeface="Times New Roman" pitchFamily="18" charset="0"/>
                    <a:cs typeface="Times New Roman" pitchFamily="18" charset="0"/>
                  </a:rPr>
                  <a:t>y</a:t>
                </a:r>
                <a:r>
                  <a:rPr kumimoji="1" lang="en-US" altLang="ja-JP" i="1" baseline="-25000" dirty="0" err="1">
                    <a:latin typeface="Times New Roman" pitchFamily="18" charset="0"/>
                    <a:cs typeface="Times New Roman" pitchFamily="18" charset="0"/>
                  </a:rPr>
                  <a:t>i</a:t>
                </a:r>
                <a:r>
                  <a:rPr kumimoji="1" lang="en-US" altLang="ja-JP" dirty="0"/>
                  <a:t> </a:t>
                </a:r>
                <a:r>
                  <a:rPr kumimoji="1" lang="ja-JP" altLang="en-US" dirty="0"/>
                  <a:t>の差を </a:t>
                </a:r>
                <a:r>
                  <a:rPr kumimoji="1" lang="en-US" altLang="ja-JP" i="1" dirty="0" err="1">
                    <a:latin typeface="Times New Roman" pitchFamily="18" charset="0"/>
                    <a:cs typeface="Times New Roman" pitchFamily="18" charset="0"/>
                  </a:rPr>
                  <a:t>z</a:t>
                </a:r>
                <a:r>
                  <a:rPr lang="en-US" altLang="ja-JP" i="1" baseline="-25000" dirty="0" err="1">
                    <a:latin typeface="Times New Roman" pitchFamily="18" charset="0"/>
                    <a:cs typeface="Times New Roman" pitchFamily="18" charset="0"/>
                  </a:rPr>
                  <a:t>i</a:t>
                </a:r>
                <a:r>
                  <a:rPr lang="en-US" altLang="ja-JP" dirty="0"/>
                  <a:t> </a:t>
                </a:r>
                <a:r>
                  <a:rPr lang="ja-JP" altLang="en-US" dirty="0"/>
                  <a:t>とする．</a:t>
                </a:r>
                <a:endParaRPr lang="en-US" altLang="ja-JP" dirty="0"/>
              </a:p>
              <a:p>
                <a:r>
                  <a:rPr lang="en-US" altLang="ja-JP" i="1" dirty="0" err="1">
                    <a:latin typeface="Times New Roman" pitchFamily="18" charset="0"/>
                    <a:cs typeface="Times New Roman" pitchFamily="18" charset="0"/>
                  </a:rPr>
                  <a:t>z</a:t>
                </a:r>
                <a:r>
                  <a:rPr lang="en-US" altLang="ja-JP" i="1" baseline="-25000" dirty="0" err="1">
                    <a:latin typeface="Times New Roman" pitchFamily="18" charset="0"/>
                    <a:cs typeface="Times New Roman" pitchFamily="18" charset="0"/>
                  </a:rPr>
                  <a:t>i</a:t>
                </a:r>
                <a:r>
                  <a:rPr lang="en-US" altLang="ja-JP" dirty="0"/>
                  <a:t> </a:t>
                </a:r>
                <a:r>
                  <a:rPr lang="ja-JP" altLang="en-US" dirty="0"/>
                  <a:t>は，平均 </a:t>
                </a:r>
                <a:r>
                  <a:rPr lang="en-US" altLang="ja-JP" i="1" dirty="0" err="1">
                    <a:latin typeface="Times New Roman" pitchFamily="18" charset="0"/>
                    <a:cs typeface="Times New Roman" pitchFamily="18" charset="0"/>
                  </a:rPr>
                  <a:t>μ</a:t>
                </a:r>
                <a:r>
                  <a:rPr lang="en-US" altLang="ja-JP" i="1" baseline="-25000" dirty="0" err="1">
                    <a:latin typeface="Times New Roman" pitchFamily="18" charset="0"/>
                    <a:cs typeface="Times New Roman" pitchFamily="18" charset="0"/>
                  </a:rPr>
                  <a:t>z</a:t>
                </a:r>
                <a:r>
                  <a:rPr lang="en-US" altLang="ja-JP" dirty="0"/>
                  <a:t> </a:t>
                </a:r>
                <a:r>
                  <a:rPr lang="ja-JP" altLang="en-US" dirty="0" err="1"/>
                  <a:t>，</a:t>
                </a:r>
                <a:r>
                  <a:rPr lang="ja-JP" altLang="en-US" dirty="0"/>
                  <a:t>分散 </a:t>
                </a:r>
                <a:r>
                  <a:rPr lang="en-US" altLang="ja-JP" i="1" dirty="0">
                    <a:latin typeface="Times New Roman" pitchFamily="18" charset="0"/>
                    <a:cs typeface="Times New Roman" pitchFamily="18" charset="0"/>
                  </a:rPr>
                  <a:t>σ</a:t>
                </a:r>
                <a:r>
                  <a:rPr lang="en-US" altLang="ja-JP" i="1" baseline="-25000" dirty="0">
                    <a:latin typeface="Times New Roman" pitchFamily="18" charset="0"/>
                    <a:cs typeface="Times New Roman" pitchFamily="18" charset="0"/>
                  </a:rPr>
                  <a:t>z</a:t>
                </a:r>
                <a:r>
                  <a:rPr lang="en-US" altLang="ja-JP" baseline="30000" dirty="0">
                    <a:latin typeface="Times New Roman" pitchFamily="18" charset="0"/>
                    <a:cs typeface="Times New Roman" pitchFamily="18" charset="0"/>
                  </a:rPr>
                  <a:t>2</a:t>
                </a:r>
                <a:r>
                  <a:rPr lang="en-US" altLang="ja-JP" dirty="0"/>
                  <a:t> </a:t>
                </a:r>
                <a:r>
                  <a:rPr lang="ja-JP" altLang="en-US" dirty="0"/>
                  <a:t>の正規分布から，無作為に抽出されたと考える．</a:t>
                </a:r>
                <a:endParaRPr kumimoji="1" lang="en-US" altLang="ja-JP" dirty="0"/>
              </a:p>
              <a:p>
                <a:r>
                  <a:rPr lang="ja-JP" altLang="en-US" dirty="0"/>
                  <a:t>ペア数が </a:t>
                </a:r>
                <a:r>
                  <a:rPr lang="en-US" altLang="ja-JP" i="1" dirty="0">
                    <a:latin typeface="Times New Roman" pitchFamily="18" charset="0"/>
                    <a:cs typeface="Times New Roman" pitchFamily="18" charset="0"/>
                  </a:rPr>
                  <a:t>n</a:t>
                </a:r>
                <a:r>
                  <a:rPr lang="en-US" altLang="ja-JP" dirty="0"/>
                  <a:t> </a:t>
                </a:r>
                <a:r>
                  <a:rPr lang="ja-JP" altLang="en-US" dirty="0"/>
                  <a:t>のとき，変数 </a:t>
                </a:r>
                <a:r>
                  <a:rPr lang="en-US" altLang="ja-JP" i="1" dirty="0">
                    <a:latin typeface="Times New Roman" pitchFamily="18" charset="0"/>
                    <a:cs typeface="Times New Roman" pitchFamily="18" charset="0"/>
                  </a:rPr>
                  <a:t>z</a:t>
                </a:r>
                <a:r>
                  <a:rPr lang="en-US" altLang="ja-JP" dirty="0"/>
                  <a:t> </a:t>
                </a:r>
                <a:r>
                  <a:rPr lang="ja-JP" altLang="en-US" dirty="0"/>
                  <a:t>を </a:t>
                </a:r>
                <a:r>
                  <a:rPr lang="en-US" altLang="ja-JP" i="1" dirty="0">
                    <a:latin typeface="Times New Roman" pitchFamily="18" charset="0"/>
                    <a:cs typeface="Times New Roman" pitchFamily="18" charset="0"/>
                  </a:rPr>
                  <a:t>n</a:t>
                </a:r>
                <a:r>
                  <a:rPr lang="en-US" altLang="ja-JP" dirty="0"/>
                  <a:t> </a:t>
                </a:r>
                <a:r>
                  <a:rPr lang="ja-JP" altLang="en-US" dirty="0"/>
                  <a:t>回測定したと考えれば，１標本での平均値の検定に帰着できる．</a:t>
                </a:r>
                <a:endParaRPr lang="en-US" altLang="ja-JP" dirty="0"/>
              </a:p>
              <a:p>
                <a:endParaRPr lang="en-US" altLang="ja-JP" dirty="0"/>
              </a:p>
              <a:p>
                <a:endParaRPr lang="en-US" altLang="ja-JP" dirty="0"/>
              </a:p>
              <a:p>
                <a:r>
                  <a:rPr lang="ja-JP" altLang="en-US" dirty="0"/>
                  <a:t>帰無仮説：</a:t>
                </a:r>
                <a14:m>
                  <m:oMath xmlns:m="http://schemas.openxmlformats.org/officeDocument/2006/math">
                    <m:sSub>
                      <m:sSubPr>
                        <m:ctrlPr>
                          <a:rPr lang="en-US" altLang="ja-JP" i="1" smtClean="0">
                            <a:latin typeface="Cambria Math" panose="02040503050406030204" pitchFamily="18" charset="0"/>
                          </a:rPr>
                        </m:ctrlPr>
                      </m:sSubPr>
                      <m:e>
                        <m:r>
                          <a:rPr lang="ja-JP" altLang="en-US" i="1" smtClean="0">
                            <a:latin typeface="Cambria Math" panose="02040503050406030204" pitchFamily="18" charset="0"/>
                          </a:rPr>
                          <m:t>𝜇</m:t>
                        </m:r>
                      </m:e>
                      <m:sub>
                        <m:r>
                          <a:rPr lang="en-US" altLang="ja-JP" b="0" i="1" smtClean="0">
                            <a:latin typeface="Cambria Math" panose="02040503050406030204" pitchFamily="18" charset="0"/>
                          </a:rPr>
                          <m:t>𝑧</m:t>
                        </m:r>
                      </m:sub>
                    </m:sSub>
                    <m:r>
                      <a:rPr lang="en-US" altLang="ja-JP" b="0" i="1" smtClean="0">
                        <a:latin typeface="Cambria Math" panose="02040503050406030204" pitchFamily="18" charset="0"/>
                      </a:rPr>
                      <m:t>=0</m:t>
                    </m:r>
                  </m:oMath>
                </a14:m>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481" t="-2291" r="-11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639574" y="4166706"/>
                <a:ext cx="2150076"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800" i="1" smtClean="0">
                              <a:latin typeface="Cambria Math" panose="02040503050406030204" pitchFamily="18" charset="0"/>
                            </a:rPr>
                          </m:ctrlPr>
                        </m:accPr>
                        <m:e>
                          <m:r>
                            <a:rPr kumimoji="1" lang="en-US" altLang="ja-JP" sz="2800" b="0" i="1" smtClean="0">
                              <a:latin typeface="Cambria Math" panose="02040503050406030204" pitchFamily="18" charset="0"/>
                            </a:rPr>
                            <m:t>𝑧</m:t>
                          </m:r>
                        </m:e>
                      </m:acc>
                      <m:r>
                        <a:rPr kumimoji="1" lang="en-US" altLang="ja-JP" sz="280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𝑁</m:t>
                      </m:r>
                      <m:d>
                        <m:dPr>
                          <m:ctrlPr>
                            <a:rPr kumimoji="1" lang="en-US" altLang="ja-JP" sz="2800" b="0" i="1" smtClean="0">
                              <a:latin typeface="Cambria Math" panose="02040503050406030204" pitchFamily="18" charset="0"/>
                              <a:ea typeface="Cambria Math" panose="02040503050406030204" pitchFamily="18" charset="0"/>
                            </a:rPr>
                          </m:ctrlPr>
                        </m:dPr>
                        <m:e>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ja-JP" altLang="en-US" sz="2800" b="0" i="1" smtClean="0">
                                  <a:latin typeface="Cambria Math" panose="02040503050406030204" pitchFamily="18" charset="0"/>
                                  <a:ea typeface="Cambria Math" panose="02040503050406030204" pitchFamily="18" charset="0"/>
                                </a:rPr>
                                <m:t>𝜇</m:t>
                              </m:r>
                            </m:e>
                            <m:sub>
                              <m:r>
                                <a:rPr kumimoji="1" lang="en-US" altLang="ja-JP" sz="2800" b="0" i="1" smtClean="0">
                                  <a:latin typeface="Cambria Math" panose="02040503050406030204" pitchFamily="18" charset="0"/>
                                  <a:ea typeface="Cambria Math" panose="02040503050406030204" pitchFamily="18" charset="0"/>
                                </a:rPr>
                                <m:t>𝑧</m:t>
                              </m:r>
                            </m:sub>
                          </m:sSub>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sSubSup>
                                <m:sSubSupPr>
                                  <m:ctrlPr>
                                    <a:rPr kumimoji="1" lang="en-US" altLang="ja-JP" sz="2800" b="0" i="1" smtClean="0">
                                      <a:latin typeface="Cambria Math" panose="02040503050406030204" pitchFamily="18" charset="0"/>
                                      <a:ea typeface="Cambria Math" panose="02040503050406030204" pitchFamily="18" charset="0"/>
                                    </a:rPr>
                                  </m:ctrlPr>
                                </m:sSubSupPr>
                                <m:e>
                                  <m:r>
                                    <a:rPr kumimoji="1" lang="ja-JP" altLang="en-US" sz="2800" b="0" i="1" smtClean="0">
                                      <a:latin typeface="Cambria Math" panose="02040503050406030204" pitchFamily="18" charset="0"/>
                                      <a:ea typeface="Cambria Math" panose="02040503050406030204" pitchFamily="18" charset="0"/>
                                    </a:rPr>
                                    <m:t>𝜎</m:t>
                                  </m:r>
                                </m:e>
                                <m:sub>
                                  <m:r>
                                    <a:rPr kumimoji="1" lang="en-US" altLang="ja-JP" sz="2800" b="0" i="1" smtClean="0">
                                      <a:latin typeface="Cambria Math" panose="02040503050406030204" pitchFamily="18" charset="0"/>
                                      <a:ea typeface="Cambria Math" panose="02040503050406030204" pitchFamily="18" charset="0"/>
                                    </a:rPr>
                                    <m:t>𝑧</m:t>
                                  </m:r>
                                </m:sub>
                                <m:sup>
                                  <m:r>
                                    <a:rPr kumimoji="1" lang="en-US" altLang="ja-JP" sz="2800" b="0" i="1" smtClean="0">
                                      <a:latin typeface="Cambria Math" panose="02040503050406030204" pitchFamily="18" charset="0"/>
                                      <a:ea typeface="Cambria Math" panose="02040503050406030204" pitchFamily="18" charset="0"/>
                                    </a:rPr>
                                    <m:t>2</m:t>
                                  </m:r>
                                </m:sup>
                              </m:sSubSup>
                            </m:num>
                            <m:den>
                              <m:r>
                                <a:rPr kumimoji="1" lang="en-US" altLang="ja-JP" sz="2800" b="0" i="1" smtClean="0">
                                  <a:latin typeface="Cambria Math" panose="02040503050406030204" pitchFamily="18" charset="0"/>
                                  <a:ea typeface="Cambria Math" panose="02040503050406030204" pitchFamily="18" charset="0"/>
                                </a:rPr>
                                <m:t>𝑛</m:t>
                              </m:r>
                            </m:den>
                          </m:f>
                        </m:e>
                      </m:d>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39574" y="4166706"/>
                <a:ext cx="2150076" cy="97680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例題（章末問題</a:t>
            </a:r>
            <a:r>
              <a:rPr kumimoji="1" lang="en-US" altLang="ja-JP" dirty="0"/>
              <a:t>36</a:t>
            </a:r>
            <a:r>
              <a:rPr kumimoji="1" lang="ja-JP" altLang="en-US" dirty="0"/>
              <a:t>）</a:t>
            </a:r>
          </a:p>
        </p:txBody>
      </p:sp>
      <p:sp>
        <p:nvSpPr>
          <p:cNvPr id="3" name="コンテンツ プレースホルダ 2"/>
          <p:cNvSpPr>
            <a:spLocks noGrp="1"/>
          </p:cNvSpPr>
          <p:nvPr>
            <p:ph idx="1"/>
          </p:nvPr>
        </p:nvSpPr>
        <p:spPr/>
        <p:txBody>
          <a:bodyPr/>
          <a:lstStyle/>
          <a:p>
            <a:r>
              <a:rPr kumimoji="1" lang="ja-JP" altLang="en-US" dirty="0"/>
              <a:t>データを入力したエクセルファイル（</a:t>
            </a:r>
            <a:r>
              <a:rPr kumimoji="1" lang="en-US" altLang="ja-JP" dirty="0"/>
              <a:t>prob8_36.xlsx</a:t>
            </a:r>
            <a:r>
              <a:rPr kumimoji="1" lang="ja-JP" altLang="en-US" dirty="0"/>
              <a:t>）を，</a:t>
            </a:r>
            <a:r>
              <a:rPr kumimoji="1" lang="en-US" altLang="ja-JP" dirty="0" err="1"/>
              <a:t>CoursePower</a:t>
            </a:r>
            <a:r>
              <a:rPr kumimoji="1" lang="en-US" altLang="ja-JP" dirty="0"/>
              <a:t> </a:t>
            </a:r>
            <a:r>
              <a:rPr kumimoji="1" lang="ja-JP" altLang="en-US" dirty="0"/>
              <a:t>あるいは授業ウェブからダウンロードし，「問題」シートで検定を実行する．</a:t>
            </a:r>
            <a:endParaRPr kumimoji="1" lang="en-US" altLang="ja-JP" dirty="0"/>
          </a:p>
          <a:p>
            <a:r>
              <a:rPr lang="ja-JP" altLang="en-US" dirty="0"/>
              <a:t>解答は「解答」シートにある．</a:t>
            </a:r>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87A44-0251-45AF-B85D-462739CD46E1}"/>
              </a:ext>
            </a:extLst>
          </p:cNvPr>
          <p:cNvSpPr>
            <a:spLocks noGrp="1"/>
          </p:cNvSpPr>
          <p:nvPr>
            <p:ph type="title"/>
          </p:nvPr>
        </p:nvSpPr>
        <p:spPr/>
        <p:txBody>
          <a:bodyPr>
            <a:normAutofit/>
          </a:bodyPr>
          <a:lstStyle/>
          <a:p>
            <a:r>
              <a:rPr kumimoji="1" lang="en-US" altLang="ja-JP" dirty="0"/>
              <a:t>R </a:t>
            </a:r>
            <a:r>
              <a:rPr kumimoji="1" lang="ja-JP" altLang="en-US" dirty="0"/>
              <a:t>での対応のある </a:t>
            </a:r>
            <a:r>
              <a:rPr kumimoji="1" lang="en-US" altLang="ja-JP" i="1" dirty="0">
                <a:latin typeface="Times New Roman" panose="02020603050405020304" pitchFamily="18" charset="0"/>
                <a:cs typeface="Times New Roman" panose="02020603050405020304" pitchFamily="18" charset="0"/>
              </a:rPr>
              <a:t>t</a:t>
            </a:r>
            <a:r>
              <a:rPr kumimoji="1" lang="en-US" altLang="ja-JP" dirty="0"/>
              <a:t> </a:t>
            </a:r>
            <a:r>
              <a:rPr kumimoji="1" lang="ja-JP" altLang="en-US" dirty="0"/>
              <a:t>検定</a:t>
            </a:r>
          </a:p>
        </p:txBody>
      </p:sp>
      <p:sp>
        <p:nvSpPr>
          <p:cNvPr id="3" name="コンテンツ プレースホルダー 2">
            <a:extLst>
              <a:ext uri="{FF2B5EF4-FFF2-40B4-BE49-F238E27FC236}">
                <a16:creationId xmlns:a16="http://schemas.microsoft.com/office/drawing/2014/main" id="{D3AB3371-65F8-4E3F-8622-42FC9B089E55}"/>
              </a:ext>
            </a:extLst>
          </p:cNvPr>
          <p:cNvSpPr>
            <a:spLocks noGrp="1"/>
          </p:cNvSpPr>
          <p:nvPr>
            <p:ph idx="1"/>
          </p:nvPr>
        </p:nvSpPr>
        <p:spPr/>
        <p:txBody>
          <a:bodyPr/>
          <a:lstStyle/>
          <a:p>
            <a:r>
              <a:rPr lang="en-US" altLang="ja-JP" dirty="0"/>
              <a:t>CSV</a:t>
            </a:r>
            <a:r>
              <a:rPr lang="ja-JP" altLang="en-US" dirty="0"/>
              <a:t> でのデータ作成方法は２通り可能．</a:t>
            </a:r>
            <a:endParaRPr lang="en-US" altLang="ja-JP" dirty="0"/>
          </a:p>
          <a:p>
            <a:pPr marL="971550" lvl="1" indent="-514350">
              <a:buFont typeface="+mj-lt"/>
              <a:buAutoNum type="arabicPeriod"/>
            </a:pPr>
            <a:r>
              <a:rPr lang="ja-JP" altLang="en-US" dirty="0"/>
              <a:t>各標本（条件）のデータを別の列に入力する．</a:t>
            </a:r>
            <a:endParaRPr lang="en-US" altLang="ja-JP" dirty="0"/>
          </a:p>
          <a:p>
            <a:pPr marL="971550" lvl="1" indent="-514350">
              <a:buFont typeface="+mj-lt"/>
              <a:buAutoNum type="arabicPeriod"/>
            </a:pPr>
            <a:r>
              <a:rPr kumimoji="1" lang="ja-JP" altLang="en-US" dirty="0"/>
              <a:t>データを１列に，別の列に条件を入力する．</a:t>
            </a:r>
            <a:endParaRPr lang="en-US" altLang="ja-JP" dirty="0"/>
          </a:p>
        </p:txBody>
      </p:sp>
      <p:pic>
        <p:nvPicPr>
          <p:cNvPr id="5" name="図 4" descr="テーブル&#10;&#10;自動的に生成された説明">
            <a:extLst>
              <a:ext uri="{FF2B5EF4-FFF2-40B4-BE49-F238E27FC236}">
                <a16:creationId xmlns:a16="http://schemas.microsoft.com/office/drawing/2014/main" id="{95A62BD7-C31F-4788-8495-5E72AEFB5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439" y="3280283"/>
            <a:ext cx="2221904" cy="1917421"/>
          </a:xfrm>
          <a:prstGeom prst="rect">
            <a:avLst/>
          </a:prstGeom>
        </p:spPr>
      </p:pic>
      <p:pic>
        <p:nvPicPr>
          <p:cNvPr id="7" name="図 6" descr="テーブル&#10;&#10;自動的に生成された説明">
            <a:extLst>
              <a:ext uri="{FF2B5EF4-FFF2-40B4-BE49-F238E27FC236}">
                <a16:creationId xmlns:a16="http://schemas.microsoft.com/office/drawing/2014/main" id="{CE790B4E-20F2-4F30-84F6-69224129F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3298971"/>
            <a:ext cx="2207228" cy="1714205"/>
          </a:xfrm>
          <a:prstGeom prst="rect">
            <a:avLst/>
          </a:prstGeom>
        </p:spPr>
      </p:pic>
      <p:pic>
        <p:nvPicPr>
          <p:cNvPr id="9" name="図 8" descr="テーブル&#10;&#10;自動的に生成された説明">
            <a:extLst>
              <a:ext uri="{FF2B5EF4-FFF2-40B4-BE49-F238E27FC236}">
                <a16:creationId xmlns:a16="http://schemas.microsoft.com/office/drawing/2014/main" id="{3659E1F5-2067-48C5-B1C9-166E968DE5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5603" y="5124835"/>
            <a:ext cx="2221905" cy="920721"/>
          </a:xfrm>
          <a:prstGeom prst="rect">
            <a:avLst/>
          </a:prstGeom>
        </p:spPr>
      </p:pic>
    </p:spTree>
    <p:extLst>
      <p:ext uri="{BB962C8B-B14F-4D97-AF65-F5344CB8AC3E}">
        <p14:creationId xmlns:p14="http://schemas.microsoft.com/office/powerpoint/2010/main" val="3771901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C2E0F-E6B5-4E74-8282-CC5D64718D3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09B85AE-E35B-4091-985A-1532C8823B4B}"/>
              </a:ext>
            </a:extLst>
          </p:cNvPr>
          <p:cNvSpPr>
            <a:spLocks noGrp="1"/>
          </p:cNvSpPr>
          <p:nvPr>
            <p:ph idx="1"/>
          </p:nvPr>
        </p:nvSpPr>
        <p:spPr/>
        <p:txBody>
          <a:bodyPr/>
          <a:lstStyle/>
          <a:p>
            <a:r>
              <a:rPr kumimoji="1" lang="ja-JP" altLang="en-US" dirty="0"/>
              <a:t>いずれのタイプのデータファイルでも，</a:t>
            </a:r>
            <a:r>
              <a:rPr kumimoji="1" lang="en-US" altLang="ja-JP" dirty="0" err="1"/>
              <a:t>t.test</a:t>
            </a:r>
            <a:r>
              <a:rPr kumimoji="1" lang="en-US" altLang="ja-JP" dirty="0"/>
              <a:t> </a:t>
            </a:r>
            <a:r>
              <a:rPr kumimoji="1" lang="ja-JP" altLang="en-US" dirty="0"/>
              <a:t>関数の </a:t>
            </a:r>
            <a:r>
              <a:rPr kumimoji="1" lang="en-US" altLang="ja-JP" dirty="0"/>
              <a:t>paired </a:t>
            </a:r>
            <a:r>
              <a:rPr kumimoji="1" lang="ja-JP" altLang="en-US" dirty="0"/>
              <a:t>引数の値を </a:t>
            </a:r>
            <a:r>
              <a:rPr kumimoji="1" lang="en-US" altLang="ja-JP" dirty="0"/>
              <a:t>TRUE </a:t>
            </a:r>
            <a:r>
              <a:rPr kumimoji="1" lang="ja-JP" altLang="en-US" dirty="0"/>
              <a:t>に設定する．</a:t>
            </a:r>
            <a:endParaRPr kumimoji="1" lang="en-US" altLang="ja-JP" dirty="0"/>
          </a:p>
          <a:p>
            <a:pPr lvl="1"/>
            <a:r>
              <a:rPr lang="ja-JP" altLang="en-US" dirty="0"/>
              <a:t>条件ごとに異なった列にデータを入力した場合は，これらの列の変数名を第１および第２引数に指定する．</a:t>
            </a:r>
            <a:endParaRPr kumimoji="1" lang="ja-JP" altLang="en-US" dirty="0"/>
          </a:p>
        </p:txBody>
      </p:sp>
      <p:sp>
        <p:nvSpPr>
          <p:cNvPr id="4" name="テキスト ボックス 3">
            <a:extLst>
              <a:ext uri="{FF2B5EF4-FFF2-40B4-BE49-F238E27FC236}">
                <a16:creationId xmlns:a16="http://schemas.microsoft.com/office/drawing/2014/main" id="{09E29AFD-021B-4B90-B7BC-03E7BDE5B480}"/>
              </a:ext>
            </a:extLst>
          </p:cNvPr>
          <p:cNvSpPr txBox="1"/>
          <p:nvPr/>
        </p:nvSpPr>
        <p:spPr>
          <a:xfrm>
            <a:off x="2195736" y="3789040"/>
            <a:ext cx="5561138" cy="2031325"/>
          </a:xfrm>
          <a:prstGeom prst="rect">
            <a:avLst/>
          </a:prstGeom>
          <a:noFill/>
          <a:ln>
            <a:solidFill>
              <a:schemeClr val="tx1"/>
            </a:solidFill>
          </a:ln>
        </p:spPr>
        <p:txBody>
          <a:bodyPr wrap="none" rtlCol="0">
            <a:spAutoFit/>
          </a:bodyPr>
          <a:lstStyle/>
          <a:p>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 &lt;- read.csv("h8-36a.csv")</a:t>
            </a:r>
          </a:p>
          <a:p>
            <a:r>
              <a:rPr kumimoji="1" lang="en-US" altLang="ja-JP" dirty="0" err="1">
                <a:latin typeface="Courier New" panose="02070309020205020404" pitchFamily="49" charset="0"/>
                <a:cs typeface="Courier New" panose="02070309020205020404" pitchFamily="49" charset="0"/>
              </a:rPr>
              <a:t>pipedata</a:t>
            </a:r>
            <a:endParaRPr kumimoji="1" lang="en-US" altLang="ja-JP" dirty="0">
              <a:latin typeface="Courier New" panose="02070309020205020404" pitchFamily="49" charset="0"/>
              <a:cs typeface="Courier New" panose="02070309020205020404" pitchFamily="49" charset="0"/>
            </a:endParaRP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attach(</a:t>
            </a:r>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a:t>
            </a:r>
          </a:p>
          <a:p>
            <a:r>
              <a:rPr kumimoji="1" lang="en-US" altLang="ja-JP" dirty="0" err="1">
                <a:latin typeface="Courier New" panose="02070309020205020404" pitchFamily="49" charset="0"/>
                <a:cs typeface="Courier New" panose="02070309020205020404" pitchFamily="49" charset="0"/>
              </a:rPr>
              <a:t>t.test</a:t>
            </a:r>
            <a:r>
              <a:rPr kumimoji="1" lang="en-US" altLang="ja-JP" dirty="0">
                <a:latin typeface="Courier New" panose="02070309020205020404" pitchFamily="49" charset="0"/>
                <a:cs typeface="Courier New" panose="02070309020205020404" pitchFamily="49" charset="0"/>
              </a:rPr>
              <a:t>(Uncoated, Coated, paired = TRUE)</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detach(</a:t>
            </a:r>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38074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C0330-4F35-4804-B63A-11A6C984A7C7}"/>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3C8F8D97-F242-4DCA-BAFF-F61AFC7445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772816"/>
            <a:ext cx="8034034" cy="3168352"/>
          </a:xfrm>
        </p:spPr>
      </p:pic>
    </p:spTree>
    <p:extLst>
      <p:ext uri="{BB962C8B-B14F-4D97-AF65-F5344CB8AC3E}">
        <p14:creationId xmlns:p14="http://schemas.microsoft.com/office/powerpoint/2010/main" val="95156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２つの標本平均の分布</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標本を抽出し，２群それぞれの平均を</a:t>
            </a:r>
            <a:r>
              <a:rPr lang="ja-JP" altLang="en-US" dirty="0"/>
              <a:t>計算</a:t>
            </a:r>
            <a:r>
              <a:rPr kumimoji="1" lang="ja-JP" altLang="en-US" dirty="0"/>
              <a:t>することを何度も繰り返したとする．</a:t>
            </a:r>
            <a:endParaRPr kumimoji="1" lang="en-US" altLang="ja-JP" dirty="0"/>
          </a:p>
          <a:p>
            <a:pPr lvl="1"/>
            <a:r>
              <a:rPr kumimoji="1" lang="ja-JP" altLang="en-US" dirty="0"/>
              <a:t>第１群の標本平均の分布：</a:t>
            </a:r>
            <a:endParaRPr lang="en-US" altLang="ja-JP" dirty="0"/>
          </a:p>
          <a:p>
            <a:pPr lvl="2"/>
            <a:r>
              <a:rPr lang="en-US" altLang="ja-JP" i="1" dirty="0">
                <a:latin typeface="Times New Roman" pitchFamily="18" charset="0"/>
                <a:cs typeface="Times New Roman" pitchFamily="18" charset="0"/>
              </a:rPr>
              <a:t>σ</a:t>
            </a:r>
            <a:r>
              <a:rPr lang="el-GR" altLang="ja-JP" baseline="-25000" dirty="0"/>
              <a:t>1</a:t>
            </a:r>
            <a:r>
              <a:rPr lang="el-GR" altLang="ja-JP" baseline="30000" dirty="0"/>
              <a:t>2</a:t>
            </a:r>
            <a:r>
              <a:rPr lang="en-US" altLang="ja-JP" dirty="0"/>
              <a:t> </a:t>
            </a:r>
            <a:r>
              <a:rPr lang="ja-JP" altLang="en-US" dirty="0"/>
              <a:t>は第１群の母集団分散</a:t>
            </a:r>
            <a:endParaRPr lang="en-US" altLang="ja-JP" dirty="0"/>
          </a:p>
          <a:p>
            <a:pPr lvl="1"/>
            <a:r>
              <a:rPr lang="ja-JP" altLang="en-US" dirty="0"/>
              <a:t>第２群の標本平均の分布：</a:t>
            </a:r>
            <a:endParaRPr lang="en-US" altLang="ja-JP" dirty="0"/>
          </a:p>
          <a:p>
            <a:pPr lvl="2"/>
            <a:r>
              <a:rPr lang="en-US" altLang="ja-JP" i="1" dirty="0">
                <a:latin typeface="Times New Roman" pitchFamily="18" charset="0"/>
                <a:cs typeface="Times New Roman" pitchFamily="18" charset="0"/>
              </a:rPr>
              <a:t>σ</a:t>
            </a:r>
            <a:r>
              <a:rPr lang="en-US" altLang="ja-JP" baseline="-25000" dirty="0"/>
              <a:t>2</a:t>
            </a:r>
            <a:r>
              <a:rPr lang="el-GR" altLang="ja-JP" baseline="30000" dirty="0"/>
              <a:t>2</a:t>
            </a:r>
            <a:r>
              <a:rPr lang="en-US" altLang="ja-JP" dirty="0"/>
              <a:t> </a:t>
            </a:r>
            <a:r>
              <a:rPr lang="ja-JP" altLang="en-US" dirty="0"/>
              <a:t>は第２群の母集団分散</a:t>
            </a:r>
            <a:endParaRPr lang="en-US" altLang="ja-JP" dirty="0"/>
          </a:p>
          <a:p>
            <a:endParaRPr lang="en-US" altLang="ja-JP" dirty="0"/>
          </a:p>
          <a:p>
            <a:r>
              <a:rPr lang="ja-JP" altLang="en-US" dirty="0"/>
              <a:t>第１群と第２群の標本平均の差の分布は？</a:t>
            </a:r>
            <a:endParaRPr lang="en-US" altLang="ja-JP" dirty="0"/>
          </a:p>
          <a:p>
            <a:pPr lvl="1"/>
            <a:r>
              <a:rPr lang="ja-JP" altLang="en-US" dirty="0"/>
              <a:t>２つの独立な確率変数の，差の分布を考える．</a:t>
            </a:r>
            <a:endParaRPr lang="en-US" altLang="ja-JP" dirty="0"/>
          </a:p>
        </p:txBody>
      </p:sp>
      <mc:AlternateContent xmlns:mc="http://schemas.openxmlformats.org/markup-compatibility/2006" xmlns:a14="http://schemas.microsoft.com/office/drawing/2010/main">
        <mc:Choice Requires="a14">
          <p:sp>
            <p:nvSpPr>
              <p:cNvPr id="5" name="テキスト ボックス 4"/>
              <p:cNvSpPr txBox="1"/>
              <p:nvPr/>
            </p:nvSpPr>
            <p:spPr>
              <a:xfrm>
                <a:off x="5708647" y="2564986"/>
                <a:ext cx="1464696" cy="84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1</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1</m:t>
                                  </m:r>
                                </m:sub>
                              </m:sSub>
                            </m:den>
                          </m:f>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708647" y="2564986"/>
                <a:ext cx="1464696" cy="842731"/>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699550" y="3717032"/>
                <a:ext cx="1527533" cy="8431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𝑁</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2</m:t>
                              </m:r>
                            </m:sub>
                          </m:sSub>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Sup>
                                <m:sSubSupPr>
                                  <m:ctrlPr>
                                    <a:rPr kumimoji="1" lang="en-US" altLang="ja-JP" sz="2400" b="0" i="1" smtClean="0">
                                      <a:latin typeface="Cambria Math" panose="02040503050406030204" pitchFamily="18" charset="0"/>
                                    </a:rPr>
                                  </m:ctrlPr>
                                </m:sSubSupPr>
                                <m:e>
                                  <m:r>
                                    <a:rPr kumimoji="1" lang="ja-JP" altLang="en-US" sz="2400" b="0" i="1" smtClean="0">
                                      <a:latin typeface="Cambria Math" panose="02040503050406030204" pitchFamily="18" charset="0"/>
                                    </a:rPr>
                                    <m:t>𝜎</m:t>
                                  </m:r>
                                </m:e>
                                <m:sub>
                                  <m:r>
                                    <a:rPr kumimoji="1" lang="en-US" altLang="ja-JP" sz="2400" b="0" i="1" smtClean="0">
                                      <a:latin typeface="Cambria Math" panose="02040503050406030204" pitchFamily="18" charset="0"/>
                                    </a:rPr>
                                    <m:t>2</m:t>
                                  </m:r>
                                </m:sub>
                                <m:sup>
                                  <m:r>
                                    <a:rPr kumimoji="1" lang="en-US" altLang="ja-JP" sz="2400" b="0" i="1" smtClean="0">
                                      <a:latin typeface="Cambria Math" panose="02040503050406030204" pitchFamily="18" charset="0"/>
                                    </a:rPr>
                                    <m:t>2</m:t>
                                  </m:r>
                                </m:sup>
                              </m:sSubSup>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𝑛</m:t>
                                  </m:r>
                                </m:e>
                                <m:sub>
                                  <m:r>
                                    <a:rPr kumimoji="1" lang="en-US" altLang="ja-JP" sz="2400" b="0" i="1" smtClean="0">
                                      <a:latin typeface="Cambria Math" panose="02040503050406030204" pitchFamily="18" charset="0"/>
                                    </a:rPr>
                                    <m:t>2</m:t>
                                  </m:r>
                                </m:sub>
                              </m:sSub>
                            </m:den>
                          </m:f>
                        </m:e>
                      </m: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699550" y="3717032"/>
                <a:ext cx="1527533" cy="84311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8BAB0-DB11-448C-85D7-340723A4321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37BFE55-F95E-42B2-8AC8-4B5A7CF8B62B}"/>
              </a:ext>
            </a:extLst>
          </p:cNvPr>
          <p:cNvSpPr>
            <a:spLocks noGrp="1"/>
          </p:cNvSpPr>
          <p:nvPr>
            <p:ph idx="1"/>
          </p:nvPr>
        </p:nvSpPr>
        <p:spPr/>
        <p:txBody>
          <a:bodyPr/>
          <a:lstStyle/>
          <a:p>
            <a:pPr lvl="1"/>
            <a:r>
              <a:rPr kumimoji="1" lang="ja-JP" altLang="en-US" dirty="0"/>
              <a:t>データを１列に入力し，別の列に条件を入力した場合は，第１引数を</a:t>
            </a:r>
            <a:r>
              <a:rPr lang="ja-JP" altLang="en-US" dirty="0"/>
              <a:t>「測定値 </a:t>
            </a:r>
            <a:r>
              <a:rPr lang="en-US" altLang="ja-JP" dirty="0"/>
              <a:t>~ </a:t>
            </a:r>
            <a:r>
              <a:rPr lang="ja-JP" altLang="en-US" dirty="0"/>
              <a:t>条件」と指定する．</a:t>
            </a:r>
            <a:endParaRPr kumimoji="1" lang="ja-JP" altLang="en-US" dirty="0"/>
          </a:p>
        </p:txBody>
      </p:sp>
      <p:sp>
        <p:nvSpPr>
          <p:cNvPr id="5" name="テキスト ボックス 4">
            <a:extLst>
              <a:ext uri="{FF2B5EF4-FFF2-40B4-BE49-F238E27FC236}">
                <a16:creationId xmlns:a16="http://schemas.microsoft.com/office/drawing/2014/main" id="{27C4CD81-E981-4A55-9B65-8DAA22955320}"/>
              </a:ext>
            </a:extLst>
          </p:cNvPr>
          <p:cNvSpPr txBox="1"/>
          <p:nvPr/>
        </p:nvSpPr>
        <p:spPr>
          <a:xfrm>
            <a:off x="1403648" y="2847518"/>
            <a:ext cx="6250429" cy="2031325"/>
          </a:xfrm>
          <a:prstGeom prst="rect">
            <a:avLst/>
          </a:prstGeom>
          <a:noFill/>
          <a:ln>
            <a:solidFill>
              <a:schemeClr val="tx1"/>
            </a:solidFill>
          </a:ln>
        </p:spPr>
        <p:txBody>
          <a:bodyPr wrap="none" rtlCol="0">
            <a:spAutoFit/>
          </a:bodyPr>
          <a:lstStyle/>
          <a:p>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 &lt;- read.csv("h8-36b.csv")</a:t>
            </a:r>
          </a:p>
          <a:p>
            <a:r>
              <a:rPr kumimoji="1" lang="en-US" altLang="ja-JP" dirty="0" err="1">
                <a:latin typeface="Courier New" panose="02070309020205020404" pitchFamily="49" charset="0"/>
                <a:cs typeface="Courier New" panose="02070309020205020404" pitchFamily="49" charset="0"/>
              </a:rPr>
              <a:t>pipedata</a:t>
            </a:r>
            <a:endParaRPr kumimoji="1" lang="en-US" altLang="ja-JP" dirty="0">
              <a:latin typeface="Courier New" panose="02070309020205020404" pitchFamily="49" charset="0"/>
              <a:cs typeface="Courier New" panose="02070309020205020404" pitchFamily="49" charset="0"/>
            </a:endParaRP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attach(</a:t>
            </a:r>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a:t>
            </a:r>
          </a:p>
          <a:p>
            <a:r>
              <a:rPr kumimoji="1" lang="en-US" altLang="ja-JP" dirty="0" err="1">
                <a:latin typeface="Courier New" panose="02070309020205020404" pitchFamily="49" charset="0"/>
                <a:cs typeface="Courier New" panose="02070309020205020404" pitchFamily="49" charset="0"/>
              </a:rPr>
              <a:t>t.test</a:t>
            </a:r>
            <a:r>
              <a:rPr kumimoji="1" lang="en-US" altLang="ja-JP" dirty="0">
                <a:latin typeface="Courier New" panose="02070309020205020404" pitchFamily="49" charset="0"/>
                <a:cs typeface="Courier New" panose="02070309020205020404" pitchFamily="49" charset="0"/>
              </a:rPr>
              <a:t>(corrosion ~ condition, paired = TRUE)</a:t>
            </a:r>
          </a:p>
          <a:p>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detach(</a:t>
            </a:r>
            <a:r>
              <a:rPr kumimoji="1" lang="en-US" altLang="ja-JP" dirty="0" err="1">
                <a:latin typeface="Courier New" panose="02070309020205020404" pitchFamily="49" charset="0"/>
                <a:cs typeface="Courier New" panose="02070309020205020404" pitchFamily="49" charset="0"/>
              </a:rPr>
              <a:t>pipedata</a:t>
            </a:r>
            <a:r>
              <a:rPr kumimoji="1" lang="en-US" altLang="ja-JP" dirty="0">
                <a:latin typeface="Courier New" panose="02070309020205020404" pitchFamily="49" charset="0"/>
                <a:cs typeface="Courier New" panose="02070309020205020404" pitchFamily="49" charset="0"/>
              </a:rPr>
              <a:t>)</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2137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AA64A4-110E-4F9D-8D66-242B0035F0CB}"/>
              </a:ext>
            </a:extLst>
          </p:cNvPr>
          <p:cNvSpPr>
            <a:spLocks noGrp="1"/>
          </p:cNvSpPr>
          <p:nvPr>
            <p:ph type="title"/>
          </p:nvPr>
        </p:nvSpPr>
        <p:spPr/>
        <p:txBody>
          <a:bodyPr/>
          <a:lstStyle/>
          <a:p>
            <a:endParaRPr kumimoji="1" lang="ja-JP" altLang="en-US"/>
          </a:p>
        </p:txBody>
      </p:sp>
      <p:pic>
        <p:nvPicPr>
          <p:cNvPr id="5" name="コンテンツ プレースホルダー 4" descr="グラフィカル ユーザー インターフェイス, テキスト, アプリケーション&#10;&#10;自動的に生成された説明">
            <a:extLst>
              <a:ext uri="{FF2B5EF4-FFF2-40B4-BE49-F238E27FC236}">
                <a16:creationId xmlns:a16="http://schemas.microsoft.com/office/drawing/2014/main" id="{72AF06BD-6481-4ABB-96B2-81C168DEC3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8278724" cy="3240360"/>
          </a:xfrm>
        </p:spPr>
      </p:pic>
    </p:spTree>
    <p:extLst>
      <p:ext uri="{BB962C8B-B14F-4D97-AF65-F5344CB8AC3E}">
        <p14:creationId xmlns:p14="http://schemas.microsoft.com/office/powerpoint/2010/main" val="24112993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F6A3E-39D7-4CD3-98F0-4D8B09525209}"/>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C4D3645-9834-4A9D-AE9D-49760E5BA7D0}"/>
              </a:ext>
            </a:extLst>
          </p:cNvPr>
          <p:cNvSpPr>
            <a:spLocks noGrp="1"/>
          </p:cNvSpPr>
          <p:nvPr>
            <p:ph idx="1"/>
          </p:nvPr>
        </p:nvSpPr>
        <p:spPr>
          <a:xfrm>
            <a:off x="457200" y="1600200"/>
            <a:ext cx="8226213" cy="4509347"/>
          </a:xfrm>
        </p:spPr>
        <p:txBody>
          <a:bodyPr/>
          <a:lstStyle/>
          <a:p>
            <a:r>
              <a:rPr lang="ja-JP" altLang="en-US" dirty="0"/>
              <a:t>結果の報告では，検定統計量，</a:t>
            </a:r>
            <a:r>
              <a:rPr lang="en-US" altLang="ja-JP" dirty="0"/>
              <a:t>p </a:t>
            </a:r>
            <a:r>
              <a:rPr lang="ja-JP" altLang="en-US" dirty="0"/>
              <a:t>値，信頼区間，効果量を報告する．</a:t>
            </a:r>
            <a:endParaRPr lang="en-US" altLang="ja-JP" dirty="0"/>
          </a:p>
          <a:p>
            <a:pPr lvl="1"/>
            <a:r>
              <a:rPr kumimoji="1" lang="ja-JP" altLang="en-US" dirty="0"/>
              <a:t>効果量 </a:t>
            </a:r>
            <a:r>
              <a:rPr kumimoji="1" lang="en-US" altLang="ja-JP" i="1" dirty="0">
                <a:latin typeface="Times New Roman" panose="02020603050405020304" pitchFamily="18" charset="0"/>
                <a:cs typeface="Times New Roman" panose="02020603050405020304" pitchFamily="18" charset="0"/>
              </a:rPr>
              <a:t>d </a:t>
            </a:r>
            <a:r>
              <a:rPr lang="ja-JP" altLang="en-US" dirty="0"/>
              <a:t>は，差のスコアの平均を，差のスコアの標準偏差で割ったもの．</a:t>
            </a:r>
            <a:endParaRPr kumimoji="1" lang="ja-JP" altLang="en-US"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F8F20DB-BFB7-4FFC-9218-B6D43B5E4B53}"/>
                  </a:ext>
                </a:extLst>
              </p:cNvPr>
              <p:cNvSpPr txBox="1"/>
              <p:nvPr/>
            </p:nvSpPr>
            <p:spPr>
              <a:xfrm>
                <a:off x="1295636" y="3717032"/>
                <a:ext cx="6552728" cy="2308324"/>
              </a:xfrm>
              <a:prstGeom prst="rect">
                <a:avLst/>
              </a:prstGeom>
              <a:noFill/>
              <a:ln>
                <a:solidFill>
                  <a:schemeClr val="tx1"/>
                </a:solidFill>
              </a:ln>
            </p:spPr>
            <p:txBody>
              <a:bodyPr wrap="square" rtlCol="0">
                <a:spAutoFit/>
              </a:bodyPr>
              <a:lstStyle/>
              <a:p>
                <a:r>
                  <a:rPr lang="ja-JP" altLang="en-US" sz="2400" dirty="0"/>
                  <a:t>被覆鋼管と裸鋼管の</a:t>
                </a:r>
                <a:r>
                  <a:rPr kumimoji="1" lang="ja-JP" altLang="en-US" sz="2400" dirty="0"/>
                  <a:t>腐食効果の差を検討するため，対応のある母集団平均の差の検定を行った．その結果，</a:t>
                </a:r>
                <a14:m>
                  <m:oMath xmlns:m="http://schemas.openxmlformats.org/officeDocument/2006/math">
                    <m:r>
                      <a:rPr kumimoji="1" lang="en-US" altLang="ja-JP" sz="2400" b="0" i="1" smtClean="0">
                        <a:latin typeface="Cambria Math" panose="02040503050406030204" pitchFamily="18" charset="0"/>
                      </a:rPr>
                      <m:t>𝑡</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11</m:t>
                        </m:r>
                      </m:e>
                    </m:d>
                    <m:r>
                      <a:rPr kumimoji="1" lang="en-US" altLang="ja-JP" sz="2400" b="0" i="1" smtClean="0">
                        <a:latin typeface="Cambria Math" panose="02040503050406030204" pitchFamily="18" charset="0"/>
                      </a:rPr>
                      <m:t>=2.304</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𝑝</m:t>
                    </m:r>
                    <m:r>
                      <a:rPr kumimoji="1" lang="en-US" altLang="ja-JP" sz="2400" b="0" i="1" dirty="0" smtClean="0">
                        <a:latin typeface="Cambria Math" panose="02040503050406030204" pitchFamily="18" charset="0"/>
                      </a:rPr>
                      <m:t>=.042</m:t>
                    </m:r>
                  </m:oMath>
                </a14:m>
                <a:r>
                  <a:rPr kumimoji="1" lang="ja-JP" altLang="en-US" sz="2400" dirty="0"/>
                  <a:t>，</a:t>
                </a:r>
                <a14:m>
                  <m:oMath xmlns:m="http://schemas.openxmlformats.org/officeDocument/2006/math">
                    <m:r>
                      <a:rPr kumimoji="1" lang="en-US" altLang="ja-JP" sz="2400" b="0" i="1" dirty="0" smtClean="0">
                        <a:latin typeface="Cambria Math" panose="02040503050406030204" pitchFamily="18" charset="0"/>
                      </a:rPr>
                      <m:t>𝑑</m:t>
                    </m:r>
                    <m:r>
                      <a:rPr kumimoji="1" lang="en-US" altLang="ja-JP" sz="2400" b="0" i="1" dirty="0" smtClean="0">
                        <a:latin typeface="Cambria Math" panose="02040503050406030204" pitchFamily="18" charset="0"/>
                      </a:rPr>
                      <m:t>=0.665</m:t>
                    </m:r>
                  </m:oMath>
                </a14:m>
                <a:r>
                  <a:rPr kumimoji="1" lang="ja-JP" altLang="en-US" sz="2400" dirty="0"/>
                  <a:t>，</a:t>
                </a:r>
                <a:r>
                  <a:rPr kumimoji="1" lang="en-US" altLang="ja-JP" sz="2400" dirty="0"/>
                  <a:t>95% CI </a:t>
                </a:r>
                <a14:m>
                  <m:oMath xmlns:m="http://schemas.openxmlformats.org/officeDocument/2006/math">
                    <m:d>
                      <m:dPr>
                        <m:begChr m:val="["/>
                        <m:endChr m:val="]"/>
                        <m:ctrlPr>
                          <a:rPr kumimoji="1" lang="en-US" altLang="ja-JP" sz="2400" i="1" smtClean="0">
                            <a:latin typeface="Cambria Math" panose="02040503050406030204" pitchFamily="18" charset="0"/>
                          </a:rPr>
                        </m:ctrlPr>
                      </m:dPr>
                      <m:e>
                        <m:r>
                          <a:rPr kumimoji="1" lang="en-US" altLang="ja-JP" sz="2400" b="0" i="1" smtClean="0">
                            <a:latin typeface="Cambria Math" panose="02040503050406030204" pitchFamily="18" charset="0"/>
                          </a:rPr>
                          <m:t>0.335, 14.665</m:t>
                        </m:r>
                      </m:e>
                    </m:d>
                  </m:oMath>
                </a14:m>
                <a:r>
                  <a:rPr kumimoji="1" lang="en-US" altLang="ja-JP" sz="2400" dirty="0"/>
                  <a:t> </a:t>
                </a:r>
                <a:r>
                  <a:rPr kumimoji="1" lang="ja-JP" altLang="en-US" sz="2400" dirty="0"/>
                  <a:t>となり，</a:t>
                </a:r>
                <a:r>
                  <a:rPr kumimoji="1" lang="en-US" altLang="ja-JP" sz="2400" dirty="0"/>
                  <a:t>5%</a:t>
                </a:r>
                <a:r>
                  <a:rPr kumimoji="1" lang="ja-JP" altLang="en-US" sz="2400" dirty="0"/>
                  <a:t>水準（両側検定）で腐食効果に有意な差が認められた．</a:t>
                </a:r>
                <a:r>
                  <a:rPr lang="ja-JP" altLang="en-US" sz="2400" dirty="0"/>
                  <a:t>被覆鋼管の方が裸鋼管よりも腐食しにくいと言える．</a:t>
                </a:r>
                <a:endParaRPr kumimoji="1" lang="ja-JP" altLang="en-US" sz="2400" dirty="0"/>
              </a:p>
            </p:txBody>
          </p:sp>
        </mc:Choice>
        <mc:Fallback xmlns="">
          <p:sp>
            <p:nvSpPr>
              <p:cNvPr id="4" name="テキスト ボックス 3">
                <a:extLst>
                  <a:ext uri="{FF2B5EF4-FFF2-40B4-BE49-F238E27FC236}">
                    <a16:creationId xmlns:a16="http://schemas.microsoft.com/office/drawing/2014/main" id="{4F8F20DB-BFB7-4FFC-9218-B6D43B5E4B53}"/>
                  </a:ext>
                </a:extLst>
              </p:cNvPr>
              <p:cNvSpPr txBox="1">
                <a:spLocks noRot="1" noChangeAspect="1" noMove="1" noResize="1" noEditPoints="1" noAdjustHandles="1" noChangeArrowheads="1" noChangeShapeType="1" noTextEdit="1"/>
              </p:cNvSpPr>
              <p:nvPr/>
            </p:nvSpPr>
            <p:spPr>
              <a:xfrm>
                <a:off x="1295636" y="3717032"/>
                <a:ext cx="6552728" cy="2308324"/>
              </a:xfrm>
              <a:prstGeom prst="rect">
                <a:avLst/>
              </a:prstGeom>
              <a:blipFill>
                <a:blip r:embed="rId2"/>
                <a:stretch>
                  <a:fillRect l="-1394" t="-1842" r="-372" b="-3947"/>
                </a:stretch>
              </a:blipFill>
              <a:ln>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24003091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FA5CB-A4C3-4149-84EB-2A3FCA5052C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1912084-57F3-4203-9171-03B1D76B934C}"/>
              </a:ext>
            </a:extLst>
          </p:cNvPr>
          <p:cNvSpPr>
            <a:spLocks noGrp="1"/>
          </p:cNvSpPr>
          <p:nvPr>
            <p:ph idx="1"/>
          </p:nvPr>
        </p:nvSpPr>
        <p:spPr/>
        <p:txBody>
          <a:bodyPr/>
          <a:lstStyle/>
          <a:p>
            <a:r>
              <a:rPr lang="ja-JP" altLang="en-US" dirty="0"/>
              <a:t>対応のあるデータで，対応のないデータでの検定を実行しないように注意すること．</a:t>
            </a:r>
            <a:endParaRPr lang="en-US" altLang="ja-JP" dirty="0"/>
          </a:p>
          <a:p>
            <a:pPr lvl="1"/>
            <a:r>
              <a:rPr kumimoji="1" lang="ja-JP" altLang="en-US" dirty="0"/>
              <a:t>章末問題</a:t>
            </a:r>
            <a:r>
              <a:rPr kumimoji="1" lang="en-US" altLang="ja-JP" dirty="0"/>
              <a:t>36</a:t>
            </a:r>
            <a:r>
              <a:rPr lang="ja-JP" altLang="en-US" dirty="0"/>
              <a:t>では，誤って対応のないデータでの検定を実行すると，結果が有意ではなくなる．</a:t>
            </a:r>
            <a:endParaRPr kumimoji="1" lang="en-US" altLang="ja-JP" dirty="0"/>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81ADE232-8EE8-4AFE-9114-7009ECDE2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645024"/>
            <a:ext cx="6985013" cy="2520280"/>
          </a:xfrm>
          <a:prstGeom prst="rect">
            <a:avLst/>
          </a:prstGeom>
        </p:spPr>
      </p:pic>
    </p:spTree>
    <p:extLst>
      <p:ext uri="{BB962C8B-B14F-4D97-AF65-F5344CB8AC3E}">
        <p14:creationId xmlns:p14="http://schemas.microsoft.com/office/powerpoint/2010/main" val="23699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独立な確率変数の差の分布</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a:bodyPr>
              <a:lstStyle/>
              <a:p>
                <a:r>
                  <a:rPr lang="ja-JP" altLang="en-US" u="sng" dirty="0"/>
                  <a:t>正規分布に従う２つの独立な確率変数</a:t>
                </a:r>
                <a:endParaRPr kumimoji="1" lang="en-US" altLang="ja-JP" u="sng" dirty="0"/>
              </a:p>
              <a:p>
                <a:pPr lvl="1"/>
                <a:r>
                  <a:rPr kumimoji="1" lang="ja-JP" altLang="en-US" dirty="0"/>
                  <a:t>確率変数 </a:t>
                </a:r>
                <a:r>
                  <a:rPr kumimoji="1" lang="en-US" altLang="ja-JP" i="1" dirty="0">
                    <a:latin typeface="Times New Roman" pitchFamily="18" charset="0"/>
                    <a:cs typeface="Times New Roman" pitchFamily="18" charset="0"/>
                  </a:rPr>
                  <a:t>X</a:t>
                </a:r>
                <a:r>
                  <a:rPr kumimoji="1" lang="en-US" altLang="ja-JP" baseline="-25000" dirty="0"/>
                  <a:t>1</a:t>
                </a:r>
                <a:r>
                  <a:rPr kumimoji="1" lang="en-US" altLang="ja-JP" dirty="0"/>
                  <a:t> </a:t>
                </a:r>
                <a:r>
                  <a:rPr lang="ja-JP" altLang="en-US" dirty="0"/>
                  <a:t>の分布：</a:t>
                </a:r>
                <a14:m>
                  <m:oMath xmlns:m="http://schemas.openxmlformats.org/officeDocument/2006/math">
                    <m:r>
                      <a:rPr lang="en-US" altLang="ja-JP" b="0" i="1" smtClean="0">
                        <a:latin typeface="Cambria Math" panose="02040503050406030204" pitchFamily="18" charset="0"/>
                      </a:rPr>
                      <m:t>𝑁</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ja-JP" altLang="en-US" b="0" i="1" smtClean="0">
                                <a:latin typeface="Cambria Math" panose="02040503050406030204" pitchFamily="18" charset="0"/>
                              </a:rPr>
                              <m:t>𝜇</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Sup>
                          <m:sSubSupPr>
                            <m:ctrlPr>
                              <a:rPr lang="en-US" altLang="ja-JP" b="0" i="1" smtClean="0">
                                <a:latin typeface="Cambria Math" panose="02040503050406030204" pitchFamily="18" charset="0"/>
                              </a:rPr>
                            </m:ctrlPr>
                          </m:sSubSupPr>
                          <m:e>
                            <m:r>
                              <a:rPr lang="ja-JP" altLang="en-US" b="0" i="1" smtClean="0">
                                <a:latin typeface="Cambria Math" panose="02040503050406030204" pitchFamily="18" charset="0"/>
                              </a:rPr>
                              <m:t>𝜎</m:t>
                            </m:r>
                          </m:e>
                          <m:sub>
                            <m:r>
                              <a:rPr lang="en-US" altLang="ja-JP" b="0" i="1" smtClean="0">
                                <a:latin typeface="Cambria Math" panose="02040503050406030204" pitchFamily="18" charset="0"/>
                              </a:rPr>
                              <m:t>1</m:t>
                            </m:r>
                          </m:sub>
                          <m:sup>
                            <m:r>
                              <a:rPr lang="en-US" altLang="ja-JP" b="0" i="1" smtClean="0">
                                <a:latin typeface="Cambria Math" panose="02040503050406030204" pitchFamily="18" charset="0"/>
                              </a:rPr>
                              <m:t>2</m:t>
                            </m:r>
                          </m:sup>
                        </m:sSubSup>
                      </m:e>
                    </m:d>
                  </m:oMath>
                </a14:m>
                <a:endParaRPr lang="en-US" altLang="ja-JP" dirty="0"/>
              </a:p>
              <a:p>
                <a:pPr lvl="1"/>
                <a:r>
                  <a:rPr lang="ja-JP" altLang="en-US" dirty="0"/>
                  <a:t>確率変数 </a:t>
                </a:r>
                <a:r>
                  <a:rPr lang="en-US" altLang="ja-JP" i="1" dirty="0">
                    <a:latin typeface="Times New Roman" pitchFamily="18" charset="0"/>
                    <a:cs typeface="Times New Roman" pitchFamily="18" charset="0"/>
                  </a:rPr>
                  <a:t>X</a:t>
                </a:r>
                <a:r>
                  <a:rPr lang="en-US" altLang="ja-JP" baseline="-25000" dirty="0"/>
                  <a:t>2</a:t>
                </a:r>
                <a:r>
                  <a:rPr lang="en-US" altLang="ja-JP" dirty="0"/>
                  <a:t> </a:t>
                </a:r>
                <a:r>
                  <a:rPr lang="ja-JP" altLang="en-US" dirty="0"/>
                  <a:t>の分布：</a:t>
                </a:r>
                <a14:m>
                  <m:oMath xmlns:m="http://schemas.openxmlformats.org/officeDocument/2006/math">
                    <m:r>
                      <a:rPr lang="en-US" altLang="ja-JP" i="1">
                        <a:latin typeface="Cambria Math" panose="02040503050406030204" pitchFamily="18" charset="0"/>
                      </a:rPr>
                      <m:t>𝑁</m:t>
                    </m:r>
                    <m:d>
                      <m:dPr>
                        <m:ctrlPr>
                          <a:rPr lang="en-US" altLang="ja-JP" i="1">
                            <a:latin typeface="Cambria Math" panose="02040503050406030204" pitchFamily="18" charset="0"/>
                          </a:rPr>
                        </m:ctrlPr>
                      </m:dPr>
                      <m:e>
                        <m:sSub>
                          <m:sSubPr>
                            <m:ctrlPr>
                              <a:rPr lang="en-US" altLang="ja-JP" i="1">
                                <a:latin typeface="Cambria Math" panose="02040503050406030204" pitchFamily="18" charset="0"/>
                              </a:rPr>
                            </m:ctrlPr>
                          </m:sSubPr>
                          <m:e>
                            <m:r>
                              <a:rPr lang="ja-JP" altLang="en-US" i="1">
                                <a:latin typeface="Cambria Math" panose="02040503050406030204" pitchFamily="18" charset="0"/>
                              </a:rPr>
                              <m:t>𝜇</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sSubSup>
                          <m:sSubSupPr>
                            <m:ctrlPr>
                              <a:rPr lang="en-US" altLang="ja-JP" i="1">
                                <a:latin typeface="Cambria Math" panose="02040503050406030204" pitchFamily="18" charset="0"/>
                              </a:rPr>
                            </m:ctrlPr>
                          </m:sSubSupPr>
                          <m:e>
                            <m:r>
                              <a:rPr lang="ja-JP" altLang="en-US" i="1">
                                <a:latin typeface="Cambria Math" panose="02040503050406030204" pitchFamily="18" charset="0"/>
                              </a:rPr>
                              <m:t>𝜎</m:t>
                            </m:r>
                          </m:e>
                          <m:sub>
                            <m:r>
                              <a:rPr lang="en-US" altLang="ja-JP" b="0" i="1" smtClean="0">
                                <a:latin typeface="Cambria Math" panose="02040503050406030204" pitchFamily="18" charset="0"/>
                              </a:rPr>
                              <m:t>2</m:t>
                            </m:r>
                          </m:sub>
                          <m:sup>
                            <m:r>
                              <a:rPr lang="en-US" altLang="ja-JP" i="1">
                                <a:latin typeface="Cambria Math" panose="02040503050406030204" pitchFamily="18" charset="0"/>
                              </a:rPr>
                              <m:t>2</m:t>
                            </m:r>
                          </m:sup>
                        </m:sSubSup>
                      </m:e>
                    </m:d>
                  </m:oMath>
                </a14:m>
                <a:endParaRPr lang="en-US" altLang="ja-JP" dirty="0"/>
              </a:p>
              <a:p>
                <a:r>
                  <a:rPr kumimoji="1" lang="ja-JP" altLang="en-US" dirty="0">
                    <a:solidFill>
                      <a:srgbClr val="FF0000"/>
                    </a:solidFill>
                  </a:rPr>
                  <a:t>差 </a:t>
                </a:r>
                <a:r>
                  <a:rPr kumimoji="1" lang="en-US" altLang="ja-JP" i="1" dirty="0">
                    <a:solidFill>
                      <a:srgbClr val="FF0000"/>
                    </a:solidFill>
                    <a:latin typeface="Times New Roman" pitchFamily="18" charset="0"/>
                    <a:cs typeface="Times New Roman" pitchFamily="18" charset="0"/>
                  </a:rPr>
                  <a:t>X</a:t>
                </a:r>
                <a:r>
                  <a:rPr kumimoji="1" lang="en-US" altLang="ja-JP" baseline="-25000" dirty="0">
                    <a:solidFill>
                      <a:srgbClr val="FF0000"/>
                    </a:solidFill>
                  </a:rPr>
                  <a:t>1</a:t>
                </a:r>
                <a:r>
                  <a:rPr kumimoji="1" lang="en-US" altLang="ja-JP" dirty="0">
                    <a:solidFill>
                      <a:srgbClr val="FF0000"/>
                    </a:solidFill>
                  </a:rPr>
                  <a:t> – </a:t>
                </a:r>
                <a:r>
                  <a:rPr kumimoji="1" lang="en-US" altLang="ja-JP" i="1" dirty="0">
                    <a:solidFill>
                      <a:srgbClr val="FF0000"/>
                    </a:solidFill>
                    <a:latin typeface="Times New Roman" pitchFamily="18" charset="0"/>
                    <a:cs typeface="Times New Roman" pitchFamily="18" charset="0"/>
                  </a:rPr>
                  <a:t>X</a:t>
                </a:r>
                <a:r>
                  <a:rPr kumimoji="1" lang="en-US" altLang="ja-JP" baseline="-25000" dirty="0">
                    <a:solidFill>
                      <a:srgbClr val="FF0000"/>
                    </a:solidFill>
                  </a:rPr>
                  <a:t>2</a:t>
                </a:r>
                <a:r>
                  <a:rPr kumimoji="1" lang="en-US" altLang="ja-JP" dirty="0">
                    <a:solidFill>
                      <a:srgbClr val="FF0000"/>
                    </a:solidFill>
                  </a:rPr>
                  <a:t> </a:t>
                </a:r>
                <a:r>
                  <a:rPr kumimoji="1" lang="ja-JP" altLang="en-US" dirty="0">
                    <a:solidFill>
                      <a:srgbClr val="FF0000"/>
                    </a:solidFill>
                  </a:rPr>
                  <a:t>の分布</a:t>
                </a:r>
                <a:endParaRPr kumimoji="1" lang="en-US" altLang="ja-JP" dirty="0">
                  <a:solidFill>
                    <a:srgbClr val="FF0000"/>
                  </a:solidFill>
                </a:endParaRPr>
              </a:p>
              <a:p>
                <a:endParaRPr lang="en-US" altLang="ja-JP" dirty="0">
                  <a:solidFill>
                    <a:srgbClr val="FF0000"/>
                  </a:solidFill>
                </a:endParaRPr>
              </a:p>
              <a:p>
                <a:endParaRPr kumimoji="1" lang="en-US" altLang="ja-JP" dirty="0">
                  <a:solidFill>
                    <a:srgbClr val="FF0000"/>
                  </a:solidFill>
                </a:endParaRPr>
              </a:p>
              <a:p>
                <a:pPr lvl="1"/>
                <a:r>
                  <a:rPr lang="ja-JP" altLang="en-US" dirty="0"/>
                  <a:t>平均は「差」だが，分散は「和」になっていることに注意！</a:t>
                </a:r>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r="-7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1619672" y="4005064"/>
                <a:ext cx="4055597" cy="561436"/>
              </a:xfrm>
              <a:prstGeom prst="rect">
                <a:avLst/>
              </a:prstGeom>
              <a:solidFill>
                <a:srgbClr val="00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𝑁</m:t>
                      </m:r>
                      <m:d>
                        <m:dPr>
                          <m:ctrlPr>
                            <a:rPr kumimoji="1" lang="en-US" altLang="ja-JP" sz="3600" b="0" i="1" smtClean="0">
                              <a:latin typeface="Cambria Math" panose="02040503050406030204" pitchFamily="18" charset="0"/>
                            </a:rPr>
                          </m:ctrlPr>
                        </m:dPr>
                        <m:e>
                          <m:sSub>
                            <m:sSubPr>
                              <m:ctrlPr>
                                <a:rPr kumimoji="1" lang="en-US" altLang="ja-JP" sz="3600" b="0" i="1" smtClean="0">
                                  <a:latin typeface="Cambria Math" panose="02040503050406030204" pitchFamily="18" charset="0"/>
                                </a:rPr>
                              </m:ctrlPr>
                            </m:sSubPr>
                            <m:e>
                              <m:r>
                                <a:rPr kumimoji="1" lang="ja-JP" altLang="en-US" sz="3600" b="0" i="1" smtClean="0">
                                  <a:latin typeface="Cambria Math" panose="02040503050406030204" pitchFamily="18" charset="0"/>
                                </a:rPr>
                                <m:t>𝜇</m:t>
                              </m:r>
                            </m:e>
                            <m:sub>
                              <m:r>
                                <a:rPr kumimoji="1" lang="en-US" altLang="ja-JP" sz="3600" b="0" i="1" smtClean="0">
                                  <a:latin typeface="Cambria Math" panose="02040503050406030204" pitchFamily="18" charset="0"/>
                                </a:rPr>
                                <m:t>1</m:t>
                              </m:r>
                            </m:sub>
                          </m:sSub>
                          <m:r>
                            <a:rPr kumimoji="1" lang="en-US" altLang="ja-JP" sz="3600" b="0" i="1" smtClean="0">
                              <a:latin typeface="Cambria Math" panose="02040503050406030204" pitchFamily="18" charset="0"/>
                            </a:rPr>
                            <m:t>−</m:t>
                          </m:r>
                          <m:sSub>
                            <m:sSubPr>
                              <m:ctrlPr>
                                <a:rPr kumimoji="1" lang="en-US" altLang="ja-JP" sz="3600" b="0" i="1" smtClean="0">
                                  <a:latin typeface="Cambria Math" panose="02040503050406030204" pitchFamily="18" charset="0"/>
                                </a:rPr>
                              </m:ctrlPr>
                            </m:sSubPr>
                            <m:e>
                              <m:r>
                                <a:rPr kumimoji="1" lang="ja-JP" altLang="en-US" sz="3600" b="0" i="1" smtClean="0">
                                  <a:latin typeface="Cambria Math" panose="02040503050406030204" pitchFamily="18" charset="0"/>
                                </a:rPr>
                                <m:t>𝜇</m:t>
                              </m:r>
                            </m:e>
                            <m:sub>
                              <m:r>
                                <a:rPr kumimoji="1" lang="en-US" altLang="ja-JP" sz="3600" b="0" i="1" smtClean="0">
                                  <a:latin typeface="Cambria Math" panose="02040503050406030204" pitchFamily="18" charset="0"/>
                                </a:rPr>
                                <m:t>2</m:t>
                              </m:r>
                            </m:sub>
                          </m:sSub>
                          <m:r>
                            <a:rPr kumimoji="1" lang="en-US" altLang="ja-JP" sz="3600" b="0" i="1" smtClean="0">
                              <a:latin typeface="Cambria Math" panose="02040503050406030204" pitchFamily="18" charset="0"/>
                            </a:rPr>
                            <m:t>,</m:t>
                          </m:r>
                          <m:sSubSup>
                            <m:sSubSupPr>
                              <m:ctrlPr>
                                <a:rPr kumimoji="1" lang="en-US" altLang="ja-JP" sz="3600" b="0" i="1" smtClean="0">
                                  <a:latin typeface="Cambria Math" panose="02040503050406030204" pitchFamily="18" charset="0"/>
                                </a:rPr>
                              </m:ctrlPr>
                            </m:sSubSupPr>
                            <m:e>
                              <m:r>
                                <a:rPr kumimoji="1" lang="ja-JP" altLang="en-US" sz="3600" b="0" i="1" smtClean="0">
                                  <a:latin typeface="Cambria Math" panose="02040503050406030204" pitchFamily="18" charset="0"/>
                                </a:rPr>
                                <m:t>𝜎</m:t>
                              </m:r>
                            </m:e>
                            <m:sub>
                              <m:r>
                                <a:rPr kumimoji="1" lang="en-US" altLang="ja-JP" sz="3600" b="0" i="1" smtClean="0">
                                  <a:latin typeface="Cambria Math" panose="02040503050406030204" pitchFamily="18" charset="0"/>
                                </a:rPr>
                                <m:t>1</m:t>
                              </m:r>
                            </m:sub>
                            <m:sup>
                              <m:r>
                                <a:rPr kumimoji="1" lang="en-US" altLang="ja-JP" sz="3600" b="0" i="1" smtClean="0">
                                  <a:latin typeface="Cambria Math" panose="02040503050406030204" pitchFamily="18" charset="0"/>
                                </a:rPr>
                                <m:t>2</m:t>
                              </m:r>
                            </m:sup>
                          </m:sSubSup>
                          <m:r>
                            <a:rPr kumimoji="1" lang="en-US" altLang="ja-JP" sz="3600" b="0" i="1" smtClean="0">
                              <a:latin typeface="Cambria Math" panose="02040503050406030204" pitchFamily="18" charset="0"/>
                            </a:rPr>
                            <m:t>+</m:t>
                          </m:r>
                          <m:sSubSup>
                            <m:sSubSupPr>
                              <m:ctrlPr>
                                <a:rPr kumimoji="1" lang="en-US" altLang="ja-JP" sz="3600" b="0" i="1" smtClean="0">
                                  <a:latin typeface="Cambria Math" panose="02040503050406030204" pitchFamily="18" charset="0"/>
                                </a:rPr>
                              </m:ctrlPr>
                            </m:sSubSupPr>
                            <m:e>
                              <m:r>
                                <a:rPr lang="en-US" altLang="ja-JP" sz="3600" i="1">
                                  <a:latin typeface="Cambria Math" panose="02040503050406030204" pitchFamily="18" charset="0"/>
                                  <a:ea typeface="Cambria Math" panose="02040503050406030204" pitchFamily="18" charset="0"/>
                                </a:rPr>
                                <m:t>𝜎</m:t>
                              </m:r>
                            </m:e>
                            <m:sub>
                              <m:r>
                                <a:rPr kumimoji="1" lang="en-US" altLang="ja-JP" sz="3600" b="0" i="1" smtClean="0">
                                  <a:latin typeface="Cambria Math" panose="02040503050406030204" pitchFamily="18" charset="0"/>
                                </a:rPr>
                                <m:t>2</m:t>
                              </m:r>
                            </m:sub>
                            <m:sup>
                              <m:r>
                                <a:rPr kumimoji="1" lang="en-US" altLang="ja-JP" sz="3600" b="0" i="1" smtClean="0">
                                  <a:latin typeface="Cambria Math" panose="02040503050406030204" pitchFamily="18" charset="0"/>
                                </a:rPr>
                                <m:t>2</m:t>
                              </m:r>
                            </m:sup>
                          </m:sSubSup>
                        </m:e>
                      </m:d>
                    </m:oMath>
                  </m:oMathPara>
                </a14:m>
                <a:endParaRPr kumimoji="1" lang="ja-JP" altLang="en-US" sz="36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19672" y="4005064"/>
                <a:ext cx="4055597" cy="561436"/>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独立な確率変数の和の分布</a:t>
            </a:r>
            <a:endParaRPr kumimoji="1" lang="ja-JP" altLang="en-US" dirty="0"/>
          </a:p>
        </p:txBody>
      </p:sp>
      <p:sp>
        <p:nvSpPr>
          <p:cNvPr id="3" name="コンテンツ プレースホルダ 2"/>
          <p:cNvSpPr>
            <a:spLocks noGrp="1"/>
          </p:cNvSpPr>
          <p:nvPr>
            <p:ph idx="1"/>
          </p:nvPr>
        </p:nvSpPr>
        <p:spPr/>
        <p:txBody>
          <a:bodyPr/>
          <a:lstStyle/>
          <a:p>
            <a:r>
              <a:rPr lang="ja-JP" altLang="en-US" dirty="0"/>
              <a:t>和 </a:t>
            </a:r>
            <a:r>
              <a:rPr lang="en-US" altLang="ja-JP" i="1" dirty="0">
                <a:latin typeface="Times New Roman" pitchFamily="18" charset="0"/>
                <a:cs typeface="Times New Roman" pitchFamily="18" charset="0"/>
              </a:rPr>
              <a:t>X</a:t>
            </a:r>
            <a:r>
              <a:rPr lang="en-US" altLang="ja-JP" baseline="-25000" dirty="0"/>
              <a:t>1</a:t>
            </a:r>
            <a:r>
              <a:rPr lang="en-US" altLang="ja-JP" dirty="0"/>
              <a:t> + </a:t>
            </a:r>
            <a:r>
              <a:rPr lang="en-US" altLang="ja-JP" i="1" dirty="0">
                <a:latin typeface="Times New Roman" pitchFamily="18" charset="0"/>
                <a:cs typeface="Times New Roman" pitchFamily="18" charset="0"/>
              </a:rPr>
              <a:t>X</a:t>
            </a:r>
            <a:r>
              <a:rPr lang="en-US" altLang="ja-JP" baseline="-25000" dirty="0"/>
              <a:t>2</a:t>
            </a:r>
            <a:r>
              <a:rPr lang="en-US" altLang="ja-JP" dirty="0"/>
              <a:t> </a:t>
            </a:r>
            <a:r>
              <a:rPr lang="ja-JP" altLang="en-US" dirty="0"/>
              <a:t>の分布</a:t>
            </a:r>
            <a:endParaRPr lang="en-US" altLang="ja-JP" dirty="0"/>
          </a:p>
          <a:p>
            <a:endParaRPr lang="en-US" altLang="ja-JP" dirty="0"/>
          </a:p>
          <a:p>
            <a:endParaRPr lang="en-US" altLang="ja-JP" dirty="0"/>
          </a:p>
          <a:p>
            <a:pPr lvl="1"/>
            <a:r>
              <a:rPr lang="ja-JP" altLang="en-US" dirty="0"/>
              <a:t>平均も分散も「和」</a:t>
            </a:r>
            <a:endParaRPr lang="en-US" altLang="ja-JP" dirty="0"/>
          </a:p>
          <a:p>
            <a:pPr lvl="1"/>
            <a:r>
              <a:rPr lang="ja-JP" altLang="en-US" dirty="0"/>
              <a:t>和および差の分布の平均は，期待値の性質から明らか．分散については次のスライド．</a:t>
            </a:r>
            <a:endParaRPr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1619672" y="2492896"/>
                <a:ext cx="4055597" cy="561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𝑁</m:t>
                      </m:r>
                      <m:d>
                        <m:dPr>
                          <m:ctrlPr>
                            <a:rPr kumimoji="1" lang="en-US" altLang="ja-JP" sz="3600" b="0" i="1" smtClean="0">
                              <a:latin typeface="Cambria Math" panose="02040503050406030204" pitchFamily="18" charset="0"/>
                            </a:rPr>
                          </m:ctrlPr>
                        </m:dPr>
                        <m:e>
                          <m:sSub>
                            <m:sSubPr>
                              <m:ctrlPr>
                                <a:rPr kumimoji="1" lang="en-US" altLang="ja-JP" sz="3600" b="0" i="1" smtClean="0">
                                  <a:latin typeface="Cambria Math" panose="02040503050406030204" pitchFamily="18" charset="0"/>
                                </a:rPr>
                              </m:ctrlPr>
                            </m:sSubPr>
                            <m:e>
                              <m:r>
                                <a:rPr kumimoji="1" lang="ja-JP" altLang="en-US" sz="3600" b="0" i="1" smtClean="0">
                                  <a:latin typeface="Cambria Math" panose="02040503050406030204" pitchFamily="18" charset="0"/>
                                </a:rPr>
                                <m:t>𝜇</m:t>
                              </m:r>
                            </m:e>
                            <m:sub>
                              <m:r>
                                <a:rPr kumimoji="1" lang="en-US" altLang="ja-JP" sz="3600" b="0" i="1" smtClean="0">
                                  <a:latin typeface="Cambria Math" panose="02040503050406030204" pitchFamily="18" charset="0"/>
                                </a:rPr>
                                <m:t>1</m:t>
                              </m:r>
                            </m:sub>
                          </m:sSub>
                          <m:r>
                            <a:rPr kumimoji="1" lang="en-US" altLang="ja-JP" sz="3600" b="0" i="1" smtClean="0">
                              <a:latin typeface="Cambria Math" panose="02040503050406030204" pitchFamily="18" charset="0"/>
                            </a:rPr>
                            <m:t>+</m:t>
                          </m:r>
                          <m:sSub>
                            <m:sSubPr>
                              <m:ctrlPr>
                                <a:rPr kumimoji="1" lang="en-US" altLang="ja-JP" sz="3600" b="0" i="1" smtClean="0">
                                  <a:latin typeface="Cambria Math" panose="02040503050406030204" pitchFamily="18" charset="0"/>
                                </a:rPr>
                              </m:ctrlPr>
                            </m:sSubPr>
                            <m:e>
                              <m:r>
                                <a:rPr kumimoji="1" lang="ja-JP" altLang="en-US" sz="3600" b="0" i="1" smtClean="0">
                                  <a:latin typeface="Cambria Math" panose="02040503050406030204" pitchFamily="18" charset="0"/>
                                </a:rPr>
                                <m:t>𝜇</m:t>
                              </m:r>
                            </m:e>
                            <m:sub>
                              <m:r>
                                <a:rPr kumimoji="1" lang="en-US" altLang="ja-JP" sz="3600" b="0" i="1" smtClean="0">
                                  <a:latin typeface="Cambria Math" panose="02040503050406030204" pitchFamily="18" charset="0"/>
                                </a:rPr>
                                <m:t>2</m:t>
                              </m:r>
                            </m:sub>
                          </m:sSub>
                          <m:r>
                            <a:rPr kumimoji="1" lang="en-US" altLang="ja-JP" sz="3600" b="0" i="1" smtClean="0">
                              <a:latin typeface="Cambria Math" panose="02040503050406030204" pitchFamily="18" charset="0"/>
                            </a:rPr>
                            <m:t>,</m:t>
                          </m:r>
                          <m:sSubSup>
                            <m:sSubSupPr>
                              <m:ctrlPr>
                                <a:rPr kumimoji="1" lang="en-US" altLang="ja-JP" sz="3600" b="0" i="1" smtClean="0">
                                  <a:latin typeface="Cambria Math" panose="02040503050406030204" pitchFamily="18" charset="0"/>
                                </a:rPr>
                              </m:ctrlPr>
                            </m:sSubSupPr>
                            <m:e>
                              <m:r>
                                <a:rPr kumimoji="1" lang="ja-JP" altLang="en-US" sz="3600" b="0" i="1" smtClean="0">
                                  <a:latin typeface="Cambria Math" panose="02040503050406030204" pitchFamily="18" charset="0"/>
                                </a:rPr>
                                <m:t>𝜎</m:t>
                              </m:r>
                            </m:e>
                            <m:sub>
                              <m:r>
                                <a:rPr kumimoji="1" lang="en-US" altLang="ja-JP" sz="3600" b="0" i="1" smtClean="0">
                                  <a:latin typeface="Cambria Math" panose="02040503050406030204" pitchFamily="18" charset="0"/>
                                </a:rPr>
                                <m:t>1</m:t>
                              </m:r>
                            </m:sub>
                            <m:sup>
                              <m:r>
                                <a:rPr kumimoji="1" lang="en-US" altLang="ja-JP" sz="3600" b="0" i="1" smtClean="0">
                                  <a:latin typeface="Cambria Math" panose="02040503050406030204" pitchFamily="18" charset="0"/>
                                </a:rPr>
                                <m:t>2</m:t>
                              </m:r>
                            </m:sup>
                          </m:sSubSup>
                          <m:r>
                            <a:rPr kumimoji="1" lang="en-US" altLang="ja-JP" sz="3600" b="0" i="1" smtClean="0">
                              <a:latin typeface="Cambria Math" panose="02040503050406030204" pitchFamily="18" charset="0"/>
                            </a:rPr>
                            <m:t>+</m:t>
                          </m:r>
                          <m:sSubSup>
                            <m:sSubSupPr>
                              <m:ctrlPr>
                                <a:rPr kumimoji="1" lang="en-US" altLang="ja-JP" sz="3600" b="0" i="1" smtClean="0">
                                  <a:latin typeface="Cambria Math" panose="02040503050406030204" pitchFamily="18" charset="0"/>
                                </a:rPr>
                              </m:ctrlPr>
                            </m:sSubSupPr>
                            <m:e>
                              <m:r>
                                <a:rPr lang="en-US" altLang="ja-JP" sz="3600" i="1">
                                  <a:latin typeface="Cambria Math" panose="02040503050406030204" pitchFamily="18" charset="0"/>
                                  <a:ea typeface="Cambria Math" panose="02040503050406030204" pitchFamily="18" charset="0"/>
                                </a:rPr>
                                <m:t>𝜎</m:t>
                              </m:r>
                            </m:e>
                            <m:sub>
                              <m:r>
                                <a:rPr kumimoji="1" lang="en-US" altLang="ja-JP" sz="3600" b="0" i="1" smtClean="0">
                                  <a:latin typeface="Cambria Math" panose="02040503050406030204" pitchFamily="18" charset="0"/>
                                </a:rPr>
                                <m:t>2</m:t>
                              </m:r>
                            </m:sub>
                            <m:sup>
                              <m:r>
                                <a:rPr kumimoji="1" lang="en-US" altLang="ja-JP" sz="3600" b="0" i="1" smtClean="0">
                                  <a:latin typeface="Cambria Math" panose="02040503050406030204" pitchFamily="18" charset="0"/>
                                </a:rPr>
                                <m:t>2</m:t>
                              </m:r>
                            </m:sup>
                          </m:sSubSup>
                        </m:e>
                      </m:d>
                    </m:oMath>
                  </m:oMathPara>
                </a14:m>
                <a:endParaRPr kumimoji="1" lang="ja-JP" altLang="en-US" sz="36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619672" y="2492896"/>
                <a:ext cx="4055597" cy="561436"/>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2051720" y="4869160"/>
                <a:ext cx="454880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2</m:t>
                              </m:r>
                            </m:sub>
                          </m:sSub>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2</m:t>
                              </m:r>
                            </m:sub>
                          </m:sSub>
                        </m:e>
                      </m:d>
                    </m:oMath>
                  </m:oMathPara>
                </a14:m>
                <a:endParaRPr kumimoji="1" lang="en-US" altLang="ja-JP" sz="2800" b="0" dirty="0"/>
              </a:p>
              <a:p>
                <a:pPr/>
                <a14:m>
                  <m:oMathPara xmlns:m="http://schemas.openxmlformats.org/officeDocument/2006/math">
                    <m:oMathParaPr>
                      <m:jc m:val="centerGroup"/>
                    </m:oMathParaPr>
                    <m:oMath xmlns:m="http://schemas.openxmlformats.org/officeDocument/2006/math">
                      <m:r>
                        <a:rPr lang="en-US" altLang="ja-JP" sz="2800" i="1">
                          <a:latin typeface="Cambria Math" panose="02040503050406030204" pitchFamily="18" charset="0"/>
                        </a:rPr>
                        <m:t>𝐸</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i="1">
                                  <a:latin typeface="Cambria Math" panose="02040503050406030204" pitchFamily="18" charset="0"/>
                                </a:rPr>
                                <m:t>1</m:t>
                              </m:r>
                            </m:sub>
                          </m:sSub>
                          <m:r>
                            <a:rPr lang="en-US" altLang="ja-JP" sz="2800" b="0" i="1" smtClean="0">
                              <a:latin typeface="Cambria Math" panose="02040503050406030204" pitchFamily="18" charset="0"/>
                            </a:rPr>
                            <m:t>−</m:t>
                          </m:r>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𝑋</m:t>
                              </m:r>
                            </m:e>
                            <m:sub>
                              <m:r>
                                <a:rPr lang="en-US" altLang="ja-JP" sz="2800" b="0" i="1" smtClean="0">
                                  <a:latin typeface="Cambria Math" panose="02040503050406030204" pitchFamily="18" charset="0"/>
                                </a:rPr>
                                <m:t>2</m:t>
                              </m:r>
                            </m:sub>
                          </m:sSub>
                        </m:e>
                      </m:d>
                      <m:r>
                        <a:rPr lang="en-US" altLang="ja-JP" sz="2800" i="1">
                          <a:latin typeface="Cambria Math" panose="02040503050406030204" pitchFamily="18" charset="0"/>
                        </a:rPr>
                        <m:t>=</m:t>
                      </m:r>
                      <m:r>
                        <a:rPr lang="en-US" altLang="ja-JP" sz="2800" i="1">
                          <a:latin typeface="Cambria Math" panose="02040503050406030204" pitchFamily="18" charset="0"/>
                        </a:rPr>
                        <m:t>𝐸</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i="1">
                                  <a:latin typeface="Cambria Math" panose="02040503050406030204" pitchFamily="18" charset="0"/>
                                </a:rPr>
                                <m:t>1</m:t>
                              </m:r>
                            </m:sub>
                          </m:sSub>
                        </m:e>
                      </m:d>
                      <m:r>
                        <a:rPr lang="en-US" altLang="ja-JP" sz="2800" b="0" i="1" smtClean="0">
                          <a:latin typeface="Cambria Math" panose="02040503050406030204" pitchFamily="18" charset="0"/>
                        </a:rPr>
                        <m:t>−</m:t>
                      </m:r>
                      <m:r>
                        <a:rPr lang="en-US" altLang="ja-JP" sz="2800" i="1">
                          <a:latin typeface="Cambria Math" panose="02040503050406030204" pitchFamily="18" charset="0"/>
                        </a:rPr>
                        <m:t>𝐸</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i="1">
                                  <a:latin typeface="Cambria Math" panose="02040503050406030204" pitchFamily="18" charset="0"/>
                                </a:rPr>
                                <m:t>2</m:t>
                              </m:r>
                            </m:sub>
                          </m:sSub>
                        </m:e>
                      </m:d>
                    </m:oMath>
                  </m:oMathPara>
                </a14:m>
                <a:endParaRPr lang="en-US" altLang="ja-JP"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051720" y="4869160"/>
                <a:ext cx="4548809" cy="861774"/>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確率</a:t>
            </a:r>
            <a:r>
              <a:rPr kumimoji="1" lang="ja-JP" altLang="en-US" dirty="0"/>
              <a:t>変数の和・差の分散</a:t>
            </a:r>
          </a:p>
        </p:txBody>
      </p:sp>
      <p:sp>
        <p:nvSpPr>
          <p:cNvPr id="3" name="コンテンツ プレースホルダ 2"/>
          <p:cNvSpPr>
            <a:spLocks noGrp="1"/>
          </p:cNvSpPr>
          <p:nvPr>
            <p:ph idx="1"/>
          </p:nvPr>
        </p:nvSpPr>
        <p:spPr/>
        <p:txBody>
          <a:bodyPr/>
          <a:lstStyle/>
          <a:p>
            <a:r>
              <a:rPr lang="ja-JP" altLang="en-US" dirty="0"/>
              <a:t>２つの独立な確率変数 </a:t>
            </a:r>
            <a:r>
              <a:rPr lang="en-US" altLang="ja-JP" i="1" dirty="0">
                <a:latin typeface="Times New Roman" pitchFamily="18" charset="0"/>
                <a:cs typeface="Times New Roman" pitchFamily="18" charset="0"/>
              </a:rPr>
              <a:t>X</a:t>
            </a:r>
            <a:r>
              <a:rPr lang="en-US" altLang="ja-JP" baseline="-25000" dirty="0"/>
              <a:t>1</a:t>
            </a:r>
            <a:r>
              <a:rPr lang="en-US" altLang="ja-JP" dirty="0"/>
              <a:t> ,  </a:t>
            </a:r>
            <a:r>
              <a:rPr lang="en-US" altLang="ja-JP" i="1" dirty="0">
                <a:latin typeface="Times New Roman" pitchFamily="18" charset="0"/>
                <a:cs typeface="Times New Roman" pitchFamily="18" charset="0"/>
              </a:rPr>
              <a:t>X</a:t>
            </a:r>
            <a:r>
              <a:rPr lang="en-US" altLang="ja-JP" baseline="-25000" dirty="0"/>
              <a:t>2</a:t>
            </a:r>
            <a:r>
              <a:rPr lang="ja-JP" altLang="en-US" dirty="0"/>
              <a:t> の，和および差の分散．</a:t>
            </a:r>
            <a:endParaRPr kumimoji="1" lang="ja-JP" altLang="en-US" baseline="-25000" dirty="0"/>
          </a:p>
        </p:txBody>
      </p:sp>
      <p:cxnSp>
        <p:nvCxnSpPr>
          <p:cNvPr id="6" name="直線コネクタ 5"/>
          <p:cNvCxnSpPr/>
          <p:nvPr/>
        </p:nvCxnSpPr>
        <p:spPr>
          <a:xfrm>
            <a:off x="3456734" y="5021601"/>
            <a:ext cx="3000396"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667723" y="5760676"/>
            <a:ext cx="7007046" cy="461665"/>
          </a:xfrm>
          <a:prstGeom prst="rect">
            <a:avLst/>
          </a:prstGeom>
          <a:noFill/>
        </p:spPr>
        <p:txBody>
          <a:bodyPr wrap="none" rtlCol="0">
            <a:spAutoFit/>
          </a:bodyPr>
          <a:lstStyle/>
          <a:p>
            <a:r>
              <a:rPr lang="ja-JP" altLang="en-US" sz="2400" dirty="0"/>
              <a:t>確率変数 </a:t>
            </a:r>
            <a:r>
              <a:rPr lang="en-US" altLang="ja-JP" sz="2400" i="1" dirty="0">
                <a:latin typeface="Times New Roman" pitchFamily="18" charset="0"/>
                <a:cs typeface="Times New Roman" pitchFamily="18" charset="0"/>
              </a:rPr>
              <a:t>X</a:t>
            </a:r>
            <a:r>
              <a:rPr lang="en-US" altLang="ja-JP" sz="2400" baseline="-25000" dirty="0"/>
              <a:t>1</a:t>
            </a:r>
            <a:r>
              <a:rPr lang="en-US" altLang="ja-JP" sz="2400" dirty="0"/>
              <a:t> ,  </a:t>
            </a:r>
            <a:r>
              <a:rPr lang="en-US" altLang="ja-JP" sz="2400" i="1" dirty="0">
                <a:latin typeface="Times New Roman" pitchFamily="18" charset="0"/>
                <a:cs typeface="Times New Roman" pitchFamily="18" charset="0"/>
              </a:rPr>
              <a:t>X</a:t>
            </a:r>
            <a:r>
              <a:rPr lang="en-US" altLang="ja-JP" sz="2400" baseline="-25000" dirty="0"/>
              <a:t>2</a:t>
            </a:r>
            <a:r>
              <a:rPr lang="ja-JP" altLang="en-US" sz="2400" dirty="0"/>
              <a:t> </a:t>
            </a:r>
            <a:r>
              <a:rPr lang="ja-JP" altLang="en-US" sz="2400" dirty="0" err="1"/>
              <a:t>の共</a:t>
            </a:r>
            <a:r>
              <a:rPr lang="ja-JP" altLang="en-US" sz="2400" dirty="0"/>
              <a:t>分散（第９章）．</a:t>
            </a:r>
            <a:r>
              <a:rPr kumimoji="1" lang="ja-JP" altLang="en-US" sz="2400" dirty="0"/>
              <a:t>独立ならばゼロ</a:t>
            </a:r>
          </a:p>
        </p:txBody>
      </p:sp>
      <p:sp>
        <p:nvSpPr>
          <p:cNvPr id="8" name="下矢印 7"/>
          <p:cNvSpPr/>
          <p:nvPr/>
        </p:nvSpPr>
        <p:spPr>
          <a:xfrm>
            <a:off x="4742618" y="5205751"/>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912621" y="2761629"/>
                <a:ext cx="7774179" cy="22031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𝑉</m:t>
                      </m:r>
                      <m:d>
                        <m:dPr>
                          <m:begChr m:val="["/>
                          <m:endChr m:val="]"/>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𝑋</m:t>
                              </m:r>
                            </m:e>
                            <m:sub>
                              <m:r>
                                <a:rPr kumimoji="1" lang="en-US" altLang="ja-JP" sz="2400" b="0" i="1" smtClean="0">
                                  <a:latin typeface="Cambria Math" panose="02040503050406030204" pitchFamily="18" charset="0"/>
                                  <a:ea typeface="Cambria Math" panose="02040503050406030204" pitchFamily="18" charset="0"/>
                                </a:rPr>
                                <m:t>2</m:t>
                              </m:r>
                            </m:sub>
                          </m:sSub>
                        </m:e>
                      </m:d>
                      <m:r>
                        <m:rPr>
                          <m:brk/>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d>
                                <m:dPr>
                                  <m:begChr m:val="{"/>
                                  <m:endChr m:val="}"/>
                                  <m:ctrlPr>
                                    <a:rPr kumimoji="1" lang="en-US" altLang="ja-JP" sz="2400" b="0" i="1" smtClean="0">
                                      <a:latin typeface="Cambria Math" panose="02040503050406030204" pitchFamily="18" charset="0"/>
                                    </a:rPr>
                                  </m:ctrlPr>
                                </m:dPr>
                                <m:e>
                                  <m:d>
                                    <m:dPr>
                                      <m:ctrlPr>
                                        <a:rPr kumimoji="1" lang="en-US" altLang="ja-JP" sz="2400" b="0" i="1" smtClean="0">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i="1">
                                          <a:latin typeface="Cambria Math" panose="02040503050406030204" pitchFamily="18" charset="0"/>
                                          <a:ea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en-US" altLang="ja-JP" sz="2400" b="0" i="1" smtClean="0">
                                              <a:latin typeface="Cambria Math" panose="02040503050406030204" pitchFamily="18" charset="0"/>
                                              <a:ea typeface="Cambria Math" panose="02040503050406030204" pitchFamily="18" charset="0"/>
                                            </a:rPr>
                                            <m:t>𝑋</m:t>
                                          </m:r>
                                        </m:e>
                                        <m:sub>
                                          <m:r>
                                            <a:rPr lang="en-US" altLang="ja-JP" sz="2400" i="1">
                                              <a:latin typeface="Cambria Math" panose="02040503050406030204" pitchFamily="18" charset="0"/>
                                              <a:ea typeface="Cambria Math" panose="02040503050406030204" pitchFamily="18" charset="0"/>
                                            </a:rPr>
                                            <m:t>2</m:t>
                                          </m:r>
                                        </m:sub>
                                      </m:sSub>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𝜇</m:t>
                                          </m:r>
                                        </m:e>
                                        <m:sub>
                                          <m:r>
                                            <a:rPr kumimoji="1" lang="en-US" altLang="ja-JP" sz="2400" b="0" i="1" smtClean="0">
                                              <a:latin typeface="Cambria Math" panose="02040503050406030204" pitchFamily="18" charset="0"/>
                                              <a:ea typeface="Cambria Math" panose="02040503050406030204" pitchFamily="18" charset="0"/>
                                            </a:rPr>
                                            <m:t>2</m:t>
                                          </m:r>
                                        </m:sub>
                                      </m:sSub>
                                    </m:e>
                                  </m:d>
                                </m:e>
                              </m:d>
                            </m:e>
                            <m:sup>
                              <m:r>
                                <a:rPr kumimoji="1" lang="en-US" altLang="ja-JP" sz="2400" b="0" i="1" smtClean="0">
                                  <a:latin typeface="Cambria Math" panose="02040503050406030204" pitchFamily="18" charset="0"/>
                                </a:rPr>
                                <m:t>2</m:t>
                              </m:r>
                            </m:sup>
                          </m:sSup>
                        </m:e>
                      </m:d>
                      <m:r>
                        <m:rPr>
                          <m:brk/>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p>
                            <m:sSupPr>
                              <m:ctrlPr>
                                <a:rPr lang="en-US" altLang="ja-JP" sz="2400" i="1">
                                  <a:latin typeface="Cambria Math" panose="02040503050406030204" pitchFamily="18" charset="0"/>
                                </a:rPr>
                              </m:ctrlPr>
                            </m:sSupPr>
                            <m:e>
                              <m:d>
                                <m:dPr>
                                  <m:begChr m:val="{"/>
                                  <m:endChr m:val="}"/>
                                  <m:ctrlPr>
                                    <a:rPr lang="en-US" altLang="ja-JP" sz="2400" i="1">
                                      <a:latin typeface="Cambria Math" panose="02040503050406030204" pitchFamily="18" charset="0"/>
                                    </a:rPr>
                                  </m:ctrlPr>
                                </m:d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ja-JP" altLang="en-US" sz="2400" i="1" smtClean="0">
                                              <a:latin typeface="Cambria Math" panose="02040503050406030204" pitchFamily="18" charset="0"/>
                                              <a:ea typeface="Cambria Math" panose="02040503050406030204" pitchFamily="18" charset="0"/>
                                            </a:rPr>
                                            <m:t>𝜇</m:t>
                                          </m:r>
                                        </m:e>
                                        <m:sub>
                                          <m:r>
                                            <a:rPr lang="en-US" altLang="ja-JP" sz="2400" b="0" i="1" smtClean="0">
                                              <a:latin typeface="Cambria Math" panose="02040503050406030204" pitchFamily="18" charset="0"/>
                                              <a:ea typeface="Cambria Math" panose="02040503050406030204" pitchFamily="18" charset="0"/>
                                            </a:rPr>
                                            <m:t>1</m:t>
                                          </m:r>
                                        </m:sub>
                                      </m:sSub>
                                    </m:e>
                                  </m:d>
                                  <m:r>
                                    <a:rPr lang="en-US" altLang="ja-JP" sz="2400" i="1" smtClean="0">
                                      <a:latin typeface="Cambria Math" panose="02040503050406030204" pitchFamily="18" charset="0"/>
                                    </a:rPr>
                                    <m:t>±</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b="0" i="1" smtClean="0">
                                              <a:latin typeface="Cambria Math" panose="02040503050406030204" pitchFamily="18" charset="0"/>
                                            </a:rPr>
                                            <m:t>𝑋</m:t>
                                          </m:r>
                                        </m:e>
                                        <m:sub>
                                          <m:r>
                                            <a:rPr lang="en-US" altLang="ja-JP" sz="2400" b="0" i="1" smtClean="0">
                                              <a:latin typeface="Cambria Math" panose="02040503050406030204" pitchFamily="18" charset="0"/>
                                            </a:rPr>
                                            <m:t>2</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𝜇</m:t>
                                          </m:r>
                                        </m:e>
                                        <m:sub>
                                          <m:r>
                                            <a:rPr lang="en-US" altLang="ja-JP" sz="2400" i="1">
                                              <a:latin typeface="Cambria Math" panose="02040503050406030204" pitchFamily="18" charset="0"/>
                                              <a:ea typeface="Cambria Math" panose="02040503050406030204" pitchFamily="18" charset="0"/>
                                            </a:rPr>
                                            <m:t>2</m:t>
                                          </m:r>
                                        </m:sub>
                                      </m:sSub>
                                    </m:e>
                                  </m:d>
                                </m:e>
                              </m:d>
                            </m:e>
                            <m:sup>
                              <m:r>
                                <a:rPr lang="en-US" altLang="ja-JP" sz="2400" i="1">
                                  <a:latin typeface="Cambria Math" panose="02040503050406030204" pitchFamily="18" charset="0"/>
                                </a:rPr>
                                <m:t>2</m:t>
                              </m:r>
                            </m:sup>
                          </m:sSup>
                        </m:e>
                      </m:d>
                      <m:r>
                        <m:rPr>
                          <m:brk/>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𝑋</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ja-JP" altLang="en-US" sz="2400" b="0" i="1" smtClean="0">
                                          <a:latin typeface="Cambria Math" panose="02040503050406030204" pitchFamily="18" charset="0"/>
                                        </a:rPr>
                                        <m:t>𝜇</m:t>
                                      </m:r>
                                    </m:e>
                                    <m:sub>
                                      <m:r>
                                        <a:rPr kumimoji="1" lang="en-US" altLang="ja-JP" sz="2400" b="0" i="1" smtClean="0">
                                          <a:latin typeface="Cambria Math" panose="02040503050406030204" pitchFamily="18" charset="0"/>
                                        </a:rPr>
                                        <m:t>1</m:t>
                                      </m:r>
                                    </m:sub>
                                  </m:sSub>
                                </m:e>
                              </m:d>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b="0" i="1" smtClean="0">
                                          <a:latin typeface="Cambria Math" panose="02040503050406030204" pitchFamily="18" charset="0"/>
                                        </a:rPr>
                                        <m:t>2</m:t>
                                      </m:r>
                                    </m:sub>
                                  </m:sSub>
                                </m:e>
                              </m:d>
                            </m:e>
                            <m:sup>
                              <m:r>
                                <a:rPr lang="en-US" altLang="ja-JP" sz="2400" i="1">
                                  <a:latin typeface="Cambria Math" panose="02040503050406030204" pitchFamily="18" charset="0"/>
                                </a:rPr>
                                <m:t>2</m:t>
                              </m:r>
                            </m:sup>
                          </m:sSup>
                          <m:r>
                            <a:rPr lang="en-US" altLang="ja-JP" sz="240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2</m:t>
                          </m:r>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1</m:t>
                                  </m:r>
                                </m:sub>
                              </m:sSub>
                            </m:e>
                          </m:d>
                          <m:d>
                            <m:dPr>
                              <m:ctrlPr>
                                <a:rPr lang="en-US" altLang="ja-JP" sz="2400" b="0" i="1" smtClean="0">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2</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2</m:t>
                                  </m:r>
                                </m:sub>
                              </m:sSub>
                            </m:e>
                          </m:d>
                        </m:e>
                      </m:d>
                      <m:r>
                        <m:rPr>
                          <m:brk/>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1</m:t>
                                      </m:r>
                                    </m:sub>
                                  </m:sSub>
                                </m:e>
                              </m:d>
                            </m:e>
                            <m:sup>
                              <m:r>
                                <a:rPr lang="en-US" altLang="ja-JP" sz="2400" i="1">
                                  <a:latin typeface="Cambria Math" panose="02040503050406030204" pitchFamily="18" charset="0"/>
                                </a:rPr>
                                <m:t>2</m:t>
                              </m:r>
                            </m:sup>
                          </m:sSup>
                        </m:e>
                      </m:d>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𝐸</m:t>
                      </m:r>
                      <m:d>
                        <m:dPr>
                          <m:begChr m:val="["/>
                          <m:endChr m:val="]"/>
                          <m:ctrlPr>
                            <a:rPr kumimoji="1" lang="en-US" altLang="ja-JP" sz="2400" b="0" i="1" smtClean="0">
                              <a:latin typeface="Cambria Math" panose="02040503050406030204" pitchFamily="18" charset="0"/>
                            </a:rPr>
                          </m:ctrlPr>
                        </m:dPr>
                        <m:e>
                          <m:sSup>
                            <m:sSupPr>
                              <m:ctrlPr>
                                <a:rPr lang="en-US" altLang="ja-JP" sz="2400" i="1">
                                  <a:latin typeface="Cambria Math" panose="02040503050406030204" pitchFamily="18" charset="0"/>
                                </a:rPr>
                              </m:ctrlPr>
                            </m:sSupPr>
                            <m:e>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b="0" i="1" smtClean="0">
                                          <a:latin typeface="Cambria Math" panose="02040503050406030204" pitchFamily="18" charset="0"/>
                                        </a:rPr>
                                        <m:t>2</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b="0" i="1" smtClean="0">
                                          <a:latin typeface="Cambria Math" panose="02040503050406030204" pitchFamily="18" charset="0"/>
                                        </a:rPr>
                                        <m:t>2</m:t>
                                      </m:r>
                                    </m:sub>
                                  </m:sSub>
                                </m:e>
                              </m:d>
                            </m:e>
                            <m:sup>
                              <m:r>
                                <a:rPr lang="en-US" altLang="ja-JP" sz="2400" i="1">
                                  <a:latin typeface="Cambria Math" panose="02040503050406030204" pitchFamily="18" charset="0"/>
                                </a:rPr>
                                <m:t>2</m:t>
                              </m:r>
                            </m:sup>
                          </m:sSup>
                        </m:e>
                      </m:d>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𝐸</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1</m:t>
                                  </m:r>
                                </m:sub>
                              </m:sSub>
                            </m:e>
                          </m:d>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2</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2</m:t>
                                  </m:r>
                                </m:sub>
                              </m:sSub>
                            </m:e>
                          </m:d>
                        </m:e>
                      </m:d>
                      <m:r>
                        <m:rPr>
                          <m:brk/>
                        </m:rP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𝑉</m:t>
                      </m:r>
                      <m:d>
                        <m:dPr>
                          <m:begChr m:val="["/>
                          <m:endChr m:val="]"/>
                          <m:ctrlPr>
                            <a:rPr kumimoji="1" lang="en-US" altLang="ja-JP" sz="2400" b="0" i="1" smtClean="0">
                              <a:latin typeface="Cambria Math" panose="02040503050406030204" pitchFamily="18" charset="0"/>
                              <a:ea typeface="Cambria Math" panose="02040503050406030204" pitchFamily="18" charset="0"/>
                            </a:rPr>
                          </m:ctrlPr>
                        </m:dPr>
                        <m:e>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𝑋</m:t>
                              </m:r>
                            </m:e>
                            <m:sub>
                              <m:r>
                                <a:rPr kumimoji="1" lang="en-US" altLang="ja-JP" sz="2400" b="0" i="1" smtClean="0">
                                  <a:latin typeface="Cambria Math" panose="02040503050406030204" pitchFamily="18" charset="0"/>
                                  <a:ea typeface="Cambria Math" panose="02040503050406030204" pitchFamily="18" charset="0"/>
                                </a:rPr>
                                <m:t>1</m:t>
                              </m:r>
                            </m:sub>
                          </m:sSub>
                        </m:e>
                      </m:d>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𝑉</m:t>
                      </m:r>
                      <m:d>
                        <m:dPr>
                          <m:begChr m:val="["/>
                          <m:endChr m:val="]"/>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𝑋</m:t>
                              </m:r>
                            </m:e>
                            <m:sub>
                              <m:r>
                                <a:rPr lang="en-US" altLang="ja-JP" sz="2400" b="0" i="1" smtClean="0">
                                  <a:latin typeface="Cambria Math" panose="02040503050406030204" pitchFamily="18" charset="0"/>
                                  <a:ea typeface="Cambria Math" panose="02040503050406030204" pitchFamily="18" charset="0"/>
                                </a:rPr>
                                <m:t>2</m:t>
                              </m:r>
                            </m:sub>
                          </m:sSub>
                        </m:e>
                      </m:d>
                      <m:r>
                        <a:rPr lang="en-US" altLang="ja-JP" sz="2400" i="1">
                          <a:latin typeface="Cambria Math" panose="02040503050406030204" pitchFamily="18" charset="0"/>
                          <a:ea typeface="Cambria Math" panose="02040503050406030204" pitchFamily="18" charset="0"/>
                        </a:rPr>
                        <m:t>±2</m:t>
                      </m:r>
                      <m:r>
                        <a:rPr lang="en-US" altLang="ja-JP" sz="2400" i="1">
                          <a:latin typeface="Cambria Math" panose="02040503050406030204" pitchFamily="18" charset="0"/>
                          <a:ea typeface="Cambria Math" panose="02040503050406030204" pitchFamily="18" charset="0"/>
                        </a:rPr>
                        <m:t>𝐸</m:t>
                      </m:r>
                      <m:d>
                        <m:dPr>
                          <m:begChr m:val="["/>
                          <m:endChr m:val="]"/>
                          <m:ctrlPr>
                            <a:rPr lang="en-US" altLang="ja-JP" sz="2400" i="1">
                              <a:latin typeface="Cambria Math" panose="02040503050406030204" pitchFamily="18" charset="0"/>
                              <a:ea typeface="Cambria Math" panose="02040503050406030204" pitchFamily="18" charset="0"/>
                            </a:rPr>
                          </m:ctrlPr>
                        </m:dPr>
                        <m:e>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1</m:t>
                                  </m:r>
                                </m:sub>
                              </m:sSub>
                            </m:e>
                          </m:d>
                          <m:d>
                            <m:dPr>
                              <m:ctrlPr>
                                <a:rPr lang="en-US" altLang="ja-JP" sz="2400" i="1">
                                  <a:latin typeface="Cambria Math" panose="02040503050406030204" pitchFamily="18" charset="0"/>
                                  <a:ea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𝑋</m:t>
                                  </m:r>
                                </m:e>
                                <m:sub>
                                  <m:r>
                                    <a:rPr lang="en-US" altLang="ja-JP" sz="2400" i="1">
                                      <a:latin typeface="Cambria Math" panose="02040503050406030204" pitchFamily="18" charset="0"/>
                                    </a:rPr>
                                    <m:t>2</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ja-JP" altLang="en-US" sz="2400" i="1">
                                      <a:latin typeface="Cambria Math" panose="02040503050406030204" pitchFamily="18" charset="0"/>
                                    </a:rPr>
                                    <m:t>𝜇</m:t>
                                  </m:r>
                                </m:e>
                                <m:sub>
                                  <m:r>
                                    <a:rPr lang="en-US" altLang="ja-JP" sz="2400" i="1">
                                      <a:latin typeface="Cambria Math" panose="02040503050406030204" pitchFamily="18" charset="0"/>
                                    </a:rPr>
                                    <m:t>2</m:t>
                                  </m:r>
                                </m:sub>
                              </m:sSub>
                            </m:e>
                          </m:d>
                        </m:e>
                      </m:d>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912621" y="2761629"/>
                <a:ext cx="7774179" cy="2203104"/>
              </a:xfrm>
              <a:prstGeom prst="rect">
                <a:avLst/>
              </a:prstGeom>
              <a:blipFill>
                <a:blip r:embed="rId2"/>
                <a:stretch>
                  <a:fillRect l="-941" b="-3324"/>
                </a:stretch>
              </a:blipFill>
            </p:spPr>
            <p:txBody>
              <a:bodyPr/>
              <a:lstStyle/>
              <a:p>
                <a:r>
                  <a:rPr lang="ja-JP" altLang="en-US">
                    <a:noFill/>
                  </a:rPr>
                  <a:t> </a:t>
                </a:r>
              </a:p>
            </p:txBody>
          </p:sp>
        </mc:Fallback>
      </mc:AlternateContent>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2651</TotalTime>
  <Words>4176</Words>
  <Application>Microsoft Office PowerPoint</Application>
  <PresentationFormat>画面に合わせる (4:3)</PresentationFormat>
  <Paragraphs>347</Paragraphs>
  <Slides>63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63</vt:i4>
      </vt:variant>
    </vt:vector>
  </HeadingPairs>
  <TitlesOfParts>
    <vt:vector size="70" baseType="lpstr">
      <vt:lpstr>Arial</vt:lpstr>
      <vt:lpstr>Calibri</vt:lpstr>
      <vt:lpstr>Cambria Math</vt:lpstr>
      <vt:lpstr>Courier New</vt:lpstr>
      <vt:lpstr>Times New Roman</vt:lpstr>
      <vt:lpstr>Wingdings</vt:lpstr>
      <vt:lpstr>Office テーマ</vt:lpstr>
      <vt:lpstr>ホーエル『初等統計学』 第８章４節～６節　仮説の検定（２）</vt:lpstr>
      <vt:lpstr>４．２つの平均値の差の検定</vt:lpstr>
      <vt:lpstr>平均値の差の検定での母集団</vt:lpstr>
      <vt:lpstr>平均値の差の検定での帰無仮説</vt:lpstr>
      <vt:lpstr>２つの標本</vt:lpstr>
      <vt:lpstr>２つの標本平均の分布</vt:lpstr>
      <vt:lpstr>独立な確率変数の差の分布</vt:lpstr>
      <vt:lpstr>独立な確率変数の和の分布</vt:lpstr>
      <vt:lpstr>確率変数の和・差の分散</vt:lpstr>
      <vt:lpstr>標本平均の差の分布</vt:lpstr>
      <vt:lpstr>標準化と検定</vt:lpstr>
      <vt:lpstr>PowerPoint プレゼンテーション</vt:lpstr>
      <vt:lpstr>検定での注意</vt:lpstr>
      <vt:lpstr>例題（テキスト p.172-175）</vt:lpstr>
      <vt:lpstr>PowerPoint プレゼンテーション</vt:lpstr>
      <vt:lpstr>５．２つの割合の差の検定</vt:lpstr>
      <vt:lpstr>割合の差の検定での帰無仮説</vt:lpstr>
      <vt:lpstr>２つの標本</vt:lpstr>
      <vt:lpstr>PowerPoint プレゼンテーション</vt:lpstr>
      <vt:lpstr>２つの標本割合の分布</vt:lpstr>
      <vt:lpstr>標本割合の差の分布</vt:lpstr>
      <vt:lpstr>標準化と検定</vt:lpstr>
      <vt:lpstr>PowerPoint プレゼンテーション</vt:lpstr>
      <vt:lpstr>PowerPoint プレゼンテーション</vt:lpstr>
      <vt:lpstr>例題（テキスト p.176-177）</vt:lpstr>
      <vt:lpstr>PowerPoint プレゼンテーション</vt:lpstr>
      <vt:lpstr>６．小標本法</vt:lpstr>
      <vt:lpstr>例題（テキスト p.178-179）</vt:lpstr>
      <vt:lpstr>PowerPoint プレゼンテーション</vt:lpstr>
      <vt:lpstr>小標本での平均値の差の検定</vt:lpstr>
      <vt:lpstr>PowerPoint プレゼンテーション</vt:lpstr>
      <vt:lpstr>PowerPoint プレゼンテーション</vt:lpstr>
      <vt:lpstr>PowerPoint プレゼンテーション</vt:lpstr>
      <vt:lpstr>検定での注意</vt:lpstr>
      <vt:lpstr>PowerPoint プレゼンテーション</vt:lpstr>
      <vt:lpstr>例題（テキスト p.179-180）</vt:lpstr>
      <vt:lpstr>PowerPoint プレゼンテーション</vt:lpstr>
      <vt:lpstr>R での母平均に関する検定</vt:lpstr>
      <vt:lpstr>１標本の例：章末問題32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２標本の例：章末問題34</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対応のある場合の検定 </vt:lpstr>
      <vt:lpstr>対応のある t 検定</vt:lpstr>
      <vt:lpstr>例題（章末問題36）</vt:lpstr>
      <vt:lpstr>R での対応のある t 検定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Aoyama Gakuin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ホーエル『初等統計学』 第８章１節～３節　仮説の検定（１）</dc:title>
  <dc:creator>Atsushi TERAO</dc:creator>
  <cp:lastModifiedBy>寺尾 敦</cp:lastModifiedBy>
  <cp:revision>154</cp:revision>
  <dcterms:created xsi:type="dcterms:W3CDTF">2009-01-04T12:40:55Z</dcterms:created>
  <dcterms:modified xsi:type="dcterms:W3CDTF">2021-01-18T03:49:31Z</dcterms:modified>
</cp:coreProperties>
</file>