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60" r:id="rId5"/>
    <p:sldId id="288" r:id="rId6"/>
    <p:sldId id="261" r:id="rId7"/>
    <p:sldId id="290" r:id="rId8"/>
    <p:sldId id="262" r:id="rId9"/>
    <p:sldId id="259" r:id="rId10"/>
    <p:sldId id="263" r:id="rId11"/>
    <p:sldId id="265" r:id="rId12"/>
    <p:sldId id="266" r:id="rId13"/>
    <p:sldId id="267" r:id="rId14"/>
    <p:sldId id="268" r:id="rId15"/>
    <p:sldId id="289" r:id="rId16"/>
    <p:sldId id="269" r:id="rId17"/>
    <p:sldId id="271" r:id="rId18"/>
    <p:sldId id="270" r:id="rId19"/>
    <p:sldId id="272" r:id="rId20"/>
    <p:sldId id="273" r:id="rId21"/>
    <p:sldId id="274" r:id="rId22"/>
    <p:sldId id="291" r:id="rId23"/>
    <p:sldId id="275" r:id="rId24"/>
    <p:sldId id="278" r:id="rId25"/>
    <p:sldId id="277" r:id="rId26"/>
    <p:sldId id="279" r:id="rId27"/>
    <p:sldId id="280" r:id="rId28"/>
    <p:sldId id="281" r:id="rId29"/>
    <p:sldId id="284" r:id="rId30"/>
    <p:sldId id="282" r:id="rId31"/>
    <p:sldId id="283" r:id="rId32"/>
    <p:sldId id="276" r:id="rId33"/>
    <p:sldId id="285" r:id="rId34"/>
    <p:sldId id="286" r:id="rId35"/>
    <p:sldId id="287" r:id="rId36"/>
    <p:sldId id="264" r:id="rId3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B07C03-89E6-4A6D-A85F-11AB1FCBE9EF}" type="datetimeFigureOut">
              <a:rPr kumimoji="1" lang="ja-JP" altLang="en-US" smtClean="0"/>
              <a:t>2024/12/17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45A3EB-A788-4BD3-938A-877B044CC002}" type="slidenum">
              <a:rPr kumimoji="1" lang="ja-JP" altLang="en-US" smtClean="0"/>
              <a:t>‹#›</a:t>
            </a:fld>
            <a:endParaRPr kumimoji="1" lang="ja-JP" altLang="en-US"/>
          </a:p>
        </p:txBody>
      </p:sp>
    </p:spTree>
    <p:extLst>
      <p:ext uri="{BB962C8B-B14F-4D97-AF65-F5344CB8AC3E}">
        <p14:creationId xmlns:p14="http://schemas.microsoft.com/office/powerpoint/2010/main" val="4815720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curve(</a:t>
            </a:r>
            <a:r>
              <a:rPr kumimoji="1" lang="en-US" altLang="ja-JP" dirty="0" err="1"/>
              <a:t>dnorm</a:t>
            </a:r>
            <a:r>
              <a:rPr kumimoji="1" lang="en-US" altLang="ja-JP" dirty="0"/>
              <a:t>(x), from = -4, to = 4, axes = F, </a:t>
            </a:r>
            <a:r>
              <a:rPr kumimoji="1" lang="en-US" altLang="ja-JP" dirty="0" err="1"/>
              <a:t>xlab</a:t>
            </a:r>
            <a:r>
              <a:rPr kumimoji="1" lang="en-US" altLang="ja-JP" dirty="0"/>
              <a:t> = "", </a:t>
            </a:r>
            <a:r>
              <a:rPr kumimoji="1" lang="en-US" altLang="ja-JP" dirty="0" err="1"/>
              <a:t>ylab</a:t>
            </a:r>
            <a:r>
              <a:rPr kumimoji="1" lang="en-US" altLang="ja-JP" dirty="0"/>
              <a:t> = "")</a:t>
            </a:r>
          </a:p>
          <a:p>
            <a:r>
              <a:rPr kumimoji="1" lang="en-US" altLang="ja-JP" dirty="0" err="1"/>
              <a:t>abline</a:t>
            </a:r>
            <a:r>
              <a:rPr kumimoji="1" lang="en-US" altLang="ja-JP" dirty="0"/>
              <a:t>(h = 0)</a:t>
            </a:r>
          </a:p>
          <a:p>
            <a:r>
              <a:rPr kumimoji="1" lang="en-US" altLang="ja-JP" dirty="0"/>
              <a:t>segments(1.64, 0, 1.64, </a:t>
            </a:r>
            <a:r>
              <a:rPr kumimoji="1" lang="en-US" altLang="ja-JP" dirty="0" err="1"/>
              <a:t>dnorm</a:t>
            </a:r>
            <a:r>
              <a:rPr kumimoji="1" lang="en-US" altLang="ja-JP" dirty="0"/>
              <a:t>(1.64))</a:t>
            </a:r>
          </a:p>
          <a:p>
            <a:r>
              <a:rPr kumimoji="1" lang="en-US" altLang="ja-JP" dirty="0"/>
              <a:t>segments(1.96, 0, 1.94, </a:t>
            </a:r>
            <a:r>
              <a:rPr kumimoji="1" lang="en-US" altLang="ja-JP" dirty="0" err="1"/>
              <a:t>dnorm</a:t>
            </a:r>
            <a:r>
              <a:rPr kumimoji="1" lang="en-US" altLang="ja-JP" dirty="0"/>
              <a:t>(1.96))</a:t>
            </a:r>
          </a:p>
          <a:p>
            <a:endParaRPr kumimoji="1" lang="en-US" altLang="ja-JP" dirty="0"/>
          </a:p>
          <a:p>
            <a:r>
              <a:rPr kumimoji="1" lang="en-US" altLang="ja-JP" dirty="0"/>
              <a:t>n &lt;- 1000</a:t>
            </a:r>
          </a:p>
          <a:p>
            <a:r>
              <a:rPr kumimoji="1" lang="en-US" altLang="ja-JP" dirty="0"/>
              <a:t>x &lt;- seq(from = 1.64, to = 4, </a:t>
            </a:r>
            <a:r>
              <a:rPr kumimoji="1" lang="en-US" altLang="ja-JP" dirty="0" err="1"/>
              <a:t>length.out</a:t>
            </a:r>
            <a:r>
              <a:rPr kumimoji="1" lang="en-US" altLang="ja-JP" dirty="0"/>
              <a:t> = n)</a:t>
            </a:r>
          </a:p>
          <a:p>
            <a:r>
              <a:rPr kumimoji="1" lang="en-US" altLang="ja-JP" dirty="0"/>
              <a:t>y &lt;- </a:t>
            </a:r>
            <a:r>
              <a:rPr kumimoji="1" lang="en-US" altLang="ja-JP" dirty="0" err="1"/>
              <a:t>dnorm</a:t>
            </a:r>
            <a:r>
              <a:rPr kumimoji="1" lang="en-US" altLang="ja-JP" dirty="0"/>
              <a:t>(x)</a:t>
            </a:r>
          </a:p>
          <a:p>
            <a:r>
              <a:rPr kumimoji="1" lang="en-US" altLang="ja-JP" dirty="0"/>
              <a:t>polygon(c(x, rev(x)), c(rep(0, n), rev(y)),</a:t>
            </a:r>
          </a:p>
          <a:p>
            <a:r>
              <a:rPr kumimoji="1" lang="en-US" altLang="ja-JP" dirty="0"/>
              <a:t>        col = "green"</a:t>
            </a:r>
          </a:p>
          <a:p>
            <a:r>
              <a:rPr kumimoji="1" lang="en-US" altLang="ja-JP" dirty="0"/>
              <a:t>)</a:t>
            </a:r>
          </a:p>
          <a:p>
            <a:endParaRPr kumimoji="1" lang="ja-JP" altLang="en-US" dirty="0"/>
          </a:p>
        </p:txBody>
      </p:sp>
      <p:sp>
        <p:nvSpPr>
          <p:cNvPr id="4" name="スライド番号プレースホルダー 3"/>
          <p:cNvSpPr>
            <a:spLocks noGrp="1"/>
          </p:cNvSpPr>
          <p:nvPr>
            <p:ph type="sldNum" sz="quarter" idx="5"/>
          </p:nvPr>
        </p:nvSpPr>
        <p:spPr/>
        <p:txBody>
          <a:bodyPr/>
          <a:lstStyle/>
          <a:p>
            <a:fld id="{2445A3EB-A788-4BD3-938A-877B044CC002}" type="slidenum">
              <a:rPr kumimoji="1" lang="ja-JP" altLang="en-US" smtClean="0"/>
              <a:t>15</a:t>
            </a:fld>
            <a:endParaRPr kumimoji="1" lang="ja-JP" altLang="en-US"/>
          </a:p>
        </p:txBody>
      </p:sp>
    </p:spTree>
    <p:extLst>
      <p:ext uri="{BB962C8B-B14F-4D97-AF65-F5344CB8AC3E}">
        <p14:creationId xmlns:p14="http://schemas.microsoft.com/office/powerpoint/2010/main" val="4006132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curve(</a:t>
            </a:r>
            <a:r>
              <a:rPr kumimoji="1" lang="en-US" altLang="ja-JP" dirty="0" err="1"/>
              <a:t>dnorm</a:t>
            </a:r>
            <a:r>
              <a:rPr kumimoji="1" lang="en-US" altLang="ja-JP" dirty="0"/>
              <a:t>(x), from = -4, to = 4, axes = F, </a:t>
            </a:r>
            <a:r>
              <a:rPr kumimoji="1" lang="en-US" altLang="ja-JP" dirty="0" err="1"/>
              <a:t>xlab</a:t>
            </a:r>
            <a:r>
              <a:rPr kumimoji="1" lang="en-US" altLang="ja-JP" dirty="0"/>
              <a:t> = "", </a:t>
            </a:r>
            <a:r>
              <a:rPr kumimoji="1" lang="en-US" altLang="ja-JP" dirty="0" err="1"/>
              <a:t>ylab</a:t>
            </a:r>
            <a:r>
              <a:rPr kumimoji="1" lang="en-US" altLang="ja-JP" dirty="0"/>
              <a:t> = "")</a:t>
            </a:r>
          </a:p>
          <a:p>
            <a:r>
              <a:rPr kumimoji="1" lang="en-US" altLang="ja-JP" dirty="0" err="1"/>
              <a:t>abline</a:t>
            </a:r>
            <a:r>
              <a:rPr kumimoji="1" lang="en-US" altLang="ja-JP" dirty="0"/>
              <a:t>(h = 0)</a:t>
            </a:r>
          </a:p>
          <a:p>
            <a:r>
              <a:rPr kumimoji="1" lang="en-US" altLang="ja-JP" dirty="0"/>
              <a:t>segments(1.64, 0, 1.64, </a:t>
            </a:r>
            <a:r>
              <a:rPr kumimoji="1" lang="en-US" altLang="ja-JP" dirty="0" err="1"/>
              <a:t>dnorm</a:t>
            </a:r>
            <a:r>
              <a:rPr kumimoji="1" lang="en-US" altLang="ja-JP" dirty="0"/>
              <a:t>(1.64))</a:t>
            </a:r>
          </a:p>
          <a:p>
            <a:r>
              <a:rPr kumimoji="1" lang="en-US" altLang="ja-JP" dirty="0"/>
              <a:t>segments(1.96, 0, 1.94, </a:t>
            </a:r>
            <a:r>
              <a:rPr kumimoji="1" lang="en-US" altLang="ja-JP" dirty="0" err="1"/>
              <a:t>dnorm</a:t>
            </a:r>
            <a:r>
              <a:rPr kumimoji="1" lang="en-US" altLang="ja-JP" dirty="0"/>
              <a:t>(1.96))</a:t>
            </a:r>
          </a:p>
          <a:p>
            <a:endParaRPr kumimoji="1" lang="en-US" altLang="ja-JP" dirty="0"/>
          </a:p>
          <a:p>
            <a:r>
              <a:rPr kumimoji="1" lang="en-US" altLang="ja-JP" dirty="0"/>
              <a:t>n &lt;- 1000</a:t>
            </a:r>
          </a:p>
          <a:p>
            <a:r>
              <a:rPr kumimoji="1" lang="en-US" altLang="ja-JP" dirty="0"/>
              <a:t>x1 &lt;- seq(from = 1.64, to = 1.96, </a:t>
            </a:r>
            <a:r>
              <a:rPr kumimoji="1" lang="en-US" altLang="ja-JP" dirty="0" err="1"/>
              <a:t>length.out</a:t>
            </a:r>
            <a:r>
              <a:rPr kumimoji="1" lang="en-US" altLang="ja-JP" dirty="0"/>
              <a:t> = n)</a:t>
            </a:r>
          </a:p>
          <a:p>
            <a:r>
              <a:rPr kumimoji="1" lang="en-US" altLang="ja-JP" dirty="0"/>
              <a:t>y1 &lt;- </a:t>
            </a:r>
            <a:r>
              <a:rPr kumimoji="1" lang="en-US" altLang="ja-JP" dirty="0" err="1"/>
              <a:t>dnorm</a:t>
            </a:r>
            <a:r>
              <a:rPr kumimoji="1" lang="en-US" altLang="ja-JP" dirty="0"/>
              <a:t>(x1)</a:t>
            </a:r>
          </a:p>
          <a:p>
            <a:r>
              <a:rPr kumimoji="1" lang="en-US" altLang="ja-JP" dirty="0"/>
              <a:t>polygon(c(x1, rev(x1)), c(rep(0, n), rev(y1)),</a:t>
            </a:r>
          </a:p>
          <a:p>
            <a:r>
              <a:rPr kumimoji="1" lang="en-US" altLang="ja-JP" dirty="0"/>
              <a:t>        col = "green"</a:t>
            </a:r>
          </a:p>
          <a:p>
            <a:r>
              <a:rPr kumimoji="1" lang="en-US" altLang="ja-JP" dirty="0"/>
              <a:t>)</a:t>
            </a:r>
          </a:p>
          <a:p>
            <a:endParaRPr kumimoji="1" lang="en-US" altLang="ja-JP" dirty="0"/>
          </a:p>
          <a:p>
            <a:r>
              <a:rPr kumimoji="1" lang="en-US" altLang="ja-JP" dirty="0"/>
              <a:t>x2 &lt;- seq(from = 1.96, to = 4, </a:t>
            </a:r>
            <a:r>
              <a:rPr kumimoji="1" lang="en-US" altLang="ja-JP" dirty="0" err="1"/>
              <a:t>length.out</a:t>
            </a:r>
            <a:r>
              <a:rPr kumimoji="1" lang="en-US" altLang="ja-JP" dirty="0"/>
              <a:t> = n)</a:t>
            </a:r>
          </a:p>
          <a:p>
            <a:r>
              <a:rPr kumimoji="1" lang="en-US" altLang="ja-JP" dirty="0"/>
              <a:t>y2 &lt;- </a:t>
            </a:r>
            <a:r>
              <a:rPr kumimoji="1" lang="en-US" altLang="ja-JP" dirty="0" err="1"/>
              <a:t>dnorm</a:t>
            </a:r>
            <a:r>
              <a:rPr kumimoji="1" lang="en-US" altLang="ja-JP" dirty="0"/>
              <a:t>(x2)</a:t>
            </a:r>
          </a:p>
          <a:p>
            <a:r>
              <a:rPr kumimoji="1" lang="en-US" altLang="ja-JP" dirty="0"/>
              <a:t>polygon(c(x2, rev(x2)), c(rep(0, n), rev(y2)),</a:t>
            </a:r>
          </a:p>
          <a:p>
            <a:r>
              <a:rPr kumimoji="1" lang="en-US" altLang="ja-JP" dirty="0"/>
              <a:t>        col = "red"</a:t>
            </a:r>
          </a:p>
          <a:p>
            <a:r>
              <a:rPr kumimoji="1" lang="en-US" altLang="ja-JP" dirty="0"/>
              <a:t>)</a:t>
            </a:r>
          </a:p>
          <a:p>
            <a:endParaRPr kumimoji="1" lang="en-US" altLang="ja-JP" dirty="0"/>
          </a:p>
          <a:p>
            <a:r>
              <a:rPr kumimoji="1" lang="en-US" altLang="ja-JP" dirty="0"/>
              <a:t>x3 &lt;- seq(from = -4, to = -1.96, </a:t>
            </a:r>
            <a:r>
              <a:rPr kumimoji="1" lang="en-US" altLang="ja-JP" dirty="0" err="1"/>
              <a:t>length.out</a:t>
            </a:r>
            <a:r>
              <a:rPr kumimoji="1" lang="en-US" altLang="ja-JP" dirty="0"/>
              <a:t> = n)</a:t>
            </a:r>
          </a:p>
          <a:p>
            <a:r>
              <a:rPr kumimoji="1" lang="en-US" altLang="ja-JP" dirty="0"/>
              <a:t>y3 &lt;- </a:t>
            </a:r>
            <a:r>
              <a:rPr kumimoji="1" lang="en-US" altLang="ja-JP" dirty="0" err="1"/>
              <a:t>dnorm</a:t>
            </a:r>
            <a:r>
              <a:rPr kumimoji="1" lang="en-US" altLang="ja-JP" dirty="0"/>
              <a:t>(x3)</a:t>
            </a:r>
          </a:p>
          <a:p>
            <a:r>
              <a:rPr kumimoji="1" lang="en-US" altLang="ja-JP" dirty="0"/>
              <a:t>polygon(c(x3, rev(x3)), c(rep(0, n), rev(y3)),</a:t>
            </a:r>
          </a:p>
          <a:p>
            <a:r>
              <a:rPr kumimoji="1" lang="en-US" altLang="ja-JP" dirty="0"/>
              <a:t>        col = "red"</a:t>
            </a:r>
          </a:p>
          <a:p>
            <a:r>
              <a:rPr kumimoji="1" lang="en-US" altLang="ja-JP" dirty="0"/>
              <a:t>)</a:t>
            </a:r>
          </a:p>
          <a:p>
            <a:endParaRPr kumimoji="1" lang="ja-JP" altLang="en-US" dirty="0"/>
          </a:p>
        </p:txBody>
      </p:sp>
      <p:sp>
        <p:nvSpPr>
          <p:cNvPr id="4" name="スライド番号プレースホルダー 3"/>
          <p:cNvSpPr>
            <a:spLocks noGrp="1"/>
          </p:cNvSpPr>
          <p:nvPr>
            <p:ph type="sldNum" sz="quarter" idx="5"/>
          </p:nvPr>
        </p:nvSpPr>
        <p:spPr/>
        <p:txBody>
          <a:bodyPr/>
          <a:lstStyle/>
          <a:p>
            <a:fld id="{2445A3EB-A788-4BD3-938A-877B044CC002}" type="slidenum">
              <a:rPr kumimoji="1" lang="ja-JP" altLang="en-US" smtClean="0"/>
              <a:t>16</a:t>
            </a:fld>
            <a:endParaRPr kumimoji="1" lang="ja-JP" altLang="en-US"/>
          </a:p>
        </p:txBody>
      </p:sp>
    </p:spTree>
    <p:extLst>
      <p:ext uri="{BB962C8B-B14F-4D97-AF65-F5344CB8AC3E}">
        <p14:creationId xmlns:p14="http://schemas.microsoft.com/office/powerpoint/2010/main" val="2366858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curve(</a:t>
            </a:r>
            <a:r>
              <a:rPr kumimoji="1" lang="en-US" altLang="ja-JP" dirty="0" err="1"/>
              <a:t>dnorm</a:t>
            </a:r>
            <a:r>
              <a:rPr kumimoji="1" lang="en-US" altLang="ja-JP" dirty="0"/>
              <a:t>(x), from = -3, to = 3,</a:t>
            </a:r>
          </a:p>
          <a:p>
            <a:r>
              <a:rPr kumimoji="1" lang="en-US" altLang="ja-JP" dirty="0"/>
              <a:t>  </a:t>
            </a:r>
            <a:r>
              <a:rPr kumimoji="1" lang="en-US" altLang="ja-JP" dirty="0" err="1"/>
              <a:t>xlim</a:t>
            </a:r>
            <a:r>
              <a:rPr kumimoji="1" lang="en-US" altLang="ja-JP" dirty="0"/>
              <a:t> = c(-4, 7), axes = F,</a:t>
            </a:r>
          </a:p>
          <a:p>
            <a:r>
              <a:rPr kumimoji="1" lang="en-US" altLang="ja-JP" dirty="0"/>
              <a:t>  </a:t>
            </a:r>
            <a:r>
              <a:rPr kumimoji="1" lang="en-US" altLang="ja-JP" dirty="0" err="1"/>
              <a:t>xlab</a:t>
            </a:r>
            <a:r>
              <a:rPr kumimoji="1" lang="en-US" altLang="ja-JP" dirty="0"/>
              <a:t> = "", </a:t>
            </a:r>
            <a:r>
              <a:rPr kumimoji="1" lang="en-US" altLang="ja-JP" dirty="0" err="1"/>
              <a:t>ylab</a:t>
            </a:r>
            <a:r>
              <a:rPr kumimoji="1" lang="en-US" altLang="ja-JP" dirty="0"/>
              <a:t> = "")</a:t>
            </a:r>
          </a:p>
          <a:p>
            <a:endParaRPr kumimoji="1" lang="en-US" altLang="ja-JP" dirty="0"/>
          </a:p>
          <a:p>
            <a:r>
              <a:rPr kumimoji="1" lang="en-US" altLang="ja-JP" dirty="0"/>
              <a:t>curve(</a:t>
            </a:r>
            <a:r>
              <a:rPr kumimoji="1" lang="en-US" altLang="ja-JP" dirty="0" err="1"/>
              <a:t>dnorm</a:t>
            </a:r>
            <a:r>
              <a:rPr kumimoji="1" lang="en-US" altLang="ja-JP" dirty="0"/>
              <a:t>(x, mean = 3), from = 0, to = 6,</a:t>
            </a:r>
          </a:p>
          <a:p>
            <a:r>
              <a:rPr kumimoji="1" lang="en-US" altLang="ja-JP" dirty="0"/>
              <a:t> axes = F, </a:t>
            </a:r>
            <a:r>
              <a:rPr kumimoji="1" lang="en-US" altLang="ja-JP" dirty="0" err="1"/>
              <a:t>xlab</a:t>
            </a:r>
            <a:r>
              <a:rPr kumimoji="1" lang="en-US" altLang="ja-JP" dirty="0"/>
              <a:t> = "", </a:t>
            </a:r>
            <a:r>
              <a:rPr kumimoji="1" lang="en-US" altLang="ja-JP" dirty="0" err="1"/>
              <a:t>ylab</a:t>
            </a:r>
            <a:r>
              <a:rPr kumimoji="1" lang="en-US" altLang="ja-JP" dirty="0"/>
              <a:t> = "",</a:t>
            </a:r>
          </a:p>
          <a:p>
            <a:r>
              <a:rPr kumimoji="1" lang="en-US" altLang="ja-JP" dirty="0"/>
              <a:t> add = T)</a:t>
            </a:r>
          </a:p>
          <a:p>
            <a:endParaRPr kumimoji="1" lang="en-US" altLang="ja-JP" dirty="0"/>
          </a:p>
          <a:p>
            <a:r>
              <a:rPr kumimoji="1" lang="en-US" altLang="ja-JP" dirty="0" err="1"/>
              <a:t>abline</a:t>
            </a:r>
            <a:r>
              <a:rPr kumimoji="1" lang="en-US" altLang="ja-JP" dirty="0"/>
              <a:t>(h = 0)</a:t>
            </a:r>
          </a:p>
          <a:p>
            <a:r>
              <a:rPr kumimoji="1" lang="en-US" altLang="ja-JP" dirty="0"/>
              <a:t>segments(1.96, 0, 1.94, </a:t>
            </a:r>
            <a:r>
              <a:rPr kumimoji="1" lang="en-US" altLang="ja-JP" dirty="0" err="1"/>
              <a:t>dnorm</a:t>
            </a:r>
            <a:r>
              <a:rPr kumimoji="1" lang="en-US" altLang="ja-JP" dirty="0"/>
              <a:t>(1.96, mean = 3))</a:t>
            </a:r>
          </a:p>
          <a:p>
            <a:endParaRPr kumimoji="1" lang="en-US" altLang="ja-JP" dirty="0"/>
          </a:p>
          <a:p>
            <a:r>
              <a:rPr kumimoji="1" lang="en-US" altLang="ja-JP" dirty="0"/>
              <a:t>n &lt;- 1000</a:t>
            </a:r>
          </a:p>
          <a:p>
            <a:r>
              <a:rPr kumimoji="1" lang="en-US" altLang="ja-JP" dirty="0"/>
              <a:t>x1 &lt;- seq(from = 1.96, to = 3, </a:t>
            </a:r>
            <a:r>
              <a:rPr kumimoji="1" lang="en-US" altLang="ja-JP" dirty="0" err="1"/>
              <a:t>length.out</a:t>
            </a:r>
            <a:r>
              <a:rPr kumimoji="1" lang="en-US" altLang="ja-JP" dirty="0"/>
              <a:t> = n)</a:t>
            </a:r>
          </a:p>
          <a:p>
            <a:r>
              <a:rPr kumimoji="1" lang="en-US" altLang="ja-JP" dirty="0"/>
              <a:t>y1 &lt;- </a:t>
            </a:r>
            <a:r>
              <a:rPr kumimoji="1" lang="en-US" altLang="ja-JP" dirty="0" err="1"/>
              <a:t>dnorm</a:t>
            </a:r>
            <a:r>
              <a:rPr kumimoji="1" lang="en-US" altLang="ja-JP" dirty="0"/>
              <a:t>(x1)</a:t>
            </a:r>
          </a:p>
          <a:p>
            <a:r>
              <a:rPr kumimoji="1" lang="en-US" altLang="ja-JP" dirty="0"/>
              <a:t>polygon(c(x1, rev(x1)), c(rep(0, n), rev(y1)),</a:t>
            </a:r>
          </a:p>
          <a:p>
            <a:r>
              <a:rPr kumimoji="1" lang="en-US" altLang="ja-JP" dirty="0"/>
              <a:t>        col = "red"</a:t>
            </a:r>
          </a:p>
          <a:p>
            <a:r>
              <a:rPr kumimoji="1" lang="en-US" altLang="ja-JP" dirty="0"/>
              <a:t>)</a:t>
            </a:r>
          </a:p>
          <a:p>
            <a:endParaRPr kumimoji="1" lang="en-US" altLang="ja-JP" dirty="0"/>
          </a:p>
          <a:p>
            <a:r>
              <a:rPr kumimoji="1" lang="en-US" altLang="ja-JP" dirty="0"/>
              <a:t>x2 &lt;- seq(from = 0, to = 1.5, </a:t>
            </a:r>
            <a:r>
              <a:rPr kumimoji="1" lang="en-US" altLang="ja-JP" dirty="0" err="1"/>
              <a:t>length.out</a:t>
            </a:r>
            <a:r>
              <a:rPr kumimoji="1" lang="en-US" altLang="ja-JP" dirty="0"/>
              <a:t> = n)</a:t>
            </a:r>
          </a:p>
          <a:p>
            <a:r>
              <a:rPr kumimoji="1" lang="en-US" altLang="ja-JP" dirty="0"/>
              <a:t>x3 &lt;- seq(from = 1.5, to = 1.96, </a:t>
            </a:r>
            <a:r>
              <a:rPr kumimoji="1" lang="en-US" altLang="ja-JP" dirty="0" err="1"/>
              <a:t>length.out</a:t>
            </a:r>
            <a:r>
              <a:rPr kumimoji="1" lang="en-US" altLang="ja-JP" dirty="0"/>
              <a:t> = n/2)</a:t>
            </a:r>
          </a:p>
          <a:p>
            <a:r>
              <a:rPr kumimoji="1" lang="en-US" altLang="ja-JP" dirty="0"/>
              <a:t>x4 &lt;- c(x2, x3)</a:t>
            </a:r>
          </a:p>
          <a:p>
            <a:r>
              <a:rPr kumimoji="1" lang="en-US" altLang="ja-JP" dirty="0"/>
              <a:t>y2 &lt;- </a:t>
            </a:r>
            <a:r>
              <a:rPr kumimoji="1" lang="en-US" altLang="ja-JP" dirty="0" err="1"/>
              <a:t>dnorm</a:t>
            </a:r>
            <a:r>
              <a:rPr kumimoji="1" lang="en-US" altLang="ja-JP" dirty="0"/>
              <a:t>(x2, mean = 3)</a:t>
            </a:r>
          </a:p>
          <a:p>
            <a:r>
              <a:rPr kumimoji="1" lang="en-US" altLang="ja-JP" dirty="0"/>
              <a:t>y3 &lt;- </a:t>
            </a:r>
            <a:r>
              <a:rPr kumimoji="1" lang="en-US" altLang="ja-JP" dirty="0" err="1"/>
              <a:t>dnorm</a:t>
            </a:r>
            <a:r>
              <a:rPr kumimoji="1" lang="en-US" altLang="ja-JP" dirty="0"/>
              <a:t>(x3)</a:t>
            </a:r>
          </a:p>
          <a:p>
            <a:r>
              <a:rPr kumimoji="1" lang="en-US" altLang="ja-JP" dirty="0"/>
              <a:t>y4 &lt;- c(y2, y3)</a:t>
            </a:r>
          </a:p>
          <a:p>
            <a:r>
              <a:rPr kumimoji="1" lang="en-US" altLang="ja-JP" dirty="0"/>
              <a:t>polygon(c(x4, rev(x4)), c(rep(0, (n + n/2)), rev(y4)),</a:t>
            </a:r>
          </a:p>
          <a:p>
            <a:r>
              <a:rPr kumimoji="1" lang="en-US" altLang="ja-JP" dirty="0"/>
              <a:t>        col = "green"</a:t>
            </a:r>
          </a:p>
          <a:p>
            <a:r>
              <a:rPr kumimoji="1" lang="en-US" altLang="ja-JP" dirty="0"/>
              <a:t>)</a:t>
            </a:r>
          </a:p>
          <a:p>
            <a:endParaRPr kumimoji="1" lang="en-US" altLang="ja-JP" dirty="0"/>
          </a:p>
          <a:p>
            <a:endParaRPr kumimoji="1" lang="en-US" altLang="ja-JP" dirty="0"/>
          </a:p>
          <a:p>
            <a:r>
              <a:rPr kumimoji="1" lang="en-US" altLang="ja-JP" dirty="0"/>
              <a:t>x5 &lt;- seq(from = 1.5, to = 1.96, </a:t>
            </a:r>
            <a:r>
              <a:rPr kumimoji="1" lang="en-US" altLang="ja-JP" dirty="0" err="1"/>
              <a:t>length.out</a:t>
            </a:r>
            <a:r>
              <a:rPr kumimoji="1" lang="en-US" altLang="ja-JP" dirty="0"/>
              <a:t> = n)</a:t>
            </a:r>
          </a:p>
          <a:p>
            <a:r>
              <a:rPr kumimoji="1" lang="en-US" altLang="ja-JP" dirty="0"/>
              <a:t>y5 &lt;- </a:t>
            </a:r>
            <a:r>
              <a:rPr kumimoji="1" lang="en-US" altLang="ja-JP" dirty="0" err="1"/>
              <a:t>dnorm</a:t>
            </a:r>
            <a:r>
              <a:rPr kumimoji="1" lang="en-US" altLang="ja-JP" dirty="0"/>
              <a:t>(x5)</a:t>
            </a:r>
          </a:p>
          <a:p>
            <a:r>
              <a:rPr kumimoji="1" lang="en-US" altLang="ja-JP" dirty="0"/>
              <a:t>y6 &lt;- </a:t>
            </a:r>
            <a:r>
              <a:rPr kumimoji="1" lang="en-US" altLang="ja-JP" dirty="0" err="1"/>
              <a:t>dnorm</a:t>
            </a:r>
            <a:r>
              <a:rPr kumimoji="1" lang="en-US" altLang="ja-JP" dirty="0"/>
              <a:t>(x5, mean = 3)</a:t>
            </a:r>
          </a:p>
          <a:p>
            <a:r>
              <a:rPr kumimoji="1" lang="en-US" altLang="ja-JP" dirty="0"/>
              <a:t>polygon(c(x5, rev(x5)), c(y5, rev(y6)),</a:t>
            </a:r>
          </a:p>
          <a:p>
            <a:r>
              <a:rPr kumimoji="1" lang="en-US" altLang="ja-JP" dirty="0"/>
              <a:t>        col = "green"</a:t>
            </a:r>
          </a:p>
          <a:p>
            <a:r>
              <a:rPr kumimoji="1" lang="en-US" altLang="ja-JP" dirty="0"/>
              <a:t>)</a:t>
            </a:r>
          </a:p>
          <a:p>
            <a:endParaRPr kumimoji="1" lang="ja-JP" altLang="en-US" dirty="0"/>
          </a:p>
        </p:txBody>
      </p:sp>
      <p:sp>
        <p:nvSpPr>
          <p:cNvPr id="4" name="スライド番号プレースホルダー 3"/>
          <p:cNvSpPr>
            <a:spLocks noGrp="1"/>
          </p:cNvSpPr>
          <p:nvPr>
            <p:ph type="sldNum" sz="quarter" idx="5"/>
          </p:nvPr>
        </p:nvSpPr>
        <p:spPr/>
        <p:txBody>
          <a:bodyPr/>
          <a:lstStyle/>
          <a:p>
            <a:fld id="{2445A3EB-A788-4BD3-938A-877B044CC002}" type="slidenum">
              <a:rPr kumimoji="1" lang="ja-JP" altLang="en-US" smtClean="0"/>
              <a:t>18</a:t>
            </a:fld>
            <a:endParaRPr kumimoji="1" lang="ja-JP" altLang="en-US"/>
          </a:p>
        </p:txBody>
      </p:sp>
    </p:spTree>
    <p:extLst>
      <p:ext uri="{BB962C8B-B14F-4D97-AF65-F5344CB8AC3E}">
        <p14:creationId xmlns:p14="http://schemas.microsoft.com/office/powerpoint/2010/main" val="1430009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curve(</a:t>
            </a:r>
            <a:r>
              <a:rPr kumimoji="1" lang="en-US" altLang="ja-JP" dirty="0" err="1"/>
              <a:t>dnorm</a:t>
            </a:r>
            <a:r>
              <a:rPr kumimoji="1" lang="en-US" altLang="ja-JP" dirty="0"/>
              <a:t>(x), from = -4, to = 4, </a:t>
            </a:r>
            <a:r>
              <a:rPr kumimoji="1" lang="en-US" altLang="ja-JP" dirty="0" err="1"/>
              <a:t>xlab</a:t>
            </a:r>
            <a:r>
              <a:rPr kumimoji="1" lang="en-US" altLang="ja-JP" dirty="0"/>
              <a:t> = "Z", </a:t>
            </a:r>
            <a:r>
              <a:rPr kumimoji="1" lang="en-US" altLang="ja-JP" dirty="0" err="1"/>
              <a:t>ylab</a:t>
            </a:r>
            <a:r>
              <a:rPr kumimoji="1" lang="en-US" altLang="ja-JP" dirty="0"/>
              <a:t> = "</a:t>
            </a:r>
            <a:r>
              <a:rPr kumimoji="1" lang="ja-JP" altLang="en-US" dirty="0"/>
              <a:t>確率密度</a:t>
            </a:r>
            <a:r>
              <a:rPr kumimoji="1" lang="en-US" altLang="ja-JP" dirty="0"/>
              <a:t>")</a:t>
            </a:r>
          </a:p>
          <a:p>
            <a:r>
              <a:rPr kumimoji="1" lang="en-US" altLang="ja-JP" dirty="0" err="1"/>
              <a:t>abline</a:t>
            </a:r>
            <a:r>
              <a:rPr kumimoji="1" lang="en-US" altLang="ja-JP" dirty="0"/>
              <a:t>(h = 0)</a:t>
            </a:r>
          </a:p>
          <a:p>
            <a:endParaRPr kumimoji="1" lang="en-US" altLang="ja-JP" dirty="0"/>
          </a:p>
          <a:p>
            <a:r>
              <a:rPr kumimoji="1" lang="en-US" altLang="ja-JP" dirty="0"/>
              <a:t>n &lt;- 1000</a:t>
            </a:r>
          </a:p>
          <a:p>
            <a:r>
              <a:rPr kumimoji="1" lang="en-US" altLang="ja-JP" dirty="0"/>
              <a:t>x1 &lt;- seq(from = 1.96, to = 4, </a:t>
            </a:r>
            <a:r>
              <a:rPr kumimoji="1" lang="en-US" altLang="ja-JP" dirty="0" err="1"/>
              <a:t>length.out</a:t>
            </a:r>
            <a:r>
              <a:rPr kumimoji="1" lang="en-US" altLang="ja-JP" dirty="0"/>
              <a:t> = n)</a:t>
            </a:r>
          </a:p>
          <a:p>
            <a:r>
              <a:rPr kumimoji="1" lang="en-US" altLang="ja-JP" dirty="0"/>
              <a:t>y1 &lt;- </a:t>
            </a:r>
            <a:r>
              <a:rPr kumimoji="1" lang="en-US" altLang="ja-JP" dirty="0" err="1"/>
              <a:t>dnorm</a:t>
            </a:r>
            <a:r>
              <a:rPr kumimoji="1" lang="en-US" altLang="ja-JP" dirty="0"/>
              <a:t>(x1)</a:t>
            </a:r>
          </a:p>
          <a:p>
            <a:r>
              <a:rPr kumimoji="1" lang="en-US" altLang="ja-JP" dirty="0"/>
              <a:t>polygon(c(x1, rev(x1)), c(rep(0, n), rev(y1)),</a:t>
            </a:r>
          </a:p>
          <a:p>
            <a:r>
              <a:rPr kumimoji="1" lang="en-US" altLang="ja-JP" dirty="0"/>
              <a:t>        col = "red"</a:t>
            </a:r>
          </a:p>
          <a:p>
            <a:r>
              <a:rPr kumimoji="1" lang="en-US" altLang="ja-JP" dirty="0"/>
              <a:t>)</a:t>
            </a:r>
          </a:p>
          <a:p>
            <a:endParaRPr kumimoji="1" lang="en-US" altLang="ja-JP" dirty="0"/>
          </a:p>
          <a:p>
            <a:r>
              <a:rPr kumimoji="1" lang="en-US" altLang="ja-JP" dirty="0"/>
              <a:t>x2 &lt;- seq(from = -4, to = -1.96, </a:t>
            </a:r>
            <a:r>
              <a:rPr kumimoji="1" lang="en-US" altLang="ja-JP" dirty="0" err="1"/>
              <a:t>length.out</a:t>
            </a:r>
            <a:r>
              <a:rPr kumimoji="1" lang="en-US" altLang="ja-JP" dirty="0"/>
              <a:t> = n)</a:t>
            </a:r>
          </a:p>
          <a:p>
            <a:r>
              <a:rPr kumimoji="1" lang="en-US" altLang="ja-JP" dirty="0"/>
              <a:t>y2 &lt;- </a:t>
            </a:r>
            <a:r>
              <a:rPr kumimoji="1" lang="en-US" altLang="ja-JP" dirty="0" err="1"/>
              <a:t>dnorm</a:t>
            </a:r>
            <a:r>
              <a:rPr kumimoji="1" lang="en-US" altLang="ja-JP" dirty="0"/>
              <a:t>(x2)</a:t>
            </a:r>
          </a:p>
          <a:p>
            <a:r>
              <a:rPr kumimoji="1" lang="en-US" altLang="ja-JP" dirty="0"/>
              <a:t>polygon(c(x2, rev(x2)), c(rep(0, n), rev(y2)),</a:t>
            </a:r>
          </a:p>
          <a:p>
            <a:r>
              <a:rPr kumimoji="1" lang="en-US" altLang="ja-JP" dirty="0"/>
              <a:t>        col = "red"</a:t>
            </a:r>
          </a:p>
          <a:p>
            <a:r>
              <a:rPr kumimoji="1" lang="en-US" altLang="ja-JP" dirty="0"/>
              <a:t>)</a:t>
            </a:r>
          </a:p>
          <a:p>
            <a:endParaRPr kumimoji="1" lang="ja-JP" altLang="en-US" dirty="0"/>
          </a:p>
        </p:txBody>
      </p:sp>
      <p:sp>
        <p:nvSpPr>
          <p:cNvPr id="4" name="スライド番号プレースホルダー 3"/>
          <p:cNvSpPr>
            <a:spLocks noGrp="1"/>
          </p:cNvSpPr>
          <p:nvPr>
            <p:ph type="sldNum" sz="quarter" idx="5"/>
          </p:nvPr>
        </p:nvSpPr>
        <p:spPr/>
        <p:txBody>
          <a:bodyPr/>
          <a:lstStyle/>
          <a:p>
            <a:fld id="{2445A3EB-A788-4BD3-938A-877B044CC002}" type="slidenum">
              <a:rPr kumimoji="1" lang="ja-JP" altLang="en-US" smtClean="0"/>
              <a:t>24</a:t>
            </a:fld>
            <a:endParaRPr kumimoji="1" lang="ja-JP" altLang="en-US"/>
          </a:p>
        </p:txBody>
      </p:sp>
    </p:spTree>
    <p:extLst>
      <p:ext uri="{BB962C8B-B14F-4D97-AF65-F5344CB8AC3E}">
        <p14:creationId xmlns:p14="http://schemas.microsoft.com/office/powerpoint/2010/main" val="128229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B13F22D-F515-4013-AE55-C70FF6D0822C}" type="datetimeFigureOut">
              <a:rPr kumimoji="1" lang="ja-JP" altLang="en-US" smtClean="0"/>
              <a:pPr/>
              <a:t>2024/12/17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D9A9BCE-A91C-479B-A013-9E55F818DFA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13F22D-F515-4013-AE55-C70FF6D0822C}" type="datetimeFigureOut">
              <a:rPr kumimoji="1" lang="ja-JP" altLang="en-US" smtClean="0"/>
              <a:pPr/>
              <a:t>2024/12/17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A9BCE-A91C-479B-A013-9E55F818DFA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0.png"/><Relationship Id="rId5" Type="http://schemas.openxmlformats.org/officeDocument/2006/relationships/image" Target="../media/image60.png"/><Relationship Id="rId4" Type="http://schemas.openxmlformats.org/officeDocument/2006/relationships/image" Target="../media/image5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a:t>ホーエル</a:t>
            </a:r>
            <a:r>
              <a:rPr lang="en-US" altLang="ja-JP" dirty="0"/>
              <a:t>『</a:t>
            </a:r>
            <a:r>
              <a:rPr lang="ja-JP" altLang="en-US" dirty="0"/>
              <a:t>初等統計学</a:t>
            </a:r>
            <a:r>
              <a:rPr lang="en-US" altLang="ja-JP" dirty="0"/>
              <a:t>』</a:t>
            </a:r>
            <a:br>
              <a:rPr lang="en-US" altLang="ja-JP" dirty="0"/>
            </a:br>
            <a:r>
              <a:rPr lang="ja-JP" altLang="en-US" dirty="0"/>
              <a:t>第８章１節～３節　仮説の検定（１）</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a:p>
            <a:endParaRPr kumimoji="1" lang="ja-JP" altLang="en-US" dirty="0"/>
          </a:p>
        </p:txBody>
      </p:sp>
      <p:sp>
        <p:nvSpPr>
          <p:cNvPr id="4" name="テキスト ボックス 3"/>
          <p:cNvSpPr txBox="1"/>
          <p:nvPr/>
        </p:nvSpPr>
        <p:spPr>
          <a:xfrm>
            <a:off x="755576" y="836711"/>
            <a:ext cx="2954655" cy="646331"/>
          </a:xfrm>
          <a:prstGeom prst="rect">
            <a:avLst/>
          </a:prstGeom>
          <a:noFill/>
        </p:spPr>
        <p:txBody>
          <a:bodyPr wrap="none" rtlCol="0">
            <a:spAutoFit/>
          </a:bodyPr>
          <a:lstStyle/>
          <a:p>
            <a:r>
              <a:rPr kumimoji="1" lang="ja-JP" altLang="en-US" dirty="0"/>
              <a:t>青山学院大学社会情報学部</a:t>
            </a:r>
            <a:endParaRPr kumimoji="1" lang="en-US" altLang="ja-JP" dirty="0"/>
          </a:p>
          <a:p>
            <a:r>
              <a:rPr lang="ja-JP" altLang="en-US" dirty="0"/>
              <a:t>「統計入門」第</a:t>
            </a:r>
            <a:r>
              <a:rPr lang="en-US" altLang="ja-JP" dirty="0"/>
              <a:t>13</a:t>
            </a:r>
            <a:r>
              <a:rPr lang="ja-JP" altLang="en-US" dirty="0"/>
              <a:t>回</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有意水準の設定</a:t>
            </a:r>
          </a:p>
        </p:txBody>
      </p:sp>
      <p:sp>
        <p:nvSpPr>
          <p:cNvPr id="3" name="コンテンツ プレースホルダ 2"/>
          <p:cNvSpPr>
            <a:spLocks noGrp="1"/>
          </p:cNvSpPr>
          <p:nvPr>
            <p:ph idx="1"/>
          </p:nvPr>
        </p:nvSpPr>
        <p:spPr/>
        <p:txBody>
          <a:bodyPr>
            <a:normAutofit/>
          </a:bodyPr>
          <a:lstStyle/>
          <a:p>
            <a:r>
              <a:rPr kumimoji="1" lang="ja-JP" altLang="en-US" dirty="0"/>
              <a:t>よく用いられる有意水準は，</a:t>
            </a:r>
            <a:r>
              <a:rPr kumimoji="1" lang="en-US" altLang="ja-JP" i="1" dirty="0">
                <a:latin typeface="Times New Roman" pitchFamily="18" charset="0"/>
                <a:cs typeface="Times New Roman" pitchFamily="18" charset="0"/>
              </a:rPr>
              <a:t>α</a:t>
            </a:r>
            <a:r>
              <a:rPr kumimoji="1" lang="en-US" altLang="ja-JP" dirty="0"/>
              <a:t> = 0.05</a:t>
            </a:r>
            <a:r>
              <a:rPr kumimoji="1" lang="ja-JP" altLang="en-US" dirty="0"/>
              <a:t>（</a:t>
            </a:r>
            <a:r>
              <a:rPr kumimoji="1" lang="en-US" altLang="ja-JP" dirty="0"/>
              <a:t>5%</a:t>
            </a:r>
            <a:r>
              <a:rPr kumimoji="1" lang="ja-JP" altLang="en-US" dirty="0"/>
              <a:t>）</a:t>
            </a:r>
            <a:endParaRPr kumimoji="1" lang="en-US" altLang="ja-JP" dirty="0"/>
          </a:p>
          <a:p>
            <a:r>
              <a:rPr lang="en-US" altLang="ja-JP" dirty="0"/>
              <a:t>5%</a:t>
            </a:r>
            <a:r>
              <a:rPr lang="ja-JP" altLang="en-US" dirty="0"/>
              <a:t>水準では有意ではないが，</a:t>
            </a:r>
            <a:r>
              <a:rPr lang="en-US" altLang="ja-JP" dirty="0"/>
              <a:t>10%</a:t>
            </a:r>
            <a:r>
              <a:rPr lang="ja-JP" altLang="en-US" dirty="0"/>
              <a:t>水準では有意な検定統計量が得られたとき，「有意傾向」（</a:t>
            </a:r>
            <a:r>
              <a:rPr lang="en-US" altLang="ja-JP" dirty="0"/>
              <a:t>marginally significant</a:t>
            </a:r>
            <a:r>
              <a:rPr lang="ja-JP" altLang="en-US" dirty="0"/>
              <a:t>）という表現をすることがある．</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片側検定と両側検定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餌の比較の例では，棄却域を標本分布（検定統計量の分布）の右側にのみ設定した．</a:t>
            </a:r>
            <a:endParaRPr kumimoji="1" lang="en-US" altLang="ja-JP" dirty="0"/>
          </a:p>
          <a:p>
            <a:endParaRPr lang="en-US" altLang="ja-JP" dirty="0"/>
          </a:p>
          <a:p>
            <a:endParaRPr kumimoji="1" lang="en-US" altLang="ja-JP" dirty="0"/>
          </a:p>
          <a:p>
            <a:endParaRPr lang="en-US" altLang="ja-JP" dirty="0"/>
          </a:p>
          <a:p>
            <a:r>
              <a:rPr lang="ja-JP" altLang="en-US" dirty="0"/>
              <a:t>これは，餌ＡとＢに違いがあるとすれば，餌Ａの方が体重増の効果が大きいと考えたため．</a:t>
            </a:r>
            <a:endParaRPr lang="en-US" altLang="ja-JP" dirty="0"/>
          </a:p>
        </p:txBody>
      </p:sp>
      <p:pic>
        <p:nvPicPr>
          <p:cNvPr id="4" name="図 3" descr="rejection.png"/>
          <p:cNvPicPr>
            <a:picLocks noChangeAspect="1"/>
          </p:cNvPicPr>
          <p:nvPr/>
        </p:nvPicPr>
        <p:blipFill>
          <a:blip r:embed="rId2" cstate="print"/>
          <a:stretch>
            <a:fillRect/>
          </a:stretch>
        </p:blipFill>
        <p:spPr>
          <a:xfrm>
            <a:off x="2643174" y="2643183"/>
            <a:ext cx="2857520" cy="184585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fontScale="92500" lnSpcReduction="10000"/>
              </a:bodyPr>
              <a:lstStyle/>
              <a:p>
                <a:r>
                  <a:rPr lang="ja-JP" altLang="en-US" dirty="0"/>
                  <a:t>餌の比較の例での帰無仮説と対立仮説</a:t>
                </a:r>
                <a:endParaRPr lang="en-US" altLang="ja-JP" dirty="0"/>
              </a:p>
              <a:p>
                <a:pPr lvl="1"/>
                <a:r>
                  <a:rPr lang="ja-JP" altLang="en-US" dirty="0"/>
                  <a:t>帰無仮説：</a:t>
                </a:r>
                <a:r>
                  <a:rPr lang="en-US" altLang="ja-JP" i="1" dirty="0">
                    <a:latin typeface="Times New Roman" pitchFamily="18" charset="0"/>
                    <a:cs typeface="Times New Roman" pitchFamily="18" charset="0"/>
                  </a:rPr>
                  <a:t> p </a:t>
                </a:r>
                <a:r>
                  <a:rPr lang="en-US" altLang="ja-JP" dirty="0"/>
                  <a:t>= 1/2 </a:t>
                </a:r>
                <a:r>
                  <a:rPr lang="ja-JP" altLang="en-US" dirty="0"/>
                  <a:t>（</a:t>
                </a:r>
                <a14:m>
                  <m:oMath xmlns:m="http://schemas.openxmlformats.org/officeDocument/2006/math">
                    <m:r>
                      <a:rPr lang="en-US" altLang="ja-JP" b="0" i="1" smtClean="0">
                        <a:latin typeface="Cambria Math" panose="02040503050406030204" pitchFamily="18" charset="0"/>
                      </a:rPr>
                      <m:t>𝑝</m:t>
                    </m:r>
                    <m:r>
                      <a:rPr lang="en-US" altLang="ja-JP" b="0" i="1" smtClean="0">
                        <a:latin typeface="Cambria Math" panose="02040503050406030204" pitchFamily="18" charset="0"/>
                        <a:ea typeface="Cambria Math" panose="02040503050406030204" pitchFamily="18" charset="0"/>
                      </a:rPr>
                      <m:t>≤</m:t>
                    </m:r>
                    <m:f>
                      <m:fPr>
                        <m:ctrlPr>
                          <a:rPr lang="en-US" altLang="ja-JP" b="0" i="1" smtClean="0">
                            <a:latin typeface="Cambria Math" panose="02040503050406030204" pitchFamily="18" charset="0"/>
                            <a:ea typeface="Cambria Math" panose="02040503050406030204" pitchFamily="18" charset="0"/>
                          </a:rPr>
                        </m:ctrlPr>
                      </m:fPr>
                      <m:num>
                        <m:r>
                          <a:rPr lang="en-US" altLang="ja-JP" b="0" i="1" smtClean="0">
                            <a:latin typeface="Cambria Math" panose="02040503050406030204" pitchFamily="18" charset="0"/>
                            <a:ea typeface="Cambria Math" panose="02040503050406030204" pitchFamily="18" charset="0"/>
                          </a:rPr>
                          <m:t>1</m:t>
                        </m:r>
                      </m:num>
                      <m:den>
                        <m:r>
                          <a:rPr lang="en-US" altLang="ja-JP" b="0" i="1" smtClean="0">
                            <a:latin typeface="Cambria Math" panose="02040503050406030204" pitchFamily="18" charset="0"/>
                            <a:ea typeface="Cambria Math" panose="02040503050406030204" pitchFamily="18" charset="0"/>
                          </a:rPr>
                          <m:t>2</m:t>
                        </m:r>
                      </m:den>
                    </m:f>
                  </m:oMath>
                </a14:m>
                <a:r>
                  <a:rPr lang="ja-JP" altLang="en-US" dirty="0"/>
                  <a:t> と考えてもよい）</a:t>
                </a:r>
                <a:endParaRPr lang="en-US" altLang="ja-JP" dirty="0"/>
              </a:p>
              <a:p>
                <a:pPr lvl="1"/>
                <a:r>
                  <a:rPr kumimoji="1" lang="ja-JP" altLang="en-US" dirty="0"/>
                  <a:t>対立仮説：</a:t>
                </a:r>
                <a:r>
                  <a:rPr lang="en-US" altLang="ja-JP" i="1" dirty="0">
                    <a:latin typeface="Times New Roman" pitchFamily="18" charset="0"/>
                    <a:cs typeface="Times New Roman" pitchFamily="18" charset="0"/>
                  </a:rPr>
                  <a:t> p &gt;</a:t>
                </a:r>
                <a:r>
                  <a:rPr lang="en-US" altLang="ja-JP" dirty="0"/>
                  <a:t> 1/2</a:t>
                </a:r>
              </a:p>
              <a:p>
                <a:r>
                  <a:rPr lang="ja-JP" altLang="en-US" dirty="0"/>
                  <a:t>対立仮説が正しい場合には，確率分布の右側にある値が出現しやすいはず．</a:t>
                </a:r>
                <a:endParaRPr lang="en-US" altLang="ja-JP" dirty="0"/>
              </a:p>
              <a:p>
                <a:pPr lvl="1"/>
                <a:r>
                  <a:rPr lang="ja-JP" altLang="en-US" dirty="0"/>
                  <a:t>検定統計量の値が大きくなるにつれて，対立仮説のもっともらしさが上昇する．</a:t>
                </a:r>
                <a:endParaRPr lang="en-US" altLang="ja-JP" dirty="0"/>
              </a:p>
              <a:p>
                <a:r>
                  <a:rPr kumimoji="1" lang="ja-JP" altLang="en-US" dirty="0"/>
                  <a:t>したがって，棄却域を確率分布の右側にのみ設定する．</a:t>
                </a:r>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481" t="-3369" r="-222"/>
                </a:stretch>
              </a:blipFill>
            </p:spPr>
            <p:txBody>
              <a:bodyPr/>
              <a:lstStyle/>
              <a:p>
                <a:r>
                  <a:rPr lang="ja-JP" altLang="en-US">
                    <a:noFill/>
                  </a:rPr>
                  <a:t> </a:t>
                </a:r>
              </a:p>
            </p:txBody>
          </p:sp>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fontScale="92500"/>
              </a:bodyPr>
              <a:lstStyle/>
              <a:p>
                <a:r>
                  <a:rPr kumimoji="1" lang="ja-JP" altLang="en-US" u="sng" dirty="0">
                    <a:solidFill>
                      <a:srgbClr val="FF0000"/>
                    </a:solidFill>
                  </a:rPr>
                  <a:t>片側検定</a:t>
                </a:r>
                <a:r>
                  <a:rPr kumimoji="1" lang="ja-JP" altLang="en-US" dirty="0"/>
                  <a:t>（</a:t>
                </a:r>
                <a:r>
                  <a:rPr kumimoji="1" lang="en-US" altLang="ja-JP" dirty="0"/>
                  <a:t>one-sided test</a:t>
                </a:r>
                <a:r>
                  <a:rPr kumimoji="1" lang="ja-JP" altLang="en-US" dirty="0"/>
                  <a:t>）：帰無仮説 </a:t>
                </a:r>
                <a14:m>
                  <m:oMath xmlns:m="http://schemas.openxmlformats.org/officeDocument/2006/math">
                    <m:r>
                      <a:rPr lang="ja-JP" altLang="en-US" i="1">
                        <a:latin typeface="Cambria Math" panose="02040503050406030204" pitchFamily="18" charset="0"/>
                      </a:rPr>
                      <m:t>𝜃</m:t>
                    </m:r>
                    <m:r>
                      <a:rPr lang="en-US" altLang="ja-JP" b="0" i="1" smtClean="0">
                        <a:latin typeface="Cambria Math" panose="02040503050406030204" pitchFamily="18" charset="0"/>
                      </a:rPr>
                      <m:t>=</m:t>
                    </m:r>
                    <m:sSub>
                      <m:sSubPr>
                        <m:ctrlPr>
                          <a:rPr lang="en-US" altLang="ja-JP" i="1">
                            <a:latin typeface="Cambria Math" panose="02040503050406030204" pitchFamily="18" charset="0"/>
                            <a:ea typeface="Cambria Math" panose="02040503050406030204" pitchFamily="18" charset="0"/>
                          </a:rPr>
                        </m:ctrlPr>
                      </m:sSubPr>
                      <m:e>
                        <m:r>
                          <a:rPr lang="ja-JP" altLang="en-US" i="1">
                            <a:latin typeface="Cambria Math" panose="02040503050406030204" pitchFamily="18" charset="0"/>
                            <a:ea typeface="Cambria Math" panose="02040503050406030204" pitchFamily="18" charset="0"/>
                          </a:rPr>
                          <m:t>𝜃</m:t>
                        </m:r>
                      </m:e>
                      <m:sub>
                        <m:r>
                          <a:rPr lang="en-US" altLang="ja-JP" i="1">
                            <a:latin typeface="Cambria Math" panose="02040503050406030204" pitchFamily="18" charset="0"/>
                            <a:ea typeface="Cambria Math" panose="02040503050406030204" pitchFamily="18" charset="0"/>
                          </a:rPr>
                          <m:t>0</m:t>
                        </m:r>
                      </m:sub>
                    </m:sSub>
                  </m:oMath>
                </a14:m>
                <a:r>
                  <a:rPr kumimoji="1" lang="ja-JP" altLang="en-US" dirty="0"/>
                  <a:t> に対して，対立仮説が </a:t>
                </a:r>
                <a14:m>
                  <m:oMath xmlns:m="http://schemas.openxmlformats.org/officeDocument/2006/math">
                    <m:r>
                      <a:rPr kumimoji="1" lang="ja-JP" altLang="en-US" i="1" smtClean="0">
                        <a:latin typeface="Cambria Math" panose="02040503050406030204" pitchFamily="18" charset="0"/>
                      </a:rPr>
                      <m:t>𝜃</m:t>
                    </m:r>
                    <m:r>
                      <a:rPr kumimoji="1" lang="en-US" altLang="ja-JP" i="1" smtClean="0">
                        <a:latin typeface="Cambria Math" panose="02040503050406030204" pitchFamily="18" charset="0"/>
                        <a:ea typeface="Cambria Math" panose="02040503050406030204" pitchFamily="18" charset="0"/>
                      </a:rPr>
                      <m:t>&gt;</m:t>
                    </m:r>
                    <m:sSub>
                      <m:sSubPr>
                        <m:ctrlPr>
                          <a:rPr kumimoji="1" lang="en-US" altLang="ja-JP" i="1" smtClean="0">
                            <a:latin typeface="Cambria Math" panose="02040503050406030204" pitchFamily="18" charset="0"/>
                            <a:ea typeface="Cambria Math" panose="02040503050406030204" pitchFamily="18" charset="0"/>
                          </a:rPr>
                        </m:ctrlPr>
                      </m:sSubPr>
                      <m:e>
                        <m:r>
                          <a:rPr kumimoji="1" lang="ja-JP" altLang="en-US" i="1" smtClean="0">
                            <a:latin typeface="Cambria Math" panose="02040503050406030204" pitchFamily="18" charset="0"/>
                            <a:ea typeface="Cambria Math" panose="02040503050406030204" pitchFamily="18" charset="0"/>
                          </a:rPr>
                          <m:t>𝜃</m:t>
                        </m:r>
                      </m:e>
                      <m:sub>
                        <m:r>
                          <a:rPr kumimoji="1" lang="en-US" altLang="ja-JP" b="0" i="1" smtClean="0">
                            <a:latin typeface="Cambria Math" panose="02040503050406030204" pitchFamily="18" charset="0"/>
                            <a:ea typeface="Cambria Math" panose="02040503050406030204" pitchFamily="18" charset="0"/>
                          </a:rPr>
                          <m:t>0</m:t>
                        </m:r>
                      </m:sub>
                    </m:sSub>
                  </m:oMath>
                </a14:m>
                <a:r>
                  <a:rPr kumimoji="1" lang="ja-JP" altLang="en-US" dirty="0"/>
                  <a:t> あるいは </a:t>
                </a:r>
                <a14:m>
                  <m:oMath xmlns:m="http://schemas.openxmlformats.org/officeDocument/2006/math">
                    <m:r>
                      <a:rPr lang="ja-JP" altLang="en-US" i="1">
                        <a:latin typeface="Cambria Math" panose="02040503050406030204" pitchFamily="18" charset="0"/>
                      </a:rPr>
                      <m:t>𝜃</m:t>
                    </m:r>
                    <m:r>
                      <a:rPr lang="en-US" altLang="ja-JP" i="1" smtClean="0">
                        <a:latin typeface="Cambria Math" panose="02040503050406030204" pitchFamily="18" charset="0"/>
                        <a:ea typeface="Cambria Math" panose="02040503050406030204" pitchFamily="18" charset="0"/>
                      </a:rPr>
                      <m:t>&lt;</m:t>
                    </m:r>
                    <m:sSub>
                      <m:sSubPr>
                        <m:ctrlPr>
                          <a:rPr lang="en-US" altLang="ja-JP" i="1">
                            <a:latin typeface="Cambria Math" panose="02040503050406030204" pitchFamily="18" charset="0"/>
                            <a:ea typeface="Cambria Math" panose="02040503050406030204" pitchFamily="18" charset="0"/>
                          </a:rPr>
                        </m:ctrlPr>
                      </m:sSubPr>
                      <m:e>
                        <m:r>
                          <a:rPr lang="ja-JP" altLang="en-US" i="1">
                            <a:latin typeface="Cambria Math" panose="02040503050406030204" pitchFamily="18" charset="0"/>
                            <a:ea typeface="Cambria Math" panose="02040503050406030204" pitchFamily="18" charset="0"/>
                          </a:rPr>
                          <m:t>𝜃</m:t>
                        </m:r>
                      </m:e>
                      <m:sub>
                        <m:r>
                          <a:rPr lang="en-US" altLang="ja-JP" i="1">
                            <a:latin typeface="Cambria Math" panose="02040503050406030204" pitchFamily="18" charset="0"/>
                            <a:ea typeface="Cambria Math" panose="02040503050406030204" pitchFamily="18" charset="0"/>
                          </a:rPr>
                          <m:t>0</m:t>
                        </m:r>
                      </m:sub>
                    </m:sSub>
                  </m:oMath>
                </a14:m>
                <a:r>
                  <a:rPr kumimoji="1" lang="ja-JP" altLang="en-US" dirty="0"/>
                  <a:t> となる検定</a:t>
                </a:r>
                <a:r>
                  <a:rPr lang="ja-JP" altLang="en-US" dirty="0"/>
                  <a:t>（例：</a:t>
                </a:r>
                <a:r>
                  <a:rPr lang="en-US" altLang="ja-JP" i="1" dirty="0">
                    <a:latin typeface="Times New Roman" pitchFamily="18" charset="0"/>
                    <a:cs typeface="Times New Roman" pitchFamily="18" charset="0"/>
                  </a:rPr>
                  <a:t>p &gt;</a:t>
                </a:r>
                <a:r>
                  <a:rPr lang="en-US" altLang="ja-JP" dirty="0"/>
                  <a:t> 1/2</a:t>
                </a:r>
                <a:r>
                  <a:rPr lang="ja-JP" altLang="en-US" dirty="0"/>
                  <a:t>）</a:t>
                </a:r>
                <a:r>
                  <a:rPr kumimoji="1" lang="ja-JP" altLang="en-US" dirty="0"/>
                  <a:t>。統計入門の範囲では，検定統計量の標本分布において，右側あるいは左側の一方だけに棄却域を設定する．</a:t>
                </a:r>
                <a:endParaRPr lang="en-US" altLang="ja-JP" dirty="0"/>
              </a:p>
              <a:p>
                <a:r>
                  <a:rPr lang="ja-JP" altLang="en-US" u="sng" dirty="0">
                    <a:solidFill>
                      <a:srgbClr val="FF0000"/>
                    </a:solidFill>
                  </a:rPr>
                  <a:t>両側検定</a:t>
                </a:r>
                <a:r>
                  <a:rPr lang="ja-JP" altLang="en-US" dirty="0"/>
                  <a:t>（</a:t>
                </a:r>
                <a:r>
                  <a:rPr lang="en-US" altLang="ja-JP" dirty="0"/>
                  <a:t>two-sided test</a:t>
                </a:r>
                <a:r>
                  <a:rPr lang="ja-JP" altLang="en-US" dirty="0"/>
                  <a:t>）：</a:t>
                </a:r>
                <a:r>
                  <a:rPr kumimoji="1" lang="ja-JP" altLang="en-US" dirty="0"/>
                  <a:t>対立仮説が </a:t>
                </a:r>
                <a14:m>
                  <m:oMath xmlns:m="http://schemas.openxmlformats.org/officeDocument/2006/math">
                    <m:r>
                      <a:rPr kumimoji="1" lang="ja-JP" altLang="en-US" i="1" smtClean="0">
                        <a:latin typeface="Cambria Math" panose="02040503050406030204" pitchFamily="18" charset="0"/>
                      </a:rPr>
                      <m:t>𝜃</m:t>
                    </m:r>
                    <m:r>
                      <a:rPr kumimoji="1" lang="ja-JP" altLang="en-US" i="1" smtClean="0">
                        <a:latin typeface="Cambria Math" panose="02040503050406030204" pitchFamily="18" charset="0"/>
                      </a:rPr>
                      <m:t>≠</m:t>
                    </m:r>
                    <m:sSub>
                      <m:sSubPr>
                        <m:ctrlPr>
                          <a:rPr kumimoji="1" lang="en-US" altLang="ja-JP" i="1" smtClean="0">
                            <a:latin typeface="Cambria Math" panose="02040503050406030204" pitchFamily="18" charset="0"/>
                            <a:ea typeface="Cambria Math" panose="02040503050406030204" pitchFamily="18" charset="0"/>
                          </a:rPr>
                        </m:ctrlPr>
                      </m:sSubPr>
                      <m:e>
                        <m:r>
                          <a:rPr kumimoji="1" lang="ja-JP" altLang="en-US" i="1" smtClean="0">
                            <a:latin typeface="Cambria Math" panose="02040503050406030204" pitchFamily="18" charset="0"/>
                            <a:ea typeface="Cambria Math" panose="02040503050406030204" pitchFamily="18" charset="0"/>
                          </a:rPr>
                          <m:t>𝜃</m:t>
                        </m:r>
                      </m:e>
                      <m:sub>
                        <m:r>
                          <a:rPr kumimoji="1" lang="en-US" altLang="ja-JP" b="0" i="1" smtClean="0">
                            <a:latin typeface="Cambria Math" panose="02040503050406030204" pitchFamily="18" charset="0"/>
                            <a:ea typeface="Cambria Math" panose="02040503050406030204" pitchFamily="18" charset="0"/>
                          </a:rPr>
                          <m:t>0</m:t>
                        </m:r>
                      </m:sub>
                    </m:sSub>
                  </m:oMath>
                </a14:m>
                <a:r>
                  <a:rPr kumimoji="1" lang="ja-JP" altLang="en-US" dirty="0"/>
                  <a:t> となる検定</a:t>
                </a:r>
                <a:r>
                  <a:rPr lang="ja-JP" altLang="en-US" dirty="0"/>
                  <a:t>．検定統計量の標本分布において，右側および左側の両方に棄却域を設定する．</a:t>
                </a:r>
                <a:endParaRPr lang="en-US" altLang="ja-JP" dirty="0"/>
              </a:p>
              <a:p>
                <a:pPr lvl="1"/>
                <a:r>
                  <a:rPr lang="ja-JP" altLang="en-US" dirty="0"/>
                  <a:t>例：餌ＡとＢの効果は同じではない（</a:t>
                </a:r>
                <a:r>
                  <a:rPr lang="en-US" altLang="ja-JP" i="1" dirty="0">
                    <a:latin typeface="Times New Roman" pitchFamily="18" charset="0"/>
                    <a:cs typeface="Times New Roman" pitchFamily="18" charset="0"/>
                  </a:rPr>
                  <a:t>p </a:t>
                </a:r>
                <a:r>
                  <a:rPr lang="ja-JP" altLang="en-US" i="1" dirty="0">
                    <a:latin typeface="Times New Roman" pitchFamily="18" charset="0"/>
                    <a:cs typeface="Times New Roman" pitchFamily="18" charset="0"/>
                  </a:rPr>
                  <a:t>≠ </a:t>
                </a:r>
                <a:r>
                  <a:rPr lang="en-US" altLang="ja-JP" dirty="0"/>
                  <a:t>1/2</a:t>
                </a:r>
                <a:r>
                  <a:rPr lang="ja-JP" altLang="en-US" dirty="0"/>
                  <a:t>）</a:t>
                </a:r>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481" t="-2291" r="-1556"/>
                </a:stretch>
              </a:blipFill>
            </p:spPr>
            <p:txBody>
              <a:bodyPr/>
              <a:lstStyle/>
              <a:p>
                <a:r>
                  <a:rPr lang="ja-JP" altLang="en-US">
                    <a:noFill/>
                  </a:rPr>
                  <a:t> </a:t>
                </a:r>
              </a:p>
            </p:txBody>
          </p:sp>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a:bodyPr>
              <a:lstStyle/>
              <a:p>
                <a:r>
                  <a:rPr lang="ja-JP" altLang="en-US" dirty="0"/>
                  <a:t>対立仮説が帰無仮説 </a:t>
                </a:r>
                <a14:m>
                  <m:oMath xmlns:m="http://schemas.openxmlformats.org/officeDocument/2006/math">
                    <m:r>
                      <a:rPr kumimoji="1" lang="ja-JP" altLang="en-US" i="1" smtClean="0">
                        <a:latin typeface="Cambria Math" panose="02040503050406030204" pitchFamily="18" charset="0"/>
                      </a:rPr>
                      <m:t>𝜃</m:t>
                    </m:r>
                    <m:r>
                      <a:rPr kumimoji="1" lang="en-US" altLang="ja-JP" b="0" i="1" smtClean="0">
                        <a:latin typeface="Cambria Math" panose="02040503050406030204" pitchFamily="18" charset="0"/>
                        <a:ea typeface="Cambria Math" panose="02040503050406030204" pitchFamily="18" charset="0"/>
                      </a:rPr>
                      <m:t>=</m:t>
                    </m:r>
                    <m:sSub>
                      <m:sSubPr>
                        <m:ctrlPr>
                          <a:rPr kumimoji="1" lang="en-US" altLang="ja-JP" i="1" smtClean="0">
                            <a:latin typeface="Cambria Math" panose="02040503050406030204" pitchFamily="18" charset="0"/>
                            <a:ea typeface="Cambria Math" panose="02040503050406030204" pitchFamily="18" charset="0"/>
                          </a:rPr>
                        </m:ctrlPr>
                      </m:sSubPr>
                      <m:e>
                        <m:r>
                          <a:rPr kumimoji="1" lang="ja-JP" altLang="en-US" i="1" smtClean="0">
                            <a:latin typeface="Cambria Math" panose="02040503050406030204" pitchFamily="18" charset="0"/>
                            <a:ea typeface="Cambria Math" panose="02040503050406030204" pitchFamily="18" charset="0"/>
                          </a:rPr>
                          <m:t>𝜃</m:t>
                        </m:r>
                      </m:e>
                      <m:sub>
                        <m:r>
                          <a:rPr kumimoji="1" lang="en-US" altLang="ja-JP" b="0" i="1" smtClean="0">
                            <a:latin typeface="Cambria Math" panose="02040503050406030204" pitchFamily="18" charset="0"/>
                            <a:ea typeface="Cambria Math" panose="02040503050406030204" pitchFamily="18" charset="0"/>
                          </a:rPr>
                          <m:t>0</m:t>
                        </m:r>
                      </m:sub>
                    </m:sSub>
                  </m:oMath>
                </a14:m>
                <a:r>
                  <a:rPr lang="ja-JP" altLang="en-US" dirty="0"/>
                  <a:t> の単なる否定（例：</a:t>
                </a:r>
                <a:r>
                  <a:rPr lang="en-US" altLang="ja-JP" i="1" dirty="0">
                    <a:latin typeface="Times New Roman" pitchFamily="18" charset="0"/>
                    <a:cs typeface="Times New Roman" pitchFamily="18" charset="0"/>
                  </a:rPr>
                  <a:t>p </a:t>
                </a:r>
                <a:r>
                  <a:rPr lang="ja-JP" altLang="en-US" i="1" dirty="0">
                    <a:latin typeface="Times New Roman" pitchFamily="18" charset="0"/>
                    <a:cs typeface="Times New Roman" pitchFamily="18" charset="0"/>
                  </a:rPr>
                  <a:t>≠ </a:t>
                </a:r>
                <a:r>
                  <a:rPr lang="en-US" altLang="ja-JP" dirty="0"/>
                  <a:t>1/2</a:t>
                </a:r>
                <a:r>
                  <a:rPr lang="ja-JP" altLang="en-US" dirty="0"/>
                  <a:t>）であるならば，標本分布の右側でも左側でも，外側に外れるにしたがって，対立仮説のもっともらしさが上昇する．</a:t>
                </a:r>
                <a:endParaRPr lang="en-US" altLang="ja-JP" dirty="0"/>
              </a:p>
              <a:p>
                <a:r>
                  <a:rPr kumimoji="1" lang="ja-JP" altLang="en-US" dirty="0"/>
                  <a:t>したがって，棄却域を分布の両側に設定する．</a:t>
                </a:r>
                <a:endParaRPr kumimoji="1" lang="en-US" altLang="ja-JP" dirty="0"/>
              </a:p>
              <a:p>
                <a:r>
                  <a:rPr lang="ja-JP" altLang="en-US" dirty="0"/>
                  <a:t>有意水準 </a:t>
                </a:r>
                <a:r>
                  <a:rPr lang="en-US" altLang="ja-JP" i="1" dirty="0">
                    <a:latin typeface="Times New Roman" pitchFamily="18" charset="0"/>
                    <a:cs typeface="Times New Roman" pitchFamily="18" charset="0"/>
                  </a:rPr>
                  <a:t>α</a:t>
                </a:r>
                <a:r>
                  <a:rPr lang="en-US" altLang="ja-JP" dirty="0"/>
                  <a:t> </a:t>
                </a:r>
                <a:r>
                  <a:rPr lang="ja-JP" altLang="en-US" dirty="0"/>
                  <a:t>のとき，片側では </a:t>
                </a:r>
                <a:r>
                  <a:rPr lang="en-US" altLang="ja-JP" i="1" dirty="0">
                    <a:latin typeface="Times New Roman" pitchFamily="18" charset="0"/>
                    <a:cs typeface="Times New Roman" pitchFamily="18" charset="0"/>
                  </a:rPr>
                  <a:t>α</a:t>
                </a:r>
                <a:r>
                  <a:rPr lang="en-US" altLang="ja-JP" dirty="0"/>
                  <a:t>/2 </a:t>
                </a:r>
                <a:r>
                  <a:rPr lang="ja-JP" altLang="en-US" dirty="0"/>
                  <a:t>の棄却域を設定する．（信頼区間の構成と似ている）</a:t>
                </a:r>
                <a:endParaRPr lang="en-US" altLang="ja-JP" dirty="0"/>
              </a:p>
              <a:p>
                <a:pPr lvl="1"/>
                <a:r>
                  <a:rPr lang="ja-JP" altLang="en-US" dirty="0"/>
                  <a:t>例：有意水準 </a:t>
                </a:r>
                <a:r>
                  <a:rPr lang="en-US" altLang="ja-JP" dirty="0"/>
                  <a:t>5 %</a:t>
                </a:r>
                <a:r>
                  <a:rPr lang="ja-JP" altLang="en-US" dirty="0"/>
                  <a:t>ならば，片側 </a:t>
                </a:r>
                <a:r>
                  <a:rPr lang="en-US" altLang="ja-JP" dirty="0"/>
                  <a:t>2.5 % </a:t>
                </a:r>
                <a:r>
                  <a:rPr lang="ja-JP" altLang="en-US" dirty="0"/>
                  <a:t>ずつ．</a:t>
                </a:r>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2426" r="-3704"/>
                </a:stretch>
              </a:blipFill>
            </p:spPr>
            <p:txBody>
              <a:bodyPr/>
              <a:lstStyle/>
              <a:p>
                <a:r>
                  <a:rPr lang="ja-JP" altLang="en-US">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コンテンツ プレースホルダー 6">
            <a:extLst>
              <a:ext uri="{FF2B5EF4-FFF2-40B4-BE49-F238E27FC236}">
                <a16:creationId xmlns:a16="http://schemas.microsoft.com/office/drawing/2014/main" id="{FC378332-A414-4180-9D5D-4B90337FD5A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7704" y="1196752"/>
            <a:ext cx="5120900" cy="4320000"/>
          </a:xfrm>
        </p:spPr>
      </p:pic>
      <p:sp>
        <p:nvSpPr>
          <p:cNvPr id="2" name="タイトル 1"/>
          <p:cNvSpPr>
            <a:spLocks noGrp="1"/>
          </p:cNvSpPr>
          <p:nvPr>
            <p:ph type="title"/>
          </p:nvPr>
        </p:nvSpPr>
        <p:spPr/>
        <p:txBody>
          <a:bodyPr>
            <a:normAutofit/>
          </a:bodyPr>
          <a:lstStyle/>
          <a:p>
            <a:r>
              <a:rPr lang="ja-JP" altLang="en-US" dirty="0"/>
              <a:t>片側検定の棄却域</a:t>
            </a:r>
            <a:endParaRPr kumimoji="1" lang="ja-JP" altLang="en-US" dirty="0"/>
          </a:p>
        </p:txBody>
      </p:sp>
      <p:sp>
        <p:nvSpPr>
          <p:cNvPr id="5" name="テキスト ボックス 4"/>
          <p:cNvSpPr txBox="1"/>
          <p:nvPr/>
        </p:nvSpPr>
        <p:spPr>
          <a:xfrm>
            <a:off x="6357950" y="2928934"/>
            <a:ext cx="184731" cy="369332"/>
          </a:xfrm>
          <a:prstGeom prst="rect">
            <a:avLst/>
          </a:prstGeom>
          <a:noFill/>
        </p:spPr>
        <p:txBody>
          <a:bodyPr wrap="none" rtlCol="0">
            <a:spAutoFit/>
          </a:bodyPr>
          <a:lstStyle/>
          <a:p>
            <a:endParaRPr kumimoji="1" lang="ja-JP" altLang="en-US" dirty="0"/>
          </a:p>
        </p:txBody>
      </p:sp>
      <p:cxnSp>
        <p:nvCxnSpPr>
          <p:cNvPr id="11" name="直線矢印コネクタ 10"/>
          <p:cNvCxnSpPr/>
          <p:nvPr/>
        </p:nvCxnSpPr>
        <p:spPr>
          <a:xfrm rot="5400000">
            <a:off x="5478688" y="4577606"/>
            <a:ext cx="714380" cy="28575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624C0406-C41E-47BE-91CF-1A29279C3697}"/>
                  </a:ext>
                </a:extLst>
              </p:cNvPr>
              <p:cNvSpPr txBox="1"/>
              <p:nvPr/>
            </p:nvSpPr>
            <p:spPr>
              <a:xfrm>
                <a:off x="5948378" y="3864896"/>
                <a:ext cx="30745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sz="2800" i="1" smtClean="0">
                          <a:latin typeface="Cambria Math" panose="02040503050406030204" pitchFamily="18" charset="0"/>
                        </a:rPr>
                        <m:t>𝛼</m:t>
                      </m:r>
                    </m:oMath>
                  </m:oMathPara>
                </a14:m>
                <a:endParaRPr kumimoji="1" lang="ja-JP" altLang="en-US" sz="2800" dirty="0"/>
              </a:p>
            </p:txBody>
          </p:sp>
        </mc:Choice>
        <mc:Fallback xmlns="">
          <p:sp>
            <p:nvSpPr>
              <p:cNvPr id="14" name="テキスト ボックス 13">
                <a:extLst>
                  <a:ext uri="{FF2B5EF4-FFF2-40B4-BE49-F238E27FC236}">
                    <a16:creationId xmlns:a16="http://schemas.microsoft.com/office/drawing/2014/main" id="{624C0406-C41E-47BE-91CF-1A29279C3697}"/>
                  </a:ext>
                </a:extLst>
              </p:cNvPr>
              <p:cNvSpPr txBox="1">
                <a:spLocks noRot="1" noChangeAspect="1" noMove="1" noResize="1" noEditPoints="1" noAdjustHandles="1" noChangeArrowheads="1" noChangeShapeType="1" noTextEdit="1"/>
              </p:cNvSpPr>
              <p:nvPr/>
            </p:nvSpPr>
            <p:spPr>
              <a:xfrm>
                <a:off x="5948378" y="3864896"/>
                <a:ext cx="307455" cy="430887"/>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066106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コンテンツ プレースホルダー 9">
            <a:extLst>
              <a:ext uri="{FF2B5EF4-FFF2-40B4-BE49-F238E27FC236}">
                <a16:creationId xmlns:a16="http://schemas.microsoft.com/office/drawing/2014/main" id="{5E4FB728-5A14-410D-972F-057734D0206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29975" y="1078544"/>
            <a:ext cx="4973580" cy="4320000"/>
          </a:xfrm>
        </p:spPr>
      </p:pic>
      <p:sp>
        <p:nvSpPr>
          <p:cNvPr id="2" name="タイトル 1"/>
          <p:cNvSpPr>
            <a:spLocks noGrp="1"/>
          </p:cNvSpPr>
          <p:nvPr>
            <p:ph type="title"/>
          </p:nvPr>
        </p:nvSpPr>
        <p:spPr/>
        <p:txBody>
          <a:bodyPr>
            <a:normAutofit/>
          </a:bodyPr>
          <a:lstStyle/>
          <a:p>
            <a:r>
              <a:rPr lang="ja-JP" altLang="en-US" dirty="0"/>
              <a:t>両側検定の棄却域</a:t>
            </a:r>
            <a:endParaRPr kumimoji="1" lang="ja-JP" altLang="en-US" dirty="0"/>
          </a:p>
        </p:txBody>
      </p:sp>
      <p:sp>
        <p:nvSpPr>
          <p:cNvPr id="5" name="テキスト ボックス 4"/>
          <p:cNvSpPr txBox="1"/>
          <p:nvPr/>
        </p:nvSpPr>
        <p:spPr>
          <a:xfrm>
            <a:off x="6357950" y="2928934"/>
            <a:ext cx="184731" cy="369332"/>
          </a:xfrm>
          <a:prstGeom prst="rect">
            <a:avLst/>
          </a:prstGeom>
          <a:noFill/>
        </p:spPr>
        <p:txBody>
          <a:bodyPr wrap="none" rtlCol="0">
            <a:spAutoFit/>
          </a:bodyPr>
          <a:lstStyle/>
          <a:p>
            <a:endParaRPr kumimoji="1" lang="ja-JP" altLang="en-US" dirty="0"/>
          </a:p>
        </p:txBody>
      </p:sp>
      <p:cxnSp>
        <p:nvCxnSpPr>
          <p:cNvPr id="9" name="直線矢印コネクタ 8"/>
          <p:cNvCxnSpPr/>
          <p:nvPr/>
        </p:nvCxnSpPr>
        <p:spPr>
          <a:xfrm rot="16200000" flipH="1">
            <a:off x="2486106" y="4355321"/>
            <a:ext cx="857256" cy="5715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a:off x="5478688" y="4577606"/>
            <a:ext cx="714380" cy="28575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テキスト ボックス 11"/>
              <p:cNvSpPr txBox="1"/>
              <p:nvPr/>
            </p:nvSpPr>
            <p:spPr>
              <a:xfrm>
                <a:off x="1071538" y="5643578"/>
                <a:ext cx="5724516" cy="666529"/>
              </a:xfrm>
              <a:prstGeom prst="rect">
                <a:avLst/>
              </a:prstGeom>
              <a:noFill/>
            </p:spPr>
            <p:txBody>
              <a:bodyPr wrap="none" rtlCol="0">
                <a:spAutoFit/>
              </a:bodyPr>
              <a:lstStyle/>
              <a:p>
                <a:r>
                  <a:rPr lang="ja-JP" altLang="en-US" sz="2800" dirty="0"/>
                  <a:t>両側あわせての有意水準：</a:t>
                </a:r>
                <a14:m>
                  <m:oMath xmlns:m="http://schemas.openxmlformats.org/officeDocument/2006/math">
                    <m:f>
                      <m:fPr>
                        <m:ctrlPr>
                          <a:rPr lang="en-US" altLang="ja-JP" sz="2800" i="1" smtClean="0">
                            <a:latin typeface="Cambria Math" panose="02040503050406030204" pitchFamily="18" charset="0"/>
                          </a:rPr>
                        </m:ctrlPr>
                      </m:fPr>
                      <m:num>
                        <m:r>
                          <a:rPr lang="ja-JP" altLang="en-US" sz="2800" i="1" smtClean="0">
                            <a:latin typeface="Cambria Math" panose="02040503050406030204" pitchFamily="18" charset="0"/>
                          </a:rPr>
                          <m:t>𝛼</m:t>
                        </m:r>
                      </m:num>
                      <m:den>
                        <m:r>
                          <a:rPr lang="en-US" altLang="ja-JP" sz="2800" b="0" i="1" smtClean="0">
                            <a:latin typeface="Cambria Math" panose="02040503050406030204" pitchFamily="18" charset="0"/>
                          </a:rPr>
                          <m:t>2</m:t>
                        </m:r>
                      </m:den>
                    </m:f>
                    <m:r>
                      <a:rPr lang="en-US" altLang="ja-JP" sz="2800" b="0" i="1" smtClean="0">
                        <a:latin typeface="Cambria Math" panose="02040503050406030204" pitchFamily="18" charset="0"/>
                      </a:rPr>
                      <m:t>+</m:t>
                    </m:r>
                    <m:f>
                      <m:fPr>
                        <m:ctrlPr>
                          <a:rPr lang="en-US" altLang="ja-JP" sz="2800" b="0" i="1" smtClean="0">
                            <a:latin typeface="Cambria Math" panose="02040503050406030204" pitchFamily="18" charset="0"/>
                          </a:rPr>
                        </m:ctrlPr>
                      </m:fPr>
                      <m:num>
                        <m:r>
                          <a:rPr lang="ja-JP" altLang="en-US" sz="2800" b="0" i="1" smtClean="0">
                            <a:latin typeface="Cambria Math" panose="02040503050406030204" pitchFamily="18" charset="0"/>
                          </a:rPr>
                          <m:t>𝛼</m:t>
                        </m:r>
                      </m:num>
                      <m:den>
                        <m:r>
                          <a:rPr lang="en-US" altLang="ja-JP" sz="2800" b="0" i="1" smtClean="0">
                            <a:latin typeface="Cambria Math" panose="02040503050406030204" pitchFamily="18" charset="0"/>
                          </a:rPr>
                          <m:t>2</m:t>
                        </m:r>
                      </m:den>
                    </m:f>
                    <m:r>
                      <a:rPr lang="en-US" altLang="ja-JP" sz="2800" b="0" i="0" smtClean="0">
                        <a:latin typeface="Cambria Math" panose="02040503050406030204" pitchFamily="18" charset="0"/>
                      </a:rPr>
                      <m:t>=</m:t>
                    </m:r>
                    <m:r>
                      <m:rPr>
                        <m:sty m:val="p"/>
                      </m:rPr>
                      <a:rPr lang="el-GR" altLang="ja-JP" sz="2800" b="0" i="1" smtClean="0">
                        <a:latin typeface="Cambria Math" panose="02040503050406030204" pitchFamily="18" charset="0"/>
                        <a:ea typeface="Cambria Math" panose="02040503050406030204" pitchFamily="18" charset="0"/>
                      </a:rPr>
                      <m:t>α</m:t>
                    </m:r>
                  </m:oMath>
                </a14:m>
                <a:endParaRPr kumimoji="1" lang="ja-JP" altLang="en-US" sz="2800"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1071538" y="5643578"/>
                <a:ext cx="5724516" cy="666529"/>
              </a:xfrm>
              <a:prstGeom prst="rect">
                <a:avLst/>
              </a:prstGeom>
              <a:blipFill>
                <a:blip r:embed="rId4"/>
                <a:stretch>
                  <a:fillRect l="-2236" t="-6422" b="-733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624C0406-C41E-47BE-91CF-1A29279C3697}"/>
                  </a:ext>
                </a:extLst>
              </p:cNvPr>
              <p:cNvSpPr txBox="1"/>
              <p:nvPr/>
            </p:nvSpPr>
            <p:spPr>
              <a:xfrm>
                <a:off x="5948512" y="3502757"/>
                <a:ext cx="307456" cy="7349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2800" i="1" smtClean="0">
                              <a:latin typeface="Cambria Math" panose="02040503050406030204" pitchFamily="18" charset="0"/>
                            </a:rPr>
                          </m:ctrlPr>
                        </m:fPr>
                        <m:num>
                          <m:r>
                            <a:rPr kumimoji="1" lang="ja-JP" altLang="en-US" sz="2800" i="1" smtClean="0">
                              <a:latin typeface="Cambria Math" panose="02040503050406030204" pitchFamily="18" charset="0"/>
                            </a:rPr>
                            <m:t>𝛼</m:t>
                          </m:r>
                        </m:num>
                        <m:den>
                          <m:r>
                            <a:rPr kumimoji="1" lang="en-US" altLang="ja-JP" sz="2800" b="0" i="1" smtClean="0">
                              <a:latin typeface="Cambria Math" panose="02040503050406030204" pitchFamily="18" charset="0"/>
                            </a:rPr>
                            <m:t>2</m:t>
                          </m:r>
                        </m:den>
                      </m:f>
                    </m:oMath>
                  </m:oMathPara>
                </a14:m>
                <a:endParaRPr kumimoji="1" lang="ja-JP" altLang="en-US" sz="2800" dirty="0"/>
              </a:p>
            </p:txBody>
          </p:sp>
        </mc:Choice>
        <mc:Fallback xmlns="">
          <p:sp>
            <p:nvSpPr>
              <p:cNvPr id="14" name="テキスト ボックス 13">
                <a:extLst>
                  <a:ext uri="{FF2B5EF4-FFF2-40B4-BE49-F238E27FC236}">
                    <a16:creationId xmlns:a16="http://schemas.microsoft.com/office/drawing/2014/main" id="{624C0406-C41E-47BE-91CF-1A29279C3697}"/>
                  </a:ext>
                </a:extLst>
              </p:cNvPr>
              <p:cNvSpPr txBox="1">
                <a:spLocks noRot="1" noChangeAspect="1" noMove="1" noResize="1" noEditPoints="1" noAdjustHandles="1" noChangeArrowheads="1" noChangeShapeType="1" noTextEdit="1"/>
              </p:cNvSpPr>
              <p:nvPr/>
            </p:nvSpPr>
            <p:spPr>
              <a:xfrm>
                <a:off x="5948512" y="3502757"/>
                <a:ext cx="307456" cy="734945"/>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513DBE15-6725-44E4-BA34-6C55BAB267C6}"/>
                  </a:ext>
                </a:extLst>
              </p:cNvPr>
              <p:cNvSpPr txBox="1"/>
              <p:nvPr/>
            </p:nvSpPr>
            <p:spPr>
              <a:xfrm>
                <a:off x="2307932" y="3361421"/>
                <a:ext cx="307456" cy="7349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2800" i="1" smtClean="0">
                              <a:latin typeface="Cambria Math" panose="02040503050406030204" pitchFamily="18" charset="0"/>
                            </a:rPr>
                          </m:ctrlPr>
                        </m:fPr>
                        <m:num>
                          <m:r>
                            <a:rPr kumimoji="1" lang="ja-JP" altLang="en-US" sz="2800" i="1" smtClean="0">
                              <a:latin typeface="Cambria Math" panose="02040503050406030204" pitchFamily="18" charset="0"/>
                            </a:rPr>
                            <m:t>𝛼</m:t>
                          </m:r>
                        </m:num>
                        <m:den>
                          <m:r>
                            <a:rPr kumimoji="1" lang="en-US" altLang="ja-JP" sz="2800" b="0" i="1" smtClean="0">
                              <a:latin typeface="Cambria Math" panose="02040503050406030204" pitchFamily="18" charset="0"/>
                            </a:rPr>
                            <m:t>2</m:t>
                          </m:r>
                        </m:den>
                      </m:f>
                    </m:oMath>
                  </m:oMathPara>
                </a14:m>
                <a:endParaRPr kumimoji="1" lang="ja-JP" altLang="en-US" sz="2800" dirty="0"/>
              </a:p>
            </p:txBody>
          </p:sp>
        </mc:Choice>
        <mc:Fallback xmlns="">
          <p:sp>
            <p:nvSpPr>
              <p:cNvPr id="16" name="テキスト ボックス 15">
                <a:extLst>
                  <a:ext uri="{FF2B5EF4-FFF2-40B4-BE49-F238E27FC236}">
                    <a16:creationId xmlns:a16="http://schemas.microsoft.com/office/drawing/2014/main" id="{513DBE15-6725-44E4-BA34-6C55BAB267C6}"/>
                  </a:ext>
                </a:extLst>
              </p:cNvPr>
              <p:cNvSpPr txBox="1">
                <a:spLocks noRot="1" noChangeAspect="1" noMove="1" noResize="1" noEditPoints="1" noAdjustHandles="1" noChangeArrowheads="1" noChangeShapeType="1" noTextEdit="1"/>
              </p:cNvSpPr>
              <p:nvPr/>
            </p:nvSpPr>
            <p:spPr>
              <a:xfrm>
                <a:off x="2307932" y="3361421"/>
                <a:ext cx="307456" cy="734945"/>
              </a:xfrm>
              <a:prstGeom prst="rect">
                <a:avLst/>
              </a:prstGeom>
              <a:blipFill>
                <a:blip r:embed="rId6"/>
                <a:stretch>
                  <a:fillRect/>
                </a:stretch>
              </a:blipFill>
            </p:spPr>
            <p:txBody>
              <a:bodyPr/>
              <a:lstStyle/>
              <a:p>
                <a:r>
                  <a:rPr lang="ja-JP" altLang="en-US">
                    <a:noFill/>
                  </a:rPr>
                  <a:t> </a:t>
                </a:r>
              </a:p>
            </p:txBody>
          </p:sp>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２種類の過誤</a:t>
            </a:r>
            <a:endParaRPr kumimoji="1" lang="ja-JP" altLang="en-US" dirty="0"/>
          </a:p>
        </p:txBody>
      </p:sp>
      <p:graphicFrame>
        <p:nvGraphicFramePr>
          <p:cNvPr id="4" name="コンテンツ プレースホルダ 3"/>
          <p:cNvGraphicFramePr>
            <a:graphicFrameLocks noGrp="1"/>
          </p:cNvGraphicFramePr>
          <p:nvPr>
            <p:ph idx="1"/>
          </p:nvPr>
        </p:nvGraphicFramePr>
        <p:xfrm>
          <a:off x="457200" y="1600200"/>
          <a:ext cx="8229600" cy="2926080"/>
        </p:xfrm>
        <a:graphic>
          <a:graphicData uri="http://schemas.openxmlformats.org/drawingml/2006/table">
            <a:tbl>
              <a:tblPr firstRow="1" bandRow="1">
                <a:tableStyleId>{5C22544A-7EE6-4342-B048-85BDC9FD1C3A}</a:tableStyleId>
              </a:tblPr>
              <a:tblGrid>
                <a:gridCol w="11144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2664623">
                  <a:extLst>
                    <a:ext uri="{9D8B030D-6E8A-4147-A177-3AD203B41FA5}">
                      <a16:colId xmlns:a16="http://schemas.microsoft.com/office/drawing/2014/main" val="20002"/>
                    </a:ext>
                  </a:extLst>
                </a:gridCol>
                <a:gridCol w="2664623">
                  <a:extLst>
                    <a:ext uri="{9D8B030D-6E8A-4147-A177-3AD203B41FA5}">
                      <a16:colId xmlns:a16="http://schemas.microsoft.com/office/drawing/2014/main" val="20003"/>
                    </a:ext>
                  </a:extLst>
                </a:gridCol>
              </a:tblGrid>
              <a:tr h="370840">
                <a:tc rowSpan="2" gridSpan="2">
                  <a:txBody>
                    <a:bodyPr/>
                    <a:lstStyle/>
                    <a:p>
                      <a:endParaRPr kumimoji="1" lang="ja-JP" altLang="en-US" dirty="0"/>
                    </a:p>
                  </a:txBody>
                  <a:tcPr/>
                </a:tc>
                <a:tc rowSpan="2" hMerge="1">
                  <a:txBody>
                    <a:bodyPr/>
                    <a:lstStyle/>
                    <a:p>
                      <a:endParaRPr kumimoji="1" lang="ja-JP" altLang="en-US" dirty="0"/>
                    </a:p>
                  </a:txBody>
                  <a:tcPr/>
                </a:tc>
                <a:tc gridSpan="2">
                  <a:txBody>
                    <a:bodyPr/>
                    <a:lstStyle/>
                    <a:p>
                      <a:pPr algn="ctr"/>
                      <a:r>
                        <a:rPr kumimoji="1" lang="ja-JP" altLang="en-US" sz="2800" dirty="0"/>
                        <a:t>採択する仮説</a:t>
                      </a:r>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gridSpan="2" vMerge="1">
                  <a:txBody>
                    <a:bodyPr/>
                    <a:lstStyle/>
                    <a:p>
                      <a:endParaRPr kumimoji="1" lang="ja-JP" altLang="en-US" dirty="0"/>
                    </a:p>
                  </a:txBody>
                  <a:tcPr/>
                </a:tc>
                <a:tc hMerge="1" vMerge="1">
                  <a:txBody>
                    <a:bodyPr/>
                    <a:lstStyle/>
                    <a:p>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dirty="0"/>
                        <a:t>H</a:t>
                      </a:r>
                      <a:r>
                        <a:rPr kumimoji="1" lang="en-US" altLang="ja-JP" sz="2800" baseline="-25000" dirty="0"/>
                        <a:t>0</a:t>
                      </a:r>
                      <a:r>
                        <a:rPr kumimoji="1" lang="ja-JP" altLang="en-US" sz="2800" dirty="0"/>
                        <a:t> を採択</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dirty="0"/>
                        <a:t>H</a:t>
                      </a:r>
                      <a:r>
                        <a:rPr kumimoji="1" lang="en-US" altLang="ja-JP" sz="2800" baseline="-25000" dirty="0"/>
                        <a:t>1</a:t>
                      </a:r>
                      <a:r>
                        <a:rPr kumimoji="1" lang="en-US" altLang="ja-JP" sz="2800" dirty="0"/>
                        <a:t> </a:t>
                      </a:r>
                      <a:r>
                        <a:rPr kumimoji="1" lang="ja-JP" altLang="en-US" sz="2800" dirty="0"/>
                        <a:t>を採択</a:t>
                      </a:r>
                    </a:p>
                  </a:txBody>
                  <a:tcPr/>
                </a:tc>
                <a:extLst>
                  <a:ext uri="{0D108BD9-81ED-4DB2-BD59-A6C34878D82A}">
                    <a16:rowId xmlns:a16="http://schemas.microsoft.com/office/drawing/2014/main" val="10001"/>
                  </a:ext>
                </a:extLst>
              </a:tr>
              <a:tr h="370840">
                <a:tc rowSpan="2">
                  <a:txBody>
                    <a:bodyPr/>
                    <a:lstStyle/>
                    <a:p>
                      <a:pPr algn="ctr"/>
                      <a:r>
                        <a:rPr kumimoji="1" lang="ja-JP" altLang="en-US" sz="3200" dirty="0"/>
                        <a:t>真実</a:t>
                      </a:r>
                    </a:p>
                  </a:txBody>
                  <a:tcPr anchor="ctr"/>
                </a:tc>
                <a:tc>
                  <a:txBody>
                    <a:bodyPr/>
                    <a:lstStyle/>
                    <a:p>
                      <a:pPr algn="ctr"/>
                      <a:r>
                        <a:rPr kumimoji="1" lang="en-US" altLang="ja-JP" sz="2800" dirty="0"/>
                        <a:t>H</a:t>
                      </a:r>
                      <a:r>
                        <a:rPr kumimoji="1" lang="en-US" altLang="ja-JP" sz="2800" baseline="-25000" dirty="0"/>
                        <a:t>0</a:t>
                      </a:r>
                      <a:r>
                        <a:rPr kumimoji="1" lang="ja-JP" altLang="en-US" sz="2800" dirty="0"/>
                        <a:t> が真</a:t>
                      </a:r>
                    </a:p>
                  </a:txBody>
                  <a:tcPr anchor="ctr"/>
                </a:tc>
                <a:tc>
                  <a:txBody>
                    <a:bodyPr/>
                    <a:lstStyle/>
                    <a:p>
                      <a:pPr algn="ctr"/>
                      <a:r>
                        <a:rPr kumimoji="1" lang="ja-JP" altLang="en-US" sz="2800" dirty="0"/>
                        <a:t>正しい判定</a:t>
                      </a:r>
                    </a:p>
                  </a:txBody>
                  <a:tcPr anchor="ctr"/>
                </a:tc>
                <a:tc>
                  <a:txBody>
                    <a:bodyPr/>
                    <a:lstStyle/>
                    <a:p>
                      <a:pPr algn="ctr"/>
                      <a:r>
                        <a:rPr kumimoji="1" lang="ja-JP" altLang="en-US" sz="2800" b="1" dirty="0">
                          <a:solidFill>
                            <a:srgbClr val="FF0000"/>
                          </a:solidFill>
                        </a:rPr>
                        <a:t>第１種の誤り</a:t>
                      </a:r>
                      <a:endParaRPr kumimoji="1" lang="en-US" altLang="ja-JP" sz="2800" b="1" dirty="0">
                        <a:solidFill>
                          <a:srgbClr val="FF0000"/>
                        </a:solidFill>
                      </a:endParaRPr>
                    </a:p>
                    <a:p>
                      <a:pPr algn="ctr"/>
                      <a:r>
                        <a:rPr kumimoji="1" lang="ja-JP" altLang="en-US" sz="2800" b="0" dirty="0">
                          <a:solidFill>
                            <a:schemeClr val="tx1"/>
                          </a:solidFill>
                        </a:rPr>
                        <a:t>（</a:t>
                      </a:r>
                      <a:r>
                        <a:rPr kumimoji="1" lang="en-US" altLang="ja-JP" sz="2800" b="0" dirty="0">
                          <a:solidFill>
                            <a:schemeClr val="tx1"/>
                          </a:solidFill>
                          <a:latin typeface="Times New Roman" pitchFamily="18" charset="0"/>
                          <a:cs typeface="Times New Roman" pitchFamily="18" charset="0"/>
                        </a:rPr>
                        <a:t>type I error</a:t>
                      </a:r>
                      <a:r>
                        <a:rPr kumimoji="1" lang="ja-JP" altLang="en-US" sz="2800" b="0" dirty="0">
                          <a:solidFill>
                            <a:schemeClr val="tx1"/>
                          </a:solidFill>
                        </a:rPr>
                        <a:t>）</a:t>
                      </a:r>
                    </a:p>
                  </a:txBody>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pPr algn="ctr"/>
                      <a:r>
                        <a:rPr kumimoji="1" lang="en-US" altLang="ja-JP" sz="2800" dirty="0"/>
                        <a:t>H</a:t>
                      </a:r>
                      <a:r>
                        <a:rPr kumimoji="1" lang="en-US" altLang="ja-JP" sz="2800" baseline="-25000" dirty="0"/>
                        <a:t>1</a:t>
                      </a:r>
                      <a:r>
                        <a:rPr kumimoji="1" lang="en-US" altLang="ja-JP" sz="2800" dirty="0"/>
                        <a:t> </a:t>
                      </a:r>
                      <a:r>
                        <a:rPr kumimoji="1" lang="ja-JP" altLang="en-US" sz="2800" dirty="0"/>
                        <a:t>が真</a:t>
                      </a:r>
                    </a:p>
                  </a:txBody>
                  <a:tcPr anchor="ctr"/>
                </a:tc>
                <a:tc>
                  <a:txBody>
                    <a:bodyPr/>
                    <a:lstStyle/>
                    <a:p>
                      <a:pPr algn="ctr"/>
                      <a:r>
                        <a:rPr kumimoji="1" lang="ja-JP" altLang="en-US" sz="2800" b="1" dirty="0">
                          <a:solidFill>
                            <a:srgbClr val="FF0000"/>
                          </a:solidFill>
                        </a:rPr>
                        <a:t>第２種の誤り</a:t>
                      </a:r>
                      <a:endParaRPr kumimoji="1" lang="en-US" altLang="ja-JP" sz="2800" b="1" dirty="0">
                        <a:solidFill>
                          <a:srgbClr val="FF0000"/>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dirty="0">
                          <a:solidFill>
                            <a:schemeClr val="tx1"/>
                          </a:solidFill>
                        </a:rPr>
                        <a:t>（</a:t>
                      </a:r>
                      <a:r>
                        <a:rPr kumimoji="1" lang="en-US" altLang="ja-JP" sz="2800" b="0" dirty="0">
                          <a:solidFill>
                            <a:schemeClr val="tx1"/>
                          </a:solidFill>
                          <a:latin typeface="Times New Roman" pitchFamily="18" charset="0"/>
                          <a:cs typeface="Times New Roman" pitchFamily="18" charset="0"/>
                        </a:rPr>
                        <a:t>type II error</a:t>
                      </a:r>
                      <a:r>
                        <a:rPr kumimoji="1" lang="ja-JP" altLang="en-US" sz="2800" b="0" dirty="0">
                          <a:solidFill>
                            <a:schemeClr val="tx1"/>
                          </a:solidFill>
                        </a:rPr>
                        <a:t>）</a:t>
                      </a:r>
                    </a:p>
                  </a:txBody>
                  <a:tcPr/>
                </a:tc>
                <a:tc>
                  <a:txBody>
                    <a:bodyPr/>
                    <a:lstStyle/>
                    <a:p>
                      <a:pPr algn="ctr"/>
                      <a:r>
                        <a:rPr kumimoji="1" lang="ja-JP" altLang="en-US" sz="2800" dirty="0"/>
                        <a:t>正しい判定</a:t>
                      </a:r>
                    </a:p>
                  </a:txBody>
                  <a:tcPr anchor="ct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コンテンツ プレースホルダー 8" descr="屋外, ボート, 水, ライン が含まれている画像&#10;&#10;自動的に生成された説明">
            <a:extLst>
              <a:ext uri="{FF2B5EF4-FFF2-40B4-BE49-F238E27FC236}">
                <a16:creationId xmlns:a16="http://schemas.microsoft.com/office/drawing/2014/main" id="{A1AE6516-DDC4-4BA7-ACE1-C6A2E6049E6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79712" y="1299306"/>
            <a:ext cx="4721124" cy="4020040"/>
          </a:xfrm>
        </p:spPr>
      </p:pic>
      <p:sp>
        <p:nvSpPr>
          <p:cNvPr id="2" name="タイトル 1"/>
          <p:cNvSpPr>
            <a:spLocks noGrp="1"/>
          </p:cNvSpPr>
          <p:nvPr>
            <p:ph type="title"/>
          </p:nvPr>
        </p:nvSpPr>
        <p:spPr/>
        <p:txBody>
          <a:bodyPr/>
          <a:lstStyle/>
          <a:p>
            <a:endParaRPr kumimoji="1" lang="ja-JP" altLang="en-US" dirty="0"/>
          </a:p>
        </p:txBody>
      </p:sp>
      <p:sp>
        <p:nvSpPr>
          <p:cNvPr id="5" name="テキスト ボックス 4"/>
          <p:cNvSpPr txBox="1"/>
          <p:nvPr/>
        </p:nvSpPr>
        <p:spPr>
          <a:xfrm>
            <a:off x="714348" y="1571612"/>
            <a:ext cx="2236510" cy="1077218"/>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3200" i="1" dirty="0">
                <a:latin typeface="Times New Roman" pitchFamily="18" charset="0"/>
                <a:cs typeface="Times New Roman" pitchFamily="18" charset="0"/>
              </a:rPr>
              <a:t>H</a:t>
            </a:r>
            <a:r>
              <a:rPr lang="en-US" altLang="ja-JP" sz="3200" baseline="-25000" dirty="0"/>
              <a:t>0 </a:t>
            </a:r>
            <a:r>
              <a:rPr lang="ja-JP" altLang="en-US" sz="3200" dirty="0"/>
              <a:t>が正しい</a:t>
            </a:r>
            <a:endParaRPr lang="en-US" altLang="ja-JP" sz="3200" dirty="0"/>
          </a:p>
          <a:p>
            <a:r>
              <a:rPr kumimoji="1" lang="ja-JP" altLang="en-US" sz="3200" dirty="0"/>
              <a:t>場合の分布</a:t>
            </a:r>
          </a:p>
        </p:txBody>
      </p:sp>
      <p:sp>
        <p:nvSpPr>
          <p:cNvPr id="6" name="テキスト ボックス 5"/>
          <p:cNvSpPr txBox="1"/>
          <p:nvPr/>
        </p:nvSpPr>
        <p:spPr>
          <a:xfrm>
            <a:off x="5643570" y="1571612"/>
            <a:ext cx="2282997" cy="1077218"/>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altLang="ja-JP" sz="3200" i="1" dirty="0">
                <a:latin typeface="Times New Roman" pitchFamily="18" charset="0"/>
                <a:cs typeface="Times New Roman" pitchFamily="18" charset="0"/>
              </a:rPr>
              <a:t>H</a:t>
            </a:r>
            <a:r>
              <a:rPr lang="en-US" altLang="ja-JP" sz="3200" baseline="-25000" dirty="0"/>
              <a:t>1 </a:t>
            </a:r>
            <a:r>
              <a:rPr lang="ja-JP" altLang="en-US" sz="3200" dirty="0"/>
              <a:t>が正しい</a:t>
            </a:r>
            <a:endParaRPr lang="en-US" altLang="ja-JP" sz="3200" dirty="0"/>
          </a:p>
          <a:p>
            <a:r>
              <a:rPr kumimoji="1" lang="ja-JP" altLang="en-US" sz="3200" dirty="0"/>
              <a:t>場合の分布</a:t>
            </a:r>
          </a:p>
        </p:txBody>
      </p:sp>
      <p:cxnSp>
        <p:nvCxnSpPr>
          <p:cNvPr id="10" name="直線コネクタ 9"/>
          <p:cNvCxnSpPr/>
          <p:nvPr/>
        </p:nvCxnSpPr>
        <p:spPr>
          <a:xfrm rot="5400000">
            <a:off x="4037009" y="5535627"/>
            <a:ext cx="928694"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4572000" y="5429264"/>
            <a:ext cx="185738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rot="10800000">
            <a:off x="3000364" y="5429264"/>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214546" y="5643578"/>
            <a:ext cx="1854995" cy="107721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3200" i="1" dirty="0">
                <a:latin typeface="Times New Roman" pitchFamily="18" charset="0"/>
                <a:cs typeface="Times New Roman" pitchFamily="18" charset="0"/>
              </a:rPr>
              <a:t>H</a:t>
            </a:r>
            <a:r>
              <a:rPr lang="en-US" altLang="ja-JP" sz="3200" baseline="-25000" dirty="0"/>
              <a:t>0 </a:t>
            </a:r>
            <a:r>
              <a:rPr lang="ja-JP" altLang="en-US" sz="3200" dirty="0"/>
              <a:t>を採択</a:t>
            </a:r>
            <a:endParaRPr lang="en-US" altLang="ja-JP" sz="3200" dirty="0"/>
          </a:p>
          <a:p>
            <a:r>
              <a:rPr lang="ja-JP" altLang="en-US" sz="3200" dirty="0"/>
              <a:t>（保持）</a:t>
            </a:r>
            <a:endParaRPr lang="en-US" altLang="ja-JP" sz="3200" dirty="0"/>
          </a:p>
        </p:txBody>
      </p:sp>
      <p:sp>
        <p:nvSpPr>
          <p:cNvPr id="17" name="テキスト ボックス 16"/>
          <p:cNvSpPr txBox="1"/>
          <p:nvPr/>
        </p:nvSpPr>
        <p:spPr>
          <a:xfrm>
            <a:off x="4929190" y="5643578"/>
            <a:ext cx="1854995" cy="5847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3200" i="1" dirty="0">
                <a:latin typeface="Times New Roman" pitchFamily="18" charset="0"/>
                <a:cs typeface="Times New Roman" pitchFamily="18" charset="0"/>
              </a:rPr>
              <a:t>H</a:t>
            </a:r>
            <a:r>
              <a:rPr lang="en-US" altLang="ja-JP" sz="3200" baseline="-25000" dirty="0"/>
              <a:t>1 </a:t>
            </a:r>
            <a:r>
              <a:rPr lang="ja-JP" altLang="en-US" sz="3200" dirty="0"/>
              <a:t>を採択</a:t>
            </a:r>
            <a:endParaRPr lang="en-US" altLang="ja-JP" sz="3200" dirty="0"/>
          </a:p>
        </p:txBody>
      </p:sp>
      <p:sp>
        <p:nvSpPr>
          <p:cNvPr id="18" name="テキスト ボックス 17"/>
          <p:cNvSpPr txBox="1"/>
          <p:nvPr/>
        </p:nvSpPr>
        <p:spPr>
          <a:xfrm>
            <a:off x="6000760" y="3143248"/>
            <a:ext cx="2763898" cy="1077218"/>
          </a:xfrm>
          <a:prstGeom prst="rect">
            <a:avLst/>
          </a:prstGeom>
          <a:noFill/>
        </p:spPr>
        <p:txBody>
          <a:bodyPr wrap="none" rtlCol="0">
            <a:spAutoFit/>
          </a:bodyPr>
          <a:lstStyle/>
          <a:p>
            <a:r>
              <a:rPr lang="ja-JP" altLang="en-US" sz="3200" dirty="0"/>
              <a:t>第１種の誤りを</a:t>
            </a:r>
            <a:endParaRPr lang="en-US" altLang="ja-JP" sz="3200" dirty="0"/>
          </a:p>
          <a:p>
            <a:r>
              <a:rPr lang="ja-JP" altLang="en-US" sz="3200" dirty="0"/>
              <a:t>犯す確率：</a:t>
            </a:r>
            <a:r>
              <a:rPr lang="en-US" altLang="ja-JP" sz="3200" i="1" dirty="0">
                <a:latin typeface="Times New Roman" pitchFamily="18" charset="0"/>
                <a:cs typeface="Times New Roman" pitchFamily="18" charset="0"/>
              </a:rPr>
              <a:t>α</a:t>
            </a:r>
            <a:endParaRPr kumimoji="1" lang="ja-JP" altLang="en-US" sz="3200" i="1" dirty="0">
              <a:latin typeface="Times New Roman" pitchFamily="18" charset="0"/>
              <a:cs typeface="Times New Roman" pitchFamily="18" charset="0"/>
            </a:endParaRPr>
          </a:p>
        </p:txBody>
      </p:sp>
      <p:cxnSp>
        <p:nvCxnSpPr>
          <p:cNvPr id="20" name="直線矢印コネクタ 19"/>
          <p:cNvCxnSpPr/>
          <p:nvPr/>
        </p:nvCxnSpPr>
        <p:spPr>
          <a:xfrm rot="10800000" flipV="1">
            <a:off x="4714876" y="4000504"/>
            <a:ext cx="1285884" cy="9286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357158" y="3071810"/>
            <a:ext cx="2763898" cy="1077218"/>
          </a:xfrm>
          <a:prstGeom prst="rect">
            <a:avLst/>
          </a:prstGeom>
          <a:noFill/>
        </p:spPr>
        <p:txBody>
          <a:bodyPr wrap="none" rtlCol="0">
            <a:spAutoFit/>
          </a:bodyPr>
          <a:lstStyle/>
          <a:p>
            <a:r>
              <a:rPr lang="ja-JP" altLang="en-US" sz="3200" dirty="0"/>
              <a:t>第２種の誤りを</a:t>
            </a:r>
            <a:endParaRPr lang="en-US" altLang="ja-JP" sz="3200" dirty="0"/>
          </a:p>
          <a:p>
            <a:r>
              <a:rPr lang="ja-JP" altLang="en-US" sz="3200" dirty="0"/>
              <a:t>犯す確率：</a:t>
            </a:r>
            <a:r>
              <a:rPr lang="en-US" altLang="ja-JP" sz="3200" i="1" dirty="0">
                <a:latin typeface="Times New Roman" pitchFamily="18" charset="0"/>
                <a:cs typeface="Times New Roman" pitchFamily="18" charset="0"/>
              </a:rPr>
              <a:t>β</a:t>
            </a:r>
            <a:endParaRPr kumimoji="1" lang="ja-JP" altLang="en-US" sz="3200" i="1" dirty="0">
              <a:latin typeface="Times New Roman" pitchFamily="18" charset="0"/>
              <a:cs typeface="Times New Roman" pitchFamily="18" charset="0"/>
            </a:endParaRPr>
          </a:p>
        </p:txBody>
      </p:sp>
      <p:cxnSp>
        <p:nvCxnSpPr>
          <p:cNvPr id="23" name="直線矢印コネクタ 22"/>
          <p:cNvCxnSpPr/>
          <p:nvPr/>
        </p:nvCxnSpPr>
        <p:spPr>
          <a:xfrm>
            <a:off x="2714612" y="4000504"/>
            <a:ext cx="1571636" cy="78581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latin typeface="Times New Roman" pitchFamily="18" charset="0"/>
                <a:cs typeface="Times New Roman" pitchFamily="18" charset="0"/>
              </a:rPr>
              <a:t>標本分布を固定したとき，</a:t>
            </a:r>
            <a:r>
              <a:rPr lang="en-US" altLang="ja-JP" i="1" dirty="0">
                <a:latin typeface="Times New Roman" pitchFamily="18" charset="0"/>
                <a:cs typeface="Times New Roman" pitchFamily="18" charset="0"/>
              </a:rPr>
              <a:t>α</a:t>
            </a:r>
            <a:r>
              <a:rPr lang="en-US" altLang="ja-JP" dirty="0"/>
              <a:t> </a:t>
            </a:r>
            <a:r>
              <a:rPr lang="ja-JP" altLang="en-US" dirty="0"/>
              <a:t>と </a:t>
            </a:r>
            <a:r>
              <a:rPr lang="en-US" altLang="ja-JP" i="1" dirty="0">
                <a:latin typeface="Times New Roman" pitchFamily="18" charset="0"/>
                <a:cs typeface="Times New Roman" pitchFamily="18" charset="0"/>
              </a:rPr>
              <a:t>β </a:t>
            </a:r>
            <a:r>
              <a:rPr lang="ja-JP" altLang="en-US" dirty="0">
                <a:latin typeface="Times New Roman" pitchFamily="18" charset="0"/>
                <a:cs typeface="Times New Roman" pitchFamily="18" charset="0"/>
              </a:rPr>
              <a:t>の両方を同時に小さくすることはできない．</a:t>
            </a:r>
            <a:endParaRPr lang="en-US" altLang="ja-JP" dirty="0">
              <a:latin typeface="Times New Roman" pitchFamily="18" charset="0"/>
              <a:cs typeface="Times New Roman" pitchFamily="18" charset="0"/>
            </a:endParaRPr>
          </a:p>
          <a:p>
            <a:pPr lvl="1"/>
            <a:r>
              <a:rPr lang="ja-JP" altLang="en-US" dirty="0">
                <a:latin typeface="Times New Roman" pitchFamily="18" charset="0"/>
                <a:cs typeface="Times New Roman" pitchFamily="18" charset="0"/>
              </a:rPr>
              <a:t>分析者が決められるのは </a:t>
            </a:r>
            <a:r>
              <a:rPr lang="en-US" altLang="ja-JP" i="1" dirty="0">
                <a:latin typeface="Times New Roman" pitchFamily="18" charset="0"/>
                <a:cs typeface="Times New Roman" pitchFamily="18" charset="0"/>
              </a:rPr>
              <a:t>α</a:t>
            </a:r>
            <a:r>
              <a:rPr lang="en-US" altLang="ja-JP" dirty="0"/>
              <a:t> </a:t>
            </a:r>
            <a:r>
              <a:rPr lang="ja-JP" altLang="en-US" dirty="0"/>
              <a:t>だけ．</a:t>
            </a:r>
            <a:endParaRPr lang="en-US" altLang="ja-JP" dirty="0">
              <a:latin typeface="Times New Roman" pitchFamily="18" charset="0"/>
              <a:cs typeface="Times New Roman" pitchFamily="18" charset="0"/>
            </a:endParaRPr>
          </a:p>
          <a:p>
            <a:r>
              <a:rPr lang="en-US" altLang="ja-JP" i="1" dirty="0">
                <a:latin typeface="Times New Roman" pitchFamily="18" charset="0"/>
                <a:cs typeface="Times New Roman" pitchFamily="18" charset="0"/>
              </a:rPr>
              <a:t>α</a:t>
            </a:r>
            <a:r>
              <a:rPr lang="en-US" altLang="ja-JP" dirty="0"/>
              <a:t> </a:t>
            </a:r>
            <a:r>
              <a:rPr lang="ja-JP" altLang="en-US" dirty="0"/>
              <a:t>を固定したとき，</a:t>
            </a:r>
            <a:r>
              <a:rPr kumimoji="1" lang="ja-JP" altLang="en-US" dirty="0"/>
              <a:t>２つの標本分布が「近い」ほど，第２種の誤りを犯す確率 </a:t>
            </a:r>
            <a:r>
              <a:rPr kumimoji="1" lang="en-US" altLang="ja-JP" i="1" dirty="0">
                <a:latin typeface="Times New Roman" pitchFamily="18" charset="0"/>
                <a:cs typeface="Times New Roman" pitchFamily="18" charset="0"/>
              </a:rPr>
              <a:t>β</a:t>
            </a:r>
            <a:r>
              <a:rPr kumimoji="1" lang="en-US" altLang="ja-JP" dirty="0"/>
              <a:t> </a:t>
            </a:r>
            <a:r>
              <a:rPr kumimoji="1" lang="ja-JP" altLang="en-US" dirty="0"/>
              <a:t>は高くなる．</a:t>
            </a:r>
            <a:endParaRPr kumimoji="1" lang="en-US" altLang="ja-JP" dirty="0"/>
          </a:p>
          <a:p>
            <a:pPr lvl="1"/>
            <a:r>
              <a:rPr lang="ja-JP" altLang="en-US" dirty="0"/>
              <a:t>標本の大きさ </a:t>
            </a:r>
            <a:r>
              <a:rPr lang="en-US" altLang="ja-JP" i="1" dirty="0">
                <a:latin typeface="Times New Roman" panose="02020603050405020304" pitchFamily="18" charset="0"/>
                <a:cs typeface="Times New Roman" panose="02020603050405020304" pitchFamily="18" charset="0"/>
              </a:rPr>
              <a:t>n</a:t>
            </a:r>
            <a:r>
              <a:rPr lang="en-US" altLang="ja-JP" dirty="0"/>
              <a:t> </a:t>
            </a:r>
            <a:r>
              <a:rPr lang="ja-JP" altLang="en-US" dirty="0"/>
              <a:t>を大きくすれば，一定の </a:t>
            </a:r>
            <a:r>
              <a:rPr lang="en-US" altLang="ja-JP" i="1" dirty="0">
                <a:latin typeface="Times New Roman" pitchFamily="18" charset="0"/>
                <a:cs typeface="Times New Roman" pitchFamily="18" charset="0"/>
              </a:rPr>
              <a:t>α</a:t>
            </a:r>
            <a:r>
              <a:rPr lang="en-US" altLang="ja-JP" dirty="0"/>
              <a:t> </a:t>
            </a:r>
            <a:r>
              <a:rPr lang="ja-JP" altLang="en-US" dirty="0"/>
              <a:t>のもとで，</a:t>
            </a:r>
            <a:r>
              <a:rPr kumimoji="1" lang="en-US" altLang="ja-JP" i="1" dirty="0">
                <a:latin typeface="Times New Roman" pitchFamily="18" charset="0"/>
                <a:cs typeface="Times New Roman" pitchFamily="18" charset="0"/>
              </a:rPr>
              <a:t>β</a:t>
            </a:r>
            <a:r>
              <a:rPr kumimoji="1" lang="en-US" altLang="ja-JP" dirty="0"/>
              <a:t> </a:t>
            </a:r>
            <a:r>
              <a:rPr kumimoji="1" lang="ja-JP" altLang="en-US" dirty="0"/>
              <a:t>を小さくできる．</a:t>
            </a:r>
            <a:endParaRPr kumimoji="1"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１．２種類の過誤</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第５章の章末問題</a:t>
            </a:r>
            <a:r>
              <a:rPr lang="ja-JP" altLang="en-US" dirty="0"/>
              <a:t>８（</a:t>
            </a:r>
            <a:r>
              <a:rPr lang="en-US" altLang="ja-JP" dirty="0"/>
              <a:t>p.117</a:t>
            </a:r>
            <a:r>
              <a:rPr lang="ja-JP" altLang="en-US" dirty="0"/>
              <a:t>）</a:t>
            </a:r>
            <a:endParaRPr lang="en-US" altLang="ja-JP" dirty="0"/>
          </a:p>
          <a:p>
            <a:pPr lvl="1"/>
            <a:r>
              <a:rPr lang="ja-JP" altLang="en-US" dirty="0"/>
              <a:t>２匹１組で</a:t>
            </a:r>
            <a:r>
              <a:rPr lang="en-US" altLang="ja-JP" dirty="0"/>
              <a:t>12</a:t>
            </a:r>
            <a:r>
              <a:rPr lang="ja-JP" altLang="en-US" dirty="0"/>
              <a:t>組の実験動物．</a:t>
            </a:r>
            <a:endParaRPr lang="en-US" altLang="ja-JP" dirty="0"/>
          </a:p>
          <a:p>
            <a:pPr lvl="1"/>
            <a:r>
              <a:rPr lang="ja-JP" altLang="en-US" dirty="0"/>
              <a:t>２匹のうち一方に餌Ａ，もう一方に餌Ｂ．</a:t>
            </a:r>
            <a:endParaRPr lang="en-US" altLang="ja-JP" dirty="0"/>
          </a:p>
          <a:p>
            <a:pPr lvl="1"/>
            <a:r>
              <a:rPr lang="ja-JP" altLang="en-US" dirty="0"/>
              <a:t>研究者は，餌Ａの方が体重増加の効果が大きいと考えているとする．</a:t>
            </a:r>
            <a:endParaRPr lang="en-US" altLang="ja-JP" dirty="0"/>
          </a:p>
          <a:p>
            <a:pPr lvl="1"/>
            <a:r>
              <a:rPr lang="ja-JP" altLang="en-US" dirty="0"/>
              <a:t>各組において，餌Ａの個体の体重増加から，餌Ｂ</a:t>
            </a:r>
            <a:r>
              <a:rPr lang="en-US" altLang="ja-JP" dirty="0"/>
              <a:t> </a:t>
            </a:r>
            <a:r>
              <a:rPr lang="ja-JP" altLang="en-US" dirty="0"/>
              <a:t>の個体の体重増加を引く．</a:t>
            </a:r>
            <a:endParaRPr lang="en-US" altLang="ja-JP" dirty="0"/>
          </a:p>
          <a:p>
            <a:pPr lvl="1"/>
            <a:r>
              <a:rPr lang="ja-JP" altLang="en-US" dirty="0"/>
              <a:t>プラスになったペアが９組，マイナスになったペアが３組．</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u="sng" dirty="0">
                <a:solidFill>
                  <a:srgbClr val="FF0000"/>
                </a:solidFill>
              </a:rPr>
              <a:t>検定力</a:t>
            </a:r>
            <a:r>
              <a:rPr lang="ja-JP" altLang="en-US" dirty="0"/>
              <a:t>（</a:t>
            </a:r>
            <a:r>
              <a:rPr lang="en-US" altLang="ja-JP" dirty="0"/>
              <a:t>power</a:t>
            </a:r>
            <a:r>
              <a:rPr lang="ja-JP" altLang="en-US" dirty="0"/>
              <a:t>）：分析者の仮説（対立仮説）が正しいとき，それが支持される確率．「第２種の誤りを犯さない確率」である．「検出力」とも呼ばれる．</a:t>
            </a:r>
            <a:endParaRPr lang="en-US" altLang="ja-JP" dirty="0"/>
          </a:p>
          <a:p>
            <a:endParaRPr lang="en-US" altLang="ja-JP" dirty="0"/>
          </a:p>
          <a:p>
            <a:r>
              <a:rPr lang="ja-JP" altLang="en-US" dirty="0"/>
              <a:t>対立仮説が正しい場合の検定統計量の分布は，実際にはわからない．しかし，それを想定した上で，どれくらいの大きさの標本が必要かを考えることがなされる（検定力分析）．</a:t>
            </a:r>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CC0E7537-616B-4403-A953-53A4E13E6263}"/>
                  </a:ext>
                </a:extLst>
              </p:cNvPr>
              <p:cNvSpPr txBox="1"/>
              <p:nvPr/>
            </p:nvSpPr>
            <p:spPr>
              <a:xfrm>
                <a:off x="3203848" y="3284984"/>
                <a:ext cx="2475871" cy="523220"/>
              </a:xfrm>
              <a:prstGeom prst="rect">
                <a:avLst/>
              </a:prstGeom>
              <a:solidFill>
                <a:srgbClr val="00FF00"/>
              </a:solidFill>
            </p:spPr>
            <p:txBody>
              <a:bodyPr wrap="none" rtlCol="0">
                <a:spAutoFit/>
              </a:bodyPr>
              <a:lstStyle/>
              <a:p>
                <a:r>
                  <a:rPr kumimoji="1" lang="ja-JP" altLang="en-US" sz="2800" dirty="0"/>
                  <a:t>検定力＝</a:t>
                </a:r>
                <a14:m>
                  <m:oMath xmlns:m="http://schemas.openxmlformats.org/officeDocument/2006/math">
                    <m:r>
                      <a:rPr kumimoji="1" lang="en-US" altLang="ja-JP" sz="2800" b="0" i="1" smtClean="0">
                        <a:latin typeface="Cambria Math" panose="02040503050406030204" pitchFamily="18" charset="0"/>
                      </a:rPr>
                      <m:t>1−</m:t>
                    </m:r>
                    <m:r>
                      <a:rPr kumimoji="1" lang="ja-JP" altLang="en-US" sz="2800" b="0" i="1" smtClean="0">
                        <a:latin typeface="Cambria Math" panose="02040503050406030204" pitchFamily="18" charset="0"/>
                      </a:rPr>
                      <m:t>𝛽</m:t>
                    </m:r>
                  </m:oMath>
                </a14:m>
                <a:endParaRPr kumimoji="1" lang="ja-JP" altLang="en-US" sz="2800" dirty="0"/>
              </a:p>
            </p:txBody>
          </p:sp>
        </mc:Choice>
        <mc:Fallback xmlns="">
          <p:sp>
            <p:nvSpPr>
              <p:cNvPr id="4" name="テキスト ボックス 3">
                <a:extLst>
                  <a:ext uri="{FF2B5EF4-FFF2-40B4-BE49-F238E27FC236}">
                    <a16:creationId xmlns:a16="http://schemas.microsoft.com/office/drawing/2014/main" id="{CC0E7537-616B-4403-A953-53A4E13E6263}"/>
                  </a:ext>
                </a:extLst>
              </p:cNvPr>
              <p:cNvSpPr txBox="1">
                <a:spLocks noRot="1" noChangeAspect="1" noMove="1" noResize="1" noEditPoints="1" noAdjustHandles="1" noChangeArrowheads="1" noChangeShapeType="1" noTextEdit="1"/>
              </p:cNvSpPr>
              <p:nvPr/>
            </p:nvSpPr>
            <p:spPr>
              <a:xfrm>
                <a:off x="3203848" y="3284984"/>
                <a:ext cx="2475871" cy="523220"/>
              </a:xfrm>
              <a:prstGeom prst="rect">
                <a:avLst/>
              </a:prstGeom>
              <a:blipFill>
                <a:blip r:embed="rId2"/>
                <a:stretch>
                  <a:fillRect l="-5172" t="-17442" b="-26744"/>
                </a:stretch>
              </a:blipFill>
            </p:spPr>
            <p:txBody>
              <a:bodyPr/>
              <a:lstStyle/>
              <a:p>
                <a:r>
                  <a:rPr lang="ja-JP" altLang="en-US">
                    <a:noFill/>
                  </a:rPr>
                  <a:t> </a:t>
                </a:r>
              </a:p>
            </p:txBody>
          </p:sp>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帰無仮説の採択</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帰無</a:t>
            </a:r>
            <a:r>
              <a:rPr kumimoji="1" lang="ja-JP" altLang="en-US" dirty="0"/>
              <a:t>仮説が棄却されなかった場合，</a:t>
            </a:r>
            <a:r>
              <a:rPr lang="ja-JP" altLang="en-US" dirty="0"/>
              <a:t>帰無仮説を積極的に主張することは危険．</a:t>
            </a:r>
            <a:endParaRPr lang="en-US" altLang="ja-JP" dirty="0"/>
          </a:p>
          <a:p>
            <a:pPr lvl="1"/>
            <a:r>
              <a:rPr lang="ja-JP" altLang="en-US" dirty="0"/>
              <a:t>ぎりぎりで有意にならなかった場合を考えてみる．帰無仮説が正しいと考えるには少し不自然な検定統計量が得られている．</a:t>
            </a:r>
            <a:endParaRPr lang="en-US" altLang="ja-JP" dirty="0"/>
          </a:p>
          <a:p>
            <a:r>
              <a:rPr lang="ja-JP" altLang="en-US" dirty="0"/>
              <a:t>「・・・だとは言えない」というように，対立仮説が支持されなかったということを述べる．</a:t>
            </a:r>
            <a:endParaRPr lang="en-US" altLang="ja-JP" dirty="0"/>
          </a:p>
          <a:p>
            <a:pPr lvl="1"/>
            <a:r>
              <a:rPr kumimoji="1" lang="ja-JP" altLang="en-US" dirty="0"/>
              <a:t>「証拠不足」に似ている．</a:t>
            </a:r>
            <a:endParaRPr kumimoji="1" lang="en-US" altLang="ja-JP" dirty="0"/>
          </a:p>
          <a:p>
            <a:pPr lvl="1"/>
            <a:r>
              <a:rPr kumimoji="1" lang="ja-JP" altLang="en-US" dirty="0"/>
              <a:t>例：２つの</a:t>
            </a:r>
            <a:r>
              <a:rPr lang="ja-JP" altLang="en-US" dirty="0"/>
              <a:t>餌 </a:t>
            </a:r>
            <a:r>
              <a:rPr lang="en-US" altLang="ja-JP" dirty="0"/>
              <a:t>A </a:t>
            </a:r>
            <a:r>
              <a:rPr lang="ja-JP" altLang="en-US" dirty="0"/>
              <a:t>と </a:t>
            </a:r>
            <a:r>
              <a:rPr lang="en-US" altLang="ja-JP" dirty="0"/>
              <a:t>B </a:t>
            </a:r>
            <a:r>
              <a:rPr lang="ja-JP" altLang="en-US" dirty="0"/>
              <a:t>には</a:t>
            </a:r>
            <a:r>
              <a:rPr kumimoji="1" lang="ja-JP" altLang="en-US" dirty="0"/>
              <a:t>，体重増加の効果に差があるとは言えない．</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B26546-5E53-4CA8-941A-9015A0B19B59}"/>
              </a:ext>
            </a:extLst>
          </p:cNvPr>
          <p:cNvSpPr>
            <a:spLocks noGrp="1"/>
          </p:cNvSpPr>
          <p:nvPr>
            <p:ph type="title"/>
          </p:nvPr>
        </p:nvSpPr>
        <p:spPr/>
        <p:txBody>
          <a:bodyPr>
            <a:normAutofit/>
          </a:bodyPr>
          <a:lstStyle/>
          <a:p>
            <a:r>
              <a:rPr lang="ja-JP" altLang="en-US" dirty="0"/>
              <a:t>２．平均値の検定</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69AECA2E-7A1D-4386-B760-20D094219106}"/>
                  </a:ext>
                </a:extLst>
              </p:cNvPr>
              <p:cNvSpPr>
                <a:spLocks noGrp="1"/>
              </p:cNvSpPr>
              <p:nvPr>
                <p:ph idx="1"/>
              </p:nvPr>
            </p:nvSpPr>
            <p:spPr/>
            <p:txBody>
              <a:bodyPr/>
              <a:lstStyle/>
              <a:p>
                <a:r>
                  <a:rPr kumimoji="1" lang="ja-JP" altLang="en-US" dirty="0"/>
                  <a:t>大きさ </a:t>
                </a:r>
                <a:r>
                  <a:rPr kumimoji="1" lang="en-US" altLang="ja-JP" i="1" dirty="0">
                    <a:latin typeface="Times New Roman" panose="02020603050405020304" pitchFamily="18" charset="0"/>
                    <a:cs typeface="Times New Roman" panose="02020603050405020304" pitchFamily="18" charset="0"/>
                  </a:rPr>
                  <a:t>n</a:t>
                </a:r>
                <a:r>
                  <a:rPr kumimoji="1" lang="en-US" altLang="ja-JP" dirty="0"/>
                  <a:t> </a:t>
                </a:r>
                <a:r>
                  <a:rPr kumimoji="1" lang="ja-JP" altLang="en-US" dirty="0"/>
                  <a:t>の標本から得られ</a:t>
                </a:r>
                <a:r>
                  <a:rPr lang="ja-JP" altLang="en-US" dirty="0"/>
                  <a:t>る</a:t>
                </a:r>
                <a:r>
                  <a:rPr kumimoji="1" lang="ja-JP" altLang="en-US" dirty="0"/>
                  <a:t>標本平均 </a:t>
                </a:r>
                <a14:m>
                  <m:oMath xmlns:m="http://schemas.openxmlformats.org/officeDocument/2006/math">
                    <m:acc>
                      <m:accPr>
                        <m:chr m:val="̅"/>
                        <m:ctrlPr>
                          <a:rPr kumimoji="1" lang="ja-JP" altLang="en-US" i="1" smtClean="0">
                            <a:latin typeface="Cambria Math" panose="02040503050406030204" pitchFamily="18" charset="0"/>
                          </a:rPr>
                        </m:ctrlPr>
                      </m:accPr>
                      <m:e>
                        <m:r>
                          <a:rPr kumimoji="1" lang="en-US" altLang="ja-JP" b="0" i="1" smtClean="0">
                            <a:latin typeface="Cambria Math" panose="02040503050406030204" pitchFamily="18" charset="0"/>
                          </a:rPr>
                          <m:t>𝑋</m:t>
                        </m:r>
                      </m:e>
                    </m:acc>
                  </m:oMath>
                </a14:m>
                <a:r>
                  <a:rPr kumimoji="1" lang="ja-JP" altLang="en-US" dirty="0"/>
                  <a:t> の値に基づき，母集団平均 </a:t>
                </a:r>
                <a14:m>
                  <m:oMath xmlns:m="http://schemas.openxmlformats.org/officeDocument/2006/math">
                    <m:r>
                      <a:rPr kumimoji="1" lang="ja-JP" altLang="en-US" i="1" smtClean="0">
                        <a:latin typeface="Cambria Math" panose="02040503050406030204" pitchFamily="18" charset="0"/>
                      </a:rPr>
                      <m:t>𝜇</m:t>
                    </m:r>
                  </m:oMath>
                </a14:m>
                <a:r>
                  <a:rPr kumimoji="1" lang="ja-JP" altLang="en-US" dirty="0"/>
                  <a:t> が特定の値であるかどうかを判断する．</a:t>
                </a:r>
                <a:endParaRPr kumimoji="1" lang="en-US" altLang="ja-JP" dirty="0"/>
              </a:p>
              <a:p>
                <a:r>
                  <a:rPr lang="ja-JP" altLang="en-US" dirty="0"/>
                  <a:t>母集団が正規分布であるとき，あるいは，大標本の場合，</a:t>
                </a:r>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69AECA2E-7A1D-4386-B760-20D094219106}"/>
                  </a:ext>
                </a:extLst>
              </p:cNvPr>
              <p:cNvSpPr>
                <a:spLocks noGrp="1" noRot="1" noChangeAspect="1" noMove="1" noResize="1" noEditPoints="1" noAdjustHandles="1" noChangeArrowheads="1" noChangeShapeType="1" noTextEdit="1"/>
              </p:cNvSpPr>
              <p:nvPr>
                <p:ph idx="1"/>
              </p:nvPr>
            </p:nvSpPr>
            <p:spPr>
              <a:blipFill>
                <a:blip r:embed="rId2"/>
                <a:stretch>
                  <a:fillRect l="-1704" t="-242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CB0F617B-C6EF-41CF-89BB-00710BDFD990}"/>
                  </a:ext>
                </a:extLst>
              </p:cNvPr>
              <p:cNvSpPr txBox="1"/>
              <p:nvPr/>
            </p:nvSpPr>
            <p:spPr>
              <a:xfrm>
                <a:off x="2195736" y="4365104"/>
                <a:ext cx="2059923" cy="9768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𝑋</m:t>
                          </m:r>
                        </m:e>
                      </m:acc>
                      <m:r>
                        <a:rPr kumimoji="1" lang="en-US" altLang="ja-JP" sz="280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𝑁</m:t>
                      </m:r>
                      <m:d>
                        <m:dPr>
                          <m:ctrlPr>
                            <a:rPr kumimoji="1" lang="en-US" altLang="ja-JP" sz="2800" b="0" i="1" smtClean="0">
                              <a:latin typeface="Cambria Math" panose="02040503050406030204" pitchFamily="18" charset="0"/>
                              <a:ea typeface="Cambria Math" panose="02040503050406030204" pitchFamily="18" charset="0"/>
                            </a:rPr>
                          </m:ctrlPr>
                        </m:dPr>
                        <m:e>
                          <m:r>
                            <a:rPr kumimoji="1" lang="ja-JP" altLang="en-US" sz="2800" b="0" i="1" smtClean="0">
                              <a:latin typeface="Cambria Math" panose="02040503050406030204" pitchFamily="18" charset="0"/>
                              <a:ea typeface="Cambria Math" panose="02040503050406030204" pitchFamily="18" charset="0"/>
                            </a:rPr>
                            <m:t>𝜇</m:t>
                          </m:r>
                          <m:r>
                            <a:rPr kumimoji="1" lang="en-US" altLang="ja-JP" sz="2800" b="0" i="1" smtClean="0">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sSup>
                                <m:sSupPr>
                                  <m:ctrlPr>
                                    <a:rPr kumimoji="1" lang="en-US" altLang="ja-JP" sz="2800" b="0" i="1" smtClean="0">
                                      <a:latin typeface="Cambria Math" panose="02040503050406030204" pitchFamily="18" charset="0"/>
                                      <a:ea typeface="Cambria Math" panose="02040503050406030204" pitchFamily="18" charset="0"/>
                                    </a:rPr>
                                  </m:ctrlPr>
                                </m:sSupPr>
                                <m:e>
                                  <m:r>
                                    <a:rPr kumimoji="1" lang="ja-JP" altLang="en-US" sz="2800" b="0" i="1" smtClean="0">
                                      <a:latin typeface="Cambria Math" panose="02040503050406030204" pitchFamily="18" charset="0"/>
                                      <a:ea typeface="Cambria Math" panose="02040503050406030204" pitchFamily="18" charset="0"/>
                                    </a:rPr>
                                    <m:t>𝜎</m:t>
                                  </m:r>
                                </m:e>
                                <m:sup>
                                  <m:r>
                                    <a:rPr kumimoji="1" lang="en-US" altLang="ja-JP" sz="2800" b="0" i="1" smtClean="0">
                                      <a:latin typeface="Cambria Math" panose="02040503050406030204" pitchFamily="18" charset="0"/>
                                      <a:ea typeface="Cambria Math" panose="02040503050406030204" pitchFamily="18" charset="0"/>
                                    </a:rPr>
                                    <m:t>2</m:t>
                                  </m:r>
                                </m:sup>
                              </m:sSup>
                            </m:num>
                            <m:den>
                              <m:r>
                                <a:rPr kumimoji="1" lang="en-US" altLang="ja-JP" sz="2800" b="0" i="1" smtClean="0">
                                  <a:latin typeface="Cambria Math" panose="02040503050406030204" pitchFamily="18" charset="0"/>
                                  <a:ea typeface="Cambria Math" panose="02040503050406030204" pitchFamily="18" charset="0"/>
                                </a:rPr>
                                <m:t>𝑛</m:t>
                              </m:r>
                            </m:den>
                          </m:f>
                        </m:e>
                      </m:d>
                    </m:oMath>
                  </m:oMathPara>
                </a14:m>
                <a:endParaRPr kumimoji="1" lang="ja-JP" altLang="en-US" sz="2800" dirty="0"/>
              </a:p>
            </p:txBody>
          </p:sp>
        </mc:Choice>
        <mc:Fallback xmlns="">
          <p:sp>
            <p:nvSpPr>
              <p:cNvPr id="4" name="テキスト ボックス 3">
                <a:extLst>
                  <a:ext uri="{FF2B5EF4-FFF2-40B4-BE49-F238E27FC236}">
                    <a16:creationId xmlns:a16="http://schemas.microsoft.com/office/drawing/2014/main" id="{CB0F617B-C6EF-41CF-89BB-00710BDFD990}"/>
                  </a:ext>
                </a:extLst>
              </p:cNvPr>
              <p:cNvSpPr txBox="1">
                <a:spLocks noRot="1" noChangeAspect="1" noMove="1" noResize="1" noEditPoints="1" noAdjustHandles="1" noChangeArrowheads="1" noChangeShapeType="1" noTextEdit="1"/>
              </p:cNvSpPr>
              <p:nvPr/>
            </p:nvSpPr>
            <p:spPr>
              <a:xfrm>
                <a:off x="2195736" y="4365104"/>
                <a:ext cx="2059923" cy="976806"/>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380966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正規母集団の母平均の検定</a:t>
            </a:r>
            <a:br>
              <a:rPr lang="en-US" altLang="ja-JP" dirty="0"/>
            </a:br>
            <a:r>
              <a:rPr kumimoji="1" lang="ja-JP" altLang="en-US" dirty="0"/>
              <a:t>（</a:t>
            </a:r>
            <a:r>
              <a:rPr lang="ja-JP" altLang="en-US" dirty="0"/>
              <a:t>両側検定の場合</a:t>
            </a:r>
            <a:r>
              <a:rPr kumimoji="1" lang="ja-JP" altLang="en-US" dirty="0"/>
              <a:t>）</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fontScale="92500" lnSpcReduction="10000"/>
              </a:bodyPr>
              <a:lstStyle/>
              <a:p>
                <a:r>
                  <a:rPr lang="ja-JP" altLang="en-US" dirty="0"/>
                  <a:t>帰無</a:t>
                </a:r>
                <a:r>
                  <a:rPr kumimoji="1" lang="ja-JP" altLang="en-US" dirty="0"/>
                  <a:t>仮説：母集団平均 </a:t>
                </a:r>
                <a:r>
                  <a:rPr lang="en-US" altLang="ja-JP" i="1" dirty="0">
                    <a:latin typeface="Times New Roman" pitchFamily="18" charset="0"/>
                    <a:cs typeface="Times New Roman" pitchFamily="18" charset="0"/>
                  </a:rPr>
                  <a:t>μ</a:t>
                </a:r>
                <a:r>
                  <a:rPr lang="en-US" altLang="ja-JP" dirty="0"/>
                  <a:t> </a:t>
                </a:r>
                <a:r>
                  <a:rPr lang="ja-JP" altLang="en-US" dirty="0"/>
                  <a:t>は，特定の値 </a:t>
                </a:r>
                <a:r>
                  <a:rPr lang="en-US" altLang="ja-JP" i="1" dirty="0">
                    <a:latin typeface="Times New Roman" pitchFamily="18" charset="0"/>
                    <a:cs typeface="Times New Roman" pitchFamily="18" charset="0"/>
                  </a:rPr>
                  <a:t>μ</a:t>
                </a:r>
                <a:r>
                  <a:rPr lang="en-US" altLang="ja-JP" baseline="-25000" dirty="0"/>
                  <a:t>0 </a:t>
                </a:r>
                <a:r>
                  <a:rPr lang="ja-JP" altLang="en-US" dirty="0"/>
                  <a:t>である．対立仮説：・・・</a:t>
                </a:r>
                <a:r>
                  <a:rPr lang="en-US" altLang="ja-JP" i="1" dirty="0">
                    <a:latin typeface="Times New Roman" pitchFamily="18" charset="0"/>
                    <a:cs typeface="Times New Roman" pitchFamily="18" charset="0"/>
                  </a:rPr>
                  <a:t> μ</a:t>
                </a:r>
                <a:r>
                  <a:rPr lang="en-US" altLang="ja-JP" baseline="-25000" dirty="0"/>
                  <a:t>0 </a:t>
                </a:r>
                <a:r>
                  <a:rPr lang="ja-JP" altLang="en-US" dirty="0"/>
                  <a:t>ではない．</a:t>
                </a:r>
                <a:endParaRPr lang="en-US" altLang="ja-JP" dirty="0"/>
              </a:p>
              <a:p>
                <a:pPr lvl="1">
                  <a:buFont typeface="Wingdings" pitchFamily="2" charset="2"/>
                  <a:buChar char="Ø"/>
                </a:pPr>
                <a:r>
                  <a:rPr lang="ja-JP" altLang="en-US" i="1" dirty="0">
                    <a:latin typeface="Times New Roman" pitchFamily="18" charset="0"/>
                    <a:cs typeface="Times New Roman" pitchFamily="18" charset="0"/>
                  </a:rPr>
                  <a:t> </a:t>
                </a:r>
                <a:r>
                  <a:rPr kumimoji="1" lang="en-US" altLang="ja-JP" i="1" dirty="0">
                    <a:latin typeface="Times New Roman" pitchFamily="18" charset="0"/>
                    <a:cs typeface="Times New Roman" pitchFamily="18" charset="0"/>
                  </a:rPr>
                  <a:t>H</a:t>
                </a:r>
                <a:r>
                  <a:rPr kumimoji="1" lang="en-US" altLang="ja-JP" baseline="-25000" dirty="0"/>
                  <a:t>0</a:t>
                </a:r>
                <a:r>
                  <a:rPr kumimoji="1" lang="ja-JP" altLang="en-US" dirty="0"/>
                  <a:t>：</a:t>
                </a:r>
                <a:r>
                  <a:rPr lang="en-US" altLang="ja-JP" i="1" dirty="0">
                    <a:latin typeface="Times New Roman" pitchFamily="18" charset="0"/>
                    <a:cs typeface="Times New Roman" pitchFamily="18" charset="0"/>
                  </a:rPr>
                  <a:t> </a:t>
                </a:r>
                <a14:m>
                  <m:oMath xmlns:m="http://schemas.openxmlformats.org/officeDocument/2006/math">
                    <m:r>
                      <a:rPr lang="ja-JP" altLang="en-US" i="1" smtClean="0">
                        <a:latin typeface="Cambria Math" panose="02040503050406030204" pitchFamily="18" charset="0"/>
                        <a:cs typeface="Times New Roman" pitchFamily="18" charset="0"/>
                      </a:rPr>
                      <m:t>𝜇</m:t>
                    </m:r>
                    <m:r>
                      <a:rPr lang="en-US" altLang="ja-JP" b="0" i="1" smtClean="0">
                        <a:latin typeface="Cambria Math" panose="02040503050406030204" pitchFamily="18" charset="0"/>
                        <a:cs typeface="Times New Roman" pitchFamily="18" charset="0"/>
                      </a:rPr>
                      <m:t>=</m:t>
                    </m:r>
                    <m:sSub>
                      <m:sSubPr>
                        <m:ctrlPr>
                          <a:rPr lang="en-US" altLang="ja-JP" b="0" i="1" smtClean="0">
                            <a:latin typeface="Cambria Math" panose="02040503050406030204" pitchFamily="18" charset="0"/>
                            <a:cs typeface="Times New Roman" pitchFamily="18" charset="0"/>
                          </a:rPr>
                        </m:ctrlPr>
                      </m:sSubPr>
                      <m:e>
                        <m:r>
                          <a:rPr lang="ja-JP" altLang="en-US" b="0" i="1" smtClean="0">
                            <a:latin typeface="Cambria Math" panose="02040503050406030204" pitchFamily="18" charset="0"/>
                            <a:cs typeface="Times New Roman" pitchFamily="18" charset="0"/>
                          </a:rPr>
                          <m:t>𝜇</m:t>
                        </m:r>
                      </m:e>
                      <m:sub>
                        <m:r>
                          <a:rPr lang="en-US" altLang="ja-JP" b="0" i="1" smtClean="0">
                            <a:latin typeface="Cambria Math" panose="02040503050406030204" pitchFamily="18" charset="0"/>
                            <a:cs typeface="Times New Roman" pitchFamily="18" charset="0"/>
                          </a:rPr>
                          <m:t>0</m:t>
                        </m:r>
                      </m:sub>
                    </m:sSub>
                  </m:oMath>
                </a14:m>
                <a:endParaRPr lang="en-US" altLang="ja-JP" baseline="-25000" dirty="0"/>
              </a:p>
              <a:p>
                <a:pPr lvl="1">
                  <a:buFont typeface="Wingdings" pitchFamily="2" charset="2"/>
                  <a:buChar char="Ø"/>
                </a:pP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H</a:t>
                </a:r>
                <a:r>
                  <a:rPr lang="en-US" altLang="ja-JP" baseline="-25000" dirty="0"/>
                  <a:t>1</a:t>
                </a:r>
                <a:r>
                  <a:rPr lang="ja-JP" altLang="en-US" dirty="0"/>
                  <a:t>：</a:t>
                </a:r>
                <a:r>
                  <a:rPr lang="en-US" altLang="ja-JP" i="1" dirty="0">
                    <a:latin typeface="Times New Roman" pitchFamily="18" charset="0"/>
                    <a:cs typeface="Times New Roman" pitchFamily="18" charset="0"/>
                  </a:rPr>
                  <a:t> </a:t>
                </a:r>
                <a14:m>
                  <m:oMath xmlns:m="http://schemas.openxmlformats.org/officeDocument/2006/math">
                    <m:r>
                      <a:rPr lang="ja-JP" altLang="en-US" i="1" smtClean="0">
                        <a:latin typeface="Cambria Math" panose="02040503050406030204" pitchFamily="18" charset="0"/>
                        <a:cs typeface="Times New Roman" pitchFamily="18" charset="0"/>
                      </a:rPr>
                      <m:t>𝜇</m:t>
                    </m:r>
                    <m:r>
                      <a:rPr lang="ja-JP" altLang="en-US" i="1" smtClean="0">
                        <a:latin typeface="Cambria Math" panose="02040503050406030204" pitchFamily="18" charset="0"/>
                        <a:cs typeface="Times New Roman" pitchFamily="18" charset="0"/>
                      </a:rPr>
                      <m:t>≠</m:t>
                    </m:r>
                    <m:sSub>
                      <m:sSubPr>
                        <m:ctrlPr>
                          <a:rPr lang="en-US" altLang="ja-JP" i="1" smtClean="0">
                            <a:latin typeface="Cambria Math" panose="02040503050406030204" pitchFamily="18" charset="0"/>
                            <a:cs typeface="Times New Roman" pitchFamily="18" charset="0"/>
                          </a:rPr>
                        </m:ctrlPr>
                      </m:sSubPr>
                      <m:e>
                        <m:r>
                          <a:rPr lang="ja-JP" altLang="en-US" i="1" smtClean="0">
                            <a:latin typeface="Cambria Math" panose="02040503050406030204" pitchFamily="18" charset="0"/>
                            <a:cs typeface="Times New Roman" pitchFamily="18" charset="0"/>
                          </a:rPr>
                          <m:t>𝜇</m:t>
                        </m:r>
                      </m:e>
                      <m:sub>
                        <m:r>
                          <a:rPr lang="en-US" altLang="ja-JP" b="0" i="1" smtClean="0">
                            <a:latin typeface="Cambria Math" panose="02040503050406030204" pitchFamily="18" charset="0"/>
                            <a:cs typeface="Times New Roman" pitchFamily="18" charset="0"/>
                          </a:rPr>
                          <m:t>0</m:t>
                        </m:r>
                      </m:sub>
                    </m:sSub>
                  </m:oMath>
                </a14:m>
                <a:endParaRPr lang="en-US" altLang="ja-JP" baseline="-25000" dirty="0"/>
              </a:p>
              <a:p>
                <a:r>
                  <a:rPr lang="ja-JP" altLang="en-US" dirty="0"/>
                  <a:t>標本平均を標準化する．</a:t>
                </a:r>
                <a14:m>
                  <m:oMath xmlns:m="http://schemas.openxmlformats.org/officeDocument/2006/math">
                    <m:r>
                      <a:rPr lang="en-US" altLang="ja-JP" b="0" i="1" smtClean="0">
                        <a:latin typeface="Cambria Math" panose="02040503050406030204" pitchFamily="18" charset="0"/>
                      </a:rPr>
                      <m:t>𝑍</m:t>
                    </m:r>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acc>
                          <m:accPr>
                            <m:chr m:val="̅"/>
                            <m:ctrlPr>
                              <a:rPr lang="en-US" altLang="ja-JP" b="0" i="1" smtClean="0">
                                <a:latin typeface="Cambria Math" panose="02040503050406030204" pitchFamily="18" charset="0"/>
                              </a:rPr>
                            </m:ctrlPr>
                          </m:accPr>
                          <m:e>
                            <m:r>
                              <a:rPr lang="en-US" altLang="ja-JP" b="0" i="1" smtClean="0">
                                <a:latin typeface="Cambria Math" panose="02040503050406030204" pitchFamily="18" charset="0"/>
                              </a:rPr>
                              <m:t>𝑋</m:t>
                            </m:r>
                          </m:e>
                        </m:acc>
                        <m:r>
                          <a:rPr lang="en-US" altLang="ja-JP" b="0" i="1" smtClean="0">
                            <a:latin typeface="Cambria Math" panose="02040503050406030204" pitchFamily="18" charset="0"/>
                          </a:rPr>
                          <m:t>−</m:t>
                        </m:r>
                        <m:sSub>
                          <m:sSubPr>
                            <m:ctrlPr>
                              <a:rPr lang="en-US" altLang="ja-JP" b="0" i="1" smtClean="0">
                                <a:latin typeface="Cambria Math" panose="02040503050406030204" pitchFamily="18" charset="0"/>
                              </a:rPr>
                            </m:ctrlPr>
                          </m:sSubPr>
                          <m:e>
                            <m:r>
                              <a:rPr lang="ja-JP" altLang="en-US" b="0" i="1" smtClean="0">
                                <a:latin typeface="Cambria Math" panose="02040503050406030204" pitchFamily="18" charset="0"/>
                              </a:rPr>
                              <m:t>𝜇</m:t>
                            </m:r>
                          </m:e>
                          <m:sub>
                            <m:r>
                              <a:rPr lang="en-US" altLang="ja-JP" b="0" i="1" smtClean="0">
                                <a:latin typeface="Cambria Math" panose="02040503050406030204" pitchFamily="18" charset="0"/>
                              </a:rPr>
                              <m:t>0</m:t>
                            </m:r>
                          </m:sub>
                        </m:sSub>
                      </m:num>
                      <m:den>
                        <m:r>
                          <a:rPr lang="ja-JP" altLang="en-US" b="0" i="1" smtClean="0">
                            <a:latin typeface="Cambria Math" panose="02040503050406030204" pitchFamily="18" charset="0"/>
                          </a:rPr>
                          <m:t>𝜎</m:t>
                        </m:r>
                      </m:den>
                    </m:f>
                    <m:rad>
                      <m:radPr>
                        <m:degHide m:val="on"/>
                        <m:ctrlPr>
                          <a:rPr lang="en-US" altLang="ja-JP" b="0" i="1" smtClean="0">
                            <a:latin typeface="Cambria Math" panose="02040503050406030204" pitchFamily="18" charset="0"/>
                          </a:rPr>
                        </m:ctrlPr>
                      </m:radPr>
                      <m:deg/>
                      <m:e>
                        <m:r>
                          <a:rPr lang="en-US" altLang="ja-JP" b="0" i="1" smtClean="0">
                            <a:latin typeface="Cambria Math" panose="02040503050406030204" pitchFamily="18" charset="0"/>
                          </a:rPr>
                          <m:t>𝑛</m:t>
                        </m:r>
                      </m:e>
                    </m:rad>
                  </m:oMath>
                </a14:m>
                <a:endParaRPr lang="en-US" altLang="ja-JP" dirty="0"/>
              </a:p>
              <a:p>
                <a:endParaRPr lang="en-US" altLang="ja-JP" dirty="0"/>
              </a:p>
              <a:p>
                <a:r>
                  <a:rPr lang="ja-JP" altLang="en-US" dirty="0"/>
                  <a:t>有意水準</a:t>
                </a:r>
                <a:r>
                  <a:rPr lang="en-US" altLang="ja-JP" dirty="0"/>
                  <a:t>5%</a:t>
                </a:r>
                <a:r>
                  <a:rPr lang="ja-JP" altLang="en-US" dirty="0"/>
                  <a:t>の場合，検定統計量 </a:t>
                </a:r>
                <a:r>
                  <a:rPr lang="en-US" altLang="ja-JP" i="1" dirty="0">
                    <a:latin typeface="Times New Roman" pitchFamily="18" charset="0"/>
                    <a:cs typeface="Times New Roman" pitchFamily="18" charset="0"/>
                  </a:rPr>
                  <a:t>Z </a:t>
                </a:r>
                <a:r>
                  <a:rPr lang="ja-JP" altLang="en-US" dirty="0"/>
                  <a:t>の値が </a:t>
                </a:r>
                <a:r>
                  <a:rPr lang="en-US" altLang="ja-JP" dirty="0"/>
                  <a:t>+1.96 </a:t>
                </a:r>
                <a:r>
                  <a:rPr lang="ja-JP" altLang="en-US" dirty="0"/>
                  <a:t>以上，あるいは </a:t>
                </a:r>
                <a:r>
                  <a:rPr lang="en-US" altLang="ja-JP" dirty="0"/>
                  <a:t>-1.96 </a:t>
                </a:r>
                <a:r>
                  <a:rPr lang="ja-JP" altLang="en-US" dirty="0"/>
                  <a:t>以下であれば，帰無仮説を棄却．</a:t>
                </a:r>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481" t="-3369" r="-3852" b="-27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887DE63C-F055-4B68-AA2A-7EEDE863FBCB}"/>
                  </a:ext>
                </a:extLst>
              </p:cNvPr>
              <p:cNvSpPr txBox="1"/>
              <p:nvPr/>
            </p:nvSpPr>
            <p:spPr>
              <a:xfrm>
                <a:off x="1691680" y="4077072"/>
                <a:ext cx="160120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𝑍</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𝑁</m:t>
                      </m:r>
                      <m:d>
                        <m:dPr>
                          <m:ctrlPr>
                            <a:rPr kumimoji="1" lang="en-US" altLang="ja-JP" sz="2800" b="0" i="1" smtClean="0">
                              <a:latin typeface="Cambria Math" panose="02040503050406030204" pitchFamily="18" charset="0"/>
                              <a:ea typeface="Cambria Math" panose="02040503050406030204" pitchFamily="18" charset="0"/>
                            </a:rPr>
                          </m:ctrlPr>
                        </m:dPr>
                        <m:e>
                          <m:r>
                            <a:rPr kumimoji="1" lang="en-US" altLang="ja-JP" sz="2800" b="0" i="1" smtClean="0">
                              <a:latin typeface="Cambria Math" panose="02040503050406030204" pitchFamily="18" charset="0"/>
                              <a:ea typeface="Cambria Math" panose="02040503050406030204" pitchFamily="18" charset="0"/>
                            </a:rPr>
                            <m:t>0,1</m:t>
                          </m:r>
                        </m:e>
                      </m:d>
                    </m:oMath>
                  </m:oMathPara>
                </a14:m>
                <a:endParaRPr kumimoji="1" lang="ja-JP" altLang="en-US" sz="2800" dirty="0"/>
              </a:p>
            </p:txBody>
          </p:sp>
        </mc:Choice>
        <mc:Fallback xmlns="">
          <p:sp>
            <p:nvSpPr>
              <p:cNvPr id="6" name="テキスト ボックス 5">
                <a:extLst>
                  <a:ext uri="{FF2B5EF4-FFF2-40B4-BE49-F238E27FC236}">
                    <a16:creationId xmlns:a16="http://schemas.microsoft.com/office/drawing/2014/main" id="{887DE63C-F055-4B68-AA2A-7EEDE863FBCB}"/>
                  </a:ext>
                </a:extLst>
              </p:cNvPr>
              <p:cNvSpPr txBox="1">
                <a:spLocks noRot="1" noChangeAspect="1" noMove="1" noResize="1" noEditPoints="1" noAdjustHandles="1" noChangeArrowheads="1" noChangeShapeType="1" noTextEdit="1"/>
              </p:cNvSpPr>
              <p:nvPr/>
            </p:nvSpPr>
            <p:spPr>
              <a:xfrm>
                <a:off x="1691680" y="4077072"/>
                <a:ext cx="1601208" cy="430887"/>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 ヒストグラム&#10;&#10;自動的に生成された説明">
            <a:extLst>
              <a:ext uri="{FF2B5EF4-FFF2-40B4-BE49-F238E27FC236}">
                <a16:creationId xmlns:a16="http://schemas.microsoft.com/office/drawing/2014/main" id="{7C5EFED4-7E70-405A-A182-B6948E4475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5236" y="260648"/>
            <a:ext cx="5755018" cy="5266141"/>
          </a:xfrm>
          <a:prstGeom prst="rect">
            <a:avLst/>
          </a:prstGeom>
        </p:spPr>
      </p:pic>
      <p:cxnSp>
        <p:nvCxnSpPr>
          <p:cNvPr id="8" name="直線矢印コネクタ 7"/>
          <p:cNvCxnSpPr/>
          <p:nvPr/>
        </p:nvCxnSpPr>
        <p:spPr>
          <a:xfrm rot="5400000" flipH="1" flipV="1">
            <a:off x="2826669" y="5072194"/>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flipH="1" flipV="1">
            <a:off x="4973113" y="5095234"/>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357950" y="3143248"/>
            <a:ext cx="1577676" cy="584775"/>
          </a:xfrm>
          <a:prstGeom prst="rect">
            <a:avLst/>
          </a:prstGeom>
          <a:noFill/>
        </p:spPr>
        <p:txBody>
          <a:bodyPr wrap="none" rtlCol="0">
            <a:spAutoFit/>
          </a:bodyPr>
          <a:lstStyle/>
          <a:p>
            <a:r>
              <a:rPr kumimoji="1" lang="en-US" altLang="ja-JP" sz="3200" i="1" dirty="0">
                <a:latin typeface="Times New Roman" pitchFamily="18" charset="0"/>
                <a:cs typeface="Times New Roman" pitchFamily="18" charset="0"/>
              </a:rPr>
              <a:t>P</a:t>
            </a:r>
            <a:r>
              <a:rPr kumimoji="1" lang="en-US" altLang="ja-JP" sz="3200" dirty="0"/>
              <a:t>=0.025</a:t>
            </a:r>
            <a:endParaRPr kumimoji="1" lang="ja-JP" altLang="en-US" sz="3200" dirty="0"/>
          </a:p>
        </p:txBody>
      </p:sp>
      <p:sp>
        <p:nvSpPr>
          <p:cNvPr id="14" name="テキスト ボックス 13"/>
          <p:cNvSpPr txBox="1"/>
          <p:nvPr/>
        </p:nvSpPr>
        <p:spPr>
          <a:xfrm>
            <a:off x="1194908" y="2886762"/>
            <a:ext cx="1577676" cy="584775"/>
          </a:xfrm>
          <a:prstGeom prst="rect">
            <a:avLst/>
          </a:prstGeom>
          <a:noFill/>
        </p:spPr>
        <p:txBody>
          <a:bodyPr wrap="none" rtlCol="0">
            <a:spAutoFit/>
          </a:bodyPr>
          <a:lstStyle/>
          <a:p>
            <a:r>
              <a:rPr kumimoji="1" lang="en-US" altLang="ja-JP" sz="3200" i="1" dirty="0">
                <a:latin typeface="Times New Roman" pitchFamily="18" charset="0"/>
                <a:cs typeface="Times New Roman" pitchFamily="18" charset="0"/>
              </a:rPr>
              <a:t>P</a:t>
            </a:r>
            <a:r>
              <a:rPr kumimoji="1" lang="en-US" altLang="ja-JP" sz="3200" dirty="0"/>
              <a:t>=0.025</a:t>
            </a:r>
            <a:endParaRPr kumimoji="1" lang="ja-JP" altLang="en-US" sz="3200" dirty="0"/>
          </a:p>
        </p:txBody>
      </p:sp>
      <p:cxnSp>
        <p:nvCxnSpPr>
          <p:cNvPr id="16" name="直線矢印コネクタ 15"/>
          <p:cNvCxnSpPr/>
          <p:nvPr/>
        </p:nvCxnSpPr>
        <p:spPr>
          <a:xfrm rot="16200000" flipH="1">
            <a:off x="2344287" y="3634300"/>
            <a:ext cx="642942" cy="4286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flipV="1">
            <a:off x="6000760" y="3786190"/>
            <a:ext cx="642942" cy="5715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89DF3E34-4F86-484D-A314-DB0BE6D03857}"/>
                  </a:ext>
                </a:extLst>
              </p:cNvPr>
              <p:cNvSpPr txBox="1"/>
              <p:nvPr/>
            </p:nvSpPr>
            <p:spPr>
              <a:xfrm>
                <a:off x="4716016" y="5728319"/>
                <a:ext cx="1435714"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400" b="0" i="0" smtClean="0">
                          <a:latin typeface="Cambria Math" panose="02040503050406030204" pitchFamily="18" charset="0"/>
                        </a:rPr>
                        <m:t>Z</m:t>
                      </m:r>
                      <m:r>
                        <a:rPr kumimoji="1" lang="en-US" altLang="ja-JP" sz="2400" b="0" i="0" smtClean="0">
                          <a:latin typeface="Cambria Math" panose="02040503050406030204" pitchFamily="18" charset="0"/>
                        </a:rPr>
                        <m:t>=+1.96</m:t>
                      </m:r>
                    </m:oMath>
                  </m:oMathPara>
                </a14:m>
                <a:endParaRPr kumimoji="1" lang="ja-JP" altLang="en-US" sz="2400" dirty="0"/>
              </a:p>
            </p:txBody>
          </p:sp>
        </mc:Choice>
        <mc:Fallback xmlns="">
          <p:sp>
            <p:nvSpPr>
              <p:cNvPr id="6" name="テキスト ボックス 5">
                <a:extLst>
                  <a:ext uri="{FF2B5EF4-FFF2-40B4-BE49-F238E27FC236}">
                    <a16:creationId xmlns:a16="http://schemas.microsoft.com/office/drawing/2014/main" id="{89DF3E34-4F86-484D-A314-DB0BE6D03857}"/>
                  </a:ext>
                </a:extLst>
              </p:cNvPr>
              <p:cNvSpPr txBox="1">
                <a:spLocks noRot="1" noChangeAspect="1" noMove="1" noResize="1" noEditPoints="1" noAdjustHandles="1" noChangeArrowheads="1" noChangeShapeType="1" noTextEdit="1"/>
              </p:cNvSpPr>
              <p:nvPr/>
            </p:nvSpPr>
            <p:spPr>
              <a:xfrm>
                <a:off x="4716016" y="5728319"/>
                <a:ext cx="1435714" cy="369332"/>
              </a:xfrm>
              <a:prstGeom prst="rect">
                <a:avLst/>
              </a:prstGeom>
              <a:blipFill>
                <a:blip r:embed="rId4"/>
                <a:stretch>
                  <a:fillRect l="-4681" r="-5106" b="-666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6875190D-BBC5-40AE-9C6D-A9AC58C4A3C0}"/>
                  </a:ext>
                </a:extLst>
              </p:cNvPr>
              <p:cNvSpPr txBox="1"/>
              <p:nvPr/>
            </p:nvSpPr>
            <p:spPr>
              <a:xfrm>
                <a:off x="2555776" y="5728319"/>
                <a:ext cx="1435714"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400" b="0" i="0" smtClean="0">
                          <a:latin typeface="Cambria Math" panose="02040503050406030204" pitchFamily="18" charset="0"/>
                        </a:rPr>
                        <m:t>Z</m:t>
                      </m:r>
                      <m:r>
                        <a:rPr kumimoji="1" lang="en-US" altLang="ja-JP" sz="2400" b="0" i="0" smtClean="0">
                          <a:latin typeface="Cambria Math" panose="02040503050406030204" pitchFamily="18" charset="0"/>
                        </a:rPr>
                        <m:t>=−1.96</m:t>
                      </m:r>
                    </m:oMath>
                  </m:oMathPara>
                </a14:m>
                <a:endParaRPr kumimoji="1" lang="ja-JP" altLang="en-US" sz="2400" dirty="0"/>
              </a:p>
            </p:txBody>
          </p:sp>
        </mc:Choice>
        <mc:Fallback xmlns="">
          <p:sp>
            <p:nvSpPr>
              <p:cNvPr id="15" name="テキスト ボックス 14">
                <a:extLst>
                  <a:ext uri="{FF2B5EF4-FFF2-40B4-BE49-F238E27FC236}">
                    <a16:creationId xmlns:a16="http://schemas.microsoft.com/office/drawing/2014/main" id="{6875190D-BBC5-40AE-9C6D-A9AC58C4A3C0}"/>
                  </a:ext>
                </a:extLst>
              </p:cNvPr>
              <p:cNvSpPr txBox="1">
                <a:spLocks noRot="1" noChangeAspect="1" noMove="1" noResize="1" noEditPoints="1" noAdjustHandles="1" noChangeArrowheads="1" noChangeShapeType="1" noTextEdit="1"/>
              </p:cNvSpPr>
              <p:nvPr/>
            </p:nvSpPr>
            <p:spPr>
              <a:xfrm>
                <a:off x="2555776" y="5728319"/>
                <a:ext cx="1435714" cy="369332"/>
              </a:xfrm>
              <a:prstGeom prst="rect">
                <a:avLst/>
              </a:prstGeom>
              <a:blipFill>
                <a:blip r:embed="rId5"/>
                <a:stretch>
                  <a:fillRect l="-4237" r="-5085" b="-6667"/>
                </a:stretch>
              </a:blipFill>
            </p:spPr>
            <p:txBody>
              <a:bodyPr/>
              <a:lstStyle/>
              <a:p>
                <a:r>
                  <a:rPr lang="ja-JP" altLang="en-US">
                    <a:noFill/>
                  </a:rPr>
                  <a:t> </a:t>
                </a:r>
              </a:p>
            </p:txBody>
          </p:sp>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正規母集団の母平均の検定</a:t>
            </a:r>
            <a:br>
              <a:rPr kumimoji="1" lang="en-US" altLang="ja-JP" dirty="0"/>
            </a:br>
            <a:r>
              <a:rPr kumimoji="1" lang="ja-JP" altLang="en-US" dirty="0"/>
              <a:t>（</a:t>
            </a:r>
            <a:r>
              <a:rPr lang="ja-JP" altLang="en-US" dirty="0"/>
              <a:t>片側検定の場合</a:t>
            </a:r>
            <a:r>
              <a:rPr kumimoji="1" lang="ja-JP" altLang="en-US" dirty="0"/>
              <a:t>）</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fontScale="92500" lnSpcReduction="10000"/>
              </a:bodyPr>
              <a:lstStyle/>
              <a:p>
                <a:r>
                  <a:rPr lang="ja-JP" altLang="en-US" dirty="0"/>
                  <a:t>帰無</a:t>
                </a:r>
                <a:r>
                  <a:rPr kumimoji="1" lang="ja-JP" altLang="en-US" dirty="0"/>
                  <a:t>仮説：母集団平均 </a:t>
                </a:r>
                <a:r>
                  <a:rPr lang="en-US" altLang="ja-JP" i="1" dirty="0">
                    <a:latin typeface="Times New Roman" pitchFamily="18" charset="0"/>
                    <a:cs typeface="Times New Roman" pitchFamily="18" charset="0"/>
                  </a:rPr>
                  <a:t>μ</a:t>
                </a:r>
                <a:r>
                  <a:rPr lang="en-US" altLang="ja-JP" dirty="0"/>
                  <a:t> </a:t>
                </a:r>
                <a:r>
                  <a:rPr lang="ja-JP" altLang="en-US" dirty="0"/>
                  <a:t>は，特定の値 </a:t>
                </a:r>
                <a:r>
                  <a:rPr lang="en-US" altLang="ja-JP" i="1" dirty="0">
                    <a:latin typeface="Times New Roman" pitchFamily="18" charset="0"/>
                    <a:cs typeface="Times New Roman" pitchFamily="18" charset="0"/>
                  </a:rPr>
                  <a:t>μ</a:t>
                </a:r>
                <a:r>
                  <a:rPr lang="en-US" altLang="ja-JP" baseline="-25000" dirty="0"/>
                  <a:t>0 </a:t>
                </a:r>
                <a:r>
                  <a:rPr lang="ja-JP" altLang="en-US" dirty="0"/>
                  <a:t>である．対立仮説：・・・</a:t>
                </a:r>
                <a:r>
                  <a:rPr lang="en-US" altLang="ja-JP" i="1" dirty="0">
                    <a:latin typeface="Times New Roman" pitchFamily="18" charset="0"/>
                    <a:cs typeface="Times New Roman" pitchFamily="18" charset="0"/>
                  </a:rPr>
                  <a:t> μ</a:t>
                </a:r>
                <a:r>
                  <a:rPr lang="en-US" altLang="ja-JP" baseline="-25000" dirty="0"/>
                  <a:t>0 </a:t>
                </a:r>
                <a:r>
                  <a:rPr lang="ja-JP" altLang="en-US" dirty="0"/>
                  <a:t>より大きい（小さい）．</a:t>
                </a:r>
                <a:endParaRPr lang="en-US" altLang="ja-JP" dirty="0"/>
              </a:p>
              <a:p>
                <a:pPr lvl="1">
                  <a:buFont typeface="Wingdings" pitchFamily="2" charset="2"/>
                  <a:buChar char="Ø"/>
                </a:pPr>
                <a:r>
                  <a:rPr lang="ja-JP" altLang="en-US" i="1" dirty="0">
                    <a:latin typeface="Times New Roman" pitchFamily="18" charset="0"/>
                    <a:cs typeface="Times New Roman" pitchFamily="18" charset="0"/>
                  </a:rPr>
                  <a:t> </a:t>
                </a:r>
                <a:r>
                  <a:rPr kumimoji="1" lang="en-US" altLang="ja-JP" i="1" dirty="0">
                    <a:latin typeface="Times New Roman" pitchFamily="18" charset="0"/>
                    <a:cs typeface="Times New Roman" pitchFamily="18" charset="0"/>
                  </a:rPr>
                  <a:t>H</a:t>
                </a:r>
                <a:r>
                  <a:rPr kumimoji="1" lang="en-US" altLang="ja-JP" baseline="-25000" dirty="0"/>
                  <a:t>0</a:t>
                </a:r>
                <a:r>
                  <a:rPr kumimoji="1" lang="ja-JP" altLang="en-US" dirty="0"/>
                  <a:t>：</a:t>
                </a:r>
                <a14:m>
                  <m:oMath xmlns:m="http://schemas.openxmlformats.org/officeDocument/2006/math">
                    <m:r>
                      <a:rPr lang="ja-JP" altLang="en-US" i="1" smtClean="0">
                        <a:latin typeface="Cambria Math" panose="02040503050406030204" pitchFamily="18" charset="0"/>
                        <a:cs typeface="Times New Roman" pitchFamily="18" charset="0"/>
                      </a:rPr>
                      <m:t>𝜇</m:t>
                    </m:r>
                    <m:r>
                      <a:rPr lang="en-US" altLang="ja-JP" b="0" i="1" smtClean="0">
                        <a:latin typeface="Cambria Math" panose="02040503050406030204" pitchFamily="18" charset="0"/>
                        <a:cs typeface="Times New Roman" pitchFamily="18" charset="0"/>
                      </a:rPr>
                      <m:t>=</m:t>
                    </m:r>
                    <m:sSub>
                      <m:sSubPr>
                        <m:ctrlPr>
                          <a:rPr lang="en-US" altLang="ja-JP" b="0" i="1" smtClean="0">
                            <a:latin typeface="Cambria Math" panose="02040503050406030204" pitchFamily="18" charset="0"/>
                            <a:cs typeface="Times New Roman" pitchFamily="18" charset="0"/>
                          </a:rPr>
                        </m:ctrlPr>
                      </m:sSubPr>
                      <m:e>
                        <m:r>
                          <a:rPr lang="ja-JP" altLang="en-US" b="0" i="1" smtClean="0">
                            <a:latin typeface="Cambria Math" panose="02040503050406030204" pitchFamily="18" charset="0"/>
                            <a:cs typeface="Times New Roman" pitchFamily="18" charset="0"/>
                          </a:rPr>
                          <m:t>𝜇</m:t>
                        </m:r>
                      </m:e>
                      <m:sub>
                        <m:r>
                          <a:rPr lang="en-US" altLang="ja-JP" b="0" i="1" smtClean="0">
                            <a:latin typeface="Cambria Math" panose="02040503050406030204" pitchFamily="18" charset="0"/>
                            <a:cs typeface="Times New Roman" pitchFamily="18" charset="0"/>
                          </a:rPr>
                          <m:t>0</m:t>
                        </m:r>
                      </m:sub>
                    </m:sSub>
                  </m:oMath>
                </a14:m>
                <a:endParaRPr lang="en-US" altLang="ja-JP" baseline="-25000" dirty="0"/>
              </a:p>
              <a:p>
                <a:pPr lvl="1">
                  <a:buFont typeface="Wingdings" pitchFamily="2" charset="2"/>
                  <a:buChar char="Ø"/>
                </a:pP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H</a:t>
                </a:r>
                <a:r>
                  <a:rPr lang="en-US" altLang="ja-JP" baseline="-25000" dirty="0"/>
                  <a:t>1</a:t>
                </a:r>
                <a:r>
                  <a:rPr lang="ja-JP" altLang="en-US" dirty="0"/>
                  <a:t>：</a:t>
                </a:r>
                <a14:m>
                  <m:oMath xmlns:m="http://schemas.openxmlformats.org/officeDocument/2006/math">
                    <m:r>
                      <a:rPr lang="ja-JP" altLang="en-US" i="1" smtClean="0">
                        <a:latin typeface="Cambria Math" panose="02040503050406030204" pitchFamily="18" charset="0"/>
                        <a:cs typeface="Times New Roman" pitchFamily="18" charset="0"/>
                      </a:rPr>
                      <m:t>𝜇</m:t>
                    </m:r>
                    <m:r>
                      <a:rPr lang="en-US" altLang="ja-JP" i="1" smtClean="0">
                        <a:latin typeface="Cambria Math" panose="02040503050406030204" pitchFamily="18" charset="0"/>
                        <a:ea typeface="Cambria Math" panose="02040503050406030204" pitchFamily="18" charset="0"/>
                        <a:cs typeface="Times New Roman" pitchFamily="18" charset="0"/>
                      </a:rPr>
                      <m:t>&gt;</m:t>
                    </m:r>
                    <m:sSub>
                      <m:sSubPr>
                        <m:ctrlPr>
                          <a:rPr lang="en-US" altLang="ja-JP" i="1" smtClean="0">
                            <a:latin typeface="Cambria Math" panose="02040503050406030204" pitchFamily="18" charset="0"/>
                            <a:cs typeface="Times New Roman" pitchFamily="18" charset="0"/>
                          </a:rPr>
                        </m:ctrlPr>
                      </m:sSubPr>
                      <m:e>
                        <m:r>
                          <a:rPr lang="ja-JP" altLang="en-US" i="1" smtClean="0">
                            <a:latin typeface="Cambria Math" panose="02040503050406030204" pitchFamily="18" charset="0"/>
                            <a:cs typeface="Times New Roman" pitchFamily="18" charset="0"/>
                          </a:rPr>
                          <m:t>𝜇</m:t>
                        </m:r>
                      </m:e>
                      <m:sub>
                        <m:r>
                          <a:rPr lang="en-US" altLang="ja-JP" b="0" i="1" smtClean="0">
                            <a:latin typeface="Cambria Math" panose="02040503050406030204" pitchFamily="18" charset="0"/>
                            <a:cs typeface="Times New Roman" pitchFamily="18" charset="0"/>
                          </a:rPr>
                          <m:t>0</m:t>
                        </m:r>
                      </m:sub>
                    </m:sSub>
                  </m:oMath>
                </a14:m>
                <a:r>
                  <a:rPr lang="ja-JP" altLang="en-US" dirty="0"/>
                  <a:t>（あるいは，</a:t>
                </a:r>
                <a14:m>
                  <m:oMath xmlns:m="http://schemas.openxmlformats.org/officeDocument/2006/math">
                    <m:r>
                      <a:rPr lang="ja-JP" altLang="en-US" i="1">
                        <a:latin typeface="Cambria Math" panose="02040503050406030204" pitchFamily="18" charset="0"/>
                        <a:cs typeface="Times New Roman" pitchFamily="18" charset="0"/>
                      </a:rPr>
                      <m:t>𝜇</m:t>
                    </m:r>
                    <m:r>
                      <a:rPr lang="en-US" altLang="ja-JP" i="1" smtClean="0">
                        <a:latin typeface="Cambria Math" panose="02040503050406030204" pitchFamily="18" charset="0"/>
                        <a:ea typeface="Cambria Math" panose="02040503050406030204" pitchFamily="18" charset="0"/>
                        <a:cs typeface="Times New Roman" pitchFamily="18" charset="0"/>
                      </a:rPr>
                      <m:t>&lt;</m:t>
                    </m:r>
                    <m:sSub>
                      <m:sSubPr>
                        <m:ctrlPr>
                          <a:rPr lang="en-US" altLang="ja-JP" i="1">
                            <a:latin typeface="Cambria Math" panose="02040503050406030204" pitchFamily="18" charset="0"/>
                            <a:cs typeface="Times New Roman" pitchFamily="18" charset="0"/>
                          </a:rPr>
                        </m:ctrlPr>
                      </m:sSubPr>
                      <m:e>
                        <m:r>
                          <a:rPr lang="ja-JP" altLang="en-US" i="1">
                            <a:latin typeface="Cambria Math" panose="02040503050406030204" pitchFamily="18" charset="0"/>
                            <a:cs typeface="Times New Roman" pitchFamily="18" charset="0"/>
                          </a:rPr>
                          <m:t>𝜇</m:t>
                        </m:r>
                      </m:e>
                      <m:sub>
                        <m:r>
                          <a:rPr lang="en-US" altLang="ja-JP" i="1">
                            <a:latin typeface="Cambria Math" panose="02040503050406030204" pitchFamily="18" charset="0"/>
                            <a:cs typeface="Times New Roman" pitchFamily="18" charset="0"/>
                          </a:rPr>
                          <m:t>0</m:t>
                        </m:r>
                      </m:sub>
                    </m:sSub>
                  </m:oMath>
                </a14:m>
                <a:r>
                  <a:rPr lang="ja-JP" altLang="en-US" dirty="0"/>
                  <a:t>）．</a:t>
                </a:r>
                <a:endParaRPr lang="en-US" altLang="ja-JP" baseline="-25000" dirty="0"/>
              </a:p>
              <a:p>
                <a:r>
                  <a:rPr lang="ja-JP" altLang="en-US" dirty="0"/>
                  <a:t>標本平均を標準化する．</a:t>
                </a:r>
                <a:r>
                  <a:rPr lang="en-US" altLang="ja-JP" b="0" dirty="0"/>
                  <a:t> </a:t>
                </a:r>
                <a14:m>
                  <m:oMath xmlns:m="http://schemas.openxmlformats.org/officeDocument/2006/math">
                    <m:r>
                      <a:rPr lang="en-US" altLang="ja-JP" b="0" i="1" smtClean="0">
                        <a:latin typeface="Cambria Math" panose="02040503050406030204" pitchFamily="18" charset="0"/>
                      </a:rPr>
                      <m:t>𝑍</m:t>
                    </m:r>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acc>
                          <m:accPr>
                            <m:chr m:val="̅"/>
                            <m:ctrlPr>
                              <a:rPr lang="en-US" altLang="ja-JP" b="0" i="1" smtClean="0">
                                <a:latin typeface="Cambria Math" panose="02040503050406030204" pitchFamily="18" charset="0"/>
                              </a:rPr>
                            </m:ctrlPr>
                          </m:accPr>
                          <m:e>
                            <m:r>
                              <a:rPr lang="en-US" altLang="ja-JP" b="0" i="1" smtClean="0">
                                <a:latin typeface="Cambria Math" panose="02040503050406030204" pitchFamily="18" charset="0"/>
                              </a:rPr>
                              <m:t>𝑋</m:t>
                            </m:r>
                          </m:e>
                        </m:acc>
                        <m:r>
                          <a:rPr lang="en-US" altLang="ja-JP" b="0" i="1" smtClean="0">
                            <a:latin typeface="Cambria Math" panose="02040503050406030204" pitchFamily="18" charset="0"/>
                          </a:rPr>
                          <m:t>−</m:t>
                        </m:r>
                        <m:sSub>
                          <m:sSubPr>
                            <m:ctrlPr>
                              <a:rPr lang="en-US" altLang="ja-JP" b="0" i="1" smtClean="0">
                                <a:latin typeface="Cambria Math" panose="02040503050406030204" pitchFamily="18" charset="0"/>
                              </a:rPr>
                            </m:ctrlPr>
                          </m:sSubPr>
                          <m:e>
                            <m:r>
                              <a:rPr lang="ja-JP" altLang="en-US" b="0" i="1" smtClean="0">
                                <a:latin typeface="Cambria Math" panose="02040503050406030204" pitchFamily="18" charset="0"/>
                              </a:rPr>
                              <m:t>𝜇</m:t>
                            </m:r>
                          </m:e>
                          <m:sub>
                            <m:r>
                              <a:rPr lang="en-US" altLang="ja-JP" b="0" i="1" smtClean="0">
                                <a:latin typeface="Cambria Math" panose="02040503050406030204" pitchFamily="18" charset="0"/>
                              </a:rPr>
                              <m:t>0</m:t>
                            </m:r>
                          </m:sub>
                        </m:sSub>
                      </m:num>
                      <m:den>
                        <m:r>
                          <a:rPr lang="ja-JP" altLang="en-US" b="0" i="1" smtClean="0">
                            <a:latin typeface="Cambria Math" panose="02040503050406030204" pitchFamily="18" charset="0"/>
                          </a:rPr>
                          <m:t>𝜎</m:t>
                        </m:r>
                      </m:den>
                    </m:f>
                    <m:rad>
                      <m:radPr>
                        <m:degHide m:val="on"/>
                        <m:ctrlPr>
                          <a:rPr lang="en-US" altLang="ja-JP" b="0" i="1" smtClean="0">
                            <a:latin typeface="Cambria Math" panose="02040503050406030204" pitchFamily="18" charset="0"/>
                          </a:rPr>
                        </m:ctrlPr>
                      </m:radPr>
                      <m:deg/>
                      <m:e>
                        <m:r>
                          <a:rPr lang="en-US" altLang="ja-JP" b="0" i="1" smtClean="0">
                            <a:latin typeface="Cambria Math" panose="02040503050406030204" pitchFamily="18" charset="0"/>
                          </a:rPr>
                          <m:t>𝑛</m:t>
                        </m:r>
                      </m:e>
                    </m:rad>
                  </m:oMath>
                </a14:m>
                <a:endParaRPr lang="en-US" altLang="ja-JP" dirty="0"/>
              </a:p>
              <a:p>
                <a:endParaRPr lang="en-US" altLang="ja-JP" dirty="0"/>
              </a:p>
              <a:p>
                <a:r>
                  <a:rPr lang="ja-JP" altLang="en-US" dirty="0"/>
                  <a:t>有意水準</a:t>
                </a:r>
                <a:r>
                  <a:rPr lang="en-US" altLang="ja-JP" dirty="0"/>
                  <a:t>5%</a:t>
                </a:r>
                <a:r>
                  <a:rPr lang="ja-JP" altLang="en-US" dirty="0"/>
                  <a:t>の場合，検定統計量 </a:t>
                </a:r>
                <a:r>
                  <a:rPr lang="en-US" altLang="ja-JP" i="1" dirty="0">
                    <a:latin typeface="Times New Roman" panose="02020603050405020304" pitchFamily="18" charset="0"/>
                    <a:cs typeface="Times New Roman" panose="02020603050405020304" pitchFamily="18" charset="0"/>
                  </a:rPr>
                  <a:t>Z</a:t>
                </a:r>
                <a:r>
                  <a:rPr lang="en-US" altLang="ja-JP" dirty="0"/>
                  <a:t> </a:t>
                </a:r>
                <a:r>
                  <a:rPr lang="ja-JP" altLang="en-US" dirty="0"/>
                  <a:t>の値が </a:t>
                </a:r>
                <a:r>
                  <a:rPr lang="en-US" altLang="ja-JP" dirty="0"/>
                  <a:t>+1.64 </a:t>
                </a:r>
                <a:r>
                  <a:rPr lang="ja-JP" altLang="en-US" dirty="0"/>
                  <a:t>以上（対立仮説が</a:t>
                </a:r>
                <a:r>
                  <a:rPr lang="en-US" altLang="ja-JP" i="1" dirty="0">
                    <a:latin typeface="Times New Roman" pitchFamily="18" charset="0"/>
                    <a:cs typeface="Times New Roman" pitchFamily="18" charset="0"/>
                  </a:rPr>
                  <a:t> μ</a:t>
                </a:r>
                <a:r>
                  <a:rPr lang="en-US" altLang="ja-JP" dirty="0"/>
                  <a:t> &lt;</a:t>
                </a:r>
                <a:r>
                  <a:rPr lang="ja-JP" altLang="en-US" dirty="0"/>
                  <a:t> </a:t>
                </a:r>
                <a:r>
                  <a:rPr lang="en-US" altLang="ja-JP" i="1" dirty="0">
                    <a:latin typeface="Times New Roman" pitchFamily="18" charset="0"/>
                    <a:cs typeface="Times New Roman" pitchFamily="18" charset="0"/>
                  </a:rPr>
                  <a:t>μ</a:t>
                </a:r>
                <a:r>
                  <a:rPr lang="en-US" altLang="ja-JP" baseline="-25000" dirty="0"/>
                  <a:t>0</a:t>
                </a:r>
                <a:r>
                  <a:rPr lang="ja-JP" altLang="en-US" dirty="0"/>
                  <a:t> の場合，</a:t>
                </a:r>
                <a:br>
                  <a:rPr lang="en-US" altLang="ja-JP" dirty="0"/>
                </a:br>
                <a:r>
                  <a:rPr lang="en-US" altLang="ja-JP" dirty="0"/>
                  <a:t>-1.64 </a:t>
                </a:r>
                <a:r>
                  <a:rPr lang="ja-JP" altLang="en-US" dirty="0"/>
                  <a:t>以下）であれば，帰無仮説を棄却．</a:t>
                </a:r>
                <a:endParaRPr lang="en-US" altLang="ja-JP" dirty="0"/>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481" t="-3369" r="-3852" b="-107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6BEE8FAC-CA07-4B32-8D3A-12BF787A2BD6}"/>
                  </a:ext>
                </a:extLst>
              </p:cNvPr>
              <p:cNvSpPr txBox="1"/>
              <p:nvPr/>
            </p:nvSpPr>
            <p:spPr>
              <a:xfrm>
                <a:off x="1691680" y="4077072"/>
                <a:ext cx="160120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𝑍</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𝑁</m:t>
                      </m:r>
                      <m:d>
                        <m:dPr>
                          <m:ctrlPr>
                            <a:rPr kumimoji="1" lang="en-US" altLang="ja-JP" sz="2800" b="0" i="1" smtClean="0">
                              <a:latin typeface="Cambria Math" panose="02040503050406030204" pitchFamily="18" charset="0"/>
                              <a:ea typeface="Cambria Math" panose="02040503050406030204" pitchFamily="18" charset="0"/>
                            </a:rPr>
                          </m:ctrlPr>
                        </m:dPr>
                        <m:e>
                          <m:r>
                            <a:rPr kumimoji="1" lang="en-US" altLang="ja-JP" sz="2800" b="0" i="1" smtClean="0">
                              <a:latin typeface="Cambria Math" panose="02040503050406030204" pitchFamily="18" charset="0"/>
                              <a:ea typeface="Cambria Math" panose="02040503050406030204" pitchFamily="18" charset="0"/>
                            </a:rPr>
                            <m:t>0,1</m:t>
                          </m:r>
                        </m:e>
                      </m:d>
                    </m:oMath>
                  </m:oMathPara>
                </a14:m>
                <a:endParaRPr kumimoji="1" lang="ja-JP" altLang="en-US" sz="2800" dirty="0"/>
              </a:p>
            </p:txBody>
          </p:sp>
        </mc:Choice>
        <mc:Fallback xmlns="">
          <p:sp>
            <p:nvSpPr>
              <p:cNvPr id="6" name="テキスト ボックス 5">
                <a:extLst>
                  <a:ext uri="{FF2B5EF4-FFF2-40B4-BE49-F238E27FC236}">
                    <a16:creationId xmlns:a16="http://schemas.microsoft.com/office/drawing/2014/main" id="{6BEE8FAC-CA07-4B32-8D3A-12BF787A2BD6}"/>
                  </a:ext>
                </a:extLst>
              </p:cNvPr>
              <p:cNvSpPr txBox="1">
                <a:spLocks noRot="1" noChangeAspect="1" noMove="1" noResize="1" noEditPoints="1" noAdjustHandles="1" noChangeArrowheads="1" noChangeShapeType="1" noTextEdit="1"/>
              </p:cNvSpPr>
              <p:nvPr/>
            </p:nvSpPr>
            <p:spPr>
              <a:xfrm>
                <a:off x="1691680" y="4077072"/>
                <a:ext cx="1601208" cy="430887"/>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グラフ, ヒストグラム&#10;&#10;自動的に生成された説明">
            <a:extLst>
              <a:ext uri="{FF2B5EF4-FFF2-40B4-BE49-F238E27FC236}">
                <a16:creationId xmlns:a16="http://schemas.microsoft.com/office/drawing/2014/main" id="{82FBAA08-0458-41BD-A137-34C8670576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359" y="558209"/>
            <a:ext cx="5393743" cy="4959023"/>
          </a:xfrm>
          <a:prstGeom prst="rect">
            <a:avLst/>
          </a:prstGeom>
        </p:spPr>
      </p:pic>
      <p:sp>
        <p:nvSpPr>
          <p:cNvPr id="5" name="テキスト ボックス 4"/>
          <p:cNvSpPr txBox="1"/>
          <p:nvPr/>
        </p:nvSpPr>
        <p:spPr>
          <a:xfrm>
            <a:off x="6223459" y="3356992"/>
            <a:ext cx="1369286" cy="584775"/>
          </a:xfrm>
          <a:prstGeom prst="rect">
            <a:avLst/>
          </a:prstGeom>
          <a:noFill/>
        </p:spPr>
        <p:txBody>
          <a:bodyPr wrap="none" rtlCol="0">
            <a:spAutoFit/>
          </a:bodyPr>
          <a:lstStyle/>
          <a:p>
            <a:r>
              <a:rPr kumimoji="1" lang="en-US" altLang="ja-JP" sz="3200" i="1" dirty="0">
                <a:latin typeface="Times New Roman" pitchFamily="18" charset="0"/>
                <a:cs typeface="Times New Roman" pitchFamily="18" charset="0"/>
              </a:rPr>
              <a:t>P</a:t>
            </a:r>
            <a:r>
              <a:rPr kumimoji="1" lang="en-US" altLang="ja-JP" sz="3200" dirty="0"/>
              <a:t>=0.05</a:t>
            </a:r>
            <a:endParaRPr kumimoji="1" lang="ja-JP" altLang="en-US" sz="3200" dirty="0"/>
          </a:p>
        </p:txBody>
      </p:sp>
      <p:cxnSp>
        <p:nvCxnSpPr>
          <p:cNvPr id="6" name="直線矢印コネクタ 5"/>
          <p:cNvCxnSpPr/>
          <p:nvPr/>
        </p:nvCxnSpPr>
        <p:spPr>
          <a:xfrm rot="10800000" flipV="1">
            <a:off x="5538816" y="3861048"/>
            <a:ext cx="642942" cy="57150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rot="5400000" flipH="1" flipV="1">
            <a:off x="4685081" y="5155989"/>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3B934D5A-9679-4CB3-9141-580A6AF850F9}"/>
                  </a:ext>
                </a:extLst>
              </p:cNvPr>
              <p:cNvSpPr txBox="1"/>
              <p:nvPr/>
            </p:nvSpPr>
            <p:spPr>
              <a:xfrm>
                <a:off x="4680375" y="5763388"/>
                <a:ext cx="1435714"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400" b="0" i="0" smtClean="0">
                          <a:latin typeface="Cambria Math" panose="02040503050406030204" pitchFamily="18" charset="0"/>
                        </a:rPr>
                        <m:t>Z</m:t>
                      </m:r>
                      <m:r>
                        <a:rPr kumimoji="1" lang="en-US" altLang="ja-JP" sz="2400" b="0" i="0" smtClean="0">
                          <a:latin typeface="Cambria Math" panose="02040503050406030204" pitchFamily="18" charset="0"/>
                        </a:rPr>
                        <m:t>=+1.64</m:t>
                      </m:r>
                    </m:oMath>
                  </m:oMathPara>
                </a14:m>
                <a:endParaRPr kumimoji="1" lang="ja-JP" altLang="en-US" sz="2400" dirty="0"/>
              </a:p>
            </p:txBody>
          </p:sp>
        </mc:Choice>
        <mc:Fallback xmlns="">
          <p:sp>
            <p:nvSpPr>
              <p:cNvPr id="10" name="テキスト ボックス 9">
                <a:extLst>
                  <a:ext uri="{FF2B5EF4-FFF2-40B4-BE49-F238E27FC236}">
                    <a16:creationId xmlns:a16="http://schemas.microsoft.com/office/drawing/2014/main" id="{3B934D5A-9679-4CB3-9141-580A6AF850F9}"/>
                  </a:ext>
                </a:extLst>
              </p:cNvPr>
              <p:cNvSpPr txBox="1">
                <a:spLocks noRot="1" noChangeAspect="1" noMove="1" noResize="1" noEditPoints="1" noAdjustHandles="1" noChangeArrowheads="1" noChangeShapeType="1" noTextEdit="1"/>
              </p:cNvSpPr>
              <p:nvPr/>
            </p:nvSpPr>
            <p:spPr>
              <a:xfrm>
                <a:off x="4680375" y="5763388"/>
                <a:ext cx="1435714" cy="369332"/>
              </a:xfrm>
              <a:prstGeom prst="rect">
                <a:avLst/>
              </a:prstGeom>
              <a:blipFill>
                <a:blip r:embed="rId3"/>
                <a:stretch>
                  <a:fillRect l="-4681" r="-5106" b="-6557"/>
                </a:stretch>
              </a:blipFill>
            </p:spPr>
            <p:txBody>
              <a:bodyPr/>
              <a:lstStyle/>
              <a:p>
                <a:r>
                  <a:rPr lang="ja-JP" altLang="en-US">
                    <a:noFill/>
                  </a:rPr>
                  <a:t> </a:t>
                </a:r>
              </a:p>
            </p:txBody>
          </p:sp>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テキスト</a:t>
            </a:r>
            <a:r>
              <a:rPr kumimoji="1" lang="en-US" altLang="ja-JP" dirty="0"/>
              <a:t>p.163</a:t>
            </a:r>
            <a:r>
              <a:rPr kumimoji="1" lang="ja-JP" altLang="en-US" dirty="0"/>
              <a:t>例１</a:t>
            </a:r>
            <a:endParaRPr kumimoji="1" lang="en-US" altLang="ja-JP" dirty="0"/>
          </a:p>
          <a:p>
            <a:pPr lvl="1">
              <a:buFont typeface="Wingdings" pitchFamily="2" charset="2"/>
              <a:buChar char="Ø"/>
            </a:pPr>
            <a:r>
              <a:rPr lang="ja-JP" altLang="en-US" dirty="0"/>
              <a:t> 問題意識：銘柄Ｂの電球の平均寿命は，銘柄Ａの電球の平均寿命（</a:t>
            </a:r>
            <a:r>
              <a:rPr lang="en-US" altLang="ja-JP" dirty="0"/>
              <a:t>1180h</a:t>
            </a:r>
            <a:r>
              <a:rPr lang="ja-JP" altLang="en-US" dirty="0"/>
              <a:t>）より短いのでは？</a:t>
            </a:r>
            <a:endParaRPr lang="en-US" altLang="ja-JP" dirty="0"/>
          </a:p>
          <a:p>
            <a:pPr lvl="2">
              <a:buFont typeface="Wingdings" pitchFamily="2" charset="2"/>
              <a:buChar char="Ø"/>
            </a:pPr>
            <a:r>
              <a:rPr lang="en-US" altLang="ja-JP" i="1" dirty="0">
                <a:latin typeface="Times New Roman" pitchFamily="18" charset="0"/>
                <a:cs typeface="Times New Roman" pitchFamily="18" charset="0"/>
              </a:rPr>
              <a:t> H</a:t>
            </a:r>
            <a:r>
              <a:rPr lang="en-US" altLang="ja-JP" baseline="-25000" dirty="0"/>
              <a:t>0</a:t>
            </a:r>
            <a:r>
              <a:rPr lang="ja-JP" altLang="en-US" dirty="0"/>
              <a:t>：</a:t>
            </a:r>
            <a:r>
              <a:rPr lang="en-US" altLang="ja-JP" i="1" dirty="0">
                <a:latin typeface="Times New Roman" pitchFamily="18" charset="0"/>
                <a:cs typeface="Times New Roman" pitchFamily="18" charset="0"/>
              </a:rPr>
              <a:t> μ</a:t>
            </a:r>
            <a:r>
              <a:rPr lang="en-US" altLang="ja-JP" dirty="0"/>
              <a:t> =</a:t>
            </a:r>
            <a:r>
              <a:rPr lang="ja-JP" altLang="en-US" dirty="0"/>
              <a:t> </a:t>
            </a:r>
            <a:r>
              <a:rPr lang="en-US" altLang="ja-JP" dirty="0">
                <a:latin typeface="Times New Roman" pitchFamily="18" charset="0"/>
                <a:cs typeface="Times New Roman" pitchFamily="18" charset="0"/>
              </a:rPr>
              <a:t>1180</a:t>
            </a:r>
            <a:endParaRPr lang="en-US" altLang="ja-JP" baseline="-25000" dirty="0"/>
          </a:p>
          <a:p>
            <a:pPr lvl="2">
              <a:buFont typeface="Wingdings" pitchFamily="2" charset="2"/>
              <a:buChar char="Ø"/>
            </a:pP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H</a:t>
            </a:r>
            <a:r>
              <a:rPr lang="en-US" altLang="ja-JP" baseline="-25000" dirty="0"/>
              <a:t>1</a:t>
            </a:r>
            <a:r>
              <a:rPr lang="ja-JP" altLang="en-US" dirty="0"/>
              <a:t>：</a:t>
            </a:r>
            <a:r>
              <a:rPr lang="en-US" altLang="ja-JP" i="1" dirty="0">
                <a:latin typeface="Times New Roman" pitchFamily="18" charset="0"/>
                <a:cs typeface="Times New Roman" pitchFamily="18" charset="0"/>
              </a:rPr>
              <a:t> μ</a:t>
            </a:r>
            <a:r>
              <a:rPr lang="en-US" altLang="ja-JP" dirty="0"/>
              <a:t> &lt; 1180</a:t>
            </a:r>
            <a:r>
              <a:rPr lang="ja-JP" altLang="en-US" dirty="0"/>
              <a:t>（片側検定）</a:t>
            </a:r>
            <a:endParaRPr lang="en-US" altLang="ja-JP" baseline="-25000" dirty="0"/>
          </a:p>
          <a:p>
            <a:pPr lvl="1">
              <a:buFont typeface="Wingdings" pitchFamily="2" charset="2"/>
              <a:buChar char="Ø"/>
            </a:pPr>
            <a:r>
              <a:rPr lang="ja-JP" altLang="en-US" dirty="0"/>
              <a:t> 銘柄Ｂ</a:t>
            </a:r>
            <a:r>
              <a:rPr lang="en-US" altLang="ja-JP" dirty="0"/>
              <a:t>100</a:t>
            </a:r>
            <a:r>
              <a:rPr lang="ja-JP" altLang="en-US" dirty="0"/>
              <a:t>個をテスト．</a:t>
            </a:r>
            <a:endParaRPr lang="en-US" altLang="ja-JP" dirty="0"/>
          </a:p>
          <a:p>
            <a:pPr lvl="1">
              <a:buFont typeface="Wingdings" pitchFamily="2" charset="2"/>
              <a:buChar char="Ø"/>
            </a:pPr>
            <a:r>
              <a:rPr lang="ja-JP" altLang="en-US" dirty="0"/>
              <a:t>帰無仮説が正しいならば，標本平均は，平均 </a:t>
            </a:r>
            <a:r>
              <a:rPr lang="en-US" altLang="ja-JP" dirty="0"/>
              <a:t>1180</a:t>
            </a:r>
            <a:r>
              <a:rPr lang="ja-JP" altLang="en-US" dirty="0" err="1"/>
              <a:t>，</a:t>
            </a:r>
            <a:r>
              <a:rPr lang="ja-JP" altLang="en-US" dirty="0"/>
              <a:t>分散 </a:t>
            </a:r>
            <a:r>
              <a:rPr lang="en-US" altLang="ja-JP" i="1" dirty="0">
                <a:latin typeface="Times New Roman" pitchFamily="18" charset="0"/>
                <a:cs typeface="Times New Roman" pitchFamily="18" charset="0"/>
              </a:rPr>
              <a:t>σ</a:t>
            </a:r>
            <a:r>
              <a:rPr lang="en-US" altLang="ja-JP" baseline="30000" dirty="0">
                <a:latin typeface="Times New Roman" pitchFamily="18" charset="0"/>
                <a:cs typeface="Times New Roman" pitchFamily="18" charset="0"/>
              </a:rPr>
              <a:t>2</a:t>
            </a:r>
            <a:r>
              <a:rPr lang="en-US" altLang="ja-JP" dirty="0"/>
              <a:t>/</a:t>
            </a:r>
            <a:r>
              <a:rPr lang="en-US" altLang="ja-JP" i="1" dirty="0">
                <a:latin typeface="Times New Roman" pitchFamily="18" charset="0"/>
                <a:cs typeface="Times New Roman" pitchFamily="18" charset="0"/>
              </a:rPr>
              <a:t>n</a:t>
            </a:r>
            <a:r>
              <a:rPr lang="en-US" altLang="ja-JP" dirty="0"/>
              <a:t> </a:t>
            </a:r>
            <a:r>
              <a:rPr lang="ja-JP" altLang="en-US" dirty="0"/>
              <a:t>の正規分布に従う．</a:t>
            </a:r>
            <a:endParaRPr lang="en-US" altLang="ja-JP" dirty="0"/>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10C1C4E6-4097-4469-A19D-13F714735F64}"/>
                  </a:ext>
                </a:extLst>
              </p:cNvPr>
              <p:cNvSpPr txBox="1"/>
              <p:nvPr/>
            </p:nvSpPr>
            <p:spPr>
              <a:xfrm>
                <a:off x="2483768" y="5445224"/>
                <a:ext cx="2266454" cy="8373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400" i="1" smtClean="0">
                              <a:latin typeface="Cambria Math" panose="02040503050406030204" pitchFamily="18" charset="0"/>
                            </a:rPr>
                          </m:ctrlPr>
                        </m:accPr>
                        <m:e>
                          <m:r>
                            <a:rPr kumimoji="1" lang="en-US" altLang="ja-JP" sz="2400" b="0" i="1" smtClean="0">
                              <a:latin typeface="Cambria Math" panose="02040503050406030204" pitchFamily="18" charset="0"/>
                            </a:rPr>
                            <m:t>𝑋</m:t>
                          </m:r>
                        </m:e>
                      </m:acc>
                      <m:r>
                        <a:rPr kumimoji="1" lang="en-US" altLang="ja-JP" sz="240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𝑁</m:t>
                      </m:r>
                      <m:d>
                        <m:dPr>
                          <m:ctrlPr>
                            <a:rPr kumimoji="1" lang="en-US" altLang="ja-JP" sz="2400" b="0" i="1" smtClean="0">
                              <a:latin typeface="Cambria Math" panose="02040503050406030204" pitchFamily="18" charset="0"/>
                              <a:ea typeface="Cambria Math" panose="02040503050406030204" pitchFamily="18" charset="0"/>
                            </a:rPr>
                          </m:ctrlPr>
                        </m:dPr>
                        <m:e>
                          <m:r>
                            <a:rPr kumimoji="1" lang="en-US" altLang="ja-JP" sz="2400" b="0" i="1" smtClean="0">
                              <a:latin typeface="Cambria Math" panose="02040503050406030204" pitchFamily="18" charset="0"/>
                              <a:ea typeface="Cambria Math" panose="02040503050406030204" pitchFamily="18" charset="0"/>
                            </a:rPr>
                            <m:t>1180,</m:t>
                          </m:r>
                          <m:f>
                            <m:fPr>
                              <m:ctrlPr>
                                <a:rPr kumimoji="1" lang="en-US" altLang="ja-JP" sz="2400" b="0" i="1" smtClean="0">
                                  <a:latin typeface="Cambria Math" panose="02040503050406030204" pitchFamily="18" charset="0"/>
                                  <a:ea typeface="Cambria Math" panose="02040503050406030204" pitchFamily="18" charset="0"/>
                                </a:rPr>
                              </m:ctrlPr>
                            </m:fPr>
                            <m:num>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𝜎</m:t>
                                  </m:r>
                                </m:e>
                                <m:sup>
                                  <m:r>
                                    <a:rPr kumimoji="1" lang="en-US" altLang="ja-JP" sz="2400" b="0" i="1" smtClean="0">
                                      <a:latin typeface="Cambria Math" panose="02040503050406030204" pitchFamily="18" charset="0"/>
                                      <a:ea typeface="Cambria Math" panose="02040503050406030204" pitchFamily="18" charset="0"/>
                                    </a:rPr>
                                    <m:t>2</m:t>
                                  </m:r>
                                </m:sup>
                              </m:sSup>
                            </m:num>
                            <m:den>
                              <m:r>
                                <a:rPr kumimoji="1" lang="en-US" altLang="ja-JP" sz="2400" b="0" i="1" smtClean="0">
                                  <a:latin typeface="Cambria Math" panose="02040503050406030204" pitchFamily="18" charset="0"/>
                                  <a:ea typeface="Cambria Math" panose="02040503050406030204" pitchFamily="18" charset="0"/>
                                </a:rPr>
                                <m:t>𝑛</m:t>
                              </m:r>
                            </m:den>
                          </m:f>
                        </m:e>
                      </m:d>
                    </m:oMath>
                  </m:oMathPara>
                </a14:m>
                <a:endParaRPr kumimoji="1" lang="ja-JP" altLang="en-US" sz="2400" dirty="0"/>
              </a:p>
            </p:txBody>
          </p:sp>
        </mc:Choice>
        <mc:Fallback xmlns="">
          <p:sp>
            <p:nvSpPr>
              <p:cNvPr id="4" name="テキスト ボックス 3">
                <a:extLst>
                  <a:ext uri="{FF2B5EF4-FFF2-40B4-BE49-F238E27FC236}">
                    <a16:creationId xmlns:a16="http://schemas.microsoft.com/office/drawing/2014/main" id="{10C1C4E6-4097-4469-A19D-13F714735F64}"/>
                  </a:ext>
                </a:extLst>
              </p:cNvPr>
              <p:cNvSpPr txBox="1">
                <a:spLocks noRot="1" noChangeAspect="1" noMove="1" noResize="1" noEditPoints="1" noAdjustHandles="1" noChangeArrowheads="1" noChangeShapeType="1" noTextEdit="1"/>
              </p:cNvSpPr>
              <p:nvPr/>
            </p:nvSpPr>
            <p:spPr>
              <a:xfrm>
                <a:off x="2483768" y="5445224"/>
                <a:ext cx="2266454" cy="837345"/>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71472" y="428604"/>
            <a:ext cx="5957080" cy="584775"/>
          </a:xfrm>
          <a:prstGeom prst="rect">
            <a:avLst/>
          </a:prstGeom>
          <a:noFill/>
        </p:spPr>
        <p:txBody>
          <a:bodyPr wrap="none" rtlCol="0">
            <a:spAutoFit/>
          </a:bodyPr>
          <a:lstStyle/>
          <a:p>
            <a:r>
              <a:rPr kumimoji="1" lang="ja-JP" altLang="en-US" sz="3200" dirty="0"/>
              <a:t>得られた標本平均 </a:t>
            </a:r>
            <a:r>
              <a:rPr kumimoji="1" lang="en-US" altLang="ja-JP" sz="3200" dirty="0"/>
              <a:t>1140 </a:t>
            </a:r>
            <a:r>
              <a:rPr kumimoji="1" lang="ja-JP" altLang="en-US" sz="3200" dirty="0"/>
              <a:t>を標準化</a:t>
            </a:r>
          </a:p>
        </p:txBody>
      </p:sp>
      <p:sp>
        <p:nvSpPr>
          <p:cNvPr id="6" name="テキスト ボックス 5"/>
          <p:cNvSpPr txBox="1"/>
          <p:nvPr/>
        </p:nvSpPr>
        <p:spPr>
          <a:xfrm>
            <a:off x="2790845" y="3933056"/>
            <a:ext cx="6245621" cy="1815882"/>
          </a:xfrm>
          <a:prstGeom prst="rect">
            <a:avLst/>
          </a:prstGeom>
          <a:noFill/>
        </p:spPr>
        <p:txBody>
          <a:bodyPr wrap="none" rtlCol="0">
            <a:spAutoFit/>
          </a:bodyPr>
          <a:lstStyle/>
          <a:p>
            <a:r>
              <a:rPr lang="ja-JP" altLang="en-US" sz="2800" dirty="0"/>
              <a:t>帰無仮説が正しい場合に</a:t>
            </a:r>
            <a:endParaRPr lang="en-US" altLang="ja-JP" sz="2800" dirty="0"/>
          </a:p>
          <a:p>
            <a:r>
              <a:rPr lang="ja-JP" altLang="en-US" sz="2800" dirty="0"/>
              <a:t>このような標本平均が得られる確率は</a:t>
            </a:r>
            <a:endParaRPr lang="en-US" altLang="ja-JP" sz="2800" dirty="0"/>
          </a:p>
          <a:p>
            <a:r>
              <a:rPr lang="ja-JP" altLang="en-US" sz="2800" dirty="0"/>
              <a:t>非常に小さい（片側 </a:t>
            </a:r>
            <a:r>
              <a:rPr lang="en-US" altLang="ja-JP" sz="2800" dirty="0"/>
              <a:t>0.05</a:t>
            </a:r>
            <a:r>
              <a:rPr lang="ja-JP" altLang="en-US" sz="2800" dirty="0"/>
              <a:t> 以下）</a:t>
            </a:r>
            <a:r>
              <a:rPr lang="en-US" altLang="ja-JP" sz="2800" dirty="0"/>
              <a:t>.</a:t>
            </a:r>
          </a:p>
          <a:p>
            <a:r>
              <a:rPr lang="ja-JP" altLang="en-US" sz="2800" dirty="0"/>
              <a:t>よって，有意水準</a:t>
            </a:r>
            <a:r>
              <a:rPr lang="en-US" altLang="ja-JP" sz="2800" dirty="0"/>
              <a:t>5%</a:t>
            </a:r>
            <a:r>
              <a:rPr lang="ja-JP" altLang="en-US" sz="2800" dirty="0"/>
              <a:t>で帰無仮説を棄却．</a:t>
            </a:r>
            <a:endParaRPr lang="en-US" altLang="ja-JP" sz="2800" dirty="0"/>
          </a:p>
        </p:txBody>
      </p:sp>
      <p:sp>
        <p:nvSpPr>
          <p:cNvPr id="7" name="テキスト ボックス 6"/>
          <p:cNvSpPr txBox="1"/>
          <p:nvPr/>
        </p:nvSpPr>
        <p:spPr>
          <a:xfrm>
            <a:off x="336781" y="5929330"/>
            <a:ext cx="8807219" cy="523220"/>
          </a:xfrm>
          <a:prstGeom prst="rect">
            <a:avLst/>
          </a:prstGeom>
          <a:noFill/>
        </p:spPr>
        <p:txBody>
          <a:bodyPr wrap="none" rtlCol="0">
            <a:spAutoFit/>
          </a:bodyPr>
          <a:lstStyle/>
          <a:p>
            <a:r>
              <a:rPr kumimoji="1" lang="ja-JP" altLang="en-US" sz="2800" dirty="0"/>
              <a:t>結論：電球Ｂの平均寿命は電球Ａの平均寿命よりも短い．</a:t>
            </a: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F9AE1C8C-525B-4DA9-ADD7-DC5AE2146139}"/>
                  </a:ext>
                </a:extLst>
              </p:cNvPr>
              <p:cNvSpPr txBox="1"/>
              <p:nvPr/>
            </p:nvSpPr>
            <p:spPr>
              <a:xfrm>
                <a:off x="1043608" y="1109030"/>
                <a:ext cx="1300099" cy="430887"/>
              </a:xfrm>
              <a:prstGeom prst="rect">
                <a:avLst/>
              </a:prstGeom>
              <a:noFill/>
            </p:spPr>
            <p:txBody>
              <a:bodyPr wrap="none" lIns="0" tIns="0" rIns="0" bIns="0" rtlCol="0">
                <a:spAutoFit/>
              </a:bodyPr>
              <a:lstStyle/>
              <a:p>
                <a14:m>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b="0" i="1" smtClean="0">
                        <a:latin typeface="Cambria Math" panose="02040503050406030204" pitchFamily="18" charset="0"/>
                      </a:rPr>
                      <m:t>=</m:t>
                    </m:r>
                  </m:oMath>
                </a14:m>
                <a:r>
                  <a:rPr kumimoji="1" lang="en-US" altLang="ja-JP" sz="2800" dirty="0"/>
                  <a:t>1140</a:t>
                </a:r>
                <a:endParaRPr kumimoji="1" lang="ja-JP" altLang="en-US" sz="2800" dirty="0"/>
              </a:p>
            </p:txBody>
          </p:sp>
        </mc:Choice>
        <mc:Fallback xmlns="">
          <p:sp>
            <p:nvSpPr>
              <p:cNvPr id="2" name="テキスト ボックス 1">
                <a:extLst>
                  <a:ext uri="{FF2B5EF4-FFF2-40B4-BE49-F238E27FC236}">
                    <a16:creationId xmlns:a16="http://schemas.microsoft.com/office/drawing/2014/main" id="{F9AE1C8C-525B-4DA9-ADD7-DC5AE2146139}"/>
                  </a:ext>
                </a:extLst>
              </p:cNvPr>
              <p:cNvSpPr txBox="1">
                <a:spLocks noRot="1" noChangeAspect="1" noMove="1" noResize="1" noEditPoints="1" noAdjustHandles="1" noChangeArrowheads="1" noChangeShapeType="1" noTextEdit="1"/>
              </p:cNvSpPr>
              <p:nvPr/>
            </p:nvSpPr>
            <p:spPr>
              <a:xfrm>
                <a:off x="1043608" y="1109030"/>
                <a:ext cx="1300099" cy="430887"/>
              </a:xfrm>
              <a:prstGeom prst="rect">
                <a:avLst/>
              </a:prstGeom>
              <a:blipFill>
                <a:blip r:embed="rId2"/>
                <a:stretch>
                  <a:fillRect t="-23944" r="-14554" b="-4929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88FF64A1-C392-411D-8C65-5E6CA94CA39F}"/>
                  </a:ext>
                </a:extLst>
              </p:cNvPr>
              <p:cNvSpPr txBox="1"/>
              <p:nvPr/>
            </p:nvSpPr>
            <p:spPr>
              <a:xfrm>
                <a:off x="971600" y="1623819"/>
                <a:ext cx="1165319"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sz="2800" i="1" smtClean="0">
                          <a:latin typeface="Cambria Math" panose="02040503050406030204" pitchFamily="18" charset="0"/>
                        </a:rPr>
                        <m:t>𝜎</m:t>
                      </m:r>
                      <m:r>
                        <a:rPr kumimoji="1" lang="en-US" altLang="ja-JP" sz="2800" b="0" i="1" smtClean="0">
                          <a:latin typeface="Cambria Math" panose="02040503050406030204" pitchFamily="18" charset="0"/>
                        </a:rPr>
                        <m:t>=90</m:t>
                      </m:r>
                    </m:oMath>
                  </m:oMathPara>
                </a14:m>
                <a:endParaRPr kumimoji="1" lang="ja-JP" altLang="en-US" sz="2800" dirty="0"/>
              </a:p>
            </p:txBody>
          </p:sp>
        </mc:Choice>
        <mc:Fallback xmlns="">
          <p:sp>
            <p:nvSpPr>
              <p:cNvPr id="3" name="テキスト ボックス 2">
                <a:extLst>
                  <a:ext uri="{FF2B5EF4-FFF2-40B4-BE49-F238E27FC236}">
                    <a16:creationId xmlns:a16="http://schemas.microsoft.com/office/drawing/2014/main" id="{88FF64A1-C392-411D-8C65-5E6CA94CA39F}"/>
                  </a:ext>
                </a:extLst>
              </p:cNvPr>
              <p:cNvSpPr txBox="1">
                <a:spLocks noRot="1" noChangeAspect="1" noMove="1" noResize="1" noEditPoints="1" noAdjustHandles="1" noChangeArrowheads="1" noChangeShapeType="1" noTextEdit="1"/>
              </p:cNvSpPr>
              <p:nvPr/>
            </p:nvSpPr>
            <p:spPr>
              <a:xfrm>
                <a:off x="971600" y="1623819"/>
                <a:ext cx="1165319" cy="43088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50E20014-7775-4472-8102-C73F1783B1D7}"/>
                  </a:ext>
                </a:extLst>
              </p:cNvPr>
              <p:cNvSpPr txBox="1"/>
              <p:nvPr/>
            </p:nvSpPr>
            <p:spPr>
              <a:xfrm>
                <a:off x="834797" y="2242813"/>
                <a:ext cx="3912097" cy="24570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𝑧</m:t>
                      </m:r>
                      <m:r>
                        <m:rPr>
                          <m:aln/>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acc>
                            <m:accPr>
                              <m:chr m:val="̅"/>
                              <m:ctrlPr>
                                <a:rPr kumimoji="1" lang="en-US" altLang="ja-JP" sz="2800" b="0" i="1" smtClean="0">
                                  <a:latin typeface="Cambria Math" panose="02040503050406030204" pitchFamily="18" charset="0"/>
                                </a:rPr>
                              </m:ctrlPr>
                            </m:accPr>
                            <m:e>
                              <m:r>
                                <a:rPr kumimoji="1" lang="en-US" altLang="ja-JP" sz="2800" b="0" i="1" smtClean="0">
                                  <a:latin typeface="Cambria Math" panose="02040503050406030204" pitchFamily="18" charset="0"/>
                                </a:rPr>
                                <m:t>𝑥</m:t>
                              </m:r>
                            </m:e>
                          </m:acc>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0</m:t>
                              </m:r>
                            </m:sub>
                          </m:sSub>
                        </m:num>
                        <m:den>
                          <m:r>
                            <a:rPr kumimoji="1" lang="ja-JP" altLang="en-US" sz="2800" b="0" i="1" smtClean="0">
                              <a:latin typeface="Cambria Math" panose="02040503050406030204" pitchFamily="18" charset="0"/>
                            </a:rPr>
                            <m:t>𝜎</m:t>
                          </m:r>
                        </m:den>
                      </m:f>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𝑛</m:t>
                          </m:r>
                        </m:e>
                      </m:rad>
                      <m:r>
                        <m:rPr>
                          <m:brk m:alnAt="1"/>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1140−1180</m:t>
                          </m:r>
                        </m:num>
                        <m:den>
                          <m:r>
                            <a:rPr kumimoji="1" lang="en-US" altLang="ja-JP" sz="2800" b="0" i="1" smtClean="0">
                              <a:latin typeface="Cambria Math" panose="02040503050406030204" pitchFamily="18" charset="0"/>
                            </a:rPr>
                            <m:t>90</m:t>
                          </m:r>
                        </m:den>
                      </m:f>
                      <m:r>
                        <a:rPr kumimoji="1" lang="en-US" altLang="ja-JP" sz="2800" b="0" i="1" smtClean="0">
                          <a:latin typeface="Cambria Math" panose="02040503050406030204" pitchFamily="18" charset="0"/>
                          <a:ea typeface="Cambria Math" panose="02040503050406030204" pitchFamily="18" charset="0"/>
                        </a:rPr>
                        <m:t>×</m:t>
                      </m:r>
                      <m:rad>
                        <m:radPr>
                          <m:degHide m:val="on"/>
                          <m:ctrlPr>
                            <a:rPr kumimoji="1" lang="en-US" altLang="ja-JP" sz="2800" b="0" i="1" smtClean="0">
                              <a:latin typeface="Cambria Math" panose="02040503050406030204" pitchFamily="18" charset="0"/>
                              <a:ea typeface="Cambria Math" panose="02040503050406030204" pitchFamily="18" charset="0"/>
                            </a:rPr>
                          </m:ctrlPr>
                        </m:radPr>
                        <m:deg/>
                        <m:e>
                          <m:r>
                            <a:rPr kumimoji="1" lang="en-US" altLang="ja-JP" sz="2800" b="0" i="1" smtClean="0">
                              <a:latin typeface="Cambria Math" panose="02040503050406030204" pitchFamily="18" charset="0"/>
                              <a:ea typeface="Cambria Math" panose="02040503050406030204" pitchFamily="18" charset="0"/>
                            </a:rPr>
                            <m:t>100</m:t>
                          </m:r>
                        </m:e>
                      </m:rad>
                      <m:r>
                        <m:rPr>
                          <m:brk m:alnAt="1"/>
                        </m:rP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−4.44</m:t>
                      </m:r>
                      <m:r>
                        <m:rPr>
                          <m:brk m:alnAt="1"/>
                        </m:rPr>
                        <a:rPr kumimoji="1" lang="en-US" altLang="ja-JP" sz="2800" b="0" i="1" smtClean="0">
                          <a:latin typeface="Cambria Math" panose="02040503050406030204" pitchFamily="18" charset="0"/>
                          <a:ea typeface="Cambria Math" panose="02040503050406030204" pitchFamily="18" charset="0"/>
                        </a:rPr>
                        <m:t>&lt;</m:t>
                      </m:r>
                      <m:r>
                        <a:rPr kumimoji="1" lang="en-US" altLang="ja-JP" sz="2800" b="0" i="1" smtClean="0">
                          <a:latin typeface="Cambria Math" panose="02040503050406030204" pitchFamily="18" charset="0"/>
                          <a:ea typeface="Cambria Math" panose="02040503050406030204" pitchFamily="18" charset="0"/>
                        </a:rPr>
                        <m:t>−1.64</m:t>
                      </m:r>
                    </m:oMath>
                  </m:oMathPara>
                </a14:m>
                <a:endParaRPr kumimoji="1" lang="ja-JP" altLang="en-US" sz="2800" dirty="0"/>
              </a:p>
            </p:txBody>
          </p:sp>
        </mc:Choice>
        <mc:Fallback xmlns="">
          <p:sp>
            <p:nvSpPr>
              <p:cNvPr id="4" name="テキスト ボックス 3">
                <a:extLst>
                  <a:ext uri="{FF2B5EF4-FFF2-40B4-BE49-F238E27FC236}">
                    <a16:creationId xmlns:a16="http://schemas.microsoft.com/office/drawing/2014/main" id="{50E20014-7775-4472-8102-C73F1783B1D7}"/>
                  </a:ext>
                </a:extLst>
              </p:cNvPr>
              <p:cNvSpPr txBox="1">
                <a:spLocks noRot="1" noChangeAspect="1" noMove="1" noResize="1" noEditPoints="1" noAdjustHandles="1" noChangeArrowheads="1" noChangeShapeType="1" noTextEdit="1"/>
              </p:cNvSpPr>
              <p:nvPr/>
            </p:nvSpPr>
            <p:spPr>
              <a:xfrm>
                <a:off x="834797" y="2242813"/>
                <a:ext cx="3912097" cy="2457083"/>
              </a:xfrm>
              <a:prstGeom prst="rect">
                <a:avLst/>
              </a:prstGeom>
              <a:blipFill>
                <a:blip r:embed="rId4"/>
                <a:stretch>
                  <a:fillRect r="-2960"/>
                </a:stretch>
              </a:blipFill>
            </p:spPr>
            <p:txBody>
              <a:bodyPr/>
              <a:lstStyle/>
              <a:p>
                <a:r>
                  <a:rPr lang="ja-JP" altLang="en-US">
                    <a:noFill/>
                  </a:rPr>
                  <a:t> </a:t>
                </a:r>
              </a:p>
            </p:txBody>
          </p:sp>
        </mc:Fallback>
      </mc:AlternateContent>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例題についての補足</a:t>
            </a:r>
          </a:p>
        </p:txBody>
      </p:sp>
      <p:sp>
        <p:nvSpPr>
          <p:cNvPr id="3" name="コンテンツ プレースホルダ 2"/>
          <p:cNvSpPr>
            <a:spLocks noGrp="1"/>
          </p:cNvSpPr>
          <p:nvPr>
            <p:ph idx="1"/>
          </p:nvPr>
        </p:nvSpPr>
        <p:spPr/>
        <p:txBody>
          <a:bodyPr>
            <a:normAutofit lnSpcReduction="10000"/>
          </a:bodyPr>
          <a:lstStyle/>
          <a:p>
            <a:r>
              <a:rPr kumimoji="1" lang="ja-JP" altLang="en-US" dirty="0"/>
              <a:t>テキストでのこの例題の解説では，標本平均を標準化する代わりに，</a:t>
            </a:r>
            <a:r>
              <a:rPr lang="ja-JP" altLang="en-US" dirty="0"/>
              <a:t>標本平均の</a:t>
            </a:r>
            <a:r>
              <a:rPr kumimoji="1" lang="ja-JP" altLang="en-US" dirty="0"/>
              <a:t>棄却限界値（</a:t>
            </a:r>
            <a:r>
              <a:rPr kumimoji="1" lang="en-US" altLang="ja-JP" dirty="0"/>
              <a:t>1165</a:t>
            </a:r>
            <a:r>
              <a:rPr kumimoji="1" lang="ja-JP" altLang="en-US" dirty="0"/>
              <a:t>）および棄却域を決定している．検定統計量として標本平均</a:t>
            </a:r>
            <a:r>
              <a:rPr lang="ja-JP" altLang="en-US" dirty="0"/>
              <a:t>の値</a:t>
            </a:r>
            <a:r>
              <a:rPr kumimoji="1" lang="ja-JP" altLang="en-US" dirty="0"/>
              <a:t>を用いるか（テキスト），標準化された値 </a:t>
            </a:r>
            <a:r>
              <a:rPr kumimoji="1" lang="en-US" altLang="ja-JP" i="1" dirty="0">
                <a:latin typeface="Times New Roman" pitchFamily="18" charset="0"/>
                <a:cs typeface="Times New Roman" pitchFamily="18" charset="0"/>
              </a:rPr>
              <a:t>Z</a:t>
            </a:r>
            <a:r>
              <a:rPr kumimoji="1" lang="en-US" altLang="ja-JP" dirty="0"/>
              <a:t> </a:t>
            </a:r>
            <a:r>
              <a:rPr kumimoji="1" lang="ja-JP" altLang="en-US" dirty="0"/>
              <a:t>を用いるかの違いである．（テキスト</a:t>
            </a:r>
            <a:r>
              <a:rPr kumimoji="1" lang="en-US" altLang="ja-JP" dirty="0"/>
              <a:t>p.168</a:t>
            </a:r>
            <a:r>
              <a:rPr kumimoji="1" lang="ja-JP" altLang="en-US" dirty="0"/>
              <a:t>参照）</a:t>
            </a:r>
            <a:endParaRPr kumimoji="1" lang="en-US" altLang="ja-JP" dirty="0"/>
          </a:p>
          <a:p>
            <a:r>
              <a:rPr lang="ja-JP" altLang="en-US" dirty="0"/>
              <a:t>片側検定を行うか両側検定を行うかは，前もって決めておかなければならない． （テキスト</a:t>
            </a:r>
            <a:r>
              <a:rPr lang="en-US" altLang="ja-JP" dirty="0"/>
              <a:t>p.168</a:t>
            </a:r>
            <a:r>
              <a:rPr lang="ja-JP" altLang="en-US" dirty="0"/>
              <a:t>参照）</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餌Ａの方が体重増加の効果が大きい？</a:t>
            </a:r>
            <a:endParaRPr lang="en-US" altLang="ja-JP" dirty="0"/>
          </a:p>
          <a:p>
            <a:pPr lvl="1"/>
            <a:r>
              <a:rPr kumimoji="1" lang="ja-JP" altLang="en-US" u="sng" dirty="0"/>
              <a:t>餌の効果に差がないとすれば</a:t>
            </a:r>
            <a:r>
              <a:rPr kumimoji="1" lang="ja-JP" altLang="en-US" dirty="0"/>
              <a:t>，プラスになる組の数は，試行数 </a:t>
            </a:r>
            <a:r>
              <a:rPr kumimoji="1" lang="en-US" altLang="ja-JP" i="1" dirty="0">
                <a:latin typeface="Times New Roman" pitchFamily="18" charset="0"/>
                <a:cs typeface="Times New Roman" pitchFamily="18" charset="0"/>
              </a:rPr>
              <a:t>n</a:t>
            </a:r>
            <a:r>
              <a:rPr kumimoji="1" lang="en-US" altLang="ja-JP" dirty="0"/>
              <a:t> = 12</a:t>
            </a:r>
            <a:r>
              <a:rPr kumimoji="1" lang="ja-JP" altLang="en-US" dirty="0" err="1"/>
              <a:t>，</a:t>
            </a:r>
            <a:r>
              <a:rPr lang="ja-JP" altLang="en-US" dirty="0"/>
              <a:t>確率 </a:t>
            </a:r>
            <a:r>
              <a:rPr lang="en-US" altLang="ja-JP" i="1" dirty="0">
                <a:latin typeface="Times New Roman" pitchFamily="18" charset="0"/>
                <a:cs typeface="Times New Roman" pitchFamily="18" charset="0"/>
              </a:rPr>
              <a:t>p</a:t>
            </a:r>
            <a:r>
              <a:rPr lang="en-US" altLang="ja-JP" dirty="0"/>
              <a:t> = 1/2 </a:t>
            </a:r>
            <a:r>
              <a:rPr lang="ja-JP" altLang="en-US" dirty="0"/>
              <a:t>の２項分布に従う．</a:t>
            </a:r>
            <a:endParaRPr lang="en-US" altLang="ja-JP" dirty="0"/>
          </a:p>
          <a:p>
            <a:pPr lvl="1"/>
            <a:r>
              <a:rPr lang="ja-JP" altLang="en-US" dirty="0"/>
              <a:t>餌の効果に差がないという仮定の下で，９組以上がプラスになる確率は，</a:t>
            </a:r>
            <a:r>
              <a:rPr lang="en-US" altLang="ja-JP" dirty="0"/>
              <a:t>0.073</a:t>
            </a:r>
          </a:p>
          <a:p>
            <a:pPr lvl="1"/>
            <a:r>
              <a:rPr lang="ja-JP" altLang="en-US" dirty="0"/>
              <a:t>この確率を「小さい」と考えるなら，この仮定の下でまれな事象が生じたと考えるよりも，仮定が誤っていると考える方が妥当．</a:t>
            </a:r>
            <a:endParaRPr lang="en-US" altLang="ja-JP" dirty="0"/>
          </a:p>
          <a:p>
            <a:pPr lvl="1"/>
            <a:r>
              <a:rPr lang="ja-JP" altLang="en-US" dirty="0"/>
              <a:t>結論：餌Ａの方が体重増加の効果が大きい．</a:t>
            </a:r>
            <a:endParaRPr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母平均の区間推定と検定</a:t>
            </a:r>
          </a:p>
        </p:txBody>
      </p:sp>
      <p:sp>
        <p:nvSpPr>
          <p:cNvPr id="3" name="コンテンツ プレースホルダ 2"/>
          <p:cNvSpPr>
            <a:spLocks noGrp="1"/>
          </p:cNvSpPr>
          <p:nvPr>
            <p:ph idx="1"/>
          </p:nvPr>
        </p:nvSpPr>
        <p:spPr/>
        <p:txBody>
          <a:bodyPr/>
          <a:lstStyle/>
          <a:p>
            <a:r>
              <a:rPr lang="ja-JP" altLang="en-US" dirty="0"/>
              <a:t>母</a:t>
            </a:r>
            <a:r>
              <a:rPr kumimoji="1" lang="ja-JP" altLang="en-US" dirty="0"/>
              <a:t>平均の区間推定では，母平均の値は未知．</a:t>
            </a:r>
            <a:endParaRPr kumimoji="1" lang="en-US" altLang="ja-JP" dirty="0"/>
          </a:p>
          <a:p>
            <a:pPr lvl="1"/>
            <a:r>
              <a:rPr lang="ja-JP" altLang="en-US" dirty="0"/>
              <a:t>標本から得られた平均値を，具体的な値としては標準化できない．（標準化の式に未知数 </a:t>
            </a:r>
            <a:r>
              <a:rPr lang="en-US" altLang="ja-JP" i="1" dirty="0">
                <a:latin typeface="Times New Roman" pitchFamily="18" charset="0"/>
                <a:cs typeface="Times New Roman" pitchFamily="18" charset="0"/>
              </a:rPr>
              <a:t>μ </a:t>
            </a:r>
            <a:r>
              <a:rPr lang="ja-JP" altLang="en-US" dirty="0"/>
              <a:t>が入っている）</a:t>
            </a:r>
            <a:endParaRPr lang="en-US" altLang="ja-JP" dirty="0"/>
          </a:p>
          <a:p>
            <a:pPr lvl="1"/>
            <a:r>
              <a:rPr kumimoji="1" lang="ja-JP" altLang="en-US" dirty="0"/>
              <a:t>未知の母平均を高い確率で含む区間を構成．</a:t>
            </a:r>
            <a:endParaRPr kumimoji="1" lang="en-US" altLang="ja-JP" dirty="0"/>
          </a:p>
          <a:p>
            <a:r>
              <a:rPr lang="ja-JP" altLang="en-US" dirty="0"/>
              <a:t>母平均の仮説検定では，帰無仮説において母平均の値を仮定する．</a:t>
            </a:r>
            <a:endParaRPr lang="en-US" altLang="ja-JP" dirty="0"/>
          </a:p>
          <a:p>
            <a:pPr lvl="1"/>
            <a:r>
              <a:rPr kumimoji="1" lang="ja-JP" altLang="en-US" dirty="0"/>
              <a:t>仮定した値を使って標準化が可能</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en-US" dirty="0"/>
              <a:t>母平均の区間推定と検定は表裏の関係．</a:t>
            </a:r>
            <a:endParaRPr lang="en-US" altLang="ja-JP" dirty="0"/>
          </a:p>
          <a:p>
            <a:pPr lvl="1">
              <a:buFont typeface="Wingdings" pitchFamily="2" charset="2"/>
              <a:buChar char="Ø"/>
            </a:pPr>
            <a:r>
              <a:rPr lang="ja-JP" altLang="en-US" dirty="0"/>
              <a:t> 帰無仮説が棄却されるかどうか</a:t>
            </a:r>
            <a:br>
              <a:rPr lang="en-US" altLang="ja-JP" dirty="0"/>
            </a:br>
            <a:r>
              <a:rPr lang="ja-JP" altLang="en-US" dirty="0"/>
              <a:t>＝仮定される母平均が信頼区間に含まれるかどうか</a:t>
            </a:r>
            <a:endParaRPr lang="en-US" altLang="ja-JP" dirty="0"/>
          </a:p>
          <a:p>
            <a:r>
              <a:rPr kumimoji="1" lang="en-US" altLang="ja-JP" dirty="0"/>
              <a:t>1140 </a:t>
            </a:r>
            <a:r>
              <a:rPr kumimoji="1" lang="ja-JP" altLang="en-US" dirty="0"/>
              <a:t>という標本平均から母平均の</a:t>
            </a:r>
            <a:r>
              <a:rPr kumimoji="1" lang="en-US" altLang="ja-JP" dirty="0"/>
              <a:t>90%</a:t>
            </a:r>
            <a:r>
              <a:rPr kumimoji="1" lang="ja-JP" altLang="en-US" dirty="0"/>
              <a:t>信頼区間（片側で</a:t>
            </a:r>
            <a:r>
              <a:rPr kumimoji="1" lang="en-US" altLang="ja-JP" dirty="0"/>
              <a:t>5%</a:t>
            </a:r>
            <a:r>
              <a:rPr kumimoji="1" lang="ja-JP" altLang="en-US" dirty="0"/>
              <a:t>）を求めると，</a:t>
            </a:r>
            <a:endParaRPr kumimoji="1" lang="en-US" altLang="ja-JP" dirty="0"/>
          </a:p>
          <a:p>
            <a:endParaRPr lang="en-US" altLang="ja-JP" dirty="0"/>
          </a:p>
          <a:p>
            <a:endParaRPr kumimoji="1" lang="en-US" altLang="ja-JP" dirty="0"/>
          </a:p>
          <a:p>
            <a:endParaRPr lang="en-US" altLang="ja-JP" dirty="0"/>
          </a:p>
          <a:p>
            <a:r>
              <a:rPr kumimoji="1" lang="ja-JP" altLang="en-US" dirty="0"/>
              <a:t>電球Ａの平均寿命 </a:t>
            </a:r>
            <a:r>
              <a:rPr kumimoji="1" lang="en-US" altLang="ja-JP" dirty="0"/>
              <a:t>1180 </a:t>
            </a:r>
            <a:r>
              <a:rPr kumimoji="1" lang="ja-JP" altLang="en-US" dirty="0"/>
              <a:t>が含まれていない．</a:t>
            </a:r>
            <a:endParaRPr kumimoji="1" lang="en-US" altLang="ja-JP" dirty="0"/>
          </a:p>
          <a:p>
            <a:pPr lvl="1">
              <a:buFont typeface="Wingdings" pitchFamily="2" charset="2"/>
              <a:buChar char="Ø"/>
            </a:pPr>
            <a:r>
              <a:rPr kumimoji="1" lang="ja-JP" altLang="en-US" dirty="0"/>
              <a:t> 棄却限界値 </a:t>
            </a:r>
            <a:r>
              <a:rPr kumimoji="1" lang="en-US" altLang="ja-JP" dirty="0"/>
              <a:t>1165.24 </a:t>
            </a:r>
            <a:r>
              <a:rPr lang="ja-JP" altLang="en-US" dirty="0"/>
              <a:t>からの区間推定ではちょうど含む．</a:t>
            </a:r>
            <a:endParaRPr lang="en-US" altLang="ja-JP"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6A3E3692-3417-4169-8C55-84C94AD4FFD0}"/>
                  </a:ext>
                </a:extLst>
              </p:cNvPr>
              <p:cNvSpPr txBox="1"/>
              <p:nvPr/>
            </p:nvSpPr>
            <p:spPr>
              <a:xfrm>
                <a:off x="1547664" y="3612806"/>
                <a:ext cx="4869602" cy="63575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1140−1.64</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90</m:t>
                          </m:r>
                        </m:num>
                        <m:den>
                          <m:rad>
                            <m:radPr>
                              <m:degHide m:val="on"/>
                              <m:ctrlPr>
                                <a:rPr kumimoji="1" lang="en-US" altLang="ja-JP" sz="2000" b="0" i="1" smtClean="0">
                                  <a:latin typeface="Cambria Math" panose="02040503050406030204" pitchFamily="18" charset="0"/>
                                </a:rPr>
                              </m:ctrlPr>
                            </m:radPr>
                            <m:deg/>
                            <m:e>
                              <m:r>
                                <a:rPr kumimoji="1" lang="en-US" altLang="ja-JP" sz="2000" b="0" i="1" smtClean="0">
                                  <a:latin typeface="Cambria Math" panose="02040503050406030204" pitchFamily="18" charset="0"/>
                                </a:rPr>
                                <m:t>100</m:t>
                              </m:r>
                            </m:e>
                          </m:rad>
                        </m:den>
                      </m:f>
                      <m:r>
                        <a:rPr kumimoji="1" lang="en-US" altLang="ja-JP" sz="2000" b="0" i="1" smtClean="0">
                          <a:latin typeface="Cambria Math" panose="02040503050406030204" pitchFamily="18" charset="0"/>
                          <a:ea typeface="Cambria Math" panose="02040503050406030204" pitchFamily="18" charset="0"/>
                        </a:rPr>
                        <m:t>&lt;</m:t>
                      </m:r>
                      <m:r>
                        <a:rPr kumimoji="1" lang="ja-JP" altLang="en-US" sz="2000" b="0" i="1" smtClean="0">
                          <a:latin typeface="Cambria Math" panose="02040503050406030204" pitchFamily="18" charset="0"/>
                          <a:ea typeface="Cambria Math" panose="02040503050406030204" pitchFamily="18" charset="0"/>
                        </a:rPr>
                        <m:t>𝜇</m:t>
                      </m:r>
                      <m:r>
                        <a:rPr kumimoji="1" lang="en-US" altLang="ja-JP" sz="2000" b="0" i="1" smtClean="0">
                          <a:latin typeface="Cambria Math" panose="02040503050406030204" pitchFamily="18" charset="0"/>
                          <a:ea typeface="Cambria Math" panose="02040503050406030204" pitchFamily="18" charset="0"/>
                        </a:rPr>
                        <m:t>&lt;1140+1.64</m:t>
                      </m:r>
                      <m:f>
                        <m:fPr>
                          <m:ctrlPr>
                            <a:rPr kumimoji="1" lang="en-US" altLang="ja-JP" sz="2000" b="0" i="1" smtClean="0">
                              <a:latin typeface="Cambria Math" panose="02040503050406030204" pitchFamily="18" charset="0"/>
                              <a:ea typeface="Cambria Math" panose="02040503050406030204" pitchFamily="18" charset="0"/>
                            </a:rPr>
                          </m:ctrlPr>
                        </m:fPr>
                        <m:num>
                          <m:r>
                            <a:rPr kumimoji="1" lang="en-US" altLang="ja-JP" sz="2000" b="0" i="1" smtClean="0">
                              <a:latin typeface="Cambria Math" panose="02040503050406030204" pitchFamily="18" charset="0"/>
                              <a:ea typeface="Cambria Math" panose="02040503050406030204" pitchFamily="18" charset="0"/>
                            </a:rPr>
                            <m:t>90</m:t>
                          </m:r>
                        </m:num>
                        <m:den>
                          <m:rad>
                            <m:radPr>
                              <m:degHide m:val="on"/>
                              <m:ctrlPr>
                                <a:rPr kumimoji="1" lang="en-US" altLang="ja-JP" sz="2000" b="0" i="1" smtClean="0">
                                  <a:latin typeface="Cambria Math" panose="02040503050406030204" pitchFamily="18" charset="0"/>
                                  <a:ea typeface="Cambria Math" panose="02040503050406030204" pitchFamily="18" charset="0"/>
                                </a:rPr>
                              </m:ctrlPr>
                            </m:radPr>
                            <m:deg/>
                            <m:e>
                              <m:r>
                                <a:rPr kumimoji="1" lang="en-US" altLang="ja-JP" sz="2000" b="0" i="1" smtClean="0">
                                  <a:latin typeface="Cambria Math" panose="02040503050406030204" pitchFamily="18" charset="0"/>
                                  <a:ea typeface="Cambria Math" panose="02040503050406030204" pitchFamily="18" charset="0"/>
                                </a:rPr>
                                <m:t>100</m:t>
                              </m:r>
                            </m:e>
                          </m:rad>
                        </m:den>
                      </m:f>
                    </m:oMath>
                  </m:oMathPara>
                </a14:m>
                <a:endParaRPr kumimoji="1" lang="ja-JP" altLang="en-US" sz="2000" dirty="0"/>
              </a:p>
            </p:txBody>
          </p:sp>
        </mc:Choice>
        <mc:Fallback xmlns="">
          <p:sp>
            <p:nvSpPr>
              <p:cNvPr id="6" name="テキスト ボックス 5">
                <a:extLst>
                  <a:ext uri="{FF2B5EF4-FFF2-40B4-BE49-F238E27FC236}">
                    <a16:creationId xmlns:a16="http://schemas.microsoft.com/office/drawing/2014/main" id="{6A3E3692-3417-4169-8C55-84C94AD4FFD0}"/>
                  </a:ext>
                </a:extLst>
              </p:cNvPr>
              <p:cNvSpPr txBox="1">
                <a:spLocks noRot="1" noChangeAspect="1" noMove="1" noResize="1" noEditPoints="1" noAdjustHandles="1" noChangeArrowheads="1" noChangeShapeType="1" noTextEdit="1"/>
              </p:cNvSpPr>
              <p:nvPr/>
            </p:nvSpPr>
            <p:spPr>
              <a:xfrm>
                <a:off x="1547664" y="3612806"/>
                <a:ext cx="4869602" cy="635751"/>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F4E0A2CA-C12B-4AEF-9A4C-D7C658CFD689}"/>
                  </a:ext>
                </a:extLst>
              </p:cNvPr>
              <p:cNvSpPr txBox="1"/>
              <p:nvPr/>
            </p:nvSpPr>
            <p:spPr>
              <a:xfrm>
                <a:off x="1475656" y="4431119"/>
                <a:ext cx="291182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sz="2000" i="1" smtClean="0">
                          <a:latin typeface="Cambria Math" panose="02040503050406030204" pitchFamily="18" charset="0"/>
                        </a:rPr>
                        <m:t>∴</m:t>
                      </m:r>
                      <m:r>
                        <a:rPr kumimoji="1" lang="en-US" altLang="ja-JP" sz="2000" b="0" i="1" smtClean="0">
                          <a:latin typeface="Cambria Math" panose="02040503050406030204" pitchFamily="18" charset="0"/>
                        </a:rPr>
                        <m:t>1125.24</m:t>
                      </m:r>
                      <m:r>
                        <a:rPr kumimoji="1" lang="en-US" altLang="ja-JP" sz="2000" b="0" i="1" smtClean="0">
                          <a:latin typeface="Cambria Math" panose="02040503050406030204" pitchFamily="18" charset="0"/>
                          <a:ea typeface="Cambria Math" panose="02040503050406030204" pitchFamily="18" charset="0"/>
                        </a:rPr>
                        <m:t>&lt;</m:t>
                      </m:r>
                      <m:r>
                        <a:rPr kumimoji="1" lang="ja-JP" altLang="en-US" sz="2000" b="0" i="1" smtClean="0">
                          <a:latin typeface="Cambria Math" panose="02040503050406030204" pitchFamily="18" charset="0"/>
                          <a:ea typeface="Cambria Math" panose="02040503050406030204" pitchFamily="18" charset="0"/>
                        </a:rPr>
                        <m:t>𝜇</m:t>
                      </m:r>
                      <m:r>
                        <a:rPr kumimoji="1" lang="en-US" altLang="ja-JP" sz="2000" b="0" i="1" smtClean="0">
                          <a:latin typeface="Cambria Math" panose="02040503050406030204" pitchFamily="18" charset="0"/>
                          <a:ea typeface="Cambria Math" panose="02040503050406030204" pitchFamily="18" charset="0"/>
                        </a:rPr>
                        <m:t>&lt;1154.76</m:t>
                      </m:r>
                    </m:oMath>
                  </m:oMathPara>
                </a14:m>
                <a:endParaRPr kumimoji="1" lang="ja-JP" altLang="en-US" sz="2000" dirty="0"/>
              </a:p>
            </p:txBody>
          </p:sp>
        </mc:Choice>
        <mc:Fallback xmlns="">
          <p:sp>
            <p:nvSpPr>
              <p:cNvPr id="7" name="テキスト ボックス 6">
                <a:extLst>
                  <a:ext uri="{FF2B5EF4-FFF2-40B4-BE49-F238E27FC236}">
                    <a16:creationId xmlns:a16="http://schemas.microsoft.com/office/drawing/2014/main" id="{F4E0A2CA-C12B-4AEF-9A4C-D7C658CFD689}"/>
                  </a:ext>
                </a:extLst>
              </p:cNvPr>
              <p:cNvSpPr txBox="1">
                <a:spLocks noRot="1" noChangeAspect="1" noMove="1" noResize="1" noEditPoints="1" noAdjustHandles="1" noChangeArrowheads="1" noChangeShapeType="1" noTextEdit="1"/>
              </p:cNvSpPr>
              <p:nvPr/>
            </p:nvSpPr>
            <p:spPr>
              <a:xfrm>
                <a:off x="1475656" y="4431119"/>
                <a:ext cx="2911823" cy="307777"/>
              </a:xfrm>
              <a:prstGeom prst="rect">
                <a:avLst/>
              </a:prstGeom>
              <a:blipFill>
                <a:blip r:embed="rId3"/>
                <a:stretch>
                  <a:fillRect l="-837" r="-1674" b="-22000"/>
                </a:stretch>
              </a:blipFill>
            </p:spPr>
            <p:txBody>
              <a:bodyPr/>
              <a:lstStyle/>
              <a:p>
                <a:r>
                  <a:rPr lang="ja-JP" altLang="en-US">
                    <a:noFill/>
                  </a:rPr>
                  <a:t> </a:t>
                </a:r>
              </a:p>
            </p:txBody>
          </p:sp>
        </mc:Fallback>
      </mc:AlternateContent>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母集団分散が未知の場合の</a:t>
            </a:r>
            <a:br>
              <a:rPr lang="en-US" altLang="ja-JP" dirty="0"/>
            </a:br>
            <a:r>
              <a:rPr lang="ja-JP" altLang="en-US" dirty="0"/>
              <a:t>母平均の検定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母集団</a:t>
            </a:r>
            <a:r>
              <a:rPr lang="ja-JP" altLang="en-US" dirty="0"/>
              <a:t>の標準偏差 </a:t>
            </a:r>
            <a:r>
              <a:rPr kumimoji="1" lang="en-US" altLang="ja-JP" i="1" dirty="0">
                <a:latin typeface="Times New Roman" pitchFamily="18" charset="0"/>
                <a:cs typeface="Times New Roman" pitchFamily="18" charset="0"/>
              </a:rPr>
              <a:t>σ</a:t>
            </a:r>
            <a:r>
              <a:rPr kumimoji="1" lang="en-US" altLang="ja-JP" dirty="0"/>
              <a:t> </a:t>
            </a:r>
            <a:r>
              <a:rPr kumimoji="1" lang="ja-JP" altLang="en-US" dirty="0"/>
              <a:t>が</a:t>
            </a:r>
            <a:r>
              <a:rPr lang="ja-JP" altLang="en-US" dirty="0"/>
              <a:t>未知</a:t>
            </a:r>
            <a:r>
              <a:rPr kumimoji="1" lang="ja-JP" altLang="en-US" dirty="0"/>
              <a:t>の場合，標本の大きさが十分に大きければ（目安として，</a:t>
            </a:r>
            <a:r>
              <a:rPr kumimoji="1" lang="en-US" altLang="ja-JP" dirty="0"/>
              <a:t>30</a:t>
            </a:r>
            <a:r>
              <a:rPr kumimoji="1" lang="ja-JP" altLang="en-US" dirty="0"/>
              <a:t>以上），</a:t>
            </a:r>
            <a:r>
              <a:rPr lang="ja-JP" altLang="en-US" dirty="0"/>
              <a:t>標本標準偏差 </a:t>
            </a:r>
            <a:r>
              <a:rPr lang="en-US" altLang="ja-JP" i="1" dirty="0">
                <a:latin typeface="Times New Roman" pitchFamily="18" charset="0"/>
                <a:cs typeface="Times New Roman" pitchFamily="18" charset="0"/>
              </a:rPr>
              <a:t>s </a:t>
            </a:r>
            <a:r>
              <a:rPr lang="ja-JP" altLang="en-US" dirty="0"/>
              <a:t>で置き換える．</a:t>
            </a:r>
            <a:r>
              <a:rPr lang="el-GR" altLang="ja-JP" i="1" dirty="0">
                <a:latin typeface="Times New Roman" pitchFamily="18" charset="0"/>
                <a:cs typeface="Times New Roman" pitchFamily="18" charset="0"/>
              </a:rPr>
              <a:t>σ</a:t>
            </a:r>
            <a:r>
              <a:rPr lang="ja-JP" altLang="en-US" dirty="0"/>
              <a:t>≒</a:t>
            </a:r>
            <a:r>
              <a:rPr lang="en-US" altLang="ja-JP" i="1" dirty="0">
                <a:latin typeface="Times New Roman" pitchFamily="18" charset="0"/>
                <a:cs typeface="Times New Roman" pitchFamily="18" charset="0"/>
              </a:rPr>
              <a:t>s </a:t>
            </a:r>
            <a:r>
              <a:rPr lang="ja-JP" altLang="en-US" dirty="0">
                <a:latin typeface="Times New Roman" pitchFamily="18" charset="0"/>
                <a:cs typeface="Times New Roman" pitchFamily="18" charset="0"/>
              </a:rPr>
              <a:t>と考えられる．（大標本法）</a:t>
            </a:r>
            <a:endParaRPr lang="en-US" altLang="ja-JP" dirty="0">
              <a:latin typeface="Times New Roman" pitchFamily="18" charset="0"/>
              <a:cs typeface="Times New Roman" pitchFamily="18" charset="0"/>
            </a:endParaRPr>
          </a:p>
          <a:p>
            <a:r>
              <a:rPr lang="ja-JP" altLang="en-US" dirty="0">
                <a:latin typeface="Times New Roman" pitchFamily="18" charset="0"/>
                <a:cs typeface="Times New Roman" pitchFamily="18" charset="0"/>
              </a:rPr>
              <a:t>標本の大きさが小さいとき，</a:t>
            </a:r>
            <a:r>
              <a:rPr lang="ja-JP" altLang="en-US" u="sng" dirty="0">
                <a:latin typeface="Times New Roman" pitchFamily="18" charset="0"/>
                <a:cs typeface="Times New Roman" pitchFamily="18" charset="0"/>
              </a:rPr>
              <a:t>母集団分布が正規分布であると考えられるなら</a:t>
            </a:r>
            <a:r>
              <a:rPr lang="ja-JP" altLang="en-US" dirty="0">
                <a:latin typeface="Times New Roman" pitchFamily="18" charset="0"/>
                <a:cs typeface="Times New Roman" pitchFamily="18" charset="0"/>
              </a:rPr>
              <a:t>，</a:t>
            </a:r>
            <a:r>
              <a:rPr lang="en-US" altLang="ja-JP" i="1" dirty="0">
                <a:latin typeface="Times New Roman" pitchFamily="18" charset="0"/>
                <a:cs typeface="Times New Roman" pitchFamily="18" charset="0"/>
              </a:rPr>
              <a:t>t </a:t>
            </a:r>
            <a:r>
              <a:rPr lang="ja-JP" altLang="en-US" dirty="0">
                <a:latin typeface="Times New Roman" pitchFamily="18" charset="0"/>
                <a:cs typeface="Times New Roman" pitchFamily="18" charset="0"/>
              </a:rPr>
              <a:t>分布を用いた</a:t>
            </a:r>
            <a:r>
              <a:rPr lang="en-US" altLang="ja-JP" dirty="0">
                <a:latin typeface="Times New Roman" pitchFamily="18" charset="0"/>
                <a:cs typeface="Times New Roman" pitchFamily="18" charset="0"/>
              </a:rPr>
              <a:t> </a:t>
            </a:r>
            <a:r>
              <a:rPr lang="en-US" altLang="ja-JP" b="1" i="1" u="sng" dirty="0">
                <a:solidFill>
                  <a:srgbClr val="FF0000"/>
                </a:solidFill>
                <a:latin typeface="Times New Roman" pitchFamily="18" charset="0"/>
                <a:cs typeface="Times New Roman" pitchFamily="18" charset="0"/>
              </a:rPr>
              <a:t>t</a:t>
            </a:r>
            <a:r>
              <a:rPr lang="en-US" altLang="ja-JP" b="1" u="sng" dirty="0">
                <a:solidFill>
                  <a:srgbClr val="FF0000"/>
                </a:solidFill>
                <a:latin typeface="Times New Roman" pitchFamily="18" charset="0"/>
                <a:cs typeface="Times New Roman" pitchFamily="18" charset="0"/>
              </a:rPr>
              <a:t> </a:t>
            </a:r>
            <a:r>
              <a:rPr lang="ja-JP" altLang="en-US" u="sng" dirty="0">
                <a:solidFill>
                  <a:srgbClr val="FF0000"/>
                </a:solidFill>
                <a:latin typeface="Times New Roman" pitchFamily="18" charset="0"/>
                <a:cs typeface="Times New Roman" pitchFamily="18" charset="0"/>
              </a:rPr>
              <a:t>検定</a:t>
            </a:r>
            <a:r>
              <a:rPr lang="ja-JP" altLang="en-US" dirty="0">
                <a:latin typeface="Times New Roman" pitchFamily="18" charset="0"/>
                <a:cs typeface="Times New Roman" pitchFamily="18" charset="0"/>
              </a:rPr>
              <a:t>を行う．→次回の授業</a:t>
            </a: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３．割合の検定</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母集団の分布が正規分布でなくても，標本の大きさが十分に大きければ，標本平均の分布は，平均 </a:t>
            </a:r>
            <a:r>
              <a:rPr kumimoji="1" lang="en-US" altLang="ja-JP" i="1" dirty="0">
                <a:latin typeface="Times New Roman" pitchFamily="18" charset="0"/>
                <a:cs typeface="Times New Roman" pitchFamily="18" charset="0"/>
              </a:rPr>
              <a:t>μ</a:t>
            </a:r>
            <a:r>
              <a:rPr kumimoji="1" lang="ja-JP" altLang="en-US" dirty="0" err="1"/>
              <a:t>，</a:t>
            </a:r>
            <a:r>
              <a:rPr lang="ja-JP" altLang="en-US" dirty="0"/>
              <a:t>分散 </a:t>
            </a:r>
            <a:r>
              <a:rPr lang="en-US" altLang="ja-JP" i="1" dirty="0">
                <a:latin typeface="Times New Roman" pitchFamily="18" charset="0"/>
                <a:cs typeface="Times New Roman" pitchFamily="18" charset="0"/>
              </a:rPr>
              <a:t>σ</a:t>
            </a:r>
            <a:r>
              <a:rPr lang="en-US" altLang="ja-JP" baseline="30000" dirty="0"/>
              <a:t>2</a:t>
            </a:r>
            <a:r>
              <a:rPr lang="en-US" altLang="ja-JP" dirty="0"/>
              <a:t>/</a:t>
            </a:r>
            <a:r>
              <a:rPr lang="en-US" altLang="ja-JP" i="1" dirty="0">
                <a:latin typeface="Times New Roman" pitchFamily="18" charset="0"/>
                <a:cs typeface="Times New Roman" pitchFamily="18" charset="0"/>
              </a:rPr>
              <a:t>n</a:t>
            </a:r>
            <a:r>
              <a:rPr lang="en-US" altLang="ja-JP" dirty="0"/>
              <a:t> </a:t>
            </a:r>
            <a:r>
              <a:rPr lang="ja-JP" altLang="en-US" dirty="0"/>
              <a:t>の</a:t>
            </a:r>
            <a:r>
              <a:rPr kumimoji="1" lang="ja-JP" altLang="en-US" dirty="0"/>
              <a:t>正規分布に従う（中心極限定理）．標準化と検定が可能．</a:t>
            </a:r>
            <a:endParaRPr kumimoji="1" lang="en-US" altLang="ja-JP" dirty="0"/>
          </a:p>
          <a:p>
            <a:pPr lvl="1"/>
            <a:r>
              <a:rPr lang="ja-JP" altLang="en-US" dirty="0"/>
              <a:t>例：成功確率 </a:t>
            </a:r>
            <a:r>
              <a:rPr lang="en-US" altLang="ja-JP" i="1" dirty="0">
                <a:latin typeface="Times New Roman" pitchFamily="18" charset="0"/>
                <a:cs typeface="Times New Roman" pitchFamily="18" charset="0"/>
              </a:rPr>
              <a:t>p</a:t>
            </a:r>
            <a:r>
              <a:rPr lang="en-US" altLang="ja-JP" dirty="0"/>
              <a:t> </a:t>
            </a:r>
            <a:r>
              <a:rPr lang="ja-JP" altLang="en-US" dirty="0"/>
              <a:t>の，</a:t>
            </a:r>
            <a:r>
              <a:rPr lang="en-US" altLang="ja-JP" i="1" dirty="0">
                <a:latin typeface="Times New Roman" pitchFamily="18" charset="0"/>
                <a:cs typeface="Times New Roman" pitchFamily="18" charset="0"/>
              </a:rPr>
              <a:t>n</a:t>
            </a:r>
            <a:r>
              <a:rPr lang="en-US" altLang="ja-JP" dirty="0"/>
              <a:t> </a:t>
            </a:r>
            <a:r>
              <a:rPr lang="ja-JP" altLang="en-US" dirty="0"/>
              <a:t>回のベルヌーイ試行での，成功割合 </a:t>
            </a:r>
            <a:r>
              <a:rPr lang="en-US" altLang="ja-JP" i="1" dirty="0">
                <a:latin typeface="Times New Roman" pitchFamily="18" charset="0"/>
                <a:cs typeface="Times New Roman" pitchFamily="18" charset="0"/>
              </a:rPr>
              <a:t>X</a:t>
            </a:r>
            <a:r>
              <a:rPr lang="en-US" altLang="ja-JP" dirty="0"/>
              <a:t>/</a:t>
            </a:r>
            <a:r>
              <a:rPr lang="en-US" altLang="ja-JP" i="1" dirty="0">
                <a:latin typeface="Times New Roman" pitchFamily="18" charset="0"/>
                <a:cs typeface="Times New Roman" pitchFamily="18" charset="0"/>
              </a:rPr>
              <a:t>n</a:t>
            </a:r>
            <a:r>
              <a:rPr lang="en-US" altLang="ja-JP" dirty="0"/>
              <a:t> </a:t>
            </a:r>
            <a:r>
              <a:rPr lang="ja-JP" altLang="en-US" dirty="0"/>
              <a:t>の分布（</a:t>
            </a:r>
            <a:r>
              <a:rPr lang="en-US" altLang="ja-JP" i="1" dirty="0">
                <a:latin typeface="Times New Roman" pitchFamily="18" charset="0"/>
                <a:cs typeface="Times New Roman" pitchFamily="18" charset="0"/>
              </a:rPr>
              <a:t>X</a:t>
            </a:r>
            <a:r>
              <a:rPr lang="ja-JP" altLang="en-US" dirty="0"/>
              <a:t>：成功回数）</a:t>
            </a:r>
            <a:endParaRPr lang="en-US" altLang="ja-JP"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3D85B2D8-327D-4068-8DF9-DBD620944FA0}"/>
                  </a:ext>
                </a:extLst>
              </p:cNvPr>
              <p:cNvSpPr txBox="1"/>
              <p:nvPr/>
            </p:nvSpPr>
            <p:spPr>
              <a:xfrm>
                <a:off x="1949002" y="4725144"/>
                <a:ext cx="2739533" cy="8157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ja-JP" altLang="en-US" sz="2800" i="1" smtClean="0">
                              <a:latin typeface="Cambria Math" panose="02040503050406030204" pitchFamily="18" charset="0"/>
                            </a:rPr>
                          </m:ctrlPr>
                        </m:accPr>
                        <m:e>
                          <m:r>
                            <a:rPr kumimoji="1" lang="en-US" altLang="ja-JP" sz="2800" b="0" i="1" smtClean="0">
                              <a:latin typeface="Cambria Math" panose="02040503050406030204" pitchFamily="18" charset="0"/>
                            </a:rPr>
                            <m:t>𝑝</m:t>
                          </m:r>
                        </m:e>
                      </m:acc>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𝑋</m:t>
                          </m:r>
                        </m:num>
                        <m:den>
                          <m:r>
                            <a:rPr kumimoji="1" lang="en-US" altLang="ja-JP" sz="2800" b="0" i="1" smtClean="0">
                              <a:latin typeface="Cambria Math" panose="02040503050406030204" pitchFamily="18" charset="0"/>
                            </a:rPr>
                            <m:t>𝑛</m:t>
                          </m:r>
                        </m:den>
                      </m:f>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𝑁</m:t>
                      </m:r>
                      <m:d>
                        <m:dPr>
                          <m:ctrlPr>
                            <a:rPr kumimoji="1" lang="en-US" altLang="ja-JP" sz="2800" b="0" i="1" smtClean="0">
                              <a:latin typeface="Cambria Math" panose="02040503050406030204" pitchFamily="18" charset="0"/>
                              <a:ea typeface="Cambria Math" panose="02040503050406030204" pitchFamily="18" charset="0"/>
                            </a:rPr>
                          </m:ctrlPr>
                        </m:dPr>
                        <m:e>
                          <m:r>
                            <a:rPr kumimoji="1" lang="en-US" altLang="ja-JP" sz="2800" b="0" i="1" smtClean="0">
                              <a:latin typeface="Cambria Math" panose="02040503050406030204" pitchFamily="18" charset="0"/>
                              <a:ea typeface="Cambria Math" panose="02040503050406030204" pitchFamily="18" charset="0"/>
                            </a:rPr>
                            <m:t>𝑝</m:t>
                          </m:r>
                          <m:r>
                            <a:rPr kumimoji="1" lang="en-US" altLang="ja-JP" sz="2800" b="0" i="1" smtClean="0">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𝑝𝑞</m:t>
                              </m:r>
                            </m:num>
                            <m:den>
                              <m:r>
                                <a:rPr kumimoji="1" lang="en-US" altLang="ja-JP" sz="2800" b="0" i="1" smtClean="0">
                                  <a:latin typeface="Cambria Math" panose="02040503050406030204" pitchFamily="18" charset="0"/>
                                  <a:ea typeface="Cambria Math" panose="02040503050406030204" pitchFamily="18" charset="0"/>
                                </a:rPr>
                                <m:t>𝑛</m:t>
                              </m:r>
                            </m:den>
                          </m:f>
                        </m:e>
                      </m:d>
                    </m:oMath>
                  </m:oMathPara>
                </a14:m>
                <a:endParaRPr kumimoji="1" lang="ja-JP" altLang="en-US" sz="2800" dirty="0"/>
              </a:p>
            </p:txBody>
          </p:sp>
        </mc:Choice>
        <mc:Fallback xmlns="">
          <p:sp>
            <p:nvSpPr>
              <p:cNvPr id="6" name="テキスト ボックス 5">
                <a:extLst>
                  <a:ext uri="{FF2B5EF4-FFF2-40B4-BE49-F238E27FC236}">
                    <a16:creationId xmlns:a16="http://schemas.microsoft.com/office/drawing/2014/main" id="{3D85B2D8-327D-4068-8DF9-DBD620944FA0}"/>
                  </a:ext>
                </a:extLst>
              </p:cNvPr>
              <p:cNvSpPr txBox="1">
                <a:spLocks noRot="1" noChangeAspect="1" noMove="1" noResize="1" noEditPoints="1" noAdjustHandles="1" noChangeArrowheads="1" noChangeShapeType="1" noTextEdit="1"/>
              </p:cNvSpPr>
              <p:nvPr/>
            </p:nvSpPr>
            <p:spPr>
              <a:xfrm>
                <a:off x="1949002" y="4725144"/>
                <a:ext cx="2739533" cy="815736"/>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09DD6556-0A90-4E6E-8CCD-E0626398097B}"/>
                  </a:ext>
                </a:extLst>
              </p:cNvPr>
              <p:cNvSpPr txBox="1"/>
              <p:nvPr/>
            </p:nvSpPr>
            <p:spPr>
              <a:xfrm>
                <a:off x="5376495" y="4725144"/>
                <a:ext cx="1607684" cy="1356077"/>
              </a:xfrm>
              <a:prstGeom prst="rect">
                <a:avLst/>
              </a:prstGeom>
              <a:solidFill>
                <a:srgbClr val="00FF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𝑍</m:t>
                      </m:r>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acc>
                            <m:accPr>
                              <m:chr m:val="̂"/>
                              <m:ctrlPr>
                                <a:rPr kumimoji="1" lang="en-US" altLang="ja-JP" sz="2800" b="0" i="1" smtClean="0">
                                  <a:latin typeface="Cambria Math" panose="02040503050406030204" pitchFamily="18" charset="0"/>
                                </a:rPr>
                              </m:ctrlPr>
                            </m:accPr>
                            <m:e>
                              <m:r>
                                <a:rPr kumimoji="1" lang="en-US" altLang="ja-JP" sz="2800" b="0" i="1" smtClean="0">
                                  <a:latin typeface="Cambria Math" panose="02040503050406030204" pitchFamily="18" charset="0"/>
                                </a:rPr>
                                <m:t>𝑝</m:t>
                              </m:r>
                            </m:e>
                          </m:acc>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𝑝</m:t>
                          </m:r>
                        </m:num>
                        <m:den>
                          <m:rad>
                            <m:radPr>
                              <m:degHide m:val="on"/>
                              <m:ctrlPr>
                                <a:rPr kumimoji="1" lang="en-US" altLang="ja-JP" sz="2800" b="0" i="1" smtClean="0">
                                  <a:latin typeface="Cambria Math" panose="02040503050406030204" pitchFamily="18" charset="0"/>
                                </a:rPr>
                              </m:ctrlPr>
                            </m:radPr>
                            <m:deg/>
                            <m:e>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𝑝𝑞</m:t>
                                  </m:r>
                                </m:num>
                                <m:den>
                                  <m:r>
                                    <a:rPr kumimoji="1" lang="en-US" altLang="ja-JP" sz="2800" b="0" i="1" smtClean="0">
                                      <a:latin typeface="Cambria Math" panose="02040503050406030204" pitchFamily="18" charset="0"/>
                                    </a:rPr>
                                    <m:t>𝑛</m:t>
                                  </m:r>
                                </m:den>
                              </m:f>
                            </m:e>
                          </m:rad>
                        </m:den>
                      </m:f>
                    </m:oMath>
                  </m:oMathPara>
                </a14:m>
                <a:endParaRPr kumimoji="1" lang="ja-JP" altLang="en-US" sz="2800" dirty="0"/>
              </a:p>
            </p:txBody>
          </p:sp>
        </mc:Choice>
        <mc:Fallback xmlns="">
          <p:sp>
            <p:nvSpPr>
              <p:cNvPr id="7" name="テキスト ボックス 6">
                <a:extLst>
                  <a:ext uri="{FF2B5EF4-FFF2-40B4-BE49-F238E27FC236}">
                    <a16:creationId xmlns:a16="http://schemas.microsoft.com/office/drawing/2014/main" id="{09DD6556-0A90-4E6E-8CCD-E0626398097B}"/>
                  </a:ext>
                </a:extLst>
              </p:cNvPr>
              <p:cNvSpPr txBox="1">
                <a:spLocks noRot="1" noChangeAspect="1" noMove="1" noResize="1" noEditPoints="1" noAdjustHandles="1" noChangeArrowheads="1" noChangeShapeType="1" noTextEdit="1"/>
              </p:cNvSpPr>
              <p:nvPr/>
            </p:nvSpPr>
            <p:spPr>
              <a:xfrm>
                <a:off x="5376495" y="4725144"/>
                <a:ext cx="1607684" cy="1356077"/>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a:t>
            </a:r>
          </a:p>
        </p:txBody>
      </p:sp>
      <p:sp>
        <p:nvSpPr>
          <p:cNvPr id="3" name="コンテンツ プレースホルダ 2"/>
          <p:cNvSpPr>
            <a:spLocks noGrp="1"/>
          </p:cNvSpPr>
          <p:nvPr>
            <p:ph idx="1"/>
          </p:nvPr>
        </p:nvSpPr>
        <p:spPr/>
        <p:txBody>
          <a:bodyPr>
            <a:normAutofit/>
          </a:bodyPr>
          <a:lstStyle/>
          <a:p>
            <a:r>
              <a:rPr kumimoji="1" lang="ja-JP" altLang="en-US" dirty="0"/>
              <a:t>テキスト</a:t>
            </a:r>
            <a:r>
              <a:rPr kumimoji="1" lang="en-US" altLang="ja-JP" dirty="0"/>
              <a:t>p.170</a:t>
            </a:r>
            <a:r>
              <a:rPr kumimoji="1" lang="ja-JP" altLang="en-US" dirty="0"/>
              <a:t>例１</a:t>
            </a:r>
            <a:endParaRPr kumimoji="1" lang="en-US" altLang="ja-JP" dirty="0"/>
          </a:p>
          <a:p>
            <a:pPr lvl="1">
              <a:buFont typeface="Wingdings" pitchFamily="2" charset="2"/>
              <a:buChar char="Ø"/>
            </a:pPr>
            <a:r>
              <a:rPr lang="ja-JP" altLang="en-US" dirty="0"/>
              <a:t> 問題意識：ある農業実験の結果はメンデルの法則（黄色：緑色＝</a:t>
            </a:r>
            <a:r>
              <a:rPr lang="en-US" altLang="ja-JP" dirty="0"/>
              <a:t>3</a:t>
            </a:r>
            <a:r>
              <a:rPr lang="ja-JP" altLang="en-US" dirty="0"/>
              <a:t>：</a:t>
            </a:r>
            <a:r>
              <a:rPr lang="en-US" altLang="ja-JP" dirty="0"/>
              <a:t>1</a:t>
            </a:r>
            <a:r>
              <a:rPr lang="ja-JP" altLang="en-US" dirty="0"/>
              <a:t>）に矛盾しているのでは？</a:t>
            </a:r>
            <a:endParaRPr lang="en-US" altLang="ja-JP" dirty="0"/>
          </a:p>
          <a:p>
            <a:pPr lvl="2">
              <a:buFont typeface="Wingdings" pitchFamily="2" charset="2"/>
              <a:buChar char="Ø"/>
            </a:pPr>
            <a:r>
              <a:rPr lang="en-US" altLang="ja-JP" i="1" dirty="0">
                <a:latin typeface="Times New Roman" pitchFamily="18" charset="0"/>
                <a:cs typeface="Times New Roman" pitchFamily="18" charset="0"/>
              </a:rPr>
              <a:t> H</a:t>
            </a:r>
            <a:r>
              <a:rPr lang="en-US" altLang="ja-JP" baseline="-25000" dirty="0"/>
              <a:t>0</a:t>
            </a:r>
            <a:r>
              <a:rPr lang="ja-JP" altLang="en-US" dirty="0"/>
              <a:t>：</a:t>
            </a:r>
            <a:r>
              <a:rPr lang="en-US" altLang="ja-JP" i="1" dirty="0">
                <a:latin typeface="Times New Roman" pitchFamily="18" charset="0"/>
                <a:cs typeface="Times New Roman" pitchFamily="18" charset="0"/>
              </a:rPr>
              <a:t> p</a:t>
            </a:r>
            <a:r>
              <a:rPr lang="en-US" altLang="ja-JP" dirty="0"/>
              <a:t> =</a:t>
            </a:r>
            <a:r>
              <a:rPr lang="ja-JP" altLang="en-US" dirty="0"/>
              <a:t> </a:t>
            </a:r>
            <a:r>
              <a:rPr lang="en-US" altLang="ja-JP" dirty="0"/>
              <a:t>3/4</a:t>
            </a:r>
            <a:endParaRPr lang="en-US" altLang="ja-JP" baseline="-25000" dirty="0"/>
          </a:p>
          <a:p>
            <a:pPr lvl="2">
              <a:buFont typeface="Wingdings" pitchFamily="2" charset="2"/>
              <a:buChar char="Ø"/>
            </a:pP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H</a:t>
            </a:r>
            <a:r>
              <a:rPr lang="en-US" altLang="ja-JP" baseline="-25000" dirty="0"/>
              <a:t>1</a:t>
            </a:r>
            <a:r>
              <a:rPr lang="ja-JP" altLang="en-US" dirty="0"/>
              <a:t>：</a:t>
            </a:r>
            <a:r>
              <a:rPr lang="en-US" altLang="ja-JP" i="1" dirty="0">
                <a:latin typeface="Times New Roman" pitchFamily="18" charset="0"/>
                <a:cs typeface="Times New Roman" pitchFamily="18" charset="0"/>
              </a:rPr>
              <a:t> p</a:t>
            </a:r>
            <a:r>
              <a:rPr lang="en-US" altLang="ja-JP" dirty="0"/>
              <a:t> </a:t>
            </a:r>
            <a:r>
              <a:rPr lang="ja-JP" altLang="en-US" dirty="0"/>
              <a:t>≠</a:t>
            </a:r>
            <a:r>
              <a:rPr lang="en-US" altLang="ja-JP" dirty="0"/>
              <a:t> 3/4 </a:t>
            </a:r>
            <a:r>
              <a:rPr lang="ja-JP" altLang="en-US" dirty="0"/>
              <a:t>（両側検定）</a:t>
            </a:r>
            <a:endParaRPr lang="en-US" altLang="ja-JP" baseline="-25000" dirty="0"/>
          </a:p>
          <a:p>
            <a:pPr lvl="1">
              <a:buFont typeface="Wingdings" pitchFamily="2" charset="2"/>
              <a:buChar char="Ø"/>
            </a:pPr>
            <a:r>
              <a:rPr lang="ja-JP" altLang="en-US" dirty="0"/>
              <a:t> </a:t>
            </a:r>
            <a:r>
              <a:rPr lang="en-US" altLang="ja-JP" dirty="0"/>
              <a:t>224</a:t>
            </a:r>
            <a:r>
              <a:rPr lang="ja-JP" altLang="en-US" dirty="0"/>
              <a:t>個のエンドウ豆で，</a:t>
            </a:r>
            <a:r>
              <a:rPr lang="en-US" altLang="ja-JP" dirty="0"/>
              <a:t>176</a:t>
            </a:r>
            <a:r>
              <a:rPr lang="ja-JP" altLang="en-US" dirty="0"/>
              <a:t>個が黄色．</a:t>
            </a:r>
            <a:endParaRPr lang="en-US" altLang="ja-JP" dirty="0"/>
          </a:p>
          <a:p>
            <a:pPr lvl="1">
              <a:buFont typeface="Wingdings" pitchFamily="2" charset="2"/>
              <a:buChar char="Ø"/>
            </a:pPr>
            <a:r>
              <a:rPr lang="ja-JP" altLang="en-US" dirty="0"/>
              <a:t>帰無仮説が正しいならば，標本割合は，平均 </a:t>
            </a:r>
            <a:r>
              <a:rPr lang="en-US" altLang="ja-JP" dirty="0"/>
              <a:t>3/4</a:t>
            </a:r>
            <a:r>
              <a:rPr lang="ja-JP" altLang="en-US" dirty="0" err="1"/>
              <a:t>，</a:t>
            </a:r>
            <a:r>
              <a:rPr lang="ja-JP" altLang="en-US" dirty="0"/>
              <a:t>標準偏差 </a:t>
            </a:r>
            <a:r>
              <a:rPr lang="en-US" altLang="ja-JP" dirty="0">
                <a:latin typeface="Times New Roman" pitchFamily="18" charset="0"/>
                <a:cs typeface="Times New Roman" pitchFamily="18" charset="0"/>
              </a:rPr>
              <a:t>0.029</a:t>
            </a:r>
            <a:r>
              <a:rPr lang="en-US" altLang="ja-JP" dirty="0"/>
              <a:t> </a:t>
            </a:r>
            <a:r>
              <a:rPr lang="ja-JP" altLang="en-US" dirty="0"/>
              <a:t>（テキストでの計算）の正規分布に従う．</a:t>
            </a:r>
            <a:endParaRPr lang="en-US" altLang="ja-JP" dirty="0"/>
          </a:p>
          <a:p>
            <a:endParaRPr kumimoji="1" lang="en-US" altLang="ja-JP" dirty="0"/>
          </a:p>
          <a:p>
            <a:endParaRPr kumimoji="1" lang="en-US" altLang="ja-JP" dirty="0"/>
          </a:p>
          <a:p>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71472" y="428604"/>
            <a:ext cx="6532558" cy="584775"/>
          </a:xfrm>
          <a:prstGeom prst="rect">
            <a:avLst/>
          </a:prstGeom>
          <a:noFill/>
        </p:spPr>
        <p:txBody>
          <a:bodyPr wrap="none" rtlCol="0">
            <a:spAutoFit/>
          </a:bodyPr>
          <a:lstStyle/>
          <a:p>
            <a:r>
              <a:rPr kumimoji="1" lang="ja-JP" altLang="en-US" sz="3200" dirty="0"/>
              <a:t>得られた標本割合 </a:t>
            </a:r>
            <a:r>
              <a:rPr kumimoji="1" lang="en-US" altLang="ja-JP" sz="3200" dirty="0"/>
              <a:t>176/224 </a:t>
            </a:r>
            <a:r>
              <a:rPr kumimoji="1" lang="ja-JP" altLang="en-US" sz="3200" dirty="0"/>
              <a:t>を標準化</a:t>
            </a:r>
          </a:p>
        </p:txBody>
      </p:sp>
      <p:sp>
        <p:nvSpPr>
          <p:cNvPr id="6" name="テキスト ボックス 5"/>
          <p:cNvSpPr txBox="1"/>
          <p:nvPr/>
        </p:nvSpPr>
        <p:spPr>
          <a:xfrm>
            <a:off x="3929058" y="3143248"/>
            <a:ext cx="4538422" cy="1815882"/>
          </a:xfrm>
          <a:prstGeom prst="rect">
            <a:avLst/>
          </a:prstGeom>
          <a:noFill/>
        </p:spPr>
        <p:txBody>
          <a:bodyPr wrap="none" rtlCol="0">
            <a:spAutoFit/>
          </a:bodyPr>
          <a:lstStyle/>
          <a:p>
            <a:r>
              <a:rPr lang="ja-JP" altLang="en-US" sz="2800" dirty="0"/>
              <a:t>有意水準</a:t>
            </a:r>
            <a:r>
              <a:rPr lang="en-US" altLang="ja-JP" sz="2800" dirty="0"/>
              <a:t>5%</a:t>
            </a:r>
            <a:r>
              <a:rPr lang="ja-JP" altLang="en-US" sz="2800" dirty="0"/>
              <a:t>の両側検定では</a:t>
            </a:r>
            <a:endParaRPr lang="en-US" altLang="ja-JP" sz="2800" dirty="0"/>
          </a:p>
          <a:p>
            <a:r>
              <a:rPr lang="ja-JP" altLang="en-US" sz="2800" dirty="0"/>
              <a:t>得られた標本割合は棄却域</a:t>
            </a:r>
            <a:endParaRPr lang="en-US" altLang="ja-JP" sz="2800" dirty="0"/>
          </a:p>
          <a:p>
            <a:r>
              <a:rPr lang="ja-JP" altLang="en-US" sz="2800" dirty="0"/>
              <a:t>（</a:t>
            </a:r>
            <a:r>
              <a:rPr lang="en-US" altLang="ja-JP" sz="2800" i="1" dirty="0">
                <a:latin typeface="Times New Roman" pitchFamily="18" charset="0"/>
                <a:cs typeface="Times New Roman" pitchFamily="18" charset="0"/>
              </a:rPr>
              <a:t>Z</a:t>
            </a:r>
            <a:r>
              <a:rPr lang="en-US" altLang="ja-JP" sz="2800" dirty="0"/>
              <a:t> &gt; +1.96</a:t>
            </a:r>
            <a:r>
              <a:rPr lang="ja-JP" altLang="en-US" sz="2800" dirty="0"/>
              <a:t>）に落ちない．</a:t>
            </a:r>
            <a:endParaRPr lang="en-US" altLang="ja-JP" sz="2800" dirty="0"/>
          </a:p>
          <a:p>
            <a:r>
              <a:rPr lang="ja-JP" altLang="en-US" sz="2800" dirty="0"/>
              <a:t>よって，帰無仮説を保持．</a:t>
            </a:r>
            <a:endParaRPr lang="en-US" altLang="ja-JP" sz="2800" dirty="0"/>
          </a:p>
        </p:txBody>
      </p:sp>
      <p:sp>
        <p:nvSpPr>
          <p:cNvPr id="7" name="テキスト ボックス 6"/>
          <p:cNvSpPr txBox="1"/>
          <p:nvPr/>
        </p:nvSpPr>
        <p:spPr>
          <a:xfrm>
            <a:off x="714348" y="5500702"/>
            <a:ext cx="7717177" cy="523220"/>
          </a:xfrm>
          <a:prstGeom prst="rect">
            <a:avLst/>
          </a:prstGeom>
          <a:noFill/>
        </p:spPr>
        <p:txBody>
          <a:bodyPr wrap="none" rtlCol="0">
            <a:spAutoFit/>
          </a:bodyPr>
          <a:lstStyle/>
          <a:p>
            <a:r>
              <a:rPr kumimoji="1" lang="ja-JP" altLang="en-US" sz="2800" dirty="0"/>
              <a:t>結論：メンデルの法則に矛盾しているとは言えない</a:t>
            </a: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291A8DA1-F399-4C66-BCF0-3751AB367953}"/>
                  </a:ext>
                </a:extLst>
              </p:cNvPr>
              <p:cNvSpPr txBox="1"/>
              <p:nvPr/>
            </p:nvSpPr>
            <p:spPr>
              <a:xfrm>
                <a:off x="1043608" y="1487112"/>
                <a:ext cx="3104311" cy="34352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𝑍</m:t>
                      </m:r>
                      <m:r>
                        <m:rPr>
                          <m:aln/>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f>
                            <m:fPr>
                              <m:type m:val="lin"/>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176</m:t>
                              </m:r>
                            </m:num>
                            <m:den>
                              <m:r>
                                <a:rPr kumimoji="1" lang="en-US" altLang="ja-JP" sz="2800" b="0" i="1" smtClean="0">
                                  <a:latin typeface="Cambria Math" panose="02040503050406030204" pitchFamily="18" charset="0"/>
                                </a:rPr>
                                <m:t>224−</m:t>
                              </m:r>
                              <m:f>
                                <m:fPr>
                                  <m:type m:val="lin"/>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3</m:t>
                                  </m:r>
                                </m:num>
                                <m:den>
                                  <m:r>
                                    <a:rPr kumimoji="1" lang="en-US" altLang="ja-JP" sz="2800" b="0" i="1" smtClean="0">
                                      <a:latin typeface="Cambria Math" panose="02040503050406030204" pitchFamily="18" charset="0"/>
                                    </a:rPr>
                                    <m:t>4</m:t>
                                  </m:r>
                                </m:den>
                              </m:f>
                            </m:den>
                          </m:f>
                        </m:num>
                        <m:den>
                          <m:rad>
                            <m:radPr>
                              <m:degHide m:val="on"/>
                              <m:ctrlPr>
                                <a:rPr kumimoji="1" lang="en-US" altLang="ja-JP" sz="2800" b="0" i="1" smtClean="0">
                                  <a:latin typeface="Cambria Math" panose="02040503050406030204" pitchFamily="18" charset="0"/>
                                </a:rPr>
                              </m:ctrlPr>
                            </m:radPr>
                            <m:deg/>
                            <m:e>
                              <m:f>
                                <m:fPr>
                                  <m:ctrlPr>
                                    <a:rPr kumimoji="1" lang="en-US" altLang="ja-JP" sz="2800" b="0" i="1" smtClean="0">
                                      <a:latin typeface="Cambria Math" panose="02040503050406030204" pitchFamily="18" charset="0"/>
                                    </a:rPr>
                                  </m:ctrlPr>
                                </m:fPr>
                                <m:num>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3</m:t>
                                      </m:r>
                                    </m:num>
                                    <m:den>
                                      <m:r>
                                        <a:rPr kumimoji="1" lang="en-US" altLang="ja-JP" sz="2800" b="0" i="1" smtClean="0">
                                          <a:latin typeface="Cambria Math" panose="02040503050406030204" pitchFamily="18" charset="0"/>
                                        </a:rPr>
                                        <m:t>4</m:t>
                                      </m:r>
                                    </m:den>
                                  </m:f>
                                  <m:r>
                                    <a:rPr kumimoji="1" lang="en-US" altLang="ja-JP" sz="2800" b="0" i="1" smtClean="0">
                                      <a:latin typeface="Cambria Math" panose="02040503050406030204" pitchFamily="18" charset="0"/>
                                      <a:ea typeface="Cambria Math" panose="02040503050406030204" pitchFamily="18" charset="0"/>
                                    </a:rPr>
                                    <m:t>×</m:t>
                                  </m:r>
                                  <m:f>
                                    <m:fPr>
                                      <m:ctrlPr>
                                        <a:rPr kumimoji="1" lang="en-US" altLang="ja-JP" sz="2800" b="0" i="1" smtClean="0">
                                          <a:latin typeface="Cambria Math" panose="02040503050406030204" pitchFamily="18" charset="0"/>
                                          <a:ea typeface="Cambria Math" panose="02040503050406030204" pitchFamily="18" charset="0"/>
                                        </a:rPr>
                                      </m:ctrlPr>
                                    </m:fPr>
                                    <m:num>
                                      <m:r>
                                        <a:rPr kumimoji="1" lang="en-US" altLang="ja-JP" sz="2800" b="0" i="1" smtClean="0">
                                          <a:latin typeface="Cambria Math" panose="02040503050406030204" pitchFamily="18" charset="0"/>
                                          <a:ea typeface="Cambria Math" panose="02040503050406030204" pitchFamily="18" charset="0"/>
                                        </a:rPr>
                                        <m:t>1</m:t>
                                      </m:r>
                                    </m:num>
                                    <m:den>
                                      <m:r>
                                        <a:rPr kumimoji="1" lang="en-US" altLang="ja-JP" sz="2800" b="0" i="1" smtClean="0">
                                          <a:latin typeface="Cambria Math" panose="02040503050406030204" pitchFamily="18" charset="0"/>
                                          <a:ea typeface="Cambria Math" panose="02040503050406030204" pitchFamily="18" charset="0"/>
                                        </a:rPr>
                                        <m:t>4</m:t>
                                      </m:r>
                                    </m:den>
                                  </m:f>
                                </m:num>
                                <m:den>
                                  <m:r>
                                    <a:rPr kumimoji="1" lang="en-US" altLang="ja-JP" sz="2800" b="0" i="1" smtClean="0">
                                      <a:latin typeface="Cambria Math" panose="02040503050406030204" pitchFamily="18" charset="0"/>
                                    </a:rPr>
                                    <m:t>224</m:t>
                                  </m:r>
                                </m:den>
                              </m:f>
                            </m:e>
                          </m:rad>
                        </m:den>
                      </m:f>
                      <m:r>
                        <m:rPr>
                          <m:brk m:alnAt="1"/>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0.786−0.75</m:t>
                          </m:r>
                        </m:num>
                        <m:den>
                          <m:r>
                            <a:rPr kumimoji="1" lang="en-US" altLang="ja-JP" sz="2800" b="0" i="1" smtClean="0">
                              <a:latin typeface="Cambria Math" panose="02040503050406030204" pitchFamily="18" charset="0"/>
                            </a:rPr>
                            <m:t>0.0289</m:t>
                          </m:r>
                        </m:den>
                      </m:f>
                      <m:r>
                        <m:rPr>
                          <m:brk m:alnAt="1"/>
                        </m:rP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1.25</m:t>
                      </m:r>
                      <m:r>
                        <m:rPr>
                          <m:brk m:alnAt="1"/>
                        </m:rPr>
                        <a:rPr kumimoji="1" lang="en-US" altLang="ja-JP" sz="2800" b="0" i="1" smtClean="0">
                          <a:latin typeface="Cambria Math" panose="02040503050406030204" pitchFamily="18" charset="0"/>
                          <a:ea typeface="Cambria Math" panose="02040503050406030204" pitchFamily="18" charset="0"/>
                        </a:rPr>
                        <m:t>&lt;</m:t>
                      </m:r>
                      <m:r>
                        <a:rPr kumimoji="1" lang="en-US" altLang="ja-JP" sz="2800" b="0" i="1" smtClean="0">
                          <a:latin typeface="Cambria Math" panose="02040503050406030204" pitchFamily="18" charset="0"/>
                          <a:ea typeface="Cambria Math" panose="02040503050406030204" pitchFamily="18" charset="0"/>
                        </a:rPr>
                        <m:t>1.96</m:t>
                      </m:r>
                    </m:oMath>
                  </m:oMathPara>
                </a14:m>
                <a:endParaRPr kumimoji="1" lang="ja-JP" altLang="en-US" sz="2800" dirty="0"/>
              </a:p>
            </p:txBody>
          </p:sp>
        </mc:Choice>
        <mc:Fallback xmlns="">
          <p:sp>
            <p:nvSpPr>
              <p:cNvPr id="2" name="テキスト ボックス 1">
                <a:extLst>
                  <a:ext uri="{FF2B5EF4-FFF2-40B4-BE49-F238E27FC236}">
                    <a16:creationId xmlns:a16="http://schemas.microsoft.com/office/drawing/2014/main" id="{291A8DA1-F399-4C66-BCF0-3751AB367953}"/>
                  </a:ext>
                </a:extLst>
              </p:cNvPr>
              <p:cNvSpPr txBox="1">
                <a:spLocks noRot="1" noChangeAspect="1" noMove="1" noResize="1" noEditPoints="1" noAdjustHandles="1" noChangeArrowheads="1" noChangeShapeType="1" noTextEdit="1"/>
              </p:cNvSpPr>
              <p:nvPr/>
            </p:nvSpPr>
            <p:spPr>
              <a:xfrm>
                <a:off x="1043608" y="1487112"/>
                <a:ext cx="3104311" cy="3435236"/>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統計的仮説検定の結果の報告</a:t>
            </a:r>
          </a:p>
        </p:txBody>
      </p:sp>
      <p:sp>
        <p:nvSpPr>
          <p:cNvPr id="3" name="コンテンツ プレースホルダ 2"/>
          <p:cNvSpPr>
            <a:spLocks noGrp="1"/>
          </p:cNvSpPr>
          <p:nvPr>
            <p:ph idx="1"/>
          </p:nvPr>
        </p:nvSpPr>
        <p:spPr/>
        <p:txBody>
          <a:bodyPr>
            <a:normAutofit/>
          </a:bodyPr>
          <a:lstStyle/>
          <a:p>
            <a:r>
              <a:rPr kumimoji="1" lang="ja-JP" altLang="en-US" dirty="0"/>
              <a:t>統計的仮説検定の結果を適切に報告するために，知っておかなければならないことはいろいろある．</a:t>
            </a:r>
            <a:endParaRPr kumimoji="1" lang="en-US" altLang="ja-JP" dirty="0"/>
          </a:p>
          <a:p>
            <a:r>
              <a:rPr kumimoji="1" lang="en-US" altLang="ja-JP" dirty="0"/>
              <a:t>American Psychological Association</a:t>
            </a:r>
            <a:r>
              <a:rPr lang="ja-JP" altLang="en-US" dirty="0"/>
              <a:t>（</a:t>
            </a:r>
            <a:r>
              <a:rPr lang="en-US" altLang="ja-JP" dirty="0"/>
              <a:t>APA</a:t>
            </a:r>
            <a:r>
              <a:rPr lang="ja-JP" altLang="en-US" dirty="0"/>
              <a:t>）</a:t>
            </a:r>
            <a:r>
              <a:rPr kumimoji="1" lang="ja-JP" altLang="en-US" dirty="0"/>
              <a:t>の </a:t>
            </a:r>
            <a:r>
              <a:rPr kumimoji="1" lang="en-US" altLang="ja-JP" i="1" dirty="0">
                <a:latin typeface="Times New Roman" pitchFamily="18" charset="0"/>
                <a:cs typeface="Times New Roman" pitchFamily="18" charset="0"/>
              </a:rPr>
              <a:t>Publication Manual </a:t>
            </a:r>
            <a:r>
              <a:rPr lang="ja-JP" altLang="en-US" dirty="0"/>
              <a:t>が定めているスタイルは，多くの分野で標準となっている</a:t>
            </a:r>
            <a:r>
              <a:rPr kumimoji="1" lang="ja-JP" altLang="en-US" dirty="0"/>
              <a:t>．統計入門のレベルからもう少し学習を重ねたら，ぜひ読んでほしい．（卒論で統計を使う人は必読！）</a:t>
            </a:r>
            <a:endParaRPr kumimoji="1"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統計的仮説</a:t>
            </a:r>
          </a:p>
        </p:txBody>
      </p:sp>
      <mc:AlternateContent xmlns:mc="http://schemas.openxmlformats.org/markup-compatibility/2006" xmlns:a14="http://schemas.microsoft.com/office/drawing/2010/main">
        <mc:Choice Requires="a14">
          <p:sp>
            <p:nvSpPr>
              <p:cNvPr id="3" name="コンテンツ プレースホルダ 2"/>
              <p:cNvSpPr>
                <a:spLocks noGrp="1"/>
              </p:cNvSpPr>
              <p:nvPr>
                <p:ph idx="1"/>
              </p:nvPr>
            </p:nvSpPr>
            <p:spPr/>
            <p:txBody>
              <a:bodyPr>
                <a:normAutofit lnSpcReduction="10000"/>
              </a:bodyPr>
              <a:lstStyle/>
              <a:p>
                <a:r>
                  <a:rPr kumimoji="1" lang="ja-JP" altLang="en-US" u="sng" dirty="0">
                    <a:solidFill>
                      <a:srgbClr val="FF0000"/>
                    </a:solidFill>
                  </a:rPr>
                  <a:t>対立仮説</a:t>
                </a:r>
                <a:r>
                  <a:rPr kumimoji="1" lang="ja-JP" altLang="en-US" dirty="0"/>
                  <a:t>（</a:t>
                </a:r>
                <a:r>
                  <a:rPr kumimoji="1" lang="en-US" altLang="ja-JP" dirty="0"/>
                  <a:t>alternative hypothesis</a:t>
                </a:r>
                <a:r>
                  <a:rPr kumimoji="1" lang="ja-JP" altLang="en-US" dirty="0"/>
                  <a:t>）：仮説検定の実行者が主張したい仮説．</a:t>
                </a:r>
                <a:r>
                  <a:rPr kumimoji="1" lang="en-US" altLang="ja-JP" i="1" dirty="0">
                    <a:latin typeface="Times New Roman" pitchFamily="18" charset="0"/>
                    <a:cs typeface="Times New Roman" pitchFamily="18" charset="0"/>
                  </a:rPr>
                  <a:t>H</a:t>
                </a:r>
                <a:r>
                  <a:rPr kumimoji="1" lang="en-US" altLang="ja-JP" baseline="-25000" dirty="0"/>
                  <a:t>1</a:t>
                </a:r>
                <a:r>
                  <a:rPr kumimoji="1" lang="en-US" altLang="ja-JP" dirty="0"/>
                  <a:t> </a:t>
                </a:r>
                <a:r>
                  <a:rPr lang="ja-JP" altLang="en-US" dirty="0"/>
                  <a:t>で表す．</a:t>
                </a:r>
                <a:endParaRPr kumimoji="1" lang="en-US" altLang="ja-JP" dirty="0"/>
              </a:p>
              <a:p>
                <a:pPr lvl="1"/>
                <a:r>
                  <a:rPr lang="ja-JP" altLang="en-US" dirty="0"/>
                  <a:t>例：餌 </a:t>
                </a:r>
                <a:r>
                  <a:rPr lang="en-US" altLang="ja-JP" dirty="0"/>
                  <a:t>A </a:t>
                </a:r>
                <a:r>
                  <a:rPr lang="ja-JP" altLang="en-US" dirty="0"/>
                  <a:t>の方が体重増加の効果が大きい</a:t>
                </a:r>
                <a:br>
                  <a:rPr lang="en-US" altLang="ja-JP" dirty="0"/>
                </a:br>
                <a:r>
                  <a:rPr lang="ja-JP" altLang="en-US" dirty="0"/>
                  <a:t>（</a:t>
                </a:r>
                <a:r>
                  <a:rPr lang="en-US" altLang="ja-JP" i="1" dirty="0">
                    <a:latin typeface="Times New Roman" pitchFamily="18" charset="0"/>
                    <a:cs typeface="Times New Roman" pitchFamily="18" charset="0"/>
                  </a:rPr>
                  <a:t>p &gt;</a:t>
                </a:r>
                <a:r>
                  <a:rPr lang="en-US" altLang="ja-JP" dirty="0"/>
                  <a:t> 1/2</a:t>
                </a:r>
                <a:r>
                  <a:rPr lang="ja-JP" altLang="en-US" dirty="0"/>
                  <a:t>）</a:t>
                </a:r>
                <a:endParaRPr kumimoji="1" lang="en-US" altLang="ja-JP" dirty="0"/>
              </a:p>
              <a:p>
                <a:r>
                  <a:rPr lang="ja-JP" altLang="en-US" u="sng" dirty="0">
                    <a:solidFill>
                      <a:srgbClr val="FF0000"/>
                    </a:solidFill>
                  </a:rPr>
                  <a:t>帰無仮説</a:t>
                </a:r>
                <a:r>
                  <a:rPr lang="ja-JP" altLang="en-US" dirty="0"/>
                  <a:t>（</a:t>
                </a:r>
                <a:r>
                  <a:rPr lang="en-US" altLang="ja-JP" dirty="0"/>
                  <a:t>null hypothesis</a:t>
                </a:r>
                <a:r>
                  <a:rPr lang="ja-JP" altLang="en-US" dirty="0"/>
                  <a:t>）：この仮説を</a:t>
                </a:r>
                <a:r>
                  <a:rPr lang="ja-JP" altLang="en-US" u="sng" dirty="0">
                    <a:solidFill>
                      <a:srgbClr val="FF0000"/>
                    </a:solidFill>
                  </a:rPr>
                  <a:t>棄却</a:t>
                </a:r>
                <a:r>
                  <a:rPr lang="ja-JP" altLang="en-US" dirty="0"/>
                  <a:t>（</a:t>
                </a:r>
                <a:r>
                  <a:rPr lang="en-US" altLang="ja-JP" dirty="0"/>
                  <a:t>reject</a:t>
                </a:r>
                <a:r>
                  <a:rPr lang="ja-JP" altLang="en-US" dirty="0"/>
                  <a:t>）することで，対立仮説を採択するための仮説．</a:t>
                </a:r>
                <a:r>
                  <a:rPr lang="en-US" altLang="ja-JP" i="1" dirty="0">
                    <a:latin typeface="Times New Roman" pitchFamily="18" charset="0"/>
                    <a:cs typeface="Times New Roman" pitchFamily="18" charset="0"/>
                  </a:rPr>
                  <a:t> H</a:t>
                </a:r>
                <a:r>
                  <a:rPr lang="en-US" altLang="ja-JP" baseline="-25000" dirty="0"/>
                  <a:t>0</a:t>
                </a:r>
                <a:r>
                  <a:rPr lang="en-US" altLang="ja-JP" dirty="0"/>
                  <a:t> </a:t>
                </a:r>
                <a:r>
                  <a:rPr lang="ja-JP" altLang="en-US" dirty="0"/>
                  <a:t>で表す．</a:t>
                </a:r>
                <a:endParaRPr lang="en-US" altLang="ja-JP" dirty="0"/>
              </a:p>
              <a:p>
                <a:pPr lvl="1"/>
                <a:r>
                  <a:rPr kumimoji="1" lang="ja-JP" altLang="en-US" dirty="0"/>
                  <a:t>例：</a:t>
                </a:r>
                <a:r>
                  <a:rPr lang="ja-JP" altLang="en-US" dirty="0"/>
                  <a:t>餌の効果に差がない（</a:t>
                </a:r>
                <a:r>
                  <a:rPr lang="en-US" altLang="ja-JP" i="1" dirty="0">
                    <a:latin typeface="Times New Roman" pitchFamily="18" charset="0"/>
                    <a:cs typeface="Times New Roman" pitchFamily="18" charset="0"/>
                  </a:rPr>
                  <a:t>p </a:t>
                </a:r>
                <a:r>
                  <a:rPr lang="en-US" altLang="ja-JP" dirty="0"/>
                  <a:t>= 1/2</a:t>
                </a:r>
                <a:r>
                  <a:rPr lang="ja-JP" altLang="en-US" dirty="0"/>
                  <a:t>）</a:t>
                </a:r>
                <a:endParaRPr lang="en-US" altLang="ja-JP" dirty="0"/>
              </a:p>
              <a:p>
                <a:pPr lvl="1"/>
                <a:r>
                  <a:rPr lang="ja-JP" altLang="en-US" dirty="0"/>
                  <a:t>一般に，母数 </a:t>
                </a:r>
                <a14:m>
                  <m:oMath xmlns:m="http://schemas.openxmlformats.org/officeDocument/2006/math">
                    <m:r>
                      <a:rPr lang="ja-JP" altLang="en-US" i="1" smtClean="0">
                        <a:latin typeface="Cambria Math" panose="02040503050406030204" pitchFamily="18" charset="0"/>
                      </a:rPr>
                      <m:t>𝜃</m:t>
                    </m:r>
                  </m:oMath>
                </a14:m>
                <a:r>
                  <a:rPr lang="ja-JP" altLang="en-US" dirty="0"/>
                  <a:t> について </a:t>
                </a:r>
                <a14:m>
                  <m:oMath xmlns:m="http://schemas.openxmlformats.org/officeDocument/2006/math">
                    <m:r>
                      <a:rPr lang="ja-JP" altLang="en-US" i="1" smtClean="0">
                        <a:latin typeface="Cambria Math" panose="02040503050406030204" pitchFamily="18" charset="0"/>
                      </a:rPr>
                      <m:t>𝜃</m:t>
                    </m:r>
                    <m:r>
                      <a:rPr lang="en-US" altLang="ja-JP" b="0" i="1" smtClean="0">
                        <a:latin typeface="Cambria Math" panose="02040503050406030204" pitchFamily="18" charset="0"/>
                      </a:rPr>
                      <m:t>=</m:t>
                    </m:r>
                    <m:sSub>
                      <m:sSubPr>
                        <m:ctrlPr>
                          <a:rPr lang="en-US" altLang="ja-JP" b="0" i="1" smtClean="0">
                            <a:latin typeface="Cambria Math" panose="02040503050406030204" pitchFamily="18" charset="0"/>
                          </a:rPr>
                        </m:ctrlPr>
                      </m:sSubPr>
                      <m:e>
                        <m:r>
                          <a:rPr lang="ja-JP" altLang="en-US" b="0" i="1" smtClean="0">
                            <a:latin typeface="Cambria Math" panose="02040503050406030204" pitchFamily="18" charset="0"/>
                          </a:rPr>
                          <m:t>𝜃</m:t>
                        </m:r>
                      </m:e>
                      <m:sub>
                        <m:r>
                          <a:rPr lang="en-US" altLang="ja-JP" b="0" i="1" smtClean="0">
                            <a:latin typeface="Cambria Math" panose="02040503050406030204" pitchFamily="18" charset="0"/>
                          </a:rPr>
                          <m:t>0</m:t>
                        </m:r>
                      </m:sub>
                    </m:sSub>
                  </m:oMath>
                </a14:m>
                <a:r>
                  <a:rPr lang="ja-JP" altLang="en-US" dirty="0"/>
                  <a:t> という式</a:t>
                </a:r>
              </a:p>
            </p:txBody>
          </p:sp>
        </mc:Choice>
        <mc:Fallback xmlns="">
          <p:sp>
            <p:nvSpPr>
              <p:cNvPr id="3" name="コンテンツ プレースホルダ 2"/>
              <p:cNvSpPr>
                <a:spLocks noGrp="1" noRot="1" noChangeAspect="1" noMove="1" noResize="1" noEditPoints="1" noAdjustHandles="1" noChangeArrowheads="1" noChangeShapeType="1" noTextEdit="1"/>
              </p:cNvSpPr>
              <p:nvPr>
                <p:ph idx="1"/>
              </p:nvPr>
            </p:nvSpPr>
            <p:spPr>
              <a:blipFill>
                <a:blip r:embed="rId2"/>
                <a:stretch>
                  <a:fillRect l="-1704" t="-3504" r="-1556"/>
                </a:stretch>
              </a:blipFill>
            </p:spPr>
            <p:txBody>
              <a:bodyPr/>
              <a:lstStyle/>
              <a:p>
                <a:r>
                  <a:rPr lang="ja-JP" altLang="en-US">
                    <a:noFill/>
                  </a:rPr>
                  <a:t> </a:t>
                </a:r>
              </a:p>
            </p:txBody>
          </p:sp>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検定統計量</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a:solidFill>
                  <a:srgbClr val="FF0000"/>
                </a:solidFill>
              </a:rPr>
              <a:t>検定統計量</a:t>
            </a:r>
            <a:r>
              <a:rPr kumimoji="1" lang="ja-JP" altLang="en-US" dirty="0"/>
              <a:t>（</a:t>
            </a:r>
            <a:r>
              <a:rPr kumimoji="1" lang="en-US" altLang="ja-JP" dirty="0"/>
              <a:t>test static</a:t>
            </a:r>
            <a:r>
              <a:rPr kumimoji="1" lang="ja-JP" altLang="en-US" dirty="0"/>
              <a:t>）：帰無仮説を棄却するかどうかの判断のために，標本から計算される統計量．</a:t>
            </a:r>
            <a:endParaRPr kumimoji="1" lang="en-US" altLang="ja-JP" dirty="0"/>
          </a:p>
          <a:p>
            <a:pPr lvl="1"/>
            <a:r>
              <a:rPr kumimoji="1" lang="ja-JP" altLang="en-US" dirty="0"/>
              <a:t>餌の比較の例では，「成功」回数，すなわち，餌</a:t>
            </a:r>
            <a:r>
              <a:rPr kumimoji="1" lang="en-US" altLang="ja-JP" dirty="0"/>
              <a:t>A</a:t>
            </a:r>
            <a:r>
              <a:rPr kumimoji="1" lang="ja-JP" altLang="en-US" dirty="0"/>
              <a:t>の方が体重増加が大きかった組の数．</a:t>
            </a:r>
            <a:endParaRPr kumimoji="1" lang="en-US" altLang="ja-JP" dirty="0"/>
          </a:p>
          <a:p>
            <a:pPr lvl="1"/>
            <a:r>
              <a:rPr kumimoji="1" lang="ja-JP" altLang="en-US" dirty="0"/>
              <a:t>帰無仮説が正しい場合の，検定統計量の分布を</a:t>
            </a:r>
            <a:r>
              <a:rPr lang="ja-JP" altLang="en-US" dirty="0"/>
              <a:t>求める．（例：試行数 </a:t>
            </a:r>
            <a:r>
              <a:rPr lang="en-US" altLang="ja-JP" i="1" dirty="0">
                <a:latin typeface="Times New Roman" pitchFamily="18" charset="0"/>
                <a:cs typeface="Times New Roman" pitchFamily="18" charset="0"/>
              </a:rPr>
              <a:t>n</a:t>
            </a:r>
            <a:r>
              <a:rPr lang="en-US" altLang="ja-JP" dirty="0"/>
              <a:t> = 12</a:t>
            </a:r>
            <a:r>
              <a:rPr lang="ja-JP" altLang="en-US" dirty="0" err="1"/>
              <a:t>，</a:t>
            </a:r>
            <a:r>
              <a:rPr lang="ja-JP" altLang="en-US" dirty="0"/>
              <a:t>確率 </a:t>
            </a:r>
            <a:r>
              <a:rPr lang="en-US" altLang="ja-JP" i="1" dirty="0">
                <a:latin typeface="Times New Roman" pitchFamily="18" charset="0"/>
                <a:cs typeface="Times New Roman" pitchFamily="18" charset="0"/>
              </a:rPr>
              <a:t>p</a:t>
            </a:r>
            <a:r>
              <a:rPr lang="en-US" altLang="ja-JP" dirty="0"/>
              <a:t> = 1/2 </a:t>
            </a:r>
            <a:r>
              <a:rPr lang="ja-JP" altLang="en-US" dirty="0"/>
              <a:t>の２項分布）</a:t>
            </a:r>
            <a:endParaRPr lang="en-US" altLang="ja-JP" dirty="0"/>
          </a:p>
          <a:p>
            <a:pPr lvl="1"/>
            <a:r>
              <a:rPr kumimoji="1" lang="ja-JP" altLang="en-US" dirty="0"/>
              <a:t>この講義で用いる検定統計量は，標本平均，標本割合，</a:t>
            </a:r>
            <a:r>
              <a:rPr kumimoji="1" lang="en-US" altLang="ja-JP" i="1" dirty="0">
                <a:latin typeface="Times New Roman" pitchFamily="18" charset="0"/>
                <a:cs typeface="Times New Roman" pitchFamily="18" charset="0"/>
              </a:rPr>
              <a:t>t</a:t>
            </a:r>
            <a:r>
              <a:rPr kumimoji="1" lang="en-US" altLang="ja-JP" dirty="0"/>
              <a:t> </a:t>
            </a:r>
            <a:r>
              <a:rPr kumimoji="1" lang="ja-JP" altLang="en-US" dirty="0"/>
              <a:t>統計量</a:t>
            </a:r>
            <a:r>
              <a:rPr lang="ja-JP" altLang="en-US" dirty="0"/>
              <a:t>．いずれも連続型分布に従う．</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有意水準と棄却域</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a:solidFill>
                  <a:srgbClr val="FF0000"/>
                </a:solidFill>
              </a:rPr>
              <a:t>有意水準</a:t>
            </a:r>
            <a:r>
              <a:rPr kumimoji="1" lang="ja-JP" altLang="en-US" dirty="0"/>
              <a:t>（</a:t>
            </a:r>
            <a:r>
              <a:rPr kumimoji="1" lang="en-US" altLang="ja-JP" dirty="0"/>
              <a:t>significance level</a:t>
            </a:r>
            <a:r>
              <a:rPr kumimoji="1" lang="ja-JP" altLang="en-US" dirty="0"/>
              <a:t>）</a:t>
            </a:r>
            <a:r>
              <a:rPr lang="ja-JP" altLang="en-US" dirty="0"/>
              <a:t>：帰無仮説を棄却する基準となる確率．</a:t>
            </a:r>
            <a:r>
              <a:rPr lang="el-GR" altLang="ja-JP" dirty="0"/>
              <a:t>α</a:t>
            </a:r>
            <a:r>
              <a:rPr lang="en-US" altLang="ja-JP" dirty="0"/>
              <a:t> </a:t>
            </a:r>
            <a:r>
              <a:rPr lang="ja-JP" altLang="en-US" dirty="0"/>
              <a:t>で表す．</a:t>
            </a:r>
            <a:r>
              <a:rPr lang="ja-JP" altLang="en-US" u="sng" dirty="0">
                <a:solidFill>
                  <a:srgbClr val="FF0000"/>
                </a:solidFill>
              </a:rPr>
              <a:t>危険率</a:t>
            </a:r>
            <a:r>
              <a:rPr lang="ja-JP" altLang="en-US" dirty="0"/>
              <a:t>と呼ばれることもある．確率でなく百分率で表現されることも多い（例：有意水準</a:t>
            </a:r>
            <a:r>
              <a:rPr lang="en-US" altLang="ja-JP" dirty="0"/>
              <a:t>5%</a:t>
            </a:r>
            <a:r>
              <a:rPr lang="ja-JP" altLang="en-US" dirty="0"/>
              <a:t>）</a:t>
            </a:r>
            <a:endParaRPr lang="en-US" altLang="ja-JP" dirty="0"/>
          </a:p>
          <a:p>
            <a:pPr lvl="1"/>
            <a:r>
              <a:rPr lang="ja-JP" altLang="en-US" dirty="0"/>
              <a:t>例： ９組以上がプラスになる確率 </a:t>
            </a:r>
            <a:r>
              <a:rPr lang="en-US" altLang="ja-JP" dirty="0"/>
              <a:t>0.073 </a:t>
            </a:r>
            <a:r>
              <a:rPr lang="ja-JP" altLang="en-US" dirty="0"/>
              <a:t>は，有意水準 </a:t>
            </a:r>
            <a:r>
              <a:rPr lang="en-US" altLang="ja-JP" dirty="0"/>
              <a:t>0.10 </a:t>
            </a:r>
            <a:r>
              <a:rPr lang="ja-JP" altLang="en-US" dirty="0"/>
              <a:t>ならば</a:t>
            </a:r>
            <a:r>
              <a:rPr lang="ja-JP" altLang="en-US" u="sng" dirty="0">
                <a:solidFill>
                  <a:srgbClr val="FF0000"/>
                </a:solidFill>
              </a:rPr>
              <a:t>有意</a:t>
            </a:r>
            <a:r>
              <a:rPr lang="ja-JP" altLang="en-US" dirty="0"/>
              <a:t>（</a:t>
            </a:r>
            <a:r>
              <a:rPr lang="en-US" altLang="ja-JP" dirty="0"/>
              <a:t>significant</a:t>
            </a:r>
            <a:r>
              <a:rPr lang="ja-JP" altLang="en-US" dirty="0"/>
              <a:t>）である．有意水準 </a:t>
            </a:r>
            <a:r>
              <a:rPr lang="en-US" altLang="ja-JP" dirty="0"/>
              <a:t>0.05 </a:t>
            </a:r>
            <a:r>
              <a:rPr lang="ja-JP" altLang="en-US" dirty="0"/>
              <a:t>ならば有意ではない．（これは「片側検定」の場合→後述）</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611AE6-1736-43D4-99E5-E241F8DCD2B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0F5C7BC-21B5-457D-BD4D-5837AC884714}"/>
              </a:ext>
            </a:extLst>
          </p:cNvPr>
          <p:cNvSpPr>
            <a:spLocks noGrp="1"/>
          </p:cNvSpPr>
          <p:nvPr>
            <p:ph idx="1"/>
          </p:nvPr>
        </p:nvSpPr>
        <p:spPr/>
        <p:txBody>
          <a:bodyPr/>
          <a:lstStyle/>
          <a:p>
            <a:r>
              <a:rPr kumimoji="1" lang="ja-JP" altLang="en-US" dirty="0"/>
              <a:t>帰無仮説が正しいとき，</a:t>
            </a:r>
            <a:r>
              <a:rPr lang="ja-JP" altLang="en-US" dirty="0"/>
              <a:t>検定</a:t>
            </a:r>
            <a:r>
              <a:rPr kumimoji="1" lang="ja-JP" altLang="en-US" dirty="0"/>
              <a:t>統計量</a:t>
            </a:r>
            <a:r>
              <a:rPr lang="ja-JP" altLang="en-US" dirty="0"/>
              <a:t>が</a:t>
            </a:r>
            <a:r>
              <a:rPr kumimoji="1" lang="ja-JP" altLang="en-US" u="sng" dirty="0">
                <a:solidFill>
                  <a:srgbClr val="FF0000"/>
                </a:solidFill>
              </a:rPr>
              <a:t>棄却限界値</a:t>
            </a:r>
            <a:r>
              <a:rPr kumimoji="1" lang="ja-JP" altLang="en-US" dirty="0"/>
              <a:t>（</a:t>
            </a:r>
            <a:r>
              <a:rPr kumimoji="1" lang="en-US" altLang="ja-JP" dirty="0"/>
              <a:t>critical value</a:t>
            </a:r>
            <a:r>
              <a:rPr kumimoji="1" lang="ja-JP" altLang="en-US" dirty="0"/>
              <a:t>）よりも外側の値をとる確率は</a:t>
            </a:r>
            <a:r>
              <a:rPr lang="en-US" altLang="ja-JP" dirty="0"/>
              <a:t>α</a:t>
            </a:r>
            <a:r>
              <a:rPr lang="ja-JP" altLang="en-US" dirty="0"/>
              <a:t>である．</a:t>
            </a:r>
            <a:endParaRPr kumimoji="1" lang="en-US" altLang="ja-JP" dirty="0"/>
          </a:p>
          <a:p>
            <a:r>
              <a:rPr lang="ja-JP" altLang="en-US" u="sng" dirty="0">
                <a:solidFill>
                  <a:srgbClr val="FF0000"/>
                </a:solidFill>
              </a:rPr>
              <a:t>棄却域</a:t>
            </a:r>
            <a:r>
              <a:rPr lang="ja-JP" altLang="en-US" dirty="0"/>
              <a:t>（</a:t>
            </a:r>
            <a:r>
              <a:rPr lang="en-US" altLang="ja-JP" dirty="0"/>
              <a:t>rejection region</a:t>
            </a:r>
            <a:r>
              <a:rPr lang="ja-JP" altLang="en-US" dirty="0"/>
              <a:t>）：帰無仮説を棄却することになる検定統計量の値の集合．</a:t>
            </a:r>
            <a:endParaRPr lang="en-US" altLang="ja-JP" dirty="0"/>
          </a:p>
          <a:p>
            <a:r>
              <a:rPr lang="ja-JP" altLang="en-US" dirty="0"/>
              <a:t>標本から計算された検定統計量が棄却域に落ちたとき，帰無仮説を棄却して対立仮説を採択する．</a:t>
            </a:r>
            <a:endParaRPr lang="en-US" altLang="ja-JP" dirty="0"/>
          </a:p>
        </p:txBody>
      </p:sp>
    </p:spTree>
    <p:extLst>
      <p:ext uri="{BB962C8B-B14F-4D97-AF65-F5344CB8AC3E}">
        <p14:creationId xmlns:p14="http://schemas.microsoft.com/office/powerpoint/2010/main" val="3235619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コンテンツ プレースホルダー 9">
            <a:extLst>
              <a:ext uri="{FF2B5EF4-FFF2-40B4-BE49-F238E27FC236}">
                <a16:creationId xmlns:a16="http://schemas.microsoft.com/office/drawing/2014/main" id="{B40D8F5A-17F3-433A-9E7A-739C1FFD09B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1696" y="1430734"/>
            <a:ext cx="4759385" cy="4015026"/>
          </a:xfrm>
        </p:spPr>
      </p:pic>
      <p:sp>
        <p:nvSpPr>
          <p:cNvPr id="2" name="タイトル 1"/>
          <p:cNvSpPr>
            <a:spLocks noGrp="1"/>
          </p:cNvSpPr>
          <p:nvPr>
            <p:ph type="title"/>
          </p:nvPr>
        </p:nvSpPr>
        <p:spPr/>
        <p:txBody>
          <a:bodyPr/>
          <a:lstStyle/>
          <a:p>
            <a:r>
              <a:rPr kumimoji="1" lang="ja-JP" altLang="en-US" dirty="0"/>
              <a:t>有意水準と棄却域</a:t>
            </a:r>
          </a:p>
        </p:txBody>
      </p:sp>
      <p:sp>
        <p:nvSpPr>
          <p:cNvPr id="5" name="テキスト ボックス 4"/>
          <p:cNvSpPr txBox="1"/>
          <p:nvPr/>
        </p:nvSpPr>
        <p:spPr>
          <a:xfrm>
            <a:off x="5572132" y="3429000"/>
            <a:ext cx="2331087" cy="584775"/>
          </a:xfrm>
          <a:prstGeom prst="rect">
            <a:avLst/>
          </a:prstGeom>
          <a:noFill/>
        </p:spPr>
        <p:txBody>
          <a:bodyPr wrap="none" rtlCol="0">
            <a:spAutoFit/>
          </a:bodyPr>
          <a:lstStyle/>
          <a:p>
            <a:r>
              <a:rPr lang="ja-JP" altLang="en-US" sz="3200" dirty="0"/>
              <a:t>有意水準　</a:t>
            </a:r>
            <a:r>
              <a:rPr lang="en-US" altLang="ja-JP" sz="3200" i="1" dirty="0">
                <a:latin typeface="Times New Roman" pitchFamily="18" charset="0"/>
                <a:cs typeface="Times New Roman" pitchFamily="18" charset="0"/>
              </a:rPr>
              <a:t>α</a:t>
            </a:r>
            <a:endParaRPr kumimoji="1" lang="ja-JP" altLang="en-US" sz="3200" i="1" dirty="0">
              <a:latin typeface="Times New Roman" pitchFamily="18" charset="0"/>
              <a:cs typeface="Times New Roman" pitchFamily="18" charset="0"/>
            </a:endParaRPr>
          </a:p>
        </p:txBody>
      </p:sp>
      <p:cxnSp>
        <p:nvCxnSpPr>
          <p:cNvPr id="7" name="直線矢印コネクタ 6"/>
          <p:cNvCxnSpPr/>
          <p:nvPr/>
        </p:nvCxnSpPr>
        <p:spPr>
          <a:xfrm rot="5400000">
            <a:off x="5214942" y="4214818"/>
            <a:ext cx="928694" cy="78581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rot="5400000">
            <a:off x="4645718" y="5560600"/>
            <a:ext cx="785818"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5148064" y="5603489"/>
            <a:ext cx="221457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5929322" y="5929330"/>
            <a:ext cx="1261884" cy="523220"/>
          </a:xfrm>
          <a:prstGeom prst="rect">
            <a:avLst/>
          </a:prstGeom>
          <a:noFill/>
        </p:spPr>
        <p:txBody>
          <a:bodyPr wrap="none" rtlCol="0">
            <a:spAutoFit/>
          </a:bodyPr>
          <a:lstStyle/>
          <a:p>
            <a:r>
              <a:rPr lang="ja-JP" altLang="en-US" sz="2800" dirty="0"/>
              <a:t>棄却域</a:t>
            </a:r>
            <a:endParaRPr kumimoji="1" lang="ja-JP" altLang="en-US" sz="2800" dirty="0"/>
          </a:p>
        </p:txBody>
      </p:sp>
      <p:sp>
        <p:nvSpPr>
          <p:cNvPr id="13" name="テキスト ボックス 12"/>
          <p:cNvSpPr txBox="1"/>
          <p:nvPr/>
        </p:nvSpPr>
        <p:spPr>
          <a:xfrm>
            <a:off x="428596" y="1500174"/>
            <a:ext cx="2698175" cy="1384995"/>
          </a:xfrm>
          <a:prstGeom prst="rect">
            <a:avLst/>
          </a:prstGeom>
          <a:noFill/>
        </p:spPr>
        <p:txBody>
          <a:bodyPr wrap="none" rtlCol="0">
            <a:spAutoFit/>
          </a:bodyPr>
          <a:lstStyle/>
          <a:p>
            <a:r>
              <a:rPr kumimoji="1" lang="ja-JP" altLang="en-US" sz="2800" dirty="0"/>
              <a:t>検定統計量の</a:t>
            </a:r>
            <a:endParaRPr kumimoji="1" lang="en-US" altLang="ja-JP" sz="2800" dirty="0"/>
          </a:p>
          <a:p>
            <a:r>
              <a:rPr lang="ja-JP" altLang="en-US" sz="2800" dirty="0"/>
              <a:t>確率分布</a:t>
            </a:r>
            <a:endParaRPr kumimoji="1" lang="en-US" altLang="ja-JP" sz="2800" dirty="0"/>
          </a:p>
          <a:p>
            <a:r>
              <a:rPr lang="ja-JP" altLang="en-US" sz="2800" dirty="0"/>
              <a:t>（確率密度関数）</a:t>
            </a:r>
            <a:endParaRPr kumimoji="1" lang="ja-JP" altLang="en-US" sz="2800" dirty="0"/>
          </a:p>
        </p:txBody>
      </p:sp>
      <p:cxnSp>
        <p:nvCxnSpPr>
          <p:cNvPr id="15" name="直線矢印コネクタ 14"/>
          <p:cNvCxnSpPr/>
          <p:nvPr/>
        </p:nvCxnSpPr>
        <p:spPr>
          <a:xfrm rot="16200000" flipH="1">
            <a:off x="2410625" y="2915733"/>
            <a:ext cx="903281" cy="10450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676730" y="5561394"/>
            <a:ext cx="1988045" cy="523220"/>
          </a:xfrm>
          <a:prstGeom prst="rect">
            <a:avLst/>
          </a:prstGeom>
          <a:noFill/>
        </p:spPr>
        <p:txBody>
          <a:bodyPr wrap="none" rtlCol="0">
            <a:spAutoFit/>
          </a:bodyPr>
          <a:lstStyle/>
          <a:p>
            <a:r>
              <a:rPr lang="ja-JP" altLang="en-US" sz="2800" dirty="0"/>
              <a:t>棄却限界値</a:t>
            </a:r>
            <a:endParaRPr lang="en-US" altLang="ja-JP" sz="2800" dirty="0"/>
          </a:p>
        </p:txBody>
      </p:sp>
      <p:cxnSp>
        <p:nvCxnSpPr>
          <p:cNvPr id="18" name="直線矢印コネクタ 17"/>
          <p:cNvCxnSpPr/>
          <p:nvPr/>
        </p:nvCxnSpPr>
        <p:spPr>
          <a:xfrm flipV="1">
            <a:off x="3719097" y="5264289"/>
            <a:ext cx="1214446" cy="50006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統計的仮説検定の手順</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帰無</a:t>
            </a:r>
            <a:r>
              <a:rPr kumimoji="1" lang="ja-JP" altLang="en-US" dirty="0"/>
              <a:t>仮説と対立仮説を設定する．</a:t>
            </a:r>
            <a:endParaRPr kumimoji="1" lang="en-US" altLang="ja-JP" dirty="0"/>
          </a:p>
          <a:p>
            <a:r>
              <a:rPr lang="ja-JP" altLang="en-US" dirty="0"/>
              <a:t>帰無仮説が正しいという仮定の下で，検定に用いる検定統計量の分布を導く．</a:t>
            </a:r>
            <a:endParaRPr lang="en-US" altLang="ja-JP" dirty="0"/>
          </a:p>
          <a:p>
            <a:r>
              <a:rPr lang="ja-JP" altLang="en-US" dirty="0"/>
              <a:t>帰無</a:t>
            </a:r>
            <a:r>
              <a:rPr kumimoji="1" lang="ja-JP" altLang="en-US" dirty="0"/>
              <a:t>仮説を棄却する有意水準を設定する．</a:t>
            </a:r>
            <a:endParaRPr kumimoji="1" lang="en-US" altLang="ja-JP" dirty="0"/>
          </a:p>
          <a:p>
            <a:r>
              <a:rPr lang="ja-JP" altLang="en-US" dirty="0"/>
              <a:t>標本から検定統計量を計算し，その値よりも極端な値が出現する確率が有意水準よりも小さければ（計算された統計量が棄却域に落ちれば），帰無仮説を棄却し，対立仮説を採択する．</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2653</TotalTime>
  <Words>3437</Words>
  <Application>Microsoft Office PowerPoint</Application>
  <PresentationFormat>画面に合わせる (4:3)</PresentationFormat>
  <Paragraphs>290</Paragraphs>
  <Slides>36</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36</vt:i4>
      </vt:variant>
    </vt:vector>
  </HeadingPairs>
  <TitlesOfParts>
    <vt:vector size="43" baseType="lpstr">
      <vt:lpstr>游ゴシック</vt:lpstr>
      <vt:lpstr>Arial</vt:lpstr>
      <vt:lpstr>Calibri</vt:lpstr>
      <vt:lpstr>Cambria Math</vt:lpstr>
      <vt:lpstr>Times New Roman</vt:lpstr>
      <vt:lpstr>Wingdings</vt:lpstr>
      <vt:lpstr>Office テーマ</vt:lpstr>
      <vt:lpstr>ホーエル『初等統計学』 第８章１節～３節　仮説の検定（１）</vt:lpstr>
      <vt:lpstr>１．２種類の過誤</vt:lpstr>
      <vt:lpstr>PowerPoint プレゼンテーション</vt:lpstr>
      <vt:lpstr>統計的仮説</vt:lpstr>
      <vt:lpstr>検定統計量</vt:lpstr>
      <vt:lpstr>有意水準と棄却域</vt:lpstr>
      <vt:lpstr>PowerPoint プレゼンテーション</vt:lpstr>
      <vt:lpstr>有意水準と棄却域</vt:lpstr>
      <vt:lpstr>統計的仮説検定の手順</vt:lpstr>
      <vt:lpstr>有意水準の設定</vt:lpstr>
      <vt:lpstr>片側検定と両側検定</vt:lpstr>
      <vt:lpstr>PowerPoint プレゼンテーション</vt:lpstr>
      <vt:lpstr>PowerPoint プレゼンテーション</vt:lpstr>
      <vt:lpstr>PowerPoint プレゼンテーション</vt:lpstr>
      <vt:lpstr>片側検定の棄却域</vt:lpstr>
      <vt:lpstr>両側検定の棄却域</vt:lpstr>
      <vt:lpstr>２種類の過誤</vt:lpstr>
      <vt:lpstr>PowerPoint プレゼンテーション</vt:lpstr>
      <vt:lpstr>PowerPoint プレゼンテーション</vt:lpstr>
      <vt:lpstr>PowerPoint プレゼンテーション</vt:lpstr>
      <vt:lpstr>帰無仮説の採択</vt:lpstr>
      <vt:lpstr>２．平均値の検定</vt:lpstr>
      <vt:lpstr>正規母集団の母平均の検定 （両側検定の場合）</vt:lpstr>
      <vt:lpstr>PowerPoint プレゼンテーション</vt:lpstr>
      <vt:lpstr>正規母集団の母平均の検定 （片側検定の場合）</vt:lpstr>
      <vt:lpstr>PowerPoint プレゼンテーション</vt:lpstr>
      <vt:lpstr>例題</vt:lpstr>
      <vt:lpstr>PowerPoint プレゼンテーション</vt:lpstr>
      <vt:lpstr>例題についての補足</vt:lpstr>
      <vt:lpstr>母平均の区間推定と検定</vt:lpstr>
      <vt:lpstr>PowerPoint プレゼンテーション</vt:lpstr>
      <vt:lpstr>母集団分散が未知の場合の 母平均の検定</vt:lpstr>
      <vt:lpstr>３．割合の検定</vt:lpstr>
      <vt:lpstr>例題</vt:lpstr>
      <vt:lpstr>PowerPoint プレゼンテーション</vt:lpstr>
      <vt:lpstr>統計的仮説検定の結果の報告</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ホーエル『初等統計学』 第８章１節～５節　検定（１）</dc:title>
  <dc:creator>Atsushi TERAO</dc:creator>
  <cp:lastModifiedBy>t41338TERAOAtsushi</cp:lastModifiedBy>
  <cp:revision>102</cp:revision>
  <dcterms:created xsi:type="dcterms:W3CDTF">2008-12-14T08:39:41Z</dcterms:created>
  <dcterms:modified xsi:type="dcterms:W3CDTF">2024-12-17T07:50:32Z</dcterms:modified>
</cp:coreProperties>
</file>