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3" r:id="rId9"/>
    <p:sldId id="276" r:id="rId10"/>
    <p:sldId id="277" r:id="rId11"/>
    <p:sldId id="266" r:id="rId12"/>
    <p:sldId id="260" r:id="rId13"/>
    <p:sldId id="267" r:id="rId14"/>
    <p:sldId id="268" r:id="rId15"/>
    <p:sldId id="269" r:id="rId16"/>
    <p:sldId id="270" r:id="rId17"/>
    <p:sldId id="275" r:id="rId18"/>
    <p:sldId id="278" r:id="rId19"/>
    <p:sldId id="265" r:id="rId20"/>
    <p:sldId id="271" r:id="rId21"/>
    <p:sldId id="272" r:id="rId22"/>
    <p:sldId id="273" r:id="rId23"/>
    <p:sldId id="274" r:id="rId2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88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0E8C9F-33F0-4E6A-9A62-2C1FB3A75030}" type="datetimeFigureOut">
              <a:rPr kumimoji="1" lang="ja-JP" altLang="en-US" smtClean="0"/>
              <a:pPr/>
              <a:t>2020/12/14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DF7ADD-B72A-4291-87AE-EB0CD0CF46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253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F7ADD-B72A-4291-87AE-EB0CD0CF46D0}" type="slidenum">
              <a:rPr kumimoji="1" lang="ja-JP" altLang="en-US" smtClean="0"/>
              <a:pPr/>
              <a:t>19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2373-4F98-4A2B-BFD2-0D3404E4EC33}" type="datetimeFigureOut">
              <a:rPr kumimoji="1" lang="ja-JP" altLang="en-US" smtClean="0"/>
              <a:pPr/>
              <a:t>2020/12/14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1D97-F793-4180-AB1A-D087778A55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2373-4F98-4A2B-BFD2-0D3404E4EC33}" type="datetimeFigureOut">
              <a:rPr kumimoji="1" lang="ja-JP" altLang="en-US" smtClean="0"/>
              <a:pPr/>
              <a:t>2020/12/14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1D97-F793-4180-AB1A-D087778A55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2373-4F98-4A2B-BFD2-0D3404E4EC33}" type="datetimeFigureOut">
              <a:rPr kumimoji="1" lang="ja-JP" altLang="en-US" smtClean="0"/>
              <a:pPr/>
              <a:t>2020/12/14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1D97-F793-4180-AB1A-D087778A55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2373-4F98-4A2B-BFD2-0D3404E4EC33}" type="datetimeFigureOut">
              <a:rPr kumimoji="1" lang="ja-JP" altLang="en-US" smtClean="0"/>
              <a:pPr/>
              <a:t>2020/12/14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1D97-F793-4180-AB1A-D087778A55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2373-4F98-4A2B-BFD2-0D3404E4EC33}" type="datetimeFigureOut">
              <a:rPr kumimoji="1" lang="ja-JP" altLang="en-US" smtClean="0"/>
              <a:pPr/>
              <a:t>2020/12/14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1D97-F793-4180-AB1A-D087778A55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2373-4F98-4A2B-BFD2-0D3404E4EC33}" type="datetimeFigureOut">
              <a:rPr kumimoji="1" lang="ja-JP" altLang="en-US" smtClean="0"/>
              <a:pPr/>
              <a:t>2020/12/14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1D97-F793-4180-AB1A-D087778A55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2373-4F98-4A2B-BFD2-0D3404E4EC33}" type="datetimeFigureOut">
              <a:rPr kumimoji="1" lang="ja-JP" altLang="en-US" smtClean="0"/>
              <a:pPr/>
              <a:t>2020/12/14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1D97-F793-4180-AB1A-D087778A55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2373-4F98-4A2B-BFD2-0D3404E4EC33}" type="datetimeFigureOut">
              <a:rPr kumimoji="1" lang="ja-JP" altLang="en-US" smtClean="0"/>
              <a:pPr/>
              <a:t>2020/12/14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1D97-F793-4180-AB1A-D087778A55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2373-4F98-4A2B-BFD2-0D3404E4EC33}" type="datetimeFigureOut">
              <a:rPr kumimoji="1" lang="ja-JP" altLang="en-US" smtClean="0"/>
              <a:pPr/>
              <a:t>2020/12/14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1D97-F793-4180-AB1A-D087778A55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2373-4F98-4A2B-BFD2-0D3404E4EC33}" type="datetimeFigureOut">
              <a:rPr kumimoji="1" lang="ja-JP" altLang="en-US" smtClean="0"/>
              <a:pPr/>
              <a:t>2020/12/14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1D97-F793-4180-AB1A-D087778A55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2373-4F98-4A2B-BFD2-0D3404E4EC33}" type="datetimeFigureOut">
              <a:rPr kumimoji="1" lang="ja-JP" altLang="en-US" smtClean="0"/>
              <a:pPr/>
              <a:t>2020/12/14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1D97-F793-4180-AB1A-D087778A55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42373-4F98-4A2B-BFD2-0D3404E4EC33}" type="datetimeFigureOut">
              <a:rPr kumimoji="1" lang="ja-JP" altLang="en-US" smtClean="0"/>
              <a:pPr/>
              <a:t>2020/12/14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A1D97-F793-4180-AB1A-D087778A55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ホーエル</a:t>
            </a:r>
            <a:r>
              <a:rPr lang="en-US" altLang="ja-JP" dirty="0"/>
              <a:t>『</a:t>
            </a:r>
            <a:r>
              <a:rPr lang="ja-JP" altLang="en-US" dirty="0"/>
              <a:t>初等統計学</a:t>
            </a:r>
            <a:r>
              <a:rPr lang="en-US" altLang="ja-JP" dirty="0"/>
              <a:t>』</a:t>
            </a:r>
            <a:br>
              <a:rPr lang="en-US" altLang="ja-JP" dirty="0"/>
            </a:br>
            <a:r>
              <a:rPr lang="ja-JP" altLang="en-US" dirty="0"/>
              <a:t>第７章４節～５節　推定（２）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ja-JP" altLang="en-US" dirty="0"/>
              <a:t>寺尾　敦</a:t>
            </a:r>
            <a:endParaRPr lang="en-US" altLang="ja-JP" dirty="0"/>
          </a:p>
          <a:p>
            <a:r>
              <a:rPr lang="ja-JP" altLang="en-US" dirty="0"/>
              <a:t>青山学院大学社会情報学部</a:t>
            </a:r>
            <a:endParaRPr lang="en-US" altLang="ja-JP" dirty="0"/>
          </a:p>
          <a:p>
            <a:r>
              <a:rPr lang="en-US" altLang="ja-JP" dirty="0" err="1"/>
              <a:t>atsushi</a:t>
            </a:r>
            <a:r>
              <a:rPr lang="en-US" altLang="ja-JP" dirty="0"/>
              <a:t> [at] si.aoyama.ac.jp</a:t>
            </a:r>
          </a:p>
          <a:p>
            <a:r>
              <a:rPr lang="en-US" altLang="ja-JP" dirty="0"/>
              <a:t>Twitter: @</a:t>
            </a:r>
            <a:r>
              <a:rPr lang="en-US" altLang="ja-JP" dirty="0" err="1"/>
              <a:t>aterao</a:t>
            </a:r>
            <a:endParaRPr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55576" y="836711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青山学院大学社会情報学部</a:t>
            </a:r>
            <a:endParaRPr kumimoji="1" lang="en-US" altLang="ja-JP" dirty="0"/>
          </a:p>
          <a:p>
            <a:r>
              <a:rPr lang="ja-JP" altLang="en-US" dirty="0"/>
              <a:t>「統計入門」第</a:t>
            </a:r>
            <a:r>
              <a:rPr lang="en-US" altLang="ja-JP" dirty="0"/>
              <a:t>12</a:t>
            </a:r>
            <a:r>
              <a:rPr lang="ja-JP" altLang="en-US" dirty="0"/>
              <a:t>回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9A5EE4-4AB4-45B9-8B0F-056E9A81E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 descr="グラフ, 折れ線グラフ, ヒストグラム&#10;&#10;自動的に生成された説明">
            <a:extLst>
              <a:ext uri="{FF2B5EF4-FFF2-40B4-BE49-F238E27FC236}">
                <a16:creationId xmlns:a16="http://schemas.microsoft.com/office/drawing/2014/main" id="{8C6DFDF9-24EB-4A90-9454-196CCB196F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628799"/>
            <a:ext cx="5544616" cy="5114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118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自由度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自由度の定義はいくつかあるが，理解することは少し難しい．</a:t>
            </a:r>
            <a:endParaRPr lang="en-US" altLang="ja-JP" dirty="0"/>
          </a:p>
          <a:p>
            <a:pPr lvl="1">
              <a:buFont typeface="Wingdings" pitchFamily="2" charset="2"/>
              <a:buChar char="Ø"/>
            </a:pPr>
            <a:r>
              <a:rPr lang="ja-JP" altLang="en-US" dirty="0"/>
              <a:t> 例：自由に動ける変数の数</a:t>
            </a:r>
            <a:endParaRPr lang="en-US" altLang="ja-JP" dirty="0"/>
          </a:p>
          <a:p>
            <a:r>
              <a:rPr kumimoji="1" lang="en-US" altLang="ja-JP" i="1" dirty="0">
                <a:latin typeface="Times New Roman" pitchFamily="18" charset="0"/>
                <a:cs typeface="Times New Roman" pitchFamily="18" charset="0"/>
              </a:rPr>
              <a:t>t </a:t>
            </a:r>
            <a:r>
              <a:rPr kumimoji="1" lang="ja-JP" altLang="en-US" dirty="0"/>
              <a:t>分布では，背後に</a:t>
            </a:r>
            <a:r>
              <a:rPr lang="en-US" altLang="ja-JP" dirty="0"/>
              <a:t>χ</a:t>
            </a:r>
            <a:r>
              <a:rPr lang="en-US" altLang="ja-JP" baseline="30000" dirty="0"/>
              <a:t>2</a:t>
            </a:r>
            <a:r>
              <a:rPr kumimoji="1" lang="ja-JP" altLang="en-US" dirty="0"/>
              <a:t>（カイ２乗）分布と呼ばれる分布がかくれており，この</a:t>
            </a:r>
            <a:r>
              <a:rPr lang="en-US" altLang="ja-JP" dirty="0"/>
              <a:t>χ</a:t>
            </a:r>
            <a:r>
              <a:rPr lang="en-US" altLang="ja-JP" baseline="30000" dirty="0"/>
              <a:t>2</a:t>
            </a:r>
            <a:r>
              <a:rPr lang="ja-JP" altLang="en-US" dirty="0"/>
              <a:t>分布の自由度が受け継がれている．</a:t>
            </a:r>
            <a:endParaRPr lang="en-US" altLang="ja-JP" dirty="0"/>
          </a:p>
          <a:p>
            <a:pPr lvl="1">
              <a:buFont typeface="Wingdings" pitchFamily="2" charset="2"/>
              <a:buChar char="Ø"/>
            </a:pPr>
            <a:r>
              <a:rPr kumimoji="1" lang="ja-JP" altLang="en-US" dirty="0"/>
              <a:t> もっと学習するには，例えば，</a:t>
            </a:r>
            <a:r>
              <a:rPr kumimoji="1" lang="en-US" altLang="ja-JP" dirty="0"/>
              <a:t>『</a:t>
            </a:r>
            <a:r>
              <a:rPr lang="ja-JP" altLang="en-US" dirty="0"/>
              <a:t>統計学</a:t>
            </a:r>
            <a:r>
              <a:rPr kumimoji="1" lang="ja-JP" altLang="en-US" dirty="0"/>
              <a:t>入門</a:t>
            </a:r>
            <a:r>
              <a:rPr kumimoji="1" lang="en-US" altLang="ja-JP" dirty="0"/>
              <a:t>』</a:t>
            </a:r>
            <a:r>
              <a:rPr kumimoji="1" lang="ja-JP" altLang="en-US" dirty="0"/>
              <a:t>（東京大学出版会）</a:t>
            </a:r>
            <a:r>
              <a:rPr kumimoji="1" lang="en-US" altLang="ja-JP" dirty="0"/>
              <a:t>p.198-203 </a:t>
            </a:r>
            <a:r>
              <a:rPr kumimoji="1" lang="ja-JP" altLang="en-US" dirty="0" err="1"/>
              <a:t>，</a:t>
            </a:r>
            <a:r>
              <a:rPr kumimoji="1" lang="ja-JP" altLang="en-US" dirty="0"/>
              <a:t>永田靖</a:t>
            </a:r>
            <a:r>
              <a:rPr kumimoji="1" lang="en-US" altLang="ja-JP" dirty="0"/>
              <a:t>『</a:t>
            </a:r>
            <a:r>
              <a:rPr kumimoji="1" lang="ja-JP" altLang="en-US" dirty="0"/>
              <a:t>統計的方法のしくみ</a:t>
            </a:r>
            <a:r>
              <a:rPr kumimoji="1" lang="en-US" altLang="ja-JP" dirty="0"/>
              <a:t>』</a:t>
            </a:r>
            <a:r>
              <a:rPr kumimoji="1" lang="ja-JP" altLang="en-US" dirty="0"/>
              <a:t>（日科技連）</a:t>
            </a:r>
            <a:r>
              <a:rPr lang="ja-JP" altLang="en-US" dirty="0"/>
              <a:t>第</a:t>
            </a:r>
            <a:r>
              <a:rPr lang="en-US" altLang="ja-JP" dirty="0"/>
              <a:t>23</a:t>
            </a:r>
            <a:r>
              <a:rPr lang="ja-JP" altLang="en-US" dirty="0"/>
              <a:t>章を参照のこと．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スチューデントの </a:t>
            </a:r>
            <a:r>
              <a:rPr lang="en-US" altLang="ja-JP" dirty="0"/>
              <a:t>t </a:t>
            </a:r>
            <a:r>
              <a:rPr lang="ja-JP" altLang="en-US" dirty="0"/>
              <a:t>分布を利用した</a:t>
            </a:r>
            <a:br>
              <a:rPr lang="en-US" altLang="ja-JP" dirty="0"/>
            </a:br>
            <a:r>
              <a:rPr lang="ja-JP" altLang="en-US" dirty="0"/>
              <a:t>母平均の区間推定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dirty="0"/>
              <a:t> </a:t>
            </a:r>
            <a:r>
              <a:rPr lang="ja-JP" altLang="en-US" dirty="0"/>
              <a:t>分布を利用した区間推定の公式は，大標本で正規分布を利用した場合とほとんど同じ．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pPr lvl="1">
              <a:buFont typeface="Wingdings" pitchFamily="2" charset="2"/>
              <a:buChar char="u"/>
            </a:pPr>
            <a:endParaRPr lang="en-US" altLang="ja-JP" i="1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u"/>
            </a:pP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ja-JP" altLang="en-US" dirty="0"/>
              <a:t> の値は自由度によって異なる．</a:t>
            </a:r>
            <a:endParaRPr lang="en-US" altLang="ja-JP" dirty="0"/>
          </a:p>
          <a:p>
            <a:pPr lvl="1">
              <a:buFont typeface="Wingdings" pitchFamily="2" charset="2"/>
              <a:buChar char="u"/>
            </a:pP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dirty="0"/>
              <a:t> =15 </a:t>
            </a:r>
            <a:r>
              <a:rPr lang="ja-JP" altLang="en-US" dirty="0"/>
              <a:t>（自由度</a:t>
            </a:r>
            <a:r>
              <a:rPr lang="en-US" altLang="ja-JP" dirty="0"/>
              <a:t>=14</a:t>
            </a:r>
            <a:r>
              <a:rPr lang="ja-JP" altLang="en-US" dirty="0"/>
              <a:t>）で，</a:t>
            </a:r>
            <a:r>
              <a:rPr lang="en-US" altLang="ja-JP" dirty="0"/>
              <a:t>95%</a:t>
            </a:r>
            <a:r>
              <a:rPr lang="ja-JP" altLang="en-US" dirty="0"/>
              <a:t>信頼区間を構成する場合，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baseline="-25000" dirty="0"/>
              <a:t>0 </a:t>
            </a:r>
            <a:r>
              <a:rPr lang="en-US" altLang="ja-JP" dirty="0"/>
              <a:t>= 2.145</a:t>
            </a:r>
          </a:p>
          <a:p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2051720" y="3023029"/>
                <a:ext cx="4107150" cy="818301"/>
              </a:xfrm>
              <a:prstGeom prst="rect">
                <a:avLst/>
              </a:prstGeom>
              <a:solidFill>
                <a:srgbClr val="00FF0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kumimoji="1" lang="ja-JP" altLang="en-US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>
                        <m:f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rad>
                        </m:den>
                      </m:f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kumimoji="1" lang="ja-JP" alt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kumimoji="1" lang="ja-JP" alt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acc>
                        <m:accPr>
                          <m:chr m:val="̅"/>
                          <m:ctrlPr>
                            <a:rPr lang="ja-JP" altLang="en-US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ja-JP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altLang="ja-JP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ja-JP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ja-JP" sz="28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>
                        <m:fPr>
                          <m:ctrlPr>
                            <a:rPr lang="en-US" altLang="ja-JP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2800" i="1">
                              <a:latin typeface="Cambria Math" panose="02040503050406030204" pitchFamily="18" charset="0"/>
                            </a:rPr>
                            <m:t>𝑠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altLang="ja-JP" sz="28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sz="2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3023029"/>
                <a:ext cx="4107150" cy="8183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4294967295"/>
          </p:nvPr>
        </p:nvGraphicFramePr>
        <p:xfrm>
          <a:off x="428596" y="4214818"/>
          <a:ext cx="8229600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4957">
                <a:tc>
                  <a:txBody>
                    <a:bodyPr/>
                    <a:lstStyle/>
                    <a:p>
                      <a:r>
                        <a:rPr kumimoji="1" lang="ja-JP" altLang="en-US" sz="2800" dirty="0"/>
                        <a:t>　　　　確率</a:t>
                      </a:r>
                      <a:r>
                        <a:rPr kumimoji="1" lang="en-US" altLang="ja-JP" sz="2800" dirty="0"/>
                        <a:t>P</a:t>
                      </a:r>
                    </a:p>
                    <a:p>
                      <a:r>
                        <a:rPr kumimoji="1" lang="ja-JP" altLang="en-US" sz="2400" dirty="0"/>
                        <a:t>自由度</a:t>
                      </a:r>
                      <a:r>
                        <a:rPr kumimoji="1" lang="en-US" altLang="ja-JP" sz="2400" dirty="0"/>
                        <a:t>ν</a:t>
                      </a:r>
                      <a:endParaRPr kumimoji="1" lang="ja-JP" altLang="en-US" sz="2400" dirty="0"/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sz="2800" dirty="0"/>
                        <a:t>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/>
                        <a:t>0.05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sz="2800" dirty="0"/>
                        <a:t>0.025</a:t>
                      </a:r>
                      <a:endParaRPr kumimoji="1" lang="ja-JP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35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1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3.078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6.314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12.706</a:t>
                      </a:r>
                      <a:endParaRPr kumimoji="1" lang="ja-JP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3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・・・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・・・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・・・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/>
                        <a:t>・・・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35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14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1.345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1.761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/>
                        <a:t>2.145</a:t>
                      </a:r>
                      <a:endParaRPr kumimoji="1" lang="ja-JP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6" name="図 5" descr="t(14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486" y="497360"/>
            <a:ext cx="5300398" cy="3643338"/>
          </a:xfrm>
          <a:prstGeom prst="rect">
            <a:avLst/>
          </a:prstGeom>
        </p:spPr>
      </p:pic>
      <p:sp>
        <p:nvSpPr>
          <p:cNvPr id="7" name="円/楕円 6"/>
          <p:cNvSpPr/>
          <p:nvPr/>
        </p:nvSpPr>
        <p:spPr>
          <a:xfrm>
            <a:off x="7072330" y="6143644"/>
            <a:ext cx="1143008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矢印コネクタ 8"/>
          <p:cNvCxnSpPr/>
          <p:nvPr/>
        </p:nvCxnSpPr>
        <p:spPr>
          <a:xfrm flipH="1" flipV="1">
            <a:off x="4543396" y="3246990"/>
            <a:ext cx="2528934" cy="296809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4160674" y="1385988"/>
                <a:ext cx="4603504" cy="52322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ja-JP" altLang="en-US" sz="2800" dirty="0"/>
                  <a:t>面積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begChr m:val="{"/>
                        <m:endChr m:val="}"/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ja-JP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</m:t>
                        </m:r>
                        <m: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  <m:t>2.145</m:t>
                        </m:r>
                      </m:e>
                    </m:d>
                    <m:r>
                      <a:rPr lang="en-US" altLang="ja-JP" sz="2800" b="0" i="0" smtClean="0">
                        <a:latin typeface="Cambria Math" panose="02040503050406030204" pitchFamily="18" charset="0"/>
                      </a:rPr>
                      <m:t>=0.025</m:t>
                    </m:r>
                  </m:oMath>
                </a14:m>
                <a:endParaRPr kumimoji="1" lang="ja-JP" altLang="en-US" sz="2800" dirty="0"/>
              </a:p>
            </p:txBody>
          </p:sp>
        </mc:Choice>
        <mc:Fallback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0674" y="1385988"/>
                <a:ext cx="4603504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直線コネクタ 13"/>
          <p:cNvCxnSpPr/>
          <p:nvPr/>
        </p:nvCxnSpPr>
        <p:spPr>
          <a:xfrm rot="5400000" flipH="1" flipV="1">
            <a:off x="4476896" y="2435223"/>
            <a:ext cx="1071570" cy="285752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500034" y="3786190"/>
            <a:ext cx="4338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="1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2400" b="1" dirty="0"/>
              <a:t> </a:t>
            </a:r>
            <a:r>
              <a:rPr lang="ja-JP" altLang="en-US" sz="2400" b="1" dirty="0"/>
              <a:t>分布表の一部（テキスト </a:t>
            </a:r>
            <a:r>
              <a:rPr lang="en-US" altLang="ja-JP" sz="2400" b="1" dirty="0"/>
              <a:t>p.296</a:t>
            </a:r>
            <a:r>
              <a:rPr lang="ja-JP" altLang="en-US" sz="2400" b="1" dirty="0"/>
              <a:t>）</a:t>
            </a:r>
            <a:endParaRPr kumimoji="1" lang="ja-JP" altLang="en-US" sz="2400" b="1" dirty="0"/>
          </a:p>
        </p:txBody>
      </p:sp>
      <p:sp>
        <p:nvSpPr>
          <p:cNvPr id="16" name="角丸四角形 15"/>
          <p:cNvSpPr/>
          <p:nvPr/>
        </p:nvSpPr>
        <p:spPr>
          <a:xfrm>
            <a:off x="1000100" y="6143644"/>
            <a:ext cx="928694" cy="50006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角丸四角形 16"/>
          <p:cNvSpPr/>
          <p:nvPr/>
        </p:nvSpPr>
        <p:spPr>
          <a:xfrm>
            <a:off x="7072330" y="4500570"/>
            <a:ext cx="1143008" cy="50006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" name="直線矢印コネクタ 19"/>
          <p:cNvCxnSpPr/>
          <p:nvPr/>
        </p:nvCxnSpPr>
        <p:spPr>
          <a:xfrm rot="10800000">
            <a:off x="5767980" y="3249587"/>
            <a:ext cx="785818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355267" y="1315508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確率密度関数</a:t>
            </a:r>
          </a:p>
        </p:txBody>
      </p:sp>
      <p:cxnSp>
        <p:nvCxnSpPr>
          <p:cNvPr id="23" name="直線矢印コネクタ 22"/>
          <p:cNvCxnSpPr/>
          <p:nvPr/>
        </p:nvCxnSpPr>
        <p:spPr>
          <a:xfrm>
            <a:off x="1905424" y="1579024"/>
            <a:ext cx="642942" cy="28575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/>
              <p:cNvSpPr txBox="1"/>
              <p:nvPr/>
            </p:nvSpPr>
            <p:spPr>
              <a:xfrm>
                <a:off x="6482238" y="2753305"/>
                <a:ext cx="2592288" cy="86408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kumimoji="1" lang="ja-JP" altLang="en-US" sz="2800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rad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18" name="テキスト ボックス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2238" y="2753305"/>
                <a:ext cx="2592288" cy="86408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t(14)_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428604"/>
            <a:ext cx="6235763" cy="428628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テキスト ボックス 2"/>
              <p:cNvSpPr txBox="1"/>
              <p:nvPr/>
            </p:nvSpPr>
            <p:spPr>
              <a:xfrm>
                <a:off x="5000628" y="2571744"/>
                <a:ext cx="3599640" cy="52322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begChr m:val="{"/>
                          <m:endChr m:val="}"/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≥</m:t>
                          </m:r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</a:rPr>
                            <m:t>2.145</m:t>
                          </m:r>
                        </m:e>
                      </m:d>
                      <m:r>
                        <a:rPr lang="en-US" altLang="ja-JP" sz="2800" b="0" i="1" smtClean="0">
                          <a:latin typeface="Cambria Math" panose="02040503050406030204" pitchFamily="18" charset="0"/>
                        </a:rPr>
                        <m:t>=0.025</m:t>
                      </m:r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>
          <p:sp>
            <p:nvSpPr>
              <p:cNvPr id="3" name="テキスト ボックス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0628" y="2571744"/>
                <a:ext cx="3599640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直線矢印コネクタ 7"/>
          <p:cNvCxnSpPr/>
          <p:nvPr/>
        </p:nvCxnSpPr>
        <p:spPr>
          <a:xfrm rot="10800000">
            <a:off x="6245848" y="3768225"/>
            <a:ext cx="785818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 rot="5400000" flipH="1" flipV="1">
            <a:off x="1321571" y="3679033"/>
            <a:ext cx="500066" cy="14287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rot="5400000">
            <a:off x="5000628" y="3143248"/>
            <a:ext cx="357190" cy="35719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2143108" y="5072074"/>
                <a:ext cx="5006242" cy="52322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begChr m:val="{"/>
                          <m:endChr m:val="}"/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</a:rPr>
                            <m:t>−2.145</m:t>
                          </m:r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≤2.145</m:t>
                          </m:r>
                        </m:e>
                      </m:d>
                      <m:r>
                        <a:rPr lang="en-US" altLang="ja-JP" sz="2800" b="0" i="1" smtClean="0">
                          <a:latin typeface="Cambria Math" panose="02040503050406030204" pitchFamily="18" charset="0"/>
                        </a:rPr>
                        <m:t>=0.95</m:t>
                      </m:r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3108" y="5072074"/>
                <a:ext cx="5006242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直線矢印コネクタ 14"/>
          <p:cNvCxnSpPr/>
          <p:nvPr/>
        </p:nvCxnSpPr>
        <p:spPr>
          <a:xfrm rot="5400000" flipH="1" flipV="1">
            <a:off x="3054567" y="4107661"/>
            <a:ext cx="178595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7031666" y="3367739"/>
                <a:ext cx="2040679" cy="74071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kumimoji="1" lang="ja-JP" altLang="en-US" sz="2400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rad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1666" y="3367739"/>
                <a:ext cx="2040679" cy="74071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テキスト ボックス 13"/>
              <p:cNvSpPr txBox="1"/>
              <p:nvPr/>
            </p:nvSpPr>
            <p:spPr>
              <a:xfrm>
                <a:off x="185748" y="4159334"/>
                <a:ext cx="3867341" cy="52322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begChr m:val="{"/>
                          <m:endChr m:val="}"/>
                          <m:ctrlPr>
                            <a:rPr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ja-JP" sz="2800" b="0" i="1" smtClean="0">
                              <a:latin typeface="Cambria Math" panose="02040503050406030204" pitchFamily="18" charset="0"/>
                            </a:rPr>
                            <m:t>2.145</m:t>
                          </m:r>
                        </m:e>
                      </m:d>
                      <m:r>
                        <a:rPr lang="en-US" altLang="ja-JP" sz="2800" b="0" i="1" smtClean="0">
                          <a:latin typeface="Cambria Math" panose="02040503050406030204" pitchFamily="18" charset="0"/>
                        </a:rPr>
                        <m:t>=0.025</m:t>
                      </m:r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>
          <p:sp>
            <p:nvSpPr>
              <p:cNvPr id="14" name="テキスト ボックス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748" y="4159334"/>
                <a:ext cx="3867341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>
          <a:xfrm>
            <a:off x="1357290" y="4357694"/>
            <a:ext cx="6500858" cy="10001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自由度</a:t>
            </a:r>
            <a:r>
              <a:rPr lang="en-US" altLang="ja-JP" dirty="0"/>
              <a:t>14</a:t>
            </a:r>
            <a:r>
              <a:rPr lang="ja-JP" altLang="en-US" dirty="0"/>
              <a:t>の </a:t>
            </a:r>
            <a:r>
              <a:rPr lang="en-US" altLang="ja-JP" dirty="0"/>
              <a:t>t </a:t>
            </a:r>
            <a:r>
              <a:rPr lang="ja-JP" altLang="en-US" dirty="0"/>
              <a:t>分布を利用した</a:t>
            </a:r>
            <a:br>
              <a:rPr lang="en-US" altLang="ja-JP" dirty="0"/>
            </a:br>
            <a:r>
              <a:rPr lang="ja-JP" altLang="en-US" dirty="0"/>
              <a:t>母平均の</a:t>
            </a:r>
            <a:r>
              <a:rPr lang="en-US" altLang="ja-JP" dirty="0"/>
              <a:t>95%</a:t>
            </a:r>
            <a:r>
              <a:rPr lang="ja-JP" altLang="en-US" dirty="0"/>
              <a:t>信頼区間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1895694" y="2286193"/>
                <a:ext cx="5424049" cy="8337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begChr m:val="{"/>
                          <m:endChr m:val="}"/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−2.145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f>
                            <m:f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̅"/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</m:acc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kumimoji="1" lang="ja-JP" altLang="en-US" sz="2400" b="0" i="1" smtClean="0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</m:num>
                            <m:den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den>
                          </m:f>
                          <m:rad>
                            <m:radPr>
                              <m:degHide m:val="on"/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</m:rad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≤2.145</m:t>
                          </m:r>
                        </m:e>
                      </m:d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=0.95</m:t>
                      </m:r>
                    </m:oMath>
                  </m:oMathPara>
                </a14:m>
                <a:endParaRPr kumimoji="1" lang="en-US" altLang="ja-JP" sz="2400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5694" y="2286193"/>
                <a:ext cx="5424049" cy="8337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2078490" y="1805830"/>
                <a:ext cx="412292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begChr m:val="{"/>
                          <m:endChr m:val="}"/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−2.145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≤2.145</m:t>
                          </m:r>
                        </m:e>
                      </m:d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=0.95</m:t>
                      </m:r>
                    </m:oMath>
                  </m:oMathPara>
                </a14:m>
                <a:endParaRPr kumimoji="1" lang="en-US" altLang="ja-JP" sz="2400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8490" y="1805830"/>
                <a:ext cx="4122924" cy="369332"/>
              </a:xfrm>
              <a:prstGeom prst="rect">
                <a:avLst/>
              </a:prstGeom>
              <a:blipFill>
                <a:blip r:embed="rId3"/>
                <a:stretch>
                  <a:fillRect l="-1331" r="-1627" b="-1475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1895694" y="3397941"/>
                <a:ext cx="5732017" cy="8238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begChr m:val="{"/>
                          <m:endChr m:val="}"/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−2.145</m:t>
                          </m:r>
                          <m:f>
                            <m:f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rad>
                            </m:den>
                          </m:f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acc>
                            <m:accPr>
                              <m:chr m:val="̅"/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kumimoji="1" lang="ja-JP" altLang="en-US" sz="2400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r>
                            <a:rPr lang="en-US" altLang="ja-JP" sz="2400" i="1">
                              <a:latin typeface="Cambria Math" panose="02040503050406030204" pitchFamily="18" charset="0"/>
                            </a:rPr>
                            <m:t>2.145</m:t>
                          </m:r>
                          <m:f>
                            <m:f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rad>
                            </m:den>
                          </m:f>
                        </m:e>
                      </m:d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=0.95</m:t>
                      </m:r>
                    </m:oMath>
                  </m:oMathPara>
                </a14:m>
                <a:endParaRPr kumimoji="1" lang="en-US" altLang="ja-JP" sz="2400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5694" y="3397941"/>
                <a:ext cx="5732017" cy="8238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1724139" y="4464045"/>
                <a:ext cx="6075125" cy="8238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begChr m:val="{"/>
                          <m:endChr m:val="}"/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−2.145</m:t>
                          </m:r>
                          <m:f>
                            <m:fPr>
                              <m:ctrlP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1" lang="en-US" altLang="ja-JP" sz="2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kumimoji="1"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rad>
                            </m:den>
                          </m:f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r>
                            <a:rPr kumimoji="1" lang="ja-JP" altLang="en-US" sz="2400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acc>
                            <m:accPr>
                              <m:chr m:val="̅"/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  <m:r>
                            <a:rPr lang="en-US" altLang="ja-JP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ja-JP" sz="2400" i="1">
                              <a:latin typeface="Cambria Math" panose="02040503050406030204" pitchFamily="18" charset="0"/>
                            </a:rPr>
                            <m:t>2.145</m:t>
                          </m:r>
                          <m:f>
                            <m:fPr>
                              <m:ctrlP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sz="24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altLang="ja-JP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rad>
                            </m:den>
                          </m:f>
                        </m:e>
                      </m:d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=0.95</m:t>
                      </m:r>
                    </m:oMath>
                  </m:oMathPara>
                </a14:m>
                <a:endParaRPr kumimoji="1" lang="en-US" altLang="ja-JP" sz="2400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4139" y="4464045"/>
                <a:ext cx="6075125" cy="82381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t </a:t>
            </a:r>
            <a:r>
              <a:rPr lang="ja-JP" altLang="en-US" dirty="0"/>
              <a:t>分布を利用した，母平均の</a:t>
            </a:r>
            <a:br>
              <a:rPr lang="en-US" altLang="ja-JP" dirty="0"/>
            </a:br>
            <a:r>
              <a:rPr kumimoji="1" lang="en-US" altLang="ja-JP" dirty="0"/>
              <a:t>100(1-</a:t>
            </a:r>
            <a:r>
              <a:rPr lang="en-US" altLang="ja-JP" dirty="0"/>
              <a:t>α)</a:t>
            </a:r>
            <a:r>
              <a:rPr lang="ja-JP" altLang="en-US" dirty="0"/>
              <a:t>％信頼区間の構成方法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ja-JP" altLang="en-US" dirty="0"/>
                  <a:t>母平均を確率 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1−</m:t>
                    </m:r>
                    <m:r>
                      <a:rPr lang="ja-JP" altLang="en-US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ja-JP" altLang="en-US" dirty="0"/>
                  <a:t> で含む，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100</m:t>
                    </m:r>
                    <m:d>
                      <m:d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1−∝</m:t>
                        </m:r>
                      </m:e>
                    </m:d>
                  </m:oMath>
                </a14:m>
                <a:r>
                  <a:rPr lang="en-US" altLang="ja-JP" dirty="0"/>
                  <a:t>%</a:t>
                </a:r>
                <a:r>
                  <a:rPr lang="ja-JP" altLang="en-US" dirty="0"/>
                  <a:t>信頼区間を構成したい（例：</a:t>
                </a:r>
                <a14:m>
                  <m:oMath xmlns:m="http://schemas.openxmlformats.org/officeDocument/2006/math">
                    <m:r>
                      <a:rPr lang="ja-JP" altLang="en-US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=0.05</m:t>
                    </m:r>
                  </m:oMath>
                </a14:m>
                <a:r>
                  <a:rPr lang="ja-JP" altLang="en-US" dirty="0"/>
                  <a:t> のとき，</a:t>
                </a:r>
                <a:r>
                  <a:rPr lang="en-US" altLang="ja-JP" dirty="0"/>
                  <a:t>95%</a:t>
                </a:r>
                <a:r>
                  <a:rPr lang="ja-JP" altLang="en-US" dirty="0"/>
                  <a:t>信頼区間）．標本の大きさは </a:t>
                </a:r>
                <a:r>
                  <a:rPr lang="en-US" altLang="ja-JP" i="1" dirty="0">
                    <a:latin typeface="Times New Roman" pitchFamily="18" charset="0"/>
                    <a:cs typeface="Times New Roman" pitchFamily="18" charset="0"/>
                  </a:rPr>
                  <a:t>n </a:t>
                </a:r>
                <a:r>
                  <a:rPr lang="ja-JP" altLang="en-US" dirty="0">
                    <a:latin typeface="Times New Roman" pitchFamily="18" charset="0"/>
                    <a:cs typeface="Times New Roman" pitchFamily="18" charset="0"/>
                  </a:rPr>
                  <a:t>（自由度 </a:t>
                </a:r>
                <a14:m>
                  <m:oMath xmlns:m="http://schemas.openxmlformats.org/officeDocument/2006/math">
                    <m:r>
                      <a:rPr lang="ja-JP" altLang="en-US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𝜐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=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𝑛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−1</m:t>
                    </m:r>
                  </m:oMath>
                </a14:m>
                <a:r>
                  <a:rPr lang="ja-JP" altLang="en-US" dirty="0">
                    <a:latin typeface="Times New Roman" pitchFamily="18" charset="0"/>
                    <a:cs typeface="Times New Roman" pitchFamily="18" charset="0"/>
                  </a:rPr>
                  <a:t>）</a:t>
                </a:r>
                <a:endParaRPr lang="en-US" altLang="ja-JP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kumimoji="1" lang="en-US" altLang="ja-JP" i="1" dirty="0">
                    <a:latin typeface="Times New Roman" pitchFamily="18" charset="0"/>
                    <a:cs typeface="Times New Roman" pitchFamily="18" charset="0"/>
                  </a:rPr>
                  <a:t>t </a:t>
                </a:r>
                <a:r>
                  <a:rPr kumimoji="1" lang="ja-JP" altLang="en-US" dirty="0"/>
                  <a:t>分布表（</a:t>
                </a:r>
                <a:r>
                  <a:rPr kumimoji="1" lang="en-US" altLang="ja-JP" dirty="0"/>
                  <a:t>p.296</a:t>
                </a:r>
                <a:r>
                  <a:rPr kumimoji="1" lang="ja-JP" altLang="en-US" dirty="0"/>
                  <a:t>）で，自由度 </a:t>
                </a:r>
                <a:r>
                  <a:rPr lang="en-US" altLang="ja-JP" i="1" dirty="0">
                    <a:latin typeface="Times New Roman" pitchFamily="18" charset="0"/>
                    <a:cs typeface="Times New Roman" pitchFamily="18" charset="0"/>
                  </a:rPr>
                  <a:t>ν</a:t>
                </a:r>
                <a:r>
                  <a:rPr lang="ja-JP" altLang="en-US" dirty="0">
                    <a:latin typeface="Times New Roman" pitchFamily="18" charset="0"/>
                    <a:cs typeface="Times New Roman" pitchFamily="18" charset="0"/>
                  </a:rPr>
                  <a:t>（ニュー）</a:t>
                </a:r>
                <a:r>
                  <a:rPr lang="ja-JP" altLang="en-US" dirty="0"/>
                  <a:t>，確率 </a:t>
                </a:r>
                <a:r>
                  <a:rPr lang="en-US" altLang="ja-JP" i="1" dirty="0"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en-US" altLang="ja-JP" dirty="0"/>
                  <a:t> = </a:t>
                </a:r>
                <a:r>
                  <a:rPr lang="en-US" altLang="ja-JP" i="1" dirty="0"/>
                  <a:t>α</a:t>
                </a:r>
                <a:r>
                  <a:rPr lang="en-US" altLang="ja-JP" dirty="0"/>
                  <a:t>/2</a:t>
                </a:r>
                <a:r>
                  <a:rPr lang="ja-JP" altLang="en-US" dirty="0"/>
                  <a:t> に対応する数値を読み取る．</a:t>
                </a:r>
                <a:endParaRPr lang="en-US" altLang="ja-JP" dirty="0"/>
              </a:p>
            </p:txBody>
          </p:sp>
        </mc:Choice>
        <mc:Fallback xmlns="">
          <p:sp>
            <p:nvSpPr>
              <p:cNvPr id="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2426" r="-51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エクセルでは </a:t>
            </a:r>
            <a:r>
              <a:rPr lang="en-US" altLang="ja-JP" dirty="0"/>
              <a:t>T.INV.2T(α, ν) </a:t>
            </a:r>
            <a:r>
              <a:rPr lang="ja-JP" altLang="en-US" dirty="0"/>
              <a:t>と入力．</a:t>
            </a:r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読み取った値を 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baseline="-25000" dirty="0"/>
              <a:t>0</a:t>
            </a:r>
            <a:r>
              <a:rPr lang="en-US" altLang="ja-JP" dirty="0"/>
              <a:t> </a:t>
            </a:r>
            <a:r>
              <a:rPr lang="ja-JP" altLang="en-US" dirty="0"/>
              <a:t>とすると，信頼区間は，</a:t>
            </a:r>
            <a:endParaRPr lang="en-US" altLang="ja-JP" dirty="0"/>
          </a:p>
          <a:p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1979712" y="4653136"/>
                <a:ext cx="4107150" cy="8183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kumimoji="1" lang="ja-JP" altLang="en-US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>
                        <m:f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rad>
                        </m:den>
                      </m:f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kumimoji="1" lang="ja-JP" alt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kumimoji="1" lang="ja-JP" alt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acc>
                        <m:accPr>
                          <m:chr m:val="̅"/>
                          <m:ctrlPr>
                            <a:rPr lang="ja-JP" altLang="en-US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ja-JP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altLang="ja-JP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ja-JP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ja-JP" sz="28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>
                        <m:fPr>
                          <m:ctrlPr>
                            <a:rPr lang="en-US" altLang="ja-JP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2800" i="1">
                              <a:latin typeface="Cambria Math" panose="02040503050406030204" pitchFamily="18" charset="0"/>
                            </a:rPr>
                            <m:t>𝑠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altLang="ja-JP" sz="28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sz="2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4653136"/>
                <a:ext cx="4107150" cy="8183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276872"/>
            <a:ext cx="5088137" cy="1416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6823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DB7A1F-8FEC-4797-B30B-963548630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76FD956-333B-40EE-8250-BC11C5801C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R </a:t>
            </a:r>
            <a:r>
              <a:rPr kumimoji="1" lang="ja-JP" altLang="en-US" dirty="0"/>
              <a:t>での </a:t>
            </a:r>
            <a:r>
              <a:rPr kumimoji="1" lang="en-US" altLang="ja-JP" dirty="0"/>
              <a:t>t </a:t>
            </a:r>
            <a:r>
              <a:rPr kumimoji="1" lang="ja-JP" altLang="en-US" dirty="0"/>
              <a:t>分布の関数は，他の分布と同様に，４種類ある．特に使用するのは </a:t>
            </a:r>
            <a:r>
              <a:rPr lang="en-US" altLang="ja-JP" dirty="0"/>
              <a:t>qt </a:t>
            </a:r>
            <a:r>
              <a:rPr lang="ja-JP" altLang="en-US" dirty="0"/>
              <a:t>関数と </a:t>
            </a:r>
            <a:r>
              <a:rPr lang="en-US" altLang="ja-JP" dirty="0" err="1"/>
              <a:t>pt</a:t>
            </a:r>
            <a:r>
              <a:rPr lang="en-US" altLang="ja-JP" dirty="0"/>
              <a:t> </a:t>
            </a:r>
            <a:r>
              <a:rPr lang="ja-JP" altLang="en-US" dirty="0"/>
              <a:t>関数．</a:t>
            </a:r>
            <a:endParaRPr kumimoji="1" lang="ja-JP" altLang="en-US" dirty="0"/>
          </a:p>
        </p:txBody>
      </p:sp>
      <p:pic>
        <p:nvPicPr>
          <p:cNvPr id="7" name="図 6" descr="テキスト&#10;&#10;自動的に生成された説明">
            <a:extLst>
              <a:ext uri="{FF2B5EF4-FFF2-40B4-BE49-F238E27FC236}">
                <a16:creationId xmlns:a16="http://schemas.microsoft.com/office/drawing/2014/main" id="{0717679B-9D0A-45B7-A0E7-8BD41BC5BB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7" y="2852936"/>
            <a:ext cx="6113247" cy="3455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1512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「スチューデント」とは？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ja-JP" altLang="en-US" dirty="0"/>
              <a:t>ゴセット（</a:t>
            </a:r>
            <a:r>
              <a:rPr lang="en-US" altLang="ja-JP" dirty="0"/>
              <a:t>William Sealy </a:t>
            </a:r>
            <a:r>
              <a:rPr lang="en-US" altLang="ja-JP" dirty="0" err="1"/>
              <a:t>Gosset</a:t>
            </a:r>
            <a:r>
              <a:rPr lang="ja-JP" altLang="en-US" dirty="0"/>
              <a:t>）のペンネーム．オックスフォード大学で数学と化学の学位を取得．</a:t>
            </a:r>
            <a:endParaRPr lang="en-US" altLang="ja-JP" dirty="0"/>
          </a:p>
          <a:p>
            <a:r>
              <a:rPr kumimoji="1" lang="ja-JP" altLang="en-US" dirty="0"/>
              <a:t>ギネスビール社は，新しい科学技術導入を目指し，化学を専攻した学生を採用．ゴセットはその１人（</a:t>
            </a:r>
            <a:r>
              <a:rPr kumimoji="1" lang="en-US" altLang="ja-JP" dirty="0"/>
              <a:t>1899</a:t>
            </a:r>
            <a:r>
              <a:rPr kumimoji="1" lang="ja-JP" altLang="en-US" dirty="0"/>
              <a:t>年採用）．</a:t>
            </a:r>
            <a:endParaRPr kumimoji="1" lang="en-US" altLang="ja-JP" dirty="0"/>
          </a:p>
          <a:p>
            <a:r>
              <a:rPr lang="ja-JP" altLang="en-US" dirty="0"/>
              <a:t>ギネス社は機密保持のため論文発表を禁止．</a:t>
            </a:r>
            <a:endParaRPr lang="en-US" altLang="ja-JP" dirty="0"/>
          </a:p>
          <a:p>
            <a:r>
              <a:rPr kumimoji="1" lang="ja-JP" altLang="en-US" dirty="0"/>
              <a:t>そのため，</a:t>
            </a:r>
            <a:r>
              <a:rPr kumimoji="1" lang="en-US" altLang="ja-JP" dirty="0"/>
              <a:t>Student </a:t>
            </a:r>
            <a:r>
              <a:rPr kumimoji="1" lang="ja-JP" altLang="en-US" dirty="0"/>
              <a:t>のペンネームを使用．</a:t>
            </a:r>
            <a:endParaRPr kumimoji="1" lang="en-US" altLang="ja-JP" dirty="0"/>
          </a:p>
          <a:p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ja-JP" altLang="en-US" dirty="0"/>
              <a:t> 分布に関する論文 </a:t>
            </a: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The probable error of the mean</a:t>
            </a:r>
            <a:r>
              <a:rPr lang="en-US" altLang="ja-JP" dirty="0"/>
              <a:t> </a:t>
            </a:r>
            <a:r>
              <a:rPr lang="ja-JP" altLang="en-US" dirty="0"/>
              <a:t>は，</a:t>
            </a:r>
            <a:r>
              <a:rPr lang="en-US" altLang="ja-JP" dirty="0"/>
              <a:t>1908</a:t>
            </a:r>
            <a:r>
              <a:rPr lang="ja-JP" altLang="en-US" dirty="0"/>
              <a:t>年，</a:t>
            </a:r>
            <a:r>
              <a:rPr lang="en-US" altLang="ja-JP" i="1" dirty="0" err="1">
                <a:latin typeface="Times New Roman" pitchFamily="18" charset="0"/>
                <a:cs typeface="Times New Roman" pitchFamily="18" charset="0"/>
              </a:rPr>
              <a:t>Biometrica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ja-JP" altLang="en-US" dirty="0"/>
              <a:t>誌に発表された．</a:t>
            </a:r>
            <a:r>
              <a:rPr lang="ja-JP" altLang="en-US" sz="2400" dirty="0"/>
              <a:t>参考：</a:t>
            </a:r>
            <a:r>
              <a:rPr lang="en-US" altLang="ja-JP" sz="2400" dirty="0"/>
              <a:t>『</a:t>
            </a:r>
            <a:r>
              <a:rPr lang="ja-JP" altLang="en-US" sz="2400" dirty="0"/>
              <a:t>統計学を拓いた異才たち</a:t>
            </a:r>
            <a:r>
              <a:rPr lang="en-US" altLang="ja-JP" sz="2400" dirty="0"/>
              <a:t>』</a:t>
            </a:r>
            <a:r>
              <a:rPr lang="ja-JP" altLang="en-US" sz="2400" dirty="0"/>
              <a:t>（日本経済新聞社）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正規分布を利用した</a:t>
            </a:r>
            <a:br>
              <a:rPr lang="en-US" altLang="ja-JP" dirty="0"/>
            </a:br>
            <a:r>
              <a:rPr lang="ja-JP" altLang="en-US" dirty="0"/>
              <a:t>母平均</a:t>
            </a:r>
            <a:r>
              <a:rPr kumimoji="1" lang="ja-JP" altLang="en-US" dirty="0"/>
              <a:t>の区間推定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kumimoji="1" lang="ja-JP" altLang="en-US" dirty="0"/>
                  <a:t>正規分布からの標本抽出，あるいは中心極限定理により，</a:t>
                </a:r>
                <a:endParaRPr kumimoji="1" lang="en-US" altLang="ja-JP" dirty="0"/>
              </a:p>
              <a:p>
                <a:endParaRPr lang="en-US" altLang="ja-JP" dirty="0"/>
              </a:p>
              <a:p>
                <a:endParaRPr kumimoji="1" lang="en-US" altLang="ja-JP" dirty="0"/>
              </a:p>
              <a:p>
                <a:endParaRPr lang="en-US" altLang="ja-JP" i="1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ja-JP" altLang="en-US" dirty="0">
                    <a:latin typeface="Times New Roman" pitchFamily="18" charset="0"/>
                    <a:cs typeface="Times New Roman" pitchFamily="18" charset="0"/>
                  </a:rPr>
                  <a:t>標準正規分布では，平均</a:t>
                </a:r>
                <a:r>
                  <a:rPr lang="en-US" altLang="ja-JP" dirty="0">
                    <a:latin typeface="Times New Roman" pitchFamily="18" charset="0"/>
                    <a:cs typeface="Times New Roman" pitchFamily="18" charset="0"/>
                  </a:rPr>
                  <a:t>±1.96 </a:t>
                </a:r>
                <a:r>
                  <a:rPr lang="ja-JP" altLang="en-US" dirty="0">
                    <a:latin typeface="Times New Roman" pitchFamily="18" charset="0"/>
                    <a:cs typeface="Times New Roman" pitchFamily="18" charset="0"/>
                  </a:rPr>
                  <a:t>の範囲にある値が出現する確率は </a:t>
                </a:r>
                <a:r>
                  <a:rPr lang="en-US" altLang="ja-JP" dirty="0">
                    <a:latin typeface="Times New Roman" pitchFamily="18" charset="0"/>
                    <a:cs typeface="Times New Roman" pitchFamily="18" charset="0"/>
                  </a:rPr>
                  <a:t>0.95 </a:t>
                </a:r>
                <a:r>
                  <a:rPr lang="ja-JP" altLang="en-US" dirty="0">
                    <a:latin typeface="Times New Roman" pitchFamily="18" charset="0"/>
                    <a:cs typeface="Times New Roman" pitchFamily="18" charset="0"/>
                  </a:rPr>
                  <a:t>である．</a:t>
                </a:r>
                <a:endParaRPr lang="en-US" altLang="ja-JP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971550" lvl="1" indent="-514350">
                  <a:buFont typeface="Wingdings" pitchFamily="2" charset="2"/>
                  <a:buChar char="Ø"/>
                </a:pP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begChr m:val="{"/>
                        <m:endChr m:val="}"/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−1.96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𝑍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≤+1.96</m:t>
                        </m:r>
                      </m:e>
                    </m:d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=0.95</m:t>
                    </m:r>
                  </m:oMath>
                </a14:m>
                <a:endParaRPr lang="en-US" altLang="ja-JP" dirty="0"/>
              </a:p>
            </p:txBody>
          </p:sp>
        </mc:Choice>
        <mc:Fallback xmlns="">
          <p:sp>
            <p:nvSpPr>
              <p:cNvPr id="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1619672" y="2996389"/>
                <a:ext cx="2664447" cy="1106521"/>
              </a:xfrm>
              <a:prstGeom prst="rect">
                <a:avLst/>
              </a:prstGeom>
              <a:solidFill>
                <a:srgbClr val="00FF0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kumimoji="1" lang="ja-JP" altLang="en-US" sz="32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acc>
                      <m:r>
                        <a:rPr kumimoji="1" lang="en-US" altLang="ja-JP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ja-JP" alt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f>
                                <m:fPr>
                                  <m:ctrlPr>
                                    <a:rPr kumimoji="1" lang="en-US" altLang="ja-JP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kumimoji="1" lang="en-US" altLang="ja-JP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kumimoji="1" lang="en-US" altLang="ja-JP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  <m:r>
                                <a:rPr kumimoji="1" lang="ja-JP" alt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p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kumimoji="1" lang="ja-JP" altLang="en-US" sz="3200" dirty="0"/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2996389"/>
                <a:ext cx="2664447" cy="11065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4860032" y="2996388"/>
                <a:ext cx="2664296" cy="792653"/>
              </a:xfrm>
              <a:prstGeom prst="rect">
                <a:avLst/>
              </a:prstGeom>
              <a:solidFill>
                <a:srgbClr val="00FF00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ja-JP" altLang="en-US" sz="3600" dirty="0"/>
                  <a:t>標準</a:t>
                </a:r>
                <a14:m>
                  <m:oMath xmlns:m="http://schemas.openxmlformats.org/officeDocument/2006/math">
                    <m:r>
                      <a:rPr lang="ja-JP" altLang="en-US" sz="3600">
                        <a:latin typeface="Cambria Math" panose="02040503050406030204" pitchFamily="18" charset="0"/>
                      </a:rPr>
                      <m:t>誤差</m:t>
                    </m:r>
                    <m:r>
                      <a:rPr lang="ja-JP" altLang="en-US" sz="3600" i="1" smtClean="0">
                        <a:latin typeface="Cambria Math" panose="02040503050406030204" pitchFamily="18" charset="0"/>
                      </a:rPr>
                      <m:t>：</m:t>
                    </m:r>
                    <m:f>
                      <m:fPr>
                        <m:ctrlPr>
                          <a:rPr kumimoji="1" lang="en-US" altLang="ja-JP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ja-JP" altLang="en-US" sz="3600" i="1" smtClean="0">
                            <a:latin typeface="Cambria Math" panose="02040503050406030204" pitchFamily="18" charset="0"/>
                          </a:rPr>
                          <m:t>𝜎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kumimoji="1" lang="en-US" altLang="ja-JP" sz="36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kumimoji="1" lang="en-US" altLang="ja-JP" sz="36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rad>
                      </m:den>
                    </m:f>
                  </m:oMath>
                </a14:m>
                <a:endParaRPr kumimoji="1" lang="ja-JP" altLang="en-US" sz="3600" dirty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2996388"/>
                <a:ext cx="2664296" cy="792653"/>
              </a:xfrm>
              <a:prstGeom prst="rect">
                <a:avLst/>
              </a:prstGeom>
              <a:blipFill>
                <a:blip r:embed="rId4"/>
                <a:stretch>
                  <a:fillRect l="-10297" t="-13846" b="-769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割合 </a:t>
            </a:r>
            <a:r>
              <a:rPr kumimoji="1" lang="en-US" altLang="ja-JP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1" lang="en-US" altLang="ja-JP" dirty="0"/>
              <a:t> </a:t>
            </a:r>
            <a:r>
              <a:rPr kumimoji="1" lang="ja-JP" altLang="en-US" dirty="0"/>
              <a:t>の推定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２項分布の正規近似</a:t>
            </a:r>
            <a:r>
              <a:rPr lang="ja-JP" altLang="en-US" dirty="0">
                <a:sym typeface="Wingdings" pitchFamily="2" charset="2"/>
              </a:rPr>
              <a:t>（第５章，第６章</a:t>
            </a:r>
            <a:r>
              <a:rPr kumimoji="1" lang="ja-JP" altLang="en-US" dirty="0"/>
              <a:t>）</a:t>
            </a:r>
            <a:endParaRPr kumimoji="1" lang="en-US" altLang="ja-JP" dirty="0"/>
          </a:p>
          <a:p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dirty="0"/>
              <a:t> </a:t>
            </a:r>
            <a:r>
              <a:rPr lang="ja-JP" altLang="en-US" dirty="0"/>
              <a:t>回のベルヌーイ試行での成功回数 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X</a:t>
            </a:r>
          </a:p>
          <a:p>
            <a:endParaRPr lang="en-US" altLang="ja-JP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dirty="0"/>
              <a:t> </a:t>
            </a:r>
            <a:r>
              <a:rPr lang="ja-JP" altLang="en-US" dirty="0"/>
              <a:t>が大きいとき，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dirty="0"/>
              <a:t>  </a:t>
            </a:r>
            <a:r>
              <a:rPr lang="ja-JP" altLang="en-US" dirty="0"/>
              <a:t>は，平均 </a:t>
            </a:r>
            <a:r>
              <a:rPr lang="en-US" altLang="ja-JP" i="1" dirty="0" err="1">
                <a:latin typeface="Times New Roman" pitchFamily="18" charset="0"/>
                <a:cs typeface="Times New Roman" pitchFamily="18" charset="0"/>
              </a:rPr>
              <a:t>np</a:t>
            </a:r>
            <a:r>
              <a:rPr lang="ja-JP" altLang="en-US" dirty="0" err="1"/>
              <a:t>，</a:t>
            </a:r>
            <a:r>
              <a:rPr lang="ja-JP" altLang="en-US" dirty="0"/>
              <a:t>分散 </a:t>
            </a:r>
            <a:r>
              <a:rPr lang="en-US" altLang="ja-JP" i="1" dirty="0" err="1">
                <a:latin typeface="Times New Roman" pitchFamily="18" charset="0"/>
                <a:cs typeface="Times New Roman" pitchFamily="18" charset="0"/>
              </a:rPr>
              <a:t>npq</a:t>
            </a:r>
            <a:r>
              <a:rPr lang="en-US" altLang="ja-JP" dirty="0"/>
              <a:t> </a:t>
            </a:r>
            <a:r>
              <a:rPr lang="ja-JP" altLang="en-US" dirty="0"/>
              <a:t>の正規分布に従う．</a:t>
            </a:r>
            <a:endParaRPr lang="en-US" altLang="ja-JP" dirty="0"/>
          </a:p>
          <a:p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dirty="0"/>
              <a:t> </a:t>
            </a:r>
            <a:r>
              <a:rPr lang="ja-JP" altLang="en-US" dirty="0"/>
              <a:t>が大きいとき， 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dirty="0"/>
              <a:t> /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ja-JP" altLang="en-US" dirty="0"/>
              <a:t>は，平均 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ja-JP" altLang="en-US" dirty="0" err="1"/>
              <a:t>，</a:t>
            </a:r>
            <a:r>
              <a:rPr lang="ja-JP" altLang="en-US" dirty="0"/>
              <a:t>分散 </a:t>
            </a:r>
            <a:r>
              <a:rPr lang="en-US" altLang="ja-JP" i="1" dirty="0" err="1">
                <a:latin typeface="Times New Roman" pitchFamily="18" charset="0"/>
                <a:cs typeface="Times New Roman" pitchFamily="18" charset="0"/>
              </a:rPr>
              <a:t>pq</a:t>
            </a:r>
            <a:r>
              <a:rPr lang="en-US" altLang="ja-JP" dirty="0"/>
              <a:t>/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ja-JP" altLang="en-US" dirty="0"/>
              <a:t>の正規分布に従う．</a:t>
            </a:r>
            <a:endParaRPr lang="en-US" altLang="ja-JP" i="1" dirty="0">
              <a:latin typeface="Times New Roman" pitchFamily="18" charset="0"/>
              <a:cs typeface="Times New Roman" pitchFamily="18" charset="0"/>
            </a:endParaRPr>
          </a:p>
          <a:p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1331640" y="2780928"/>
                <a:ext cx="4021998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⋯+</m:t>
                      </m:r>
                      <m:sSub>
                        <m:sSub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kumimoji="1" lang="ja-JP" altLang="en-US" sz="3200" dirty="0"/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2780928"/>
                <a:ext cx="4021998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ja-JP" altLang="en-US" dirty="0"/>
                  <a:t>標本割合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ja-JP" alt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num>
                      <m:den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ja-JP" altLang="en-US" dirty="0">
                    <a:latin typeface="Times New Roman" pitchFamily="18" charset="0"/>
                    <a:cs typeface="Times New Roman" pitchFamily="18" charset="0"/>
                  </a:rPr>
                  <a:t> を標準化すると，</a:t>
                </a:r>
                <a:endParaRPr lang="en-US" altLang="ja-JP" dirty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altLang="ja-JP" dirty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altLang="ja-JP" dirty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altLang="ja-JP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ja-JP" altLang="en-US" dirty="0">
                    <a:latin typeface="Times New Roman" pitchFamily="18" charset="0"/>
                    <a:cs typeface="Times New Roman" pitchFamily="18" charset="0"/>
                  </a:rPr>
                  <a:t>これを以下の式に代入して，母集団割合 </a:t>
                </a:r>
                <a:r>
                  <a:rPr lang="en-US" altLang="ja-JP" i="1" dirty="0"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en-US" altLang="ja-JP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ja-JP" altLang="en-US" dirty="0">
                    <a:latin typeface="Times New Roman" pitchFamily="18" charset="0"/>
                    <a:cs typeface="Times New Roman" pitchFamily="18" charset="0"/>
                  </a:rPr>
                  <a:t>が中心になるよう整理する．</a:t>
                </a:r>
                <a:endParaRPr lang="en-US" altLang="ja-JP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270" r="-170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1907704" y="2514566"/>
                <a:ext cx="1607684" cy="13560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̂"/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acc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kumimoji="1" lang="en-US" altLang="ja-JP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kumimoji="1" lang="en-US" altLang="ja-JP" sz="2800" b="0" i="1" smtClean="0">
                                      <a:latin typeface="Cambria Math" panose="02040503050406030204" pitchFamily="18" charset="0"/>
                                    </a:rPr>
                                    <m:t>𝑝𝑞</m:t>
                                  </m:r>
                                </m:num>
                                <m:den>
                                  <m:r>
                                    <a:rPr kumimoji="1" lang="en-US" altLang="ja-JP" sz="28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rad>
                        </m:den>
                      </m:f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2514566"/>
                <a:ext cx="1607684" cy="13560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1763688" y="5301208"/>
                <a:ext cx="449616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begChr m:val="{"/>
                          <m:endChr m:val="}"/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−1.96</m:t>
                          </m:r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𝑍</m:t>
                          </m:r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≤1.96</m:t>
                          </m:r>
                        </m:e>
                      </m:d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=0.95</m:t>
                      </m:r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5301208"/>
                <a:ext cx="4496167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>
                <a:latin typeface="Times New Roman" pitchFamily="18" charset="0"/>
                <a:cs typeface="Times New Roman" pitchFamily="18" charset="0"/>
              </a:rPr>
              <a:t>母集団での割合 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ja-JP" altLang="en-US" dirty="0">
                <a:latin typeface="Times New Roman" pitchFamily="18" charset="0"/>
                <a:cs typeface="Times New Roman" pitchFamily="18" charset="0"/>
              </a:rPr>
              <a:t>の</a:t>
            </a: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95 %</a:t>
            </a:r>
            <a:r>
              <a:rPr lang="ja-JP" altLang="en-US" dirty="0">
                <a:latin typeface="Times New Roman" pitchFamily="18" charset="0"/>
                <a:cs typeface="Times New Roman" pitchFamily="18" charset="0"/>
              </a:rPr>
              <a:t>信頼区間</a:t>
            </a:r>
            <a:endParaRPr lang="en-US" altLang="ja-JP" dirty="0">
              <a:latin typeface="Times New Roman" pitchFamily="18" charset="0"/>
              <a:cs typeface="Times New Roman" pitchFamily="18" charset="0"/>
            </a:endParaRPr>
          </a:p>
          <a:p>
            <a:endParaRPr lang="en-US" altLang="ja-JP" dirty="0">
              <a:latin typeface="Times New Roman" pitchFamily="18" charset="0"/>
              <a:cs typeface="Times New Roman" pitchFamily="18" charset="0"/>
            </a:endParaRPr>
          </a:p>
          <a:p>
            <a:endParaRPr lang="en-US" altLang="ja-JP" dirty="0">
              <a:latin typeface="Times New Roman" pitchFamily="18" charset="0"/>
              <a:cs typeface="Times New Roman" pitchFamily="18" charset="0"/>
            </a:endParaRPr>
          </a:p>
          <a:p>
            <a:endParaRPr lang="en-US" altLang="ja-JP" dirty="0">
              <a:latin typeface="Times New Roman" pitchFamily="18" charset="0"/>
              <a:cs typeface="Times New Roman" pitchFamily="18" charset="0"/>
            </a:endParaRPr>
          </a:p>
          <a:p>
            <a:r>
              <a:rPr lang="ja-JP" altLang="en-US" dirty="0">
                <a:latin typeface="Times New Roman" pitchFamily="18" charset="0"/>
                <a:cs typeface="Times New Roman" pitchFamily="18" charset="0"/>
              </a:rPr>
              <a:t>標本分布の標準偏差の中にある未知母数 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ja-JP" altLang="en-US" dirty="0">
                <a:latin typeface="Times New Roman" pitchFamily="18" charset="0"/>
                <a:cs typeface="Times New Roman" pitchFamily="18" charset="0"/>
              </a:rPr>
              <a:t>はどうするのか？</a:t>
            </a:r>
            <a:endParaRPr lang="en-US" altLang="ja-JP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ja-JP" altLang="en-US" dirty="0">
                <a:latin typeface="Times New Roman" pitchFamily="18" charset="0"/>
                <a:cs typeface="Times New Roman" pitchFamily="18" charset="0"/>
              </a:rPr>
              <a:t>標本割合 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ja-JP" altLang="en-US" dirty="0">
                <a:latin typeface="Times New Roman" pitchFamily="18" charset="0"/>
                <a:cs typeface="Times New Roman" pitchFamily="18" charset="0"/>
              </a:rPr>
              <a:t>でおきかえ（大標本法）</a:t>
            </a:r>
            <a:endParaRPr lang="en-US" altLang="ja-JP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ja-JP" altLang="en-US" dirty="0">
                <a:latin typeface="Times New Roman" pitchFamily="18" charset="0"/>
                <a:cs typeface="Times New Roman" pitchFamily="18" charset="0"/>
              </a:rPr>
              <a:t>母数 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ja-JP" altLang="en-US" dirty="0">
                <a:latin typeface="Times New Roman" pitchFamily="18" charset="0"/>
                <a:cs typeface="Times New Roman" pitchFamily="18" charset="0"/>
              </a:rPr>
              <a:t>を使わずにすむ方法もある（章末問題</a:t>
            </a: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ja-JP" altLang="en-US" dirty="0">
                <a:latin typeface="Times New Roman" pitchFamily="18" charset="0"/>
                <a:cs typeface="Times New Roman" pitchFamily="18" charset="0"/>
              </a:rPr>
              <a:t>）</a:t>
            </a:r>
            <a:endParaRPr lang="en-US" altLang="ja-JP" dirty="0">
              <a:latin typeface="Times New Roman" pitchFamily="18" charset="0"/>
              <a:cs typeface="Times New Roman" pitchFamily="18" charset="0"/>
            </a:endParaRPr>
          </a:p>
          <a:p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1619672" y="2492896"/>
                <a:ext cx="5177699" cy="876843"/>
              </a:xfrm>
              <a:prstGeom prst="rect">
                <a:avLst/>
              </a:prstGeom>
              <a:solidFill>
                <a:srgbClr val="00FF0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kumimoji="1" lang="ja-JP" altLang="en-US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−1.96</m:t>
                      </m:r>
                      <m:rad>
                        <m:radPr>
                          <m:degHide m:val="on"/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𝑝𝑞</m:t>
                              </m:r>
                            </m:num>
                            <m:den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acc>
                        <m:accPr>
                          <m:chr m:val="̂"/>
                          <m:ctrlPr>
                            <a:rPr lang="ja-JP" altLang="en-US" sz="2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ja-JP" sz="2800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en-US" altLang="ja-JP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sz="2800" i="1">
                          <a:latin typeface="Cambria Math" panose="02040503050406030204" pitchFamily="18" charset="0"/>
                        </a:rPr>
                        <m:t>1.96</m:t>
                      </m:r>
                      <m:rad>
                        <m:radPr>
                          <m:degHide m:val="on"/>
                          <m:ctrlPr>
                            <a:rPr lang="en-US" altLang="ja-JP" sz="28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altLang="ja-JP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sz="2800" i="1">
                                  <a:latin typeface="Cambria Math" panose="02040503050406030204" pitchFamily="18" charset="0"/>
                                </a:rPr>
                                <m:t>𝑝𝑞</m:t>
                              </m:r>
                            </m:num>
                            <m:den>
                              <m:r>
                                <a:rPr lang="en-US" altLang="ja-JP" sz="2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2492896"/>
                <a:ext cx="5177699" cy="8768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標本の大きさの決定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kumimoji="1" lang="ja-JP" altLang="en-US" dirty="0"/>
                  <a:t>推定値の誤差</a:t>
                </a:r>
                <a:r>
                  <a:rPr lang="ja-JP" altLang="en-US" dirty="0"/>
                  <a:t>：　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̂"/>
                            <m:ctrlPr>
                              <a:rPr lang="en-US" altLang="ja-JP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acc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</m:oMath>
                </a14:m>
                <a:endParaRPr kumimoji="1" lang="en-US" altLang="ja-JP" dirty="0"/>
              </a:p>
              <a:p>
                <a:r>
                  <a:rPr kumimoji="1" lang="ja-JP" altLang="en-US" dirty="0"/>
                  <a:t>推定値の誤差が </a:t>
                </a:r>
                <a:r>
                  <a:rPr kumimoji="1" lang="en-US" altLang="ja-JP" i="1" dirty="0">
                    <a:latin typeface="Times New Roman" pitchFamily="18" charset="0"/>
                    <a:cs typeface="Times New Roman" pitchFamily="18" charset="0"/>
                  </a:rPr>
                  <a:t>e</a:t>
                </a:r>
                <a:r>
                  <a:rPr kumimoji="1" lang="en-US" altLang="ja-JP" dirty="0"/>
                  <a:t> </a:t>
                </a:r>
                <a:r>
                  <a:rPr kumimoji="1" lang="ja-JP" altLang="en-US" dirty="0"/>
                  <a:t>を超えないようにするために必要な標本の大きさ（</a:t>
                </a:r>
                <a:r>
                  <a:rPr kumimoji="1" lang="en-US" altLang="ja-JP" dirty="0"/>
                  <a:t>95%</a:t>
                </a:r>
                <a:r>
                  <a:rPr kumimoji="1" lang="ja-JP" altLang="en-US" dirty="0"/>
                  <a:t>信頼区間の場合）は，以下の式で計算できる．</a:t>
                </a:r>
                <a:endParaRPr kumimoji="1" lang="en-US" altLang="ja-JP" dirty="0"/>
              </a:p>
              <a:p>
                <a:endParaRPr lang="en-US" altLang="ja-JP" dirty="0"/>
              </a:p>
              <a:p>
                <a:endParaRPr kumimoji="1" lang="en-US" altLang="ja-JP" dirty="0"/>
              </a:p>
              <a:p>
                <a:pPr lvl="1">
                  <a:buFont typeface="Wingdings" pitchFamily="2" charset="2"/>
                  <a:buChar char="Ø"/>
                </a:pPr>
                <a:r>
                  <a:rPr kumimoji="1" lang="en-US" altLang="ja-JP" i="1" dirty="0">
                    <a:latin typeface="Times New Roman" pitchFamily="18" charset="0"/>
                    <a:cs typeface="Times New Roman" pitchFamily="18" charset="0"/>
                  </a:rPr>
                  <a:t> p</a:t>
                </a:r>
                <a:r>
                  <a:rPr kumimoji="1" lang="en-US" altLang="ja-JP" dirty="0"/>
                  <a:t> </a:t>
                </a:r>
                <a:r>
                  <a:rPr kumimoji="1" lang="ja-JP" altLang="en-US" dirty="0"/>
                  <a:t>は標本割合 </a:t>
                </a:r>
                <a:r>
                  <a:rPr kumimoji="1" lang="en-US" altLang="ja-JP" i="1" dirty="0"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kumimoji="1" lang="en-US" altLang="ja-JP" dirty="0"/>
                  <a:t>/</a:t>
                </a:r>
                <a:r>
                  <a:rPr kumimoji="1" lang="en-US" altLang="ja-JP" i="1" dirty="0"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kumimoji="1" lang="en-US" altLang="ja-JP" dirty="0"/>
                  <a:t> </a:t>
                </a:r>
                <a:r>
                  <a:rPr kumimoji="1" lang="ja-JP" altLang="en-US" dirty="0"/>
                  <a:t>でおきかえ．</a:t>
                </a:r>
                <a:endParaRPr kumimoji="1" lang="en-US" altLang="ja-JP" dirty="0"/>
              </a:p>
              <a:p>
                <a:pPr lvl="1">
                  <a:buFont typeface="Wingdings" pitchFamily="2" charset="2"/>
                  <a:buChar char="Ø"/>
                </a:pPr>
                <a:r>
                  <a:rPr lang="ja-JP" altLang="en-US" dirty="0"/>
                  <a:t> 標本をとる前なら，</a:t>
                </a:r>
                <a:r>
                  <a:rPr lang="en-US" altLang="ja-JP" i="1" dirty="0"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ja-JP" altLang="en-US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ja-JP" dirty="0"/>
                  <a:t>= 1/2 </a:t>
                </a:r>
                <a:r>
                  <a:rPr lang="ja-JP" altLang="en-US" dirty="0"/>
                  <a:t>としておく．そのとき </a:t>
                </a:r>
                <a:r>
                  <a:rPr lang="en-US" altLang="ja-JP" i="1" dirty="0"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en-US" altLang="ja-JP" dirty="0"/>
                  <a:t> </a:t>
                </a:r>
                <a:r>
                  <a:rPr lang="ja-JP" altLang="en-US" dirty="0"/>
                  <a:t>が最大になるから，実際の </a:t>
                </a:r>
                <a:r>
                  <a:rPr lang="en-US" altLang="ja-JP" i="1" dirty="0"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en-US" altLang="ja-JP" dirty="0"/>
                  <a:t> </a:t>
                </a:r>
                <a:r>
                  <a:rPr lang="ja-JP" altLang="en-US" dirty="0"/>
                  <a:t>が何であれ十分な </a:t>
                </a:r>
                <a:r>
                  <a:rPr lang="en-US" altLang="ja-JP" i="1" dirty="0">
                    <a:latin typeface="Times New Roman" pitchFamily="18" charset="0"/>
                    <a:cs typeface="Times New Roman" pitchFamily="18" charset="0"/>
                  </a:rPr>
                  <a:t>n </a:t>
                </a:r>
                <a:r>
                  <a:rPr lang="ja-JP" altLang="en-US" dirty="0"/>
                  <a:t>となる．（テキスト</a:t>
                </a:r>
                <a:r>
                  <a:rPr lang="en-US" altLang="ja-JP" dirty="0"/>
                  <a:t>p.146 </a:t>
                </a:r>
                <a:r>
                  <a:rPr lang="ja-JP" altLang="en-US" dirty="0"/>
                  <a:t>例参照）</a:t>
                </a:r>
                <a:endParaRPr lang="en-US" altLang="ja-JP" dirty="0"/>
              </a:p>
            </p:txBody>
          </p:sp>
        </mc:Choice>
        <mc:Fallback xmlns="">
          <p:sp>
            <p:nvSpPr>
              <p:cNvPr id="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81" t="-3369" r="-519" b="-134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1979712" y="3424759"/>
                <a:ext cx="2079608" cy="8768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1.96</m:t>
                      </m:r>
                      <m:rad>
                        <m:radPr>
                          <m:degHide m:val="on"/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𝑝𝑞</m:t>
                              </m:r>
                            </m:num>
                            <m:den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𝑒</m:t>
                      </m:r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3424759"/>
                <a:ext cx="2079608" cy="8768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4716016" y="3438349"/>
                <a:ext cx="2607380" cy="8645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sz="2800" i="1" smtClean="0">
                          <a:latin typeface="Cambria Math" panose="02040503050406030204" pitchFamily="18" charset="0"/>
                        </a:rPr>
                        <m:t>∴</m:t>
                      </m:r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kumimoji="1" lang="en-US" altLang="ja-JP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kumimoji="1" lang="en-US" altLang="ja-JP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kumimoji="1" lang="en-US" altLang="ja-JP" sz="2800" b="0" i="1" smtClean="0">
                                      <a:latin typeface="Cambria Math" panose="02040503050406030204" pitchFamily="18" charset="0"/>
                                    </a:rPr>
                                    <m:t>1.96</m:t>
                                  </m:r>
                                </m:e>
                              </m:d>
                            </m:e>
                            <m:sup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kumimoji="1" lang="en-US" altLang="ja-JP" sz="2800" b="0" i="1" smtClean="0">
                              <a:latin typeface="Cambria Math" panose="02040503050406030204" pitchFamily="18" charset="0"/>
                            </a:rPr>
                            <m:t>𝑝𝑞</m:t>
                          </m:r>
                        </m:num>
                        <m:den>
                          <m:sSup>
                            <m:sSupPr>
                              <m:ctrlP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kumimoji="1" lang="en-US" altLang="ja-JP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3438349"/>
                <a:ext cx="2607380" cy="8645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ja-JP" altLang="en-US" dirty="0"/>
              <a:t>母平均 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US" altLang="ja-JP" dirty="0"/>
              <a:t> </a:t>
            </a:r>
            <a:r>
              <a:rPr lang="ja-JP" altLang="en-US" dirty="0"/>
              <a:t>の上下それぞれに，</a:t>
            </a:r>
            <a:r>
              <a:rPr lang="en-US" altLang="ja-JP" u="sng" dirty="0"/>
              <a:t>1.96 × </a:t>
            </a:r>
            <a:r>
              <a:rPr lang="ja-JP" altLang="en-US" u="sng" dirty="0"/>
              <a:t>標準誤差</a:t>
            </a:r>
            <a:r>
              <a:rPr lang="ja-JP" altLang="en-US" dirty="0"/>
              <a:t>の幅の区間を構成すれば，標本平均がこの範囲に入る確率は</a:t>
            </a:r>
            <a:r>
              <a:rPr lang="en-US" altLang="ja-JP" dirty="0"/>
              <a:t>0.95</a:t>
            </a:r>
            <a:r>
              <a:rPr lang="ja-JP" altLang="en-US" dirty="0"/>
              <a:t>である．</a:t>
            </a:r>
            <a:endParaRPr lang="en-US" altLang="ja-JP" dirty="0"/>
          </a:p>
          <a:p>
            <a:pPr lvl="1">
              <a:buFont typeface="Wingdings" pitchFamily="2" charset="2"/>
              <a:buChar char="Ø"/>
            </a:pPr>
            <a:r>
              <a:rPr lang="ja-JP" altLang="en-US" dirty="0"/>
              <a:t> 標本をとっては平均値を計算することを何度も繰り返す．</a:t>
            </a:r>
            <a:r>
              <a:rPr lang="en-US" altLang="ja-JP" dirty="0"/>
              <a:t>100</a:t>
            </a:r>
            <a:r>
              <a:rPr lang="ja-JP" altLang="en-US" dirty="0"/>
              <a:t>回の標本抽出で</a:t>
            </a:r>
            <a:r>
              <a:rPr lang="en-US" altLang="ja-JP" dirty="0"/>
              <a:t>95</a:t>
            </a:r>
            <a:r>
              <a:rPr lang="ja-JP" altLang="en-US" dirty="0"/>
              <a:t>回と期待できる．</a:t>
            </a:r>
          </a:p>
          <a:p>
            <a:r>
              <a:rPr lang="ja-JP" altLang="en-US" dirty="0"/>
              <a:t>標本平均の上下それぞれに，標準誤差の</a:t>
            </a:r>
            <a:r>
              <a:rPr lang="en-US" altLang="ja-JP" dirty="0"/>
              <a:t>1.96</a:t>
            </a:r>
            <a:r>
              <a:rPr lang="ja-JP" altLang="en-US" dirty="0"/>
              <a:t>倍の幅の区間を構成すれば，この区間が母平均を含んでいる確率は</a:t>
            </a:r>
            <a:r>
              <a:rPr lang="en-US" altLang="ja-JP" dirty="0"/>
              <a:t>0.95</a:t>
            </a:r>
            <a:r>
              <a:rPr lang="ja-JP" altLang="en-US" dirty="0"/>
              <a:t>である．</a:t>
            </a:r>
            <a:endParaRPr lang="en-US" altLang="ja-JP" dirty="0"/>
          </a:p>
          <a:p>
            <a:pPr lvl="1">
              <a:buFont typeface="Wingdings" pitchFamily="2" charset="2"/>
              <a:buChar char="Ø"/>
            </a:pPr>
            <a:r>
              <a:rPr lang="en-US" altLang="ja-JP" dirty="0"/>
              <a:t> 100</a:t>
            </a:r>
            <a:r>
              <a:rPr lang="ja-JP" altLang="en-US" dirty="0"/>
              <a:t>回の標本抽出で</a:t>
            </a:r>
            <a:r>
              <a:rPr lang="en-US" altLang="ja-JP" dirty="0"/>
              <a:t>95</a:t>
            </a:r>
            <a:r>
              <a:rPr lang="ja-JP" altLang="en-US" dirty="0"/>
              <a:t>回と期待できる．</a:t>
            </a:r>
            <a:endParaRPr lang="en-US" altLang="ja-JP" dirty="0"/>
          </a:p>
          <a:p>
            <a:pPr lvl="1">
              <a:buFont typeface="Wingdings" pitchFamily="2" charset="2"/>
              <a:buChar char="Ø"/>
            </a:pPr>
            <a:r>
              <a:rPr lang="ja-JP" altLang="en-US" dirty="0"/>
              <a:t> 実際には，１度だけの標本抽出で区間推定を行う．</a:t>
            </a:r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95%</a:t>
            </a:r>
            <a:r>
              <a:rPr lang="ja-JP" altLang="en-US" dirty="0"/>
              <a:t>信頼区間，</a:t>
            </a:r>
            <a:r>
              <a:rPr lang="en-US" altLang="ja-JP" dirty="0"/>
              <a:t>90%</a:t>
            </a:r>
            <a:r>
              <a:rPr lang="ja-JP" altLang="en-US" dirty="0"/>
              <a:t>信頼区間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母集団標準偏差 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σ </a:t>
            </a:r>
            <a:r>
              <a:rPr lang="ja-JP" altLang="en-US" dirty="0"/>
              <a:t>が未知の場合</a:t>
            </a:r>
            <a:endParaRPr lang="en-US" altLang="ja-JP" dirty="0"/>
          </a:p>
          <a:p>
            <a:pPr lvl="1">
              <a:buFont typeface="Wingdings" pitchFamily="2" charset="2"/>
              <a:buChar char="Ø"/>
            </a:pPr>
            <a:r>
              <a:rPr kumimoji="1" lang="ja-JP" altLang="en-US" dirty="0"/>
              <a:t> 標本の大きさが大きいとき（目安として，</a:t>
            </a:r>
            <a:r>
              <a:rPr kumimoji="1" lang="en-US" altLang="ja-JP" dirty="0"/>
              <a:t>25</a:t>
            </a:r>
            <a:r>
              <a:rPr kumimoji="1" lang="ja-JP" altLang="en-US" dirty="0"/>
              <a:t>以上），標本</a:t>
            </a:r>
            <a:r>
              <a:rPr lang="ja-JP" altLang="en-US" dirty="0"/>
              <a:t>標準偏差 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ja-JP" altLang="en-US" dirty="0"/>
              <a:t>で置き換える．</a:t>
            </a:r>
            <a:r>
              <a:rPr lang="el-GR" altLang="ja-JP" i="1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ja-JP" altLang="en-US" dirty="0"/>
              <a:t>≒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ja-JP" altLang="en-US" dirty="0">
                <a:latin typeface="Times New Roman" pitchFamily="18" charset="0"/>
                <a:cs typeface="Times New Roman" pitchFamily="18" charset="0"/>
              </a:rPr>
              <a:t>と考えられる．</a:t>
            </a:r>
            <a:endParaRPr lang="en-US" altLang="ja-JP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kumimoji="1" lang="ja-JP" altLang="en-US" dirty="0">
                <a:latin typeface="Times New Roman" pitchFamily="18" charset="0"/>
                <a:cs typeface="Times New Roman" pitchFamily="18" charset="0"/>
              </a:rPr>
              <a:t> 標本の大きさが小さいとき，</a:t>
            </a:r>
            <a:r>
              <a:rPr kumimoji="1" lang="ja-JP" altLang="en-US" u="sng" dirty="0">
                <a:latin typeface="Times New Roman" pitchFamily="18" charset="0"/>
                <a:cs typeface="Times New Roman" pitchFamily="18" charset="0"/>
              </a:rPr>
              <a:t>母集団分布が正規</a:t>
            </a:r>
            <a:r>
              <a:rPr lang="ja-JP" altLang="en-US" u="sng" dirty="0">
                <a:latin typeface="Times New Roman" pitchFamily="18" charset="0"/>
                <a:cs typeface="Times New Roman" pitchFamily="18" charset="0"/>
              </a:rPr>
              <a:t>分布であると考えられるなら</a:t>
            </a:r>
            <a:r>
              <a:rPr lang="ja-JP" altLang="en-US" dirty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ja-JP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ja-JP" altLang="en-US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分布</a:t>
            </a:r>
            <a:r>
              <a:rPr lang="ja-JP" altLang="en-US" dirty="0">
                <a:latin typeface="Times New Roman" pitchFamily="18" charset="0"/>
                <a:cs typeface="Times New Roman" pitchFamily="18" charset="0"/>
              </a:rPr>
              <a:t>を用いる．</a:t>
            </a:r>
            <a:endParaRPr kumimoji="1" lang="ja-JP" altLang="en-US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1043608" y="2236630"/>
                <a:ext cx="2160335" cy="9321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kumimoji="1" lang="ja-JP" altLang="en-US" sz="32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kumimoji="1" lang="en-US" altLang="ja-JP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1.96</m:t>
                      </m:r>
                      <m:f>
                        <m:f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ja-JP" alt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kumimoji="1" lang="ja-JP" altLang="en-US" sz="3200" dirty="0"/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2236630"/>
                <a:ext cx="2160335" cy="93217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3785036" y="2283874"/>
                <a:ext cx="2160335" cy="9321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kumimoji="1" lang="ja-JP" altLang="en-US" sz="32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kumimoji="1" lang="en-US" altLang="ja-JP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1.64</m:t>
                      </m:r>
                      <m:f>
                        <m:f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ja-JP" alt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kumimoji="1" lang="ja-JP" altLang="en-US" sz="3200" dirty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5036" y="2283874"/>
                <a:ext cx="2160335" cy="9321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スチューデントの </a:t>
            </a:r>
            <a:r>
              <a:rPr lang="en-US" altLang="ja-JP" dirty="0"/>
              <a:t>t </a:t>
            </a:r>
            <a:r>
              <a:rPr lang="ja-JP" altLang="en-US" dirty="0"/>
              <a:t>分布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スチューデントの </a:t>
            </a:r>
            <a:r>
              <a:rPr lang="en-US" altLang="ja-JP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ja-JP" altLang="en-US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統計量</a:t>
            </a:r>
            <a:r>
              <a:rPr kumimoji="1" lang="ja-JP" altLang="en-US" dirty="0">
                <a:latin typeface="Times New Roman" pitchFamily="18" charset="0"/>
                <a:cs typeface="Times New Roman" pitchFamily="18" charset="0"/>
              </a:rPr>
              <a:t>（</a:t>
            </a:r>
            <a:r>
              <a:rPr kumimoji="1" lang="en-US" altLang="ja-JP" dirty="0">
                <a:latin typeface="Times New Roman" pitchFamily="18" charset="0"/>
                <a:cs typeface="Times New Roman" pitchFamily="18" charset="0"/>
              </a:rPr>
              <a:t>Student’s t-statistic</a:t>
            </a:r>
            <a:r>
              <a:rPr kumimoji="1" lang="ja-JP" altLang="en-US" dirty="0">
                <a:latin typeface="Times New Roman" pitchFamily="18" charset="0"/>
                <a:cs typeface="Times New Roman" pitchFamily="18" charset="0"/>
              </a:rPr>
              <a:t>）</a:t>
            </a:r>
            <a:r>
              <a:rPr lang="ja-JP" altLang="en-US" dirty="0">
                <a:latin typeface="Times New Roman" pitchFamily="18" charset="0"/>
                <a:cs typeface="Times New Roman" pitchFamily="18" charset="0"/>
              </a:rPr>
              <a:t>：</a:t>
            </a:r>
            <a:r>
              <a:rPr kumimoji="1" lang="ja-JP" altLang="en-US" dirty="0">
                <a:latin typeface="Times New Roman" pitchFamily="18" charset="0"/>
                <a:cs typeface="Times New Roman" pitchFamily="18" charset="0"/>
              </a:rPr>
              <a:t>標本平均の標準化の公式において，</a:t>
            </a:r>
            <a:r>
              <a:rPr kumimoji="1" lang="en-US" altLang="ja-JP" i="1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kumimoji="1" lang="en-US" altLang="ja-JP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ja-JP" altLang="en-US" dirty="0">
                <a:latin typeface="Times New Roman" pitchFamily="18" charset="0"/>
                <a:cs typeface="Times New Roman" pitchFamily="18" charset="0"/>
              </a:rPr>
              <a:t>を </a:t>
            </a:r>
            <a:r>
              <a:rPr kumimoji="1" lang="en-US" altLang="ja-JP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kumimoji="1" lang="en-US" altLang="ja-JP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ja-JP" altLang="en-US" dirty="0">
                <a:latin typeface="Times New Roman" pitchFamily="18" charset="0"/>
                <a:cs typeface="Times New Roman" pitchFamily="18" charset="0"/>
              </a:rPr>
              <a:t>にかえたもの．確率変数である．</a:t>
            </a:r>
            <a:endParaRPr kumimoji="1" lang="en-US" altLang="ja-JP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kumimoji="1" lang="en-US" altLang="ja-JP" dirty="0"/>
          </a:p>
          <a:p>
            <a:endParaRPr lang="en-US" altLang="ja-JP" dirty="0"/>
          </a:p>
          <a:p>
            <a:r>
              <a:rPr lang="ja-JP" altLang="en-US" u="sng" dirty="0">
                <a:solidFill>
                  <a:srgbClr val="FF0000"/>
                </a:solidFill>
              </a:rPr>
              <a:t>スチューデントの </a:t>
            </a:r>
            <a:r>
              <a:rPr lang="en-US" altLang="ja-JP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u="sng" dirty="0">
                <a:solidFill>
                  <a:srgbClr val="FF0000"/>
                </a:solidFill>
              </a:rPr>
              <a:t> </a:t>
            </a:r>
            <a:r>
              <a:rPr lang="ja-JP" altLang="en-US" u="sng" dirty="0">
                <a:solidFill>
                  <a:srgbClr val="FF0000"/>
                </a:solidFill>
              </a:rPr>
              <a:t>分布</a:t>
            </a:r>
            <a:r>
              <a:rPr lang="ja-JP" altLang="en-US" dirty="0"/>
              <a:t>（</a:t>
            </a:r>
            <a:r>
              <a:rPr lang="en-US" altLang="ja-JP" dirty="0"/>
              <a:t>Student’s 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dirty="0"/>
              <a:t> distribution</a:t>
            </a:r>
            <a:r>
              <a:rPr lang="ja-JP" altLang="en-US" dirty="0"/>
              <a:t>）：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ja-JP" altLang="en-US" dirty="0"/>
              <a:t> 統計量の理論分布．正規分布に従う母集団から標本をとって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ja-JP" altLang="en-US" dirty="0"/>
              <a:t> 値を計算することを何度も繰り返すことをイメージ．</a:t>
            </a:r>
            <a:endParaRPr kumimoji="1" lang="en-US" altLang="ja-JP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1907704" y="3068960"/>
                <a:ext cx="2592288" cy="909736"/>
              </a:xfrm>
              <a:prstGeom prst="rect">
                <a:avLst/>
              </a:prstGeom>
              <a:solidFill>
                <a:srgbClr val="00FF00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kumimoji="1" lang="ja-JP" altLang="en-US" sz="3200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rad>
                    </m:oMath>
                  </m:oMathPara>
                </a14:m>
                <a:endParaRPr kumimoji="1" lang="ja-JP" altLang="en-US" sz="3200" dirty="0"/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3068960"/>
                <a:ext cx="2592288" cy="90973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標本平均の標本分布：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標本平均の標準化：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母集団分散が未知の場合，</a:t>
            </a:r>
            <a:r>
              <a:rPr lang="en-US" altLang="ja-JP" i="1" dirty="0"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ja-JP" altLang="en-US" dirty="0"/>
              <a:t>の「代用品」として，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357686" y="5429264"/>
            <a:ext cx="42017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u="sng" dirty="0">
                <a:solidFill>
                  <a:srgbClr val="FF0000"/>
                </a:solidFill>
              </a:rPr>
              <a:t>自由度</a:t>
            </a:r>
            <a:r>
              <a:rPr lang="ja-JP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ja-JP" sz="28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sz="2800" dirty="0"/>
              <a:t>-1 </a:t>
            </a:r>
            <a:r>
              <a:rPr lang="ja-JP" altLang="en-US" sz="2800" dirty="0"/>
              <a:t>の </a:t>
            </a:r>
            <a:r>
              <a:rPr lang="en-US" altLang="ja-JP" sz="28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ja-JP" alt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ja-JP" altLang="en-US" sz="2800" dirty="0"/>
              <a:t>分布に従う</a:t>
            </a:r>
            <a:endParaRPr lang="en-US" altLang="ja-JP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4860032" y="1777177"/>
                <a:ext cx="2664447" cy="11065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kumimoji="1" lang="ja-JP" altLang="en-US" sz="32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acc>
                      <m:r>
                        <a:rPr kumimoji="1" lang="en-US" altLang="ja-JP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ja-JP" alt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f>
                                <m:fPr>
                                  <m:ctrlPr>
                                    <a:rPr kumimoji="1" lang="en-US" altLang="ja-JP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kumimoji="1" lang="en-US" altLang="ja-JP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kumimoji="1" lang="en-US" altLang="ja-JP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  <m:r>
                                <a:rPr kumimoji="1" lang="ja-JP" alt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p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kumimoji="1" lang="ja-JP" altLang="en-US" sz="3200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1777177"/>
                <a:ext cx="2664447" cy="110652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1765398" y="5216427"/>
                <a:ext cx="2592288" cy="98770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kumimoji="1" lang="ja-JP" altLang="en-US" sz="3200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rad>
                    </m:oMath>
                  </m:oMathPara>
                </a14:m>
                <a:endParaRPr kumimoji="1" lang="ja-JP" altLang="en-US" sz="3200" dirty="0"/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5398" y="5216427"/>
                <a:ext cx="2592288" cy="9877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1562945" y="3369328"/>
                <a:ext cx="2592288" cy="98770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kumimoji="1" lang="ja-JP" altLang="en-US" sz="3200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kumimoji="1" lang="ja-JP" altLang="en-US" sz="32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rad>
                    </m:oMath>
                  </m:oMathPara>
                </a14:m>
                <a:endParaRPr kumimoji="1" lang="ja-JP" altLang="en-US" sz="3200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2945" y="3369328"/>
                <a:ext cx="2592288" cy="98770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4826318" y="3602483"/>
                <a:ext cx="205524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kumimoji="1" lang="en-US" altLang="ja-JP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0,1</m:t>
                          </m:r>
                        </m:e>
                      </m:d>
                    </m:oMath>
                  </m:oMathPara>
                </a14:m>
                <a:endParaRPr kumimoji="1" lang="ja-JP" altLang="en-US" sz="3600" dirty="0"/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6318" y="3602483"/>
                <a:ext cx="2055243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altLang="ja-JP" i="1" dirty="0"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ja-JP" altLang="en-US" dirty="0"/>
                  <a:t> 統計量：</a:t>
                </a:r>
                <a:endParaRPr lang="en-US" altLang="ja-JP" dirty="0"/>
              </a:p>
              <a:p>
                <a:endParaRPr kumimoji="1" lang="en-US" altLang="ja-JP" dirty="0"/>
              </a:p>
              <a:p>
                <a:r>
                  <a:rPr lang="ja-JP" altLang="en-US" dirty="0">
                    <a:latin typeface="Times New Roman" pitchFamily="18" charset="0"/>
                    <a:cs typeface="Times New Roman" pitchFamily="18" charset="0"/>
                  </a:rPr>
                  <a:t>上の式で定義された </a:t>
                </a:r>
                <a:r>
                  <a:rPr lang="en-US" altLang="ja-JP" i="1" dirty="0"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ja-JP" altLang="en-US" dirty="0"/>
                  <a:t> 統計量は，</a:t>
                </a:r>
                <a:r>
                  <a:rPr lang="ja-JP" altLang="en-US" u="sng" dirty="0">
                    <a:solidFill>
                      <a:srgbClr val="FF0000"/>
                    </a:solidFill>
                  </a:rPr>
                  <a:t>自由度</a:t>
                </a:r>
                <a:r>
                  <a:rPr lang="ja-JP" altLang="en-US" dirty="0"/>
                  <a:t>（</a:t>
                </a:r>
                <a:r>
                  <a:rPr lang="en-US" altLang="ja-JP" dirty="0"/>
                  <a:t>degree of freedom</a:t>
                </a:r>
                <a:r>
                  <a:rPr lang="ja-JP" altLang="en-US" dirty="0"/>
                  <a:t>） 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altLang="ja-JP" dirty="0"/>
                  <a:t> </a:t>
                </a:r>
                <a:r>
                  <a:rPr lang="ja-JP" altLang="en-US" dirty="0"/>
                  <a:t>の </a:t>
                </a:r>
                <a:r>
                  <a:rPr lang="en-US" altLang="ja-JP" i="1" dirty="0"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en-US" altLang="ja-JP" dirty="0"/>
                  <a:t> </a:t>
                </a:r>
                <a:r>
                  <a:rPr lang="ja-JP" altLang="en-US" dirty="0"/>
                  <a:t>分布に従う．</a:t>
                </a:r>
                <a:endParaRPr lang="en-US" altLang="ja-JP" dirty="0"/>
              </a:p>
              <a:p>
                <a:pPr lvl="1">
                  <a:buFont typeface="Wingdings" pitchFamily="2" charset="2"/>
                  <a:buChar char="Ø"/>
                </a:pPr>
                <a:r>
                  <a:rPr lang="ja-JP" altLang="en-US" dirty="0"/>
                  <a:t> 自由度が分布の形を決める．</a:t>
                </a:r>
                <a:endParaRPr lang="en-US" altLang="ja-JP" dirty="0"/>
              </a:p>
              <a:p>
                <a:pPr lvl="1">
                  <a:buFont typeface="Wingdings" pitchFamily="2" charset="2"/>
                  <a:buChar char="Ø"/>
                </a:pPr>
                <a:r>
                  <a:rPr lang="ja-JP" altLang="en-US" dirty="0"/>
                  <a:t> ここでの自由度は，標本の大きさより１小さい値．</a:t>
                </a:r>
                <a:endParaRPr lang="en-US" altLang="ja-JP" dirty="0"/>
              </a:p>
              <a:p>
                <a:pPr lvl="1">
                  <a:buFont typeface="Wingdings" pitchFamily="2" charset="2"/>
                  <a:buChar char="Ø"/>
                </a:pPr>
                <a:r>
                  <a:rPr lang="en-US" altLang="ja-JP" i="1" dirty="0">
                    <a:latin typeface="Times New Roman" pitchFamily="18" charset="0"/>
                    <a:cs typeface="Times New Roman" pitchFamily="18" charset="0"/>
                  </a:rPr>
                  <a:t> t</a:t>
                </a:r>
                <a:r>
                  <a:rPr lang="en-US" altLang="ja-JP" dirty="0"/>
                  <a:t>(20)</a:t>
                </a:r>
                <a:r>
                  <a:rPr lang="ja-JP" altLang="en-US" dirty="0"/>
                  <a:t> のように，カッコに入れて自由度を表記する．標本から統計量を具体的に計算したとき，</a:t>
                </a:r>
                <a:r>
                  <a:rPr lang="en-US" altLang="ja-JP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br>
                  <a:rPr lang="en-US" altLang="ja-JP" i="1" dirty="0">
                    <a:latin typeface="Times New Roman" pitchFamily="18" charset="0"/>
                    <a:cs typeface="Times New Roman" pitchFamily="18" charset="0"/>
                  </a:rPr>
                </a:b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𝑡</m:t>
                    </m:r>
                    <m:d>
                      <m:dPr>
                        <m:ctrlPr>
                          <a:rPr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20</m:t>
                        </m:r>
                      </m:e>
                    </m:d>
                    <m:r>
                      <a:rPr lang="en-US" altLang="ja-JP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=1.25</m:t>
                    </m:r>
                  </m:oMath>
                </a14:m>
                <a:r>
                  <a:rPr lang="en-US" altLang="ja-JP" dirty="0"/>
                  <a:t> </a:t>
                </a:r>
                <a:r>
                  <a:rPr lang="ja-JP" altLang="en-US" dirty="0" err="1"/>
                  <a:t>のように</a:t>
                </a:r>
                <a:r>
                  <a:rPr lang="ja-JP" altLang="en-US" dirty="0"/>
                  <a:t>書く．→　</a:t>
                </a:r>
                <a:r>
                  <a:rPr lang="en-US" altLang="ja-JP" i="1" dirty="0"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en-US" altLang="ja-JP" dirty="0"/>
                  <a:t> </a:t>
                </a:r>
                <a:r>
                  <a:rPr lang="ja-JP" altLang="en-US" dirty="0"/>
                  <a:t>検定（第８章）</a:t>
                </a:r>
                <a:endParaRPr lang="en-US" altLang="ja-JP" dirty="0"/>
              </a:p>
            </p:txBody>
          </p:sp>
        </mc:Choice>
        <mc:Fallback xmlns="">
          <p:sp>
            <p:nvSpPr>
              <p:cNvPr id="3" name="コンテンツ プレースホル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3504" r="-392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2771800" y="1479983"/>
                <a:ext cx="2592288" cy="98770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acc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kumimoji="1" lang="ja-JP" altLang="en-US" sz="3200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rad>
                    </m:oMath>
                  </m:oMathPara>
                </a14:m>
                <a:endParaRPr kumimoji="1" lang="ja-JP" altLang="en-US" sz="3200" dirty="0"/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1479983"/>
                <a:ext cx="2592288" cy="9877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標準正規分布と </a:t>
            </a:r>
            <a:r>
              <a:rPr kumimoji="1" lang="en-US" altLang="ja-JP" dirty="0"/>
              <a:t>t </a:t>
            </a:r>
            <a:r>
              <a:rPr kumimoji="1" lang="ja-JP" altLang="en-US" dirty="0"/>
              <a:t>分布</a:t>
            </a:r>
          </a:p>
        </p:txBody>
      </p:sp>
      <p:pic>
        <p:nvPicPr>
          <p:cNvPr id="4" name="コンテンツ プレースホルダ 3" descr="fig7_4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596" y="1214422"/>
            <a:ext cx="8390832" cy="4643470"/>
          </a:xfrm>
        </p:spPr>
      </p:pic>
      <p:sp>
        <p:nvSpPr>
          <p:cNvPr id="5" name="テキスト ボックス 4"/>
          <p:cNvSpPr txBox="1"/>
          <p:nvPr/>
        </p:nvSpPr>
        <p:spPr>
          <a:xfrm>
            <a:off x="5072066" y="1500174"/>
            <a:ext cx="3438762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28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1" lang="en-US" altLang="ja-JP" sz="2800" dirty="0"/>
              <a:t> </a:t>
            </a:r>
            <a:r>
              <a:rPr kumimoji="1" lang="ja-JP" altLang="en-US" sz="2800" dirty="0"/>
              <a:t>が大きければ，</a:t>
            </a:r>
            <a:r>
              <a:rPr lang="en-US" altLang="ja-JP" sz="2800" i="1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ja-JP" altLang="en-US" sz="2800" dirty="0"/>
              <a:t>≒</a:t>
            </a:r>
            <a:r>
              <a:rPr lang="en-US" altLang="ja-JP" sz="2800" i="1" dirty="0">
                <a:latin typeface="Times New Roman" pitchFamily="18" charset="0"/>
                <a:cs typeface="Times New Roman" pitchFamily="18" charset="0"/>
              </a:rPr>
              <a:t>s</a:t>
            </a:r>
          </a:p>
          <a:p>
            <a:r>
              <a:rPr kumimoji="1" lang="ja-JP" altLang="en-US" sz="2800" dirty="0"/>
              <a:t>なので，正規分布と</a:t>
            </a:r>
            <a:endParaRPr kumimoji="1" lang="en-US" altLang="ja-JP" sz="2800" dirty="0"/>
          </a:p>
          <a:p>
            <a:r>
              <a:rPr kumimoji="1" lang="ja-JP" altLang="en-US" sz="2800" dirty="0"/>
              <a:t>ほぼ重なる．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85720" y="1785926"/>
            <a:ext cx="3251211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28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ja-JP" alt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ja-JP" altLang="en-US" sz="2800" dirty="0"/>
              <a:t>分布の形は</a:t>
            </a:r>
            <a:r>
              <a:rPr kumimoji="1" lang="ja-JP" altLang="en-US" sz="2800" b="1" dirty="0">
                <a:solidFill>
                  <a:srgbClr val="FF0000"/>
                </a:solidFill>
              </a:rPr>
              <a:t>自由度</a:t>
            </a:r>
            <a:endParaRPr kumimoji="1" lang="en-US" altLang="ja-JP" sz="2800" b="1" dirty="0">
              <a:solidFill>
                <a:srgbClr val="FF0000"/>
              </a:solidFill>
            </a:endParaRPr>
          </a:p>
          <a:p>
            <a:r>
              <a:rPr lang="ja-JP" altLang="en-US" sz="2800" dirty="0"/>
              <a:t>（</a:t>
            </a:r>
            <a:r>
              <a:rPr lang="en-US" altLang="ja-JP" sz="28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ja-JP" sz="2800" dirty="0"/>
              <a:t>-1</a:t>
            </a:r>
            <a:r>
              <a:rPr lang="ja-JP" altLang="en-US" sz="2800" dirty="0"/>
              <a:t>）で</a:t>
            </a:r>
            <a:r>
              <a:rPr kumimoji="1" lang="ja-JP" altLang="en-US" sz="2800" dirty="0"/>
              <a:t>決まる．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28596" y="5857892"/>
            <a:ext cx="8358214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8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ja-JP" sz="2800" dirty="0"/>
              <a:t> </a:t>
            </a:r>
            <a:r>
              <a:rPr lang="ja-JP" altLang="en-US" sz="2800" dirty="0"/>
              <a:t>に含まれる誤差のため，正規分布より少し裾が広い．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47856BF5-4E07-495E-979F-1EEF76418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2843D7F-B7B2-4FED-9405-245F375AD674}"/>
              </a:ext>
            </a:extLst>
          </p:cNvPr>
          <p:cNvSpPr txBox="1"/>
          <p:nvPr/>
        </p:nvSpPr>
        <p:spPr>
          <a:xfrm>
            <a:off x="971600" y="1916832"/>
            <a:ext cx="7353295" cy="34163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curve(dt(x, df = 3), from = -5, to = 5, </a:t>
            </a:r>
            <a:r>
              <a:rPr kumimoji="1" lang="en-US" altLang="ja-JP" dirty="0" err="1">
                <a:latin typeface="Courier New" panose="02070309020205020404" pitchFamily="49" charset="0"/>
                <a:cs typeface="Courier New" panose="02070309020205020404" pitchFamily="49" charset="0"/>
              </a:rPr>
              <a:t>lty</a:t>
            </a:r>
            <a:r>
              <a:rPr kumimoji="1"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 = 2,</a:t>
            </a:r>
          </a:p>
          <a:p>
            <a:r>
              <a:rPr kumimoji="1"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1" lang="en-US" altLang="ja-JP" dirty="0" err="1">
                <a:latin typeface="Courier New" panose="02070309020205020404" pitchFamily="49" charset="0"/>
                <a:cs typeface="Courier New" panose="02070309020205020404" pitchFamily="49" charset="0"/>
              </a:rPr>
              <a:t>ylim</a:t>
            </a:r>
            <a:r>
              <a:rPr kumimoji="1"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 = c(0, 0.5), col = "red",</a:t>
            </a:r>
          </a:p>
          <a:p>
            <a:r>
              <a:rPr kumimoji="1"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1" lang="en-US" altLang="ja-JP" dirty="0" err="1">
                <a:latin typeface="Courier New" panose="02070309020205020404" pitchFamily="49" charset="0"/>
                <a:cs typeface="Courier New" panose="02070309020205020404" pitchFamily="49" charset="0"/>
              </a:rPr>
              <a:t>xlab</a:t>
            </a:r>
            <a:r>
              <a:rPr kumimoji="1"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 = "t or z", </a:t>
            </a:r>
            <a:r>
              <a:rPr kumimoji="1" lang="en-US" altLang="ja-JP" dirty="0" err="1">
                <a:latin typeface="Courier New" panose="02070309020205020404" pitchFamily="49" charset="0"/>
                <a:cs typeface="Courier New" panose="02070309020205020404" pitchFamily="49" charset="0"/>
              </a:rPr>
              <a:t>ylab</a:t>
            </a:r>
            <a:r>
              <a:rPr kumimoji="1"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 = "</a:t>
            </a:r>
            <a:r>
              <a:rPr kumimoji="1" lang="ja-JP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確率密度</a:t>
            </a:r>
            <a:r>
              <a:rPr kumimoji="1"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r>
              <a:rPr kumimoji="1"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curve(dt(x, df = 20), from = -5, to = 5, </a:t>
            </a:r>
            <a:r>
              <a:rPr kumimoji="1" lang="en-US" altLang="ja-JP" dirty="0" err="1">
                <a:latin typeface="Courier New" panose="02070309020205020404" pitchFamily="49" charset="0"/>
                <a:cs typeface="Courier New" panose="02070309020205020404" pitchFamily="49" charset="0"/>
              </a:rPr>
              <a:t>lty</a:t>
            </a:r>
            <a:r>
              <a:rPr kumimoji="1"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 = 3,</a:t>
            </a:r>
          </a:p>
          <a:p>
            <a:r>
              <a:rPr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1"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col = "blue", add = TRUE)</a:t>
            </a:r>
          </a:p>
          <a:p>
            <a:endParaRPr kumimoji="1" lang="en-US" altLang="ja-JP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kumimoji="1"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curve(</a:t>
            </a:r>
            <a:r>
              <a:rPr kumimoji="1" lang="en-US" altLang="ja-JP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dnorm</a:t>
            </a:r>
            <a:r>
              <a:rPr kumimoji="1"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, from = -5, to = 5, </a:t>
            </a:r>
            <a:r>
              <a:rPr kumimoji="1" lang="en-US" altLang="ja-JP" dirty="0" err="1">
                <a:latin typeface="Courier New" panose="02070309020205020404" pitchFamily="49" charset="0"/>
                <a:cs typeface="Courier New" panose="02070309020205020404" pitchFamily="49" charset="0"/>
              </a:rPr>
              <a:t>lty</a:t>
            </a:r>
            <a:r>
              <a:rPr kumimoji="1"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 = 1, add = TRUE)</a:t>
            </a:r>
          </a:p>
          <a:p>
            <a:endParaRPr kumimoji="1" lang="en-US" altLang="ja-JP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kumimoji="1"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legend("</a:t>
            </a:r>
            <a:r>
              <a:rPr kumimoji="1" lang="en-US" altLang="ja-JP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topleft</a:t>
            </a:r>
            <a:r>
              <a:rPr kumimoji="1"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kumimoji="1" lang="en-US" altLang="ja-JP" dirty="0" err="1">
                <a:latin typeface="Courier New" panose="02070309020205020404" pitchFamily="49" charset="0"/>
                <a:cs typeface="Courier New" panose="02070309020205020404" pitchFamily="49" charset="0"/>
              </a:rPr>
              <a:t>lty</a:t>
            </a:r>
            <a:r>
              <a:rPr kumimoji="1"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 = c(2, 3, 1),</a:t>
            </a:r>
          </a:p>
          <a:p>
            <a:r>
              <a:rPr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kumimoji="1"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legend = c("t(3)", "t(20)", "z"),</a:t>
            </a:r>
          </a:p>
          <a:p>
            <a:r>
              <a:rPr kumimoji="1"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       col = c("red", "blue", "black")</a:t>
            </a:r>
          </a:p>
          <a:p>
            <a:r>
              <a:rPr kumimoji="1" lang="en-US" altLang="ja-JP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kumimoji="1" lang="ja-JP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806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1138</TotalTime>
  <Words>1559</Words>
  <Application>Microsoft Office PowerPoint</Application>
  <PresentationFormat>画面に合わせる (4:3)</PresentationFormat>
  <Paragraphs>166</Paragraphs>
  <Slides>23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23</vt:i4>
      </vt:variant>
    </vt:vector>
  </HeadingPairs>
  <TitlesOfParts>
    <vt:vector size="30" baseType="lpstr">
      <vt:lpstr>Arial</vt:lpstr>
      <vt:lpstr>Calibri</vt:lpstr>
      <vt:lpstr>Cambria Math</vt:lpstr>
      <vt:lpstr>Courier New</vt:lpstr>
      <vt:lpstr>Times New Roman</vt:lpstr>
      <vt:lpstr>Wingdings</vt:lpstr>
      <vt:lpstr>Office テーマ</vt:lpstr>
      <vt:lpstr>ホーエル『初等統計学』 第７章４節～５節　推定（２）</vt:lpstr>
      <vt:lpstr>正規分布を利用した 母平均の区間推定</vt:lpstr>
      <vt:lpstr>PowerPoint プレゼンテーション</vt:lpstr>
      <vt:lpstr>PowerPoint プレゼンテーション</vt:lpstr>
      <vt:lpstr>スチューデントの t 分布</vt:lpstr>
      <vt:lpstr>PowerPoint プレゼンテーション</vt:lpstr>
      <vt:lpstr>PowerPoint プレゼンテーション</vt:lpstr>
      <vt:lpstr>標準正規分布と t 分布</vt:lpstr>
      <vt:lpstr>PowerPoint プレゼンテーション</vt:lpstr>
      <vt:lpstr>PowerPoint プレゼンテーション</vt:lpstr>
      <vt:lpstr>自由度</vt:lpstr>
      <vt:lpstr>スチューデントの t 分布を利用した 母平均の区間推定</vt:lpstr>
      <vt:lpstr>PowerPoint プレゼンテーション</vt:lpstr>
      <vt:lpstr>PowerPoint プレゼンテーション</vt:lpstr>
      <vt:lpstr>自由度14の t 分布を利用した 母平均の95%信頼区間</vt:lpstr>
      <vt:lpstr>t 分布を利用した，母平均の 100(1-α)％信頼区間の構成方法</vt:lpstr>
      <vt:lpstr>PowerPoint プレゼンテーション</vt:lpstr>
      <vt:lpstr>PowerPoint プレゼンテーション</vt:lpstr>
      <vt:lpstr>「スチューデント」とは？</vt:lpstr>
      <vt:lpstr>割合 p の推定</vt:lpstr>
      <vt:lpstr>PowerPoint プレゼンテーション</vt:lpstr>
      <vt:lpstr>PowerPoint プレゼンテーション</vt:lpstr>
      <vt:lpstr>標本の大きさの決定</vt:lpstr>
    </vt:vector>
  </TitlesOfParts>
  <Company>Aoyama Gakuin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ホーエル『初等統計学』 第７章４節～５節　推定（２）</dc:title>
  <dc:creator>Atsushi TERAO</dc:creator>
  <cp:lastModifiedBy>寺尾 敦</cp:lastModifiedBy>
  <cp:revision>114</cp:revision>
  <dcterms:created xsi:type="dcterms:W3CDTF">2008-12-11T03:08:27Z</dcterms:created>
  <dcterms:modified xsi:type="dcterms:W3CDTF">2020-12-14T09:52:05Z</dcterms:modified>
</cp:coreProperties>
</file>