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79" r:id="rId9"/>
    <p:sldId id="284" r:id="rId10"/>
    <p:sldId id="283" r:id="rId11"/>
    <p:sldId id="288" r:id="rId12"/>
    <p:sldId id="282" r:id="rId13"/>
    <p:sldId id="286" r:id="rId14"/>
    <p:sldId id="257" r:id="rId15"/>
    <p:sldId id="280" r:id="rId16"/>
    <p:sldId id="290" r:id="rId17"/>
    <p:sldId id="265" r:id="rId18"/>
    <p:sldId id="289" r:id="rId19"/>
    <p:sldId id="281" r:id="rId20"/>
    <p:sldId id="285" r:id="rId21"/>
    <p:sldId id="287" r:id="rId22"/>
    <p:sldId id="266" r:id="rId23"/>
    <p:sldId id="276" r:id="rId24"/>
    <p:sldId id="277" r:id="rId25"/>
    <p:sldId id="278" r:id="rId26"/>
    <p:sldId id="267" r:id="rId27"/>
    <p:sldId id="273" r:id="rId28"/>
    <p:sldId id="271" r:id="rId29"/>
    <p:sldId id="270" r:id="rId30"/>
    <p:sldId id="291" r:id="rId31"/>
    <p:sldId id="292" r:id="rId32"/>
    <p:sldId id="293"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46746F6-83F8-488C-9216-8E3B0B7CD53F}" type="datetimeFigureOut">
              <a:rPr kumimoji="1" lang="ja-JP" altLang="en-US" smtClean="0"/>
              <a:pPr/>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5EA3DDC-6032-4E54-A790-800C179371A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746F6-83F8-488C-9216-8E3B0B7CD53F}" type="datetimeFigureOut">
              <a:rPr kumimoji="1" lang="ja-JP" altLang="en-US" smtClean="0"/>
              <a:pPr/>
              <a:t>2020/12/7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A3DDC-6032-4E54-A790-800C179371A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oleObject" Target="../embeddings/oleObject1.bin"/><Relationship Id="rId7" Type="http://schemas.openxmlformats.org/officeDocument/2006/relationships/image" Target="../media/image120.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3.wmf"/><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oleObject" Target="../embeddings/oleObject1.bin"/><Relationship Id="rId7" Type="http://schemas.openxmlformats.org/officeDocument/2006/relationships/image" Target="../media/image28.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13.wmf"/><Relationship Id="rId9"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0.png"/><Relationship Id="rId2" Type="http://schemas.openxmlformats.org/officeDocument/2006/relationships/image" Target="../media/image24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26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0.png"/><Relationship Id="rId2" Type="http://schemas.openxmlformats.org/officeDocument/2006/relationships/image" Target="../media/image280.png"/><Relationship Id="rId1" Type="http://schemas.openxmlformats.org/officeDocument/2006/relationships/slideLayout" Target="../slideLayouts/slideLayout7.xml"/><Relationship Id="rId4" Type="http://schemas.openxmlformats.org/officeDocument/2006/relationships/image" Target="../media/image30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image" Target="../media/image3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ホーエル</a:t>
            </a:r>
            <a:r>
              <a:rPr lang="en-US" altLang="ja-JP" dirty="0"/>
              <a:t>『</a:t>
            </a:r>
            <a:r>
              <a:rPr lang="ja-JP" altLang="en-US" dirty="0"/>
              <a:t>初等統計学</a:t>
            </a:r>
            <a:r>
              <a:rPr lang="en-US" altLang="ja-JP" dirty="0"/>
              <a:t>』</a:t>
            </a:r>
            <a:br>
              <a:rPr lang="en-US" altLang="ja-JP" dirty="0"/>
            </a:br>
            <a:r>
              <a:rPr lang="ja-JP" altLang="en-US" dirty="0"/>
              <a:t>第７章１節～３節　推定（１）</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lang="ja-JP" altLang="en-US" dirty="0"/>
          </a:p>
        </p:txBody>
      </p:sp>
      <p:sp>
        <p:nvSpPr>
          <p:cNvPr id="4" name="テキスト ボックス 3"/>
          <p:cNvSpPr txBox="1"/>
          <p:nvPr/>
        </p:nvSpPr>
        <p:spPr>
          <a:xfrm>
            <a:off x="755576" y="836711"/>
            <a:ext cx="2954655" cy="646331"/>
          </a:xfrm>
          <a:prstGeom prst="rect">
            <a:avLst/>
          </a:prstGeom>
          <a:noFill/>
        </p:spPr>
        <p:txBody>
          <a:bodyPr wrap="none" rtlCol="0">
            <a:spAutoFit/>
          </a:bodyPr>
          <a:lstStyle/>
          <a:p>
            <a:r>
              <a:rPr kumimoji="1" lang="ja-JP" altLang="en-US" dirty="0"/>
              <a:t>青山学院大学社会情報学部</a:t>
            </a:r>
            <a:endParaRPr kumimoji="1" lang="en-US" altLang="ja-JP" dirty="0"/>
          </a:p>
          <a:p>
            <a:r>
              <a:rPr lang="ja-JP" altLang="en-US" dirty="0"/>
              <a:t>「統計入門」第</a:t>
            </a:r>
            <a:r>
              <a:rPr lang="en-US" altLang="ja-JP" dirty="0"/>
              <a:t>11</a:t>
            </a:r>
            <a:r>
              <a:rPr lang="ja-JP" altLang="en-US" dirty="0"/>
              <a:t>回</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標本平均の分布</a:t>
            </a:r>
            <a:endParaRPr lang="en-US" altLang="ja-JP" dirty="0"/>
          </a:p>
          <a:p>
            <a:pPr lvl="1"/>
            <a:r>
              <a:rPr lang="ja-JP" altLang="en-US" dirty="0"/>
              <a:t>母集団での分布が正規分布ならば，標本平均の分布は正規分布となる．</a:t>
            </a:r>
            <a:endParaRPr lang="en-US" altLang="ja-JP" dirty="0"/>
          </a:p>
          <a:p>
            <a:pPr lvl="1"/>
            <a:endParaRPr lang="en-US" altLang="ja-JP" dirty="0"/>
          </a:p>
          <a:p>
            <a:pPr lvl="1"/>
            <a:endParaRPr kumimoji="1" lang="en-US" altLang="ja-JP" dirty="0"/>
          </a:p>
          <a:p>
            <a:pPr lvl="1"/>
            <a:r>
              <a:rPr kumimoji="1" lang="ja-JP" altLang="en-US" dirty="0"/>
              <a:t>大標本（</a:t>
            </a:r>
            <a:r>
              <a:rPr lang="ja-JP" altLang="en-US" dirty="0"/>
              <a:t>おおむね </a:t>
            </a:r>
            <a:r>
              <a:rPr lang="en-US" altLang="ja-JP" i="1" dirty="0">
                <a:latin typeface="Times New Roman" panose="02020603050405020304" pitchFamily="18" charset="0"/>
                <a:cs typeface="Times New Roman" panose="02020603050405020304" pitchFamily="18" charset="0"/>
              </a:rPr>
              <a:t>n</a:t>
            </a:r>
            <a:r>
              <a:rPr lang="en-US" altLang="ja-JP" dirty="0"/>
              <a:t> = 25 </a:t>
            </a:r>
            <a:r>
              <a:rPr lang="ja-JP" altLang="en-US" dirty="0"/>
              <a:t>以上</a:t>
            </a:r>
            <a:r>
              <a:rPr kumimoji="1" lang="ja-JP" altLang="en-US" dirty="0"/>
              <a:t>）であれば，母集団分布が何であれ，</a:t>
            </a:r>
            <a:r>
              <a:rPr lang="ja-JP" altLang="en-US" dirty="0"/>
              <a:t>標本平均の分布は正規分布となる．</a:t>
            </a:r>
            <a:endParaRPr lang="en-US" altLang="ja-JP" dirty="0"/>
          </a:p>
        </p:txBody>
      </p:sp>
      <p:sp>
        <p:nvSpPr>
          <p:cNvPr id="7" name="スライド番号プレースホルダー 6"/>
          <p:cNvSpPr>
            <a:spLocks noGrp="1"/>
          </p:cNvSpPr>
          <p:nvPr>
            <p:ph type="sldNum" sz="quarter" idx="12"/>
          </p:nvPr>
        </p:nvSpPr>
        <p:spPr/>
        <p:txBody>
          <a:bodyPr/>
          <a:lstStyle/>
          <a:p>
            <a:fld id="{D3B39F16-3AC4-49CE-9192-24868322B5C5}" type="slidenum">
              <a:rPr kumimoji="1" lang="ja-JP" altLang="en-US" smtClean="0"/>
              <a:t>10</a:t>
            </a:fld>
            <a:endParaRPr kumimoji="1" lang="ja-JP" altLang="en-US"/>
          </a:p>
        </p:txBody>
      </p:sp>
      <mc:AlternateContent xmlns:mc="http://schemas.openxmlformats.org/markup-compatibility/2006" xmlns:a14="http://schemas.microsoft.com/office/drawing/2010/main">
        <mc:Choice Requires="a14">
          <p:sp>
            <p:nvSpPr>
              <p:cNvPr id="8" name="テキスト ボックス 7"/>
              <p:cNvSpPr txBox="1"/>
              <p:nvPr/>
            </p:nvSpPr>
            <p:spPr>
              <a:xfrm>
                <a:off x="2051720" y="3278028"/>
                <a:ext cx="2154692"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𝑋</m:t>
                      </m:r>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𝑁</m:t>
                      </m:r>
                      <m:d>
                        <m:dPr>
                          <m:ctrlPr>
                            <a:rPr kumimoji="1" lang="en-US" altLang="ja-JP" sz="3200" b="0" i="1" smtClean="0">
                              <a:latin typeface="Cambria Math" panose="02040503050406030204" pitchFamily="18" charset="0"/>
                              <a:ea typeface="Cambria Math" panose="02040503050406030204" pitchFamily="18" charset="0"/>
                            </a:rPr>
                          </m:ctrlPr>
                        </m:dPr>
                        <m:e>
                          <m:r>
                            <a:rPr kumimoji="1" lang="ja-JP" altLang="en-US" sz="3200" b="0" i="1" smtClean="0">
                              <a:latin typeface="Cambria Math" panose="02040503050406030204" pitchFamily="18" charset="0"/>
                              <a:ea typeface="Cambria Math" panose="02040503050406030204" pitchFamily="18" charset="0"/>
                            </a:rPr>
                            <m:t>𝜇</m:t>
                          </m:r>
                          <m:r>
                            <a:rPr kumimoji="1" lang="en-US" altLang="ja-JP" sz="3200" b="0" i="1" smtClean="0">
                              <a:latin typeface="Cambria Math" panose="02040503050406030204" pitchFamily="18" charset="0"/>
                              <a:ea typeface="Cambria Math" panose="02040503050406030204" pitchFamily="18" charset="0"/>
                            </a:rPr>
                            <m:t>,</m:t>
                          </m:r>
                          <m:sSup>
                            <m:sSupPr>
                              <m:ctrlPr>
                                <a:rPr kumimoji="1" lang="en-US" altLang="ja-JP" sz="3200" b="0" i="1" smtClean="0">
                                  <a:latin typeface="Cambria Math" panose="02040503050406030204" pitchFamily="18" charset="0"/>
                                  <a:ea typeface="Cambria Math" panose="02040503050406030204" pitchFamily="18" charset="0"/>
                                </a:rPr>
                              </m:ctrlPr>
                            </m:sSupPr>
                            <m:e>
                              <m:r>
                                <a:rPr kumimoji="1" lang="ja-JP" altLang="en-US" sz="3200" b="0" i="1" smtClean="0">
                                  <a:latin typeface="Cambria Math" panose="02040503050406030204" pitchFamily="18" charset="0"/>
                                  <a:ea typeface="Cambria Math" panose="02040503050406030204" pitchFamily="18" charset="0"/>
                                </a:rPr>
                                <m:t>𝜎</m:t>
                              </m:r>
                            </m:e>
                            <m:sup>
                              <m:r>
                                <a:rPr kumimoji="1" lang="en-US" altLang="ja-JP" sz="3200" b="0" i="1" smtClean="0">
                                  <a:latin typeface="Cambria Math" panose="02040503050406030204" pitchFamily="18" charset="0"/>
                                  <a:ea typeface="Cambria Math" panose="02040503050406030204" pitchFamily="18" charset="0"/>
                                </a:rPr>
                                <m:t>2</m:t>
                              </m:r>
                            </m:sup>
                          </m:sSup>
                        </m:e>
                      </m:d>
                    </m:oMath>
                  </m:oMathPara>
                </a14:m>
                <a:endParaRPr kumimoji="1" lang="ja-JP" altLang="en-US" sz="32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2051720" y="3278028"/>
                <a:ext cx="2154692" cy="49244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5114382" y="2970988"/>
                <a:ext cx="2664447" cy="11065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𝑋</m:t>
                          </m:r>
                        </m:e>
                      </m:acc>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𝑁</m:t>
                      </m:r>
                      <m:d>
                        <m:dPr>
                          <m:ctrlPr>
                            <a:rPr kumimoji="1" lang="en-US" altLang="ja-JP" sz="3200" b="0" i="1" smtClean="0">
                              <a:latin typeface="Cambria Math" panose="02040503050406030204" pitchFamily="18" charset="0"/>
                              <a:ea typeface="Cambria Math" panose="02040503050406030204" pitchFamily="18" charset="0"/>
                            </a:rPr>
                          </m:ctrlPr>
                        </m:dPr>
                        <m:e>
                          <m:r>
                            <a:rPr kumimoji="1" lang="ja-JP" altLang="en-US" sz="3200" b="0" i="1" smtClean="0">
                              <a:latin typeface="Cambria Math" panose="02040503050406030204" pitchFamily="18" charset="0"/>
                              <a:ea typeface="Cambria Math" panose="02040503050406030204" pitchFamily="18" charset="0"/>
                            </a:rPr>
                            <m:t>𝜇</m:t>
                          </m:r>
                          <m:r>
                            <a:rPr kumimoji="1" lang="en-US" altLang="ja-JP" sz="3200" b="0" i="1" smtClean="0">
                              <a:latin typeface="Cambria Math" panose="02040503050406030204" pitchFamily="18" charset="0"/>
                              <a:ea typeface="Cambria Math" panose="02040503050406030204" pitchFamily="18" charset="0"/>
                            </a:rPr>
                            <m:t>,</m:t>
                          </m:r>
                          <m:sSup>
                            <m:sSupPr>
                              <m:ctrlPr>
                                <a:rPr kumimoji="1" lang="en-US" altLang="ja-JP" sz="3200" b="0" i="1" smtClean="0">
                                  <a:latin typeface="Cambria Math" panose="02040503050406030204" pitchFamily="18" charset="0"/>
                                  <a:ea typeface="Cambria Math" panose="02040503050406030204" pitchFamily="18" charset="0"/>
                                </a:rPr>
                              </m:ctrlPr>
                            </m:sSupPr>
                            <m:e>
                              <m:f>
                                <m:fPr>
                                  <m:ctrlPr>
                                    <a:rPr kumimoji="1" lang="en-US" altLang="ja-JP" sz="3200" b="0" i="1" smtClean="0">
                                      <a:latin typeface="Cambria Math" panose="02040503050406030204" pitchFamily="18" charset="0"/>
                                      <a:ea typeface="Cambria Math" panose="02040503050406030204" pitchFamily="18" charset="0"/>
                                    </a:rPr>
                                  </m:ctrlPr>
                                </m:fPr>
                                <m:num>
                                  <m:r>
                                    <a:rPr kumimoji="1" lang="en-US" altLang="ja-JP" sz="3200" b="0" i="1" smtClean="0">
                                      <a:latin typeface="Cambria Math" panose="02040503050406030204" pitchFamily="18" charset="0"/>
                                      <a:ea typeface="Cambria Math" panose="02040503050406030204" pitchFamily="18" charset="0"/>
                                    </a:rPr>
                                    <m:t>1</m:t>
                                  </m:r>
                                </m:num>
                                <m:den>
                                  <m:r>
                                    <a:rPr kumimoji="1" lang="en-US" altLang="ja-JP" sz="3200" b="0" i="1" smtClean="0">
                                      <a:latin typeface="Cambria Math" panose="02040503050406030204" pitchFamily="18" charset="0"/>
                                      <a:ea typeface="Cambria Math" panose="02040503050406030204" pitchFamily="18" charset="0"/>
                                    </a:rPr>
                                    <m:t>𝑛</m:t>
                                  </m:r>
                                </m:den>
                              </m:f>
                              <m:r>
                                <a:rPr kumimoji="1" lang="ja-JP" altLang="en-US" sz="3200" b="0" i="1" smtClean="0">
                                  <a:latin typeface="Cambria Math" panose="02040503050406030204" pitchFamily="18" charset="0"/>
                                  <a:ea typeface="Cambria Math" panose="02040503050406030204" pitchFamily="18" charset="0"/>
                                </a:rPr>
                                <m:t>𝜎</m:t>
                              </m:r>
                            </m:e>
                            <m:sup>
                              <m:r>
                                <a:rPr kumimoji="1" lang="en-US" altLang="ja-JP" sz="3200" b="0" i="1" smtClean="0">
                                  <a:latin typeface="Cambria Math" panose="02040503050406030204" pitchFamily="18" charset="0"/>
                                  <a:ea typeface="Cambria Math" panose="02040503050406030204" pitchFamily="18" charset="0"/>
                                </a:rPr>
                                <m:t>2</m:t>
                              </m:r>
                            </m:sup>
                          </m:sSup>
                        </m:e>
                      </m:d>
                    </m:oMath>
                  </m:oMathPara>
                </a14:m>
                <a:endParaRPr kumimoji="1" lang="ja-JP" altLang="en-US" sz="32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5114382" y="2970988"/>
                <a:ext cx="2664447" cy="1106521"/>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2449935" y="5188915"/>
                <a:ext cx="2664447" cy="11065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𝑋</m:t>
                          </m:r>
                        </m:e>
                      </m:acc>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𝑁</m:t>
                      </m:r>
                      <m:d>
                        <m:dPr>
                          <m:ctrlPr>
                            <a:rPr kumimoji="1" lang="en-US" altLang="ja-JP" sz="3200" b="0" i="1" smtClean="0">
                              <a:latin typeface="Cambria Math" panose="02040503050406030204" pitchFamily="18" charset="0"/>
                              <a:ea typeface="Cambria Math" panose="02040503050406030204" pitchFamily="18" charset="0"/>
                            </a:rPr>
                          </m:ctrlPr>
                        </m:dPr>
                        <m:e>
                          <m:r>
                            <a:rPr kumimoji="1" lang="ja-JP" altLang="en-US" sz="3200" b="0" i="1" smtClean="0">
                              <a:latin typeface="Cambria Math" panose="02040503050406030204" pitchFamily="18" charset="0"/>
                              <a:ea typeface="Cambria Math" panose="02040503050406030204" pitchFamily="18" charset="0"/>
                            </a:rPr>
                            <m:t>𝜇</m:t>
                          </m:r>
                          <m:r>
                            <a:rPr kumimoji="1" lang="en-US" altLang="ja-JP" sz="3200" b="0" i="1" smtClean="0">
                              <a:latin typeface="Cambria Math" panose="02040503050406030204" pitchFamily="18" charset="0"/>
                              <a:ea typeface="Cambria Math" panose="02040503050406030204" pitchFamily="18" charset="0"/>
                            </a:rPr>
                            <m:t>,</m:t>
                          </m:r>
                          <m:sSup>
                            <m:sSupPr>
                              <m:ctrlPr>
                                <a:rPr kumimoji="1" lang="en-US" altLang="ja-JP" sz="3200" b="0" i="1" smtClean="0">
                                  <a:latin typeface="Cambria Math" panose="02040503050406030204" pitchFamily="18" charset="0"/>
                                  <a:ea typeface="Cambria Math" panose="02040503050406030204" pitchFamily="18" charset="0"/>
                                </a:rPr>
                              </m:ctrlPr>
                            </m:sSupPr>
                            <m:e>
                              <m:f>
                                <m:fPr>
                                  <m:ctrlPr>
                                    <a:rPr kumimoji="1" lang="en-US" altLang="ja-JP" sz="3200" b="0" i="1" smtClean="0">
                                      <a:latin typeface="Cambria Math" panose="02040503050406030204" pitchFamily="18" charset="0"/>
                                      <a:ea typeface="Cambria Math" panose="02040503050406030204" pitchFamily="18" charset="0"/>
                                    </a:rPr>
                                  </m:ctrlPr>
                                </m:fPr>
                                <m:num>
                                  <m:r>
                                    <a:rPr kumimoji="1" lang="en-US" altLang="ja-JP" sz="3200" b="0" i="1" smtClean="0">
                                      <a:latin typeface="Cambria Math" panose="02040503050406030204" pitchFamily="18" charset="0"/>
                                      <a:ea typeface="Cambria Math" panose="02040503050406030204" pitchFamily="18" charset="0"/>
                                    </a:rPr>
                                    <m:t>1</m:t>
                                  </m:r>
                                </m:num>
                                <m:den>
                                  <m:r>
                                    <a:rPr kumimoji="1" lang="en-US" altLang="ja-JP" sz="3200" b="0" i="1" smtClean="0">
                                      <a:latin typeface="Cambria Math" panose="02040503050406030204" pitchFamily="18" charset="0"/>
                                      <a:ea typeface="Cambria Math" panose="02040503050406030204" pitchFamily="18" charset="0"/>
                                    </a:rPr>
                                    <m:t>𝑛</m:t>
                                  </m:r>
                                </m:den>
                              </m:f>
                              <m:r>
                                <a:rPr kumimoji="1" lang="ja-JP" altLang="en-US" sz="3200" b="0" i="1" smtClean="0">
                                  <a:latin typeface="Cambria Math" panose="02040503050406030204" pitchFamily="18" charset="0"/>
                                  <a:ea typeface="Cambria Math" panose="02040503050406030204" pitchFamily="18" charset="0"/>
                                </a:rPr>
                                <m:t>𝜎</m:t>
                              </m:r>
                            </m:e>
                            <m:sup>
                              <m:r>
                                <a:rPr kumimoji="1" lang="en-US" altLang="ja-JP" sz="3200" b="0" i="1" smtClean="0">
                                  <a:latin typeface="Cambria Math" panose="02040503050406030204" pitchFamily="18" charset="0"/>
                                  <a:ea typeface="Cambria Math" panose="02040503050406030204" pitchFamily="18" charset="0"/>
                                </a:rPr>
                                <m:t>2</m:t>
                              </m:r>
                            </m:sup>
                          </m:sSup>
                        </m:e>
                      </m:d>
                    </m:oMath>
                  </m:oMathPara>
                </a14:m>
                <a:endParaRPr kumimoji="1" lang="ja-JP" altLang="en-US" sz="32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2449935" y="5188915"/>
                <a:ext cx="2664447" cy="1106521"/>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61076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867F3-EE0E-441B-B3AB-F77DF0C9366B}"/>
              </a:ext>
            </a:extLst>
          </p:cNvPr>
          <p:cNvSpPr>
            <a:spLocks noGrp="1"/>
          </p:cNvSpPr>
          <p:nvPr>
            <p:ph type="title"/>
          </p:nvPr>
        </p:nvSpPr>
        <p:spPr/>
        <p:txBody>
          <a:bodyPr/>
          <a:lstStyle/>
          <a:p>
            <a:endParaRPr kumimoji="1" lang="ja-JP" altLang="en-US"/>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DAA2B601-4C50-4D88-8AAD-6FF916601795}"/>
                  </a:ext>
                </a:extLst>
              </p:cNvPr>
              <p:cNvSpPr>
                <a:spLocks noGrp="1"/>
              </p:cNvSpPr>
              <p:nvPr>
                <p:ph idx="1"/>
              </p:nvPr>
            </p:nvSpPr>
            <p:spPr/>
            <p:txBody>
              <a:bodyPr/>
              <a:lstStyle/>
              <a:p>
                <a:r>
                  <a:rPr lang="ja-JP" altLang="en-US" dirty="0"/>
                  <a:t>母集団が正規分布であるか，大標本の場合，ひとつの標本から得られる標本平均 </a:t>
                </a:r>
                <a14:m>
                  <m:oMath xmlns:m="http://schemas.openxmlformats.org/officeDocument/2006/math">
                    <m:acc>
                      <m:accPr>
                        <m:chr m:val="̅"/>
                        <m:ctrlPr>
                          <a:rPr lang="ja-JP" altLang="en-US" i="1" smtClean="0">
                            <a:latin typeface="Cambria Math" panose="02040503050406030204" pitchFamily="18" charset="0"/>
                          </a:rPr>
                        </m:ctrlPr>
                      </m:accPr>
                      <m:e>
                        <m:r>
                          <a:rPr lang="en-US" altLang="ja-JP" b="0" i="1" smtClean="0">
                            <a:latin typeface="Cambria Math" panose="02040503050406030204" pitchFamily="18" charset="0"/>
                          </a:rPr>
                          <m:t>𝑋</m:t>
                        </m:r>
                      </m:e>
                    </m:acc>
                  </m:oMath>
                </a14:m>
                <a:r>
                  <a:rPr lang="ja-JP" altLang="en-US" dirty="0"/>
                  <a:t> は，</a:t>
                </a:r>
                <a:r>
                  <a:rPr lang="en-US" altLang="ja-JP" dirty="0"/>
                  <a:t>0.95 </a:t>
                </a:r>
                <a:r>
                  <a:rPr lang="ja-JP" altLang="en-US" dirty="0"/>
                  <a:t>の確率で，</a:t>
                </a:r>
                <a14:m>
                  <m:oMath xmlns:m="http://schemas.openxmlformats.org/officeDocument/2006/math">
                    <m:r>
                      <a:rPr lang="ja-JP" altLang="en-US" i="1" smtClean="0">
                        <a:latin typeface="Cambria Math" panose="02040503050406030204" pitchFamily="18" charset="0"/>
                      </a:rPr>
                      <m:t>𝜇</m:t>
                    </m:r>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1.96</m:t>
                    </m:r>
                    <m:f>
                      <m:fPr>
                        <m:ctrlPr>
                          <a:rPr lang="en-US" altLang="ja-JP" b="0" i="1" smtClean="0">
                            <a:latin typeface="Cambria Math" panose="02040503050406030204" pitchFamily="18" charset="0"/>
                            <a:ea typeface="Cambria Math" panose="02040503050406030204" pitchFamily="18" charset="0"/>
                          </a:rPr>
                        </m:ctrlPr>
                      </m:fPr>
                      <m:num>
                        <m:r>
                          <a:rPr lang="ja-JP" altLang="en-US" b="0" i="1" smtClean="0">
                            <a:latin typeface="Cambria Math" panose="02040503050406030204" pitchFamily="18" charset="0"/>
                            <a:ea typeface="Cambria Math" panose="02040503050406030204" pitchFamily="18" charset="0"/>
                          </a:rPr>
                          <m:t>𝜎</m:t>
                        </m:r>
                      </m:num>
                      <m:den>
                        <m:rad>
                          <m:radPr>
                            <m:degHide m:val="on"/>
                            <m:ctrlPr>
                              <a:rPr lang="en-US" altLang="ja-JP" b="0" i="1" smtClean="0">
                                <a:latin typeface="Cambria Math" panose="02040503050406030204" pitchFamily="18" charset="0"/>
                                <a:ea typeface="Cambria Math" panose="02040503050406030204" pitchFamily="18" charset="0"/>
                              </a:rPr>
                            </m:ctrlPr>
                          </m:radPr>
                          <m:deg/>
                          <m:e>
                            <m:r>
                              <a:rPr lang="en-US" altLang="ja-JP" b="0" i="1" smtClean="0">
                                <a:latin typeface="Cambria Math" panose="02040503050406030204" pitchFamily="18" charset="0"/>
                                <a:ea typeface="Cambria Math" panose="02040503050406030204" pitchFamily="18" charset="0"/>
                              </a:rPr>
                              <m:t>𝑛</m:t>
                            </m:r>
                          </m:e>
                        </m:rad>
                      </m:den>
                    </m:f>
                  </m:oMath>
                </a14:m>
                <a:r>
                  <a:rPr lang="ja-JP" altLang="en-US" dirty="0"/>
                  <a:t> の範囲にある．</a:t>
                </a:r>
                <a:endParaRPr lang="en-US" altLang="ja-JP" dirty="0"/>
              </a:p>
              <a:p>
                <a:endParaRPr kumimoji="1" lang="en-US" altLang="ja-JP" dirty="0"/>
              </a:p>
              <a:p>
                <a:endParaRPr kumimoji="1" lang="en-US" altLang="ja-JP" dirty="0"/>
              </a:p>
              <a:p>
                <a:r>
                  <a:rPr kumimoji="1" lang="ja-JP" altLang="en-US" dirty="0"/>
                  <a:t>点推定の誤差</a:t>
                </a:r>
              </a:p>
            </p:txBody>
          </p:sp>
        </mc:Choice>
        <mc:Fallback>
          <p:sp>
            <p:nvSpPr>
              <p:cNvPr id="3" name="コンテンツ プレースホルダー 2">
                <a:extLst>
                  <a:ext uri="{FF2B5EF4-FFF2-40B4-BE49-F238E27FC236}">
                    <a16:creationId xmlns:a16="http://schemas.microsoft.com/office/drawing/2014/main" id="{DAA2B601-4C50-4D88-8AAD-6FF916601795}"/>
                  </a:ext>
                </a:extLst>
              </p:cNvPr>
              <p:cNvSpPr>
                <a:spLocks noGrp="1" noRot="1" noChangeAspect="1" noMove="1" noResize="1" noEditPoints="1" noAdjustHandles="1" noChangeArrowheads="1" noChangeShapeType="1" noTextEdit="1"/>
              </p:cNvSpPr>
              <p:nvPr>
                <p:ph idx="1"/>
              </p:nvPr>
            </p:nvSpPr>
            <p:spPr>
              <a:blipFill>
                <a:blip r:embed="rId2"/>
                <a:stretch>
                  <a:fillRect l="-1704" t="-1752" r="-2222"/>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 name="テキスト ボックス 3">
                <a:extLst>
                  <a:ext uri="{FF2B5EF4-FFF2-40B4-BE49-F238E27FC236}">
                    <a16:creationId xmlns:a16="http://schemas.microsoft.com/office/drawing/2014/main" id="{D85FBA28-644B-416B-989A-C1B43E945342}"/>
                  </a:ext>
                </a:extLst>
              </p:cNvPr>
              <p:cNvSpPr txBox="1"/>
              <p:nvPr/>
            </p:nvSpPr>
            <p:spPr>
              <a:xfrm>
                <a:off x="1979712" y="3573016"/>
                <a:ext cx="5783057" cy="823815"/>
              </a:xfrm>
              <a:prstGeom prst="rect">
                <a:avLst/>
              </a:prstGeom>
              <a:solidFill>
                <a:srgbClr val="00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ja-JP" altLang="en-US" sz="2400" b="0" i="1" smtClean="0">
                              <a:latin typeface="Cambria Math" panose="02040503050406030204" pitchFamily="18" charset="0"/>
                            </a:rPr>
                            <m:t>𝜇</m:t>
                          </m:r>
                          <m:r>
                            <a:rPr kumimoji="1" lang="en-US" altLang="ja-JP" sz="2400" b="0" i="1" smtClean="0">
                              <a:latin typeface="Cambria Math" panose="02040503050406030204" pitchFamily="18" charset="0"/>
                            </a:rPr>
                            <m:t>−1.96</m:t>
                          </m:r>
                          <m:f>
                            <m:fPr>
                              <m:ctrlPr>
                                <a:rPr lang="en-US" altLang="ja-JP" sz="2400" i="1">
                                  <a:latin typeface="Cambria Math" panose="02040503050406030204" pitchFamily="18" charset="0"/>
                                  <a:ea typeface="Cambria Math" panose="02040503050406030204" pitchFamily="18" charset="0"/>
                                </a:rPr>
                              </m:ctrlPr>
                            </m:fPr>
                            <m:num>
                              <m:r>
                                <a:rPr lang="ja-JP" altLang="en-US" sz="2400" i="1">
                                  <a:latin typeface="Cambria Math" panose="02040503050406030204" pitchFamily="18" charset="0"/>
                                  <a:ea typeface="Cambria Math" panose="02040503050406030204" pitchFamily="18" charset="0"/>
                                </a:rPr>
                                <m:t>𝜎</m:t>
                              </m:r>
                            </m:num>
                            <m:den>
                              <m:rad>
                                <m:radPr>
                                  <m:degHide m:val="on"/>
                                  <m:ctrlPr>
                                    <a:rPr lang="en-US" altLang="ja-JP" sz="2400" i="1">
                                      <a:latin typeface="Cambria Math" panose="02040503050406030204" pitchFamily="18" charset="0"/>
                                      <a:ea typeface="Cambria Math" panose="02040503050406030204" pitchFamily="18" charset="0"/>
                                    </a:rPr>
                                  </m:ctrlPr>
                                </m:radPr>
                                <m:deg/>
                                <m:e>
                                  <m:r>
                                    <a:rPr lang="en-US" altLang="ja-JP" sz="2400" i="1">
                                      <a:latin typeface="Cambria Math" panose="02040503050406030204" pitchFamily="18" charset="0"/>
                                      <a:ea typeface="Cambria Math" panose="02040503050406030204" pitchFamily="18" charset="0"/>
                                    </a:rPr>
                                    <m:t>𝑛</m:t>
                                  </m:r>
                                </m:e>
                              </m:rad>
                            </m:den>
                          </m:f>
                          <m:r>
                            <a:rPr kumimoji="1" lang="en-US" altLang="ja-JP" sz="2400" b="0" i="1" smtClean="0">
                              <a:latin typeface="Cambria Math" panose="02040503050406030204" pitchFamily="18" charset="0"/>
                              <a:ea typeface="Cambria Math" panose="02040503050406030204" pitchFamily="18" charset="0"/>
                            </a:rPr>
                            <m:t>≤</m:t>
                          </m:r>
                          <m:acc>
                            <m:accPr>
                              <m:chr m:val="̅"/>
                              <m:ctrlPr>
                                <a:rPr kumimoji="1" lang="en-US" altLang="ja-JP" sz="2400" b="0" i="1" smtClean="0">
                                  <a:latin typeface="Cambria Math" panose="02040503050406030204" pitchFamily="18" charset="0"/>
                                  <a:ea typeface="Cambria Math" panose="02040503050406030204" pitchFamily="18" charset="0"/>
                                </a:rPr>
                              </m:ctrlPr>
                            </m:accPr>
                            <m:e>
                              <m:r>
                                <a:rPr kumimoji="1" lang="en-US" altLang="ja-JP" sz="2400" b="0" i="1" smtClean="0">
                                  <a:latin typeface="Cambria Math" panose="02040503050406030204" pitchFamily="18" charset="0"/>
                                  <a:ea typeface="Cambria Math" panose="02040503050406030204" pitchFamily="18" charset="0"/>
                                </a:rPr>
                                <m:t>𝑋</m:t>
                              </m:r>
                            </m:e>
                          </m:acc>
                          <m:r>
                            <a:rPr kumimoji="1" lang="en-US" altLang="ja-JP" sz="2400" b="0" i="1" smtClean="0">
                              <a:latin typeface="Cambria Math" panose="02040503050406030204" pitchFamily="18" charset="0"/>
                              <a:ea typeface="Cambria Math" panose="02040503050406030204" pitchFamily="18" charset="0"/>
                            </a:rPr>
                            <m:t>≤</m:t>
                          </m:r>
                          <m:r>
                            <a:rPr kumimoji="1" lang="ja-JP" altLang="en-US" sz="2400" b="0" i="1" smtClean="0">
                              <a:latin typeface="Cambria Math" panose="02040503050406030204" pitchFamily="18" charset="0"/>
                              <a:ea typeface="Cambria Math" panose="02040503050406030204" pitchFamily="18" charset="0"/>
                            </a:rPr>
                            <m:t>𝜇</m:t>
                          </m:r>
                          <m:r>
                            <a:rPr kumimoji="1" lang="en-US" altLang="ja-JP" sz="2400" b="0" i="1" smtClean="0">
                              <a:latin typeface="Cambria Math" panose="02040503050406030204" pitchFamily="18" charset="0"/>
                              <a:ea typeface="Cambria Math" panose="02040503050406030204" pitchFamily="18" charset="0"/>
                            </a:rPr>
                            <m:t>+1.96</m:t>
                          </m:r>
                          <m:f>
                            <m:fPr>
                              <m:ctrlPr>
                                <a:rPr lang="en-US" altLang="ja-JP" sz="2400" i="1">
                                  <a:latin typeface="Cambria Math" panose="02040503050406030204" pitchFamily="18" charset="0"/>
                                  <a:ea typeface="Cambria Math" panose="02040503050406030204" pitchFamily="18" charset="0"/>
                                </a:rPr>
                              </m:ctrlPr>
                            </m:fPr>
                            <m:num>
                              <m:r>
                                <a:rPr lang="ja-JP" altLang="en-US" sz="2400" i="1">
                                  <a:latin typeface="Cambria Math" panose="02040503050406030204" pitchFamily="18" charset="0"/>
                                  <a:ea typeface="Cambria Math" panose="02040503050406030204" pitchFamily="18" charset="0"/>
                                </a:rPr>
                                <m:t>𝜎</m:t>
                              </m:r>
                            </m:num>
                            <m:den>
                              <m:rad>
                                <m:radPr>
                                  <m:degHide m:val="on"/>
                                  <m:ctrlPr>
                                    <a:rPr lang="en-US" altLang="ja-JP" sz="2400" i="1">
                                      <a:latin typeface="Cambria Math" panose="02040503050406030204" pitchFamily="18" charset="0"/>
                                      <a:ea typeface="Cambria Math" panose="02040503050406030204" pitchFamily="18" charset="0"/>
                                    </a:rPr>
                                  </m:ctrlPr>
                                </m:radPr>
                                <m:deg/>
                                <m:e>
                                  <m:r>
                                    <a:rPr lang="en-US" altLang="ja-JP" sz="2400" i="1">
                                      <a:latin typeface="Cambria Math" panose="02040503050406030204" pitchFamily="18" charset="0"/>
                                      <a:ea typeface="Cambria Math" panose="02040503050406030204" pitchFamily="18" charset="0"/>
                                    </a:rPr>
                                    <m:t>𝑛</m:t>
                                  </m:r>
                                </m:e>
                              </m:rad>
                            </m:den>
                          </m:f>
                        </m:e>
                      </m:d>
                      <m:r>
                        <a:rPr kumimoji="1" lang="en-US" altLang="ja-JP" sz="2400" b="0" i="1" smtClean="0">
                          <a:latin typeface="Cambria Math" panose="02040503050406030204" pitchFamily="18" charset="0"/>
                        </a:rPr>
                        <m:t>=0.95</m:t>
                      </m:r>
                    </m:oMath>
                  </m:oMathPara>
                </a14:m>
                <a:endParaRPr kumimoji="1" lang="ja-JP" altLang="en-US" sz="2400" dirty="0"/>
              </a:p>
            </p:txBody>
          </p:sp>
        </mc:Choice>
        <mc:Fallback>
          <p:sp>
            <p:nvSpPr>
              <p:cNvPr id="4" name="テキスト ボックス 3">
                <a:extLst>
                  <a:ext uri="{FF2B5EF4-FFF2-40B4-BE49-F238E27FC236}">
                    <a16:creationId xmlns:a16="http://schemas.microsoft.com/office/drawing/2014/main" id="{D85FBA28-644B-416B-989A-C1B43E945342}"/>
                  </a:ext>
                </a:extLst>
              </p:cNvPr>
              <p:cNvSpPr txBox="1">
                <a:spLocks noRot="1" noChangeAspect="1" noMove="1" noResize="1" noEditPoints="1" noAdjustHandles="1" noChangeArrowheads="1" noChangeShapeType="1" noTextEdit="1"/>
              </p:cNvSpPr>
              <p:nvPr/>
            </p:nvSpPr>
            <p:spPr>
              <a:xfrm>
                <a:off x="1979712" y="3573016"/>
                <a:ext cx="5783057" cy="82381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E4C8A693-A566-4145-A0FA-802B814DE537}"/>
                  </a:ext>
                </a:extLst>
              </p:cNvPr>
              <p:cNvSpPr txBox="1"/>
              <p:nvPr/>
            </p:nvSpPr>
            <p:spPr>
              <a:xfrm>
                <a:off x="1979712" y="5157192"/>
                <a:ext cx="4026167" cy="823815"/>
              </a:xfrm>
              <a:prstGeom prst="rect">
                <a:avLst/>
              </a:prstGeom>
              <a:solidFill>
                <a:srgbClr val="00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e>
                          </m:d>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rPr>
                            <m:t>1.96</m:t>
                          </m:r>
                          <m:f>
                            <m:fPr>
                              <m:ctrlPr>
                                <a:rPr lang="en-US" altLang="ja-JP" sz="2400" i="1">
                                  <a:latin typeface="Cambria Math" panose="02040503050406030204" pitchFamily="18" charset="0"/>
                                  <a:ea typeface="Cambria Math" panose="02040503050406030204" pitchFamily="18" charset="0"/>
                                </a:rPr>
                              </m:ctrlPr>
                            </m:fPr>
                            <m:num>
                              <m:r>
                                <a:rPr lang="ja-JP" altLang="en-US" sz="2400" i="1">
                                  <a:latin typeface="Cambria Math" panose="02040503050406030204" pitchFamily="18" charset="0"/>
                                  <a:ea typeface="Cambria Math" panose="02040503050406030204" pitchFamily="18" charset="0"/>
                                </a:rPr>
                                <m:t>𝜎</m:t>
                              </m:r>
                            </m:num>
                            <m:den>
                              <m:rad>
                                <m:radPr>
                                  <m:degHide m:val="on"/>
                                  <m:ctrlPr>
                                    <a:rPr lang="en-US" altLang="ja-JP" sz="2400" i="1">
                                      <a:latin typeface="Cambria Math" panose="02040503050406030204" pitchFamily="18" charset="0"/>
                                      <a:ea typeface="Cambria Math" panose="02040503050406030204" pitchFamily="18" charset="0"/>
                                    </a:rPr>
                                  </m:ctrlPr>
                                </m:radPr>
                                <m:deg/>
                                <m:e>
                                  <m:r>
                                    <a:rPr lang="en-US" altLang="ja-JP" sz="2400" i="1">
                                      <a:latin typeface="Cambria Math" panose="02040503050406030204" pitchFamily="18" charset="0"/>
                                      <a:ea typeface="Cambria Math" panose="02040503050406030204" pitchFamily="18" charset="0"/>
                                    </a:rPr>
                                    <m:t>𝑛</m:t>
                                  </m:r>
                                </m:e>
                              </m:rad>
                            </m:den>
                          </m:f>
                        </m:e>
                      </m:d>
                      <m:r>
                        <a:rPr kumimoji="1" lang="en-US" altLang="ja-JP" sz="2400" b="0" i="1" smtClean="0">
                          <a:latin typeface="Cambria Math" panose="02040503050406030204" pitchFamily="18" charset="0"/>
                        </a:rPr>
                        <m:t>=0.95</m:t>
                      </m:r>
                    </m:oMath>
                  </m:oMathPara>
                </a14:m>
                <a:endParaRPr kumimoji="1" lang="ja-JP" altLang="en-US" sz="2400" dirty="0"/>
              </a:p>
            </p:txBody>
          </p:sp>
        </mc:Choice>
        <mc:Fallback>
          <p:sp>
            <p:nvSpPr>
              <p:cNvPr id="5" name="テキスト ボックス 4">
                <a:extLst>
                  <a:ext uri="{FF2B5EF4-FFF2-40B4-BE49-F238E27FC236}">
                    <a16:creationId xmlns:a16="http://schemas.microsoft.com/office/drawing/2014/main" id="{E4C8A693-A566-4145-A0FA-802B814DE537}"/>
                  </a:ext>
                </a:extLst>
              </p:cNvPr>
              <p:cNvSpPr txBox="1">
                <a:spLocks noRot="1" noChangeAspect="1" noMove="1" noResize="1" noEditPoints="1" noAdjustHandles="1" noChangeArrowheads="1" noChangeShapeType="1" noTextEdit="1"/>
              </p:cNvSpPr>
              <p:nvPr/>
            </p:nvSpPr>
            <p:spPr>
              <a:xfrm>
                <a:off x="1979712" y="5157192"/>
                <a:ext cx="4026167" cy="823815"/>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04392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356907" y="948597"/>
            <a:ext cx="0" cy="38164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4445139" y="948597"/>
            <a:ext cx="0" cy="38164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33371" y="948597"/>
            <a:ext cx="0" cy="38164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2282285" y="5445224"/>
            <a:ext cx="4176464"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3821631" y="2484768"/>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4888162" y="1668677"/>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3339990" y="3300859"/>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859816" y="4116949"/>
            <a:ext cx="216024" cy="21602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p:cNvCxnSpPr/>
          <p:nvPr/>
        </p:nvCxnSpPr>
        <p:spPr>
          <a:xfrm>
            <a:off x="2899376" y="1776689"/>
            <a:ext cx="4176464"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841411" y="2592780"/>
            <a:ext cx="4176464"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359770" y="3408871"/>
            <a:ext cx="4176464"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4879596" y="4238765"/>
            <a:ext cx="4176464" cy="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2" name="オブジェクト 21"/>
          <p:cNvGraphicFramePr>
            <a:graphicFrameLocks noChangeAspect="1"/>
          </p:cNvGraphicFramePr>
          <p:nvPr>
            <p:extLst>
              <p:ext uri="{D42A27DB-BD31-4B8C-83A1-F6EECF244321}">
                <p14:modId xmlns:p14="http://schemas.microsoft.com/office/powerpoint/2010/main" val="2708498546"/>
              </p:ext>
            </p:extLst>
          </p:nvPr>
        </p:nvGraphicFramePr>
        <p:xfrm>
          <a:off x="4199235" y="4787970"/>
          <a:ext cx="491808" cy="549410"/>
        </p:xfrm>
        <a:graphic>
          <a:graphicData uri="http://schemas.openxmlformats.org/presentationml/2006/ole">
            <mc:AlternateContent xmlns:mc="http://schemas.openxmlformats.org/markup-compatibility/2006">
              <mc:Choice xmlns:v="urn:schemas-microsoft-com:vml" Requires="v">
                <p:oleObj spid="_x0000_s36914" name="数式" r:id="rId3" imgW="152280" imgH="164880" progId="Equation.3">
                  <p:embed/>
                </p:oleObj>
              </mc:Choice>
              <mc:Fallback>
                <p:oleObj name="数式" r:id="rId3" imgW="152280" imgH="164880" progId="Equation.3">
                  <p:embed/>
                  <p:pic>
                    <p:nvPicPr>
                      <p:cNvPr id="0" name=""/>
                      <p:cNvPicPr/>
                      <p:nvPr/>
                    </p:nvPicPr>
                    <p:blipFill>
                      <a:blip r:embed="rId4"/>
                      <a:stretch>
                        <a:fillRect/>
                      </a:stretch>
                    </p:blipFill>
                    <p:spPr>
                      <a:xfrm>
                        <a:off x="4199235" y="4787970"/>
                        <a:ext cx="491808" cy="549410"/>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3B39F16-3AC4-49CE-9192-24868322B5C5}" type="slidenum">
              <a:rPr kumimoji="1" lang="ja-JP" altLang="en-US" smtClean="0"/>
              <a:t>12</a:t>
            </a:fld>
            <a:endParaRPr kumimoji="1" lang="ja-JP" altLang="en-US"/>
          </a:p>
        </p:txBody>
      </p:sp>
      <mc:AlternateContent xmlns:mc="http://schemas.openxmlformats.org/markup-compatibility/2006" xmlns:a14="http://schemas.microsoft.com/office/drawing/2010/main">
        <mc:Choice Requires="a14">
          <p:sp>
            <p:nvSpPr>
              <p:cNvPr id="3" name="テキスト ボックス 2"/>
              <p:cNvSpPr txBox="1"/>
              <p:nvPr/>
            </p:nvSpPr>
            <p:spPr>
              <a:xfrm>
                <a:off x="268676" y="1580567"/>
                <a:ext cx="1889300" cy="8154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1.96</m:t>
                      </m:r>
                      <m:f>
                        <m:fPr>
                          <m:ctrlPr>
                            <a:rPr kumimoji="1" lang="en-US" altLang="ja-JP" sz="2800" b="0" i="1" smtClean="0">
                              <a:latin typeface="Cambria Math" panose="02040503050406030204" pitchFamily="18" charset="0"/>
                              <a:ea typeface="Cambria Math" panose="02040503050406030204" pitchFamily="18" charset="0"/>
                            </a:rPr>
                          </m:ctrlPr>
                        </m:fPr>
                        <m:num>
                          <m:r>
                            <a:rPr kumimoji="1" lang="ja-JP" altLang="en-US" sz="2800" b="0" i="1" smtClean="0">
                              <a:latin typeface="Cambria Math" panose="02040503050406030204" pitchFamily="18" charset="0"/>
                              <a:ea typeface="Cambria Math" panose="02040503050406030204" pitchFamily="18" charset="0"/>
                            </a:rPr>
                            <m:t>𝜎</m:t>
                          </m:r>
                        </m:num>
                        <m:den>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𝑛</m:t>
                              </m:r>
                            </m:e>
                          </m:rad>
                        </m:den>
                      </m:f>
                    </m:oMath>
                  </m:oMathPara>
                </a14:m>
                <a:endParaRPr kumimoji="1" lang="ja-JP" altLang="en-US" sz="28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268676" y="1580567"/>
                <a:ext cx="1889300" cy="815480"/>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p:cNvSpPr txBox="1"/>
              <p:nvPr/>
            </p:nvSpPr>
            <p:spPr>
              <a:xfrm>
                <a:off x="263865" y="3531581"/>
                <a:ext cx="1889300" cy="8154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1.96</m:t>
                      </m:r>
                      <m:f>
                        <m:fPr>
                          <m:ctrlPr>
                            <a:rPr kumimoji="1" lang="en-US" altLang="ja-JP" sz="2800" b="0" i="1" smtClean="0">
                              <a:latin typeface="Cambria Math" panose="02040503050406030204" pitchFamily="18" charset="0"/>
                              <a:ea typeface="Cambria Math" panose="02040503050406030204" pitchFamily="18" charset="0"/>
                            </a:rPr>
                          </m:ctrlPr>
                        </m:fPr>
                        <m:num>
                          <m:r>
                            <a:rPr kumimoji="1" lang="ja-JP" altLang="en-US" sz="2800" b="0" i="1" smtClean="0">
                              <a:latin typeface="Cambria Math" panose="02040503050406030204" pitchFamily="18" charset="0"/>
                              <a:ea typeface="Cambria Math" panose="02040503050406030204" pitchFamily="18" charset="0"/>
                            </a:rPr>
                            <m:t>𝜎</m:t>
                          </m:r>
                        </m:num>
                        <m:den>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𝑛</m:t>
                              </m:r>
                            </m:e>
                          </m:rad>
                        </m:den>
                      </m:f>
                    </m:oMath>
                  </m:oMathPara>
                </a14:m>
                <a:endParaRPr kumimoji="1" lang="ja-JP" altLang="en-US" sz="2800" dirty="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263865" y="3531581"/>
                <a:ext cx="1889300" cy="815480"/>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3500489" y="5563739"/>
                <a:ext cx="1894429" cy="8154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800" i="1" smtClean="0">
                          <a:latin typeface="Cambria Math" panose="02040503050406030204" pitchFamily="18" charset="0"/>
                          <a:ea typeface="Cambria Math" panose="02040503050406030204" pitchFamily="18" charset="0"/>
                        </a:rPr>
                        <m:t>𝜇</m:t>
                      </m:r>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1.96</m:t>
                      </m:r>
                      <m:f>
                        <m:fPr>
                          <m:ctrlPr>
                            <a:rPr kumimoji="1" lang="en-US" altLang="ja-JP" sz="2800" b="0" i="1" smtClean="0">
                              <a:latin typeface="Cambria Math" panose="02040503050406030204" pitchFamily="18" charset="0"/>
                              <a:ea typeface="Cambria Math" panose="02040503050406030204" pitchFamily="18" charset="0"/>
                            </a:rPr>
                          </m:ctrlPr>
                        </m:fPr>
                        <m:num>
                          <m:r>
                            <a:rPr kumimoji="1" lang="ja-JP" altLang="en-US" sz="2800" b="0" i="1" smtClean="0">
                              <a:latin typeface="Cambria Math" panose="02040503050406030204" pitchFamily="18" charset="0"/>
                              <a:ea typeface="Cambria Math" panose="02040503050406030204" pitchFamily="18" charset="0"/>
                            </a:rPr>
                            <m:t>𝜎</m:t>
                          </m:r>
                        </m:num>
                        <m:den>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𝑛</m:t>
                              </m:r>
                            </m:e>
                          </m:rad>
                        </m:den>
                      </m:f>
                    </m:oMath>
                  </m:oMathPara>
                </a14:m>
                <a:endParaRPr kumimoji="1" lang="ja-JP" altLang="en-US" sz="2800"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3500489" y="5563739"/>
                <a:ext cx="1894429" cy="815480"/>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p:cNvSpPr txBox="1"/>
              <p:nvPr/>
            </p:nvSpPr>
            <p:spPr>
              <a:xfrm>
                <a:off x="6966037" y="4347386"/>
                <a:ext cx="1889300" cy="8154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1.96</m:t>
                      </m:r>
                      <m:f>
                        <m:fPr>
                          <m:ctrlPr>
                            <a:rPr kumimoji="1" lang="en-US" altLang="ja-JP" sz="2800" b="0" i="1" smtClean="0">
                              <a:latin typeface="Cambria Math" panose="02040503050406030204" pitchFamily="18" charset="0"/>
                              <a:ea typeface="Cambria Math" panose="02040503050406030204" pitchFamily="18" charset="0"/>
                            </a:rPr>
                          </m:ctrlPr>
                        </m:fPr>
                        <m:num>
                          <m:r>
                            <a:rPr kumimoji="1" lang="ja-JP" altLang="en-US" sz="2800" b="0" i="1" smtClean="0">
                              <a:latin typeface="Cambria Math" panose="02040503050406030204" pitchFamily="18" charset="0"/>
                              <a:ea typeface="Cambria Math" panose="02040503050406030204" pitchFamily="18" charset="0"/>
                            </a:rPr>
                            <m:t>𝜎</m:t>
                          </m:r>
                        </m:num>
                        <m:den>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𝑛</m:t>
                              </m:r>
                            </m:e>
                          </m:rad>
                        </m:den>
                      </m:f>
                    </m:oMath>
                  </m:oMathPara>
                </a14:m>
                <a:endParaRPr kumimoji="1" lang="ja-JP" altLang="en-US" sz="2800"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6966037" y="4347386"/>
                <a:ext cx="1889300" cy="815480"/>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テキスト ボックス 28"/>
              <p:cNvSpPr txBox="1"/>
              <p:nvPr/>
            </p:nvSpPr>
            <p:spPr>
              <a:xfrm>
                <a:off x="6859816" y="907509"/>
                <a:ext cx="1889300" cy="8154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1.96</m:t>
                      </m:r>
                      <m:f>
                        <m:fPr>
                          <m:ctrlPr>
                            <a:rPr kumimoji="1" lang="en-US" altLang="ja-JP" sz="2800" b="0" i="1" smtClean="0">
                              <a:latin typeface="Cambria Math" panose="02040503050406030204" pitchFamily="18" charset="0"/>
                              <a:ea typeface="Cambria Math" panose="02040503050406030204" pitchFamily="18" charset="0"/>
                            </a:rPr>
                          </m:ctrlPr>
                        </m:fPr>
                        <m:num>
                          <m:r>
                            <a:rPr kumimoji="1" lang="ja-JP" altLang="en-US" sz="2800" b="0" i="1" smtClean="0">
                              <a:latin typeface="Cambria Math" panose="02040503050406030204" pitchFamily="18" charset="0"/>
                              <a:ea typeface="Cambria Math" panose="02040503050406030204" pitchFamily="18" charset="0"/>
                            </a:rPr>
                            <m:t>𝜎</m:t>
                          </m:r>
                        </m:num>
                        <m:den>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𝑛</m:t>
                              </m:r>
                            </m:e>
                          </m:rad>
                        </m:den>
                      </m:f>
                    </m:oMath>
                  </m:oMathPara>
                </a14:m>
                <a:endParaRPr kumimoji="1" lang="ja-JP" altLang="en-US" sz="2800"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6859816" y="907509"/>
                <a:ext cx="1889300" cy="815480"/>
              </a:xfrm>
              <a:prstGeom prst="rect">
                <a:avLst/>
              </a:prstGeom>
              <a:blipFill>
                <a:blip r:embed="rId9"/>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8605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2B27D0-E490-4EEE-87D6-4878C83B4578}"/>
              </a:ext>
            </a:extLst>
          </p:cNvPr>
          <p:cNvSpPr>
            <a:spLocks noGrp="1"/>
          </p:cNvSpPr>
          <p:nvPr>
            <p:ph type="title"/>
          </p:nvPr>
        </p:nvSpPr>
        <p:spPr/>
        <p:txBody>
          <a:bodyPr/>
          <a:lstStyle/>
          <a:p>
            <a:r>
              <a:rPr kumimoji="1" lang="ja-JP" altLang="en-US" dirty="0"/>
              <a:t>例題</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721B991F-26AD-416F-8FE9-CA36CEC458B9}"/>
                  </a:ext>
                </a:extLst>
              </p:cNvPr>
              <p:cNvSpPr>
                <a:spLocks noGrp="1"/>
              </p:cNvSpPr>
              <p:nvPr>
                <p:ph idx="1"/>
              </p:nvPr>
            </p:nvSpPr>
            <p:spPr/>
            <p:txBody>
              <a:bodyPr/>
              <a:lstStyle/>
              <a:p>
                <a:r>
                  <a:rPr kumimoji="1" lang="ja-JP" altLang="en-US" dirty="0"/>
                  <a:t>ビタミン</a:t>
                </a:r>
                <a:r>
                  <a:rPr kumimoji="1" lang="en-US" altLang="ja-JP" dirty="0"/>
                  <a:t>C</a:t>
                </a:r>
                <a:r>
                  <a:rPr kumimoji="1" lang="ja-JP" altLang="en-US" dirty="0"/>
                  <a:t>錠剤の仕切りにおけるビタミン</a:t>
                </a:r>
                <a:r>
                  <a:rPr kumimoji="1" lang="en-US" altLang="ja-JP" dirty="0"/>
                  <a:t>C</a:t>
                </a:r>
                <a:r>
                  <a:rPr lang="ja-JP" altLang="en-US" dirty="0"/>
                  <a:t>含有量の分布は </a:t>
                </a:r>
                <a14:m>
                  <m:oMath xmlns:m="http://schemas.openxmlformats.org/officeDocument/2006/math">
                    <m:r>
                      <a:rPr lang="en-US" altLang="ja-JP" b="0" i="1" smtClean="0">
                        <a:latin typeface="Cambria Math" panose="02040503050406030204" pitchFamily="18" charset="0"/>
                      </a:rPr>
                      <m:t>𝑁</m:t>
                    </m:r>
                    <m:d>
                      <m:dPr>
                        <m:ctrlPr>
                          <a:rPr lang="en-US" altLang="ja-JP" b="0" i="1" smtClean="0">
                            <a:latin typeface="Cambria Math" panose="02040503050406030204" pitchFamily="18" charset="0"/>
                          </a:rPr>
                        </m:ctrlPr>
                      </m:dPr>
                      <m:e>
                        <m:r>
                          <a:rPr lang="ja-JP" altLang="en-US" b="0" i="1" smtClean="0">
                            <a:latin typeface="Cambria Math" panose="02040503050406030204" pitchFamily="18" charset="0"/>
                          </a:rPr>
                          <m:t>𝜇</m:t>
                        </m:r>
                        <m:r>
                          <a:rPr lang="en-US" altLang="ja-JP" b="0" i="1" smtClean="0">
                            <a:latin typeface="Cambria Math" panose="02040503050406030204" pitchFamily="18" charset="0"/>
                          </a:rPr>
                          <m:t>,</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20</m:t>
                            </m:r>
                          </m:e>
                          <m:sup>
                            <m:r>
                              <a:rPr lang="en-US" altLang="ja-JP" b="0" i="1" smtClean="0">
                                <a:latin typeface="Cambria Math" panose="02040503050406030204" pitchFamily="18" charset="0"/>
                              </a:rPr>
                              <m:t>2</m:t>
                            </m:r>
                          </m:sup>
                        </m:sSup>
                      </m:e>
                    </m:d>
                  </m:oMath>
                </a14:m>
                <a:r>
                  <a:rPr lang="ja-JP" altLang="en-US" dirty="0"/>
                  <a:t> である．</a:t>
                </a:r>
                <a:endParaRPr lang="en-US" altLang="ja-JP" dirty="0"/>
              </a:p>
              <a:p>
                <a:r>
                  <a:rPr lang="ja-JP" altLang="en-US" dirty="0"/>
                  <a:t>ある仕切りでの母平均を推定するために，大きさ</a:t>
                </a:r>
                <a:r>
                  <a:rPr lang="en-US" altLang="ja-JP" dirty="0"/>
                  <a:t>25</a:t>
                </a:r>
                <a:r>
                  <a:rPr lang="ja-JP" altLang="en-US" dirty="0"/>
                  <a:t>の標本を抽出して，標本平均 </a:t>
                </a:r>
                <a14:m>
                  <m:oMath xmlns:m="http://schemas.openxmlformats.org/officeDocument/2006/math">
                    <m:acc>
                      <m:accPr>
                        <m:chr m:val="̅"/>
                        <m:ctrlPr>
                          <a:rPr lang="ja-JP" altLang="en-US" i="1" smtClean="0">
                            <a:latin typeface="Cambria Math" panose="02040503050406030204" pitchFamily="18" charset="0"/>
                          </a:rPr>
                        </m:ctrlPr>
                      </m:accPr>
                      <m:e>
                        <m:r>
                          <a:rPr lang="en-US" altLang="ja-JP" b="0" i="1" smtClean="0">
                            <a:latin typeface="Cambria Math" panose="02040503050406030204" pitchFamily="18" charset="0"/>
                          </a:rPr>
                          <m:t>𝑥</m:t>
                        </m:r>
                      </m:e>
                    </m:acc>
                    <m:r>
                      <a:rPr lang="en-US" altLang="ja-JP" b="0" i="1" smtClean="0">
                        <a:latin typeface="Cambria Math" panose="02040503050406030204" pitchFamily="18" charset="0"/>
                      </a:rPr>
                      <m:t>=260</m:t>
                    </m:r>
                  </m:oMath>
                </a14:m>
                <a:r>
                  <a:rPr lang="ja-JP" altLang="en-US" dirty="0"/>
                  <a:t> を得た．</a:t>
                </a: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721B991F-26AD-416F-8FE9-CA36CEC458B9}"/>
                  </a:ext>
                </a:extLst>
              </p:cNvPr>
              <p:cNvSpPr>
                <a:spLocks noGrp="1" noRot="1" noChangeAspect="1" noMove="1" noResize="1" noEditPoints="1" noAdjustHandles="1" noChangeArrowheads="1" noChangeShapeType="1" noTextEdit="1"/>
              </p:cNvSpPr>
              <p:nvPr>
                <p:ph idx="1"/>
              </p:nvPr>
            </p:nvSpPr>
            <p:spPr>
              <a:blipFill>
                <a:blip r:embed="rId2"/>
                <a:stretch>
                  <a:fillRect l="-1704" t="-2426" r="-140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79438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テキスト </a:t>
            </a:r>
            <a:r>
              <a:rPr kumimoji="1" lang="en-US" altLang="ja-JP" dirty="0"/>
              <a:t>p.137 </a:t>
            </a:r>
            <a:r>
              <a:rPr kumimoji="1" lang="ja-JP" altLang="en-US" dirty="0"/>
              <a:t>問題１</a:t>
            </a:r>
            <a:r>
              <a:rPr lang="ja-JP" altLang="en-US" dirty="0"/>
              <a:t>，</a:t>
            </a:r>
            <a:r>
              <a:rPr lang="en-US" altLang="ja-JP" dirty="0"/>
              <a:t>p.140 </a:t>
            </a:r>
            <a:r>
              <a:rPr lang="ja-JP" altLang="en-US" dirty="0"/>
              <a:t>問題３</a:t>
            </a:r>
            <a:endParaRPr kumimoji="1" lang="en-US" altLang="ja-JP" dirty="0"/>
          </a:p>
          <a:p>
            <a:r>
              <a:rPr lang="ja-JP" altLang="en-US" dirty="0"/>
              <a:t>点推定値は標本平均</a:t>
            </a:r>
            <a:endParaRPr lang="en-US" altLang="ja-JP" dirty="0"/>
          </a:p>
          <a:p>
            <a:endParaRPr kumimoji="1" lang="en-US" altLang="ja-JP" dirty="0"/>
          </a:p>
          <a:p>
            <a:r>
              <a:rPr lang="ja-JP" altLang="en-US" dirty="0"/>
              <a:t>標準偏差</a:t>
            </a:r>
            <a:r>
              <a:rPr lang="en-US" altLang="ja-JP" dirty="0"/>
              <a:t>20</a:t>
            </a:r>
            <a:r>
              <a:rPr lang="ja-JP" altLang="en-US" dirty="0"/>
              <a:t>の正規分布からの，大きさ</a:t>
            </a:r>
            <a:r>
              <a:rPr lang="en-US" altLang="ja-JP" dirty="0"/>
              <a:t>25</a:t>
            </a:r>
            <a:r>
              <a:rPr lang="ja-JP" altLang="en-US" dirty="0"/>
              <a:t>の標本だから，点推定値である標本平均の分散は，</a:t>
            </a:r>
            <a:endParaRPr lang="en-US" altLang="ja-JP" dirty="0"/>
          </a:p>
          <a:p>
            <a:endParaRPr kumimoji="1" lang="en-US" altLang="ja-JP" dirty="0"/>
          </a:p>
          <a:p>
            <a:r>
              <a:rPr lang="ja-JP" altLang="en-US" dirty="0"/>
              <a:t>標本平均の標準偏差は，</a:t>
            </a:r>
            <a:endParaRPr kumimoji="1" lang="ja-JP" altLang="en-US" dirty="0"/>
          </a:p>
        </p:txBody>
      </p:sp>
      <mc:AlternateContent xmlns:mc="http://schemas.openxmlformats.org/markup-compatibility/2006">
        <mc:Choice xmlns:a14="http://schemas.microsoft.com/office/drawing/2010/main" Requires="a14">
          <p:sp>
            <p:nvSpPr>
              <p:cNvPr id="7" name="テキスト ボックス 6"/>
              <p:cNvSpPr txBox="1"/>
              <p:nvPr/>
            </p:nvSpPr>
            <p:spPr>
              <a:xfrm>
                <a:off x="2339752" y="2854796"/>
                <a:ext cx="134697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b="0" i="1" smtClean="0">
                          <a:latin typeface="Cambria Math" panose="02040503050406030204" pitchFamily="18" charset="0"/>
                        </a:rPr>
                        <m:t>=260</m:t>
                      </m:r>
                    </m:oMath>
                  </m:oMathPara>
                </a14:m>
                <a:endParaRPr kumimoji="1" lang="ja-JP" altLang="en-US" sz="28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2339752" y="2854796"/>
                <a:ext cx="1346972" cy="430887"/>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2339752" y="4607300"/>
                <a:ext cx="2911182" cy="6939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40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sSup>
                        <m:sSupPr>
                          <m:ctrlPr>
                            <a:rPr kumimoji="1" lang="en-US" altLang="ja-JP" sz="2400" i="1" smtClean="0">
                              <a:latin typeface="Cambria Math" panose="02040503050406030204" pitchFamily="18" charset="0"/>
                            </a:rPr>
                          </m:ctrlPr>
                        </m:sSupPr>
                        <m:e>
                          <m:r>
                            <a:rPr kumimoji="1" lang="ja-JP" altLang="en-US" sz="240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25</m:t>
                          </m:r>
                        </m:den>
                      </m:f>
                      <m:sSup>
                        <m:sSupPr>
                          <m:ctrlPr>
                            <a:rPr kumimoji="1" lang="en-US" altLang="ja-JP" sz="2400" b="0" i="1" smtClean="0">
                              <a:latin typeface="Cambria Math" panose="02040503050406030204" pitchFamily="18" charset="0"/>
                            </a:rPr>
                          </m:ctrlPr>
                        </m:sSupPr>
                        <m:e>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20</m:t>
                              </m:r>
                            </m:e>
                          </m:d>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=16</m:t>
                      </m:r>
                    </m:oMath>
                  </m:oMathPara>
                </a14:m>
                <a:endParaRPr kumimoji="1" lang="ja-JP" altLang="en-US" sz="24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2339752" y="4607300"/>
                <a:ext cx="2911182" cy="69390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5292080" y="5370788"/>
                <a:ext cx="2203167" cy="7629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40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ad>
                            <m:radPr>
                              <m:degHide m:val="on"/>
                              <m:ctrlPr>
                                <a:rPr kumimoji="1" lang="en-US" altLang="ja-JP" sz="2400" i="1" smtClean="0">
                                  <a:latin typeface="Cambria Math" panose="02040503050406030204" pitchFamily="18" charset="0"/>
                                </a:rPr>
                              </m:ctrlPr>
                            </m:radPr>
                            <m:deg/>
                            <m:e>
                              <m:r>
                                <a:rPr kumimoji="1" lang="en-US" altLang="ja-JP" sz="2400" b="0" i="1" smtClean="0">
                                  <a:latin typeface="Cambria Math" panose="02040503050406030204" pitchFamily="18" charset="0"/>
                                </a:rPr>
                                <m:t>𝑛</m:t>
                              </m:r>
                            </m:e>
                          </m:rad>
                        </m:den>
                      </m:f>
                      <m:r>
                        <a:rPr kumimoji="1" lang="ja-JP" altLang="en-US" sz="2400" i="1" smtClean="0">
                          <a:latin typeface="Cambria Math" panose="02040503050406030204" pitchFamily="18" charset="0"/>
                        </a:rPr>
                        <m:t>𝜎</m:t>
                      </m:r>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20</m:t>
                          </m:r>
                        </m:num>
                        <m:den>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25</m:t>
                              </m:r>
                            </m:e>
                          </m:rad>
                        </m:den>
                      </m:f>
                      <m:r>
                        <a:rPr kumimoji="1" lang="en-US" altLang="ja-JP" sz="2400" b="0" i="1" smtClean="0">
                          <a:latin typeface="Cambria Math" panose="02040503050406030204" pitchFamily="18" charset="0"/>
                        </a:rPr>
                        <m:t>=4</m:t>
                      </m:r>
                    </m:oMath>
                  </m:oMathPara>
                </a14:m>
                <a:endParaRPr kumimoji="1" lang="ja-JP" altLang="en-US" sz="24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5292080" y="5370788"/>
                <a:ext cx="2203167" cy="762966"/>
              </a:xfrm>
              <a:prstGeom prst="rect">
                <a:avLst/>
              </a:prstGeom>
              <a:blipFill>
                <a:blip r:embed="rId4"/>
                <a:stretch>
                  <a:fillRect/>
                </a:stretch>
              </a:blipFill>
            </p:spPr>
            <p:txBody>
              <a:bodyPr/>
              <a:lstStyle/>
              <a:p>
                <a:r>
                  <a:rPr lang="ja-JP" alt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a:t>ひとつの標本から得られる標本平均は，</a:t>
                </a:r>
                <a:r>
                  <a:rPr lang="en-US" altLang="ja-JP" dirty="0"/>
                  <a:t>0.95 </a:t>
                </a:r>
                <a:r>
                  <a:rPr lang="ja-JP" altLang="en-US" dirty="0"/>
                  <a:t>の確率で，</a:t>
                </a:r>
                <a14:m>
                  <m:oMath xmlns:m="http://schemas.openxmlformats.org/officeDocument/2006/math">
                    <m:r>
                      <a:rPr lang="ja-JP" altLang="en-US" i="1" smtClean="0">
                        <a:latin typeface="Cambria Math" panose="02040503050406030204" pitchFamily="18" charset="0"/>
                      </a:rPr>
                      <m:t>𝜇</m:t>
                    </m:r>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1.96×4</m:t>
                    </m:r>
                  </m:oMath>
                </a14:m>
                <a:r>
                  <a:rPr lang="ja-JP" altLang="en-US" dirty="0"/>
                  <a:t> の範囲にある．</a:t>
                </a:r>
                <a:endParaRPr lang="en-US" altLang="ja-JP" dirty="0"/>
              </a:p>
              <a:p>
                <a:endParaRPr lang="en-US" altLang="ja-JP" dirty="0"/>
              </a:p>
              <a:p>
                <a:pPr lvl="1"/>
                <a:r>
                  <a:rPr lang="ja-JP" altLang="en-US" dirty="0"/>
                  <a:t>標本平均を標準化して，次のように考えてもよい．</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2426" r="-2519"/>
                </a:stretch>
              </a:blipFill>
            </p:spPr>
            <p:txBody>
              <a:bodyPr/>
              <a:lstStyle/>
              <a:p>
                <a:r>
                  <a:rPr lang="ja-JP" altLang="en-US">
                    <a:noFill/>
                  </a:rPr>
                  <a:t> </a:t>
                </a:r>
              </a:p>
            </p:txBody>
          </p:sp>
        </mc:Fallback>
      </mc:AlternateContent>
      <p:sp>
        <p:nvSpPr>
          <p:cNvPr id="5" name="スライド番号プレースホルダー 4"/>
          <p:cNvSpPr>
            <a:spLocks noGrp="1"/>
          </p:cNvSpPr>
          <p:nvPr>
            <p:ph type="sldNum" sz="quarter" idx="12"/>
          </p:nvPr>
        </p:nvSpPr>
        <p:spPr/>
        <p:txBody>
          <a:bodyPr/>
          <a:lstStyle/>
          <a:p>
            <a:fld id="{D3B39F16-3AC4-49CE-9192-24868322B5C5}" type="slidenum">
              <a:rPr kumimoji="1" lang="ja-JP" altLang="en-US" smtClean="0"/>
              <a:t>15</a:t>
            </a:fld>
            <a:endParaRPr kumimoji="1" lang="ja-JP" altLang="en-US"/>
          </a:p>
        </p:txBody>
      </p:sp>
      <mc:AlternateContent xmlns:mc="http://schemas.openxmlformats.org/markup-compatibility/2006">
        <mc:Choice xmlns:a14="http://schemas.microsoft.com/office/drawing/2010/main" Requires="a14">
          <p:sp>
            <p:nvSpPr>
              <p:cNvPr id="8" name="テキスト ボックス 7"/>
              <p:cNvSpPr txBox="1"/>
              <p:nvPr/>
            </p:nvSpPr>
            <p:spPr>
              <a:xfrm>
                <a:off x="1703522" y="2733117"/>
                <a:ext cx="577042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ja-JP" altLang="en-US" sz="2400" b="0" i="1" smtClean="0">
                              <a:latin typeface="Cambria Math" panose="02040503050406030204" pitchFamily="18" charset="0"/>
                            </a:rPr>
                            <m:t>𝜇</m:t>
                          </m:r>
                          <m:r>
                            <a:rPr kumimoji="1" lang="en-US" altLang="ja-JP" sz="2400" b="0" i="1" smtClean="0">
                              <a:latin typeface="Cambria Math" panose="02040503050406030204" pitchFamily="18" charset="0"/>
                            </a:rPr>
                            <m:t>−1.96</m:t>
                          </m:r>
                          <m:r>
                            <a:rPr kumimoji="1" lang="en-US" altLang="ja-JP" sz="2400" b="0" i="1" smtClean="0">
                              <a:latin typeface="Cambria Math" panose="02040503050406030204" pitchFamily="18" charset="0"/>
                              <a:ea typeface="Cambria Math" panose="02040503050406030204" pitchFamily="18" charset="0"/>
                            </a:rPr>
                            <m:t>×4≤</m:t>
                          </m:r>
                          <m:acc>
                            <m:accPr>
                              <m:chr m:val="̅"/>
                              <m:ctrlPr>
                                <a:rPr kumimoji="1" lang="en-US" altLang="ja-JP" sz="2400" b="0" i="1" smtClean="0">
                                  <a:latin typeface="Cambria Math" panose="02040503050406030204" pitchFamily="18" charset="0"/>
                                  <a:ea typeface="Cambria Math" panose="02040503050406030204" pitchFamily="18" charset="0"/>
                                </a:rPr>
                              </m:ctrlPr>
                            </m:accPr>
                            <m:e>
                              <m:r>
                                <a:rPr kumimoji="1" lang="en-US" altLang="ja-JP" sz="2400" b="0" i="1" smtClean="0">
                                  <a:latin typeface="Cambria Math" panose="02040503050406030204" pitchFamily="18" charset="0"/>
                                  <a:ea typeface="Cambria Math" panose="02040503050406030204" pitchFamily="18" charset="0"/>
                                </a:rPr>
                                <m:t>𝑋</m:t>
                              </m:r>
                            </m:e>
                          </m:acc>
                          <m:r>
                            <a:rPr kumimoji="1" lang="en-US" altLang="ja-JP" sz="2400" b="0" i="1" smtClean="0">
                              <a:latin typeface="Cambria Math" panose="02040503050406030204" pitchFamily="18" charset="0"/>
                              <a:ea typeface="Cambria Math" panose="02040503050406030204" pitchFamily="18" charset="0"/>
                            </a:rPr>
                            <m:t>≤</m:t>
                          </m:r>
                          <m:r>
                            <a:rPr kumimoji="1" lang="ja-JP" altLang="en-US" sz="2400" b="0" i="1" smtClean="0">
                              <a:latin typeface="Cambria Math" panose="02040503050406030204" pitchFamily="18" charset="0"/>
                              <a:ea typeface="Cambria Math" panose="02040503050406030204" pitchFamily="18" charset="0"/>
                            </a:rPr>
                            <m:t>𝜇</m:t>
                          </m:r>
                          <m:r>
                            <a:rPr kumimoji="1" lang="en-US" altLang="ja-JP" sz="2400" b="0" i="1" smtClean="0">
                              <a:latin typeface="Cambria Math" panose="02040503050406030204" pitchFamily="18" charset="0"/>
                              <a:ea typeface="Cambria Math" panose="02040503050406030204" pitchFamily="18" charset="0"/>
                            </a:rPr>
                            <m:t>+1.96×4</m:t>
                          </m:r>
                        </m:e>
                      </m:d>
                      <m:r>
                        <a:rPr kumimoji="1" lang="en-US" altLang="ja-JP" sz="2400" b="0" i="1" smtClean="0">
                          <a:latin typeface="Cambria Math" panose="02040503050406030204" pitchFamily="18" charset="0"/>
                        </a:rPr>
                        <m:t>=0.95</m:t>
                      </m:r>
                    </m:oMath>
                  </m:oMathPara>
                </a14:m>
                <a:endParaRPr kumimoji="1" lang="ja-JP" altLang="en-US" sz="2400" dirty="0"/>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1703522" y="2733117"/>
                <a:ext cx="5770426" cy="369332"/>
              </a:xfrm>
              <a:prstGeom prst="rect">
                <a:avLst/>
              </a:prstGeom>
              <a:blipFill>
                <a:blip r:embed="rId3"/>
                <a:stretch>
                  <a:fillRect l="-739" t="-3279" r="-950" b="-2295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p:cNvSpPr txBox="1"/>
              <p:nvPr/>
            </p:nvSpPr>
            <p:spPr>
              <a:xfrm>
                <a:off x="1907704" y="3874795"/>
                <a:ext cx="5119607" cy="2467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−1.96</m:t>
                          </m:r>
                          <m:r>
                            <a:rPr kumimoji="1" lang="en-US" altLang="ja-JP" sz="2400" b="0" i="1" smtClean="0">
                              <a:latin typeface="Cambria Math" panose="02040503050406030204" pitchFamily="18" charset="0"/>
                              <a:ea typeface="Cambria Math" panose="02040503050406030204" pitchFamily="18" charset="0"/>
                            </a:rPr>
                            <m:t>≤</m:t>
                          </m:r>
                          <m:f>
                            <m:fPr>
                              <m:ctrlPr>
                                <a:rPr kumimoji="1" lang="en-US" altLang="ja-JP" sz="2400" b="0" i="1" smtClean="0">
                                  <a:latin typeface="Cambria Math" panose="02040503050406030204" pitchFamily="18" charset="0"/>
                                  <a:ea typeface="Cambria Math" panose="02040503050406030204" pitchFamily="18" charset="0"/>
                                </a:rPr>
                              </m:ctrlPr>
                            </m:fPr>
                            <m:num>
                              <m:acc>
                                <m:accPr>
                                  <m:chr m:val="̅"/>
                                  <m:ctrlPr>
                                    <a:rPr kumimoji="1" lang="en-US" altLang="ja-JP" sz="2400" b="0" i="1" smtClean="0">
                                      <a:latin typeface="Cambria Math" panose="02040503050406030204" pitchFamily="18" charset="0"/>
                                      <a:ea typeface="Cambria Math" panose="02040503050406030204" pitchFamily="18" charset="0"/>
                                    </a:rPr>
                                  </m:ctrlPr>
                                </m:accPr>
                                <m:e>
                                  <m:r>
                                    <a:rPr kumimoji="1" lang="en-US" altLang="ja-JP" sz="2400" b="0" i="1" smtClean="0">
                                      <a:latin typeface="Cambria Math" panose="02040503050406030204" pitchFamily="18" charset="0"/>
                                      <a:ea typeface="Cambria Math" panose="02040503050406030204" pitchFamily="18" charset="0"/>
                                    </a:rPr>
                                    <m:t>𝑋</m:t>
                                  </m:r>
                                </m:e>
                              </m:acc>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num>
                            <m:den>
                              <m:f>
                                <m:fPr>
                                  <m:type m:val="lin"/>
                                  <m:ctrlPr>
                                    <a:rPr kumimoji="1" lang="en-US" altLang="ja-JP" sz="2400" b="0" i="1" smtClean="0">
                                      <a:latin typeface="Cambria Math" panose="02040503050406030204" pitchFamily="18" charset="0"/>
                                      <a:ea typeface="Cambria Math" panose="02040503050406030204" pitchFamily="18" charset="0"/>
                                    </a:rPr>
                                  </m:ctrlPr>
                                </m:fPr>
                                <m:num>
                                  <m:r>
                                    <a:rPr kumimoji="1" lang="ja-JP" altLang="en-US" sz="2400" b="0" i="1" smtClean="0">
                                      <a:latin typeface="Cambria Math" panose="02040503050406030204" pitchFamily="18" charset="0"/>
                                      <a:ea typeface="Cambria Math" panose="02040503050406030204" pitchFamily="18" charset="0"/>
                                    </a:rPr>
                                    <m:t>𝜎</m:t>
                                  </m:r>
                                </m:num>
                                <m:den>
                                  <m:rad>
                                    <m:radPr>
                                      <m:degHide m:val="on"/>
                                      <m:ctrlPr>
                                        <a:rPr kumimoji="1" lang="en-US" altLang="ja-JP" sz="2400" b="0" i="1" smtClean="0">
                                          <a:latin typeface="Cambria Math" panose="02040503050406030204" pitchFamily="18" charset="0"/>
                                          <a:ea typeface="Cambria Math" panose="02040503050406030204" pitchFamily="18" charset="0"/>
                                        </a:rPr>
                                      </m:ctrlPr>
                                    </m:radPr>
                                    <m:deg/>
                                    <m:e>
                                      <m:r>
                                        <a:rPr kumimoji="1" lang="en-US" altLang="ja-JP" sz="2400" b="0" i="1" smtClean="0">
                                          <a:latin typeface="Cambria Math" panose="02040503050406030204" pitchFamily="18" charset="0"/>
                                          <a:ea typeface="Cambria Math" panose="02040503050406030204" pitchFamily="18" charset="0"/>
                                        </a:rPr>
                                        <m:t>𝑛</m:t>
                                      </m:r>
                                    </m:e>
                                  </m:rad>
                                </m:den>
                              </m:f>
                            </m:den>
                          </m:f>
                          <m:r>
                            <a:rPr kumimoji="1" lang="en-US" altLang="ja-JP" sz="2400" b="0" i="1" smtClean="0">
                              <a:latin typeface="Cambria Math" panose="02040503050406030204" pitchFamily="18" charset="0"/>
                              <a:ea typeface="Cambria Math" panose="02040503050406030204" pitchFamily="18" charset="0"/>
                            </a:rPr>
                            <m:t>≤1.96</m:t>
                          </m:r>
                        </m:e>
                      </m:d>
                      <m:r>
                        <m:rPr>
                          <m:brk/>
                        </m:rP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lang="en-US" altLang="ja-JP" sz="2400" i="1">
                              <a:latin typeface="Cambria Math" panose="02040503050406030204" pitchFamily="18" charset="0"/>
                            </a:rPr>
                            <m:t>−1.96</m:t>
                          </m:r>
                          <m:r>
                            <a:rPr lang="en-US" altLang="ja-JP" sz="2400" i="1">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ea typeface="Cambria Math" panose="02040503050406030204" pitchFamily="18" charset="0"/>
                                </a:rPr>
                              </m:ctrlPr>
                            </m:fPr>
                            <m:num>
                              <m:acc>
                                <m:accPr>
                                  <m:chr m:val="̅"/>
                                  <m:ctrlPr>
                                    <a:rPr lang="en-US" altLang="ja-JP" sz="2400" i="1">
                                      <a:latin typeface="Cambria Math" panose="02040503050406030204" pitchFamily="18" charset="0"/>
                                      <a:ea typeface="Cambria Math" panose="02040503050406030204" pitchFamily="18" charset="0"/>
                                    </a:rPr>
                                  </m:ctrlPr>
                                </m:accPr>
                                <m:e>
                                  <m:r>
                                    <a:rPr lang="en-US" altLang="ja-JP" sz="2400" b="0" i="1" smtClean="0">
                                      <a:latin typeface="Cambria Math" panose="02040503050406030204" pitchFamily="18" charset="0"/>
                                      <a:ea typeface="Cambria Math" panose="02040503050406030204" pitchFamily="18" charset="0"/>
                                    </a:rPr>
                                    <m:t>𝑋</m:t>
                                  </m:r>
                                </m:e>
                              </m:acc>
                              <m:r>
                                <a:rPr lang="en-US" altLang="ja-JP" sz="2400" i="1">
                                  <a:latin typeface="Cambria Math" panose="02040503050406030204" pitchFamily="18" charset="0"/>
                                </a:rPr>
                                <m:t>−</m:t>
                              </m:r>
                              <m:r>
                                <a:rPr lang="ja-JP" altLang="en-US" sz="2400" i="1">
                                  <a:latin typeface="Cambria Math" panose="02040503050406030204" pitchFamily="18" charset="0"/>
                                </a:rPr>
                                <m:t>𝜇</m:t>
                              </m:r>
                            </m:num>
                            <m:den>
                              <m:r>
                                <a:rPr lang="en-US" altLang="ja-JP" sz="2400" b="0" i="1" smtClean="0">
                                  <a:latin typeface="Cambria Math" panose="02040503050406030204" pitchFamily="18" charset="0"/>
                                </a:rPr>
                                <m:t>4</m:t>
                              </m:r>
                            </m:den>
                          </m:f>
                          <m:r>
                            <a:rPr lang="en-US" altLang="ja-JP" sz="2400" i="1">
                              <a:latin typeface="Cambria Math" panose="02040503050406030204" pitchFamily="18" charset="0"/>
                              <a:ea typeface="Cambria Math" panose="02040503050406030204" pitchFamily="18" charset="0"/>
                            </a:rPr>
                            <m:t>≤1.96</m:t>
                          </m:r>
                        </m:e>
                      </m:d>
                      <m:r>
                        <m:rPr>
                          <m:brk/>
                        </m:rP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lang="en-US" altLang="ja-JP" sz="2400" i="1">
                              <a:latin typeface="Cambria Math" panose="02040503050406030204" pitchFamily="18" charset="0"/>
                              <a:ea typeface="Cambria Math" panose="02040503050406030204" pitchFamily="18" charset="0"/>
                            </a:rPr>
                            <m:t>𝜇</m:t>
                          </m:r>
                          <m:r>
                            <a:rPr lang="en-US" altLang="ja-JP" sz="2400" b="0" i="1" smtClean="0">
                              <a:latin typeface="Cambria Math" panose="02040503050406030204" pitchFamily="18" charset="0"/>
                              <a:ea typeface="Cambria Math" panose="02040503050406030204" pitchFamily="18" charset="0"/>
                            </a:rPr>
                            <m:t>−1.96×4≤</m:t>
                          </m:r>
                          <m:acc>
                            <m:accPr>
                              <m:chr m:val="̅"/>
                              <m:ctrlPr>
                                <a:rPr kumimoji="1" lang="en-US" altLang="ja-JP" sz="2400" b="0" i="1" smtClean="0">
                                  <a:latin typeface="Cambria Math" panose="02040503050406030204" pitchFamily="18" charset="0"/>
                                  <a:ea typeface="Cambria Math" panose="02040503050406030204" pitchFamily="18" charset="0"/>
                                </a:rPr>
                              </m:ctrlPr>
                            </m:accPr>
                            <m:e>
                              <m:r>
                                <a:rPr kumimoji="1" lang="en-US" altLang="ja-JP" sz="2400" b="0" i="1" smtClean="0">
                                  <a:latin typeface="Cambria Math" panose="02040503050406030204" pitchFamily="18" charset="0"/>
                                  <a:ea typeface="Cambria Math" panose="02040503050406030204" pitchFamily="18" charset="0"/>
                                </a:rPr>
                                <m:t>𝑋</m:t>
                              </m:r>
                            </m:e>
                          </m:acc>
                          <m:r>
                            <a:rPr kumimoji="1" lang="en-US" altLang="ja-JP" sz="2400" b="0" i="1" smtClean="0">
                              <a:latin typeface="Cambria Math" panose="02040503050406030204" pitchFamily="18" charset="0"/>
                              <a:ea typeface="Cambria Math" panose="02040503050406030204" pitchFamily="18" charset="0"/>
                            </a:rPr>
                            <m:t>≤</m:t>
                          </m:r>
                          <m:r>
                            <a:rPr kumimoji="1" lang="ja-JP" altLang="en-US" sz="2400" b="0" i="1" smtClean="0">
                              <a:latin typeface="Cambria Math" panose="02040503050406030204" pitchFamily="18" charset="0"/>
                              <a:ea typeface="Cambria Math" panose="02040503050406030204" pitchFamily="18" charset="0"/>
                            </a:rPr>
                            <m:t>𝜇</m:t>
                          </m:r>
                          <m:r>
                            <a:rPr kumimoji="1" lang="en-US" altLang="ja-JP" sz="2400" b="0" i="1" smtClean="0">
                              <a:latin typeface="Cambria Math" panose="02040503050406030204" pitchFamily="18" charset="0"/>
                              <a:ea typeface="Cambria Math" panose="02040503050406030204" pitchFamily="18" charset="0"/>
                            </a:rPr>
                            <m:t>+1.96×4</m:t>
                          </m:r>
                        </m:e>
                      </m:d>
                      <m:r>
                        <m:rPr>
                          <m:brk/>
                        </m:rP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0.95</m:t>
                      </m:r>
                    </m:oMath>
                  </m:oMathPara>
                </a14:m>
                <a:endParaRPr kumimoji="1" lang="ja-JP" altLang="en-US" sz="2400" dirty="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1907704" y="3874795"/>
                <a:ext cx="5119607" cy="2467535"/>
              </a:xfrm>
              <a:prstGeom prst="rect">
                <a:avLst/>
              </a:prstGeom>
              <a:blipFill>
                <a:blip r:embed="rId4"/>
                <a:stretch>
                  <a:fillRect l="-11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35173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181557-FE3B-4D3C-AD13-C46DB98D88D9}"/>
              </a:ext>
            </a:extLst>
          </p:cNvPr>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78F2BB88-4952-430B-B5AA-AABE467E7866}"/>
                  </a:ext>
                </a:extLst>
              </p:cNvPr>
              <p:cNvSpPr>
                <a:spLocks noGrp="1"/>
              </p:cNvSpPr>
              <p:nvPr>
                <p:ph idx="1"/>
              </p:nvPr>
            </p:nvSpPr>
            <p:spPr/>
            <p:txBody>
              <a:bodyPr/>
              <a:lstStyle/>
              <a:p>
                <a:r>
                  <a:rPr lang="ja-JP" altLang="en-US" dirty="0"/>
                  <a:t>推定の誤差は，</a:t>
                </a:r>
                <a:r>
                  <a:rPr lang="en-US" altLang="ja-JP" dirty="0"/>
                  <a:t>0.95 </a:t>
                </a:r>
                <a:r>
                  <a:rPr lang="ja-JP" altLang="en-US" dirty="0"/>
                  <a:t>の確率で，</a:t>
                </a:r>
                <a14:m>
                  <m:oMath xmlns:m="http://schemas.openxmlformats.org/officeDocument/2006/math">
                    <m:r>
                      <a:rPr lang="en-US" altLang="ja-JP" b="0" i="1" smtClean="0">
                        <a:latin typeface="Cambria Math" panose="02040503050406030204" pitchFamily="18" charset="0"/>
                      </a:rPr>
                      <m:t>1.96</m:t>
                    </m:r>
                    <m:r>
                      <a:rPr lang="en-US" altLang="ja-JP" b="0" i="1" smtClean="0">
                        <a:latin typeface="Cambria Math" panose="02040503050406030204" pitchFamily="18" charset="0"/>
                        <a:ea typeface="Cambria Math" panose="02040503050406030204" pitchFamily="18" charset="0"/>
                      </a:rPr>
                      <m:t>×4=7.86</m:t>
                    </m:r>
                  </m:oMath>
                </a14:m>
                <a:r>
                  <a:rPr kumimoji="1" lang="ja-JP" altLang="en-US" dirty="0"/>
                  <a:t> 以内である．</a:t>
                </a:r>
              </a:p>
            </p:txBody>
          </p:sp>
        </mc:Choice>
        <mc:Fallback xmlns="">
          <p:sp>
            <p:nvSpPr>
              <p:cNvPr id="3" name="コンテンツ プレースホルダー 2">
                <a:extLst>
                  <a:ext uri="{FF2B5EF4-FFF2-40B4-BE49-F238E27FC236}">
                    <a16:creationId xmlns:a16="http://schemas.microsoft.com/office/drawing/2014/main" id="{78F2BB88-4952-430B-B5AA-AABE467E7866}"/>
                  </a:ext>
                </a:extLst>
              </p:cNvPr>
              <p:cNvSpPr>
                <a:spLocks noGrp="1" noRot="1" noChangeAspect="1" noMove="1" noResize="1" noEditPoints="1" noAdjustHandles="1" noChangeArrowheads="1" noChangeShapeType="1" noTextEdit="1"/>
              </p:cNvSpPr>
              <p:nvPr>
                <p:ph idx="1"/>
              </p:nvPr>
            </p:nvSpPr>
            <p:spPr>
              <a:blipFill>
                <a:blip r:embed="rId2"/>
                <a:stretch>
                  <a:fillRect l="-1704" t="-2426"/>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 name="テキスト ボックス 3">
                <a:extLst>
                  <a:ext uri="{FF2B5EF4-FFF2-40B4-BE49-F238E27FC236}">
                    <a16:creationId xmlns:a16="http://schemas.microsoft.com/office/drawing/2014/main" id="{8A10DB07-7B0E-4B3E-A4E9-50F62D786014}"/>
                  </a:ext>
                </a:extLst>
              </p:cNvPr>
              <p:cNvSpPr txBox="1"/>
              <p:nvPr/>
            </p:nvSpPr>
            <p:spPr>
              <a:xfrm>
                <a:off x="2123728" y="2924944"/>
                <a:ext cx="339580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e>
                          </m:d>
                          <m:r>
                            <a:rPr kumimoji="1" lang="en-US" altLang="ja-JP" sz="2400" b="0" i="1" smtClean="0">
                              <a:latin typeface="Cambria Math" panose="02040503050406030204" pitchFamily="18" charset="0"/>
                              <a:ea typeface="Cambria Math" panose="02040503050406030204" pitchFamily="18" charset="0"/>
                            </a:rPr>
                            <m:t>≤7.86</m:t>
                          </m:r>
                        </m:e>
                      </m:d>
                      <m:r>
                        <a:rPr kumimoji="1" lang="en-US" altLang="ja-JP" sz="2400" b="0" i="1" smtClean="0">
                          <a:latin typeface="Cambria Math" panose="02040503050406030204" pitchFamily="18" charset="0"/>
                        </a:rPr>
                        <m:t>=0.95</m:t>
                      </m:r>
                    </m:oMath>
                  </m:oMathPara>
                </a14:m>
                <a:endParaRPr kumimoji="1" lang="ja-JP" altLang="en-US" sz="2400" dirty="0"/>
              </a:p>
            </p:txBody>
          </p:sp>
        </mc:Choice>
        <mc:Fallback>
          <p:sp>
            <p:nvSpPr>
              <p:cNvPr id="4" name="テキスト ボックス 3">
                <a:extLst>
                  <a:ext uri="{FF2B5EF4-FFF2-40B4-BE49-F238E27FC236}">
                    <a16:creationId xmlns:a16="http://schemas.microsoft.com/office/drawing/2014/main" id="{8A10DB07-7B0E-4B3E-A4E9-50F62D786014}"/>
                  </a:ext>
                </a:extLst>
              </p:cNvPr>
              <p:cNvSpPr txBox="1">
                <a:spLocks noRot="1" noChangeAspect="1" noMove="1" noResize="1" noEditPoints="1" noAdjustHandles="1" noChangeArrowheads="1" noChangeShapeType="1" noTextEdit="1"/>
              </p:cNvSpPr>
              <p:nvPr/>
            </p:nvSpPr>
            <p:spPr>
              <a:xfrm>
                <a:off x="2123728" y="2924944"/>
                <a:ext cx="3395801" cy="369332"/>
              </a:xfrm>
              <a:prstGeom prst="rect">
                <a:avLst/>
              </a:prstGeom>
              <a:blipFill>
                <a:blip r:embed="rId3"/>
                <a:stretch>
                  <a:fillRect l="-1616" t="-5000" r="-2154" b="-2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47062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a:t>テキスト </a:t>
            </a:r>
            <a:r>
              <a:rPr kumimoji="1" lang="en-US" altLang="ja-JP" dirty="0"/>
              <a:t>p.141 </a:t>
            </a:r>
            <a:r>
              <a:rPr kumimoji="1" lang="ja-JP" altLang="en-US" dirty="0"/>
              <a:t>図２，図３</a:t>
            </a:r>
            <a:endParaRPr kumimoji="1" lang="en-US" altLang="ja-JP" dirty="0"/>
          </a:p>
          <a:p>
            <a:r>
              <a:rPr lang="ja-JP" altLang="en-US" dirty="0"/>
              <a:t>図２：大きさ</a:t>
            </a:r>
            <a:r>
              <a:rPr lang="en-US" altLang="ja-JP" dirty="0"/>
              <a:t>25</a:t>
            </a:r>
            <a:r>
              <a:rPr lang="ja-JP" altLang="en-US" dirty="0"/>
              <a:t>の標本をとって標本平均を計算することを何度も繰り返すことをイメージする．このときの標本平均の分布を知った上で，実際には１度だけ標本をとって区間推定を行う．</a:t>
            </a:r>
            <a:endParaRPr lang="en-US" altLang="ja-JP" dirty="0"/>
          </a:p>
          <a:p>
            <a:r>
              <a:rPr kumimoji="1" lang="ja-JP" altLang="en-US" dirty="0"/>
              <a:t>標本平均が</a:t>
            </a:r>
            <a:r>
              <a:rPr kumimoji="1" lang="en-US" altLang="ja-JP" i="1" dirty="0">
                <a:latin typeface="Times New Roman" pitchFamily="18" charset="0"/>
                <a:cs typeface="Times New Roman" pitchFamily="18" charset="0"/>
              </a:rPr>
              <a:t>μ</a:t>
            </a:r>
            <a:r>
              <a:rPr kumimoji="1" lang="en-US" altLang="ja-JP" dirty="0"/>
              <a:t>±8</a:t>
            </a:r>
            <a:r>
              <a:rPr kumimoji="1" lang="ja-JP" altLang="en-US" dirty="0"/>
              <a:t>の区間外</a:t>
            </a:r>
            <a:r>
              <a:rPr lang="ja-JP" altLang="en-US" dirty="0"/>
              <a:t>（</a:t>
            </a:r>
            <a:r>
              <a:rPr lang="en-US" altLang="ja-JP" dirty="0"/>
              <a:t>1.96</a:t>
            </a:r>
            <a:r>
              <a:rPr lang="ja-JP" altLang="en-US" dirty="0"/>
              <a:t> のかわりに </a:t>
            </a:r>
            <a:r>
              <a:rPr lang="en-US" altLang="ja-JP" dirty="0"/>
              <a:t>2 </a:t>
            </a:r>
            <a:r>
              <a:rPr lang="ja-JP" altLang="en-US" dirty="0"/>
              <a:t>を使用）</a:t>
            </a:r>
            <a:r>
              <a:rPr kumimoji="1" lang="ja-JP" altLang="en-US" dirty="0"/>
              <a:t>に外れてしまったとき（</a:t>
            </a:r>
            <a:r>
              <a:rPr lang="en-US" altLang="ja-JP" dirty="0"/>
              <a:t>100</a:t>
            </a:r>
            <a:r>
              <a:rPr lang="ja-JP" altLang="en-US" dirty="0"/>
              <a:t>回中</a:t>
            </a:r>
            <a:r>
              <a:rPr lang="en-US" altLang="ja-JP" dirty="0"/>
              <a:t>5</a:t>
            </a:r>
            <a:r>
              <a:rPr lang="ja-JP" altLang="en-US" dirty="0"/>
              <a:t>回ぐらい</a:t>
            </a:r>
            <a:r>
              <a:rPr kumimoji="1" lang="ja-JP" altLang="en-US" dirty="0"/>
              <a:t>），その標本平均の周りに同じ幅の区間を構成すると，母集団平均 </a:t>
            </a:r>
            <a:r>
              <a:rPr kumimoji="1" lang="en-US" altLang="ja-JP" i="1" dirty="0">
                <a:latin typeface="Times New Roman" pitchFamily="18" charset="0"/>
                <a:cs typeface="Times New Roman" pitchFamily="18" charset="0"/>
              </a:rPr>
              <a:t>μ</a:t>
            </a:r>
            <a:r>
              <a:rPr kumimoji="1" lang="en-US" altLang="ja-JP" dirty="0"/>
              <a:t> </a:t>
            </a:r>
            <a:r>
              <a:rPr lang="ja-JP" altLang="en-US" dirty="0"/>
              <a:t>をはずしている．→ 図３</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356907" y="948597"/>
            <a:ext cx="0" cy="38164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4445139" y="948597"/>
            <a:ext cx="0" cy="38164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33371" y="948597"/>
            <a:ext cx="0" cy="38164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2282285" y="5445224"/>
            <a:ext cx="4176464"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3821631" y="2484768"/>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4888162" y="1668677"/>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3339990" y="3300859"/>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859816" y="4116949"/>
            <a:ext cx="216024" cy="21602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p:cNvCxnSpPr/>
          <p:nvPr/>
        </p:nvCxnSpPr>
        <p:spPr>
          <a:xfrm>
            <a:off x="2899376" y="1776689"/>
            <a:ext cx="4176464"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841411" y="2592780"/>
            <a:ext cx="4176464"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359770" y="3408871"/>
            <a:ext cx="4176464"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4879596" y="4238765"/>
            <a:ext cx="4176464" cy="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2" name="オブジェクト 21"/>
          <p:cNvGraphicFramePr>
            <a:graphicFrameLocks noChangeAspect="1"/>
          </p:cNvGraphicFramePr>
          <p:nvPr/>
        </p:nvGraphicFramePr>
        <p:xfrm>
          <a:off x="4199235" y="4787970"/>
          <a:ext cx="491808" cy="549410"/>
        </p:xfrm>
        <a:graphic>
          <a:graphicData uri="http://schemas.openxmlformats.org/presentationml/2006/ole">
            <mc:AlternateContent xmlns:mc="http://schemas.openxmlformats.org/markup-compatibility/2006">
              <mc:Choice xmlns:v="urn:schemas-microsoft-com:vml" Requires="v">
                <p:oleObj spid="_x0000_s37896" name="数式" r:id="rId3" imgW="152280" imgH="164880" progId="Equation.3">
                  <p:embed/>
                </p:oleObj>
              </mc:Choice>
              <mc:Fallback>
                <p:oleObj name="数式" r:id="rId3" imgW="152280" imgH="164880" progId="Equation.3">
                  <p:embed/>
                  <p:pic>
                    <p:nvPicPr>
                      <p:cNvPr id="22" name="オブジェクト 21"/>
                      <p:cNvPicPr/>
                      <p:nvPr/>
                    </p:nvPicPr>
                    <p:blipFill>
                      <a:blip r:embed="rId4"/>
                      <a:stretch>
                        <a:fillRect/>
                      </a:stretch>
                    </p:blipFill>
                    <p:spPr>
                      <a:xfrm>
                        <a:off x="4199235" y="4787970"/>
                        <a:ext cx="491808" cy="549410"/>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3B39F16-3AC4-49CE-9192-24868322B5C5}" type="slidenum">
              <a:rPr kumimoji="1" lang="ja-JP" altLang="en-US" smtClean="0"/>
              <a:t>18</a:t>
            </a:fld>
            <a:endParaRPr kumimoji="1" lang="ja-JP" altLang="en-US"/>
          </a:p>
        </p:txBody>
      </p:sp>
      <mc:AlternateContent xmlns:mc="http://schemas.openxmlformats.org/markup-compatibility/2006" xmlns:a14="http://schemas.microsoft.com/office/drawing/2010/main">
        <mc:Choice Requires="a14">
          <p:sp>
            <p:nvSpPr>
              <p:cNvPr id="3" name="テキスト ボックス 2"/>
              <p:cNvSpPr txBox="1"/>
              <p:nvPr/>
            </p:nvSpPr>
            <p:spPr>
              <a:xfrm>
                <a:off x="1041629" y="2000456"/>
                <a:ext cx="90941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8</m:t>
                      </m:r>
                    </m:oMath>
                  </m:oMathPara>
                </a14:m>
                <a:endParaRPr kumimoji="1" lang="ja-JP" altLang="en-US" sz="28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041629" y="2000456"/>
                <a:ext cx="909416" cy="430887"/>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p:cNvSpPr txBox="1"/>
              <p:nvPr/>
            </p:nvSpPr>
            <p:spPr>
              <a:xfrm>
                <a:off x="735035" y="3656059"/>
                <a:ext cx="90941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8</m:t>
                      </m:r>
                    </m:oMath>
                  </m:oMathPara>
                </a14:m>
                <a:endParaRPr kumimoji="1" lang="ja-JP" altLang="en-US" sz="2800" dirty="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735035" y="3656059"/>
                <a:ext cx="909416" cy="430887"/>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3500489" y="5563739"/>
                <a:ext cx="91454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sz="2800" i="1" smtClean="0">
                          <a:latin typeface="Cambria Math" panose="02040503050406030204" pitchFamily="18" charset="0"/>
                          <a:ea typeface="Cambria Math" panose="02040503050406030204" pitchFamily="18" charset="0"/>
                        </a:rPr>
                        <m:t>𝜇</m:t>
                      </m:r>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8</m:t>
                      </m:r>
                    </m:oMath>
                  </m:oMathPara>
                </a14:m>
                <a:endParaRPr kumimoji="1" lang="ja-JP" altLang="en-US" sz="2800"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3500489" y="5563739"/>
                <a:ext cx="914546" cy="430887"/>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p:cNvSpPr txBox="1"/>
              <p:nvPr/>
            </p:nvSpPr>
            <p:spPr>
              <a:xfrm>
                <a:off x="6966037" y="4347386"/>
                <a:ext cx="90941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8</m:t>
                      </m:r>
                    </m:oMath>
                  </m:oMathPara>
                </a14:m>
                <a:endParaRPr kumimoji="1" lang="ja-JP" altLang="en-US" sz="2800"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6966037" y="4347386"/>
                <a:ext cx="909416" cy="430887"/>
              </a:xfrm>
              <a:prstGeom prst="rect">
                <a:avLst/>
              </a:prstGeom>
              <a:blipFill>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テキスト ボックス 28"/>
              <p:cNvSpPr txBox="1"/>
              <p:nvPr/>
            </p:nvSpPr>
            <p:spPr>
              <a:xfrm>
                <a:off x="6859816" y="925196"/>
                <a:ext cx="90941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8</m:t>
                      </m:r>
                    </m:oMath>
                  </m:oMathPara>
                </a14:m>
                <a:endParaRPr kumimoji="1" lang="ja-JP" altLang="en-US" sz="2800"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6859816" y="925196"/>
                <a:ext cx="909416" cy="430887"/>
              </a:xfrm>
              <a:prstGeom prst="rect">
                <a:avLst/>
              </a:prstGeom>
              <a:blipFill>
                <a:blip r:embed="rId9"/>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78270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normAutofit fontScale="92500" lnSpcReduction="10000"/>
              </a:bodyPr>
              <a:lstStyle/>
              <a:p>
                <a:r>
                  <a:rPr lang="ja-JP" altLang="en-US" dirty="0"/>
                  <a:t>ひとつの標本から得られた標本平均の周りに，同じ幅（</a:t>
                </a:r>
                <a:r>
                  <a:rPr lang="en-US" altLang="ja-JP" dirty="0"/>
                  <a:t>±1.96×4</a:t>
                </a:r>
                <a:r>
                  <a:rPr lang="ja-JP" altLang="en-US" dirty="0"/>
                  <a:t>）の区間を構成すれば，この区間が真の平均を含む確率は </a:t>
                </a:r>
                <a:r>
                  <a:rPr lang="en-US" altLang="ja-JP" dirty="0"/>
                  <a:t>0.95 </a:t>
                </a:r>
                <a:r>
                  <a:rPr lang="ja-JP" altLang="en-US" dirty="0"/>
                  <a:t>である．</a:t>
                </a:r>
                <a:endParaRPr lang="en-US" altLang="ja-JP" dirty="0"/>
              </a:p>
              <a:p>
                <a:endParaRPr lang="en-US" altLang="ja-JP" dirty="0"/>
              </a:p>
              <a:p>
                <a:endParaRPr lang="en-US" altLang="ja-JP" dirty="0"/>
              </a:p>
              <a:p>
                <a:endParaRPr lang="en-US" altLang="ja-JP" dirty="0"/>
              </a:p>
              <a:p>
                <a:endParaRPr lang="en-US" altLang="ja-JP" dirty="0"/>
              </a:p>
              <a:p>
                <a:r>
                  <a:rPr lang="en-US" altLang="ja-JP" dirty="0"/>
                  <a:t>95%</a:t>
                </a:r>
                <a:r>
                  <a:rPr lang="ja-JP" altLang="en-US" dirty="0"/>
                  <a:t>信頼区間は </a:t>
                </a:r>
                <a14:m>
                  <m:oMath xmlns:m="http://schemas.openxmlformats.org/officeDocument/2006/math">
                    <m:acc>
                      <m:accPr>
                        <m:chr m:val="̅"/>
                        <m:ctrlPr>
                          <a:rPr lang="ja-JP" altLang="en-US" i="1" smtClean="0">
                            <a:latin typeface="Cambria Math" panose="02040503050406030204" pitchFamily="18" charset="0"/>
                          </a:rPr>
                        </m:ctrlPr>
                      </m:accPr>
                      <m:e>
                        <m:r>
                          <a:rPr lang="en-US" altLang="ja-JP" b="0" i="1" smtClean="0">
                            <a:latin typeface="Cambria Math" panose="02040503050406030204" pitchFamily="18" charset="0"/>
                          </a:rPr>
                          <m:t>𝑋</m:t>
                        </m:r>
                      </m:e>
                    </m:acc>
                    <m:r>
                      <a:rPr lang="en-US" altLang="ja-JP" b="0" i="1" smtClean="0">
                        <a:latin typeface="Cambria Math" panose="02040503050406030204" pitchFamily="18" charset="0"/>
                      </a:rPr>
                      <m:t>=260</m:t>
                    </m:r>
                  </m:oMath>
                </a14:m>
                <a:r>
                  <a:rPr lang="ja-JP" altLang="en-US" dirty="0"/>
                  <a:t> として得られるが，重要な注意がある．</a:t>
                </a:r>
                <a:endParaRPr lang="en-US" altLang="ja-JP"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481" t="-2695"/>
                </a:stretch>
              </a:blipFill>
            </p:spPr>
            <p:txBody>
              <a:bodyPr/>
              <a:lstStyle/>
              <a:p>
                <a:r>
                  <a:rPr lang="ja-JP" altLang="en-US">
                    <a:noFill/>
                  </a:rPr>
                  <a:t> </a:t>
                </a:r>
              </a:p>
            </p:txBody>
          </p:sp>
        </mc:Fallback>
      </mc:AlternateContent>
      <p:sp>
        <p:nvSpPr>
          <p:cNvPr id="5" name="スライド番号プレースホルダー 4"/>
          <p:cNvSpPr>
            <a:spLocks noGrp="1"/>
          </p:cNvSpPr>
          <p:nvPr>
            <p:ph type="sldNum" sz="quarter" idx="12"/>
          </p:nvPr>
        </p:nvSpPr>
        <p:spPr/>
        <p:txBody>
          <a:bodyPr/>
          <a:lstStyle/>
          <a:p>
            <a:fld id="{D3B39F16-3AC4-49CE-9192-24868322B5C5}" type="slidenum">
              <a:rPr kumimoji="1" lang="ja-JP" altLang="en-US" smtClean="0"/>
              <a:t>19</a:t>
            </a:fld>
            <a:endParaRPr kumimoji="1" lang="ja-JP" altLang="en-US"/>
          </a:p>
        </p:txBody>
      </p:sp>
      <mc:AlternateContent xmlns:mc="http://schemas.openxmlformats.org/markup-compatibility/2006">
        <mc:Choice xmlns:a14="http://schemas.microsoft.com/office/drawing/2010/main" Requires="a14">
          <p:sp>
            <p:nvSpPr>
              <p:cNvPr id="6" name="テキスト ボックス 5"/>
              <p:cNvSpPr txBox="1"/>
              <p:nvPr/>
            </p:nvSpPr>
            <p:spPr>
              <a:xfrm>
                <a:off x="1647481" y="3016314"/>
                <a:ext cx="5924955" cy="17177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acc>
                            <m:accPr>
                              <m:chr m:val="̅"/>
                              <m:ctrlPr>
                                <a:rPr kumimoji="1" lang="en-US" altLang="ja-JP" sz="2800" b="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r>
                            <a:rPr kumimoji="1" lang="en-US" altLang="ja-JP" sz="2800" b="0" i="1" smtClean="0">
                              <a:latin typeface="Cambria Math" panose="02040503050406030204" pitchFamily="18" charset="0"/>
                            </a:rPr>
                            <m:t>−1.96</m:t>
                          </m:r>
                          <m:r>
                            <a:rPr kumimoji="1" lang="en-US" altLang="ja-JP" sz="2800" b="0" i="1" smtClean="0">
                              <a:latin typeface="Cambria Math" panose="02040503050406030204" pitchFamily="18" charset="0"/>
                              <a:ea typeface="Cambria Math" panose="02040503050406030204" pitchFamily="18" charset="0"/>
                            </a:rPr>
                            <m:t>×4≤</m:t>
                          </m:r>
                          <m:r>
                            <a:rPr kumimoji="1" lang="ja-JP" altLang="en-US" sz="2800" b="0" i="1" smtClean="0">
                              <a:latin typeface="Cambria Math" panose="02040503050406030204" pitchFamily="18" charset="0"/>
                              <a:ea typeface="Cambria Math" panose="02040503050406030204" pitchFamily="18" charset="0"/>
                            </a:rPr>
                            <m:t>𝜇</m:t>
                          </m:r>
                          <m:r>
                            <a:rPr kumimoji="1" lang="ja-JP" altLang="en-US" sz="2800" b="0" i="1" smtClean="0">
                              <a:latin typeface="Cambria Math" panose="02040503050406030204" pitchFamily="18" charset="0"/>
                              <a:ea typeface="Cambria Math" panose="02040503050406030204" pitchFamily="18" charset="0"/>
                            </a:rPr>
                            <m:t>≤</m:t>
                          </m:r>
                          <m:acc>
                            <m:accPr>
                              <m:chr m:val="̅"/>
                              <m:ctrlPr>
                                <a:rPr kumimoji="1" lang="ja-JP" altLang="en-US" sz="2800" b="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r>
                            <a:rPr kumimoji="1" lang="en-US" altLang="ja-JP" sz="2800" b="0" i="1" smtClean="0">
                              <a:latin typeface="Cambria Math" panose="02040503050406030204" pitchFamily="18" charset="0"/>
                            </a:rPr>
                            <m:t>+1.96</m:t>
                          </m:r>
                          <m:r>
                            <a:rPr kumimoji="1" lang="en-US" altLang="ja-JP" sz="2800" b="0" i="1" smtClean="0">
                              <a:latin typeface="Cambria Math" panose="02040503050406030204" pitchFamily="18" charset="0"/>
                              <a:ea typeface="Cambria Math" panose="02040503050406030204" pitchFamily="18" charset="0"/>
                            </a:rPr>
                            <m:t>×4</m:t>
                          </m:r>
                        </m:e>
                      </m:d>
                      <m:r>
                        <m:rPr>
                          <m:brk/>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acc>
                            <m:accPr>
                              <m:chr m:val="̅"/>
                              <m:ctrlPr>
                                <a:rPr kumimoji="1" lang="en-US" altLang="ja-JP" sz="2800" b="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r>
                            <a:rPr lang="en-US" altLang="ja-JP" sz="2800" i="1">
                              <a:latin typeface="Cambria Math" panose="02040503050406030204" pitchFamily="18" charset="0"/>
                            </a:rPr>
                            <m:t>−1.96</m:t>
                          </m:r>
                          <m:r>
                            <a:rPr lang="en-US" altLang="ja-JP" sz="2800" i="1">
                              <a:latin typeface="Cambria Math" panose="02040503050406030204" pitchFamily="18" charset="0"/>
                              <a:ea typeface="Cambria Math" panose="02040503050406030204" pitchFamily="18" charset="0"/>
                            </a:rPr>
                            <m:t>×4≤</m:t>
                          </m:r>
                          <m:r>
                            <a:rPr lang="ja-JP" altLang="en-US" sz="2800" i="1">
                              <a:latin typeface="Cambria Math" panose="02040503050406030204" pitchFamily="18" charset="0"/>
                              <a:ea typeface="Cambria Math" panose="02040503050406030204" pitchFamily="18" charset="0"/>
                            </a:rPr>
                            <m:t>𝜇</m:t>
                          </m:r>
                          <m:r>
                            <a:rPr lang="ja-JP" altLang="en-US" sz="2800" i="1">
                              <a:latin typeface="Cambria Math" panose="02040503050406030204" pitchFamily="18" charset="0"/>
                              <a:ea typeface="Cambria Math" panose="02040503050406030204" pitchFamily="18" charset="0"/>
                            </a:rPr>
                            <m:t>≤</m:t>
                          </m:r>
                          <m:acc>
                            <m:accPr>
                              <m:chr m:val="̅"/>
                              <m:ctrlPr>
                                <a:rPr kumimoji="1" lang="ja-JP" altLang="en-US" sz="2800" b="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r>
                            <a:rPr lang="ja-JP" altLang="en-US" sz="2800" i="1">
                              <a:latin typeface="Cambria Math" panose="02040503050406030204" pitchFamily="18" charset="0"/>
                              <a:ea typeface="Cambria Math" panose="02040503050406030204" pitchFamily="18" charset="0"/>
                            </a:rPr>
                            <m:t>−1.96</m:t>
                          </m:r>
                          <m:r>
                            <a:rPr lang="en-US" altLang="ja-JP" sz="2800" i="1">
                              <a:latin typeface="Cambria Math" panose="02040503050406030204" pitchFamily="18" charset="0"/>
                            </a:rPr>
                            <m:t>×4</m:t>
                          </m:r>
                        </m:e>
                      </m:d>
                      <m:r>
                        <m:rPr>
                          <m:brk/>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𝑃</m:t>
                      </m:r>
                      <m:d>
                        <m:dPr>
                          <m:begChr m:val="{"/>
                          <m:endChr m:val="}"/>
                          <m:ctrlPr>
                            <a:rPr kumimoji="1" lang="en-US" altLang="ja-JP" sz="2800" b="0" i="1" smtClean="0">
                              <a:latin typeface="Cambria Math" panose="02040503050406030204" pitchFamily="18" charset="0"/>
                            </a:rPr>
                          </m:ctrlPr>
                        </m:dPr>
                        <m:e>
                          <m:acc>
                            <m:accPr>
                              <m:chr m:val="̅"/>
                              <m:ctrlPr>
                                <a:rPr kumimoji="1" lang="en-US" altLang="ja-JP" sz="2800" b="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r>
                            <a:rPr kumimoji="1" lang="en-US" altLang="ja-JP" sz="2800" b="0" i="1" smtClean="0">
                              <a:latin typeface="Cambria Math" panose="02040503050406030204" pitchFamily="18" charset="0"/>
                            </a:rPr>
                            <m:t>−7.84</m:t>
                          </m:r>
                          <m:r>
                            <a:rPr kumimoji="1" lang="en-US" altLang="ja-JP" sz="2800" b="0" i="1" smtClean="0">
                              <a:latin typeface="Cambria Math" panose="02040503050406030204" pitchFamily="18" charset="0"/>
                              <a:ea typeface="Cambria Math" panose="02040503050406030204" pitchFamily="18" charset="0"/>
                            </a:rPr>
                            <m:t>≤</m:t>
                          </m:r>
                          <m:r>
                            <a:rPr kumimoji="1" lang="ja-JP" altLang="en-US" sz="2800" b="0" i="1" smtClean="0">
                              <a:latin typeface="Cambria Math" panose="02040503050406030204" pitchFamily="18" charset="0"/>
                              <a:ea typeface="Cambria Math" panose="02040503050406030204" pitchFamily="18" charset="0"/>
                            </a:rPr>
                            <m:t>𝜇</m:t>
                          </m:r>
                          <m:r>
                            <a:rPr kumimoji="1" lang="ja-JP" altLang="en-US" sz="2800" b="0" i="1" smtClean="0">
                              <a:latin typeface="Cambria Math" panose="02040503050406030204" pitchFamily="18" charset="0"/>
                              <a:ea typeface="Cambria Math" panose="02040503050406030204" pitchFamily="18" charset="0"/>
                            </a:rPr>
                            <m:t>≤</m:t>
                          </m:r>
                          <m:acc>
                            <m:accPr>
                              <m:chr m:val="̅"/>
                              <m:ctrlPr>
                                <a:rPr kumimoji="1" lang="ja-JP" altLang="en-US" sz="2800" b="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r>
                            <a:rPr kumimoji="1" lang="en-US" altLang="ja-JP" sz="2800" b="0" i="1" smtClean="0">
                              <a:latin typeface="Cambria Math" panose="02040503050406030204" pitchFamily="18" charset="0"/>
                            </a:rPr>
                            <m:t>+7.84</m:t>
                          </m:r>
                        </m:e>
                      </m:d>
                      <m:r>
                        <m:rPr>
                          <m:brk/>
                        </m:rP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0.95</m:t>
                      </m:r>
                    </m:oMath>
                  </m:oMathPara>
                </a14:m>
                <a:endParaRPr kumimoji="1" lang="en-US" altLang="ja-JP" sz="2800" b="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1647481" y="3016314"/>
                <a:ext cx="5924955" cy="1717778"/>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9312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１．点推定と区間推定</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u="sng" dirty="0">
                <a:solidFill>
                  <a:srgbClr val="FF0000"/>
                </a:solidFill>
              </a:rPr>
              <a:t>母数</a:t>
            </a:r>
            <a:r>
              <a:rPr lang="ja-JP" altLang="en-US" dirty="0"/>
              <a:t>（</a:t>
            </a:r>
            <a:r>
              <a:rPr lang="en-US" altLang="ja-JP" dirty="0"/>
              <a:t>parameter</a:t>
            </a:r>
            <a:r>
              <a:rPr lang="ja-JP" altLang="en-US" dirty="0"/>
              <a:t>）：</a:t>
            </a:r>
            <a:r>
              <a:rPr kumimoji="1" lang="ja-JP" altLang="en-US" dirty="0"/>
              <a:t>母集団の確率分布を特徴づける特性値．</a:t>
            </a:r>
            <a:endParaRPr kumimoji="1" lang="en-US" altLang="ja-JP" dirty="0"/>
          </a:p>
          <a:p>
            <a:pPr lvl="1"/>
            <a:r>
              <a:rPr lang="ja-JP" altLang="en-US" dirty="0"/>
              <a:t>正規</a:t>
            </a:r>
            <a:r>
              <a:rPr kumimoji="1" lang="ja-JP" altLang="en-US" dirty="0"/>
              <a:t>分布における平均と分散</a:t>
            </a:r>
            <a:endParaRPr kumimoji="1" lang="en-US" altLang="ja-JP" dirty="0"/>
          </a:p>
          <a:p>
            <a:pPr lvl="1"/>
            <a:r>
              <a:rPr lang="ja-JP" altLang="en-US" dirty="0"/>
              <a:t>２項分布における試行数と成功確率</a:t>
            </a:r>
            <a:endParaRPr lang="en-US" altLang="ja-JP" dirty="0"/>
          </a:p>
          <a:p>
            <a:r>
              <a:rPr kumimoji="1" lang="ja-JP" altLang="en-US" dirty="0"/>
              <a:t>母数を推定する方法は？</a:t>
            </a:r>
            <a:endParaRPr kumimoji="1" lang="en-US" altLang="ja-JP" dirty="0"/>
          </a:p>
          <a:p>
            <a:pPr lvl="1"/>
            <a:r>
              <a:rPr kumimoji="1" lang="ja-JP" altLang="en-US" u="sng" dirty="0">
                <a:solidFill>
                  <a:srgbClr val="FF0000"/>
                </a:solidFill>
              </a:rPr>
              <a:t>点推定</a:t>
            </a:r>
            <a:r>
              <a:rPr kumimoji="1" lang="ja-JP" altLang="en-US" dirty="0"/>
              <a:t>（</a:t>
            </a:r>
            <a:r>
              <a:rPr kumimoji="1" lang="en-US" altLang="ja-JP" dirty="0"/>
              <a:t>point estimate</a:t>
            </a:r>
            <a:r>
              <a:rPr kumimoji="1" lang="ja-JP" altLang="en-US" dirty="0"/>
              <a:t>）：標本から計算される統計量</a:t>
            </a:r>
            <a:r>
              <a:rPr lang="ja-JP" altLang="en-US" dirty="0"/>
              <a:t>を推定値とする（標本平均は母集団平均の推定値） → 第６章で学習済み</a:t>
            </a:r>
            <a:endParaRPr lang="en-US" altLang="ja-JP" dirty="0"/>
          </a:p>
          <a:p>
            <a:pPr lvl="1"/>
            <a:r>
              <a:rPr kumimoji="1" lang="ja-JP" altLang="en-US" u="sng" dirty="0">
                <a:solidFill>
                  <a:srgbClr val="FF0000"/>
                </a:solidFill>
              </a:rPr>
              <a:t>区間推定</a:t>
            </a:r>
            <a:r>
              <a:rPr kumimoji="1" lang="ja-JP" altLang="en-US" dirty="0"/>
              <a:t>（</a:t>
            </a:r>
            <a:r>
              <a:rPr kumimoji="1" lang="en-US" altLang="ja-JP" dirty="0"/>
              <a:t>interval  estimate</a:t>
            </a:r>
            <a:r>
              <a:rPr kumimoji="1" lang="ja-JP" altLang="en-US" dirty="0"/>
              <a:t>） </a:t>
            </a:r>
            <a:r>
              <a:rPr lang="ja-JP" altLang="en-US" dirty="0"/>
              <a:t>→ 今日の学習</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24E69-E089-4085-B00C-9CC946ED6D4B}"/>
              </a:ext>
            </a:extLst>
          </p:cNvPr>
          <p:cNvSpPr>
            <a:spLocks noGrp="1"/>
          </p:cNvSpPr>
          <p:nvPr>
            <p:ph type="title"/>
          </p:nvPr>
        </p:nvSpPr>
        <p:spPr/>
        <p:txBody>
          <a:bodyPr/>
          <a:lstStyle/>
          <a:p>
            <a:endParaRPr kumimoji="1" lang="ja-JP" altLang="en-US"/>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0827E2F7-98DF-4206-830E-F7FC8577D269}"/>
                  </a:ext>
                </a:extLst>
              </p:cNvPr>
              <p:cNvSpPr>
                <a:spLocks noGrp="1"/>
              </p:cNvSpPr>
              <p:nvPr>
                <p:ph idx="1"/>
              </p:nvPr>
            </p:nvSpPr>
            <p:spPr/>
            <p:txBody>
              <a:bodyPr/>
              <a:lstStyle/>
              <a:p>
                <a14:m>
                  <m:oMath xmlns:m="http://schemas.openxmlformats.org/officeDocument/2006/math">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𝑋</m:t>
                            </m:r>
                          </m:e>
                        </m:acc>
                        <m:r>
                          <a:rPr kumimoji="1" lang="en-US" altLang="ja-JP" sz="3200" b="0" i="1" smtClean="0">
                            <a:latin typeface="Cambria Math" panose="02040503050406030204" pitchFamily="18" charset="0"/>
                          </a:rPr>
                          <m:t>−7.84</m:t>
                        </m:r>
                        <m:r>
                          <a:rPr kumimoji="1" lang="en-US" altLang="ja-JP" sz="3200" b="0" i="1" smtClean="0">
                            <a:latin typeface="Cambria Math" panose="02040503050406030204" pitchFamily="18" charset="0"/>
                            <a:ea typeface="Cambria Math" panose="02040503050406030204" pitchFamily="18" charset="0"/>
                          </a:rPr>
                          <m:t>≤</m:t>
                        </m:r>
                        <m:r>
                          <a:rPr kumimoji="1" lang="ja-JP" altLang="en-US" sz="3200" b="0" i="1" smtClean="0">
                            <a:latin typeface="Cambria Math" panose="02040503050406030204" pitchFamily="18" charset="0"/>
                            <a:ea typeface="Cambria Math" panose="02040503050406030204" pitchFamily="18" charset="0"/>
                          </a:rPr>
                          <m:t>𝜇</m:t>
                        </m:r>
                        <m:r>
                          <a:rPr kumimoji="1" lang="ja-JP" altLang="en-US" sz="3200" b="0" i="1" smtClean="0">
                            <a:latin typeface="Cambria Math" panose="02040503050406030204" pitchFamily="18" charset="0"/>
                            <a:ea typeface="Cambria Math" panose="02040503050406030204" pitchFamily="18" charset="0"/>
                          </a:rPr>
                          <m:t>≤</m:t>
                        </m:r>
                        <m:acc>
                          <m:accPr>
                            <m:chr m:val="̅"/>
                            <m:ctrlPr>
                              <a:rPr kumimoji="1" lang="ja-JP" altLang="en-US" sz="3200" b="0" i="1" smtClean="0">
                                <a:latin typeface="Cambria Math" panose="02040503050406030204" pitchFamily="18" charset="0"/>
                              </a:rPr>
                            </m:ctrlPr>
                          </m:accPr>
                          <m:e>
                            <m:r>
                              <a:rPr kumimoji="1" lang="en-US" altLang="ja-JP" sz="3200" b="0" i="1" smtClean="0">
                                <a:latin typeface="Cambria Math" panose="02040503050406030204" pitchFamily="18" charset="0"/>
                              </a:rPr>
                              <m:t>𝑋</m:t>
                            </m:r>
                          </m:e>
                        </m:acc>
                        <m:r>
                          <a:rPr kumimoji="1" lang="en-US" altLang="ja-JP" sz="3200" b="0" i="1" smtClean="0">
                            <a:latin typeface="Cambria Math" panose="02040503050406030204" pitchFamily="18" charset="0"/>
                          </a:rPr>
                          <m:t>+7.84</m:t>
                        </m:r>
                      </m:e>
                    </m:d>
                    <m:r>
                      <a:rPr kumimoji="1" lang="en-US" altLang="ja-JP" sz="3200" b="0" i="1" smtClean="0">
                        <a:latin typeface="Cambria Math" panose="02040503050406030204" pitchFamily="18" charset="0"/>
                      </a:rPr>
                      <m:t>=0.95</m:t>
                    </m:r>
                  </m:oMath>
                </a14:m>
                <a:r>
                  <a:rPr kumimoji="1" lang="ja-JP" altLang="en-US" dirty="0"/>
                  <a:t> という式において，確率変数は </a:t>
                </a:r>
                <a14:m>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𝑋</m:t>
                        </m:r>
                      </m:e>
                    </m:acc>
                  </m:oMath>
                </a14:m>
                <a:r>
                  <a:rPr kumimoji="1" lang="ja-JP" altLang="en-US" dirty="0"/>
                  <a:t> である．</a:t>
                </a:r>
                <a:endParaRPr kumimoji="1" lang="en-US" altLang="ja-JP" dirty="0"/>
              </a:p>
              <a:p>
                <a:pPr lvl="1"/>
                <a:r>
                  <a:rPr lang="ja-JP" altLang="en-US" dirty="0"/>
                  <a:t>母平均は未知だが定数</a:t>
                </a:r>
                <a:endParaRPr lang="en-US" altLang="ja-JP" dirty="0"/>
              </a:p>
              <a:p>
                <a:pPr lvl="1"/>
                <a:r>
                  <a:rPr kumimoji="1" lang="ja-JP" altLang="en-US" dirty="0"/>
                  <a:t>変動するのは母平均ではなく区間</a:t>
                </a:r>
                <a:endParaRPr kumimoji="1" lang="en-US" altLang="ja-JP" dirty="0"/>
              </a:p>
              <a:p>
                <a:r>
                  <a:rPr kumimoji="1" lang="ja-JP" altLang="en-US" dirty="0"/>
                  <a:t>標本平均がひとたび得られた後では，その値（</a:t>
                </a:r>
                <a14:m>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𝑥</m:t>
                        </m:r>
                      </m:e>
                    </m:acc>
                    <m:r>
                      <a:rPr kumimoji="1" lang="en-US" altLang="ja-JP" b="0" i="1" smtClean="0">
                        <a:latin typeface="Cambria Math" panose="02040503050406030204" pitchFamily="18" charset="0"/>
                      </a:rPr>
                      <m:t>=260</m:t>
                    </m:r>
                  </m:oMath>
                </a14:m>
                <a:r>
                  <a:rPr kumimoji="1" lang="ja-JP" altLang="en-US" dirty="0"/>
                  <a:t>）を用いて </a:t>
                </a:r>
                <a14:m>
                  <m:oMath xmlns:m="http://schemas.openxmlformats.org/officeDocument/2006/math">
                    <m:r>
                      <a:rPr kumimoji="1" lang="en-US" altLang="ja-JP" sz="3200" b="0" i="1" smtClean="0">
                        <a:latin typeface="Cambria Math" panose="02040503050406030204" pitchFamily="18" charset="0"/>
                      </a:rPr>
                      <m:t>𝑃</m:t>
                    </m:r>
                    <m:d>
                      <m:dPr>
                        <m:begChr m:val="{"/>
                        <m:endChr m:val="}"/>
                        <m:ctrlPr>
                          <a:rPr kumimoji="1" lang="en-US" altLang="ja-JP" sz="3200" b="0" i="1" smtClean="0">
                            <a:latin typeface="Cambria Math" panose="02040503050406030204" pitchFamily="18" charset="0"/>
                          </a:rPr>
                        </m:ctrlPr>
                      </m:dPr>
                      <m:e>
                        <m:r>
                          <a:rPr kumimoji="1" lang="en-US" altLang="ja-JP" sz="3200" b="0" i="1" smtClean="0">
                            <a:latin typeface="Cambria Math" panose="02040503050406030204" pitchFamily="18" charset="0"/>
                          </a:rPr>
                          <m:t>252.16</m:t>
                        </m:r>
                        <m:r>
                          <a:rPr kumimoji="1" lang="en-US" altLang="ja-JP" sz="3200" b="0" i="1" smtClean="0">
                            <a:latin typeface="Cambria Math" panose="02040503050406030204" pitchFamily="18" charset="0"/>
                            <a:ea typeface="Cambria Math" panose="02040503050406030204" pitchFamily="18" charset="0"/>
                          </a:rPr>
                          <m:t>≤</m:t>
                        </m:r>
                        <m:r>
                          <a:rPr kumimoji="1" lang="ja-JP" altLang="en-US" sz="3200" b="0" i="1" smtClean="0">
                            <a:latin typeface="Cambria Math" panose="02040503050406030204" pitchFamily="18" charset="0"/>
                            <a:ea typeface="Cambria Math" panose="02040503050406030204" pitchFamily="18" charset="0"/>
                          </a:rPr>
                          <m:t>𝜇</m:t>
                        </m:r>
                        <m:r>
                          <a:rPr kumimoji="1" lang="ja-JP" altLang="en-US" sz="3200" b="0" i="1" smtClean="0">
                            <a:latin typeface="Cambria Math" panose="02040503050406030204" pitchFamily="18" charset="0"/>
                            <a:ea typeface="Cambria Math" panose="02040503050406030204" pitchFamily="18" charset="0"/>
                          </a:rPr>
                          <m:t>≤267.8</m:t>
                        </m:r>
                        <m:r>
                          <a:rPr kumimoji="1" lang="en-US" altLang="ja-JP" sz="3200" b="0" i="1" smtClean="0">
                            <a:latin typeface="Cambria Math" panose="02040503050406030204" pitchFamily="18" charset="0"/>
                            <a:ea typeface="Cambria Math" panose="02040503050406030204" pitchFamily="18" charset="0"/>
                          </a:rPr>
                          <m:t>4</m:t>
                        </m:r>
                      </m:e>
                    </m:d>
                    <m:r>
                      <a:rPr kumimoji="1" lang="en-US" altLang="ja-JP" sz="3200" b="0" i="1" smtClean="0">
                        <a:latin typeface="Cambria Math" panose="02040503050406030204" pitchFamily="18" charset="0"/>
                      </a:rPr>
                      <m:t>=0.95</m:t>
                    </m:r>
                  </m:oMath>
                </a14:m>
                <a:r>
                  <a:rPr kumimoji="1" lang="ja-JP" altLang="en-US" dirty="0"/>
                  <a:t> とするのは，</a:t>
                </a:r>
                <a:r>
                  <a:rPr lang="en-US" altLang="ja-JP" dirty="0"/>
                  <a:t> { } </a:t>
                </a:r>
                <a:r>
                  <a:rPr lang="ja-JP" altLang="en-US" dirty="0"/>
                  <a:t>の中に確率変数が含まれないので</a:t>
                </a:r>
                <a:r>
                  <a:rPr kumimoji="1" lang="ja-JP" altLang="en-US" dirty="0"/>
                  <a:t>ナンセンス．</a:t>
                </a:r>
              </a:p>
            </p:txBody>
          </p:sp>
        </mc:Choice>
        <mc:Fallback>
          <p:sp>
            <p:nvSpPr>
              <p:cNvPr id="3" name="コンテンツ プレースホルダー 2">
                <a:extLst>
                  <a:ext uri="{FF2B5EF4-FFF2-40B4-BE49-F238E27FC236}">
                    <a16:creationId xmlns:a16="http://schemas.microsoft.com/office/drawing/2014/main" id="{0827E2F7-98DF-4206-830E-F7FC8577D269}"/>
                  </a:ext>
                </a:extLst>
              </p:cNvPr>
              <p:cNvSpPr>
                <a:spLocks noGrp="1" noRot="1" noChangeAspect="1" noMove="1" noResize="1" noEditPoints="1" noAdjustHandles="1" noChangeArrowheads="1" noChangeShapeType="1" noTextEdit="1"/>
              </p:cNvSpPr>
              <p:nvPr>
                <p:ph idx="1"/>
              </p:nvPr>
            </p:nvSpPr>
            <p:spPr>
              <a:blipFill>
                <a:blip r:embed="rId2"/>
                <a:stretch>
                  <a:fillRect l="-1704" t="-2426" r="-148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46626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4CA3-015A-40FC-85B6-6AFE4DAC7EFD}"/>
              </a:ext>
            </a:extLst>
          </p:cNvPr>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DE19AFF-1172-46B2-B10F-3FCF0B2D3736}"/>
                  </a:ext>
                </a:extLst>
              </p:cNvPr>
              <p:cNvSpPr>
                <a:spLocks noGrp="1"/>
              </p:cNvSpPr>
              <p:nvPr>
                <p:ph idx="1"/>
              </p:nvPr>
            </p:nvSpPr>
            <p:spPr/>
            <p:txBody>
              <a:bodyPr/>
              <a:lstStyle/>
              <a:p>
                <a:r>
                  <a:rPr kumimoji="1" lang="ja-JP" altLang="en-US" dirty="0"/>
                  <a:t>母集団分布は </a:t>
                </a:r>
                <a14:m>
                  <m:oMath xmlns:m="http://schemas.openxmlformats.org/officeDocument/2006/math">
                    <m:r>
                      <a:rPr kumimoji="1" lang="en-US" altLang="ja-JP" b="0" i="1" smtClean="0">
                        <a:latin typeface="Cambria Math" panose="02040503050406030204" pitchFamily="18" charset="0"/>
                      </a:rPr>
                      <m:t>𝑁</m:t>
                    </m:r>
                    <m:d>
                      <m:dPr>
                        <m:ctrlPr>
                          <a:rPr kumimoji="1" lang="en-US" altLang="ja-JP" b="0" i="1" smtClean="0">
                            <a:latin typeface="Cambria Math" panose="02040503050406030204" pitchFamily="18" charset="0"/>
                          </a:rPr>
                        </m:ctrlPr>
                      </m:dPr>
                      <m:e>
                        <m:r>
                          <a:rPr kumimoji="1" lang="ja-JP" altLang="en-US" b="0" i="1" smtClean="0">
                            <a:latin typeface="Cambria Math" panose="02040503050406030204" pitchFamily="18" charset="0"/>
                          </a:rPr>
                          <m:t>𝜇</m:t>
                        </m:r>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ja-JP" altLang="en-US" b="0" i="1" smtClean="0">
                                <a:latin typeface="Cambria Math" panose="02040503050406030204" pitchFamily="18" charset="0"/>
                              </a:rPr>
                              <m:t>𝜎</m:t>
                            </m:r>
                          </m:e>
                          <m:sup>
                            <m:r>
                              <a:rPr kumimoji="1" lang="en-US" altLang="ja-JP" b="0" i="1" smtClean="0">
                                <a:latin typeface="Cambria Math" panose="02040503050406030204" pitchFamily="18" charset="0"/>
                              </a:rPr>
                              <m:t>2</m:t>
                            </m:r>
                          </m:sup>
                        </m:sSup>
                      </m:e>
                    </m:d>
                  </m:oMath>
                </a14:m>
                <a:r>
                  <a:rPr kumimoji="1" lang="ja-JP" altLang="en-US" dirty="0"/>
                  <a:t> であるとする．</a:t>
                </a:r>
                <a:r>
                  <a:rPr lang="ja-JP" altLang="en-US" dirty="0"/>
                  <a:t>あるいは，中心極限定理が成立する大標本であるとする．</a:t>
                </a:r>
                <a:endParaRPr kumimoji="1" lang="en-US" altLang="ja-JP" dirty="0"/>
              </a:p>
              <a:p>
                <a:r>
                  <a:rPr kumimoji="1" lang="ja-JP" altLang="en-US" dirty="0"/>
                  <a:t>このとき，以下の手続きで構成される信頼区間が母平均をとらえられる確率は </a:t>
                </a:r>
                <a:r>
                  <a:rPr lang="en-US" altLang="ja-JP" dirty="0"/>
                  <a:t>0</a:t>
                </a:r>
                <a:r>
                  <a:rPr kumimoji="1" lang="en-US" altLang="ja-JP" dirty="0"/>
                  <a:t>.95 </a:t>
                </a:r>
                <a:r>
                  <a:rPr kumimoji="1" lang="ja-JP" altLang="en-US" dirty="0"/>
                  <a:t>である．</a:t>
                </a:r>
                <a:endParaRPr kumimoji="1" lang="en-US" altLang="ja-JP" dirty="0"/>
              </a:p>
              <a:p>
                <a:pPr lvl="1"/>
                <a:r>
                  <a:rPr kumimoji="1" lang="ja-JP" altLang="en-US" dirty="0"/>
                  <a:t>大きさ </a:t>
                </a:r>
                <a:r>
                  <a:rPr kumimoji="1" lang="en-US" altLang="ja-JP" i="1" dirty="0">
                    <a:latin typeface="Times New Roman" panose="02020603050405020304" pitchFamily="18" charset="0"/>
                    <a:cs typeface="Times New Roman" panose="02020603050405020304" pitchFamily="18" charset="0"/>
                  </a:rPr>
                  <a:t>n</a:t>
                </a:r>
                <a:r>
                  <a:rPr kumimoji="1" lang="en-US" altLang="ja-JP" dirty="0"/>
                  <a:t> </a:t>
                </a:r>
                <a:r>
                  <a:rPr kumimoji="1" lang="ja-JP" altLang="en-US" dirty="0"/>
                  <a:t>の標本を無作為抽出し，その標本平均を </a:t>
                </a:r>
                <a14:m>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𝑥</m:t>
                        </m:r>
                      </m:e>
                    </m:acc>
                  </m:oMath>
                </a14:m>
                <a:r>
                  <a:rPr kumimoji="1" lang="ja-JP" altLang="en-US" dirty="0"/>
                  <a:t> とする．</a:t>
                </a:r>
                <a:endParaRPr kumimoji="1" lang="en-US" altLang="ja-JP" dirty="0"/>
              </a:p>
              <a:p>
                <a:pPr lvl="1"/>
                <a:r>
                  <a:rPr lang="en-US" altLang="ja-JP" dirty="0"/>
                  <a:t>95%</a:t>
                </a:r>
                <a:r>
                  <a:rPr lang="ja-JP" altLang="en-US" dirty="0"/>
                  <a:t>信頼区間 </a:t>
                </a:r>
                <a14:m>
                  <m:oMath xmlns:m="http://schemas.openxmlformats.org/officeDocument/2006/math">
                    <m:acc>
                      <m:accPr>
                        <m:chr m:val="̅"/>
                        <m:ctrlPr>
                          <a:rPr lang="ja-JP" altLang="en-US" i="1" smtClean="0">
                            <a:latin typeface="Cambria Math" panose="02040503050406030204" pitchFamily="18" charset="0"/>
                          </a:rPr>
                        </m:ctrlPr>
                      </m:accPr>
                      <m:e>
                        <m:r>
                          <a:rPr lang="en-US" altLang="ja-JP" b="0" i="1" smtClean="0">
                            <a:latin typeface="Cambria Math" panose="02040503050406030204" pitchFamily="18" charset="0"/>
                          </a:rPr>
                          <m:t>𝑥</m:t>
                        </m:r>
                      </m:e>
                    </m:acc>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1.96</m:t>
                    </m:r>
                    <m:f>
                      <m:fPr>
                        <m:ctrlPr>
                          <a:rPr lang="en-US" altLang="ja-JP" b="0" i="1" smtClean="0">
                            <a:latin typeface="Cambria Math" panose="02040503050406030204" pitchFamily="18" charset="0"/>
                            <a:ea typeface="Cambria Math" panose="02040503050406030204" pitchFamily="18" charset="0"/>
                          </a:rPr>
                        </m:ctrlPr>
                      </m:fPr>
                      <m:num>
                        <m:r>
                          <a:rPr lang="ja-JP" altLang="en-US" b="0" i="1" smtClean="0">
                            <a:latin typeface="Cambria Math" panose="02040503050406030204" pitchFamily="18" charset="0"/>
                            <a:ea typeface="Cambria Math" panose="02040503050406030204" pitchFamily="18" charset="0"/>
                          </a:rPr>
                          <m:t>𝜎</m:t>
                        </m:r>
                      </m:num>
                      <m:den>
                        <m:rad>
                          <m:radPr>
                            <m:degHide m:val="on"/>
                            <m:ctrlPr>
                              <a:rPr lang="en-US" altLang="ja-JP" b="0" i="1" smtClean="0">
                                <a:latin typeface="Cambria Math" panose="02040503050406030204" pitchFamily="18" charset="0"/>
                                <a:ea typeface="Cambria Math" panose="02040503050406030204" pitchFamily="18" charset="0"/>
                              </a:rPr>
                            </m:ctrlPr>
                          </m:radPr>
                          <m:deg/>
                          <m:e>
                            <m:r>
                              <a:rPr lang="en-US" altLang="ja-JP" b="0" i="1" smtClean="0">
                                <a:latin typeface="Cambria Math" panose="02040503050406030204" pitchFamily="18" charset="0"/>
                                <a:ea typeface="Cambria Math" panose="02040503050406030204" pitchFamily="18" charset="0"/>
                              </a:rPr>
                              <m:t>𝑛</m:t>
                            </m:r>
                          </m:e>
                        </m:rad>
                      </m:den>
                    </m:f>
                  </m:oMath>
                </a14:m>
                <a:r>
                  <a:rPr lang="ja-JP" altLang="en-US" dirty="0"/>
                  <a:t> を構成する．</a:t>
                </a: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2DE19AFF-1172-46B2-B10F-3FCF0B2D3736}"/>
                  </a:ext>
                </a:extLst>
              </p:cNvPr>
              <p:cNvSpPr>
                <a:spLocks noGrp="1" noRot="1" noChangeAspect="1" noMove="1" noResize="1" noEditPoints="1" noAdjustHandles="1" noChangeArrowheads="1" noChangeShapeType="1" noTextEdit="1"/>
              </p:cNvSpPr>
              <p:nvPr>
                <p:ph idx="1"/>
              </p:nvPr>
            </p:nvSpPr>
            <p:spPr>
              <a:blipFill>
                <a:blip r:embed="rId2"/>
                <a:stretch>
                  <a:fillRect l="-1704" t="-2426" r="-503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86123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母集団平均の信頼区間の公式</a:t>
            </a:r>
            <a:endParaRPr kumimoji="1" lang="ja-JP" altLang="en-US" dirty="0"/>
          </a:p>
        </p:txBody>
      </p:sp>
      <p:sp>
        <p:nvSpPr>
          <p:cNvPr id="3" name="コンテンツ プレースホルダ 2"/>
          <p:cNvSpPr>
            <a:spLocks noGrp="1"/>
          </p:cNvSpPr>
          <p:nvPr>
            <p:ph idx="1"/>
          </p:nvPr>
        </p:nvSpPr>
        <p:spPr/>
        <p:txBody>
          <a:bodyPr/>
          <a:lstStyle/>
          <a:p>
            <a:r>
              <a:rPr kumimoji="1" lang="en-US" altLang="ja-JP" u="sng" dirty="0">
                <a:solidFill>
                  <a:srgbClr val="FF0000"/>
                </a:solidFill>
              </a:rPr>
              <a:t>95%</a:t>
            </a:r>
            <a:r>
              <a:rPr kumimoji="1" lang="ja-JP" altLang="en-US" u="sng" dirty="0">
                <a:solidFill>
                  <a:srgbClr val="FF0000"/>
                </a:solidFill>
              </a:rPr>
              <a:t>信頼区間</a:t>
            </a:r>
            <a:endParaRPr kumimoji="1" lang="en-US" altLang="ja-JP" u="sng" dirty="0">
              <a:solidFill>
                <a:srgbClr val="FF0000"/>
              </a:solidFill>
            </a:endParaRPr>
          </a:p>
          <a:p>
            <a:endParaRPr lang="en-US" altLang="ja-JP" dirty="0"/>
          </a:p>
          <a:p>
            <a:r>
              <a:rPr kumimoji="1" lang="en-US" altLang="ja-JP" u="sng" dirty="0">
                <a:solidFill>
                  <a:srgbClr val="FF0000"/>
                </a:solidFill>
              </a:rPr>
              <a:t>90%</a:t>
            </a:r>
            <a:r>
              <a:rPr kumimoji="1" lang="ja-JP" altLang="en-US" u="sng" dirty="0">
                <a:solidFill>
                  <a:srgbClr val="FF0000"/>
                </a:solidFill>
              </a:rPr>
              <a:t>信頼区間</a:t>
            </a:r>
            <a:endParaRPr kumimoji="1" lang="en-US" altLang="ja-JP" u="sng" dirty="0">
              <a:solidFill>
                <a:srgbClr val="FF0000"/>
              </a:solidFill>
            </a:endParaRPr>
          </a:p>
          <a:p>
            <a:endParaRPr lang="en-US" altLang="ja-JP" dirty="0"/>
          </a:p>
          <a:p>
            <a:endParaRPr kumimoji="1" lang="en-US" altLang="ja-JP" dirty="0"/>
          </a:p>
          <a:p>
            <a:r>
              <a:rPr lang="ja-JP" altLang="en-US" dirty="0"/>
              <a:t>信頼区間を大きくすれば「はずれ」の確率は小さくなるが，大きすぎる信頼区間は意味がない．</a:t>
            </a:r>
            <a:r>
              <a:rPr lang="en-US" altLang="ja-JP" i="1" dirty="0">
                <a:latin typeface="Times New Roman" pitchFamily="18" charset="0"/>
                <a:cs typeface="Times New Roman" pitchFamily="18" charset="0"/>
              </a:rPr>
              <a:t>n</a:t>
            </a:r>
            <a:r>
              <a:rPr lang="en-US" altLang="ja-JP" dirty="0"/>
              <a:t> </a:t>
            </a:r>
            <a:r>
              <a:rPr lang="ja-JP" altLang="en-US" dirty="0"/>
              <a:t>を大きくすると区間を小さくできる</a:t>
            </a:r>
            <a:endParaRPr lang="en-US" altLang="ja-JP" dirty="0"/>
          </a:p>
        </p:txBody>
      </p:sp>
      <mc:AlternateContent xmlns:mc="http://schemas.openxmlformats.org/markup-compatibility/2006" xmlns:a14="http://schemas.microsoft.com/office/drawing/2010/main">
        <mc:Choice Requires="a14">
          <p:sp>
            <p:nvSpPr>
              <p:cNvPr id="6" name="テキスト ボックス 5"/>
              <p:cNvSpPr txBox="1"/>
              <p:nvPr/>
            </p:nvSpPr>
            <p:spPr>
              <a:xfrm>
                <a:off x="3627350" y="1600200"/>
                <a:ext cx="1889300" cy="815480"/>
              </a:xfrm>
              <a:prstGeom prst="rect">
                <a:avLst/>
              </a:prstGeom>
              <a:solidFill>
                <a:srgbClr val="00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1.96</m:t>
                      </m:r>
                      <m:f>
                        <m:fPr>
                          <m:ctrlPr>
                            <a:rPr kumimoji="1" lang="en-US" altLang="ja-JP" sz="2800" b="0" i="1" smtClean="0">
                              <a:latin typeface="Cambria Math" panose="02040503050406030204" pitchFamily="18" charset="0"/>
                              <a:ea typeface="Cambria Math" panose="02040503050406030204" pitchFamily="18" charset="0"/>
                            </a:rPr>
                          </m:ctrlPr>
                        </m:fPr>
                        <m:num>
                          <m:r>
                            <a:rPr kumimoji="1" lang="ja-JP" altLang="en-US" sz="2800" b="0" i="1" smtClean="0">
                              <a:latin typeface="Cambria Math" panose="02040503050406030204" pitchFamily="18" charset="0"/>
                              <a:ea typeface="Cambria Math" panose="02040503050406030204" pitchFamily="18" charset="0"/>
                            </a:rPr>
                            <m:t>𝜎</m:t>
                          </m:r>
                        </m:num>
                        <m:den>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𝑛</m:t>
                              </m:r>
                            </m:e>
                          </m:rad>
                        </m:den>
                      </m:f>
                    </m:oMath>
                  </m:oMathPara>
                </a14:m>
                <a:endParaRPr kumimoji="1" lang="ja-JP" altLang="en-US" sz="28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3627350" y="1600200"/>
                <a:ext cx="1889300" cy="815480"/>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3627350" y="2850184"/>
                <a:ext cx="1889300" cy="815480"/>
              </a:xfrm>
              <a:prstGeom prst="rect">
                <a:avLst/>
              </a:prstGeom>
              <a:solidFill>
                <a:srgbClr val="00FF00"/>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1.64</m:t>
                      </m:r>
                      <m:f>
                        <m:fPr>
                          <m:ctrlPr>
                            <a:rPr kumimoji="1" lang="en-US" altLang="ja-JP" sz="2800" b="0" i="1" smtClean="0">
                              <a:latin typeface="Cambria Math" panose="02040503050406030204" pitchFamily="18" charset="0"/>
                              <a:ea typeface="Cambria Math" panose="02040503050406030204" pitchFamily="18" charset="0"/>
                            </a:rPr>
                          </m:ctrlPr>
                        </m:fPr>
                        <m:num>
                          <m:r>
                            <a:rPr kumimoji="1" lang="ja-JP" altLang="en-US" sz="2800" b="0" i="1" smtClean="0">
                              <a:latin typeface="Cambria Math" panose="02040503050406030204" pitchFamily="18" charset="0"/>
                              <a:ea typeface="Cambria Math" panose="02040503050406030204" pitchFamily="18" charset="0"/>
                            </a:rPr>
                            <m:t>𝜎</m:t>
                          </m:r>
                        </m:num>
                        <m:den>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𝑛</m:t>
                              </m:r>
                            </m:e>
                          </m:rad>
                        </m:den>
                      </m:f>
                    </m:oMath>
                  </m:oMathPara>
                </a14:m>
                <a:endParaRPr kumimoji="1" lang="ja-JP" altLang="en-US" sz="28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3627350" y="2850184"/>
                <a:ext cx="1889300" cy="815480"/>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標本の大きさの決定</a:t>
            </a:r>
          </a:p>
        </p:txBody>
      </p:sp>
      <p:sp>
        <p:nvSpPr>
          <p:cNvPr id="3" name="コンテンツ プレースホルダー 2"/>
          <p:cNvSpPr>
            <a:spLocks noGrp="1"/>
          </p:cNvSpPr>
          <p:nvPr>
            <p:ph idx="1"/>
          </p:nvPr>
        </p:nvSpPr>
        <p:spPr/>
        <p:txBody>
          <a:bodyPr/>
          <a:lstStyle/>
          <a:p>
            <a:r>
              <a:rPr lang="ja-JP" altLang="en-US" dirty="0"/>
              <a:t>標本の大きさが大きくなるほど推定の精度は高くなる．</a:t>
            </a:r>
            <a:endParaRPr lang="en-US" altLang="ja-JP" dirty="0"/>
          </a:p>
          <a:p>
            <a:pPr lvl="1"/>
            <a:r>
              <a:rPr lang="ja-JP" altLang="en-US" dirty="0"/>
              <a:t>信頼区間の幅を狭くできる</a:t>
            </a:r>
            <a:endParaRPr lang="en-US" altLang="ja-JP" dirty="0"/>
          </a:p>
          <a:p>
            <a:r>
              <a:rPr lang="ja-JP" altLang="en-US" dirty="0"/>
              <a:t>しかし，標本を大きくすることにはコストがかかる．</a:t>
            </a:r>
            <a:endParaRPr lang="en-US" altLang="ja-JP" dirty="0"/>
          </a:p>
          <a:p>
            <a:r>
              <a:rPr lang="ja-JP" altLang="en-US" dirty="0"/>
              <a:t>必要とされる推定の精度を得るために，標本の大きさはどれだけ必要か？</a:t>
            </a:r>
            <a:endParaRPr lang="en-US" altLang="ja-JP" dirty="0"/>
          </a:p>
        </p:txBody>
      </p:sp>
    </p:spTree>
    <p:extLst>
      <p:ext uri="{BB962C8B-B14F-4D97-AF65-F5344CB8AC3E}">
        <p14:creationId xmlns:p14="http://schemas.microsoft.com/office/powerpoint/2010/main" val="3248534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テキスト </a:t>
            </a:r>
            <a:r>
              <a:rPr lang="en-US" altLang="ja-JP" dirty="0"/>
              <a:t>p.138 </a:t>
            </a:r>
            <a:r>
              <a:rPr lang="ja-JP" altLang="en-US" dirty="0"/>
              <a:t>問題２</a:t>
            </a:r>
            <a:endParaRPr lang="en-US" altLang="ja-JP" dirty="0"/>
          </a:p>
          <a:p>
            <a:r>
              <a:rPr lang="ja-JP" altLang="en-US" dirty="0"/>
              <a:t>推定の誤差を，</a:t>
            </a:r>
            <a:r>
              <a:rPr lang="en-US" altLang="ja-JP" dirty="0"/>
              <a:t>95%</a:t>
            </a:r>
            <a:r>
              <a:rPr lang="ja-JP" altLang="en-US" dirty="0"/>
              <a:t>の確率で５以下であるようにしたい．</a:t>
            </a:r>
            <a:endParaRPr lang="en-US" altLang="ja-JP" dirty="0"/>
          </a:p>
          <a:p>
            <a:endParaRPr lang="en-US" altLang="ja-JP" dirty="0"/>
          </a:p>
          <a:p>
            <a:r>
              <a:rPr lang="ja-JP" altLang="en-US" dirty="0"/>
              <a:t>標本の大きさはどれだけ必要か？</a:t>
            </a:r>
            <a:endParaRPr lang="en-US" altLang="ja-JP" dirty="0"/>
          </a:p>
          <a:p>
            <a:r>
              <a:rPr lang="ja-JP" altLang="en-US" dirty="0"/>
              <a:t>母集団平均の</a:t>
            </a:r>
            <a:r>
              <a:rPr lang="en-US" altLang="ja-JP" dirty="0"/>
              <a:t>95%</a:t>
            </a:r>
            <a:r>
              <a:rPr lang="ja-JP" altLang="en-US" dirty="0"/>
              <a:t>信頼区間：</a:t>
            </a:r>
            <a:endParaRPr lang="en-US" altLang="ja-JP" dirty="0"/>
          </a:p>
        </p:txBody>
      </p:sp>
      <mc:AlternateContent xmlns:mc="http://schemas.openxmlformats.org/markup-compatibility/2006" xmlns:a14="http://schemas.microsoft.com/office/drawing/2010/main">
        <mc:Choice Requires="a14">
          <p:sp>
            <p:nvSpPr>
              <p:cNvPr id="6" name="テキスト ボックス 5"/>
              <p:cNvSpPr txBox="1"/>
              <p:nvPr/>
            </p:nvSpPr>
            <p:spPr>
              <a:xfrm>
                <a:off x="1763688" y="5066853"/>
                <a:ext cx="1889300" cy="8154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𝑥</m:t>
                          </m:r>
                        </m:e>
                      </m:acc>
                      <m:r>
                        <a:rPr kumimoji="1" lang="en-US" altLang="ja-JP" sz="280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1.96</m:t>
                      </m:r>
                      <m:f>
                        <m:fPr>
                          <m:ctrlPr>
                            <a:rPr kumimoji="1" lang="en-US" altLang="ja-JP" sz="2800" b="0" i="1" smtClean="0">
                              <a:latin typeface="Cambria Math" panose="02040503050406030204" pitchFamily="18" charset="0"/>
                              <a:ea typeface="Cambria Math" panose="02040503050406030204" pitchFamily="18" charset="0"/>
                            </a:rPr>
                          </m:ctrlPr>
                        </m:fPr>
                        <m:num>
                          <m:r>
                            <a:rPr kumimoji="1" lang="ja-JP" altLang="en-US" sz="2800" b="0" i="1" smtClean="0">
                              <a:latin typeface="Cambria Math" panose="02040503050406030204" pitchFamily="18" charset="0"/>
                              <a:ea typeface="Cambria Math" panose="02040503050406030204" pitchFamily="18" charset="0"/>
                            </a:rPr>
                            <m:t>𝜎</m:t>
                          </m:r>
                        </m:num>
                        <m:den>
                          <m:rad>
                            <m:radPr>
                              <m:degHide m:val="on"/>
                              <m:ctrlPr>
                                <a:rPr kumimoji="1" lang="en-US" altLang="ja-JP" sz="2800" b="0" i="1" smtClean="0">
                                  <a:latin typeface="Cambria Math" panose="02040503050406030204" pitchFamily="18" charset="0"/>
                                  <a:ea typeface="Cambria Math" panose="02040503050406030204" pitchFamily="18" charset="0"/>
                                </a:rPr>
                              </m:ctrlPr>
                            </m:radPr>
                            <m:deg/>
                            <m:e>
                              <m:r>
                                <a:rPr kumimoji="1" lang="en-US" altLang="ja-JP" sz="2800" b="0" i="1" smtClean="0">
                                  <a:latin typeface="Cambria Math" panose="02040503050406030204" pitchFamily="18" charset="0"/>
                                  <a:ea typeface="Cambria Math" panose="02040503050406030204" pitchFamily="18" charset="0"/>
                                </a:rPr>
                                <m:t>𝑛</m:t>
                              </m:r>
                            </m:e>
                          </m:rad>
                        </m:den>
                      </m:f>
                    </m:oMath>
                  </m:oMathPara>
                </a14:m>
                <a:endParaRPr kumimoji="1" lang="ja-JP" altLang="en-US" sz="28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763688" y="5066853"/>
                <a:ext cx="1889300" cy="815480"/>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p:cNvSpPr txBox="1"/>
              <p:nvPr/>
            </p:nvSpPr>
            <p:spPr>
              <a:xfrm>
                <a:off x="1331640" y="3284984"/>
                <a:ext cx="629492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e>
                          </m:d>
                          <m:r>
                            <a:rPr kumimoji="1" lang="en-US" altLang="ja-JP" sz="2400" b="0" i="1" smtClean="0">
                              <a:latin typeface="Cambria Math" panose="02040503050406030204" pitchFamily="18" charset="0"/>
                              <a:ea typeface="Cambria Math" panose="02040503050406030204" pitchFamily="18" charset="0"/>
                            </a:rPr>
                            <m:t>&lt;5</m:t>
                          </m:r>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𝑋</m:t>
                              </m:r>
                            </m:e>
                          </m:acc>
                          <m:r>
                            <a:rPr kumimoji="1" lang="en-US" altLang="ja-JP" sz="2400" b="0" i="1" smtClean="0">
                              <a:latin typeface="Cambria Math" panose="02040503050406030204" pitchFamily="18" charset="0"/>
                            </a:rPr>
                            <m:t>−5</m:t>
                          </m:r>
                          <m:r>
                            <a:rPr kumimoji="1" lang="en-US" altLang="ja-JP" sz="2400" b="0" i="1" smtClean="0">
                              <a:latin typeface="Cambria Math" panose="02040503050406030204" pitchFamily="18" charset="0"/>
                              <a:ea typeface="Cambria Math" panose="02040503050406030204" pitchFamily="18" charset="0"/>
                            </a:rPr>
                            <m:t>&lt;</m:t>
                          </m:r>
                          <m:r>
                            <a:rPr kumimoji="1" lang="ja-JP" altLang="en-US" sz="2400" b="0" i="1" smtClean="0">
                              <a:latin typeface="Cambria Math" panose="02040503050406030204" pitchFamily="18" charset="0"/>
                              <a:ea typeface="Cambria Math" panose="02040503050406030204" pitchFamily="18" charset="0"/>
                            </a:rPr>
                            <m:t>𝜇</m:t>
                          </m:r>
                          <m:r>
                            <a:rPr kumimoji="1" lang="en-US" altLang="ja-JP" sz="2400" b="0" i="1" smtClean="0">
                              <a:latin typeface="Cambria Math" panose="02040503050406030204" pitchFamily="18" charset="0"/>
                              <a:ea typeface="Cambria Math" panose="02040503050406030204" pitchFamily="18" charset="0"/>
                            </a:rPr>
                            <m:t>&lt;</m:t>
                          </m:r>
                          <m:acc>
                            <m:accPr>
                              <m:chr m:val="̅"/>
                              <m:ctrlPr>
                                <a:rPr kumimoji="1" lang="en-US" altLang="ja-JP" sz="2400" b="0" i="1" smtClean="0">
                                  <a:latin typeface="Cambria Math" panose="02040503050406030204" pitchFamily="18" charset="0"/>
                                  <a:ea typeface="Cambria Math" panose="02040503050406030204" pitchFamily="18" charset="0"/>
                                </a:rPr>
                              </m:ctrlPr>
                            </m:accPr>
                            <m:e>
                              <m:r>
                                <a:rPr kumimoji="1" lang="en-US" altLang="ja-JP" sz="2400" b="0" i="1" smtClean="0">
                                  <a:latin typeface="Cambria Math" panose="02040503050406030204" pitchFamily="18" charset="0"/>
                                  <a:ea typeface="Cambria Math" panose="02040503050406030204" pitchFamily="18" charset="0"/>
                                </a:rPr>
                                <m:t>𝑋</m:t>
                              </m:r>
                            </m:e>
                          </m:acc>
                          <m:r>
                            <a:rPr kumimoji="1" lang="en-US" altLang="ja-JP" sz="2400" b="0" i="1" smtClean="0">
                              <a:latin typeface="Cambria Math" panose="02040503050406030204" pitchFamily="18" charset="0"/>
                            </a:rPr>
                            <m:t>+5</m:t>
                          </m:r>
                        </m:e>
                      </m:d>
                      <m:r>
                        <a:rPr kumimoji="1" lang="en-US" altLang="ja-JP" sz="2400" b="0" i="1" smtClean="0">
                          <a:latin typeface="Cambria Math" panose="02040503050406030204" pitchFamily="18" charset="0"/>
                        </a:rPr>
                        <m:t>=0.95</m:t>
                      </m:r>
                    </m:oMath>
                  </m:oMathPara>
                </a14:m>
                <a:endParaRPr kumimoji="1" lang="ja-JP" altLang="en-US" sz="24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331640" y="3284984"/>
                <a:ext cx="6294928" cy="369332"/>
              </a:xfrm>
              <a:prstGeom prst="rect">
                <a:avLst/>
              </a:prstGeom>
              <a:blipFill>
                <a:blip r:embed="rId3"/>
                <a:stretch>
                  <a:fillRect l="-581" t="-5000" r="-871" b="-2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353441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771800" y="1404847"/>
            <a:ext cx="5783956" cy="461665"/>
          </a:xfrm>
          <a:prstGeom prst="rect">
            <a:avLst/>
          </a:prstGeom>
          <a:noFill/>
        </p:spPr>
        <p:txBody>
          <a:bodyPr wrap="none" rtlCol="0">
            <a:spAutoFit/>
          </a:bodyPr>
          <a:lstStyle/>
          <a:p>
            <a:r>
              <a:rPr kumimoji="1" lang="ja-JP" altLang="en-US" sz="2400" dirty="0"/>
              <a:t>を解いて，必要な標本の大きさ </a:t>
            </a:r>
            <a:r>
              <a:rPr kumimoji="1" lang="en-US" altLang="ja-JP" sz="2400" i="1" dirty="0">
                <a:latin typeface="Times New Roman" panose="02020603050405020304" pitchFamily="18" charset="0"/>
                <a:cs typeface="Times New Roman" panose="02020603050405020304" pitchFamily="18" charset="0"/>
              </a:rPr>
              <a:t>n</a:t>
            </a:r>
            <a:r>
              <a:rPr lang="ja-JP" altLang="en-US" sz="2400" dirty="0"/>
              <a:t> を決める．</a:t>
            </a:r>
            <a:endParaRPr kumimoji="1" lang="ja-JP" altLang="en-US" sz="2400" dirty="0"/>
          </a:p>
        </p:txBody>
      </p:sp>
      <p:sp>
        <p:nvSpPr>
          <p:cNvPr id="8" name="テキスト ボックス 7"/>
          <p:cNvSpPr txBox="1"/>
          <p:nvPr/>
        </p:nvSpPr>
        <p:spPr>
          <a:xfrm>
            <a:off x="611560" y="4337529"/>
            <a:ext cx="6833922" cy="1200329"/>
          </a:xfrm>
          <a:prstGeom prst="rect">
            <a:avLst/>
          </a:prstGeom>
          <a:noFill/>
        </p:spPr>
        <p:txBody>
          <a:bodyPr wrap="none" rtlCol="0">
            <a:spAutoFit/>
          </a:bodyPr>
          <a:lstStyle/>
          <a:p>
            <a:r>
              <a:rPr lang="ja-JP" altLang="en-US" sz="2400" dirty="0"/>
              <a:t>よって，必要な標本の大きさは </a:t>
            </a:r>
            <a:r>
              <a:rPr lang="en-US" altLang="ja-JP" sz="2400" i="1" dirty="0">
                <a:latin typeface="Times New Roman" panose="02020603050405020304" pitchFamily="18" charset="0"/>
                <a:cs typeface="Times New Roman" panose="02020603050405020304" pitchFamily="18" charset="0"/>
              </a:rPr>
              <a:t>n</a:t>
            </a:r>
            <a:r>
              <a:rPr lang="en-US" altLang="ja-JP" sz="2400" dirty="0"/>
              <a:t> = 62 </a:t>
            </a:r>
            <a:r>
              <a:rPr lang="ja-JP" altLang="en-US" sz="2400" dirty="0"/>
              <a:t>である．</a:t>
            </a:r>
            <a:endParaRPr lang="en-US" altLang="ja-JP" sz="2400" dirty="0"/>
          </a:p>
          <a:p>
            <a:r>
              <a:rPr kumimoji="1" lang="ja-JP" altLang="en-US" sz="2400" dirty="0"/>
              <a:t>（</a:t>
            </a:r>
            <a:r>
              <a:rPr kumimoji="1" lang="en-US" altLang="ja-JP" sz="2400" i="1" dirty="0">
                <a:latin typeface="Times New Roman" panose="02020603050405020304" pitchFamily="18" charset="0"/>
                <a:cs typeface="Times New Roman" panose="02020603050405020304" pitchFamily="18" charset="0"/>
              </a:rPr>
              <a:t>n</a:t>
            </a:r>
            <a:r>
              <a:rPr kumimoji="1" lang="en-US" altLang="ja-JP" sz="2400" dirty="0"/>
              <a:t> = 61 </a:t>
            </a:r>
            <a:r>
              <a:rPr kumimoji="1" lang="ja-JP" altLang="en-US" sz="2400" dirty="0"/>
              <a:t>では必要な精度を達成できないことに注意．</a:t>
            </a:r>
            <a:endParaRPr kumimoji="1" lang="en-US" altLang="ja-JP" sz="2400" dirty="0"/>
          </a:p>
          <a:p>
            <a:r>
              <a:rPr lang="ja-JP" altLang="en-US" sz="2400" dirty="0"/>
              <a:t>得られた計算結果を</a:t>
            </a:r>
            <a:r>
              <a:rPr kumimoji="1" lang="ja-JP" altLang="en-US" sz="2400" dirty="0"/>
              <a:t>整数に切り上げる）</a:t>
            </a:r>
          </a:p>
        </p:txBody>
      </p:sp>
      <mc:AlternateContent xmlns:mc="http://schemas.openxmlformats.org/markup-compatibility/2006" xmlns:a14="http://schemas.microsoft.com/office/drawing/2010/main">
        <mc:Choice Requires="a14">
          <p:sp>
            <p:nvSpPr>
              <p:cNvPr id="2" name="テキスト ボックス 1"/>
              <p:cNvSpPr txBox="1"/>
              <p:nvPr/>
            </p:nvSpPr>
            <p:spPr>
              <a:xfrm>
                <a:off x="845375" y="1190685"/>
                <a:ext cx="1926425" cy="8899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1.96</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20</m:t>
                          </m:r>
                        </m:num>
                        <m:den>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𝑛</m:t>
                              </m:r>
                            </m:e>
                          </m:rad>
                        </m:den>
                      </m:f>
                      <m:r>
                        <a:rPr kumimoji="1" lang="en-US" altLang="ja-JP" sz="2800" b="0" i="1" smtClean="0">
                          <a:latin typeface="Cambria Math" panose="02040503050406030204" pitchFamily="18" charset="0"/>
                        </a:rPr>
                        <m:t>=5</m:t>
                      </m:r>
                    </m:oMath>
                  </m:oMathPara>
                </a14:m>
                <a:endParaRPr kumimoji="1" lang="ja-JP" altLang="en-US" sz="28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845375" y="1190685"/>
                <a:ext cx="1926425" cy="889987"/>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1547664" y="2448475"/>
                <a:ext cx="3419911" cy="4356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ad>
                        <m:radPr>
                          <m:degHide m:val="on"/>
                          <m:ctrlPr>
                            <a:rPr kumimoji="1" lang="ja-JP" altLang="en-US" sz="2800" i="1" smtClean="0">
                              <a:latin typeface="Cambria Math" panose="02040503050406030204" pitchFamily="18" charset="0"/>
                            </a:rPr>
                          </m:ctrlPr>
                        </m:radPr>
                        <m:deg/>
                        <m:e>
                          <m:r>
                            <a:rPr kumimoji="1" lang="en-US" altLang="ja-JP" sz="2800" b="0" i="1" smtClean="0">
                              <a:latin typeface="Cambria Math" panose="02040503050406030204" pitchFamily="18" charset="0"/>
                            </a:rPr>
                            <m:t>𝑛</m:t>
                          </m:r>
                        </m:e>
                      </m:rad>
                      <m:r>
                        <a:rPr kumimoji="1" lang="en-US" altLang="ja-JP" sz="2800" b="0" i="1" smtClean="0">
                          <a:latin typeface="Cambria Math" panose="02040503050406030204" pitchFamily="18" charset="0"/>
                        </a:rPr>
                        <m:t>=1.96</m:t>
                      </m:r>
                      <m:r>
                        <a:rPr kumimoji="1" lang="en-US" altLang="ja-JP" sz="2800" b="0" i="1" smtClean="0">
                          <a:latin typeface="Cambria Math" panose="02040503050406030204" pitchFamily="18" charset="0"/>
                          <a:ea typeface="Cambria Math" panose="02040503050406030204" pitchFamily="18" charset="0"/>
                        </a:rPr>
                        <m:t>×4=7.84</m:t>
                      </m:r>
                    </m:oMath>
                  </m:oMathPara>
                </a14:m>
                <a:endParaRPr kumimoji="1" lang="en-US" altLang="ja-JP" sz="2800" b="0" dirty="0">
                  <a:ea typeface="Cambria Math" panose="02040503050406030204" pitchFamily="18" charset="0"/>
                </a:endParaRPr>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547664" y="2448475"/>
                <a:ext cx="3419911" cy="43569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808587" y="3179963"/>
                <a:ext cx="363080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𝑛</m:t>
                      </m:r>
                      <m:r>
                        <a:rPr kumimoji="1" lang="en-US" altLang="ja-JP" sz="2800" b="0" i="1" smtClean="0">
                          <a:latin typeface="Cambria Math" panose="02040503050406030204" pitchFamily="18" charset="0"/>
                        </a:rPr>
                        <m:t>=</m:t>
                      </m:r>
                      <m:sSup>
                        <m:sSupPr>
                          <m:ctrlPr>
                            <a:rPr kumimoji="1" lang="en-US" altLang="ja-JP" sz="2800" b="0" i="1" smtClean="0">
                              <a:latin typeface="Cambria Math" panose="02040503050406030204" pitchFamily="18" charset="0"/>
                            </a:rPr>
                          </m:ctrlPr>
                        </m:sSupPr>
                        <m:e>
                          <m:d>
                            <m:dPr>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7.84</m:t>
                              </m:r>
                            </m:e>
                          </m:d>
                        </m:e>
                        <m:sup>
                          <m:r>
                            <a:rPr kumimoji="1" lang="en-US" altLang="ja-JP" sz="2800" b="0" i="1" smtClean="0">
                              <a:latin typeface="Cambria Math" panose="02040503050406030204" pitchFamily="18" charset="0"/>
                            </a:rPr>
                            <m:t>2</m:t>
                          </m:r>
                        </m:sup>
                      </m:sSup>
                      <m:r>
                        <a:rPr kumimoji="1" lang="en-US" altLang="ja-JP" sz="2800" b="0" i="1" smtClean="0">
                          <a:latin typeface="Cambria Math" panose="02040503050406030204" pitchFamily="18" charset="0"/>
                        </a:rPr>
                        <m:t>=61.4656</m:t>
                      </m:r>
                    </m:oMath>
                  </m:oMathPara>
                </a14:m>
                <a:endParaRPr kumimoji="1" lang="ja-JP" altLang="en-US" sz="28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808587" y="3179963"/>
                <a:ext cx="3630802" cy="430887"/>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88660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３．近似</a:t>
            </a:r>
          </a:p>
        </p:txBody>
      </p:sp>
      <p:sp>
        <p:nvSpPr>
          <p:cNvPr id="3" name="コンテンツ プレースホルダ 2"/>
          <p:cNvSpPr>
            <a:spLocks noGrp="1"/>
          </p:cNvSpPr>
          <p:nvPr>
            <p:ph idx="1"/>
          </p:nvPr>
        </p:nvSpPr>
        <p:spPr/>
        <p:txBody>
          <a:bodyPr/>
          <a:lstStyle/>
          <a:p>
            <a:r>
              <a:rPr kumimoji="1" lang="ja-JP" altLang="en-US" dirty="0"/>
              <a:t>ここまでの説明で，母集団分散は既知だった．</a:t>
            </a:r>
            <a:endParaRPr kumimoji="1" lang="en-US" altLang="ja-JP" dirty="0"/>
          </a:p>
          <a:p>
            <a:pPr lvl="1"/>
            <a:r>
              <a:rPr lang="ja-JP" altLang="en-US" dirty="0"/>
              <a:t>よって，信頼区間を具体的に計算できた．</a:t>
            </a:r>
            <a:endParaRPr lang="en-US" altLang="ja-JP" dirty="0"/>
          </a:p>
          <a:p>
            <a:r>
              <a:rPr kumimoji="1" lang="ja-JP" altLang="en-US" dirty="0"/>
              <a:t>しかし，実際には母集団分散は未知の場合がほとんどのはず．どうするのか？</a:t>
            </a:r>
            <a:endParaRPr kumimoji="1" lang="en-US" altLang="ja-JP"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u="sng" dirty="0">
                <a:solidFill>
                  <a:srgbClr val="FF0000"/>
                </a:solidFill>
              </a:rPr>
              <a:t>大標本法</a:t>
            </a:r>
            <a:r>
              <a:rPr lang="ja-JP" altLang="en-US" dirty="0"/>
              <a:t>（</a:t>
            </a:r>
            <a:r>
              <a:rPr lang="en-US" altLang="ja-JP" dirty="0"/>
              <a:t>large sample method</a:t>
            </a:r>
            <a:r>
              <a:rPr lang="ja-JP" altLang="en-US" dirty="0"/>
              <a:t>）：標本の大きさが大きい場合（目安として，</a:t>
            </a:r>
            <a:r>
              <a:rPr lang="en-US" altLang="ja-JP" dirty="0"/>
              <a:t>25</a:t>
            </a:r>
            <a:r>
              <a:rPr lang="ja-JP" altLang="en-US" dirty="0"/>
              <a:t>以上）には，標本での標準偏差 </a:t>
            </a:r>
            <a:r>
              <a:rPr lang="en-US" altLang="ja-JP" i="1" dirty="0">
                <a:latin typeface="Times New Roman" pitchFamily="18" charset="0"/>
                <a:cs typeface="Times New Roman" pitchFamily="18" charset="0"/>
              </a:rPr>
              <a:t>s </a:t>
            </a:r>
            <a:r>
              <a:rPr lang="ja-JP" altLang="en-US" dirty="0"/>
              <a:t>は母集団の標準偏差 </a:t>
            </a:r>
            <a:r>
              <a:rPr lang="en-US" altLang="ja-JP" i="1" dirty="0">
                <a:latin typeface="Times New Roman" pitchFamily="18" charset="0"/>
                <a:cs typeface="Times New Roman" pitchFamily="18" charset="0"/>
              </a:rPr>
              <a:t>σ</a:t>
            </a:r>
            <a:r>
              <a:rPr lang="en-US" altLang="ja-JP" dirty="0"/>
              <a:t> </a:t>
            </a:r>
            <a:r>
              <a:rPr lang="ja-JP" altLang="en-US" dirty="0"/>
              <a:t>とあまり変わらないはず．代用する．</a:t>
            </a:r>
            <a:endParaRPr lang="en-US" altLang="ja-JP" dirty="0"/>
          </a:p>
        </p:txBody>
      </p:sp>
      <mc:AlternateContent xmlns:mc="http://schemas.openxmlformats.org/markup-compatibility/2006" xmlns:a14="http://schemas.microsoft.com/office/drawing/2010/main">
        <mc:Choice Requires="a14">
          <p:sp>
            <p:nvSpPr>
              <p:cNvPr id="5" name="テキスト ボックス 4"/>
              <p:cNvSpPr txBox="1"/>
              <p:nvPr/>
            </p:nvSpPr>
            <p:spPr>
              <a:xfrm>
                <a:off x="2195736" y="3863181"/>
                <a:ext cx="3227550" cy="14368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𝑠</m:t>
                      </m:r>
                      <m:r>
                        <a:rPr kumimoji="1" lang="en-US" altLang="ja-JP" sz="2400" b="0" i="1" smtClean="0">
                          <a:latin typeface="Cambria Math" panose="02040503050406030204" pitchFamily="18" charset="0"/>
                        </a:rPr>
                        <m:t>=</m:t>
                      </m:r>
                      <m:rad>
                        <m:radPr>
                          <m:degHide m:val="on"/>
                          <m:ctrlPr>
                            <a:rPr kumimoji="1" lang="en-US" altLang="ja-JP" sz="2400" b="0" i="1" smtClean="0">
                              <a:latin typeface="Cambria Math" panose="02040503050406030204" pitchFamily="18" charset="0"/>
                            </a:rPr>
                          </m:ctrlPr>
                        </m:radPr>
                        <m:deg/>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r>
                                <a:rPr kumimoji="1" lang="en-US" altLang="ja-JP" sz="2400" b="0" i="1" smtClean="0">
                                  <a:latin typeface="Cambria Math" panose="02040503050406030204" pitchFamily="18" charset="0"/>
                                </a:rPr>
                                <m:t>−1</m:t>
                              </m:r>
                            </m:den>
                          </m:f>
                          <m:nary>
                            <m:naryPr>
                              <m:chr m:val="∑"/>
                              <m:ctrlPr>
                                <a:rPr kumimoji="1" lang="en-US" altLang="ja-JP" sz="2400" b="0" i="1" smtClean="0">
                                  <a:latin typeface="Cambria Math" panose="02040503050406030204" pitchFamily="18" charset="0"/>
                                </a:rPr>
                              </m:ctrlPr>
                            </m:naryPr>
                            <m:sub>
                              <m:r>
                                <m:rPr>
                                  <m:brk m:alnAt="23"/>
                                </m:rPr>
                                <a:rPr kumimoji="1" lang="en-US" altLang="ja-JP" sz="2400" b="0" i="1" smtClean="0">
                                  <a:latin typeface="Cambria Math" panose="02040503050406030204" pitchFamily="18" charset="0"/>
                                </a:rPr>
                                <m:t>𝑖</m:t>
                              </m:r>
                              <m:r>
                                <a:rPr kumimoji="1" lang="en-US" altLang="ja-JP" sz="2400" b="0" i="1" smtClean="0">
                                  <a:latin typeface="Cambria Math" panose="02040503050406030204" pitchFamily="18" charset="0"/>
                                </a:rPr>
                                <m:t>=</m:t>
                              </m:r>
                              <m:r>
                                <m:rPr>
                                  <m:brk m:alnAt="23"/>
                                </m:rPr>
                                <a:rPr kumimoji="1" lang="en-US" altLang="ja-JP" sz="2400" b="0" i="1" smtClean="0">
                                  <a:latin typeface="Cambria Math" panose="02040503050406030204" pitchFamily="18" charset="0"/>
                                </a:rPr>
                                <m:t>1</m:t>
                              </m:r>
                            </m:sub>
                            <m:sup>
                              <m:r>
                                <a:rPr kumimoji="1" lang="en-US" altLang="ja-JP" sz="2400" b="0" i="1" smtClean="0">
                                  <a:latin typeface="Cambria Math" panose="02040503050406030204" pitchFamily="18" charset="0"/>
                                </a:rPr>
                                <m:t>𝑛</m:t>
                              </m:r>
                            </m:sup>
                            <m:e>
                              <m:sSup>
                                <m:sSupPr>
                                  <m:ctrlPr>
                                    <a:rPr kumimoji="1" lang="en-US" altLang="ja-JP" sz="2400" b="0" i="1" smtClean="0">
                                      <a:latin typeface="Cambria Math" panose="02040503050406030204" pitchFamily="18" charset="0"/>
                                    </a:rPr>
                                  </m:ctrlPr>
                                </m:sSupPr>
                                <m:e>
                                  <m:d>
                                    <m:dPr>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𝑥</m:t>
                                          </m:r>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𝑥</m:t>
                                          </m:r>
                                        </m:e>
                                      </m:acc>
                                    </m:e>
                                  </m:d>
                                </m:e>
                                <m:sup>
                                  <m:r>
                                    <a:rPr kumimoji="1" lang="en-US" altLang="ja-JP" sz="2400" b="0" i="1" smtClean="0">
                                      <a:latin typeface="Cambria Math" panose="02040503050406030204" pitchFamily="18" charset="0"/>
                                    </a:rPr>
                                    <m:t>2</m:t>
                                  </m:r>
                                </m:sup>
                              </m:sSup>
                            </m:e>
                          </m:nary>
                        </m:e>
                      </m:rad>
                    </m:oMath>
                  </m:oMathPara>
                </a14:m>
                <a:endParaRPr kumimoji="1"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2195736" y="3863181"/>
                <a:ext cx="3227550" cy="1436868"/>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3865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実習：区間推定のシミュレーション</a:t>
            </a:r>
            <a:br>
              <a:rPr kumimoji="1" lang="en-US" altLang="ja-JP" dirty="0"/>
            </a:br>
            <a:r>
              <a:rPr kumimoji="1" lang="ja-JP" altLang="en-US" dirty="0"/>
              <a:t>（エクセル）</a:t>
            </a:r>
          </a:p>
        </p:txBody>
      </p:sp>
      <p:sp>
        <p:nvSpPr>
          <p:cNvPr id="3" name="コンテンツ プレースホルダ 2"/>
          <p:cNvSpPr>
            <a:spLocks noGrp="1"/>
          </p:cNvSpPr>
          <p:nvPr>
            <p:ph idx="1"/>
          </p:nvPr>
        </p:nvSpPr>
        <p:spPr/>
        <p:txBody>
          <a:bodyPr>
            <a:normAutofit lnSpcReduction="10000"/>
          </a:bodyPr>
          <a:lstStyle/>
          <a:p>
            <a:r>
              <a:rPr lang="ja-JP" altLang="en-US" dirty="0"/>
              <a:t>平均</a:t>
            </a:r>
            <a:r>
              <a:rPr lang="en-US" altLang="ja-JP" dirty="0"/>
              <a:t>50</a:t>
            </a:r>
            <a:r>
              <a:rPr lang="ja-JP" altLang="en-US" dirty="0" err="1"/>
              <a:t>，</a:t>
            </a:r>
            <a:r>
              <a:rPr lang="ja-JP" altLang="en-US" dirty="0"/>
              <a:t>標準偏差</a:t>
            </a:r>
            <a:r>
              <a:rPr lang="en-US" altLang="ja-JP" dirty="0"/>
              <a:t>10</a:t>
            </a:r>
            <a:r>
              <a:rPr lang="ja-JP" altLang="en-US" dirty="0"/>
              <a:t>の正規分布に従う母集団から，大きさ</a:t>
            </a:r>
            <a:r>
              <a:rPr lang="en-US" altLang="ja-JP" dirty="0"/>
              <a:t>100</a:t>
            </a:r>
            <a:r>
              <a:rPr lang="ja-JP" altLang="en-US" dirty="0"/>
              <a:t>の標本を抽出し，母集団平均の区間推定を繰り返し（</a:t>
            </a:r>
            <a:r>
              <a:rPr lang="en-US" altLang="ja-JP" dirty="0"/>
              <a:t>100</a:t>
            </a:r>
            <a:r>
              <a:rPr lang="ja-JP" altLang="en-US" dirty="0"/>
              <a:t>回）行う．</a:t>
            </a:r>
            <a:endParaRPr lang="en-US" altLang="ja-JP" dirty="0"/>
          </a:p>
          <a:p>
            <a:r>
              <a:rPr lang="ja-JP" altLang="en-US" dirty="0"/>
              <a:t>正規</a:t>
            </a:r>
            <a:r>
              <a:rPr kumimoji="1" lang="ja-JP" altLang="en-US" dirty="0"/>
              <a:t>乱数の発生には </a:t>
            </a:r>
            <a:r>
              <a:rPr kumimoji="1" lang="en-US" altLang="ja-JP" dirty="0"/>
              <a:t>NORM.INV </a:t>
            </a:r>
            <a:r>
              <a:rPr kumimoji="1" lang="ja-JP" altLang="en-US" dirty="0"/>
              <a:t>関数</a:t>
            </a:r>
            <a:r>
              <a:rPr lang="ja-JP" altLang="en-US" dirty="0"/>
              <a:t>を利用する．平均</a:t>
            </a:r>
            <a:r>
              <a:rPr lang="en-US" altLang="ja-JP" dirty="0"/>
              <a:t>50</a:t>
            </a:r>
            <a:r>
              <a:rPr lang="ja-JP" altLang="en-US" dirty="0" err="1"/>
              <a:t>，</a:t>
            </a:r>
            <a:r>
              <a:rPr lang="ja-JP" altLang="en-US" dirty="0"/>
              <a:t>標準偏差</a:t>
            </a:r>
            <a:r>
              <a:rPr lang="en-US" altLang="ja-JP" dirty="0"/>
              <a:t>10</a:t>
            </a:r>
            <a:r>
              <a:rPr lang="ja-JP" altLang="en-US" dirty="0"/>
              <a:t>とする．</a:t>
            </a:r>
            <a:endParaRPr kumimoji="1" lang="en-US" altLang="ja-JP" dirty="0"/>
          </a:p>
          <a:p>
            <a:pPr lvl="1">
              <a:buFont typeface="Wingdings" pitchFamily="2" charset="2"/>
              <a:buChar char="Ø"/>
            </a:pPr>
            <a:r>
              <a:rPr lang="ja-JP" altLang="en-US" dirty="0"/>
              <a:t> </a:t>
            </a:r>
            <a:r>
              <a:rPr lang="en-US" altLang="ja-JP" dirty="0"/>
              <a:t>=NORM.INV(rand( ), 50, 10) </a:t>
            </a:r>
            <a:r>
              <a:rPr lang="ja-JP" altLang="en-US" dirty="0"/>
              <a:t>と入力</a:t>
            </a:r>
            <a:endParaRPr lang="en-US" altLang="ja-JP" dirty="0"/>
          </a:p>
          <a:p>
            <a:r>
              <a:rPr lang="ja-JP" altLang="en-US" dirty="0"/>
              <a:t>構成した</a:t>
            </a:r>
            <a:r>
              <a:rPr lang="en-US" altLang="ja-JP" dirty="0"/>
              <a:t>100</a:t>
            </a:r>
            <a:r>
              <a:rPr lang="ja-JP" altLang="en-US" dirty="0"/>
              <a:t>の</a:t>
            </a:r>
            <a:r>
              <a:rPr lang="en-US" altLang="ja-JP" dirty="0"/>
              <a:t>95%</a:t>
            </a:r>
            <a:r>
              <a:rPr lang="ja-JP" altLang="en-US" dirty="0"/>
              <a:t>信頼区間のうち，母集団平均をはずしたものはいくつあるか？</a:t>
            </a:r>
            <a:endParaRPr lang="en-US" altLang="ja-JP" dirty="0"/>
          </a:p>
          <a:p>
            <a:pPr lvl="1">
              <a:buFont typeface="Wingdings" pitchFamily="2" charset="2"/>
              <a:buChar char="Ø"/>
            </a:pPr>
            <a:r>
              <a:rPr lang="ja-JP" altLang="en-US" dirty="0"/>
              <a:t> ５個前後のはず．</a:t>
            </a:r>
            <a:endParaRPr lang="en-US" altLang="ja-JP" dirty="0"/>
          </a:p>
        </p:txBody>
      </p:sp>
      <p:sp>
        <p:nvSpPr>
          <p:cNvPr id="4" name="テキスト ボックス 3"/>
          <p:cNvSpPr txBox="1"/>
          <p:nvPr/>
        </p:nvSpPr>
        <p:spPr>
          <a:xfrm>
            <a:off x="2771800" y="5949280"/>
            <a:ext cx="5303440" cy="400110"/>
          </a:xfrm>
          <a:prstGeom prst="rect">
            <a:avLst/>
          </a:prstGeom>
          <a:noFill/>
        </p:spPr>
        <p:txBody>
          <a:bodyPr wrap="none" rtlCol="0">
            <a:spAutoFit/>
          </a:bodyPr>
          <a:lstStyle/>
          <a:p>
            <a:r>
              <a:rPr kumimoji="1" lang="ja-JP" altLang="en-US" sz="2000" dirty="0"/>
              <a:t>シミュレーションを実行したファイル：</a:t>
            </a:r>
            <a:r>
              <a:rPr kumimoji="1" lang="en-US" altLang="ja-JP" sz="2000" dirty="0"/>
              <a:t>ci_excel.xlsx</a:t>
            </a:r>
            <a:endParaRPr kumimoji="1" lang="ja-JP"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用語についての補足</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標本平均の</a:t>
            </a:r>
            <a:r>
              <a:rPr kumimoji="1" lang="ja-JP" altLang="en-US" u="sng" dirty="0">
                <a:solidFill>
                  <a:srgbClr val="FF0000"/>
                </a:solidFill>
              </a:rPr>
              <a:t>標準誤差</a:t>
            </a:r>
            <a:r>
              <a:rPr kumimoji="1" lang="ja-JP" altLang="en-US" dirty="0"/>
              <a:t>（</a:t>
            </a:r>
            <a:r>
              <a:rPr kumimoji="1" lang="en-US" altLang="ja-JP" dirty="0"/>
              <a:t>standard error</a:t>
            </a:r>
            <a:r>
              <a:rPr kumimoji="1" lang="ja-JP" altLang="en-US" dirty="0"/>
              <a:t>）</a:t>
            </a:r>
            <a:r>
              <a:rPr lang="ja-JP" altLang="en-US" dirty="0"/>
              <a:t>：平均値の標本分布の標準偏差のこと．</a:t>
            </a:r>
            <a:endParaRPr lang="en-US" altLang="ja-JP" dirty="0"/>
          </a:p>
          <a:p>
            <a:endParaRPr kumimoji="1" lang="en-US" altLang="ja-JP" dirty="0"/>
          </a:p>
          <a:p>
            <a:endParaRPr kumimoji="1" lang="en-US" altLang="ja-JP" dirty="0"/>
          </a:p>
          <a:p>
            <a:r>
              <a:rPr lang="ja-JP" altLang="en-US" u="sng" dirty="0">
                <a:solidFill>
                  <a:srgbClr val="FF0000"/>
                </a:solidFill>
              </a:rPr>
              <a:t>推定値の誤差</a:t>
            </a:r>
            <a:r>
              <a:rPr lang="ja-JP" altLang="en-US" dirty="0"/>
              <a:t>（</a:t>
            </a:r>
            <a:r>
              <a:rPr lang="en-US" altLang="ja-JP" dirty="0"/>
              <a:t>error of estimate</a:t>
            </a:r>
            <a:r>
              <a:rPr lang="ja-JP" altLang="en-US" dirty="0"/>
              <a:t>）：標本平均と母平均の差の大きさのこと．</a:t>
            </a:r>
            <a:endParaRPr lang="en-US" altLang="ja-JP" dirty="0"/>
          </a:p>
          <a:p>
            <a:endParaRPr kumimoji="1" lang="en-US" altLang="ja-JP" dirty="0"/>
          </a:p>
          <a:p>
            <a:r>
              <a:rPr lang="ja-JP" altLang="en-US" u="sng" dirty="0">
                <a:solidFill>
                  <a:srgbClr val="FF0000"/>
                </a:solidFill>
              </a:rPr>
              <a:t>信頼限界</a:t>
            </a:r>
            <a:r>
              <a:rPr lang="ja-JP" altLang="en-US" dirty="0"/>
              <a:t>（</a:t>
            </a:r>
            <a:r>
              <a:rPr lang="en-US" altLang="ja-JP" dirty="0"/>
              <a:t>confidence limit</a:t>
            </a:r>
            <a:r>
              <a:rPr lang="ja-JP" altLang="en-US" dirty="0"/>
              <a:t>）：信頼区間の上限および下限値のこと</a:t>
            </a:r>
            <a:r>
              <a:rPr lang="en-US" altLang="ja-JP" dirty="0"/>
              <a:t>.</a:t>
            </a:r>
          </a:p>
        </p:txBody>
      </p:sp>
      <mc:AlternateContent xmlns:mc="http://schemas.openxmlformats.org/markup-compatibility/2006" xmlns:a14="http://schemas.microsoft.com/office/drawing/2010/main">
        <mc:Choice Requires="a14">
          <p:sp>
            <p:nvSpPr>
              <p:cNvPr id="6" name="テキスト ボックス 5"/>
              <p:cNvSpPr txBox="1"/>
              <p:nvPr/>
            </p:nvSpPr>
            <p:spPr>
              <a:xfrm>
                <a:off x="5143504" y="2408888"/>
                <a:ext cx="605102" cy="9321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3200" i="1" smtClean="0">
                              <a:latin typeface="Cambria Math" panose="02040503050406030204" pitchFamily="18" charset="0"/>
                            </a:rPr>
                          </m:ctrlPr>
                        </m:fPr>
                        <m:num>
                          <m:r>
                            <a:rPr kumimoji="1" lang="ja-JP" altLang="en-US" sz="3200" i="1" smtClean="0">
                              <a:latin typeface="Cambria Math" panose="02040503050406030204" pitchFamily="18" charset="0"/>
                            </a:rPr>
                            <m:t>𝜎</m:t>
                          </m:r>
                        </m:num>
                        <m:den>
                          <m:rad>
                            <m:radPr>
                              <m:degHide m:val="on"/>
                              <m:ctrlPr>
                                <a:rPr kumimoji="1" lang="en-US" altLang="ja-JP" sz="3200" i="1" smtClean="0">
                                  <a:latin typeface="Cambria Math" panose="02040503050406030204" pitchFamily="18" charset="0"/>
                                </a:rPr>
                              </m:ctrlPr>
                            </m:radPr>
                            <m:deg/>
                            <m:e>
                              <m:r>
                                <a:rPr kumimoji="1" lang="en-US" altLang="ja-JP" sz="3200" b="0" i="1" smtClean="0">
                                  <a:latin typeface="Cambria Math" panose="02040503050406030204" pitchFamily="18" charset="0"/>
                                </a:rPr>
                                <m:t>𝑛</m:t>
                              </m:r>
                            </m:e>
                          </m:rad>
                        </m:den>
                      </m:f>
                    </m:oMath>
                  </m:oMathPara>
                </a14:m>
                <a:endParaRPr kumimoji="1" lang="ja-JP" altLang="en-US" sz="32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5143504" y="2408888"/>
                <a:ext cx="605102" cy="932178"/>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5143504" y="4149754"/>
                <a:ext cx="1471044"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3600" i="1" smtClean="0">
                              <a:latin typeface="Cambria Math" panose="02040503050406030204" pitchFamily="18" charset="0"/>
                            </a:rPr>
                          </m:ctrlPr>
                        </m:dPr>
                        <m:e>
                          <m:acc>
                            <m:accPr>
                              <m:chr m:val="̅"/>
                              <m:ctrlPr>
                                <a:rPr kumimoji="1" lang="en-US" altLang="ja-JP" sz="3600" i="1" smtClean="0">
                                  <a:latin typeface="Cambria Math" panose="02040503050406030204" pitchFamily="18" charset="0"/>
                                </a:rPr>
                              </m:ctrlPr>
                            </m:accPr>
                            <m:e>
                              <m:r>
                                <a:rPr kumimoji="1" lang="en-US" altLang="ja-JP" sz="3600" b="0" i="1" smtClean="0">
                                  <a:latin typeface="Cambria Math" panose="02040503050406030204" pitchFamily="18" charset="0"/>
                                </a:rPr>
                                <m:t>𝑥</m:t>
                              </m:r>
                            </m:e>
                          </m:acc>
                          <m:r>
                            <a:rPr kumimoji="1" lang="en-US" altLang="ja-JP" sz="3600" b="0" i="1" smtClean="0">
                              <a:latin typeface="Cambria Math" panose="02040503050406030204" pitchFamily="18" charset="0"/>
                            </a:rPr>
                            <m:t>−</m:t>
                          </m:r>
                          <m:r>
                            <a:rPr kumimoji="1" lang="ja-JP" altLang="en-US" sz="3600" b="0" i="1" smtClean="0">
                              <a:latin typeface="Cambria Math" panose="02040503050406030204" pitchFamily="18" charset="0"/>
                            </a:rPr>
                            <m:t>𝜇</m:t>
                          </m:r>
                        </m:e>
                      </m:d>
                    </m:oMath>
                  </m:oMathPara>
                </a14:m>
                <a:endParaRPr kumimoji="1" lang="ja-JP" altLang="en-US" sz="36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5143504" y="4149754"/>
                <a:ext cx="1471044" cy="553998"/>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区間推定</a:t>
            </a:r>
          </a:p>
        </p:txBody>
      </p:sp>
      <p:sp>
        <p:nvSpPr>
          <p:cNvPr id="3" name="コンテンツ プレースホルダ 2"/>
          <p:cNvSpPr>
            <a:spLocks noGrp="1"/>
          </p:cNvSpPr>
          <p:nvPr>
            <p:ph idx="1"/>
          </p:nvPr>
        </p:nvSpPr>
        <p:spPr/>
        <p:txBody>
          <a:bodyPr>
            <a:normAutofit/>
          </a:bodyPr>
          <a:lstStyle/>
          <a:p>
            <a:r>
              <a:rPr lang="ja-JP" altLang="en-US" u="sng" dirty="0">
                <a:solidFill>
                  <a:srgbClr val="FF0000"/>
                </a:solidFill>
              </a:rPr>
              <a:t>区間推定</a:t>
            </a:r>
            <a:r>
              <a:rPr lang="ja-JP" altLang="en-US" dirty="0"/>
              <a:t>（</a:t>
            </a:r>
            <a:r>
              <a:rPr lang="en-US" altLang="ja-JP" dirty="0"/>
              <a:t>interval estimate</a:t>
            </a:r>
            <a:r>
              <a:rPr lang="ja-JP" altLang="en-US" dirty="0"/>
              <a:t>）：母数（例えば，</a:t>
            </a:r>
            <a:r>
              <a:rPr lang="en-US" altLang="ja-JP" i="1" dirty="0">
                <a:latin typeface="Times New Roman" pitchFamily="18" charset="0"/>
                <a:cs typeface="Times New Roman" pitchFamily="18" charset="0"/>
              </a:rPr>
              <a:t>μ</a:t>
            </a:r>
            <a:r>
              <a:rPr lang="ja-JP" altLang="en-US" dirty="0"/>
              <a:t>）の</a:t>
            </a:r>
            <a:r>
              <a:rPr kumimoji="1" lang="ja-JP" altLang="en-US" dirty="0"/>
              <a:t>点推定値（例えば，標本平均）のまわりに「区間」を構成．</a:t>
            </a:r>
            <a:endParaRPr kumimoji="1" lang="en-US" altLang="ja-JP" dirty="0"/>
          </a:p>
          <a:p>
            <a:r>
              <a:rPr lang="ja-JP" altLang="en-US" dirty="0"/>
              <a:t>高い確率 </a:t>
            </a:r>
            <a:r>
              <a:rPr lang="en-US" altLang="ja-JP" i="1" dirty="0">
                <a:latin typeface="Times New Roman" pitchFamily="18" charset="0"/>
                <a:cs typeface="Times New Roman" pitchFamily="18" charset="0"/>
              </a:rPr>
              <a:t>α</a:t>
            </a:r>
            <a:r>
              <a:rPr lang="en-US" altLang="ja-JP" dirty="0"/>
              <a:t> </a:t>
            </a:r>
            <a:r>
              <a:rPr lang="ja-JP" altLang="en-US" dirty="0"/>
              <a:t>（例：</a:t>
            </a:r>
            <a:r>
              <a:rPr lang="en-US" altLang="ja-JP" dirty="0"/>
              <a:t>0.95</a:t>
            </a:r>
            <a:r>
              <a:rPr lang="ja-JP" altLang="en-US" dirty="0"/>
              <a:t>） で母数をとらえる区間を構成する．</a:t>
            </a:r>
            <a:endParaRPr lang="en-US" altLang="ja-JP" dirty="0"/>
          </a:p>
          <a:p>
            <a:pPr lvl="1"/>
            <a:r>
              <a:rPr lang="ja-JP" altLang="en-US" dirty="0"/>
              <a:t>ここでの確率の解釈には注意が必要．</a:t>
            </a:r>
            <a:endParaRPr lang="en-US" altLang="ja-JP" dirty="0"/>
          </a:p>
          <a:p>
            <a:r>
              <a:rPr lang="ja-JP" altLang="en-US" dirty="0"/>
              <a:t>この区間のことを</a:t>
            </a:r>
            <a:r>
              <a:rPr lang="ja-JP" altLang="en-US" u="sng" dirty="0">
                <a:solidFill>
                  <a:srgbClr val="FF0000"/>
                </a:solidFill>
              </a:rPr>
              <a:t>信頼区間</a:t>
            </a:r>
            <a:r>
              <a:rPr lang="ja-JP" altLang="en-US" dirty="0"/>
              <a:t>（</a:t>
            </a:r>
            <a:r>
              <a:rPr lang="en-US" altLang="ja-JP" dirty="0"/>
              <a:t>confidence interval</a:t>
            </a:r>
            <a:r>
              <a:rPr lang="ja-JP" altLang="en-US" dirty="0"/>
              <a:t>）と呼ぶ．</a:t>
            </a:r>
            <a:r>
              <a:rPr lang="en-US" altLang="ja-JP" dirty="0">
                <a:latin typeface="Times New Roman" pitchFamily="18" charset="0"/>
                <a:cs typeface="Times New Roman" pitchFamily="18" charset="0"/>
              </a:rPr>
              <a:t>CI</a:t>
            </a:r>
            <a:r>
              <a:rPr lang="ja-JP" altLang="en-US" dirty="0"/>
              <a:t> と略記される．</a:t>
            </a:r>
            <a:endParaRPr kumimoji="1" lang="en-US" altLang="ja-JP"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FBF50-80ED-4FAB-A373-52A7996A09DB}"/>
              </a:ext>
            </a:extLst>
          </p:cNvPr>
          <p:cNvSpPr>
            <a:spLocks noGrp="1"/>
          </p:cNvSpPr>
          <p:nvPr>
            <p:ph type="title"/>
          </p:nvPr>
        </p:nvSpPr>
        <p:spPr/>
        <p:txBody>
          <a:bodyPr/>
          <a:lstStyle/>
          <a:p>
            <a:r>
              <a:rPr kumimoji="1" lang="en-US" altLang="ja-JP" dirty="0"/>
              <a:t>R </a:t>
            </a:r>
            <a:r>
              <a:rPr kumimoji="1" lang="ja-JP" altLang="en-US" dirty="0"/>
              <a:t>での区間推定</a:t>
            </a:r>
          </a:p>
        </p:txBody>
      </p:sp>
      <p:sp>
        <p:nvSpPr>
          <p:cNvPr id="3" name="コンテンツ プレースホルダー 2">
            <a:extLst>
              <a:ext uri="{FF2B5EF4-FFF2-40B4-BE49-F238E27FC236}">
                <a16:creationId xmlns:a16="http://schemas.microsoft.com/office/drawing/2014/main" id="{38401008-D1E5-4795-8965-4CC867B29F00}"/>
              </a:ext>
            </a:extLst>
          </p:cNvPr>
          <p:cNvSpPr>
            <a:spLocks noGrp="1"/>
          </p:cNvSpPr>
          <p:nvPr>
            <p:ph idx="1"/>
          </p:nvPr>
        </p:nvSpPr>
        <p:spPr/>
        <p:txBody>
          <a:bodyPr>
            <a:normAutofit lnSpcReduction="10000"/>
          </a:bodyPr>
          <a:lstStyle/>
          <a:p>
            <a:r>
              <a:rPr kumimoji="1" lang="ja-JP" altLang="en-US" dirty="0"/>
              <a:t>この節で述べた方法で母平均の信頼区間を計算する</a:t>
            </a:r>
            <a:r>
              <a:rPr kumimoji="1" lang="en-US" altLang="ja-JP" dirty="0"/>
              <a:t>R</a:t>
            </a:r>
            <a:r>
              <a:rPr kumimoji="1" lang="ja-JP" altLang="en-US" dirty="0"/>
              <a:t>の関数は標準でインストールされるパッケージには含まれていない．</a:t>
            </a:r>
            <a:endParaRPr kumimoji="1" lang="en-US" altLang="ja-JP" dirty="0"/>
          </a:p>
          <a:p>
            <a:pPr lvl="1"/>
            <a:r>
              <a:rPr kumimoji="1" lang="en-US" altLang="ja-JP" dirty="0"/>
              <a:t>7.5</a:t>
            </a:r>
            <a:r>
              <a:rPr kumimoji="1" lang="ja-JP" altLang="en-US" dirty="0"/>
              <a:t>節で述べる方法を用いる．</a:t>
            </a:r>
            <a:endParaRPr kumimoji="1" lang="en-US" altLang="ja-JP" dirty="0"/>
          </a:p>
          <a:p>
            <a:r>
              <a:rPr kumimoji="1" lang="ja-JP" altLang="en-US" dirty="0"/>
              <a:t>しかし</a:t>
            </a:r>
            <a:r>
              <a:rPr lang="ja-JP" altLang="en-US" dirty="0"/>
              <a:t>，</a:t>
            </a:r>
            <a:r>
              <a:rPr kumimoji="1" lang="ja-JP" altLang="en-US" dirty="0"/>
              <a:t>計算は容易．大きさ</a:t>
            </a:r>
            <a:r>
              <a:rPr kumimoji="1" lang="en-US" altLang="ja-JP" dirty="0"/>
              <a:t>30</a:t>
            </a:r>
            <a:r>
              <a:rPr kumimoji="1" lang="ja-JP" altLang="en-US" dirty="0"/>
              <a:t>の標本を人工的に作成して母平均の区間推定を行ってみる．</a:t>
            </a:r>
            <a:endParaRPr kumimoji="1" lang="en-US" altLang="ja-JP" dirty="0"/>
          </a:p>
          <a:p>
            <a:pPr lvl="1"/>
            <a:r>
              <a:rPr kumimoji="1" lang="ja-JP" altLang="en-US" dirty="0"/>
              <a:t>シミュレーションなので母標準偏差はわかっているが，標本での標準偏差を使う．</a:t>
            </a:r>
          </a:p>
        </p:txBody>
      </p:sp>
    </p:spTree>
    <p:extLst>
      <p:ext uri="{BB962C8B-B14F-4D97-AF65-F5344CB8AC3E}">
        <p14:creationId xmlns:p14="http://schemas.microsoft.com/office/powerpoint/2010/main" val="3036329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A03556B-4FE8-4514-A55F-CAA6D1A6EEA5}"/>
              </a:ext>
            </a:extLst>
          </p:cNvPr>
          <p:cNvSpPr>
            <a:spLocks noGrp="1"/>
          </p:cNvSpPr>
          <p:nvPr>
            <p:ph type="title"/>
          </p:nvPr>
        </p:nvSpPr>
        <p:spPr/>
        <p:txBody>
          <a:bodyPr/>
          <a:lstStyle/>
          <a:p>
            <a:endParaRPr lang="ja-JP" altLang="en-US"/>
          </a:p>
        </p:txBody>
      </p:sp>
      <p:sp>
        <p:nvSpPr>
          <p:cNvPr id="5" name="テキスト ボックス 4">
            <a:extLst>
              <a:ext uri="{FF2B5EF4-FFF2-40B4-BE49-F238E27FC236}">
                <a16:creationId xmlns:a16="http://schemas.microsoft.com/office/drawing/2014/main" id="{BD6EB759-8A72-431D-B97D-DA51E6C1333C}"/>
              </a:ext>
            </a:extLst>
          </p:cNvPr>
          <p:cNvSpPr txBox="1"/>
          <p:nvPr/>
        </p:nvSpPr>
        <p:spPr>
          <a:xfrm>
            <a:off x="616430" y="1997839"/>
            <a:ext cx="7911140" cy="2862322"/>
          </a:xfrm>
          <a:prstGeom prst="rect">
            <a:avLst/>
          </a:prstGeom>
          <a:noFill/>
          <a:ln w="12700">
            <a:solidFill>
              <a:schemeClr val="tx1"/>
            </a:solidFill>
          </a:ln>
        </p:spPr>
        <p:txBody>
          <a:bodyPr wrap="none" rtlCol="0">
            <a:spAutoFit/>
          </a:bodyPr>
          <a:lstStyle/>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n &lt;- 30 # </a:t>
            </a:r>
            <a:r>
              <a:rPr lang="ja-JP"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標本の大きさ</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data &lt;- </a:t>
            </a:r>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rnorm</a:t>
            </a:r>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(n, mean = 50, </a:t>
            </a:r>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sd</a:t>
            </a:r>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 = 10)</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M &lt;- mean(data) # </a:t>
            </a:r>
            <a:r>
              <a:rPr lang="ja-JP"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標本平均</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L &lt;- mean(data) - 1.96 * (</a:t>
            </a:r>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sd</a:t>
            </a:r>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(data)/sqrt(n)) # </a:t>
            </a:r>
            <a:r>
              <a:rPr lang="ja-JP"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下側信頼限界</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U &lt;- mean(data) + 1.96 * (</a:t>
            </a:r>
            <a:r>
              <a:rPr lang="en-US" altLang="ja-JP" sz="1800" kern="100" dirty="0" err="1">
                <a:effectLst/>
                <a:latin typeface="Courier New" panose="02070309020205020404" pitchFamily="49" charset="0"/>
                <a:ea typeface="ＭＳ ゴシック" panose="020B0609070205080204" pitchFamily="49" charset="-128"/>
                <a:cs typeface="Courier New" panose="02070309020205020404" pitchFamily="49" charset="0"/>
              </a:rPr>
              <a:t>sd</a:t>
            </a:r>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(data)/sqrt(n)) # </a:t>
            </a:r>
            <a:r>
              <a:rPr lang="ja-JP"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上側信頼限界</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 </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M</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L</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pPr algn="just"/>
            <a:r>
              <a:rPr lang="en-US" altLang="ja-JP" sz="1800" kern="100" dirty="0">
                <a:effectLst/>
                <a:latin typeface="Courier New" panose="02070309020205020404" pitchFamily="49" charset="0"/>
                <a:ea typeface="ＭＳ ゴシック" panose="020B0609070205080204" pitchFamily="49" charset="-128"/>
                <a:cs typeface="Courier New" panose="02070309020205020404" pitchFamily="49" charset="0"/>
              </a:rPr>
              <a:t>U</a:t>
            </a:r>
            <a:endParaRPr lang="ja-JP" altLang="ja-JP" sz="1800" kern="100" dirty="0">
              <a:effectLst/>
              <a:latin typeface="Courier New" panose="02070309020205020404" pitchFamily="49" charset="0"/>
              <a:ea typeface="游明朝" panose="02020400000000000000" pitchFamily="18" charset="-128"/>
              <a:cs typeface="Courier New" panose="02070309020205020404" pitchFamily="49" charset="0"/>
            </a:endParaRPr>
          </a:p>
          <a:p>
            <a:endParaRPr kumimoji="1" lang="ja-JP" altLang="en-US" dirty="0"/>
          </a:p>
        </p:txBody>
      </p:sp>
    </p:spTree>
    <p:extLst>
      <p:ext uri="{BB962C8B-B14F-4D97-AF65-F5344CB8AC3E}">
        <p14:creationId xmlns:p14="http://schemas.microsoft.com/office/powerpoint/2010/main" val="3386724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071D6CBA-04C3-4855-8B07-EABEF13F1932}"/>
              </a:ext>
            </a:extLst>
          </p:cNvPr>
          <p:cNvSpPr>
            <a:spLocks noGrp="1"/>
          </p:cNvSpPr>
          <p:nvPr>
            <p:ph type="title"/>
          </p:nvPr>
        </p:nvSpPr>
        <p:spPr/>
        <p:txBody>
          <a:bodyPr/>
          <a:lstStyle/>
          <a:p>
            <a:endParaRPr lang="ja-JP" altLang="en-US"/>
          </a:p>
        </p:txBody>
      </p:sp>
      <p:pic>
        <p:nvPicPr>
          <p:cNvPr id="6" name="コンテンツ プレースホルダー 5">
            <a:extLst>
              <a:ext uri="{FF2B5EF4-FFF2-40B4-BE49-F238E27FC236}">
                <a16:creationId xmlns:a16="http://schemas.microsoft.com/office/drawing/2014/main" id="{3FFB2D7D-8F97-4D74-BB85-B3D8AB4583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844824"/>
            <a:ext cx="6480720" cy="3908569"/>
          </a:xfrm>
        </p:spPr>
      </p:pic>
    </p:spTree>
    <p:extLst>
      <p:ext uri="{BB962C8B-B14F-4D97-AF65-F5344CB8AC3E}">
        <p14:creationId xmlns:p14="http://schemas.microsoft.com/office/powerpoint/2010/main" val="345902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区間推定の利点</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 2"/>
              <p:cNvSpPr>
                <a:spLocks noGrp="1"/>
              </p:cNvSpPr>
              <p:nvPr>
                <p:ph idx="1"/>
              </p:nvPr>
            </p:nvSpPr>
            <p:spPr/>
            <p:txBody>
              <a:bodyPr>
                <a:normAutofit fontScale="92500" lnSpcReduction="20000"/>
              </a:bodyPr>
              <a:lstStyle/>
              <a:p>
                <a:r>
                  <a:rPr kumimoji="1" lang="ja-JP" altLang="en-US" dirty="0"/>
                  <a:t>点推定と異なり，推定の精度を明示している．</a:t>
                </a:r>
                <a:endParaRPr kumimoji="1" lang="en-US" altLang="ja-JP" dirty="0"/>
              </a:p>
              <a:p>
                <a:pPr lvl="1"/>
                <a:r>
                  <a:rPr lang="ja-JP" altLang="en-US" dirty="0"/>
                  <a:t>区間の幅が小さい（＝母平均の周りでの標本平均の変動が小さい）ほど精度が高い．</a:t>
                </a:r>
                <a:endParaRPr kumimoji="1" lang="en-US" altLang="ja-JP" dirty="0"/>
              </a:p>
              <a:p>
                <a:r>
                  <a:rPr lang="ja-JP" altLang="en-US" dirty="0"/>
                  <a:t>点推定でも，標本の大きさ </a:t>
                </a:r>
                <a:r>
                  <a:rPr lang="en-US" altLang="ja-JP" i="1" dirty="0">
                    <a:latin typeface="Times New Roman" pitchFamily="18" charset="0"/>
                    <a:cs typeface="Times New Roman" pitchFamily="18" charset="0"/>
                  </a:rPr>
                  <a:t>n</a:t>
                </a:r>
                <a:r>
                  <a:rPr lang="en-US" altLang="ja-JP" dirty="0"/>
                  <a:t> </a:t>
                </a:r>
                <a:r>
                  <a:rPr lang="ja-JP" altLang="en-US" dirty="0"/>
                  <a:t>によって，推定の精度はわかる．</a:t>
                </a:r>
                <a:endParaRPr lang="en-US" altLang="ja-JP" dirty="0"/>
              </a:p>
              <a:p>
                <a:pPr marL="457200" lvl="1" indent="0">
                  <a:buNone/>
                </a:pPr>
                <a14:m>
                  <m:oMath xmlns:m="http://schemas.openxmlformats.org/officeDocument/2006/math">
                    <m:acc>
                      <m:accPr>
                        <m:chr m:val="̅"/>
                        <m:ctrlPr>
                          <a:rPr lang="en-US" altLang="ja-JP" i="1" smtClean="0">
                            <a:latin typeface="Cambria Math" panose="02040503050406030204" pitchFamily="18" charset="0"/>
                          </a:rPr>
                        </m:ctrlPr>
                      </m:accPr>
                      <m:e>
                        <m:r>
                          <a:rPr lang="en-US" altLang="ja-JP" b="0" i="1" smtClean="0">
                            <a:latin typeface="Cambria Math" panose="02040503050406030204" pitchFamily="18" charset="0"/>
                          </a:rPr>
                          <m:t>𝑋</m:t>
                        </m:r>
                      </m:e>
                    </m:acc>
                    <m:r>
                      <a:rPr lang="en-US" altLang="ja-JP" b="0" i="0" smtClean="0">
                        <a:latin typeface="Cambria Math" panose="02040503050406030204" pitchFamily="18" charset="0"/>
                      </a:rPr>
                      <m:t> </m:t>
                    </m:r>
                  </m:oMath>
                </a14:m>
                <a:r>
                  <a:rPr lang="ja-JP" altLang="en-US" dirty="0"/>
                  <a:t>の分散は </a:t>
                </a:r>
                <a14:m>
                  <m:oMath xmlns:m="http://schemas.openxmlformats.org/officeDocument/2006/math">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i="1">
                            <a:latin typeface="Cambria Math" panose="02040503050406030204" pitchFamily="18" charset="0"/>
                          </a:rPr>
                          <m:t>𝑛</m:t>
                        </m:r>
                      </m:den>
                    </m:f>
                    <m:sSup>
                      <m:sSupPr>
                        <m:ctrlPr>
                          <a:rPr lang="en-US" altLang="ja-JP" i="1">
                            <a:latin typeface="Cambria Math" panose="02040503050406030204" pitchFamily="18" charset="0"/>
                          </a:rPr>
                        </m:ctrlPr>
                      </m:sSupPr>
                      <m:e>
                        <m:r>
                          <a:rPr lang="ja-JP" altLang="en-US" i="1">
                            <a:latin typeface="Cambria Math" panose="02040503050406030204" pitchFamily="18" charset="0"/>
                          </a:rPr>
                          <m:t>𝜎</m:t>
                        </m:r>
                      </m:e>
                      <m:sup>
                        <m:r>
                          <a:rPr lang="en-US" altLang="ja-JP" i="1">
                            <a:latin typeface="Cambria Math" panose="02040503050406030204" pitchFamily="18" charset="0"/>
                          </a:rPr>
                          <m:t>2</m:t>
                        </m:r>
                      </m:sup>
                    </m:sSup>
                  </m:oMath>
                </a14:m>
                <a:endParaRPr lang="en-US" altLang="ja-JP" dirty="0"/>
              </a:p>
              <a:p>
                <a:r>
                  <a:rPr lang="ja-JP" altLang="en-US" dirty="0"/>
                  <a:t>しかし，ひとつの推定値を述べるだけの点推定は，この精度に言及していない．</a:t>
                </a:r>
                <a:endParaRPr lang="en-US" altLang="ja-JP" dirty="0"/>
              </a:p>
              <a:p>
                <a:r>
                  <a:rPr kumimoji="1" lang="ja-JP" altLang="en-US" dirty="0"/>
                  <a:t>区間推定では，点推定で背後に隠れていた精度情報を，積極的に活用する．</a:t>
                </a:r>
              </a:p>
            </p:txBody>
          </p:sp>
        </mc:Choice>
        <mc:Fallback>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481" t="-4313" r="-1704"/>
                </a:stretch>
              </a:blipFill>
            </p:spPr>
            <p:txBody>
              <a:bodyPr/>
              <a:lstStyle/>
              <a:p>
                <a:r>
                  <a:rPr lang="ja-JP" alt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正規母集団での標本平均の分布</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indent="0">
                  <a:buNone/>
                </a:pPr>
                <a:r>
                  <a:rPr kumimoji="1" lang="ja-JP" altLang="en-US" dirty="0">
                    <a:latin typeface="Times New Roman" pitchFamily="18" charset="0"/>
                    <a:cs typeface="Times New Roman" pitchFamily="18" charset="0"/>
                  </a:rPr>
                  <a:t>定理１（テキスト</a:t>
                </a:r>
                <a:r>
                  <a:rPr kumimoji="1" lang="en-US" altLang="ja-JP" dirty="0">
                    <a:latin typeface="Times New Roman" pitchFamily="18" charset="0"/>
                    <a:cs typeface="Times New Roman" pitchFamily="18" charset="0"/>
                  </a:rPr>
                  <a:t>p.128</a:t>
                </a:r>
                <a:r>
                  <a:rPr kumimoji="1" lang="ja-JP" altLang="en-US" dirty="0">
                    <a:latin typeface="Times New Roman" pitchFamily="18" charset="0"/>
                    <a:cs typeface="Times New Roman" pitchFamily="18" charset="0"/>
                  </a:rPr>
                  <a:t>）</a:t>
                </a:r>
                <a:r>
                  <a:rPr lang="ja-JP" altLang="en-US" dirty="0">
                    <a:latin typeface="Times New Roman" pitchFamily="18" charset="0"/>
                    <a:cs typeface="Times New Roman" pitchFamily="18" charset="0"/>
                  </a:rPr>
                  <a:t>：</a:t>
                </a:r>
                <a:r>
                  <a:rPr kumimoji="1" lang="ja-JP" altLang="en-US" dirty="0">
                    <a:latin typeface="Times New Roman" pitchFamily="18" charset="0"/>
                    <a:cs typeface="Times New Roman" pitchFamily="18" charset="0"/>
                  </a:rPr>
                  <a:t> 確率変数</a:t>
                </a:r>
                <a:r>
                  <a:rPr lang="en-US" altLang="ja-JP" i="1" dirty="0">
                    <a:latin typeface="Times New Roman" pitchFamily="18" charset="0"/>
                    <a:cs typeface="Times New Roman" pitchFamily="18" charset="0"/>
                  </a:rPr>
                  <a:t> </a:t>
                </a:r>
                <a:r>
                  <a:rPr kumimoji="1" lang="en-US" altLang="ja-JP" i="1" dirty="0">
                    <a:latin typeface="Times New Roman" pitchFamily="18" charset="0"/>
                    <a:cs typeface="Times New Roman" pitchFamily="18" charset="0"/>
                  </a:rPr>
                  <a:t>X</a:t>
                </a:r>
                <a:r>
                  <a:rPr kumimoji="1" lang="en-US" altLang="ja-JP" dirty="0"/>
                  <a:t> </a:t>
                </a:r>
                <a:r>
                  <a:rPr kumimoji="1" lang="ja-JP" altLang="en-US" dirty="0"/>
                  <a:t>が平均 </a:t>
                </a:r>
                <a:r>
                  <a:rPr kumimoji="1" lang="en-US" altLang="ja-JP" i="1" dirty="0">
                    <a:latin typeface="Times New Roman" pitchFamily="18" charset="0"/>
                    <a:cs typeface="Times New Roman" pitchFamily="18" charset="0"/>
                  </a:rPr>
                  <a:t>μ</a:t>
                </a:r>
                <a:r>
                  <a:rPr kumimoji="1" lang="ja-JP" altLang="en-US" dirty="0" err="1"/>
                  <a:t>，</a:t>
                </a:r>
                <a:r>
                  <a:rPr kumimoji="1" lang="ja-JP" altLang="en-US" dirty="0"/>
                  <a:t>分散 </a:t>
                </a:r>
                <a:r>
                  <a:rPr kumimoji="1" lang="en-US" altLang="ja-JP" i="1" dirty="0">
                    <a:latin typeface="Times New Roman" pitchFamily="18" charset="0"/>
                    <a:cs typeface="Times New Roman" pitchFamily="18" charset="0"/>
                  </a:rPr>
                  <a:t>σ</a:t>
                </a:r>
                <a:r>
                  <a:rPr kumimoji="1" lang="ja-JP" altLang="en-US" baseline="30000" dirty="0"/>
                  <a:t>２</a:t>
                </a:r>
                <a:r>
                  <a:rPr kumimoji="1" lang="ja-JP" altLang="en-US" dirty="0"/>
                  <a:t> の正規分布に従うならば，大きさ </a:t>
                </a:r>
                <a:r>
                  <a:rPr kumimoji="1" lang="en-US" altLang="ja-JP" i="1" dirty="0">
                    <a:latin typeface="Times New Roman" pitchFamily="18" charset="0"/>
                    <a:cs typeface="Times New Roman" pitchFamily="18" charset="0"/>
                  </a:rPr>
                  <a:t>n</a:t>
                </a:r>
                <a:r>
                  <a:rPr kumimoji="1" lang="en-US" altLang="ja-JP" dirty="0"/>
                  <a:t> </a:t>
                </a:r>
                <a:r>
                  <a:rPr kumimoji="1" lang="ja-JP" altLang="en-US" dirty="0"/>
                  <a:t>の無作為標本に基づく標本平均は，</a:t>
                </a:r>
                <a:endParaRPr kumimoji="1" lang="en-US" altLang="ja-JP" dirty="0"/>
              </a:p>
              <a:p>
                <a:pPr lvl="2">
                  <a:buNone/>
                </a:pPr>
                <a:r>
                  <a:rPr kumimoji="1" lang="ja-JP" altLang="en-US" dirty="0"/>
                  <a:t>平均 ：</a:t>
                </a:r>
                <a14:m>
                  <m:oMath xmlns:m="http://schemas.openxmlformats.org/officeDocument/2006/math">
                    <m:r>
                      <a:rPr kumimoji="1" lang="ja-JP" altLang="en-US" i="1" smtClean="0">
                        <a:latin typeface="Cambria Math" panose="02040503050406030204" pitchFamily="18" charset="0"/>
                      </a:rPr>
                      <m:t>𝜇</m:t>
                    </m:r>
                  </m:oMath>
                </a14:m>
                <a:endParaRPr kumimoji="1" lang="en-US" altLang="ja-JP" dirty="0"/>
              </a:p>
              <a:p>
                <a:pPr lvl="2">
                  <a:buNone/>
                </a:pPr>
                <a:endParaRPr kumimoji="1" lang="en-US" altLang="ja-JP" dirty="0"/>
              </a:p>
              <a:p>
                <a:pPr lvl="2">
                  <a:buNone/>
                </a:pPr>
                <a:r>
                  <a:rPr kumimoji="1" lang="ja-JP" altLang="en-US" dirty="0"/>
                  <a:t>分散：</a:t>
                </a:r>
                <a:r>
                  <a:rPr kumimoji="1" lang="en-US" altLang="ja-JP" dirty="0"/>
                  <a:t> </a:t>
                </a:r>
                <a14:m>
                  <m:oMath xmlns:m="http://schemas.openxmlformats.org/officeDocument/2006/math">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𝑛</m:t>
                        </m:r>
                      </m:den>
                    </m:f>
                    <m:sSup>
                      <m:sSupPr>
                        <m:ctrlPr>
                          <a:rPr kumimoji="1" lang="en-US" altLang="ja-JP" i="1" smtClean="0">
                            <a:latin typeface="Cambria Math" panose="02040503050406030204" pitchFamily="18" charset="0"/>
                          </a:rPr>
                        </m:ctrlPr>
                      </m:sSupPr>
                      <m:e>
                        <m:r>
                          <a:rPr kumimoji="1" lang="ja-JP" altLang="en-US" i="1" smtClean="0">
                            <a:latin typeface="Cambria Math" panose="02040503050406030204" pitchFamily="18" charset="0"/>
                          </a:rPr>
                          <m:t>𝜎</m:t>
                        </m:r>
                      </m:e>
                      <m:sup>
                        <m:r>
                          <a:rPr kumimoji="1" lang="en-US" altLang="ja-JP" b="0" i="1" smtClean="0">
                            <a:latin typeface="Cambria Math" panose="02040503050406030204" pitchFamily="18" charset="0"/>
                          </a:rPr>
                          <m:t>2</m:t>
                        </m:r>
                      </m:sup>
                    </m:sSup>
                  </m:oMath>
                </a14:m>
                <a:endParaRPr kumimoji="1" lang="en-US" altLang="ja-JP" dirty="0"/>
              </a:p>
              <a:p>
                <a:pPr indent="0">
                  <a:buNone/>
                </a:pPr>
                <a:endParaRPr lang="en-US" altLang="ja-JP" dirty="0"/>
              </a:p>
              <a:p>
                <a:pPr indent="0">
                  <a:buNone/>
                </a:pPr>
                <a:r>
                  <a:rPr lang="ja-JP" altLang="en-US" dirty="0"/>
                  <a:t>の正規分布に従う．</a:t>
                </a:r>
                <a:endParaRPr lang="en-US" altLang="ja-JP"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中心極限定理</a:t>
            </a:r>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0">
                  <a:buNone/>
                </a:pPr>
                <a:r>
                  <a:rPr lang="ja-JP" altLang="en-US" b="1" dirty="0">
                    <a:solidFill>
                      <a:srgbClr val="FF0000"/>
                    </a:solidFill>
                    <a:latin typeface="Times New Roman" pitchFamily="18" charset="0"/>
                    <a:cs typeface="Times New Roman" pitchFamily="18" charset="0"/>
                  </a:rPr>
                  <a:t>中心極限定理</a:t>
                </a:r>
                <a:r>
                  <a:rPr lang="ja-JP" altLang="en-US" dirty="0">
                    <a:latin typeface="Times New Roman" pitchFamily="18" charset="0"/>
                    <a:cs typeface="Times New Roman" pitchFamily="18" charset="0"/>
                  </a:rPr>
                  <a:t>（</a:t>
                </a:r>
                <a:r>
                  <a:rPr lang="en-US" altLang="ja-JP" dirty="0">
                    <a:cs typeface="Times New Roman" pitchFamily="18" charset="0"/>
                  </a:rPr>
                  <a:t>central limit theorem</a:t>
                </a:r>
                <a:r>
                  <a:rPr lang="ja-JP" altLang="en-US" dirty="0">
                    <a:latin typeface="Times New Roman" pitchFamily="18" charset="0"/>
                    <a:cs typeface="Times New Roman" pitchFamily="18" charset="0"/>
                  </a:rPr>
                  <a:t>）： 確率変数</a:t>
                </a:r>
                <a:r>
                  <a:rPr lang="en-US" altLang="ja-JP" i="1" dirty="0">
                    <a:latin typeface="Times New Roman" pitchFamily="18" charset="0"/>
                    <a:cs typeface="Times New Roman" pitchFamily="18" charset="0"/>
                  </a:rPr>
                  <a:t> X</a:t>
                </a:r>
                <a:r>
                  <a:rPr lang="en-US" altLang="ja-JP" dirty="0"/>
                  <a:t> </a:t>
                </a:r>
                <a:r>
                  <a:rPr lang="ja-JP" altLang="en-US" dirty="0"/>
                  <a:t>が平均 </a:t>
                </a:r>
                <a:r>
                  <a:rPr lang="en-US" altLang="ja-JP" i="1" dirty="0">
                    <a:latin typeface="Times New Roman" pitchFamily="18" charset="0"/>
                    <a:cs typeface="Times New Roman" pitchFamily="18" charset="0"/>
                  </a:rPr>
                  <a:t>μ</a:t>
                </a:r>
                <a:r>
                  <a:rPr lang="ja-JP" altLang="en-US" dirty="0" err="1"/>
                  <a:t>，</a:t>
                </a:r>
                <a:r>
                  <a:rPr lang="ja-JP" altLang="en-US" dirty="0"/>
                  <a:t>分散 </a:t>
                </a:r>
                <a:r>
                  <a:rPr lang="en-US" altLang="ja-JP" i="1" dirty="0">
                    <a:latin typeface="Times New Roman" pitchFamily="18" charset="0"/>
                    <a:cs typeface="Times New Roman" pitchFamily="18" charset="0"/>
                  </a:rPr>
                  <a:t>σ</a:t>
                </a:r>
                <a:r>
                  <a:rPr lang="ja-JP" altLang="en-US" baseline="30000" dirty="0"/>
                  <a:t>２</a:t>
                </a:r>
                <a:r>
                  <a:rPr lang="ja-JP" altLang="en-US" dirty="0"/>
                  <a:t> のある分布に従うならば，大きさ </a:t>
                </a:r>
                <a:r>
                  <a:rPr lang="en-US" altLang="ja-JP" i="1" dirty="0">
                    <a:latin typeface="Times New Roman" pitchFamily="18" charset="0"/>
                    <a:cs typeface="Times New Roman" pitchFamily="18" charset="0"/>
                  </a:rPr>
                  <a:t>n</a:t>
                </a:r>
                <a:r>
                  <a:rPr lang="en-US" altLang="ja-JP" dirty="0"/>
                  <a:t> </a:t>
                </a:r>
                <a:r>
                  <a:rPr lang="ja-JP" altLang="en-US" dirty="0"/>
                  <a:t>の無作為標本に基づく標本平均は，</a:t>
                </a:r>
                <a:r>
                  <a:rPr lang="en-US" altLang="ja-JP" i="1" u="sng" dirty="0">
                    <a:latin typeface="Times New Roman" pitchFamily="18" charset="0"/>
                    <a:cs typeface="Times New Roman" pitchFamily="18" charset="0"/>
                  </a:rPr>
                  <a:t>n</a:t>
                </a:r>
                <a:r>
                  <a:rPr lang="en-US" altLang="ja-JP" u="sng" dirty="0"/>
                  <a:t> </a:t>
                </a:r>
                <a:r>
                  <a:rPr lang="ja-JP" altLang="en-US" u="sng" dirty="0"/>
                  <a:t>が無限に大きくなるとき</a:t>
                </a:r>
                <a:r>
                  <a:rPr lang="ja-JP" altLang="en-US" dirty="0"/>
                  <a:t>，</a:t>
                </a:r>
                <a:endParaRPr lang="en-US" altLang="ja-JP" dirty="0"/>
              </a:p>
              <a:p>
                <a:pPr lvl="2">
                  <a:buNone/>
                </a:pPr>
                <a:r>
                  <a:rPr lang="ja-JP" altLang="en-US" dirty="0"/>
                  <a:t>平均 ：</a:t>
                </a:r>
                <a14:m>
                  <m:oMath xmlns:m="http://schemas.openxmlformats.org/officeDocument/2006/math">
                    <m:r>
                      <a:rPr kumimoji="1" lang="ja-JP" altLang="en-US" i="1" smtClean="0">
                        <a:latin typeface="Cambria Math" panose="02040503050406030204" pitchFamily="18" charset="0"/>
                      </a:rPr>
                      <m:t>𝜇</m:t>
                    </m:r>
                  </m:oMath>
                </a14:m>
                <a:endParaRPr lang="en-US" altLang="ja-JP" dirty="0"/>
              </a:p>
              <a:p>
                <a:pPr lvl="2">
                  <a:buNone/>
                </a:pPr>
                <a:endParaRPr lang="en-US" altLang="ja-JP" dirty="0"/>
              </a:p>
              <a:p>
                <a:pPr lvl="2">
                  <a:buNone/>
                </a:pPr>
                <a:r>
                  <a:rPr lang="ja-JP" altLang="en-US" dirty="0"/>
                  <a:t>分散：</a:t>
                </a:r>
                <a:r>
                  <a:rPr kumimoji="1" lang="en-US" altLang="ja-JP" dirty="0"/>
                  <a:t> </a:t>
                </a:r>
                <a14:m>
                  <m:oMath xmlns:m="http://schemas.openxmlformats.org/officeDocument/2006/math">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𝑛</m:t>
                        </m:r>
                      </m:den>
                    </m:f>
                    <m:sSup>
                      <m:sSupPr>
                        <m:ctrlPr>
                          <a:rPr kumimoji="1" lang="en-US" altLang="ja-JP" i="1" smtClean="0">
                            <a:latin typeface="Cambria Math" panose="02040503050406030204" pitchFamily="18" charset="0"/>
                          </a:rPr>
                        </m:ctrlPr>
                      </m:sSupPr>
                      <m:e>
                        <m:r>
                          <a:rPr kumimoji="1" lang="ja-JP" altLang="en-US" i="1" smtClean="0">
                            <a:latin typeface="Cambria Math" panose="02040503050406030204" pitchFamily="18" charset="0"/>
                          </a:rPr>
                          <m:t>𝜎</m:t>
                        </m:r>
                      </m:e>
                      <m:sup>
                        <m:r>
                          <a:rPr kumimoji="1" lang="en-US" altLang="ja-JP" b="0" i="1" smtClean="0">
                            <a:latin typeface="Cambria Math" panose="02040503050406030204" pitchFamily="18" charset="0"/>
                          </a:rPr>
                          <m:t>2</m:t>
                        </m:r>
                      </m:sup>
                    </m:sSup>
                  </m:oMath>
                </a14:m>
                <a:endParaRPr lang="en-US" altLang="ja-JP" dirty="0"/>
              </a:p>
              <a:p>
                <a:pPr lvl="2">
                  <a:buNone/>
                </a:pPr>
                <a:endParaRPr lang="en-US" altLang="ja-JP" dirty="0"/>
              </a:p>
              <a:p>
                <a:pPr indent="0">
                  <a:buNone/>
                </a:pPr>
                <a:r>
                  <a:rPr lang="ja-JP" altLang="en-US" dirty="0"/>
                  <a:t>の正規分布に従う．</a:t>
                </a:r>
                <a:endParaRPr lang="en-US" altLang="ja-JP" dirty="0"/>
              </a:p>
              <a:p>
                <a:endParaRPr kumimoji="1" lang="ja-JP" altLang="en-US"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ja-JP" altLang="en-US">
                    <a:noFill/>
                  </a:rPr>
                  <a:t> </a:t>
                </a:r>
              </a:p>
            </p:txBody>
          </p:sp>
        </mc:Fallback>
      </mc:AlternateContent>
      <p:sp>
        <p:nvSpPr>
          <p:cNvPr id="6" name="角丸四角形 5"/>
          <p:cNvSpPr/>
          <p:nvPr/>
        </p:nvSpPr>
        <p:spPr>
          <a:xfrm>
            <a:off x="4714876" y="4071942"/>
            <a:ext cx="3357586"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母集団分布は</a:t>
            </a:r>
            <a:endParaRPr lang="en-US" altLang="ja-JP" sz="3200" dirty="0"/>
          </a:p>
          <a:p>
            <a:pPr algn="ctr"/>
            <a:r>
              <a:rPr lang="ja-JP" altLang="en-US" sz="3200" dirty="0"/>
              <a:t>なんでもよい！</a:t>
            </a:r>
            <a:endParaRPr kumimoji="1" lang="ja-JP" alt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２．母集団平均の推定</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標準正規分布では，</a:t>
            </a:r>
            <a:r>
              <a:rPr lang="en-US" altLang="ja-JP" dirty="0"/>
              <a:t>-1.96 </a:t>
            </a:r>
            <a:r>
              <a:rPr lang="ja-JP" altLang="en-US" dirty="0"/>
              <a:t>から </a:t>
            </a:r>
            <a:r>
              <a:rPr lang="en-US" altLang="ja-JP" dirty="0"/>
              <a:t>1.96 </a:t>
            </a:r>
            <a:r>
              <a:rPr lang="ja-JP" altLang="en-US" dirty="0"/>
              <a:t>の範囲にある値が出現する確率は</a:t>
            </a:r>
            <a:r>
              <a:rPr lang="en-US" altLang="ja-JP" dirty="0"/>
              <a:t>0.95</a:t>
            </a:r>
            <a:r>
              <a:rPr lang="ja-JP" altLang="en-US" dirty="0"/>
              <a:t>である．</a:t>
            </a:r>
            <a:endParaRPr lang="en-US" altLang="ja-JP" dirty="0"/>
          </a:p>
          <a:p>
            <a:pPr lvl="1">
              <a:buFont typeface="Wingdings" pitchFamily="2" charset="2"/>
              <a:buChar char="Ø"/>
            </a:pPr>
            <a:r>
              <a:rPr lang="ja-JP" altLang="en-US" dirty="0"/>
              <a:t>標準正規分布表（テキスト</a:t>
            </a:r>
            <a:r>
              <a:rPr lang="en-US" altLang="ja-JP" dirty="0"/>
              <a:t>p.295</a:t>
            </a:r>
            <a:r>
              <a:rPr lang="ja-JP" altLang="en-US" dirty="0"/>
              <a:t>）で，</a:t>
            </a:r>
            <a:r>
              <a:rPr lang="en-US" altLang="ja-JP" dirty="0"/>
              <a:t>1.96 </a:t>
            </a:r>
            <a:r>
              <a:rPr lang="ja-JP" altLang="en-US" dirty="0"/>
              <a:t>の数値を読むと，</a:t>
            </a:r>
            <a:r>
              <a:rPr lang="en-US" altLang="ja-JP" dirty="0"/>
              <a:t>0.4750</a:t>
            </a:r>
          </a:p>
          <a:p>
            <a:pPr lvl="1">
              <a:buFont typeface="Wingdings" pitchFamily="2" charset="2"/>
              <a:buChar char="Ø"/>
            </a:pPr>
            <a:r>
              <a:rPr lang="en-US" altLang="ja-JP" dirty="0"/>
              <a:t> </a:t>
            </a:r>
            <a:r>
              <a:rPr lang="en-US" altLang="ja-JP" i="1" dirty="0">
                <a:latin typeface="Times New Roman" pitchFamily="18" charset="0"/>
                <a:cs typeface="Times New Roman" pitchFamily="18" charset="0"/>
              </a:rPr>
              <a:t>P</a:t>
            </a:r>
            <a:r>
              <a:rPr lang="en-US" altLang="ja-JP" dirty="0"/>
              <a:t>{-1.96</a:t>
            </a:r>
            <a:r>
              <a:rPr lang="ja-JP" altLang="en-US" dirty="0"/>
              <a:t>≦</a:t>
            </a:r>
            <a:r>
              <a:rPr lang="en-US" altLang="ja-JP" i="1" dirty="0">
                <a:latin typeface="Times New Roman" pitchFamily="18" charset="0"/>
                <a:cs typeface="Times New Roman" pitchFamily="18" charset="0"/>
              </a:rPr>
              <a:t>Z</a:t>
            </a:r>
            <a:r>
              <a:rPr lang="ja-JP" altLang="en-US" dirty="0"/>
              <a:t>≦</a:t>
            </a:r>
            <a:r>
              <a:rPr lang="en-US" altLang="ja-JP" dirty="0"/>
              <a:t>+1.96}</a:t>
            </a:r>
            <a:r>
              <a:rPr lang="ja-JP" altLang="en-US" dirty="0"/>
              <a:t> </a:t>
            </a:r>
            <a:r>
              <a:rPr lang="en-US" altLang="ja-JP" dirty="0"/>
              <a:t>= 0.4750 × 2 = 0.95</a:t>
            </a:r>
          </a:p>
          <a:p>
            <a:r>
              <a:rPr lang="ja-JP" altLang="en-US" dirty="0"/>
              <a:t>正規分布では，「平均</a:t>
            </a:r>
            <a:r>
              <a:rPr lang="en-US" altLang="ja-JP" dirty="0"/>
              <a:t>±1.96×</a:t>
            </a:r>
            <a:r>
              <a:rPr lang="ja-JP" altLang="en-US" dirty="0"/>
              <a:t>標準偏差」の範囲にある値が出現する確率は </a:t>
            </a:r>
            <a:r>
              <a:rPr lang="en-US" altLang="ja-JP" dirty="0"/>
              <a:t>0.95 </a:t>
            </a:r>
            <a:r>
              <a:rPr lang="ja-JP" altLang="en-US" dirty="0"/>
              <a:t>である．</a:t>
            </a:r>
            <a:endParaRPr lang="en-US" altLang="ja-JP" dirty="0"/>
          </a:p>
          <a:p>
            <a:pPr lvl="1"/>
            <a:r>
              <a:rPr lang="ja-JP" altLang="en-US" dirty="0"/>
              <a:t>標準正規分布に従うスコアは，</a:t>
            </a:r>
            <a:r>
              <a:rPr lang="ja-JP" altLang="en-US" u="sng" dirty="0"/>
              <a:t>平均から見て標準偏差いくつ分のところにあるか</a:t>
            </a:r>
            <a:r>
              <a:rPr lang="ja-JP" altLang="en-US" dirty="0"/>
              <a:t>を表す．</a:t>
            </a:r>
            <a:endParaRPr lang="en-US" altLang="ja-JP"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295636" y="22949"/>
            <a:ext cx="6552728" cy="6552728"/>
          </a:xfrm>
        </p:spPr>
      </p:pic>
      <p:sp>
        <p:nvSpPr>
          <p:cNvPr id="2" name="スライド番号プレースホルダー 1"/>
          <p:cNvSpPr>
            <a:spLocks noGrp="1"/>
          </p:cNvSpPr>
          <p:nvPr>
            <p:ph type="sldNum" sz="quarter" idx="12"/>
          </p:nvPr>
        </p:nvSpPr>
        <p:spPr/>
        <p:txBody>
          <a:bodyPr/>
          <a:lstStyle/>
          <a:p>
            <a:fld id="{D3B39F16-3AC4-49CE-9192-24868322B5C5}" type="slidenum">
              <a:rPr kumimoji="1" lang="ja-JP" altLang="en-US" smtClean="0"/>
              <a:t>8</a:t>
            </a:fld>
            <a:endParaRPr kumimoji="1" lang="ja-JP" altLang="en-US"/>
          </a:p>
        </p:txBody>
      </p:sp>
      <mc:AlternateContent xmlns:mc="http://schemas.openxmlformats.org/markup-compatibility/2006" xmlns:a14="http://schemas.microsoft.com/office/drawing/2010/main">
        <mc:Choice Requires="a14">
          <p:sp>
            <p:nvSpPr>
              <p:cNvPr id="3" name="テキスト ボックス 2"/>
              <p:cNvSpPr txBox="1"/>
              <p:nvPr/>
            </p:nvSpPr>
            <p:spPr>
              <a:xfrm>
                <a:off x="4627488" y="404664"/>
                <a:ext cx="407483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𝑃</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−1.96</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𝑍</m:t>
                          </m:r>
                          <m:r>
                            <a:rPr kumimoji="1" lang="en-US" altLang="ja-JP" sz="2400" b="0" i="1" smtClean="0">
                              <a:latin typeface="Cambria Math" panose="02040503050406030204" pitchFamily="18" charset="0"/>
                              <a:ea typeface="Cambria Math" panose="02040503050406030204" pitchFamily="18" charset="0"/>
                            </a:rPr>
                            <m:t>≤+1.96</m:t>
                          </m:r>
                        </m:e>
                      </m:d>
                      <m:r>
                        <a:rPr kumimoji="1" lang="en-US" altLang="ja-JP" sz="2400" b="0" i="1" smtClean="0">
                          <a:latin typeface="Cambria Math" panose="02040503050406030204" pitchFamily="18" charset="0"/>
                        </a:rPr>
                        <m:t>=0.95</m:t>
                      </m:r>
                    </m:oMath>
                  </m:oMathPara>
                </a14:m>
                <a:endParaRPr kumimoji="1" lang="ja-JP" altLang="en-US" sz="24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4627488" y="404664"/>
                <a:ext cx="4074833" cy="369332"/>
              </a:xfrm>
              <a:prstGeom prst="rect">
                <a:avLst/>
              </a:prstGeom>
              <a:blipFill>
                <a:blip r:embed="rId3"/>
                <a:stretch>
                  <a:fillRect l="-1196" r="-1644" b="-1147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715493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B22B09-97C6-47CB-AA87-CC79FDD376E8}"/>
              </a:ext>
            </a:extLst>
          </p:cNvPr>
          <p:cNvSpPr>
            <a:spLocks noGrp="1"/>
          </p:cNvSpPr>
          <p:nvPr>
            <p:ph type="title"/>
          </p:nvPr>
        </p:nvSpPr>
        <p:spPr/>
        <p:txBody>
          <a:bodyPr/>
          <a:lstStyle/>
          <a:p>
            <a:endParaRPr lang="ja-JP" altLang="en-US"/>
          </a:p>
        </p:txBody>
      </p:sp>
      <p:pic>
        <p:nvPicPr>
          <p:cNvPr id="5" name="コンテンツ プレースホルダー 4" descr="テキスト&#10;&#10;自動的に生成された説明">
            <a:extLst>
              <a:ext uri="{FF2B5EF4-FFF2-40B4-BE49-F238E27FC236}">
                <a16:creationId xmlns:a16="http://schemas.microsoft.com/office/drawing/2014/main" id="{E2588A2D-31E5-489D-9BDE-E5062E75BC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988840"/>
            <a:ext cx="6016369" cy="3240360"/>
          </a:xfrm>
        </p:spPr>
      </p:pic>
    </p:spTree>
    <p:extLst>
      <p:ext uri="{BB962C8B-B14F-4D97-AF65-F5344CB8AC3E}">
        <p14:creationId xmlns:p14="http://schemas.microsoft.com/office/powerpoint/2010/main" val="2104021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TotalTime>
  <Words>1879</Words>
  <Application>Microsoft Office PowerPoint</Application>
  <PresentationFormat>画面に合わせる (4:3)</PresentationFormat>
  <Paragraphs>180</Paragraphs>
  <Slides>32</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32</vt:i4>
      </vt:variant>
    </vt:vector>
  </HeadingPairs>
  <TitlesOfParts>
    <vt:vector size="40" baseType="lpstr">
      <vt:lpstr>Arial</vt:lpstr>
      <vt:lpstr>Calibri</vt:lpstr>
      <vt:lpstr>Cambria Math</vt:lpstr>
      <vt:lpstr>Courier New</vt:lpstr>
      <vt:lpstr>Times New Roman</vt:lpstr>
      <vt:lpstr>Wingdings</vt:lpstr>
      <vt:lpstr>Office テーマ</vt:lpstr>
      <vt:lpstr>数式</vt:lpstr>
      <vt:lpstr>ホーエル『初等統計学』 第７章１節～３節　推定（１）</vt:lpstr>
      <vt:lpstr>１．点推定と区間推定</vt:lpstr>
      <vt:lpstr>区間推定</vt:lpstr>
      <vt:lpstr>区間推定の利点</vt:lpstr>
      <vt:lpstr>正規母集団での標本平均の分布</vt:lpstr>
      <vt:lpstr>中心極限定理</vt:lpstr>
      <vt:lpstr>２．母集団平均の推定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例題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母集団平均の信頼区間の公式</vt:lpstr>
      <vt:lpstr>標本の大きさの決定</vt:lpstr>
      <vt:lpstr>PowerPoint プレゼンテーション</vt:lpstr>
      <vt:lpstr>PowerPoint プレゼンテーション</vt:lpstr>
      <vt:lpstr>３．近似</vt:lpstr>
      <vt:lpstr>PowerPoint プレゼンテーション</vt:lpstr>
      <vt:lpstr>実習：区間推定のシミュレーション （エクセル）</vt:lpstr>
      <vt:lpstr>用語についての補足</vt:lpstr>
      <vt:lpstr>R での区間推定</vt:lpstr>
      <vt:lpstr>PowerPoint プレゼンテーション</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ホーエル『初等統計学』 第７章　推定</dc:title>
  <dc:creator>Atsushi TERAO</dc:creator>
  <cp:lastModifiedBy>寺尾 敦</cp:lastModifiedBy>
  <cp:revision>68</cp:revision>
  <dcterms:created xsi:type="dcterms:W3CDTF">2008-12-09T04:03:33Z</dcterms:created>
  <dcterms:modified xsi:type="dcterms:W3CDTF">2020-12-07T13:55:28Z</dcterms:modified>
</cp:coreProperties>
</file>