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79" r:id="rId9"/>
    <p:sldId id="284" r:id="rId10"/>
    <p:sldId id="283" r:id="rId11"/>
    <p:sldId id="288" r:id="rId12"/>
    <p:sldId id="282" r:id="rId13"/>
    <p:sldId id="286" r:id="rId14"/>
    <p:sldId id="257" r:id="rId15"/>
    <p:sldId id="280" r:id="rId16"/>
    <p:sldId id="290" r:id="rId17"/>
    <p:sldId id="265" r:id="rId18"/>
    <p:sldId id="289" r:id="rId19"/>
    <p:sldId id="281" r:id="rId20"/>
    <p:sldId id="285" r:id="rId21"/>
    <p:sldId id="287" r:id="rId22"/>
    <p:sldId id="266" r:id="rId23"/>
    <p:sldId id="276" r:id="rId24"/>
    <p:sldId id="277" r:id="rId25"/>
    <p:sldId id="278" r:id="rId26"/>
    <p:sldId id="267" r:id="rId27"/>
    <p:sldId id="273" r:id="rId28"/>
    <p:sldId id="271" r:id="rId29"/>
    <p:sldId id="270" r:id="rId30"/>
    <p:sldId id="291" r:id="rId31"/>
    <p:sldId id="292" r:id="rId32"/>
    <p:sldId id="293" r:id="rId3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884"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6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46746F6-83F8-488C-9216-8E3B0B7CD53F}" type="datetimeFigureOut">
              <a:rPr kumimoji="1" lang="ja-JP" altLang="en-US" smtClean="0"/>
              <a:pPr/>
              <a:t>2020/12/7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5EA3DDC-6032-4E54-A790-800C179371A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6746F6-83F8-488C-9216-8E3B0B7CD53F}" type="datetimeFigureOut">
              <a:rPr kumimoji="1" lang="ja-JP" altLang="en-US" smtClean="0"/>
              <a:pPr/>
              <a:t>2020/12/7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A3DDC-6032-4E54-A790-800C179371A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oleObject" Target="../embeddings/oleObject1.bin"/><Relationship Id="rId7" Type="http://schemas.openxmlformats.org/officeDocument/2006/relationships/image" Target="../media/image120.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3.wmf"/><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oleObject" Target="../embeddings/oleObject1.bin"/><Relationship Id="rId7" Type="http://schemas.openxmlformats.org/officeDocument/2006/relationships/image" Target="../media/image28.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13.wmf"/><Relationship Id="rId9" Type="http://schemas.openxmlformats.org/officeDocument/2006/relationships/image" Target="../media/image30.png"/></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50.png"/><Relationship Id="rId2" Type="http://schemas.openxmlformats.org/officeDocument/2006/relationships/image" Target="../media/image24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26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90.png"/><Relationship Id="rId2" Type="http://schemas.openxmlformats.org/officeDocument/2006/relationships/image" Target="../media/image280.png"/><Relationship Id="rId1" Type="http://schemas.openxmlformats.org/officeDocument/2006/relationships/slideLayout" Target="../slideLayouts/slideLayout7.xml"/><Relationship Id="rId4" Type="http://schemas.openxmlformats.org/officeDocument/2006/relationships/image" Target="../media/image30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40.png"/><Relationship Id="rId2" Type="http://schemas.openxmlformats.org/officeDocument/2006/relationships/image" Target="../media/image3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ホーエル</a:t>
            </a:r>
            <a:r>
              <a:rPr lang="en-US" altLang="ja-JP" dirty="0"/>
              <a:t>『</a:t>
            </a:r>
            <a:r>
              <a:rPr lang="ja-JP" altLang="en-US" dirty="0"/>
              <a:t>初等統計学</a:t>
            </a:r>
            <a:r>
              <a:rPr lang="en-US" altLang="ja-JP" dirty="0"/>
              <a:t>』</a:t>
            </a:r>
            <a:br>
              <a:rPr lang="en-US" altLang="ja-JP" dirty="0"/>
            </a:br>
            <a:r>
              <a:rPr lang="ja-JP" altLang="en-US" dirty="0"/>
              <a:t>第７章１節～３節　推定（１）</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p>
          <a:p>
            <a:r>
              <a:rPr lang="en-US" altLang="ja-JP" dirty="0"/>
              <a:t>Twitter: @</a:t>
            </a:r>
            <a:r>
              <a:rPr lang="en-US" altLang="ja-JP" dirty="0" err="1"/>
              <a:t>aterao</a:t>
            </a:r>
            <a:endParaRPr lang="ja-JP" altLang="en-US" dirty="0"/>
          </a:p>
        </p:txBody>
      </p:sp>
      <p:sp>
        <p:nvSpPr>
          <p:cNvPr id="4" name="テキスト ボックス 3"/>
          <p:cNvSpPr txBox="1"/>
          <p:nvPr/>
        </p:nvSpPr>
        <p:spPr>
          <a:xfrm>
            <a:off x="755576" y="836711"/>
            <a:ext cx="2954655" cy="646331"/>
          </a:xfrm>
          <a:prstGeom prst="rect">
            <a:avLst/>
          </a:prstGeom>
          <a:noFill/>
        </p:spPr>
        <p:txBody>
          <a:bodyPr wrap="none" rtlCol="0">
            <a:spAutoFit/>
          </a:bodyPr>
          <a:lstStyle/>
          <a:p>
            <a:r>
              <a:rPr kumimoji="1" lang="ja-JP" altLang="en-US" dirty="0"/>
              <a:t>青山学院大学社会情報学部</a:t>
            </a:r>
            <a:endParaRPr kumimoji="1" lang="en-US" altLang="ja-JP" dirty="0"/>
          </a:p>
          <a:p>
            <a:r>
              <a:rPr lang="ja-JP" altLang="en-US" dirty="0"/>
              <a:t>「統計入門」第</a:t>
            </a:r>
            <a:r>
              <a:rPr lang="en-US" altLang="ja-JP" dirty="0"/>
              <a:t>11</a:t>
            </a:r>
            <a:r>
              <a:rPr lang="ja-JP" altLang="en-US" dirty="0"/>
              <a:t>回</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標本平均の分布</a:t>
            </a:r>
            <a:endParaRPr lang="en-US" altLang="ja-JP" dirty="0"/>
          </a:p>
          <a:p>
            <a:pPr lvl="1"/>
            <a:r>
              <a:rPr lang="ja-JP" altLang="en-US" dirty="0"/>
              <a:t>母集団での分布が正規分布ならば，標本平均の分布は正規分布となる．</a:t>
            </a:r>
            <a:endParaRPr lang="en-US" altLang="ja-JP" dirty="0"/>
          </a:p>
          <a:p>
            <a:pPr lvl="1"/>
            <a:endParaRPr lang="en-US" altLang="ja-JP" dirty="0"/>
          </a:p>
          <a:p>
            <a:pPr lvl="1"/>
            <a:endParaRPr kumimoji="1" lang="en-US" altLang="ja-JP" dirty="0"/>
          </a:p>
          <a:p>
            <a:pPr lvl="1"/>
            <a:r>
              <a:rPr kumimoji="1" lang="ja-JP" altLang="en-US" dirty="0"/>
              <a:t>大標本（</a:t>
            </a:r>
            <a:r>
              <a:rPr lang="ja-JP" altLang="en-US" dirty="0"/>
              <a:t>おおむね </a:t>
            </a:r>
            <a:r>
              <a:rPr lang="en-US" altLang="ja-JP" i="1" dirty="0">
                <a:latin typeface="Times New Roman" panose="02020603050405020304" pitchFamily="18" charset="0"/>
                <a:cs typeface="Times New Roman" panose="02020603050405020304" pitchFamily="18" charset="0"/>
              </a:rPr>
              <a:t>n</a:t>
            </a:r>
            <a:r>
              <a:rPr lang="en-US" altLang="ja-JP" dirty="0"/>
              <a:t> = 25 </a:t>
            </a:r>
            <a:r>
              <a:rPr lang="ja-JP" altLang="en-US" dirty="0"/>
              <a:t>以上</a:t>
            </a:r>
            <a:r>
              <a:rPr kumimoji="1" lang="ja-JP" altLang="en-US" dirty="0"/>
              <a:t>）であれば，母集団分布が何であれ，</a:t>
            </a:r>
            <a:r>
              <a:rPr lang="ja-JP" altLang="en-US" dirty="0"/>
              <a:t>標本平均の分布は正規分布となる．</a:t>
            </a:r>
            <a:endParaRPr lang="en-US" altLang="ja-JP" dirty="0"/>
          </a:p>
        </p:txBody>
      </p:sp>
      <p:sp>
        <p:nvSpPr>
          <p:cNvPr id="7" name="スライド番号プレースホルダー 6"/>
          <p:cNvSpPr>
            <a:spLocks noGrp="1"/>
          </p:cNvSpPr>
          <p:nvPr>
            <p:ph type="sldNum" sz="quarter" idx="12"/>
          </p:nvPr>
        </p:nvSpPr>
        <p:spPr/>
        <p:txBody>
          <a:bodyPr/>
          <a:lstStyle/>
          <a:p>
            <a:fld id="{D3B39F16-3AC4-49CE-9192-24868322B5C5}" type="slidenum">
              <a:rPr kumimoji="1" lang="ja-JP" altLang="en-US" smtClean="0"/>
              <a:t>10</a:t>
            </a:fld>
            <a:endParaRPr kumimoji="1" lang="ja-JP" altLang="en-US"/>
          </a:p>
        </p:txBody>
      </p:sp>
      <mc:AlternateContent xmlns:mc="http://schemas.openxmlformats.org/markup-compatibility/2006" xmlns:a14="http://schemas.microsoft.com/office/drawing/2010/main">
        <mc:Choice Requires="a14">
          <p:sp>
            <p:nvSpPr>
              <p:cNvPr id="8" name="テキスト ボックス 7"/>
              <p:cNvSpPr txBox="1"/>
              <p:nvPr/>
            </p:nvSpPr>
            <p:spPr>
              <a:xfrm>
                <a:off x="2051720" y="3278028"/>
                <a:ext cx="2154692"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𝑋</m:t>
                      </m:r>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𝑁</m:t>
                      </m:r>
                      <m:d>
                        <m:dPr>
                          <m:ctrlPr>
                            <a:rPr kumimoji="1" lang="en-US" altLang="ja-JP" sz="3200" b="0" i="1" smtClean="0">
                              <a:latin typeface="Cambria Math" panose="02040503050406030204" pitchFamily="18" charset="0"/>
                              <a:ea typeface="Cambria Math" panose="02040503050406030204" pitchFamily="18" charset="0"/>
                            </a:rPr>
                          </m:ctrlPr>
                        </m:dPr>
                        <m:e>
                          <m:r>
                            <a:rPr kumimoji="1" lang="ja-JP" altLang="en-US" sz="3200" b="0" i="1" smtClean="0">
                              <a:latin typeface="Cambria Math" panose="02040503050406030204" pitchFamily="18" charset="0"/>
                              <a:ea typeface="Cambria Math" panose="02040503050406030204" pitchFamily="18" charset="0"/>
                            </a:rPr>
                            <m:t>𝜇</m:t>
                          </m:r>
                          <m:r>
                            <a:rPr kumimoji="1" lang="en-US" altLang="ja-JP" sz="3200" b="0" i="1" smtClean="0">
                              <a:latin typeface="Cambria Math" panose="02040503050406030204" pitchFamily="18" charset="0"/>
                              <a:ea typeface="Cambria Math" panose="02040503050406030204" pitchFamily="18" charset="0"/>
                            </a:rPr>
                            <m:t>,</m:t>
                          </m:r>
                          <m:sSup>
                            <m:sSupPr>
                              <m:ctrlPr>
                                <a:rPr kumimoji="1" lang="en-US" altLang="ja-JP" sz="3200" b="0" i="1" smtClean="0">
                                  <a:latin typeface="Cambria Math" panose="02040503050406030204" pitchFamily="18" charset="0"/>
                                  <a:ea typeface="Cambria Math" panose="02040503050406030204" pitchFamily="18" charset="0"/>
                                </a:rPr>
                              </m:ctrlPr>
                            </m:sSupPr>
                            <m:e>
                              <m:r>
                                <a:rPr kumimoji="1" lang="ja-JP" altLang="en-US" sz="3200" b="0" i="1" smtClean="0">
                                  <a:latin typeface="Cambria Math" panose="02040503050406030204" pitchFamily="18" charset="0"/>
                                  <a:ea typeface="Cambria Math" panose="02040503050406030204" pitchFamily="18" charset="0"/>
                                </a:rPr>
                                <m:t>𝜎</m:t>
                              </m:r>
                            </m:e>
                            <m:sup>
                              <m:r>
                                <a:rPr kumimoji="1" lang="en-US" altLang="ja-JP" sz="3200" b="0" i="1" smtClean="0">
                                  <a:latin typeface="Cambria Math" panose="02040503050406030204" pitchFamily="18" charset="0"/>
                                  <a:ea typeface="Cambria Math" panose="02040503050406030204" pitchFamily="18" charset="0"/>
                                </a:rPr>
                                <m:t>2</m:t>
                              </m:r>
                            </m:sup>
                          </m:sSup>
                        </m:e>
                      </m:d>
                    </m:oMath>
                  </m:oMathPara>
                </a14:m>
                <a:endParaRPr kumimoji="1" lang="ja-JP" altLang="en-US" sz="3200"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2051720" y="3278028"/>
                <a:ext cx="2154692" cy="492443"/>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5114382" y="2970988"/>
                <a:ext cx="2664447" cy="11065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𝑋</m:t>
                          </m:r>
                        </m:e>
                      </m:acc>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𝑁</m:t>
                      </m:r>
                      <m:d>
                        <m:dPr>
                          <m:ctrlPr>
                            <a:rPr kumimoji="1" lang="en-US" altLang="ja-JP" sz="3200" b="0" i="1" smtClean="0">
                              <a:latin typeface="Cambria Math" panose="02040503050406030204" pitchFamily="18" charset="0"/>
                              <a:ea typeface="Cambria Math" panose="02040503050406030204" pitchFamily="18" charset="0"/>
                            </a:rPr>
                          </m:ctrlPr>
                        </m:dPr>
                        <m:e>
                          <m:r>
                            <a:rPr kumimoji="1" lang="ja-JP" altLang="en-US" sz="3200" b="0" i="1" smtClean="0">
                              <a:latin typeface="Cambria Math" panose="02040503050406030204" pitchFamily="18" charset="0"/>
                              <a:ea typeface="Cambria Math" panose="02040503050406030204" pitchFamily="18" charset="0"/>
                            </a:rPr>
                            <m:t>𝜇</m:t>
                          </m:r>
                          <m:r>
                            <a:rPr kumimoji="1" lang="en-US" altLang="ja-JP" sz="3200" b="0" i="1" smtClean="0">
                              <a:latin typeface="Cambria Math" panose="02040503050406030204" pitchFamily="18" charset="0"/>
                              <a:ea typeface="Cambria Math" panose="02040503050406030204" pitchFamily="18" charset="0"/>
                            </a:rPr>
                            <m:t>,</m:t>
                          </m:r>
                          <m:sSup>
                            <m:sSupPr>
                              <m:ctrlPr>
                                <a:rPr kumimoji="1" lang="en-US" altLang="ja-JP" sz="3200" b="0" i="1" smtClean="0">
                                  <a:latin typeface="Cambria Math" panose="02040503050406030204" pitchFamily="18" charset="0"/>
                                  <a:ea typeface="Cambria Math" panose="02040503050406030204" pitchFamily="18" charset="0"/>
                                </a:rPr>
                              </m:ctrlPr>
                            </m:sSupPr>
                            <m:e>
                              <m:f>
                                <m:fPr>
                                  <m:ctrlPr>
                                    <a:rPr kumimoji="1" lang="en-US" altLang="ja-JP" sz="3200" b="0" i="1" smtClean="0">
                                      <a:latin typeface="Cambria Math" panose="02040503050406030204" pitchFamily="18" charset="0"/>
                                      <a:ea typeface="Cambria Math" panose="02040503050406030204" pitchFamily="18" charset="0"/>
                                    </a:rPr>
                                  </m:ctrlPr>
                                </m:fPr>
                                <m:num>
                                  <m:r>
                                    <a:rPr kumimoji="1" lang="en-US" altLang="ja-JP" sz="3200" b="0" i="1" smtClean="0">
                                      <a:latin typeface="Cambria Math" panose="02040503050406030204" pitchFamily="18" charset="0"/>
                                      <a:ea typeface="Cambria Math" panose="02040503050406030204" pitchFamily="18" charset="0"/>
                                    </a:rPr>
                                    <m:t>1</m:t>
                                  </m:r>
                                </m:num>
                                <m:den>
                                  <m:r>
                                    <a:rPr kumimoji="1" lang="en-US" altLang="ja-JP" sz="3200" b="0" i="1" smtClean="0">
                                      <a:latin typeface="Cambria Math" panose="02040503050406030204" pitchFamily="18" charset="0"/>
                                      <a:ea typeface="Cambria Math" panose="02040503050406030204" pitchFamily="18" charset="0"/>
                                    </a:rPr>
                                    <m:t>𝑛</m:t>
                                  </m:r>
                                </m:den>
                              </m:f>
                              <m:r>
                                <a:rPr kumimoji="1" lang="ja-JP" altLang="en-US" sz="3200" b="0" i="1" smtClean="0">
                                  <a:latin typeface="Cambria Math" panose="02040503050406030204" pitchFamily="18" charset="0"/>
                                  <a:ea typeface="Cambria Math" panose="02040503050406030204" pitchFamily="18" charset="0"/>
                                </a:rPr>
                                <m:t>𝜎</m:t>
                              </m:r>
                            </m:e>
                            <m:sup>
                              <m:r>
                                <a:rPr kumimoji="1" lang="en-US" altLang="ja-JP" sz="3200" b="0" i="1" smtClean="0">
                                  <a:latin typeface="Cambria Math" panose="02040503050406030204" pitchFamily="18" charset="0"/>
                                  <a:ea typeface="Cambria Math" panose="02040503050406030204" pitchFamily="18" charset="0"/>
                                </a:rPr>
                                <m:t>2</m:t>
                              </m:r>
                            </m:sup>
                          </m:sSup>
                        </m:e>
                      </m:d>
                    </m:oMath>
                  </m:oMathPara>
                </a14:m>
                <a:endParaRPr kumimoji="1" lang="ja-JP" altLang="en-US" sz="32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5114382" y="2970988"/>
                <a:ext cx="2664447" cy="1106521"/>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2449935" y="5188915"/>
                <a:ext cx="2664447" cy="11065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𝑋</m:t>
                          </m:r>
                        </m:e>
                      </m:acc>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𝑁</m:t>
                      </m:r>
                      <m:d>
                        <m:dPr>
                          <m:ctrlPr>
                            <a:rPr kumimoji="1" lang="en-US" altLang="ja-JP" sz="3200" b="0" i="1" smtClean="0">
                              <a:latin typeface="Cambria Math" panose="02040503050406030204" pitchFamily="18" charset="0"/>
                              <a:ea typeface="Cambria Math" panose="02040503050406030204" pitchFamily="18" charset="0"/>
                            </a:rPr>
                          </m:ctrlPr>
                        </m:dPr>
                        <m:e>
                          <m:r>
                            <a:rPr kumimoji="1" lang="ja-JP" altLang="en-US" sz="3200" b="0" i="1" smtClean="0">
                              <a:latin typeface="Cambria Math" panose="02040503050406030204" pitchFamily="18" charset="0"/>
                              <a:ea typeface="Cambria Math" panose="02040503050406030204" pitchFamily="18" charset="0"/>
                            </a:rPr>
                            <m:t>𝜇</m:t>
                          </m:r>
                          <m:r>
                            <a:rPr kumimoji="1" lang="en-US" altLang="ja-JP" sz="3200" b="0" i="1" smtClean="0">
                              <a:latin typeface="Cambria Math" panose="02040503050406030204" pitchFamily="18" charset="0"/>
                              <a:ea typeface="Cambria Math" panose="02040503050406030204" pitchFamily="18" charset="0"/>
                            </a:rPr>
                            <m:t>,</m:t>
                          </m:r>
                          <m:sSup>
                            <m:sSupPr>
                              <m:ctrlPr>
                                <a:rPr kumimoji="1" lang="en-US" altLang="ja-JP" sz="3200" b="0" i="1" smtClean="0">
                                  <a:latin typeface="Cambria Math" panose="02040503050406030204" pitchFamily="18" charset="0"/>
                                  <a:ea typeface="Cambria Math" panose="02040503050406030204" pitchFamily="18" charset="0"/>
                                </a:rPr>
                              </m:ctrlPr>
                            </m:sSupPr>
                            <m:e>
                              <m:f>
                                <m:fPr>
                                  <m:ctrlPr>
                                    <a:rPr kumimoji="1" lang="en-US" altLang="ja-JP" sz="3200" b="0" i="1" smtClean="0">
                                      <a:latin typeface="Cambria Math" panose="02040503050406030204" pitchFamily="18" charset="0"/>
                                      <a:ea typeface="Cambria Math" panose="02040503050406030204" pitchFamily="18" charset="0"/>
                                    </a:rPr>
                                  </m:ctrlPr>
                                </m:fPr>
                                <m:num>
                                  <m:r>
                                    <a:rPr kumimoji="1" lang="en-US" altLang="ja-JP" sz="3200" b="0" i="1" smtClean="0">
                                      <a:latin typeface="Cambria Math" panose="02040503050406030204" pitchFamily="18" charset="0"/>
                                      <a:ea typeface="Cambria Math" panose="02040503050406030204" pitchFamily="18" charset="0"/>
                                    </a:rPr>
                                    <m:t>1</m:t>
                                  </m:r>
                                </m:num>
                                <m:den>
                                  <m:r>
                                    <a:rPr kumimoji="1" lang="en-US" altLang="ja-JP" sz="3200" b="0" i="1" smtClean="0">
                                      <a:latin typeface="Cambria Math" panose="02040503050406030204" pitchFamily="18" charset="0"/>
                                      <a:ea typeface="Cambria Math" panose="02040503050406030204" pitchFamily="18" charset="0"/>
                                    </a:rPr>
                                    <m:t>𝑛</m:t>
                                  </m:r>
                                </m:den>
                              </m:f>
                              <m:r>
                                <a:rPr kumimoji="1" lang="ja-JP" altLang="en-US" sz="3200" b="0" i="1" smtClean="0">
                                  <a:latin typeface="Cambria Math" panose="02040503050406030204" pitchFamily="18" charset="0"/>
                                  <a:ea typeface="Cambria Math" panose="02040503050406030204" pitchFamily="18" charset="0"/>
                                </a:rPr>
                                <m:t>𝜎</m:t>
                              </m:r>
                            </m:e>
                            <m:sup>
                              <m:r>
                                <a:rPr kumimoji="1" lang="en-US" altLang="ja-JP" sz="3200" b="0" i="1" smtClean="0">
                                  <a:latin typeface="Cambria Math" panose="02040503050406030204" pitchFamily="18" charset="0"/>
                                  <a:ea typeface="Cambria Math" panose="02040503050406030204" pitchFamily="18" charset="0"/>
                                </a:rPr>
                                <m:t>2</m:t>
                              </m:r>
                            </m:sup>
                          </m:sSup>
                        </m:e>
                      </m:d>
                    </m:oMath>
                  </m:oMathPara>
                </a14:m>
                <a:endParaRPr kumimoji="1" lang="ja-JP" altLang="en-US" sz="3200"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2449935" y="5188915"/>
                <a:ext cx="2664447" cy="1106521"/>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61076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9867F3-EE0E-441B-B3AB-F77DF0C9366B}"/>
              </a:ext>
            </a:extLst>
          </p:cNvPr>
          <p:cNvSpPr>
            <a:spLocks noGrp="1"/>
          </p:cNvSpPr>
          <p:nvPr>
            <p:ph type="title"/>
          </p:nvPr>
        </p:nvSpPr>
        <p:spPr/>
        <p:txBody>
          <a:bodyPr/>
          <a:lstStyle/>
          <a:p>
            <a:endParaRPr kumimoji="1" lang="ja-JP" altLang="en-US"/>
          </a:p>
        </p:txBody>
      </p:sp>
      <mc:AlternateContent xmlns:mc="http://schemas.openxmlformats.org/markup-compatibility/2006">
        <mc:Choice xmlns:a14="http://schemas.microsoft.com/office/drawing/2010/main" Requires="a14">
          <p:sp>
            <p:nvSpPr>
              <p:cNvPr id="3" name="コンテンツ プレースホルダー 2">
                <a:extLst>
                  <a:ext uri="{FF2B5EF4-FFF2-40B4-BE49-F238E27FC236}">
                    <a16:creationId xmlns:a16="http://schemas.microsoft.com/office/drawing/2014/main" id="{DAA2B601-4C50-4D88-8AAD-6FF916601795}"/>
                  </a:ext>
                </a:extLst>
              </p:cNvPr>
              <p:cNvSpPr>
                <a:spLocks noGrp="1"/>
              </p:cNvSpPr>
              <p:nvPr>
                <p:ph idx="1"/>
              </p:nvPr>
            </p:nvSpPr>
            <p:spPr/>
            <p:txBody>
              <a:bodyPr/>
              <a:lstStyle/>
              <a:p>
                <a:r>
                  <a:rPr lang="ja-JP" altLang="en-US" dirty="0"/>
                  <a:t>母集団が正規分布であるか，大標本の場合，ひとつの標本から得られる標本平均 </a:t>
                </a:r>
                <a14:m>
                  <m:oMath xmlns:m="http://schemas.openxmlformats.org/officeDocument/2006/math">
                    <m:acc>
                      <m:accPr>
                        <m:chr m:val="̅"/>
                        <m:ctrlPr>
                          <a:rPr lang="ja-JP" altLang="en-US" i="1" smtClean="0">
                            <a:latin typeface="Cambria Math" panose="02040503050406030204" pitchFamily="18" charset="0"/>
                          </a:rPr>
                        </m:ctrlPr>
                      </m:accPr>
                      <m:e>
                        <m:r>
                          <a:rPr lang="en-US" altLang="ja-JP" b="0" i="1" smtClean="0">
                            <a:latin typeface="Cambria Math" panose="02040503050406030204" pitchFamily="18" charset="0"/>
                          </a:rPr>
                          <m:t>𝑋</m:t>
                        </m:r>
                      </m:e>
                    </m:acc>
                  </m:oMath>
                </a14:m>
                <a:r>
                  <a:rPr lang="ja-JP" altLang="en-US" dirty="0"/>
                  <a:t> は，</a:t>
                </a:r>
                <a:r>
                  <a:rPr lang="en-US" altLang="ja-JP" dirty="0"/>
                  <a:t>0.95 </a:t>
                </a:r>
                <a:r>
                  <a:rPr lang="ja-JP" altLang="en-US" dirty="0"/>
                  <a:t>の確率で，</a:t>
                </a:r>
                <a14:m>
                  <m:oMath xmlns:m="http://schemas.openxmlformats.org/officeDocument/2006/math">
                    <m:r>
                      <a:rPr lang="ja-JP" altLang="en-US" i="1" smtClean="0">
                        <a:latin typeface="Cambria Math" panose="02040503050406030204" pitchFamily="18" charset="0"/>
                      </a:rPr>
                      <m:t>𝜇</m:t>
                    </m:r>
                    <m:r>
                      <a:rPr lang="en-US" altLang="ja-JP"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1.96</m:t>
                    </m:r>
                    <m:f>
                      <m:fPr>
                        <m:ctrlPr>
                          <a:rPr lang="en-US" altLang="ja-JP" b="0" i="1" smtClean="0">
                            <a:latin typeface="Cambria Math" panose="02040503050406030204" pitchFamily="18" charset="0"/>
                            <a:ea typeface="Cambria Math" panose="02040503050406030204" pitchFamily="18" charset="0"/>
                          </a:rPr>
                        </m:ctrlPr>
                      </m:fPr>
                      <m:num>
                        <m:r>
                          <a:rPr lang="ja-JP" altLang="en-US" b="0" i="1" smtClean="0">
                            <a:latin typeface="Cambria Math" panose="02040503050406030204" pitchFamily="18" charset="0"/>
                            <a:ea typeface="Cambria Math" panose="02040503050406030204" pitchFamily="18" charset="0"/>
                          </a:rPr>
                          <m:t>𝜎</m:t>
                        </m:r>
                      </m:num>
                      <m:den>
                        <m:rad>
                          <m:radPr>
                            <m:degHide m:val="on"/>
                            <m:ctrlPr>
                              <a:rPr lang="en-US" altLang="ja-JP" b="0" i="1" smtClean="0">
                                <a:latin typeface="Cambria Math" panose="02040503050406030204" pitchFamily="18" charset="0"/>
                                <a:ea typeface="Cambria Math" panose="02040503050406030204" pitchFamily="18" charset="0"/>
                              </a:rPr>
                            </m:ctrlPr>
                          </m:radPr>
                          <m:deg/>
                          <m:e>
                            <m:r>
                              <a:rPr lang="en-US" altLang="ja-JP" b="0" i="1" smtClean="0">
                                <a:latin typeface="Cambria Math" panose="02040503050406030204" pitchFamily="18" charset="0"/>
                                <a:ea typeface="Cambria Math" panose="02040503050406030204" pitchFamily="18" charset="0"/>
                              </a:rPr>
                              <m:t>𝑛</m:t>
                            </m:r>
                          </m:e>
                        </m:rad>
                      </m:den>
                    </m:f>
                  </m:oMath>
                </a14:m>
                <a:r>
                  <a:rPr lang="ja-JP" altLang="en-US" dirty="0"/>
                  <a:t> の範囲にある．</a:t>
                </a:r>
                <a:endParaRPr lang="en-US" altLang="ja-JP" dirty="0"/>
              </a:p>
              <a:p>
                <a:endParaRPr kumimoji="1" lang="en-US" altLang="ja-JP" dirty="0"/>
              </a:p>
              <a:p>
                <a:endParaRPr kumimoji="1" lang="en-US" altLang="ja-JP" dirty="0"/>
              </a:p>
              <a:p>
                <a:r>
                  <a:rPr kumimoji="1" lang="ja-JP" altLang="en-US" dirty="0"/>
                  <a:t>点推定の誤差</a:t>
                </a:r>
              </a:p>
            </p:txBody>
          </p:sp>
        </mc:Choice>
        <mc:Fallback>
          <p:sp>
            <p:nvSpPr>
              <p:cNvPr id="3" name="コンテンツ プレースホルダー 2">
                <a:extLst>
                  <a:ext uri="{FF2B5EF4-FFF2-40B4-BE49-F238E27FC236}">
                    <a16:creationId xmlns:a16="http://schemas.microsoft.com/office/drawing/2014/main" id="{DAA2B601-4C50-4D88-8AAD-6FF916601795}"/>
                  </a:ext>
                </a:extLst>
              </p:cNvPr>
              <p:cNvSpPr>
                <a:spLocks noGrp="1" noRot="1" noChangeAspect="1" noMove="1" noResize="1" noEditPoints="1" noAdjustHandles="1" noChangeArrowheads="1" noChangeShapeType="1" noTextEdit="1"/>
              </p:cNvSpPr>
              <p:nvPr>
                <p:ph idx="1"/>
              </p:nvPr>
            </p:nvSpPr>
            <p:spPr>
              <a:blipFill>
                <a:blip r:embed="rId2"/>
                <a:stretch>
                  <a:fillRect l="-1704" t="-1752" r="-2222"/>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 name="テキスト ボックス 3">
                <a:extLst>
                  <a:ext uri="{FF2B5EF4-FFF2-40B4-BE49-F238E27FC236}">
                    <a16:creationId xmlns:a16="http://schemas.microsoft.com/office/drawing/2014/main" id="{D85FBA28-644B-416B-989A-C1B43E945342}"/>
                  </a:ext>
                </a:extLst>
              </p:cNvPr>
              <p:cNvSpPr txBox="1"/>
              <p:nvPr/>
            </p:nvSpPr>
            <p:spPr>
              <a:xfrm>
                <a:off x="1979712" y="3573016"/>
                <a:ext cx="5783057" cy="823815"/>
              </a:xfrm>
              <a:prstGeom prst="rect">
                <a:avLst/>
              </a:prstGeom>
              <a:solidFill>
                <a:srgbClr val="00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ja-JP" altLang="en-US" sz="2400" b="0" i="1" smtClean="0">
                              <a:latin typeface="Cambria Math" panose="02040503050406030204" pitchFamily="18" charset="0"/>
                            </a:rPr>
                            <m:t>𝜇</m:t>
                          </m:r>
                          <m:r>
                            <a:rPr kumimoji="1" lang="en-US" altLang="ja-JP" sz="2400" b="0" i="1" smtClean="0">
                              <a:latin typeface="Cambria Math" panose="02040503050406030204" pitchFamily="18" charset="0"/>
                            </a:rPr>
                            <m:t>−1.96</m:t>
                          </m:r>
                          <m:f>
                            <m:fPr>
                              <m:ctrlPr>
                                <a:rPr lang="en-US" altLang="ja-JP" sz="2400" i="1">
                                  <a:latin typeface="Cambria Math" panose="02040503050406030204" pitchFamily="18" charset="0"/>
                                  <a:ea typeface="Cambria Math" panose="02040503050406030204" pitchFamily="18" charset="0"/>
                                </a:rPr>
                              </m:ctrlPr>
                            </m:fPr>
                            <m:num>
                              <m:r>
                                <a:rPr lang="ja-JP" altLang="en-US" sz="2400" i="1">
                                  <a:latin typeface="Cambria Math" panose="02040503050406030204" pitchFamily="18" charset="0"/>
                                  <a:ea typeface="Cambria Math" panose="02040503050406030204" pitchFamily="18" charset="0"/>
                                </a:rPr>
                                <m:t>𝜎</m:t>
                              </m:r>
                            </m:num>
                            <m:den>
                              <m:rad>
                                <m:radPr>
                                  <m:degHide m:val="on"/>
                                  <m:ctrlPr>
                                    <a:rPr lang="en-US" altLang="ja-JP" sz="2400" i="1">
                                      <a:latin typeface="Cambria Math" panose="02040503050406030204" pitchFamily="18" charset="0"/>
                                      <a:ea typeface="Cambria Math" panose="02040503050406030204" pitchFamily="18" charset="0"/>
                                    </a:rPr>
                                  </m:ctrlPr>
                                </m:radPr>
                                <m:deg/>
                                <m:e>
                                  <m:r>
                                    <a:rPr lang="en-US" altLang="ja-JP" sz="2400" i="1">
                                      <a:latin typeface="Cambria Math" panose="02040503050406030204" pitchFamily="18" charset="0"/>
                                      <a:ea typeface="Cambria Math" panose="02040503050406030204" pitchFamily="18" charset="0"/>
                                    </a:rPr>
                                    <m:t>𝑛</m:t>
                                  </m:r>
                                </m:e>
                              </m:rad>
                            </m:den>
                          </m:f>
                          <m:r>
                            <a:rPr kumimoji="1" lang="en-US" altLang="ja-JP" sz="2400" b="0" i="1" smtClean="0">
                              <a:latin typeface="Cambria Math" panose="02040503050406030204" pitchFamily="18" charset="0"/>
                              <a:ea typeface="Cambria Math" panose="02040503050406030204" pitchFamily="18" charset="0"/>
                            </a:rPr>
                            <m:t>≤</m:t>
                          </m:r>
                          <m:acc>
                            <m:accPr>
                              <m:chr m:val="̅"/>
                              <m:ctrlPr>
                                <a:rPr kumimoji="1" lang="en-US" altLang="ja-JP" sz="2400" b="0" i="1" smtClean="0">
                                  <a:latin typeface="Cambria Math" panose="02040503050406030204" pitchFamily="18" charset="0"/>
                                  <a:ea typeface="Cambria Math" panose="02040503050406030204" pitchFamily="18" charset="0"/>
                                </a:rPr>
                              </m:ctrlPr>
                            </m:accPr>
                            <m:e>
                              <m:r>
                                <a:rPr kumimoji="1" lang="en-US" altLang="ja-JP" sz="2400" b="0" i="1" smtClean="0">
                                  <a:latin typeface="Cambria Math" panose="02040503050406030204" pitchFamily="18" charset="0"/>
                                  <a:ea typeface="Cambria Math" panose="02040503050406030204" pitchFamily="18" charset="0"/>
                                </a:rPr>
                                <m:t>𝑋</m:t>
                              </m:r>
                            </m:e>
                          </m:acc>
                          <m:r>
                            <a:rPr kumimoji="1" lang="en-US" altLang="ja-JP" sz="2400" b="0" i="1" smtClean="0">
                              <a:latin typeface="Cambria Math" panose="02040503050406030204" pitchFamily="18" charset="0"/>
                              <a:ea typeface="Cambria Math" panose="02040503050406030204" pitchFamily="18" charset="0"/>
                            </a:rPr>
                            <m:t>≤</m:t>
                          </m:r>
                          <m:r>
                            <a:rPr kumimoji="1" lang="ja-JP" altLang="en-US" sz="2400" b="0" i="1" smtClean="0">
                              <a:latin typeface="Cambria Math" panose="02040503050406030204" pitchFamily="18" charset="0"/>
                              <a:ea typeface="Cambria Math" panose="02040503050406030204" pitchFamily="18" charset="0"/>
                            </a:rPr>
                            <m:t>𝜇</m:t>
                          </m:r>
                          <m:r>
                            <a:rPr kumimoji="1" lang="en-US" altLang="ja-JP" sz="2400" b="0" i="1" smtClean="0">
                              <a:latin typeface="Cambria Math" panose="02040503050406030204" pitchFamily="18" charset="0"/>
                              <a:ea typeface="Cambria Math" panose="02040503050406030204" pitchFamily="18" charset="0"/>
                            </a:rPr>
                            <m:t>+1.96</m:t>
                          </m:r>
                          <m:f>
                            <m:fPr>
                              <m:ctrlPr>
                                <a:rPr lang="en-US" altLang="ja-JP" sz="2400" i="1">
                                  <a:latin typeface="Cambria Math" panose="02040503050406030204" pitchFamily="18" charset="0"/>
                                  <a:ea typeface="Cambria Math" panose="02040503050406030204" pitchFamily="18" charset="0"/>
                                </a:rPr>
                              </m:ctrlPr>
                            </m:fPr>
                            <m:num>
                              <m:r>
                                <a:rPr lang="ja-JP" altLang="en-US" sz="2400" i="1">
                                  <a:latin typeface="Cambria Math" panose="02040503050406030204" pitchFamily="18" charset="0"/>
                                  <a:ea typeface="Cambria Math" panose="02040503050406030204" pitchFamily="18" charset="0"/>
                                </a:rPr>
                                <m:t>𝜎</m:t>
                              </m:r>
                            </m:num>
                            <m:den>
                              <m:rad>
                                <m:radPr>
                                  <m:degHide m:val="on"/>
                                  <m:ctrlPr>
                                    <a:rPr lang="en-US" altLang="ja-JP" sz="2400" i="1">
                                      <a:latin typeface="Cambria Math" panose="02040503050406030204" pitchFamily="18" charset="0"/>
                                      <a:ea typeface="Cambria Math" panose="02040503050406030204" pitchFamily="18" charset="0"/>
                                    </a:rPr>
                                  </m:ctrlPr>
                                </m:radPr>
                                <m:deg/>
                                <m:e>
                                  <m:r>
                                    <a:rPr lang="en-US" altLang="ja-JP" sz="2400" i="1">
                                      <a:latin typeface="Cambria Math" panose="02040503050406030204" pitchFamily="18" charset="0"/>
                                      <a:ea typeface="Cambria Math" panose="02040503050406030204" pitchFamily="18" charset="0"/>
                                    </a:rPr>
                                    <m:t>𝑛</m:t>
                                  </m:r>
                                </m:e>
                              </m:rad>
                            </m:den>
                          </m:f>
                        </m:e>
                      </m:d>
                      <m:r>
                        <a:rPr kumimoji="1" lang="en-US" altLang="ja-JP" sz="2400" b="0" i="1" smtClean="0">
                          <a:latin typeface="Cambria Math" panose="02040503050406030204" pitchFamily="18" charset="0"/>
                        </a:rPr>
                        <m:t>=0.95</m:t>
                      </m:r>
                    </m:oMath>
                  </m:oMathPara>
                </a14:m>
                <a:endParaRPr kumimoji="1" lang="ja-JP" altLang="en-US" sz="2400" dirty="0"/>
              </a:p>
            </p:txBody>
          </p:sp>
        </mc:Choice>
        <mc:Fallback>
          <p:sp>
            <p:nvSpPr>
              <p:cNvPr id="4" name="テキスト ボックス 3">
                <a:extLst>
                  <a:ext uri="{FF2B5EF4-FFF2-40B4-BE49-F238E27FC236}">
                    <a16:creationId xmlns:a16="http://schemas.microsoft.com/office/drawing/2014/main" id="{D85FBA28-644B-416B-989A-C1B43E945342}"/>
                  </a:ext>
                </a:extLst>
              </p:cNvPr>
              <p:cNvSpPr txBox="1">
                <a:spLocks noRot="1" noChangeAspect="1" noMove="1" noResize="1" noEditPoints="1" noAdjustHandles="1" noChangeArrowheads="1" noChangeShapeType="1" noTextEdit="1"/>
              </p:cNvSpPr>
              <p:nvPr/>
            </p:nvSpPr>
            <p:spPr>
              <a:xfrm>
                <a:off x="1979712" y="3573016"/>
                <a:ext cx="5783057" cy="823815"/>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 name="テキスト ボックス 4">
                <a:extLst>
                  <a:ext uri="{FF2B5EF4-FFF2-40B4-BE49-F238E27FC236}">
                    <a16:creationId xmlns:a16="http://schemas.microsoft.com/office/drawing/2014/main" id="{E4C8A693-A566-4145-A0FA-802B814DE537}"/>
                  </a:ext>
                </a:extLst>
              </p:cNvPr>
              <p:cNvSpPr txBox="1"/>
              <p:nvPr/>
            </p:nvSpPr>
            <p:spPr>
              <a:xfrm>
                <a:off x="1979712" y="5157192"/>
                <a:ext cx="4026167" cy="823815"/>
              </a:xfrm>
              <a:prstGeom prst="rect">
                <a:avLst/>
              </a:prstGeom>
              <a:solidFill>
                <a:srgbClr val="00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e>
                          </m:d>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rPr>
                            <m:t>1.96</m:t>
                          </m:r>
                          <m:f>
                            <m:fPr>
                              <m:ctrlPr>
                                <a:rPr lang="en-US" altLang="ja-JP" sz="2400" i="1">
                                  <a:latin typeface="Cambria Math" panose="02040503050406030204" pitchFamily="18" charset="0"/>
                                  <a:ea typeface="Cambria Math" panose="02040503050406030204" pitchFamily="18" charset="0"/>
                                </a:rPr>
                              </m:ctrlPr>
                            </m:fPr>
                            <m:num>
                              <m:r>
                                <a:rPr lang="ja-JP" altLang="en-US" sz="2400" i="1">
                                  <a:latin typeface="Cambria Math" panose="02040503050406030204" pitchFamily="18" charset="0"/>
                                  <a:ea typeface="Cambria Math" panose="02040503050406030204" pitchFamily="18" charset="0"/>
                                </a:rPr>
                                <m:t>𝜎</m:t>
                              </m:r>
                            </m:num>
                            <m:den>
                              <m:rad>
                                <m:radPr>
                                  <m:degHide m:val="on"/>
                                  <m:ctrlPr>
                                    <a:rPr lang="en-US" altLang="ja-JP" sz="2400" i="1">
                                      <a:latin typeface="Cambria Math" panose="02040503050406030204" pitchFamily="18" charset="0"/>
                                      <a:ea typeface="Cambria Math" panose="02040503050406030204" pitchFamily="18" charset="0"/>
                                    </a:rPr>
                                  </m:ctrlPr>
                                </m:radPr>
                                <m:deg/>
                                <m:e>
                                  <m:r>
                                    <a:rPr lang="en-US" altLang="ja-JP" sz="2400" i="1">
                                      <a:latin typeface="Cambria Math" panose="02040503050406030204" pitchFamily="18" charset="0"/>
                                      <a:ea typeface="Cambria Math" panose="02040503050406030204" pitchFamily="18" charset="0"/>
                                    </a:rPr>
                                    <m:t>𝑛</m:t>
                                  </m:r>
                                </m:e>
                              </m:rad>
                            </m:den>
                          </m:f>
                        </m:e>
                      </m:d>
                      <m:r>
                        <a:rPr kumimoji="1" lang="en-US" altLang="ja-JP" sz="2400" b="0" i="1" smtClean="0">
                          <a:latin typeface="Cambria Math" panose="02040503050406030204" pitchFamily="18" charset="0"/>
                        </a:rPr>
                        <m:t>=0.95</m:t>
                      </m:r>
                    </m:oMath>
                  </m:oMathPara>
                </a14:m>
                <a:endParaRPr kumimoji="1" lang="ja-JP" altLang="en-US" sz="2400" dirty="0"/>
              </a:p>
            </p:txBody>
          </p:sp>
        </mc:Choice>
        <mc:Fallback>
          <p:sp>
            <p:nvSpPr>
              <p:cNvPr id="5" name="テキスト ボックス 4">
                <a:extLst>
                  <a:ext uri="{FF2B5EF4-FFF2-40B4-BE49-F238E27FC236}">
                    <a16:creationId xmlns:a16="http://schemas.microsoft.com/office/drawing/2014/main" id="{E4C8A693-A566-4145-A0FA-802B814DE537}"/>
                  </a:ext>
                </a:extLst>
              </p:cNvPr>
              <p:cNvSpPr txBox="1">
                <a:spLocks noRot="1" noChangeAspect="1" noMove="1" noResize="1" noEditPoints="1" noAdjustHandles="1" noChangeArrowheads="1" noChangeShapeType="1" noTextEdit="1"/>
              </p:cNvSpPr>
              <p:nvPr/>
            </p:nvSpPr>
            <p:spPr>
              <a:xfrm>
                <a:off x="1979712" y="5157192"/>
                <a:ext cx="4026167" cy="823815"/>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04392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356907" y="948597"/>
            <a:ext cx="0" cy="38164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4445139" y="948597"/>
            <a:ext cx="0" cy="38164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33371" y="948597"/>
            <a:ext cx="0" cy="38164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2282285" y="5445224"/>
            <a:ext cx="4176464" cy="0"/>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3821631" y="2484768"/>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4888162" y="1668677"/>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3339990" y="3300859"/>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6859816" y="4116949"/>
            <a:ext cx="216024" cy="21602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p:cNvCxnSpPr/>
          <p:nvPr/>
        </p:nvCxnSpPr>
        <p:spPr>
          <a:xfrm>
            <a:off x="2899376" y="1776689"/>
            <a:ext cx="4176464" cy="0"/>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1841411" y="2592780"/>
            <a:ext cx="4176464" cy="0"/>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359770" y="3408871"/>
            <a:ext cx="4176464" cy="0"/>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4879596" y="4238765"/>
            <a:ext cx="4176464" cy="0"/>
          </a:xfrm>
          <a:prstGeom prst="straightConnector1">
            <a:avLst/>
          </a:prstGeom>
          <a:ln w="285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2" name="オブジェクト 21"/>
          <p:cNvGraphicFramePr>
            <a:graphicFrameLocks noChangeAspect="1"/>
          </p:cNvGraphicFramePr>
          <p:nvPr>
            <p:extLst>
              <p:ext uri="{D42A27DB-BD31-4B8C-83A1-F6EECF244321}">
                <p14:modId xmlns:p14="http://schemas.microsoft.com/office/powerpoint/2010/main" val="2708498546"/>
              </p:ext>
            </p:extLst>
          </p:nvPr>
        </p:nvGraphicFramePr>
        <p:xfrm>
          <a:off x="4199235" y="4787970"/>
          <a:ext cx="491808" cy="549410"/>
        </p:xfrm>
        <a:graphic>
          <a:graphicData uri="http://schemas.openxmlformats.org/presentationml/2006/ole">
            <mc:AlternateContent xmlns:mc="http://schemas.openxmlformats.org/markup-compatibility/2006">
              <mc:Choice xmlns:v="urn:schemas-microsoft-com:vml" Requires="v">
                <p:oleObj spid="_x0000_s36914" name="数式" r:id="rId3" imgW="152280" imgH="164880" progId="Equation.3">
                  <p:embed/>
                </p:oleObj>
              </mc:Choice>
              <mc:Fallback>
                <p:oleObj name="数式" r:id="rId3" imgW="152280" imgH="164880" progId="Equation.3">
                  <p:embed/>
                  <p:pic>
                    <p:nvPicPr>
                      <p:cNvPr id="0" name=""/>
                      <p:cNvPicPr/>
                      <p:nvPr/>
                    </p:nvPicPr>
                    <p:blipFill>
                      <a:blip r:embed="rId4"/>
                      <a:stretch>
                        <a:fillRect/>
                      </a:stretch>
                    </p:blipFill>
                    <p:spPr>
                      <a:xfrm>
                        <a:off x="4199235" y="4787970"/>
                        <a:ext cx="491808" cy="549410"/>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3B39F16-3AC4-49CE-9192-24868322B5C5}" type="slidenum">
              <a:rPr kumimoji="1" lang="ja-JP" altLang="en-US" smtClean="0"/>
              <a:t>12</a:t>
            </a:fld>
            <a:endParaRPr kumimoji="1" lang="ja-JP" altLang="en-US"/>
          </a:p>
        </p:txBody>
      </p:sp>
      <mc:AlternateContent xmlns:mc="http://schemas.openxmlformats.org/markup-compatibility/2006" xmlns:a14="http://schemas.microsoft.com/office/drawing/2010/main">
        <mc:Choice Requires="a14">
          <p:sp>
            <p:nvSpPr>
              <p:cNvPr id="3" name="テキスト ボックス 2"/>
              <p:cNvSpPr txBox="1"/>
              <p:nvPr/>
            </p:nvSpPr>
            <p:spPr>
              <a:xfrm>
                <a:off x="268676" y="1580567"/>
                <a:ext cx="1889300" cy="8154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1.96</m:t>
                      </m:r>
                      <m:f>
                        <m:fPr>
                          <m:ctrlPr>
                            <a:rPr kumimoji="1" lang="en-US" altLang="ja-JP" sz="2800" b="0" i="1" smtClean="0">
                              <a:latin typeface="Cambria Math" panose="02040503050406030204" pitchFamily="18" charset="0"/>
                              <a:ea typeface="Cambria Math" panose="02040503050406030204" pitchFamily="18" charset="0"/>
                            </a:rPr>
                          </m:ctrlPr>
                        </m:fPr>
                        <m:num>
                          <m:r>
                            <a:rPr kumimoji="1" lang="ja-JP" altLang="en-US" sz="2800" b="0" i="1" smtClean="0">
                              <a:latin typeface="Cambria Math" panose="02040503050406030204" pitchFamily="18" charset="0"/>
                              <a:ea typeface="Cambria Math" panose="02040503050406030204" pitchFamily="18" charset="0"/>
                            </a:rPr>
                            <m:t>𝜎</m:t>
                          </m:r>
                        </m:num>
                        <m:den>
                          <m:rad>
                            <m:radPr>
                              <m:degHide m:val="on"/>
                              <m:ctrlPr>
                                <a:rPr kumimoji="1" lang="en-US" altLang="ja-JP" sz="2800" b="0" i="1" smtClean="0">
                                  <a:latin typeface="Cambria Math" panose="02040503050406030204" pitchFamily="18" charset="0"/>
                                  <a:ea typeface="Cambria Math" panose="02040503050406030204" pitchFamily="18" charset="0"/>
                                </a:rPr>
                              </m:ctrlPr>
                            </m:radPr>
                            <m:deg/>
                            <m:e>
                              <m:r>
                                <a:rPr kumimoji="1" lang="en-US" altLang="ja-JP" sz="2800" b="0" i="1" smtClean="0">
                                  <a:latin typeface="Cambria Math" panose="02040503050406030204" pitchFamily="18" charset="0"/>
                                  <a:ea typeface="Cambria Math" panose="02040503050406030204" pitchFamily="18" charset="0"/>
                                </a:rPr>
                                <m:t>𝑛</m:t>
                              </m:r>
                            </m:e>
                          </m:rad>
                        </m:den>
                      </m:f>
                    </m:oMath>
                  </m:oMathPara>
                </a14:m>
                <a:endParaRPr kumimoji="1" lang="ja-JP" altLang="en-US" sz="28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268676" y="1580567"/>
                <a:ext cx="1889300" cy="815480"/>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6" name="テキスト ボックス 25"/>
              <p:cNvSpPr txBox="1"/>
              <p:nvPr/>
            </p:nvSpPr>
            <p:spPr>
              <a:xfrm>
                <a:off x="263865" y="3531581"/>
                <a:ext cx="1889300" cy="8154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1.96</m:t>
                      </m:r>
                      <m:f>
                        <m:fPr>
                          <m:ctrlPr>
                            <a:rPr kumimoji="1" lang="en-US" altLang="ja-JP" sz="2800" b="0" i="1" smtClean="0">
                              <a:latin typeface="Cambria Math" panose="02040503050406030204" pitchFamily="18" charset="0"/>
                              <a:ea typeface="Cambria Math" panose="02040503050406030204" pitchFamily="18" charset="0"/>
                            </a:rPr>
                          </m:ctrlPr>
                        </m:fPr>
                        <m:num>
                          <m:r>
                            <a:rPr kumimoji="1" lang="ja-JP" altLang="en-US" sz="2800" b="0" i="1" smtClean="0">
                              <a:latin typeface="Cambria Math" panose="02040503050406030204" pitchFamily="18" charset="0"/>
                              <a:ea typeface="Cambria Math" panose="02040503050406030204" pitchFamily="18" charset="0"/>
                            </a:rPr>
                            <m:t>𝜎</m:t>
                          </m:r>
                        </m:num>
                        <m:den>
                          <m:rad>
                            <m:radPr>
                              <m:degHide m:val="on"/>
                              <m:ctrlPr>
                                <a:rPr kumimoji="1" lang="en-US" altLang="ja-JP" sz="2800" b="0" i="1" smtClean="0">
                                  <a:latin typeface="Cambria Math" panose="02040503050406030204" pitchFamily="18" charset="0"/>
                                  <a:ea typeface="Cambria Math" panose="02040503050406030204" pitchFamily="18" charset="0"/>
                                </a:rPr>
                              </m:ctrlPr>
                            </m:radPr>
                            <m:deg/>
                            <m:e>
                              <m:r>
                                <a:rPr kumimoji="1" lang="en-US" altLang="ja-JP" sz="2800" b="0" i="1" smtClean="0">
                                  <a:latin typeface="Cambria Math" panose="02040503050406030204" pitchFamily="18" charset="0"/>
                                  <a:ea typeface="Cambria Math" panose="02040503050406030204" pitchFamily="18" charset="0"/>
                                </a:rPr>
                                <m:t>𝑛</m:t>
                              </m:r>
                            </m:e>
                          </m:rad>
                        </m:den>
                      </m:f>
                    </m:oMath>
                  </m:oMathPara>
                </a14:m>
                <a:endParaRPr kumimoji="1" lang="ja-JP" altLang="en-US" sz="2800" dirty="0"/>
              </a:p>
            </p:txBody>
          </p:sp>
        </mc:Choice>
        <mc:Fallback xmlns="">
          <p:sp>
            <p:nvSpPr>
              <p:cNvPr id="26" name="テキスト ボックス 25"/>
              <p:cNvSpPr txBox="1">
                <a:spLocks noRot="1" noChangeAspect="1" noMove="1" noResize="1" noEditPoints="1" noAdjustHandles="1" noChangeArrowheads="1" noChangeShapeType="1" noTextEdit="1"/>
              </p:cNvSpPr>
              <p:nvPr/>
            </p:nvSpPr>
            <p:spPr>
              <a:xfrm>
                <a:off x="263865" y="3531581"/>
                <a:ext cx="1889300" cy="815480"/>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7" name="テキスト ボックス 26"/>
              <p:cNvSpPr txBox="1"/>
              <p:nvPr/>
            </p:nvSpPr>
            <p:spPr>
              <a:xfrm>
                <a:off x="3500489" y="5563739"/>
                <a:ext cx="1894429" cy="8154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sz="2800" i="1" smtClean="0">
                          <a:latin typeface="Cambria Math" panose="02040503050406030204" pitchFamily="18" charset="0"/>
                          <a:ea typeface="Cambria Math" panose="02040503050406030204" pitchFamily="18" charset="0"/>
                        </a:rPr>
                        <m:t>𝜇</m:t>
                      </m:r>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1.96</m:t>
                      </m:r>
                      <m:f>
                        <m:fPr>
                          <m:ctrlPr>
                            <a:rPr kumimoji="1" lang="en-US" altLang="ja-JP" sz="2800" b="0" i="1" smtClean="0">
                              <a:latin typeface="Cambria Math" panose="02040503050406030204" pitchFamily="18" charset="0"/>
                              <a:ea typeface="Cambria Math" panose="02040503050406030204" pitchFamily="18" charset="0"/>
                            </a:rPr>
                          </m:ctrlPr>
                        </m:fPr>
                        <m:num>
                          <m:r>
                            <a:rPr kumimoji="1" lang="ja-JP" altLang="en-US" sz="2800" b="0" i="1" smtClean="0">
                              <a:latin typeface="Cambria Math" panose="02040503050406030204" pitchFamily="18" charset="0"/>
                              <a:ea typeface="Cambria Math" panose="02040503050406030204" pitchFamily="18" charset="0"/>
                            </a:rPr>
                            <m:t>𝜎</m:t>
                          </m:r>
                        </m:num>
                        <m:den>
                          <m:rad>
                            <m:radPr>
                              <m:degHide m:val="on"/>
                              <m:ctrlPr>
                                <a:rPr kumimoji="1" lang="en-US" altLang="ja-JP" sz="2800" b="0" i="1" smtClean="0">
                                  <a:latin typeface="Cambria Math" panose="02040503050406030204" pitchFamily="18" charset="0"/>
                                  <a:ea typeface="Cambria Math" panose="02040503050406030204" pitchFamily="18" charset="0"/>
                                </a:rPr>
                              </m:ctrlPr>
                            </m:radPr>
                            <m:deg/>
                            <m:e>
                              <m:r>
                                <a:rPr kumimoji="1" lang="en-US" altLang="ja-JP" sz="2800" b="0" i="1" smtClean="0">
                                  <a:latin typeface="Cambria Math" panose="02040503050406030204" pitchFamily="18" charset="0"/>
                                  <a:ea typeface="Cambria Math" panose="02040503050406030204" pitchFamily="18" charset="0"/>
                                </a:rPr>
                                <m:t>𝑛</m:t>
                              </m:r>
                            </m:e>
                          </m:rad>
                        </m:den>
                      </m:f>
                    </m:oMath>
                  </m:oMathPara>
                </a14:m>
                <a:endParaRPr kumimoji="1" lang="ja-JP" altLang="en-US" sz="2800" dirty="0"/>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3500489" y="5563739"/>
                <a:ext cx="1894429" cy="815480"/>
              </a:xfrm>
              <a:prstGeom prst="rect">
                <a:avLst/>
              </a:prstGeom>
              <a:blipFill>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テキスト ボックス 27"/>
              <p:cNvSpPr txBox="1"/>
              <p:nvPr/>
            </p:nvSpPr>
            <p:spPr>
              <a:xfrm>
                <a:off x="6966037" y="4347386"/>
                <a:ext cx="1889300" cy="8154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1.96</m:t>
                      </m:r>
                      <m:f>
                        <m:fPr>
                          <m:ctrlPr>
                            <a:rPr kumimoji="1" lang="en-US" altLang="ja-JP" sz="2800" b="0" i="1" smtClean="0">
                              <a:latin typeface="Cambria Math" panose="02040503050406030204" pitchFamily="18" charset="0"/>
                              <a:ea typeface="Cambria Math" panose="02040503050406030204" pitchFamily="18" charset="0"/>
                            </a:rPr>
                          </m:ctrlPr>
                        </m:fPr>
                        <m:num>
                          <m:r>
                            <a:rPr kumimoji="1" lang="ja-JP" altLang="en-US" sz="2800" b="0" i="1" smtClean="0">
                              <a:latin typeface="Cambria Math" panose="02040503050406030204" pitchFamily="18" charset="0"/>
                              <a:ea typeface="Cambria Math" panose="02040503050406030204" pitchFamily="18" charset="0"/>
                            </a:rPr>
                            <m:t>𝜎</m:t>
                          </m:r>
                        </m:num>
                        <m:den>
                          <m:rad>
                            <m:radPr>
                              <m:degHide m:val="on"/>
                              <m:ctrlPr>
                                <a:rPr kumimoji="1" lang="en-US" altLang="ja-JP" sz="2800" b="0" i="1" smtClean="0">
                                  <a:latin typeface="Cambria Math" panose="02040503050406030204" pitchFamily="18" charset="0"/>
                                  <a:ea typeface="Cambria Math" panose="02040503050406030204" pitchFamily="18" charset="0"/>
                                </a:rPr>
                              </m:ctrlPr>
                            </m:radPr>
                            <m:deg/>
                            <m:e>
                              <m:r>
                                <a:rPr kumimoji="1" lang="en-US" altLang="ja-JP" sz="2800" b="0" i="1" smtClean="0">
                                  <a:latin typeface="Cambria Math" panose="02040503050406030204" pitchFamily="18" charset="0"/>
                                  <a:ea typeface="Cambria Math" panose="02040503050406030204" pitchFamily="18" charset="0"/>
                                </a:rPr>
                                <m:t>𝑛</m:t>
                              </m:r>
                            </m:e>
                          </m:rad>
                        </m:den>
                      </m:f>
                    </m:oMath>
                  </m:oMathPara>
                </a14:m>
                <a:endParaRPr kumimoji="1" lang="ja-JP" altLang="en-US" sz="2800" dirty="0"/>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6966037" y="4347386"/>
                <a:ext cx="1889300" cy="815480"/>
              </a:xfrm>
              <a:prstGeom prst="rect">
                <a:avLst/>
              </a:prstGeom>
              <a:blipFill>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9" name="テキスト ボックス 28"/>
              <p:cNvSpPr txBox="1"/>
              <p:nvPr/>
            </p:nvSpPr>
            <p:spPr>
              <a:xfrm>
                <a:off x="6859816" y="907509"/>
                <a:ext cx="1889300" cy="8154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1.96</m:t>
                      </m:r>
                      <m:f>
                        <m:fPr>
                          <m:ctrlPr>
                            <a:rPr kumimoji="1" lang="en-US" altLang="ja-JP" sz="2800" b="0" i="1" smtClean="0">
                              <a:latin typeface="Cambria Math" panose="02040503050406030204" pitchFamily="18" charset="0"/>
                              <a:ea typeface="Cambria Math" panose="02040503050406030204" pitchFamily="18" charset="0"/>
                            </a:rPr>
                          </m:ctrlPr>
                        </m:fPr>
                        <m:num>
                          <m:r>
                            <a:rPr kumimoji="1" lang="ja-JP" altLang="en-US" sz="2800" b="0" i="1" smtClean="0">
                              <a:latin typeface="Cambria Math" panose="02040503050406030204" pitchFamily="18" charset="0"/>
                              <a:ea typeface="Cambria Math" panose="02040503050406030204" pitchFamily="18" charset="0"/>
                            </a:rPr>
                            <m:t>𝜎</m:t>
                          </m:r>
                        </m:num>
                        <m:den>
                          <m:rad>
                            <m:radPr>
                              <m:degHide m:val="on"/>
                              <m:ctrlPr>
                                <a:rPr kumimoji="1" lang="en-US" altLang="ja-JP" sz="2800" b="0" i="1" smtClean="0">
                                  <a:latin typeface="Cambria Math" panose="02040503050406030204" pitchFamily="18" charset="0"/>
                                  <a:ea typeface="Cambria Math" panose="02040503050406030204" pitchFamily="18" charset="0"/>
                                </a:rPr>
                              </m:ctrlPr>
                            </m:radPr>
                            <m:deg/>
                            <m:e>
                              <m:r>
                                <a:rPr kumimoji="1" lang="en-US" altLang="ja-JP" sz="2800" b="0" i="1" smtClean="0">
                                  <a:latin typeface="Cambria Math" panose="02040503050406030204" pitchFamily="18" charset="0"/>
                                  <a:ea typeface="Cambria Math" panose="02040503050406030204" pitchFamily="18" charset="0"/>
                                </a:rPr>
                                <m:t>𝑛</m:t>
                              </m:r>
                            </m:e>
                          </m:rad>
                        </m:den>
                      </m:f>
                    </m:oMath>
                  </m:oMathPara>
                </a14:m>
                <a:endParaRPr kumimoji="1" lang="ja-JP" altLang="en-US" sz="2800" dirty="0"/>
              </a:p>
            </p:txBody>
          </p:sp>
        </mc:Choice>
        <mc:Fallback xmlns="">
          <p:sp>
            <p:nvSpPr>
              <p:cNvPr id="29" name="テキスト ボックス 28"/>
              <p:cNvSpPr txBox="1">
                <a:spLocks noRot="1" noChangeAspect="1" noMove="1" noResize="1" noEditPoints="1" noAdjustHandles="1" noChangeArrowheads="1" noChangeShapeType="1" noTextEdit="1"/>
              </p:cNvSpPr>
              <p:nvPr/>
            </p:nvSpPr>
            <p:spPr>
              <a:xfrm>
                <a:off x="6859816" y="907509"/>
                <a:ext cx="1889300" cy="815480"/>
              </a:xfrm>
              <a:prstGeom prst="rect">
                <a:avLst/>
              </a:prstGeom>
              <a:blipFill>
                <a:blip r:embed="rId9"/>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86053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2B27D0-E490-4EEE-87D6-4878C83B4578}"/>
              </a:ext>
            </a:extLst>
          </p:cNvPr>
          <p:cNvSpPr>
            <a:spLocks noGrp="1"/>
          </p:cNvSpPr>
          <p:nvPr>
            <p:ph type="title"/>
          </p:nvPr>
        </p:nvSpPr>
        <p:spPr/>
        <p:txBody>
          <a:bodyPr/>
          <a:lstStyle/>
          <a:p>
            <a:r>
              <a:rPr kumimoji="1" lang="ja-JP" altLang="en-US" dirty="0"/>
              <a:t>例題</a:t>
            </a: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721B991F-26AD-416F-8FE9-CA36CEC458B9}"/>
                  </a:ext>
                </a:extLst>
              </p:cNvPr>
              <p:cNvSpPr>
                <a:spLocks noGrp="1"/>
              </p:cNvSpPr>
              <p:nvPr>
                <p:ph idx="1"/>
              </p:nvPr>
            </p:nvSpPr>
            <p:spPr/>
            <p:txBody>
              <a:bodyPr/>
              <a:lstStyle/>
              <a:p>
                <a:r>
                  <a:rPr kumimoji="1" lang="ja-JP" altLang="en-US" dirty="0"/>
                  <a:t>ビタミン</a:t>
                </a:r>
                <a:r>
                  <a:rPr kumimoji="1" lang="en-US" altLang="ja-JP" dirty="0"/>
                  <a:t>C</a:t>
                </a:r>
                <a:r>
                  <a:rPr kumimoji="1" lang="ja-JP" altLang="en-US" dirty="0"/>
                  <a:t>錠剤の仕切りにおけるビタミン</a:t>
                </a:r>
                <a:r>
                  <a:rPr kumimoji="1" lang="en-US" altLang="ja-JP" dirty="0"/>
                  <a:t>C</a:t>
                </a:r>
                <a:r>
                  <a:rPr lang="ja-JP" altLang="en-US" dirty="0"/>
                  <a:t>含有量の分布は </a:t>
                </a:r>
                <a14:m>
                  <m:oMath xmlns:m="http://schemas.openxmlformats.org/officeDocument/2006/math">
                    <m:r>
                      <a:rPr lang="en-US" altLang="ja-JP" b="0" i="1" smtClean="0">
                        <a:latin typeface="Cambria Math" panose="02040503050406030204" pitchFamily="18" charset="0"/>
                      </a:rPr>
                      <m:t>𝑁</m:t>
                    </m:r>
                    <m:d>
                      <m:dPr>
                        <m:ctrlPr>
                          <a:rPr lang="en-US" altLang="ja-JP" b="0" i="1" smtClean="0">
                            <a:latin typeface="Cambria Math" panose="02040503050406030204" pitchFamily="18" charset="0"/>
                          </a:rPr>
                        </m:ctrlPr>
                      </m:dPr>
                      <m:e>
                        <m:r>
                          <a:rPr lang="ja-JP" altLang="en-US" b="0" i="1" smtClean="0">
                            <a:latin typeface="Cambria Math" panose="02040503050406030204" pitchFamily="18" charset="0"/>
                          </a:rPr>
                          <m:t>𝜇</m:t>
                        </m:r>
                        <m:r>
                          <a:rPr lang="en-US" altLang="ja-JP" b="0" i="1" smtClean="0">
                            <a:latin typeface="Cambria Math" panose="02040503050406030204" pitchFamily="18" charset="0"/>
                          </a:rPr>
                          <m:t>,</m:t>
                        </m:r>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20</m:t>
                            </m:r>
                          </m:e>
                          <m:sup>
                            <m:r>
                              <a:rPr lang="en-US" altLang="ja-JP" b="0" i="1" smtClean="0">
                                <a:latin typeface="Cambria Math" panose="02040503050406030204" pitchFamily="18" charset="0"/>
                              </a:rPr>
                              <m:t>2</m:t>
                            </m:r>
                          </m:sup>
                        </m:sSup>
                      </m:e>
                    </m:d>
                  </m:oMath>
                </a14:m>
                <a:r>
                  <a:rPr lang="ja-JP" altLang="en-US" dirty="0"/>
                  <a:t> である．</a:t>
                </a:r>
                <a:endParaRPr lang="en-US" altLang="ja-JP" dirty="0"/>
              </a:p>
              <a:p>
                <a:r>
                  <a:rPr lang="ja-JP" altLang="en-US" dirty="0"/>
                  <a:t>ある仕切りでの母平均を推定するために，大きさ</a:t>
                </a:r>
                <a:r>
                  <a:rPr lang="en-US" altLang="ja-JP" dirty="0"/>
                  <a:t>25</a:t>
                </a:r>
                <a:r>
                  <a:rPr lang="ja-JP" altLang="en-US" dirty="0"/>
                  <a:t>の標本を抽出して，標本平均 </a:t>
                </a:r>
                <a14:m>
                  <m:oMath xmlns:m="http://schemas.openxmlformats.org/officeDocument/2006/math">
                    <m:acc>
                      <m:accPr>
                        <m:chr m:val="̅"/>
                        <m:ctrlPr>
                          <a:rPr lang="ja-JP" altLang="en-US" i="1" smtClean="0">
                            <a:latin typeface="Cambria Math" panose="02040503050406030204" pitchFamily="18" charset="0"/>
                          </a:rPr>
                        </m:ctrlPr>
                      </m:accPr>
                      <m:e>
                        <m:r>
                          <a:rPr lang="en-US" altLang="ja-JP" b="0" i="1" smtClean="0">
                            <a:latin typeface="Cambria Math" panose="02040503050406030204" pitchFamily="18" charset="0"/>
                          </a:rPr>
                          <m:t>𝑥</m:t>
                        </m:r>
                      </m:e>
                    </m:acc>
                    <m:r>
                      <a:rPr lang="en-US" altLang="ja-JP" b="0" i="1" smtClean="0">
                        <a:latin typeface="Cambria Math" panose="02040503050406030204" pitchFamily="18" charset="0"/>
                      </a:rPr>
                      <m:t>=260</m:t>
                    </m:r>
                  </m:oMath>
                </a14:m>
                <a:r>
                  <a:rPr lang="ja-JP" altLang="en-US" dirty="0"/>
                  <a:t> を得た．</a:t>
                </a:r>
                <a:endParaRPr kumimoji="1" lang="ja-JP" altLang="en-US" dirty="0"/>
              </a:p>
            </p:txBody>
          </p:sp>
        </mc:Choice>
        <mc:Fallback xmlns="">
          <p:sp>
            <p:nvSpPr>
              <p:cNvPr id="3" name="コンテンツ プレースホルダー 2">
                <a:extLst>
                  <a:ext uri="{FF2B5EF4-FFF2-40B4-BE49-F238E27FC236}">
                    <a16:creationId xmlns:a16="http://schemas.microsoft.com/office/drawing/2014/main" id="{721B991F-26AD-416F-8FE9-CA36CEC458B9}"/>
                  </a:ext>
                </a:extLst>
              </p:cNvPr>
              <p:cNvSpPr>
                <a:spLocks noGrp="1" noRot="1" noChangeAspect="1" noMove="1" noResize="1" noEditPoints="1" noAdjustHandles="1" noChangeArrowheads="1" noChangeShapeType="1" noTextEdit="1"/>
              </p:cNvSpPr>
              <p:nvPr>
                <p:ph idx="1"/>
              </p:nvPr>
            </p:nvSpPr>
            <p:spPr>
              <a:blipFill>
                <a:blip r:embed="rId2"/>
                <a:stretch>
                  <a:fillRect l="-1704" t="-2426" r="-140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279438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テキスト </a:t>
            </a:r>
            <a:r>
              <a:rPr kumimoji="1" lang="en-US" altLang="ja-JP" dirty="0"/>
              <a:t>p.137 </a:t>
            </a:r>
            <a:r>
              <a:rPr kumimoji="1" lang="ja-JP" altLang="en-US" dirty="0"/>
              <a:t>問題１</a:t>
            </a:r>
            <a:r>
              <a:rPr lang="ja-JP" altLang="en-US" dirty="0"/>
              <a:t>，</a:t>
            </a:r>
            <a:r>
              <a:rPr lang="en-US" altLang="ja-JP" dirty="0"/>
              <a:t>p.140 </a:t>
            </a:r>
            <a:r>
              <a:rPr lang="ja-JP" altLang="en-US" dirty="0"/>
              <a:t>問題３</a:t>
            </a:r>
            <a:endParaRPr kumimoji="1" lang="en-US" altLang="ja-JP" dirty="0"/>
          </a:p>
          <a:p>
            <a:r>
              <a:rPr lang="ja-JP" altLang="en-US" dirty="0"/>
              <a:t>点推定値は標本平均</a:t>
            </a:r>
            <a:endParaRPr lang="en-US" altLang="ja-JP" dirty="0"/>
          </a:p>
          <a:p>
            <a:endParaRPr kumimoji="1" lang="en-US" altLang="ja-JP" dirty="0"/>
          </a:p>
          <a:p>
            <a:r>
              <a:rPr lang="ja-JP" altLang="en-US" dirty="0"/>
              <a:t>標準偏差</a:t>
            </a:r>
            <a:r>
              <a:rPr lang="en-US" altLang="ja-JP" dirty="0"/>
              <a:t>20</a:t>
            </a:r>
            <a:r>
              <a:rPr lang="ja-JP" altLang="en-US" dirty="0"/>
              <a:t>の正規分布からの，大きさ</a:t>
            </a:r>
            <a:r>
              <a:rPr lang="en-US" altLang="ja-JP" dirty="0"/>
              <a:t>25</a:t>
            </a:r>
            <a:r>
              <a:rPr lang="ja-JP" altLang="en-US" dirty="0"/>
              <a:t>の標本だから，点推定値である標本平均の分散は，</a:t>
            </a:r>
            <a:endParaRPr lang="en-US" altLang="ja-JP" dirty="0"/>
          </a:p>
          <a:p>
            <a:endParaRPr kumimoji="1" lang="en-US" altLang="ja-JP" dirty="0"/>
          </a:p>
          <a:p>
            <a:r>
              <a:rPr lang="ja-JP" altLang="en-US" dirty="0"/>
              <a:t>標本平均の標準偏差は，</a:t>
            </a:r>
            <a:endParaRPr kumimoji="1" lang="ja-JP" altLang="en-US" dirty="0"/>
          </a:p>
        </p:txBody>
      </p:sp>
      <mc:AlternateContent xmlns:mc="http://schemas.openxmlformats.org/markup-compatibility/2006">
        <mc:Choice xmlns:a14="http://schemas.microsoft.com/office/drawing/2010/main" Requires="a14">
          <p:sp>
            <p:nvSpPr>
              <p:cNvPr id="7" name="テキスト ボックス 6"/>
              <p:cNvSpPr txBox="1"/>
              <p:nvPr/>
            </p:nvSpPr>
            <p:spPr>
              <a:xfrm>
                <a:off x="2339752" y="2854796"/>
                <a:ext cx="1346972"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b="0" i="1" smtClean="0">
                          <a:latin typeface="Cambria Math" panose="02040503050406030204" pitchFamily="18" charset="0"/>
                        </a:rPr>
                        <m:t>=260</m:t>
                      </m:r>
                    </m:oMath>
                  </m:oMathPara>
                </a14:m>
                <a:endParaRPr kumimoji="1" lang="ja-JP" altLang="en-US" sz="28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2339752" y="2854796"/>
                <a:ext cx="1346972" cy="430887"/>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p:cNvSpPr txBox="1"/>
              <p:nvPr/>
            </p:nvSpPr>
            <p:spPr>
              <a:xfrm>
                <a:off x="2339752" y="4607300"/>
                <a:ext cx="2911182" cy="6939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240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sSup>
                        <m:sSupPr>
                          <m:ctrlPr>
                            <a:rPr kumimoji="1" lang="en-US" altLang="ja-JP" sz="2400" i="1" smtClean="0">
                              <a:latin typeface="Cambria Math" panose="02040503050406030204" pitchFamily="18" charset="0"/>
                            </a:rPr>
                          </m:ctrlPr>
                        </m:sSupPr>
                        <m:e>
                          <m:r>
                            <a:rPr kumimoji="1" lang="ja-JP" altLang="en-US" sz="240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25</m:t>
                          </m:r>
                        </m:den>
                      </m:f>
                      <m:sSup>
                        <m:sSupPr>
                          <m:ctrlPr>
                            <a:rPr kumimoji="1" lang="en-US" altLang="ja-JP" sz="2400" b="0" i="1" smtClean="0">
                              <a:latin typeface="Cambria Math" panose="02040503050406030204" pitchFamily="18" charset="0"/>
                            </a:rPr>
                          </m:ctrlPr>
                        </m:sSupPr>
                        <m:e>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20</m:t>
                              </m:r>
                            </m:e>
                          </m:d>
                        </m:e>
                        <m:sup>
                          <m:r>
                            <a:rPr kumimoji="1" lang="en-US" altLang="ja-JP" sz="2400" b="0" i="1" smtClean="0">
                              <a:latin typeface="Cambria Math" panose="02040503050406030204" pitchFamily="18" charset="0"/>
                            </a:rPr>
                            <m:t>2</m:t>
                          </m:r>
                        </m:sup>
                      </m:sSup>
                      <m:r>
                        <a:rPr kumimoji="1" lang="en-US" altLang="ja-JP" sz="2400" b="0" i="1" smtClean="0">
                          <a:latin typeface="Cambria Math" panose="02040503050406030204" pitchFamily="18" charset="0"/>
                        </a:rPr>
                        <m:t>=16</m:t>
                      </m:r>
                    </m:oMath>
                  </m:oMathPara>
                </a14:m>
                <a:endParaRPr kumimoji="1" lang="ja-JP" altLang="en-US" sz="2400"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2339752" y="4607300"/>
                <a:ext cx="2911182" cy="693908"/>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5292080" y="5370788"/>
                <a:ext cx="2203167" cy="7629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240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ad>
                            <m:radPr>
                              <m:degHide m:val="on"/>
                              <m:ctrlPr>
                                <a:rPr kumimoji="1" lang="en-US" altLang="ja-JP" sz="2400" i="1" smtClean="0">
                                  <a:latin typeface="Cambria Math" panose="02040503050406030204" pitchFamily="18" charset="0"/>
                                </a:rPr>
                              </m:ctrlPr>
                            </m:radPr>
                            <m:deg/>
                            <m:e>
                              <m:r>
                                <a:rPr kumimoji="1" lang="en-US" altLang="ja-JP" sz="2400" b="0" i="1" smtClean="0">
                                  <a:latin typeface="Cambria Math" panose="02040503050406030204" pitchFamily="18" charset="0"/>
                                </a:rPr>
                                <m:t>𝑛</m:t>
                              </m:r>
                            </m:e>
                          </m:rad>
                        </m:den>
                      </m:f>
                      <m:r>
                        <a:rPr kumimoji="1" lang="ja-JP" altLang="en-US" sz="2400" i="1" smtClean="0">
                          <a:latin typeface="Cambria Math" panose="02040503050406030204" pitchFamily="18" charset="0"/>
                        </a:rPr>
                        <m:t>𝜎</m:t>
                      </m:r>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20</m:t>
                          </m:r>
                        </m:num>
                        <m:den>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25</m:t>
                              </m:r>
                            </m:e>
                          </m:rad>
                        </m:den>
                      </m:f>
                      <m:r>
                        <a:rPr kumimoji="1" lang="en-US" altLang="ja-JP" sz="2400" b="0" i="1" smtClean="0">
                          <a:latin typeface="Cambria Math" panose="02040503050406030204" pitchFamily="18" charset="0"/>
                        </a:rPr>
                        <m:t>=4</m:t>
                      </m:r>
                    </m:oMath>
                  </m:oMathPara>
                </a14:m>
                <a:endParaRPr kumimoji="1" lang="ja-JP" altLang="en-US" sz="24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5292080" y="5370788"/>
                <a:ext cx="2203167" cy="762966"/>
              </a:xfrm>
              <a:prstGeom prst="rect">
                <a:avLst/>
              </a:prstGeom>
              <a:blipFill>
                <a:blip r:embed="rId4"/>
                <a:stretch>
                  <a:fillRect/>
                </a:stretch>
              </a:blipFill>
            </p:spPr>
            <p:txBody>
              <a:bodyPr/>
              <a:lstStyle/>
              <a:p>
                <a:r>
                  <a:rPr lang="ja-JP" altLang="en-US">
                    <a:noFill/>
                  </a:rPr>
                  <a:t> </a:t>
                </a:r>
              </a:p>
            </p:txBody>
          </p:sp>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ja-JP" altLang="en-US" dirty="0"/>
                  <a:t>ひとつの標本から得られる標本平均は，</a:t>
                </a:r>
                <a:r>
                  <a:rPr lang="en-US" altLang="ja-JP" dirty="0"/>
                  <a:t>0.95 </a:t>
                </a:r>
                <a:r>
                  <a:rPr lang="ja-JP" altLang="en-US" dirty="0"/>
                  <a:t>の確率で，</a:t>
                </a:r>
                <a14:m>
                  <m:oMath xmlns:m="http://schemas.openxmlformats.org/officeDocument/2006/math">
                    <m:r>
                      <a:rPr lang="ja-JP" altLang="en-US" i="1" smtClean="0">
                        <a:latin typeface="Cambria Math" panose="02040503050406030204" pitchFamily="18" charset="0"/>
                      </a:rPr>
                      <m:t>𝜇</m:t>
                    </m:r>
                    <m:r>
                      <a:rPr lang="en-US" altLang="ja-JP"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1.96×4</m:t>
                    </m:r>
                  </m:oMath>
                </a14:m>
                <a:r>
                  <a:rPr lang="ja-JP" altLang="en-US" dirty="0"/>
                  <a:t> の範囲にある．</a:t>
                </a:r>
                <a:endParaRPr lang="en-US" altLang="ja-JP" dirty="0"/>
              </a:p>
              <a:p>
                <a:endParaRPr lang="en-US" altLang="ja-JP" dirty="0"/>
              </a:p>
              <a:p>
                <a:pPr lvl="1"/>
                <a:r>
                  <a:rPr lang="ja-JP" altLang="en-US" dirty="0"/>
                  <a:t>標本平均を標準化して，次のように考えてもよい．</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2426" r="-2519"/>
                </a:stretch>
              </a:blipFill>
            </p:spPr>
            <p:txBody>
              <a:bodyPr/>
              <a:lstStyle/>
              <a:p>
                <a:r>
                  <a:rPr lang="ja-JP" altLang="en-US">
                    <a:noFill/>
                  </a:rPr>
                  <a:t> </a:t>
                </a:r>
              </a:p>
            </p:txBody>
          </p:sp>
        </mc:Fallback>
      </mc:AlternateContent>
      <p:sp>
        <p:nvSpPr>
          <p:cNvPr id="5" name="スライド番号プレースホルダー 4"/>
          <p:cNvSpPr>
            <a:spLocks noGrp="1"/>
          </p:cNvSpPr>
          <p:nvPr>
            <p:ph type="sldNum" sz="quarter" idx="12"/>
          </p:nvPr>
        </p:nvSpPr>
        <p:spPr/>
        <p:txBody>
          <a:bodyPr/>
          <a:lstStyle/>
          <a:p>
            <a:fld id="{D3B39F16-3AC4-49CE-9192-24868322B5C5}" type="slidenum">
              <a:rPr kumimoji="1" lang="ja-JP" altLang="en-US" smtClean="0"/>
              <a:t>15</a:t>
            </a:fld>
            <a:endParaRPr kumimoji="1" lang="ja-JP" altLang="en-US"/>
          </a:p>
        </p:txBody>
      </p:sp>
      <mc:AlternateContent xmlns:mc="http://schemas.openxmlformats.org/markup-compatibility/2006">
        <mc:Choice xmlns:a14="http://schemas.microsoft.com/office/drawing/2010/main" Requires="a14">
          <p:sp>
            <p:nvSpPr>
              <p:cNvPr id="8" name="テキスト ボックス 7"/>
              <p:cNvSpPr txBox="1"/>
              <p:nvPr/>
            </p:nvSpPr>
            <p:spPr>
              <a:xfrm>
                <a:off x="1703522" y="2733117"/>
                <a:ext cx="577042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ja-JP" altLang="en-US" sz="2400" b="0" i="1" smtClean="0">
                              <a:latin typeface="Cambria Math" panose="02040503050406030204" pitchFamily="18" charset="0"/>
                            </a:rPr>
                            <m:t>𝜇</m:t>
                          </m:r>
                          <m:r>
                            <a:rPr kumimoji="1" lang="en-US" altLang="ja-JP" sz="2400" b="0" i="1" smtClean="0">
                              <a:latin typeface="Cambria Math" panose="02040503050406030204" pitchFamily="18" charset="0"/>
                            </a:rPr>
                            <m:t>−1.96</m:t>
                          </m:r>
                          <m:r>
                            <a:rPr kumimoji="1" lang="en-US" altLang="ja-JP" sz="2400" b="0" i="1" smtClean="0">
                              <a:latin typeface="Cambria Math" panose="02040503050406030204" pitchFamily="18" charset="0"/>
                              <a:ea typeface="Cambria Math" panose="02040503050406030204" pitchFamily="18" charset="0"/>
                            </a:rPr>
                            <m:t>×4≤</m:t>
                          </m:r>
                          <m:acc>
                            <m:accPr>
                              <m:chr m:val="̅"/>
                              <m:ctrlPr>
                                <a:rPr kumimoji="1" lang="en-US" altLang="ja-JP" sz="2400" b="0" i="1" smtClean="0">
                                  <a:latin typeface="Cambria Math" panose="02040503050406030204" pitchFamily="18" charset="0"/>
                                  <a:ea typeface="Cambria Math" panose="02040503050406030204" pitchFamily="18" charset="0"/>
                                </a:rPr>
                              </m:ctrlPr>
                            </m:accPr>
                            <m:e>
                              <m:r>
                                <a:rPr kumimoji="1" lang="en-US" altLang="ja-JP" sz="2400" b="0" i="1" smtClean="0">
                                  <a:latin typeface="Cambria Math" panose="02040503050406030204" pitchFamily="18" charset="0"/>
                                  <a:ea typeface="Cambria Math" panose="02040503050406030204" pitchFamily="18" charset="0"/>
                                </a:rPr>
                                <m:t>𝑋</m:t>
                              </m:r>
                            </m:e>
                          </m:acc>
                          <m:r>
                            <a:rPr kumimoji="1" lang="en-US" altLang="ja-JP" sz="2400" b="0" i="1" smtClean="0">
                              <a:latin typeface="Cambria Math" panose="02040503050406030204" pitchFamily="18" charset="0"/>
                              <a:ea typeface="Cambria Math" panose="02040503050406030204" pitchFamily="18" charset="0"/>
                            </a:rPr>
                            <m:t>≤</m:t>
                          </m:r>
                          <m:r>
                            <a:rPr kumimoji="1" lang="ja-JP" altLang="en-US" sz="2400" b="0" i="1" smtClean="0">
                              <a:latin typeface="Cambria Math" panose="02040503050406030204" pitchFamily="18" charset="0"/>
                              <a:ea typeface="Cambria Math" panose="02040503050406030204" pitchFamily="18" charset="0"/>
                            </a:rPr>
                            <m:t>𝜇</m:t>
                          </m:r>
                          <m:r>
                            <a:rPr kumimoji="1" lang="en-US" altLang="ja-JP" sz="2400" b="0" i="1" smtClean="0">
                              <a:latin typeface="Cambria Math" panose="02040503050406030204" pitchFamily="18" charset="0"/>
                              <a:ea typeface="Cambria Math" panose="02040503050406030204" pitchFamily="18" charset="0"/>
                            </a:rPr>
                            <m:t>+1.96×4</m:t>
                          </m:r>
                        </m:e>
                      </m:d>
                      <m:r>
                        <a:rPr kumimoji="1" lang="en-US" altLang="ja-JP" sz="2400" b="0" i="1" smtClean="0">
                          <a:latin typeface="Cambria Math" panose="02040503050406030204" pitchFamily="18" charset="0"/>
                        </a:rPr>
                        <m:t>=0.95</m:t>
                      </m:r>
                    </m:oMath>
                  </m:oMathPara>
                </a14:m>
                <a:endParaRPr kumimoji="1" lang="ja-JP" altLang="en-US" sz="2400" dirty="0"/>
              </a:p>
            </p:txBody>
          </p:sp>
        </mc:Choice>
        <mc:Fallback>
          <p:sp>
            <p:nvSpPr>
              <p:cNvPr id="8" name="テキスト ボックス 7"/>
              <p:cNvSpPr txBox="1">
                <a:spLocks noRot="1" noChangeAspect="1" noMove="1" noResize="1" noEditPoints="1" noAdjustHandles="1" noChangeArrowheads="1" noChangeShapeType="1" noTextEdit="1"/>
              </p:cNvSpPr>
              <p:nvPr/>
            </p:nvSpPr>
            <p:spPr>
              <a:xfrm>
                <a:off x="1703522" y="2733117"/>
                <a:ext cx="5770426" cy="369332"/>
              </a:xfrm>
              <a:prstGeom prst="rect">
                <a:avLst/>
              </a:prstGeom>
              <a:blipFill>
                <a:blip r:embed="rId3"/>
                <a:stretch>
                  <a:fillRect l="-739" t="-3279" r="-950" b="-22951"/>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テキスト ボックス 8"/>
              <p:cNvSpPr txBox="1"/>
              <p:nvPr/>
            </p:nvSpPr>
            <p:spPr>
              <a:xfrm>
                <a:off x="1907704" y="3874795"/>
                <a:ext cx="5119607" cy="24675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−1.96</m:t>
                          </m:r>
                          <m:r>
                            <a:rPr kumimoji="1" lang="en-US" altLang="ja-JP" sz="2400" b="0" i="1" smtClean="0">
                              <a:latin typeface="Cambria Math" panose="02040503050406030204" pitchFamily="18" charset="0"/>
                              <a:ea typeface="Cambria Math" panose="02040503050406030204" pitchFamily="18" charset="0"/>
                            </a:rPr>
                            <m:t>≤</m:t>
                          </m:r>
                          <m:f>
                            <m:fPr>
                              <m:ctrlPr>
                                <a:rPr kumimoji="1" lang="en-US" altLang="ja-JP" sz="2400" b="0" i="1" smtClean="0">
                                  <a:latin typeface="Cambria Math" panose="02040503050406030204" pitchFamily="18" charset="0"/>
                                  <a:ea typeface="Cambria Math" panose="02040503050406030204" pitchFamily="18" charset="0"/>
                                </a:rPr>
                              </m:ctrlPr>
                            </m:fPr>
                            <m:num>
                              <m:acc>
                                <m:accPr>
                                  <m:chr m:val="̅"/>
                                  <m:ctrlPr>
                                    <a:rPr kumimoji="1" lang="en-US" altLang="ja-JP" sz="2400" b="0" i="1" smtClean="0">
                                      <a:latin typeface="Cambria Math" panose="02040503050406030204" pitchFamily="18" charset="0"/>
                                      <a:ea typeface="Cambria Math" panose="02040503050406030204" pitchFamily="18" charset="0"/>
                                    </a:rPr>
                                  </m:ctrlPr>
                                </m:accPr>
                                <m:e>
                                  <m:r>
                                    <a:rPr kumimoji="1" lang="en-US" altLang="ja-JP" sz="2400" b="0" i="1" smtClean="0">
                                      <a:latin typeface="Cambria Math" panose="02040503050406030204" pitchFamily="18" charset="0"/>
                                      <a:ea typeface="Cambria Math" panose="02040503050406030204" pitchFamily="18" charset="0"/>
                                    </a:rPr>
                                    <m:t>𝑋</m:t>
                                  </m:r>
                                </m:e>
                              </m:acc>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num>
                            <m:den>
                              <m:f>
                                <m:fPr>
                                  <m:type m:val="lin"/>
                                  <m:ctrlPr>
                                    <a:rPr kumimoji="1" lang="en-US" altLang="ja-JP" sz="2400" b="0" i="1" smtClean="0">
                                      <a:latin typeface="Cambria Math" panose="02040503050406030204" pitchFamily="18" charset="0"/>
                                      <a:ea typeface="Cambria Math" panose="02040503050406030204" pitchFamily="18" charset="0"/>
                                    </a:rPr>
                                  </m:ctrlPr>
                                </m:fPr>
                                <m:num>
                                  <m:r>
                                    <a:rPr kumimoji="1" lang="ja-JP" altLang="en-US" sz="2400" b="0" i="1" smtClean="0">
                                      <a:latin typeface="Cambria Math" panose="02040503050406030204" pitchFamily="18" charset="0"/>
                                      <a:ea typeface="Cambria Math" panose="02040503050406030204" pitchFamily="18" charset="0"/>
                                    </a:rPr>
                                    <m:t>𝜎</m:t>
                                  </m:r>
                                </m:num>
                                <m:den>
                                  <m:rad>
                                    <m:radPr>
                                      <m:degHide m:val="on"/>
                                      <m:ctrlPr>
                                        <a:rPr kumimoji="1" lang="en-US" altLang="ja-JP" sz="2400" b="0" i="1" smtClean="0">
                                          <a:latin typeface="Cambria Math" panose="02040503050406030204" pitchFamily="18" charset="0"/>
                                          <a:ea typeface="Cambria Math" panose="02040503050406030204" pitchFamily="18" charset="0"/>
                                        </a:rPr>
                                      </m:ctrlPr>
                                    </m:radPr>
                                    <m:deg/>
                                    <m:e>
                                      <m:r>
                                        <a:rPr kumimoji="1" lang="en-US" altLang="ja-JP" sz="2400" b="0" i="1" smtClean="0">
                                          <a:latin typeface="Cambria Math" panose="02040503050406030204" pitchFamily="18" charset="0"/>
                                          <a:ea typeface="Cambria Math" panose="02040503050406030204" pitchFamily="18" charset="0"/>
                                        </a:rPr>
                                        <m:t>𝑛</m:t>
                                      </m:r>
                                    </m:e>
                                  </m:rad>
                                </m:den>
                              </m:f>
                            </m:den>
                          </m:f>
                          <m:r>
                            <a:rPr kumimoji="1" lang="en-US" altLang="ja-JP" sz="2400" b="0" i="1" smtClean="0">
                              <a:latin typeface="Cambria Math" panose="02040503050406030204" pitchFamily="18" charset="0"/>
                              <a:ea typeface="Cambria Math" panose="02040503050406030204" pitchFamily="18" charset="0"/>
                            </a:rPr>
                            <m:t>≤1.96</m:t>
                          </m:r>
                        </m:e>
                      </m:d>
                      <m:r>
                        <m:rPr>
                          <m:brk/>
                        </m:rP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lang="en-US" altLang="ja-JP" sz="2400" i="1">
                              <a:latin typeface="Cambria Math" panose="02040503050406030204" pitchFamily="18" charset="0"/>
                            </a:rPr>
                            <m:t>−1.96</m:t>
                          </m:r>
                          <m:r>
                            <a:rPr lang="en-US" altLang="ja-JP" sz="2400" i="1">
                              <a:latin typeface="Cambria Math" panose="02040503050406030204" pitchFamily="18" charset="0"/>
                              <a:ea typeface="Cambria Math" panose="02040503050406030204" pitchFamily="18" charset="0"/>
                            </a:rPr>
                            <m:t>≤</m:t>
                          </m:r>
                          <m:f>
                            <m:fPr>
                              <m:ctrlPr>
                                <a:rPr lang="en-US" altLang="ja-JP" sz="2400" i="1">
                                  <a:latin typeface="Cambria Math" panose="02040503050406030204" pitchFamily="18" charset="0"/>
                                  <a:ea typeface="Cambria Math" panose="02040503050406030204" pitchFamily="18" charset="0"/>
                                </a:rPr>
                              </m:ctrlPr>
                            </m:fPr>
                            <m:num>
                              <m:acc>
                                <m:accPr>
                                  <m:chr m:val="̅"/>
                                  <m:ctrlPr>
                                    <a:rPr lang="en-US" altLang="ja-JP" sz="2400" i="1">
                                      <a:latin typeface="Cambria Math" panose="02040503050406030204" pitchFamily="18" charset="0"/>
                                      <a:ea typeface="Cambria Math" panose="02040503050406030204" pitchFamily="18" charset="0"/>
                                    </a:rPr>
                                  </m:ctrlPr>
                                </m:accPr>
                                <m:e>
                                  <m:r>
                                    <a:rPr lang="en-US" altLang="ja-JP" sz="2400" b="0" i="1" smtClean="0">
                                      <a:latin typeface="Cambria Math" panose="02040503050406030204" pitchFamily="18" charset="0"/>
                                      <a:ea typeface="Cambria Math" panose="02040503050406030204" pitchFamily="18" charset="0"/>
                                    </a:rPr>
                                    <m:t>𝑋</m:t>
                                  </m:r>
                                </m:e>
                              </m:acc>
                              <m:r>
                                <a:rPr lang="en-US" altLang="ja-JP" sz="2400" i="1">
                                  <a:latin typeface="Cambria Math" panose="02040503050406030204" pitchFamily="18" charset="0"/>
                                </a:rPr>
                                <m:t>−</m:t>
                              </m:r>
                              <m:r>
                                <a:rPr lang="ja-JP" altLang="en-US" sz="2400" i="1">
                                  <a:latin typeface="Cambria Math" panose="02040503050406030204" pitchFamily="18" charset="0"/>
                                </a:rPr>
                                <m:t>𝜇</m:t>
                              </m:r>
                            </m:num>
                            <m:den>
                              <m:r>
                                <a:rPr lang="en-US" altLang="ja-JP" sz="2400" b="0" i="1" smtClean="0">
                                  <a:latin typeface="Cambria Math" panose="02040503050406030204" pitchFamily="18" charset="0"/>
                                </a:rPr>
                                <m:t>4</m:t>
                              </m:r>
                            </m:den>
                          </m:f>
                          <m:r>
                            <a:rPr lang="en-US" altLang="ja-JP" sz="2400" i="1">
                              <a:latin typeface="Cambria Math" panose="02040503050406030204" pitchFamily="18" charset="0"/>
                              <a:ea typeface="Cambria Math" panose="02040503050406030204" pitchFamily="18" charset="0"/>
                            </a:rPr>
                            <m:t>≤1.96</m:t>
                          </m:r>
                        </m:e>
                      </m:d>
                      <m:r>
                        <m:rPr>
                          <m:brk/>
                        </m:rP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lang="en-US" altLang="ja-JP" sz="2400" i="1">
                              <a:latin typeface="Cambria Math" panose="02040503050406030204" pitchFamily="18" charset="0"/>
                              <a:ea typeface="Cambria Math" panose="02040503050406030204" pitchFamily="18" charset="0"/>
                            </a:rPr>
                            <m:t>𝜇</m:t>
                          </m:r>
                          <m:r>
                            <a:rPr lang="en-US" altLang="ja-JP" sz="2400" b="0" i="1" smtClean="0">
                              <a:latin typeface="Cambria Math" panose="02040503050406030204" pitchFamily="18" charset="0"/>
                              <a:ea typeface="Cambria Math" panose="02040503050406030204" pitchFamily="18" charset="0"/>
                            </a:rPr>
                            <m:t>−1.96×4≤</m:t>
                          </m:r>
                          <m:acc>
                            <m:accPr>
                              <m:chr m:val="̅"/>
                              <m:ctrlPr>
                                <a:rPr kumimoji="1" lang="en-US" altLang="ja-JP" sz="2400" b="0" i="1" smtClean="0">
                                  <a:latin typeface="Cambria Math" panose="02040503050406030204" pitchFamily="18" charset="0"/>
                                  <a:ea typeface="Cambria Math" panose="02040503050406030204" pitchFamily="18" charset="0"/>
                                </a:rPr>
                              </m:ctrlPr>
                            </m:accPr>
                            <m:e>
                              <m:r>
                                <a:rPr kumimoji="1" lang="en-US" altLang="ja-JP" sz="2400" b="0" i="1" smtClean="0">
                                  <a:latin typeface="Cambria Math" panose="02040503050406030204" pitchFamily="18" charset="0"/>
                                  <a:ea typeface="Cambria Math" panose="02040503050406030204" pitchFamily="18" charset="0"/>
                                </a:rPr>
                                <m:t>𝑋</m:t>
                              </m:r>
                            </m:e>
                          </m:acc>
                          <m:r>
                            <a:rPr kumimoji="1" lang="en-US" altLang="ja-JP" sz="2400" b="0" i="1" smtClean="0">
                              <a:latin typeface="Cambria Math" panose="02040503050406030204" pitchFamily="18" charset="0"/>
                              <a:ea typeface="Cambria Math" panose="02040503050406030204" pitchFamily="18" charset="0"/>
                            </a:rPr>
                            <m:t>≤</m:t>
                          </m:r>
                          <m:r>
                            <a:rPr kumimoji="1" lang="ja-JP" altLang="en-US" sz="2400" b="0" i="1" smtClean="0">
                              <a:latin typeface="Cambria Math" panose="02040503050406030204" pitchFamily="18" charset="0"/>
                              <a:ea typeface="Cambria Math" panose="02040503050406030204" pitchFamily="18" charset="0"/>
                            </a:rPr>
                            <m:t>𝜇</m:t>
                          </m:r>
                          <m:r>
                            <a:rPr kumimoji="1" lang="en-US" altLang="ja-JP" sz="2400" b="0" i="1" smtClean="0">
                              <a:latin typeface="Cambria Math" panose="02040503050406030204" pitchFamily="18" charset="0"/>
                              <a:ea typeface="Cambria Math" panose="02040503050406030204" pitchFamily="18" charset="0"/>
                            </a:rPr>
                            <m:t>+1.96×4</m:t>
                          </m:r>
                        </m:e>
                      </m:d>
                      <m:r>
                        <m:rPr>
                          <m:brk/>
                        </m:rP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0.95</m:t>
                      </m:r>
                    </m:oMath>
                  </m:oMathPara>
                </a14:m>
                <a:endParaRPr kumimoji="1" lang="ja-JP" altLang="en-US" sz="2400" dirty="0"/>
              </a:p>
            </p:txBody>
          </p:sp>
        </mc:Choice>
        <mc:Fallback>
          <p:sp>
            <p:nvSpPr>
              <p:cNvPr id="9" name="テキスト ボックス 8"/>
              <p:cNvSpPr txBox="1">
                <a:spLocks noRot="1" noChangeAspect="1" noMove="1" noResize="1" noEditPoints="1" noAdjustHandles="1" noChangeArrowheads="1" noChangeShapeType="1" noTextEdit="1"/>
              </p:cNvSpPr>
              <p:nvPr/>
            </p:nvSpPr>
            <p:spPr>
              <a:xfrm>
                <a:off x="1907704" y="3874795"/>
                <a:ext cx="5119607" cy="2467535"/>
              </a:xfrm>
              <a:prstGeom prst="rect">
                <a:avLst/>
              </a:prstGeom>
              <a:blipFill>
                <a:blip r:embed="rId4"/>
                <a:stretch>
                  <a:fillRect l="-11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335173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181557-FE3B-4D3C-AD13-C46DB98D88D9}"/>
              </a:ext>
            </a:extLst>
          </p:cNvPr>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78F2BB88-4952-430B-B5AA-AABE467E7866}"/>
                  </a:ext>
                </a:extLst>
              </p:cNvPr>
              <p:cNvSpPr>
                <a:spLocks noGrp="1"/>
              </p:cNvSpPr>
              <p:nvPr>
                <p:ph idx="1"/>
              </p:nvPr>
            </p:nvSpPr>
            <p:spPr/>
            <p:txBody>
              <a:bodyPr/>
              <a:lstStyle/>
              <a:p>
                <a:r>
                  <a:rPr lang="ja-JP" altLang="en-US" dirty="0"/>
                  <a:t>推定の誤差は，</a:t>
                </a:r>
                <a:r>
                  <a:rPr lang="en-US" altLang="ja-JP" dirty="0"/>
                  <a:t>0.95 </a:t>
                </a:r>
                <a:r>
                  <a:rPr lang="ja-JP" altLang="en-US" dirty="0"/>
                  <a:t>の確率で，</a:t>
                </a:r>
                <a14:m>
                  <m:oMath xmlns:m="http://schemas.openxmlformats.org/officeDocument/2006/math">
                    <m:r>
                      <a:rPr lang="en-US" altLang="ja-JP" b="0" i="1" smtClean="0">
                        <a:latin typeface="Cambria Math" panose="02040503050406030204" pitchFamily="18" charset="0"/>
                      </a:rPr>
                      <m:t>1.96</m:t>
                    </m:r>
                    <m:r>
                      <a:rPr lang="en-US" altLang="ja-JP" b="0" i="1" smtClean="0">
                        <a:latin typeface="Cambria Math" panose="02040503050406030204" pitchFamily="18" charset="0"/>
                        <a:ea typeface="Cambria Math" panose="02040503050406030204" pitchFamily="18" charset="0"/>
                      </a:rPr>
                      <m:t>×4=7.86</m:t>
                    </m:r>
                  </m:oMath>
                </a14:m>
                <a:r>
                  <a:rPr kumimoji="1" lang="ja-JP" altLang="en-US" dirty="0"/>
                  <a:t> 以内である．</a:t>
                </a:r>
              </a:p>
            </p:txBody>
          </p:sp>
        </mc:Choice>
        <mc:Fallback xmlns="">
          <p:sp>
            <p:nvSpPr>
              <p:cNvPr id="3" name="コンテンツ プレースホルダー 2">
                <a:extLst>
                  <a:ext uri="{FF2B5EF4-FFF2-40B4-BE49-F238E27FC236}">
                    <a16:creationId xmlns:a16="http://schemas.microsoft.com/office/drawing/2014/main" id="{78F2BB88-4952-430B-B5AA-AABE467E7866}"/>
                  </a:ext>
                </a:extLst>
              </p:cNvPr>
              <p:cNvSpPr>
                <a:spLocks noGrp="1" noRot="1" noChangeAspect="1" noMove="1" noResize="1" noEditPoints="1" noAdjustHandles="1" noChangeArrowheads="1" noChangeShapeType="1" noTextEdit="1"/>
              </p:cNvSpPr>
              <p:nvPr>
                <p:ph idx="1"/>
              </p:nvPr>
            </p:nvSpPr>
            <p:spPr>
              <a:blipFill>
                <a:blip r:embed="rId2"/>
                <a:stretch>
                  <a:fillRect l="-1704" t="-2426"/>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 name="テキスト ボックス 3">
                <a:extLst>
                  <a:ext uri="{FF2B5EF4-FFF2-40B4-BE49-F238E27FC236}">
                    <a16:creationId xmlns:a16="http://schemas.microsoft.com/office/drawing/2014/main" id="{8A10DB07-7B0E-4B3E-A4E9-50F62D786014}"/>
                  </a:ext>
                </a:extLst>
              </p:cNvPr>
              <p:cNvSpPr txBox="1"/>
              <p:nvPr/>
            </p:nvSpPr>
            <p:spPr>
              <a:xfrm>
                <a:off x="2123728" y="2924944"/>
                <a:ext cx="3395801"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e>
                          </m:d>
                          <m:r>
                            <a:rPr kumimoji="1" lang="en-US" altLang="ja-JP" sz="2400" b="0" i="1" smtClean="0">
                              <a:latin typeface="Cambria Math" panose="02040503050406030204" pitchFamily="18" charset="0"/>
                              <a:ea typeface="Cambria Math" panose="02040503050406030204" pitchFamily="18" charset="0"/>
                            </a:rPr>
                            <m:t>≤7.86</m:t>
                          </m:r>
                        </m:e>
                      </m:d>
                      <m:r>
                        <a:rPr kumimoji="1" lang="en-US" altLang="ja-JP" sz="2400" b="0" i="1" smtClean="0">
                          <a:latin typeface="Cambria Math" panose="02040503050406030204" pitchFamily="18" charset="0"/>
                        </a:rPr>
                        <m:t>=0.95</m:t>
                      </m:r>
                    </m:oMath>
                  </m:oMathPara>
                </a14:m>
                <a:endParaRPr kumimoji="1" lang="ja-JP" altLang="en-US" sz="2400" dirty="0"/>
              </a:p>
            </p:txBody>
          </p:sp>
        </mc:Choice>
        <mc:Fallback>
          <p:sp>
            <p:nvSpPr>
              <p:cNvPr id="4" name="テキスト ボックス 3">
                <a:extLst>
                  <a:ext uri="{FF2B5EF4-FFF2-40B4-BE49-F238E27FC236}">
                    <a16:creationId xmlns:a16="http://schemas.microsoft.com/office/drawing/2014/main" id="{8A10DB07-7B0E-4B3E-A4E9-50F62D786014}"/>
                  </a:ext>
                </a:extLst>
              </p:cNvPr>
              <p:cNvSpPr txBox="1">
                <a:spLocks noRot="1" noChangeAspect="1" noMove="1" noResize="1" noEditPoints="1" noAdjustHandles="1" noChangeArrowheads="1" noChangeShapeType="1" noTextEdit="1"/>
              </p:cNvSpPr>
              <p:nvPr/>
            </p:nvSpPr>
            <p:spPr>
              <a:xfrm>
                <a:off x="2123728" y="2924944"/>
                <a:ext cx="3395801" cy="369332"/>
              </a:xfrm>
              <a:prstGeom prst="rect">
                <a:avLst/>
              </a:prstGeom>
              <a:blipFill>
                <a:blip r:embed="rId3"/>
                <a:stretch>
                  <a:fillRect l="-1616" t="-5000" r="-2154" b="-233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347062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a:t>テキスト </a:t>
            </a:r>
            <a:r>
              <a:rPr kumimoji="1" lang="en-US" altLang="ja-JP" dirty="0"/>
              <a:t>p.141 </a:t>
            </a:r>
            <a:r>
              <a:rPr kumimoji="1" lang="ja-JP" altLang="en-US" dirty="0"/>
              <a:t>図２，図３</a:t>
            </a:r>
            <a:endParaRPr kumimoji="1" lang="en-US" altLang="ja-JP" dirty="0"/>
          </a:p>
          <a:p>
            <a:r>
              <a:rPr lang="ja-JP" altLang="en-US" dirty="0"/>
              <a:t>図２：大きさ</a:t>
            </a:r>
            <a:r>
              <a:rPr lang="en-US" altLang="ja-JP" dirty="0"/>
              <a:t>25</a:t>
            </a:r>
            <a:r>
              <a:rPr lang="ja-JP" altLang="en-US" dirty="0"/>
              <a:t>の標本をとって標本平均を計算することを何度も繰り返すことをイメージする．このときの標本平均の分布を知った上で，実際には１度だけ標本をとって区間推定を行う．</a:t>
            </a:r>
            <a:endParaRPr lang="en-US" altLang="ja-JP" dirty="0"/>
          </a:p>
          <a:p>
            <a:r>
              <a:rPr kumimoji="1" lang="ja-JP" altLang="en-US" dirty="0"/>
              <a:t>標本平均が</a:t>
            </a:r>
            <a:r>
              <a:rPr kumimoji="1" lang="en-US" altLang="ja-JP" i="1" dirty="0">
                <a:latin typeface="Times New Roman" pitchFamily="18" charset="0"/>
                <a:cs typeface="Times New Roman" pitchFamily="18" charset="0"/>
              </a:rPr>
              <a:t>μ</a:t>
            </a:r>
            <a:r>
              <a:rPr kumimoji="1" lang="en-US" altLang="ja-JP" dirty="0"/>
              <a:t>±8</a:t>
            </a:r>
            <a:r>
              <a:rPr kumimoji="1" lang="ja-JP" altLang="en-US" dirty="0"/>
              <a:t>の区間外</a:t>
            </a:r>
            <a:r>
              <a:rPr lang="ja-JP" altLang="en-US" dirty="0"/>
              <a:t>（</a:t>
            </a:r>
            <a:r>
              <a:rPr lang="en-US" altLang="ja-JP" dirty="0"/>
              <a:t>1.96</a:t>
            </a:r>
            <a:r>
              <a:rPr lang="ja-JP" altLang="en-US" dirty="0"/>
              <a:t> のかわりに </a:t>
            </a:r>
            <a:r>
              <a:rPr lang="en-US" altLang="ja-JP" dirty="0"/>
              <a:t>2 </a:t>
            </a:r>
            <a:r>
              <a:rPr lang="ja-JP" altLang="en-US" dirty="0"/>
              <a:t>を使用）</a:t>
            </a:r>
            <a:r>
              <a:rPr kumimoji="1" lang="ja-JP" altLang="en-US" dirty="0"/>
              <a:t>に外れてしまったとき（</a:t>
            </a:r>
            <a:r>
              <a:rPr lang="en-US" altLang="ja-JP" dirty="0"/>
              <a:t>100</a:t>
            </a:r>
            <a:r>
              <a:rPr lang="ja-JP" altLang="en-US" dirty="0"/>
              <a:t>回中</a:t>
            </a:r>
            <a:r>
              <a:rPr lang="en-US" altLang="ja-JP" dirty="0"/>
              <a:t>5</a:t>
            </a:r>
            <a:r>
              <a:rPr lang="ja-JP" altLang="en-US" dirty="0"/>
              <a:t>回ぐらい</a:t>
            </a:r>
            <a:r>
              <a:rPr kumimoji="1" lang="ja-JP" altLang="en-US" dirty="0"/>
              <a:t>），その標本平均の周りに同じ幅の区間を構成すると，母集団平均 </a:t>
            </a:r>
            <a:r>
              <a:rPr kumimoji="1" lang="en-US" altLang="ja-JP" i="1" dirty="0">
                <a:latin typeface="Times New Roman" pitchFamily="18" charset="0"/>
                <a:cs typeface="Times New Roman" pitchFamily="18" charset="0"/>
              </a:rPr>
              <a:t>μ</a:t>
            </a:r>
            <a:r>
              <a:rPr kumimoji="1" lang="en-US" altLang="ja-JP" dirty="0"/>
              <a:t> </a:t>
            </a:r>
            <a:r>
              <a:rPr lang="ja-JP" altLang="en-US" dirty="0"/>
              <a:t>をはずしている．→ 図３</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356907" y="948597"/>
            <a:ext cx="0" cy="38164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4445139" y="948597"/>
            <a:ext cx="0" cy="38164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33371" y="948597"/>
            <a:ext cx="0" cy="38164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2282285" y="5445224"/>
            <a:ext cx="4176464" cy="0"/>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3821631" y="2484768"/>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4888162" y="1668677"/>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3339990" y="3300859"/>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6859816" y="4116949"/>
            <a:ext cx="216024" cy="21602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p:cNvCxnSpPr/>
          <p:nvPr/>
        </p:nvCxnSpPr>
        <p:spPr>
          <a:xfrm>
            <a:off x="2899376" y="1776689"/>
            <a:ext cx="4176464" cy="0"/>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1841411" y="2592780"/>
            <a:ext cx="4176464" cy="0"/>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359770" y="3408871"/>
            <a:ext cx="4176464" cy="0"/>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4879596" y="4238765"/>
            <a:ext cx="4176464" cy="0"/>
          </a:xfrm>
          <a:prstGeom prst="straightConnector1">
            <a:avLst/>
          </a:prstGeom>
          <a:ln w="285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2" name="オブジェクト 21"/>
          <p:cNvGraphicFramePr>
            <a:graphicFrameLocks noChangeAspect="1"/>
          </p:cNvGraphicFramePr>
          <p:nvPr/>
        </p:nvGraphicFramePr>
        <p:xfrm>
          <a:off x="4199235" y="4787970"/>
          <a:ext cx="491808" cy="549410"/>
        </p:xfrm>
        <a:graphic>
          <a:graphicData uri="http://schemas.openxmlformats.org/presentationml/2006/ole">
            <mc:AlternateContent xmlns:mc="http://schemas.openxmlformats.org/markup-compatibility/2006">
              <mc:Choice xmlns:v="urn:schemas-microsoft-com:vml" Requires="v">
                <p:oleObj spid="_x0000_s37896" name="数式" r:id="rId3" imgW="152280" imgH="164880" progId="Equation.3">
                  <p:embed/>
                </p:oleObj>
              </mc:Choice>
              <mc:Fallback>
                <p:oleObj name="数式" r:id="rId3" imgW="152280" imgH="164880" progId="Equation.3">
                  <p:embed/>
                  <p:pic>
                    <p:nvPicPr>
                      <p:cNvPr id="22" name="オブジェクト 21"/>
                      <p:cNvPicPr/>
                      <p:nvPr/>
                    </p:nvPicPr>
                    <p:blipFill>
                      <a:blip r:embed="rId4"/>
                      <a:stretch>
                        <a:fillRect/>
                      </a:stretch>
                    </p:blipFill>
                    <p:spPr>
                      <a:xfrm>
                        <a:off x="4199235" y="4787970"/>
                        <a:ext cx="491808" cy="549410"/>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3B39F16-3AC4-49CE-9192-24868322B5C5}" type="slidenum">
              <a:rPr kumimoji="1" lang="ja-JP" altLang="en-US" smtClean="0"/>
              <a:t>18</a:t>
            </a:fld>
            <a:endParaRPr kumimoji="1" lang="ja-JP" altLang="en-US"/>
          </a:p>
        </p:txBody>
      </p:sp>
      <mc:AlternateContent xmlns:mc="http://schemas.openxmlformats.org/markup-compatibility/2006" xmlns:a14="http://schemas.microsoft.com/office/drawing/2010/main">
        <mc:Choice Requires="a14">
          <p:sp>
            <p:nvSpPr>
              <p:cNvPr id="3" name="テキスト ボックス 2"/>
              <p:cNvSpPr txBox="1"/>
              <p:nvPr/>
            </p:nvSpPr>
            <p:spPr>
              <a:xfrm>
                <a:off x="1041629" y="2000456"/>
                <a:ext cx="90941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8</m:t>
                      </m:r>
                    </m:oMath>
                  </m:oMathPara>
                </a14:m>
                <a:endParaRPr kumimoji="1" lang="ja-JP" altLang="en-US" sz="28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1041629" y="2000456"/>
                <a:ext cx="909416" cy="430887"/>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6" name="テキスト ボックス 25"/>
              <p:cNvSpPr txBox="1"/>
              <p:nvPr/>
            </p:nvSpPr>
            <p:spPr>
              <a:xfrm>
                <a:off x="735035" y="3656059"/>
                <a:ext cx="90941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8</m:t>
                      </m:r>
                    </m:oMath>
                  </m:oMathPara>
                </a14:m>
                <a:endParaRPr kumimoji="1" lang="ja-JP" altLang="en-US" sz="2800" dirty="0"/>
              </a:p>
            </p:txBody>
          </p:sp>
        </mc:Choice>
        <mc:Fallback xmlns="">
          <p:sp>
            <p:nvSpPr>
              <p:cNvPr id="26" name="テキスト ボックス 25"/>
              <p:cNvSpPr txBox="1">
                <a:spLocks noRot="1" noChangeAspect="1" noMove="1" noResize="1" noEditPoints="1" noAdjustHandles="1" noChangeArrowheads="1" noChangeShapeType="1" noTextEdit="1"/>
              </p:cNvSpPr>
              <p:nvPr/>
            </p:nvSpPr>
            <p:spPr>
              <a:xfrm>
                <a:off x="735035" y="3656059"/>
                <a:ext cx="909416" cy="430887"/>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7" name="テキスト ボックス 26"/>
              <p:cNvSpPr txBox="1"/>
              <p:nvPr/>
            </p:nvSpPr>
            <p:spPr>
              <a:xfrm>
                <a:off x="3500489" y="5563739"/>
                <a:ext cx="91454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sz="2800" i="1" smtClean="0">
                          <a:latin typeface="Cambria Math" panose="02040503050406030204" pitchFamily="18" charset="0"/>
                          <a:ea typeface="Cambria Math" panose="02040503050406030204" pitchFamily="18" charset="0"/>
                        </a:rPr>
                        <m:t>𝜇</m:t>
                      </m:r>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8</m:t>
                      </m:r>
                    </m:oMath>
                  </m:oMathPara>
                </a14:m>
                <a:endParaRPr kumimoji="1" lang="ja-JP" altLang="en-US" sz="2800" dirty="0"/>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3500489" y="5563739"/>
                <a:ext cx="914546" cy="430887"/>
              </a:xfrm>
              <a:prstGeom prst="rect">
                <a:avLst/>
              </a:prstGeom>
              <a:blipFill>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テキスト ボックス 27"/>
              <p:cNvSpPr txBox="1"/>
              <p:nvPr/>
            </p:nvSpPr>
            <p:spPr>
              <a:xfrm>
                <a:off x="6966037" y="4347386"/>
                <a:ext cx="90941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8</m:t>
                      </m:r>
                    </m:oMath>
                  </m:oMathPara>
                </a14:m>
                <a:endParaRPr kumimoji="1" lang="ja-JP" altLang="en-US" sz="2800" dirty="0"/>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6966037" y="4347386"/>
                <a:ext cx="909416" cy="430887"/>
              </a:xfrm>
              <a:prstGeom prst="rect">
                <a:avLst/>
              </a:prstGeom>
              <a:blipFill>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9" name="テキスト ボックス 28"/>
              <p:cNvSpPr txBox="1"/>
              <p:nvPr/>
            </p:nvSpPr>
            <p:spPr>
              <a:xfrm>
                <a:off x="6859816" y="925196"/>
                <a:ext cx="90941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8</m:t>
                      </m:r>
                    </m:oMath>
                  </m:oMathPara>
                </a14:m>
                <a:endParaRPr kumimoji="1" lang="ja-JP" altLang="en-US" sz="2800" dirty="0"/>
              </a:p>
            </p:txBody>
          </p:sp>
        </mc:Choice>
        <mc:Fallback xmlns="">
          <p:sp>
            <p:nvSpPr>
              <p:cNvPr id="29" name="テキスト ボックス 28"/>
              <p:cNvSpPr txBox="1">
                <a:spLocks noRot="1" noChangeAspect="1" noMove="1" noResize="1" noEditPoints="1" noAdjustHandles="1" noChangeArrowheads="1" noChangeShapeType="1" noTextEdit="1"/>
              </p:cNvSpPr>
              <p:nvPr/>
            </p:nvSpPr>
            <p:spPr>
              <a:xfrm>
                <a:off x="6859816" y="925196"/>
                <a:ext cx="909416" cy="430887"/>
              </a:xfrm>
              <a:prstGeom prst="rect">
                <a:avLst/>
              </a:prstGeom>
              <a:blipFill>
                <a:blip r:embed="rId9"/>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78270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normAutofit fontScale="92500" lnSpcReduction="10000"/>
              </a:bodyPr>
              <a:lstStyle/>
              <a:p>
                <a:r>
                  <a:rPr lang="ja-JP" altLang="en-US" dirty="0"/>
                  <a:t>ひとつの標本から得られた標本平均の周りに，同じ幅（</a:t>
                </a:r>
                <a:r>
                  <a:rPr lang="en-US" altLang="ja-JP" dirty="0"/>
                  <a:t>±1.96×4</a:t>
                </a:r>
                <a:r>
                  <a:rPr lang="ja-JP" altLang="en-US" dirty="0"/>
                  <a:t>）の区間を構成すれば，この区間が真の平均を含む確率は </a:t>
                </a:r>
                <a:r>
                  <a:rPr lang="en-US" altLang="ja-JP" dirty="0"/>
                  <a:t>0.95 </a:t>
                </a:r>
                <a:r>
                  <a:rPr lang="ja-JP" altLang="en-US" dirty="0"/>
                  <a:t>である．</a:t>
                </a:r>
                <a:endParaRPr lang="en-US" altLang="ja-JP" dirty="0"/>
              </a:p>
              <a:p>
                <a:endParaRPr lang="en-US" altLang="ja-JP" dirty="0"/>
              </a:p>
              <a:p>
                <a:endParaRPr lang="en-US" altLang="ja-JP" dirty="0"/>
              </a:p>
              <a:p>
                <a:endParaRPr lang="en-US" altLang="ja-JP" dirty="0"/>
              </a:p>
              <a:p>
                <a:endParaRPr lang="en-US" altLang="ja-JP" dirty="0"/>
              </a:p>
              <a:p>
                <a:r>
                  <a:rPr lang="en-US" altLang="ja-JP" dirty="0"/>
                  <a:t>95%</a:t>
                </a:r>
                <a:r>
                  <a:rPr lang="ja-JP" altLang="en-US" dirty="0"/>
                  <a:t>信頼区間は </a:t>
                </a:r>
                <a14:m>
                  <m:oMath xmlns:m="http://schemas.openxmlformats.org/officeDocument/2006/math">
                    <m:acc>
                      <m:accPr>
                        <m:chr m:val="̅"/>
                        <m:ctrlPr>
                          <a:rPr lang="ja-JP" altLang="en-US" i="1" smtClean="0">
                            <a:latin typeface="Cambria Math" panose="02040503050406030204" pitchFamily="18" charset="0"/>
                          </a:rPr>
                        </m:ctrlPr>
                      </m:accPr>
                      <m:e>
                        <m:r>
                          <a:rPr lang="en-US" altLang="ja-JP" b="0" i="1" smtClean="0">
                            <a:latin typeface="Cambria Math" panose="02040503050406030204" pitchFamily="18" charset="0"/>
                          </a:rPr>
                          <m:t>𝑋</m:t>
                        </m:r>
                      </m:e>
                    </m:acc>
                    <m:r>
                      <a:rPr lang="en-US" altLang="ja-JP" b="0" i="1" smtClean="0">
                        <a:latin typeface="Cambria Math" panose="02040503050406030204" pitchFamily="18" charset="0"/>
                      </a:rPr>
                      <m:t>=260</m:t>
                    </m:r>
                  </m:oMath>
                </a14:m>
                <a:r>
                  <a:rPr lang="ja-JP" altLang="en-US" dirty="0"/>
                  <a:t> として得られるが，重要な注意がある．</a:t>
                </a:r>
                <a:endParaRPr lang="en-US" altLang="ja-JP"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481" t="-2695"/>
                </a:stretch>
              </a:blipFill>
            </p:spPr>
            <p:txBody>
              <a:bodyPr/>
              <a:lstStyle/>
              <a:p>
                <a:r>
                  <a:rPr lang="ja-JP" altLang="en-US">
                    <a:noFill/>
                  </a:rPr>
                  <a:t> </a:t>
                </a:r>
              </a:p>
            </p:txBody>
          </p:sp>
        </mc:Fallback>
      </mc:AlternateContent>
      <p:sp>
        <p:nvSpPr>
          <p:cNvPr id="5" name="スライド番号プレースホルダー 4"/>
          <p:cNvSpPr>
            <a:spLocks noGrp="1"/>
          </p:cNvSpPr>
          <p:nvPr>
            <p:ph type="sldNum" sz="quarter" idx="12"/>
          </p:nvPr>
        </p:nvSpPr>
        <p:spPr/>
        <p:txBody>
          <a:bodyPr/>
          <a:lstStyle/>
          <a:p>
            <a:fld id="{D3B39F16-3AC4-49CE-9192-24868322B5C5}" type="slidenum">
              <a:rPr kumimoji="1" lang="ja-JP" altLang="en-US" smtClean="0"/>
              <a:t>19</a:t>
            </a:fld>
            <a:endParaRPr kumimoji="1" lang="ja-JP" altLang="en-US"/>
          </a:p>
        </p:txBody>
      </p:sp>
      <mc:AlternateContent xmlns:mc="http://schemas.openxmlformats.org/markup-compatibility/2006">
        <mc:Choice xmlns:a14="http://schemas.microsoft.com/office/drawing/2010/main" Requires="a14">
          <p:sp>
            <p:nvSpPr>
              <p:cNvPr id="6" name="テキスト ボックス 5"/>
              <p:cNvSpPr txBox="1"/>
              <p:nvPr/>
            </p:nvSpPr>
            <p:spPr>
              <a:xfrm>
                <a:off x="1647481" y="3016314"/>
                <a:ext cx="5924955" cy="17177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acc>
                            <m:accPr>
                              <m:chr m:val="̅"/>
                              <m:ctrlPr>
                                <a:rPr kumimoji="1" lang="en-US" altLang="ja-JP" sz="2800" b="0" i="1" smtClean="0">
                                  <a:latin typeface="Cambria Math" panose="02040503050406030204" pitchFamily="18" charset="0"/>
                                </a:rPr>
                              </m:ctrlPr>
                            </m:accPr>
                            <m:e>
                              <m:r>
                                <a:rPr kumimoji="1" lang="en-US" altLang="ja-JP" sz="2800" b="0" i="1" smtClean="0">
                                  <a:latin typeface="Cambria Math" panose="02040503050406030204" pitchFamily="18" charset="0"/>
                                </a:rPr>
                                <m:t>𝑋</m:t>
                              </m:r>
                            </m:e>
                          </m:acc>
                          <m:r>
                            <a:rPr kumimoji="1" lang="en-US" altLang="ja-JP" sz="2800" b="0" i="1" smtClean="0">
                              <a:latin typeface="Cambria Math" panose="02040503050406030204" pitchFamily="18" charset="0"/>
                            </a:rPr>
                            <m:t>−1.96</m:t>
                          </m:r>
                          <m:r>
                            <a:rPr kumimoji="1" lang="en-US" altLang="ja-JP" sz="2800" b="0" i="1" smtClean="0">
                              <a:latin typeface="Cambria Math" panose="02040503050406030204" pitchFamily="18" charset="0"/>
                              <a:ea typeface="Cambria Math" panose="02040503050406030204" pitchFamily="18" charset="0"/>
                            </a:rPr>
                            <m:t>×4≤</m:t>
                          </m:r>
                          <m:r>
                            <a:rPr kumimoji="1" lang="ja-JP" altLang="en-US" sz="2800" b="0" i="1" smtClean="0">
                              <a:latin typeface="Cambria Math" panose="02040503050406030204" pitchFamily="18" charset="0"/>
                              <a:ea typeface="Cambria Math" panose="02040503050406030204" pitchFamily="18" charset="0"/>
                            </a:rPr>
                            <m:t>𝜇</m:t>
                          </m:r>
                          <m:r>
                            <a:rPr kumimoji="1" lang="ja-JP" altLang="en-US" sz="2800" b="0" i="1" smtClean="0">
                              <a:latin typeface="Cambria Math" panose="02040503050406030204" pitchFamily="18" charset="0"/>
                              <a:ea typeface="Cambria Math" panose="02040503050406030204" pitchFamily="18" charset="0"/>
                            </a:rPr>
                            <m:t>≤</m:t>
                          </m:r>
                          <m:acc>
                            <m:accPr>
                              <m:chr m:val="̅"/>
                              <m:ctrlPr>
                                <a:rPr kumimoji="1" lang="ja-JP" altLang="en-US" sz="2800" b="0" i="1" smtClean="0">
                                  <a:latin typeface="Cambria Math" panose="02040503050406030204" pitchFamily="18" charset="0"/>
                                </a:rPr>
                              </m:ctrlPr>
                            </m:accPr>
                            <m:e>
                              <m:r>
                                <a:rPr kumimoji="1" lang="en-US" altLang="ja-JP" sz="2800" b="0" i="1" smtClean="0">
                                  <a:latin typeface="Cambria Math" panose="02040503050406030204" pitchFamily="18" charset="0"/>
                                </a:rPr>
                                <m:t>𝑋</m:t>
                              </m:r>
                            </m:e>
                          </m:acc>
                          <m:r>
                            <a:rPr kumimoji="1" lang="en-US" altLang="ja-JP" sz="2800" b="0" i="1" smtClean="0">
                              <a:latin typeface="Cambria Math" panose="02040503050406030204" pitchFamily="18" charset="0"/>
                            </a:rPr>
                            <m:t>+1.96</m:t>
                          </m:r>
                          <m:r>
                            <a:rPr kumimoji="1" lang="en-US" altLang="ja-JP" sz="2800" b="0" i="1" smtClean="0">
                              <a:latin typeface="Cambria Math" panose="02040503050406030204" pitchFamily="18" charset="0"/>
                              <a:ea typeface="Cambria Math" panose="02040503050406030204" pitchFamily="18" charset="0"/>
                            </a:rPr>
                            <m:t>×4</m:t>
                          </m:r>
                        </m:e>
                      </m:d>
                      <m:r>
                        <m:rPr>
                          <m:brk/>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acc>
                            <m:accPr>
                              <m:chr m:val="̅"/>
                              <m:ctrlPr>
                                <a:rPr kumimoji="1" lang="en-US" altLang="ja-JP" sz="2800" b="0" i="1" smtClean="0">
                                  <a:latin typeface="Cambria Math" panose="02040503050406030204" pitchFamily="18" charset="0"/>
                                </a:rPr>
                              </m:ctrlPr>
                            </m:accPr>
                            <m:e>
                              <m:r>
                                <a:rPr kumimoji="1" lang="en-US" altLang="ja-JP" sz="2800" b="0" i="1" smtClean="0">
                                  <a:latin typeface="Cambria Math" panose="02040503050406030204" pitchFamily="18" charset="0"/>
                                </a:rPr>
                                <m:t>𝑋</m:t>
                              </m:r>
                            </m:e>
                          </m:acc>
                          <m:r>
                            <a:rPr lang="en-US" altLang="ja-JP" sz="2800" i="1">
                              <a:latin typeface="Cambria Math" panose="02040503050406030204" pitchFamily="18" charset="0"/>
                            </a:rPr>
                            <m:t>−1.96</m:t>
                          </m:r>
                          <m:r>
                            <a:rPr lang="en-US" altLang="ja-JP" sz="2800" i="1">
                              <a:latin typeface="Cambria Math" panose="02040503050406030204" pitchFamily="18" charset="0"/>
                              <a:ea typeface="Cambria Math" panose="02040503050406030204" pitchFamily="18" charset="0"/>
                            </a:rPr>
                            <m:t>×4≤</m:t>
                          </m:r>
                          <m:r>
                            <a:rPr lang="ja-JP" altLang="en-US" sz="2800" i="1">
                              <a:latin typeface="Cambria Math" panose="02040503050406030204" pitchFamily="18" charset="0"/>
                              <a:ea typeface="Cambria Math" panose="02040503050406030204" pitchFamily="18" charset="0"/>
                            </a:rPr>
                            <m:t>𝜇</m:t>
                          </m:r>
                          <m:r>
                            <a:rPr lang="ja-JP" altLang="en-US" sz="2800" i="1">
                              <a:latin typeface="Cambria Math" panose="02040503050406030204" pitchFamily="18" charset="0"/>
                              <a:ea typeface="Cambria Math" panose="02040503050406030204" pitchFamily="18" charset="0"/>
                            </a:rPr>
                            <m:t>≤</m:t>
                          </m:r>
                          <m:acc>
                            <m:accPr>
                              <m:chr m:val="̅"/>
                              <m:ctrlPr>
                                <a:rPr kumimoji="1" lang="ja-JP" altLang="en-US" sz="2800" b="0" i="1" smtClean="0">
                                  <a:latin typeface="Cambria Math" panose="02040503050406030204" pitchFamily="18" charset="0"/>
                                </a:rPr>
                              </m:ctrlPr>
                            </m:accPr>
                            <m:e>
                              <m:r>
                                <a:rPr kumimoji="1" lang="en-US" altLang="ja-JP" sz="2800" b="0" i="1" smtClean="0">
                                  <a:latin typeface="Cambria Math" panose="02040503050406030204" pitchFamily="18" charset="0"/>
                                </a:rPr>
                                <m:t>𝑋</m:t>
                              </m:r>
                            </m:e>
                          </m:acc>
                          <m:r>
                            <a:rPr lang="ja-JP" altLang="en-US" sz="2800" i="1">
                              <a:latin typeface="Cambria Math" panose="02040503050406030204" pitchFamily="18" charset="0"/>
                              <a:ea typeface="Cambria Math" panose="02040503050406030204" pitchFamily="18" charset="0"/>
                            </a:rPr>
                            <m:t>−1.96</m:t>
                          </m:r>
                          <m:r>
                            <a:rPr lang="en-US" altLang="ja-JP" sz="2800" i="1">
                              <a:latin typeface="Cambria Math" panose="02040503050406030204" pitchFamily="18" charset="0"/>
                            </a:rPr>
                            <m:t>×4</m:t>
                          </m:r>
                        </m:e>
                      </m:d>
                      <m:r>
                        <m:rPr>
                          <m:brk/>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acc>
                            <m:accPr>
                              <m:chr m:val="̅"/>
                              <m:ctrlPr>
                                <a:rPr kumimoji="1" lang="en-US" altLang="ja-JP" sz="2800" b="0" i="1" smtClean="0">
                                  <a:latin typeface="Cambria Math" panose="02040503050406030204" pitchFamily="18" charset="0"/>
                                </a:rPr>
                              </m:ctrlPr>
                            </m:accPr>
                            <m:e>
                              <m:r>
                                <a:rPr kumimoji="1" lang="en-US" altLang="ja-JP" sz="2800" b="0" i="1" smtClean="0">
                                  <a:latin typeface="Cambria Math" panose="02040503050406030204" pitchFamily="18" charset="0"/>
                                </a:rPr>
                                <m:t>𝑋</m:t>
                              </m:r>
                            </m:e>
                          </m:acc>
                          <m:r>
                            <a:rPr kumimoji="1" lang="en-US" altLang="ja-JP" sz="2800" b="0" i="1" smtClean="0">
                              <a:latin typeface="Cambria Math" panose="02040503050406030204" pitchFamily="18" charset="0"/>
                            </a:rPr>
                            <m:t>−7.84</m:t>
                          </m:r>
                          <m:r>
                            <a:rPr kumimoji="1" lang="en-US" altLang="ja-JP" sz="2800" b="0" i="1" smtClean="0">
                              <a:latin typeface="Cambria Math" panose="02040503050406030204" pitchFamily="18" charset="0"/>
                              <a:ea typeface="Cambria Math" panose="02040503050406030204" pitchFamily="18" charset="0"/>
                            </a:rPr>
                            <m:t>≤</m:t>
                          </m:r>
                          <m:r>
                            <a:rPr kumimoji="1" lang="ja-JP" altLang="en-US" sz="2800" b="0" i="1" smtClean="0">
                              <a:latin typeface="Cambria Math" panose="02040503050406030204" pitchFamily="18" charset="0"/>
                              <a:ea typeface="Cambria Math" panose="02040503050406030204" pitchFamily="18" charset="0"/>
                            </a:rPr>
                            <m:t>𝜇</m:t>
                          </m:r>
                          <m:r>
                            <a:rPr kumimoji="1" lang="ja-JP" altLang="en-US" sz="2800" b="0" i="1" smtClean="0">
                              <a:latin typeface="Cambria Math" panose="02040503050406030204" pitchFamily="18" charset="0"/>
                              <a:ea typeface="Cambria Math" panose="02040503050406030204" pitchFamily="18" charset="0"/>
                            </a:rPr>
                            <m:t>≤</m:t>
                          </m:r>
                          <m:acc>
                            <m:accPr>
                              <m:chr m:val="̅"/>
                              <m:ctrlPr>
                                <a:rPr kumimoji="1" lang="ja-JP" altLang="en-US" sz="2800" b="0" i="1" smtClean="0">
                                  <a:latin typeface="Cambria Math" panose="02040503050406030204" pitchFamily="18" charset="0"/>
                                </a:rPr>
                              </m:ctrlPr>
                            </m:accPr>
                            <m:e>
                              <m:r>
                                <a:rPr kumimoji="1" lang="en-US" altLang="ja-JP" sz="2800" b="0" i="1" smtClean="0">
                                  <a:latin typeface="Cambria Math" panose="02040503050406030204" pitchFamily="18" charset="0"/>
                                </a:rPr>
                                <m:t>𝑋</m:t>
                              </m:r>
                            </m:e>
                          </m:acc>
                          <m:r>
                            <a:rPr kumimoji="1" lang="en-US" altLang="ja-JP" sz="2800" b="0" i="1" smtClean="0">
                              <a:latin typeface="Cambria Math" panose="02040503050406030204" pitchFamily="18" charset="0"/>
                            </a:rPr>
                            <m:t>+7.84</m:t>
                          </m:r>
                        </m:e>
                      </m:d>
                      <m:r>
                        <m:rPr>
                          <m:brk/>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0.95</m:t>
                      </m:r>
                    </m:oMath>
                  </m:oMathPara>
                </a14:m>
                <a:endParaRPr kumimoji="1" lang="en-US" altLang="ja-JP" sz="2800" b="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1647481" y="3016314"/>
                <a:ext cx="5924955" cy="1717778"/>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93121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１．点推定と区間推定</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u="sng" dirty="0">
                <a:solidFill>
                  <a:srgbClr val="FF0000"/>
                </a:solidFill>
              </a:rPr>
              <a:t>母数</a:t>
            </a:r>
            <a:r>
              <a:rPr lang="ja-JP" altLang="en-US" dirty="0"/>
              <a:t>（</a:t>
            </a:r>
            <a:r>
              <a:rPr lang="en-US" altLang="ja-JP" dirty="0"/>
              <a:t>parameter</a:t>
            </a:r>
            <a:r>
              <a:rPr lang="ja-JP" altLang="en-US" dirty="0"/>
              <a:t>）：</a:t>
            </a:r>
            <a:r>
              <a:rPr kumimoji="1" lang="ja-JP" altLang="en-US" dirty="0"/>
              <a:t>母集団の確率分布を特徴づける特性値．</a:t>
            </a:r>
            <a:endParaRPr kumimoji="1" lang="en-US" altLang="ja-JP" dirty="0"/>
          </a:p>
          <a:p>
            <a:pPr lvl="1"/>
            <a:r>
              <a:rPr lang="ja-JP" altLang="en-US" dirty="0"/>
              <a:t>正規</a:t>
            </a:r>
            <a:r>
              <a:rPr kumimoji="1" lang="ja-JP" altLang="en-US" dirty="0"/>
              <a:t>分布における平均と分散</a:t>
            </a:r>
            <a:endParaRPr kumimoji="1" lang="en-US" altLang="ja-JP" dirty="0"/>
          </a:p>
          <a:p>
            <a:pPr lvl="1"/>
            <a:r>
              <a:rPr lang="ja-JP" altLang="en-US" dirty="0"/>
              <a:t>２項分布における試行数と成功確率</a:t>
            </a:r>
            <a:endParaRPr lang="en-US" altLang="ja-JP" dirty="0"/>
          </a:p>
          <a:p>
            <a:r>
              <a:rPr kumimoji="1" lang="ja-JP" altLang="en-US" dirty="0"/>
              <a:t>母数を推定する方法は？</a:t>
            </a:r>
            <a:endParaRPr kumimoji="1" lang="en-US" altLang="ja-JP" dirty="0"/>
          </a:p>
          <a:p>
            <a:pPr lvl="1"/>
            <a:r>
              <a:rPr kumimoji="1" lang="ja-JP" altLang="en-US" u="sng" dirty="0">
                <a:solidFill>
                  <a:srgbClr val="FF0000"/>
                </a:solidFill>
              </a:rPr>
              <a:t>点推定</a:t>
            </a:r>
            <a:r>
              <a:rPr kumimoji="1" lang="ja-JP" altLang="en-US" dirty="0"/>
              <a:t>（</a:t>
            </a:r>
            <a:r>
              <a:rPr kumimoji="1" lang="en-US" altLang="ja-JP" dirty="0"/>
              <a:t>point estimate</a:t>
            </a:r>
            <a:r>
              <a:rPr kumimoji="1" lang="ja-JP" altLang="en-US" dirty="0"/>
              <a:t>）：標本から計算される統計量</a:t>
            </a:r>
            <a:r>
              <a:rPr lang="ja-JP" altLang="en-US" dirty="0"/>
              <a:t>を推定値とする（標本平均は母集団平均の推定値） → 第６章で学習済み</a:t>
            </a:r>
            <a:endParaRPr lang="en-US" altLang="ja-JP" dirty="0"/>
          </a:p>
          <a:p>
            <a:pPr lvl="1"/>
            <a:r>
              <a:rPr kumimoji="1" lang="ja-JP" altLang="en-US" u="sng" dirty="0">
                <a:solidFill>
                  <a:srgbClr val="FF0000"/>
                </a:solidFill>
              </a:rPr>
              <a:t>区間推定</a:t>
            </a:r>
            <a:r>
              <a:rPr kumimoji="1" lang="ja-JP" altLang="en-US" dirty="0"/>
              <a:t>（</a:t>
            </a:r>
            <a:r>
              <a:rPr kumimoji="1" lang="en-US" altLang="ja-JP" dirty="0"/>
              <a:t>interval  estimate</a:t>
            </a:r>
            <a:r>
              <a:rPr kumimoji="1" lang="ja-JP" altLang="en-US" dirty="0"/>
              <a:t>） </a:t>
            </a:r>
            <a:r>
              <a:rPr lang="ja-JP" altLang="en-US" dirty="0"/>
              <a:t>→ 今日の学習</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224E69-E089-4085-B00C-9CC946ED6D4B}"/>
              </a:ext>
            </a:extLst>
          </p:cNvPr>
          <p:cNvSpPr>
            <a:spLocks noGrp="1"/>
          </p:cNvSpPr>
          <p:nvPr>
            <p:ph type="title"/>
          </p:nvPr>
        </p:nvSpPr>
        <p:spPr/>
        <p:txBody>
          <a:bodyPr/>
          <a:lstStyle/>
          <a:p>
            <a:endParaRPr kumimoji="1" lang="ja-JP" altLang="en-US"/>
          </a:p>
        </p:txBody>
      </p:sp>
      <mc:AlternateContent xmlns:mc="http://schemas.openxmlformats.org/markup-compatibility/2006">
        <mc:Choice xmlns:a14="http://schemas.microsoft.com/office/drawing/2010/main" Requires="a14">
          <p:sp>
            <p:nvSpPr>
              <p:cNvPr id="3" name="コンテンツ プレースホルダー 2">
                <a:extLst>
                  <a:ext uri="{FF2B5EF4-FFF2-40B4-BE49-F238E27FC236}">
                    <a16:creationId xmlns:a16="http://schemas.microsoft.com/office/drawing/2014/main" id="{0827E2F7-98DF-4206-830E-F7FC8577D269}"/>
                  </a:ext>
                </a:extLst>
              </p:cNvPr>
              <p:cNvSpPr>
                <a:spLocks noGrp="1"/>
              </p:cNvSpPr>
              <p:nvPr>
                <p:ph idx="1"/>
              </p:nvPr>
            </p:nvSpPr>
            <p:spPr/>
            <p:txBody>
              <a:bodyPr/>
              <a:lstStyle/>
              <a:p>
                <a14:m>
                  <m:oMath xmlns:m="http://schemas.openxmlformats.org/officeDocument/2006/math">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𝑋</m:t>
                            </m:r>
                          </m:e>
                        </m:acc>
                        <m:r>
                          <a:rPr kumimoji="1" lang="en-US" altLang="ja-JP" sz="3200" b="0" i="1" smtClean="0">
                            <a:latin typeface="Cambria Math" panose="02040503050406030204" pitchFamily="18" charset="0"/>
                          </a:rPr>
                          <m:t>−7.84</m:t>
                        </m:r>
                        <m:r>
                          <a:rPr kumimoji="1" lang="en-US" altLang="ja-JP" sz="3200" b="0" i="1" smtClean="0">
                            <a:latin typeface="Cambria Math" panose="02040503050406030204" pitchFamily="18" charset="0"/>
                            <a:ea typeface="Cambria Math" panose="02040503050406030204" pitchFamily="18" charset="0"/>
                          </a:rPr>
                          <m:t>≤</m:t>
                        </m:r>
                        <m:r>
                          <a:rPr kumimoji="1" lang="ja-JP" altLang="en-US" sz="3200" b="0" i="1" smtClean="0">
                            <a:latin typeface="Cambria Math" panose="02040503050406030204" pitchFamily="18" charset="0"/>
                            <a:ea typeface="Cambria Math" panose="02040503050406030204" pitchFamily="18" charset="0"/>
                          </a:rPr>
                          <m:t>𝜇</m:t>
                        </m:r>
                        <m:r>
                          <a:rPr kumimoji="1" lang="ja-JP" altLang="en-US" sz="3200" b="0" i="1" smtClean="0">
                            <a:latin typeface="Cambria Math" panose="02040503050406030204" pitchFamily="18" charset="0"/>
                            <a:ea typeface="Cambria Math" panose="02040503050406030204" pitchFamily="18" charset="0"/>
                          </a:rPr>
                          <m:t>≤</m:t>
                        </m:r>
                        <m:acc>
                          <m:accPr>
                            <m:chr m:val="̅"/>
                            <m:ctrlPr>
                              <a:rPr kumimoji="1" lang="ja-JP" altLang="en-US" sz="3200" b="0" i="1" smtClean="0">
                                <a:latin typeface="Cambria Math" panose="02040503050406030204" pitchFamily="18" charset="0"/>
                              </a:rPr>
                            </m:ctrlPr>
                          </m:accPr>
                          <m:e>
                            <m:r>
                              <a:rPr kumimoji="1" lang="en-US" altLang="ja-JP" sz="3200" b="0" i="1" smtClean="0">
                                <a:latin typeface="Cambria Math" panose="02040503050406030204" pitchFamily="18" charset="0"/>
                              </a:rPr>
                              <m:t>𝑋</m:t>
                            </m:r>
                          </m:e>
                        </m:acc>
                        <m:r>
                          <a:rPr kumimoji="1" lang="en-US" altLang="ja-JP" sz="3200" b="0" i="1" smtClean="0">
                            <a:latin typeface="Cambria Math" panose="02040503050406030204" pitchFamily="18" charset="0"/>
                          </a:rPr>
                          <m:t>+7.84</m:t>
                        </m:r>
                      </m:e>
                    </m:d>
                    <m:r>
                      <a:rPr kumimoji="1" lang="en-US" altLang="ja-JP" sz="3200" b="0" i="1" smtClean="0">
                        <a:latin typeface="Cambria Math" panose="02040503050406030204" pitchFamily="18" charset="0"/>
                      </a:rPr>
                      <m:t>=0.95</m:t>
                    </m:r>
                  </m:oMath>
                </a14:m>
                <a:r>
                  <a:rPr kumimoji="1" lang="ja-JP" altLang="en-US" dirty="0"/>
                  <a:t> という式において，確率変数は </a:t>
                </a:r>
                <a14:m>
                  <m:oMath xmlns:m="http://schemas.openxmlformats.org/officeDocument/2006/math">
                    <m:acc>
                      <m:accPr>
                        <m:chr m:val="̅"/>
                        <m:ctrlPr>
                          <a:rPr kumimoji="1" lang="ja-JP" altLang="en-US" i="1" smtClean="0">
                            <a:latin typeface="Cambria Math" panose="02040503050406030204" pitchFamily="18" charset="0"/>
                          </a:rPr>
                        </m:ctrlPr>
                      </m:accPr>
                      <m:e>
                        <m:r>
                          <a:rPr kumimoji="1" lang="en-US" altLang="ja-JP" b="0" i="1" smtClean="0">
                            <a:latin typeface="Cambria Math" panose="02040503050406030204" pitchFamily="18" charset="0"/>
                          </a:rPr>
                          <m:t>𝑋</m:t>
                        </m:r>
                      </m:e>
                    </m:acc>
                  </m:oMath>
                </a14:m>
                <a:r>
                  <a:rPr kumimoji="1" lang="ja-JP" altLang="en-US" dirty="0"/>
                  <a:t> である．</a:t>
                </a:r>
                <a:endParaRPr kumimoji="1" lang="en-US" altLang="ja-JP" dirty="0"/>
              </a:p>
              <a:p>
                <a:pPr lvl="1"/>
                <a:r>
                  <a:rPr lang="ja-JP" altLang="en-US" dirty="0"/>
                  <a:t>母平均は未知だが定数</a:t>
                </a:r>
                <a:endParaRPr lang="en-US" altLang="ja-JP" dirty="0"/>
              </a:p>
              <a:p>
                <a:pPr lvl="1"/>
                <a:r>
                  <a:rPr kumimoji="1" lang="ja-JP" altLang="en-US" dirty="0"/>
                  <a:t>変動するのは母平均ではなく区間</a:t>
                </a:r>
                <a:endParaRPr kumimoji="1" lang="en-US" altLang="ja-JP" dirty="0"/>
              </a:p>
              <a:p>
                <a:r>
                  <a:rPr kumimoji="1" lang="ja-JP" altLang="en-US" dirty="0"/>
                  <a:t>標本平均がひとたび得られた後では，その値（</a:t>
                </a:r>
                <a14:m>
                  <m:oMath xmlns:m="http://schemas.openxmlformats.org/officeDocument/2006/math">
                    <m:acc>
                      <m:accPr>
                        <m:chr m:val="̅"/>
                        <m:ctrlPr>
                          <a:rPr kumimoji="1" lang="ja-JP" altLang="en-US" i="1" smtClean="0">
                            <a:latin typeface="Cambria Math" panose="02040503050406030204" pitchFamily="18" charset="0"/>
                          </a:rPr>
                        </m:ctrlPr>
                      </m:accPr>
                      <m:e>
                        <m:r>
                          <a:rPr kumimoji="1" lang="en-US" altLang="ja-JP" b="0" i="1" smtClean="0">
                            <a:latin typeface="Cambria Math" panose="02040503050406030204" pitchFamily="18" charset="0"/>
                          </a:rPr>
                          <m:t>𝑥</m:t>
                        </m:r>
                      </m:e>
                    </m:acc>
                    <m:r>
                      <a:rPr kumimoji="1" lang="en-US" altLang="ja-JP" b="0" i="1" smtClean="0">
                        <a:latin typeface="Cambria Math" panose="02040503050406030204" pitchFamily="18" charset="0"/>
                      </a:rPr>
                      <m:t>=260</m:t>
                    </m:r>
                  </m:oMath>
                </a14:m>
                <a:r>
                  <a:rPr kumimoji="1" lang="ja-JP" altLang="en-US" dirty="0"/>
                  <a:t>）を用いて </a:t>
                </a:r>
                <a14:m>
                  <m:oMath xmlns:m="http://schemas.openxmlformats.org/officeDocument/2006/math">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r>
                          <a:rPr kumimoji="1" lang="en-US" altLang="ja-JP" sz="3200" b="0" i="1" smtClean="0">
                            <a:latin typeface="Cambria Math" panose="02040503050406030204" pitchFamily="18" charset="0"/>
                          </a:rPr>
                          <m:t>252.16</m:t>
                        </m:r>
                        <m:r>
                          <a:rPr kumimoji="1" lang="en-US" altLang="ja-JP" sz="3200" b="0" i="1" smtClean="0">
                            <a:latin typeface="Cambria Math" panose="02040503050406030204" pitchFamily="18" charset="0"/>
                            <a:ea typeface="Cambria Math" panose="02040503050406030204" pitchFamily="18" charset="0"/>
                          </a:rPr>
                          <m:t>≤</m:t>
                        </m:r>
                        <m:r>
                          <a:rPr kumimoji="1" lang="ja-JP" altLang="en-US" sz="3200" b="0" i="1" smtClean="0">
                            <a:latin typeface="Cambria Math" panose="02040503050406030204" pitchFamily="18" charset="0"/>
                            <a:ea typeface="Cambria Math" panose="02040503050406030204" pitchFamily="18" charset="0"/>
                          </a:rPr>
                          <m:t>𝜇</m:t>
                        </m:r>
                        <m:r>
                          <a:rPr kumimoji="1" lang="ja-JP" altLang="en-US" sz="3200" b="0" i="1" smtClean="0">
                            <a:latin typeface="Cambria Math" panose="02040503050406030204" pitchFamily="18" charset="0"/>
                            <a:ea typeface="Cambria Math" panose="02040503050406030204" pitchFamily="18" charset="0"/>
                          </a:rPr>
                          <m:t>≤267.8</m:t>
                        </m:r>
                        <m:r>
                          <a:rPr kumimoji="1" lang="en-US" altLang="ja-JP" sz="3200" b="0" i="1" smtClean="0">
                            <a:latin typeface="Cambria Math" panose="02040503050406030204" pitchFamily="18" charset="0"/>
                            <a:ea typeface="Cambria Math" panose="02040503050406030204" pitchFamily="18" charset="0"/>
                          </a:rPr>
                          <m:t>4</m:t>
                        </m:r>
                      </m:e>
                    </m:d>
                    <m:r>
                      <a:rPr kumimoji="1" lang="en-US" altLang="ja-JP" sz="3200" b="0" i="1" smtClean="0">
                        <a:latin typeface="Cambria Math" panose="02040503050406030204" pitchFamily="18" charset="0"/>
                      </a:rPr>
                      <m:t>=0.95</m:t>
                    </m:r>
                  </m:oMath>
                </a14:m>
                <a:r>
                  <a:rPr kumimoji="1" lang="ja-JP" altLang="en-US" dirty="0"/>
                  <a:t> とするのは，</a:t>
                </a:r>
                <a:r>
                  <a:rPr lang="en-US" altLang="ja-JP" dirty="0"/>
                  <a:t> { } </a:t>
                </a:r>
                <a:r>
                  <a:rPr lang="ja-JP" altLang="en-US" dirty="0"/>
                  <a:t>の中に確率変数が含まれないので</a:t>
                </a:r>
                <a:r>
                  <a:rPr kumimoji="1" lang="ja-JP" altLang="en-US" dirty="0"/>
                  <a:t>ナンセンス．</a:t>
                </a:r>
              </a:p>
            </p:txBody>
          </p:sp>
        </mc:Choice>
        <mc:Fallback>
          <p:sp>
            <p:nvSpPr>
              <p:cNvPr id="3" name="コンテンツ プレースホルダー 2">
                <a:extLst>
                  <a:ext uri="{FF2B5EF4-FFF2-40B4-BE49-F238E27FC236}">
                    <a16:creationId xmlns:a16="http://schemas.microsoft.com/office/drawing/2014/main" id="{0827E2F7-98DF-4206-830E-F7FC8577D269}"/>
                  </a:ext>
                </a:extLst>
              </p:cNvPr>
              <p:cNvSpPr>
                <a:spLocks noGrp="1" noRot="1" noChangeAspect="1" noMove="1" noResize="1" noEditPoints="1" noAdjustHandles="1" noChangeArrowheads="1" noChangeShapeType="1" noTextEdit="1"/>
              </p:cNvSpPr>
              <p:nvPr>
                <p:ph idx="1"/>
              </p:nvPr>
            </p:nvSpPr>
            <p:spPr>
              <a:blipFill>
                <a:blip r:embed="rId2"/>
                <a:stretch>
                  <a:fillRect l="-1704" t="-2426" r="-148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846626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D4CA3-015A-40FC-85B6-6AFE4DAC7EFD}"/>
              </a:ext>
            </a:extLst>
          </p:cNvPr>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DE19AFF-1172-46B2-B10F-3FCF0B2D3736}"/>
                  </a:ext>
                </a:extLst>
              </p:cNvPr>
              <p:cNvSpPr>
                <a:spLocks noGrp="1"/>
              </p:cNvSpPr>
              <p:nvPr>
                <p:ph idx="1"/>
              </p:nvPr>
            </p:nvSpPr>
            <p:spPr/>
            <p:txBody>
              <a:bodyPr/>
              <a:lstStyle/>
              <a:p>
                <a:r>
                  <a:rPr kumimoji="1" lang="ja-JP" altLang="en-US" dirty="0"/>
                  <a:t>母集団分布は </a:t>
                </a:r>
                <a14:m>
                  <m:oMath xmlns:m="http://schemas.openxmlformats.org/officeDocument/2006/math">
                    <m:r>
                      <a:rPr kumimoji="1" lang="en-US" altLang="ja-JP" b="0" i="1" smtClean="0">
                        <a:latin typeface="Cambria Math" panose="02040503050406030204" pitchFamily="18" charset="0"/>
                      </a:rPr>
                      <m:t>𝑁</m:t>
                    </m:r>
                    <m:d>
                      <m:dPr>
                        <m:ctrlPr>
                          <a:rPr kumimoji="1" lang="en-US" altLang="ja-JP" b="0" i="1" smtClean="0">
                            <a:latin typeface="Cambria Math" panose="02040503050406030204" pitchFamily="18" charset="0"/>
                          </a:rPr>
                        </m:ctrlPr>
                      </m:dPr>
                      <m:e>
                        <m:r>
                          <a:rPr kumimoji="1" lang="ja-JP" altLang="en-US" b="0" i="1" smtClean="0">
                            <a:latin typeface="Cambria Math" panose="02040503050406030204" pitchFamily="18" charset="0"/>
                          </a:rPr>
                          <m:t>𝜇</m:t>
                        </m:r>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r>
                              <a:rPr kumimoji="1" lang="ja-JP" altLang="en-US" b="0" i="1" smtClean="0">
                                <a:latin typeface="Cambria Math" panose="02040503050406030204" pitchFamily="18" charset="0"/>
                              </a:rPr>
                              <m:t>𝜎</m:t>
                            </m:r>
                          </m:e>
                          <m:sup>
                            <m:r>
                              <a:rPr kumimoji="1" lang="en-US" altLang="ja-JP" b="0" i="1" smtClean="0">
                                <a:latin typeface="Cambria Math" panose="02040503050406030204" pitchFamily="18" charset="0"/>
                              </a:rPr>
                              <m:t>2</m:t>
                            </m:r>
                          </m:sup>
                        </m:sSup>
                      </m:e>
                    </m:d>
                  </m:oMath>
                </a14:m>
                <a:r>
                  <a:rPr kumimoji="1" lang="ja-JP" altLang="en-US" dirty="0"/>
                  <a:t> であるとする．</a:t>
                </a:r>
                <a:r>
                  <a:rPr lang="ja-JP" altLang="en-US" dirty="0"/>
                  <a:t>あるいは，中心極限定理が成立する大標本であるとする．</a:t>
                </a:r>
                <a:endParaRPr kumimoji="1" lang="en-US" altLang="ja-JP" dirty="0"/>
              </a:p>
              <a:p>
                <a:r>
                  <a:rPr kumimoji="1" lang="ja-JP" altLang="en-US" dirty="0"/>
                  <a:t>このとき，以下の手続きで構成される信頼区間が母平均をとらえられる確率は </a:t>
                </a:r>
                <a:r>
                  <a:rPr lang="en-US" altLang="ja-JP" dirty="0"/>
                  <a:t>0</a:t>
                </a:r>
                <a:r>
                  <a:rPr kumimoji="1" lang="en-US" altLang="ja-JP" dirty="0"/>
                  <a:t>.95 </a:t>
                </a:r>
                <a:r>
                  <a:rPr kumimoji="1" lang="ja-JP" altLang="en-US" dirty="0"/>
                  <a:t>である．</a:t>
                </a:r>
                <a:endParaRPr kumimoji="1" lang="en-US" altLang="ja-JP" dirty="0"/>
              </a:p>
              <a:p>
                <a:pPr lvl="1"/>
                <a:r>
                  <a:rPr kumimoji="1" lang="ja-JP" altLang="en-US" dirty="0"/>
                  <a:t>大きさ </a:t>
                </a:r>
                <a:r>
                  <a:rPr kumimoji="1" lang="en-US" altLang="ja-JP" i="1" dirty="0">
                    <a:latin typeface="Times New Roman" panose="02020603050405020304" pitchFamily="18" charset="0"/>
                    <a:cs typeface="Times New Roman" panose="02020603050405020304" pitchFamily="18" charset="0"/>
                  </a:rPr>
                  <a:t>n</a:t>
                </a:r>
                <a:r>
                  <a:rPr kumimoji="1" lang="en-US" altLang="ja-JP" dirty="0"/>
                  <a:t> </a:t>
                </a:r>
                <a:r>
                  <a:rPr kumimoji="1" lang="ja-JP" altLang="en-US" dirty="0"/>
                  <a:t>の標本を無作為抽出し，その標本平均を </a:t>
                </a:r>
                <a14:m>
                  <m:oMath xmlns:m="http://schemas.openxmlformats.org/officeDocument/2006/math">
                    <m:acc>
                      <m:accPr>
                        <m:chr m:val="̅"/>
                        <m:ctrlPr>
                          <a:rPr kumimoji="1" lang="ja-JP" altLang="en-US" i="1" smtClean="0">
                            <a:latin typeface="Cambria Math" panose="02040503050406030204" pitchFamily="18" charset="0"/>
                          </a:rPr>
                        </m:ctrlPr>
                      </m:accPr>
                      <m:e>
                        <m:r>
                          <a:rPr kumimoji="1" lang="en-US" altLang="ja-JP" b="0" i="1" smtClean="0">
                            <a:latin typeface="Cambria Math" panose="02040503050406030204" pitchFamily="18" charset="0"/>
                          </a:rPr>
                          <m:t>𝑥</m:t>
                        </m:r>
                      </m:e>
                    </m:acc>
                  </m:oMath>
                </a14:m>
                <a:r>
                  <a:rPr kumimoji="1" lang="ja-JP" altLang="en-US" dirty="0"/>
                  <a:t> とする．</a:t>
                </a:r>
                <a:endParaRPr kumimoji="1" lang="en-US" altLang="ja-JP" dirty="0"/>
              </a:p>
              <a:p>
                <a:pPr lvl="1"/>
                <a:r>
                  <a:rPr lang="en-US" altLang="ja-JP" dirty="0"/>
                  <a:t>95%</a:t>
                </a:r>
                <a:r>
                  <a:rPr lang="ja-JP" altLang="en-US" dirty="0"/>
                  <a:t>信頼区間 </a:t>
                </a:r>
                <a14:m>
                  <m:oMath xmlns:m="http://schemas.openxmlformats.org/officeDocument/2006/math">
                    <m:acc>
                      <m:accPr>
                        <m:chr m:val="̅"/>
                        <m:ctrlPr>
                          <a:rPr lang="ja-JP" altLang="en-US" i="1" smtClean="0">
                            <a:latin typeface="Cambria Math" panose="02040503050406030204" pitchFamily="18" charset="0"/>
                          </a:rPr>
                        </m:ctrlPr>
                      </m:accPr>
                      <m:e>
                        <m:r>
                          <a:rPr lang="en-US" altLang="ja-JP" b="0" i="1" smtClean="0">
                            <a:latin typeface="Cambria Math" panose="02040503050406030204" pitchFamily="18" charset="0"/>
                          </a:rPr>
                          <m:t>𝑥</m:t>
                        </m:r>
                      </m:e>
                    </m:acc>
                    <m:r>
                      <a:rPr lang="en-US" altLang="ja-JP"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1.96</m:t>
                    </m:r>
                    <m:f>
                      <m:fPr>
                        <m:ctrlPr>
                          <a:rPr lang="en-US" altLang="ja-JP" b="0" i="1" smtClean="0">
                            <a:latin typeface="Cambria Math" panose="02040503050406030204" pitchFamily="18" charset="0"/>
                            <a:ea typeface="Cambria Math" panose="02040503050406030204" pitchFamily="18" charset="0"/>
                          </a:rPr>
                        </m:ctrlPr>
                      </m:fPr>
                      <m:num>
                        <m:r>
                          <a:rPr lang="ja-JP" altLang="en-US" b="0" i="1" smtClean="0">
                            <a:latin typeface="Cambria Math" panose="02040503050406030204" pitchFamily="18" charset="0"/>
                            <a:ea typeface="Cambria Math" panose="02040503050406030204" pitchFamily="18" charset="0"/>
                          </a:rPr>
                          <m:t>𝜎</m:t>
                        </m:r>
                      </m:num>
                      <m:den>
                        <m:rad>
                          <m:radPr>
                            <m:degHide m:val="on"/>
                            <m:ctrlPr>
                              <a:rPr lang="en-US" altLang="ja-JP" b="0" i="1" smtClean="0">
                                <a:latin typeface="Cambria Math" panose="02040503050406030204" pitchFamily="18" charset="0"/>
                                <a:ea typeface="Cambria Math" panose="02040503050406030204" pitchFamily="18" charset="0"/>
                              </a:rPr>
                            </m:ctrlPr>
                          </m:radPr>
                          <m:deg/>
                          <m:e>
                            <m:r>
                              <a:rPr lang="en-US" altLang="ja-JP" b="0" i="1" smtClean="0">
                                <a:latin typeface="Cambria Math" panose="02040503050406030204" pitchFamily="18" charset="0"/>
                                <a:ea typeface="Cambria Math" panose="02040503050406030204" pitchFamily="18" charset="0"/>
                              </a:rPr>
                              <m:t>𝑛</m:t>
                            </m:r>
                          </m:e>
                        </m:rad>
                      </m:den>
                    </m:f>
                  </m:oMath>
                </a14:m>
                <a:r>
                  <a:rPr lang="ja-JP" altLang="en-US" dirty="0"/>
                  <a:t> を構成する．</a:t>
                </a:r>
                <a:endParaRPr kumimoji="1" lang="ja-JP" altLang="en-US" dirty="0"/>
              </a:p>
            </p:txBody>
          </p:sp>
        </mc:Choice>
        <mc:Fallback xmlns="">
          <p:sp>
            <p:nvSpPr>
              <p:cNvPr id="3" name="コンテンツ プレースホルダー 2">
                <a:extLst>
                  <a:ext uri="{FF2B5EF4-FFF2-40B4-BE49-F238E27FC236}">
                    <a16:creationId xmlns:a16="http://schemas.microsoft.com/office/drawing/2014/main" id="{2DE19AFF-1172-46B2-B10F-3FCF0B2D3736}"/>
                  </a:ext>
                </a:extLst>
              </p:cNvPr>
              <p:cNvSpPr>
                <a:spLocks noGrp="1" noRot="1" noChangeAspect="1" noMove="1" noResize="1" noEditPoints="1" noAdjustHandles="1" noChangeArrowheads="1" noChangeShapeType="1" noTextEdit="1"/>
              </p:cNvSpPr>
              <p:nvPr>
                <p:ph idx="1"/>
              </p:nvPr>
            </p:nvSpPr>
            <p:spPr>
              <a:blipFill>
                <a:blip r:embed="rId2"/>
                <a:stretch>
                  <a:fillRect l="-1704" t="-2426" r="-503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86123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母集団平均の信頼区間の公式</a:t>
            </a:r>
            <a:endParaRPr kumimoji="1" lang="ja-JP" altLang="en-US" dirty="0"/>
          </a:p>
        </p:txBody>
      </p:sp>
      <p:sp>
        <p:nvSpPr>
          <p:cNvPr id="3" name="コンテンツ プレースホルダ 2"/>
          <p:cNvSpPr>
            <a:spLocks noGrp="1"/>
          </p:cNvSpPr>
          <p:nvPr>
            <p:ph idx="1"/>
          </p:nvPr>
        </p:nvSpPr>
        <p:spPr/>
        <p:txBody>
          <a:bodyPr/>
          <a:lstStyle/>
          <a:p>
            <a:r>
              <a:rPr kumimoji="1" lang="en-US" altLang="ja-JP" u="sng" dirty="0">
                <a:solidFill>
                  <a:srgbClr val="FF0000"/>
                </a:solidFill>
              </a:rPr>
              <a:t>95%</a:t>
            </a:r>
            <a:r>
              <a:rPr kumimoji="1" lang="ja-JP" altLang="en-US" u="sng" dirty="0">
                <a:solidFill>
                  <a:srgbClr val="FF0000"/>
                </a:solidFill>
              </a:rPr>
              <a:t>信頼区間</a:t>
            </a:r>
            <a:endParaRPr kumimoji="1" lang="en-US" altLang="ja-JP" u="sng" dirty="0">
              <a:solidFill>
                <a:srgbClr val="FF0000"/>
              </a:solidFill>
            </a:endParaRPr>
          </a:p>
          <a:p>
            <a:endParaRPr lang="en-US" altLang="ja-JP" dirty="0"/>
          </a:p>
          <a:p>
            <a:r>
              <a:rPr kumimoji="1" lang="en-US" altLang="ja-JP" u="sng" dirty="0">
                <a:solidFill>
                  <a:srgbClr val="FF0000"/>
                </a:solidFill>
              </a:rPr>
              <a:t>90%</a:t>
            </a:r>
            <a:r>
              <a:rPr kumimoji="1" lang="ja-JP" altLang="en-US" u="sng" dirty="0">
                <a:solidFill>
                  <a:srgbClr val="FF0000"/>
                </a:solidFill>
              </a:rPr>
              <a:t>信頼区間</a:t>
            </a:r>
            <a:endParaRPr kumimoji="1" lang="en-US" altLang="ja-JP" u="sng" dirty="0">
              <a:solidFill>
                <a:srgbClr val="FF0000"/>
              </a:solidFill>
            </a:endParaRPr>
          </a:p>
          <a:p>
            <a:endParaRPr lang="en-US" altLang="ja-JP" dirty="0"/>
          </a:p>
          <a:p>
            <a:endParaRPr kumimoji="1" lang="en-US" altLang="ja-JP" dirty="0"/>
          </a:p>
          <a:p>
            <a:r>
              <a:rPr lang="ja-JP" altLang="en-US" dirty="0"/>
              <a:t>信頼区間を大きくすれば「はずれ」の確率は小さくなるが，大きすぎる信頼区間は意味がない．</a:t>
            </a:r>
            <a:r>
              <a:rPr lang="en-US" altLang="ja-JP" i="1" dirty="0">
                <a:latin typeface="Times New Roman" pitchFamily="18" charset="0"/>
                <a:cs typeface="Times New Roman" pitchFamily="18" charset="0"/>
              </a:rPr>
              <a:t>n</a:t>
            </a:r>
            <a:r>
              <a:rPr lang="en-US" altLang="ja-JP" dirty="0"/>
              <a:t> </a:t>
            </a:r>
            <a:r>
              <a:rPr lang="ja-JP" altLang="en-US" dirty="0"/>
              <a:t>を大きくすると区間を小さくできる</a:t>
            </a:r>
            <a:endParaRPr lang="en-US" altLang="ja-JP" dirty="0"/>
          </a:p>
        </p:txBody>
      </p:sp>
      <mc:AlternateContent xmlns:mc="http://schemas.openxmlformats.org/markup-compatibility/2006" xmlns:a14="http://schemas.microsoft.com/office/drawing/2010/main">
        <mc:Choice Requires="a14">
          <p:sp>
            <p:nvSpPr>
              <p:cNvPr id="6" name="テキスト ボックス 5"/>
              <p:cNvSpPr txBox="1"/>
              <p:nvPr/>
            </p:nvSpPr>
            <p:spPr>
              <a:xfrm>
                <a:off x="3627350" y="1600200"/>
                <a:ext cx="1889300" cy="815480"/>
              </a:xfrm>
              <a:prstGeom prst="rect">
                <a:avLst/>
              </a:prstGeom>
              <a:solidFill>
                <a:srgbClr val="00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1.96</m:t>
                      </m:r>
                      <m:f>
                        <m:fPr>
                          <m:ctrlPr>
                            <a:rPr kumimoji="1" lang="en-US" altLang="ja-JP" sz="2800" b="0" i="1" smtClean="0">
                              <a:latin typeface="Cambria Math" panose="02040503050406030204" pitchFamily="18" charset="0"/>
                              <a:ea typeface="Cambria Math" panose="02040503050406030204" pitchFamily="18" charset="0"/>
                            </a:rPr>
                          </m:ctrlPr>
                        </m:fPr>
                        <m:num>
                          <m:r>
                            <a:rPr kumimoji="1" lang="ja-JP" altLang="en-US" sz="2800" b="0" i="1" smtClean="0">
                              <a:latin typeface="Cambria Math" panose="02040503050406030204" pitchFamily="18" charset="0"/>
                              <a:ea typeface="Cambria Math" panose="02040503050406030204" pitchFamily="18" charset="0"/>
                            </a:rPr>
                            <m:t>𝜎</m:t>
                          </m:r>
                        </m:num>
                        <m:den>
                          <m:rad>
                            <m:radPr>
                              <m:degHide m:val="on"/>
                              <m:ctrlPr>
                                <a:rPr kumimoji="1" lang="en-US" altLang="ja-JP" sz="2800" b="0" i="1" smtClean="0">
                                  <a:latin typeface="Cambria Math" panose="02040503050406030204" pitchFamily="18" charset="0"/>
                                  <a:ea typeface="Cambria Math" panose="02040503050406030204" pitchFamily="18" charset="0"/>
                                </a:rPr>
                              </m:ctrlPr>
                            </m:radPr>
                            <m:deg/>
                            <m:e>
                              <m:r>
                                <a:rPr kumimoji="1" lang="en-US" altLang="ja-JP" sz="2800" b="0" i="1" smtClean="0">
                                  <a:latin typeface="Cambria Math" panose="02040503050406030204" pitchFamily="18" charset="0"/>
                                  <a:ea typeface="Cambria Math" panose="02040503050406030204" pitchFamily="18" charset="0"/>
                                </a:rPr>
                                <m:t>𝑛</m:t>
                              </m:r>
                            </m:e>
                          </m:rad>
                        </m:den>
                      </m:f>
                    </m:oMath>
                  </m:oMathPara>
                </a14:m>
                <a:endParaRPr kumimoji="1" lang="ja-JP" altLang="en-US" sz="28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3627350" y="1600200"/>
                <a:ext cx="1889300" cy="815480"/>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3627350" y="2850184"/>
                <a:ext cx="1889300" cy="815480"/>
              </a:xfrm>
              <a:prstGeom prst="rect">
                <a:avLst/>
              </a:prstGeom>
              <a:solidFill>
                <a:srgbClr val="00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1.64</m:t>
                      </m:r>
                      <m:f>
                        <m:fPr>
                          <m:ctrlPr>
                            <a:rPr kumimoji="1" lang="en-US" altLang="ja-JP" sz="2800" b="0" i="1" smtClean="0">
                              <a:latin typeface="Cambria Math" panose="02040503050406030204" pitchFamily="18" charset="0"/>
                              <a:ea typeface="Cambria Math" panose="02040503050406030204" pitchFamily="18" charset="0"/>
                            </a:rPr>
                          </m:ctrlPr>
                        </m:fPr>
                        <m:num>
                          <m:r>
                            <a:rPr kumimoji="1" lang="ja-JP" altLang="en-US" sz="2800" b="0" i="1" smtClean="0">
                              <a:latin typeface="Cambria Math" panose="02040503050406030204" pitchFamily="18" charset="0"/>
                              <a:ea typeface="Cambria Math" panose="02040503050406030204" pitchFamily="18" charset="0"/>
                            </a:rPr>
                            <m:t>𝜎</m:t>
                          </m:r>
                        </m:num>
                        <m:den>
                          <m:rad>
                            <m:radPr>
                              <m:degHide m:val="on"/>
                              <m:ctrlPr>
                                <a:rPr kumimoji="1" lang="en-US" altLang="ja-JP" sz="2800" b="0" i="1" smtClean="0">
                                  <a:latin typeface="Cambria Math" panose="02040503050406030204" pitchFamily="18" charset="0"/>
                                  <a:ea typeface="Cambria Math" panose="02040503050406030204" pitchFamily="18" charset="0"/>
                                </a:rPr>
                              </m:ctrlPr>
                            </m:radPr>
                            <m:deg/>
                            <m:e>
                              <m:r>
                                <a:rPr kumimoji="1" lang="en-US" altLang="ja-JP" sz="2800" b="0" i="1" smtClean="0">
                                  <a:latin typeface="Cambria Math" panose="02040503050406030204" pitchFamily="18" charset="0"/>
                                  <a:ea typeface="Cambria Math" panose="02040503050406030204" pitchFamily="18" charset="0"/>
                                </a:rPr>
                                <m:t>𝑛</m:t>
                              </m:r>
                            </m:e>
                          </m:rad>
                        </m:den>
                      </m:f>
                    </m:oMath>
                  </m:oMathPara>
                </a14:m>
                <a:endParaRPr kumimoji="1" lang="ja-JP" altLang="en-US" sz="28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3627350" y="2850184"/>
                <a:ext cx="1889300" cy="815480"/>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標本の大きさの決定</a:t>
            </a:r>
          </a:p>
        </p:txBody>
      </p:sp>
      <p:sp>
        <p:nvSpPr>
          <p:cNvPr id="3" name="コンテンツ プレースホルダー 2"/>
          <p:cNvSpPr>
            <a:spLocks noGrp="1"/>
          </p:cNvSpPr>
          <p:nvPr>
            <p:ph idx="1"/>
          </p:nvPr>
        </p:nvSpPr>
        <p:spPr/>
        <p:txBody>
          <a:bodyPr/>
          <a:lstStyle/>
          <a:p>
            <a:r>
              <a:rPr lang="ja-JP" altLang="en-US" dirty="0"/>
              <a:t>標本の大きさが大きくなるほど推定の精度は高くなる．</a:t>
            </a:r>
            <a:endParaRPr lang="en-US" altLang="ja-JP" dirty="0"/>
          </a:p>
          <a:p>
            <a:pPr lvl="1"/>
            <a:r>
              <a:rPr lang="ja-JP" altLang="en-US" dirty="0"/>
              <a:t>信頼区間の幅を狭くできる</a:t>
            </a:r>
            <a:endParaRPr lang="en-US" altLang="ja-JP" dirty="0"/>
          </a:p>
          <a:p>
            <a:r>
              <a:rPr lang="ja-JP" altLang="en-US" dirty="0"/>
              <a:t>しかし，標本を大きくすることにはコストがかかる．</a:t>
            </a:r>
            <a:endParaRPr lang="en-US" altLang="ja-JP" dirty="0"/>
          </a:p>
          <a:p>
            <a:r>
              <a:rPr lang="ja-JP" altLang="en-US" dirty="0"/>
              <a:t>必要とされる推定の精度を得るために，標本の大きさはどれだけ必要か？</a:t>
            </a:r>
            <a:endParaRPr lang="en-US" altLang="ja-JP" dirty="0"/>
          </a:p>
        </p:txBody>
      </p:sp>
    </p:spTree>
    <p:extLst>
      <p:ext uri="{BB962C8B-B14F-4D97-AF65-F5344CB8AC3E}">
        <p14:creationId xmlns:p14="http://schemas.microsoft.com/office/powerpoint/2010/main" val="3248534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テキスト </a:t>
            </a:r>
            <a:r>
              <a:rPr lang="en-US" altLang="ja-JP" dirty="0"/>
              <a:t>p.138 </a:t>
            </a:r>
            <a:r>
              <a:rPr lang="ja-JP" altLang="en-US" dirty="0"/>
              <a:t>問題２</a:t>
            </a:r>
            <a:endParaRPr lang="en-US" altLang="ja-JP" dirty="0"/>
          </a:p>
          <a:p>
            <a:r>
              <a:rPr lang="ja-JP" altLang="en-US" dirty="0"/>
              <a:t>推定の誤差を，</a:t>
            </a:r>
            <a:r>
              <a:rPr lang="en-US" altLang="ja-JP" dirty="0"/>
              <a:t>95%</a:t>
            </a:r>
            <a:r>
              <a:rPr lang="ja-JP" altLang="en-US" dirty="0"/>
              <a:t>の確率で５以下であるようにしたい．</a:t>
            </a:r>
            <a:endParaRPr lang="en-US" altLang="ja-JP" dirty="0"/>
          </a:p>
          <a:p>
            <a:endParaRPr lang="en-US" altLang="ja-JP" dirty="0"/>
          </a:p>
          <a:p>
            <a:r>
              <a:rPr lang="ja-JP" altLang="en-US" dirty="0"/>
              <a:t>標本の大きさはどれだけ必要か？</a:t>
            </a:r>
            <a:endParaRPr lang="en-US" altLang="ja-JP" dirty="0"/>
          </a:p>
          <a:p>
            <a:r>
              <a:rPr lang="ja-JP" altLang="en-US" dirty="0"/>
              <a:t>母集団平均の</a:t>
            </a:r>
            <a:r>
              <a:rPr lang="en-US" altLang="ja-JP" dirty="0"/>
              <a:t>95%</a:t>
            </a:r>
            <a:r>
              <a:rPr lang="ja-JP" altLang="en-US" dirty="0"/>
              <a:t>信頼区間：</a:t>
            </a:r>
            <a:endParaRPr lang="en-US" altLang="ja-JP" dirty="0"/>
          </a:p>
        </p:txBody>
      </p:sp>
      <mc:AlternateContent xmlns:mc="http://schemas.openxmlformats.org/markup-compatibility/2006" xmlns:a14="http://schemas.microsoft.com/office/drawing/2010/main">
        <mc:Choice Requires="a14">
          <p:sp>
            <p:nvSpPr>
              <p:cNvPr id="6" name="テキスト ボックス 5"/>
              <p:cNvSpPr txBox="1"/>
              <p:nvPr/>
            </p:nvSpPr>
            <p:spPr>
              <a:xfrm>
                <a:off x="1763688" y="5066853"/>
                <a:ext cx="1889300" cy="8154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1.96</m:t>
                      </m:r>
                      <m:f>
                        <m:fPr>
                          <m:ctrlPr>
                            <a:rPr kumimoji="1" lang="en-US" altLang="ja-JP" sz="2800" b="0" i="1" smtClean="0">
                              <a:latin typeface="Cambria Math" panose="02040503050406030204" pitchFamily="18" charset="0"/>
                              <a:ea typeface="Cambria Math" panose="02040503050406030204" pitchFamily="18" charset="0"/>
                            </a:rPr>
                          </m:ctrlPr>
                        </m:fPr>
                        <m:num>
                          <m:r>
                            <a:rPr kumimoji="1" lang="ja-JP" altLang="en-US" sz="2800" b="0" i="1" smtClean="0">
                              <a:latin typeface="Cambria Math" panose="02040503050406030204" pitchFamily="18" charset="0"/>
                              <a:ea typeface="Cambria Math" panose="02040503050406030204" pitchFamily="18" charset="0"/>
                            </a:rPr>
                            <m:t>𝜎</m:t>
                          </m:r>
                        </m:num>
                        <m:den>
                          <m:rad>
                            <m:radPr>
                              <m:degHide m:val="on"/>
                              <m:ctrlPr>
                                <a:rPr kumimoji="1" lang="en-US" altLang="ja-JP" sz="2800" b="0" i="1" smtClean="0">
                                  <a:latin typeface="Cambria Math" panose="02040503050406030204" pitchFamily="18" charset="0"/>
                                  <a:ea typeface="Cambria Math" panose="02040503050406030204" pitchFamily="18" charset="0"/>
                                </a:rPr>
                              </m:ctrlPr>
                            </m:radPr>
                            <m:deg/>
                            <m:e>
                              <m:r>
                                <a:rPr kumimoji="1" lang="en-US" altLang="ja-JP" sz="2800" b="0" i="1" smtClean="0">
                                  <a:latin typeface="Cambria Math" panose="02040503050406030204" pitchFamily="18" charset="0"/>
                                  <a:ea typeface="Cambria Math" panose="02040503050406030204" pitchFamily="18" charset="0"/>
                                </a:rPr>
                                <m:t>𝑛</m:t>
                              </m:r>
                            </m:e>
                          </m:rad>
                        </m:den>
                      </m:f>
                    </m:oMath>
                  </m:oMathPara>
                </a14:m>
                <a:endParaRPr kumimoji="1" lang="ja-JP" altLang="en-US" sz="28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763688" y="5066853"/>
                <a:ext cx="1889300" cy="815480"/>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テキスト ボックス 6"/>
              <p:cNvSpPr txBox="1"/>
              <p:nvPr/>
            </p:nvSpPr>
            <p:spPr>
              <a:xfrm>
                <a:off x="1331640" y="3284984"/>
                <a:ext cx="629492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e>
                          </m:d>
                          <m:r>
                            <a:rPr kumimoji="1" lang="en-US" altLang="ja-JP" sz="2400" b="0" i="1" smtClean="0">
                              <a:latin typeface="Cambria Math" panose="02040503050406030204" pitchFamily="18" charset="0"/>
                              <a:ea typeface="Cambria Math" panose="02040503050406030204" pitchFamily="18" charset="0"/>
                            </a:rPr>
                            <m:t>&lt;5</m:t>
                          </m:r>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r>
                            <a:rPr kumimoji="1" lang="en-US" altLang="ja-JP" sz="2400" b="0" i="1" smtClean="0">
                              <a:latin typeface="Cambria Math" panose="02040503050406030204" pitchFamily="18" charset="0"/>
                            </a:rPr>
                            <m:t>−5</m:t>
                          </m:r>
                          <m:r>
                            <a:rPr kumimoji="1" lang="en-US" altLang="ja-JP" sz="2400" b="0" i="1" smtClean="0">
                              <a:latin typeface="Cambria Math" panose="02040503050406030204" pitchFamily="18" charset="0"/>
                              <a:ea typeface="Cambria Math" panose="02040503050406030204" pitchFamily="18" charset="0"/>
                            </a:rPr>
                            <m:t>&lt;</m:t>
                          </m:r>
                          <m:r>
                            <a:rPr kumimoji="1" lang="ja-JP" altLang="en-US" sz="2400" b="0" i="1" smtClean="0">
                              <a:latin typeface="Cambria Math" panose="02040503050406030204" pitchFamily="18" charset="0"/>
                              <a:ea typeface="Cambria Math" panose="02040503050406030204" pitchFamily="18" charset="0"/>
                            </a:rPr>
                            <m:t>𝜇</m:t>
                          </m:r>
                          <m:r>
                            <a:rPr kumimoji="1" lang="en-US" altLang="ja-JP" sz="2400" b="0" i="1" smtClean="0">
                              <a:latin typeface="Cambria Math" panose="02040503050406030204" pitchFamily="18" charset="0"/>
                              <a:ea typeface="Cambria Math" panose="02040503050406030204" pitchFamily="18" charset="0"/>
                            </a:rPr>
                            <m:t>&lt;</m:t>
                          </m:r>
                          <m:acc>
                            <m:accPr>
                              <m:chr m:val="̅"/>
                              <m:ctrlPr>
                                <a:rPr kumimoji="1" lang="en-US" altLang="ja-JP" sz="2400" b="0" i="1" smtClean="0">
                                  <a:latin typeface="Cambria Math" panose="02040503050406030204" pitchFamily="18" charset="0"/>
                                  <a:ea typeface="Cambria Math" panose="02040503050406030204" pitchFamily="18" charset="0"/>
                                </a:rPr>
                              </m:ctrlPr>
                            </m:accPr>
                            <m:e>
                              <m:r>
                                <a:rPr kumimoji="1" lang="en-US" altLang="ja-JP" sz="2400" b="0" i="1" smtClean="0">
                                  <a:latin typeface="Cambria Math" panose="02040503050406030204" pitchFamily="18" charset="0"/>
                                  <a:ea typeface="Cambria Math" panose="02040503050406030204" pitchFamily="18" charset="0"/>
                                </a:rPr>
                                <m:t>𝑋</m:t>
                              </m:r>
                            </m:e>
                          </m:acc>
                          <m:r>
                            <a:rPr kumimoji="1" lang="en-US" altLang="ja-JP" sz="2400" b="0" i="1" smtClean="0">
                              <a:latin typeface="Cambria Math" panose="02040503050406030204" pitchFamily="18" charset="0"/>
                            </a:rPr>
                            <m:t>+5</m:t>
                          </m:r>
                        </m:e>
                      </m:d>
                      <m:r>
                        <a:rPr kumimoji="1" lang="en-US" altLang="ja-JP" sz="2400" b="0" i="1" smtClean="0">
                          <a:latin typeface="Cambria Math" panose="02040503050406030204" pitchFamily="18" charset="0"/>
                        </a:rPr>
                        <m:t>=0.95</m:t>
                      </m:r>
                    </m:oMath>
                  </m:oMathPara>
                </a14:m>
                <a:endParaRPr kumimoji="1" lang="ja-JP" altLang="en-US" sz="24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1331640" y="3284984"/>
                <a:ext cx="6294928" cy="369332"/>
              </a:xfrm>
              <a:prstGeom prst="rect">
                <a:avLst/>
              </a:prstGeom>
              <a:blipFill>
                <a:blip r:embed="rId3"/>
                <a:stretch>
                  <a:fillRect l="-581" t="-5000" r="-871" b="-233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353441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771800" y="1404847"/>
            <a:ext cx="5783956" cy="461665"/>
          </a:xfrm>
          <a:prstGeom prst="rect">
            <a:avLst/>
          </a:prstGeom>
          <a:noFill/>
        </p:spPr>
        <p:txBody>
          <a:bodyPr wrap="none" rtlCol="0">
            <a:spAutoFit/>
          </a:bodyPr>
          <a:lstStyle/>
          <a:p>
            <a:r>
              <a:rPr kumimoji="1" lang="ja-JP" altLang="en-US" sz="2400" dirty="0"/>
              <a:t>を解いて，必要な標本の大きさ </a:t>
            </a:r>
            <a:r>
              <a:rPr kumimoji="1" lang="en-US" altLang="ja-JP" sz="2400" i="1" dirty="0">
                <a:latin typeface="Times New Roman" panose="02020603050405020304" pitchFamily="18" charset="0"/>
                <a:cs typeface="Times New Roman" panose="02020603050405020304" pitchFamily="18" charset="0"/>
              </a:rPr>
              <a:t>n</a:t>
            </a:r>
            <a:r>
              <a:rPr lang="ja-JP" altLang="en-US" sz="2400" dirty="0"/>
              <a:t> を決める．</a:t>
            </a:r>
            <a:endParaRPr kumimoji="1" lang="ja-JP" altLang="en-US" sz="2400" dirty="0"/>
          </a:p>
        </p:txBody>
      </p:sp>
      <p:sp>
        <p:nvSpPr>
          <p:cNvPr id="8" name="テキスト ボックス 7"/>
          <p:cNvSpPr txBox="1"/>
          <p:nvPr/>
        </p:nvSpPr>
        <p:spPr>
          <a:xfrm>
            <a:off x="611560" y="4337529"/>
            <a:ext cx="6833922" cy="1200329"/>
          </a:xfrm>
          <a:prstGeom prst="rect">
            <a:avLst/>
          </a:prstGeom>
          <a:noFill/>
        </p:spPr>
        <p:txBody>
          <a:bodyPr wrap="none" rtlCol="0">
            <a:spAutoFit/>
          </a:bodyPr>
          <a:lstStyle/>
          <a:p>
            <a:r>
              <a:rPr lang="ja-JP" altLang="en-US" sz="2400" dirty="0"/>
              <a:t>よって，必要な標本の大きさは </a:t>
            </a:r>
            <a:r>
              <a:rPr lang="en-US" altLang="ja-JP" sz="2400" i="1" dirty="0">
                <a:latin typeface="Times New Roman" panose="02020603050405020304" pitchFamily="18" charset="0"/>
                <a:cs typeface="Times New Roman" panose="02020603050405020304" pitchFamily="18" charset="0"/>
              </a:rPr>
              <a:t>n</a:t>
            </a:r>
            <a:r>
              <a:rPr lang="en-US" altLang="ja-JP" sz="2400" dirty="0"/>
              <a:t> = 62 </a:t>
            </a:r>
            <a:r>
              <a:rPr lang="ja-JP" altLang="en-US" sz="2400" dirty="0"/>
              <a:t>である．</a:t>
            </a:r>
            <a:endParaRPr lang="en-US" altLang="ja-JP" sz="2400" dirty="0"/>
          </a:p>
          <a:p>
            <a:r>
              <a:rPr kumimoji="1" lang="ja-JP" altLang="en-US" sz="2400" dirty="0"/>
              <a:t>（</a:t>
            </a:r>
            <a:r>
              <a:rPr kumimoji="1" lang="en-US" altLang="ja-JP" sz="2400" i="1" dirty="0">
                <a:latin typeface="Times New Roman" panose="02020603050405020304" pitchFamily="18" charset="0"/>
                <a:cs typeface="Times New Roman" panose="02020603050405020304" pitchFamily="18" charset="0"/>
              </a:rPr>
              <a:t>n</a:t>
            </a:r>
            <a:r>
              <a:rPr kumimoji="1" lang="en-US" altLang="ja-JP" sz="2400" dirty="0"/>
              <a:t> = 61 </a:t>
            </a:r>
            <a:r>
              <a:rPr kumimoji="1" lang="ja-JP" altLang="en-US" sz="2400" dirty="0"/>
              <a:t>では必要な精度を達成できないことに注意．</a:t>
            </a:r>
            <a:endParaRPr kumimoji="1" lang="en-US" altLang="ja-JP" sz="2400" dirty="0"/>
          </a:p>
          <a:p>
            <a:r>
              <a:rPr lang="ja-JP" altLang="en-US" sz="2400" dirty="0"/>
              <a:t>得られた計算結果を</a:t>
            </a:r>
            <a:r>
              <a:rPr kumimoji="1" lang="ja-JP" altLang="en-US" sz="2400" dirty="0"/>
              <a:t>整数に切り上げる）</a:t>
            </a:r>
          </a:p>
        </p:txBody>
      </p:sp>
      <mc:AlternateContent xmlns:mc="http://schemas.openxmlformats.org/markup-compatibility/2006" xmlns:a14="http://schemas.microsoft.com/office/drawing/2010/main">
        <mc:Choice Requires="a14">
          <p:sp>
            <p:nvSpPr>
              <p:cNvPr id="2" name="テキスト ボックス 1"/>
              <p:cNvSpPr txBox="1"/>
              <p:nvPr/>
            </p:nvSpPr>
            <p:spPr>
              <a:xfrm>
                <a:off x="845375" y="1190685"/>
                <a:ext cx="1926425" cy="8899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1.96</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20</m:t>
                          </m:r>
                        </m:num>
                        <m:den>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𝑛</m:t>
                              </m:r>
                            </m:e>
                          </m:rad>
                        </m:den>
                      </m:f>
                      <m:r>
                        <a:rPr kumimoji="1" lang="en-US" altLang="ja-JP" sz="2800" b="0" i="1" smtClean="0">
                          <a:latin typeface="Cambria Math" panose="02040503050406030204" pitchFamily="18" charset="0"/>
                        </a:rPr>
                        <m:t>=5</m:t>
                      </m:r>
                    </m:oMath>
                  </m:oMathPara>
                </a14:m>
                <a:endParaRPr kumimoji="1" lang="ja-JP" altLang="en-US" sz="28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845375" y="1190685"/>
                <a:ext cx="1926425" cy="889987"/>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p:cNvSpPr txBox="1"/>
              <p:nvPr/>
            </p:nvSpPr>
            <p:spPr>
              <a:xfrm>
                <a:off x="1547664" y="2448475"/>
                <a:ext cx="3419911" cy="4356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ad>
                        <m:radPr>
                          <m:degHide m:val="on"/>
                          <m:ctrlPr>
                            <a:rPr kumimoji="1" lang="ja-JP" altLang="en-US" sz="2800" i="1" smtClean="0">
                              <a:latin typeface="Cambria Math" panose="02040503050406030204" pitchFamily="18" charset="0"/>
                            </a:rPr>
                          </m:ctrlPr>
                        </m:radPr>
                        <m:deg/>
                        <m:e>
                          <m:r>
                            <a:rPr kumimoji="1" lang="en-US" altLang="ja-JP" sz="2800" b="0" i="1" smtClean="0">
                              <a:latin typeface="Cambria Math" panose="02040503050406030204" pitchFamily="18" charset="0"/>
                            </a:rPr>
                            <m:t>𝑛</m:t>
                          </m:r>
                        </m:e>
                      </m:rad>
                      <m:r>
                        <a:rPr kumimoji="1" lang="en-US" altLang="ja-JP" sz="2800" b="0" i="1" smtClean="0">
                          <a:latin typeface="Cambria Math" panose="02040503050406030204" pitchFamily="18" charset="0"/>
                        </a:rPr>
                        <m:t>=1.96</m:t>
                      </m:r>
                      <m:r>
                        <a:rPr kumimoji="1" lang="en-US" altLang="ja-JP" sz="2800" b="0" i="1" smtClean="0">
                          <a:latin typeface="Cambria Math" panose="02040503050406030204" pitchFamily="18" charset="0"/>
                          <a:ea typeface="Cambria Math" panose="02040503050406030204" pitchFamily="18" charset="0"/>
                        </a:rPr>
                        <m:t>×4=7.84</m:t>
                      </m:r>
                    </m:oMath>
                  </m:oMathPara>
                </a14:m>
                <a:endParaRPr kumimoji="1" lang="en-US" altLang="ja-JP" sz="2800" b="0" dirty="0">
                  <a:ea typeface="Cambria Math" panose="02040503050406030204" pitchFamily="18" charset="0"/>
                </a:endParaRPr>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1547664" y="2448475"/>
                <a:ext cx="3419911" cy="435697"/>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1808587" y="3179963"/>
                <a:ext cx="3630802"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𝑛</m:t>
                      </m:r>
                      <m:r>
                        <a:rPr kumimoji="1" lang="en-US" altLang="ja-JP" sz="2800" b="0" i="1" smtClean="0">
                          <a:latin typeface="Cambria Math" panose="02040503050406030204" pitchFamily="18" charset="0"/>
                        </a:rPr>
                        <m:t>=</m:t>
                      </m:r>
                      <m:sSup>
                        <m:sSupPr>
                          <m:ctrlPr>
                            <a:rPr kumimoji="1" lang="en-US" altLang="ja-JP" sz="2800" b="0" i="1" smtClean="0">
                              <a:latin typeface="Cambria Math" panose="02040503050406030204" pitchFamily="18" charset="0"/>
                            </a:rPr>
                          </m:ctrlPr>
                        </m:sSupPr>
                        <m:e>
                          <m:d>
                            <m:dPr>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7.84</m:t>
                              </m:r>
                            </m:e>
                          </m:d>
                        </m:e>
                        <m:sup>
                          <m:r>
                            <a:rPr kumimoji="1" lang="en-US" altLang="ja-JP" sz="2800" b="0" i="1" smtClean="0">
                              <a:latin typeface="Cambria Math" panose="02040503050406030204" pitchFamily="18" charset="0"/>
                            </a:rPr>
                            <m:t>2</m:t>
                          </m:r>
                        </m:sup>
                      </m:sSup>
                      <m:r>
                        <a:rPr kumimoji="1" lang="en-US" altLang="ja-JP" sz="2800" b="0" i="1" smtClean="0">
                          <a:latin typeface="Cambria Math" panose="02040503050406030204" pitchFamily="18" charset="0"/>
                        </a:rPr>
                        <m:t>=61.4656</m:t>
                      </m:r>
                    </m:oMath>
                  </m:oMathPara>
                </a14:m>
                <a:endParaRPr kumimoji="1" lang="ja-JP" altLang="en-US" sz="28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808587" y="3179963"/>
                <a:ext cx="3630802" cy="430887"/>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9886608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３．近似</a:t>
            </a:r>
          </a:p>
        </p:txBody>
      </p:sp>
      <p:sp>
        <p:nvSpPr>
          <p:cNvPr id="3" name="コンテンツ プレースホルダ 2"/>
          <p:cNvSpPr>
            <a:spLocks noGrp="1"/>
          </p:cNvSpPr>
          <p:nvPr>
            <p:ph idx="1"/>
          </p:nvPr>
        </p:nvSpPr>
        <p:spPr/>
        <p:txBody>
          <a:bodyPr/>
          <a:lstStyle/>
          <a:p>
            <a:r>
              <a:rPr kumimoji="1" lang="ja-JP" altLang="en-US" dirty="0"/>
              <a:t>ここまでの説明で，母集団分散は既知だった．</a:t>
            </a:r>
            <a:endParaRPr kumimoji="1" lang="en-US" altLang="ja-JP" dirty="0"/>
          </a:p>
          <a:p>
            <a:pPr lvl="1"/>
            <a:r>
              <a:rPr lang="ja-JP" altLang="en-US" dirty="0"/>
              <a:t>よって，信頼区間を具体的に計算できた．</a:t>
            </a:r>
            <a:endParaRPr lang="en-US" altLang="ja-JP" dirty="0"/>
          </a:p>
          <a:p>
            <a:r>
              <a:rPr kumimoji="1" lang="ja-JP" altLang="en-US" dirty="0"/>
              <a:t>しかし，実際には母集団分散は未知の場合がほとんどのはず．どうするのか？</a:t>
            </a:r>
            <a:endParaRPr kumimoji="1" lang="en-US" altLang="ja-JP"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u="sng" dirty="0">
                <a:solidFill>
                  <a:srgbClr val="FF0000"/>
                </a:solidFill>
              </a:rPr>
              <a:t>大標本法</a:t>
            </a:r>
            <a:r>
              <a:rPr lang="ja-JP" altLang="en-US" dirty="0"/>
              <a:t>（</a:t>
            </a:r>
            <a:r>
              <a:rPr lang="en-US" altLang="ja-JP" dirty="0"/>
              <a:t>large sample method</a:t>
            </a:r>
            <a:r>
              <a:rPr lang="ja-JP" altLang="en-US" dirty="0"/>
              <a:t>）：標本の大きさが大きい場合（目安として，</a:t>
            </a:r>
            <a:r>
              <a:rPr lang="en-US" altLang="ja-JP" dirty="0"/>
              <a:t>25</a:t>
            </a:r>
            <a:r>
              <a:rPr lang="ja-JP" altLang="en-US" dirty="0"/>
              <a:t>以上）には，標本での標準偏差 </a:t>
            </a:r>
            <a:r>
              <a:rPr lang="en-US" altLang="ja-JP" i="1" dirty="0">
                <a:latin typeface="Times New Roman" pitchFamily="18" charset="0"/>
                <a:cs typeface="Times New Roman" pitchFamily="18" charset="0"/>
              </a:rPr>
              <a:t>s </a:t>
            </a:r>
            <a:r>
              <a:rPr lang="ja-JP" altLang="en-US" dirty="0"/>
              <a:t>は母集団の標準偏差 </a:t>
            </a:r>
            <a:r>
              <a:rPr lang="en-US" altLang="ja-JP" i="1" dirty="0">
                <a:latin typeface="Times New Roman" pitchFamily="18" charset="0"/>
                <a:cs typeface="Times New Roman" pitchFamily="18" charset="0"/>
              </a:rPr>
              <a:t>σ</a:t>
            </a:r>
            <a:r>
              <a:rPr lang="en-US" altLang="ja-JP" dirty="0"/>
              <a:t> </a:t>
            </a:r>
            <a:r>
              <a:rPr lang="ja-JP" altLang="en-US" dirty="0"/>
              <a:t>とあまり変わらないはず．代用する．</a:t>
            </a:r>
            <a:endParaRPr lang="en-US" altLang="ja-JP" dirty="0"/>
          </a:p>
        </p:txBody>
      </p:sp>
      <mc:AlternateContent xmlns:mc="http://schemas.openxmlformats.org/markup-compatibility/2006" xmlns:a14="http://schemas.microsoft.com/office/drawing/2010/main">
        <mc:Choice Requires="a14">
          <p:sp>
            <p:nvSpPr>
              <p:cNvPr id="5" name="テキスト ボックス 4"/>
              <p:cNvSpPr txBox="1"/>
              <p:nvPr/>
            </p:nvSpPr>
            <p:spPr>
              <a:xfrm>
                <a:off x="2195736" y="3863181"/>
                <a:ext cx="3227550" cy="143686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𝑠</m:t>
                      </m:r>
                      <m:r>
                        <a:rPr kumimoji="1" lang="en-US" altLang="ja-JP" sz="2400" b="0" i="1" smtClean="0">
                          <a:latin typeface="Cambria Math" panose="02040503050406030204" pitchFamily="18" charset="0"/>
                        </a:rPr>
                        <m:t>=</m:t>
                      </m:r>
                      <m:rad>
                        <m:radPr>
                          <m:degHide m:val="on"/>
                          <m:ctrlPr>
                            <a:rPr kumimoji="1" lang="en-US" altLang="ja-JP" sz="2400" b="0" i="1" smtClean="0">
                              <a:latin typeface="Cambria Math" panose="02040503050406030204" pitchFamily="18" charset="0"/>
                            </a:rPr>
                          </m:ctrlPr>
                        </m:radPr>
                        <m:deg/>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r>
                                <a:rPr kumimoji="1" lang="en-US" altLang="ja-JP" sz="2400" b="0" i="1" smtClean="0">
                                  <a:latin typeface="Cambria Math" panose="02040503050406030204" pitchFamily="18" charset="0"/>
                                </a:rPr>
                                <m:t>−1</m:t>
                              </m:r>
                            </m:den>
                          </m:f>
                          <m:nary>
                            <m:naryPr>
                              <m:chr m:val="∑"/>
                              <m:ctrlPr>
                                <a:rPr kumimoji="1" lang="en-US" altLang="ja-JP" sz="2400" b="0" i="1" smtClean="0">
                                  <a:latin typeface="Cambria Math" panose="02040503050406030204" pitchFamily="18" charset="0"/>
                                </a:rPr>
                              </m:ctrlPr>
                            </m:naryPr>
                            <m:sub>
                              <m:r>
                                <m:rPr>
                                  <m:brk m:alnAt="23"/>
                                </m:rPr>
                                <a:rPr kumimoji="1" lang="en-US" altLang="ja-JP" sz="2400" b="0" i="1" smtClean="0">
                                  <a:latin typeface="Cambria Math" panose="02040503050406030204" pitchFamily="18" charset="0"/>
                                </a:rPr>
                                <m:t>𝑖</m:t>
                              </m:r>
                              <m:r>
                                <a:rPr kumimoji="1" lang="en-US" altLang="ja-JP" sz="2400" b="0" i="1" smtClean="0">
                                  <a:latin typeface="Cambria Math" panose="02040503050406030204" pitchFamily="18" charset="0"/>
                                </a:rPr>
                                <m:t>=</m:t>
                              </m:r>
                              <m:r>
                                <m:rPr>
                                  <m:brk m:alnAt="23"/>
                                </m:rPr>
                                <a:rPr kumimoji="1" lang="en-US" altLang="ja-JP" sz="2400" b="0" i="1" smtClean="0">
                                  <a:latin typeface="Cambria Math" panose="02040503050406030204" pitchFamily="18" charset="0"/>
                                </a:rPr>
                                <m:t>1</m:t>
                              </m:r>
                            </m:sub>
                            <m:sup>
                              <m:r>
                                <a:rPr kumimoji="1" lang="en-US" altLang="ja-JP" sz="2400" b="0" i="1" smtClean="0">
                                  <a:latin typeface="Cambria Math" panose="02040503050406030204" pitchFamily="18" charset="0"/>
                                </a:rPr>
                                <m:t>𝑛</m:t>
                              </m:r>
                            </m:sup>
                            <m:e>
                              <m:sSup>
                                <m:sSupPr>
                                  <m:ctrlPr>
                                    <a:rPr kumimoji="1" lang="en-US" altLang="ja-JP" sz="2400" b="0" i="1" smtClean="0">
                                      <a:latin typeface="Cambria Math" panose="02040503050406030204" pitchFamily="18" charset="0"/>
                                    </a:rPr>
                                  </m:ctrlPr>
                                </m:sSupPr>
                                <m:e>
                                  <m:d>
                                    <m:dPr>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𝑥</m:t>
                                          </m:r>
                                        </m:e>
                                        <m:sub>
                                          <m:r>
                                            <a:rPr kumimoji="1" lang="en-US" altLang="ja-JP" sz="2400" b="0" i="1" smtClean="0">
                                              <a:latin typeface="Cambria Math" panose="02040503050406030204" pitchFamily="18" charset="0"/>
                                            </a:rPr>
                                            <m:t>𝑖</m:t>
                                          </m:r>
                                        </m:sub>
                                      </m:sSub>
                                      <m:r>
                                        <a:rPr kumimoji="1" lang="en-US" altLang="ja-JP" sz="2400" b="0" i="1" smtClean="0">
                                          <a:latin typeface="Cambria Math" panose="02040503050406030204" pitchFamily="18" charset="0"/>
                                        </a:rPr>
                                        <m:t>−</m:t>
                                      </m:r>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𝑥</m:t>
                                          </m:r>
                                        </m:e>
                                      </m:acc>
                                    </m:e>
                                  </m:d>
                                </m:e>
                                <m:sup>
                                  <m:r>
                                    <a:rPr kumimoji="1" lang="en-US" altLang="ja-JP" sz="2400" b="0" i="1" smtClean="0">
                                      <a:latin typeface="Cambria Math" panose="02040503050406030204" pitchFamily="18" charset="0"/>
                                    </a:rPr>
                                    <m:t>2</m:t>
                                  </m:r>
                                </m:sup>
                              </m:sSup>
                            </m:e>
                          </m:nary>
                        </m:e>
                      </m:rad>
                    </m:oMath>
                  </m:oMathPara>
                </a14:m>
                <a:endParaRPr kumimoji="1" lang="ja-JP" altLang="en-US" sz="24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2195736" y="3863181"/>
                <a:ext cx="3227550" cy="1436868"/>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73865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実習：区間推定のシミュレーション</a:t>
            </a:r>
            <a:br>
              <a:rPr kumimoji="1" lang="en-US" altLang="ja-JP" dirty="0"/>
            </a:br>
            <a:r>
              <a:rPr kumimoji="1" lang="ja-JP" altLang="en-US" dirty="0"/>
              <a:t>（エクセル）</a:t>
            </a:r>
          </a:p>
        </p:txBody>
      </p:sp>
      <p:sp>
        <p:nvSpPr>
          <p:cNvPr id="3" name="コンテンツ プレースホルダ 2"/>
          <p:cNvSpPr>
            <a:spLocks noGrp="1"/>
          </p:cNvSpPr>
          <p:nvPr>
            <p:ph idx="1"/>
          </p:nvPr>
        </p:nvSpPr>
        <p:spPr/>
        <p:txBody>
          <a:bodyPr>
            <a:normAutofit lnSpcReduction="10000"/>
          </a:bodyPr>
          <a:lstStyle/>
          <a:p>
            <a:r>
              <a:rPr lang="ja-JP" altLang="en-US" dirty="0"/>
              <a:t>平均</a:t>
            </a:r>
            <a:r>
              <a:rPr lang="en-US" altLang="ja-JP" dirty="0"/>
              <a:t>50</a:t>
            </a:r>
            <a:r>
              <a:rPr lang="ja-JP" altLang="en-US" dirty="0" err="1"/>
              <a:t>，</a:t>
            </a:r>
            <a:r>
              <a:rPr lang="ja-JP" altLang="en-US" dirty="0"/>
              <a:t>標準偏差</a:t>
            </a:r>
            <a:r>
              <a:rPr lang="en-US" altLang="ja-JP" dirty="0"/>
              <a:t>10</a:t>
            </a:r>
            <a:r>
              <a:rPr lang="ja-JP" altLang="en-US" dirty="0"/>
              <a:t>の正規分布に従う母集団から，大きさ</a:t>
            </a:r>
            <a:r>
              <a:rPr lang="en-US" altLang="ja-JP" dirty="0"/>
              <a:t>100</a:t>
            </a:r>
            <a:r>
              <a:rPr lang="ja-JP" altLang="en-US" dirty="0"/>
              <a:t>の標本を抽出し，母集団平均の区間推定を繰り返し（</a:t>
            </a:r>
            <a:r>
              <a:rPr lang="en-US" altLang="ja-JP" dirty="0"/>
              <a:t>100</a:t>
            </a:r>
            <a:r>
              <a:rPr lang="ja-JP" altLang="en-US" dirty="0"/>
              <a:t>回）行う．</a:t>
            </a:r>
            <a:endParaRPr lang="en-US" altLang="ja-JP" dirty="0"/>
          </a:p>
          <a:p>
            <a:r>
              <a:rPr lang="ja-JP" altLang="en-US" dirty="0"/>
              <a:t>正規</a:t>
            </a:r>
            <a:r>
              <a:rPr kumimoji="1" lang="ja-JP" altLang="en-US" dirty="0"/>
              <a:t>乱数の発生には </a:t>
            </a:r>
            <a:r>
              <a:rPr kumimoji="1" lang="en-US" altLang="ja-JP" dirty="0"/>
              <a:t>NORM.INV </a:t>
            </a:r>
            <a:r>
              <a:rPr kumimoji="1" lang="ja-JP" altLang="en-US" dirty="0"/>
              <a:t>関数</a:t>
            </a:r>
            <a:r>
              <a:rPr lang="ja-JP" altLang="en-US" dirty="0"/>
              <a:t>を利用する．平均</a:t>
            </a:r>
            <a:r>
              <a:rPr lang="en-US" altLang="ja-JP" dirty="0"/>
              <a:t>50</a:t>
            </a:r>
            <a:r>
              <a:rPr lang="ja-JP" altLang="en-US" dirty="0" err="1"/>
              <a:t>，</a:t>
            </a:r>
            <a:r>
              <a:rPr lang="ja-JP" altLang="en-US" dirty="0"/>
              <a:t>標準偏差</a:t>
            </a:r>
            <a:r>
              <a:rPr lang="en-US" altLang="ja-JP" dirty="0"/>
              <a:t>10</a:t>
            </a:r>
            <a:r>
              <a:rPr lang="ja-JP" altLang="en-US" dirty="0"/>
              <a:t>とする．</a:t>
            </a:r>
            <a:endParaRPr kumimoji="1" lang="en-US" altLang="ja-JP" dirty="0"/>
          </a:p>
          <a:p>
            <a:pPr lvl="1">
              <a:buFont typeface="Wingdings" pitchFamily="2" charset="2"/>
              <a:buChar char="Ø"/>
            </a:pPr>
            <a:r>
              <a:rPr lang="ja-JP" altLang="en-US" dirty="0"/>
              <a:t> </a:t>
            </a:r>
            <a:r>
              <a:rPr lang="en-US" altLang="ja-JP" dirty="0"/>
              <a:t>=NORM.INV(rand( ), 50, 10) </a:t>
            </a:r>
            <a:r>
              <a:rPr lang="ja-JP" altLang="en-US" dirty="0"/>
              <a:t>と入力</a:t>
            </a:r>
            <a:endParaRPr lang="en-US" altLang="ja-JP" dirty="0"/>
          </a:p>
          <a:p>
            <a:r>
              <a:rPr lang="ja-JP" altLang="en-US" dirty="0"/>
              <a:t>構成した</a:t>
            </a:r>
            <a:r>
              <a:rPr lang="en-US" altLang="ja-JP" dirty="0"/>
              <a:t>100</a:t>
            </a:r>
            <a:r>
              <a:rPr lang="ja-JP" altLang="en-US" dirty="0"/>
              <a:t>の</a:t>
            </a:r>
            <a:r>
              <a:rPr lang="en-US" altLang="ja-JP" dirty="0"/>
              <a:t>95%</a:t>
            </a:r>
            <a:r>
              <a:rPr lang="ja-JP" altLang="en-US" dirty="0"/>
              <a:t>信頼区間のうち，母集団平均をはずしたものはいくつあるか？</a:t>
            </a:r>
            <a:endParaRPr lang="en-US" altLang="ja-JP" dirty="0"/>
          </a:p>
          <a:p>
            <a:pPr lvl="1">
              <a:buFont typeface="Wingdings" pitchFamily="2" charset="2"/>
              <a:buChar char="Ø"/>
            </a:pPr>
            <a:r>
              <a:rPr lang="ja-JP" altLang="en-US" dirty="0"/>
              <a:t> ５個前後のはず．</a:t>
            </a:r>
            <a:endParaRPr lang="en-US" altLang="ja-JP" dirty="0"/>
          </a:p>
        </p:txBody>
      </p:sp>
      <p:sp>
        <p:nvSpPr>
          <p:cNvPr id="4" name="テキスト ボックス 3"/>
          <p:cNvSpPr txBox="1"/>
          <p:nvPr/>
        </p:nvSpPr>
        <p:spPr>
          <a:xfrm>
            <a:off x="2771800" y="5949280"/>
            <a:ext cx="5303440" cy="400110"/>
          </a:xfrm>
          <a:prstGeom prst="rect">
            <a:avLst/>
          </a:prstGeom>
          <a:noFill/>
        </p:spPr>
        <p:txBody>
          <a:bodyPr wrap="none" rtlCol="0">
            <a:spAutoFit/>
          </a:bodyPr>
          <a:lstStyle/>
          <a:p>
            <a:r>
              <a:rPr kumimoji="1" lang="ja-JP" altLang="en-US" sz="2000" dirty="0"/>
              <a:t>シミュレーションを実行したファイル：</a:t>
            </a:r>
            <a:r>
              <a:rPr kumimoji="1" lang="en-US" altLang="ja-JP" sz="2000" dirty="0"/>
              <a:t>ci_excel.xlsx</a:t>
            </a:r>
            <a:endParaRPr kumimoji="1" lang="ja-JP" alt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用語についての補足</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a:t>標本平均の</a:t>
            </a:r>
            <a:r>
              <a:rPr kumimoji="1" lang="ja-JP" altLang="en-US" u="sng" dirty="0">
                <a:solidFill>
                  <a:srgbClr val="FF0000"/>
                </a:solidFill>
              </a:rPr>
              <a:t>標準誤差</a:t>
            </a:r>
            <a:r>
              <a:rPr kumimoji="1" lang="ja-JP" altLang="en-US" dirty="0"/>
              <a:t>（</a:t>
            </a:r>
            <a:r>
              <a:rPr kumimoji="1" lang="en-US" altLang="ja-JP" dirty="0"/>
              <a:t>standard error</a:t>
            </a:r>
            <a:r>
              <a:rPr kumimoji="1" lang="ja-JP" altLang="en-US" dirty="0"/>
              <a:t>）</a:t>
            </a:r>
            <a:r>
              <a:rPr lang="ja-JP" altLang="en-US" dirty="0"/>
              <a:t>：平均値の標本分布の標準偏差のこと．</a:t>
            </a:r>
            <a:endParaRPr lang="en-US" altLang="ja-JP" dirty="0"/>
          </a:p>
          <a:p>
            <a:endParaRPr kumimoji="1" lang="en-US" altLang="ja-JP" dirty="0"/>
          </a:p>
          <a:p>
            <a:endParaRPr kumimoji="1" lang="en-US" altLang="ja-JP" dirty="0"/>
          </a:p>
          <a:p>
            <a:r>
              <a:rPr lang="ja-JP" altLang="en-US" u="sng" dirty="0">
                <a:solidFill>
                  <a:srgbClr val="FF0000"/>
                </a:solidFill>
              </a:rPr>
              <a:t>推定値の誤差</a:t>
            </a:r>
            <a:r>
              <a:rPr lang="ja-JP" altLang="en-US" dirty="0"/>
              <a:t>（</a:t>
            </a:r>
            <a:r>
              <a:rPr lang="en-US" altLang="ja-JP" dirty="0"/>
              <a:t>error of estimate</a:t>
            </a:r>
            <a:r>
              <a:rPr lang="ja-JP" altLang="en-US" dirty="0"/>
              <a:t>）：標本平均と母平均の差の大きさのこと．</a:t>
            </a:r>
            <a:endParaRPr lang="en-US" altLang="ja-JP" dirty="0"/>
          </a:p>
          <a:p>
            <a:endParaRPr kumimoji="1" lang="en-US" altLang="ja-JP" dirty="0"/>
          </a:p>
          <a:p>
            <a:r>
              <a:rPr lang="ja-JP" altLang="en-US" u="sng" dirty="0">
                <a:solidFill>
                  <a:srgbClr val="FF0000"/>
                </a:solidFill>
              </a:rPr>
              <a:t>信頼限界</a:t>
            </a:r>
            <a:r>
              <a:rPr lang="ja-JP" altLang="en-US" dirty="0"/>
              <a:t>（</a:t>
            </a:r>
            <a:r>
              <a:rPr lang="en-US" altLang="ja-JP" dirty="0"/>
              <a:t>confidence limit</a:t>
            </a:r>
            <a:r>
              <a:rPr lang="ja-JP" altLang="en-US" dirty="0"/>
              <a:t>）：信頼区間の上限および下限値のこと</a:t>
            </a:r>
            <a:r>
              <a:rPr lang="en-US" altLang="ja-JP" dirty="0"/>
              <a:t>.</a:t>
            </a:r>
          </a:p>
        </p:txBody>
      </p:sp>
      <mc:AlternateContent xmlns:mc="http://schemas.openxmlformats.org/markup-compatibility/2006" xmlns:a14="http://schemas.microsoft.com/office/drawing/2010/main">
        <mc:Choice Requires="a14">
          <p:sp>
            <p:nvSpPr>
              <p:cNvPr id="6" name="テキスト ボックス 5"/>
              <p:cNvSpPr txBox="1"/>
              <p:nvPr/>
            </p:nvSpPr>
            <p:spPr>
              <a:xfrm>
                <a:off x="5143504" y="2408888"/>
                <a:ext cx="605102" cy="9321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3200" i="1" smtClean="0">
                              <a:latin typeface="Cambria Math" panose="02040503050406030204" pitchFamily="18" charset="0"/>
                            </a:rPr>
                          </m:ctrlPr>
                        </m:fPr>
                        <m:num>
                          <m:r>
                            <a:rPr kumimoji="1" lang="ja-JP" altLang="en-US" sz="3200" i="1" smtClean="0">
                              <a:latin typeface="Cambria Math" panose="02040503050406030204" pitchFamily="18" charset="0"/>
                            </a:rPr>
                            <m:t>𝜎</m:t>
                          </m:r>
                        </m:num>
                        <m:den>
                          <m:rad>
                            <m:radPr>
                              <m:degHide m:val="on"/>
                              <m:ctrlPr>
                                <a:rPr kumimoji="1" lang="en-US" altLang="ja-JP" sz="3200" i="1" smtClean="0">
                                  <a:latin typeface="Cambria Math" panose="02040503050406030204" pitchFamily="18" charset="0"/>
                                </a:rPr>
                              </m:ctrlPr>
                            </m:radPr>
                            <m:deg/>
                            <m:e>
                              <m:r>
                                <a:rPr kumimoji="1" lang="en-US" altLang="ja-JP" sz="3200" b="0" i="1" smtClean="0">
                                  <a:latin typeface="Cambria Math" panose="02040503050406030204" pitchFamily="18" charset="0"/>
                                </a:rPr>
                                <m:t>𝑛</m:t>
                              </m:r>
                            </m:e>
                          </m:rad>
                        </m:den>
                      </m:f>
                    </m:oMath>
                  </m:oMathPara>
                </a14:m>
                <a:endParaRPr kumimoji="1" lang="ja-JP" altLang="en-US" sz="32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5143504" y="2408888"/>
                <a:ext cx="605102" cy="932178"/>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5143504" y="4149754"/>
                <a:ext cx="1471044"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3600" i="1" smtClean="0">
                              <a:latin typeface="Cambria Math" panose="02040503050406030204" pitchFamily="18" charset="0"/>
                            </a:rPr>
                          </m:ctrlPr>
                        </m:dPr>
                        <m:e>
                          <m:acc>
                            <m:accPr>
                              <m:chr m:val="̅"/>
                              <m:ctrlPr>
                                <a:rPr kumimoji="1" lang="en-US" altLang="ja-JP" sz="3600" i="1" smtClean="0">
                                  <a:latin typeface="Cambria Math" panose="02040503050406030204" pitchFamily="18" charset="0"/>
                                </a:rPr>
                              </m:ctrlPr>
                            </m:accPr>
                            <m:e>
                              <m:r>
                                <a:rPr kumimoji="1" lang="en-US" altLang="ja-JP" sz="3600" b="0" i="1" smtClean="0">
                                  <a:latin typeface="Cambria Math" panose="02040503050406030204" pitchFamily="18" charset="0"/>
                                </a:rPr>
                                <m:t>𝑥</m:t>
                              </m:r>
                            </m:e>
                          </m:acc>
                          <m:r>
                            <a:rPr kumimoji="1" lang="en-US" altLang="ja-JP" sz="3600" b="0" i="1" smtClean="0">
                              <a:latin typeface="Cambria Math" panose="02040503050406030204" pitchFamily="18" charset="0"/>
                            </a:rPr>
                            <m:t>−</m:t>
                          </m:r>
                          <m:r>
                            <a:rPr kumimoji="1" lang="ja-JP" altLang="en-US" sz="3600" b="0" i="1" smtClean="0">
                              <a:latin typeface="Cambria Math" panose="02040503050406030204" pitchFamily="18" charset="0"/>
                            </a:rPr>
                            <m:t>𝜇</m:t>
                          </m:r>
                        </m:e>
                      </m:d>
                    </m:oMath>
                  </m:oMathPara>
                </a14:m>
                <a:endParaRPr kumimoji="1" lang="ja-JP" altLang="en-US" sz="36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5143504" y="4149754"/>
                <a:ext cx="1471044" cy="553998"/>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区間推定</a:t>
            </a:r>
          </a:p>
        </p:txBody>
      </p:sp>
      <p:sp>
        <p:nvSpPr>
          <p:cNvPr id="3" name="コンテンツ プレースホルダ 2"/>
          <p:cNvSpPr>
            <a:spLocks noGrp="1"/>
          </p:cNvSpPr>
          <p:nvPr>
            <p:ph idx="1"/>
          </p:nvPr>
        </p:nvSpPr>
        <p:spPr/>
        <p:txBody>
          <a:bodyPr>
            <a:normAutofit/>
          </a:bodyPr>
          <a:lstStyle/>
          <a:p>
            <a:r>
              <a:rPr lang="ja-JP" altLang="en-US" u="sng" dirty="0">
                <a:solidFill>
                  <a:srgbClr val="FF0000"/>
                </a:solidFill>
              </a:rPr>
              <a:t>区間推定</a:t>
            </a:r>
            <a:r>
              <a:rPr lang="ja-JP" altLang="en-US" dirty="0"/>
              <a:t>（</a:t>
            </a:r>
            <a:r>
              <a:rPr lang="en-US" altLang="ja-JP" dirty="0"/>
              <a:t>interval estimate</a:t>
            </a:r>
            <a:r>
              <a:rPr lang="ja-JP" altLang="en-US" dirty="0"/>
              <a:t>）：母数（例えば，</a:t>
            </a:r>
            <a:r>
              <a:rPr lang="en-US" altLang="ja-JP" i="1" dirty="0">
                <a:latin typeface="Times New Roman" pitchFamily="18" charset="0"/>
                <a:cs typeface="Times New Roman" pitchFamily="18" charset="0"/>
              </a:rPr>
              <a:t>μ</a:t>
            </a:r>
            <a:r>
              <a:rPr lang="ja-JP" altLang="en-US" dirty="0"/>
              <a:t>）の</a:t>
            </a:r>
            <a:r>
              <a:rPr kumimoji="1" lang="ja-JP" altLang="en-US" dirty="0"/>
              <a:t>点推定値（例えば，標本平均）のまわりに「区間」を構成．</a:t>
            </a:r>
            <a:endParaRPr kumimoji="1" lang="en-US" altLang="ja-JP" dirty="0"/>
          </a:p>
          <a:p>
            <a:r>
              <a:rPr lang="ja-JP" altLang="en-US" dirty="0"/>
              <a:t>高い確率 </a:t>
            </a:r>
            <a:r>
              <a:rPr lang="en-US" altLang="ja-JP" i="1" dirty="0">
                <a:latin typeface="Times New Roman" pitchFamily="18" charset="0"/>
                <a:cs typeface="Times New Roman" pitchFamily="18" charset="0"/>
              </a:rPr>
              <a:t>α</a:t>
            </a:r>
            <a:r>
              <a:rPr lang="en-US" altLang="ja-JP" dirty="0"/>
              <a:t> </a:t>
            </a:r>
            <a:r>
              <a:rPr lang="ja-JP" altLang="en-US" dirty="0"/>
              <a:t>（例：</a:t>
            </a:r>
            <a:r>
              <a:rPr lang="en-US" altLang="ja-JP" dirty="0"/>
              <a:t>0.95</a:t>
            </a:r>
            <a:r>
              <a:rPr lang="ja-JP" altLang="en-US" dirty="0"/>
              <a:t>） で母数をとらえる区間を構成する．</a:t>
            </a:r>
            <a:endParaRPr lang="en-US" altLang="ja-JP" dirty="0"/>
          </a:p>
          <a:p>
            <a:pPr lvl="1"/>
            <a:r>
              <a:rPr lang="ja-JP" altLang="en-US" dirty="0"/>
              <a:t>ここでの確率の解釈には注意が必要．</a:t>
            </a:r>
            <a:endParaRPr lang="en-US" altLang="ja-JP" dirty="0"/>
          </a:p>
          <a:p>
            <a:r>
              <a:rPr lang="ja-JP" altLang="en-US" dirty="0"/>
              <a:t>この区間のことを</a:t>
            </a:r>
            <a:r>
              <a:rPr lang="ja-JP" altLang="en-US" u="sng" dirty="0">
                <a:solidFill>
                  <a:srgbClr val="FF0000"/>
                </a:solidFill>
              </a:rPr>
              <a:t>信頼区間</a:t>
            </a:r>
            <a:r>
              <a:rPr lang="ja-JP" altLang="en-US" dirty="0"/>
              <a:t>（</a:t>
            </a:r>
            <a:r>
              <a:rPr lang="en-US" altLang="ja-JP" dirty="0"/>
              <a:t>confidence interval</a:t>
            </a:r>
            <a:r>
              <a:rPr lang="ja-JP" altLang="en-US" dirty="0"/>
              <a:t>）と呼ぶ．</a:t>
            </a:r>
            <a:r>
              <a:rPr lang="en-US" altLang="ja-JP" dirty="0">
                <a:latin typeface="Times New Roman" pitchFamily="18" charset="0"/>
                <a:cs typeface="Times New Roman" pitchFamily="18" charset="0"/>
              </a:rPr>
              <a:t>CI</a:t>
            </a:r>
            <a:r>
              <a:rPr lang="ja-JP" altLang="en-US" dirty="0"/>
              <a:t> と略記される．</a:t>
            </a:r>
            <a:endParaRPr kumimoji="1" lang="en-US" altLang="ja-JP"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7FBF50-80ED-4FAB-A373-52A7996A09DB}"/>
              </a:ext>
            </a:extLst>
          </p:cNvPr>
          <p:cNvSpPr>
            <a:spLocks noGrp="1"/>
          </p:cNvSpPr>
          <p:nvPr>
            <p:ph type="title"/>
          </p:nvPr>
        </p:nvSpPr>
        <p:spPr/>
        <p:txBody>
          <a:bodyPr/>
          <a:lstStyle/>
          <a:p>
            <a:r>
              <a:rPr kumimoji="1" lang="en-US" altLang="ja-JP" dirty="0"/>
              <a:t>R </a:t>
            </a:r>
            <a:r>
              <a:rPr kumimoji="1" lang="ja-JP" altLang="en-US" dirty="0"/>
              <a:t>での区間推定</a:t>
            </a:r>
          </a:p>
        </p:txBody>
      </p:sp>
      <p:sp>
        <p:nvSpPr>
          <p:cNvPr id="3" name="コンテンツ プレースホルダー 2">
            <a:extLst>
              <a:ext uri="{FF2B5EF4-FFF2-40B4-BE49-F238E27FC236}">
                <a16:creationId xmlns:a16="http://schemas.microsoft.com/office/drawing/2014/main" id="{38401008-D1E5-4795-8965-4CC867B29F00}"/>
              </a:ext>
            </a:extLst>
          </p:cNvPr>
          <p:cNvSpPr>
            <a:spLocks noGrp="1"/>
          </p:cNvSpPr>
          <p:nvPr>
            <p:ph idx="1"/>
          </p:nvPr>
        </p:nvSpPr>
        <p:spPr/>
        <p:txBody>
          <a:bodyPr>
            <a:normAutofit lnSpcReduction="10000"/>
          </a:bodyPr>
          <a:lstStyle/>
          <a:p>
            <a:r>
              <a:rPr kumimoji="1" lang="ja-JP" altLang="en-US" dirty="0"/>
              <a:t>この節で述べた方法で母平均の信頼区間を計算する</a:t>
            </a:r>
            <a:r>
              <a:rPr kumimoji="1" lang="en-US" altLang="ja-JP" dirty="0"/>
              <a:t>R</a:t>
            </a:r>
            <a:r>
              <a:rPr kumimoji="1" lang="ja-JP" altLang="en-US" dirty="0"/>
              <a:t>の関数は標準でインストールされるパッケージには含まれていない．</a:t>
            </a:r>
            <a:endParaRPr kumimoji="1" lang="en-US" altLang="ja-JP" dirty="0"/>
          </a:p>
          <a:p>
            <a:pPr lvl="1"/>
            <a:r>
              <a:rPr kumimoji="1" lang="en-US" altLang="ja-JP" dirty="0"/>
              <a:t>7.5</a:t>
            </a:r>
            <a:r>
              <a:rPr kumimoji="1" lang="ja-JP" altLang="en-US" dirty="0"/>
              <a:t>節で述べる方法を用いる．</a:t>
            </a:r>
            <a:endParaRPr kumimoji="1" lang="en-US" altLang="ja-JP" dirty="0"/>
          </a:p>
          <a:p>
            <a:r>
              <a:rPr kumimoji="1" lang="ja-JP" altLang="en-US" dirty="0"/>
              <a:t>しかし</a:t>
            </a:r>
            <a:r>
              <a:rPr lang="ja-JP" altLang="en-US" dirty="0"/>
              <a:t>，</a:t>
            </a:r>
            <a:r>
              <a:rPr kumimoji="1" lang="ja-JP" altLang="en-US" dirty="0"/>
              <a:t>計算は容易．大きさ</a:t>
            </a:r>
            <a:r>
              <a:rPr kumimoji="1" lang="en-US" altLang="ja-JP" dirty="0"/>
              <a:t>30</a:t>
            </a:r>
            <a:r>
              <a:rPr kumimoji="1" lang="ja-JP" altLang="en-US" dirty="0"/>
              <a:t>の標本を人工的に作成して母平均の区間推定を行ってみる．</a:t>
            </a:r>
            <a:endParaRPr kumimoji="1" lang="en-US" altLang="ja-JP" dirty="0"/>
          </a:p>
          <a:p>
            <a:pPr lvl="1"/>
            <a:r>
              <a:rPr kumimoji="1" lang="ja-JP" altLang="en-US" dirty="0"/>
              <a:t>シミュレーションなので母標準偏差はわかっているが，標本での標準偏差を使う．</a:t>
            </a:r>
          </a:p>
        </p:txBody>
      </p:sp>
    </p:spTree>
    <p:extLst>
      <p:ext uri="{BB962C8B-B14F-4D97-AF65-F5344CB8AC3E}">
        <p14:creationId xmlns:p14="http://schemas.microsoft.com/office/powerpoint/2010/main" val="3036329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A03556B-4FE8-4514-A55F-CAA6D1A6EEA5}"/>
              </a:ext>
            </a:extLst>
          </p:cNvPr>
          <p:cNvSpPr>
            <a:spLocks noGrp="1"/>
          </p:cNvSpPr>
          <p:nvPr>
            <p:ph type="title"/>
          </p:nvPr>
        </p:nvSpPr>
        <p:spPr/>
        <p:txBody>
          <a:bodyPr/>
          <a:lstStyle/>
          <a:p>
            <a:endParaRPr lang="ja-JP" altLang="en-US"/>
          </a:p>
        </p:txBody>
      </p:sp>
      <p:sp>
        <p:nvSpPr>
          <p:cNvPr id="5" name="テキスト ボックス 4">
            <a:extLst>
              <a:ext uri="{FF2B5EF4-FFF2-40B4-BE49-F238E27FC236}">
                <a16:creationId xmlns:a16="http://schemas.microsoft.com/office/drawing/2014/main" id="{BD6EB759-8A72-431D-B97D-DA51E6C1333C}"/>
              </a:ext>
            </a:extLst>
          </p:cNvPr>
          <p:cNvSpPr txBox="1"/>
          <p:nvPr/>
        </p:nvSpPr>
        <p:spPr>
          <a:xfrm>
            <a:off x="616430" y="1997839"/>
            <a:ext cx="7911140" cy="2862322"/>
          </a:xfrm>
          <a:prstGeom prst="rect">
            <a:avLst/>
          </a:prstGeom>
          <a:noFill/>
          <a:ln w="12700">
            <a:solidFill>
              <a:schemeClr val="tx1"/>
            </a:solidFill>
          </a:ln>
        </p:spPr>
        <p:txBody>
          <a:bodyPr wrap="none" rtlCol="0">
            <a:spAutoFit/>
          </a:bodyPr>
          <a:lstStyle/>
          <a:p>
            <a:pPr algn="just"/>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n &lt;- 30 # </a:t>
            </a:r>
            <a:r>
              <a:rPr lang="ja-JP"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標本の大きさ</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data &lt;- </a:t>
            </a:r>
            <a:r>
              <a:rPr lang="en-US" altLang="ja-JP" sz="1800" kern="100" dirty="0" err="1">
                <a:effectLst/>
                <a:latin typeface="Courier New" panose="02070309020205020404" pitchFamily="49" charset="0"/>
                <a:ea typeface="ＭＳ ゴシック" panose="020B0609070205080204" pitchFamily="49" charset="-128"/>
                <a:cs typeface="Courier New" panose="02070309020205020404" pitchFamily="49" charset="0"/>
              </a:rPr>
              <a:t>rnorm</a:t>
            </a:r>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(n, mean = 50, </a:t>
            </a:r>
            <a:r>
              <a:rPr lang="en-US" altLang="ja-JP" sz="1800" kern="100" dirty="0" err="1">
                <a:effectLst/>
                <a:latin typeface="Courier New" panose="02070309020205020404" pitchFamily="49" charset="0"/>
                <a:ea typeface="ＭＳ ゴシック" panose="020B0609070205080204" pitchFamily="49" charset="-128"/>
                <a:cs typeface="Courier New" panose="02070309020205020404" pitchFamily="49" charset="0"/>
              </a:rPr>
              <a:t>sd</a:t>
            </a:r>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 = 10)</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M &lt;- mean(data) # </a:t>
            </a:r>
            <a:r>
              <a:rPr lang="ja-JP"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標本平均</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L &lt;- mean(data) - 1.96 * (</a:t>
            </a:r>
            <a:r>
              <a:rPr lang="en-US" altLang="ja-JP" sz="1800" kern="100" dirty="0" err="1">
                <a:effectLst/>
                <a:latin typeface="Courier New" panose="02070309020205020404" pitchFamily="49" charset="0"/>
                <a:ea typeface="ＭＳ ゴシック" panose="020B0609070205080204" pitchFamily="49" charset="-128"/>
                <a:cs typeface="Courier New" panose="02070309020205020404" pitchFamily="49" charset="0"/>
              </a:rPr>
              <a:t>sd</a:t>
            </a:r>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(data)/sqrt(n)) # </a:t>
            </a:r>
            <a:r>
              <a:rPr lang="ja-JP"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下側信頼限界</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U &lt;- mean(data) + 1.96 * (</a:t>
            </a:r>
            <a:r>
              <a:rPr lang="en-US" altLang="ja-JP" sz="1800" kern="100" dirty="0" err="1">
                <a:effectLst/>
                <a:latin typeface="Courier New" panose="02070309020205020404" pitchFamily="49" charset="0"/>
                <a:ea typeface="ＭＳ ゴシック" panose="020B0609070205080204" pitchFamily="49" charset="-128"/>
                <a:cs typeface="Courier New" panose="02070309020205020404" pitchFamily="49" charset="0"/>
              </a:rPr>
              <a:t>sd</a:t>
            </a:r>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(data)/sqrt(n)) # </a:t>
            </a:r>
            <a:r>
              <a:rPr lang="ja-JP"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上側信頼限界</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 </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M</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L</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pPr algn="just"/>
            <a:r>
              <a:rPr lang="en-US" altLang="ja-JP" sz="1800" kern="100" dirty="0">
                <a:effectLst/>
                <a:latin typeface="Courier New" panose="02070309020205020404" pitchFamily="49" charset="0"/>
                <a:ea typeface="ＭＳ ゴシック" panose="020B0609070205080204" pitchFamily="49" charset="-128"/>
                <a:cs typeface="Courier New" panose="02070309020205020404" pitchFamily="49" charset="0"/>
              </a:rPr>
              <a:t>U</a:t>
            </a:r>
            <a:endParaRPr lang="ja-JP" altLang="ja-JP" sz="1800" kern="100" dirty="0">
              <a:effectLst/>
              <a:latin typeface="Courier New" panose="02070309020205020404" pitchFamily="49" charset="0"/>
              <a:ea typeface="游明朝" panose="02020400000000000000" pitchFamily="18" charset="-128"/>
              <a:cs typeface="Courier New" panose="02070309020205020404" pitchFamily="49" charset="0"/>
            </a:endParaRPr>
          </a:p>
          <a:p>
            <a:endParaRPr kumimoji="1" lang="ja-JP" altLang="en-US" dirty="0"/>
          </a:p>
        </p:txBody>
      </p:sp>
    </p:spTree>
    <p:extLst>
      <p:ext uri="{BB962C8B-B14F-4D97-AF65-F5344CB8AC3E}">
        <p14:creationId xmlns:p14="http://schemas.microsoft.com/office/powerpoint/2010/main" val="3386724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071D6CBA-04C3-4855-8B07-EABEF13F1932}"/>
              </a:ext>
            </a:extLst>
          </p:cNvPr>
          <p:cNvSpPr>
            <a:spLocks noGrp="1"/>
          </p:cNvSpPr>
          <p:nvPr>
            <p:ph type="title"/>
          </p:nvPr>
        </p:nvSpPr>
        <p:spPr/>
        <p:txBody>
          <a:bodyPr/>
          <a:lstStyle/>
          <a:p>
            <a:endParaRPr lang="ja-JP" altLang="en-US"/>
          </a:p>
        </p:txBody>
      </p:sp>
      <p:pic>
        <p:nvPicPr>
          <p:cNvPr id="6" name="コンテンツ プレースホルダー 5">
            <a:extLst>
              <a:ext uri="{FF2B5EF4-FFF2-40B4-BE49-F238E27FC236}">
                <a16:creationId xmlns:a16="http://schemas.microsoft.com/office/drawing/2014/main" id="{3FFB2D7D-8F97-4D74-BB85-B3D8AB4583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1844824"/>
            <a:ext cx="6480720" cy="3908569"/>
          </a:xfrm>
        </p:spPr>
      </p:pic>
    </p:spTree>
    <p:extLst>
      <p:ext uri="{BB962C8B-B14F-4D97-AF65-F5344CB8AC3E}">
        <p14:creationId xmlns:p14="http://schemas.microsoft.com/office/powerpoint/2010/main" val="3459027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区間推定の利点</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 2"/>
              <p:cNvSpPr>
                <a:spLocks noGrp="1"/>
              </p:cNvSpPr>
              <p:nvPr>
                <p:ph idx="1"/>
              </p:nvPr>
            </p:nvSpPr>
            <p:spPr/>
            <p:txBody>
              <a:bodyPr>
                <a:normAutofit fontScale="92500" lnSpcReduction="20000"/>
              </a:bodyPr>
              <a:lstStyle/>
              <a:p>
                <a:r>
                  <a:rPr kumimoji="1" lang="ja-JP" altLang="en-US" dirty="0"/>
                  <a:t>点推定と異なり，推定の精度を明示している．</a:t>
                </a:r>
                <a:endParaRPr kumimoji="1" lang="en-US" altLang="ja-JP" dirty="0"/>
              </a:p>
              <a:p>
                <a:pPr lvl="1"/>
                <a:r>
                  <a:rPr lang="ja-JP" altLang="en-US" dirty="0"/>
                  <a:t>区間の幅が小さい（＝母平均の周りでの標本平均の変動が小さい）ほど精度が高い．</a:t>
                </a:r>
                <a:endParaRPr kumimoji="1" lang="en-US" altLang="ja-JP" dirty="0"/>
              </a:p>
              <a:p>
                <a:r>
                  <a:rPr lang="ja-JP" altLang="en-US" dirty="0"/>
                  <a:t>点推定でも，標本の大きさ </a:t>
                </a:r>
                <a:r>
                  <a:rPr lang="en-US" altLang="ja-JP" i="1" dirty="0">
                    <a:latin typeface="Times New Roman" pitchFamily="18" charset="0"/>
                    <a:cs typeface="Times New Roman" pitchFamily="18" charset="0"/>
                  </a:rPr>
                  <a:t>n</a:t>
                </a:r>
                <a:r>
                  <a:rPr lang="en-US" altLang="ja-JP" dirty="0"/>
                  <a:t> </a:t>
                </a:r>
                <a:r>
                  <a:rPr lang="ja-JP" altLang="en-US" dirty="0"/>
                  <a:t>によって，推定の精度はわかる．</a:t>
                </a:r>
                <a:endParaRPr lang="en-US" altLang="ja-JP" dirty="0"/>
              </a:p>
              <a:p>
                <a:pPr marL="457200" lvl="1" indent="0">
                  <a:buNone/>
                </a:pPr>
                <a14:m>
                  <m:oMath xmlns:m="http://schemas.openxmlformats.org/officeDocument/2006/math">
                    <m:acc>
                      <m:accPr>
                        <m:chr m:val="̅"/>
                        <m:ctrlPr>
                          <a:rPr lang="en-US" altLang="ja-JP" i="1" smtClean="0">
                            <a:latin typeface="Cambria Math" panose="02040503050406030204" pitchFamily="18" charset="0"/>
                          </a:rPr>
                        </m:ctrlPr>
                      </m:accPr>
                      <m:e>
                        <m:r>
                          <a:rPr lang="en-US" altLang="ja-JP" b="0" i="1" smtClean="0">
                            <a:latin typeface="Cambria Math" panose="02040503050406030204" pitchFamily="18" charset="0"/>
                          </a:rPr>
                          <m:t>𝑋</m:t>
                        </m:r>
                      </m:e>
                    </m:acc>
                    <m:r>
                      <a:rPr lang="en-US" altLang="ja-JP" b="0" i="0" smtClean="0">
                        <a:latin typeface="Cambria Math" panose="02040503050406030204" pitchFamily="18" charset="0"/>
                      </a:rPr>
                      <m:t> </m:t>
                    </m:r>
                  </m:oMath>
                </a14:m>
                <a:r>
                  <a:rPr lang="ja-JP" altLang="en-US" dirty="0"/>
                  <a:t>の分散は </a:t>
                </a:r>
                <a14:m>
                  <m:oMath xmlns:m="http://schemas.openxmlformats.org/officeDocument/2006/math">
                    <m:f>
                      <m:fPr>
                        <m:ctrlPr>
                          <a:rPr lang="en-US" altLang="ja-JP" i="1">
                            <a:latin typeface="Cambria Math" panose="02040503050406030204" pitchFamily="18" charset="0"/>
                          </a:rPr>
                        </m:ctrlPr>
                      </m:fPr>
                      <m:num>
                        <m:r>
                          <a:rPr lang="en-US" altLang="ja-JP" i="1">
                            <a:latin typeface="Cambria Math" panose="02040503050406030204" pitchFamily="18" charset="0"/>
                          </a:rPr>
                          <m:t>1</m:t>
                        </m:r>
                      </m:num>
                      <m:den>
                        <m:r>
                          <a:rPr lang="en-US" altLang="ja-JP" i="1">
                            <a:latin typeface="Cambria Math" panose="02040503050406030204" pitchFamily="18" charset="0"/>
                          </a:rPr>
                          <m:t>𝑛</m:t>
                        </m:r>
                      </m:den>
                    </m:f>
                    <m:sSup>
                      <m:sSupPr>
                        <m:ctrlPr>
                          <a:rPr lang="en-US" altLang="ja-JP" i="1">
                            <a:latin typeface="Cambria Math" panose="02040503050406030204" pitchFamily="18" charset="0"/>
                          </a:rPr>
                        </m:ctrlPr>
                      </m:sSupPr>
                      <m:e>
                        <m:r>
                          <a:rPr lang="ja-JP" altLang="en-US" i="1">
                            <a:latin typeface="Cambria Math" panose="02040503050406030204" pitchFamily="18" charset="0"/>
                          </a:rPr>
                          <m:t>𝜎</m:t>
                        </m:r>
                      </m:e>
                      <m:sup>
                        <m:r>
                          <a:rPr lang="en-US" altLang="ja-JP" i="1">
                            <a:latin typeface="Cambria Math" panose="02040503050406030204" pitchFamily="18" charset="0"/>
                          </a:rPr>
                          <m:t>2</m:t>
                        </m:r>
                      </m:sup>
                    </m:sSup>
                  </m:oMath>
                </a14:m>
                <a:endParaRPr lang="en-US" altLang="ja-JP" dirty="0"/>
              </a:p>
              <a:p>
                <a:r>
                  <a:rPr lang="ja-JP" altLang="en-US" dirty="0"/>
                  <a:t>しかし，ひとつの推定値を述べるだけの点推定は，この精度に言及していない．</a:t>
                </a:r>
                <a:endParaRPr lang="en-US" altLang="ja-JP" dirty="0"/>
              </a:p>
              <a:p>
                <a:r>
                  <a:rPr kumimoji="1" lang="ja-JP" altLang="en-US" dirty="0"/>
                  <a:t>区間推定では，点推定で背後に隠れていた精度情報を，積極的に活用する．</a:t>
                </a:r>
              </a:p>
            </p:txBody>
          </p:sp>
        </mc:Choice>
        <mc:Fallback>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481" t="-4313" r="-1704"/>
                </a:stretch>
              </a:blipFill>
            </p:spPr>
            <p:txBody>
              <a:bodyPr/>
              <a:lstStyle/>
              <a:p>
                <a:r>
                  <a:rPr lang="ja-JP" altLang="en-US">
                    <a:noFill/>
                  </a:rPr>
                  <a:t> </a:t>
                </a:r>
              </a:p>
            </p:txBody>
          </p:sp>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正規母集団での標本平均の分布</a:t>
            </a:r>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indent="0">
                  <a:buNone/>
                </a:pPr>
                <a:r>
                  <a:rPr kumimoji="1" lang="ja-JP" altLang="en-US" dirty="0">
                    <a:latin typeface="Times New Roman" pitchFamily="18" charset="0"/>
                    <a:cs typeface="Times New Roman" pitchFamily="18" charset="0"/>
                  </a:rPr>
                  <a:t>定理１（テキスト</a:t>
                </a:r>
                <a:r>
                  <a:rPr kumimoji="1" lang="en-US" altLang="ja-JP" dirty="0">
                    <a:latin typeface="Times New Roman" pitchFamily="18" charset="0"/>
                    <a:cs typeface="Times New Roman" pitchFamily="18" charset="0"/>
                  </a:rPr>
                  <a:t>p.128</a:t>
                </a:r>
                <a:r>
                  <a:rPr kumimoji="1" lang="ja-JP" altLang="en-US" dirty="0">
                    <a:latin typeface="Times New Roman" pitchFamily="18" charset="0"/>
                    <a:cs typeface="Times New Roman" pitchFamily="18" charset="0"/>
                  </a:rPr>
                  <a:t>）</a:t>
                </a:r>
                <a:r>
                  <a:rPr lang="ja-JP" altLang="en-US" dirty="0">
                    <a:latin typeface="Times New Roman" pitchFamily="18" charset="0"/>
                    <a:cs typeface="Times New Roman" pitchFamily="18" charset="0"/>
                  </a:rPr>
                  <a:t>：</a:t>
                </a:r>
                <a:r>
                  <a:rPr kumimoji="1" lang="ja-JP" altLang="en-US" dirty="0">
                    <a:latin typeface="Times New Roman" pitchFamily="18" charset="0"/>
                    <a:cs typeface="Times New Roman" pitchFamily="18" charset="0"/>
                  </a:rPr>
                  <a:t> 確率変数</a:t>
                </a:r>
                <a:r>
                  <a:rPr lang="en-US" altLang="ja-JP" i="1" dirty="0">
                    <a:latin typeface="Times New Roman" pitchFamily="18" charset="0"/>
                    <a:cs typeface="Times New Roman" pitchFamily="18" charset="0"/>
                  </a:rPr>
                  <a:t> </a:t>
                </a:r>
                <a:r>
                  <a:rPr kumimoji="1" lang="en-US" altLang="ja-JP" i="1" dirty="0">
                    <a:latin typeface="Times New Roman" pitchFamily="18" charset="0"/>
                    <a:cs typeface="Times New Roman" pitchFamily="18" charset="0"/>
                  </a:rPr>
                  <a:t>X</a:t>
                </a:r>
                <a:r>
                  <a:rPr kumimoji="1" lang="en-US" altLang="ja-JP" dirty="0"/>
                  <a:t> </a:t>
                </a:r>
                <a:r>
                  <a:rPr kumimoji="1" lang="ja-JP" altLang="en-US" dirty="0"/>
                  <a:t>が平均 </a:t>
                </a:r>
                <a:r>
                  <a:rPr kumimoji="1" lang="en-US" altLang="ja-JP" i="1" dirty="0">
                    <a:latin typeface="Times New Roman" pitchFamily="18" charset="0"/>
                    <a:cs typeface="Times New Roman" pitchFamily="18" charset="0"/>
                  </a:rPr>
                  <a:t>μ</a:t>
                </a:r>
                <a:r>
                  <a:rPr kumimoji="1" lang="ja-JP" altLang="en-US" dirty="0" err="1"/>
                  <a:t>，</a:t>
                </a:r>
                <a:r>
                  <a:rPr kumimoji="1" lang="ja-JP" altLang="en-US" dirty="0"/>
                  <a:t>分散 </a:t>
                </a:r>
                <a:r>
                  <a:rPr kumimoji="1" lang="en-US" altLang="ja-JP" i="1" dirty="0">
                    <a:latin typeface="Times New Roman" pitchFamily="18" charset="0"/>
                    <a:cs typeface="Times New Roman" pitchFamily="18" charset="0"/>
                  </a:rPr>
                  <a:t>σ</a:t>
                </a:r>
                <a:r>
                  <a:rPr kumimoji="1" lang="ja-JP" altLang="en-US" baseline="30000" dirty="0"/>
                  <a:t>２</a:t>
                </a:r>
                <a:r>
                  <a:rPr kumimoji="1" lang="ja-JP" altLang="en-US" dirty="0"/>
                  <a:t> の正規分布に従うならば，大きさ </a:t>
                </a:r>
                <a:r>
                  <a:rPr kumimoji="1" lang="en-US" altLang="ja-JP" i="1" dirty="0">
                    <a:latin typeface="Times New Roman" pitchFamily="18" charset="0"/>
                    <a:cs typeface="Times New Roman" pitchFamily="18" charset="0"/>
                  </a:rPr>
                  <a:t>n</a:t>
                </a:r>
                <a:r>
                  <a:rPr kumimoji="1" lang="en-US" altLang="ja-JP" dirty="0"/>
                  <a:t> </a:t>
                </a:r>
                <a:r>
                  <a:rPr kumimoji="1" lang="ja-JP" altLang="en-US" dirty="0"/>
                  <a:t>の無作為標本に基づく標本平均は，</a:t>
                </a:r>
                <a:endParaRPr kumimoji="1" lang="en-US" altLang="ja-JP" dirty="0"/>
              </a:p>
              <a:p>
                <a:pPr lvl="2">
                  <a:buNone/>
                </a:pPr>
                <a:r>
                  <a:rPr kumimoji="1" lang="ja-JP" altLang="en-US" dirty="0"/>
                  <a:t>平均 ：</a:t>
                </a:r>
                <a14:m>
                  <m:oMath xmlns:m="http://schemas.openxmlformats.org/officeDocument/2006/math">
                    <m:r>
                      <a:rPr kumimoji="1" lang="ja-JP" altLang="en-US" i="1" smtClean="0">
                        <a:latin typeface="Cambria Math" panose="02040503050406030204" pitchFamily="18" charset="0"/>
                      </a:rPr>
                      <m:t>𝜇</m:t>
                    </m:r>
                  </m:oMath>
                </a14:m>
                <a:endParaRPr kumimoji="1" lang="en-US" altLang="ja-JP" dirty="0"/>
              </a:p>
              <a:p>
                <a:pPr lvl="2">
                  <a:buNone/>
                </a:pPr>
                <a:endParaRPr kumimoji="1" lang="en-US" altLang="ja-JP" dirty="0"/>
              </a:p>
              <a:p>
                <a:pPr lvl="2">
                  <a:buNone/>
                </a:pPr>
                <a:r>
                  <a:rPr kumimoji="1" lang="ja-JP" altLang="en-US" dirty="0"/>
                  <a:t>分散：</a:t>
                </a:r>
                <a:r>
                  <a:rPr kumimoji="1" lang="en-US" altLang="ja-JP" dirty="0"/>
                  <a:t> </a:t>
                </a:r>
                <a14:m>
                  <m:oMath xmlns:m="http://schemas.openxmlformats.org/officeDocument/2006/math">
                    <m:f>
                      <m:fPr>
                        <m:ctrlPr>
                          <a:rPr kumimoji="1" lang="en-US" altLang="ja-JP" i="1" smtClean="0">
                            <a:latin typeface="Cambria Math" panose="02040503050406030204" pitchFamily="18" charset="0"/>
                          </a:rPr>
                        </m:ctrlPr>
                      </m:fPr>
                      <m:num>
                        <m:r>
                          <a:rPr kumimoji="1" lang="en-US" altLang="ja-JP" b="0" i="1" smtClean="0">
                            <a:latin typeface="Cambria Math" panose="02040503050406030204" pitchFamily="18" charset="0"/>
                          </a:rPr>
                          <m:t>1</m:t>
                        </m:r>
                      </m:num>
                      <m:den>
                        <m:r>
                          <a:rPr kumimoji="1" lang="en-US" altLang="ja-JP" b="0" i="1" smtClean="0">
                            <a:latin typeface="Cambria Math" panose="02040503050406030204" pitchFamily="18" charset="0"/>
                          </a:rPr>
                          <m:t>𝑛</m:t>
                        </m:r>
                      </m:den>
                    </m:f>
                    <m:sSup>
                      <m:sSupPr>
                        <m:ctrlPr>
                          <a:rPr kumimoji="1" lang="en-US" altLang="ja-JP" i="1" smtClean="0">
                            <a:latin typeface="Cambria Math" panose="02040503050406030204" pitchFamily="18" charset="0"/>
                          </a:rPr>
                        </m:ctrlPr>
                      </m:sSupPr>
                      <m:e>
                        <m:r>
                          <a:rPr kumimoji="1" lang="ja-JP" altLang="en-US" i="1" smtClean="0">
                            <a:latin typeface="Cambria Math" panose="02040503050406030204" pitchFamily="18" charset="0"/>
                          </a:rPr>
                          <m:t>𝜎</m:t>
                        </m:r>
                      </m:e>
                      <m:sup>
                        <m:r>
                          <a:rPr kumimoji="1" lang="en-US" altLang="ja-JP" b="0" i="1" smtClean="0">
                            <a:latin typeface="Cambria Math" panose="02040503050406030204" pitchFamily="18" charset="0"/>
                          </a:rPr>
                          <m:t>2</m:t>
                        </m:r>
                      </m:sup>
                    </m:sSup>
                  </m:oMath>
                </a14:m>
                <a:endParaRPr kumimoji="1" lang="en-US" altLang="ja-JP" dirty="0"/>
              </a:p>
              <a:p>
                <a:pPr indent="0">
                  <a:buNone/>
                </a:pPr>
                <a:endParaRPr lang="en-US" altLang="ja-JP" dirty="0"/>
              </a:p>
              <a:p>
                <a:pPr indent="0">
                  <a:buNone/>
                </a:pPr>
                <a:r>
                  <a:rPr lang="ja-JP" altLang="en-US" dirty="0"/>
                  <a:t>の正規分布に従う．</a:t>
                </a:r>
                <a:endParaRPr lang="en-US" altLang="ja-JP"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中心極限定理</a:t>
            </a:r>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indent="0">
                  <a:buNone/>
                </a:pPr>
                <a:r>
                  <a:rPr lang="ja-JP" altLang="en-US" b="1" dirty="0">
                    <a:solidFill>
                      <a:srgbClr val="FF0000"/>
                    </a:solidFill>
                    <a:latin typeface="Times New Roman" pitchFamily="18" charset="0"/>
                    <a:cs typeface="Times New Roman" pitchFamily="18" charset="0"/>
                  </a:rPr>
                  <a:t>中心極限定理</a:t>
                </a:r>
                <a:r>
                  <a:rPr lang="ja-JP" altLang="en-US" dirty="0">
                    <a:latin typeface="Times New Roman" pitchFamily="18" charset="0"/>
                    <a:cs typeface="Times New Roman" pitchFamily="18" charset="0"/>
                  </a:rPr>
                  <a:t>（</a:t>
                </a:r>
                <a:r>
                  <a:rPr lang="en-US" altLang="ja-JP" dirty="0">
                    <a:cs typeface="Times New Roman" pitchFamily="18" charset="0"/>
                  </a:rPr>
                  <a:t>central limit theorem</a:t>
                </a:r>
                <a:r>
                  <a:rPr lang="ja-JP" altLang="en-US" dirty="0">
                    <a:latin typeface="Times New Roman" pitchFamily="18" charset="0"/>
                    <a:cs typeface="Times New Roman" pitchFamily="18" charset="0"/>
                  </a:rPr>
                  <a:t>）： 確率変数</a:t>
                </a:r>
                <a:r>
                  <a:rPr lang="en-US" altLang="ja-JP" i="1" dirty="0">
                    <a:latin typeface="Times New Roman" pitchFamily="18" charset="0"/>
                    <a:cs typeface="Times New Roman" pitchFamily="18" charset="0"/>
                  </a:rPr>
                  <a:t> X</a:t>
                </a:r>
                <a:r>
                  <a:rPr lang="en-US" altLang="ja-JP" dirty="0"/>
                  <a:t> </a:t>
                </a:r>
                <a:r>
                  <a:rPr lang="ja-JP" altLang="en-US" dirty="0"/>
                  <a:t>が平均 </a:t>
                </a:r>
                <a:r>
                  <a:rPr lang="en-US" altLang="ja-JP" i="1" dirty="0">
                    <a:latin typeface="Times New Roman" pitchFamily="18" charset="0"/>
                    <a:cs typeface="Times New Roman" pitchFamily="18" charset="0"/>
                  </a:rPr>
                  <a:t>μ</a:t>
                </a:r>
                <a:r>
                  <a:rPr lang="ja-JP" altLang="en-US" dirty="0" err="1"/>
                  <a:t>，</a:t>
                </a:r>
                <a:r>
                  <a:rPr lang="ja-JP" altLang="en-US" dirty="0"/>
                  <a:t>分散 </a:t>
                </a:r>
                <a:r>
                  <a:rPr lang="en-US" altLang="ja-JP" i="1" dirty="0">
                    <a:latin typeface="Times New Roman" pitchFamily="18" charset="0"/>
                    <a:cs typeface="Times New Roman" pitchFamily="18" charset="0"/>
                  </a:rPr>
                  <a:t>σ</a:t>
                </a:r>
                <a:r>
                  <a:rPr lang="ja-JP" altLang="en-US" baseline="30000" dirty="0"/>
                  <a:t>２</a:t>
                </a:r>
                <a:r>
                  <a:rPr lang="ja-JP" altLang="en-US" dirty="0"/>
                  <a:t> のある分布に従うならば，大きさ </a:t>
                </a:r>
                <a:r>
                  <a:rPr lang="en-US" altLang="ja-JP" i="1" dirty="0">
                    <a:latin typeface="Times New Roman" pitchFamily="18" charset="0"/>
                    <a:cs typeface="Times New Roman" pitchFamily="18" charset="0"/>
                  </a:rPr>
                  <a:t>n</a:t>
                </a:r>
                <a:r>
                  <a:rPr lang="en-US" altLang="ja-JP" dirty="0"/>
                  <a:t> </a:t>
                </a:r>
                <a:r>
                  <a:rPr lang="ja-JP" altLang="en-US" dirty="0"/>
                  <a:t>の無作為標本に基づく標本平均は，</a:t>
                </a:r>
                <a:r>
                  <a:rPr lang="en-US" altLang="ja-JP" i="1" u="sng" dirty="0">
                    <a:latin typeface="Times New Roman" pitchFamily="18" charset="0"/>
                    <a:cs typeface="Times New Roman" pitchFamily="18" charset="0"/>
                  </a:rPr>
                  <a:t>n</a:t>
                </a:r>
                <a:r>
                  <a:rPr lang="en-US" altLang="ja-JP" u="sng" dirty="0"/>
                  <a:t> </a:t>
                </a:r>
                <a:r>
                  <a:rPr lang="ja-JP" altLang="en-US" u="sng" dirty="0"/>
                  <a:t>が無限に大きくなるとき</a:t>
                </a:r>
                <a:r>
                  <a:rPr lang="ja-JP" altLang="en-US" dirty="0"/>
                  <a:t>，</a:t>
                </a:r>
                <a:endParaRPr lang="en-US" altLang="ja-JP" dirty="0"/>
              </a:p>
              <a:p>
                <a:pPr lvl="2">
                  <a:buNone/>
                </a:pPr>
                <a:r>
                  <a:rPr lang="ja-JP" altLang="en-US" dirty="0"/>
                  <a:t>平均 ：</a:t>
                </a:r>
                <a14:m>
                  <m:oMath xmlns:m="http://schemas.openxmlformats.org/officeDocument/2006/math">
                    <m:r>
                      <a:rPr kumimoji="1" lang="ja-JP" altLang="en-US" i="1" smtClean="0">
                        <a:latin typeface="Cambria Math" panose="02040503050406030204" pitchFamily="18" charset="0"/>
                      </a:rPr>
                      <m:t>𝜇</m:t>
                    </m:r>
                  </m:oMath>
                </a14:m>
                <a:endParaRPr lang="en-US" altLang="ja-JP" dirty="0"/>
              </a:p>
              <a:p>
                <a:pPr lvl="2">
                  <a:buNone/>
                </a:pPr>
                <a:endParaRPr lang="en-US" altLang="ja-JP" dirty="0"/>
              </a:p>
              <a:p>
                <a:pPr lvl="2">
                  <a:buNone/>
                </a:pPr>
                <a:r>
                  <a:rPr lang="ja-JP" altLang="en-US" dirty="0"/>
                  <a:t>分散：</a:t>
                </a:r>
                <a:r>
                  <a:rPr kumimoji="1" lang="en-US" altLang="ja-JP" dirty="0"/>
                  <a:t> </a:t>
                </a:r>
                <a14:m>
                  <m:oMath xmlns:m="http://schemas.openxmlformats.org/officeDocument/2006/math">
                    <m:f>
                      <m:fPr>
                        <m:ctrlPr>
                          <a:rPr kumimoji="1" lang="en-US" altLang="ja-JP" i="1" smtClean="0">
                            <a:latin typeface="Cambria Math" panose="02040503050406030204" pitchFamily="18" charset="0"/>
                          </a:rPr>
                        </m:ctrlPr>
                      </m:fPr>
                      <m:num>
                        <m:r>
                          <a:rPr kumimoji="1" lang="en-US" altLang="ja-JP" b="0" i="1" smtClean="0">
                            <a:latin typeface="Cambria Math" panose="02040503050406030204" pitchFamily="18" charset="0"/>
                          </a:rPr>
                          <m:t>1</m:t>
                        </m:r>
                      </m:num>
                      <m:den>
                        <m:r>
                          <a:rPr kumimoji="1" lang="en-US" altLang="ja-JP" b="0" i="1" smtClean="0">
                            <a:latin typeface="Cambria Math" panose="02040503050406030204" pitchFamily="18" charset="0"/>
                          </a:rPr>
                          <m:t>𝑛</m:t>
                        </m:r>
                      </m:den>
                    </m:f>
                    <m:sSup>
                      <m:sSupPr>
                        <m:ctrlPr>
                          <a:rPr kumimoji="1" lang="en-US" altLang="ja-JP" i="1" smtClean="0">
                            <a:latin typeface="Cambria Math" panose="02040503050406030204" pitchFamily="18" charset="0"/>
                          </a:rPr>
                        </m:ctrlPr>
                      </m:sSupPr>
                      <m:e>
                        <m:r>
                          <a:rPr kumimoji="1" lang="ja-JP" altLang="en-US" i="1" smtClean="0">
                            <a:latin typeface="Cambria Math" panose="02040503050406030204" pitchFamily="18" charset="0"/>
                          </a:rPr>
                          <m:t>𝜎</m:t>
                        </m:r>
                      </m:e>
                      <m:sup>
                        <m:r>
                          <a:rPr kumimoji="1" lang="en-US" altLang="ja-JP" b="0" i="1" smtClean="0">
                            <a:latin typeface="Cambria Math" panose="02040503050406030204" pitchFamily="18" charset="0"/>
                          </a:rPr>
                          <m:t>2</m:t>
                        </m:r>
                      </m:sup>
                    </m:sSup>
                  </m:oMath>
                </a14:m>
                <a:endParaRPr lang="en-US" altLang="ja-JP" dirty="0"/>
              </a:p>
              <a:p>
                <a:pPr lvl="2">
                  <a:buNone/>
                </a:pPr>
                <a:endParaRPr lang="en-US" altLang="ja-JP" dirty="0"/>
              </a:p>
              <a:p>
                <a:pPr indent="0">
                  <a:buNone/>
                </a:pPr>
                <a:r>
                  <a:rPr lang="ja-JP" altLang="en-US" dirty="0"/>
                  <a:t>の正規分布に従う．</a:t>
                </a:r>
                <a:endParaRPr lang="en-US" altLang="ja-JP" dirty="0"/>
              </a:p>
              <a:p>
                <a:endParaRPr kumimoji="1" lang="ja-JP" altLang="en-US"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ja-JP" altLang="en-US">
                    <a:noFill/>
                  </a:rPr>
                  <a:t> </a:t>
                </a:r>
              </a:p>
            </p:txBody>
          </p:sp>
        </mc:Fallback>
      </mc:AlternateContent>
      <p:sp>
        <p:nvSpPr>
          <p:cNvPr id="6" name="角丸四角形 5"/>
          <p:cNvSpPr/>
          <p:nvPr/>
        </p:nvSpPr>
        <p:spPr>
          <a:xfrm>
            <a:off x="4714876" y="4071942"/>
            <a:ext cx="3357586"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t>母集団分布は</a:t>
            </a:r>
            <a:endParaRPr lang="en-US" altLang="ja-JP" sz="3200" dirty="0"/>
          </a:p>
          <a:p>
            <a:pPr algn="ctr"/>
            <a:r>
              <a:rPr lang="ja-JP" altLang="en-US" sz="3200" dirty="0"/>
              <a:t>なんでもよい！</a:t>
            </a:r>
            <a:endParaRPr kumimoji="1" lang="ja-JP" alt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２．母集団平均の推定</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標準正規分布では，</a:t>
            </a:r>
            <a:r>
              <a:rPr lang="en-US" altLang="ja-JP" dirty="0"/>
              <a:t>-1.96 </a:t>
            </a:r>
            <a:r>
              <a:rPr lang="ja-JP" altLang="en-US" dirty="0"/>
              <a:t>から </a:t>
            </a:r>
            <a:r>
              <a:rPr lang="en-US" altLang="ja-JP" dirty="0"/>
              <a:t>1.96 </a:t>
            </a:r>
            <a:r>
              <a:rPr lang="ja-JP" altLang="en-US" dirty="0"/>
              <a:t>の範囲にある値が出現する確率は</a:t>
            </a:r>
            <a:r>
              <a:rPr lang="en-US" altLang="ja-JP" dirty="0"/>
              <a:t>0.95</a:t>
            </a:r>
            <a:r>
              <a:rPr lang="ja-JP" altLang="en-US" dirty="0"/>
              <a:t>である．</a:t>
            </a:r>
            <a:endParaRPr lang="en-US" altLang="ja-JP" dirty="0"/>
          </a:p>
          <a:p>
            <a:pPr lvl="1">
              <a:buFont typeface="Wingdings" pitchFamily="2" charset="2"/>
              <a:buChar char="Ø"/>
            </a:pPr>
            <a:r>
              <a:rPr lang="ja-JP" altLang="en-US" dirty="0"/>
              <a:t>標準正規分布表（テキスト</a:t>
            </a:r>
            <a:r>
              <a:rPr lang="en-US" altLang="ja-JP" dirty="0"/>
              <a:t>p.295</a:t>
            </a:r>
            <a:r>
              <a:rPr lang="ja-JP" altLang="en-US" dirty="0"/>
              <a:t>）で，</a:t>
            </a:r>
            <a:r>
              <a:rPr lang="en-US" altLang="ja-JP" dirty="0"/>
              <a:t>1.96 </a:t>
            </a:r>
            <a:r>
              <a:rPr lang="ja-JP" altLang="en-US" dirty="0"/>
              <a:t>の数値を読むと，</a:t>
            </a:r>
            <a:r>
              <a:rPr lang="en-US" altLang="ja-JP" dirty="0"/>
              <a:t>0.4750</a:t>
            </a:r>
          </a:p>
          <a:p>
            <a:pPr lvl="1">
              <a:buFont typeface="Wingdings" pitchFamily="2" charset="2"/>
              <a:buChar char="Ø"/>
            </a:pPr>
            <a:r>
              <a:rPr lang="en-US" altLang="ja-JP" dirty="0"/>
              <a:t> </a:t>
            </a:r>
            <a:r>
              <a:rPr lang="en-US" altLang="ja-JP" i="1" dirty="0">
                <a:latin typeface="Times New Roman" pitchFamily="18" charset="0"/>
                <a:cs typeface="Times New Roman" pitchFamily="18" charset="0"/>
              </a:rPr>
              <a:t>P</a:t>
            </a:r>
            <a:r>
              <a:rPr lang="en-US" altLang="ja-JP" dirty="0"/>
              <a:t>{-1.96</a:t>
            </a:r>
            <a:r>
              <a:rPr lang="ja-JP" altLang="en-US" dirty="0"/>
              <a:t>≦</a:t>
            </a:r>
            <a:r>
              <a:rPr lang="en-US" altLang="ja-JP" i="1" dirty="0">
                <a:latin typeface="Times New Roman" pitchFamily="18" charset="0"/>
                <a:cs typeface="Times New Roman" pitchFamily="18" charset="0"/>
              </a:rPr>
              <a:t>Z</a:t>
            </a:r>
            <a:r>
              <a:rPr lang="ja-JP" altLang="en-US" dirty="0"/>
              <a:t>≦</a:t>
            </a:r>
            <a:r>
              <a:rPr lang="en-US" altLang="ja-JP" dirty="0"/>
              <a:t>+1.96}</a:t>
            </a:r>
            <a:r>
              <a:rPr lang="ja-JP" altLang="en-US" dirty="0"/>
              <a:t> </a:t>
            </a:r>
            <a:r>
              <a:rPr lang="en-US" altLang="ja-JP" dirty="0"/>
              <a:t>= 0.4750 × 2 = 0.95</a:t>
            </a:r>
          </a:p>
          <a:p>
            <a:r>
              <a:rPr lang="ja-JP" altLang="en-US" dirty="0"/>
              <a:t>正規分布では，「平均</a:t>
            </a:r>
            <a:r>
              <a:rPr lang="en-US" altLang="ja-JP" dirty="0"/>
              <a:t>±1.96×</a:t>
            </a:r>
            <a:r>
              <a:rPr lang="ja-JP" altLang="en-US" dirty="0"/>
              <a:t>標準偏差」の範囲にある値が出現する確率は </a:t>
            </a:r>
            <a:r>
              <a:rPr lang="en-US" altLang="ja-JP" dirty="0"/>
              <a:t>0.95 </a:t>
            </a:r>
            <a:r>
              <a:rPr lang="ja-JP" altLang="en-US" dirty="0"/>
              <a:t>である．</a:t>
            </a:r>
            <a:endParaRPr lang="en-US" altLang="ja-JP" dirty="0"/>
          </a:p>
          <a:p>
            <a:pPr lvl="1"/>
            <a:r>
              <a:rPr lang="ja-JP" altLang="en-US" dirty="0"/>
              <a:t>標準正規分布に従うスコアは，</a:t>
            </a:r>
            <a:r>
              <a:rPr lang="ja-JP" altLang="en-US" u="sng" dirty="0"/>
              <a:t>平均から見て標準偏差いくつ分のところにあるか</a:t>
            </a:r>
            <a:r>
              <a:rPr lang="ja-JP" altLang="en-US" dirty="0"/>
              <a:t>を表す．</a:t>
            </a:r>
            <a:endParaRPr lang="en-US" altLang="ja-JP"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295636" y="22949"/>
            <a:ext cx="6552728" cy="6552728"/>
          </a:xfrm>
        </p:spPr>
      </p:pic>
      <p:sp>
        <p:nvSpPr>
          <p:cNvPr id="2" name="スライド番号プレースホルダー 1"/>
          <p:cNvSpPr>
            <a:spLocks noGrp="1"/>
          </p:cNvSpPr>
          <p:nvPr>
            <p:ph type="sldNum" sz="quarter" idx="12"/>
          </p:nvPr>
        </p:nvSpPr>
        <p:spPr/>
        <p:txBody>
          <a:bodyPr/>
          <a:lstStyle/>
          <a:p>
            <a:fld id="{D3B39F16-3AC4-49CE-9192-24868322B5C5}" type="slidenum">
              <a:rPr kumimoji="1" lang="ja-JP" altLang="en-US" smtClean="0"/>
              <a:t>8</a:t>
            </a:fld>
            <a:endParaRPr kumimoji="1" lang="ja-JP" altLang="en-US"/>
          </a:p>
        </p:txBody>
      </p:sp>
      <mc:AlternateContent xmlns:mc="http://schemas.openxmlformats.org/markup-compatibility/2006" xmlns:a14="http://schemas.microsoft.com/office/drawing/2010/main">
        <mc:Choice Requires="a14">
          <p:sp>
            <p:nvSpPr>
              <p:cNvPr id="3" name="テキスト ボックス 2"/>
              <p:cNvSpPr txBox="1"/>
              <p:nvPr/>
            </p:nvSpPr>
            <p:spPr>
              <a:xfrm>
                <a:off x="4627488" y="404664"/>
                <a:ext cx="4074833"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−1.96</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𝑍</m:t>
                          </m:r>
                          <m:r>
                            <a:rPr kumimoji="1" lang="en-US" altLang="ja-JP" sz="2400" b="0" i="1" smtClean="0">
                              <a:latin typeface="Cambria Math" panose="02040503050406030204" pitchFamily="18" charset="0"/>
                              <a:ea typeface="Cambria Math" panose="02040503050406030204" pitchFamily="18" charset="0"/>
                            </a:rPr>
                            <m:t>≤+1.96</m:t>
                          </m:r>
                        </m:e>
                      </m:d>
                      <m:r>
                        <a:rPr kumimoji="1" lang="en-US" altLang="ja-JP" sz="2400" b="0" i="1" smtClean="0">
                          <a:latin typeface="Cambria Math" panose="02040503050406030204" pitchFamily="18" charset="0"/>
                        </a:rPr>
                        <m:t>=0.95</m:t>
                      </m:r>
                    </m:oMath>
                  </m:oMathPara>
                </a14:m>
                <a:endParaRPr kumimoji="1" lang="ja-JP" altLang="en-US" sz="24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4627488" y="404664"/>
                <a:ext cx="4074833" cy="369332"/>
              </a:xfrm>
              <a:prstGeom prst="rect">
                <a:avLst/>
              </a:prstGeom>
              <a:blipFill>
                <a:blip r:embed="rId3"/>
                <a:stretch>
                  <a:fillRect l="-1196" r="-1644" b="-1147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715493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B22B09-97C6-47CB-AA87-CC79FDD376E8}"/>
              </a:ext>
            </a:extLst>
          </p:cNvPr>
          <p:cNvSpPr>
            <a:spLocks noGrp="1"/>
          </p:cNvSpPr>
          <p:nvPr>
            <p:ph type="title"/>
          </p:nvPr>
        </p:nvSpPr>
        <p:spPr/>
        <p:txBody>
          <a:bodyPr/>
          <a:lstStyle/>
          <a:p>
            <a:endParaRPr lang="ja-JP" altLang="en-US"/>
          </a:p>
        </p:txBody>
      </p:sp>
      <p:pic>
        <p:nvPicPr>
          <p:cNvPr id="5" name="コンテンツ プレースホルダー 4" descr="テキスト&#10;&#10;自動的に生成された説明">
            <a:extLst>
              <a:ext uri="{FF2B5EF4-FFF2-40B4-BE49-F238E27FC236}">
                <a16:creationId xmlns:a16="http://schemas.microsoft.com/office/drawing/2014/main" id="{E2588A2D-31E5-489D-9BDE-E5062E75BC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9672" y="1988840"/>
            <a:ext cx="6016369" cy="3240360"/>
          </a:xfrm>
        </p:spPr>
      </p:pic>
    </p:spTree>
    <p:extLst>
      <p:ext uri="{BB962C8B-B14F-4D97-AF65-F5344CB8AC3E}">
        <p14:creationId xmlns:p14="http://schemas.microsoft.com/office/powerpoint/2010/main" val="21040212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833</TotalTime>
  <Words>1879</Words>
  <Application>Microsoft Office PowerPoint</Application>
  <PresentationFormat>画面に合わせる (4:3)</PresentationFormat>
  <Paragraphs>180</Paragraphs>
  <Slides>32</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32</vt:i4>
      </vt:variant>
    </vt:vector>
  </HeadingPairs>
  <TitlesOfParts>
    <vt:vector size="40" baseType="lpstr">
      <vt:lpstr>Arial</vt:lpstr>
      <vt:lpstr>Calibri</vt:lpstr>
      <vt:lpstr>Cambria Math</vt:lpstr>
      <vt:lpstr>Courier New</vt:lpstr>
      <vt:lpstr>Times New Roman</vt:lpstr>
      <vt:lpstr>Wingdings</vt:lpstr>
      <vt:lpstr>Office テーマ</vt:lpstr>
      <vt:lpstr>数式</vt:lpstr>
      <vt:lpstr>ホーエル『初等統計学』 第７章１節～３節　推定（１）</vt:lpstr>
      <vt:lpstr>１．点推定と区間推定</vt:lpstr>
      <vt:lpstr>区間推定</vt:lpstr>
      <vt:lpstr>区間推定の利点</vt:lpstr>
      <vt:lpstr>正規母集団での標本平均の分布</vt:lpstr>
      <vt:lpstr>中心極限定理</vt:lpstr>
      <vt:lpstr>２．母集団平均の推定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例題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母集団平均の信頼区間の公式</vt:lpstr>
      <vt:lpstr>標本の大きさの決定</vt:lpstr>
      <vt:lpstr>PowerPoint プレゼンテーション</vt:lpstr>
      <vt:lpstr>PowerPoint プレゼンテーション</vt:lpstr>
      <vt:lpstr>３．近似</vt:lpstr>
      <vt:lpstr>PowerPoint プレゼンテーション</vt:lpstr>
      <vt:lpstr>実習：区間推定のシミュレーション （エクセル）</vt:lpstr>
      <vt:lpstr>用語についての補足</vt:lpstr>
      <vt:lpstr>R での区間推定</vt:lpstr>
      <vt:lpstr>PowerPoint プレゼンテーション</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ホーエル『初等統計学』 第７章　推定</dc:title>
  <dc:creator>Atsushi TERAO</dc:creator>
  <cp:lastModifiedBy>寺尾 敦</cp:lastModifiedBy>
  <cp:revision>68</cp:revision>
  <dcterms:created xsi:type="dcterms:W3CDTF">2008-12-09T04:03:33Z</dcterms:created>
  <dcterms:modified xsi:type="dcterms:W3CDTF">2020-12-07T13:55:28Z</dcterms:modified>
</cp:coreProperties>
</file>