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4" r:id="rId4"/>
    <p:sldId id="295" r:id="rId5"/>
    <p:sldId id="296" r:id="rId6"/>
    <p:sldId id="259" r:id="rId7"/>
    <p:sldId id="288" r:id="rId8"/>
    <p:sldId id="289" r:id="rId9"/>
    <p:sldId id="258" r:id="rId10"/>
    <p:sldId id="297" r:id="rId11"/>
    <p:sldId id="298" r:id="rId12"/>
    <p:sldId id="260" r:id="rId13"/>
    <p:sldId id="261" r:id="rId14"/>
    <p:sldId id="286" r:id="rId15"/>
    <p:sldId id="290" r:id="rId16"/>
    <p:sldId id="262" r:id="rId17"/>
    <p:sldId id="263" r:id="rId18"/>
    <p:sldId id="291" r:id="rId19"/>
    <p:sldId id="294" r:id="rId20"/>
    <p:sldId id="299" r:id="rId21"/>
    <p:sldId id="264" r:id="rId22"/>
    <p:sldId id="265" r:id="rId23"/>
    <p:sldId id="268" r:id="rId24"/>
    <p:sldId id="270" r:id="rId25"/>
    <p:sldId id="269" r:id="rId26"/>
    <p:sldId id="292" r:id="rId27"/>
    <p:sldId id="301" r:id="rId28"/>
    <p:sldId id="302" r:id="rId29"/>
    <p:sldId id="303" r:id="rId30"/>
    <p:sldId id="293" r:id="rId31"/>
    <p:sldId id="300" r:id="rId32"/>
    <p:sldId id="272" r:id="rId33"/>
    <p:sldId id="304" r:id="rId34"/>
    <p:sldId id="278" r:id="rId35"/>
    <p:sldId id="267" r:id="rId36"/>
    <p:sldId id="273" r:id="rId37"/>
    <p:sldId id="274" r:id="rId38"/>
    <p:sldId id="275" r:id="rId39"/>
    <p:sldId id="276" r:id="rId40"/>
    <p:sldId id="279" r:id="rId41"/>
    <p:sldId id="281" r:id="rId42"/>
    <p:sldId id="283" r:id="rId43"/>
    <p:sldId id="266" r:id="rId4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4" d="100"/>
          <a:sy n="94" d="100"/>
        </p:scale>
        <p:origin x="884" y="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5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63463B2-81CD-4FB3-86F1-CC6C1D39ACF7}" type="datetimeFigureOut">
              <a:rPr kumimoji="1" lang="ja-JP" altLang="en-US" smtClean="0"/>
              <a:pPr/>
              <a:t>2020/12/1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4805A96-EC38-4267-B0CA-647D66FD1BE3}"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963463B2-81CD-4FB3-86F1-CC6C1D39ACF7}" type="datetimeFigureOut">
              <a:rPr kumimoji="1" lang="ja-JP" altLang="en-US" smtClean="0"/>
              <a:pPr/>
              <a:t>2020/12/1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4805A96-EC38-4267-B0CA-647D66FD1BE3}"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963463B2-81CD-4FB3-86F1-CC6C1D39ACF7}" type="datetimeFigureOut">
              <a:rPr kumimoji="1" lang="ja-JP" altLang="en-US" smtClean="0"/>
              <a:pPr/>
              <a:t>2020/12/1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4805A96-EC38-4267-B0CA-647D66FD1BE3}"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963463B2-81CD-4FB3-86F1-CC6C1D39ACF7}" type="datetimeFigureOut">
              <a:rPr kumimoji="1" lang="ja-JP" altLang="en-US" smtClean="0"/>
              <a:pPr/>
              <a:t>2020/12/1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4805A96-EC38-4267-B0CA-647D66FD1BE3}"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963463B2-81CD-4FB3-86F1-CC6C1D39ACF7}" type="datetimeFigureOut">
              <a:rPr kumimoji="1" lang="ja-JP" altLang="en-US" smtClean="0"/>
              <a:pPr/>
              <a:t>2020/12/1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4805A96-EC38-4267-B0CA-647D66FD1BE3}"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63463B2-81CD-4FB3-86F1-CC6C1D39ACF7}" type="datetimeFigureOut">
              <a:rPr kumimoji="1" lang="ja-JP" altLang="en-US" smtClean="0"/>
              <a:pPr/>
              <a:t>2020/12/1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4805A96-EC38-4267-B0CA-647D66FD1BE3}"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963463B2-81CD-4FB3-86F1-CC6C1D39ACF7}" type="datetimeFigureOut">
              <a:rPr kumimoji="1" lang="ja-JP" altLang="en-US" smtClean="0"/>
              <a:pPr/>
              <a:t>2020/12/1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4805A96-EC38-4267-B0CA-647D66FD1BE3}"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963463B2-81CD-4FB3-86F1-CC6C1D39ACF7}" type="datetimeFigureOut">
              <a:rPr kumimoji="1" lang="ja-JP" altLang="en-US" smtClean="0"/>
              <a:pPr/>
              <a:t>2020/12/1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4805A96-EC38-4267-B0CA-647D66FD1BE3}"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63463B2-81CD-4FB3-86F1-CC6C1D39ACF7}" type="datetimeFigureOut">
              <a:rPr kumimoji="1" lang="ja-JP" altLang="en-US" smtClean="0"/>
              <a:pPr/>
              <a:t>2020/12/1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4805A96-EC38-4267-B0CA-647D66FD1BE3}"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63463B2-81CD-4FB3-86F1-CC6C1D39ACF7}" type="datetimeFigureOut">
              <a:rPr kumimoji="1" lang="ja-JP" altLang="en-US" smtClean="0"/>
              <a:pPr/>
              <a:t>2020/12/1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4805A96-EC38-4267-B0CA-647D66FD1BE3}"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63463B2-81CD-4FB3-86F1-CC6C1D39ACF7}" type="datetimeFigureOut">
              <a:rPr kumimoji="1" lang="ja-JP" altLang="en-US" smtClean="0"/>
              <a:pPr/>
              <a:t>2020/12/1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4805A96-EC38-4267-B0CA-647D66FD1BE3}"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3463B2-81CD-4FB3-86F1-CC6C1D39ACF7}" type="datetimeFigureOut">
              <a:rPr kumimoji="1" lang="ja-JP" altLang="en-US" smtClean="0"/>
              <a:pPr/>
              <a:t>2020/12/1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805A96-EC38-4267-B0CA-647D66FD1BE3}"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6.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3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 Id="rId4" Type="http://schemas.openxmlformats.org/officeDocument/2006/relationships/image" Target="../media/image20.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4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dirty="0"/>
              <a:t>ホーエル</a:t>
            </a:r>
            <a:r>
              <a:rPr lang="en-US" altLang="ja-JP" dirty="0"/>
              <a:t>『</a:t>
            </a:r>
            <a:r>
              <a:rPr lang="ja-JP" altLang="en-US" dirty="0"/>
              <a:t>初等統計学</a:t>
            </a:r>
            <a:r>
              <a:rPr lang="en-US" altLang="ja-JP" dirty="0"/>
              <a:t>』</a:t>
            </a:r>
            <a:br>
              <a:rPr lang="en-US" altLang="ja-JP" dirty="0"/>
            </a:br>
            <a:r>
              <a:rPr lang="ja-JP" altLang="en-US" dirty="0"/>
              <a:t>第６章　標本抽出</a:t>
            </a:r>
            <a:endParaRPr kumimoji="1" lang="ja-JP" altLang="en-US" dirty="0"/>
          </a:p>
        </p:txBody>
      </p:sp>
      <p:sp>
        <p:nvSpPr>
          <p:cNvPr id="3" name="サブタイトル 2"/>
          <p:cNvSpPr>
            <a:spLocks noGrp="1"/>
          </p:cNvSpPr>
          <p:nvPr>
            <p:ph type="subTitle" idx="1"/>
          </p:nvPr>
        </p:nvSpPr>
        <p:spPr/>
        <p:txBody>
          <a:bodyPr>
            <a:normAutofit fontScale="85000" lnSpcReduction="20000"/>
          </a:bodyPr>
          <a:lstStyle/>
          <a:p>
            <a:r>
              <a:rPr lang="ja-JP" altLang="en-US" dirty="0"/>
              <a:t>寺尾　敦</a:t>
            </a:r>
            <a:endParaRPr lang="en-US" altLang="ja-JP" dirty="0"/>
          </a:p>
          <a:p>
            <a:r>
              <a:rPr lang="ja-JP" altLang="en-US" dirty="0"/>
              <a:t>青山学院大学社会情報学部</a:t>
            </a:r>
            <a:endParaRPr lang="en-US" altLang="ja-JP" dirty="0"/>
          </a:p>
          <a:p>
            <a:r>
              <a:rPr lang="en-US" altLang="ja-JP" dirty="0" err="1"/>
              <a:t>atsushi</a:t>
            </a:r>
            <a:r>
              <a:rPr lang="en-US" altLang="ja-JP" dirty="0"/>
              <a:t> [at] si.aoyama.ac.jp</a:t>
            </a:r>
          </a:p>
          <a:p>
            <a:r>
              <a:rPr lang="en-US" altLang="ja-JP" dirty="0"/>
              <a:t>Twitter: @</a:t>
            </a:r>
            <a:r>
              <a:rPr lang="en-US" altLang="ja-JP" dirty="0" err="1"/>
              <a:t>aterao</a:t>
            </a:r>
            <a:endParaRPr lang="ja-JP" altLang="en-US" dirty="0"/>
          </a:p>
        </p:txBody>
      </p:sp>
      <p:sp>
        <p:nvSpPr>
          <p:cNvPr id="4" name="テキスト ボックス 3"/>
          <p:cNvSpPr txBox="1"/>
          <p:nvPr/>
        </p:nvSpPr>
        <p:spPr>
          <a:xfrm>
            <a:off x="755576" y="836711"/>
            <a:ext cx="2954655" cy="646331"/>
          </a:xfrm>
          <a:prstGeom prst="rect">
            <a:avLst/>
          </a:prstGeom>
          <a:noFill/>
        </p:spPr>
        <p:txBody>
          <a:bodyPr wrap="none" rtlCol="0">
            <a:spAutoFit/>
          </a:bodyPr>
          <a:lstStyle/>
          <a:p>
            <a:r>
              <a:rPr kumimoji="1" lang="ja-JP" altLang="en-US" dirty="0"/>
              <a:t>青山学院大学社会情報学部</a:t>
            </a:r>
            <a:endParaRPr kumimoji="1" lang="en-US" altLang="ja-JP" dirty="0"/>
          </a:p>
          <a:p>
            <a:r>
              <a:rPr lang="ja-JP" altLang="en-US" dirty="0"/>
              <a:t>「統計入門」第</a:t>
            </a:r>
            <a:r>
              <a:rPr lang="en-US" altLang="ja-JP" dirty="0"/>
              <a:t>10</a:t>
            </a:r>
            <a:r>
              <a:rPr lang="ja-JP" altLang="en-US" dirty="0"/>
              <a:t>回</a:t>
            </a:r>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2DD420-081E-40D2-B894-DD2950141006}"/>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C470D09F-3AED-484F-B461-15B5430BB94A}"/>
              </a:ext>
            </a:extLst>
          </p:cNvPr>
          <p:cNvSpPr>
            <a:spLocks noGrp="1"/>
          </p:cNvSpPr>
          <p:nvPr>
            <p:ph idx="1"/>
          </p:nvPr>
        </p:nvSpPr>
        <p:spPr/>
        <p:txBody>
          <a:bodyPr/>
          <a:lstStyle/>
          <a:p>
            <a:r>
              <a:rPr kumimoji="1" lang="ja-JP" altLang="en-US" dirty="0"/>
              <a:t>乱数を用いた標本抽出を </a:t>
            </a:r>
            <a:r>
              <a:rPr kumimoji="1" lang="en-US" altLang="ja-JP" dirty="0"/>
              <a:t>R </a:t>
            </a:r>
            <a:r>
              <a:rPr kumimoji="1" lang="ja-JP" altLang="en-US" dirty="0"/>
              <a:t>で疑似体験してみる．</a:t>
            </a:r>
            <a:endParaRPr kumimoji="1" lang="en-US" altLang="ja-JP" dirty="0"/>
          </a:p>
          <a:p>
            <a:pPr lvl="1"/>
            <a:r>
              <a:rPr kumimoji="1" lang="ja-JP" altLang="en-US" dirty="0"/>
              <a:t>母集団を構成する個体数は</a:t>
            </a:r>
            <a:r>
              <a:rPr kumimoji="1" lang="en-US" altLang="ja-JP" dirty="0"/>
              <a:t>70</a:t>
            </a:r>
            <a:r>
              <a:rPr kumimoji="1" lang="ja-JP" altLang="en-US" dirty="0"/>
              <a:t>で，台帳で</a:t>
            </a:r>
            <a:r>
              <a:rPr kumimoji="1" lang="en-US" altLang="ja-JP" dirty="0"/>
              <a:t>00</a:t>
            </a:r>
            <a:r>
              <a:rPr kumimoji="1" lang="ja-JP" altLang="en-US" dirty="0"/>
              <a:t>から</a:t>
            </a:r>
            <a:r>
              <a:rPr kumimoji="1" lang="en-US" altLang="ja-JP" dirty="0"/>
              <a:t>69</a:t>
            </a:r>
            <a:r>
              <a:rPr kumimoji="1" lang="ja-JP" altLang="en-US" dirty="0"/>
              <a:t>までの番号がそれぞれつけられているとする．</a:t>
            </a:r>
            <a:endParaRPr kumimoji="1" lang="en-US" altLang="ja-JP" dirty="0"/>
          </a:p>
          <a:p>
            <a:pPr lvl="1"/>
            <a:r>
              <a:rPr kumimoji="1" lang="ja-JP" altLang="en-US" dirty="0"/>
              <a:t>この母集団から大きさ</a:t>
            </a:r>
            <a:r>
              <a:rPr kumimoji="1" lang="en-US" altLang="ja-JP" dirty="0"/>
              <a:t>10</a:t>
            </a:r>
            <a:r>
              <a:rPr kumimoji="1" lang="ja-JP" altLang="en-US" dirty="0"/>
              <a:t>の標本を抽出する．</a:t>
            </a:r>
          </a:p>
        </p:txBody>
      </p:sp>
      <p:sp>
        <p:nvSpPr>
          <p:cNvPr id="4" name="テキスト ボックス 3">
            <a:extLst>
              <a:ext uri="{FF2B5EF4-FFF2-40B4-BE49-F238E27FC236}">
                <a16:creationId xmlns:a16="http://schemas.microsoft.com/office/drawing/2014/main" id="{FA82DB6D-CAF6-42E9-AA8D-247827CBD64D}"/>
              </a:ext>
            </a:extLst>
          </p:cNvPr>
          <p:cNvSpPr txBox="1"/>
          <p:nvPr/>
        </p:nvSpPr>
        <p:spPr>
          <a:xfrm>
            <a:off x="971600" y="4334470"/>
            <a:ext cx="3217547" cy="1200329"/>
          </a:xfrm>
          <a:prstGeom prst="rect">
            <a:avLst/>
          </a:prstGeom>
          <a:noFill/>
          <a:ln w="12700">
            <a:solidFill>
              <a:schemeClr val="tx1"/>
            </a:solidFill>
          </a:ln>
        </p:spPr>
        <p:txBody>
          <a:bodyPr wrap="none" rtlCol="0">
            <a:spAutoFit/>
          </a:bodyPr>
          <a:lstStyle/>
          <a:p>
            <a:pPr algn="just"/>
            <a:r>
              <a:rPr lang="en-US" altLang="ja-JP" sz="1800" kern="100" dirty="0" err="1">
                <a:effectLst/>
                <a:latin typeface="Courier New" panose="02070309020205020404" pitchFamily="49" charset="0"/>
                <a:ea typeface="ＭＳ ゴシック" panose="020B0609070205080204" pitchFamily="49" charset="-128"/>
                <a:cs typeface="Courier New" panose="02070309020205020404" pitchFamily="49" charset="0"/>
              </a:rPr>
              <a:t>rnd</a:t>
            </a:r>
            <a:r>
              <a:rPr lang="en-US" altLang="ja-JP" sz="1800" kern="100" dirty="0">
                <a:effectLst/>
                <a:latin typeface="Courier New" panose="02070309020205020404" pitchFamily="49" charset="0"/>
                <a:ea typeface="ＭＳ ゴシック" panose="020B0609070205080204" pitchFamily="49" charset="-128"/>
                <a:cs typeface="Courier New" panose="02070309020205020404" pitchFamily="49" charset="0"/>
              </a:rPr>
              <a:t> &lt;- </a:t>
            </a:r>
            <a:r>
              <a:rPr lang="en-US" altLang="ja-JP" sz="1800" kern="100" dirty="0" err="1">
                <a:effectLst/>
                <a:latin typeface="Courier New" panose="02070309020205020404" pitchFamily="49" charset="0"/>
                <a:ea typeface="ＭＳ ゴシック" panose="020B0609070205080204" pitchFamily="49" charset="-128"/>
                <a:cs typeface="Courier New" panose="02070309020205020404" pitchFamily="49" charset="0"/>
              </a:rPr>
              <a:t>runif</a:t>
            </a:r>
            <a:r>
              <a:rPr lang="en-US" altLang="ja-JP" sz="1800" kern="100" dirty="0">
                <a:effectLst/>
                <a:latin typeface="Courier New" panose="02070309020205020404" pitchFamily="49" charset="0"/>
                <a:ea typeface="ＭＳ ゴシック" panose="020B0609070205080204" pitchFamily="49" charset="-128"/>
                <a:cs typeface="Courier New" panose="02070309020205020404" pitchFamily="49" charset="0"/>
              </a:rPr>
              <a:t>(20) * 100</a:t>
            </a:r>
          </a:p>
          <a:p>
            <a:pPr algn="just"/>
            <a:r>
              <a:rPr lang="en-US" altLang="ja-JP" kern="100" dirty="0" err="1">
                <a:latin typeface="Courier New" panose="02070309020205020404" pitchFamily="49" charset="0"/>
                <a:ea typeface="ＭＳ ゴシック" panose="020B0609070205080204" pitchFamily="49" charset="-128"/>
                <a:cs typeface="Courier New" panose="02070309020205020404" pitchFamily="49" charset="0"/>
              </a:rPr>
              <a:t>rnd</a:t>
            </a:r>
            <a:endParaRPr lang="ja-JP" altLang="ja-JP" sz="1800" kern="100" dirty="0">
              <a:effectLst/>
              <a:latin typeface="Courier New" panose="02070309020205020404" pitchFamily="49" charset="0"/>
              <a:ea typeface="游明朝" panose="02020400000000000000" pitchFamily="18" charset="-128"/>
              <a:cs typeface="Courier New" panose="02070309020205020404" pitchFamily="49" charset="0"/>
            </a:endParaRPr>
          </a:p>
          <a:p>
            <a:pPr algn="just"/>
            <a:r>
              <a:rPr lang="en-US" altLang="ja-JP" sz="1800" kern="100" dirty="0" err="1">
                <a:effectLst/>
                <a:latin typeface="Courier New" panose="02070309020205020404" pitchFamily="49" charset="0"/>
                <a:ea typeface="ＭＳ ゴシック" panose="020B0609070205080204" pitchFamily="49" charset="-128"/>
                <a:cs typeface="Courier New" panose="02070309020205020404" pitchFamily="49" charset="0"/>
              </a:rPr>
              <a:t>smp</a:t>
            </a:r>
            <a:r>
              <a:rPr lang="en-US" altLang="ja-JP" sz="1800" kern="100" dirty="0">
                <a:effectLst/>
                <a:latin typeface="Courier New" panose="02070309020205020404" pitchFamily="49" charset="0"/>
                <a:ea typeface="ＭＳ ゴシック" panose="020B0609070205080204" pitchFamily="49" charset="-128"/>
                <a:cs typeface="Courier New" panose="02070309020205020404" pitchFamily="49" charset="0"/>
              </a:rPr>
              <a:t> &lt;- floor(</a:t>
            </a:r>
            <a:r>
              <a:rPr lang="en-US" altLang="ja-JP" sz="1800" kern="100" dirty="0" err="1">
                <a:effectLst/>
                <a:latin typeface="Courier New" panose="02070309020205020404" pitchFamily="49" charset="0"/>
                <a:ea typeface="ＭＳ ゴシック" panose="020B0609070205080204" pitchFamily="49" charset="-128"/>
                <a:cs typeface="Courier New" panose="02070309020205020404" pitchFamily="49" charset="0"/>
              </a:rPr>
              <a:t>rnd</a:t>
            </a:r>
            <a:r>
              <a:rPr lang="en-US" altLang="ja-JP" sz="1800" kern="100" dirty="0">
                <a:effectLst/>
                <a:latin typeface="Courier New" panose="02070309020205020404" pitchFamily="49" charset="0"/>
                <a:ea typeface="ＭＳ ゴシック" panose="020B0609070205080204" pitchFamily="49" charset="-128"/>
                <a:cs typeface="Courier New" panose="02070309020205020404" pitchFamily="49" charset="0"/>
              </a:rPr>
              <a:t>)</a:t>
            </a:r>
            <a:endParaRPr lang="ja-JP" altLang="ja-JP" sz="1800" kern="100" dirty="0">
              <a:effectLst/>
              <a:latin typeface="Courier New" panose="02070309020205020404" pitchFamily="49" charset="0"/>
              <a:ea typeface="游明朝" panose="02020400000000000000" pitchFamily="18" charset="-128"/>
              <a:cs typeface="Courier New" panose="02070309020205020404" pitchFamily="49" charset="0"/>
            </a:endParaRPr>
          </a:p>
          <a:p>
            <a:pPr algn="just"/>
            <a:r>
              <a:rPr lang="en-US" altLang="ja-JP" sz="1800" kern="100" dirty="0" err="1">
                <a:effectLst/>
                <a:latin typeface="Courier New" panose="02070309020205020404" pitchFamily="49" charset="0"/>
                <a:ea typeface="ＭＳ ゴシック" panose="020B0609070205080204" pitchFamily="49" charset="-128"/>
                <a:cs typeface="Courier New" panose="02070309020205020404" pitchFamily="49" charset="0"/>
              </a:rPr>
              <a:t>smp</a:t>
            </a:r>
            <a:endParaRPr lang="ja-JP" altLang="ja-JP" sz="1800" kern="100" dirty="0">
              <a:effectLst/>
              <a:latin typeface="Courier New" panose="02070309020205020404" pitchFamily="49" charset="0"/>
              <a:ea typeface="游明朝" panose="02020400000000000000" pitchFamily="18" charset="-128"/>
              <a:cs typeface="Courier New" panose="02070309020205020404" pitchFamily="49" charset="0"/>
            </a:endParaRPr>
          </a:p>
        </p:txBody>
      </p:sp>
    </p:spTree>
    <p:extLst>
      <p:ext uri="{BB962C8B-B14F-4D97-AF65-F5344CB8AC3E}">
        <p14:creationId xmlns:p14="http://schemas.microsoft.com/office/powerpoint/2010/main" val="1753909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68966A-B964-4D79-93E9-647580D203D0}"/>
              </a:ext>
            </a:extLst>
          </p:cNvPr>
          <p:cNvSpPr>
            <a:spLocks noGrp="1"/>
          </p:cNvSpPr>
          <p:nvPr>
            <p:ph type="title"/>
          </p:nvPr>
        </p:nvSpPr>
        <p:spPr/>
        <p:txBody>
          <a:bodyPr/>
          <a:lstStyle/>
          <a:p>
            <a:endParaRPr kumimoji="1" lang="ja-JP" altLang="en-US"/>
          </a:p>
        </p:txBody>
      </p:sp>
      <p:pic>
        <p:nvPicPr>
          <p:cNvPr id="5" name="コンテンツ プレースホルダー 4" descr="グラフィカル ユーザー インターフェイス, テキスト&#10;&#10;自動的に生成された説明">
            <a:extLst>
              <a:ext uri="{FF2B5EF4-FFF2-40B4-BE49-F238E27FC236}">
                <a16:creationId xmlns:a16="http://schemas.microsoft.com/office/drawing/2014/main" id="{6741CF08-C706-49D1-8795-6721EB16FC2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988840"/>
            <a:ext cx="8140129" cy="2520280"/>
          </a:xfrm>
        </p:spPr>
      </p:pic>
      <p:sp>
        <p:nvSpPr>
          <p:cNvPr id="6" name="テキスト ボックス 5">
            <a:extLst>
              <a:ext uri="{FF2B5EF4-FFF2-40B4-BE49-F238E27FC236}">
                <a16:creationId xmlns:a16="http://schemas.microsoft.com/office/drawing/2014/main" id="{A4197BD8-3F38-4F8D-99A5-03271E9D05C7}"/>
              </a:ext>
            </a:extLst>
          </p:cNvPr>
          <p:cNvSpPr txBox="1"/>
          <p:nvPr/>
        </p:nvSpPr>
        <p:spPr>
          <a:xfrm>
            <a:off x="457200" y="4895656"/>
            <a:ext cx="7202613" cy="369332"/>
          </a:xfrm>
          <a:prstGeom prst="rect">
            <a:avLst/>
          </a:prstGeom>
          <a:noFill/>
        </p:spPr>
        <p:txBody>
          <a:bodyPr wrap="none" rtlCol="0">
            <a:spAutoFit/>
          </a:bodyPr>
          <a:lstStyle/>
          <a:p>
            <a:r>
              <a:rPr kumimoji="1" lang="ja-JP" altLang="en-US" dirty="0"/>
              <a:t>標本として抽出された個体の番号は，</a:t>
            </a:r>
            <a:r>
              <a:rPr kumimoji="1" lang="en-US" altLang="ja-JP" dirty="0"/>
              <a:t>37</a:t>
            </a:r>
            <a:r>
              <a:rPr lang="ja-JP" altLang="en-US" dirty="0"/>
              <a:t>，</a:t>
            </a:r>
            <a:r>
              <a:rPr kumimoji="1" lang="en-US" altLang="ja-JP" dirty="0"/>
              <a:t>0</a:t>
            </a:r>
            <a:r>
              <a:rPr lang="ja-JP" altLang="en-US" dirty="0"/>
              <a:t>，</a:t>
            </a:r>
            <a:r>
              <a:rPr kumimoji="1" lang="en-US" altLang="ja-JP" dirty="0"/>
              <a:t>23</a:t>
            </a:r>
            <a:r>
              <a:rPr lang="ja-JP" altLang="en-US" dirty="0"/>
              <a:t>，</a:t>
            </a:r>
            <a:r>
              <a:rPr kumimoji="1" lang="en-US" altLang="ja-JP" dirty="0"/>
              <a:t>32</a:t>
            </a:r>
            <a:r>
              <a:rPr lang="ja-JP" altLang="en-US" dirty="0"/>
              <a:t>，</a:t>
            </a:r>
            <a:r>
              <a:rPr kumimoji="1" lang="en-US" altLang="ja-JP" dirty="0"/>
              <a:t>27</a:t>
            </a:r>
            <a:r>
              <a:rPr lang="ja-JP" altLang="en-US" dirty="0"/>
              <a:t>，</a:t>
            </a:r>
            <a:r>
              <a:rPr kumimoji="1" lang="en-US" altLang="ja-JP" dirty="0"/>
              <a:t>1</a:t>
            </a:r>
            <a:r>
              <a:rPr lang="ja-JP" altLang="en-US" dirty="0"/>
              <a:t>，</a:t>
            </a:r>
            <a:r>
              <a:rPr kumimoji="1" lang="en-US" altLang="ja-JP" dirty="0"/>
              <a:t>4</a:t>
            </a:r>
            <a:r>
              <a:rPr lang="ja-JP" altLang="en-US" dirty="0"/>
              <a:t>，</a:t>
            </a:r>
            <a:r>
              <a:rPr kumimoji="1" lang="en-US" altLang="ja-JP" dirty="0"/>
              <a:t>41</a:t>
            </a:r>
            <a:r>
              <a:rPr lang="ja-JP" altLang="en-US" dirty="0"/>
              <a:t>，</a:t>
            </a:r>
            <a:r>
              <a:rPr kumimoji="1" lang="en-US" altLang="ja-JP" dirty="0"/>
              <a:t>68</a:t>
            </a:r>
            <a:r>
              <a:rPr lang="ja-JP" altLang="en-US" dirty="0"/>
              <a:t>，</a:t>
            </a:r>
            <a:r>
              <a:rPr kumimoji="1" lang="en-US" altLang="ja-JP" dirty="0"/>
              <a:t>58</a:t>
            </a:r>
            <a:endParaRPr kumimoji="1" lang="ja-JP" altLang="en-US" dirty="0"/>
          </a:p>
        </p:txBody>
      </p:sp>
    </p:spTree>
    <p:extLst>
      <p:ext uri="{BB962C8B-B14F-4D97-AF65-F5344CB8AC3E}">
        <p14:creationId xmlns:p14="http://schemas.microsoft.com/office/powerpoint/2010/main" val="891745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その他の無作為抽出法</a:t>
            </a:r>
            <a:endParaRPr kumimoji="1" lang="ja-JP" altLang="en-US" dirty="0"/>
          </a:p>
        </p:txBody>
      </p:sp>
      <p:sp>
        <p:nvSpPr>
          <p:cNvPr id="3" name="コンテンツ プレースホルダ 2"/>
          <p:cNvSpPr>
            <a:spLocks noGrp="1"/>
          </p:cNvSpPr>
          <p:nvPr>
            <p:ph idx="1"/>
          </p:nvPr>
        </p:nvSpPr>
        <p:spPr/>
        <p:txBody>
          <a:bodyPr>
            <a:normAutofit lnSpcReduction="10000"/>
          </a:bodyPr>
          <a:lstStyle/>
          <a:p>
            <a:pPr marL="342900" lvl="1" indent="-342900">
              <a:buFont typeface="Arial" pitchFamily="34" charset="0"/>
              <a:buChar char="•"/>
            </a:pPr>
            <a:r>
              <a:rPr kumimoji="1" lang="ja-JP" altLang="en-US" dirty="0"/>
              <a:t>単純無作為抽出は，母集団が大きい場合には実施が難しい．実際の調査では他の方法が用いられる．</a:t>
            </a:r>
            <a:endParaRPr kumimoji="1" lang="en-US" altLang="ja-JP" dirty="0"/>
          </a:p>
          <a:p>
            <a:pPr lvl="1"/>
            <a:r>
              <a:rPr lang="ja-JP" altLang="en-US" dirty="0"/>
              <a:t>系統抽出法（</a:t>
            </a:r>
            <a:r>
              <a:rPr lang="en-US" altLang="ja-JP" dirty="0"/>
              <a:t>systematic sampling</a:t>
            </a:r>
            <a:r>
              <a:rPr lang="ja-JP" altLang="en-US" dirty="0"/>
              <a:t>）：個体を１列に並べ，最初の個体を決めた後，等間隔に個体を選ぶ（章末問題２）．</a:t>
            </a:r>
            <a:endParaRPr lang="en-US" altLang="ja-JP" dirty="0"/>
          </a:p>
          <a:p>
            <a:pPr lvl="1"/>
            <a:r>
              <a:rPr kumimoji="1" lang="ja-JP" altLang="en-US" dirty="0"/>
              <a:t>２段抽出法（</a:t>
            </a:r>
            <a:r>
              <a:rPr kumimoji="1" lang="en-US" altLang="ja-JP" dirty="0"/>
              <a:t>tw</a:t>
            </a:r>
            <a:r>
              <a:rPr lang="en-US" altLang="ja-JP" dirty="0"/>
              <a:t>o-stage sampling</a:t>
            </a:r>
            <a:r>
              <a:rPr kumimoji="1" lang="ja-JP" altLang="en-US" dirty="0"/>
              <a:t>）：標本抽出を２段階に分ける．例えば，中学生が母集団であるとき，最初に中学校を選び，選ばれた中学校の中から生徒を選ぶ（</a:t>
            </a:r>
            <a:r>
              <a:rPr lang="ja-JP" altLang="en-US" dirty="0"/>
              <a:t>章末問題７</a:t>
            </a:r>
            <a:r>
              <a:rPr kumimoji="1" lang="ja-JP" altLang="en-US" dirty="0"/>
              <a:t>）．</a:t>
            </a:r>
            <a:endParaRPr kumimoji="1" lang="en-US" altLang="ja-JP" dirty="0"/>
          </a:p>
          <a:p>
            <a:pPr lvl="1">
              <a:buFont typeface="Wingdings" pitchFamily="2" charset="2"/>
              <a:buChar char="u"/>
            </a:pPr>
            <a:r>
              <a:rPr lang="ja-JP" altLang="en-US" dirty="0"/>
              <a:t>参考：豊田秀樹</a:t>
            </a:r>
            <a:r>
              <a:rPr lang="en-US" altLang="ja-JP" dirty="0"/>
              <a:t>『</a:t>
            </a:r>
            <a:r>
              <a:rPr lang="ja-JP" altLang="en-US" dirty="0"/>
              <a:t>調査法講義</a:t>
            </a:r>
            <a:r>
              <a:rPr lang="en-US" altLang="ja-JP" dirty="0"/>
              <a:t>』</a:t>
            </a:r>
            <a:r>
              <a:rPr lang="ja-JP" altLang="en-US" dirty="0"/>
              <a:t>（朝倉書店）</a:t>
            </a:r>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実際的な困難</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a:t>実際には，無作為に選んだ個体すべてからデータが得られるとは限らない．（章末問題５）</a:t>
            </a:r>
            <a:endParaRPr kumimoji="1" lang="en-US" altLang="ja-JP" dirty="0"/>
          </a:p>
          <a:p>
            <a:pPr lvl="1"/>
            <a:r>
              <a:rPr lang="ja-JP" altLang="en-US" dirty="0"/>
              <a:t>すべての人が調査に協力することはない． （例：政治に関する調査で，政治に興味のない人は協力しない可能性が高い）</a:t>
            </a:r>
            <a:endParaRPr lang="en-US" altLang="ja-JP" dirty="0"/>
          </a:p>
          <a:p>
            <a:pPr lvl="1"/>
            <a:r>
              <a:rPr kumimoji="1" lang="ja-JP" altLang="en-US" dirty="0"/>
              <a:t>結果として残った人は，すでに無作為標本ではなく，なんらかの偏りがあるかもしれない（例：特定の団体が行う調査で</a:t>
            </a:r>
            <a:r>
              <a:rPr lang="ja-JP" altLang="en-US" dirty="0"/>
              <a:t>は</a:t>
            </a:r>
            <a:r>
              <a:rPr kumimoji="1" lang="ja-JP" altLang="en-US" dirty="0"/>
              <a:t>，その団体に対して一定以上の好意がある人だけが残る）</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有意抽出法</a:t>
            </a:r>
          </a:p>
        </p:txBody>
      </p:sp>
      <p:sp>
        <p:nvSpPr>
          <p:cNvPr id="3" name="コンテンツ プレースホルダー 2"/>
          <p:cNvSpPr>
            <a:spLocks noGrp="1"/>
          </p:cNvSpPr>
          <p:nvPr>
            <p:ph idx="1"/>
          </p:nvPr>
        </p:nvSpPr>
        <p:spPr/>
        <p:txBody>
          <a:bodyPr/>
          <a:lstStyle/>
          <a:p>
            <a:r>
              <a:rPr kumimoji="1" lang="ja-JP" altLang="en-US" dirty="0"/>
              <a:t>無作為抽出法でない標本抽出法を，</a:t>
            </a:r>
            <a:r>
              <a:rPr kumimoji="1" lang="ja-JP" altLang="en-US" u="sng" dirty="0">
                <a:solidFill>
                  <a:srgbClr val="FF0000"/>
                </a:solidFill>
              </a:rPr>
              <a:t>有意抽出法</a:t>
            </a:r>
            <a:r>
              <a:rPr kumimoji="1" lang="ja-JP" altLang="en-US" dirty="0"/>
              <a:t>（</a:t>
            </a:r>
            <a:r>
              <a:rPr kumimoji="1" lang="en-US" altLang="ja-JP" dirty="0"/>
              <a:t>purposive selection</a:t>
            </a:r>
            <a:r>
              <a:rPr kumimoji="1" lang="ja-JP" altLang="en-US" dirty="0"/>
              <a:t>）と呼ぶ．</a:t>
            </a:r>
            <a:endParaRPr kumimoji="1" lang="en-US" altLang="ja-JP" dirty="0"/>
          </a:p>
          <a:p>
            <a:r>
              <a:rPr lang="ja-JP" altLang="en-US" u="sng" dirty="0"/>
              <a:t>有意抽出法は，標本誤差の大きさを評価できない</a:t>
            </a:r>
            <a:r>
              <a:rPr lang="ja-JP" altLang="en-US" dirty="0"/>
              <a:t>．</a:t>
            </a:r>
            <a:endParaRPr lang="en-US" altLang="ja-JP" dirty="0"/>
          </a:p>
          <a:p>
            <a:r>
              <a:rPr kumimoji="1" lang="ja-JP" altLang="en-US" dirty="0"/>
              <a:t>有意抽出の利点は，</a:t>
            </a:r>
            <a:r>
              <a:rPr kumimoji="1" lang="ja-JP" altLang="en-US" u="sng" dirty="0"/>
              <a:t>無作為抽出よりも少ない手間と費用で実施できる</a:t>
            </a:r>
            <a:r>
              <a:rPr kumimoji="1" lang="ja-JP" altLang="en-US" dirty="0"/>
              <a:t>こと．</a:t>
            </a:r>
          </a:p>
        </p:txBody>
      </p:sp>
    </p:spTree>
    <p:extLst>
      <p:ext uri="{BB962C8B-B14F-4D97-AF65-F5344CB8AC3E}">
        <p14:creationId xmlns:p14="http://schemas.microsoft.com/office/powerpoint/2010/main" val="852732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有意抽出法の例：</a:t>
            </a:r>
            <a:endParaRPr lang="en-US" altLang="ja-JP" dirty="0"/>
          </a:p>
          <a:p>
            <a:pPr lvl="1"/>
            <a:r>
              <a:rPr lang="ja-JP" altLang="en-US" dirty="0"/>
              <a:t>紹介法：知人，同僚，友人など，調査に協力してくれそうな人を標本とする．</a:t>
            </a:r>
            <a:endParaRPr lang="en-US" altLang="ja-JP" dirty="0"/>
          </a:p>
          <a:p>
            <a:pPr lvl="1"/>
            <a:r>
              <a:rPr kumimoji="1" lang="ja-JP" altLang="en-US" dirty="0"/>
              <a:t>応募法：愛読者カードや募集に応じたモニターなど，自発的に応募してきた人を標本とする．（章末問題４）</a:t>
            </a:r>
            <a:endParaRPr kumimoji="1" lang="en-US" altLang="ja-JP" dirty="0"/>
          </a:p>
          <a:p>
            <a:pPr lvl="1"/>
            <a:r>
              <a:rPr lang="ja-JP" altLang="en-US" dirty="0"/>
              <a:t>出口調査：選挙当日に投票所から出てきた有権者に，どの政党（あるいは候補者）に投票したかをたずねる．</a:t>
            </a:r>
            <a:endParaRPr kumimoji="1" lang="ja-JP" altLang="en-US" dirty="0"/>
          </a:p>
        </p:txBody>
      </p:sp>
    </p:spTree>
    <p:extLst>
      <p:ext uri="{BB962C8B-B14F-4D97-AF65-F5344CB8AC3E}">
        <p14:creationId xmlns:p14="http://schemas.microsoft.com/office/powerpoint/2010/main" val="799365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３．不偏推定値</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 2"/>
              <p:cNvSpPr>
                <a:spLocks noGrp="1"/>
              </p:cNvSpPr>
              <p:nvPr>
                <p:ph idx="1"/>
              </p:nvPr>
            </p:nvSpPr>
            <p:spPr/>
            <p:txBody>
              <a:bodyPr>
                <a:normAutofit lnSpcReduction="10000"/>
              </a:bodyPr>
              <a:lstStyle/>
              <a:p>
                <a:r>
                  <a:rPr lang="ja-JP" altLang="en-US" u="sng" dirty="0">
                    <a:solidFill>
                      <a:srgbClr val="FF0000"/>
                    </a:solidFill>
                  </a:rPr>
                  <a:t>母数</a:t>
                </a:r>
                <a:r>
                  <a:rPr lang="ja-JP" altLang="en-US" dirty="0"/>
                  <a:t>（</a:t>
                </a:r>
                <a:r>
                  <a:rPr lang="en-US" altLang="ja-JP" dirty="0"/>
                  <a:t>parameter</a:t>
                </a:r>
                <a:r>
                  <a:rPr lang="ja-JP" altLang="en-US" dirty="0"/>
                  <a:t>）：</a:t>
                </a:r>
                <a:r>
                  <a:rPr kumimoji="1" lang="ja-JP" altLang="en-US" dirty="0"/>
                  <a:t>母集団の確率分布を特徴づける特性値．</a:t>
                </a:r>
                <a:endParaRPr kumimoji="1" lang="en-US" altLang="ja-JP" dirty="0"/>
              </a:p>
              <a:p>
                <a:pPr lvl="1"/>
                <a:r>
                  <a:rPr lang="ja-JP" altLang="en-US" dirty="0"/>
                  <a:t>母集団での</a:t>
                </a:r>
                <a:r>
                  <a:rPr kumimoji="1" lang="ja-JP" altLang="en-US" dirty="0"/>
                  <a:t>平均 </a:t>
                </a:r>
                <a14:m>
                  <m:oMath xmlns:m="http://schemas.openxmlformats.org/officeDocument/2006/math">
                    <m:r>
                      <a:rPr kumimoji="1" lang="ja-JP" altLang="en-US" i="1" smtClean="0">
                        <a:latin typeface="Cambria Math" panose="02040503050406030204" pitchFamily="18" charset="0"/>
                      </a:rPr>
                      <m:t>𝜇</m:t>
                    </m:r>
                  </m:oMath>
                </a14:m>
                <a:r>
                  <a:rPr kumimoji="1" lang="ja-JP" altLang="en-US" dirty="0"/>
                  <a:t> と分散 </a:t>
                </a:r>
                <a14:m>
                  <m:oMath xmlns:m="http://schemas.openxmlformats.org/officeDocument/2006/math">
                    <m:sSup>
                      <m:sSupPr>
                        <m:ctrlPr>
                          <a:rPr kumimoji="1" lang="en-US" altLang="ja-JP" i="1" smtClean="0">
                            <a:latin typeface="Cambria Math" panose="02040503050406030204" pitchFamily="18" charset="0"/>
                          </a:rPr>
                        </m:ctrlPr>
                      </m:sSupPr>
                      <m:e>
                        <m:r>
                          <a:rPr kumimoji="1" lang="ja-JP" altLang="en-US" i="1" smtClean="0">
                            <a:latin typeface="Cambria Math" panose="02040503050406030204" pitchFamily="18" charset="0"/>
                          </a:rPr>
                          <m:t>𝜎</m:t>
                        </m:r>
                      </m:e>
                      <m:sup>
                        <m:r>
                          <a:rPr kumimoji="1" lang="en-US" altLang="ja-JP" b="0" i="1" smtClean="0">
                            <a:latin typeface="Cambria Math" panose="02040503050406030204" pitchFamily="18" charset="0"/>
                          </a:rPr>
                          <m:t>2</m:t>
                        </m:r>
                      </m:sup>
                    </m:sSup>
                  </m:oMath>
                </a14:m>
                <a:endParaRPr kumimoji="1" lang="en-US" altLang="ja-JP" dirty="0"/>
              </a:p>
              <a:p>
                <a:pPr lvl="1"/>
                <a:r>
                  <a:rPr lang="ja-JP" altLang="en-US" dirty="0"/>
                  <a:t>母集団での比率 </a:t>
                </a:r>
                <a:r>
                  <a:rPr lang="en-US" altLang="ja-JP" i="1" dirty="0">
                    <a:latin typeface="Times New Roman" panose="02020603050405020304" pitchFamily="18" charset="0"/>
                    <a:cs typeface="Times New Roman" panose="02020603050405020304" pitchFamily="18" charset="0"/>
                  </a:rPr>
                  <a:t>p</a:t>
                </a:r>
                <a:r>
                  <a:rPr lang="en-US" altLang="ja-JP" dirty="0"/>
                  <a:t> </a:t>
                </a:r>
                <a:r>
                  <a:rPr lang="ja-JP" altLang="en-US" dirty="0"/>
                  <a:t>（２項分布での成功確率）</a:t>
                </a:r>
                <a:endParaRPr lang="en-US" altLang="ja-JP" dirty="0"/>
              </a:p>
              <a:p>
                <a:r>
                  <a:rPr kumimoji="1" lang="ja-JP" altLang="en-US" dirty="0"/>
                  <a:t>母数を推定する方法は？</a:t>
                </a:r>
                <a:endParaRPr kumimoji="1" lang="en-US" altLang="ja-JP" dirty="0"/>
              </a:p>
              <a:p>
                <a:pPr lvl="1"/>
                <a:r>
                  <a:rPr kumimoji="1" lang="ja-JP" altLang="en-US" b="1" u="sng" dirty="0">
                    <a:solidFill>
                      <a:srgbClr val="FF0000"/>
                    </a:solidFill>
                  </a:rPr>
                  <a:t>点推定</a:t>
                </a:r>
                <a:r>
                  <a:rPr kumimoji="1" lang="ja-JP" altLang="en-US" dirty="0"/>
                  <a:t>（</a:t>
                </a:r>
                <a:r>
                  <a:rPr kumimoji="1" lang="en-US" altLang="ja-JP" dirty="0"/>
                  <a:t>point estimate</a:t>
                </a:r>
                <a:r>
                  <a:rPr kumimoji="1" lang="ja-JP" altLang="en-US" dirty="0"/>
                  <a:t>）：標本から計算される統計量</a:t>
                </a:r>
                <a:r>
                  <a:rPr lang="ja-JP" altLang="en-US" dirty="0"/>
                  <a:t>を推定値とする（標本平均は母集団平均の推定値）</a:t>
                </a:r>
                <a:endParaRPr lang="en-US" altLang="ja-JP" dirty="0"/>
              </a:p>
              <a:p>
                <a:pPr lvl="1"/>
                <a:r>
                  <a:rPr kumimoji="1" lang="ja-JP" altLang="en-US" b="1" u="sng" dirty="0">
                    <a:solidFill>
                      <a:srgbClr val="FF0000"/>
                    </a:solidFill>
                  </a:rPr>
                  <a:t>区間推定</a:t>
                </a:r>
                <a:r>
                  <a:rPr kumimoji="1" lang="ja-JP" altLang="en-US" dirty="0"/>
                  <a:t>（</a:t>
                </a:r>
                <a:r>
                  <a:rPr kumimoji="1" lang="en-US" altLang="ja-JP" dirty="0"/>
                  <a:t>interval  estimate</a:t>
                </a:r>
                <a:r>
                  <a:rPr kumimoji="1" lang="ja-JP" altLang="en-US" dirty="0"/>
                  <a:t>） </a:t>
                </a:r>
                <a:r>
                  <a:rPr lang="ja-JP" altLang="en-US" dirty="0"/>
                  <a:t>→ 第７章</a:t>
                </a:r>
                <a:endParaRPr kumimoji="1" lang="ja-JP" altLang="en-US" dirty="0"/>
              </a:p>
            </p:txBody>
          </p:sp>
        </mc:Choice>
        <mc:Fallback xmlns="">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2"/>
                <a:stretch>
                  <a:fillRect l="-1704" t="-3504" r="-444"/>
                </a:stretch>
              </a:blipFill>
            </p:spPr>
            <p:txBody>
              <a:bodyPr/>
              <a:lstStyle/>
              <a:p>
                <a:r>
                  <a:rPr lang="ja-JP" altLang="en-US">
                    <a:noFill/>
                  </a:rPr>
                  <a:t> </a:t>
                </a:r>
              </a:p>
            </p:txBody>
          </p:sp>
        </mc:Fallback>
      </mc:AlternateContent>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a:t>点推定を行うときの，「よい」推定値とは？</a:t>
            </a:r>
            <a:endParaRPr kumimoji="1" lang="en-US" altLang="ja-JP" dirty="0"/>
          </a:p>
          <a:p>
            <a:pPr lvl="1"/>
            <a:r>
              <a:rPr lang="ja-JP" altLang="en-US" dirty="0"/>
              <a:t>この基準はいくつかある．統計入門では不偏性（</a:t>
            </a:r>
            <a:r>
              <a:rPr lang="en-US" altLang="ja-JP" dirty="0" err="1"/>
              <a:t>unbiasedness</a:t>
            </a:r>
            <a:r>
              <a:rPr lang="ja-JP" altLang="en-US" dirty="0"/>
              <a:t>）のみとりあげる．</a:t>
            </a:r>
            <a:endParaRPr kumimoji="1" lang="en-US" altLang="ja-JP" dirty="0"/>
          </a:p>
          <a:p>
            <a:r>
              <a:rPr lang="ja-JP" altLang="en-US" u="sng" dirty="0">
                <a:solidFill>
                  <a:srgbClr val="FF0000"/>
                </a:solidFill>
              </a:rPr>
              <a:t>不偏</a:t>
            </a:r>
            <a:r>
              <a:rPr kumimoji="1" lang="ja-JP" altLang="en-US" u="sng" dirty="0">
                <a:solidFill>
                  <a:srgbClr val="FF0000"/>
                </a:solidFill>
              </a:rPr>
              <a:t>推定値</a:t>
            </a:r>
            <a:r>
              <a:rPr kumimoji="1" lang="ja-JP" altLang="en-US" dirty="0"/>
              <a:t>（</a:t>
            </a:r>
            <a:r>
              <a:rPr kumimoji="1" lang="en-US" altLang="ja-JP" dirty="0"/>
              <a:t>unbiased estimate</a:t>
            </a:r>
            <a:r>
              <a:rPr kumimoji="1" lang="ja-JP" altLang="en-US" dirty="0"/>
              <a:t>）：大きさ </a:t>
            </a:r>
            <a:r>
              <a:rPr kumimoji="1" lang="en-US" altLang="ja-JP" i="1" dirty="0">
                <a:latin typeface="Times New Roman" pitchFamily="18" charset="0"/>
                <a:cs typeface="Times New Roman" pitchFamily="18" charset="0"/>
              </a:rPr>
              <a:t>n</a:t>
            </a:r>
            <a:r>
              <a:rPr kumimoji="1" lang="en-US" altLang="ja-JP" dirty="0"/>
              <a:t> </a:t>
            </a:r>
            <a:r>
              <a:rPr kumimoji="1" lang="ja-JP" altLang="en-US" dirty="0"/>
              <a:t>の標本をとってきて統計量（例：標本平均）を計算することを</a:t>
            </a:r>
            <a:r>
              <a:rPr lang="ja-JP" altLang="en-US" dirty="0"/>
              <a:t>何度も</a:t>
            </a:r>
            <a:r>
              <a:rPr kumimoji="1" lang="ja-JP" altLang="en-US" dirty="0"/>
              <a:t>繰り返したとき，その期待値（例：平均値の期待値）が母数（例：母集団平均）に一致する推定値．</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a:t>推定の定義式</a:t>
            </a:r>
            <a:r>
              <a:rPr lang="ja-JP" altLang="en-US" dirty="0"/>
              <a:t>（確率変数）</a:t>
            </a:r>
            <a:r>
              <a:rPr kumimoji="1" lang="ja-JP" altLang="en-US" dirty="0"/>
              <a:t>そのものを</a:t>
            </a:r>
            <a:r>
              <a:rPr kumimoji="1" lang="ja-JP" altLang="en-US" u="sng" dirty="0">
                <a:solidFill>
                  <a:srgbClr val="FF0000"/>
                </a:solidFill>
              </a:rPr>
              <a:t>推定量</a:t>
            </a:r>
            <a:r>
              <a:rPr kumimoji="1" lang="ja-JP" altLang="en-US" dirty="0"/>
              <a:t>（</a:t>
            </a:r>
            <a:r>
              <a:rPr kumimoji="1" lang="en-US" altLang="ja-JP" dirty="0"/>
              <a:t>estimator</a:t>
            </a:r>
            <a:r>
              <a:rPr kumimoji="1" lang="ja-JP" altLang="en-US" dirty="0"/>
              <a:t>），具体的に求められた値（確率変数の実現値）を</a:t>
            </a:r>
            <a:r>
              <a:rPr kumimoji="1" lang="ja-JP" altLang="en-US" u="sng" dirty="0">
                <a:solidFill>
                  <a:srgbClr val="FF0000"/>
                </a:solidFill>
              </a:rPr>
              <a:t>推定値</a:t>
            </a:r>
            <a:r>
              <a:rPr kumimoji="1" lang="ja-JP" altLang="en-US" dirty="0"/>
              <a:t>（</a:t>
            </a:r>
            <a:r>
              <a:rPr kumimoji="1" lang="en-US" altLang="ja-JP" dirty="0"/>
              <a:t>estimate</a:t>
            </a:r>
            <a:r>
              <a:rPr kumimoji="1" lang="ja-JP" altLang="en-US" dirty="0"/>
              <a:t>）と呼んで区別するが，最初はあまり気にしなくてよい．</a:t>
            </a:r>
          </a:p>
        </p:txBody>
      </p:sp>
    </p:spTree>
    <p:extLst>
      <p:ext uri="{BB962C8B-B14F-4D97-AF65-F5344CB8AC3E}">
        <p14:creationId xmlns:p14="http://schemas.microsoft.com/office/powerpoint/2010/main" val="669775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例：一様分布での平均値</a:t>
            </a:r>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8295" y="1991591"/>
            <a:ext cx="8229600" cy="2658793"/>
          </a:xfrm>
        </p:spPr>
      </p:pic>
      <p:sp>
        <p:nvSpPr>
          <p:cNvPr id="5" name="角丸四角形 4"/>
          <p:cNvSpPr/>
          <p:nvPr/>
        </p:nvSpPr>
        <p:spPr>
          <a:xfrm>
            <a:off x="1423729" y="2670782"/>
            <a:ext cx="6624736" cy="21602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712775" y="2958814"/>
            <a:ext cx="1819729" cy="369332"/>
          </a:xfrm>
          <a:prstGeom prst="rect">
            <a:avLst/>
          </a:prstGeom>
          <a:solidFill>
            <a:srgbClr val="00B0F0"/>
          </a:solidFill>
        </p:spPr>
        <p:txBody>
          <a:bodyPr wrap="none" rtlCol="0">
            <a:spAutoFit/>
          </a:bodyPr>
          <a:lstStyle/>
          <a:p>
            <a:r>
              <a:rPr lang="ja-JP" altLang="en-US" dirty="0"/>
              <a:t>大きさ </a:t>
            </a:r>
            <a:r>
              <a:rPr lang="en-US" altLang="ja-JP" dirty="0"/>
              <a:t>10 </a:t>
            </a:r>
            <a:r>
              <a:rPr lang="ja-JP" altLang="en-US" dirty="0"/>
              <a:t>の標本</a:t>
            </a:r>
            <a:endParaRPr kumimoji="1" lang="ja-JP" altLang="en-US" dirty="0"/>
          </a:p>
        </p:txBody>
      </p:sp>
      <p:cxnSp>
        <p:nvCxnSpPr>
          <p:cNvPr id="8" name="直線矢印コネクタ 7"/>
          <p:cNvCxnSpPr/>
          <p:nvPr/>
        </p:nvCxnSpPr>
        <p:spPr>
          <a:xfrm>
            <a:off x="1568759" y="3030822"/>
            <a:ext cx="0" cy="1615534"/>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551923" y="4759014"/>
            <a:ext cx="2148345" cy="369332"/>
          </a:xfrm>
          <a:prstGeom prst="rect">
            <a:avLst/>
          </a:prstGeom>
          <a:solidFill>
            <a:srgbClr val="FF0000"/>
          </a:solidFill>
        </p:spPr>
        <p:txBody>
          <a:bodyPr wrap="none" rtlCol="0">
            <a:spAutoFit/>
          </a:bodyPr>
          <a:lstStyle/>
          <a:p>
            <a:r>
              <a:rPr lang="ja-JP" altLang="en-US" dirty="0"/>
              <a:t>標本抽出の繰り返し</a:t>
            </a:r>
            <a:endParaRPr kumimoji="1" lang="ja-JP" altLang="en-US" dirty="0"/>
          </a:p>
        </p:txBody>
      </p:sp>
      <p:sp>
        <p:nvSpPr>
          <p:cNvPr id="11" name="角丸四角形 10"/>
          <p:cNvSpPr/>
          <p:nvPr/>
        </p:nvSpPr>
        <p:spPr>
          <a:xfrm>
            <a:off x="8056782" y="2670782"/>
            <a:ext cx="720080" cy="1975574"/>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393295" y="3272657"/>
            <a:ext cx="1569660" cy="369332"/>
          </a:xfrm>
          <a:prstGeom prst="rect">
            <a:avLst/>
          </a:prstGeom>
          <a:solidFill>
            <a:srgbClr val="00B050"/>
          </a:solidFill>
        </p:spPr>
        <p:txBody>
          <a:bodyPr wrap="none" rtlCol="0">
            <a:spAutoFit/>
          </a:bodyPr>
          <a:lstStyle/>
          <a:p>
            <a:r>
              <a:rPr lang="ja-JP" altLang="en-US" dirty="0"/>
              <a:t>平均値の分布</a:t>
            </a:r>
            <a:endParaRPr kumimoji="1" lang="ja-JP" altLang="en-US" dirty="0"/>
          </a:p>
        </p:txBody>
      </p:sp>
      <p:sp>
        <p:nvSpPr>
          <p:cNvPr id="13" name="テキスト ボックス 12"/>
          <p:cNvSpPr txBox="1"/>
          <p:nvPr/>
        </p:nvSpPr>
        <p:spPr>
          <a:xfrm>
            <a:off x="894340" y="5466763"/>
            <a:ext cx="7683514" cy="830997"/>
          </a:xfrm>
          <a:prstGeom prst="rect">
            <a:avLst/>
          </a:prstGeom>
          <a:noFill/>
        </p:spPr>
        <p:txBody>
          <a:bodyPr wrap="none" rtlCol="0">
            <a:spAutoFit/>
          </a:bodyPr>
          <a:lstStyle/>
          <a:p>
            <a:r>
              <a:rPr kumimoji="1" lang="ja-JP" altLang="en-US" sz="2400" dirty="0"/>
              <a:t>平均値の分布の期待値は，母集団平均（</a:t>
            </a:r>
            <a:r>
              <a:rPr kumimoji="1" lang="en-US" altLang="ja-JP" sz="2400" dirty="0"/>
              <a:t>4.5</a:t>
            </a:r>
            <a:r>
              <a:rPr kumimoji="1" lang="ja-JP" altLang="en-US" sz="2400" dirty="0"/>
              <a:t>）に一致する．</a:t>
            </a:r>
            <a:endParaRPr lang="en-US" altLang="ja-JP" sz="2400" dirty="0"/>
          </a:p>
          <a:p>
            <a:r>
              <a:rPr kumimoji="1" lang="ja-JP" altLang="en-US" sz="2400" dirty="0"/>
              <a:t>参考：章末問題</a:t>
            </a:r>
            <a:r>
              <a:rPr kumimoji="1" lang="en-US" altLang="ja-JP" sz="2400" dirty="0"/>
              <a:t>21</a:t>
            </a:r>
          </a:p>
        </p:txBody>
      </p:sp>
    </p:spTree>
    <p:extLst>
      <p:ext uri="{BB962C8B-B14F-4D97-AF65-F5344CB8AC3E}">
        <p14:creationId xmlns:p14="http://schemas.microsoft.com/office/powerpoint/2010/main" val="1211573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１．序説</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a:t>第２章：データの整理</a:t>
            </a:r>
            <a:endParaRPr kumimoji="1" lang="en-US" altLang="ja-JP" dirty="0"/>
          </a:p>
          <a:p>
            <a:pPr lvl="1"/>
            <a:r>
              <a:rPr lang="ja-JP" altLang="en-US" dirty="0"/>
              <a:t>標本の話</a:t>
            </a:r>
            <a:endParaRPr kumimoji="1" lang="en-US" altLang="ja-JP" dirty="0"/>
          </a:p>
          <a:p>
            <a:r>
              <a:rPr lang="ja-JP" altLang="en-US" dirty="0"/>
              <a:t>第４章と第５章：確率分布</a:t>
            </a:r>
            <a:endParaRPr lang="en-US" altLang="ja-JP" dirty="0"/>
          </a:p>
          <a:p>
            <a:pPr lvl="1"/>
            <a:r>
              <a:rPr lang="ja-JP" altLang="en-US" dirty="0"/>
              <a:t>母集団の話</a:t>
            </a:r>
            <a:endParaRPr lang="en-US" altLang="ja-JP" dirty="0"/>
          </a:p>
          <a:p>
            <a:r>
              <a:rPr lang="ja-JP" altLang="en-US" dirty="0"/>
              <a:t>第６章から第９章：標本と母集団の関係</a:t>
            </a:r>
            <a:endParaRPr kumimoji="1" lang="en-US" altLang="ja-JP" dirty="0"/>
          </a:p>
          <a:p>
            <a:pPr lvl="1"/>
            <a:r>
              <a:rPr lang="ja-JP" altLang="en-US" u="sng" dirty="0">
                <a:solidFill>
                  <a:srgbClr val="FF0000"/>
                </a:solidFill>
              </a:rPr>
              <a:t>統計量</a:t>
            </a:r>
            <a:r>
              <a:rPr lang="ja-JP" altLang="en-US" dirty="0"/>
              <a:t>（</a:t>
            </a:r>
            <a:r>
              <a:rPr lang="en-US" altLang="ja-JP" dirty="0"/>
              <a:t>statistic</a:t>
            </a:r>
            <a:r>
              <a:rPr lang="ja-JP" altLang="en-US" dirty="0"/>
              <a:t>）に基づいた，母集団に関する統計的推論．</a:t>
            </a:r>
            <a:endParaRPr lang="en-US" altLang="ja-JP" dirty="0"/>
          </a:p>
          <a:p>
            <a:pPr lvl="1"/>
            <a:r>
              <a:rPr kumimoji="1" lang="ja-JP" altLang="en-US" dirty="0"/>
              <a:t>統計量：標本から計算される値のこと．平均，分散，割合，</a:t>
            </a:r>
            <a:r>
              <a:rPr kumimoji="1" lang="en-US" altLang="ja-JP" i="1" dirty="0">
                <a:latin typeface="Times New Roman" pitchFamily="18" charset="0"/>
                <a:cs typeface="Times New Roman" pitchFamily="18" charset="0"/>
              </a:rPr>
              <a:t>t</a:t>
            </a:r>
            <a:r>
              <a:rPr kumimoji="1" lang="en-US" altLang="ja-JP" dirty="0"/>
              <a:t> </a:t>
            </a:r>
            <a:r>
              <a:rPr kumimoji="1" lang="ja-JP" altLang="en-US" dirty="0"/>
              <a:t>統計量など</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858F4E-E76C-489C-B744-F769F95906BF}"/>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9FDCB2B2-9FE6-4760-8FE8-3505C515848E}"/>
              </a:ext>
            </a:extLst>
          </p:cNvPr>
          <p:cNvSpPr>
            <a:spLocks noGrp="1"/>
          </p:cNvSpPr>
          <p:nvPr>
            <p:ph idx="1"/>
          </p:nvPr>
        </p:nvSpPr>
        <p:spPr/>
        <p:txBody>
          <a:bodyPr/>
          <a:lstStyle/>
          <a:p>
            <a:r>
              <a:rPr kumimoji="1" lang="ja-JP" altLang="en-US" dirty="0"/>
              <a:t>前のスライドでのシミュレーションを </a:t>
            </a:r>
            <a:r>
              <a:rPr kumimoji="1" lang="en-US" altLang="ja-JP" dirty="0"/>
              <a:t>R </a:t>
            </a:r>
            <a:r>
              <a:rPr kumimoji="1" lang="ja-JP" altLang="en-US" dirty="0"/>
              <a:t>で実行する．</a:t>
            </a:r>
          </a:p>
        </p:txBody>
      </p:sp>
      <p:sp>
        <p:nvSpPr>
          <p:cNvPr id="4" name="テキスト ボックス 3">
            <a:extLst>
              <a:ext uri="{FF2B5EF4-FFF2-40B4-BE49-F238E27FC236}">
                <a16:creationId xmlns:a16="http://schemas.microsoft.com/office/drawing/2014/main" id="{68EDA004-C41C-4E88-B8C3-72673A7BCD02}"/>
              </a:ext>
            </a:extLst>
          </p:cNvPr>
          <p:cNvSpPr txBox="1"/>
          <p:nvPr/>
        </p:nvSpPr>
        <p:spPr>
          <a:xfrm>
            <a:off x="971600" y="2780928"/>
            <a:ext cx="4182555" cy="3139321"/>
          </a:xfrm>
          <a:prstGeom prst="rect">
            <a:avLst/>
          </a:prstGeom>
          <a:noFill/>
          <a:ln w="12700">
            <a:solidFill>
              <a:schemeClr val="tx1"/>
            </a:solidFill>
          </a:ln>
        </p:spPr>
        <p:txBody>
          <a:bodyPr wrap="none" rtlCol="0">
            <a:spAutoFit/>
          </a:bodyPr>
          <a:lstStyle/>
          <a:p>
            <a:r>
              <a:rPr kumimoji="1" lang="en-US" altLang="ja-JP" dirty="0">
                <a:latin typeface="Courier New" panose="02070309020205020404" pitchFamily="49" charset="0"/>
                <a:cs typeface="Courier New" panose="02070309020205020404" pitchFamily="49" charset="0"/>
              </a:rPr>
              <a:t>n &lt;- 10</a:t>
            </a:r>
          </a:p>
          <a:p>
            <a:r>
              <a:rPr kumimoji="1" lang="en-US" altLang="ja-JP" dirty="0">
                <a:latin typeface="Courier New" panose="02070309020205020404" pitchFamily="49" charset="0"/>
                <a:cs typeface="Courier New" panose="02070309020205020404" pitchFamily="49" charset="0"/>
              </a:rPr>
              <a:t>rep &lt;- 100</a:t>
            </a:r>
          </a:p>
          <a:p>
            <a:endParaRPr kumimoji="1" lang="en-US" altLang="ja-JP" dirty="0">
              <a:latin typeface="Courier New" panose="02070309020205020404" pitchFamily="49" charset="0"/>
              <a:cs typeface="Courier New" panose="02070309020205020404" pitchFamily="49" charset="0"/>
            </a:endParaRPr>
          </a:p>
          <a:p>
            <a:r>
              <a:rPr kumimoji="1" lang="en-US" altLang="ja-JP" dirty="0" err="1">
                <a:latin typeface="Courier New" panose="02070309020205020404" pitchFamily="49" charset="0"/>
                <a:cs typeface="Courier New" panose="02070309020205020404" pitchFamily="49" charset="0"/>
              </a:rPr>
              <a:t>Ms</a:t>
            </a:r>
            <a:r>
              <a:rPr kumimoji="1" lang="en-US" altLang="ja-JP" dirty="0">
                <a:latin typeface="Courier New" panose="02070309020205020404" pitchFamily="49" charset="0"/>
                <a:cs typeface="Courier New" panose="02070309020205020404" pitchFamily="49" charset="0"/>
              </a:rPr>
              <a:t> &lt;- numeric(rep)</a:t>
            </a:r>
          </a:p>
          <a:p>
            <a:endParaRPr kumimoji="1" lang="en-US" altLang="ja-JP" dirty="0">
              <a:latin typeface="Courier New" panose="02070309020205020404" pitchFamily="49" charset="0"/>
              <a:cs typeface="Courier New" panose="02070309020205020404" pitchFamily="49" charset="0"/>
            </a:endParaRPr>
          </a:p>
          <a:p>
            <a:r>
              <a:rPr kumimoji="1" lang="en-US" altLang="ja-JP" dirty="0">
                <a:latin typeface="Courier New" panose="02070309020205020404" pitchFamily="49" charset="0"/>
                <a:cs typeface="Courier New" panose="02070309020205020404" pitchFamily="49" charset="0"/>
              </a:rPr>
              <a:t>for (</a:t>
            </a:r>
            <a:r>
              <a:rPr kumimoji="1" lang="en-US" altLang="ja-JP" dirty="0" err="1">
                <a:latin typeface="Courier New" panose="02070309020205020404" pitchFamily="49" charset="0"/>
                <a:cs typeface="Courier New" panose="02070309020205020404" pitchFamily="49" charset="0"/>
              </a:rPr>
              <a:t>i</a:t>
            </a:r>
            <a:r>
              <a:rPr kumimoji="1" lang="en-US" altLang="ja-JP" dirty="0">
                <a:latin typeface="Courier New" panose="02070309020205020404" pitchFamily="49" charset="0"/>
                <a:cs typeface="Courier New" panose="02070309020205020404" pitchFamily="49" charset="0"/>
              </a:rPr>
              <a:t> in 1:rep) {</a:t>
            </a:r>
          </a:p>
          <a:p>
            <a:r>
              <a:rPr kumimoji="1" lang="en-US" altLang="ja-JP" dirty="0">
                <a:latin typeface="Courier New" panose="02070309020205020404" pitchFamily="49" charset="0"/>
                <a:cs typeface="Courier New" panose="02070309020205020404" pitchFamily="49" charset="0"/>
              </a:rPr>
              <a:t>  </a:t>
            </a:r>
            <a:r>
              <a:rPr kumimoji="1" lang="en-US" altLang="ja-JP" dirty="0" err="1">
                <a:latin typeface="Courier New" panose="02070309020205020404" pitchFamily="49" charset="0"/>
                <a:cs typeface="Courier New" panose="02070309020205020404" pitchFamily="49" charset="0"/>
              </a:rPr>
              <a:t>smp</a:t>
            </a:r>
            <a:r>
              <a:rPr kumimoji="1" lang="en-US" altLang="ja-JP" dirty="0">
                <a:latin typeface="Courier New" panose="02070309020205020404" pitchFamily="49" charset="0"/>
                <a:cs typeface="Courier New" panose="02070309020205020404" pitchFamily="49" charset="0"/>
              </a:rPr>
              <a:t> &lt;- floor(</a:t>
            </a:r>
            <a:r>
              <a:rPr kumimoji="1" lang="en-US" altLang="ja-JP" dirty="0" err="1">
                <a:latin typeface="Courier New" panose="02070309020205020404" pitchFamily="49" charset="0"/>
                <a:cs typeface="Courier New" panose="02070309020205020404" pitchFamily="49" charset="0"/>
              </a:rPr>
              <a:t>runif</a:t>
            </a:r>
            <a:r>
              <a:rPr kumimoji="1" lang="en-US" altLang="ja-JP" dirty="0">
                <a:latin typeface="Courier New" panose="02070309020205020404" pitchFamily="49" charset="0"/>
                <a:cs typeface="Courier New" panose="02070309020205020404" pitchFamily="49" charset="0"/>
              </a:rPr>
              <a:t>(n) * 10)</a:t>
            </a:r>
          </a:p>
          <a:p>
            <a:r>
              <a:rPr kumimoji="1" lang="en-US" altLang="ja-JP" dirty="0">
                <a:latin typeface="Courier New" panose="02070309020205020404" pitchFamily="49" charset="0"/>
                <a:cs typeface="Courier New" panose="02070309020205020404" pitchFamily="49" charset="0"/>
              </a:rPr>
              <a:t>  </a:t>
            </a:r>
            <a:r>
              <a:rPr kumimoji="1" lang="en-US" altLang="ja-JP" dirty="0" err="1">
                <a:latin typeface="Courier New" panose="02070309020205020404" pitchFamily="49" charset="0"/>
                <a:cs typeface="Courier New" panose="02070309020205020404" pitchFamily="49" charset="0"/>
              </a:rPr>
              <a:t>Ms</a:t>
            </a:r>
            <a:r>
              <a:rPr kumimoji="1" lang="en-US" altLang="ja-JP" dirty="0">
                <a:latin typeface="Courier New" panose="02070309020205020404" pitchFamily="49" charset="0"/>
                <a:cs typeface="Courier New" panose="02070309020205020404" pitchFamily="49" charset="0"/>
              </a:rPr>
              <a:t>[</a:t>
            </a:r>
            <a:r>
              <a:rPr kumimoji="1" lang="en-US" altLang="ja-JP" dirty="0" err="1">
                <a:latin typeface="Courier New" panose="02070309020205020404" pitchFamily="49" charset="0"/>
                <a:cs typeface="Courier New" panose="02070309020205020404" pitchFamily="49" charset="0"/>
              </a:rPr>
              <a:t>i</a:t>
            </a:r>
            <a:r>
              <a:rPr kumimoji="1" lang="en-US" altLang="ja-JP" dirty="0">
                <a:latin typeface="Courier New" panose="02070309020205020404" pitchFamily="49" charset="0"/>
                <a:cs typeface="Courier New" panose="02070309020205020404" pitchFamily="49" charset="0"/>
              </a:rPr>
              <a:t>] &lt;- mean(</a:t>
            </a:r>
            <a:r>
              <a:rPr kumimoji="1" lang="en-US" altLang="ja-JP" dirty="0" err="1">
                <a:latin typeface="Courier New" panose="02070309020205020404" pitchFamily="49" charset="0"/>
                <a:cs typeface="Courier New" panose="02070309020205020404" pitchFamily="49" charset="0"/>
              </a:rPr>
              <a:t>smp</a:t>
            </a:r>
            <a:r>
              <a:rPr kumimoji="1" lang="en-US" altLang="ja-JP" dirty="0">
                <a:latin typeface="Courier New" panose="02070309020205020404" pitchFamily="49" charset="0"/>
                <a:cs typeface="Courier New" panose="02070309020205020404" pitchFamily="49" charset="0"/>
              </a:rPr>
              <a:t>)</a:t>
            </a:r>
          </a:p>
          <a:p>
            <a:r>
              <a:rPr kumimoji="1" lang="en-US" altLang="ja-JP" dirty="0">
                <a:latin typeface="Courier New" panose="02070309020205020404" pitchFamily="49" charset="0"/>
                <a:cs typeface="Courier New" panose="02070309020205020404" pitchFamily="49" charset="0"/>
              </a:rPr>
              <a:t>}</a:t>
            </a:r>
          </a:p>
          <a:p>
            <a:endParaRPr kumimoji="1" lang="en-US" altLang="ja-JP" dirty="0">
              <a:latin typeface="Courier New" panose="02070309020205020404" pitchFamily="49" charset="0"/>
              <a:cs typeface="Courier New" panose="02070309020205020404" pitchFamily="49" charset="0"/>
            </a:endParaRPr>
          </a:p>
          <a:p>
            <a:r>
              <a:rPr kumimoji="1" lang="en-US" altLang="ja-JP" dirty="0">
                <a:latin typeface="Courier New" panose="02070309020205020404" pitchFamily="49" charset="0"/>
                <a:cs typeface="Courier New" panose="02070309020205020404" pitchFamily="49" charset="0"/>
              </a:rPr>
              <a:t>mean(</a:t>
            </a:r>
            <a:r>
              <a:rPr kumimoji="1" lang="en-US" altLang="ja-JP" dirty="0" err="1">
                <a:latin typeface="Courier New" panose="02070309020205020404" pitchFamily="49" charset="0"/>
                <a:cs typeface="Courier New" panose="02070309020205020404" pitchFamily="49" charset="0"/>
              </a:rPr>
              <a:t>Ms</a:t>
            </a:r>
            <a:r>
              <a:rPr kumimoji="1" lang="en-US" altLang="ja-JP" dirty="0">
                <a:latin typeface="Courier New" panose="02070309020205020404" pitchFamily="49" charset="0"/>
                <a:cs typeface="Courier New" panose="02070309020205020404" pitchFamily="49" charset="0"/>
              </a:rPr>
              <a:t>)</a:t>
            </a:r>
            <a:endParaRPr kumimoji="1" lang="ja-JP" alt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947182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不偏推定値としての標本</a:t>
            </a:r>
            <a:r>
              <a:rPr kumimoji="1" lang="ja-JP" altLang="en-US" dirty="0"/>
              <a:t>平均</a:t>
            </a:r>
          </a:p>
        </p:txBody>
      </p:sp>
      <p:sp>
        <p:nvSpPr>
          <p:cNvPr id="3" name="コンテンツ プレースホルダ 2"/>
          <p:cNvSpPr>
            <a:spLocks noGrp="1"/>
          </p:cNvSpPr>
          <p:nvPr>
            <p:ph idx="1"/>
          </p:nvPr>
        </p:nvSpPr>
        <p:spPr/>
        <p:txBody>
          <a:bodyPr/>
          <a:lstStyle/>
          <a:p>
            <a:r>
              <a:rPr kumimoji="1" lang="ja-JP" altLang="en-US" dirty="0"/>
              <a:t>標本平均は母集団平均の不偏推定値である．</a:t>
            </a:r>
          </a:p>
        </p:txBody>
      </p:sp>
      <p:sp>
        <p:nvSpPr>
          <p:cNvPr id="5" name="テキスト ボックス 4"/>
          <p:cNvSpPr txBox="1"/>
          <p:nvPr/>
        </p:nvSpPr>
        <p:spPr>
          <a:xfrm>
            <a:off x="6547846" y="4103901"/>
            <a:ext cx="2031325" cy="830997"/>
          </a:xfrm>
          <a:prstGeom prst="rect">
            <a:avLst/>
          </a:prstGeom>
          <a:noFill/>
        </p:spPr>
        <p:txBody>
          <a:bodyPr wrap="none" rtlCol="0">
            <a:spAutoFit/>
          </a:bodyPr>
          <a:lstStyle/>
          <a:p>
            <a:r>
              <a:rPr kumimoji="1" lang="ja-JP" altLang="en-US" sz="2400" dirty="0"/>
              <a:t>和の期待値は</a:t>
            </a:r>
            <a:endParaRPr kumimoji="1" lang="en-US" altLang="ja-JP" sz="2400" dirty="0"/>
          </a:p>
          <a:p>
            <a:r>
              <a:rPr kumimoji="1" lang="ja-JP" altLang="en-US" sz="2400" dirty="0"/>
              <a:t>期待値の和</a:t>
            </a:r>
          </a:p>
        </p:txBody>
      </p:sp>
      <p:sp>
        <p:nvSpPr>
          <p:cNvPr id="6" name="左カーブ矢印 5"/>
          <p:cNvSpPr/>
          <p:nvPr/>
        </p:nvSpPr>
        <p:spPr>
          <a:xfrm>
            <a:off x="5940152" y="4149080"/>
            <a:ext cx="500066" cy="78581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80FDDE1D-A019-42E2-A3F8-938BD3C8DD5D}"/>
                  </a:ext>
                </a:extLst>
              </p:cNvPr>
              <p:cNvSpPr txBox="1"/>
              <p:nvPr/>
            </p:nvSpPr>
            <p:spPr>
              <a:xfrm>
                <a:off x="1277577" y="2636912"/>
                <a:ext cx="4402872" cy="335130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acc>
                            <m:accPr>
                              <m:chr m:val="̅"/>
                              <m:ctrlPr>
                                <a:rPr kumimoji="1" lang="en-US" altLang="ja-JP" sz="2400" b="0" i="1" smtClean="0">
                                  <a:latin typeface="Cambria Math" panose="02040503050406030204" pitchFamily="18" charset="0"/>
                                </a:rPr>
                              </m:ctrlPr>
                            </m:accPr>
                            <m:e>
                              <m:r>
                                <a:rPr kumimoji="1" lang="en-US" altLang="ja-JP" sz="2400" b="0" i="1" smtClean="0">
                                  <a:latin typeface="Cambria Math" panose="02040503050406030204" pitchFamily="18" charset="0"/>
                                </a:rPr>
                                <m:t>𝑋</m:t>
                              </m:r>
                            </m:e>
                          </m:acc>
                        </m:e>
                      </m:d>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
                                <a:rPr kumimoji="1" lang="en-US" altLang="ja-JP" sz="2400" b="0" i="1" smtClean="0">
                                  <a:latin typeface="Cambria Math" panose="02040503050406030204" pitchFamily="18" charset="0"/>
                                </a:rPr>
                                <m:t>𝑛</m:t>
                              </m:r>
                            </m:den>
                          </m:f>
                          <m:nary>
                            <m:naryPr>
                              <m:chr m:val="∑"/>
                              <m:subHide m:val="on"/>
                              <m:supHide m:val="on"/>
                              <m:ctrlPr>
                                <a:rPr kumimoji="1" lang="en-US" altLang="ja-JP" sz="2400" b="0" i="1" smtClean="0">
                                  <a:latin typeface="Cambria Math" panose="02040503050406030204" pitchFamily="18" charset="0"/>
                                </a:rPr>
                              </m:ctrlPr>
                            </m:naryPr>
                            <m:sub/>
                            <m:sup/>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𝑖</m:t>
                                  </m:r>
                                </m:sub>
                              </m:sSub>
                            </m:e>
                          </m:nary>
                        </m:e>
                      </m:d>
                      <m:r>
                        <m:rPr>
                          <m:brk/>
                        </m:rP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
                            <a:rPr kumimoji="1" lang="en-US" altLang="ja-JP" sz="2400" b="0" i="1" smtClean="0">
                              <a:latin typeface="Cambria Math" panose="02040503050406030204" pitchFamily="18" charset="0"/>
                            </a:rPr>
                            <m:t>𝑛</m:t>
                          </m:r>
                        </m:den>
                      </m:f>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nary>
                            <m:naryPr>
                              <m:chr m:val="∑"/>
                              <m:subHide m:val="on"/>
                              <m:supHide m:val="on"/>
                              <m:ctrlPr>
                                <a:rPr kumimoji="1" lang="en-US" altLang="ja-JP" sz="2400" b="0" i="1" smtClean="0">
                                  <a:latin typeface="Cambria Math" panose="02040503050406030204" pitchFamily="18" charset="0"/>
                                </a:rPr>
                              </m:ctrlPr>
                            </m:naryPr>
                            <m:sub/>
                            <m:sup/>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𝑖</m:t>
                                  </m:r>
                                </m:sub>
                              </m:sSub>
                            </m:e>
                          </m:nary>
                        </m:e>
                      </m:d>
                      <m:r>
                        <m:rPr>
                          <m:brk/>
                        </m:rP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
                            <a:rPr kumimoji="1" lang="en-US" altLang="ja-JP" sz="2400" b="0" i="1" smtClean="0">
                              <a:latin typeface="Cambria Math" panose="02040503050406030204" pitchFamily="18" charset="0"/>
                            </a:rPr>
                            <m:t>𝑛</m:t>
                          </m:r>
                        </m:den>
                      </m:f>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1</m:t>
                                  </m:r>
                                </m:sub>
                              </m:sSub>
                            </m:e>
                          </m:d>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2</m:t>
                                  </m:r>
                                </m:sub>
                              </m:sSub>
                            </m:e>
                          </m:d>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𝐸</m:t>
                          </m:r>
                          <m:d>
                            <m:dPr>
                              <m:begChr m:val="["/>
                              <m:endChr m:val="]"/>
                              <m:ctrlPr>
                                <a:rPr kumimoji="1" lang="en-US" altLang="ja-JP" sz="2400" b="0" i="1" smtClean="0">
                                  <a:latin typeface="Cambria Math" panose="02040503050406030204" pitchFamily="18" charset="0"/>
                                  <a:ea typeface="Cambria Math" panose="02040503050406030204" pitchFamily="18" charset="0"/>
                                </a:rPr>
                              </m:ctrlPr>
                            </m:dPr>
                            <m:e>
                              <m:sSub>
                                <m:sSubPr>
                                  <m:ctrlPr>
                                    <a:rPr kumimoji="1" lang="en-US" altLang="ja-JP" sz="2400" b="0" i="1" smtClean="0">
                                      <a:latin typeface="Cambria Math" panose="02040503050406030204" pitchFamily="18" charset="0"/>
                                      <a:ea typeface="Cambria Math" panose="02040503050406030204" pitchFamily="18" charset="0"/>
                                    </a:rPr>
                                  </m:ctrlPr>
                                </m:sSubPr>
                                <m:e>
                                  <m:r>
                                    <a:rPr kumimoji="1" lang="en-US" altLang="ja-JP" sz="2400" b="0" i="1" smtClean="0">
                                      <a:latin typeface="Cambria Math" panose="02040503050406030204" pitchFamily="18" charset="0"/>
                                      <a:ea typeface="Cambria Math" panose="02040503050406030204" pitchFamily="18" charset="0"/>
                                    </a:rPr>
                                    <m:t>𝑋</m:t>
                                  </m:r>
                                </m:e>
                                <m:sub>
                                  <m:r>
                                    <a:rPr kumimoji="1" lang="en-US" altLang="ja-JP" sz="2400" b="0" i="1" smtClean="0">
                                      <a:latin typeface="Cambria Math" panose="02040503050406030204" pitchFamily="18" charset="0"/>
                                      <a:ea typeface="Cambria Math" panose="02040503050406030204" pitchFamily="18" charset="0"/>
                                    </a:rPr>
                                    <m:t>𝑛</m:t>
                                  </m:r>
                                </m:sub>
                              </m:sSub>
                            </m:e>
                          </m:d>
                        </m:e>
                      </m:d>
                      <m:r>
                        <m:rPr>
                          <m:brk/>
                        </m:rP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
                            <a:rPr kumimoji="1" lang="en-US" altLang="ja-JP" sz="2400" b="0" i="1" smtClean="0">
                              <a:latin typeface="Cambria Math" panose="02040503050406030204" pitchFamily="18" charset="0"/>
                            </a:rPr>
                            <m:t>𝑛</m:t>
                          </m:r>
                        </m:den>
                      </m:f>
                      <m:d>
                        <m:dPr>
                          <m:ctrlPr>
                            <a:rPr kumimoji="1" lang="en-US" altLang="ja-JP" sz="2400" b="0" i="1" smtClean="0">
                              <a:latin typeface="Cambria Math" panose="02040503050406030204" pitchFamily="18" charset="0"/>
                            </a:rPr>
                          </m:ctrlPr>
                        </m:dPr>
                        <m:e>
                          <m:r>
                            <a:rPr kumimoji="1" lang="ja-JP" altLang="en-US" sz="2400" b="0" i="1" smtClean="0">
                              <a:latin typeface="Cambria Math" panose="02040503050406030204" pitchFamily="18" charset="0"/>
                            </a:rPr>
                            <m:t>𝜇</m:t>
                          </m:r>
                          <m:r>
                            <a:rPr kumimoji="1" lang="en-US" altLang="ja-JP" sz="2400" b="0" i="1" smtClean="0">
                              <a:latin typeface="Cambria Math" panose="02040503050406030204" pitchFamily="18" charset="0"/>
                            </a:rPr>
                            <m:t>+</m:t>
                          </m:r>
                          <m:r>
                            <a:rPr kumimoji="1" lang="ja-JP" altLang="en-US" sz="2400" b="0" i="1" smtClean="0">
                              <a:latin typeface="Cambria Math" panose="02040503050406030204" pitchFamily="18" charset="0"/>
                            </a:rPr>
                            <m:t>𝜇</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rPr>
                            <m:t>+</m:t>
                          </m:r>
                          <m:r>
                            <a:rPr kumimoji="1" lang="ja-JP" altLang="en-US" sz="2400" b="0" i="1" smtClean="0">
                              <a:latin typeface="Cambria Math" panose="02040503050406030204" pitchFamily="18" charset="0"/>
                            </a:rPr>
                            <m:t>𝜇</m:t>
                          </m:r>
                        </m:e>
                      </m:d>
                      <m:r>
                        <a:rPr kumimoji="1" lang="en-US" altLang="ja-JP" sz="2400" b="0" i="1" smtClean="0">
                          <a:latin typeface="Cambria Math" panose="02040503050406030204" pitchFamily="18" charset="0"/>
                        </a:rPr>
                        <m:t>=</m:t>
                      </m:r>
                      <m:r>
                        <a:rPr kumimoji="1" lang="ja-JP" altLang="en-US" sz="2400" b="0" i="1" smtClean="0">
                          <a:latin typeface="Cambria Math" panose="02040503050406030204" pitchFamily="18" charset="0"/>
                        </a:rPr>
                        <m:t>𝜇</m:t>
                      </m:r>
                    </m:oMath>
                  </m:oMathPara>
                </a14:m>
                <a:endParaRPr kumimoji="1" lang="ja-JP" altLang="en-US" sz="2400" dirty="0"/>
              </a:p>
            </p:txBody>
          </p:sp>
        </mc:Choice>
        <mc:Fallback xmlns="">
          <p:sp>
            <p:nvSpPr>
              <p:cNvPr id="7" name="テキスト ボックス 6">
                <a:extLst>
                  <a:ext uri="{FF2B5EF4-FFF2-40B4-BE49-F238E27FC236}">
                    <a16:creationId xmlns:a16="http://schemas.microsoft.com/office/drawing/2014/main" id="{80FDDE1D-A019-42E2-A3F8-938BD3C8DD5D}"/>
                  </a:ext>
                </a:extLst>
              </p:cNvPr>
              <p:cNvSpPr txBox="1">
                <a:spLocks noRot="1" noChangeAspect="1" noMove="1" noResize="1" noEditPoints="1" noAdjustHandles="1" noChangeArrowheads="1" noChangeShapeType="1" noTextEdit="1"/>
              </p:cNvSpPr>
              <p:nvPr/>
            </p:nvSpPr>
            <p:spPr>
              <a:xfrm>
                <a:off x="1277577" y="2636912"/>
                <a:ext cx="4402872" cy="3351302"/>
              </a:xfrm>
              <a:prstGeom prst="rect">
                <a:avLst/>
              </a:prstGeom>
              <a:blipFill>
                <a:blip r:embed="rId2"/>
                <a:stretch>
                  <a:fillRect/>
                </a:stretch>
              </a:blipFill>
            </p:spPr>
            <p:txBody>
              <a:bodyPr/>
              <a:lstStyle/>
              <a:p>
                <a:r>
                  <a:rPr lang="ja-JP" altLang="en-US">
                    <a:noFill/>
                  </a:rPr>
                  <a:t> </a:t>
                </a:r>
              </a:p>
            </p:txBody>
          </p:sp>
        </mc:Fallback>
      </mc:AlternateContent>
      <p:sp>
        <p:nvSpPr>
          <p:cNvPr id="8" name="角丸四角形 6">
            <a:extLst>
              <a:ext uri="{FF2B5EF4-FFF2-40B4-BE49-F238E27FC236}">
                <a16:creationId xmlns:a16="http://schemas.microsoft.com/office/drawing/2014/main" id="{18F69048-5DEB-4324-9DE6-661E696DF178}"/>
              </a:ext>
            </a:extLst>
          </p:cNvPr>
          <p:cNvSpPr/>
          <p:nvPr/>
        </p:nvSpPr>
        <p:spPr>
          <a:xfrm>
            <a:off x="4869470" y="2246815"/>
            <a:ext cx="2857520" cy="1214446"/>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kumimoji="1" lang="ja-JP" altLang="en-US" sz="3200" dirty="0"/>
              <a:t>母集団分布によらない</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不偏推定値としての標本分散</a:t>
            </a:r>
          </a:p>
        </p:txBody>
      </p:sp>
      <p:sp>
        <p:nvSpPr>
          <p:cNvPr id="3" name="コンテンツ プレースホルダ 2"/>
          <p:cNvSpPr>
            <a:spLocks noGrp="1"/>
          </p:cNvSpPr>
          <p:nvPr>
            <p:ph idx="1"/>
          </p:nvPr>
        </p:nvSpPr>
        <p:spPr/>
        <p:txBody>
          <a:bodyPr/>
          <a:lstStyle/>
          <a:p>
            <a:r>
              <a:rPr kumimoji="1" lang="ja-JP" altLang="en-US" dirty="0"/>
              <a:t>標本分散（偏差平方和を </a:t>
            </a:r>
            <a:r>
              <a:rPr kumimoji="1" lang="en-US" altLang="ja-JP" i="1" dirty="0">
                <a:latin typeface="Times New Roman" pitchFamily="18" charset="0"/>
                <a:cs typeface="Times New Roman" pitchFamily="18" charset="0"/>
              </a:rPr>
              <a:t>n</a:t>
            </a:r>
            <a:r>
              <a:rPr kumimoji="1" lang="en-US" altLang="ja-JP" dirty="0"/>
              <a:t> – 1 </a:t>
            </a:r>
            <a:r>
              <a:rPr kumimoji="1" lang="ja-JP" altLang="en-US" dirty="0"/>
              <a:t>で割る）は，母集団分散の不偏推定値である．</a:t>
            </a:r>
            <a:endParaRPr kumimoji="1" lang="en-US" altLang="ja-JP" dirty="0"/>
          </a:p>
          <a:p>
            <a:pPr lvl="1"/>
            <a:r>
              <a:rPr lang="ja-JP" altLang="en-US" dirty="0"/>
              <a:t>証明は少しややこしいので後述（標本平均の期待値と分散を説明した後）．</a:t>
            </a:r>
            <a:endParaRPr lang="en-US" altLang="ja-JP" dirty="0"/>
          </a:p>
          <a:p>
            <a:pPr lvl="1"/>
            <a:r>
              <a:rPr kumimoji="1" lang="ja-JP" altLang="en-US" dirty="0"/>
              <a:t>平均からの偏差平方和を </a:t>
            </a:r>
            <a:r>
              <a:rPr kumimoji="1" lang="en-US" altLang="ja-JP" i="1" dirty="0">
                <a:latin typeface="Times New Roman" pitchFamily="18" charset="0"/>
                <a:cs typeface="Times New Roman" pitchFamily="18" charset="0"/>
              </a:rPr>
              <a:t>n</a:t>
            </a:r>
            <a:r>
              <a:rPr kumimoji="1" lang="en-US" altLang="ja-JP" dirty="0"/>
              <a:t> </a:t>
            </a:r>
            <a:r>
              <a:rPr kumimoji="1" lang="ja-JP" altLang="en-US" dirty="0"/>
              <a:t>で割った分散は，平均すると，母集団分散よりも小さな値を与える．</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４．正規母集団での標本平均の分布</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a:t>推定値（例えば，標本平均）の期待値が母数（例えば，母集団平均）に一致するとしても，</a:t>
            </a:r>
            <a:r>
              <a:rPr lang="ja-JP" altLang="en-US" u="sng" dirty="0"/>
              <a:t>推定値の分散</a:t>
            </a:r>
            <a:r>
              <a:rPr lang="ja-JP" altLang="en-US" dirty="0"/>
              <a:t>（注意：標本分散ではない）があまり大きいのは困る．</a:t>
            </a:r>
            <a:endParaRPr lang="en-US" altLang="ja-JP" dirty="0"/>
          </a:p>
          <a:p>
            <a:pPr lvl="1"/>
            <a:r>
              <a:rPr lang="ja-JP" altLang="en-US" u="sng" dirty="0"/>
              <a:t>何度も標本をとって推定値の計算を繰り返したとき</a:t>
            </a:r>
            <a:r>
              <a:rPr lang="ja-JP" altLang="en-US" dirty="0"/>
              <a:t>，母数のまわりの狭い範囲で変動してほしい．</a:t>
            </a:r>
            <a:endParaRPr lang="en-US" altLang="ja-JP" dirty="0"/>
          </a:p>
          <a:p>
            <a:pPr lvl="1"/>
            <a:r>
              <a:rPr lang="ja-JP" altLang="en-US" dirty="0"/>
              <a:t>通常は，標本を１回だけとって推定値を計算するので，それが真の値から大きく外れては困る．</a:t>
            </a:r>
            <a:endParaRPr lang="en-US" altLang="ja-JP" dirty="0"/>
          </a:p>
          <a:p>
            <a:r>
              <a:rPr kumimoji="1" lang="ja-JP" altLang="en-US" dirty="0"/>
              <a:t>標本の大きさを大きくすると精度が上がる．</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a:t>標本から計算される統計量の分布を</a:t>
            </a:r>
            <a:r>
              <a:rPr kumimoji="1" lang="ja-JP" altLang="en-US" u="sng" dirty="0">
                <a:solidFill>
                  <a:srgbClr val="FF0000"/>
                </a:solidFill>
              </a:rPr>
              <a:t>標本分布</a:t>
            </a:r>
            <a:r>
              <a:rPr kumimoji="1" lang="ja-JP" altLang="en-US" dirty="0"/>
              <a:t>（</a:t>
            </a:r>
            <a:r>
              <a:rPr kumimoji="1" lang="en-US" altLang="ja-JP" dirty="0"/>
              <a:t>sampling distribution</a:t>
            </a:r>
            <a:r>
              <a:rPr kumimoji="1" lang="ja-JP" altLang="en-US" dirty="0"/>
              <a:t>）と呼ぶ．</a:t>
            </a:r>
            <a:endParaRPr kumimoji="1" lang="en-US" altLang="ja-JP" dirty="0"/>
          </a:p>
          <a:p>
            <a:pPr lvl="1"/>
            <a:r>
              <a:rPr lang="ja-JP" altLang="en-US" dirty="0"/>
              <a:t>標本分布は理論的な確率分布である．</a:t>
            </a:r>
            <a:endParaRPr lang="en-US" altLang="ja-JP" dirty="0"/>
          </a:p>
          <a:p>
            <a:pPr lvl="1"/>
            <a:r>
              <a:rPr kumimoji="1" lang="ja-JP" altLang="en-US" dirty="0"/>
              <a:t>測定値の分布ではない！</a:t>
            </a:r>
            <a:endParaRPr kumimoji="1" lang="en-US" altLang="ja-JP" dirty="0"/>
          </a:p>
          <a:p>
            <a:pPr lvl="1"/>
            <a:r>
              <a:rPr lang="ja-JP" altLang="en-US" u="sng" dirty="0"/>
              <a:t>標本を取り直して統計量を計算することを何度も繰り返したときの，その統計量の分布</a:t>
            </a:r>
            <a:r>
              <a:rPr lang="ja-JP" altLang="en-US" dirty="0"/>
              <a:t>．</a:t>
            </a:r>
            <a:endParaRPr lang="en-US" altLang="ja-JP" dirty="0"/>
          </a:p>
          <a:p>
            <a:pPr lvl="1"/>
            <a:r>
              <a:rPr kumimoji="1" lang="ja-JP" altLang="en-US" dirty="0"/>
              <a:t>実際には１回だけ標本をとって推定値となる統計量を計算する．標本分布を考えると，この推定値の精度がわかる．（テキスト</a:t>
            </a:r>
            <a:r>
              <a:rPr kumimoji="1" lang="en-US" altLang="ja-JP" dirty="0"/>
              <a:t>p.129 </a:t>
            </a:r>
            <a:r>
              <a:rPr kumimoji="1" lang="ja-JP" altLang="en-US" dirty="0"/>
              <a:t>例参照）</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標本平均の標本分布</a:t>
            </a:r>
          </a:p>
        </p:txBody>
      </p:sp>
      <mc:AlternateContent xmlns:mc="http://schemas.openxmlformats.org/markup-compatibility/2006" xmlns:a14="http://schemas.microsoft.com/office/drawing/2010/main">
        <mc:Choice Requires="a14">
          <p:sp>
            <p:nvSpPr>
              <p:cNvPr id="3" name="コンテンツ プレースホル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indent="0">
                  <a:buNone/>
                </a:pPr>
                <a:r>
                  <a:rPr kumimoji="1" lang="ja-JP" altLang="en-US" dirty="0">
                    <a:latin typeface="Times New Roman" pitchFamily="18" charset="0"/>
                    <a:cs typeface="Times New Roman" pitchFamily="18" charset="0"/>
                  </a:rPr>
                  <a:t>定理１（テキスト</a:t>
                </a:r>
                <a:r>
                  <a:rPr kumimoji="1" lang="en-US" altLang="ja-JP" dirty="0">
                    <a:latin typeface="Times New Roman" pitchFamily="18" charset="0"/>
                    <a:cs typeface="Times New Roman" pitchFamily="18" charset="0"/>
                  </a:rPr>
                  <a:t>p.128</a:t>
                </a:r>
                <a:r>
                  <a:rPr kumimoji="1" lang="ja-JP" altLang="en-US" dirty="0">
                    <a:latin typeface="Times New Roman" pitchFamily="18" charset="0"/>
                    <a:cs typeface="Times New Roman" pitchFamily="18" charset="0"/>
                  </a:rPr>
                  <a:t>）</a:t>
                </a:r>
                <a:r>
                  <a:rPr lang="ja-JP" altLang="en-US" dirty="0">
                    <a:latin typeface="Times New Roman" pitchFamily="18" charset="0"/>
                    <a:cs typeface="Times New Roman" pitchFamily="18" charset="0"/>
                  </a:rPr>
                  <a:t>：</a:t>
                </a:r>
                <a:r>
                  <a:rPr kumimoji="1" lang="ja-JP" altLang="en-US" dirty="0">
                    <a:latin typeface="Times New Roman" pitchFamily="18" charset="0"/>
                    <a:cs typeface="Times New Roman" pitchFamily="18" charset="0"/>
                  </a:rPr>
                  <a:t> 確率変数</a:t>
                </a:r>
                <a:r>
                  <a:rPr lang="en-US" altLang="ja-JP" i="1" dirty="0">
                    <a:latin typeface="Times New Roman" pitchFamily="18" charset="0"/>
                    <a:cs typeface="Times New Roman" pitchFamily="18" charset="0"/>
                  </a:rPr>
                  <a:t> </a:t>
                </a:r>
                <a:r>
                  <a:rPr kumimoji="1" lang="en-US" altLang="ja-JP" i="1" dirty="0">
                    <a:latin typeface="Times New Roman" pitchFamily="18" charset="0"/>
                    <a:cs typeface="Times New Roman" pitchFamily="18" charset="0"/>
                  </a:rPr>
                  <a:t>X</a:t>
                </a:r>
                <a:r>
                  <a:rPr kumimoji="1" lang="en-US" altLang="ja-JP" dirty="0"/>
                  <a:t> </a:t>
                </a:r>
                <a:r>
                  <a:rPr kumimoji="1" lang="ja-JP" altLang="en-US" dirty="0"/>
                  <a:t>が平均 </a:t>
                </a:r>
                <a:r>
                  <a:rPr kumimoji="1" lang="en-US" altLang="ja-JP" i="1" dirty="0">
                    <a:latin typeface="Times New Roman" pitchFamily="18" charset="0"/>
                    <a:cs typeface="Times New Roman" pitchFamily="18" charset="0"/>
                  </a:rPr>
                  <a:t>μ</a:t>
                </a:r>
                <a:r>
                  <a:rPr kumimoji="1" lang="ja-JP" altLang="en-US" dirty="0" err="1"/>
                  <a:t>，</a:t>
                </a:r>
                <a:r>
                  <a:rPr kumimoji="1" lang="ja-JP" altLang="en-US" dirty="0"/>
                  <a:t>分散 </a:t>
                </a:r>
                <a:r>
                  <a:rPr kumimoji="1" lang="en-US" altLang="ja-JP" i="1" dirty="0">
                    <a:latin typeface="Times New Roman" pitchFamily="18" charset="0"/>
                    <a:cs typeface="Times New Roman" pitchFamily="18" charset="0"/>
                  </a:rPr>
                  <a:t>σ</a:t>
                </a:r>
                <a:r>
                  <a:rPr kumimoji="1" lang="ja-JP" altLang="en-US" baseline="30000" dirty="0"/>
                  <a:t>２</a:t>
                </a:r>
                <a:r>
                  <a:rPr kumimoji="1" lang="ja-JP" altLang="en-US" dirty="0"/>
                  <a:t> の正規分布に従うならば，大きさ </a:t>
                </a:r>
                <a:r>
                  <a:rPr kumimoji="1" lang="en-US" altLang="ja-JP" i="1" dirty="0">
                    <a:latin typeface="Times New Roman" pitchFamily="18" charset="0"/>
                    <a:cs typeface="Times New Roman" pitchFamily="18" charset="0"/>
                  </a:rPr>
                  <a:t>n</a:t>
                </a:r>
                <a:r>
                  <a:rPr kumimoji="1" lang="en-US" altLang="ja-JP" dirty="0"/>
                  <a:t> </a:t>
                </a:r>
                <a:r>
                  <a:rPr kumimoji="1" lang="ja-JP" altLang="en-US" dirty="0"/>
                  <a:t>の無作為標本に基づく標本平均は，</a:t>
                </a:r>
                <a:endParaRPr kumimoji="1" lang="en-US" altLang="ja-JP" dirty="0"/>
              </a:p>
              <a:p>
                <a:pPr lvl="2">
                  <a:buNone/>
                </a:pPr>
                <a:r>
                  <a:rPr kumimoji="1" lang="ja-JP" altLang="en-US" dirty="0"/>
                  <a:t>平均 ：</a:t>
                </a:r>
                <a14:m>
                  <m:oMath xmlns:m="http://schemas.openxmlformats.org/officeDocument/2006/math">
                    <m:r>
                      <a:rPr kumimoji="1" lang="ja-JP" altLang="en-US" i="1" smtClean="0">
                        <a:latin typeface="Cambria Math" panose="02040503050406030204" pitchFamily="18" charset="0"/>
                      </a:rPr>
                      <m:t>𝜇</m:t>
                    </m:r>
                  </m:oMath>
                </a14:m>
                <a:endParaRPr kumimoji="1" lang="en-US" altLang="ja-JP" dirty="0"/>
              </a:p>
              <a:p>
                <a:pPr lvl="2">
                  <a:buNone/>
                </a:pPr>
                <a:endParaRPr kumimoji="1" lang="en-US" altLang="ja-JP" dirty="0"/>
              </a:p>
              <a:p>
                <a:pPr lvl="2">
                  <a:buNone/>
                </a:pPr>
                <a:r>
                  <a:rPr kumimoji="1" lang="ja-JP" altLang="en-US" dirty="0"/>
                  <a:t>分散：</a:t>
                </a:r>
                <a14:m>
                  <m:oMath xmlns:m="http://schemas.openxmlformats.org/officeDocument/2006/math">
                    <m:f>
                      <m:fPr>
                        <m:ctrlPr>
                          <a:rPr kumimoji="1" lang="en-US" altLang="ja-JP" i="1" smtClean="0">
                            <a:latin typeface="Cambria Math" panose="02040503050406030204" pitchFamily="18" charset="0"/>
                          </a:rPr>
                        </m:ctrlPr>
                      </m:fPr>
                      <m:num>
                        <m:r>
                          <a:rPr kumimoji="1" lang="en-US" altLang="ja-JP" b="0" i="1" smtClean="0">
                            <a:latin typeface="Cambria Math" panose="02040503050406030204" pitchFamily="18" charset="0"/>
                          </a:rPr>
                          <m:t>1</m:t>
                        </m:r>
                      </m:num>
                      <m:den>
                        <m:r>
                          <a:rPr kumimoji="1" lang="en-US" altLang="ja-JP" b="0" i="1" smtClean="0">
                            <a:latin typeface="Cambria Math" panose="02040503050406030204" pitchFamily="18" charset="0"/>
                          </a:rPr>
                          <m:t>𝑛</m:t>
                        </m:r>
                      </m:den>
                    </m:f>
                    <m:sSup>
                      <m:sSupPr>
                        <m:ctrlPr>
                          <a:rPr kumimoji="1" lang="en-US" altLang="ja-JP" i="1" smtClean="0">
                            <a:latin typeface="Cambria Math" panose="02040503050406030204" pitchFamily="18" charset="0"/>
                          </a:rPr>
                        </m:ctrlPr>
                      </m:sSupPr>
                      <m:e>
                        <m:r>
                          <a:rPr kumimoji="1" lang="ja-JP" altLang="en-US" i="1" smtClean="0">
                            <a:latin typeface="Cambria Math" panose="02040503050406030204" pitchFamily="18" charset="0"/>
                          </a:rPr>
                          <m:t>𝜎</m:t>
                        </m:r>
                      </m:e>
                      <m:sup>
                        <m:r>
                          <a:rPr kumimoji="1" lang="en-US" altLang="ja-JP" b="0" i="1" smtClean="0">
                            <a:latin typeface="Cambria Math" panose="02040503050406030204" pitchFamily="18" charset="0"/>
                          </a:rPr>
                          <m:t>2</m:t>
                        </m:r>
                      </m:sup>
                    </m:sSup>
                  </m:oMath>
                </a14:m>
                <a:endParaRPr kumimoji="1" lang="en-US" altLang="ja-JP" dirty="0"/>
              </a:p>
              <a:p>
                <a:pPr indent="0">
                  <a:buNone/>
                </a:pPr>
                <a:endParaRPr lang="en-US" altLang="ja-JP" dirty="0"/>
              </a:p>
              <a:p>
                <a:pPr indent="0">
                  <a:buNone/>
                </a:pPr>
                <a:r>
                  <a:rPr lang="ja-JP" altLang="en-US" dirty="0"/>
                  <a:t>の正規分布に従う．</a:t>
                </a:r>
                <a:endParaRPr lang="en-US" altLang="ja-JP" dirty="0"/>
              </a:p>
            </p:txBody>
          </p:sp>
        </mc:Choice>
        <mc:Fallback xmlns="">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2"/>
                <a:stretch>
                  <a:fillRect/>
                </a:stretch>
              </a:blipFill>
            </p:spPr>
            <p:txBody>
              <a:bodyPr/>
              <a:lstStyle/>
              <a:p>
                <a:r>
                  <a:rPr lang="ja-JP" altLang="en-US">
                    <a:noFill/>
                  </a:rPr>
                  <a:t> </a:t>
                </a:r>
              </a:p>
            </p:txBody>
          </p:sp>
        </mc:Fallback>
      </mc:AlternateContent>
      <p:sp>
        <p:nvSpPr>
          <p:cNvPr id="6" name="右中かっこ 5"/>
          <p:cNvSpPr/>
          <p:nvPr/>
        </p:nvSpPr>
        <p:spPr>
          <a:xfrm>
            <a:off x="3131840" y="3307954"/>
            <a:ext cx="428628" cy="1285884"/>
          </a:xfrm>
          <a:prstGeom prst="righ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テキスト ボックス 6"/>
          <p:cNvSpPr txBox="1"/>
          <p:nvPr/>
        </p:nvSpPr>
        <p:spPr>
          <a:xfrm>
            <a:off x="3779912" y="3443064"/>
            <a:ext cx="3408305" cy="1015663"/>
          </a:xfrm>
          <a:prstGeom prst="rect">
            <a:avLst/>
          </a:prstGeom>
          <a:noFill/>
        </p:spPr>
        <p:txBody>
          <a:bodyPr wrap="none" rtlCol="0">
            <a:spAutoFit/>
          </a:bodyPr>
          <a:lstStyle/>
          <a:p>
            <a:r>
              <a:rPr kumimoji="1" lang="ja-JP" altLang="en-US" sz="2000" dirty="0"/>
              <a:t>この平均と分散に関してのみ</a:t>
            </a:r>
            <a:endParaRPr kumimoji="1" lang="en-US" altLang="ja-JP" sz="2000" dirty="0"/>
          </a:p>
          <a:p>
            <a:r>
              <a:rPr kumimoji="1" lang="ja-JP" altLang="en-US" sz="2000" dirty="0"/>
              <a:t>証明しておく．正規分布になる</a:t>
            </a:r>
            <a:endParaRPr kumimoji="1" lang="en-US" altLang="ja-JP" sz="2000" dirty="0"/>
          </a:p>
          <a:p>
            <a:r>
              <a:rPr lang="ja-JP" altLang="en-US" sz="2000" dirty="0"/>
              <a:t>ことの証明は省略</a:t>
            </a:r>
            <a:endParaRPr kumimoji="1" lang="ja-JP" altLang="en-US"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例（テキスト </a:t>
            </a:r>
            <a:r>
              <a:rPr kumimoji="1" lang="en-US" altLang="ja-JP" dirty="0"/>
              <a:t>p.129</a:t>
            </a:r>
            <a:r>
              <a:rPr kumimoji="1" lang="ja-JP" altLang="en-US" dirty="0"/>
              <a:t>）</a:t>
            </a:r>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normAutofit lnSpcReduction="10000"/>
              </a:bodyPr>
              <a:lstStyle/>
              <a:p>
                <a:r>
                  <a:rPr kumimoji="1" lang="ja-JP" altLang="en-US" dirty="0"/>
                  <a:t>成人男性の身長の母集団分布は，平均 </a:t>
                </a:r>
                <a:r>
                  <a:rPr kumimoji="1" lang="en-US" altLang="ja-JP" i="1" dirty="0">
                    <a:latin typeface="Times New Roman" panose="02020603050405020304" pitchFamily="18" charset="0"/>
                    <a:cs typeface="Times New Roman" panose="02020603050405020304" pitchFamily="18" charset="0"/>
                  </a:rPr>
                  <a:t>μ</a:t>
                </a:r>
                <a:r>
                  <a:rPr kumimoji="1" lang="en-US" altLang="ja-JP" dirty="0"/>
                  <a:t> = 68 </a:t>
                </a:r>
                <a:r>
                  <a:rPr kumimoji="1" lang="ja-JP" altLang="en-US" dirty="0"/>
                  <a:t>インチ，分散</a:t>
                </a:r>
                <a:r>
                  <a:rPr kumimoji="1" lang="ja-JP" altLang="en-US" i="1" dirty="0">
                    <a:latin typeface="Times New Roman" panose="02020603050405020304" pitchFamily="18" charset="0"/>
                    <a:cs typeface="Times New Roman" panose="02020603050405020304" pitchFamily="18" charset="0"/>
                  </a:rPr>
                  <a:t> </a:t>
                </a:r>
                <a:r>
                  <a:rPr kumimoji="1" lang="en-US" altLang="ja-JP" i="1" dirty="0">
                    <a:latin typeface="Times New Roman" panose="02020603050405020304" pitchFamily="18" charset="0"/>
                    <a:cs typeface="Times New Roman" panose="02020603050405020304" pitchFamily="18" charset="0"/>
                  </a:rPr>
                  <a:t>σ</a:t>
                </a:r>
                <a:r>
                  <a:rPr kumimoji="1" lang="en-US" altLang="ja-JP" baseline="30000" dirty="0">
                    <a:latin typeface="Times New Roman" panose="02020603050405020304" pitchFamily="18" charset="0"/>
                    <a:cs typeface="Times New Roman" panose="02020603050405020304" pitchFamily="18" charset="0"/>
                  </a:rPr>
                  <a:t>2</a:t>
                </a:r>
                <a:r>
                  <a:rPr kumimoji="1" lang="en-US" altLang="ja-JP" i="1" dirty="0">
                    <a:latin typeface="Times New Roman" panose="02020603050405020304" pitchFamily="18" charset="0"/>
                    <a:cs typeface="Times New Roman" panose="02020603050405020304" pitchFamily="18" charset="0"/>
                  </a:rPr>
                  <a:t> </a:t>
                </a:r>
                <a:r>
                  <a:rPr kumimoji="1" lang="en-US" altLang="ja-JP" dirty="0"/>
                  <a:t>= 9 </a:t>
                </a:r>
                <a:r>
                  <a:rPr kumimoji="1" lang="ja-JP" altLang="en-US" dirty="0"/>
                  <a:t>インチの正規分布であるとする．</a:t>
                </a:r>
                <a:endParaRPr kumimoji="1" lang="en-US" altLang="ja-JP" dirty="0"/>
              </a:p>
              <a:p>
                <a:r>
                  <a:rPr lang="ja-JP" altLang="en-US" dirty="0"/>
                  <a:t>この母集団から，大きさ </a:t>
                </a:r>
                <a:r>
                  <a:rPr lang="en-US" altLang="ja-JP" i="1" dirty="0">
                    <a:latin typeface="Times New Roman" panose="02020603050405020304" pitchFamily="18" charset="0"/>
                    <a:cs typeface="Times New Roman" panose="02020603050405020304" pitchFamily="18" charset="0"/>
                  </a:rPr>
                  <a:t>n</a:t>
                </a:r>
                <a:r>
                  <a:rPr lang="en-US" altLang="ja-JP" dirty="0"/>
                  <a:t> = 25 </a:t>
                </a:r>
                <a:r>
                  <a:rPr lang="ja-JP" altLang="en-US" dirty="0"/>
                  <a:t>の無作為標本を抽出し，平均値を計算する．</a:t>
                </a:r>
                <a:endParaRPr lang="en-US" altLang="ja-JP" dirty="0"/>
              </a:p>
              <a:p>
                <a:pPr lvl="1"/>
                <a:r>
                  <a:rPr lang="ja-JP" altLang="en-US" dirty="0"/>
                  <a:t>これを何度も繰り返す．</a:t>
                </a:r>
                <a:endParaRPr lang="en-US" altLang="ja-JP" dirty="0"/>
              </a:p>
              <a:p>
                <a:r>
                  <a:rPr lang="ja-JP" altLang="en-US" dirty="0"/>
                  <a:t>この標本平均の標本分布は，平均 </a:t>
                </a:r>
                <a14:m>
                  <m:oMath xmlns:m="http://schemas.openxmlformats.org/officeDocument/2006/math">
                    <m:r>
                      <a:rPr lang="ja-JP" altLang="en-US" i="1" smtClean="0">
                        <a:latin typeface="Cambria Math" panose="02040503050406030204" pitchFamily="18" charset="0"/>
                      </a:rPr>
                      <m:t>𝜇</m:t>
                    </m:r>
                    <m:r>
                      <a:rPr lang="en-US" altLang="ja-JP" b="0" i="1" smtClean="0">
                        <a:latin typeface="Cambria Math" panose="02040503050406030204" pitchFamily="18" charset="0"/>
                      </a:rPr>
                      <m:t>=68</m:t>
                    </m:r>
                  </m:oMath>
                </a14:m>
                <a:r>
                  <a:rPr lang="ja-JP" altLang="en-US" dirty="0"/>
                  <a:t>，分散 </a:t>
                </a:r>
                <a14:m>
                  <m:oMath xmlns:m="http://schemas.openxmlformats.org/officeDocument/2006/math">
                    <m:f>
                      <m:fPr>
                        <m:type m:val="lin"/>
                        <m:ctrlPr>
                          <a:rPr lang="ja-JP" altLang="en-US" i="1" smtClean="0">
                            <a:latin typeface="Cambria Math" panose="02040503050406030204" pitchFamily="18" charset="0"/>
                          </a:rPr>
                        </m:ctrlPr>
                      </m:fPr>
                      <m:num>
                        <m:sSup>
                          <m:sSupPr>
                            <m:ctrlPr>
                              <a:rPr lang="en-US" altLang="ja-JP" i="1" smtClean="0">
                                <a:latin typeface="Cambria Math" panose="02040503050406030204" pitchFamily="18" charset="0"/>
                              </a:rPr>
                            </m:ctrlPr>
                          </m:sSupPr>
                          <m:e>
                            <m:r>
                              <a:rPr lang="ja-JP" altLang="en-US" i="1" smtClean="0">
                                <a:latin typeface="Cambria Math" panose="02040503050406030204" pitchFamily="18" charset="0"/>
                              </a:rPr>
                              <m:t>𝜎</m:t>
                            </m:r>
                          </m:e>
                          <m:sup>
                            <m:r>
                              <a:rPr lang="en-US" altLang="ja-JP" b="0" i="1" smtClean="0">
                                <a:latin typeface="Cambria Math" panose="02040503050406030204" pitchFamily="18" charset="0"/>
                              </a:rPr>
                              <m:t>2</m:t>
                            </m:r>
                          </m:sup>
                        </m:sSup>
                      </m:num>
                      <m:den>
                        <m:r>
                          <a:rPr lang="en-US" altLang="ja-JP" b="0" i="1" smtClean="0">
                            <a:latin typeface="Cambria Math" panose="02040503050406030204" pitchFamily="18" charset="0"/>
                          </a:rPr>
                          <m:t>𝑛</m:t>
                        </m:r>
                      </m:den>
                    </m:f>
                    <m:r>
                      <a:rPr lang="en-US" altLang="ja-JP" b="0" i="1" smtClean="0">
                        <a:latin typeface="Cambria Math" panose="02040503050406030204" pitchFamily="18" charset="0"/>
                      </a:rPr>
                      <m:t>=</m:t>
                    </m:r>
                    <m:f>
                      <m:fPr>
                        <m:type m:val="lin"/>
                        <m:ctrlPr>
                          <a:rPr lang="en-US" altLang="ja-JP" b="0" i="1" smtClean="0">
                            <a:latin typeface="Cambria Math" panose="02040503050406030204" pitchFamily="18" charset="0"/>
                          </a:rPr>
                        </m:ctrlPr>
                      </m:fPr>
                      <m:num>
                        <m:r>
                          <a:rPr lang="en-US" altLang="ja-JP" b="0" i="1" smtClean="0">
                            <a:latin typeface="Cambria Math" panose="02040503050406030204" pitchFamily="18" charset="0"/>
                          </a:rPr>
                          <m:t>9</m:t>
                        </m:r>
                      </m:num>
                      <m:den>
                        <m:r>
                          <a:rPr lang="en-US" altLang="ja-JP" b="0" i="1" smtClean="0">
                            <a:latin typeface="Cambria Math" panose="02040503050406030204" pitchFamily="18" charset="0"/>
                          </a:rPr>
                          <m:t>25</m:t>
                        </m:r>
                      </m:den>
                    </m:f>
                    <m:r>
                      <a:rPr lang="en-US" altLang="ja-JP" b="0" i="1" smtClean="0">
                        <a:latin typeface="Cambria Math" panose="02040503050406030204" pitchFamily="18" charset="0"/>
                      </a:rPr>
                      <m:t>=0.36</m:t>
                    </m:r>
                  </m:oMath>
                </a14:m>
                <a:r>
                  <a:rPr lang="en-US" altLang="ja-JP" dirty="0"/>
                  <a:t> </a:t>
                </a:r>
                <a:r>
                  <a:rPr lang="ja-JP" altLang="en-US" dirty="0"/>
                  <a:t>の正規分布である．</a:t>
                </a:r>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1704" t="-3504" r="-1185"/>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9479103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119279-232D-4097-BACB-7057A4433997}"/>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0C1F28B7-04C4-48FC-BAB2-7C167DF570ED}"/>
              </a:ext>
            </a:extLst>
          </p:cNvPr>
          <p:cNvSpPr>
            <a:spLocks noGrp="1"/>
          </p:cNvSpPr>
          <p:nvPr>
            <p:ph idx="1"/>
          </p:nvPr>
        </p:nvSpPr>
        <p:spPr/>
        <p:txBody>
          <a:bodyPr/>
          <a:lstStyle/>
          <a:p>
            <a:r>
              <a:rPr kumimoji="1" lang="en-US" altLang="ja-JP" dirty="0"/>
              <a:t>R </a:t>
            </a:r>
            <a:r>
              <a:rPr kumimoji="1" lang="ja-JP" altLang="en-US" dirty="0"/>
              <a:t>でシミュレーション</a:t>
            </a:r>
          </a:p>
        </p:txBody>
      </p:sp>
      <p:sp>
        <p:nvSpPr>
          <p:cNvPr id="4" name="テキスト ボックス 3">
            <a:extLst>
              <a:ext uri="{FF2B5EF4-FFF2-40B4-BE49-F238E27FC236}">
                <a16:creationId xmlns:a16="http://schemas.microsoft.com/office/drawing/2014/main" id="{5B433C0D-F67E-420B-8D21-FCA3E6A72865}"/>
              </a:ext>
            </a:extLst>
          </p:cNvPr>
          <p:cNvSpPr txBox="1"/>
          <p:nvPr/>
        </p:nvSpPr>
        <p:spPr>
          <a:xfrm>
            <a:off x="971600" y="2492896"/>
            <a:ext cx="5285421" cy="3416320"/>
          </a:xfrm>
          <a:prstGeom prst="rect">
            <a:avLst/>
          </a:prstGeom>
          <a:noFill/>
          <a:ln w="12700">
            <a:solidFill>
              <a:schemeClr val="tx1"/>
            </a:solidFill>
          </a:ln>
        </p:spPr>
        <p:txBody>
          <a:bodyPr wrap="none" rtlCol="0">
            <a:spAutoFit/>
          </a:bodyPr>
          <a:lstStyle/>
          <a:p>
            <a:r>
              <a:rPr kumimoji="1" lang="en-US" altLang="ja-JP" dirty="0">
                <a:latin typeface="Courier New" panose="02070309020205020404" pitchFamily="49" charset="0"/>
                <a:cs typeface="Courier New" panose="02070309020205020404" pitchFamily="49" charset="0"/>
              </a:rPr>
              <a:t>n &lt;- 25</a:t>
            </a:r>
          </a:p>
          <a:p>
            <a:r>
              <a:rPr kumimoji="1" lang="en-US" altLang="ja-JP" dirty="0">
                <a:latin typeface="Courier New" panose="02070309020205020404" pitchFamily="49" charset="0"/>
                <a:cs typeface="Courier New" panose="02070309020205020404" pitchFamily="49" charset="0"/>
              </a:rPr>
              <a:t>rep &lt;- 100</a:t>
            </a:r>
          </a:p>
          <a:p>
            <a:endParaRPr kumimoji="1" lang="en-US" altLang="ja-JP" dirty="0">
              <a:latin typeface="Courier New" panose="02070309020205020404" pitchFamily="49" charset="0"/>
              <a:cs typeface="Courier New" panose="02070309020205020404" pitchFamily="49" charset="0"/>
            </a:endParaRPr>
          </a:p>
          <a:p>
            <a:r>
              <a:rPr kumimoji="1" lang="en-US" altLang="ja-JP" dirty="0" err="1">
                <a:latin typeface="Courier New" panose="02070309020205020404" pitchFamily="49" charset="0"/>
                <a:cs typeface="Courier New" panose="02070309020205020404" pitchFamily="49" charset="0"/>
              </a:rPr>
              <a:t>Ms</a:t>
            </a:r>
            <a:r>
              <a:rPr kumimoji="1" lang="en-US" altLang="ja-JP" dirty="0">
                <a:latin typeface="Courier New" panose="02070309020205020404" pitchFamily="49" charset="0"/>
                <a:cs typeface="Courier New" panose="02070309020205020404" pitchFamily="49" charset="0"/>
              </a:rPr>
              <a:t> &lt;- numeric(rep)</a:t>
            </a:r>
          </a:p>
          <a:p>
            <a:endParaRPr kumimoji="1" lang="en-US" altLang="ja-JP" dirty="0">
              <a:latin typeface="Courier New" panose="02070309020205020404" pitchFamily="49" charset="0"/>
              <a:cs typeface="Courier New" panose="02070309020205020404" pitchFamily="49" charset="0"/>
            </a:endParaRPr>
          </a:p>
          <a:p>
            <a:r>
              <a:rPr kumimoji="1" lang="en-US" altLang="ja-JP" dirty="0">
                <a:latin typeface="Courier New" panose="02070309020205020404" pitchFamily="49" charset="0"/>
                <a:cs typeface="Courier New" panose="02070309020205020404" pitchFamily="49" charset="0"/>
              </a:rPr>
              <a:t>for (</a:t>
            </a:r>
            <a:r>
              <a:rPr kumimoji="1" lang="en-US" altLang="ja-JP" dirty="0" err="1">
                <a:latin typeface="Courier New" panose="02070309020205020404" pitchFamily="49" charset="0"/>
                <a:cs typeface="Courier New" panose="02070309020205020404" pitchFamily="49" charset="0"/>
              </a:rPr>
              <a:t>i</a:t>
            </a:r>
            <a:r>
              <a:rPr kumimoji="1" lang="en-US" altLang="ja-JP" dirty="0">
                <a:latin typeface="Courier New" panose="02070309020205020404" pitchFamily="49" charset="0"/>
                <a:cs typeface="Courier New" panose="02070309020205020404" pitchFamily="49" charset="0"/>
              </a:rPr>
              <a:t> in 1:rep) {</a:t>
            </a:r>
          </a:p>
          <a:p>
            <a:r>
              <a:rPr kumimoji="1" lang="en-US" altLang="ja-JP" dirty="0">
                <a:latin typeface="Courier New" panose="02070309020205020404" pitchFamily="49" charset="0"/>
                <a:cs typeface="Courier New" panose="02070309020205020404" pitchFamily="49" charset="0"/>
              </a:rPr>
              <a:t>   </a:t>
            </a:r>
            <a:r>
              <a:rPr kumimoji="1" lang="en-US" altLang="ja-JP" dirty="0" err="1">
                <a:latin typeface="Courier New" panose="02070309020205020404" pitchFamily="49" charset="0"/>
                <a:cs typeface="Courier New" panose="02070309020205020404" pitchFamily="49" charset="0"/>
              </a:rPr>
              <a:t>smp</a:t>
            </a:r>
            <a:r>
              <a:rPr kumimoji="1" lang="en-US" altLang="ja-JP" dirty="0">
                <a:latin typeface="Courier New" panose="02070309020205020404" pitchFamily="49" charset="0"/>
                <a:cs typeface="Courier New" panose="02070309020205020404" pitchFamily="49" charset="0"/>
              </a:rPr>
              <a:t> &lt;- </a:t>
            </a:r>
            <a:r>
              <a:rPr kumimoji="1" lang="en-US" altLang="ja-JP" dirty="0" err="1">
                <a:latin typeface="Courier New" panose="02070309020205020404" pitchFamily="49" charset="0"/>
                <a:cs typeface="Courier New" panose="02070309020205020404" pitchFamily="49" charset="0"/>
              </a:rPr>
              <a:t>rnorm</a:t>
            </a:r>
            <a:r>
              <a:rPr kumimoji="1" lang="en-US" altLang="ja-JP" dirty="0">
                <a:latin typeface="Courier New" panose="02070309020205020404" pitchFamily="49" charset="0"/>
                <a:cs typeface="Courier New" panose="02070309020205020404" pitchFamily="49" charset="0"/>
              </a:rPr>
              <a:t>(n, mean = 68, </a:t>
            </a:r>
            <a:r>
              <a:rPr kumimoji="1" lang="en-US" altLang="ja-JP" dirty="0" err="1">
                <a:latin typeface="Courier New" panose="02070309020205020404" pitchFamily="49" charset="0"/>
                <a:cs typeface="Courier New" panose="02070309020205020404" pitchFamily="49" charset="0"/>
              </a:rPr>
              <a:t>sd</a:t>
            </a:r>
            <a:r>
              <a:rPr kumimoji="1" lang="en-US" altLang="ja-JP" dirty="0">
                <a:latin typeface="Courier New" panose="02070309020205020404" pitchFamily="49" charset="0"/>
                <a:cs typeface="Courier New" panose="02070309020205020404" pitchFamily="49" charset="0"/>
              </a:rPr>
              <a:t> = 3)</a:t>
            </a:r>
          </a:p>
          <a:p>
            <a:r>
              <a:rPr kumimoji="1" lang="en-US" altLang="ja-JP" dirty="0">
                <a:latin typeface="Courier New" panose="02070309020205020404" pitchFamily="49" charset="0"/>
                <a:cs typeface="Courier New" panose="02070309020205020404" pitchFamily="49" charset="0"/>
              </a:rPr>
              <a:t>   </a:t>
            </a:r>
            <a:r>
              <a:rPr kumimoji="1" lang="en-US" altLang="ja-JP" dirty="0" err="1">
                <a:latin typeface="Courier New" panose="02070309020205020404" pitchFamily="49" charset="0"/>
                <a:cs typeface="Courier New" panose="02070309020205020404" pitchFamily="49" charset="0"/>
              </a:rPr>
              <a:t>Ms</a:t>
            </a:r>
            <a:r>
              <a:rPr kumimoji="1" lang="en-US" altLang="ja-JP" dirty="0">
                <a:latin typeface="Courier New" panose="02070309020205020404" pitchFamily="49" charset="0"/>
                <a:cs typeface="Courier New" panose="02070309020205020404" pitchFamily="49" charset="0"/>
              </a:rPr>
              <a:t>[</a:t>
            </a:r>
            <a:r>
              <a:rPr kumimoji="1" lang="en-US" altLang="ja-JP" dirty="0" err="1">
                <a:latin typeface="Courier New" panose="02070309020205020404" pitchFamily="49" charset="0"/>
                <a:cs typeface="Courier New" panose="02070309020205020404" pitchFamily="49" charset="0"/>
              </a:rPr>
              <a:t>i</a:t>
            </a:r>
            <a:r>
              <a:rPr kumimoji="1" lang="en-US" altLang="ja-JP" dirty="0">
                <a:latin typeface="Courier New" panose="02070309020205020404" pitchFamily="49" charset="0"/>
                <a:cs typeface="Courier New" panose="02070309020205020404" pitchFamily="49" charset="0"/>
              </a:rPr>
              <a:t>] &lt;- mean(</a:t>
            </a:r>
            <a:r>
              <a:rPr kumimoji="1" lang="en-US" altLang="ja-JP" dirty="0" err="1">
                <a:latin typeface="Courier New" panose="02070309020205020404" pitchFamily="49" charset="0"/>
                <a:cs typeface="Courier New" panose="02070309020205020404" pitchFamily="49" charset="0"/>
              </a:rPr>
              <a:t>smp</a:t>
            </a:r>
            <a:r>
              <a:rPr kumimoji="1" lang="en-US" altLang="ja-JP" dirty="0">
                <a:latin typeface="Courier New" panose="02070309020205020404" pitchFamily="49" charset="0"/>
                <a:cs typeface="Courier New" panose="02070309020205020404" pitchFamily="49" charset="0"/>
              </a:rPr>
              <a:t>)</a:t>
            </a:r>
          </a:p>
          <a:p>
            <a:r>
              <a:rPr kumimoji="1" lang="en-US" altLang="ja-JP" dirty="0">
                <a:latin typeface="Courier New" panose="02070309020205020404" pitchFamily="49" charset="0"/>
                <a:cs typeface="Courier New" panose="02070309020205020404" pitchFamily="49" charset="0"/>
              </a:rPr>
              <a:t>}</a:t>
            </a:r>
          </a:p>
          <a:p>
            <a:endParaRPr kumimoji="1" lang="en-US" altLang="ja-JP" dirty="0">
              <a:latin typeface="Courier New" panose="02070309020205020404" pitchFamily="49" charset="0"/>
              <a:cs typeface="Courier New" panose="02070309020205020404" pitchFamily="49" charset="0"/>
            </a:endParaRPr>
          </a:p>
          <a:p>
            <a:r>
              <a:rPr kumimoji="1" lang="en-US" altLang="ja-JP" dirty="0">
                <a:latin typeface="Courier New" panose="02070309020205020404" pitchFamily="49" charset="0"/>
                <a:cs typeface="Courier New" panose="02070309020205020404" pitchFamily="49" charset="0"/>
              </a:rPr>
              <a:t>mean(</a:t>
            </a:r>
            <a:r>
              <a:rPr kumimoji="1" lang="en-US" altLang="ja-JP" dirty="0" err="1">
                <a:latin typeface="Courier New" panose="02070309020205020404" pitchFamily="49" charset="0"/>
                <a:cs typeface="Courier New" panose="02070309020205020404" pitchFamily="49" charset="0"/>
              </a:rPr>
              <a:t>Ms</a:t>
            </a:r>
            <a:r>
              <a:rPr kumimoji="1" lang="en-US" altLang="ja-JP" dirty="0">
                <a:latin typeface="Courier New" panose="02070309020205020404" pitchFamily="49" charset="0"/>
                <a:cs typeface="Courier New" panose="02070309020205020404" pitchFamily="49" charset="0"/>
              </a:rPr>
              <a:t>)</a:t>
            </a:r>
          </a:p>
          <a:p>
            <a:r>
              <a:rPr kumimoji="1" lang="en-US" altLang="ja-JP" dirty="0">
                <a:latin typeface="Courier New" panose="02070309020205020404" pitchFamily="49" charset="0"/>
                <a:cs typeface="Courier New" panose="02070309020205020404" pitchFamily="49" charset="0"/>
              </a:rPr>
              <a:t>var(</a:t>
            </a:r>
            <a:r>
              <a:rPr kumimoji="1" lang="en-US" altLang="ja-JP" dirty="0" err="1">
                <a:latin typeface="Courier New" panose="02070309020205020404" pitchFamily="49" charset="0"/>
                <a:cs typeface="Courier New" panose="02070309020205020404" pitchFamily="49" charset="0"/>
              </a:rPr>
              <a:t>Ms</a:t>
            </a:r>
            <a:r>
              <a:rPr kumimoji="1" lang="en-US" altLang="ja-JP" dirty="0">
                <a:latin typeface="Courier New" panose="02070309020205020404" pitchFamily="49" charset="0"/>
                <a:cs typeface="Courier New" panose="02070309020205020404" pitchFamily="49" charset="0"/>
              </a:rPr>
              <a:t>)</a:t>
            </a:r>
            <a:endParaRPr kumimoji="1" lang="ja-JP" alt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7714198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C24855-53E1-47FD-8FCE-87D824C81F8C}"/>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70C6E9D9-CB71-4BEB-BE96-84D7EA1F5860}"/>
              </a:ext>
            </a:extLst>
          </p:cNvPr>
          <p:cNvSpPr>
            <a:spLocks noGrp="1"/>
          </p:cNvSpPr>
          <p:nvPr>
            <p:ph idx="1"/>
          </p:nvPr>
        </p:nvSpPr>
        <p:spPr/>
        <p:txBody>
          <a:bodyPr/>
          <a:lstStyle/>
          <a:p>
            <a:r>
              <a:rPr kumimoji="1" lang="ja-JP" altLang="en-US" dirty="0"/>
              <a:t>標本</a:t>
            </a:r>
            <a:r>
              <a:rPr lang="ja-JP" altLang="en-US" dirty="0"/>
              <a:t>平均のヒストグラム</a:t>
            </a:r>
            <a:endParaRPr kumimoji="1" lang="ja-JP" altLang="en-US" dirty="0"/>
          </a:p>
        </p:txBody>
      </p:sp>
      <p:sp>
        <p:nvSpPr>
          <p:cNvPr id="4" name="テキスト ボックス 3">
            <a:extLst>
              <a:ext uri="{FF2B5EF4-FFF2-40B4-BE49-F238E27FC236}">
                <a16:creationId xmlns:a16="http://schemas.microsoft.com/office/drawing/2014/main" id="{98F9E394-74D6-4445-A00D-448C6A518D6A}"/>
              </a:ext>
            </a:extLst>
          </p:cNvPr>
          <p:cNvSpPr txBox="1"/>
          <p:nvPr/>
        </p:nvSpPr>
        <p:spPr>
          <a:xfrm>
            <a:off x="755576" y="2413337"/>
            <a:ext cx="7353295" cy="2862322"/>
          </a:xfrm>
          <a:prstGeom prst="rect">
            <a:avLst/>
          </a:prstGeom>
          <a:noFill/>
          <a:ln w="12700">
            <a:solidFill>
              <a:schemeClr val="tx1"/>
            </a:solidFill>
          </a:ln>
        </p:spPr>
        <p:txBody>
          <a:bodyPr wrap="none" rtlCol="0">
            <a:spAutoFit/>
          </a:bodyPr>
          <a:lstStyle/>
          <a:p>
            <a:r>
              <a:rPr kumimoji="1" lang="en-US" altLang="ja-JP" dirty="0">
                <a:latin typeface="Courier New" panose="02070309020205020404" pitchFamily="49" charset="0"/>
                <a:cs typeface="Courier New" panose="02070309020205020404" pitchFamily="49" charset="0"/>
              </a:rPr>
              <a:t># for Mac</a:t>
            </a:r>
          </a:p>
          <a:p>
            <a:r>
              <a:rPr kumimoji="1" lang="en-US" altLang="ja-JP" dirty="0">
                <a:latin typeface="Courier New" panose="02070309020205020404" pitchFamily="49" charset="0"/>
                <a:cs typeface="Courier New" panose="02070309020205020404" pitchFamily="49" charset="0"/>
              </a:rPr>
              <a:t># par(family = "HiraKakuProN-W3")</a:t>
            </a:r>
          </a:p>
          <a:p>
            <a:endParaRPr kumimoji="1" lang="en-US" altLang="ja-JP" dirty="0">
              <a:latin typeface="Courier New" panose="02070309020205020404" pitchFamily="49" charset="0"/>
              <a:cs typeface="Courier New" panose="02070309020205020404" pitchFamily="49" charset="0"/>
            </a:endParaRPr>
          </a:p>
          <a:p>
            <a:r>
              <a:rPr kumimoji="1" lang="en-US" altLang="ja-JP" dirty="0">
                <a:latin typeface="Courier New" panose="02070309020205020404" pitchFamily="49" charset="0"/>
                <a:cs typeface="Courier New" panose="02070309020205020404" pitchFamily="49" charset="0"/>
              </a:rPr>
              <a:t>hist(</a:t>
            </a:r>
            <a:r>
              <a:rPr kumimoji="1" lang="en-US" altLang="ja-JP" dirty="0" err="1">
                <a:latin typeface="Courier New" panose="02070309020205020404" pitchFamily="49" charset="0"/>
                <a:cs typeface="Courier New" panose="02070309020205020404" pitchFamily="49" charset="0"/>
              </a:rPr>
              <a:t>Ms</a:t>
            </a:r>
            <a:r>
              <a:rPr kumimoji="1" lang="en-US" altLang="ja-JP" dirty="0">
                <a:latin typeface="Courier New" panose="02070309020205020404" pitchFamily="49" charset="0"/>
                <a:cs typeface="Courier New" panose="02070309020205020404" pitchFamily="49" charset="0"/>
              </a:rPr>
              <a:t>, breaks = seq(from = 64, to = 72, by = 0.5),</a:t>
            </a:r>
          </a:p>
          <a:p>
            <a:r>
              <a:rPr kumimoji="1" lang="en-US" altLang="ja-JP" dirty="0">
                <a:latin typeface="Courier New" panose="02070309020205020404" pitchFamily="49" charset="0"/>
                <a:cs typeface="Courier New" panose="02070309020205020404" pitchFamily="49" charset="0"/>
              </a:rPr>
              <a:t>     </a:t>
            </a:r>
            <a:r>
              <a:rPr kumimoji="1" lang="en-US" altLang="ja-JP" dirty="0" err="1">
                <a:latin typeface="Courier New" panose="02070309020205020404" pitchFamily="49" charset="0"/>
                <a:cs typeface="Courier New" panose="02070309020205020404" pitchFamily="49" charset="0"/>
              </a:rPr>
              <a:t>ylim</a:t>
            </a:r>
            <a:r>
              <a:rPr kumimoji="1" lang="en-US" altLang="ja-JP" dirty="0">
                <a:latin typeface="Courier New" panose="02070309020205020404" pitchFamily="49" charset="0"/>
                <a:cs typeface="Courier New" panose="02070309020205020404" pitchFamily="49" charset="0"/>
              </a:rPr>
              <a:t> = c(0, 1.0),</a:t>
            </a:r>
          </a:p>
          <a:p>
            <a:r>
              <a:rPr kumimoji="1" lang="en-US" altLang="ja-JP" dirty="0">
                <a:latin typeface="Courier New" panose="02070309020205020404" pitchFamily="49" charset="0"/>
                <a:cs typeface="Courier New" panose="02070309020205020404" pitchFamily="49" charset="0"/>
              </a:rPr>
              <a:t>     </a:t>
            </a:r>
            <a:r>
              <a:rPr kumimoji="1" lang="en-US" altLang="ja-JP" dirty="0" err="1">
                <a:latin typeface="Courier New" panose="02070309020205020404" pitchFamily="49" charset="0"/>
                <a:cs typeface="Courier New" panose="02070309020205020404" pitchFamily="49" charset="0"/>
              </a:rPr>
              <a:t>xlab</a:t>
            </a:r>
            <a:r>
              <a:rPr kumimoji="1" lang="en-US" altLang="ja-JP" dirty="0">
                <a:latin typeface="Courier New" panose="02070309020205020404" pitchFamily="49" charset="0"/>
                <a:cs typeface="Courier New" panose="02070309020205020404" pitchFamily="49" charset="0"/>
              </a:rPr>
              <a:t> = "</a:t>
            </a:r>
            <a:r>
              <a:rPr kumimoji="1" lang="ja-JP" altLang="en-US" dirty="0">
                <a:latin typeface="Courier New" panose="02070309020205020404" pitchFamily="49" charset="0"/>
                <a:cs typeface="Courier New" panose="02070309020205020404" pitchFamily="49" charset="0"/>
              </a:rPr>
              <a:t>標本平均</a:t>
            </a:r>
            <a:r>
              <a:rPr kumimoji="1" lang="en-US" altLang="ja-JP" dirty="0">
                <a:latin typeface="Courier New" panose="02070309020205020404" pitchFamily="49" charset="0"/>
                <a:cs typeface="Courier New" panose="02070309020205020404" pitchFamily="49" charset="0"/>
              </a:rPr>
              <a:t>", </a:t>
            </a:r>
            <a:r>
              <a:rPr kumimoji="1" lang="en-US" altLang="ja-JP" dirty="0" err="1">
                <a:latin typeface="Courier New" panose="02070309020205020404" pitchFamily="49" charset="0"/>
                <a:cs typeface="Courier New" panose="02070309020205020404" pitchFamily="49" charset="0"/>
              </a:rPr>
              <a:t>ylab</a:t>
            </a:r>
            <a:r>
              <a:rPr kumimoji="1" lang="en-US" altLang="ja-JP" dirty="0">
                <a:latin typeface="Courier New" panose="02070309020205020404" pitchFamily="49" charset="0"/>
                <a:cs typeface="Courier New" panose="02070309020205020404" pitchFamily="49" charset="0"/>
              </a:rPr>
              <a:t> = "</a:t>
            </a:r>
            <a:r>
              <a:rPr kumimoji="1" lang="ja-JP" altLang="en-US" dirty="0">
                <a:latin typeface="Courier New" panose="02070309020205020404" pitchFamily="49" charset="0"/>
                <a:cs typeface="Courier New" panose="02070309020205020404" pitchFamily="49" charset="0"/>
              </a:rPr>
              <a:t>確率密度</a:t>
            </a:r>
            <a:r>
              <a:rPr kumimoji="1" lang="en-US" altLang="ja-JP" dirty="0">
                <a:latin typeface="Courier New" panose="02070309020205020404" pitchFamily="49" charset="0"/>
                <a:cs typeface="Courier New" panose="02070309020205020404" pitchFamily="49" charset="0"/>
              </a:rPr>
              <a:t>", main = "",</a:t>
            </a:r>
          </a:p>
          <a:p>
            <a:r>
              <a:rPr kumimoji="1" lang="en-US" altLang="ja-JP" dirty="0">
                <a:latin typeface="Courier New" panose="02070309020205020404" pitchFamily="49" charset="0"/>
                <a:cs typeface="Courier New" panose="02070309020205020404" pitchFamily="49" charset="0"/>
              </a:rPr>
              <a:t>     </a:t>
            </a:r>
            <a:r>
              <a:rPr kumimoji="1" lang="en-US" altLang="ja-JP" dirty="0" err="1">
                <a:latin typeface="Courier New" panose="02070309020205020404" pitchFamily="49" charset="0"/>
                <a:cs typeface="Courier New" panose="02070309020205020404" pitchFamily="49" charset="0"/>
              </a:rPr>
              <a:t>freq</a:t>
            </a:r>
            <a:r>
              <a:rPr kumimoji="1" lang="en-US" altLang="ja-JP" dirty="0">
                <a:latin typeface="Courier New" panose="02070309020205020404" pitchFamily="49" charset="0"/>
                <a:cs typeface="Courier New" panose="02070309020205020404" pitchFamily="49" charset="0"/>
              </a:rPr>
              <a:t> = FALSE)</a:t>
            </a:r>
          </a:p>
          <a:p>
            <a:endParaRPr kumimoji="1" lang="en-US" altLang="ja-JP" dirty="0">
              <a:latin typeface="Courier New" panose="02070309020205020404" pitchFamily="49" charset="0"/>
              <a:cs typeface="Courier New" panose="02070309020205020404" pitchFamily="49" charset="0"/>
            </a:endParaRPr>
          </a:p>
          <a:p>
            <a:r>
              <a:rPr kumimoji="1" lang="en-US" altLang="ja-JP" dirty="0">
                <a:latin typeface="Courier New" panose="02070309020205020404" pitchFamily="49" charset="0"/>
                <a:cs typeface="Courier New" panose="02070309020205020404" pitchFamily="49" charset="0"/>
              </a:rPr>
              <a:t>curve(</a:t>
            </a:r>
            <a:r>
              <a:rPr kumimoji="1" lang="en-US" altLang="ja-JP" dirty="0" err="1">
                <a:latin typeface="Courier New" panose="02070309020205020404" pitchFamily="49" charset="0"/>
                <a:cs typeface="Courier New" panose="02070309020205020404" pitchFamily="49" charset="0"/>
              </a:rPr>
              <a:t>dnorm</a:t>
            </a:r>
            <a:r>
              <a:rPr kumimoji="1" lang="en-US" altLang="ja-JP" dirty="0">
                <a:latin typeface="Courier New" panose="02070309020205020404" pitchFamily="49" charset="0"/>
                <a:cs typeface="Courier New" panose="02070309020205020404" pitchFamily="49" charset="0"/>
              </a:rPr>
              <a:t>(x, mean = 68, </a:t>
            </a:r>
            <a:r>
              <a:rPr kumimoji="1" lang="en-US" altLang="ja-JP" dirty="0" err="1">
                <a:latin typeface="Courier New" panose="02070309020205020404" pitchFamily="49" charset="0"/>
                <a:cs typeface="Courier New" panose="02070309020205020404" pitchFamily="49" charset="0"/>
              </a:rPr>
              <a:t>sd</a:t>
            </a:r>
            <a:r>
              <a:rPr kumimoji="1" lang="en-US" altLang="ja-JP" dirty="0">
                <a:latin typeface="Courier New" panose="02070309020205020404" pitchFamily="49" charset="0"/>
                <a:cs typeface="Courier New" panose="02070309020205020404" pitchFamily="49" charset="0"/>
              </a:rPr>
              <a:t> = sqrt(9/25)), </a:t>
            </a:r>
          </a:p>
          <a:p>
            <a:r>
              <a:rPr kumimoji="1" lang="en-US" altLang="ja-JP" dirty="0">
                <a:latin typeface="Courier New" panose="02070309020205020404" pitchFamily="49" charset="0"/>
                <a:cs typeface="Courier New" panose="02070309020205020404" pitchFamily="49" charset="0"/>
              </a:rPr>
              <a:t>      from = 64, to = 72, add = TRUE)</a:t>
            </a:r>
            <a:endParaRPr kumimoji="1" lang="ja-JP" alt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00369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3B11F9-596E-4217-A7E3-5DD2B76CD595}"/>
              </a:ext>
            </a:extLst>
          </p:cNvPr>
          <p:cNvSpPr>
            <a:spLocks noGrp="1"/>
          </p:cNvSpPr>
          <p:nvPr>
            <p:ph type="title"/>
          </p:nvPr>
        </p:nvSpPr>
        <p:spPr/>
        <p:txBody>
          <a:bodyPr/>
          <a:lstStyle/>
          <a:p>
            <a:endParaRPr kumimoji="1" lang="ja-JP" altLang="en-US"/>
          </a:p>
        </p:txBody>
      </p:sp>
      <p:pic>
        <p:nvPicPr>
          <p:cNvPr id="9" name="コンテンツ プレースホルダー 8" descr="グラフ, ヒストグラム&#10;&#10;自動的に生成された説明">
            <a:extLst>
              <a:ext uri="{FF2B5EF4-FFF2-40B4-BE49-F238E27FC236}">
                <a16:creationId xmlns:a16="http://schemas.microsoft.com/office/drawing/2014/main" id="{79A9EBFF-53C6-40AC-BF29-247D756A139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05646" y="1600200"/>
            <a:ext cx="4532708" cy="4525963"/>
          </a:xfrm>
        </p:spPr>
      </p:pic>
    </p:spTree>
    <p:extLst>
      <p:ext uri="{BB962C8B-B14F-4D97-AF65-F5344CB8AC3E}">
        <p14:creationId xmlns:p14="http://schemas.microsoft.com/office/powerpoint/2010/main" val="3026453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標本抽出</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a:t>確率分布（母集団）が未知のとき，データをいくらでも集めることができるのならば，確率分布はわかるかもしれない．</a:t>
            </a:r>
            <a:endParaRPr kumimoji="1" lang="en-US" altLang="ja-JP" dirty="0"/>
          </a:p>
          <a:p>
            <a:pPr lvl="1"/>
            <a:r>
              <a:rPr lang="ja-JP" altLang="en-US" dirty="0"/>
              <a:t>例：ヒストグラムの極限としての正規分布</a:t>
            </a:r>
            <a:endParaRPr kumimoji="1" lang="en-US" altLang="ja-JP" dirty="0"/>
          </a:p>
          <a:p>
            <a:r>
              <a:rPr lang="ja-JP" altLang="en-US" dirty="0"/>
              <a:t>しかし，実際には，比較的少数のデータから確率分布について推論するしかない．すなわち，</a:t>
            </a:r>
            <a:r>
              <a:rPr lang="ja-JP" altLang="en-US" u="sng" dirty="0">
                <a:solidFill>
                  <a:srgbClr val="FF0000"/>
                </a:solidFill>
              </a:rPr>
              <a:t>標本抽出</a:t>
            </a:r>
            <a:r>
              <a:rPr lang="ja-JP" altLang="en-US" dirty="0"/>
              <a:t>（</a:t>
            </a:r>
            <a:r>
              <a:rPr lang="en-US" altLang="ja-JP" dirty="0"/>
              <a:t>sampling</a:t>
            </a:r>
            <a:r>
              <a:rPr lang="ja-JP" altLang="en-US" dirty="0"/>
              <a:t>）を行って，母集団に関する推測を行う．</a:t>
            </a:r>
            <a:endParaRPr lang="en-US" altLang="ja-JP" dirty="0"/>
          </a:p>
          <a:p>
            <a:pPr lvl="1"/>
            <a:r>
              <a:rPr lang="ja-JP" altLang="en-US" dirty="0"/>
              <a:t>母集団の特性値（平均や分散）を知ることが目的</a:t>
            </a:r>
            <a:endParaRPr lang="en-US" altLang="ja-JP"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標本平均（これが母集団平均の推定値）と母集団平均との誤差が１インチ以下である確率は，標本平均が </a:t>
            </a:r>
            <a:r>
              <a:rPr lang="en-US" altLang="ja-JP" dirty="0"/>
              <a:t>67 </a:t>
            </a:r>
            <a:r>
              <a:rPr lang="ja-JP" altLang="en-US" dirty="0"/>
              <a:t>インチから </a:t>
            </a:r>
            <a:r>
              <a:rPr lang="en-US" altLang="ja-JP" dirty="0"/>
              <a:t>69 </a:t>
            </a:r>
            <a:r>
              <a:rPr lang="ja-JP" altLang="en-US" dirty="0"/>
              <a:t>インチとなる確率だから，</a:t>
            </a:r>
            <a:endParaRPr kumimoji="1" lang="ja-JP" altLang="en-US" dirty="0"/>
          </a:p>
        </p:txBody>
      </p:sp>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3E29F803-46D3-492D-99E3-EAAA9B7E6DB5}"/>
                  </a:ext>
                </a:extLst>
              </p:cNvPr>
              <p:cNvSpPr txBox="1"/>
              <p:nvPr/>
            </p:nvSpPr>
            <p:spPr>
              <a:xfrm>
                <a:off x="1281800" y="4934710"/>
                <a:ext cx="2855910" cy="848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𝑧</m:t>
                          </m:r>
                        </m:e>
                        <m:sub>
                          <m:r>
                            <a:rPr kumimoji="1" lang="en-US" altLang="ja-JP" sz="2400" b="0" i="1" smtClean="0">
                              <a:latin typeface="Cambria Math" panose="02040503050406030204" pitchFamily="18" charset="0"/>
                            </a:rPr>
                            <m:t>2</m:t>
                          </m:r>
                        </m:sub>
                      </m:sSub>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69−68</m:t>
                          </m:r>
                        </m:num>
                        <m:den>
                          <m:rad>
                            <m:radPr>
                              <m:degHide m:val="on"/>
                              <m:ctrlPr>
                                <a:rPr kumimoji="1" lang="en-US" altLang="ja-JP" sz="2400" b="0" i="1" smtClean="0">
                                  <a:latin typeface="Cambria Math" panose="02040503050406030204" pitchFamily="18" charset="0"/>
                                </a:rPr>
                              </m:ctrlPr>
                            </m:radPr>
                            <m:deg/>
                            <m:e>
                              <m:f>
                                <m:fPr>
                                  <m:type m:val="lin"/>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9</m:t>
                                  </m:r>
                                </m:num>
                                <m:den>
                                  <m:r>
                                    <a:rPr kumimoji="1" lang="en-US" altLang="ja-JP" sz="2400" b="0" i="1" smtClean="0">
                                      <a:latin typeface="Cambria Math" panose="02040503050406030204" pitchFamily="18" charset="0"/>
                                    </a:rPr>
                                    <m:t>25</m:t>
                                  </m:r>
                                </m:den>
                              </m:f>
                            </m:e>
                          </m:rad>
                        </m:den>
                      </m:f>
                      <m:r>
                        <a:rPr kumimoji="1" lang="en-US" altLang="ja-JP" sz="2400" b="0" i="1" smtClean="0">
                          <a:latin typeface="Cambria Math" panose="02040503050406030204" pitchFamily="18" charset="0"/>
                        </a:rPr>
                        <m:t>=1.67</m:t>
                      </m:r>
                    </m:oMath>
                  </m:oMathPara>
                </a14:m>
                <a:endParaRPr kumimoji="1" lang="ja-JP" altLang="en-US" sz="2400" dirty="0"/>
              </a:p>
            </p:txBody>
          </p:sp>
        </mc:Choice>
        <mc:Fallback xmlns="">
          <p:sp>
            <p:nvSpPr>
              <p:cNvPr id="7" name="テキスト ボックス 6">
                <a:extLst>
                  <a:ext uri="{FF2B5EF4-FFF2-40B4-BE49-F238E27FC236}">
                    <a16:creationId xmlns:a16="http://schemas.microsoft.com/office/drawing/2014/main" id="{3E29F803-46D3-492D-99E3-EAAA9B7E6DB5}"/>
                  </a:ext>
                </a:extLst>
              </p:cNvPr>
              <p:cNvSpPr txBox="1">
                <a:spLocks noRot="1" noChangeAspect="1" noMove="1" noResize="1" noEditPoints="1" noAdjustHandles="1" noChangeArrowheads="1" noChangeShapeType="1" noTextEdit="1"/>
              </p:cNvSpPr>
              <p:nvPr/>
            </p:nvSpPr>
            <p:spPr>
              <a:xfrm>
                <a:off x="1281800" y="4934710"/>
                <a:ext cx="2855910" cy="848887"/>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79ABC576-3A9A-4087-B20F-37E80E56BCC6}"/>
                  </a:ext>
                </a:extLst>
              </p:cNvPr>
              <p:cNvSpPr txBox="1"/>
              <p:nvPr/>
            </p:nvSpPr>
            <p:spPr>
              <a:xfrm>
                <a:off x="4932040" y="4005064"/>
                <a:ext cx="3553858"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0</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𝑍</m:t>
                          </m:r>
                          <m:r>
                            <a:rPr kumimoji="1" lang="en-US" altLang="ja-JP" sz="2400" b="0" i="1" smtClean="0">
                              <a:latin typeface="Cambria Math" panose="02040503050406030204" pitchFamily="18" charset="0"/>
                              <a:ea typeface="Cambria Math" panose="02040503050406030204" pitchFamily="18" charset="0"/>
                            </a:rPr>
                            <m:t>≤1.67</m:t>
                          </m:r>
                        </m:e>
                      </m:d>
                      <m:r>
                        <a:rPr kumimoji="1" lang="en-US" altLang="ja-JP" sz="2400" b="0" i="1" smtClean="0">
                          <a:latin typeface="Cambria Math" panose="02040503050406030204" pitchFamily="18" charset="0"/>
                        </a:rPr>
                        <m:t>=0.4525</m:t>
                      </m:r>
                    </m:oMath>
                  </m:oMathPara>
                </a14:m>
                <a:endParaRPr kumimoji="1" lang="ja-JP" altLang="en-US" sz="2400" dirty="0"/>
              </a:p>
            </p:txBody>
          </p:sp>
        </mc:Choice>
        <mc:Fallback xmlns="">
          <p:sp>
            <p:nvSpPr>
              <p:cNvPr id="8" name="テキスト ボックス 7">
                <a:extLst>
                  <a:ext uri="{FF2B5EF4-FFF2-40B4-BE49-F238E27FC236}">
                    <a16:creationId xmlns:a16="http://schemas.microsoft.com/office/drawing/2014/main" id="{79ABC576-3A9A-4087-B20F-37E80E56BCC6}"/>
                  </a:ext>
                </a:extLst>
              </p:cNvPr>
              <p:cNvSpPr txBox="1">
                <a:spLocks noRot="1" noChangeAspect="1" noMove="1" noResize="1" noEditPoints="1" noAdjustHandles="1" noChangeArrowheads="1" noChangeShapeType="1" noTextEdit="1"/>
              </p:cNvSpPr>
              <p:nvPr/>
            </p:nvSpPr>
            <p:spPr>
              <a:xfrm>
                <a:off x="4932040" y="4005064"/>
                <a:ext cx="3553858" cy="369332"/>
              </a:xfrm>
              <a:prstGeom prst="rect">
                <a:avLst/>
              </a:prstGeom>
              <a:blipFill>
                <a:blip r:embed="rId3"/>
                <a:stretch>
                  <a:fillRect l="-1544" r="-1887" b="-9836"/>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 name="テキスト ボックス 8">
                <a:extLst>
                  <a:ext uri="{FF2B5EF4-FFF2-40B4-BE49-F238E27FC236}">
                    <a16:creationId xmlns:a16="http://schemas.microsoft.com/office/drawing/2014/main" id="{C56800AE-BA26-45FF-AAFD-CE9428D2F67F}"/>
                  </a:ext>
                </a:extLst>
              </p:cNvPr>
              <p:cNvSpPr txBox="1"/>
              <p:nvPr/>
            </p:nvSpPr>
            <p:spPr>
              <a:xfrm>
                <a:off x="4962310" y="4692657"/>
                <a:ext cx="2804229" cy="109094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−1.67</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𝑍</m:t>
                          </m:r>
                          <m:r>
                            <a:rPr kumimoji="1" lang="en-US" altLang="ja-JP" sz="2400" b="0" i="1" smtClean="0">
                              <a:latin typeface="Cambria Math" panose="02040503050406030204" pitchFamily="18" charset="0"/>
                              <a:ea typeface="Cambria Math" panose="02040503050406030204" pitchFamily="18" charset="0"/>
                            </a:rPr>
                            <m:t>≤1.67</m:t>
                          </m:r>
                        </m:e>
                      </m:d>
                      <m:r>
                        <m:rPr>
                          <m:brk/>
                        </m:rP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0.4525</m:t>
                      </m:r>
                      <m:r>
                        <a:rPr kumimoji="1" lang="en-US" altLang="ja-JP" sz="2400" b="0" i="1" smtClean="0">
                          <a:latin typeface="Cambria Math" panose="02040503050406030204" pitchFamily="18" charset="0"/>
                          <a:ea typeface="Cambria Math" panose="02040503050406030204" pitchFamily="18" charset="0"/>
                        </a:rPr>
                        <m:t>×2</m:t>
                      </m:r>
                      <m:r>
                        <m:rPr>
                          <m:brk/>
                        </m:rP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0.905</m:t>
                      </m:r>
                    </m:oMath>
                  </m:oMathPara>
                </a14:m>
                <a:endParaRPr kumimoji="1" lang="ja-JP" altLang="en-US" sz="2400" dirty="0"/>
              </a:p>
            </p:txBody>
          </p:sp>
        </mc:Choice>
        <mc:Fallback xmlns="">
          <p:sp>
            <p:nvSpPr>
              <p:cNvPr id="9" name="テキスト ボックス 8">
                <a:extLst>
                  <a:ext uri="{FF2B5EF4-FFF2-40B4-BE49-F238E27FC236}">
                    <a16:creationId xmlns:a16="http://schemas.microsoft.com/office/drawing/2014/main" id="{C56800AE-BA26-45FF-AAFD-CE9428D2F67F}"/>
                  </a:ext>
                </a:extLst>
              </p:cNvPr>
              <p:cNvSpPr txBox="1">
                <a:spLocks noRot="1" noChangeAspect="1" noMove="1" noResize="1" noEditPoints="1" noAdjustHandles="1" noChangeArrowheads="1" noChangeShapeType="1" noTextEdit="1"/>
              </p:cNvSpPr>
              <p:nvPr/>
            </p:nvSpPr>
            <p:spPr>
              <a:xfrm>
                <a:off x="4962310" y="4692657"/>
                <a:ext cx="2804229" cy="1090940"/>
              </a:xfrm>
              <a:prstGeom prst="rect">
                <a:avLst/>
              </a:prstGeom>
              <a:blipFill>
                <a:blip r:embed="rId4"/>
                <a:stretch>
                  <a:fillRect l="-3261" b="-1676"/>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37838B3B-6BF1-4584-9655-96276C408FC7}"/>
                  </a:ext>
                </a:extLst>
              </p:cNvPr>
              <p:cNvSpPr txBox="1"/>
              <p:nvPr/>
            </p:nvSpPr>
            <p:spPr>
              <a:xfrm>
                <a:off x="1272241" y="3949952"/>
                <a:ext cx="3085139" cy="848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𝑧</m:t>
                          </m:r>
                        </m:e>
                        <m:sub>
                          <m:r>
                            <a:rPr kumimoji="1" lang="en-US" altLang="ja-JP" sz="2400" b="0" i="1" smtClean="0">
                              <a:latin typeface="Cambria Math" panose="02040503050406030204" pitchFamily="18" charset="0"/>
                            </a:rPr>
                            <m:t>1</m:t>
                          </m:r>
                        </m:sub>
                      </m:sSub>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67−68</m:t>
                          </m:r>
                        </m:num>
                        <m:den>
                          <m:rad>
                            <m:radPr>
                              <m:degHide m:val="on"/>
                              <m:ctrlPr>
                                <a:rPr kumimoji="1" lang="en-US" altLang="ja-JP" sz="2400" b="0" i="1" smtClean="0">
                                  <a:latin typeface="Cambria Math" panose="02040503050406030204" pitchFamily="18" charset="0"/>
                                </a:rPr>
                              </m:ctrlPr>
                            </m:radPr>
                            <m:deg/>
                            <m:e>
                              <m:f>
                                <m:fPr>
                                  <m:type m:val="lin"/>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9</m:t>
                                  </m:r>
                                </m:num>
                                <m:den>
                                  <m:r>
                                    <a:rPr kumimoji="1" lang="en-US" altLang="ja-JP" sz="2400" b="0" i="1" smtClean="0">
                                      <a:latin typeface="Cambria Math" panose="02040503050406030204" pitchFamily="18" charset="0"/>
                                    </a:rPr>
                                    <m:t>25</m:t>
                                  </m:r>
                                </m:den>
                              </m:f>
                            </m:e>
                          </m:rad>
                        </m:den>
                      </m:f>
                      <m:r>
                        <a:rPr kumimoji="1" lang="en-US" altLang="ja-JP" sz="2400" b="0" i="1" smtClean="0">
                          <a:latin typeface="Cambria Math" panose="02040503050406030204" pitchFamily="18" charset="0"/>
                        </a:rPr>
                        <m:t>=−1.67</m:t>
                      </m:r>
                    </m:oMath>
                  </m:oMathPara>
                </a14:m>
                <a:endParaRPr kumimoji="1" lang="ja-JP" altLang="en-US" sz="2400" dirty="0"/>
              </a:p>
            </p:txBody>
          </p:sp>
        </mc:Choice>
        <mc:Fallback xmlns="">
          <p:sp>
            <p:nvSpPr>
              <p:cNvPr id="10" name="テキスト ボックス 9">
                <a:extLst>
                  <a:ext uri="{FF2B5EF4-FFF2-40B4-BE49-F238E27FC236}">
                    <a16:creationId xmlns:a16="http://schemas.microsoft.com/office/drawing/2014/main" id="{37838B3B-6BF1-4584-9655-96276C408FC7}"/>
                  </a:ext>
                </a:extLst>
              </p:cNvPr>
              <p:cNvSpPr txBox="1">
                <a:spLocks noRot="1" noChangeAspect="1" noMove="1" noResize="1" noEditPoints="1" noAdjustHandles="1" noChangeArrowheads="1" noChangeShapeType="1" noTextEdit="1"/>
              </p:cNvSpPr>
              <p:nvPr/>
            </p:nvSpPr>
            <p:spPr>
              <a:xfrm>
                <a:off x="1272241" y="3949952"/>
                <a:ext cx="3085139" cy="848887"/>
              </a:xfrm>
              <a:prstGeom prst="rect">
                <a:avLst/>
              </a:prstGeom>
              <a:blipFill>
                <a:blip r:embed="rId5"/>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8505859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標本</a:t>
            </a:r>
            <a:r>
              <a:rPr kumimoji="1" lang="ja-JP" altLang="en-US" dirty="0"/>
              <a:t>平均の期待値</a:t>
            </a:r>
          </a:p>
        </p:txBody>
      </p:sp>
      <p:sp>
        <p:nvSpPr>
          <p:cNvPr id="3" name="コンテンツ プレースホルダ 2"/>
          <p:cNvSpPr>
            <a:spLocks noGrp="1"/>
          </p:cNvSpPr>
          <p:nvPr>
            <p:ph idx="1"/>
          </p:nvPr>
        </p:nvSpPr>
        <p:spPr/>
        <p:txBody>
          <a:bodyPr/>
          <a:lstStyle/>
          <a:p>
            <a:r>
              <a:rPr kumimoji="1" lang="ja-JP" altLang="en-US" dirty="0"/>
              <a:t>標本平均は母集団平均の不偏推定値である．</a:t>
            </a:r>
          </a:p>
        </p:txBody>
      </p:sp>
      <p:sp>
        <p:nvSpPr>
          <p:cNvPr id="5" name="テキスト ボックス 4"/>
          <p:cNvSpPr txBox="1"/>
          <p:nvPr/>
        </p:nvSpPr>
        <p:spPr>
          <a:xfrm>
            <a:off x="6547846" y="4103901"/>
            <a:ext cx="2031325" cy="830997"/>
          </a:xfrm>
          <a:prstGeom prst="rect">
            <a:avLst/>
          </a:prstGeom>
          <a:noFill/>
        </p:spPr>
        <p:txBody>
          <a:bodyPr wrap="none" rtlCol="0">
            <a:spAutoFit/>
          </a:bodyPr>
          <a:lstStyle/>
          <a:p>
            <a:r>
              <a:rPr kumimoji="1" lang="ja-JP" altLang="en-US" sz="2400" dirty="0"/>
              <a:t>和の期待値は</a:t>
            </a:r>
            <a:endParaRPr kumimoji="1" lang="en-US" altLang="ja-JP" sz="2400" dirty="0"/>
          </a:p>
          <a:p>
            <a:r>
              <a:rPr kumimoji="1" lang="ja-JP" altLang="en-US" sz="2400" dirty="0"/>
              <a:t>期待値の和</a:t>
            </a:r>
          </a:p>
        </p:txBody>
      </p:sp>
      <p:sp>
        <p:nvSpPr>
          <p:cNvPr id="6" name="左カーブ矢印 5"/>
          <p:cNvSpPr/>
          <p:nvPr/>
        </p:nvSpPr>
        <p:spPr>
          <a:xfrm>
            <a:off x="5940152" y="4149080"/>
            <a:ext cx="500066" cy="78581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80FDDE1D-A019-42E2-A3F8-938BD3C8DD5D}"/>
                  </a:ext>
                </a:extLst>
              </p:cNvPr>
              <p:cNvSpPr txBox="1"/>
              <p:nvPr/>
            </p:nvSpPr>
            <p:spPr>
              <a:xfrm>
                <a:off x="1277577" y="2636912"/>
                <a:ext cx="4402872" cy="335130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acc>
                            <m:accPr>
                              <m:chr m:val="̅"/>
                              <m:ctrlPr>
                                <a:rPr kumimoji="1" lang="en-US" altLang="ja-JP" sz="2400" b="0" i="1" smtClean="0">
                                  <a:latin typeface="Cambria Math" panose="02040503050406030204" pitchFamily="18" charset="0"/>
                                </a:rPr>
                              </m:ctrlPr>
                            </m:accPr>
                            <m:e>
                              <m:r>
                                <a:rPr kumimoji="1" lang="en-US" altLang="ja-JP" sz="2400" b="0" i="1" smtClean="0">
                                  <a:latin typeface="Cambria Math" panose="02040503050406030204" pitchFamily="18" charset="0"/>
                                </a:rPr>
                                <m:t>𝑋</m:t>
                              </m:r>
                            </m:e>
                          </m:acc>
                        </m:e>
                      </m:d>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
                                <a:rPr kumimoji="1" lang="en-US" altLang="ja-JP" sz="2400" b="0" i="1" smtClean="0">
                                  <a:latin typeface="Cambria Math" panose="02040503050406030204" pitchFamily="18" charset="0"/>
                                </a:rPr>
                                <m:t>𝑛</m:t>
                              </m:r>
                            </m:den>
                          </m:f>
                          <m:nary>
                            <m:naryPr>
                              <m:chr m:val="∑"/>
                              <m:subHide m:val="on"/>
                              <m:supHide m:val="on"/>
                              <m:ctrlPr>
                                <a:rPr kumimoji="1" lang="en-US" altLang="ja-JP" sz="2400" b="0" i="1" smtClean="0">
                                  <a:latin typeface="Cambria Math" panose="02040503050406030204" pitchFamily="18" charset="0"/>
                                </a:rPr>
                              </m:ctrlPr>
                            </m:naryPr>
                            <m:sub/>
                            <m:sup/>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𝑖</m:t>
                                  </m:r>
                                </m:sub>
                              </m:sSub>
                            </m:e>
                          </m:nary>
                        </m:e>
                      </m:d>
                      <m:r>
                        <m:rPr>
                          <m:brk/>
                        </m:rP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
                            <a:rPr kumimoji="1" lang="en-US" altLang="ja-JP" sz="2400" b="0" i="1" smtClean="0">
                              <a:latin typeface="Cambria Math" panose="02040503050406030204" pitchFamily="18" charset="0"/>
                            </a:rPr>
                            <m:t>𝑛</m:t>
                          </m:r>
                        </m:den>
                      </m:f>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nary>
                            <m:naryPr>
                              <m:chr m:val="∑"/>
                              <m:subHide m:val="on"/>
                              <m:supHide m:val="on"/>
                              <m:ctrlPr>
                                <a:rPr kumimoji="1" lang="en-US" altLang="ja-JP" sz="2400" b="0" i="1" smtClean="0">
                                  <a:latin typeface="Cambria Math" panose="02040503050406030204" pitchFamily="18" charset="0"/>
                                </a:rPr>
                              </m:ctrlPr>
                            </m:naryPr>
                            <m:sub/>
                            <m:sup/>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𝑖</m:t>
                                  </m:r>
                                </m:sub>
                              </m:sSub>
                            </m:e>
                          </m:nary>
                        </m:e>
                      </m:d>
                      <m:r>
                        <m:rPr>
                          <m:brk/>
                        </m:rP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
                            <a:rPr kumimoji="1" lang="en-US" altLang="ja-JP" sz="2400" b="0" i="1" smtClean="0">
                              <a:latin typeface="Cambria Math" panose="02040503050406030204" pitchFamily="18" charset="0"/>
                            </a:rPr>
                            <m:t>𝑛</m:t>
                          </m:r>
                        </m:den>
                      </m:f>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1</m:t>
                                  </m:r>
                                </m:sub>
                              </m:sSub>
                            </m:e>
                          </m:d>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2</m:t>
                                  </m:r>
                                </m:sub>
                              </m:sSub>
                            </m:e>
                          </m:d>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𝐸</m:t>
                          </m:r>
                          <m:d>
                            <m:dPr>
                              <m:begChr m:val="["/>
                              <m:endChr m:val="]"/>
                              <m:ctrlPr>
                                <a:rPr kumimoji="1" lang="en-US" altLang="ja-JP" sz="2400" b="0" i="1" smtClean="0">
                                  <a:latin typeface="Cambria Math" panose="02040503050406030204" pitchFamily="18" charset="0"/>
                                  <a:ea typeface="Cambria Math" panose="02040503050406030204" pitchFamily="18" charset="0"/>
                                </a:rPr>
                              </m:ctrlPr>
                            </m:dPr>
                            <m:e>
                              <m:sSub>
                                <m:sSubPr>
                                  <m:ctrlPr>
                                    <a:rPr kumimoji="1" lang="en-US" altLang="ja-JP" sz="2400" b="0" i="1" smtClean="0">
                                      <a:latin typeface="Cambria Math" panose="02040503050406030204" pitchFamily="18" charset="0"/>
                                      <a:ea typeface="Cambria Math" panose="02040503050406030204" pitchFamily="18" charset="0"/>
                                    </a:rPr>
                                  </m:ctrlPr>
                                </m:sSubPr>
                                <m:e>
                                  <m:r>
                                    <a:rPr kumimoji="1" lang="en-US" altLang="ja-JP" sz="2400" b="0" i="1" smtClean="0">
                                      <a:latin typeface="Cambria Math" panose="02040503050406030204" pitchFamily="18" charset="0"/>
                                      <a:ea typeface="Cambria Math" panose="02040503050406030204" pitchFamily="18" charset="0"/>
                                    </a:rPr>
                                    <m:t>𝑋</m:t>
                                  </m:r>
                                </m:e>
                                <m:sub>
                                  <m:r>
                                    <a:rPr kumimoji="1" lang="en-US" altLang="ja-JP" sz="2400" b="0" i="1" smtClean="0">
                                      <a:latin typeface="Cambria Math" panose="02040503050406030204" pitchFamily="18" charset="0"/>
                                      <a:ea typeface="Cambria Math" panose="02040503050406030204" pitchFamily="18" charset="0"/>
                                    </a:rPr>
                                    <m:t>𝑛</m:t>
                                  </m:r>
                                </m:sub>
                              </m:sSub>
                            </m:e>
                          </m:d>
                        </m:e>
                      </m:d>
                      <m:r>
                        <m:rPr>
                          <m:brk/>
                        </m:rP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
                            <a:rPr kumimoji="1" lang="en-US" altLang="ja-JP" sz="2400" b="0" i="1" smtClean="0">
                              <a:latin typeface="Cambria Math" panose="02040503050406030204" pitchFamily="18" charset="0"/>
                            </a:rPr>
                            <m:t>𝑛</m:t>
                          </m:r>
                        </m:den>
                      </m:f>
                      <m:d>
                        <m:dPr>
                          <m:ctrlPr>
                            <a:rPr kumimoji="1" lang="en-US" altLang="ja-JP" sz="2400" b="0" i="1" smtClean="0">
                              <a:latin typeface="Cambria Math" panose="02040503050406030204" pitchFamily="18" charset="0"/>
                            </a:rPr>
                          </m:ctrlPr>
                        </m:dPr>
                        <m:e>
                          <m:r>
                            <a:rPr kumimoji="1" lang="ja-JP" altLang="en-US" sz="2400" b="0" i="1" smtClean="0">
                              <a:latin typeface="Cambria Math" panose="02040503050406030204" pitchFamily="18" charset="0"/>
                            </a:rPr>
                            <m:t>𝜇</m:t>
                          </m:r>
                          <m:r>
                            <a:rPr kumimoji="1" lang="en-US" altLang="ja-JP" sz="2400" b="0" i="1" smtClean="0">
                              <a:latin typeface="Cambria Math" panose="02040503050406030204" pitchFamily="18" charset="0"/>
                            </a:rPr>
                            <m:t>+</m:t>
                          </m:r>
                          <m:r>
                            <a:rPr kumimoji="1" lang="ja-JP" altLang="en-US" sz="2400" b="0" i="1" smtClean="0">
                              <a:latin typeface="Cambria Math" panose="02040503050406030204" pitchFamily="18" charset="0"/>
                            </a:rPr>
                            <m:t>𝜇</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rPr>
                            <m:t>+</m:t>
                          </m:r>
                          <m:r>
                            <a:rPr kumimoji="1" lang="ja-JP" altLang="en-US" sz="2400" b="0" i="1" smtClean="0">
                              <a:latin typeface="Cambria Math" panose="02040503050406030204" pitchFamily="18" charset="0"/>
                            </a:rPr>
                            <m:t>𝜇</m:t>
                          </m:r>
                        </m:e>
                      </m:d>
                      <m:r>
                        <a:rPr kumimoji="1" lang="en-US" altLang="ja-JP" sz="2400" b="0" i="1" smtClean="0">
                          <a:latin typeface="Cambria Math" panose="02040503050406030204" pitchFamily="18" charset="0"/>
                        </a:rPr>
                        <m:t>=</m:t>
                      </m:r>
                      <m:r>
                        <a:rPr kumimoji="1" lang="ja-JP" altLang="en-US" sz="2400" b="0" i="1" smtClean="0">
                          <a:latin typeface="Cambria Math" panose="02040503050406030204" pitchFamily="18" charset="0"/>
                        </a:rPr>
                        <m:t>𝜇</m:t>
                      </m:r>
                    </m:oMath>
                  </m:oMathPara>
                </a14:m>
                <a:endParaRPr kumimoji="1" lang="ja-JP" altLang="en-US" sz="2400" dirty="0"/>
              </a:p>
            </p:txBody>
          </p:sp>
        </mc:Choice>
        <mc:Fallback xmlns="">
          <p:sp>
            <p:nvSpPr>
              <p:cNvPr id="7" name="テキスト ボックス 6">
                <a:extLst>
                  <a:ext uri="{FF2B5EF4-FFF2-40B4-BE49-F238E27FC236}">
                    <a16:creationId xmlns:a16="http://schemas.microsoft.com/office/drawing/2014/main" id="{80FDDE1D-A019-42E2-A3F8-938BD3C8DD5D}"/>
                  </a:ext>
                </a:extLst>
              </p:cNvPr>
              <p:cNvSpPr txBox="1">
                <a:spLocks noRot="1" noChangeAspect="1" noMove="1" noResize="1" noEditPoints="1" noAdjustHandles="1" noChangeArrowheads="1" noChangeShapeType="1" noTextEdit="1"/>
              </p:cNvSpPr>
              <p:nvPr/>
            </p:nvSpPr>
            <p:spPr>
              <a:xfrm>
                <a:off x="1277577" y="2636912"/>
                <a:ext cx="4402872" cy="3351302"/>
              </a:xfrm>
              <a:prstGeom prst="rect">
                <a:avLst/>
              </a:prstGeom>
              <a:blipFill>
                <a:blip r:embed="rId2"/>
                <a:stretch>
                  <a:fillRect/>
                </a:stretch>
              </a:blipFill>
            </p:spPr>
            <p:txBody>
              <a:bodyPr/>
              <a:lstStyle/>
              <a:p>
                <a:r>
                  <a:rPr lang="ja-JP" altLang="en-US">
                    <a:noFill/>
                  </a:rPr>
                  <a:t> </a:t>
                </a:r>
              </a:p>
            </p:txBody>
          </p:sp>
        </mc:Fallback>
      </mc:AlternateContent>
      <p:sp>
        <p:nvSpPr>
          <p:cNvPr id="8" name="角丸四角形 6">
            <a:extLst>
              <a:ext uri="{FF2B5EF4-FFF2-40B4-BE49-F238E27FC236}">
                <a16:creationId xmlns:a16="http://schemas.microsoft.com/office/drawing/2014/main" id="{18F69048-5DEB-4324-9DE6-661E696DF178}"/>
              </a:ext>
            </a:extLst>
          </p:cNvPr>
          <p:cNvSpPr/>
          <p:nvPr/>
        </p:nvSpPr>
        <p:spPr>
          <a:xfrm>
            <a:off x="4869470" y="2246815"/>
            <a:ext cx="2857520" cy="1214446"/>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kumimoji="1" lang="ja-JP" altLang="en-US" sz="3200" dirty="0"/>
              <a:t>母集団分布によらない</a:t>
            </a:r>
          </a:p>
        </p:txBody>
      </p:sp>
    </p:spTree>
    <p:extLst>
      <p:ext uri="{BB962C8B-B14F-4D97-AF65-F5344CB8AC3E}">
        <p14:creationId xmlns:p14="http://schemas.microsoft.com/office/powerpoint/2010/main" val="31351732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標本平均の分散</a:t>
            </a:r>
            <a:endParaRPr kumimoji="1" lang="ja-JP" altLang="en-US" dirty="0"/>
          </a:p>
        </p:txBody>
      </p:sp>
      <p:sp>
        <p:nvSpPr>
          <p:cNvPr id="4" name="テキスト ボックス 3"/>
          <p:cNvSpPr txBox="1"/>
          <p:nvPr/>
        </p:nvSpPr>
        <p:spPr>
          <a:xfrm>
            <a:off x="5857884" y="2928934"/>
            <a:ext cx="2986715" cy="954107"/>
          </a:xfrm>
          <a:prstGeom prst="rect">
            <a:avLst/>
          </a:prstGeom>
          <a:noFill/>
        </p:spPr>
        <p:txBody>
          <a:bodyPr wrap="none" rtlCol="0">
            <a:spAutoFit/>
          </a:bodyPr>
          <a:lstStyle/>
          <a:p>
            <a:r>
              <a:rPr kumimoji="1" lang="ja-JP" altLang="en-US" sz="2800" dirty="0"/>
              <a:t>無作為抽出なので</a:t>
            </a:r>
            <a:endParaRPr kumimoji="1" lang="en-US" altLang="ja-JP" sz="2800" dirty="0"/>
          </a:p>
          <a:p>
            <a:r>
              <a:rPr lang="ja-JP" altLang="en-US" sz="2800" dirty="0"/>
              <a:t>各 </a:t>
            </a:r>
            <a:r>
              <a:rPr kumimoji="1" lang="en-US" altLang="ja-JP" sz="2800" i="1" dirty="0">
                <a:latin typeface="Times New Roman" pitchFamily="18" charset="0"/>
                <a:cs typeface="Times New Roman" pitchFamily="18" charset="0"/>
              </a:rPr>
              <a:t>X</a:t>
            </a:r>
            <a:r>
              <a:rPr kumimoji="1" lang="en-US" altLang="ja-JP" sz="2800" i="1" baseline="-25000" dirty="0">
                <a:latin typeface="Times New Roman" pitchFamily="18" charset="0"/>
                <a:cs typeface="Times New Roman" pitchFamily="18" charset="0"/>
              </a:rPr>
              <a:t>i</a:t>
            </a:r>
            <a:r>
              <a:rPr kumimoji="1" lang="en-US" altLang="ja-JP" sz="2800" i="1" dirty="0">
                <a:latin typeface="Times New Roman" pitchFamily="18" charset="0"/>
                <a:cs typeface="Times New Roman" pitchFamily="18" charset="0"/>
              </a:rPr>
              <a:t> </a:t>
            </a:r>
            <a:r>
              <a:rPr kumimoji="1" lang="ja-JP" altLang="en-US" sz="2800" dirty="0"/>
              <a:t>は独立</a:t>
            </a:r>
          </a:p>
        </p:txBody>
      </p:sp>
      <p:sp>
        <p:nvSpPr>
          <p:cNvPr id="5" name="左カーブ矢印 4"/>
          <p:cNvSpPr/>
          <p:nvPr/>
        </p:nvSpPr>
        <p:spPr>
          <a:xfrm>
            <a:off x="5479351" y="3025785"/>
            <a:ext cx="357190" cy="8572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角丸四角形 5"/>
          <p:cNvSpPr/>
          <p:nvPr/>
        </p:nvSpPr>
        <p:spPr>
          <a:xfrm>
            <a:off x="4860032" y="1416771"/>
            <a:ext cx="2857520" cy="1214446"/>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kumimoji="1" lang="ja-JP" altLang="en-US" sz="3200" dirty="0"/>
              <a:t>母集団分布によらない</a:t>
            </a:r>
          </a:p>
        </p:txBody>
      </p:sp>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4D8EB369-1006-421F-8926-4FB63B460612}"/>
                  </a:ext>
                </a:extLst>
              </p:cNvPr>
              <p:cNvSpPr txBox="1"/>
              <p:nvPr/>
            </p:nvSpPr>
            <p:spPr>
              <a:xfrm>
                <a:off x="899592" y="1556792"/>
                <a:ext cx="4538550" cy="404521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𝑉</m:t>
                      </m:r>
                      <m:d>
                        <m:dPr>
                          <m:begChr m:val="["/>
                          <m:endChr m:val="]"/>
                          <m:ctrlPr>
                            <a:rPr kumimoji="1" lang="en-US" altLang="ja-JP" sz="2400" b="0" i="1" smtClean="0">
                              <a:latin typeface="Cambria Math" panose="02040503050406030204" pitchFamily="18" charset="0"/>
                            </a:rPr>
                          </m:ctrlPr>
                        </m:dPr>
                        <m:e>
                          <m:acc>
                            <m:accPr>
                              <m:chr m:val="̅"/>
                              <m:ctrlPr>
                                <a:rPr kumimoji="1" lang="en-US" altLang="ja-JP" sz="2400" b="0" i="1" smtClean="0">
                                  <a:latin typeface="Cambria Math" panose="02040503050406030204" pitchFamily="18" charset="0"/>
                                </a:rPr>
                              </m:ctrlPr>
                            </m:accPr>
                            <m:e>
                              <m:r>
                                <a:rPr kumimoji="1" lang="en-US" altLang="ja-JP" sz="2400" b="0" i="1" smtClean="0">
                                  <a:latin typeface="Cambria Math" panose="02040503050406030204" pitchFamily="18" charset="0"/>
                                </a:rPr>
                                <m:t>𝑋</m:t>
                              </m:r>
                            </m:e>
                          </m:acc>
                        </m:e>
                      </m:d>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𝑉</m:t>
                      </m:r>
                      <m:d>
                        <m:dPr>
                          <m:begChr m:val="["/>
                          <m:endChr m:val="]"/>
                          <m:ctrlPr>
                            <a:rPr kumimoji="1" lang="en-US" altLang="ja-JP" sz="2400" b="0" i="1" smtClean="0">
                              <a:latin typeface="Cambria Math" panose="02040503050406030204" pitchFamily="18" charset="0"/>
                            </a:rPr>
                          </m:ctrlPr>
                        </m:dPr>
                        <m:e>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
                                <a:rPr kumimoji="1" lang="en-US" altLang="ja-JP" sz="2400" b="0" i="1" smtClean="0">
                                  <a:latin typeface="Cambria Math" panose="02040503050406030204" pitchFamily="18" charset="0"/>
                                </a:rPr>
                                <m:t>𝑛</m:t>
                              </m:r>
                            </m:den>
                          </m:f>
                          <m:nary>
                            <m:naryPr>
                              <m:chr m:val="∑"/>
                              <m:subHide m:val="on"/>
                              <m:supHide m:val="on"/>
                              <m:ctrlPr>
                                <a:rPr kumimoji="1" lang="en-US" altLang="ja-JP" sz="2400" b="0" i="1" smtClean="0">
                                  <a:latin typeface="Cambria Math" panose="02040503050406030204" pitchFamily="18" charset="0"/>
                                </a:rPr>
                              </m:ctrlPr>
                            </m:naryPr>
                            <m:sub/>
                            <m:sup/>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𝑖</m:t>
                                  </m:r>
                                </m:sub>
                              </m:sSub>
                            </m:e>
                          </m:nary>
                        </m:e>
                      </m:d>
                      <m:r>
                        <m:rPr>
                          <m:brk/>
                        </m:rP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sSup>
                            <m:sSupPr>
                              <m:ctrlPr>
                                <a:rPr kumimoji="1" lang="en-US" altLang="ja-JP" sz="2400" b="0" i="1" smtClean="0">
                                  <a:latin typeface="Cambria Math" panose="02040503050406030204" pitchFamily="18" charset="0"/>
                                </a:rPr>
                              </m:ctrlPr>
                            </m:sSupPr>
                            <m:e>
                              <m:r>
                                <a:rPr kumimoji="1" lang="en-US" altLang="ja-JP" sz="2400" b="0" i="1" smtClean="0">
                                  <a:latin typeface="Cambria Math" panose="02040503050406030204" pitchFamily="18" charset="0"/>
                                </a:rPr>
                                <m:t>𝑛</m:t>
                              </m:r>
                            </m:e>
                            <m:sup>
                              <m:r>
                                <a:rPr kumimoji="1" lang="en-US" altLang="ja-JP" sz="2400" b="0" i="1" smtClean="0">
                                  <a:latin typeface="Cambria Math" panose="02040503050406030204" pitchFamily="18" charset="0"/>
                                </a:rPr>
                                <m:t>2</m:t>
                              </m:r>
                            </m:sup>
                          </m:sSup>
                        </m:den>
                      </m:f>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rPr>
                        <m:t>𝑉</m:t>
                      </m:r>
                      <m:d>
                        <m:dPr>
                          <m:begChr m:val="["/>
                          <m:endChr m:val="]"/>
                          <m:ctrlPr>
                            <a:rPr kumimoji="1" lang="en-US" altLang="ja-JP" sz="2400" b="0" i="1" smtClean="0">
                              <a:latin typeface="Cambria Math" panose="02040503050406030204" pitchFamily="18" charset="0"/>
                            </a:rPr>
                          </m:ctrlPr>
                        </m:dPr>
                        <m:e>
                          <m:nary>
                            <m:naryPr>
                              <m:chr m:val="∑"/>
                              <m:subHide m:val="on"/>
                              <m:supHide m:val="on"/>
                              <m:ctrlPr>
                                <a:rPr kumimoji="1" lang="en-US" altLang="ja-JP" sz="2400" b="0" i="1" smtClean="0">
                                  <a:latin typeface="Cambria Math" panose="02040503050406030204" pitchFamily="18" charset="0"/>
                                </a:rPr>
                              </m:ctrlPr>
                            </m:naryPr>
                            <m:sub/>
                            <m:sup/>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𝑖</m:t>
                                  </m:r>
                                </m:sub>
                              </m:sSub>
                            </m:e>
                          </m:nary>
                        </m:e>
                      </m:d>
                      <m:r>
                        <m:rPr>
                          <m:brk/>
                        </m:rP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sSup>
                            <m:sSupPr>
                              <m:ctrlPr>
                                <a:rPr kumimoji="1" lang="en-US" altLang="ja-JP" sz="2400" b="0" i="1" smtClean="0">
                                  <a:latin typeface="Cambria Math" panose="02040503050406030204" pitchFamily="18" charset="0"/>
                                </a:rPr>
                              </m:ctrlPr>
                            </m:sSupPr>
                            <m:e>
                              <m:r>
                                <a:rPr kumimoji="1" lang="en-US" altLang="ja-JP" sz="2400" b="0" i="1" smtClean="0">
                                  <a:latin typeface="Cambria Math" panose="02040503050406030204" pitchFamily="18" charset="0"/>
                                </a:rPr>
                                <m:t>𝑛</m:t>
                              </m:r>
                            </m:e>
                            <m:sup>
                              <m:r>
                                <a:rPr kumimoji="1" lang="en-US" altLang="ja-JP" sz="2400" b="0" i="1" smtClean="0">
                                  <a:latin typeface="Cambria Math" panose="02040503050406030204" pitchFamily="18" charset="0"/>
                                </a:rPr>
                                <m:t>2</m:t>
                              </m:r>
                            </m:sup>
                          </m:sSup>
                        </m:den>
                      </m:f>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𝑉</m:t>
                          </m:r>
                          <m:d>
                            <m:dPr>
                              <m:begChr m:val="["/>
                              <m:endChr m:val="]"/>
                              <m:ctrlPr>
                                <a:rPr kumimoji="1" lang="en-US" altLang="ja-JP" sz="2400" b="0" i="1" smtClean="0">
                                  <a:latin typeface="Cambria Math" panose="02040503050406030204" pitchFamily="18" charset="0"/>
                                </a:rPr>
                              </m:ctrlPr>
                            </m:dPr>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1</m:t>
                                  </m:r>
                                </m:sub>
                              </m:sSub>
                            </m:e>
                          </m:d>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𝑉</m:t>
                          </m:r>
                          <m:d>
                            <m:dPr>
                              <m:begChr m:val="["/>
                              <m:endChr m:val="]"/>
                              <m:ctrlPr>
                                <a:rPr kumimoji="1" lang="en-US" altLang="ja-JP" sz="2400" b="0" i="1" smtClean="0">
                                  <a:latin typeface="Cambria Math" panose="02040503050406030204" pitchFamily="18" charset="0"/>
                                </a:rPr>
                              </m:ctrlPr>
                            </m:dPr>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2</m:t>
                                  </m:r>
                                </m:sub>
                              </m:sSub>
                            </m:e>
                          </m:d>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𝑉</m:t>
                          </m:r>
                          <m:d>
                            <m:dPr>
                              <m:begChr m:val="["/>
                              <m:endChr m:val="]"/>
                              <m:ctrlPr>
                                <a:rPr kumimoji="1" lang="en-US" altLang="ja-JP" sz="2400" b="0" i="1" smtClean="0">
                                  <a:latin typeface="Cambria Math" panose="02040503050406030204" pitchFamily="18" charset="0"/>
                                  <a:ea typeface="Cambria Math" panose="02040503050406030204" pitchFamily="18" charset="0"/>
                                </a:rPr>
                              </m:ctrlPr>
                            </m:dPr>
                            <m:e>
                              <m:sSub>
                                <m:sSubPr>
                                  <m:ctrlPr>
                                    <a:rPr kumimoji="1" lang="en-US" altLang="ja-JP" sz="2400" b="0" i="1" smtClean="0">
                                      <a:latin typeface="Cambria Math" panose="02040503050406030204" pitchFamily="18" charset="0"/>
                                      <a:ea typeface="Cambria Math" panose="02040503050406030204" pitchFamily="18" charset="0"/>
                                    </a:rPr>
                                  </m:ctrlPr>
                                </m:sSubPr>
                                <m:e>
                                  <m:r>
                                    <a:rPr kumimoji="1" lang="en-US" altLang="ja-JP" sz="2400" b="0" i="1" smtClean="0">
                                      <a:latin typeface="Cambria Math" panose="02040503050406030204" pitchFamily="18" charset="0"/>
                                      <a:ea typeface="Cambria Math" panose="02040503050406030204" pitchFamily="18" charset="0"/>
                                    </a:rPr>
                                    <m:t>𝑋</m:t>
                                  </m:r>
                                </m:e>
                                <m:sub>
                                  <m:r>
                                    <a:rPr kumimoji="1" lang="en-US" altLang="ja-JP" sz="2400" b="0" i="1" smtClean="0">
                                      <a:latin typeface="Cambria Math" panose="02040503050406030204" pitchFamily="18" charset="0"/>
                                      <a:ea typeface="Cambria Math" panose="02040503050406030204" pitchFamily="18" charset="0"/>
                                    </a:rPr>
                                    <m:t>𝑛</m:t>
                                  </m:r>
                                </m:sub>
                              </m:sSub>
                            </m:e>
                          </m:d>
                        </m:e>
                      </m:d>
                      <m:r>
                        <m:rPr>
                          <m:brk/>
                        </m:rP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sSup>
                            <m:sSupPr>
                              <m:ctrlPr>
                                <a:rPr kumimoji="1" lang="en-US" altLang="ja-JP" sz="2400" b="0" i="1" smtClean="0">
                                  <a:latin typeface="Cambria Math" panose="02040503050406030204" pitchFamily="18" charset="0"/>
                                </a:rPr>
                              </m:ctrlPr>
                            </m:sSupPr>
                            <m:e>
                              <m:r>
                                <a:rPr kumimoji="1" lang="en-US" altLang="ja-JP" sz="2400" b="0" i="1" smtClean="0">
                                  <a:latin typeface="Cambria Math" panose="02040503050406030204" pitchFamily="18" charset="0"/>
                                </a:rPr>
                                <m:t>𝑛</m:t>
                              </m:r>
                            </m:e>
                            <m:sup>
                              <m:r>
                                <a:rPr kumimoji="1" lang="en-US" altLang="ja-JP" sz="2400" b="0" i="1" smtClean="0">
                                  <a:latin typeface="Cambria Math" panose="02040503050406030204" pitchFamily="18" charset="0"/>
                                </a:rPr>
                                <m:t>2</m:t>
                              </m:r>
                            </m:sup>
                          </m:sSup>
                        </m:den>
                      </m:f>
                      <m:d>
                        <m:dPr>
                          <m:ctrlPr>
                            <a:rPr kumimoji="1" lang="en-US" altLang="ja-JP" sz="2400" b="0" i="1" smtClean="0">
                              <a:latin typeface="Cambria Math" panose="02040503050406030204" pitchFamily="18" charset="0"/>
                            </a:rPr>
                          </m:ctrlPr>
                        </m:dPr>
                        <m:e>
                          <m:sSup>
                            <m:sSupPr>
                              <m:ctrlPr>
                                <a:rPr kumimoji="1" lang="en-US" altLang="ja-JP" sz="2400" b="0" i="1" smtClean="0">
                                  <a:latin typeface="Cambria Math" panose="02040503050406030204" pitchFamily="18" charset="0"/>
                                </a:rPr>
                              </m:ctrlPr>
                            </m:sSupPr>
                            <m:e>
                              <m:r>
                                <a:rPr kumimoji="1" lang="ja-JP" altLang="en-US" sz="2400" b="0" i="1" smtClean="0">
                                  <a:latin typeface="Cambria Math" panose="02040503050406030204" pitchFamily="18" charset="0"/>
                                </a:rPr>
                                <m:t>𝜎</m:t>
                              </m:r>
                            </m:e>
                            <m:sup>
                              <m:r>
                                <a:rPr kumimoji="1" lang="en-US" altLang="ja-JP" sz="2400" b="0" i="1" smtClean="0">
                                  <a:latin typeface="Cambria Math" panose="02040503050406030204" pitchFamily="18" charset="0"/>
                                </a:rPr>
                                <m:t>2</m:t>
                              </m:r>
                            </m:sup>
                          </m:sSup>
                          <m:r>
                            <a:rPr kumimoji="1" lang="en-US" altLang="ja-JP" sz="2400" b="0" i="1" smtClean="0">
                              <a:latin typeface="Cambria Math" panose="02040503050406030204" pitchFamily="18" charset="0"/>
                            </a:rPr>
                            <m:t>+</m:t>
                          </m:r>
                          <m:sSup>
                            <m:sSupPr>
                              <m:ctrlPr>
                                <a:rPr kumimoji="1" lang="en-US" altLang="ja-JP" sz="2400" b="0" i="1" smtClean="0">
                                  <a:latin typeface="Cambria Math" panose="02040503050406030204" pitchFamily="18" charset="0"/>
                                </a:rPr>
                              </m:ctrlPr>
                            </m:sSupPr>
                            <m:e>
                              <m:r>
                                <a:rPr kumimoji="1" lang="ja-JP" altLang="en-US" sz="2400" b="0" i="1" smtClean="0">
                                  <a:latin typeface="Cambria Math" panose="02040503050406030204" pitchFamily="18" charset="0"/>
                                </a:rPr>
                                <m:t>𝜎</m:t>
                              </m:r>
                            </m:e>
                            <m:sup>
                              <m:r>
                                <a:rPr kumimoji="1" lang="en-US" altLang="ja-JP" sz="2400" b="0" i="1" smtClean="0">
                                  <a:latin typeface="Cambria Math" panose="02040503050406030204" pitchFamily="18" charset="0"/>
                                </a:rPr>
                                <m:t>2</m:t>
                              </m:r>
                            </m:sup>
                          </m:sSup>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rPr>
                            <m:t>+</m:t>
                          </m:r>
                          <m:sSup>
                            <m:sSupPr>
                              <m:ctrlPr>
                                <a:rPr kumimoji="1" lang="en-US" altLang="ja-JP" sz="2400" b="0" i="1" smtClean="0">
                                  <a:latin typeface="Cambria Math" panose="02040503050406030204" pitchFamily="18" charset="0"/>
                                </a:rPr>
                              </m:ctrlPr>
                            </m:sSupPr>
                            <m:e>
                              <m:r>
                                <a:rPr kumimoji="1" lang="ja-JP" altLang="en-US" sz="2400" b="0" i="1" smtClean="0">
                                  <a:latin typeface="Cambria Math" panose="02040503050406030204" pitchFamily="18" charset="0"/>
                                </a:rPr>
                                <m:t>𝜎</m:t>
                              </m:r>
                            </m:e>
                            <m:sup>
                              <m:r>
                                <a:rPr kumimoji="1" lang="en-US" altLang="ja-JP" sz="2400" b="0" i="1" smtClean="0">
                                  <a:latin typeface="Cambria Math" panose="02040503050406030204" pitchFamily="18" charset="0"/>
                                </a:rPr>
                                <m:t>2</m:t>
                              </m:r>
                            </m:sup>
                          </m:sSup>
                        </m:e>
                      </m:d>
                      <m:r>
                        <m:rPr>
                          <m:brk/>
                        </m:rP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
                            <a:rPr kumimoji="1" lang="en-US" altLang="ja-JP" sz="2400" b="0" i="1" smtClean="0">
                              <a:latin typeface="Cambria Math" panose="02040503050406030204" pitchFamily="18" charset="0"/>
                            </a:rPr>
                            <m:t>𝑛</m:t>
                          </m:r>
                        </m:den>
                      </m:f>
                      <m:sSup>
                        <m:sSupPr>
                          <m:ctrlPr>
                            <a:rPr kumimoji="1" lang="en-US" altLang="ja-JP" sz="2400" b="0" i="1" smtClean="0">
                              <a:latin typeface="Cambria Math" panose="02040503050406030204" pitchFamily="18" charset="0"/>
                            </a:rPr>
                          </m:ctrlPr>
                        </m:sSupPr>
                        <m:e>
                          <m:r>
                            <a:rPr kumimoji="1" lang="ja-JP" altLang="en-US" sz="2400" b="0" i="1" smtClean="0">
                              <a:latin typeface="Cambria Math" panose="02040503050406030204" pitchFamily="18" charset="0"/>
                            </a:rPr>
                            <m:t>𝜎</m:t>
                          </m:r>
                        </m:e>
                        <m:sup>
                          <m:r>
                            <a:rPr kumimoji="1" lang="en-US" altLang="ja-JP" sz="2400" b="0" i="1" smtClean="0">
                              <a:latin typeface="Cambria Math" panose="02040503050406030204" pitchFamily="18" charset="0"/>
                            </a:rPr>
                            <m:t>2</m:t>
                          </m:r>
                        </m:sup>
                      </m:sSup>
                    </m:oMath>
                  </m:oMathPara>
                </a14:m>
                <a:endParaRPr kumimoji="1" lang="ja-JP" altLang="en-US" sz="2400" dirty="0"/>
              </a:p>
            </p:txBody>
          </p:sp>
        </mc:Choice>
        <mc:Fallback xmlns="">
          <p:sp>
            <p:nvSpPr>
              <p:cNvPr id="7" name="テキスト ボックス 6">
                <a:extLst>
                  <a:ext uri="{FF2B5EF4-FFF2-40B4-BE49-F238E27FC236}">
                    <a16:creationId xmlns:a16="http://schemas.microsoft.com/office/drawing/2014/main" id="{4D8EB369-1006-421F-8926-4FB63B460612}"/>
                  </a:ext>
                </a:extLst>
              </p:cNvPr>
              <p:cNvSpPr txBox="1">
                <a:spLocks noRot="1" noChangeAspect="1" noMove="1" noResize="1" noEditPoints="1" noAdjustHandles="1" noChangeArrowheads="1" noChangeShapeType="1" noTextEdit="1"/>
              </p:cNvSpPr>
              <p:nvPr/>
            </p:nvSpPr>
            <p:spPr>
              <a:xfrm>
                <a:off x="899592" y="1556792"/>
                <a:ext cx="4538550" cy="4045210"/>
              </a:xfrm>
              <a:prstGeom prst="rect">
                <a:avLst/>
              </a:prstGeom>
              <a:blipFill>
                <a:blip r:embed="rId2"/>
                <a:stretch>
                  <a:fillRect/>
                </a:stretch>
              </a:blipFill>
            </p:spPr>
            <p:txBody>
              <a:bodyPr/>
              <a:lstStyle/>
              <a:p>
                <a:r>
                  <a:rPr lang="ja-JP" altLang="en-US">
                    <a:noFill/>
                  </a:rPr>
                  <a:t> </a:t>
                </a:r>
              </a:p>
            </p:txBody>
          </p:sp>
        </mc:Fallback>
      </mc:AlternateContent>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1CC7AA-29A6-49CE-A7CF-9F239D0DD48C}"/>
              </a:ext>
            </a:extLst>
          </p:cNvPr>
          <p:cNvSpPr>
            <a:spLocks noGrp="1"/>
          </p:cNvSpPr>
          <p:nvPr>
            <p:ph type="title"/>
          </p:nvPr>
        </p:nvSpPr>
        <p:spPr/>
        <p:txBody>
          <a:bodyPr/>
          <a:lstStyle/>
          <a:p>
            <a:r>
              <a:rPr kumimoji="1" lang="ja-JP" altLang="en-US" dirty="0"/>
              <a:t>標本分散の期待値</a:t>
            </a:r>
          </a:p>
        </p:txBody>
      </p:sp>
      <p:sp>
        <p:nvSpPr>
          <p:cNvPr id="4" name="テキスト ボックス 3">
            <a:extLst>
              <a:ext uri="{FF2B5EF4-FFF2-40B4-BE49-F238E27FC236}">
                <a16:creationId xmlns:a16="http://schemas.microsoft.com/office/drawing/2014/main" id="{0889E8F5-63BA-4AA9-94B4-8E91F15F34D6}"/>
              </a:ext>
            </a:extLst>
          </p:cNvPr>
          <p:cNvSpPr txBox="1"/>
          <p:nvPr/>
        </p:nvSpPr>
        <p:spPr>
          <a:xfrm>
            <a:off x="899592" y="1830015"/>
            <a:ext cx="4597734" cy="523220"/>
          </a:xfrm>
          <a:prstGeom prst="rect">
            <a:avLst/>
          </a:prstGeom>
          <a:noFill/>
        </p:spPr>
        <p:txBody>
          <a:bodyPr wrap="none" rtlCol="0">
            <a:spAutoFit/>
          </a:bodyPr>
          <a:lstStyle/>
          <a:p>
            <a:r>
              <a:rPr lang="ja-JP" altLang="en-US" sz="2800" dirty="0"/>
              <a:t>任意の確率変数 </a:t>
            </a:r>
            <a:r>
              <a:rPr lang="en-US" altLang="ja-JP" sz="2800" i="1" dirty="0">
                <a:latin typeface="Times New Roman" panose="02020603050405020304" pitchFamily="18" charset="0"/>
                <a:cs typeface="Times New Roman" panose="02020603050405020304" pitchFamily="18" charset="0"/>
              </a:rPr>
              <a:t>Y</a:t>
            </a:r>
            <a:r>
              <a:rPr lang="en-US" altLang="ja-JP" sz="2800" dirty="0"/>
              <a:t> </a:t>
            </a:r>
            <a:r>
              <a:rPr lang="ja-JP" altLang="en-US" sz="2800" dirty="0"/>
              <a:t>に関して，</a:t>
            </a:r>
            <a:endParaRPr kumimoji="1" lang="ja-JP" altLang="en-US" sz="2800" dirty="0"/>
          </a:p>
        </p:txBody>
      </p:sp>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F676F487-F54E-479E-A892-8F2065401BCE}"/>
                  </a:ext>
                </a:extLst>
              </p:cNvPr>
              <p:cNvSpPr txBox="1"/>
              <p:nvPr/>
            </p:nvSpPr>
            <p:spPr>
              <a:xfrm>
                <a:off x="1619672" y="2576480"/>
                <a:ext cx="3201646"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𝑉</m:t>
                      </m:r>
                      <m:d>
                        <m:dPr>
                          <m:begChr m:val="["/>
                          <m:endChr m:val="]"/>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𝑌</m:t>
                          </m:r>
                        </m:e>
                      </m:d>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sSup>
                            <m:sSupPr>
                              <m:ctrlPr>
                                <a:rPr kumimoji="1" lang="en-US" altLang="ja-JP" sz="2400" b="0" i="1" smtClean="0">
                                  <a:latin typeface="Cambria Math" panose="02040503050406030204" pitchFamily="18" charset="0"/>
                                </a:rPr>
                              </m:ctrlPr>
                            </m:sSupPr>
                            <m:e>
                              <m:r>
                                <a:rPr kumimoji="1" lang="en-US" altLang="ja-JP" sz="2400" b="0" i="1" smtClean="0">
                                  <a:latin typeface="Cambria Math" panose="02040503050406030204" pitchFamily="18" charset="0"/>
                                </a:rPr>
                                <m:t>𝑌</m:t>
                              </m:r>
                            </m:e>
                            <m:sup>
                              <m:r>
                                <a:rPr kumimoji="1" lang="en-US" altLang="ja-JP" sz="2400" b="0" i="1" smtClean="0">
                                  <a:latin typeface="Cambria Math" panose="02040503050406030204" pitchFamily="18" charset="0"/>
                                </a:rPr>
                                <m:t>2</m:t>
                              </m:r>
                            </m:sup>
                          </m:sSup>
                        </m:e>
                      </m:d>
                      <m:r>
                        <a:rPr kumimoji="1" lang="en-US" altLang="ja-JP" sz="2400" b="0" i="1" smtClean="0">
                          <a:latin typeface="Cambria Math" panose="02040503050406030204" pitchFamily="18" charset="0"/>
                        </a:rPr>
                        <m:t>−</m:t>
                      </m:r>
                      <m:sSup>
                        <m:sSupPr>
                          <m:ctrlPr>
                            <a:rPr kumimoji="1" lang="en-US" altLang="ja-JP" sz="2400" b="0" i="1" smtClean="0">
                              <a:latin typeface="Cambria Math" panose="02040503050406030204" pitchFamily="18" charset="0"/>
                            </a:rPr>
                          </m:ctrlPr>
                        </m:sSupPr>
                        <m:e>
                          <m:d>
                            <m:dPr>
                              <m:begChr m:val="{"/>
                              <m:endChr m:val="}"/>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𝑌</m:t>
                                  </m:r>
                                </m:e>
                              </m:d>
                            </m:e>
                          </m:d>
                        </m:e>
                        <m:sup>
                          <m:r>
                            <a:rPr kumimoji="1" lang="en-US" altLang="ja-JP" sz="2400" b="0" i="1" smtClean="0">
                              <a:latin typeface="Cambria Math" panose="02040503050406030204" pitchFamily="18" charset="0"/>
                            </a:rPr>
                            <m:t>2</m:t>
                          </m:r>
                        </m:sup>
                      </m:sSup>
                    </m:oMath>
                  </m:oMathPara>
                </a14:m>
                <a:endParaRPr kumimoji="1" lang="en-US" altLang="ja-JP" sz="2400" dirty="0"/>
              </a:p>
            </p:txBody>
          </p:sp>
        </mc:Choice>
        <mc:Fallback xmlns="">
          <p:sp>
            <p:nvSpPr>
              <p:cNvPr id="5" name="テキスト ボックス 4">
                <a:extLst>
                  <a:ext uri="{FF2B5EF4-FFF2-40B4-BE49-F238E27FC236}">
                    <a16:creationId xmlns:a16="http://schemas.microsoft.com/office/drawing/2014/main" id="{F676F487-F54E-479E-A892-8F2065401BCE}"/>
                  </a:ext>
                </a:extLst>
              </p:cNvPr>
              <p:cNvSpPr txBox="1">
                <a:spLocks noRot="1" noChangeAspect="1" noMove="1" noResize="1" noEditPoints="1" noAdjustHandles="1" noChangeArrowheads="1" noChangeShapeType="1" noTextEdit="1"/>
              </p:cNvSpPr>
              <p:nvPr/>
            </p:nvSpPr>
            <p:spPr>
              <a:xfrm>
                <a:off x="1619672" y="2576480"/>
                <a:ext cx="3201646" cy="369332"/>
              </a:xfrm>
              <a:prstGeom prst="rect">
                <a:avLst/>
              </a:prstGeom>
              <a:blipFill>
                <a:blip r:embed="rId2"/>
                <a:stretch>
                  <a:fillRect l="-1905" t="-1667" r="-381" b="-666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E4FD1765-007D-4A11-B279-27F220394C0F}"/>
                  </a:ext>
                </a:extLst>
              </p:cNvPr>
              <p:cNvSpPr txBox="1"/>
              <p:nvPr/>
            </p:nvSpPr>
            <p:spPr>
              <a:xfrm>
                <a:off x="1602339" y="3255709"/>
                <a:ext cx="346344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ja-JP" altLang="en-US" sz="2400" i="1" smtClean="0">
                          <a:latin typeface="Cambria Math" panose="02040503050406030204" pitchFamily="18" charset="0"/>
                        </a:rPr>
                        <m:t>∴</m:t>
                      </m:r>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sSup>
                            <m:sSupPr>
                              <m:ctrlPr>
                                <a:rPr kumimoji="1" lang="en-US" altLang="ja-JP" sz="2400" b="0" i="1" smtClean="0">
                                  <a:latin typeface="Cambria Math" panose="02040503050406030204" pitchFamily="18" charset="0"/>
                                </a:rPr>
                              </m:ctrlPr>
                            </m:sSupPr>
                            <m:e>
                              <m:r>
                                <a:rPr kumimoji="1" lang="en-US" altLang="ja-JP" sz="2400" b="0" i="1" smtClean="0">
                                  <a:latin typeface="Cambria Math" panose="02040503050406030204" pitchFamily="18" charset="0"/>
                                </a:rPr>
                                <m:t>𝑌</m:t>
                              </m:r>
                            </m:e>
                            <m:sup>
                              <m:r>
                                <a:rPr kumimoji="1" lang="en-US" altLang="ja-JP" sz="2400" b="0" i="1" smtClean="0">
                                  <a:latin typeface="Cambria Math" panose="02040503050406030204" pitchFamily="18" charset="0"/>
                                </a:rPr>
                                <m:t>2</m:t>
                              </m:r>
                            </m:sup>
                          </m:sSup>
                        </m:e>
                      </m:d>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𝑉</m:t>
                      </m:r>
                      <m:d>
                        <m:dPr>
                          <m:begChr m:val="["/>
                          <m:endChr m:val="]"/>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𝑌</m:t>
                          </m:r>
                        </m:e>
                      </m:d>
                      <m:r>
                        <a:rPr kumimoji="1" lang="en-US" altLang="ja-JP" sz="2400" b="0" i="1" smtClean="0">
                          <a:latin typeface="Cambria Math" panose="02040503050406030204" pitchFamily="18" charset="0"/>
                        </a:rPr>
                        <m:t>+</m:t>
                      </m:r>
                      <m:sSup>
                        <m:sSupPr>
                          <m:ctrlPr>
                            <a:rPr kumimoji="1" lang="en-US" altLang="ja-JP" sz="2400" b="0" i="1" smtClean="0">
                              <a:latin typeface="Cambria Math" panose="02040503050406030204" pitchFamily="18" charset="0"/>
                            </a:rPr>
                          </m:ctrlPr>
                        </m:sSupPr>
                        <m:e>
                          <m:d>
                            <m:dPr>
                              <m:begChr m:val="{"/>
                              <m:endChr m:val="}"/>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𝑌</m:t>
                                  </m:r>
                                </m:e>
                              </m:d>
                            </m:e>
                          </m:d>
                        </m:e>
                        <m:sup>
                          <m:r>
                            <a:rPr kumimoji="1" lang="en-US" altLang="ja-JP" sz="2400" b="0" i="1" smtClean="0">
                              <a:latin typeface="Cambria Math" panose="02040503050406030204" pitchFamily="18" charset="0"/>
                            </a:rPr>
                            <m:t>2</m:t>
                          </m:r>
                        </m:sup>
                      </m:sSup>
                    </m:oMath>
                  </m:oMathPara>
                </a14:m>
                <a:endParaRPr kumimoji="1" lang="ja-JP" altLang="en-US" sz="2400" dirty="0"/>
              </a:p>
            </p:txBody>
          </p:sp>
        </mc:Choice>
        <mc:Fallback xmlns="">
          <p:sp>
            <p:nvSpPr>
              <p:cNvPr id="6" name="テキスト ボックス 5">
                <a:extLst>
                  <a:ext uri="{FF2B5EF4-FFF2-40B4-BE49-F238E27FC236}">
                    <a16:creationId xmlns:a16="http://schemas.microsoft.com/office/drawing/2014/main" id="{E4FD1765-007D-4A11-B279-27F220394C0F}"/>
                  </a:ext>
                </a:extLst>
              </p:cNvPr>
              <p:cNvSpPr txBox="1">
                <a:spLocks noRot="1" noChangeAspect="1" noMove="1" noResize="1" noEditPoints="1" noAdjustHandles="1" noChangeArrowheads="1" noChangeShapeType="1" noTextEdit="1"/>
              </p:cNvSpPr>
              <p:nvPr/>
            </p:nvSpPr>
            <p:spPr>
              <a:xfrm>
                <a:off x="1602339" y="3255709"/>
                <a:ext cx="3463449" cy="369332"/>
              </a:xfrm>
              <a:prstGeom prst="rect">
                <a:avLst/>
              </a:prstGeom>
              <a:blipFill>
                <a:blip r:embed="rId3"/>
                <a:stretch>
                  <a:fillRect l="-880" r="-352" b="-655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65385C2E-268D-4516-B9EF-5412FC135E1F}"/>
                  </a:ext>
                </a:extLst>
              </p:cNvPr>
              <p:cNvSpPr txBox="1"/>
              <p:nvPr/>
            </p:nvSpPr>
            <p:spPr>
              <a:xfrm>
                <a:off x="899592" y="3877245"/>
                <a:ext cx="5034520" cy="523220"/>
              </a:xfrm>
              <a:prstGeom prst="rect">
                <a:avLst/>
              </a:prstGeom>
              <a:noFill/>
            </p:spPr>
            <p:txBody>
              <a:bodyPr wrap="none" rtlCol="0">
                <a:spAutoFit/>
              </a:bodyPr>
              <a:lstStyle/>
              <a:p>
                <a14:m>
                  <m:oMath xmlns:m="http://schemas.openxmlformats.org/officeDocument/2006/math">
                    <m:sSub>
                      <m:sSubPr>
                        <m:ctrlPr>
                          <a:rPr lang="en-US" altLang="ja-JP" sz="2800" i="1" smtClean="0">
                            <a:latin typeface="Cambria Math" panose="02040503050406030204" pitchFamily="18" charset="0"/>
                          </a:rPr>
                        </m:ctrlPr>
                      </m:sSubPr>
                      <m:e>
                        <m:r>
                          <a:rPr lang="en-US" altLang="ja-JP" sz="2800" b="0" i="1" smtClean="0">
                            <a:latin typeface="Cambria Math" panose="02040503050406030204" pitchFamily="18" charset="0"/>
                          </a:rPr>
                          <m:t>𝑋</m:t>
                        </m:r>
                      </m:e>
                      <m:sub>
                        <m:r>
                          <a:rPr lang="en-US" altLang="ja-JP" sz="2800" b="0" i="1" smtClean="0">
                            <a:latin typeface="Cambria Math" panose="02040503050406030204" pitchFamily="18" charset="0"/>
                          </a:rPr>
                          <m:t>𝑖</m:t>
                        </m:r>
                      </m:sub>
                    </m:sSub>
                  </m:oMath>
                </a14:m>
                <a:r>
                  <a:rPr lang="ja-JP" altLang="en-US" sz="2800" dirty="0"/>
                  <a:t> および </a:t>
                </a:r>
                <a14:m>
                  <m:oMath xmlns:m="http://schemas.openxmlformats.org/officeDocument/2006/math">
                    <m:acc>
                      <m:accPr>
                        <m:chr m:val="̅"/>
                        <m:ctrlPr>
                          <a:rPr lang="ja-JP" altLang="en-US" sz="2800" i="1" dirty="0" smtClean="0">
                            <a:latin typeface="Cambria Math" panose="02040503050406030204" pitchFamily="18" charset="0"/>
                          </a:rPr>
                        </m:ctrlPr>
                      </m:accPr>
                      <m:e>
                        <m:r>
                          <a:rPr lang="en-US" altLang="ja-JP" sz="2800" b="0" i="1" dirty="0" smtClean="0">
                            <a:latin typeface="Cambria Math" panose="02040503050406030204" pitchFamily="18" charset="0"/>
                          </a:rPr>
                          <m:t>𝑋</m:t>
                        </m:r>
                      </m:e>
                    </m:acc>
                  </m:oMath>
                </a14:m>
                <a:r>
                  <a:rPr lang="ja-JP" altLang="en-US" sz="2800" dirty="0"/>
                  <a:t> は確率変数なので，</a:t>
                </a:r>
                <a:endParaRPr kumimoji="1" lang="ja-JP" altLang="en-US" sz="2800" dirty="0"/>
              </a:p>
            </p:txBody>
          </p:sp>
        </mc:Choice>
        <mc:Fallback xmlns="">
          <p:sp>
            <p:nvSpPr>
              <p:cNvPr id="7" name="テキスト ボックス 6">
                <a:extLst>
                  <a:ext uri="{FF2B5EF4-FFF2-40B4-BE49-F238E27FC236}">
                    <a16:creationId xmlns:a16="http://schemas.microsoft.com/office/drawing/2014/main" id="{65385C2E-268D-4516-B9EF-5412FC135E1F}"/>
                  </a:ext>
                </a:extLst>
              </p:cNvPr>
              <p:cNvSpPr txBox="1">
                <a:spLocks noRot="1" noChangeAspect="1" noMove="1" noResize="1" noEditPoints="1" noAdjustHandles="1" noChangeArrowheads="1" noChangeShapeType="1" noTextEdit="1"/>
              </p:cNvSpPr>
              <p:nvPr/>
            </p:nvSpPr>
            <p:spPr>
              <a:xfrm>
                <a:off x="899592" y="3877245"/>
                <a:ext cx="5034520" cy="523220"/>
              </a:xfrm>
              <a:prstGeom prst="rect">
                <a:avLst/>
              </a:prstGeom>
              <a:blipFill>
                <a:blip r:embed="rId4"/>
                <a:stretch>
                  <a:fillRect t="-16279" r="-1212" b="-2674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3A8CBA0F-99EE-434F-9136-1BEB42CB5F1A}"/>
                  </a:ext>
                </a:extLst>
              </p:cNvPr>
              <p:cNvSpPr txBox="1"/>
              <p:nvPr/>
            </p:nvSpPr>
            <p:spPr>
              <a:xfrm>
                <a:off x="1619907" y="4531377"/>
                <a:ext cx="4827347" cy="41684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sSubSup>
                            <m:sSubSupPr>
                              <m:ctrlPr>
                                <a:rPr kumimoji="1" lang="en-US" altLang="ja-JP" sz="2400" b="0" i="1" smtClean="0">
                                  <a:latin typeface="Cambria Math" panose="02040503050406030204" pitchFamily="18" charset="0"/>
                                </a:rPr>
                              </m:ctrlPr>
                            </m:sSubSup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𝑖</m:t>
                              </m:r>
                            </m:sub>
                            <m:sup>
                              <m:r>
                                <a:rPr kumimoji="1" lang="en-US" altLang="ja-JP" sz="2400" b="0" i="1" smtClean="0">
                                  <a:latin typeface="Cambria Math" panose="02040503050406030204" pitchFamily="18" charset="0"/>
                                </a:rPr>
                                <m:t>2</m:t>
                              </m:r>
                            </m:sup>
                          </m:sSubSup>
                        </m:e>
                      </m:d>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𝑉</m:t>
                      </m:r>
                      <m:d>
                        <m:dPr>
                          <m:begChr m:val="["/>
                          <m:endChr m:val="]"/>
                          <m:ctrlPr>
                            <a:rPr kumimoji="1" lang="en-US" altLang="ja-JP" sz="2400" b="0" i="1" smtClean="0">
                              <a:latin typeface="Cambria Math" panose="02040503050406030204" pitchFamily="18" charset="0"/>
                            </a:rPr>
                          </m:ctrlPr>
                        </m:dPr>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𝑖</m:t>
                              </m:r>
                            </m:sub>
                          </m:sSub>
                        </m:e>
                      </m:d>
                      <m:r>
                        <a:rPr kumimoji="1" lang="en-US" altLang="ja-JP" sz="2400" b="0" i="1" smtClean="0">
                          <a:latin typeface="Cambria Math" panose="02040503050406030204" pitchFamily="18" charset="0"/>
                        </a:rPr>
                        <m:t>+</m:t>
                      </m:r>
                      <m:sSup>
                        <m:sSupPr>
                          <m:ctrlPr>
                            <a:rPr kumimoji="1" lang="en-US" altLang="ja-JP" sz="2400" b="0" i="1" smtClean="0">
                              <a:latin typeface="Cambria Math" panose="02040503050406030204" pitchFamily="18" charset="0"/>
                            </a:rPr>
                          </m:ctrlPr>
                        </m:sSupPr>
                        <m:e>
                          <m:d>
                            <m:dPr>
                              <m:begChr m:val="{"/>
                              <m:endChr m:val="}"/>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𝑖</m:t>
                                      </m:r>
                                    </m:sub>
                                  </m:sSub>
                                </m:e>
                              </m:d>
                            </m:e>
                          </m:d>
                        </m:e>
                        <m:sup>
                          <m:r>
                            <a:rPr kumimoji="1" lang="en-US" altLang="ja-JP" sz="2400" b="0" i="1" smtClean="0">
                              <a:latin typeface="Cambria Math" panose="02040503050406030204" pitchFamily="18" charset="0"/>
                            </a:rPr>
                            <m:t>2</m:t>
                          </m:r>
                        </m:sup>
                      </m:sSup>
                      <m:r>
                        <a:rPr kumimoji="1" lang="en-US" altLang="ja-JP" sz="2400" b="0" i="1" smtClean="0">
                          <a:latin typeface="Cambria Math" panose="02040503050406030204" pitchFamily="18" charset="0"/>
                        </a:rPr>
                        <m:t>=</m:t>
                      </m:r>
                      <m:sSup>
                        <m:sSupPr>
                          <m:ctrlPr>
                            <a:rPr kumimoji="1" lang="en-US" altLang="ja-JP" sz="2400" b="0" i="1" smtClean="0">
                              <a:latin typeface="Cambria Math" panose="02040503050406030204" pitchFamily="18" charset="0"/>
                            </a:rPr>
                          </m:ctrlPr>
                        </m:sSupPr>
                        <m:e>
                          <m:r>
                            <a:rPr kumimoji="1" lang="ja-JP" altLang="en-US" sz="2400" b="0" i="1" smtClean="0">
                              <a:latin typeface="Cambria Math" panose="02040503050406030204" pitchFamily="18" charset="0"/>
                            </a:rPr>
                            <m:t>𝜎</m:t>
                          </m:r>
                        </m:e>
                        <m:sup>
                          <m:r>
                            <a:rPr kumimoji="1" lang="en-US" altLang="ja-JP" sz="2400" b="0" i="1" smtClean="0">
                              <a:latin typeface="Cambria Math" panose="02040503050406030204" pitchFamily="18" charset="0"/>
                            </a:rPr>
                            <m:t>2</m:t>
                          </m:r>
                        </m:sup>
                      </m:sSup>
                      <m:r>
                        <a:rPr kumimoji="1" lang="en-US" altLang="ja-JP" sz="2400" b="0" i="1" smtClean="0">
                          <a:latin typeface="Cambria Math" panose="02040503050406030204" pitchFamily="18" charset="0"/>
                        </a:rPr>
                        <m:t>+</m:t>
                      </m:r>
                      <m:sSup>
                        <m:sSupPr>
                          <m:ctrlPr>
                            <a:rPr kumimoji="1" lang="en-US" altLang="ja-JP" sz="2400" b="0" i="1" smtClean="0">
                              <a:latin typeface="Cambria Math" panose="02040503050406030204" pitchFamily="18" charset="0"/>
                            </a:rPr>
                          </m:ctrlPr>
                        </m:sSupPr>
                        <m:e>
                          <m:r>
                            <a:rPr kumimoji="1" lang="ja-JP" altLang="en-US" sz="2400" b="0" i="1" smtClean="0">
                              <a:latin typeface="Cambria Math" panose="02040503050406030204" pitchFamily="18" charset="0"/>
                            </a:rPr>
                            <m:t>𝜇</m:t>
                          </m:r>
                        </m:e>
                        <m:sup>
                          <m:r>
                            <a:rPr kumimoji="1" lang="en-US" altLang="ja-JP" sz="2400" b="0" i="1" smtClean="0">
                              <a:latin typeface="Cambria Math" panose="02040503050406030204" pitchFamily="18" charset="0"/>
                            </a:rPr>
                            <m:t>2</m:t>
                          </m:r>
                        </m:sup>
                      </m:sSup>
                    </m:oMath>
                  </m:oMathPara>
                </a14:m>
                <a:endParaRPr kumimoji="1" lang="ja-JP" altLang="en-US" sz="2400" dirty="0"/>
              </a:p>
            </p:txBody>
          </p:sp>
        </mc:Choice>
        <mc:Fallback xmlns="">
          <p:sp>
            <p:nvSpPr>
              <p:cNvPr id="8" name="テキスト ボックス 7">
                <a:extLst>
                  <a:ext uri="{FF2B5EF4-FFF2-40B4-BE49-F238E27FC236}">
                    <a16:creationId xmlns:a16="http://schemas.microsoft.com/office/drawing/2014/main" id="{3A8CBA0F-99EE-434F-9136-1BEB42CB5F1A}"/>
                  </a:ext>
                </a:extLst>
              </p:cNvPr>
              <p:cNvSpPr txBox="1">
                <a:spLocks noRot="1" noChangeAspect="1" noMove="1" noResize="1" noEditPoints="1" noAdjustHandles="1" noChangeArrowheads="1" noChangeShapeType="1" noTextEdit="1"/>
              </p:cNvSpPr>
              <p:nvPr/>
            </p:nvSpPr>
            <p:spPr>
              <a:xfrm>
                <a:off x="1619907" y="4531377"/>
                <a:ext cx="4827347" cy="416845"/>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 name="テキスト ボックス 8">
                <a:extLst>
                  <a:ext uri="{FF2B5EF4-FFF2-40B4-BE49-F238E27FC236}">
                    <a16:creationId xmlns:a16="http://schemas.microsoft.com/office/drawing/2014/main" id="{34A44298-2ABC-4AD7-950C-B207476974EE}"/>
                  </a:ext>
                </a:extLst>
              </p:cNvPr>
              <p:cNvSpPr txBox="1"/>
              <p:nvPr/>
            </p:nvSpPr>
            <p:spPr>
              <a:xfrm>
                <a:off x="1575459" y="5092529"/>
                <a:ext cx="4667688" cy="74116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sSup>
                            <m:sSupPr>
                              <m:ctrlPr>
                                <a:rPr kumimoji="1" lang="en-US" altLang="ja-JP" sz="2400" b="0" i="1" smtClean="0">
                                  <a:latin typeface="Cambria Math" panose="02040503050406030204" pitchFamily="18" charset="0"/>
                                </a:rPr>
                              </m:ctrlPr>
                            </m:sSupPr>
                            <m:e>
                              <m:acc>
                                <m:accPr>
                                  <m:chr m:val="̅"/>
                                  <m:ctrlPr>
                                    <a:rPr kumimoji="1" lang="en-US" altLang="ja-JP" sz="2400" b="0" i="1" smtClean="0">
                                      <a:latin typeface="Cambria Math" panose="02040503050406030204" pitchFamily="18" charset="0"/>
                                    </a:rPr>
                                  </m:ctrlPr>
                                </m:accPr>
                                <m:e>
                                  <m:r>
                                    <a:rPr kumimoji="1" lang="en-US" altLang="ja-JP" sz="2400" b="0" i="1" smtClean="0">
                                      <a:latin typeface="Cambria Math" panose="02040503050406030204" pitchFamily="18" charset="0"/>
                                    </a:rPr>
                                    <m:t>𝑋</m:t>
                                  </m:r>
                                </m:e>
                              </m:acc>
                            </m:e>
                            <m:sup>
                              <m:r>
                                <a:rPr kumimoji="1" lang="en-US" altLang="ja-JP" sz="2400" b="0" i="1" smtClean="0">
                                  <a:latin typeface="Cambria Math" panose="02040503050406030204" pitchFamily="18" charset="0"/>
                                </a:rPr>
                                <m:t>2</m:t>
                              </m:r>
                            </m:sup>
                          </m:sSup>
                        </m:e>
                      </m:d>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𝑉</m:t>
                      </m:r>
                      <m:d>
                        <m:dPr>
                          <m:begChr m:val="["/>
                          <m:endChr m:val="]"/>
                          <m:ctrlPr>
                            <a:rPr kumimoji="1" lang="en-US" altLang="ja-JP" sz="2400" b="0" i="1" smtClean="0">
                              <a:latin typeface="Cambria Math" panose="02040503050406030204" pitchFamily="18" charset="0"/>
                            </a:rPr>
                          </m:ctrlPr>
                        </m:dPr>
                        <m:e>
                          <m:acc>
                            <m:accPr>
                              <m:chr m:val="̅"/>
                              <m:ctrlPr>
                                <a:rPr kumimoji="1" lang="en-US" altLang="ja-JP" sz="2400" b="0" i="1" smtClean="0">
                                  <a:latin typeface="Cambria Math" panose="02040503050406030204" pitchFamily="18" charset="0"/>
                                </a:rPr>
                              </m:ctrlPr>
                            </m:accPr>
                            <m:e>
                              <m:r>
                                <a:rPr kumimoji="1" lang="en-US" altLang="ja-JP" sz="2400" b="0" i="1" smtClean="0">
                                  <a:latin typeface="Cambria Math" panose="02040503050406030204" pitchFamily="18" charset="0"/>
                                </a:rPr>
                                <m:t>𝑋</m:t>
                              </m:r>
                            </m:e>
                          </m:acc>
                        </m:e>
                      </m:d>
                      <m:r>
                        <a:rPr kumimoji="1" lang="en-US" altLang="ja-JP" sz="2400" b="0" i="1" smtClean="0">
                          <a:latin typeface="Cambria Math" panose="02040503050406030204" pitchFamily="18" charset="0"/>
                        </a:rPr>
                        <m:t>+</m:t>
                      </m:r>
                      <m:sSup>
                        <m:sSupPr>
                          <m:ctrlPr>
                            <a:rPr kumimoji="1" lang="en-US" altLang="ja-JP" sz="2400" b="0" i="1" smtClean="0">
                              <a:latin typeface="Cambria Math" panose="02040503050406030204" pitchFamily="18" charset="0"/>
                            </a:rPr>
                          </m:ctrlPr>
                        </m:sSupPr>
                        <m:e>
                          <m:d>
                            <m:dPr>
                              <m:begChr m:val="{"/>
                              <m:endChr m:val="}"/>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acc>
                                    <m:accPr>
                                      <m:chr m:val="̅"/>
                                      <m:ctrlPr>
                                        <a:rPr kumimoji="1" lang="en-US" altLang="ja-JP" sz="2400" b="0" i="1" smtClean="0">
                                          <a:latin typeface="Cambria Math" panose="02040503050406030204" pitchFamily="18" charset="0"/>
                                        </a:rPr>
                                      </m:ctrlPr>
                                    </m:accPr>
                                    <m:e>
                                      <m:r>
                                        <a:rPr kumimoji="1" lang="en-US" altLang="ja-JP" sz="2400" b="0" i="1" smtClean="0">
                                          <a:latin typeface="Cambria Math" panose="02040503050406030204" pitchFamily="18" charset="0"/>
                                        </a:rPr>
                                        <m:t>𝑋</m:t>
                                      </m:r>
                                    </m:e>
                                  </m:acc>
                                </m:e>
                              </m:d>
                            </m:e>
                          </m:d>
                        </m:e>
                        <m:sup>
                          <m:r>
                            <a:rPr kumimoji="1" lang="en-US" altLang="ja-JP" sz="2400" b="0" i="1" smtClean="0">
                              <a:latin typeface="Cambria Math" panose="02040503050406030204" pitchFamily="18" charset="0"/>
                            </a:rPr>
                            <m:t>2</m:t>
                          </m:r>
                        </m:sup>
                      </m:sSup>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sSup>
                            <m:sSupPr>
                              <m:ctrlPr>
                                <a:rPr kumimoji="1" lang="en-US" altLang="ja-JP" sz="2400" b="0" i="1" smtClean="0">
                                  <a:latin typeface="Cambria Math" panose="02040503050406030204" pitchFamily="18" charset="0"/>
                                </a:rPr>
                              </m:ctrlPr>
                            </m:sSupPr>
                            <m:e>
                              <m:r>
                                <a:rPr kumimoji="1" lang="ja-JP" altLang="en-US" sz="2400" b="0" i="1" smtClean="0">
                                  <a:latin typeface="Cambria Math" panose="02040503050406030204" pitchFamily="18" charset="0"/>
                                </a:rPr>
                                <m:t>𝜎</m:t>
                              </m:r>
                            </m:e>
                            <m:sup>
                              <m:r>
                                <a:rPr kumimoji="1" lang="en-US" altLang="ja-JP" sz="2400" b="0" i="1" smtClean="0">
                                  <a:latin typeface="Cambria Math" panose="02040503050406030204" pitchFamily="18" charset="0"/>
                                </a:rPr>
                                <m:t>2</m:t>
                              </m:r>
                            </m:sup>
                          </m:sSup>
                        </m:num>
                        <m:den>
                          <m:r>
                            <a:rPr kumimoji="1" lang="en-US" altLang="ja-JP" sz="2400" b="0" i="1" smtClean="0">
                              <a:latin typeface="Cambria Math" panose="02040503050406030204" pitchFamily="18" charset="0"/>
                            </a:rPr>
                            <m:t>𝑛</m:t>
                          </m:r>
                        </m:den>
                      </m:f>
                      <m:r>
                        <a:rPr kumimoji="1" lang="en-US" altLang="ja-JP" sz="2400" b="0" i="1" smtClean="0">
                          <a:latin typeface="Cambria Math" panose="02040503050406030204" pitchFamily="18" charset="0"/>
                        </a:rPr>
                        <m:t>+</m:t>
                      </m:r>
                      <m:sSup>
                        <m:sSupPr>
                          <m:ctrlPr>
                            <a:rPr kumimoji="1" lang="en-US" altLang="ja-JP" sz="2400" b="0" i="1" smtClean="0">
                              <a:latin typeface="Cambria Math" panose="02040503050406030204" pitchFamily="18" charset="0"/>
                            </a:rPr>
                          </m:ctrlPr>
                        </m:sSupPr>
                        <m:e>
                          <m:r>
                            <a:rPr kumimoji="1" lang="ja-JP" altLang="en-US" sz="2400" b="0" i="1" smtClean="0">
                              <a:latin typeface="Cambria Math" panose="02040503050406030204" pitchFamily="18" charset="0"/>
                            </a:rPr>
                            <m:t>𝜇</m:t>
                          </m:r>
                        </m:e>
                        <m:sup>
                          <m:r>
                            <a:rPr kumimoji="1" lang="en-US" altLang="ja-JP" sz="2400" b="0" i="1" smtClean="0">
                              <a:latin typeface="Cambria Math" panose="02040503050406030204" pitchFamily="18" charset="0"/>
                            </a:rPr>
                            <m:t>2</m:t>
                          </m:r>
                        </m:sup>
                      </m:sSup>
                    </m:oMath>
                  </m:oMathPara>
                </a14:m>
                <a:endParaRPr kumimoji="1" lang="ja-JP" altLang="en-US" sz="2400" dirty="0"/>
              </a:p>
            </p:txBody>
          </p:sp>
        </mc:Choice>
        <mc:Fallback xmlns="">
          <p:sp>
            <p:nvSpPr>
              <p:cNvPr id="9" name="テキスト ボックス 8">
                <a:extLst>
                  <a:ext uri="{FF2B5EF4-FFF2-40B4-BE49-F238E27FC236}">
                    <a16:creationId xmlns:a16="http://schemas.microsoft.com/office/drawing/2014/main" id="{34A44298-2ABC-4AD7-950C-B207476974EE}"/>
                  </a:ext>
                </a:extLst>
              </p:cNvPr>
              <p:cNvSpPr txBox="1">
                <a:spLocks noRot="1" noChangeAspect="1" noMove="1" noResize="1" noEditPoints="1" noAdjustHandles="1" noChangeArrowheads="1" noChangeShapeType="1" noTextEdit="1"/>
              </p:cNvSpPr>
              <p:nvPr/>
            </p:nvSpPr>
            <p:spPr>
              <a:xfrm>
                <a:off x="1575459" y="5092529"/>
                <a:ext cx="4667688" cy="741165"/>
              </a:xfrm>
              <a:prstGeom prst="rect">
                <a:avLst/>
              </a:prstGeom>
              <a:blipFill>
                <a:blip r:embed="rId6"/>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5980455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4" name="テキスト ボックス 3"/>
              <p:cNvSpPr txBox="1"/>
              <p:nvPr/>
            </p:nvSpPr>
            <p:spPr>
              <a:xfrm>
                <a:off x="785786" y="571480"/>
                <a:ext cx="7462299" cy="954107"/>
              </a:xfrm>
              <a:prstGeom prst="rect">
                <a:avLst/>
              </a:prstGeom>
              <a:noFill/>
            </p:spPr>
            <p:txBody>
              <a:bodyPr wrap="none" rtlCol="0">
                <a:spAutoFit/>
              </a:bodyPr>
              <a:lstStyle/>
              <a:p>
                <a:r>
                  <a:rPr kumimoji="1" lang="ja-JP" altLang="en-US" sz="2800" dirty="0"/>
                  <a:t>平均からの偏差平方和を測定値の数 </a:t>
                </a:r>
                <a:r>
                  <a:rPr kumimoji="1" lang="en-US" altLang="ja-JP" sz="2800" i="1" dirty="0">
                    <a:latin typeface="Times New Roman" pitchFamily="18" charset="0"/>
                    <a:cs typeface="Times New Roman" pitchFamily="18" charset="0"/>
                  </a:rPr>
                  <a:t>n </a:t>
                </a:r>
                <a:r>
                  <a:rPr kumimoji="1" lang="ja-JP" altLang="en-US" sz="2800" dirty="0"/>
                  <a:t>で割った</a:t>
                </a:r>
                <a:endParaRPr kumimoji="1" lang="en-US" altLang="ja-JP" sz="2800" dirty="0"/>
              </a:p>
              <a:p>
                <a:r>
                  <a:rPr kumimoji="1" lang="ja-JP" altLang="en-US" sz="2800" dirty="0"/>
                  <a:t>分散を </a:t>
                </a:r>
                <a14:m>
                  <m:oMath xmlns:m="http://schemas.openxmlformats.org/officeDocument/2006/math">
                    <m:sSup>
                      <m:sSupPr>
                        <m:ctrlPr>
                          <a:rPr kumimoji="1" lang="en-US" altLang="ja-JP" sz="2800" i="1" smtClean="0">
                            <a:latin typeface="Cambria Math" panose="02040503050406030204" pitchFamily="18" charset="0"/>
                          </a:rPr>
                        </m:ctrlPr>
                      </m:sSupPr>
                      <m:e>
                        <m:r>
                          <a:rPr kumimoji="1" lang="en-US" altLang="ja-JP" sz="2800" b="0" i="1" smtClean="0">
                            <a:latin typeface="Cambria Math" panose="02040503050406030204" pitchFamily="18" charset="0"/>
                          </a:rPr>
                          <m:t>𝑠</m:t>
                        </m:r>
                      </m:e>
                      <m:sup>
                        <m:r>
                          <a:rPr kumimoji="1" lang="en-US" altLang="ja-JP" sz="2800" b="0" i="1" smtClean="0">
                            <a:latin typeface="Cambria Math" panose="02040503050406030204" pitchFamily="18" charset="0"/>
                          </a:rPr>
                          <m:t>2</m:t>
                        </m:r>
                      </m:sup>
                    </m:sSup>
                  </m:oMath>
                </a14:m>
                <a:r>
                  <a:rPr lang="ja-JP" altLang="en-US" sz="2800" dirty="0"/>
                  <a:t>，不偏分散を </a:t>
                </a:r>
                <a14:m>
                  <m:oMath xmlns:m="http://schemas.openxmlformats.org/officeDocument/2006/math">
                    <m:sSup>
                      <m:sSupPr>
                        <m:ctrlPr>
                          <a:rPr lang="en-US" altLang="ja-JP" sz="2800" i="1" smtClean="0">
                            <a:latin typeface="Cambria Math" panose="02040503050406030204" pitchFamily="18" charset="0"/>
                          </a:rPr>
                        </m:ctrlPr>
                      </m:sSupPr>
                      <m:e>
                        <m:r>
                          <a:rPr lang="en-US" altLang="ja-JP" sz="2800" b="0" i="1" smtClean="0">
                            <a:latin typeface="Cambria Math" panose="02040503050406030204" pitchFamily="18" charset="0"/>
                          </a:rPr>
                          <m:t>𝑈</m:t>
                        </m:r>
                      </m:e>
                      <m:sup>
                        <m:r>
                          <a:rPr lang="en-US" altLang="ja-JP" sz="2800" b="0" i="1" smtClean="0">
                            <a:latin typeface="Cambria Math" panose="02040503050406030204" pitchFamily="18" charset="0"/>
                          </a:rPr>
                          <m:t>2</m:t>
                        </m:r>
                      </m:sup>
                    </m:sSup>
                  </m:oMath>
                </a14:m>
                <a:r>
                  <a:rPr lang="ja-JP" altLang="en-US" sz="2800" dirty="0"/>
                  <a:t> とすると，</a:t>
                </a:r>
                <a:endParaRPr lang="en-US" altLang="ja-JP" sz="2800" dirty="0"/>
              </a:p>
            </p:txBody>
          </p:sp>
        </mc:Choice>
        <mc:Fallback>
          <p:sp>
            <p:nvSpPr>
              <p:cNvPr id="4" name="テキスト ボックス 3"/>
              <p:cNvSpPr txBox="1">
                <a:spLocks noRot="1" noChangeAspect="1" noMove="1" noResize="1" noEditPoints="1" noAdjustHandles="1" noChangeArrowheads="1" noChangeShapeType="1" noTextEdit="1"/>
              </p:cNvSpPr>
              <p:nvPr/>
            </p:nvSpPr>
            <p:spPr>
              <a:xfrm>
                <a:off x="785786" y="571480"/>
                <a:ext cx="7462299" cy="954107"/>
              </a:xfrm>
              <a:prstGeom prst="rect">
                <a:avLst/>
              </a:prstGeom>
              <a:blipFill>
                <a:blip r:embed="rId2"/>
                <a:stretch>
                  <a:fillRect l="-1716" t="-9615" r="-572" b="-1474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 name="テキスト ボックス 2">
                <a:extLst>
                  <a:ext uri="{FF2B5EF4-FFF2-40B4-BE49-F238E27FC236}">
                    <a16:creationId xmlns:a16="http://schemas.microsoft.com/office/drawing/2014/main" id="{900A585D-47FF-4F03-8D29-F07E7277AF45}"/>
                  </a:ext>
                </a:extLst>
              </p:cNvPr>
              <p:cNvSpPr txBox="1"/>
              <p:nvPr/>
            </p:nvSpPr>
            <p:spPr>
              <a:xfrm>
                <a:off x="1331640" y="1729321"/>
                <a:ext cx="5326971" cy="320690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sSup>
                            <m:sSupPr>
                              <m:ctrlPr>
                                <a:rPr kumimoji="1" lang="en-US" altLang="ja-JP" sz="2400" b="0" i="1" smtClean="0">
                                  <a:latin typeface="Cambria Math" panose="02040503050406030204" pitchFamily="18" charset="0"/>
                                </a:rPr>
                              </m:ctrlPr>
                            </m:sSupPr>
                            <m:e>
                              <m:r>
                                <a:rPr kumimoji="1" lang="en-US" altLang="ja-JP" sz="2400" b="0" i="1" smtClean="0">
                                  <a:latin typeface="Cambria Math" panose="02040503050406030204" pitchFamily="18" charset="0"/>
                                </a:rPr>
                                <m:t>𝑠</m:t>
                              </m:r>
                            </m:e>
                            <m:sup>
                              <m:r>
                                <a:rPr kumimoji="1" lang="en-US" altLang="ja-JP" sz="2400" b="0" i="1" smtClean="0">
                                  <a:latin typeface="Cambria Math" panose="02040503050406030204" pitchFamily="18" charset="0"/>
                                </a:rPr>
                                <m:t>2</m:t>
                              </m:r>
                            </m:sup>
                          </m:sSup>
                        </m:e>
                      </m:d>
                      <m:r>
                        <m:rPr>
                          <m:aln/>
                        </m:rP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
                                <a:rPr kumimoji="1" lang="en-US" altLang="ja-JP" sz="2400" b="0" i="1" smtClean="0">
                                  <a:latin typeface="Cambria Math" panose="02040503050406030204" pitchFamily="18" charset="0"/>
                                </a:rPr>
                                <m:t>𝑛</m:t>
                              </m:r>
                            </m:den>
                          </m:f>
                          <m:nary>
                            <m:naryPr>
                              <m:chr m:val="∑"/>
                              <m:subHide m:val="on"/>
                              <m:supHide m:val="on"/>
                              <m:ctrlPr>
                                <a:rPr kumimoji="1" lang="en-US" altLang="ja-JP" sz="2400" b="0" i="1" smtClean="0">
                                  <a:latin typeface="Cambria Math" panose="02040503050406030204" pitchFamily="18" charset="0"/>
                                </a:rPr>
                              </m:ctrlPr>
                            </m:naryPr>
                            <m:sub/>
                            <m:sup/>
                            <m:e>
                              <m:sSubSup>
                                <m:sSubSupPr>
                                  <m:ctrlPr>
                                    <a:rPr kumimoji="1" lang="en-US" altLang="ja-JP" sz="2400" b="0" i="1" smtClean="0">
                                      <a:latin typeface="Cambria Math" panose="02040503050406030204" pitchFamily="18" charset="0"/>
                                    </a:rPr>
                                  </m:ctrlPr>
                                </m:sSubSup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𝑖</m:t>
                                  </m:r>
                                </m:sub>
                                <m:sup>
                                  <m:r>
                                    <a:rPr kumimoji="1" lang="en-US" altLang="ja-JP" sz="2400" b="0" i="1" smtClean="0">
                                      <a:latin typeface="Cambria Math" panose="02040503050406030204" pitchFamily="18" charset="0"/>
                                    </a:rPr>
                                    <m:t>2</m:t>
                                  </m:r>
                                </m:sup>
                              </m:sSubSup>
                            </m:e>
                          </m:nary>
                          <m:r>
                            <a:rPr kumimoji="1" lang="en-US" altLang="ja-JP" sz="2400" b="0" i="1" smtClean="0">
                              <a:latin typeface="Cambria Math" panose="02040503050406030204" pitchFamily="18" charset="0"/>
                            </a:rPr>
                            <m:t>−</m:t>
                          </m:r>
                          <m:sSup>
                            <m:sSupPr>
                              <m:ctrlPr>
                                <a:rPr kumimoji="1" lang="en-US" altLang="ja-JP" sz="2400" b="0" i="1" smtClean="0">
                                  <a:latin typeface="Cambria Math" panose="02040503050406030204" pitchFamily="18" charset="0"/>
                                </a:rPr>
                              </m:ctrlPr>
                            </m:sSupPr>
                            <m:e>
                              <m:acc>
                                <m:accPr>
                                  <m:chr m:val="̅"/>
                                  <m:ctrlPr>
                                    <a:rPr kumimoji="1" lang="en-US" altLang="ja-JP" sz="2400" b="0" i="1" smtClean="0">
                                      <a:latin typeface="Cambria Math" panose="02040503050406030204" pitchFamily="18" charset="0"/>
                                    </a:rPr>
                                  </m:ctrlPr>
                                </m:accPr>
                                <m:e>
                                  <m:r>
                                    <a:rPr kumimoji="1" lang="en-US" altLang="ja-JP" sz="2400" b="0" i="1" smtClean="0">
                                      <a:latin typeface="Cambria Math" panose="02040503050406030204" pitchFamily="18" charset="0"/>
                                    </a:rPr>
                                    <m:t>𝑋</m:t>
                                  </m:r>
                                </m:e>
                              </m:acc>
                            </m:e>
                            <m:sup>
                              <m:r>
                                <a:rPr kumimoji="1" lang="en-US" altLang="ja-JP" sz="2400" b="0" i="1" smtClean="0">
                                  <a:latin typeface="Cambria Math" panose="02040503050406030204" pitchFamily="18" charset="0"/>
                                </a:rPr>
                                <m:t>2</m:t>
                              </m:r>
                            </m:sup>
                          </m:sSup>
                        </m:e>
                      </m:d>
                      <m:r>
                        <m:rPr>
                          <m:brk m:alnAt="1"/>
                        </m:rP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
                            <a:rPr kumimoji="1" lang="en-US" altLang="ja-JP" sz="2400" b="0" i="1" smtClean="0">
                              <a:latin typeface="Cambria Math" panose="02040503050406030204" pitchFamily="18" charset="0"/>
                            </a:rPr>
                            <m:t>𝑛</m:t>
                          </m:r>
                        </m:den>
                      </m:f>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sSubSup>
                            <m:sSubSupPr>
                              <m:ctrlPr>
                                <a:rPr kumimoji="1" lang="en-US" altLang="ja-JP" sz="2400" b="0" i="1" smtClean="0">
                                  <a:latin typeface="Cambria Math" panose="02040503050406030204" pitchFamily="18" charset="0"/>
                                </a:rPr>
                              </m:ctrlPr>
                            </m:sSubSup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1</m:t>
                              </m:r>
                            </m:sub>
                            <m:sup>
                              <m:r>
                                <a:rPr kumimoji="1" lang="en-US" altLang="ja-JP" sz="2400" b="0" i="1" smtClean="0">
                                  <a:latin typeface="Cambria Math" panose="02040503050406030204" pitchFamily="18" charset="0"/>
                                </a:rPr>
                                <m:t>2</m:t>
                              </m:r>
                            </m:sup>
                          </m:sSubSup>
                          <m:r>
                            <a:rPr kumimoji="1" lang="en-US" altLang="ja-JP" sz="2400" b="0" i="1" smtClean="0">
                              <a:latin typeface="Cambria Math" panose="02040503050406030204" pitchFamily="18" charset="0"/>
                            </a:rPr>
                            <m:t>+</m:t>
                          </m:r>
                          <m:sSubSup>
                            <m:sSubSupPr>
                              <m:ctrlPr>
                                <a:rPr kumimoji="1" lang="en-US" altLang="ja-JP" sz="2400" b="0" i="1" smtClean="0">
                                  <a:latin typeface="Cambria Math" panose="02040503050406030204" pitchFamily="18" charset="0"/>
                                </a:rPr>
                              </m:ctrlPr>
                            </m:sSubSup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2</m:t>
                              </m:r>
                            </m:sub>
                            <m:sup>
                              <m:r>
                                <a:rPr kumimoji="1" lang="en-US" altLang="ja-JP" sz="2400" b="0" i="1" smtClean="0">
                                  <a:latin typeface="Cambria Math" panose="02040503050406030204" pitchFamily="18" charset="0"/>
                                </a:rPr>
                                <m:t>2</m:t>
                              </m:r>
                            </m:sup>
                          </m:sSubSup>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rPr>
                            <m:t>+</m:t>
                          </m:r>
                          <m:sSubSup>
                            <m:sSubSupPr>
                              <m:ctrlPr>
                                <a:rPr kumimoji="1" lang="en-US" altLang="ja-JP" sz="2400" b="0" i="1" smtClean="0">
                                  <a:latin typeface="Cambria Math" panose="02040503050406030204" pitchFamily="18" charset="0"/>
                                </a:rPr>
                              </m:ctrlPr>
                            </m:sSubSup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𝑛</m:t>
                              </m:r>
                            </m:sub>
                            <m:sup>
                              <m:r>
                                <a:rPr kumimoji="1" lang="en-US" altLang="ja-JP" sz="2400" b="0" i="1" smtClean="0">
                                  <a:latin typeface="Cambria Math" panose="02040503050406030204" pitchFamily="18" charset="0"/>
                                </a:rPr>
                                <m:t>2</m:t>
                              </m:r>
                            </m:sup>
                          </m:sSubSup>
                        </m:e>
                      </m:d>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sSup>
                            <m:sSupPr>
                              <m:ctrlPr>
                                <a:rPr kumimoji="1" lang="en-US" altLang="ja-JP" sz="2400" b="0" i="1" smtClean="0">
                                  <a:latin typeface="Cambria Math" panose="02040503050406030204" pitchFamily="18" charset="0"/>
                                </a:rPr>
                              </m:ctrlPr>
                            </m:sSupPr>
                            <m:e>
                              <m:acc>
                                <m:accPr>
                                  <m:chr m:val="̅"/>
                                  <m:ctrlPr>
                                    <a:rPr kumimoji="1" lang="en-US" altLang="ja-JP" sz="2400" b="0" i="1" smtClean="0">
                                      <a:latin typeface="Cambria Math" panose="02040503050406030204" pitchFamily="18" charset="0"/>
                                    </a:rPr>
                                  </m:ctrlPr>
                                </m:accPr>
                                <m:e>
                                  <m:r>
                                    <a:rPr kumimoji="1" lang="en-US" altLang="ja-JP" sz="2400" b="0" i="1" smtClean="0">
                                      <a:latin typeface="Cambria Math" panose="02040503050406030204" pitchFamily="18" charset="0"/>
                                    </a:rPr>
                                    <m:t>𝑋</m:t>
                                  </m:r>
                                </m:e>
                              </m:acc>
                            </m:e>
                            <m:sup>
                              <m:r>
                                <a:rPr kumimoji="1" lang="en-US" altLang="ja-JP" sz="2400" b="0" i="1" smtClean="0">
                                  <a:latin typeface="Cambria Math" panose="02040503050406030204" pitchFamily="18" charset="0"/>
                                </a:rPr>
                                <m:t>2</m:t>
                              </m:r>
                            </m:sup>
                          </m:sSup>
                        </m:e>
                      </m:d>
                      <m:r>
                        <m:rPr>
                          <m:brk m:alnAt="1"/>
                        </m:rP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
                            <a:rPr kumimoji="1" lang="en-US" altLang="ja-JP" sz="2400" b="0" i="1" smtClean="0">
                              <a:latin typeface="Cambria Math" panose="02040503050406030204" pitchFamily="18" charset="0"/>
                            </a:rPr>
                            <m:t>𝑛</m:t>
                          </m:r>
                        </m:den>
                      </m:f>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rPr>
                        <m:t>𝑛</m:t>
                      </m:r>
                      <m:r>
                        <a:rPr kumimoji="1" lang="en-US" altLang="ja-JP" sz="2400" b="0" i="1" smtClean="0">
                          <a:latin typeface="Cambria Math" panose="02040503050406030204" pitchFamily="18" charset="0"/>
                          <a:ea typeface="Cambria Math" panose="02040503050406030204" pitchFamily="18" charset="0"/>
                        </a:rPr>
                        <m:t>∙</m:t>
                      </m:r>
                      <m:d>
                        <m:dPr>
                          <m:ctrlPr>
                            <a:rPr kumimoji="1" lang="en-US" altLang="ja-JP" sz="2400" b="0" i="1" smtClean="0">
                              <a:latin typeface="Cambria Math" panose="02040503050406030204" pitchFamily="18" charset="0"/>
                              <a:ea typeface="Cambria Math" panose="02040503050406030204" pitchFamily="18" charset="0"/>
                            </a:rPr>
                          </m:ctrlPr>
                        </m:dPr>
                        <m:e>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ja-JP" altLang="en-US" sz="2400" b="0" i="1" smtClean="0">
                                  <a:latin typeface="Cambria Math" panose="02040503050406030204" pitchFamily="18" charset="0"/>
                                  <a:ea typeface="Cambria Math" panose="02040503050406030204" pitchFamily="18" charset="0"/>
                                </a:rPr>
                                <m:t>𝜎</m:t>
                              </m:r>
                            </m:e>
                            <m:sup>
                              <m:r>
                                <a:rPr kumimoji="1" lang="en-US" altLang="ja-JP" sz="2400" b="0" i="1" smtClean="0">
                                  <a:latin typeface="Cambria Math" panose="02040503050406030204" pitchFamily="18" charset="0"/>
                                  <a:ea typeface="Cambria Math" panose="02040503050406030204" pitchFamily="18" charset="0"/>
                                </a:rPr>
                                <m:t>2</m:t>
                              </m:r>
                            </m:sup>
                          </m:sSup>
                          <m:r>
                            <a:rPr kumimoji="1" lang="en-US" altLang="ja-JP" sz="2400" b="0" i="1" smtClean="0">
                              <a:latin typeface="Cambria Math" panose="02040503050406030204" pitchFamily="18" charset="0"/>
                              <a:ea typeface="Cambria Math" panose="02040503050406030204" pitchFamily="18" charset="0"/>
                            </a:rPr>
                            <m:t>+</m:t>
                          </m:r>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ja-JP" altLang="en-US" sz="2400" b="0" i="1" smtClean="0">
                                  <a:latin typeface="Cambria Math" panose="02040503050406030204" pitchFamily="18" charset="0"/>
                                  <a:ea typeface="Cambria Math" panose="02040503050406030204" pitchFamily="18" charset="0"/>
                                </a:rPr>
                                <m:t>𝜇</m:t>
                              </m:r>
                            </m:e>
                            <m:sup>
                              <m:r>
                                <a:rPr kumimoji="1" lang="en-US" altLang="ja-JP" sz="2400" b="0" i="1" smtClean="0">
                                  <a:latin typeface="Cambria Math" panose="02040503050406030204" pitchFamily="18" charset="0"/>
                                  <a:ea typeface="Cambria Math" panose="02040503050406030204" pitchFamily="18" charset="0"/>
                                </a:rPr>
                                <m:t>2</m:t>
                              </m:r>
                            </m:sup>
                          </m:sSup>
                        </m:e>
                      </m:d>
                      <m:r>
                        <a:rPr kumimoji="1" lang="en-US" altLang="ja-JP" sz="2400" b="0" i="1" smtClean="0">
                          <a:latin typeface="Cambria Math" panose="02040503050406030204" pitchFamily="18" charset="0"/>
                          <a:ea typeface="Cambria Math" panose="02040503050406030204" pitchFamily="18" charset="0"/>
                        </a:rPr>
                        <m:t>−</m:t>
                      </m:r>
                      <m:d>
                        <m:dPr>
                          <m:ctrlPr>
                            <a:rPr kumimoji="1" lang="en-US" altLang="ja-JP" sz="2400" b="0" i="1" smtClean="0">
                              <a:latin typeface="Cambria Math" panose="02040503050406030204" pitchFamily="18" charset="0"/>
                              <a:ea typeface="Cambria Math" panose="02040503050406030204" pitchFamily="18" charset="0"/>
                            </a:rPr>
                          </m:ctrlPr>
                        </m:dPr>
                        <m:e>
                          <m:f>
                            <m:fPr>
                              <m:ctrlPr>
                                <a:rPr kumimoji="1" lang="en-US" altLang="ja-JP" sz="2400" b="0" i="1" smtClean="0">
                                  <a:latin typeface="Cambria Math" panose="02040503050406030204" pitchFamily="18" charset="0"/>
                                  <a:ea typeface="Cambria Math" panose="02040503050406030204" pitchFamily="18" charset="0"/>
                                </a:rPr>
                              </m:ctrlPr>
                            </m:fPr>
                            <m:num>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ja-JP" altLang="en-US" sz="2400" b="0" i="1" smtClean="0">
                                      <a:latin typeface="Cambria Math" panose="02040503050406030204" pitchFamily="18" charset="0"/>
                                      <a:ea typeface="Cambria Math" panose="02040503050406030204" pitchFamily="18" charset="0"/>
                                    </a:rPr>
                                    <m:t>𝜎</m:t>
                                  </m:r>
                                </m:e>
                                <m:sup>
                                  <m:r>
                                    <a:rPr kumimoji="1" lang="en-US" altLang="ja-JP" sz="2400" b="0" i="1" smtClean="0">
                                      <a:latin typeface="Cambria Math" panose="02040503050406030204" pitchFamily="18" charset="0"/>
                                      <a:ea typeface="Cambria Math" panose="02040503050406030204" pitchFamily="18" charset="0"/>
                                    </a:rPr>
                                    <m:t>2</m:t>
                                  </m:r>
                                </m:sup>
                              </m:sSup>
                            </m:num>
                            <m:den>
                              <m:r>
                                <a:rPr kumimoji="1" lang="en-US" altLang="ja-JP" sz="2400" b="0" i="1" smtClean="0">
                                  <a:latin typeface="Cambria Math" panose="02040503050406030204" pitchFamily="18" charset="0"/>
                                  <a:ea typeface="Cambria Math" panose="02040503050406030204" pitchFamily="18" charset="0"/>
                                </a:rPr>
                                <m:t>𝑛</m:t>
                              </m:r>
                            </m:den>
                          </m:f>
                          <m:r>
                            <a:rPr kumimoji="1" lang="en-US" altLang="ja-JP" sz="2400" b="0" i="1" smtClean="0">
                              <a:latin typeface="Cambria Math" panose="02040503050406030204" pitchFamily="18" charset="0"/>
                              <a:ea typeface="Cambria Math" panose="02040503050406030204" pitchFamily="18" charset="0"/>
                            </a:rPr>
                            <m:t>+</m:t>
                          </m:r>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ja-JP" altLang="en-US" sz="2400" b="0" i="1" smtClean="0">
                                  <a:latin typeface="Cambria Math" panose="02040503050406030204" pitchFamily="18" charset="0"/>
                                  <a:ea typeface="Cambria Math" panose="02040503050406030204" pitchFamily="18" charset="0"/>
                                </a:rPr>
                                <m:t>𝜇</m:t>
                              </m:r>
                            </m:e>
                            <m:sup>
                              <m:r>
                                <a:rPr kumimoji="1" lang="en-US" altLang="ja-JP" sz="2400" b="0" i="1" smtClean="0">
                                  <a:latin typeface="Cambria Math" panose="02040503050406030204" pitchFamily="18" charset="0"/>
                                  <a:ea typeface="Cambria Math" panose="02040503050406030204" pitchFamily="18" charset="0"/>
                                </a:rPr>
                                <m:t>2</m:t>
                              </m:r>
                            </m:sup>
                          </m:sSup>
                        </m:e>
                      </m:d>
                      <m:r>
                        <m:rPr>
                          <m:brk m:alnAt="1"/>
                        </m:rPr>
                        <a:rPr kumimoji="1" lang="en-US" altLang="ja-JP" sz="2400" b="0" i="1" smtClean="0">
                          <a:latin typeface="Cambria Math" panose="02040503050406030204" pitchFamily="18" charset="0"/>
                          <a:ea typeface="Cambria Math" panose="02040503050406030204" pitchFamily="18" charset="0"/>
                        </a:rPr>
                        <m:t>=</m:t>
                      </m:r>
                      <m:f>
                        <m:fPr>
                          <m:ctrlPr>
                            <a:rPr kumimoji="1" lang="en-US" altLang="ja-JP" sz="2400" b="0" i="1" smtClean="0">
                              <a:latin typeface="Cambria Math" panose="02040503050406030204" pitchFamily="18" charset="0"/>
                              <a:ea typeface="Cambria Math" panose="02040503050406030204" pitchFamily="18" charset="0"/>
                            </a:rPr>
                          </m:ctrlPr>
                        </m:fPr>
                        <m:num>
                          <m:r>
                            <a:rPr kumimoji="1" lang="en-US" altLang="ja-JP" sz="2400" b="0" i="1" smtClean="0">
                              <a:latin typeface="Cambria Math" panose="02040503050406030204" pitchFamily="18" charset="0"/>
                              <a:ea typeface="Cambria Math" panose="02040503050406030204" pitchFamily="18" charset="0"/>
                            </a:rPr>
                            <m:t>𝑛</m:t>
                          </m:r>
                          <m:r>
                            <a:rPr kumimoji="1" lang="en-US" altLang="ja-JP" sz="2400" b="0" i="1" smtClean="0">
                              <a:latin typeface="Cambria Math" panose="02040503050406030204" pitchFamily="18" charset="0"/>
                              <a:ea typeface="Cambria Math" panose="02040503050406030204" pitchFamily="18" charset="0"/>
                            </a:rPr>
                            <m:t>−1</m:t>
                          </m:r>
                        </m:num>
                        <m:den>
                          <m:r>
                            <a:rPr kumimoji="1" lang="en-US" altLang="ja-JP" sz="2400" b="0" i="1" smtClean="0">
                              <a:latin typeface="Cambria Math" panose="02040503050406030204" pitchFamily="18" charset="0"/>
                              <a:ea typeface="Cambria Math" panose="02040503050406030204" pitchFamily="18" charset="0"/>
                            </a:rPr>
                            <m:t>𝑛</m:t>
                          </m:r>
                        </m:den>
                      </m:f>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ja-JP" altLang="en-US" sz="2400" b="0" i="1" smtClean="0">
                              <a:latin typeface="Cambria Math" panose="02040503050406030204" pitchFamily="18" charset="0"/>
                              <a:ea typeface="Cambria Math" panose="02040503050406030204" pitchFamily="18" charset="0"/>
                            </a:rPr>
                            <m:t>𝜎</m:t>
                          </m:r>
                        </m:e>
                        <m:sup>
                          <m:r>
                            <a:rPr kumimoji="1" lang="en-US" altLang="ja-JP" sz="2400" b="0" i="1" smtClean="0">
                              <a:latin typeface="Cambria Math" panose="02040503050406030204" pitchFamily="18" charset="0"/>
                              <a:ea typeface="Cambria Math" panose="02040503050406030204" pitchFamily="18" charset="0"/>
                            </a:rPr>
                            <m:t>2</m:t>
                          </m:r>
                        </m:sup>
                      </m:sSup>
                    </m:oMath>
                  </m:oMathPara>
                </a14:m>
                <a:endParaRPr kumimoji="1" lang="ja-JP" altLang="en-US" sz="2400" dirty="0"/>
              </a:p>
            </p:txBody>
          </p:sp>
        </mc:Choice>
        <mc:Fallback xmlns="">
          <p:sp>
            <p:nvSpPr>
              <p:cNvPr id="3" name="テキスト ボックス 2">
                <a:extLst>
                  <a:ext uri="{FF2B5EF4-FFF2-40B4-BE49-F238E27FC236}">
                    <a16:creationId xmlns:a16="http://schemas.microsoft.com/office/drawing/2014/main" id="{900A585D-47FF-4F03-8D29-F07E7277AF45}"/>
                  </a:ext>
                </a:extLst>
              </p:cNvPr>
              <p:cNvSpPr txBox="1">
                <a:spLocks noRot="1" noChangeAspect="1" noMove="1" noResize="1" noEditPoints="1" noAdjustHandles="1" noChangeArrowheads="1" noChangeShapeType="1" noTextEdit="1"/>
              </p:cNvSpPr>
              <p:nvPr/>
            </p:nvSpPr>
            <p:spPr>
              <a:xfrm>
                <a:off x="1331640" y="1729321"/>
                <a:ext cx="5326971" cy="3206904"/>
              </a:xfrm>
              <a:prstGeom prst="rect">
                <a:avLst/>
              </a:prstGeom>
              <a:blipFill>
                <a:blip r:embed="rId3"/>
                <a:stretch>
                  <a:fillRect r="-640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400A4A20-6401-44AC-A085-A4E8A00F0118}"/>
                  </a:ext>
                </a:extLst>
              </p:cNvPr>
              <p:cNvSpPr txBox="1"/>
              <p:nvPr/>
            </p:nvSpPr>
            <p:spPr>
              <a:xfrm>
                <a:off x="1619672" y="5209325"/>
                <a:ext cx="5702971" cy="65729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ja-JP" altLang="en-US" sz="2400" i="1" smtClean="0">
                          <a:latin typeface="Cambria Math" panose="02040503050406030204" pitchFamily="18" charset="0"/>
                        </a:rPr>
                        <m:t>∴</m:t>
                      </m:r>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sSup>
                            <m:sSupPr>
                              <m:ctrlPr>
                                <a:rPr kumimoji="1" lang="en-US" altLang="ja-JP" sz="2400" b="0" i="1" smtClean="0">
                                  <a:latin typeface="Cambria Math" panose="02040503050406030204" pitchFamily="18" charset="0"/>
                                </a:rPr>
                              </m:ctrlPr>
                            </m:sSupPr>
                            <m:e>
                              <m:r>
                                <a:rPr kumimoji="1" lang="en-US" altLang="ja-JP" sz="2400" b="0" i="1" smtClean="0">
                                  <a:latin typeface="Cambria Math" panose="02040503050406030204" pitchFamily="18" charset="0"/>
                                </a:rPr>
                                <m:t>𝑈</m:t>
                              </m:r>
                            </m:e>
                            <m:sup>
                              <m:r>
                                <a:rPr kumimoji="1" lang="en-US" altLang="ja-JP" sz="2400" b="0" i="1" smtClean="0">
                                  <a:latin typeface="Cambria Math" panose="02040503050406030204" pitchFamily="18" charset="0"/>
                                </a:rPr>
                                <m:t>2</m:t>
                              </m:r>
                            </m:sup>
                          </m:sSup>
                        </m:e>
                      </m:d>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𝑛</m:t>
                              </m:r>
                            </m:num>
                            <m:den>
                              <m:r>
                                <a:rPr kumimoji="1" lang="en-US" altLang="ja-JP" sz="2400" b="0" i="1" smtClean="0">
                                  <a:latin typeface="Cambria Math" panose="02040503050406030204" pitchFamily="18" charset="0"/>
                                </a:rPr>
                                <m:t>𝑛</m:t>
                              </m:r>
                              <m:r>
                                <a:rPr kumimoji="1" lang="en-US" altLang="ja-JP" sz="2400" b="0" i="1" smtClean="0">
                                  <a:latin typeface="Cambria Math" panose="02040503050406030204" pitchFamily="18" charset="0"/>
                                </a:rPr>
                                <m:t>−1</m:t>
                              </m:r>
                            </m:den>
                          </m:f>
                          <m:sSup>
                            <m:sSupPr>
                              <m:ctrlPr>
                                <a:rPr kumimoji="1" lang="en-US" altLang="ja-JP" sz="2400" b="0" i="1" smtClean="0">
                                  <a:latin typeface="Cambria Math" panose="02040503050406030204" pitchFamily="18" charset="0"/>
                                </a:rPr>
                              </m:ctrlPr>
                            </m:sSupPr>
                            <m:e>
                              <m:r>
                                <a:rPr kumimoji="1" lang="en-US" altLang="ja-JP" sz="2400" b="0" i="1" smtClean="0">
                                  <a:latin typeface="Cambria Math" panose="02040503050406030204" pitchFamily="18" charset="0"/>
                                </a:rPr>
                                <m:t>𝑠</m:t>
                              </m:r>
                            </m:e>
                            <m:sup>
                              <m:r>
                                <a:rPr kumimoji="1" lang="en-US" altLang="ja-JP" sz="2400" b="0" i="1" smtClean="0">
                                  <a:latin typeface="Cambria Math" panose="02040503050406030204" pitchFamily="18" charset="0"/>
                                </a:rPr>
                                <m:t>2</m:t>
                              </m:r>
                            </m:sup>
                          </m:sSup>
                        </m:e>
                      </m:d>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𝑛</m:t>
                          </m:r>
                        </m:num>
                        <m:den>
                          <m:r>
                            <a:rPr kumimoji="1" lang="en-US" altLang="ja-JP" sz="2400" b="0" i="1" smtClean="0">
                              <a:latin typeface="Cambria Math" panose="02040503050406030204" pitchFamily="18" charset="0"/>
                            </a:rPr>
                            <m:t>𝑛</m:t>
                          </m:r>
                          <m:r>
                            <a:rPr kumimoji="1" lang="en-US" altLang="ja-JP" sz="2400" b="0" i="1" smtClean="0">
                              <a:latin typeface="Cambria Math" panose="02040503050406030204" pitchFamily="18" charset="0"/>
                            </a:rPr>
                            <m:t>−1</m:t>
                          </m:r>
                        </m:den>
                      </m:f>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sSup>
                            <m:sSupPr>
                              <m:ctrlPr>
                                <a:rPr kumimoji="1" lang="en-US" altLang="ja-JP" sz="2400" b="0" i="1" smtClean="0">
                                  <a:latin typeface="Cambria Math" panose="02040503050406030204" pitchFamily="18" charset="0"/>
                                </a:rPr>
                              </m:ctrlPr>
                            </m:sSupPr>
                            <m:e>
                              <m:r>
                                <a:rPr kumimoji="1" lang="en-US" altLang="ja-JP" sz="2400" b="0" i="1" smtClean="0">
                                  <a:latin typeface="Cambria Math" panose="02040503050406030204" pitchFamily="18" charset="0"/>
                                </a:rPr>
                                <m:t>𝑠</m:t>
                              </m:r>
                            </m:e>
                            <m:sup>
                              <m:r>
                                <a:rPr kumimoji="1" lang="en-US" altLang="ja-JP" sz="2400" b="0" i="1" smtClean="0">
                                  <a:latin typeface="Cambria Math" panose="02040503050406030204" pitchFamily="18" charset="0"/>
                                </a:rPr>
                                <m:t>2</m:t>
                              </m:r>
                            </m:sup>
                          </m:sSup>
                        </m:e>
                      </m:d>
                      <m:r>
                        <a:rPr kumimoji="1" lang="en-US" altLang="ja-JP" sz="2400" b="0" i="1" smtClean="0">
                          <a:latin typeface="Cambria Math" panose="02040503050406030204" pitchFamily="18" charset="0"/>
                        </a:rPr>
                        <m:t>=</m:t>
                      </m:r>
                      <m:sSup>
                        <m:sSupPr>
                          <m:ctrlPr>
                            <a:rPr kumimoji="1" lang="en-US" altLang="ja-JP" sz="2400" b="0" i="1" smtClean="0">
                              <a:latin typeface="Cambria Math" panose="02040503050406030204" pitchFamily="18" charset="0"/>
                            </a:rPr>
                          </m:ctrlPr>
                        </m:sSupPr>
                        <m:e>
                          <m:r>
                            <a:rPr kumimoji="1" lang="ja-JP" altLang="en-US" sz="2400" b="0" i="1" smtClean="0">
                              <a:latin typeface="Cambria Math" panose="02040503050406030204" pitchFamily="18" charset="0"/>
                            </a:rPr>
                            <m:t>𝜎</m:t>
                          </m:r>
                        </m:e>
                        <m:sup>
                          <m:r>
                            <a:rPr kumimoji="1" lang="en-US" altLang="ja-JP" sz="2400" b="0" i="1" smtClean="0">
                              <a:latin typeface="Cambria Math" panose="02040503050406030204" pitchFamily="18" charset="0"/>
                            </a:rPr>
                            <m:t>2</m:t>
                          </m:r>
                        </m:sup>
                      </m:sSup>
                    </m:oMath>
                  </m:oMathPara>
                </a14:m>
                <a:endParaRPr kumimoji="1" lang="ja-JP" altLang="en-US" sz="2400" dirty="0"/>
              </a:p>
            </p:txBody>
          </p:sp>
        </mc:Choice>
        <mc:Fallback xmlns="">
          <p:sp>
            <p:nvSpPr>
              <p:cNvPr id="5" name="テキスト ボックス 4">
                <a:extLst>
                  <a:ext uri="{FF2B5EF4-FFF2-40B4-BE49-F238E27FC236}">
                    <a16:creationId xmlns:a16="http://schemas.microsoft.com/office/drawing/2014/main" id="{400A4A20-6401-44AC-A085-A4E8A00F0118}"/>
                  </a:ext>
                </a:extLst>
              </p:cNvPr>
              <p:cNvSpPr txBox="1">
                <a:spLocks noRot="1" noChangeAspect="1" noMove="1" noResize="1" noEditPoints="1" noAdjustHandles="1" noChangeArrowheads="1" noChangeShapeType="1" noTextEdit="1"/>
              </p:cNvSpPr>
              <p:nvPr/>
            </p:nvSpPr>
            <p:spPr>
              <a:xfrm>
                <a:off x="1619672" y="5209325"/>
                <a:ext cx="5702971" cy="657296"/>
              </a:xfrm>
              <a:prstGeom prst="rect">
                <a:avLst/>
              </a:prstGeom>
              <a:blipFill>
                <a:blip r:embed="rId4"/>
                <a:stretch>
                  <a:fillRect/>
                </a:stretch>
              </a:blipFill>
            </p:spPr>
            <p:txBody>
              <a:bodyPr/>
              <a:lstStyle/>
              <a:p>
                <a:r>
                  <a:rPr lang="ja-JP" altLang="en-US">
                    <a:noFill/>
                  </a:rPr>
                  <a:t> </a:t>
                </a:r>
              </a:p>
            </p:txBody>
          </p:sp>
        </mc:Fallback>
      </mc:AlternateContent>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大数の法則</a:t>
            </a:r>
            <a:endParaRPr kumimoji="1" lang="ja-JP" altLang="en-US" dirty="0"/>
          </a:p>
        </p:txBody>
      </p:sp>
      <p:sp>
        <p:nvSpPr>
          <p:cNvPr id="3" name="コンテンツ プレースホルダ 2"/>
          <p:cNvSpPr>
            <a:spLocks noGrp="1"/>
          </p:cNvSpPr>
          <p:nvPr>
            <p:ph idx="1"/>
          </p:nvPr>
        </p:nvSpPr>
        <p:spPr/>
        <p:txBody>
          <a:bodyPr/>
          <a:lstStyle/>
          <a:p>
            <a:r>
              <a:rPr lang="ja-JP" altLang="en-US" u="sng" dirty="0">
                <a:solidFill>
                  <a:srgbClr val="FF0000"/>
                </a:solidFill>
              </a:rPr>
              <a:t>大数の法則</a:t>
            </a:r>
            <a:r>
              <a:rPr lang="ja-JP" altLang="en-US" dirty="0"/>
              <a:t>（</a:t>
            </a:r>
            <a:r>
              <a:rPr lang="en-US" altLang="ja-JP" dirty="0"/>
              <a:t>law of large numbers</a:t>
            </a:r>
            <a:r>
              <a:rPr lang="ja-JP" altLang="en-US" dirty="0"/>
              <a:t>）：大きな</a:t>
            </a:r>
            <a:r>
              <a:rPr kumimoji="1" lang="ja-JP" altLang="en-US" dirty="0"/>
              <a:t>標本では，標本平均を母集団での真の平均とみなしてよい．</a:t>
            </a:r>
            <a:endParaRPr kumimoji="1" lang="en-US" altLang="ja-JP" dirty="0"/>
          </a:p>
          <a:p>
            <a:pPr lvl="1"/>
            <a:r>
              <a:rPr lang="ja-JP" altLang="en-US" dirty="0"/>
              <a:t>標本の大きさ </a:t>
            </a:r>
            <a:r>
              <a:rPr lang="en-US" altLang="ja-JP" i="1" dirty="0">
                <a:latin typeface="Times New Roman" pitchFamily="18" charset="0"/>
                <a:cs typeface="Times New Roman" pitchFamily="18" charset="0"/>
              </a:rPr>
              <a:t>n</a:t>
            </a:r>
            <a:r>
              <a:rPr lang="en-US" altLang="ja-JP" dirty="0"/>
              <a:t> </a:t>
            </a:r>
            <a:r>
              <a:rPr lang="ja-JP" altLang="en-US" dirty="0"/>
              <a:t>を無限大にすれば，標本平均の分散 </a:t>
            </a:r>
            <a:r>
              <a:rPr lang="en-US" altLang="ja-JP" i="1" dirty="0">
                <a:latin typeface="Times New Roman" pitchFamily="18" charset="0"/>
                <a:cs typeface="Times New Roman" pitchFamily="18" charset="0"/>
              </a:rPr>
              <a:t>σ</a:t>
            </a:r>
            <a:r>
              <a:rPr lang="en-US" altLang="ja-JP" baseline="30000" dirty="0"/>
              <a:t>2</a:t>
            </a:r>
            <a:r>
              <a:rPr lang="en-US" altLang="ja-JP" dirty="0"/>
              <a:t>/</a:t>
            </a:r>
            <a:r>
              <a:rPr lang="en-US" altLang="ja-JP" i="1" dirty="0">
                <a:latin typeface="Times New Roman" pitchFamily="18" charset="0"/>
                <a:cs typeface="Times New Roman" pitchFamily="18" charset="0"/>
              </a:rPr>
              <a:t>n</a:t>
            </a:r>
            <a:r>
              <a:rPr lang="en-US" altLang="ja-JP" dirty="0"/>
              <a:t> </a:t>
            </a:r>
            <a:r>
              <a:rPr lang="ja-JP" altLang="en-US" dirty="0"/>
              <a:t>は </a:t>
            </a:r>
            <a:r>
              <a:rPr lang="en-US" altLang="ja-JP" dirty="0"/>
              <a:t>0 </a:t>
            </a:r>
            <a:r>
              <a:rPr lang="ja-JP" altLang="en-US" dirty="0"/>
              <a:t>になる．</a:t>
            </a:r>
            <a:endParaRPr lang="en-US" altLang="ja-JP" dirty="0"/>
          </a:p>
          <a:p>
            <a:pPr lvl="1"/>
            <a:r>
              <a:rPr kumimoji="1" lang="ja-JP" altLang="en-US" dirty="0"/>
              <a:t>母集団が正規分布でなくてもこの法則は成立</a:t>
            </a:r>
            <a:endParaRPr kumimoji="1" lang="en-US" altLang="ja-JP" dirty="0"/>
          </a:p>
          <a:p>
            <a:pPr lvl="1"/>
            <a:r>
              <a:rPr kumimoji="1" lang="ja-JP" altLang="en-US" dirty="0"/>
              <a:t>標本から計算される割合についても，</a:t>
            </a:r>
            <a:r>
              <a:rPr lang="ja-JP" altLang="en-US" dirty="0"/>
              <a:t>この法則が成立する．たとえば，コイン投げを無限回行えば，表の出る相対度数は </a:t>
            </a:r>
            <a:r>
              <a:rPr lang="en-US" altLang="ja-JP" dirty="0"/>
              <a:t>1/2 </a:t>
            </a:r>
            <a:r>
              <a:rPr lang="ja-JP" altLang="en-US" dirty="0"/>
              <a:t>になる．</a:t>
            </a:r>
            <a:endParaRPr kumimoji="1" lang="en-US" altLang="ja-JP"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大数の弱法則</a:t>
            </a:r>
          </a:p>
        </p:txBody>
      </p:sp>
      <mc:AlternateContent xmlns:mc="http://schemas.openxmlformats.org/markup-compatibility/2006" xmlns:a14="http://schemas.microsoft.com/office/drawing/2010/main">
        <mc:Choice Requires="a14">
          <p:sp>
            <p:nvSpPr>
              <p:cNvPr id="3" name="コンテンツ プレースホルダ 2"/>
              <p:cNvSpPr>
                <a:spLocks noGrp="1"/>
              </p:cNvSpPr>
              <p:nvPr>
                <p:ph idx="1"/>
              </p:nvPr>
            </p:nvSpPr>
            <p:spPr/>
            <p:txBody>
              <a:bodyPr>
                <a:normAutofit fontScale="92500"/>
              </a:bodyPr>
              <a:lstStyle/>
              <a:p>
                <a:r>
                  <a:rPr lang="ja-JP" altLang="en-US" dirty="0"/>
                  <a:t>大数の</a:t>
                </a:r>
                <a:r>
                  <a:rPr kumimoji="1" lang="ja-JP" altLang="en-US" dirty="0"/>
                  <a:t>法則の厳密な形には</a:t>
                </a:r>
                <a:r>
                  <a:rPr lang="ja-JP" altLang="en-US" dirty="0"/>
                  <a:t>，弱法則と強法則の</a:t>
                </a:r>
                <a:r>
                  <a:rPr kumimoji="1" lang="ja-JP" altLang="en-US" dirty="0"/>
                  <a:t>２つがある．</a:t>
                </a:r>
                <a:endParaRPr kumimoji="1" lang="en-US" altLang="ja-JP" dirty="0"/>
              </a:p>
              <a:p>
                <a:r>
                  <a:rPr kumimoji="1" lang="ja-JP" altLang="en-US" dirty="0"/>
                  <a:t>大数の弱法則（</a:t>
                </a:r>
                <a:r>
                  <a:rPr kumimoji="1" lang="en-US" altLang="ja-JP" dirty="0"/>
                  <a:t>weak </a:t>
                </a:r>
                <a:r>
                  <a:rPr lang="en-US" altLang="ja-JP" dirty="0"/>
                  <a:t>law of large numbers</a:t>
                </a:r>
                <a:r>
                  <a:rPr lang="ja-JP" altLang="en-US" dirty="0"/>
                  <a:t>）：</a:t>
                </a:r>
                <a:r>
                  <a:rPr kumimoji="1" lang="ja-JP" altLang="en-US" dirty="0"/>
                  <a:t>任意の正数 </a:t>
                </a:r>
                <a14:m>
                  <m:oMath xmlns:m="http://schemas.openxmlformats.org/officeDocument/2006/math">
                    <m:r>
                      <a:rPr kumimoji="1" lang="ja-JP" altLang="en-US" i="1" smtClean="0">
                        <a:latin typeface="Cambria Math" panose="02040503050406030204" pitchFamily="18" charset="0"/>
                      </a:rPr>
                      <m:t>𝜀</m:t>
                    </m:r>
                    <m:r>
                      <a:rPr lang="en-US" altLang="ja-JP" i="1">
                        <a:latin typeface="Cambria Math" panose="02040503050406030204" pitchFamily="18" charset="0"/>
                        <a:ea typeface="Cambria Math" panose="02040503050406030204" pitchFamily="18" charset="0"/>
                      </a:rPr>
                      <m:t>&gt;</m:t>
                    </m:r>
                  </m:oMath>
                </a14:m>
                <a:r>
                  <a:rPr kumimoji="1" lang="en-US" altLang="ja-JP" dirty="0"/>
                  <a:t>0 </a:t>
                </a:r>
                <a:r>
                  <a:rPr kumimoji="1" lang="ja-JP" altLang="en-US" dirty="0"/>
                  <a:t>に対して，</a:t>
                </a:r>
                <a:br>
                  <a:rPr kumimoji="1" lang="en-US" altLang="ja-JP" dirty="0"/>
                </a:br>
                <a14:m>
                  <m:oMath xmlns:m="http://schemas.openxmlformats.org/officeDocument/2006/math">
                    <m:func>
                      <m:funcPr>
                        <m:ctrlPr>
                          <a:rPr lang="en-US" altLang="ja-JP" i="1">
                            <a:latin typeface="Cambria Math" panose="02040503050406030204" pitchFamily="18" charset="0"/>
                          </a:rPr>
                        </m:ctrlPr>
                      </m:funcPr>
                      <m:fName>
                        <m:limLow>
                          <m:limLowPr>
                            <m:ctrlPr>
                              <a:rPr lang="en-US" altLang="ja-JP" i="1">
                                <a:latin typeface="Cambria Math" panose="02040503050406030204" pitchFamily="18" charset="0"/>
                              </a:rPr>
                            </m:ctrlPr>
                          </m:limLowPr>
                          <m:e>
                            <m:r>
                              <m:rPr>
                                <m:sty m:val="p"/>
                              </m:rPr>
                              <a:rPr lang="en-US" altLang="ja-JP">
                                <a:latin typeface="Cambria Math" panose="02040503050406030204" pitchFamily="18" charset="0"/>
                              </a:rPr>
                              <m:t>lim</m:t>
                            </m:r>
                          </m:e>
                          <m:lim>
                            <m:r>
                              <a:rPr lang="en-US" altLang="ja-JP" i="1">
                                <a:latin typeface="Cambria Math" panose="02040503050406030204" pitchFamily="18" charset="0"/>
                              </a:rPr>
                              <m:t>𝑛</m:t>
                            </m:r>
                            <m:r>
                              <a:rPr lang="en-US" altLang="ja-JP" i="1">
                                <a:latin typeface="Cambria Math" panose="02040503050406030204" pitchFamily="18" charset="0"/>
                                <a:ea typeface="Cambria Math" panose="02040503050406030204" pitchFamily="18" charset="0"/>
                              </a:rPr>
                              <m:t>→∞</m:t>
                            </m:r>
                          </m:lim>
                        </m:limLow>
                      </m:fName>
                      <m:e>
                        <m:r>
                          <a:rPr lang="en-US" altLang="ja-JP" i="1">
                            <a:latin typeface="Cambria Math" panose="02040503050406030204" pitchFamily="18" charset="0"/>
                          </a:rPr>
                          <m:t>𝑃</m:t>
                        </m:r>
                        <m:d>
                          <m:dPr>
                            <m:ctrlPr>
                              <a:rPr lang="en-US" altLang="ja-JP" i="1">
                                <a:latin typeface="Cambria Math" panose="02040503050406030204" pitchFamily="18" charset="0"/>
                              </a:rPr>
                            </m:ctrlPr>
                          </m:dPr>
                          <m:e>
                            <m:d>
                              <m:dPr>
                                <m:begChr m:val="|"/>
                                <m:endChr m:val="|"/>
                                <m:ctrlPr>
                                  <a:rPr lang="en-US" altLang="ja-JP" i="1">
                                    <a:latin typeface="Cambria Math" panose="02040503050406030204" pitchFamily="18" charset="0"/>
                                  </a:rPr>
                                </m:ctrlPr>
                              </m:dPr>
                              <m:e>
                                <m:acc>
                                  <m:accPr>
                                    <m:chr m:val="̅"/>
                                    <m:ctrlPr>
                                      <a:rPr lang="en-US" altLang="ja-JP" i="1">
                                        <a:latin typeface="Cambria Math" panose="02040503050406030204" pitchFamily="18" charset="0"/>
                                      </a:rPr>
                                    </m:ctrlPr>
                                  </m:accPr>
                                  <m:e>
                                    <m:r>
                                      <a:rPr lang="en-US" altLang="ja-JP" i="1">
                                        <a:latin typeface="Cambria Math" panose="02040503050406030204" pitchFamily="18" charset="0"/>
                                      </a:rPr>
                                      <m:t>𝑋</m:t>
                                    </m:r>
                                  </m:e>
                                </m:acc>
                                <m:r>
                                  <a:rPr lang="en-US" altLang="ja-JP" i="1">
                                    <a:latin typeface="Cambria Math" panose="02040503050406030204" pitchFamily="18" charset="0"/>
                                  </a:rPr>
                                  <m:t>−</m:t>
                                </m:r>
                                <m:r>
                                  <a:rPr lang="ja-JP" altLang="en-US" i="1">
                                    <a:latin typeface="Cambria Math" panose="02040503050406030204" pitchFamily="18" charset="0"/>
                                  </a:rPr>
                                  <m:t>𝜇</m:t>
                                </m:r>
                              </m:e>
                            </m:d>
                            <m:r>
                              <a:rPr lang="en-US" altLang="ja-JP" i="1">
                                <a:latin typeface="Cambria Math" panose="02040503050406030204" pitchFamily="18" charset="0"/>
                                <a:ea typeface="Cambria Math" panose="02040503050406030204" pitchFamily="18" charset="0"/>
                              </a:rPr>
                              <m:t>&lt;</m:t>
                            </m:r>
                            <m:r>
                              <a:rPr lang="ja-JP" altLang="en-US" i="1">
                                <a:latin typeface="Cambria Math" panose="02040503050406030204" pitchFamily="18" charset="0"/>
                                <a:ea typeface="Cambria Math" panose="02040503050406030204" pitchFamily="18" charset="0"/>
                              </a:rPr>
                              <m:t>𝜀</m:t>
                            </m:r>
                          </m:e>
                        </m:d>
                        <m:r>
                          <a:rPr lang="en-US" altLang="ja-JP" i="1">
                            <a:latin typeface="Cambria Math" panose="02040503050406030204" pitchFamily="18" charset="0"/>
                          </a:rPr>
                          <m:t>=1</m:t>
                        </m:r>
                      </m:e>
                    </m:func>
                  </m:oMath>
                </a14:m>
                <a:endParaRPr kumimoji="1" lang="en-US" altLang="ja-JP" dirty="0"/>
              </a:p>
              <a:p>
                <a:pPr lvl="1"/>
                <a:r>
                  <a:rPr kumimoji="1" lang="ja-JP" altLang="en-US" dirty="0"/>
                  <a:t>母集団平均のまわりの小さい区間を考える．標本の大きさを大きくすれば，区間がどんなに小さくても，標本平均はほぼ確実にその区間に含まれる．</a:t>
                </a:r>
              </a:p>
              <a:p>
                <a:pPr lvl="1"/>
                <a:r>
                  <a:rPr lang="ja-JP" altLang="en-US" dirty="0"/>
                  <a:t>証明省略．「チェビシェフの不等式」を用いる</a:t>
                </a:r>
                <a:endParaRPr kumimoji="1" lang="en-US" altLang="ja-JP" dirty="0"/>
              </a:p>
            </p:txBody>
          </p:sp>
        </mc:Choice>
        <mc:Fallback xmlns="">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2"/>
                <a:stretch>
                  <a:fillRect l="-1481" t="-1752" r="-444"/>
                </a:stretch>
              </a:blipFill>
            </p:spPr>
            <p:txBody>
              <a:bodyPr/>
              <a:lstStyle/>
              <a:p>
                <a:r>
                  <a:rPr lang="ja-JP" altLang="en-US">
                    <a:noFill/>
                  </a:rPr>
                  <a:t> </a:t>
                </a:r>
              </a:p>
            </p:txBody>
          </p:sp>
        </mc:Fallback>
      </mc:AlternateContent>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５．非正規母集団での</a:t>
            </a:r>
            <a:br>
              <a:rPr lang="en-US" altLang="ja-JP" dirty="0"/>
            </a:br>
            <a:r>
              <a:rPr lang="ja-JP" altLang="en-US" dirty="0"/>
              <a:t>標本平均の分布</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a:t>定理１より，母集団分布が正規分布なら，標本平均の分布も正規分布なので，標準正規分布を利用して様々な問題を解くことができる．（テキスト</a:t>
            </a:r>
            <a:r>
              <a:rPr kumimoji="1" lang="en-US" altLang="ja-JP" dirty="0"/>
              <a:t>p.129</a:t>
            </a:r>
            <a:r>
              <a:rPr lang="ja-JP" altLang="en-US" dirty="0"/>
              <a:t>例題，章末問題</a:t>
            </a:r>
            <a:r>
              <a:rPr lang="en-US" altLang="ja-JP" dirty="0"/>
              <a:t>9</a:t>
            </a:r>
            <a:r>
              <a:rPr lang="ja-JP" altLang="en-US" dirty="0"/>
              <a:t>～</a:t>
            </a:r>
            <a:r>
              <a:rPr lang="en-US" altLang="ja-JP" dirty="0"/>
              <a:t>12</a:t>
            </a:r>
            <a:r>
              <a:rPr kumimoji="1" lang="ja-JP" altLang="en-US" dirty="0"/>
              <a:t>）</a:t>
            </a:r>
            <a:endParaRPr kumimoji="1" lang="en-US" altLang="ja-JP" dirty="0"/>
          </a:p>
          <a:p>
            <a:r>
              <a:rPr lang="ja-JP" altLang="en-US" dirty="0"/>
              <a:t>母集団分布が正規分布でなかったら？</a:t>
            </a:r>
            <a:endParaRPr lang="en-US" altLang="ja-JP" dirty="0"/>
          </a:p>
          <a:p>
            <a:pPr lvl="1"/>
            <a:r>
              <a:rPr lang="en-US" altLang="ja-JP" i="1" dirty="0">
                <a:latin typeface="Times New Roman" pitchFamily="18" charset="0"/>
                <a:cs typeface="Times New Roman" pitchFamily="18" charset="0"/>
              </a:rPr>
              <a:t>n</a:t>
            </a:r>
            <a:r>
              <a:rPr lang="en-US" altLang="ja-JP" dirty="0"/>
              <a:t> </a:t>
            </a:r>
            <a:r>
              <a:rPr lang="ja-JP" altLang="en-US" dirty="0"/>
              <a:t>が大きければ，定理１と同様の定理が成立する．</a:t>
            </a:r>
            <a:endParaRPr lang="en-US" altLang="ja-JP"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中心極限定理</a:t>
            </a:r>
          </a:p>
        </p:txBody>
      </p:sp>
      <mc:AlternateContent xmlns:mc="http://schemas.openxmlformats.org/markup-compatibility/2006" xmlns:a14="http://schemas.microsoft.com/office/drawing/2010/main">
        <mc:Choice Requires="a14">
          <p:sp>
            <p:nvSpPr>
              <p:cNvPr id="3" name="コンテンツ プレースホル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indent="0">
                  <a:buNone/>
                </a:pPr>
                <a:r>
                  <a:rPr lang="ja-JP" altLang="en-US" b="1" dirty="0">
                    <a:solidFill>
                      <a:srgbClr val="FF0000"/>
                    </a:solidFill>
                    <a:latin typeface="Times New Roman" pitchFamily="18" charset="0"/>
                    <a:cs typeface="Times New Roman" pitchFamily="18" charset="0"/>
                  </a:rPr>
                  <a:t>中心極限定理</a:t>
                </a:r>
                <a:r>
                  <a:rPr lang="ja-JP" altLang="en-US" dirty="0">
                    <a:latin typeface="Times New Roman" pitchFamily="18" charset="0"/>
                    <a:cs typeface="Times New Roman" pitchFamily="18" charset="0"/>
                  </a:rPr>
                  <a:t>（</a:t>
                </a:r>
                <a:r>
                  <a:rPr lang="en-US" altLang="ja-JP" dirty="0">
                    <a:cs typeface="Times New Roman" pitchFamily="18" charset="0"/>
                  </a:rPr>
                  <a:t>central limit theorem</a:t>
                </a:r>
                <a:r>
                  <a:rPr lang="ja-JP" altLang="en-US" dirty="0">
                    <a:latin typeface="Times New Roman" pitchFamily="18" charset="0"/>
                    <a:cs typeface="Times New Roman" pitchFamily="18" charset="0"/>
                  </a:rPr>
                  <a:t>）： 確率変数</a:t>
                </a:r>
                <a:r>
                  <a:rPr lang="en-US" altLang="ja-JP" i="1" dirty="0">
                    <a:latin typeface="Times New Roman" pitchFamily="18" charset="0"/>
                    <a:cs typeface="Times New Roman" pitchFamily="18" charset="0"/>
                  </a:rPr>
                  <a:t> X</a:t>
                </a:r>
                <a:r>
                  <a:rPr lang="en-US" altLang="ja-JP" dirty="0"/>
                  <a:t> </a:t>
                </a:r>
                <a:r>
                  <a:rPr lang="ja-JP" altLang="en-US" dirty="0"/>
                  <a:t>が平均 </a:t>
                </a:r>
                <a:r>
                  <a:rPr lang="en-US" altLang="ja-JP" i="1" dirty="0">
                    <a:latin typeface="Times New Roman" pitchFamily="18" charset="0"/>
                    <a:cs typeface="Times New Roman" pitchFamily="18" charset="0"/>
                  </a:rPr>
                  <a:t>μ</a:t>
                </a:r>
                <a:r>
                  <a:rPr lang="ja-JP" altLang="en-US" dirty="0" err="1"/>
                  <a:t>，</a:t>
                </a:r>
                <a:r>
                  <a:rPr lang="ja-JP" altLang="en-US" dirty="0"/>
                  <a:t>分散 </a:t>
                </a:r>
                <a:r>
                  <a:rPr lang="en-US" altLang="ja-JP" i="1" dirty="0">
                    <a:latin typeface="Times New Roman" pitchFamily="18" charset="0"/>
                    <a:cs typeface="Times New Roman" pitchFamily="18" charset="0"/>
                  </a:rPr>
                  <a:t>σ</a:t>
                </a:r>
                <a:r>
                  <a:rPr lang="ja-JP" altLang="en-US" baseline="30000" dirty="0"/>
                  <a:t>２</a:t>
                </a:r>
                <a:r>
                  <a:rPr lang="ja-JP" altLang="en-US" dirty="0"/>
                  <a:t> のある分布に従うならば，大きさ </a:t>
                </a:r>
                <a:r>
                  <a:rPr lang="en-US" altLang="ja-JP" i="1" dirty="0">
                    <a:latin typeface="Times New Roman" pitchFamily="18" charset="0"/>
                    <a:cs typeface="Times New Roman" pitchFamily="18" charset="0"/>
                  </a:rPr>
                  <a:t>n</a:t>
                </a:r>
                <a:r>
                  <a:rPr lang="en-US" altLang="ja-JP" dirty="0"/>
                  <a:t> </a:t>
                </a:r>
                <a:r>
                  <a:rPr lang="ja-JP" altLang="en-US" dirty="0"/>
                  <a:t>の無作為標本に基づく標本平均は，</a:t>
                </a:r>
                <a:r>
                  <a:rPr lang="en-US" altLang="ja-JP" i="1" u="sng" dirty="0">
                    <a:latin typeface="Times New Roman" pitchFamily="18" charset="0"/>
                    <a:cs typeface="Times New Roman" pitchFamily="18" charset="0"/>
                  </a:rPr>
                  <a:t>n</a:t>
                </a:r>
                <a:r>
                  <a:rPr lang="en-US" altLang="ja-JP" u="sng" dirty="0"/>
                  <a:t> </a:t>
                </a:r>
                <a:r>
                  <a:rPr lang="ja-JP" altLang="en-US" u="sng" dirty="0"/>
                  <a:t>が無限に大きくなるとき</a:t>
                </a:r>
                <a:r>
                  <a:rPr lang="ja-JP" altLang="en-US" dirty="0"/>
                  <a:t>，</a:t>
                </a:r>
                <a:endParaRPr lang="en-US" altLang="ja-JP" dirty="0"/>
              </a:p>
              <a:p>
                <a:pPr lvl="2">
                  <a:buNone/>
                </a:pPr>
                <a:r>
                  <a:rPr lang="ja-JP" altLang="en-US" dirty="0"/>
                  <a:t>平均 </a:t>
                </a:r>
                <a:r>
                  <a:rPr kumimoji="1" lang="ja-JP" altLang="en-US" dirty="0"/>
                  <a:t>：</a:t>
                </a:r>
                <a14:m>
                  <m:oMath xmlns:m="http://schemas.openxmlformats.org/officeDocument/2006/math">
                    <m:r>
                      <a:rPr kumimoji="1" lang="ja-JP" altLang="en-US" i="1" smtClean="0">
                        <a:latin typeface="Cambria Math" panose="02040503050406030204" pitchFamily="18" charset="0"/>
                      </a:rPr>
                      <m:t>𝜇</m:t>
                    </m:r>
                  </m:oMath>
                </a14:m>
                <a:endParaRPr lang="en-US" altLang="ja-JP" dirty="0"/>
              </a:p>
              <a:p>
                <a:pPr lvl="2">
                  <a:buNone/>
                </a:pPr>
                <a:endParaRPr lang="en-US" altLang="ja-JP" dirty="0"/>
              </a:p>
              <a:p>
                <a:pPr lvl="2">
                  <a:buNone/>
                </a:pPr>
                <a:r>
                  <a:rPr lang="ja-JP" altLang="en-US" dirty="0"/>
                  <a:t>分散</a:t>
                </a:r>
                <a:r>
                  <a:rPr kumimoji="1" lang="ja-JP" altLang="en-US" dirty="0"/>
                  <a:t>：</a:t>
                </a:r>
                <a14:m>
                  <m:oMath xmlns:m="http://schemas.openxmlformats.org/officeDocument/2006/math">
                    <m:f>
                      <m:fPr>
                        <m:ctrlPr>
                          <a:rPr kumimoji="1" lang="en-US" altLang="ja-JP" i="1" smtClean="0">
                            <a:latin typeface="Cambria Math" panose="02040503050406030204" pitchFamily="18" charset="0"/>
                          </a:rPr>
                        </m:ctrlPr>
                      </m:fPr>
                      <m:num>
                        <m:r>
                          <a:rPr kumimoji="1" lang="en-US" altLang="ja-JP" b="0" i="1" smtClean="0">
                            <a:latin typeface="Cambria Math" panose="02040503050406030204" pitchFamily="18" charset="0"/>
                          </a:rPr>
                          <m:t>1</m:t>
                        </m:r>
                      </m:num>
                      <m:den>
                        <m:r>
                          <a:rPr kumimoji="1" lang="en-US" altLang="ja-JP" b="0" i="1" smtClean="0">
                            <a:latin typeface="Cambria Math" panose="02040503050406030204" pitchFamily="18" charset="0"/>
                          </a:rPr>
                          <m:t>𝑛</m:t>
                        </m:r>
                      </m:den>
                    </m:f>
                    <m:sSup>
                      <m:sSupPr>
                        <m:ctrlPr>
                          <a:rPr kumimoji="1" lang="en-US" altLang="ja-JP" i="1" smtClean="0">
                            <a:latin typeface="Cambria Math" panose="02040503050406030204" pitchFamily="18" charset="0"/>
                          </a:rPr>
                        </m:ctrlPr>
                      </m:sSupPr>
                      <m:e>
                        <m:r>
                          <a:rPr kumimoji="1" lang="ja-JP" altLang="en-US" i="1" smtClean="0">
                            <a:latin typeface="Cambria Math" panose="02040503050406030204" pitchFamily="18" charset="0"/>
                          </a:rPr>
                          <m:t>𝜎</m:t>
                        </m:r>
                      </m:e>
                      <m:sup>
                        <m:r>
                          <a:rPr kumimoji="1" lang="en-US" altLang="ja-JP" b="0" i="1" smtClean="0">
                            <a:latin typeface="Cambria Math" panose="02040503050406030204" pitchFamily="18" charset="0"/>
                          </a:rPr>
                          <m:t>2</m:t>
                        </m:r>
                      </m:sup>
                    </m:sSup>
                    <m:r>
                      <a:rPr kumimoji="1" lang="en-US" altLang="ja-JP" b="0" i="1" smtClean="0">
                        <a:latin typeface="Cambria Math" panose="02040503050406030204" pitchFamily="18" charset="0"/>
                      </a:rPr>
                      <m:t> </m:t>
                    </m:r>
                  </m:oMath>
                </a14:m>
                <a:endParaRPr lang="en-US" altLang="ja-JP" dirty="0"/>
              </a:p>
              <a:p>
                <a:pPr lvl="2">
                  <a:buNone/>
                </a:pPr>
                <a:endParaRPr lang="en-US" altLang="ja-JP" dirty="0"/>
              </a:p>
              <a:p>
                <a:pPr indent="0">
                  <a:buNone/>
                </a:pPr>
                <a:r>
                  <a:rPr lang="ja-JP" altLang="en-US" dirty="0"/>
                  <a:t>の正規分布に従う．</a:t>
                </a:r>
                <a:endParaRPr lang="en-US" altLang="ja-JP" dirty="0"/>
              </a:p>
              <a:p>
                <a:endParaRPr kumimoji="1" lang="ja-JP" altLang="en-US" dirty="0"/>
              </a:p>
            </p:txBody>
          </p:sp>
        </mc:Choice>
        <mc:Fallback xmlns="">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2"/>
                <a:stretch>
                  <a:fillRect/>
                </a:stretch>
              </a:blipFill>
            </p:spPr>
            <p:txBody>
              <a:bodyPr/>
              <a:lstStyle/>
              <a:p>
                <a:r>
                  <a:rPr lang="ja-JP" altLang="en-US">
                    <a:noFill/>
                  </a:rPr>
                  <a:t> </a:t>
                </a:r>
              </a:p>
            </p:txBody>
          </p:sp>
        </mc:Fallback>
      </mc:AlternateContent>
      <p:sp>
        <p:nvSpPr>
          <p:cNvPr id="6" name="角丸四角形 5"/>
          <p:cNvSpPr/>
          <p:nvPr/>
        </p:nvSpPr>
        <p:spPr>
          <a:xfrm>
            <a:off x="4283968" y="3717032"/>
            <a:ext cx="3357586" cy="1357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t>母集団分布は</a:t>
            </a:r>
            <a:endParaRPr lang="en-US" altLang="ja-JP" sz="3200" dirty="0"/>
          </a:p>
          <a:p>
            <a:pPr algn="ctr"/>
            <a:r>
              <a:rPr lang="ja-JP" altLang="en-US" sz="3200" dirty="0"/>
              <a:t>なんでもよい！</a:t>
            </a:r>
            <a:endParaRPr kumimoji="1" lang="ja-JP" altLang="en-US" sz="32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en-US" dirty="0"/>
              <a:t>中心極限定理の証明は非常に難しい．</a:t>
            </a:r>
            <a:endParaRPr lang="en-US" altLang="ja-JP" dirty="0"/>
          </a:p>
          <a:p>
            <a:r>
              <a:rPr lang="ja-JP" altLang="en-US" dirty="0"/>
              <a:t>証明の代わりにシミュレーションをしてみる．章末問題</a:t>
            </a:r>
            <a:r>
              <a:rPr lang="en-US" altLang="ja-JP" dirty="0"/>
              <a:t>21</a:t>
            </a:r>
            <a:r>
              <a:rPr lang="ja-JP" altLang="en-US" dirty="0"/>
              <a:t>を使う</a:t>
            </a:r>
            <a:r>
              <a:rPr lang="en-US" altLang="ja-JP" dirty="0"/>
              <a:t>(prob6_21.xlsx)</a:t>
            </a:r>
            <a:r>
              <a:rPr lang="ja-JP" altLang="en-US" dirty="0" err="1"/>
              <a:t>．</a:t>
            </a:r>
            <a:endParaRPr lang="en-US" altLang="ja-JP" dirty="0"/>
          </a:p>
          <a:p>
            <a:pPr lvl="1"/>
            <a:r>
              <a:rPr kumimoji="1" lang="ja-JP" altLang="en-US" dirty="0"/>
              <a:t>母集団分布は </a:t>
            </a:r>
            <a:r>
              <a:rPr kumimoji="1" lang="en-US" altLang="ja-JP" dirty="0"/>
              <a:t>0 </a:t>
            </a:r>
            <a:r>
              <a:rPr kumimoji="1" lang="ja-JP" altLang="en-US" dirty="0"/>
              <a:t>から</a:t>
            </a:r>
            <a:r>
              <a:rPr lang="ja-JP" altLang="en-US" dirty="0"/>
              <a:t> </a:t>
            </a:r>
            <a:r>
              <a:rPr lang="en-US" altLang="ja-JP" dirty="0"/>
              <a:t>9 </a:t>
            </a:r>
            <a:r>
              <a:rPr kumimoji="1" lang="ja-JP" altLang="en-US" dirty="0"/>
              <a:t>までが等確率で現れる，離散型の</a:t>
            </a:r>
            <a:r>
              <a:rPr kumimoji="1" lang="ja-JP" altLang="en-US" b="1" u="sng" dirty="0">
                <a:solidFill>
                  <a:srgbClr val="FF0000"/>
                </a:solidFill>
              </a:rPr>
              <a:t>一様分布</a:t>
            </a:r>
            <a:r>
              <a:rPr kumimoji="1" lang="ja-JP" altLang="en-US" dirty="0"/>
              <a:t>（</a:t>
            </a:r>
            <a:r>
              <a:rPr kumimoji="1" lang="en-US" altLang="ja-JP" dirty="0"/>
              <a:t>uniform distribution</a:t>
            </a:r>
            <a:r>
              <a:rPr kumimoji="1" lang="ja-JP" altLang="en-US" dirty="0"/>
              <a:t>）</a:t>
            </a:r>
            <a:endParaRPr kumimoji="1" lang="en-US" altLang="ja-JP" dirty="0"/>
          </a:p>
          <a:p>
            <a:pPr lvl="1"/>
            <a:r>
              <a:rPr lang="en-US" altLang="ja-JP" dirty="0"/>
              <a:t>VBA</a:t>
            </a:r>
            <a:r>
              <a:rPr lang="ja-JP" altLang="en-US" dirty="0"/>
              <a:t>を利用した</a:t>
            </a:r>
            <a:r>
              <a:rPr lang="en-US" altLang="ja-JP" dirty="0"/>
              <a:t>prob6_21.xlsm</a:t>
            </a:r>
            <a:r>
              <a:rPr lang="ja-JP" altLang="en-US" dirty="0"/>
              <a:t>を利用すると，任意の標本の大きさ，任意の標本抽出回数でシミュレーションできる．</a:t>
            </a:r>
            <a:endParaRPr lang="en-US" altLang="ja-JP" dirty="0"/>
          </a:p>
          <a:p>
            <a:pPr lvl="1"/>
            <a:r>
              <a:rPr kumimoji="1" lang="ja-JP" altLang="en-US" dirty="0"/>
              <a:t>標本の大きさは「無限」でなくても，</a:t>
            </a:r>
            <a:r>
              <a:rPr lang="ja-JP" altLang="en-US" dirty="0"/>
              <a:t>数十でたいていうまくいく．（テキスト</a:t>
            </a:r>
            <a:r>
              <a:rPr lang="en-US" altLang="ja-JP" dirty="0"/>
              <a:t>p.133</a:t>
            </a:r>
            <a:r>
              <a:rPr lang="ja-JP" altLang="en-US" dirty="0"/>
              <a:t>例題２参照）</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2AFBB5-8D74-4E7C-87F5-135D645582CF}"/>
              </a:ext>
            </a:extLst>
          </p:cNvPr>
          <p:cNvSpPr>
            <a:spLocks noGrp="1"/>
          </p:cNvSpPr>
          <p:nvPr>
            <p:ph type="title"/>
          </p:nvPr>
        </p:nvSpPr>
        <p:spPr/>
        <p:txBody>
          <a:bodyPr/>
          <a:lstStyle/>
          <a:p>
            <a:r>
              <a:rPr kumimoji="1" lang="ja-JP" altLang="en-US" dirty="0"/>
              <a:t>無作為抽出</a:t>
            </a:r>
          </a:p>
        </p:txBody>
      </p:sp>
      <p:sp>
        <p:nvSpPr>
          <p:cNvPr id="3" name="コンテンツ プレースホルダー 2">
            <a:extLst>
              <a:ext uri="{FF2B5EF4-FFF2-40B4-BE49-F238E27FC236}">
                <a16:creationId xmlns:a16="http://schemas.microsoft.com/office/drawing/2014/main" id="{E8763E03-4C3A-47FC-B5AE-5C79D407DE8D}"/>
              </a:ext>
            </a:extLst>
          </p:cNvPr>
          <p:cNvSpPr>
            <a:spLocks noGrp="1"/>
          </p:cNvSpPr>
          <p:nvPr>
            <p:ph idx="1"/>
          </p:nvPr>
        </p:nvSpPr>
        <p:spPr/>
        <p:txBody>
          <a:bodyPr/>
          <a:lstStyle/>
          <a:p>
            <a:r>
              <a:rPr kumimoji="1" lang="ja-JP" altLang="en-US" dirty="0"/>
              <a:t>推測統計の手法を用いて母集団に関する推測を行うためには，標本は</a:t>
            </a:r>
            <a:r>
              <a:rPr kumimoji="1" lang="ja-JP" altLang="en-US" u="sng" dirty="0">
                <a:solidFill>
                  <a:srgbClr val="FF0000"/>
                </a:solidFill>
              </a:rPr>
              <a:t>無作為抽出</a:t>
            </a:r>
            <a:r>
              <a:rPr kumimoji="1" lang="ja-JP" altLang="en-US" dirty="0"/>
              <a:t>（</a:t>
            </a:r>
            <a:r>
              <a:rPr kumimoji="1" lang="en-US" altLang="ja-JP" dirty="0"/>
              <a:t>random sampling</a:t>
            </a:r>
            <a:r>
              <a:rPr kumimoji="1" lang="ja-JP" altLang="en-US" dirty="0"/>
              <a:t>）されている必要がある．</a:t>
            </a:r>
            <a:endParaRPr kumimoji="1" lang="en-US" altLang="ja-JP" dirty="0"/>
          </a:p>
          <a:p>
            <a:pPr lvl="1"/>
            <a:r>
              <a:rPr kumimoji="1" lang="ja-JP" altLang="en-US" dirty="0"/>
              <a:t>実際に無作為抽出を行おうとすると，非常に難しく，手間がかかる．</a:t>
            </a:r>
            <a:r>
              <a:rPr kumimoji="1" lang="en-US" altLang="ja-JP" dirty="0" err="1"/>
              <a:t>CoursePower</a:t>
            </a:r>
            <a:r>
              <a:rPr kumimoji="1" lang="en-US" altLang="ja-JP" dirty="0"/>
              <a:t> </a:t>
            </a:r>
            <a:r>
              <a:rPr kumimoji="1" lang="ja-JP" altLang="en-US" dirty="0"/>
              <a:t>で配布している新聞記事を参照してほしい．</a:t>
            </a:r>
            <a:endParaRPr kumimoji="1" lang="en-US" altLang="ja-JP" dirty="0"/>
          </a:p>
        </p:txBody>
      </p:sp>
    </p:spTree>
    <p:extLst>
      <p:ext uri="{BB962C8B-B14F-4D97-AF65-F5344CB8AC3E}">
        <p14:creationId xmlns:p14="http://schemas.microsoft.com/office/powerpoint/2010/main" val="22843201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ド・モアブルーラプラスの定理</a:t>
            </a:r>
          </a:p>
        </p:txBody>
      </p:sp>
      <p:sp>
        <p:nvSpPr>
          <p:cNvPr id="3" name="コンテンツ プレースホルダ 2"/>
          <p:cNvSpPr>
            <a:spLocks noGrp="1"/>
          </p:cNvSpPr>
          <p:nvPr>
            <p:ph idx="1"/>
          </p:nvPr>
        </p:nvSpPr>
        <p:spPr/>
        <p:txBody>
          <a:bodyPr>
            <a:normAutofit/>
          </a:bodyPr>
          <a:lstStyle/>
          <a:p>
            <a:r>
              <a:rPr kumimoji="1" lang="ja-JP" altLang="en-US" dirty="0"/>
              <a:t>第５章で</a:t>
            </a:r>
            <a:r>
              <a:rPr lang="ja-JP" altLang="en-US" dirty="0"/>
              <a:t>学習した２項分布の正規近似は，中心極限定理の特別な場合．</a:t>
            </a:r>
            <a:endParaRPr lang="en-US" altLang="ja-JP" dirty="0"/>
          </a:p>
          <a:p>
            <a:pPr lvl="1">
              <a:buFont typeface="Wingdings" pitchFamily="2" charset="2"/>
              <a:buChar char="Ø"/>
            </a:pPr>
            <a:r>
              <a:rPr lang="ja-JP" altLang="en-US" i="1" dirty="0">
                <a:latin typeface="Times New Roman" pitchFamily="18" charset="0"/>
                <a:cs typeface="Times New Roman" pitchFamily="18" charset="0"/>
              </a:rPr>
              <a:t>　</a:t>
            </a:r>
            <a:r>
              <a:rPr lang="en-US" altLang="ja-JP" i="1" dirty="0">
                <a:latin typeface="Times New Roman" pitchFamily="18" charset="0"/>
                <a:cs typeface="Times New Roman" pitchFamily="18" charset="0"/>
              </a:rPr>
              <a:t>n</a:t>
            </a:r>
            <a:r>
              <a:rPr lang="en-US" altLang="ja-JP" dirty="0"/>
              <a:t> </a:t>
            </a:r>
            <a:r>
              <a:rPr lang="ja-JP" altLang="en-US" dirty="0"/>
              <a:t>回のベルヌーイ試行での成功回数 </a:t>
            </a:r>
            <a:r>
              <a:rPr lang="en-US" altLang="ja-JP" i="1" dirty="0">
                <a:latin typeface="Times New Roman" pitchFamily="18" charset="0"/>
                <a:cs typeface="Times New Roman" pitchFamily="18" charset="0"/>
              </a:rPr>
              <a:t>X  </a:t>
            </a:r>
            <a:r>
              <a:rPr lang="ja-JP" altLang="en-US" dirty="0">
                <a:latin typeface="Times New Roman" pitchFamily="18" charset="0"/>
                <a:cs typeface="Times New Roman" pitchFamily="18" charset="0"/>
              </a:rPr>
              <a:t>は，</a:t>
            </a:r>
            <a:r>
              <a:rPr lang="en-US" altLang="ja-JP" i="1" dirty="0">
                <a:latin typeface="Times New Roman" pitchFamily="18" charset="0"/>
                <a:cs typeface="Times New Roman" pitchFamily="18" charset="0"/>
              </a:rPr>
              <a:t>n</a:t>
            </a:r>
            <a:r>
              <a:rPr lang="en-US" altLang="ja-JP" dirty="0">
                <a:latin typeface="Times New Roman" pitchFamily="18" charset="0"/>
                <a:cs typeface="Times New Roman" pitchFamily="18" charset="0"/>
              </a:rPr>
              <a:t> </a:t>
            </a:r>
            <a:r>
              <a:rPr lang="ja-JP" altLang="en-US" dirty="0">
                <a:latin typeface="Times New Roman" pitchFamily="18" charset="0"/>
                <a:cs typeface="Times New Roman" pitchFamily="18" charset="0"/>
              </a:rPr>
              <a:t>が大きいとき，</a:t>
            </a:r>
            <a:r>
              <a:rPr lang="ja-JP" altLang="en-US" dirty="0"/>
              <a:t>平均 </a:t>
            </a:r>
            <a:r>
              <a:rPr lang="en-US" altLang="ja-JP" i="1" dirty="0" err="1">
                <a:latin typeface="Times New Roman" pitchFamily="18" charset="0"/>
                <a:cs typeface="Times New Roman" pitchFamily="18" charset="0"/>
              </a:rPr>
              <a:t>np</a:t>
            </a:r>
            <a:r>
              <a:rPr lang="ja-JP" altLang="en-US" dirty="0" err="1"/>
              <a:t>，</a:t>
            </a:r>
            <a:r>
              <a:rPr lang="ja-JP" altLang="en-US" dirty="0"/>
              <a:t>分散 </a:t>
            </a:r>
            <a:r>
              <a:rPr lang="en-US" altLang="ja-JP" i="1" dirty="0" err="1">
                <a:latin typeface="Times New Roman" pitchFamily="18" charset="0"/>
                <a:cs typeface="Times New Roman" pitchFamily="18" charset="0"/>
              </a:rPr>
              <a:t>npq</a:t>
            </a:r>
            <a:r>
              <a:rPr lang="en-US" altLang="ja-JP" dirty="0"/>
              <a:t> </a:t>
            </a:r>
            <a:r>
              <a:rPr lang="ja-JP" altLang="en-US" dirty="0"/>
              <a:t>の正規分布に従う．</a:t>
            </a:r>
            <a:endParaRPr lang="en-US" altLang="ja-JP" dirty="0"/>
          </a:p>
          <a:p>
            <a:r>
              <a:rPr lang="ja-JP" altLang="en-US" dirty="0"/>
              <a:t>歴史的には，２項分布の場合に発見されたこの性質が，中心極限定理の起源．</a:t>
            </a:r>
            <a:r>
              <a:rPr lang="ja-JP" altLang="en-US" u="sng" dirty="0">
                <a:solidFill>
                  <a:srgbClr val="FF0000"/>
                </a:solidFill>
              </a:rPr>
              <a:t>ド・モアブル</a:t>
            </a:r>
            <a:r>
              <a:rPr lang="en-US" altLang="ja-JP" u="sng" dirty="0">
                <a:solidFill>
                  <a:srgbClr val="FF0000"/>
                </a:solidFill>
              </a:rPr>
              <a:t>―</a:t>
            </a:r>
            <a:r>
              <a:rPr lang="ja-JP" altLang="en-US" u="sng" dirty="0">
                <a:solidFill>
                  <a:srgbClr val="FF0000"/>
                </a:solidFill>
              </a:rPr>
              <a:t>ラプラスの定理</a:t>
            </a:r>
            <a:r>
              <a:rPr lang="ja-JP" altLang="en-US" dirty="0"/>
              <a:t>（</a:t>
            </a:r>
            <a:r>
              <a:rPr lang="en-US" altLang="ja-JP" dirty="0"/>
              <a:t>De </a:t>
            </a:r>
            <a:r>
              <a:rPr lang="en-US" altLang="ja-JP" dirty="0" err="1"/>
              <a:t>Moivre</a:t>
            </a:r>
            <a:r>
              <a:rPr lang="en-US" altLang="ja-JP" dirty="0"/>
              <a:t>-Laplace’s theorem</a:t>
            </a:r>
            <a:r>
              <a:rPr lang="ja-JP" altLang="en-US" dirty="0"/>
              <a:t>）と呼ばれる．（</a:t>
            </a:r>
            <a:r>
              <a:rPr lang="en-US" altLang="ja-JP" dirty="0"/>
              <a:t>18</a:t>
            </a:r>
            <a:r>
              <a:rPr lang="ja-JP" altLang="en-US" dirty="0"/>
              <a:t>世紀）</a:t>
            </a:r>
            <a:endParaRPr lang="en-US" altLang="ja-JP"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 2"/>
              <p:cNvSpPr>
                <a:spLocks noGrp="1"/>
              </p:cNvSpPr>
              <p:nvPr>
                <p:ph idx="1"/>
              </p:nvPr>
            </p:nvSpPr>
            <p:spPr/>
            <p:txBody>
              <a:bodyPr/>
              <a:lstStyle/>
              <a:p>
                <a:r>
                  <a:rPr lang="en-US" altLang="ja-JP" i="1" dirty="0">
                    <a:latin typeface="Times New Roman" panose="02020603050405020304" pitchFamily="18" charset="0"/>
                    <a:cs typeface="Times New Roman" panose="02020603050405020304" pitchFamily="18" charset="0"/>
                  </a:rPr>
                  <a:t>n</a:t>
                </a:r>
                <a:r>
                  <a:rPr lang="en-US" altLang="ja-JP" dirty="0"/>
                  <a:t> </a:t>
                </a:r>
                <a:r>
                  <a:rPr lang="ja-JP" altLang="en-US" dirty="0"/>
                  <a:t>回のベルヌーイ試行（成功確率 </a:t>
                </a:r>
                <a:r>
                  <a:rPr lang="en-US" altLang="ja-JP" i="1" dirty="0">
                    <a:latin typeface="Times New Roman" pitchFamily="18" charset="0"/>
                    <a:cs typeface="Times New Roman" pitchFamily="18" charset="0"/>
                  </a:rPr>
                  <a:t>p</a:t>
                </a:r>
                <a:r>
                  <a:rPr lang="ja-JP" altLang="en-US" dirty="0"/>
                  <a:t>）での，</a:t>
                </a:r>
                <a:r>
                  <a:rPr lang="en-US" altLang="ja-JP" i="1" dirty="0" err="1">
                    <a:latin typeface="Times New Roman" panose="02020603050405020304" pitchFamily="18" charset="0"/>
                    <a:cs typeface="Times New Roman" panose="02020603050405020304" pitchFamily="18" charset="0"/>
                  </a:rPr>
                  <a:t>i</a:t>
                </a:r>
                <a:r>
                  <a:rPr lang="en-US" altLang="ja-JP" dirty="0"/>
                  <a:t> </a:t>
                </a:r>
                <a:r>
                  <a:rPr lang="ja-JP" altLang="en-US" dirty="0"/>
                  <a:t>回目の試行の結果を確率変数 </a:t>
                </a:r>
                <a14:m>
                  <m:oMath xmlns:m="http://schemas.openxmlformats.org/officeDocument/2006/math">
                    <m:sSub>
                      <m:sSubPr>
                        <m:ctrlPr>
                          <a:rPr lang="en-US" altLang="ja-JP" i="1" smtClean="0">
                            <a:latin typeface="Cambria Math" panose="02040503050406030204" pitchFamily="18" charset="0"/>
                          </a:rPr>
                        </m:ctrlPr>
                      </m:sSubPr>
                      <m:e>
                        <m:r>
                          <a:rPr lang="en-US" altLang="ja-JP" b="0" i="1" smtClean="0">
                            <a:latin typeface="Cambria Math" panose="02040503050406030204" pitchFamily="18" charset="0"/>
                          </a:rPr>
                          <m:t>𝑋</m:t>
                        </m:r>
                      </m:e>
                      <m:sub>
                        <m:r>
                          <a:rPr lang="en-US" altLang="ja-JP" b="0" i="1" smtClean="0">
                            <a:latin typeface="Cambria Math" panose="02040503050406030204" pitchFamily="18" charset="0"/>
                          </a:rPr>
                          <m:t>𝑖</m:t>
                        </m:r>
                      </m:sub>
                    </m:sSub>
                  </m:oMath>
                </a14:m>
                <a:r>
                  <a:rPr lang="ja-JP" altLang="en-US" dirty="0"/>
                  <a:t> で表す．</a:t>
                </a:r>
                <a:endParaRPr lang="en-US" altLang="ja-JP" dirty="0"/>
              </a:p>
              <a:p>
                <a:r>
                  <a:rPr lang="ja-JP" altLang="en-US" dirty="0">
                    <a:latin typeface="Times New Roman" pitchFamily="18" charset="0"/>
                    <a:cs typeface="Times New Roman" pitchFamily="18" charset="0"/>
                  </a:rPr>
                  <a:t>成功のとき</a:t>
                </a:r>
                <a14:m>
                  <m:oMath xmlns:m="http://schemas.openxmlformats.org/officeDocument/2006/math">
                    <m:r>
                      <a:rPr lang="en-US" altLang="ja-JP" b="0" i="0" smtClean="0">
                        <a:latin typeface="Cambria Math" panose="02040503050406030204" pitchFamily="18" charset="0"/>
                        <a:cs typeface="Times New Roman" pitchFamily="18" charset="0"/>
                      </a:rPr>
                      <m:t> </m:t>
                    </m:r>
                    <m:sSub>
                      <m:sSubPr>
                        <m:ctrlPr>
                          <a:rPr lang="en-US" altLang="ja-JP" b="0" i="1" smtClean="0">
                            <a:latin typeface="Cambria Math" panose="02040503050406030204" pitchFamily="18" charset="0"/>
                            <a:cs typeface="Times New Roman" pitchFamily="18" charset="0"/>
                          </a:rPr>
                        </m:ctrlPr>
                      </m:sSubPr>
                      <m:e>
                        <m:r>
                          <a:rPr lang="en-US" altLang="ja-JP" b="0" i="1" smtClean="0">
                            <a:latin typeface="Cambria Math" panose="02040503050406030204" pitchFamily="18" charset="0"/>
                            <a:cs typeface="Times New Roman" pitchFamily="18" charset="0"/>
                          </a:rPr>
                          <m:t>𝑋</m:t>
                        </m:r>
                      </m:e>
                      <m:sub>
                        <m:r>
                          <a:rPr lang="en-US" altLang="ja-JP" b="0" i="1" smtClean="0">
                            <a:latin typeface="Cambria Math" panose="02040503050406030204" pitchFamily="18" charset="0"/>
                            <a:cs typeface="Times New Roman" pitchFamily="18" charset="0"/>
                          </a:rPr>
                          <m:t>𝑖</m:t>
                        </m:r>
                      </m:sub>
                    </m:sSub>
                    <m:r>
                      <a:rPr lang="en-US" altLang="ja-JP" b="0" i="1" smtClean="0">
                        <a:latin typeface="Cambria Math" panose="02040503050406030204" pitchFamily="18" charset="0"/>
                        <a:cs typeface="Times New Roman" pitchFamily="18" charset="0"/>
                      </a:rPr>
                      <m:t>=1</m:t>
                    </m:r>
                  </m:oMath>
                </a14:m>
                <a:r>
                  <a:rPr kumimoji="1" lang="ja-JP" altLang="en-US" dirty="0">
                    <a:latin typeface="Times New Roman" pitchFamily="18" charset="0"/>
                    <a:cs typeface="Times New Roman" pitchFamily="18" charset="0"/>
                  </a:rPr>
                  <a:t>，失敗のとき</a:t>
                </a:r>
                <a14:m>
                  <m:oMath xmlns:m="http://schemas.openxmlformats.org/officeDocument/2006/math">
                    <m:sSub>
                      <m:sSubPr>
                        <m:ctrlPr>
                          <a:rPr lang="en-US" altLang="ja-JP" i="1">
                            <a:latin typeface="Cambria Math" panose="02040503050406030204" pitchFamily="18" charset="0"/>
                            <a:cs typeface="Times New Roman" pitchFamily="18" charset="0"/>
                          </a:rPr>
                        </m:ctrlPr>
                      </m:sSubPr>
                      <m:e>
                        <m:r>
                          <a:rPr lang="en-US" altLang="ja-JP" b="0" i="1" smtClean="0">
                            <a:latin typeface="Cambria Math" panose="02040503050406030204" pitchFamily="18" charset="0"/>
                            <a:cs typeface="Times New Roman" pitchFamily="18" charset="0"/>
                          </a:rPr>
                          <m:t> </m:t>
                        </m:r>
                        <m:r>
                          <a:rPr lang="en-US" altLang="ja-JP" i="1">
                            <a:latin typeface="Cambria Math" panose="02040503050406030204" pitchFamily="18" charset="0"/>
                            <a:cs typeface="Times New Roman" pitchFamily="18" charset="0"/>
                          </a:rPr>
                          <m:t>𝑋</m:t>
                        </m:r>
                      </m:e>
                      <m:sub>
                        <m:r>
                          <a:rPr lang="en-US" altLang="ja-JP" i="1">
                            <a:latin typeface="Cambria Math" panose="02040503050406030204" pitchFamily="18" charset="0"/>
                            <a:cs typeface="Times New Roman" pitchFamily="18" charset="0"/>
                          </a:rPr>
                          <m:t>𝑖</m:t>
                        </m:r>
                      </m:sub>
                    </m:sSub>
                    <m:r>
                      <a:rPr lang="en-US" altLang="ja-JP" i="1">
                        <a:latin typeface="Cambria Math" panose="02040503050406030204" pitchFamily="18" charset="0"/>
                        <a:cs typeface="Times New Roman" pitchFamily="18" charset="0"/>
                      </a:rPr>
                      <m:t>=</m:t>
                    </m:r>
                    <m:r>
                      <a:rPr lang="en-US" altLang="ja-JP" b="0" i="1" smtClean="0">
                        <a:latin typeface="Cambria Math" panose="02040503050406030204" pitchFamily="18" charset="0"/>
                        <a:cs typeface="Times New Roman" pitchFamily="18" charset="0"/>
                      </a:rPr>
                      <m:t>0</m:t>
                    </m:r>
                  </m:oMath>
                </a14:m>
                <a:r>
                  <a:rPr kumimoji="1" lang="ja-JP" altLang="en-US" dirty="0">
                    <a:latin typeface="Times New Roman" pitchFamily="18" charset="0"/>
                    <a:cs typeface="Times New Roman" pitchFamily="18" charset="0"/>
                  </a:rPr>
                  <a:t> とする</a:t>
                </a:r>
                <a:r>
                  <a:rPr kumimoji="1" lang="en-US" altLang="ja-JP" dirty="0">
                    <a:latin typeface="Times New Roman" pitchFamily="18" charset="0"/>
                    <a:cs typeface="Times New Roman" pitchFamily="18" charset="0"/>
                  </a:rPr>
                  <a:t>.</a:t>
                </a:r>
              </a:p>
              <a:p>
                <a:r>
                  <a:rPr lang="ja-JP" altLang="en-US" dirty="0"/>
                  <a:t>この確率分布の期待値は</a:t>
                </a:r>
                <a:endParaRPr lang="en-US" altLang="ja-JP" dirty="0"/>
              </a:p>
              <a:p>
                <a:endParaRPr kumimoji="1" lang="en-US" altLang="ja-JP" dirty="0"/>
              </a:p>
              <a:p>
                <a:r>
                  <a:rPr lang="ja-JP" altLang="en-US" dirty="0"/>
                  <a:t>分散は</a:t>
                </a:r>
                <a:endParaRPr lang="en-US" altLang="ja-JP" dirty="0"/>
              </a:p>
            </p:txBody>
          </p:sp>
        </mc:Choice>
        <mc:Fallback xmlns="">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2"/>
                <a:stretch>
                  <a:fillRect l="-1704" t="-2426" r="-59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C8325FBE-F28F-45D1-A3AD-6A3D484BB257}"/>
                  </a:ext>
                </a:extLst>
              </p:cNvPr>
              <p:cNvSpPr txBox="1"/>
              <p:nvPr/>
            </p:nvSpPr>
            <p:spPr>
              <a:xfrm>
                <a:off x="1665964" y="3873391"/>
                <a:ext cx="426347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𝐸</m:t>
                      </m:r>
                      <m:d>
                        <m:dPr>
                          <m:begChr m:val="["/>
                          <m:endChr m:val="]"/>
                          <m:ctrlPr>
                            <a:rPr kumimoji="1" lang="en-US" altLang="ja-JP" sz="2800" b="0" i="1" smtClean="0">
                              <a:latin typeface="Cambria Math" panose="02040503050406030204" pitchFamily="18" charset="0"/>
                            </a:rPr>
                          </m:ctrlPr>
                        </m:dPr>
                        <m:e>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𝑋</m:t>
                              </m:r>
                            </m:e>
                            <m:sub>
                              <m:r>
                                <a:rPr kumimoji="1" lang="en-US" altLang="ja-JP" sz="2800" b="0" i="1" smtClean="0">
                                  <a:latin typeface="Cambria Math" panose="02040503050406030204" pitchFamily="18" charset="0"/>
                                </a:rPr>
                                <m:t>𝑖</m:t>
                              </m:r>
                            </m:sub>
                          </m:sSub>
                        </m:e>
                      </m:d>
                      <m:r>
                        <a:rPr kumimoji="1" lang="en-US" altLang="ja-JP" sz="2800" b="0" i="1" smtClean="0">
                          <a:latin typeface="Cambria Math" panose="02040503050406030204" pitchFamily="18" charset="0"/>
                        </a:rPr>
                        <m:t>=1</m:t>
                      </m:r>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𝑝</m:t>
                      </m:r>
                      <m:r>
                        <a:rPr kumimoji="1" lang="en-US" altLang="ja-JP" sz="2800" b="0" i="1" smtClean="0">
                          <a:latin typeface="Cambria Math" panose="02040503050406030204" pitchFamily="18" charset="0"/>
                          <a:ea typeface="Cambria Math" panose="02040503050406030204" pitchFamily="18" charset="0"/>
                        </a:rPr>
                        <m:t>+0×</m:t>
                      </m:r>
                      <m:r>
                        <a:rPr kumimoji="1" lang="en-US" altLang="ja-JP" sz="2800" b="0" i="1" smtClean="0">
                          <a:latin typeface="Cambria Math" panose="02040503050406030204" pitchFamily="18" charset="0"/>
                          <a:ea typeface="Cambria Math" panose="02040503050406030204" pitchFamily="18" charset="0"/>
                        </a:rPr>
                        <m:t>𝑞</m:t>
                      </m:r>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𝑝</m:t>
                      </m:r>
                    </m:oMath>
                  </m:oMathPara>
                </a14:m>
                <a:endParaRPr kumimoji="1" lang="ja-JP" altLang="en-US" sz="2800" dirty="0"/>
              </a:p>
            </p:txBody>
          </p:sp>
        </mc:Choice>
        <mc:Fallback xmlns="">
          <p:sp>
            <p:nvSpPr>
              <p:cNvPr id="6" name="テキスト ボックス 5">
                <a:extLst>
                  <a:ext uri="{FF2B5EF4-FFF2-40B4-BE49-F238E27FC236}">
                    <a16:creationId xmlns:a16="http://schemas.microsoft.com/office/drawing/2014/main" id="{C8325FBE-F28F-45D1-A3AD-6A3D484BB257}"/>
                  </a:ext>
                </a:extLst>
              </p:cNvPr>
              <p:cNvSpPr txBox="1">
                <a:spLocks noRot="1" noChangeAspect="1" noMove="1" noResize="1" noEditPoints="1" noAdjustHandles="1" noChangeArrowheads="1" noChangeShapeType="1" noTextEdit="1"/>
              </p:cNvSpPr>
              <p:nvPr/>
            </p:nvSpPr>
            <p:spPr>
              <a:xfrm>
                <a:off x="1665964" y="3873391"/>
                <a:ext cx="4263475" cy="430887"/>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52872D9F-A544-4E51-B20F-8BD400402448}"/>
                  </a:ext>
                </a:extLst>
              </p:cNvPr>
              <p:cNvSpPr txBox="1"/>
              <p:nvPr/>
            </p:nvSpPr>
            <p:spPr>
              <a:xfrm>
                <a:off x="1475656" y="4941168"/>
                <a:ext cx="4488152" cy="13504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𝑉</m:t>
                      </m:r>
                      <m:d>
                        <m:dPr>
                          <m:begChr m:val="["/>
                          <m:endChr m:val="]"/>
                          <m:ctrlPr>
                            <a:rPr kumimoji="1" lang="en-US" altLang="ja-JP" sz="2800" b="0" i="1" smtClean="0">
                              <a:latin typeface="Cambria Math" panose="02040503050406030204" pitchFamily="18" charset="0"/>
                            </a:rPr>
                          </m:ctrlPr>
                        </m:dPr>
                        <m:e>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𝑋</m:t>
                              </m:r>
                            </m:e>
                            <m:sub>
                              <m:r>
                                <a:rPr kumimoji="1" lang="en-US" altLang="ja-JP" sz="2800" b="0" i="1" smtClean="0">
                                  <a:latin typeface="Cambria Math" panose="02040503050406030204" pitchFamily="18" charset="0"/>
                                </a:rPr>
                                <m:t>𝑖</m:t>
                              </m:r>
                            </m:sub>
                          </m:sSub>
                        </m:e>
                      </m:d>
                      <m:r>
                        <m:rPr>
                          <m:aln/>
                        </m:rP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𝐸</m:t>
                      </m:r>
                      <m:d>
                        <m:dPr>
                          <m:begChr m:val="["/>
                          <m:endChr m:val="]"/>
                          <m:ctrlPr>
                            <a:rPr kumimoji="1" lang="en-US" altLang="ja-JP" sz="2800" b="0" i="1" smtClean="0">
                              <a:latin typeface="Cambria Math" panose="02040503050406030204" pitchFamily="18" charset="0"/>
                            </a:rPr>
                          </m:ctrlPr>
                        </m:dPr>
                        <m:e>
                          <m:sSubSup>
                            <m:sSubSupPr>
                              <m:ctrlPr>
                                <a:rPr kumimoji="1" lang="en-US" altLang="ja-JP" sz="2800" b="0" i="1" smtClean="0">
                                  <a:latin typeface="Cambria Math" panose="02040503050406030204" pitchFamily="18" charset="0"/>
                                </a:rPr>
                              </m:ctrlPr>
                            </m:sSubSupPr>
                            <m:e>
                              <m:r>
                                <a:rPr kumimoji="1" lang="en-US" altLang="ja-JP" sz="2800" b="0" i="1" smtClean="0">
                                  <a:latin typeface="Cambria Math" panose="02040503050406030204" pitchFamily="18" charset="0"/>
                                </a:rPr>
                                <m:t>𝑋</m:t>
                              </m:r>
                            </m:e>
                            <m:sub>
                              <m:r>
                                <a:rPr kumimoji="1" lang="en-US" altLang="ja-JP" sz="2800" b="0" i="1" smtClean="0">
                                  <a:latin typeface="Cambria Math" panose="02040503050406030204" pitchFamily="18" charset="0"/>
                                </a:rPr>
                                <m:t>𝑖</m:t>
                              </m:r>
                            </m:sub>
                            <m:sup>
                              <m:r>
                                <a:rPr kumimoji="1" lang="en-US" altLang="ja-JP" sz="2800" b="0" i="1" smtClean="0">
                                  <a:latin typeface="Cambria Math" panose="02040503050406030204" pitchFamily="18" charset="0"/>
                                </a:rPr>
                                <m:t>2</m:t>
                              </m:r>
                            </m:sup>
                          </m:sSubSup>
                        </m:e>
                      </m:d>
                      <m:r>
                        <a:rPr kumimoji="1" lang="en-US" altLang="ja-JP" sz="2800" b="0" i="1" smtClean="0">
                          <a:latin typeface="Cambria Math" panose="02040503050406030204" pitchFamily="18" charset="0"/>
                        </a:rPr>
                        <m:t>−</m:t>
                      </m:r>
                      <m:sSup>
                        <m:sSupPr>
                          <m:ctrlPr>
                            <a:rPr kumimoji="1" lang="en-US" altLang="ja-JP" sz="2800" b="0" i="1" smtClean="0">
                              <a:latin typeface="Cambria Math" panose="02040503050406030204" pitchFamily="18" charset="0"/>
                            </a:rPr>
                          </m:ctrlPr>
                        </m:sSupPr>
                        <m:e>
                          <m:d>
                            <m:dPr>
                              <m:begChr m:val="{"/>
                              <m:endChr m:val="}"/>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𝐸</m:t>
                              </m:r>
                              <m:d>
                                <m:dPr>
                                  <m:begChr m:val="["/>
                                  <m:endChr m:val="]"/>
                                  <m:ctrlPr>
                                    <a:rPr kumimoji="1" lang="en-US" altLang="ja-JP" sz="2800" b="0" i="1" smtClean="0">
                                      <a:latin typeface="Cambria Math" panose="02040503050406030204" pitchFamily="18" charset="0"/>
                                    </a:rPr>
                                  </m:ctrlPr>
                                </m:dPr>
                                <m:e>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𝑋</m:t>
                                      </m:r>
                                    </m:e>
                                    <m:sub>
                                      <m:r>
                                        <a:rPr kumimoji="1" lang="en-US" altLang="ja-JP" sz="2800" b="0" i="1" smtClean="0">
                                          <a:latin typeface="Cambria Math" panose="02040503050406030204" pitchFamily="18" charset="0"/>
                                        </a:rPr>
                                        <m:t>𝑖</m:t>
                                      </m:r>
                                    </m:sub>
                                  </m:sSub>
                                </m:e>
                              </m:d>
                            </m:e>
                          </m:d>
                        </m:e>
                        <m:sup>
                          <m:r>
                            <a:rPr kumimoji="1" lang="en-US" altLang="ja-JP" sz="2800" b="0" i="1" smtClean="0">
                              <a:latin typeface="Cambria Math" panose="02040503050406030204" pitchFamily="18" charset="0"/>
                            </a:rPr>
                            <m:t>2</m:t>
                          </m:r>
                        </m:sup>
                      </m:sSup>
                      <m:r>
                        <m:rPr>
                          <m:brk m:alnAt="1"/>
                        </m:rPr>
                        <a:rPr kumimoji="1" lang="en-US" altLang="ja-JP" sz="2800" b="0" i="0" smtClean="0">
                          <a:latin typeface="Cambria Math" panose="02040503050406030204" pitchFamily="18" charset="0"/>
                        </a:rPr>
                        <m:t>=</m:t>
                      </m:r>
                      <m:sSup>
                        <m:sSupPr>
                          <m:ctrlPr>
                            <a:rPr kumimoji="1" lang="en-US" altLang="ja-JP" sz="2800" b="0" i="1" smtClean="0">
                              <a:latin typeface="Cambria Math" panose="02040503050406030204" pitchFamily="18" charset="0"/>
                            </a:rPr>
                          </m:ctrlPr>
                        </m:sSupPr>
                        <m:e>
                          <m:r>
                            <a:rPr kumimoji="1" lang="en-US" altLang="ja-JP" sz="2800" b="0" i="1" smtClean="0">
                              <a:latin typeface="Cambria Math" panose="02040503050406030204" pitchFamily="18" charset="0"/>
                            </a:rPr>
                            <m:t>1</m:t>
                          </m:r>
                        </m:e>
                        <m:sup>
                          <m:r>
                            <a:rPr kumimoji="1" lang="en-US" altLang="ja-JP" sz="2800" b="0" i="1" smtClean="0">
                              <a:latin typeface="Cambria Math" panose="02040503050406030204" pitchFamily="18" charset="0"/>
                            </a:rPr>
                            <m:t>2</m:t>
                          </m:r>
                        </m:sup>
                      </m:sSup>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𝑝</m:t>
                      </m:r>
                      <m:r>
                        <a:rPr kumimoji="1" lang="en-US" altLang="ja-JP" sz="2800" b="0" i="1" smtClean="0">
                          <a:latin typeface="Cambria Math" panose="02040503050406030204" pitchFamily="18" charset="0"/>
                          <a:ea typeface="Cambria Math" panose="02040503050406030204" pitchFamily="18" charset="0"/>
                        </a:rPr>
                        <m:t>+</m:t>
                      </m:r>
                      <m:sSup>
                        <m:sSupPr>
                          <m:ctrlPr>
                            <a:rPr kumimoji="1" lang="en-US" altLang="ja-JP" sz="2800" b="0" i="1" smtClean="0">
                              <a:latin typeface="Cambria Math" panose="02040503050406030204" pitchFamily="18" charset="0"/>
                              <a:ea typeface="Cambria Math" panose="02040503050406030204" pitchFamily="18" charset="0"/>
                            </a:rPr>
                          </m:ctrlPr>
                        </m:sSupPr>
                        <m:e>
                          <m:r>
                            <a:rPr kumimoji="1" lang="en-US" altLang="ja-JP" sz="2800" b="0" i="1" smtClean="0">
                              <a:latin typeface="Cambria Math" panose="02040503050406030204" pitchFamily="18" charset="0"/>
                              <a:ea typeface="Cambria Math" panose="02040503050406030204" pitchFamily="18" charset="0"/>
                            </a:rPr>
                            <m:t>0</m:t>
                          </m:r>
                        </m:e>
                        <m:sup>
                          <m:r>
                            <a:rPr kumimoji="1" lang="en-US" altLang="ja-JP" sz="2800" b="0" i="1" smtClean="0">
                              <a:latin typeface="Cambria Math" panose="02040503050406030204" pitchFamily="18" charset="0"/>
                              <a:ea typeface="Cambria Math" panose="02040503050406030204" pitchFamily="18" charset="0"/>
                            </a:rPr>
                            <m:t>2</m:t>
                          </m:r>
                        </m:sup>
                      </m:sSup>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𝑞</m:t>
                      </m:r>
                      <m:r>
                        <a:rPr kumimoji="1" lang="en-US" altLang="ja-JP" sz="2800" b="0" i="1" smtClean="0">
                          <a:latin typeface="Cambria Math" panose="02040503050406030204" pitchFamily="18" charset="0"/>
                          <a:ea typeface="Cambria Math" panose="02040503050406030204" pitchFamily="18" charset="0"/>
                        </a:rPr>
                        <m:t>−</m:t>
                      </m:r>
                      <m:sSup>
                        <m:sSupPr>
                          <m:ctrlPr>
                            <a:rPr kumimoji="1" lang="en-US" altLang="ja-JP" sz="2800" b="0" i="1" smtClean="0">
                              <a:latin typeface="Cambria Math" panose="02040503050406030204" pitchFamily="18" charset="0"/>
                              <a:ea typeface="Cambria Math" panose="02040503050406030204" pitchFamily="18" charset="0"/>
                            </a:rPr>
                          </m:ctrlPr>
                        </m:sSupPr>
                        <m:e>
                          <m:r>
                            <a:rPr kumimoji="1" lang="en-US" altLang="ja-JP" sz="2800" b="0" i="1" smtClean="0">
                              <a:latin typeface="Cambria Math" panose="02040503050406030204" pitchFamily="18" charset="0"/>
                              <a:ea typeface="Cambria Math" panose="02040503050406030204" pitchFamily="18" charset="0"/>
                            </a:rPr>
                            <m:t>𝑝</m:t>
                          </m:r>
                        </m:e>
                        <m:sup>
                          <m:r>
                            <a:rPr kumimoji="1" lang="en-US" altLang="ja-JP" sz="2800" b="0" i="1" smtClean="0">
                              <a:latin typeface="Cambria Math" panose="02040503050406030204" pitchFamily="18" charset="0"/>
                              <a:ea typeface="Cambria Math" panose="02040503050406030204" pitchFamily="18" charset="0"/>
                            </a:rPr>
                            <m:t>2</m:t>
                          </m:r>
                        </m:sup>
                      </m:sSup>
                      <m:r>
                        <m:rPr>
                          <m:brk m:alnAt="1"/>
                        </m:rP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𝑝</m:t>
                      </m:r>
                      <m:d>
                        <m:dPr>
                          <m:ctrlPr>
                            <a:rPr kumimoji="1" lang="en-US" altLang="ja-JP" sz="2800" b="0" i="1" smtClean="0">
                              <a:latin typeface="Cambria Math" panose="02040503050406030204" pitchFamily="18" charset="0"/>
                              <a:ea typeface="Cambria Math" panose="02040503050406030204" pitchFamily="18" charset="0"/>
                            </a:rPr>
                          </m:ctrlPr>
                        </m:dPr>
                        <m:e>
                          <m:r>
                            <a:rPr kumimoji="1" lang="en-US" altLang="ja-JP" sz="2800" b="0" i="1" smtClean="0">
                              <a:latin typeface="Cambria Math" panose="02040503050406030204" pitchFamily="18" charset="0"/>
                              <a:ea typeface="Cambria Math" panose="02040503050406030204" pitchFamily="18" charset="0"/>
                            </a:rPr>
                            <m:t>1−</m:t>
                          </m:r>
                          <m:r>
                            <a:rPr kumimoji="1" lang="en-US" altLang="ja-JP" sz="2800" b="0" i="1" smtClean="0">
                              <a:latin typeface="Cambria Math" panose="02040503050406030204" pitchFamily="18" charset="0"/>
                              <a:ea typeface="Cambria Math" panose="02040503050406030204" pitchFamily="18" charset="0"/>
                            </a:rPr>
                            <m:t>𝑝</m:t>
                          </m:r>
                        </m:e>
                      </m:d>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𝑝𝑞</m:t>
                      </m:r>
                    </m:oMath>
                  </m:oMathPara>
                </a14:m>
                <a:endParaRPr kumimoji="1" lang="ja-JP" altLang="en-US" sz="2800" dirty="0"/>
              </a:p>
            </p:txBody>
          </p:sp>
        </mc:Choice>
        <mc:Fallback xmlns="">
          <p:sp>
            <p:nvSpPr>
              <p:cNvPr id="7" name="テキスト ボックス 6">
                <a:extLst>
                  <a:ext uri="{FF2B5EF4-FFF2-40B4-BE49-F238E27FC236}">
                    <a16:creationId xmlns:a16="http://schemas.microsoft.com/office/drawing/2014/main" id="{52872D9F-A544-4E51-B20F-8BD400402448}"/>
                  </a:ext>
                </a:extLst>
              </p:cNvPr>
              <p:cNvSpPr txBox="1">
                <a:spLocks noRot="1" noChangeAspect="1" noMove="1" noResize="1" noEditPoints="1" noAdjustHandles="1" noChangeArrowheads="1" noChangeShapeType="1" noTextEdit="1"/>
              </p:cNvSpPr>
              <p:nvPr/>
            </p:nvSpPr>
            <p:spPr>
              <a:xfrm>
                <a:off x="1475656" y="4941168"/>
                <a:ext cx="4488152" cy="1350498"/>
              </a:xfrm>
              <a:prstGeom prst="rect">
                <a:avLst/>
              </a:prstGeom>
              <a:blipFill>
                <a:blip r:embed="rId4"/>
                <a:stretch>
                  <a:fillRect r="-5435"/>
                </a:stretch>
              </a:blipFill>
            </p:spPr>
            <p:txBody>
              <a:bodyPr/>
              <a:lstStyle/>
              <a:p>
                <a:r>
                  <a:rPr lang="ja-JP" altLang="en-US">
                    <a:noFill/>
                  </a:rPr>
                  <a:t> </a:t>
                </a:r>
              </a:p>
            </p:txBody>
          </p:sp>
        </mc:Fallback>
      </mc:AlternateContent>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 2"/>
              <p:cNvSpPr>
                <a:spLocks noGrp="1"/>
              </p:cNvSpPr>
              <p:nvPr>
                <p:ph idx="1"/>
              </p:nvPr>
            </p:nvSpPr>
            <p:spPr/>
            <p:txBody>
              <a:bodyPr>
                <a:normAutofit/>
              </a:bodyPr>
              <a:lstStyle/>
              <a:p>
                <a:r>
                  <a:rPr lang="ja-JP" altLang="en-US" dirty="0"/>
                  <a:t>大きさ </a:t>
                </a:r>
                <a:r>
                  <a:rPr lang="en-US" altLang="ja-JP" i="1" dirty="0">
                    <a:latin typeface="Times New Roman" pitchFamily="18" charset="0"/>
                    <a:cs typeface="Times New Roman" pitchFamily="18" charset="0"/>
                  </a:rPr>
                  <a:t>n</a:t>
                </a:r>
                <a:r>
                  <a:rPr lang="en-US" altLang="ja-JP" dirty="0"/>
                  <a:t> </a:t>
                </a:r>
                <a:r>
                  <a:rPr lang="ja-JP" altLang="en-US" dirty="0"/>
                  <a:t>の無作為標本（</a:t>
                </a:r>
                <a:r>
                  <a:rPr lang="en-US" altLang="ja-JP" i="1" dirty="0">
                    <a:latin typeface="Times New Roman" panose="02020603050405020304" pitchFamily="18" charset="0"/>
                    <a:cs typeface="Times New Roman" panose="02020603050405020304" pitchFamily="18" charset="0"/>
                  </a:rPr>
                  <a:t>n</a:t>
                </a:r>
                <a:r>
                  <a:rPr lang="en-US" altLang="ja-JP" dirty="0"/>
                  <a:t> </a:t>
                </a:r>
                <a:r>
                  <a:rPr lang="ja-JP" altLang="en-US" dirty="0"/>
                  <a:t>回のベルヌーイ試行）における標本平均は成功割合である．</a:t>
                </a:r>
                <a:endParaRPr lang="en-US" altLang="ja-JP" dirty="0"/>
              </a:p>
              <a:p>
                <a:endParaRPr lang="en-US" altLang="ja-JP" dirty="0"/>
              </a:p>
              <a:p>
                <a:r>
                  <a:rPr lang="en-US" altLang="ja-JP" i="1" dirty="0">
                    <a:latin typeface="Times New Roman" pitchFamily="18" charset="0"/>
                    <a:cs typeface="Times New Roman" pitchFamily="18" charset="0"/>
                  </a:rPr>
                  <a:t>n</a:t>
                </a:r>
                <a:r>
                  <a:rPr lang="en-US" altLang="ja-JP" dirty="0"/>
                  <a:t> </a:t>
                </a:r>
                <a:r>
                  <a:rPr lang="ja-JP" altLang="en-US" dirty="0"/>
                  <a:t>が大きいとき，この標本平均（成功割合）は，平均 </a:t>
                </a:r>
                <a:r>
                  <a:rPr lang="en-US" altLang="ja-JP" i="1" dirty="0">
                    <a:latin typeface="Times New Roman" pitchFamily="18" charset="0"/>
                    <a:cs typeface="Times New Roman" pitchFamily="18" charset="0"/>
                  </a:rPr>
                  <a:t>p</a:t>
                </a:r>
                <a:r>
                  <a:rPr lang="ja-JP" altLang="en-US" dirty="0"/>
                  <a:t>，分散 </a:t>
                </a:r>
                <a14:m>
                  <m:oMath xmlns:m="http://schemas.openxmlformats.org/officeDocument/2006/math">
                    <m:f>
                      <m:fPr>
                        <m:type m:val="lin"/>
                        <m:ctrlPr>
                          <a:rPr lang="ja-JP" altLang="en-US" i="1" smtClean="0">
                            <a:latin typeface="Cambria Math" panose="02040503050406030204" pitchFamily="18" charset="0"/>
                          </a:rPr>
                        </m:ctrlPr>
                      </m:fPr>
                      <m:num>
                        <m:r>
                          <a:rPr lang="en-US" altLang="ja-JP" b="0" i="1" smtClean="0">
                            <a:latin typeface="Cambria Math" panose="02040503050406030204" pitchFamily="18" charset="0"/>
                          </a:rPr>
                          <m:t>𝑝𝑞</m:t>
                        </m:r>
                      </m:num>
                      <m:den>
                        <m:r>
                          <a:rPr lang="en-US" altLang="ja-JP" b="0" i="1" smtClean="0">
                            <a:latin typeface="Cambria Math" panose="02040503050406030204" pitchFamily="18" charset="0"/>
                          </a:rPr>
                          <m:t>𝑛</m:t>
                        </m:r>
                      </m:den>
                    </m:f>
                  </m:oMath>
                </a14:m>
                <a:r>
                  <a:rPr lang="ja-JP" altLang="en-US" dirty="0"/>
                  <a:t> の正規分布に従う．（中心極限定理）</a:t>
                </a:r>
                <a:endParaRPr lang="en-US" altLang="ja-JP" dirty="0"/>
              </a:p>
              <a:p>
                <a:pPr lvl="1"/>
                <a:r>
                  <a:rPr lang="ja-JP" altLang="en-US" dirty="0"/>
                  <a:t>よって，成功回数（成功割合の </a:t>
                </a:r>
                <a:r>
                  <a:rPr lang="en-US" altLang="ja-JP" i="1" dirty="0">
                    <a:latin typeface="Times New Roman" pitchFamily="18" charset="0"/>
                    <a:cs typeface="Times New Roman" pitchFamily="18" charset="0"/>
                  </a:rPr>
                  <a:t>n</a:t>
                </a:r>
                <a:r>
                  <a:rPr lang="en-US" altLang="ja-JP" dirty="0"/>
                  <a:t> </a:t>
                </a:r>
                <a:r>
                  <a:rPr lang="ja-JP" altLang="en-US" dirty="0"/>
                  <a:t>倍）は，平均 </a:t>
                </a:r>
                <a:r>
                  <a:rPr lang="en-US" altLang="ja-JP" i="1" dirty="0" err="1">
                    <a:latin typeface="Times New Roman" pitchFamily="18" charset="0"/>
                    <a:cs typeface="Times New Roman" pitchFamily="18" charset="0"/>
                  </a:rPr>
                  <a:t>np</a:t>
                </a:r>
                <a:r>
                  <a:rPr lang="ja-JP" altLang="en-US" dirty="0" err="1"/>
                  <a:t>，</a:t>
                </a:r>
                <a:r>
                  <a:rPr lang="ja-JP" altLang="en-US" dirty="0"/>
                  <a:t>分散 </a:t>
                </a:r>
                <a:r>
                  <a:rPr lang="en-US" altLang="ja-JP" i="1" dirty="0" err="1">
                    <a:latin typeface="Times New Roman" pitchFamily="18" charset="0"/>
                    <a:cs typeface="Times New Roman" pitchFamily="18" charset="0"/>
                  </a:rPr>
                  <a:t>npq</a:t>
                </a:r>
                <a:r>
                  <a:rPr lang="en-US" altLang="ja-JP" dirty="0"/>
                  <a:t> </a:t>
                </a:r>
                <a:r>
                  <a:rPr lang="ja-JP" altLang="en-US" dirty="0"/>
                  <a:t>の正規分布に従う．</a:t>
                </a:r>
                <a:endParaRPr lang="en-US" altLang="ja-JP" dirty="0"/>
              </a:p>
              <a:p>
                <a:endParaRPr lang="en-US" altLang="ja-JP" dirty="0"/>
              </a:p>
            </p:txBody>
          </p:sp>
        </mc:Choice>
        <mc:Fallback xmlns="">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2"/>
                <a:stretch>
                  <a:fillRect l="-1704" t="-2426" r="-333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 name="テキスト ボックス 3">
                <a:extLst>
                  <a:ext uri="{FF2B5EF4-FFF2-40B4-BE49-F238E27FC236}">
                    <a16:creationId xmlns:a16="http://schemas.microsoft.com/office/drawing/2014/main" id="{8C7ECA57-B0C1-400B-88F4-183ABA30A7E9}"/>
                  </a:ext>
                </a:extLst>
              </p:cNvPr>
              <p:cNvSpPr txBox="1"/>
              <p:nvPr/>
            </p:nvSpPr>
            <p:spPr>
              <a:xfrm>
                <a:off x="1763688" y="2708920"/>
                <a:ext cx="422846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ja-JP" altLang="en-US" sz="2800" i="1" smtClean="0">
                              <a:latin typeface="Cambria Math" panose="02040503050406030204" pitchFamily="18" charset="0"/>
                            </a:rPr>
                          </m:ctrlPr>
                        </m:accPr>
                        <m:e>
                          <m:r>
                            <a:rPr kumimoji="1" lang="en-US" altLang="ja-JP" sz="2800" b="0" i="1" smtClean="0">
                              <a:latin typeface="Cambria Math" panose="02040503050406030204" pitchFamily="18" charset="0"/>
                            </a:rPr>
                            <m:t>𝑋</m:t>
                          </m:r>
                        </m:e>
                      </m:acc>
                      <m:r>
                        <a:rPr kumimoji="1" lang="en-US" altLang="ja-JP" sz="2800" b="0" i="1" smtClean="0">
                          <a:latin typeface="Cambria Math" panose="02040503050406030204" pitchFamily="18" charset="0"/>
                        </a:rPr>
                        <m:t>=</m:t>
                      </m:r>
                      <m:f>
                        <m:fPr>
                          <m:type m:val="lin"/>
                          <m:ctrlPr>
                            <a:rPr kumimoji="1" lang="en-US" altLang="ja-JP" sz="2800" b="0" i="1" smtClean="0">
                              <a:latin typeface="Cambria Math" panose="02040503050406030204" pitchFamily="18" charset="0"/>
                            </a:rPr>
                          </m:ctrlPr>
                        </m:fPr>
                        <m:num>
                          <m:d>
                            <m:dPr>
                              <m:ctrlPr>
                                <a:rPr kumimoji="1" lang="en-US" altLang="ja-JP" sz="2800" b="0" i="1" smtClean="0">
                                  <a:latin typeface="Cambria Math" panose="02040503050406030204" pitchFamily="18" charset="0"/>
                                </a:rPr>
                              </m:ctrlPr>
                            </m:dPr>
                            <m:e>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𝑋</m:t>
                                  </m:r>
                                </m:e>
                                <m:sub>
                                  <m:r>
                                    <a:rPr kumimoji="1" lang="en-US" altLang="ja-JP" sz="2800" b="0" i="1" smtClean="0">
                                      <a:latin typeface="Cambria Math" panose="02040503050406030204" pitchFamily="18" charset="0"/>
                                    </a:rPr>
                                    <m:t>1</m:t>
                                  </m:r>
                                </m:sub>
                              </m:sSub>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𝑋</m:t>
                                  </m:r>
                                </m:e>
                                <m:sub>
                                  <m:r>
                                    <a:rPr kumimoji="1" lang="en-US" altLang="ja-JP" sz="2800" b="0" i="1" smtClean="0">
                                      <a:latin typeface="Cambria Math" panose="02040503050406030204" pitchFamily="18" charset="0"/>
                                    </a:rPr>
                                    <m:t>2</m:t>
                                  </m:r>
                                </m:sub>
                              </m:sSub>
                              <m: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𝑋</m:t>
                                  </m:r>
                                </m:e>
                                <m:sub>
                                  <m:r>
                                    <a:rPr kumimoji="1" lang="en-US" altLang="ja-JP" sz="2800" b="0" i="1" smtClean="0">
                                      <a:latin typeface="Cambria Math" panose="02040503050406030204" pitchFamily="18" charset="0"/>
                                    </a:rPr>
                                    <m:t>𝑛</m:t>
                                  </m:r>
                                </m:sub>
                              </m:sSub>
                            </m:e>
                          </m:d>
                        </m:num>
                        <m:den>
                          <m:r>
                            <a:rPr kumimoji="1" lang="en-US" altLang="ja-JP" sz="2800" b="0" i="1" smtClean="0">
                              <a:latin typeface="Cambria Math" panose="02040503050406030204" pitchFamily="18" charset="0"/>
                            </a:rPr>
                            <m:t>𝑛</m:t>
                          </m:r>
                        </m:den>
                      </m:f>
                    </m:oMath>
                  </m:oMathPara>
                </a14:m>
                <a:endParaRPr kumimoji="1" lang="ja-JP" altLang="en-US" sz="2800" dirty="0"/>
              </a:p>
            </p:txBody>
          </p:sp>
        </mc:Choice>
        <mc:Fallback xmlns="">
          <p:sp>
            <p:nvSpPr>
              <p:cNvPr id="4" name="テキスト ボックス 3">
                <a:extLst>
                  <a:ext uri="{FF2B5EF4-FFF2-40B4-BE49-F238E27FC236}">
                    <a16:creationId xmlns:a16="http://schemas.microsoft.com/office/drawing/2014/main" id="{8C7ECA57-B0C1-400B-88F4-183ABA30A7E9}"/>
                  </a:ext>
                </a:extLst>
              </p:cNvPr>
              <p:cNvSpPr txBox="1">
                <a:spLocks noRot="1" noChangeAspect="1" noMove="1" noResize="1" noEditPoints="1" noAdjustHandles="1" noChangeArrowheads="1" noChangeShapeType="1" noTextEdit="1"/>
              </p:cNvSpPr>
              <p:nvPr/>
            </p:nvSpPr>
            <p:spPr>
              <a:xfrm>
                <a:off x="1763688" y="2708920"/>
                <a:ext cx="4228465" cy="430887"/>
              </a:xfrm>
              <a:prstGeom prst="rect">
                <a:avLst/>
              </a:prstGeom>
              <a:blipFill>
                <a:blip r:embed="rId3"/>
                <a:stretch>
                  <a:fillRect/>
                </a:stretch>
              </a:blipFill>
            </p:spPr>
            <p:txBody>
              <a:bodyPr/>
              <a:lstStyle/>
              <a:p>
                <a:r>
                  <a:rPr lang="ja-JP" altLang="en-US">
                    <a:noFill/>
                  </a:rPr>
                  <a:t> </a:t>
                </a:r>
              </a:p>
            </p:txBody>
          </p:sp>
        </mc:Fallback>
      </mc:AlternateContent>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中心極限定理に関する演習</a:t>
            </a:r>
          </a:p>
        </p:txBody>
      </p:sp>
      <p:sp>
        <p:nvSpPr>
          <p:cNvPr id="3" name="コンテンツ プレースホルダ 2"/>
          <p:cNvSpPr>
            <a:spLocks noGrp="1"/>
          </p:cNvSpPr>
          <p:nvPr>
            <p:ph idx="1"/>
          </p:nvPr>
        </p:nvSpPr>
        <p:spPr/>
        <p:txBody>
          <a:bodyPr>
            <a:normAutofit/>
          </a:bodyPr>
          <a:lstStyle/>
          <a:p>
            <a:r>
              <a:rPr kumimoji="1" lang="ja-JP" altLang="en-US" dirty="0"/>
              <a:t>エクセルを用いて，章末問題</a:t>
            </a:r>
            <a:r>
              <a:rPr kumimoji="1" lang="en-US" altLang="ja-JP" dirty="0"/>
              <a:t>20</a:t>
            </a:r>
            <a:r>
              <a:rPr kumimoji="1" lang="ja-JP" altLang="en-US" dirty="0"/>
              <a:t>に取り組む．</a:t>
            </a:r>
            <a:endParaRPr kumimoji="1" lang="en-US" altLang="ja-JP" dirty="0"/>
          </a:p>
          <a:p>
            <a:r>
              <a:rPr lang="ja-JP" altLang="en-US" dirty="0"/>
              <a:t>テキスト </a:t>
            </a:r>
            <a:r>
              <a:rPr lang="en-US" altLang="ja-JP" dirty="0"/>
              <a:t>p.131 </a:t>
            </a:r>
            <a:r>
              <a:rPr lang="ja-JP" altLang="en-US" dirty="0"/>
              <a:t>から </a:t>
            </a:r>
            <a:r>
              <a:rPr lang="en-US" altLang="ja-JP" dirty="0"/>
              <a:t>p.132 </a:t>
            </a:r>
            <a:r>
              <a:rPr lang="ja-JP" altLang="en-US" dirty="0"/>
              <a:t>に書かれている標本実験をよく読む．</a:t>
            </a:r>
            <a:r>
              <a:rPr lang="en-US" altLang="ja-JP" dirty="0"/>
              <a:t>0 </a:t>
            </a:r>
            <a:r>
              <a:rPr lang="ja-JP" altLang="en-US" dirty="0"/>
              <a:t>から </a:t>
            </a:r>
            <a:r>
              <a:rPr lang="en-US" altLang="ja-JP" dirty="0"/>
              <a:t>9</a:t>
            </a:r>
            <a:r>
              <a:rPr lang="ja-JP" altLang="en-US" dirty="0"/>
              <a:t> までの乱数を発生させる．</a:t>
            </a:r>
            <a:endParaRPr lang="en-US" altLang="ja-JP" dirty="0"/>
          </a:p>
          <a:p>
            <a:pPr lvl="1">
              <a:buFont typeface="Wingdings" pitchFamily="2" charset="2"/>
              <a:buChar char="Ø"/>
            </a:pPr>
            <a:r>
              <a:rPr lang="ja-JP" altLang="en-US" dirty="0"/>
              <a:t> </a:t>
            </a:r>
            <a:r>
              <a:rPr lang="en-US" altLang="ja-JP" dirty="0"/>
              <a:t>0, 1, 2, 3</a:t>
            </a:r>
            <a:r>
              <a:rPr lang="ja-JP" altLang="en-US" dirty="0"/>
              <a:t> のとき </a:t>
            </a:r>
            <a:r>
              <a:rPr lang="en-US" altLang="ja-JP" i="1" dirty="0">
                <a:latin typeface="Times New Roman" panose="02020603050405020304" pitchFamily="18" charset="0"/>
                <a:cs typeface="Times New Roman" panose="02020603050405020304" pitchFamily="18" charset="0"/>
              </a:rPr>
              <a:t>X</a:t>
            </a:r>
            <a:r>
              <a:rPr lang="en-US" altLang="ja-JP" dirty="0"/>
              <a:t> = 0</a:t>
            </a:r>
          </a:p>
          <a:p>
            <a:pPr lvl="1">
              <a:buFont typeface="Wingdings" pitchFamily="2" charset="2"/>
              <a:buChar char="Ø"/>
            </a:pPr>
            <a:r>
              <a:rPr lang="en-US" altLang="ja-JP" dirty="0"/>
              <a:t> 4, 5 </a:t>
            </a:r>
            <a:r>
              <a:rPr lang="ja-JP" altLang="en-US" dirty="0"/>
              <a:t>のとき </a:t>
            </a:r>
            <a:r>
              <a:rPr lang="en-US" altLang="ja-JP" i="1" dirty="0">
                <a:latin typeface="Times New Roman" panose="02020603050405020304" pitchFamily="18" charset="0"/>
                <a:cs typeface="Times New Roman" panose="02020603050405020304" pitchFamily="18" charset="0"/>
              </a:rPr>
              <a:t>X</a:t>
            </a:r>
            <a:r>
              <a:rPr lang="en-US" altLang="ja-JP" dirty="0"/>
              <a:t> = 1</a:t>
            </a:r>
          </a:p>
          <a:p>
            <a:pPr lvl="1">
              <a:buFont typeface="Wingdings" pitchFamily="2" charset="2"/>
              <a:buChar char="Ø"/>
            </a:pPr>
            <a:r>
              <a:rPr lang="en-US" altLang="ja-JP" dirty="0"/>
              <a:t> 6, 7, 8, 9 </a:t>
            </a:r>
            <a:r>
              <a:rPr lang="ja-JP" altLang="en-US" dirty="0"/>
              <a:t>のとき</a:t>
            </a:r>
            <a:r>
              <a:rPr lang="en-US" altLang="ja-JP" dirty="0"/>
              <a:t> </a:t>
            </a:r>
            <a:r>
              <a:rPr lang="en-US" altLang="ja-JP" i="1" dirty="0">
                <a:latin typeface="Times New Roman" panose="02020603050405020304" pitchFamily="18" charset="0"/>
                <a:cs typeface="Times New Roman" panose="02020603050405020304" pitchFamily="18" charset="0"/>
              </a:rPr>
              <a:t>X</a:t>
            </a:r>
            <a:r>
              <a:rPr lang="en-US" altLang="ja-JP" dirty="0"/>
              <a:t> = 2</a:t>
            </a:r>
          </a:p>
          <a:p>
            <a:r>
              <a:rPr lang="en-US" altLang="ja-JP" dirty="0"/>
              <a:t>R </a:t>
            </a:r>
            <a:r>
              <a:rPr lang="ja-JP" altLang="en-US" dirty="0"/>
              <a:t>でも同じシミュレーションをやってみる．</a:t>
            </a:r>
            <a:endParaRPr lang="en-US" altLang="ja-JP" dirty="0"/>
          </a:p>
          <a:p>
            <a:endParaRPr lang="en-US" altLang="ja-JP"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899F65-F1A7-4BDB-9DB3-5AE142E0A6C1}"/>
              </a:ext>
            </a:extLst>
          </p:cNvPr>
          <p:cNvSpPr>
            <a:spLocks noGrp="1"/>
          </p:cNvSpPr>
          <p:nvPr>
            <p:ph type="title"/>
          </p:nvPr>
        </p:nvSpPr>
        <p:spPr/>
        <p:txBody>
          <a:bodyPr/>
          <a:lstStyle/>
          <a:p>
            <a:r>
              <a:rPr kumimoji="1" lang="ja-JP" altLang="en-US" dirty="0"/>
              <a:t>本章の目的</a:t>
            </a:r>
          </a:p>
        </p:txBody>
      </p:sp>
      <p:sp>
        <p:nvSpPr>
          <p:cNvPr id="3" name="コンテンツ プレースホルダー 2">
            <a:extLst>
              <a:ext uri="{FF2B5EF4-FFF2-40B4-BE49-F238E27FC236}">
                <a16:creationId xmlns:a16="http://schemas.microsoft.com/office/drawing/2014/main" id="{89E145AC-064E-46D2-81AF-46CC7C161A7B}"/>
              </a:ext>
            </a:extLst>
          </p:cNvPr>
          <p:cNvSpPr>
            <a:spLocks noGrp="1"/>
          </p:cNvSpPr>
          <p:nvPr>
            <p:ph idx="1"/>
          </p:nvPr>
        </p:nvSpPr>
        <p:spPr/>
        <p:txBody>
          <a:bodyPr/>
          <a:lstStyle/>
          <a:p>
            <a:r>
              <a:rPr lang="ja-JP" altLang="en-US" dirty="0"/>
              <a:t>本章の目的は，無作為抽出された標本で計算される統計量（標本平均，標本分散）の性質を理解することである．</a:t>
            </a:r>
            <a:endParaRPr lang="en-US" altLang="ja-JP" dirty="0"/>
          </a:p>
          <a:p>
            <a:pPr lvl="1"/>
            <a:r>
              <a:rPr kumimoji="1" lang="ja-JP" altLang="en-US" dirty="0"/>
              <a:t>不偏推定量</a:t>
            </a:r>
            <a:endParaRPr kumimoji="1" lang="en-US" altLang="ja-JP" dirty="0"/>
          </a:p>
          <a:p>
            <a:pPr lvl="1"/>
            <a:r>
              <a:rPr lang="ja-JP" altLang="en-US" dirty="0"/>
              <a:t>大数の法則</a:t>
            </a:r>
            <a:endParaRPr lang="en-US" altLang="ja-JP" dirty="0"/>
          </a:p>
          <a:p>
            <a:pPr lvl="1"/>
            <a:r>
              <a:rPr kumimoji="1" lang="ja-JP" altLang="en-US" dirty="0"/>
              <a:t>中心極限定理</a:t>
            </a:r>
          </a:p>
          <a:p>
            <a:endParaRPr kumimoji="1" lang="ja-JP" altLang="en-US" dirty="0"/>
          </a:p>
        </p:txBody>
      </p:sp>
    </p:spTree>
    <p:extLst>
      <p:ext uri="{BB962C8B-B14F-4D97-AF65-F5344CB8AC3E}">
        <p14:creationId xmlns:p14="http://schemas.microsoft.com/office/powerpoint/2010/main" val="3193565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２．無作為抽出</a:t>
            </a:r>
          </a:p>
        </p:txBody>
      </p:sp>
      <p:sp>
        <p:nvSpPr>
          <p:cNvPr id="3" name="コンテンツ プレースホルダ 2"/>
          <p:cNvSpPr>
            <a:spLocks noGrp="1"/>
          </p:cNvSpPr>
          <p:nvPr>
            <p:ph idx="1"/>
          </p:nvPr>
        </p:nvSpPr>
        <p:spPr/>
        <p:txBody>
          <a:bodyPr>
            <a:normAutofit/>
          </a:bodyPr>
          <a:lstStyle/>
          <a:p>
            <a:r>
              <a:rPr kumimoji="1" lang="ja-JP" altLang="en-US" u="sng" dirty="0">
                <a:solidFill>
                  <a:srgbClr val="FF0000"/>
                </a:solidFill>
              </a:rPr>
              <a:t>標本</a:t>
            </a:r>
            <a:r>
              <a:rPr kumimoji="1" lang="ja-JP" altLang="en-US" dirty="0"/>
              <a:t>（</a:t>
            </a:r>
            <a:r>
              <a:rPr kumimoji="1" lang="en-US" altLang="ja-JP" dirty="0"/>
              <a:t>sample</a:t>
            </a:r>
            <a:r>
              <a:rPr kumimoji="1" lang="ja-JP" altLang="en-US" dirty="0"/>
              <a:t>）：母集団に関する推測を行うための，母集団の一部</a:t>
            </a:r>
            <a:endParaRPr kumimoji="1" lang="en-US" altLang="ja-JP" dirty="0"/>
          </a:p>
          <a:p>
            <a:r>
              <a:rPr kumimoji="1" lang="ja-JP" altLang="en-US" u="sng" dirty="0">
                <a:solidFill>
                  <a:srgbClr val="FF0000"/>
                </a:solidFill>
              </a:rPr>
              <a:t>無作為抽出</a:t>
            </a:r>
            <a:r>
              <a:rPr lang="ja-JP" altLang="en-US" dirty="0"/>
              <a:t>（</a:t>
            </a:r>
            <a:r>
              <a:rPr lang="en-US" altLang="ja-JP" dirty="0"/>
              <a:t>random sampling</a:t>
            </a:r>
            <a:r>
              <a:rPr lang="ja-JP" altLang="en-US" dirty="0"/>
              <a:t>）</a:t>
            </a:r>
            <a:r>
              <a:rPr kumimoji="1" lang="ja-JP" altLang="en-US" dirty="0"/>
              <a:t>：大きさ </a:t>
            </a:r>
            <a:r>
              <a:rPr kumimoji="1" lang="en-US" altLang="ja-JP" i="1" dirty="0">
                <a:latin typeface="Times New Roman" pitchFamily="18" charset="0"/>
                <a:cs typeface="Times New Roman" pitchFamily="18" charset="0"/>
              </a:rPr>
              <a:t>r </a:t>
            </a:r>
            <a:r>
              <a:rPr kumimoji="1" lang="ja-JP" altLang="en-US" dirty="0"/>
              <a:t>の標本において，母集団を構成する個体のどの</a:t>
            </a:r>
            <a:r>
              <a:rPr kumimoji="1" lang="ja-JP" altLang="en-US" i="1" dirty="0">
                <a:latin typeface="Times New Roman" pitchFamily="18" charset="0"/>
                <a:cs typeface="Times New Roman" pitchFamily="18" charset="0"/>
              </a:rPr>
              <a:t> </a:t>
            </a:r>
            <a:r>
              <a:rPr kumimoji="1" lang="en-US" altLang="ja-JP" i="1" dirty="0">
                <a:latin typeface="Times New Roman" pitchFamily="18" charset="0"/>
                <a:cs typeface="Times New Roman" pitchFamily="18" charset="0"/>
              </a:rPr>
              <a:t>r </a:t>
            </a:r>
            <a:r>
              <a:rPr kumimoji="1" lang="ja-JP" altLang="en-US" dirty="0"/>
              <a:t>個の組み合わせも，標本に選ばれる確率が同じになる標本抽出法（テキスト</a:t>
            </a:r>
            <a:r>
              <a:rPr kumimoji="1" lang="en-US" altLang="ja-JP" dirty="0"/>
              <a:t>p.122</a:t>
            </a:r>
            <a:r>
              <a:rPr kumimoji="1" lang="ja-JP" altLang="en-US" dirty="0"/>
              <a:t>）</a:t>
            </a:r>
            <a:endParaRPr kumimoji="1" lang="en-US" altLang="ja-JP" dirty="0"/>
          </a:p>
          <a:p>
            <a:pPr lvl="1">
              <a:buFont typeface="Wingdings" pitchFamily="2" charset="2"/>
              <a:buChar char="u"/>
            </a:pPr>
            <a:r>
              <a:rPr lang="ja-JP" altLang="en-US" dirty="0"/>
              <a:t>どの個体が</a:t>
            </a:r>
            <a:r>
              <a:rPr kumimoji="1" lang="ja-JP" altLang="en-US" dirty="0"/>
              <a:t>標本に選ばれるか（どのような測定値が出現するか）は，純粋に運のみで決まる</a:t>
            </a:r>
            <a:br>
              <a:rPr kumimoji="1" lang="en-US" altLang="ja-JP" dirty="0"/>
            </a:br>
            <a:r>
              <a:rPr kumimoji="1" lang="ja-JP" altLang="en-US" dirty="0"/>
              <a:t>→　確率的な議論が可能になる</a:t>
            </a:r>
            <a:endParaRPr kumimoji="1" lang="en-US" altLang="ja-JP" dirty="0"/>
          </a:p>
          <a:p>
            <a:pPr lvl="1">
              <a:buFont typeface="Wingdings" pitchFamily="2" charset="2"/>
              <a:buChar char="u"/>
            </a:pPr>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標本は母集団の一部だから，母集団に関する推測には誤差（</a:t>
            </a:r>
            <a:r>
              <a:rPr lang="ja-JP" altLang="en-US" u="sng" dirty="0">
                <a:solidFill>
                  <a:srgbClr val="FF0000"/>
                </a:solidFill>
              </a:rPr>
              <a:t>標本誤差</a:t>
            </a:r>
            <a:r>
              <a:rPr lang="ja-JP" altLang="en-US" dirty="0"/>
              <a:t>）が入り込む．</a:t>
            </a:r>
            <a:endParaRPr lang="en-US" altLang="ja-JP" dirty="0"/>
          </a:p>
          <a:p>
            <a:pPr lvl="1"/>
            <a:r>
              <a:rPr kumimoji="1" lang="ja-JP" altLang="en-US" dirty="0"/>
              <a:t>例えば，表の出る確率が本当は </a:t>
            </a:r>
            <a:r>
              <a:rPr kumimoji="1" lang="en-US" altLang="ja-JP" dirty="0"/>
              <a:t>½ </a:t>
            </a:r>
            <a:r>
              <a:rPr kumimoji="1" lang="ja-JP" altLang="en-US" dirty="0"/>
              <a:t>であるコインを</a:t>
            </a:r>
            <a:r>
              <a:rPr kumimoji="1" lang="en-US" altLang="ja-JP" dirty="0"/>
              <a:t>100</a:t>
            </a:r>
            <a:r>
              <a:rPr kumimoji="1" lang="ja-JP" altLang="en-US" dirty="0"/>
              <a:t>回投げて，表が</a:t>
            </a:r>
            <a:r>
              <a:rPr lang="en-US" altLang="ja-JP" dirty="0"/>
              <a:t>60</a:t>
            </a:r>
            <a:r>
              <a:rPr kumimoji="1" lang="ja-JP" altLang="en-US" dirty="0"/>
              <a:t>回出たとする．</a:t>
            </a:r>
            <a:endParaRPr kumimoji="1" lang="en-US" altLang="ja-JP" dirty="0"/>
          </a:p>
          <a:p>
            <a:pPr lvl="1"/>
            <a:r>
              <a:rPr lang="ja-JP" altLang="en-US" dirty="0"/>
              <a:t>このことから，「このコインの表の出る確率は</a:t>
            </a:r>
            <a:r>
              <a:rPr lang="en-US" altLang="ja-JP" dirty="0"/>
              <a:t>0.6</a:t>
            </a:r>
            <a:r>
              <a:rPr lang="ja-JP" altLang="en-US" dirty="0"/>
              <a:t>である」と推測したならば，ここには </a:t>
            </a:r>
            <a:r>
              <a:rPr lang="en-US" altLang="ja-JP" dirty="0"/>
              <a:t>0.1 </a:t>
            </a:r>
            <a:r>
              <a:rPr lang="ja-JP" altLang="en-US" dirty="0"/>
              <a:t>の誤差が生じたことになる．</a:t>
            </a:r>
            <a:endParaRPr lang="en-US" altLang="ja-JP" dirty="0"/>
          </a:p>
          <a:p>
            <a:pPr lvl="1"/>
            <a:r>
              <a:rPr kumimoji="1" lang="ja-JP" altLang="en-US" dirty="0"/>
              <a:t>しかし，こうした</a:t>
            </a:r>
            <a:r>
              <a:rPr kumimoji="1" lang="ja-JP" altLang="en-US" u="sng" dirty="0"/>
              <a:t>完全に偶然によって生じる誤差は，その大きさを評価できる</a:t>
            </a:r>
            <a:r>
              <a:rPr kumimoji="1" lang="ja-JP" altLang="en-US" dirty="0"/>
              <a:t>．</a:t>
            </a:r>
          </a:p>
        </p:txBody>
      </p:sp>
    </p:spTree>
    <p:extLst>
      <p:ext uri="{BB962C8B-B14F-4D97-AF65-F5344CB8AC3E}">
        <p14:creationId xmlns:p14="http://schemas.microsoft.com/office/powerpoint/2010/main" val="2871334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a:bodyPr>
          <a:lstStyle/>
          <a:p>
            <a:r>
              <a:rPr kumimoji="1" lang="ja-JP" altLang="en-US" u="sng" dirty="0"/>
              <a:t>無作為抽出の利点は，</a:t>
            </a:r>
            <a:r>
              <a:rPr kumimoji="1" lang="ja-JP" altLang="en-US" u="sng" dirty="0">
                <a:solidFill>
                  <a:srgbClr val="FF0000"/>
                </a:solidFill>
              </a:rPr>
              <a:t>標本誤差</a:t>
            </a:r>
            <a:r>
              <a:rPr kumimoji="1" lang="ja-JP" altLang="en-US" u="sng" dirty="0"/>
              <a:t>を評価できることである</a:t>
            </a:r>
            <a:r>
              <a:rPr kumimoji="1" lang="ja-JP" altLang="en-US" dirty="0"/>
              <a:t>．</a:t>
            </a:r>
            <a:endParaRPr kumimoji="1" lang="en-US" altLang="ja-JP" dirty="0"/>
          </a:p>
          <a:p>
            <a:pPr lvl="1"/>
            <a:r>
              <a:rPr kumimoji="1" lang="ja-JP" altLang="en-US" dirty="0"/>
              <a:t>母集団に関する推測を行うとき，その精度を示すことができる．</a:t>
            </a:r>
            <a:endParaRPr kumimoji="1" lang="en-US" altLang="ja-JP" dirty="0"/>
          </a:p>
          <a:p>
            <a:r>
              <a:rPr kumimoji="1" lang="ja-JP" altLang="en-US" u="sng" dirty="0"/>
              <a:t>無作為抽出を適切に実行すれば，精度の高い推定を行うことができる</a:t>
            </a:r>
            <a:r>
              <a:rPr kumimoji="1" lang="ja-JP" altLang="en-US" dirty="0"/>
              <a:t>．</a:t>
            </a:r>
            <a:endParaRPr kumimoji="1" lang="en-US" altLang="ja-JP" dirty="0"/>
          </a:p>
          <a:p>
            <a:pPr lvl="1"/>
            <a:r>
              <a:rPr lang="ja-JP" altLang="en-US" dirty="0"/>
              <a:t>母集団の特性値に関して，標本からの推定値が真値と大きく異なる確率を，十分に（非常に）小さくできる．</a:t>
            </a:r>
            <a:endParaRPr kumimoji="1" lang="ja-JP" altLang="en-US" dirty="0"/>
          </a:p>
        </p:txBody>
      </p:sp>
    </p:spTree>
    <p:extLst>
      <p:ext uri="{BB962C8B-B14F-4D97-AF65-F5344CB8AC3E}">
        <p14:creationId xmlns:p14="http://schemas.microsoft.com/office/powerpoint/2010/main" val="2704653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単純無作為抽出</a:t>
            </a:r>
          </a:p>
        </p:txBody>
      </p:sp>
      <p:sp>
        <p:nvSpPr>
          <p:cNvPr id="3" name="コンテンツ プレースホルダ 2"/>
          <p:cNvSpPr>
            <a:spLocks noGrp="1"/>
          </p:cNvSpPr>
          <p:nvPr>
            <p:ph idx="1"/>
          </p:nvPr>
        </p:nvSpPr>
        <p:spPr/>
        <p:txBody>
          <a:bodyPr>
            <a:normAutofit/>
          </a:bodyPr>
          <a:lstStyle/>
          <a:p>
            <a:r>
              <a:rPr kumimoji="1" lang="ja-JP" altLang="en-US" u="sng" dirty="0">
                <a:solidFill>
                  <a:srgbClr val="FF0000"/>
                </a:solidFill>
              </a:rPr>
              <a:t>単純無作為抽出</a:t>
            </a:r>
            <a:r>
              <a:rPr kumimoji="1" lang="ja-JP" altLang="en-US" dirty="0"/>
              <a:t>（</a:t>
            </a:r>
            <a:r>
              <a:rPr kumimoji="1" lang="en-US" altLang="ja-JP" dirty="0"/>
              <a:t>simple random sampling</a:t>
            </a:r>
            <a:r>
              <a:rPr kumimoji="1" lang="ja-JP" altLang="en-US" dirty="0"/>
              <a:t>）</a:t>
            </a:r>
            <a:r>
              <a:rPr lang="ja-JP" altLang="en-US" dirty="0"/>
              <a:t>：母集団を構成する個体すべてが掲載された台帳から，乱数を用いて標本を抽出する．</a:t>
            </a:r>
            <a:endParaRPr kumimoji="1" lang="en-US" altLang="ja-JP" dirty="0"/>
          </a:p>
          <a:p>
            <a:pPr lvl="1"/>
            <a:r>
              <a:rPr lang="ja-JP" altLang="en-US" dirty="0"/>
              <a:t>個体すべてに番号をつける．</a:t>
            </a:r>
            <a:endParaRPr lang="en-US" altLang="ja-JP" dirty="0"/>
          </a:p>
          <a:p>
            <a:pPr lvl="1"/>
            <a:r>
              <a:rPr kumimoji="1" lang="ja-JP" altLang="en-US" dirty="0"/>
              <a:t>十分な桁数の乱数（例：母集団が８万人台なら５桁</a:t>
            </a:r>
            <a:r>
              <a:rPr lang="ja-JP" altLang="en-US" dirty="0"/>
              <a:t>：</a:t>
            </a:r>
            <a:r>
              <a:rPr lang="en-US" altLang="ja-JP" dirty="0"/>
              <a:t>0</a:t>
            </a:r>
            <a:r>
              <a:rPr lang="ja-JP" altLang="en-US" dirty="0"/>
              <a:t>～</a:t>
            </a:r>
            <a:r>
              <a:rPr lang="en-US" altLang="ja-JP" dirty="0"/>
              <a:t>99,999</a:t>
            </a:r>
            <a:r>
              <a:rPr kumimoji="1" lang="ja-JP" altLang="en-US" dirty="0"/>
              <a:t>）を用意する．</a:t>
            </a:r>
            <a:endParaRPr kumimoji="1" lang="en-US" altLang="ja-JP" dirty="0"/>
          </a:p>
          <a:p>
            <a:pPr lvl="1"/>
            <a:r>
              <a:rPr kumimoji="1" lang="ja-JP" altLang="en-US" dirty="0"/>
              <a:t>必要な標本の大きさに達するまで，乱数と一致した番号の個体を標本に含める．</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1911</TotalTime>
  <Words>3090</Words>
  <Application>Microsoft Office PowerPoint</Application>
  <PresentationFormat>画面に合わせる (4:3)</PresentationFormat>
  <Paragraphs>236</Paragraphs>
  <Slides>43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43</vt:i4>
      </vt:variant>
    </vt:vector>
  </HeadingPairs>
  <TitlesOfParts>
    <vt:vector size="50" baseType="lpstr">
      <vt:lpstr>Arial</vt:lpstr>
      <vt:lpstr>Calibri</vt:lpstr>
      <vt:lpstr>Cambria Math</vt:lpstr>
      <vt:lpstr>Courier New</vt:lpstr>
      <vt:lpstr>Times New Roman</vt:lpstr>
      <vt:lpstr>Wingdings</vt:lpstr>
      <vt:lpstr>Office テーマ</vt:lpstr>
      <vt:lpstr>ホーエル『初等統計学』 第６章　標本抽出</vt:lpstr>
      <vt:lpstr>１．序説</vt:lpstr>
      <vt:lpstr>標本抽出</vt:lpstr>
      <vt:lpstr>無作為抽出</vt:lpstr>
      <vt:lpstr>本章の目的</vt:lpstr>
      <vt:lpstr>２．無作為抽出</vt:lpstr>
      <vt:lpstr>PowerPoint プレゼンテーション</vt:lpstr>
      <vt:lpstr>PowerPoint プレゼンテーション</vt:lpstr>
      <vt:lpstr>単純無作為抽出</vt:lpstr>
      <vt:lpstr>PowerPoint プレゼンテーション</vt:lpstr>
      <vt:lpstr>PowerPoint プレゼンテーション</vt:lpstr>
      <vt:lpstr>その他の無作為抽出法</vt:lpstr>
      <vt:lpstr>実際的な困難</vt:lpstr>
      <vt:lpstr>有意抽出法</vt:lpstr>
      <vt:lpstr>PowerPoint プレゼンテーション</vt:lpstr>
      <vt:lpstr>３．不偏推定値</vt:lpstr>
      <vt:lpstr>PowerPoint プレゼンテーション</vt:lpstr>
      <vt:lpstr>PowerPoint プレゼンテーション</vt:lpstr>
      <vt:lpstr>例：一様分布での平均値</vt:lpstr>
      <vt:lpstr>PowerPoint プレゼンテーション</vt:lpstr>
      <vt:lpstr>不偏推定値としての標本平均</vt:lpstr>
      <vt:lpstr>不偏推定値としての標本分散</vt:lpstr>
      <vt:lpstr>４．正規母集団での標本平均の分布</vt:lpstr>
      <vt:lpstr>PowerPoint プレゼンテーション</vt:lpstr>
      <vt:lpstr>標本平均の標本分布</vt:lpstr>
      <vt:lpstr>例（テキスト p.129）</vt:lpstr>
      <vt:lpstr>PowerPoint プレゼンテーション</vt:lpstr>
      <vt:lpstr>PowerPoint プレゼンテーション</vt:lpstr>
      <vt:lpstr>PowerPoint プレゼンテーション</vt:lpstr>
      <vt:lpstr>PowerPoint プレゼンテーション</vt:lpstr>
      <vt:lpstr>標本平均の期待値</vt:lpstr>
      <vt:lpstr>標本平均の分散</vt:lpstr>
      <vt:lpstr>標本分散の期待値</vt:lpstr>
      <vt:lpstr>PowerPoint プレゼンテーション</vt:lpstr>
      <vt:lpstr>大数の法則</vt:lpstr>
      <vt:lpstr>大数の弱法則</vt:lpstr>
      <vt:lpstr>５．非正規母集団での 標本平均の分布</vt:lpstr>
      <vt:lpstr>中心極限定理</vt:lpstr>
      <vt:lpstr>PowerPoint プレゼンテーション</vt:lpstr>
      <vt:lpstr>ド・モアブルーラプラスの定理</vt:lpstr>
      <vt:lpstr>PowerPoint プレゼンテーション</vt:lpstr>
      <vt:lpstr>PowerPoint プレゼンテーション</vt:lpstr>
      <vt:lpstr>中心極限定理に関する演習</vt:lpstr>
    </vt:vector>
  </TitlesOfParts>
  <Company>Aoyama Gakuin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ホーエル『初等統計学』 第６章　標本抽出</dc:title>
  <dc:creator>Atsushi TERAO</dc:creator>
  <cp:lastModifiedBy>敦 寺尾</cp:lastModifiedBy>
  <cp:revision>142</cp:revision>
  <dcterms:created xsi:type="dcterms:W3CDTF">2008-11-29T07:39:25Z</dcterms:created>
  <dcterms:modified xsi:type="dcterms:W3CDTF">2020-11-30T21:55:21Z</dcterms:modified>
</cp:coreProperties>
</file>