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8" r:id="rId8"/>
    <p:sldId id="269" r:id="rId9"/>
    <p:sldId id="270" r:id="rId10"/>
    <p:sldId id="271" r:id="rId11"/>
    <p:sldId id="272" r:id="rId12"/>
    <p:sldId id="265" r:id="rId13"/>
    <p:sldId id="264" r:id="rId14"/>
    <p:sldId id="263" r:id="rId15"/>
    <p:sldId id="274" r:id="rId16"/>
    <p:sldId id="275" r:id="rId17"/>
    <p:sldId id="266" r:id="rId18"/>
    <p:sldId id="273" r:id="rId19"/>
    <p:sldId id="267" r:id="rId2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6F00E3-9862-E6B3-3BB3-73E2426B8C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5D82D40-C6BB-BA6D-EAFF-C3698B784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AD3FD4-3220-1C72-048F-62787E271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AE3521-E2A4-46C5-F144-53573631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936ACF-6334-81E8-EED2-DF6AC256F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23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07413E-F67D-6871-1D6D-C7B8BE1E6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55F194A-67DB-1CF5-E8D6-739402F4C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6B3E9D-0BF3-A47B-58BB-1B9D67367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CE7422-4AC5-9066-A030-5A2FAB7B7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DEE742-F588-350F-4AA4-57BEA0617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61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31D83BD-9037-9183-7B9A-B3C66D0B19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756CDFF-58D5-8FFD-D3CA-B3CB14FA8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544F62-7C78-A5A3-030A-073F9179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7FCB4C-20F1-F828-C6C0-72CFBDBE8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D5224D-6492-1A12-F895-A66DB532D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64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43BBDF-047C-491F-0825-117CC19CA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0A6EE5-0277-BEFE-4E2E-9E8CBFECE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55B5BD-3C09-1F6F-C4CD-703716C90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12F407-C28D-E00D-C049-A27066D9C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5D8586-45C6-0FCA-C72F-77F862404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8960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474919-DB2C-4B79-BF48-9B19201C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87EDB2-9101-7F7B-93CE-05BDFE2C2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E47AEC-C9AC-A8AA-C869-0B73E953F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D3E435-5544-B7E7-3F74-BA95FF30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E99A6A-A9F9-099B-568E-4D1C0202E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09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264487-E44C-9339-EE8D-2DDDB6A31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DF5384-6AAA-70D2-B5E5-57434D9AD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35AC50-14BD-A935-BC72-10F65B5CF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BC81D8-F019-B650-0830-76B62D2D6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562603-690F-1591-095D-7F9EB5D8B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A40A95-D460-9B2B-711C-CB0B4F320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7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0B7A8-1D73-3A6F-0E24-DC56A0288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0C6EB34-9320-2DDF-888B-CABC1488A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0391285-A0B1-F394-6289-C10CB24A8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9798BA7-CEA9-29F4-C4F9-9C8036FDE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AEDD397-786D-D8D9-B838-EDD9EC0C19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7AB91BD-D034-5D05-B1BF-90E00A9A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979404-230B-2733-176B-2EE8167F4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009D629-A800-1F83-0F73-FA827627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68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6A8ECF-C059-5C3A-CFF8-4ABA73164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C4123EE-8A9C-68C4-DD45-92FAAFA43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CFFB0E9-3FB8-E08E-4FE7-EA4F4C451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B199C75-5B9B-C958-194F-FB5782655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12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377F644-15B5-2DB8-775D-3CE3060F1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B454578-B267-7CE8-E605-1734E839D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B7B443B-3E51-2935-33FA-008EEA3D4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65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A2A03D-0B66-E1D7-3986-70454360A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68C116-72EA-D583-8577-6B0D5E66D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1DF3157-A388-5272-9255-67B647EFB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B41775-D8D0-1FA1-2502-A10B9E3F1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1AC7B4-FF48-6ADC-E924-C5DFC1B4F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2E580B-E5A2-F845-CE11-13834C030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599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254FC0-F72F-8FC2-2959-F19DD77AB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5C0ECF2-9B51-C408-8E77-F9E906F48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7D275FE-A000-EA93-25A1-FD8A385B3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F4A0361-F240-3D73-E958-7AD83079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5DA7EA-E701-70A2-1CF8-3335A471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033B74F-5A27-5682-AE87-6B63B40E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34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08902AD-5E99-68A5-B4AE-BAA707ADA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2CC07B-2D27-7199-96BC-4A6AA655F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C9434F-A16F-8F20-5E64-54926B7A3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75B4ED-E9FB-4933-AE2F-B0EDE99CA039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B85A94-7D15-7521-6C15-8017DB6E0E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FDF72F-7D0C-DDCA-C75C-AB94931F5F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897F84-D351-4A5D-8643-1B038A0E1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8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3F8E1B-D503-50F4-ED80-4AF5E8F2F9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ポアソン分布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F5ECD15-3F8C-A086-6BC5-6D99F33DE9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寺尾 敦</a:t>
            </a:r>
            <a:endParaRPr lang="en-US" altLang="ja-JP" dirty="0"/>
          </a:p>
          <a:p>
            <a:r>
              <a:rPr lang="ja-JP" altLang="en-US" dirty="0"/>
              <a:t>青山学院大学社会情報学部</a:t>
            </a:r>
            <a:endParaRPr lang="en-US" altLang="ja-JP" dirty="0"/>
          </a:p>
          <a:p>
            <a:r>
              <a:rPr lang="en-US" altLang="ja-JP" dirty="0" err="1"/>
              <a:t>atsushi</a:t>
            </a:r>
            <a:r>
              <a:rPr lang="en-US" altLang="ja-JP" dirty="0"/>
              <a:t> [at] si.aoyama.ac.jp</a:t>
            </a:r>
          </a:p>
          <a:p>
            <a:r>
              <a:rPr lang="en-US" altLang="ja-JP" dirty="0"/>
              <a:t>X: @aterao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9A6DE3-E43E-60DB-F164-78F8917C62B3}"/>
              </a:ext>
            </a:extLst>
          </p:cNvPr>
          <p:cNvSpPr txBox="1"/>
          <p:nvPr/>
        </p:nvSpPr>
        <p:spPr>
          <a:xfrm>
            <a:off x="622669" y="476032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青山学院大学社会情報学部</a:t>
            </a:r>
            <a:r>
              <a:rPr lang="ja-JP" altLang="en-US" dirty="0"/>
              <a:t>「統計入門」</a:t>
            </a:r>
            <a:endParaRPr lang="en-US" altLang="ja-JP" dirty="0"/>
          </a:p>
          <a:p>
            <a:r>
              <a:rPr lang="ja-JP" altLang="en-US" dirty="0"/>
              <a:t>ホーエル</a:t>
            </a:r>
            <a:r>
              <a:rPr lang="en-US" altLang="ja-JP" dirty="0"/>
              <a:t>『</a:t>
            </a:r>
            <a:r>
              <a:rPr lang="ja-JP" altLang="en-US" dirty="0"/>
              <a:t>初等統計学</a:t>
            </a:r>
            <a:r>
              <a:rPr lang="en-US" altLang="ja-JP" dirty="0"/>
              <a:t>』</a:t>
            </a:r>
            <a:r>
              <a:rPr lang="ja-JP" altLang="en-US" dirty="0"/>
              <a:t>第５章追加教材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5894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E3056E-D543-7F15-C870-42C1E4023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極限についての補足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FC92DF8A-E6C0-DE54-CF94-FCCF7F682A75}"/>
                  </a:ext>
                </a:extLst>
              </p:cNvPr>
              <p:cNvSpPr txBox="1"/>
              <p:nvPr/>
            </p:nvSpPr>
            <p:spPr>
              <a:xfrm>
                <a:off x="1315780" y="1493874"/>
                <a:ext cx="5360185" cy="45856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1"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1"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1" lang="en-US" altLang="ja-JP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→−∞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kumimoji="1"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1" lang="en-US" altLang="ja-JP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func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kumimoji="1"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1"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1" lang="en-US" altLang="ja-JP" sz="24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kumimoji="1"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1" lang="en-US" altLang="ja-JP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e>
                      </m:func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ja-JP" sz="24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  <m: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num>
                                    <m:den>
                                      <m: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e>
                      </m:func>
                    </m:oMath>
                    <m:oMath xmlns:m="http://schemas.openxmlformats.org/officeDocument/2006/math"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ja-JP" sz="24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en-US" altLang="ja-JP" sz="24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e>
                      </m:func>
                    </m:oMath>
                    <m:oMath xmlns:m="http://schemas.openxmlformats.org/officeDocument/2006/math"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ja-JP" sz="24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e>
                      </m:func>
                    </m:oMath>
                    <m:oMath xmlns:m="http://schemas.openxmlformats.org/officeDocument/2006/math"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ja-JP" sz="24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  <m:r>
                                        <a:rPr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  <m:oMath xmlns:m="http://schemas.openxmlformats.org/officeDocument/2006/math"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𝑒</m:t>
                      </m:r>
                    </m:oMath>
                  </m:oMathPara>
                </a14:m>
                <a:br>
                  <a:rPr kumimoji="1" lang="en-US" altLang="ja-JP" sz="2400" i="1" dirty="0">
                    <a:latin typeface="Cambria Math" panose="02040503050406030204" pitchFamily="18" charset="0"/>
                  </a:rPr>
                </a:br>
                <a:endParaRPr kumimoji="1" lang="ja-JP" altLang="en-US" sz="2400" dirty="0"/>
              </a:p>
            </p:txBody>
          </p:sp>
        </mc:Choice>
        <mc:Fallback xmlns="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FC92DF8A-E6C0-DE54-CF94-FCCF7F682A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5780" y="1493874"/>
                <a:ext cx="5360185" cy="45856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2C42182-6438-3B49-2160-09828F20D51A}"/>
                  </a:ext>
                </a:extLst>
              </p:cNvPr>
              <p:cNvSpPr txBox="1"/>
              <p:nvPr/>
            </p:nvSpPr>
            <p:spPr>
              <a:xfrm>
                <a:off x="7611044" y="1599088"/>
                <a:ext cx="3742756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ja-JP" altLang="en-US" sz="2800" dirty="0"/>
                  <a:t> とおくと，</a:t>
                </a:r>
                <a:endParaRPr lang="en-US" altLang="ja-JP" sz="2800" dirty="0"/>
              </a:p>
              <a:p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 </m:t>
                    </m:r>
                  </m:oMath>
                </a14:m>
                <a:r>
                  <a:rPr lang="ja-JP" altLang="en-US" sz="2800" dirty="0"/>
                  <a:t>のとき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endParaRPr lang="en-US" altLang="ja-JP" sz="28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2C42182-6438-3B49-2160-09828F20D5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1044" y="1599088"/>
                <a:ext cx="3742756" cy="954107"/>
              </a:xfrm>
              <a:prstGeom prst="rect">
                <a:avLst/>
              </a:prstGeom>
              <a:blipFill>
                <a:blip r:embed="rId3"/>
                <a:stretch>
                  <a:fillRect t="-5732" b="-1719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A085C28A-CFAB-4EA3-BD65-171D99313364}"/>
              </a:ext>
            </a:extLst>
          </p:cNvPr>
          <p:cNvCxnSpPr/>
          <p:nvPr/>
        </p:nvCxnSpPr>
        <p:spPr>
          <a:xfrm flipH="1">
            <a:off x="6384851" y="2004237"/>
            <a:ext cx="1073889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048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CDC163-3ADC-AF3A-C16F-D37930A65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E21E2E65-79CF-3D1A-31A3-47E95BB0EF1B}"/>
                  </a:ext>
                </a:extLst>
              </p:cNvPr>
              <p:cNvSpPr txBox="1"/>
              <p:nvPr/>
            </p:nvSpPr>
            <p:spPr>
              <a:xfrm>
                <a:off x="1677286" y="1956390"/>
                <a:ext cx="5064976" cy="39501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1" lang="en-US" altLang="ja-JP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1" lang="en-US" altLang="ja-JP" sz="28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1" lang="en-US" altLang="ja-JP" sz="28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kumimoji="1" lang="en-US" altLang="ja-JP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1" lang="en-US" altLang="ja-JP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kumimoji="1"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kumimoji="1" lang="ja-JP" alt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𝜆</m:t>
                                      </m:r>
                                    </m:num>
                                    <m:den>
                                      <m:r>
                                        <a:rPr kumimoji="1"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func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ja-JP" sz="28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altLang="ja-JP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ja-JP" altLang="en-US" sz="2800" i="1">
                                          <a:latin typeface="Cambria Math" panose="02040503050406030204" pitchFamily="18" charset="0"/>
                                        </a:rPr>
                                        <m:t>𝜆</m:t>
                                      </m:r>
                                    </m:num>
                                    <m:den>
                                      <m:r>
                                        <a:rPr lang="en-US" altLang="ja-JP" sz="28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func>
                    </m:oMath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ja-JP" sz="28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f>
                                        <m:fPr>
                                          <m:type m:val="lin"/>
                                          <m:ctrlPr>
                                            <a:rPr lang="en-US" altLang="ja-JP" sz="2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ja-JP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num>
                                        <m:den>
                                          <m:d>
                                            <m:dPr>
                                              <m:ctrlPr>
                                                <a:rPr lang="en-US" altLang="ja-JP" sz="28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altLang="ja-JP" sz="28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ja-JP" altLang="en-US" sz="28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𝜆</m:t>
                                              </m:r>
                                            </m:e>
                                          </m:d>
                                        </m:den>
                                      </m:f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US" altLang="ja-JP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altLang="ja-JP" sz="2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ja-JP" alt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𝜆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lang="en-US" altLang="ja-JP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altLang="ja-JP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ja-JP" alt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</m:d>
                            </m:sup>
                          </m:sSup>
                        </m:e>
                      </m:func>
                    </m:oMath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ja-JP" sz="28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en-US" altLang="ja-JP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altLang="ja-JP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altLang="ja-JP" sz="28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ja-JP" sz="280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ja-JP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f>
                                            <m:fPr>
                                              <m:ctrlPr>
                                                <a:rPr lang="en-US" altLang="ja-JP" sz="28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altLang="ja-JP" sz="28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altLang="ja-JP" sz="28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ja-JP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𝑚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ja-JP" alt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sup>
                          </m:sSup>
                        </m:e>
                      </m:func>
                    </m:oMath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ja-JP" altLang="en-US" sz="28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sup>
                      </m:sSup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E21E2E65-79CF-3D1A-31A3-47E95BB0EF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7286" y="1956390"/>
                <a:ext cx="5064976" cy="39501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BCB1708C-416F-63A9-331E-BBC28908417C}"/>
                  </a:ext>
                </a:extLst>
              </p:cNvPr>
              <p:cNvSpPr txBox="1"/>
              <p:nvPr/>
            </p:nvSpPr>
            <p:spPr>
              <a:xfrm>
                <a:off x="7611044" y="3090620"/>
                <a:ext cx="3742756" cy="11441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d>
                          <m:d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ja-JP" altLang="en-US" sz="2800" b="0" i="1" smtClean="0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</m:d>
                      </m:den>
                    </m:f>
                    <m:r>
                      <a:rPr lang="en-US" altLang="ja-JP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ja-JP" altLang="en-US" sz="2800" dirty="0"/>
                  <a:t> とおくと，</a:t>
                </a:r>
                <a:endParaRPr lang="en-US" altLang="ja-JP" sz="2800" dirty="0"/>
              </a:p>
              <a:p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 </m:t>
                    </m:r>
                  </m:oMath>
                </a14:m>
                <a:r>
                  <a:rPr lang="ja-JP" altLang="en-US" sz="2800" dirty="0"/>
                  <a:t>のとき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→−∞</m:t>
                    </m:r>
                  </m:oMath>
                </a14:m>
                <a:endParaRPr lang="en-US" altLang="ja-JP" sz="28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BCB1708C-416F-63A9-331E-BBC2890841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1044" y="3090620"/>
                <a:ext cx="3742756" cy="1144159"/>
              </a:xfrm>
              <a:prstGeom prst="rect">
                <a:avLst/>
              </a:prstGeom>
              <a:blipFill>
                <a:blip r:embed="rId3"/>
                <a:stretch>
                  <a:fillRect b="-1436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9F2613B2-0DE4-8A28-D55A-BC05C9BC011F}"/>
              </a:ext>
            </a:extLst>
          </p:cNvPr>
          <p:cNvCxnSpPr/>
          <p:nvPr/>
        </p:nvCxnSpPr>
        <p:spPr>
          <a:xfrm flipH="1">
            <a:off x="6156251" y="3732028"/>
            <a:ext cx="1073889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64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ポアソン分布がよくあてはまる事象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𝑛𝑝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r>
                      <a:rPr lang="ja-JP" altLang="en-US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𝜆</m:t>
                    </m:r>
                  </m:oMath>
                </a14:m>
                <a:r>
                  <a:rPr lang="ja-JP" altLang="en-US" i="1" dirty="0">
                    <a:latin typeface="Times New Roman" pitchFamily="18" charset="0"/>
                    <a:cs typeface="Times New Roman" pitchFamily="18" charset="0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ja-JP" b="0" i="1" dirty="0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𝑛</m:t>
                    </m:r>
                    <m:r>
                      <a:rPr lang="en-US" altLang="ja-JP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→∞</m:t>
                    </m:r>
                  </m:oMath>
                </a14:m>
                <a:r>
                  <a:rPr lang="ja-JP" altLang="en-US" dirty="0"/>
                  <a:t>，</a:t>
                </a:r>
                <a14:m>
                  <m:oMath xmlns:m="http://schemas.openxmlformats.org/officeDocument/2006/math">
                    <m:r>
                      <a:rPr lang="en-US" altLang="ja-JP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ja-JP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ja-JP" altLang="en-US" dirty="0"/>
                  <a:t>という極限操作から想像できるように，ポアソン問題を適用できるのは，</a:t>
                </a:r>
                <a:r>
                  <a:rPr lang="en-US" altLang="ja-JP" i="1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が非常に小さいが，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が非常に大きいために，少数ながら観察される事象である。</a:t>
                </a:r>
                <a:endParaRPr lang="en-US" altLang="ja-JP" dirty="0"/>
              </a:p>
              <a:p>
                <a:pPr lvl="1"/>
                <a:r>
                  <a:rPr lang="ja-JP" altLang="en-US" dirty="0"/>
                  <a:t>プロシア騎兵連隊において馬に蹴られて死んだ兵士数（</a:t>
                </a:r>
                <a:r>
                  <a:rPr lang="en-US" altLang="ja-JP" dirty="0"/>
                  <a:t>10</a:t>
                </a:r>
                <a:r>
                  <a:rPr lang="ja-JP" altLang="en-US" dirty="0"/>
                  <a:t>連隊 </a:t>
                </a:r>
                <a:r>
                  <a:rPr lang="en-US" altLang="ja-JP" dirty="0"/>
                  <a:t>x 20</a:t>
                </a:r>
                <a:r>
                  <a:rPr lang="ja-JP" altLang="en-US" dirty="0"/>
                  <a:t>年の，のべ</a:t>
                </a:r>
                <a:r>
                  <a:rPr lang="en-US" altLang="ja-JP" dirty="0"/>
                  <a:t>200</a:t>
                </a:r>
                <a:r>
                  <a:rPr lang="ja-JP" altLang="en-US" dirty="0"/>
                  <a:t>連隊で，１連隊あたり</a:t>
                </a:r>
                <a:r>
                  <a:rPr lang="en-US" altLang="ja-JP" dirty="0"/>
                  <a:t>0.61</a:t>
                </a:r>
                <a:r>
                  <a:rPr lang="ja-JP" altLang="en-US" dirty="0"/>
                  <a:t>人）</a:t>
                </a:r>
                <a:endParaRPr lang="en-US" altLang="ja-JP" dirty="0"/>
              </a:p>
              <a:p>
                <a:pPr lvl="1"/>
                <a:r>
                  <a:rPr lang="ja-JP" altLang="en-US" dirty="0"/>
                  <a:t>交通事故での１日の死亡者数</a:t>
                </a:r>
                <a:endParaRPr lang="en-US" altLang="ja-JP" dirty="0"/>
              </a:p>
              <a:p>
                <a:pPr lvl="1"/>
                <a:r>
                  <a:rPr lang="ja-JP" altLang="en-US" dirty="0"/>
                  <a:t>渋滞していない高速道路の料金ゲートへの車の到着台数（短い時間間隔ごとに観測する）</a:t>
                </a:r>
                <a:endParaRPr lang="en-US" altLang="ja-JP" dirty="0"/>
              </a:p>
              <a:p>
                <a:r>
                  <a:rPr kumimoji="1" lang="ja-JP" altLang="en-US" dirty="0"/>
                  <a:t>試行数および「成功」確率がはっきりしなくても，平均（データから計算）がわかっていれば適用できる！（後述の例題２）</a:t>
                </a:r>
              </a:p>
            </p:txBody>
          </p:sp>
        </mc:Choice>
        <mc:Fallback xmlns="">
          <p:sp>
            <p:nvSpPr>
              <p:cNvPr id="3" name="コンテンツ プレースホル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458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ポアソン分布の平均と分散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kumimoji="1" lang="ja-JP" altLang="en-US" dirty="0"/>
                  <a:t>ポアソン分布の平均と分散は，ともに </a:t>
                </a:r>
                <a14:m>
                  <m:oMath xmlns:m="http://schemas.openxmlformats.org/officeDocument/2006/math">
                    <m:r>
                      <a:rPr kumimoji="1" lang="ja-JP" altLang="en-US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kumimoji="1" lang="ja-JP" altLang="en-US" dirty="0"/>
                  <a:t> である。</a:t>
                </a:r>
                <a:endParaRPr kumimoji="1" lang="en-US" altLang="ja-JP" dirty="0"/>
              </a:p>
              <a:p>
                <a:r>
                  <a:rPr lang="ja-JP" altLang="en-US" dirty="0"/>
                  <a:t>２項分布の平均は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𝑛𝑝</m:t>
                    </m:r>
                  </m:oMath>
                </a14:m>
                <a:r>
                  <a:rPr lang="ja-JP" altLang="en-US" dirty="0"/>
                  <a:t> であり，ポアソン分布の導出で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𝑛𝑝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ja-JP" alt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kumimoji="1" lang="en-US" altLang="ja-JP" dirty="0"/>
                  <a:t> </a:t>
                </a:r>
                <a:r>
                  <a:rPr lang="ja-JP" altLang="en-US" dirty="0"/>
                  <a:t>は一定としたのだから，ポアソン分布の平均は 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ja-JP" altLang="en-US" dirty="0"/>
                  <a:t> である。</a:t>
                </a:r>
                <a:endParaRPr lang="en-US" altLang="ja-JP" dirty="0"/>
              </a:p>
              <a:p>
                <a:r>
                  <a:rPr kumimoji="1" lang="ja-JP" altLang="en-US" dirty="0"/>
                  <a:t>同様に，</a:t>
                </a:r>
                <a:r>
                  <a:rPr lang="ja-JP" altLang="en-US" dirty="0"/>
                  <a:t>２項分布の分散は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𝑛𝑝</m:t>
                    </m:r>
                    <m:d>
                      <m:d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r>
                  <a:rPr lang="ja-JP" altLang="en-US" dirty="0"/>
                  <a:t> であり，ポアソン分布の導出で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𝑛𝑝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ja-JP" alt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ja-JP" altLang="en-US" dirty="0"/>
                  <a:t>は一定としたのだから，ポアソン分布の分散は 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𝜆</m:t>
                    </m:r>
                    <m:d>
                      <m:d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ja-JP" alt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ja-JP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→0</m:t>
                        </m:r>
                      </m:e>
                    </m:d>
                  </m:oMath>
                </a14:m>
                <a:r>
                  <a:rPr lang="ja-JP" altLang="en-US" dirty="0"/>
                  <a:t>である。</a:t>
                </a:r>
                <a:endParaRPr lang="en-US" altLang="ja-JP" dirty="0"/>
              </a:p>
              <a:p>
                <a:endParaRPr kumimoji="1" lang="en-US" altLang="ja-JP" dirty="0"/>
              </a:p>
              <a:p>
                <a:r>
                  <a:rPr lang="ja-JP" altLang="en-US" dirty="0"/>
                  <a:t>ポアソン分布をデータにあてはめようとするとき，平均と分散がほぼ等しいかを確認するとよい。</a:t>
                </a:r>
                <a:endParaRPr lang="en-US" altLang="ja-JP" dirty="0"/>
              </a:p>
            </p:txBody>
          </p:sp>
        </mc:Choice>
        <mc:Fallback>
          <p:sp>
            <p:nvSpPr>
              <p:cNvPr id="3" name="コンテンツ プレースホル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69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ポアソン分布を扱うエクセル関数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kumimoji="1" lang="en-US" altLang="ja-JP" dirty="0">
                    <a:latin typeface="Times New Roman" pitchFamily="18" charset="0"/>
                    <a:cs typeface="Times New Roman" pitchFamily="18" charset="0"/>
                  </a:rPr>
                  <a:t>POISSON</a:t>
                </a:r>
                <a:r>
                  <a:rPr kumimoji="1" lang="ja-JP" altLang="en-US" dirty="0"/>
                  <a:t>関数はポアソン分布での</a:t>
                </a:r>
                <a:r>
                  <a:rPr lang="ja-JP" altLang="en-US" dirty="0"/>
                  <a:t>確率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 を返す。</a:t>
                </a:r>
                <a:r>
                  <a:rPr lang="en-US" altLang="ja-JP" dirty="0"/>
                  <a:t>=</a:t>
                </a:r>
                <a:r>
                  <a:rPr lang="en-US" altLang="ja-JP" dirty="0">
                    <a:latin typeface="Times New Roman" pitchFamily="18" charset="0"/>
                    <a:cs typeface="Times New Roman" pitchFamily="18" charset="0"/>
                  </a:rPr>
                  <a:t>POISSON</a:t>
                </a:r>
                <a:r>
                  <a:rPr lang="en-US" altLang="ja-JP" dirty="0"/>
                  <a:t>(</a:t>
                </a:r>
                <a:r>
                  <a:rPr lang="en-US" altLang="ja-JP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altLang="ja-JP" dirty="0"/>
                  <a:t>, λ, false)</a:t>
                </a:r>
                <a:r>
                  <a:rPr lang="ja-JP" altLang="en-US" dirty="0"/>
                  <a:t>と入力する。</a:t>
                </a:r>
                <a:endParaRPr lang="en-US" altLang="ja-JP" dirty="0"/>
              </a:p>
              <a:p>
                <a:r>
                  <a:rPr lang="ja-JP" altLang="en-US" dirty="0"/>
                  <a:t>最後の引数 </a:t>
                </a:r>
                <a:r>
                  <a:rPr lang="en-US" altLang="ja-JP" dirty="0"/>
                  <a:t>false </a:t>
                </a:r>
                <a:r>
                  <a:rPr lang="ja-JP" altLang="en-US" dirty="0"/>
                  <a:t>を </a:t>
                </a:r>
                <a:r>
                  <a:rPr lang="en-US" altLang="ja-JP" dirty="0"/>
                  <a:t>true </a:t>
                </a:r>
                <a:r>
                  <a:rPr lang="ja-JP" altLang="en-US" dirty="0"/>
                  <a:t>にすると，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</m:oMath>
                </a14:m>
                <a:r>
                  <a:rPr lang="en-US" altLang="ja-JP" dirty="0"/>
                  <a:t> </a:t>
                </a:r>
                <a:r>
                  <a:rPr lang="ja-JP" altLang="en-US" dirty="0"/>
                  <a:t>から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 までの和（累積確率）を返す。</a:t>
                </a:r>
                <a:endParaRPr lang="en-US" altLang="ja-JP" dirty="0"/>
              </a:p>
              <a:p>
                <a:r>
                  <a:rPr lang="en-US" altLang="ja-JP" dirty="0">
                    <a:latin typeface="Times New Roman" pitchFamily="18" charset="0"/>
                    <a:cs typeface="Times New Roman" pitchFamily="18" charset="0"/>
                  </a:rPr>
                  <a:t>EXP</a:t>
                </a:r>
                <a:r>
                  <a:rPr lang="ja-JP" altLang="en-US" dirty="0">
                    <a:latin typeface="Times New Roman" pitchFamily="18" charset="0"/>
                    <a:cs typeface="Times New Roman" pitchFamily="18" charset="0"/>
                  </a:rPr>
                  <a:t>関数は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ja-JP" altLang="en-US" dirty="0">
                    <a:latin typeface="Times New Roman" pitchFamily="18" charset="0"/>
                    <a:cs typeface="Times New Roman" pitchFamily="18" charset="0"/>
                  </a:rPr>
                  <a:t> の値を返す。</a:t>
                </a:r>
                <a:r>
                  <a:rPr lang="en-US" altLang="ja-JP" dirty="0">
                    <a:latin typeface="Times New Roman" pitchFamily="18" charset="0"/>
                    <a:cs typeface="Times New Roman" pitchFamily="18" charset="0"/>
                  </a:rPr>
                  <a:t>=EXP(</a:t>
                </a:r>
                <a:r>
                  <a:rPr lang="en-US" altLang="ja-JP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altLang="ja-JP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ja-JP" altLang="en-US" dirty="0">
                    <a:latin typeface="Times New Roman" pitchFamily="18" charset="0"/>
                    <a:cs typeface="Times New Roman" pitchFamily="18" charset="0"/>
                  </a:rPr>
                  <a:t>と入力する。</a:t>
                </a:r>
                <a:endParaRPr lang="en-US" altLang="ja-JP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altLang="ja-JP" dirty="0">
                    <a:latin typeface="Times New Roman" pitchFamily="18" charset="0"/>
                    <a:cs typeface="Times New Roman" pitchFamily="18" charset="0"/>
                  </a:rPr>
                  <a:t>FACT</a:t>
                </a:r>
                <a:r>
                  <a:rPr lang="ja-JP" altLang="en-US" dirty="0">
                    <a:latin typeface="Times New Roman" pitchFamily="18" charset="0"/>
                    <a:cs typeface="Times New Roman" pitchFamily="18" charset="0"/>
                  </a:rPr>
                  <a:t>関数は階乗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𝑛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!</m:t>
                    </m:r>
                  </m:oMath>
                </a14:m>
                <a:r>
                  <a:rPr lang="en-US" altLang="ja-JP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ja-JP" altLang="en-US" dirty="0">
                    <a:latin typeface="Times New Roman" pitchFamily="18" charset="0"/>
                    <a:cs typeface="Times New Roman" pitchFamily="18" charset="0"/>
                  </a:rPr>
                  <a:t>の値を返す。</a:t>
                </a:r>
                <a:r>
                  <a:rPr lang="en-US" altLang="ja-JP" dirty="0">
                    <a:latin typeface="Times New Roman" pitchFamily="18" charset="0"/>
                    <a:cs typeface="Times New Roman" pitchFamily="18" charset="0"/>
                  </a:rPr>
                  <a:t>=FACT(</a:t>
                </a:r>
                <a:r>
                  <a:rPr lang="en-US" altLang="ja-JP" i="1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altLang="ja-JP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ja-JP" altLang="en-US" dirty="0">
                    <a:latin typeface="Times New Roman" pitchFamily="18" charset="0"/>
                    <a:cs typeface="Times New Roman" pitchFamily="18" charset="0"/>
                  </a:rPr>
                  <a:t>と入力する。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3AD450-89B1-B666-29C7-944900A55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ポアソン分布を扱う </a:t>
            </a:r>
            <a:r>
              <a:rPr lang="en-US" altLang="ja-JP" dirty="0"/>
              <a:t>R </a:t>
            </a:r>
            <a:r>
              <a:rPr lang="ja-JP" altLang="en-US" dirty="0"/>
              <a:t>関数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1FAE0B2B-2810-224E-9412-A48477A5931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ja-JP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dpois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ja-JP" altLang="en-US" dirty="0"/>
                  <a:t>関数はポアソン分布での確率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 を返す。</a:t>
                </a:r>
                <a:endParaRPr lang="en-US" altLang="ja-JP" dirty="0"/>
              </a:p>
              <a:p>
                <a:pPr lvl="1"/>
                <a:r>
                  <a:rPr lang="ja-JP" altLang="en-US" dirty="0"/>
                  <a:t>使い方は，生起回数を 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ja-JP" altLang="en-US" dirty="0"/>
                  <a:t>，平均を 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lambda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として，</a:t>
                </a:r>
                <a:r>
                  <a:rPr lang="en-US" altLang="ja-JP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dpois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(x, lambda) </a:t>
                </a:r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とする。</a:t>
                </a:r>
                <a:endParaRPr lang="en-US" altLang="ja-JP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関数名先頭の 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 </a:t>
                </a:r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は 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density</a:t>
                </a:r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（確率密度）の意味。離散分布では確率となる。</a:t>
                </a:r>
                <a:endParaRPr lang="en-US" altLang="ja-JP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altLang="ja-JP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ppois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関数はポアソン分布での累積確率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を返す。</a:t>
                </a:r>
                <a:endParaRPr lang="en-US" altLang="ja-JP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ja-JP" altLang="en-US" dirty="0"/>
                  <a:t>使い方は </a:t>
                </a:r>
                <a:r>
                  <a:rPr lang="en-US" altLang="ja-JP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dpois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関数と同じ。</a:t>
                </a:r>
                <a:endParaRPr lang="en-US" altLang="ja-JP" dirty="0"/>
              </a:p>
              <a:p>
                <a:pPr lvl="1"/>
                <a:r>
                  <a:rPr lang="ja-JP" altLang="en-US" dirty="0"/>
                  <a:t>オプションで </a:t>
                </a:r>
                <a:r>
                  <a:rPr lang="en-US" altLang="ja-JP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lower.tail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FALSE </a:t>
                </a:r>
                <a:r>
                  <a:rPr lang="ja-JP" altLang="en-US" dirty="0"/>
                  <a:t>とすると，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 が得られる。</a:t>
                </a:r>
                <a:endParaRPr lang="en-US" altLang="ja-JP" dirty="0"/>
              </a:p>
              <a:p>
                <a:r>
                  <a:rPr lang="en-US" altLang="ja-JP" dirty="0">
                    <a:latin typeface="Times New Roman" pitchFamily="18" charset="0"/>
                    <a:cs typeface="Times New Roman" pitchFamily="18" charset="0"/>
                  </a:rPr>
                  <a:t>exp </a:t>
                </a:r>
                <a:r>
                  <a:rPr lang="ja-JP" altLang="en-US" dirty="0">
                    <a:latin typeface="Times New Roman" pitchFamily="18" charset="0"/>
                    <a:cs typeface="Times New Roman" pitchFamily="18" charset="0"/>
                  </a:rPr>
                  <a:t>関数は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ja-JP" altLang="en-US" dirty="0">
                    <a:latin typeface="Times New Roman" pitchFamily="18" charset="0"/>
                    <a:cs typeface="Times New Roman" pitchFamily="18" charset="0"/>
                  </a:rPr>
                  <a:t> の値を返す。使い方は 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exp(x) </a:t>
                </a:r>
                <a:r>
                  <a:rPr lang="ja-JP" altLang="en-US" dirty="0">
                    <a:latin typeface="Times New Roman" pitchFamily="18" charset="0"/>
                    <a:cs typeface="Times New Roman" pitchFamily="18" charset="0"/>
                  </a:rPr>
                  <a:t>とする。</a:t>
                </a:r>
                <a:endParaRPr lang="en-US" altLang="ja-JP" dirty="0"/>
              </a:p>
              <a:p>
                <a:pPr lvl="1"/>
                <a:endParaRPr kumimoji="1" lang="ja-JP" alt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1FAE0B2B-2810-224E-9412-A48477A593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 r="-75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2066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F101B-18F4-62B4-C736-6B01ACF79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BBBF7-3906-F1B8-6DCC-5AF8893EE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参考：２項分布を扱う </a:t>
            </a:r>
            <a:r>
              <a:rPr lang="en-US" altLang="ja-JP" dirty="0"/>
              <a:t>R </a:t>
            </a:r>
            <a:r>
              <a:rPr lang="ja-JP" altLang="en-US" dirty="0"/>
              <a:t>関数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AEC612F1-49EA-9B3E-D6FD-7D8B6B7B26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ja-JP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dbinom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ja-JP" altLang="en-US" dirty="0"/>
                  <a:t>関数は２項分布での確率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 を返す。</a:t>
                </a:r>
                <a:endParaRPr lang="en-US" altLang="ja-JP" dirty="0"/>
              </a:p>
              <a:p>
                <a:pPr lvl="1"/>
                <a:r>
                  <a:rPr lang="ja-JP" altLang="en-US" dirty="0"/>
                  <a:t>使い方は，生起回数を 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ja-JP" altLang="en-US" dirty="0"/>
                  <a:t>，試行数を 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:r>
                  <a:rPr lang="ja-JP" altLang="en-US" dirty="0"/>
                  <a:t>，成功確率を 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として，</a:t>
                </a:r>
                <a:r>
                  <a:rPr lang="en-US" altLang="ja-JP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dbinom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(x, size = n, prob = p) </a:t>
                </a:r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とする。</a:t>
                </a:r>
                <a:endParaRPr lang="en-US" altLang="ja-JP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関数名先頭の 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 </a:t>
                </a:r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は 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density</a:t>
                </a:r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（確率密度）の意味。離散分布では確率となる。</a:t>
                </a:r>
                <a:endParaRPr lang="en-US" altLang="ja-JP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altLang="ja-JP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pbinom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関数は２項分布での累積確率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ja-JP" alt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を返す。</a:t>
                </a:r>
                <a:endParaRPr lang="en-US" altLang="ja-JP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ja-JP" altLang="en-US" dirty="0"/>
                  <a:t>使い方は </a:t>
                </a:r>
                <a:r>
                  <a:rPr lang="en-US" altLang="ja-JP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dbinom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関数と同じ。</a:t>
                </a:r>
                <a:endParaRPr lang="en-US" altLang="ja-JP" dirty="0"/>
              </a:p>
              <a:p>
                <a:pPr lvl="1"/>
                <a:r>
                  <a:rPr lang="ja-JP" altLang="en-US" dirty="0"/>
                  <a:t>オプションで </a:t>
                </a:r>
                <a:r>
                  <a:rPr lang="en-US" altLang="ja-JP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lower.tail</a:t>
                </a:r>
                <a:r>
                  <a:rPr lang="en-US" altLang="ja-JP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FALSE </a:t>
                </a:r>
                <a:r>
                  <a:rPr lang="ja-JP" altLang="en-US" dirty="0"/>
                  <a:t>とすると，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 が得られる。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AEC612F1-49EA-9B3E-D6FD-7D8B6B7B26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 r="-75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5403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例題１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50</a:t>
            </a:r>
            <a:r>
              <a:rPr kumimoji="1" lang="ja-JP" altLang="en-US" dirty="0"/>
              <a:t>人のクラスで，誕生日がアインシュタインと同じ人が１人以上存在する確率は？</a:t>
            </a:r>
            <a:r>
              <a:rPr lang="ja-JP" altLang="en-US" sz="2400" dirty="0"/>
              <a:t>（和達三樹・十河清</a:t>
            </a:r>
            <a:r>
              <a:rPr lang="en-US" altLang="ja-JP" sz="2400" dirty="0"/>
              <a:t>『</a:t>
            </a:r>
            <a:r>
              <a:rPr lang="ja-JP" altLang="en-US" sz="2400" dirty="0"/>
              <a:t>キーポイント確率・統計</a:t>
            </a:r>
            <a:r>
              <a:rPr lang="en-US" altLang="ja-JP" sz="2400" dirty="0"/>
              <a:t>』</a:t>
            </a:r>
            <a:r>
              <a:rPr lang="ja-JP" altLang="en-US" sz="2400" dirty="0"/>
              <a:t>岩波書店 </a:t>
            </a:r>
            <a:r>
              <a:rPr lang="en-US" altLang="ja-JP" sz="2400" dirty="0"/>
              <a:t>p.52</a:t>
            </a:r>
            <a:r>
              <a:rPr lang="ja-JP" altLang="en-US" sz="2400" dirty="0"/>
              <a:t>より）</a:t>
            </a:r>
            <a:endParaRPr lang="en-US" altLang="ja-JP" sz="2400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 正確な確率の計算には，２項分布 </a:t>
            </a:r>
            <a:r>
              <a:rPr lang="en-US" altLang="ja-JP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ja-JP" dirty="0"/>
              <a:t>(50, 1/365)</a:t>
            </a:r>
            <a:r>
              <a:rPr lang="ja-JP" altLang="en-US" dirty="0"/>
              <a:t> を利用する。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 ポアソン分布を利用すると計算が楽で，ほぼ正確な確率を計算することができる。０人の確率を求めて１から引けばよい（答：およそ</a:t>
            </a:r>
            <a:r>
              <a:rPr lang="en-US" altLang="ja-JP" dirty="0"/>
              <a:t>0.13</a:t>
            </a:r>
            <a:r>
              <a:rPr lang="ja-JP" altLang="en-US" dirty="0"/>
              <a:t>）</a:t>
            </a:r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885AD317-4D6D-3BC2-0A6C-C146AB2D0C29}"/>
                  </a:ext>
                </a:extLst>
              </p:cNvPr>
              <p:cNvSpPr txBox="1"/>
              <p:nvPr/>
            </p:nvSpPr>
            <p:spPr>
              <a:xfrm>
                <a:off x="1967947" y="4393055"/>
                <a:ext cx="8526437" cy="12954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kumimoji="1" lang="en-US" altLang="ja-JP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1" lang="en-US" altLang="ja-JP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lin"/>
                                      <m:ctrlPr>
                                        <a:rPr kumimoji="1"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kumimoji="1"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  <m:t>50</m:t>
                                      </m:r>
                                    </m:num>
                                    <m:den>
                                      <m:r>
                                        <a:rPr kumimoji="1"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  <m:t>365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p>
                        </m:num>
                        <m:den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0!</m:t>
                          </m:r>
                        </m:den>
                      </m:f>
                      <m:sSup>
                        <m:sSup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50/365</m:t>
                              </m:r>
                            </m:e>
                          </m:d>
                        </m:sup>
                      </m:sSup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50/365</m:t>
                              </m:r>
                            </m:e>
                          </m:d>
                        </m:sup>
                      </m:sSup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0.872</m:t>
                      </m:r>
                    </m:oMath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altLang="ja-JP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0.13</m:t>
                      </m:r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885AD317-4D6D-3BC2-0A6C-C146AB2D0C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7947" y="4393055"/>
                <a:ext cx="8526437" cy="12954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0">
            <a:extLst>
              <a:ext uri="{FF2B5EF4-FFF2-40B4-BE49-F238E27FC236}">
                <a16:creationId xmlns:a16="http://schemas.microsoft.com/office/drawing/2014/main" id="{DAED2A90-F459-8103-1A0C-22E2E506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" name="コンテンツ プレースホルダー 11">
            <a:extLst>
              <a:ext uri="{FF2B5EF4-FFF2-40B4-BE49-F238E27FC236}">
                <a16:creationId xmlns:a16="http://schemas.microsoft.com/office/drawing/2014/main" id="{9B7D53BE-0C8F-CFFA-C857-8504444FFA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/>
              <a:t>R </a:t>
            </a:r>
            <a:r>
              <a:rPr lang="ja-JP" altLang="en-US" dirty="0"/>
              <a:t>の </a:t>
            </a:r>
            <a:r>
              <a:rPr lang="en-US" altLang="ja-JP" dirty="0" err="1"/>
              <a:t>pbinom</a:t>
            </a:r>
            <a:r>
              <a:rPr lang="en-US" altLang="ja-JP" dirty="0"/>
              <a:t> </a:t>
            </a:r>
            <a:r>
              <a:rPr lang="ja-JP" altLang="en-US" dirty="0"/>
              <a:t>関数で求めた正確な確率と，ポアソン分布で求めた近似的な確率は，ほとんど一致している。</a:t>
            </a:r>
            <a:endParaRPr lang="en-US" altLang="ja-JP" dirty="0"/>
          </a:p>
          <a:p>
            <a:r>
              <a:rPr lang="ja-JP" altLang="en-US" dirty="0"/>
              <a:t>関数の引数が何であったか忘れても，ヘルプを引けば関数の使い方がわかるように練習すること。</a:t>
            </a:r>
            <a:endParaRPr lang="en-US" altLang="ja-JP" dirty="0"/>
          </a:p>
          <a:p>
            <a:pPr lvl="1"/>
            <a:r>
              <a:rPr lang="ja-JP" altLang="en-US" dirty="0"/>
              <a:t>ヘルプを引くには，</a:t>
            </a:r>
            <a:r>
              <a:rPr lang="en-US" altLang="ja-JP" dirty="0"/>
              <a:t>R </a:t>
            </a:r>
            <a:r>
              <a:rPr lang="ja-JP" altLang="en-US" dirty="0"/>
              <a:t>コンソールで，</a:t>
            </a:r>
            <a:r>
              <a:rPr lang="en-US" altLang="ja-JP" dirty="0"/>
              <a:t>? </a:t>
            </a:r>
            <a:r>
              <a:rPr lang="ja-JP" altLang="en-US" dirty="0"/>
              <a:t>に続いて関数名を入力する（例：</a:t>
            </a:r>
            <a:r>
              <a:rPr lang="en-US" altLang="ja-JP" dirty="0"/>
              <a:t>?</a:t>
            </a:r>
            <a:r>
              <a:rPr lang="en-US" altLang="ja-JP" dirty="0" err="1"/>
              <a:t>ppois</a:t>
            </a:r>
            <a:r>
              <a:rPr lang="ja-JP" altLang="en-US" dirty="0"/>
              <a:t>）。</a:t>
            </a:r>
          </a:p>
        </p:txBody>
      </p:sp>
      <p:pic>
        <p:nvPicPr>
          <p:cNvPr id="15" name="コンテンツ プレースホルダー 14">
            <a:extLst>
              <a:ext uri="{FF2B5EF4-FFF2-40B4-BE49-F238E27FC236}">
                <a16:creationId xmlns:a16="http://schemas.microsoft.com/office/drawing/2014/main" id="{1FE28717-A439-F370-8B21-2577CF1C266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883" y="2774941"/>
            <a:ext cx="4648234" cy="2452705"/>
          </a:xfrm>
        </p:spPr>
      </p:pic>
    </p:spTree>
    <p:extLst>
      <p:ext uri="{BB962C8B-B14F-4D97-AF65-F5344CB8AC3E}">
        <p14:creationId xmlns:p14="http://schemas.microsoft.com/office/powerpoint/2010/main" val="3504896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例題</a:t>
            </a:r>
            <a:r>
              <a:rPr kumimoji="1" lang="ja-JP" altLang="en-US" dirty="0"/>
              <a:t>２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ja-JP" altLang="en-US" dirty="0"/>
                  <a:t>ある図書館には，平均して１時間に３人の割合で利用者がやってくる。この図書館へ１時間に５人以上の利用者が来る確率を求めよ。</a:t>
                </a:r>
                <a:r>
                  <a:rPr lang="ja-JP" altLang="en-US" sz="2400" dirty="0"/>
                  <a:t>（薩摩順吉</a:t>
                </a:r>
                <a:r>
                  <a:rPr lang="en-US" altLang="ja-JP" sz="2400" dirty="0"/>
                  <a:t>『</a:t>
                </a:r>
                <a:r>
                  <a:rPr lang="ja-JP" altLang="en-US" sz="2400" dirty="0"/>
                  <a:t>確率・統計</a:t>
                </a:r>
                <a:r>
                  <a:rPr lang="en-US" altLang="ja-JP" sz="2400" dirty="0"/>
                  <a:t>』</a:t>
                </a:r>
                <a:r>
                  <a:rPr lang="ja-JP" altLang="en-US" sz="2400" dirty="0"/>
                  <a:t>岩波書店 </a:t>
                </a:r>
                <a:r>
                  <a:rPr lang="en-US" altLang="ja-JP" sz="2400" dirty="0"/>
                  <a:t>p.78</a:t>
                </a:r>
                <a:r>
                  <a:rPr lang="ja-JP" altLang="en-US" sz="2400" dirty="0"/>
                  <a:t>より）</a:t>
                </a:r>
                <a:endParaRPr lang="en-US" altLang="ja-JP" sz="2400" dirty="0"/>
              </a:p>
              <a:p>
                <a:pPr lvl="1">
                  <a:buFont typeface="Wingdings" pitchFamily="2" charset="2"/>
                  <a:buChar char="Ø"/>
                </a:pPr>
                <a:r>
                  <a:rPr kumimoji="1" lang="ja-JP" altLang="en-US" dirty="0"/>
                  <a:t> </a:t>
                </a:r>
                <a:r>
                  <a:rPr kumimoji="1" lang="ja-JP" altLang="en-US" u="sng" dirty="0"/>
                  <a:t>試行数（潜在的な利用者すべての人数）も成功確率も不明だが，平均はわかっている</a:t>
                </a:r>
                <a:r>
                  <a:rPr kumimoji="1" lang="ja-JP" altLang="en-US" dirty="0"/>
                  <a:t>。</a:t>
                </a:r>
                <a:endParaRPr kumimoji="1" lang="en-US" altLang="ja-JP" dirty="0"/>
              </a:p>
              <a:p>
                <a:pPr lvl="1">
                  <a:buFont typeface="Wingdings" pitchFamily="2" charset="2"/>
                  <a:buChar char="Ø"/>
                </a:pPr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ja-JP" altLang="en-US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ja-JP" altLang="en-US" dirty="0"/>
                  <a:t>のポアソン分布を利用して，０人から４人までの累積確率を求め，それを１から引けばよい。（答：およそ</a:t>
                </a:r>
                <a:r>
                  <a:rPr lang="en-US" altLang="ja-JP" dirty="0"/>
                  <a:t>0.18</a:t>
                </a:r>
                <a:r>
                  <a:rPr lang="ja-JP" altLang="en-US" dirty="0"/>
                  <a:t>）</a:t>
                </a:r>
                <a:endParaRPr kumimoji="1" lang="en-US" altLang="ja-JP" dirty="0"/>
              </a:p>
            </p:txBody>
          </p:sp>
        </mc:Choice>
        <mc:Fallback xmlns="">
          <p:sp>
            <p:nvSpPr>
              <p:cNvPr id="3" name="コンテンツ プレースホル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CEAB87C-4A15-8EEC-AF5A-D6F7E055E9CC}"/>
              </a:ext>
            </a:extLst>
          </p:cNvPr>
          <p:cNvSpPr txBox="1"/>
          <p:nvPr/>
        </p:nvSpPr>
        <p:spPr>
          <a:xfrm>
            <a:off x="1621466" y="4625163"/>
            <a:ext cx="7189789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1 - </a:t>
            </a:r>
            <a:r>
              <a:rPr lang="en-US" altLang="ja-JP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ppois</a:t>
            </a:r>
            <a:r>
              <a:rPr lang="en-US" altLang="ja-JP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(4, lambda = 3)</a:t>
            </a:r>
          </a:p>
          <a:p>
            <a:r>
              <a:rPr lang="en-US" altLang="ja-JP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ppois</a:t>
            </a:r>
            <a:r>
              <a:rPr lang="en-US" altLang="ja-JP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(4, lambda = 3, </a:t>
            </a:r>
            <a:r>
              <a:rPr lang="en-US" altLang="ja-JP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lower.tail</a:t>
            </a:r>
            <a:r>
              <a:rPr lang="en-US" altLang="ja-JP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=FALSE)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DAF466-14DB-23ED-6714-034065150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２</a:t>
            </a:r>
            <a:r>
              <a:rPr kumimoji="1" lang="ja-JP" altLang="en-US" dirty="0"/>
              <a:t>項分布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3A8D8096-71F3-A132-EB72-8D3F7F619C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kumimoji="1" lang="ja-JP" altLang="en-US" dirty="0"/>
                  <a:t>１回の試行で観察される結果が「成功」あるいは「失敗」の２通りとする。</a:t>
                </a:r>
                <a:endParaRPr lang="en-US" altLang="ja-JP" dirty="0"/>
              </a:p>
              <a:p>
                <a:r>
                  <a:rPr kumimoji="1" lang="ja-JP" altLang="en-US" dirty="0"/>
                  <a:t>この試行を </a:t>
                </a:r>
                <a:r>
                  <a:rPr kumimoji="1"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kumimoji="1" lang="en-US" altLang="ja-JP" dirty="0"/>
                  <a:t> </a:t>
                </a:r>
                <a:r>
                  <a:rPr kumimoji="1" lang="ja-JP" altLang="en-US" dirty="0"/>
                  <a:t>回繰り返すとき，成功確率 </a:t>
                </a:r>
                <a:r>
                  <a:rPr kumimoji="1"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kumimoji="1" lang="en-US" altLang="ja-JP" dirty="0"/>
                  <a:t> </a:t>
                </a:r>
                <a:r>
                  <a:rPr kumimoji="1" lang="ja-JP" altLang="en-US" dirty="0"/>
                  <a:t>は一定で，試行はすべて独立であるとする。これを</a:t>
                </a:r>
                <a:r>
                  <a:rPr kumimoji="1" lang="ja-JP" altLang="en-US" u="sng" dirty="0">
                    <a:solidFill>
                      <a:srgbClr val="FF0000"/>
                    </a:solidFill>
                  </a:rPr>
                  <a:t>ベルヌーイ試行</a:t>
                </a:r>
                <a:r>
                  <a:rPr kumimoji="1" lang="ja-JP" altLang="en-US" dirty="0"/>
                  <a:t>と呼ぶ。</a:t>
                </a:r>
                <a:endParaRPr kumimoji="1" lang="en-US" altLang="ja-JP" dirty="0"/>
              </a:p>
              <a:p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回のベルヌーイ試行での，成功回数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の確率分布を，</a:t>
                </a:r>
                <a:r>
                  <a:rPr lang="ja-JP" altLang="en-US" u="sng" dirty="0">
                    <a:solidFill>
                      <a:srgbClr val="FF0000"/>
                    </a:solidFill>
                  </a:rPr>
                  <a:t>２項分布</a:t>
                </a:r>
                <a:r>
                  <a:rPr lang="ja-JP" altLang="en-US" dirty="0"/>
                  <a:t>と呼ぶ。</a:t>
                </a:r>
                <a:endParaRPr lang="en-US" altLang="ja-JP" dirty="0"/>
              </a:p>
              <a:p>
                <a:endParaRPr lang="en-US" altLang="ja-JP" dirty="0"/>
              </a:p>
              <a:p>
                <a:r>
                  <a:rPr lang="ja-JP" altLang="en-US" dirty="0"/>
                  <a:t>確率変数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ja-JP" altLang="en-US" dirty="0"/>
                  <a:t>が２項分布に従うことを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r>
                  <a:rPr lang="ja-JP" altLang="en-US" dirty="0"/>
                  <a:t> あるいは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𝐵𝑖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r>
                  <a:rPr lang="ja-JP" altLang="en-US" dirty="0"/>
                  <a:t>と書く。</a:t>
                </a:r>
                <a:endParaRPr kumimoji="1" lang="en-US" altLang="ja-JP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3A8D8096-71F3-A132-EB72-8D3F7F619C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1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366A5A97-7E2A-79B3-D5FE-BB3F1328D1FC}"/>
                  </a:ext>
                </a:extLst>
              </p:cNvPr>
              <p:cNvSpPr txBox="1"/>
              <p:nvPr/>
            </p:nvSpPr>
            <p:spPr>
              <a:xfrm>
                <a:off x="3096733" y="4109481"/>
                <a:ext cx="5345118" cy="7394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32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3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366A5A97-7E2A-79B3-D5FE-BB3F1328D1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733" y="4109481"/>
                <a:ext cx="5345118" cy="739433"/>
              </a:xfrm>
              <a:prstGeom prst="rect">
                <a:avLst/>
              </a:prstGeom>
              <a:blipFill>
                <a:blip r:embed="rId3"/>
                <a:stretch>
                  <a:fillRect b="-82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7707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タイトル 3">
                <a:extLst>
                  <a:ext uri="{FF2B5EF4-FFF2-40B4-BE49-F238E27FC236}">
                    <a16:creationId xmlns:a16="http://schemas.microsoft.com/office/drawing/2014/main" id="{6EE26BE1-CC28-768F-CBEE-070CAC0FD16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ja-JP" altLang="en-US" dirty="0"/>
                  <a:t>例：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5, 0.4</m:t>
                        </m:r>
                      </m:e>
                    </m:d>
                  </m:oMath>
                </a14:m>
                <a:endParaRPr lang="ja-JP" altLang="en-US" dirty="0"/>
              </a:p>
            </p:txBody>
          </p:sp>
        </mc:Choice>
        <mc:Fallback xmlns="">
          <p:sp>
            <p:nvSpPr>
              <p:cNvPr id="4" name="タイトル 3">
                <a:extLst>
                  <a:ext uri="{FF2B5EF4-FFF2-40B4-BE49-F238E27FC236}">
                    <a16:creationId xmlns:a16="http://schemas.microsoft.com/office/drawing/2014/main" id="{6EE26BE1-CC28-768F-CBEE-070CAC0FD1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コンテンツ プレースホルダー 7" descr="グラフ, ヒスト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3DDF7568-6BA7-E021-8BB7-5B846B5AC06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46" y="2031286"/>
            <a:ext cx="4739752" cy="4393630"/>
          </a:xfrm>
        </p:spPr>
      </p:pic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B7548CC-B4A7-E361-BECF-37334A8E944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n &lt;- 5</a:t>
            </a:r>
          </a:p>
          <a:p>
            <a:pPr marL="0" indent="0">
              <a:buNone/>
            </a:pP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p &lt;- 0.4</a:t>
            </a:r>
          </a:p>
          <a:p>
            <a:pPr marL="0" indent="0">
              <a:buNone/>
            </a:pP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&lt;-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dbinom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(0:n,</a:t>
            </a:r>
          </a:p>
          <a:p>
            <a:pPr marL="0" indent="0">
              <a:buNone/>
            </a:pP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size = n, prob = p)</a:t>
            </a:r>
          </a:p>
          <a:p>
            <a:pPr marL="0" indent="0">
              <a:buNone/>
            </a:pPr>
            <a:endParaRPr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plot(0:n,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type="h",</a:t>
            </a:r>
          </a:p>
          <a:p>
            <a:pPr marL="0" indent="0">
              <a:buNone/>
            </a:pP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yaxs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ylim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= c(0,1),</a:t>
            </a:r>
          </a:p>
          <a:p>
            <a:pPr marL="0" indent="0">
              <a:buNone/>
            </a:pP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xlab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="X",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ylab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ja-JP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確率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None/>
            </a:pP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ja-JP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220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２項分布の近似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ja-JP" altLang="en-US" dirty="0"/>
                  <a:t>試行数 </a:t>
                </a:r>
                <a:r>
                  <a:rPr lang="en-US" altLang="ja-JP" i="1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が大きいとき，２項分布は正規分布で近似できる。</a:t>
                </a:r>
                <a:endParaRPr lang="en-US" altLang="ja-JP" dirty="0"/>
              </a:p>
              <a:p>
                <a:pPr lvl="1"/>
                <a:r>
                  <a:rPr lang="ja-JP" altLang="en-US" dirty="0"/>
                  <a:t>「統計入門」での，次回の学習内容</a:t>
                </a:r>
                <a:endParaRPr lang="en-US" altLang="ja-JP" dirty="0"/>
              </a:p>
              <a:p>
                <a:pPr lvl="1"/>
                <a:r>
                  <a:rPr kumimoji="1" lang="ja-JP" altLang="en-US" dirty="0"/>
                  <a:t>実際上は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𝑛𝑝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kumimoji="1" lang="en-US" altLang="ja-JP" dirty="0"/>
                  <a:t> </a:t>
                </a:r>
                <a:r>
                  <a:rPr kumimoji="1" lang="ja-JP" altLang="en-US" dirty="0"/>
                  <a:t>かつ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𝑛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kumimoji="1"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kumimoji="1" lang="en-US" altLang="ja-JP" dirty="0"/>
                  <a:t> </a:t>
                </a:r>
                <a:r>
                  <a:rPr kumimoji="1" lang="ja-JP" altLang="en-US" dirty="0"/>
                  <a:t>が目安</a:t>
                </a:r>
                <a:endParaRPr kumimoji="1" lang="en-US" altLang="ja-JP" dirty="0"/>
              </a:p>
              <a:p>
                <a:pPr lvl="1"/>
                <a:r>
                  <a:rPr kumimoji="1" lang="en-US" altLang="ja-JP" i="1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kumimoji="1" lang="en-US" altLang="ja-JP" dirty="0"/>
                  <a:t> </a:t>
                </a:r>
                <a:r>
                  <a:rPr kumimoji="1" lang="ja-JP" altLang="en-US" dirty="0"/>
                  <a:t>が </a:t>
                </a:r>
                <a:r>
                  <a:rPr kumimoji="1" lang="en-US" altLang="ja-JP" dirty="0"/>
                  <a:t>1/2 </a:t>
                </a:r>
                <a:r>
                  <a:rPr kumimoji="1" lang="ja-JP" altLang="en-US" dirty="0"/>
                  <a:t>に近いときは，</a:t>
                </a:r>
                <a:r>
                  <a:rPr kumimoji="1" lang="en-US" altLang="ja-JP" i="1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kumimoji="1" lang="en-US" altLang="ja-JP" dirty="0"/>
                  <a:t> </a:t>
                </a:r>
                <a:r>
                  <a:rPr kumimoji="1" lang="ja-JP" altLang="en-US" dirty="0"/>
                  <a:t>が小さくても近似は良好</a:t>
                </a:r>
                <a:endParaRPr kumimoji="1" lang="en-US" altLang="ja-JP" dirty="0"/>
              </a:p>
              <a:p>
                <a:r>
                  <a:rPr lang="ja-JP" altLang="en-US" dirty="0"/>
                  <a:t>しかし，</a:t>
                </a:r>
                <a:r>
                  <a:rPr lang="en-US" altLang="ja-JP" i="1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ja-JP" altLang="en-US" dirty="0"/>
                  <a:t> が非常に小さいときには，</a:t>
                </a:r>
                <a:r>
                  <a:rPr lang="en-US" altLang="ja-JP" i="1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ja-JP" altLang="en-US" dirty="0"/>
                  <a:t> が相当大きくても，正規近似はあまりよくならない．</a:t>
                </a:r>
                <a:endParaRPr lang="en-US" altLang="ja-JP" dirty="0"/>
              </a:p>
              <a:p>
                <a:r>
                  <a:rPr kumimoji="1" lang="ja-JP" altLang="en-US" u="sng" dirty="0">
                    <a:solidFill>
                      <a:srgbClr val="FF0000"/>
                    </a:solidFill>
                  </a:rPr>
                  <a:t>ポアソン分布</a:t>
                </a:r>
                <a:r>
                  <a:rPr kumimoji="1" lang="ja-JP" altLang="en-US" dirty="0"/>
                  <a:t>（</a:t>
                </a:r>
                <a:r>
                  <a:rPr kumimoji="1" lang="en-US" altLang="ja-JP" dirty="0"/>
                  <a:t>Poisson distribution</a:t>
                </a:r>
                <a:r>
                  <a:rPr kumimoji="1" lang="ja-JP" altLang="en-US" dirty="0"/>
                  <a:t>）がよい近似を与える．</a:t>
                </a:r>
                <a:endParaRPr kumimoji="1" lang="en-US" altLang="ja-JP" dirty="0"/>
              </a:p>
            </p:txBody>
          </p:sp>
        </mc:Choice>
        <mc:Fallback xmlns="">
          <p:sp>
            <p:nvSpPr>
              <p:cNvPr id="3" name="コンテンツ プレースホル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ポアソンの小数の法則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ja-JP" altLang="en-US" dirty="0"/>
                  <a:t>２項分布において，</a:t>
                </a:r>
                <a:r>
                  <a:rPr lang="en-US" altLang="ja-JP" i="1" dirty="0" err="1">
                    <a:latin typeface="Times New Roman" pitchFamily="18" charset="0"/>
                    <a:cs typeface="Times New Roman" pitchFamily="18" charset="0"/>
                  </a:rPr>
                  <a:t>np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を一定（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ja-JP" alt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ja-JP" altLang="en-US" dirty="0"/>
                  <a:t>）にしたまま，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r>
                  <a:rPr lang="ja-JP" altLang="en-US" dirty="0"/>
                  <a:t>，</a:t>
                </a:r>
                <a14:m>
                  <m:oMath xmlns:m="http://schemas.openxmlformats.org/officeDocument/2006/math">
                    <m:r>
                      <a:rPr lang="en-US" altLang="ja-JP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ja-JP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ja-JP" altLang="en-US" dirty="0"/>
                  <a:t>とすると，成功回数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が </a:t>
                </a:r>
                <a:r>
                  <a:rPr lang="en-US" altLang="ja-JP" i="1" dirty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回となる確率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 について次の極限を得る。</a:t>
                </a:r>
                <a:endParaRPr lang="en-US" altLang="ja-JP" dirty="0"/>
              </a:p>
              <a:p>
                <a:endParaRPr kumimoji="1" lang="en-US" altLang="ja-JP" dirty="0"/>
              </a:p>
              <a:p>
                <a:endParaRPr lang="en-US" altLang="ja-JP" dirty="0"/>
              </a:p>
              <a:p>
                <a:r>
                  <a:rPr kumimoji="1" lang="ja-JP" altLang="en-US" dirty="0"/>
                  <a:t>これを，</a:t>
                </a:r>
                <a:r>
                  <a:rPr kumimoji="1" lang="ja-JP" altLang="en-US" u="sng" dirty="0">
                    <a:solidFill>
                      <a:srgbClr val="FF0000"/>
                    </a:solidFill>
                  </a:rPr>
                  <a:t>ポアソンの小数の法則</a:t>
                </a:r>
                <a:r>
                  <a:rPr kumimoji="1" lang="ja-JP" altLang="en-US" dirty="0"/>
                  <a:t>（</a:t>
                </a:r>
                <a:r>
                  <a:rPr kumimoji="1" lang="en-US" altLang="ja-JP" dirty="0"/>
                  <a:t>Poisson’s law of small numbers</a:t>
                </a:r>
                <a:r>
                  <a:rPr kumimoji="1" lang="ja-JP" altLang="en-US" dirty="0"/>
                  <a:t>）と呼ぶ．</a:t>
                </a:r>
              </a:p>
            </p:txBody>
          </p:sp>
        </mc:Choice>
        <mc:Fallback xmlns="">
          <p:sp>
            <p:nvSpPr>
              <p:cNvPr id="3" name="コンテンツ プレースホル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B99C2929-D4C1-D020-E297-291EBD2F2697}"/>
                  </a:ext>
                </a:extLst>
              </p:cNvPr>
              <p:cNvSpPr txBox="1"/>
              <p:nvPr/>
            </p:nvSpPr>
            <p:spPr>
              <a:xfrm>
                <a:off x="2006896" y="3009011"/>
                <a:ext cx="7195880" cy="948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32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3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altLang="ja-JP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n-US" altLang="ja-JP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altLang="ja-JP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ja-JP" alt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sup>
                      </m:sSup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B99C2929-D4C1-D020-E297-291EBD2F2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6896" y="3009011"/>
                <a:ext cx="7195880" cy="948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ポアソン分布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>
                  <a:buNone/>
                </a:pPr>
                <a:r>
                  <a:rPr kumimoji="1" lang="ja-JP" altLang="en-US" dirty="0"/>
                  <a:t>注目している事象</a:t>
                </a:r>
                <a:r>
                  <a:rPr lang="ja-JP" altLang="en-US" dirty="0"/>
                  <a:t>（「成功」事象）</a:t>
                </a:r>
                <a:r>
                  <a:rPr kumimoji="1" lang="ja-JP" altLang="en-US" dirty="0"/>
                  <a:t>の生起回数が </a:t>
                </a:r>
                <a:r>
                  <a:rPr kumimoji="1" lang="en-US" altLang="ja-JP" i="1" dirty="0">
                    <a:latin typeface="Times New Roman" pitchFamily="18" charset="0"/>
                    <a:cs typeface="Times New Roman" pitchFamily="18" charset="0"/>
                  </a:rPr>
                  <a:t>x </a:t>
                </a:r>
                <a:r>
                  <a:rPr kumimoji="1" lang="ja-JP" altLang="en-US" dirty="0"/>
                  <a:t>である確率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dirty="0"/>
                  <a:t> が</a:t>
                </a:r>
                <a:endParaRPr lang="en-US" altLang="ja-JP" dirty="0"/>
              </a:p>
              <a:p>
                <a:pPr indent="0">
                  <a:buNone/>
                </a:pPr>
                <a:endParaRPr kumimoji="1" lang="en-US" altLang="ja-JP" dirty="0"/>
              </a:p>
              <a:p>
                <a:pPr indent="0">
                  <a:buNone/>
                </a:pPr>
                <a:endParaRPr lang="en-US" altLang="ja-JP" dirty="0"/>
              </a:p>
              <a:p>
                <a:pPr indent="0">
                  <a:buNone/>
                </a:pPr>
                <a:r>
                  <a:rPr kumimoji="1" lang="ja-JP" altLang="en-US" dirty="0"/>
                  <a:t>で与えられる確率分布を，</a:t>
                </a:r>
                <a:r>
                  <a:rPr kumimoji="1" lang="ja-JP" altLang="en-US" u="sng" dirty="0">
                    <a:solidFill>
                      <a:srgbClr val="FF0000"/>
                    </a:solidFill>
                  </a:rPr>
                  <a:t>ポアソン分布</a:t>
                </a:r>
                <a:r>
                  <a:rPr kumimoji="1" lang="ja-JP" altLang="en-US" dirty="0"/>
                  <a:t>（</a:t>
                </a:r>
                <a:r>
                  <a:rPr kumimoji="1" lang="en-US" altLang="ja-JP" dirty="0"/>
                  <a:t>Poisson distribution</a:t>
                </a:r>
                <a:r>
                  <a:rPr kumimoji="1" lang="ja-JP" altLang="en-US" dirty="0"/>
                  <a:t>）と呼び，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ja-JP" altLang="en-US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</m:d>
                  </m:oMath>
                </a14:m>
                <a:r>
                  <a:rPr kumimoji="1" lang="en-US" altLang="ja-JP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1" lang="ja-JP" altLang="en-US" dirty="0"/>
                  <a:t>あるいは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𝑃𝑜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ja-JP" altLang="en-US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</m:d>
                  </m:oMath>
                </a14:m>
                <a:r>
                  <a:rPr kumimoji="1" lang="ja-JP" altLang="en-US" dirty="0"/>
                  <a:t> と表す。</a:t>
                </a:r>
                <a:endParaRPr kumimoji="1" lang="en-US" altLang="ja-JP" dirty="0"/>
              </a:p>
              <a:p>
                <a:pPr indent="0">
                  <a:buNone/>
                </a:pPr>
                <a:endParaRPr lang="en-US" altLang="ja-JP" dirty="0"/>
              </a:p>
              <a:p>
                <a:pPr indent="0">
                  <a:buNone/>
                </a:pPr>
                <a:r>
                  <a:rPr lang="ja-JP" altLang="en-US" dirty="0"/>
                  <a:t>確率変数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ja-JP" altLang="en-US" dirty="0"/>
                  <a:t>がポアソン分布に従うことを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ja-JP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</m:d>
                  </m:oMath>
                </a14:m>
                <a:r>
                  <a:rPr lang="ja-JP" altLang="en-US" dirty="0"/>
                  <a:t> あるいは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𝑃𝑜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ja-JP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</m:d>
                  </m:oMath>
                </a14:m>
                <a:r>
                  <a:rPr lang="ja-JP" altLang="en-US" dirty="0"/>
                  <a:t>と書く。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661" b="-14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51014FA5-E572-0873-93F6-F71FD99643D8}"/>
                  </a:ext>
                </a:extLst>
              </p:cNvPr>
              <p:cNvSpPr txBox="1"/>
              <p:nvPr/>
            </p:nvSpPr>
            <p:spPr>
              <a:xfrm>
                <a:off x="2995724" y="2562443"/>
                <a:ext cx="3400033" cy="948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altLang="ja-JP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ja-JP" alt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sup>
                      </m:sSup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51014FA5-E572-0873-93F6-F71FD99643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5724" y="2562443"/>
                <a:ext cx="3400033" cy="948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7A17F0-33A6-ECAD-3BFA-806E96DA4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ポアソン分布の導出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コンテンツ プレースホルダー 4">
                <a:extLst>
                  <a:ext uri="{FF2B5EF4-FFF2-40B4-BE49-F238E27FC236}">
                    <a16:creationId xmlns:a16="http://schemas.microsoft.com/office/drawing/2014/main" id="{9B8DB2D4-5450-6ADA-EF63-D2F1EA60907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ja-JP" altLang="en-US" dirty="0"/>
                  <a:t>２項分布において，</a:t>
                </a:r>
                <a:r>
                  <a:rPr lang="en-US" altLang="ja-JP" i="1" dirty="0" err="1">
                    <a:latin typeface="Times New Roman" pitchFamily="18" charset="0"/>
                    <a:cs typeface="Times New Roman" pitchFamily="18" charset="0"/>
                  </a:rPr>
                  <a:t>np</a:t>
                </a:r>
                <a:r>
                  <a:rPr lang="en-US" altLang="ja-JP" dirty="0"/>
                  <a:t> </a:t>
                </a:r>
                <a:r>
                  <a:rPr lang="ja-JP" altLang="en-US" dirty="0"/>
                  <a:t>を一定（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ja-JP" alt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ja-JP" altLang="en-US" dirty="0"/>
                  <a:t>）にしたまま，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r>
                  <a:rPr lang="ja-JP" altLang="en-US" dirty="0"/>
                  <a:t>，</a:t>
                </a:r>
                <a14:m>
                  <m:oMath xmlns:m="http://schemas.openxmlformats.org/officeDocument/2006/math">
                    <m:r>
                      <a:rPr lang="en-US" altLang="ja-JP" i="1" dirty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ja-JP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ja-JP" altLang="en-US" dirty="0"/>
                  <a:t>とする</a:t>
                </a:r>
                <a:endParaRPr lang="ja-JP" altLang="en-US" b="1" dirty="0"/>
              </a:p>
            </p:txBody>
          </p:sp>
        </mc:Choice>
        <mc:Fallback xmlns="">
          <p:sp>
            <p:nvSpPr>
              <p:cNvPr id="5" name="コンテンツ プレースホルダー 4">
                <a:extLst>
                  <a:ext uri="{FF2B5EF4-FFF2-40B4-BE49-F238E27FC236}">
                    <a16:creationId xmlns:a16="http://schemas.microsoft.com/office/drawing/2014/main" id="{9B8DB2D4-5450-6ADA-EF63-D2F1EA6090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AAD3A71E-21BF-9642-4132-786F53E66211}"/>
                  </a:ext>
                </a:extLst>
              </p:cNvPr>
              <p:cNvSpPr txBox="1"/>
              <p:nvPr/>
            </p:nvSpPr>
            <p:spPr>
              <a:xfrm>
                <a:off x="1527986" y="2785843"/>
                <a:ext cx="9981757" cy="31141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kumimoji="1" lang="en-US" altLang="ja-JP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⋯</m:t>
                          </m:r>
                          <m:d>
                            <m:d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1" lang="en-US" altLang="ja-JP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ja-JP" altLang="en-US" sz="2800" b="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kumimoji="1"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kumimoji="1" lang="en-US" altLang="ja-JP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ja-JP" altLang="en-US" sz="2800" b="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kumimoji="1"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lang="en-US" altLang="ja-JP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⋯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ja-JP" altLang="en-US" sz="28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ja-JP" altLang="en-US" sz="28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br>
                  <a:rPr kumimoji="1" lang="en-US" altLang="ja-JP" sz="2800" b="0" i="1" dirty="0">
                    <a:latin typeface="Cambria Math" panose="02040503050406030204" pitchFamily="18" charset="0"/>
                  </a:rPr>
                </a:br>
                <a:endParaRPr kumimoji="1" lang="en-US" altLang="ja-JP" sz="28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AAD3A71E-21BF-9642-4132-786F53E662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7986" y="2785843"/>
                <a:ext cx="9981757" cy="3114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8513825-7FCD-234C-E1E9-CF44685C0134}"/>
              </a:ext>
            </a:extLst>
          </p:cNvPr>
          <p:cNvSpPr txBox="1"/>
          <p:nvPr/>
        </p:nvSpPr>
        <p:spPr>
          <a:xfrm>
            <a:off x="5057996" y="2785843"/>
            <a:ext cx="65646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1" lang="en-US" altLang="ja-JP" sz="2800" dirty="0"/>
              <a:t> </a:t>
            </a:r>
            <a:r>
              <a:rPr kumimoji="1" lang="ja-JP" altLang="en-US" sz="2800" dirty="0"/>
              <a:t>は，</a:t>
            </a:r>
            <a:r>
              <a:rPr kumimoji="1" lang="en-US" altLang="ja-JP" sz="2800" dirty="0"/>
              <a:t>0 </a:t>
            </a:r>
            <a:r>
              <a:rPr kumimoji="1" lang="ja-JP" altLang="en-US" sz="2800" dirty="0"/>
              <a:t>から </a:t>
            </a:r>
            <a:r>
              <a:rPr kumimoji="1" lang="en-US" altLang="ja-JP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1" lang="en-US" altLang="ja-JP" sz="2800" dirty="0"/>
              <a:t> </a:t>
            </a:r>
            <a:r>
              <a:rPr kumimoji="1" lang="ja-JP" altLang="en-US" sz="2800" dirty="0"/>
              <a:t>の範囲での，</a:t>
            </a:r>
            <a:r>
              <a:rPr lang="ja-JP" altLang="en-US" sz="2800" dirty="0"/>
              <a:t>任意の整数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30627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8D7D0DE5-EE20-C6B4-B07D-6D40C69D5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67ACD3E6-2BCE-E80E-2A5B-D09293BFC4DB}"/>
                  </a:ext>
                </a:extLst>
              </p:cNvPr>
              <p:cNvSpPr txBox="1"/>
              <p:nvPr/>
            </p:nvSpPr>
            <p:spPr>
              <a:xfrm>
                <a:off x="1278121" y="1876759"/>
                <a:ext cx="10173143" cy="34854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:br>
                  <a:rPr kumimoji="1" lang="en-US" altLang="ja-JP" sz="2800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lang="en-US" altLang="ja-JP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⋯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ja-JP" altLang="en-US" sz="28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ja-JP" altLang="en-US" sz="28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∙⋯∙</m:t>
                          </m:r>
                          <m:f>
                            <m:fPr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altLang="ja-JP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ja-JP" altLang="en-US" sz="28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sSup>
                        <m:sSup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ja-JP" altLang="en-US" sz="28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1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⋯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ja-JP" altLang="en-US" sz="28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ja-JP" altLang="en-US" sz="28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br>
                  <a:rPr kumimoji="1" lang="en-US" altLang="ja-JP" sz="2800" b="0" i="1" dirty="0">
                    <a:latin typeface="Cambria Math" panose="02040503050406030204" pitchFamily="18" charset="0"/>
                  </a:rPr>
                </a:br>
                <a:endParaRPr kumimoji="1" lang="en-US" altLang="ja-JP" sz="28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67ACD3E6-2BCE-E80E-2A5B-D09293BFC4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121" y="1876759"/>
                <a:ext cx="10173143" cy="34854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365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628EA7-6464-EB8F-648A-6AF130D42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9DF87814-2A8E-542F-0F1A-CED5CDC79AF8}"/>
                  </a:ext>
                </a:extLst>
              </p:cNvPr>
              <p:cNvSpPr txBox="1"/>
              <p:nvPr/>
            </p:nvSpPr>
            <p:spPr>
              <a:xfrm>
                <a:off x="1102683" y="1701463"/>
                <a:ext cx="10173143" cy="144911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:br>
                  <a:rPr kumimoji="1" lang="en-US" altLang="ja-JP" sz="2800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1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⋯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ja-JP" altLang="en-US" sz="28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ja-JP" altLang="en-US" sz="28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num>
                                <m:den>
                                  <m:r>
                                    <a:rPr lang="en-US" altLang="ja-JP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br>
                  <a:rPr kumimoji="1" lang="en-US" altLang="ja-JP" sz="2800" b="0" i="1" dirty="0">
                    <a:latin typeface="Cambria Math" panose="02040503050406030204" pitchFamily="18" charset="0"/>
                  </a:rPr>
                </a:br>
                <a:endParaRPr kumimoji="1" lang="en-US" altLang="ja-JP" sz="2800" dirty="0"/>
              </a:p>
            </p:txBody>
          </p:sp>
        </mc:Choice>
        <mc:Fallback xmlns="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9DF87814-2A8E-542F-0F1A-CED5CDC79A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683" y="1701463"/>
                <a:ext cx="10173143" cy="14491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4D734DA-F9A1-F34D-A238-FEF1217FFB69}"/>
              </a:ext>
            </a:extLst>
          </p:cNvPr>
          <p:cNvSpPr/>
          <p:nvPr/>
        </p:nvSpPr>
        <p:spPr>
          <a:xfrm>
            <a:off x="2029047" y="2035493"/>
            <a:ext cx="4843130" cy="1295057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648ED2B-0819-AEB7-E5F8-9544B1280336}"/>
                  </a:ext>
                </a:extLst>
              </p:cNvPr>
              <p:cNvSpPr txBox="1"/>
              <p:nvPr/>
            </p:nvSpPr>
            <p:spPr>
              <a:xfrm>
                <a:off x="2462324" y="3484608"/>
                <a:ext cx="296446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kumimoji="1"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r>
                  <a:rPr kumimoji="1" lang="ja-JP" altLang="en-US" sz="2800" dirty="0"/>
                  <a:t> で </a:t>
                </a:r>
                <a:r>
                  <a:rPr kumimoji="1" lang="en-US" altLang="ja-JP" sz="2800" dirty="0"/>
                  <a:t>1 </a:t>
                </a:r>
                <a:r>
                  <a:rPr kumimoji="1" lang="ja-JP" altLang="en-US" sz="2800" dirty="0"/>
                  <a:t>に収束</a:t>
                </a:r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648ED2B-0819-AEB7-E5F8-9544B1280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324" y="3484608"/>
                <a:ext cx="2964466" cy="430887"/>
              </a:xfrm>
              <a:prstGeom prst="rect">
                <a:avLst/>
              </a:prstGeom>
              <a:blipFill>
                <a:blip r:embed="rId3"/>
                <a:stretch>
                  <a:fillRect t="-24286" r="-6173" b="-5142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3ECFC3B-25E4-D90D-CC7D-5E3A394E848C}"/>
              </a:ext>
            </a:extLst>
          </p:cNvPr>
          <p:cNvSpPr/>
          <p:nvPr/>
        </p:nvSpPr>
        <p:spPr>
          <a:xfrm>
            <a:off x="9542553" y="2035492"/>
            <a:ext cx="1811247" cy="1366285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6FF74C56-0456-4617-5C41-6360003636CD}"/>
                  </a:ext>
                </a:extLst>
              </p:cNvPr>
              <p:cNvSpPr txBox="1"/>
              <p:nvPr/>
            </p:nvSpPr>
            <p:spPr>
              <a:xfrm>
                <a:off x="9732305" y="3521494"/>
                <a:ext cx="1584280" cy="861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kumimoji="1"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r>
                  <a:rPr kumimoji="1" lang="ja-JP" altLang="en-US" sz="2800" dirty="0"/>
                  <a:t> で </a:t>
                </a:r>
                <a:endParaRPr kumimoji="1" lang="en-US" altLang="ja-JP" sz="2800" dirty="0"/>
              </a:p>
              <a:p>
                <a:r>
                  <a:rPr kumimoji="1" lang="en-US" altLang="ja-JP" sz="2800" dirty="0"/>
                  <a:t>1 </a:t>
                </a:r>
                <a:r>
                  <a:rPr kumimoji="1" lang="ja-JP" altLang="en-US" sz="2800" dirty="0"/>
                  <a:t>に収束</a:t>
                </a:r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6FF74C56-0456-4617-5C41-6360003636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2305" y="3521494"/>
                <a:ext cx="1584280" cy="861774"/>
              </a:xfrm>
              <a:prstGeom prst="rect">
                <a:avLst/>
              </a:prstGeom>
              <a:blipFill>
                <a:blip r:embed="rId4"/>
                <a:stretch>
                  <a:fillRect l="-13900" t="-12057" r="-6564" b="-2482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7007FF-889A-B75E-E2D4-3AFD2146C206}"/>
              </a:ext>
            </a:extLst>
          </p:cNvPr>
          <p:cNvSpPr/>
          <p:nvPr/>
        </p:nvSpPr>
        <p:spPr>
          <a:xfrm>
            <a:off x="7845056" y="2042669"/>
            <a:ext cx="1550582" cy="13662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E16B26EB-422B-C75B-1634-6D43400CE4D6}"/>
                  </a:ext>
                </a:extLst>
              </p:cNvPr>
              <p:cNvSpPr txBox="1"/>
              <p:nvPr/>
            </p:nvSpPr>
            <p:spPr>
              <a:xfrm>
                <a:off x="7823460" y="3521494"/>
                <a:ext cx="1636858" cy="8819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kumimoji="1"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r>
                  <a:rPr kumimoji="1" lang="ja-JP" altLang="en-US" sz="2800" dirty="0"/>
                  <a:t> で </a:t>
                </a:r>
                <a:endParaRPr kumimoji="1" lang="en-US" altLang="ja-JP" sz="28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ja-JP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kumimoji="1" lang="ja-JP" altLang="en-US" sz="2800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sup>
                    </m:sSup>
                  </m:oMath>
                </a14:m>
                <a:r>
                  <a:rPr kumimoji="1" lang="ja-JP" altLang="en-US" sz="2800" dirty="0"/>
                  <a:t>に収束</a:t>
                </a:r>
              </a:p>
            </p:txBody>
          </p:sp>
        </mc:Choice>
        <mc:Fallback xmlns=""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E16B26EB-422B-C75B-1634-6D43400CE4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3460" y="3521494"/>
                <a:ext cx="1636858" cy="881973"/>
              </a:xfrm>
              <a:prstGeom prst="rect">
                <a:avLst/>
              </a:prstGeom>
              <a:blipFill>
                <a:blip r:embed="rId5"/>
                <a:stretch>
                  <a:fillRect t="-11806" r="-11896" b="-25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B324AD30-BA89-0952-7C20-5D5464CD3101}"/>
                  </a:ext>
                </a:extLst>
              </p:cNvPr>
              <p:cNvSpPr txBox="1"/>
              <p:nvPr/>
            </p:nvSpPr>
            <p:spPr>
              <a:xfrm>
                <a:off x="1192600" y="4403467"/>
                <a:ext cx="1489574" cy="829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ja-JP" altLang="en-US" sz="2800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ja-JP" altLang="en-US" sz="28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sup>
                      </m:sSup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B324AD30-BA89-0952-7C20-5D5464CD3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2600" y="4403467"/>
                <a:ext cx="1489574" cy="82945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D7AAF2EC-CAE1-B4C6-AD6F-479C8104947F}"/>
                  </a:ext>
                </a:extLst>
              </p:cNvPr>
              <p:cNvSpPr txBox="1"/>
              <p:nvPr/>
            </p:nvSpPr>
            <p:spPr>
              <a:xfrm>
                <a:off x="3121849" y="4669281"/>
                <a:ext cx="142064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e>
                      </m:d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D7AAF2EC-CAE1-B4C6-AD6F-479C810494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849" y="4669281"/>
                <a:ext cx="142064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1011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1558</Words>
  <Application>Microsoft Office PowerPoint</Application>
  <PresentationFormat>ワイド画面</PresentationFormat>
  <Paragraphs>113</Paragraphs>
  <Slides>19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7" baseType="lpstr">
      <vt:lpstr>游ゴシック</vt:lpstr>
      <vt:lpstr>游ゴシック Light</vt:lpstr>
      <vt:lpstr>Arial</vt:lpstr>
      <vt:lpstr>Cambria Math</vt:lpstr>
      <vt:lpstr>Courier New</vt:lpstr>
      <vt:lpstr>Times New Roman</vt:lpstr>
      <vt:lpstr>Wingdings</vt:lpstr>
      <vt:lpstr>Office テーマ</vt:lpstr>
      <vt:lpstr>ポアソン分布</vt:lpstr>
      <vt:lpstr>２項分布</vt:lpstr>
      <vt:lpstr>例：B(5, 0.4)</vt:lpstr>
      <vt:lpstr>２項分布の近似</vt:lpstr>
      <vt:lpstr>ポアソンの小数の法則</vt:lpstr>
      <vt:lpstr>ポアソン分布</vt:lpstr>
      <vt:lpstr>ポアソン分布の導出</vt:lpstr>
      <vt:lpstr>PowerPoint プレゼンテーション</vt:lpstr>
      <vt:lpstr>PowerPoint プレゼンテーション</vt:lpstr>
      <vt:lpstr>極限についての補足</vt:lpstr>
      <vt:lpstr>PowerPoint プレゼンテーション</vt:lpstr>
      <vt:lpstr>ポアソン分布がよくあてはまる事象</vt:lpstr>
      <vt:lpstr>ポアソン分布の平均と分散</vt:lpstr>
      <vt:lpstr>ポアソン分布を扱うエクセル関数</vt:lpstr>
      <vt:lpstr>ポアソン分布を扱う R 関数</vt:lpstr>
      <vt:lpstr>参考：２項分布を扱う R 関数</vt:lpstr>
      <vt:lpstr>例題１</vt:lpstr>
      <vt:lpstr>PowerPoint プレゼンテーション</vt:lpstr>
      <vt:lpstr>例題２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敦 寺尾</dc:creator>
  <cp:lastModifiedBy>敦 寺尾</cp:lastModifiedBy>
  <cp:revision>12</cp:revision>
  <dcterms:created xsi:type="dcterms:W3CDTF">2025-11-08T10:19:18Z</dcterms:created>
  <dcterms:modified xsi:type="dcterms:W3CDTF">2025-11-11T10:10:31Z</dcterms:modified>
</cp:coreProperties>
</file>