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N(0,1)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Sheet1!$A$2:$A$72</c:f>
              <c:numCache>
                <c:formatCode>General</c:formatCode>
                <c:ptCount val="71"/>
                <c:pt idx="0">
                  <c:v>-3.5</c:v>
                </c:pt>
                <c:pt idx="1">
                  <c:v>-3.4</c:v>
                </c:pt>
                <c:pt idx="2">
                  <c:v>-3.3</c:v>
                </c:pt>
                <c:pt idx="3">
                  <c:v>-3.2</c:v>
                </c:pt>
                <c:pt idx="4">
                  <c:v>-3.1</c:v>
                </c:pt>
                <c:pt idx="5">
                  <c:v>-3</c:v>
                </c:pt>
                <c:pt idx="6">
                  <c:v>-2.9</c:v>
                </c:pt>
                <c:pt idx="7">
                  <c:v>-2.8</c:v>
                </c:pt>
                <c:pt idx="8">
                  <c:v>-2.7</c:v>
                </c:pt>
                <c:pt idx="9">
                  <c:v>-2.6</c:v>
                </c:pt>
                <c:pt idx="10">
                  <c:v>-2.5</c:v>
                </c:pt>
                <c:pt idx="11">
                  <c:v>-2.4</c:v>
                </c:pt>
                <c:pt idx="12">
                  <c:v>-2.2999999999999998</c:v>
                </c:pt>
                <c:pt idx="13">
                  <c:v>-2.2000000000000002</c:v>
                </c:pt>
                <c:pt idx="14">
                  <c:v>-2.0999999999999996</c:v>
                </c:pt>
                <c:pt idx="15">
                  <c:v>-2</c:v>
                </c:pt>
                <c:pt idx="16">
                  <c:v>-1.9</c:v>
                </c:pt>
                <c:pt idx="17">
                  <c:v>-1.7999999999999998</c:v>
                </c:pt>
                <c:pt idx="18">
                  <c:v>-1.7</c:v>
                </c:pt>
                <c:pt idx="19">
                  <c:v>-1.5999999999999999</c:v>
                </c:pt>
                <c:pt idx="20">
                  <c:v>-1.5</c:v>
                </c:pt>
                <c:pt idx="21">
                  <c:v>-1.4</c:v>
                </c:pt>
                <c:pt idx="22">
                  <c:v>-1.2999999999999998</c:v>
                </c:pt>
                <c:pt idx="23">
                  <c:v>-1.1999999999999997</c:v>
                </c:pt>
                <c:pt idx="24">
                  <c:v>-1.0999999999999996</c:v>
                </c:pt>
                <c:pt idx="25">
                  <c:v>-1</c:v>
                </c:pt>
                <c:pt idx="26">
                  <c:v>-0.89999999999999991</c:v>
                </c:pt>
                <c:pt idx="27">
                  <c:v>-0.79999999999999982</c:v>
                </c:pt>
                <c:pt idx="28">
                  <c:v>-0.69999999999999973</c:v>
                </c:pt>
                <c:pt idx="29">
                  <c:v>-0.59999999999999964</c:v>
                </c:pt>
                <c:pt idx="30">
                  <c:v>-0.5</c:v>
                </c:pt>
                <c:pt idx="31">
                  <c:v>-0.39999999999999991</c:v>
                </c:pt>
                <c:pt idx="32">
                  <c:v>-0.29999999999999982</c:v>
                </c:pt>
                <c:pt idx="33">
                  <c:v>-0.19999999999999973</c:v>
                </c:pt>
                <c:pt idx="34">
                  <c:v>-9.9999999999999645E-2</c:v>
                </c:pt>
                <c:pt idx="35">
                  <c:v>0</c:v>
                </c:pt>
                <c:pt idx="36">
                  <c:v>0.10000000000000009</c:v>
                </c:pt>
                <c:pt idx="37">
                  <c:v>0.20000000000000018</c:v>
                </c:pt>
                <c:pt idx="38">
                  <c:v>0.30000000000000027</c:v>
                </c:pt>
                <c:pt idx="39">
                  <c:v>0.40000000000000036</c:v>
                </c:pt>
                <c:pt idx="40">
                  <c:v>0.5</c:v>
                </c:pt>
                <c:pt idx="41">
                  <c:v>0.60000000000000053</c:v>
                </c:pt>
                <c:pt idx="42">
                  <c:v>0.70000000000000018</c:v>
                </c:pt>
                <c:pt idx="43">
                  <c:v>0.79999999999999982</c:v>
                </c:pt>
                <c:pt idx="44">
                  <c:v>0.90000000000000036</c:v>
                </c:pt>
                <c:pt idx="45">
                  <c:v>1</c:v>
                </c:pt>
                <c:pt idx="46">
                  <c:v>1.1000000000000005</c:v>
                </c:pt>
                <c:pt idx="47">
                  <c:v>1.2000000000000002</c:v>
                </c:pt>
                <c:pt idx="48">
                  <c:v>1.3000000000000007</c:v>
                </c:pt>
                <c:pt idx="49">
                  <c:v>1.4000000000000004</c:v>
                </c:pt>
                <c:pt idx="50">
                  <c:v>1.5</c:v>
                </c:pt>
                <c:pt idx="51">
                  <c:v>1.6000000000000005</c:v>
                </c:pt>
                <c:pt idx="52">
                  <c:v>1.7000000000000002</c:v>
                </c:pt>
                <c:pt idx="53">
                  <c:v>1.8000000000000007</c:v>
                </c:pt>
                <c:pt idx="54">
                  <c:v>1.9000000000000004</c:v>
                </c:pt>
                <c:pt idx="55">
                  <c:v>2</c:v>
                </c:pt>
                <c:pt idx="56">
                  <c:v>2.1000000000000005</c:v>
                </c:pt>
                <c:pt idx="57">
                  <c:v>2.2000000000000002</c:v>
                </c:pt>
                <c:pt idx="58">
                  <c:v>2.3000000000000007</c:v>
                </c:pt>
                <c:pt idx="59">
                  <c:v>2.4000000000000004</c:v>
                </c:pt>
                <c:pt idx="60">
                  <c:v>2.5</c:v>
                </c:pt>
                <c:pt idx="61">
                  <c:v>2.6000000000000005</c:v>
                </c:pt>
                <c:pt idx="62">
                  <c:v>2.7</c:v>
                </c:pt>
                <c:pt idx="63">
                  <c:v>2.8000000000000007</c:v>
                </c:pt>
                <c:pt idx="64">
                  <c:v>2.9000000000000004</c:v>
                </c:pt>
                <c:pt idx="65">
                  <c:v>3</c:v>
                </c:pt>
                <c:pt idx="66">
                  <c:v>3.1000000000000005</c:v>
                </c:pt>
                <c:pt idx="67">
                  <c:v>3.2</c:v>
                </c:pt>
                <c:pt idx="68">
                  <c:v>3.3000000000000007</c:v>
                </c:pt>
                <c:pt idx="69">
                  <c:v>3.4000000000000004</c:v>
                </c:pt>
                <c:pt idx="70">
                  <c:v>3.5</c:v>
                </c:pt>
              </c:numCache>
            </c:numRef>
          </c:xVal>
          <c:yVal>
            <c:numRef>
              <c:f>Sheet1!$B$2:$B$72</c:f>
              <c:numCache>
                <c:formatCode>General</c:formatCode>
                <c:ptCount val="71"/>
                <c:pt idx="0">
                  <c:v>8.7268269504576015E-4</c:v>
                </c:pt>
                <c:pt idx="1">
                  <c:v>1.2322191684730199E-3</c:v>
                </c:pt>
                <c:pt idx="2">
                  <c:v>1.7225689390536812E-3</c:v>
                </c:pt>
                <c:pt idx="3">
                  <c:v>2.3840882014648404E-3</c:v>
                </c:pt>
                <c:pt idx="4">
                  <c:v>3.2668190561999182E-3</c:v>
                </c:pt>
                <c:pt idx="5">
                  <c:v>4.4318484119380075E-3</c:v>
                </c:pt>
                <c:pt idx="6">
                  <c:v>5.9525324197758538E-3</c:v>
                </c:pt>
                <c:pt idx="7">
                  <c:v>7.9154515829799686E-3</c:v>
                </c:pt>
                <c:pt idx="8">
                  <c:v>1.0420934814422592E-2</c:v>
                </c:pt>
                <c:pt idx="9">
                  <c:v>1.3582969233685613E-2</c:v>
                </c:pt>
                <c:pt idx="10">
                  <c:v>1.752830049356854E-2</c:v>
                </c:pt>
                <c:pt idx="11">
                  <c:v>2.2394530294842899E-2</c:v>
                </c:pt>
                <c:pt idx="12">
                  <c:v>2.8327037741601186E-2</c:v>
                </c:pt>
                <c:pt idx="13">
                  <c:v>3.5474592846231424E-2</c:v>
                </c:pt>
                <c:pt idx="14">
                  <c:v>4.3983595980427233E-2</c:v>
                </c:pt>
                <c:pt idx="15">
                  <c:v>5.3990966513188063E-2</c:v>
                </c:pt>
                <c:pt idx="16">
                  <c:v>6.5615814774676595E-2</c:v>
                </c:pt>
                <c:pt idx="17">
                  <c:v>7.8950158300894177E-2</c:v>
                </c:pt>
                <c:pt idx="18">
                  <c:v>9.4049077376886947E-2</c:v>
                </c:pt>
                <c:pt idx="19">
                  <c:v>0.11092083467945558</c:v>
                </c:pt>
                <c:pt idx="20">
                  <c:v>0.12951759566589174</c:v>
                </c:pt>
                <c:pt idx="21">
                  <c:v>0.14972746563574488</c:v>
                </c:pt>
                <c:pt idx="22">
                  <c:v>0.17136859204780741</c:v>
                </c:pt>
                <c:pt idx="23">
                  <c:v>0.19418605498321304</c:v>
                </c:pt>
                <c:pt idx="24">
                  <c:v>0.21785217703255064</c:v>
                </c:pt>
                <c:pt idx="25">
                  <c:v>0.24197072451914337</c:v>
                </c:pt>
                <c:pt idx="26">
                  <c:v>0.26608524989875487</c:v>
                </c:pt>
                <c:pt idx="27">
                  <c:v>0.28969155276148278</c:v>
                </c:pt>
                <c:pt idx="28">
                  <c:v>0.31225393336676138</c:v>
                </c:pt>
                <c:pt idx="29">
                  <c:v>0.33322460289179973</c:v>
                </c:pt>
                <c:pt idx="30">
                  <c:v>0.35206532676429952</c:v>
                </c:pt>
                <c:pt idx="31">
                  <c:v>0.36827014030332339</c:v>
                </c:pt>
                <c:pt idx="32">
                  <c:v>0.38138781546052414</c:v>
                </c:pt>
                <c:pt idx="33">
                  <c:v>0.39104269397545594</c:v>
                </c:pt>
                <c:pt idx="34">
                  <c:v>0.39695254747701181</c:v>
                </c:pt>
                <c:pt idx="35">
                  <c:v>0.3989422804014327</c:v>
                </c:pt>
                <c:pt idx="36">
                  <c:v>0.39695254747701181</c:v>
                </c:pt>
                <c:pt idx="37">
                  <c:v>0.39104269397545588</c:v>
                </c:pt>
                <c:pt idx="38">
                  <c:v>0.38138781546052408</c:v>
                </c:pt>
                <c:pt idx="39">
                  <c:v>0.36827014030332328</c:v>
                </c:pt>
                <c:pt idx="40">
                  <c:v>0.35206532676429952</c:v>
                </c:pt>
                <c:pt idx="41">
                  <c:v>0.33322460289179956</c:v>
                </c:pt>
                <c:pt idx="42">
                  <c:v>0.31225393336676122</c:v>
                </c:pt>
                <c:pt idx="43">
                  <c:v>0.28969155276148278</c:v>
                </c:pt>
                <c:pt idx="44">
                  <c:v>0.26608524989875476</c:v>
                </c:pt>
                <c:pt idx="45">
                  <c:v>0.24197072451914337</c:v>
                </c:pt>
                <c:pt idx="46">
                  <c:v>0.21785217703255041</c:v>
                </c:pt>
                <c:pt idx="47">
                  <c:v>0.19418605498321292</c:v>
                </c:pt>
                <c:pt idx="48">
                  <c:v>0.17136859204780719</c:v>
                </c:pt>
                <c:pt idx="49">
                  <c:v>0.14972746563574479</c:v>
                </c:pt>
                <c:pt idx="50">
                  <c:v>0.12951759566589174</c:v>
                </c:pt>
                <c:pt idx="51">
                  <c:v>0.11092083467945546</c:v>
                </c:pt>
                <c:pt idx="52">
                  <c:v>9.4049077376886905E-2</c:v>
                </c:pt>
                <c:pt idx="53">
                  <c:v>7.8950158300894066E-2</c:v>
                </c:pt>
                <c:pt idx="54">
                  <c:v>6.5615814774676554E-2</c:v>
                </c:pt>
                <c:pt idx="55">
                  <c:v>5.3990966513188063E-2</c:v>
                </c:pt>
                <c:pt idx="56">
                  <c:v>4.3983595980427156E-2</c:v>
                </c:pt>
                <c:pt idx="57">
                  <c:v>3.5474592846231424E-2</c:v>
                </c:pt>
                <c:pt idx="58">
                  <c:v>2.832703774160112E-2</c:v>
                </c:pt>
                <c:pt idx="59">
                  <c:v>2.2394530294842882E-2</c:v>
                </c:pt>
                <c:pt idx="60">
                  <c:v>1.752830049356854E-2</c:v>
                </c:pt>
                <c:pt idx="61">
                  <c:v>1.3582969233685602E-2</c:v>
                </c:pt>
                <c:pt idx="62">
                  <c:v>1.0420934814422592E-2</c:v>
                </c:pt>
                <c:pt idx="63">
                  <c:v>7.915451582979946E-3</c:v>
                </c:pt>
                <c:pt idx="64">
                  <c:v>5.9525324197758486E-3</c:v>
                </c:pt>
                <c:pt idx="65">
                  <c:v>4.4318484119380075E-3</c:v>
                </c:pt>
                <c:pt idx="66">
                  <c:v>3.2668190561999156E-3</c:v>
                </c:pt>
                <c:pt idx="67">
                  <c:v>2.3840882014648404E-3</c:v>
                </c:pt>
                <c:pt idx="68">
                  <c:v>1.7225689390536767E-3</c:v>
                </c:pt>
                <c:pt idx="69">
                  <c:v>1.2322191684730175E-3</c:v>
                </c:pt>
                <c:pt idx="70">
                  <c:v>8.7268269504576015E-4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EE1-47CB-AF65-DF3CD4C1936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N(0,0.5^2)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Sheet1!$A$2:$A$72</c:f>
              <c:numCache>
                <c:formatCode>General</c:formatCode>
                <c:ptCount val="71"/>
                <c:pt idx="0">
                  <c:v>-3.5</c:v>
                </c:pt>
                <c:pt idx="1">
                  <c:v>-3.4</c:v>
                </c:pt>
                <c:pt idx="2">
                  <c:v>-3.3</c:v>
                </c:pt>
                <c:pt idx="3">
                  <c:v>-3.2</c:v>
                </c:pt>
                <c:pt idx="4">
                  <c:v>-3.1</c:v>
                </c:pt>
                <c:pt idx="5">
                  <c:v>-3</c:v>
                </c:pt>
                <c:pt idx="6">
                  <c:v>-2.9</c:v>
                </c:pt>
                <c:pt idx="7">
                  <c:v>-2.8</c:v>
                </c:pt>
                <c:pt idx="8">
                  <c:v>-2.7</c:v>
                </c:pt>
                <c:pt idx="9">
                  <c:v>-2.6</c:v>
                </c:pt>
                <c:pt idx="10">
                  <c:v>-2.5</c:v>
                </c:pt>
                <c:pt idx="11">
                  <c:v>-2.4</c:v>
                </c:pt>
                <c:pt idx="12">
                  <c:v>-2.2999999999999998</c:v>
                </c:pt>
                <c:pt idx="13">
                  <c:v>-2.2000000000000002</c:v>
                </c:pt>
                <c:pt idx="14">
                  <c:v>-2.0999999999999996</c:v>
                </c:pt>
                <c:pt idx="15">
                  <c:v>-2</c:v>
                </c:pt>
                <c:pt idx="16">
                  <c:v>-1.9</c:v>
                </c:pt>
                <c:pt idx="17">
                  <c:v>-1.7999999999999998</c:v>
                </c:pt>
                <c:pt idx="18">
                  <c:v>-1.7</c:v>
                </c:pt>
                <c:pt idx="19">
                  <c:v>-1.5999999999999999</c:v>
                </c:pt>
                <c:pt idx="20">
                  <c:v>-1.5</c:v>
                </c:pt>
                <c:pt idx="21">
                  <c:v>-1.4</c:v>
                </c:pt>
                <c:pt idx="22">
                  <c:v>-1.2999999999999998</c:v>
                </c:pt>
                <c:pt idx="23">
                  <c:v>-1.1999999999999997</c:v>
                </c:pt>
                <c:pt idx="24">
                  <c:v>-1.0999999999999996</c:v>
                </c:pt>
                <c:pt idx="25">
                  <c:v>-1</c:v>
                </c:pt>
                <c:pt idx="26">
                  <c:v>-0.89999999999999991</c:v>
                </c:pt>
                <c:pt idx="27">
                  <c:v>-0.79999999999999982</c:v>
                </c:pt>
                <c:pt idx="28">
                  <c:v>-0.69999999999999973</c:v>
                </c:pt>
                <c:pt idx="29">
                  <c:v>-0.59999999999999964</c:v>
                </c:pt>
                <c:pt idx="30">
                  <c:v>-0.5</c:v>
                </c:pt>
                <c:pt idx="31">
                  <c:v>-0.39999999999999991</c:v>
                </c:pt>
                <c:pt idx="32">
                  <c:v>-0.29999999999999982</c:v>
                </c:pt>
                <c:pt idx="33">
                  <c:v>-0.19999999999999973</c:v>
                </c:pt>
                <c:pt idx="34">
                  <c:v>-9.9999999999999645E-2</c:v>
                </c:pt>
                <c:pt idx="35">
                  <c:v>0</c:v>
                </c:pt>
                <c:pt idx="36">
                  <c:v>0.10000000000000009</c:v>
                </c:pt>
                <c:pt idx="37">
                  <c:v>0.20000000000000018</c:v>
                </c:pt>
                <c:pt idx="38">
                  <c:v>0.30000000000000027</c:v>
                </c:pt>
                <c:pt idx="39">
                  <c:v>0.40000000000000036</c:v>
                </c:pt>
                <c:pt idx="40">
                  <c:v>0.5</c:v>
                </c:pt>
                <c:pt idx="41">
                  <c:v>0.60000000000000053</c:v>
                </c:pt>
                <c:pt idx="42">
                  <c:v>0.70000000000000018</c:v>
                </c:pt>
                <c:pt idx="43">
                  <c:v>0.79999999999999982</c:v>
                </c:pt>
                <c:pt idx="44">
                  <c:v>0.90000000000000036</c:v>
                </c:pt>
                <c:pt idx="45">
                  <c:v>1</c:v>
                </c:pt>
                <c:pt idx="46">
                  <c:v>1.1000000000000005</c:v>
                </c:pt>
                <c:pt idx="47">
                  <c:v>1.2000000000000002</c:v>
                </c:pt>
                <c:pt idx="48">
                  <c:v>1.3000000000000007</c:v>
                </c:pt>
                <c:pt idx="49">
                  <c:v>1.4000000000000004</c:v>
                </c:pt>
                <c:pt idx="50">
                  <c:v>1.5</c:v>
                </c:pt>
                <c:pt idx="51">
                  <c:v>1.6000000000000005</c:v>
                </c:pt>
                <c:pt idx="52">
                  <c:v>1.7000000000000002</c:v>
                </c:pt>
                <c:pt idx="53">
                  <c:v>1.8000000000000007</c:v>
                </c:pt>
                <c:pt idx="54">
                  <c:v>1.9000000000000004</c:v>
                </c:pt>
                <c:pt idx="55">
                  <c:v>2</c:v>
                </c:pt>
                <c:pt idx="56">
                  <c:v>2.1000000000000005</c:v>
                </c:pt>
                <c:pt idx="57">
                  <c:v>2.2000000000000002</c:v>
                </c:pt>
                <c:pt idx="58">
                  <c:v>2.3000000000000007</c:v>
                </c:pt>
                <c:pt idx="59">
                  <c:v>2.4000000000000004</c:v>
                </c:pt>
                <c:pt idx="60">
                  <c:v>2.5</c:v>
                </c:pt>
                <c:pt idx="61">
                  <c:v>2.6000000000000005</c:v>
                </c:pt>
                <c:pt idx="62">
                  <c:v>2.7</c:v>
                </c:pt>
                <c:pt idx="63">
                  <c:v>2.8000000000000007</c:v>
                </c:pt>
                <c:pt idx="64">
                  <c:v>2.9000000000000004</c:v>
                </c:pt>
                <c:pt idx="65">
                  <c:v>3</c:v>
                </c:pt>
                <c:pt idx="66">
                  <c:v>3.1000000000000005</c:v>
                </c:pt>
                <c:pt idx="67">
                  <c:v>3.2</c:v>
                </c:pt>
                <c:pt idx="68">
                  <c:v>3.3000000000000007</c:v>
                </c:pt>
                <c:pt idx="69">
                  <c:v>3.4000000000000004</c:v>
                </c:pt>
                <c:pt idx="70">
                  <c:v>3.5</c:v>
                </c:pt>
              </c:numCache>
            </c:numRef>
          </c:xVal>
          <c:yVal>
            <c:numRef>
              <c:f>Sheet1!$C$2:$C$72</c:f>
              <c:numCache>
                <c:formatCode>General</c:formatCode>
                <c:ptCount val="71"/>
                <c:pt idx="0">
                  <c:v>1.8269440816729187E-11</c:v>
                </c:pt>
                <c:pt idx="1">
                  <c:v>7.2619230035836009E-11</c:v>
                </c:pt>
                <c:pt idx="2">
                  <c:v>2.7733599883306344E-10</c:v>
                </c:pt>
                <c:pt idx="3">
                  <c:v>1.0176280563290078E-9</c:v>
                </c:pt>
                <c:pt idx="4">
                  <c:v>3.5875678159281588E-9</c:v>
                </c:pt>
                <c:pt idx="5">
                  <c:v>1.2151765699646572E-8</c:v>
                </c:pt>
                <c:pt idx="6">
                  <c:v>3.9546392812489344E-8</c:v>
                </c:pt>
                <c:pt idx="7">
                  <c:v>1.2365241000331715E-7</c:v>
                </c:pt>
                <c:pt idx="8">
                  <c:v>3.7147236891105794E-7</c:v>
                </c:pt>
                <c:pt idx="9">
                  <c:v>1.0722070689395229E-6</c:v>
                </c:pt>
                <c:pt idx="10">
                  <c:v>2.9734390294685954E-6</c:v>
                </c:pt>
                <c:pt idx="11">
                  <c:v>7.9225981820641506E-6</c:v>
                </c:pt>
                <c:pt idx="12">
                  <c:v>2.0281704130973517E-5</c:v>
                </c:pt>
                <c:pt idx="13">
                  <c:v>4.9884942580107071E-5</c:v>
                </c:pt>
                <c:pt idx="14">
                  <c:v>1.1788613551308012E-4</c:v>
                </c:pt>
                <c:pt idx="15">
                  <c:v>2.6766045152977074E-4</c:v>
                </c:pt>
                <c:pt idx="16">
                  <c:v>5.8389385158292054E-4</c:v>
                </c:pt>
                <c:pt idx="17">
                  <c:v>1.223803860227546E-3</c:v>
                </c:pt>
                <c:pt idx="18">
                  <c:v>2.4644383369460399E-3</c:v>
                </c:pt>
                <c:pt idx="19">
                  <c:v>4.7681764029296886E-3</c:v>
                </c:pt>
                <c:pt idx="20">
                  <c:v>8.8636968238760151E-3</c:v>
                </c:pt>
                <c:pt idx="21">
                  <c:v>1.5830903165959937E-2</c:v>
                </c:pt>
                <c:pt idx="22">
                  <c:v>2.7165938467371267E-2</c:v>
                </c:pt>
                <c:pt idx="23">
                  <c:v>4.4789060589685861E-2</c:v>
                </c:pt>
                <c:pt idx="24">
                  <c:v>7.0949185692462974E-2</c:v>
                </c:pt>
                <c:pt idx="25">
                  <c:v>0.10798193302637613</c:v>
                </c:pt>
                <c:pt idx="26">
                  <c:v>0.15790031660178835</c:v>
                </c:pt>
                <c:pt idx="27">
                  <c:v>0.22184166935891125</c:v>
                </c:pt>
                <c:pt idx="28">
                  <c:v>0.29945493127148998</c:v>
                </c:pt>
                <c:pt idx="29">
                  <c:v>0.38837210996642624</c:v>
                </c:pt>
                <c:pt idx="30">
                  <c:v>0.48394144903828673</c:v>
                </c:pt>
                <c:pt idx="31">
                  <c:v>0.57938310552296557</c:v>
                </c:pt>
                <c:pt idx="32">
                  <c:v>0.66644920578359945</c:v>
                </c:pt>
                <c:pt idx="33">
                  <c:v>0.73654028060664678</c:v>
                </c:pt>
                <c:pt idx="34">
                  <c:v>0.78208538795091198</c:v>
                </c:pt>
                <c:pt idx="35">
                  <c:v>0.79788456080286541</c:v>
                </c:pt>
                <c:pt idx="36">
                  <c:v>0.78208538795091176</c:v>
                </c:pt>
                <c:pt idx="37">
                  <c:v>0.73654028060664656</c:v>
                </c:pt>
                <c:pt idx="38">
                  <c:v>0.66644920578359912</c:v>
                </c:pt>
                <c:pt idx="39">
                  <c:v>0.57938310552296513</c:v>
                </c:pt>
                <c:pt idx="40">
                  <c:v>0.48394144903828673</c:v>
                </c:pt>
                <c:pt idx="41">
                  <c:v>0.38837210996642541</c:v>
                </c:pt>
                <c:pt idx="42">
                  <c:v>0.29945493127148959</c:v>
                </c:pt>
                <c:pt idx="43">
                  <c:v>0.22184166935891125</c:v>
                </c:pt>
                <c:pt idx="44">
                  <c:v>0.15790031660178813</c:v>
                </c:pt>
                <c:pt idx="45">
                  <c:v>0.10798193302637613</c:v>
                </c:pt>
                <c:pt idx="46">
                  <c:v>7.0949185692462724E-2</c:v>
                </c:pt>
                <c:pt idx="47">
                  <c:v>4.4789060589685764E-2</c:v>
                </c:pt>
                <c:pt idx="48">
                  <c:v>2.7165938467371132E-2</c:v>
                </c:pt>
                <c:pt idx="49">
                  <c:v>1.5830903165959892E-2</c:v>
                </c:pt>
                <c:pt idx="50">
                  <c:v>8.8636968238760151E-3</c:v>
                </c:pt>
                <c:pt idx="51">
                  <c:v>4.7681764029296686E-3</c:v>
                </c:pt>
                <c:pt idx="52">
                  <c:v>2.4644383369460351E-3</c:v>
                </c:pt>
                <c:pt idx="53">
                  <c:v>1.2238038602275384E-3</c:v>
                </c:pt>
                <c:pt idx="54">
                  <c:v>5.8389385158291902E-4</c:v>
                </c:pt>
                <c:pt idx="55">
                  <c:v>2.6766045152977074E-4</c:v>
                </c:pt>
                <c:pt idx="56">
                  <c:v>1.1788613551307929E-4</c:v>
                </c:pt>
                <c:pt idx="57">
                  <c:v>4.9884942580107071E-5</c:v>
                </c:pt>
                <c:pt idx="58">
                  <c:v>2.028170413097334E-5</c:v>
                </c:pt>
                <c:pt idx="59">
                  <c:v>7.9225981820641218E-6</c:v>
                </c:pt>
                <c:pt idx="60">
                  <c:v>2.9734390294685954E-6</c:v>
                </c:pt>
                <c:pt idx="61">
                  <c:v>1.0722070689395189E-6</c:v>
                </c:pt>
                <c:pt idx="62">
                  <c:v>3.7147236891105794E-7</c:v>
                </c:pt>
                <c:pt idx="63">
                  <c:v>1.2365241000331582E-7</c:v>
                </c:pt>
                <c:pt idx="64">
                  <c:v>3.9546392812489205E-8</c:v>
                </c:pt>
                <c:pt idx="65">
                  <c:v>1.2151765699646572E-8</c:v>
                </c:pt>
                <c:pt idx="66">
                  <c:v>3.5875678159281464E-9</c:v>
                </c:pt>
                <c:pt idx="67">
                  <c:v>1.0176280563290078E-9</c:v>
                </c:pt>
                <c:pt idx="68">
                  <c:v>2.773359988330605E-10</c:v>
                </c:pt>
                <c:pt idx="69">
                  <c:v>7.2619230035835505E-11</c:v>
                </c:pt>
                <c:pt idx="70">
                  <c:v>1.8269440816729187E-11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EE1-47CB-AF65-DF3CD4C1936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N(0,1.5^2)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Sheet1!$A$2:$A$72</c:f>
              <c:numCache>
                <c:formatCode>General</c:formatCode>
                <c:ptCount val="71"/>
                <c:pt idx="0">
                  <c:v>-3.5</c:v>
                </c:pt>
                <c:pt idx="1">
                  <c:v>-3.4</c:v>
                </c:pt>
                <c:pt idx="2">
                  <c:v>-3.3</c:v>
                </c:pt>
                <c:pt idx="3">
                  <c:v>-3.2</c:v>
                </c:pt>
                <c:pt idx="4">
                  <c:v>-3.1</c:v>
                </c:pt>
                <c:pt idx="5">
                  <c:v>-3</c:v>
                </c:pt>
                <c:pt idx="6">
                  <c:v>-2.9</c:v>
                </c:pt>
                <c:pt idx="7">
                  <c:v>-2.8</c:v>
                </c:pt>
                <c:pt idx="8">
                  <c:v>-2.7</c:v>
                </c:pt>
                <c:pt idx="9">
                  <c:v>-2.6</c:v>
                </c:pt>
                <c:pt idx="10">
                  <c:v>-2.5</c:v>
                </c:pt>
                <c:pt idx="11">
                  <c:v>-2.4</c:v>
                </c:pt>
                <c:pt idx="12">
                  <c:v>-2.2999999999999998</c:v>
                </c:pt>
                <c:pt idx="13">
                  <c:v>-2.2000000000000002</c:v>
                </c:pt>
                <c:pt idx="14">
                  <c:v>-2.0999999999999996</c:v>
                </c:pt>
                <c:pt idx="15">
                  <c:v>-2</c:v>
                </c:pt>
                <c:pt idx="16">
                  <c:v>-1.9</c:v>
                </c:pt>
                <c:pt idx="17">
                  <c:v>-1.7999999999999998</c:v>
                </c:pt>
                <c:pt idx="18">
                  <c:v>-1.7</c:v>
                </c:pt>
                <c:pt idx="19">
                  <c:v>-1.5999999999999999</c:v>
                </c:pt>
                <c:pt idx="20">
                  <c:v>-1.5</c:v>
                </c:pt>
                <c:pt idx="21">
                  <c:v>-1.4</c:v>
                </c:pt>
                <c:pt idx="22">
                  <c:v>-1.2999999999999998</c:v>
                </c:pt>
                <c:pt idx="23">
                  <c:v>-1.1999999999999997</c:v>
                </c:pt>
                <c:pt idx="24">
                  <c:v>-1.0999999999999996</c:v>
                </c:pt>
                <c:pt idx="25">
                  <c:v>-1</c:v>
                </c:pt>
                <c:pt idx="26">
                  <c:v>-0.89999999999999991</c:v>
                </c:pt>
                <c:pt idx="27">
                  <c:v>-0.79999999999999982</c:v>
                </c:pt>
                <c:pt idx="28">
                  <c:v>-0.69999999999999973</c:v>
                </c:pt>
                <c:pt idx="29">
                  <c:v>-0.59999999999999964</c:v>
                </c:pt>
                <c:pt idx="30">
                  <c:v>-0.5</c:v>
                </c:pt>
                <c:pt idx="31">
                  <c:v>-0.39999999999999991</c:v>
                </c:pt>
                <c:pt idx="32">
                  <c:v>-0.29999999999999982</c:v>
                </c:pt>
                <c:pt idx="33">
                  <c:v>-0.19999999999999973</c:v>
                </c:pt>
                <c:pt idx="34">
                  <c:v>-9.9999999999999645E-2</c:v>
                </c:pt>
                <c:pt idx="35">
                  <c:v>0</c:v>
                </c:pt>
                <c:pt idx="36">
                  <c:v>0.10000000000000009</c:v>
                </c:pt>
                <c:pt idx="37">
                  <c:v>0.20000000000000018</c:v>
                </c:pt>
                <c:pt idx="38">
                  <c:v>0.30000000000000027</c:v>
                </c:pt>
                <c:pt idx="39">
                  <c:v>0.40000000000000036</c:v>
                </c:pt>
                <c:pt idx="40">
                  <c:v>0.5</c:v>
                </c:pt>
                <c:pt idx="41">
                  <c:v>0.60000000000000053</c:v>
                </c:pt>
                <c:pt idx="42">
                  <c:v>0.70000000000000018</c:v>
                </c:pt>
                <c:pt idx="43">
                  <c:v>0.79999999999999982</c:v>
                </c:pt>
                <c:pt idx="44">
                  <c:v>0.90000000000000036</c:v>
                </c:pt>
                <c:pt idx="45">
                  <c:v>1</c:v>
                </c:pt>
                <c:pt idx="46">
                  <c:v>1.1000000000000005</c:v>
                </c:pt>
                <c:pt idx="47">
                  <c:v>1.2000000000000002</c:v>
                </c:pt>
                <c:pt idx="48">
                  <c:v>1.3000000000000007</c:v>
                </c:pt>
                <c:pt idx="49">
                  <c:v>1.4000000000000004</c:v>
                </c:pt>
                <c:pt idx="50">
                  <c:v>1.5</c:v>
                </c:pt>
                <c:pt idx="51">
                  <c:v>1.6000000000000005</c:v>
                </c:pt>
                <c:pt idx="52">
                  <c:v>1.7000000000000002</c:v>
                </c:pt>
                <c:pt idx="53">
                  <c:v>1.8000000000000007</c:v>
                </c:pt>
                <c:pt idx="54">
                  <c:v>1.9000000000000004</c:v>
                </c:pt>
                <c:pt idx="55">
                  <c:v>2</c:v>
                </c:pt>
                <c:pt idx="56">
                  <c:v>2.1000000000000005</c:v>
                </c:pt>
                <c:pt idx="57">
                  <c:v>2.2000000000000002</c:v>
                </c:pt>
                <c:pt idx="58">
                  <c:v>2.3000000000000007</c:v>
                </c:pt>
                <c:pt idx="59">
                  <c:v>2.4000000000000004</c:v>
                </c:pt>
                <c:pt idx="60">
                  <c:v>2.5</c:v>
                </c:pt>
                <c:pt idx="61">
                  <c:v>2.6000000000000005</c:v>
                </c:pt>
                <c:pt idx="62">
                  <c:v>2.7</c:v>
                </c:pt>
                <c:pt idx="63">
                  <c:v>2.8000000000000007</c:v>
                </c:pt>
                <c:pt idx="64">
                  <c:v>2.9000000000000004</c:v>
                </c:pt>
                <c:pt idx="65">
                  <c:v>3</c:v>
                </c:pt>
                <c:pt idx="66">
                  <c:v>3.1000000000000005</c:v>
                </c:pt>
                <c:pt idx="67">
                  <c:v>3.2</c:v>
                </c:pt>
                <c:pt idx="68">
                  <c:v>3.3000000000000007</c:v>
                </c:pt>
                <c:pt idx="69">
                  <c:v>3.4000000000000004</c:v>
                </c:pt>
                <c:pt idx="70">
                  <c:v>3.5</c:v>
                </c:pt>
              </c:numCache>
            </c:numRef>
          </c:xVal>
          <c:yVal>
            <c:numRef>
              <c:f>Sheet1!$D$2:$D$72</c:f>
              <c:numCache>
                <c:formatCode>General</c:formatCode>
                <c:ptCount val="71"/>
                <c:pt idx="0">
                  <c:v>1.7481259395806321E-2</c:v>
                </c:pt>
                <c:pt idx="1">
                  <c:v>2.0378139818590324E-2</c:v>
                </c:pt>
                <c:pt idx="2">
                  <c:v>2.3649728564154305E-2</c:v>
                </c:pt>
                <c:pt idx="3">
                  <c:v>2.7324837363481465E-2</c:v>
                </c:pt>
                <c:pt idx="4">
                  <c:v>3.1431044477247712E-2</c:v>
                </c:pt>
                <c:pt idx="5">
                  <c:v>3.5993977675458706E-2</c:v>
                </c:pt>
                <c:pt idx="6">
                  <c:v>4.1036534232898179E-2</c:v>
                </c:pt>
                <c:pt idx="7">
                  <c:v>4.657805071394347E-2</c:v>
                </c:pt>
                <c:pt idx="8">
                  <c:v>5.2633438867262766E-2</c:v>
                </c:pt>
                <c:pt idx="9">
                  <c:v>5.9212307393727903E-2</c:v>
                </c:pt>
                <c:pt idx="10">
                  <c:v>6.6318092528499115E-2</c:v>
                </c:pt>
                <c:pt idx="11">
                  <c:v>7.3947223119637057E-2</c:v>
                </c:pt>
                <c:pt idx="12">
                  <c:v>8.2088348017233054E-2</c:v>
                </c:pt>
                <c:pt idx="13">
                  <c:v>9.0721654941518695E-2</c:v>
                </c:pt>
                <c:pt idx="14">
                  <c:v>9.9818310423829965E-2</c:v>
                </c:pt>
                <c:pt idx="15">
                  <c:v>0.10934004978399575</c:v>
                </c:pt>
                <c:pt idx="16">
                  <c:v>0.1192389443296937</c:v>
                </c:pt>
                <c:pt idx="17">
                  <c:v>0.12945736998880863</c:v>
                </c:pt>
                <c:pt idx="18">
                  <c:v>0.13992819741648285</c:v>
                </c:pt>
                <c:pt idx="19">
                  <c:v>0.15057521831141632</c:v>
                </c:pt>
                <c:pt idx="20">
                  <c:v>0.1613138163460956</c:v>
                </c:pt>
                <c:pt idx="21">
                  <c:v>0.17205188393549181</c:v>
                </c:pt>
                <c:pt idx="22">
                  <c:v>0.18269097826468564</c:v>
                </c:pt>
                <c:pt idx="23">
                  <c:v>0.19312770184098854</c:v>
                </c:pt>
                <c:pt idx="24">
                  <c:v>0.20325528464034484</c:v>
                </c:pt>
                <c:pt idx="25">
                  <c:v>0.21296533701490147</c:v>
                </c:pt>
                <c:pt idx="26">
                  <c:v>0.22214973526119977</c:v>
                </c:pt>
                <c:pt idx="27">
                  <c:v>0.23070259545128199</c:v>
                </c:pt>
                <c:pt idx="28">
                  <c:v>0.23852228611197931</c:v>
                </c:pt>
                <c:pt idx="29">
                  <c:v>0.24551342686888225</c:v>
                </c:pt>
                <c:pt idx="30">
                  <c:v>0.25158881846199543</c:v>
                </c:pt>
                <c:pt idx="31">
                  <c:v>0.25667124973067601</c:v>
                </c:pt>
                <c:pt idx="32">
                  <c:v>0.26069512931697064</c:v>
                </c:pt>
                <c:pt idx="33">
                  <c:v>0.26360789392387846</c:v>
                </c:pt>
                <c:pt idx="34">
                  <c:v>0.26537115087596819</c:v>
                </c:pt>
                <c:pt idx="35">
                  <c:v>0.26596152026762176</c:v>
                </c:pt>
                <c:pt idx="36">
                  <c:v>0.26537115087596813</c:v>
                </c:pt>
                <c:pt idx="37">
                  <c:v>0.26360789392387846</c:v>
                </c:pt>
                <c:pt idx="38">
                  <c:v>0.26069512931697059</c:v>
                </c:pt>
                <c:pt idx="39">
                  <c:v>0.25667124973067595</c:v>
                </c:pt>
                <c:pt idx="40">
                  <c:v>0.25158881846199543</c:v>
                </c:pt>
                <c:pt idx="41">
                  <c:v>0.2455134268688822</c:v>
                </c:pt>
                <c:pt idx="42">
                  <c:v>0.23852228611197929</c:v>
                </c:pt>
                <c:pt idx="43">
                  <c:v>0.23070259545128199</c:v>
                </c:pt>
                <c:pt idx="44">
                  <c:v>0.22214973526119974</c:v>
                </c:pt>
                <c:pt idx="45">
                  <c:v>0.21296533701490147</c:v>
                </c:pt>
                <c:pt idx="46">
                  <c:v>0.20325528464034476</c:v>
                </c:pt>
                <c:pt idx="47">
                  <c:v>0.19312770184098849</c:v>
                </c:pt>
                <c:pt idx="48">
                  <c:v>0.18269097826468556</c:v>
                </c:pt>
                <c:pt idx="49">
                  <c:v>0.17205188393549176</c:v>
                </c:pt>
                <c:pt idx="50">
                  <c:v>0.1613138163460956</c:v>
                </c:pt>
                <c:pt idx="51">
                  <c:v>0.15057521831141626</c:v>
                </c:pt>
                <c:pt idx="52">
                  <c:v>0.13992819741648277</c:v>
                </c:pt>
                <c:pt idx="53">
                  <c:v>0.12945736998880858</c:v>
                </c:pt>
                <c:pt idx="54">
                  <c:v>0.11923894432969367</c:v>
                </c:pt>
                <c:pt idx="55">
                  <c:v>0.10934004978399575</c:v>
                </c:pt>
                <c:pt idx="56">
                  <c:v>9.9818310423829854E-2</c:v>
                </c:pt>
                <c:pt idx="57">
                  <c:v>9.0721654941518695E-2</c:v>
                </c:pt>
                <c:pt idx="58">
                  <c:v>8.208834801723297E-2</c:v>
                </c:pt>
                <c:pt idx="59">
                  <c:v>7.3947223119637015E-2</c:v>
                </c:pt>
                <c:pt idx="60">
                  <c:v>6.6318092528499115E-2</c:v>
                </c:pt>
                <c:pt idx="61">
                  <c:v>5.9212307393727882E-2</c:v>
                </c:pt>
                <c:pt idx="62">
                  <c:v>5.2633438867262766E-2</c:v>
                </c:pt>
                <c:pt idx="63">
                  <c:v>4.6578050713943414E-2</c:v>
                </c:pt>
                <c:pt idx="64">
                  <c:v>4.1036534232898159E-2</c:v>
                </c:pt>
                <c:pt idx="65">
                  <c:v>3.5993977675458706E-2</c:v>
                </c:pt>
                <c:pt idx="66">
                  <c:v>3.1431044477247712E-2</c:v>
                </c:pt>
                <c:pt idx="67">
                  <c:v>2.7324837363481465E-2</c:v>
                </c:pt>
                <c:pt idx="68">
                  <c:v>2.364972856415426E-2</c:v>
                </c:pt>
                <c:pt idx="69">
                  <c:v>2.0378139818590296E-2</c:v>
                </c:pt>
                <c:pt idx="70">
                  <c:v>1.7481259395806321E-2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EE1-47CB-AF65-DF3CD4C19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6575544"/>
        <c:axId val="636576528"/>
      </c:scatterChart>
      <c:valAx>
        <c:axId val="636575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X</a:t>
                </a:r>
                <a:endParaRPr lang="ja-JP" altLang="en-US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6576528"/>
        <c:crosses val="autoZero"/>
        <c:crossBetween val="midCat"/>
      </c:valAx>
      <c:valAx>
        <c:axId val="63657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200"/>
                  <a:t>確率密度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65755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B472D-6B32-4C3C-9E2F-66A271C83A60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BA5B1-FDD9-4FEC-99A8-EA3C2DF78DE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エクセルでの正規分布の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グラフの描き方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寺尾 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lang="en-US" altLang="ja-JP" dirty="0" smtClean="0"/>
          </a:p>
          <a:p>
            <a:r>
              <a:rPr lang="en-US" altLang="ja-JP" dirty="0" smtClean="0"/>
              <a:t>atsushi@si.aoyama.ac.jp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429" y="4201351"/>
            <a:ext cx="4906720" cy="210737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確率密度関数の値の計算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標準正規分布での，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 smtClean="0"/>
              <a:t> = -3.5 </a:t>
            </a:r>
            <a:r>
              <a:rPr kumimoji="1" lang="ja-JP" altLang="en-US" dirty="0" smtClean="0"/>
              <a:t>に対応する確率密度関数の値</a:t>
            </a:r>
            <a:r>
              <a:rPr kumimoji="1"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(-3.5) </a:t>
            </a:r>
            <a:r>
              <a:rPr lang="ja-JP" altLang="en-US" dirty="0" smtClean="0"/>
              <a:t>を求める．</a:t>
            </a:r>
            <a:r>
              <a:rPr lang="en-US" altLang="ja-JP" dirty="0" smtClean="0"/>
              <a:t>-3.5 </a:t>
            </a:r>
            <a:r>
              <a:rPr lang="ja-JP" altLang="en-US" dirty="0" smtClean="0"/>
              <a:t>という数字はセル番地（下図では</a:t>
            </a:r>
            <a:r>
              <a:rPr lang="en-US" altLang="ja-JP" dirty="0" smtClean="0">
                <a:solidFill>
                  <a:srgbClr val="0070C0"/>
                </a:solidFill>
              </a:rPr>
              <a:t>A2</a:t>
            </a:r>
            <a:r>
              <a:rPr lang="ja-JP" altLang="en-US" dirty="0" smtClean="0"/>
              <a:t>）で指定することにして，</a:t>
            </a:r>
            <a:r>
              <a:rPr lang="ja-JP" altLang="ja-JP" dirty="0" smtClean="0"/>
              <a:t>関数</a:t>
            </a:r>
            <a:r>
              <a:rPr lang="ja-JP" altLang="en-US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の値を</a:t>
            </a:r>
            <a:r>
              <a:rPr lang="ja-JP" altLang="en-US" dirty="0" smtClean="0"/>
              <a:t>計算</a:t>
            </a:r>
            <a:r>
              <a:rPr lang="ja-JP" altLang="ja-JP" dirty="0" smtClean="0"/>
              <a:t>する</a:t>
            </a:r>
            <a:r>
              <a:rPr lang="ja-JP" altLang="en-US" dirty="0" smtClean="0"/>
              <a:t>セル（下図では</a:t>
            </a:r>
            <a:r>
              <a:rPr lang="en-US" altLang="ja-JP" dirty="0">
                <a:solidFill>
                  <a:srgbClr val="0070C0"/>
                </a:solidFill>
              </a:rPr>
              <a:t>B</a:t>
            </a:r>
            <a:r>
              <a:rPr lang="en-US" altLang="ja-JP" dirty="0" smtClean="0">
                <a:solidFill>
                  <a:srgbClr val="0070C0"/>
                </a:solidFill>
              </a:rPr>
              <a:t>2 </a:t>
            </a:r>
            <a:r>
              <a:rPr lang="ja-JP" altLang="en-US" dirty="0" smtClean="0"/>
              <a:t>）で</a:t>
            </a:r>
            <a:r>
              <a:rPr lang="ja-JP" altLang="en-US" dirty="0"/>
              <a:t>，</a:t>
            </a:r>
            <a:r>
              <a:rPr lang="ja-JP" altLang="en-US" dirty="0" smtClean="0"/>
              <a:t>以下のように入力する．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719584" y="4940180"/>
            <a:ext cx="2060872" cy="1183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標準正規分布</a:t>
            </a:r>
            <a:r>
              <a:rPr lang="ja-JP" altLang="en-US" dirty="0" smtClean="0"/>
              <a:t>の平均は０，分散と標準編</a:t>
            </a:r>
            <a:r>
              <a:rPr lang="ja-JP" altLang="en-US" dirty="0"/>
              <a:t>偏差</a:t>
            </a:r>
            <a:r>
              <a:rPr lang="ja-JP" altLang="en-US" dirty="0" smtClean="0"/>
              <a:t>は１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確率密度関数の値の計算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ja-JP" dirty="0"/>
              <a:t>確率</a:t>
            </a:r>
            <a:r>
              <a:rPr lang="ja-JP" altLang="ja-JP" dirty="0" smtClean="0"/>
              <a:t>変数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ja-JP" altLang="ja-JP" dirty="0" smtClean="0"/>
              <a:t>の</a:t>
            </a:r>
            <a:r>
              <a:rPr lang="ja-JP" altLang="ja-JP" dirty="0"/>
              <a:t>値それぞれに対して，対応</a:t>
            </a:r>
            <a:r>
              <a:rPr lang="ja-JP" altLang="ja-JP" dirty="0" smtClean="0"/>
              <a:t>する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</a:t>
            </a:r>
            <a:r>
              <a:rPr lang="ja-JP" altLang="ja-JP" dirty="0"/>
              <a:t>値を</a:t>
            </a:r>
            <a:r>
              <a:rPr lang="en-US" altLang="ja-JP" dirty="0" smtClean="0"/>
              <a:t>NORM.DIST</a:t>
            </a:r>
            <a:r>
              <a:rPr lang="ja-JP" altLang="ja-JP" dirty="0"/>
              <a:t>関数で計算する</a:t>
            </a:r>
            <a:r>
              <a:rPr lang="ja-JP" altLang="ja-JP" dirty="0" smtClean="0"/>
              <a:t>．</a:t>
            </a:r>
            <a:r>
              <a:rPr lang="ja-JP" altLang="en-US" dirty="0"/>
              <a:t>最初</a:t>
            </a:r>
            <a:r>
              <a:rPr lang="ja-JP" altLang="en-US" dirty="0" smtClean="0"/>
              <a:t>に関数を入力したセルをコピーすればよい．</a:t>
            </a:r>
            <a:endParaRPr lang="ja-JP" altLang="ja-JP" dirty="0"/>
          </a:p>
          <a:p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72815"/>
            <a:ext cx="3024336" cy="4339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分散</a:t>
            </a:r>
            <a:r>
              <a:rPr lang="ja-JP" altLang="en-US" dirty="0" smtClean="0"/>
              <a:t>を変えて計算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分散の違いによる正規分布の曲線の変化を観察するために，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(0, </a:t>
            </a:r>
            <a:r>
              <a:rPr lang="en-US" altLang="ja-JP" dirty="0" smtClean="0"/>
              <a:t>0.5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 </a:t>
            </a:r>
            <a:r>
              <a:rPr lang="ja-JP" altLang="ja-JP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/>
              <a:t>(0</a:t>
            </a:r>
            <a:r>
              <a:rPr lang="en-US" altLang="ja-JP" dirty="0"/>
              <a:t>, </a:t>
            </a:r>
            <a:r>
              <a:rPr lang="en-US" altLang="ja-JP" dirty="0" smtClean="0"/>
              <a:t>1.5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について</a:t>
            </a:r>
            <a:r>
              <a:rPr lang="ja-JP" altLang="en-US" dirty="0"/>
              <a:t>も</a:t>
            </a:r>
            <a:r>
              <a:rPr lang="ja-JP" altLang="ja-JP" dirty="0" smtClean="0"/>
              <a:t>，</a:t>
            </a:r>
            <a:r>
              <a:rPr lang="ja-JP" altLang="ja-JP" dirty="0"/>
              <a:t>下図のよう</a:t>
            </a:r>
            <a:r>
              <a:rPr lang="ja-JP" altLang="ja-JP" dirty="0" smtClean="0"/>
              <a:t>に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</a:t>
            </a:r>
            <a:r>
              <a:rPr lang="ja-JP" altLang="ja-JP" dirty="0"/>
              <a:t>値を</a:t>
            </a:r>
            <a:r>
              <a:rPr lang="ja-JP" altLang="ja-JP" dirty="0" smtClean="0"/>
              <a:t>計算</a:t>
            </a:r>
            <a:r>
              <a:rPr lang="ja-JP" altLang="en-US" dirty="0" smtClean="0"/>
              <a:t>する．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NORM.DIST </a:t>
            </a:r>
            <a:r>
              <a:rPr lang="ja-JP" altLang="en-US" dirty="0" smtClean="0"/>
              <a:t>関数では，分散でなく標準偏差を与える（たとえば，</a:t>
            </a:r>
            <a:r>
              <a:rPr lang="en-US" altLang="ja-JP" dirty="0" smtClean="0"/>
              <a:t>0.5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でなく </a:t>
            </a:r>
            <a:r>
              <a:rPr lang="en-US" altLang="ja-JP" dirty="0" smtClean="0"/>
              <a:t>0.5</a:t>
            </a:r>
            <a:r>
              <a:rPr lang="ja-JP" altLang="en-US" dirty="0" smtClean="0"/>
              <a:t>）ことに注意．</a:t>
            </a:r>
            <a:endParaRPr lang="ja-JP" altLang="ja-JP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108142"/>
            <a:ext cx="4968552" cy="2295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321" y="3124404"/>
            <a:ext cx="6406047" cy="32968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グラフ</a:t>
            </a:r>
            <a:r>
              <a:rPr lang="ja-JP" altLang="en-US" dirty="0" smtClean="0"/>
              <a:t>を描く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データの入力されたセルのいずれかをマウスで選択したあと，</a:t>
            </a:r>
            <a:r>
              <a:rPr lang="ja-JP" altLang="ja-JP" dirty="0" smtClean="0"/>
              <a:t>「</a:t>
            </a:r>
            <a:r>
              <a:rPr lang="ja-JP" altLang="ja-JP" dirty="0"/>
              <a:t>挿入タブ」の「グラフ」から，「散布図（平滑線）」を選択する</a:t>
            </a:r>
            <a:r>
              <a:rPr lang="ja-JP" altLang="ja-JP" dirty="0" smtClean="0"/>
              <a:t>．</a:t>
            </a:r>
            <a:endParaRPr lang="ja-JP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78321" y="3356992"/>
            <a:ext cx="864096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4674751" y="3875186"/>
            <a:ext cx="833353" cy="5619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5724128" y="4209932"/>
            <a:ext cx="661081" cy="7312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正規分布のグラフ完成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次のようなグラフが</a:t>
            </a:r>
            <a:r>
              <a:rPr lang="ja-JP" altLang="ja-JP" dirty="0" smtClean="0"/>
              <a:t>できる．</a:t>
            </a:r>
            <a:r>
              <a:rPr lang="ja-JP" altLang="ja-JP" dirty="0"/>
              <a:t>このように，「散布図（平滑線）」は，関数のグラフを描くのに便利である</a:t>
            </a:r>
            <a:r>
              <a:rPr lang="ja-JP" altLang="ja-JP" dirty="0" smtClean="0"/>
              <a:t>．</a:t>
            </a:r>
            <a:r>
              <a:rPr lang="ja-JP" altLang="en-US" dirty="0" smtClean="0"/>
              <a:t>軸ラベルなど，必要な修正を行う．</a:t>
            </a:r>
            <a:endParaRPr kumimoji="1" lang="ja-JP" altLang="en-US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238635"/>
              </p:ext>
            </p:extLst>
          </p:nvPr>
        </p:nvGraphicFramePr>
        <p:xfrm>
          <a:off x="2195736" y="3284984"/>
          <a:ext cx="5382344" cy="320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自習課題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正規分布の分散（標準偏差）でなく，平均を変えると，確率密度関数のグラフはどのように変化するだろうか？　エクセルで実験してみよう．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大木靖郎（</a:t>
            </a:r>
            <a:r>
              <a:rPr lang="en-US" altLang="ja-JP" dirty="0"/>
              <a:t>2005</a:t>
            </a:r>
            <a:r>
              <a:rPr lang="ja-JP" altLang="ja-JP" dirty="0"/>
              <a:t>）</a:t>
            </a:r>
            <a:r>
              <a:rPr lang="en-US" altLang="ja-JP" dirty="0"/>
              <a:t>Excel</a:t>
            </a:r>
            <a:r>
              <a:rPr lang="ja-JP" altLang="ja-JP" dirty="0"/>
              <a:t>による統計学入門　泉文堂　（第３章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ja-JP" altLang="ja-JP" dirty="0" smtClean="0"/>
              <a:t>涌井</a:t>
            </a:r>
            <a:r>
              <a:rPr lang="ja-JP" altLang="ja-JP" dirty="0"/>
              <a:t>良幸・涌井貞美（</a:t>
            </a:r>
            <a:r>
              <a:rPr lang="en-US" altLang="ja-JP" dirty="0"/>
              <a:t>2003</a:t>
            </a:r>
            <a:r>
              <a:rPr lang="ja-JP" altLang="ja-JP" dirty="0"/>
              <a:t>）</a:t>
            </a:r>
            <a:r>
              <a:rPr lang="en-US" altLang="ja-JP" dirty="0"/>
              <a:t>Excel</a:t>
            </a:r>
            <a:r>
              <a:rPr lang="ja-JP" altLang="ja-JP" dirty="0"/>
              <a:t>で学ぶ統計解析　ナツメ社　（第３章</a:t>
            </a:r>
            <a:r>
              <a:rPr lang="ja-JP" altLang="ja-JP" dirty="0" smtClean="0"/>
              <a:t>）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正規分布のグラフを描く方法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ステップ１：確率変数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の値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を少しずつ変化させて，そのときの確率密度関数</a:t>
            </a:r>
            <a:r>
              <a:rPr lang="ja-JP" altLang="en-US" dirty="0" smtClean="0"/>
              <a:t>の値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を，エクセルの</a:t>
            </a:r>
            <a:r>
              <a:rPr lang="en-US" altLang="ja-JP" dirty="0"/>
              <a:t> </a:t>
            </a:r>
            <a:r>
              <a:rPr lang="en-US" altLang="ja-JP" dirty="0" smtClean="0"/>
              <a:t>NORM.DIST </a:t>
            </a:r>
            <a:r>
              <a:rPr lang="ja-JP" altLang="en-US" dirty="0" smtClean="0"/>
              <a:t>関数を用いて求める．</a:t>
            </a:r>
            <a:endParaRPr lang="en-US" altLang="ja-JP" dirty="0" smtClean="0"/>
          </a:p>
          <a:p>
            <a:r>
              <a:rPr lang="ja-JP" altLang="en-US" dirty="0" smtClean="0"/>
              <a:t>ステップ２：点 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) </a:t>
            </a:r>
            <a:r>
              <a:rPr lang="ja-JP" altLang="en-US" dirty="0" smtClean="0"/>
              <a:t>の散布図を描き，すべての点をなめらかな線でつなぐと，正規分布の確率密度関数のグラフができる．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ワークシートの準備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確率変数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ja-JP" dirty="0"/>
              <a:t>の値を入力する列（下図のＡ列）と，平均０，分散１の標準正規</a:t>
            </a:r>
            <a:r>
              <a:rPr lang="ja-JP" altLang="ja-JP" dirty="0" smtClean="0"/>
              <a:t>分布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/>
              <a:t>(0,1) </a:t>
            </a:r>
            <a:r>
              <a:rPr lang="ja-JP" altLang="ja-JP" dirty="0" smtClean="0"/>
              <a:t>の</a:t>
            </a:r>
            <a:r>
              <a:rPr lang="ja-JP" altLang="ja-JP" dirty="0"/>
              <a:t>確率密度</a:t>
            </a:r>
            <a:r>
              <a:rPr lang="ja-JP" altLang="ja-JP" dirty="0" smtClean="0"/>
              <a:t>関数</a:t>
            </a:r>
            <a:r>
              <a:rPr lang="ja-JP" altLang="en-US" dirty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</a:t>
            </a:r>
            <a:r>
              <a:rPr lang="ja-JP" altLang="ja-JP" dirty="0"/>
              <a:t>値</a:t>
            </a:r>
            <a:r>
              <a:rPr lang="ja-JP" altLang="ja-JP" dirty="0" smtClean="0"/>
              <a:t>を</a:t>
            </a:r>
            <a:r>
              <a:rPr lang="ja-JP" altLang="en-US" dirty="0" smtClean="0"/>
              <a:t>計算</a:t>
            </a:r>
            <a:r>
              <a:rPr lang="ja-JP" altLang="ja-JP" dirty="0" smtClean="0"/>
              <a:t>する</a:t>
            </a:r>
            <a:r>
              <a:rPr lang="ja-JP" altLang="ja-JP" dirty="0"/>
              <a:t>列（下図の</a:t>
            </a:r>
            <a:r>
              <a:rPr lang="en-US" altLang="ja-JP" dirty="0"/>
              <a:t>B</a:t>
            </a:r>
            <a:r>
              <a:rPr lang="ja-JP" altLang="ja-JP" dirty="0"/>
              <a:t>列）を用意する．</a:t>
            </a:r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669456"/>
            <a:ext cx="4392488" cy="2661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</a:t>
            </a:r>
            <a:r>
              <a:rPr lang="ja-JP" altLang="en-US" dirty="0" smtClean="0"/>
              <a:t>の値を用意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en-US" i="1" dirty="0"/>
              <a:t> </a:t>
            </a:r>
            <a:r>
              <a:rPr lang="ja-JP" altLang="ja-JP" dirty="0" smtClean="0"/>
              <a:t>の</a:t>
            </a:r>
            <a:r>
              <a:rPr lang="ja-JP" altLang="ja-JP" dirty="0"/>
              <a:t>値</a:t>
            </a:r>
            <a:r>
              <a:rPr lang="ja-JP" altLang="ja-JP" dirty="0" smtClean="0"/>
              <a:t>は</a:t>
            </a:r>
            <a:r>
              <a:rPr lang="en-US" altLang="ja-JP" dirty="0" smtClean="0"/>
              <a:t> -3.5 </a:t>
            </a:r>
            <a:r>
              <a:rPr lang="ja-JP" altLang="ja-JP" dirty="0" smtClean="0"/>
              <a:t>から</a:t>
            </a:r>
            <a:r>
              <a:rPr lang="en-US" altLang="ja-JP" dirty="0" smtClean="0"/>
              <a:t> +3.5 </a:t>
            </a:r>
            <a:r>
              <a:rPr lang="ja-JP" altLang="ja-JP" dirty="0" smtClean="0"/>
              <a:t>ま</a:t>
            </a:r>
            <a:r>
              <a:rPr lang="ja-JP" altLang="ja-JP" dirty="0"/>
              <a:t>で，</a:t>
            </a:r>
            <a:r>
              <a:rPr lang="en-US" altLang="ja-JP" dirty="0" smtClean="0"/>
              <a:t>0.1 </a:t>
            </a:r>
            <a:r>
              <a:rPr lang="ja-JP" altLang="ja-JP" dirty="0" smtClean="0"/>
              <a:t>きざみ</a:t>
            </a:r>
            <a:r>
              <a:rPr lang="ja-JP" altLang="ja-JP" dirty="0"/>
              <a:t>で用意する．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dirty="0" smtClean="0"/>
              <a:t> </a:t>
            </a:r>
            <a:r>
              <a:rPr lang="ja-JP" altLang="ja-JP" dirty="0" smtClean="0"/>
              <a:t>の</a:t>
            </a:r>
            <a:r>
              <a:rPr lang="ja-JP" altLang="ja-JP" dirty="0"/>
              <a:t>値を入力する列での一番上のセル（上図の</a:t>
            </a:r>
            <a:r>
              <a:rPr lang="en-US" altLang="ja-JP" dirty="0"/>
              <a:t>A2</a:t>
            </a:r>
            <a:r>
              <a:rPr lang="ja-JP" altLang="ja-JP" dirty="0"/>
              <a:t>セル）を選択し，</a:t>
            </a:r>
            <a:r>
              <a:rPr lang="en-US" altLang="ja-JP" dirty="0"/>
              <a:t>-</a:t>
            </a:r>
            <a:r>
              <a:rPr lang="en-US" altLang="ja-JP" dirty="0" smtClean="0"/>
              <a:t>3.5 </a:t>
            </a:r>
            <a:r>
              <a:rPr lang="ja-JP" altLang="ja-JP" dirty="0" smtClean="0"/>
              <a:t>と</a:t>
            </a:r>
            <a:r>
              <a:rPr lang="ja-JP" altLang="ja-JP" dirty="0"/>
              <a:t>いう値を入力する</a:t>
            </a:r>
            <a:r>
              <a:rPr lang="ja-JP" altLang="ja-JP" dirty="0" smtClean="0"/>
              <a:t>．</a:t>
            </a:r>
            <a:endParaRPr lang="ja-JP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3284983"/>
            <a:ext cx="4454857" cy="2841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1" y="1820892"/>
            <a:ext cx="3512981" cy="3840355"/>
          </a:xfr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連続データの作成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smtClean="0"/>
              <a:t>-3.5 </a:t>
            </a:r>
            <a:r>
              <a:rPr lang="ja-JP" altLang="en-US" dirty="0" smtClean="0"/>
              <a:t>という値を入力した</a:t>
            </a:r>
            <a:r>
              <a:rPr lang="ja-JP" altLang="ja-JP" dirty="0" smtClean="0"/>
              <a:t>セル</a:t>
            </a:r>
            <a:r>
              <a:rPr lang="ja-JP" altLang="en-US" dirty="0" smtClean="0"/>
              <a:t>を選択し</a:t>
            </a:r>
            <a:r>
              <a:rPr lang="ja-JP" altLang="ja-JP" dirty="0" smtClean="0"/>
              <a:t>，「ホーム」タブの右端にある「編集」から，下向き矢印の</a:t>
            </a:r>
            <a:r>
              <a:rPr lang="ja-JP" altLang="ja-JP" dirty="0" smtClean="0"/>
              <a:t>アイコン</a:t>
            </a:r>
            <a:r>
              <a:rPr lang="ja-JP" altLang="en-US" dirty="0" smtClean="0"/>
              <a:t>（「フィル」）</a:t>
            </a:r>
            <a:r>
              <a:rPr lang="ja-JP" altLang="ja-JP" dirty="0" smtClean="0"/>
              <a:t>を</a:t>
            </a:r>
            <a:r>
              <a:rPr lang="ja-JP" altLang="ja-JP" dirty="0" smtClean="0"/>
              <a:t>マウスで</a:t>
            </a:r>
            <a:r>
              <a:rPr lang="ja-JP" altLang="en-US" dirty="0" smtClean="0"/>
              <a:t>左</a:t>
            </a:r>
            <a:r>
              <a:rPr lang="ja-JP" altLang="ja-JP" dirty="0" smtClean="0"/>
              <a:t>クリックする．表示されるメニューから「連続データの作成」を選択する．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393398" y="2696954"/>
            <a:ext cx="906793" cy="5160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393399" y="4581128"/>
            <a:ext cx="2446243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815" y="2924944"/>
            <a:ext cx="3978369" cy="3581899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連続データの作成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表示されるウィンドウで，「範囲」を列，「増分値」</a:t>
            </a:r>
            <a:r>
              <a:rPr lang="ja-JP" altLang="ja-JP" dirty="0" smtClean="0"/>
              <a:t>を</a:t>
            </a:r>
            <a:r>
              <a:rPr lang="ja-JP" altLang="en-US" dirty="0"/>
              <a:t> </a:t>
            </a:r>
            <a:r>
              <a:rPr lang="en-US" altLang="ja-JP" dirty="0" smtClean="0"/>
              <a:t>0.1</a:t>
            </a:r>
            <a:r>
              <a:rPr lang="ja-JP" altLang="ja-JP" dirty="0" err="1"/>
              <a:t>，</a:t>
            </a:r>
            <a:r>
              <a:rPr lang="ja-JP" altLang="ja-JP" dirty="0"/>
              <a:t>「停止値」</a:t>
            </a:r>
            <a:r>
              <a:rPr lang="ja-JP" altLang="ja-JP" dirty="0" smtClean="0"/>
              <a:t>を</a:t>
            </a:r>
            <a:r>
              <a:rPr lang="en-US" altLang="ja-JP" dirty="0" smtClean="0"/>
              <a:t> 3.5 </a:t>
            </a:r>
            <a:r>
              <a:rPr lang="ja-JP" altLang="ja-JP" dirty="0" smtClean="0"/>
              <a:t>と</a:t>
            </a:r>
            <a:r>
              <a:rPr lang="ja-JP" altLang="ja-JP" dirty="0"/>
              <a:t>する</a:t>
            </a:r>
            <a:r>
              <a:rPr lang="ja-JP" altLang="ja-JP" dirty="0" smtClean="0"/>
              <a:t>．</a:t>
            </a:r>
            <a:endParaRPr lang="ja-JP" altLang="ja-JP" dirty="0"/>
          </a:p>
        </p:txBody>
      </p:sp>
      <p:sp>
        <p:nvSpPr>
          <p:cNvPr id="8" name="角丸四角形 7"/>
          <p:cNvSpPr/>
          <p:nvPr/>
        </p:nvSpPr>
        <p:spPr>
          <a:xfrm>
            <a:off x="5436096" y="5384634"/>
            <a:ext cx="1125088" cy="5646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555571" y="5495528"/>
            <a:ext cx="720080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627784" y="4062772"/>
            <a:ext cx="936104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779912" y="3690007"/>
            <a:ext cx="991479" cy="3463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連続データの作成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/>
              <a:t>[OK] </a:t>
            </a:r>
            <a:r>
              <a:rPr lang="ja-JP" altLang="ja-JP" dirty="0"/>
              <a:t>ボタンを押すと，列方向に</a:t>
            </a:r>
            <a:r>
              <a:rPr lang="ja-JP" altLang="ja-JP" dirty="0" smtClean="0"/>
              <a:t>，</a:t>
            </a:r>
            <a:r>
              <a:rPr lang="en-US" altLang="ja-JP" dirty="0" smtClean="0"/>
              <a:t>0.1 </a:t>
            </a:r>
            <a:r>
              <a:rPr lang="ja-JP" altLang="ja-JP" dirty="0" smtClean="0"/>
              <a:t>きざみ</a:t>
            </a:r>
            <a:r>
              <a:rPr lang="ja-JP" altLang="ja-JP" dirty="0"/>
              <a:t>で</a:t>
            </a:r>
            <a:r>
              <a:rPr lang="ja-JP" altLang="ja-JP" dirty="0" smtClean="0"/>
              <a:t>，</a:t>
            </a:r>
            <a:r>
              <a:rPr lang="en-US" altLang="ja-JP" dirty="0"/>
              <a:t> -3.5 </a:t>
            </a:r>
            <a:r>
              <a:rPr lang="ja-JP" altLang="ja-JP" dirty="0"/>
              <a:t>から</a:t>
            </a:r>
            <a:r>
              <a:rPr lang="en-US" altLang="ja-JP" dirty="0"/>
              <a:t> 3.5 </a:t>
            </a:r>
            <a:r>
              <a:rPr lang="ja-JP" altLang="ja-JP" dirty="0" err="1" smtClean="0"/>
              <a:t>までの</a:t>
            </a:r>
            <a:r>
              <a:rPr lang="ja-JP" altLang="ja-JP" dirty="0"/>
              <a:t>値が入力される</a:t>
            </a:r>
            <a:r>
              <a:rPr lang="ja-JP" altLang="ja-JP" dirty="0" smtClean="0"/>
              <a:t>．</a:t>
            </a:r>
            <a:endParaRPr lang="ja-JP" altLang="ja-JP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07253"/>
            <a:ext cx="3466520" cy="1972816"/>
          </a:xfr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127" y="3969684"/>
            <a:ext cx="3443163" cy="1763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NORM.DIST </a:t>
            </a:r>
            <a:r>
              <a:rPr kumimoji="1" lang="ja-JP" altLang="en-US" dirty="0" smtClean="0"/>
              <a:t>関数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ja-JP" altLang="ja-JP" dirty="0" smtClean="0"/>
              <a:t>の</a:t>
            </a:r>
            <a:r>
              <a:rPr lang="ja-JP" altLang="ja-JP" dirty="0"/>
              <a:t>値それぞれに対応</a:t>
            </a:r>
            <a:r>
              <a:rPr lang="ja-JP" altLang="ja-JP" dirty="0" smtClean="0"/>
              <a:t>する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</a:t>
            </a:r>
            <a:r>
              <a:rPr lang="ja-JP" altLang="ja-JP" dirty="0"/>
              <a:t>値</a:t>
            </a:r>
            <a:r>
              <a:rPr lang="ja-JP" altLang="ja-JP" dirty="0" smtClean="0"/>
              <a:t>を</a:t>
            </a:r>
            <a:r>
              <a:rPr lang="ja-JP" altLang="en-US" dirty="0" smtClean="0"/>
              <a:t>計算</a:t>
            </a:r>
            <a:r>
              <a:rPr lang="ja-JP" altLang="ja-JP" dirty="0" smtClean="0"/>
              <a:t>する</a:t>
            </a:r>
            <a:r>
              <a:rPr lang="ja-JP" altLang="ja-JP" dirty="0"/>
              <a:t>．これには</a:t>
            </a:r>
            <a:r>
              <a:rPr lang="en-US" altLang="ja-JP" dirty="0" smtClean="0"/>
              <a:t>NORM.DIST</a:t>
            </a:r>
            <a:r>
              <a:rPr lang="ja-JP" altLang="ja-JP" dirty="0"/>
              <a:t>関数を用いる</a:t>
            </a:r>
            <a:r>
              <a:rPr lang="ja-JP" altLang="ja-JP" dirty="0" smtClean="0"/>
              <a:t>．</a:t>
            </a:r>
            <a:endParaRPr lang="en-US" altLang="ja-JP" dirty="0" smtClean="0"/>
          </a:p>
          <a:p>
            <a:r>
              <a:rPr lang="en-US" altLang="ja-JP" dirty="0" smtClean="0"/>
              <a:t>NORM.DIST</a:t>
            </a:r>
            <a:r>
              <a:rPr lang="ja-JP" altLang="ja-JP" dirty="0"/>
              <a:t>関数は，確率</a:t>
            </a:r>
            <a:r>
              <a:rPr lang="ja-JP" altLang="ja-JP" dirty="0" smtClean="0"/>
              <a:t>変数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ja-JP" altLang="ja-JP" dirty="0" smtClean="0"/>
              <a:t>の値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dirty="0" smtClean="0"/>
              <a:t> </a:t>
            </a:r>
            <a:r>
              <a:rPr lang="ja-JP" altLang="ja-JP" dirty="0" err="1" smtClean="0"/>
              <a:t>，</a:t>
            </a:r>
            <a:r>
              <a:rPr lang="ja-JP" altLang="ja-JP" dirty="0"/>
              <a:t>平均，標準偏差を指定して，</a:t>
            </a:r>
            <a:r>
              <a:rPr lang="en-US" altLang="ja-JP" dirty="0">
                <a:solidFill>
                  <a:srgbClr val="FF0000"/>
                </a:solidFill>
              </a:rPr>
              <a:t>=</a:t>
            </a:r>
            <a:r>
              <a:rPr lang="en-US" altLang="ja-JP" dirty="0" smtClean="0">
                <a:solidFill>
                  <a:srgbClr val="FF0000"/>
                </a:solidFill>
              </a:rPr>
              <a:t>NORM.DIST(</a:t>
            </a:r>
            <a:r>
              <a:rPr lang="en-US" altLang="ja-JP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>
                <a:solidFill>
                  <a:srgbClr val="FF0000"/>
                </a:solidFill>
              </a:rPr>
              <a:t>, </a:t>
            </a:r>
            <a:r>
              <a:rPr lang="ja-JP" altLang="ja-JP" dirty="0">
                <a:solidFill>
                  <a:srgbClr val="FF0000"/>
                </a:solidFill>
              </a:rPr>
              <a:t>平均</a:t>
            </a:r>
            <a:r>
              <a:rPr lang="en-US" altLang="ja-JP" dirty="0">
                <a:solidFill>
                  <a:srgbClr val="FF0000"/>
                </a:solidFill>
              </a:rPr>
              <a:t>, </a:t>
            </a:r>
            <a:r>
              <a:rPr lang="ja-JP" altLang="ja-JP" dirty="0">
                <a:solidFill>
                  <a:srgbClr val="FF0000"/>
                </a:solidFill>
              </a:rPr>
              <a:t>標準偏差</a:t>
            </a:r>
            <a:r>
              <a:rPr lang="en-US" altLang="ja-JP" dirty="0">
                <a:solidFill>
                  <a:srgbClr val="FF0000"/>
                </a:solidFill>
              </a:rPr>
              <a:t>, FALSE) </a:t>
            </a:r>
            <a:r>
              <a:rPr lang="ja-JP" altLang="ja-JP" dirty="0"/>
              <a:t>と入力する</a:t>
            </a:r>
            <a:r>
              <a:rPr lang="ja-JP" altLang="ja-JP" dirty="0" smtClean="0"/>
              <a:t>．</a:t>
            </a:r>
            <a:endParaRPr lang="en-US" altLang="ja-JP" dirty="0" smtClean="0"/>
          </a:p>
          <a:p>
            <a:r>
              <a:rPr lang="ja-JP" altLang="ja-JP" dirty="0" smtClean="0"/>
              <a:t>最後</a:t>
            </a:r>
            <a:r>
              <a:rPr lang="ja-JP" altLang="ja-JP" dirty="0"/>
              <a:t>の</a:t>
            </a:r>
            <a:r>
              <a:rPr lang="ja-JP" altLang="ja-JP" dirty="0" smtClean="0"/>
              <a:t>引数と</a:t>
            </a:r>
            <a:r>
              <a:rPr lang="ja-JP" altLang="ja-JP" dirty="0"/>
              <a:t>して</a:t>
            </a:r>
            <a:r>
              <a:rPr lang="en-US" altLang="ja-JP" dirty="0"/>
              <a:t>FALSE</a:t>
            </a:r>
            <a:r>
              <a:rPr lang="ja-JP" altLang="ja-JP" dirty="0"/>
              <a:t>を指定すると，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i="1" dirty="0"/>
              <a:t> </a:t>
            </a:r>
            <a:r>
              <a:rPr lang="ja-JP" altLang="ja-JP" dirty="0"/>
              <a:t>に対応</a:t>
            </a:r>
            <a:r>
              <a:rPr lang="ja-JP" altLang="ja-JP" dirty="0" smtClean="0"/>
              <a:t>する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) </a:t>
            </a:r>
            <a:r>
              <a:rPr lang="ja-JP" altLang="ja-JP" dirty="0" smtClean="0"/>
              <a:t>の</a:t>
            </a:r>
            <a:r>
              <a:rPr lang="ja-JP" altLang="ja-JP" dirty="0"/>
              <a:t>値が返される．ここを</a:t>
            </a:r>
            <a:r>
              <a:rPr lang="en-US" altLang="ja-JP" dirty="0"/>
              <a:t>TRUE</a:t>
            </a:r>
            <a:r>
              <a:rPr lang="ja-JP" altLang="ja-JP" dirty="0"/>
              <a:t>とすると，与えられた正規分布において－∞</a:t>
            </a:r>
            <a:r>
              <a:rPr lang="ja-JP" altLang="ja-JP" dirty="0" smtClean="0"/>
              <a:t>から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ja-JP" altLang="ja-JP" dirty="0" err="1"/>
              <a:t>までの</a:t>
            </a:r>
            <a:r>
              <a:rPr lang="ja-JP" altLang="ja-JP" dirty="0"/>
              <a:t>値が出現する</a:t>
            </a:r>
            <a:r>
              <a:rPr lang="ja-JP" altLang="ja-JP" dirty="0" smtClean="0"/>
              <a:t>確率</a:t>
            </a:r>
            <a:r>
              <a:rPr lang="en-US" altLang="ja-JP" dirty="0" smtClean="0"/>
              <a:t> </a:t>
            </a:r>
            <a:r>
              <a:rPr lang="en-US" altLang="ja-JP" i="1" dirty="0" smtClean="0"/>
              <a:t>P</a:t>
            </a:r>
            <a:r>
              <a:rPr lang="en-US" altLang="ja-JP" dirty="0"/>
              <a:t>{</a:t>
            </a:r>
            <a:r>
              <a:rPr lang="ja-JP" altLang="ja-JP" dirty="0"/>
              <a:t>－∞≦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ja-JP" dirty="0"/>
              <a:t>≦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 smtClean="0"/>
              <a:t>} </a:t>
            </a:r>
            <a:r>
              <a:rPr lang="ja-JP" altLang="ja-JP" dirty="0" smtClean="0"/>
              <a:t>が</a:t>
            </a:r>
            <a:r>
              <a:rPr lang="ja-JP" altLang="ja-JP" dirty="0"/>
              <a:t>返される．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NORM.DIST </a:t>
            </a:r>
            <a:r>
              <a:rPr kumimoji="1" lang="ja-JP" altLang="en-US" dirty="0" smtClean="0"/>
              <a:t>関数は，</a:t>
            </a:r>
            <a:r>
              <a:rPr kumimoji="1" lang="en-US" altLang="ja-JP" dirty="0" smtClean="0"/>
              <a:t>Excel 2010 </a:t>
            </a:r>
            <a:r>
              <a:rPr kumimoji="1" lang="ja-JP" altLang="en-US" dirty="0" smtClean="0"/>
              <a:t>で新たに加えられた関数．</a:t>
            </a:r>
            <a:r>
              <a:rPr kumimoji="1" lang="en-US" altLang="ja-JP" dirty="0" smtClean="0"/>
              <a:t>Excel 2007 </a:t>
            </a:r>
            <a:r>
              <a:rPr kumimoji="1" lang="ja-JP" altLang="en-US" dirty="0" smtClean="0"/>
              <a:t>以前で実習を行うときには，</a:t>
            </a:r>
            <a:r>
              <a:rPr kumimoji="1" lang="en-US" altLang="ja-JP" dirty="0" smtClean="0"/>
              <a:t>NORMDIST </a:t>
            </a:r>
            <a:r>
              <a:rPr kumimoji="1" lang="ja-JP" altLang="en-US" dirty="0" smtClean="0"/>
              <a:t>関数を用いる．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NORM </a:t>
            </a:r>
            <a:r>
              <a:rPr lang="ja-JP" altLang="en-US" dirty="0" smtClean="0"/>
              <a:t>のあとのコンマなし．</a:t>
            </a:r>
            <a:endParaRPr lang="en-US" altLang="ja-JP" dirty="0" smtClean="0"/>
          </a:p>
          <a:p>
            <a:pPr lvl="1"/>
            <a:r>
              <a:rPr lang="ja-JP" altLang="en-US" dirty="0"/>
              <a:t>使い方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NORM.DIST </a:t>
            </a:r>
            <a:r>
              <a:rPr lang="ja-JP" altLang="en-US" dirty="0" smtClean="0"/>
              <a:t>関数と同じ．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000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811</Words>
  <Application>Microsoft Office PowerPoint</Application>
  <PresentationFormat>画面に合わせる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Office テーマ</vt:lpstr>
      <vt:lpstr>エクセルでの正規分布の グラフの描き方</vt:lpstr>
      <vt:lpstr>正規分布のグラフを描く方法</vt:lpstr>
      <vt:lpstr>ワークシートの準備</vt:lpstr>
      <vt:lpstr>X の値を用意</vt:lpstr>
      <vt:lpstr>連続データの作成</vt:lpstr>
      <vt:lpstr>連続データの作成</vt:lpstr>
      <vt:lpstr>連続データの作成</vt:lpstr>
      <vt:lpstr>NORM.DIST 関数</vt:lpstr>
      <vt:lpstr>PowerPoint プレゼンテーション</vt:lpstr>
      <vt:lpstr>確率密度関数の値の計算</vt:lpstr>
      <vt:lpstr>確率密度関数の値の計算</vt:lpstr>
      <vt:lpstr>分散を変えて計算</vt:lpstr>
      <vt:lpstr>グラフを描く</vt:lpstr>
      <vt:lpstr>正規分布のグラフ完成</vt:lpstr>
      <vt:lpstr>自習課題</vt:lpstr>
      <vt:lpstr>参考文献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エクセルでの正規分布の グラフの描き方</dc:title>
  <dc:creator>Atsushi TERAO</dc:creator>
  <cp:lastModifiedBy>profile</cp:lastModifiedBy>
  <cp:revision>17</cp:revision>
  <dcterms:created xsi:type="dcterms:W3CDTF">2010-11-08T16:07:13Z</dcterms:created>
  <dcterms:modified xsi:type="dcterms:W3CDTF">2017-11-06T10:04:59Z</dcterms:modified>
</cp:coreProperties>
</file>