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68" r:id="rId3"/>
    <p:sldId id="288" r:id="rId4"/>
    <p:sldId id="269" r:id="rId5"/>
    <p:sldId id="294" r:id="rId6"/>
    <p:sldId id="270" r:id="rId7"/>
    <p:sldId id="271" r:id="rId8"/>
    <p:sldId id="272" r:id="rId9"/>
    <p:sldId id="274" r:id="rId10"/>
    <p:sldId id="275" r:id="rId11"/>
    <p:sldId id="276" r:id="rId12"/>
    <p:sldId id="277" r:id="rId13"/>
    <p:sldId id="280" r:id="rId14"/>
    <p:sldId id="304" r:id="rId15"/>
    <p:sldId id="281" r:id="rId16"/>
    <p:sldId id="297" r:id="rId17"/>
    <p:sldId id="295" r:id="rId18"/>
    <p:sldId id="305" r:id="rId19"/>
    <p:sldId id="306" r:id="rId20"/>
    <p:sldId id="273" r:id="rId21"/>
    <p:sldId id="278" r:id="rId22"/>
    <p:sldId id="279" r:id="rId23"/>
    <p:sldId id="302" r:id="rId24"/>
    <p:sldId id="303" r:id="rId25"/>
    <p:sldId id="289" r:id="rId26"/>
    <p:sldId id="290" r:id="rId27"/>
    <p:sldId id="291" r:id="rId28"/>
    <p:sldId id="282" r:id="rId29"/>
    <p:sldId id="313" r:id="rId30"/>
    <p:sldId id="309" r:id="rId31"/>
    <p:sldId id="292" r:id="rId32"/>
    <p:sldId id="310" r:id="rId33"/>
    <p:sldId id="311" r:id="rId34"/>
    <p:sldId id="283" r:id="rId35"/>
    <p:sldId id="298" r:id="rId36"/>
    <p:sldId id="299" r:id="rId37"/>
    <p:sldId id="296" r:id="rId38"/>
    <p:sldId id="293" r:id="rId39"/>
    <p:sldId id="284" r:id="rId40"/>
    <p:sldId id="285" r:id="rId41"/>
    <p:sldId id="286" r:id="rId42"/>
    <p:sldId id="287" r:id="rId43"/>
    <p:sldId id="300" r:id="rId44"/>
    <p:sldId id="260" r:id="rId45"/>
    <p:sldId id="259" r:id="rId46"/>
    <p:sldId id="261" r:id="rId47"/>
    <p:sldId id="301" r:id="rId48"/>
    <p:sldId id="262" r:id="rId49"/>
    <p:sldId id="263" r:id="rId50"/>
    <p:sldId id="264" r:id="rId51"/>
    <p:sldId id="307" r:id="rId52"/>
    <p:sldId id="308" r:id="rId53"/>
    <p:sldId id="266" r:id="rId54"/>
    <p:sldId id="267" r:id="rId55"/>
    <p:sldId id="265" r:id="rId56"/>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3" autoAdjust="0"/>
    <p:restoredTop sz="94660"/>
  </p:normalViewPr>
  <p:slideViewPr>
    <p:cSldViewPr>
      <p:cViewPr varScale="1">
        <p:scale>
          <a:sx n="94" d="100"/>
          <a:sy n="94" d="100"/>
        </p:scale>
        <p:origin x="912" y="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tsushi\Favorites\Documents\Nifty\lecture\aoyama\intro_stat\chap5\chap05_figu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My%20Documents\aoyama\web\lecture\aoyama\intro_stat\chap5\var&#27604;&#36611;.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分散!$C$2</c:f>
              <c:strCache>
                <c:ptCount val="1"/>
                <c:pt idx="0">
                  <c:v>Aグループ</c:v>
                </c:pt>
              </c:strCache>
            </c:strRef>
          </c:tx>
          <c:spPr>
            <a:pattFill prst="pct75">
              <a:fgClr>
                <a:schemeClr val="accent1"/>
              </a:fgClr>
              <a:bgClr>
                <a:schemeClr val="bg1"/>
              </a:bgClr>
            </a:pattFill>
            <a:ln>
              <a:noFill/>
            </a:ln>
            <a:effectLst/>
          </c:spPr>
          <c:invertIfNegative val="0"/>
          <c:cat>
            <c:numRef>
              <c:f>分散!$B$3:$B$7</c:f>
              <c:numCache>
                <c:formatCode>General</c:formatCode>
                <c:ptCount val="5"/>
                <c:pt idx="0">
                  <c:v>30</c:v>
                </c:pt>
                <c:pt idx="1">
                  <c:v>40</c:v>
                </c:pt>
                <c:pt idx="2">
                  <c:v>50</c:v>
                </c:pt>
                <c:pt idx="3">
                  <c:v>60</c:v>
                </c:pt>
                <c:pt idx="4">
                  <c:v>70</c:v>
                </c:pt>
              </c:numCache>
            </c:numRef>
          </c:cat>
          <c:val>
            <c:numRef>
              <c:f>分散!$C$3:$C$7</c:f>
              <c:numCache>
                <c:formatCode>General</c:formatCode>
                <c:ptCount val="5"/>
                <c:pt idx="0">
                  <c:v>0</c:v>
                </c:pt>
                <c:pt idx="1">
                  <c:v>2</c:v>
                </c:pt>
                <c:pt idx="2">
                  <c:v>6</c:v>
                </c:pt>
                <c:pt idx="3">
                  <c:v>2</c:v>
                </c:pt>
                <c:pt idx="4">
                  <c:v>0</c:v>
                </c:pt>
              </c:numCache>
            </c:numRef>
          </c:val>
          <c:extLst>
            <c:ext xmlns:c16="http://schemas.microsoft.com/office/drawing/2014/chart" uri="{C3380CC4-5D6E-409C-BE32-E72D297353CC}">
              <c16:uniqueId val="{00000000-945B-4110-ADF3-FF30D47CCBC2}"/>
            </c:ext>
          </c:extLst>
        </c:ser>
        <c:ser>
          <c:idx val="1"/>
          <c:order val="1"/>
          <c:tx>
            <c:strRef>
              <c:f>分散!$D$2</c:f>
              <c:strCache>
                <c:ptCount val="1"/>
                <c:pt idx="0">
                  <c:v>Bグループ</c:v>
                </c:pt>
              </c:strCache>
            </c:strRef>
          </c:tx>
          <c:spPr>
            <a:solidFill>
              <a:schemeClr val="accent2"/>
            </a:solidFill>
            <a:ln>
              <a:noFill/>
            </a:ln>
            <a:effectLst/>
          </c:spPr>
          <c:invertIfNegative val="0"/>
          <c:cat>
            <c:numRef>
              <c:f>分散!$B$3:$B$7</c:f>
              <c:numCache>
                <c:formatCode>General</c:formatCode>
                <c:ptCount val="5"/>
                <c:pt idx="0">
                  <c:v>30</c:v>
                </c:pt>
                <c:pt idx="1">
                  <c:v>40</c:v>
                </c:pt>
                <c:pt idx="2">
                  <c:v>50</c:v>
                </c:pt>
                <c:pt idx="3">
                  <c:v>60</c:v>
                </c:pt>
                <c:pt idx="4">
                  <c:v>70</c:v>
                </c:pt>
              </c:numCache>
            </c:numRef>
          </c:cat>
          <c:val>
            <c:numRef>
              <c:f>分散!$D$3:$D$7</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1-945B-4110-ADF3-FF30D47CCBC2}"/>
            </c:ext>
          </c:extLst>
        </c:ser>
        <c:dLbls>
          <c:showLegendKey val="0"/>
          <c:showVal val="0"/>
          <c:showCatName val="0"/>
          <c:showSerName val="0"/>
          <c:showPercent val="0"/>
          <c:showBubbleSize val="0"/>
        </c:dLbls>
        <c:gapWidth val="219"/>
        <c:overlap val="-27"/>
        <c:axId val="1833382096"/>
        <c:axId val="1833387920"/>
      </c:barChart>
      <c:catAx>
        <c:axId val="1833382096"/>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a:t>点数</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833387920"/>
        <c:crosses val="autoZero"/>
        <c:auto val="1"/>
        <c:lblAlgn val="ctr"/>
        <c:lblOffset val="100"/>
        <c:noMultiLvlLbl val="0"/>
      </c:catAx>
      <c:valAx>
        <c:axId val="1833387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800" b="0" i="0" u="none" strike="noStrike" kern="1200" baseline="0">
                    <a:solidFill>
                      <a:schemeClr val="tx1">
                        <a:lumMod val="65000"/>
                        <a:lumOff val="35000"/>
                      </a:schemeClr>
                    </a:solidFill>
                    <a:latin typeface="+mn-lt"/>
                    <a:ea typeface="+mn-ea"/>
                    <a:cs typeface="+mn-cs"/>
                  </a:defRPr>
                </a:pPr>
                <a:r>
                  <a:rPr lang="ja-JP" altLang="en-US" sz="1800"/>
                  <a:t>度数</a:t>
                </a:r>
              </a:p>
            </c:rich>
          </c:tx>
          <c:overlay val="0"/>
          <c:spPr>
            <a:noFill/>
            <a:ln>
              <a:noFill/>
            </a:ln>
            <a:effectLst/>
          </c:spPr>
          <c:txPr>
            <a:bodyPr rot="0" spcFirstLastPara="1" vertOverflow="ellipsis" vert="eaVert"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8333820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Sheet1!$B$22</c:f>
              <c:strCache>
                <c:ptCount val="1"/>
                <c:pt idx="0">
                  <c:v>P{x}, n = 4</c:v>
                </c:pt>
              </c:strCache>
            </c:strRef>
          </c:tx>
          <c:spPr>
            <a:pattFill prst="pct75">
              <a:fgClr>
                <a:schemeClr val="accent1"/>
              </a:fgClr>
              <a:bgClr>
                <a:schemeClr val="bg1"/>
              </a:bgClr>
            </a:pattFill>
          </c:spPr>
          <c:invertIfNegative val="0"/>
          <c:cat>
            <c:numRef>
              <c:f>Sheet1!$A$23:$A$31</c:f>
              <c:numCache>
                <c:formatCode>General</c:formatCode>
                <c:ptCount val="9"/>
                <c:pt idx="0">
                  <c:v>0</c:v>
                </c:pt>
                <c:pt idx="1">
                  <c:v>1</c:v>
                </c:pt>
                <c:pt idx="2">
                  <c:v>2</c:v>
                </c:pt>
                <c:pt idx="3">
                  <c:v>3</c:v>
                </c:pt>
                <c:pt idx="4">
                  <c:v>4</c:v>
                </c:pt>
                <c:pt idx="5">
                  <c:v>5</c:v>
                </c:pt>
                <c:pt idx="6">
                  <c:v>6</c:v>
                </c:pt>
                <c:pt idx="7">
                  <c:v>7</c:v>
                </c:pt>
                <c:pt idx="8">
                  <c:v>8</c:v>
                </c:pt>
              </c:numCache>
            </c:numRef>
          </c:cat>
          <c:val>
            <c:numRef>
              <c:f>Sheet1!$B$23:$B$31</c:f>
              <c:numCache>
                <c:formatCode>General</c:formatCode>
                <c:ptCount val="9"/>
                <c:pt idx="0">
                  <c:v>6.25E-2</c:v>
                </c:pt>
                <c:pt idx="1">
                  <c:v>0.24999999999999994</c:v>
                </c:pt>
                <c:pt idx="2">
                  <c:v>0.375</c:v>
                </c:pt>
                <c:pt idx="3">
                  <c:v>0.25</c:v>
                </c:pt>
                <c:pt idx="4">
                  <c:v>6.25E-2</c:v>
                </c:pt>
                <c:pt idx="5">
                  <c:v>0</c:v>
                </c:pt>
                <c:pt idx="6">
                  <c:v>0</c:v>
                </c:pt>
                <c:pt idx="7">
                  <c:v>0</c:v>
                </c:pt>
                <c:pt idx="8">
                  <c:v>0</c:v>
                </c:pt>
              </c:numCache>
            </c:numRef>
          </c:val>
          <c:extLst>
            <c:ext xmlns:c16="http://schemas.microsoft.com/office/drawing/2014/chart" uri="{C3380CC4-5D6E-409C-BE32-E72D297353CC}">
              <c16:uniqueId val="{00000000-FFCF-4645-9623-678151167E09}"/>
            </c:ext>
          </c:extLst>
        </c:ser>
        <c:ser>
          <c:idx val="1"/>
          <c:order val="1"/>
          <c:tx>
            <c:strRef>
              <c:f>Sheet1!$C$22</c:f>
              <c:strCache>
                <c:ptCount val="1"/>
                <c:pt idx="0">
                  <c:v>P{x}, n = 8</c:v>
                </c:pt>
              </c:strCache>
            </c:strRef>
          </c:tx>
          <c:invertIfNegative val="0"/>
          <c:cat>
            <c:numRef>
              <c:f>Sheet1!$A$23:$A$31</c:f>
              <c:numCache>
                <c:formatCode>General</c:formatCode>
                <c:ptCount val="9"/>
                <c:pt idx="0">
                  <c:v>0</c:v>
                </c:pt>
                <c:pt idx="1">
                  <c:v>1</c:v>
                </c:pt>
                <c:pt idx="2">
                  <c:v>2</c:v>
                </c:pt>
                <c:pt idx="3">
                  <c:v>3</c:v>
                </c:pt>
                <c:pt idx="4">
                  <c:v>4</c:v>
                </c:pt>
                <c:pt idx="5">
                  <c:v>5</c:v>
                </c:pt>
                <c:pt idx="6">
                  <c:v>6</c:v>
                </c:pt>
                <c:pt idx="7">
                  <c:v>7</c:v>
                </c:pt>
                <c:pt idx="8">
                  <c:v>8</c:v>
                </c:pt>
              </c:numCache>
            </c:numRef>
          </c:cat>
          <c:val>
            <c:numRef>
              <c:f>Sheet1!$C$23:$C$31</c:f>
              <c:numCache>
                <c:formatCode>General</c:formatCode>
                <c:ptCount val="9"/>
                <c:pt idx="0">
                  <c:v>3.9062500000000009E-3</c:v>
                </c:pt>
                <c:pt idx="1">
                  <c:v>3.1249999999999993E-2</c:v>
                </c:pt>
                <c:pt idx="2">
                  <c:v>0.10937500000000006</c:v>
                </c:pt>
                <c:pt idx="3">
                  <c:v>0.21875</c:v>
                </c:pt>
                <c:pt idx="4">
                  <c:v>0.27343750000000006</c:v>
                </c:pt>
                <c:pt idx="5">
                  <c:v>0.21875</c:v>
                </c:pt>
                <c:pt idx="6">
                  <c:v>0.10937500000000006</c:v>
                </c:pt>
                <c:pt idx="7">
                  <c:v>3.1250000000000007E-2</c:v>
                </c:pt>
                <c:pt idx="8">
                  <c:v>3.9062500000000009E-3</c:v>
                </c:pt>
              </c:numCache>
            </c:numRef>
          </c:val>
          <c:extLst>
            <c:ext xmlns:c16="http://schemas.microsoft.com/office/drawing/2014/chart" uri="{C3380CC4-5D6E-409C-BE32-E72D297353CC}">
              <c16:uniqueId val="{00000001-FFCF-4645-9623-678151167E09}"/>
            </c:ext>
          </c:extLst>
        </c:ser>
        <c:dLbls>
          <c:showLegendKey val="0"/>
          <c:showVal val="0"/>
          <c:showCatName val="0"/>
          <c:showSerName val="0"/>
          <c:showPercent val="0"/>
          <c:showBubbleSize val="0"/>
        </c:dLbls>
        <c:gapWidth val="150"/>
        <c:axId val="63510784"/>
        <c:axId val="76349824"/>
      </c:barChart>
      <c:catAx>
        <c:axId val="63510784"/>
        <c:scaling>
          <c:orientation val="minMax"/>
        </c:scaling>
        <c:delete val="0"/>
        <c:axPos val="b"/>
        <c:title>
          <c:tx>
            <c:rich>
              <a:bodyPr/>
              <a:lstStyle/>
              <a:p>
                <a:pPr>
                  <a:defRPr sz="1600"/>
                </a:pPr>
                <a:r>
                  <a:rPr lang="ja-JP" altLang="en-US" sz="1600"/>
                  <a:t>成功回数</a:t>
                </a:r>
              </a:p>
            </c:rich>
          </c:tx>
          <c:overlay val="0"/>
        </c:title>
        <c:numFmt formatCode="General" sourceLinked="1"/>
        <c:majorTickMark val="out"/>
        <c:minorTickMark val="none"/>
        <c:tickLblPos val="nextTo"/>
        <c:txPr>
          <a:bodyPr/>
          <a:lstStyle/>
          <a:p>
            <a:pPr>
              <a:defRPr sz="1600"/>
            </a:pPr>
            <a:endParaRPr lang="ja-JP"/>
          </a:p>
        </c:txPr>
        <c:crossAx val="76349824"/>
        <c:crosses val="autoZero"/>
        <c:auto val="1"/>
        <c:lblAlgn val="ctr"/>
        <c:lblOffset val="100"/>
        <c:noMultiLvlLbl val="0"/>
      </c:catAx>
      <c:valAx>
        <c:axId val="76349824"/>
        <c:scaling>
          <c:orientation val="minMax"/>
          <c:max val="1"/>
        </c:scaling>
        <c:delete val="0"/>
        <c:axPos val="l"/>
        <c:majorGridlines/>
        <c:title>
          <c:tx>
            <c:rich>
              <a:bodyPr rot="0" vert="wordArtVertRtl"/>
              <a:lstStyle/>
              <a:p>
                <a:pPr>
                  <a:defRPr sz="1600"/>
                </a:pPr>
                <a:r>
                  <a:rPr lang="ja-JP" altLang="en-US" sz="1600"/>
                  <a:t>確率</a:t>
                </a:r>
              </a:p>
            </c:rich>
          </c:tx>
          <c:overlay val="0"/>
        </c:title>
        <c:numFmt formatCode="General" sourceLinked="1"/>
        <c:majorTickMark val="out"/>
        <c:minorTickMark val="none"/>
        <c:tickLblPos val="nextTo"/>
        <c:txPr>
          <a:bodyPr/>
          <a:lstStyle/>
          <a:p>
            <a:pPr>
              <a:defRPr sz="1600"/>
            </a:pPr>
            <a:endParaRPr lang="ja-JP"/>
          </a:p>
        </c:txPr>
        <c:crossAx val="63510784"/>
        <c:crosses val="autoZero"/>
        <c:crossBetween val="between"/>
        <c:majorUnit val="0.1"/>
      </c:valAx>
    </c:plotArea>
    <c:legend>
      <c:legendPos val="r"/>
      <c:overlay val="0"/>
      <c:txPr>
        <a:bodyPr/>
        <a:lstStyle/>
        <a:p>
          <a:pPr>
            <a:defRPr sz="2000"/>
          </a:pPr>
          <a:endParaRPr lang="ja-JP"/>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Sheet1!$H$5</c:f>
              <c:strCache>
                <c:ptCount val="1"/>
                <c:pt idx="0">
                  <c:v>度数</c:v>
                </c:pt>
              </c:strCache>
            </c:strRef>
          </c:tx>
          <c:spPr>
            <a:solidFill>
              <a:schemeClr val="accent1"/>
            </a:solidFill>
            <a:ln>
              <a:solidFill>
                <a:schemeClr val="tx1"/>
              </a:solidFill>
            </a:ln>
            <a:effectLst/>
          </c:spPr>
          <c:invertIfNegative val="0"/>
          <c:cat>
            <c:strRef>
              <c:f>Sheet1!$G$6:$G$27</c:f>
              <c:strCache>
                <c:ptCount val="22"/>
                <c:pt idx="0">
                  <c:v>&lt;8.05</c:v>
                </c:pt>
                <c:pt idx="1">
                  <c:v>8.05-8.25</c:v>
                </c:pt>
                <c:pt idx="2">
                  <c:v>8.25-8.45</c:v>
                </c:pt>
                <c:pt idx="3">
                  <c:v>8.45-8.65</c:v>
                </c:pt>
                <c:pt idx="4">
                  <c:v>8.65-8.85</c:v>
                </c:pt>
                <c:pt idx="5">
                  <c:v>8.85-9.05</c:v>
                </c:pt>
                <c:pt idx="6">
                  <c:v>9.05-9.25</c:v>
                </c:pt>
                <c:pt idx="7">
                  <c:v>9.25-9.45</c:v>
                </c:pt>
                <c:pt idx="8">
                  <c:v>9.45-9.65</c:v>
                </c:pt>
                <c:pt idx="9">
                  <c:v>9.65-9.85</c:v>
                </c:pt>
                <c:pt idx="10">
                  <c:v>9.85-10.05</c:v>
                </c:pt>
                <c:pt idx="11">
                  <c:v>10.05-10.25</c:v>
                </c:pt>
                <c:pt idx="12">
                  <c:v>10.25-10.45</c:v>
                </c:pt>
                <c:pt idx="13">
                  <c:v>10.45-10.65</c:v>
                </c:pt>
                <c:pt idx="14">
                  <c:v>10.65-10.85</c:v>
                </c:pt>
                <c:pt idx="15">
                  <c:v>10.85-11.05</c:v>
                </c:pt>
                <c:pt idx="16">
                  <c:v>11.05-11.25</c:v>
                </c:pt>
                <c:pt idx="17">
                  <c:v>11.25-11.45</c:v>
                </c:pt>
                <c:pt idx="18">
                  <c:v>11.45-11.65</c:v>
                </c:pt>
                <c:pt idx="19">
                  <c:v>11.65-11.85</c:v>
                </c:pt>
                <c:pt idx="20">
                  <c:v>11.85-12.05</c:v>
                </c:pt>
                <c:pt idx="21">
                  <c:v>&gt;12.05</c:v>
                </c:pt>
              </c:strCache>
            </c:strRef>
          </c:cat>
          <c:val>
            <c:numRef>
              <c:f>Sheet1!$H$6:$H$27</c:f>
              <c:numCache>
                <c:formatCode>General</c:formatCode>
                <c:ptCount val="22"/>
                <c:pt idx="0">
                  <c:v>0</c:v>
                </c:pt>
                <c:pt idx="1">
                  <c:v>0</c:v>
                </c:pt>
                <c:pt idx="2">
                  <c:v>0</c:v>
                </c:pt>
                <c:pt idx="3">
                  <c:v>0</c:v>
                </c:pt>
                <c:pt idx="4">
                  <c:v>1</c:v>
                </c:pt>
                <c:pt idx="5">
                  <c:v>0</c:v>
                </c:pt>
                <c:pt idx="6">
                  <c:v>11</c:v>
                </c:pt>
                <c:pt idx="7">
                  <c:v>5</c:v>
                </c:pt>
                <c:pt idx="8">
                  <c:v>9</c:v>
                </c:pt>
                <c:pt idx="9">
                  <c:v>8</c:v>
                </c:pt>
                <c:pt idx="10">
                  <c:v>16</c:v>
                </c:pt>
                <c:pt idx="11">
                  <c:v>25</c:v>
                </c:pt>
                <c:pt idx="12">
                  <c:v>10</c:v>
                </c:pt>
                <c:pt idx="13">
                  <c:v>3</c:v>
                </c:pt>
                <c:pt idx="14">
                  <c:v>8</c:v>
                </c:pt>
                <c:pt idx="15">
                  <c:v>4</c:v>
                </c:pt>
                <c:pt idx="16">
                  <c:v>0</c:v>
                </c:pt>
                <c:pt idx="17">
                  <c:v>0</c:v>
                </c:pt>
                <c:pt idx="18">
                  <c:v>0</c:v>
                </c:pt>
                <c:pt idx="19">
                  <c:v>0</c:v>
                </c:pt>
                <c:pt idx="20">
                  <c:v>0</c:v>
                </c:pt>
                <c:pt idx="21">
                  <c:v>0</c:v>
                </c:pt>
              </c:numCache>
            </c:numRef>
          </c:val>
          <c:extLst>
            <c:ext xmlns:c16="http://schemas.microsoft.com/office/drawing/2014/chart" uri="{C3380CC4-5D6E-409C-BE32-E72D297353CC}">
              <c16:uniqueId val="{00000000-3B6D-4A8C-8C7C-4DF3E09AABE4}"/>
            </c:ext>
          </c:extLst>
        </c:ser>
        <c:dLbls>
          <c:showLegendKey val="0"/>
          <c:showVal val="0"/>
          <c:showCatName val="0"/>
          <c:showSerName val="0"/>
          <c:showPercent val="0"/>
          <c:showBubbleSize val="0"/>
        </c:dLbls>
        <c:gapWidth val="0"/>
        <c:axId val="90327680"/>
        <c:axId val="90346240"/>
      </c:barChart>
      <c:lineChart>
        <c:grouping val="standard"/>
        <c:varyColors val="0"/>
        <c:ser>
          <c:idx val="1"/>
          <c:order val="1"/>
          <c:tx>
            <c:strRef>
              <c:f>Sheet1!$H$5</c:f>
              <c:strCache>
                <c:ptCount val="1"/>
                <c:pt idx="0">
                  <c:v>度数</c:v>
                </c:pt>
              </c:strCache>
            </c:strRef>
          </c:tx>
          <c:spPr>
            <a:ln w="28575" cap="rnd">
              <a:solidFill>
                <a:schemeClr val="accent2"/>
              </a:solidFill>
              <a:round/>
            </a:ln>
            <a:effectLst/>
          </c:spPr>
          <c:marker>
            <c:symbol val="none"/>
          </c:marker>
          <c:val>
            <c:numRef>
              <c:f>Sheet1!$H$6:$H$27</c:f>
              <c:numCache>
                <c:formatCode>General</c:formatCode>
                <c:ptCount val="22"/>
                <c:pt idx="0">
                  <c:v>0</c:v>
                </c:pt>
                <c:pt idx="1">
                  <c:v>0</c:v>
                </c:pt>
                <c:pt idx="2">
                  <c:v>0</c:v>
                </c:pt>
                <c:pt idx="3">
                  <c:v>0</c:v>
                </c:pt>
                <c:pt idx="4">
                  <c:v>1</c:v>
                </c:pt>
                <c:pt idx="5">
                  <c:v>0</c:v>
                </c:pt>
                <c:pt idx="6">
                  <c:v>11</c:v>
                </c:pt>
                <c:pt idx="7">
                  <c:v>5</c:v>
                </c:pt>
                <c:pt idx="8">
                  <c:v>9</c:v>
                </c:pt>
                <c:pt idx="9">
                  <c:v>8</c:v>
                </c:pt>
                <c:pt idx="10">
                  <c:v>16</c:v>
                </c:pt>
                <c:pt idx="11">
                  <c:v>25</c:v>
                </c:pt>
                <c:pt idx="12">
                  <c:v>10</c:v>
                </c:pt>
                <c:pt idx="13">
                  <c:v>3</c:v>
                </c:pt>
                <c:pt idx="14">
                  <c:v>8</c:v>
                </c:pt>
                <c:pt idx="15">
                  <c:v>4</c:v>
                </c:pt>
                <c:pt idx="16">
                  <c:v>0</c:v>
                </c:pt>
                <c:pt idx="17">
                  <c:v>0</c:v>
                </c:pt>
                <c:pt idx="18">
                  <c:v>0</c:v>
                </c:pt>
                <c:pt idx="19">
                  <c:v>0</c:v>
                </c:pt>
                <c:pt idx="20">
                  <c:v>0</c:v>
                </c:pt>
                <c:pt idx="21">
                  <c:v>0</c:v>
                </c:pt>
              </c:numCache>
            </c:numRef>
          </c:val>
          <c:smooth val="0"/>
          <c:extLst>
            <c:ext xmlns:c16="http://schemas.microsoft.com/office/drawing/2014/chart" uri="{C3380CC4-5D6E-409C-BE32-E72D297353CC}">
              <c16:uniqueId val="{00000001-3B6D-4A8C-8C7C-4DF3E09AABE4}"/>
            </c:ext>
          </c:extLst>
        </c:ser>
        <c:dLbls>
          <c:showLegendKey val="0"/>
          <c:showVal val="0"/>
          <c:showCatName val="0"/>
          <c:showSerName val="0"/>
          <c:showPercent val="0"/>
          <c:showBubbleSize val="0"/>
        </c:dLbls>
        <c:marker val="1"/>
        <c:smooth val="0"/>
        <c:axId val="90327680"/>
        <c:axId val="90346240"/>
      </c:lineChart>
      <c:catAx>
        <c:axId val="9032768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パスタの長さ（</a:t>
                </a:r>
                <a:r>
                  <a:rPr lang="en-US" altLang="ja-JP" sz="2000"/>
                  <a:t>cm</a:t>
                </a:r>
                <a:r>
                  <a:rPr lang="ja-JP" altLang="en-US" sz="2000"/>
                  <a: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0346240"/>
        <c:crosses val="autoZero"/>
        <c:auto val="1"/>
        <c:lblAlgn val="ctr"/>
        <c:lblOffset val="100"/>
        <c:noMultiLvlLbl val="0"/>
      </c:catAx>
      <c:valAx>
        <c:axId val="90346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度数</a:t>
                </a:r>
              </a:p>
            </c:rich>
          </c:tx>
          <c:overlay val="0"/>
          <c:spPr>
            <a:noFill/>
            <a:ln>
              <a:noFill/>
            </a:ln>
            <a:effectLst/>
          </c:spPr>
          <c:txPr>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903276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Sheet2!$H$5</c:f>
              <c:strCache>
                <c:ptCount val="1"/>
                <c:pt idx="0">
                  <c:v>度数</c:v>
                </c:pt>
              </c:strCache>
            </c:strRef>
          </c:tx>
          <c:spPr>
            <a:solidFill>
              <a:schemeClr val="accent1"/>
            </a:solidFill>
            <a:ln>
              <a:solidFill>
                <a:schemeClr val="tx1"/>
              </a:solidFill>
            </a:ln>
            <a:effectLst/>
          </c:spPr>
          <c:invertIfNegative val="0"/>
          <c:cat>
            <c:strRef>
              <c:f>Sheet2!$G$6:$G$47</c:f>
              <c:strCache>
                <c:ptCount val="42"/>
                <c:pt idx="0">
                  <c:v>&lt;8.05</c:v>
                </c:pt>
                <c:pt idx="1">
                  <c:v>8.05-8.15</c:v>
                </c:pt>
                <c:pt idx="2">
                  <c:v>8.15-8.25</c:v>
                </c:pt>
                <c:pt idx="3">
                  <c:v>8.25-8.35</c:v>
                </c:pt>
                <c:pt idx="4">
                  <c:v>8.35-8.45</c:v>
                </c:pt>
                <c:pt idx="5">
                  <c:v>8.45-8.55</c:v>
                </c:pt>
                <c:pt idx="6">
                  <c:v>8.55-8.65</c:v>
                </c:pt>
                <c:pt idx="7">
                  <c:v>8.65-8.75</c:v>
                </c:pt>
                <c:pt idx="8">
                  <c:v>8.75-8.85</c:v>
                </c:pt>
                <c:pt idx="9">
                  <c:v>8.85-8.95</c:v>
                </c:pt>
                <c:pt idx="10">
                  <c:v>8.95-9.05</c:v>
                </c:pt>
                <c:pt idx="11">
                  <c:v>9.05-9.15</c:v>
                </c:pt>
                <c:pt idx="12">
                  <c:v>9.15-9.25</c:v>
                </c:pt>
                <c:pt idx="13">
                  <c:v>9.25-9.35</c:v>
                </c:pt>
                <c:pt idx="14">
                  <c:v>9.35-9.45</c:v>
                </c:pt>
                <c:pt idx="15">
                  <c:v>9.45-9.55</c:v>
                </c:pt>
                <c:pt idx="16">
                  <c:v>9.55-9.65</c:v>
                </c:pt>
                <c:pt idx="17">
                  <c:v>9.65-9.75</c:v>
                </c:pt>
                <c:pt idx="18">
                  <c:v>9.75-9.85</c:v>
                </c:pt>
                <c:pt idx="19">
                  <c:v>9.85-9.95</c:v>
                </c:pt>
                <c:pt idx="20">
                  <c:v>9.95-10.05</c:v>
                </c:pt>
                <c:pt idx="21">
                  <c:v>10.05-10.15</c:v>
                </c:pt>
                <c:pt idx="22">
                  <c:v>10.15-10.25</c:v>
                </c:pt>
                <c:pt idx="23">
                  <c:v>10.25-10.35</c:v>
                </c:pt>
                <c:pt idx="24">
                  <c:v>10.35-10.45</c:v>
                </c:pt>
                <c:pt idx="25">
                  <c:v>10.45-10.55</c:v>
                </c:pt>
                <c:pt idx="26">
                  <c:v>10.55-10.65</c:v>
                </c:pt>
                <c:pt idx="27">
                  <c:v>10.65-10.75</c:v>
                </c:pt>
                <c:pt idx="28">
                  <c:v>10.75-10.85</c:v>
                </c:pt>
                <c:pt idx="29">
                  <c:v>10.85-10.95</c:v>
                </c:pt>
                <c:pt idx="30">
                  <c:v>10.95-11.05</c:v>
                </c:pt>
                <c:pt idx="31">
                  <c:v>11.05-11.15</c:v>
                </c:pt>
                <c:pt idx="32">
                  <c:v>11.15-11.25</c:v>
                </c:pt>
                <c:pt idx="33">
                  <c:v>11.25-11.35</c:v>
                </c:pt>
                <c:pt idx="34">
                  <c:v>11.35-11.45</c:v>
                </c:pt>
                <c:pt idx="35">
                  <c:v>11.45-11.55</c:v>
                </c:pt>
                <c:pt idx="36">
                  <c:v>11.55-11.65</c:v>
                </c:pt>
                <c:pt idx="37">
                  <c:v>11.65-11.75</c:v>
                </c:pt>
                <c:pt idx="38">
                  <c:v>11.75-11.85</c:v>
                </c:pt>
                <c:pt idx="39">
                  <c:v>11.85-11.95</c:v>
                </c:pt>
                <c:pt idx="40">
                  <c:v>11.95-12.05</c:v>
                </c:pt>
                <c:pt idx="41">
                  <c:v>&gt;12.05</c:v>
                </c:pt>
              </c:strCache>
            </c:strRef>
          </c:cat>
          <c:val>
            <c:numRef>
              <c:f>Sheet2!$H$6:$H$47</c:f>
              <c:numCache>
                <c:formatCode>General</c:formatCode>
                <c:ptCount val="42"/>
                <c:pt idx="0">
                  <c:v>0</c:v>
                </c:pt>
                <c:pt idx="1">
                  <c:v>1</c:v>
                </c:pt>
                <c:pt idx="2">
                  <c:v>1</c:v>
                </c:pt>
                <c:pt idx="3">
                  <c:v>3</c:v>
                </c:pt>
                <c:pt idx="4">
                  <c:v>7</c:v>
                </c:pt>
                <c:pt idx="5">
                  <c:v>10</c:v>
                </c:pt>
                <c:pt idx="6">
                  <c:v>15</c:v>
                </c:pt>
                <c:pt idx="7">
                  <c:v>29</c:v>
                </c:pt>
                <c:pt idx="8">
                  <c:v>52</c:v>
                </c:pt>
                <c:pt idx="9">
                  <c:v>74</c:v>
                </c:pt>
                <c:pt idx="10">
                  <c:v>116</c:v>
                </c:pt>
                <c:pt idx="11">
                  <c:v>167</c:v>
                </c:pt>
                <c:pt idx="12">
                  <c:v>217</c:v>
                </c:pt>
                <c:pt idx="13">
                  <c:v>320</c:v>
                </c:pt>
                <c:pt idx="14">
                  <c:v>379</c:v>
                </c:pt>
                <c:pt idx="15">
                  <c:v>519</c:v>
                </c:pt>
                <c:pt idx="16">
                  <c:v>566</c:v>
                </c:pt>
                <c:pt idx="17">
                  <c:v>685</c:v>
                </c:pt>
                <c:pt idx="18">
                  <c:v>738</c:v>
                </c:pt>
                <c:pt idx="19">
                  <c:v>770</c:v>
                </c:pt>
                <c:pt idx="20">
                  <c:v>782</c:v>
                </c:pt>
                <c:pt idx="21">
                  <c:v>759</c:v>
                </c:pt>
                <c:pt idx="22">
                  <c:v>755</c:v>
                </c:pt>
                <c:pt idx="23">
                  <c:v>646</c:v>
                </c:pt>
                <c:pt idx="24">
                  <c:v>561</c:v>
                </c:pt>
                <c:pt idx="25">
                  <c:v>472</c:v>
                </c:pt>
                <c:pt idx="26">
                  <c:v>401</c:v>
                </c:pt>
                <c:pt idx="27">
                  <c:v>272</c:v>
                </c:pt>
                <c:pt idx="28">
                  <c:v>226</c:v>
                </c:pt>
                <c:pt idx="29">
                  <c:v>152</c:v>
                </c:pt>
                <c:pt idx="30">
                  <c:v>112</c:v>
                </c:pt>
                <c:pt idx="31">
                  <c:v>85</c:v>
                </c:pt>
                <c:pt idx="32">
                  <c:v>46</c:v>
                </c:pt>
                <c:pt idx="33">
                  <c:v>26</c:v>
                </c:pt>
                <c:pt idx="34">
                  <c:v>16</c:v>
                </c:pt>
                <c:pt idx="35">
                  <c:v>6</c:v>
                </c:pt>
                <c:pt idx="36">
                  <c:v>7</c:v>
                </c:pt>
                <c:pt idx="37">
                  <c:v>6</c:v>
                </c:pt>
                <c:pt idx="38">
                  <c:v>1</c:v>
                </c:pt>
                <c:pt idx="39">
                  <c:v>0</c:v>
                </c:pt>
                <c:pt idx="40">
                  <c:v>0</c:v>
                </c:pt>
                <c:pt idx="41">
                  <c:v>0</c:v>
                </c:pt>
              </c:numCache>
            </c:numRef>
          </c:val>
          <c:extLst>
            <c:ext xmlns:c16="http://schemas.microsoft.com/office/drawing/2014/chart" uri="{C3380CC4-5D6E-409C-BE32-E72D297353CC}">
              <c16:uniqueId val="{00000000-8023-465D-BE59-91CC563E1DEB}"/>
            </c:ext>
          </c:extLst>
        </c:ser>
        <c:dLbls>
          <c:showLegendKey val="0"/>
          <c:showVal val="0"/>
          <c:showCatName val="0"/>
          <c:showSerName val="0"/>
          <c:showPercent val="0"/>
          <c:showBubbleSize val="0"/>
        </c:dLbls>
        <c:gapWidth val="0"/>
        <c:axId val="99388800"/>
        <c:axId val="99395072"/>
      </c:barChart>
      <c:lineChart>
        <c:grouping val="standard"/>
        <c:varyColors val="0"/>
        <c:ser>
          <c:idx val="1"/>
          <c:order val="1"/>
          <c:tx>
            <c:strRef>
              <c:f>Sheet2!$H$5</c:f>
              <c:strCache>
                <c:ptCount val="1"/>
                <c:pt idx="0">
                  <c:v>度数</c:v>
                </c:pt>
              </c:strCache>
            </c:strRef>
          </c:tx>
          <c:spPr>
            <a:ln w="28575" cap="rnd">
              <a:solidFill>
                <a:schemeClr val="accent2"/>
              </a:solidFill>
              <a:round/>
            </a:ln>
            <a:effectLst/>
          </c:spPr>
          <c:marker>
            <c:symbol val="none"/>
          </c:marker>
          <c:cat>
            <c:strRef>
              <c:f>Sheet2!$G$6:$G$47</c:f>
              <c:strCache>
                <c:ptCount val="42"/>
                <c:pt idx="0">
                  <c:v>&lt;8.05</c:v>
                </c:pt>
                <c:pt idx="1">
                  <c:v>8.05-8.15</c:v>
                </c:pt>
                <c:pt idx="2">
                  <c:v>8.15-8.25</c:v>
                </c:pt>
                <c:pt idx="3">
                  <c:v>8.25-8.35</c:v>
                </c:pt>
                <c:pt idx="4">
                  <c:v>8.35-8.45</c:v>
                </c:pt>
                <c:pt idx="5">
                  <c:v>8.45-8.55</c:v>
                </c:pt>
                <c:pt idx="6">
                  <c:v>8.55-8.65</c:v>
                </c:pt>
                <c:pt idx="7">
                  <c:v>8.65-8.75</c:v>
                </c:pt>
                <c:pt idx="8">
                  <c:v>8.75-8.85</c:v>
                </c:pt>
                <c:pt idx="9">
                  <c:v>8.85-8.95</c:v>
                </c:pt>
                <c:pt idx="10">
                  <c:v>8.95-9.05</c:v>
                </c:pt>
                <c:pt idx="11">
                  <c:v>9.05-9.15</c:v>
                </c:pt>
                <c:pt idx="12">
                  <c:v>9.15-9.25</c:v>
                </c:pt>
                <c:pt idx="13">
                  <c:v>9.25-9.35</c:v>
                </c:pt>
                <c:pt idx="14">
                  <c:v>9.35-9.45</c:v>
                </c:pt>
                <c:pt idx="15">
                  <c:v>9.45-9.55</c:v>
                </c:pt>
                <c:pt idx="16">
                  <c:v>9.55-9.65</c:v>
                </c:pt>
                <c:pt idx="17">
                  <c:v>9.65-9.75</c:v>
                </c:pt>
                <c:pt idx="18">
                  <c:v>9.75-9.85</c:v>
                </c:pt>
                <c:pt idx="19">
                  <c:v>9.85-9.95</c:v>
                </c:pt>
                <c:pt idx="20">
                  <c:v>9.95-10.05</c:v>
                </c:pt>
                <c:pt idx="21">
                  <c:v>10.05-10.15</c:v>
                </c:pt>
                <c:pt idx="22">
                  <c:v>10.15-10.25</c:v>
                </c:pt>
                <c:pt idx="23">
                  <c:v>10.25-10.35</c:v>
                </c:pt>
                <c:pt idx="24">
                  <c:v>10.35-10.45</c:v>
                </c:pt>
                <c:pt idx="25">
                  <c:v>10.45-10.55</c:v>
                </c:pt>
                <c:pt idx="26">
                  <c:v>10.55-10.65</c:v>
                </c:pt>
                <c:pt idx="27">
                  <c:v>10.65-10.75</c:v>
                </c:pt>
                <c:pt idx="28">
                  <c:v>10.75-10.85</c:v>
                </c:pt>
                <c:pt idx="29">
                  <c:v>10.85-10.95</c:v>
                </c:pt>
                <c:pt idx="30">
                  <c:v>10.95-11.05</c:v>
                </c:pt>
                <c:pt idx="31">
                  <c:v>11.05-11.15</c:v>
                </c:pt>
                <c:pt idx="32">
                  <c:v>11.15-11.25</c:v>
                </c:pt>
                <c:pt idx="33">
                  <c:v>11.25-11.35</c:v>
                </c:pt>
                <c:pt idx="34">
                  <c:v>11.35-11.45</c:v>
                </c:pt>
                <c:pt idx="35">
                  <c:v>11.45-11.55</c:v>
                </c:pt>
                <c:pt idx="36">
                  <c:v>11.55-11.65</c:v>
                </c:pt>
                <c:pt idx="37">
                  <c:v>11.65-11.75</c:v>
                </c:pt>
                <c:pt idx="38">
                  <c:v>11.75-11.85</c:v>
                </c:pt>
                <c:pt idx="39">
                  <c:v>11.85-11.95</c:v>
                </c:pt>
                <c:pt idx="40">
                  <c:v>11.95-12.05</c:v>
                </c:pt>
                <c:pt idx="41">
                  <c:v>&gt;12.05</c:v>
                </c:pt>
              </c:strCache>
            </c:strRef>
          </c:cat>
          <c:val>
            <c:numRef>
              <c:f>Sheet2!$H$6:$H$47</c:f>
              <c:numCache>
                <c:formatCode>General</c:formatCode>
                <c:ptCount val="42"/>
                <c:pt idx="0">
                  <c:v>0</c:v>
                </c:pt>
                <c:pt idx="1">
                  <c:v>1</c:v>
                </c:pt>
                <c:pt idx="2">
                  <c:v>1</c:v>
                </c:pt>
                <c:pt idx="3">
                  <c:v>3</c:v>
                </c:pt>
                <c:pt idx="4">
                  <c:v>7</c:v>
                </c:pt>
                <c:pt idx="5">
                  <c:v>10</c:v>
                </c:pt>
                <c:pt idx="6">
                  <c:v>15</c:v>
                </c:pt>
                <c:pt idx="7">
                  <c:v>29</c:v>
                </c:pt>
                <c:pt idx="8">
                  <c:v>52</c:v>
                </c:pt>
                <c:pt idx="9">
                  <c:v>74</c:v>
                </c:pt>
                <c:pt idx="10">
                  <c:v>116</c:v>
                </c:pt>
                <c:pt idx="11">
                  <c:v>167</c:v>
                </c:pt>
                <c:pt idx="12">
                  <c:v>217</c:v>
                </c:pt>
                <c:pt idx="13">
                  <c:v>320</c:v>
                </c:pt>
                <c:pt idx="14">
                  <c:v>379</c:v>
                </c:pt>
                <c:pt idx="15">
                  <c:v>519</c:v>
                </c:pt>
                <c:pt idx="16">
                  <c:v>566</c:v>
                </c:pt>
                <c:pt idx="17">
                  <c:v>685</c:v>
                </c:pt>
                <c:pt idx="18">
                  <c:v>738</c:v>
                </c:pt>
                <c:pt idx="19">
                  <c:v>770</c:v>
                </c:pt>
                <c:pt idx="20">
                  <c:v>782</c:v>
                </c:pt>
                <c:pt idx="21">
                  <c:v>759</c:v>
                </c:pt>
                <c:pt idx="22">
                  <c:v>755</c:v>
                </c:pt>
                <c:pt idx="23">
                  <c:v>646</c:v>
                </c:pt>
                <c:pt idx="24">
                  <c:v>561</c:v>
                </c:pt>
                <c:pt idx="25">
                  <c:v>472</c:v>
                </c:pt>
                <c:pt idx="26">
                  <c:v>401</c:v>
                </c:pt>
                <c:pt idx="27">
                  <c:v>272</c:v>
                </c:pt>
                <c:pt idx="28">
                  <c:v>226</c:v>
                </c:pt>
                <c:pt idx="29">
                  <c:v>152</c:v>
                </c:pt>
                <c:pt idx="30">
                  <c:v>112</c:v>
                </c:pt>
                <c:pt idx="31">
                  <c:v>85</c:v>
                </c:pt>
                <c:pt idx="32">
                  <c:v>46</c:v>
                </c:pt>
                <c:pt idx="33">
                  <c:v>26</c:v>
                </c:pt>
                <c:pt idx="34">
                  <c:v>16</c:v>
                </c:pt>
                <c:pt idx="35">
                  <c:v>6</c:v>
                </c:pt>
                <c:pt idx="36">
                  <c:v>7</c:v>
                </c:pt>
                <c:pt idx="37">
                  <c:v>6</c:v>
                </c:pt>
                <c:pt idx="38">
                  <c:v>1</c:v>
                </c:pt>
                <c:pt idx="39">
                  <c:v>0</c:v>
                </c:pt>
                <c:pt idx="40">
                  <c:v>0</c:v>
                </c:pt>
                <c:pt idx="41">
                  <c:v>0</c:v>
                </c:pt>
              </c:numCache>
            </c:numRef>
          </c:val>
          <c:smooth val="0"/>
          <c:extLst>
            <c:ext xmlns:c16="http://schemas.microsoft.com/office/drawing/2014/chart" uri="{C3380CC4-5D6E-409C-BE32-E72D297353CC}">
              <c16:uniqueId val="{00000001-8023-465D-BE59-91CC563E1DEB}"/>
            </c:ext>
          </c:extLst>
        </c:ser>
        <c:dLbls>
          <c:showLegendKey val="0"/>
          <c:showVal val="0"/>
          <c:showCatName val="0"/>
          <c:showSerName val="0"/>
          <c:showPercent val="0"/>
          <c:showBubbleSize val="0"/>
        </c:dLbls>
        <c:marker val="1"/>
        <c:smooth val="0"/>
        <c:axId val="99388800"/>
        <c:axId val="99395072"/>
      </c:lineChart>
      <c:catAx>
        <c:axId val="99388800"/>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パスタの長さ（</a:t>
                </a:r>
                <a:r>
                  <a:rPr lang="en-US" altLang="ja-JP" sz="2000"/>
                  <a:t>cm</a:t>
                </a:r>
                <a:r>
                  <a:rPr lang="ja-JP" altLang="en-US" sz="2000"/>
                  <a:t>）</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9395072"/>
        <c:crosses val="autoZero"/>
        <c:auto val="1"/>
        <c:lblAlgn val="ctr"/>
        <c:lblOffset val="100"/>
        <c:noMultiLvlLbl val="0"/>
      </c:catAx>
      <c:valAx>
        <c:axId val="99395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r>
                  <a:rPr lang="ja-JP" altLang="en-US" sz="2000"/>
                  <a:t>度数</a:t>
                </a:r>
              </a:p>
            </c:rich>
          </c:tx>
          <c:overlay val="0"/>
          <c:spPr>
            <a:noFill/>
            <a:ln>
              <a:noFill/>
            </a:ln>
            <a:effectLst/>
          </c:spPr>
          <c:txPr>
            <a:bodyPr rot="0" spcFirstLastPara="1" vertOverflow="ellipsis" vert="eaVert"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ja-JP"/>
          </a:p>
        </c:txPr>
        <c:crossAx val="9938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2D4FD20-31BD-41AA-9E84-1382D8AEA863}" type="datetimeFigureOut">
              <a:rPr kumimoji="1" lang="ja-JP" altLang="en-US" smtClean="0"/>
              <a:pPr/>
              <a:t>2022/10/29</a:t>
            </a:fld>
            <a:endParaRPr kumimoji="1" lang="ja-JP" altLang="en-US"/>
          </a:p>
        </p:txBody>
      </p:sp>
      <p:sp>
        <p:nvSpPr>
          <p:cNvPr id="4" name="スライド イメージ プレースホル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02FD5CE-46FD-415F-9BBC-7D9516049C85}" type="slidenum">
              <a:rPr kumimoji="1" lang="ja-JP" altLang="en-US" smtClean="0"/>
              <a:pPr/>
              <a:t>‹#›</a:t>
            </a:fld>
            <a:endParaRPr kumimoji="1" lang="ja-JP" altLang="en-US"/>
          </a:p>
        </p:txBody>
      </p:sp>
    </p:spTree>
    <p:extLst>
      <p:ext uri="{BB962C8B-B14F-4D97-AF65-F5344CB8AC3E}">
        <p14:creationId xmlns:p14="http://schemas.microsoft.com/office/powerpoint/2010/main" val="42303413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var</a:t>
            </a:r>
            <a:r>
              <a:rPr kumimoji="1" lang="ja-JP" altLang="en-US" dirty="0"/>
              <a:t>比較</a:t>
            </a:r>
            <a:r>
              <a:rPr kumimoji="1" lang="en-US" altLang="ja-JP" dirty="0"/>
              <a:t>.</a:t>
            </a:r>
            <a:r>
              <a:rPr kumimoji="1" lang="en-US" altLang="ja-JP" dirty="0" err="1"/>
              <a:t>xlsx</a:t>
            </a:r>
            <a:endParaRPr kumimoji="1" lang="ja-JP" altLang="en-US" dirty="0"/>
          </a:p>
        </p:txBody>
      </p:sp>
      <p:sp>
        <p:nvSpPr>
          <p:cNvPr id="4" name="スライド番号プレースホルダー 3"/>
          <p:cNvSpPr>
            <a:spLocks noGrp="1"/>
          </p:cNvSpPr>
          <p:nvPr>
            <p:ph type="sldNum" sz="quarter" idx="10"/>
          </p:nvPr>
        </p:nvSpPr>
        <p:spPr/>
        <p:txBody>
          <a:bodyPr/>
          <a:lstStyle/>
          <a:p>
            <a:fld id="{402FD5CE-46FD-415F-9BBC-7D9516049C85}" type="slidenum">
              <a:rPr kumimoji="1" lang="ja-JP" altLang="en-US" smtClean="0"/>
              <a:pPr/>
              <a:t>24</a:t>
            </a:fld>
            <a:endParaRPr kumimoji="1" lang="ja-JP" altLang="en-US"/>
          </a:p>
        </p:txBody>
      </p:sp>
    </p:spTree>
    <p:extLst>
      <p:ext uri="{BB962C8B-B14F-4D97-AF65-F5344CB8AC3E}">
        <p14:creationId xmlns:p14="http://schemas.microsoft.com/office/powerpoint/2010/main" val="886365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参考文献：吉田耕作</a:t>
            </a:r>
            <a:r>
              <a:rPr kumimoji="1" lang="en-US" altLang="ja-JP" dirty="0"/>
              <a:t>『</a:t>
            </a:r>
            <a:r>
              <a:rPr kumimoji="1" lang="ja-JP" altLang="en-US" dirty="0"/>
              <a:t>直観的統計学</a:t>
            </a:r>
            <a:r>
              <a:rPr kumimoji="1" lang="en-US" altLang="ja-JP" dirty="0"/>
              <a:t>』</a:t>
            </a:r>
            <a:r>
              <a:rPr kumimoji="1" lang="ja-JP" altLang="en-US" dirty="0"/>
              <a:t>日経</a:t>
            </a:r>
            <a:r>
              <a:rPr kumimoji="1" lang="en-US" altLang="ja-JP" dirty="0"/>
              <a:t>BP</a:t>
            </a:r>
            <a:r>
              <a:rPr kumimoji="1" lang="ja-JP" altLang="en-US" dirty="0"/>
              <a:t>社（</a:t>
            </a:r>
            <a:r>
              <a:rPr kumimoji="1" lang="en-US" altLang="ja-JP" dirty="0"/>
              <a:t>p.172</a:t>
            </a:r>
            <a:r>
              <a:rPr kumimoji="1" lang="ja-JP" altLang="en-US" dirty="0"/>
              <a:t>）</a:t>
            </a:r>
          </a:p>
        </p:txBody>
      </p:sp>
      <p:sp>
        <p:nvSpPr>
          <p:cNvPr id="4" name="スライド番号プレースホルダ 3"/>
          <p:cNvSpPr>
            <a:spLocks noGrp="1"/>
          </p:cNvSpPr>
          <p:nvPr>
            <p:ph type="sldNum" sz="quarter" idx="10"/>
          </p:nvPr>
        </p:nvSpPr>
        <p:spPr/>
        <p:txBody>
          <a:bodyPr/>
          <a:lstStyle/>
          <a:p>
            <a:fld id="{402FD5CE-46FD-415F-9BBC-7D9516049C85}" type="slidenum">
              <a:rPr kumimoji="1" lang="ja-JP" altLang="en-US" smtClean="0"/>
              <a:pPr/>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curve(</a:t>
            </a:r>
            <a:r>
              <a:rPr kumimoji="1" lang="en-US" altLang="ja-JP" dirty="0" err="1"/>
              <a:t>dnorm</a:t>
            </a:r>
            <a:r>
              <a:rPr kumimoji="1" lang="en-US" altLang="ja-JP" dirty="0"/>
              <a:t>(x),-6,6, </a:t>
            </a:r>
            <a:r>
              <a:rPr kumimoji="1" lang="en-US" altLang="ja-JP" dirty="0" err="1"/>
              <a:t>ylab</a:t>
            </a:r>
            <a:r>
              <a:rPr kumimoji="1" lang="en-US" altLang="ja-JP" dirty="0"/>
              <a:t>="</a:t>
            </a:r>
            <a:r>
              <a:rPr kumimoji="1" lang="ja-JP" altLang="en-US" dirty="0"/>
              <a:t>確率密度</a:t>
            </a:r>
            <a:r>
              <a:rPr kumimoji="1" lang="en-US" altLang="ja-JP" dirty="0"/>
              <a:t>")</a:t>
            </a:r>
          </a:p>
          <a:p>
            <a:r>
              <a:rPr kumimoji="1" lang="en-US" altLang="ja-JP" dirty="0"/>
              <a:t>curve(</a:t>
            </a:r>
            <a:r>
              <a:rPr kumimoji="1" lang="en-US" altLang="ja-JP" dirty="0" err="1"/>
              <a:t>dnorm</a:t>
            </a:r>
            <a:r>
              <a:rPr kumimoji="1" lang="en-US" altLang="ja-JP" dirty="0"/>
              <a:t>(x, </a:t>
            </a:r>
            <a:r>
              <a:rPr kumimoji="1" lang="en-US" altLang="ja-JP" dirty="0" err="1"/>
              <a:t>sd</a:t>
            </a:r>
            <a:r>
              <a:rPr kumimoji="1" lang="en-US" altLang="ja-JP" dirty="0"/>
              <a:t>=2),-6,6, col="red", </a:t>
            </a:r>
            <a:r>
              <a:rPr kumimoji="1" lang="en-US" altLang="ja-JP" dirty="0" err="1"/>
              <a:t>lty</a:t>
            </a:r>
            <a:r>
              <a:rPr kumimoji="1" lang="en-US" altLang="ja-JP" dirty="0"/>
              <a:t>=2,add=TRUE)</a:t>
            </a:r>
          </a:p>
          <a:p>
            <a:r>
              <a:rPr kumimoji="1" lang="en-US" altLang="ja-JP" dirty="0"/>
              <a:t>curve(</a:t>
            </a:r>
            <a:r>
              <a:rPr kumimoji="1" lang="en-US" altLang="ja-JP" dirty="0" err="1"/>
              <a:t>dnorm</a:t>
            </a:r>
            <a:r>
              <a:rPr kumimoji="1" lang="en-US" altLang="ja-JP" dirty="0"/>
              <a:t>(x, mean=3),-6,6, col="BLUE", </a:t>
            </a:r>
            <a:r>
              <a:rPr kumimoji="1" lang="en-US" altLang="ja-JP" dirty="0" err="1"/>
              <a:t>lty</a:t>
            </a:r>
            <a:r>
              <a:rPr kumimoji="1" lang="en-US" altLang="ja-JP" dirty="0"/>
              <a:t>=3, add=TRUE)</a:t>
            </a:r>
            <a:endParaRPr kumimoji="1" lang="ja-JP" altLang="en-US" dirty="0"/>
          </a:p>
        </p:txBody>
      </p:sp>
      <p:sp>
        <p:nvSpPr>
          <p:cNvPr id="4" name="スライド番号プレースホルダー 3"/>
          <p:cNvSpPr>
            <a:spLocks noGrp="1"/>
          </p:cNvSpPr>
          <p:nvPr>
            <p:ph type="sldNum" sz="quarter" idx="10"/>
          </p:nvPr>
        </p:nvSpPr>
        <p:spPr/>
        <p:txBody>
          <a:bodyPr/>
          <a:lstStyle/>
          <a:p>
            <a:fld id="{402FD5CE-46FD-415F-9BBC-7D9516049C85}" type="slidenum">
              <a:rPr kumimoji="1" lang="ja-JP" altLang="en-US" smtClean="0"/>
              <a:pPr/>
              <a:t>35</a:t>
            </a:fld>
            <a:endParaRPr kumimoji="1" lang="ja-JP" altLang="en-US"/>
          </a:p>
        </p:txBody>
      </p:sp>
    </p:spTree>
    <p:extLst>
      <p:ext uri="{BB962C8B-B14F-4D97-AF65-F5344CB8AC3E}">
        <p14:creationId xmlns:p14="http://schemas.microsoft.com/office/powerpoint/2010/main" val="2772438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3DF8E36-C3D8-4B12-B4A9-0FAC5E7C6630}" type="datetimeFigureOut">
              <a:rPr kumimoji="1" lang="ja-JP" altLang="en-US" smtClean="0"/>
              <a:pPr/>
              <a:t>2022/10/29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2A3F0D6-8E82-46BC-955D-6AF59CFD5F14}"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F8E36-C3D8-4B12-B4A9-0FAC5E7C6630}" type="datetimeFigureOut">
              <a:rPr kumimoji="1" lang="ja-JP" altLang="en-US" smtClean="0"/>
              <a:pPr/>
              <a:t>2022/10/29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3F0D6-8E82-46BC-955D-6AF59CFD5F14}"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oleObject" Target="../embeddings/oleObject1.bin"/><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25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26.png"/><Relationship Id="rId7" Type="http://schemas.openxmlformats.org/officeDocument/2006/relationships/image" Target="../media/image28.w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27.wmf"/><Relationship Id="rId4" Type="http://schemas.openxmlformats.org/officeDocument/2006/relationships/oleObject" Target="../embeddings/oleObject2.bin"/><Relationship Id="rId9" Type="http://schemas.openxmlformats.org/officeDocument/2006/relationships/image" Target="../media/image29.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dirty="0"/>
              <a:t>ホーエル</a:t>
            </a:r>
            <a:r>
              <a:rPr lang="en-US" altLang="ja-JP" dirty="0"/>
              <a:t>『</a:t>
            </a:r>
            <a:r>
              <a:rPr lang="ja-JP" altLang="en-US" dirty="0"/>
              <a:t>初等統計学</a:t>
            </a:r>
            <a:r>
              <a:rPr lang="en-US" altLang="ja-JP" dirty="0"/>
              <a:t>』</a:t>
            </a:r>
            <a:br>
              <a:rPr lang="en-US" altLang="ja-JP" dirty="0"/>
            </a:br>
            <a:r>
              <a:rPr lang="ja-JP" altLang="en-US" dirty="0"/>
              <a:t>第５章　主要な確率分布</a:t>
            </a:r>
            <a:endParaRPr kumimoji="1" lang="ja-JP" altLang="en-US" dirty="0"/>
          </a:p>
        </p:txBody>
      </p:sp>
      <p:sp>
        <p:nvSpPr>
          <p:cNvPr id="3" name="サブタイトル 2"/>
          <p:cNvSpPr>
            <a:spLocks noGrp="1"/>
          </p:cNvSpPr>
          <p:nvPr>
            <p:ph type="subTitle" idx="1"/>
          </p:nvPr>
        </p:nvSpPr>
        <p:spPr/>
        <p:txBody>
          <a:bodyPr>
            <a:normAutofit fontScale="85000" lnSpcReduction="20000"/>
          </a:bodyPr>
          <a:lstStyle/>
          <a:p>
            <a:r>
              <a:rPr lang="ja-JP" altLang="en-US" dirty="0"/>
              <a:t>寺尾　敦</a:t>
            </a:r>
            <a:endParaRPr lang="en-US" altLang="ja-JP" dirty="0"/>
          </a:p>
          <a:p>
            <a:r>
              <a:rPr lang="ja-JP" altLang="en-US" dirty="0"/>
              <a:t>青山学院大学社会情報学部</a:t>
            </a:r>
            <a:endParaRPr lang="en-US" altLang="ja-JP" dirty="0"/>
          </a:p>
          <a:p>
            <a:r>
              <a:rPr lang="en-US" altLang="ja-JP" dirty="0" err="1"/>
              <a:t>atsushi</a:t>
            </a:r>
            <a:r>
              <a:rPr lang="en-US" altLang="ja-JP" dirty="0"/>
              <a:t> [at] si.aoyama.ac.jp</a:t>
            </a:r>
          </a:p>
          <a:p>
            <a:r>
              <a:rPr lang="en-US" altLang="ja-JP" dirty="0"/>
              <a:t>Twitter: @</a:t>
            </a:r>
            <a:r>
              <a:rPr lang="en-US" altLang="ja-JP" dirty="0" err="1"/>
              <a:t>aterao</a:t>
            </a:r>
            <a:endParaRPr lang="ja-JP" altLang="en-US" dirty="0"/>
          </a:p>
        </p:txBody>
      </p:sp>
      <p:sp>
        <p:nvSpPr>
          <p:cNvPr id="4" name="テキスト ボックス 3"/>
          <p:cNvSpPr txBox="1"/>
          <p:nvPr/>
        </p:nvSpPr>
        <p:spPr>
          <a:xfrm>
            <a:off x="755576" y="836711"/>
            <a:ext cx="2954655" cy="646331"/>
          </a:xfrm>
          <a:prstGeom prst="rect">
            <a:avLst/>
          </a:prstGeom>
          <a:noFill/>
        </p:spPr>
        <p:txBody>
          <a:bodyPr wrap="none" rtlCol="0">
            <a:spAutoFit/>
          </a:bodyPr>
          <a:lstStyle/>
          <a:p>
            <a:r>
              <a:rPr kumimoji="1" lang="ja-JP" altLang="en-US" dirty="0"/>
              <a:t>青山学院大学社会情報学部</a:t>
            </a:r>
            <a:endParaRPr kumimoji="1" lang="en-US" altLang="ja-JP" dirty="0"/>
          </a:p>
          <a:p>
            <a:r>
              <a:rPr lang="ja-JP" altLang="en-US" dirty="0"/>
              <a:t>「統計入門」第７・８回</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en-US" altLang="ja-JP" dirty="0"/>
              <a:t>0</a:t>
            </a:r>
            <a:r>
              <a:rPr lang="ja-JP" altLang="en-US" dirty="0"/>
              <a:t>回成功する確率は，</a:t>
            </a:r>
            <a:endParaRPr lang="en-US" altLang="ja-JP" dirty="0"/>
          </a:p>
          <a:p>
            <a:endParaRPr lang="en-US" altLang="ja-JP" dirty="0"/>
          </a:p>
          <a:p>
            <a:r>
              <a:rPr lang="ja-JP" altLang="en-US" dirty="0"/>
              <a:t>成功回数が１回および２回となる系列は１通りではない．→ では何通りか？</a:t>
            </a:r>
            <a:endParaRPr lang="en-US" altLang="ja-JP" dirty="0"/>
          </a:p>
          <a:p>
            <a:r>
              <a:rPr lang="ja-JP" altLang="en-US" dirty="0"/>
              <a:t>ある成功回数（たとえば，２回）になる，３回の独立なベルヌーイ試行での，成功試行の組み合わせの数を考えればよい．</a:t>
            </a:r>
          </a:p>
        </p:txBody>
      </p:sp>
      <mc:AlternateContent xmlns:mc="http://schemas.openxmlformats.org/markup-compatibility/2006" xmlns:a14="http://schemas.microsoft.com/office/drawing/2010/main">
        <mc:Choice Requires="a14">
          <p:sp>
            <p:nvSpPr>
              <p:cNvPr id="5" name="テキスト ボックス 4"/>
              <p:cNvSpPr txBox="1"/>
              <p:nvPr/>
            </p:nvSpPr>
            <p:spPr>
              <a:xfrm>
                <a:off x="4572000" y="1620982"/>
                <a:ext cx="1697516" cy="105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0</m:t>
                          </m:r>
                        </m:sup>
                      </m:sSup>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5</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3</m:t>
                          </m:r>
                        </m:sup>
                      </m:sSup>
                    </m:oMath>
                  </m:oMathPara>
                </a14:m>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572000" y="1620982"/>
                <a:ext cx="1697516" cy="1053237"/>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4" name="円/楕円 3"/>
          <p:cNvSpPr/>
          <p:nvPr/>
        </p:nvSpPr>
        <p:spPr>
          <a:xfrm>
            <a:off x="1571604" y="2214554"/>
            <a:ext cx="142876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3964777" y="2214554"/>
            <a:ext cx="142876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6357950" y="2214554"/>
            <a:ext cx="142876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000100" y="3857628"/>
            <a:ext cx="7156126" cy="1077218"/>
          </a:xfrm>
          <a:prstGeom prst="rect">
            <a:avLst/>
          </a:prstGeom>
          <a:noFill/>
        </p:spPr>
        <p:txBody>
          <a:bodyPr wrap="none" rtlCol="0">
            <a:spAutoFit/>
          </a:bodyPr>
          <a:lstStyle/>
          <a:p>
            <a:r>
              <a:rPr kumimoji="1" lang="ja-JP" altLang="en-US" sz="3200" dirty="0"/>
              <a:t>３か所のうち，「成功」となる２か所を選ぶ</a:t>
            </a:r>
            <a:endParaRPr kumimoji="1" lang="en-US" altLang="ja-JP" sz="3200" dirty="0"/>
          </a:p>
          <a:p>
            <a:r>
              <a:rPr kumimoji="1" lang="ja-JP" altLang="en-US" sz="3200" dirty="0"/>
              <a:t>選び方の総数は，</a:t>
            </a:r>
          </a:p>
        </p:txBody>
      </p:sp>
      <p:sp>
        <p:nvSpPr>
          <p:cNvPr id="8" name="テキスト ボックス 7"/>
          <p:cNvSpPr txBox="1"/>
          <p:nvPr/>
        </p:nvSpPr>
        <p:spPr>
          <a:xfrm>
            <a:off x="714348" y="1428736"/>
            <a:ext cx="3748142" cy="584775"/>
          </a:xfrm>
          <a:prstGeom prst="rect">
            <a:avLst/>
          </a:prstGeom>
          <a:noFill/>
        </p:spPr>
        <p:txBody>
          <a:bodyPr wrap="none" rtlCol="0">
            <a:spAutoFit/>
          </a:bodyPr>
          <a:lstStyle/>
          <a:p>
            <a:r>
              <a:rPr kumimoji="1" lang="ja-JP" altLang="en-US" sz="3200" dirty="0"/>
              <a:t>成功回数２回の場合</a:t>
            </a:r>
          </a:p>
        </p:txBody>
      </p:sp>
      <mc:AlternateContent xmlns:mc="http://schemas.openxmlformats.org/markup-compatibility/2006" xmlns:a14="http://schemas.microsoft.com/office/drawing/2010/main">
        <mc:Choice Requires="a14">
          <p:sp>
            <p:nvSpPr>
              <p:cNvPr id="3" name="テキスト ボックス 2"/>
              <p:cNvSpPr txBox="1"/>
              <p:nvPr/>
            </p:nvSpPr>
            <p:spPr>
              <a:xfrm>
                <a:off x="2779208" y="5072097"/>
                <a:ext cx="3366563" cy="8703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𝑛</m:t>
                                </m:r>
                              </m:e>
                            </m:mr>
                            <m:mr>
                              <m:e>
                                <m:r>
                                  <a:rPr kumimoji="1" lang="en-US" altLang="ja-JP" sz="2800" b="0" i="1" smtClean="0">
                                    <a:latin typeface="Cambria Math" panose="02040503050406030204" pitchFamily="18" charset="0"/>
                                  </a:rPr>
                                  <m:t>𝑥</m:t>
                                </m:r>
                              </m:e>
                            </m:mr>
                          </m:m>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3!</m:t>
                          </m:r>
                        </m:num>
                        <m:den>
                          <m:r>
                            <a:rPr kumimoji="1" lang="en-US" altLang="ja-JP" sz="2800" b="0" i="1" smtClean="0">
                              <a:latin typeface="Cambria Math" panose="02040503050406030204" pitchFamily="18" charset="0"/>
                            </a:rPr>
                            <m:t>2!</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3−2</m:t>
                              </m:r>
                            </m:e>
                          </m:d>
                          <m:r>
                            <a:rPr kumimoji="1" lang="en-US" altLang="ja-JP" sz="2800" b="0" i="1" smtClean="0">
                              <a:latin typeface="Cambria Math" panose="02040503050406030204" pitchFamily="18" charset="0"/>
                            </a:rPr>
                            <m:t>!</m:t>
                          </m:r>
                        </m:den>
                      </m:f>
                      <m:r>
                        <a:rPr kumimoji="1" lang="en-US" altLang="ja-JP" sz="2800" b="0" i="1" smtClean="0">
                          <a:latin typeface="Cambria Math" panose="02040503050406030204" pitchFamily="18" charset="0"/>
                        </a:rPr>
                        <m:t>=3</m:t>
                      </m:r>
                    </m:oMath>
                  </m:oMathPara>
                </a14:m>
                <a:endParaRPr kumimoji="1" lang="ja-JP" altLang="en-US" sz="2800" dirty="0"/>
              </a:p>
            </p:txBody>
          </p:sp>
        </mc:Choice>
        <mc:Fallback xmlns="">
          <p:sp>
            <p:nvSpPr>
              <p:cNvPr id="3" name="テキスト ボックス 2"/>
              <p:cNvSpPr txBox="1">
                <a:spLocks noRot="1" noChangeAspect="1" noMove="1" noResize="1" noEditPoints="1" noAdjustHandles="1" noChangeArrowheads="1" noChangeShapeType="1" noTextEdit="1"/>
              </p:cNvSpPr>
              <p:nvPr/>
            </p:nvSpPr>
            <p:spPr>
              <a:xfrm>
                <a:off x="2779208" y="5072097"/>
                <a:ext cx="3366563" cy="870366"/>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dirty="0"/>
          </a:p>
        </p:txBody>
      </p:sp>
      <p:sp>
        <p:nvSpPr>
          <p:cNvPr id="4" name="コンテンツ プレースホルダ 3"/>
          <p:cNvSpPr>
            <a:spLocks noGrp="1"/>
          </p:cNvSpPr>
          <p:nvPr>
            <p:ph idx="1"/>
          </p:nvPr>
        </p:nvSpPr>
        <p:spPr/>
        <p:txBody>
          <a:bodyPr/>
          <a:lstStyle/>
          <a:p>
            <a:r>
              <a:rPr lang="ja-JP" altLang="en-US" dirty="0"/>
              <a:t>一般に，</a:t>
            </a:r>
            <a:r>
              <a:rPr lang="en-US" altLang="ja-JP" i="1" dirty="0">
                <a:latin typeface="Times New Roman" pitchFamily="18" charset="0"/>
                <a:cs typeface="Times New Roman" pitchFamily="18" charset="0"/>
              </a:rPr>
              <a:t>n</a:t>
            </a:r>
            <a:r>
              <a:rPr lang="en-US" altLang="ja-JP" dirty="0"/>
              <a:t> </a:t>
            </a:r>
            <a:r>
              <a:rPr lang="ja-JP" altLang="en-US" dirty="0"/>
              <a:t>回の試行で，成功となる </a:t>
            </a:r>
            <a:r>
              <a:rPr lang="en-US" altLang="ja-JP" i="1" dirty="0">
                <a:latin typeface="Times New Roman" pitchFamily="18" charset="0"/>
                <a:cs typeface="Times New Roman" pitchFamily="18" charset="0"/>
              </a:rPr>
              <a:t>x</a:t>
            </a:r>
            <a:r>
              <a:rPr lang="en-US" altLang="ja-JP" dirty="0"/>
              <a:t> </a:t>
            </a:r>
            <a:r>
              <a:rPr lang="ja-JP" altLang="en-US" dirty="0"/>
              <a:t>回の試行を選ぶ選び方の数は，</a:t>
            </a:r>
            <a:endParaRPr lang="en-US" altLang="ja-JP" dirty="0"/>
          </a:p>
          <a:p>
            <a:endParaRPr kumimoji="1" lang="en-US" altLang="ja-JP" dirty="0"/>
          </a:p>
          <a:p>
            <a:endParaRPr lang="en-US" altLang="ja-JP" dirty="0"/>
          </a:p>
          <a:p>
            <a:r>
              <a:rPr lang="ja-JP" altLang="en-US" dirty="0"/>
              <a:t>よって，</a:t>
            </a:r>
            <a:r>
              <a:rPr lang="en-US" altLang="ja-JP" i="1" dirty="0">
                <a:latin typeface="Times New Roman" pitchFamily="18" charset="0"/>
                <a:cs typeface="Times New Roman" pitchFamily="18" charset="0"/>
              </a:rPr>
              <a:t> n</a:t>
            </a:r>
            <a:r>
              <a:rPr lang="en-US" altLang="ja-JP" dirty="0"/>
              <a:t> </a:t>
            </a:r>
            <a:r>
              <a:rPr lang="ja-JP" altLang="en-US" dirty="0"/>
              <a:t>回の試行で，</a:t>
            </a:r>
            <a:r>
              <a:rPr lang="en-US" altLang="ja-JP" i="1" dirty="0">
                <a:latin typeface="Times New Roman" pitchFamily="18" charset="0"/>
                <a:cs typeface="Times New Roman" pitchFamily="18" charset="0"/>
              </a:rPr>
              <a:t>x</a:t>
            </a:r>
            <a:r>
              <a:rPr lang="en-US" altLang="ja-JP" dirty="0"/>
              <a:t> </a:t>
            </a:r>
            <a:r>
              <a:rPr lang="ja-JP" altLang="en-US" dirty="0"/>
              <a:t>回成功する確率は，</a:t>
            </a:r>
            <a:endParaRPr kumimoji="1"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1331640" y="4699879"/>
                <a:ext cx="7008329"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𝑃</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𝑋</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m>
                            <m:mPr>
                              <m:mcs>
                                <m:mc>
                                  <m:mcPr>
                                    <m:count m:val="1"/>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𝑛</m:t>
                                </m:r>
                              </m:e>
                            </m:mr>
                            <m:mr>
                              <m:e>
                                <m:r>
                                  <a:rPr kumimoji="1" lang="en-US" altLang="ja-JP" sz="2800" b="0" i="1" smtClean="0">
                                    <a:latin typeface="Cambria Math" panose="02040503050406030204" pitchFamily="18" charset="0"/>
                                  </a:rPr>
                                  <m:t>𝑥</m:t>
                                </m:r>
                              </m:e>
                            </m:mr>
                          </m:m>
                        </m:e>
                      </m:d>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𝑝</m:t>
                          </m:r>
                        </m:e>
                        <m:sup>
                          <m:r>
                            <a:rPr kumimoji="1" lang="en-US" altLang="ja-JP" sz="2800" b="0" i="1" smtClean="0">
                              <a:latin typeface="Cambria Math" panose="02040503050406030204" pitchFamily="18" charset="0"/>
                            </a:rPr>
                            <m:t>𝑥</m:t>
                          </m:r>
                        </m:sup>
                      </m:sSup>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𝑞</m:t>
                          </m:r>
                        </m:e>
                        <m:sup>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sup>
                      </m:sSup>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num>
                        <m:den>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rPr>
                            <m:t>!</m:t>
                          </m:r>
                        </m:den>
                      </m:f>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𝑝</m:t>
                          </m:r>
                        </m:e>
                        <m:sup>
                          <m:r>
                            <a:rPr lang="en-US" altLang="ja-JP" sz="2800" i="1">
                              <a:latin typeface="Cambria Math" panose="02040503050406030204" pitchFamily="18" charset="0"/>
                            </a:rPr>
                            <m:t>𝑥</m:t>
                          </m:r>
                        </m:sup>
                      </m:sSup>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𝑞</m:t>
                          </m:r>
                        </m:e>
                        <m:sup>
                          <m:r>
                            <a:rPr lang="en-US" altLang="ja-JP" sz="2800" i="1">
                              <a:latin typeface="Cambria Math" panose="02040503050406030204" pitchFamily="18" charset="0"/>
                            </a:rPr>
                            <m:t>𝑛</m:t>
                          </m:r>
                          <m:r>
                            <a:rPr lang="en-US" altLang="ja-JP" sz="2800" i="1">
                              <a:latin typeface="Cambria Math" panose="02040503050406030204" pitchFamily="18" charset="0"/>
                            </a:rPr>
                            <m:t>−</m:t>
                          </m:r>
                          <m:r>
                            <a:rPr lang="en-US" altLang="ja-JP" sz="2800" i="1">
                              <a:latin typeface="Cambria Math" panose="02040503050406030204" pitchFamily="18" charset="0"/>
                            </a:rPr>
                            <m:t>𝑥</m:t>
                          </m:r>
                        </m:sup>
                      </m:sSup>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331640" y="4699879"/>
                <a:ext cx="7008329" cy="86754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 name="テキスト ボックス 1"/>
              <p:cNvSpPr txBox="1"/>
              <p:nvPr/>
            </p:nvSpPr>
            <p:spPr>
              <a:xfrm>
                <a:off x="1475656" y="2716267"/>
                <a:ext cx="2720488"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𝑛</m:t>
                                </m:r>
                              </m:e>
                            </m:mr>
                            <m:mr>
                              <m:e>
                                <m:r>
                                  <a:rPr kumimoji="1" lang="en-US" altLang="ja-JP" sz="2800" b="0" i="1" smtClean="0">
                                    <a:latin typeface="Cambria Math" panose="02040503050406030204" pitchFamily="18" charset="0"/>
                                  </a:rPr>
                                  <m:t>𝑥</m:t>
                                </m:r>
                              </m:e>
                            </m:mr>
                          </m:m>
                        </m:e>
                      </m:d>
                      <m:r>
                        <a:rPr kumimoji="1" lang="en-US" altLang="ja-JP" sz="2800" b="0" i="0"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num>
                        <m:den>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rPr>
                            <m:t>!</m:t>
                          </m:r>
                        </m:den>
                      </m:f>
                    </m:oMath>
                  </m:oMathPara>
                </a14:m>
                <a:endParaRPr kumimoji="1" lang="ja-JP" altLang="en-US" sz="2800" dirty="0"/>
              </a:p>
            </p:txBody>
          </p:sp>
        </mc:Choice>
        <mc:Fallback xmlns="">
          <p:sp>
            <p:nvSpPr>
              <p:cNvPr id="2" name="テキスト ボックス 1"/>
              <p:cNvSpPr txBox="1">
                <a:spLocks noRot="1" noChangeAspect="1" noMove="1" noResize="1" noEditPoints="1" noAdjustHandles="1" noChangeArrowheads="1" noChangeShapeType="1" noTextEdit="1"/>
              </p:cNvSpPr>
              <p:nvPr/>
            </p:nvSpPr>
            <p:spPr>
              <a:xfrm>
                <a:off x="1475656" y="2716267"/>
                <a:ext cx="2720488" cy="867545"/>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２項係数</a:t>
            </a:r>
          </a:p>
        </p:txBody>
      </p:sp>
      <p:sp>
        <p:nvSpPr>
          <p:cNvPr id="3" name="コンテンツ プレースホルダ 2"/>
          <p:cNvSpPr>
            <a:spLocks noGrp="1"/>
          </p:cNvSpPr>
          <p:nvPr>
            <p:ph idx="1"/>
          </p:nvPr>
        </p:nvSpPr>
        <p:spPr/>
        <p:txBody>
          <a:bodyPr/>
          <a:lstStyle/>
          <a:p>
            <a:r>
              <a:rPr kumimoji="1" lang="ja-JP" altLang="en-US" u="sng" dirty="0">
                <a:solidFill>
                  <a:srgbClr val="FF0000"/>
                </a:solidFill>
              </a:rPr>
              <a:t>２項係数</a:t>
            </a:r>
            <a:r>
              <a:rPr kumimoji="1" lang="ja-JP" altLang="en-US" dirty="0"/>
              <a:t>（</a:t>
            </a:r>
            <a:r>
              <a:rPr kumimoji="1" lang="en-US" altLang="ja-JP" dirty="0"/>
              <a:t>binomial coefficient</a:t>
            </a:r>
            <a:r>
              <a:rPr kumimoji="1" lang="ja-JP" altLang="en-US" dirty="0"/>
              <a:t>）</a:t>
            </a:r>
            <a:endParaRPr kumimoji="1" lang="en-US" altLang="ja-JP" dirty="0"/>
          </a:p>
          <a:p>
            <a:endParaRPr lang="en-US" altLang="ja-JP" dirty="0"/>
          </a:p>
          <a:p>
            <a:endParaRPr kumimoji="1" lang="en-US" altLang="ja-JP" dirty="0"/>
          </a:p>
          <a:p>
            <a:endParaRPr kumimoji="1" lang="en-US" altLang="ja-JP" dirty="0"/>
          </a:p>
          <a:p>
            <a:r>
              <a:rPr lang="ja-JP" altLang="en-US" dirty="0"/>
              <a:t>２項定理の展開式において，係数に現れる．</a:t>
            </a:r>
            <a:endParaRPr lang="en-US" altLang="ja-JP" dirty="0"/>
          </a:p>
        </p:txBody>
      </p:sp>
      <mc:AlternateContent xmlns:mc="http://schemas.openxmlformats.org/markup-compatibility/2006" xmlns:a14="http://schemas.microsoft.com/office/drawing/2010/main">
        <mc:Choice Requires="a14">
          <p:sp>
            <p:nvSpPr>
              <p:cNvPr id="6" name="テキスト ボックス 5"/>
              <p:cNvSpPr txBox="1"/>
              <p:nvPr/>
            </p:nvSpPr>
            <p:spPr>
              <a:xfrm>
                <a:off x="1691680" y="2492896"/>
                <a:ext cx="2720488" cy="8675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ctrlPr>
                            <a:rPr kumimoji="1" lang="en-US" altLang="ja-JP" sz="2800" i="1" smtClean="0">
                              <a:latin typeface="Cambria Math" panose="02040503050406030204" pitchFamily="18" charset="0"/>
                            </a:rPr>
                          </m:ctrlPr>
                        </m:dPr>
                        <m:e>
                          <m:m>
                            <m:mPr>
                              <m:mcs>
                                <m:mc>
                                  <m:mcPr>
                                    <m:count m:val="1"/>
                                    <m:mcJc m:val="center"/>
                                  </m:mcPr>
                                </m:mc>
                              </m:mcs>
                              <m:ctrlPr>
                                <a:rPr kumimoji="1" lang="en-US" altLang="ja-JP" sz="280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𝑛</m:t>
                                </m:r>
                              </m:e>
                            </m:mr>
                            <m:mr>
                              <m:e>
                                <m:r>
                                  <a:rPr kumimoji="1" lang="en-US" altLang="ja-JP" sz="2800" b="0" i="1" smtClean="0">
                                    <a:latin typeface="Cambria Math" panose="02040503050406030204" pitchFamily="18" charset="0"/>
                                  </a:rPr>
                                  <m:t>𝑥</m:t>
                                </m:r>
                              </m:e>
                            </m:mr>
                          </m:m>
                        </m:e>
                      </m:d>
                      <m:r>
                        <a:rPr kumimoji="1" lang="en-US" altLang="ja-JP" sz="2800" b="0" i="0"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num>
                        <m:den>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rPr>
                            <m:t>!</m:t>
                          </m:r>
                        </m:den>
                      </m:f>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691680" y="2492896"/>
                <a:ext cx="2720488" cy="867545"/>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4" name="テキスト ボックス 3"/>
              <p:cNvSpPr txBox="1"/>
              <p:nvPr/>
            </p:nvSpPr>
            <p:spPr>
              <a:xfrm>
                <a:off x="0" y="4797152"/>
                <a:ext cx="7966733" cy="1067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r>
                                <a:rPr kumimoji="1" lang="en-US" altLang="ja-JP" sz="2800" b="0" i="1" smtClean="0">
                                  <a:latin typeface="Cambria Math" panose="02040503050406030204" pitchFamily="18" charset="0"/>
                                </a:rPr>
                                <m:t>𝑎</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m:t>
                              </m:r>
                            </m:e>
                          </m:d>
                        </m:e>
                        <m:sup>
                          <m:r>
                            <a:rPr kumimoji="1" lang="en-US" altLang="ja-JP" sz="2800" b="0" i="1" smtClean="0">
                              <a:latin typeface="Cambria Math" panose="02040503050406030204" pitchFamily="18" charset="0"/>
                            </a:rPr>
                            <m:t>𝑛</m:t>
                          </m:r>
                        </m:sup>
                      </m:sSup>
                      <m:r>
                        <m:rPr>
                          <m:aln/>
                        </m:rP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𝑎</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m:t>
                          </m:r>
                        </m:e>
                      </m:d>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𝑎</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𝑏</m:t>
                          </m:r>
                        </m:e>
                      </m:d>
                      <m:r>
                        <a:rPr kumimoji="1" lang="en-US" altLang="ja-JP" sz="2800" b="0" i="1" smtClean="0">
                          <a:latin typeface="Cambria Math" panose="02040503050406030204" pitchFamily="18" charset="0"/>
                          <a:ea typeface="Cambria Math" panose="02040503050406030204" pitchFamily="18" charset="0"/>
                        </a:rPr>
                        <m:t>⋯</m:t>
                      </m:r>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𝑎</m:t>
                          </m:r>
                          <m:r>
                            <a:rPr kumimoji="1" lang="en-US" altLang="ja-JP" sz="2800" b="0" i="1" smtClean="0">
                              <a:latin typeface="Cambria Math" panose="02040503050406030204" pitchFamily="18" charset="0"/>
                              <a:ea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𝑏</m:t>
                          </m:r>
                        </m:e>
                      </m:d>
                      <m:r>
                        <m:rPr>
                          <m:brk m:alnAt="2"/>
                        </m:rPr>
                        <a:rPr kumimoji="1" lang="en-US" altLang="ja-JP" sz="2800" b="0" i="0" smtClean="0">
                          <a:latin typeface="Cambria Math" panose="02040503050406030204" pitchFamily="18" charset="0"/>
                          <a:ea typeface="Cambria Math" panose="02040503050406030204" pitchFamily="18" charset="0"/>
                        </a:rPr>
                        <m:t>=</m:t>
                      </m:r>
                      <m:d>
                        <m:dPr>
                          <m:ctrlPr>
                            <a:rPr kumimoji="1" lang="en-US" altLang="ja-JP" sz="2800" b="0"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800" b="0" i="1" smtClean="0">
                                  <a:latin typeface="Cambria Math" panose="02040503050406030204" pitchFamily="18" charset="0"/>
                                  <a:ea typeface="Cambria Math" panose="02040503050406030204" pitchFamily="18" charset="0"/>
                                </a:rPr>
                              </m:ctrlPr>
                            </m:mPr>
                            <m:mr>
                              <m:e>
                                <m:r>
                                  <m:rPr>
                                    <m:brk m:alnAt="7"/>
                                  </m:rPr>
                                  <a:rPr kumimoji="1" lang="en-US" altLang="ja-JP" sz="2800" b="0" i="1" smtClean="0">
                                    <a:latin typeface="Cambria Math" panose="02040503050406030204" pitchFamily="18" charset="0"/>
                                    <a:ea typeface="Cambria Math" panose="02040503050406030204" pitchFamily="18" charset="0"/>
                                  </a:rPr>
                                  <m:t>𝑛</m:t>
                                </m:r>
                              </m:e>
                            </m:mr>
                            <m:mr>
                              <m:e>
                                <m:r>
                                  <a:rPr kumimoji="1" lang="en-US" altLang="ja-JP" sz="2800" b="0" i="1" smtClean="0">
                                    <a:latin typeface="Cambria Math" panose="02040503050406030204" pitchFamily="18" charset="0"/>
                                    <a:ea typeface="Cambria Math" panose="02040503050406030204" pitchFamily="18" charset="0"/>
                                  </a:rPr>
                                  <m:t>0</m:t>
                                </m:r>
                              </m:e>
                            </m:mr>
                          </m:m>
                        </m:e>
                      </m:d>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𝑎</m:t>
                          </m:r>
                        </m:e>
                        <m:sup>
                          <m:r>
                            <a:rPr kumimoji="1" lang="en-US" altLang="ja-JP" sz="2800" b="0" i="1" smtClean="0">
                              <a:latin typeface="Cambria Math" panose="02040503050406030204" pitchFamily="18" charset="0"/>
                              <a:ea typeface="Cambria Math" panose="02040503050406030204" pitchFamily="18" charset="0"/>
                            </a:rPr>
                            <m:t>0</m:t>
                          </m:r>
                        </m:sup>
                      </m:sSup>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en-US" altLang="ja-JP" sz="2800" b="0" i="1" smtClean="0">
                              <a:latin typeface="Cambria Math" panose="02040503050406030204" pitchFamily="18" charset="0"/>
                              <a:ea typeface="Cambria Math" panose="02040503050406030204" pitchFamily="18" charset="0"/>
                            </a:rPr>
                            <m:t>𝑏</m:t>
                          </m:r>
                        </m:e>
                        <m:sup>
                          <m:r>
                            <a:rPr kumimoji="1" lang="en-US" altLang="ja-JP" sz="2800" b="0" i="1" smtClean="0">
                              <a:latin typeface="Cambria Math" panose="02040503050406030204" pitchFamily="18" charset="0"/>
                              <a:ea typeface="Cambria Math" panose="02040503050406030204" pitchFamily="18" charset="0"/>
                            </a:rPr>
                            <m:t>𝑛</m:t>
                          </m:r>
                        </m:sup>
                      </m:sSup>
                      <m:r>
                        <a:rPr kumimoji="1" lang="en-US" altLang="ja-JP" sz="2800" b="0" i="1" smtClean="0">
                          <a:latin typeface="Cambria Math" panose="02040503050406030204" pitchFamily="18" charset="0"/>
                          <a:ea typeface="Cambria Math" panose="02040503050406030204" pitchFamily="18" charset="0"/>
                        </a:rPr>
                        <m:t>+</m:t>
                      </m:r>
                      <m:d>
                        <m:dPr>
                          <m:ctrlPr>
                            <a:rPr lang="en-US" altLang="ja-JP" sz="2800" i="1">
                              <a:latin typeface="Cambria Math" panose="02040503050406030204" pitchFamily="18" charset="0"/>
                              <a:ea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ea typeface="Cambria Math" panose="02040503050406030204" pitchFamily="18" charset="0"/>
                                </a:rPr>
                              </m:ctrlPr>
                            </m:mPr>
                            <m:mr>
                              <m:e>
                                <m:r>
                                  <m:rPr>
                                    <m:brk m:alnAt="7"/>
                                  </m:rPr>
                                  <a:rPr lang="en-US" altLang="ja-JP" sz="2800" i="1">
                                    <a:latin typeface="Cambria Math" panose="02040503050406030204" pitchFamily="18" charset="0"/>
                                    <a:ea typeface="Cambria Math" panose="02040503050406030204" pitchFamily="18" charset="0"/>
                                  </a:rPr>
                                  <m:t>𝑛</m:t>
                                </m:r>
                              </m:e>
                            </m:mr>
                            <m:mr>
                              <m:e>
                                <m:r>
                                  <a:rPr lang="en-US" altLang="ja-JP" sz="2800" b="0" i="1" smtClean="0">
                                    <a:latin typeface="Cambria Math" panose="02040503050406030204" pitchFamily="18" charset="0"/>
                                    <a:ea typeface="Cambria Math" panose="02040503050406030204" pitchFamily="18" charset="0"/>
                                  </a:rPr>
                                  <m:t>1</m:t>
                                </m:r>
                              </m:e>
                            </m:mr>
                          </m:m>
                        </m:e>
                      </m:d>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𝑎</m:t>
                          </m:r>
                        </m:e>
                        <m:sup>
                          <m:r>
                            <a:rPr lang="en-US" altLang="ja-JP" sz="2800" b="0" i="1" smtClean="0">
                              <a:latin typeface="Cambria Math" panose="02040503050406030204" pitchFamily="18" charset="0"/>
                              <a:ea typeface="Cambria Math" panose="02040503050406030204" pitchFamily="18" charset="0"/>
                            </a:rPr>
                            <m:t>1</m:t>
                          </m:r>
                        </m:sup>
                      </m:sSup>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𝑏</m:t>
                          </m:r>
                        </m:e>
                        <m:sup>
                          <m:r>
                            <a:rPr lang="en-US" altLang="ja-JP" sz="2800" i="1">
                              <a:latin typeface="Cambria Math" panose="02040503050406030204" pitchFamily="18" charset="0"/>
                              <a:ea typeface="Cambria Math" panose="02040503050406030204" pitchFamily="18" charset="0"/>
                            </a:rPr>
                            <m:t>𝑛</m:t>
                          </m:r>
                          <m:r>
                            <a:rPr lang="en-US" altLang="ja-JP" sz="2800" b="0" i="1" smtClean="0">
                              <a:latin typeface="Cambria Math" panose="02040503050406030204" pitchFamily="18" charset="0"/>
                              <a:ea typeface="Cambria Math" panose="02040503050406030204" pitchFamily="18" charset="0"/>
                            </a:rPr>
                            <m:t>−1</m:t>
                          </m:r>
                        </m:sup>
                      </m:sSup>
                      <m:r>
                        <a:rPr lang="en-US" altLang="ja-JP" sz="2800" b="0" i="1" smtClean="0">
                          <a:latin typeface="Cambria Math" panose="02040503050406030204" pitchFamily="18" charset="0"/>
                          <a:ea typeface="Cambria Math" panose="02040503050406030204" pitchFamily="18" charset="0"/>
                        </a:rPr>
                        <m:t>+⋯+</m:t>
                      </m:r>
                      <m:d>
                        <m:dPr>
                          <m:ctrlPr>
                            <a:rPr lang="en-US" altLang="ja-JP" sz="2800" i="1">
                              <a:latin typeface="Cambria Math" panose="02040503050406030204" pitchFamily="18" charset="0"/>
                              <a:ea typeface="Cambria Math" panose="02040503050406030204" pitchFamily="18" charset="0"/>
                            </a:rPr>
                          </m:ctrlPr>
                        </m:dPr>
                        <m:e>
                          <m:m>
                            <m:mPr>
                              <m:mcs>
                                <m:mc>
                                  <m:mcPr>
                                    <m:count m:val="1"/>
                                    <m:mcJc m:val="center"/>
                                  </m:mcPr>
                                </m:mc>
                              </m:mcs>
                              <m:ctrlPr>
                                <a:rPr lang="en-US" altLang="ja-JP" sz="2800" i="1">
                                  <a:latin typeface="Cambria Math" panose="02040503050406030204" pitchFamily="18" charset="0"/>
                                  <a:ea typeface="Cambria Math" panose="02040503050406030204" pitchFamily="18" charset="0"/>
                                </a:rPr>
                              </m:ctrlPr>
                            </m:mPr>
                            <m:mr>
                              <m:e>
                                <m:r>
                                  <m:rPr>
                                    <m:brk m:alnAt="7"/>
                                  </m:rPr>
                                  <a:rPr lang="en-US" altLang="ja-JP" sz="2800" i="1">
                                    <a:latin typeface="Cambria Math" panose="02040503050406030204" pitchFamily="18" charset="0"/>
                                    <a:ea typeface="Cambria Math" panose="02040503050406030204" pitchFamily="18" charset="0"/>
                                  </a:rPr>
                                  <m:t>𝑛</m:t>
                                </m:r>
                              </m:e>
                            </m:mr>
                            <m:mr>
                              <m:e>
                                <m:r>
                                  <a:rPr lang="en-US" altLang="ja-JP" sz="2800" b="0" i="1" smtClean="0">
                                    <a:latin typeface="Cambria Math" panose="02040503050406030204" pitchFamily="18" charset="0"/>
                                    <a:ea typeface="Cambria Math" panose="02040503050406030204" pitchFamily="18" charset="0"/>
                                  </a:rPr>
                                  <m:t>𝑛</m:t>
                                </m:r>
                              </m:e>
                            </m:mr>
                          </m:m>
                        </m:e>
                      </m:d>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𝑎</m:t>
                          </m:r>
                        </m:e>
                        <m:sup>
                          <m:r>
                            <a:rPr lang="en-US" altLang="ja-JP" sz="2800" b="0" i="1" smtClean="0">
                              <a:latin typeface="Cambria Math" panose="02040503050406030204" pitchFamily="18" charset="0"/>
                              <a:ea typeface="Cambria Math" panose="02040503050406030204" pitchFamily="18" charset="0"/>
                            </a:rPr>
                            <m:t>𝑛</m:t>
                          </m:r>
                        </m:sup>
                      </m:sSup>
                      <m:sSup>
                        <m:sSupPr>
                          <m:ctrlPr>
                            <a:rPr lang="en-US" altLang="ja-JP" sz="2800" i="1">
                              <a:latin typeface="Cambria Math" panose="02040503050406030204" pitchFamily="18" charset="0"/>
                              <a:ea typeface="Cambria Math" panose="02040503050406030204" pitchFamily="18" charset="0"/>
                            </a:rPr>
                          </m:ctrlPr>
                        </m:sSupPr>
                        <m:e>
                          <m:r>
                            <a:rPr lang="en-US" altLang="ja-JP" sz="2800" i="1">
                              <a:latin typeface="Cambria Math" panose="02040503050406030204" pitchFamily="18" charset="0"/>
                              <a:ea typeface="Cambria Math" panose="02040503050406030204" pitchFamily="18" charset="0"/>
                            </a:rPr>
                            <m:t>𝑏</m:t>
                          </m:r>
                        </m:e>
                        <m:sup>
                          <m:r>
                            <a:rPr lang="en-US" altLang="ja-JP" sz="2800" b="0" i="1" smtClean="0">
                              <a:latin typeface="Cambria Math" panose="02040503050406030204" pitchFamily="18" charset="0"/>
                              <a:ea typeface="Cambria Math" panose="02040503050406030204" pitchFamily="18" charset="0"/>
                            </a:rPr>
                            <m:t>0</m:t>
                          </m:r>
                        </m:sup>
                      </m:sSup>
                    </m:oMath>
                  </m:oMathPara>
                </a14:m>
                <a:endParaRPr kumimoji="1" lang="ja-JP" altLang="en-US" sz="2800"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0" y="4797152"/>
                <a:ext cx="7966733" cy="1067921"/>
              </a:xfrm>
              <a:prstGeom prst="rect">
                <a:avLst/>
              </a:prstGeom>
              <a:blipFill>
                <a:blip r:embed="rId3"/>
                <a:stretch>
                  <a:fillRect r="-7422"/>
                </a:stretch>
              </a:blipFill>
            </p:spPr>
            <p:txBody>
              <a:bodyPr/>
              <a:lstStyle/>
              <a:p>
                <a:r>
                  <a:rPr lang="ja-JP" alt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lang="ja-JP" altLang="en-US" dirty="0"/>
              <a:t>成功確率をすべての</a:t>
            </a:r>
            <a:r>
              <a:rPr lang="ja-JP" altLang="en-US" i="1" dirty="0"/>
              <a:t> </a:t>
            </a:r>
            <a:r>
              <a:rPr lang="en-US" altLang="ja-JP" i="1" dirty="0">
                <a:latin typeface="Times New Roman" panose="02020603050405020304" pitchFamily="18" charset="0"/>
                <a:cs typeface="Times New Roman" panose="02020603050405020304" pitchFamily="18" charset="0"/>
              </a:rPr>
              <a:t>x</a:t>
            </a:r>
            <a:r>
              <a:rPr lang="en-US" altLang="ja-JP" i="1" dirty="0"/>
              <a:t> </a:t>
            </a:r>
            <a:r>
              <a:rPr lang="ja-JP" altLang="en-US" dirty="0"/>
              <a:t>について加えると１になることは，以下ように容易に確かめられる．</a:t>
            </a:r>
            <a:endParaRPr lang="en-US" altLang="ja-JP" dirty="0"/>
          </a:p>
          <a:p>
            <a:pPr lvl="1"/>
            <a:endParaRPr kumimoji="1" lang="en-US" altLang="ja-JP" dirty="0"/>
          </a:p>
          <a:p>
            <a:pPr lvl="1"/>
            <a:endParaRPr lang="en-US" altLang="ja-JP" dirty="0"/>
          </a:p>
          <a:p>
            <a:pPr lvl="1"/>
            <a:endParaRPr kumimoji="1" lang="en-US" altLang="ja-JP" dirty="0"/>
          </a:p>
          <a:p>
            <a:pPr lvl="1"/>
            <a:r>
              <a:rPr kumimoji="1" lang="ja-JP" altLang="en-US" dirty="0"/>
              <a:t>ベルヌーイ試行での成功確率を </a:t>
            </a:r>
            <a:r>
              <a:rPr kumimoji="1" lang="en-US" altLang="ja-JP" i="1" dirty="0">
                <a:latin typeface="Times New Roman" panose="02020603050405020304" pitchFamily="18" charset="0"/>
                <a:cs typeface="Times New Roman" panose="02020603050405020304" pitchFamily="18" charset="0"/>
              </a:rPr>
              <a:t>p</a:t>
            </a:r>
            <a:r>
              <a:rPr kumimoji="1" lang="ja-JP" altLang="en-US" dirty="0" err="1"/>
              <a:t>，</a:t>
            </a:r>
            <a:r>
              <a:rPr kumimoji="1" lang="ja-JP" altLang="en-US" dirty="0"/>
              <a:t>失敗確率を </a:t>
            </a:r>
            <a:r>
              <a:rPr kumimoji="1" lang="en-US" altLang="ja-JP" i="1" dirty="0">
                <a:latin typeface="Times New Roman" panose="02020603050405020304" pitchFamily="18" charset="0"/>
                <a:cs typeface="Times New Roman" panose="02020603050405020304" pitchFamily="18" charset="0"/>
              </a:rPr>
              <a:t>q</a:t>
            </a:r>
            <a:r>
              <a:rPr kumimoji="1" lang="en-US" altLang="ja-JP" dirty="0"/>
              <a:t> </a:t>
            </a:r>
            <a:r>
              <a:rPr kumimoji="1" lang="ja-JP" altLang="en-US" dirty="0"/>
              <a:t>とすれば，</a:t>
            </a:r>
          </a:p>
        </p:txBody>
      </p:sp>
      <mc:AlternateContent xmlns:mc="http://schemas.openxmlformats.org/markup-compatibility/2006" xmlns:a14="http://schemas.microsoft.com/office/drawing/2010/main">
        <mc:Choice Requires="a14">
          <p:sp>
            <p:nvSpPr>
              <p:cNvPr id="8" name="テキスト ボックス 7"/>
              <p:cNvSpPr txBox="1"/>
              <p:nvPr/>
            </p:nvSpPr>
            <p:spPr>
              <a:xfrm>
                <a:off x="1201045" y="2620075"/>
                <a:ext cx="6741909" cy="15630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400" b="0" i="1" smtClean="0">
                              <a:latin typeface="Cambria Math" panose="02040503050406030204" pitchFamily="18" charset="0"/>
                              <a:ea typeface="Cambria Math" panose="02040503050406030204" pitchFamily="18" charset="0"/>
                            </a:rPr>
                          </m:ctrlPr>
                        </m:sSupPr>
                        <m:e>
                          <m:d>
                            <m:dPr>
                              <m:ctrlPr>
                                <a:rPr kumimoji="1" lang="en-US" altLang="ja-JP" sz="2400" b="0" i="1" smtClean="0">
                                  <a:latin typeface="Cambria Math" panose="02040503050406030204" pitchFamily="18" charset="0"/>
                                  <a:ea typeface="Cambria Math" panose="02040503050406030204" pitchFamily="18" charset="0"/>
                                </a:rPr>
                              </m:ctrlPr>
                            </m:dPr>
                            <m:e>
                              <m:r>
                                <a:rPr kumimoji="1" lang="en-US" altLang="ja-JP" sz="2400" b="0" i="1" smtClean="0">
                                  <a:latin typeface="Cambria Math" panose="02040503050406030204" pitchFamily="18" charset="0"/>
                                  <a:ea typeface="Cambria Math" panose="02040503050406030204" pitchFamily="18" charset="0"/>
                                </a:rPr>
                                <m:t>𝑝</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𝑞</m:t>
                              </m:r>
                            </m:e>
                          </m:d>
                        </m:e>
                        <m:sup>
                          <m:r>
                            <a:rPr kumimoji="1" lang="en-US" altLang="ja-JP" sz="2400" b="0" i="1" smtClean="0">
                              <a:latin typeface="Cambria Math" panose="02040503050406030204" pitchFamily="18" charset="0"/>
                              <a:ea typeface="Cambria Math" panose="02040503050406030204" pitchFamily="18" charset="0"/>
                            </a:rPr>
                            <m:t>𝑛</m:t>
                          </m:r>
                        </m:sup>
                      </m:sSup>
                      <m:r>
                        <m:rPr>
                          <m:aln/>
                        </m:rPr>
                        <a:rPr kumimoji="1" lang="en-US" altLang="ja-JP" sz="2400" b="0" i="1" smtClean="0">
                          <a:latin typeface="Cambria Math" panose="02040503050406030204" pitchFamily="18" charset="0"/>
                          <a:ea typeface="Cambria Math" panose="02040503050406030204" pitchFamily="18" charset="0"/>
                        </a:rPr>
                        <m:t>=</m:t>
                      </m:r>
                      <m:d>
                        <m:dPr>
                          <m:ctrlPr>
                            <a:rPr kumimoji="1" lang="en-US" altLang="ja-JP" sz="2400" b="0" i="1" smtClean="0">
                              <a:latin typeface="Cambria Math" panose="02040503050406030204" pitchFamily="18" charset="0"/>
                              <a:ea typeface="Cambria Math" panose="02040503050406030204" pitchFamily="18" charset="0"/>
                            </a:rPr>
                          </m:ctrlPr>
                        </m:dPr>
                        <m:e>
                          <m:m>
                            <m:mPr>
                              <m:mcs>
                                <m:mc>
                                  <m:mcPr>
                                    <m:count m:val="1"/>
                                    <m:mcJc m:val="center"/>
                                  </m:mcPr>
                                </m:mc>
                              </m:mcs>
                              <m:ctrlPr>
                                <a:rPr kumimoji="1" lang="en-US" altLang="ja-JP" sz="2400" b="0" i="1" smtClean="0">
                                  <a:latin typeface="Cambria Math" panose="02040503050406030204" pitchFamily="18" charset="0"/>
                                  <a:ea typeface="Cambria Math" panose="02040503050406030204" pitchFamily="18" charset="0"/>
                                </a:rPr>
                              </m:ctrlPr>
                            </m:mPr>
                            <m:mr>
                              <m:e>
                                <m:r>
                                  <m:rPr>
                                    <m:brk m:alnAt="7"/>
                                  </m:rPr>
                                  <a:rPr kumimoji="1" lang="en-US" altLang="ja-JP" sz="2400" b="0" i="1" smtClean="0">
                                    <a:latin typeface="Cambria Math" panose="02040503050406030204" pitchFamily="18" charset="0"/>
                                    <a:ea typeface="Cambria Math" panose="02040503050406030204" pitchFamily="18" charset="0"/>
                                  </a:rPr>
                                  <m:t>𝑛</m:t>
                                </m:r>
                              </m:e>
                            </m:mr>
                            <m:mr>
                              <m:e>
                                <m:r>
                                  <a:rPr kumimoji="1" lang="en-US" altLang="ja-JP" sz="2400" b="0" i="1" smtClean="0">
                                    <a:latin typeface="Cambria Math" panose="02040503050406030204" pitchFamily="18" charset="0"/>
                                    <a:ea typeface="Cambria Math" panose="02040503050406030204" pitchFamily="18" charset="0"/>
                                  </a:rPr>
                                  <m:t>0</m:t>
                                </m:r>
                              </m:e>
                            </m:mr>
                          </m:m>
                        </m:e>
                      </m:d>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𝑝</m:t>
                          </m:r>
                        </m:e>
                        <m:sup>
                          <m:r>
                            <a:rPr kumimoji="1" lang="en-US" altLang="ja-JP" sz="2400" b="0" i="1" smtClean="0">
                              <a:latin typeface="Cambria Math" panose="02040503050406030204" pitchFamily="18" charset="0"/>
                              <a:ea typeface="Cambria Math" panose="02040503050406030204" pitchFamily="18" charset="0"/>
                            </a:rPr>
                            <m:t>0</m:t>
                          </m:r>
                        </m:sup>
                      </m:sSup>
                      <m:sSup>
                        <m:sSupPr>
                          <m:ctrlPr>
                            <a:rPr kumimoji="1" lang="en-US" altLang="ja-JP" sz="2400" b="0" i="1" smtClean="0">
                              <a:latin typeface="Cambria Math" panose="02040503050406030204" pitchFamily="18" charset="0"/>
                              <a:ea typeface="Cambria Math" panose="02040503050406030204" pitchFamily="18" charset="0"/>
                            </a:rPr>
                          </m:ctrlPr>
                        </m:sSupPr>
                        <m:e>
                          <m:r>
                            <a:rPr kumimoji="1" lang="en-US" altLang="ja-JP" sz="2400" b="0" i="1" smtClean="0">
                              <a:latin typeface="Cambria Math" panose="02040503050406030204" pitchFamily="18" charset="0"/>
                              <a:ea typeface="Cambria Math" panose="02040503050406030204" pitchFamily="18" charset="0"/>
                            </a:rPr>
                            <m:t>𝑞</m:t>
                          </m:r>
                        </m:e>
                        <m:sup>
                          <m:r>
                            <a:rPr kumimoji="1" lang="en-US" altLang="ja-JP" sz="2400" b="0" i="1" smtClean="0">
                              <a:latin typeface="Cambria Math" panose="02040503050406030204" pitchFamily="18" charset="0"/>
                              <a:ea typeface="Cambria Math" panose="02040503050406030204" pitchFamily="18" charset="0"/>
                            </a:rPr>
                            <m:t>𝑛</m:t>
                          </m:r>
                        </m:sup>
                      </m:sSup>
                      <m:r>
                        <a:rPr kumimoji="1" lang="en-US" altLang="ja-JP" sz="2400" b="0" i="1" smtClean="0">
                          <a:latin typeface="Cambria Math" panose="02040503050406030204" pitchFamily="18" charset="0"/>
                          <a:ea typeface="Cambria Math" panose="02040503050406030204" pitchFamily="18" charset="0"/>
                        </a:rPr>
                        <m:t>+</m:t>
                      </m:r>
                      <m:d>
                        <m:dPr>
                          <m:ctrlPr>
                            <a:rPr lang="en-US" altLang="ja-JP" sz="2400" i="1">
                              <a:latin typeface="Cambria Math" panose="02040503050406030204" pitchFamily="18" charset="0"/>
                              <a:ea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ea typeface="Cambria Math" panose="02040503050406030204" pitchFamily="18" charset="0"/>
                                </a:rPr>
                              </m:ctrlPr>
                            </m:mPr>
                            <m:mr>
                              <m:e>
                                <m:r>
                                  <m:rPr>
                                    <m:brk m:alnAt="7"/>
                                  </m:rPr>
                                  <a:rPr lang="en-US" altLang="ja-JP" sz="2400" i="1">
                                    <a:latin typeface="Cambria Math" panose="02040503050406030204" pitchFamily="18" charset="0"/>
                                    <a:ea typeface="Cambria Math" panose="02040503050406030204" pitchFamily="18" charset="0"/>
                                  </a:rPr>
                                  <m:t>𝑛</m:t>
                                </m:r>
                              </m:e>
                            </m:mr>
                            <m:mr>
                              <m:e>
                                <m:r>
                                  <a:rPr lang="en-US" altLang="ja-JP" sz="2400" b="0" i="1" smtClean="0">
                                    <a:latin typeface="Cambria Math" panose="02040503050406030204" pitchFamily="18" charset="0"/>
                                    <a:ea typeface="Cambria Math" panose="02040503050406030204" pitchFamily="18" charset="0"/>
                                  </a:rPr>
                                  <m:t>1</m:t>
                                </m:r>
                              </m:e>
                            </m:mr>
                          </m:m>
                        </m:e>
                      </m:d>
                      <m:sSup>
                        <m:sSupPr>
                          <m:ctrlPr>
                            <a:rPr lang="en-US" altLang="ja-JP" sz="2400" i="1">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𝑝</m:t>
                          </m:r>
                        </m:e>
                        <m:sup>
                          <m:r>
                            <a:rPr lang="en-US" altLang="ja-JP" sz="2400" b="0" i="1" smtClean="0">
                              <a:latin typeface="Cambria Math" panose="02040503050406030204" pitchFamily="18" charset="0"/>
                              <a:ea typeface="Cambria Math" panose="02040503050406030204" pitchFamily="18" charset="0"/>
                            </a:rPr>
                            <m:t>1</m:t>
                          </m:r>
                        </m:sup>
                      </m:sSup>
                      <m:sSup>
                        <m:sSupPr>
                          <m:ctrlPr>
                            <a:rPr lang="en-US" altLang="ja-JP" sz="2400" i="1">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𝑞</m:t>
                          </m:r>
                        </m:e>
                        <m:sup>
                          <m:r>
                            <a:rPr lang="en-US" altLang="ja-JP" sz="2400" i="1">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−1</m:t>
                          </m:r>
                        </m:sup>
                      </m:sSup>
                      <m:r>
                        <a:rPr lang="en-US" altLang="ja-JP" sz="2400" b="0" i="1" smtClean="0">
                          <a:latin typeface="Cambria Math" panose="02040503050406030204" pitchFamily="18" charset="0"/>
                          <a:ea typeface="Cambria Math" panose="02040503050406030204" pitchFamily="18" charset="0"/>
                        </a:rPr>
                        <m:t>+⋯+</m:t>
                      </m:r>
                      <m:d>
                        <m:dPr>
                          <m:ctrlPr>
                            <a:rPr lang="en-US" altLang="ja-JP" sz="2400" i="1">
                              <a:latin typeface="Cambria Math" panose="02040503050406030204" pitchFamily="18" charset="0"/>
                              <a:ea typeface="Cambria Math" panose="02040503050406030204" pitchFamily="18" charset="0"/>
                            </a:rPr>
                          </m:ctrlPr>
                        </m:dPr>
                        <m:e>
                          <m:m>
                            <m:mPr>
                              <m:mcs>
                                <m:mc>
                                  <m:mcPr>
                                    <m:count m:val="1"/>
                                    <m:mcJc m:val="center"/>
                                  </m:mcPr>
                                </m:mc>
                              </m:mcs>
                              <m:ctrlPr>
                                <a:rPr lang="en-US" altLang="ja-JP" sz="2400" i="1">
                                  <a:latin typeface="Cambria Math" panose="02040503050406030204" pitchFamily="18" charset="0"/>
                                  <a:ea typeface="Cambria Math" panose="02040503050406030204" pitchFamily="18" charset="0"/>
                                </a:rPr>
                              </m:ctrlPr>
                            </m:mPr>
                            <m:mr>
                              <m:e>
                                <m:r>
                                  <m:rPr>
                                    <m:brk m:alnAt="7"/>
                                  </m:rPr>
                                  <a:rPr lang="en-US" altLang="ja-JP" sz="2400" i="1">
                                    <a:latin typeface="Cambria Math" panose="02040503050406030204" pitchFamily="18" charset="0"/>
                                    <a:ea typeface="Cambria Math" panose="02040503050406030204" pitchFamily="18" charset="0"/>
                                  </a:rPr>
                                  <m:t>𝑛</m:t>
                                </m:r>
                              </m:e>
                            </m:mr>
                            <m:mr>
                              <m:e>
                                <m:r>
                                  <a:rPr lang="en-US" altLang="ja-JP" sz="2400" b="0" i="1" smtClean="0">
                                    <a:latin typeface="Cambria Math" panose="02040503050406030204" pitchFamily="18" charset="0"/>
                                    <a:ea typeface="Cambria Math" panose="02040503050406030204" pitchFamily="18" charset="0"/>
                                  </a:rPr>
                                  <m:t>𝑛</m:t>
                                </m:r>
                              </m:e>
                            </m:mr>
                          </m:m>
                        </m:e>
                      </m:d>
                      <m:sSup>
                        <m:sSupPr>
                          <m:ctrlPr>
                            <a:rPr lang="en-US" altLang="ja-JP" sz="2400" i="1">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𝑝</m:t>
                          </m:r>
                        </m:e>
                        <m:sup>
                          <m:r>
                            <a:rPr lang="en-US" altLang="ja-JP" sz="2400" b="0" i="1" smtClean="0">
                              <a:latin typeface="Cambria Math" panose="02040503050406030204" pitchFamily="18" charset="0"/>
                              <a:ea typeface="Cambria Math" panose="02040503050406030204" pitchFamily="18" charset="0"/>
                            </a:rPr>
                            <m:t>𝑛</m:t>
                          </m:r>
                        </m:sup>
                      </m:sSup>
                      <m:sSup>
                        <m:sSupPr>
                          <m:ctrlPr>
                            <a:rPr lang="en-US" altLang="ja-JP" sz="2400" i="1">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𝑞</m:t>
                          </m:r>
                        </m:e>
                        <m:sup>
                          <m:r>
                            <a:rPr lang="en-US" altLang="ja-JP" sz="2400" b="0" i="1" smtClean="0">
                              <a:latin typeface="Cambria Math" panose="02040503050406030204" pitchFamily="18" charset="0"/>
                              <a:ea typeface="Cambria Math" panose="02040503050406030204" pitchFamily="18" charset="0"/>
                            </a:rPr>
                            <m:t>0</m:t>
                          </m:r>
                        </m:sup>
                      </m:sSup>
                      <m:r>
                        <m:rPr>
                          <m:brk m:alnAt="2"/>
                        </m:rPr>
                        <a:rPr lang="en-US" altLang="ja-JP" sz="2400" b="0" i="1" smtClean="0">
                          <a:latin typeface="Cambria Math" panose="02040503050406030204" pitchFamily="18" charset="0"/>
                          <a:ea typeface="Cambria Math" panose="02040503050406030204" pitchFamily="18" charset="0"/>
                        </a:rPr>
                        <m:t>=</m:t>
                      </m:r>
                      <m:nary>
                        <m:naryPr>
                          <m:chr m:val="∑"/>
                          <m:ctrlPr>
                            <a:rPr lang="en-US" altLang="ja-JP" sz="2400" b="0" i="1" smtClean="0">
                              <a:latin typeface="Cambria Math" panose="02040503050406030204" pitchFamily="18" charset="0"/>
                              <a:ea typeface="Cambria Math" panose="02040503050406030204" pitchFamily="18" charset="0"/>
                            </a:rPr>
                          </m:ctrlPr>
                        </m:naryPr>
                        <m:sub>
                          <m:r>
                            <m:rPr>
                              <m:brk m:alnAt="23"/>
                            </m:rPr>
                            <a:rPr lang="en-US" altLang="ja-JP" sz="2400" b="0" i="1" smtClean="0">
                              <a:latin typeface="Cambria Math" panose="02040503050406030204" pitchFamily="18" charset="0"/>
                              <a:ea typeface="Cambria Math" panose="02040503050406030204" pitchFamily="18" charset="0"/>
                            </a:rPr>
                            <m:t>𝑥</m:t>
                          </m:r>
                          <m:r>
                            <a:rPr lang="en-US" altLang="ja-JP" sz="2400" b="0" i="1" smtClean="0">
                              <a:latin typeface="Cambria Math" panose="02040503050406030204" pitchFamily="18" charset="0"/>
                              <a:ea typeface="Cambria Math" panose="02040503050406030204" pitchFamily="18" charset="0"/>
                            </a:rPr>
                            <m:t>=0</m:t>
                          </m:r>
                        </m:sub>
                        <m:sup>
                          <m:r>
                            <a:rPr lang="en-US" altLang="ja-JP" sz="2400" b="0" i="1" smtClean="0">
                              <a:latin typeface="Cambria Math" panose="02040503050406030204" pitchFamily="18" charset="0"/>
                              <a:ea typeface="Cambria Math" panose="02040503050406030204" pitchFamily="18" charset="0"/>
                            </a:rPr>
                            <m:t>𝑛</m:t>
                          </m:r>
                        </m:sup>
                        <m:e>
                          <m:d>
                            <m:dPr>
                              <m:ctrlPr>
                                <a:rPr lang="en-US" altLang="ja-JP" sz="2400" b="0" i="1" smtClean="0">
                                  <a:latin typeface="Cambria Math" panose="02040503050406030204" pitchFamily="18" charset="0"/>
                                  <a:ea typeface="Cambria Math" panose="02040503050406030204" pitchFamily="18" charset="0"/>
                                </a:rPr>
                              </m:ctrlPr>
                            </m:dPr>
                            <m:e>
                              <m:m>
                                <m:mPr>
                                  <m:mcs>
                                    <m:mc>
                                      <m:mcPr>
                                        <m:count m:val="1"/>
                                        <m:mcJc m:val="center"/>
                                      </m:mcPr>
                                    </m:mc>
                                  </m:mcs>
                                  <m:ctrlPr>
                                    <a:rPr lang="en-US" altLang="ja-JP" sz="2400" b="0" i="1" smtClean="0">
                                      <a:latin typeface="Cambria Math" panose="02040503050406030204" pitchFamily="18" charset="0"/>
                                      <a:ea typeface="Cambria Math" panose="02040503050406030204" pitchFamily="18" charset="0"/>
                                    </a:rPr>
                                  </m:ctrlPr>
                                </m:mPr>
                                <m:mr>
                                  <m:e>
                                    <m:r>
                                      <m:rPr>
                                        <m:brk m:alnAt="7"/>
                                      </m:rPr>
                                      <a:rPr lang="en-US" altLang="ja-JP" sz="2400" b="0" i="1" smtClean="0">
                                        <a:latin typeface="Cambria Math" panose="02040503050406030204" pitchFamily="18" charset="0"/>
                                        <a:ea typeface="Cambria Math" panose="02040503050406030204" pitchFamily="18" charset="0"/>
                                      </a:rPr>
                                      <m:t>𝑛</m:t>
                                    </m:r>
                                  </m:e>
                                </m:mr>
                                <m:mr>
                                  <m:e>
                                    <m:r>
                                      <a:rPr lang="en-US" altLang="ja-JP" sz="2400" b="0" i="1" smtClean="0">
                                        <a:latin typeface="Cambria Math" panose="02040503050406030204" pitchFamily="18" charset="0"/>
                                        <a:ea typeface="Cambria Math" panose="02040503050406030204" pitchFamily="18" charset="0"/>
                                      </a:rPr>
                                      <m:t>𝑥</m:t>
                                    </m:r>
                                  </m:e>
                                </m:mr>
                              </m:m>
                            </m:e>
                          </m:d>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𝑝</m:t>
                              </m:r>
                            </m:e>
                            <m:sup>
                              <m:r>
                                <a:rPr lang="en-US" altLang="ja-JP" sz="2400" b="0" i="1" smtClean="0">
                                  <a:latin typeface="Cambria Math" panose="02040503050406030204" pitchFamily="18" charset="0"/>
                                  <a:ea typeface="Cambria Math" panose="02040503050406030204" pitchFamily="18" charset="0"/>
                                </a:rPr>
                                <m:t>𝑥</m:t>
                              </m:r>
                            </m:sup>
                          </m:sSup>
                          <m:sSup>
                            <m:sSupPr>
                              <m:ctrlPr>
                                <a:rPr lang="en-US" altLang="ja-JP" sz="2400" b="0" i="1" smtClean="0">
                                  <a:latin typeface="Cambria Math" panose="02040503050406030204" pitchFamily="18" charset="0"/>
                                  <a:ea typeface="Cambria Math" panose="02040503050406030204" pitchFamily="18" charset="0"/>
                                </a:rPr>
                              </m:ctrlPr>
                            </m:sSupPr>
                            <m:e>
                              <m:r>
                                <a:rPr lang="en-US" altLang="ja-JP" sz="2400" b="0" i="1" smtClean="0">
                                  <a:latin typeface="Cambria Math" panose="02040503050406030204" pitchFamily="18" charset="0"/>
                                  <a:ea typeface="Cambria Math" panose="02040503050406030204" pitchFamily="18" charset="0"/>
                                </a:rPr>
                                <m:t>𝑞</m:t>
                              </m:r>
                            </m:e>
                            <m:sup>
                              <m:r>
                                <a:rPr lang="en-US" altLang="ja-JP" sz="2400" b="0" i="1" smtClean="0">
                                  <a:latin typeface="Cambria Math" panose="02040503050406030204" pitchFamily="18" charset="0"/>
                                  <a:ea typeface="Cambria Math" panose="02040503050406030204" pitchFamily="18" charset="0"/>
                                </a:rPr>
                                <m:t>𝑛</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𝑥</m:t>
                              </m:r>
                            </m:sup>
                          </m:sSup>
                        </m:e>
                      </m:nary>
                    </m:oMath>
                  </m:oMathPara>
                </a14:m>
                <a:endParaRPr kumimoji="1" lang="ja-JP" altLang="en-US" sz="24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201045" y="2620075"/>
                <a:ext cx="6741909" cy="1563057"/>
              </a:xfrm>
              <a:prstGeom prst="rect">
                <a:avLst/>
              </a:prstGeom>
              <a:blipFill>
                <a:blip r:embed="rId2"/>
                <a:stretch>
                  <a:fillRect r="-4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506276" y="5207377"/>
                <a:ext cx="1584601"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𝑝</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𝑞</m:t>
                      </m:r>
                      <m:r>
                        <a:rPr kumimoji="1" lang="en-US" altLang="ja-JP" sz="2800" b="0" i="1" smtClean="0">
                          <a:latin typeface="Cambria Math" panose="02040503050406030204" pitchFamily="18" charset="0"/>
                        </a:rPr>
                        <m:t>=1</m:t>
                      </m:r>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506276" y="5207377"/>
                <a:ext cx="1584601" cy="43088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3923928" y="4918547"/>
                <a:ext cx="4168000" cy="10085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kumimoji="1" lang="ja-JP" altLang="en-US"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=0</m:t>
                          </m:r>
                        </m:sub>
                        <m:sup>
                          <m:r>
                            <a:rPr kumimoji="1" lang="en-US" altLang="ja-JP" sz="2400" b="0" i="1" smtClean="0">
                              <a:latin typeface="Cambria Math" panose="02040503050406030204" pitchFamily="18" charset="0"/>
                            </a:rPr>
                            <m:t>𝑛</m:t>
                          </m:r>
                        </m:sup>
                        <m:e>
                          <m:d>
                            <m:dPr>
                              <m:ctrlPr>
                                <a:rPr kumimoji="1" lang="en-US" altLang="ja-JP" sz="2400" i="1" smtClean="0">
                                  <a:latin typeface="Cambria Math" panose="02040503050406030204" pitchFamily="18" charset="0"/>
                                </a:rPr>
                              </m:ctrlPr>
                            </m:dPr>
                            <m:e>
                              <m:m>
                                <m:mPr>
                                  <m:mcs>
                                    <m:mc>
                                      <m:mcPr>
                                        <m:count m:val="1"/>
                                        <m:mcJc m:val="center"/>
                                      </m:mcPr>
                                    </m:mc>
                                  </m:mcs>
                                  <m:ctrlPr>
                                    <a:rPr kumimoji="1" lang="en-US" altLang="ja-JP" sz="2400" i="1" smtClean="0">
                                      <a:latin typeface="Cambria Math" panose="02040503050406030204" pitchFamily="18" charset="0"/>
                                    </a:rPr>
                                  </m:ctrlPr>
                                </m:mPr>
                                <m:mr>
                                  <m:e>
                                    <m:r>
                                      <m:rPr>
                                        <m:brk m:alnAt="7"/>
                                      </m:rPr>
                                      <a:rPr kumimoji="1" lang="en-US" altLang="ja-JP" sz="2400" b="0" i="1" smtClean="0">
                                        <a:latin typeface="Cambria Math" panose="02040503050406030204" pitchFamily="18" charset="0"/>
                                      </a:rPr>
                                      <m:t>𝑛</m:t>
                                    </m:r>
                                  </m:e>
                                </m:mr>
                                <m:mr>
                                  <m:e>
                                    <m:r>
                                      <a:rPr kumimoji="1" lang="en-US" altLang="ja-JP" sz="2400" b="0" i="1" smtClean="0">
                                        <a:latin typeface="Cambria Math" panose="02040503050406030204" pitchFamily="18" charset="0"/>
                                      </a:rPr>
                                      <m:t>𝑥</m:t>
                                    </m:r>
                                  </m:e>
                                </m:mr>
                              </m:m>
                            </m:e>
                          </m:d>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𝑝</m:t>
                              </m:r>
                            </m:e>
                            <m:sup>
                              <m:r>
                                <a:rPr kumimoji="1" lang="en-US" altLang="ja-JP" sz="2400" b="0" i="1" smtClean="0">
                                  <a:latin typeface="Cambria Math" panose="02040503050406030204" pitchFamily="18" charset="0"/>
                                </a:rPr>
                                <m:t>𝑥</m:t>
                              </m:r>
                            </m:sup>
                          </m:sSup>
                          <m:sSup>
                            <m:sSupPr>
                              <m:ctrlPr>
                                <a:rPr kumimoji="1" lang="en-US" altLang="ja-JP" sz="2400" i="1" smtClean="0">
                                  <a:latin typeface="Cambria Math" panose="02040503050406030204" pitchFamily="18" charset="0"/>
                                </a:rPr>
                              </m:ctrlPr>
                            </m:sSupPr>
                            <m:e>
                              <m:r>
                                <a:rPr kumimoji="1" lang="en-US" altLang="ja-JP" sz="2400" b="0" i="1" smtClean="0">
                                  <a:latin typeface="Cambria Math" panose="02040503050406030204" pitchFamily="18" charset="0"/>
                                </a:rPr>
                                <m:t>𝑞</m:t>
                              </m:r>
                            </m:e>
                            <m:sup>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sup>
                          </m:sSup>
                        </m:e>
                      </m:nary>
                      <m:r>
                        <a:rPr kumimoji="1" lang="en-US" altLang="ja-JP" sz="2400" b="0" i="1" smtClean="0">
                          <a:latin typeface="Cambria Math" panose="02040503050406030204" pitchFamily="18" charset="0"/>
                        </a:rPr>
                        <m:t>=</m:t>
                      </m:r>
                      <m:sSup>
                        <m:sSupPr>
                          <m:ctrlPr>
                            <a:rPr kumimoji="1" lang="en-US" altLang="ja-JP" sz="2400" b="0" i="1" smtClean="0">
                              <a:latin typeface="Cambria Math" panose="02040503050406030204" pitchFamily="18" charset="0"/>
                            </a:rPr>
                          </m:ctrlPr>
                        </m:sSupPr>
                        <m:e>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𝑝</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𝑞</m:t>
                              </m:r>
                            </m:e>
                          </m:d>
                        </m:e>
                        <m:sup>
                          <m:r>
                            <a:rPr kumimoji="1" lang="en-US" altLang="ja-JP" sz="2400" b="0" i="1" smtClean="0">
                              <a:latin typeface="Cambria Math" panose="02040503050406030204" pitchFamily="18" charset="0"/>
                            </a:rPr>
                            <m:t>𝑛</m:t>
                          </m:r>
                        </m:sup>
                      </m:sSup>
                      <m:r>
                        <a:rPr kumimoji="1" lang="en-US" altLang="ja-JP" sz="2400" b="0" i="1" smtClean="0">
                          <a:latin typeface="Cambria Math" panose="02040503050406030204" pitchFamily="18" charset="0"/>
                        </a:rPr>
                        <m:t>=1</m:t>
                      </m:r>
                    </m:oMath>
                  </m:oMathPara>
                </a14:m>
                <a:endParaRPr kumimoji="1" lang="ja-JP" altLang="en-US" sz="24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3923928" y="4918547"/>
                <a:ext cx="4168000" cy="1008546"/>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1180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実際的問題への２項分布の適用</a:t>
            </a:r>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a:t>テキスト </a:t>
            </a:r>
            <a:r>
              <a:rPr kumimoji="1" lang="en-US" altLang="ja-JP" dirty="0"/>
              <a:t>p.97 </a:t>
            </a:r>
            <a:r>
              <a:rPr kumimoji="1" lang="ja-JP" altLang="en-US" dirty="0"/>
              <a:t>から </a:t>
            </a:r>
            <a:r>
              <a:rPr lang="en-US" altLang="ja-JP" dirty="0"/>
              <a:t>p.100 </a:t>
            </a:r>
            <a:r>
              <a:rPr lang="ja-JP" altLang="en-US" dirty="0"/>
              <a:t>までの，３つの例題をよく検討せよ．</a:t>
            </a:r>
            <a:endParaRPr lang="en-US" altLang="ja-JP" dirty="0"/>
          </a:p>
          <a:p>
            <a:pPr lvl="1"/>
            <a:r>
              <a:rPr lang="ja-JP" altLang="en-US" dirty="0"/>
              <a:t>例３の最後に行っている補間は「エクセルを利用した２項分布の確率計算」（</a:t>
            </a:r>
            <a:r>
              <a:rPr lang="en-US" altLang="ja-JP" dirty="0"/>
              <a:t>binom_2016.pptx</a:t>
            </a:r>
            <a:r>
              <a:rPr lang="ja-JP" altLang="en-US" dirty="0"/>
              <a:t>）を参照のこと．（エクセルを使えば補間は必要ない）</a:t>
            </a:r>
            <a:endParaRPr lang="en-US" altLang="ja-JP" dirty="0"/>
          </a:p>
          <a:p>
            <a:pPr lvl="1"/>
            <a:r>
              <a:rPr lang="ja-JP" altLang="en-US" dirty="0"/>
              <a:t>電卓，あるいは，付録の表</a:t>
            </a:r>
            <a:r>
              <a:rPr lang="en-US" altLang="ja-JP" dirty="0">
                <a:latin typeface="Times New Roman" pitchFamily="18" charset="0"/>
                <a:cs typeface="Times New Roman" pitchFamily="18" charset="0"/>
              </a:rPr>
              <a:t>II</a:t>
            </a:r>
            <a:r>
              <a:rPr lang="ja-JP" altLang="en-US" dirty="0"/>
              <a:t>および表</a:t>
            </a:r>
            <a:r>
              <a:rPr lang="en-US" altLang="ja-JP" dirty="0">
                <a:latin typeface="Times New Roman" pitchFamily="18" charset="0"/>
                <a:cs typeface="Times New Roman" pitchFamily="18" charset="0"/>
              </a:rPr>
              <a:t>III</a:t>
            </a:r>
            <a:r>
              <a:rPr lang="ja-JP" altLang="en-US" dirty="0"/>
              <a:t>を用いて問題を解けるようにする．</a:t>
            </a:r>
            <a:endParaRPr lang="en-US" altLang="ja-JP" dirty="0"/>
          </a:p>
          <a:p>
            <a:r>
              <a:rPr lang="ja-JP" altLang="en-US" dirty="0"/>
              <a:t>試行はすべて独立でなければならないことに注意．</a:t>
            </a:r>
            <a:endParaRPr lang="en-US" altLang="ja-JP" dirty="0"/>
          </a:p>
          <a:p>
            <a:pPr lvl="1"/>
            <a:r>
              <a:rPr kumimoji="1" lang="ja-JP" altLang="en-US" dirty="0"/>
              <a:t>章末問題</a:t>
            </a:r>
            <a:r>
              <a:rPr kumimoji="1" lang="en-US" altLang="ja-JP" dirty="0"/>
              <a:t>10</a:t>
            </a:r>
            <a:r>
              <a:rPr kumimoji="1" lang="ja-JP" altLang="en-US" dirty="0"/>
              <a:t>および</a:t>
            </a:r>
            <a:r>
              <a:rPr kumimoji="1" lang="en-US" altLang="ja-JP" dirty="0"/>
              <a:t>11</a:t>
            </a:r>
            <a:r>
              <a:rPr kumimoji="1" lang="ja-JP" altLang="en-US" dirty="0"/>
              <a:t>参照</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a:t>
            </a:r>
            <a:r>
              <a:rPr lang="ja-JP" altLang="en-US" dirty="0"/>
              <a:t>課題（１）</a:t>
            </a:r>
            <a:endParaRPr kumimoji="1" lang="ja-JP" altLang="en-US" dirty="0"/>
          </a:p>
        </p:txBody>
      </p:sp>
      <p:sp>
        <p:nvSpPr>
          <p:cNvPr id="3" name="コンテンツ プレースホルダー 2"/>
          <p:cNvSpPr>
            <a:spLocks noGrp="1"/>
          </p:cNvSpPr>
          <p:nvPr>
            <p:ph idx="1"/>
          </p:nvPr>
        </p:nvSpPr>
        <p:spPr/>
        <p:txBody>
          <a:bodyPr/>
          <a:lstStyle/>
          <a:p>
            <a:pPr marL="514350" indent="-514350">
              <a:buFont typeface="+mj-lt"/>
              <a:buAutoNum type="arabicPeriod"/>
            </a:pPr>
            <a:r>
              <a:rPr lang="ja-JP" altLang="en-US" dirty="0">
                <a:solidFill>
                  <a:schemeClr val="bg1">
                    <a:lumMod val="75000"/>
                  </a:schemeClr>
                </a:solidFill>
              </a:rPr>
              <a:t>例題１（テキスト</a:t>
            </a:r>
            <a:r>
              <a:rPr lang="en-US" altLang="ja-JP" dirty="0">
                <a:solidFill>
                  <a:schemeClr val="bg1">
                    <a:lumMod val="75000"/>
                  </a:schemeClr>
                </a:solidFill>
              </a:rPr>
              <a:t>p.97-98</a:t>
            </a:r>
            <a:r>
              <a:rPr lang="ja-JP" altLang="en-US" dirty="0">
                <a:solidFill>
                  <a:schemeClr val="bg1">
                    <a:lumMod val="75000"/>
                  </a:schemeClr>
                </a:solidFill>
              </a:rPr>
              <a:t>）について，あなたが授業者になったつもりで，解説を行うための</a:t>
            </a:r>
            <a:r>
              <a:rPr lang="en-US" altLang="ja-JP" dirty="0">
                <a:solidFill>
                  <a:schemeClr val="bg1">
                    <a:lumMod val="75000"/>
                  </a:schemeClr>
                </a:solidFill>
              </a:rPr>
              <a:t>PowerPoint </a:t>
            </a:r>
            <a:r>
              <a:rPr lang="ja-JP" altLang="en-US" dirty="0">
                <a:solidFill>
                  <a:schemeClr val="bg1">
                    <a:lumMod val="75000"/>
                  </a:schemeClr>
                </a:solidFill>
              </a:rPr>
              <a:t>スライドを作成しなさい．</a:t>
            </a:r>
            <a:endParaRPr lang="en-US" altLang="ja-JP" dirty="0">
              <a:solidFill>
                <a:schemeClr val="bg1">
                  <a:lumMod val="75000"/>
                </a:schemeClr>
              </a:solidFill>
            </a:endParaRPr>
          </a:p>
          <a:p>
            <a:pPr marL="514350" indent="-514350">
              <a:buFont typeface="+mj-lt"/>
              <a:buAutoNum type="arabicPeriod"/>
            </a:pPr>
            <a:r>
              <a:rPr lang="ja-JP" altLang="en-US" dirty="0"/>
              <a:t>「エクセルを利用した２項分布の確率計算」（</a:t>
            </a:r>
            <a:r>
              <a:rPr lang="en-US" altLang="ja-JP" dirty="0"/>
              <a:t>binom_2016.pptx</a:t>
            </a:r>
            <a:r>
              <a:rPr lang="ja-JP" altLang="en-US" dirty="0"/>
              <a:t>）を行いなさい．</a:t>
            </a:r>
            <a:endParaRPr lang="en-US" altLang="ja-JP" dirty="0"/>
          </a:p>
        </p:txBody>
      </p:sp>
      <p:sp>
        <p:nvSpPr>
          <p:cNvPr id="4" name="テキスト ボックス 3"/>
          <p:cNvSpPr txBox="1"/>
          <p:nvPr/>
        </p:nvSpPr>
        <p:spPr>
          <a:xfrm>
            <a:off x="899592" y="5214391"/>
            <a:ext cx="5361468" cy="461665"/>
          </a:xfrm>
          <a:prstGeom prst="rect">
            <a:avLst/>
          </a:prstGeom>
          <a:noFill/>
        </p:spPr>
        <p:txBody>
          <a:bodyPr wrap="none" rtlCol="0">
            <a:spAutoFit/>
          </a:bodyPr>
          <a:lstStyle/>
          <a:p>
            <a:r>
              <a:rPr kumimoji="1" lang="ja-JP" altLang="en-US" sz="2400" dirty="0"/>
              <a:t>ファイルを </a:t>
            </a:r>
            <a:r>
              <a:rPr kumimoji="1" lang="en-US" altLang="ja-JP" sz="2400" dirty="0"/>
              <a:t>Course Power  </a:t>
            </a:r>
            <a:r>
              <a:rPr lang="ja-JP" altLang="en-US" sz="2400" dirty="0"/>
              <a:t>から</a:t>
            </a:r>
            <a:r>
              <a:rPr kumimoji="1" lang="ja-JP" altLang="en-US" sz="2400" dirty="0"/>
              <a:t>提出する．</a:t>
            </a:r>
          </a:p>
        </p:txBody>
      </p:sp>
    </p:spTree>
    <p:extLst>
      <p:ext uri="{BB962C8B-B14F-4D97-AF65-F5344CB8AC3E}">
        <p14:creationId xmlns:p14="http://schemas.microsoft.com/office/powerpoint/2010/main" val="4160299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2.</a:t>
            </a:r>
            <a:r>
              <a:rPr lang="ja-JP" altLang="en-US" dirty="0"/>
              <a:t>　２項分布の性質</a:t>
            </a:r>
            <a:endParaRPr kumimoji="1" lang="ja-JP" alt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1844824"/>
            <a:ext cx="587024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直線矢印コネクタ 5"/>
          <p:cNvCxnSpPr/>
          <p:nvPr/>
        </p:nvCxnSpPr>
        <p:spPr>
          <a:xfrm flipV="1">
            <a:off x="3660845" y="4653136"/>
            <a:ext cx="0" cy="11521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843808" y="5891104"/>
            <a:ext cx="203132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dirty="0"/>
              <a:t>平均（分布の中心）</a:t>
            </a:r>
          </a:p>
        </p:txBody>
      </p:sp>
      <p:sp>
        <p:nvSpPr>
          <p:cNvPr id="9" name="テキスト ボックス 8"/>
          <p:cNvSpPr txBox="1"/>
          <p:nvPr/>
        </p:nvSpPr>
        <p:spPr>
          <a:xfrm>
            <a:off x="3626159" y="2603444"/>
            <a:ext cx="347242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dirty="0"/>
              <a:t>分散</a:t>
            </a:r>
            <a:r>
              <a:rPr kumimoji="1" lang="ja-JP" altLang="en-US" dirty="0"/>
              <a:t>（平均まわりの変動の大きさ）</a:t>
            </a:r>
          </a:p>
        </p:txBody>
      </p:sp>
      <p:cxnSp>
        <p:nvCxnSpPr>
          <p:cNvPr id="10" name="直線矢印コネクタ 9"/>
          <p:cNvCxnSpPr/>
          <p:nvPr/>
        </p:nvCxnSpPr>
        <p:spPr>
          <a:xfrm flipH="1">
            <a:off x="3813244" y="3212976"/>
            <a:ext cx="1982891"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t>記述統計の復習</a:t>
            </a:r>
          </a:p>
        </p:txBody>
      </p:sp>
      <p:sp>
        <p:nvSpPr>
          <p:cNvPr id="6" name="コンテンツ プレースホルダー 5"/>
          <p:cNvSpPr>
            <a:spLocks noGrp="1"/>
          </p:cNvSpPr>
          <p:nvPr>
            <p:ph idx="1"/>
          </p:nvPr>
        </p:nvSpPr>
        <p:spPr/>
        <p:txBody>
          <a:bodyPr/>
          <a:lstStyle/>
          <a:p>
            <a:r>
              <a:rPr kumimoji="1" lang="ja-JP" altLang="en-US" dirty="0"/>
              <a:t>それぞれ</a:t>
            </a:r>
            <a:r>
              <a:rPr kumimoji="1" lang="en-US" altLang="ja-JP" dirty="0"/>
              <a:t>10</a:t>
            </a:r>
            <a:r>
              <a:rPr kumimoji="1" lang="ja-JP" altLang="en-US" dirty="0"/>
              <a:t>人の</a:t>
            </a:r>
            <a:r>
              <a:rPr lang="ja-JP" altLang="en-US" dirty="0"/>
              <a:t>，</a:t>
            </a:r>
            <a:r>
              <a:rPr kumimoji="1" lang="en-US" altLang="ja-JP" dirty="0"/>
              <a:t>A</a:t>
            </a:r>
            <a:r>
              <a:rPr kumimoji="1" lang="ja-JP" altLang="en-US" dirty="0"/>
              <a:t>グループと</a:t>
            </a:r>
            <a:r>
              <a:rPr kumimoji="1" lang="en-US" altLang="ja-JP" dirty="0"/>
              <a:t>B</a:t>
            </a:r>
            <a:r>
              <a:rPr kumimoji="1" lang="ja-JP" altLang="en-US" dirty="0"/>
              <a:t>グループの得点分布．分散が大きいのはどちら？</a:t>
            </a:r>
          </a:p>
        </p:txBody>
      </p:sp>
      <p:sp>
        <p:nvSpPr>
          <p:cNvPr id="8" name="テキスト ボックス 7"/>
          <p:cNvSpPr txBox="1"/>
          <p:nvPr/>
        </p:nvSpPr>
        <p:spPr>
          <a:xfrm>
            <a:off x="6005009" y="2893685"/>
            <a:ext cx="2653952" cy="2308324"/>
          </a:xfrm>
          <a:prstGeom prst="rect">
            <a:avLst/>
          </a:prstGeom>
          <a:noFill/>
        </p:spPr>
        <p:txBody>
          <a:bodyPr wrap="square" rtlCol="0">
            <a:spAutoFit/>
          </a:bodyPr>
          <a:lstStyle/>
          <a:p>
            <a:r>
              <a:rPr lang="en-US" altLang="ja-JP" sz="2400" dirty="0" err="1"/>
              <a:t>CoursePower</a:t>
            </a:r>
            <a:r>
              <a:rPr lang="en-US" altLang="ja-JP" sz="2400" dirty="0"/>
              <a:t> </a:t>
            </a:r>
            <a:r>
              <a:rPr lang="ja-JP" altLang="en-US" sz="2400" dirty="0"/>
              <a:t>にアクセスして，３０秒で直観を回答する．その後，実際に分散を計算して回答する．</a:t>
            </a:r>
            <a:endParaRPr kumimoji="1" lang="ja-JP" altLang="en-US" sz="2400" dirty="0"/>
          </a:p>
        </p:txBody>
      </p:sp>
      <p:graphicFrame>
        <p:nvGraphicFramePr>
          <p:cNvPr id="10" name="グラフ 9"/>
          <p:cNvGraphicFramePr>
            <a:graphicFrameLocks/>
          </p:cNvGraphicFramePr>
          <p:nvPr>
            <p:extLst>
              <p:ext uri="{D42A27DB-BD31-4B8C-83A1-F6EECF244321}">
                <p14:modId xmlns:p14="http://schemas.microsoft.com/office/powerpoint/2010/main" val="1565697735"/>
              </p:ext>
            </p:extLst>
          </p:nvPr>
        </p:nvGraphicFramePr>
        <p:xfrm>
          <a:off x="539552" y="2893685"/>
          <a:ext cx="5544616" cy="29835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0547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分散は平均まわりの変動の大きさを表している．</a:t>
            </a:r>
            <a:endParaRPr kumimoji="1" lang="en-US" altLang="ja-JP" dirty="0"/>
          </a:p>
          <a:p>
            <a:r>
              <a:rPr lang="ja-JP" altLang="en-US" dirty="0"/>
              <a:t>直観的には，平均の位置から見て，左右の広がりが広いほど分散は大きい．</a:t>
            </a:r>
            <a:endParaRPr kumimoji="1" lang="ja-JP" altLang="en-US" dirty="0"/>
          </a:p>
        </p:txBody>
      </p:sp>
    </p:spTree>
    <p:extLst>
      <p:ext uri="{BB962C8B-B14F-4D97-AF65-F5344CB8AC3E}">
        <p14:creationId xmlns:p14="http://schemas.microsoft.com/office/powerpoint/2010/main" val="2863787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この章で学ぶこと</a:t>
            </a:r>
          </a:p>
        </p:txBody>
      </p:sp>
      <p:sp>
        <p:nvSpPr>
          <p:cNvPr id="3" name="コンテンツ プレースホルダ 2"/>
          <p:cNvSpPr>
            <a:spLocks noGrp="1"/>
          </p:cNvSpPr>
          <p:nvPr>
            <p:ph idx="1"/>
          </p:nvPr>
        </p:nvSpPr>
        <p:spPr/>
        <p:txBody>
          <a:bodyPr/>
          <a:lstStyle/>
          <a:p>
            <a:r>
              <a:rPr kumimoji="1" lang="ja-JP" altLang="en-US" dirty="0"/>
              <a:t>代表的な２つの確率分布の導入</a:t>
            </a:r>
            <a:endParaRPr kumimoji="1" lang="en-US" altLang="ja-JP" dirty="0"/>
          </a:p>
          <a:p>
            <a:pPr lvl="1"/>
            <a:r>
              <a:rPr lang="ja-JP" altLang="en-US" dirty="0"/>
              <a:t>２項分布（離散型）</a:t>
            </a:r>
            <a:endParaRPr lang="en-US" altLang="ja-JP" dirty="0"/>
          </a:p>
          <a:p>
            <a:pPr lvl="1"/>
            <a:r>
              <a:rPr kumimoji="1" lang="ja-JP" altLang="en-US" dirty="0"/>
              <a:t>正規分布（連続型）</a:t>
            </a:r>
            <a:endParaRPr kumimoji="1" lang="en-US" altLang="ja-JP" dirty="0"/>
          </a:p>
          <a:p>
            <a:r>
              <a:rPr lang="ja-JP" altLang="en-US" dirty="0"/>
              <a:t>２項分布の正規近似</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２項分布の平均と分散</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a:t>平均 </a:t>
            </a:r>
            <a:r>
              <a:rPr kumimoji="1" lang="en-US" altLang="ja-JP" i="1" dirty="0" err="1">
                <a:latin typeface="Times New Roman" pitchFamily="18" charset="0"/>
                <a:cs typeface="Times New Roman" pitchFamily="18" charset="0"/>
              </a:rPr>
              <a:t>np</a:t>
            </a:r>
            <a:r>
              <a:rPr kumimoji="1" lang="en-US" altLang="ja-JP" dirty="0"/>
              <a:t> </a:t>
            </a:r>
            <a:r>
              <a:rPr kumimoji="1" lang="ja-JP" altLang="en-US" dirty="0" err="1"/>
              <a:t>，</a:t>
            </a:r>
            <a:r>
              <a:rPr lang="ja-JP" altLang="en-US" dirty="0"/>
              <a:t>分散 </a:t>
            </a:r>
            <a:r>
              <a:rPr lang="en-US" altLang="ja-JP" i="1" dirty="0" err="1">
                <a:latin typeface="Times New Roman" pitchFamily="18" charset="0"/>
                <a:cs typeface="Times New Roman" pitchFamily="18" charset="0"/>
              </a:rPr>
              <a:t>npq</a:t>
            </a:r>
            <a:endParaRPr lang="en-US" altLang="ja-JP" i="1" dirty="0">
              <a:latin typeface="Times New Roman" pitchFamily="18" charset="0"/>
              <a:cs typeface="Times New Roman" pitchFamily="18" charset="0"/>
            </a:endParaRPr>
          </a:p>
          <a:p>
            <a:pPr lvl="1">
              <a:buFont typeface="Wingdings" pitchFamily="2" charset="2"/>
              <a:buChar char="Ø"/>
            </a:pPr>
            <a:r>
              <a:rPr lang="ja-JP" altLang="en-US" i="1" dirty="0">
                <a:latin typeface="Times New Roman" pitchFamily="18" charset="0"/>
                <a:cs typeface="Times New Roman" pitchFamily="18" charset="0"/>
              </a:rPr>
              <a:t>　</a:t>
            </a:r>
            <a:r>
              <a:rPr lang="en-US" altLang="ja-JP" i="1" dirty="0">
                <a:latin typeface="Times New Roman" pitchFamily="18" charset="0"/>
                <a:cs typeface="Times New Roman" pitchFamily="18" charset="0"/>
              </a:rPr>
              <a:t>q</a:t>
            </a:r>
            <a:r>
              <a:rPr lang="ja-JP" altLang="en-US" i="1" dirty="0">
                <a:latin typeface="Times New Roman" pitchFamily="18" charset="0"/>
                <a:cs typeface="Times New Roman" pitchFamily="18" charset="0"/>
              </a:rPr>
              <a:t> </a:t>
            </a:r>
            <a:r>
              <a:rPr lang="ja-JP" altLang="en-US" dirty="0">
                <a:latin typeface="Times New Roman" pitchFamily="18" charset="0"/>
                <a:cs typeface="Times New Roman" pitchFamily="18" charset="0"/>
              </a:rPr>
              <a:t>は「失敗」の確率，すなわち，</a:t>
            </a:r>
            <a:r>
              <a:rPr lang="en-US" altLang="ja-JP" dirty="0">
                <a:latin typeface="Times New Roman" pitchFamily="18" charset="0"/>
                <a:cs typeface="Times New Roman" pitchFamily="18" charset="0"/>
              </a:rPr>
              <a:t>1 – </a:t>
            </a:r>
            <a:r>
              <a:rPr lang="en-US" altLang="ja-JP" i="1" dirty="0">
                <a:latin typeface="Times New Roman" pitchFamily="18" charset="0"/>
                <a:cs typeface="Times New Roman" pitchFamily="18" charset="0"/>
              </a:rPr>
              <a:t>p</a:t>
            </a:r>
          </a:p>
          <a:p>
            <a:pPr lvl="1">
              <a:buFont typeface="Wingdings" pitchFamily="2" charset="2"/>
              <a:buChar char="Ø"/>
            </a:pPr>
            <a:r>
              <a:rPr lang="ja-JP" altLang="en-US" dirty="0">
                <a:latin typeface="Times New Roman" pitchFamily="18" charset="0"/>
                <a:cs typeface="Times New Roman" pitchFamily="18" charset="0"/>
              </a:rPr>
              <a:t>　この性質は覚えておくとよい</a:t>
            </a:r>
            <a:endParaRPr lang="en-US" altLang="ja-JP" dirty="0">
              <a:latin typeface="Times New Roman" pitchFamily="18" charset="0"/>
              <a:cs typeface="Times New Roman" pitchFamily="18" charset="0"/>
            </a:endParaRPr>
          </a:p>
          <a:p>
            <a:r>
              <a:rPr lang="ja-JP" altLang="en-US" dirty="0">
                <a:latin typeface="Times New Roman" pitchFamily="18" charset="0"/>
                <a:cs typeface="Times New Roman" pitchFamily="18" charset="0"/>
              </a:rPr>
              <a:t>この性質を証明する方法はいくつかあるが，もっとも簡単なのは，１回のベルヌーイ試行での平均と分散を考えるもの．</a:t>
            </a:r>
            <a:endParaRPr lang="en-US" altLang="ja-JP" dirty="0">
              <a:latin typeface="Times New Roman" pitchFamily="18" charset="0"/>
              <a:cs typeface="Times New Roman" pitchFamily="18" charset="0"/>
            </a:endParaRPr>
          </a:p>
          <a:p>
            <a:pPr lvl="1"/>
            <a:r>
              <a:rPr lang="ja-JP" altLang="en-US" dirty="0">
                <a:latin typeface="Times New Roman" pitchFamily="18" charset="0"/>
                <a:cs typeface="Times New Roman" pitchFamily="18" charset="0"/>
              </a:rPr>
              <a:t>章末問題</a:t>
            </a:r>
            <a:r>
              <a:rPr lang="en-US" altLang="ja-JP" dirty="0">
                <a:latin typeface="Times New Roman" pitchFamily="18" charset="0"/>
                <a:cs typeface="Times New Roman" pitchFamily="18" charset="0"/>
              </a:rPr>
              <a:t>5-14, 15</a:t>
            </a:r>
            <a:r>
              <a:rPr lang="ja-JP" altLang="en-US" dirty="0">
                <a:latin typeface="Times New Roman" pitchFamily="18" charset="0"/>
                <a:cs typeface="Times New Roman" pitchFamily="18" charset="0"/>
              </a:rPr>
              <a:t>（別証明）を参照</a:t>
            </a:r>
            <a:endParaRPr lang="en-US" altLang="ja-JP" dirty="0">
              <a:latin typeface="Times New Roman" pitchFamily="18" charset="0"/>
              <a:cs typeface="Times New Roman" pitchFamily="18" charset="0"/>
            </a:endParaRPr>
          </a:p>
          <a:p>
            <a:pPr lvl="1"/>
            <a:r>
              <a:rPr lang="ja-JP" altLang="en-US" dirty="0">
                <a:latin typeface="Times New Roman" pitchFamily="18" charset="0"/>
                <a:cs typeface="Times New Roman" pitchFamily="18" charset="0"/>
              </a:rPr>
              <a:t>章末問題</a:t>
            </a:r>
            <a:r>
              <a:rPr lang="en-US" altLang="ja-JP" dirty="0">
                <a:latin typeface="Times New Roman" pitchFamily="18" charset="0"/>
                <a:cs typeface="Times New Roman" pitchFamily="18" charset="0"/>
              </a:rPr>
              <a:t>5-14</a:t>
            </a:r>
            <a:r>
              <a:rPr lang="ja-JP" altLang="en-US" dirty="0">
                <a:latin typeface="Times New Roman" pitchFamily="18" charset="0"/>
                <a:cs typeface="Times New Roman" pitchFamily="18" charset="0"/>
              </a:rPr>
              <a:t>の解答にある証明も理解しておく．執筆中テキストのコラム</a:t>
            </a:r>
            <a:r>
              <a:rPr lang="en-US" altLang="ja-JP" dirty="0">
                <a:latin typeface="Times New Roman" pitchFamily="18" charset="0"/>
                <a:cs typeface="Times New Roman" pitchFamily="18" charset="0"/>
              </a:rPr>
              <a:t>5.2</a:t>
            </a:r>
            <a:r>
              <a:rPr lang="ja-JP" altLang="en-US" dirty="0">
                <a:latin typeface="Times New Roman" pitchFamily="18" charset="0"/>
                <a:cs typeface="Times New Roman" pitchFamily="18" charset="0"/>
              </a:rPr>
              <a:t>を参照</a:t>
            </a:r>
            <a:endParaRPr lang="en-US" altLang="ja-JP" dirty="0">
              <a:latin typeface="Times New Roman" pitchFamily="18" charset="0"/>
              <a:cs typeface="Times New Roman" pitchFamily="18" charset="0"/>
            </a:endParaRPr>
          </a:p>
          <a:p>
            <a:pPr>
              <a:buNone/>
            </a:pPr>
            <a:endParaRPr lang="en-US" altLang="ja-JP" i="1"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lstStyle/>
          <a:p>
            <a:r>
              <a:rPr lang="ja-JP" altLang="en-US" dirty="0"/>
              <a:t>１回目のベルヌーイ試行（成功確率 </a:t>
            </a:r>
            <a:r>
              <a:rPr lang="en-US" altLang="ja-JP" i="1" dirty="0">
                <a:latin typeface="Times New Roman" pitchFamily="18" charset="0"/>
                <a:cs typeface="Times New Roman" pitchFamily="18" charset="0"/>
              </a:rPr>
              <a:t>p</a:t>
            </a:r>
            <a:r>
              <a:rPr lang="ja-JP" altLang="en-US" dirty="0"/>
              <a:t>）での，「成功」回数を表す確率変数 </a:t>
            </a:r>
            <a:r>
              <a:rPr lang="en-US" altLang="ja-JP" i="1" dirty="0">
                <a:latin typeface="Times New Roman" pitchFamily="18" charset="0"/>
                <a:cs typeface="Times New Roman" pitchFamily="18" charset="0"/>
              </a:rPr>
              <a:t>X</a:t>
            </a:r>
            <a:r>
              <a:rPr lang="en-US" altLang="ja-JP" baseline="-25000" dirty="0"/>
              <a:t>1</a:t>
            </a:r>
            <a:endParaRPr lang="en-US" altLang="ja-JP" dirty="0"/>
          </a:p>
          <a:p>
            <a:r>
              <a:rPr kumimoji="1" lang="en-US" altLang="ja-JP" i="1" dirty="0">
                <a:latin typeface="Times New Roman" pitchFamily="18" charset="0"/>
                <a:cs typeface="Times New Roman" pitchFamily="18" charset="0"/>
              </a:rPr>
              <a:t>P</a:t>
            </a:r>
            <a:r>
              <a:rPr kumimoji="1" lang="en-US" altLang="ja-JP" dirty="0"/>
              <a:t>{</a:t>
            </a:r>
            <a:r>
              <a:rPr kumimoji="1" lang="en-US" altLang="ja-JP" i="1" dirty="0">
                <a:latin typeface="Times New Roman" pitchFamily="18" charset="0"/>
                <a:cs typeface="Times New Roman" pitchFamily="18" charset="0"/>
              </a:rPr>
              <a:t>X</a:t>
            </a:r>
            <a:r>
              <a:rPr kumimoji="1" lang="en-US" altLang="ja-JP" baseline="-25000" dirty="0">
                <a:latin typeface="Times New Roman" pitchFamily="18" charset="0"/>
                <a:cs typeface="Times New Roman" pitchFamily="18" charset="0"/>
              </a:rPr>
              <a:t>1</a:t>
            </a:r>
            <a:r>
              <a:rPr kumimoji="1" lang="en-US" altLang="ja-JP" dirty="0"/>
              <a:t>=1}</a:t>
            </a:r>
            <a:r>
              <a:rPr lang="ja-JP" altLang="en-US" dirty="0"/>
              <a:t> </a:t>
            </a:r>
            <a:r>
              <a:rPr kumimoji="1" lang="en-US" altLang="ja-JP" dirty="0"/>
              <a:t>= </a:t>
            </a:r>
            <a:r>
              <a:rPr kumimoji="1" lang="en-US" altLang="ja-JP" i="1" dirty="0">
                <a:latin typeface="Times New Roman" pitchFamily="18" charset="0"/>
                <a:cs typeface="Times New Roman" pitchFamily="18" charset="0"/>
              </a:rPr>
              <a:t>p</a:t>
            </a:r>
            <a:r>
              <a:rPr kumimoji="1" lang="en-US" altLang="ja-JP" dirty="0"/>
              <a:t>, </a:t>
            </a:r>
            <a:r>
              <a:rPr kumimoji="1" lang="en-US" altLang="ja-JP" i="1" dirty="0">
                <a:latin typeface="Times New Roman" pitchFamily="18" charset="0"/>
                <a:cs typeface="Times New Roman" pitchFamily="18" charset="0"/>
              </a:rPr>
              <a:t>P</a:t>
            </a:r>
            <a:r>
              <a:rPr kumimoji="1" lang="en-US" altLang="ja-JP" dirty="0"/>
              <a:t>{</a:t>
            </a:r>
            <a:r>
              <a:rPr kumimoji="1" lang="en-US" altLang="ja-JP" i="1" dirty="0">
                <a:latin typeface="Times New Roman" pitchFamily="18" charset="0"/>
                <a:cs typeface="Times New Roman" pitchFamily="18" charset="0"/>
              </a:rPr>
              <a:t>X</a:t>
            </a:r>
            <a:r>
              <a:rPr kumimoji="1" lang="en-US" altLang="ja-JP" baseline="-25000" dirty="0">
                <a:latin typeface="Times New Roman" pitchFamily="18" charset="0"/>
                <a:cs typeface="Times New Roman" pitchFamily="18" charset="0"/>
              </a:rPr>
              <a:t>1</a:t>
            </a:r>
            <a:r>
              <a:rPr kumimoji="1" lang="en-US" altLang="ja-JP" dirty="0"/>
              <a:t>=0} = </a:t>
            </a:r>
            <a:r>
              <a:rPr kumimoji="1" lang="en-US" altLang="ja-JP" i="1" dirty="0">
                <a:latin typeface="Times New Roman" pitchFamily="18" charset="0"/>
                <a:cs typeface="Times New Roman" pitchFamily="18" charset="0"/>
              </a:rPr>
              <a:t>q</a:t>
            </a:r>
            <a:endParaRPr kumimoji="1" lang="en-US" altLang="ja-JP" dirty="0"/>
          </a:p>
          <a:p>
            <a:r>
              <a:rPr lang="ja-JP" altLang="en-US" dirty="0"/>
              <a:t>平均（期待値）</a:t>
            </a:r>
            <a:endParaRPr lang="en-US" altLang="ja-JP" dirty="0"/>
          </a:p>
          <a:p>
            <a:endParaRPr kumimoji="1" lang="en-US" altLang="ja-JP" dirty="0"/>
          </a:p>
          <a:p>
            <a:r>
              <a:rPr lang="ja-JP" altLang="en-US" dirty="0"/>
              <a:t>分散</a:t>
            </a:r>
            <a:endParaRPr lang="en-US" altLang="ja-JP" dirty="0"/>
          </a:p>
        </p:txBody>
      </p:sp>
      <mc:AlternateContent xmlns:mc="http://schemas.openxmlformats.org/markup-compatibility/2006" xmlns:a14="http://schemas.microsoft.com/office/drawing/2010/main">
        <mc:Choice Requires="a14">
          <p:sp>
            <p:nvSpPr>
              <p:cNvPr id="6" name="テキスト ボックス 5"/>
              <p:cNvSpPr txBox="1"/>
              <p:nvPr/>
            </p:nvSpPr>
            <p:spPr>
              <a:xfrm>
                <a:off x="1046693" y="3863181"/>
                <a:ext cx="474572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𝐸</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𝑋</m:t>
                              </m:r>
                            </m:e>
                            <m:sub>
                              <m:r>
                                <a:rPr kumimoji="1" lang="en-US" altLang="ja-JP" sz="3200" b="0" i="1" smtClean="0">
                                  <a:latin typeface="Cambria Math" panose="02040503050406030204" pitchFamily="18" charset="0"/>
                                </a:rPr>
                                <m:t>1</m:t>
                              </m:r>
                            </m:sub>
                          </m:sSub>
                        </m:e>
                      </m:d>
                      <m:r>
                        <a:rPr kumimoji="1" lang="en-US" altLang="ja-JP" sz="3200" b="0" i="1" smtClean="0">
                          <a:latin typeface="Cambria Math" panose="02040503050406030204" pitchFamily="18" charset="0"/>
                        </a:rPr>
                        <m:t>=1</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𝑝</m:t>
                      </m:r>
                      <m:r>
                        <a:rPr kumimoji="1" lang="en-US" altLang="ja-JP" sz="3200" b="0" i="1" smtClean="0">
                          <a:latin typeface="Cambria Math" panose="02040503050406030204" pitchFamily="18" charset="0"/>
                          <a:ea typeface="Cambria Math" panose="02040503050406030204" pitchFamily="18" charset="0"/>
                        </a:rPr>
                        <m:t>+0×</m:t>
                      </m:r>
                      <m:r>
                        <a:rPr kumimoji="1" lang="en-US" altLang="ja-JP" sz="3200" b="0" i="1" smtClean="0">
                          <a:latin typeface="Cambria Math" panose="02040503050406030204" pitchFamily="18" charset="0"/>
                          <a:ea typeface="Cambria Math" panose="02040503050406030204" pitchFamily="18" charset="0"/>
                        </a:rPr>
                        <m:t>𝑞</m:t>
                      </m:r>
                      <m:r>
                        <a:rPr kumimoji="1" lang="en-US" altLang="ja-JP" sz="3200" b="0" i="1" smtClean="0">
                          <a:latin typeface="Cambria Math" panose="02040503050406030204" pitchFamily="18" charset="0"/>
                          <a:ea typeface="Cambria Math" panose="02040503050406030204" pitchFamily="18" charset="0"/>
                        </a:rPr>
                        <m:t>=</m:t>
                      </m:r>
                      <m:r>
                        <a:rPr kumimoji="1" lang="en-US" altLang="ja-JP" sz="3200" b="0" i="1" smtClean="0">
                          <a:latin typeface="Cambria Math" panose="02040503050406030204" pitchFamily="18" charset="0"/>
                          <a:ea typeface="Cambria Math" panose="02040503050406030204" pitchFamily="18" charset="0"/>
                        </a:rPr>
                        <m:t>𝑝</m:t>
                      </m:r>
                    </m:oMath>
                  </m:oMathPara>
                </a14:m>
                <a:endParaRPr kumimoji="1" lang="ja-JP" altLang="en-US" sz="3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046693" y="3863181"/>
                <a:ext cx="4745723" cy="49244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023164" y="5135443"/>
                <a:ext cx="7663636" cy="9907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𝑉</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𝑋</m:t>
                              </m:r>
                            </m:e>
                            <m:sub>
                              <m:r>
                                <a:rPr kumimoji="1" lang="en-US" altLang="ja-JP" sz="3200" b="0" i="1" smtClean="0">
                                  <a:latin typeface="Cambria Math" panose="02040503050406030204" pitchFamily="18" charset="0"/>
                                </a:rPr>
                                <m:t>1</m:t>
                              </m:r>
                            </m:sub>
                          </m:sSub>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𝐸</m:t>
                      </m:r>
                      <m:d>
                        <m:dPr>
                          <m:begChr m:val="["/>
                          <m:endChr m:val="]"/>
                          <m:ctrlPr>
                            <a:rPr kumimoji="1" lang="en-US" altLang="ja-JP" sz="3200" b="0" i="1" smtClean="0">
                              <a:latin typeface="Cambria Math" panose="02040503050406030204" pitchFamily="18" charset="0"/>
                            </a:rPr>
                          </m:ctrlPr>
                        </m:dPr>
                        <m:e>
                          <m:sSubSup>
                            <m:sSubSupPr>
                              <m:ctrlPr>
                                <a:rPr kumimoji="1" lang="en-US" altLang="ja-JP" sz="3200" b="0" i="1" smtClean="0">
                                  <a:latin typeface="Cambria Math" panose="02040503050406030204" pitchFamily="18" charset="0"/>
                                </a:rPr>
                              </m:ctrlPr>
                            </m:sSubSupPr>
                            <m:e>
                              <m:r>
                                <a:rPr kumimoji="1" lang="en-US" altLang="ja-JP" sz="3200" b="0" i="1" smtClean="0">
                                  <a:latin typeface="Cambria Math" panose="02040503050406030204" pitchFamily="18" charset="0"/>
                                </a:rPr>
                                <m:t>𝑋</m:t>
                              </m:r>
                            </m:e>
                            <m:sub>
                              <m:r>
                                <a:rPr kumimoji="1" lang="en-US" altLang="ja-JP" sz="3200" b="0" i="1" smtClean="0">
                                  <a:latin typeface="Cambria Math" panose="02040503050406030204" pitchFamily="18" charset="0"/>
                                </a:rPr>
                                <m:t>1</m:t>
                              </m:r>
                            </m:sub>
                            <m:sup>
                              <m:r>
                                <a:rPr kumimoji="1" lang="en-US" altLang="ja-JP" sz="3200" b="0" i="1" smtClean="0">
                                  <a:latin typeface="Cambria Math" panose="02040503050406030204" pitchFamily="18" charset="0"/>
                                </a:rPr>
                                <m:t>2</m:t>
                              </m:r>
                            </m:sup>
                          </m:sSubSup>
                        </m:e>
                      </m:d>
                      <m:r>
                        <a:rPr kumimoji="1" lang="en-US" altLang="ja-JP" sz="3200" b="0" i="1" smtClean="0">
                          <a:latin typeface="Cambria Math" panose="02040503050406030204" pitchFamily="18" charset="0"/>
                        </a:rPr>
                        <m:t>−</m:t>
                      </m:r>
                      <m:sSup>
                        <m:sSupPr>
                          <m:ctrlPr>
                            <a:rPr kumimoji="1" lang="en-US" altLang="ja-JP" sz="3200" b="0" i="1" smtClean="0">
                              <a:latin typeface="Cambria Math" panose="02040503050406030204" pitchFamily="18" charset="0"/>
                            </a:rPr>
                          </m:ctrlPr>
                        </m:sSupPr>
                        <m:e>
                          <m:d>
                            <m:dPr>
                              <m:begChr m:val="{"/>
                              <m:endChr m:val="}"/>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𝐸</m:t>
                              </m:r>
                              <m:d>
                                <m:dPr>
                                  <m:begChr m:val="["/>
                                  <m:endChr m:val="]"/>
                                  <m:ctrlPr>
                                    <a:rPr kumimoji="1" lang="en-US" altLang="ja-JP" sz="3200" b="0" i="1" smtClean="0">
                                      <a:latin typeface="Cambria Math" panose="02040503050406030204" pitchFamily="18" charset="0"/>
                                    </a:rPr>
                                  </m:ctrlPr>
                                </m:dPr>
                                <m:e>
                                  <m:sSub>
                                    <m:sSubPr>
                                      <m:ctrlPr>
                                        <a:rPr kumimoji="1" lang="en-US" altLang="ja-JP" sz="3200" b="0" i="1" smtClean="0">
                                          <a:latin typeface="Cambria Math" panose="02040503050406030204" pitchFamily="18" charset="0"/>
                                        </a:rPr>
                                      </m:ctrlPr>
                                    </m:sSubPr>
                                    <m:e>
                                      <m:r>
                                        <a:rPr kumimoji="1" lang="en-US" altLang="ja-JP" sz="3200" b="0" i="1" smtClean="0">
                                          <a:latin typeface="Cambria Math" panose="02040503050406030204" pitchFamily="18" charset="0"/>
                                        </a:rPr>
                                        <m:t>𝑋</m:t>
                                      </m:r>
                                    </m:e>
                                    <m:sub>
                                      <m:r>
                                        <a:rPr kumimoji="1" lang="en-US" altLang="ja-JP" sz="3200" b="0" i="1" smtClean="0">
                                          <a:latin typeface="Cambria Math" panose="02040503050406030204" pitchFamily="18" charset="0"/>
                                        </a:rPr>
                                        <m:t>1</m:t>
                                      </m:r>
                                    </m:sub>
                                  </m:sSub>
                                </m:e>
                              </m:d>
                            </m:e>
                          </m:d>
                        </m:e>
                        <m:sup>
                          <m:r>
                            <a:rPr kumimoji="1" lang="en-US" altLang="ja-JP" sz="3200" b="0" i="1" smtClean="0">
                              <a:latin typeface="Cambria Math" panose="02040503050406030204" pitchFamily="18" charset="0"/>
                            </a:rPr>
                            <m:t>2</m:t>
                          </m:r>
                        </m:sup>
                      </m:sSup>
                      <m:r>
                        <m:rPr>
                          <m:brk/>
                        </m:rPr>
                        <a:rPr kumimoji="1" lang="en-US" altLang="ja-JP" sz="3200" b="0" i="1" smtClean="0">
                          <a:latin typeface="Cambria Math" panose="02040503050406030204" pitchFamily="18" charset="0"/>
                        </a:rPr>
                        <m:t>=</m:t>
                      </m:r>
                      <m:d>
                        <m:dPr>
                          <m:ctrlPr>
                            <a:rPr kumimoji="1" lang="en-US" altLang="ja-JP" sz="3200" b="0" i="1" smtClean="0">
                              <a:latin typeface="Cambria Math" panose="02040503050406030204" pitchFamily="18" charset="0"/>
                            </a:rPr>
                          </m:ctrlPr>
                        </m:dPr>
                        <m:e>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1</m:t>
                              </m:r>
                            </m:e>
                            <m:sup>
                              <m:r>
                                <a:rPr lang="en-US" altLang="ja-JP" sz="3200" i="1">
                                  <a:latin typeface="Cambria Math" panose="02040503050406030204" pitchFamily="18" charset="0"/>
                                </a:rPr>
                                <m:t>2</m:t>
                              </m:r>
                            </m:sup>
                          </m:sSup>
                          <m:r>
                            <a:rPr lang="en-US" altLang="ja-JP" sz="3200" i="1">
                              <a:latin typeface="Cambria Math" panose="02040503050406030204" pitchFamily="18" charset="0"/>
                              <a:ea typeface="Cambria Math" panose="02040503050406030204" pitchFamily="18" charset="0"/>
                            </a:rPr>
                            <m:t>×</m:t>
                          </m:r>
                          <m:r>
                            <a:rPr lang="en-US" altLang="ja-JP" sz="3200" i="1">
                              <a:latin typeface="Cambria Math" panose="02040503050406030204" pitchFamily="18" charset="0"/>
                              <a:ea typeface="Cambria Math" panose="02040503050406030204" pitchFamily="18" charset="0"/>
                            </a:rPr>
                            <m:t>𝑝</m:t>
                          </m:r>
                          <m:r>
                            <a:rPr lang="en-US" altLang="ja-JP" sz="3200" i="1">
                              <a:latin typeface="Cambria Math" panose="02040503050406030204" pitchFamily="18" charset="0"/>
                              <a:ea typeface="Cambria Math" panose="02040503050406030204" pitchFamily="18" charset="0"/>
                            </a:rPr>
                            <m:t>+</m:t>
                          </m:r>
                          <m:sSup>
                            <m:sSupPr>
                              <m:ctrlPr>
                                <a:rPr lang="en-US" altLang="ja-JP" sz="3200" i="1">
                                  <a:latin typeface="Cambria Math" panose="02040503050406030204" pitchFamily="18" charset="0"/>
                                  <a:ea typeface="Cambria Math" panose="02040503050406030204" pitchFamily="18" charset="0"/>
                                </a:rPr>
                              </m:ctrlPr>
                            </m:sSupPr>
                            <m:e>
                              <m:r>
                                <a:rPr lang="en-US" altLang="ja-JP" sz="3200" i="1">
                                  <a:latin typeface="Cambria Math" panose="02040503050406030204" pitchFamily="18" charset="0"/>
                                  <a:ea typeface="Cambria Math" panose="02040503050406030204" pitchFamily="18" charset="0"/>
                                </a:rPr>
                                <m:t>0</m:t>
                              </m:r>
                            </m:e>
                            <m:sup>
                              <m:r>
                                <a:rPr lang="en-US" altLang="ja-JP" sz="3200" i="1">
                                  <a:latin typeface="Cambria Math" panose="02040503050406030204" pitchFamily="18" charset="0"/>
                                  <a:ea typeface="Cambria Math" panose="02040503050406030204" pitchFamily="18" charset="0"/>
                                </a:rPr>
                                <m:t>2</m:t>
                              </m:r>
                            </m:sup>
                          </m:sSup>
                          <m:r>
                            <a:rPr lang="en-US" altLang="ja-JP" sz="3200" i="1">
                              <a:latin typeface="Cambria Math" panose="02040503050406030204" pitchFamily="18" charset="0"/>
                              <a:ea typeface="Cambria Math" panose="02040503050406030204" pitchFamily="18" charset="0"/>
                            </a:rPr>
                            <m:t>×</m:t>
                          </m:r>
                          <m:r>
                            <m:rPr>
                              <m:nor/>
                            </m:rPr>
                            <a:rPr lang="ja-JP" altLang="en-US" sz="3200" dirty="0"/>
                            <m:t> </m:t>
                          </m:r>
                          <m:r>
                            <a:rPr lang="en-US" altLang="ja-JP" sz="3200" b="0" i="1" dirty="0" smtClean="0">
                              <a:latin typeface="Cambria Math" panose="02040503050406030204" pitchFamily="18" charset="0"/>
                            </a:rPr>
                            <m:t>𝑞</m:t>
                          </m:r>
                        </m:e>
                      </m:d>
                      <m:r>
                        <a:rPr kumimoji="1" lang="en-US" altLang="ja-JP" sz="3200" b="0" i="1" smtClean="0">
                          <a:latin typeface="Cambria Math" panose="02040503050406030204" pitchFamily="18" charset="0"/>
                        </a:rPr>
                        <m:t>−</m:t>
                      </m:r>
                      <m:sSup>
                        <m:sSupPr>
                          <m:ctrlPr>
                            <a:rPr kumimoji="1" lang="en-US" altLang="ja-JP" sz="3200" b="0" i="1" smtClean="0">
                              <a:latin typeface="Cambria Math" panose="02040503050406030204" pitchFamily="18" charset="0"/>
                            </a:rPr>
                          </m:ctrlPr>
                        </m:sSupPr>
                        <m:e>
                          <m:r>
                            <a:rPr kumimoji="1" lang="en-US" altLang="ja-JP" sz="3200" b="0" i="1" smtClean="0">
                              <a:latin typeface="Cambria Math" panose="02040503050406030204" pitchFamily="18" charset="0"/>
                            </a:rPr>
                            <m:t>𝑝</m:t>
                          </m:r>
                        </m:e>
                        <m:sup>
                          <m:r>
                            <a:rPr kumimoji="1" lang="en-US" altLang="ja-JP" sz="3200" b="0" i="1" smtClean="0">
                              <a:latin typeface="Cambria Math" panose="02040503050406030204" pitchFamily="18" charset="0"/>
                            </a:rPr>
                            <m:t>2</m:t>
                          </m:r>
                        </m:sup>
                      </m:sSup>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𝑝</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1−</m:t>
                          </m:r>
                          <m:r>
                            <a:rPr kumimoji="1" lang="en-US" altLang="ja-JP" sz="3200" b="0" i="1" smtClean="0">
                              <a:latin typeface="Cambria Math" panose="02040503050406030204" pitchFamily="18" charset="0"/>
                            </a:rPr>
                            <m:t>𝑝</m:t>
                          </m:r>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𝑝𝑞</m:t>
                      </m:r>
                    </m:oMath>
                  </m:oMathPara>
                </a14:m>
                <a:endParaRPr kumimoji="1" lang="ja-JP" altLang="en-US" sz="32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023164" y="5135443"/>
                <a:ext cx="7663636" cy="990720"/>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i="1" dirty="0">
                <a:latin typeface="Times New Roman" pitchFamily="18" charset="0"/>
                <a:cs typeface="Times New Roman" pitchFamily="18" charset="0"/>
              </a:rPr>
              <a:t>n</a:t>
            </a:r>
            <a:r>
              <a:rPr lang="en-US" altLang="ja-JP" dirty="0"/>
              <a:t> </a:t>
            </a:r>
            <a:r>
              <a:rPr lang="ja-JP" altLang="en-US" dirty="0"/>
              <a:t>回のベルヌーイ試行での，「成功」回数を表す確率変数 </a:t>
            </a:r>
            <a:r>
              <a:rPr lang="en-US" altLang="ja-JP" i="1" dirty="0">
                <a:latin typeface="Times New Roman" pitchFamily="18" charset="0"/>
                <a:cs typeface="Times New Roman" pitchFamily="18" charset="0"/>
              </a:rPr>
              <a:t>X</a:t>
            </a:r>
          </a:p>
          <a:p>
            <a:endParaRPr lang="en-US" altLang="ja-JP" dirty="0"/>
          </a:p>
          <a:p>
            <a:r>
              <a:rPr lang="ja-JP" altLang="en-US" dirty="0"/>
              <a:t>平均</a:t>
            </a:r>
            <a:endParaRPr lang="en-US" altLang="ja-JP" dirty="0"/>
          </a:p>
          <a:p>
            <a:endParaRPr lang="en-US" altLang="ja-JP" dirty="0"/>
          </a:p>
          <a:p>
            <a:r>
              <a:rPr lang="ja-JP" altLang="en-US" dirty="0"/>
              <a:t>分散（独立試行では加法性が成立）</a:t>
            </a:r>
            <a:endParaRPr lang="en-US" altLang="ja-JP" dirty="0"/>
          </a:p>
        </p:txBody>
      </p:sp>
      <mc:AlternateContent xmlns:mc="http://schemas.openxmlformats.org/markup-compatibility/2006" xmlns:a14="http://schemas.microsoft.com/office/drawing/2010/main">
        <mc:Choice Requires="a14">
          <p:sp>
            <p:nvSpPr>
              <p:cNvPr id="6" name="テキスト ボックス 5"/>
              <p:cNvSpPr txBox="1"/>
              <p:nvPr/>
            </p:nvSpPr>
            <p:spPr>
              <a:xfrm>
                <a:off x="3419872" y="2505140"/>
                <a:ext cx="453156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600" b="0" i="1" smtClean="0">
                          <a:latin typeface="Cambria Math" panose="02040503050406030204" pitchFamily="18" charset="0"/>
                        </a:rPr>
                        <m:t>𝑋</m:t>
                      </m:r>
                      <m:r>
                        <a:rPr kumimoji="1" lang="en-US" altLang="ja-JP" sz="3600" b="0" i="1" smtClean="0">
                          <a:latin typeface="Cambria Math" panose="02040503050406030204" pitchFamily="18" charset="0"/>
                        </a:rPr>
                        <m:t>=</m:t>
                      </m:r>
                      <m:sSub>
                        <m:sSubPr>
                          <m:ctrlPr>
                            <a:rPr kumimoji="1" lang="en-US" altLang="ja-JP" sz="3600" b="0" i="1" smtClean="0">
                              <a:latin typeface="Cambria Math" panose="02040503050406030204" pitchFamily="18" charset="0"/>
                            </a:rPr>
                          </m:ctrlPr>
                        </m:sSubPr>
                        <m:e>
                          <m:r>
                            <a:rPr kumimoji="1" lang="en-US" altLang="ja-JP" sz="3600" b="0" i="1" smtClean="0">
                              <a:latin typeface="Cambria Math" panose="02040503050406030204" pitchFamily="18" charset="0"/>
                            </a:rPr>
                            <m:t>𝑋</m:t>
                          </m:r>
                        </m:e>
                        <m:sub>
                          <m:r>
                            <a:rPr kumimoji="1" lang="en-US" altLang="ja-JP" sz="3600" b="0" i="1" smtClean="0">
                              <a:latin typeface="Cambria Math" panose="02040503050406030204" pitchFamily="18" charset="0"/>
                            </a:rPr>
                            <m:t>1</m:t>
                          </m:r>
                        </m:sub>
                      </m:sSub>
                      <m:r>
                        <a:rPr kumimoji="1" lang="en-US" altLang="ja-JP" sz="3600" b="0" i="1" smtClean="0">
                          <a:latin typeface="Cambria Math" panose="02040503050406030204" pitchFamily="18" charset="0"/>
                        </a:rPr>
                        <m:t>+</m:t>
                      </m:r>
                      <m:sSub>
                        <m:sSubPr>
                          <m:ctrlPr>
                            <a:rPr kumimoji="1" lang="en-US" altLang="ja-JP" sz="3600" b="0" i="1" smtClean="0">
                              <a:latin typeface="Cambria Math" panose="02040503050406030204" pitchFamily="18" charset="0"/>
                            </a:rPr>
                          </m:ctrlPr>
                        </m:sSubPr>
                        <m:e>
                          <m:r>
                            <a:rPr kumimoji="1" lang="en-US" altLang="ja-JP" sz="3600" b="0" i="1" smtClean="0">
                              <a:latin typeface="Cambria Math" panose="02040503050406030204" pitchFamily="18" charset="0"/>
                            </a:rPr>
                            <m:t>𝑋</m:t>
                          </m:r>
                        </m:e>
                        <m:sub>
                          <m:r>
                            <a:rPr kumimoji="1" lang="en-US" altLang="ja-JP" sz="3600" b="0" i="1" smtClean="0">
                              <a:latin typeface="Cambria Math" panose="02040503050406030204" pitchFamily="18" charset="0"/>
                            </a:rPr>
                            <m:t>2</m:t>
                          </m:r>
                        </m:sub>
                      </m:sSub>
                      <m:r>
                        <a:rPr kumimoji="1" lang="en-US" altLang="ja-JP" sz="3600" b="0" i="1" smtClean="0">
                          <a:latin typeface="Cambria Math" panose="02040503050406030204" pitchFamily="18" charset="0"/>
                        </a:rPr>
                        <m:t>+</m:t>
                      </m:r>
                      <m:r>
                        <a:rPr kumimoji="1" lang="en-US" altLang="ja-JP" sz="3600" b="0" i="1" smtClean="0">
                          <a:latin typeface="Cambria Math" panose="02040503050406030204" pitchFamily="18" charset="0"/>
                          <a:ea typeface="Cambria Math" panose="02040503050406030204" pitchFamily="18" charset="0"/>
                        </a:rPr>
                        <m:t>⋯+</m:t>
                      </m:r>
                      <m:sSub>
                        <m:sSubPr>
                          <m:ctrlPr>
                            <a:rPr kumimoji="1" lang="en-US" altLang="ja-JP" sz="3600" b="0" i="1" smtClean="0">
                              <a:latin typeface="Cambria Math" panose="02040503050406030204" pitchFamily="18" charset="0"/>
                              <a:ea typeface="Cambria Math" panose="02040503050406030204" pitchFamily="18" charset="0"/>
                            </a:rPr>
                          </m:ctrlPr>
                        </m:sSubPr>
                        <m:e>
                          <m:r>
                            <a:rPr kumimoji="1" lang="en-US" altLang="ja-JP" sz="3600" b="0" i="1" smtClean="0">
                              <a:latin typeface="Cambria Math" panose="02040503050406030204" pitchFamily="18" charset="0"/>
                              <a:ea typeface="Cambria Math" panose="02040503050406030204" pitchFamily="18" charset="0"/>
                            </a:rPr>
                            <m:t>𝑋</m:t>
                          </m:r>
                        </m:e>
                        <m:sub>
                          <m:r>
                            <a:rPr kumimoji="1" lang="en-US" altLang="ja-JP" sz="3600" b="0" i="1" smtClean="0">
                              <a:latin typeface="Cambria Math" panose="02040503050406030204" pitchFamily="18" charset="0"/>
                              <a:ea typeface="Cambria Math" panose="02040503050406030204" pitchFamily="18" charset="0"/>
                            </a:rPr>
                            <m:t>𝑛</m:t>
                          </m:r>
                        </m:sub>
                      </m:sSub>
                    </m:oMath>
                  </m:oMathPara>
                </a14:m>
                <a:endParaRPr kumimoji="1" lang="ja-JP" altLang="en-US" sz="36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3419872" y="2505140"/>
                <a:ext cx="4531562" cy="553998"/>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2051720" y="3437263"/>
                <a:ext cx="6357189" cy="85183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𝑋</m:t>
                          </m:r>
                        </m:e>
                      </m:d>
                      <m:r>
                        <m:rPr>
                          <m:aln/>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𝑋</m:t>
                              </m:r>
                            </m:e>
                            <m:sub>
                              <m:r>
                                <a:rPr kumimoji="1" lang="en-US" altLang="ja-JP" sz="2800" b="0" i="1" smtClean="0">
                                  <a:latin typeface="Cambria Math" panose="02040503050406030204" pitchFamily="18" charset="0"/>
                                  <a:ea typeface="Cambria Math" panose="02040503050406030204" pitchFamily="18" charset="0"/>
                                </a:rPr>
                                <m:t>𝑛</m:t>
                              </m:r>
                            </m:sub>
                          </m:sSub>
                        </m:e>
                      </m:d>
                      <m:r>
                        <m:rPr>
                          <m:brk m:alnAt="1"/>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1</m:t>
                              </m:r>
                            </m:sub>
                          </m:sSub>
                        </m:e>
                      </m:d>
                      <m:r>
                        <a:rPr kumimoji="1" lang="en-US" altLang="ja-JP" sz="2800" b="0" i="1" smtClean="0">
                          <a:latin typeface="Cambria Math" panose="02040503050406030204" pitchFamily="18" charset="0"/>
                        </a:rPr>
                        <m:t>+</m:t>
                      </m:r>
                      <m:r>
                        <a:rPr lang="en-US" altLang="ja-JP" sz="2800" i="1">
                          <a:latin typeface="Cambria Math" panose="02040503050406030204" pitchFamily="18" charset="0"/>
                        </a:rPr>
                        <m:t>𝐸</m:t>
                      </m:r>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𝑋</m:t>
                              </m:r>
                            </m:e>
                            <m:sub>
                              <m:r>
                                <a:rPr lang="en-US" altLang="ja-JP" sz="2800" b="0" i="1" smtClean="0">
                                  <a:latin typeface="Cambria Math" panose="02040503050406030204" pitchFamily="18" charset="0"/>
                                </a:rPr>
                                <m:t>2</m:t>
                              </m:r>
                            </m:sub>
                          </m:sSub>
                        </m:e>
                      </m:d>
                      <m:r>
                        <a:rPr lang="en-US" altLang="ja-JP" sz="2800" b="0" i="1" smtClean="0">
                          <a:latin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m:t>
                      </m:r>
                      <m:r>
                        <a:rPr lang="en-US" altLang="ja-JP" sz="2800" i="1">
                          <a:latin typeface="Cambria Math" panose="02040503050406030204" pitchFamily="18" charset="0"/>
                        </a:rPr>
                        <m:t>𝐸</m:t>
                      </m:r>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𝑋</m:t>
                              </m:r>
                            </m:e>
                            <m:sub>
                              <m:r>
                                <a:rPr lang="en-US" altLang="ja-JP" sz="2800" b="0" i="1" smtClean="0">
                                  <a:latin typeface="Cambria Math" panose="02040503050406030204" pitchFamily="18" charset="0"/>
                                </a:rPr>
                                <m:t>𝑛</m:t>
                              </m:r>
                            </m:sub>
                          </m:sSub>
                        </m:e>
                      </m:d>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𝑛𝑝</m:t>
                      </m:r>
                    </m:oMath>
                  </m:oMathPara>
                </a14:m>
                <a:endParaRPr kumimoji="1" lang="ja-JP" altLang="en-US" sz="28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2051720" y="3437263"/>
                <a:ext cx="6357189" cy="851836"/>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2040090" y="5239175"/>
                <a:ext cx="6646710" cy="851836"/>
              </a:xfrm>
              <a:prstGeom prst="rect">
                <a:avLst/>
              </a:prstGeom>
              <a:solidFill>
                <a:srgbClr val="00FFFF"/>
              </a:solid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r>
                        <a:rPr kumimoji="1" lang="en-US" altLang="ja-JP" sz="2800" b="0" i="1" smtClean="0">
                          <a:latin typeface="Cambria Math" panose="02040503050406030204" pitchFamily="18" charset="0"/>
                        </a:rPr>
                        <m:t>𝑉</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𝑋</m:t>
                          </m:r>
                        </m:e>
                      </m:d>
                      <m:r>
                        <m:rPr>
                          <m:aln/>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𝑉</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1</m:t>
                              </m:r>
                            </m:sub>
                          </m:sSub>
                          <m:r>
                            <a:rPr kumimoji="1" lang="en-US" altLang="ja-JP" sz="2800" b="0" i="1" smtClean="0">
                              <a:latin typeface="Cambria Math" panose="02040503050406030204" pitchFamily="18" charset="0"/>
                            </a:rPr>
                            <m:t>+</m:t>
                          </m:r>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2</m:t>
                              </m:r>
                            </m:sub>
                          </m:sSub>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ea typeface="Cambria Math" panose="02040503050406030204" pitchFamily="18" charset="0"/>
                            </a:rPr>
                            <m:t>⋯+</m:t>
                          </m:r>
                          <m:sSub>
                            <m:sSubPr>
                              <m:ctrlPr>
                                <a:rPr kumimoji="1" lang="en-US" altLang="ja-JP" sz="2800" b="0" i="1" smtClean="0">
                                  <a:latin typeface="Cambria Math" panose="02040503050406030204" pitchFamily="18" charset="0"/>
                                  <a:ea typeface="Cambria Math" panose="02040503050406030204" pitchFamily="18" charset="0"/>
                                </a:rPr>
                              </m:ctrlPr>
                            </m:sSubPr>
                            <m:e>
                              <m:r>
                                <a:rPr kumimoji="1" lang="en-US" altLang="ja-JP" sz="2800" b="0" i="1" smtClean="0">
                                  <a:latin typeface="Cambria Math" panose="02040503050406030204" pitchFamily="18" charset="0"/>
                                  <a:ea typeface="Cambria Math" panose="02040503050406030204" pitchFamily="18" charset="0"/>
                                </a:rPr>
                                <m:t>𝑋</m:t>
                              </m:r>
                            </m:e>
                            <m:sub>
                              <m:r>
                                <a:rPr kumimoji="1" lang="en-US" altLang="ja-JP" sz="2800" b="0" i="1" smtClean="0">
                                  <a:latin typeface="Cambria Math" panose="02040503050406030204" pitchFamily="18" charset="0"/>
                                  <a:ea typeface="Cambria Math" panose="02040503050406030204" pitchFamily="18" charset="0"/>
                                </a:rPr>
                                <m:t>𝑛</m:t>
                              </m:r>
                            </m:sub>
                          </m:sSub>
                        </m:e>
                      </m:d>
                      <m:r>
                        <m:rPr>
                          <m:brk m:alnAt="1"/>
                        </m:rP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𝑉</m:t>
                      </m:r>
                      <m:d>
                        <m:dPr>
                          <m:begChr m:val="["/>
                          <m:endChr m:val="]"/>
                          <m:ctrlPr>
                            <a:rPr kumimoji="1" lang="en-US" altLang="ja-JP" sz="2800" b="0" i="1" smtClean="0">
                              <a:latin typeface="Cambria Math" panose="02040503050406030204" pitchFamily="18" charset="0"/>
                            </a:rPr>
                          </m:ctrlPr>
                        </m:dPr>
                        <m:e>
                          <m:sSub>
                            <m:sSubPr>
                              <m:ctrlPr>
                                <a:rPr kumimoji="1" lang="en-US" altLang="ja-JP" sz="2800" b="0" i="1" smtClean="0">
                                  <a:latin typeface="Cambria Math" panose="02040503050406030204" pitchFamily="18" charset="0"/>
                                </a:rPr>
                              </m:ctrlPr>
                            </m:sSubPr>
                            <m:e>
                              <m:r>
                                <a:rPr kumimoji="1" lang="en-US" altLang="ja-JP" sz="2800" b="0" i="1" smtClean="0">
                                  <a:latin typeface="Cambria Math" panose="02040503050406030204" pitchFamily="18" charset="0"/>
                                </a:rPr>
                                <m:t>𝑋</m:t>
                              </m:r>
                            </m:e>
                            <m:sub>
                              <m:r>
                                <a:rPr kumimoji="1" lang="en-US" altLang="ja-JP" sz="2800" b="0" i="1" smtClean="0">
                                  <a:latin typeface="Cambria Math" panose="02040503050406030204" pitchFamily="18" charset="0"/>
                                </a:rPr>
                                <m:t>1</m:t>
                              </m:r>
                            </m:sub>
                          </m:sSub>
                        </m:e>
                      </m:d>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𝑉</m:t>
                      </m:r>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𝑋</m:t>
                              </m:r>
                            </m:e>
                            <m:sub>
                              <m:r>
                                <a:rPr lang="en-US" altLang="ja-JP" sz="2800" b="0" i="1" smtClean="0">
                                  <a:latin typeface="Cambria Math" panose="02040503050406030204" pitchFamily="18" charset="0"/>
                                </a:rPr>
                                <m:t>2</m:t>
                              </m:r>
                            </m:sub>
                          </m:sSub>
                        </m:e>
                      </m:d>
                      <m:r>
                        <a:rPr lang="en-US" altLang="ja-JP" sz="2800" b="0" i="1" smtClean="0">
                          <a:latin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m:t>
                      </m:r>
                      <m:r>
                        <a:rPr lang="en-US" altLang="ja-JP" sz="2800" b="0" i="1" smtClean="0">
                          <a:latin typeface="Cambria Math" panose="02040503050406030204" pitchFamily="18" charset="0"/>
                          <a:ea typeface="Cambria Math" panose="02040503050406030204" pitchFamily="18" charset="0"/>
                        </a:rPr>
                        <m:t>𝑉</m:t>
                      </m:r>
                      <m:d>
                        <m:dPr>
                          <m:begChr m:val="["/>
                          <m:endChr m:val="]"/>
                          <m:ctrlPr>
                            <a:rPr lang="en-US" altLang="ja-JP" sz="2800" i="1">
                              <a:latin typeface="Cambria Math" panose="02040503050406030204" pitchFamily="18" charset="0"/>
                            </a:rPr>
                          </m:ctrlPr>
                        </m:dPr>
                        <m:e>
                          <m:sSub>
                            <m:sSubPr>
                              <m:ctrlPr>
                                <a:rPr lang="en-US" altLang="ja-JP" sz="2800" i="1">
                                  <a:latin typeface="Cambria Math" panose="02040503050406030204" pitchFamily="18" charset="0"/>
                                </a:rPr>
                              </m:ctrlPr>
                            </m:sSubPr>
                            <m:e>
                              <m:r>
                                <a:rPr lang="en-US" altLang="ja-JP" sz="2800" i="1">
                                  <a:latin typeface="Cambria Math" panose="02040503050406030204" pitchFamily="18" charset="0"/>
                                </a:rPr>
                                <m:t>𝑋</m:t>
                              </m:r>
                            </m:e>
                            <m:sub>
                              <m:r>
                                <a:rPr lang="en-US" altLang="ja-JP" sz="2800" b="0" i="1" smtClean="0">
                                  <a:latin typeface="Cambria Math" panose="02040503050406030204" pitchFamily="18" charset="0"/>
                                </a:rPr>
                                <m:t>𝑛</m:t>
                              </m:r>
                            </m:sub>
                          </m:sSub>
                        </m:e>
                      </m:d>
                      <m:r>
                        <a:rPr lang="en-US" altLang="ja-JP" sz="2800" b="0" i="1" smtClean="0">
                          <a:latin typeface="Cambria Math" panose="02040503050406030204" pitchFamily="18" charset="0"/>
                        </a:rPr>
                        <m:t>=</m:t>
                      </m:r>
                      <m:r>
                        <a:rPr lang="en-US" altLang="ja-JP" sz="2800" b="0" i="1" smtClean="0">
                          <a:latin typeface="Cambria Math" panose="02040503050406030204" pitchFamily="18" charset="0"/>
                        </a:rPr>
                        <m:t>𝑛𝑝𝑞</m:t>
                      </m:r>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2040090" y="5239175"/>
                <a:ext cx="6646710" cy="851836"/>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実習課題（２）</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a:t>次のスライドに示すグラフは，</a:t>
            </a:r>
            <a:r>
              <a:rPr kumimoji="1" lang="en-US" altLang="ja-JP" i="1" dirty="0">
                <a:latin typeface="Times New Roman" panose="02020603050405020304" pitchFamily="18" charset="0"/>
                <a:cs typeface="Times New Roman" panose="02020603050405020304" pitchFamily="18" charset="0"/>
              </a:rPr>
              <a:t>B</a:t>
            </a:r>
            <a:r>
              <a:rPr kumimoji="1" lang="en-US" altLang="ja-JP" dirty="0"/>
              <a:t>(4, 1/2) </a:t>
            </a:r>
            <a:r>
              <a:rPr kumimoji="1" lang="ja-JP" altLang="en-US" dirty="0"/>
              <a:t>の確率分布と，</a:t>
            </a:r>
            <a:r>
              <a:rPr lang="en-US" altLang="ja-JP" i="1" dirty="0">
                <a:latin typeface="Times New Roman" panose="02020603050405020304" pitchFamily="18" charset="0"/>
                <a:cs typeface="Times New Roman" panose="02020603050405020304" pitchFamily="18" charset="0"/>
              </a:rPr>
              <a:t> B</a:t>
            </a:r>
            <a:r>
              <a:rPr lang="en-US" altLang="ja-JP" dirty="0"/>
              <a:t>(8, 1/2) </a:t>
            </a:r>
            <a:r>
              <a:rPr lang="ja-JP" altLang="en-US" dirty="0"/>
              <a:t>の確率分布を重ね書きしたものである．</a:t>
            </a:r>
            <a:endParaRPr lang="en-US" altLang="ja-JP" dirty="0"/>
          </a:p>
          <a:p>
            <a:pPr lvl="1"/>
            <a:r>
              <a:rPr kumimoji="1" lang="ja-JP" altLang="en-US" dirty="0"/>
              <a:t>それ</a:t>
            </a:r>
            <a:r>
              <a:rPr lang="ja-JP" altLang="en-US" dirty="0"/>
              <a:t>ぞれ</a:t>
            </a:r>
            <a:r>
              <a:rPr kumimoji="1" lang="ja-JP" altLang="en-US" dirty="0"/>
              <a:t>の分布の平均と分散を計算せよ．</a:t>
            </a:r>
            <a:endParaRPr kumimoji="1" lang="en-US" altLang="ja-JP" dirty="0"/>
          </a:p>
          <a:p>
            <a:pPr lvl="1"/>
            <a:r>
              <a:rPr lang="ja-JP" altLang="en-US" u="sng" dirty="0"/>
              <a:t>分散は「平均まわりの変動の大きさ」を表している</a:t>
            </a:r>
            <a:r>
              <a:rPr lang="ja-JP" altLang="en-US" dirty="0"/>
              <a:t>ことを，２つの確率分布のグラフを比較して，わかりやすく説明せよ．（例：こちらの分散が大きく・・・，それはグラフで見ると・・・）</a:t>
            </a:r>
            <a:endParaRPr kumimoji="1" lang="ja-JP" altLang="en-US" dirty="0"/>
          </a:p>
        </p:txBody>
      </p:sp>
      <p:sp>
        <p:nvSpPr>
          <p:cNvPr id="4" name="テキスト ボックス 3"/>
          <p:cNvSpPr txBox="1"/>
          <p:nvPr/>
        </p:nvSpPr>
        <p:spPr>
          <a:xfrm>
            <a:off x="899592" y="5517232"/>
            <a:ext cx="6198235" cy="461665"/>
          </a:xfrm>
          <a:prstGeom prst="rect">
            <a:avLst/>
          </a:prstGeom>
          <a:noFill/>
        </p:spPr>
        <p:txBody>
          <a:bodyPr wrap="none" rtlCol="0">
            <a:spAutoFit/>
          </a:bodyPr>
          <a:lstStyle/>
          <a:p>
            <a:r>
              <a:rPr kumimoji="1" lang="en-US" altLang="ja-JP" sz="2400" dirty="0" err="1"/>
              <a:t>CoursePower</a:t>
            </a:r>
            <a:r>
              <a:rPr kumimoji="1" lang="en-US" altLang="ja-JP" sz="2400" dirty="0"/>
              <a:t> </a:t>
            </a:r>
            <a:r>
              <a:rPr kumimoji="1" lang="ja-JP" altLang="en-US" sz="2400" dirty="0"/>
              <a:t>の「アンケート」に解答を入力する</a:t>
            </a:r>
          </a:p>
        </p:txBody>
      </p:sp>
    </p:spTree>
    <p:extLst>
      <p:ext uri="{BB962C8B-B14F-4D97-AF65-F5344CB8AC3E}">
        <p14:creationId xmlns:p14="http://schemas.microsoft.com/office/powerpoint/2010/main" val="89868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２項分布 </a:t>
            </a:r>
            <a:r>
              <a:rPr lang="en-US" altLang="ja-JP" i="1" dirty="0">
                <a:latin typeface="Times New Roman" panose="02020603050405020304" pitchFamily="18" charset="0"/>
                <a:cs typeface="Times New Roman" panose="02020603050405020304" pitchFamily="18" charset="0"/>
              </a:rPr>
              <a:t>B</a:t>
            </a:r>
            <a:r>
              <a:rPr lang="en-US" altLang="ja-JP" dirty="0"/>
              <a:t>(4, 1/2) </a:t>
            </a:r>
            <a:r>
              <a:rPr lang="ja-JP" altLang="en-US" dirty="0"/>
              <a:t>と</a:t>
            </a:r>
            <a:r>
              <a:rPr lang="en-US" altLang="ja-JP" i="1" dirty="0">
                <a:latin typeface="Times New Roman" panose="02020603050405020304" pitchFamily="18" charset="0"/>
                <a:cs typeface="Times New Roman" panose="02020603050405020304" pitchFamily="18" charset="0"/>
              </a:rPr>
              <a:t> B</a:t>
            </a:r>
            <a:r>
              <a:rPr lang="en-US" altLang="ja-JP" dirty="0"/>
              <a:t>(8, 1/2) </a:t>
            </a:r>
            <a:r>
              <a:rPr lang="ja-JP" altLang="en-US" dirty="0"/>
              <a:t>の比較</a:t>
            </a: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22202084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4770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クイズ（再）</a:t>
            </a:r>
          </a:p>
        </p:txBody>
      </p:sp>
      <p:sp>
        <p:nvSpPr>
          <p:cNvPr id="5" name="コンテンツ プレースホルダ 4"/>
          <p:cNvSpPr>
            <a:spLocks noGrp="1"/>
          </p:cNvSpPr>
          <p:nvPr>
            <p:ph idx="1"/>
          </p:nvPr>
        </p:nvSpPr>
        <p:spPr/>
        <p:txBody>
          <a:bodyPr>
            <a:normAutofit fontScale="92500"/>
          </a:bodyPr>
          <a:lstStyle/>
          <a:p>
            <a:r>
              <a:rPr kumimoji="1" lang="ja-JP" altLang="en-US" dirty="0"/>
              <a:t>コインを投げて，表が出たら１歩前に進むというゲーム（簡単なすごろく）を考える</a:t>
            </a:r>
            <a:r>
              <a:rPr lang="ja-JP" altLang="en-US" dirty="0"/>
              <a:t>．</a:t>
            </a:r>
            <a:r>
              <a:rPr kumimoji="1" lang="ja-JP" altLang="en-US" dirty="0"/>
              <a:t>０からスタートして，表が出るごとに１進むことにする．何人かでこのゲームをするとき，コインを投げる回数が</a:t>
            </a:r>
            <a:r>
              <a:rPr kumimoji="1" lang="en-US" altLang="ja-JP" dirty="0"/>
              <a:t>1</a:t>
            </a:r>
            <a:r>
              <a:rPr kumimoji="1" lang="ja-JP" altLang="en-US" dirty="0"/>
              <a:t>人あたり</a:t>
            </a:r>
            <a:r>
              <a:rPr kumimoji="1" lang="en-US" altLang="ja-JP" dirty="0"/>
              <a:t>50</a:t>
            </a:r>
            <a:r>
              <a:rPr kumimoji="1" lang="ja-JP" altLang="en-US" dirty="0"/>
              <a:t>回であるときと，</a:t>
            </a:r>
            <a:r>
              <a:rPr kumimoji="1" lang="en-US" altLang="ja-JP" dirty="0"/>
              <a:t>100</a:t>
            </a:r>
            <a:r>
              <a:rPr kumimoji="1" lang="ja-JP" altLang="en-US" dirty="0"/>
              <a:t>回であるときでは，どちらの方が進んだ距離の個人差が大きい（大きくなりやすい）だろうか？</a:t>
            </a:r>
            <a:endParaRPr kumimoji="1" lang="en-US" altLang="ja-JP" dirty="0"/>
          </a:p>
          <a:p>
            <a:pPr lvl="1"/>
            <a:r>
              <a:rPr lang="ja-JP" altLang="en-US" dirty="0"/>
              <a:t>ヒント１：２項分布を適用できる．</a:t>
            </a:r>
            <a:endParaRPr lang="en-US" altLang="ja-JP" dirty="0"/>
          </a:p>
          <a:p>
            <a:pPr lvl="1"/>
            <a:r>
              <a:rPr kumimoji="1" lang="ja-JP" altLang="en-US" dirty="0"/>
              <a:t>ヒント２：分散は「平均まわりの変動の大きさ」</a:t>
            </a:r>
            <a:endParaRPr kumimoji="1" lang="en-US" altLang="ja-JP"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a:t>
            </a:r>
            <a:r>
              <a:rPr lang="ja-JP" altLang="en-US" dirty="0"/>
              <a:t>投資</a:t>
            </a:r>
            <a:r>
              <a:rPr kumimoji="1" lang="ja-JP" altLang="en-US" dirty="0"/>
              <a:t>の分散効果</a:t>
            </a:r>
          </a:p>
        </p:txBody>
      </p:sp>
      <p:sp>
        <p:nvSpPr>
          <p:cNvPr id="3" name="コンテンツ プレースホルダ 2"/>
          <p:cNvSpPr>
            <a:spLocks noGrp="1"/>
          </p:cNvSpPr>
          <p:nvPr>
            <p:ph idx="1"/>
          </p:nvPr>
        </p:nvSpPr>
        <p:spPr/>
        <p:txBody>
          <a:bodyPr>
            <a:normAutofit lnSpcReduction="10000"/>
          </a:bodyPr>
          <a:lstStyle/>
          <a:p>
            <a:r>
              <a:rPr lang="ja-JP" altLang="en-US" dirty="0"/>
              <a:t>ひとつの投資が成功する確率を</a:t>
            </a:r>
            <a:r>
              <a:rPr lang="en-US" altLang="ja-JP" dirty="0"/>
              <a:t>1/2</a:t>
            </a:r>
            <a:r>
              <a:rPr lang="ja-JP" altLang="en-US" dirty="0"/>
              <a:t>として，成功回数の分布を考える．＜２項分布＞</a:t>
            </a:r>
            <a:endParaRPr lang="en-US" altLang="ja-JP" dirty="0"/>
          </a:p>
          <a:p>
            <a:r>
              <a:rPr lang="ja-JP" altLang="en-US" dirty="0"/>
              <a:t>投資先の数が多い方が，リスクが小さくなる．</a:t>
            </a:r>
            <a:endParaRPr lang="en-US" altLang="ja-JP" dirty="0"/>
          </a:p>
          <a:p>
            <a:pPr lvl="1"/>
            <a:r>
              <a:rPr lang="ja-JP" altLang="en-US" dirty="0"/>
              <a:t>投資先の数が増えるにつれて，すべてが失敗する確率は小さくなっていく．（次のスライド）</a:t>
            </a:r>
            <a:endParaRPr lang="en-US" altLang="ja-JP" dirty="0"/>
          </a:p>
          <a:p>
            <a:pPr lvl="1"/>
            <a:r>
              <a:rPr kumimoji="1" lang="ja-JP" altLang="en-US" dirty="0"/>
              <a:t>単純には「リスク＝分散」．</a:t>
            </a:r>
            <a:r>
              <a:rPr lang="ja-JP" altLang="en-US" dirty="0"/>
              <a:t>しかし，投資先が多くなると，成功回数の分散は大きくなる．</a:t>
            </a:r>
            <a:endParaRPr lang="en-US" altLang="ja-JP" dirty="0"/>
          </a:p>
          <a:p>
            <a:pPr lvl="1"/>
            <a:r>
              <a:rPr kumimoji="1" lang="ja-JP" altLang="en-US" dirty="0"/>
              <a:t>期待値も大きくなっていることに注意．期待値が異なる</a:t>
            </a:r>
            <a:r>
              <a:rPr lang="ja-JP" altLang="en-US" dirty="0"/>
              <a:t>場合に</a:t>
            </a:r>
            <a:r>
              <a:rPr kumimoji="1" lang="ja-JP" altLang="en-US" dirty="0"/>
              <a:t>分散</a:t>
            </a:r>
            <a:r>
              <a:rPr lang="ja-JP" altLang="en-US" dirty="0"/>
              <a:t>を評価するには，</a:t>
            </a:r>
            <a:r>
              <a:rPr kumimoji="1" lang="ja-JP" altLang="en-US" u="sng" dirty="0">
                <a:solidFill>
                  <a:srgbClr val="FF0000"/>
                </a:solidFill>
              </a:rPr>
              <a:t>変動係数</a:t>
            </a:r>
            <a:r>
              <a:rPr kumimoji="1" lang="ja-JP" altLang="en-US" dirty="0"/>
              <a:t>（</a:t>
            </a:r>
            <a:r>
              <a:rPr kumimoji="1" lang="en-US" altLang="ja-JP" dirty="0"/>
              <a:t>coefficient of variation</a:t>
            </a:r>
            <a:r>
              <a:rPr kumimoji="1" lang="ja-JP" altLang="en-US" dirty="0"/>
              <a:t>）を考えるのが適切</a:t>
            </a:r>
            <a:r>
              <a:rPr lang="ja-JP" altLang="en-US" dirty="0"/>
              <a:t>．</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5" name="Picture 5"/>
          <p:cNvPicPr>
            <a:picLocks noChangeAspect="1" noChangeArrowheads="1"/>
          </p:cNvPicPr>
          <p:nvPr/>
        </p:nvPicPr>
        <p:blipFill>
          <a:blip r:embed="rId2" cstate="print"/>
          <a:srcRect/>
          <a:stretch>
            <a:fillRect/>
          </a:stretch>
        </p:blipFill>
        <p:spPr bwMode="auto">
          <a:xfrm>
            <a:off x="428596" y="357166"/>
            <a:ext cx="3914672" cy="2357454"/>
          </a:xfrm>
          <a:prstGeom prst="rect">
            <a:avLst/>
          </a:prstGeom>
          <a:noFill/>
          <a:ln w="9525">
            <a:noFill/>
            <a:miter lim="800000"/>
            <a:headEnd/>
            <a:tailEnd/>
          </a:ln>
          <a:effectLst/>
        </p:spPr>
      </p:pic>
      <p:pic>
        <p:nvPicPr>
          <p:cNvPr id="71686" name="Picture 6"/>
          <p:cNvPicPr>
            <a:picLocks noChangeAspect="1" noChangeArrowheads="1"/>
          </p:cNvPicPr>
          <p:nvPr/>
        </p:nvPicPr>
        <p:blipFill>
          <a:blip r:embed="rId3" cstate="print"/>
          <a:srcRect/>
          <a:stretch>
            <a:fillRect/>
          </a:stretch>
        </p:blipFill>
        <p:spPr bwMode="auto">
          <a:xfrm>
            <a:off x="4714876" y="357166"/>
            <a:ext cx="3914671" cy="2357454"/>
          </a:xfrm>
          <a:prstGeom prst="rect">
            <a:avLst/>
          </a:prstGeom>
          <a:noFill/>
          <a:ln w="9525">
            <a:noFill/>
            <a:miter lim="800000"/>
            <a:headEnd/>
            <a:tailEnd/>
          </a:ln>
          <a:effectLst/>
        </p:spPr>
      </p:pic>
      <p:pic>
        <p:nvPicPr>
          <p:cNvPr id="71687" name="Picture 7"/>
          <p:cNvPicPr>
            <a:picLocks noChangeAspect="1" noChangeArrowheads="1"/>
          </p:cNvPicPr>
          <p:nvPr/>
        </p:nvPicPr>
        <p:blipFill>
          <a:blip r:embed="rId4" cstate="print"/>
          <a:srcRect/>
          <a:stretch>
            <a:fillRect/>
          </a:stretch>
        </p:blipFill>
        <p:spPr bwMode="auto">
          <a:xfrm>
            <a:off x="4643438" y="3429000"/>
            <a:ext cx="3914672" cy="2357454"/>
          </a:xfrm>
          <a:prstGeom prst="rect">
            <a:avLst/>
          </a:prstGeom>
          <a:noFill/>
          <a:ln w="9525">
            <a:noFill/>
            <a:miter lim="800000"/>
            <a:headEnd/>
            <a:tailEnd/>
          </a:ln>
          <a:effectLst/>
        </p:spPr>
      </p:pic>
      <p:sp>
        <p:nvSpPr>
          <p:cNvPr id="18" name="テキスト ボックス 17"/>
          <p:cNvSpPr txBox="1"/>
          <p:nvPr/>
        </p:nvSpPr>
        <p:spPr>
          <a:xfrm>
            <a:off x="642910" y="2928934"/>
            <a:ext cx="3414717" cy="369332"/>
          </a:xfrm>
          <a:prstGeom prst="rect">
            <a:avLst/>
          </a:prstGeom>
          <a:noFill/>
        </p:spPr>
        <p:txBody>
          <a:bodyPr wrap="none" rtlCol="0">
            <a:spAutoFit/>
          </a:bodyPr>
          <a:lstStyle/>
          <a:p>
            <a:r>
              <a:rPr kumimoji="1" lang="ja-JP" altLang="en-US" dirty="0"/>
              <a:t>平均</a:t>
            </a:r>
            <a:r>
              <a:rPr lang="en-US" altLang="ja-JP" dirty="0"/>
              <a:t>0.5</a:t>
            </a:r>
            <a:r>
              <a:rPr kumimoji="1" lang="en-US" altLang="ja-JP" dirty="0"/>
              <a:t>, </a:t>
            </a:r>
            <a:r>
              <a:rPr lang="ja-JP" altLang="en-US" dirty="0"/>
              <a:t>標準偏差</a:t>
            </a:r>
            <a:r>
              <a:rPr lang="en-US" altLang="ja-JP" dirty="0"/>
              <a:t>0.5, </a:t>
            </a:r>
            <a:r>
              <a:rPr lang="ja-JP" altLang="en-US" dirty="0"/>
              <a:t>変動係数</a:t>
            </a:r>
            <a:r>
              <a:rPr lang="en-US" altLang="ja-JP" dirty="0"/>
              <a:t>1</a:t>
            </a:r>
            <a:endParaRPr kumimoji="1" lang="ja-JP" altLang="en-US" dirty="0"/>
          </a:p>
        </p:txBody>
      </p:sp>
      <p:sp>
        <p:nvSpPr>
          <p:cNvPr id="19" name="テキスト ボックス 18"/>
          <p:cNvSpPr txBox="1"/>
          <p:nvPr/>
        </p:nvSpPr>
        <p:spPr>
          <a:xfrm>
            <a:off x="4786314" y="2857496"/>
            <a:ext cx="3882794" cy="369332"/>
          </a:xfrm>
          <a:prstGeom prst="rect">
            <a:avLst/>
          </a:prstGeom>
          <a:noFill/>
        </p:spPr>
        <p:txBody>
          <a:bodyPr wrap="none" rtlCol="0">
            <a:spAutoFit/>
          </a:bodyPr>
          <a:lstStyle/>
          <a:p>
            <a:r>
              <a:rPr kumimoji="1" lang="ja-JP" altLang="en-US" dirty="0"/>
              <a:t>平均</a:t>
            </a:r>
            <a:r>
              <a:rPr kumimoji="1" lang="en-US" altLang="ja-JP" dirty="0"/>
              <a:t>1, </a:t>
            </a:r>
            <a:r>
              <a:rPr lang="ja-JP" altLang="en-US" dirty="0"/>
              <a:t>標準偏差</a:t>
            </a:r>
            <a:r>
              <a:rPr lang="en-US" altLang="ja-JP" dirty="0"/>
              <a:t>0.707, </a:t>
            </a:r>
            <a:r>
              <a:rPr lang="ja-JP" altLang="en-US" dirty="0"/>
              <a:t>変動係数</a:t>
            </a:r>
            <a:r>
              <a:rPr lang="en-US" altLang="ja-JP" dirty="0"/>
              <a:t>0.707</a:t>
            </a:r>
            <a:endParaRPr kumimoji="1" lang="ja-JP" altLang="en-US" dirty="0"/>
          </a:p>
        </p:txBody>
      </p:sp>
      <p:sp>
        <p:nvSpPr>
          <p:cNvPr id="20" name="テキスト ボックス 19"/>
          <p:cNvSpPr txBox="1"/>
          <p:nvPr/>
        </p:nvSpPr>
        <p:spPr>
          <a:xfrm>
            <a:off x="4714876" y="5929330"/>
            <a:ext cx="4036682" cy="369332"/>
          </a:xfrm>
          <a:prstGeom prst="rect">
            <a:avLst/>
          </a:prstGeom>
          <a:noFill/>
        </p:spPr>
        <p:txBody>
          <a:bodyPr wrap="none" rtlCol="0">
            <a:spAutoFit/>
          </a:bodyPr>
          <a:lstStyle/>
          <a:p>
            <a:r>
              <a:rPr kumimoji="1" lang="ja-JP" altLang="en-US" dirty="0"/>
              <a:t>平均</a:t>
            </a:r>
            <a:r>
              <a:rPr kumimoji="1" lang="en-US" altLang="ja-JP" dirty="0"/>
              <a:t>1.5, </a:t>
            </a:r>
            <a:r>
              <a:rPr lang="ja-JP" altLang="en-US" dirty="0"/>
              <a:t>標準偏差</a:t>
            </a:r>
            <a:r>
              <a:rPr lang="en-US" altLang="ja-JP" dirty="0"/>
              <a:t>0.866, </a:t>
            </a:r>
            <a:r>
              <a:rPr lang="ja-JP" altLang="en-US" dirty="0"/>
              <a:t>変動係数</a:t>
            </a:r>
            <a:r>
              <a:rPr lang="en-US" altLang="ja-JP" dirty="0"/>
              <a:t>0.577</a:t>
            </a:r>
            <a:endParaRPr kumimoji="1" lang="ja-JP" altLang="en-US" dirty="0"/>
          </a:p>
        </p:txBody>
      </p:sp>
      <p:graphicFrame>
        <p:nvGraphicFramePr>
          <p:cNvPr id="21" name="オブジェクト 20"/>
          <p:cNvGraphicFramePr>
            <a:graphicFrameLocks noChangeAspect="1"/>
          </p:cNvGraphicFramePr>
          <p:nvPr/>
        </p:nvGraphicFramePr>
        <p:xfrm>
          <a:off x="642910" y="3643314"/>
          <a:ext cx="3455001" cy="1000132"/>
        </p:xfrm>
        <a:graphic>
          <a:graphicData uri="http://schemas.openxmlformats.org/presentationml/2006/ole">
            <mc:AlternateContent xmlns:mc="http://schemas.openxmlformats.org/markup-compatibility/2006">
              <mc:Choice xmlns:v="urn:schemas-microsoft-com:vml" Requires="v">
                <p:oleObj name="数式" r:id="rId5" imgW="1447800" imgH="419100" progId="Equation.3">
                  <p:embed/>
                </p:oleObj>
              </mc:Choice>
              <mc:Fallback>
                <p:oleObj name="数式" r:id="rId5" imgW="1447800" imgH="4191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2910" y="3643314"/>
                        <a:ext cx="3455001" cy="1000132"/>
                      </a:xfrm>
                      <a:prstGeom prst="rect">
                        <a:avLst/>
                      </a:prstGeom>
                      <a:solidFill>
                        <a:srgbClr val="FFFF00"/>
                      </a:solidFill>
                    </p:spPr>
                  </p:pic>
                </p:oleObj>
              </mc:Fallback>
            </mc:AlternateContent>
          </a:graphicData>
        </a:graphic>
      </p:graphicFrame>
      <p:sp>
        <p:nvSpPr>
          <p:cNvPr id="22" name="テキスト ボックス 21"/>
          <p:cNvSpPr txBox="1"/>
          <p:nvPr/>
        </p:nvSpPr>
        <p:spPr>
          <a:xfrm>
            <a:off x="428596" y="4929198"/>
            <a:ext cx="3877985" cy="646331"/>
          </a:xfrm>
          <a:prstGeom prst="rect">
            <a:avLst/>
          </a:prstGeom>
          <a:noFill/>
        </p:spPr>
        <p:txBody>
          <a:bodyPr wrap="none" rtlCol="0">
            <a:spAutoFit/>
          </a:bodyPr>
          <a:lstStyle/>
          <a:p>
            <a:r>
              <a:rPr kumimoji="1" lang="ja-JP" altLang="en-US" dirty="0"/>
              <a:t>平均と標準偏差の単位は同じなので，</a:t>
            </a:r>
            <a:endParaRPr kumimoji="1" lang="en-US" altLang="ja-JP" dirty="0"/>
          </a:p>
          <a:p>
            <a:r>
              <a:rPr lang="ja-JP" altLang="en-US" dirty="0"/>
              <a:t>この係数は無単位．</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3.</a:t>
            </a:r>
            <a:r>
              <a:rPr kumimoji="1" lang="ja-JP" altLang="en-US" dirty="0"/>
              <a:t>　正規分布</a:t>
            </a:r>
          </a:p>
        </p:txBody>
      </p:sp>
      <p:sp>
        <p:nvSpPr>
          <p:cNvPr id="3" name="コンテンツ プレースホルダ 2"/>
          <p:cNvSpPr>
            <a:spLocks noGrp="1"/>
          </p:cNvSpPr>
          <p:nvPr>
            <p:ph idx="1"/>
          </p:nvPr>
        </p:nvSpPr>
        <p:spPr/>
        <p:txBody>
          <a:bodyPr/>
          <a:lstStyle/>
          <a:p>
            <a:r>
              <a:rPr kumimoji="1" lang="en-US" altLang="ja-JP" dirty="0"/>
              <a:t>20cm </a:t>
            </a:r>
            <a:r>
              <a:rPr kumimoji="1" lang="ja-JP" altLang="en-US" dirty="0"/>
              <a:t>のパスタ</a:t>
            </a:r>
            <a:r>
              <a:rPr kumimoji="1" lang="en-US" altLang="ja-JP" dirty="0"/>
              <a:t>100</a:t>
            </a:r>
            <a:r>
              <a:rPr kumimoji="1" lang="ja-JP" altLang="en-US" dirty="0"/>
              <a:t>本を折って，その長さを記録する（社会情報体験演習）．ヒストグラムを描く．</a:t>
            </a:r>
            <a:endParaRPr kumimoji="1" lang="en-US" altLang="ja-JP" dirty="0"/>
          </a:p>
        </p:txBody>
      </p:sp>
      <p:pic>
        <p:nvPicPr>
          <p:cNvPr id="5" name="図 4" descr="グラフ, ヒストグラム&#10;&#10;自動的に生成された説明">
            <a:extLst>
              <a:ext uri="{FF2B5EF4-FFF2-40B4-BE49-F238E27FC236}">
                <a16:creationId xmlns:a16="http://schemas.microsoft.com/office/drawing/2014/main" id="{AA8F74B0-36CC-4F08-8C8F-BAB6218D8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2852936"/>
            <a:ext cx="4032448" cy="362210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AF9D13-5ED1-4024-94EF-29F9973DEDC0}"/>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0934DD96-FABC-4500-9AAB-26EAE6461F1E}"/>
              </a:ext>
            </a:extLst>
          </p:cNvPr>
          <p:cNvSpPr>
            <a:spLocks noGrp="1"/>
          </p:cNvSpPr>
          <p:nvPr>
            <p:ph idx="1"/>
          </p:nvPr>
        </p:nvSpPr>
        <p:spPr/>
        <p:txBody>
          <a:bodyPr>
            <a:normAutofit lnSpcReduction="10000"/>
          </a:bodyPr>
          <a:lstStyle/>
          <a:p>
            <a:r>
              <a:rPr kumimoji="1" lang="ja-JP" altLang="en-US" dirty="0"/>
              <a:t>こうしたデータを発生させる，連続型の母集団分布は？</a:t>
            </a:r>
            <a:endParaRPr kumimoji="1" lang="en-US" altLang="ja-JP" dirty="0"/>
          </a:p>
          <a:p>
            <a:pPr lvl="1"/>
            <a:r>
              <a:rPr lang="ja-JP" altLang="en-US" dirty="0"/>
              <a:t>中央付近の確率（確率密度）が高い</a:t>
            </a:r>
            <a:endParaRPr lang="en-US" altLang="ja-JP" dirty="0"/>
          </a:p>
          <a:p>
            <a:pPr lvl="1"/>
            <a:r>
              <a:rPr kumimoji="1" lang="ja-JP" altLang="en-US" dirty="0"/>
              <a:t>中央から離れるにしたがって徐々に確率が小さくなる</a:t>
            </a:r>
            <a:endParaRPr kumimoji="1" lang="en-US" altLang="ja-JP" dirty="0"/>
          </a:p>
          <a:p>
            <a:pPr lvl="1"/>
            <a:r>
              <a:rPr lang="ja-JP" altLang="en-US" dirty="0"/>
              <a:t>左右対称</a:t>
            </a:r>
            <a:endParaRPr lang="en-US" altLang="ja-JP" dirty="0"/>
          </a:p>
          <a:p>
            <a:r>
              <a:rPr lang="ja-JP" altLang="en-US" dirty="0"/>
              <a:t>このような母集団分布として，</a:t>
            </a:r>
            <a:r>
              <a:rPr lang="ja-JP" altLang="en-US" u="sng" dirty="0">
                <a:solidFill>
                  <a:srgbClr val="FF0000"/>
                </a:solidFill>
              </a:rPr>
              <a:t>正規分布</a:t>
            </a:r>
            <a:r>
              <a:rPr lang="ja-JP" altLang="en-US" dirty="0"/>
              <a:t>（</a:t>
            </a:r>
            <a:r>
              <a:rPr lang="en-US" altLang="ja-JP" dirty="0"/>
              <a:t>normal distribution</a:t>
            </a:r>
            <a:r>
              <a:rPr lang="ja-JP" altLang="en-US" dirty="0"/>
              <a:t>）と呼ばれる確率分布が仮定される．</a:t>
            </a:r>
            <a:endParaRPr kumimoji="1" lang="ja-JP" altLang="en-US" dirty="0"/>
          </a:p>
        </p:txBody>
      </p:sp>
    </p:spTree>
    <p:extLst>
      <p:ext uri="{BB962C8B-B14F-4D97-AF65-F5344CB8AC3E}">
        <p14:creationId xmlns:p14="http://schemas.microsoft.com/office/powerpoint/2010/main" val="391081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クイズ</a:t>
            </a:r>
          </a:p>
        </p:txBody>
      </p:sp>
      <p:sp>
        <p:nvSpPr>
          <p:cNvPr id="5" name="コンテンツ プレースホルダ 4"/>
          <p:cNvSpPr>
            <a:spLocks noGrp="1"/>
          </p:cNvSpPr>
          <p:nvPr>
            <p:ph idx="1"/>
          </p:nvPr>
        </p:nvSpPr>
        <p:spPr/>
        <p:txBody>
          <a:bodyPr/>
          <a:lstStyle/>
          <a:p>
            <a:r>
              <a:rPr kumimoji="1" lang="ja-JP" altLang="en-US" dirty="0"/>
              <a:t>コインを投げて，表が出たら１歩前に進むというゲーム（簡単なすごろく）を考える</a:t>
            </a:r>
            <a:r>
              <a:rPr lang="ja-JP" altLang="en-US" dirty="0"/>
              <a:t>．</a:t>
            </a:r>
            <a:r>
              <a:rPr kumimoji="1" lang="ja-JP" altLang="en-US" dirty="0"/>
              <a:t>０からスタートして，表が出るごとに１進むことにする．何人かでこのゲームをするとき，コインを投げる回数が</a:t>
            </a:r>
            <a:r>
              <a:rPr kumimoji="1" lang="en-US" altLang="ja-JP" dirty="0"/>
              <a:t>1</a:t>
            </a:r>
            <a:r>
              <a:rPr kumimoji="1" lang="ja-JP" altLang="en-US" dirty="0"/>
              <a:t>人あたり</a:t>
            </a:r>
            <a:r>
              <a:rPr kumimoji="1" lang="en-US" altLang="ja-JP" dirty="0"/>
              <a:t>50</a:t>
            </a:r>
            <a:r>
              <a:rPr kumimoji="1" lang="ja-JP" altLang="en-US" dirty="0"/>
              <a:t>回であるときと，</a:t>
            </a:r>
            <a:r>
              <a:rPr kumimoji="1" lang="en-US" altLang="ja-JP" dirty="0"/>
              <a:t>100</a:t>
            </a:r>
            <a:r>
              <a:rPr kumimoji="1" lang="ja-JP" altLang="en-US" dirty="0"/>
              <a:t>回であるときでは，どちらの方が進んだ距離の個人差が</a:t>
            </a:r>
            <a:r>
              <a:rPr lang="ja-JP" altLang="en-US" dirty="0"/>
              <a:t>大きい（大きくなりやすい）だろうか</a:t>
            </a:r>
            <a:r>
              <a:rPr kumimoji="1" lang="ja-JP" altLang="en-US" dirty="0"/>
              <a:t>？</a:t>
            </a:r>
            <a:endParaRPr kumimoji="1" lang="en-US" altLang="ja-JP"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74E547-B762-4C1E-B48D-0B39D2ECA12E}"/>
              </a:ext>
            </a:extLst>
          </p:cNvPr>
          <p:cNvSpPr>
            <a:spLocks noGrp="1"/>
          </p:cNvSpPr>
          <p:nvPr>
            <p:ph type="title"/>
          </p:nvPr>
        </p:nvSpPr>
        <p:spPr>
          <a:xfrm>
            <a:off x="457200" y="274638"/>
            <a:ext cx="8229600" cy="1143000"/>
          </a:xfrm>
        </p:spPr>
        <p:txBody>
          <a:bodyPr/>
          <a:lstStyle/>
          <a:p>
            <a:endParaRPr lang="en-US"/>
          </a:p>
        </p:txBody>
      </p:sp>
      <p:pic>
        <p:nvPicPr>
          <p:cNvPr id="5" name="コンテンツ プレースホルダー 4" descr="グラフ, ヒストグラム&#10;&#10;自動的に生成された説明">
            <a:extLst>
              <a:ext uri="{FF2B5EF4-FFF2-40B4-BE49-F238E27FC236}">
                <a16:creationId xmlns:a16="http://schemas.microsoft.com/office/drawing/2014/main" id="{56F46CE8-2BF2-472D-8AF5-C9754027F3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8122" y="1600200"/>
            <a:ext cx="5250182" cy="4726191"/>
          </a:xfrm>
          <a:noFill/>
        </p:spPr>
      </p:pic>
    </p:spTree>
    <p:extLst>
      <p:ext uri="{BB962C8B-B14F-4D97-AF65-F5344CB8AC3E}">
        <p14:creationId xmlns:p14="http://schemas.microsoft.com/office/powerpoint/2010/main" val="2114328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確率密度関数</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dirty="0"/>
              <a:t>母集団分布が正規分布ならば，標本を大きくしていけば，ヒストグラムはその正規分布の形に近づいていくと考えられる．</a:t>
            </a:r>
            <a:endParaRPr kumimoji="1" lang="en-US" altLang="ja-JP" dirty="0"/>
          </a:p>
          <a:p>
            <a:pPr lvl="1"/>
            <a:r>
              <a:rPr lang="ja-JP" altLang="en-US" dirty="0"/>
              <a:t>柱の面積を，その階級に属する相対度数と等しくする．全面積は１となる．</a:t>
            </a:r>
            <a:endParaRPr lang="en-US" altLang="ja-JP" dirty="0"/>
          </a:p>
          <a:p>
            <a:r>
              <a:rPr lang="ja-JP" altLang="en-US" dirty="0"/>
              <a:t>標本を大きくし，階級の幅を０に近づけていくと，柱の上部での段差はなめらかになり，全体として左右対称なグラフが見えてくる．</a:t>
            </a:r>
            <a:endParaRPr lang="en-US" altLang="ja-JP" dirty="0"/>
          </a:p>
          <a:p>
            <a:r>
              <a:rPr kumimoji="1" lang="ja-JP" altLang="en-US" dirty="0"/>
              <a:t>このグラフの式が，正規分布の</a:t>
            </a:r>
            <a:r>
              <a:rPr kumimoji="1" lang="ja-JP" altLang="en-US" u="sng" dirty="0">
                <a:solidFill>
                  <a:srgbClr val="FF0000"/>
                </a:solidFill>
              </a:rPr>
              <a:t>確率密度関数</a:t>
            </a:r>
            <a:r>
              <a:rPr kumimoji="1" lang="ja-JP" altLang="en-US" dirty="0"/>
              <a:t>（</a:t>
            </a:r>
            <a:r>
              <a:rPr kumimoji="1" lang="en-US" altLang="ja-JP" dirty="0"/>
              <a:t>probability density function</a:t>
            </a:r>
            <a:r>
              <a:rPr kumimoji="1" lang="ja-JP" altLang="en-US" dirty="0"/>
              <a:t>）である．</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3B39F16-3AC4-49CE-9192-24868322B5C5}" type="slidenum">
              <a:rPr kumimoji="1" lang="ja-JP" altLang="en-US" smtClean="0"/>
              <a:t>32</a:t>
            </a:fld>
            <a:endParaRPr kumimoji="1" lang="ja-JP" altLang="en-US"/>
          </a:p>
        </p:txBody>
      </p:sp>
      <p:graphicFrame>
        <p:nvGraphicFramePr>
          <p:cNvPr id="6" name="コンテンツ プレースホルダー 5"/>
          <p:cNvGraphicFramePr>
            <a:graphicFrameLocks noGrp="1"/>
          </p:cNvGraphicFramePr>
          <p:nvPr>
            <p:ph idx="4294967295"/>
          </p:nvPr>
        </p:nvGraphicFramePr>
        <p:xfrm>
          <a:off x="443345" y="1448449"/>
          <a:ext cx="7142018" cy="3897674"/>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827584" y="5409551"/>
            <a:ext cx="4253087" cy="646331"/>
          </a:xfrm>
          <a:prstGeom prst="rect">
            <a:avLst/>
          </a:prstGeom>
          <a:noFill/>
        </p:spPr>
        <p:txBody>
          <a:bodyPr wrap="none" rtlCol="0">
            <a:spAutoFit/>
          </a:bodyPr>
          <a:lstStyle/>
          <a:p>
            <a:r>
              <a:rPr lang="ja-JP" altLang="en-US" dirty="0"/>
              <a:t>半分に折った</a:t>
            </a:r>
            <a:r>
              <a:rPr lang="en-US" altLang="ja-JP" dirty="0"/>
              <a:t>100</a:t>
            </a:r>
            <a:r>
              <a:rPr lang="ja-JP" altLang="en-US" dirty="0"/>
              <a:t>本のパスタの長さの分布</a:t>
            </a:r>
            <a:endParaRPr lang="en-US" altLang="ja-JP" dirty="0"/>
          </a:p>
          <a:p>
            <a:r>
              <a:rPr lang="ja-JP" altLang="en-US" dirty="0"/>
              <a:t>（第４章のスライドより）</a:t>
            </a:r>
          </a:p>
        </p:txBody>
      </p:sp>
    </p:spTree>
    <p:extLst>
      <p:ext uri="{BB962C8B-B14F-4D97-AF65-F5344CB8AC3E}">
        <p14:creationId xmlns:p14="http://schemas.microsoft.com/office/powerpoint/2010/main" val="2250270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3B39F16-3AC4-49CE-9192-24868322B5C5}" type="slidenum">
              <a:rPr kumimoji="1" lang="ja-JP" altLang="en-US" smtClean="0"/>
              <a:t>33</a:t>
            </a:fld>
            <a:endParaRPr kumimoji="1" lang="ja-JP" altLang="en-US"/>
          </a:p>
        </p:txBody>
      </p:sp>
      <p:graphicFrame>
        <p:nvGraphicFramePr>
          <p:cNvPr id="6" name="コンテンツ プレースホルダー 5"/>
          <p:cNvGraphicFramePr>
            <a:graphicFrameLocks noGrp="1"/>
          </p:cNvGraphicFramePr>
          <p:nvPr>
            <p:ph idx="4294967295"/>
          </p:nvPr>
        </p:nvGraphicFramePr>
        <p:xfrm>
          <a:off x="401782" y="1323109"/>
          <a:ext cx="7232073" cy="3905250"/>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858982" y="5278264"/>
            <a:ext cx="4544834" cy="369332"/>
          </a:xfrm>
          <a:prstGeom prst="rect">
            <a:avLst/>
          </a:prstGeom>
          <a:noFill/>
        </p:spPr>
        <p:txBody>
          <a:bodyPr wrap="none" rtlCol="0">
            <a:spAutoFit/>
          </a:bodyPr>
          <a:lstStyle/>
          <a:p>
            <a:r>
              <a:rPr lang="ja-JP" altLang="en-US" dirty="0"/>
              <a:t>半分に折った</a:t>
            </a:r>
            <a:r>
              <a:rPr lang="en-US" altLang="ja-JP" dirty="0"/>
              <a:t>10,000</a:t>
            </a:r>
            <a:r>
              <a:rPr lang="ja-JP" altLang="en-US" dirty="0"/>
              <a:t>本のパスタの長さの分布</a:t>
            </a:r>
          </a:p>
        </p:txBody>
      </p:sp>
    </p:spTree>
    <p:extLst>
      <p:ext uri="{BB962C8B-B14F-4D97-AF65-F5344CB8AC3E}">
        <p14:creationId xmlns:p14="http://schemas.microsoft.com/office/powerpoint/2010/main" val="2587649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正規分布の確率密度関数</a:t>
            </a:r>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normAutofit lnSpcReduction="10000"/>
              </a:bodyPr>
              <a:lstStyle/>
              <a:p>
                <a:r>
                  <a:rPr kumimoji="1" lang="ja-JP" altLang="en-US" dirty="0"/>
                  <a:t>正規分布の平均を</a:t>
                </a:r>
                <a:r>
                  <a:rPr kumimoji="1" lang="en-US" altLang="ja-JP" i="1" dirty="0">
                    <a:latin typeface="Times New Roman" pitchFamily="18" charset="0"/>
                    <a:cs typeface="Times New Roman" pitchFamily="18" charset="0"/>
                  </a:rPr>
                  <a:t>μ</a:t>
                </a:r>
                <a:r>
                  <a:rPr kumimoji="1" lang="ja-JP" altLang="en-US" dirty="0"/>
                  <a:t>（ミュー），分散を</a:t>
                </a:r>
                <a:r>
                  <a:rPr kumimoji="1" lang="en-US" altLang="ja-JP" i="1" dirty="0">
                    <a:latin typeface="Times New Roman" pitchFamily="18" charset="0"/>
                    <a:cs typeface="Times New Roman" pitchFamily="18" charset="0"/>
                  </a:rPr>
                  <a:t>σ</a:t>
                </a:r>
                <a:r>
                  <a:rPr kumimoji="1" lang="en-US" altLang="ja-JP" baseline="30000" dirty="0"/>
                  <a:t>2</a:t>
                </a:r>
                <a:r>
                  <a:rPr kumimoji="1" lang="ja-JP" altLang="en-US" dirty="0"/>
                  <a:t>（シグマ２乗）</a:t>
                </a:r>
                <a:r>
                  <a:rPr lang="ja-JP" altLang="en-US" dirty="0"/>
                  <a:t>として，</a:t>
                </a:r>
                <a:r>
                  <a:rPr lang="en-US" altLang="ja-JP" i="1" dirty="0">
                    <a:latin typeface="Times New Roman" pitchFamily="18" charset="0"/>
                    <a:cs typeface="Times New Roman" pitchFamily="18" charset="0"/>
                  </a:rPr>
                  <a:t>N</a:t>
                </a:r>
                <a:r>
                  <a:rPr lang="en-US" altLang="ja-JP" dirty="0"/>
                  <a:t>(</a:t>
                </a:r>
                <a:r>
                  <a:rPr lang="en-US" altLang="ja-JP" i="1" dirty="0">
                    <a:latin typeface="Times New Roman" pitchFamily="18" charset="0"/>
                    <a:cs typeface="Times New Roman" pitchFamily="18" charset="0"/>
                  </a:rPr>
                  <a:t>μ</a:t>
                </a:r>
                <a:r>
                  <a:rPr lang="en-US" altLang="ja-JP" dirty="0"/>
                  <a:t>, </a:t>
                </a:r>
                <a:r>
                  <a:rPr lang="en-US" altLang="ja-JP" i="1" dirty="0">
                    <a:latin typeface="Times New Roman" pitchFamily="18" charset="0"/>
                    <a:cs typeface="Times New Roman" pitchFamily="18" charset="0"/>
                  </a:rPr>
                  <a:t>σ</a:t>
                </a:r>
                <a:r>
                  <a:rPr lang="en-US" altLang="ja-JP" baseline="30000" dirty="0"/>
                  <a:t>2</a:t>
                </a:r>
                <a:r>
                  <a:rPr lang="en-US" altLang="ja-JP" dirty="0"/>
                  <a:t>) </a:t>
                </a:r>
                <a:r>
                  <a:rPr lang="ja-JP" altLang="en-US" dirty="0"/>
                  <a:t>と表す．</a:t>
                </a:r>
                <a:endParaRPr lang="en-US" altLang="ja-JP" dirty="0"/>
              </a:p>
              <a:p>
                <a:pPr lvl="1"/>
                <a:r>
                  <a:rPr kumimoji="1" lang="ja-JP" altLang="en-US" dirty="0"/>
                  <a:t>曲線の</a:t>
                </a:r>
                <a:r>
                  <a:rPr lang="ja-JP" altLang="en-US" dirty="0"/>
                  <a:t>位置と形が，これら２つの母数（</a:t>
                </a:r>
                <a:r>
                  <a:rPr lang="en-US" altLang="ja-JP" dirty="0"/>
                  <a:t>parameter</a:t>
                </a:r>
                <a:r>
                  <a:rPr lang="ja-JP" altLang="en-US" dirty="0"/>
                  <a:t>）によって決まる．</a:t>
                </a:r>
                <a:endParaRPr kumimoji="1" lang="en-US" altLang="ja-JP" dirty="0"/>
              </a:p>
              <a:p>
                <a:r>
                  <a:rPr lang="ja-JP" altLang="en-US" dirty="0"/>
                  <a:t>正規分布の確率密度関数</a:t>
                </a:r>
                <a:endParaRPr lang="en-US" altLang="ja-JP" dirty="0"/>
              </a:p>
              <a:p>
                <a:endParaRPr kumimoji="1" lang="en-US" altLang="ja-JP" dirty="0"/>
              </a:p>
              <a:p>
                <a:endParaRPr lang="en-US" altLang="ja-JP" dirty="0"/>
              </a:p>
              <a:p>
                <a:pPr lvl="1"/>
                <a:r>
                  <a:rPr lang="ja-JP" altLang="en-US" dirty="0"/>
                  <a:t>覚える必要はない</a:t>
                </a:r>
                <a:endParaRPr lang="en-US" altLang="ja-JP" dirty="0"/>
              </a:p>
              <a:p>
                <a:pPr lvl="1"/>
                <a:r>
                  <a:rPr kumimoji="1" lang="ja-JP" altLang="en-US" dirty="0"/>
                  <a:t>本質的には，</a:t>
                </a:r>
                <a14:m>
                  <m:oMath xmlns:m="http://schemas.openxmlformats.org/officeDocument/2006/math">
                    <m:sSup>
                      <m:sSupPr>
                        <m:ctrlPr>
                          <a:rPr kumimoji="1" lang="en-US" altLang="ja-JP" i="1" smtClean="0">
                            <a:latin typeface="Cambria Math" panose="02040503050406030204" pitchFamily="18" charset="0"/>
                          </a:rPr>
                        </m:ctrlPr>
                      </m:sSupPr>
                      <m:e>
                        <m:r>
                          <a:rPr kumimoji="1" lang="en-US" altLang="ja-JP" b="0" i="1" smtClean="0">
                            <a:latin typeface="Cambria Math" panose="02040503050406030204" pitchFamily="18" charset="0"/>
                          </a:rPr>
                          <m:t>𝑒</m:t>
                        </m:r>
                      </m:e>
                      <m:sup>
                        <m:r>
                          <a:rPr kumimoji="1" lang="en-US" altLang="ja-JP" b="0" i="1" smtClean="0">
                            <a:latin typeface="Cambria Math" panose="02040503050406030204" pitchFamily="18" charset="0"/>
                          </a:rPr>
                          <m:t>−</m:t>
                        </m:r>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𝑥</m:t>
                            </m:r>
                          </m:e>
                          <m:sup>
                            <m:r>
                              <a:rPr kumimoji="1" lang="en-US" altLang="ja-JP" b="0" i="1" smtClean="0">
                                <a:latin typeface="Cambria Math" panose="02040503050406030204" pitchFamily="18" charset="0"/>
                              </a:rPr>
                              <m:t>2</m:t>
                            </m:r>
                          </m:sup>
                        </m:sSup>
                      </m:sup>
                    </m:sSup>
                  </m:oMath>
                </a14:m>
                <a:endParaRPr kumimoji="1" lang="ja-JP" altLang="en-US" dirty="0"/>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3369" b="-107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6" name="テキスト ボックス 5"/>
              <p:cNvSpPr txBox="1"/>
              <p:nvPr/>
            </p:nvSpPr>
            <p:spPr>
              <a:xfrm>
                <a:off x="1331640" y="3933056"/>
                <a:ext cx="3706336" cy="9593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𝑓</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ad>
                            <m:radPr>
                              <m:degHide m:val="on"/>
                              <m:ctrlPr>
                                <a:rPr kumimoji="1" lang="en-US" altLang="ja-JP" sz="2800" b="0" i="1" smtClean="0">
                                  <a:latin typeface="Cambria Math" panose="02040503050406030204" pitchFamily="18" charset="0"/>
                                </a:rPr>
                              </m:ctrlPr>
                            </m:radPr>
                            <m:deg/>
                            <m:e>
                              <m:r>
                                <a:rPr kumimoji="1" lang="en-US" altLang="ja-JP" sz="2800" b="0" i="1" smtClean="0">
                                  <a:latin typeface="Cambria Math" panose="02040503050406030204" pitchFamily="18" charset="0"/>
                                </a:rPr>
                                <m:t>2</m:t>
                              </m:r>
                              <m:r>
                                <a:rPr kumimoji="1" lang="ja-JP" altLang="en-US" sz="2800" b="0" i="1" smtClean="0">
                                  <a:latin typeface="Cambria Math" panose="02040503050406030204" pitchFamily="18" charset="0"/>
                                </a:rPr>
                                <m:t>𝜋</m:t>
                              </m:r>
                            </m:e>
                          </m:rad>
                          <m:r>
                            <a:rPr kumimoji="1" lang="ja-JP" altLang="en-US" sz="2800" b="0" i="1" smtClean="0">
                              <a:latin typeface="Cambria Math" panose="02040503050406030204" pitchFamily="18" charset="0"/>
                            </a:rPr>
                            <m:t>𝜎</m:t>
                          </m:r>
                        </m:den>
                      </m:f>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𝑒</m:t>
                          </m:r>
                        </m:e>
                        <m:sup>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2</m:t>
                              </m:r>
                            </m:den>
                          </m:f>
                          <m:r>
                            <a:rPr kumimoji="1" lang="en-US" altLang="ja-JP" sz="2800" b="0" i="1" smtClean="0">
                              <a:latin typeface="Cambria Math" panose="02040503050406030204" pitchFamily="18" charset="0"/>
                              <a:ea typeface="Cambria Math" panose="02040503050406030204" pitchFamily="18" charset="0"/>
                            </a:rPr>
                            <m:t>∙</m:t>
                          </m:r>
                          <m:f>
                            <m:fPr>
                              <m:ctrlPr>
                                <a:rPr kumimoji="1" lang="en-US" altLang="ja-JP" sz="2800" b="0" i="1" smtClean="0">
                                  <a:latin typeface="Cambria Math" panose="02040503050406030204" pitchFamily="18" charset="0"/>
                                  <a:ea typeface="Cambria Math" panose="02040503050406030204" pitchFamily="18" charset="0"/>
                                </a:rPr>
                              </m:ctrlPr>
                            </m:fPr>
                            <m:num>
                              <m:sSup>
                                <m:sSupPr>
                                  <m:ctrlPr>
                                    <a:rPr kumimoji="1" lang="en-US" altLang="ja-JP" sz="2800" b="0" i="1" smtClean="0">
                                      <a:latin typeface="Cambria Math" panose="02040503050406030204" pitchFamily="18" charset="0"/>
                                      <a:ea typeface="Cambria Math" panose="02040503050406030204" pitchFamily="18" charset="0"/>
                                    </a:rPr>
                                  </m:ctrlPr>
                                </m:sSupPr>
                                <m:e>
                                  <m:d>
                                    <m:dPr>
                                      <m:ctrlPr>
                                        <a:rPr kumimoji="1" lang="en-US" altLang="ja-JP" sz="2800" b="0" i="1" smtClean="0">
                                          <a:latin typeface="Cambria Math" panose="02040503050406030204" pitchFamily="18" charset="0"/>
                                          <a:ea typeface="Cambria Math" panose="02040503050406030204" pitchFamily="18" charset="0"/>
                                        </a:rPr>
                                      </m:ctrlPr>
                                    </m:dPr>
                                    <m:e>
                                      <m:r>
                                        <a:rPr kumimoji="1" lang="en-US" altLang="ja-JP" sz="2800" b="0" i="1" smtClean="0">
                                          <a:latin typeface="Cambria Math" panose="02040503050406030204" pitchFamily="18" charset="0"/>
                                          <a:ea typeface="Cambria Math" panose="02040503050406030204" pitchFamily="18" charset="0"/>
                                        </a:rPr>
                                        <m:t>𝑥</m:t>
                                      </m:r>
                                      <m:r>
                                        <a:rPr kumimoji="1" lang="en-US" altLang="ja-JP" sz="2800" b="0" i="1" smtClean="0">
                                          <a:latin typeface="Cambria Math" panose="02040503050406030204" pitchFamily="18" charset="0"/>
                                          <a:ea typeface="Cambria Math" panose="02040503050406030204" pitchFamily="18" charset="0"/>
                                        </a:rPr>
                                        <m:t>−</m:t>
                                      </m:r>
                                      <m:r>
                                        <a:rPr kumimoji="1" lang="ja-JP" altLang="en-US" sz="2800" b="0" i="1" smtClean="0">
                                          <a:latin typeface="Cambria Math" panose="02040503050406030204" pitchFamily="18" charset="0"/>
                                          <a:ea typeface="Cambria Math" panose="02040503050406030204" pitchFamily="18" charset="0"/>
                                        </a:rPr>
                                        <m:t>𝜇</m:t>
                                      </m:r>
                                    </m:e>
                                  </m:d>
                                </m:e>
                                <m:sup>
                                  <m:r>
                                    <a:rPr kumimoji="1" lang="en-US" altLang="ja-JP" sz="2800" b="0" i="1" smtClean="0">
                                      <a:latin typeface="Cambria Math" panose="02040503050406030204" pitchFamily="18" charset="0"/>
                                      <a:ea typeface="Cambria Math" panose="02040503050406030204" pitchFamily="18" charset="0"/>
                                    </a:rPr>
                                    <m:t>2</m:t>
                                  </m:r>
                                </m:sup>
                              </m:sSup>
                            </m:num>
                            <m:den>
                              <m:sSup>
                                <m:sSupPr>
                                  <m:ctrlPr>
                                    <a:rPr kumimoji="1" lang="en-US" altLang="ja-JP" sz="2800" b="0" i="1" smtClean="0">
                                      <a:latin typeface="Cambria Math" panose="02040503050406030204" pitchFamily="18" charset="0"/>
                                      <a:ea typeface="Cambria Math" panose="02040503050406030204" pitchFamily="18" charset="0"/>
                                    </a:rPr>
                                  </m:ctrlPr>
                                </m:sSupPr>
                                <m:e>
                                  <m:r>
                                    <a:rPr kumimoji="1" lang="ja-JP" altLang="en-US" sz="2800" b="0" i="1" smtClean="0">
                                      <a:latin typeface="Cambria Math" panose="02040503050406030204" pitchFamily="18" charset="0"/>
                                      <a:ea typeface="Cambria Math" panose="02040503050406030204" pitchFamily="18" charset="0"/>
                                    </a:rPr>
                                    <m:t>𝜎</m:t>
                                  </m:r>
                                </m:e>
                                <m:sup>
                                  <m:r>
                                    <a:rPr kumimoji="1" lang="en-US" altLang="ja-JP" sz="2800" b="0" i="1" smtClean="0">
                                      <a:latin typeface="Cambria Math" panose="02040503050406030204" pitchFamily="18" charset="0"/>
                                      <a:ea typeface="Cambria Math" panose="02040503050406030204" pitchFamily="18" charset="0"/>
                                    </a:rPr>
                                    <m:t>2</m:t>
                                  </m:r>
                                </m:sup>
                              </m:sSup>
                            </m:den>
                          </m:f>
                        </m:sup>
                      </m:sSup>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331640" y="3933056"/>
                <a:ext cx="3706336" cy="959302"/>
              </a:xfrm>
              <a:prstGeom prst="rect">
                <a:avLst/>
              </a:prstGeom>
              <a:blipFill>
                <a:blip r:embed="rId3"/>
                <a:stretch>
                  <a:fillRect/>
                </a:stretch>
              </a:blipFill>
            </p:spPr>
            <p:txBody>
              <a:bodyPr/>
              <a:lstStyle/>
              <a:p>
                <a:r>
                  <a:rPr lang="ja-JP" altLang="en-US">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31640" y="18972"/>
            <a:ext cx="6480720" cy="6480720"/>
          </a:xfrm>
        </p:spPr>
      </p:pic>
      <p:graphicFrame>
        <p:nvGraphicFramePr>
          <p:cNvPr id="5" name="オブジェクト 4"/>
          <p:cNvGraphicFramePr>
            <a:graphicFrameLocks noChangeAspect="1"/>
          </p:cNvGraphicFramePr>
          <p:nvPr>
            <p:extLst>
              <p:ext uri="{D42A27DB-BD31-4B8C-83A1-F6EECF244321}">
                <p14:modId xmlns:p14="http://schemas.microsoft.com/office/powerpoint/2010/main" val="1067610259"/>
              </p:ext>
            </p:extLst>
          </p:nvPr>
        </p:nvGraphicFramePr>
        <p:xfrm>
          <a:off x="3563888" y="1340768"/>
          <a:ext cx="793750" cy="768350"/>
        </p:xfrm>
        <a:graphic>
          <a:graphicData uri="http://schemas.openxmlformats.org/presentationml/2006/ole">
            <mc:AlternateContent xmlns:mc="http://schemas.openxmlformats.org/markup-compatibility/2006">
              <mc:Choice xmlns:v="urn:schemas-microsoft-com:vml" Requires="v">
                <p:oleObj name="数式" r:id="rId4" imgW="419040" imgH="406080" progId="Equation.3">
                  <p:embed/>
                </p:oleObj>
              </mc:Choice>
              <mc:Fallback>
                <p:oleObj name="数式" r:id="rId4" imgW="419040" imgH="406080" progId="Equation.3">
                  <p:embed/>
                  <p:pic>
                    <p:nvPicPr>
                      <p:cNvPr id="0" name=""/>
                      <p:cNvPicPr/>
                      <p:nvPr/>
                    </p:nvPicPr>
                    <p:blipFill>
                      <a:blip r:embed="rId5"/>
                      <a:stretch>
                        <a:fillRect/>
                      </a:stretch>
                    </p:blipFill>
                    <p:spPr>
                      <a:xfrm>
                        <a:off x="3563888" y="1340768"/>
                        <a:ext cx="793750" cy="768350"/>
                      </a:xfrm>
                      <a:prstGeom prst="rect">
                        <a:avLst/>
                      </a:prstGeom>
                    </p:spPr>
                  </p:pic>
                </p:oleObj>
              </mc:Fallback>
            </mc:AlternateContent>
          </a:graphicData>
        </a:graphic>
      </p:graphicFrame>
      <p:graphicFrame>
        <p:nvGraphicFramePr>
          <p:cNvPr id="6" name="オブジェクト 5"/>
          <p:cNvGraphicFramePr>
            <a:graphicFrameLocks noChangeAspect="1"/>
          </p:cNvGraphicFramePr>
          <p:nvPr>
            <p:extLst>
              <p:ext uri="{D42A27DB-BD31-4B8C-83A1-F6EECF244321}">
                <p14:modId xmlns:p14="http://schemas.microsoft.com/office/powerpoint/2010/main" val="4146173989"/>
              </p:ext>
            </p:extLst>
          </p:nvPr>
        </p:nvGraphicFramePr>
        <p:xfrm>
          <a:off x="2555776" y="3717032"/>
          <a:ext cx="839787" cy="768350"/>
        </p:xfrm>
        <a:graphic>
          <a:graphicData uri="http://schemas.openxmlformats.org/presentationml/2006/ole">
            <mc:AlternateContent xmlns:mc="http://schemas.openxmlformats.org/markup-compatibility/2006">
              <mc:Choice xmlns:v="urn:schemas-microsoft-com:vml" Requires="v">
                <p:oleObj name="数式" r:id="rId6" imgW="444240" imgH="406080" progId="Equation.3">
                  <p:embed/>
                </p:oleObj>
              </mc:Choice>
              <mc:Fallback>
                <p:oleObj name="数式" r:id="rId6" imgW="444240" imgH="406080" progId="Equation.3">
                  <p:embed/>
                  <p:pic>
                    <p:nvPicPr>
                      <p:cNvPr id="0" name="オブジェクト 4"/>
                      <p:cNvPicPr>
                        <a:picLocks noChangeAspect="1" noChangeArrowheads="1"/>
                      </p:cNvPicPr>
                      <p:nvPr/>
                    </p:nvPicPr>
                    <p:blipFill>
                      <a:blip r:embed="rId7"/>
                      <a:srcRect/>
                      <a:stretch>
                        <a:fillRect/>
                      </a:stretch>
                    </p:blipFill>
                    <p:spPr bwMode="auto">
                      <a:xfrm>
                        <a:off x="2555776" y="3717032"/>
                        <a:ext cx="8397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オブジェクト 6"/>
          <p:cNvGraphicFramePr>
            <a:graphicFrameLocks noChangeAspect="1"/>
          </p:cNvGraphicFramePr>
          <p:nvPr>
            <p:extLst>
              <p:ext uri="{D42A27DB-BD31-4B8C-83A1-F6EECF244321}">
                <p14:modId xmlns:p14="http://schemas.microsoft.com/office/powerpoint/2010/main" val="2439909497"/>
              </p:ext>
            </p:extLst>
          </p:nvPr>
        </p:nvGraphicFramePr>
        <p:xfrm>
          <a:off x="6444208" y="1340768"/>
          <a:ext cx="792163" cy="768350"/>
        </p:xfrm>
        <a:graphic>
          <a:graphicData uri="http://schemas.openxmlformats.org/presentationml/2006/ole">
            <mc:AlternateContent xmlns:mc="http://schemas.openxmlformats.org/markup-compatibility/2006">
              <mc:Choice xmlns:v="urn:schemas-microsoft-com:vml" Requires="v">
                <p:oleObj name="数式" r:id="rId8" imgW="419040" imgH="406080" progId="Equation.3">
                  <p:embed/>
                </p:oleObj>
              </mc:Choice>
              <mc:Fallback>
                <p:oleObj name="数式" r:id="rId8" imgW="419040" imgH="406080" progId="Equation.3">
                  <p:embed/>
                  <p:pic>
                    <p:nvPicPr>
                      <p:cNvPr id="0" name="オブジェクト 4"/>
                      <p:cNvPicPr>
                        <a:picLocks noChangeAspect="1" noChangeArrowheads="1"/>
                      </p:cNvPicPr>
                      <p:nvPr/>
                    </p:nvPicPr>
                    <p:blipFill>
                      <a:blip r:embed="rId9"/>
                      <a:srcRect/>
                      <a:stretch>
                        <a:fillRect/>
                      </a:stretch>
                    </p:blipFill>
                    <p:spPr bwMode="auto">
                      <a:xfrm>
                        <a:off x="6444208" y="1340768"/>
                        <a:ext cx="7921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2997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実習課題（１）</a:t>
            </a:r>
          </a:p>
        </p:txBody>
      </p:sp>
      <p:sp>
        <p:nvSpPr>
          <p:cNvPr id="3" name="コンテンツ プレースホルダー 2"/>
          <p:cNvSpPr>
            <a:spLocks noGrp="1"/>
          </p:cNvSpPr>
          <p:nvPr>
            <p:ph idx="1"/>
          </p:nvPr>
        </p:nvSpPr>
        <p:spPr/>
        <p:txBody>
          <a:bodyPr/>
          <a:lstStyle/>
          <a:p>
            <a:r>
              <a:rPr lang="ja-JP" altLang="en-US" dirty="0"/>
              <a:t>以下の </a:t>
            </a:r>
            <a:r>
              <a:rPr lang="en-US" altLang="ja-JP" dirty="0"/>
              <a:t>R </a:t>
            </a:r>
            <a:r>
              <a:rPr lang="ja-JP" altLang="en-US" dirty="0"/>
              <a:t>コードを実行して，ひとつ前のスライドに示されたグラフを描く．平均と分散（標準偏差）によって正規分布の形が決まることを理解する．</a:t>
            </a:r>
            <a:endParaRPr lang="en-US" altLang="ja-JP" dirty="0"/>
          </a:p>
          <a:p>
            <a:pPr lvl="1"/>
            <a:r>
              <a:rPr lang="en-US" altLang="ja-JP" dirty="0"/>
              <a:t>R </a:t>
            </a:r>
            <a:r>
              <a:rPr lang="ja-JP" altLang="en-US" dirty="0"/>
              <a:t>の </a:t>
            </a:r>
            <a:r>
              <a:rPr lang="en-US" altLang="ja-JP" dirty="0" err="1"/>
              <a:t>dnorm</a:t>
            </a:r>
            <a:r>
              <a:rPr lang="en-US" altLang="ja-JP" dirty="0"/>
              <a:t> </a:t>
            </a:r>
            <a:r>
              <a:rPr lang="ja-JP" altLang="en-US" dirty="0"/>
              <a:t>関数は，正規分布の確率密度を与える．デフォルトで，平均 </a:t>
            </a:r>
            <a:r>
              <a:rPr lang="en-US" altLang="ja-JP" dirty="0"/>
              <a:t>0</a:t>
            </a:r>
            <a:r>
              <a:rPr lang="ja-JP" altLang="en-US" dirty="0"/>
              <a:t>，分散 </a:t>
            </a:r>
            <a:r>
              <a:rPr lang="en-US" altLang="ja-JP" dirty="0"/>
              <a:t>1 </a:t>
            </a:r>
            <a:r>
              <a:rPr lang="ja-JP" altLang="en-US" dirty="0"/>
              <a:t>である．</a:t>
            </a:r>
            <a:endParaRPr lang="en-US" altLang="ja-JP" dirty="0"/>
          </a:p>
        </p:txBody>
      </p:sp>
      <p:sp>
        <p:nvSpPr>
          <p:cNvPr id="4" name="テキスト ボックス 3">
            <a:extLst>
              <a:ext uri="{FF2B5EF4-FFF2-40B4-BE49-F238E27FC236}">
                <a16:creationId xmlns:a16="http://schemas.microsoft.com/office/drawing/2014/main" id="{7D5D0149-8AED-4FAC-A53F-2F91B7C4918A}"/>
              </a:ext>
            </a:extLst>
          </p:cNvPr>
          <p:cNvSpPr txBox="1"/>
          <p:nvPr/>
        </p:nvSpPr>
        <p:spPr>
          <a:xfrm>
            <a:off x="1259632" y="4648835"/>
            <a:ext cx="7035900" cy="1477328"/>
          </a:xfrm>
          <a:prstGeom prst="rect">
            <a:avLst/>
          </a:prstGeom>
          <a:noFill/>
          <a:ln>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curve(</a:t>
            </a:r>
            <a:r>
              <a:rPr kumimoji="1" lang="en-US" altLang="ja-JP" dirty="0" err="1">
                <a:latin typeface="Courier New" panose="02070309020205020404" pitchFamily="49" charset="0"/>
                <a:cs typeface="Courier New" panose="02070309020205020404" pitchFamily="49" charset="0"/>
              </a:rPr>
              <a:t>dnorm</a:t>
            </a:r>
            <a:r>
              <a:rPr kumimoji="1" lang="en-US" altLang="ja-JP" dirty="0">
                <a:latin typeface="Courier New" panose="02070309020205020404" pitchFamily="49" charset="0"/>
                <a:cs typeface="Courier New" panose="02070309020205020404" pitchFamily="49" charset="0"/>
              </a:rPr>
              <a:t>(x), from = -6, to = 6, </a:t>
            </a:r>
            <a:r>
              <a:rPr kumimoji="1" lang="en-US" altLang="ja-JP" dirty="0" err="1">
                <a:latin typeface="Courier New" panose="02070309020205020404" pitchFamily="49" charset="0"/>
                <a:cs typeface="Courier New" panose="02070309020205020404" pitchFamily="49" charset="0"/>
              </a:rPr>
              <a:t>ylab</a:t>
            </a:r>
            <a:r>
              <a:rPr kumimoji="1" lang="en-US" altLang="ja-JP" dirty="0">
                <a:latin typeface="Courier New" panose="02070309020205020404" pitchFamily="49" charset="0"/>
                <a:cs typeface="Courier New" panose="02070309020205020404" pitchFamily="49" charset="0"/>
              </a:rPr>
              <a:t>="</a:t>
            </a:r>
            <a:r>
              <a:rPr kumimoji="1" lang="ja-JP" altLang="en-US" dirty="0">
                <a:latin typeface="Courier New" panose="02070309020205020404" pitchFamily="49" charset="0"/>
                <a:cs typeface="Courier New" panose="02070309020205020404" pitchFamily="49" charset="0"/>
              </a:rPr>
              <a:t>確率密度</a:t>
            </a:r>
            <a:r>
              <a:rPr kumimoji="1" lang="en-US" altLang="ja-JP" dirty="0">
                <a:latin typeface="Courier New" panose="02070309020205020404" pitchFamily="49" charset="0"/>
                <a:cs typeface="Courier New" panose="02070309020205020404" pitchFamily="49" charset="0"/>
              </a:rPr>
              <a:t>")</a:t>
            </a:r>
          </a:p>
          <a:p>
            <a:r>
              <a:rPr kumimoji="1" lang="en-US" altLang="ja-JP" dirty="0">
                <a:latin typeface="Courier New" panose="02070309020205020404" pitchFamily="49" charset="0"/>
                <a:cs typeface="Courier New" panose="02070309020205020404" pitchFamily="49" charset="0"/>
              </a:rPr>
              <a:t>curve(</a:t>
            </a:r>
            <a:r>
              <a:rPr kumimoji="1" lang="en-US" altLang="ja-JP" dirty="0" err="1">
                <a:latin typeface="Courier New" panose="02070309020205020404" pitchFamily="49" charset="0"/>
                <a:cs typeface="Courier New" panose="02070309020205020404" pitchFamily="49" charset="0"/>
              </a:rPr>
              <a:t>dnorm</a:t>
            </a:r>
            <a:r>
              <a:rPr kumimoji="1" lang="en-US" altLang="ja-JP" dirty="0">
                <a:latin typeface="Courier New" panose="02070309020205020404" pitchFamily="49" charset="0"/>
                <a:cs typeface="Courier New" panose="02070309020205020404" pitchFamily="49" charset="0"/>
              </a:rPr>
              <a:t>(x, </a:t>
            </a:r>
            <a:r>
              <a:rPr kumimoji="1" lang="en-US" altLang="ja-JP" dirty="0" err="1">
                <a:solidFill>
                  <a:srgbClr val="FF0000"/>
                </a:solidFill>
                <a:latin typeface="Courier New" panose="02070309020205020404" pitchFamily="49" charset="0"/>
                <a:cs typeface="Courier New" panose="02070309020205020404" pitchFamily="49" charset="0"/>
              </a:rPr>
              <a:t>sd</a:t>
            </a:r>
            <a:r>
              <a:rPr kumimoji="1" lang="en-US" altLang="ja-JP" dirty="0">
                <a:solidFill>
                  <a:srgbClr val="FF0000"/>
                </a:solidFill>
                <a:latin typeface="Courier New" panose="02070309020205020404" pitchFamily="49" charset="0"/>
                <a:cs typeface="Courier New" panose="02070309020205020404" pitchFamily="49" charset="0"/>
              </a:rPr>
              <a:t> = 2</a:t>
            </a:r>
            <a:r>
              <a:rPr kumimoji="1" lang="en-US" altLang="ja-JP" dirty="0">
                <a:latin typeface="Courier New" panose="02070309020205020404" pitchFamily="49" charset="0"/>
                <a:cs typeface="Courier New" panose="02070309020205020404" pitchFamily="49" charset="0"/>
              </a:rPr>
              <a:t>), from = -6, to = 6,</a:t>
            </a:r>
          </a:p>
          <a:p>
            <a:r>
              <a:rPr lang="en-US" altLang="ja-JP" dirty="0">
                <a:latin typeface="Courier New" panose="02070309020205020404" pitchFamily="49" charset="0"/>
                <a:cs typeface="Courier New" panose="02070309020205020404" pitchFamily="49" charset="0"/>
              </a:rPr>
              <a:t>     </a:t>
            </a:r>
            <a:r>
              <a:rPr kumimoji="1" lang="en-US" altLang="ja-JP" dirty="0">
                <a:latin typeface="Courier New" panose="02070309020205020404" pitchFamily="49" charset="0"/>
                <a:cs typeface="Courier New" panose="02070309020205020404" pitchFamily="49" charset="0"/>
              </a:rPr>
              <a:t> col="red", </a:t>
            </a:r>
            <a:r>
              <a:rPr kumimoji="1" lang="en-US" altLang="ja-JP" dirty="0" err="1">
                <a:latin typeface="Courier New" panose="02070309020205020404" pitchFamily="49" charset="0"/>
                <a:cs typeface="Courier New" panose="02070309020205020404" pitchFamily="49" charset="0"/>
              </a:rPr>
              <a:t>lty</a:t>
            </a:r>
            <a:r>
              <a:rPr kumimoji="1" lang="en-US" altLang="ja-JP" dirty="0">
                <a:latin typeface="Courier New" panose="02070309020205020404" pitchFamily="49" charset="0"/>
                <a:cs typeface="Courier New" panose="02070309020205020404" pitchFamily="49" charset="0"/>
              </a:rPr>
              <a:t>=2, add=TRUE)</a:t>
            </a:r>
          </a:p>
          <a:p>
            <a:r>
              <a:rPr kumimoji="1" lang="en-US" altLang="ja-JP" dirty="0">
                <a:latin typeface="Courier New" panose="02070309020205020404" pitchFamily="49" charset="0"/>
                <a:cs typeface="Courier New" panose="02070309020205020404" pitchFamily="49" charset="0"/>
              </a:rPr>
              <a:t>curve(</a:t>
            </a:r>
            <a:r>
              <a:rPr kumimoji="1" lang="en-US" altLang="ja-JP" dirty="0" err="1">
                <a:latin typeface="Courier New" panose="02070309020205020404" pitchFamily="49" charset="0"/>
                <a:cs typeface="Courier New" panose="02070309020205020404" pitchFamily="49" charset="0"/>
              </a:rPr>
              <a:t>dnorm</a:t>
            </a:r>
            <a:r>
              <a:rPr kumimoji="1" lang="en-US" altLang="ja-JP" dirty="0">
                <a:latin typeface="Courier New" panose="02070309020205020404" pitchFamily="49" charset="0"/>
                <a:cs typeface="Courier New" panose="02070309020205020404" pitchFamily="49" charset="0"/>
              </a:rPr>
              <a:t>(x, </a:t>
            </a:r>
            <a:r>
              <a:rPr kumimoji="1" lang="en-US" altLang="ja-JP" dirty="0">
                <a:solidFill>
                  <a:srgbClr val="FF0000"/>
                </a:solidFill>
                <a:latin typeface="Courier New" panose="02070309020205020404" pitchFamily="49" charset="0"/>
                <a:cs typeface="Courier New" panose="02070309020205020404" pitchFamily="49" charset="0"/>
              </a:rPr>
              <a:t>mean = 3</a:t>
            </a:r>
            <a:r>
              <a:rPr kumimoji="1" lang="en-US" altLang="ja-JP" dirty="0">
                <a:latin typeface="Courier New" panose="02070309020205020404" pitchFamily="49" charset="0"/>
                <a:cs typeface="Courier New" panose="02070309020205020404" pitchFamily="49" charset="0"/>
              </a:rPr>
              <a:t>),form = -6, to = 6,</a:t>
            </a:r>
          </a:p>
          <a:p>
            <a:r>
              <a:rPr lang="en-US" altLang="ja-JP" dirty="0">
                <a:latin typeface="Courier New" panose="02070309020205020404" pitchFamily="49" charset="0"/>
                <a:cs typeface="Courier New" panose="02070309020205020404" pitchFamily="49" charset="0"/>
              </a:rPr>
              <a:t>     </a:t>
            </a:r>
            <a:r>
              <a:rPr kumimoji="1" lang="en-US" altLang="ja-JP" dirty="0">
                <a:latin typeface="Courier New" panose="02070309020205020404" pitchFamily="49" charset="0"/>
                <a:cs typeface="Courier New" panose="02070309020205020404" pitchFamily="49" charset="0"/>
              </a:rPr>
              <a:t> col="BLUE", </a:t>
            </a:r>
            <a:r>
              <a:rPr kumimoji="1" lang="en-US" altLang="ja-JP" dirty="0" err="1">
                <a:latin typeface="Courier New" panose="02070309020205020404" pitchFamily="49" charset="0"/>
                <a:cs typeface="Courier New" panose="02070309020205020404" pitchFamily="49" charset="0"/>
              </a:rPr>
              <a:t>lty</a:t>
            </a:r>
            <a:r>
              <a:rPr kumimoji="1" lang="en-US" altLang="ja-JP" dirty="0">
                <a:latin typeface="Courier New" panose="02070309020205020404" pitchFamily="49" charset="0"/>
                <a:cs typeface="Courier New" panose="02070309020205020404" pitchFamily="49" charset="0"/>
              </a:rPr>
              <a:t>=3, add=TRUE)</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00789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dirty="0"/>
              <a:t>データから描かれるヒストグラムが釣鐘型に見えても，母集団の分布が正規分布であるとは限らない．</a:t>
            </a:r>
            <a:endParaRPr lang="en-US" altLang="ja-JP" dirty="0"/>
          </a:p>
          <a:p>
            <a:r>
              <a:rPr kumimoji="1" lang="ja-JP" altLang="en-US" dirty="0"/>
              <a:t>統計学では，母集団の分布として正規分布が仮定されることが多い．その仮定に問題があるようなら，そのときに対応を考える．</a:t>
            </a:r>
            <a:endParaRPr kumimoji="1" lang="en-US" altLang="ja-JP"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確率密度関数の性質</a:t>
            </a:r>
          </a:p>
        </p:txBody>
      </p:sp>
      <p:sp>
        <p:nvSpPr>
          <p:cNvPr id="3" name="コンテンツ プレースホルダ 2"/>
          <p:cNvSpPr>
            <a:spLocks noGrp="1"/>
          </p:cNvSpPr>
          <p:nvPr>
            <p:ph idx="1"/>
          </p:nvPr>
        </p:nvSpPr>
        <p:spPr/>
        <p:txBody>
          <a:bodyPr/>
          <a:lstStyle/>
          <a:p>
            <a:r>
              <a:rPr kumimoji="1" lang="ja-JP" altLang="en-US" dirty="0"/>
              <a:t>正規分布に限らず，確率密度関数には以下の性質がある．数学的には，こうした性質を持つ関数を確率密度関数と定義する．</a:t>
            </a:r>
          </a:p>
        </p:txBody>
      </p:sp>
      <p:sp>
        <p:nvSpPr>
          <p:cNvPr id="5" name="テキスト ボックス 4"/>
          <p:cNvSpPr txBox="1"/>
          <p:nvPr/>
        </p:nvSpPr>
        <p:spPr>
          <a:xfrm>
            <a:off x="4355976" y="3356992"/>
            <a:ext cx="3575018" cy="369332"/>
          </a:xfrm>
          <a:prstGeom prst="rect">
            <a:avLst/>
          </a:prstGeom>
          <a:noFill/>
        </p:spPr>
        <p:txBody>
          <a:bodyPr wrap="none" rtlCol="0">
            <a:spAutoFit/>
          </a:bodyPr>
          <a:lstStyle/>
          <a:p>
            <a:r>
              <a:rPr kumimoji="1" lang="ja-JP" altLang="en-US" dirty="0"/>
              <a:t>グラフの値はどこでも０より大きい．</a:t>
            </a:r>
          </a:p>
        </p:txBody>
      </p:sp>
      <p:sp>
        <p:nvSpPr>
          <p:cNvPr id="7" name="テキスト ボックス 6"/>
          <p:cNvSpPr txBox="1"/>
          <p:nvPr/>
        </p:nvSpPr>
        <p:spPr>
          <a:xfrm>
            <a:off x="4355976" y="3933056"/>
            <a:ext cx="4350871" cy="923330"/>
          </a:xfrm>
          <a:prstGeom prst="rect">
            <a:avLst/>
          </a:prstGeom>
          <a:noFill/>
        </p:spPr>
        <p:txBody>
          <a:bodyPr wrap="none" rtlCol="0">
            <a:spAutoFit/>
          </a:bodyPr>
          <a:lstStyle/>
          <a:p>
            <a:r>
              <a:rPr kumimoji="1" lang="ja-JP" altLang="en-US" dirty="0"/>
              <a:t>グラフ下の全面積は１．理論的</a:t>
            </a:r>
            <a:r>
              <a:rPr lang="ja-JP" altLang="en-US" dirty="0"/>
              <a:t>相対度数</a:t>
            </a:r>
            <a:endParaRPr lang="en-US" altLang="ja-JP" dirty="0"/>
          </a:p>
          <a:p>
            <a:r>
              <a:rPr lang="ja-JP" altLang="en-US" dirty="0"/>
              <a:t>のヒストグラムで，</a:t>
            </a:r>
            <a:r>
              <a:rPr kumimoji="1" lang="ja-JP" altLang="en-US" dirty="0"/>
              <a:t>柱の面積をすべて足すと</a:t>
            </a:r>
            <a:endParaRPr kumimoji="1" lang="en-US" altLang="ja-JP" dirty="0"/>
          </a:p>
          <a:p>
            <a:r>
              <a:rPr lang="ja-JP" altLang="en-US" dirty="0"/>
              <a:t>１になることに対応している．</a:t>
            </a:r>
            <a:endParaRPr kumimoji="1" lang="ja-JP" altLang="en-US" dirty="0"/>
          </a:p>
        </p:txBody>
      </p:sp>
      <p:sp>
        <p:nvSpPr>
          <p:cNvPr id="9" name="テキスト ボックス 8"/>
          <p:cNvSpPr txBox="1"/>
          <p:nvPr/>
        </p:nvSpPr>
        <p:spPr>
          <a:xfrm>
            <a:off x="4499992" y="5085184"/>
            <a:ext cx="4097597" cy="646331"/>
          </a:xfrm>
          <a:prstGeom prst="rect">
            <a:avLst/>
          </a:prstGeom>
          <a:noFill/>
        </p:spPr>
        <p:txBody>
          <a:bodyPr wrap="none" rtlCol="0">
            <a:spAutoFit/>
          </a:bodyPr>
          <a:lstStyle/>
          <a:p>
            <a:r>
              <a:rPr lang="en-US" altLang="ja-JP" i="1" dirty="0">
                <a:latin typeface="Times New Roman" pitchFamily="18" charset="0"/>
                <a:cs typeface="Times New Roman" pitchFamily="18" charset="0"/>
              </a:rPr>
              <a:t>X</a:t>
            </a:r>
            <a:r>
              <a:rPr lang="en-US" altLang="ja-JP" dirty="0"/>
              <a:t>=</a:t>
            </a:r>
            <a:r>
              <a:rPr lang="en-US" altLang="ja-JP" i="1" dirty="0">
                <a:latin typeface="Times New Roman" pitchFamily="18" charset="0"/>
                <a:cs typeface="Times New Roman" pitchFamily="18" charset="0"/>
              </a:rPr>
              <a:t>a</a:t>
            </a:r>
            <a:r>
              <a:rPr lang="en-US" altLang="ja-JP" dirty="0"/>
              <a:t> </a:t>
            </a:r>
            <a:r>
              <a:rPr lang="ja-JP" altLang="en-US" dirty="0"/>
              <a:t>から </a:t>
            </a:r>
            <a:r>
              <a:rPr lang="en-US" altLang="ja-JP" i="1" dirty="0">
                <a:latin typeface="Times New Roman" pitchFamily="18" charset="0"/>
                <a:cs typeface="Times New Roman" pitchFamily="18" charset="0"/>
              </a:rPr>
              <a:t>X</a:t>
            </a:r>
            <a:r>
              <a:rPr lang="en-US" altLang="ja-JP" dirty="0"/>
              <a:t>=</a:t>
            </a:r>
            <a:r>
              <a:rPr lang="en-US" altLang="ja-JP" i="1" dirty="0">
                <a:latin typeface="Times New Roman" pitchFamily="18" charset="0"/>
                <a:cs typeface="Times New Roman" pitchFamily="18" charset="0"/>
              </a:rPr>
              <a:t>b</a:t>
            </a:r>
            <a:r>
              <a:rPr lang="en-US" altLang="ja-JP" dirty="0"/>
              <a:t> </a:t>
            </a:r>
            <a:r>
              <a:rPr lang="ja-JP" altLang="en-US" dirty="0"/>
              <a:t>までの，グラフ下の</a:t>
            </a:r>
            <a:endParaRPr lang="en-US" altLang="ja-JP" dirty="0"/>
          </a:p>
          <a:p>
            <a:r>
              <a:rPr lang="ja-JP" altLang="en-US" dirty="0"/>
              <a:t>面積は，この区間の値が出現する確率．</a:t>
            </a:r>
            <a:endParaRPr kumimoji="1" lang="ja-JP" altLang="en-US" dirty="0"/>
          </a:p>
        </p:txBody>
      </p:sp>
      <p:sp>
        <p:nvSpPr>
          <p:cNvPr id="10" name="テキスト ボックス 9"/>
          <p:cNvSpPr txBox="1"/>
          <p:nvPr/>
        </p:nvSpPr>
        <p:spPr>
          <a:xfrm>
            <a:off x="5148064" y="5733256"/>
            <a:ext cx="249299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sz="3600" dirty="0"/>
              <a:t>確率＝面積</a:t>
            </a:r>
            <a:endParaRPr kumimoji="1" lang="ja-JP" altLang="en-US" sz="3600" dirty="0"/>
          </a:p>
        </p:txBody>
      </p:sp>
      <mc:AlternateContent xmlns:mc="http://schemas.openxmlformats.org/markup-compatibility/2006" xmlns:a14="http://schemas.microsoft.com/office/drawing/2010/main">
        <mc:Choice Requires="a14">
          <p:sp>
            <p:nvSpPr>
              <p:cNvPr id="11" name="テキスト ボックス 10"/>
              <p:cNvSpPr txBox="1"/>
              <p:nvPr/>
            </p:nvSpPr>
            <p:spPr>
              <a:xfrm>
                <a:off x="741012" y="3313051"/>
                <a:ext cx="145674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𝑓</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ea typeface="Cambria Math" panose="02040503050406030204" pitchFamily="18" charset="0"/>
                        </a:rPr>
                        <m:t>≥0</m:t>
                      </m:r>
                    </m:oMath>
                  </m:oMathPara>
                </a14:m>
                <a:endParaRPr kumimoji="1" lang="ja-JP" altLang="en-US" sz="2800"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741012" y="3313051"/>
                <a:ext cx="1456745" cy="43088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p:cNvSpPr txBox="1"/>
              <p:nvPr/>
            </p:nvSpPr>
            <p:spPr>
              <a:xfrm>
                <a:off x="741012" y="3926500"/>
                <a:ext cx="2215543" cy="8163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kumimoji="1" lang="ja-JP" altLang="en-US"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m:t>
                          </m:r>
                        </m:sub>
                        <m:sup>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m:t>
                          </m:r>
                        </m:sup>
                        <m:e>
                          <m:r>
                            <a:rPr kumimoji="1" lang="en-US" altLang="ja-JP" sz="2400" b="0" i="1" smtClean="0">
                              <a:latin typeface="Cambria Math" panose="02040503050406030204" pitchFamily="18" charset="0"/>
                            </a:rPr>
                            <m:t>𝑓</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e>
                          </m:d>
                          <m:r>
                            <a:rPr kumimoji="1" lang="en-US" altLang="ja-JP" sz="2400" b="0" i="1" smtClean="0">
                              <a:latin typeface="Cambria Math" panose="02040503050406030204" pitchFamily="18" charset="0"/>
                            </a:rPr>
                            <m:t>𝑑𝑥</m:t>
                          </m:r>
                        </m:e>
                      </m:nary>
                      <m:r>
                        <a:rPr kumimoji="1" lang="en-US" altLang="ja-JP" sz="2400" b="0" i="1" smtClean="0">
                          <a:latin typeface="Cambria Math" panose="02040503050406030204" pitchFamily="18" charset="0"/>
                        </a:rPr>
                        <m:t>=1</m:t>
                      </m:r>
                    </m:oMath>
                  </m:oMathPara>
                </a14:m>
                <a:endParaRPr kumimoji="1" lang="ja-JP" altLang="en-US" sz="2400"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741012" y="3926500"/>
                <a:ext cx="2215543" cy="81637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p:cNvSpPr txBox="1"/>
              <p:nvPr/>
            </p:nvSpPr>
            <p:spPr>
              <a:xfrm>
                <a:off x="741012" y="4925439"/>
                <a:ext cx="3614964" cy="8377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kumimoji="1" lang="ja-JP" altLang="en-US" sz="2400" i="1" smtClean="0">
                              <a:latin typeface="Cambria Math" panose="02040503050406030204" pitchFamily="18" charset="0"/>
                            </a:rPr>
                          </m:ctrlPr>
                        </m:naryPr>
                        <m:sub>
                          <m:r>
                            <m:rPr>
                              <m:brk m:alnAt="23"/>
                            </m:rPr>
                            <a:rPr kumimoji="1" lang="en-US" altLang="ja-JP" sz="2400" b="0" i="1" smtClean="0">
                              <a:latin typeface="Cambria Math" panose="02040503050406030204" pitchFamily="18" charset="0"/>
                            </a:rPr>
                            <m:t>𝑎</m:t>
                          </m:r>
                        </m:sub>
                        <m:sup>
                          <m:r>
                            <a:rPr kumimoji="1" lang="en-US" altLang="ja-JP" sz="2400" b="0" i="1" smtClean="0">
                              <a:latin typeface="Cambria Math" panose="02040503050406030204" pitchFamily="18" charset="0"/>
                            </a:rPr>
                            <m:t>𝑏</m:t>
                          </m:r>
                        </m:sup>
                        <m:e>
                          <m:r>
                            <a:rPr kumimoji="1" lang="en-US" altLang="ja-JP" sz="2400" b="0" i="1" smtClean="0">
                              <a:latin typeface="Cambria Math" panose="02040503050406030204" pitchFamily="18" charset="0"/>
                            </a:rPr>
                            <m:t>𝑓</m:t>
                          </m:r>
                          <m:d>
                            <m:dPr>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𝑥</m:t>
                              </m:r>
                            </m:e>
                          </m:d>
                          <m:r>
                            <a:rPr kumimoji="1" lang="en-US" altLang="ja-JP" sz="2400" b="0" i="1" smtClean="0">
                              <a:latin typeface="Cambria Math" panose="02040503050406030204" pitchFamily="18" charset="0"/>
                            </a:rPr>
                            <m:t>𝑑𝑥</m:t>
                          </m:r>
                        </m:e>
                      </m:nary>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𝑃</m:t>
                      </m:r>
                      <m:d>
                        <m:dPr>
                          <m:begChr m:val="{"/>
                          <m:endChr m:val="}"/>
                          <m:ctrlPr>
                            <a:rPr kumimoji="1" lang="en-US" altLang="ja-JP" sz="2400" b="0" i="1" smtClean="0">
                              <a:latin typeface="Cambria Math" panose="02040503050406030204" pitchFamily="18" charset="0"/>
                            </a:rPr>
                          </m:ctrlPr>
                        </m:dPr>
                        <m:e>
                          <m:r>
                            <a:rPr kumimoji="1" lang="en-US" altLang="ja-JP" sz="2400" b="0" i="1" smtClean="0">
                              <a:latin typeface="Cambria Math" panose="02040503050406030204" pitchFamily="18" charset="0"/>
                            </a:rPr>
                            <m:t>𝑎</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𝑋</m:t>
                          </m:r>
                          <m:r>
                            <a:rPr kumimoji="1" lang="en-US" altLang="ja-JP" sz="2400" b="0" i="1" smtClean="0">
                              <a:latin typeface="Cambria Math" panose="02040503050406030204" pitchFamily="18" charset="0"/>
                              <a:ea typeface="Cambria Math" panose="02040503050406030204" pitchFamily="18" charset="0"/>
                            </a:rPr>
                            <m:t>≤</m:t>
                          </m:r>
                          <m:r>
                            <a:rPr kumimoji="1" lang="en-US" altLang="ja-JP" sz="2400" b="0" i="1" smtClean="0">
                              <a:latin typeface="Cambria Math" panose="02040503050406030204" pitchFamily="18" charset="0"/>
                              <a:ea typeface="Cambria Math" panose="02040503050406030204" pitchFamily="18" charset="0"/>
                            </a:rPr>
                            <m:t>𝑏</m:t>
                          </m:r>
                        </m:e>
                      </m:d>
                    </m:oMath>
                  </m:oMathPara>
                </a14:m>
                <a:endParaRPr kumimoji="1" lang="ja-JP" altLang="en-US" sz="2400" dirty="0"/>
              </a:p>
            </p:txBody>
          </p:sp>
        </mc:Choice>
        <mc:Fallback xmlns="">
          <p:sp>
            <p:nvSpPr>
              <p:cNvPr id="13" name="テキスト ボックス 12"/>
              <p:cNvSpPr txBox="1">
                <a:spLocks noRot="1" noChangeAspect="1" noMove="1" noResize="1" noEditPoints="1" noAdjustHandles="1" noChangeArrowheads="1" noChangeShapeType="1" noTextEdit="1"/>
              </p:cNvSpPr>
              <p:nvPr/>
            </p:nvSpPr>
            <p:spPr>
              <a:xfrm>
                <a:off x="741012" y="4925439"/>
                <a:ext cx="3614964" cy="837730"/>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正規分布の性質</a:t>
            </a:r>
          </a:p>
        </p:txBody>
      </p:sp>
      <p:sp>
        <p:nvSpPr>
          <p:cNvPr id="3" name="コンテンツ プレースホルダ 2"/>
          <p:cNvSpPr>
            <a:spLocks noGrp="1"/>
          </p:cNvSpPr>
          <p:nvPr>
            <p:ph idx="1"/>
          </p:nvPr>
        </p:nvSpPr>
        <p:spPr/>
        <p:txBody>
          <a:bodyPr/>
          <a:lstStyle/>
          <a:p>
            <a:r>
              <a:rPr kumimoji="1" lang="ja-JP" altLang="en-US" dirty="0">
                <a:latin typeface="Times New Roman" pitchFamily="18" charset="0"/>
                <a:cs typeface="Times New Roman" pitchFamily="18" charset="0"/>
              </a:rPr>
              <a:t>区間 </a:t>
            </a:r>
            <a:r>
              <a:rPr kumimoji="1" lang="en-US" altLang="ja-JP" i="1" dirty="0" err="1">
                <a:latin typeface="Times New Roman" pitchFamily="18" charset="0"/>
                <a:cs typeface="Times New Roman" pitchFamily="18" charset="0"/>
              </a:rPr>
              <a:t>μ</a:t>
            </a:r>
            <a:r>
              <a:rPr lang="en-US" altLang="ja-JP" dirty="0" err="1"/>
              <a:t>±σ</a:t>
            </a:r>
            <a:r>
              <a:rPr lang="ja-JP" altLang="en-US" dirty="0"/>
              <a:t> の，正規曲線下の面積は，曲線下の全面積（</a:t>
            </a:r>
            <a:r>
              <a:rPr lang="en-US" altLang="ja-JP" dirty="0"/>
              <a:t>=1</a:t>
            </a:r>
            <a:r>
              <a:rPr lang="ja-JP" altLang="en-US" dirty="0"/>
              <a:t>）のおよそ</a:t>
            </a:r>
            <a:r>
              <a:rPr lang="en-US" altLang="ja-JP" dirty="0"/>
              <a:t>68%</a:t>
            </a:r>
          </a:p>
          <a:p>
            <a:pPr lvl="1"/>
            <a:r>
              <a:rPr lang="ja-JP" altLang="en-US" dirty="0"/>
              <a:t>これは，正規分布に</a:t>
            </a:r>
            <a:r>
              <a:rPr lang="ja-JP" altLang="en-US" u="sng" dirty="0">
                <a:solidFill>
                  <a:srgbClr val="FF0000"/>
                </a:solidFill>
              </a:rPr>
              <a:t>従う</a:t>
            </a:r>
            <a:r>
              <a:rPr lang="ja-JP" altLang="en-US" dirty="0"/>
              <a:t>確率変数 </a:t>
            </a:r>
            <a:r>
              <a:rPr lang="en-US" altLang="ja-JP" i="1" dirty="0">
                <a:latin typeface="Times New Roman" pitchFamily="18" charset="0"/>
                <a:cs typeface="Times New Roman" pitchFamily="18" charset="0"/>
              </a:rPr>
              <a:t>X </a:t>
            </a:r>
            <a:r>
              <a:rPr lang="ja-JP" altLang="en-US" dirty="0"/>
              <a:t>において，この区間の値が出現する確率である．</a:t>
            </a:r>
            <a:endParaRPr lang="en-US" altLang="ja-JP" dirty="0"/>
          </a:p>
          <a:p>
            <a:r>
              <a:rPr lang="ja-JP" altLang="en-US" dirty="0">
                <a:latin typeface="Times New Roman" pitchFamily="18" charset="0"/>
                <a:cs typeface="Times New Roman" pitchFamily="18" charset="0"/>
              </a:rPr>
              <a:t>区間 </a:t>
            </a:r>
            <a:r>
              <a:rPr lang="en-US" altLang="ja-JP" i="1" dirty="0">
                <a:latin typeface="Times New Roman" pitchFamily="18" charset="0"/>
                <a:cs typeface="Times New Roman" pitchFamily="18" charset="0"/>
              </a:rPr>
              <a:t>μ</a:t>
            </a:r>
            <a:r>
              <a:rPr lang="en-US" altLang="ja-JP" dirty="0"/>
              <a:t>±2σ</a:t>
            </a:r>
            <a:r>
              <a:rPr lang="ja-JP" altLang="en-US" dirty="0"/>
              <a:t> の，正規曲線下の面積は，曲線下の全面積（</a:t>
            </a:r>
            <a:r>
              <a:rPr lang="en-US" altLang="ja-JP" dirty="0"/>
              <a:t>=1</a:t>
            </a:r>
            <a:r>
              <a:rPr lang="ja-JP" altLang="en-US" dirty="0"/>
              <a:t>）のおよそ</a:t>
            </a:r>
            <a:r>
              <a:rPr lang="en-US" altLang="ja-JP" dirty="0"/>
              <a:t>95%</a:t>
            </a:r>
          </a:p>
          <a:p>
            <a:r>
              <a:rPr lang="ja-JP" altLang="en-US" dirty="0">
                <a:latin typeface="Times New Roman" pitchFamily="18" charset="0"/>
                <a:cs typeface="Times New Roman" pitchFamily="18" charset="0"/>
              </a:rPr>
              <a:t>区間 </a:t>
            </a:r>
            <a:r>
              <a:rPr lang="en-US" altLang="ja-JP" i="1" dirty="0">
                <a:latin typeface="Times New Roman" pitchFamily="18" charset="0"/>
                <a:cs typeface="Times New Roman" pitchFamily="18" charset="0"/>
              </a:rPr>
              <a:t>μ</a:t>
            </a:r>
            <a:r>
              <a:rPr lang="en-US" altLang="ja-JP" dirty="0"/>
              <a:t>±3σ</a:t>
            </a:r>
            <a:r>
              <a:rPr lang="ja-JP" altLang="en-US" dirty="0"/>
              <a:t> の，正規曲線下の面積は，曲線下の全面積（</a:t>
            </a:r>
            <a:r>
              <a:rPr lang="en-US" altLang="ja-JP" dirty="0"/>
              <a:t>=1</a:t>
            </a:r>
            <a:r>
              <a:rPr lang="ja-JP" altLang="en-US" dirty="0"/>
              <a:t>）のおよそ</a:t>
            </a:r>
            <a:r>
              <a:rPr lang="en-US" altLang="ja-JP" dirty="0"/>
              <a:t>99.7%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1.</a:t>
            </a:r>
            <a:r>
              <a:rPr kumimoji="1" lang="ja-JP" altLang="en-US" dirty="0"/>
              <a:t>　２項分布</a:t>
            </a:r>
          </a:p>
        </p:txBody>
      </p:sp>
      <p:sp>
        <p:nvSpPr>
          <p:cNvPr id="3" name="コンテンツ プレースホルダ 2"/>
          <p:cNvSpPr>
            <a:spLocks noGrp="1"/>
          </p:cNvSpPr>
          <p:nvPr>
            <p:ph idx="1"/>
          </p:nvPr>
        </p:nvSpPr>
        <p:spPr/>
        <p:txBody>
          <a:bodyPr>
            <a:normAutofit/>
          </a:bodyPr>
          <a:lstStyle/>
          <a:p>
            <a:r>
              <a:rPr kumimoji="1" lang="ja-JP" altLang="en-US" dirty="0"/>
              <a:t>１回の結果</a:t>
            </a:r>
            <a:r>
              <a:rPr lang="ja-JP" altLang="en-US" dirty="0"/>
              <a:t>が，「成功」か「失敗」のいずれかに分類される試行（</a:t>
            </a:r>
            <a:r>
              <a:rPr lang="en-US" altLang="ja-JP" dirty="0"/>
              <a:t>trial</a:t>
            </a:r>
            <a:r>
              <a:rPr lang="ja-JP" altLang="en-US" dirty="0"/>
              <a:t>）を考える．</a:t>
            </a:r>
            <a:endParaRPr lang="en-US" altLang="ja-JP" dirty="0"/>
          </a:p>
          <a:p>
            <a:pPr lvl="1"/>
            <a:r>
              <a:rPr lang="ja-JP" altLang="en-US" dirty="0"/>
              <a:t>例：コインを投げて，表が出たら「成功」</a:t>
            </a:r>
            <a:endParaRPr lang="en-US" altLang="ja-JP" dirty="0"/>
          </a:p>
          <a:p>
            <a:pPr lvl="1"/>
            <a:r>
              <a:rPr lang="ja-JP" altLang="en-US" dirty="0"/>
              <a:t>例：さいころを投げて，１の目が出たら「成功」</a:t>
            </a:r>
            <a:endParaRPr lang="en-US" altLang="ja-JP" dirty="0"/>
          </a:p>
          <a:p>
            <a:r>
              <a:rPr lang="ja-JP" altLang="en-US" dirty="0"/>
              <a:t>この試行を</a:t>
            </a:r>
            <a:r>
              <a:rPr lang="en-US" altLang="ja-JP" i="1" dirty="0">
                <a:latin typeface="Times New Roman" pitchFamily="18" charset="0"/>
                <a:cs typeface="Times New Roman" pitchFamily="18" charset="0"/>
              </a:rPr>
              <a:t>n</a:t>
            </a:r>
            <a:r>
              <a:rPr lang="en-US" altLang="ja-JP" dirty="0"/>
              <a:t> </a:t>
            </a:r>
            <a:r>
              <a:rPr lang="ja-JP" altLang="en-US" dirty="0"/>
              <a:t>回繰り返す．</a:t>
            </a:r>
            <a:r>
              <a:rPr lang="ja-JP" altLang="en-US" u="sng" dirty="0"/>
              <a:t>成功確率 </a:t>
            </a:r>
            <a:r>
              <a:rPr lang="en-US" altLang="ja-JP" i="1" u="sng" dirty="0">
                <a:latin typeface="Times New Roman" pitchFamily="18" charset="0"/>
                <a:cs typeface="Times New Roman" pitchFamily="18" charset="0"/>
              </a:rPr>
              <a:t>p </a:t>
            </a:r>
            <a:r>
              <a:rPr lang="ja-JP" altLang="en-US" u="sng" dirty="0">
                <a:latin typeface="Times New Roman" pitchFamily="18" charset="0"/>
                <a:cs typeface="Times New Roman" pitchFamily="18" charset="0"/>
              </a:rPr>
              <a:t>は一定</a:t>
            </a:r>
            <a:r>
              <a:rPr lang="ja-JP" altLang="en-US" dirty="0">
                <a:latin typeface="Times New Roman" pitchFamily="18" charset="0"/>
                <a:cs typeface="Times New Roman" pitchFamily="18" charset="0"/>
              </a:rPr>
              <a:t>で，各</a:t>
            </a:r>
            <a:r>
              <a:rPr lang="ja-JP" altLang="en-US" dirty="0"/>
              <a:t>回の結果は</a:t>
            </a:r>
            <a:r>
              <a:rPr lang="ja-JP" altLang="en-US" u="sng" dirty="0">
                <a:solidFill>
                  <a:srgbClr val="FF0000"/>
                </a:solidFill>
              </a:rPr>
              <a:t>独立</a:t>
            </a:r>
            <a:r>
              <a:rPr lang="ja-JP" altLang="en-US" dirty="0"/>
              <a:t>（</a:t>
            </a:r>
            <a:r>
              <a:rPr lang="en-US" altLang="ja-JP" dirty="0"/>
              <a:t>independent</a:t>
            </a:r>
            <a:r>
              <a:rPr lang="ja-JP" altLang="en-US" dirty="0"/>
              <a:t>）であるとする．これを</a:t>
            </a:r>
            <a:r>
              <a:rPr lang="ja-JP" altLang="en-US" u="sng" dirty="0">
                <a:solidFill>
                  <a:srgbClr val="FF0000"/>
                </a:solidFill>
              </a:rPr>
              <a:t>ベルヌーイ試行</a:t>
            </a:r>
            <a:r>
              <a:rPr lang="ja-JP" altLang="en-US" dirty="0"/>
              <a:t>（</a:t>
            </a:r>
            <a:r>
              <a:rPr lang="en-US" altLang="ja-JP" dirty="0"/>
              <a:t>Bernoulli trial</a:t>
            </a:r>
            <a:r>
              <a:rPr lang="ja-JP" altLang="en-US" dirty="0"/>
              <a:t>）と呼ぶ．</a:t>
            </a:r>
            <a:endParaRPr lang="en-US" altLang="ja-JP" dirty="0"/>
          </a:p>
          <a:p>
            <a:endParaRPr lang="en-US" altLang="ja-JP"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標準正規分布</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 2"/>
              <p:cNvSpPr>
                <a:spLocks noGrp="1"/>
              </p:cNvSpPr>
              <p:nvPr>
                <p:ph idx="1"/>
              </p:nvPr>
            </p:nvSpPr>
            <p:spPr/>
            <p:txBody>
              <a:bodyPr/>
              <a:lstStyle/>
              <a:p>
                <a:r>
                  <a:rPr kumimoji="1" lang="ja-JP" altLang="en-US" u="sng" dirty="0">
                    <a:solidFill>
                      <a:srgbClr val="FF0000"/>
                    </a:solidFill>
                  </a:rPr>
                  <a:t>標準正規分布</a:t>
                </a:r>
                <a:r>
                  <a:rPr kumimoji="1" lang="ja-JP" altLang="en-US" dirty="0"/>
                  <a:t>（</a:t>
                </a:r>
                <a:r>
                  <a:rPr kumimoji="1" lang="en-US" altLang="ja-JP" dirty="0"/>
                  <a:t>standard normal distribution</a:t>
                </a:r>
                <a:r>
                  <a:rPr kumimoji="1" lang="ja-JP" altLang="en-US" dirty="0"/>
                  <a:t>）：平均０，分散１の正規分布</a:t>
                </a:r>
                <a:r>
                  <a:rPr lang="ja-JP" altLang="en-US" dirty="0"/>
                  <a:t>．</a:t>
                </a:r>
                <a:endParaRPr lang="en-US" altLang="ja-JP" dirty="0"/>
              </a:p>
              <a:p>
                <a:r>
                  <a:rPr lang="ja-JP" altLang="en-US" dirty="0"/>
                  <a:t>正規分布表：</a:t>
                </a:r>
                <a:r>
                  <a:rPr kumimoji="1" lang="ja-JP" altLang="en-US" dirty="0"/>
                  <a:t>標準正規分布に</a:t>
                </a:r>
                <a:r>
                  <a:rPr lang="ja-JP" altLang="en-US" dirty="0"/>
                  <a:t>従</a:t>
                </a:r>
                <a:r>
                  <a:rPr kumimoji="1" lang="ja-JP" altLang="en-US" dirty="0"/>
                  <a:t>う確率変数 </a:t>
                </a:r>
                <a:r>
                  <a:rPr kumimoji="1" lang="en-US" altLang="ja-JP" dirty="0"/>
                  <a:t>Z </a:t>
                </a:r>
                <a:r>
                  <a:rPr kumimoji="1" lang="ja-JP" altLang="en-US" dirty="0"/>
                  <a:t>において，</a:t>
                </a:r>
                <a14:m>
                  <m:oMath xmlns:m="http://schemas.openxmlformats.org/officeDocument/2006/math">
                    <m:r>
                      <a:rPr kumimoji="1" lang="en-US" altLang="ja-JP" b="0" i="1" smtClean="0">
                        <a:latin typeface="Cambria Math" panose="02040503050406030204" pitchFamily="18" charset="0"/>
                      </a:rPr>
                      <m:t>𝑃</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0</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𝑍</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𝑧</m:t>
                        </m:r>
                      </m:e>
                    </m:d>
                  </m:oMath>
                </a14:m>
                <a:r>
                  <a:rPr lang="ja-JP" altLang="en-US" dirty="0"/>
                  <a:t> （テキスト </a:t>
                </a:r>
                <a:r>
                  <a:rPr lang="en-US" altLang="ja-JP" dirty="0"/>
                  <a:t>p.295 </a:t>
                </a:r>
                <a:r>
                  <a:rPr lang="ja-JP" altLang="en-US" dirty="0"/>
                  <a:t>表</a:t>
                </a:r>
                <a:r>
                  <a:rPr lang="en-US" altLang="ja-JP" dirty="0">
                    <a:latin typeface="Times New Roman" pitchFamily="18" charset="0"/>
                    <a:cs typeface="Times New Roman" pitchFamily="18" charset="0"/>
                  </a:rPr>
                  <a:t>IV</a:t>
                </a:r>
                <a:r>
                  <a:rPr lang="ja-JP" altLang="en-US" dirty="0"/>
                  <a:t>）あるいは </a:t>
                </a:r>
                <a14:m>
                  <m:oMath xmlns:m="http://schemas.openxmlformats.org/officeDocument/2006/math">
                    <m:r>
                      <a:rPr lang="en-US" altLang="ja-JP" b="0" i="1" smtClean="0">
                        <a:latin typeface="Cambria Math" panose="02040503050406030204" pitchFamily="18" charset="0"/>
                      </a:rPr>
                      <m:t>𝑃</m:t>
                    </m:r>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𝑍</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𝑧</m:t>
                        </m:r>
                      </m:e>
                    </m:d>
                  </m:oMath>
                </a14:m>
                <a:r>
                  <a:rPr lang="en-US" altLang="ja-JP" dirty="0"/>
                  <a:t> </a:t>
                </a:r>
                <a:r>
                  <a:rPr kumimoji="1" lang="ja-JP" altLang="en-US" dirty="0"/>
                  <a:t>の一覧を示したもの．標準正規分布の確率密度関数における，この区間での曲線下の面積である．</a:t>
                </a:r>
              </a:p>
            </p:txBody>
          </p:sp>
        </mc:Choice>
        <mc:Fallback xmlns="">
          <p:sp>
            <p:nvSpPr>
              <p:cNvPr id="3" name="コンテンツ プレースホルダ 2"/>
              <p:cNvSpPr>
                <a:spLocks noGrp="1" noRot="1" noChangeAspect="1" noMove="1" noResize="1" noEditPoints="1" noAdjustHandles="1" noChangeArrowheads="1" noChangeShapeType="1" noTextEdit="1"/>
              </p:cNvSpPr>
              <p:nvPr>
                <p:ph idx="1"/>
              </p:nvPr>
            </p:nvSpPr>
            <p:spPr>
              <a:blipFill>
                <a:blip r:embed="rId2"/>
                <a:stretch>
                  <a:fillRect l="-1704" t="-2426" r="-2370"/>
                </a:stretch>
              </a:blipFill>
            </p:spPr>
            <p:txBody>
              <a:bodyPr/>
              <a:lstStyle/>
              <a:p>
                <a:r>
                  <a:rPr lang="ja-JP" altLang="en-US">
                    <a:noFill/>
                  </a:rPr>
                  <a:t> </a:t>
                </a:r>
              </a:p>
            </p:txBody>
          </p:sp>
        </mc:Fallback>
      </mc:AlternateContent>
      <p:sp>
        <p:nvSpPr>
          <p:cNvPr id="4" name="テキスト ボックス 3"/>
          <p:cNvSpPr txBox="1"/>
          <p:nvPr/>
        </p:nvSpPr>
        <p:spPr>
          <a:xfrm>
            <a:off x="3286116" y="5286388"/>
            <a:ext cx="2492990" cy="646331"/>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ja-JP" altLang="en-US" sz="3600" dirty="0"/>
              <a:t>確率＝面積</a:t>
            </a:r>
            <a:endParaRPr kumimoji="1" lang="ja-JP" altLang="en-US"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確率分布の</a:t>
            </a:r>
            <a:r>
              <a:rPr kumimoji="1" lang="ja-JP" altLang="en-US" dirty="0"/>
              <a:t>標準化</a:t>
            </a:r>
          </a:p>
        </p:txBody>
      </p:sp>
      <p:sp>
        <p:nvSpPr>
          <p:cNvPr id="3" name="コンテンツ プレースホルダ 2"/>
          <p:cNvSpPr>
            <a:spLocks noGrp="1"/>
          </p:cNvSpPr>
          <p:nvPr>
            <p:ph idx="1"/>
          </p:nvPr>
        </p:nvSpPr>
        <p:spPr/>
        <p:txBody>
          <a:bodyPr>
            <a:normAutofit lnSpcReduction="10000"/>
          </a:bodyPr>
          <a:lstStyle/>
          <a:p>
            <a:r>
              <a:rPr lang="ja-JP" altLang="en-US" dirty="0"/>
              <a:t>平均 </a:t>
            </a:r>
            <a:r>
              <a:rPr lang="en-US" altLang="ja-JP" i="1" dirty="0">
                <a:latin typeface="Times New Roman" pitchFamily="18" charset="0"/>
                <a:cs typeface="Times New Roman" pitchFamily="18" charset="0"/>
              </a:rPr>
              <a:t>μ</a:t>
            </a:r>
            <a:r>
              <a:rPr lang="ja-JP" altLang="en-US" dirty="0" err="1"/>
              <a:t>，</a:t>
            </a:r>
            <a:r>
              <a:rPr lang="ja-JP" altLang="en-US" dirty="0"/>
              <a:t>分散 </a:t>
            </a:r>
            <a:r>
              <a:rPr lang="en-US" altLang="ja-JP" i="1" dirty="0">
                <a:latin typeface="Times New Roman" pitchFamily="18" charset="0"/>
                <a:cs typeface="Times New Roman" pitchFamily="18" charset="0"/>
              </a:rPr>
              <a:t>σ</a:t>
            </a:r>
            <a:r>
              <a:rPr lang="en-US" altLang="ja-JP" baseline="30000" dirty="0"/>
              <a:t>2 </a:t>
            </a:r>
            <a:r>
              <a:rPr lang="ja-JP" altLang="en-US" dirty="0"/>
              <a:t>の正規分布に従う確率変数</a:t>
            </a:r>
            <a:r>
              <a:rPr lang="en-US" altLang="ja-JP" i="1" dirty="0">
                <a:latin typeface="Times New Roman" pitchFamily="18" charset="0"/>
                <a:cs typeface="Times New Roman" pitchFamily="18" charset="0"/>
              </a:rPr>
              <a:t>X</a:t>
            </a:r>
            <a:r>
              <a:rPr lang="ja-JP" altLang="en-US" dirty="0"/>
              <a:t>は，以下の変数変換（</a:t>
            </a:r>
            <a:r>
              <a:rPr lang="en-US" altLang="ja-JP" i="1" dirty="0">
                <a:latin typeface="Times New Roman" pitchFamily="18" charset="0"/>
                <a:cs typeface="Times New Roman" pitchFamily="18" charset="0"/>
              </a:rPr>
              <a:t>X</a:t>
            </a:r>
            <a:r>
              <a:rPr lang="ja-JP" altLang="en-US" dirty="0"/>
              <a:t> → </a:t>
            </a:r>
            <a:r>
              <a:rPr lang="en-US" altLang="ja-JP" i="1" dirty="0">
                <a:latin typeface="Times New Roman" pitchFamily="18" charset="0"/>
                <a:cs typeface="Times New Roman" pitchFamily="18" charset="0"/>
              </a:rPr>
              <a:t>Z</a:t>
            </a:r>
            <a:r>
              <a:rPr lang="ja-JP" altLang="en-US" dirty="0"/>
              <a:t>）により，標準正規分布に従うようになる．</a:t>
            </a:r>
            <a:endParaRPr lang="en-US" altLang="ja-JP" dirty="0"/>
          </a:p>
          <a:p>
            <a:endParaRPr lang="en-US" altLang="ja-JP" dirty="0"/>
          </a:p>
          <a:p>
            <a:pPr>
              <a:buNone/>
            </a:pPr>
            <a:endParaRPr lang="en-US" altLang="ja-JP" dirty="0"/>
          </a:p>
          <a:p>
            <a:pPr lvl="1">
              <a:buFont typeface="Wingdings" pitchFamily="2" charset="2"/>
              <a:buChar char="Ø"/>
            </a:pPr>
            <a:r>
              <a:rPr lang="en-US" altLang="ja-JP" i="1" dirty="0">
                <a:latin typeface="Times New Roman" pitchFamily="18" charset="0"/>
                <a:cs typeface="Times New Roman" pitchFamily="18" charset="0"/>
              </a:rPr>
              <a:t> </a:t>
            </a:r>
            <a:r>
              <a:rPr lang="el-GR" altLang="ja-JP" i="1" dirty="0">
                <a:latin typeface="Times New Roman" pitchFamily="18" charset="0"/>
                <a:cs typeface="Times New Roman" pitchFamily="18" charset="0"/>
              </a:rPr>
              <a:t>μ</a:t>
            </a:r>
            <a:r>
              <a:rPr lang="en-US" altLang="ja-JP" i="1" dirty="0">
                <a:latin typeface="Times New Roman" pitchFamily="18" charset="0"/>
                <a:cs typeface="Times New Roman" pitchFamily="18" charset="0"/>
              </a:rPr>
              <a:t> </a:t>
            </a:r>
            <a:r>
              <a:rPr lang="ja-JP" altLang="en-US" dirty="0"/>
              <a:t>を引くことで分布の位置を変え，平均を </a:t>
            </a:r>
            <a:r>
              <a:rPr lang="en-US" altLang="ja-JP" dirty="0"/>
              <a:t>0 </a:t>
            </a:r>
            <a:r>
              <a:rPr lang="ja-JP" altLang="en-US" dirty="0"/>
              <a:t>にする</a:t>
            </a:r>
            <a:r>
              <a:rPr lang="en-US" altLang="ja-JP" dirty="0"/>
              <a:t>.</a:t>
            </a:r>
          </a:p>
          <a:p>
            <a:pPr lvl="1">
              <a:buFont typeface="Wingdings" pitchFamily="2" charset="2"/>
              <a:buChar char="Ø"/>
            </a:pPr>
            <a:r>
              <a:rPr lang="en-US" altLang="ja-JP" i="1" dirty="0"/>
              <a:t> </a:t>
            </a:r>
            <a:r>
              <a:rPr lang="el-GR" altLang="ja-JP" i="1" dirty="0"/>
              <a:t>σ</a:t>
            </a:r>
            <a:r>
              <a:rPr lang="en-US" altLang="ja-JP" i="1" dirty="0"/>
              <a:t> </a:t>
            </a:r>
            <a:r>
              <a:rPr lang="ja-JP" altLang="en-US" dirty="0"/>
              <a:t>でわることにより，分散はもとの変数の </a:t>
            </a:r>
            <a:r>
              <a:rPr lang="en-US" altLang="ja-JP" dirty="0"/>
              <a:t>1/</a:t>
            </a:r>
            <a:r>
              <a:rPr lang="en-US" altLang="ja-JP" i="1" dirty="0">
                <a:latin typeface="Times New Roman" pitchFamily="18" charset="0"/>
                <a:cs typeface="Times New Roman" pitchFamily="18" charset="0"/>
              </a:rPr>
              <a:t>σ</a:t>
            </a:r>
            <a:r>
              <a:rPr lang="en-US" altLang="ja-JP" baseline="30000" dirty="0"/>
              <a:t>2 </a:t>
            </a:r>
            <a:r>
              <a:rPr lang="ja-JP" altLang="en-US" dirty="0" err="1"/>
              <a:t>，</a:t>
            </a:r>
            <a:r>
              <a:rPr lang="ja-JP" altLang="en-US" dirty="0"/>
              <a:t>標準偏差は</a:t>
            </a:r>
            <a:r>
              <a:rPr lang="en-US" altLang="ja-JP" baseline="30000" dirty="0"/>
              <a:t> </a:t>
            </a:r>
            <a:r>
              <a:rPr lang="en-US" altLang="ja-JP" dirty="0"/>
              <a:t>1/</a:t>
            </a:r>
            <a:r>
              <a:rPr lang="en-US" altLang="ja-JP" i="1" dirty="0">
                <a:latin typeface="Times New Roman" pitchFamily="18" charset="0"/>
                <a:cs typeface="Times New Roman" pitchFamily="18" charset="0"/>
              </a:rPr>
              <a:t>σ </a:t>
            </a:r>
            <a:r>
              <a:rPr lang="ja-JP" altLang="en-US" dirty="0"/>
              <a:t>になる</a:t>
            </a:r>
            <a:endParaRPr lang="en-US" altLang="ja-JP" dirty="0"/>
          </a:p>
        </p:txBody>
      </p:sp>
      <mc:AlternateContent xmlns:mc="http://schemas.openxmlformats.org/markup-compatibility/2006" xmlns:a14="http://schemas.microsoft.com/office/drawing/2010/main">
        <mc:Choice Requires="a14">
          <p:sp>
            <p:nvSpPr>
              <p:cNvPr id="5" name="正方形/長方形 4"/>
              <p:cNvSpPr/>
              <p:nvPr/>
            </p:nvSpPr>
            <p:spPr>
              <a:xfrm>
                <a:off x="2195736" y="3129737"/>
                <a:ext cx="4273286" cy="791692"/>
              </a:xfrm>
              <a:prstGeom prst="rect">
                <a:avLst/>
              </a:prstGeom>
              <a:solidFill>
                <a:srgbClr val="00FFFF"/>
              </a:solidFill>
            </p:spPr>
            <p:txBody>
              <a:bodyPr wrap="none">
                <a:spAutoFit/>
              </a:bodyPr>
              <a:lstStyle/>
              <a:p>
                <a:r>
                  <a:rPr lang="ja-JP" altLang="en-US" sz="3200" dirty="0"/>
                  <a:t>標準化</a:t>
                </a:r>
                <a14:m>
                  <m:oMath xmlns:m="http://schemas.openxmlformats.org/officeDocument/2006/math">
                    <m:r>
                      <a:rPr lang="ja-JP" altLang="en-US" sz="3200" i="1" smtClean="0">
                        <a:latin typeface="Cambria Math" panose="02040503050406030204" pitchFamily="18" charset="0"/>
                      </a:rPr>
                      <m:t>の公式：</m:t>
                    </m:r>
                    <m:r>
                      <a:rPr lang="en-US" altLang="ja-JP" sz="3200" i="1">
                        <a:latin typeface="Cambria Math" panose="02040503050406030204" pitchFamily="18" charset="0"/>
                      </a:rPr>
                      <m:t>𝑍</m:t>
                    </m:r>
                    <m:r>
                      <a:rPr lang="en-US" altLang="ja-JP" sz="3200" i="1">
                        <a:latin typeface="Cambria Math" panose="02040503050406030204" pitchFamily="18" charset="0"/>
                      </a:rPr>
                      <m:t>=</m:t>
                    </m:r>
                    <m:f>
                      <m:fPr>
                        <m:ctrlPr>
                          <a:rPr lang="en-US" altLang="ja-JP" sz="3200" i="1">
                            <a:latin typeface="Cambria Math" panose="02040503050406030204" pitchFamily="18" charset="0"/>
                          </a:rPr>
                        </m:ctrlPr>
                      </m:fPr>
                      <m:num>
                        <m:r>
                          <a:rPr lang="en-US" altLang="ja-JP" sz="3200" i="1">
                            <a:latin typeface="Cambria Math" panose="02040503050406030204" pitchFamily="18" charset="0"/>
                          </a:rPr>
                          <m:t>𝑋</m:t>
                        </m:r>
                        <m:r>
                          <a:rPr lang="en-US" altLang="ja-JP" sz="3200" i="1">
                            <a:latin typeface="Cambria Math" panose="02040503050406030204" pitchFamily="18" charset="0"/>
                          </a:rPr>
                          <m:t>−</m:t>
                        </m:r>
                        <m:r>
                          <a:rPr lang="ja-JP" altLang="en-US" sz="3200" i="1">
                            <a:latin typeface="Cambria Math" panose="02040503050406030204" pitchFamily="18" charset="0"/>
                          </a:rPr>
                          <m:t>𝜇</m:t>
                        </m:r>
                      </m:num>
                      <m:den>
                        <m:r>
                          <a:rPr lang="ja-JP" altLang="en-US" sz="3200" i="1">
                            <a:latin typeface="Cambria Math" panose="02040503050406030204" pitchFamily="18" charset="0"/>
                          </a:rPr>
                          <m:t>𝜎</m:t>
                        </m:r>
                      </m:den>
                    </m:f>
                  </m:oMath>
                </a14:m>
                <a:endParaRPr lang="ja-JP" altLang="en-US" sz="3200" dirty="0"/>
              </a:p>
            </p:txBody>
          </p:sp>
        </mc:Choice>
        <mc:Fallback xmlns="">
          <p:sp>
            <p:nvSpPr>
              <p:cNvPr id="5" name="正方形/長方形 4"/>
              <p:cNvSpPr>
                <a:spLocks noRot="1" noChangeAspect="1" noMove="1" noResize="1" noEditPoints="1" noAdjustHandles="1" noChangeArrowheads="1" noChangeShapeType="1" noTextEdit="1"/>
              </p:cNvSpPr>
              <p:nvPr/>
            </p:nvSpPr>
            <p:spPr>
              <a:xfrm>
                <a:off x="2195736" y="3129737"/>
                <a:ext cx="4273286" cy="791692"/>
              </a:xfrm>
              <a:prstGeom prst="rect">
                <a:avLst/>
              </a:prstGeom>
              <a:blipFill>
                <a:blip r:embed="rId2"/>
                <a:stretch>
                  <a:fillRect l="-3566" t="-1538" b="-6923"/>
                </a:stretch>
              </a:blipFill>
            </p:spPr>
            <p:txBody>
              <a:bodyPr/>
              <a:lstStyle/>
              <a:p>
                <a:r>
                  <a:rPr lang="ja-JP" alt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測定値</a:t>
            </a:r>
            <a:r>
              <a:rPr kumimoji="1" lang="ja-JP" altLang="en-US" dirty="0"/>
              <a:t>の標準化</a:t>
            </a:r>
          </a:p>
        </p:txBody>
      </p:sp>
      <p:sp>
        <p:nvSpPr>
          <p:cNvPr id="3" name="コンテンツ プレースホルダ 2"/>
          <p:cNvSpPr>
            <a:spLocks noGrp="1"/>
          </p:cNvSpPr>
          <p:nvPr>
            <p:ph idx="1"/>
          </p:nvPr>
        </p:nvSpPr>
        <p:spPr/>
        <p:txBody>
          <a:bodyPr/>
          <a:lstStyle/>
          <a:p>
            <a:r>
              <a:rPr lang="ja-JP" altLang="en-US" dirty="0"/>
              <a:t>標準化の変換は，母集団の確率分布のみならず，実際のデータに対しても行われる．</a:t>
            </a:r>
            <a:endParaRPr lang="en-US" altLang="ja-JP" dirty="0"/>
          </a:p>
          <a:p>
            <a:r>
              <a:rPr lang="ja-JP" altLang="en-US" dirty="0"/>
              <a:t>この変換により，素点（</a:t>
            </a:r>
            <a:r>
              <a:rPr lang="en-US" altLang="ja-JP" dirty="0"/>
              <a:t>raw score</a:t>
            </a:r>
            <a:r>
              <a:rPr lang="ja-JP" altLang="en-US" dirty="0"/>
              <a:t>）は，</a:t>
            </a:r>
            <a:r>
              <a:rPr lang="ja-JP" altLang="en-US" u="sng" dirty="0"/>
              <a:t>平均から見て，標準偏差いくつ分はなれているか</a:t>
            </a:r>
            <a:r>
              <a:rPr lang="ja-JP" altLang="en-US" dirty="0"/>
              <a:t>を表す</a:t>
            </a:r>
            <a:r>
              <a:rPr lang="ja-JP" altLang="en-US" u="sng" dirty="0">
                <a:solidFill>
                  <a:srgbClr val="FF0000"/>
                </a:solidFill>
              </a:rPr>
              <a:t>標準得点</a:t>
            </a:r>
            <a:r>
              <a:rPr lang="ja-JP" altLang="en-US" dirty="0"/>
              <a:t>（</a:t>
            </a:r>
            <a:r>
              <a:rPr lang="en-US" altLang="ja-JP" dirty="0"/>
              <a:t>standardized score</a:t>
            </a:r>
            <a:r>
              <a:rPr lang="ja-JP" altLang="en-US" dirty="0"/>
              <a:t>）に変換される．</a:t>
            </a:r>
            <a:endParaRPr lang="en-US" altLang="ja-JP" dirty="0"/>
          </a:p>
          <a:p>
            <a:r>
              <a:rPr lang="ja-JP" altLang="en-US" dirty="0"/>
              <a:t>偏差値は，標準得点を</a:t>
            </a:r>
            <a:r>
              <a:rPr lang="en-US" altLang="ja-JP" dirty="0"/>
              <a:t>10</a:t>
            </a:r>
            <a:r>
              <a:rPr lang="ja-JP" altLang="en-US" dirty="0"/>
              <a:t>倍し，</a:t>
            </a:r>
            <a:r>
              <a:rPr lang="en-US" altLang="ja-JP" dirty="0"/>
              <a:t>50 </a:t>
            </a:r>
            <a:r>
              <a:rPr lang="ja-JP" altLang="en-US" dirty="0"/>
              <a:t>を加えたもの．偏差値の平均と標準偏差は？</a:t>
            </a:r>
          </a:p>
          <a:p>
            <a:pPr>
              <a:buNone/>
            </a:pPr>
            <a:endParaRPr kumimoji="1" lang="ja-JP"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実習課題（２）</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r>
                  <a:rPr kumimoji="1" lang="ja-JP" altLang="en-US" dirty="0"/>
                  <a:t>次のセクションに進む前に，テキスト </a:t>
                </a:r>
                <a:r>
                  <a:rPr kumimoji="1" lang="en-US" altLang="ja-JP" dirty="0"/>
                  <a:t>p.107 </a:t>
                </a:r>
                <a:r>
                  <a:rPr kumimoji="1" lang="ja-JP" altLang="en-US" dirty="0"/>
                  <a:t>の例１</a:t>
                </a:r>
                <a:r>
                  <a:rPr lang="ja-JP" altLang="en-US" dirty="0"/>
                  <a:t>および例２に取り組むこと．</a:t>
                </a:r>
                <a:endParaRPr lang="en-US" altLang="ja-JP" dirty="0"/>
              </a:p>
              <a:p>
                <a:pPr lvl="1"/>
                <a:r>
                  <a:rPr lang="ja-JP" altLang="en-US" dirty="0"/>
                  <a:t>正規分布表を用いて問題を解けるようにする．テキスト </a:t>
                </a:r>
                <a:r>
                  <a:rPr lang="en-US" altLang="ja-JP" dirty="0"/>
                  <a:t>p.106 </a:t>
                </a:r>
                <a:r>
                  <a:rPr lang="ja-JP" altLang="en-US" dirty="0"/>
                  <a:t>に，正規分布表の使い方が解説されている．</a:t>
                </a:r>
                <a:endParaRPr lang="en-US" altLang="ja-JP" dirty="0"/>
              </a:p>
              <a:p>
                <a:pPr lvl="1"/>
                <a:r>
                  <a:rPr kumimoji="1" lang="ja-JP" altLang="en-US" dirty="0"/>
                  <a:t>次に，</a:t>
                </a:r>
                <a:r>
                  <a:rPr kumimoji="1" lang="en-US" altLang="ja-JP" dirty="0"/>
                  <a:t>R </a:t>
                </a:r>
                <a:r>
                  <a:rPr kumimoji="1" lang="ja-JP" altLang="en-US" dirty="0"/>
                  <a:t>を使って問題を解く．累積確率 </a:t>
                </a:r>
                <a14:m>
                  <m:oMath xmlns:m="http://schemas.openxmlformats.org/officeDocument/2006/math">
                    <m:r>
                      <a:rPr kumimoji="1" lang="en-US" altLang="ja-JP" b="0" i="1" smtClean="0">
                        <a:latin typeface="Cambria Math" panose="02040503050406030204" pitchFamily="18" charset="0"/>
                      </a:rPr>
                      <m:t>𝑃</m:t>
                    </m:r>
                    <m:d>
                      <m:dPr>
                        <m:begChr m:val="{"/>
                        <m:endChr m:val="}"/>
                        <m:ctrlPr>
                          <a:rPr kumimoji="1" lang="en-US" altLang="ja-JP" b="0" i="1" smtClean="0">
                            <a:latin typeface="Cambria Math" panose="02040503050406030204" pitchFamily="18" charset="0"/>
                          </a:rPr>
                        </m:ctrlPr>
                      </m:dPr>
                      <m:e>
                        <m:r>
                          <a:rPr kumimoji="1" lang="en-US" altLang="ja-JP" b="0" i="1" smtClean="0">
                            <a:latin typeface="Cambria Math" panose="02040503050406030204" pitchFamily="18" charset="0"/>
                          </a:rPr>
                          <m:t>𝑋</m:t>
                        </m:r>
                        <m:r>
                          <a:rPr kumimoji="1" lang="en-US" altLang="ja-JP" b="0" i="1" smtClean="0">
                            <a:latin typeface="Cambria Math" panose="02040503050406030204" pitchFamily="18" charset="0"/>
                            <a:ea typeface="Cambria Math" panose="02040503050406030204" pitchFamily="18" charset="0"/>
                          </a:rPr>
                          <m:t>≤</m:t>
                        </m:r>
                        <m:r>
                          <a:rPr kumimoji="1" lang="en-US" altLang="ja-JP" b="0" i="1" smtClean="0">
                            <a:latin typeface="Cambria Math" panose="02040503050406030204" pitchFamily="18" charset="0"/>
                            <a:ea typeface="Cambria Math" panose="02040503050406030204" pitchFamily="18" charset="0"/>
                          </a:rPr>
                          <m:t>𝑥</m:t>
                        </m:r>
                      </m:e>
                    </m:d>
                  </m:oMath>
                </a14:m>
                <a:r>
                  <a:rPr kumimoji="1" lang="ja-JP" altLang="en-US" dirty="0"/>
                  <a:t> を求める </a:t>
                </a:r>
                <a:r>
                  <a:rPr kumimoji="1" lang="en-US" altLang="ja-JP" dirty="0" err="1"/>
                  <a:t>pnorm</a:t>
                </a:r>
                <a:r>
                  <a:rPr kumimoji="1" lang="en-US" altLang="ja-JP" dirty="0"/>
                  <a:t> </a:t>
                </a:r>
                <a:r>
                  <a:rPr kumimoji="1" lang="ja-JP" altLang="en-US" dirty="0"/>
                  <a:t>関数を用いる．</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1704" t="-2426" r="-1037"/>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13D83896-2D7C-481F-B97E-B145E9C7B799}"/>
              </a:ext>
            </a:extLst>
          </p:cNvPr>
          <p:cNvSpPr txBox="1"/>
          <p:nvPr/>
        </p:nvSpPr>
        <p:spPr>
          <a:xfrm>
            <a:off x="1331640" y="4941168"/>
            <a:ext cx="6801862" cy="1200329"/>
          </a:xfrm>
          <a:prstGeom prst="rect">
            <a:avLst/>
          </a:prstGeom>
          <a:noFill/>
          <a:ln>
            <a:solidFill>
              <a:schemeClr val="tx1"/>
            </a:solidFill>
          </a:ln>
        </p:spPr>
        <p:txBody>
          <a:bodyPr wrap="none" rtlCol="0">
            <a:spAutoFit/>
          </a:bodyPr>
          <a:lstStyle/>
          <a:p>
            <a:r>
              <a:rPr kumimoji="1" lang="en-US" altLang="ja-JP" dirty="0">
                <a:latin typeface="Courier New" panose="02070309020205020404" pitchFamily="49" charset="0"/>
                <a:cs typeface="Courier New" panose="02070309020205020404" pitchFamily="49" charset="0"/>
              </a:rPr>
              <a:t># </a:t>
            </a:r>
            <a:r>
              <a:rPr kumimoji="1" lang="ja-JP" altLang="en-US" dirty="0">
                <a:latin typeface="Courier New" panose="02070309020205020404" pitchFamily="49" charset="0"/>
                <a:cs typeface="Courier New" panose="02070309020205020404" pitchFamily="49" charset="0"/>
              </a:rPr>
              <a:t>例１</a:t>
            </a:r>
            <a:endParaRPr kumimoji="1" lang="en-US" altLang="ja-JP" dirty="0">
              <a:latin typeface="Courier New" panose="02070309020205020404" pitchFamily="49" charset="0"/>
              <a:cs typeface="Courier New" panose="02070309020205020404" pitchFamily="49" charset="0"/>
            </a:endParaRPr>
          </a:p>
          <a:p>
            <a:r>
              <a:rPr kumimoji="1" lang="en-US" altLang="ja-JP" dirty="0">
                <a:latin typeface="Courier New" panose="02070309020205020404" pitchFamily="49" charset="0"/>
                <a:cs typeface="Courier New" panose="02070309020205020404" pitchFamily="49" charset="0"/>
              </a:rPr>
              <a:t>1 - </a:t>
            </a:r>
            <a:r>
              <a:rPr kumimoji="1" lang="en-US" altLang="ja-JP" dirty="0" err="1">
                <a:latin typeface="Courier New" panose="02070309020205020404" pitchFamily="49" charset="0"/>
                <a:cs typeface="Courier New" panose="02070309020205020404" pitchFamily="49" charset="0"/>
              </a:rPr>
              <a:t>pnorm</a:t>
            </a:r>
            <a:r>
              <a:rPr kumimoji="1" lang="en-US" altLang="ja-JP" dirty="0">
                <a:latin typeface="Courier New" panose="02070309020205020404" pitchFamily="49" charset="0"/>
                <a:cs typeface="Courier New" panose="02070309020205020404" pitchFamily="49" charset="0"/>
              </a:rPr>
              <a:t>(72, mean = 69, </a:t>
            </a:r>
            <a:r>
              <a:rPr kumimoji="1" lang="en-US" altLang="ja-JP" dirty="0" err="1">
                <a:latin typeface="Courier New" panose="02070309020205020404" pitchFamily="49" charset="0"/>
                <a:cs typeface="Courier New" panose="02070309020205020404" pitchFamily="49" charset="0"/>
              </a:rPr>
              <a:t>sd</a:t>
            </a:r>
            <a:r>
              <a:rPr kumimoji="1" lang="en-US" altLang="ja-JP" dirty="0">
                <a:latin typeface="Courier New" panose="02070309020205020404" pitchFamily="49" charset="0"/>
                <a:cs typeface="Courier New" panose="02070309020205020404" pitchFamily="49" charset="0"/>
              </a:rPr>
              <a:t> = 3)</a:t>
            </a:r>
          </a:p>
          <a:p>
            <a:r>
              <a:rPr kumimoji="1" lang="en-US" altLang="ja-JP" dirty="0" err="1">
                <a:latin typeface="Courier New" panose="02070309020205020404" pitchFamily="49" charset="0"/>
                <a:cs typeface="Courier New" panose="02070309020205020404" pitchFamily="49" charset="0"/>
              </a:rPr>
              <a:t>pnorm</a:t>
            </a:r>
            <a:r>
              <a:rPr kumimoji="1" lang="en-US" altLang="ja-JP" dirty="0">
                <a:latin typeface="Courier New" panose="02070309020205020404" pitchFamily="49" charset="0"/>
                <a:cs typeface="Courier New" panose="02070309020205020404" pitchFamily="49" charset="0"/>
              </a:rPr>
              <a:t>(72, mean = 69, </a:t>
            </a:r>
            <a:r>
              <a:rPr kumimoji="1" lang="en-US" altLang="ja-JP" dirty="0" err="1">
                <a:latin typeface="Courier New" panose="02070309020205020404" pitchFamily="49" charset="0"/>
                <a:cs typeface="Courier New" panose="02070309020205020404" pitchFamily="49" charset="0"/>
              </a:rPr>
              <a:t>sd</a:t>
            </a:r>
            <a:r>
              <a:rPr kumimoji="1" lang="en-US" altLang="ja-JP" dirty="0">
                <a:latin typeface="Courier New" panose="02070309020205020404" pitchFamily="49" charset="0"/>
                <a:cs typeface="Courier New" panose="02070309020205020404" pitchFamily="49" charset="0"/>
              </a:rPr>
              <a:t> = 3, </a:t>
            </a:r>
            <a:r>
              <a:rPr kumimoji="1" lang="en-US" altLang="ja-JP" dirty="0" err="1">
                <a:latin typeface="Courier New" panose="02070309020205020404" pitchFamily="49" charset="0"/>
                <a:cs typeface="Courier New" panose="02070309020205020404" pitchFamily="49" charset="0"/>
              </a:rPr>
              <a:t>lower.tail</a:t>
            </a:r>
            <a:r>
              <a:rPr kumimoji="1" lang="en-US" altLang="ja-JP" dirty="0">
                <a:latin typeface="Courier New" panose="02070309020205020404" pitchFamily="49" charset="0"/>
                <a:cs typeface="Courier New" panose="02070309020205020404" pitchFamily="49" charset="0"/>
              </a:rPr>
              <a:t> = FALSE)</a:t>
            </a:r>
          </a:p>
          <a:p>
            <a:r>
              <a:rPr kumimoji="1" lang="en-US" altLang="ja-JP" dirty="0" err="1">
                <a:latin typeface="Courier New" panose="02070309020205020404" pitchFamily="49" charset="0"/>
                <a:cs typeface="Courier New" panose="02070309020205020404" pitchFamily="49" charset="0"/>
              </a:rPr>
              <a:t>pnorm</a:t>
            </a:r>
            <a:r>
              <a:rPr kumimoji="1" lang="en-US" altLang="ja-JP" dirty="0">
                <a:latin typeface="Courier New" panose="02070309020205020404" pitchFamily="49" charset="0"/>
                <a:cs typeface="Courier New" panose="02070309020205020404" pitchFamily="49" charset="0"/>
              </a:rPr>
              <a:t>((72 - 69)/3, </a:t>
            </a:r>
            <a:r>
              <a:rPr kumimoji="1" lang="en-US" altLang="ja-JP" dirty="0" err="1">
                <a:latin typeface="Courier New" panose="02070309020205020404" pitchFamily="49" charset="0"/>
                <a:cs typeface="Courier New" panose="02070309020205020404" pitchFamily="49" charset="0"/>
              </a:rPr>
              <a:t>lower.tail</a:t>
            </a:r>
            <a:r>
              <a:rPr kumimoji="1" lang="en-US" altLang="ja-JP" dirty="0">
                <a:latin typeface="Courier New" panose="02070309020205020404" pitchFamily="49" charset="0"/>
                <a:cs typeface="Courier New" panose="02070309020205020404" pitchFamily="49" charset="0"/>
              </a:rPr>
              <a:t> = FALSE)</a:t>
            </a:r>
            <a:endParaRPr kumimoji="1" lang="ja-JP"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771611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4.</a:t>
            </a:r>
            <a:r>
              <a:rPr lang="ja-JP" altLang="en-US" dirty="0"/>
              <a:t>　２項分布の正規近似</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a:t>２項分布を用いる問題は，</a:t>
            </a:r>
            <a:r>
              <a:rPr lang="en-US" altLang="ja-JP" i="1" dirty="0">
                <a:latin typeface="Times New Roman" pitchFamily="18" charset="0"/>
                <a:cs typeface="Times New Roman" pitchFamily="18" charset="0"/>
              </a:rPr>
              <a:t>n</a:t>
            </a:r>
            <a:r>
              <a:rPr lang="ja-JP" altLang="en-US" i="1" dirty="0">
                <a:latin typeface="Times New Roman" pitchFamily="18" charset="0"/>
                <a:cs typeface="Times New Roman" pitchFamily="18" charset="0"/>
              </a:rPr>
              <a:t> </a:t>
            </a:r>
            <a:r>
              <a:rPr lang="ja-JP" altLang="en-US" dirty="0"/>
              <a:t>が大きくなると計算が厄介．</a:t>
            </a:r>
            <a:endParaRPr lang="en-US" altLang="ja-JP" dirty="0"/>
          </a:p>
          <a:p>
            <a:r>
              <a:rPr lang="ja-JP" altLang="en-US" dirty="0"/>
              <a:t>このようなときに，近似的な解法があると便利．</a:t>
            </a:r>
            <a:endParaRPr lang="en-US" altLang="ja-JP" dirty="0"/>
          </a:p>
          <a:p>
            <a:pPr lvl="1"/>
            <a:r>
              <a:rPr lang="ja-JP" altLang="en-US" u="sng" dirty="0">
                <a:solidFill>
                  <a:srgbClr val="FF0000"/>
                </a:solidFill>
              </a:rPr>
              <a:t>２項分布の正規近似</a:t>
            </a:r>
            <a:r>
              <a:rPr lang="ja-JP" altLang="en-US" dirty="0"/>
              <a:t>（</a:t>
            </a:r>
            <a:r>
              <a:rPr lang="en-US" altLang="ja-JP" dirty="0"/>
              <a:t>normal approximation</a:t>
            </a:r>
            <a:r>
              <a:rPr lang="ja-JP" altLang="en-US" dirty="0"/>
              <a:t>）：</a:t>
            </a:r>
            <a:r>
              <a:rPr kumimoji="1" lang="ja-JP" altLang="en-US" dirty="0"/>
              <a:t>問題の２項分布</a:t>
            </a:r>
            <a:r>
              <a:rPr lang="ja-JP" altLang="en-US" dirty="0"/>
              <a:t>に近い正規分布を利用することができる．</a:t>
            </a:r>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p:txBody>
          <a:bodyPr>
            <a:normAutofit/>
          </a:bodyPr>
          <a:lstStyle/>
          <a:p>
            <a:r>
              <a:rPr lang="en-US" altLang="ja-JP" i="1" dirty="0">
                <a:latin typeface="Times New Roman" pitchFamily="18" charset="0"/>
                <a:cs typeface="Times New Roman" pitchFamily="18" charset="0"/>
              </a:rPr>
              <a:t>p</a:t>
            </a:r>
            <a:r>
              <a:rPr lang="en-US" altLang="ja-JP" dirty="0"/>
              <a:t> </a:t>
            </a:r>
            <a:r>
              <a:rPr kumimoji="1" lang="en-US" altLang="ja-JP" dirty="0"/>
              <a:t>= </a:t>
            </a:r>
            <a:r>
              <a:rPr kumimoji="1" lang="en-US" altLang="ja-JP" i="1" dirty="0">
                <a:latin typeface="Times New Roman" pitchFamily="18" charset="0"/>
                <a:cs typeface="Times New Roman" pitchFamily="18" charset="0"/>
              </a:rPr>
              <a:t>q</a:t>
            </a:r>
            <a:r>
              <a:rPr kumimoji="1" lang="en-US" altLang="ja-JP" dirty="0"/>
              <a:t> = 1/2</a:t>
            </a:r>
            <a:r>
              <a:rPr kumimoji="1" lang="ja-JP" altLang="en-US" dirty="0"/>
              <a:t>のとき，２項分布の確率分布は左右対称になる．</a:t>
            </a:r>
            <a:endParaRPr kumimoji="1" lang="en-US" altLang="ja-JP" dirty="0"/>
          </a:p>
          <a:p>
            <a:pPr lvl="1"/>
            <a:r>
              <a:rPr lang="ja-JP" altLang="en-US" dirty="0"/>
              <a:t>同じ平均（</a:t>
            </a:r>
            <a:r>
              <a:rPr lang="en-US" altLang="ja-JP" i="1" dirty="0" err="1">
                <a:latin typeface="Times New Roman" pitchFamily="18" charset="0"/>
                <a:cs typeface="Times New Roman" pitchFamily="18" charset="0"/>
              </a:rPr>
              <a:t>np</a:t>
            </a:r>
            <a:r>
              <a:rPr lang="ja-JP" altLang="en-US" dirty="0"/>
              <a:t>）と分散（</a:t>
            </a:r>
            <a:r>
              <a:rPr lang="en-US" altLang="ja-JP" i="1" dirty="0" err="1">
                <a:latin typeface="Times New Roman" pitchFamily="18" charset="0"/>
                <a:cs typeface="Times New Roman" pitchFamily="18" charset="0"/>
              </a:rPr>
              <a:t>npq</a:t>
            </a:r>
            <a:r>
              <a:rPr lang="ja-JP" altLang="en-US" dirty="0"/>
              <a:t>）を持つ正規分布がよくあてはまる</a:t>
            </a:r>
            <a:endParaRPr kumimoji="1" lang="en-US" altLang="ja-JP" dirty="0"/>
          </a:p>
          <a:p>
            <a:r>
              <a:rPr lang="en-US" altLang="ja-JP" i="1" dirty="0">
                <a:latin typeface="Times New Roman" pitchFamily="18" charset="0"/>
                <a:cs typeface="Times New Roman" pitchFamily="18" charset="0"/>
              </a:rPr>
              <a:t>p</a:t>
            </a:r>
            <a:r>
              <a:rPr lang="en-US" altLang="ja-JP" dirty="0"/>
              <a:t> = 1/2</a:t>
            </a:r>
            <a:r>
              <a:rPr lang="ja-JP" altLang="en-US" dirty="0"/>
              <a:t>でなくても，</a:t>
            </a:r>
            <a:r>
              <a:rPr lang="en-US" altLang="ja-JP" i="1" dirty="0">
                <a:latin typeface="Times New Roman" pitchFamily="18" charset="0"/>
                <a:cs typeface="Times New Roman" pitchFamily="18" charset="0"/>
              </a:rPr>
              <a:t>p</a:t>
            </a:r>
            <a:r>
              <a:rPr lang="en-US" altLang="ja-JP" dirty="0"/>
              <a:t> </a:t>
            </a:r>
            <a:r>
              <a:rPr lang="ja-JP" altLang="en-US" dirty="0"/>
              <a:t>および </a:t>
            </a:r>
            <a:r>
              <a:rPr lang="en-US" altLang="ja-JP" i="1" dirty="0">
                <a:latin typeface="Times New Roman" pitchFamily="18" charset="0"/>
                <a:cs typeface="Times New Roman" pitchFamily="18" charset="0"/>
              </a:rPr>
              <a:t>q</a:t>
            </a:r>
            <a:r>
              <a:rPr lang="en-US" altLang="ja-JP" dirty="0"/>
              <a:t> </a:t>
            </a:r>
            <a:r>
              <a:rPr lang="ja-JP" altLang="en-US" dirty="0"/>
              <a:t>の値が小さすぎず，</a:t>
            </a:r>
            <a:r>
              <a:rPr lang="en-US" altLang="ja-JP" i="1" dirty="0">
                <a:latin typeface="Times New Roman" pitchFamily="18" charset="0"/>
                <a:cs typeface="Times New Roman" pitchFamily="18" charset="0"/>
              </a:rPr>
              <a:t>n</a:t>
            </a:r>
            <a:r>
              <a:rPr lang="en-US" altLang="ja-JP" dirty="0"/>
              <a:t> </a:t>
            </a:r>
            <a:r>
              <a:rPr lang="ja-JP" altLang="en-US" dirty="0"/>
              <a:t>が十分に大きいとき，２項分布は正規分布で近似できる．</a:t>
            </a:r>
            <a:endParaRPr lang="en-US" altLang="ja-JP" dirty="0"/>
          </a:p>
          <a:p>
            <a:pPr lvl="1"/>
            <a:r>
              <a:rPr kumimoji="1" lang="ja-JP" altLang="en-US" dirty="0"/>
              <a:t>目安として，</a:t>
            </a:r>
            <a:r>
              <a:rPr kumimoji="1" lang="en-US" altLang="ja-JP" i="1" dirty="0" err="1">
                <a:latin typeface="Times New Roman" pitchFamily="18" charset="0"/>
                <a:cs typeface="Times New Roman" pitchFamily="18" charset="0"/>
              </a:rPr>
              <a:t>np</a:t>
            </a:r>
            <a:r>
              <a:rPr kumimoji="1" lang="en-US" altLang="ja-JP" i="1" dirty="0"/>
              <a:t> </a:t>
            </a:r>
            <a:r>
              <a:rPr kumimoji="1" lang="en-US" altLang="ja-JP" dirty="0"/>
              <a:t>&gt; 5</a:t>
            </a:r>
            <a:r>
              <a:rPr kumimoji="1" lang="ja-JP" altLang="en-US" dirty="0"/>
              <a:t>（</a:t>
            </a:r>
            <a:r>
              <a:rPr kumimoji="1" lang="en-US" altLang="ja-JP" i="1" dirty="0">
                <a:latin typeface="Times New Roman" pitchFamily="18" charset="0"/>
                <a:cs typeface="Times New Roman" pitchFamily="18" charset="0"/>
              </a:rPr>
              <a:t>p</a:t>
            </a:r>
            <a:r>
              <a:rPr kumimoji="1" lang="en-US" altLang="ja-JP" dirty="0"/>
              <a:t> </a:t>
            </a:r>
            <a:r>
              <a:rPr kumimoji="1" lang="ja-JP" altLang="en-US" dirty="0"/>
              <a:t>が</a:t>
            </a:r>
            <a:r>
              <a:rPr kumimoji="1" lang="en-US" altLang="ja-JP" dirty="0"/>
              <a:t>1/2</a:t>
            </a:r>
            <a:r>
              <a:rPr kumimoji="1" lang="ja-JP" altLang="en-US" dirty="0"/>
              <a:t>より大きいときには，</a:t>
            </a:r>
            <a:r>
              <a:rPr kumimoji="1" lang="en-US" altLang="ja-JP" i="1" dirty="0" err="1">
                <a:latin typeface="Times New Roman" pitchFamily="18" charset="0"/>
                <a:cs typeface="Times New Roman" pitchFamily="18" charset="0"/>
              </a:rPr>
              <a:t>nq</a:t>
            </a:r>
            <a:r>
              <a:rPr kumimoji="1" lang="en-US" altLang="ja-JP" dirty="0"/>
              <a:t> &gt; 5</a:t>
            </a:r>
            <a:r>
              <a:rPr kumimoji="1" lang="ja-JP" altLang="en-US" dirty="0"/>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図９　</a:t>
            </a:r>
            <a:r>
              <a:rPr lang="en-US" altLang="ja-JP" i="1" dirty="0">
                <a:latin typeface="Times New Roman" pitchFamily="18" charset="0"/>
                <a:cs typeface="Times New Roman" pitchFamily="18" charset="0"/>
              </a:rPr>
              <a:t>p</a:t>
            </a:r>
            <a:r>
              <a:rPr lang="en-US" altLang="ja-JP" dirty="0"/>
              <a:t>=1/3, </a:t>
            </a:r>
            <a:r>
              <a:rPr lang="en-US" altLang="ja-JP" i="1" dirty="0">
                <a:latin typeface="Times New Roman" pitchFamily="18" charset="0"/>
                <a:cs typeface="Times New Roman" pitchFamily="18" charset="0"/>
              </a:rPr>
              <a:t>n</a:t>
            </a:r>
            <a:r>
              <a:rPr lang="en-US" altLang="ja-JP" dirty="0"/>
              <a:t>=12 </a:t>
            </a:r>
            <a:r>
              <a:rPr lang="ja-JP" altLang="en-US" dirty="0"/>
              <a:t>の２項分布と，これと同じ平均と分散を持つ正規分布</a:t>
            </a:r>
            <a:endParaRPr kumimoji="1" lang="ja-JP" altLang="en-US" dirty="0"/>
          </a:p>
        </p:txBody>
      </p:sp>
      <p:pic>
        <p:nvPicPr>
          <p:cNvPr id="6" name="コンテンツ プレースホルダー 5" descr="グラフ, ヒストグラム&#10;&#10;自動的に生成された説明">
            <a:extLst>
              <a:ext uri="{FF2B5EF4-FFF2-40B4-BE49-F238E27FC236}">
                <a16:creationId xmlns:a16="http://schemas.microsoft.com/office/drawing/2014/main" id="{59D8014D-EB8F-4910-B67E-60567B25F7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720" y="1700808"/>
            <a:ext cx="5288887" cy="4824536"/>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グラフ, ヒストグラム&#10;&#10;自動的に生成された説明">
            <a:extLst>
              <a:ext uri="{FF2B5EF4-FFF2-40B4-BE49-F238E27FC236}">
                <a16:creationId xmlns:a16="http://schemas.microsoft.com/office/drawing/2014/main" id="{72046EFE-4EF1-44D8-B6AE-F2A497A69E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692" y="1772816"/>
            <a:ext cx="5112568" cy="4663697"/>
          </a:xfrm>
        </p:spPr>
      </p:pic>
      <p:sp>
        <p:nvSpPr>
          <p:cNvPr id="2" name="タイトル 1"/>
          <p:cNvSpPr>
            <a:spLocks noGrp="1"/>
          </p:cNvSpPr>
          <p:nvPr>
            <p:ph type="title"/>
          </p:nvPr>
        </p:nvSpPr>
        <p:spPr/>
        <p:txBody>
          <a:bodyPr>
            <a:normAutofit/>
          </a:bodyPr>
          <a:lstStyle/>
          <a:p>
            <a:endParaRPr kumimoji="1" lang="ja-JP" altLang="en-US" dirty="0"/>
          </a:p>
        </p:txBody>
      </p:sp>
      <p:cxnSp>
        <p:nvCxnSpPr>
          <p:cNvPr id="4" name="直線コネクタ 3"/>
          <p:cNvCxnSpPr>
            <a:cxnSpLocks/>
          </p:cNvCxnSpPr>
          <p:nvPr/>
        </p:nvCxnSpPr>
        <p:spPr>
          <a:xfrm>
            <a:off x="4355976" y="2202675"/>
            <a:ext cx="0" cy="33843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a:off x="4499992" y="3573016"/>
            <a:ext cx="172819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4788025" y="2294508"/>
            <a:ext cx="2954655" cy="923330"/>
          </a:xfrm>
          <a:prstGeom prst="rect">
            <a:avLst/>
          </a:prstGeom>
          <a:noFill/>
        </p:spPr>
        <p:txBody>
          <a:bodyPr wrap="none" rtlCol="0">
            <a:spAutoFit/>
          </a:bodyPr>
          <a:lstStyle/>
          <a:p>
            <a:r>
              <a:rPr lang="ja-JP" altLang="en-US" dirty="0"/>
              <a:t>６</a:t>
            </a:r>
            <a:r>
              <a:rPr kumimoji="1" lang="ja-JP" altLang="en-US" dirty="0"/>
              <a:t>回以上成功の確率を，この</a:t>
            </a:r>
            <a:endParaRPr kumimoji="1" lang="en-US" altLang="ja-JP" dirty="0"/>
          </a:p>
          <a:p>
            <a:r>
              <a:rPr kumimoji="1" lang="ja-JP" altLang="en-US" dirty="0"/>
              <a:t>正規分布で </a:t>
            </a:r>
            <a:r>
              <a:rPr kumimoji="1" lang="en-US" altLang="ja-JP" dirty="0"/>
              <a:t>5.5 </a:t>
            </a:r>
            <a:r>
              <a:rPr kumimoji="1" lang="ja-JP" altLang="en-US" dirty="0"/>
              <a:t>以上の値が</a:t>
            </a:r>
            <a:endParaRPr kumimoji="1" lang="en-US" altLang="ja-JP" dirty="0"/>
          </a:p>
          <a:p>
            <a:r>
              <a:rPr lang="ja-JP" altLang="en-US" dirty="0"/>
              <a:t>出現する確率で近似する．</a:t>
            </a:r>
            <a:endParaRPr kumimoji="1" lang="ja-JP" altLang="en-US" dirty="0"/>
          </a:p>
        </p:txBody>
      </p:sp>
    </p:spTree>
    <p:extLst>
      <p:ext uri="{BB962C8B-B14F-4D97-AF65-F5344CB8AC3E}">
        <p14:creationId xmlns:p14="http://schemas.microsoft.com/office/powerpoint/2010/main" val="1877693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標準化</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a:t>問題に合わせて，使う正規分布を変えるのか？</a:t>
            </a:r>
            <a:endParaRPr kumimoji="1" lang="en-US" altLang="ja-JP" dirty="0"/>
          </a:p>
          <a:p>
            <a:pPr lvl="1"/>
            <a:r>
              <a:rPr lang="ja-JP" altLang="en-US" dirty="0"/>
              <a:t>平均 </a:t>
            </a:r>
            <a:r>
              <a:rPr lang="en-US" altLang="ja-JP" i="1" dirty="0" err="1">
                <a:latin typeface="Times New Roman" pitchFamily="18" charset="0"/>
                <a:cs typeface="Times New Roman" pitchFamily="18" charset="0"/>
              </a:rPr>
              <a:t>np</a:t>
            </a:r>
            <a:r>
              <a:rPr lang="ja-JP" altLang="en-US" dirty="0"/>
              <a:t>　分散 </a:t>
            </a:r>
            <a:r>
              <a:rPr lang="en-US" altLang="ja-JP" i="1" dirty="0" err="1">
                <a:latin typeface="Times New Roman" pitchFamily="18" charset="0"/>
                <a:cs typeface="Times New Roman" pitchFamily="18" charset="0"/>
              </a:rPr>
              <a:t>npq</a:t>
            </a:r>
            <a:r>
              <a:rPr lang="en-US" altLang="ja-JP" i="1" dirty="0">
                <a:latin typeface="Times New Roman" pitchFamily="18" charset="0"/>
                <a:cs typeface="Times New Roman" pitchFamily="18" charset="0"/>
              </a:rPr>
              <a:t> </a:t>
            </a:r>
            <a:r>
              <a:rPr lang="ja-JP" altLang="en-US" dirty="0">
                <a:latin typeface="Times New Roman" pitchFamily="18" charset="0"/>
                <a:cs typeface="Times New Roman" pitchFamily="18" charset="0"/>
              </a:rPr>
              <a:t>の正規分布を使う？</a:t>
            </a:r>
            <a:endParaRPr kumimoji="1" lang="en-US" altLang="ja-JP" dirty="0"/>
          </a:p>
          <a:p>
            <a:r>
              <a:rPr kumimoji="1" lang="ja-JP" altLang="en-US" dirty="0"/>
              <a:t>標準正規分布は扱いが簡単で</a:t>
            </a:r>
            <a:r>
              <a:rPr lang="ja-JP" altLang="en-US" dirty="0"/>
              <a:t>，特定範囲の値が出現する確率を示した正規分布表も用意されている．</a:t>
            </a:r>
            <a:endParaRPr lang="en-US" altLang="ja-JP" dirty="0"/>
          </a:p>
          <a:p>
            <a:r>
              <a:rPr lang="ja-JP" altLang="en-US" dirty="0"/>
              <a:t>成功回数を標準化すれば，平均が</a:t>
            </a:r>
            <a:r>
              <a:rPr lang="en-US" altLang="ja-JP" dirty="0"/>
              <a:t>0</a:t>
            </a:r>
            <a:r>
              <a:rPr lang="ja-JP" altLang="en-US" dirty="0" err="1"/>
              <a:t>，</a:t>
            </a:r>
            <a:r>
              <a:rPr lang="ja-JP" altLang="en-US" dirty="0"/>
              <a:t>分散が</a:t>
            </a:r>
            <a:r>
              <a:rPr lang="en-US" altLang="ja-JP" dirty="0"/>
              <a:t>1</a:t>
            </a:r>
            <a:r>
              <a:rPr lang="ja-JP" altLang="en-US" dirty="0"/>
              <a:t>となり，常に標準正規分布を利用できる．</a:t>
            </a:r>
            <a:endParaRPr lang="en-US" altLang="ja-JP"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図</a:t>
            </a:r>
            <a:r>
              <a:rPr kumimoji="1" lang="en-US" altLang="ja-JP" dirty="0"/>
              <a:t>10</a:t>
            </a:r>
            <a:r>
              <a:rPr kumimoji="1" lang="ja-JP" altLang="en-US" dirty="0"/>
              <a:t>　</a:t>
            </a:r>
            <a:r>
              <a:rPr lang="en-US" altLang="ja-JP" dirty="0"/>
              <a:t> </a:t>
            </a:r>
            <a:r>
              <a:rPr lang="en-US" altLang="ja-JP" i="1" dirty="0">
                <a:latin typeface="Times New Roman" pitchFamily="18" charset="0"/>
                <a:cs typeface="Times New Roman" pitchFamily="18" charset="0"/>
              </a:rPr>
              <a:t>p</a:t>
            </a:r>
            <a:r>
              <a:rPr lang="en-US" altLang="ja-JP" dirty="0"/>
              <a:t>=1/3, </a:t>
            </a:r>
            <a:r>
              <a:rPr lang="en-US" altLang="ja-JP" i="1" dirty="0">
                <a:latin typeface="Times New Roman" pitchFamily="18" charset="0"/>
                <a:cs typeface="Times New Roman" pitchFamily="18" charset="0"/>
              </a:rPr>
              <a:t>n</a:t>
            </a:r>
            <a:r>
              <a:rPr lang="en-US" altLang="ja-JP" dirty="0"/>
              <a:t>=24 </a:t>
            </a:r>
            <a:r>
              <a:rPr lang="ja-JP" altLang="en-US" dirty="0"/>
              <a:t>の２項分布</a:t>
            </a:r>
            <a:br>
              <a:rPr lang="en-US" altLang="ja-JP" dirty="0"/>
            </a:br>
            <a:r>
              <a:rPr lang="en-US" altLang="ja-JP" dirty="0"/>
              <a:t>(</a:t>
            </a:r>
            <a:r>
              <a:rPr lang="ja-JP" altLang="en-US" dirty="0"/>
              <a:t>横軸は成功回数</a:t>
            </a:r>
            <a:r>
              <a:rPr lang="en-US" altLang="ja-JP" dirty="0"/>
              <a:t>)</a:t>
            </a:r>
            <a:endParaRPr kumimoji="1" lang="ja-JP" alt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792000" y="1785926"/>
            <a:ext cx="7560000" cy="4552042"/>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r>
              <a:rPr lang="ja-JP" altLang="en-US" u="sng" dirty="0">
                <a:solidFill>
                  <a:srgbClr val="FF0000"/>
                </a:solidFill>
              </a:rPr>
              <a:t>２項分布</a:t>
            </a:r>
            <a:r>
              <a:rPr lang="ja-JP" altLang="en-US" dirty="0"/>
              <a:t>（</a:t>
            </a:r>
            <a:r>
              <a:rPr lang="en-US" altLang="ja-JP" dirty="0"/>
              <a:t>binomial distribution</a:t>
            </a:r>
            <a:r>
              <a:rPr lang="ja-JP" altLang="en-US" dirty="0"/>
              <a:t>）：成功確率 </a:t>
            </a:r>
            <a:r>
              <a:rPr lang="en-US" altLang="ja-JP" i="1" dirty="0">
                <a:latin typeface="Times New Roman" pitchFamily="18" charset="0"/>
                <a:cs typeface="Times New Roman" pitchFamily="18" charset="0"/>
              </a:rPr>
              <a:t>p </a:t>
            </a:r>
            <a:r>
              <a:rPr lang="ja-JP" altLang="en-US" dirty="0">
                <a:latin typeface="Times New Roman" pitchFamily="18" charset="0"/>
                <a:cs typeface="Times New Roman" pitchFamily="18" charset="0"/>
              </a:rPr>
              <a:t>の，</a:t>
            </a:r>
            <a:r>
              <a:rPr lang="en-US" altLang="ja-JP" i="1" dirty="0">
                <a:latin typeface="Times New Roman" pitchFamily="18" charset="0"/>
                <a:cs typeface="Times New Roman" pitchFamily="18" charset="0"/>
              </a:rPr>
              <a:t>n</a:t>
            </a:r>
            <a:r>
              <a:rPr lang="en-US" altLang="ja-JP" dirty="0"/>
              <a:t> </a:t>
            </a:r>
            <a:r>
              <a:rPr lang="ja-JP" altLang="en-US" dirty="0"/>
              <a:t>回のベルヌーイ試行での，成功回数 </a:t>
            </a:r>
            <a:r>
              <a:rPr lang="en-US" altLang="ja-JP" i="1" dirty="0">
                <a:latin typeface="Times New Roman" pitchFamily="18" charset="0"/>
                <a:cs typeface="Times New Roman" pitchFamily="18" charset="0"/>
              </a:rPr>
              <a:t>X</a:t>
            </a:r>
            <a:r>
              <a:rPr lang="en-US" altLang="ja-JP" dirty="0"/>
              <a:t> </a:t>
            </a:r>
            <a:r>
              <a:rPr lang="ja-JP" altLang="en-US" dirty="0"/>
              <a:t>の確率分布</a:t>
            </a:r>
            <a:r>
              <a:rPr lang="en-US" altLang="ja-JP" dirty="0"/>
              <a:t>. </a:t>
            </a:r>
            <a:r>
              <a:rPr lang="en-US" altLang="ja-JP" i="1" dirty="0">
                <a:latin typeface="Times New Roman" pitchFamily="18" charset="0"/>
                <a:cs typeface="Times New Roman" pitchFamily="18" charset="0"/>
              </a:rPr>
              <a:t>B</a:t>
            </a:r>
            <a:r>
              <a:rPr lang="en-US" altLang="ja-JP" dirty="0"/>
              <a:t>(</a:t>
            </a:r>
            <a:r>
              <a:rPr lang="en-US" altLang="ja-JP" i="1" dirty="0">
                <a:latin typeface="Times New Roman" pitchFamily="18" charset="0"/>
                <a:cs typeface="Times New Roman" pitchFamily="18" charset="0"/>
              </a:rPr>
              <a:t>n</a:t>
            </a:r>
            <a:r>
              <a:rPr lang="en-US" altLang="ja-JP" dirty="0"/>
              <a:t>, </a:t>
            </a:r>
            <a:r>
              <a:rPr lang="en-US" altLang="ja-JP" i="1" dirty="0">
                <a:latin typeface="Times New Roman" pitchFamily="18" charset="0"/>
                <a:cs typeface="Times New Roman" pitchFamily="18" charset="0"/>
              </a:rPr>
              <a:t>p</a:t>
            </a:r>
            <a:r>
              <a:rPr lang="en-US" altLang="ja-JP" dirty="0"/>
              <a:t>)</a:t>
            </a:r>
            <a:r>
              <a:rPr lang="ja-JP" altLang="en-US" dirty="0"/>
              <a:t> と表す．</a:t>
            </a:r>
            <a:endParaRPr lang="en-US" altLang="ja-JP" dirty="0"/>
          </a:p>
          <a:p>
            <a:pPr lvl="1"/>
            <a:r>
              <a:rPr lang="ja-JP" altLang="en-US" dirty="0"/>
              <a:t>観測される実際の分布ではなく，理論的な母集団分布であることに注意する．</a:t>
            </a:r>
            <a:endParaRPr lang="en-US" altLang="ja-JP" dirty="0"/>
          </a:p>
          <a:p>
            <a:endParaRPr kumimoji="1" lang="ja-JP"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図</a:t>
            </a:r>
            <a:r>
              <a:rPr lang="en-US" altLang="ja-JP" dirty="0"/>
              <a:t>10</a:t>
            </a:r>
            <a:r>
              <a:rPr lang="ja-JP" altLang="en-US" dirty="0"/>
              <a:t>　</a:t>
            </a:r>
            <a:r>
              <a:rPr lang="en-US" altLang="ja-JP" dirty="0"/>
              <a:t> </a:t>
            </a:r>
            <a:r>
              <a:rPr lang="en-US" altLang="ja-JP" i="1" dirty="0">
                <a:latin typeface="Times New Roman" pitchFamily="18" charset="0"/>
                <a:cs typeface="Times New Roman" pitchFamily="18" charset="0"/>
              </a:rPr>
              <a:t>p</a:t>
            </a:r>
            <a:r>
              <a:rPr lang="en-US" altLang="ja-JP" dirty="0"/>
              <a:t>=1/3, </a:t>
            </a:r>
            <a:r>
              <a:rPr lang="en-US" altLang="ja-JP" i="1" dirty="0">
                <a:latin typeface="Times New Roman" pitchFamily="18" charset="0"/>
                <a:cs typeface="Times New Roman" pitchFamily="18" charset="0"/>
              </a:rPr>
              <a:t>n</a:t>
            </a:r>
            <a:r>
              <a:rPr lang="en-US" altLang="ja-JP" dirty="0"/>
              <a:t>=24 </a:t>
            </a:r>
            <a:r>
              <a:rPr lang="ja-JP" altLang="en-US" dirty="0"/>
              <a:t>の２項分布で，</a:t>
            </a:r>
            <a:br>
              <a:rPr lang="en-US" altLang="ja-JP" dirty="0"/>
            </a:br>
            <a:r>
              <a:rPr lang="ja-JP" altLang="en-US" dirty="0"/>
              <a:t>成功回数を標準化</a:t>
            </a:r>
            <a:endParaRPr kumimoji="1" lang="ja-JP" alt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792000" y="1785926"/>
            <a:ext cx="7560000" cy="4582121"/>
          </a:xfrm>
          <a:prstGeom prst="rect">
            <a:avLst/>
          </a:prstGeom>
          <a:noFill/>
          <a:ln w="9525">
            <a:noFill/>
            <a:miter lim="800000"/>
            <a:headEnd/>
            <a:tailEnd/>
          </a:ln>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成功回数 </a:t>
            </a:r>
            <a:r>
              <a:rPr kumimoji="1" lang="en-US" altLang="ja-JP" i="1" dirty="0">
                <a:latin typeface="Times New Roman" panose="02020603050405020304" pitchFamily="18" charset="0"/>
                <a:cs typeface="Times New Roman" panose="02020603050405020304" pitchFamily="18" charset="0"/>
              </a:rPr>
              <a:t>X</a:t>
            </a:r>
            <a:r>
              <a:rPr kumimoji="1" lang="en-US" altLang="ja-JP" dirty="0"/>
              <a:t> </a:t>
            </a:r>
            <a:r>
              <a:rPr kumimoji="1" lang="ja-JP" altLang="en-US" dirty="0"/>
              <a:t>の標準化</a:t>
            </a:r>
          </a:p>
        </p:txBody>
      </p:sp>
      <mc:AlternateContent xmlns:mc="http://schemas.openxmlformats.org/markup-compatibility/2006" xmlns:a14="http://schemas.microsoft.com/office/drawing/2010/main">
        <mc:Choice Requires="a14">
          <p:sp>
            <p:nvSpPr>
              <p:cNvPr id="6" name="テキスト ボックス 5"/>
              <p:cNvSpPr txBox="1"/>
              <p:nvPr/>
            </p:nvSpPr>
            <p:spPr>
              <a:xfrm>
                <a:off x="1979712" y="2646839"/>
                <a:ext cx="1931426"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𝐸</m:t>
                      </m:r>
                      <m:d>
                        <m:dPr>
                          <m:begChr m:val="["/>
                          <m:endChr m:val="]"/>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𝑛𝑝</m:t>
                      </m:r>
                    </m:oMath>
                  </m:oMathPara>
                </a14:m>
                <a:endParaRPr kumimoji="1" lang="ja-JP" altLang="en-US" sz="32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979712" y="2646839"/>
                <a:ext cx="1931426" cy="492443"/>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7" name="テキスト ボックス 6"/>
              <p:cNvSpPr txBox="1"/>
              <p:nvPr/>
            </p:nvSpPr>
            <p:spPr>
              <a:xfrm>
                <a:off x="1979712" y="3476784"/>
                <a:ext cx="321940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𝑉</m:t>
                      </m:r>
                      <m:d>
                        <m:dPr>
                          <m:begChr m:val="["/>
                          <m:endChr m:val="]"/>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𝑋</m:t>
                          </m:r>
                        </m:e>
                      </m:d>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𝑛𝑝</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1−</m:t>
                          </m:r>
                          <m:r>
                            <a:rPr kumimoji="1" lang="en-US" altLang="ja-JP" sz="3200" b="0" i="1" smtClean="0">
                              <a:latin typeface="Cambria Math" panose="02040503050406030204" pitchFamily="18" charset="0"/>
                            </a:rPr>
                            <m:t>𝑝</m:t>
                          </m:r>
                        </m:e>
                      </m:d>
                    </m:oMath>
                  </m:oMathPara>
                </a14:m>
                <a:endParaRPr kumimoji="1" lang="ja-JP" altLang="en-US" sz="3200" dirty="0"/>
              </a:p>
            </p:txBody>
          </p:sp>
        </mc:Choice>
        <mc:Fallback xmlns="">
          <p:sp>
            <p:nvSpPr>
              <p:cNvPr id="7" name="テキスト ボックス 6"/>
              <p:cNvSpPr txBox="1">
                <a:spLocks noRot="1" noChangeAspect="1" noMove="1" noResize="1" noEditPoints="1" noAdjustHandles="1" noChangeArrowheads="1" noChangeShapeType="1" noTextEdit="1"/>
              </p:cNvSpPr>
              <p:nvPr/>
            </p:nvSpPr>
            <p:spPr>
              <a:xfrm>
                <a:off x="1979712" y="3476784"/>
                <a:ext cx="3219407" cy="492443"/>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979712" y="4293096"/>
                <a:ext cx="2898550" cy="1050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𝑧</m:t>
                      </m:r>
                      <m:r>
                        <a:rPr kumimoji="1" lang="en-US" altLang="ja-JP" sz="3200" b="0" i="1" smtClean="0">
                          <a:latin typeface="Cambria Math" panose="02040503050406030204" pitchFamily="18" charset="0"/>
                        </a:rPr>
                        <m:t>=</m:t>
                      </m:r>
                      <m:f>
                        <m:fPr>
                          <m:ctrlPr>
                            <a:rPr kumimoji="1" lang="en-US" altLang="ja-JP" sz="3200" b="0" i="1" smtClean="0">
                              <a:latin typeface="Cambria Math" panose="02040503050406030204" pitchFamily="18" charset="0"/>
                            </a:rPr>
                          </m:ctrlPr>
                        </m:fPr>
                        <m:num>
                          <m:r>
                            <a:rPr kumimoji="1" lang="en-US" altLang="ja-JP" sz="3200" b="0" i="1" smtClean="0">
                              <a:latin typeface="Cambria Math" panose="02040503050406030204" pitchFamily="18" charset="0"/>
                            </a:rPr>
                            <m:t>𝑥</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𝑛𝑝</m:t>
                          </m:r>
                        </m:num>
                        <m:den>
                          <m:rad>
                            <m:radPr>
                              <m:degHide m:val="on"/>
                              <m:ctrlPr>
                                <a:rPr kumimoji="1" lang="en-US" altLang="ja-JP" sz="3200" b="0" i="1" smtClean="0">
                                  <a:latin typeface="Cambria Math" panose="02040503050406030204" pitchFamily="18" charset="0"/>
                                </a:rPr>
                              </m:ctrlPr>
                            </m:radPr>
                            <m:deg/>
                            <m:e>
                              <m:r>
                                <a:rPr kumimoji="1" lang="en-US" altLang="ja-JP" sz="3200" b="0" i="1" smtClean="0">
                                  <a:latin typeface="Cambria Math" panose="02040503050406030204" pitchFamily="18" charset="0"/>
                                </a:rPr>
                                <m:t>𝑛𝑝</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1−</m:t>
                                  </m:r>
                                  <m:r>
                                    <a:rPr kumimoji="1" lang="en-US" altLang="ja-JP" sz="3200" b="0" i="1" smtClean="0">
                                      <a:latin typeface="Cambria Math" panose="02040503050406030204" pitchFamily="18" charset="0"/>
                                    </a:rPr>
                                    <m:t>𝑝</m:t>
                                  </m:r>
                                </m:e>
                              </m:d>
                            </m:e>
                          </m:rad>
                        </m:den>
                      </m:f>
                    </m:oMath>
                  </m:oMathPara>
                </a14:m>
                <a:endParaRPr kumimoji="1" lang="ja-JP" altLang="en-US" sz="32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979712" y="4293096"/>
                <a:ext cx="2898550" cy="1050224"/>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827780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r>
              <a:rPr kumimoji="1" lang="ja-JP" altLang="en-US" dirty="0"/>
              <a:t>成功割合 </a:t>
            </a:r>
            <a:r>
              <a:rPr kumimoji="1" lang="en-US" altLang="ja-JP" i="1" dirty="0">
                <a:latin typeface="Times New Roman" panose="02020603050405020304" pitchFamily="18" charset="0"/>
                <a:cs typeface="Times New Roman" panose="02020603050405020304" pitchFamily="18" charset="0"/>
              </a:rPr>
              <a:t>X</a:t>
            </a:r>
            <a:r>
              <a:rPr kumimoji="1" lang="en-US" altLang="ja-JP" dirty="0"/>
              <a:t>/</a:t>
            </a:r>
            <a:r>
              <a:rPr kumimoji="1" lang="en-US" altLang="ja-JP" i="1" dirty="0">
                <a:latin typeface="Times New Roman" panose="02020603050405020304" pitchFamily="18" charset="0"/>
                <a:cs typeface="Times New Roman" panose="02020603050405020304" pitchFamily="18" charset="0"/>
              </a:rPr>
              <a:t>n</a:t>
            </a:r>
            <a:r>
              <a:rPr kumimoji="1" lang="en-US" altLang="ja-JP" dirty="0"/>
              <a:t> </a:t>
            </a:r>
            <a:r>
              <a:rPr kumimoji="1" lang="ja-JP" altLang="en-US" dirty="0"/>
              <a:t>の標準化</a:t>
            </a:r>
          </a:p>
        </p:txBody>
      </p:sp>
      <mc:AlternateContent xmlns:mc="http://schemas.openxmlformats.org/markup-compatibility/2006" xmlns:a14="http://schemas.microsoft.com/office/drawing/2010/main">
        <mc:Choice Requires="a14">
          <p:sp>
            <p:nvSpPr>
              <p:cNvPr id="6" name="テキスト ボックス 5"/>
              <p:cNvSpPr txBox="1"/>
              <p:nvPr/>
            </p:nvSpPr>
            <p:spPr>
              <a:xfrm>
                <a:off x="1403648" y="2364525"/>
                <a:ext cx="2445991" cy="9588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𝐸</m:t>
                      </m:r>
                      <m:d>
                        <m:dPr>
                          <m:begChr m:val="["/>
                          <m:endChr m:val="]"/>
                          <m:ctrlPr>
                            <a:rPr kumimoji="1" lang="en-US" altLang="ja-JP" sz="2800" b="0" i="1" smtClean="0">
                              <a:latin typeface="Cambria Math" panose="02040503050406030204" pitchFamily="18" charset="0"/>
                            </a:rPr>
                          </m:ctrlPr>
                        </m:dPr>
                        <m:e>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𝑋</m:t>
                              </m:r>
                            </m:num>
                            <m:den>
                              <m:r>
                                <a:rPr kumimoji="1" lang="en-US" altLang="ja-JP" sz="2800" b="0" i="1" smtClean="0">
                                  <a:latin typeface="Cambria Math" panose="02040503050406030204" pitchFamily="18" charset="0"/>
                                </a:rPr>
                                <m:t>𝑛</m:t>
                              </m:r>
                            </m:den>
                          </m:f>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𝑛𝑝</m:t>
                          </m:r>
                        </m:num>
                        <m:den>
                          <m:r>
                            <a:rPr kumimoji="1" lang="en-US" altLang="ja-JP" sz="2800" b="0" i="1" smtClean="0">
                              <a:latin typeface="Cambria Math" panose="02040503050406030204" pitchFamily="18" charset="0"/>
                            </a:rPr>
                            <m:t>𝑛</m:t>
                          </m:r>
                        </m:den>
                      </m:f>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𝑝</m:t>
                      </m:r>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1403648" y="2364525"/>
                <a:ext cx="2445991" cy="958852"/>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1403648" y="3505939"/>
                <a:ext cx="4700902" cy="9588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𝑉</m:t>
                      </m:r>
                      <m:d>
                        <m:dPr>
                          <m:begChr m:val="["/>
                          <m:endChr m:val="]"/>
                          <m:ctrlPr>
                            <a:rPr kumimoji="1" lang="en-US" altLang="ja-JP" sz="2800" b="0" i="1" smtClean="0">
                              <a:latin typeface="Cambria Math" panose="02040503050406030204" pitchFamily="18" charset="0"/>
                            </a:rPr>
                          </m:ctrlPr>
                        </m:dPr>
                        <m:e>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𝑋</m:t>
                              </m:r>
                            </m:num>
                            <m:den>
                              <m:r>
                                <a:rPr kumimoji="1" lang="en-US" altLang="ja-JP" sz="2800" b="0" i="1" smtClean="0">
                                  <a:latin typeface="Cambria Math" panose="02040503050406030204" pitchFamily="18" charset="0"/>
                                </a:rPr>
                                <m:t>𝑛</m:t>
                              </m:r>
                            </m:den>
                          </m:f>
                        </m:e>
                      </m:d>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𝑛𝑝</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𝑝</m:t>
                              </m:r>
                            </m:e>
                          </m:d>
                        </m:num>
                        <m:den>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𝑛</m:t>
                              </m:r>
                            </m:e>
                            <m:sup>
                              <m:r>
                                <a:rPr kumimoji="1" lang="en-US" altLang="ja-JP" sz="2800" b="0" i="1" smtClean="0">
                                  <a:latin typeface="Cambria Math" panose="02040503050406030204" pitchFamily="18" charset="0"/>
                                </a:rPr>
                                <m:t>2</m:t>
                              </m:r>
                            </m:sup>
                          </m:sSup>
                        </m:den>
                      </m:f>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𝑝</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1−</m:t>
                              </m:r>
                              <m:r>
                                <a:rPr kumimoji="1" lang="en-US" altLang="ja-JP" sz="2800" b="0" i="1" smtClean="0">
                                  <a:latin typeface="Cambria Math" panose="02040503050406030204" pitchFamily="18" charset="0"/>
                                </a:rPr>
                                <m:t>𝑝</m:t>
                              </m:r>
                            </m:e>
                          </m:d>
                        </m:num>
                        <m:den>
                          <m:r>
                            <a:rPr kumimoji="1" lang="en-US" altLang="ja-JP" sz="2800" b="0" i="1" smtClean="0">
                              <a:latin typeface="Cambria Math" panose="02040503050406030204" pitchFamily="18" charset="0"/>
                            </a:rPr>
                            <m:t>𝑛</m:t>
                          </m:r>
                        </m:den>
                      </m:f>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1403648" y="3505939"/>
                <a:ext cx="4700902" cy="958852"/>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1403648" y="4530610"/>
                <a:ext cx="2666114" cy="177811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𝑧</m:t>
                      </m:r>
                      <m:r>
                        <a:rPr kumimoji="1" lang="en-US" altLang="ja-JP" sz="3200" b="0" i="1" smtClean="0">
                          <a:latin typeface="Cambria Math" panose="02040503050406030204" pitchFamily="18" charset="0"/>
                        </a:rPr>
                        <m:t>=</m:t>
                      </m:r>
                      <m:f>
                        <m:fPr>
                          <m:ctrlPr>
                            <a:rPr kumimoji="1" lang="en-US" altLang="ja-JP" sz="3200" b="0" i="1" smtClean="0">
                              <a:latin typeface="Cambria Math" panose="02040503050406030204" pitchFamily="18" charset="0"/>
                            </a:rPr>
                          </m:ctrlPr>
                        </m:fPr>
                        <m:num>
                          <m:f>
                            <m:fPr>
                              <m:ctrlPr>
                                <a:rPr kumimoji="1" lang="en-US" altLang="ja-JP" sz="3200" b="0" i="1" smtClean="0">
                                  <a:latin typeface="Cambria Math" panose="02040503050406030204" pitchFamily="18" charset="0"/>
                                </a:rPr>
                              </m:ctrlPr>
                            </m:fPr>
                            <m:num>
                              <m:r>
                                <a:rPr kumimoji="1" lang="en-US" altLang="ja-JP" sz="3200" b="0" i="1" smtClean="0">
                                  <a:latin typeface="Cambria Math" panose="02040503050406030204" pitchFamily="18" charset="0"/>
                                </a:rPr>
                                <m:t>𝑥</m:t>
                              </m:r>
                            </m:num>
                            <m:den>
                              <m:r>
                                <a:rPr kumimoji="1" lang="en-US" altLang="ja-JP" sz="3200" b="0" i="1" smtClean="0">
                                  <a:latin typeface="Cambria Math" panose="02040503050406030204" pitchFamily="18" charset="0"/>
                                </a:rPr>
                                <m:t>𝑛</m:t>
                              </m:r>
                            </m:den>
                          </m:f>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𝑝</m:t>
                          </m:r>
                        </m:num>
                        <m:den>
                          <m:rad>
                            <m:radPr>
                              <m:degHide m:val="on"/>
                              <m:ctrlPr>
                                <a:rPr kumimoji="1" lang="en-US" altLang="ja-JP" sz="3200" b="0" i="1" smtClean="0">
                                  <a:latin typeface="Cambria Math" panose="02040503050406030204" pitchFamily="18" charset="0"/>
                                </a:rPr>
                              </m:ctrlPr>
                            </m:radPr>
                            <m:deg/>
                            <m:e>
                              <m:f>
                                <m:fPr>
                                  <m:ctrlPr>
                                    <a:rPr kumimoji="1" lang="en-US" altLang="ja-JP" sz="3200" b="0" i="1" smtClean="0">
                                      <a:latin typeface="Cambria Math" panose="02040503050406030204" pitchFamily="18" charset="0"/>
                                    </a:rPr>
                                  </m:ctrlPr>
                                </m:fPr>
                                <m:num>
                                  <m:r>
                                    <a:rPr kumimoji="1" lang="en-US" altLang="ja-JP" sz="3200" b="0" i="1" smtClean="0">
                                      <a:latin typeface="Cambria Math" panose="02040503050406030204" pitchFamily="18" charset="0"/>
                                    </a:rPr>
                                    <m:t>𝑝</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1−</m:t>
                                      </m:r>
                                      <m:r>
                                        <a:rPr kumimoji="1" lang="en-US" altLang="ja-JP" sz="3200" b="0" i="1" smtClean="0">
                                          <a:latin typeface="Cambria Math" panose="02040503050406030204" pitchFamily="18" charset="0"/>
                                        </a:rPr>
                                        <m:t>𝑝</m:t>
                                      </m:r>
                                    </m:e>
                                  </m:d>
                                </m:num>
                                <m:den>
                                  <m:r>
                                    <a:rPr kumimoji="1" lang="en-US" altLang="ja-JP" sz="3200" b="0" i="1" smtClean="0">
                                      <a:latin typeface="Cambria Math" panose="02040503050406030204" pitchFamily="18" charset="0"/>
                                    </a:rPr>
                                    <m:t>𝑛</m:t>
                                  </m:r>
                                </m:den>
                              </m:f>
                            </m:e>
                          </m:rad>
                        </m:den>
                      </m:f>
                    </m:oMath>
                  </m:oMathPara>
                </a14:m>
                <a:endParaRPr kumimoji="1" lang="ja-JP" altLang="en-US" sz="32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1403648" y="4530610"/>
                <a:ext cx="2666114" cy="1778115"/>
              </a:xfrm>
              <a:prstGeom prst="rect">
                <a:avLst/>
              </a:prstGeom>
              <a:blipFill>
                <a:blip r:embed="rId4"/>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8337465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２項分布の正規近似を用いた</a:t>
            </a:r>
            <a:br>
              <a:rPr lang="en-US" altLang="ja-JP" dirty="0"/>
            </a:br>
            <a:r>
              <a:rPr lang="ja-JP" altLang="en-US" dirty="0"/>
              <a:t>問題解法</a:t>
            </a:r>
            <a:endParaRPr kumimoji="1" lang="ja-JP" altLang="en-US" dirty="0"/>
          </a:p>
        </p:txBody>
      </p:sp>
      <p:sp>
        <p:nvSpPr>
          <p:cNvPr id="3" name="コンテンツ プレースホルダ 2"/>
          <p:cNvSpPr>
            <a:spLocks noGrp="1"/>
          </p:cNvSpPr>
          <p:nvPr>
            <p:ph idx="1"/>
          </p:nvPr>
        </p:nvSpPr>
        <p:spPr/>
        <p:txBody>
          <a:bodyPr>
            <a:normAutofit lnSpcReduction="10000"/>
          </a:bodyPr>
          <a:lstStyle/>
          <a:p>
            <a:pPr marL="514350" indent="-514350">
              <a:buFont typeface="+mj-lt"/>
              <a:buAutoNum type="arabicPeriod"/>
            </a:pPr>
            <a:r>
              <a:rPr kumimoji="1" lang="ja-JP" altLang="en-US" dirty="0"/>
              <a:t>成功回数 </a:t>
            </a:r>
            <a:r>
              <a:rPr kumimoji="1" lang="en-US" altLang="ja-JP" i="1" dirty="0">
                <a:latin typeface="Times New Roman" pitchFamily="18" charset="0"/>
                <a:cs typeface="Times New Roman" pitchFamily="18" charset="0"/>
              </a:rPr>
              <a:t>x</a:t>
            </a:r>
            <a:r>
              <a:rPr kumimoji="1" lang="en-US" altLang="ja-JP" dirty="0"/>
              <a:t> </a:t>
            </a:r>
            <a:r>
              <a:rPr kumimoji="1" lang="ja-JP" altLang="en-US" dirty="0"/>
              <a:t>を標準化する（確率変数</a:t>
            </a:r>
            <a:r>
              <a:rPr kumimoji="1" lang="en-US" altLang="ja-JP" i="1" dirty="0">
                <a:latin typeface="Times New Roman" pitchFamily="18" charset="0"/>
                <a:cs typeface="Times New Roman" pitchFamily="18" charset="0"/>
              </a:rPr>
              <a:t>X</a:t>
            </a:r>
            <a:r>
              <a:rPr kumimoji="1" lang="ja-JP" altLang="en-US" dirty="0"/>
              <a:t>→</a:t>
            </a:r>
            <a:r>
              <a:rPr kumimoji="1" lang="en-US" altLang="ja-JP" i="1" dirty="0">
                <a:latin typeface="Times New Roman" pitchFamily="18" charset="0"/>
                <a:cs typeface="Times New Roman" pitchFamily="18" charset="0"/>
              </a:rPr>
              <a:t>Z</a:t>
            </a:r>
            <a:r>
              <a:rPr kumimoji="1" lang="ja-JP" altLang="en-US" dirty="0"/>
              <a:t>）</a:t>
            </a:r>
            <a:endParaRPr kumimoji="1" lang="en-US" altLang="ja-JP" dirty="0"/>
          </a:p>
          <a:p>
            <a:pPr marL="514350" indent="-514350">
              <a:buFont typeface="+mj-lt"/>
              <a:buAutoNum type="arabicPeriod"/>
            </a:pPr>
            <a:endParaRPr lang="en-US" altLang="ja-JP" dirty="0"/>
          </a:p>
          <a:p>
            <a:pPr marL="514350" indent="-514350">
              <a:buFont typeface="+mj-lt"/>
              <a:buAutoNum type="arabicPeriod"/>
            </a:pPr>
            <a:endParaRPr kumimoji="1" lang="en-US" altLang="ja-JP" dirty="0"/>
          </a:p>
          <a:p>
            <a:pPr marL="514350" indent="-514350">
              <a:buFont typeface="+mj-lt"/>
              <a:buAutoNum type="arabicPeriod"/>
            </a:pPr>
            <a:r>
              <a:rPr lang="ja-JP" altLang="en-US" dirty="0"/>
              <a:t>テキストの標準正規分布表では，標準化された成功回数が </a:t>
            </a:r>
            <a:r>
              <a:rPr lang="en-US" altLang="ja-JP" dirty="0"/>
              <a:t>0 </a:t>
            </a:r>
            <a:r>
              <a:rPr lang="ja-JP" altLang="en-US" dirty="0"/>
              <a:t>から </a:t>
            </a:r>
            <a:r>
              <a:rPr lang="en-US" altLang="ja-JP" dirty="0"/>
              <a:t>|z| </a:t>
            </a:r>
            <a:r>
              <a:rPr lang="ja-JP" altLang="en-US" dirty="0" err="1"/>
              <a:t>まで</a:t>
            </a:r>
            <a:r>
              <a:rPr lang="ja-JP" altLang="en-US" dirty="0"/>
              <a:t>となる確率を読み取る．</a:t>
            </a:r>
            <a:endParaRPr lang="en-US" altLang="ja-JP" dirty="0"/>
          </a:p>
          <a:p>
            <a:pPr marL="914400" lvl="1" indent="-514350">
              <a:buFont typeface="Wingdings" pitchFamily="2" charset="2"/>
              <a:buChar char="Ø"/>
            </a:pPr>
            <a:r>
              <a:rPr lang="ja-JP" altLang="en-US" dirty="0"/>
              <a:t>成功回数が </a:t>
            </a:r>
            <a:r>
              <a:rPr lang="en-US" altLang="ja-JP" dirty="0"/>
              <a:t>|z| </a:t>
            </a:r>
            <a:r>
              <a:rPr lang="ja-JP" altLang="en-US" dirty="0"/>
              <a:t>以上の確率を与える正規分布表もある．</a:t>
            </a:r>
            <a:endParaRPr lang="en-US" altLang="ja-JP" dirty="0"/>
          </a:p>
          <a:p>
            <a:pPr lvl="1">
              <a:buFont typeface="Wingdings" pitchFamily="2" charset="2"/>
              <a:buChar char="Ø"/>
            </a:pPr>
            <a:r>
              <a:rPr lang="en-US" altLang="ja-JP" i="1" dirty="0">
                <a:latin typeface="Times New Roman" pitchFamily="18" charset="0"/>
                <a:cs typeface="Times New Roman" pitchFamily="18" charset="0"/>
              </a:rPr>
              <a:t>z</a:t>
            </a:r>
            <a:r>
              <a:rPr lang="en-US" altLang="ja-JP" dirty="0"/>
              <a:t> = </a:t>
            </a:r>
            <a:r>
              <a:rPr kumimoji="1" lang="en-US" altLang="ja-JP" dirty="0"/>
              <a:t>0 </a:t>
            </a:r>
            <a:r>
              <a:rPr kumimoji="1" lang="ja-JP" altLang="en-US" dirty="0"/>
              <a:t>に対応する</a:t>
            </a:r>
            <a:r>
              <a:rPr lang="ja-JP" altLang="en-US" dirty="0"/>
              <a:t> </a:t>
            </a:r>
            <a:r>
              <a:rPr lang="en-US" altLang="ja-JP" i="1" dirty="0">
                <a:latin typeface="Times New Roman" pitchFamily="18" charset="0"/>
                <a:cs typeface="Times New Roman" pitchFamily="18" charset="0"/>
              </a:rPr>
              <a:t>x</a:t>
            </a:r>
            <a:r>
              <a:rPr lang="en-US" altLang="ja-JP" dirty="0"/>
              <a:t> </a:t>
            </a:r>
            <a:r>
              <a:rPr lang="ja-JP" altLang="en-US" dirty="0"/>
              <a:t>は， </a:t>
            </a:r>
            <a:r>
              <a:rPr lang="en-US" altLang="ja-JP" i="1" dirty="0">
                <a:latin typeface="Times New Roman" pitchFamily="18" charset="0"/>
                <a:cs typeface="Times New Roman" pitchFamily="18" charset="0"/>
              </a:rPr>
              <a:t>x</a:t>
            </a:r>
            <a:r>
              <a:rPr lang="en-US" altLang="ja-JP" dirty="0"/>
              <a:t> = 0 </a:t>
            </a:r>
            <a:r>
              <a:rPr lang="ja-JP" altLang="en-US" dirty="0"/>
              <a:t>ではなく，</a:t>
            </a:r>
            <a:r>
              <a:rPr lang="en-US" altLang="ja-JP" i="1" dirty="0">
                <a:latin typeface="Times New Roman" pitchFamily="18" charset="0"/>
                <a:cs typeface="Times New Roman" pitchFamily="18" charset="0"/>
              </a:rPr>
              <a:t>x</a:t>
            </a:r>
            <a:r>
              <a:rPr lang="en-US" altLang="ja-JP" dirty="0"/>
              <a:t> = </a:t>
            </a:r>
            <a:r>
              <a:rPr lang="en-US" altLang="ja-JP" i="1" dirty="0" err="1">
                <a:latin typeface="Times New Roman" pitchFamily="18" charset="0"/>
                <a:cs typeface="Times New Roman" pitchFamily="18" charset="0"/>
              </a:rPr>
              <a:t>np</a:t>
            </a:r>
            <a:endParaRPr kumimoji="1" lang="ja-JP" altLang="en-US" i="1"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5" name="テキスト ボックス 4"/>
              <p:cNvSpPr txBox="1"/>
              <p:nvPr/>
            </p:nvSpPr>
            <p:spPr>
              <a:xfrm>
                <a:off x="1763688" y="2132856"/>
                <a:ext cx="2898550" cy="1050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𝑧</m:t>
                      </m:r>
                      <m:r>
                        <a:rPr kumimoji="1" lang="en-US" altLang="ja-JP" sz="3200" b="0" i="1" smtClean="0">
                          <a:latin typeface="Cambria Math" panose="02040503050406030204" pitchFamily="18" charset="0"/>
                        </a:rPr>
                        <m:t>=</m:t>
                      </m:r>
                      <m:f>
                        <m:fPr>
                          <m:ctrlPr>
                            <a:rPr kumimoji="1" lang="en-US" altLang="ja-JP" sz="3200" b="0" i="1" smtClean="0">
                              <a:latin typeface="Cambria Math" panose="02040503050406030204" pitchFamily="18" charset="0"/>
                            </a:rPr>
                          </m:ctrlPr>
                        </m:fPr>
                        <m:num>
                          <m:r>
                            <a:rPr kumimoji="1" lang="en-US" altLang="ja-JP" sz="3200" b="0" i="1" smtClean="0">
                              <a:latin typeface="Cambria Math" panose="02040503050406030204" pitchFamily="18" charset="0"/>
                            </a:rPr>
                            <m:t>𝑥</m:t>
                          </m:r>
                          <m:r>
                            <a:rPr kumimoji="1" lang="en-US" altLang="ja-JP" sz="3200" b="0" i="1" smtClean="0">
                              <a:latin typeface="Cambria Math" panose="02040503050406030204" pitchFamily="18" charset="0"/>
                            </a:rPr>
                            <m:t>−</m:t>
                          </m:r>
                          <m:r>
                            <a:rPr kumimoji="1" lang="en-US" altLang="ja-JP" sz="3200" b="0" i="1" smtClean="0">
                              <a:latin typeface="Cambria Math" panose="02040503050406030204" pitchFamily="18" charset="0"/>
                            </a:rPr>
                            <m:t>𝑛𝑝</m:t>
                          </m:r>
                        </m:num>
                        <m:den>
                          <m:rad>
                            <m:radPr>
                              <m:degHide m:val="on"/>
                              <m:ctrlPr>
                                <a:rPr kumimoji="1" lang="en-US" altLang="ja-JP" sz="3200" b="0" i="1" smtClean="0">
                                  <a:latin typeface="Cambria Math" panose="02040503050406030204" pitchFamily="18" charset="0"/>
                                </a:rPr>
                              </m:ctrlPr>
                            </m:radPr>
                            <m:deg/>
                            <m:e>
                              <m:r>
                                <a:rPr kumimoji="1" lang="en-US" altLang="ja-JP" sz="3200" b="0" i="1" smtClean="0">
                                  <a:latin typeface="Cambria Math" panose="02040503050406030204" pitchFamily="18" charset="0"/>
                                </a:rPr>
                                <m:t>𝑛𝑝</m:t>
                              </m:r>
                              <m:d>
                                <m:dPr>
                                  <m:ctrlPr>
                                    <a:rPr kumimoji="1" lang="en-US" altLang="ja-JP" sz="3200" b="0" i="1" smtClean="0">
                                      <a:latin typeface="Cambria Math" panose="02040503050406030204" pitchFamily="18" charset="0"/>
                                    </a:rPr>
                                  </m:ctrlPr>
                                </m:dPr>
                                <m:e>
                                  <m:r>
                                    <a:rPr kumimoji="1" lang="en-US" altLang="ja-JP" sz="3200" b="0" i="1" smtClean="0">
                                      <a:latin typeface="Cambria Math" panose="02040503050406030204" pitchFamily="18" charset="0"/>
                                    </a:rPr>
                                    <m:t>1−</m:t>
                                  </m:r>
                                  <m:r>
                                    <a:rPr kumimoji="1" lang="en-US" altLang="ja-JP" sz="3200" b="0" i="1" smtClean="0">
                                      <a:latin typeface="Cambria Math" panose="02040503050406030204" pitchFamily="18" charset="0"/>
                                    </a:rPr>
                                    <m:t>𝑝</m:t>
                                  </m:r>
                                </m:e>
                              </m:d>
                            </m:e>
                          </m:rad>
                        </m:den>
                      </m:f>
                    </m:oMath>
                  </m:oMathPara>
                </a14:m>
                <a:endParaRPr kumimoji="1" lang="ja-JP" altLang="en-US" sz="32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763688" y="2132856"/>
                <a:ext cx="2898550" cy="1050224"/>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 2"/>
          <p:cNvSpPr>
            <a:spLocks noGrp="1"/>
          </p:cNvSpPr>
          <p:nvPr>
            <p:ph idx="1"/>
          </p:nvPr>
        </p:nvSpPr>
        <p:spPr/>
        <p:txBody>
          <a:bodyPr>
            <a:normAutofit/>
          </a:bodyPr>
          <a:lstStyle/>
          <a:p>
            <a:pPr marL="514350" indent="-514350">
              <a:buFont typeface="+mj-lt"/>
              <a:buAutoNum type="arabicPeriod" startAt="3"/>
            </a:pPr>
            <a:r>
              <a:rPr kumimoji="1" lang="ja-JP" altLang="en-US" dirty="0"/>
              <a:t>問題にあわせて必要な計算を行う</a:t>
            </a:r>
            <a:endParaRPr kumimoji="1" lang="en-US" altLang="ja-JP" dirty="0"/>
          </a:p>
          <a:p>
            <a:pPr lvl="1">
              <a:buFont typeface="Wingdings" pitchFamily="2" charset="2"/>
              <a:buChar char="Ø"/>
            </a:pPr>
            <a:r>
              <a:rPr lang="en-US" altLang="ja-JP" i="1" dirty="0">
                <a:latin typeface="Times New Roman" pitchFamily="18" charset="0"/>
                <a:cs typeface="Times New Roman" pitchFamily="18" charset="0"/>
              </a:rPr>
              <a:t>z</a:t>
            </a:r>
            <a:r>
              <a:rPr lang="en-US" altLang="ja-JP" dirty="0"/>
              <a:t> &gt; 0 </a:t>
            </a:r>
            <a:r>
              <a:rPr lang="ja-JP" altLang="en-US" dirty="0"/>
              <a:t>の場合（</a:t>
            </a:r>
            <a:r>
              <a:rPr lang="en-US" altLang="ja-JP" i="1" dirty="0">
                <a:latin typeface="Times New Roman" pitchFamily="18" charset="0"/>
                <a:cs typeface="Times New Roman" pitchFamily="18" charset="0"/>
              </a:rPr>
              <a:t>z</a:t>
            </a:r>
            <a:r>
              <a:rPr lang="en-US" altLang="ja-JP" dirty="0"/>
              <a:t> &lt; 0 </a:t>
            </a:r>
            <a:r>
              <a:rPr lang="ja-JP" altLang="en-US" dirty="0"/>
              <a:t>は正規分布の対称性を利用）</a:t>
            </a:r>
            <a:endParaRPr lang="en-US" altLang="ja-JP" dirty="0"/>
          </a:p>
          <a:p>
            <a:pPr lvl="1">
              <a:buFont typeface="Wingdings" pitchFamily="2" charset="2"/>
              <a:buChar char="Ø"/>
            </a:pPr>
            <a:r>
              <a:rPr lang="ja-JP" altLang="en-US" dirty="0"/>
              <a:t>テキストの正規分布表を用いる場合，</a:t>
            </a:r>
            <a:r>
              <a:rPr lang="en-US" altLang="ja-JP" i="1" dirty="0">
                <a:latin typeface="Times New Roman" pitchFamily="18" charset="0"/>
                <a:cs typeface="Times New Roman" pitchFamily="18" charset="0"/>
              </a:rPr>
              <a:t>z</a:t>
            </a:r>
            <a:r>
              <a:rPr kumimoji="1" lang="en-US" altLang="ja-JP" dirty="0"/>
              <a:t> </a:t>
            </a:r>
            <a:r>
              <a:rPr kumimoji="1" lang="ja-JP" altLang="en-US" dirty="0"/>
              <a:t>回以下の成功確率を求めたいのなら，読み取った値（</a:t>
            </a:r>
            <a:r>
              <a:rPr lang="ja-JP" altLang="en-US" dirty="0"/>
              <a:t>成功回数が </a:t>
            </a:r>
            <a:r>
              <a:rPr lang="en-US" altLang="ja-JP" dirty="0"/>
              <a:t>0 </a:t>
            </a:r>
            <a:r>
              <a:rPr lang="ja-JP" altLang="en-US" dirty="0"/>
              <a:t>から </a:t>
            </a:r>
            <a:r>
              <a:rPr lang="en-US" altLang="ja-JP" i="1" dirty="0">
                <a:latin typeface="Times New Roman" pitchFamily="18" charset="0"/>
                <a:cs typeface="Times New Roman" pitchFamily="18" charset="0"/>
              </a:rPr>
              <a:t>z</a:t>
            </a:r>
            <a:r>
              <a:rPr lang="en-US" altLang="ja-JP" dirty="0"/>
              <a:t> </a:t>
            </a:r>
            <a:r>
              <a:rPr lang="ja-JP" altLang="en-US" dirty="0" err="1"/>
              <a:t>まで</a:t>
            </a:r>
            <a:r>
              <a:rPr lang="ja-JP" altLang="en-US" dirty="0"/>
              <a:t>となる確率</a:t>
            </a:r>
            <a:r>
              <a:rPr kumimoji="1" lang="ja-JP" altLang="en-US" dirty="0"/>
              <a:t>）に</a:t>
            </a:r>
            <a:r>
              <a:rPr kumimoji="1" lang="en-US" altLang="ja-JP" dirty="0"/>
              <a:t>0.5</a:t>
            </a:r>
            <a:r>
              <a:rPr lang="ja-JP" altLang="en-US" dirty="0"/>
              <a:t> を加える．</a:t>
            </a:r>
            <a:endParaRPr lang="en-US" altLang="ja-JP" dirty="0"/>
          </a:p>
          <a:p>
            <a:pPr lvl="1">
              <a:buFont typeface="Wingdings" pitchFamily="2" charset="2"/>
              <a:buChar char="Ø"/>
            </a:pPr>
            <a:r>
              <a:rPr lang="en-US" altLang="ja-JP" i="1" dirty="0">
                <a:latin typeface="Times New Roman" pitchFamily="18" charset="0"/>
                <a:cs typeface="Times New Roman" pitchFamily="18" charset="0"/>
              </a:rPr>
              <a:t>z</a:t>
            </a:r>
            <a:r>
              <a:rPr lang="en-US" altLang="ja-JP" dirty="0"/>
              <a:t> </a:t>
            </a:r>
            <a:r>
              <a:rPr lang="ja-JP" altLang="en-US" dirty="0"/>
              <a:t>回以上の成功確率を求めたいのなら，読み取った値（成功回数が </a:t>
            </a:r>
            <a:r>
              <a:rPr lang="en-US" altLang="ja-JP" dirty="0"/>
              <a:t>0 </a:t>
            </a:r>
            <a:r>
              <a:rPr lang="ja-JP" altLang="en-US" dirty="0"/>
              <a:t>から </a:t>
            </a:r>
            <a:r>
              <a:rPr lang="en-US" altLang="ja-JP" i="1" dirty="0">
                <a:latin typeface="Times New Roman" pitchFamily="18" charset="0"/>
                <a:cs typeface="Times New Roman" pitchFamily="18" charset="0"/>
              </a:rPr>
              <a:t>z</a:t>
            </a:r>
            <a:r>
              <a:rPr lang="en-US" altLang="ja-JP" dirty="0"/>
              <a:t> </a:t>
            </a:r>
            <a:r>
              <a:rPr lang="ja-JP" altLang="en-US" dirty="0" err="1"/>
              <a:t>まで</a:t>
            </a:r>
            <a:r>
              <a:rPr lang="ja-JP" altLang="en-US" dirty="0"/>
              <a:t>となる確率）を</a:t>
            </a:r>
            <a:r>
              <a:rPr lang="en-US" altLang="ja-JP" dirty="0"/>
              <a:t>0.5</a:t>
            </a:r>
            <a:r>
              <a:rPr lang="ja-JP" altLang="en-US" dirty="0"/>
              <a:t> から引く．</a:t>
            </a:r>
            <a:endParaRPr lang="en-US" altLang="ja-JP" dirty="0"/>
          </a:p>
          <a:p>
            <a:pPr lvl="1">
              <a:buFont typeface="Wingdings" pitchFamily="2" charset="2"/>
              <a:buChar char="Ø"/>
            </a:pPr>
            <a:r>
              <a:rPr lang="ja-JP" altLang="en-US" u="sng" dirty="0"/>
              <a:t>どの範囲の確率を求めているのか，図をよく見る</a:t>
            </a:r>
            <a:endParaRPr lang="en-US" altLang="ja-JP" u="sn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２項分布の正規近似を用いた</a:t>
            </a:r>
            <a:br>
              <a:rPr lang="en-US" altLang="ja-JP" dirty="0"/>
            </a:br>
            <a:r>
              <a:rPr lang="ja-JP" altLang="en-US" dirty="0"/>
              <a:t>問題解法（注意点）</a:t>
            </a:r>
            <a:endParaRPr kumimoji="1" lang="ja-JP" altLang="en-US" dirty="0"/>
          </a:p>
        </p:txBody>
      </p:sp>
      <p:sp>
        <p:nvSpPr>
          <p:cNvPr id="3" name="コンテンツ プレースホルダ 2"/>
          <p:cNvSpPr>
            <a:spLocks noGrp="1"/>
          </p:cNvSpPr>
          <p:nvPr>
            <p:ph idx="1"/>
          </p:nvPr>
        </p:nvSpPr>
        <p:spPr/>
        <p:txBody>
          <a:bodyPr>
            <a:normAutofit fontScale="92500"/>
          </a:bodyPr>
          <a:lstStyle/>
          <a:p>
            <a:r>
              <a:rPr kumimoji="1" lang="ja-JP" altLang="en-US" dirty="0"/>
              <a:t>２項分布の正規近似を利用して</a:t>
            </a:r>
            <a:r>
              <a:rPr lang="ja-JP" altLang="en-US" dirty="0"/>
              <a:t>，「回数」に関する</a:t>
            </a:r>
            <a:r>
              <a:rPr kumimoji="1" lang="ja-JP" altLang="en-US" dirty="0"/>
              <a:t>問題を解くときには，離散型分布である２項分布での成功回数を，連続型分布である正規分布での成功回数に読みかえる必要がある．</a:t>
            </a:r>
            <a:endParaRPr kumimoji="1" lang="en-US" altLang="ja-JP" dirty="0"/>
          </a:p>
          <a:p>
            <a:pPr lvl="1"/>
            <a:r>
              <a:rPr kumimoji="1" lang="ja-JP" altLang="en-US" dirty="0"/>
              <a:t>例：「５回以上の成功」は「</a:t>
            </a:r>
            <a:r>
              <a:rPr kumimoji="1" lang="en-US" altLang="ja-JP" dirty="0"/>
              <a:t>4.5</a:t>
            </a:r>
            <a:r>
              <a:rPr kumimoji="1" lang="ja-JP" altLang="en-US" dirty="0"/>
              <a:t>回以上の成功」</a:t>
            </a:r>
            <a:endParaRPr lang="en-US" altLang="ja-JP" dirty="0"/>
          </a:p>
          <a:p>
            <a:pPr lvl="1"/>
            <a:r>
              <a:rPr kumimoji="1" lang="ja-JP" altLang="en-US" dirty="0"/>
              <a:t>割合に関する問題では読みかえ不要</a:t>
            </a:r>
            <a:endParaRPr kumimoji="1" lang="en-US" altLang="ja-JP" dirty="0"/>
          </a:p>
          <a:p>
            <a:r>
              <a:rPr lang="ja-JP" altLang="en-US" dirty="0"/>
              <a:t>読みかえ後の成功回数を標準化する</a:t>
            </a:r>
            <a:endParaRPr lang="en-US" altLang="ja-JP" dirty="0"/>
          </a:p>
          <a:p>
            <a:pPr lvl="1"/>
            <a:r>
              <a:rPr kumimoji="1" lang="ja-JP" altLang="en-US" dirty="0"/>
              <a:t>テキストの例１（</a:t>
            </a:r>
            <a:r>
              <a:rPr lang="en-US" altLang="ja-JP" dirty="0"/>
              <a:t>p.109</a:t>
            </a:r>
            <a:r>
              <a:rPr kumimoji="1" lang="ja-JP" altLang="en-US" dirty="0"/>
              <a:t>），例２（</a:t>
            </a:r>
            <a:r>
              <a:rPr kumimoji="1" lang="en-US" altLang="ja-JP" dirty="0"/>
              <a:t>p.110</a:t>
            </a:r>
            <a:r>
              <a:rPr kumimoji="1" lang="ja-JP" altLang="en-US" dirty="0"/>
              <a:t>）</a:t>
            </a:r>
            <a:r>
              <a:rPr lang="ja-JP" altLang="en-US" dirty="0"/>
              <a:t>をよく吟味せよ</a:t>
            </a:r>
            <a:endParaRPr kumimoji="1" lang="en-US" altLang="ja-JP"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２項分布の例（</a:t>
            </a:r>
            <a:r>
              <a:rPr lang="ja-JP" altLang="en-US" dirty="0"/>
              <a:t>テキスト</a:t>
            </a:r>
            <a:r>
              <a:rPr lang="en-US" altLang="ja-JP" dirty="0"/>
              <a:t>p.94</a:t>
            </a:r>
            <a:r>
              <a:rPr lang="ja-JP" altLang="en-US" dirty="0"/>
              <a:t>～</a:t>
            </a:r>
            <a:r>
              <a:rPr kumimoji="1" lang="ja-JP" altLang="en-US" dirty="0"/>
              <a:t>）</a:t>
            </a:r>
          </a:p>
        </p:txBody>
      </p:sp>
      <p:sp>
        <p:nvSpPr>
          <p:cNvPr id="3" name="コンテンツ プレースホルダ 2"/>
          <p:cNvSpPr>
            <a:spLocks noGrp="1"/>
          </p:cNvSpPr>
          <p:nvPr>
            <p:ph idx="1"/>
          </p:nvPr>
        </p:nvSpPr>
        <p:spPr/>
        <p:txBody>
          <a:bodyPr>
            <a:normAutofit fontScale="92500" lnSpcReduction="20000"/>
          </a:bodyPr>
          <a:lstStyle/>
          <a:p>
            <a:r>
              <a:rPr lang="ja-JP" altLang="en-US" dirty="0"/>
              <a:t>さいころを投げて，１の目が出たら「成功」，それ以外は「失敗」とする．これを３回繰り返す．</a:t>
            </a:r>
            <a:endParaRPr lang="en-US" altLang="ja-JP" dirty="0"/>
          </a:p>
          <a:p>
            <a:r>
              <a:rPr lang="ja-JP" altLang="en-US" dirty="0"/>
              <a:t>表２（テキスト</a:t>
            </a:r>
            <a:r>
              <a:rPr lang="en-US" altLang="ja-JP" dirty="0"/>
              <a:t>p.95</a:t>
            </a:r>
            <a:r>
              <a:rPr lang="ja-JP" altLang="en-US" dirty="0"/>
              <a:t>）は，この実験での標本空間（可能な結果すべて）と，標本空間を構成する各点に付与された確率を表している．</a:t>
            </a:r>
            <a:endParaRPr lang="en-US" altLang="ja-JP" dirty="0"/>
          </a:p>
          <a:p>
            <a:r>
              <a:rPr kumimoji="1" lang="ja-JP" altLang="en-US" dirty="0"/>
              <a:t>標本空間の各点から成功回数 への写像</a:t>
            </a:r>
            <a:r>
              <a:rPr kumimoji="1" lang="en-US" altLang="ja-JP" i="1" dirty="0">
                <a:latin typeface="Times New Roman" pitchFamily="18" charset="0"/>
                <a:cs typeface="Times New Roman" pitchFamily="18" charset="0"/>
              </a:rPr>
              <a:t>X</a:t>
            </a:r>
            <a:r>
              <a:rPr kumimoji="1" lang="en-US" altLang="ja-JP" dirty="0"/>
              <a:t> </a:t>
            </a:r>
            <a:r>
              <a:rPr kumimoji="1" lang="ja-JP" altLang="en-US" dirty="0"/>
              <a:t>を考える．簡単には，成功回数を確率変数</a:t>
            </a:r>
            <a:r>
              <a:rPr kumimoji="1" lang="en-US" altLang="ja-JP" i="1" dirty="0">
                <a:latin typeface="Times New Roman" pitchFamily="18" charset="0"/>
                <a:cs typeface="Times New Roman" pitchFamily="18" charset="0"/>
              </a:rPr>
              <a:t>X</a:t>
            </a:r>
            <a:r>
              <a:rPr kumimoji="1" lang="en-US" altLang="ja-JP" dirty="0"/>
              <a:t> </a:t>
            </a:r>
            <a:r>
              <a:rPr kumimoji="1" lang="ja-JP" altLang="en-US" dirty="0"/>
              <a:t>と考えてよい．（次のスライド）</a:t>
            </a:r>
            <a:endParaRPr kumimoji="1" lang="en-US" altLang="ja-JP" dirty="0"/>
          </a:p>
          <a:p>
            <a:r>
              <a:rPr lang="ja-JP" altLang="en-US" dirty="0"/>
              <a:t>もともとの標本点に付与されていた確率を，成功回数ごとに加算すると，</a:t>
            </a:r>
            <a:r>
              <a:rPr lang="en-US" altLang="ja-JP" i="1" dirty="0">
                <a:latin typeface="Times New Roman" pitchFamily="18" charset="0"/>
                <a:cs typeface="Times New Roman" pitchFamily="18" charset="0"/>
              </a:rPr>
              <a:t>x</a:t>
            </a:r>
            <a:r>
              <a:rPr lang="en-US" altLang="ja-JP" dirty="0"/>
              <a:t> </a:t>
            </a:r>
            <a:r>
              <a:rPr lang="ja-JP" altLang="en-US" dirty="0"/>
              <a:t>回成功する確率</a:t>
            </a:r>
            <a:br>
              <a:rPr lang="en-US" altLang="ja-JP" dirty="0"/>
            </a:br>
            <a:r>
              <a:rPr lang="en-US" altLang="ja-JP" i="1" dirty="0">
                <a:latin typeface="Times New Roman" pitchFamily="18" charset="0"/>
                <a:cs typeface="Times New Roman" pitchFamily="18" charset="0"/>
              </a:rPr>
              <a:t>P</a:t>
            </a:r>
            <a:r>
              <a:rPr lang="en-US" altLang="ja-JP" dirty="0"/>
              <a:t>{</a:t>
            </a:r>
            <a:r>
              <a:rPr lang="en-US" altLang="ja-JP" i="1" dirty="0">
                <a:latin typeface="Times New Roman" pitchFamily="18" charset="0"/>
                <a:cs typeface="Times New Roman" pitchFamily="18" charset="0"/>
              </a:rPr>
              <a:t>X</a:t>
            </a:r>
            <a:r>
              <a:rPr lang="en-US" altLang="ja-JP" dirty="0"/>
              <a:t> = </a:t>
            </a:r>
            <a:r>
              <a:rPr lang="en-US" altLang="ja-JP" i="1" dirty="0">
                <a:latin typeface="Times New Roman" pitchFamily="18" charset="0"/>
                <a:cs typeface="Times New Roman" pitchFamily="18" charset="0"/>
              </a:rPr>
              <a:t>x</a:t>
            </a:r>
            <a:r>
              <a:rPr lang="en-US" altLang="ja-JP" dirty="0"/>
              <a:t>} </a:t>
            </a:r>
            <a:r>
              <a:rPr lang="ja-JP" altLang="en-US" dirty="0"/>
              <a:t>がわかる（表３および図２）．</a:t>
            </a:r>
            <a:endParaRPr kumimoji="1" lang="en-US" altLang="ja-JP"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3"/>
          <p:cNvSpPr/>
          <p:nvPr/>
        </p:nvSpPr>
        <p:spPr>
          <a:xfrm>
            <a:off x="714348" y="1428736"/>
            <a:ext cx="3714776" cy="47149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円/楕円 4"/>
          <p:cNvSpPr/>
          <p:nvPr/>
        </p:nvSpPr>
        <p:spPr>
          <a:xfrm>
            <a:off x="6143636" y="2143116"/>
            <a:ext cx="2643206" cy="3286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500166" y="2357430"/>
            <a:ext cx="746295" cy="584775"/>
          </a:xfrm>
          <a:prstGeom prst="rect">
            <a:avLst/>
          </a:prstGeom>
          <a:noFill/>
        </p:spPr>
        <p:txBody>
          <a:bodyPr wrap="none" rtlCol="0">
            <a:spAutoFit/>
          </a:bodyPr>
          <a:lstStyle/>
          <a:p>
            <a:r>
              <a:rPr kumimoji="1" lang="en-US" altLang="ja-JP" sz="3200" dirty="0"/>
              <a:t>FFS</a:t>
            </a:r>
            <a:endParaRPr kumimoji="1" lang="ja-JP" altLang="en-US" sz="3200" dirty="0"/>
          </a:p>
        </p:txBody>
      </p:sp>
      <p:sp>
        <p:nvSpPr>
          <p:cNvPr id="7" name="テキスト ボックス 6"/>
          <p:cNvSpPr txBox="1"/>
          <p:nvPr/>
        </p:nvSpPr>
        <p:spPr>
          <a:xfrm>
            <a:off x="3286116" y="3500438"/>
            <a:ext cx="746295" cy="584775"/>
          </a:xfrm>
          <a:prstGeom prst="rect">
            <a:avLst/>
          </a:prstGeom>
          <a:noFill/>
        </p:spPr>
        <p:txBody>
          <a:bodyPr wrap="none" rtlCol="0">
            <a:spAutoFit/>
          </a:bodyPr>
          <a:lstStyle/>
          <a:p>
            <a:r>
              <a:rPr kumimoji="1" lang="en-US" altLang="ja-JP" sz="3200" dirty="0"/>
              <a:t>FSF</a:t>
            </a:r>
            <a:endParaRPr kumimoji="1" lang="ja-JP" altLang="en-US" sz="3200" dirty="0"/>
          </a:p>
        </p:txBody>
      </p:sp>
      <p:sp>
        <p:nvSpPr>
          <p:cNvPr id="8" name="テキスト ボックス 7"/>
          <p:cNvSpPr txBox="1"/>
          <p:nvPr/>
        </p:nvSpPr>
        <p:spPr>
          <a:xfrm>
            <a:off x="2357422" y="3857628"/>
            <a:ext cx="746295" cy="584775"/>
          </a:xfrm>
          <a:prstGeom prst="rect">
            <a:avLst/>
          </a:prstGeom>
          <a:noFill/>
        </p:spPr>
        <p:txBody>
          <a:bodyPr wrap="none" rtlCol="0">
            <a:spAutoFit/>
          </a:bodyPr>
          <a:lstStyle/>
          <a:p>
            <a:r>
              <a:rPr kumimoji="1" lang="en-US" altLang="ja-JP" sz="3200" dirty="0"/>
              <a:t>FSS</a:t>
            </a:r>
            <a:endParaRPr kumimoji="1" lang="ja-JP" altLang="en-US" sz="3200" dirty="0"/>
          </a:p>
        </p:txBody>
      </p:sp>
      <p:sp>
        <p:nvSpPr>
          <p:cNvPr id="9" name="テキスト ボックス 8"/>
          <p:cNvSpPr txBox="1"/>
          <p:nvPr/>
        </p:nvSpPr>
        <p:spPr>
          <a:xfrm>
            <a:off x="2428860" y="2857496"/>
            <a:ext cx="752129" cy="584775"/>
          </a:xfrm>
          <a:prstGeom prst="rect">
            <a:avLst/>
          </a:prstGeom>
          <a:noFill/>
        </p:spPr>
        <p:txBody>
          <a:bodyPr wrap="none" rtlCol="0">
            <a:spAutoFit/>
          </a:bodyPr>
          <a:lstStyle/>
          <a:p>
            <a:r>
              <a:rPr lang="en-US" altLang="ja-JP" sz="3200" dirty="0"/>
              <a:t>S</a:t>
            </a:r>
            <a:r>
              <a:rPr kumimoji="1" lang="en-US" altLang="ja-JP" sz="3200" dirty="0"/>
              <a:t>FF</a:t>
            </a:r>
            <a:endParaRPr kumimoji="1" lang="ja-JP" altLang="en-US" sz="3200" dirty="0"/>
          </a:p>
        </p:txBody>
      </p:sp>
      <p:sp>
        <p:nvSpPr>
          <p:cNvPr id="10" name="テキスト ボックス 9"/>
          <p:cNvSpPr txBox="1"/>
          <p:nvPr/>
        </p:nvSpPr>
        <p:spPr>
          <a:xfrm>
            <a:off x="2214546" y="5429264"/>
            <a:ext cx="752129" cy="584775"/>
          </a:xfrm>
          <a:prstGeom prst="rect">
            <a:avLst/>
          </a:prstGeom>
          <a:noFill/>
        </p:spPr>
        <p:txBody>
          <a:bodyPr wrap="none" rtlCol="0">
            <a:spAutoFit/>
          </a:bodyPr>
          <a:lstStyle/>
          <a:p>
            <a:r>
              <a:rPr lang="en-US" altLang="ja-JP" sz="3200" dirty="0"/>
              <a:t>SSS</a:t>
            </a:r>
            <a:endParaRPr kumimoji="1" lang="ja-JP" altLang="en-US" sz="3200" dirty="0"/>
          </a:p>
        </p:txBody>
      </p:sp>
      <p:sp>
        <p:nvSpPr>
          <p:cNvPr id="11" name="テキスト ボックス 10"/>
          <p:cNvSpPr txBox="1"/>
          <p:nvPr/>
        </p:nvSpPr>
        <p:spPr>
          <a:xfrm>
            <a:off x="3000364" y="4786322"/>
            <a:ext cx="752129" cy="584775"/>
          </a:xfrm>
          <a:prstGeom prst="rect">
            <a:avLst/>
          </a:prstGeom>
          <a:noFill/>
        </p:spPr>
        <p:txBody>
          <a:bodyPr wrap="none" rtlCol="0">
            <a:spAutoFit/>
          </a:bodyPr>
          <a:lstStyle/>
          <a:p>
            <a:r>
              <a:rPr lang="en-US" altLang="ja-JP" sz="3200" dirty="0"/>
              <a:t>SS</a:t>
            </a:r>
            <a:r>
              <a:rPr kumimoji="1" lang="en-US" altLang="ja-JP" sz="3200" dirty="0"/>
              <a:t>F</a:t>
            </a:r>
            <a:endParaRPr kumimoji="1" lang="ja-JP" altLang="en-US" sz="3200" dirty="0"/>
          </a:p>
        </p:txBody>
      </p:sp>
      <p:sp>
        <p:nvSpPr>
          <p:cNvPr id="12" name="テキスト ボックス 11"/>
          <p:cNvSpPr txBox="1"/>
          <p:nvPr/>
        </p:nvSpPr>
        <p:spPr>
          <a:xfrm>
            <a:off x="1428728" y="4357694"/>
            <a:ext cx="746295" cy="584775"/>
          </a:xfrm>
          <a:prstGeom prst="rect">
            <a:avLst/>
          </a:prstGeom>
          <a:noFill/>
        </p:spPr>
        <p:txBody>
          <a:bodyPr wrap="none" rtlCol="0">
            <a:spAutoFit/>
          </a:bodyPr>
          <a:lstStyle/>
          <a:p>
            <a:r>
              <a:rPr lang="en-US" altLang="ja-JP" sz="3200" dirty="0"/>
              <a:t>S</a:t>
            </a:r>
            <a:r>
              <a:rPr kumimoji="1" lang="en-US" altLang="ja-JP" sz="3200" dirty="0"/>
              <a:t>FS</a:t>
            </a:r>
            <a:endParaRPr kumimoji="1" lang="ja-JP" altLang="en-US" sz="3200" dirty="0"/>
          </a:p>
        </p:txBody>
      </p:sp>
      <p:sp>
        <p:nvSpPr>
          <p:cNvPr id="13" name="テキスト ボックス 12"/>
          <p:cNvSpPr txBox="1"/>
          <p:nvPr/>
        </p:nvSpPr>
        <p:spPr>
          <a:xfrm>
            <a:off x="2071670" y="1714488"/>
            <a:ext cx="752129" cy="584775"/>
          </a:xfrm>
          <a:prstGeom prst="rect">
            <a:avLst/>
          </a:prstGeom>
          <a:noFill/>
        </p:spPr>
        <p:txBody>
          <a:bodyPr wrap="none" rtlCol="0">
            <a:spAutoFit/>
          </a:bodyPr>
          <a:lstStyle/>
          <a:p>
            <a:r>
              <a:rPr kumimoji="1" lang="en-US" altLang="ja-JP" sz="3200" dirty="0"/>
              <a:t>FFF</a:t>
            </a:r>
            <a:endParaRPr kumimoji="1" lang="ja-JP" altLang="en-US" sz="3200" dirty="0"/>
          </a:p>
        </p:txBody>
      </p:sp>
      <p:sp>
        <p:nvSpPr>
          <p:cNvPr id="14" name="テキスト ボックス 13"/>
          <p:cNvSpPr txBox="1"/>
          <p:nvPr/>
        </p:nvSpPr>
        <p:spPr>
          <a:xfrm>
            <a:off x="6572264" y="3000372"/>
            <a:ext cx="393056" cy="584775"/>
          </a:xfrm>
          <a:prstGeom prst="rect">
            <a:avLst/>
          </a:prstGeom>
          <a:noFill/>
        </p:spPr>
        <p:txBody>
          <a:bodyPr wrap="none" rtlCol="0">
            <a:spAutoFit/>
          </a:bodyPr>
          <a:lstStyle/>
          <a:p>
            <a:r>
              <a:rPr lang="en-US" altLang="ja-JP" sz="3200" dirty="0"/>
              <a:t>1</a:t>
            </a:r>
            <a:endParaRPr kumimoji="1" lang="ja-JP" altLang="en-US" sz="3200" dirty="0"/>
          </a:p>
        </p:txBody>
      </p:sp>
      <p:sp>
        <p:nvSpPr>
          <p:cNvPr id="15" name="テキスト ボックス 14"/>
          <p:cNvSpPr txBox="1"/>
          <p:nvPr/>
        </p:nvSpPr>
        <p:spPr>
          <a:xfrm>
            <a:off x="7215206" y="2285992"/>
            <a:ext cx="393056" cy="584775"/>
          </a:xfrm>
          <a:prstGeom prst="rect">
            <a:avLst/>
          </a:prstGeom>
          <a:noFill/>
        </p:spPr>
        <p:txBody>
          <a:bodyPr wrap="none" rtlCol="0">
            <a:spAutoFit/>
          </a:bodyPr>
          <a:lstStyle/>
          <a:p>
            <a:r>
              <a:rPr lang="en-US" altLang="ja-JP" sz="3200" dirty="0"/>
              <a:t>0</a:t>
            </a:r>
            <a:endParaRPr kumimoji="1" lang="ja-JP" altLang="en-US" sz="3200" dirty="0"/>
          </a:p>
        </p:txBody>
      </p:sp>
      <p:sp>
        <p:nvSpPr>
          <p:cNvPr id="16" name="テキスト ボックス 15"/>
          <p:cNvSpPr txBox="1"/>
          <p:nvPr/>
        </p:nvSpPr>
        <p:spPr>
          <a:xfrm>
            <a:off x="7215206" y="3929066"/>
            <a:ext cx="393056" cy="584775"/>
          </a:xfrm>
          <a:prstGeom prst="rect">
            <a:avLst/>
          </a:prstGeom>
          <a:noFill/>
        </p:spPr>
        <p:txBody>
          <a:bodyPr wrap="none" rtlCol="0">
            <a:spAutoFit/>
          </a:bodyPr>
          <a:lstStyle/>
          <a:p>
            <a:r>
              <a:rPr lang="en-US" altLang="ja-JP" sz="3200" dirty="0"/>
              <a:t>2</a:t>
            </a:r>
            <a:endParaRPr kumimoji="1" lang="ja-JP" altLang="en-US" sz="3200" dirty="0"/>
          </a:p>
        </p:txBody>
      </p:sp>
      <p:sp>
        <p:nvSpPr>
          <p:cNvPr id="17" name="テキスト ボックス 16"/>
          <p:cNvSpPr txBox="1"/>
          <p:nvPr/>
        </p:nvSpPr>
        <p:spPr>
          <a:xfrm>
            <a:off x="7643834" y="4643446"/>
            <a:ext cx="393056" cy="584775"/>
          </a:xfrm>
          <a:prstGeom prst="rect">
            <a:avLst/>
          </a:prstGeom>
          <a:noFill/>
        </p:spPr>
        <p:txBody>
          <a:bodyPr wrap="none" rtlCol="0">
            <a:spAutoFit/>
          </a:bodyPr>
          <a:lstStyle/>
          <a:p>
            <a:r>
              <a:rPr lang="en-US" altLang="ja-JP" sz="3200" dirty="0"/>
              <a:t>3</a:t>
            </a:r>
            <a:endParaRPr kumimoji="1" lang="ja-JP" altLang="en-US" sz="3200" dirty="0"/>
          </a:p>
        </p:txBody>
      </p:sp>
      <p:cxnSp>
        <p:nvCxnSpPr>
          <p:cNvPr id="19" name="直線矢印コネクタ 18"/>
          <p:cNvCxnSpPr/>
          <p:nvPr/>
        </p:nvCxnSpPr>
        <p:spPr>
          <a:xfrm>
            <a:off x="2857488" y="1928802"/>
            <a:ext cx="4391407" cy="57150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1" name="直線矢印コネクタ 20"/>
          <p:cNvCxnSpPr/>
          <p:nvPr/>
        </p:nvCxnSpPr>
        <p:spPr>
          <a:xfrm>
            <a:off x="2285984" y="2643182"/>
            <a:ext cx="4214842" cy="5000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3" name="直線矢印コネクタ 22"/>
          <p:cNvCxnSpPr>
            <a:stCxn id="9" idx="3"/>
          </p:cNvCxnSpPr>
          <p:nvPr/>
        </p:nvCxnSpPr>
        <p:spPr>
          <a:xfrm>
            <a:off x="3180989" y="3149884"/>
            <a:ext cx="3248399" cy="20767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直線矢印コネクタ 24"/>
          <p:cNvCxnSpPr/>
          <p:nvPr/>
        </p:nvCxnSpPr>
        <p:spPr>
          <a:xfrm flipV="1">
            <a:off x="4071934" y="3500438"/>
            <a:ext cx="2500330" cy="21431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7" name="直線矢印コネクタ 26"/>
          <p:cNvCxnSpPr/>
          <p:nvPr/>
        </p:nvCxnSpPr>
        <p:spPr>
          <a:xfrm flipV="1">
            <a:off x="2357422" y="4214818"/>
            <a:ext cx="4786346" cy="5000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9" name="直線矢印コネクタ 28"/>
          <p:cNvCxnSpPr/>
          <p:nvPr/>
        </p:nvCxnSpPr>
        <p:spPr>
          <a:xfrm flipV="1">
            <a:off x="3714744" y="4429132"/>
            <a:ext cx="3429024" cy="64294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1" name="直線矢印コネクタ 30"/>
          <p:cNvCxnSpPr>
            <a:stCxn id="8" idx="3"/>
          </p:cNvCxnSpPr>
          <p:nvPr/>
        </p:nvCxnSpPr>
        <p:spPr>
          <a:xfrm flipV="1">
            <a:off x="3103717" y="4071942"/>
            <a:ext cx="4111489" cy="7807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直線矢印コネクタ 32"/>
          <p:cNvCxnSpPr/>
          <p:nvPr/>
        </p:nvCxnSpPr>
        <p:spPr>
          <a:xfrm flipV="1">
            <a:off x="3071802" y="4929198"/>
            <a:ext cx="4357718" cy="85725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4" name="テキスト ボックス 33"/>
          <p:cNvSpPr txBox="1"/>
          <p:nvPr/>
        </p:nvSpPr>
        <p:spPr>
          <a:xfrm>
            <a:off x="1643042" y="571480"/>
            <a:ext cx="1826141" cy="584775"/>
          </a:xfrm>
          <a:prstGeom prst="rect">
            <a:avLst/>
          </a:prstGeom>
          <a:noFill/>
        </p:spPr>
        <p:txBody>
          <a:bodyPr wrap="none" rtlCol="0">
            <a:spAutoFit/>
          </a:bodyPr>
          <a:lstStyle/>
          <a:p>
            <a:r>
              <a:rPr lang="ja-JP" altLang="en-US" sz="3200" dirty="0"/>
              <a:t>標本空間</a:t>
            </a:r>
            <a:endParaRPr kumimoji="1" lang="ja-JP" altLang="en-US" sz="3200" dirty="0"/>
          </a:p>
        </p:txBody>
      </p:sp>
      <p:sp>
        <p:nvSpPr>
          <p:cNvPr id="36" name="テキスト ボックス 35"/>
          <p:cNvSpPr txBox="1"/>
          <p:nvPr/>
        </p:nvSpPr>
        <p:spPr>
          <a:xfrm>
            <a:off x="6500826" y="1357298"/>
            <a:ext cx="1826141" cy="584775"/>
          </a:xfrm>
          <a:prstGeom prst="rect">
            <a:avLst/>
          </a:prstGeom>
          <a:noFill/>
        </p:spPr>
        <p:txBody>
          <a:bodyPr wrap="none" rtlCol="0">
            <a:spAutoFit/>
          </a:bodyPr>
          <a:lstStyle/>
          <a:p>
            <a:r>
              <a:rPr kumimoji="1" lang="ja-JP" altLang="en-US" sz="3200" dirty="0"/>
              <a:t>成功回数</a:t>
            </a:r>
          </a:p>
        </p:txBody>
      </p:sp>
      <p:sp>
        <p:nvSpPr>
          <p:cNvPr id="37" name="テキスト ボックス 36"/>
          <p:cNvSpPr txBox="1"/>
          <p:nvPr/>
        </p:nvSpPr>
        <p:spPr>
          <a:xfrm>
            <a:off x="4857752" y="1428736"/>
            <a:ext cx="434734" cy="584775"/>
          </a:xfrm>
          <a:prstGeom prst="rect">
            <a:avLst/>
          </a:prstGeom>
          <a:noFill/>
        </p:spPr>
        <p:txBody>
          <a:bodyPr wrap="none" rtlCol="0">
            <a:spAutoFit/>
          </a:bodyPr>
          <a:lstStyle/>
          <a:p>
            <a:r>
              <a:rPr kumimoji="1" lang="en-US" altLang="ja-JP" sz="3200" i="1" dirty="0">
                <a:latin typeface="Times New Roman" pitchFamily="18" charset="0"/>
                <a:cs typeface="Times New Roman" pitchFamily="18" charset="0"/>
              </a:rPr>
              <a:t>X</a:t>
            </a:r>
            <a:endParaRPr kumimoji="1" lang="ja-JP" altLang="en-US" sz="3200" i="1"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２項分布を与える関数</a:t>
            </a:r>
          </a:p>
        </p:txBody>
      </p:sp>
      <p:sp>
        <p:nvSpPr>
          <p:cNvPr id="3" name="コンテンツ プレースホルダ 2"/>
          <p:cNvSpPr>
            <a:spLocks noGrp="1"/>
          </p:cNvSpPr>
          <p:nvPr>
            <p:ph idx="1"/>
          </p:nvPr>
        </p:nvSpPr>
        <p:spPr/>
        <p:txBody>
          <a:bodyPr/>
          <a:lstStyle/>
          <a:p>
            <a:r>
              <a:rPr lang="ja-JP" altLang="en-US" dirty="0"/>
              <a:t>確率分布を計算する王道（だが大変）</a:t>
            </a:r>
            <a:endParaRPr lang="en-US" altLang="ja-JP" dirty="0"/>
          </a:p>
          <a:p>
            <a:pPr lvl="1"/>
            <a:r>
              <a:rPr kumimoji="1" lang="ja-JP" altLang="en-US" dirty="0"/>
              <a:t>標本空間の構成</a:t>
            </a:r>
            <a:endParaRPr kumimoji="1" lang="en-US" altLang="ja-JP" dirty="0"/>
          </a:p>
          <a:p>
            <a:pPr lvl="1"/>
            <a:r>
              <a:rPr kumimoji="1" lang="ja-JP" altLang="en-US" dirty="0"/>
              <a:t>各標本点への確率付与</a:t>
            </a:r>
            <a:endParaRPr kumimoji="1" lang="en-US" altLang="ja-JP" dirty="0"/>
          </a:p>
          <a:p>
            <a:pPr lvl="1"/>
            <a:r>
              <a:rPr lang="ja-JP" altLang="en-US" dirty="0"/>
              <a:t>確率変数 </a:t>
            </a:r>
            <a:r>
              <a:rPr lang="en-US" altLang="ja-JP" i="1" dirty="0">
                <a:latin typeface="Times New Roman" pitchFamily="18" charset="0"/>
                <a:cs typeface="Times New Roman" pitchFamily="18" charset="0"/>
              </a:rPr>
              <a:t>X</a:t>
            </a:r>
            <a:r>
              <a:rPr lang="en-US" altLang="ja-JP" dirty="0"/>
              <a:t> </a:t>
            </a:r>
            <a:r>
              <a:rPr lang="ja-JP" altLang="en-US" dirty="0"/>
              <a:t>の構成</a:t>
            </a:r>
            <a:endParaRPr lang="en-US" altLang="ja-JP" dirty="0"/>
          </a:p>
          <a:p>
            <a:pPr lvl="1"/>
            <a:r>
              <a:rPr kumimoji="1" lang="ja-JP" altLang="en-US" dirty="0"/>
              <a:t>確率変数 </a:t>
            </a:r>
            <a:r>
              <a:rPr kumimoji="1" lang="en-US" altLang="ja-JP" i="1" dirty="0">
                <a:latin typeface="Times New Roman" pitchFamily="18" charset="0"/>
                <a:cs typeface="Times New Roman" pitchFamily="18" charset="0"/>
              </a:rPr>
              <a:t>X</a:t>
            </a:r>
            <a:r>
              <a:rPr kumimoji="1" lang="en-US" altLang="ja-JP" dirty="0"/>
              <a:t> </a:t>
            </a:r>
            <a:r>
              <a:rPr kumimoji="1" lang="ja-JP" altLang="en-US" dirty="0"/>
              <a:t>の値ごとに</a:t>
            </a:r>
            <a:r>
              <a:rPr lang="ja-JP" altLang="en-US" dirty="0"/>
              <a:t>，標本点に付与された確率を加算</a:t>
            </a:r>
            <a:endParaRPr lang="en-US" altLang="ja-JP" dirty="0"/>
          </a:p>
          <a:p>
            <a:r>
              <a:rPr kumimoji="1" lang="en-US" altLang="ja-JP" i="1" dirty="0">
                <a:latin typeface="Times New Roman" pitchFamily="18" charset="0"/>
                <a:cs typeface="Times New Roman" pitchFamily="18" charset="0"/>
              </a:rPr>
              <a:t>n</a:t>
            </a:r>
            <a:r>
              <a:rPr kumimoji="1" lang="en-US" altLang="ja-JP" dirty="0"/>
              <a:t> </a:t>
            </a:r>
            <a:r>
              <a:rPr kumimoji="1" lang="ja-JP" altLang="en-US" dirty="0"/>
              <a:t>試行の２項分布は次の式で与えられる．</a:t>
            </a:r>
            <a:endParaRPr kumimoji="1" lang="en-US" altLang="ja-JP" dirty="0"/>
          </a:p>
        </p:txBody>
      </p:sp>
      <mc:AlternateContent xmlns:mc="http://schemas.openxmlformats.org/markup-compatibility/2006" xmlns:a14="http://schemas.microsoft.com/office/drawing/2010/main">
        <mc:Choice Requires="a14">
          <p:sp>
            <p:nvSpPr>
              <p:cNvPr id="5" name="テキスト ボックス 4"/>
              <p:cNvSpPr txBox="1"/>
              <p:nvPr/>
            </p:nvSpPr>
            <p:spPr>
              <a:xfrm>
                <a:off x="1259632" y="5276843"/>
                <a:ext cx="7008329" cy="867545"/>
              </a:xfrm>
              <a:prstGeom prst="rect">
                <a:avLst/>
              </a:prstGeom>
              <a:solidFill>
                <a:srgbClr val="00FFFF"/>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2800" b="0" i="1" smtClean="0">
                          <a:latin typeface="Cambria Math" panose="02040503050406030204" pitchFamily="18" charset="0"/>
                        </a:rPr>
                        <m:t>𝑃</m:t>
                      </m:r>
                      <m:d>
                        <m:dPr>
                          <m:begChr m:val="{"/>
                          <m:endChr m:val="}"/>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𝑋</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m>
                            <m:mPr>
                              <m:mcs>
                                <m:mc>
                                  <m:mcPr>
                                    <m:count m:val="1"/>
                                    <m:mcJc m:val="center"/>
                                  </m:mcPr>
                                </m:mc>
                              </m:mcs>
                              <m:ctrlPr>
                                <a:rPr kumimoji="1" lang="en-US" altLang="ja-JP" sz="2800" b="0" i="1" smtClean="0">
                                  <a:latin typeface="Cambria Math" panose="02040503050406030204" pitchFamily="18" charset="0"/>
                                </a:rPr>
                              </m:ctrlPr>
                            </m:mPr>
                            <m:mr>
                              <m:e>
                                <m:r>
                                  <m:rPr>
                                    <m:brk m:alnAt="7"/>
                                  </m:rPr>
                                  <a:rPr kumimoji="1" lang="en-US" altLang="ja-JP" sz="2800" b="0" i="1" smtClean="0">
                                    <a:latin typeface="Cambria Math" panose="02040503050406030204" pitchFamily="18" charset="0"/>
                                  </a:rPr>
                                  <m:t>𝑛</m:t>
                                </m:r>
                              </m:e>
                            </m:mr>
                            <m:mr>
                              <m:e>
                                <m:r>
                                  <a:rPr kumimoji="1" lang="en-US" altLang="ja-JP" sz="2800" b="0" i="1" smtClean="0">
                                    <a:latin typeface="Cambria Math" panose="02040503050406030204" pitchFamily="18" charset="0"/>
                                  </a:rPr>
                                  <m:t>𝑥</m:t>
                                </m:r>
                              </m:e>
                            </m:mr>
                          </m:m>
                        </m:e>
                      </m:d>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𝑝</m:t>
                          </m:r>
                        </m:e>
                        <m:sup>
                          <m:r>
                            <a:rPr kumimoji="1" lang="en-US" altLang="ja-JP" sz="2800" b="0" i="1" smtClean="0">
                              <a:latin typeface="Cambria Math" panose="02040503050406030204" pitchFamily="18" charset="0"/>
                            </a:rPr>
                            <m:t>𝑥</m:t>
                          </m:r>
                        </m:sup>
                      </m:sSup>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𝑞</m:t>
                          </m:r>
                        </m:e>
                        <m:sup>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sup>
                      </m:sSup>
                      <m:r>
                        <a:rPr kumimoji="1" lang="en-US" altLang="ja-JP" sz="2800" b="0" i="1" smtClean="0">
                          <a:latin typeface="Cambria Math" panose="02040503050406030204" pitchFamily="18" charset="0"/>
                        </a:rPr>
                        <m:t>=</m:t>
                      </m:r>
                      <m:f>
                        <m:fPr>
                          <m:ctrlPr>
                            <a:rPr kumimoji="1" lang="en-US" altLang="ja-JP" sz="2800" b="0" i="1" smtClean="0">
                              <a:latin typeface="Cambria Math" panose="02040503050406030204" pitchFamily="18" charset="0"/>
                            </a:rPr>
                          </m:ctrlPr>
                        </m:fPr>
                        <m:num>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num>
                        <m:den>
                          <m:r>
                            <a:rPr kumimoji="1" lang="en-US" altLang="ja-JP" sz="2800" b="0" i="1" smtClean="0">
                              <a:latin typeface="Cambria Math" panose="02040503050406030204" pitchFamily="18" charset="0"/>
                            </a:rPr>
                            <m:t>𝑥</m:t>
                          </m:r>
                          <m:r>
                            <a:rPr kumimoji="1" lang="en-US" altLang="ja-JP" sz="2800" b="0" i="1" smtClean="0">
                              <a:latin typeface="Cambria Math" panose="02040503050406030204" pitchFamily="18" charset="0"/>
                            </a:rPr>
                            <m:t>!</m:t>
                          </m:r>
                          <m:d>
                            <m:dPr>
                              <m:ctrlPr>
                                <a:rPr kumimoji="1" lang="en-US" altLang="ja-JP" sz="2800" b="0" i="1" smtClean="0">
                                  <a:latin typeface="Cambria Math" panose="02040503050406030204" pitchFamily="18" charset="0"/>
                                </a:rPr>
                              </m:ctrlPr>
                            </m:dPr>
                            <m:e>
                              <m:r>
                                <a:rPr kumimoji="1" lang="en-US" altLang="ja-JP" sz="2800" b="0" i="1" smtClean="0">
                                  <a:latin typeface="Cambria Math" panose="02040503050406030204" pitchFamily="18" charset="0"/>
                                </a:rPr>
                                <m:t>𝑛</m:t>
                              </m:r>
                              <m:r>
                                <a:rPr kumimoji="1" lang="en-US" altLang="ja-JP" sz="2800" b="0" i="1" smtClean="0">
                                  <a:latin typeface="Cambria Math" panose="02040503050406030204" pitchFamily="18" charset="0"/>
                                </a:rPr>
                                <m:t>−</m:t>
                              </m:r>
                              <m:r>
                                <a:rPr kumimoji="1" lang="en-US" altLang="ja-JP" sz="2800" b="0" i="1" smtClean="0">
                                  <a:latin typeface="Cambria Math" panose="02040503050406030204" pitchFamily="18" charset="0"/>
                                </a:rPr>
                                <m:t>𝑥</m:t>
                              </m:r>
                            </m:e>
                          </m:d>
                          <m:r>
                            <a:rPr kumimoji="1" lang="en-US" altLang="ja-JP" sz="2800" b="0" i="1" smtClean="0">
                              <a:latin typeface="Cambria Math" panose="02040503050406030204" pitchFamily="18" charset="0"/>
                            </a:rPr>
                            <m:t>!</m:t>
                          </m:r>
                        </m:den>
                      </m:f>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𝑝</m:t>
                          </m:r>
                        </m:e>
                        <m:sup>
                          <m:r>
                            <a:rPr lang="en-US" altLang="ja-JP" sz="2800" i="1">
                              <a:latin typeface="Cambria Math" panose="02040503050406030204" pitchFamily="18" charset="0"/>
                            </a:rPr>
                            <m:t>𝑥</m:t>
                          </m:r>
                        </m:sup>
                      </m:sSup>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𝑞</m:t>
                          </m:r>
                        </m:e>
                        <m:sup>
                          <m:r>
                            <a:rPr lang="en-US" altLang="ja-JP" sz="2800" i="1">
                              <a:latin typeface="Cambria Math" panose="02040503050406030204" pitchFamily="18" charset="0"/>
                            </a:rPr>
                            <m:t>𝑛</m:t>
                          </m:r>
                          <m:r>
                            <a:rPr lang="en-US" altLang="ja-JP" sz="2800" i="1">
                              <a:latin typeface="Cambria Math" panose="02040503050406030204" pitchFamily="18" charset="0"/>
                            </a:rPr>
                            <m:t>−</m:t>
                          </m:r>
                          <m:r>
                            <a:rPr lang="en-US" altLang="ja-JP" sz="2800" i="1">
                              <a:latin typeface="Cambria Math" panose="02040503050406030204" pitchFamily="18" charset="0"/>
                            </a:rPr>
                            <m:t>𝑥</m:t>
                          </m:r>
                        </m:sup>
                      </m:sSup>
                    </m:oMath>
                  </m:oMathPara>
                </a14:m>
                <a:endParaRPr kumimoji="1" lang="ja-JP" altLang="en-US"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1259632" y="5276843"/>
                <a:ext cx="7008329" cy="867545"/>
              </a:xfrm>
              <a:prstGeom prst="rect">
                <a:avLst/>
              </a:prstGeom>
              <a:blipFill>
                <a:blip r:embed="rId2"/>
                <a:stretch>
                  <a:fillRect/>
                </a:stretch>
              </a:blipFill>
            </p:spPr>
            <p:txBody>
              <a:bodyPr/>
              <a:lstStyle/>
              <a:p>
                <a:r>
                  <a:rPr lang="ja-JP" alt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２項分布の式の導出（</a:t>
            </a:r>
            <a:r>
              <a:rPr lang="en-US" altLang="ja-JP" i="1" dirty="0">
                <a:latin typeface="Times New Roman" pitchFamily="18" charset="0"/>
                <a:cs typeface="Times New Roman" pitchFamily="18" charset="0"/>
              </a:rPr>
              <a:t>n</a:t>
            </a:r>
            <a:r>
              <a:rPr lang="en-US" altLang="ja-JP" dirty="0"/>
              <a:t>=3</a:t>
            </a:r>
            <a:r>
              <a:rPr lang="ja-JP" altLang="en-US" dirty="0"/>
              <a:t>）</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a:t>３回とも成功の確率は，</a:t>
            </a:r>
            <a:endParaRPr kumimoji="1" lang="en-US" altLang="ja-JP" dirty="0"/>
          </a:p>
          <a:p>
            <a:endParaRPr lang="en-US" altLang="ja-JP" dirty="0"/>
          </a:p>
          <a:p>
            <a:r>
              <a:rPr kumimoji="1" lang="ja-JP" altLang="en-US" dirty="0"/>
              <a:t>２回成功する，ある特定の系列（たとえば，</a:t>
            </a:r>
            <a:r>
              <a:rPr kumimoji="1" lang="en-US" altLang="ja-JP" dirty="0"/>
              <a:t>FSS</a:t>
            </a:r>
            <a:r>
              <a:rPr kumimoji="1" lang="ja-JP" altLang="en-US" dirty="0"/>
              <a:t>）の出現確率は，</a:t>
            </a:r>
            <a:endParaRPr kumimoji="1" lang="en-US" altLang="ja-JP" dirty="0"/>
          </a:p>
          <a:p>
            <a:endParaRPr lang="en-US" altLang="ja-JP" dirty="0"/>
          </a:p>
          <a:p>
            <a:r>
              <a:rPr lang="ja-JP" altLang="en-US" dirty="0"/>
              <a:t>１回成功する，ある特定の系列（たとえば，</a:t>
            </a:r>
            <a:r>
              <a:rPr lang="en-US" altLang="ja-JP" dirty="0"/>
              <a:t>FFS</a:t>
            </a:r>
            <a:r>
              <a:rPr lang="ja-JP" altLang="en-US" dirty="0"/>
              <a:t>）の出現確率は，</a:t>
            </a:r>
            <a:endParaRPr lang="en-US" altLang="ja-JP" dirty="0"/>
          </a:p>
          <a:p>
            <a:endParaRPr kumimoji="1" lang="ja-JP" altLang="en-US" dirty="0"/>
          </a:p>
        </p:txBody>
      </p:sp>
      <mc:AlternateContent xmlns:mc="http://schemas.openxmlformats.org/markup-compatibility/2006" xmlns:a14="http://schemas.microsoft.com/office/drawing/2010/main">
        <mc:Choice Requires="a14">
          <p:sp>
            <p:nvSpPr>
              <p:cNvPr id="6" name="テキスト ボックス 5"/>
              <p:cNvSpPr txBox="1"/>
              <p:nvPr/>
            </p:nvSpPr>
            <p:spPr>
              <a:xfrm>
                <a:off x="5004048" y="1658096"/>
                <a:ext cx="1697516" cy="105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3</m:t>
                          </m:r>
                        </m:sup>
                      </m:sSup>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5</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0</m:t>
                          </m:r>
                        </m:sup>
                      </m:sSup>
                    </m:oMath>
                  </m:oMathPara>
                </a14:m>
                <a:endParaRPr kumimoji="1" lang="ja-JP" altLang="en-US" sz="28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5004048" y="1658096"/>
                <a:ext cx="1697516" cy="1053237"/>
              </a:xfrm>
              <a:prstGeom prst="rect">
                <a:avLst/>
              </a:prstGeom>
              <a:blipFill>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p:cNvSpPr txBox="1"/>
              <p:nvPr/>
            </p:nvSpPr>
            <p:spPr>
              <a:xfrm>
                <a:off x="4484837" y="3365510"/>
                <a:ext cx="1689822" cy="105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2</m:t>
                          </m:r>
                        </m:sup>
                      </m:sSup>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5</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1</m:t>
                          </m:r>
                        </m:sup>
                      </m:sSup>
                    </m:oMath>
                  </m:oMathPara>
                </a14:m>
                <a:endParaRPr kumimoji="1" lang="ja-JP" altLang="en-US" sz="2800" dirty="0"/>
              </a:p>
            </p:txBody>
          </p:sp>
        </mc:Choice>
        <mc:Fallback xmlns="">
          <p:sp>
            <p:nvSpPr>
              <p:cNvPr id="8" name="テキスト ボックス 7"/>
              <p:cNvSpPr txBox="1">
                <a:spLocks noRot="1" noChangeAspect="1" noMove="1" noResize="1" noEditPoints="1" noAdjustHandles="1" noChangeArrowheads="1" noChangeShapeType="1" noTextEdit="1"/>
              </p:cNvSpPr>
              <p:nvPr/>
            </p:nvSpPr>
            <p:spPr>
              <a:xfrm>
                <a:off x="4484837" y="3365510"/>
                <a:ext cx="1689822" cy="1053237"/>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p:cNvSpPr txBox="1"/>
              <p:nvPr/>
            </p:nvSpPr>
            <p:spPr>
              <a:xfrm>
                <a:off x="4572000" y="5072926"/>
                <a:ext cx="1689822" cy="10532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1</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1</m:t>
                          </m:r>
                        </m:sup>
                      </m:sSup>
                      <m:sSup>
                        <m:sSupPr>
                          <m:ctrlPr>
                            <a:rPr kumimoji="1" lang="en-US" altLang="ja-JP" sz="2800" i="1" smtClean="0">
                              <a:latin typeface="Cambria Math" panose="02040503050406030204" pitchFamily="18" charset="0"/>
                            </a:rPr>
                          </m:ctrlPr>
                        </m:sSupPr>
                        <m:e>
                          <m:d>
                            <m:dPr>
                              <m:ctrlPr>
                                <a:rPr kumimoji="1" lang="en-US" altLang="ja-JP" sz="2800" i="1" smtClean="0">
                                  <a:latin typeface="Cambria Math" panose="02040503050406030204" pitchFamily="18" charset="0"/>
                                </a:rPr>
                              </m:ctrlPr>
                            </m:dPr>
                            <m:e>
                              <m:f>
                                <m:fPr>
                                  <m:ctrlPr>
                                    <a:rPr kumimoji="1" lang="en-US" altLang="ja-JP" sz="2800" i="1" smtClean="0">
                                      <a:latin typeface="Cambria Math" panose="02040503050406030204" pitchFamily="18" charset="0"/>
                                    </a:rPr>
                                  </m:ctrlPr>
                                </m:fPr>
                                <m:num>
                                  <m:r>
                                    <a:rPr kumimoji="1" lang="en-US" altLang="ja-JP" sz="2800" b="0" i="1" smtClean="0">
                                      <a:latin typeface="Cambria Math" panose="02040503050406030204" pitchFamily="18" charset="0"/>
                                    </a:rPr>
                                    <m:t>5</m:t>
                                  </m:r>
                                </m:num>
                                <m:den>
                                  <m:r>
                                    <a:rPr kumimoji="1" lang="en-US" altLang="ja-JP" sz="2800" b="0" i="1" smtClean="0">
                                      <a:latin typeface="Cambria Math" panose="02040503050406030204" pitchFamily="18" charset="0"/>
                                    </a:rPr>
                                    <m:t>6</m:t>
                                  </m:r>
                                </m:den>
                              </m:f>
                            </m:e>
                          </m:d>
                        </m:e>
                        <m:sup>
                          <m:r>
                            <a:rPr kumimoji="1" lang="en-US" altLang="ja-JP" sz="2800" b="0" i="1" smtClean="0">
                              <a:latin typeface="Cambria Math" panose="02040503050406030204" pitchFamily="18" charset="0"/>
                            </a:rPr>
                            <m:t>2</m:t>
                          </m:r>
                        </m:sup>
                      </m:sSup>
                    </m:oMath>
                  </m:oMathPara>
                </a14:m>
                <a:endParaRPr kumimoji="1" lang="ja-JP" altLang="en-US" sz="2800" dirty="0"/>
              </a:p>
            </p:txBody>
          </p:sp>
        </mc:Choice>
        <mc:Fallback xmlns="">
          <p:sp>
            <p:nvSpPr>
              <p:cNvPr id="9" name="テキスト ボックス 8"/>
              <p:cNvSpPr txBox="1">
                <a:spLocks noRot="1" noChangeAspect="1" noMove="1" noResize="1" noEditPoints="1" noAdjustHandles="1" noChangeArrowheads="1" noChangeShapeType="1" noTextEdit="1"/>
              </p:cNvSpPr>
              <p:nvPr/>
            </p:nvSpPr>
            <p:spPr>
              <a:xfrm>
                <a:off x="4572000" y="5072926"/>
                <a:ext cx="1689822" cy="1053237"/>
              </a:xfrm>
              <a:prstGeom prst="rect">
                <a:avLst/>
              </a:prstGeom>
              <a:blipFill>
                <a:blip r:embed="rId4"/>
                <a:stretch>
                  <a:fillRect/>
                </a:stretch>
              </a:blipFill>
            </p:spPr>
            <p:txBody>
              <a:bodyPr/>
              <a:lstStyle/>
              <a:p>
                <a:r>
                  <a:rPr lang="ja-JP" altLang="en-US">
                    <a:noFill/>
                  </a:rPr>
                  <a:t> </a:t>
                </a:r>
              </a:p>
            </p:txBody>
          </p:sp>
        </mc:Fallback>
      </mc:AlternateContent>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3604</Words>
  <Application>Microsoft Office PowerPoint</Application>
  <PresentationFormat>画面に合わせる (4:3)</PresentationFormat>
  <Paragraphs>288</Paragraphs>
  <Slides>55</Slides>
  <Notes>3</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55</vt:i4>
      </vt:variant>
    </vt:vector>
  </HeadingPairs>
  <TitlesOfParts>
    <vt:vector size="63" baseType="lpstr">
      <vt:lpstr>Arial</vt:lpstr>
      <vt:lpstr>Calibri</vt:lpstr>
      <vt:lpstr>Cambria Math</vt:lpstr>
      <vt:lpstr>Courier New</vt:lpstr>
      <vt:lpstr>Times New Roman</vt:lpstr>
      <vt:lpstr>Wingdings</vt:lpstr>
      <vt:lpstr>Office テーマ</vt:lpstr>
      <vt:lpstr>数式</vt:lpstr>
      <vt:lpstr>ホーエル『初等統計学』 第５章　主要な確率分布</vt:lpstr>
      <vt:lpstr>この章で学ぶこと</vt:lpstr>
      <vt:lpstr>クイズ</vt:lpstr>
      <vt:lpstr>1.　２項分布</vt:lpstr>
      <vt:lpstr>PowerPoint プレゼンテーション</vt:lpstr>
      <vt:lpstr>２項分布の例（テキストp.94～）</vt:lpstr>
      <vt:lpstr>PowerPoint プレゼンテーション</vt:lpstr>
      <vt:lpstr>２項分布を与える関数</vt:lpstr>
      <vt:lpstr>２項分布の式の導出（n=3）</vt:lpstr>
      <vt:lpstr>PowerPoint プレゼンテーション</vt:lpstr>
      <vt:lpstr>PowerPoint プレゼンテーション</vt:lpstr>
      <vt:lpstr>PowerPoint プレゼンテーション</vt:lpstr>
      <vt:lpstr>２項係数</vt:lpstr>
      <vt:lpstr>PowerPoint プレゼンテーション</vt:lpstr>
      <vt:lpstr>実際的問題への２項分布の適用</vt:lpstr>
      <vt:lpstr>実習課題（１）</vt:lpstr>
      <vt:lpstr>2.　２項分布の性質</vt:lpstr>
      <vt:lpstr>記述統計の復習</vt:lpstr>
      <vt:lpstr>PowerPoint プレゼンテーション</vt:lpstr>
      <vt:lpstr>２項分布の平均と分散</vt:lpstr>
      <vt:lpstr>PowerPoint プレゼンテーション</vt:lpstr>
      <vt:lpstr>PowerPoint プレゼンテーション</vt:lpstr>
      <vt:lpstr>実習課題（２）</vt:lpstr>
      <vt:lpstr>２項分布 B(4, 1/2) と B(8, 1/2) の比較</vt:lpstr>
      <vt:lpstr>クイズ（再）</vt:lpstr>
      <vt:lpstr>参考：投資の分散効果</vt:lpstr>
      <vt:lpstr>PowerPoint プレゼンテーション</vt:lpstr>
      <vt:lpstr>3.　正規分布</vt:lpstr>
      <vt:lpstr>PowerPoint プレゼンテーション</vt:lpstr>
      <vt:lpstr>PowerPoint プレゼンテーション</vt:lpstr>
      <vt:lpstr>確率密度関数</vt:lpstr>
      <vt:lpstr>PowerPoint プレゼンテーション</vt:lpstr>
      <vt:lpstr>PowerPoint プレゼンテーション</vt:lpstr>
      <vt:lpstr>正規分布の確率密度関数</vt:lpstr>
      <vt:lpstr>PowerPoint プレゼンテーション</vt:lpstr>
      <vt:lpstr>実習課題（１）</vt:lpstr>
      <vt:lpstr>PowerPoint プレゼンテーション</vt:lpstr>
      <vt:lpstr>確率密度関数の性質</vt:lpstr>
      <vt:lpstr>正規分布の性質</vt:lpstr>
      <vt:lpstr>標準正規分布</vt:lpstr>
      <vt:lpstr>確率分布の標準化</vt:lpstr>
      <vt:lpstr>測定値の標準化</vt:lpstr>
      <vt:lpstr>実習課題（２）</vt:lpstr>
      <vt:lpstr>4.　２項分布の正規近似</vt:lpstr>
      <vt:lpstr>PowerPoint プレゼンテーション</vt:lpstr>
      <vt:lpstr>図９　p=1/3, n=12 の２項分布と，これと同じ平均と分散を持つ正規分布</vt:lpstr>
      <vt:lpstr>PowerPoint プレゼンテーション</vt:lpstr>
      <vt:lpstr>標準化</vt:lpstr>
      <vt:lpstr>図10　 p=1/3, n=24 の２項分布 (横軸は成功回数)</vt:lpstr>
      <vt:lpstr>図10　 p=1/3, n=24 の２項分布で， 成功回数を標準化</vt:lpstr>
      <vt:lpstr>PowerPoint プレゼンテーション</vt:lpstr>
      <vt:lpstr>PowerPoint プレゼンテーション</vt:lpstr>
      <vt:lpstr>２項分布の正規近似を用いた 問題解法</vt:lpstr>
      <vt:lpstr>PowerPoint プレゼンテーション</vt:lpstr>
      <vt:lpstr>２項分布の正規近似を用いた 問題解法（注意点）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ホーエル『初等統計学』 第５章　主要な確率分布</dc:title>
  <dc:creator>寺尾　敦</dc:creator>
  <cp:lastModifiedBy>寺尾 敦</cp:lastModifiedBy>
  <cp:revision>14</cp:revision>
  <dcterms:created xsi:type="dcterms:W3CDTF">2020-11-16T22:37:57Z</dcterms:created>
  <dcterms:modified xsi:type="dcterms:W3CDTF">2022-10-29T09:33:24Z</dcterms:modified>
</cp:coreProperties>
</file>