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7" r:id="rId22"/>
    <p:sldId id="276" r:id="rId23"/>
    <p:sldId id="278" r:id="rId24"/>
  </p:sldIdLst>
  <p:sldSz cx="9144000" cy="6858000" type="screen4x3"/>
  <p:notesSz cx="7099300" cy="102346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sc17pofs01\home\teacher\t41338\Book1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Sheet1!$C$1</c:f>
              <c:strCache>
                <c:ptCount val="1"/>
                <c:pt idx="0">
                  <c:v>P{x}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Sheet1!$A$2:$A$5</c:f>
              <c:numCache>
                <c:formatCode>General</c:formatCode>
                <c:ptCount val="4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</c:numCache>
            </c:numRef>
          </c:cat>
          <c:val>
            <c:numRef>
              <c:f>Sheet1!$C$2:$C$5</c:f>
              <c:numCache>
                <c:formatCode>General</c:formatCode>
                <c:ptCount val="4"/>
                <c:pt idx="0">
                  <c:v>0.57870370370370372</c:v>
                </c:pt>
                <c:pt idx="1">
                  <c:v>0.34722222222222232</c:v>
                </c:pt>
                <c:pt idx="2">
                  <c:v>6.9444444444444475E-2</c:v>
                </c:pt>
                <c:pt idx="3">
                  <c:v>4.6296296296296285E-3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C24-44BD-8BE3-CC247C83341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81551632"/>
        <c:axId val="381559176"/>
      </c:barChart>
      <c:catAx>
        <c:axId val="38155163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ja-JP" altLang="en-US" sz="1400"/>
                  <a:t>１の目が出る回数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ja-JP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381559176"/>
        <c:crosses val="autoZero"/>
        <c:auto val="1"/>
        <c:lblAlgn val="ctr"/>
        <c:lblOffset val="100"/>
        <c:noMultiLvlLbl val="0"/>
      </c:catAx>
      <c:valAx>
        <c:axId val="381559176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eaVert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ja-JP" altLang="en-US" sz="1400"/>
                  <a:t>確率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eaVert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ja-JP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3815516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E2277-4C5C-49B7-A63D-D7A5B063B5E3}" type="datetimeFigureOut">
              <a:rPr kumimoji="1" lang="ja-JP" altLang="en-US" smtClean="0"/>
              <a:pPr/>
              <a:t>2022/11/1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E4C13-BBBA-4150-A281-E51E4E3360E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E2277-4C5C-49B7-A63D-D7A5B063B5E3}" type="datetimeFigureOut">
              <a:rPr kumimoji="1" lang="ja-JP" altLang="en-US" smtClean="0"/>
              <a:pPr/>
              <a:t>2022/11/1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E4C13-BBBA-4150-A281-E51E4E3360E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E2277-4C5C-49B7-A63D-D7A5B063B5E3}" type="datetimeFigureOut">
              <a:rPr kumimoji="1" lang="ja-JP" altLang="en-US" smtClean="0"/>
              <a:pPr/>
              <a:t>2022/11/1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E4C13-BBBA-4150-A281-E51E4E3360E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E2277-4C5C-49B7-A63D-D7A5B063B5E3}" type="datetimeFigureOut">
              <a:rPr kumimoji="1" lang="ja-JP" altLang="en-US" smtClean="0"/>
              <a:pPr/>
              <a:t>2022/11/1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E4C13-BBBA-4150-A281-E51E4E3360E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E2277-4C5C-49B7-A63D-D7A5B063B5E3}" type="datetimeFigureOut">
              <a:rPr kumimoji="1" lang="ja-JP" altLang="en-US" smtClean="0"/>
              <a:pPr/>
              <a:t>2022/11/1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E4C13-BBBA-4150-A281-E51E4E3360E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E2277-4C5C-49B7-A63D-D7A5B063B5E3}" type="datetimeFigureOut">
              <a:rPr kumimoji="1" lang="ja-JP" altLang="en-US" smtClean="0"/>
              <a:pPr/>
              <a:t>2022/11/1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E4C13-BBBA-4150-A281-E51E4E3360E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E2277-4C5C-49B7-A63D-D7A5B063B5E3}" type="datetimeFigureOut">
              <a:rPr kumimoji="1" lang="ja-JP" altLang="en-US" smtClean="0"/>
              <a:pPr/>
              <a:t>2022/11/1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E4C13-BBBA-4150-A281-E51E4E3360E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E2277-4C5C-49B7-A63D-D7A5B063B5E3}" type="datetimeFigureOut">
              <a:rPr kumimoji="1" lang="ja-JP" altLang="en-US" smtClean="0"/>
              <a:pPr/>
              <a:t>2022/11/1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E4C13-BBBA-4150-A281-E51E4E3360E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E2277-4C5C-49B7-A63D-D7A5B063B5E3}" type="datetimeFigureOut">
              <a:rPr kumimoji="1" lang="ja-JP" altLang="en-US" smtClean="0"/>
              <a:pPr/>
              <a:t>2022/11/1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E4C13-BBBA-4150-A281-E51E4E3360E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E2277-4C5C-49B7-A63D-D7A5B063B5E3}" type="datetimeFigureOut">
              <a:rPr kumimoji="1" lang="ja-JP" altLang="en-US" smtClean="0"/>
              <a:pPr/>
              <a:t>2022/11/1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E4C13-BBBA-4150-A281-E51E4E3360E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E2277-4C5C-49B7-A63D-D7A5B063B5E3}" type="datetimeFigureOut">
              <a:rPr kumimoji="1" lang="ja-JP" altLang="en-US" smtClean="0"/>
              <a:pPr/>
              <a:t>2022/11/1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E4C13-BBBA-4150-A281-E51E4E3360E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6E2277-4C5C-49B7-A63D-D7A5B063B5E3}" type="datetimeFigureOut">
              <a:rPr kumimoji="1" lang="ja-JP" altLang="en-US" smtClean="0"/>
              <a:pPr/>
              <a:t>2022/11/1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9E4C13-BBBA-4150-A281-E51E4E3360E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6.wm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9.wmf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ja-JP" dirty="0"/>
              <a:t>Microsoft Excel </a:t>
            </a:r>
            <a:r>
              <a:rPr kumimoji="1" lang="ja-JP" altLang="en-US" dirty="0"/>
              <a:t>を利用した</a:t>
            </a:r>
            <a:br>
              <a:rPr kumimoji="1" lang="en-US" altLang="ja-JP" dirty="0"/>
            </a:br>
            <a:r>
              <a:rPr lang="ja-JP" altLang="en-US" dirty="0"/>
              <a:t>２項分布の確率計算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kumimoji="1" lang="ja-JP" altLang="en-US" dirty="0"/>
              <a:t>寺尾 敦</a:t>
            </a:r>
            <a:endParaRPr kumimoji="1" lang="en-US" altLang="ja-JP" dirty="0"/>
          </a:p>
          <a:p>
            <a:r>
              <a:rPr lang="ja-JP" altLang="en-US" dirty="0"/>
              <a:t>青山学院大学社会情報学部</a:t>
            </a:r>
            <a:endParaRPr lang="en-US" altLang="ja-JP" dirty="0"/>
          </a:p>
          <a:p>
            <a:r>
              <a:rPr kumimoji="1" lang="en-US" altLang="ja-JP" dirty="0"/>
              <a:t>atsushi@si.aoyama.ac.jp</a:t>
            </a:r>
          </a:p>
          <a:p>
            <a:r>
              <a:rPr kumimoji="1" lang="en-US" altLang="ja-JP" dirty="0"/>
              <a:t>Twitter: @</a:t>
            </a:r>
            <a:r>
              <a:rPr kumimoji="1" lang="en-US" altLang="ja-JP" dirty="0" err="1"/>
              <a:t>aterao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２項分布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下図のような確率分布（２項分布）が得られる．</a:t>
            </a:r>
            <a:endParaRPr kumimoji="1" lang="en-US" altLang="ja-JP" dirty="0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2492896"/>
            <a:ext cx="6497819" cy="2952328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検算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検算を行ってみよう．</a:t>
            </a:r>
            <a:r>
              <a:rPr kumimoji="1" lang="en-US" altLang="ja-JP" dirty="0"/>
              <a:t>BINOM.DIST </a:t>
            </a:r>
            <a:r>
              <a:rPr kumimoji="1" lang="ja-JP" altLang="en-US" dirty="0"/>
              <a:t>関数を用いずに，成功確率 </a:t>
            </a:r>
            <a:r>
              <a:rPr kumimoji="1" lang="en-US" altLang="ja-JP" i="1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kumimoji="1" lang="en-US" altLang="ja-JP" dirty="0"/>
              <a:t>{</a:t>
            </a:r>
            <a:r>
              <a:rPr kumimoji="1" lang="en-US" altLang="ja-JP" i="1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kumimoji="1" lang="en-US" altLang="ja-JP" dirty="0"/>
              <a:t>} </a:t>
            </a:r>
            <a:r>
              <a:rPr kumimoji="1" lang="ja-JP" altLang="en-US" dirty="0"/>
              <a:t>を計算する．これは，表３（テキスト </a:t>
            </a:r>
            <a:r>
              <a:rPr kumimoji="1" lang="en-US" altLang="ja-JP" dirty="0"/>
              <a:t>p.96</a:t>
            </a:r>
            <a:r>
              <a:rPr kumimoji="1" lang="ja-JP" altLang="en-US" dirty="0"/>
              <a:t>）に示されているように，２項係数，成功確率．失敗確率から計算できる．たとえば，１回成功する確率は，</a:t>
            </a:r>
          </a:p>
        </p:txBody>
      </p:sp>
      <p:graphicFrame>
        <p:nvGraphicFramePr>
          <p:cNvPr id="5" name="オブジェクト 4"/>
          <p:cNvGraphicFramePr>
            <a:graphicFrameLocks noChangeAspect="1"/>
          </p:cNvGraphicFramePr>
          <p:nvPr/>
        </p:nvGraphicFramePr>
        <p:xfrm>
          <a:off x="2339752" y="4149080"/>
          <a:ext cx="2880160" cy="11710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2" name="数式" r:id="rId3" imgW="1155600" imgH="469800" progId="Equation.3">
                  <p:embed/>
                </p:oleObj>
              </mc:Choice>
              <mc:Fallback>
                <p:oleObj name="数式" r:id="rId3" imgW="1155600" imgH="4698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9752" y="4149080"/>
                        <a:ext cx="2880160" cy="117105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「検算」のための列を用意して，式を入力していく．下図では指数部分を直接に数値（１乗および２乗）</a:t>
            </a:r>
            <a:r>
              <a:rPr lang="ja-JP" altLang="en-US" dirty="0"/>
              <a:t>で入力してある．これは改良可能（次ページ）．</a:t>
            </a:r>
            <a:endParaRPr kumimoji="1" lang="en-US" altLang="ja-JP" dirty="0"/>
          </a:p>
          <a:p>
            <a:endParaRPr kumimoji="1" lang="ja-JP" altLang="en-US" dirty="0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3645023"/>
            <a:ext cx="5760640" cy="2811293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152" y="2635233"/>
            <a:ext cx="6228152" cy="2815284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/>
              <a:t>BINOM.DIST</a:t>
            </a:r>
            <a:r>
              <a:rPr lang="ja-JP" altLang="ja-JP" dirty="0"/>
              <a:t>関数を用いた計算結果と，検算の結果が一致していることを確認しよう．</a:t>
            </a:r>
            <a:endParaRPr lang="en-US" altLang="ja-JP" dirty="0"/>
          </a:p>
          <a:p>
            <a:endParaRPr kumimoji="1" lang="ja-JP" altLang="en-US" dirty="0"/>
          </a:p>
        </p:txBody>
      </p:sp>
      <p:sp>
        <p:nvSpPr>
          <p:cNvPr id="7" name="角丸四角形 6"/>
          <p:cNvSpPr/>
          <p:nvPr/>
        </p:nvSpPr>
        <p:spPr>
          <a:xfrm>
            <a:off x="4283968" y="2604740"/>
            <a:ext cx="3343200" cy="765617"/>
          </a:xfrm>
          <a:prstGeom prst="roundRect">
            <a:avLst/>
          </a:prstGeom>
          <a:noFill/>
          <a:ln w="571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>
              <a:ln w="38100">
                <a:solidFill>
                  <a:schemeClr val="tx1"/>
                </a:solidFill>
              </a:ln>
            </a:endParaRPr>
          </a:p>
        </p:txBody>
      </p:sp>
      <p:cxnSp>
        <p:nvCxnSpPr>
          <p:cNvPr id="9" name="直線矢印コネクタ 8"/>
          <p:cNvCxnSpPr/>
          <p:nvPr/>
        </p:nvCxnSpPr>
        <p:spPr>
          <a:xfrm flipV="1">
            <a:off x="6444208" y="3529175"/>
            <a:ext cx="1" cy="187626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テキスト ボックス 9"/>
          <p:cNvSpPr txBox="1"/>
          <p:nvPr/>
        </p:nvSpPr>
        <p:spPr>
          <a:xfrm>
            <a:off x="2627784" y="5509107"/>
            <a:ext cx="597150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/>
              <a:t>指数部分の書き方を工夫した．</a:t>
            </a:r>
            <a:endParaRPr kumimoji="1" lang="en-US" altLang="ja-JP" sz="2400" dirty="0"/>
          </a:p>
          <a:p>
            <a:r>
              <a:rPr lang="ja-JP" altLang="en-US" sz="2400" dirty="0"/>
              <a:t>１か所だけこの式を用いれば，あとはコピペ．</a:t>
            </a:r>
            <a:endParaRPr kumimoji="1" lang="ja-JP" altLang="en-US" sz="24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グラフ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最後に，確率分布のグラフを描く．これは詳細を記さないので，各自やって</a:t>
            </a:r>
            <a:r>
              <a:rPr lang="ja-JP" altLang="en-US" dirty="0"/>
              <a:t>おくこと．</a:t>
            </a:r>
            <a:endParaRPr lang="en-US" altLang="ja-JP" dirty="0"/>
          </a:p>
          <a:p>
            <a:endParaRPr kumimoji="1" lang="ja-JP" altLang="en-US" dirty="0"/>
          </a:p>
        </p:txBody>
      </p:sp>
      <p:graphicFrame>
        <p:nvGraphicFramePr>
          <p:cNvPr id="6" name="グラフ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24276802"/>
              </p:ext>
            </p:extLst>
          </p:nvPr>
        </p:nvGraphicFramePr>
        <p:xfrm>
          <a:off x="1475656" y="2852935"/>
          <a:ext cx="5328592" cy="32732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/>
              <a:t>２．エクセルを</a:t>
            </a:r>
            <a:r>
              <a:rPr lang="ja-JP" altLang="en-US" dirty="0"/>
              <a:t>利用した</a:t>
            </a:r>
            <a:br>
              <a:rPr lang="en-US" altLang="ja-JP" dirty="0"/>
            </a:br>
            <a:r>
              <a:rPr lang="ja-JP" altLang="en-US" dirty="0"/>
              <a:t>２項分布の部分和の計算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ja-JP" altLang="ja-JP" dirty="0"/>
              <a:t>２項分布において，特定の成功回数</a:t>
            </a:r>
            <a:r>
              <a:rPr lang="en-US" altLang="ja-JP" dirty="0"/>
              <a:t> </a:t>
            </a:r>
            <a:r>
              <a:rPr lang="en-US" altLang="ja-JP" i="1" dirty="0">
                <a:latin typeface="Times New Roman" pitchFamily="18" charset="0"/>
                <a:cs typeface="Times New Roman" pitchFamily="18" charset="0"/>
              </a:rPr>
              <a:t>k </a:t>
            </a:r>
            <a:r>
              <a:rPr lang="ja-JP" altLang="ja-JP" dirty="0"/>
              <a:t>の確率</a:t>
            </a:r>
            <a:r>
              <a:rPr lang="en-US" altLang="ja-JP" i="1" dirty="0"/>
              <a:t>P</a:t>
            </a:r>
            <a:r>
              <a:rPr lang="en-US" altLang="ja-JP" dirty="0"/>
              <a:t>{</a:t>
            </a:r>
            <a:r>
              <a:rPr lang="en-US" altLang="ja-JP" i="1" dirty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altLang="ja-JP" dirty="0"/>
              <a:t>} </a:t>
            </a:r>
            <a:r>
              <a:rPr lang="ja-JP" altLang="ja-JP" dirty="0"/>
              <a:t>ではなく，</a:t>
            </a:r>
            <a:r>
              <a:rPr lang="en-US" altLang="ja-JP" i="1" dirty="0">
                <a:latin typeface="Times New Roman" pitchFamily="18" charset="0"/>
                <a:cs typeface="Times New Roman" pitchFamily="18" charset="0"/>
              </a:rPr>
              <a:t>k </a:t>
            </a:r>
            <a:r>
              <a:rPr lang="ja-JP" altLang="ja-JP" dirty="0"/>
              <a:t>回以上（あるいは以下）の成功が得られる確率</a:t>
            </a:r>
            <a:r>
              <a:rPr lang="en-US" altLang="ja-JP" dirty="0"/>
              <a:t> </a:t>
            </a:r>
            <a:r>
              <a:rPr lang="en-US" altLang="ja-JP" i="1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altLang="ja-JP" dirty="0"/>
              <a:t>{</a:t>
            </a:r>
            <a:r>
              <a:rPr lang="en-US" altLang="ja-JP" i="1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ja-JP" altLang="ja-JP" dirty="0"/>
              <a:t>≧</a:t>
            </a:r>
            <a:r>
              <a:rPr lang="en-US" altLang="ja-JP" i="1" dirty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altLang="ja-JP" dirty="0"/>
              <a:t>} </a:t>
            </a:r>
            <a:r>
              <a:rPr lang="ja-JP" altLang="ja-JP" dirty="0"/>
              <a:t>（あるいは</a:t>
            </a:r>
            <a:r>
              <a:rPr lang="en-US" altLang="ja-JP" i="1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altLang="ja-JP" dirty="0"/>
              <a:t>{</a:t>
            </a:r>
            <a:r>
              <a:rPr lang="en-US" altLang="ja-JP" i="1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ja-JP" altLang="ja-JP" dirty="0"/>
              <a:t>≦</a:t>
            </a:r>
            <a:r>
              <a:rPr lang="en-US" altLang="ja-JP" i="1" dirty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altLang="ja-JP" dirty="0"/>
              <a:t>}</a:t>
            </a:r>
            <a:r>
              <a:rPr lang="ja-JP" altLang="ja-JP" dirty="0"/>
              <a:t>）が問題となることはしばしばある．</a:t>
            </a:r>
            <a:endParaRPr lang="en-US" altLang="ja-JP" dirty="0"/>
          </a:p>
          <a:p>
            <a:r>
              <a:rPr lang="ja-JP" altLang="ja-JP" dirty="0"/>
              <a:t>テキストの付録の表</a:t>
            </a:r>
            <a:r>
              <a:rPr lang="en-US" altLang="ja-JP" dirty="0"/>
              <a:t>III</a:t>
            </a:r>
            <a:r>
              <a:rPr lang="ja-JP" altLang="ja-JP" dirty="0"/>
              <a:t>（</a:t>
            </a:r>
            <a:r>
              <a:rPr lang="en-US" altLang="ja-JP" dirty="0"/>
              <a:t>p.293</a:t>
            </a:r>
            <a:r>
              <a:rPr lang="ja-JP" altLang="ja-JP" dirty="0"/>
              <a:t>）は，試行回数</a:t>
            </a:r>
            <a:r>
              <a:rPr lang="en-US" altLang="ja-JP" i="1" dirty="0">
                <a:latin typeface="Times New Roman" pitchFamily="18" charset="0"/>
                <a:cs typeface="Times New Roman" pitchFamily="18" charset="0"/>
              </a:rPr>
              <a:t>n </a:t>
            </a:r>
            <a:r>
              <a:rPr lang="ja-JP" altLang="ja-JP" dirty="0"/>
              <a:t>が</a:t>
            </a:r>
            <a:r>
              <a:rPr lang="en-US" altLang="ja-JP" dirty="0"/>
              <a:t>10</a:t>
            </a:r>
            <a:r>
              <a:rPr lang="ja-JP" altLang="ja-JP" dirty="0"/>
              <a:t>までの，「</a:t>
            </a:r>
            <a:r>
              <a:rPr lang="en-US" altLang="ja-JP" i="1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ja-JP" baseline="-25000" dirty="0"/>
              <a:t>0  </a:t>
            </a:r>
            <a:r>
              <a:rPr lang="ja-JP" altLang="ja-JP" dirty="0"/>
              <a:t>回以上の成功」の確率を与えている．</a:t>
            </a:r>
            <a:r>
              <a:rPr lang="en-US" altLang="ja-JP" i="1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ja-JP" baseline="-25000" dirty="0"/>
              <a:t>0 </a:t>
            </a:r>
            <a:r>
              <a:rPr lang="en-US" altLang="ja-JP" dirty="0"/>
              <a:t>= 0 </a:t>
            </a:r>
            <a:r>
              <a:rPr lang="ja-JP" altLang="ja-JP" dirty="0"/>
              <a:t>ならばこの確率は当然１なので，表には</a:t>
            </a:r>
            <a:r>
              <a:rPr lang="en-US" altLang="ja-JP" dirty="0"/>
              <a:t> </a:t>
            </a:r>
            <a:r>
              <a:rPr lang="en-US" altLang="ja-JP" i="1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ja-JP" baseline="-25000" dirty="0"/>
              <a:t>0 </a:t>
            </a:r>
            <a:r>
              <a:rPr lang="en-US" altLang="ja-JP" dirty="0"/>
              <a:t>= 1 </a:t>
            </a:r>
            <a:r>
              <a:rPr lang="ja-JP" altLang="ja-JP" dirty="0"/>
              <a:t>から</a:t>
            </a:r>
            <a:r>
              <a:rPr lang="en-US" altLang="ja-JP" dirty="0"/>
              <a:t> </a:t>
            </a:r>
            <a:r>
              <a:rPr lang="en-US" altLang="ja-JP" i="1" dirty="0">
                <a:latin typeface="Times New Roman" pitchFamily="18" charset="0"/>
                <a:cs typeface="Times New Roman" pitchFamily="18" charset="0"/>
              </a:rPr>
              <a:t>n </a:t>
            </a:r>
            <a:r>
              <a:rPr lang="ja-JP" altLang="ja-JP" dirty="0" err="1"/>
              <a:t>までの</a:t>
            </a:r>
            <a:r>
              <a:rPr lang="ja-JP" altLang="ja-JP" dirty="0"/>
              <a:t>確率が載せられている．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補間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ja-JP" altLang="ja-JP" dirty="0"/>
              <a:t>成功確率</a:t>
            </a:r>
            <a:r>
              <a:rPr lang="en-US" altLang="ja-JP" dirty="0"/>
              <a:t> </a:t>
            </a:r>
            <a:r>
              <a:rPr lang="en-US" altLang="ja-JP" i="1" dirty="0">
                <a:latin typeface="Times New Roman" pitchFamily="18" charset="0"/>
                <a:cs typeface="Times New Roman" pitchFamily="18" charset="0"/>
              </a:rPr>
              <a:t>p </a:t>
            </a:r>
            <a:r>
              <a:rPr lang="ja-JP" altLang="ja-JP" dirty="0"/>
              <a:t>が</a:t>
            </a:r>
            <a:r>
              <a:rPr lang="en-US" altLang="ja-JP" dirty="0"/>
              <a:t>0.5</a:t>
            </a:r>
            <a:r>
              <a:rPr lang="ja-JP" altLang="ja-JP" dirty="0"/>
              <a:t>を超える場合は表に載せられていないので，「成功」と「失敗」を読み替える．（テキスト</a:t>
            </a:r>
            <a:r>
              <a:rPr lang="en-US" altLang="ja-JP" dirty="0"/>
              <a:t> p.100</a:t>
            </a:r>
            <a:r>
              <a:rPr lang="ja-JP" altLang="ja-JP" dirty="0"/>
              <a:t>）</a:t>
            </a:r>
          </a:p>
          <a:p>
            <a:r>
              <a:rPr lang="en-US" altLang="ja-JP" dirty="0"/>
              <a:t>0.5</a:t>
            </a:r>
            <a:r>
              <a:rPr lang="ja-JP" altLang="ja-JP" dirty="0"/>
              <a:t>以下の成功確率で，この表に掲載されていないものに対する部分和</a:t>
            </a:r>
            <a:r>
              <a:rPr lang="en-US" altLang="ja-JP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ja-JP" i="1" dirty="0">
                <a:latin typeface="Times New Roman" pitchFamily="18" charset="0"/>
                <a:cs typeface="Times New Roman" pitchFamily="18" charset="0"/>
              </a:rPr>
              <a:t>s </a:t>
            </a:r>
            <a:r>
              <a:rPr lang="ja-JP" altLang="ja-JP" dirty="0"/>
              <a:t>については，線形補間を行う必要がある．たとえば，テキスト</a:t>
            </a:r>
            <a:r>
              <a:rPr lang="en-US" altLang="ja-JP" dirty="0"/>
              <a:t> p.100 </a:t>
            </a:r>
            <a:r>
              <a:rPr lang="ja-JP" altLang="ja-JP" dirty="0"/>
              <a:t>で説明されている，</a:t>
            </a:r>
            <a:r>
              <a:rPr lang="en-US" altLang="ja-JP" i="1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altLang="ja-JP" i="1" dirty="0"/>
              <a:t> </a:t>
            </a:r>
            <a:r>
              <a:rPr lang="en-US" altLang="ja-JP" dirty="0"/>
              <a:t>= 10, </a:t>
            </a:r>
            <a:r>
              <a:rPr lang="en-US" altLang="ja-JP" i="1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altLang="ja-JP" i="1" dirty="0"/>
              <a:t> </a:t>
            </a:r>
            <a:r>
              <a:rPr lang="en-US" altLang="ja-JP" dirty="0"/>
              <a:t>= 0.33, </a:t>
            </a:r>
            <a:r>
              <a:rPr lang="en-US" altLang="ja-JP" i="1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ja-JP" baseline="-25000" dirty="0"/>
              <a:t>0 </a:t>
            </a:r>
            <a:r>
              <a:rPr lang="en-US" altLang="ja-JP" dirty="0"/>
              <a:t>= 3</a:t>
            </a:r>
            <a:r>
              <a:rPr lang="ja-JP" altLang="ja-JP" dirty="0"/>
              <a:t>の場合，表</a:t>
            </a:r>
            <a:r>
              <a:rPr lang="en-US" altLang="ja-JP" dirty="0"/>
              <a:t>III</a:t>
            </a:r>
            <a:r>
              <a:rPr lang="ja-JP" altLang="ja-JP" dirty="0"/>
              <a:t>にあるのは，</a:t>
            </a:r>
            <a:r>
              <a:rPr lang="en-US" altLang="ja-JP" i="1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altLang="ja-JP" i="1" dirty="0"/>
              <a:t> </a:t>
            </a:r>
            <a:r>
              <a:rPr lang="en-US" altLang="ja-JP" dirty="0"/>
              <a:t>= 0.30 </a:t>
            </a:r>
            <a:r>
              <a:rPr lang="ja-JP" altLang="ja-JP" dirty="0"/>
              <a:t>に対応する</a:t>
            </a:r>
            <a:r>
              <a:rPr lang="en-US" altLang="ja-JP" dirty="0"/>
              <a:t> 0.6172 </a:t>
            </a:r>
            <a:r>
              <a:rPr lang="ja-JP" altLang="ja-JP" dirty="0"/>
              <a:t>と，</a:t>
            </a:r>
            <a:r>
              <a:rPr lang="en-US" altLang="ja-JP" i="1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altLang="ja-JP" i="1" dirty="0"/>
              <a:t> </a:t>
            </a:r>
            <a:r>
              <a:rPr lang="en-US" altLang="ja-JP" dirty="0"/>
              <a:t>= 0.35 </a:t>
            </a:r>
            <a:r>
              <a:rPr lang="ja-JP" altLang="ja-JP" dirty="0"/>
              <a:t>に対応する</a:t>
            </a:r>
            <a:r>
              <a:rPr lang="en-US" altLang="ja-JP" dirty="0"/>
              <a:t> 0.7384 </a:t>
            </a:r>
            <a:r>
              <a:rPr lang="ja-JP" altLang="ja-JP" dirty="0"/>
              <a:t>である．よって，</a:t>
            </a:r>
            <a:r>
              <a:rPr lang="ja-JP" altLang="en-US" dirty="0"/>
              <a:t>・・・</a:t>
            </a:r>
            <a:endParaRPr lang="ja-JP" altLang="ja-JP" dirty="0"/>
          </a:p>
          <a:p>
            <a:endParaRPr kumimoji="1" lang="ja-JP" alt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以下の比例式を解いて，</a:t>
            </a:r>
            <a:r>
              <a:rPr kumimoji="1" lang="en-US" altLang="ja-JP" i="1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kumimoji="1" lang="en-US" altLang="ja-JP" dirty="0"/>
              <a:t> = 0.6972 </a:t>
            </a:r>
            <a:r>
              <a:rPr kumimoji="1" lang="ja-JP" altLang="en-US" dirty="0"/>
              <a:t>を得る．この比例式の意味は次のページ．</a:t>
            </a:r>
          </a:p>
        </p:txBody>
      </p:sp>
      <p:graphicFrame>
        <p:nvGraphicFramePr>
          <p:cNvPr id="4" name="オブジェクト 3"/>
          <p:cNvGraphicFramePr>
            <a:graphicFrameLocks noChangeAspect="1"/>
          </p:cNvGraphicFramePr>
          <p:nvPr/>
        </p:nvGraphicFramePr>
        <p:xfrm>
          <a:off x="1547664" y="2924944"/>
          <a:ext cx="5368925" cy="1136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5" name="数式" r:id="rId3" imgW="2044440" imgH="431640" progId="Equation.3">
                  <p:embed/>
                </p:oleObj>
              </mc:Choice>
              <mc:Fallback>
                <p:oleObj name="数式" r:id="rId3" imgW="2044440" imgH="4316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7664" y="2924944"/>
                        <a:ext cx="5368925" cy="1136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コンテンツ プレースホルダ 3" descr="binom_08.png"/>
          <p:cNvPicPr>
            <a:picLocks noGrp="1" noChangeAspect="1"/>
          </p:cNvPicPr>
          <p:nvPr>
            <p:ph idx="4294967295"/>
          </p:nvPr>
        </p:nvPicPr>
        <p:blipFill>
          <a:blip r:embed="rId2" cstate="print"/>
          <a:stretch>
            <a:fillRect/>
          </a:stretch>
        </p:blipFill>
        <p:spPr>
          <a:xfrm>
            <a:off x="863588" y="764704"/>
            <a:ext cx="7416824" cy="5006228"/>
          </a:xfr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ja-JP" dirty="0"/>
              <a:t>BINOM.DIST</a:t>
            </a:r>
            <a:r>
              <a:rPr kumimoji="1" lang="ja-JP" altLang="en-US" dirty="0"/>
              <a:t>関数による部分和の計算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ja-JP" altLang="ja-JP" dirty="0"/>
              <a:t>エクセルの</a:t>
            </a:r>
            <a:r>
              <a:rPr lang="en-US" altLang="ja-JP" dirty="0"/>
              <a:t>BINOM.DIST</a:t>
            </a:r>
            <a:r>
              <a:rPr lang="ja-JP" altLang="ja-JP" dirty="0"/>
              <a:t>関数は，最後の引数（関数への入力値）に</a:t>
            </a:r>
            <a:r>
              <a:rPr lang="en-US" altLang="ja-JP" dirty="0"/>
              <a:t> TRUE </a:t>
            </a:r>
            <a:r>
              <a:rPr lang="ja-JP" altLang="ja-JP" dirty="0"/>
              <a:t>を指定することで，２項分布の部分和を求めるために用いることができる．ただし，テキスト付録の表</a:t>
            </a:r>
            <a:r>
              <a:rPr lang="en-US" altLang="ja-JP" dirty="0"/>
              <a:t>III</a:t>
            </a:r>
            <a:r>
              <a:rPr lang="ja-JP" altLang="ja-JP" dirty="0"/>
              <a:t>と異なり，この関数は</a:t>
            </a:r>
            <a:r>
              <a:rPr lang="ja-JP" altLang="ja-JP" u="sng" dirty="0"/>
              <a:t>成功回数が</a:t>
            </a:r>
            <a:r>
              <a:rPr lang="en-US" altLang="ja-JP" u="sng" dirty="0"/>
              <a:t> </a:t>
            </a:r>
            <a:r>
              <a:rPr lang="en-US" altLang="ja-JP" i="1" u="sng" dirty="0">
                <a:latin typeface="Times New Roman" pitchFamily="18" charset="0"/>
                <a:cs typeface="Times New Roman" pitchFamily="18" charset="0"/>
              </a:rPr>
              <a:t>k </a:t>
            </a:r>
            <a:r>
              <a:rPr lang="ja-JP" altLang="ja-JP" u="sng" dirty="0"/>
              <a:t>回「以下」の確率</a:t>
            </a:r>
            <a:r>
              <a:rPr lang="ja-JP" altLang="ja-JP" dirty="0"/>
              <a:t>を返す．</a:t>
            </a:r>
            <a:endParaRPr lang="en-US" altLang="ja-JP" dirty="0"/>
          </a:p>
          <a:p>
            <a:r>
              <a:rPr lang="ja-JP" altLang="ja-JP" dirty="0"/>
              <a:t>たとえば，</a:t>
            </a:r>
            <a:r>
              <a:rPr lang="en-US" altLang="ja-JP" dirty="0"/>
              <a:t>BINOM.DIST(3,10,1/6,TRUE) </a:t>
            </a:r>
            <a:r>
              <a:rPr lang="ja-JP" altLang="ja-JP" dirty="0"/>
              <a:t>は，成功確率</a:t>
            </a:r>
            <a:r>
              <a:rPr lang="en-US" altLang="ja-JP" dirty="0"/>
              <a:t>1/6</a:t>
            </a:r>
            <a:r>
              <a:rPr lang="ja-JP" altLang="ja-JP" dirty="0"/>
              <a:t>の試行を</a:t>
            </a:r>
            <a:r>
              <a:rPr lang="en-US" altLang="ja-JP" dirty="0"/>
              <a:t>10</a:t>
            </a:r>
            <a:r>
              <a:rPr lang="ja-JP" altLang="ja-JP" dirty="0"/>
              <a:t>回繰り返すとき，成功回数が３回以下（</a:t>
            </a:r>
            <a:r>
              <a:rPr lang="en-US" altLang="ja-JP" dirty="0"/>
              <a:t>0, 1, 2, 3</a:t>
            </a:r>
            <a:r>
              <a:rPr lang="ja-JP" altLang="ja-JP" dirty="0"/>
              <a:t>回のいずれか）である確率を返す．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/>
              <a:t>１．エクセルを利用した</a:t>
            </a:r>
            <a:br>
              <a:rPr kumimoji="1" lang="en-US" altLang="ja-JP" dirty="0"/>
            </a:br>
            <a:r>
              <a:rPr kumimoji="1" lang="ja-JP" altLang="en-US" dirty="0"/>
              <a:t>２項分布における成功確率の計算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/>
              <a:t>ベルヌーイ試行おいて </a:t>
            </a:r>
            <a:r>
              <a:rPr lang="en-US" altLang="ja-JP" i="1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ja-JP" dirty="0"/>
              <a:t> </a:t>
            </a:r>
            <a:r>
              <a:rPr lang="ja-JP" altLang="en-US" dirty="0"/>
              <a:t>回成功する確率</a:t>
            </a:r>
            <a:r>
              <a:rPr lang="en-US" altLang="ja-JP" i="1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altLang="ja-JP" dirty="0"/>
              <a:t>{</a:t>
            </a:r>
            <a:r>
              <a:rPr lang="en-US" altLang="ja-JP" i="1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ja-JP" dirty="0"/>
              <a:t>=</a:t>
            </a:r>
            <a:r>
              <a:rPr lang="en-US" altLang="ja-JP" i="1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ja-JP" dirty="0"/>
              <a:t>} </a:t>
            </a:r>
            <a:r>
              <a:rPr lang="ja-JP" altLang="en-US" dirty="0"/>
              <a:t>は，エクセルの </a:t>
            </a:r>
            <a:r>
              <a:rPr lang="en-US" altLang="ja-JP" dirty="0"/>
              <a:t>BINOM.DIST </a:t>
            </a:r>
            <a:r>
              <a:rPr lang="ja-JP" altLang="en-US" dirty="0"/>
              <a:t>関数を用いて求められる．この関数名の由来は </a:t>
            </a:r>
            <a:r>
              <a:rPr lang="en-US" altLang="ja-JP" dirty="0"/>
              <a:t>Binomial Distribution </a:t>
            </a:r>
            <a:r>
              <a:rPr lang="ja-JP" altLang="en-US" dirty="0"/>
              <a:t>（２項分布）である．</a:t>
            </a:r>
            <a:endParaRPr lang="en-US" altLang="ja-JP" dirty="0"/>
          </a:p>
          <a:p>
            <a:r>
              <a:rPr lang="ja-JP" altLang="en-US" dirty="0"/>
              <a:t>例題：</a:t>
            </a:r>
            <a:r>
              <a:rPr kumimoji="1" lang="ja-JP" altLang="en-US" dirty="0"/>
              <a:t>サイコロ</a:t>
            </a:r>
            <a:r>
              <a:rPr lang="ja-JP" altLang="en-US" dirty="0"/>
              <a:t>を投げる．１の目がでることを「成功」とする．３回投げた時の成功回数の確率分布は，２項分布となる．テキスト表３（</a:t>
            </a:r>
            <a:r>
              <a:rPr lang="en-US" altLang="ja-JP" dirty="0"/>
              <a:t>p.95</a:t>
            </a:r>
            <a:r>
              <a:rPr lang="ja-JP" altLang="en-US" dirty="0"/>
              <a:t>），図２（</a:t>
            </a:r>
            <a:r>
              <a:rPr lang="en-US" altLang="ja-JP" dirty="0"/>
              <a:t>p.96</a:t>
            </a:r>
            <a:r>
              <a:rPr lang="ja-JP" altLang="en-US" dirty="0"/>
              <a:t>）参照．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ja-JP" dirty="0"/>
              <a:t>BINOMDIST</a:t>
            </a:r>
            <a:r>
              <a:rPr lang="ja-JP" altLang="en-US" dirty="0"/>
              <a:t>関数による部分和の計算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ja-JP" altLang="ja-JP" dirty="0"/>
              <a:t>さいころを３回投げて，１の目が出</a:t>
            </a:r>
            <a:r>
              <a:rPr lang="ja-JP" altLang="en-US" dirty="0"/>
              <a:t>る</a:t>
            </a:r>
            <a:r>
              <a:rPr lang="ja-JP" altLang="ja-JP" dirty="0"/>
              <a:t>「成功」が</a:t>
            </a:r>
            <a:r>
              <a:rPr lang="en-US" altLang="ja-JP" dirty="0"/>
              <a:t> </a:t>
            </a:r>
            <a:r>
              <a:rPr lang="en-US" altLang="ja-JP" i="1" dirty="0">
                <a:latin typeface="Times New Roman" pitchFamily="18" charset="0"/>
                <a:cs typeface="Times New Roman" pitchFamily="18" charset="0"/>
              </a:rPr>
              <a:t>k </a:t>
            </a:r>
            <a:r>
              <a:rPr lang="ja-JP" altLang="ja-JP" dirty="0"/>
              <a:t>回以上である確率を，</a:t>
            </a:r>
            <a:r>
              <a:rPr lang="en-US" altLang="ja-JP" dirty="0"/>
              <a:t>BINOM.DIST</a:t>
            </a:r>
            <a:r>
              <a:rPr lang="ja-JP" altLang="ja-JP" dirty="0"/>
              <a:t>関数を用いて求めよう．</a:t>
            </a:r>
            <a:r>
              <a:rPr lang="en-US" altLang="ja-JP" i="1" dirty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altLang="ja-JP" i="1" dirty="0"/>
              <a:t> </a:t>
            </a:r>
            <a:r>
              <a:rPr lang="ja-JP" altLang="ja-JP" dirty="0"/>
              <a:t>の値が１から３までについて２項分布の部分和を計算する</a:t>
            </a:r>
            <a:r>
              <a:rPr lang="ja-JP" altLang="en-US" dirty="0"/>
              <a:t>（</a:t>
            </a:r>
            <a:r>
              <a:rPr lang="ja-JP" altLang="ja-JP" dirty="0"/>
              <a:t> ０回以上の成功確率は１ </a:t>
            </a:r>
            <a:r>
              <a:rPr lang="ja-JP" altLang="en-US" dirty="0"/>
              <a:t>）</a:t>
            </a:r>
            <a:r>
              <a:rPr lang="ja-JP" altLang="ja-JP" dirty="0"/>
              <a:t>．たとえば，</a:t>
            </a:r>
            <a:r>
              <a:rPr lang="ja-JP" altLang="en-US" dirty="0"/>
              <a:t>２</a:t>
            </a:r>
            <a:r>
              <a:rPr lang="ja-JP" altLang="ja-JP" dirty="0"/>
              <a:t>回以上の成功確率は，</a:t>
            </a:r>
            <a:br>
              <a:rPr lang="en-US" altLang="ja-JP" dirty="0"/>
            </a:br>
            <a:r>
              <a:rPr lang="en-US" altLang="ja-JP" dirty="0"/>
              <a:t>1 – BINOM.DIST(</a:t>
            </a:r>
            <a:r>
              <a:rPr lang="en-US" altLang="ja-JP" dirty="0">
                <a:solidFill>
                  <a:srgbClr val="FF0000"/>
                </a:solidFill>
              </a:rPr>
              <a:t>1</a:t>
            </a:r>
            <a:r>
              <a:rPr lang="en-US" altLang="ja-JP" dirty="0"/>
              <a:t>, 3, 1/6, </a:t>
            </a:r>
            <a:r>
              <a:rPr lang="en-US" altLang="ja-JP" dirty="0">
                <a:solidFill>
                  <a:srgbClr val="FF0000"/>
                </a:solidFill>
              </a:rPr>
              <a:t>TRUE</a:t>
            </a:r>
            <a:r>
              <a:rPr lang="en-US" altLang="ja-JP" dirty="0"/>
              <a:t>) </a:t>
            </a:r>
            <a:r>
              <a:rPr lang="ja-JP" altLang="ja-JP" dirty="0"/>
              <a:t>として計算できる</a:t>
            </a:r>
            <a:r>
              <a:rPr lang="ja-JP" altLang="en-US" dirty="0"/>
              <a:t>．</a:t>
            </a:r>
            <a:endParaRPr kumimoji="1" lang="ja-JP" altLang="en-US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843808" y="5733256"/>
            <a:ext cx="37802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/>
              <a:t>成功回数が</a:t>
            </a:r>
            <a:r>
              <a:rPr lang="ja-JP" altLang="en-US" sz="2400" dirty="0"/>
              <a:t>１</a:t>
            </a:r>
            <a:r>
              <a:rPr kumimoji="1" lang="ja-JP" altLang="en-US" sz="2400" dirty="0"/>
              <a:t>回以下の確率</a:t>
            </a:r>
          </a:p>
        </p:txBody>
      </p:sp>
      <p:cxnSp>
        <p:nvCxnSpPr>
          <p:cNvPr id="8" name="直線矢印コネクタ 7"/>
          <p:cNvCxnSpPr/>
          <p:nvPr/>
        </p:nvCxnSpPr>
        <p:spPr>
          <a:xfrm rot="5400000" flipH="1" flipV="1">
            <a:off x="4068738" y="5417322"/>
            <a:ext cx="576064" cy="15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線コネクタ 5"/>
          <p:cNvCxnSpPr/>
          <p:nvPr/>
        </p:nvCxnSpPr>
        <p:spPr>
          <a:xfrm>
            <a:off x="1547664" y="5085184"/>
            <a:ext cx="4608512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390" y="3724404"/>
            <a:ext cx="6286633" cy="2401759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ja-JP" dirty="0"/>
              <a:t>BINOM.DIST</a:t>
            </a:r>
            <a:r>
              <a:rPr lang="ja-JP" altLang="en-US" dirty="0"/>
              <a:t>関数による部分和の計算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/>
              <a:t>２回以上の成功確率</a:t>
            </a:r>
            <a:br>
              <a:rPr lang="en-US" altLang="ja-JP" dirty="0"/>
            </a:br>
            <a:r>
              <a:rPr lang="en-US" altLang="ja-JP" dirty="0"/>
              <a:t>1 – BINOM.DIST(</a:t>
            </a:r>
            <a:r>
              <a:rPr lang="en-US" altLang="ja-JP" dirty="0">
                <a:solidFill>
                  <a:srgbClr val="FF0000"/>
                </a:solidFill>
              </a:rPr>
              <a:t>1</a:t>
            </a:r>
            <a:r>
              <a:rPr lang="en-US" altLang="ja-JP" dirty="0"/>
              <a:t>, 3, 1/6, </a:t>
            </a:r>
            <a:r>
              <a:rPr lang="en-US" altLang="ja-JP" dirty="0">
                <a:solidFill>
                  <a:srgbClr val="FF0000"/>
                </a:solidFill>
              </a:rPr>
              <a:t>TRUE</a:t>
            </a:r>
            <a:r>
              <a:rPr lang="en-US" altLang="ja-JP" dirty="0"/>
              <a:t>)</a:t>
            </a:r>
          </a:p>
          <a:p>
            <a:r>
              <a:rPr lang="ja-JP" altLang="ja-JP" dirty="0"/>
              <a:t>最初の引数である</a:t>
            </a:r>
            <a:r>
              <a:rPr lang="ja-JP" altLang="en-US" dirty="0"/>
              <a:t> </a:t>
            </a:r>
            <a:r>
              <a:rPr lang="en-US" altLang="ja-JP" dirty="0"/>
              <a:t>1 </a:t>
            </a:r>
            <a:r>
              <a:rPr lang="ja-JP" altLang="ja-JP" dirty="0"/>
              <a:t>のかわりに，</a:t>
            </a:r>
            <a:br>
              <a:rPr lang="en-US" altLang="ja-JP" dirty="0"/>
            </a:br>
            <a:r>
              <a:rPr lang="ja-JP" altLang="ja-JP" dirty="0"/>
              <a:t>下図では</a:t>
            </a:r>
            <a:r>
              <a:rPr lang="en-US" altLang="ja-JP" dirty="0"/>
              <a:t> A4 – 1 </a:t>
            </a:r>
            <a:r>
              <a:rPr lang="ja-JP" altLang="ja-JP" dirty="0"/>
              <a:t>と入力している</a:t>
            </a:r>
            <a:r>
              <a:rPr lang="ja-JP" altLang="en-US" dirty="0"/>
              <a:t>．</a:t>
            </a:r>
            <a:endParaRPr lang="en-US" altLang="ja-JP" dirty="0"/>
          </a:p>
        </p:txBody>
      </p:sp>
      <p:sp>
        <p:nvSpPr>
          <p:cNvPr id="6" name="角丸四角形 5"/>
          <p:cNvSpPr/>
          <p:nvPr/>
        </p:nvSpPr>
        <p:spPr>
          <a:xfrm>
            <a:off x="4507700" y="4832285"/>
            <a:ext cx="1008112" cy="288032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8" name="直線矢印コネクタ 7"/>
          <p:cNvCxnSpPr/>
          <p:nvPr/>
        </p:nvCxnSpPr>
        <p:spPr>
          <a:xfrm flipH="1">
            <a:off x="5724128" y="4976300"/>
            <a:ext cx="1451539" cy="1147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テキスト ボックス 8"/>
          <p:cNvSpPr txBox="1"/>
          <p:nvPr/>
        </p:nvSpPr>
        <p:spPr>
          <a:xfrm>
            <a:off x="7175667" y="4653135"/>
            <a:ext cx="146386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ここは直接に</a:t>
            </a:r>
            <a:endParaRPr kumimoji="1" lang="en-US" altLang="ja-JP" dirty="0"/>
          </a:p>
          <a:p>
            <a:r>
              <a:rPr lang="ja-JP" altLang="en-US" dirty="0"/>
              <a:t>「１」を入力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ja-JP" dirty="0"/>
              <a:t>BINOM.DIST</a:t>
            </a:r>
            <a:r>
              <a:rPr lang="ja-JP" altLang="en-US" dirty="0"/>
              <a:t>関数による部分和の計算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/>
              <a:t>下図のように，２項分布の部分和（</a:t>
            </a:r>
            <a:r>
              <a:rPr lang="en-US" altLang="ja-JP" i="1" dirty="0">
                <a:latin typeface="Times New Roman" pitchFamily="18" charset="0"/>
                <a:cs typeface="Times New Roman" pitchFamily="18" charset="0"/>
              </a:rPr>
              <a:t>k </a:t>
            </a:r>
            <a:r>
              <a:rPr lang="ja-JP" altLang="en-US" dirty="0"/>
              <a:t>回以上成功する確率）が計算できる</a:t>
            </a:r>
            <a:r>
              <a:rPr lang="ja-JP" altLang="ja-JP" dirty="0"/>
              <a:t>．</a:t>
            </a:r>
          </a:p>
          <a:p>
            <a:endParaRPr kumimoji="1" lang="ja-JP" altLang="en-US" dirty="0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2843863"/>
            <a:ext cx="6357530" cy="2601361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検算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ja-JP" dirty="0"/>
              <a:t>検算は容易である．部分和を構成する</a:t>
            </a:r>
            <a:r>
              <a:rPr lang="en-US" altLang="ja-JP" i="1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altLang="ja-JP" dirty="0"/>
              <a:t>{</a:t>
            </a:r>
            <a:r>
              <a:rPr lang="en-US" altLang="ja-JP" i="1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ja-JP" dirty="0"/>
              <a:t>} </a:t>
            </a:r>
            <a:r>
              <a:rPr lang="ja-JP" altLang="ja-JP" dirty="0"/>
              <a:t>をすべて加えればよい．たとえば，１回以上成功する確率は，</a:t>
            </a:r>
            <a:r>
              <a:rPr lang="en-US" altLang="ja-JP" i="1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altLang="ja-JP" dirty="0"/>
              <a:t>{1}+</a:t>
            </a:r>
            <a:r>
              <a:rPr lang="en-US" altLang="ja-JP" i="1" dirty="0"/>
              <a:t> </a:t>
            </a:r>
            <a:r>
              <a:rPr lang="en-US" altLang="ja-JP" i="1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altLang="ja-JP" dirty="0"/>
              <a:t>{2}+</a:t>
            </a:r>
            <a:r>
              <a:rPr lang="en-US" altLang="ja-JP" i="1" dirty="0"/>
              <a:t> </a:t>
            </a:r>
            <a:r>
              <a:rPr lang="en-US" altLang="ja-JP" i="1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altLang="ja-JP" dirty="0"/>
              <a:t>{3}</a:t>
            </a:r>
            <a:r>
              <a:rPr lang="ja-JP" altLang="ja-JP" dirty="0"/>
              <a:t>で求められる．</a:t>
            </a:r>
            <a:endParaRPr lang="en-US" altLang="ja-JP" dirty="0"/>
          </a:p>
          <a:p>
            <a:endParaRPr lang="ja-JP" altLang="ja-JP" dirty="0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80" y="3429000"/>
            <a:ext cx="5803456" cy="2592288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エクセルシートの準備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「成功回数」「２項係数」「</a:t>
            </a:r>
            <a:r>
              <a:rPr lang="ja-JP" altLang="en-US" dirty="0"/>
              <a:t>成功確率</a:t>
            </a:r>
            <a:r>
              <a:rPr kumimoji="1" lang="en-US" altLang="ja-JP" i="1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kumimoji="1" lang="en-US" altLang="ja-JP" dirty="0"/>
              <a:t>{</a:t>
            </a:r>
            <a:r>
              <a:rPr kumimoji="1" lang="en-US" altLang="ja-JP" i="1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kumimoji="1" lang="en-US" altLang="ja-JP" dirty="0"/>
              <a:t>}</a:t>
            </a:r>
            <a:r>
              <a:rPr kumimoji="1" lang="ja-JP" altLang="en-US" dirty="0"/>
              <a:t>」を記録する列を用意する．サイコロは３回投げるので，成功回数は０回から３回である．</a:t>
            </a:r>
            <a:endParaRPr kumimoji="1" lang="en-US" altLang="ja-JP" dirty="0"/>
          </a:p>
          <a:p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436096" y="3462392"/>
            <a:ext cx="327220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/>
              <a:t>BINOM.DIST </a:t>
            </a:r>
            <a:r>
              <a:rPr lang="ja-JP" altLang="en-US" sz="2400" dirty="0"/>
              <a:t>関数で </a:t>
            </a:r>
            <a:r>
              <a:rPr lang="en-US" altLang="ja-JP" sz="2400" i="1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altLang="ja-JP" sz="2400" dirty="0"/>
              <a:t>{</a:t>
            </a:r>
            <a:r>
              <a:rPr lang="en-US" altLang="ja-JP" sz="2400" i="1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ja-JP" sz="2400" dirty="0"/>
              <a:t>} </a:t>
            </a:r>
            <a:r>
              <a:rPr lang="ja-JP" altLang="en-US" sz="2400" dirty="0"/>
              <a:t>を求めることができる．</a:t>
            </a:r>
            <a:endParaRPr lang="en-US" altLang="ja-JP" sz="2400" dirty="0"/>
          </a:p>
          <a:p>
            <a:r>
              <a:rPr lang="ja-JP" altLang="en-US" sz="2400" dirty="0"/>
              <a:t>２項係数は，</a:t>
            </a:r>
            <a:endParaRPr lang="en-US" altLang="ja-JP" sz="2400" dirty="0"/>
          </a:p>
          <a:p>
            <a:r>
              <a:rPr lang="ja-JP" altLang="en-US" sz="2400" dirty="0"/>
              <a:t>テキスト表３との照合の</a:t>
            </a:r>
            <a:endParaRPr lang="en-US" altLang="ja-JP" sz="2400" dirty="0"/>
          </a:p>
          <a:p>
            <a:r>
              <a:rPr lang="ja-JP" altLang="en-US" sz="2400" dirty="0"/>
              <a:t>ためと，後で行う検算の</a:t>
            </a:r>
            <a:endParaRPr lang="en-US" altLang="ja-JP" sz="2400" dirty="0"/>
          </a:p>
          <a:p>
            <a:r>
              <a:rPr lang="ja-JP" altLang="en-US" sz="2400" dirty="0"/>
              <a:t>ために入れてある．</a:t>
            </a:r>
            <a:endParaRPr kumimoji="1" lang="ja-JP" altLang="en-US" sz="2400" dirty="0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3182733"/>
            <a:ext cx="4464496" cy="3133217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COMBIN </a:t>
            </a:r>
            <a:r>
              <a:rPr kumimoji="1" lang="ja-JP" altLang="en-US" dirty="0"/>
              <a:t>関数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すべて成功あるいはすべて失敗という試行結果の系列は１通りしかない．</a:t>
            </a:r>
            <a:endParaRPr kumimoji="1" lang="en-US" altLang="ja-JP" dirty="0"/>
          </a:p>
          <a:p>
            <a:r>
              <a:rPr lang="ja-JP" altLang="en-US" dirty="0"/>
              <a:t>その他は複数とおりの系列がある．２項係数はいくつの系列があるかを表す．</a:t>
            </a:r>
            <a:endParaRPr lang="en-US" altLang="ja-JP" dirty="0"/>
          </a:p>
          <a:p>
            <a:r>
              <a:rPr kumimoji="1" lang="ja-JP" altLang="en-US" dirty="0"/>
              <a:t>２項係数を計算するエクセルの関数は </a:t>
            </a:r>
            <a:r>
              <a:rPr kumimoji="1" lang="en-US" altLang="ja-JP" dirty="0"/>
              <a:t>COMBIN </a:t>
            </a:r>
            <a:r>
              <a:rPr kumimoji="1" lang="ja-JP" altLang="en-US" dirty="0"/>
              <a:t>関数で</a:t>
            </a:r>
            <a:r>
              <a:rPr lang="ja-JP" altLang="en-US" dirty="0"/>
              <a:t>ある．たとえば，</a:t>
            </a:r>
            <a:br>
              <a:rPr lang="en-US" altLang="ja-JP" dirty="0"/>
            </a:br>
            <a:r>
              <a:rPr lang="en-US" altLang="ja-JP" dirty="0"/>
              <a:t>COMBIN(3, 2) </a:t>
            </a:r>
            <a:r>
              <a:rPr lang="ja-JP" altLang="en-US" dirty="0"/>
              <a:t>は，</a:t>
            </a:r>
            <a:r>
              <a:rPr lang="en-US" altLang="ja-JP" baseline="-25000" dirty="0"/>
              <a:t>3</a:t>
            </a:r>
            <a:r>
              <a:rPr lang="en-US" altLang="ja-JP" i="1" dirty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altLang="ja-JP" baseline="-25000" dirty="0"/>
              <a:t>2</a:t>
            </a:r>
            <a:r>
              <a:rPr lang="en-US" altLang="ja-JP" dirty="0"/>
              <a:t> </a:t>
            </a:r>
            <a:r>
              <a:rPr lang="ja-JP" altLang="en-US" dirty="0"/>
              <a:t>を計算して，３を返す．</a:t>
            </a:r>
            <a:endParaRPr lang="en-US" altLang="ja-JP" dirty="0"/>
          </a:p>
          <a:p>
            <a:pPr lvl="1"/>
            <a:r>
              <a:rPr kumimoji="1" lang="ja-JP" altLang="en-US" dirty="0"/>
              <a:t>この関数名の由来は </a:t>
            </a:r>
            <a:r>
              <a:rPr kumimoji="1" lang="en-US" altLang="ja-JP" dirty="0"/>
              <a:t>COMBINATION </a:t>
            </a:r>
            <a:r>
              <a:rPr kumimoji="1" lang="ja-JP" altLang="en-US" dirty="0"/>
              <a:t>である．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/>
              <a:t>２項係数の計算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i="1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kumimoji="1" lang="en-US" altLang="ja-JP" dirty="0"/>
              <a:t> </a:t>
            </a:r>
            <a:r>
              <a:rPr kumimoji="1" lang="ja-JP" altLang="en-US" dirty="0"/>
              <a:t>回の試行で</a:t>
            </a:r>
            <a:r>
              <a:rPr kumimoji="1" lang="ja-JP" alt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1" lang="en-US" altLang="ja-JP" i="1" dirty="0">
                <a:latin typeface="Times New Roman" pitchFamily="18" charset="0"/>
                <a:cs typeface="Times New Roman" pitchFamily="18" charset="0"/>
              </a:rPr>
              <a:t>x </a:t>
            </a:r>
            <a:r>
              <a:rPr kumimoji="1" lang="ja-JP" altLang="en-US" dirty="0"/>
              <a:t>回成功する系列の数（２項係数）を計算する式は，</a:t>
            </a:r>
            <a:r>
              <a:rPr kumimoji="1" lang="en-US" altLang="ja-JP" dirty="0"/>
              <a:t>=COMBIN(</a:t>
            </a:r>
            <a:r>
              <a:rPr kumimoji="1" lang="en-US" altLang="ja-JP" i="1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kumimoji="1" lang="en-US" altLang="ja-JP" dirty="0"/>
              <a:t>, </a:t>
            </a:r>
            <a:r>
              <a:rPr kumimoji="1" lang="en-US" altLang="ja-JP" i="1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kumimoji="1" lang="en-US" altLang="ja-JP" dirty="0"/>
              <a:t>) </a:t>
            </a:r>
            <a:r>
              <a:rPr kumimoji="1" lang="ja-JP" altLang="en-US" dirty="0"/>
              <a:t>である．</a:t>
            </a:r>
            <a:r>
              <a:rPr lang="ja-JP" altLang="en-US" dirty="0"/>
              <a:t>たとえば，サイコロ投げ（１が成功）を３回行って１回成功する系列の数を求めるには，以下のように </a:t>
            </a:r>
            <a:r>
              <a:rPr lang="en-US" altLang="ja-JP" dirty="0"/>
              <a:t>=COMBIN(3, 1) </a:t>
            </a:r>
            <a:r>
              <a:rPr lang="ja-JP" altLang="en-US" dirty="0"/>
              <a:t>と入力する．</a:t>
            </a:r>
            <a:endParaRPr lang="en-US" altLang="ja-JP" dirty="0"/>
          </a:p>
          <a:p>
            <a:endParaRPr kumimoji="1" lang="ja-JP" altLang="en-US" dirty="0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80" y="4149080"/>
            <a:ext cx="4633714" cy="2376264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２項係数を計算する列で，それぞれの成功回数（０回から３回）に対応する２項係数を計算する．</a:t>
            </a:r>
            <a:r>
              <a:rPr kumimoji="1" lang="en-US" altLang="ja-JP" dirty="0"/>
              <a:t>COMBIN(3, 0) </a:t>
            </a:r>
            <a:r>
              <a:rPr kumimoji="1" lang="ja-JP" altLang="en-US" dirty="0"/>
              <a:t>から </a:t>
            </a:r>
            <a:r>
              <a:rPr kumimoji="1" lang="en-US" altLang="ja-JP" dirty="0"/>
              <a:t>COMBIN (3, 3) </a:t>
            </a:r>
            <a:r>
              <a:rPr lang="ja-JP" altLang="en-US" dirty="0" err="1"/>
              <a:t>までを</a:t>
            </a:r>
            <a:r>
              <a:rPr lang="ja-JP" altLang="en-US" dirty="0"/>
              <a:t>順に入力すると，下図のようになる．</a:t>
            </a:r>
            <a:endParaRPr lang="en-US" altLang="ja-JP" dirty="0"/>
          </a:p>
          <a:p>
            <a:endParaRPr lang="en-US" altLang="ja-JP" dirty="0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3717032"/>
            <a:ext cx="5040560" cy="2649526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参考：</a:t>
            </a:r>
            <a:r>
              <a:rPr kumimoji="1" lang="en-US" altLang="ja-JP" dirty="0"/>
              <a:t>PERMUT </a:t>
            </a:r>
            <a:r>
              <a:rPr kumimoji="1" lang="ja-JP" altLang="en-US" dirty="0"/>
              <a:t>関数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/>
              <a:t>COMBIN </a:t>
            </a:r>
            <a:r>
              <a:rPr kumimoji="1" lang="ja-JP" altLang="en-US" dirty="0"/>
              <a:t>関数は，</a:t>
            </a:r>
            <a:r>
              <a:rPr kumimoji="1" lang="en-US" altLang="ja-JP" i="1" dirty="0">
                <a:latin typeface="Times New Roman" pitchFamily="18" charset="0"/>
                <a:cs typeface="Times New Roman" pitchFamily="18" charset="0"/>
              </a:rPr>
              <a:t>n </a:t>
            </a:r>
            <a:r>
              <a:rPr kumimoji="1" lang="ja-JP" altLang="en-US" dirty="0"/>
              <a:t>個のものから </a:t>
            </a:r>
            <a:r>
              <a:rPr kumimoji="1" lang="en-US" altLang="ja-JP" i="1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kumimoji="1" lang="en-US" altLang="ja-JP" dirty="0"/>
              <a:t> </a:t>
            </a:r>
            <a:r>
              <a:rPr kumimoji="1" lang="ja-JP" altLang="en-US" dirty="0"/>
              <a:t>個のものを選ぶ組み合わせの数を計算する．</a:t>
            </a:r>
            <a:endParaRPr kumimoji="1" lang="en-US" altLang="ja-JP" dirty="0"/>
          </a:p>
          <a:p>
            <a:r>
              <a:rPr lang="ja-JP" altLang="en-US" dirty="0"/>
              <a:t>類似の関数に </a:t>
            </a:r>
            <a:r>
              <a:rPr lang="en-US" altLang="ja-JP" dirty="0"/>
              <a:t>PERMUT </a:t>
            </a:r>
            <a:r>
              <a:rPr lang="ja-JP" altLang="en-US" dirty="0"/>
              <a:t>関数がある．これは，</a:t>
            </a:r>
            <a:r>
              <a:rPr lang="en-US" altLang="ja-JP" dirty="0"/>
              <a:t> </a:t>
            </a:r>
            <a:r>
              <a:rPr lang="en-US" altLang="ja-JP" i="1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altLang="ja-JP" dirty="0"/>
              <a:t> </a:t>
            </a:r>
            <a:r>
              <a:rPr lang="ja-JP" altLang="en-US" dirty="0"/>
              <a:t>個のものから </a:t>
            </a:r>
            <a:r>
              <a:rPr lang="en-US" altLang="ja-JP" i="1" dirty="0">
                <a:latin typeface="Times New Roman" pitchFamily="18" charset="0"/>
                <a:cs typeface="Times New Roman" pitchFamily="18" charset="0"/>
              </a:rPr>
              <a:t>x </a:t>
            </a:r>
            <a:r>
              <a:rPr lang="ja-JP" altLang="en-US" dirty="0"/>
              <a:t>個のものを選んで並べる，並べ方の数を計算する関数である．たとえば，</a:t>
            </a:r>
            <a:r>
              <a:rPr lang="en-US" altLang="ja-JP" dirty="0"/>
              <a:t>PERMUT(3, 2) </a:t>
            </a:r>
            <a:r>
              <a:rPr lang="ja-JP" altLang="en-US" dirty="0"/>
              <a:t>は，</a:t>
            </a:r>
            <a:r>
              <a:rPr lang="en-US" altLang="ja-JP" baseline="-25000" dirty="0"/>
              <a:t>3</a:t>
            </a:r>
            <a:r>
              <a:rPr lang="en-US" altLang="ja-JP" i="1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altLang="ja-JP" baseline="-25000" dirty="0"/>
              <a:t>2</a:t>
            </a:r>
            <a:r>
              <a:rPr lang="en-US" altLang="ja-JP" dirty="0"/>
              <a:t> </a:t>
            </a:r>
            <a:r>
              <a:rPr lang="ja-JP" altLang="en-US" dirty="0"/>
              <a:t>を計算して，６を返す</a:t>
            </a:r>
            <a:r>
              <a:rPr lang="en-US" altLang="ja-JP" dirty="0"/>
              <a:t>.</a:t>
            </a:r>
          </a:p>
          <a:p>
            <a:r>
              <a:rPr kumimoji="1" lang="ja-JP" altLang="en-US" dirty="0"/>
              <a:t>この関数名の由来は </a:t>
            </a:r>
            <a:r>
              <a:rPr kumimoji="1" lang="en-US" altLang="ja-JP" dirty="0"/>
              <a:t>PERMUTATION </a:t>
            </a:r>
            <a:r>
              <a:rPr kumimoji="1" lang="ja-JP" altLang="en-US" dirty="0"/>
              <a:t>（順列）である．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BINOM.DIST </a:t>
            </a:r>
            <a:r>
              <a:rPr kumimoji="1" lang="ja-JP" altLang="en-US" dirty="0"/>
              <a:t>関数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BINOM.DIST </a:t>
            </a:r>
            <a:r>
              <a:rPr kumimoji="1" lang="ja-JP" altLang="en-US" dirty="0"/>
              <a:t>関数を用いて，</a:t>
            </a:r>
            <a:r>
              <a:rPr kumimoji="1" lang="en-US" altLang="ja-JP" i="1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kumimoji="1" lang="en-US" altLang="ja-JP" dirty="0"/>
              <a:t>{</a:t>
            </a:r>
            <a:r>
              <a:rPr kumimoji="1" lang="en-US" altLang="ja-JP" i="1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kumimoji="1" lang="en-US" altLang="ja-JP" dirty="0"/>
              <a:t>} </a:t>
            </a:r>
            <a:r>
              <a:rPr kumimoji="1" lang="ja-JP" altLang="en-US" dirty="0"/>
              <a:t>を計算する．</a:t>
            </a:r>
            <a:r>
              <a:rPr lang="ja-JP" altLang="ja-JP" dirty="0"/>
              <a:t>この関数は，成功数</a:t>
            </a:r>
            <a:r>
              <a:rPr lang="ja-JP" alt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ja-JP" i="1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ja-JP" altLang="ja-JP" dirty="0" err="1"/>
              <a:t>，</a:t>
            </a:r>
            <a:r>
              <a:rPr lang="ja-JP" altLang="ja-JP" dirty="0"/>
              <a:t>試行回数</a:t>
            </a:r>
            <a:r>
              <a:rPr lang="en-US" altLang="ja-JP" dirty="0"/>
              <a:t> </a:t>
            </a:r>
            <a:r>
              <a:rPr lang="en-US" altLang="ja-JP" i="1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ja-JP" altLang="ja-JP" dirty="0" err="1"/>
              <a:t>，</a:t>
            </a:r>
            <a:r>
              <a:rPr lang="ja-JP" altLang="ja-JP" dirty="0"/>
              <a:t>成功確率</a:t>
            </a:r>
            <a:r>
              <a:rPr lang="ja-JP" altLang="en-US" dirty="0"/>
              <a:t> </a:t>
            </a:r>
            <a:r>
              <a:rPr lang="en-US" altLang="ja-JP" i="1" dirty="0">
                <a:latin typeface="Times New Roman" pitchFamily="18" charset="0"/>
                <a:cs typeface="Times New Roman" pitchFamily="18" charset="0"/>
              </a:rPr>
              <a:t>p </a:t>
            </a:r>
            <a:r>
              <a:rPr lang="ja-JP" altLang="ja-JP" dirty="0"/>
              <a:t>を指定して，</a:t>
            </a:r>
            <a:br>
              <a:rPr lang="en-US" altLang="ja-JP" dirty="0"/>
            </a:br>
            <a:r>
              <a:rPr lang="en-US" altLang="ja-JP" dirty="0"/>
              <a:t>=BINOM.DIST(</a:t>
            </a:r>
            <a:r>
              <a:rPr lang="en-US" altLang="ja-JP" i="1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ja-JP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ja-JP" i="1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altLang="ja-JP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ja-JP" i="1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altLang="ja-JP" dirty="0">
                <a:latin typeface="Times New Roman" pitchFamily="18" charset="0"/>
                <a:cs typeface="Times New Roman" pitchFamily="18" charset="0"/>
              </a:rPr>
              <a:t>, FALSE</a:t>
            </a:r>
            <a:r>
              <a:rPr lang="en-US" altLang="ja-JP" dirty="0"/>
              <a:t>)</a:t>
            </a:r>
            <a:br>
              <a:rPr lang="en-US" altLang="ja-JP" dirty="0"/>
            </a:br>
            <a:r>
              <a:rPr lang="ja-JP" altLang="ja-JP" dirty="0"/>
              <a:t>と書く．最後の</a:t>
            </a:r>
            <a:r>
              <a:rPr lang="en-US" altLang="ja-JP" dirty="0"/>
              <a:t> </a:t>
            </a:r>
            <a:r>
              <a:rPr lang="en-US" altLang="ja-JP" dirty="0">
                <a:latin typeface="Times New Roman" pitchFamily="18" charset="0"/>
                <a:cs typeface="Times New Roman" pitchFamily="18" charset="0"/>
              </a:rPr>
              <a:t>FALSE</a:t>
            </a:r>
            <a:r>
              <a:rPr lang="en-US" altLang="ja-JP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ja-JP" altLang="ja-JP" dirty="0"/>
              <a:t>は</a:t>
            </a:r>
            <a:r>
              <a:rPr lang="en-US" altLang="ja-JP" dirty="0"/>
              <a:t> </a:t>
            </a:r>
            <a:r>
              <a:rPr lang="en-US" altLang="ja-JP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altLang="ja-JP" dirty="0"/>
              <a:t>{</a:t>
            </a:r>
            <a:r>
              <a:rPr lang="en-US" altLang="ja-JP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ja-JP" dirty="0"/>
              <a:t>} </a:t>
            </a:r>
            <a:r>
              <a:rPr lang="ja-JP" altLang="ja-JP" dirty="0"/>
              <a:t>を求める場合の指定である．これを</a:t>
            </a:r>
            <a:r>
              <a:rPr lang="en-US" altLang="ja-JP" dirty="0"/>
              <a:t> TRUE </a:t>
            </a:r>
            <a:r>
              <a:rPr lang="ja-JP" altLang="ja-JP" dirty="0"/>
              <a:t>とすると，後述する部分和の計算になる．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/>
              <a:t>成功確率の計算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/>
              <a:t>BINOM.DIST </a:t>
            </a:r>
            <a:r>
              <a:rPr lang="ja-JP" altLang="en-US" dirty="0"/>
              <a:t>関数を挿入し，</a:t>
            </a:r>
            <a:r>
              <a:rPr kumimoji="1" lang="ja-JP" altLang="en-US" dirty="0"/>
              <a:t>成功確率 </a:t>
            </a:r>
            <a:r>
              <a:rPr kumimoji="1" lang="en-US" altLang="ja-JP" i="1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kumimoji="1" lang="en-US" altLang="ja-JP" dirty="0"/>
              <a:t>{</a:t>
            </a:r>
            <a:r>
              <a:rPr kumimoji="1" lang="en-US" altLang="ja-JP" i="1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kumimoji="1" lang="en-US" altLang="ja-JP" dirty="0"/>
              <a:t>} </a:t>
            </a:r>
            <a:r>
              <a:rPr kumimoji="1" lang="ja-JP" altLang="en-US" dirty="0"/>
              <a:t>を求める．</a:t>
            </a:r>
            <a:endParaRPr kumimoji="1" lang="en-US" altLang="ja-JP" dirty="0"/>
          </a:p>
          <a:p>
            <a:endParaRPr kumimoji="1" lang="ja-JP" altLang="en-US" dirty="0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8" y="2848626"/>
            <a:ext cx="6470349" cy="2812621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274</TotalTime>
  <Words>1436</Words>
  <Application>Microsoft Office PowerPoint</Application>
  <PresentationFormat>画面に合わせる (4:3)</PresentationFormat>
  <Paragraphs>65</Paragraphs>
  <Slides>23</Slides>
  <Notes>0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23</vt:i4>
      </vt:variant>
    </vt:vector>
  </HeadingPairs>
  <TitlesOfParts>
    <vt:vector size="29" baseType="lpstr">
      <vt:lpstr>ＭＳ Ｐゴシック</vt:lpstr>
      <vt:lpstr>Arial</vt:lpstr>
      <vt:lpstr>Calibri</vt:lpstr>
      <vt:lpstr>Times New Roman</vt:lpstr>
      <vt:lpstr>Office テーマ</vt:lpstr>
      <vt:lpstr>数式</vt:lpstr>
      <vt:lpstr>Microsoft Excel を利用した ２項分布の確率計算</vt:lpstr>
      <vt:lpstr>１．エクセルを利用した ２項分布における成功確率の計算</vt:lpstr>
      <vt:lpstr>エクセルシートの準備</vt:lpstr>
      <vt:lpstr>COMBIN 関数</vt:lpstr>
      <vt:lpstr>２項係数の計算</vt:lpstr>
      <vt:lpstr>PowerPoint プレゼンテーション</vt:lpstr>
      <vt:lpstr>参考：PERMUT 関数</vt:lpstr>
      <vt:lpstr>BINOM.DIST 関数</vt:lpstr>
      <vt:lpstr>成功確率の計算</vt:lpstr>
      <vt:lpstr>２項分布</vt:lpstr>
      <vt:lpstr>検算</vt:lpstr>
      <vt:lpstr>PowerPoint プレゼンテーション</vt:lpstr>
      <vt:lpstr>PowerPoint プレゼンテーション</vt:lpstr>
      <vt:lpstr>グラフ</vt:lpstr>
      <vt:lpstr>２．エクセルを利用した ２項分布の部分和の計算</vt:lpstr>
      <vt:lpstr>補間</vt:lpstr>
      <vt:lpstr>PowerPoint プレゼンテーション</vt:lpstr>
      <vt:lpstr>PowerPoint プレゼンテーション</vt:lpstr>
      <vt:lpstr>BINOM.DIST関数による部分和の計算</vt:lpstr>
      <vt:lpstr>BINOMDIST関数による部分和の計算</vt:lpstr>
      <vt:lpstr>BINOM.DIST関数による部分和の計算</vt:lpstr>
      <vt:lpstr>BINOM.DIST関数による部分和の計算</vt:lpstr>
      <vt:lpstr>検算</vt:lpstr>
    </vt:vector>
  </TitlesOfParts>
  <Company>Aoyama Gakuin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エクセルを利用した ２項分布の確率計算</dc:title>
  <dc:creator>Atsushi TERAO</dc:creator>
  <cp:lastModifiedBy>t41338TERAOAtsushi</cp:lastModifiedBy>
  <cp:revision>37</cp:revision>
  <dcterms:created xsi:type="dcterms:W3CDTF">2010-11-01T22:18:04Z</dcterms:created>
  <dcterms:modified xsi:type="dcterms:W3CDTF">2022-11-01T07:36:15Z</dcterms:modified>
</cp:coreProperties>
</file>